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428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4289" r:id="rId30"/>
  </p:sldIdLst>
  <p:sldSz cx="12192000" cy="6858000"/>
  <p:notesSz cx="6858000" cy="9144000"/>
  <p:embeddedFontLst>
    <p:embeddedFont>
      <p:font typeface="Montserrat Light" panose="000004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jaY8ByA/WuzriChMegbi9+Q6T3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41"/>
    <a:srgbClr val="000000"/>
    <a:srgbClr val="D6EBBB"/>
    <a:srgbClr val="6A972D"/>
    <a:srgbClr val="9FDADF"/>
    <a:srgbClr val="34969E"/>
    <a:srgbClr val="55B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95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dirty="0"/>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efb70a8396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efb70a8396_1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3" name="Google Shape;213;g2efb70a8396_1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12" name="Google Shape;5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38" name="Google Shape;53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21</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45" name="Google Shape;54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0" name="Google Shape;56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2" name="Google Shape;58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8" name="Google Shape;58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4" name="Google Shape;61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9" name="Google Shape;6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5" name="Google Shape;64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9" name="Google Shape;22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4" name="Google Shape;25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1" name="Google Shape;26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2" name="Google Shape;29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12" name="Google Shape;3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24"/>
        <p:cNvGrpSpPr/>
        <p:nvPr/>
      </p:nvGrpSpPr>
      <p:grpSpPr>
        <a:xfrm>
          <a:off x="0" y="0"/>
          <a:ext cx="0" cy="0"/>
          <a:chOff x="0" y="0"/>
          <a:chExt cx="0" cy="0"/>
        </a:xfrm>
      </p:grpSpPr>
      <p:sp>
        <p:nvSpPr>
          <p:cNvPr id="25" name="Google Shape;25;p35"/>
          <p:cNvSpPr/>
          <p:nvPr/>
        </p:nvSpPr>
        <p:spPr>
          <a:xfrm>
            <a:off x="477385" y="748834"/>
            <a:ext cx="5618615" cy="5257554"/>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35"/>
          <p:cNvSpPr/>
          <p:nvPr/>
        </p:nvSpPr>
        <p:spPr>
          <a:xfrm>
            <a:off x="-15514" y="268990"/>
            <a:ext cx="6111514"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5"/>
          <p:cNvSpPr txBox="1">
            <a:spLocks noGrp="1"/>
          </p:cNvSpPr>
          <p:nvPr>
            <p:ph type="body" idx="1"/>
          </p:nvPr>
        </p:nvSpPr>
        <p:spPr>
          <a:xfrm>
            <a:off x="6263060" y="142076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35"/>
          <p:cNvSpPr txBox="1">
            <a:spLocks noGrp="1"/>
          </p:cNvSpPr>
          <p:nvPr>
            <p:ph type="body" idx="2"/>
          </p:nvPr>
        </p:nvSpPr>
        <p:spPr>
          <a:xfrm>
            <a:off x="7098357" y="1420763"/>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5"/>
          <p:cNvSpPr txBox="1">
            <a:spLocks noGrp="1"/>
          </p:cNvSpPr>
          <p:nvPr>
            <p:ph type="body" idx="3"/>
          </p:nvPr>
        </p:nvSpPr>
        <p:spPr>
          <a:xfrm>
            <a:off x="979124" y="1519186"/>
            <a:ext cx="4198618" cy="3982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35"/>
          <p:cNvSpPr txBox="1">
            <a:spLocks noGrp="1"/>
          </p:cNvSpPr>
          <p:nvPr>
            <p:ph type="body" idx="4"/>
          </p:nvPr>
        </p:nvSpPr>
        <p:spPr>
          <a:xfrm>
            <a:off x="6284763" y="2335751"/>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35"/>
          <p:cNvSpPr txBox="1">
            <a:spLocks noGrp="1"/>
          </p:cNvSpPr>
          <p:nvPr>
            <p:ph type="body" idx="5"/>
          </p:nvPr>
        </p:nvSpPr>
        <p:spPr>
          <a:xfrm>
            <a:off x="7120060" y="2335751"/>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5"/>
          <p:cNvSpPr txBox="1">
            <a:spLocks noGrp="1"/>
          </p:cNvSpPr>
          <p:nvPr>
            <p:ph type="body" idx="6"/>
          </p:nvPr>
        </p:nvSpPr>
        <p:spPr>
          <a:xfrm>
            <a:off x="6291342" y="3250738"/>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35"/>
          <p:cNvSpPr txBox="1">
            <a:spLocks noGrp="1"/>
          </p:cNvSpPr>
          <p:nvPr>
            <p:ph type="body" idx="7"/>
          </p:nvPr>
        </p:nvSpPr>
        <p:spPr>
          <a:xfrm>
            <a:off x="7126639" y="3250738"/>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35"/>
          <p:cNvSpPr txBox="1">
            <a:spLocks noGrp="1"/>
          </p:cNvSpPr>
          <p:nvPr>
            <p:ph type="body" idx="8"/>
          </p:nvPr>
        </p:nvSpPr>
        <p:spPr>
          <a:xfrm>
            <a:off x="6313045" y="416572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5"/>
          <p:cNvSpPr txBox="1">
            <a:spLocks noGrp="1"/>
          </p:cNvSpPr>
          <p:nvPr>
            <p:ph type="body" idx="9"/>
          </p:nvPr>
        </p:nvSpPr>
        <p:spPr>
          <a:xfrm>
            <a:off x="7148342" y="4165726"/>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5"/>
          <p:cNvSpPr txBox="1">
            <a:spLocks noGrp="1"/>
          </p:cNvSpPr>
          <p:nvPr>
            <p:ph type="body" idx="13"/>
          </p:nvPr>
        </p:nvSpPr>
        <p:spPr>
          <a:xfrm>
            <a:off x="6291342" y="50807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35"/>
          <p:cNvSpPr txBox="1">
            <a:spLocks noGrp="1"/>
          </p:cNvSpPr>
          <p:nvPr>
            <p:ph type="body" idx="14"/>
          </p:nvPr>
        </p:nvSpPr>
        <p:spPr>
          <a:xfrm>
            <a:off x="7126639" y="5080713"/>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5"/>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9" name="Google Shape;39;p35"/>
          <p:cNvCxnSpPr/>
          <p:nvPr/>
        </p:nvCxnSpPr>
        <p:spPr>
          <a:xfrm rot="10800000">
            <a:off x="6058224" y="4934743"/>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0" name="Google Shape;40;p35"/>
          <p:cNvCxnSpPr/>
          <p:nvPr/>
        </p:nvCxnSpPr>
        <p:spPr>
          <a:xfrm rot="10800000">
            <a:off x="6058224" y="4045445"/>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1" name="Google Shape;41;p35"/>
          <p:cNvCxnSpPr/>
          <p:nvPr/>
        </p:nvCxnSpPr>
        <p:spPr>
          <a:xfrm rot="10800000">
            <a:off x="6058224" y="3164654"/>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2" name="Google Shape;42;p35"/>
          <p:cNvCxnSpPr/>
          <p:nvPr/>
        </p:nvCxnSpPr>
        <p:spPr>
          <a:xfrm rot="10800000">
            <a:off x="6058224" y="2185851"/>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43" name="Google Shape;43;p35"/>
          <p:cNvSpPr/>
          <p:nvPr/>
        </p:nvSpPr>
        <p:spPr>
          <a:xfrm>
            <a:off x="478182" y="6046526"/>
            <a:ext cx="5784878" cy="5998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Calibri"/>
              <a:buNone/>
            </a:pPr>
            <a:r>
              <a:rPr lang="en-US" sz="1050" b="0" i="0" u="none" strike="noStrike" cap="none" dirty="0">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46"/>
        <p:cNvGrpSpPr/>
        <p:nvPr/>
      </p:nvGrpSpPr>
      <p:grpSpPr>
        <a:xfrm>
          <a:off x="0" y="0"/>
          <a:ext cx="0" cy="0"/>
          <a:chOff x="0" y="0"/>
          <a:chExt cx="0" cy="0"/>
        </a:xfrm>
      </p:grpSpPr>
      <p:cxnSp>
        <p:nvCxnSpPr>
          <p:cNvPr id="147" name="Google Shape;147;p44"/>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48" name="Google Shape;148;p44"/>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over Slide 02">
  <p:cSld name="Cover Slide 02">
    <p:spTree>
      <p:nvGrpSpPr>
        <p:cNvPr id="1" name="Shape 149"/>
        <p:cNvGrpSpPr/>
        <p:nvPr/>
      </p:nvGrpSpPr>
      <p:grpSpPr>
        <a:xfrm>
          <a:off x="0" y="0"/>
          <a:ext cx="0" cy="0"/>
          <a:chOff x="0" y="0"/>
          <a:chExt cx="0" cy="0"/>
        </a:xfrm>
      </p:grpSpPr>
      <p:sp>
        <p:nvSpPr>
          <p:cNvPr id="150" name="Google Shape;150;p45"/>
          <p:cNvSpPr/>
          <p:nvPr/>
        </p:nvSpPr>
        <p:spPr>
          <a:xfrm>
            <a:off x="517168" y="3092717"/>
            <a:ext cx="11393619" cy="3142374"/>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1" name="Google Shape;151;p45"/>
          <p:cNvPicPr preferRelativeResize="0"/>
          <p:nvPr/>
        </p:nvPicPr>
        <p:blipFill rotWithShape="1">
          <a:blip r:embed="rId2">
            <a:alphaModFix/>
          </a:blip>
          <a:srcRect/>
          <a:stretch/>
        </p:blipFill>
        <p:spPr>
          <a:xfrm>
            <a:off x="-47740" y="-215395"/>
            <a:ext cx="6718883" cy="3816325"/>
          </a:xfrm>
          <a:prstGeom prst="rect">
            <a:avLst/>
          </a:prstGeom>
          <a:noFill/>
          <a:ln>
            <a:noFill/>
          </a:ln>
        </p:spPr>
      </p:pic>
      <p:sp>
        <p:nvSpPr>
          <p:cNvPr id="152" name="Google Shape;152;p45"/>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45"/>
          <p:cNvSpPr txBox="1">
            <a:spLocks noGrp="1"/>
          </p:cNvSpPr>
          <p:nvPr>
            <p:ph type="body" idx="1"/>
          </p:nvPr>
        </p:nvSpPr>
        <p:spPr>
          <a:xfrm>
            <a:off x="935325" y="444830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45"/>
          <p:cNvSpPr txBox="1">
            <a:spLocks noGrp="1"/>
          </p:cNvSpPr>
          <p:nvPr>
            <p:ph type="body" idx="2"/>
          </p:nvPr>
        </p:nvSpPr>
        <p:spPr>
          <a:xfrm>
            <a:off x="935326" y="382557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55" name="Google Shape;155;p45"/>
          <p:cNvGrpSpPr/>
          <p:nvPr/>
        </p:nvGrpSpPr>
        <p:grpSpPr>
          <a:xfrm>
            <a:off x="9031059" y="445499"/>
            <a:ext cx="2735993" cy="679345"/>
            <a:chOff x="0" y="0"/>
            <a:chExt cx="2301694" cy="571500"/>
          </a:xfrm>
        </p:grpSpPr>
        <p:sp>
          <p:nvSpPr>
            <p:cNvPr id="156" name="Google Shape;156;p45"/>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7" name="Google Shape;157;p45"/>
            <p:cNvPicPr preferRelativeResize="0"/>
            <p:nvPr/>
          </p:nvPicPr>
          <p:blipFill rotWithShape="1">
            <a:blip r:embed="rId3">
              <a:alphaModFix/>
            </a:blip>
            <a:srcRect r="44449"/>
            <a:stretch/>
          </p:blipFill>
          <p:spPr>
            <a:xfrm>
              <a:off x="312965" y="96237"/>
              <a:ext cx="1675765" cy="384810"/>
            </a:xfrm>
            <a:prstGeom prst="rect">
              <a:avLst/>
            </a:prstGeom>
            <a:noFill/>
            <a:ln>
              <a:noFill/>
            </a:ln>
          </p:spPr>
        </p:pic>
      </p:grpSp>
      <p:sp>
        <p:nvSpPr>
          <p:cNvPr id="158" name="Google Shape;158;p45"/>
          <p:cNvSpPr/>
          <p:nvPr/>
        </p:nvSpPr>
        <p:spPr>
          <a:xfrm rot="-5400000">
            <a:off x="1770610" y="9117214"/>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 name="Google Shape;159;p45"/>
          <p:cNvSpPr txBox="1">
            <a:spLocks noGrp="1"/>
          </p:cNvSpPr>
          <p:nvPr>
            <p:ph type="body" idx="3"/>
          </p:nvPr>
        </p:nvSpPr>
        <p:spPr>
          <a:xfrm>
            <a:off x="712750" y="5921074"/>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45"/>
          <p:cNvSpPr>
            <a:spLocks noGrp="1"/>
          </p:cNvSpPr>
          <p:nvPr>
            <p:ph type="pic" idx="4"/>
          </p:nvPr>
        </p:nvSpPr>
        <p:spPr>
          <a:xfrm>
            <a:off x="6404869" y="1379349"/>
            <a:ext cx="5153881" cy="5154359"/>
          </a:xfrm>
          <a:prstGeom prst="rect">
            <a:avLst/>
          </a:prstGeom>
          <a:solidFill>
            <a:srgbClr val="D8D8D8"/>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ver Slide 03">
  <p:cSld name="Cover Slide 03">
    <p:spTree>
      <p:nvGrpSpPr>
        <p:cNvPr id="1" name="Shape 161"/>
        <p:cNvGrpSpPr/>
        <p:nvPr/>
      </p:nvGrpSpPr>
      <p:grpSpPr>
        <a:xfrm>
          <a:off x="0" y="0"/>
          <a:ext cx="0" cy="0"/>
          <a:chOff x="0" y="0"/>
          <a:chExt cx="0" cy="0"/>
        </a:xfrm>
      </p:grpSpPr>
      <p:sp>
        <p:nvSpPr>
          <p:cNvPr id="162" name="Google Shape;162;p46"/>
          <p:cNvSpPr/>
          <p:nvPr/>
        </p:nvSpPr>
        <p:spPr>
          <a:xfrm>
            <a:off x="408680" y="1218981"/>
            <a:ext cx="11393619" cy="3322022"/>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p46"/>
          <p:cNvSpPr txBox="1">
            <a:spLocks noGrp="1"/>
          </p:cNvSpPr>
          <p:nvPr>
            <p:ph type="body" idx="1"/>
          </p:nvPr>
        </p:nvSpPr>
        <p:spPr>
          <a:xfrm>
            <a:off x="6690366" y="2260013"/>
            <a:ext cx="5092953"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 name="Google Shape;164;p46"/>
          <p:cNvSpPr txBox="1">
            <a:spLocks noGrp="1"/>
          </p:cNvSpPr>
          <p:nvPr>
            <p:ph type="body" idx="2"/>
          </p:nvPr>
        </p:nvSpPr>
        <p:spPr>
          <a:xfrm>
            <a:off x="6690367" y="1637287"/>
            <a:ext cx="5092953"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5" name="Google Shape;165;p46"/>
          <p:cNvGrpSpPr/>
          <p:nvPr/>
        </p:nvGrpSpPr>
        <p:grpSpPr>
          <a:xfrm>
            <a:off x="9236842" y="286604"/>
            <a:ext cx="2735993" cy="679345"/>
            <a:chOff x="0" y="0"/>
            <a:chExt cx="2301694" cy="571500"/>
          </a:xfrm>
        </p:grpSpPr>
        <p:sp>
          <p:nvSpPr>
            <p:cNvPr id="166" name="Google Shape;166;p46"/>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p46"/>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sp>
        <p:nvSpPr>
          <p:cNvPr id="168" name="Google Shape;168;p46"/>
          <p:cNvSpPr/>
          <p:nvPr/>
        </p:nvSpPr>
        <p:spPr>
          <a:xfrm rot="-5400000">
            <a:off x="1662122" y="7722366"/>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46"/>
          <p:cNvSpPr>
            <a:spLocks noGrp="1"/>
          </p:cNvSpPr>
          <p:nvPr>
            <p:ph type="pic" idx="3"/>
          </p:nvPr>
        </p:nvSpPr>
        <p:spPr>
          <a:xfrm>
            <a:off x="-1" y="354507"/>
            <a:ext cx="5501637" cy="4939649"/>
          </a:xfrm>
          <a:prstGeom prst="rect">
            <a:avLst/>
          </a:prstGeom>
          <a:solidFill>
            <a:srgbClr val="D8D8D8"/>
          </a:solidFill>
          <a:ln>
            <a:noFill/>
          </a:ln>
        </p:spPr>
      </p:sp>
      <p:pic>
        <p:nvPicPr>
          <p:cNvPr id="170" name="Google Shape;170;p46"/>
          <p:cNvPicPr preferRelativeResize="0"/>
          <p:nvPr/>
        </p:nvPicPr>
        <p:blipFill rotWithShape="1">
          <a:blip r:embed="rId3">
            <a:alphaModFix/>
          </a:blip>
          <a:srcRect/>
          <a:stretch/>
        </p:blipFill>
        <p:spPr>
          <a:xfrm>
            <a:off x="5064436" y="3332171"/>
            <a:ext cx="6908399" cy="3923970"/>
          </a:xfrm>
          <a:prstGeom prst="rect">
            <a:avLst/>
          </a:prstGeom>
          <a:noFill/>
          <a:ln>
            <a:noFill/>
          </a:ln>
        </p:spPr>
      </p:pic>
      <p:sp>
        <p:nvSpPr>
          <p:cNvPr id="171" name="Google Shape;171;p46"/>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46"/>
          <p:cNvSpPr txBox="1">
            <a:spLocks noGrp="1"/>
          </p:cNvSpPr>
          <p:nvPr>
            <p:ph type="body" idx="4"/>
          </p:nvPr>
        </p:nvSpPr>
        <p:spPr>
          <a:xfrm>
            <a:off x="712750" y="5890500"/>
            <a:ext cx="3659449" cy="72792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73"/>
        <p:cNvGrpSpPr/>
        <p:nvPr/>
      </p:nvGrpSpPr>
      <p:grpSpPr>
        <a:xfrm>
          <a:off x="0" y="0"/>
          <a:ext cx="0" cy="0"/>
          <a:chOff x="0" y="0"/>
          <a:chExt cx="0" cy="0"/>
        </a:xfrm>
      </p:grpSpPr>
      <p:sp>
        <p:nvSpPr>
          <p:cNvPr id="174" name="Google Shape;174;p47"/>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47"/>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47"/>
          <p:cNvSpPr>
            <a:spLocks noGrp="1"/>
          </p:cNvSpPr>
          <p:nvPr>
            <p:ph type="pic" idx="2"/>
          </p:nvPr>
        </p:nvSpPr>
        <p:spPr>
          <a:xfrm>
            <a:off x="6096000" y="1404749"/>
            <a:ext cx="5239644" cy="4704418"/>
          </a:xfrm>
          <a:prstGeom prst="rect">
            <a:avLst/>
          </a:prstGeom>
          <a:solidFill>
            <a:srgbClr val="D8D8D8"/>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177"/>
        <p:cNvGrpSpPr/>
        <p:nvPr/>
      </p:nvGrpSpPr>
      <p:grpSpPr>
        <a:xfrm>
          <a:off x="0" y="0"/>
          <a:ext cx="0" cy="0"/>
          <a:chOff x="0" y="0"/>
          <a:chExt cx="0" cy="0"/>
        </a:xfrm>
      </p:grpSpPr>
      <p:sp>
        <p:nvSpPr>
          <p:cNvPr id="178" name="Google Shape;178;p48"/>
          <p:cNvSpPr/>
          <p:nvPr/>
        </p:nvSpPr>
        <p:spPr>
          <a:xfrm>
            <a:off x="-1014" y="637821"/>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48"/>
          <p:cNvSpPr>
            <a:spLocks noGrp="1"/>
          </p:cNvSpPr>
          <p:nvPr>
            <p:ph type="pic" idx="2"/>
          </p:nvPr>
        </p:nvSpPr>
        <p:spPr>
          <a:xfrm>
            <a:off x="320540" y="335338"/>
            <a:ext cx="11578483" cy="6146707"/>
          </a:xfrm>
          <a:prstGeom prst="rect">
            <a:avLst/>
          </a:prstGeom>
          <a:solidFill>
            <a:srgbClr val="D8D8D8"/>
          </a:solidFill>
          <a:ln>
            <a:noFill/>
          </a:ln>
        </p:spPr>
      </p:sp>
      <p:sp>
        <p:nvSpPr>
          <p:cNvPr id="180" name="Google Shape;180;p48"/>
          <p:cNvSpPr txBox="1">
            <a:spLocks noGrp="1"/>
          </p:cNvSpPr>
          <p:nvPr>
            <p:ph type="body" idx="1"/>
          </p:nvPr>
        </p:nvSpPr>
        <p:spPr>
          <a:xfrm>
            <a:off x="427670" y="150460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Slide 2">
  <p:cSld name="Text Slide 2">
    <p:spTree>
      <p:nvGrpSpPr>
        <p:cNvPr id="1" name="Shape 181"/>
        <p:cNvGrpSpPr/>
        <p:nvPr/>
      </p:nvGrpSpPr>
      <p:grpSpPr>
        <a:xfrm>
          <a:off x="0" y="0"/>
          <a:ext cx="0" cy="0"/>
          <a:chOff x="0" y="0"/>
          <a:chExt cx="0" cy="0"/>
        </a:xfrm>
      </p:grpSpPr>
      <p:sp>
        <p:nvSpPr>
          <p:cNvPr id="182" name="Google Shape;182;p49"/>
          <p:cNvSpPr/>
          <p:nvPr/>
        </p:nvSpPr>
        <p:spPr>
          <a:xfrm>
            <a:off x="666427" y="1299620"/>
            <a:ext cx="11525573" cy="4716265"/>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49"/>
          <p:cNvSpPr txBox="1">
            <a:spLocks noGrp="1"/>
          </p:cNvSpPr>
          <p:nvPr>
            <p:ph type="body" idx="1"/>
          </p:nvPr>
        </p:nvSpPr>
        <p:spPr>
          <a:xfrm>
            <a:off x="914400" y="2169763"/>
            <a:ext cx="10479218" cy="34406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 name="Google Shape;184;p49"/>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185"/>
        <p:cNvGrpSpPr/>
        <p:nvPr/>
      </p:nvGrpSpPr>
      <p:grpSpPr>
        <a:xfrm>
          <a:off x="0" y="0"/>
          <a:ext cx="0" cy="0"/>
          <a:chOff x="0" y="0"/>
          <a:chExt cx="0" cy="0"/>
        </a:xfrm>
      </p:grpSpPr>
      <p:sp>
        <p:nvSpPr>
          <p:cNvPr id="186" name="Google Shape;186;p50"/>
          <p:cNvSpPr/>
          <p:nvPr/>
        </p:nvSpPr>
        <p:spPr>
          <a:xfrm>
            <a:off x="511444" y="453836"/>
            <a:ext cx="6549756"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50"/>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Google Shape;188;p50"/>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89" name="Google Shape;189;p50"/>
          <p:cNvPicPr preferRelativeResize="0"/>
          <p:nvPr/>
        </p:nvPicPr>
        <p:blipFill rotWithShape="1">
          <a:blip r:embed="rId2">
            <a:alphaModFix/>
          </a:blip>
          <a:srcRect l="-18315" t="15976" r="29196" b="11083"/>
          <a:stretch/>
        </p:blipFill>
        <p:spPr>
          <a:xfrm>
            <a:off x="3752900" y="1247613"/>
            <a:ext cx="8439100" cy="5375657"/>
          </a:xfrm>
          <a:prstGeom prst="rect">
            <a:avLst/>
          </a:prstGeom>
          <a:noFill/>
          <a:ln>
            <a:noFill/>
          </a:ln>
        </p:spPr>
      </p:pic>
      <p:sp>
        <p:nvSpPr>
          <p:cNvPr id="190" name="Google Shape;190;p50"/>
          <p:cNvSpPr>
            <a:spLocks noGrp="1"/>
          </p:cNvSpPr>
          <p:nvPr>
            <p:ph type="pic" idx="3"/>
          </p:nvPr>
        </p:nvSpPr>
        <p:spPr>
          <a:xfrm>
            <a:off x="7061200" y="1420553"/>
            <a:ext cx="5130800" cy="3913188"/>
          </a:xfrm>
          <a:prstGeom prst="rect">
            <a:avLst/>
          </a:prstGeom>
          <a:solidFill>
            <a:srgbClr val="D8D8D8"/>
          </a:solidFill>
          <a:ln>
            <a:noFill/>
          </a:ln>
        </p:spPr>
      </p:sp>
      <p:sp>
        <p:nvSpPr>
          <p:cNvPr id="191" name="Google Shape;191;p50"/>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2920696" y="41510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a:srcRect l="1253" r="1253"/>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en-RU"/>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35291" y="-104295"/>
            <a:ext cx="6431807" cy="3653266"/>
          </a:xfrm>
          <a:prstGeom prst="rect">
            <a:avLst/>
          </a:prstGeom>
        </p:spPr>
      </p:pic>
    </p:spTree>
    <p:extLst>
      <p:ext uri="{BB962C8B-B14F-4D97-AF65-F5344CB8AC3E}">
        <p14:creationId xmlns:p14="http://schemas.microsoft.com/office/powerpoint/2010/main" val="295717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44"/>
        <p:cNvGrpSpPr/>
        <p:nvPr/>
      </p:nvGrpSpPr>
      <p:grpSpPr>
        <a:xfrm>
          <a:off x="0" y="0"/>
          <a:ext cx="0" cy="0"/>
          <a:chOff x="0" y="0"/>
          <a:chExt cx="0" cy="0"/>
        </a:xfrm>
      </p:grpSpPr>
      <p:sp>
        <p:nvSpPr>
          <p:cNvPr id="45" name="Google Shape;45;p36"/>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 name="Google Shape;46;p36"/>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36"/>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8" name="Google Shape;48;p36"/>
          <p:cNvPicPr preferRelativeResize="0"/>
          <p:nvPr/>
        </p:nvPicPr>
        <p:blipFill rotWithShape="1">
          <a:blip r:embed="rId2">
            <a:alphaModFix/>
          </a:blip>
          <a:srcRect l="5742" t="75046" r="6485" b="13954"/>
          <a:stretch/>
        </p:blipFill>
        <p:spPr>
          <a:xfrm>
            <a:off x="8124669" y="6484108"/>
            <a:ext cx="3540279" cy="252000"/>
          </a:xfrm>
          <a:prstGeom prst="rect">
            <a:avLst/>
          </a:prstGeom>
          <a:noFill/>
          <a:ln>
            <a:noFill/>
          </a:ln>
        </p:spPr>
      </p:pic>
      <p:sp>
        <p:nvSpPr>
          <p:cNvPr id="49" name="Google Shape;49;p36"/>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0" name="Google Shape;50;p36"/>
          <p:cNvGrpSpPr/>
          <p:nvPr/>
        </p:nvGrpSpPr>
        <p:grpSpPr>
          <a:xfrm>
            <a:off x="482255" y="3109382"/>
            <a:ext cx="6917577" cy="2914086"/>
            <a:chOff x="1202708" y="6807724"/>
            <a:chExt cx="6270636" cy="2641557"/>
          </a:xfrm>
        </p:grpSpPr>
        <p:grpSp>
          <p:nvGrpSpPr>
            <p:cNvPr id="51" name="Google Shape;51;p36"/>
            <p:cNvGrpSpPr/>
            <p:nvPr/>
          </p:nvGrpSpPr>
          <p:grpSpPr>
            <a:xfrm>
              <a:off x="2348838" y="6807724"/>
              <a:ext cx="1249545" cy="2223620"/>
              <a:chOff x="2348838" y="6807724"/>
              <a:chExt cx="1249545" cy="2223620"/>
            </a:xfrm>
          </p:grpSpPr>
          <p:sp>
            <p:nvSpPr>
              <p:cNvPr id="52" name="Google Shape;52;p36"/>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36"/>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36"/>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36"/>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6" name="Google Shape;56;p36"/>
              <p:cNvGrpSpPr/>
              <p:nvPr/>
            </p:nvGrpSpPr>
            <p:grpSpPr>
              <a:xfrm>
                <a:off x="2483956" y="6807724"/>
                <a:ext cx="738321" cy="802017"/>
                <a:chOff x="2483956" y="6807724"/>
                <a:chExt cx="738321" cy="802017"/>
              </a:xfrm>
            </p:grpSpPr>
            <p:sp>
              <p:nvSpPr>
                <p:cNvPr id="57" name="Google Shape;57;p36"/>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36"/>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36"/>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60" name="Google Shape;60;p36"/>
            <p:cNvGrpSpPr/>
            <p:nvPr/>
          </p:nvGrpSpPr>
          <p:grpSpPr>
            <a:xfrm>
              <a:off x="1202708" y="6848940"/>
              <a:ext cx="6270636" cy="2600341"/>
              <a:chOff x="1202708" y="6848940"/>
              <a:chExt cx="6270636" cy="2600341"/>
            </a:xfrm>
          </p:grpSpPr>
          <p:sp>
            <p:nvSpPr>
              <p:cNvPr id="61" name="Google Shape;61;p36"/>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36"/>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63" name="Google Shape;63;p36"/>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64"/>
        <p:cNvGrpSpPr/>
        <p:nvPr/>
      </p:nvGrpSpPr>
      <p:grpSpPr>
        <a:xfrm>
          <a:off x="0" y="0"/>
          <a:ext cx="0" cy="0"/>
          <a:chOff x="0" y="0"/>
          <a:chExt cx="0" cy="0"/>
        </a:xfrm>
      </p:grpSpPr>
      <p:sp>
        <p:nvSpPr>
          <p:cNvPr id="65" name="Google Shape;65;p37"/>
          <p:cNvSpPr/>
          <p:nvPr/>
        </p:nvSpPr>
        <p:spPr>
          <a:xfrm>
            <a:off x="0" y="0"/>
            <a:ext cx="12192000" cy="6858000"/>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 name="Google Shape;66;p37"/>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37"/>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3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9" name="Google Shape;69;p37"/>
          <p:cNvPicPr preferRelativeResize="0"/>
          <p:nvPr/>
        </p:nvPicPr>
        <p:blipFill rotWithShape="1">
          <a:blip r:embed="rId2">
            <a:alphaModFix/>
          </a:blip>
          <a:srcRect l="5742" t="75046" r="6485" b="13954"/>
          <a:stretch/>
        </p:blipFill>
        <p:spPr>
          <a:xfrm>
            <a:off x="8124669" y="6484108"/>
            <a:ext cx="3540279" cy="252000"/>
          </a:xfrm>
          <a:prstGeom prst="rect">
            <a:avLst/>
          </a:prstGeom>
          <a:noFill/>
          <a:ln>
            <a:noFill/>
          </a:ln>
        </p:spPr>
      </p:pic>
      <p:sp>
        <p:nvSpPr>
          <p:cNvPr id="70" name="Google Shape;70;p37"/>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 Point x3 slide with photo">
  <p:cSld name="Bullet Point x3 slide with photo">
    <p:spTree>
      <p:nvGrpSpPr>
        <p:cNvPr id="1" name="Shape 71"/>
        <p:cNvGrpSpPr/>
        <p:nvPr/>
      </p:nvGrpSpPr>
      <p:grpSpPr>
        <a:xfrm>
          <a:off x="0" y="0"/>
          <a:ext cx="0" cy="0"/>
          <a:chOff x="0" y="0"/>
          <a:chExt cx="0" cy="0"/>
        </a:xfrm>
      </p:grpSpPr>
      <p:sp>
        <p:nvSpPr>
          <p:cNvPr id="72" name="Google Shape;72;p38"/>
          <p:cNvSpPr/>
          <p:nvPr/>
        </p:nvSpPr>
        <p:spPr>
          <a:xfrm>
            <a:off x="2176238" y="343175"/>
            <a:ext cx="2144406" cy="5638038"/>
          </a:xfrm>
          <a:custGeom>
            <a:avLst/>
            <a:gdLst/>
            <a:ahLst/>
            <a:cxnLst/>
            <a:rect l="l" t="t" r="r" b="b"/>
            <a:pathLst>
              <a:path w="908901" h="2711879" extrusionOk="0">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3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8"/>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38"/>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38"/>
          <p:cNvSpPr>
            <a:spLocks noGrp="1"/>
          </p:cNvSpPr>
          <p:nvPr>
            <p:ph type="pic" idx="4"/>
          </p:nvPr>
        </p:nvSpPr>
        <p:spPr>
          <a:xfrm>
            <a:off x="7559" y="188180"/>
            <a:ext cx="3354094" cy="5923858"/>
          </a:xfrm>
          <a:prstGeom prst="rect">
            <a:avLst/>
          </a:prstGeom>
          <a:solidFill>
            <a:srgbClr val="D8D8D8"/>
          </a:solidFill>
          <a:ln>
            <a:noFill/>
          </a:ln>
        </p:spPr>
      </p:sp>
      <p:grpSp>
        <p:nvGrpSpPr>
          <p:cNvPr id="77" name="Google Shape;77;p38"/>
          <p:cNvGrpSpPr/>
          <p:nvPr/>
        </p:nvGrpSpPr>
        <p:grpSpPr>
          <a:xfrm>
            <a:off x="4054161" y="721803"/>
            <a:ext cx="7547911" cy="1674487"/>
            <a:chOff x="4061909" y="1565906"/>
            <a:chExt cx="7547911" cy="1882781"/>
          </a:xfrm>
        </p:grpSpPr>
        <p:cxnSp>
          <p:nvCxnSpPr>
            <p:cNvPr id="78" name="Google Shape;78;p38"/>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79" name="Google Shape;79;p38"/>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0" name="Google Shape;80;p38"/>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81" name="Google Shape;81;p38"/>
          <p:cNvCxnSpPr/>
          <p:nvPr/>
        </p:nvCxnSpPr>
        <p:spPr>
          <a:xfrm>
            <a:off x="4054160" y="200029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2" name="Google Shape;82;p38"/>
          <p:cNvCxnSpPr/>
          <p:nvPr/>
        </p:nvCxnSpPr>
        <p:spPr>
          <a:xfrm>
            <a:off x="4069659" y="238824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83" name="Google Shape;83;p38"/>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38"/>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38"/>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6" name="Google Shape;86;p38"/>
          <p:cNvGrpSpPr/>
          <p:nvPr/>
        </p:nvGrpSpPr>
        <p:grpSpPr>
          <a:xfrm>
            <a:off x="4054160" y="2644936"/>
            <a:ext cx="7547911" cy="1674487"/>
            <a:chOff x="4061909" y="1565906"/>
            <a:chExt cx="7547911" cy="1882781"/>
          </a:xfrm>
        </p:grpSpPr>
        <p:cxnSp>
          <p:nvCxnSpPr>
            <p:cNvPr id="87" name="Google Shape;87;p38"/>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8" name="Google Shape;88;p38"/>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9" name="Google Shape;89;p38"/>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90" name="Google Shape;90;p38"/>
          <p:cNvCxnSpPr/>
          <p:nvPr/>
        </p:nvCxnSpPr>
        <p:spPr>
          <a:xfrm>
            <a:off x="4054159" y="3923423"/>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1" name="Google Shape;91;p38"/>
          <p:cNvCxnSpPr/>
          <p:nvPr/>
        </p:nvCxnSpPr>
        <p:spPr>
          <a:xfrm>
            <a:off x="4069658" y="4311378"/>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92" name="Google Shape;92;p38"/>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38"/>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38"/>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95" name="Google Shape;95;p38"/>
          <p:cNvGrpSpPr/>
          <p:nvPr/>
        </p:nvGrpSpPr>
        <p:grpSpPr>
          <a:xfrm>
            <a:off x="4069658" y="4508733"/>
            <a:ext cx="7547911" cy="1674487"/>
            <a:chOff x="4061909" y="1565906"/>
            <a:chExt cx="7547911" cy="1882781"/>
          </a:xfrm>
        </p:grpSpPr>
        <p:cxnSp>
          <p:nvCxnSpPr>
            <p:cNvPr id="96" name="Google Shape;96;p38"/>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7" name="Google Shape;97;p38"/>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8" name="Google Shape;98;p38"/>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99" name="Google Shape;99;p38"/>
          <p:cNvCxnSpPr/>
          <p:nvPr/>
        </p:nvCxnSpPr>
        <p:spPr>
          <a:xfrm>
            <a:off x="4069657" y="578722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0" name="Google Shape;100;p38"/>
          <p:cNvCxnSpPr/>
          <p:nvPr/>
        </p:nvCxnSpPr>
        <p:spPr>
          <a:xfrm>
            <a:off x="4085156" y="617517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101"/>
        <p:cNvGrpSpPr/>
        <p:nvPr/>
      </p:nvGrpSpPr>
      <p:grpSpPr>
        <a:xfrm>
          <a:off x="0" y="0"/>
          <a:ext cx="0" cy="0"/>
          <a:chOff x="0" y="0"/>
          <a:chExt cx="0" cy="0"/>
        </a:xfrm>
      </p:grpSpPr>
      <p:sp>
        <p:nvSpPr>
          <p:cNvPr id="102" name="Google Shape;102;p39"/>
          <p:cNvSpPr/>
          <p:nvPr/>
        </p:nvSpPr>
        <p:spPr>
          <a:xfrm>
            <a:off x="511444" y="453836"/>
            <a:ext cx="6033735"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p39"/>
          <p:cNvSpPr txBox="1">
            <a:spLocks noGrp="1"/>
          </p:cNvSpPr>
          <p:nvPr>
            <p:ph type="body" idx="1"/>
          </p:nvPr>
        </p:nvSpPr>
        <p:spPr>
          <a:xfrm>
            <a:off x="898357" y="2584411"/>
            <a:ext cx="4867011" cy="30259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39"/>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39"/>
          <p:cNvSpPr>
            <a:spLocks noGrp="1"/>
          </p:cNvSpPr>
          <p:nvPr>
            <p:ph type="pic" idx="3"/>
          </p:nvPr>
        </p:nvSpPr>
        <p:spPr>
          <a:xfrm>
            <a:off x="6545263" y="1452563"/>
            <a:ext cx="5646737" cy="4656137"/>
          </a:xfrm>
          <a:prstGeom prst="rect">
            <a:avLst/>
          </a:prstGeom>
          <a:solidFill>
            <a:srgbClr val="D8D8D8"/>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106"/>
        <p:cNvGrpSpPr/>
        <p:nvPr/>
      </p:nvGrpSpPr>
      <p:grpSpPr>
        <a:xfrm>
          <a:off x="0" y="0"/>
          <a:ext cx="0" cy="0"/>
          <a:chOff x="0" y="0"/>
          <a:chExt cx="0" cy="0"/>
        </a:xfrm>
      </p:grpSpPr>
      <p:sp>
        <p:nvSpPr>
          <p:cNvPr id="107" name="Google Shape;107;p40"/>
          <p:cNvSpPr/>
          <p:nvPr/>
        </p:nvSpPr>
        <p:spPr>
          <a:xfrm>
            <a:off x="511443" y="453836"/>
            <a:ext cx="9895090" cy="5655338"/>
          </a:xfrm>
          <a:custGeom>
            <a:avLst/>
            <a:gdLst/>
            <a:ahLst/>
            <a:cxnLst/>
            <a:rect l="l" t="t" r="r" b="b"/>
            <a:pathLst>
              <a:path w="9895090" h="5655338" extrusionOk="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8" name="Google Shape;108;p40" descr="iPhone6_mockup_front_white.png"/>
          <p:cNvPicPr preferRelativeResize="0"/>
          <p:nvPr/>
        </p:nvPicPr>
        <p:blipFill rotWithShape="1">
          <a:blip r:embed="rId2">
            <a:alphaModFix/>
          </a:blip>
          <a:srcRect/>
          <a:stretch/>
        </p:blipFill>
        <p:spPr>
          <a:xfrm>
            <a:off x="8097746" y="226918"/>
            <a:ext cx="4094254" cy="6404164"/>
          </a:xfrm>
          <a:prstGeom prst="rect">
            <a:avLst/>
          </a:prstGeom>
          <a:noFill/>
          <a:ln>
            <a:noFill/>
          </a:ln>
        </p:spPr>
      </p:pic>
      <p:sp>
        <p:nvSpPr>
          <p:cNvPr id="109" name="Google Shape;109;p40"/>
          <p:cNvSpPr>
            <a:spLocks noGrp="1"/>
          </p:cNvSpPr>
          <p:nvPr>
            <p:ph type="pic" idx="2"/>
          </p:nvPr>
        </p:nvSpPr>
        <p:spPr>
          <a:xfrm>
            <a:off x="8912202" y="1246695"/>
            <a:ext cx="2444127" cy="4336988"/>
          </a:xfrm>
          <a:prstGeom prst="rect">
            <a:avLst/>
          </a:prstGeom>
          <a:solidFill>
            <a:srgbClr val="D8D8D8"/>
          </a:solidFill>
          <a:ln>
            <a:noFill/>
          </a:ln>
        </p:spPr>
      </p:sp>
      <p:sp>
        <p:nvSpPr>
          <p:cNvPr id="110" name="Google Shape;110;p40"/>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40"/>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40"/>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3"/>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412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14"/>
        <p:cNvGrpSpPr/>
        <p:nvPr/>
      </p:nvGrpSpPr>
      <p:grpSpPr>
        <a:xfrm>
          <a:off x="0" y="0"/>
          <a:ext cx="0" cy="0"/>
          <a:chOff x="0" y="0"/>
          <a:chExt cx="0" cy="0"/>
        </a:xfrm>
      </p:grpSpPr>
      <p:sp>
        <p:nvSpPr>
          <p:cNvPr id="115" name="Google Shape;115;p42"/>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 name="Google Shape;116;p42"/>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 name="Google Shape;117;p42"/>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42"/>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 name="Google Shape;122;p42"/>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23" name="Google Shape;123;p42"/>
          <p:cNvGrpSpPr/>
          <p:nvPr/>
        </p:nvGrpSpPr>
        <p:grpSpPr>
          <a:xfrm>
            <a:off x="309236" y="3028352"/>
            <a:ext cx="6499866" cy="2738122"/>
            <a:chOff x="1202708" y="6807724"/>
            <a:chExt cx="6270636" cy="2641557"/>
          </a:xfrm>
        </p:grpSpPr>
        <p:grpSp>
          <p:nvGrpSpPr>
            <p:cNvPr id="124" name="Google Shape;124;p42"/>
            <p:cNvGrpSpPr/>
            <p:nvPr/>
          </p:nvGrpSpPr>
          <p:grpSpPr>
            <a:xfrm>
              <a:off x="2348838" y="6807724"/>
              <a:ext cx="1249545" cy="2223620"/>
              <a:chOff x="2348838" y="6807724"/>
              <a:chExt cx="1249545" cy="2223620"/>
            </a:xfrm>
          </p:grpSpPr>
          <p:sp>
            <p:nvSpPr>
              <p:cNvPr id="125" name="Google Shape;125;p42"/>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42"/>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42"/>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42"/>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29" name="Google Shape;129;p42"/>
              <p:cNvGrpSpPr/>
              <p:nvPr/>
            </p:nvGrpSpPr>
            <p:grpSpPr>
              <a:xfrm>
                <a:off x="2483956" y="6807724"/>
                <a:ext cx="738321" cy="802017"/>
                <a:chOff x="2483956" y="6807724"/>
                <a:chExt cx="738321" cy="802017"/>
              </a:xfrm>
            </p:grpSpPr>
            <p:sp>
              <p:nvSpPr>
                <p:cNvPr id="130" name="Google Shape;130;p42"/>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42"/>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42"/>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33" name="Google Shape;133;p42"/>
            <p:cNvGrpSpPr/>
            <p:nvPr/>
          </p:nvGrpSpPr>
          <p:grpSpPr>
            <a:xfrm>
              <a:off x="1202708" y="6848940"/>
              <a:ext cx="6270636" cy="2600341"/>
              <a:chOff x="1202708" y="6848940"/>
              <a:chExt cx="6270636" cy="2600341"/>
            </a:xfrm>
          </p:grpSpPr>
          <p:sp>
            <p:nvSpPr>
              <p:cNvPr id="134" name="Google Shape;134;p42"/>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42"/>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36" name="Google Shape;136;p42"/>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 name="Group 1">
            <a:extLst>
              <a:ext uri="{FF2B5EF4-FFF2-40B4-BE49-F238E27FC236}">
                <a16:creationId xmlns:a16="http://schemas.microsoft.com/office/drawing/2014/main" id="{B5CFEB40-1220-4238-862C-C886346A5294}"/>
              </a:ext>
            </a:extLst>
          </p:cNvPr>
          <p:cNvGrpSpPr/>
          <p:nvPr userDrawn="1"/>
        </p:nvGrpSpPr>
        <p:grpSpPr>
          <a:xfrm>
            <a:off x="869520" y="5996896"/>
            <a:ext cx="2735993" cy="679345"/>
            <a:chOff x="0" y="0"/>
            <a:chExt cx="2301694" cy="571500"/>
          </a:xfrm>
        </p:grpSpPr>
        <p:sp>
          <p:nvSpPr>
            <p:cNvPr id="3" name="Rectangle 2">
              <a:extLst>
                <a:ext uri="{FF2B5EF4-FFF2-40B4-BE49-F238E27FC236}">
                  <a16:creationId xmlns:a16="http://schemas.microsoft.com/office/drawing/2014/main" id="{EDDDA138-8329-AE5A-A7B1-55239543468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a:extLst>
                <a:ext uri="{FF2B5EF4-FFF2-40B4-BE49-F238E27FC236}">
                  <a16:creationId xmlns:a16="http://schemas.microsoft.com/office/drawing/2014/main" id="{4B848362-1636-0B96-8FD5-24698C6EBB4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37"/>
        <p:cNvGrpSpPr/>
        <p:nvPr/>
      </p:nvGrpSpPr>
      <p:grpSpPr>
        <a:xfrm>
          <a:off x="0" y="0"/>
          <a:ext cx="0" cy="0"/>
          <a:chOff x="0" y="0"/>
          <a:chExt cx="0" cy="0"/>
        </a:xfrm>
      </p:grpSpPr>
      <p:sp>
        <p:nvSpPr>
          <p:cNvPr id="138" name="Google Shape;138;p43"/>
          <p:cNvSpPr/>
          <p:nvPr/>
        </p:nvSpPr>
        <p:spPr>
          <a:xfrm>
            <a:off x="0" y="0"/>
            <a:ext cx="12192000" cy="6858001"/>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p43"/>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rgbClr val="000000"/>
                </a:solidFill>
                <a:latin typeface="Calibri"/>
                <a:ea typeface="Calibri"/>
                <a:cs typeface="Calibri"/>
                <a:sym typeface="Calibri"/>
              </a:rPr>
              <a:t>FONT TYPEFACE &amp; SIZE</a:t>
            </a:r>
            <a:endParaRPr sz="3600" b="0" i="0" u="none" strike="noStrike" cap="none">
              <a:solidFill>
                <a:srgbClr val="000000"/>
              </a:solidFill>
              <a:latin typeface="Calibri"/>
              <a:ea typeface="Calibri"/>
              <a:cs typeface="Calibri"/>
              <a:sym typeface="Calibri"/>
            </a:endParaRPr>
          </a:p>
        </p:txBody>
      </p:sp>
      <p:sp>
        <p:nvSpPr>
          <p:cNvPr id="140" name="Google Shape;140;p43"/>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rgbClr val="000000"/>
                </a:solidFill>
                <a:latin typeface="Calibri"/>
                <a:ea typeface="Calibri"/>
                <a:cs typeface="Calibri"/>
                <a:sym typeface="Calibri"/>
              </a:rPr>
              <a:t>PLEASE ENSURE TO KEEP FONTS AS PER THE LAYOUT</a:t>
            </a: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24 point  -  Main Text Body </a:t>
            </a: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Calibri"/>
              <a:ea typeface="Calibri"/>
              <a:cs typeface="Calibri"/>
              <a:sym typeface="Calibri"/>
            </a:endParaRPr>
          </a:p>
        </p:txBody>
      </p:sp>
      <p:sp>
        <p:nvSpPr>
          <p:cNvPr id="141" name="Google Shape;141;p43"/>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GB" sz="2400" b="0" i="0" u="none" strike="noStrike" cap="none">
                <a:solidFill>
                  <a:srgbClr val="000000"/>
                </a:solidFill>
                <a:latin typeface="Calibri"/>
                <a:ea typeface="Calibri"/>
                <a:cs typeface="Calibri"/>
                <a:sym typeface="Calibri"/>
              </a:rPr>
              <a:t>Please ensure to keep the font sizes set as per the slide layouts. The font used throughout the </a:t>
            </a:r>
            <a:r>
              <a:rPr lang="en-GB" sz="2400" b="1" i="0" u="none" strike="noStrike" cap="none">
                <a:solidFill>
                  <a:srgbClr val="000000"/>
                </a:solidFill>
                <a:latin typeface="Calibri"/>
                <a:ea typeface="Calibri"/>
                <a:cs typeface="Calibri"/>
                <a:sym typeface="Calibri"/>
              </a:rPr>
              <a:t>EU DARE </a:t>
            </a:r>
            <a:r>
              <a:rPr lang="en-GB" sz="2400" b="0" i="0" u="none" strike="noStrike" cap="none">
                <a:solidFill>
                  <a:srgbClr val="000000"/>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GB" sz="3600" b="1" i="1" u="none" strike="noStrike" cap="none">
                <a:solidFill>
                  <a:srgbClr val="000000"/>
                </a:solidFill>
                <a:latin typeface="Calibri"/>
                <a:ea typeface="Calibri"/>
                <a:cs typeface="Calibri"/>
                <a:sym typeface="Calibri"/>
              </a:rPr>
              <a:t>Calibri</a:t>
            </a:r>
            <a:endParaRPr sz="3600" b="0" i="0" u="none" strike="noStrike" cap="none">
              <a:solidFill>
                <a:srgbClr val="000000"/>
              </a:solidFill>
              <a:latin typeface="Calibri"/>
              <a:ea typeface="Calibri"/>
              <a:cs typeface="Calibri"/>
              <a:sym typeface="Calibri"/>
            </a:endParaRPr>
          </a:p>
        </p:txBody>
      </p:sp>
      <p:cxnSp>
        <p:nvCxnSpPr>
          <p:cNvPr id="142" name="Google Shape;142;p43"/>
          <p:cNvCxnSpPr/>
          <p:nvPr/>
        </p:nvCxnSpPr>
        <p:spPr>
          <a:xfrm>
            <a:off x="7098716" y="-1"/>
            <a:ext cx="0" cy="5540408"/>
          </a:xfrm>
          <a:prstGeom prst="straightConnector1">
            <a:avLst/>
          </a:prstGeom>
          <a:noFill/>
          <a:ln w="9525" cap="flat" cmpd="sng">
            <a:solidFill>
              <a:srgbClr val="000000"/>
            </a:solidFill>
            <a:prstDash val="solid"/>
            <a:miter lim="800000"/>
            <a:headEnd type="none" w="sm" len="sm"/>
            <a:tailEnd type="none" w="sm" len="sm"/>
          </a:ln>
        </p:spPr>
      </p:cxnSp>
      <p:cxnSp>
        <p:nvCxnSpPr>
          <p:cNvPr id="143" name="Google Shape;143;p43"/>
          <p:cNvCxnSpPr/>
          <p:nvPr/>
        </p:nvCxnSpPr>
        <p:spPr>
          <a:xfrm rot="10800000">
            <a:off x="1" y="1620217"/>
            <a:ext cx="7098715" cy="0"/>
          </a:xfrm>
          <a:prstGeom prst="straightConnector1">
            <a:avLst/>
          </a:prstGeom>
          <a:noFill/>
          <a:ln w="9525" cap="flat" cmpd="sng">
            <a:solidFill>
              <a:srgbClr val="000000"/>
            </a:solidFill>
            <a:prstDash val="solid"/>
            <a:miter lim="800000"/>
            <a:headEnd type="none" w="sm" len="sm"/>
            <a:tailEnd type="none" w="sm" len="sm"/>
          </a:ln>
        </p:spPr>
      </p:cxnSp>
      <p:sp>
        <p:nvSpPr>
          <p:cNvPr id="144" name="Google Shape;144;p43"/>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 </a:t>
            </a:r>
            <a:r>
              <a:rPr lang="en-GB" sz="2400" b="1" i="0" u="none" strike="noStrike" cap="none">
                <a:solidFill>
                  <a:srgbClr val="000000"/>
                </a:solidFill>
                <a:latin typeface="Calibri"/>
                <a:ea typeface="Calibri"/>
                <a:cs typeface="Calibri"/>
                <a:sym typeface="Calibri"/>
              </a:rPr>
              <a:t>PLEASE DELETE THIS INSTRUCTION SLIDE BEFORE PRESENTING FINAL PRESENTATION </a:t>
            </a:r>
            <a:r>
              <a:rPr lang="en-GB" sz="2400" b="0" i="0" u="none" strike="noStrike" cap="none">
                <a:solidFill>
                  <a:srgbClr val="000000"/>
                </a:solidFill>
                <a:latin typeface="Calibri"/>
                <a:ea typeface="Calibri"/>
                <a:cs typeface="Calibri"/>
                <a:sym typeface="Calibri"/>
              </a:rPr>
              <a:t>*** </a:t>
            </a:r>
            <a:endParaRPr sz="2400" b="0" i="0" u="none" strike="noStrike" cap="none">
              <a:solidFill>
                <a:srgbClr val="000000"/>
              </a:solidFill>
              <a:latin typeface="Calibri"/>
              <a:ea typeface="Calibri"/>
              <a:cs typeface="Calibri"/>
              <a:sym typeface="Calibri"/>
            </a:endParaRPr>
          </a:p>
        </p:txBody>
      </p:sp>
      <p:cxnSp>
        <p:nvCxnSpPr>
          <p:cNvPr id="145" name="Google Shape;145;p43"/>
          <p:cNvCxnSpPr/>
          <p:nvPr/>
        </p:nvCxnSpPr>
        <p:spPr>
          <a:xfrm rot="10800000">
            <a:off x="2" y="5540407"/>
            <a:ext cx="12191998" cy="0"/>
          </a:xfrm>
          <a:prstGeom prst="straightConnector1">
            <a:avLst/>
          </a:prstGeom>
          <a:noFill/>
          <a:ln w="9525" cap="flat" cmpd="sng">
            <a:solidFill>
              <a:srgbClr val="000000"/>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3"/>
          <p:cNvPicPr preferRelativeResize="0"/>
          <p:nvPr/>
        </p:nvPicPr>
        <p:blipFill rotWithShape="1">
          <a:blip r:embed="rId19">
            <a:alphaModFix/>
          </a:blip>
          <a:srcRect l="5742" t="75046" r="6485" b="13954"/>
          <a:stretch/>
        </p:blipFill>
        <p:spPr>
          <a:xfrm>
            <a:off x="8124669" y="6375621"/>
            <a:ext cx="3540279" cy="252000"/>
          </a:xfrm>
          <a:prstGeom prst="rect">
            <a:avLst/>
          </a:prstGeom>
          <a:noFill/>
          <a:ln>
            <a:noFill/>
          </a:ln>
        </p:spPr>
      </p:pic>
      <p:sp>
        <p:nvSpPr>
          <p:cNvPr id="11" name="Google Shape;11;p33"/>
          <p:cNvSpPr/>
          <p:nvPr/>
        </p:nvSpPr>
        <p:spPr>
          <a:xfrm>
            <a:off x="0" y="6444761"/>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researchgate.net/publication/365154672_Sustainable_Water_Management_Practices_for_Intensified_Agriculture" TargetMode="External"/><Relationship Id="rId7"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researchgate.net/publication/371232800_Use_of_Treated_Sewage_or_wastewater_as_an_Irrigation_Water_for_Agricultural_Purposes-_Environmental_Health_and_Economic_Impacts"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3.sv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www.wwfbalticfarmer.org/bsfya-denmark-2018/"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ciencedirect.com/science/article/pii/S2210784315000741"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researchgate.net/publication/235704197_Crop_evapotranspiration-Guidelines_for_computing_crop_water_requirements-FAO_Irrigation_and_drainage_paper_5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928787" y="4530878"/>
            <a:ext cx="6120000" cy="697353"/>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Gestione delle risorse idriche</a:t>
            </a: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928787" y="3442924"/>
            <a:ext cx="5278651" cy="697353"/>
          </a:xfrm>
        </p:spPr>
        <p:txBody>
          <a:bodyPr>
            <a:no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MODULO 6</a:t>
            </a:r>
          </a:p>
        </p:txBody>
      </p:sp>
      <p:sp>
        <p:nvSpPr>
          <p:cNvPr id="2" name="Text Placeholder 1">
            <a:extLst>
              <a:ext uri="{FF2B5EF4-FFF2-40B4-BE49-F238E27FC236}">
                <a16:creationId xmlns:a16="http://schemas.microsoft.com/office/drawing/2014/main" id="{8A3C4CCF-2245-77FD-0725-C0934B9EA717}"/>
              </a:ext>
            </a:extLst>
          </p:cNvPr>
          <p:cNvSpPr>
            <a:spLocks noGrp="1"/>
          </p:cNvSpPr>
          <p:nvPr>
            <p:ph type="body" sz="quarter" idx="17"/>
          </p:nvPr>
        </p:nvSpPr>
        <p:spPr>
          <a:xfrm>
            <a:off x="7511514" y="5856037"/>
            <a:ext cx="4448014" cy="679345"/>
          </a:xfrm>
        </p:spPr>
        <p:txBody>
          <a:bodyPr/>
          <a:lstStyle/>
          <a:p>
            <a:pPr algn="r"/>
            <a:r>
              <a:rPr lang="en-US" b="1" dirty="0">
                <a:latin typeface="Calibri" panose="020F0502020204030204" pitchFamily="34" charset="0"/>
                <a:ea typeface="Calibri" panose="020F0502020204030204" pitchFamily="34" charset="0"/>
                <a:cs typeface="Calibri" panose="020F0502020204030204" pitchFamily="34" charset="0"/>
              </a:rPr>
              <a:t>www.eu-dare.com</a:t>
            </a:r>
          </a:p>
        </p:txBody>
      </p:sp>
      <p:pic>
        <p:nvPicPr>
          <p:cNvPr id="5" name="Picture Placeholder 4">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6095999" y="4305482"/>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dirty="0"/>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dirty="0"/>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grpSp>
        <p:nvGrpSpPr>
          <p:cNvPr id="360" name="Google Shape;360;p9"/>
          <p:cNvGrpSpPr/>
          <p:nvPr/>
        </p:nvGrpSpPr>
        <p:grpSpPr>
          <a:xfrm>
            <a:off x="1047750" y="666751"/>
            <a:ext cx="10405475" cy="5524498"/>
            <a:chOff x="-60288" y="-52915"/>
            <a:chExt cx="10405475" cy="5524498"/>
          </a:xfrm>
        </p:grpSpPr>
        <p:sp>
          <p:nvSpPr>
            <p:cNvPr id="361" name="Google Shape;361;p9"/>
            <p:cNvSpPr/>
            <p:nvPr/>
          </p:nvSpPr>
          <p:spPr>
            <a:xfrm rot="-5400000">
              <a:off x="-1629594" y="2765769"/>
              <a:ext cx="4129210" cy="74274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9"/>
            <p:cNvSpPr txBox="1"/>
            <p:nvPr/>
          </p:nvSpPr>
          <p:spPr>
            <a:xfrm>
              <a:off x="1402270" y="329789"/>
              <a:ext cx="3699671" cy="742747"/>
            </a:xfrm>
            <a:prstGeom prst="rect">
              <a:avLst/>
            </a:prstGeom>
            <a:noFill/>
            <a:ln>
              <a:noFill/>
            </a:ln>
          </p:spPr>
          <p:txBody>
            <a:bodyPr spcFirstLastPara="1" wrap="square" lIns="0" tIns="0" rIns="655050" bIns="0" anchor="t" anchorCtr="0">
              <a:noAutofit/>
            </a:bodyPr>
            <a:lstStyle/>
            <a:p>
              <a:pPr marL="0" marR="0" lvl="0" indent="0" algn="r" rtl="0">
                <a:lnSpc>
                  <a:spcPct val="90000"/>
                </a:lnSpc>
                <a:spcBef>
                  <a:spcPts val="0"/>
                </a:spcBef>
                <a:spcAft>
                  <a:spcPts val="0"/>
                </a:spcAft>
                <a:buClr>
                  <a:schemeClr val="dk1"/>
                </a:buClr>
                <a:buSzPts val="3300"/>
                <a:buFont typeface="Calibri"/>
                <a:buNone/>
              </a:pPr>
              <a:r>
                <a:rPr lang="en-GB" sz="2600" b="1" i="0" u="none" strike="noStrike" cap="none" dirty="0">
                  <a:latin typeface="Calibri"/>
                  <a:ea typeface="Calibri"/>
                  <a:cs typeface="Calibri"/>
                  <a:sym typeface="Calibri"/>
                </a:rPr>
                <a:t>Parametri climatici</a:t>
              </a:r>
              <a:endParaRPr sz="2600" b="1" i="0" u="none" strike="noStrike" cap="none" dirty="0">
                <a:latin typeface="Arial"/>
                <a:ea typeface="Arial"/>
                <a:cs typeface="Arial"/>
                <a:sym typeface="Arial"/>
              </a:endParaRPr>
            </a:p>
          </p:txBody>
        </p:sp>
        <p:sp>
          <p:nvSpPr>
            <p:cNvPr id="363" name="Google Shape;363;p9"/>
            <p:cNvSpPr/>
            <p:nvPr/>
          </p:nvSpPr>
          <p:spPr>
            <a:xfrm>
              <a:off x="806384" y="1072537"/>
              <a:ext cx="3699671" cy="412921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9"/>
            <p:cNvSpPr txBox="1"/>
            <p:nvPr/>
          </p:nvSpPr>
          <p:spPr>
            <a:xfrm>
              <a:off x="806384" y="1072536"/>
              <a:ext cx="3827181" cy="4399047"/>
            </a:xfrm>
            <a:prstGeom prst="rect">
              <a:avLst/>
            </a:prstGeom>
            <a:solidFill>
              <a:srgbClr val="9FDADF"/>
            </a:solidFill>
            <a:ln>
              <a:noFill/>
            </a:ln>
          </p:spPr>
          <p:txBody>
            <a:bodyPr spcFirstLastPara="1" wrap="square" lIns="184900" tIns="655050" rIns="184900" bIns="184900" anchor="t" anchorCtr="0">
              <a:noAutofit/>
            </a:bodyPr>
            <a:lstStyle/>
            <a:p>
              <a:pPr marL="228600" marR="0" lvl="1" indent="-228600" algn="l" rtl="0">
                <a:lnSpc>
                  <a:spcPct val="90000"/>
                </a:lnSpc>
                <a:spcBef>
                  <a:spcPts val="0"/>
                </a:spcBef>
                <a:spcAft>
                  <a:spcPts val="0"/>
                </a:spcAft>
                <a:buClr>
                  <a:schemeClr val="lt1"/>
                </a:buClr>
                <a:buSzPts val="2000"/>
                <a:buFont typeface="Calibri"/>
                <a:buChar char="•"/>
              </a:pPr>
              <a:r>
                <a:rPr lang="en-GB" sz="2100" b="0" i="0" u="none" strike="noStrike" cap="none" dirty="0">
                  <a:latin typeface="Calibri"/>
                  <a:ea typeface="Calibri"/>
                  <a:cs typeface="Calibri"/>
                  <a:sym typeface="Calibri"/>
                </a:rPr>
                <a:t>Essenziale per i programmi di irrigazione locali e regionali.</a:t>
              </a:r>
              <a:endParaRPr sz="2100" b="0" i="0" u="none" strike="noStrike" cap="none" dirty="0">
                <a:latin typeface="Calibri"/>
                <a:ea typeface="Calibri"/>
                <a:cs typeface="Calibri"/>
                <a:sym typeface="Calibri"/>
              </a:endParaRPr>
            </a:p>
            <a:p>
              <a:pPr marL="228600" marR="0" lvl="1" indent="-228600" algn="l" rtl="0">
                <a:lnSpc>
                  <a:spcPct val="90000"/>
                </a:lnSpc>
                <a:spcBef>
                  <a:spcPts val="300"/>
                </a:spcBef>
                <a:spcAft>
                  <a:spcPts val="0"/>
                </a:spcAft>
                <a:buClr>
                  <a:schemeClr val="lt1"/>
                </a:buClr>
                <a:buSzPts val="2000"/>
                <a:buFont typeface="Calibri"/>
                <a:buChar char="•"/>
              </a:pPr>
              <a:r>
                <a:rPr lang="en-GB" sz="2100" b="1" i="0" u="none" strike="noStrike" cap="none" dirty="0">
                  <a:latin typeface="Calibri"/>
                  <a:ea typeface="Calibri"/>
                  <a:cs typeface="Calibri"/>
                  <a:sym typeface="Calibri"/>
                </a:rPr>
                <a:t>Evapotraspirazione di riferimento </a:t>
              </a:r>
              <a:r>
                <a:rPr lang="en-GB" sz="2100" b="0" i="0" u="none" strike="noStrike" cap="none" dirty="0">
                  <a:latin typeface="Calibri"/>
                  <a:ea typeface="Calibri"/>
                  <a:cs typeface="Calibri"/>
                  <a:sym typeface="Calibri"/>
                </a:rPr>
                <a:t>Stimata utilizzando dati meteorologici ed equazioni empiriche, con calibrazione locale.</a:t>
              </a:r>
              <a:endParaRPr sz="2100" b="0" i="0" u="none" strike="noStrike" cap="none" dirty="0">
                <a:latin typeface="Arial"/>
                <a:ea typeface="Arial"/>
                <a:cs typeface="Arial"/>
                <a:sym typeface="Arial"/>
              </a:endParaRPr>
            </a:p>
            <a:p>
              <a:pPr marL="228600" marR="0" lvl="1" indent="-228600" algn="l" rtl="0">
                <a:lnSpc>
                  <a:spcPct val="90000"/>
                </a:lnSpc>
                <a:spcBef>
                  <a:spcPts val="300"/>
                </a:spcBef>
                <a:spcAft>
                  <a:spcPts val="0"/>
                </a:spcAft>
                <a:buClr>
                  <a:schemeClr val="lt1"/>
                </a:buClr>
                <a:buSzPts val="2000"/>
                <a:buFont typeface="Calibri"/>
                <a:buChar char="•"/>
              </a:pPr>
              <a:r>
                <a:rPr lang="en-GB" sz="2100" b="1" i="0" u="none" strike="noStrike" cap="none" dirty="0">
                  <a:latin typeface="Calibri"/>
                  <a:ea typeface="Calibri"/>
                  <a:cs typeface="Calibri"/>
                  <a:sym typeface="Calibri"/>
                </a:rPr>
                <a:t>Evapotraspirazione delle colture </a:t>
              </a:r>
              <a:r>
                <a:rPr lang="en-GB" sz="2100" b="0" i="0" u="none" strike="noStrike" cap="none" dirty="0">
                  <a:latin typeface="Calibri"/>
                  <a:ea typeface="Calibri"/>
                  <a:cs typeface="Calibri"/>
                  <a:sym typeface="Calibri"/>
                </a:rPr>
                <a:t>Calcolata utilizzando coefficienti specifici per le colture.</a:t>
              </a:r>
              <a:endParaRPr sz="2100" b="0" i="0" u="none" strike="noStrike" cap="none" dirty="0">
                <a:latin typeface="Arial"/>
                <a:ea typeface="Arial"/>
                <a:cs typeface="Arial"/>
                <a:sym typeface="Arial"/>
              </a:endParaRPr>
            </a:p>
          </p:txBody>
        </p:sp>
        <p:sp>
          <p:nvSpPr>
            <p:cNvPr id="365" name="Google Shape;365;p9"/>
            <p:cNvSpPr/>
            <p:nvPr/>
          </p:nvSpPr>
          <p:spPr>
            <a:xfrm>
              <a:off x="-60288" y="-52915"/>
              <a:ext cx="1609419" cy="1630521"/>
            </a:xfrm>
            <a:prstGeom prst="rect">
              <a:avLst/>
            </a:prstGeom>
            <a:blipFill rotWithShape="1">
              <a:blip r:embed="rId3">
                <a:alphaModFix/>
              </a:blip>
              <a:stretch>
                <a:fillRect l="-24995" r="-24994"/>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9"/>
            <p:cNvSpPr/>
            <p:nvPr/>
          </p:nvSpPr>
          <p:spPr>
            <a:xfrm rot="-5400000">
              <a:off x="3773051" y="2765769"/>
              <a:ext cx="4129210" cy="74274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9"/>
            <p:cNvSpPr txBox="1"/>
            <p:nvPr/>
          </p:nvSpPr>
          <p:spPr>
            <a:xfrm>
              <a:off x="6802120" y="321969"/>
              <a:ext cx="3543067" cy="742747"/>
            </a:xfrm>
            <a:prstGeom prst="rect">
              <a:avLst/>
            </a:prstGeom>
            <a:noFill/>
            <a:ln>
              <a:noFill/>
            </a:ln>
          </p:spPr>
          <p:txBody>
            <a:bodyPr spcFirstLastPara="1" wrap="square" lIns="0" tIns="0" rIns="655050" bIns="0" anchor="t" anchorCtr="0">
              <a:noAutofit/>
            </a:bodyPr>
            <a:lstStyle/>
            <a:p>
              <a:pPr marL="0" marR="0" lvl="0" indent="0" algn="r" rtl="0">
                <a:lnSpc>
                  <a:spcPct val="90000"/>
                </a:lnSpc>
                <a:spcBef>
                  <a:spcPts val="0"/>
                </a:spcBef>
                <a:spcAft>
                  <a:spcPts val="0"/>
                </a:spcAft>
                <a:buClr>
                  <a:schemeClr val="dk1"/>
                </a:buClr>
                <a:buSzPts val="3300"/>
                <a:buFont typeface="Calibri"/>
                <a:buNone/>
              </a:pPr>
              <a:r>
                <a:rPr lang="en-GB" sz="2600" b="1" i="0" u="none" strike="noStrike" cap="none" dirty="0">
                  <a:latin typeface="Calibri"/>
                  <a:ea typeface="Calibri"/>
                  <a:cs typeface="Calibri"/>
                  <a:sym typeface="Calibri"/>
                </a:rPr>
                <a:t>Bilancio idrico del suolo</a:t>
              </a:r>
              <a:endParaRPr sz="2600" b="1" i="0" u="none" strike="noStrike" cap="none" dirty="0">
                <a:latin typeface="Arial"/>
                <a:ea typeface="Arial"/>
                <a:cs typeface="Arial"/>
                <a:sym typeface="Arial"/>
              </a:endParaRPr>
            </a:p>
          </p:txBody>
        </p:sp>
        <p:sp>
          <p:nvSpPr>
            <p:cNvPr id="368" name="Google Shape;368;p9"/>
            <p:cNvSpPr/>
            <p:nvPr/>
          </p:nvSpPr>
          <p:spPr>
            <a:xfrm>
              <a:off x="6209030" y="1072537"/>
              <a:ext cx="3699671" cy="412921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9"/>
            <p:cNvSpPr txBox="1"/>
            <p:nvPr/>
          </p:nvSpPr>
          <p:spPr>
            <a:xfrm>
              <a:off x="6209030" y="1072537"/>
              <a:ext cx="3827181" cy="4399046"/>
            </a:xfrm>
            <a:prstGeom prst="rect">
              <a:avLst/>
            </a:prstGeom>
            <a:solidFill>
              <a:srgbClr val="9FDADF"/>
            </a:solidFill>
            <a:ln>
              <a:noFill/>
            </a:ln>
          </p:spPr>
          <p:txBody>
            <a:bodyPr spcFirstLastPara="1" wrap="square" lIns="184900" tIns="655050" rIns="184900" bIns="184900" anchor="t" anchorCtr="0">
              <a:noAutofit/>
            </a:bodyPr>
            <a:lstStyle/>
            <a:p>
              <a:pPr marL="228600" marR="0" lvl="1" indent="-228600" algn="l" rtl="0">
                <a:lnSpc>
                  <a:spcPct val="90000"/>
                </a:lnSpc>
                <a:spcBef>
                  <a:spcPts val="0"/>
                </a:spcBef>
                <a:spcAft>
                  <a:spcPts val="0"/>
                </a:spcAft>
                <a:buClr>
                  <a:schemeClr val="lt1"/>
                </a:buClr>
                <a:buSzPts val="2000"/>
                <a:buFont typeface="Calibri"/>
                <a:buChar char="•"/>
              </a:pPr>
              <a:r>
                <a:rPr lang="en-GB" sz="2100" b="0" i="0" u="none" strike="noStrike" cap="none" dirty="0">
                  <a:latin typeface="Calibri"/>
                  <a:ea typeface="Calibri"/>
                  <a:cs typeface="Calibri"/>
                  <a:sym typeface="Calibri"/>
                </a:rPr>
                <a:t>Equilibrio tra l'acqua nel suolo e l'acqua che entra/esce.</a:t>
              </a:r>
              <a:endParaRPr sz="2100" b="0" i="0" u="none" strike="noStrike" cap="none" dirty="0">
                <a:latin typeface="Calibri"/>
                <a:ea typeface="Calibri"/>
                <a:cs typeface="Calibri"/>
                <a:sym typeface="Calibri"/>
              </a:endParaRPr>
            </a:p>
            <a:p>
              <a:pPr marL="228600" marR="0" lvl="1" indent="-228600" algn="l" rtl="0">
                <a:lnSpc>
                  <a:spcPct val="90000"/>
                </a:lnSpc>
                <a:spcBef>
                  <a:spcPts val="300"/>
                </a:spcBef>
                <a:spcAft>
                  <a:spcPts val="0"/>
                </a:spcAft>
                <a:buClr>
                  <a:schemeClr val="lt1"/>
                </a:buClr>
                <a:buSzPts val="2000"/>
                <a:buFont typeface="Arial"/>
                <a:buChar char="•"/>
              </a:pPr>
              <a:r>
                <a:rPr lang="en-GB" sz="2100" b="0" i="0" u="none" strike="noStrike" cap="none" dirty="0">
                  <a:latin typeface="Calibri"/>
                  <a:ea typeface="Calibri"/>
                  <a:cs typeface="Calibri"/>
                  <a:sym typeface="Calibri"/>
                </a:rPr>
                <a:t>Adatto a diversi contesti agricoli, dalle piccole aziende ai sistemi regionali.</a:t>
              </a:r>
              <a:endParaRPr sz="2100" b="0" i="0" u="none" strike="noStrike" cap="none" dirty="0">
                <a:latin typeface="Calibri"/>
                <a:ea typeface="Calibri"/>
                <a:cs typeface="Calibri"/>
                <a:sym typeface="Calibri"/>
              </a:endParaRPr>
            </a:p>
            <a:p>
              <a:pPr marL="228600" marR="0" lvl="1" indent="-228600" algn="l" rtl="0">
                <a:lnSpc>
                  <a:spcPct val="90000"/>
                </a:lnSpc>
                <a:spcBef>
                  <a:spcPts val="300"/>
                </a:spcBef>
                <a:spcAft>
                  <a:spcPts val="0"/>
                </a:spcAft>
                <a:buClr>
                  <a:schemeClr val="lt1"/>
                </a:buClr>
                <a:buSzPts val="2000"/>
                <a:buFont typeface="Calibri"/>
                <a:buChar char="•"/>
              </a:pPr>
              <a:r>
                <a:rPr lang="en-GB" sz="2100" b="0" i="0" u="none" strike="noStrike" cap="none" dirty="0">
                  <a:latin typeface="Calibri"/>
                  <a:ea typeface="Calibri"/>
                  <a:cs typeface="Calibri"/>
                  <a:sym typeface="Calibri"/>
                </a:rPr>
                <a:t>Elevata efficacia, basata sul progresso tecnologico e sui servizi di supporto.</a:t>
              </a:r>
              <a:endParaRPr sz="2100" b="0" i="0" u="none" strike="noStrike" cap="none" dirty="0">
                <a:latin typeface="Calibri"/>
                <a:ea typeface="Calibri"/>
                <a:cs typeface="Calibri"/>
                <a:sym typeface="Calibri"/>
              </a:endParaRPr>
            </a:p>
          </p:txBody>
        </p:sp>
        <p:sp>
          <p:nvSpPr>
            <p:cNvPr id="370" name="Google Shape;370;p9"/>
            <p:cNvSpPr/>
            <p:nvPr/>
          </p:nvSpPr>
          <p:spPr>
            <a:xfrm>
              <a:off x="5342360" y="-52915"/>
              <a:ext cx="1609418" cy="1630521"/>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 name="Google Shape;300;p5">
            <a:extLst>
              <a:ext uri="{FF2B5EF4-FFF2-40B4-BE49-F238E27FC236}">
                <a16:creationId xmlns:a16="http://schemas.microsoft.com/office/drawing/2014/main" id="{AD92DDFB-BF09-DFEE-8DA2-8441EA4AA0D9}"/>
              </a:ext>
            </a:extLst>
          </p:cNvPr>
          <p:cNvGrpSpPr/>
          <p:nvPr/>
        </p:nvGrpSpPr>
        <p:grpSpPr>
          <a:xfrm rot="3730759">
            <a:off x="673028" y="5041788"/>
            <a:ext cx="949887" cy="1163493"/>
            <a:chOff x="7602444" y="4967675"/>
            <a:chExt cx="483620" cy="592374"/>
          </a:xfrm>
        </p:grpSpPr>
        <p:grpSp>
          <p:nvGrpSpPr>
            <p:cNvPr id="3" name="Google Shape;301;p5">
              <a:extLst>
                <a:ext uri="{FF2B5EF4-FFF2-40B4-BE49-F238E27FC236}">
                  <a16:creationId xmlns:a16="http://schemas.microsoft.com/office/drawing/2014/main" id="{2FC02B03-C2FC-943F-CB75-A4BD6ED4AF4C}"/>
                </a:ext>
              </a:extLst>
            </p:cNvPr>
            <p:cNvGrpSpPr/>
            <p:nvPr/>
          </p:nvGrpSpPr>
          <p:grpSpPr>
            <a:xfrm>
              <a:off x="7618661" y="4967675"/>
              <a:ext cx="467403" cy="507609"/>
              <a:chOff x="2251964" y="3590497"/>
              <a:chExt cx="467403" cy="507609"/>
            </a:xfrm>
          </p:grpSpPr>
          <p:sp>
            <p:nvSpPr>
              <p:cNvPr id="7" name="Google Shape;302;p5">
                <a:extLst>
                  <a:ext uri="{FF2B5EF4-FFF2-40B4-BE49-F238E27FC236}">
                    <a16:creationId xmlns:a16="http://schemas.microsoft.com/office/drawing/2014/main" id="{601D40E9-F346-2DDF-5F70-37B8312FB42C}"/>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303;p5">
                <a:extLst>
                  <a:ext uri="{FF2B5EF4-FFF2-40B4-BE49-F238E27FC236}">
                    <a16:creationId xmlns:a16="http://schemas.microsoft.com/office/drawing/2014/main" id="{D5569BE2-ED26-87C2-7773-D7ECCB3FE210}"/>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304;p5">
                <a:extLst>
                  <a:ext uri="{FF2B5EF4-FFF2-40B4-BE49-F238E27FC236}">
                    <a16:creationId xmlns:a16="http://schemas.microsoft.com/office/drawing/2014/main" id="{145CF245-EAAF-7644-F0F0-207E73020E56}"/>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305;p5">
              <a:extLst>
                <a:ext uri="{FF2B5EF4-FFF2-40B4-BE49-F238E27FC236}">
                  <a16:creationId xmlns:a16="http://schemas.microsoft.com/office/drawing/2014/main" id="{9AF47E00-E150-F73E-7217-2723AE231060}"/>
                </a:ext>
              </a:extLst>
            </p:cNvPr>
            <p:cNvGrpSpPr/>
            <p:nvPr/>
          </p:nvGrpSpPr>
          <p:grpSpPr>
            <a:xfrm>
              <a:off x="7602444" y="4993761"/>
              <a:ext cx="421973" cy="566288"/>
              <a:chOff x="2235747" y="3616583"/>
              <a:chExt cx="421973" cy="566288"/>
            </a:xfrm>
          </p:grpSpPr>
          <p:sp>
            <p:nvSpPr>
              <p:cNvPr id="5" name="Google Shape;306;p5">
                <a:extLst>
                  <a:ext uri="{FF2B5EF4-FFF2-40B4-BE49-F238E27FC236}">
                    <a16:creationId xmlns:a16="http://schemas.microsoft.com/office/drawing/2014/main" id="{25138E96-C093-EFBA-655E-456A123723B1}"/>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307;p5">
                <a:extLst>
                  <a:ext uri="{FF2B5EF4-FFF2-40B4-BE49-F238E27FC236}">
                    <a16:creationId xmlns:a16="http://schemas.microsoft.com/office/drawing/2014/main" id="{6568F056-87C5-EF66-65AC-02C38872552F}"/>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0"/>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a:t>Irrigazione di precisione</a:t>
            </a:r>
            <a:endParaRPr/>
          </a:p>
        </p:txBody>
      </p:sp>
      <p:sp>
        <p:nvSpPr>
          <p:cNvPr id="377" name="Google Shape;377;p10"/>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grpSp>
        <p:nvGrpSpPr>
          <p:cNvPr id="382" name="Google Shape;382;p11"/>
          <p:cNvGrpSpPr/>
          <p:nvPr/>
        </p:nvGrpSpPr>
        <p:grpSpPr>
          <a:xfrm>
            <a:off x="1123950" y="1111216"/>
            <a:ext cx="6933528" cy="4097519"/>
            <a:chOff x="0" y="396463"/>
            <a:chExt cx="7058123" cy="4097519"/>
          </a:xfrm>
          <a:solidFill>
            <a:srgbClr val="8DC641"/>
          </a:solidFill>
        </p:grpSpPr>
        <p:sp>
          <p:nvSpPr>
            <p:cNvPr id="383" name="Google Shape;383;p11"/>
            <p:cNvSpPr/>
            <p:nvPr/>
          </p:nvSpPr>
          <p:spPr>
            <a:xfrm>
              <a:off x="0" y="396463"/>
              <a:ext cx="7058123" cy="1319759"/>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latin typeface="Arial"/>
                <a:ea typeface="Arial"/>
                <a:cs typeface="Arial"/>
                <a:sym typeface="Arial"/>
              </a:endParaRPr>
            </a:p>
          </p:txBody>
        </p:sp>
        <p:sp>
          <p:nvSpPr>
            <p:cNvPr id="384" name="Google Shape;384;p11"/>
            <p:cNvSpPr txBox="1"/>
            <p:nvPr/>
          </p:nvSpPr>
          <p:spPr>
            <a:xfrm>
              <a:off x="64425" y="460888"/>
              <a:ext cx="6929273" cy="1190909"/>
            </a:xfrm>
            <a:prstGeom prst="rect">
              <a:avLst/>
            </a:prstGeom>
            <a:grp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GB" sz="2100" b="0" i="0" u="none" strike="noStrike" cap="none" dirty="0">
                  <a:latin typeface="Calibri"/>
                  <a:ea typeface="Calibri"/>
                  <a:cs typeface="Calibri"/>
                  <a:sym typeface="Calibri"/>
                </a:rPr>
                <a:t>L'</a:t>
              </a:r>
              <a:r>
                <a:rPr lang="en-GB" sz="2100" b="1" i="0" u="none" strike="noStrike" cap="none" dirty="0">
                  <a:latin typeface="Calibri"/>
                  <a:ea typeface="Calibri"/>
                  <a:cs typeface="Calibri"/>
                  <a:sym typeface="Calibri"/>
                </a:rPr>
                <a:t>irrigazione di precisione </a:t>
              </a:r>
              <a:r>
                <a:rPr lang="en-GB" sz="2100" b="0" i="0" u="none" strike="noStrike" cap="none" dirty="0">
                  <a:latin typeface="Calibri"/>
                  <a:ea typeface="Calibri"/>
                  <a:cs typeface="Calibri"/>
                  <a:sym typeface="Calibri"/>
                </a:rPr>
                <a:t>eroga l'umidità direttamente alle colture in piccole quantità, quando necessario, supportando accuratamente le esigenze delle colture.</a:t>
              </a:r>
              <a:endParaRPr sz="2100" b="0" i="0" u="none" strike="noStrike" cap="none" dirty="0">
                <a:latin typeface="Arial"/>
                <a:ea typeface="Arial"/>
                <a:cs typeface="Arial"/>
                <a:sym typeface="Arial"/>
              </a:endParaRPr>
            </a:p>
          </p:txBody>
        </p:sp>
        <p:sp>
          <p:nvSpPr>
            <p:cNvPr id="385" name="Google Shape;385;p11"/>
            <p:cNvSpPr/>
            <p:nvPr/>
          </p:nvSpPr>
          <p:spPr>
            <a:xfrm>
              <a:off x="0" y="1785343"/>
              <a:ext cx="7058123" cy="1319759"/>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latin typeface="Arial"/>
                <a:ea typeface="Arial"/>
                <a:cs typeface="Arial"/>
                <a:sym typeface="Arial"/>
              </a:endParaRPr>
            </a:p>
          </p:txBody>
        </p:sp>
        <p:sp>
          <p:nvSpPr>
            <p:cNvPr id="386" name="Google Shape;386;p11"/>
            <p:cNvSpPr txBox="1"/>
            <p:nvPr/>
          </p:nvSpPr>
          <p:spPr>
            <a:xfrm>
              <a:off x="64425" y="1849768"/>
              <a:ext cx="6929273" cy="1190909"/>
            </a:xfrm>
            <a:prstGeom prst="rect">
              <a:avLst/>
            </a:prstGeom>
            <a:grp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GB" sz="2100" b="0" i="0" u="none" strike="noStrike" cap="none" dirty="0">
                  <a:latin typeface="Calibri"/>
                  <a:ea typeface="Calibri"/>
                  <a:cs typeface="Calibri"/>
                  <a:sym typeface="Calibri"/>
                </a:rPr>
                <a:t>Il sistema garantisce che le colture ricevano </a:t>
              </a:r>
              <a:r>
                <a:rPr lang="en-GB" sz="2100" b="1" i="0" u="none" strike="noStrike" cap="none" dirty="0">
                  <a:latin typeface="Calibri"/>
                  <a:ea typeface="Calibri"/>
                  <a:cs typeface="Calibri"/>
                  <a:sym typeface="Calibri"/>
                </a:rPr>
                <a:t>acqua e sostanze nutritive </a:t>
              </a:r>
              <a:r>
                <a:rPr lang="en-GB" sz="2100" b="0" i="0" u="none" strike="noStrike" cap="none" dirty="0">
                  <a:latin typeface="Calibri"/>
                  <a:ea typeface="Calibri"/>
                  <a:cs typeface="Calibri"/>
                  <a:sym typeface="Calibri"/>
                </a:rPr>
                <a:t>nel momento e nel luogo giusti e nelle quantità ottimali, favorendone la crescita e lo sviluppo.</a:t>
              </a:r>
              <a:endParaRPr sz="2100" b="0" i="0" u="none" strike="noStrike" cap="none" dirty="0">
                <a:latin typeface="Calibri"/>
                <a:ea typeface="Calibri"/>
                <a:cs typeface="Calibri"/>
                <a:sym typeface="Calibri"/>
              </a:endParaRPr>
            </a:p>
          </p:txBody>
        </p:sp>
        <p:sp>
          <p:nvSpPr>
            <p:cNvPr id="387" name="Google Shape;387;p11"/>
            <p:cNvSpPr/>
            <p:nvPr/>
          </p:nvSpPr>
          <p:spPr>
            <a:xfrm>
              <a:off x="0" y="3174223"/>
              <a:ext cx="7058123" cy="1319759"/>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latin typeface="Arial"/>
                <a:ea typeface="Arial"/>
                <a:cs typeface="Arial"/>
                <a:sym typeface="Arial"/>
              </a:endParaRPr>
            </a:p>
          </p:txBody>
        </p:sp>
        <p:sp>
          <p:nvSpPr>
            <p:cNvPr id="388" name="Google Shape;388;p11"/>
            <p:cNvSpPr txBox="1"/>
            <p:nvPr/>
          </p:nvSpPr>
          <p:spPr>
            <a:xfrm>
              <a:off x="64425" y="3238648"/>
              <a:ext cx="6929273" cy="1190909"/>
            </a:xfrm>
            <a:prstGeom prst="rect">
              <a:avLst/>
            </a:prstGeom>
            <a:grp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GB" sz="2100" b="0" i="0" u="none" strike="noStrike" cap="none" dirty="0">
                  <a:latin typeface="Calibri"/>
                  <a:ea typeface="Calibri"/>
                  <a:cs typeface="Calibri"/>
                  <a:sym typeface="Calibri"/>
                </a:rPr>
                <a:t>I sistemi di precisione </a:t>
              </a:r>
              <a:r>
                <a:rPr lang="en-GB" sz="2100" b="1" i="0" u="none" strike="noStrike" cap="none" dirty="0">
                  <a:latin typeface="Calibri"/>
                  <a:ea typeface="Calibri"/>
                  <a:cs typeface="Calibri"/>
                  <a:sym typeface="Calibri"/>
                </a:rPr>
                <a:t>forniscono acqua direttamente alla zona radicale</a:t>
              </a:r>
              <a:r>
                <a:rPr lang="en-GB" sz="2100" b="0" i="0" u="none" strike="noStrike" cap="none" dirty="0">
                  <a:latin typeface="Calibri"/>
                  <a:ea typeface="Calibri"/>
                  <a:cs typeface="Calibri"/>
                  <a:sym typeface="Calibri"/>
                </a:rPr>
                <a:t>, riducendo al minimo gli sprechi e massimizzando l'utilizzo.</a:t>
              </a:r>
              <a:endParaRPr sz="2100" b="0" i="0" u="none" strike="noStrike" cap="none" dirty="0">
                <a:latin typeface="Calibri"/>
                <a:ea typeface="Calibri"/>
                <a:cs typeface="Calibri"/>
                <a:sym typeface="Calibri"/>
              </a:endParaRPr>
            </a:p>
          </p:txBody>
        </p:sp>
      </p:grpSp>
      <p:pic>
        <p:nvPicPr>
          <p:cNvPr id="389" name="Google Shape;389;p11" descr="A irrigation system spraying plants&#10;&#10;Description automatically generated"/>
          <p:cNvPicPr preferRelativeResize="0">
            <a:picLocks noGrp="1"/>
          </p:cNvPicPr>
          <p:nvPr>
            <p:ph type="pic" idx="2"/>
          </p:nvPr>
        </p:nvPicPr>
        <p:blipFill rotWithShape="1">
          <a:blip r:embed="rId3">
            <a:alphaModFix/>
          </a:blip>
          <a:srcRect l="31180" r="31180"/>
          <a:stretch/>
        </p:blipFill>
        <p:spPr>
          <a:xfrm>
            <a:off x="8912202" y="1246695"/>
            <a:ext cx="2444127" cy="4336988"/>
          </a:xfrm>
          <a:prstGeom prst="rect">
            <a:avLst/>
          </a:prstGeom>
          <a:solidFill>
            <a:srgbClr val="D8D8D8"/>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grpSp>
        <p:nvGrpSpPr>
          <p:cNvPr id="394" name="Google Shape;394;p12"/>
          <p:cNvGrpSpPr/>
          <p:nvPr/>
        </p:nvGrpSpPr>
        <p:grpSpPr>
          <a:xfrm>
            <a:off x="0" y="31275"/>
            <a:ext cx="3199156" cy="2005533"/>
            <a:chOff x="0" y="286255"/>
            <a:chExt cx="3199156" cy="2005533"/>
          </a:xfrm>
        </p:grpSpPr>
        <p:sp>
          <p:nvSpPr>
            <p:cNvPr id="395" name="Google Shape;395;p12"/>
            <p:cNvSpPr/>
            <p:nvPr/>
          </p:nvSpPr>
          <p:spPr>
            <a:xfrm>
              <a:off x="0" y="952658"/>
              <a:ext cx="3104256" cy="1153551"/>
            </a:xfrm>
            <a:custGeom>
              <a:avLst/>
              <a:gdLst/>
              <a:ahLst/>
              <a:cxnLst/>
              <a:rect l="l" t="t" r="r" b="b"/>
              <a:pathLst>
                <a:path w="6493" h="2412" extrusionOk="0">
                  <a:moveTo>
                    <a:pt x="4501" y="0"/>
                  </a:moveTo>
                  <a:lnTo>
                    <a:pt x="4501" y="0"/>
                  </a:lnTo>
                  <a:cubicBezTo>
                    <a:pt x="4394" y="0"/>
                    <a:pt x="4394" y="0"/>
                    <a:pt x="4394" y="0"/>
                  </a:cubicBezTo>
                  <a:cubicBezTo>
                    <a:pt x="0" y="0"/>
                    <a:pt x="0" y="0"/>
                    <a:pt x="0" y="0"/>
                  </a:cubicBezTo>
                  <a:cubicBezTo>
                    <a:pt x="0" y="2098"/>
                    <a:pt x="0" y="2098"/>
                    <a:pt x="0" y="2098"/>
                  </a:cubicBezTo>
                  <a:cubicBezTo>
                    <a:pt x="4394" y="2098"/>
                    <a:pt x="4394" y="2098"/>
                    <a:pt x="4394" y="2098"/>
                  </a:cubicBezTo>
                  <a:cubicBezTo>
                    <a:pt x="4394" y="2411"/>
                    <a:pt x="4394" y="2411"/>
                    <a:pt x="4394" y="2411"/>
                  </a:cubicBezTo>
                  <a:cubicBezTo>
                    <a:pt x="6492" y="2411"/>
                    <a:pt x="6492" y="2411"/>
                    <a:pt x="6492" y="2411"/>
                  </a:cubicBezTo>
                  <a:cubicBezTo>
                    <a:pt x="6492" y="405"/>
                    <a:pt x="6492" y="405"/>
                    <a:pt x="6492" y="405"/>
                  </a:cubicBezTo>
                  <a:cubicBezTo>
                    <a:pt x="6492" y="182"/>
                    <a:pt x="6310" y="0"/>
                    <a:pt x="6087" y="0"/>
                  </a:cubicBezTo>
                  <a:lnTo>
                    <a:pt x="4501" y="0"/>
                  </a:ln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396" name="Google Shape;396;p12"/>
            <p:cNvSpPr/>
            <p:nvPr/>
          </p:nvSpPr>
          <p:spPr>
            <a:xfrm>
              <a:off x="2018189" y="2106208"/>
              <a:ext cx="1180967" cy="185580"/>
            </a:xfrm>
            <a:custGeom>
              <a:avLst/>
              <a:gdLst/>
              <a:ahLst/>
              <a:cxnLst/>
              <a:rect l="l" t="t" r="r" b="b"/>
              <a:pathLst>
                <a:path w="2471" h="390" extrusionOk="0">
                  <a:moveTo>
                    <a:pt x="2280" y="389"/>
                  </a:moveTo>
                  <a:lnTo>
                    <a:pt x="2280" y="389"/>
                  </a:lnTo>
                  <a:cubicBezTo>
                    <a:pt x="190" y="389"/>
                    <a:pt x="190" y="389"/>
                    <a:pt x="190" y="389"/>
                  </a:cubicBezTo>
                  <a:cubicBezTo>
                    <a:pt x="83" y="389"/>
                    <a:pt x="0" y="298"/>
                    <a:pt x="0" y="190"/>
                  </a:cubicBezTo>
                  <a:lnTo>
                    <a:pt x="0" y="190"/>
                  </a:lnTo>
                  <a:cubicBezTo>
                    <a:pt x="0" y="91"/>
                    <a:pt x="83" y="0"/>
                    <a:pt x="190" y="0"/>
                  </a:cubicBezTo>
                  <a:cubicBezTo>
                    <a:pt x="2280" y="0"/>
                    <a:pt x="2280" y="0"/>
                    <a:pt x="2280" y="0"/>
                  </a:cubicBezTo>
                  <a:cubicBezTo>
                    <a:pt x="2387" y="0"/>
                    <a:pt x="2470" y="91"/>
                    <a:pt x="2470" y="190"/>
                  </a:cubicBezTo>
                  <a:lnTo>
                    <a:pt x="2470" y="190"/>
                  </a:lnTo>
                  <a:cubicBezTo>
                    <a:pt x="2470" y="298"/>
                    <a:pt x="2387" y="389"/>
                    <a:pt x="2280" y="389"/>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397" name="Google Shape;397;p12"/>
            <p:cNvSpPr/>
            <p:nvPr/>
          </p:nvSpPr>
          <p:spPr>
            <a:xfrm>
              <a:off x="750757" y="545645"/>
              <a:ext cx="428101" cy="419665"/>
            </a:xfrm>
            <a:custGeom>
              <a:avLst/>
              <a:gdLst/>
              <a:ahLst/>
              <a:cxnLst/>
              <a:rect l="l" t="t" r="r" b="b"/>
              <a:pathLst>
                <a:path w="893" h="877" extrusionOk="0">
                  <a:moveTo>
                    <a:pt x="892" y="876"/>
                  </a:moveTo>
                  <a:lnTo>
                    <a:pt x="0" y="876"/>
                  </a:lnTo>
                  <a:lnTo>
                    <a:pt x="0" y="0"/>
                  </a:lnTo>
                  <a:lnTo>
                    <a:pt x="892" y="0"/>
                  </a:lnTo>
                  <a:lnTo>
                    <a:pt x="892" y="876"/>
                  </a:ln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398" name="Google Shape;398;p12"/>
            <p:cNvSpPr/>
            <p:nvPr/>
          </p:nvSpPr>
          <p:spPr>
            <a:xfrm>
              <a:off x="185580" y="286255"/>
              <a:ext cx="1579544" cy="261500"/>
            </a:xfrm>
            <a:custGeom>
              <a:avLst/>
              <a:gdLst/>
              <a:ahLst/>
              <a:cxnLst/>
              <a:rect l="l" t="t" r="r" b="b"/>
              <a:pathLst>
                <a:path w="3305" h="546" extrusionOk="0">
                  <a:moveTo>
                    <a:pt x="3122" y="545"/>
                  </a:moveTo>
                  <a:lnTo>
                    <a:pt x="3122" y="545"/>
                  </a:lnTo>
                  <a:cubicBezTo>
                    <a:pt x="182" y="545"/>
                    <a:pt x="182" y="545"/>
                    <a:pt x="182" y="545"/>
                  </a:cubicBezTo>
                  <a:cubicBezTo>
                    <a:pt x="83" y="545"/>
                    <a:pt x="0" y="463"/>
                    <a:pt x="0" y="364"/>
                  </a:cubicBezTo>
                  <a:cubicBezTo>
                    <a:pt x="0" y="182"/>
                    <a:pt x="0" y="182"/>
                    <a:pt x="0" y="182"/>
                  </a:cubicBezTo>
                  <a:cubicBezTo>
                    <a:pt x="0" y="83"/>
                    <a:pt x="83" y="0"/>
                    <a:pt x="182" y="0"/>
                  </a:cubicBezTo>
                  <a:cubicBezTo>
                    <a:pt x="3122" y="0"/>
                    <a:pt x="3122" y="0"/>
                    <a:pt x="3122" y="0"/>
                  </a:cubicBezTo>
                  <a:cubicBezTo>
                    <a:pt x="3221" y="0"/>
                    <a:pt x="3304" y="83"/>
                    <a:pt x="3304" y="182"/>
                  </a:cubicBezTo>
                  <a:cubicBezTo>
                    <a:pt x="3304" y="364"/>
                    <a:pt x="3304" y="364"/>
                    <a:pt x="3304" y="364"/>
                  </a:cubicBezTo>
                  <a:cubicBezTo>
                    <a:pt x="3304" y="463"/>
                    <a:pt x="3221" y="545"/>
                    <a:pt x="3122" y="545"/>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grpSp>
      <p:sp>
        <p:nvSpPr>
          <p:cNvPr id="399" name="Google Shape;399;p12"/>
          <p:cNvSpPr/>
          <p:nvPr/>
        </p:nvSpPr>
        <p:spPr>
          <a:xfrm>
            <a:off x="7218217" y="2242599"/>
            <a:ext cx="1520496" cy="1710292"/>
          </a:xfrm>
          <a:custGeom>
            <a:avLst/>
            <a:gdLst/>
            <a:ahLst/>
            <a:cxnLst/>
            <a:rect l="l" t="t" r="r" b="b"/>
            <a:pathLst>
              <a:path w="3181" h="3577" extrusionOk="0">
                <a:moveTo>
                  <a:pt x="1726" y="83"/>
                </a:moveTo>
                <a:lnTo>
                  <a:pt x="1726" y="83"/>
                </a:lnTo>
                <a:cubicBezTo>
                  <a:pt x="1652" y="0"/>
                  <a:pt x="1520" y="0"/>
                  <a:pt x="1445" y="83"/>
                </a:cubicBezTo>
                <a:cubicBezTo>
                  <a:pt x="562" y="966"/>
                  <a:pt x="562" y="966"/>
                  <a:pt x="562" y="966"/>
                </a:cubicBezTo>
                <a:cubicBezTo>
                  <a:pt x="0" y="1528"/>
                  <a:pt x="0" y="2445"/>
                  <a:pt x="562" y="3014"/>
                </a:cubicBezTo>
                <a:lnTo>
                  <a:pt x="562" y="3014"/>
                </a:lnTo>
                <a:cubicBezTo>
                  <a:pt x="1131" y="3576"/>
                  <a:pt x="2048" y="3576"/>
                  <a:pt x="2610" y="3014"/>
                </a:cubicBezTo>
                <a:lnTo>
                  <a:pt x="2610" y="3014"/>
                </a:lnTo>
                <a:cubicBezTo>
                  <a:pt x="3180" y="2445"/>
                  <a:pt x="3180" y="1528"/>
                  <a:pt x="2610" y="966"/>
                </a:cubicBezTo>
                <a:lnTo>
                  <a:pt x="1726" y="83"/>
                </a:ln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00" name="Google Shape;400;p12"/>
          <p:cNvSpPr/>
          <p:nvPr/>
        </p:nvSpPr>
        <p:spPr>
          <a:xfrm>
            <a:off x="4603614" y="2242599"/>
            <a:ext cx="1520496" cy="1710292"/>
          </a:xfrm>
          <a:custGeom>
            <a:avLst/>
            <a:gdLst/>
            <a:ahLst/>
            <a:cxnLst/>
            <a:rect l="l" t="t" r="r" b="b"/>
            <a:pathLst>
              <a:path w="3180" h="3577" extrusionOk="0">
                <a:moveTo>
                  <a:pt x="1734" y="83"/>
                </a:moveTo>
                <a:lnTo>
                  <a:pt x="1734" y="83"/>
                </a:lnTo>
                <a:cubicBezTo>
                  <a:pt x="1660" y="0"/>
                  <a:pt x="1528" y="0"/>
                  <a:pt x="1453" y="83"/>
                </a:cubicBezTo>
                <a:cubicBezTo>
                  <a:pt x="570" y="966"/>
                  <a:pt x="570" y="966"/>
                  <a:pt x="570" y="966"/>
                </a:cubicBezTo>
                <a:cubicBezTo>
                  <a:pt x="0" y="1528"/>
                  <a:pt x="0" y="2445"/>
                  <a:pt x="570" y="3014"/>
                </a:cubicBezTo>
                <a:lnTo>
                  <a:pt x="570" y="3014"/>
                </a:lnTo>
                <a:cubicBezTo>
                  <a:pt x="1131" y="3576"/>
                  <a:pt x="2048" y="3576"/>
                  <a:pt x="2618" y="3014"/>
                </a:cubicBezTo>
                <a:lnTo>
                  <a:pt x="2618" y="3014"/>
                </a:lnTo>
                <a:cubicBezTo>
                  <a:pt x="3179" y="2445"/>
                  <a:pt x="3179" y="1528"/>
                  <a:pt x="2618" y="966"/>
                </a:cubicBezTo>
                <a:lnTo>
                  <a:pt x="1734" y="83"/>
                </a:ln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01" name="Google Shape;401;p12"/>
          <p:cNvSpPr/>
          <p:nvPr/>
        </p:nvSpPr>
        <p:spPr>
          <a:xfrm>
            <a:off x="2191537" y="2888791"/>
            <a:ext cx="991169" cy="858309"/>
          </a:xfrm>
          <a:custGeom>
            <a:avLst/>
            <a:gdLst/>
            <a:ahLst/>
            <a:cxnLst/>
            <a:rect l="l" t="t" r="r" b="b"/>
            <a:pathLst>
              <a:path w="2074" h="1793" extrusionOk="0">
                <a:moveTo>
                  <a:pt x="1941" y="520"/>
                </a:moveTo>
                <a:lnTo>
                  <a:pt x="1941" y="520"/>
                </a:lnTo>
                <a:cubicBezTo>
                  <a:pt x="1850" y="421"/>
                  <a:pt x="1726" y="372"/>
                  <a:pt x="1577" y="363"/>
                </a:cubicBezTo>
                <a:cubicBezTo>
                  <a:pt x="1734" y="99"/>
                  <a:pt x="1734" y="99"/>
                  <a:pt x="1734" y="99"/>
                </a:cubicBezTo>
                <a:cubicBezTo>
                  <a:pt x="1751" y="74"/>
                  <a:pt x="1751" y="41"/>
                  <a:pt x="1726" y="16"/>
                </a:cubicBezTo>
                <a:cubicBezTo>
                  <a:pt x="1701" y="0"/>
                  <a:pt x="1668" y="0"/>
                  <a:pt x="1644" y="25"/>
                </a:cubicBezTo>
                <a:cubicBezTo>
                  <a:pt x="1396" y="264"/>
                  <a:pt x="1396" y="264"/>
                  <a:pt x="1396" y="264"/>
                </a:cubicBezTo>
                <a:cubicBezTo>
                  <a:pt x="1322" y="223"/>
                  <a:pt x="1239" y="198"/>
                  <a:pt x="1148" y="198"/>
                </a:cubicBezTo>
                <a:cubicBezTo>
                  <a:pt x="933" y="198"/>
                  <a:pt x="743" y="339"/>
                  <a:pt x="686" y="545"/>
                </a:cubicBezTo>
                <a:cubicBezTo>
                  <a:pt x="652" y="537"/>
                  <a:pt x="611" y="528"/>
                  <a:pt x="570" y="528"/>
                </a:cubicBezTo>
                <a:cubicBezTo>
                  <a:pt x="454" y="528"/>
                  <a:pt x="347" y="553"/>
                  <a:pt x="265" y="594"/>
                </a:cubicBezTo>
                <a:cubicBezTo>
                  <a:pt x="182" y="636"/>
                  <a:pt x="116" y="693"/>
                  <a:pt x="74" y="768"/>
                </a:cubicBezTo>
                <a:cubicBezTo>
                  <a:pt x="0" y="900"/>
                  <a:pt x="0" y="1057"/>
                  <a:pt x="74" y="1181"/>
                </a:cubicBezTo>
                <a:cubicBezTo>
                  <a:pt x="149" y="1313"/>
                  <a:pt x="306" y="1396"/>
                  <a:pt x="496" y="1396"/>
                </a:cubicBezTo>
                <a:cubicBezTo>
                  <a:pt x="966" y="1396"/>
                  <a:pt x="966" y="1396"/>
                  <a:pt x="966" y="1396"/>
                </a:cubicBezTo>
                <a:cubicBezTo>
                  <a:pt x="768" y="1701"/>
                  <a:pt x="768" y="1701"/>
                  <a:pt x="768" y="1701"/>
                </a:cubicBezTo>
                <a:cubicBezTo>
                  <a:pt x="752" y="1726"/>
                  <a:pt x="760" y="1759"/>
                  <a:pt x="785" y="1783"/>
                </a:cubicBezTo>
                <a:cubicBezTo>
                  <a:pt x="793" y="1792"/>
                  <a:pt x="809" y="1792"/>
                  <a:pt x="818" y="1792"/>
                </a:cubicBezTo>
                <a:cubicBezTo>
                  <a:pt x="834" y="1792"/>
                  <a:pt x="851" y="1792"/>
                  <a:pt x="859" y="1775"/>
                </a:cubicBezTo>
                <a:cubicBezTo>
                  <a:pt x="1280" y="1396"/>
                  <a:pt x="1280" y="1396"/>
                  <a:pt x="1280" y="1396"/>
                </a:cubicBezTo>
                <a:lnTo>
                  <a:pt x="1289" y="1396"/>
                </a:lnTo>
                <a:cubicBezTo>
                  <a:pt x="1437" y="1396"/>
                  <a:pt x="1437" y="1396"/>
                  <a:pt x="1437" y="1396"/>
                </a:cubicBezTo>
                <a:cubicBezTo>
                  <a:pt x="1627" y="1396"/>
                  <a:pt x="1792" y="1338"/>
                  <a:pt x="1908" y="1230"/>
                </a:cubicBezTo>
                <a:cubicBezTo>
                  <a:pt x="2015" y="1131"/>
                  <a:pt x="2073" y="999"/>
                  <a:pt x="2073" y="850"/>
                </a:cubicBezTo>
                <a:cubicBezTo>
                  <a:pt x="2073" y="726"/>
                  <a:pt x="2024" y="611"/>
                  <a:pt x="1941" y="520"/>
                </a:cubicBezTo>
                <a:close/>
                <a:moveTo>
                  <a:pt x="1569" y="487"/>
                </a:moveTo>
                <a:lnTo>
                  <a:pt x="1569" y="487"/>
                </a:lnTo>
                <a:cubicBezTo>
                  <a:pt x="1685" y="487"/>
                  <a:pt x="1784" y="528"/>
                  <a:pt x="1858" y="603"/>
                </a:cubicBezTo>
                <a:cubicBezTo>
                  <a:pt x="1875" y="619"/>
                  <a:pt x="1891" y="644"/>
                  <a:pt x="1908" y="669"/>
                </a:cubicBezTo>
                <a:lnTo>
                  <a:pt x="1908" y="669"/>
                </a:lnTo>
                <a:cubicBezTo>
                  <a:pt x="1396" y="669"/>
                  <a:pt x="1396" y="669"/>
                  <a:pt x="1396" y="669"/>
                </a:cubicBezTo>
                <a:cubicBezTo>
                  <a:pt x="1503" y="487"/>
                  <a:pt x="1503" y="487"/>
                  <a:pt x="1503" y="487"/>
                </a:cubicBezTo>
                <a:cubicBezTo>
                  <a:pt x="1528" y="487"/>
                  <a:pt x="1544" y="487"/>
                  <a:pt x="1569" y="487"/>
                </a:cubicBezTo>
                <a:close/>
                <a:moveTo>
                  <a:pt x="1041" y="1280"/>
                </a:moveTo>
                <a:lnTo>
                  <a:pt x="1041" y="1280"/>
                </a:lnTo>
                <a:cubicBezTo>
                  <a:pt x="496" y="1280"/>
                  <a:pt x="496" y="1280"/>
                  <a:pt x="496" y="1280"/>
                </a:cubicBezTo>
                <a:cubicBezTo>
                  <a:pt x="347" y="1280"/>
                  <a:pt x="231" y="1222"/>
                  <a:pt x="174" y="1123"/>
                </a:cubicBezTo>
                <a:cubicBezTo>
                  <a:pt x="124" y="1032"/>
                  <a:pt x="124" y="916"/>
                  <a:pt x="182" y="826"/>
                </a:cubicBezTo>
                <a:cubicBezTo>
                  <a:pt x="215" y="776"/>
                  <a:pt x="256" y="735"/>
                  <a:pt x="314" y="702"/>
                </a:cubicBezTo>
                <a:cubicBezTo>
                  <a:pt x="388" y="669"/>
                  <a:pt x="471" y="652"/>
                  <a:pt x="570" y="652"/>
                </a:cubicBezTo>
                <a:cubicBezTo>
                  <a:pt x="619" y="652"/>
                  <a:pt x="669" y="660"/>
                  <a:pt x="710" y="677"/>
                </a:cubicBezTo>
                <a:cubicBezTo>
                  <a:pt x="727" y="685"/>
                  <a:pt x="752" y="685"/>
                  <a:pt x="768" y="677"/>
                </a:cubicBezTo>
                <a:cubicBezTo>
                  <a:pt x="785" y="669"/>
                  <a:pt x="793" y="652"/>
                  <a:pt x="793" y="636"/>
                </a:cubicBezTo>
                <a:cubicBezTo>
                  <a:pt x="818" y="454"/>
                  <a:pt x="966" y="314"/>
                  <a:pt x="1148" y="314"/>
                </a:cubicBezTo>
                <a:cubicBezTo>
                  <a:pt x="1206" y="314"/>
                  <a:pt x="1256" y="330"/>
                  <a:pt x="1297" y="347"/>
                </a:cubicBezTo>
                <a:cubicBezTo>
                  <a:pt x="677" y="933"/>
                  <a:pt x="677" y="933"/>
                  <a:pt x="677" y="933"/>
                </a:cubicBezTo>
                <a:cubicBezTo>
                  <a:pt x="652" y="949"/>
                  <a:pt x="652" y="974"/>
                  <a:pt x="661" y="999"/>
                </a:cubicBezTo>
                <a:cubicBezTo>
                  <a:pt x="669" y="1024"/>
                  <a:pt x="694" y="1040"/>
                  <a:pt x="719" y="1040"/>
                </a:cubicBezTo>
                <a:cubicBezTo>
                  <a:pt x="1198" y="1040"/>
                  <a:pt x="1198" y="1040"/>
                  <a:pt x="1198" y="1040"/>
                </a:cubicBezTo>
                <a:cubicBezTo>
                  <a:pt x="1049" y="1280"/>
                  <a:pt x="1049" y="1280"/>
                  <a:pt x="1049" y="1280"/>
                </a:cubicBezTo>
                <a:cubicBezTo>
                  <a:pt x="1041" y="1280"/>
                  <a:pt x="1041" y="1280"/>
                  <a:pt x="1041" y="1280"/>
                </a:cubicBezTo>
                <a:close/>
                <a:moveTo>
                  <a:pt x="1363" y="1007"/>
                </a:moveTo>
                <a:lnTo>
                  <a:pt x="1363" y="1007"/>
                </a:lnTo>
                <a:cubicBezTo>
                  <a:pt x="1371" y="991"/>
                  <a:pt x="1371" y="966"/>
                  <a:pt x="1363" y="949"/>
                </a:cubicBezTo>
                <a:cubicBezTo>
                  <a:pt x="1355" y="933"/>
                  <a:pt x="1330" y="916"/>
                  <a:pt x="1313" y="916"/>
                </a:cubicBezTo>
                <a:cubicBezTo>
                  <a:pt x="867" y="916"/>
                  <a:pt x="867" y="916"/>
                  <a:pt x="867" y="916"/>
                </a:cubicBezTo>
                <a:cubicBezTo>
                  <a:pt x="1404" y="413"/>
                  <a:pt x="1404" y="413"/>
                  <a:pt x="1404" y="413"/>
                </a:cubicBezTo>
                <a:cubicBezTo>
                  <a:pt x="1421" y="396"/>
                  <a:pt x="1421" y="396"/>
                  <a:pt x="1421" y="396"/>
                </a:cubicBezTo>
                <a:cubicBezTo>
                  <a:pt x="1404" y="421"/>
                  <a:pt x="1404" y="421"/>
                  <a:pt x="1404" y="421"/>
                </a:cubicBezTo>
                <a:cubicBezTo>
                  <a:pt x="1239" y="702"/>
                  <a:pt x="1239" y="702"/>
                  <a:pt x="1239" y="702"/>
                </a:cubicBezTo>
                <a:cubicBezTo>
                  <a:pt x="1231" y="718"/>
                  <a:pt x="1231" y="743"/>
                  <a:pt x="1239" y="759"/>
                </a:cubicBezTo>
                <a:cubicBezTo>
                  <a:pt x="1247" y="784"/>
                  <a:pt x="1272" y="793"/>
                  <a:pt x="1289" y="793"/>
                </a:cubicBezTo>
                <a:cubicBezTo>
                  <a:pt x="1751" y="793"/>
                  <a:pt x="1751" y="793"/>
                  <a:pt x="1751" y="793"/>
                </a:cubicBezTo>
                <a:cubicBezTo>
                  <a:pt x="1132" y="1371"/>
                  <a:pt x="1132" y="1371"/>
                  <a:pt x="1132" y="1371"/>
                </a:cubicBezTo>
                <a:lnTo>
                  <a:pt x="1363" y="1007"/>
                </a:lnTo>
                <a:close/>
                <a:moveTo>
                  <a:pt x="1825" y="1139"/>
                </a:moveTo>
                <a:lnTo>
                  <a:pt x="1825" y="1139"/>
                </a:lnTo>
                <a:cubicBezTo>
                  <a:pt x="1734" y="1230"/>
                  <a:pt x="1594" y="1280"/>
                  <a:pt x="1437" y="1280"/>
                </a:cubicBezTo>
                <a:cubicBezTo>
                  <a:pt x="1404" y="1280"/>
                  <a:pt x="1404" y="1280"/>
                  <a:pt x="1404" y="1280"/>
                </a:cubicBezTo>
                <a:cubicBezTo>
                  <a:pt x="1949" y="776"/>
                  <a:pt x="1949" y="776"/>
                  <a:pt x="1949" y="776"/>
                </a:cubicBezTo>
                <a:cubicBezTo>
                  <a:pt x="1949" y="801"/>
                  <a:pt x="1949" y="826"/>
                  <a:pt x="1949" y="850"/>
                </a:cubicBezTo>
                <a:cubicBezTo>
                  <a:pt x="1949" y="966"/>
                  <a:pt x="1908" y="1065"/>
                  <a:pt x="1825" y="11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sp>
        <p:nvSpPr>
          <p:cNvPr id="402" name="Google Shape;402;p12"/>
          <p:cNvSpPr txBox="1"/>
          <p:nvPr/>
        </p:nvSpPr>
        <p:spPr>
          <a:xfrm>
            <a:off x="1380576" y="4296224"/>
            <a:ext cx="2302577" cy="33941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DC641"/>
              </a:buClr>
              <a:buSzPts val="2800"/>
              <a:buFont typeface="Arial"/>
              <a:buNone/>
            </a:pPr>
            <a:r>
              <a:rPr lang="en-GB" sz="2800" b="1" i="0" u="none" strike="noStrike" cap="none">
                <a:solidFill>
                  <a:srgbClr val="8DC641"/>
                </a:solidFill>
                <a:latin typeface="Calibri"/>
                <a:ea typeface="Calibri"/>
                <a:cs typeface="Calibri"/>
                <a:sym typeface="Calibri"/>
              </a:rPr>
              <a:t>Irrigazione a pioggia</a:t>
            </a:r>
            <a:endParaRPr sz="1400" b="0" i="0" u="none" strike="noStrike" cap="none">
              <a:solidFill>
                <a:srgbClr val="000000"/>
              </a:solidFill>
              <a:latin typeface="Arial"/>
              <a:ea typeface="Arial"/>
              <a:cs typeface="Arial"/>
              <a:sym typeface="Arial"/>
            </a:endParaRPr>
          </a:p>
        </p:txBody>
      </p:sp>
      <p:sp>
        <p:nvSpPr>
          <p:cNvPr id="403" name="Google Shape;403;p12"/>
          <p:cNvSpPr txBox="1"/>
          <p:nvPr/>
        </p:nvSpPr>
        <p:spPr>
          <a:xfrm>
            <a:off x="4184464" y="4254008"/>
            <a:ext cx="2302577" cy="33941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DC641"/>
              </a:buClr>
              <a:buSzPts val="2800"/>
              <a:buFont typeface="Arial"/>
              <a:buNone/>
            </a:pPr>
            <a:r>
              <a:rPr lang="en-GB" sz="2800" b="1" i="0" u="none" strike="noStrike" cap="none">
                <a:solidFill>
                  <a:srgbClr val="8DC641"/>
                </a:solidFill>
                <a:latin typeface="Calibri"/>
                <a:ea typeface="Calibri"/>
                <a:cs typeface="Calibri"/>
                <a:sym typeface="Calibri"/>
              </a:rPr>
              <a:t>Irrigazione a rateo variabile (VRI)</a:t>
            </a:r>
            <a:endParaRPr sz="1400" b="0" i="0" u="none" strike="noStrike" cap="none">
              <a:solidFill>
                <a:srgbClr val="000000"/>
              </a:solidFill>
              <a:latin typeface="Arial"/>
              <a:ea typeface="Arial"/>
              <a:cs typeface="Arial"/>
              <a:sym typeface="Arial"/>
            </a:endParaRPr>
          </a:p>
        </p:txBody>
      </p:sp>
      <p:sp>
        <p:nvSpPr>
          <p:cNvPr id="404" name="Google Shape;404;p12"/>
          <p:cNvSpPr/>
          <p:nvPr/>
        </p:nvSpPr>
        <p:spPr>
          <a:xfrm>
            <a:off x="1746989" y="2370961"/>
            <a:ext cx="1520496" cy="1710292"/>
          </a:xfrm>
          <a:custGeom>
            <a:avLst/>
            <a:gdLst/>
            <a:ahLst/>
            <a:cxnLst/>
            <a:rect l="l" t="t" r="r" b="b"/>
            <a:pathLst>
              <a:path w="3181" h="3577" extrusionOk="0">
                <a:moveTo>
                  <a:pt x="1734" y="83"/>
                </a:moveTo>
                <a:lnTo>
                  <a:pt x="1734" y="83"/>
                </a:lnTo>
                <a:cubicBezTo>
                  <a:pt x="1652" y="0"/>
                  <a:pt x="1528" y="0"/>
                  <a:pt x="1445" y="83"/>
                </a:cubicBezTo>
                <a:cubicBezTo>
                  <a:pt x="570" y="966"/>
                  <a:pt x="570" y="966"/>
                  <a:pt x="570" y="966"/>
                </a:cubicBezTo>
                <a:cubicBezTo>
                  <a:pt x="0" y="1528"/>
                  <a:pt x="0" y="2445"/>
                  <a:pt x="570" y="3014"/>
                </a:cubicBezTo>
                <a:lnTo>
                  <a:pt x="570" y="3014"/>
                </a:lnTo>
                <a:cubicBezTo>
                  <a:pt x="1131" y="3576"/>
                  <a:pt x="2048" y="3576"/>
                  <a:pt x="2618" y="3014"/>
                </a:cubicBezTo>
                <a:lnTo>
                  <a:pt x="2618" y="3014"/>
                </a:lnTo>
                <a:cubicBezTo>
                  <a:pt x="3180" y="2445"/>
                  <a:pt x="3180" y="1528"/>
                  <a:pt x="2618" y="966"/>
                </a:cubicBezTo>
                <a:lnTo>
                  <a:pt x="1734" y="83"/>
                </a:lnTo>
              </a:path>
            </a:pathLst>
          </a:custGeom>
          <a:solidFill>
            <a:srgbClr val="20EEF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p:txBody>
      </p:sp>
      <p:sp>
        <p:nvSpPr>
          <p:cNvPr id="405" name="Google Shape;405;p12"/>
          <p:cNvSpPr/>
          <p:nvPr/>
        </p:nvSpPr>
        <p:spPr>
          <a:xfrm>
            <a:off x="9862857" y="2218612"/>
            <a:ext cx="1520494" cy="1710292"/>
          </a:xfrm>
          <a:custGeom>
            <a:avLst/>
            <a:gdLst/>
            <a:ahLst/>
            <a:cxnLst/>
            <a:rect l="l" t="t" r="r" b="b"/>
            <a:pathLst>
              <a:path w="3180" h="3577" extrusionOk="0">
                <a:moveTo>
                  <a:pt x="1734" y="83"/>
                </a:moveTo>
                <a:lnTo>
                  <a:pt x="1734" y="83"/>
                </a:lnTo>
                <a:cubicBezTo>
                  <a:pt x="1652" y="0"/>
                  <a:pt x="1528" y="0"/>
                  <a:pt x="1445" y="83"/>
                </a:cubicBezTo>
                <a:cubicBezTo>
                  <a:pt x="562" y="966"/>
                  <a:pt x="562" y="966"/>
                  <a:pt x="562" y="966"/>
                </a:cubicBezTo>
                <a:cubicBezTo>
                  <a:pt x="0" y="1528"/>
                  <a:pt x="0" y="2445"/>
                  <a:pt x="562" y="3014"/>
                </a:cubicBezTo>
                <a:lnTo>
                  <a:pt x="562" y="3014"/>
                </a:lnTo>
                <a:cubicBezTo>
                  <a:pt x="1132" y="3576"/>
                  <a:pt x="2048" y="3576"/>
                  <a:pt x="2610" y="3014"/>
                </a:cubicBezTo>
                <a:lnTo>
                  <a:pt x="2610" y="3014"/>
                </a:lnTo>
                <a:cubicBezTo>
                  <a:pt x="3179" y="2445"/>
                  <a:pt x="3179" y="1528"/>
                  <a:pt x="2610" y="966"/>
                </a:cubicBezTo>
                <a:lnTo>
                  <a:pt x="1734" y="83"/>
                </a:ln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06" name="Google Shape;406;p12"/>
          <p:cNvSpPr txBox="1"/>
          <p:nvPr/>
        </p:nvSpPr>
        <p:spPr>
          <a:xfrm>
            <a:off x="3412029" y="650940"/>
            <a:ext cx="8103920"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2400" b="1" i="0" u="none" strike="noStrike" cap="none" dirty="0">
                <a:latin typeface="Calibri"/>
                <a:ea typeface="Calibri"/>
                <a:cs typeface="Calibri"/>
                <a:sym typeface="Calibri"/>
              </a:rPr>
              <a:t>Le tecniche di precisione adattano l'applicazione dell'acqua alle esigenze delle singole colture e ai fattori ambientali, riducendo al minimo gli sprechi e massimizzando l'efficienza.</a:t>
            </a:r>
            <a:endParaRPr sz="2400" b="0" i="0" u="none" strike="noStrike" cap="none" dirty="0">
              <a:latin typeface="Arial"/>
              <a:ea typeface="Arial"/>
              <a:cs typeface="Arial"/>
              <a:sym typeface="Arial"/>
            </a:endParaRPr>
          </a:p>
        </p:txBody>
      </p:sp>
      <p:sp>
        <p:nvSpPr>
          <p:cNvPr id="407" name="Google Shape;407;p12"/>
          <p:cNvSpPr txBox="1"/>
          <p:nvPr/>
        </p:nvSpPr>
        <p:spPr>
          <a:xfrm>
            <a:off x="9471816" y="4248250"/>
            <a:ext cx="2302577" cy="33941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DC641"/>
              </a:buClr>
              <a:buSzPts val="2800"/>
              <a:buFont typeface="Arial"/>
              <a:buNone/>
            </a:pPr>
            <a:r>
              <a:rPr lang="en-GB" sz="2800" b="1" u="none" strike="noStrike" cap="none" dirty="0">
                <a:solidFill>
                  <a:srgbClr val="8DC641"/>
                </a:solidFill>
                <a:latin typeface="Calibri"/>
                <a:ea typeface="Calibri"/>
                <a:cs typeface="Calibri"/>
                <a:sym typeface="Calibri"/>
              </a:rPr>
              <a:t>Applicazione dell'acqua personalizzata</a:t>
            </a:r>
            <a:endParaRPr sz="1400" b="0" u="none" strike="noStrike" cap="none" dirty="0">
              <a:solidFill>
                <a:srgbClr val="000000"/>
              </a:solidFill>
              <a:latin typeface="Arial"/>
              <a:ea typeface="Arial"/>
              <a:cs typeface="Arial"/>
              <a:sym typeface="Arial"/>
            </a:endParaRPr>
          </a:p>
        </p:txBody>
      </p:sp>
      <p:sp>
        <p:nvSpPr>
          <p:cNvPr id="408" name="Google Shape;408;p12"/>
          <p:cNvSpPr txBox="1"/>
          <p:nvPr/>
        </p:nvSpPr>
        <p:spPr>
          <a:xfrm>
            <a:off x="6828140" y="4248250"/>
            <a:ext cx="2302577" cy="33941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DC641"/>
              </a:buClr>
              <a:buSzPts val="2800"/>
              <a:buFont typeface="Arial"/>
              <a:buNone/>
            </a:pPr>
            <a:r>
              <a:rPr lang="en-GB" sz="2800" b="1" i="0" u="none" strike="noStrike" cap="none">
                <a:solidFill>
                  <a:srgbClr val="8DC641"/>
                </a:solidFill>
                <a:latin typeface="Calibri"/>
                <a:ea typeface="Calibri"/>
                <a:cs typeface="Calibri"/>
                <a:sym typeface="Calibri"/>
              </a:rPr>
              <a:t>Irrigazione a goccia</a:t>
            </a:r>
            <a:endParaRPr sz="1400" b="0" i="0" u="none" strike="noStrike" cap="none">
              <a:solidFill>
                <a:srgbClr val="000000"/>
              </a:solidFill>
              <a:latin typeface="Arial"/>
              <a:ea typeface="Arial"/>
              <a:cs typeface="Arial"/>
              <a:sym typeface="Arial"/>
            </a:endParaRPr>
          </a:p>
        </p:txBody>
      </p:sp>
      <p:pic>
        <p:nvPicPr>
          <p:cNvPr id="28" name="Graphic 27" descr="Stopwatch outline">
            <a:extLst>
              <a:ext uri="{FF2B5EF4-FFF2-40B4-BE49-F238E27FC236}">
                <a16:creationId xmlns:a16="http://schemas.microsoft.com/office/drawing/2014/main" id="{EC6277F4-557A-3C75-20CF-D6AF861122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06662" y="2655068"/>
            <a:ext cx="914400" cy="914400"/>
          </a:xfrm>
          <a:prstGeom prst="rect">
            <a:avLst/>
          </a:prstGeom>
        </p:spPr>
      </p:pic>
      <p:pic>
        <p:nvPicPr>
          <p:cNvPr id="30" name="Graphic 29" descr="Water outline">
            <a:extLst>
              <a:ext uri="{FF2B5EF4-FFF2-40B4-BE49-F238E27FC236}">
                <a16:creationId xmlns:a16="http://schemas.microsoft.com/office/drawing/2014/main" id="{5053F930-8C34-6D4C-FF55-17E9BCD53C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36284" y="2658880"/>
            <a:ext cx="914400" cy="914400"/>
          </a:xfrm>
          <a:prstGeom prst="rect">
            <a:avLst/>
          </a:prstGeom>
        </p:spPr>
      </p:pic>
      <p:pic>
        <p:nvPicPr>
          <p:cNvPr id="32" name="Graphic 31" descr="Gears outline">
            <a:extLst>
              <a:ext uri="{FF2B5EF4-FFF2-40B4-BE49-F238E27FC236}">
                <a16:creationId xmlns:a16="http://schemas.microsoft.com/office/drawing/2014/main" id="{E1BD4AD7-1F6C-32AF-4651-12BBA8FC80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65904" y="2666559"/>
            <a:ext cx="914400" cy="914400"/>
          </a:xfrm>
          <a:prstGeom prst="rect">
            <a:avLst/>
          </a:prstGeom>
        </p:spPr>
      </p:pic>
      <p:pic>
        <p:nvPicPr>
          <p:cNvPr id="34" name="Picture 33">
            <a:extLst>
              <a:ext uri="{FF2B5EF4-FFF2-40B4-BE49-F238E27FC236}">
                <a16:creationId xmlns:a16="http://schemas.microsoft.com/office/drawing/2014/main" id="{F045DFB2-ABA0-43CE-D5ED-7A53B6106CAB}"/>
              </a:ext>
            </a:extLst>
          </p:cNvPr>
          <p:cNvPicPr>
            <a:picLocks noChangeAspect="1"/>
          </p:cNvPicPr>
          <p:nvPr/>
        </p:nvPicPr>
        <p:blipFill>
          <a:blip r:embed="rId9"/>
          <a:stretch>
            <a:fillRect/>
          </a:stretch>
        </p:blipFill>
        <p:spPr>
          <a:xfrm>
            <a:off x="2202675" y="2983050"/>
            <a:ext cx="581024" cy="581024"/>
          </a:xfrm>
          <a:prstGeom prst="rect">
            <a:avLst/>
          </a:prstGeom>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3"/>
          <p:cNvSpPr txBox="1">
            <a:spLocks noGrp="1"/>
          </p:cNvSpPr>
          <p:nvPr>
            <p:ph type="body" idx="2"/>
          </p:nvPr>
        </p:nvSpPr>
        <p:spPr>
          <a:xfrm>
            <a:off x="692037" y="474989"/>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a:t> Tecniche di irrigazione di precisione</a:t>
            </a:r>
            <a:endParaRPr b="1" dirty="0"/>
          </a:p>
        </p:txBody>
      </p:sp>
      <p:grpSp>
        <p:nvGrpSpPr>
          <p:cNvPr id="415" name="Google Shape;415;p13"/>
          <p:cNvGrpSpPr/>
          <p:nvPr/>
        </p:nvGrpSpPr>
        <p:grpSpPr>
          <a:xfrm>
            <a:off x="1122382" y="1241449"/>
            <a:ext cx="9947236" cy="4453118"/>
            <a:chOff x="2658410" y="67838"/>
            <a:chExt cx="9947236" cy="4675293"/>
          </a:xfrm>
        </p:grpSpPr>
        <p:sp>
          <p:nvSpPr>
            <p:cNvPr id="416" name="Google Shape;416;p13"/>
            <p:cNvSpPr/>
            <p:nvPr/>
          </p:nvSpPr>
          <p:spPr>
            <a:xfrm>
              <a:off x="2977566" y="182880"/>
              <a:ext cx="9602620" cy="1908649"/>
            </a:xfrm>
            <a:prstGeom prst="rect">
              <a:avLst/>
            </a:prstGeom>
            <a:solidFill>
              <a:schemeClr val="lt1">
                <a:alpha val="40000"/>
              </a:schemeClr>
            </a:solidFill>
            <a:ln w="9525"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13"/>
            <p:cNvSpPr txBox="1"/>
            <p:nvPr/>
          </p:nvSpPr>
          <p:spPr>
            <a:xfrm>
              <a:off x="2977566" y="182880"/>
              <a:ext cx="9602620" cy="1851644"/>
            </a:xfrm>
            <a:prstGeom prst="rect">
              <a:avLst/>
            </a:prstGeom>
            <a:noFill/>
            <a:ln>
              <a:noFill/>
            </a:ln>
          </p:spPr>
          <p:txBody>
            <a:bodyPr spcFirstLastPara="1" wrap="square" lIns="1358275" tIns="91425" rIns="91425" bIns="91425" anchor="t" anchorCtr="0">
              <a:noAutofit/>
            </a:bodyPr>
            <a:lstStyle/>
            <a:p>
              <a:pPr marL="0" marR="0" lvl="0" indent="0" algn="l" rtl="0">
                <a:lnSpc>
                  <a:spcPct val="90000"/>
                </a:lnSpc>
                <a:spcBef>
                  <a:spcPts val="0"/>
                </a:spcBef>
                <a:spcAft>
                  <a:spcPts val="0"/>
                </a:spcAft>
                <a:buClr>
                  <a:srgbClr val="056C6E"/>
                </a:buClr>
                <a:buSzPts val="2400"/>
                <a:buFont typeface="Calibri"/>
                <a:buNone/>
              </a:pPr>
              <a:r>
                <a:rPr lang="en-GB" sz="2400" b="1" i="0" u="none" strike="noStrike" cap="none" dirty="0">
                  <a:latin typeface="Calibri"/>
                  <a:ea typeface="Calibri"/>
                  <a:cs typeface="Calibri"/>
                  <a:sym typeface="Calibri"/>
                </a:rPr>
                <a:t>Irrigazione a pioggia</a:t>
              </a:r>
              <a:endParaRPr sz="2400" b="1" i="0" u="none" strike="noStrike" cap="none" dirty="0">
                <a:latin typeface="Calibri"/>
                <a:ea typeface="Calibri"/>
                <a:cs typeface="Calibri"/>
                <a:sym typeface="Calibri"/>
              </a:endParaRPr>
            </a:p>
            <a:p>
              <a:pPr marL="228600" marR="0" lvl="1" indent="-228600" algn="l" rtl="0">
                <a:lnSpc>
                  <a:spcPct val="90000"/>
                </a:lnSpc>
                <a:spcBef>
                  <a:spcPts val="840"/>
                </a:spcBef>
                <a:spcAft>
                  <a:spcPts val="0"/>
                </a:spcAft>
                <a:buClr>
                  <a:srgbClr val="056C6E"/>
                </a:buClr>
                <a:buSzPts val="2400"/>
                <a:buFont typeface="Calibri"/>
                <a:buChar char="•"/>
              </a:pPr>
              <a:r>
                <a:rPr lang="en-GB" sz="2400" b="0" i="0" u="none" strike="noStrike" cap="none" dirty="0">
                  <a:latin typeface="Calibri"/>
                  <a:ea typeface="Calibri"/>
                  <a:cs typeface="Calibri"/>
                  <a:sym typeface="Calibri"/>
                </a:rPr>
                <a:t>Imita le precipitazioni naturali applicando l'umidità dall'alto</a:t>
              </a:r>
              <a:endParaRPr sz="1400" b="0" i="0" u="none" strike="noStrike" cap="none" dirty="0">
                <a:latin typeface="Arial"/>
                <a:ea typeface="Arial"/>
                <a:cs typeface="Arial"/>
                <a:sym typeface="Arial"/>
              </a:endParaRPr>
            </a:p>
            <a:p>
              <a:pPr marL="228600" marR="0" lvl="1" indent="-228600" algn="l" rtl="0">
                <a:lnSpc>
                  <a:spcPct val="90000"/>
                </a:lnSpc>
                <a:spcBef>
                  <a:spcPts val="360"/>
                </a:spcBef>
                <a:spcAft>
                  <a:spcPts val="0"/>
                </a:spcAft>
                <a:buClr>
                  <a:schemeClr val="dk1"/>
                </a:buClr>
                <a:buSzPts val="2400"/>
                <a:buFont typeface="Calibri"/>
                <a:buChar char="•"/>
              </a:pPr>
              <a:r>
                <a:rPr lang="en-GB" sz="2400" b="0" i="0" u="none" strike="noStrike" cap="none" dirty="0">
                  <a:latin typeface="Calibri"/>
                  <a:ea typeface="Calibri"/>
                  <a:cs typeface="Calibri"/>
                  <a:sym typeface="Calibri"/>
                </a:rPr>
                <a:t>Assicura una distribuzione uniforme dell'umidità in tutto il campo, </a:t>
              </a:r>
              <a:endParaRPr sz="2400" b="0" i="0" u="none" strike="noStrike" cap="none" dirty="0">
                <a:latin typeface="Calibri"/>
                <a:ea typeface="Calibri"/>
                <a:cs typeface="Calibri"/>
                <a:sym typeface="Calibri"/>
              </a:endParaRPr>
            </a:p>
            <a:p>
              <a:pPr marL="228600" marR="0" lvl="1" indent="-76200" algn="l" rtl="0">
                <a:lnSpc>
                  <a:spcPct val="90000"/>
                </a:lnSpc>
                <a:spcBef>
                  <a:spcPts val="360"/>
                </a:spcBef>
                <a:spcAft>
                  <a:spcPts val="0"/>
                </a:spcAft>
                <a:buClr>
                  <a:schemeClr val="dk1"/>
                </a:buClr>
                <a:buSzPts val="2400"/>
                <a:buFont typeface="Calibri"/>
                <a:buNone/>
              </a:pPr>
              <a:endParaRPr sz="2400" b="0" i="0" u="none" strike="noStrike" cap="none" dirty="0">
                <a:latin typeface="Calibri"/>
                <a:ea typeface="Calibri"/>
                <a:cs typeface="Calibri"/>
                <a:sym typeface="Calibri"/>
              </a:endParaRPr>
            </a:p>
          </p:txBody>
        </p:sp>
        <p:sp>
          <p:nvSpPr>
            <p:cNvPr id="418" name="Google Shape;418;p13"/>
            <p:cNvSpPr/>
            <p:nvPr/>
          </p:nvSpPr>
          <p:spPr>
            <a:xfrm>
              <a:off x="2658410" y="67838"/>
              <a:ext cx="1403732" cy="2105598"/>
            </a:xfrm>
            <a:prstGeom prst="rect">
              <a:avLst/>
            </a:prstGeom>
            <a:blipFill rotWithShape="1">
              <a:blip r:embed="rId3">
                <a:alphaModFix/>
              </a:blip>
              <a:stretch>
                <a:fillRect l="-61990" r="-6198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13"/>
            <p:cNvSpPr/>
            <p:nvPr/>
          </p:nvSpPr>
          <p:spPr>
            <a:xfrm>
              <a:off x="2913059" y="2793228"/>
              <a:ext cx="9692587" cy="1908649"/>
            </a:xfrm>
            <a:prstGeom prst="rect">
              <a:avLst/>
            </a:prstGeom>
            <a:solidFill>
              <a:schemeClr val="lt1">
                <a:alpha val="40000"/>
              </a:schemeClr>
            </a:solidFill>
            <a:ln w="9525"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13"/>
            <p:cNvSpPr txBox="1"/>
            <p:nvPr/>
          </p:nvSpPr>
          <p:spPr>
            <a:xfrm>
              <a:off x="2913059" y="2793227"/>
              <a:ext cx="9667127" cy="1867996"/>
            </a:xfrm>
            <a:prstGeom prst="rect">
              <a:avLst/>
            </a:prstGeom>
            <a:noFill/>
            <a:ln>
              <a:noFill/>
            </a:ln>
          </p:spPr>
          <p:txBody>
            <a:bodyPr spcFirstLastPara="1" wrap="square" lIns="135827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libri"/>
                <a:buNone/>
              </a:pPr>
              <a:r>
                <a:rPr lang="en-GB" sz="2400" b="1" i="0" u="none" strike="noStrike" cap="none" dirty="0">
                  <a:latin typeface="Calibri"/>
                  <a:ea typeface="Calibri"/>
                  <a:cs typeface="Calibri"/>
                  <a:sym typeface="Calibri"/>
                </a:rPr>
                <a:t>Irrigazione a tasso variabile (VRI)</a:t>
              </a:r>
              <a:endParaRPr sz="2400" b="0" i="0" u="none" strike="noStrike" cap="none" dirty="0">
                <a:latin typeface="Calibri"/>
                <a:ea typeface="Calibri"/>
                <a:cs typeface="Calibri"/>
                <a:sym typeface="Calibri"/>
              </a:endParaRPr>
            </a:p>
            <a:p>
              <a:pPr marL="228600" marR="0" lvl="1" indent="-228600" algn="l" rtl="0">
                <a:lnSpc>
                  <a:spcPct val="90000"/>
                </a:lnSpc>
                <a:spcBef>
                  <a:spcPts val="840"/>
                </a:spcBef>
                <a:spcAft>
                  <a:spcPts val="0"/>
                </a:spcAft>
                <a:buClr>
                  <a:schemeClr val="dk1"/>
                </a:buClr>
                <a:buSzPts val="2400"/>
                <a:buFont typeface="Calibri"/>
                <a:buChar char="•"/>
              </a:pPr>
              <a:r>
                <a:rPr lang="en-GB" sz="2400" b="0" i="0" u="none" strike="noStrike" cap="none" dirty="0">
                  <a:latin typeface="Calibri"/>
                  <a:ea typeface="Calibri"/>
                  <a:cs typeface="Calibri"/>
                  <a:sym typeface="Calibri"/>
                </a:rPr>
                <a:t>Gestisce i cicli di irrigazione, regolando le quantità d'acqua in base alle esigenze specifiche del campo per ottimizzare la distribuzione.</a:t>
              </a:r>
              <a:endParaRPr sz="1400" b="0" i="0" u="none" strike="noStrike" cap="none" dirty="0">
                <a:latin typeface="Arial"/>
                <a:ea typeface="Arial"/>
                <a:cs typeface="Arial"/>
                <a:sym typeface="Arial"/>
              </a:endParaRPr>
            </a:p>
          </p:txBody>
        </p:sp>
        <p:sp>
          <p:nvSpPr>
            <p:cNvPr id="421" name="Google Shape;421;p13"/>
            <p:cNvSpPr/>
            <p:nvPr/>
          </p:nvSpPr>
          <p:spPr>
            <a:xfrm>
              <a:off x="2658410" y="2637533"/>
              <a:ext cx="1403732" cy="2105598"/>
            </a:xfrm>
            <a:prstGeom prst="rect">
              <a:avLst/>
            </a:prstGeom>
            <a:blipFill rotWithShape="1">
              <a:blip r:embed="rId4">
                <a:alphaModFix/>
              </a:blip>
              <a:stretch>
                <a:fillRect l="-50000" r="-50000"/>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14"/>
          <p:cNvSpPr txBox="1">
            <a:spLocks noGrp="1"/>
          </p:cNvSpPr>
          <p:nvPr>
            <p:ph type="body" idx="2"/>
          </p:nvPr>
        </p:nvSpPr>
        <p:spPr>
          <a:xfrm>
            <a:off x="798381" y="396237"/>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a:t> Tecniche di irrigazione di precisione</a:t>
            </a:r>
            <a:endParaRPr b="1"/>
          </a:p>
        </p:txBody>
      </p:sp>
      <p:grpSp>
        <p:nvGrpSpPr>
          <p:cNvPr id="427" name="Google Shape;427;p14"/>
          <p:cNvGrpSpPr/>
          <p:nvPr/>
        </p:nvGrpSpPr>
        <p:grpSpPr>
          <a:xfrm>
            <a:off x="1452832" y="1156466"/>
            <a:ext cx="9710468" cy="4903470"/>
            <a:chOff x="2482989" y="29814"/>
            <a:chExt cx="9111280" cy="4903470"/>
          </a:xfrm>
        </p:grpSpPr>
        <p:sp>
          <p:nvSpPr>
            <p:cNvPr id="428" name="Google Shape;428;p14"/>
            <p:cNvSpPr/>
            <p:nvPr/>
          </p:nvSpPr>
          <p:spPr>
            <a:xfrm>
              <a:off x="2952465" y="262373"/>
              <a:ext cx="8641804" cy="1905632"/>
            </a:xfrm>
            <a:prstGeom prst="rect">
              <a:avLst/>
            </a:prstGeom>
            <a:solidFill>
              <a:schemeClr val="lt1">
                <a:alpha val="40000"/>
              </a:schemeClr>
            </a:solidFill>
            <a:ln w="9525"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429" name="Google Shape;429;p14"/>
            <p:cNvSpPr txBox="1"/>
            <p:nvPr/>
          </p:nvSpPr>
          <p:spPr>
            <a:xfrm>
              <a:off x="2952465" y="262373"/>
              <a:ext cx="8641804" cy="1997364"/>
            </a:xfrm>
            <a:prstGeom prst="rect">
              <a:avLst/>
            </a:prstGeom>
            <a:noFill/>
            <a:ln>
              <a:noFill/>
            </a:ln>
          </p:spPr>
          <p:txBody>
            <a:bodyPr spcFirstLastPara="1" wrap="square" lIns="143847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libri"/>
                <a:buNone/>
              </a:pPr>
              <a:r>
                <a:rPr lang="en-GB" sz="2400" b="1" i="0" u="none" strike="noStrike" cap="none" dirty="0">
                  <a:latin typeface="Calibri"/>
                  <a:ea typeface="Calibri"/>
                  <a:cs typeface="Calibri"/>
                  <a:sym typeface="Calibri"/>
                </a:rPr>
                <a:t>Irrigazione a goccia</a:t>
              </a:r>
              <a:endParaRPr sz="2400" b="0" i="0" u="none" strike="noStrike" cap="none" dirty="0">
                <a:latin typeface="Calibri"/>
                <a:ea typeface="Calibri"/>
                <a:cs typeface="Calibri"/>
                <a:sym typeface="Calibri"/>
              </a:endParaRPr>
            </a:p>
            <a:p>
              <a:pPr marL="228600" marR="0" lvl="1" indent="-228600" algn="l" rtl="0">
                <a:lnSpc>
                  <a:spcPct val="90000"/>
                </a:lnSpc>
                <a:spcBef>
                  <a:spcPts val="840"/>
                </a:spcBef>
                <a:spcAft>
                  <a:spcPts val="0"/>
                </a:spcAft>
                <a:buClr>
                  <a:schemeClr val="dk1"/>
                </a:buClr>
                <a:buSzPts val="2400"/>
                <a:buFont typeface="Calibri"/>
                <a:buChar char="•"/>
              </a:pPr>
              <a:r>
                <a:rPr lang="en-GB" sz="2400" b="0" i="0" u="none" strike="noStrike" cap="none" dirty="0">
                  <a:latin typeface="Calibri"/>
                  <a:ea typeface="Calibri"/>
                  <a:cs typeface="Calibri"/>
                  <a:sym typeface="Calibri"/>
                </a:rPr>
                <a:t>Fornisce l'acqua direttamente alle radici delle piante, assicurando una distribuzione ottimale e riducendo al minimo le perdite per dilavamento o evaporazione.</a:t>
              </a:r>
              <a:endParaRPr sz="1400" b="0" i="0" u="none" strike="noStrike" cap="none" dirty="0">
                <a:latin typeface="Arial"/>
                <a:ea typeface="Arial"/>
                <a:cs typeface="Arial"/>
                <a:sym typeface="Arial"/>
              </a:endParaRPr>
            </a:p>
          </p:txBody>
        </p:sp>
        <p:sp>
          <p:nvSpPr>
            <p:cNvPr id="430" name="Google Shape;430;p14"/>
            <p:cNvSpPr/>
            <p:nvPr/>
          </p:nvSpPr>
          <p:spPr>
            <a:xfrm>
              <a:off x="2482989" y="29814"/>
              <a:ext cx="1486615" cy="2229922"/>
            </a:xfrm>
            <a:prstGeom prst="rect">
              <a:avLst/>
            </a:prstGeom>
            <a:blipFill rotWithShape="1">
              <a:blip r:embed="rId3">
                <a:alphaModFix/>
              </a:blip>
              <a:stretch>
                <a:fillRect l="-111972" r="-111966"/>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431" name="Google Shape;431;p14"/>
            <p:cNvSpPr/>
            <p:nvPr/>
          </p:nvSpPr>
          <p:spPr>
            <a:xfrm>
              <a:off x="2897485" y="2984236"/>
              <a:ext cx="8648192" cy="1949048"/>
            </a:xfrm>
            <a:prstGeom prst="rect">
              <a:avLst/>
            </a:prstGeom>
            <a:solidFill>
              <a:schemeClr val="lt1">
                <a:alpha val="40000"/>
              </a:schemeClr>
            </a:solidFill>
            <a:ln w="9525"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432" name="Google Shape;432;p14"/>
            <p:cNvSpPr txBox="1"/>
            <p:nvPr/>
          </p:nvSpPr>
          <p:spPr>
            <a:xfrm>
              <a:off x="2897485" y="2984236"/>
              <a:ext cx="8648192" cy="1949048"/>
            </a:xfrm>
            <a:prstGeom prst="rect">
              <a:avLst/>
            </a:prstGeom>
            <a:noFill/>
            <a:ln>
              <a:noFill/>
            </a:ln>
          </p:spPr>
          <p:txBody>
            <a:bodyPr spcFirstLastPara="1" wrap="square" lIns="1438475" tIns="91425" rIns="91425" bIns="91425" anchor="t" anchorCtr="0">
              <a:noAutofit/>
            </a:bodyPr>
            <a:lstStyle/>
            <a:p>
              <a:pPr marL="0" marR="0" lvl="0" indent="0" algn="l" rtl="0">
                <a:lnSpc>
                  <a:spcPct val="90000"/>
                </a:lnSpc>
                <a:spcBef>
                  <a:spcPts val="0"/>
                </a:spcBef>
                <a:spcAft>
                  <a:spcPts val="0"/>
                </a:spcAft>
                <a:buClr>
                  <a:srgbClr val="056C6E"/>
                </a:buClr>
                <a:buSzPts val="2400"/>
                <a:buFont typeface="Calibri"/>
                <a:buNone/>
              </a:pPr>
              <a:r>
                <a:rPr lang="en-GB" sz="2400" b="1" i="0" u="none" strike="noStrike" cap="none" dirty="0">
                  <a:latin typeface="Calibri"/>
                  <a:ea typeface="Calibri"/>
                  <a:cs typeface="Calibri"/>
                  <a:sym typeface="Calibri"/>
                </a:rPr>
                <a:t>Applicazione dell'acqua personalizzata</a:t>
              </a:r>
              <a:endParaRPr sz="1400" b="0" i="0" u="none" strike="noStrike" cap="none" dirty="0">
                <a:latin typeface="Arial"/>
                <a:ea typeface="Arial"/>
                <a:cs typeface="Arial"/>
                <a:sym typeface="Arial"/>
              </a:endParaRPr>
            </a:p>
            <a:p>
              <a:pPr marL="228600" marR="0" lvl="1" indent="-228600" algn="l" rtl="0">
                <a:lnSpc>
                  <a:spcPct val="90000"/>
                </a:lnSpc>
                <a:spcBef>
                  <a:spcPts val="840"/>
                </a:spcBef>
                <a:spcAft>
                  <a:spcPts val="0"/>
                </a:spcAft>
                <a:buClr>
                  <a:schemeClr val="dk1"/>
                </a:buClr>
                <a:buSzPts val="2400"/>
                <a:buFont typeface="Calibri"/>
                <a:buChar char="•"/>
              </a:pPr>
              <a:r>
                <a:rPr lang="en-GB" sz="2400" b="0" i="0" u="none" strike="noStrike" cap="none" dirty="0">
                  <a:latin typeface="Calibri"/>
                  <a:ea typeface="Calibri"/>
                  <a:cs typeface="Calibri"/>
                  <a:sym typeface="Calibri"/>
                </a:rPr>
                <a:t>Utilizza le previsioni meteorologiche e gli algoritmi software per regolare dinamicamente le operazioni di irrigazione in risposta alle mutevoli condizioni ambientali, migliorando la gestione delle risorse idriche.</a:t>
              </a:r>
              <a:endParaRPr sz="1400" b="0" i="0" u="none" strike="noStrike" cap="none" dirty="0">
                <a:latin typeface="Arial"/>
                <a:ea typeface="Arial"/>
                <a:cs typeface="Arial"/>
                <a:sym typeface="Arial"/>
              </a:endParaRPr>
            </a:p>
          </p:txBody>
        </p:sp>
        <p:sp>
          <p:nvSpPr>
            <p:cNvPr id="433" name="Google Shape;433;p14"/>
            <p:cNvSpPr/>
            <p:nvPr/>
          </p:nvSpPr>
          <p:spPr>
            <a:xfrm>
              <a:off x="2482989" y="2703361"/>
              <a:ext cx="1486615" cy="2229922"/>
            </a:xfrm>
            <a:prstGeom prst="rect">
              <a:avLst/>
            </a:prstGeom>
            <a:blipFill rotWithShape="1">
              <a:blip r:embed="rId4">
                <a:alphaModFix/>
              </a:blip>
              <a:stretch>
                <a:fillRect l="-82992" r="-82992"/>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15"/>
          <p:cNvSpPr txBox="1">
            <a:spLocks noGrp="1"/>
          </p:cNvSpPr>
          <p:nvPr>
            <p:ph type="body" idx="2"/>
          </p:nvPr>
        </p:nvSpPr>
        <p:spPr>
          <a:xfrm>
            <a:off x="529440" y="506080"/>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a:t>BENEFICI</a:t>
            </a:r>
            <a:endParaRPr b="1" dirty="0"/>
          </a:p>
          <a:p>
            <a:pPr marL="0" lvl="0" indent="0" algn="l" rtl="0">
              <a:lnSpc>
                <a:spcPct val="90000"/>
              </a:lnSpc>
              <a:spcBef>
                <a:spcPts val="1000"/>
              </a:spcBef>
              <a:spcAft>
                <a:spcPts val="0"/>
              </a:spcAft>
              <a:buClr>
                <a:srgbClr val="8DC641"/>
              </a:buClr>
              <a:buSzPts val="3600"/>
              <a:buNone/>
            </a:pPr>
            <a:endParaRPr b="1" dirty="0"/>
          </a:p>
        </p:txBody>
      </p:sp>
      <p:grpSp>
        <p:nvGrpSpPr>
          <p:cNvPr id="439" name="Google Shape;439;p15"/>
          <p:cNvGrpSpPr/>
          <p:nvPr/>
        </p:nvGrpSpPr>
        <p:grpSpPr>
          <a:xfrm>
            <a:off x="-4227056" y="350493"/>
            <a:ext cx="15702305" cy="6157014"/>
            <a:chOff x="-5170295" y="-791969"/>
            <a:chExt cx="15702305" cy="6157014"/>
          </a:xfrm>
          <a:solidFill>
            <a:srgbClr val="8DC641"/>
          </a:solidFill>
        </p:grpSpPr>
        <p:sp>
          <p:nvSpPr>
            <p:cNvPr id="440" name="Google Shape;440;p15"/>
            <p:cNvSpPr/>
            <p:nvPr/>
          </p:nvSpPr>
          <p:spPr>
            <a:xfrm>
              <a:off x="-5170295" y="-791969"/>
              <a:ext cx="6157014" cy="6157014"/>
            </a:xfrm>
            <a:prstGeom prst="blockArc">
              <a:avLst>
                <a:gd name="adj1" fmla="val 18900000"/>
                <a:gd name="adj2" fmla="val 2700000"/>
                <a:gd name="adj3" fmla="val 351"/>
              </a:avLst>
            </a:prstGeom>
            <a:grpFill/>
            <a:ln w="12700" cap="flat" cmpd="sng">
              <a:solidFill>
                <a:srgbClr val="035657"/>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15"/>
            <p:cNvSpPr/>
            <p:nvPr/>
          </p:nvSpPr>
          <p:spPr>
            <a:xfrm>
              <a:off x="431579" y="285725"/>
              <a:ext cx="10100431" cy="57181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15"/>
            <p:cNvSpPr txBox="1"/>
            <p:nvPr/>
          </p:nvSpPr>
          <p:spPr>
            <a:xfrm>
              <a:off x="431579" y="285725"/>
              <a:ext cx="10100431" cy="571817"/>
            </a:xfrm>
            <a:prstGeom prst="rect">
              <a:avLst/>
            </a:prstGeom>
            <a:grpFill/>
            <a:ln>
              <a:noFill/>
            </a:ln>
          </p:spPr>
          <p:txBody>
            <a:bodyPr spcFirstLastPara="1" wrap="square" lIns="453875" tIns="76200" rIns="76200" bIns="762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GB" sz="3000" b="0" i="0" u="none" strike="noStrike" cap="none" dirty="0">
                  <a:latin typeface="Calibri"/>
                  <a:ea typeface="Calibri"/>
                  <a:cs typeface="Calibri"/>
                  <a:sym typeface="Calibri"/>
                </a:rPr>
                <a:t>Riduzione dell'uso eccessivo di acqua</a:t>
              </a:r>
              <a:endParaRPr sz="1400" b="0" i="0" u="none" strike="noStrike" cap="none" dirty="0">
                <a:latin typeface="Arial"/>
                <a:ea typeface="Arial"/>
                <a:cs typeface="Arial"/>
                <a:sym typeface="Arial"/>
              </a:endParaRPr>
            </a:p>
          </p:txBody>
        </p:sp>
        <p:sp>
          <p:nvSpPr>
            <p:cNvPr id="443" name="Google Shape;443;p15"/>
            <p:cNvSpPr/>
            <p:nvPr/>
          </p:nvSpPr>
          <p:spPr>
            <a:xfrm>
              <a:off x="74194" y="214248"/>
              <a:ext cx="714771" cy="714771"/>
            </a:xfrm>
            <a:prstGeom prst="ellipse">
              <a:avLst/>
            </a:prstGeom>
            <a:solidFill>
              <a:schemeClr val="bg1"/>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15"/>
            <p:cNvSpPr/>
            <p:nvPr/>
          </p:nvSpPr>
          <p:spPr>
            <a:xfrm>
              <a:off x="841327" y="1143177"/>
              <a:ext cx="9690683" cy="57181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15"/>
            <p:cNvSpPr txBox="1"/>
            <p:nvPr/>
          </p:nvSpPr>
          <p:spPr>
            <a:xfrm>
              <a:off x="841327" y="1143177"/>
              <a:ext cx="9690683" cy="571817"/>
            </a:xfrm>
            <a:prstGeom prst="rect">
              <a:avLst/>
            </a:prstGeom>
            <a:grpFill/>
            <a:ln>
              <a:noFill/>
            </a:ln>
          </p:spPr>
          <p:txBody>
            <a:bodyPr spcFirstLastPara="1" wrap="square" lIns="453875" tIns="76200" rIns="76200" bIns="762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GB" sz="3000" b="0" i="0" u="none" strike="noStrike" cap="none" dirty="0">
                  <a:latin typeface="Calibri"/>
                  <a:ea typeface="Calibri"/>
                  <a:cs typeface="Calibri"/>
                  <a:sym typeface="Calibri"/>
                </a:rPr>
                <a:t>Miglioramento della produttività</a:t>
              </a:r>
              <a:endParaRPr sz="1400" b="0" i="0" u="none" strike="noStrike" cap="none" dirty="0">
                <a:latin typeface="Arial"/>
                <a:ea typeface="Arial"/>
                <a:cs typeface="Arial"/>
                <a:sym typeface="Arial"/>
              </a:endParaRPr>
            </a:p>
          </p:txBody>
        </p:sp>
        <p:sp>
          <p:nvSpPr>
            <p:cNvPr id="446" name="Google Shape;446;p15"/>
            <p:cNvSpPr/>
            <p:nvPr/>
          </p:nvSpPr>
          <p:spPr>
            <a:xfrm>
              <a:off x="483941" y="1071700"/>
              <a:ext cx="714771" cy="714771"/>
            </a:xfrm>
            <a:prstGeom prst="ellipse">
              <a:avLst/>
            </a:prstGeom>
            <a:solidFill>
              <a:schemeClr val="bg1"/>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15"/>
            <p:cNvSpPr/>
            <p:nvPr/>
          </p:nvSpPr>
          <p:spPr>
            <a:xfrm>
              <a:off x="967087" y="2000629"/>
              <a:ext cx="9564923" cy="57181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15"/>
            <p:cNvSpPr txBox="1"/>
            <p:nvPr/>
          </p:nvSpPr>
          <p:spPr>
            <a:xfrm>
              <a:off x="967087" y="2000629"/>
              <a:ext cx="9564923" cy="571817"/>
            </a:xfrm>
            <a:prstGeom prst="rect">
              <a:avLst/>
            </a:prstGeom>
            <a:grpFill/>
            <a:ln>
              <a:noFill/>
            </a:ln>
          </p:spPr>
          <p:txBody>
            <a:bodyPr spcFirstLastPara="1" wrap="square" lIns="453875" tIns="76200" rIns="76200" bIns="762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GB" sz="3000" b="0" i="0" u="none" strike="noStrike" cap="none" dirty="0">
                  <a:latin typeface="Calibri"/>
                  <a:ea typeface="Calibri"/>
                  <a:cs typeface="Calibri"/>
                  <a:sym typeface="Calibri"/>
                </a:rPr>
                <a:t>Rendimenti di migliore qualità</a:t>
              </a:r>
              <a:endParaRPr sz="3000" b="0" i="0" u="none" strike="noStrike" cap="none" dirty="0">
                <a:latin typeface="Calibri"/>
                <a:ea typeface="Calibri"/>
                <a:cs typeface="Calibri"/>
                <a:sym typeface="Calibri"/>
              </a:endParaRPr>
            </a:p>
          </p:txBody>
        </p:sp>
        <p:sp>
          <p:nvSpPr>
            <p:cNvPr id="449" name="Google Shape;449;p15"/>
            <p:cNvSpPr/>
            <p:nvPr/>
          </p:nvSpPr>
          <p:spPr>
            <a:xfrm>
              <a:off x="609701" y="1929152"/>
              <a:ext cx="714771" cy="714771"/>
            </a:xfrm>
            <a:prstGeom prst="ellipse">
              <a:avLst/>
            </a:prstGeom>
            <a:solidFill>
              <a:schemeClr val="bg1"/>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5"/>
            <p:cNvSpPr/>
            <p:nvPr/>
          </p:nvSpPr>
          <p:spPr>
            <a:xfrm>
              <a:off x="841327" y="2858081"/>
              <a:ext cx="9690683" cy="57181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15"/>
            <p:cNvSpPr txBox="1"/>
            <p:nvPr/>
          </p:nvSpPr>
          <p:spPr>
            <a:xfrm>
              <a:off x="841327" y="2858081"/>
              <a:ext cx="9690683" cy="571817"/>
            </a:xfrm>
            <a:prstGeom prst="rect">
              <a:avLst/>
            </a:prstGeom>
            <a:grpFill/>
            <a:ln>
              <a:noFill/>
            </a:ln>
          </p:spPr>
          <p:txBody>
            <a:bodyPr spcFirstLastPara="1" wrap="square" lIns="453875" tIns="76200" rIns="76200" bIns="762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GB" sz="3000" b="0" i="0" u="none" strike="noStrike" cap="none" dirty="0">
                  <a:latin typeface="Calibri"/>
                  <a:ea typeface="Calibri"/>
                  <a:cs typeface="Calibri"/>
                  <a:sym typeface="Calibri"/>
                </a:rPr>
                <a:t>Contribuisce alla conformità alle politiche ambientali</a:t>
              </a:r>
              <a:endParaRPr sz="1400" b="0" i="0" u="none" strike="noStrike" cap="none" dirty="0">
                <a:latin typeface="Arial"/>
                <a:ea typeface="Arial"/>
                <a:cs typeface="Arial"/>
                <a:sym typeface="Arial"/>
              </a:endParaRPr>
            </a:p>
          </p:txBody>
        </p:sp>
        <p:sp>
          <p:nvSpPr>
            <p:cNvPr id="452" name="Google Shape;452;p15"/>
            <p:cNvSpPr/>
            <p:nvPr/>
          </p:nvSpPr>
          <p:spPr>
            <a:xfrm>
              <a:off x="483941" y="2786603"/>
              <a:ext cx="714771" cy="714771"/>
            </a:xfrm>
            <a:prstGeom prst="ellipse">
              <a:avLst/>
            </a:prstGeom>
            <a:solidFill>
              <a:schemeClr val="bg1"/>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15"/>
            <p:cNvSpPr/>
            <p:nvPr/>
          </p:nvSpPr>
          <p:spPr>
            <a:xfrm>
              <a:off x="431579" y="3715532"/>
              <a:ext cx="10100431" cy="57181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15"/>
            <p:cNvSpPr txBox="1"/>
            <p:nvPr/>
          </p:nvSpPr>
          <p:spPr>
            <a:xfrm>
              <a:off x="431579" y="3715532"/>
              <a:ext cx="10100431" cy="571817"/>
            </a:xfrm>
            <a:prstGeom prst="rect">
              <a:avLst/>
            </a:prstGeom>
            <a:grpFill/>
            <a:ln>
              <a:noFill/>
            </a:ln>
          </p:spPr>
          <p:txBody>
            <a:bodyPr spcFirstLastPara="1" wrap="square" lIns="453875" tIns="76200" rIns="76200" bIns="762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GB" sz="3000" b="0" i="0" u="none" strike="noStrike" cap="none" dirty="0">
                  <a:latin typeface="Calibri"/>
                  <a:ea typeface="Calibri"/>
                  <a:cs typeface="Calibri"/>
                  <a:sym typeface="Calibri"/>
                </a:rPr>
                <a:t>Riduzione del lavoro manuale</a:t>
              </a:r>
              <a:endParaRPr sz="1400" b="0" i="0" u="none" strike="noStrike" cap="none" dirty="0">
                <a:latin typeface="Arial"/>
                <a:ea typeface="Arial"/>
                <a:cs typeface="Arial"/>
                <a:sym typeface="Arial"/>
              </a:endParaRPr>
            </a:p>
          </p:txBody>
        </p:sp>
        <p:sp>
          <p:nvSpPr>
            <p:cNvPr id="455" name="Google Shape;455;p15"/>
            <p:cNvSpPr/>
            <p:nvPr/>
          </p:nvSpPr>
          <p:spPr>
            <a:xfrm>
              <a:off x="74194" y="3644055"/>
              <a:ext cx="714771" cy="714771"/>
            </a:xfrm>
            <a:prstGeom prst="ellipse">
              <a:avLst/>
            </a:prstGeom>
            <a:solidFill>
              <a:schemeClr val="bg1"/>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 name="Google Shape;300;p5">
            <a:extLst>
              <a:ext uri="{FF2B5EF4-FFF2-40B4-BE49-F238E27FC236}">
                <a16:creationId xmlns:a16="http://schemas.microsoft.com/office/drawing/2014/main" id="{ABFA12CB-7038-35F0-F9DD-DC13A2195867}"/>
              </a:ext>
            </a:extLst>
          </p:cNvPr>
          <p:cNvGrpSpPr/>
          <p:nvPr/>
        </p:nvGrpSpPr>
        <p:grpSpPr>
          <a:xfrm rot="3730759">
            <a:off x="10621528" y="213713"/>
            <a:ext cx="949887" cy="1163493"/>
            <a:chOff x="7602444" y="4967675"/>
            <a:chExt cx="483620" cy="592374"/>
          </a:xfrm>
        </p:grpSpPr>
        <p:grpSp>
          <p:nvGrpSpPr>
            <p:cNvPr id="3" name="Google Shape;301;p5">
              <a:extLst>
                <a:ext uri="{FF2B5EF4-FFF2-40B4-BE49-F238E27FC236}">
                  <a16:creationId xmlns:a16="http://schemas.microsoft.com/office/drawing/2014/main" id="{E2E5D297-F09E-1E92-3A80-563C6F7EDD25}"/>
                </a:ext>
              </a:extLst>
            </p:cNvPr>
            <p:cNvGrpSpPr/>
            <p:nvPr/>
          </p:nvGrpSpPr>
          <p:grpSpPr>
            <a:xfrm>
              <a:off x="7618661" y="4967675"/>
              <a:ext cx="467403" cy="507609"/>
              <a:chOff x="2251964" y="3590497"/>
              <a:chExt cx="467403" cy="507609"/>
            </a:xfrm>
          </p:grpSpPr>
          <p:sp>
            <p:nvSpPr>
              <p:cNvPr id="7" name="Google Shape;302;p5">
                <a:extLst>
                  <a:ext uri="{FF2B5EF4-FFF2-40B4-BE49-F238E27FC236}">
                    <a16:creationId xmlns:a16="http://schemas.microsoft.com/office/drawing/2014/main" id="{A54283B4-7DCD-258F-AA66-0F2475B0BF75}"/>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303;p5">
                <a:extLst>
                  <a:ext uri="{FF2B5EF4-FFF2-40B4-BE49-F238E27FC236}">
                    <a16:creationId xmlns:a16="http://schemas.microsoft.com/office/drawing/2014/main" id="{742849CD-FEAA-ACBA-8C4F-E5B17500451A}"/>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304;p5">
                <a:extLst>
                  <a:ext uri="{FF2B5EF4-FFF2-40B4-BE49-F238E27FC236}">
                    <a16:creationId xmlns:a16="http://schemas.microsoft.com/office/drawing/2014/main" id="{2C33834C-B2C6-7021-A2E0-C9CCA424823A}"/>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305;p5">
              <a:extLst>
                <a:ext uri="{FF2B5EF4-FFF2-40B4-BE49-F238E27FC236}">
                  <a16:creationId xmlns:a16="http://schemas.microsoft.com/office/drawing/2014/main" id="{C1FFA42B-DCF6-EBBF-A9D6-024E332733A7}"/>
                </a:ext>
              </a:extLst>
            </p:cNvPr>
            <p:cNvGrpSpPr/>
            <p:nvPr/>
          </p:nvGrpSpPr>
          <p:grpSpPr>
            <a:xfrm>
              <a:off x="7602444" y="4993761"/>
              <a:ext cx="421973" cy="566288"/>
              <a:chOff x="2235747" y="3616583"/>
              <a:chExt cx="421973" cy="566288"/>
            </a:xfrm>
          </p:grpSpPr>
          <p:sp>
            <p:nvSpPr>
              <p:cNvPr id="5" name="Google Shape;306;p5">
                <a:extLst>
                  <a:ext uri="{FF2B5EF4-FFF2-40B4-BE49-F238E27FC236}">
                    <a16:creationId xmlns:a16="http://schemas.microsoft.com/office/drawing/2014/main" id="{5C245D26-B571-75E4-93E3-AD5730685D26}"/>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307;p5">
                <a:extLst>
                  <a:ext uri="{FF2B5EF4-FFF2-40B4-BE49-F238E27FC236}">
                    <a16:creationId xmlns:a16="http://schemas.microsoft.com/office/drawing/2014/main" id="{0410AF07-14C9-5925-23C3-949E815DC53F}"/>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16"/>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a:t>Uso dell'acqua piovana</a:t>
            </a:r>
            <a:endParaRPr/>
          </a:p>
        </p:txBody>
      </p:sp>
      <p:sp>
        <p:nvSpPr>
          <p:cNvPr id="462" name="Google Shape;462;p16"/>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17"/>
          <p:cNvSpPr txBox="1">
            <a:spLocks noGrp="1"/>
          </p:cNvSpPr>
          <p:nvPr>
            <p:ph type="body" idx="1"/>
          </p:nvPr>
        </p:nvSpPr>
        <p:spPr>
          <a:xfrm>
            <a:off x="650618" y="784962"/>
            <a:ext cx="5708225" cy="4656136"/>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2400"/>
              <a:buFont typeface="Arial"/>
              <a:buChar char="•"/>
            </a:pPr>
            <a:r>
              <a:rPr lang="en-GB" dirty="0">
                <a:latin typeface="Calibri" panose="020F0502020204030204" pitchFamily="34" charset="0"/>
                <a:ea typeface="Calibri" panose="020F0502020204030204" pitchFamily="34" charset="0"/>
                <a:cs typeface="Calibri" panose="020F0502020204030204" pitchFamily="34" charset="0"/>
              </a:rPr>
              <a:t>La </a:t>
            </a:r>
            <a:r>
              <a:rPr lang="en-GB" b="1" dirty="0">
                <a:highlight>
                  <a:srgbClr val="8DC641"/>
                </a:highlight>
                <a:latin typeface="Calibri" panose="020F0502020204030204" pitchFamily="34" charset="0"/>
                <a:ea typeface="Calibri" panose="020F0502020204030204" pitchFamily="34" charset="0"/>
                <a:cs typeface="Calibri" panose="020F0502020204030204" pitchFamily="34" charset="0"/>
              </a:rPr>
              <a:t>raccolta dell'acqua piovana </a:t>
            </a:r>
            <a:r>
              <a:rPr lang="en-GB" dirty="0">
                <a:latin typeface="Calibri" panose="020F0502020204030204" pitchFamily="34" charset="0"/>
                <a:ea typeface="Calibri" panose="020F0502020204030204" pitchFamily="34" charset="0"/>
                <a:cs typeface="Calibri" panose="020F0502020204030204" pitchFamily="34" charset="0"/>
              </a:rPr>
              <a:t>consiste nel raccogliere e immagazzinare l'acqua piovana per utilizzarla successivamente in agricoltura.</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90000"/>
              </a:lnSpc>
              <a:spcBef>
                <a:spcPts val="1000"/>
              </a:spcBef>
              <a:spcAft>
                <a:spcPts val="0"/>
              </a:spcAft>
              <a:buClr>
                <a:srgbClr val="000000"/>
              </a:buClr>
              <a:buSzPts val="2400"/>
              <a:buFont typeface="Arial"/>
              <a:buChar char="•"/>
            </a:pPr>
            <a:r>
              <a:rPr lang="en-GB" dirty="0">
                <a:latin typeface="Calibri" panose="020F0502020204030204" pitchFamily="34" charset="0"/>
                <a:ea typeface="Calibri" panose="020F0502020204030204" pitchFamily="34" charset="0"/>
                <a:cs typeface="Calibri" panose="020F0502020204030204" pitchFamily="34" charset="0"/>
              </a:rPr>
              <a:t>L'acqua piovana viene raccolta da superfici come i tetti e conservata in serbatoi, cisterne o contenitori.</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90000"/>
              </a:lnSpc>
              <a:spcBef>
                <a:spcPts val="1000"/>
              </a:spcBef>
              <a:spcAft>
                <a:spcPts val="0"/>
              </a:spcAft>
              <a:buClr>
                <a:srgbClr val="0D0D0D"/>
              </a:buClr>
              <a:buSzPts val="2400"/>
              <a:buFont typeface="Arial"/>
              <a:buChar char="•"/>
            </a:pPr>
            <a:r>
              <a:rPr lang="en-GB"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Lo stoccaggio dell'acqua piovana affronta la siccità e la scarsità d'acqua, mostrando la resilienza dei metodi agricoli.</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90000"/>
              </a:lnSpc>
              <a:spcBef>
                <a:spcPts val="1000"/>
              </a:spcBef>
              <a:spcAft>
                <a:spcPts val="0"/>
              </a:spcAft>
              <a:buClr>
                <a:srgbClr val="000000"/>
              </a:buClr>
              <a:buSzPts val="2400"/>
              <a:buFont typeface="Arial"/>
              <a:buChar char="•"/>
            </a:pPr>
            <a:r>
              <a:rPr lang="en-GB" dirty="0">
                <a:latin typeface="Calibri" panose="020F0502020204030204" pitchFamily="34" charset="0"/>
                <a:ea typeface="Calibri" panose="020F0502020204030204" pitchFamily="34" charset="0"/>
                <a:cs typeface="Calibri" panose="020F0502020204030204" pitchFamily="34" charset="0"/>
              </a:rPr>
              <a:t>Migliorare lo sviluppo agricolo, in particolare nelle regioni che devono far fronte alla scarsità d'acqua o all'inaffidabilità delle precipitazioni.</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468" name="Google Shape;468;p17"/>
          <p:cNvGrpSpPr/>
          <p:nvPr/>
        </p:nvGrpSpPr>
        <p:grpSpPr>
          <a:xfrm rot="3730759">
            <a:off x="6806483" y="507641"/>
            <a:ext cx="949887" cy="1163493"/>
            <a:chOff x="7602444" y="4967675"/>
            <a:chExt cx="483620" cy="592374"/>
          </a:xfrm>
        </p:grpSpPr>
        <p:grpSp>
          <p:nvGrpSpPr>
            <p:cNvPr id="469" name="Google Shape;469;p17"/>
            <p:cNvGrpSpPr/>
            <p:nvPr/>
          </p:nvGrpSpPr>
          <p:grpSpPr>
            <a:xfrm>
              <a:off x="7618661" y="4967675"/>
              <a:ext cx="467403" cy="507609"/>
              <a:chOff x="2251964" y="3590497"/>
              <a:chExt cx="467403" cy="507609"/>
            </a:xfrm>
          </p:grpSpPr>
          <p:sp>
            <p:nvSpPr>
              <p:cNvPr id="470" name="Google Shape;470;p17"/>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1" name="Google Shape;471;p17"/>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2" name="Google Shape;472;p17"/>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73" name="Google Shape;473;p17"/>
            <p:cNvGrpSpPr/>
            <p:nvPr/>
          </p:nvGrpSpPr>
          <p:grpSpPr>
            <a:xfrm>
              <a:off x="7602444" y="4993761"/>
              <a:ext cx="421973" cy="566288"/>
              <a:chOff x="2235747" y="3616583"/>
              <a:chExt cx="421973" cy="566288"/>
            </a:xfrm>
          </p:grpSpPr>
          <p:sp>
            <p:nvSpPr>
              <p:cNvPr id="474" name="Google Shape;474;p1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5" name="Google Shape;475;p1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476" name="Google Shape;476;p17"/>
          <p:cNvPicPr preferRelativeResize="0">
            <a:picLocks noGrp="1"/>
          </p:cNvPicPr>
          <p:nvPr>
            <p:ph type="pic" idx="3"/>
          </p:nvPr>
        </p:nvPicPr>
        <p:blipFill rotWithShape="1">
          <a:blip r:embed="rId3"/>
          <a:srcRect l="1" r="1"/>
          <a:stretch/>
        </p:blipFill>
        <p:spPr>
          <a:xfrm>
            <a:off x="6545263" y="1452563"/>
            <a:ext cx="5646737" cy="4656137"/>
          </a:xfrm>
          <a:prstGeom prst="rect">
            <a:avLst/>
          </a:prstGeom>
          <a:solidFill>
            <a:srgbClr val="D8D8D8"/>
          </a:solid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2" name="TextBox 1">
            <a:extLst>
              <a:ext uri="{FF2B5EF4-FFF2-40B4-BE49-F238E27FC236}">
                <a16:creationId xmlns:a16="http://schemas.microsoft.com/office/drawing/2014/main" id="{1C550070-6D5D-3B88-A1F1-6854D4BB18F3}"/>
              </a:ext>
            </a:extLst>
          </p:cNvPr>
          <p:cNvSpPr txBox="1"/>
          <p:nvPr/>
        </p:nvSpPr>
        <p:spPr>
          <a:xfrm>
            <a:off x="-161925" y="6260638"/>
            <a:ext cx="12353925" cy="524339"/>
          </a:xfrm>
          <a:prstGeom prst="rect">
            <a:avLst/>
          </a:prstGeom>
          <a:solidFill>
            <a:schemeClr val="bg1"/>
          </a:solidFill>
        </p:spPr>
        <p:txBody>
          <a:bodyPr wrap="square" rtlCol="0">
            <a:spAutoFit/>
          </a:bodyPr>
          <a:lstStyle/>
          <a:p>
            <a:endParaRPr lang="en-IE" dirty="0"/>
          </a:p>
        </p:txBody>
      </p:sp>
      <p:grpSp>
        <p:nvGrpSpPr>
          <p:cNvPr id="482" name="Google Shape;482;p18"/>
          <p:cNvGrpSpPr/>
          <p:nvPr/>
        </p:nvGrpSpPr>
        <p:grpSpPr>
          <a:xfrm>
            <a:off x="407005" y="800248"/>
            <a:ext cx="3923992" cy="4682094"/>
            <a:chOff x="826180" y="944079"/>
            <a:chExt cx="3923992" cy="4682094"/>
          </a:xfrm>
        </p:grpSpPr>
        <p:sp>
          <p:nvSpPr>
            <p:cNvPr id="483" name="Google Shape;483;p18"/>
            <p:cNvSpPr/>
            <p:nvPr/>
          </p:nvSpPr>
          <p:spPr>
            <a:xfrm>
              <a:off x="2775583" y="5623654"/>
              <a:ext cx="25186" cy="2519"/>
            </a:xfrm>
            <a:custGeom>
              <a:avLst/>
              <a:gdLst/>
              <a:ahLst/>
              <a:cxnLst/>
              <a:rect l="l" t="t" r="r" b="b"/>
              <a:pathLst>
                <a:path w="43" h="1" extrusionOk="0">
                  <a:moveTo>
                    <a:pt x="42" y="0"/>
                  </a:moveTo>
                  <a:lnTo>
                    <a:pt x="42" y="0"/>
                  </a:lnTo>
                  <a:cubicBezTo>
                    <a:pt x="0" y="0"/>
                    <a:pt x="0" y="0"/>
                    <a:pt x="0" y="0"/>
                  </a:cubicBezTo>
                  <a:cubicBezTo>
                    <a:pt x="17" y="0"/>
                    <a:pt x="25" y="0"/>
                    <a:pt x="42" y="0"/>
                  </a:cubicBezTo>
                </a:path>
              </a:pathLst>
            </a:custGeom>
            <a:solidFill>
              <a:srgbClr val="313234"/>
            </a:solidFill>
            <a:ln w="9525" cap="flat" cmpd="sng">
              <a:solidFill>
                <a:schemeClr val="bg2">
                  <a:lumMod val="50000"/>
                </a:schemeClr>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4" name="Google Shape;484;p18"/>
            <p:cNvSpPr/>
            <p:nvPr/>
          </p:nvSpPr>
          <p:spPr>
            <a:xfrm>
              <a:off x="2317196" y="944079"/>
              <a:ext cx="936923" cy="420609"/>
            </a:xfrm>
            <a:custGeom>
              <a:avLst/>
              <a:gdLst/>
              <a:ahLst/>
              <a:cxnLst/>
              <a:rect l="l" t="t" r="r" b="b"/>
              <a:pathLst>
                <a:path w="1641" h="738" extrusionOk="0">
                  <a:moveTo>
                    <a:pt x="629" y="108"/>
                  </a:moveTo>
                  <a:lnTo>
                    <a:pt x="629" y="108"/>
                  </a:lnTo>
                  <a:cubicBezTo>
                    <a:pt x="0" y="737"/>
                    <a:pt x="0" y="737"/>
                    <a:pt x="0" y="737"/>
                  </a:cubicBezTo>
                  <a:cubicBezTo>
                    <a:pt x="1640" y="737"/>
                    <a:pt x="1640" y="737"/>
                    <a:pt x="1640" y="737"/>
                  </a:cubicBezTo>
                  <a:cubicBezTo>
                    <a:pt x="1019" y="108"/>
                    <a:pt x="1019" y="108"/>
                    <a:pt x="1019" y="108"/>
                  </a:cubicBezTo>
                  <a:cubicBezTo>
                    <a:pt x="911" y="0"/>
                    <a:pt x="737" y="0"/>
                    <a:pt x="629" y="108"/>
                  </a:cubicBezTo>
                </a:path>
              </a:pathLst>
            </a:custGeom>
            <a:solidFill>
              <a:srgbClr val="63C1D3">
                <a:alpha val="9411"/>
              </a:srgbClr>
            </a:solidFill>
            <a:ln w="9525" cap="flat" cmpd="sng">
              <a:solidFill>
                <a:schemeClr val="bg2">
                  <a:lumMod val="50000"/>
                </a:schemeClr>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5" name="Google Shape;485;p18"/>
            <p:cNvSpPr/>
            <p:nvPr/>
          </p:nvSpPr>
          <p:spPr>
            <a:xfrm>
              <a:off x="1843698" y="1364687"/>
              <a:ext cx="1883919" cy="473498"/>
            </a:xfrm>
            <a:custGeom>
              <a:avLst/>
              <a:gdLst/>
              <a:ahLst/>
              <a:cxnLst/>
              <a:rect l="l" t="t" r="r" b="b"/>
              <a:pathLst>
                <a:path w="3299" h="830" extrusionOk="0">
                  <a:moveTo>
                    <a:pt x="3298" y="829"/>
                  </a:moveTo>
                  <a:lnTo>
                    <a:pt x="2469" y="0"/>
                  </a:lnTo>
                  <a:lnTo>
                    <a:pt x="829" y="0"/>
                  </a:lnTo>
                  <a:lnTo>
                    <a:pt x="0" y="829"/>
                  </a:lnTo>
                  <a:lnTo>
                    <a:pt x="3298" y="829"/>
                  </a:lnTo>
                </a:path>
              </a:pathLst>
            </a:custGeom>
            <a:solidFill>
              <a:srgbClr val="63C1D3">
                <a:alpha val="20000"/>
              </a:srgbClr>
            </a:solidFill>
            <a:ln w="9525" cap="flat" cmpd="sng">
              <a:solidFill>
                <a:schemeClr val="bg2">
                  <a:lumMod val="50000"/>
                </a:schemeClr>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6" name="Google Shape;486;p18"/>
            <p:cNvSpPr/>
            <p:nvPr/>
          </p:nvSpPr>
          <p:spPr>
            <a:xfrm>
              <a:off x="1375237" y="1838186"/>
              <a:ext cx="2825879" cy="473498"/>
            </a:xfrm>
            <a:custGeom>
              <a:avLst/>
              <a:gdLst/>
              <a:ahLst/>
              <a:cxnLst/>
              <a:rect l="l" t="t" r="r" b="b"/>
              <a:pathLst>
                <a:path w="4949" h="829" extrusionOk="0">
                  <a:moveTo>
                    <a:pt x="50" y="771"/>
                  </a:moveTo>
                  <a:lnTo>
                    <a:pt x="50" y="771"/>
                  </a:lnTo>
                  <a:cubicBezTo>
                    <a:pt x="34" y="795"/>
                    <a:pt x="17" y="812"/>
                    <a:pt x="0" y="828"/>
                  </a:cubicBezTo>
                  <a:cubicBezTo>
                    <a:pt x="4948" y="828"/>
                    <a:pt x="4948" y="828"/>
                    <a:pt x="4948" y="828"/>
                  </a:cubicBezTo>
                  <a:cubicBezTo>
                    <a:pt x="4931" y="812"/>
                    <a:pt x="4914" y="795"/>
                    <a:pt x="4898" y="771"/>
                  </a:cubicBezTo>
                  <a:cubicBezTo>
                    <a:pt x="4119" y="0"/>
                    <a:pt x="4119" y="0"/>
                    <a:pt x="4119" y="0"/>
                  </a:cubicBezTo>
                  <a:cubicBezTo>
                    <a:pt x="821" y="0"/>
                    <a:pt x="821" y="0"/>
                    <a:pt x="821" y="0"/>
                  </a:cubicBezTo>
                  <a:lnTo>
                    <a:pt x="50" y="771"/>
                  </a:lnTo>
                </a:path>
              </a:pathLst>
            </a:custGeom>
            <a:solidFill>
              <a:srgbClr val="63C1D3">
                <a:alpha val="29411"/>
              </a:srgbClr>
            </a:solidFill>
            <a:ln w="9525" cap="flat" cmpd="sng">
              <a:solidFill>
                <a:schemeClr val="bg2">
                  <a:lumMod val="50000"/>
                </a:schemeClr>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7" name="Google Shape;487;p18"/>
            <p:cNvSpPr/>
            <p:nvPr/>
          </p:nvSpPr>
          <p:spPr>
            <a:xfrm>
              <a:off x="1037743" y="2311684"/>
              <a:ext cx="3498346" cy="473498"/>
            </a:xfrm>
            <a:custGeom>
              <a:avLst/>
              <a:gdLst/>
              <a:ahLst/>
              <a:cxnLst/>
              <a:rect l="l" t="t" r="r" b="b"/>
              <a:pathLst>
                <a:path w="6125" h="830" extrusionOk="0">
                  <a:moveTo>
                    <a:pt x="0" y="829"/>
                  </a:moveTo>
                  <a:lnTo>
                    <a:pt x="0" y="829"/>
                  </a:lnTo>
                  <a:cubicBezTo>
                    <a:pt x="6124" y="829"/>
                    <a:pt x="6124" y="829"/>
                    <a:pt x="6124" y="829"/>
                  </a:cubicBezTo>
                  <a:cubicBezTo>
                    <a:pt x="5975" y="531"/>
                    <a:pt x="5776" y="249"/>
                    <a:pt x="5536" y="0"/>
                  </a:cubicBezTo>
                  <a:cubicBezTo>
                    <a:pt x="588" y="0"/>
                    <a:pt x="588" y="0"/>
                    <a:pt x="588" y="0"/>
                  </a:cubicBezTo>
                  <a:cubicBezTo>
                    <a:pt x="340" y="249"/>
                    <a:pt x="149" y="531"/>
                    <a:pt x="0" y="829"/>
                  </a:cubicBezTo>
                </a:path>
              </a:pathLst>
            </a:custGeom>
            <a:solidFill>
              <a:srgbClr val="63C1D3">
                <a:alpha val="40000"/>
              </a:srgbClr>
            </a:solidFill>
            <a:ln w="9525" cap="flat" cmpd="sng">
              <a:solidFill>
                <a:schemeClr val="bg2">
                  <a:lumMod val="50000"/>
                </a:schemeClr>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8" name="Google Shape;488;p18"/>
            <p:cNvSpPr/>
            <p:nvPr/>
          </p:nvSpPr>
          <p:spPr>
            <a:xfrm>
              <a:off x="874033" y="2785183"/>
              <a:ext cx="3830805" cy="473498"/>
            </a:xfrm>
            <a:custGeom>
              <a:avLst/>
              <a:gdLst/>
              <a:ahLst/>
              <a:cxnLst/>
              <a:rect l="l" t="t" r="r" b="b"/>
              <a:pathLst>
                <a:path w="6705" h="830" extrusionOk="0">
                  <a:moveTo>
                    <a:pt x="0" y="829"/>
                  </a:moveTo>
                  <a:lnTo>
                    <a:pt x="0" y="829"/>
                  </a:lnTo>
                  <a:cubicBezTo>
                    <a:pt x="6704" y="829"/>
                    <a:pt x="6704" y="829"/>
                    <a:pt x="6704" y="829"/>
                  </a:cubicBezTo>
                  <a:cubicBezTo>
                    <a:pt x="6646" y="539"/>
                    <a:pt x="6547" y="265"/>
                    <a:pt x="6414" y="0"/>
                  </a:cubicBezTo>
                  <a:cubicBezTo>
                    <a:pt x="290" y="0"/>
                    <a:pt x="290" y="0"/>
                    <a:pt x="290" y="0"/>
                  </a:cubicBezTo>
                  <a:cubicBezTo>
                    <a:pt x="157" y="265"/>
                    <a:pt x="58" y="539"/>
                    <a:pt x="0" y="829"/>
                  </a:cubicBezTo>
                </a:path>
              </a:pathLst>
            </a:custGeom>
            <a:solidFill>
              <a:srgbClr val="63C1D3">
                <a:alpha val="49411"/>
              </a:srgbClr>
            </a:solidFill>
            <a:ln w="9525" cap="flat" cmpd="sng">
              <a:solidFill>
                <a:schemeClr val="bg2">
                  <a:lumMod val="50000"/>
                </a:schemeClr>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9" name="Google Shape;489;p18"/>
            <p:cNvSpPr/>
            <p:nvPr/>
          </p:nvSpPr>
          <p:spPr>
            <a:xfrm>
              <a:off x="826180" y="3258681"/>
              <a:ext cx="3923992" cy="473498"/>
            </a:xfrm>
            <a:custGeom>
              <a:avLst/>
              <a:gdLst/>
              <a:ahLst/>
              <a:cxnLst/>
              <a:rect l="l" t="t" r="r" b="b"/>
              <a:pathLst>
                <a:path w="6871" h="828" extrusionOk="0">
                  <a:moveTo>
                    <a:pt x="8" y="827"/>
                  </a:moveTo>
                  <a:lnTo>
                    <a:pt x="8" y="827"/>
                  </a:lnTo>
                  <a:cubicBezTo>
                    <a:pt x="6862" y="827"/>
                    <a:pt x="6862" y="827"/>
                    <a:pt x="6862" y="827"/>
                  </a:cubicBezTo>
                  <a:cubicBezTo>
                    <a:pt x="6870" y="546"/>
                    <a:pt x="6845" y="272"/>
                    <a:pt x="6787" y="0"/>
                  </a:cubicBezTo>
                  <a:cubicBezTo>
                    <a:pt x="83" y="0"/>
                    <a:pt x="83" y="0"/>
                    <a:pt x="83" y="0"/>
                  </a:cubicBezTo>
                  <a:cubicBezTo>
                    <a:pt x="25" y="272"/>
                    <a:pt x="0" y="546"/>
                    <a:pt x="8" y="827"/>
                  </a:cubicBezTo>
                </a:path>
              </a:pathLst>
            </a:custGeom>
            <a:solidFill>
              <a:srgbClr val="63C1D3">
                <a:alpha val="60000"/>
              </a:srgbClr>
            </a:solidFill>
            <a:ln w="9525" cap="flat" cmpd="sng">
              <a:solidFill>
                <a:schemeClr val="bg2">
                  <a:lumMod val="50000"/>
                </a:schemeClr>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0" name="Google Shape;490;p18"/>
            <p:cNvSpPr/>
            <p:nvPr/>
          </p:nvSpPr>
          <p:spPr>
            <a:xfrm>
              <a:off x="831217" y="3732180"/>
              <a:ext cx="3916435" cy="473498"/>
            </a:xfrm>
            <a:custGeom>
              <a:avLst/>
              <a:gdLst/>
              <a:ahLst/>
              <a:cxnLst/>
              <a:rect l="l" t="t" r="r" b="b"/>
              <a:pathLst>
                <a:path w="6855" h="830" extrusionOk="0">
                  <a:moveTo>
                    <a:pt x="133" y="829"/>
                  </a:moveTo>
                  <a:lnTo>
                    <a:pt x="133" y="829"/>
                  </a:lnTo>
                  <a:cubicBezTo>
                    <a:pt x="6721" y="829"/>
                    <a:pt x="6721" y="829"/>
                    <a:pt x="6721" y="829"/>
                  </a:cubicBezTo>
                  <a:cubicBezTo>
                    <a:pt x="6796" y="555"/>
                    <a:pt x="6845" y="274"/>
                    <a:pt x="6854" y="0"/>
                  </a:cubicBezTo>
                  <a:cubicBezTo>
                    <a:pt x="0" y="0"/>
                    <a:pt x="0" y="0"/>
                    <a:pt x="0" y="0"/>
                  </a:cubicBezTo>
                  <a:cubicBezTo>
                    <a:pt x="9" y="274"/>
                    <a:pt x="50" y="555"/>
                    <a:pt x="133" y="829"/>
                  </a:cubicBezTo>
                </a:path>
              </a:pathLst>
            </a:custGeom>
            <a:solidFill>
              <a:srgbClr val="63C1D3">
                <a:alpha val="69411"/>
              </a:srgbClr>
            </a:solidFill>
            <a:ln w="9525" cap="flat" cmpd="sng">
              <a:solidFill>
                <a:schemeClr val="bg2">
                  <a:lumMod val="50000"/>
                </a:schemeClr>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1" name="Google Shape;491;p18"/>
            <p:cNvSpPr/>
            <p:nvPr/>
          </p:nvSpPr>
          <p:spPr>
            <a:xfrm>
              <a:off x="906776" y="4205678"/>
              <a:ext cx="3762801" cy="473498"/>
            </a:xfrm>
            <a:custGeom>
              <a:avLst/>
              <a:gdLst/>
              <a:ahLst/>
              <a:cxnLst/>
              <a:rect l="l" t="t" r="r" b="b"/>
              <a:pathLst>
                <a:path w="6589" h="829" extrusionOk="0">
                  <a:moveTo>
                    <a:pt x="356" y="828"/>
                  </a:moveTo>
                  <a:lnTo>
                    <a:pt x="356" y="828"/>
                  </a:lnTo>
                  <a:cubicBezTo>
                    <a:pt x="6232" y="828"/>
                    <a:pt x="6232" y="828"/>
                    <a:pt x="6232" y="828"/>
                  </a:cubicBezTo>
                  <a:cubicBezTo>
                    <a:pt x="6389" y="563"/>
                    <a:pt x="6505" y="282"/>
                    <a:pt x="6588" y="0"/>
                  </a:cubicBezTo>
                  <a:cubicBezTo>
                    <a:pt x="0" y="0"/>
                    <a:pt x="0" y="0"/>
                    <a:pt x="0" y="0"/>
                  </a:cubicBezTo>
                  <a:cubicBezTo>
                    <a:pt x="75" y="282"/>
                    <a:pt x="199" y="563"/>
                    <a:pt x="356" y="828"/>
                  </a:cubicBezTo>
                </a:path>
              </a:pathLst>
            </a:custGeom>
            <a:solidFill>
              <a:srgbClr val="63C1D3">
                <a:alpha val="80000"/>
              </a:srgbClr>
            </a:solidFill>
            <a:ln w="9525" cap="flat" cmpd="sng">
              <a:solidFill>
                <a:schemeClr val="bg2">
                  <a:lumMod val="50000"/>
                </a:schemeClr>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2" name="Google Shape;492;p18"/>
            <p:cNvSpPr/>
            <p:nvPr/>
          </p:nvSpPr>
          <p:spPr>
            <a:xfrm>
              <a:off x="1110782" y="4676657"/>
              <a:ext cx="3357306" cy="473498"/>
            </a:xfrm>
            <a:custGeom>
              <a:avLst/>
              <a:gdLst/>
              <a:ahLst/>
              <a:cxnLst/>
              <a:rect l="l" t="t" r="r" b="b"/>
              <a:pathLst>
                <a:path w="5877" h="830" extrusionOk="0">
                  <a:moveTo>
                    <a:pt x="514" y="647"/>
                  </a:moveTo>
                  <a:lnTo>
                    <a:pt x="514" y="647"/>
                  </a:lnTo>
                  <a:lnTo>
                    <a:pt x="514" y="647"/>
                  </a:lnTo>
                  <a:cubicBezTo>
                    <a:pt x="572" y="713"/>
                    <a:pt x="638" y="771"/>
                    <a:pt x="705" y="829"/>
                  </a:cubicBezTo>
                  <a:cubicBezTo>
                    <a:pt x="5171" y="829"/>
                    <a:pt x="5171" y="829"/>
                    <a:pt x="5171" y="829"/>
                  </a:cubicBezTo>
                  <a:cubicBezTo>
                    <a:pt x="5238" y="771"/>
                    <a:pt x="5296" y="713"/>
                    <a:pt x="5362" y="647"/>
                  </a:cubicBezTo>
                  <a:lnTo>
                    <a:pt x="5362" y="647"/>
                  </a:lnTo>
                  <a:cubicBezTo>
                    <a:pt x="5561" y="448"/>
                    <a:pt x="5735" y="232"/>
                    <a:pt x="5876" y="0"/>
                  </a:cubicBezTo>
                  <a:cubicBezTo>
                    <a:pt x="0" y="0"/>
                    <a:pt x="0" y="0"/>
                    <a:pt x="0" y="0"/>
                  </a:cubicBezTo>
                  <a:cubicBezTo>
                    <a:pt x="141" y="232"/>
                    <a:pt x="315" y="448"/>
                    <a:pt x="514" y="647"/>
                  </a:cubicBezTo>
                </a:path>
              </a:pathLst>
            </a:custGeom>
            <a:solidFill>
              <a:srgbClr val="63C1D3">
                <a:alpha val="89411"/>
              </a:srgbClr>
            </a:solidFill>
            <a:ln w="9525" cap="flat" cmpd="sng">
              <a:solidFill>
                <a:schemeClr val="bg2">
                  <a:lumMod val="50000"/>
                </a:schemeClr>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3" name="Google Shape;493;p18"/>
            <p:cNvSpPr/>
            <p:nvPr/>
          </p:nvSpPr>
          <p:spPr>
            <a:xfrm>
              <a:off x="1511242" y="5150155"/>
              <a:ext cx="2551350" cy="473498"/>
            </a:xfrm>
            <a:custGeom>
              <a:avLst/>
              <a:gdLst/>
              <a:ahLst/>
              <a:cxnLst/>
              <a:rect l="l" t="t" r="r" b="b"/>
              <a:pathLst>
                <a:path w="4467" h="830" extrusionOk="0">
                  <a:moveTo>
                    <a:pt x="0" y="0"/>
                  </a:moveTo>
                  <a:lnTo>
                    <a:pt x="0" y="0"/>
                  </a:lnTo>
                  <a:cubicBezTo>
                    <a:pt x="630" y="547"/>
                    <a:pt x="1425" y="820"/>
                    <a:pt x="2212" y="829"/>
                  </a:cubicBezTo>
                  <a:cubicBezTo>
                    <a:pt x="2254" y="829"/>
                    <a:pt x="2254" y="829"/>
                    <a:pt x="2254" y="829"/>
                  </a:cubicBezTo>
                  <a:cubicBezTo>
                    <a:pt x="3041" y="820"/>
                    <a:pt x="3828" y="547"/>
                    <a:pt x="4466" y="0"/>
                  </a:cubicBezTo>
                  <a:lnTo>
                    <a:pt x="0" y="0"/>
                  </a:lnTo>
                </a:path>
              </a:pathLst>
            </a:custGeom>
            <a:solidFill>
              <a:srgbClr val="63C1D3"/>
            </a:solidFill>
            <a:ln w="9525" cap="flat" cmpd="sng">
              <a:solidFill>
                <a:schemeClr val="bg2">
                  <a:lumMod val="50000"/>
                </a:schemeClr>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94" name="Google Shape;494;p18"/>
          <p:cNvSpPr/>
          <p:nvPr/>
        </p:nvSpPr>
        <p:spPr>
          <a:xfrm>
            <a:off x="4570315" y="203467"/>
            <a:ext cx="929366" cy="929367"/>
          </a:xfrm>
          <a:custGeom>
            <a:avLst/>
            <a:gdLst/>
            <a:ahLst/>
            <a:cxnLst/>
            <a:rect l="l" t="t" r="r" b="b"/>
            <a:pathLst>
              <a:path w="1625" h="1625" extrusionOk="0">
                <a:moveTo>
                  <a:pt x="1624" y="812"/>
                </a:moveTo>
                <a:lnTo>
                  <a:pt x="1624" y="812"/>
                </a:lnTo>
                <a:cubicBezTo>
                  <a:pt x="1624" y="1259"/>
                  <a:pt x="1259" y="1624"/>
                  <a:pt x="812" y="1624"/>
                </a:cubicBezTo>
                <a:cubicBezTo>
                  <a:pt x="364" y="1624"/>
                  <a:pt x="0" y="1259"/>
                  <a:pt x="0" y="812"/>
                </a:cubicBezTo>
                <a:cubicBezTo>
                  <a:pt x="0" y="364"/>
                  <a:pt x="364" y="0"/>
                  <a:pt x="812" y="0"/>
                </a:cubicBezTo>
                <a:cubicBezTo>
                  <a:pt x="1259" y="0"/>
                  <a:pt x="1624" y="364"/>
                  <a:pt x="1624" y="812"/>
                </a:cubicBezTo>
              </a:path>
            </a:pathLst>
          </a:custGeom>
          <a:solidFill>
            <a:srgbClr val="63C1D3">
              <a:alpha val="1215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5" name="Google Shape;495;p18"/>
          <p:cNvSpPr/>
          <p:nvPr/>
        </p:nvSpPr>
        <p:spPr>
          <a:xfrm>
            <a:off x="4545140" y="1536224"/>
            <a:ext cx="929366" cy="929367"/>
          </a:xfrm>
          <a:custGeom>
            <a:avLst/>
            <a:gdLst/>
            <a:ahLst/>
            <a:cxnLst/>
            <a:rect l="l" t="t" r="r" b="b"/>
            <a:pathLst>
              <a:path w="1625" h="1625" extrusionOk="0">
                <a:moveTo>
                  <a:pt x="1624" y="813"/>
                </a:moveTo>
                <a:lnTo>
                  <a:pt x="1624" y="813"/>
                </a:lnTo>
                <a:cubicBezTo>
                  <a:pt x="1624" y="1260"/>
                  <a:pt x="1259" y="1624"/>
                  <a:pt x="812" y="1624"/>
                </a:cubicBezTo>
                <a:cubicBezTo>
                  <a:pt x="364" y="1624"/>
                  <a:pt x="0" y="1260"/>
                  <a:pt x="0" y="813"/>
                </a:cubicBezTo>
                <a:cubicBezTo>
                  <a:pt x="0" y="365"/>
                  <a:pt x="364" y="0"/>
                  <a:pt x="812" y="0"/>
                </a:cubicBezTo>
                <a:cubicBezTo>
                  <a:pt x="1259" y="0"/>
                  <a:pt x="1624" y="365"/>
                  <a:pt x="1624" y="813"/>
                </a:cubicBezTo>
              </a:path>
            </a:pathLst>
          </a:custGeom>
          <a:solidFill>
            <a:srgbClr val="63C1D3">
              <a:alpha val="3176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6" name="Google Shape;496;p18"/>
          <p:cNvSpPr/>
          <p:nvPr/>
        </p:nvSpPr>
        <p:spPr>
          <a:xfrm>
            <a:off x="4570315" y="2868981"/>
            <a:ext cx="929366" cy="929367"/>
          </a:xfrm>
          <a:custGeom>
            <a:avLst/>
            <a:gdLst/>
            <a:ahLst/>
            <a:cxnLst/>
            <a:rect l="l" t="t" r="r" b="b"/>
            <a:pathLst>
              <a:path w="1625" h="1625" extrusionOk="0">
                <a:moveTo>
                  <a:pt x="1624" y="812"/>
                </a:moveTo>
                <a:lnTo>
                  <a:pt x="1624" y="812"/>
                </a:lnTo>
                <a:cubicBezTo>
                  <a:pt x="1624" y="1260"/>
                  <a:pt x="1259" y="1624"/>
                  <a:pt x="812" y="1624"/>
                </a:cubicBezTo>
                <a:cubicBezTo>
                  <a:pt x="364" y="1624"/>
                  <a:pt x="0" y="1260"/>
                  <a:pt x="0" y="812"/>
                </a:cubicBezTo>
                <a:cubicBezTo>
                  <a:pt x="0" y="365"/>
                  <a:pt x="364" y="0"/>
                  <a:pt x="812" y="0"/>
                </a:cubicBezTo>
                <a:cubicBezTo>
                  <a:pt x="1259" y="0"/>
                  <a:pt x="1624" y="365"/>
                  <a:pt x="1624" y="812"/>
                </a:cubicBezTo>
              </a:path>
            </a:pathLst>
          </a:custGeom>
          <a:solidFill>
            <a:srgbClr val="63C1D3">
              <a:alpha val="6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7" name="Google Shape;497;p18"/>
          <p:cNvSpPr/>
          <p:nvPr/>
        </p:nvSpPr>
        <p:spPr>
          <a:xfrm>
            <a:off x="4588570" y="4151034"/>
            <a:ext cx="929366" cy="929367"/>
          </a:xfrm>
          <a:custGeom>
            <a:avLst/>
            <a:gdLst/>
            <a:ahLst/>
            <a:cxnLst/>
            <a:rect l="l" t="t" r="r" b="b"/>
            <a:pathLst>
              <a:path w="1625" h="1625" extrusionOk="0">
                <a:moveTo>
                  <a:pt x="1624" y="812"/>
                </a:moveTo>
                <a:lnTo>
                  <a:pt x="1624" y="812"/>
                </a:lnTo>
                <a:cubicBezTo>
                  <a:pt x="1624" y="1259"/>
                  <a:pt x="1259" y="1624"/>
                  <a:pt x="812" y="1624"/>
                </a:cubicBezTo>
                <a:cubicBezTo>
                  <a:pt x="364" y="1624"/>
                  <a:pt x="0" y="1259"/>
                  <a:pt x="0" y="812"/>
                </a:cubicBezTo>
                <a:cubicBezTo>
                  <a:pt x="0" y="365"/>
                  <a:pt x="364" y="0"/>
                  <a:pt x="812" y="0"/>
                </a:cubicBezTo>
                <a:cubicBezTo>
                  <a:pt x="1259" y="0"/>
                  <a:pt x="1624" y="365"/>
                  <a:pt x="1624" y="812"/>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8" name="Google Shape;498;p18"/>
          <p:cNvSpPr txBox="1"/>
          <p:nvPr/>
        </p:nvSpPr>
        <p:spPr>
          <a:xfrm>
            <a:off x="5716887" y="205228"/>
            <a:ext cx="5238089"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dirty="0">
                <a:solidFill>
                  <a:srgbClr val="8DC641"/>
                </a:solidFill>
                <a:latin typeface="Calibri"/>
                <a:ea typeface="Calibri"/>
                <a:cs typeface="Calibri"/>
                <a:sym typeface="Calibri"/>
              </a:rPr>
              <a:t>Raccolta dei deflussi superficiali </a:t>
            </a:r>
            <a:endParaRPr sz="1400" b="0" i="0" u="none" strike="noStrike" cap="none" dirty="0">
              <a:solidFill>
                <a:srgbClr val="000000"/>
              </a:solidFill>
              <a:latin typeface="Arial"/>
              <a:ea typeface="Arial"/>
              <a:cs typeface="Arial"/>
              <a:sym typeface="Arial"/>
            </a:endParaRPr>
          </a:p>
        </p:txBody>
      </p:sp>
      <p:sp>
        <p:nvSpPr>
          <p:cNvPr id="499" name="Google Shape;499;p18"/>
          <p:cNvSpPr txBox="1"/>
          <p:nvPr/>
        </p:nvSpPr>
        <p:spPr>
          <a:xfrm>
            <a:off x="5731379" y="615732"/>
            <a:ext cx="5830968" cy="68496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GB" sz="2000" b="0" i="0" u="none" strike="noStrike" cap="none" dirty="0">
                <a:solidFill>
                  <a:srgbClr val="000000"/>
                </a:solidFill>
                <a:latin typeface="Calibri"/>
                <a:ea typeface="Calibri"/>
                <a:cs typeface="Calibri"/>
                <a:sym typeface="Calibri"/>
              </a:rPr>
              <a:t>La raccolta dei deflussi superficiali è una forma prevalente di raccolta dell'acqua piovana.</a:t>
            </a:r>
            <a:endParaRPr sz="2000" b="0" i="0" u="none" strike="noStrike" cap="none" dirty="0">
              <a:solidFill>
                <a:srgbClr val="000000"/>
              </a:solidFill>
              <a:latin typeface="Calibri"/>
              <a:ea typeface="Calibri"/>
              <a:cs typeface="Calibri"/>
              <a:sym typeface="Calibri"/>
            </a:endParaRPr>
          </a:p>
        </p:txBody>
      </p:sp>
      <p:sp>
        <p:nvSpPr>
          <p:cNvPr id="500" name="Google Shape;500;p18"/>
          <p:cNvSpPr txBox="1"/>
          <p:nvPr/>
        </p:nvSpPr>
        <p:spPr>
          <a:xfrm>
            <a:off x="5673815" y="1459905"/>
            <a:ext cx="5238089"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dirty="0">
                <a:solidFill>
                  <a:srgbClr val="8DC641"/>
                </a:solidFill>
                <a:latin typeface="Calibri"/>
                <a:ea typeface="Calibri"/>
                <a:cs typeface="Calibri"/>
                <a:sym typeface="Calibri"/>
              </a:rPr>
              <a:t>Sistemi di infiltrazione </a:t>
            </a:r>
            <a:endParaRPr sz="1400" b="0" i="0" u="none" strike="noStrike" cap="none" dirty="0">
              <a:solidFill>
                <a:srgbClr val="000000"/>
              </a:solidFill>
              <a:latin typeface="Arial"/>
              <a:ea typeface="Arial"/>
              <a:cs typeface="Arial"/>
              <a:sym typeface="Arial"/>
            </a:endParaRPr>
          </a:p>
        </p:txBody>
      </p:sp>
      <p:sp>
        <p:nvSpPr>
          <p:cNvPr id="501" name="Google Shape;501;p18"/>
          <p:cNvSpPr txBox="1"/>
          <p:nvPr/>
        </p:nvSpPr>
        <p:spPr>
          <a:xfrm>
            <a:off x="5673815" y="1826598"/>
            <a:ext cx="6296396" cy="999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GB" sz="2000" b="0" i="0" u="none" strike="noStrike" cap="none">
                <a:solidFill>
                  <a:srgbClr val="000000"/>
                </a:solidFill>
                <a:latin typeface="Calibri"/>
                <a:ea typeface="Calibri"/>
                <a:cs typeface="Calibri"/>
                <a:sym typeface="Calibri"/>
              </a:rPr>
              <a:t>I sistemi di infiltrazione raccolgono l'acqua piovana dalle superfici impermeabili e la lasciano filtrare nel terreno sottostante.</a:t>
            </a:r>
            <a:endParaRPr sz="2000" b="0" i="0" u="none" strike="noStrike" cap="none">
              <a:solidFill>
                <a:srgbClr val="000000"/>
              </a:solidFill>
              <a:latin typeface="Calibri"/>
              <a:ea typeface="Calibri"/>
              <a:cs typeface="Calibri"/>
              <a:sym typeface="Calibri"/>
            </a:endParaRPr>
          </a:p>
        </p:txBody>
      </p:sp>
      <p:sp>
        <p:nvSpPr>
          <p:cNvPr id="502" name="Google Shape;502;p18"/>
          <p:cNvSpPr txBox="1"/>
          <p:nvPr/>
        </p:nvSpPr>
        <p:spPr>
          <a:xfrm>
            <a:off x="5753839" y="2747325"/>
            <a:ext cx="5238089"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a:solidFill>
                  <a:srgbClr val="8DC641"/>
                </a:solidFill>
                <a:latin typeface="Calibri"/>
                <a:ea typeface="Calibri"/>
                <a:cs typeface="Calibri"/>
                <a:sym typeface="Calibri"/>
              </a:rPr>
              <a:t>Giardini della pioggia </a:t>
            </a:r>
            <a:endParaRPr sz="1400" b="0" i="0" u="none" strike="noStrike" cap="none">
              <a:solidFill>
                <a:srgbClr val="000000"/>
              </a:solidFill>
              <a:latin typeface="Arial"/>
              <a:ea typeface="Arial"/>
              <a:cs typeface="Arial"/>
              <a:sym typeface="Arial"/>
            </a:endParaRPr>
          </a:p>
        </p:txBody>
      </p:sp>
      <p:sp>
        <p:nvSpPr>
          <p:cNvPr id="503" name="Google Shape;503;p18"/>
          <p:cNvSpPr txBox="1"/>
          <p:nvPr/>
        </p:nvSpPr>
        <p:spPr>
          <a:xfrm>
            <a:off x="5753839" y="3141295"/>
            <a:ext cx="6216371" cy="999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GB" sz="2000" b="0" i="0" u="none" strike="noStrike" cap="none" dirty="0">
                <a:solidFill>
                  <a:srgbClr val="000000"/>
                </a:solidFill>
                <a:latin typeface="Calibri"/>
                <a:ea typeface="Calibri"/>
                <a:cs typeface="Calibri"/>
                <a:sym typeface="Calibri"/>
              </a:rPr>
              <a:t>I giardini della pioggia sono depressioni poco profonde riempite con piante autoctone e materiale organico, utilizzate per la raccolta dell'acqua piovana.</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rgbClr val="000000"/>
              </a:solidFill>
              <a:latin typeface="Calibri"/>
              <a:ea typeface="Calibri"/>
              <a:cs typeface="Calibri"/>
              <a:sym typeface="Calibri"/>
            </a:endParaRPr>
          </a:p>
        </p:txBody>
      </p:sp>
      <p:sp>
        <p:nvSpPr>
          <p:cNvPr id="504" name="Google Shape;504;p18"/>
          <p:cNvSpPr txBox="1"/>
          <p:nvPr/>
        </p:nvSpPr>
        <p:spPr>
          <a:xfrm>
            <a:off x="5751319" y="4018452"/>
            <a:ext cx="5238089"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dirty="0">
                <a:solidFill>
                  <a:srgbClr val="8DC641"/>
                </a:solidFill>
                <a:latin typeface="Calibri"/>
                <a:ea typeface="Calibri"/>
                <a:cs typeface="Calibri"/>
                <a:sym typeface="Calibri"/>
              </a:rPr>
              <a:t>Tetti verdi </a:t>
            </a:r>
            <a:endParaRPr sz="1400" b="0" i="0" u="none" strike="noStrike" cap="none" dirty="0">
              <a:solidFill>
                <a:srgbClr val="000000"/>
              </a:solidFill>
              <a:latin typeface="Arial"/>
              <a:ea typeface="Arial"/>
              <a:cs typeface="Arial"/>
              <a:sym typeface="Arial"/>
            </a:endParaRPr>
          </a:p>
        </p:txBody>
      </p:sp>
      <p:sp>
        <p:nvSpPr>
          <p:cNvPr id="505" name="Google Shape;505;p18"/>
          <p:cNvSpPr txBox="1"/>
          <p:nvPr/>
        </p:nvSpPr>
        <p:spPr>
          <a:xfrm>
            <a:off x="5756761" y="4417015"/>
            <a:ext cx="6127435" cy="999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GB" sz="2000" b="0" i="0" u="none" strike="noStrike" cap="none">
                <a:solidFill>
                  <a:srgbClr val="000000"/>
                </a:solidFill>
                <a:latin typeface="Calibri"/>
                <a:ea typeface="Calibri"/>
                <a:cs typeface="Calibri"/>
                <a:sym typeface="Calibri"/>
              </a:rPr>
              <a:t>I tetti verdi prevedono la piantumazione di vegetazione sui tetti degli edifici per catturare l'acqua piovana, evitando che si riversi immediatamente nei corpi idrici vicini.</a:t>
            </a:r>
            <a:endParaRPr sz="2000" b="0" i="0" u="none" strike="noStrike" cap="none">
              <a:solidFill>
                <a:srgbClr val="000000"/>
              </a:solidFill>
              <a:latin typeface="Calibri"/>
              <a:ea typeface="Calibri"/>
              <a:cs typeface="Calibri"/>
              <a:sym typeface="Calibri"/>
            </a:endParaRPr>
          </a:p>
        </p:txBody>
      </p:sp>
      <p:sp>
        <p:nvSpPr>
          <p:cNvPr id="506" name="Google Shape;506;p18"/>
          <p:cNvSpPr/>
          <p:nvPr/>
        </p:nvSpPr>
        <p:spPr>
          <a:xfrm>
            <a:off x="4588570" y="5433088"/>
            <a:ext cx="929366" cy="929367"/>
          </a:xfrm>
          <a:custGeom>
            <a:avLst/>
            <a:gdLst/>
            <a:ahLst/>
            <a:cxnLst/>
            <a:rect l="l" t="t" r="r" b="b"/>
            <a:pathLst>
              <a:path w="1625" h="1625" extrusionOk="0">
                <a:moveTo>
                  <a:pt x="1624" y="812"/>
                </a:moveTo>
                <a:lnTo>
                  <a:pt x="1624" y="812"/>
                </a:lnTo>
                <a:cubicBezTo>
                  <a:pt x="1624" y="1259"/>
                  <a:pt x="1259" y="1624"/>
                  <a:pt x="812" y="1624"/>
                </a:cubicBezTo>
                <a:cubicBezTo>
                  <a:pt x="364" y="1624"/>
                  <a:pt x="0" y="1259"/>
                  <a:pt x="0" y="812"/>
                </a:cubicBezTo>
                <a:cubicBezTo>
                  <a:pt x="0" y="365"/>
                  <a:pt x="364" y="0"/>
                  <a:pt x="812" y="0"/>
                </a:cubicBezTo>
                <a:cubicBezTo>
                  <a:pt x="1259" y="0"/>
                  <a:pt x="1624" y="365"/>
                  <a:pt x="1624" y="812"/>
                </a:cubicBezTo>
              </a:path>
            </a:pathLst>
          </a:custGeom>
          <a:solidFill>
            <a:srgbClr val="6BC2C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7" name="Google Shape;507;p18"/>
          <p:cNvSpPr txBox="1"/>
          <p:nvPr/>
        </p:nvSpPr>
        <p:spPr>
          <a:xfrm>
            <a:off x="5753838" y="5510168"/>
            <a:ext cx="5238089"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a:solidFill>
                  <a:srgbClr val="8DC641"/>
                </a:solidFill>
                <a:latin typeface="Calibri"/>
                <a:ea typeface="Calibri"/>
                <a:cs typeface="Calibri"/>
                <a:sym typeface="Calibri"/>
              </a:rPr>
              <a:t>Barili per la pioggia </a:t>
            </a:r>
            <a:endParaRPr sz="1400" b="0" i="0" u="none" strike="noStrike" cap="none">
              <a:solidFill>
                <a:srgbClr val="000000"/>
              </a:solidFill>
              <a:latin typeface="Arial"/>
              <a:ea typeface="Arial"/>
              <a:cs typeface="Arial"/>
              <a:sym typeface="Arial"/>
            </a:endParaRPr>
          </a:p>
        </p:txBody>
      </p:sp>
      <p:sp>
        <p:nvSpPr>
          <p:cNvPr id="508" name="Google Shape;508;p18"/>
          <p:cNvSpPr txBox="1"/>
          <p:nvPr/>
        </p:nvSpPr>
        <p:spPr>
          <a:xfrm>
            <a:off x="5758295" y="5862455"/>
            <a:ext cx="6112299" cy="999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GB" sz="2000" b="0" i="0" u="none" strike="noStrike" cap="none">
                <a:solidFill>
                  <a:srgbClr val="000000"/>
                </a:solidFill>
                <a:latin typeface="Calibri"/>
                <a:ea typeface="Calibri"/>
                <a:cs typeface="Calibri"/>
                <a:sym typeface="Calibri"/>
              </a:rPr>
              <a:t>I barili per la raccolta dell'acqua piovana rappresentano un metodo conveniente per i proprietari di case per raccogliere l'acqua piovana dai tetti. </a:t>
            </a:r>
            <a:endParaRPr sz="2000" b="0" i="0" u="none" strike="noStrike" cap="none">
              <a:solidFill>
                <a:srgbClr val="000000"/>
              </a:solidFill>
              <a:latin typeface="Calibri"/>
              <a:ea typeface="Calibri"/>
              <a:cs typeface="Calibri"/>
              <a:sym typeface="Calibri"/>
            </a:endParaRPr>
          </a:p>
        </p:txBody>
      </p:sp>
      <p:sp>
        <p:nvSpPr>
          <p:cNvPr id="509" name="Google Shape;509;p18"/>
          <p:cNvSpPr txBox="1"/>
          <p:nvPr/>
        </p:nvSpPr>
        <p:spPr>
          <a:xfrm>
            <a:off x="675733" y="2402358"/>
            <a:ext cx="3286751"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dirty="0">
                <a:latin typeface="Calibri"/>
                <a:ea typeface="Calibri"/>
                <a:cs typeface="Calibri"/>
                <a:sym typeface="Calibri"/>
              </a:rPr>
              <a:t>Tipi di raccolta dell'acqua piovana</a:t>
            </a:r>
            <a:endParaRPr sz="1400" b="0" i="0" u="none" strike="noStrike" cap="none" dirty="0">
              <a:latin typeface="Arial"/>
              <a:ea typeface="Arial"/>
              <a:cs typeface="Arial"/>
              <a:sym typeface="Arial"/>
            </a:endParaRPr>
          </a:p>
        </p:txBody>
      </p:sp>
      <p:pic>
        <p:nvPicPr>
          <p:cNvPr id="4" name="Graphic 3" descr="Badge 3 outline">
            <a:extLst>
              <a:ext uri="{FF2B5EF4-FFF2-40B4-BE49-F238E27FC236}">
                <a16:creationId xmlns:a16="http://schemas.microsoft.com/office/drawing/2014/main" id="{D903C6E0-EF63-B3DA-86AD-D19FEFF480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0335" y="2876464"/>
            <a:ext cx="914400" cy="914400"/>
          </a:xfrm>
          <a:prstGeom prst="rect">
            <a:avLst/>
          </a:prstGeom>
        </p:spPr>
      </p:pic>
      <p:pic>
        <p:nvPicPr>
          <p:cNvPr id="6" name="Graphic 5" descr="Badge 1 outline">
            <a:extLst>
              <a:ext uri="{FF2B5EF4-FFF2-40B4-BE49-F238E27FC236}">
                <a16:creationId xmlns:a16="http://schemas.microsoft.com/office/drawing/2014/main" id="{765AC310-A37B-9E44-B22C-5B62F2E99F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0315" y="208049"/>
            <a:ext cx="914400" cy="914400"/>
          </a:xfrm>
          <a:prstGeom prst="rect">
            <a:avLst/>
          </a:prstGeom>
        </p:spPr>
      </p:pic>
      <p:pic>
        <p:nvPicPr>
          <p:cNvPr id="8" name="Graphic 7" descr="Badge outline">
            <a:extLst>
              <a:ext uri="{FF2B5EF4-FFF2-40B4-BE49-F238E27FC236}">
                <a16:creationId xmlns:a16="http://schemas.microsoft.com/office/drawing/2014/main" id="{AB16FCD6-5C3C-1A95-CAC6-A60525A46A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64380" y="1548289"/>
            <a:ext cx="914400" cy="914400"/>
          </a:xfrm>
          <a:prstGeom prst="rect">
            <a:avLst/>
          </a:prstGeom>
        </p:spPr>
      </p:pic>
      <p:pic>
        <p:nvPicPr>
          <p:cNvPr id="10" name="Graphic 9" descr="Badge 4 outline">
            <a:extLst>
              <a:ext uri="{FF2B5EF4-FFF2-40B4-BE49-F238E27FC236}">
                <a16:creationId xmlns:a16="http://schemas.microsoft.com/office/drawing/2014/main" id="{D13BE800-884E-0D28-5130-F03BB552326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03536" y="4166001"/>
            <a:ext cx="914400" cy="914400"/>
          </a:xfrm>
          <a:prstGeom prst="rect">
            <a:avLst/>
          </a:prstGeom>
        </p:spPr>
      </p:pic>
      <p:pic>
        <p:nvPicPr>
          <p:cNvPr id="12" name="Graphic 11" descr="Badge 5 outline">
            <a:extLst>
              <a:ext uri="{FF2B5EF4-FFF2-40B4-BE49-F238E27FC236}">
                <a16:creationId xmlns:a16="http://schemas.microsoft.com/office/drawing/2014/main" id="{FDE15D5B-27AA-986C-A58B-37608D26ED1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03536" y="5428067"/>
            <a:ext cx="914400" cy="914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efb70a8396_1_18"/>
          <p:cNvSpPr txBox="1">
            <a:spLocks noGrp="1"/>
          </p:cNvSpPr>
          <p:nvPr>
            <p:ph type="body" idx="2"/>
          </p:nvPr>
        </p:nvSpPr>
        <p:spPr>
          <a:xfrm>
            <a:off x="878257" y="566279"/>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a:t>Auto-riflessione</a:t>
            </a:r>
            <a:endParaRPr b="1" dirty="0"/>
          </a:p>
        </p:txBody>
      </p:sp>
      <p:grpSp>
        <p:nvGrpSpPr>
          <p:cNvPr id="216" name="Google Shape;216;g2efb70a8396_1_18"/>
          <p:cNvGrpSpPr/>
          <p:nvPr/>
        </p:nvGrpSpPr>
        <p:grpSpPr>
          <a:xfrm rot="3730713">
            <a:off x="10364059" y="188191"/>
            <a:ext cx="949899" cy="1163507"/>
            <a:chOff x="7602444" y="4967675"/>
            <a:chExt cx="483620" cy="592374"/>
          </a:xfrm>
        </p:grpSpPr>
        <p:grpSp>
          <p:nvGrpSpPr>
            <p:cNvPr id="217" name="Google Shape;217;g2efb70a8396_1_18"/>
            <p:cNvGrpSpPr/>
            <p:nvPr/>
          </p:nvGrpSpPr>
          <p:grpSpPr>
            <a:xfrm>
              <a:off x="7618661" y="4967675"/>
              <a:ext cx="467403" cy="507609"/>
              <a:chOff x="2251964" y="3590497"/>
              <a:chExt cx="467403" cy="507609"/>
            </a:xfrm>
          </p:grpSpPr>
          <p:sp>
            <p:nvSpPr>
              <p:cNvPr id="218" name="Google Shape;218;g2efb70a8396_1_18"/>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19" name="Google Shape;219;g2efb70a8396_1_18"/>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20" name="Google Shape;220;g2efb70a8396_1_18"/>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nvGrpSpPr>
            <p:cNvPr id="221" name="Google Shape;221;g2efb70a8396_1_18"/>
            <p:cNvGrpSpPr/>
            <p:nvPr/>
          </p:nvGrpSpPr>
          <p:grpSpPr>
            <a:xfrm>
              <a:off x="7602444" y="4993761"/>
              <a:ext cx="421973" cy="566288"/>
              <a:chOff x="2235747" y="3616583"/>
              <a:chExt cx="421973" cy="566288"/>
            </a:xfrm>
          </p:grpSpPr>
          <p:sp>
            <p:nvSpPr>
              <p:cNvPr id="222" name="Google Shape;222;g2efb70a8396_1_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23" name="Google Shape;223;g2efb70a8396_1_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
        <p:nvSpPr>
          <p:cNvPr id="224" name="Google Shape;224;g2efb70a8396_1_18"/>
          <p:cNvSpPr txBox="1"/>
          <p:nvPr/>
        </p:nvSpPr>
        <p:spPr>
          <a:xfrm>
            <a:off x="770118" y="2229784"/>
            <a:ext cx="10810640" cy="3139291"/>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Tx/>
              <a:buSzPts val="2400"/>
              <a:buFont typeface="Calibri"/>
              <a:buAutoNum type="arabicPeriod"/>
            </a:pPr>
            <a:r>
              <a:rPr lang="en-US" sz="2400" dirty="0">
                <a:latin typeface="Calibri"/>
                <a:ea typeface="Calibri"/>
                <a:cs typeface="Calibri"/>
                <a:sym typeface="Calibri"/>
              </a:rPr>
              <a:t>Qual è la sua comprensione di come i metodi di irrigazione di precisione, come l'irrigazione a goccia, possano migliorare l'efficienza idrica in agricoltura?</a:t>
            </a:r>
          </a:p>
          <a:p>
            <a:pPr marL="457200" lvl="0" indent="-381000" algn="l" rtl="0">
              <a:spcBef>
                <a:spcPts val="0"/>
              </a:spcBef>
              <a:spcAft>
                <a:spcPts val="0"/>
              </a:spcAft>
              <a:buClrTx/>
              <a:buSzPts val="2400"/>
              <a:buFont typeface="Calibri"/>
              <a:buAutoNum type="arabicPeriod"/>
            </a:pPr>
            <a:endParaRPr lang="en-US" sz="2400" dirty="0">
              <a:latin typeface="Calibri"/>
              <a:ea typeface="Calibri"/>
              <a:cs typeface="Calibri"/>
              <a:sym typeface="Calibri"/>
            </a:endParaRPr>
          </a:p>
          <a:p>
            <a:pPr marL="457200" lvl="0" indent="-381000" algn="l" rtl="0">
              <a:spcBef>
                <a:spcPts val="0"/>
              </a:spcBef>
              <a:spcAft>
                <a:spcPts val="0"/>
              </a:spcAft>
              <a:buClrTx/>
              <a:buSzPts val="2400"/>
              <a:buFont typeface="Calibri"/>
              <a:buAutoNum type="arabicPeriod"/>
            </a:pPr>
            <a:r>
              <a:rPr lang="en-US" sz="2400" dirty="0">
                <a:latin typeface="Calibri"/>
                <a:ea typeface="Calibri"/>
                <a:cs typeface="Calibri"/>
                <a:sym typeface="Calibri"/>
              </a:rPr>
              <a:t>Quali sono i vostri punti di vista sui benefici e sui potenziali problemi dell'utilizzo dei sistemi di raccolta dell'acqua piovana in agricoltura?</a:t>
            </a:r>
          </a:p>
          <a:p>
            <a:pPr marL="457200" lvl="0" indent="-381000" algn="l" rtl="0">
              <a:spcBef>
                <a:spcPts val="0"/>
              </a:spcBef>
              <a:spcAft>
                <a:spcPts val="0"/>
              </a:spcAft>
              <a:buClrTx/>
              <a:buSzPts val="2400"/>
              <a:buFont typeface="Calibri"/>
              <a:buAutoNum type="arabicPeriod"/>
            </a:pPr>
            <a:endParaRPr lang="en-US" sz="2400" dirty="0">
              <a:latin typeface="Calibri"/>
              <a:ea typeface="Calibri"/>
              <a:cs typeface="Calibri"/>
              <a:sym typeface="Calibri"/>
            </a:endParaRPr>
          </a:p>
          <a:p>
            <a:pPr marL="457200" lvl="0" indent="-381000" algn="l" rtl="0">
              <a:spcBef>
                <a:spcPts val="0"/>
              </a:spcBef>
              <a:spcAft>
                <a:spcPts val="0"/>
              </a:spcAft>
              <a:buClrTx/>
              <a:buSzPts val="2400"/>
              <a:buFont typeface="Calibri"/>
              <a:buAutoNum type="arabicPeriod"/>
            </a:pPr>
            <a:r>
              <a:rPr lang="en-US" sz="2400" dirty="0">
                <a:latin typeface="Calibri"/>
                <a:ea typeface="Calibri"/>
                <a:cs typeface="Calibri"/>
                <a:sym typeface="Calibri"/>
              </a:rPr>
              <a:t>Pensate che conoscere il contenuto idrico del suolo e le esigenze delle colture possa influenzare l'irrigazione e le strategie generali di gestione dell'acqua</a:t>
            </a:r>
            <a:r>
              <a:rPr lang="tr-TR" sz="2400" dirty="0">
                <a:latin typeface="Calibri"/>
                <a:ea typeface="Calibri"/>
                <a:cs typeface="Calibri"/>
                <a:sym typeface="Calibri"/>
              </a:rPr>
              <a:t>?</a:t>
            </a:r>
            <a:endParaRPr sz="2400" dirty="0">
              <a:latin typeface="Calibri"/>
              <a:ea typeface="Calibri"/>
              <a:cs typeface="Calibri"/>
              <a:sym typeface="Calibri"/>
            </a:endParaRPr>
          </a:p>
        </p:txBody>
      </p:sp>
      <p:sp>
        <p:nvSpPr>
          <p:cNvPr id="225" name="Google Shape;225;g2efb70a8396_1_18"/>
          <p:cNvSpPr txBox="1"/>
          <p:nvPr/>
        </p:nvSpPr>
        <p:spPr>
          <a:xfrm>
            <a:off x="1015300" y="1488925"/>
            <a:ext cx="97929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2400" b="1" dirty="0">
                <a:solidFill>
                  <a:srgbClr val="8DC641"/>
                </a:solidFill>
                <a:latin typeface="Calibri"/>
                <a:ea typeface="Calibri"/>
                <a:cs typeface="Calibri"/>
                <a:sym typeface="Calibri"/>
              </a:rPr>
              <a:t>Per valutare le vostre conoscenze attuali, considerate le seguenti domande... </a:t>
            </a:r>
            <a:endParaRPr sz="2400" b="1" dirty="0">
              <a:solidFill>
                <a:srgbClr val="8DC64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9"/>
          <p:cNvSpPr/>
          <p:nvPr/>
        </p:nvSpPr>
        <p:spPr>
          <a:xfrm>
            <a:off x="6490881" y="1900357"/>
            <a:ext cx="1543662" cy="2025194"/>
          </a:xfrm>
          <a:custGeom>
            <a:avLst/>
            <a:gdLst/>
            <a:ahLst/>
            <a:cxnLst/>
            <a:rect l="l" t="t" r="r" b="b"/>
            <a:pathLst>
              <a:path w="2954" h="3878" extrusionOk="0">
                <a:moveTo>
                  <a:pt x="1697" y="3841"/>
                </a:moveTo>
                <a:lnTo>
                  <a:pt x="1697" y="3841"/>
                </a:lnTo>
                <a:cubicBezTo>
                  <a:pt x="2047" y="3761"/>
                  <a:pt x="2333" y="3608"/>
                  <a:pt x="2549" y="3330"/>
                </a:cubicBezTo>
                <a:cubicBezTo>
                  <a:pt x="2890" y="2881"/>
                  <a:pt x="2953" y="2378"/>
                  <a:pt x="2755" y="1857"/>
                </a:cubicBezTo>
                <a:cubicBezTo>
                  <a:pt x="2477" y="1113"/>
                  <a:pt x="1948" y="557"/>
                  <a:pt x="1374" y="36"/>
                </a:cubicBezTo>
                <a:cubicBezTo>
                  <a:pt x="1329" y="0"/>
                  <a:pt x="1284" y="9"/>
                  <a:pt x="1248" y="45"/>
                </a:cubicBezTo>
                <a:cubicBezTo>
                  <a:pt x="1212" y="81"/>
                  <a:pt x="1185" y="116"/>
                  <a:pt x="1158" y="152"/>
                </a:cubicBezTo>
                <a:cubicBezTo>
                  <a:pt x="754" y="637"/>
                  <a:pt x="395" y="1149"/>
                  <a:pt x="180" y="1741"/>
                </a:cubicBezTo>
                <a:cubicBezTo>
                  <a:pt x="54" y="2064"/>
                  <a:pt x="0" y="2396"/>
                  <a:pt x="81" y="2737"/>
                </a:cubicBezTo>
                <a:cubicBezTo>
                  <a:pt x="198" y="3303"/>
                  <a:pt x="682" y="3769"/>
                  <a:pt x="1248" y="3850"/>
                </a:cubicBezTo>
                <a:cubicBezTo>
                  <a:pt x="1248" y="3850"/>
                  <a:pt x="1553" y="3877"/>
                  <a:pt x="1697" y="3841"/>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5" name="Google Shape;515;p19"/>
          <p:cNvSpPr/>
          <p:nvPr/>
        </p:nvSpPr>
        <p:spPr>
          <a:xfrm>
            <a:off x="6260484" y="2513214"/>
            <a:ext cx="1317873" cy="2209511"/>
          </a:xfrm>
          <a:custGeom>
            <a:avLst/>
            <a:gdLst/>
            <a:ahLst/>
            <a:cxnLst/>
            <a:rect l="l" t="t" r="r" b="b"/>
            <a:pathLst>
              <a:path w="2524" h="4229" extrusionOk="0">
                <a:moveTo>
                  <a:pt x="81" y="4218"/>
                </a:moveTo>
                <a:lnTo>
                  <a:pt x="81" y="4218"/>
                </a:lnTo>
                <a:cubicBezTo>
                  <a:pt x="54" y="4228"/>
                  <a:pt x="18" y="4209"/>
                  <a:pt x="9" y="4182"/>
                </a:cubicBezTo>
                <a:cubicBezTo>
                  <a:pt x="0" y="4146"/>
                  <a:pt x="18" y="4111"/>
                  <a:pt x="54" y="4102"/>
                </a:cubicBezTo>
                <a:cubicBezTo>
                  <a:pt x="862" y="3850"/>
                  <a:pt x="1535" y="3285"/>
                  <a:pt x="1930" y="2531"/>
                </a:cubicBezTo>
                <a:cubicBezTo>
                  <a:pt x="2326" y="1768"/>
                  <a:pt x="2397" y="906"/>
                  <a:pt x="2146" y="90"/>
                </a:cubicBezTo>
                <a:cubicBezTo>
                  <a:pt x="2128" y="54"/>
                  <a:pt x="2146" y="18"/>
                  <a:pt x="2182" y="9"/>
                </a:cubicBezTo>
                <a:cubicBezTo>
                  <a:pt x="2209" y="0"/>
                  <a:pt x="2245" y="18"/>
                  <a:pt x="2254" y="54"/>
                </a:cubicBezTo>
                <a:cubicBezTo>
                  <a:pt x="2523" y="897"/>
                  <a:pt x="2442" y="1795"/>
                  <a:pt x="2038" y="2585"/>
                </a:cubicBezTo>
                <a:cubicBezTo>
                  <a:pt x="1625" y="3366"/>
                  <a:pt x="934" y="3949"/>
                  <a:pt x="90" y="4218"/>
                </a:cubicBezTo>
                <a:cubicBezTo>
                  <a:pt x="81" y="4218"/>
                  <a:pt x="81" y="4218"/>
                  <a:pt x="81" y="4218"/>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6" name="Google Shape;516;p19"/>
          <p:cNvSpPr/>
          <p:nvPr/>
        </p:nvSpPr>
        <p:spPr>
          <a:xfrm>
            <a:off x="3924254" y="890990"/>
            <a:ext cx="1778668" cy="1598958"/>
          </a:xfrm>
          <a:custGeom>
            <a:avLst/>
            <a:gdLst/>
            <a:ahLst/>
            <a:cxnLst/>
            <a:rect l="l" t="t" r="r" b="b"/>
            <a:pathLst>
              <a:path w="3404" h="3062" extrusionOk="0">
                <a:moveTo>
                  <a:pt x="2846" y="377"/>
                </a:moveTo>
                <a:lnTo>
                  <a:pt x="2846" y="377"/>
                </a:lnTo>
                <a:cubicBezTo>
                  <a:pt x="2577" y="143"/>
                  <a:pt x="2281" y="9"/>
                  <a:pt x="1930" y="9"/>
                </a:cubicBezTo>
                <a:cubicBezTo>
                  <a:pt x="1356" y="0"/>
                  <a:pt x="925" y="251"/>
                  <a:pt x="629" y="727"/>
                </a:cubicBezTo>
                <a:cubicBezTo>
                  <a:pt x="198" y="1391"/>
                  <a:pt x="72" y="2154"/>
                  <a:pt x="9" y="2936"/>
                </a:cubicBezTo>
                <a:cubicBezTo>
                  <a:pt x="0" y="2989"/>
                  <a:pt x="36" y="3016"/>
                  <a:pt x="90" y="3025"/>
                </a:cubicBezTo>
                <a:cubicBezTo>
                  <a:pt x="135" y="3034"/>
                  <a:pt x="189" y="3034"/>
                  <a:pt x="234" y="3034"/>
                </a:cubicBezTo>
                <a:cubicBezTo>
                  <a:pt x="862" y="3061"/>
                  <a:pt x="1482" y="3034"/>
                  <a:pt x="2092" y="2855"/>
                </a:cubicBezTo>
                <a:cubicBezTo>
                  <a:pt x="2415" y="2765"/>
                  <a:pt x="2711" y="2603"/>
                  <a:pt x="2945" y="2334"/>
                </a:cubicBezTo>
                <a:cubicBezTo>
                  <a:pt x="3322" y="1903"/>
                  <a:pt x="3403" y="1230"/>
                  <a:pt x="3125" y="727"/>
                </a:cubicBezTo>
                <a:cubicBezTo>
                  <a:pt x="3125" y="727"/>
                  <a:pt x="2963" y="476"/>
                  <a:pt x="2846" y="377"/>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7" name="Google Shape;517;p19"/>
          <p:cNvSpPr/>
          <p:nvPr/>
        </p:nvSpPr>
        <p:spPr>
          <a:xfrm>
            <a:off x="4362009" y="1050191"/>
            <a:ext cx="2449123" cy="836342"/>
          </a:xfrm>
          <a:custGeom>
            <a:avLst/>
            <a:gdLst/>
            <a:ahLst/>
            <a:cxnLst/>
            <a:rect l="l" t="t" r="r" b="b"/>
            <a:pathLst>
              <a:path w="4688" h="1599" extrusionOk="0">
                <a:moveTo>
                  <a:pt x="72" y="1598"/>
                </a:moveTo>
                <a:lnTo>
                  <a:pt x="72" y="1598"/>
                </a:lnTo>
                <a:cubicBezTo>
                  <a:pt x="63" y="1598"/>
                  <a:pt x="45" y="1589"/>
                  <a:pt x="36" y="1580"/>
                </a:cubicBezTo>
                <a:cubicBezTo>
                  <a:pt x="9" y="1562"/>
                  <a:pt x="0" y="1526"/>
                  <a:pt x="27" y="1499"/>
                </a:cubicBezTo>
                <a:cubicBezTo>
                  <a:pt x="539" y="781"/>
                  <a:pt x="1302" y="296"/>
                  <a:pt x="2173" y="153"/>
                </a:cubicBezTo>
                <a:cubicBezTo>
                  <a:pt x="3053" y="0"/>
                  <a:pt x="3932" y="207"/>
                  <a:pt x="4660" y="718"/>
                </a:cubicBezTo>
                <a:cubicBezTo>
                  <a:pt x="4687" y="736"/>
                  <a:pt x="4687" y="772"/>
                  <a:pt x="4669" y="799"/>
                </a:cubicBezTo>
                <a:cubicBezTo>
                  <a:pt x="4651" y="826"/>
                  <a:pt x="4615" y="835"/>
                  <a:pt x="4588" y="817"/>
                </a:cubicBezTo>
                <a:cubicBezTo>
                  <a:pt x="3888" y="323"/>
                  <a:pt x="3044" y="126"/>
                  <a:pt x="2200" y="269"/>
                </a:cubicBezTo>
                <a:cubicBezTo>
                  <a:pt x="1356" y="413"/>
                  <a:pt x="620" y="871"/>
                  <a:pt x="117" y="1571"/>
                </a:cubicBezTo>
                <a:cubicBezTo>
                  <a:pt x="108" y="1589"/>
                  <a:pt x="90" y="1598"/>
                  <a:pt x="72" y="1598"/>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8" name="Google Shape;518;p19"/>
          <p:cNvSpPr/>
          <p:nvPr/>
        </p:nvSpPr>
        <p:spPr>
          <a:xfrm>
            <a:off x="4057884" y="3738928"/>
            <a:ext cx="1942249" cy="1571310"/>
          </a:xfrm>
          <a:custGeom>
            <a:avLst/>
            <a:gdLst/>
            <a:ahLst/>
            <a:cxnLst/>
            <a:rect l="l" t="t" r="r" b="b"/>
            <a:pathLst>
              <a:path w="3717" h="3009" extrusionOk="0">
                <a:moveTo>
                  <a:pt x="80" y="1122"/>
                </a:moveTo>
                <a:lnTo>
                  <a:pt x="80" y="1122"/>
                </a:lnTo>
                <a:cubicBezTo>
                  <a:pt x="0" y="1463"/>
                  <a:pt x="17" y="1796"/>
                  <a:pt x="179" y="2110"/>
                </a:cubicBezTo>
                <a:cubicBezTo>
                  <a:pt x="431" y="2613"/>
                  <a:pt x="852" y="2882"/>
                  <a:pt x="1409" y="2936"/>
                </a:cubicBezTo>
                <a:cubicBezTo>
                  <a:pt x="2199" y="3008"/>
                  <a:pt x="2935" y="2774"/>
                  <a:pt x="3653" y="2469"/>
                </a:cubicBezTo>
                <a:cubicBezTo>
                  <a:pt x="3707" y="2451"/>
                  <a:pt x="3716" y="2406"/>
                  <a:pt x="3699" y="2352"/>
                </a:cubicBezTo>
                <a:cubicBezTo>
                  <a:pt x="3680" y="2307"/>
                  <a:pt x="3663" y="2271"/>
                  <a:pt x="3645" y="2227"/>
                </a:cubicBezTo>
                <a:cubicBezTo>
                  <a:pt x="3384" y="1652"/>
                  <a:pt x="3070" y="1113"/>
                  <a:pt x="2639" y="655"/>
                </a:cubicBezTo>
                <a:cubicBezTo>
                  <a:pt x="2397" y="404"/>
                  <a:pt x="2118" y="224"/>
                  <a:pt x="1786" y="135"/>
                </a:cubicBezTo>
                <a:cubicBezTo>
                  <a:pt x="1221" y="0"/>
                  <a:pt x="592" y="234"/>
                  <a:pt x="269" y="709"/>
                </a:cubicBezTo>
                <a:cubicBezTo>
                  <a:pt x="269" y="709"/>
                  <a:pt x="116" y="970"/>
                  <a:pt x="80" y="1122"/>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519" name="Google Shape;519;p19"/>
          <p:cNvSpPr/>
          <p:nvPr/>
        </p:nvSpPr>
        <p:spPr>
          <a:xfrm>
            <a:off x="3723808" y="2897978"/>
            <a:ext cx="1575918" cy="1995241"/>
          </a:xfrm>
          <a:custGeom>
            <a:avLst/>
            <a:gdLst/>
            <a:ahLst/>
            <a:cxnLst/>
            <a:rect l="l" t="t" r="r" b="b"/>
            <a:pathLst>
              <a:path w="3018" h="3817" extrusionOk="0">
                <a:moveTo>
                  <a:pt x="2954" y="3816"/>
                </a:moveTo>
                <a:lnTo>
                  <a:pt x="2954" y="3816"/>
                </a:lnTo>
                <a:cubicBezTo>
                  <a:pt x="2945" y="3816"/>
                  <a:pt x="2945" y="3816"/>
                  <a:pt x="2945" y="3816"/>
                </a:cubicBezTo>
                <a:cubicBezTo>
                  <a:pt x="2065" y="3690"/>
                  <a:pt x="1284" y="3232"/>
                  <a:pt x="754" y="2523"/>
                </a:cubicBezTo>
                <a:cubicBezTo>
                  <a:pt x="225" y="1814"/>
                  <a:pt x="0" y="934"/>
                  <a:pt x="126" y="63"/>
                </a:cubicBezTo>
                <a:cubicBezTo>
                  <a:pt x="126" y="27"/>
                  <a:pt x="162" y="0"/>
                  <a:pt x="189" y="9"/>
                </a:cubicBezTo>
                <a:cubicBezTo>
                  <a:pt x="225" y="9"/>
                  <a:pt x="252" y="45"/>
                  <a:pt x="243" y="72"/>
                </a:cubicBezTo>
                <a:cubicBezTo>
                  <a:pt x="126" y="925"/>
                  <a:pt x="341" y="1769"/>
                  <a:pt x="853" y="2451"/>
                </a:cubicBezTo>
                <a:cubicBezTo>
                  <a:pt x="1365" y="3133"/>
                  <a:pt x="2110" y="3582"/>
                  <a:pt x="2963" y="3699"/>
                </a:cubicBezTo>
                <a:cubicBezTo>
                  <a:pt x="2990" y="3708"/>
                  <a:pt x="3017" y="3735"/>
                  <a:pt x="3008" y="3771"/>
                </a:cubicBezTo>
                <a:cubicBezTo>
                  <a:pt x="3008" y="3798"/>
                  <a:pt x="2981" y="3816"/>
                  <a:pt x="2954" y="3816"/>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0" name="Google Shape;520;p19"/>
          <p:cNvSpPr txBox="1"/>
          <p:nvPr/>
        </p:nvSpPr>
        <p:spPr>
          <a:xfrm>
            <a:off x="512458" y="936842"/>
            <a:ext cx="2623837"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dirty="0">
                <a:solidFill>
                  <a:srgbClr val="8DC641"/>
                </a:solidFill>
                <a:latin typeface="Calibri"/>
                <a:ea typeface="Calibri"/>
                <a:cs typeface="Calibri"/>
                <a:sym typeface="Calibri"/>
              </a:rPr>
              <a:t>Abbondanza, accessibilità e bassa salinità</a:t>
            </a:r>
            <a:endParaRPr sz="2800" b="1" i="0" u="none" strike="noStrike" cap="none" dirty="0">
              <a:solidFill>
                <a:srgbClr val="8DC641"/>
              </a:solidFill>
              <a:latin typeface="Calibri"/>
              <a:ea typeface="Calibri"/>
              <a:cs typeface="Calibri"/>
              <a:sym typeface="Calibri"/>
            </a:endParaRPr>
          </a:p>
        </p:txBody>
      </p:sp>
      <p:sp>
        <p:nvSpPr>
          <p:cNvPr id="521" name="Google Shape;521;p19"/>
          <p:cNvSpPr txBox="1"/>
          <p:nvPr/>
        </p:nvSpPr>
        <p:spPr>
          <a:xfrm>
            <a:off x="837031" y="2926168"/>
            <a:ext cx="2299264" cy="99938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dirty="0">
                <a:solidFill>
                  <a:srgbClr val="000000"/>
                </a:solidFill>
                <a:latin typeface="Calibri"/>
                <a:ea typeface="Calibri"/>
                <a:cs typeface="Calibri"/>
                <a:sym typeface="Calibri"/>
              </a:rPr>
              <a:t>Consentire l'acquisizione efficace di questa preziosa risorsa</a:t>
            </a:r>
            <a:endParaRPr sz="2000" b="0" i="0" u="none" strike="noStrike" cap="none" dirty="0">
              <a:solidFill>
                <a:srgbClr val="000000"/>
              </a:solidFill>
              <a:latin typeface="Calibri"/>
              <a:ea typeface="Calibri"/>
              <a:cs typeface="Calibri"/>
              <a:sym typeface="Calibri"/>
            </a:endParaRPr>
          </a:p>
        </p:txBody>
      </p:sp>
      <p:cxnSp>
        <p:nvCxnSpPr>
          <p:cNvPr id="522" name="Google Shape;522;p19"/>
          <p:cNvCxnSpPr/>
          <p:nvPr/>
        </p:nvCxnSpPr>
        <p:spPr>
          <a:xfrm rot="10800000">
            <a:off x="2746615" y="1227095"/>
            <a:ext cx="1873439" cy="8679"/>
          </a:xfrm>
          <a:prstGeom prst="straightConnector1">
            <a:avLst/>
          </a:prstGeom>
          <a:noFill/>
          <a:ln w="12950" cap="flat" cmpd="sng">
            <a:solidFill>
              <a:srgbClr val="8DC641"/>
            </a:solidFill>
            <a:prstDash val="solid"/>
            <a:round/>
            <a:headEnd type="none" w="sm" len="sm"/>
            <a:tailEnd type="none" w="sm" len="sm"/>
          </a:ln>
        </p:spPr>
      </p:cxnSp>
      <p:sp>
        <p:nvSpPr>
          <p:cNvPr id="523" name="Google Shape;523;p19"/>
          <p:cNvSpPr/>
          <p:nvPr/>
        </p:nvSpPr>
        <p:spPr>
          <a:xfrm>
            <a:off x="2700184" y="1186126"/>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4" name="Google Shape;524;p19"/>
          <p:cNvSpPr txBox="1"/>
          <p:nvPr/>
        </p:nvSpPr>
        <p:spPr>
          <a:xfrm>
            <a:off x="7262772" y="4427582"/>
            <a:ext cx="3933600" cy="24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63C1D3"/>
              </a:buClr>
              <a:buSzPts val="2800"/>
              <a:buFont typeface="Arial"/>
              <a:buNone/>
            </a:pPr>
            <a:r>
              <a:rPr lang="en-GB" sz="2800" b="1" i="0" u="none" strike="noStrike" cap="none" dirty="0">
                <a:solidFill>
                  <a:srgbClr val="63C1D3"/>
                </a:solidFill>
                <a:latin typeface="Calibri"/>
                <a:ea typeface="Calibri"/>
                <a:cs typeface="Calibri"/>
                <a:sym typeface="Calibri"/>
              </a:rPr>
              <a:t>Sistemi di serbatoi economici ed ecologici </a:t>
            </a:r>
            <a:endParaRPr sz="1400" b="0" i="0" u="none" strike="noStrike" cap="none" dirty="0">
              <a:solidFill>
                <a:srgbClr val="000000"/>
              </a:solidFill>
              <a:latin typeface="Arial"/>
              <a:ea typeface="Arial"/>
              <a:cs typeface="Arial"/>
              <a:sym typeface="Arial"/>
            </a:endParaRPr>
          </a:p>
        </p:txBody>
      </p:sp>
      <p:sp>
        <p:nvSpPr>
          <p:cNvPr id="525" name="Google Shape;525;p19"/>
          <p:cNvSpPr txBox="1"/>
          <p:nvPr/>
        </p:nvSpPr>
        <p:spPr>
          <a:xfrm>
            <a:off x="8334375" y="5740195"/>
            <a:ext cx="3492667" cy="999383"/>
          </a:xfrm>
          <a:prstGeom prst="rect">
            <a:avLst/>
          </a:prstGeom>
          <a:solidFill>
            <a:schemeClr val="bg1"/>
          </a:solidFill>
          <a:ln>
            <a:noFill/>
          </a:ln>
        </p:spPr>
        <p:txBody>
          <a:bodyPr spcFirstLastPara="1" wrap="square" lIns="91425" tIns="45700" rIns="91425" bIns="45700" anchor="t" anchorCtr="0">
            <a:noAutofit/>
          </a:bodyPr>
          <a:lstStyle/>
          <a:p>
            <a:pPr marL="144000" marR="0" lvl="0" indent="0" algn="ctr" rtl="0">
              <a:lnSpc>
                <a:spcPct val="90000"/>
              </a:lnSpc>
              <a:spcBef>
                <a:spcPts val="0"/>
              </a:spcBef>
              <a:spcAft>
                <a:spcPts val="0"/>
              </a:spcAft>
              <a:buClr>
                <a:srgbClr val="000000"/>
              </a:buClr>
              <a:buSzPts val="2000"/>
              <a:buFont typeface="Arial"/>
              <a:buNone/>
            </a:pPr>
            <a:r>
              <a:rPr lang="en-GB" sz="2000" b="0" i="0" u="none" strike="noStrike" cap="none" dirty="0">
                <a:solidFill>
                  <a:srgbClr val="000000"/>
                </a:solidFill>
                <a:latin typeface="Calibri"/>
                <a:ea typeface="Calibri"/>
                <a:cs typeface="Calibri"/>
                <a:sym typeface="Calibri"/>
              </a:rPr>
              <a:t>Dimostrare un'alternativa pragmatica e consapevole dell'ambiente</a:t>
            </a:r>
            <a:endParaRPr sz="2000" b="0" i="0" u="none" strike="noStrike" cap="none" dirty="0">
              <a:solidFill>
                <a:srgbClr val="000000"/>
              </a:solidFill>
              <a:latin typeface="Calibri"/>
              <a:ea typeface="Calibri"/>
              <a:cs typeface="Calibri"/>
              <a:sym typeface="Calibri"/>
            </a:endParaRPr>
          </a:p>
        </p:txBody>
      </p:sp>
      <p:sp>
        <p:nvSpPr>
          <p:cNvPr id="526" name="Google Shape;526;p19"/>
          <p:cNvSpPr txBox="1"/>
          <p:nvPr/>
        </p:nvSpPr>
        <p:spPr>
          <a:xfrm>
            <a:off x="9334503" y="762153"/>
            <a:ext cx="2666997"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FDADF"/>
              </a:buClr>
              <a:buSzPts val="2800"/>
              <a:buFont typeface="Arial"/>
              <a:buNone/>
            </a:pPr>
            <a:r>
              <a:rPr lang="en-GB" sz="2800" b="1" i="0" u="none" strike="noStrike" cap="none" dirty="0">
                <a:solidFill>
                  <a:srgbClr val="9FDADF"/>
                </a:solidFill>
                <a:latin typeface="Calibri"/>
                <a:ea typeface="Calibri"/>
                <a:cs typeface="Calibri"/>
                <a:sym typeface="Calibri"/>
              </a:rPr>
              <a:t>Diminuire la dipendenza da fonti esterne</a:t>
            </a:r>
            <a:endParaRPr sz="2800" b="1" i="0" u="none" strike="noStrike" cap="none" dirty="0">
              <a:solidFill>
                <a:srgbClr val="9FDADF"/>
              </a:solidFill>
              <a:latin typeface="Calibri"/>
              <a:ea typeface="Calibri"/>
              <a:cs typeface="Calibri"/>
              <a:sym typeface="Calibri"/>
            </a:endParaRPr>
          </a:p>
        </p:txBody>
      </p:sp>
      <p:sp>
        <p:nvSpPr>
          <p:cNvPr id="527" name="Google Shape;527;p19"/>
          <p:cNvSpPr txBox="1"/>
          <p:nvPr/>
        </p:nvSpPr>
        <p:spPr>
          <a:xfrm>
            <a:off x="9448895" y="2679911"/>
            <a:ext cx="2378147" cy="99938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dirty="0">
                <a:solidFill>
                  <a:srgbClr val="000000"/>
                </a:solidFill>
                <a:latin typeface="Calibri"/>
                <a:ea typeface="Calibri"/>
                <a:cs typeface="Calibri"/>
                <a:sym typeface="Calibri"/>
              </a:rPr>
              <a:t>Offrire un approvvigionamento idrico supplementare e ottenuto in loco</a:t>
            </a:r>
            <a:endParaRPr sz="2000" b="0" i="0" u="none" strike="noStrike" cap="none" dirty="0">
              <a:solidFill>
                <a:srgbClr val="000000"/>
              </a:solidFill>
              <a:latin typeface="Calibri"/>
              <a:ea typeface="Calibri"/>
              <a:cs typeface="Calibri"/>
              <a:sym typeface="Calibri"/>
            </a:endParaRPr>
          </a:p>
        </p:txBody>
      </p:sp>
      <p:grpSp>
        <p:nvGrpSpPr>
          <p:cNvPr id="528" name="Google Shape;528;p19"/>
          <p:cNvGrpSpPr/>
          <p:nvPr/>
        </p:nvGrpSpPr>
        <p:grpSpPr>
          <a:xfrm rot="10800000">
            <a:off x="5170374" y="5192862"/>
            <a:ext cx="1919870" cy="90131"/>
            <a:chOff x="6348336" y="5127450"/>
            <a:chExt cx="1919870" cy="90131"/>
          </a:xfrm>
        </p:grpSpPr>
        <p:cxnSp>
          <p:nvCxnSpPr>
            <p:cNvPr id="529" name="Google Shape;529;p19"/>
            <p:cNvCxnSpPr/>
            <p:nvPr/>
          </p:nvCxnSpPr>
          <p:spPr>
            <a:xfrm rot="10800000">
              <a:off x="6394767" y="5168419"/>
              <a:ext cx="1873439" cy="8679"/>
            </a:xfrm>
            <a:prstGeom prst="straightConnector1">
              <a:avLst/>
            </a:prstGeom>
            <a:noFill/>
            <a:ln w="12950" cap="flat" cmpd="sng">
              <a:solidFill>
                <a:srgbClr val="63C1D3"/>
              </a:solidFill>
              <a:prstDash val="solid"/>
              <a:round/>
              <a:headEnd type="none" w="sm" len="sm"/>
              <a:tailEnd type="none" w="sm" len="sm"/>
            </a:ln>
          </p:spPr>
        </p:cxnSp>
        <p:sp>
          <p:nvSpPr>
            <p:cNvPr id="530" name="Google Shape;530;p19"/>
            <p:cNvSpPr/>
            <p:nvPr/>
          </p:nvSpPr>
          <p:spPr>
            <a:xfrm>
              <a:off x="6348336" y="5127450"/>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31" name="Google Shape;531;p19"/>
          <p:cNvGrpSpPr/>
          <p:nvPr/>
        </p:nvGrpSpPr>
        <p:grpSpPr>
          <a:xfrm rot="10800000">
            <a:off x="7309702" y="1868427"/>
            <a:ext cx="1919870" cy="90131"/>
            <a:chOff x="6348336" y="5127450"/>
            <a:chExt cx="1919870" cy="90131"/>
          </a:xfrm>
        </p:grpSpPr>
        <p:cxnSp>
          <p:nvCxnSpPr>
            <p:cNvPr id="532" name="Google Shape;532;p19"/>
            <p:cNvCxnSpPr/>
            <p:nvPr/>
          </p:nvCxnSpPr>
          <p:spPr>
            <a:xfrm rot="10800000">
              <a:off x="6394767" y="5168419"/>
              <a:ext cx="1873439" cy="8679"/>
            </a:xfrm>
            <a:prstGeom prst="straightConnector1">
              <a:avLst/>
            </a:prstGeom>
            <a:noFill/>
            <a:ln w="12950" cap="flat" cmpd="sng">
              <a:solidFill>
                <a:srgbClr val="9FDADF"/>
              </a:solidFill>
              <a:prstDash val="solid"/>
              <a:round/>
              <a:headEnd type="none" w="sm" len="sm"/>
              <a:tailEnd type="none" w="sm" len="sm"/>
            </a:ln>
          </p:spPr>
        </p:cxnSp>
        <p:sp>
          <p:nvSpPr>
            <p:cNvPr id="533" name="Google Shape;533;p19"/>
            <p:cNvSpPr/>
            <p:nvPr/>
          </p:nvSpPr>
          <p:spPr>
            <a:xfrm>
              <a:off x="6348336" y="5127450"/>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34" name="Google Shape;534;p19"/>
          <p:cNvSpPr txBox="1"/>
          <p:nvPr/>
        </p:nvSpPr>
        <p:spPr>
          <a:xfrm>
            <a:off x="487738" y="72144"/>
            <a:ext cx="10595237" cy="80365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3600"/>
              <a:buFont typeface="Arial"/>
              <a:buNone/>
            </a:pPr>
            <a:r>
              <a:rPr lang="en-GB" sz="3600" b="1" i="0" u="none" strike="noStrike" cap="none" dirty="0">
                <a:latin typeface="Calibri"/>
                <a:ea typeface="Calibri"/>
                <a:cs typeface="Calibri"/>
                <a:sym typeface="Calibri"/>
              </a:rPr>
              <a:t>Vantaggi</a:t>
            </a:r>
            <a:endParaRPr sz="1400" b="0" i="0" u="none" strike="noStrike" cap="none" dirty="0">
              <a:latin typeface="Arial"/>
              <a:ea typeface="Arial"/>
              <a:cs typeface="Arial"/>
              <a:sym typeface="Arial"/>
            </a:endParaRPr>
          </a:p>
        </p:txBody>
      </p:sp>
      <p:sp>
        <p:nvSpPr>
          <p:cNvPr id="2" name="Google Shape;315;p6">
            <a:extLst>
              <a:ext uri="{FF2B5EF4-FFF2-40B4-BE49-F238E27FC236}">
                <a16:creationId xmlns:a16="http://schemas.microsoft.com/office/drawing/2014/main" id="{24D5B15A-515B-D7DB-382A-2729081E8999}"/>
              </a:ext>
            </a:extLst>
          </p:cNvPr>
          <p:cNvSpPr txBox="1"/>
          <p:nvPr/>
        </p:nvSpPr>
        <p:spPr>
          <a:xfrm>
            <a:off x="2500987" y="5770353"/>
            <a:ext cx="5447760" cy="523180"/>
          </a:xfrm>
          <a:prstGeom prst="rect">
            <a:avLst/>
          </a:prstGeom>
          <a:noFill/>
          <a:ln>
            <a:noFill/>
          </a:ln>
        </p:spPr>
        <p:txBody>
          <a:bodyPr spcFirstLastPara="1" wrap="square" lIns="91425" tIns="45700" rIns="91425" bIns="45700" anchor="t" anchorCtr="0">
            <a:spAutoFit/>
          </a:bodyPr>
          <a:lstStyle/>
          <a:p>
            <a:pPr>
              <a:buSzPts val="2400"/>
            </a:pPr>
            <a:r>
              <a:rPr lang="en-US" b="1" dirty="0">
                <a:solidFill>
                  <a:schemeClr val="dk1"/>
                </a:solidFill>
                <a:latin typeface="Calibri"/>
                <a:ea typeface="Calibri"/>
                <a:cs typeface="Calibri"/>
                <a:hlinkClick r:id="rId3"/>
              </a:rPr>
              <a:t>Pratiche di gestione sostenibile dell'acqua per l'agricoltura intensiva</a:t>
            </a:r>
            <a:endParaRPr lang="en-US" b="1" dirty="0">
              <a:solidFill>
                <a:schemeClr val="dk1"/>
              </a:solidFill>
              <a:latin typeface="Calibri"/>
              <a:ea typeface="Calibri"/>
              <a:cs typeface="Calibri"/>
            </a:endParaRPr>
          </a:p>
          <a:p>
            <a:pPr>
              <a:buSzPts val="2400"/>
            </a:pPr>
            <a:endParaRPr lang="tr-TR" b="1" i="0" u="none" strike="noStrike" cap="none" dirty="0">
              <a:solidFill>
                <a:srgbClr val="000000"/>
              </a:solidFill>
              <a:latin typeface="Arial"/>
              <a:ea typeface="Arial"/>
              <a:cs typeface="Arial"/>
              <a:sym typeface="Arial"/>
            </a:endParaRPr>
          </a:p>
        </p:txBody>
      </p:sp>
      <p:pic>
        <p:nvPicPr>
          <p:cNvPr id="4" name="Graphic 3" descr="Arrow: Clockwise curve outline">
            <a:extLst>
              <a:ext uri="{FF2B5EF4-FFF2-40B4-BE49-F238E27FC236}">
                <a16:creationId xmlns:a16="http://schemas.microsoft.com/office/drawing/2014/main" id="{DD0C6DAC-E75A-6F16-8E83-25CB2A50FA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684834" y="1983578"/>
            <a:ext cx="914400" cy="914400"/>
          </a:xfrm>
          <a:prstGeom prst="rect">
            <a:avLst/>
          </a:prstGeom>
        </p:spPr>
      </p:pic>
      <p:pic>
        <p:nvPicPr>
          <p:cNvPr id="5" name="Graphic 4" descr="Arrow: Clockwise curve outline">
            <a:extLst>
              <a:ext uri="{FF2B5EF4-FFF2-40B4-BE49-F238E27FC236}">
                <a16:creationId xmlns:a16="http://schemas.microsoft.com/office/drawing/2014/main" id="{D80F972A-BB77-7859-1316-29122EB2B1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0534651" y="4825794"/>
            <a:ext cx="914400" cy="914400"/>
          </a:xfrm>
          <a:prstGeom prst="rect">
            <a:avLst/>
          </a:prstGeom>
        </p:spPr>
      </p:pic>
      <p:pic>
        <p:nvPicPr>
          <p:cNvPr id="6" name="Graphic 5" descr="Arrow: Clockwise curve outline">
            <a:extLst>
              <a:ext uri="{FF2B5EF4-FFF2-40B4-BE49-F238E27FC236}">
                <a16:creationId xmlns:a16="http://schemas.microsoft.com/office/drawing/2014/main" id="{3BB37872-1336-0145-404B-0E99350E88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0334470" y="1821471"/>
            <a:ext cx="914400" cy="914400"/>
          </a:xfrm>
          <a:prstGeom prst="rect">
            <a:avLst/>
          </a:prstGeom>
        </p:spPr>
      </p:pic>
      <p:sp>
        <p:nvSpPr>
          <p:cNvPr id="7" name="Arrow: Right 6">
            <a:extLst>
              <a:ext uri="{FF2B5EF4-FFF2-40B4-BE49-F238E27FC236}">
                <a16:creationId xmlns:a16="http://schemas.microsoft.com/office/drawing/2014/main" id="{71989A3F-173E-6690-3FA6-809D7E665634}"/>
              </a:ext>
            </a:extLst>
          </p:cNvPr>
          <p:cNvSpPr/>
          <p:nvPr/>
        </p:nvSpPr>
        <p:spPr>
          <a:xfrm>
            <a:off x="0" y="5424928"/>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Per saperne di più</a:t>
            </a:r>
          </a:p>
        </p:txBody>
      </p:sp>
      <p:pic>
        <p:nvPicPr>
          <p:cNvPr id="9" name="Picture 8">
            <a:extLst>
              <a:ext uri="{FF2B5EF4-FFF2-40B4-BE49-F238E27FC236}">
                <a16:creationId xmlns:a16="http://schemas.microsoft.com/office/drawing/2014/main" id="{4C880F41-FFAF-DB05-9751-6495A8832331}"/>
              </a:ext>
            </a:extLst>
          </p:cNvPr>
          <p:cNvPicPr>
            <a:picLocks noChangeAspect="1"/>
          </p:cNvPicPr>
          <p:nvPr/>
        </p:nvPicPr>
        <p:blipFill>
          <a:blip r:embed="rId6"/>
          <a:stretch>
            <a:fillRect/>
          </a:stretch>
        </p:blipFill>
        <p:spPr>
          <a:xfrm>
            <a:off x="4545759" y="1276257"/>
            <a:ext cx="704409" cy="704409"/>
          </a:xfrm>
          <a:prstGeom prst="rect">
            <a:avLst/>
          </a:prstGeom>
        </p:spPr>
      </p:pic>
      <p:pic>
        <p:nvPicPr>
          <p:cNvPr id="11" name="Picture 10">
            <a:extLst>
              <a:ext uri="{FF2B5EF4-FFF2-40B4-BE49-F238E27FC236}">
                <a16:creationId xmlns:a16="http://schemas.microsoft.com/office/drawing/2014/main" id="{FDE4BB86-26E1-FECF-0EB1-AE8F2F07C00A}"/>
              </a:ext>
            </a:extLst>
          </p:cNvPr>
          <p:cNvPicPr>
            <a:picLocks noChangeAspect="1"/>
          </p:cNvPicPr>
          <p:nvPr/>
        </p:nvPicPr>
        <p:blipFill>
          <a:blip r:embed="rId7"/>
          <a:stretch>
            <a:fillRect/>
          </a:stretch>
        </p:blipFill>
        <p:spPr>
          <a:xfrm>
            <a:off x="6952514" y="2660360"/>
            <a:ext cx="714375" cy="714375"/>
          </a:xfrm>
          <a:prstGeom prst="rect">
            <a:avLst/>
          </a:prstGeom>
        </p:spPr>
      </p:pic>
      <p:grpSp>
        <p:nvGrpSpPr>
          <p:cNvPr id="12" name="Graphic 3">
            <a:extLst>
              <a:ext uri="{FF2B5EF4-FFF2-40B4-BE49-F238E27FC236}">
                <a16:creationId xmlns:a16="http://schemas.microsoft.com/office/drawing/2014/main" id="{B98BDFA0-8B88-362E-14FF-994A4D0304A2}"/>
              </a:ext>
            </a:extLst>
          </p:cNvPr>
          <p:cNvGrpSpPr/>
          <p:nvPr/>
        </p:nvGrpSpPr>
        <p:grpSpPr>
          <a:xfrm>
            <a:off x="4511773" y="4222610"/>
            <a:ext cx="787954" cy="699436"/>
            <a:chOff x="10410452" y="410457"/>
            <a:chExt cx="1091621" cy="1089230"/>
          </a:xfrm>
        </p:grpSpPr>
        <p:sp>
          <p:nvSpPr>
            <p:cNvPr id="13" name="Freeform 1356">
              <a:extLst>
                <a:ext uri="{FF2B5EF4-FFF2-40B4-BE49-F238E27FC236}">
                  <a16:creationId xmlns:a16="http://schemas.microsoft.com/office/drawing/2014/main" id="{C70D75A2-B5A5-FEBB-6169-65A8D6CB372D}"/>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6A972D"/>
            </a:solidFill>
            <a:ln w="27426" cap="flat">
              <a:noFill/>
              <a:prstDash val="solid"/>
              <a:miter/>
            </a:ln>
          </p:spPr>
          <p:txBody>
            <a:bodyPr rtlCol="0" anchor="ctr"/>
            <a:lstStyle/>
            <a:p>
              <a:endParaRPr lang="en-US" dirty="0"/>
            </a:p>
          </p:txBody>
        </p:sp>
        <p:sp>
          <p:nvSpPr>
            <p:cNvPr id="14" name="Freeform 1357">
              <a:extLst>
                <a:ext uri="{FF2B5EF4-FFF2-40B4-BE49-F238E27FC236}">
                  <a16:creationId xmlns:a16="http://schemas.microsoft.com/office/drawing/2014/main" id="{9C323F78-CC4F-3EA0-875C-806EB83C3653}"/>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solidFill>
              <a:srgbClr val="000000"/>
            </a:solidFill>
            <a:ln w="27426" cap="flat">
              <a:noFill/>
              <a:prstDash val="solid"/>
              <a:miter/>
            </a:ln>
          </p:spPr>
          <p:txBody>
            <a:bodyPr rtlCol="0" anchor="ctr"/>
            <a:lstStyle/>
            <a:p>
              <a:endParaRPr lang="en-US" dirty="0"/>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20"/>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dirty="0"/>
              <a:t>Selezione delle colture più intelligenti dal punto di vista idrico</a:t>
            </a:r>
            <a:endParaRPr dirty="0"/>
          </a:p>
        </p:txBody>
      </p:sp>
      <p:sp>
        <p:nvSpPr>
          <p:cNvPr id="541" name="Google Shape;541;p20"/>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dirty="0"/>
              <a:t>04</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21"/>
          <p:cNvSpPr txBox="1">
            <a:spLocks noGrp="1"/>
          </p:cNvSpPr>
          <p:nvPr>
            <p:ph type="body" idx="1"/>
          </p:nvPr>
        </p:nvSpPr>
        <p:spPr>
          <a:xfrm>
            <a:off x="587879" y="1333352"/>
            <a:ext cx="6054336" cy="521293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2400"/>
              <a:buFont typeface="Arial"/>
              <a:buChar char="•"/>
            </a:pPr>
            <a:r>
              <a:rPr lang="en-GB" sz="2200" dirty="0"/>
              <a:t>L'implementazione di </a:t>
            </a:r>
            <a:r>
              <a:rPr lang="en-GB" sz="2200" b="1" dirty="0"/>
              <a:t>colture resistenti alla siccità e autoctone </a:t>
            </a:r>
            <a:r>
              <a:rPr lang="en-GB" sz="2200" dirty="0"/>
              <a:t>promuove un uso sostenibile dell'acqua in agricoltura.</a:t>
            </a:r>
            <a:endParaRPr sz="2200" dirty="0"/>
          </a:p>
          <a:p>
            <a:pPr marL="342900" lvl="0" indent="-342900" algn="l" rtl="0">
              <a:lnSpc>
                <a:spcPct val="90000"/>
              </a:lnSpc>
              <a:spcBef>
                <a:spcPts val="1000"/>
              </a:spcBef>
              <a:spcAft>
                <a:spcPts val="0"/>
              </a:spcAft>
              <a:buClr>
                <a:srgbClr val="000000"/>
              </a:buClr>
              <a:buSzPts val="2400"/>
              <a:buFont typeface="Arial"/>
              <a:buChar char="•"/>
            </a:pPr>
            <a:r>
              <a:rPr lang="en-GB" sz="2200" dirty="0"/>
              <a:t>L'utilizzo di colture con caratteristiche quali </a:t>
            </a:r>
            <a:r>
              <a:rPr lang="en-GB" sz="2200" b="1" dirty="0"/>
              <a:t>apparato radicale esteso e traspirazione ridotta </a:t>
            </a:r>
            <a:r>
              <a:rPr lang="en-GB" sz="2200" dirty="0"/>
              <a:t>favorisce l'adattamento alle condizioni di siccità.</a:t>
            </a:r>
            <a:endParaRPr sz="2200" dirty="0"/>
          </a:p>
          <a:p>
            <a:pPr marL="342900" lvl="0" indent="-342900" algn="l" rtl="0">
              <a:lnSpc>
                <a:spcPct val="90000"/>
              </a:lnSpc>
              <a:spcBef>
                <a:spcPts val="1000"/>
              </a:spcBef>
              <a:spcAft>
                <a:spcPts val="0"/>
              </a:spcAft>
              <a:buClr>
                <a:srgbClr val="000000"/>
              </a:buClr>
              <a:buSzPts val="2400"/>
              <a:buFont typeface="Arial"/>
              <a:buChar char="•"/>
            </a:pPr>
            <a:r>
              <a:rPr lang="en-GB" sz="2200" dirty="0"/>
              <a:t>La </a:t>
            </a:r>
            <a:r>
              <a:rPr lang="en-GB" sz="2200" b="1" dirty="0"/>
              <a:t>rotazione delle colture </a:t>
            </a:r>
            <a:r>
              <a:rPr lang="en-GB" sz="2200" dirty="0"/>
              <a:t>migliora la resistenza alla siccità e alla salinità del suolo, a vantaggio dei livelli delle acque sotterranee e della produzione agricola.</a:t>
            </a:r>
            <a:endParaRPr sz="2200" dirty="0"/>
          </a:p>
          <a:p>
            <a:pPr marL="342900" lvl="0" indent="-342900" algn="l" rtl="0">
              <a:lnSpc>
                <a:spcPct val="90000"/>
              </a:lnSpc>
              <a:spcBef>
                <a:spcPts val="1000"/>
              </a:spcBef>
              <a:spcAft>
                <a:spcPts val="0"/>
              </a:spcAft>
              <a:buClr>
                <a:srgbClr val="000000"/>
              </a:buClr>
              <a:buSzPts val="2400"/>
              <a:buFont typeface="Arial"/>
              <a:buChar char="•"/>
            </a:pPr>
            <a:r>
              <a:rPr lang="en-GB" sz="2200" dirty="0"/>
              <a:t>Tecniche come le </a:t>
            </a:r>
            <a:r>
              <a:rPr lang="en-GB" sz="2200" b="1" dirty="0"/>
              <a:t>colture di copertura e la pacciamatura </a:t>
            </a:r>
            <a:r>
              <a:rPr lang="en-GB" sz="2200" dirty="0"/>
              <a:t>aiutano a trattenere l'umidità e a mitigare l'impatto della scarsità d'acqua.</a:t>
            </a:r>
            <a:endParaRPr sz="2200" dirty="0"/>
          </a:p>
        </p:txBody>
      </p:sp>
      <p:grpSp>
        <p:nvGrpSpPr>
          <p:cNvPr id="548" name="Google Shape;548;p21"/>
          <p:cNvGrpSpPr/>
          <p:nvPr/>
        </p:nvGrpSpPr>
        <p:grpSpPr>
          <a:xfrm rot="3730759">
            <a:off x="6806483" y="507641"/>
            <a:ext cx="949887" cy="1163493"/>
            <a:chOff x="7602444" y="4967675"/>
            <a:chExt cx="483620" cy="592374"/>
          </a:xfrm>
        </p:grpSpPr>
        <p:grpSp>
          <p:nvGrpSpPr>
            <p:cNvPr id="549" name="Google Shape;549;p21"/>
            <p:cNvGrpSpPr/>
            <p:nvPr/>
          </p:nvGrpSpPr>
          <p:grpSpPr>
            <a:xfrm>
              <a:off x="7618661" y="4967675"/>
              <a:ext cx="467403" cy="507609"/>
              <a:chOff x="2251964" y="3590497"/>
              <a:chExt cx="467403" cy="507609"/>
            </a:xfrm>
          </p:grpSpPr>
          <p:sp>
            <p:nvSpPr>
              <p:cNvPr id="550" name="Google Shape;550;p2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86D6E"/>
                  </a:solidFill>
                  <a:latin typeface="Calibri"/>
                  <a:ea typeface="Calibri"/>
                  <a:cs typeface="Calibri"/>
                  <a:sym typeface="Calibri"/>
                </a:endParaRPr>
              </a:p>
            </p:txBody>
          </p:sp>
          <p:sp>
            <p:nvSpPr>
              <p:cNvPr id="551" name="Google Shape;551;p2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86D6E"/>
                  </a:solidFill>
                  <a:latin typeface="Calibri"/>
                  <a:ea typeface="Calibri"/>
                  <a:cs typeface="Calibri"/>
                  <a:sym typeface="Calibri"/>
                </a:endParaRPr>
              </a:p>
            </p:txBody>
          </p:sp>
          <p:sp>
            <p:nvSpPr>
              <p:cNvPr id="552" name="Google Shape;552;p2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86D6E"/>
                  </a:solidFill>
                  <a:latin typeface="Calibri"/>
                  <a:ea typeface="Calibri"/>
                  <a:cs typeface="Calibri"/>
                  <a:sym typeface="Calibri"/>
                </a:endParaRPr>
              </a:p>
            </p:txBody>
          </p:sp>
        </p:grpSp>
        <p:grpSp>
          <p:nvGrpSpPr>
            <p:cNvPr id="553" name="Google Shape;553;p21"/>
            <p:cNvGrpSpPr/>
            <p:nvPr/>
          </p:nvGrpSpPr>
          <p:grpSpPr>
            <a:xfrm>
              <a:off x="7602444" y="4993761"/>
              <a:ext cx="421973" cy="566288"/>
              <a:chOff x="2235747" y="3616583"/>
              <a:chExt cx="421973" cy="566288"/>
            </a:xfrm>
          </p:grpSpPr>
          <p:sp>
            <p:nvSpPr>
              <p:cNvPr id="554" name="Google Shape;554;p2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86D6E"/>
                  </a:solidFill>
                  <a:latin typeface="Calibri"/>
                  <a:ea typeface="Calibri"/>
                  <a:cs typeface="Calibri"/>
                  <a:sym typeface="Calibri"/>
                </a:endParaRPr>
              </a:p>
            </p:txBody>
          </p:sp>
          <p:sp>
            <p:nvSpPr>
              <p:cNvPr id="555" name="Google Shape;555;p2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86D6E"/>
                  </a:solidFill>
                  <a:latin typeface="Calibri"/>
                  <a:ea typeface="Calibri"/>
                  <a:cs typeface="Calibri"/>
                  <a:sym typeface="Calibri"/>
                </a:endParaRPr>
              </a:p>
            </p:txBody>
          </p:sp>
        </p:grpSp>
      </p:grpSp>
      <p:pic>
        <p:nvPicPr>
          <p:cNvPr id="556" name="Google Shape;556;p21"/>
          <p:cNvPicPr preferRelativeResize="0">
            <a:picLocks noGrp="1"/>
          </p:cNvPicPr>
          <p:nvPr>
            <p:ph type="pic" idx="3"/>
          </p:nvPr>
        </p:nvPicPr>
        <p:blipFill rotWithShape="1">
          <a:blip r:embed="rId3">
            <a:alphaModFix/>
          </a:blip>
          <a:srcRect l="35788" r="35788"/>
          <a:stretch/>
        </p:blipFill>
        <p:spPr>
          <a:xfrm>
            <a:off x="6545263" y="1452563"/>
            <a:ext cx="5646737" cy="4656137"/>
          </a:xfrm>
          <a:prstGeom prst="rect">
            <a:avLst/>
          </a:prstGeom>
          <a:solidFill>
            <a:srgbClr val="D8D8D8"/>
          </a:solidFill>
          <a:ln>
            <a:noFill/>
          </a:ln>
        </p:spPr>
      </p:pic>
      <p:sp>
        <p:nvSpPr>
          <p:cNvPr id="2" name="TextBox 1">
            <a:extLst>
              <a:ext uri="{FF2B5EF4-FFF2-40B4-BE49-F238E27FC236}">
                <a16:creationId xmlns:a16="http://schemas.microsoft.com/office/drawing/2014/main" id="{BB687FCD-AA89-6C01-ECD3-7FC7028848C9}"/>
              </a:ext>
            </a:extLst>
          </p:cNvPr>
          <p:cNvSpPr txBox="1"/>
          <p:nvPr/>
        </p:nvSpPr>
        <p:spPr>
          <a:xfrm>
            <a:off x="452995" y="613401"/>
            <a:ext cx="6839136" cy="615553"/>
          </a:xfrm>
          <a:prstGeom prst="rect">
            <a:avLst/>
          </a:prstGeom>
          <a:noFill/>
        </p:spPr>
        <p:txBody>
          <a:bodyPr wrap="square" rtlCol="0">
            <a:spAutoFit/>
          </a:bodyPr>
          <a:lstStyle/>
          <a:p>
            <a:r>
              <a:rPr lang="en-IE" sz="3400" b="1" dirty="0">
                <a:latin typeface="Calibri" panose="020F0502020204030204" pitchFamily="34" charset="0"/>
                <a:ea typeface="Calibri" panose="020F0502020204030204" pitchFamily="34" charset="0"/>
                <a:cs typeface="Calibri" panose="020F0502020204030204" pitchFamily="34" charset="0"/>
              </a:rPr>
              <a:t>Pratiche intelligenti per l'acqua...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22"/>
          <p:cNvSpPr txBox="1">
            <a:spLocks noGrp="1"/>
          </p:cNvSpPr>
          <p:nvPr>
            <p:ph type="body" idx="2"/>
          </p:nvPr>
        </p:nvSpPr>
        <p:spPr>
          <a:xfrm>
            <a:off x="529440" y="506080"/>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a:t>Elementi chiave della selezione delle colture a basso impatto idrico</a:t>
            </a:r>
            <a:endParaRPr b="1" dirty="0"/>
          </a:p>
        </p:txBody>
      </p:sp>
      <p:grpSp>
        <p:nvGrpSpPr>
          <p:cNvPr id="563" name="Google Shape;563;p22"/>
          <p:cNvGrpSpPr/>
          <p:nvPr/>
        </p:nvGrpSpPr>
        <p:grpSpPr>
          <a:xfrm>
            <a:off x="655295" y="1726609"/>
            <a:ext cx="10592651" cy="4359866"/>
            <a:chOff x="1293" y="584147"/>
            <a:chExt cx="10592651" cy="4359866"/>
          </a:xfrm>
          <a:solidFill>
            <a:srgbClr val="8DC641"/>
          </a:solidFill>
        </p:grpSpPr>
        <p:sp>
          <p:nvSpPr>
            <p:cNvPr id="564" name="Google Shape;564;p22"/>
            <p:cNvSpPr/>
            <p:nvPr/>
          </p:nvSpPr>
          <p:spPr>
            <a:xfrm>
              <a:off x="1293" y="584147"/>
              <a:ext cx="3026471" cy="1513235"/>
            </a:xfrm>
            <a:prstGeom prst="roundRect">
              <a:avLst>
                <a:gd name="adj" fmla="val 10000"/>
              </a:avLst>
            </a:pr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65" name="Google Shape;565;p22"/>
            <p:cNvSpPr txBox="1"/>
            <p:nvPr/>
          </p:nvSpPr>
          <p:spPr>
            <a:xfrm>
              <a:off x="45614" y="628468"/>
              <a:ext cx="2937829" cy="1424593"/>
            </a:xfrm>
            <a:prstGeom prst="rect">
              <a:avLst/>
            </a:prstGeom>
            <a:grpFill/>
            <a:ln>
              <a:noFill/>
            </a:ln>
          </p:spPr>
          <p:txBody>
            <a:bodyPr spcFirstLastPara="1" wrap="square" lIns="60950" tIns="40625" rIns="60950" bIns="4062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GB" sz="3200" b="1" i="0" u="none" strike="noStrike" cap="none" dirty="0">
                  <a:solidFill>
                    <a:schemeClr val="lt1"/>
                  </a:solidFill>
                  <a:latin typeface="Calibri"/>
                  <a:ea typeface="Calibri"/>
                  <a:cs typeface="Calibri"/>
                  <a:sym typeface="Calibri"/>
                </a:rPr>
                <a:t>Varietà tolleranti alla siccità</a:t>
              </a:r>
              <a:endParaRPr sz="1400" b="1" i="0" u="none" strike="noStrike" cap="none" dirty="0">
                <a:solidFill>
                  <a:srgbClr val="000000"/>
                </a:solidFill>
                <a:latin typeface="Arial"/>
                <a:ea typeface="Arial"/>
                <a:cs typeface="Arial"/>
                <a:sym typeface="Arial"/>
              </a:endParaRPr>
            </a:p>
          </p:txBody>
        </p:sp>
        <p:sp>
          <p:nvSpPr>
            <p:cNvPr id="566" name="Google Shape;566;p22"/>
            <p:cNvSpPr/>
            <p:nvPr/>
          </p:nvSpPr>
          <p:spPr>
            <a:xfrm>
              <a:off x="303940" y="2097383"/>
              <a:ext cx="302647" cy="1134926"/>
            </a:xfrm>
            <a:custGeom>
              <a:avLst/>
              <a:gdLst/>
              <a:ahLst/>
              <a:cxnLst/>
              <a:rect l="l" t="t" r="r" b="b"/>
              <a:pathLst>
                <a:path w="120000" h="120000" extrusionOk="0">
                  <a:moveTo>
                    <a:pt x="0" y="0"/>
                  </a:moveTo>
                  <a:lnTo>
                    <a:pt x="0" y="120000"/>
                  </a:lnTo>
                  <a:lnTo>
                    <a:pt x="120000" y="120000"/>
                  </a:lnTo>
                </a:path>
              </a:pathLst>
            </a:custGeom>
            <a:grpFill/>
            <a:ln w="12700" cap="flat" cmpd="sng">
              <a:noFill/>
              <a:prstDash val="solid"/>
              <a:miter lim="800000"/>
              <a:headEnd type="none" w="sm" len="sm"/>
              <a:tailEnd type="none" w="sm" len="sm"/>
            </a:ln>
          </p:spPr>
          <p:txBody>
            <a:bodyPr/>
            <a:lstStyle/>
            <a:p>
              <a:endParaRPr lang="tr-TR"/>
            </a:p>
          </p:txBody>
        </p:sp>
        <p:sp>
          <p:nvSpPr>
            <p:cNvPr id="567" name="Google Shape;567;p22"/>
            <p:cNvSpPr/>
            <p:nvPr/>
          </p:nvSpPr>
          <p:spPr>
            <a:xfrm>
              <a:off x="606587" y="2475692"/>
              <a:ext cx="2421177" cy="2468321"/>
            </a:xfrm>
            <a:prstGeom prst="roundRect">
              <a:avLst>
                <a:gd name="adj" fmla="val 10000"/>
              </a:avLst>
            </a:pr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68" name="Google Shape;568;p22"/>
            <p:cNvSpPr txBox="1"/>
            <p:nvPr/>
          </p:nvSpPr>
          <p:spPr>
            <a:xfrm>
              <a:off x="650908" y="2619913"/>
              <a:ext cx="2332535" cy="2209800"/>
            </a:xfrm>
            <a:prstGeom prst="rect">
              <a:avLst/>
            </a:prstGeom>
            <a:grp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GB" sz="1800" b="0" i="0" u="none" strike="noStrike" cap="none" dirty="0">
                  <a:latin typeface="Calibri"/>
                  <a:ea typeface="Calibri"/>
                  <a:cs typeface="Calibri"/>
                  <a:sym typeface="Calibri"/>
                </a:rPr>
                <a:t>Scegliete colture con un apparato radicale profondo e una ridotta perdita di umidità per prosperare in condizioni di scarsità d'acqua.</a:t>
              </a:r>
              <a:endParaRPr sz="1400" b="0" i="0" u="none" strike="noStrike" cap="none" dirty="0">
                <a:latin typeface="Arial"/>
                <a:ea typeface="Arial"/>
                <a:cs typeface="Arial"/>
                <a:sym typeface="Arial"/>
              </a:endParaRPr>
            </a:p>
          </p:txBody>
        </p:sp>
        <p:sp>
          <p:nvSpPr>
            <p:cNvPr id="569" name="Google Shape;569;p22"/>
            <p:cNvSpPr/>
            <p:nvPr/>
          </p:nvSpPr>
          <p:spPr>
            <a:xfrm>
              <a:off x="3784383" y="584147"/>
              <a:ext cx="3026471" cy="1513235"/>
            </a:xfrm>
            <a:prstGeom prst="roundRect">
              <a:avLst>
                <a:gd name="adj" fmla="val 10000"/>
              </a:avLst>
            </a:pr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70" name="Google Shape;570;p22"/>
            <p:cNvSpPr txBox="1"/>
            <p:nvPr/>
          </p:nvSpPr>
          <p:spPr>
            <a:xfrm>
              <a:off x="3828704" y="628468"/>
              <a:ext cx="2937829" cy="1424593"/>
            </a:xfrm>
            <a:prstGeom prst="rect">
              <a:avLst/>
            </a:prstGeom>
            <a:grpFill/>
            <a:ln>
              <a:noFill/>
            </a:ln>
          </p:spPr>
          <p:txBody>
            <a:bodyPr spcFirstLastPara="1" wrap="square" lIns="60950" tIns="40625" rIns="60950" bIns="4062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GB" sz="3200" b="1" i="0" u="none" strike="noStrike" cap="none" dirty="0">
                  <a:solidFill>
                    <a:schemeClr val="lt1"/>
                  </a:solidFill>
                  <a:latin typeface="Calibri"/>
                  <a:ea typeface="Calibri"/>
                  <a:cs typeface="Calibri"/>
                  <a:sym typeface="Calibri"/>
                </a:rPr>
                <a:t>Piantagione di colture autoctone</a:t>
              </a:r>
              <a:endParaRPr sz="1400" b="1" i="0" u="none" strike="noStrike" cap="none" dirty="0">
                <a:solidFill>
                  <a:srgbClr val="000000"/>
                </a:solidFill>
                <a:latin typeface="Arial"/>
                <a:ea typeface="Arial"/>
                <a:cs typeface="Arial"/>
                <a:sym typeface="Arial"/>
              </a:endParaRPr>
            </a:p>
          </p:txBody>
        </p:sp>
        <p:sp>
          <p:nvSpPr>
            <p:cNvPr id="571" name="Google Shape;571;p22"/>
            <p:cNvSpPr/>
            <p:nvPr/>
          </p:nvSpPr>
          <p:spPr>
            <a:xfrm>
              <a:off x="4087030" y="2097383"/>
              <a:ext cx="302647" cy="1134926"/>
            </a:xfrm>
            <a:custGeom>
              <a:avLst/>
              <a:gdLst/>
              <a:ahLst/>
              <a:cxnLst/>
              <a:rect l="l" t="t" r="r" b="b"/>
              <a:pathLst>
                <a:path w="120000" h="120000" extrusionOk="0">
                  <a:moveTo>
                    <a:pt x="0" y="0"/>
                  </a:moveTo>
                  <a:lnTo>
                    <a:pt x="0" y="120000"/>
                  </a:lnTo>
                  <a:lnTo>
                    <a:pt x="120000" y="120000"/>
                  </a:lnTo>
                </a:path>
              </a:pathLst>
            </a:custGeom>
            <a:grpFill/>
            <a:ln w="12700" cap="flat" cmpd="sng">
              <a:noFill/>
              <a:prstDash val="solid"/>
              <a:miter lim="800000"/>
              <a:headEnd type="none" w="sm" len="sm"/>
              <a:tailEnd type="none" w="sm" len="sm"/>
            </a:ln>
          </p:spPr>
          <p:txBody>
            <a:bodyPr/>
            <a:lstStyle/>
            <a:p>
              <a:endParaRPr lang="tr-TR"/>
            </a:p>
          </p:txBody>
        </p:sp>
        <p:sp>
          <p:nvSpPr>
            <p:cNvPr id="572" name="Google Shape;572;p22"/>
            <p:cNvSpPr/>
            <p:nvPr/>
          </p:nvSpPr>
          <p:spPr>
            <a:xfrm>
              <a:off x="4389677" y="2475692"/>
              <a:ext cx="2421177" cy="2468321"/>
            </a:xfrm>
            <a:prstGeom prst="roundRect">
              <a:avLst>
                <a:gd name="adj" fmla="val 10000"/>
              </a:avLst>
            </a:pr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73" name="Google Shape;573;p22"/>
            <p:cNvSpPr txBox="1"/>
            <p:nvPr/>
          </p:nvSpPr>
          <p:spPr>
            <a:xfrm>
              <a:off x="4433998" y="2619913"/>
              <a:ext cx="2332535" cy="2209800"/>
            </a:xfrm>
            <a:prstGeom prst="rect">
              <a:avLst/>
            </a:prstGeom>
            <a:grp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GB" sz="1800" b="0" i="0" u="none" strike="noStrike" cap="none" dirty="0" err="1">
                  <a:latin typeface="Calibri"/>
                  <a:ea typeface="Calibri"/>
                  <a:cs typeface="Calibri"/>
                  <a:sym typeface="Calibri"/>
                </a:rPr>
                <a:t> Optare </a:t>
              </a:r>
              <a:r>
                <a:rPr lang="en-GB" sz="1800" b="0" i="0" u="none" strike="noStrike" cap="none" dirty="0">
                  <a:latin typeface="Calibri"/>
                  <a:ea typeface="Calibri"/>
                  <a:cs typeface="Calibri"/>
                  <a:sym typeface="Calibri"/>
                </a:rPr>
                <a:t>per colture autoctone adattate ai climi regionali per resistere alla siccità.</a:t>
              </a:r>
              <a:endParaRPr sz="1400" b="0" i="0" u="none" strike="noStrike" cap="none" dirty="0">
                <a:latin typeface="Arial"/>
                <a:ea typeface="Arial"/>
                <a:cs typeface="Arial"/>
                <a:sym typeface="Arial"/>
              </a:endParaRPr>
            </a:p>
          </p:txBody>
        </p:sp>
        <p:sp>
          <p:nvSpPr>
            <p:cNvPr id="574" name="Google Shape;574;p22"/>
            <p:cNvSpPr/>
            <p:nvPr/>
          </p:nvSpPr>
          <p:spPr>
            <a:xfrm>
              <a:off x="7567472" y="584147"/>
              <a:ext cx="3026471" cy="1513235"/>
            </a:xfrm>
            <a:prstGeom prst="roundRect">
              <a:avLst>
                <a:gd name="adj" fmla="val 10000"/>
              </a:avLst>
            </a:pr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22"/>
            <p:cNvSpPr txBox="1"/>
            <p:nvPr/>
          </p:nvSpPr>
          <p:spPr>
            <a:xfrm>
              <a:off x="7611793" y="628468"/>
              <a:ext cx="2937829" cy="1424593"/>
            </a:xfrm>
            <a:prstGeom prst="rect">
              <a:avLst/>
            </a:prstGeom>
            <a:grpFill/>
            <a:ln>
              <a:noFill/>
            </a:ln>
          </p:spPr>
          <p:txBody>
            <a:bodyPr spcFirstLastPara="1" wrap="square" lIns="60950" tIns="40625" rIns="60950" bIns="4062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GB" sz="3200" b="1" i="0" u="none" strike="noStrike" cap="none" dirty="0">
                  <a:solidFill>
                    <a:schemeClr val="lt1"/>
                  </a:solidFill>
                  <a:latin typeface="Calibri"/>
                  <a:ea typeface="Calibri"/>
                  <a:cs typeface="Calibri"/>
                  <a:sym typeface="Calibri"/>
                </a:rPr>
                <a:t>Rotazione delle colture</a:t>
              </a:r>
              <a:endParaRPr sz="1400" b="1" i="0" u="none" strike="noStrike" cap="none" dirty="0">
                <a:solidFill>
                  <a:srgbClr val="000000"/>
                </a:solidFill>
                <a:latin typeface="Arial"/>
                <a:ea typeface="Arial"/>
                <a:cs typeface="Arial"/>
                <a:sym typeface="Arial"/>
              </a:endParaRPr>
            </a:p>
          </p:txBody>
        </p:sp>
        <p:sp>
          <p:nvSpPr>
            <p:cNvPr id="576" name="Google Shape;576;p22"/>
            <p:cNvSpPr/>
            <p:nvPr/>
          </p:nvSpPr>
          <p:spPr>
            <a:xfrm>
              <a:off x="7870120" y="2097383"/>
              <a:ext cx="302647" cy="1134926"/>
            </a:xfrm>
            <a:custGeom>
              <a:avLst/>
              <a:gdLst/>
              <a:ahLst/>
              <a:cxnLst/>
              <a:rect l="l" t="t" r="r" b="b"/>
              <a:pathLst>
                <a:path w="120000" h="120000" extrusionOk="0">
                  <a:moveTo>
                    <a:pt x="0" y="0"/>
                  </a:moveTo>
                  <a:lnTo>
                    <a:pt x="0" y="120000"/>
                  </a:lnTo>
                  <a:lnTo>
                    <a:pt x="120000" y="120000"/>
                  </a:lnTo>
                </a:path>
              </a:pathLst>
            </a:custGeom>
            <a:grpFill/>
            <a:ln w="12700" cap="flat" cmpd="sng">
              <a:noFill/>
              <a:prstDash val="solid"/>
              <a:miter lim="800000"/>
              <a:headEnd type="none" w="sm" len="sm"/>
              <a:tailEnd type="none" w="sm" len="sm"/>
            </a:ln>
          </p:spPr>
          <p:txBody>
            <a:bodyPr/>
            <a:lstStyle/>
            <a:p>
              <a:endParaRPr lang="tr-TR"/>
            </a:p>
          </p:txBody>
        </p:sp>
        <p:sp>
          <p:nvSpPr>
            <p:cNvPr id="577" name="Google Shape;577;p22"/>
            <p:cNvSpPr/>
            <p:nvPr/>
          </p:nvSpPr>
          <p:spPr>
            <a:xfrm>
              <a:off x="8172767" y="2475692"/>
              <a:ext cx="2421177" cy="2468321"/>
            </a:xfrm>
            <a:prstGeom prst="roundRect">
              <a:avLst>
                <a:gd name="adj" fmla="val 10000"/>
              </a:avLst>
            </a:pr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22"/>
            <p:cNvSpPr txBox="1"/>
            <p:nvPr/>
          </p:nvSpPr>
          <p:spPr>
            <a:xfrm>
              <a:off x="8217088" y="2619913"/>
              <a:ext cx="2332535" cy="2209800"/>
            </a:xfrm>
            <a:prstGeom prst="rect">
              <a:avLst/>
            </a:prstGeom>
            <a:grp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GB" sz="1800" b="0" i="0" u="none" strike="noStrike" cap="none" dirty="0">
                  <a:latin typeface="Calibri"/>
                  <a:ea typeface="Calibri"/>
                  <a:cs typeface="Calibri"/>
                  <a:sym typeface="Calibri"/>
                </a:rPr>
                <a:t>Utilizzare la rotazione delle colture per migliorare l'efficienza idrica e mitigare gli stress abiotici come la siccità e la salinità del suolo.</a:t>
              </a:r>
              <a:endParaRPr sz="1400" b="0" i="0" u="none" strike="noStrike" cap="none" dirty="0">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23"/>
          <p:cNvSpPr txBox="1">
            <a:spLocks noGrp="1"/>
          </p:cNvSpPr>
          <p:nvPr>
            <p:ph type="body" idx="1"/>
          </p:nvPr>
        </p:nvSpPr>
        <p:spPr>
          <a:xfrm>
            <a:off x="5849349" y="2420546"/>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a:t>Trattamento delle acque reflue</a:t>
            </a:r>
            <a:endParaRPr/>
          </a:p>
        </p:txBody>
      </p:sp>
      <p:sp>
        <p:nvSpPr>
          <p:cNvPr id="585" name="Google Shape;585;p23"/>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05</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24"/>
          <p:cNvSpPr/>
          <p:nvPr/>
        </p:nvSpPr>
        <p:spPr>
          <a:xfrm>
            <a:off x="3967682" y="1028960"/>
            <a:ext cx="2054637" cy="1950033"/>
          </a:xfrm>
          <a:custGeom>
            <a:avLst/>
            <a:gdLst/>
            <a:ahLst/>
            <a:cxnLst/>
            <a:rect l="l" t="t" r="r" b="b"/>
            <a:pathLst>
              <a:path w="3327" h="3625" extrusionOk="0">
                <a:moveTo>
                  <a:pt x="72" y="3624"/>
                </a:moveTo>
                <a:lnTo>
                  <a:pt x="72" y="3624"/>
                </a:lnTo>
                <a:cubicBezTo>
                  <a:pt x="36" y="3624"/>
                  <a:pt x="0" y="3588"/>
                  <a:pt x="0" y="3543"/>
                </a:cubicBezTo>
                <a:cubicBezTo>
                  <a:pt x="0" y="2648"/>
                  <a:pt x="334" y="1799"/>
                  <a:pt x="940" y="1140"/>
                </a:cubicBezTo>
                <a:cubicBezTo>
                  <a:pt x="1546" y="489"/>
                  <a:pt x="2359" y="82"/>
                  <a:pt x="3236" y="9"/>
                </a:cubicBezTo>
                <a:cubicBezTo>
                  <a:pt x="3281" y="0"/>
                  <a:pt x="3317" y="28"/>
                  <a:pt x="3317" y="73"/>
                </a:cubicBezTo>
                <a:cubicBezTo>
                  <a:pt x="3326" y="109"/>
                  <a:pt x="3290" y="145"/>
                  <a:pt x="3254" y="154"/>
                </a:cubicBezTo>
                <a:cubicBezTo>
                  <a:pt x="2404" y="227"/>
                  <a:pt x="1627" y="615"/>
                  <a:pt x="1048" y="1239"/>
                </a:cubicBezTo>
                <a:cubicBezTo>
                  <a:pt x="470" y="1872"/>
                  <a:pt x="153" y="2693"/>
                  <a:pt x="153" y="3543"/>
                </a:cubicBezTo>
                <a:cubicBezTo>
                  <a:pt x="153" y="3588"/>
                  <a:pt x="117" y="3624"/>
                  <a:pt x="72" y="3624"/>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1" name="Google Shape;591;p24"/>
          <p:cNvSpPr/>
          <p:nvPr/>
        </p:nvSpPr>
        <p:spPr>
          <a:xfrm>
            <a:off x="5909375" y="1025682"/>
            <a:ext cx="1941049" cy="1789601"/>
          </a:xfrm>
          <a:custGeom>
            <a:avLst/>
            <a:gdLst/>
            <a:ahLst/>
            <a:cxnLst/>
            <a:rect l="l" t="t" r="r" b="b"/>
            <a:pathLst>
              <a:path w="3617" h="3317" extrusionOk="0">
                <a:moveTo>
                  <a:pt x="3534" y="3316"/>
                </a:moveTo>
                <a:lnTo>
                  <a:pt x="3534" y="3316"/>
                </a:lnTo>
                <a:cubicBezTo>
                  <a:pt x="3498" y="3316"/>
                  <a:pt x="3471" y="3289"/>
                  <a:pt x="3462" y="3253"/>
                </a:cubicBezTo>
                <a:cubicBezTo>
                  <a:pt x="3390" y="2403"/>
                  <a:pt x="3001" y="1627"/>
                  <a:pt x="2377" y="1048"/>
                </a:cubicBezTo>
                <a:cubicBezTo>
                  <a:pt x="1745" y="470"/>
                  <a:pt x="922" y="144"/>
                  <a:pt x="72" y="144"/>
                </a:cubicBezTo>
                <a:cubicBezTo>
                  <a:pt x="27" y="144"/>
                  <a:pt x="0" y="117"/>
                  <a:pt x="0" y="72"/>
                </a:cubicBezTo>
                <a:cubicBezTo>
                  <a:pt x="0" y="36"/>
                  <a:pt x="27" y="0"/>
                  <a:pt x="72" y="0"/>
                </a:cubicBezTo>
                <a:cubicBezTo>
                  <a:pt x="967" y="0"/>
                  <a:pt x="1817" y="334"/>
                  <a:pt x="2477" y="940"/>
                </a:cubicBezTo>
                <a:cubicBezTo>
                  <a:pt x="3128" y="1536"/>
                  <a:pt x="3534" y="2358"/>
                  <a:pt x="3607" y="3235"/>
                </a:cubicBezTo>
                <a:cubicBezTo>
                  <a:pt x="3616" y="3280"/>
                  <a:pt x="3589" y="3316"/>
                  <a:pt x="3544" y="3316"/>
                </a:cubicBezTo>
                <a:cubicBezTo>
                  <a:pt x="3544" y="3316"/>
                  <a:pt x="3544" y="3316"/>
                  <a:pt x="3534" y="3316"/>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2" name="Google Shape;592;p24"/>
          <p:cNvSpPr/>
          <p:nvPr/>
        </p:nvSpPr>
        <p:spPr>
          <a:xfrm>
            <a:off x="7716271" y="2708415"/>
            <a:ext cx="181901" cy="229651"/>
          </a:xfrm>
          <a:custGeom>
            <a:avLst/>
            <a:gdLst/>
            <a:ahLst/>
            <a:cxnLst/>
            <a:rect l="l" t="t" r="r" b="b"/>
            <a:pathLst>
              <a:path w="353" h="444" extrusionOk="0">
                <a:moveTo>
                  <a:pt x="199" y="443"/>
                </a:moveTo>
                <a:lnTo>
                  <a:pt x="0" y="18"/>
                </a:lnTo>
                <a:lnTo>
                  <a:pt x="180" y="108"/>
                </a:lnTo>
                <a:lnTo>
                  <a:pt x="352" y="0"/>
                </a:lnTo>
                <a:lnTo>
                  <a:pt x="199" y="443"/>
                </a:ln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93" name="Google Shape;593;p24"/>
          <p:cNvSpPr/>
          <p:nvPr/>
        </p:nvSpPr>
        <p:spPr>
          <a:xfrm>
            <a:off x="3987301" y="3304141"/>
            <a:ext cx="1869032" cy="1714416"/>
          </a:xfrm>
          <a:custGeom>
            <a:avLst/>
            <a:gdLst/>
            <a:ahLst/>
            <a:cxnLst/>
            <a:rect l="l" t="t" r="r" b="b"/>
            <a:pathLst>
              <a:path w="3626" h="3327" extrusionOk="0">
                <a:moveTo>
                  <a:pt x="3553" y="3326"/>
                </a:moveTo>
                <a:lnTo>
                  <a:pt x="3553" y="3326"/>
                </a:lnTo>
                <a:cubicBezTo>
                  <a:pt x="2658" y="3326"/>
                  <a:pt x="1799" y="2992"/>
                  <a:pt x="1139" y="2386"/>
                </a:cubicBezTo>
                <a:cubicBezTo>
                  <a:pt x="488" y="1781"/>
                  <a:pt x="81" y="967"/>
                  <a:pt x="9" y="81"/>
                </a:cubicBezTo>
                <a:cubicBezTo>
                  <a:pt x="0" y="45"/>
                  <a:pt x="36" y="9"/>
                  <a:pt x="72" y="9"/>
                </a:cubicBezTo>
                <a:cubicBezTo>
                  <a:pt x="117" y="0"/>
                  <a:pt x="154" y="27"/>
                  <a:pt x="154" y="72"/>
                </a:cubicBezTo>
                <a:cubicBezTo>
                  <a:pt x="226" y="913"/>
                  <a:pt x="614" y="1699"/>
                  <a:pt x="1238" y="2278"/>
                </a:cubicBezTo>
                <a:cubicBezTo>
                  <a:pt x="1871" y="2856"/>
                  <a:pt x="2694" y="3173"/>
                  <a:pt x="3553" y="3173"/>
                </a:cubicBezTo>
                <a:cubicBezTo>
                  <a:pt x="3589" y="3173"/>
                  <a:pt x="3625" y="3209"/>
                  <a:pt x="3625" y="3245"/>
                </a:cubicBezTo>
                <a:cubicBezTo>
                  <a:pt x="3625" y="3290"/>
                  <a:pt x="3589" y="3326"/>
                  <a:pt x="3553" y="3326"/>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94" name="Google Shape;594;p24"/>
          <p:cNvSpPr/>
          <p:nvPr/>
        </p:nvSpPr>
        <p:spPr>
          <a:xfrm>
            <a:off x="6145102" y="3147252"/>
            <a:ext cx="1712142" cy="1864484"/>
          </a:xfrm>
          <a:custGeom>
            <a:avLst/>
            <a:gdLst/>
            <a:ahLst/>
            <a:cxnLst/>
            <a:rect l="l" t="t" r="r" b="b"/>
            <a:pathLst>
              <a:path w="3319" h="3616" extrusionOk="0">
                <a:moveTo>
                  <a:pt x="73" y="3615"/>
                </a:moveTo>
                <a:lnTo>
                  <a:pt x="73" y="3615"/>
                </a:lnTo>
                <a:cubicBezTo>
                  <a:pt x="36" y="3615"/>
                  <a:pt x="0" y="3588"/>
                  <a:pt x="0" y="3552"/>
                </a:cubicBezTo>
                <a:cubicBezTo>
                  <a:pt x="0" y="3507"/>
                  <a:pt x="27" y="3471"/>
                  <a:pt x="64" y="3471"/>
                </a:cubicBezTo>
                <a:cubicBezTo>
                  <a:pt x="913" y="3399"/>
                  <a:pt x="1691" y="3010"/>
                  <a:pt x="2269" y="2377"/>
                </a:cubicBezTo>
                <a:cubicBezTo>
                  <a:pt x="2848" y="1753"/>
                  <a:pt x="3173" y="931"/>
                  <a:pt x="3173" y="72"/>
                </a:cubicBezTo>
                <a:cubicBezTo>
                  <a:pt x="3173" y="36"/>
                  <a:pt x="3201" y="0"/>
                  <a:pt x="3246" y="0"/>
                </a:cubicBezTo>
                <a:cubicBezTo>
                  <a:pt x="3282" y="0"/>
                  <a:pt x="3318" y="36"/>
                  <a:pt x="3318" y="72"/>
                </a:cubicBezTo>
                <a:cubicBezTo>
                  <a:pt x="3318" y="967"/>
                  <a:pt x="2984" y="1826"/>
                  <a:pt x="2378" y="2476"/>
                </a:cubicBezTo>
                <a:cubicBezTo>
                  <a:pt x="1781" y="3136"/>
                  <a:pt x="959" y="3534"/>
                  <a:pt x="82" y="3615"/>
                </a:cubicBezTo>
                <a:lnTo>
                  <a:pt x="73" y="3615"/>
                </a:ln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95" name="Google Shape;595;p24"/>
          <p:cNvSpPr/>
          <p:nvPr/>
        </p:nvSpPr>
        <p:spPr>
          <a:xfrm>
            <a:off x="6022319" y="4875311"/>
            <a:ext cx="229649" cy="186448"/>
          </a:xfrm>
          <a:custGeom>
            <a:avLst/>
            <a:gdLst/>
            <a:ahLst/>
            <a:cxnLst/>
            <a:rect l="l" t="t" r="r" b="b"/>
            <a:pathLst>
              <a:path w="444" h="363" extrusionOk="0">
                <a:moveTo>
                  <a:pt x="0" y="199"/>
                </a:moveTo>
                <a:lnTo>
                  <a:pt x="443" y="362"/>
                </a:lnTo>
                <a:lnTo>
                  <a:pt x="335" y="190"/>
                </a:lnTo>
                <a:lnTo>
                  <a:pt x="425" y="0"/>
                </a:lnTo>
                <a:lnTo>
                  <a:pt x="0" y="199"/>
                </a:ln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96" name="Google Shape;596;p24"/>
          <p:cNvSpPr/>
          <p:nvPr/>
        </p:nvSpPr>
        <p:spPr>
          <a:xfrm>
            <a:off x="7324847" y="2410403"/>
            <a:ext cx="923148" cy="918600"/>
          </a:xfrm>
          <a:custGeom>
            <a:avLst/>
            <a:gdLst/>
            <a:ahLst/>
            <a:cxnLst/>
            <a:rect l="l" t="t" r="r" b="b"/>
            <a:pathLst>
              <a:path w="1791" h="1782" extrusionOk="0">
                <a:moveTo>
                  <a:pt x="1790" y="895"/>
                </a:moveTo>
                <a:lnTo>
                  <a:pt x="1790" y="895"/>
                </a:lnTo>
                <a:cubicBezTo>
                  <a:pt x="1790" y="1383"/>
                  <a:pt x="1392" y="1781"/>
                  <a:pt x="895" y="1781"/>
                </a:cubicBezTo>
                <a:cubicBezTo>
                  <a:pt x="398" y="1781"/>
                  <a:pt x="0" y="1383"/>
                  <a:pt x="0" y="895"/>
                </a:cubicBezTo>
                <a:cubicBezTo>
                  <a:pt x="0" y="398"/>
                  <a:pt x="398" y="0"/>
                  <a:pt x="895" y="0"/>
                </a:cubicBezTo>
                <a:cubicBezTo>
                  <a:pt x="1392" y="0"/>
                  <a:pt x="1790" y="398"/>
                  <a:pt x="1790" y="895"/>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97" name="Google Shape;597;p24"/>
          <p:cNvSpPr/>
          <p:nvPr/>
        </p:nvSpPr>
        <p:spPr>
          <a:xfrm>
            <a:off x="3466278" y="2371463"/>
            <a:ext cx="923148" cy="918600"/>
          </a:xfrm>
          <a:custGeom>
            <a:avLst/>
            <a:gdLst/>
            <a:ahLst/>
            <a:cxnLst/>
            <a:rect l="l" t="t" r="r" b="b"/>
            <a:pathLst>
              <a:path w="1791" h="1782" extrusionOk="0">
                <a:moveTo>
                  <a:pt x="1790" y="895"/>
                </a:moveTo>
                <a:lnTo>
                  <a:pt x="1790" y="895"/>
                </a:lnTo>
                <a:cubicBezTo>
                  <a:pt x="1790" y="1383"/>
                  <a:pt x="1392" y="1781"/>
                  <a:pt x="895" y="1781"/>
                </a:cubicBezTo>
                <a:cubicBezTo>
                  <a:pt x="407" y="1781"/>
                  <a:pt x="0" y="1383"/>
                  <a:pt x="0" y="895"/>
                </a:cubicBezTo>
                <a:cubicBezTo>
                  <a:pt x="0" y="398"/>
                  <a:pt x="407" y="0"/>
                  <a:pt x="895" y="0"/>
                </a:cubicBezTo>
                <a:cubicBezTo>
                  <a:pt x="1392" y="0"/>
                  <a:pt x="1790" y="398"/>
                  <a:pt x="1790" y="895"/>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98" name="Google Shape;598;p24"/>
          <p:cNvSpPr/>
          <p:nvPr/>
        </p:nvSpPr>
        <p:spPr>
          <a:xfrm>
            <a:off x="5592707" y="4316875"/>
            <a:ext cx="923148" cy="923147"/>
          </a:xfrm>
          <a:custGeom>
            <a:avLst/>
            <a:gdLst/>
            <a:ahLst/>
            <a:cxnLst/>
            <a:rect l="l" t="t" r="r" b="b"/>
            <a:pathLst>
              <a:path w="1791" h="1791" extrusionOk="0">
                <a:moveTo>
                  <a:pt x="1790" y="895"/>
                </a:moveTo>
                <a:lnTo>
                  <a:pt x="1790" y="895"/>
                </a:lnTo>
                <a:cubicBezTo>
                  <a:pt x="1790" y="1392"/>
                  <a:pt x="1383" y="1790"/>
                  <a:pt x="895" y="1790"/>
                </a:cubicBezTo>
                <a:cubicBezTo>
                  <a:pt x="397" y="1790"/>
                  <a:pt x="0" y="1392"/>
                  <a:pt x="0" y="895"/>
                </a:cubicBezTo>
                <a:cubicBezTo>
                  <a:pt x="0" y="407"/>
                  <a:pt x="397" y="0"/>
                  <a:pt x="895" y="0"/>
                </a:cubicBezTo>
                <a:cubicBezTo>
                  <a:pt x="1383" y="0"/>
                  <a:pt x="1790" y="407"/>
                  <a:pt x="1790" y="895"/>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grpSp>
        <p:nvGrpSpPr>
          <p:cNvPr id="599" name="Google Shape;599;p24"/>
          <p:cNvGrpSpPr/>
          <p:nvPr/>
        </p:nvGrpSpPr>
        <p:grpSpPr>
          <a:xfrm>
            <a:off x="5096720" y="1855161"/>
            <a:ext cx="1650111" cy="2443688"/>
            <a:chOff x="-50415" y="2166347"/>
            <a:chExt cx="2129405" cy="3153486"/>
          </a:xfrm>
        </p:grpSpPr>
        <p:sp>
          <p:nvSpPr>
            <p:cNvPr id="600" name="Google Shape;600;p24"/>
            <p:cNvSpPr/>
            <p:nvPr/>
          </p:nvSpPr>
          <p:spPr>
            <a:xfrm>
              <a:off x="-50415" y="2166347"/>
              <a:ext cx="2129405" cy="3153486"/>
            </a:xfrm>
            <a:custGeom>
              <a:avLst/>
              <a:gdLst/>
              <a:ahLst/>
              <a:cxnLst/>
              <a:rect l="l" t="t" r="r" b="b"/>
              <a:pathLst>
                <a:path w="3813" h="5648" extrusionOk="0">
                  <a:moveTo>
                    <a:pt x="3595" y="2511"/>
                  </a:moveTo>
                  <a:lnTo>
                    <a:pt x="3595" y="2511"/>
                  </a:lnTo>
                  <a:cubicBezTo>
                    <a:pt x="3297" y="1526"/>
                    <a:pt x="2655" y="759"/>
                    <a:pt x="1951" y="45"/>
                  </a:cubicBezTo>
                  <a:cubicBezTo>
                    <a:pt x="1896" y="0"/>
                    <a:pt x="1833" y="0"/>
                    <a:pt x="1788" y="54"/>
                  </a:cubicBezTo>
                  <a:cubicBezTo>
                    <a:pt x="1743" y="91"/>
                    <a:pt x="1698" y="136"/>
                    <a:pt x="1661" y="181"/>
                  </a:cubicBezTo>
                  <a:cubicBezTo>
                    <a:pt x="1101" y="768"/>
                    <a:pt x="604" y="1409"/>
                    <a:pt x="270" y="2150"/>
                  </a:cubicBezTo>
                  <a:cubicBezTo>
                    <a:pt x="89" y="2556"/>
                    <a:pt x="0" y="2981"/>
                    <a:pt x="62" y="3433"/>
                  </a:cubicBezTo>
                  <a:cubicBezTo>
                    <a:pt x="170" y="4174"/>
                    <a:pt x="767" y="4815"/>
                    <a:pt x="1490" y="4969"/>
                  </a:cubicBezTo>
                  <a:cubicBezTo>
                    <a:pt x="1571" y="4987"/>
                    <a:pt x="1698" y="4978"/>
                    <a:pt x="1734" y="5023"/>
                  </a:cubicBezTo>
                  <a:cubicBezTo>
                    <a:pt x="1779" y="5086"/>
                    <a:pt x="1752" y="5204"/>
                    <a:pt x="1752" y="5294"/>
                  </a:cubicBezTo>
                  <a:lnTo>
                    <a:pt x="1752" y="5294"/>
                  </a:lnTo>
                  <a:cubicBezTo>
                    <a:pt x="1752" y="5366"/>
                    <a:pt x="1752" y="5430"/>
                    <a:pt x="1752" y="5502"/>
                  </a:cubicBezTo>
                  <a:cubicBezTo>
                    <a:pt x="1752" y="5583"/>
                    <a:pt x="1779" y="5637"/>
                    <a:pt x="1860" y="5647"/>
                  </a:cubicBezTo>
                  <a:cubicBezTo>
                    <a:pt x="1932" y="5647"/>
                    <a:pt x="1977" y="5592"/>
                    <a:pt x="1977" y="5502"/>
                  </a:cubicBezTo>
                  <a:cubicBezTo>
                    <a:pt x="1977" y="5366"/>
                    <a:pt x="1987" y="5240"/>
                    <a:pt x="1977" y="5104"/>
                  </a:cubicBezTo>
                  <a:cubicBezTo>
                    <a:pt x="1977" y="5032"/>
                    <a:pt x="1996" y="5005"/>
                    <a:pt x="2077" y="4996"/>
                  </a:cubicBezTo>
                  <a:cubicBezTo>
                    <a:pt x="2529" y="4942"/>
                    <a:pt x="2908" y="4743"/>
                    <a:pt x="3206" y="4399"/>
                  </a:cubicBezTo>
                  <a:cubicBezTo>
                    <a:pt x="3694" y="3839"/>
                    <a:pt x="3812" y="3198"/>
                    <a:pt x="3595" y="2511"/>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01" name="Google Shape;601;p24"/>
            <p:cNvSpPr/>
            <p:nvPr/>
          </p:nvSpPr>
          <p:spPr>
            <a:xfrm>
              <a:off x="926895" y="3114115"/>
              <a:ext cx="137857" cy="2205718"/>
            </a:xfrm>
            <a:custGeom>
              <a:avLst/>
              <a:gdLst/>
              <a:ahLst/>
              <a:cxnLst/>
              <a:rect l="l" t="t" r="r" b="b"/>
              <a:pathLst>
                <a:path w="245" h="3950" extrusionOk="0">
                  <a:moveTo>
                    <a:pt x="135" y="3949"/>
                  </a:moveTo>
                  <a:lnTo>
                    <a:pt x="135" y="3949"/>
                  </a:lnTo>
                  <a:cubicBezTo>
                    <a:pt x="108" y="3949"/>
                    <a:pt x="108" y="3949"/>
                    <a:pt x="108" y="3949"/>
                  </a:cubicBezTo>
                  <a:cubicBezTo>
                    <a:pt x="45" y="3949"/>
                    <a:pt x="0" y="3894"/>
                    <a:pt x="0" y="3840"/>
                  </a:cubicBezTo>
                  <a:cubicBezTo>
                    <a:pt x="0" y="126"/>
                    <a:pt x="0" y="126"/>
                    <a:pt x="0" y="126"/>
                  </a:cubicBezTo>
                  <a:cubicBezTo>
                    <a:pt x="0" y="54"/>
                    <a:pt x="54" y="0"/>
                    <a:pt x="117" y="0"/>
                  </a:cubicBezTo>
                  <a:lnTo>
                    <a:pt x="117" y="0"/>
                  </a:lnTo>
                  <a:cubicBezTo>
                    <a:pt x="189" y="0"/>
                    <a:pt x="244" y="54"/>
                    <a:pt x="244" y="126"/>
                  </a:cubicBezTo>
                  <a:cubicBezTo>
                    <a:pt x="244" y="3840"/>
                    <a:pt x="244" y="3840"/>
                    <a:pt x="244" y="3840"/>
                  </a:cubicBezTo>
                  <a:cubicBezTo>
                    <a:pt x="244" y="3894"/>
                    <a:pt x="199" y="3949"/>
                    <a:pt x="135" y="3949"/>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02" name="Google Shape;602;p24"/>
            <p:cNvSpPr/>
            <p:nvPr/>
          </p:nvSpPr>
          <p:spPr>
            <a:xfrm>
              <a:off x="956436" y="3793555"/>
              <a:ext cx="817298" cy="812374"/>
            </a:xfrm>
            <a:custGeom>
              <a:avLst/>
              <a:gdLst/>
              <a:ahLst/>
              <a:cxnLst/>
              <a:rect l="l" t="t" r="r" b="b"/>
              <a:pathLst>
                <a:path w="1465" h="1455" extrusionOk="0">
                  <a:moveTo>
                    <a:pt x="36" y="1427"/>
                  </a:moveTo>
                  <a:lnTo>
                    <a:pt x="36" y="1427"/>
                  </a:lnTo>
                  <a:lnTo>
                    <a:pt x="36" y="1427"/>
                  </a:lnTo>
                  <a:cubicBezTo>
                    <a:pt x="0" y="1391"/>
                    <a:pt x="0" y="1337"/>
                    <a:pt x="36" y="1301"/>
                  </a:cubicBezTo>
                  <a:cubicBezTo>
                    <a:pt x="1310" y="27"/>
                    <a:pt x="1310" y="27"/>
                    <a:pt x="1310" y="27"/>
                  </a:cubicBezTo>
                  <a:cubicBezTo>
                    <a:pt x="1337" y="0"/>
                    <a:pt x="1391" y="0"/>
                    <a:pt x="1427" y="27"/>
                  </a:cubicBezTo>
                  <a:lnTo>
                    <a:pt x="1427" y="27"/>
                  </a:lnTo>
                  <a:cubicBezTo>
                    <a:pt x="1464" y="63"/>
                    <a:pt x="1464" y="117"/>
                    <a:pt x="1427" y="153"/>
                  </a:cubicBezTo>
                  <a:cubicBezTo>
                    <a:pt x="153" y="1427"/>
                    <a:pt x="153" y="1427"/>
                    <a:pt x="153" y="1427"/>
                  </a:cubicBezTo>
                  <a:cubicBezTo>
                    <a:pt x="126" y="1454"/>
                    <a:pt x="72" y="1454"/>
                    <a:pt x="36" y="1427"/>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03" name="Google Shape;603;p24"/>
            <p:cNvSpPr/>
            <p:nvPr/>
          </p:nvSpPr>
          <p:spPr>
            <a:xfrm>
              <a:off x="956436" y="3461222"/>
              <a:ext cx="393878" cy="398801"/>
            </a:xfrm>
            <a:custGeom>
              <a:avLst/>
              <a:gdLst/>
              <a:ahLst/>
              <a:cxnLst/>
              <a:rect l="l" t="t" r="r" b="b"/>
              <a:pathLst>
                <a:path w="706" h="715" extrusionOk="0">
                  <a:moveTo>
                    <a:pt x="36" y="678"/>
                  </a:moveTo>
                  <a:lnTo>
                    <a:pt x="36" y="678"/>
                  </a:lnTo>
                  <a:lnTo>
                    <a:pt x="36" y="678"/>
                  </a:lnTo>
                  <a:cubicBezTo>
                    <a:pt x="0" y="642"/>
                    <a:pt x="0" y="588"/>
                    <a:pt x="36" y="552"/>
                  </a:cubicBezTo>
                  <a:cubicBezTo>
                    <a:pt x="551" y="37"/>
                    <a:pt x="551" y="37"/>
                    <a:pt x="551" y="37"/>
                  </a:cubicBezTo>
                  <a:cubicBezTo>
                    <a:pt x="587" y="0"/>
                    <a:pt x="641" y="0"/>
                    <a:pt x="677" y="37"/>
                  </a:cubicBezTo>
                  <a:lnTo>
                    <a:pt x="677" y="37"/>
                  </a:lnTo>
                  <a:cubicBezTo>
                    <a:pt x="705" y="73"/>
                    <a:pt x="705" y="127"/>
                    <a:pt x="677" y="163"/>
                  </a:cubicBezTo>
                  <a:cubicBezTo>
                    <a:pt x="153" y="678"/>
                    <a:pt x="153" y="678"/>
                    <a:pt x="153" y="678"/>
                  </a:cubicBezTo>
                  <a:cubicBezTo>
                    <a:pt x="126" y="714"/>
                    <a:pt x="72" y="714"/>
                    <a:pt x="36" y="678"/>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04" name="Google Shape;604;p24"/>
            <p:cNvSpPr/>
            <p:nvPr/>
          </p:nvSpPr>
          <p:spPr>
            <a:xfrm>
              <a:off x="180988" y="3970800"/>
              <a:ext cx="817298" cy="817298"/>
            </a:xfrm>
            <a:custGeom>
              <a:avLst/>
              <a:gdLst/>
              <a:ahLst/>
              <a:cxnLst/>
              <a:rect l="l" t="t" r="r" b="b"/>
              <a:pathLst>
                <a:path w="1465" h="1465" extrusionOk="0">
                  <a:moveTo>
                    <a:pt x="1428" y="1427"/>
                  </a:moveTo>
                  <a:lnTo>
                    <a:pt x="1428" y="1427"/>
                  </a:lnTo>
                  <a:lnTo>
                    <a:pt x="1428" y="1427"/>
                  </a:lnTo>
                  <a:cubicBezTo>
                    <a:pt x="1464" y="1391"/>
                    <a:pt x="1464" y="1337"/>
                    <a:pt x="1428" y="1310"/>
                  </a:cubicBezTo>
                  <a:cubicBezTo>
                    <a:pt x="163" y="36"/>
                    <a:pt x="163" y="36"/>
                    <a:pt x="163" y="36"/>
                  </a:cubicBezTo>
                  <a:cubicBezTo>
                    <a:pt x="127" y="0"/>
                    <a:pt x="73" y="0"/>
                    <a:pt x="36" y="36"/>
                  </a:cubicBezTo>
                  <a:lnTo>
                    <a:pt x="36" y="36"/>
                  </a:lnTo>
                  <a:cubicBezTo>
                    <a:pt x="0" y="72"/>
                    <a:pt x="0" y="126"/>
                    <a:pt x="36" y="153"/>
                  </a:cubicBezTo>
                  <a:cubicBezTo>
                    <a:pt x="1310" y="1427"/>
                    <a:pt x="1310" y="1427"/>
                    <a:pt x="1310" y="1427"/>
                  </a:cubicBezTo>
                  <a:cubicBezTo>
                    <a:pt x="1338" y="1464"/>
                    <a:pt x="1401" y="1464"/>
                    <a:pt x="1428" y="1427"/>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05" name="Google Shape;605;p24"/>
            <p:cNvSpPr/>
            <p:nvPr/>
          </p:nvSpPr>
          <p:spPr>
            <a:xfrm>
              <a:off x="604406" y="3643390"/>
              <a:ext cx="393878" cy="393878"/>
            </a:xfrm>
            <a:custGeom>
              <a:avLst/>
              <a:gdLst/>
              <a:ahLst/>
              <a:cxnLst/>
              <a:rect l="l" t="t" r="r" b="b"/>
              <a:pathLst>
                <a:path w="706" h="705" extrusionOk="0">
                  <a:moveTo>
                    <a:pt x="669" y="677"/>
                  </a:moveTo>
                  <a:lnTo>
                    <a:pt x="669" y="677"/>
                  </a:lnTo>
                  <a:lnTo>
                    <a:pt x="669" y="677"/>
                  </a:lnTo>
                  <a:cubicBezTo>
                    <a:pt x="705" y="641"/>
                    <a:pt x="705" y="587"/>
                    <a:pt x="669" y="551"/>
                  </a:cubicBezTo>
                  <a:cubicBezTo>
                    <a:pt x="154" y="36"/>
                    <a:pt x="154" y="36"/>
                    <a:pt x="154" y="36"/>
                  </a:cubicBezTo>
                  <a:cubicBezTo>
                    <a:pt x="118" y="0"/>
                    <a:pt x="64" y="0"/>
                    <a:pt x="27" y="36"/>
                  </a:cubicBezTo>
                  <a:lnTo>
                    <a:pt x="27" y="36"/>
                  </a:lnTo>
                  <a:cubicBezTo>
                    <a:pt x="0" y="63"/>
                    <a:pt x="0" y="126"/>
                    <a:pt x="27" y="153"/>
                  </a:cubicBezTo>
                  <a:cubicBezTo>
                    <a:pt x="551" y="677"/>
                    <a:pt x="551" y="677"/>
                    <a:pt x="551" y="677"/>
                  </a:cubicBezTo>
                  <a:cubicBezTo>
                    <a:pt x="579" y="704"/>
                    <a:pt x="642" y="704"/>
                    <a:pt x="669" y="677"/>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grpSp>
      <p:sp>
        <p:nvSpPr>
          <p:cNvPr id="606" name="Google Shape;606;p24"/>
          <p:cNvSpPr txBox="1"/>
          <p:nvPr/>
        </p:nvSpPr>
        <p:spPr>
          <a:xfrm>
            <a:off x="8146012" y="1430953"/>
            <a:ext cx="3825812"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dirty="0" err="1">
                <a:solidFill>
                  <a:srgbClr val="8DC641"/>
                </a:solidFill>
                <a:latin typeface="Calibri" panose="020F0502020204030204" pitchFamily="34" charset="0"/>
                <a:ea typeface="Calibri" panose="020F0502020204030204" pitchFamily="34" charset="0"/>
                <a:cs typeface="Calibri" panose="020F0502020204030204" pitchFamily="34" charset="0"/>
                <a:sym typeface="Calibri"/>
              </a:rPr>
              <a:t>Pianificazione</a:t>
            </a:r>
            <a:r>
              <a:rPr lang="en-GB" sz="2800" b="1" i="0" u="none" strike="noStrike" cap="none" dirty="0">
                <a:solidFill>
                  <a:srgbClr val="8DC641"/>
                </a:solidFill>
                <a:latin typeface="Calibri" panose="020F0502020204030204" pitchFamily="34" charset="0"/>
                <a:ea typeface="Calibri" panose="020F0502020204030204" pitchFamily="34" charset="0"/>
                <a:cs typeface="Calibri" panose="020F0502020204030204" pitchFamily="34" charset="0"/>
                <a:sym typeface="Calibri"/>
              </a:rPr>
              <a:t> </a:t>
            </a:r>
            <a:r>
              <a:rPr lang="en-GB" sz="2800" b="1" i="0" u="none" strike="noStrike" cap="none" dirty="0" err="1">
                <a:solidFill>
                  <a:srgbClr val="8DC641"/>
                </a:solidFill>
                <a:latin typeface="Calibri" panose="020F0502020204030204" pitchFamily="34" charset="0"/>
                <a:ea typeface="Calibri" panose="020F0502020204030204" pitchFamily="34" charset="0"/>
                <a:cs typeface="Calibri" panose="020F0502020204030204" pitchFamily="34" charset="0"/>
                <a:sym typeface="Calibri"/>
              </a:rPr>
              <a:t>integrata</a:t>
            </a:r>
            <a:endParaRPr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07" name="Google Shape;607;p24"/>
          <p:cNvSpPr txBox="1"/>
          <p:nvPr/>
        </p:nvSpPr>
        <p:spPr>
          <a:xfrm>
            <a:off x="8688524" y="2616419"/>
            <a:ext cx="3334745" cy="999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D0D0D"/>
              </a:buClr>
              <a:buSzPts val="1800"/>
              <a:buFont typeface="Arial"/>
              <a:buNone/>
            </a:pPr>
            <a:r>
              <a:rPr lang="en-GB" sz="2000" b="0" i="0" u="none" strike="noStrike" cap="none"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Integrare la pianificazione e la gestione del trattamento delle acque reflue per un efficiente riciclo dell'acqua e un ridotto impatto ambientale.</a:t>
            </a:r>
            <a:endParaRPr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08" name="Google Shape;608;p24"/>
          <p:cNvSpPr txBox="1"/>
          <p:nvPr/>
        </p:nvSpPr>
        <p:spPr>
          <a:xfrm>
            <a:off x="-31457" y="1322792"/>
            <a:ext cx="3573480" cy="339415"/>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8DC641"/>
              </a:buClr>
              <a:buSzPts val="2800"/>
              <a:buFont typeface="Arial"/>
              <a:buNone/>
            </a:pPr>
            <a:r>
              <a:rPr lang="en-GB" sz="2800" b="1" i="0" u="none" strike="noStrike" cap="none" dirty="0">
                <a:solidFill>
                  <a:srgbClr val="8DC641"/>
                </a:solidFill>
                <a:latin typeface="Calibri" panose="020F0502020204030204" pitchFamily="34" charset="0"/>
                <a:ea typeface="Calibri" panose="020F0502020204030204" pitchFamily="34" charset="0"/>
                <a:cs typeface="Calibri" panose="020F0502020204030204" pitchFamily="34" charset="0"/>
                <a:sym typeface="Calibri"/>
              </a:rPr>
              <a:t>Riciclaggio dell'acqua</a:t>
            </a:r>
            <a:endParaRPr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09" name="Google Shape;609;p24"/>
          <p:cNvSpPr txBox="1"/>
          <p:nvPr/>
        </p:nvSpPr>
        <p:spPr>
          <a:xfrm>
            <a:off x="452255" y="2399666"/>
            <a:ext cx="2727605" cy="999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D0D0D"/>
              </a:buClr>
              <a:buSzPts val="1800"/>
              <a:buFont typeface="Arial"/>
              <a:buNone/>
            </a:pPr>
            <a:r>
              <a:rPr lang="en-GB" sz="2000" b="0" i="0" u="none" strike="noStrike" cap="none"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Utilizzare le acque reflue trattate per l'irrigazione per ridurre la dipendenza dalle limitate risorse di acqua dolce.</a:t>
            </a:r>
            <a:endParaRPr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10" name="Google Shape;610;p24"/>
          <p:cNvSpPr txBox="1"/>
          <p:nvPr/>
        </p:nvSpPr>
        <p:spPr>
          <a:xfrm>
            <a:off x="4114801" y="5179752"/>
            <a:ext cx="3545756" cy="339415"/>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8DC641"/>
              </a:buClr>
              <a:buSzPts val="2800"/>
              <a:buFont typeface="Arial"/>
              <a:buNone/>
            </a:pPr>
            <a:r>
              <a:rPr lang="en-GB" sz="2800" b="1" i="0" u="none" strike="noStrike" cap="none" dirty="0">
                <a:solidFill>
                  <a:srgbClr val="8DC641"/>
                </a:solidFill>
                <a:latin typeface="Calibri" panose="020F0502020204030204" pitchFamily="34" charset="0"/>
                <a:ea typeface="Calibri" panose="020F0502020204030204" pitchFamily="34" charset="0"/>
                <a:cs typeface="Calibri" panose="020F0502020204030204" pitchFamily="34" charset="0"/>
                <a:sym typeface="Calibri"/>
              </a:rPr>
              <a:t>Resilienza potenziata</a:t>
            </a:r>
            <a:endParaRPr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11" name="Google Shape;611;p24"/>
          <p:cNvSpPr txBox="1"/>
          <p:nvPr/>
        </p:nvSpPr>
        <p:spPr>
          <a:xfrm>
            <a:off x="6182168" y="5701126"/>
            <a:ext cx="5734215" cy="999383"/>
          </a:xfrm>
          <a:prstGeom prst="rect">
            <a:avLst/>
          </a:prstGeom>
          <a:solidFill>
            <a:schemeClr val="bg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D0D0D"/>
              </a:buClr>
              <a:buSzPts val="1800"/>
              <a:buFont typeface="Arial"/>
              <a:buNone/>
            </a:pPr>
            <a:r>
              <a:rPr lang="en-GB" sz="2000" b="0" i="0" u="none" strike="noStrike" cap="none"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L'implementazione del riutilizzo delle acque reflue agricole migliora la capacità degli agricoltori di resistere alle condizioni di aridità e riduce gli effetti negativi sull'ambiente.</a:t>
            </a:r>
            <a:endParaRPr sz="2000" b="0" i="0" u="none" strike="noStrike" cap="none"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 name="Google Shape;315;p6">
            <a:extLst>
              <a:ext uri="{FF2B5EF4-FFF2-40B4-BE49-F238E27FC236}">
                <a16:creationId xmlns:a16="http://schemas.microsoft.com/office/drawing/2014/main" id="{C7C04C48-5202-32A5-B70F-25C29F951350}"/>
              </a:ext>
            </a:extLst>
          </p:cNvPr>
          <p:cNvSpPr txBox="1"/>
          <p:nvPr/>
        </p:nvSpPr>
        <p:spPr>
          <a:xfrm>
            <a:off x="275618" y="5840940"/>
            <a:ext cx="5345158" cy="738623"/>
          </a:xfrm>
          <a:prstGeom prst="rect">
            <a:avLst/>
          </a:prstGeom>
          <a:noFill/>
          <a:ln>
            <a:noFill/>
          </a:ln>
        </p:spPr>
        <p:txBody>
          <a:bodyPr spcFirstLastPara="1" wrap="square" lIns="91425" tIns="45700" rIns="91425" bIns="45700" anchor="t" anchorCtr="0">
            <a:spAutoFit/>
          </a:bodyPr>
          <a:lstStyle/>
          <a:p>
            <a:pPr>
              <a:buSzPts val="2400"/>
            </a:pPr>
            <a:r>
              <a:rPr lang="en-US" b="1" dirty="0">
                <a:solidFill>
                  <a:schemeClr val="dk1"/>
                </a:solidFill>
                <a:latin typeface="Calibri"/>
                <a:ea typeface="Calibri"/>
                <a:cs typeface="Calibri"/>
                <a:hlinkClick r:id="rId3"/>
              </a:rPr>
              <a:t>Uso delle acque reflue trattate come acqua di irrigazione per scopi agricoli - Impatto ambientale, sanitario ed economico</a:t>
            </a:r>
            <a:endParaRPr lang="en-US" b="1" dirty="0">
              <a:solidFill>
                <a:schemeClr val="dk1"/>
              </a:solidFill>
              <a:latin typeface="Calibri"/>
              <a:ea typeface="Calibri"/>
              <a:cs typeface="Calibri"/>
            </a:endParaRPr>
          </a:p>
          <a:p>
            <a:pPr marL="0" marR="0" lvl="0" indent="0" algn="l" rtl="0">
              <a:lnSpc>
                <a:spcPct val="100000"/>
              </a:lnSpc>
              <a:spcBef>
                <a:spcPts val="0"/>
              </a:spcBef>
              <a:spcAft>
                <a:spcPts val="0"/>
              </a:spcAft>
              <a:buClr>
                <a:srgbClr val="000000"/>
              </a:buClr>
              <a:buSzPts val="2400"/>
              <a:buFont typeface="Arial"/>
              <a:buNone/>
            </a:pPr>
            <a:endParaRPr lang="tr-TR" b="1" i="0" u="none" strike="noStrike" cap="none" dirty="0">
              <a:solidFill>
                <a:srgbClr val="000000"/>
              </a:solidFill>
              <a:latin typeface="Arial"/>
              <a:ea typeface="Arial"/>
              <a:cs typeface="Arial"/>
              <a:sym typeface="Arial"/>
            </a:endParaRPr>
          </a:p>
        </p:txBody>
      </p:sp>
      <p:pic>
        <p:nvPicPr>
          <p:cNvPr id="3" name="Graphic 2" descr="Arrow: Clockwise curve outline">
            <a:extLst>
              <a:ext uri="{FF2B5EF4-FFF2-40B4-BE49-F238E27FC236}">
                <a16:creationId xmlns:a16="http://schemas.microsoft.com/office/drawing/2014/main" id="{76D8C8E9-7E52-548D-4790-8EA463FE52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581341" y="1643358"/>
            <a:ext cx="914400" cy="914400"/>
          </a:xfrm>
          <a:prstGeom prst="rect">
            <a:avLst/>
          </a:prstGeom>
        </p:spPr>
      </p:pic>
      <p:pic>
        <p:nvPicPr>
          <p:cNvPr id="4" name="Graphic 3" descr="Arrow: Clockwise curve outline">
            <a:extLst>
              <a:ext uri="{FF2B5EF4-FFF2-40B4-BE49-F238E27FC236}">
                <a16:creationId xmlns:a16="http://schemas.microsoft.com/office/drawing/2014/main" id="{A286904F-DE63-2A8E-9A71-F024D7418A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034940">
            <a:off x="7688812" y="4942177"/>
            <a:ext cx="914400" cy="914400"/>
          </a:xfrm>
          <a:prstGeom prst="rect">
            <a:avLst/>
          </a:prstGeom>
        </p:spPr>
      </p:pic>
      <p:pic>
        <p:nvPicPr>
          <p:cNvPr id="5" name="Graphic 4" descr="Arrow: Clockwise curve outline">
            <a:extLst>
              <a:ext uri="{FF2B5EF4-FFF2-40B4-BE49-F238E27FC236}">
                <a16:creationId xmlns:a16="http://schemas.microsoft.com/office/drawing/2014/main" id="{9E965E05-40C8-B545-7767-CD21111781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0035963" y="1772986"/>
            <a:ext cx="914400" cy="914400"/>
          </a:xfrm>
          <a:prstGeom prst="rect">
            <a:avLst/>
          </a:prstGeom>
        </p:spPr>
      </p:pic>
      <p:sp>
        <p:nvSpPr>
          <p:cNvPr id="6" name="TextBox 5">
            <a:extLst>
              <a:ext uri="{FF2B5EF4-FFF2-40B4-BE49-F238E27FC236}">
                <a16:creationId xmlns:a16="http://schemas.microsoft.com/office/drawing/2014/main" id="{D64C7980-CD4B-5E3A-AC15-9E6BD3543BCF}"/>
              </a:ext>
            </a:extLst>
          </p:cNvPr>
          <p:cNvSpPr txBox="1"/>
          <p:nvPr/>
        </p:nvSpPr>
        <p:spPr>
          <a:xfrm>
            <a:off x="3350617" y="183528"/>
            <a:ext cx="5220530" cy="646331"/>
          </a:xfrm>
          <a:prstGeom prst="rect">
            <a:avLst/>
          </a:prstGeom>
          <a:noFill/>
        </p:spPr>
        <p:txBody>
          <a:bodyPr wrap="square" rtlCol="0">
            <a:spAutoFit/>
          </a:bodyPr>
          <a:lstStyle/>
          <a:p>
            <a:r>
              <a:rPr lang="en-IE" sz="3600" b="1" dirty="0">
                <a:latin typeface="Calibri" panose="020F0502020204030204" pitchFamily="34" charset="0"/>
                <a:ea typeface="Calibri" panose="020F0502020204030204" pitchFamily="34" charset="0"/>
                <a:cs typeface="Calibri" panose="020F0502020204030204" pitchFamily="34" charset="0"/>
              </a:rPr>
              <a:t>Utilizzo delle acque reflue</a:t>
            </a:r>
          </a:p>
        </p:txBody>
      </p:sp>
      <p:sp>
        <p:nvSpPr>
          <p:cNvPr id="7" name="Arrow: Right 6">
            <a:extLst>
              <a:ext uri="{FF2B5EF4-FFF2-40B4-BE49-F238E27FC236}">
                <a16:creationId xmlns:a16="http://schemas.microsoft.com/office/drawing/2014/main" id="{383F5B1D-73BD-53EB-B884-B4E56C96E63D}"/>
              </a:ext>
            </a:extLst>
          </p:cNvPr>
          <p:cNvSpPr/>
          <p:nvPr/>
        </p:nvSpPr>
        <p:spPr>
          <a:xfrm rot="1432592">
            <a:off x="-195102" y="4492677"/>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Per saperne di più</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25"/>
          <p:cNvSpPr txBox="1">
            <a:spLocks noGrp="1"/>
          </p:cNvSpPr>
          <p:nvPr>
            <p:ph type="body" idx="2"/>
          </p:nvPr>
        </p:nvSpPr>
        <p:spPr>
          <a:xfrm>
            <a:off x="540945" y="416796"/>
            <a:ext cx="11110110"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sz="3200" b="1" dirty="0"/>
              <a:t>Elementi chiave per una selezione delle colture più intelligente dal punto di vista idrico</a:t>
            </a:r>
            <a:endParaRPr sz="3200" b="1" dirty="0"/>
          </a:p>
        </p:txBody>
      </p:sp>
      <p:grpSp>
        <p:nvGrpSpPr>
          <p:cNvPr id="617" name="Google Shape;617;p25"/>
          <p:cNvGrpSpPr/>
          <p:nvPr/>
        </p:nvGrpSpPr>
        <p:grpSpPr>
          <a:xfrm>
            <a:off x="729632" y="1309734"/>
            <a:ext cx="11060748" cy="4571367"/>
            <a:chOff x="0" y="0"/>
            <a:chExt cx="11060748" cy="4571367"/>
          </a:xfrm>
          <a:solidFill>
            <a:srgbClr val="8DC641"/>
          </a:solidFill>
        </p:grpSpPr>
        <p:sp>
          <p:nvSpPr>
            <p:cNvPr id="618" name="Google Shape;618;p25"/>
            <p:cNvSpPr/>
            <p:nvPr/>
          </p:nvSpPr>
          <p:spPr>
            <a:xfrm>
              <a:off x="4424299" y="0"/>
              <a:ext cx="6636449" cy="1428552"/>
            </a:xfrm>
            <a:prstGeom prst="rightArrow">
              <a:avLst>
                <a:gd name="adj1" fmla="val 75000"/>
                <a:gd name="adj2" fmla="val 50000"/>
              </a:avLst>
            </a:prstGeom>
            <a:solidFill>
              <a:srgbClr val="D6EBBB"/>
            </a:solidFill>
            <a:ln w="12700" cap="flat" cmpd="sng">
              <a:solidFill>
                <a:srgbClr val="CAD3D4">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19" name="Google Shape;619;p25"/>
            <p:cNvSpPr txBox="1"/>
            <p:nvPr/>
          </p:nvSpPr>
          <p:spPr>
            <a:xfrm>
              <a:off x="4424299" y="178569"/>
              <a:ext cx="6100742" cy="1071414"/>
            </a:xfrm>
            <a:prstGeom prst="rect">
              <a:avLst/>
            </a:prstGeom>
            <a:solidFill>
              <a:srgbClr val="D6EBBB"/>
            </a:solidFill>
            <a:ln>
              <a:noFill/>
            </a:ln>
          </p:spPr>
          <p:txBody>
            <a:bodyPr spcFirstLastPara="1" wrap="square" lIns="12700" tIns="12700" rIns="12700" bIns="12700" anchor="ctr" anchorCtr="0">
              <a:noAutofit/>
            </a:bodyPr>
            <a:lstStyle/>
            <a:p>
              <a:pPr marL="228600" marR="0" lvl="1" indent="-228600" algn="l" rtl="0">
                <a:lnSpc>
                  <a:spcPct val="90000"/>
                </a:lnSpc>
                <a:spcBef>
                  <a:spcPts val="0"/>
                </a:spcBef>
                <a:spcAft>
                  <a:spcPts val="0"/>
                </a:spcAft>
                <a:buClr>
                  <a:schemeClr val="dk1"/>
                </a:buClr>
                <a:buSzPts val="2000"/>
                <a:buFont typeface="Arial"/>
                <a:buNone/>
              </a:pPr>
              <a:r>
                <a:rPr lang="en-GB" sz="1800" b="0" i="0" u="none" strike="noStrike" cap="none" dirty="0">
                  <a:latin typeface="Calibri"/>
                  <a:ea typeface="Calibri"/>
                  <a:cs typeface="Calibri"/>
                  <a:sym typeface="Calibri"/>
                </a:rPr>
                <a:t>	Depurare l'acqua proveniente da varie fonti per l'irrigazione agricola, riducendo la dipendenza dalle risorse di acqua dolce e promuovendo una gestione sostenibile dell'acqua.</a:t>
              </a:r>
              <a:endParaRPr sz="1800" b="0" i="0" u="none" strike="noStrike" cap="none" dirty="0">
                <a:latin typeface="Arial"/>
                <a:ea typeface="Arial"/>
                <a:cs typeface="Arial"/>
                <a:sym typeface="Arial"/>
              </a:endParaRPr>
            </a:p>
          </p:txBody>
        </p:sp>
        <p:sp>
          <p:nvSpPr>
            <p:cNvPr id="620" name="Google Shape;620;p25"/>
            <p:cNvSpPr/>
            <p:nvPr/>
          </p:nvSpPr>
          <p:spPr>
            <a:xfrm>
              <a:off x="0" y="0"/>
              <a:ext cx="4424299" cy="1428552"/>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21" name="Google Shape;621;p25"/>
            <p:cNvSpPr txBox="1"/>
            <p:nvPr/>
          </p:nvSpPr>
          <p:spPr>
            <a:xfrm>
              <a:off x="69736" y="69736"/>
              <a:ext cx="4284827" cy="1289080"/>
            </a:xfrm>
            <a:prstGeom prst="rect">
              <a:avLst/>
            </a:prstGeom>
            <a:grp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GB" sz="2400" b="1" i="0" u="none" strike="noStrike" cap="none" dirty="0">
                  <a:solidFill>
                    <a:schemeClr val="bg1"/>
                  </a:solidFill>
                  <a:latin typeface="Calibri"/>
                  <a:ea typeface="Calibri"/>
                  <a:cs typeface="Calibri"/>
                  <a:sym typeface="Calibri"/>
                </a:rPr>
                <a:t>Utilizzo delle acque reflue trattate</a:t>
              </a:r>
              <a:endParaRPr sz="2400" b="0" i="0" u="none" strike="noStrike" cap="none" dirty="0">
                <a:solidFill>
                  <a:schemeClr val="bg1"/>
                </a:solidFill>
                <a:latin typeface="Calibri"/>
                <a:ea typeface="Calibri"/>
                <a:cs typeface="Calibri"/>
                <a:sym typeface="Calibri"/>
              </a:endParaRPr>
            </a:p>
          </p:txBody>
        </p:sp>
        <p:sp>
          <p:nvSpPr>
            <p:cNvPr id="622" name="Google Shape;622;p25"/>
            <p:cNvSpPr/>
            <p:nvPr/>
          </p:nvSpPr>
          <p:spPr>
            <a:xfrm>
              <a:off x="4424299" y="1571407"/>
              <a:ext cx="6636449" cy="1428552"/>
            </a:xfrm>
            <a:prstGeom prst="rightArrow">
              <a:avLst>
                <a:gd name="adj1" fmla="val 75000"/>
                <a:gd name="adj2" fmla="val 50000"/>
              </a:avLst>
            </a:prstGeom>
            <a:solidFill>
              <a:srgbClr val="D6EBBB"/>
            </a:solidFill>
            <a:ln w="12700" cap="flat" cmpd="sng">
              <a:solidFill>
                <a:srgbClr val="CAD3D4">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23" name="Google Shape;623;p25"/>
            <p:cNvSpPr txBox="1"/>
            <p:nvPr/>
          </p:nvSpPr>
          <p:spPr>
            <a:xfrm>
              <a:off x="4354563" y="1749976"/>
              <a:ext cx="6428469" cy="1071414"/>
            </a:xfrm>
            <a:prstGeom prst="rect">
              <a:avLst/>
            </a:prstGeom>
            <a:noFill/>
            <a:ln>
              <a:noFill/>
            </a:ln>
          </p:spPr>
          <p:txBody>
            <a:bodyPr spcFirstLastPara="1" wrap="square" lIns="12700" tIns="12700" rIns="12700" bIns="12700" anchor="ctr" anchorCtr="0">
              <a:noAutofit/>
            </a:bodyPr>
            <a:lstStyle/>
            <a:p>
              <a:pPr marL="228600" marR="0" lvl="1" indent="-228600" algn="l" rtl="0">
                <a:lnSpc>
                  <a:spcPct val="90000"/>
                </a:lnSpc>
                <a:spcBef>
                  <a:spcPts val="0"/>
                </a:spcBef>
                <a:spcAft>
                  <a:spcPts val="0"/>
                </a:spcAft>
                <a:buClr>
                  <a:schemeClr val="dk1"/>
                </a:buClr>
                <a:buSzPts val="2000"/>
                <a:buFont typeface="Arial"/>
                <a:buNone/>
              </a:pPr>
              <a:r>
                <a:rPr lang="en-GB" sz="1800" b="0" i="0" u="none" strike="noStrike" cap="none" dirty="0">
                  <a:latin typeface="Calibri"/>
                  <a:ea typeface="Calibri"/>
                  <a:cs typeface="Calibri"/>
                  <a:sym typeface="Calibri"/>
                </a:rPr>
                <a:t>	Integrare gli sforzi di pianificazione e gestione per un trattamento efficiente delle acque reflue, tenendo conto della qualità dell'acqua, delle normative ambientali e dei requisiti colturali per garantire il rispetto degli standard di sicurezza e salute.</a:t>
              </a:r>
              <a:endParaRPr sz="1800" b="0" i="0" u="none" strike="noStrike" cap="none" dirty="0">
                <a:latin typeface="Arial"/>
                <a:ea typeface="Arial"/>
                <a:cs typeface="Arial"/>
                <a:sym typeface="Arial"/>
              </a:endParaRPr>
            </a:p>
          </p:txBody>
        </p:sp>
        <p:sp>
          <p:nvSpPr>
            <p:cNvPr id="624" name="Google Shape;624;p25"/>
            <p:cNvSpPr/>
            <p:nvPr/>
          </p:nvSpPr>
          <p:spPr>
            <a:xfrm>
              <a:off x="0" y="1571407"/>
              <a:ext cx="4424299" cy="1428552"/>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25" name="Google Shape;625;p25"/>
            <p:cNvSpPr txBox="1"/>
            <p:nvPr/>
          </p:nvSpPr>
          <p:spPr>
            <a:xfrm>
              <a:off x="69736" y="1641143"/>
              <a:ext cx="4284827" cy="1289080"/>
            </a:xfrm>
            <a:prstGeom prst="rect">
              <a:avLst/>
            </a:prstGeom>
            <a:grp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GB" sz="2400" b="1" i="0" u="none" strike="noStrike" cap="none">
                  <a:solidFill>
                    <a:schemeClr val="bg1"/>
                  </a:solidFill>
                  <a:latin typeface="Calibri"/>
                  <a:ea typeface="Calibri"/>
                  <a:cs typeface="Calibri"/>
                  <a:sym typeface="Calibri"/>
                </a:rPr>
                <a:t>Pianificazione e gestione integrate</a:t>
              </a:r>
              <a:endParaRPr sz="2400" b="0" i="0" u="none" strike="noStrike" cap="none">
                <a:solidFill>
                  <a:schemeClr val="bg1"/>
                </a:solidFill>
                <a:latin typeface="Calibri"/>
                <a:ea typeface="Calibri"/>
                <a:cs typeface="Calibri"/>
                <a:sym typeface="Calibri"/>
              </a:endParaRPr>
            </a:p>
          </p:txBody>
        </p:sp>
        <p:sp>
          <p:nvSpPr>
            <p:cNvPr id="626" name="Google Shape;626;p25"/>
            <p:cNvSpPr/>
            <p:nvPr/>
          </p:nvSpPr>
          <p:spPr>
            <a:xfrm>
              <a:off x="4424299" y="3142815"/>
              <a:ext cx="6636449" cy="1428552"/>
            </a:xfrm>
            <a:prstGeom prst="rightArrow">
              <a:avLst>
                <a:gd name="adj1" fmla="val 75000"/>
                <a:gd name="adj2" fmla="val 50000"/>
              </a:avLst>
            </a:prstGeom>
            <a:solidFill>
              <a:srgbClr val="D6EBBB"/>
            </a:solidFill>
            <a:ln w="12700" cap="flat" cmpd="sng">
              <a:solidFill>
                <a:srgbClr val="CAD3D4">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27" name="Google Shape;627;p25"/>
            <p:cNvSpPr txBox="1"/>
            <p:nvPr/>
          </p:nvSpPr>
          <p:spPr>
            <a:xfrm>
              <a:off x="4424299" y="3321384"/>
              <a:ext cx="6100742" cy="1071414"/>
            </a:xfrm>
            <a:prstGeom prst="rect">
              <a:avLst/>
            </a:prstGeom>
            <a:solidFill>
              <a:srgbClr val="D6EBBB"/>
            </a:solidFill>
            <a:ln>
              <a:noFill/>
            </a:ln>
          </p:spPr>
          <p:txBody>
            <a:bodyPr spcFirstLastPara="1" wrap="square" lIns="12050" tIns="12050" rIns="12050" bIns="12050" anchor="ctr" anchorCtr="0">
              <a:noAutofit/>
            </a:bodyPr>
            <a:lstStyle/>
            <a:p>
              <a:pPr marL="171450" marR="0" lvl="1" indent="-171450" algn="l" rtl="0">
                <a:lnSpc>
                  <a:spcPct val="90000"/>
                </a:lnSpc>
                <a:spcBef>
                  <a:spcPts val="0"/>
                </a:spcBef>
                <a:spcAft>
                  <a:spcPts val="0"/>
                </a:spcAft>
                <a:buClr>
                  <a:schemeClr val="dk1"/>
                </a:buClr>
                <a:buSzPts val="1900"/>
                <a:buFont typeface="Arial"/>
                <a:buNone/>
              </a:pPr>
              <a:r>
                <a:rPr lang="en-GB" sz="1800" b="0" i="0" u="none" strike="noStrike" cap="none" dirty="0">
                  <a:latin typeface="Calibri"/>
                  <a:ea typeface="Calibri"/>
                  <a:cs typeface="Calibri"/>
                  <a:sym typeface="Calibri"/>
                </a:rPr>
                <a:t>	Implementare un sistema a ciclo chiuso in cui le acque reflue trattate vengono utilizzate per l'irrigazione e poi raccolte per un ulteriore trattamento, migliorando l'efficienza idrica e riducendo l'inquinamento.</a:t>
              </a:r>
              <a:endParaRPr sz="1800" b="0" i="0" u="none" strike="noStrike" cap="none" dirty="0">
                <a:latin typeface="Arial"/>
                <a:ea typeface="Arial"/>
                <a:cs typeface="Arial"/>
                <a:sym typeface="Arial"/>
              </a:endParaRPr>
            </a:p>
          </p:txBody>
        </p:sp>
        <p:sp>
          <p:nvSpPr>
            <p:cNvPr id="628" name="Google Shape;628;p25"/>
            <p:cNvSpPr/>
            <p:nvPr/>
          </p:nvSpPr>
          <p:spPr>
            <a:xfrm>
              <a:off x="0" y="3142815"/>
              <a:ext cx="4424299" cy="1428552"/>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29" name="Google Shape;629;p25"/>
            <p:cNvSpPr txBox="1"/>
            <p:nvPr/>
          </p:nvSpPr>
          <p:spPr>
            <a:xfrm>
              <a:off x="69736" y="3212551"/>
              <a:ext cx="4284827" cy="1289080"/>
            </a:xfrm>
            <a:prstGeom prst="rect">
              <a:avLst/>
            </a:prstGeom>
            <a:grp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GB" sz="2400" b="1" i="0" u="none" strike="noStrike" cap="none" dirty="0">
                  <a:solidFill>
                    <a:schemeClr val="bg1"/>
                  </a:solidFill>
                  <a:latin typeface="Calibri"/>
                  <a:ea typeface="Calibri"/>
                  <a:cs typeface="Calibri"/>
                  <a:sym typeface="Calibri"/>
                </a:rPr>
                <a:t>Utilizzo ciclico dell'acqua</a:t>
              </a:r>
              <a:endParaRPr sz="2400" b="0" i="0" u="none" strike="noStrike" cap="none" dirty="0">
                <a:solidFill>
                  <a:schemeClr val="bg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27"/>
          <p:cNvSpPr txBox="1"/>
          <p:nvPr/>
        </p:nvSpPr>
        <p:spPr>
          <a:xfrm>
            <a:off x="406764" y="1166862"/>
            <a:ext cx="6260736" cy="452427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Tx/>
              <a:buSzPts val="1800"/>
              <a:buFont typeface="Arial"/>
              <a:buChar char="•"/>
            </a:pPr>
            <a:r>
              <a:rPr lang="en-GB" sz="2400" b="0" i="0" u="none" strike="noStrike" cap="none" dirty="0">
                <a:latin typeface="Calibri"/>
                <a:ea typeface="Calibri"/>
                <a:cs typeface="Calibri"/>
                <a:sym typeface="Calibri"/>
              </a:rPr>
              <a:t>Ole Lyngby Pedersen e suo fratello Per sono alla guida di I/S </a:t>
            </a:r>
            <a:r>
              <a:rPr lang="en-GB" sz="2400" b="0" i="0" u="none" strike="noStrike" cap="none" dirty="0" err="1">
                <a:latin typeface="Calibri"/>
                <a:ea typeface="Calibri"/>
                <a:cs typeface="Calibri"/>
                <a:sym typeface="Calibri"/>
              </a:rPr>
              <a:t>Faurgård</a:t>
            </a:r>
            <a:r>
              <a:rPr lang="en-GB" sz="2400" b="0" i="0" u="none" strike="noStrike" cap="none" dirty="0">
                <a:latin typeface="Calibri"/>
                <a:ea typeface="Calibri"/>
                <a:cs typeface="Calibri"/>
                <a:sym typeface="Calibri"/>
              </a:rPr>
              <a:t>, un'azienda agricola pionieristica di terza generazione situata a Odder, nella Danimarca centrale.</a:t>
            </a:r>
            <a:endParaRPr sz="2400" b="0" i="0" u="none" strike="noStrike" cap="none" dirty="0">
              <a:latin typeface="Calibri"/>
              <a:ea typeface="Calibri"/>
              <a:cs typeface="Calibri"/>
              <a:sym typeface="Calibri"/>
            </a:endParaRPr>
          </a:p>
          <a:p>
            <a:pPr marL="285750" marR="0" lvl="0" indent="-285750" algn="l" rtl="0">
              <a:lnSpc>
                <a:spcPct val="100000"/>
              </a:lnSpc>
              <a:spcBef>
                <a:spcPts val="0"/>
              </a:spcBef>
              <a:spcAft>
                <a:spcPts val="0"/>
              </a:spcAft>
              <a:buClrTx/>
              <a:buSzPts val="1800"/>
              <a:buFont typeface="Arial"/>
              <a:buChar char="•"/>
            </a:pPr>
            <a:r>
              <a:rPr lang="en-GB" sz="2400" b="0" i="0" u="none" strike="noStrike" cap="none" dirty="0">
                <a:latin typeface="Calibri"/>
                <a:ea typeface="Calibri"/>
                <a:cs typeface="Calibri"/>
                <a:sym typeface="Calibri"/>
              </a:rPr>
              <a:t>Nel 2008 ha unito le forze con LIFE AGWAPLAN, trasformando la propria azienda agricola in un faro di innovazione.</a:t>
            </a:r>
            <a:endParaRPr sz="2400" b="0" i="0" u="none" strike="noStrike" cap="none" dirty="0">
              <a:latin typeface="Calibri"/>
              <a:ea typeface="Calibri"/>
              <a:cs typeface="Calibri"/>
              <a:sym typeface="Calibri"/>
            </a:endParaRPr>
          </a:p>
          <a:p>
            <a:pPr marL="285750" marR="0" lvl="0" indent="-285750" algn="l" rtl="0">
              <a:lnSpc>
                <a:spcPct val="100000"/>
              </a:lnSpc>
              <a:spcBef>
                <a:spcPts val="0"/>
              </a:spcBef>
              <a:spcAft>
                <a:spcPts val="0"/>
              </a:spcAft>
              <a:buClrTx/>
              <a:buSzPts val="1800"/>
              <a:buFont typeface="Arial"/>
              <a:buChar char="•"/>
            </a:pPr>
            <a:r>
              <a:rPr lang="en-GB" sz="2400" b="0" i="0" u="none" strike="noStrike" cap="none" dirty="0" err="1">
                <a:latin typeface="Calibri"/>
                <a:ea typeface="Calibri"/>
                <a:cs typeface="Calibri"/>
                <a:sym typeface="Calibri"/>
              </a:rPr>
              <a:t>La </a:t>
            </a:r>
            <a:r>
              <a:rPr lang="en-GB" sz="2400" b="0" i="0" u="none" strike="noStrike" cap="none" dirty="0">
                <a:latin typeface="Calibri"/>
                <a:ea typeface="Calibri"/>
                <a:cs typeface="Calibri"/>
                <a:sym typeface="Calibri"/>
              </a:rPr>
              <a:t>fattoria </a:t>
            </a:r>
            <a:r>
              <a:rPr lang="en-GB" sz="2400" b="0" i="0" u="none" strike="noStrike" cap="none" dirty="0" err="1">
                <a:latin typeface="Calibri"/>
                <a:ea typeface="Calibri"/>
                <a:cs typeface="Calibri"/>
                <a:sym typeface="Calibri"/>
              </a:rPr>
              <a:t>di Ole </a:t>
            </a:r>
            <a:r>
              <a:rPr lang="en-GB" sz="2400" b="0" i="0" u="none" strike="noStrike" cap="none" dirty="0">
                <a:latin typeface="Calibri"/>
                <a:ea typeface="Calibri"/>
                <a:cs typeface="Calibri"/>
                <a:sym typeface="Calibri"/>
              </a:rPr>
              <a:t>diventa un laboratorio vivente di tecniche ambientali all'avanguardia.</a:t>
            </a:r>
            <a:endParaRPr sz="2400" b="0" i="0" u="none" strike="noStrike" cap="none" dirty="0">
              <a:latin typeface="Calibri"/>
              <a:ea typeface="Calibri"/>
              <a:cs typeface="Calibri"/>
              <a:sym typeface="Calibri"/>
            </a:endParaRPr>
          </a:p>
          <a:p>
            <a:pPr marL="285750" marR="0" lvl="0" indent="-285750" algn="l" rtl="0">
              <a:lnSpc>
                <a:spcPct val="100000"/>
              </a:lnSpc>
              <a:spcBef>
                <a:spcPts val="0"/>
              </a:spcBef>
              <a:spcAft>
                <a:spcPts val="0"/>
              </a:spcAft>
              <a:buClrTx/>
              <a:buSzPts val="1800"/>
              <a:buFont typeface="Arial"/>
              <a:buChar char="•"/>
            </a:pPr>
            <a:r>
              <a:rPr lang="en-GB" sz="2400" b="0" i="0" u="none" strike="noStrike" cap="none" dirty="0">
                <a:latin typeface="Calibri"/>
                <a:ea typeface="Calibri"/>
                <a:cs typeface="Calibri"/>
                <a:sym typeface="Calibri"/>
              </a:rPr>
              <a:t>Assistete alla nascita delle prime zone umide artificiali in Danimarca, che hanno segnato un salto rivoluzionario nell'agricoltura sostenibile.</a:t>
            </a:r>
            <a:endParaRPr sz="2400" b="0" i="0" u="none" strike="noStrike" cap="none" dirty="0">
              <a:latin typeface="Arial"/>
              <a:ea typeface="Arial"/>
              <a:cs typeface="Arial"/>
              <a:sym typeface="Arial"/>
            </a:endParaRPr>
          </a:p>
        </p:txBody>
      </p:sp>
      <p:pic>
        <p:nvPicPr>
          <p:cNvPr id="642" name="Google Shape;642;p27" descr="Besøg en bondegård - Book gratis besøg på I/S Faurgård her!"/>
          <p:cNvPicPr preferRelativeResize="0"/>
          <p:nvPr/>
        </p:nvPicPr>
        <p:blipFill rotWithShape="1">
          <a:blip r:embed="rId3">
            <a:alphaModFix/>
          </a:blip>
          <a:srcRect/>
          <a:stretch/>
        </p:blipFill>
        <p:spPr>
          <a:xfrm>
            <a:off x="6762750" y="1097280"/>
            <a:ext cx="4877776" cy="3922395"/>
          </a:xfrm>
          <a:prstGeom prst="rect">
            <a:avLst/>
          </a:prstGeom>
          <a:noFill/>
          <a:ln>
            <a:noFill/>
          </a:ln>
        </p:spPr>
      </p:pic>
      <p:sp>
        <p:nvSpPr>
          <p:cNvPr id="3" name="Text Placeholder 3">
            <a:extLst>
              <a:ext uri="{FF2B5EF4-FFF2-40B4-BE49-F238E27FC236}">
                <a16:creationId xmlns:a16="http://schemas.microsoft.com/office/drawing/2014/main" id="{1D3C4436-1AEC-3F4D-8765-D172A008AB48}"/>
              </a:ext>
            </a:extLst>
          </p:cNvPr>
          <p:cNvSpPr txBox="1">
            <a:spLocks/>
          </p:cNvSpPr>
          <p:nvPr/>
        </p:nvSpPr>
        <p:spPr>
          <a:xfrm>
            <a:off x="152640" y="195689"/>
            <a:ext cx="4990998" cy="99265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IE" sz="3600" b="1" dirty="0">
                <a:highlight>
                  <a:srgbClr val="8DC641"/>
                </a:highlight>
                <a:latin typeface="Calibri" panose="020F0502020204030204" pitchFamily="34" charset="0"/>
                <a:ea typeface="Calibri" panose="020F0502020204030204" pitchFamily="34" charset="0"/>
                <a:cs typeface="Calibri" panose="020F0502020204030204" pitchFamily="34" charset="0"/>
              </a:rPr>
              <a:t>Lasciatevi ispirare...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28"/>
          <p:cNvSpPr txBox="1">
            <a:spLocks noGrp="1"/>
          </p:cNvSpPr>
          <p:nvPr>
            <p:ph type="body" idx="1"/>
          </p:nvPr>
        </p:nvSpPr>
        <p:spPr>
          <a:xfrm>
            <a:off x="5467350" y="1383017"/>
            <a:ext cx="6312846" cy="3849918"/>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Tx/>
              <a:buSzPts val="1800"/>
              <a:buFont typeface="Arial"/>
              <a:buChar char="•"/>
            </a:pPr>
            <a:r>
              <a:rPr lang="en-GB" dirty="0"/>
              <a:t>Ole utilizza un insieme di pratiche sostenibili come: pianificazione di precisione dei fertilizzanti, gestione strategica dei liquami e zone cuscinetto innovative.</a:t>
            </a:r>
            <a:endParaRPr dirty="0"/>
          </a:p>
          <a:p>
            <a:pPr marL="285750" lvl="0" indent="-285750" algn="l" rtl="0">
              <a:lnSpc>
                <a:spcPct val="90000"/>
              </a:lnSpc>
              <a:spcBef>
                <a:spcPts val="1000"/>
              </a:spcBef>
              <a:spcAft>
                <a:spcPts val="0"/>
              </a:spcAft>
              <a:buClrTx/>
              <a:buSzPts val="1800"/>
              <a:buFont typeface="Arial"/>
              <a:buChar char="•"/>
            </a:pPr>
            <a:r>
              <a:rPr lang="en-GB" dirty="0"/>
              <a:t>L</a:t>
            </a:r>
            <a:r>
              <a:rPr lang="en-GB" dirty="0" err="1"/>
              <a:t>'</a:t>
            </a:r>
            <a:r>
              <a:rPr lang="en-GB" dirty="0"/>
              <a:t>approccio proattivo </a:t>
            </a:r>
            <a:r>
              <a:rPr lang="en-GB" dirty="0" err="1"/>
              <a:t>di Ole</a:t>
            </a:r>
            <a:r>
              <a:rPr lang="en-GB" dirty="0"/>
              <a:t>, che comprende la mappatura delle proprietà e la consultazione di esperti, stabilisce un nuovo standard per la gestione ambientale.</a:t>
            </a:r>
            <a:endParaRPr dirty="0"/>
          </a:p>
          <a:p>
            <a:pPr marL="285750" lvl="0" indent="-285750" algn="l" rtl="0">
              <a:lnSpc>
                <a:spcPct val="90000"/>
              </a:lnSpc>
              <a:spcBef>
                <a:spcPts val="1000"/>
              </a:spcBef>
              <a:spcAft>
                <a:spcPts val="0"/>
              </a:spcAft>
              <a:buClrTx/>
              <a:buSzPts val="1800"/>
              <a:buFont typeface="Arial"/>
              <a:buChar char="•"/>
            </a:pPr>
            <a:r>
              <a:rPr lang="en-GB" dirty="0"/>
              <a:t>Acclamata per la sua incrollabile dedizione e per il suo impatto trasformativo, </a:t>
            </a:r>
            <a:r>
              <a:rPr lang="en-GB" dirty="0" err="1"/>
              <a:t>la </a:t>
            </a:r>
            <a:r>
              <a:rPr lang="en-GB" dirty="0"/>
              <a:t>fattoria </a:t>
            </a:r>
            <a:r>
              <a:rPr lang="en-GB" dirty="0" err="1"/>
              <a:t>di Ole </a:t>
            </a:r>
            <a:r>
              <a:rPr lang="en-GB" dirty="0"/>
              <a:t>diventa un luogo di pellegrinaggio per gli appassionati di ecologia.</a:t>
            </a:r>
            <a:endParaRPr dirty="0"/>
          </a:p>
        </p:txBody>
      </p:sp>
      <p:pic>
        <p:nvPicPr>
          <p:cNvPr id="648" name="Google Shape;648;p28" descr="The experimental farm that pioneered one of Denmark's first constructed  wetlands - WWF Baltic Farmer"/>
          <p:cNvPicPr preferRelativeResize="0"/>
          <p:nvPr/>
        </p:nvPicPr>
        <p:blipFill rotWithShape="1">
          <a:blip r:embed="rId3">
            <a:alphaModFix/>
          </a:blip>
          <a:srcRect/>
          <a:stretch/>
        </p:blipFill>
        <p:spPr>
          <a:xfrm>
            <a:off x="818176" y="839096"/>
            <a:ext cx="4449149" cy="4523479"/>
          </a:xfrm>
          <a:prstGeom prst="rect">
            <a:avLst/>
          </a:prstGeom>
          <a:noFill/>
          <a:ln>
            <a:noFill/>
          </a:ln>
        </p:spPr>
      </p:pic>
      <p:sp>
        <p:nvSpPr>
          <p:cNvPr id="3" name="TextBox 2">
            <a:extLst>
              <a:ext uri="{FF2B5EF4-FFF2-40B4-BE49-F238E27FC236}">
                <a16:creationId xmlns:a16="http://schemas.microsoft.com/office/drawing/2014/main" id="{2C089075-98AC-75A3-6DB2-D3DD696BD890}"/>
              </a:ext>
            </a:extLst>
          </p:cNvPr>
          <p:cNvSpPr txBox="1"/>
          <p:nvPr/>
        </p:nvSpPr>
        <p:spPr>
          <a:xfrm>
            <a:off x="6096000" y="616180"/>
            <a:ext cx="6097604" cy="646331"/>
          </a:xfrm>
          <a:prstGeom prst="rect">
            <a:avLst/>
          </a:prstGeom>
          <a:noFill/>
        </p:spPr>
        <p:txBody>
          <a:bodyPr wrap="square">
            <a:spAutoFit/>
          </a:bodyPr>
          <a:lstStyle/>
          <a:p>
            <a:r>
              <a:rPr lang="en-IE" sz="3600" b="1"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I/S </a:t>
            </a:r>
            <a:r>
              <a:rPr lang="en-IE" sz="3600" b="1" i="0" dirty="0" err="1">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Faurgård </a:t>
            </a:r>
            <a:r>
              <a:rPr lang="en-IE" sz="3600" b="1"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continua </a:t>
            </a:r>
            <a:endParaRPr lang="en-IE" sz="36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Arrow: Right 3">
            <a:extLst>
              <a:ext uri="{FF2B5EF4-FFF2-40B4-BE49-F238E27FC236}">
                <a16:creationId xmlns:a16="http://schemas.microsoft.com/office/drawing/2014/main" id="{2E78FD1C-E542-6698-5C6F-F6751959EFE4}"/>
              </a:ext>
            </a:extLst>
          </p:cNvPr>
          <p:cNvSpPr/>
          <p:nvPr/>
        </p:nvSpPr>
        <p:spPr>
          <a:xfrm>
            <a:off x="3180396" y="5526060"/>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Per saperne di più</a:t>
            </a:r>
          </a:p>
        </p:txBody>
      </p:sp>
      <p:sp>
        <p:nvSpPr>
          <p:cNvPr id="5" name="Google Shape;315;p6">
            <a:extLst>
              <a:ext uri="{FF2B5EF4-FFF2-40B4-BE49-F238E27FC236}">
                <a16:creationId xmlns:a16="http://schemas.microsoft.com/office/drawing/2014/main" id="{314D7003-EA23-1F26-C1A4-26938846A285}"/>
              </a:ext>
            </a:extLst>
          </p:cNvPr>
          <p:cNvSpPr txBox="1"/>
          <p:nvPr/>
        </p:nvSpPr>
        <p:spPr>
          <a:xfrm>
            <a:off x="5657019" y="5837019"/>
            <a:ext cx="65349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b="1" i="0" u="none" strike="noStrike" cap="none" dirty="0">
                <a:solidFill>
                  <a:schemeClr val="dk1"/>
                </a:solidFill>
                <a:latin typeface="Calibri"/>
                <a:ea typeface="Calibri"/>
                <a:cs typeface="Calibri"/>
                <a:sym typeface="Calibri"/>
                <a:hlinkClick r:id="rId4"/>
              </a:rPr>
              <a:t>La fattoria sperimentale che ha aperto la strada a una delle prime zone </a:t>
            </a:r>
            <a:r>
              <a:rPr lang="tr-TR" b="1" i="0" u="none" strike="noStrike" cap="none" dirty="0">
                <a:solidFill>
                  <a:schemeClr val="dk1"/>
                </a:solidFill>
                <a:latin typeface="Calibri"/>
                <a:ea typeface="Calibri"/>
                <a:cs typeface="Calibri"/>
                <a:sym typeface="Calibri"/>
                <a:hlinkClick r:id="rId4"/>
              </a:rPr>
              <a:t>umide</a:t>
            </a:r>
            <a:r>
              <a:rPr lang="en-US" b="1" i="0" u="none" strike="noStrike" cap="none" dirty="0">
                <a:solidFill>
                  <a:schemeClr val="dk1"/>
                </a:solidFill>
                <a:latin typeface="Calibri"/>
                <a:ea typeface="Calibri"/>
                <a:cs typeface="Calibri"/>
                <a:sym typeface="Calibri"/>
                <a:hlinkClick r:id="rId4"/>
              </a:rPr>
              <a:t> costruite della Danimarca </a:t>
            </a:r>
            <a:endParaRPr lang="tr-TR" b="1" i="0" u="none" strike="noStrike" cap="none" dirty="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pSp>
        <p:nvGrpSpPr>
          <p:cNvPr id="573" name="Google Shape;573;p29"/>
          <p:cNvGrpSpPr/>
          <p:nvPr/>
        </p:nvGrpSpPr>
        <p:grpSpPr>
          <a:xfrm>
            <a:off x="10222537" y="5692848"/>
            <a:ext cx="610343" cy="610343"/>
            <a:chOff x="1950027" y="2499889"/>
            <a:chExt cx="850463" cy="850463"/>
          </a:xfrm>
        </p:grpSpPr>
        <p:sp>
          <p:nvSpPr>
            <p:cNvPr id="574" name="Google Shape;574;p29">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5" name="Google Shape;575;p29"/>
            <p:cNvGrpSpPr/>
            <p:nvPr/>
          </p:nvGrpSpPr>
          <p:grpSpPr>
            <a:xfrm>
              <a:off x="2107521" y="2657382"/>
              <a:ext cx="535476" cy="535477"/>
              <a:chOff x="2107521" y="2657382"/>
              <a:chExt cx="535476" cy="535477"/>
            </a:xfrm>
          </p:grpSpPr>
          <p:sp>
            <p:nvSpPr>
              <p:cNvPr id="576" name="Google Shape;576;p2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85" name="Google Shape;585;p29"/>
          <p:cNvGrpSpPr/>
          <p:nvPr/>
        </p:nvGrpSpPr>
        <p:grpSpPr>
          <a:xfrm>
            <a:off x="8782409" y="5686956"/>
            <a:ext cx="610343" cy="610794"/>
            <a:chOff x="-1196056" y="2499889"/>
            <a:chExt cx="850463" cy="851092"/>
          </a:xfrm>
        </p:grpSpPr>
        <p:sp>
          <p:nvSpPr>
            <p:cNvPr id="586" name="Google Shape;586;p2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29">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8" name="Google Shape;588;p29"/>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9" name="Google Shape;589;p29" descr="World with solid fill">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31602" y="5745797"/>
            <a:ext cx="535186" cy="535186"/>
          </a:xfrm>
          <a:prstGeom prst="rect">
            <a:avLst/>
          </a:prstGeom>
          <a:noFill/>
          <a:ln>
            <a:noFill/>
          </a:ln>
        </p:spPr>
      </p:pic>
      <p:sp>
        <p:nvSpPr>
          <p:cNvPr id="5" name="Text Placeholder 4">
            <a:extLst>
              <a:ext uri="{FF2B5EF4-FFF2-40B4-BE49-F238E27FC236}">
                <a16:creationId xmlns:a16="http://schemas.microsoft.com/office/drawing/2014/main" id="{EFABCE99-00BC-0D5A-CC3E-D249B3E70122}"/>
              </a:ext>
            </a:extLst>
          </p:cNvPr>
          <p:cNvSpPr>
            <a:spLocks noGrp="1"/>
          </p:cNvSpPr>
          <p:nvPr>
            <p:ph type="body" idx="2"/>
          </p:nvPr>
        </p:nvSpPr>
        <p:spPr>
          <a:xfrm>
            <a:off x="2448419" y="1079400"/>
            <a:ext cx="9234385" cy="3288205"/>
          </a:xfrm>
        </p:spPr>
        <p:txBody>
          <a:bodyPr>
            <a:normAutofit/>
          </a:bodyPr>
          <a:lstStyle/>
          <a:p>
            <a:pPr>
              <a:lnSpc>
                <a:spcPct val="110000"/>
              </a:lnSpc>
            </a:pPr>
            <a:r>
              <a:rPr lang="en-IE" sz="3600" b="1" dirty="0"/>
              <a:t>Ben fatto!!! </a:t>
            </a:r>
            <a:r>
              <a:rPr lang="en-IE" sz="3600" dirty="0"/>
              <a:t>Stai andando alla grande... continua in questo viaggio di apprendimento.</a:t>
            </a:r>
          </a:p>
          <a:p>
            <a:pPr>
              <a:lnSpc>
                <a:spcPct val="110000"/>
              </a:lnSpc>
            </a:pPr>
            <a:r>
              <a:rPr lang="en-IE" sz="3600" dirty="0"/>
              <a:t>Nel Modulo 7 discutiamo della </a:t>
            </a:r>
            <a:r>
              <a:rPr lang="en-US" sz="3600" b="1" dirty="0"/>
              <a:t>gestione delle risorse naturali, concentrandoci sul suolo</a:t>
            </a:r>
            <a:r>
              <a:rPr lang="en-IE" sz="36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
          <p:cNvSpPr txBox="1">
            <a:spLocks noGrp="1"/>
          </p:cNvSpPr>
          <p:nvPr>
            <p:ph type="body" idx="1"/>
          </p:nvPr>
        </p:nvSpPr>
        <p:spPr>
          <a:xfrm>
            <a:off x="6096000" y="1412102"/>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dirty="0"/>
              <a:t>01</a:t>
            </a:r>
            <a:endParaRPr dirty="0"/>
          </a:p>
        </p:txBody>
      </p:sp>
      <p:sp>
        <p:nvSpPr>
          <p:cNvPr id="232" name="Google Shape;232;p2"/>
          <p:cNvSpPr txBox="1">
            <a:spLocks noGrp="1"/>
          </p:cNvSpPr>
          <p:nvPr>
            <p:ph type="body" idx="2"/>
          </p:nvPr>
        </p:nvSpPr>
        <p:spPr>
          <a:xfrm>
            <a:off x="6931297" y="1412102"/>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dirty="0"/>
              <a:t>Introduzione</a:t>
            </a:r>
            <a:endParaRPr b="1" dirty="0"/>
          </a:p>
        </p:txBody>
      </p:sp>
      <p:sp>
        <p:nvSpPr>
          <p:cNvPr id="233" name="Google Shape;233;p2"/>
          <p:cNvSpPr txBox="1">
            <a:spLocks noGrp="1"/>
          </p:cNvSpPr>
          <p:nvPr>
            <p:ph type="body" idx="3"/>
          </p:nvPr>
        </p:nvSpPr>
        <p:spPr>
          <a:xfrm>
            <a:off x="509402" y="1176609"/>
            <a:ext cx="5510398" cy="3982712"/>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Clr>
                <a:srgbClr val="0D0D0D"/>
              </a:buClr>
              <a:buSzPts val="2400"/>
              <a:buNone/>
            </a:pPr>
            <a:r>
              <a:rPr lang="en-GB"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Questo modulo esplora gli aspetti critici della gestione delle risorse idriche in agricoltura. </a:t>
            </a:r>
          </a:p>
          <a:p>
            <a:pPr marL="228600" lvl="0" indent="0" algn="l" rtl="0">
              <a:lnSpc>
                <a:spcPct val="90000"/>
              </a:lnSpc>
              <a:spcBef>
                <a:spcPts val="0"/>
              </a:spcBef>
              <a:spcAft>
                <a:spcPts val="0"/>
              </a:spcAft>
              <a:buClr>
                <a:srgbClr val="0D0D0D"/>
              </a:buClr>
              <a:buSzPts val="2400"/>
              <a:buNone/>
            </a:pPr>
            <a:r>
              <a:rPr lang="en-GB"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Al termine di questo modulo, </a:t>
            </a:r>
            <a:r>
              <a:rPr lang="en-US"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comprenderete </a:t>
            </a:r>
            <a:r>
              <a:rPr lang="en-US" dirty="0"/>
              <a:t>l'importanza della gestione delle risorse idriche in agricoltura, identificherete i fattori che incidono sulla gestione sostenibile dell'acqua e imparerete le tecniche di irrigazione di precisione come i sistemi a goccia e a pioggia. Sarete inoltre in grado di valutare i benefici della raccolta dell'acqua piovana e dell'uso delle </a:t>
            </a:r>
            <a:r>
              <a:rPr lang="en-US" dirty="0" err="1"/>
              <a:t>acque</a:t>
            </a:r>
            <a:r>
              <a:rPr lang="en-US" dirty="0"/>
              <a:t> 	</a:t>
            </a:r>
            <a:r>
              <a:rPr lang="en-US" dirty="0" err="1"/>
              <a:t>reflue</a:t>
            </a:r>
            <a:r>
              <a:rPr lang="en-US" dirty="0"/>
              <a:t> trattate per l'irrigazione.</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34" name="Google Shape;234;p2"/>
          <p:cNvSpPr txBox="1">
            <a:spLocks noGrp="1"/>
          </p:cNvSpPr>
          <p:nvPr>
            <p:ph type="body" idx="4"/>
          </p:nvPr>
        </p:nvSpPr>
        <p:spPr>
          <a:xfrm>
            <a:off x="6117703" y="232709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dirty="0"/>
              <a:t>02</a:t>
            </a:r>
            <a:endParaRPr dirty="0"/>
          </a:p>
        </p:txBody>
      </p:sp>
      <p:sp>
        <p:nvSpPr>
          <p:cNvPr id="235" name="Google Shape;235;p2"/>
          <p:cNvSpPr txBox="1">
            <a:spLocks noGrp="1"/>
          </p:cNvSpPr>
          <p:nvPr>
            <p:ph type="body" idx="5"/>
          </p:nvPr>
        </p:nvSpPr>
        <p:spPr>
          <a:xfrm>
            <a:off x="6953000" y="2327090"/>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dirty="0"/>
              <a:t>Irrigazione di precisione</a:t>
            </a:r>
            <a:endParaRPr b="1" dirty="0"/>
          </a:p>
        </p:txBody>
      </p:sp>
      <p:sp>
        <p:nvSpPr>
          <p:cNvPr id="236" name="Google Shape;236;p2"/>
          <p:cNvSpPr txBox="1">
            <a:spLocks noGrp="1"/>
          </p:cNvSpPr>
          <p:nvPr>
            <p:ph type="body" idx="6"/>
          </p:nvPr>
        </p:nvSpPr>
        <p:spPr>
          <a:xfrm>
            <a:off x="6124282" y="3242077"/>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dirty="0"/>
              <a:t>03</a:t>
            </a:r>
            <a:endParaRPr dirty="0"/>
          </a:p>
        </p:txBody>
      </p:sp>
      <p:sp>
        <p:nvSpPr>
          <p:cNvPr id="237" name="Google Shape;237;p2"/>
          <p:cNvSpPr txBox="1">
            <a:spLocks noGrp="1"/>
          </p:cNvSpPr>
          <p:nvPr>
            <p:ph type="body" idx="7"/>
          </p:nvPr>
        </p:nvSpPr>
        <p:spPr>
          <a:xfrm>
            <a:off x="6959579" y="3242077"/>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dirty="0"/>
              <a:t>Uso dell'acqua piovana</a:t>
            </a:r>
            <a:endParaRPr b="1" dirty="0"/>
          </a:p>
        </p:txBody>
      </p:sp>
      <p:sp>
        <p:nvSpPr>
          <p:cNvPr id="238" name="Google Shape;238;p2"/>
          <p:cNvSpPr txBox="1">
            <a:spLocks noGrp="1"/>
          </p:cNvSpPr>
          <p:nvPr>
            <p:ph type="body" idx="8"/>
          </p:nvPr>
        </p:nvSpPr>
        <p:spPr>
          <a:xfrm>
            <a:off x="6145985" y="415706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dirty="0"/>
              <a:t>04</a:t>
            </a:r>
            <a:endParaRPr dirty="0"/>
          </a:p>
        </p:txBody>
      </p:sp>
      <p:sp>
        <p:nvSpPr>
          <p:cNvPr id="239" name="Google Shape;239;p2"/>
          <p:cNvSpPr txBox="1">
            <a:spLocks noGrp="1"/>
          </p:cNvSpPr>
          <p:nvPr>
            <p:ph type="body" idx="9"/>
          </p:nvPr>
        </p:nvSpPr>
        <p:spPr>
          <a:xfrm>
            <a:off x="6981282" y="4157065"/>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dirty="0"/>
              <a:t>Selezione delle colture più intelligenti dal punto di vista idrico</a:t>
            </a:r>
            <a:endParaRPr b="1" dirty="0"/>
          </a:p>
        </p:txBody>
      </p:sp>
      <p:sp>
        <p:nvSpPr>
          <p:cNvPr id="240" name="Google Shape;240;p2"/>
          <p:cNvSpPr txBox="1">
            <a:spLocks noGrp="1"/>
          </p:cNvSpPr>
          <p:nvPr>
            <p:ph type="body" idx="13"/>
          </p:nvPr>
        </p:nvSpPr>
        <p:spPr>
          <a:xfrm>
            <a:off x="6124282" y="5072052"/>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dirty="0"/>
              <a:t>05</a:t>
            </a:r>
            <a:endParaRPr dirty="0"/>
          </a:p>
        </p:txBody>
      </p:sp>
      <p:sp>
        <p:nvSpPr>
          <p:cNvPr id="241" name="Google Shape;241;p2"/>
          <p:cNvSpPr txBox="1">
            <a:spLocks noGrp="1"/>
          </p:cNvSpPr>
          <p:nvPr>
            <p:ph type="body" idx="14"/>
          </p:nvPr>
        </p:nvSpPr>
        <p:spPr>
          <a:xfrm>
            <a:off x="6959579" y="5072052"/>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dirty="0"/>
              <a:t>Trattamento delle acque reflue</a:t>
            </a:r>
            <a:endParaRPr b="1" dirty="0"/>
          </a:p>
        </p:txBody>
      </p:sp>
      <p:sp>
        <p:nvSpPr>
          <p:cNvPr id="242" name="Google Shape;242;p2"/>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None/>
            </a:pPr>
            <a:r>
              <a:rPr lang="en-GB" dirty="0"/>
              <a:t>Panoramica dei contenuti</a:t>
            </a:r>
            <a:endParaRPr dirty="0"/>
          </a:p>
        </p:txBody>
      </p:sp>
      <p:grpSp>
        <p:nvGrpSpPr>
          <p:cNvPr id="243" name="Google Shape;243;p2"/>
          <p:cNvGrpSpPr/>
          <p:nvPr/>
        </p:nvGrpSpPr>
        <p:grpSpPr>
          <a:xfrm rot="3730759">
            <a:off x="10867814" y="245891"/>
            <a:ext cx="949887" cy="1163493"/>
            <a:chOff x="7602444" y="4967675"/>
            <a:chExt cx="483620" cy="592374"/>
          </a:xfrm>
        </p:grpSpPr>
        <p:grpSp>
          <p:nvGrpSpPr>
            <p:cNvPr id="244" name="Google Shape;244;p2"/>
            <p:cNvGrpSpPr/>
            <p:nvPr/>
          </p:nvGrpSpPr>
          <p:grpSpPr>
            <a:xfrm>
              <a:off x="7618661" y="4967675"/>
              <a:ext cx="467403" cy="507609"/>
              <a:chOff x="2251964" y="3590497"/>
              <a:chExt cx="467403" cy="507609"/>
            </a:xfrm>
          </p:grpSpPr>
          <p:sp>
            <p:nvSpPr>
              <p:cNvPr id="245" name="Google Shape;245;p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46" name="Google Shape;246;p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47" name="Google Shape;247;p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nvGrpSpPr>
            <p:cNvPr id="248" name="Google Shape;248;p2"/>
            <p:cNvGrpSpPr/>
            <p:nvPr/>
          </p:nvGrpSpPr>
          <p:grpSpPr>
            <a:xfrm>
              <a:off x="7602444" y="4993761"/>
              <a:ext cx="421973" cy="566288"/>
              <a:chOff x="2235747" y="3616583"/>
              <a:chExt cx="421973" cy="566288"/>
            </a:xfrm>
          </p:grpSpPr>
          <p:sp>
            <p:nvSpPr>
              <p:cNvPr id="249" name="Google Shape;249;p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50" name="Google Shape;250;p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dirty="0"/>
              <a:t>Introduzione</a:t>
            </a:r>
            <a:endParaRPr dirty="0"/>
          </a:p>
        </p:txBody>
      </p:sp>
      <p:sp>
        <p:nvSpPr>
          <p:cNvPr id="257" name="Google Shape;257;p3"/>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dirty="0"/>
              <a:t>01</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
          <p:cNvSpPr txBox="1">
            <a:spLocks noGrp="1"/>
          </p:cNvSpPr>
          <p:nvPr>
            <p:ph type="body" idx="2"/>
          </p:nvPr>
        </p:nvSpPr>
        <p:spPr>
          <a:xfrm>
            <a:off x="877888" y="462944"/>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a:t>Gestione delle risorse idriche </a:t>
            </a:r>
            <a:endParaRPr b="1" dirty="0"/>
          </a:p>
          <a:p>
            <a:pPr marL="0" lvl="0" indent="0" algn="l" rtl="0">
              <a:lnSpc>
                <a:spcPct val="90000"/>
              </a:lnSpc>
              <a:spcBef>
                <a:spcPts val="1000"/>
              </a:spcBef>
              <a:spcAft>
                <a:spcPts val="0"/>
              </a:spcAft>
              <a:buClr>
                <a:srgbClr val="8DC641"/>
              </a:buClr>
              <a:buSzPts val="3600"/>
              <a:buNone/>
            </a:pPr>
            <a:endParaRPr b="1" dirty="0"/>
          </a:p>
        </p:txBody>
      </p:sp>
      <p:grpSp>
        <p:nvGrpSpPr>
          <p:cNvPr id="272" name="Google Shape;272;p4"/>
          <p:cNvGrpSpPr/>
          <p:nvPr/>
        </p:nvGrpSpPr>
        <p:grpSpPr>
          <a:xfrm>
            <a:off x="786362" y="1076485"/>
            <a:ext cx="10619275" cy="4723459"/>
            <a:chOff x="0" y="2309"/>
            <a:chExt cx="10619275" cy="4723459"/>
          </a:xfrm>
        </p:grpSpPr>
        <p:sp>
          <p:nvSpPr>
            <p:cNvPr id="273" name="Google Shape;273;p4"/>
            <p:cNvSpPr/>
            <p:nvPr/>
          </p:nvSpPr>
          <p:spPr>
            <a:xfrm rot="5400000">
              <a:off x="-193578" y="195887"/>
              <a:ext cx="1290524" cy="903367"/>
            </a:xfrm>
            <a:prstGeom prst="chevron">
              <a:avLst>
                <a:gd name="adj" fmla="val 50000"/>
              </a:avLst>
            </a:prstGeom>
            <a:solidFill>
              <a:srgbClr val="056C6E"/>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4" name="Google Shape;274;p4"/>
            <p:cNvSpPr txBox="1"/>
            <p:nvPr/>
          </p:nvSpPr>
          <p:spPr>
            <a:xfrm>
              <a:off x="1" y="453993"/>
              <a:ext cx="903367" cy="38715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dirty="0">
                  <a:solidFill>
                    <a:schemeClr val="lt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
          <p:nvSpPr>
            <p:cNvPr id="275" name="Google Shape;275;p4"/>
            <p:cNvSpPr/>
            <p:nvPr/>
          </p:nvSpPr>
          <p:spPr>
            <a:xfrm rot="5400000">
              <a:off x="5341901" y="-4436224"/>
              <a:ext cx="838841" cy="9715908"/>
            </a:xfrm>
            <a:prstGeom prst="round2SameRect">
              <a:avLst>
                <a:gd name="adj1" fmla="val 16667"/>
                <a:gd name="adj2" fmla="val 0"/>
              </a:avLst>
            </a:prstGeom>
            <a:solidFill>
              <a:schemeClr val="lt1">
                <a:alpha val="89411"/>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6" name="Google Shape;276;p4"/>
            <p:cNvSpPr txBox="1"/>
            <p:nvPr/>
          </p:nvSpPr>
          <p:spPr>
            <a:xfrm>
              <a:off x="903368" y="43258"/>
              <a:ext cx="9674959" cy="756943"/>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GB" sz="2100" b="0" i="0" u="none" strike="noStrike" cap="none" dirty="0">
                  <a:latin typeface="Calibri"/>
                  <a:ea typeface="Calibri"/>
                  <a:cs typeface="Calibri"/>
                  <a:sym typeface="Calibri"/>
                </a:rPr>
                <a:t>	La pianificazione strategica, lo sviluppo e l'utilizzo efficiente delle risorse idriche sono essenziali in agricoltura.</a:t>
              </a:r>
              <a:endParaRPr sz="2100" b="0" i="0" u="none" strike="noStrike" cap="none" dirty="0">
                <a:latin typeface="Arial"/>
                <a:ea typeface="Arial"/>
                <a:cs typeface="Arial"/>
                <a:sym typeface="Arial"/>
              </a:endParaRPr>
            </a:p>
          </p:txBody>
        </p:sp>
        <p:sp>
          <p:nvSpPr>
            <p:cNvPr id="277" name="Google Shape;277;p4"/>
            <p:cNvSpPr/>
            <p:nvPr/>
          </p:nvSpPr>
          <p:spPr>
            <a:xfrm rot="5400000">
              <a:off x="-193578" y="1340199"/>
              <a:ext cx="1290524" cy="903367"/>
            </a:xfrm>
            <a:prstGeom prst="chevron">
              <a:avLst>
                <a:gd name="adj" fmla="val 50000"/>
              </a:avLst>
            </a:prstGeom>
            <a:solidFill>
              <a:srgbClr val="056C6E"/>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8" name="Google Shape;278;p4"/>
            <p:cNvSpPr txBox="1"/>
            <p:nvPr/>
          </p:nvSpPr>
          <p:spPr>
            <a:xfrm>
              <a:off x="1" y="1598305"/>
              <a:ext cx="903367" cy="38715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b="0" i="0" u="none" strike="noStrike" cap="none" dirty="0">
                <a:solidFill>
                  <a:schemeClr val="lt1"/>
                </a:solidFill>
                <a:latin typeface="Calibri"/>
                <a:ea typeface="Calibri"/>
                <a:cs typeface="Calibri"/>
                <a:sym typeface="Calibri"/>
              </a:endParaRPr>
            </a:p>
          </p:txBody>
        </p:sp>
        <p:sp>
          <p:nvSpPr>
            <p:cNvPr id="279" name="Google Shape;279;p4"/>
            <p:cNvSpPr/>
            <p:nvPr/>
          </p:nvSpPr>
          <p:spPr>
            <a:xfrm rot="5400000">
              <a:off x="5341901" y="-3291913"/>
              <a:ext cx="838841" cy="9715908"/>
            </a:xfrm>
            <a:prstGeom prst="round2SameRect">
              <a:avLst>
                <a:gd name="adj1" fmla="val 16667"/>
                <a:gd name="adj2" fmla="val 0"/>
              </a:avLst>
            </a:prstGeom>
            <a:solidFill>
              <a:schemeClr val="lt1">
                <a:alpha val="89411"/>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0" name="Google Shape;280;p4"/>
            <p:cNvSpPr txBox="1"/>
            <p:nvPr/>
          </p:nvSpPr>
          <p:spPr>
            <a:xfrm>
              <a:off x="903368" y="1187569"/>
              <a:ext cx="9674959" cy="756943"/>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GB" sz="2100" b="0" i="0" u="none" strike="noStrike" cap="none" dirty="0">
                  <a:latin typeface="Calibri"/>
                  <a:ea typeface="Calibri"/>
                  <a:cs typeface="Calibri"/>
                  <a:sym typeface="Calibri"/>
                </a:rPr>
                <a:t>	L'estensione delle terre irrigate è direttamente legata alla disponibilità di acqua e ai costi delle infrastrutture.</a:t>
              </a:r>
              <a:endParaRPr sz="2100" b="0" i="0" u="none" strike="noStrike" cap="none" dirty="0">
                <a:latin typeface="Arial"/>
                <a:ea typeface="Arial"/>
                <a:cs typeface="Arial"/>
                <a:sym typeface="Arial"/>
              </a:endParaRPr>
            </a:p>
          </p:txBody>
        </p:sp>
        <p:sp>
          <p:nvSpPr>
            <p:cNvPr id="281" name="Google Shape;281;p4"/>
            <p:cNvSpPr/>
            <p:nvPr/>
          </p:nvSpPr>
          <p:spPr>
            <a:xfrm rot="5400000">
              <a:off x="-193578" y="2484510"/>
              <a:ext cx="1290524" cy="903367"/>
            </a:xfrm>
            <a:prstGeom prst="chevron">
              <a:avLst>
                <a:gd name="adj" fmla="val 50000"/>
              </a:avLst>
            </a:prstGeom>
            <a:solidFill>
              <a:srgbClr val="056C6E"/>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2" name="Google Shape;282;p4"/>
            <p:cNvSpPr txBox="1"/>
            <p:nvPr/>
          </p:nvSpPr>
          <p:spPr>
            <a:xfrm>
              <a:off x="1" y="2742616"/>
              <a:ext cx="903367" cy="38715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b="0" i="0" u="none" strike="noStrike" cap="none" dirty="0">
                <a:solidFill>
                  <a:schemeClr val="lt1"/>
                </a:solidFill>
                <a:latin typeface="Calibri"/>
                <a:ea typeface="Calibri"/>
                <a:cs typeface="Calibri"/>
                <a:sym typeface="Calibri"/>
              </a:endParaRPr>
            </a:p>
          </p:txBody>
        </p:sp>
        <p:sp>
          <p:nvSpPr>
            <p:cNvPr id="283" name="Google Shape;283;p4"/>
            <p:cNvSpPr/>
            <p:nvPr/>
          </p:nvSpPr>
          <p:spPr>
            <a:xfrm rot="5400000">
              <a:off x="5341901" y="-2147601"/>
              <a:ext cx="838841" cy="9715908"/>
            </a:xfrm>
            <a:prstGeom prst="round2SameRect">
              <a:avLst>
                <a:gd name="adj1" fmla="val 16667"/>
                <a:gd name="adj2" fmla="val 0"/>
              </a:avLst>
            </a:prstGeom>
            <a:solidFill>
              <a:schemeClr val="lt1">
                <a:alpha val="89411"/>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4" name="Google Shape;284;p4"/>
            <p:cNvSpPr txBox="1"/>
            <p:nvPr/>
          </p:nvSpPr>
          <p:spPr>
            <a:xfrm>
              <a:off x="903368" y="2331881"/>
              <a:ext cx="9674959" cy="756943"/>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GB" sz="2100" b="0" i="0" u="none" strike="noStrike" cap="none" dirty="0">
                  <a:latin typeface="Calibri"/>
                  <a:ea typeface="Calibri"/>
                  <a:cs typeface="Calibri"/>
                  <a:sym typeface="Calibri"/>
                </a:rPr>
                <a:t>	La comprensione dello stato delle infrastrutture di irrigazione è fondamentale per valutare il loro impatto sull'uso del territorio, sulla produzione di energia e sulle operazioni economiche.</a:t>
              </a:r>
              <a:endParaRPr sz="2100" b="0" i="0" u="none" strike="noStrike" cap="none" dirty="0">
                <a:latin typeface="Arial"/>
                <a:ea typeface="Arial"/>
                <a:cs typeface="Arial"/>
                <a:sym typeface="Arial"/>
              </a:endParaRPr>
            </a:p>
          </p:txBody>
        </p:sp>
        <p:sp>
          <p:nvSpPr>
            <p:cNvPr id="285" name="Google Shape;285;p4"/>
            <p:cNvSpPr/>
            <p:nvPr/>
          </p:nvSpPr>
          <p:spPr>
            <a:xfrm rot="5400000">
              <a:off x="-193578" y="3628822"/>
              <a:ext cx="1290524" cy="903367"/>
            </a:xfrm>
            <a:prstGeom prst="chevron">
              <a:avLst>
                <a:gd name="adj" fmla="val 50000"/>
              </a:avLst>
            </a:prstGeom>
            <a:solidFill>
              <a:srgbClr val="056C6E"/>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6" name="Google Shape;286;p4"/>
            <p:cNvSpPr txBox="1"/>
            <p:nvPr/>
          </p:nvSpPr>
          <p:spPr>
            <a:xfrm>
              <a:off x="1" y="3886928"/>
              <a:ext cx="903367" cy="38715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b="0" i="0" u="none" strike="noStrike" cap="none" dirty="0">
                <a:solidFill>
                  <a:schemeClr val="lt1"/>
                </a:solidFill>
                <a:latin typeface="Calibri"/>
                <a:ea typeface="Calibri"/>
                <a:cs typeface="Calibri"/>
                <a:sym typeface="Calibri"/>
              </a:endParaRPr>
            </a:p>
          </p:txBody>
        </p:sp>
        <p:sp>
          <p:nvSpPr>
            <p:cNvPr id="287" name="Google Shape;287;p4"/>
            <p:cNvSpPr/>
            <p:nvPr/>
          </p:nvSpPr>
          <p:spPr>
            <a:xfrm rot="5400000">
              <a:off x="5341901" y="-1003290"/>
              <a:ext cx="838841" cy="9715908"/>
            </a:xfrm>
            <a:prstGeom prst="round2SameRect">
              <a:avLst>
                <a:gd name="adj1" fmla="val 16667"/>
                <a:gd name="adj2" fmla="val 0"/>
              </a:avLst>
            </a:prstGeom>
            <a:solidFill>
              <a:schemeClr val="lt1">
                <a:alpha val="89411"/>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8" name="Google Shape;288;p4"/>
            <p:cNvSpPr txBox="1"/>
            <p:nvPr/>
          </p:nvSpPr>
          <p:spPr>
            <a:xfrm>
              <a:off x="903368" y="3476192"/>
              <a:ext cx="9674959" cy="756943"/>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Arial"/>
                <a:buNone/>
              </a:pPr>
              <a:r>
                <a:rPr lang="en-GB" sz="2100" b="0" i="0" u="none" strike="noStrike" cap="none" dirty="0">
                  <a:latin typeface="Calibri"/>
                  <a:ea typeface="Calibri"/>
                  <a:cs typeface="Calibri"/>
                  <a:sym typeface="Calibri"/>
                </a:rPr>
                <a:t>	L'agricoltura ad alta intensità idrica è fondamentale per un'elevata produzione di colture e per salvaguardare le fonti idriche dalla contaminazione.</a:t>
              </a:r>
              <a:endParaRPr sz="2100" b="0" i="0" u="none" strike="noStrike" cap="none" dirty="0">
                <a:latin typeface="Arial"/>
                <a:ea typeface="Arial"/>
                <a:cs typeface="Arial"/>
                <a:sym typeface="Arial"/>
              </a:endParaRPr>
            </a:p>
          </p:txBody>
        </p:sp>
      </p:grpSp>
      <p:sp>
        <p:nvSpPr>
          <p:cNvPr id="2" name="Google Shape;315;p6">
            <a:extLst>
              <a:ext uri="{FF2B5EF4-FFF2-40B4-BE49-F238E27FC236}">
                <a16:creationId xmlns:a16="http://schemas.microsoft.com/office/drawing/2014/main" id="{FF29F9BD-42A9-5BFB-4867-B83694F6704C}"/>
              </a:ext>
            </a:extLst>
          </p:cNvPr>
          <p:cNvSpPr txBox="1"/>
          <p:nvPr/>
        </p:nvSpPr>
        <p:spPr>
          <a:xfrm>
            <a:off x="5995152" y="5669159"/>
            <a:ext cx="4107469"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0" u="none" strike="noStrike" cap="none" dirty="0">
                <a:solidFill>
                  <a:schemeClr val="dk1"/>
                </a:solidFill>
                <a:latin typeface="Calibri"/>
                <a:ea typeface="Calibri"/>
                <a:cs typeface="Calibri"/>
                <a:sym typeface="Calibri"/>
                <a:hlinkClick r:id="rId3"/>
              </a:rPr>
              <a:t>Gestione sostenibile dell'acqua in agricoltura in presenza di cambiamenti climatici</a:t>
            </a:r>
            <a:endParaRPr sz="1600" b="1" i="0" u="none" strike="noStrike" cap="none" dirty="0">
              <a:solidFill>
                <a:srgbClr val="000000"/>
              </a:solidFill>
              <a:latin typeface="Arial"/>
              <a:ea typeface="Arial"/>
              <a:cs typeface="Arial"/>
              <a:sym typeface="Arial"/>
            </a:endParaRPr>
          </a:p>
        </p:txBody>
      </p:sp>
      <p:sp>
        <p:nvSpPr>
          <p:cNvPr id="3" name="Arrow: Right 2">
            <a:extLst>
              <a:ext uri="{FF2B5EF4-FFF2-40B4-BE49-F238E27FC236}">
                <a16:creationId xmlns:a16="http://schemas.microsoft.com/office/drawing/2014/main" id="{566A41BA-EA4D-ACD6-705A-3D119241B85B}"/>
              </a:ext>
            </a:extLst>
          </p:cNvPr>
          <p:cNvSpPr/>
          <p:nvPr/>
        </p:nvSpPr>
        <p:spPr>
          <a:xfrm>
            <a:off x="3306104" y="5389210"/>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Per saperne di più</a:t>
            </a:r>
          </a:p>
        </p:txBody>
      </p:sp>
      <p:grpSp>
        <p:nvGrpSpPr>
          <p:cNvPr id="264" name="Google Shape;264;p4"/>
          <p:cNvGrpSpPr/>
          <p:nvPr/>
        </p:nvGrpSpPr>
        <p:grpSpPr>
          <a:xfrm rot="3730759">
            <a:off x="10363841" y="187949"/>
            <a:ext cx="949887" cy="1163493"/>
            <a:chOff x="7602444" y="4967675"/>
            <a:chExt cx="483620" cy="592374"/>
          </a:xfrm>
        </p:grpSpPr>
        <p:grpSp>
          <p:nvGrpSpPr>
            <p:cNvPr id="265" name="Google Shape;265;p4"/>
            <p:cNvGrpSpPr/>
            <p:nvPr/>
          </p:nvGrpSpPr>
          <p:grpSpPr>
            <a:xfrm>
              <a:off x="7618661" y="4967675"/>
              <a:ext cx="467403" cy="507609"/>
              <a:chOff x="2251964" y="3590497"/>
              <a:chExt cx="467403" cy="507609"/>
            </a:xfrm>
          </p:grpSpPr>
          <p:sp>
            <p:nvSpPr>
              <p:cNvPr id="266" name="Google Shape;266;p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67" name="Google Shape;267;p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68" name="Google Shape;268;p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nvGrpSpPr>
            <p:cNvPr id="269" name="Google Shape;269;p4"/>
            <p:cNvGrpSpPr/>
            <p:nvPr/>
          </p:nvGrpSpPr>
          <p:grpSpPr>
            <a:xfrm>
              <a:off x="7602444" y="4993761"/>
              <a:ext cx="421973" cy="566288"/>
              <a:chOff x="2235747" y="3616583"/>
              <a:chExt cx="421973" cy="566288"/>
            </a:xfrm>
          </p:grpSpPr>
          <p:sp>
            <p:nvSpPr>
              <p:cNvPr id="270" name="Google Shape;270;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71" name="Google Shape;271;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1" name="Google Shape;304;p5">
            <a:extLst>
              <a:ext uri="{FF2B5EF4-FFF2-40B4-BE49-F238E27FC236}">
                <a16:creationId xmlns:a16="http://schemas.microsoft.com/office/drawing/2014/main" id="{5037B07F-A9CA-9097-7DE2-0F5A485F6DC2}"/>
              </a:ext>
            </a:extLst>
          </p:cNvPr>
          <p:cNvSpPr/>
          <p:nvPr/>
        </p:nvSpPr>
        <p:spPr>
          <a:xfrm rot="2161991">
            <a:off x="5812210" y="5457243"/>
            <a:ext cx="129305" cy="203588"/>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94" name="Google Shape;294;p5"/>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400"/>
              <a:buNone/>
            </a:pPr>
            <a:r>
              <a:rPr lang="en-GB" sz="2400" b="1" dirty="0"/>
              <a:t> Valutazione di più aspetti</a:t>
            </a:r>
            <a:endParaRPr sz="2400" b="1" dirty="0"/>
          </a:p>
        </p:txBody>
      </p:sp>
      <p:sp>
        <p:nvSpPr>
          <p:cNvPr id="295" name="Google Shape;295;p5"/>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8DC641"/>
              </a:buClr>
              <a:buSzPts val="6300"/>
              <a:buNone/>
            </a:pPr>
            <a:r>
              <a:rPr lang="en-GB" b="1" dirty="0">
                <a:solidFill>
                  <a:srgbClr val="8DC641"/>
                </a:solidFill>
                <a:latin typeface="Calibri"/>
                <a:ea typeface="Calibri"/>
                <a:cs typeface="Calibri"/>
                <a:sym typeface="Calibri"/>
              </a:rPr>
              <a:t>1</a:t>
            </a:r>
            <a:endParaRPr dirty="0"/>
          </a:p>
        </p:txBody>
      </p:sp>
      <p:sp>
        <p:nvSpPr>
          <p:cNvPr id="296" name="Google Shape;296;p5"/>
          <p:cNvSpPr txBox="1">
            <a:spLocks noGrp="1"/>
          </p:cNvSpPr>
          <p:nvPr>
            <p:ph type="body" idx="6"/>
          </p:nvPr>
        </p:nvSpPr>
        <p:spPr>
          <a:xfrm>
            <a:off x="6896099" y="3268749"/>
            <a:ext cx="4569427"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400"/>
              <a:buNone/>
            </a:pPr>
            <a:r>
              <a:rPr lang="en-GB" sz="2400" b="1" dirty="0"/>
              <a:t>Strategie personalizzate</a:t>
            </a:r>
            <a:endParaRPr b="1" dirty="0"/>
          </a:p>
        </p:txBody>
      </p:sp>
      <p:sp>
        <p:nvSpPr>
          <p:cNvPr id="297" name="Google Shape;297;p5"/>
          <p:cNvSpPr txBox="1">
            <a:spLocks noGrp="1"/>
          </p:cNvSpPr>
          <p:nvPr>
            <p:ph type="body" idx="7"/>
          </p:nvPr>
        </p:nvSpPr>
        <p:spPr>
          <a:xfrm>
            <a:off x="3695022" y="2940769"/>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8DC641"/>
              </a:buClr>
              <a:buSzPts val="6300"/>
              <a:buNone/>
            </a:pPr>
            <a:r>
              <a:rPr lang="en-GB" b="1" dirty="0">
                <a:solidFill>
                  <a:srgbClr val="8DC641"/>
                </a:solidFill>
                <a:latin typeface="Calibri"/>
                <a:ea typeface="Calibri"/>
                <a:cs typeface="Calibri"/>
                <a:sym typeface="Calibri"/>
              </a:rPr>
              <a:t>2</a:t>
            </a:r>
            <a:endParaRPr dirty="0"/>
          </a:p>
        </p:txBody>
      </p:sp>
      <p:sp>
        <p:nvSpPr>
          <p:cNvPr id="298" name="Google Shape;298;p5"/>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GB" sz="2400" b="1" dirty="0"/>
              <a:t>Incoraggiare l'utilizzo dell'acqua</a:t>
            </a:r>
            <a:endParaRPr sz="2400" b="1" dirty="0"/>
          </a:p>
        </p:txBody>
      </p:sp>
      <p:sp>
        <p:nvSpPr>
          <p:cNvPr id="299" name="Google Shape;299;p5"/>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8DC641"/>
              </a:buClr>
              <a:buSzPts val="6300"/>
              <a:buNone/>
            </a:pPr>
            <a:r>
              <a:rPr lang="en-GB" b="1" dirty="0">
                <a:solidFill>
                  <a:srgbClr val="8DC641"/>
                </a:solidFill>
                <a:latin typeface="Calibri"/>
                <a:ea typeface="Calibri"/>
                <a:cs typeface="Calibri"/>
                <a:sym typeface="Calibri"/>
              </a:rPr>
              <a:t>3</a:t>
            </a:r>
            <a:endParaRPr dirty="0"/>
          </a:p>
        </p:txBody>
      </p:sp>
      <p:grpSp>
        <p:nvGrpSpPr>
          <p:cNvPr id="300" name="Google Shape;300;p5"/>
          <p:cNvGrpSpPr/>
          <p:nvPr/>
        </p:nvGrpSpPr>
        <p:grpSpPr>
          <a:xfrm rot="3730759">
            <a:off x="11104818" y="-82661"/>
            <a:ext cx="949887" cy="1163493"/>
            <a:chOff x="7602444" y="4967675"/>
            <a:chExt cx="483620" cy="592374"/>
          </a:xfrm>
        </p:grpSpPr>
        <p:grpSp>
          <p:nvGrpSpPr>
            <p:cNvPr id="301" name="Google Shape;301;p5"/>
            <p:cNvGrpSpPr/>
            <p:nvPr/>
          </p:nvGrpSpPr>
          <p:grpSpPr>
            <a:xfrm>
              <a:off x="7618661" y="4967675"/>
              <a:ext cx="467403" cy="507609"/>
              <a:chOff x="2251964" y="3590497"/>
              <a:chExt cx="467403" cy="507609"/>
            </a:xfrm>
          </p:grpSpPr>
          <p:sp>
            <p:nvSpPr>
              <p:cNvPr id="302" name="Google Shape;302;p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303" name="Google Shape;303;p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304" name="Google Shape;304;p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nvGrpSpPr>
            <p:cNvPr id="305" name="Google Shape;305;p5"/>
            <p:cNvGrpSpPr/>
            <p:nvPr/>
          </p:nvGrpSpPr>
          <p:grpSpPr>
            <a:xfrm>
              <a:off x="7602444" y="4993761"/>
              <a:ext cx="421973" cy="566288"/>
              <a:chOff x="2235747" y="3616583"/>
              <a:chExt cx="421973" cy="566288"/>
            </a:xfrm>
          </p:grpSpPr>
          <p:sp>
            <p:nvSpPr>
              <p:cNvPr id="306" name="Google Shape;306;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307" name="Google Shape;307;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
        <p:nvSpPr>
          <p:cNvPr id="308" name="Google Shape;308;p5"/>
          <p:cNvSpPr txBox="1">
            <a:spLocks noGrp="1"/>
          </p:cNvSpPr>
          <p:nvPr>
            <p:ph type="body" idx="8"/>
          </p:nvPr>
        </p:nvSpPr>
        <p:spPr>
          <a:xfrm>
            <a:off x="4394115" y="107349"/>
            <a:ext cx="6663737" cy="61872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8DC641"/>
              </a:buClr>
              <a:buSzPts val="3600"/>
              <a:buNone/>
            </a:pPr>
            <a:r>
              <a:rPr lang="en-GB" sz="3600" dirty="0">
                <a:latin typeface="Calibri"/>
                <a:ea typeface="Calibri"/>
                <a:cs typeface="Calibri"/>
                <a:sym typeface="Calibri"/>
              </a:rPr>
              <a:t>Strategia di gestione dell'acqua</a:t>
            </a:r>
            <a:endParaRPr dirty="0"/>
          </a:p>
        </p:txBody>
      </p:sp>
      <p:pic>
        <p:nvPicPr>
          <p:cNvPr id="309" name="Google Shape;309;p5" descr="Sprinklers spraying water on a field&#10;&#10;Description automatically generated"/>
          <p:cNvPicPr preferRelativeResize="0">
            <a:picLocks noGrp="1"/>
          </p:cNvPicPr>
          <p:nvPr>
            <p:ph type="pic" idx="4"/>
          </p:nvPr>
        </p:nvPicPr>
        <p:blipFill rotWithShape="1">
          <a:blip r:embed="rId3">
            <a:alphaModFix/>
          </a:blip>
          <a:srcRect l="34072" r="34072"/>
          <a:stretch/>
        </p:blipFill>
        <p:spPr>
          <a:xfrm>
            <a:off x="-23100" y="319791"/>
            <a:ext cx="3354094" cy="5923858"/>
          </a:xfrm>
          <a:prstGeom prst="rect">
            <a:avLst/>
          </a:prstGeom>
          <a:solidFill>
            <a:srgbClr val="D8D8D8"/>
          </a:solidFill>
          <a:ln>
            <a:noFill/>
          </a:ln>
        </p:spPr>
      </p:pic>
      <p:grpSp>
        <p:nvGrpSpPr>
          <p:cNvPr id="2" name="Group 1">
            <a:extLst>
              <a:ext uri="{FF2B5EF4-FFF2-40B4-BE49-F238E27FC236}">
                <a16:creationId xmlns:a16="http://schemas.microsoft.com/office/drawing/2014/main" id="{9DA3028A-EAF6-F5F7-1872-F4EAC2050514}"/>
              </a:ext>
            </a:extLst>
          </p:cNvPr>
          <p:cNvGrpSpPr/>
          <p:nvPr/>
        </p:nvGrpSpPr>
        <p:grpSpPr>
          <a:xfrm>
            <a:off x="4999837" y="1035657"/>
            <a:ext cx="920484" cy="919581"/>
            <a:chOff x="10376768" y="2334933"/>
            <a:chExt cx="920484" cy="919581"/>
          </a:xfrm>
        </p:grpSpPr>
        <p:sp>
          <p:nvSpPr>
            <p:cNvPr id="3" name="Freeform 240">
              <a:extLst>
                <a:ext uri="{FF2B5EF4-FFF2-40B4-BE49-F238E27FC236}">
                  <a16:creationId xmlns:a16="http://schemas.microsoft.com/office/drawing/2014/main" id="{44EB5550-CCE8-5615-A356-7CA19F5974E5}"/>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8DC641"/>
            </a:solidFill>
            <a:ln w="9028" cap="flat">
              <a:noFill/>
              <a:prstDash val="solid"/>
              <a:miter/>
            </a:ln>
          </p:spPr>
          <p:txBody>
            <a:bodyPr rtlCol="0" anchor="ctr"/>
            <a:lstStyle/>
            <a:p>
              <a:endParaRPr lang="en-US" dirty="0"/>
            </a:p>
          </p:txBody>
        </p:sp>
        <p:sp>
          <p:nvSpPr>
            <p:cNvPr id="4" name="Freeform 241">
              <a:extLst>
                <a:ext uri="{FF2B5EF4-FFF2-40B4-BE49-F238E27FC236}">
                  <a16:creationId xmlns:a16="http://schemas.microsoft.com/office/drawing/2014/main" id="{CC7F97D8-3D15-EF10-19A8-189E222C085E}"/>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8DC641"/>
            </a:solidFill>
            <a:ln w="9028" cap="flat">
              <a:noFill/>
              <a:prstDash val="solid"/>
              <a:miter/>
            </a:ln>
          </p:spPr>
          <p:txBody>
            <a:bodyPr rtlCol="0" anchor="ctr"/>
            <a:lstStyle/>
            <a:p>
              <a:endParaRPr lang="en-US" dirty="0"/>
            </a:p>
          </p:txBody>
        </p:sp>
        <p:grpSp>
          <p:nvGrpSpPr>
            <p:cNvPr id="5" name="Graphic 2">
              <a:extLst>
                <a:ext uri="{FF2B5EF4-FFF2-40B4-BE49-F238E27FC236}">
                  <a16:creationId xmlns:a16="http://schemas.microsoft.com/office/drawing/2014/main" id="{B7E1FBF3-4455-E812-0928-933540DAEB25}"/>
                </a:ext>
              </a:extLst>
            </p:cNvPr>
            <p:cNvGrpSpPr/>
            <p:nvPr/>
          </p:nvGrpSpPr>
          <p:grpSpPr>
            <a:xfrm>
              <a:off x="10376768" y="2334933"/>
              <a:ext cx="920484" cy="919581"/>
              <a:chOff x="10376768" y="2334933"/>
              <a:chExt cx="920484" cy="919581"/>
            </a:xfrm>
            <a:solidFill>
              <a:srgbClr val="010101"/>
            </a:solidFill>
          </p:grpSpPr>
          <p:sp>
            <p:nvSpPr>
              <p:cNvPr id="6" name="Freeform 243">
                <a:extLst>
                  <a:ext uri="{FF2B5EF4-FFF2-40B4-BE49-F238E27FC236}">
                    <a16:creationId xmlns:a16="http://schemas.microsoft.com/office/drawing/2014/main" id="{36B8E3F9-767F-8C42-62A5-B8B53E23C555}"/>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10101"/>
              </a:solidFill>
              <a:ln w="9028" cap="flat">
                <a:noFill/>
                <a:prstDash val="solid"/>
                <a:miter/>
              </a:ln>
            </p:spPr>
            <p:txBody>
              <a:bodyPr rtlCol="0" anchor="ctr"/>
              <a:lstStyle/>
              <a:p>
                <a:endParaRPr lang="en-US" dirty="0"/>
              </a:p>
            </p:txBody>
          </p:sp>
          <p:sp>
            <p:nvSpPr>
              <p:cNvPr id="7" name="Freeform 244">
                <a:extLst>
                  <a:ext uri="{FF2B5EF4-FFF2-40B4-BE49-F238E27FC236}">
                    <a16:creationId xmlns:a16="http://schemas.microsoft.com/office/drawing/2014/main" id="{BC11B38C-982F-71F4-D7A6-4D7FCFFD1DD1}"/>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10101"/>
              </a:solidFill>
              <a:ln w="9028" cap="flat">
                <a:noFill/>
                <a:prstDash val="solid"/>
                <a:miter/>
              </a:ln>
            </p:spPr>
            <p:txBody>
              <a:bodyPr rtlCol="0" anchor="ctr"/>
              <a:lstStyle/>
              <a:p>
                <a:endParaRPr lang="en-US" dirty="0"/>
              </a:p>
            </p:txBody>
          </p:sp>
        </p:grpSp>
      </p:grpSp>
      <p:grpSp>
        <p:nvGrpSpPr>
          <p:cNvPr id="8" name="Graphic 3">
            <a:extLst>
              <a:ext uri="{FF2B5EF4-FFF2-40B4-BE49-F238E27FC236}">
                <a16:creationId xmlns:a16="http://schemas.microsoft.com/office/drawing/2014/main" id="{5879905F-CE01-B7AC-E714-B021F121D261}"/>
              </a:ext>
            </a:extLst>
          </p:cNvPr>
          <p:cNvGrpSpPr/>
          <p:nvPr/>
        </p:nvGrpSpPr>
        <p:grpSpPr>
          <a:xfrm>
            <a:off x="4985580" y="3039120"/>
            <a:ext cx="948997" cy="948995"/>
            <a:chOff x="665400" y="3833425"/>
            <a:chExt cx="948997" cy="948995"/>
          </a:xfrm>
        </p:grpSpPr>
        <p:sp>
          <p:nvSpPr>
            <p:cNvPr id="9" name="Freeform 1464">
              <a:extLst>
                <a:ext uri="{FF2B5EF4-FFF2-40B4-BE49-F238E27FC236}">
                  <a16:creationId xmlns:a16="http://schemas.microsoft.com/office/drawing/2014/main" id="{78EFD415-A7A9-14F6-5A4C-5DC5A6A053A9}"/>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solidFill>
              <a:srgbClr val="000000"/>
            </a:solidFill>
            <a:ln w="27426" cap="flat">
              <a:noFill/>
              <a:prstDash val="solid"/>
              <a:miter/>
            </a:ln>
          </p:spPr>
          <p:txBody>
            <a:bodyPr rtlCol="0" anchor="ctr"/>
            <a:lstStyle/>
            <a:p>
              <a:endParaRPr lang="en-US" dirty="0"/>
            </a:p>
          </p:txBody>
        </p:sp>
        <p:sp>
          <p:nvSpPr>
            <p:cNvPr id="10" name="Freeform 1465">
              <a:extLst>
                <a:ext uri="{FF2B5EF4-FFF2-40B4-BE49-F238E27FC236}">
                  <a16:creationId xmlns:a16="http://schemas.microsoft.com/office/drawing/2014/main" id="{885315B9-D366-31F7-8EA5-B9EA574434EE}"/>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solidFill>
              <a:srgbClr val="000000"/>
            </a:solidFill>
            <a:ln w="27426" cap="flat">
              <a:noFill/>
              <a:prstDash val="solid"/>
              <a:miter/>
            </a:ln>
          </p:spPr>
          <p:txBody>
            <a:bodyPr rtlCol="0" anchor="ctr"/>
            <a:lstStyle/>
            <a:p>
              <a:endParaRPr lang="en-US" dirty="0"/>
            </a:p>
          </p:txBody>
        </p:sp>
        <p:grpSp>
          <p:nvGrpSpPr>
            <p:cNvPr id="11" name="Graphic 3">
              <a:extLst>
                <a:ext uri="{FF2B5EF4-FFF2-40B4-BE49-F238E27FC236}">
                  <a16:creationId xmlns:a16="http://schemas.microsoft.com/office/drawing/2014/main" id="{817D8C4F-0738-0D42-0B35-239DB2C57B4D}"/>
                </a:ext>
              </a:extLst>
            </p:cNvPr>
            <p:cNvGrpSpPr/>
            <p:nvPr/>
          </p:nvGrpSpPr>
          <p:grpSpPr>
            <a:xfrm>
              <a:off x="788824" y="4019932"/>
              <a:ext cx="244106" cy="641806"/>
              <a:chOff x="788824" y="4019932"/>
              <a:chExt cx="244106" cy="641806"/>
            </a:xfrm>
            <a:solidFill>
              <a:srgbClr val="00BADE"/>
            </a:solidFill>
          </p:grpSpPr>
          <p:sp>
            <p:nvSpPr>
              <p:cNvPr id="12" name="Freeform 1467">
                <a:extLst>
                  <a:ext uri="{FF2B5EF4-FFF2-40B4-BE49-F238E27FC236}">
                    <a16:creationId xmlns:a16="http://schemas.microsoft.com/office/drawing/2014/main" id="{782DAE3D-F40C-978D-9624-27E21136EDD9}"/>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8DC641"/>
              </a:solidFill>
              <a:ln w="27426" cap="flat">
                <a:noFill/>
                <a:prstDash val="solid"/>
                <a:miter/>
              </a:ln>
            </p:spPr>
            <p:txBody>
              <a:bodyPr rtlCol="0" anchor="ctr"/>
              <a:lstStyle/>
              <a:p>
                <a:endParaRPr lang="en-US" dirty="0"/>
              </a:p>
            </p:txBody>
          </p:sp>
          <p:sp>
            <p:nvSpPr>
              <p:cNvPr id="13" name="Freeform 1468">
                <a:extLst>
                  <a:ext uri="{FF2B5EF4-FFF2-40B4-BE49-F238E27FC236}">
                    <a16:creationId xmlns:a16="http://schemas.microsoft.com/office/drawing/2014/main" id="{56E81D84-1DF5-C4A3-D2CB-95B5BE0C1E33}"/>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8DC641"/>
              </a:solidFill>
              <a:ln w="27426" cap="flat">
                <a:noFill/>
                <a:prstDash val="solid"/>
                <a:miter/>
              </a:ln>
            </p:spPr>
            <p:txBody>
              <a:bodyPr rtlCol="0" anchor="ctr"/>
              <a:lstStyle/>
              <a:p>
                <a:endParaRPr lang="en-US" dirty="0"/>
              </a:p>
            </p:txBody>
          </p:sp>
          <p:sp>
            <p:nvSpPr>
              <p:cNvPr id="14" name="Freeform 1469">
                <a:extLst>
                  <a:ext uri="{FF2B5EF4-FFF2-40B4-BE49-F238E27FC236}">
                    <a16:creationId xmlns:a16="http://schemas.microsoft.com/office/drawing/2014/main" id="{84D55890-C788-26E0-BB05-05D369022A03}"/>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8DC641"/>
              </a:solidFill>
              <a:ln w="27426" cap="flat">
                <a:noFill/>
                <a:prstDash val="solid"/>
                <a:miter/>
              </a:ln>
            </p:spPr>
            <p:txBody>
              <a:bodyPr rtlCol="0" anchor="ctr"/>
              <a:lstStyle/>
              <a:p>
                <a:endParaRPr lang="en-US" dirty="0"/>
              </a:p>
            </p:txBody>
          </p:sp>
          <p:sp>
            <p:nvSpPr>
              <p:cNvPr id="15" name="Freeform 1470">
                <a:extLst>
                  <a:ext uri="{FF2B5EF4-FFF2-40B4-BE49-F238E27FC236}">
                    <a16:creationId xmlns:a16="http://schemas.microsoft.com/office/drawing/2014/main" id="{E8E752A3-4526-528B-B444-3EC7EF7098FA}"/>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8DC641"/>
              </a:solidFill>
              <a:ln w="27426" cap="flat">
                <a:noFill/>
                <a:prstDash val="solid"/>
                <a:miter/>
              </a:ln>
            </p:spPr>
            <p:txBody>
              <a:bodyPr rtlCol="0" anchor="ctr"/>
              <a:lstStyle/>
              <a:p>
                <a:endParaRPr lang="en-US" dirty="0"/>
              </a:p>
            </p:txBody>
          </p:sp>
          <p:sp>
            <p:nvSpPr>
              <p:cNvPr id="16" name="Freeform 1471">
                <a:extLst>
                  <a:ext uri="{FF2B5EF4-FFF2-40B4-BE49-F238E27FC236}">
                    <a16:creationId xmlns:a16="http://schemas.microsoft.com/office/drawing/2014/main" id="{C169963F-17E3-843E-E299-687DDB682DF0}"/>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8DC641"/>
              </a:solidFill>
              <a:ln w="27426" cap="flat">
                <a:noFill/>
                <a:prstDash val="solid"/>
                <a:miter/>
              </a:ln>
            </p:spPr>
            <p:txBody>
              <a:bodyPr rtlCol="0" anchor="ctr"/>
              <a:lstStyle/>
              <a:p>
                <a:endParaRPr lang="en-US" dirty="0"/>
              </a:p>
            </p:txBody>
          </p:sp>
          <p:sp>
            <p:nvSpPr>
              <p:cNvPr id="17" name="Freeform 1472">
                <a:extLst>
                  <a:ext uri="{FF2B5EF4-FFF2-40B4-BE49-F238E27FC236}">
                    <a16:creationId xmlns:a16="http://schemas.microsoft.com/office/drawing/2014/main" id="{CCD9A13D-446B-5241-3CF1-B3C083E4049F}"/>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8DC641"/>
              </a:solidFill>
              <a:ln w="27426" cap="flat">
                <a:noFill/>
                <a:prstDash val="solid"/>
                <a:miter/>
              </a:ln>
            </p:spPr>
            <p:txBody>
              <a:bodyPr rtlCol="0" anchor="ctr"/>
              <a:lstStyle/>
              <a:p>
                <a:endParaRPr lang="en-US" dirty="0"/>
              </a:p>
            </p:txBody>
          </p:sp>
        </p:grpSp>
      </p:grpSp>
      <p:pic>
        <p:nvPicPr>
          <p:cNvPr id="19" name="Graphic 18" descr="Watering Plant outline">
            <a:extLst>
              <a:ext uri="{FF2B5EF4-FFF2-40B4-BE49-F238E27FC236}">
                <a16:creationId xmlns:a16="http://schemas.microsoft.com/office/drawing/2014/main" id="{33C6E497-13CB-0EC6-7557-BF87D3A4D4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46471" y="4802121"/>
            <a:ext cx="1063803" cy="1063803"/>
          </a:xfrm>
          <a:prstGeom prst="rect">
            <a:avLst/>
          </a:prstGeom>
        </p:spPr>
      </p:pic>
      <p:sp>
        <p:nvSpPr>
          <p:cNvPr id="20" name="Google Shape;304;p5">
            <a:extLst>
              <a:ext uri="{FF2B5EF4-FFF2-40B4-BE49-F238E27FC236}">
                <a16:creationId xmlns:a16="http://schemas.microsoft.com/office/drawing/2014/main" id="{34F1EBBB-F33E-95E4-AB43-EC9E897F1DAE}"/>
              </a:ext>
            </a:extLst>
          </p:cNvPr>
          <p:cNvSpPr/>
          <p:nvPr/>
        </p:nvSpPr>
        <p:spPr>
          <a:xfrm rot="17770768">
            <a:off x="5622127" y="5549722"/>
            <a:ext cx="48539" cy="113517"/>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6"/>
          <p:cNvSpPr txBox="1">
            <a:spLocks noGrp="1"/>
          </p:cNvSpPr>
          <p:nvPr>
            <p:ph type="body" idx="2"/>
          </p:nvPr>
        </p:nvSpPr>
        <p:spPr>
          <a:xfrm>
            <a:off x="553011" y="511377"/>
            <a:ext cx="10934139"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a:t>Strategia di gestione dell'acqua per la programmazione dell'irrigazione</a:t>
            </a:r>
            <a:endParaRPr b="1" dirty="0"/>
          </a:p>
        </p:txBody>
      </p:sp>
      <p:sp>
        <p:nvSpPr>
          <p:cNvPr id="315" name="Google Shape;315;p6"/>
          <p:cNvSpPr txBox="1"/>
          <p:nvPr/>
        </p:nvSpPr>
        <p:spPr>
          <a:xfrm>
            <a:off x="861754" y="1721910"/>
            <a:ext cx="5407921"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highlight>
                  <a:srgbClr val="8DC641"/>
                </a:highlight>
                <a:latin typeface="Calibri"/>
                <a:ea typeface="Calibri"/>
                <a:cs typeface="Calibri"/>
                <a:sym typeface="Calibri"/>
              </a:rPr>
              <a:t>Importanza</a:t>
            </a:r>
            <a:endParaRPr sz="2000" b="0" i="0" u="none" strike="noStrike" cap="none" dirty="0">
              <a:highlight>
                <a:srgbClr val="8DC64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latin typeface="Calibri"/>
              <a:ea typeface="Calibri"/>
              <a:cs typeface="Calibri"/>
              <a:sym typeface="Calibri"/>
            </a:endParaRPr>
          </a:p>
          <a:p>
            <a:pPr marL="285750" marR="0" lvl="0" indent="-285750" algn="l" rtl="0">
              <a:lnSpc>
                <a:spcPct val="100000"/>
              </a:lnSpc>
              <a:spcBef>
                <a:spcPts val="0"/>
              </a:spcBef>
              <a:spcAft>
                <a:spcPts val="0"/>
              </a:spcAft>
              <a:buClr>
                <a:srgbClr val="8DC641"/>
              </a:buClr>
              <a:buSzPts val="2400"/>
              <a:buFont typeface="Arial"/>
              <a:buChar char="•"/>
            </a:pPr>
            <a:r>
              <a:rPr lang="en-GB" sz="2400" b="0" i="0" u="none" strike="noStrike" cap="none" dirty="0">
                <a:latin typeface="Calibri"/>
                <a:ea typeface="Calibri"/>
                <a:cs typeface="Calibri"/>
                <a:sym typeface="Calibri"/>
              </a:rPr>
              <a:t>Massimizza la produzione agricola e conserva le risorse idriche.</a:t>
            </a:r>
            <a:endParaRPr sz="2000" b="0" i="0" u="none" strike="noStrike" cap="none" dirty="0">
              <a:latin typeface="Arial"/>
              <a:ea typeface="Arial"/>
              <a:cs typeface="Arial"/>
              <a:sym typeface="Arial"/>
            </a:endParaRPr>
          </a:p>
          <a:p>
            <a:pPr marL="285750" marR="0" lvl="0" indent="-285750" algn="l" rtl="0">
              <a:lnSpc>
                <a:spcPct val="100000"/>
              </a:lnSpc>
              <a:spcBef>
                <a:spcPts val="0"/>
              </a:spcBef>
              <a:spcAft>
                <a:spcPts val="0"/>
              </a:spcAft>
              <a:buClr>
                <a:srgbClr val="8DC641"/>
              </a:buClr>
              <a:buSzPts val="2400"/>
              <a:buFont typeface="Arial"/>
              <a:buChar char="•"/>
            </a:pPr>
            <a:r>
              <a:rPr lang="en-GB" sz="2400" b="0" i="0" u="none" strike="noStrike" cap="none" dirty="0">
                <a:latin typeface="Calibri"/>
                <a:ea typeface="Calibri"/>
                <a:cs typeface="Calibri"/>
                <a:sym typeface="Calibri"/>
              </a:rPr>
              <a:t>Migliora l'</a:t>
            </a:r>
            <a:r>
              <a:rPr lang="en-GB" sz="2400" b="1" i="0" u="none" strike="noStrike" cap="none" dirty="0">
                <a:latin typeface="Calibri"/>
                <a:ea typeface="Calibri"/>
                <a:cs typeface="Calibri"/>
                <a:sym typeface="Calibri"/>
              </a:rPr>
              <a:t>efficienza e la sostenibilità a lungo termine </a:t>
            </a:r>
            <a:r>
              <a:rPr lang="en-GB" sz="2400" b="0" i="0" u="none" strike="noStrike" cap="none" dirty="0">
                <a:latin typeface="Calibri"/>
                <a:ea typeface="Calibri"/>
                <a:cs typeface="Calibri"/>
                <a:sym typeface="Calibri"/>
              </a:rPr>
              <a:t>dei sistemi di irrigazione.</a:t>
            </a:r>
            <a:endParaRPr sz="2000" b="0" i="0" u="none" strike="noStrike" cap="none" dirty="0">
              <a:latin typeface="Arial"/>
              <a:ea typeface="Arial"/>
              <a:cs typeface="Arial"/>
              <a:sym typeface="Arial"/>
            </a:endParaRPr>
          </a:p>
        </p:txBody>
      </p:sp>
      <p:sp>
        <p:nvSpPr>
          <p:cNvPr id="316" name="Google Shape;316;p6"/>
          <p:cNvSpPr txBox="1"/>
          <p:nvPr/>
        </p:nvSpPr>
        <p:spPr>
          <a:xfrm>
            <a:off x="6288032" y="1720261"/>
            <a:ext cx="5407921" cy="3785611"/>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8DC641"/>
              </a:buClr>
              <a:buSzPts val="2500"/>
            </a:pPr>
            <a:r>
              <a:rPr lang="en-GB" sz="2400" b="1" i="0" u="none" strike="noStrike" cap="none" dirty="0">
                <a:highlight>
                  <a:srgbClr val="8DC641"/>
                </a:highlight>
                <a:latin typeface="Calibri"/>
                <a:ea typeface="Calibri"/>
                <a:cs typeface="Calibri"/>
                <a:sym typeface="Calibri"/>
              </a:rPr>
              <a:t>Fattori chiave</a:t>
            </a:r>
            <a:endParaRPr sz="2400" b="0" i="0" u="none" strike="noStrike" cap="none" dirty="0">
              <a:highlight>
                <a:srgbClr val="8DC641"/>
              </a:highlight>
              <a:latin typeface="Arial"/>
              <a:ea typeface="Arial"/>
              <a:cs typeface="Arial"/>
              <a:sym typeface="Arial"/>
            </a:endParaRPr>
          </a:p>
          <a:p>
            <a:pPr marL="342900" marR="0" lvl="0" indent="-342900" algn="l" rtl="0">
              <a:lnSpc>
                <a:spcPct val="100000"/>
              </a:lnSpc>
              <a:spcBef>
                <a:spcPts val="0"/>
              </a:spcBef>
              <a:spcAft>
                <a:spcPts val="0"/>
              </a:spcAft>
              <a:buClr>
                <a:srgbClr val="8DC641"/>
              </a:buClr>
              <a:buSzPts val="2500"/>
              <a:buFont typeface="Arial" panose="020B0604020202020204" pitchFamily="34" charset="0"/>
              <a:buChar char="•"/>
            </a:pPr>
            <a:endParaRPr sz="2400" b="0" i="0" u="none" strike="noStrike" cap="none" dirty="0">
              <a:latin typeface="Calibri"/>
              <a:ea typeface="Calibri"/>
              <a:cs typeface="Calibri"/>
              <a:sym typeface="Calibri"/>
            </a:endParaRPr>
          </a:p>
          <a:p>
            <a:pPr marL="342900" marR="0" lvl="0" indent="-342900" algn="l" rtl="0">
              <a:lnSpc>
                <a:spcPct val="100000"/>
              </a:lnSpc>
              <a:spcBef>
                <a:spcPts val="0"/>
              </a:spcBef>
              <a:spcAft>
                <a:spcPts val="0"/>
              </a:spcAft>
              <a:buClr>
                <a:srgbClr val="8DC641"/>
              </a:buClr>
              <a:buSzPts val="2500"/>
              <a:buFont typeface="Arial" panose="020B0604020202020204" pitchFamily="34" charset="0"/>
              <a:buChar char="•"/>
            </a:pPr>
            <a:r>
              <a:rPr lang="en-GB" sz="2400" b="0" i="0" u="none" strike="noStrike" cap="none" dirty="0">
                <a:latin typeface="Calibri"/>
                <a:ea typeface="Calibri"/>
                <a:cs typeface="Calibri"/>
                <a:sym typeface="Calibri"/>
              </a:rPr>
              <a:t>Comprendere le </a:t>
            </a:r>
            <a:r>
              <a:rPr lang="en-GB" sz="2400" b="1" i="0" u="none" strike="noStrike" cap="none" dirty="0">
                <a:latin typeface="Calibri"/>
                <a:ea typeface="Calibri"/>
                <a:cs typeface="Calibri"/>
                <a:sym typeface="Calibri"/>
              </a:rPr>
              <a:t>esigenze idriche specifiche delle colture </a:t>
            </a:r>
            <a:r>
              <a:rPr lang="en-GB" sz="2400" b="0" i="0" u="none" strike="noStrike" cap="none" dirty="0">
                <a:latin typeface="Calibri"/>
                <a:ea typeface="Calibri"/>
                <a:cs typeface="Calibri"/>
                <a:sym typeface="Calibri"/>
              </a:rPr>
              <a:t>e le proprietà di ritenzione idrica del suolo.</a:t>
            </a:r>
            <a:endParaRPr sz="2400" b="0" i="0" u="none" strike="noStrike" cap="none" dirty="0">
              <a:latin typeface="Arial"/>
              <a:ea typeface="Arial"/>
              <a:cs typeface="Arial"/>
              <a:sym typeface="Arial"/>
            </a:endParaRPr>
          </a:p>
          <a:p>
            <a:pPr marL="342900" marR="0" lvl="0" indent="-342900" algn="l" rtl="0">
              <a:lnSpc>
                <a:spcPct val="100000"/>
              </a:lnSpc>
              <a:spcBef>
                <a:spcPts val="0"/>
              </a:spcBef>
              <a:spcAft>
                <a:spcPts val="0"/>
              </a:spcAft>
              <a:buClr>
                <a:srgbClr val="8DC641"/>
              </a:buClr>
              <a:buSzPts val="2500"/>
              <a:buFont typeface="Arial" panose="020B0604020202020204" pitchFamily="34" charset="0"/>
              <a:buChar char="•"/>
            </a:pPr>
            <a:r>
              <a:rPr lang="en-GB" sz="2400" b="0" i="0" u="none" strike="noStrike" cap="none" dirty="0">
                <a:latin typeface="Calibri"/>
                <a:ea typeface="Calibri"/>
                <a:cs typeface="Calibri"/>
                <a:sym typeface="Calibri"/>
              </a:rPr>
              <a:t>Implementare </a:t>
            </a:r>
            <a:r>
              <a:rPr lang="en-GB" sz="2400" b="1" i="0" u="none" strike="noStrike" cap="none" dirty="0">
                <a:latin typeface="Calibri"/>
                <a:ea typeface="Calibri"/>
                <a:cs typeface="Calibri"/>
                <a:sym typeface="Calibri"/>
              </a:rPr>
              <a:t>metodi di irrigazione efficaci </a:t>
            </a:r>
            <a:r>
              <a:rPr lang="en-GB" sz="2400" b="0" i="0" u="none" strike="noStrike" cap="none" dirty="0">
                <a:latin typeface="Calibri"/>
                <a:ea typeface="Calibri"/>
                <a:cs typeface="Calibri"/>
                <a:sym typeface="Calibri"/>
              </a:rPr>
              <a:t>per garantire un'applicazione precisa dell'acqua.</a:t>
            </a:r>
            <a:endParaRPr sz="2400" b="0" i="0" u="none" strike="noStrike" cap="none" dirty="0">
              <a:latin typeface="Arial"/>
              <a:ea typeface="Arial"/>
              <a:cs typeface="Arial"/>
              <a:sym typeface="Arial"/>
            </a:endParaRPr>
          </a:p>
          <a:p>
            <a:pPr marL="342900" marR="0" lvl="0" indent="-342900" algn="l" rtl="0">
              <a:lnSpc>
                <a:spcPct val="100000"/>
              </a:lnSpc>
              <a:spcBef>
                <a:spcPts val="0"/>
              </a:spcBef>
              <a:spcAft>
                <a:spcPts val="0"/>
              </a:spcAft>
              <a:buClr>
                <a:srgbClr val="8DC641"/>
              </a:buClr>
              <a:buSzPts val="2500"/>
              <a:buFont typeface="Arial" panose="020B0604020202020204" pitchFamily="34" charset="0"/>
              <a:buChar char="•"/>
            </a:pPr>
            <a:r>
              <a:rPr lang="en-GB" sz="2400" b="1" i="0" u="none" strike="noStrike" cap="none" dirty="0">
                <a:latin typeface="Calibri"/>
                <a:ea typeface="Calibri"/>
                <a:cs typeface="Calibri"/>
                <a:sym typeface="Calibri"/>
              </a:rPr>
              <a:t>Sfruttare le competenze </a:t>
            </a:r>
            <a:r>
              <a:rPr lang="en-GB" sz="2400" b="0" i="0" u="none" strike="noStrike" cap="none" dirty="0">
                <a:latin typeface="Calibri"/>
                <a:ea typeface="Calibri"/>
                <a:cs typeface="Calibri"/>
                <a:sym typeface="Calibri"/>
              </a:rPr>
              <a:t>degli agricoltori per gestire la pratica dell'irrigazione a livello di campo</a:t>
            </a:r>
            <a:endParaRPr sz="2400" b="0" i="0" u="none" strike="noStrike" cap="none" dirty="0">
              <a:latin typeface="Arial"/>
              <a:ea typeface="Arial"/>
              <a:cs typeface="Arial"/>
              <a:sym typeface="Arial"/>
            </a:endParaRPr>
          </a:p>
        </p:txBody>
      </p:sp>
      <p:grpSp>
        <p:nvGrpSpPr>
          <p:cNvPr id="2" name="Google Shape;50;p36">
            <a:extLst>
              <a:ext uri="{FF2B5EF4-FFF2-40B4-BE49-F238E27FC236}">
                <a16:creationId xmlns:a16="http://schemas.microsoft.com/office/drawing/2014/main" id="{E5F2F6F5-2488-C46D-16EB-A61BC0A9B4B2}"/>
              </a:ext>
            </a:extLst>
          </p:cNvPr>
          <p:cNvGrpSpPr/>
          <p:nvPr/>
        </p:nvGrpSpPr>
        <p:grpSpPr>
          <a:xfrm>
            <a:off x="1495987" y="4437073"/>
            <a:ext cx="4970518" cy="1670543"/>
            <a:chOff x="1202708" y="6807724"/>
            <a:chExt cx="6270636" cy="2641557"/>
          </a:xfrm>
        </p:grpSpPr>
        <p:grpSp>
          <p:nvGrpSpPr>
            <p:cNvPr id="3" name="Google Shape;51;p36">
              <a:extLst>
                <a:ext uri="{FF2B5EF4-FFF2-40B4-BE49-F238E27FC236}">
                  <a16:creationId xmlns:a16="http://schemas.microsoft.com/office/drawing/2014/main" id="{716B3544-FA89-6CD5-1C27-93A62FA090C4}"/>
                </a:ext>
              </a:extLst>
            </p:cNvPr>
            <p:cNvGrpSpPr/>
            <p:nvPr/>
          </p:nvGrpSpPr>
          <p:grpSpPr>
            <a:xfrm>
              <a:off x="2348838" y="6807724"/>
              <a:ext cx="1249545" cy="2223620"/>
              <a:chOff x="2348838" y="6807724"/>
              <a:chExt cx="1249545" cy="2223620"/>
            </a:xfrm>
          </p:grpSpPr>
          <p:sp>
            <p:nvSpPr>
              <p:cNvPr id="7" name="Google Shape;52;p36">
                <a:extLst>
                  <a:ext uri="{FF2B5EF4-FFF2-40B4-BE49-F238E27FC236}">
                    <a16:creationId xmlns:a16="http://schemas.microsoft.com/office/drawing/2014/main" id="{A84D9792-AFC8-FA5D-9DE2-80394AEC045A}"/>
                  </a:ext>
                </a:extLst>
              </p:cNvPr>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8" name="Google Shape;53;p36">
                <a:extLst>
                  <a:ext uri="{FF2B5EF4-FFF2-40B4-BE49-F238E27FC236}">
                    <a16:creationId xmlns:a16="http://schemas.microsoft.com/office/drawing/2014/main" id="{CFD35B32-9B18-CBE6-C1B0-86B28647CC3E}"/>
                  </a:ext>
                </a:extLst>
              </p:cNvPr>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9" name="Google Shape;54;p36">
                <a:extLst>
                  <a:ext uri="{FF2B5EF4-FFF2-40B4-BE49-F238E27FC236}">
                    <a16:creationId xmlns:a16="http://schemas.microsoft.com/office/drawing/2014/main" id="{B55152D1-B23C-040F-43D2-7541FD96EF8A}"/>
                  </a:ext>
                </a:extLst>
              </p:cNvPr>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0" name="Google Shape;55;p36">
                <a:extLst>
                  <a:ext uri="{FF2B5EF4-FFF2-40B4-BE49-F238E27FC236}">
                    <a16:creationId xmlns:a16="http://schemas.microsoft.com/office/drawing/2014/main" id="{9167A0E9-9FA7-ABAF-E909-36A04F9E2C63}"/>
                  </a:ext>
                </a:extLst>
              </p:cNvPr>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nvGrpSpPr>
              <p:cNvPr id="11" name="Google Shape;56;p36">
                <a:extLst>
                  <a:ext uri="{FF2B5EF4-FFF2-40B4-BE49-F238E27FC236}">
                    <a16:creationId xmlns:a16="http://schemas.microsoft.com/office/drawing/2014/main" id="{AC4717F2-67ED-25AA-7ABD-F44CB7B82ABE}"/>
                  </a:ext>
                </a:extLst>
              </p:cNvPr>
              <p:cNvGrpSpPr/>
              <p:nvPr/>
            </p:nvGrpSpPr>
            <p:grpSpPr>
              <a:xfrm>
                <a:off x="2483956" y="6807724"/>
                <a:ext cx="738321" cy="802017"/>
                <a:chOff x="2483956" y="6807724"/>
                <a:chExt cx="738321" cy="802017"/>
              </a:xfrm>
            </p:grpSpPr>
            <p:sp>
              <p:nvSpPr>
                <p:cNvPr id="12" name="Google Shape;57;p36">
                  <a:extLst>
                    <a:ext uri="{FF2B5EF4-FFF2-40B4-BE49-F238E27FC236}">
                      <a16:creationId xmlns:a16="http://schemas.microsoft.com/office/drawing/2014/main" id="{14B574B1-D8BE-AE0B-19ED-9765524A0F7D}"/>
                    </a:ext>
                  </a:extLst>
                </p:cNvPr>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3" name="Google Shape;58;p36">
                  <a:extLst>
                    <a:ext uri="{FF2B5EF4-FFF2-40B4-BE49-F238E27FC236}">
                      <a16:creationId xmlns:a16="http://schemas.microsoft.com/office/drawing/2014/main" id="{5668364E-5F5A-67B7-1804-BB2DCE550904}"/>
                    </a:ext>
                  </a:extLst>
                </p:cNvPr>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4" name="Google Shape;59;p36">
                  <a:extLst>
                    <a:ext uri="{FF2B5EF4-FFF2-40B4-BE49-F238E27FC236}">
                      <a16:creationId xmlns:a16="http://schemas.microsoft.com/office/drawing/2014/main" id="{987FEC49-31CF-359A-2A79-5582BE2C4778}"/>
                    </a:ext>
                  </a:extLst>
                </p:cNvPr>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grpSp>
          <p:nvGrpSpPr>
            <p:cNvPr id="4" name="Google Shape;60;p36">
              <a:extLst>
                <a:ext uri="{FF2B5EF4-FFF2-40B4-BE49-F238E27FC236}">
                  <a16:creationId xmlns:a16="http://schemas.microsoft.com/office/drawing/2014/main" id="{3868D355-A80A-E0CB-DB73-5F2B59E1DFF0}"/>
                </a:ext>
              </a:extLst>
            </p:cNvPr>
            <p:cNvGrpSpPr/>
            <p:nvPr/>
          </p:nvGrpSpPr>
          <p:grpSpPr>
            <a:xfrm>
              <a:off x="1202708" y="6848940"/>
              <a:ext cx="6270636" cy="2600341"/>
              <a:chOff x="1202708" y="6848940"/>
              <a:chExt cx="6270636" cy="2600341"/>
            </a:xfrm>
          </p:grpSpPr>
          <p:sp>
            <p:nvSpPr>
              <p:cNvPr id="5" name="Google Shape;61;p36">
                <a:extLst>
                  <a:ext uri="{FF2B5EF4-FFF2-40B4-BE49-F238E27FC236}">
                    <a16:creationId xmlns:a16="http://schemas.microsoft.com/office/drawing/2014/main" id="{831786F3-D526-3767-0CB3-8F06AAE464AF}"/>
                  </a:ext>
                </a:extLst>
              </p:cNvPr>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6" name="Google Shape;62;p36">
                <a:extLst>
                  <a:ext uri="{FF2B5EF4-FFF2-40B4-BE49-F238E27FC236}">
                    <a16:creationId xmlns:a16="http://schemas.microsoft.com/office/drawing/2014/main" id="{935EF062-8E8B-24C6-1123-059D238EC8D8}"/>
                  </a:ext>
                </a:extLst>
              </p:cNvPr>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40" name="Google Shape;340;p7" descr="A sprinkler spraying water on a field&#10;&#10;Description automatically generated"/>
          <p:cNvPicPr preferRelativeResize="0">
            <a:picLocks noGrp="1"/>
          </p:cNvPicPr>
          <p:nvPr>
            <p:ph type="pic" idx="3"/>
          </p:nvPr>
        </p:nvPicPr>
        <p:blipFill rotWithShape="1">
          <a:blip r:embed="rId3">
            <a:alphaModFix/>
          </a:blip>
          <a:srcRect l="9496" r="9494"/>
          <a:stretch/>
        </p:blipFill>
        <p:spPr>
          <a:xfrm>
            <a:off x="6545263" y="1452563"/>
            <a:ext cx="5646737" cy="4656137"/>
          </a:xfrm>
          <a:prstGeom prst="rect">
            <a:avLst/>
          </a:prstGeom>
          <a:solidFill>
            <a:srgbClr val="D8D8D8"/>
          </a:solidFill>
          <a:ln>
            <a:noFill/>
          </a:ln>
        </p:spPr>
      </p:pic>
      <p:sp>
        <p:nvSpPr>
          <p:cNvPr id="2" name="Google Shape;315;p6">
            <a:extLst>
              <a:ext uri="{FF2B5EF4-FFF2-40B4-BE49-F238E27FC236}">
                <a16:creationId xmlns:a16="http://schemas.microsoft.com/office/drawing/2014/main" id="{49B7A64D-2B6A-61C0-118A-22A0E5310E8B}"/>
              </a:ext>
            </a:extLst>
          </p:cNvPr>
          <p:cNvSpPr txBox="1"/>
          <p:nvPr/>
        </p:nvSpPr>
        <p:spPr>
          <a:xfrm>
            <a:off x="7327724" y="5648175"/>
            <a:ext cx="4864276" cy="584735"/>
          </a:xfrm>
          <a:prstGeom prst="rect">
            <a:avLst/>
          </a:prstGeom>
          <a:solidFill>
            <a:schemeClr val="bg1"/>
          </a:solidFill>
          <a:ln>
            <a:noFill/>
          </a:ln>
        </p:spPr>
        <p:txBody>
          <a:bodyPr spcFirstLastPara="1" wrap="square" lIns="91425" tIns="45700" rIns="91425" bIns="45700" anchor="t" anchorCtr="0">
            <a:spAutoFit/>
          </a:bodyPr>
          <a:lstStyle/>
          <a:p>
            <a:pPr marL="288000" marR="0" lvl="0" indent="0" algn="l" rtl="0">
              <a:lnSpc>
                <a:spcPct val="100000"/>
              </a:lnSpc>
              <a:spcBef>
                <a:spcPts val="0"/>
              </a:spcBef>
              <a:spcAft>
                <a:spcPts val="0"/>
              </a:spcAft>
              <a:buClr>
                <a:srgbClr val="000000"/>
              </a:buClr>
              <a:buSzPts val="2400"/>
              <a:buFont typeface="Arial"/>
              <a:buNone/>
            </a:pPr>
            <a:r>
              <a:rPr lang="en-US" sz="1600" i="0" u="none" strike="noStrike" cap="none" dirty="0">
                <a:solidFill>
                  <a:schemeClr val="dk1"/>
                </a:solidFill>
                <a:latin typeface="Calibri"/>
                <a:ea typeface="Calibri"/>
                <a:cs typeface="Calibri"/>
                <a:sym typeface="Calibri"/>
                <a:hlinkClick r:id="rId4"/>
              </a:rPr>
              <a:t>Evapotraspirazione delle colture - Linee guida per il calcolo del </a:t>
            </a:r>
            <a:r>
              <a:rPr lang="tr-TR" sz="1600" b="0" i="0" u="sng" strike="noStrike" cap="none" dirty="0">
                <a:solidFill>
                  <a:srgbClr val="8DC641"/>
                </a:solidFill>
                <a:latin typeface="Arial"/>
                <a:ea typeface="Arial"/>
                <a:cs typeface="Arial"/>
                <a:sym typeface="Arial"/>
              </a:rPr>
              <a:t>fabbisogno</a:t>
            </a:r>
            <a:r>
              <a:rPr lang="en-US" sz="1600" i="0" u="sng" strike="noStrike" cap="none" dirty="0">
                <a:solidFill>
                  <a:srgbClr val="8DC64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idrico </a:t>
            </a:r>
            <a:r>
              <a:rPr lang="en-US" sz="1600" i="0" u="none" strike="noStrike" cap="none" dirty="0">
                <a:solidFill>
                  <a:srgbClr val="87A66E"/>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delle colture</a:t>
            </a:r>
            <a:endParaRPr sz="1600" b="0" i="0" u="none" strike="noStrike" cap="none" dirty="0">
              <a:solidFill>
                <a:srgbClr val="000000"/>
              </a:solidFill>
              <a:latin typeface="Arial"/>
              <a:ea typeface="Arial"/>
              <a:cs typeface="Arial"/>
              <a:sym typeface="Arial"/>
            </a:endParaRPr>
          </a:p>
        </p:txBody>
      </p:sp>
      <p:sp>
        <p:nvSpPr>
          <p:cNvPr id="3" name="Arrow: Right 2">
            <a:extLst>
              <a:ext uri="{FF2B5EF4-FFF2-40B4-BE49-F238E27FC236}">
                <a16:creationId xmlns:a16="http://schemas.microsoft.com/office/drawing/2014/main" id="{1D621ADB-29E0-A7B8-92C3-181C5E224769}"/>
              </a:ext>
            </a:extLst>
          </p:cNvPr>
          <p:cNvSpPr/>
          <p:nvPr/>
        </p:nvSpPr>
        <p:spPr>
          <a:xfrm>
            <a:off x="5155212" y="5364661"/>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Per saperne di più</a:t>
            </a:r>
          </a:p>
        </p:txBody>
      </p:sp>
      <p:grpSp>
        <p:nvGrpSpPr>
          <p:cNvPr id="321" name="Google Shape;321;p7"/>
          <p:cNvGrpSpPr/>
          <p:nvPr/>
        </p:nvGrpSpPr>
        <p:grpSpPr>
          <a:xfrm>
            <a:off x="295276" y="478765"/>
            <a:ext cx="6581774" cy="5513194"/>
            <a:chOff x="906846" y="-110080"/>
            <a:chExt cx="6077369" cy="5513194"/>
          </a:xfrm>
        </p:grpSpPr>
        <p:sp>
          <p:nvSpPr>
            <p:cNvPr id="322" name="Google Shape;322;p7"/>
            <p:cNvSpPr/>
            <p:nvPr/>
          </p:nvSpPr>
          <p:spPr>
            <a:xfrm>
              <a:off x="3211523" y="1912509"/>
              <a:ext cx="1468015" cy="1468015"/>
            </a:xfrm>
            <a:prstGeom prst="ellipse">
              <a:avLst/>
            </a:prstGeom>
            <a:solidFill>
              <a:srgbClr val="8DC641"/>
            </a:solidFill>
            <a:ln w="19050" cap="flat" cmpd="sng">
              <a:solidFill>
                <a:srgbClr val="0000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latin typeface="Arial"/>
                <a:ea typeface="Arial"/>
                <a:cs typeface="Arial"/>
                <a:sym typeface="Arial"/>
              </a:endParaRPr>
            </a:p>
          </p:txBody>
        </p:sp>
        <p:sp>
          <p:nvSpPr>
            <p:cNvPr id="323" name="Google Shape;323;p7"/>
            <p:cNvSpPr txBox="1"/>
            <p:nvPr/>
          </p:nvSpPr>
          <p:spPr>
            <a:xfrm>
              <a:off x="3319016" y="2110752"/>
              <a:ext cx="1297212" cy="103804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b="0" i="0" u="none" strike="noStrike" cap="none" dirty="0">
                  <a:latin typeface="Calibri"/>
                  <a:ea typeface="Calibri"/>
                  <a:cs typeface="Calibri"/>
                  <a:sym typeface="Calibri"/>
                </a:rPr>
                <a:t>Programmazione dell'irrigazione</a:t>
              </a:r>
              <a:endParaRPr sz="1400" b="0" i="0" u="none" strike="noStrike" cap="none" dirty="0">
                <a:latin typeface="Arial"/>
                <a:ea typeface="Arial"/>
                <a:cs typeface="Arial"/>
                <a:sym typeface="Arial"/>
              </a:endParaRPr>
            </a:p>
          </p:txBody>
        </p:sp>
        <p:sp>
          <p:nvSpPr>
            <p:cNvPr id="324" name="Google Shape;324;p7"/>
            <p:cNvSpPr/>
            <p:nvPr/>
          </p:nvSpPr>
          <p:spPr>
            <a:xfrm rot="-5400000">
              <a:off x="3782396" y="1732631"/>
              <a:ext cx="326269" cy="33486"/>
            </a:xfrm>
            <a:custGeom>
              <a:avLst/>
              <a:gdLst/>
              <a:ahLst/>
              <a:cxnLst/>
              <a:rect l="l" t="t" r="r" b="b"/>
              <a:pathLst>
                <a:path w="120000" h="120000" extrusionOk="0">
                  <a:moveTo>
                    <a:pt x="0" y="60000"/>
                  </a:moveTo>
                  <a:lnTo>
                    <a:pt x="120000" y="60000"/>
                  </a:lnTo>
                </a:path>
              </a:pathLst>
            </a:custGeom>
            <a:noFill/>
            <a:ln w="12700" cap="flat" cmpd="sng">
              <a:solidFill>
                <a:srgbClr val="0A938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25" name="Google Shape;325;p7"/>
            <p:cNvSpPr txBox="1"/>
            <p:nvPr/>
          </p:nvSpPr>
          <p:spPr>
            <a:xfrm rot="-5400000">
              <a:off x="3937374" y="1741218"/>
              <a:ext cx="16313" cy="1631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dirty="0">
                <a:solidFill>
                  <a:schemeClr val="dk1"/>
                </a:solidFill>
                <a:latin typeface="Calibri"/>
                <a:ea typeface="Calibri"/>
                <a:cs typeface="Calibri"/>
                <a:sym typeface="Calibri"/>
              </a:endParaRPr>
            </a:p>
          </p:txBody>
        </p:sp>
        <p:sp>
          <p:nvSpPr>
            <p:cNvPr id="326" name="Google Shape;326;p7"/>
            <p:cNvSpPr/>
            <p:nvPr/>
          </p:nvSpPr>
          <p:spPr>
            <a:xfrm>
              <a:off x="2670797" y="-110080"/>
              <a:ext cx="2631637" cy="1696320"/>
            </a:xfrm>
            <a:prstGeom prst="ellipse">
              <a:avLst/>
            </a:prstGeom>
            <a:solidFill>
              <a:srgbClr val="55BFC7"/>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27" name="Google Shape;327;p7"/>
            <p:cNvSpPr txBox="1"/>
            <p:nvPr/>
          </p:nvSpPr>
          <p:spPr>
            <a:xfrm>
              <a:off x="2894522" y="109765"/>
              <a:ext cx="2181255" cy="119948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1" i="0" u="none" strike="noStrike" cap="none" dirty="0">
                  <a:latin typeface="Calibri"/>
                  <a:ea typeface="Calibri"/>
                  <a:cs typeface="Calibri"/>
                  <a:sym typeface="Calibri"/>
                </a:rPr>
                <a:t>CARATTERISTICHE DEL TERRENO E DELLA COLTURA</a:t>
              </a:r>
              <a:endParaRPr sz="1400" b="0" i="0" u="none" strike="noStrike" cap="none" dirty="0">
                <a:latin typeface="Arial"/>
                <a:ea typeface="Arial"/>
                <a:cs typeface="Arial"/>
                <a:sym typeface="Arial"/>
              </a:endParaRPr>
            </a:p>
            <a:p>
              <a:pPr marL="114300" marR="0" lvl="1" indent="-114300" algn="l" rtl="0">
                <a:lnSpc>
                  <a:spcPct val="90000"/>
                </a:lnSpc>
                <a:spcBef>
                  <a:spcPts val="42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suolo - capacità di immagazzinamento dell'acqua </a:t>
              </a:r>
              <a:endParaRPr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tasso di infiltrazione </a:t>
              </a:r>
              <a:endParaRPr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risposta delle colture all'acqua</a:t>
              </a:r>
              <a:endParaRPr b="0" i="0" u="none" strike="noStrike" cap="none" dirty="0">
                <a:solidFill>
                  <a:srgbClr val="000000"/>
                </a:solidFill>
                <a:latin typeface="Arial"/>
                <a:ea typeface="Arial"/>
                <a:cs typeface="Arial"/>
                <a:sym typeface="Arial"/>
              </a:endParaRPr>
            </a:p>
          </p:txBody>
        </p:sp>
        <p:sp>
          <p:nvSpPr>
            <p:cNvPr id="328" name="Google Shape;328;p7"/>
            <p:cNvSpPr/>
            <p:nvPr/>
          </p:nvSpPr>
          <p:spPr>
            <a:xfrm>
              <a:off x="4679539" y="2629774"/>
              <a:ext cx="44183" cy="33486"/>
            </a:xfrm>
            <a:custGeom>
              <a:avLst/>
              <a:gdLst/>
              <a:ahLst/>
              <a:cxnLst/>
              <a:rect l="l" t="t" r="r" b="b"/>
              <a:pathLst>
                <a:path w="120000" h="120000" extrusionOk="0">
                  <a:moveTo>
                    <a:pt x="0" y="60000"/>
                  </a:moveTo>
                  <a:lnTo>
                    <a:pt x="120000" y="60000"/>
                  </a:lnTo>
                </a:path>
              </a:pathLst>
            </a:custGeom>
            <a:noFill/>
            <a:ln w="12700" cap="flat" cmpd="sng">
              <a:solidFill>
                <a:srgbClr val="0A938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29" name="Google Shape;329;p7"/>
            <p:cNvSpPr txBox="1"/>
            <p:nvPr/>
          </p:nvSpPr>
          <p:spPr>
            <a:xfrm>
              <a:off x="4700526" y="2645412"/>
              <a:ext cx="2209" cy="220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dirty="0">
                <a:solidFill>
                  <a:schemeClr val="dk1"/>
                </a:solidFill>
                <a:latin typeface="Calibri"/>
                <a:ea typeface="Calibri"/>
                <a:cs typeface="Calibri"/>
                <a:sym typeface="Calibri"/>
              </a:endParaRPr>
            </a:p>
          </p:txBody>
        </p:sp>
        <p:sp>
          <p:nvSpPr>
            <p:cNvPr id="330" name="Google Shape;330;p7"/>
            <p:cNvSpPr/>
            <p:nvPr/>
          </p:nvSpPr>
          <p:spPr>
            <a:xfrm>
              <a:off x="4723722" y="1798357"/>
              <a:ext cx="2260493" cy="1696320"/>
            </a:xfrm>
            <a:prstGeom prst="ellipse">
              <a:avLst/>
            </a:prstGeom>
            <a:solidFill>
              <a:srgbClr val="6A972D"/>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1" name="Google Shape;331;p7"/>
            <p:cNvSpPr txBox="1"/>
            <p:nvPr/>
          </p:nvSpPr>
          <p:spPr>
            <a:xfrm>
              <a:off x="5003783" y="2046777"/>
              <a:ext cx="1846641" cy="119948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1" i="0" u="none" strike="noStrike" cap="none" dirty="0">
                  <a:latin typeface="Calibri"/>
                  <a:ea typeface="Calibri"/>
                  <a:cs typeface="Calibri"/>
                  <a:sym typeface="Calibri"/>
                </a:rPr>
                <a:t>OBIETTIVI DI GESTIONE </a:t>
              </a:r>
              <a:endParaRPr sz="1400" b="0" i="0" u="none" strike="noStrike" cap="none" dirty="0">
                <a:latin typeface="Arial"/>
                <a:ea typeface="Arial"/>
                <a:cs typeface="Arial"/>
                <a:sym typeface="Arial"/>
              </a:endParaRPr>
            </a:p>
            <a:p>
              <a:pPr marL="114300" marR="0" lvl="1" indent="-114300" algn="l" rtl="0">
                <a:lnSpc>
                  <a:spcPct val="90000"/>
                </a:lnSpc>
                <a:spcBef>
                  <a:spcPts val="42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supporto tecnico agli agricoltori da parte degli esperti dell'ufficio di divulgazione</a:t>
              </a:r>
              <a:endParaRPr b="0" i="0" u="none" strike="noStrike" cap="none" dirty="0">
                <a:solidFill>
                  <a:srgbClr val="000000"/>
                </a:solidFill>
                <a:latin typeface="Arial"/>
                <a:ea typeface="Arial"/>
                <a:cs typeface="Arial"/>
                <a:sym typeface="Arial"/>
              </a:endParaRPr>
            </a:p>
          </p:txBody>
        </p:sp>
        <p:sp>
          <p:nvSpPr>
            <p:cNvPr id="332" name="Google Shape;332;p7"/>
            <p:cNvSpPr/>
            <p:nvPr/>
          </p:nvSpPr>
          <p:spPr>
            <a:xfrm rot="5400000">
              <a:off x="3782396" y="3526916"/>
              <a:ext cx="326269" cy="33486"/>
            </a:xfrm>
            <a:custGeom>
              <a:avLst/>
              <a:gdLst/>
              <a:ahLst/>
              <a:cxnLst/>
              <a:rect l="l" t="t" r="r" b="b"/>
              <a:pathLst>
                <a:path w="120000" h="120000" extrusionOk="0">
                  <a:moveTo>
                    <a:pt x="0" y="60000"/>
                  </a:moveTo>
                  <a:lnTo>
                    <a:pt x="120000" y="60000"/>
                  </a:lnTo>
                </a:path>
              </a:pathLst>
            </a:custGeom>
            <a:noFill/>
            <a:ln w="12700" cap="flat" cmpd="sng">
              <a:solidFill>
                <a:srgbClr val="0A938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3" name="Google Shape;333;p7"/>
            <p:cNvSpPr txBox="1"/>
            <p:nvPr/>
          </p:nvSpPr>
          <p:spPr>
            <a:xfrm rot="5400000">
              <a:off x="3937374" y="3535503"/>
              <a:ext cx="16313" cy="1631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dirty="0">
                <a:solidFill>
                  <a:schemeClr val="dk1"/>
                </a:solidFill>
                <a:latin typeface="Calibri"/>
                <a:ea typeface="Calibri"/>
                <a:cs typeface="Calibri"/>
                <a:sym typeface="Calibri"/>
              </a:endParaRPr>
            </a:p>
          </p:txBody>
        </p:sp>
        <p:sp>
          <p:nvSpPr>
            <p:cNvPr id="334" name="Google Shape;334;p7"/>
            <p:cNvSpPr/>
            <p:nvPr/>
          </p:nvSpPr>
          <p:spPr>
            <a:xfrm>
              <a:off x="2815284" y="3706794"/>
              <a:ext cx="2260493" cy="1696320"/>
            </a:xfrm>
            <a:prstGeom prst="ellipse">
              <a:avLst/>
            </a:prstGeom>
            <a:solidFill>
              <a:srgbClr val="34969E"/>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5" name="Google Shape;335;p7"/>
            <p:cNvSpPr txBox="1"/>
            <p:nvPr/>
          </p:nvSpPr>
          <p:spPr>
            <a:xfrm>
              <a:off x="3031463" y="3955214"/>
              <a:ext cx="1910305" cy="119948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1" i="0" u="none" strike="noStrike" cap="none" dirty="0">
                  <a:latin typeface="Calibri"/>
                  <a:ea typeface="Calibri"/>
                  <a:cs typeface="Calibri"/>
                  <a:sym typeface="Calibri"/>
                </a:rPr>
                <a:t>PRATICHE DI IRRIGAZIONE</a:t>
              </a:r>
              <a:endParaRPr sz="1400" b="0" i="0" u="none" strike="noStrike" cap="none" dirty="0">
                <a:latin typeface="Arial"/>
                <a:ea typeface="Arial"/>
                <a:cs typeface="Arial"/>
                <a:sym typeface="Arial"/>
              </a:endParaRPr>
            </a:p>
            <a:p>
              <a:pPr marL="114300" marR="0" lvl="1" indent="-114300" algn="l" rtl="0">
                <a:lnSpc>
                  <a:spcPct val="90000"/>
                </a:lnSpc>
                <a:spcBef>
                  <a:spcPts val="42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metodo di irrigazione </a:t>
              </a:r>
              <a:endParaRPr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sistemi di distribuzione </a:t>
              </a:r>
              <a:r>
                <a:rPr lang="en-GB" b="0" i="0" u="none" strike="noStrike" cap="none" dirty="0" err="1">
                  <a:solidFill>
                    <a:schemeClr val="lt1"/>
                  </a:solidFill>
                  <a:latin typeface="Calibri"/>
                  <a:ea typeface="Calibri"/>
                  <a:cs typeface="Calibri"/>
                  <a:sym typeface="Calibri"/>
                </a:rPr>
                <a:t>dell'acqua </a:t>
              </a:r>
              <a:endParaRPr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disponibilità di acqua</a:t>
              </a:r>
              <a:endParaRPr b="0" i="0" u="none" strike="noStrike" cap="none" dirty="0">
                <a:solidFill>
                  <a:srgbClr val="000000"/>
                </a:solidFill>
                <a:latin typeface="Arial"/>
                <a:ea typeface="Arial"/>
                <a:cs typeface="Arial"/>
                <a:sym typeface="Arial"/>
              </a:endParaRPr>
            </a:p>
          </p:txBody>
        </p:sp>
        <p:sp>
          <p:nvSpPr>
            <p:cNvPr id="336" name="Google Shape;336;p7"/>
            <p:cNvSpPr/>
            <p:nvPr/>
          </p:nvSpPr>
          <p:spPr>
            <a:xfrm rot="10800000">
              <a:off x="3167340" y="2629774"/>
              <a:ext cx="44183" cy="33486"/>
            </a:xfrm>
            <a:custGeom>
              <a:avLst/>
              <a:gdLst/>
              <a:ahLst/>
              <a:cxnLst/>
              <a:rect l="l" t="t" r="r" b="b"/>
              <a:pathLst>
                <a:path w="120000" h="120000" extrusionOk="0">
                  <a:moveTo>
                    <a:pt x="0" y="60000"/>
                  </a:moveTo>
                  <a:lnTo>
                    <a:pt x="120000" y="60000"/>
                  </a:lnTo>
                </a:path>
              </a:pathLst>
            </a:custGeom>
            <a:noFill/>
            <a:ln w="12700" cap="flat" cmpd="sng">
              <a:solidFill>
                <a:srgbClr val="0A938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7"/>
            <p:cNvSpPr txBox="1"/>
            <p:nvPr/>
          </p:nvSpPr>
          <p:spPr>
            <a:xfrm>
              <a:off x="3188327" y="2645412"/>
              <a:ext cx="2209" cy="220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338" name="Google Shape;338;p7"/>
            <p:cNvSpPr/>
            <p:nvPr/>
          </p:nvSpPr>
          <p:spPr>
            <a:xfrm>
              <a:off x="906846" y="1798357"/>
              <a:ext cx="2260493" cy="1696320"/>
            </a:xfrm>
            <a:prstGeom prst="ellipse">
              <a:avLst/>
            </a:prstGeom>
            <a:solidFill>
              <a:srgbClr val="8DC64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7"/>
            <p:cNvSpPr txBox="1"/>
            <p:nvPr/>
          </p:nvSpPr>
          <p:spPr>
            <a:xfrm>
              <a:off x="1041516" y="1992306"/>
              <a:ext cx="2233317" cy="1199480"/>
            </a:xfrm>
            <a:prstGeom prst="rect">
              <a:avLst/>
            </a:prstGeom>
            <a:noFill/>
            <a:ln>
              <a:noFill/>
            </a:ln>
          </p:spPr>
          <p:txBody>
            <a:bodyPr spcFirstLastPara="1" wrap="square" lIns="7600" tIns="7600" rIns="7600" bIns="7600" anchor="ctr" anchorCtr="0">
              <a:noAutofit/>
            </a:bodyPr>
            <a:lstStyle/>
            <a:p>
              <a:pPr marL="0" marR="0" lvl="0" indent="0" rtl="0">
                <a:lnSpc>
                  <a:spcPct val="90000"/>
                </a:lnSpc>
                <a:spcBef>
                  <a:spcPts val="0"/>
                </a:spcBef>
                <a:spcAft>
                  <a:spcPts val="0"/>
                </a:spcAft>
                <a:buClr>
                  <a:schemeClr val="lt1"/>
                </a:buClr>
                <a:buSzPts val="1200"/>
                <a:buFont typeface="Calibri"/>
                <a:buNone/>
              </a:pPr>
              <a:r>
                <a:rPr lang="en-GB" sz="1200" b="1" i="0" u="none" strike="noStrike" cap="none" dirty="0">
                  <a:latin typeface="Calibri"/>
                  <a:ea typeface="Calibri"/>
                  <a:cs typeface="Calibri"/>
                  <a:sym typeface="Calibri"/>
                </a:rPr>
                <a:t>	CLIMA </a:t>
              </a:r>
              <a:endParaRPr sz="1400" b="0" i="0" u="none" strike="noStrike" cap="none" dirty="0">
                <a:latin typeface="Arial"/>
                <a:ea typeface="Arial"/>
                <a:cs typeface="Arial"/>
                <a:sym typeface="Arial"/>
              </a:endParaRPr>
            </a:p>
            <a:p>
              <a:pPr marL="114300" marR="0" lvl="1" indent="-114300" algn="l" rtl="0">
                <a:lnSpc>
                  <a:spcPct val="90000"/>
                </a:lnSpc>
                <a:spcBef>
                  <a:spcPts val="42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domanda evaporativa </a:t>
              </a:r>
              <a:endParaRPr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quantità e distribuzione delle precipitazioni </a:t>
              </a:r>
              <a:endParaRPr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80"/>
                </a:spcBef>
                <a:spcAft>
                  <a:spcPts val="0"/>
                </a:spcAft>
                <a:buClr>
                  <a:schemeClr val="lt1"/>
                </a:buClr>
                <a:buSzPts val="1200"/>
                <a:buFont typeface="Calibri"/>
                <a:buChar char="•"/>
              </a:pPr>
              <a:r>
                <a:rPr lang="en-GB" b="0" i="0" u="none" strike="noStrike" cap="none" dirty="0">
                  <a:solidFill>
                    <a:schemeClr val="lt1"/>
                  </a:solidFill>
                  <a:latin typeface="Calibri"/>
                  <a:ea typeface="Calibri"/>
                  <a:cs typeface="Calibri"/>
                  <a:sym typeface="Calibri"/>
                </a:rPr>
                <a:t>temperatura</a:t>
              </a:r>
              <a:endParaRPr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grpSp>
        <p:nvGrpSpPr>
          <p:cNvPr id="345" name="Google Shape;345;p8"/>
          <p:cNvGrpSpPr/>
          <p:nvPr/>
        </p:nvGrpSpPr>
        <p:grpSpPr>
          <a:xfrm>
            <a:off x="771525" y="457201"/>
            <a:ext cx="10648950" cy="5514974"/>
            <a:chOff x="-231738" y="-110065"/>
            <a:chExt cx="10559007" cy="5514974"/>
          </a:xfrm>
        </p:grpSpPr>
        <p:sp>
          <p:nvSpPr>
            <p:cNvPr id="346" name="Google Shape;346;p8"/>
            <p:cNvSpPr/>
            <p:nvPr/>
          </p:nvSpPr>
          <p:spPr>
            <a:xfrm rot="-5400000">
              <a:off x="-1629594" y="2765769"/>
              <a:ext cx="4129210" cy="74274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8"/>
            <p:cNvSpPr/>
            <p:nvPr/>
          </p:nvSpPr>
          <p:spPr>
            <a:xfrm>
              <a:off x="806384" y="1072537"/>
              <a:ext cx="3699671" cy="412921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8"/>
            <p:cNvSpPr txBox="1"/>
            <p:nvPr/>
          </p:nvSpPr>
          <p:spPr>
            <a:xfrm>
              <a:off x="806384" y="1072537"/>
              <a:ext cx="3993821" cy="4332372"/>
            </a:xfrm>
            <a:prstGeom prst="rect">
              <a:avLst/>
            </a:prstGeom>
            <a:solidFill>
              <a:srgbClr val="9FDADF"/>
            </a:solidFill>
            <a:ln>
              <a:noFill/>
            </a:ln>
          </p:spPr>
          <p:txBody>
            <a:bodyPr spcFirstLastPara="1" wrap="square" lIns="170675" tIns="655050" rIns="170675" bIns="170675" anchor="t" anchorCtr="0">
              <a:noAutofit/>
            </a:bodyPr>
            <a:lstStyle/>
            <a:p>
              <a:pPr marL="171450" marR="0" lvl="1" indent="-171450" algn="l" rtl="0">
                <a:lnSpc>
                  <a:spcPct val="90000"/>
                </a:lnSpc>
                <a:spcBef>
                  <a:spcPts val="0"/>
                </a:spcBef>
                <a:spcAft>
                  <a:spcPts val="0"/>
                </a:spcAft>
                <a:buClr>
                  <a:schemeClr val="lt1"/>
                </a:buClr>
                <a:buSzPts val="1900"/>
                <a:buFont typeface="Calibri"/>
                <a:buChar char="•"/>
              </a:pPr>
              <a:r>
                <a:rPr lang="en-GB" sz="2100" b="0" i="0" u="none" strike="noStrike" cap="none" dirty="0">
                  <a:latin typeface="Calibri"/>
                  <a:ea typeface="Calibri"/>
                  <a:cs typeface="Calibri"/>
                  <a:sym typeface="Calibri"/>
                </a:rPr>
                <a:t>L'acqua nel suolo regola direttamente lo stato idrico delle piante, influenzandone la crescita.</a:t>
              </a:r>
              <a:endParaRPr sz="2100" b="0" i="0" u="none" strike="noStrike" cap="none" dirty="0">
                <a:latin typeface="Arial"/>
                <a:ea typeface="Arial"/>
                <a:cs typeface="Arial"/>
                <a:sym typeface="Arial"/>
              </a:endParaRPr>
            </a:p>
            <a:p>
              <a:pPr marL="171450" marR="0" lvl="1" indent="-171450" algn="l" rtl="0">
                <a:lnSpc>
                  <a:spcPct val="90000"/>
                </a:lnSpc>
                <a:spcBef>
                  <a:spcPts val="285"/>
                </a:spcBef>
                <a:spcAft>
                  <a:spcPts val="0"/>
                </a:spcAft>
                <a:buClr>
                  <a:schemeClr val="lt1"/>
                </a:buClr>
                <a:buSzPts val="1900"/>
                <a:buFont typeface="Calibri"/>
                <a:buChar char="•"/>
              </a:pPr>
              <a:r>
                <a:rPr lang="en-GB" sz="2100" b="1" i="0" u="none" strike="noStrike" cap="none" dirty="0">
                  <a:latin typeface="Calibri"/>
                  <a:ea typeface="Calibri"/>
                  <a:cs typeface="Calibri"/>
                  <a:sym typeface="Calibri"/>
                </a:rPr>
                <a:t>Contenuto d'acqua del suolo: </a:t>
              </a:r>
              <a:r>
                <a:rPr lang="en-GB" sz="2100" b="0" i="0" u="none" strike="noStrike" cap="none" dirty="0">
                  <a:latin typeface="Calibri"/>
                  <a:ea typeface="Calibri"/>
                  <a:cs typeface="Calibri"/>
                  <a:sym typeface="Calibri"/>
                </a:rPr>
                <a:t>Quantificato utilizzando tecniche come la riflettometria nel dominio del tempo (TDR).</a:t>
              </a:r>
              <a:endParaRPr sz="2100" b="0" i="0" u="none" strike="noStrike" cap="none" dirty="0">
                <a:latin typeface="Arial"/>
                <a:ea typeface="Arial"/>
                <a:cs typeface="Arial"/>
                <a:sym typeface="Arial"/>
              </a:endParaRPr>
            </a:p>
            <a:p>
              <a:pPr marL="171450" marR="0" lvl="1" indent="-171450" algn="l" rtl="0">
                <a:lnSpc>
                  <a:spcPct val="90000"/>
                </a:lnSpc>
                <a:spcBef>
                  <a:spcPts val="285"/>
                </a:spcBef>
                <a:spcAft>
                  <a:spcPts val="0"/>
                </a:spcAft>
                <a:buClr>
                  <a:schemeClr val="lt1"/>
                </a:buClr>
                <a:buSzPts val="1900"/>
                <a:buFont typeface="Calibri"/>
                <a:buChar char="•"/>
              </a:pPr>
              <a:r>
                <a:rPr lang="en-GB" sz="2100" b="1" i="0" u="none" strike="noStrike" cap="none" dirty="0">
                  <a:latin typeface="Calibri"/>
                  <a:ea typeface="Calibri"/>
                  <a:cs typeface="Calibri"/>
                  <a:sym typeface="Calibri"/>
                </a:rPr>
                <a:t>Potenziale idrico del suolo: </a:t>
              </a:r>
              <a:r>
                <a:rPr lang="en-GB" sz="2100" b="0" i="0" u="none" strike="noStrike" cap="none" dirty="0">
                  <a:latin typeface="Calibri"/>
                  <a:ea typeface="Calibri"/>
                  <a:cs typeface="Calibri"/>
                  <a:sym typeface="Calibri"/>
                </a:rPr>
                <a:t>Valutato con dispositivi quali tensiometri, spettrometri del suolo e trasduttori di pressione.</a:t>
              </a:r>
              <a:endParaRPr sz="2100" b="0" i="0" u="none" strike="noStrike" cap="none" dirty="0">
                <a:latin typeface="Arial"/>
                <a:ea typeface="Arial"/>
                <a:cs typeface="Arial"/>
                <a:sym typeface="Arial"/>
              </a:endParaRPr>
            </a:p>
          </p:txBody>
        </p:sp>
        <p:sp>
          <p:nvSpPr>
            <p:cNvPr id="350" name="Google Shape;350;p8"/>
            <p:cNvSpPr/>
            <p:nvPr/>
          </p:nvSpPr>
          <p:spPr>
            <a:xfrm>
              <a:off x="-231738" y="-110065"/>
              <a:ext cx="1780869" cy="1687672"/>
            </a:xfrm>
            <a:prstGeom prst="rect">
              <a:avLst/>
            </a:prstGeom>
            <a:blipFill rotWithShape="1">
              <a:blip r:embed="rId3">
                <a:alphaModFix/>
              </a:blip>
              <a:stretch>
                <a:fillRect l="-8998" r="-8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8"/>
            <p:cNvSpPr/>
            <p:nvPr/>
          </p:nvSpPr>
          <p:spPr>
            <a:xfrm rot="-5400000">
              <a:off x="3773051" y="2765769"/>
              <a:ext cx="4129210" cy="74274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8"/>
            <p:cNvSpPr txBox="1"/>
            <p:nvPr/>
          </p:nvSpPr>
          <p:spPr>
            <a:xfrm>
              <a:off x="6753528" y="178922"/>
              <a:ext cx="3573741" cy="742747"/>
            </a:xfrm>
            <a:prstGeom prst="rect">
              <a:avLst/>
            </a:prstGeom>
            <a:noFill/>
            <a:ln>
              <a:noFill/>
            </a:ln>
          </p:spPr>
          <p:txBody>
            <a:bodyPr spcFirstLastPara="1" wrap="square" lIns="0" tIns="0" rIns="655050" bIns="0" anchor="t" anchorCtr="0">
              <a:noAutofit/>
            </a:bodyPr>
            <a:lstStyle/>
            <a:p>
              <a:pPr marL="0" marR="0" lvl="0" indent="0" algn="r" rtl="0">
                <a:lnSpc>
                  <a:spcPct val="90000"/>
                </a:lnSpc>
                <a:spcBef>
                  <a:spcPts val="0"/>
                </a:spcBef>
                <a:spcAft>
                  <a:spcPts val="0"/>
                </a:spcAft>
                <a:buClr>
                  <a:schemeClr val="dk1"/>
                </a:buClr>
                <a:buSzPts val="2600"/>
                <a:buFont typeface="Calibri"/>
                <a:buNone/>
              </a:pPr>
              <a:r>
                <a:rPr lang="en-GB" sz="2600" b="0" i="0" u="none" strike="noStrike" cap="none" dirty="0">
                  <a:latin typeface="Calibri"/>
                  <a:ea typeface="Calibri"/>
                  <a:cs typeface="Calibri"/>
                  <a:sym typeface="Calibri"/>
                </a:rPr>
                <a:t>Parametri di stress delle colture</a:t>
              </a:r>
              <a:endParaRPr sz="1400" b="0" i="0" u="none" strike="noStrike" cap="none" dirty="0">
                <a:latin typeface="Arial"/>
                <a:ea typeface="Arial"/>
                <a:cs typeface="Arial"/>
                <a:sym typeface="Arial"/>
              </a:endParaRPr>
            </a:p>
          </p:txBody>
        </p:sp>
        <p:sp>
          <p:nvSpPr>
            <p:cNvPr id="353" name="Google Shape;353;p8"/>
            <p:cNvSpPr/>
            <p:nvPr/>
          </p:nvSpPr>
          <p:spPr>
            <a:xfrm>
              <a:off x="6209030" y="1072537"/>
              <a:ext cx="3699671" cy="412921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8"/>
            <p:cNvSpPr txBox="1"/>
            <p:nvPr/>
          </p:nvSpPr>
          <p:spPr>
            <a:xfrm>
              <a:off x="6209030" y="1072537"/>
              <a:ext cx="3993821" cy="4332372"/>
            </a:xfrm>
            <a:prstGeom prst="rect">
              <a:avLst/>
            </a:prstGeom>
            <a:solidFill>
              <a:srgbClr val="9FDADF"/>
            </a:solidFill>
            <a:ln>
              <a:noFill/>
            </a:ln>
          </p:spPr>
          <p:txBody>
            <a:bodyPr spcFirstLastPara="1" wrap="square" lIns="170675" tIns="655050" rIns="170675" bIns="170675" anchor="t" anchorCtr="0">
              <a:noAutofit/>
            </a:bodyPr>
            <a:lstStyle/>
            <a:p>
              <a:pPr marL="171450" marR="0" lvl="1" indent="-171450" algn="l" rtl="0">
                <a:lnSpc>
                  <a:spcPct val="90000"/>
                </a:lnSpc>
                <a:spcBef>
                  <a:spcPts val="0"/>
                </a:spcBef>
                <a:spcAft>
                  <a:spcPts val="0"/>
                </a:spcAft>
                <a:buClr>
                  <a:schemeClr val="lt1"/>
                </a:buClr>
                <a:buSzPts val="1900"/>
                <a:buFont typeface="Calibri"/>
                <a:buChar char="•"/>
              </a:pPr>
              <a:r>
                <a:rPr lang="en-GB" sz="2100" b="0" i="0" u="none" strike="noStrike" cap="none" dirty="0">
                  <a:latin typeface="Calibri"/>
                  <a:ea typeface="Calibri"/>
                  <a:cs typeface="Calibri"/>
                  <a:sym typeface="Calibri"/>
                </a:rPr>
                <a:t>Utilizzare i </a:t>
              </a:r>
              <a:r>
                <a:rPr lang="en-GB" sz="2100" b="1" i="0" u="none" strike="noStrike" cap="none" dirty="0">
                  <a:latin typeface="Calibri"/>
                  <a:ea typeface="Calibri"/>
                  <a:cs typeface="Calibri"/>
                  <a:sym typeface="Calibri"/>
                </a:rPr>
                <a:t>segnali delle piante </a:t>
              </a:r>
              <a:r>
                <a:rPr lang="en-GB" sz="2100" b="0" i="0" u="none" strike="noStrike" cap="none" dirty="0">
                  <a:latin typeface="Calibri"/>
                  <a:ea typeface="Calibri"/>
                  <a:cs typeface="Calibri"/>
                  <a:sym typeface="Calibri"/>
                </a:rPr>
                <a:t>per determinare i tempi di irrigazione, piuttosto che le misurazioni del terreno.</a:t>
              </a:r>
              <a:endParaRPr sz="2100" b="0" i="0" u="none" strike="noStrike" cap="none" dirty="0">
                <a:latin typeface="Calibri"/>
                <a:ea typeface="Calibri"/>
                <a:cs typeface="Calibri"/>
                <a:sym typeface="Calibri"/>
              </a:endParaRPr>
            </a:p>
            <a:p>
              <a:pPr marL="171450" marR="0" lvl="1" indent="-171450" algn="l" rtl="0">
                <a:lnSpc>
                  <a:spcPct val="90000"/>
                </a:lnSpc>
                <a:spcBef>
                  <a:spcPts val="285"/>
                </a:spcBef>
                <a:spcAft>
                  <a:spcPts val="0"/>
                </a:spcAft>
                <a:buClr>
                  <a:schemeClr val="lt1"/>
                </a:buClr>
                <a:buSzPts val="1900"/>
                <a:buFont typeface="Calibri"/>
                <a:buChar char="•"/>
              </a:pPr>
              <a:r>
                <a:rPr lang="en-GB" sz="2100" b="0" i="0" u="none" strike="noStrike" cap="none" dirty="0">
                  <a:latin typeface="Calibri"/>
                  <a:ea typeface="Calibri"/>
                  <a:cs typeface="Calibri"/>
                  <a:sym typeface="Calibri"/>
                </a:rPr>
                <a:t>Utile quando le profondità di irrigazione sono predeterminate e costanti.</a:t>
              </a:r>
              <a:endParaRPr sz="2100" b="0" i="0" u="none" strike="noStrike" cap="none" dirty="0">
                <a:latin typeface="Calibri"/>
                <a:ea typeface="Calibri"/>
                <a:cs typeface="Calibri"/>
                <a:sym typeface="Calibri"/>
              </a:endParaRPr>
            </a:p>
          </p:txBody>
        </p:sp>
        <p:sp>
          <p:nvSpPr>
            <p:cNvPr id="355" name="Google Shape;355;p8"/>
            <p:cNvSpPr/>
            <p:nvPr/>
          </p:nvSpPr>
          <p:spPr>
            <a:xfrm>
              <a:off x="5170910" y="-110065"/>
              <a:ext cx="1780868" cy="1687671"/>
            </a:xfrm>
            <a:prstGeom prst="rect">
              <a:avLst/>
            </a:prstGeom>
            <a:blipFill rotWithShape="1">
              <a:blip r:embed="rId4">
                <a:alphaModFix/>
              </a:blip>
              <a:stretch>
                <a:fillRect l="-23997" r="-23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8"/>
            <p:cNvSpPr txBox="1"/>
            <p:nvPr/>
          </p:nvSpPr>
          <p:spPr>
            <a:xfrm>
              <a:off x="995039" y="150347"/>
              <a:ext cx="4129210" cy="742747"/>
            </a:xfrm>
            <a:prstGeom prst="rect">
              <a:avLst/>
            </a:prstGeom>
            <a:noFill/>
            <a:ln>
              <a:noFill/>
            </a:ln>
          </p:spPr>
          <p:txBody>
            <a:bodyPr spcFirstLastPara="1" wrap="square" lIns="0" tIns="0" rIns="655050" bIns="0" anchor="t" anchorCtr="0">
              <a:noAutofit/>
            </a:bodyPr>
            <a:lstStyle/>
            <a:p>
              <a:pPr marL="0" marR="0" lvl="0" indent="0" algn="r" rtl="0">
                <a:lnSpc>
                  <a:spcPct val="90000"/>
                </a:lnSpc>
                <a:spcBef>
                  <a:spcPts val="0"/>
                </a:spcBef>
                <a:spcAft>
                  <a:spcPts val="0"/>
                </a:spcAft>
                <a:buClr>
                  <a:schemeClr val="dk1"/>
                </a:buClr>
                <a:buSzPts val="2600"/>
                <a:buFont typeface="Calibri"/>
                <a:buNone/>
              </a:pPr>
              <a:r>
                <a:rPr lang="en-GB" sz="2600" b="0" i="0" u="none" strike="noStrike" cap="none" dirty="0">
                  <a:latin typeface="Calibri"/>
                  <a:ea typeface="Calibri"/>
                  <a:cs typeface="Calibri"/>
                  <a:sym typeface="Calibri"/>
                </a:rPr>
                <a:t>Stime e misurazioni dell'acqua del suolo</a:t>
              </a:r>
              <a:endParaRPr sz="1400" b="0" i="0" u="none" strike="noStrike" cap="none" dirty="0">
                <a:latin typeface="Arial"/>
                <a:ea typeface="Arial"/>
                <a:cs typeface="Arial"/>
                <a:sym typeface="Arial"/>
              </a:endParaRPr>
            </a:p>
          </p:txBody>
        </p:sp>
      </p:grpSp>
      <p:grpSp>
        <p:nvGrpSpPr>
          <p:cNvPr id="3" name="Google Shape;300;p5">
            <a:extLst>
              <a:ext uri="{FF2B5EF4-FFF2-40B4-BE49-F238E27FC236}">
                <a16:creationId xmlns:a16="http://schemas.microsoft.com/office/drawing/2014/main" id="{0B0CF632-C734-C10E-DF1B-D1AD1A8CBA9E}"/>
              </a:ext>
            </a:extLst>
          </p:cNvPr>
          <p:cNvGrpSpPr/>
          <p:nvPr/>
        </p:nvGrpSpPr>
        <p:grpSpPr>
          <a:xfrm rot="3730759">
            <a:off x="673028" y="5041788"/>
            <a:ext cx="949887" cy="1163493"/>
            <a:chOff x="7602444" y="4967675"/>
            <a:chExt cx="483620" cy="592374"/>
          </a:xfrm>
        </p:grpSpPr>
        <p:grpSp>
          <p:nvGrpSpPr>
            <p:cNvPr id="4" name="Google Shape;301;p5">
              <a:extLst>
                <a:ext uri="{FF2B5EF4-FFF2-40B4-BE49-F238E27FC236}">
                  <a16:creationId xmlns:a16="http://schemas.microsoft.com/office/drawing/2014/main" id="{355F3C89-73F8-F0DA-517F-4F3BE617D478}"/>
                </a:ext>
              </a:extLst>
            </p:cNvPr>
            <p:cNvGrpSpPr/>
            <p:nvPr/>
          </p:nvGrpSpPr>
          <p:grpSpPr>
            <a:xfrm>
              <a:off x="7618661" y="4967675"/>
              <a:ext cx="467403" cy="507609"/>
              <a:chOff x="2251964" y="3590497"/>
              <a:chExt cx="467403" cy="507609"/>
            </a:xfrm>
          </p:grpSpPr>
          <p:sp>
            <p:nvSpPr>
              <p:cNvPr id="8" name="Google Shape;302;p5">
                <a:extLst>
                  <a:ext uri="{FF2B5EF4-FFF2-40B4-BE49-F238E27FC236}">
                    <a16:creationId xmlns:a16="http://schemas.microsoft.com/office/drawing/2014/main" id="{C5032B19-26E5-EBCF-E99D-1B25B391DE34}"/>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303;p5">
                <a:extLst>
                  <a:ext uri="{FF2B5EF4-FFF2-40B4-BE49-F238E27FC236}">
                    <a16:creationId xmlns:a16="http://schemas.microsoft.com/office/drawing/2014/main" id="{1D6844A7-1167-11D3-9001-7A7B8E93AAC0}"/>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 name="Google Shape;304;p5">
                <a:extLst>
                  <a:ext uri="{FF2B5EF4-FFF2-40B4-BE49-F238E27FC236}">
                    <a16:creationId xmlns:a16="http://schemas.microsoft.com/office/drawing/2014/main" id="{A5039219-9676-01D2-1A57-75F61A7B8308}"/>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 name="Google Shape;305;p5">
              <a:extLst>
                <a:ext uri="{FF2B5EF4-FFF2-40B4-BE49-F238E27FC236}">
                  <a16:creationId xmlns:a16="http://schemas.microsoft.com/office/drawing/2014/main" id="{122840E6-93E2-6C3B-CD2C-A126A1A80ACD}"/>
                </a:ext>
              </a:extLst>
            </p:cNvPr>
            <p:cNvGrpSpPr/>
            <p:nvPr/>
          </p:nvGrpSpPr>
          <p:grpSpPr>
            <a:xfrm>
              <a:off x="7602444" y="4993761"/>
              <a:ext cx="421973" cy="566288"/>
              <a:chOff x="2235747" y="3616583"/>
              <a:chExt cx="421973" cy="566288"/>
            </a:xfrm>
          </p:grpSpPr>
          <p:sp>
            <p:nvSpPr>
              <p:cNvPr id="6" name="Google Shape;306;p5">
                <a:extLst>
                  <a:ext uri="{FF2B5EF4-FFF2-40B4-BE49-F238E27FC236}">
                    <a16:creationId xmlns:a16="http://schemas.microsoft.com/office/drawing/2014/main" id="{D22E62D6-56F8-9E04-CEC5-A8A282EB3E9C}"/>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Google Shape;307;p5">
                <a:extLst>
                  <a:ext uri="{FF2B5EF4-FFF2-40B4-BE49-F238E27FC236}">
                    <a16:creationId xmlns:a16="http://schemas.microsoft.com/office/drawing/2014/main" id="{E17EA704-305A-1329-ECEC-5EB9DB6DFA39}"/>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1810</Words>
  <Application>Microsoft Office PowerPoint</Application>
  <PresentationFormat>Widescreen</PresentationFormat>
  <Paragraphs>196</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keywords>, docId:DF4F47A0BAEFAF64388ACF5280B47AF9</cp:keywords>
  <cp:lastModifiedBy>Paula Whyte ( Momentum Consulting )</cp:lastModifiedBy>
  <cp:revision>3</cp:revision>
  <dcterms:created xsi:type="dcterms:W3CDTF">2020-10-14T13:32:04Z</dcterms:created>
  <dcterms:modified xsi:type="dcterms:W3CDTF">2024-09-05T14:45:10Z</dcterms:modified>
</cp:coreProperties>
</file>