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428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embeddedFontLst>
    <p:embeddedFont>
      <p:font typeface="Montserrat Light" panose="000004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jHIbQ+z+L1X7chd6lKIUA99XN11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a8705490b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2a8705490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a90ff9d01a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a90ff9d01a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2a90ff9d01a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a90ff9d01a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g2a90ff9d01a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e8e45bbab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g2e8e45bbab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e8e45bbabd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g2e8e45bbabd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e8e45bbabd_3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g2e8e45bbabd_3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a955ad1b0e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2a955ad1b0e_1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0" name="Google Shape;610;g2a955ad1b0e_1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a955ad1b0e_1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6" name="Google Shape;616;g2a955ad1b0e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e8e45bbabd_3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g2e8e45bbabd_3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a955ad1b0e_1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g2a955ad1b0e_1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a955ad1b0e_1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g2a955ad1b0e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24"/>
        <p:cNvGrpSpPr/>
        <p:nvPr/>
      </p:nvGrpSpPr>
      <p:grpSpPr>
        <a:xfrm>
          <a:off x="0" y="0"/>
          <a:ext cx="0" cy="0"/>
          <a:chOff x="0" y="0"/>
          <a:chExt cx="0" cy="0"/>
        </a:xfrm>
      </p:grpSpPr>
      <p:sp>
        <p:nvSpPr>
          <p:cNvPr id="25" name="Google Shape;25;p30"/>
          <p:cNvSpPr/>
          <p:nvPr/>
        </p:nvSpPr>
        <p:spPr>
          <a:xfrm>
            <a:off x="477385" y="748834"/>
            <a:ext cx="5041923" cy="493862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 name="Google Shape;39;p30"/>
          <p:cNvCxnSpPr/>
          <p:nvPr/>
        </p:nvCxnSpPr>
        <p:spPr>
          <a:xfrm rot="10800000">
            <a:off x="5658046" y="485197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0" name="Google Shape;40;p30"/>
          <p:cNvCxnSpPr/>
          <p:nvPr/>
        </p:nvCxnSpPr>
        <p:spPr>
          <a:xfrm rot="10800000">
            <a:off x="5658046" y="3962672"/>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1" name="Google Shape;41;p30"/>
          <p:cNvCxnSpPr/>
          <p:nvPr/>
        </p:nvCxnSpPr>
        <p:spPr>
          <a:xfrm rot="10800000">
            <a:off x="5658046" y="308188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2" name="Google Shape;42;p30"/>
          <p:cNvCxnSpPr/>
          <p:nvPr/>
        </p:nvCxnSpPr>
        <p:spPr>
          <a:xfrm rot="10800000">
            <a:off x="5658046" y="2103078"/>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43" name="Google Shape;43;p30"/>
          <p:cNvSpPr/>
          <p:nvPr/>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27"/>
        <p:cNvGrpSpPr/>
        <p:nvPr/>
      </p:nvGrpSpPr>
      <p:grpSpPr>
        <a:xfrm>
          <a:off x="0" y="0"/>
          <a:ext cx="0" cy="0"/>
          <a:chOff x="0" y="0"/>
          <a:chExt cx="0" cy="0"/>
        </a:xfrm>
      </p:grpSpPr>
      <p:sp>
        <p:nvSpPr>
          <p:cNvPr id="128" name="Google Shape;128;p36"/>
          <p:cNvSpPr/>
          <p:nvPr/>
        </p:nvSpPr>
        <p:spPr>
          <a:xfrm>
            <a:off x="-1014" y="637821"/>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36"/>
          <p:cNvSpPr>
            <a:spLocks noGrp="1"/>
          </p:cNvSpPr>
          <p:nvPr>
            <p:ph type="pic" idx="2"/>
          </p:nvPr>
        </p:nvSpPr>
        <p:spPr>
          <a:xfrm>
            <a:off x="320540" y="335338"/>
            <a:ext cx="11578483" cy="6146707"/>
          </a:xfrm>
          <a:prstGeom prst="rect">
            <a:avLst/>
          </a:prstGeom>
          <a:solidFill>
            <a:srgbClr val="D8D8D8"/>
          </a:solidFill>
          <a:ln>
            <a:noFill/>
          </a:ln>
        </p:spPr>
      </p:sp>
      <p:sp>
        <p:nvSpPr>
          <p:cNvPr id="130" name="Google Shape;130;p36"/>
          <p:cNvSpPr txBox="1">
            <a:spLocks noGrp="1"/>
          </p:cNvSpPr>
          <p:nvPr>
            <p:ph type="body" idx="1"/>
          </p:nvPr>
        </p:nvSpPr>
        <p:spPr>
          <a:xfrm>
            <a:off x="427670" y="150460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31"/>
        <p:cNvGrpSpPr/>
        <p:nvPr/>
      </p:nvGrpSpPr>
      <p:grpSpPr>
        <a:xfrm>
          <a:off x="0" y="0"/>
          <a:ext cx="0" cy="0"/>
          <a:chOff x="0" y="0"/>
          <a:chExt cx="0" cy="0"/>
        </a:xfrm>
      </p:grpSpPr>
      <p:sp>
        <p:nvSpPr>
          <p:cNvPr id="132" name="Google Shape;132;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35"/>
        <p:cNvGrpSpPr/>
        <p:nvPr/>
      </p:nvGrpSpPr>
      <p:grpSpPr>
        <a:xfrm>
          <a:off x="0" y="0"/>
          <a:ext cx="0" cy="0"/>
          <a:chOff x="0" y="0"/>
          <a:chExt cx="0" cy="0"/>
        </a:xfrm>
      </p:grpSpPr>
      <p:sp>
        <p:nvSpPr>
          <p:cNvPr id="136" name="Google Shape;136;p38"/>
          <p:cNvSpPr/>
          <p:nvPr/>
        </p:nvSpPr>
        <p:spPr>
          <a:xfrm>
            <a:off x="511444" y="453836"/>
            <a:ext cx="603373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38"/>
          <p:cNvSpPr>
            <a:spLocks noGrp="1"/>
          </p:cNvSpPr>
          <p:nvPr>
            <p:ph type="pic" idx="3"/>
          </p:nvPr>
        </p:nvSpPr>
        <p:spPr>
          <a:xfrm>
            <a:off x="6545263" y="1452563"/>
            <a:ext cx="5646737" cy="4656137"/>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40"/>
        <p:cNvGrpSpPr/>
        <p:nvPr/>
      </p:nvGrpSpPr>
      <p:grpSpPr>
        <a:xfrm>
          <a:off x="0" y="0"/>
          <a:ext cx="0" cy="0"/>
          <a:chOff x="0" y="0"/>
          <a:chExt cx="0" cy="0"/>
        </a:xfrm>
      </p:grpSpPr>
      <p:sp>
        <p:nvSpPr>
          <p:cNvPr id="141" name="Google Shape;141;p40"/>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40"/>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40"/>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40"/>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40"/>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6" name="Google Shape;146;p40"/>
          <p:cNvGrpSpPr/>
          <p:nvPr/>
        </p:nvGrpSpPr>
        <p:grpSpPr>
          <a:xfrm>
            <a:off x="309236" y="3028352"/>
            <a:ext cx="6499866" cy="2738122"/>
            <a:chOff x="1202708" y="6807724"/>
            <a:chExt cx="6270636" cy="2641557"/>
          </a:xfrm>
        </p:grpSpPr>
        <p:grpSp>
          <p:nvGrpSpPr>
            <p:cNvPr id="147" name="Google Shape;147;p40"/>
            <p:cNvGrpSpPr/>
            <p:nvPr/>
          </p:nvGrpSpPr>
          <p:grpSpPr>
            <a:xfrm>
              <a:off x="2348838" y="6807724"/>
              <a:ext cx="1249545" cy="2223620"/>
              <a:chOff x="2348838" y="6807724"/>
              <a:chExt cx="1249545" cy="2223620"/>
            </a:xfrm>
          </p:grpSpPr>
          <p:sp>
            <p:nvSpPr>
              <p:cNvPr id="148" name="Google Shape;148;p40"/>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0"/>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40"/>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40"/>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52" name="Google Shape;152;p40"/>
              <p:cNvGrpSpPr/>
              <p:nvPr/>
            </p:nvGrpSpPr>
            <p:grpSpPr>
              <a:xfrm>
                <a:off x="2483956" y="6807724"/>
                <a:ext cx="738321" cy="802017"/>
                <a:chOff x="2483956" y="6807724"/>
                <a:chExt cx="738321" cy="802017"/>
              </a:xfrm>
            </p:grpSpPr>
            <p:sp>
              <p:nvSpPr>
                <p:cNvPr id="153" name="Google Shape;153;p40"/>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40"/>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40"/>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56" name="Google Shape;156;p40"/>
            <p:cNvGrpSpPr/>
            <p:nvPr/>
          </p:nvGrpSpPr>
          <p:grpSpPr>
            <a:xfrm>
              <a:off x="1202708" y="6848940"/>
              <a:ext cx="6270636" cy="2600341"/>
              <a:chOff x="1202708" y="6848940"/>
              <a:chExt cx="6270636" cy="2600341"/>
            </a:xfrm>
          </p:grpSpPr>
          <p:sp>
            <p:nvSpPr>
              <p:cNvPr id="157" name="Google Shape;157;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9" name="Google Shape;159;p40"/>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0" name="Google Shape;160;p40"/>
          <p:cNvGrpSpPr/>
          <p:nvPr/>
        </p:nvGrpSpPr>
        <p:grpSpPr>
          <a:xfrm>
            <a:off x="665715" y="6068756"/>
            <a:ext cx="2735993" cy="679345"/>
            <a:chOff x="0" y="0"/>
            <a:chExt cx="2301694" cy="571500"/>
          </a:xfrm>
        </p:grpSpPr>
        <p:sp>
          <p:nvSpPr>
            <p:cNvPr id="161" name="Google Shape;161;p4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2" name="Google Shape;162;p40"/>
            <p:cNvPicPr preferRelativeResize="0"/>
            <p:nvPr/>
          </p:nvPicPr>
          <p:blipFill rotWithShape="1">
            <a:blip r:embed="rId2">
              <a:alphaModFix/>
            </a:blip>
            <a:srcRect l="4435" r="4435"/>
            <a:stretch/>
          </p:blipFill>
          <p:spPr>
            <a:xfrm>
              <a:off x="312965" y="96237"/>
              <a:ext cx="1675765" cy="38481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63"/>
        <p:cNvGrpSpPr/>
        <p:nvPr/>
      </p:nvGrpSpPr>
      <p:grpSpPr>
        <a:xfrm>
          <a:off x="0" y="0"/>
          <a:ext cx="0" cy="0"/>
          <a:chOff x="0" y="0"/>
          <a:chExt cx="0" cy="0"/>
        </a:xfrm>
      </p:grpSpPr>
      <p:sp>
        <p:nvSpPr>
          <p:cNvPr id="164" name="Google Shape;164;p27"/>
          <p:cNvSpPr/>
          <p:nvPr/>
        </p:nvSpPr>
        <p:spPr>
          <a:xfrm>
            <a:off x="0" y="0"/>
            <a:ext cx="12192000" cy="6858001"/>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27"/>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00000"/>
                </a:solidFill>
                <a:latin typeface="Calibri"/>
                <a:ea typeface="Calibri"/>
                <a:cs typeface="Calibri"/>
                <a:sym typeface="Calibri"/>
              </a:rPr>
              <a:t>FONT TYPEFACE &amp; SIZE</a:t>
            </a:r>
            <a:endParaRPr sz="3600" b="0" i="0" u="none" strike="noStrike" cap="none">
              <a:solidFill>
                <a:srgbClr val="000000"/>
              </a:solidFill>
              <a:latin typeface="Calibri"/>
              <a:ea typeface="Calibri"/>
              <a:cs typeface="Calibri"/>
              <a:sym typeface="Calibri"/>
            </a:endParaRPr>
          </a:p>
        </p:txBody>
      </p:sp>
      <p:sp>
        <p:nvSpPr>
          <p:cNvPr id="166" name="Google Shape;166;p27"/>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alibri"/>
                <a:ea typeface="Calibri"/>
                <a:cs typeface="Calibri"/>
                <a:sym typeface="Calibri"/>
              </a:rPr>
              <a:t>PLEASE ENSURE TO KEEP FONTS AS PER THE LAYOUT</a:t>
            </a:r>
            <a:endParaRPr sz="3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24 point  -  Main Text Body </a:t>
            </a:r>
            <a:endParaRPr sz="3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Calibri"/>
              <a:ea typeface="Calibri"/>
              <a:cs typeface="Calibri"/>
              <a:sym typeface="Calibri"/>
            </a:endParaRPr>
          </a:p>
        </p:txBody>
      </p:sp>
      <p:sp>
        <p:nvSpPr>
          <p:cNvPr id="167" name="Google Shape;167;p27"/>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Please ensure to keep the font sizes set as per the slide layouts. The font used throughout the </a:t>
            </a:r>
            <a:r>
              <a:rPr lang="en-US" sz="2400" b="1" i="0" u="none" strike="noStrike" cap="none">
                <a:solidFill>
                  <a:srgbClr val="000000"/>
                </a:solidFill>
                <a:latin typeface="Calibri"/>
                <a:ea typeface="Calibri"/>
                <a:cs typeface="Calibri"/>
                <a:sym typeface="Calibri"/>
              </a:rPr>
              <a:t>EU DARE </a:t>
            </a:r>
            <a:r>
              <a:rPr lang="en-US" sz="2400" b="0" i="0" u="none" strike="noStrike" cap="none">
                <a:solidFill>
                  <a:srgbClr val="000000"/>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rgbClr val="000000"/>
                </a:solidFill>
                <a:latin typeface="Calibri"/>
                <a:ea typeface="Calibri"/>
                <a:cs typeface="Calibri"/>
                <a:sym typeface="Calibri"/>
              </a:rPr>
              <a:t>Calibri</a:t>
            </a:r>
            <a:endParaRPr sz="3600" b="0" i="0" u="none" strike="noStrike" cap="none">
              <a:solidFill>
                <a:srgbClr val="000000"/>
              </a:solidFill>
              <a:latin typeface="Calibri"/>
              <a:ea typeface="Calibri"/>
              <a:cs typeface="Calibri"/>
              <a:sym typeface="Calibri"/>
            </a:endParaRPr>
          </a:p>
        </p:txBody>
      </p:sp>
      <p:cxnSp>
        <p:nvCxnSpPr>
          <p:cNvPr id="168" name="Google Shape;168;p27"/>
          <p:cNvCxnSpPr/>
          <p:nvPr/>
        </p:nvCxnSpPr>
        <p:spPr>
          <a:xfrm>
            <a:off x="7098716" y="-1"/>
            <a:ext cx="0" cy="5540408"/>
          </a:xfrm>
          <a:prstGeom prst="straightConnector1">
            <a:avLst/>
          </a:prstGeom>
          <a:noFill/>
          <a:ln w="9525" cap="flat" cmpd="sng">
            <a:solidFill>
              <a:srgbClr val="000000"/>
            </a:solidFill>
            <a:prstDash val="solid"/>
            <a:miter lim="800000"/>
            <a:headEnd type="none" w="sm" len="sm"/>
            <a:tailEnd type="none" w="sm" len="sm"/>
          </a:ln>
        </p:spPr>
      </p:cxnSp>
      <p:cxnSp>
        <p:nvCxnSpPr>
          <p:cNvPr id="169" name="Google Shape;169;p27"/>
          <p:cNvCxnSpPr/>
          <p:nvPr/>
        </p:nvCxnSpPr>
        <p:spPr>
          <a:xfrm rot="10800000">
            <a:off x="1" y="1620217"/>
            <a:ext cx="7098715" cy="0"/>
          </a:xfrm>
          <a:prstGeom prst="straightConnector1">
            <a:avLst/>
          </a:prstGeom>
          <a:noFill/>
          <a:ln w="9525" cap="flat" cmpd="sng">
            <a:solidFill>
              <a:srgbClr val="000000"/>
            </a:solidFill>
            <a:prstDash val="solid"/>
            <a:miter lim="800000"/>
            <a:headEnd type="none" w="sm" len="sm"/>
            <a:tailEnd type="none" w="sm" len="sm"/>
          </a:ln>
        </p:spPr>
      </p:cxnSp>
      <p:sp>
        <p:nvSpPr>
          <p:cNvPr id="170" name="Google Shape;170;p27"/>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 </a:t>
            </a:r>
            <a:r>
              <a:rPr lang="en-US" sz="2400" b="1" i="0" u="none" strike="noStrike" cap="none">
                <a:solidFill>
                  <a:srgbClr val="000000"/>
                </a:solidFill>
                <a:latin typeface="Calibri"/>
                <a:ea typeface="Calibri"/>
                <a:cs typeface="Calibri"/>
                <a:sym typeface="Calibri"/>
              </a:rPr>
              <a:t>PLEASE DELETE THIS INSTRUCTION SLIDE BEFORE PRESENTING FINAL PRESENTATION </a:t>
            </a:r>
            <a:r>
              <a:rPr lang="en-US" sz="2400" b="0" i="0" u="none" strike="noStrike" cap="none">
                <a:solidFill>
                  <a:srgbClr val="000000"/>
                </a:solidFill>
                <a:latin typeface="Calibri"/>
                <a:ea typeface="Calibri"/>
                <a:cs typeface="Calibri"/>
                <a:sym typeface="Calibri"/>
              </a:rPr>
              <a:t>*** </a:t>
            </a:r>
            <a:endParaRPr sz="2400" b="0" i="0" u="none" strike="noStrike" cap="none">
              <a:solidFill>
                <a:srgbClr val="000000"/>
              </a:solidFill>
              <a:latin typeface="Calibri"/>
              <a:ea typeface="Calibri"/>
              <a:cs typeface="Calibri"/>
              <a:sym typeface="Calibri"/>
            </a:endParaRPr>
          </a:p>
        </p:txBody>
      </p:sp>
      <p:cxnSp>
        <p:nvCxnSpPr>
          <p:cNvPr id="171" name="Google Shape;171;p27"/>
          <p:cNvCxnSpPr/>
          <p:nvPr/>
        </p:nvCxnSpPr>
        <p:spPr>
          <a:xfrm rot="10800000">
            <a:off x="2" y="5540407"/>
            <a:ext cx="12191998" cy="0"/>
          </a:xfrm>
          <a:prstGeom prst="straightConnector1">
            <a:avLst/>
          </a:prstGeom>
          <a:noFill/>
          <a:ln w="9525" cap="flat" cmpd="sng">
            <a:solidFill>
              <a:srgbClr val="000000"/>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72"/>
        <p:cNvGrpSpPr/>
        <p:nvPr/>
      </p:nvGrpSpPr>
      <p:grpSpPr>
        <a:xfrm>
          <a:off x="0" y="0"/>
          <a:ext cx="0" cy="0"/>
          <a:chOff x="0" y="0"/>
          <a:chExt cx="0" cy="0"/>
        </a:xfrm>
      </p:grpSpPr>
      <p:cxnSp>
        <p:nvCxnSpPr>
          <p:cNvPr id="173" name="Google Shape;173;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74" name="Google Shape;174;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75"/>
        <p:cNvGrpSpPr/>
        <p:nvPr/>
      </p:nvGrpSpPr>
      <p:grpSpPr>
        <a:xfrm>
          <a:off x="0" y="0"/>
          <a:ext cx="0" cy="0"/>
          <a:chOff x="0" y="0"/>
          <a:chExt cx="0" cy="0"/>
        </a:xfrm>
      </p:grpSpPr>
      <p:sp>
        <p:nvSpPr>
          <p:cNvPr id="176" name="Google Shape;176;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7" name="Google Shape;177;p42"/>
          <p:cNvPicPr preferRelativeResize="0"/>
          <p:nvPr/>
        </p:nvPicPr>
        <p:blipFill rotWithShape="1">
          <a:blip r:embed="rId2">
            <a:alphaModFix/>
          </a:blip>
          <a:srcRect/>
          <a:stretch/>
        </p:blipFill>
        <p:spPr>
          <a:xfrm>
            <a:off x="-47740" y="-215395"/>
            <a:ext cx="6718883" cy="3816325"/>
          </a:xfrm>
          <a:prstGeom prst="rect">
            <a:avLst/>
          </a:prstGeom>
          <a:noFill/>
          <a:ln>
            <a:noFill/>
          </a:ln>
        </p:spPr>
      </p:pic>
      <p:sp>
        <p:nvSpPr>
          <p:cNvPr id="178" name="Google Shape;178;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1" name="Google Shape;181;p42"/>
          <p:cNvGrpSpPr/>
          <p:nvPr/>
        </p:nvGrpSpPr>
        <p:grpSpPr>
          <a:xfrm>
            <a:off x="9031059" y="445499"/>
            <a:ext cx="2735993" cy="679345"/>
            <a:chOff x="0" y="0"/>
            <a:chExt cx="2301694" cy="571500"/>
          </a:xfrm>
        </p:grpSpPr>
        <p:sp>
          <p:nvSpPr>
            <p:cNvPr id="182" name="Google Shape;182;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3" name="Google Shape;183;p42"/>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sp>
        <p:nvSpPr>
          <p:cNvPr id="184" name="Google Shape;184;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42"/>
          <p:cNvSpPr>
            <a:spLocks noGrp="1"/>
          </p:cNvSpPr>
          <p:nvPr>
            <p:ph type="pic" idx="4"/>
          </p:nvPr>
        </p:nvSpPr>
        <p:spPr>
          <a:xfrm>
            <a:off x="6404869" y="1379349"/>
            <a:ext cx="5153881" cy="5154359"/>
          </a:xfrm>
          <a:prstGeom prst="rect">
            <a:avLst/>
          </a:prstGeom>
          <a:solidFill>
            <a:srgbClr val="D8D8D8"/>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87"/>
        <p:cNvGrpSpPr/>
        <p:nvPr/>
      </p:nvGrpSpPr>
      <p:grpSpPr>
        <a:xfrm>
          <a:off x="0" y="0"/>
          <a:ext cx="0" cy="0"/>
          <a:chOff x="0" y="0"/>
          <a:chExt cx="0" cy="0"/>
        </a:xfrm>
      </p:grpSpPr>
      <p:sp>
        <p:nvSpPr>
          <p:cNvPr id="188" name="Google Shape;188;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 name="Google Shape;189;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91" name="Google Shape;191;p43"/>
          <p:cNvGrpSpPr/>
          <p:nvPr/>
        </p:nvGrpSpPr>
        <p:grpSpPr>
          <a:xfrm>
            <a:off x="9236842" y="286604"/>
            <a:ext cx="2735993" cy="679345"/>
            <a:chOff x="0" y="0"/>
            <a:chExt cx="2301694" cy="571500"/>
          </a:xfrm>
        </p:grpSpPr>
        <p:sp>
          <p:nvSpPr>
            <p:cNvPr id="192" name="Google Shape;192;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3" name="Google Shape;193;p43"/>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94" name="Google Shape;194;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43"/>
          <p:cNvSpPr>
            <a:spLocks noGrp="1"/>
          </p:cNvSpPr>
          <p:nvPr>
            <p:ph type="pic" idx="3"/>
          </p:nvPr>
        </p:nvSpPr>
        <p:spPr>
          <a:xfrm>
            <a:off x="-1" y="354507"/>
            <a:ext cx="5501637" cy="4939649"/>
          </a:xfrm>
          <a:prstGeom prst="rect">
            <a:avLst/>
          </a:prstGeom>
          <a:solidFill>
            <a:srgbClr val="D8D8D8"/>
          </a:solidFill>
          <a:ln>
            <a:noFill/>
          </a:ln>
        </p:spPr>
      </p:sp>
      <p:pic>
        <p:nvPicPr>
          <p:cNvPr id="196" name="Google Shape;196;p43"/>
          <p:cNvPicPr preferRelativeResize="0"/>
          <p:nvPr/>
        </p:nvPicPr>
        <p:blipFill rotWithShape="1">
          <a:blip r:embed="rId3">
            <a:alphaModFix/>
          </a:blip>
          <a:srcRect/>
          <a:stretch/>
        </p:blipFill>
        <p:spPr>
          <a:xfrm>
            <a:off x="5064436" y="3332171"/>
            <a:ext cx="6908399" cy="3923970"/>
          </a:xfrm>
          <a:prstGeom prst="rect">
            <a:avLst/>
          </a:prstGeom>
          <a:noFill/>
          <a:ln>
            <a:noFill/>
          </a:ln>
        </p:spPr>
      </p:pic>
      <p:sp>
        <p:nvSpPr>
          <p:cNvPr id="197" name="Google Shape;197;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 name="Google Shape;198;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en-RU"/>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410071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44"/>
        <p:cNvGrpSpPr/>
        <p:nvPr/>
      </p:nvGrpSpPr>
      <p:grpSpPr>
        <a:xfrm>
          <a:off x="0" y="0"/>
          <a:ext cx="0" cy="0"/>
          <a:chOff x="0" y="0"/>
          <a:chExt cx="0" cy="0"/>
        </a:xfrm>
      </p:grpSpPr>
      <p:sp>
        <p:nvSpPr>
          <p:cNvPr id="45" name="Google Shape;45;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 name="Google Shape;49;p28"/>
          <p:cNvPicPr preferRelativeResize="0"/>
          <p:nvPr/>
        </p:nvPicPr>
        <p:blipFill rotWithShape="1">
          <a:blip r:embed="rId2">
            <a:alphaModFix/>
          </a:blip>
          <a:srcRect l="5742" t="75046" r="6485" b="13954"/>
          <a:stretch/>
        </p:blipFill>
        <p:spPr>
          <a:xfrm>
            <a:off x="8124669" y="6484108"/>
            <a:ext cx="3540279" cy="252000"/>
          </a:xfrm>
          <a:prstGeom prst="rect">
            <a:avLst/>
          </a:prstGeom>
          <a:noFill/>
          <a:ln>
            <a:noFill/>
          </a:ln>
        </p:spPr>
      </p:pic>
      <p:sp>
        <p:nvSpPr>
          <p:cNvPr id="50" name="Google Shape;50;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Phone Slide">
  <p:cSld name="1_Phone Slide">
    <p:spTree>
      <p:nvGrpSpPr>
        <p:cNvPr id="1" name="Shape 51"/>
        <p:cNvGrpSpPr/>
        <p:nvPr/>
      </p:nvGrpSpPr>
      <p:grpSpPr>
        <a:xfrm>
          <a:off x="0" y="0"/>
          <a:ext cx="0" cy="0"/>
          <a:chOff x="0" y="0"/>
          <a:chExt cx="0" cy="0"/>
        </a:xfrm>
      </p:grpSpPr>
      <p:sp>
        <p:nvSpPr>
          <p:cNvPr id="52" name="Google Shape;52;p23"/>
          <p:cNvSpPr/>
          <p:nvPr/>
        </p:nvSpPr>
        <p:spPr>
          <a:xfrm>
            <a:off x="511443" y="453836"/>
            <a:ext cx="9895090" cy="5655338"/>
          </a:xfrm>
          <a:custGeom>
            <a:avLst/>
            <a:gdLst/>
            <a:ahLst/>
            <a:cxnLst/>
            <a:rect l="l" t="t" r="r" b="b"/>
            <a:pathLst>
              <a:path w="9895090" h="5655338" extrusionOk="0">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53" name="Google Shape;53;p23" descr="iPhone6_mockup_front_white.png"/>
          <p:cNvPicPr preferRelativeResize="0"/>
          <p:nvPr/>
        </p:nvPicPr>
        <p:blipFill rotWithShape="1">
          <a:blip r:embed="rId2">
            <a:alphaModFix/>
          </a:blip>
          <a:srcRect/>
          <a:stretch/>
        </p:blipFill>
        <p:spPr>
          <a:xfrm>
            <a:off x="8097746" y="226918"/>
            <a:ext cx="4094254" cy="6404164"/>
          </a:xfrm>
          <a:prstGeom prst="rect">
            <a:avLst/>
          </a:prstGeom>
          <a:noFill/>
          <a:ln>
            <a:noFill/>
          </a:ln>
        </p:spPr>
      </p:pic>
      <p:sp>
        <p:nvSpPr>
          <p:cNvPr id="54" name="Google Shape;54;p23"/>
          <p:cNvSpPr>
            <a:spLocks noGrp="1"/>
          </p:cNvSpPr>
          <p:nvPr>
            <p:ph type="pic" idx="2"/>
          </p:nvPr>
        </p:nvSpPr>
        <p:spPr>
          <a:xfrm>
            <a:off x="8912202" y="1246695"/>
            <a:ext cx="2444127" cy="4336988"/>
          </a:xfrm>
          <a:prstGeom prst="rect">
            <a:avLst/>
          </a:prstGeom>
          <a:solidFill>
            <a:srgbClr val="D8D8D8"/>
          </a:solidFill>
          <a:ln>
            <a:noFill/>
          </a:ln>
        </p:spPr>
      </p:sp>
      <p:sp>
        <p:nvSpPr>
          <p:cNvPr id="55" name="Google Shape;55;p23"/>
          <p:cNvSpPr txBox="1">
            <a:spLocks noGrp="1"/>
          </p:cNvSpPr>
          <p:nvPr>
            <p:ph type="body" idx="1"/>
          </p:nvPr>
        </p:nvSpPr>
        <p:spPr>
          <a:xfrm>
            <a:off x="835671"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6" name="Google Shape;56;p23"/>
          <p:cNvSpPr txBox="1">
            <a:spLocks noGrp="1"/>
          </p:cNvSpPr>
          <p:nvPr>
            <p:ph type="body" idx="3"/>
          </p:nvPr>
        </p:nvSpPr>
        <p:spPr>
          <a:xfrm>
            <a:off x="835671" y="1104338"/>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7" name="Google Shape;57;p23"/>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8"/>
        <p:cNvGrpSpPr/>
        <p:nvPr/>
      </p:nvGrpSpPr>
      <p:grpSpPr>
        <a:xfrm>
          <a:off x="0" y="0"/>
          <a:ext cx="0" cy="0"/>
          <a:chOff x="0" y="0"/>
          <a:chExt cx="0" cy="0"/>
        </a:xfrm>
      </p:grpSpPr>
      <p:sp>
        <p:nvSpPr>
          <p:cNvPr id="59" name="Google Shape;59;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2" name="Google Shape;62;p31"/>
          <p:cNvPicPr preferRelativeResize="0"/>
          <p:nvPr/>
        </p:nvPicPr>
        <p:blipFill rotWithShape="1">
          <a:blip r:embed="rId2">
            <a:alphaModFix/>
          </a:blip>
          <a:srcRect l="5742" t="75046" r="6485" b="13954"/>
          <a:stretch/>
        </p:blipFill>
        <p:spPr>
          <a:xfrm>
            <a:off x="8124669" y="6484108"/>
            <a:ext cx="3540279" cy="252000"/>
          </a:xfrm>
          <a:prstGeom prst="rect">
            <a:avLst/>
          </a:prstGeom>
          <a:noFill/>
          <a:ln>
            <a:noFill/>
          </a:ln>
        </p:spPr>
      </p:pic>
      <p:sp>
        <p:nvSpPr>
          <p:cNvPr id="63" name="Google Shape;63;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4" name="Google Shape;64;p31"/>
          <p:cNvGrpSpPr/>
          <p:nvPr/>
        </p:nvGrpSpPr>
        <p:grpSpPr>
          <a:xfrm>
            <a:off x="482255" y="3109382"/>
            <a:ext cx="6917577" cy="2914086"/>
            <a:chOff x="1202708" y="6807724"/>
            <a:chExt cx="6270636" cy="2641557"/>
          </a:xfrm>
        </p:grpSpPr>
        <p:grpSp>
          <p:nvGrpSpPr>
            <p:cNvPr id="65" name="Google Shape;65;p31"/>
            <p:cNvGrpSpPr/>
            <p:nvPr/>
          </p:nvGrpSpPr>
          <p:grpSpPr>
            <a:xfrm>
              <a:off x="2348838" y="6807724"/>
              <a:ext cx="1249545" cy="2223620"/>
              <a:chOff x="2348838" y="6807724"/>
              <a:chExt cx="1249545" cy="2223620"/>
            </a:xfrm>
          </p:grpSpPr>
          <p:sp>
            <p:nvSpPr>
              <p:cNvPr id="66" name="Google Shape;66;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0" name="Google Shape;70;p31"/>
              <p:cNvGrpSpPr/>
              <p:nvPr/>
            </p:nvGrpSpPr>
            <p:grpSpPr>
              <a:xfrm>
                <a:off x="2483956" y="6807724"/>
                <a:ext cx="738321" cy="802017"/>
                <a:chOff x="2483956" y="6807724"/>
                <a:chExt cx="738321" cy="802017"/>
              </a:xfrm>
            </p:grpSpPr>
            <p:sp>
              <p:nvSpPr>
                <p:cNvPr id="71" name="Google Shape;71;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4" name="Google Shape;74;p31"/>
            <p:cNvGrpSpPr/>
            <p:nvPr/>
          </p:nvGrpSpPr>
          <p:grpSpPr>
            <a:xfrm>
              <a:off x="1202708" y="6848940"/>
              <a:ext cx="6270636" cy="2600341"/>
              <a:chOff x="1202708" y="6848940"/>
              <a:chExt cx="6270636" cy="2600341"/>
            </a:xfrm>
          </p:grpSpPr>
          <p:sp>
            <p:nvSpPr>
              <p:cNvPr id="75" name="Google Shape;75;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7" name="Google Shape;77;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78"/>
        <p:cNvGrpSpPr/>
        <p:nvPr/>
      </p:nvGrpSpPr>
      <p:grpSpPr>
        <a:xfrm>
          <a:off x="0" y="0"/>
          <a:ext cx="0" cy="0"/>
          <a:chOff x="0" y="0"/>
          <a:chExt cx="0" cy="0"/>
        </a:xfrm>
      </p:grpSpPr>
      <p:sp>
        <p:nvSpPr>
          <p:cNvPr id="79" name="Google Shape;79;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32"/>
          <p:cNvSpPr>
            <a:spLocks noGrp="1"/>
          </p:cNvSpPr>
          <p:nvPr>
            <p:ph type="pic" idx="4"/>
          </p:nvPr>
        </p:nvSpPr>
        <p:spPr>
          <a:xfrm>
            <a:off x="7559" y="188180"/>
            <a:ext cx="3354094" cy="5923858"/>
          </a:xfrm>
          <a:prstGeom prst="rect">
            <a:avLst/>
          </a:prstGeom>
          <a:solidFill>
            <a:srgbClr val="D8D8D8"/>
          </a:solidFill>
          <a:ln>
            <a:noFill/>
          </a:ln>
        </p:spPr>
      </p:sp>
      <p:grpSp>
        <p:nvGrpSpPr>
          <p:cNvPr id="84" name="Google Shape;84;p32"/>
          <p:cNvGrpSpPr/>
          <p:nvPr/>
        </p:nvGrpSpPr>
        <p:grpSpPr>
          <a:xfrm>
            <a:off x="4054161" y="721803"/>
            <a:ext cx="7547911" cy="1674487"/>
            <a:chOff x="4061909" y="1565906"/>
            <a:chExt cx="7547911" cy="1882781"/>
          </a:xfrm>
        </p:grpSpPr>
        <p:cxnSp>
          <p:nvCxnSpPr>
            <p:cNvPr id="85" name="Google Shape;8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6" name="Google Shape;8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7" name="Google Shape;8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88" name="Google Shape;88;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9" name="Google Shape;89;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0" name="Google Shape;90;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3" name="Google Shape;93;p32"/>
          <p:cNvGrpSpPr/>
          <p:nvPr/>
        </p:nvGrpSpPr>
        <p:grpSpPr>
          <a:xfrm>
            <a:off x="4054160" y="2644936"/>
            <a:ext cx="7547911" cy="1674487"/>
            <a:chOff x="4061909" y="1565906"/>
            <a:chExt cx="7547911" cy="1882781"/>
          </a:xfrm>
        </p:grpSpPr>
        <p:cxnSp>
          <p:nvCxnSpPr>
            <p:cNvPr id="94" name="Google Shape;94;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5" name="Google Shape;95;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6" name="Google Shape;96;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7" name="Google Shape;97;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8" name="Google Shape;98;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9" name="Google Shape;99;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2" name="Google Shape;102;p32"/>
          <p:cNvGrpSpPr/>
          <p:nvPr/>
        </p:nvGrpSpPr>
        <p:grpSpPr>
          <a:xfrm>
            <a:off x="4069658" y="4508733"/>
            <a:ext cx="7547911" cy="1674487"/>
            <a:chOff x="4061909" y="1565906"/>
            <a:chExt cx="7547911" cy="1882781"/>
          </a:xfrm>
        </p:grpSpPr>
        <p:cxnSp>
          <p:nvCxnSpPr>
            <p:cNvPr id="103" name="Google Shape;103;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4" name="Google Shape;104;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5" name="Google Shape;105;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6" name="Google Shape;106;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08"/>
        <p:cNvGrpSpPr/>
        <p:nvPr/>
      </p:nvGrpSpPr>
      <p:grpSpPr>
        <a:xfrm>
          <a:off x="0" y="0"/>
          <a:ext cx="0" cy="0"/>
          <a:chOff x="0" y="0"/>
          <a:chExt cx="0" cy="0"/>
        </a:xfrm>
      </p:grpSpPr>
      <p:sp>
        <p:nvSpPr>
          <p:cNvPr id="109" name="Google Shape;109;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33"/>
          <p:cNvSpPr>
            <a:spLocks noGrp="1"/>
          </p:cNvSpPr>
          <p:nvPr>
            <p:ph type="pic" idx="2"/>
          </p:nvPr>
        </p:nvSpPr>
        <p:spPr>
          <a:xfrm>
            <a:off x="6096000" y="1404749"/>
            <a:ext cx="5239644" cy="4704418"/>
          </a:xfrm>
          <a:prstGeom prst="rect">
            <a:avLst/>
          </a:prstGeom>
          <a:solidFill>
            <a:srgbClr val="D8D8D8"/>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12"/>
        <p:cNvGrpSpPr/>
        <p:nvPr/>
      </p:nvGrpSpPr>
      <p:grpSpPr>
        <a:xfrm>
          <a:off x="0" y="0"/>
          <a:ext cx="0" cy="0"/>
          <a:chOff x="0" y="0"/>
          <a:chExt cx="0" cy="0"/>
        </a:xfrm>
      </p:grpSpPr>
      <p:sp>
        <p:nvSpPr>
          <p:cNvPr id="113" name="Google Shape;113;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 name="Google Shape;114;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6" name="Google Shape;116;p34"/>
          <p:cNvPicPr preferRelativeResize="0"/>
          <p:nvPr/>
        </p:nvPicPr>
        <p:blipFill rotWithShape="1">
          <a:blip r:embed="rId2">
            <a:alphaModFix/>
          </a:blip>
          <a:srcRect l="-18315" t="15976" r="29196" b="11083"/>
          <a:stretch/>
        </p:blipFill>
        <p:spPr>
          <a:xfrm>
            <a:off x="4114800" y="1247613"/>
            <a:ext cx="8077200" cy="5484881"/>
          </a:xfrm>
          <a:prstGeom prst="rect">
            <a:avLst/>
          </a:prstGeom>
          <a:noFill/>
          <a:ln>
            <a:noFill/>
          </a:ln>
        </p:spPr>
      </p:pic>
      <p:sp>
        <p:nvSpPr>
          <p:cNvPr id="117" name="Google Shape;117;p34"/>
          <p:cNvSpPr>
            <a:spLocks noGrp="1"/>
          </p:cNvSpPr>
          <p:nvPr>
            <p:ph type="pic" idx="3"/>
          </p:nvPr>
        </p:nvSpPr>
        <p:spPr>
          <a:xfrm>
            <a:off x="7225552" y="1420553"/>
            <a:ext cx="4966447" cy="3913188"/>
          </a:xfrm>
          <a:prstGeom prst="rect">
            <a:avLst/>
          </a:prstGeom>
          <a:solidFill>
            <a:srgbClr val="D8D8D8"/>
          </a:solidFill>
          <a:ln>
            <a:noFill/>
          </a:ln>
        </p:spPr>
      </p:sp>
      <p:sp>
        <p:nvSpPr>
          <p:cNvPr id="118" name="Google Shape;118;p34"/>
          <p:cNvSpPr/>
          <p:nvPr/>
        </p:nvSpPr>
        <p:spPr>
          <a:xfrm>
            <a:off x="0" y="5782590"/>
            <a:ext cx="6329082"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19"/>
        <p:cNvGrpSpPr/>
        <p:nvPr/>
      </p:nvGrpSpPr>
      <p:grpSpPr>
        <a:xfrm>
          <a:off x="0" y="0"/>
          <a:ext cx="0" cy="0"/>
          <a:chOff x="0" y="0"/>
          <a:chExt cx="0" cy="0"/>
        </a:xfrm>
      </p:grpSpPr>
      <p:sp>
        <p:nvSpPr>
          <p:cNvPr id="120" name="Google Shape;120;p35"/>
          <p:cNvSpPr/>
          <p:nvPr/>
        </p:nvSpPr>
        <p:spPr>
          <a:xfrm>
            <a:off x="511443" y="453836"/>
            <a:ext cx="9895090" cy="5655338"/>
          </a:xfrm>
          <a:custGeom>
            <a:avLst/>
            <a:gdLst/>
            <a:ahLst/>
            <a:cxnLst/>
            <a:rect l="l" t="t" r="r" b="b"/>
            <a:pathLst>
              <a:path w="9895090" h="5655338" extrusionOk="0">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21" name="Google Shape;121;p35" descr="iPhone6_mockup_front_white.png"/>
          <p:cNvPicPr preferRelativeResize="0"/>
          <p:nvPr/>
        </p:nvPicPr>
        <p:blipFill rotWithShape="1">
          <a:blip r:embed="rId2">
            <a:alphaModFix/>
          </a:blip>
          <a:srcRect/>
          <a:stretch/>
        </p:blipFill>
        <p:spPr>
          <a:xfrm>
            <a:off x="8097746" y="226918"/>
            <a:ext cx="4094254" cy="6404164"/>
          </a:xfrm>
          <a:prstGeom prst="rect">
            <a:avLst/>
          </a:prstGeom>
          <a:noFill/>
          <a:ln>
            <a:noFill/>
          </a:ln>
        </p:spPr>
      </p:pic>
      <p:sp>
        <p:nvSpPr>
          <p:cNvPr id="122" name="Google Shape;122;p35"/>
          <p:cNvSpPr>
            <a:spLocks noGrp="1"/>
          </p:cNvSpPr>
          <p:nvPr>
            <p:ph type="pic" idx="2"/>
          </p:nvPr>
        </p:nvSpPr>
        <p:spPr>
          <a:xfrm>
            <a:off x="8912202" y="1246695"/>
            <a:ext cx="2444127" cy="4336988"/>
          </a:xfrm>
          <a:prstGeom prst="rect">
            <a:avLst/>
          </a:prstGeom>
          <a:solidFill>
            <a:srgbClr val="D8D8D8"/>
          </a:solidFill>
          <a:ln>
            <a:noFill/>
          </a:ln>
        </p:spPr>
      </p:sp>
      <p:sp>
        <p:nvSpPr>
          <p:cNvPr id="123" name="Google Shape;123;p35"/>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5"/>
          <p:cNvSpPr txBox="1">
            <a:spLocks noGrp="1"/>
          </p:cNvSpPr>
          <p:nvPr>
            <p:ph type="body" idx="3"/>
          </p:nvPr>
        </p:nvSpPr>
        <p:spPr>
          <a:xfrm>
            <a:off x="835671" y="1104338"/>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5"/>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6"/>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20">
            <a:alphaModFix/>
          </a:blip>
          <a:srcRect l="5742" t="75046" r="6485" b="13954"/>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online.ucpress.edu/elementa/article/10/1/00090/185041/Human-and-social-values-in-agroecologyA-review"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hyperlink" Target="https://urgenci.net/wp-content/uploads/2016/05/Overview-of-Community-Supported-Agriculture-in-Europe.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nyeleni.org/en/category/newsletters-nyeleni-in-english/newsletter-no-13-food-sovereignty/"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nyeleni.org/DOWNLOADS/Nyelni_EN.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eu-dare.com/good-practice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online.ucpress.edu/elementa/article/10/1/00090/185041/Human-and-social-values-in-agroecologyA-revie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fao.org/agroecology/overview/agroecology-and-the-sustainable-development-goals/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pPr marL="0" lvl="0" indent="0" algn="l" rtl="0">
              <a:lnSpc>
                <a:spcPct val="100000"/>
              </a:lnSpc>
              <a:spcBef>
                <a:spcPts val="0"/>
              </a:spcBef>
              <a:spcAft>
                <a:spcPts val="0"/>
              </a:spcAft>
              <a:buSzPts val="3600"/>
              <a:buNone/>
            </a:pPr>
            <a:r>
              <a:rPr lang="en-US" sz="3600" dirty="0" err="1">
                <a:latin typeface="Calibri"/>
                <a:ea typeface="Calibri"/>
                <a:cs typeface="Calibri"/>
                <a:sym typeface="Calibri"/>
              </a:rPr>
              <a:t>L’impatto</a:t>
            </a:r>
            <a:r>
              <a:rPr lang="en-US" sz="3600" dirty="0">
                <a:latin typeface="Calibri"/>
                <a:ea typeface="Calibri"/>
                <a:cs typeface="Calibri"/>
                <a:sym typeface="Calibri"/>
              </a:rPr>
              <a:t> </a:t>
            </a:r>
            <a:r>
              <a:rPr lang="en-US" sz="3600" dirty="0" err="1">
                <a:latin typeface="Calibri"/>
                <a:ea typeface="Calibri"/>
                <a:cs typeface="Calibri"/>
                <a:sym typeface="Calibri"/>
              </a:rPr>
              <a:t>dell'agroecologia</a:t>
            </a:r>
            <a:r>
              <a:rPr lang="en-US" sz="3600" dirty="0">
                <a:latin typeface="Calibri"/>
                <a:ea typeface="Calibri"/>
                <a:cs typeface="Calibri"/>
                <a:sym typeface="Calibri"/>
              </a:rPr>
              <a:t> </a:t>
            </a:r>
            <a:r>
              <a:rPr lang="en-US" sz="3600" dirty="0" err="1">
                <a:latin typeface="Calibri"/>
                <a:ea typeface="Calibri"/>
                <a:cs typeface="Calibri"/>
                <a:sym typeface="Calibri"/>
              </a:rPr>
              <a:t>sulla</a:t>
            </a:r>
            <a:r>
              <a:rPr lang="en-US" sz="3600" dirty="0">
                <a:latin typeface="Calibri"/>
                <a:ea typeface="Calibri"/>
                <a:cs typeface="Calibri"/>
                <a:sym typeface="Calibri"/>
              </a:rPr>
              <a:t> </a:t>
            </a:r>
            <a:r>
              <a:rPr lang="en-US" sz="3600" dirty="0" err="1">
                <a:latin typeface="Calibri"/>
                <a:ea typeface="Calibri"/>
                <a:cs typeface="Calibri"/>
                <a:sym typeface="Calibri"/>
              </a:rPr>
              <a:t>comunità</a:t>
            </a:r>
            <a:r>
              <a:rPr lang="en-US" sz="3600" dirty="0">
                <a:latin typeface="Calibri"/>
                <a:ea typeface="Calibri"/>
                <a:cs typeface="Calibri"/>
                <a:sym typeface="Calibri"/>
              </a:rPr>
              <a:t> </a:t>
            </a:r>
            <a:endParaRPr lang="en-US" sz="360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MODULO 4</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dirty="0">
                <a:latin typeface="Calibri" panose="020F0502020204030204" pitchFamily="34" charset="0"/>
                <a:ea typeface="Calibri" panose="020F0502020204030204" pitchFamily="34" charset="0"/>
                <a:cs typeface="Calibri" panose="020F0502020204030204" pitchFamily="34" charset="0"/>
              </a:rPr>
              <a:t>www.</a:t>
            </a:r>
            <a:r>
              <a:rPr lang="en-US" b="1" dirty="0">
                <a:latin typeface="Calibri" panose="020F0502020204030204" pitchFamily="34" charset="0"/>
                <a:ea typeface="Calibri" panose="020F0502020204030204" pitchFamily="34" charset="0"/>
                <a:cs typeface="Calibri" panose="020F0502020204030204" pitchFamily="34" charset="0"/>
              </a:rPr>
              <a:t>eu-dare.</a:t>
            </a:r>
            <a:r>
              <a:rPr lang="en-US" dirty="0">
                <a:latin typeface="Calibri" panose="020F0502020204030204" pitchFamily="34" charset="0"/>
                <a:ea typeface="Calibri" panose="020F0502020204030204" pitchFamily="34" charset="0"/>
                <a:cs typeface="Calibri" panose="020F0502020204030204" pitchFamily="34" charset="0"/>
              </a:rPr>
              <a:t>com</a:t>
            </a:r>
          </a:p>
        </p:txBody>
      </p:sp>
      <p:pic>
        <p:nvPicPr>
          <p:cNvPr id="5" name="Picture Placeholder 4">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rotWithShape="1">
          <a:blip r:embed="rId3" cstate="email">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1"/>
          <p:cNvSpPr txBox="1">
            <a:spLocks noGrp="1"/>
          </p:cNvSpPr>
          <p:nvPr>
            <p:ph type="body" idx="1"/>
          </p:nvPr>
        </p:nvSpPr>
        <p:spPr>
          <a:xfrm>
            <a:off x="5825258" y="1807841"/>
            <a:ext cx="6010500" cy="30663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0"/>
              </a:spcAft>
              <a:buSzPts val="4800"/>
              <a:buNone/>
            </a:pPr>
            <a:endParaRPr sz="1200">
              <a:solidFill>
                <a:srgbClr val="0D0D0D"/>
              </a:solidFill>
            </a:endParaRPr>
          </a:p>
          <a:p>
            <a:pPr marL="0" lvl="0" indent="0" algn="l" rtl="0">
              <a:lnSpc>
                <a:spcPct val="115000"/>
              </a:lnSpc>
              <a:spcBef>
                <a:spcPts val="1500"/>
              </a:spcBef>
              <a:spcAft>
                <a:spcPts val="1500"/>
              </a:spcAft>
              <a:buSzPts val="4800"/>
              <a:buNone/>
            </a:pPr>
            <a:r>
              <a:rPr lang="en-US" sz="4700" b="1">
                <a:solidFill>
                  <a:srgbClr val="0D0D0D"/>
                </a:solidFill>
              </a:rPr>
              <a:t>Impatti ambientali e Sovranità alimentare</a:t>
            </a:r>
            <a:endParaRPr sz="4700">
              <a:solidFill>
                <a:srgbClr val="0D0D0D"/>
              </a:solidFill>
            </a:endParaRPr>
          </a:p>
        </p:txBody>
      </p:sp>
      <p:sp>
        <p:nvSpPr>
          <p:cNvPr id="338" name="Google Shape;338;p1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2"/>
          <p:cNvSpPr txBox="1">
            <a:spLocks noGrp="1"/>
          </p:cNvSpPr>
          <p:nvPr>
            <p:ph type="body" idx="1"/>
          </p:nvPr>
        </p:nvSpPr>
        <p:spPr>
          <a:xfrm>
            <a:off x="835671" y="1246695"/>
            <a:ext cx="7751129" cy="36261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sz="2200" dirty="0"/>
              <a:t>La </a:t>
            </a:r>
            <a:r>
              <a:rPr lang="en-US" sz="2200" dirty="0" err="1"/>
              <a:t>sovranità</a:t>
            </a:r>
            <a:r>
              <a:rPr lang="en-US" sz="2200" dirty="0"/>
              <a:t> </a:t>
            </a:r>
            <a:r>
              <a:rPr lang="en-US" sz="2200" dirty="0" err="1"/>
              <a:t>alimentare</a:t>
            </a:r>
            <a:r>
              <a:rPr lang="en-US" sz="2200" dirty="0"/>
              <a:t> </a:t>
            </a:r>
            <a:r>
              <a:rPr lang="en-US" sz="2200" dirty="0" err="1"/>
              <a:t>rappresenta</a:t>
            </a:r>
            <a:r>
              <a:rPr lang="en-US" sz="2200" dirty="0"/>
              <a:t> un </a:t>
            </a:r>
            <a:r>
              <a:rPr lang="en-US" sz="2200" dirty="0" err="1"/>
              <a:t>movimento</a:t>
            </a:r>
            <a:r>
              <a:rPr lang="en-US" sz="2200" dirty="0"/>
              <a:t> </a:t>
            </a:r>
            <a:r>
              <a:rPr lang="en-US" sz="2200" dirty="0" err="1"/>
              <a:t>sociale</a:t>
            </a:r>
            <a:r>
              <a:rPr lang="en-US" sz="2200" dirty="0"/>
              <a:t> </a:t>
            </a:r>
            <a:r>
              <a:rPr lang="en-US" sz="2200" dirty="0" err="1"/>
              <a:t>che</a:t>
            </a:r>
            <a:r>
              <a:rPr lang="en-US" sz="2200" dirty="0"/>
              <a:t> </a:t>
            </a:r>
            <a:r>
              <a:rPr lang="en-US" sz="2200" dirty="0" err="1"/>
              <a:t>mira</a:t>
            </a:r>
            <a:r>
              <a:rPr lang="en-US" sz="2200" dirty="0"/>
              <a:t> </a:t>
            </a:r>
            <a:r>
              <a:rPr lang="en-US" sz="2200" dirty="0" err="1"/>
              <a:t>all'emancipazione</a:t>
            </a:r>
            <a:r>
              <a:rPr lang="en-US" sz="2200" dirty="0"/>
              <a:t> </a:t>
            </a:r>
            <a:r>
              <a:rPr lang="en-US" sz="2200" dirty="0" err="1"/>
              <a:t>delle</a:t>
            </a:r>
            <a:r>
              <a:rPr lang="en-US" sz="2200" dirty="0"/>
              <a:t> </a:t>
            </a:r>
            <a:r>
              <a:rPr lang="en-US" sz="2200" dirty="0" err="1"/>
              <a:t>persone</a:t>
            </a:r>
            <a:r>
              <a:rPr lang="en-US" sz="2200" dirty="0"/>
              <a:t>, </a:t>
            </a:r>
            <a:r>
              <a:rPr lang="en-US" sz="2200" dirty="0" err="1"/>
              <a:t>offrendo</a:t>
            </a:r>
            <a:r>
              <a:rPr lang="en-US" sz="2200" dirty="0"/>
              <a:t> </a:t>
            </a:r>
            <a:r>
              <a:rPr lang="en-US" sz="2200" dirty="0" err="1"/>
              <a:t>un'alternativa</a:t>
            </a:r>
            <a:r>
              <a:rPr lang="en-US" sz="2200" dirty="0"/>
              <a:t> </a:t>
            </a:r>
            <a:r>
              <a:rPr lang="en-US" sz="2200" dirty="0" err="1"/>
              <a:t>alla</a:t>
            </a:r>
            <a:r>
              <a:rPr lang="en-US" sz="2200" dirty="0"/>
              <a:t> </a:t>
            </a:r>
            <a:r>
              <a:rPr lang="en-US" sz="2200" dirty="0" err="1"/>
              <a:t>visione</a:t>
            </a:r>
            <a:r>
              <a:rPr lang="en-US" sz="2200" dirty="0"/>
              <a:t> </a:t>
            </a:r>
            <a:r>
              <a:rPr lang="en-US" sz="2200" dirty="0" err="1"/>
              <a:t>neoliberista</a:t>
            </a:r>
            <a:r>
              <a:rPr lang="en-US" sz="2200" dirty="0"/>
              <a:t> di un mondo </a:t>
            </a:r>
            <a:r>
              <a:rPr lang="en-US" sz="2200" dirty="0" err="1"/>
              <a:t>dominato</a:t>
            </a:r>
            <a:r>
              <a:rPr lang="en-US" sz="2200" dirty="0"/>
              <a:t> </a:t>
            </a:r>
            <a:r>
              <a:rPr lang="en-US" sz="2200" dirty="0" err="1"/>
              <a:t>dalle</a:t>
            </a:r>
            <a:r>
              <a:rPr lang="en-US" sz="2200" dirty="0"/>
              <a:t> merci e </a:t>
            </a:r>
            <a:r>
              <a:rPr lang="en-US" sz="2200" dirty="0" err="1"/>
              <a:t>dai</a:t>
            </a:r>
            <a:r>
              <a:rPr lang="en-US" sz="2200" dirty="0"/>
              <a:t> </a:t>
            </a:r>
            <a:r>
              <a:rPr lang="en-US" sz="2200" dirty="0" err="1"/>
              <a:t>mercati</a:t>
            </a:r>
            <a:r>
              <a:rPr lang="en-US" sz="2200" dirty="0"/>
              <a:t>. </a:t>
            </a:r>
            <a:r>
              <a:rPr lang="en-US" sz="2200" dirty="0" err="1"/>
              <a:t>Questo</a:t>
            </a:r>
            <a:r>
              <a:rPr lang="en-US" sz="2200" dirty="0"/>
              <a:t> </a:t>
            </a:r>
            <a:r>
              <a:rPr lang="en-US" sz="2200" dirty="0" err="1"/>
              <a:t>concetto</a:t>
            </a:r>
            <a:r>
              <a:rPr lang="en-US" sz="2200" dirty="0"/>
              <a:t> è un </a:t>
            </a:r>
            <a:r>
              <a:rPr lang="en-US" sz="2200" dirty="0" err="1"/>
              <a:t>processo</a:t>
            </a:r>
            <a:r>
              <a:rPr lang="en-US" sz="2200" dirty="0"/>
              <a:t> </a:t>
            </a:r>
            <a:r>
              <a:rPr lang="en-US" sz="2200" dirty="0" err="1"/>
              <a:t>adattabile</a:t>
            </a:r>
            <a:r>
              <a:rPr lang="en-US" sz="2200" dirty="0"/>
              <a:t> alle </a:t>
            </a:r>
            <a:r>
              <a:rPr lang="en-US" sz="2200" dirty="0" err="1"/>
              <a:t>specificità</a:t>
            </a:r>
            <a:r>
              <a:rPr lang="en-US" sz="2200" dirty="0"/>
              <a:t> </a:t>
            </a:r>
            <a:r>
              <a:rPr lang="en-US" sz="2200" dirty="0" err="1"/>
              <a:t>delle</a:t>
            </a:r>
            <a:r>
              <a:rPr lang="en-US" sz="2200" dirty="0"/>
              <a:t> </a:t>
            </a:r>
            <a:r>
              <a:rPr lang="en-US" sz="2200" dirty="0" err="1"/>
              <a:t>persone</a:t>
            </a:r>
            <a:r>
              <a:rPr lang="en-US" sz="2200" dirty="0"/>
              <a:t> e </a:t>
            </a:r>
            <a:r>
              <a:rPr lang="en-US" sz="2200" dirty="0" err="1"/>
              <a:t>dei</a:t>
            </a:r>
            <a:r>
              <a:rPr lang="en-US" sz="2200" dirty="0"/>
              <a:t> </a:t>
            </a:r>
            <a:r>
              <a:rPr lang="en-US" sz="2200" dirty="0" err="1"/>
              <a:t>luoghi</a:t>
            </a:r>
            <a:r>
              <a:rPr lang="en-US" sz="2200" dirty="0"/>
              <a:t>.  </a:t>
            </a:r>
            <a:r>
              <a:rPr lang="en-US" sz="2000" b="1" u="sng" dirty="0">
                <a:solidFill>
                  <a:schemeClr val="hlink"/>
                </a:solidFill>
                <a:hlinkClick r:id="rId3"/>
              </a:rPr>
              <a:t>Fonte</a:t>
            </a:r>
            <a:endParaRPr sz="2000" b="1" dirty="0"/>
          </a:p>
          <a:p>
            <a:pPr marL="228600" lvl="0" indent="-228600" algn="just" rtl="0">
              <a:lnSpc>
                <a:spcPct val="90000"/>
              </a:lnSpc>
              <a:spcBef>
                <a:spcPts val="0"/>
              </a:spcBef>
              <a:spcAft>
                <a:spcPts val="0"/>
              </a:spcAft>
              <a:buClr>
                <a:srgbClr val="000000"/>
              </a:buClr>
              <a:buSzPts val="2400"/>
              <a:buNone/>
            </a:pPr>
            <a:r>
              <a:rPr lang="en-US" sz="2200" dirty="0"/>
              <a:t> La </a:t>
            </a:r>
            <a:r>
              <a:rPr lang="en-US" sz="2200" dirty="0" err="1"/>
              <a:t>sovranità</a:t>
            </a:r>
            <a:r>
              <a:rPr lang="en-US" sz="2200" dirty="0"/>
              <a:t> </a:t>
            </a:r>
            <a:r>
              <a:rPr lang="en-US" sz="2200" dirty="0" err="1"/>
              <a:t>alimentare</a:t>
            </a:r>
            <a:r>
              <a:rPr lang="en-US" sz="2200" dirty="0"/>
              <a:t> pone </a:t>
            </a:r>
            <a:r>
              <a:rPr lang="en-US" sz="2200" dirty="0" err="1"/>
              <a:t>l'accento</a:t>
            </a:r>
            <a:r>
              <a:rPr lang="en-US" sz="2200" dirty="0"/>
              <a:t> </a:t>
            </a:r>
            <a:r>
              <a:rPr lang="en-US" sz="2200" dirty="0" err="1"/>
              <a:t>sulla</a:t>
            </a:r>
            <a:r>
              <a:rPr lang="en-US" sz="2200" dirty="0"/>
              <a:t> </a:t>
            </a:r>
            <a:r>
              <a:rPr lang="en-US" sz="2200" dirty="0" err="1"/>
              <a:t>solidarietà</a:t>
            </a:r>
            <a:r>
              <a:rPr lang="en-US" sz="2200" dirty="0"/>
              <a:t> </a:t>
            </a:r>
            <a:r>
              <a:rPr lang="en-US" sz="2200" dirty="0" err="1"/>
              <a:t>piuttosto</a:t>
            </a:r>
            <a:r>
              <a:rPr lang="en-US" sz="2200" dirty="0"/>
              <a:t> </a:t>
            </a:r>
            <a:r>
              <a:rPr lang="en-US" sz="2200" dirty="0" err="1"/>
              <a:t>che</a:t>
            </a:r>
            <a:r>
              <a:rPr lang="en-US" sz="2200" dirty="0"/>
              <a:t> </a:t>
            </a:r>
            <a:r>
              <a:rPr lang="en-US" sz="2200" dirty="0" err="1"/>
              <a:t>sulla</a:t>
            </a:r>
            <a:r>
              <a:rPr lang="en-US" sz="2200" dirty="0"/>
              <a:t> </a:t>
            </a:r>
            <a:r>
              <a:rPr lang="en-US" sz="2200" dirty="0" err="1"/>
              <a:t>competizione</a:t>
            </a:r>
            <a:r>
              <a:rPr lang="en-US" sz="2200" dirty="0"/>
              <a:t>, con </a:t>
            </a:r>
            <a:r>
              <a:rPr lang="en-US" sz="2200" dirty="0" err="1"/>
              <a:t>l'obiettivo</a:t>
            </a:r>
            <a:r>
              <a:rPr lang="en-US" sz="2200" dirty="0"/>
              <a:t> di </a:t>
            </a:r>
            <a:r>
              <a:rPr lang="en-US" sz="2200" dirty="0" err="1"/>
              <a:t>costruire</a:t>
            </a:r>
            <a:r>
              <a:rPr lang="en-US" sz="2200" dirty="0"/>
              <a:t> un mondo </a:t>
            </a:r>
            <a:r>
              <a:rPr lang="en-US" sz="2200" dirty="0" err="1"/>
              <a:t>più</a:t>
            </a:r>
            <a:r>
              <a:rPr lang="en-US" sz="2200" dirty="0"/>
              <a:t> giusto e </a:t>
            </a:r>
            <a:r>
              <a:rPr lang="en-US" sz="2200" dirty="0" err="1"/>
              <a:t>inclusivo</a:t>
            </a:r>
            <a:r>
              <a:rPr lang="en-US" sz="2200" dirty="0"/>
              <a:t>. Il </a:t>
            </a:r>
            <a:r>
              <a:rPr lang="en-US" sz="2200" dirty="0" err="1"/>
              <a:t>termine</a:t>
            </a:r>
            <a:r>
              <a:rPr lang="en-US" sz="2200" dirty="0"/>
              <a:t> è </a:t>
            </a:r>
            <a:r>
              <a:rPr lang="en-US" sz="2200" dirty="0" err="1"/>
              <a:t>stato</a:t>
            </a:r>
            <a:r>
              <a:rPr lang="en-US" sz="2200" dirty="0"/>
              <a:t> </a:t>
            </a:r>
            <a:r>
              <a:rPr lang="en-US" sz="2200" dirty="0" err="1"/>
              <a:t>coniato</a:t>
            </a:r>
            <a:r>
              <a:rPr lang="en-US" sz="2200" dirty="0"/>
              <a:t> </a:t>
            </a:r>
            <a:r>
              <a:rPr lang="en-US" sz="2200" dirty="0" err="1"/>
              <a:t>nel</a:t>
            </a:r>
            <a:r>
              <a:rPr lang="en-US" sz="2200" dirty="0"/>
              <a:t> 1996 da La Via </a:t>
            </a:r>
            <a:r>
              <a:rPr lang="en-US" sz="2200" dirty="0" err="1"/>
              <a:t>Campesina</a:t>
            </a:r>
            <a:r>
              <a:rPr lang="en-US" sz="2200" dirty="0"/>
              <a:t>, un </a:t>
            </a:r>
            <a:r>
              <a:rPr lang="en-US" sz="2200" dirty="0" err="1"/>
              <a:t>movimento</a:t>
            </a:r>
            <a:r>
              <a:rPr lang="en-US" sz="2200" dirty="0"/>
              <a:t> </a:t>
            </a:r>
            <a:r>
              <a:rPr lang="en-US" sz="2200" dirty="0" err="1"/>
              <a:t>globale</a:t>
            </a:r>
            <a:r>
              <a:rPr lang="en-US" sz="2200" dirty="0"/>
              <a:t> di </a:t>
            </a:r>
            <a:r>
              <a:rPr lang="en-US" sz="2200" dirty="0" err="1"/>
              <a:t>agricoltori</a:t>
            </a:r>
            <a:r>
              <a:rPr lang="en-US" sz="2200" dirty="0"/>
              <a:t>, per </a:t>
            </a:r>
            <a:r>
              <a:rPr lang="en-US" sz="2200" dirty="0" err="1"/>
              <a:t>descrivere</a:t>
            </a:r>
            <a:r>
              <a:rPr lang="en-US" sz="2200" dirty="0"/>
              <a:t> </a:t>
            </a:r>
            <a:r>
              <a:rPr lang="en-US" sz="2200" dirty="0" err="1"/>
              <a:t>una</a:t>
            </a:r>
            <a:r>
              <a:rPr lang="en-US" sz="2200" dirty="0"/>
              <a:t> </a:t>
            </a:r>
            <a:r>
              <a:rPr lang="en-US" sz="2200" dirty="0" err="1"/>
              <a:t>visione</a:t>
            </a:r>
            <a:r>
              <a:rPr lang="en-US" sz="2200" dirty="0"/>
              <a:t> di un </a:t>
            </a:r>
            <a:r>
              <a:rPr lang="en-US" sz="2200" dirty="0" err="1"/>
              <a:t>futuro</a:t>
            </a:r>
            <a:r>
              <a:rPr lang="en-US" sz="2200" dirty="0"/>
              <a:t> </a:t>
            </a:r>
            <a:r>
              <a:rPr lang="en-US" sz="2200" dirty="0" err="1"/>
              <a:t>alimentare</a:t>
            </a:r>
            <a:r>
              <a:rPr lang="en-US" sz="2200" dirty="0"/>
              <a:t> </a:t>
            </a:r>
            <a:r>
              <a:rPr lang="en-US" sz="2200" dirty="0" err="1"/>
              <a:t>più</a:t>
            </a:r>
            <a:r>
              <a:rPr lang="en-US" sz="2200" dirty="0"/>
              <a:t> </a:t>
            </a:r>
            <a:r>
              <a:rPr lang="en-US" sz="2200" dirty="0" err="1"/>
              <a:t>equo</a:t>
            </a:r>
            <a:r>
              <a:rPr lang="en-US" sz="2200" dirty="0"/>
              <a:t> e </a:t>
            </a:r>
            <a:r>
              <a:rPr lang="en-US" sz="2200" dirty="0" err="1"/>
              <a:t>sostenibile</a:t>
            </a:r>
            <a:r>
              <a:rPr lang="en-US" sz="2200" dirty="0"/>
              <a:t>. Secondo La Via </a:t>
            </a:r>
            <a:r>
              <a:rPr lang="en-US" sz="2200" dirty="0" err="1"/>
              <a:t>Campesina</a:t>
            </a:r>
            <a:r>
              <a:rPr lang="en-US" sz="2200" dirty="0"/>
              <a:t>... </a:t>
            </a:r>
            <a:r>
              <a:rPr lang="en-US" sz="2200" b="1" dirty="0"/>
              <a:t>la </a:t>
            </a:r>
            <a:r>
              <a:rPr lang="en-US" sz="2200" b="1" dirty="0" err="1"/>
              <a:t>sovranità</a:t>
            </a:r>
            <a:r>
              <a:rPr lang="en-US" sz="2200" b="1" dirty="0"/>
              <a:t> </a:t>
            </a:r>
            <a:r>
              <a:rPr lang="en-US" sz="2200" b="1" dirty="0" err="1"/>
              <a:t>alimentare</a:t>
            </a:r>
            <a:r>
              <a:rPr lang="en-US" sz="2200" b="1" dirty="0"/>
              <a:t> </a:t>
            </a:r>
            <a:r>
              <a:rPr lang="en-US" sz="2200" b="1" dirty="0" err="1"/>
              <a:t>implica</a:t>
            </a:r>
            <a:r>
              <a:rPr lang="en-US" sz="2200" b="1" dirty="0"/>
              <a:t> il </a:t>
            </a:r>
            <a:r>
              <a:rPr lang="en-US" sz="2200" b="1" dirty="0" err="1"/>
              <a:t>diritto</a:t>
            </a:r>
            <a:r>
              <a:rPr lang="en-US" sz="2200" b="1" dirty="0"/>
              <a:t> </a:t>
            </a:r>
            <a:r>
              <a:rPr lang="en-US" sz="2200" b="1" dirty="0" err="1"/>
              <a:t>delle</a:t>
            </a:r>
            <a:r>
              <a:rPr lang="en-US" sz="2200" b="1" dirty="0"/>
              <a:t> </a:t>
            </a:r>
            <a:r>
              <a:rPr lang="en-US" sz="2200" b="1" dirty="0" err="1"/>
              <a:t>persone</a:t>
            </a:r>
            <a:r>
              <a:rPr lang="en-US" sz="2200" b="1" dirty="0"/>
              <a:t> a un </a:t>
            </a:r>
            <a:r>
              <a:rPr lang="en-US" sz="2200" b="1" dirty="0" err="1"/>
              <a:t>cibo</a:t>
            </a:r>
            <a:r>
              <a:rPr lang="en-US" sz="2200" b="1" dirty="0"/>
              <a:t> </a:t>
            </a:r>
            <a:r>
              <a:rPr lang="en-US" sz="2200" b="1" dirty="0" err="1"/>
              <a:t>sano</a:t>
            </a:r>
            <a:r>
              <a:rPr lang="en-US" sz="2200" b="1" dirty="0"/>
              <a:t> e </a:t>
            </a:r>
            <a:r>
              <a:rPr lang="en-US" sz="2200" b="1" dirty="0" err="1"/>
              <a:t>culturalmente</a:t>
            </a:r>
            <a:r>
              <a:rPr lang="en-US" sz="2200" b="1" dirty="0"/>
              <a:t> </a:t>
            </a:r>
            <a:r>
              <a:rPr lang="en-US" sz="2200" b="1" dirty="0" err="1"/>
              <a:t>appropriato</a:t>
            </a:r>
            <a:r>
              <a:rPr lang="en-US" sz="2200" b="1" dirty="0"/>
              <a:t>, </a:t>
            </a:r>
            <a:r>
              <a:rPr lang="en-US" sz="2200" b="1" dirty="0" err="1"/>
              <a:t>prodotto</a:t>
            </a:r>
            <a:r>
              <a:rPr lang="en-US" sz="2200" b="1" dirty="0"/>
              <a:t> in modo </a:t>
            </a:r>
            <a:r>
              <a:rPr lang="en-US" sz="2200" b="1" dirty="0" err="1"/>
              <a:t>ecologicamente</a:t>
            </a:r>
            <a:r>
              <a:rPr lang="en-US" sz="2200" b="1" dirty="0"/>
              <a:t> </a:t>
            </a:r>
            <a:r>
              <a:rPr lang="en-US" sz="2200" b="1" dirty="0" err="1"/>
              <a:t>sostenibile</a:t>
            </a:r>
            <a:r>
              <a:rPr lang="en-US" sz="2200" b="1" dirty="0"/>
              <a:t>, e il </a:t>
            </a:r>
            <a:r>
              <a:rPr lang="en-US" sz="2200" b="1" dirty="0" err="1"/>
              <a:t>diritto</a:t>
            </a:r>
            <a:r>
              <a:rPr lang="en-US" sz="2200" b="1" dirty="0"/>
              <a:t> di </a:t>
            </a:r>
            <a:r>
              <a:rPr lang="en-US" sz="2200" b="1" dirty="0" err="1"/>
              <a:t>definire</a:t>
            </a:r>
            <a:r>
              <a:rPr lang="en-US" sz="2200" b="1" dirty="0"/>
              <a:t> </a:t>
            </a:r>
            <a:r>
              <a:rPr lang="en-US" sz="2200" b="1" dirty="0" err="1"/>
              <a:t>i</a:t>
            </a:r>
            <a:r>
              <a:rPr lang="en-US" sz="2200" b="1" dirty="0"/>
              <a:t> </a:t>
            </a:r>
            <a:r>
              <a:rPr lang="en-US" sz="2200" b="1" dirty="0" err="1"/>
              <a:t>propri</a:t>
            </a:r>
            <a:r>
              <a:rPr lang="en-US" sz="2200" b="1" dirty="0"/>
              <a:t> </a:t>
            </a:r>
            <a:r>
              <a:rPr lang="en-US" sz="2200" b="1" dirty="0" err="1"/>
              <a:t>sistemi</a:t>
            </a:r>
            <a:r>
              <a:rPr lang="en-US" sz="2200" b="1" dirty="0"/>
              <a:t> </a:t>
            </a:r>
            <a:r>
              <a:rPr lang="en-US" sz="2200" b="1" dirty="0" err="1"/>
              <a:t>alimentari</a:t>
            </a:r>
            <a:r>
              <a:rPr lang="en-US" sz="2200" b="1" dirty="0"/>
              <a:t> e </a:t>
            </a:r>
            <a:r>
              <a:rPr lang="en-US" sz="2200" b="1" dirty="0" err="1"/>
              <a:t>agricoli</a:t>
            </a:r>
            <a:r>
              <a:rPr lang="en-US" sz="2200" dirty="0"/>
              <a:t>. </a:t>
            </a:r>
            <a:r>
              <a:rPr lang="en-US" sz="1500" b="1" dirty="0"/>
              <a:t> </a:t>
            </a:r>
            <a:r>
              <a:rPr lang="en-US" sz="2000" b="1" u="sng" dirty="0">
                <a:solidFill>
                  <a:schemeClr val="hlink"/>
                </a:solidFill>
                <a:hlinkClick r:id="rId4"/>
              </a:rPr>
              <a:t>Fonte</a:t>
            </a:r>
            <a:endParaRPr sz="2000" b="1" dirty="0"/>
          </a:p>
          <a:p>
            <a:pPr marL="228600" lvl="0" indent="-228600" algn="l" rtl="0">
              <a:lnSpc>
                <a:spcPct val="90000"/>
              </a:lnSpc>
              <a:spcBef>
                <a:spcPts val="1000"/>
              </a:spcBef>
              <a:spcAft>
                <a:spcPts val="0"/>
              </a:spcAft>
              <a:buClr>
                <a:srgbClr val="000000"/>
              </a:buClr>
              <a:buSzPts val="2400"/>
              <a:buNone/>
            </a:pPr>
            <a:endParaRPr sz="2200" dirty="0"/>
          </a:p>
        </p:txBody>
      </p:sp>
      <p:sp>
        <p:nvSpPr>
          <p:cNvPr id="344" name="Google Shape;344;p12"/>
          <p:cNvSpPr txBox="1">
            <a:spLocks noGrp="1"/>
          </p:cNvSpPr>
          <p:nvPr>
            <p:ph type="body" idx="3"/>
          </p:nvPr>
        </p:nvSpPr>
        <p:spPr>
          <a:xfrm>
            <a:off x="797446" y="569463"/>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3600"/>
              <a:buNone/>
            </a:pPr>
            <a:r>
              <a:rPr lang="en-US" b="1"/>
              <a:t>Sovranità alimentare</a:t>
            </a:r>
            <a:endParaRPr b="1"/>
          </a:p>
          <a:p>
            <a:pPr marL="0" lvl="0" indent="0" algn="l" rtl="0">
              <a:lnSpc>
                <a:spcPct val="90000"/>
              </a:lnSpc>
              <a:spcBef>
                <a:spcPts val="1000"/>
              </a:spcBef>
              <a:spcAft>
                <a:spcPts val="0"/>
              </a:spcAft>
              <a:buClr>
                <a:srgbClr val="000000"/>
              </a:buClr>
              <a:buSzPts val="3600"/>
              <a:buNone/>
            </a:pPr>
            <a:endParaRPr b="1"/>
          </a:p>
        </p:txBody>
      </p:sp>
      <p:pic>
        <p:nvPicPr>
          <p:cNvPr id="345" name="Google Shape;345;p12"/>
          <p:cNvPicPr preferRelativeResize="0">
            <a:picLocks noGrp="1"/>
          </p:cNvPicPr>
          <p:nvPr>
            <p:ph type="pic" idx="2"/>
          </p:nvPr>
        </p:nvPicPr>
        <p:blipFill rotWithShape="1">
          <a:blip r:embed="rId5">
            <a:alphaModFix/>
          </a:blip>
          <a:srcRect l="31204" r="31202"/>
          <a:stretch/>
        </p:blipFill>
        <p:spPr>
          <a:xfrm>
            <a:off x="8912202" y="1246695"/>
            <a:ext cx="2444127" cy="4336988"/>
          </a:xfrm>
          <a:prstGeom prst="rect">
            <a:avLst/>
          </a:prstGeom>
          <a:solidFill>
            <a:srgbClr val="D8D8D8"/>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a8705490bb_0_0"/>
          <p:cNvSpPr txBox="1">
            <a:spLocks noGrp="1"/>
          </p:cNvSpPr>
          <p:nvPr>
            <p:ph type="body" idx="1"/>
          </p:nvPr>
        </p:nvSpPr>
        <p:spPr>
          <a:xfrm>
            <a:off x="792775" y="946475"/>
            <a:ext cx="5454000" cy="477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ct val="121363"/>
              <a:buNone/>
            </a:pPr>
            <a:r>
              <a:rPr lang="en-US" sz="2000" i="0" dirty="0"/>
              <a:t>La </a:t>
            </a:r>
            <a:r>
              <a:rPr lang="en-US" sz="2000" i="0" dirty="0" err="1"/>
              <a:t>sovranità</a:t>
            </a:r>
            <a:r>
              <a:rPr lang="en-US" sz="2000" i="0" dirty="0"/>
              <a:t> </a:t>
            </a:r>
            <a:r>
              <a:rPr lang="en-US" sz="2000" i="0" dirty="0" err="1"/>
              <a:t>alimentare</a:t>
            </a:r>
            <a:r>
              <a:rPr lang="en-US" sz="2000" i="0" dirty="0"/>
              <a:t> è </a:t>
            </a:r>
            <a:r>
              <a:rPr lang="en-US" sz="2000" i="0" dirty="0" err="1"/>
              <a:t>diversa</a:t>
            </a:r>
            <a:r>
              <a:rPr lang="en-US" sz="2000" i="0" dirty="0"/>
              <a:t> </a:t>
            </a:r>
            <a:r>
              <a:rPr lang="en-US" sz="2000" i="0" dirty="0" err="1"/>
              <a:t>dalla</a:t>
            </a:r>
            <a:r>
              <a:rPr lang="en-US" sz="2000" i="0" dirty="0"/>
              <a:t> </a:t>
            </a:r>
            <a:r>
              <a:rPr lang="en-US" sz="2000" i="0" dirty="0" err="1"/>
              <a:t>sicurezza</a:t>
            </a:r>
            <a:r>
              <a:rPr lang="en-US" sz="2000" i="0" dirty="0"/>
              <a:t> </a:t>
            </a:r>
            <a:r>
              <a:rPr lang="en-US" sz="2000" i="0" dirty="0" err="1"/>
              <a:t>alimentare</a:t>
            </a:r>
            <a:r>
              <a:rPr lang="en-US" sz="2000" i="0" dirty="0"/>
              <a:t> </a:t>
            </a:r>
            <a:r>
              <a:rPr lang="en-US" sz="2000" i="0" dirty="0" err="1"/>
              <a:t>sia</a:t>
            </a:r>
            <a:r>
              <a:rPr lang="en-US" sz="2000" i="0" dirty="0"/>
              <a:t> per </a:t>
            </a:r>
            <a:r>
              <a:rPr lang="en-US" sz="2000" i="0" dirty="0" err="1"/>
              <a:t>l'approccio</a:t>
            </a:r>
            <a:r>
              <a:rPr lang="en-US" sz="2000" i="0" dirty="0"/>
              <a:t> </a:t>
            </a:r>
            <a:r>
              <a:rPr lang="en-US" sz="2000" i="0" dirty="0" err="1"/>
              <a:t>che</a:t>
            </a:r>
            <a:r>
              <a:rPr lang="en-US" sz="2000" i="0" dirty="0"/>
              <a:t> per la </a:t>
            </a:r>
            <a:r>
              <a:rPr lang="en-US" sz="2000" i="0" dirty="0" err="1"/>
              <a:t>politica</a:t>
            </a:r>
            <a:r>
              <a:rPr lang="en-US" sz="2000" i="0" dirty="0"/>
              <a:t>. La </a:t>
            </a:r>
            <a:r>
              <a:rPr lang="en-US" sz="2000" i="0" dirty="0" err="1"/>
              <a:t>sicurezza</a:t>
            </a:r>
            <a:r>
              <a:rPr lang="en-US" sz="2000" i="0" dirty="0"/>
              <a:t> </a:t>
            </a:r>
            <a:r>
              <a:rPr lang="en-US" sz="2000" i="0" dirty="0" err="1"/>
              <a:t>alimentare</a:t>
            </a:r>
            <a:r>
              <a:rPr lang="en-US" sz="2000" i="0" dirty="0"/>
              <a:t> non distingue la </a:t>
            </a:r>
            <a:r>
              <a:rPr lang="en-US" sz="2000" i="0" dirty="0" err="1"/>
              <a:t>provenienza</a:t>
            </a:r>
            <a:r>
              <a:rPr lang="en-US" sz="2000" i="0" dirty="0"/>
              <a:t> del </a:t>
            </a:r>
            <a:r>
              <a:rPr lang="en-US" sz="2000" i="0" dirty="0" err="1"/>
              <a:t>cibo</a:t>
            </a:r>
            <a:r>
              <a:rPr lang="en-US" sz="2000" i="0" dirty="0"/>
              <a:t>, né le </a:t>
            </a:r>
            <a:r>
              <a:rPr lang="en-US" sz="2000" i="0" dirty="0" err="1"/>
              <a:t>condizioni</a:t>
            </a:r>
            <a:r>
              <a:rPr lang="en-US" sz="2000" i="0" dirty="0"/>
              <a:t> in cui </a:t>
            </a:r>
            <a:r>
              <a:rPr lang="en-US" sz="2000" i="0" dirty="0" err="1"/>
              <a:t>viene</a:t>
            </a:r>
            <a:r>
              <a:rPr lang="en-US" sz="2000" i="0" dirty="0"/>
              <a:t> </a:t>
            </a:r>
            <a:r>
              <a:rPr lang="en-US" sz="2000" i="0" dirty="0" err="1"/>
              <a:t>prodotto</a:t>
            </a:r>
            <a:r>
              <a:rPr lang="en-US" sz="2000" i="0" dirty="0"/>
              <a:t> e </a:t>
            </a:r>
            <a:r>
              <a:rPr lang="en-US" sz="2000" i="0" dirty="0" err="1"/>
              <a:t>distribuito</a:t>
            </a:r>
            <a:r>
              <a:rPr lang="en-US" sz="2000" i="0" dirty="0"/>
              <a:t>. </a:t>
            </a:r>
            <a:r>
              <a:rPr lang="en-US" sz="2000" i="0" dirty="0" err="1"/>
              <a:t>Gli</a:t>
            </a:r>
            <a:r>
              <a:rPr lang="en-US" sz="2000" i="0" dirty="0"/>
              <a:t> </a:t>
            </a:r>
            <a:r>
              <a:rPr lang="en-US" sz="2000" i="0" dirty="0" err="1"/>
              <a:t>obiettivi</a:t>
            </a:r>
            <a:r>
              <a:rPr lang="en-US" sz="2000" i="0" dirty="0"/>
              <a:t> </a:t>
            </a:r>
            <a:r>
              <a:rPr lang="en-US" sz="2000" i="0" dirty="0" err="1"/>
              <a:t>nazionali</a:t>
            </a:r>
            <a:r>
              <a:rPr lang="en-US" sz="2000" i="0" dirty="0"/>
              <a:t> di </a:t>
            </a:r>
            <a:r>
              <a:rPr lang="en-US" sz="2000" i="0" dirty="0" err="1"/>
              <a:t>sicurezza</a:t>
            </a:r>
            <a:r>
              <a:rPr lang="en-US" sz="2000" i="0" dirty="0"/>
              <a:t> </a:t>
            </a:r>
            <a:r>
              <a:rPr lang="en-US" sz="2000" i="0" dirty="0" err="1"/>
              <a:t>alimentare</a:t>
            </a:r>
            <a:r>
              <a:rPr lang="en-US" sz="2000" i="0" dirty="0"/>
              <a:t> </a:t>
            </a:r>
            <a:r>
              <a:rPr lang="en-US" sz="2000" i="0" dirty="0" err="1"/>
              <a:t>sono</a:t>
            </a:r>
            <a:r>
              <a:rPr lang="en-US" sz="2000" i="0" dirty="0"/>
              <a:t> </a:t>
            </a:r>
            <a:r>
              <a:rPr lang="en-US" sz="2000" i="0" dirty="0" err="1"/>
              <a:t>spesso</a:t>
            </a:r>
            <a:r>
              <a:rPr lang="en-US" sz="2000" i="0" dirty="0"/>
              <a:t> </a:t>
            </a:r>
            <a:r>
              <a:rPr lang="en-US" sz="2000" i="0" dirty="0" err="1"/>
              <a:t>raggiunti</a:t>
            </a:r>
            <a:r>
              <a:rPr lang="en-US" sz="2000" i="0" dirty="0"/>
              <a:t> </a:t>
            </a:r>
            <a:r>
              <a:rPr lang="en-US" sz="2000" i="0" dirty="0" err="1"/>
              <a:t>rifornendosi</a:t>
            </a:r>
            <a:r>
              <a:rPr lang="en-US" sz="2000" i="0" dirty="0"/>
              <a:t> di </a:t>
            </a:r>
            <a:r>
              <a:rPr lang="en-US" sz="2000" i="0" dirty="0" err="1"/>
              <a:t>alimenti</a:t>
            </a:r>
            <a:r>
              <a:rPr lang="en-US" sz="2000" i="0" dirty="0"/>
              <a:t> </a:t>
            </a:r>
            <a:r>
              <a:rPr lang="en-US" sz="2000" i="0" dirty="0" err="1"/>
              <a:t>prodotti</a:t>
            </a:r>
            <a:r>
              <a:rPr lang="en-US" sz="2000" i="0" dirty="0"/>
              <a:t> in </a:t>
            </a:r>
            <a:r>
              <a:rPr lang="en-US" sz="2000" i="0" dirty="0" err="1"/>
              <a:t>condizioni</a:t>
            </a:r>
            <a:r>
              <a:rPr lang="en-US" sz="2000" i="0" dirty="0"/>
              <a:t> di </a:t>
            </a:r>
            <a:r>
              <a:rPr lang="en-US" sz="2000" i="0" dirty="0" err="1"/>
              <a:t>sfruttamento</a:t>
            </a:r>
            <a:r>
              <a:rPr lang="en-US" sz="2000" i="0" dirty="0"/>
              <a:t> e </a:t>
            </a:r>
            <a:r>
              <a:rPr lang="en-US" sz="2000" i="0" dirty="0" err="1"/>
              <a:t>distruzione</a:t>
            </a:r>
            <a:r>
              <a:rPr lang="en-US" sz="2000" i="0" dirty="0"/>
              <a:t> </a:t>
            </a:r>
            <a:r>
              <a:rPr lang="en-US" sz="2000" i="0" dirty="0" err="1"/>
              <a:t>ambientale</a:t>
            </a:r>
            <a:r>
              <a:rPr lang="en-US" sz="2000" i="0" dirty="0"/>
              <a:t> e </a:t>
            </a:r>
            <a:r>
              <a:rPr lang="en-US" sz="2000" i="0" dirty="0" err="1"/>
              <a:t>sostenuti</a:t>
            </a:r>
            <a:r>
              <a:rPr lang="en-US" sz="2000" i="0" dirty="0"/>
              <a:t> da </a:t>
            </a:r>
            <a:r>
              <a:rPr lang="en-US" sz="2000" i="0" dirty="0" err="1"/>
              <a:t>sussidi</a:t>
            </a:r>
            <a:r>
              <a:rPr lang="en-US" sz="2000" i="0" dirty="0"/>
              <a:t> e </a:t>
            </a:r>
            <a:r>
              <a:rPr lang="en-US" sz="2000" i="0" dirty="0" err="1"/>
              <a:t>politiche</a:t>
            </a:r>
            <a:r>
              <a:rPr lang="en-US" sz="2000" i="0" dirty="0"/>
              <a:t> </a:t>
            </a:r>
            <a:r>
              <a:rPr lang="en-US" sz="2000" i="0" dirty="0" err="1"/>
              <a:t>che</a:t>
            </a:r>
            <a:r>
              <a:rPr lang="en-US" sz="2000" i="0" dirty="0"/>
              <a:t> </a:t>
            </a:r>
            <a:r>
              <a:rPr lang="en-US" sz="2000" i="0" dirty="0" err="1"/>
              <a:t>distruggono</a:t>
            </a:r>
            <a:r>
              <a:rPr lang="en-US" sz="2000" i="0" dirty="0"/>
              <a:t> </a:t>
            </a:r>
            <a:r>
              <a:rPr lang="en-US" sz="2000" i="0" dirty="0" err="1"/>
              <a:t>i</a:t>
            </a:r>
            <a:r>
              <a:rPr lang="en-US" sz="2000" i="0" dirty="0"/>
              <a:t> </a:t>
            </a:r>
            <a:r>
              <a:rPr lang="en-US" sz="2000" i="0" dirty="0" err="1"/>
              <a:t>produttori</a:t>
            </a:r>
            <a:r>
              <a:rPr lang="en-US" sz="2000" i="0" dirty="0"/>
              <a:t> </a:t>
            </a:r>
            <a:r>
              <a:rPr lang="en-US" sz="2000" i="0" dirty="0" err="1"/>
              <a:t>locali</a:t>
            </a:r>
            <a:r>
              <a:rPr lang="en-US" sz="2000" i="0" dirty="0"/>
              <a:t> di </a:t>
            </a:r>
            <a:r>
              <a:rPr lang="en-US" sz="2000" i="0" dirty="0" err="1"/>
              <a:t>cibo</a:t>
            </a:r>
            <a:r>
              <a:rPr lang="en-US" sz="2000" i="0" dirty="0"/>
              <a:t>, a </a:t>
            </a:r>
            <a:r>
              <a:rPr lang="en-US" sz="2000" i="0" dirty="0" err="1"/>
              <a:t>vantaggio</a:t>
            </a:r>
            <a:r>
              <a:rPr lang="en-US" sz="2000" i="0" dirty="0"/>
              <a:t> </a:t>
            </a:r>
            <a:r>
              <a:rPr lang="en-US" sz="2000" i="0" dirty="0" err="1"/>
              <a:t>delle</a:t>
            </a:r>
            <a:r>
              <a:rPr lang="en-US" sz="2000" i="0" dirty="0"/>
              <a:t> </a:t>
            </a:r>
            <a:r>
              <a:rPr lang="en-US" sz="2000" i="0" dirty="0" err="1"/>
              <a:t>multinazionali</a:t>
            </a:r>
            <a:r>
              <a:rPr lang="en-US" sz="2000" i="0" dirty="0"/>
              <a:t> </a:t>
            </a:r>
            <a:r>
              <a:rPr lang="en-US" sz="2000" i="0" dirty="0" err="1"/>
              <a:t>dell'agroalimentare</a:t>
            </a:r>
            <a:r>
              <a:rPr lang="en-US" sz="2000" i="0" dirty="0"/>
              <a:t>. </a:t>
            </a:r>
            <a:r>
              <a:rPr lang="en-US" sz="2000" b="1" i="0" dirty="0"/>
              <a:t>La </a:t>
            </a:r>
            <a:r>
              <a:rPr lang="en-US" sz="2000" b="1" i="0" dirty="0" err="1"/>
              <a:t>sovranità</a:t>
            </a:r>
            <a:r>
              <a:rPr lang="en-US" sz="2000" b="1" i="0" dirty="0"/>
              <a:t> </a:t>
            </a:r>
            <a:r>
              <a:rPr lang="en-US" sz="2000" b="1" i="0" dirty="0" err="1"/>
              <a:t>alimentare</a:t>
            </a:r>
            <a:r>
              <a:rPr lang="en-US" sz="2000" b="1" i="0" dirty="0"/>
              <a:t> pone </a:t>
            </a:r>
            <a:r>
              <a:rPr lang="en-US" sz="2000" b="1" i="0" dirty="0" err="1"/>
              <a:t>l'accento</a:t>
            </a:r>
            <a:r>
              <a:rPr lang="en-US" sz="2000" b="1" i="0" dirty="0"/>
              <a:t> </a:t>
            </a:r>
            <a:r>
              <a:rPr lang="en-US" sz="2000" b="1" i="0" dirty="0" err="1"/>
              <a:t>sulla</a:t>
            </a:r>
            <a:r>
              <a:rPr lang="en-US" sz="2000" b="1" i="0" dirty="0"/>
              <a:t> </a:t>
            </a:r>
            <a:r>
              <a:rPr lang="en-US" sz="2000" b="1" i="0" dirty="0" err="1"/>
              <a:t>produzione</a:t>
            </a:r>
            <a:r>
              <a:rPr lang="en-US" sz="2000" b="1" i="0" dirty="0"/>
              <a:t>, la </a:t>
            </a:r>
            <a:r>
              <a:rPr lang="en-US" sz="2000" b="1" i="0" dirty="0" err="1"/>
              <a:t>distribuzione</a:t>
            </a:r>
            <a:r>
              <a:rPr lang="en-US" sz="2000" b="1" i="0" dirty="0"/>
              <a:t> e il </a:t>
            </a:r>
            <a:r>
              <a:rPr lang="en-US" sz="2000" b="1" i="0" dirty="0" err="1"/>
              <a:t>consumo</a:t>
            </a:r>
            <a:r>
              <a:rPr lang="en-US" sz="2000" b="1" i="0" dirty="0"/>
              <a:t> </a:t>
            </a:r>
            <a:r>
              <a:rPr lang="en-US" sz="2000" b="1" i="0" dirty="0" err="1"/>
              <a:t>ecologicamente</a:t>
            </a:r>
            <a:r>
              <a:rPr lang="en-US" sz="2000" b="1" i="0" dirty="0"/>
              <a:t> </a:t>
            </a:r>
            <a:r>
              <a:rPr lang="en-US" sz="2000" b="1" i="0" dirty="0" err="1"/>
              <a:t>appropriati</a:t>
            </a:r>
            <a:r>
              <a:rPr lang="en-US" sz="2000" b="1" i="0" dirty="0"/>
              <a:t>, </a:t>
            </a:r>
            <a:r>
              <a:rPr lang="en-US" sz="2000" b="1" i="0" dirty="0" err="1"/>
              <a:t>sulla</a:t>
            </a:r>
            <a:r>
              <a:rPr lang="en-US" sz="2000" b="1" i="0" dirty="0"/>
              <a:t> </a:t>
            </a:r>
            <a:r>
              <a:rPr lang="en-US" sz="2000" b="1" i="0" dirty="0" err="1"/>
              <a:t>giustizia</a:t>
            </a:r>
            <a:r>
              <a:rPr lang="en-US" sz="2000" b="1" i="0" dirty="0"/>
              <a:t> socio-</a:t>
            </a:r>
            <a:r>
              <a:rPr lang="en-US" sz="2000" b="1" i="0" dirty="0" err="1"/>
              <a:t>economica</a:t>
            </a:r>
            <a:r>
              <a:rPr lang="en-US" sz="2000" b="1" i="0" dirty="0"/>
              <a:t> e sui </a:t>
            </a:r>
            <a:r>
              <a:rPr lang="en-US" sz="2000" b="1" i="0" dirty="0" err="1"/>
              <a:t>sistemi</a:t>
            </a:r>
            <a:r>
              <a:rPr lang="en-US" sz="2000" b="1" i="0" dirty="0"/>
              <a:t> </a:t>
            </a:r>
            <a:r>
              <a:rPr lang="en-US" sz="2000" b="1" i="0" dirty="0" err="1"/>
              <a:t>alimentari</a:t>
            </a:r>
            <a:r>
              <a:rPr lang="en-US" sz="2000" b="1" i="0" dirty="0"/>
              <a:t> </a:t>
            </a:r>
            <a:r>
              <a:rPr lang="en-US" sz="2000" b="1" i="0" dirty="0" err="1"/>
              <a:t>locali</a:t>
            </a:r>
            <a:r>
              <a:rPr lang="en-US" sz="2000" b="1" i="0" dirty="0"/>
              <a:t> come </a:t>
            </a:r>
            <a:r>
              <a:rPr lang="en-US" sz="2000" b="1" i="0" dirty="0" err="1"/>
              <a:t>modi</a:t>
            </a:r>
            <a:r>
              <a:rPr lang="en-US" sz="2000" b="1" i="0" dirty="0"/>
              <a:t> per </a:t>
            </a:r>
            <a:r>
              <a:rPr lang="en-US" sz="2000" b="1" i="0" dirty="0" err="1"/>
              <a:t>affrontare</a:t>
            </a:r>
            <a:r>
              <a:rPr lang="en-US" sz="2000" b="1" i="0" dirty="0"/>
              <a:t> la fame e la </a:t>
            </a:r>
            <a:r>
              <a:rPr lang="en-US" sz="2000" b="1" i="0" dirty="0" err="1"/>
              <a:t>povertà</a:t>
            </a:r>
            <a:r>
              <a:rPr lang="en-US" sz="2000" b="1" i="0" dirty="0"/>
              <a:t> e </a:t>
            </a:r>
            <a:r>
              <a:rPr lang="en-US" sz="2000" b="1" i="0" dirty="0" err="1"/>
              <a:t>garantire</a:t>
            </a:r>
            <a:r>
              <a:rPr lang="en-US" sz="2000" b="1" i="0" dirty="0"/>
              <a:t> </a:t>
            </a:r>
            <a:r>
              <a:rPr lang="en-US" sz="2000" b="1" i="0" dirty="0" err="1"/>
              <a:t>una</a:t>
            </a:r>
            <a:r>
              <a:rPr lang="en-US" sz="2000" b="1" i="0" dirty="0"/>
              <a:t> </a:t>
            </a:r>
            <a:r>
              <a:rPr lang="en-US" sz="2000" b="1" i="0" dirty="0" err="1"/>
              <a:t>sicurezza</a:t>
            </a:r>
            <a:r>
              <a:rPr lang="en-US" sz="2000" b="1" i="0" dirty="0"/>
              <a:t> </a:t>
            </a:r>
            <a:r>
              <a:rPr lang="en-US" sz="2000" b="1" i="0" dirty="0" err="1"/>
              <a:t>alimentare</a:t>
            </a:r>
            <a:r>
              <a:rPr lang="en-US" sz="2000" b="1" i="0" dirty="0"/>
              <a:t> </a:t>
            </a:r>
            <a:r>
              <a:rPr lang="en-US" sz="2000" b="1" i="0" dirty="0" err="1"/>
              <a:t>sostenibile</a:t>
            </a:r>
            <a:r>
              <a:rPr lang="en-US" sz="2000" b="1" i="0" dirty="0"/>
              <a:t> per tutti </a:t>
            </a:r>
            <a:r>
              <a:rPr lang="en-US" sz="2000" b="1" i="0" dirty="0" err="1"/>
              <a:t>i</a:t>
            </a:r>
            <a:r>
              <a:rPr lang="en-US" sz="2000" b="1" i="0" dirty="0"/>
              <a:t> </a:t>
            </a:r>
            <a:r>
              <a:rPr lang="en-US" sz="2000" b="1" i="0" dirty="0" err="1"/>
              <a:t>popoli</a:t>
            </a:r>
            <a:r>
              <a:rPr lang="en-US" sz="2000" b="1" i="0" dirty="0"/>
              <a:t>.</a:t>
            </a:r>
            <a:endParaRPr sz="2000" b="1" dirty="0"/>
          </a:p>
        </p:txBody>
      </p:sp>
      <p:sp>
        <p:nvSpPr>
          <p:cNvPr id="351" name="Google Shape;351;g2a8705490bb_0_0"/>
          <p:cNvSpPr txBox="1"/>
          <p:nvPr/>
        </p:nvSpPr>
        <p:spPr>
          <a:xfrm>
            <a:off x="1868430" y="6111787"/>
            <a:ext cx="4856220" cy="5058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ct val="100000"/>
              <a:buFont typeface="Arial"/>
              <a:buNone/>
            </a:pPr>
            <a:r>
              <a:rPr lang="en-US" sz="2200" b="1" u="sng" dirty="0">
                <a:solidFill>
                  <a:schemeClr val="hlink"/>
                </a:solidFill>
                <a:latin typeface="Calibri"/>
                <a:ea typeface="Calibri"/>
                <a:cs typeface="Calibri"/>
                <a:sym typeface="Calibri"/>
                <a:hlinkClick r:id="rId3"/>
              </a:rPr>
              <a:t>Fonte:  </a:t>
            </a:r>
            <a:r>
              <a:rPr lang="en-US" sz="2200" b="1" u="sng" dirty="0" err="1">
                <a:solidFill>
                  <a:schemeClr val="hlink"/>
                </a:solidFill>
                <a:latin typeface="Calibri"/>
                <a:ea typeface="Calibri"/>
                <a:cs typeface="Calibri"/>
                <a:sym typeface="Calibri"/>
                <a:hlinkClick r:id="rId3"/>
              </a:rPr>
              <a:t>Nyéléni</a:t>
            </a:r>
            <a:r>
              <a:rPr lang="en-US" sz="2200" b="1" u="sng" dirty="0">
                <a:solidFill>
                  <a:schemeClr val="hlink"/>
                </a:solidFill>
                <a:latin typeface="Calibri"/>
                <a:ea typeface="Calibri"/>
                <a:cs typeface="Calibri"/>
                <a:sym typeface="Calibri"/>
                <a:hlinkClick r:id="rId3"/>
              </a:rPr>
              <a:t> Newsletter no. 13 [2]</a:t>
            </a:r>
            <a:endParaRPr sz="1400" b="0" i="0" u="none" strike="noStrike" cap="none" dirty="0">
              <a:solidFill>
                <a:srgbClr val="000000"/>
              </a:solidFill>
              <a:latin typeface="Arial"/>
              <a:ea typeface="Arial"/>
              <a:cs typeface="Arial"/>
              <a:sym typeface="Arial"/>
            </a:endParaRPr>
          </a:p>
        </p:txBody>
      </p:sp>
      <p:pic>
        <p:nvPicPr>
          <p:cNvPr id="352" name="Google Shape;352;g2a8705490bb_0_0"/>
          <p:cNvPicPr preferRelativeResize="0">
            <a:picLocks noGrp="1"/>
          </p:cNvPicPr>
          <p:nvPr>
            <p:ph type="pic" idx="2"/>
          </p:nvPr>
        </p:nvPicPr>
        <p:blipFill rotWithShape="1">
          <a:blip r:embed="rId4">
            <a:alphaModFix/>
          </a:blip>
          <a:srcRect l="12897" r="12897"/>
          <a:stretch/>
        </p:blipFill>
        <p:spPr>
          <a:xfrm>
            <a:off x="6410850" y="1185125"/>
            <a:ext cx="5315700" cy="4772701"/>
          </a:xfrm>
          <a:prstGeom prst="rect">
            <a:avLst/>
          </a:prstGeom>
          <a:solidFill>
            <a:srgbClr val="D8D8D8"/>
          </a:solidFill>
          <a:ln>
            <a:noFill/>
          </a:ln>
        </p:spPr>
      </p:pic>
      <p:grpSp>
        <p:nvGrpSpPr>
          <p:cNvPr id="353" name="Google Shape;353;g2a8705490bb_0_0"/>
          <p:cNvGrpSpPr/>
          <p:nvPr/>
        </p:nvGrpSpPr>
        <p:grpSpPr>
          <a:xfrm>
            <a:off x="6166785" y="267083"/>
            <a:ext cx="1488446" cy="1083613"/>
            <a:chOff x="3400450" y="986392"/>
            <a:chExt cx="1488446" cy="1083613"/>
          </a:xfrm>
        </p:grpSpPr>
        <p:sp>
          <p:nvSpPr>
            <p:cNvPr id="354" name="Google Shape;354;g2a8705490bb_0_0"/>
            <p:cNvSpPr/>
            <p:nvPr/>
          </p:nvSpPr>
          <p:spPr>
            <a:xfrm>
              <a:off x="3400450" y="986392"/>
              <a:ext cx="1367848" cy="997515"/>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 name="Google Shape;355;g2a8705490bb_0_0"/>
            <p:cNvSpPr/>
            <p:nvPr/>
          </p:nvSpPr>
          <p:spPr>
            <a:xfrm>
              <a:off x="3400450" y="986392"/>
              <a:ext cx="1488446" cy="1083613"/>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56" name="Google Shape;356;g2a8705490bb_0_0"/>
          <p:cNvGrpSpPr/>
          <p:nvPr/>
        </p:nvGrpSpPr>
        <p:grpSpPr>
          <a:xfrm rot="3730713">
            <a:off x="263985" y="5329771"/>
            <a:ext cx="893505" cy="1163507"/>
            <a:chOff x="7602444" y="4967675"/>
            <a:chExt cx="483620" cy="592374"/>
          </a:xfrm>
        </p:grpSpPr>
        <p:grpSp>
          <p:nvGrpSpPr>
            <p:cNvPr id="357" name="Google Shape;357;g2a8705490bb_0_0"/>
            <p:cNvGrpSpPr/>
            <p:nvPr/>
          </p:nvGrpSpPr>
          <p:grpSpPr>
            <a:xfrm>
              <a:off x="7618661" y="4967675"/>
              <a:ext cx="467403" cy="507609"/>
              <a:chOff x="2251964" y="3590497"/>
              <a:chExt cx="467403" cy="507609"/>
            </a:xfrm>
          </p:grpSpPr>
          <p:sp>
            <p:nvSpPr>
              <p:cNvPr id="358" name="Google Shape;358;g2a8705490bb_0_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 name="Google Shape;359;g2a8705490bb_0_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 name="Google Shape;360;g2a8705490bb_0_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61" name="Google Shape;361;g2a8705490bb_0_0"/>
            <p:cNvGrpSpPr/>
            <p:nvPr/>
          </p:nvGrpSpPr>
          <p:grpSpPr>
            <a:xfrm>
              <a:off x="7602444" y="4993761"/>
              <a:ext cx="421973" cy="566288"/>
              <a:chOff x="2235747" y="3616583"/>
              <a:chExt cx="421973" cy="566288"/>
            </a:xfrm>
          </p:grpSpPr>
          <p:sp>
            <p:nvSpPr>
              <p:cNvPr id="362" name="Google Shape;362;g2a8705490bb_0_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 name="Google Shape;363;g2a8705490bb_0_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64" name="Google Shape;364;g2a8705490bb_0_0"/>
          <p:cNvSpPr txBox="1"/>
          <p:nvPr/>
        </p:nvSpPr>
        <p:spPr>
          <a:xfrm>
            <a:off x="7139349" y="2647526"/>
            <a:ext cx="4043100" cy="2170200"/>
          </a:xfrm>
          <a:prstGeom prst="rect">
            <a:avLst/>
          </a:prstGeom>
          <a:solidFill>
            <a:srgbClr val="9FDADF"/>
          </a:solid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2609"/>
              <a:buFont typeface="Arial"/>
              <a:buNone/>
            </a:pPr>
            <a:r>
              <a:rPr lang="en-US" sz="2000" b="1">
                <a:latin typeface="Calibri"/>
                <a:ea typeface="Calibri"/>
                <a:cs typeface="Calibri"/>
                <a:sym typeface="Calibri"/>
              </a:rPr>
              <a:t>SOVRANITA' ALIMENTARE Vs. SICUREZZA ALIMENTARE “Si può avere la sicurezza alimentare in una prigione o in una dittatura, ma non si può mai avere la sovranità alimentare”.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19"/>
          <p:cNvPicPr preferRelativeResize="0"/>
          <p:nvPr/>
        </p:nvPicPr>
        <p:blipFill rotWithShape="1">
          <a:blip r:embed="rId3">
            <a:alphaModFix/>
          </a:blip>
          <a:srcRect/>
          <a:stretch/>
        </p:blipFill>
        <p:spPr>
          <a:xfrm>
            <a:off x="4726613" y="2139487"/>
            <a:ext cx="2423889" cy="2579024"/>
          </a:xfrm>
          <a:prstGeom prst="rect">
            <a:avLst/>
          </a:prstGeom>
          <a:noFill/>
          <a:ln>
            <a:noFill/>
          </a:ln>
        </p:spPr>
      </p:pic>
      <p:sp>
        <p:nvSpPr>
          <p:cNvPr id="371" name="Google Shape;371;p19"/>
          <p:cNvSpPr txBox="1"/>
          <p:nvPr/>
        </p:nvSpPr>
        <p:spPr>
          <a:xfrm>
            <a:off x="442200" y="816775"/>
            <a:ext cx="3309600" cy="6603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rgbClr val="9FDADF"/>
              </a:buClr>
              <a:buSzPct val="140000"/>
              <a:buFont typeface="Arial"/>
              <a:buNone/>
            </a:pPr>
            <a:r>
              <a:rPr lang="en-US" sz="2000" b="1" dirty="0">
                <a:solidFill>
                  <a:srgbClr val="0AA3A4"/>
                </a:solidFill>
                <a:latin typeface="Calibri"/>
                <a:ea typeface="Calibri"/>
                <a:cs typeface="Calibri"/>
                <a:sym typeface="Calibri"/>
              </a:rPr>
              <a:t>Dare </a:t>
            </a:r>
            <a:r>
              <a:rPr lang="en-US" sz="2000" b="1" dirty="0" err="1">
                <a:solidFill>
                  <a:srgbClr val="0AA3A4"/>
                </a:solidFill>
                <a:latin typeface="Calibri"/>
                <a:ea typeface="Calibri"/>
                <a:cs typeface="Calibri"/>
                <a:sym typeface="Calibri"/>
              </a:rPr>
              <a:t>priorità</a:t>
            </a:r>
            <a:r>
              <a:rPr lang="en-US" sz="2000" b="1" dirty="0">
                <a:solidFill>
                  <a:srgbClr val="0AA3A4"/>
                </a:solidFill>
                <a:latin typeface="Calibri"/>
                <a:ea typeface="Calibri"/>
                <a:cs typeface="Calibri"/>
                <a:sym typeface="Calibri"/>
              </a:rPr>
              <a:t> </a:t>
            </a:r>
            <a:r>
              <a:rPr lang="en-US" sz="2000" b="1" dirty="0" err="1">
                <a:solidFill>
                  <a:srgbClr val="0AA3A4"/>
                </a:solidFill>
                <a:latin typeface="Calibri"/>
                <a:ea typeface="Calibri"/>
                <a:cs typeface="Calibri"/>
                <a:sym typeface="Calibri"/>
              </a:rPr>
              <a:t>all'alimentazione</a:t>
            </a:r>
            <a:r>
              <a:rPr lang="en-US" sz="2000" b="1" dirty="0">
                <a:solidFill>
                  <a:srgbClr val="0AA3A4"/>
                </a:solidFill>
                <a:latin typeface="Calibri"/>
                <a:ea typeface="Calibri"/>
                <a:cs typeface="Calibri"/>
                <a:sym typeface="Calibri"/>
              </a:rPr>
              <a:t> </a:t>
            </a:r>
            <a:r>
              <a:rPr lang="en-US" sz="2000" b="1" dirty="0" err="1">
                <a:solidFill>
                  <a:srgbClr val="0AA3A4"/>
                </a:solidFill>
                <a:latin typeface="Calibri"/>
                <a:ea typeface="Calibri"/>
                <a:cs typeface="Calibri"/>
                <a:sym typeface="Calibri"/>
              </a:rPr>
              <a:t>delle</a:t>
            </a:r>
            <a:r>
              <a:rPr lang="en-US" sz="2000" b="1" dirty="0">
                <a:solidFill>
                  <a:srgbClr val="0AA3A4"/>
                </a:solidFill>
                <a:latin typeface="Calibri"/>
                <a:ea typeface="Calibri"/>
                <a:cs typeface="Calibri"/>
                <a:sym typeface="Calibri"/>
              </a:rPr>
              <a:t> </a:t>
            </a:r>
            <a:r>
              <a:rPr lang="en-US" sz="2000" b="1" dirty="0" err="1">
                <a:solidFill>
                  <a:srgbClr val="0AA3A4"/>
                </a:solidFill>
                <a:latin typeface="Calibri"/>
                <a:ea typeface="Calibri"/>
                <a:cs typeface="Calibri"/>
                <a:sym typeface="Calibri"/>
              </a:rPr>
              <a:t>persone</a:t>
            </a:r>
            <a:endParaRPr sz="2000" b="1" i="0" u="none" strike="noStrike" cap="none" dirty="0">
              <a:solidFill>
                <a:srgbClr val="0AA3A4"/>
              </a:solidFill>
              <a:latin typeface="Arial"/>
              <a:ea typeface="Arial"/>
              <a:cs typeface="Arial"/>
              <a:sym typeface="Arial"/>
            </a:endParaRPr>
          </a:p>
        </p:txBody>
      </p:sp>
      <p:sp>
        <p:nvSpPr>
          <p:cNvPr id="372" name="Google Shape;372;p19"/>
          <p:cNvSpPr txBox="1"/>
          <p:nvPr/>
        </p:nvSpPr>
        <p:spPr>
          <a:xfrm>
            <a:off x="442200" y="1288431"/>
            <a:ext cx="3316252"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500" dirty="0" err="1">
                <a:latin typeface="Calibri"/>
                <a:ea typeface="Calibri"/>
                <a:cs typeface="Calibri"/>
                <a:sym typeface="Calibri"/>
              </a:rPr>
              <a:t>Questo</a:t>
            </a:r>
            <a:r>
              <a:rPr lang="en-US" sz="1500" dirty="0">
                <a:latin typeface="Calibri"/>
                <a:ea typeface="Calibri"/>
                <a:cs typeface="Calibri"/>
                <a:sym typeface="Calibri"/>
              </a:rPr>
              <a:t> principio </a:t>
            </a:r>
            <a:r>
              <a:rPr lang="en-US" sz="1500" dirty="0" err="1">
                <a:latin typeface="Calibri"/>
                <a:ea typeface="Calibri"/>
                <a:cs typeface="Calibri"/>
                <a:sym typeface="Calibri"/>
              </a:rPr>
              <a:t>sottolinea</a:t>
            </a:r>
            <a:r>
              <a:rPr lang="en-US" sz="1500" dirty="0">
                <a:latin typeface="Calibri"/>
                <a:ea typeface="Calibri"/>
                <a:cs typeface="Calibri"/>
                <a:sym typeface="Calibri"/>
              </a:rPr>
              <a:t> il </a:t>
            </a:r>
            <a:r>
              <a:rPr lang="en-US" sz="1500" dirty="0" err="1">
                <a:latin typeface="Calibri"/>
                <a:ea typeface="Calibri"/>
                <a:cs typeface="Calibri"/>
                <a:sym typeface="Calibri"/>
              </a:rPr>
              <a:t>diritto</a:t>
            </a:r>
            <a:r>
              <a:rPr lang="en-US" sz="1500" dirty="0">
                <a:latin typeface="Calibri"/>
                <a:ea typeface="Calibri"/>
                <a:cs typeface="Calibri"/>
                <a:sym typeface="Calibri"/>
              </a:rPr>
              <a:t> a </a:t>
            </a:r>
            <a:r>
              <a:rPr lang="en-US" sz="1500" dirty="0" err="1">
                <a:latin typeface="Calibri"/>
                <a:ea typeface="Calibri"/>
                <a:cs typeface="Calibri"/>
                <a:sym typeface="Calibri"/>
              </a:rPr>
              <a:t>un'alimentazione</a:t>
            </a:r>
            <a:r>
              <a:rPr lang="en-US" sz="1500" dirty="0">
                <a:latin typeface="Calibri"/>
                <a:ea typeface="Calibri"/>
                <a:cs typeface="Calibri"/>
                <a:sym typeface="Calibri"/>
              </a:rPr>
              <a:t> </a:t>
            </a:r>
            <a:r>
              <a:rPr lang="en-US" sz="1500" dirty="0" err="1">
                <a:latin typeface="Calibri"/>
                <a:ea typeface="Calibri"/>
                <a:cs typeface="Calibri"/>
                <a:sym typeface="Calibri"/>
              </a:rPr>
              <a:t>adeguata</a:t>
            </a:r>
            <a:r>
              <a:rPr lang="en-US" sz="1500" dirty="0">
                <a:latin typeface="Calibri"/>
                <a:ea typeface="Calibri"/>
                <a:cs typeface="Calibri"/>
                <a:sym typeface="Calibri"/>
              </a:rPr>
              <a:t>, sana e </a:t>
            </a:r>
            <a:r>
              <a:rPr lang="en-US" sz="1500" dirty="0" err="1">
                <a:latin typeface="Calibri"/>
                <a:ea typeface="Calibri"/>
                <a:cs typeface="Calibri"/>
                <a:sym typeface="Calibri"/>
              </a:rPr>
              <a:t>culturalmente</a:t>
            </a:r>
            <a:r>
              <a:rPr lang="en-US" sz="1500" dirty="0">
                <a:latin typeface="Calibri"/>
                <a:ea typeface="Calibri"/>
                <a:cs typeface="Calibri"/>
                <a:sym typeface="Calibri"/>
              </a:rPr>
              <a:t> </a:t>
            </a:r>
            <a:r>
              <a:rPr lang="en-US" sz="1500" dirty="0" err="1">
                <a:latin typeface="Calibri"/>
                <a:ea typeface="Calibri"/>
                <a:cs typeface="Calibri"/>
                <a:sym typeface="Calibri"/>
              </a:rPr>
              <a:t>rilevante</a:t>
            </a:r>
            <a:r>
              <a:rPr lang="en-US" sz="1500" dirty="0">
                <a:latin typeface="Calibri"/>
                <a:ea typeface="Calibri"/>
                <a:cs typeface="Calibri"/>
                <a:sym typeface="Calibri"/>
              </a:rPr>
              <a:t> per tutti. </a:t>
            </a:r>
            <a:r>
              <a:rPr lang="en-US" sz="1500" dirty="0" err="1">
                <a:latin typeface="Calibri"/>
                <a:ea typeface="Calibri"/>
                <a:cs typeface="Calibri"/>
                <a:sym typeface="Calibri"/>
              </a:rPr>
              <a:t>Rifiuta</a:t>
            </a:r>
            <a:r>
              <a:rPr lang="en-US" sz="1500" dirty="0">
                <a:latin typeface="Calibri"/>
                <a:ea typeface="Calibri"/>
                <a:cs typeface="Calibri"/>
                <a:sym typeface="Calibri"/>
              </a:rPr>
              <a:t> la </a:t>
            </a:r>
            <a:r>
              <a:rPr lang="en-US" sz="1500" dirty="0" err="1">
                <a:latin typeface="Calibri"/>
                <a:ea typeface="Calibri"/>
                <a:cs typeface="Calibri"/>
                <a:sym typeface="Calibri"/>
              </a:rPr>
              <a:t>visione</a:t>
            </a:r>
            <a:r>
              <a:rPr lang="en-US" sz="1500" dirty="0">
                <a:latin typeface="Calibri"/>
                <a:ea typeface="Calibri"/>
                <a:cs typeface="Calibri"/>
                <a:sym typeface="Calibri"/>
              </a:rPr>
              <a:t> del </a:t>
            </a:r>
            <a:r>
              <a:rPr lang="en-US" sz="1500" dirty="0" err="1">
                <a:latin typeface="Calibri"/>
                <a:ea typeface="Calibri"/>
                <a:cs typeface="Calibri"/>
                <a:sym typeface="Calibri"/>
              </a:rPr>
              <a:t>cibo</a:t>
            </a:r>
            <a:r>
              <a:rPr lang="en-US" sz="1500" dirty="0">
                <a:latin typeface="Calibri"/>
                <a:ea typeface="Calibri"/>
                <a:cs typeface="Calibri"/>
                <a:sym typeface="Calibri"/>
              </a:rPr>
              <a:t> come semplice </a:t>
            </a:r>
            <a:r>
              <a:rPr lang="en-US" sz="1500" dirty="0" err="1">
                <a:latin typeface="Calibri"/>
                <a:ea typeface="Calibri"/>
                <a:cs typeface="Calibri"/>
                <a:sym typeface="Calibri"/>
              </a:rPr>
              <a:t>merce</a:t>
            </a:r>
            <a:r>
              <a:rPr lang="en-US" sz="1500" dirty="0">
                <a:latin typeface="Calibri"/>
                <a:ea typeface="Calibri"/>
                <a:cs typeface="Calibri"/>
                <a:sym typeface="Calibri"/>
              </a:rPr>
              <a:t>, </a:t>
            </a:r>
            <a:r>
              <a:rPr lang="en-US" sz="1500" dirty="0" err="1">
                <a:latin typeface="Calibri"/>
                <a:ea typeface="Calibri"/>
                <a:cs typeface="Calibri"/>
                <a:sym typeface="Calibri"/>
              </a:rPr>
              <a:t>promuovendo</a:t>
            </a:r>
            <a:r>
              <a:rPr lang="en-US" sz="1500" dirty="0">
                <a:latin typeface="Calibri"/>
                <a:ea typeface="Calibri"/>
                <a:cs typeface="Calibri"/>
                <a:sym typeface="Calibri"/>
              </a:rPr>
              <a:t> </a:t>
            </a:r>
            <a:r>
              <a:rPr lang="en-US" sz="1500" dirty="0" err="1">
                <a:latin typeface="Calibri"/>
                <a:ea typeface="Calibri"/>
                <a:cs typeface="Calibri"/>
                <a:sym typeface="Calibri"/>
              </a:rPr>
              <a:t>invece</a:t>
            </a:r>
            <a:r>
              <a:rPr lang="en-US" sz="1500" dirty="0">
                <a:latin typeface="Calibri"/>
                <a:ea typeface="Calibri"/>
                <a:cs typeface="Calibri"/>
                <a:sym typeface="Calibri"/>
              </a:rPr>
              <a:t> la </a:t>
            </a:r>
            <a:r>
              <a:rPr lang="en-US" sz="1500" dirty="0" err="1">
                <a:latin typeface="Calibri"/>
                <a:ea typeface="Calibri"/>
                <a:cs typeface="Calibri"/>
                <a:sym typeface="Calibri"/>
              </a:rPr>
              <a:t>visione</a:t>
            </a:r>
            <a:r>
              <a:rPr lang="en-US" sz="1500" dirty="0">
                <a:latin typeface="Calibri"/>
                <a:ea typeface="Calibri"/>
                <a:cs typeface="Calibri"/>
                <a:sym typeface="Calibri"/>
              </a:rPr>
              <a:t> del </a:t>
            </a:r>
            <a:r>
              <a:rPr lang="en-US" sz="1500" dirty="0" err="1">
                <a:latin typeface="Calibri"/>
                <a:ea typeface="Calibri"/>
                <a:cs typeface="Calibri"/>
                <a:sym typeface="Calibri"/>
              </a:rPr>
              <a:t>cibo</a:t>
            </a:r>
            <a:r>
              <a:rPr lang="en-US" sz="1500" dirty="0">
                <a:latin typeface="Calibri"/>
                <a:ea typeface="Calibri"/>
                <a:cs typeface="Calibri"/>
                <a:sym typeface="Calibri"/>
              </a:rPr>
              <a:t> come </a:t>
            </a:r>
            <a:r>
              <a:rPr lang="en-US" sz="1500" dirty="0" err="1">
                <a:latin typeface="Calibri"/>
                <a:ea typeface="Calibri"/>
                <a:cs typeface="Calibri"/>
                <a:sym typeface="Calibri"/>
              </a:rPr>
              <a:t>diritto</a:t>
            </a:r>
            <a:r>
              <a:rPr lang="en-US" sz="1500" dirty="0">
                <a:latin typeface="Calibri"/>
                <a:ea typeface="Calibri"/>
                <a:cs typeface="Calibri"/>
                <a:sym typeface="Calibri"/>
              </a:rPr>
              <a:t> </a:t>
            </a:r>
            <a:r>
              <a:rPr lang="en-US" sz="1500" dirty="0" err="1">
                <a:latin typeface="Calibri"/>
                <a:ea typeface="Calibri"/>
                <a:cs typeface="Calibri"/>
                <a:sym typeface="Calibri"/>
              </a:rPr>
              <a:t>fondamentale</a:t>
            </a:r>
            <a:r>
              <a:rPr lang="en-US" sz="1500" dirty="0">
                <a:latin typeface="Calibri"/>
                <a:ea typeface="Calibri"/>
                <a:cs typeface="Calibri"/>
                <a:sym typeface="Calibri"/>
              </a:rPr>
              <a:t>.</a:t>
            </a:r>
            <a:endParaRPr sz="1500" b="0" i="0" u="none" strike="noStrike" cap="none" dirty="0">
              <a:solidFill>
                <a:srgbClr val="000000"/>
              </a:solidFill>
              <a:latin typeface="Arial"/>
              <a:ea typeface="Arial"/>
              <a:cs typeface="Arial"/>
              <a:sym typeface="Arial"/>
            </a:endParaRPr>
          </a:p>
        </p:txBody>
      </p:sp>
      <p:sp>
        <p:nvSpPr>
          <p:cNvPr id="373" name="Google Shape;373;p19"/>
          <p:cNvSpPr txBox="1"/>
          <p:nvPr/>
        </p:nvSpPr>
        <p:spPr>
          <a:xfrm>
            <a:off x="442201" y="2797900"/>
            <a:ext cx="28257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9FDADF"/>
              </a:buClr>
              <a:buSzPts val="2800"/>
              <a:buFont typeface="Arial"/>
              <a:buNone/>
            </a:pPr>
            <a:r>
              <a:rPr lang="en-US" sz="2000" b="1" dirty="0" err="1">
                <a:solidFill>
                  <a:srgbClr val="0AA3A4"/>
                </a:solidFill>
                <a:latin typeface="Calibri"/>
                <a:ea typeface="Calibri"/>
                <a:cs typeface="Calibri"/>
                <a:sym typeface="Calibri"/>
              </a:rPr>
              <a:t>Valorizzare</a:t>
            </a:r>
            <a:r>
              <a:rPr lang="en-US" sz="2000" b="1" dirty="0">
                <a:solidFill>
                  <a:srgbClr val="0AA3A4"/>
                </a:solidFill>
                <a:latin typeface="Calibri"/>
                <a:ea typeface="Calibri"/>
                <a:cs typeface="Calibri"/>
                <a:sym typeface="Calibri"/>
              </a:rPr>
              <a:t> </a:t>
            </a:r>
            <a:r>
              <a:rPr lang="en-US" sz="2000" b="1" dirty="0" err="1">
                <a:solidFill>
                  <a:srgbClr val="0AA3A4"/>
                </a:solidFill>
                <a:latin typeface="Calibri"/>
                <a:ea typeface="Calibri"/>
                <a:cs typeface="Calibri"/>
                <a:sym typeface="Calibri"/>
              </a:rPr>
              <a:t>i</a:t>
            </a:r>
            <a:r>
              <a:rPr lang="en-US" sz="2000" b="1" dirty="0">
                <a:solidFill>
                  <a:srgbClr val="0AA3A4"/>
                </a:solidFill>
                <a:latin typeface="Calibri"/>
                <a:ea typeface="Calibri"/>
                <a:cs typeface="Calibri"/>
                <a:sym typeface="Calibri"/>
              </a:rPr>
              <a:t> </a:t>
            </a:r>
            <a:r>
              <a:rPr lang="en-US" sz="2000" b="1" dirty="0" err="1">
                <a:solidFill>
                  <a:srgbClr val="0AA3A4"/>
                </a:solidFill>
                <a:latin typeface="Calibri"/>
                <a:ea typeface="Calibri"/>
                <a:cs typeface="Calibri"/>
                <a:sym typeface="Calibri"/>
              </a:rPr>
              <a:t>produttori</a:t>
            </a:r>
            <a:r>
              <a:rPr lang="en-US" sz="2000" b="1" dirty="0">
                <a:solidFill>
                  <a:srgbClr val="0AA3A4"/>
                </a:solidFill>
                <a:latin typeface="Calibri"/>
                <a:ea typeface="Calibri"/>
                <a:cs typeface="Calibri"/>
                <a:sym typeface="Calibri"/>
              </a:rPr>
              <a:t>:</a:t>
            </a:r>
            <a:endParaRPr sz="2000" b="0" i="0" u="none" strike="noStrike" cap="none" dirty="0">
              <a:solidFill>
                <a:srgbClr val="0AA3A4"/>
              </a:solidFill>
              <a:latin typeface="Arial"/>
              <a:ea typeface="Arial"/>
              <a:cs typeface="Arial"/>
              <a:sym typeface="Arial"/>
            </a:endParaRPr>
          </a:p>
        </p:txBody>
      </p:sp>
      <p:sp>
        <p:nvSpPr>
          <p:cNvPr id="374" name="Google Shape;374;p19"/>
          <p:cNvSpPr txBox="1"/>
          <p:nvPr/>
        </p:nvSpPr>
        <p:spPr>
          <a:xfrm>
            <a:off x="442199" y="3137200"/>
            <a:ext cx="3587519"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500" dirty="0" err="1">
                <a:latin typeface="Calibri"/>
                <a:ea typeface="Calibri"/>
                <a:cs typeface="Calibri"/>
                <a:sym typeface="Calibri"/>
              </a:rPr>
              <a:t>Questo</a:t>
            </a:r>
            <a:r>
              <a:rPr lang="en-US" sz="1500" dirty="0">
                <a:latin typeface="Calibri"/>
                <a:ea typeface="Calibri"/>
                <a:cs typeface="Calibri"/>
                <a:sym typeface="Calibri"/>
              </a:rPr>
              <a:t> </a:t>
            </a:r>
            <a:r>
              <a:rPr lang="en-US" sz="1500" dirty="0" err="1">
                <a:latin typeface="Calibri"/>
                <a:ea typeface="Calibri"/>
                <a:cs typeface="Calibri"/>
                <a:sym typeface="Calibri"/>
              </a:rPr>
              <a:t>pilastro</a:t>
            </a:r>
            <a:r>
              <a:rPr lang="en-US" sz="1500" dirty="0">
                <a:latin typeface="Calibri"/>
                <a:ea typeface="Calibri"/>
                <a:cs typeface="Calibri"/>
                <a:sym typeface="Calibri"/>
              </a:rPr>
              <a:t> </a:t>
            </a:r>
            <a:r>
              <a:rPr lang="en-US" sz="1500" dirty="0" err="1">
                <a:latin typeface="Calibri"/>
                <a:ea typeface="Calibri"/>
                <a:cs typeface="Calibri"/>
                <a:sym typeface="Calibri"/>
              </a:rPr>
              <a:t>sottolinea</a:t>
            </a:r>
            <a:r>
              <a:rPr lang="en-US" sz="1500" dirty="0">
                <a:latin typeface="Calibri"/>
                <a:ea typeface="Calibri"/>
                <a:cs typeface="Calibri"/>
                <a:sym typeface="Calibri"/>
              </a:rPr>
              <a:t> </a:t>
            </a:r>
            <a:r>
              <a:rPr lang="en-US" sz="1500" dirty="0" err="1">
                <a:latin typeface="Calibri"/>
                <a:ea typeface="Calibri"/>
                <a:cs typeface="Calibri"/>
                <a:sym typeface="Calibri"/>
              </a:rPr>
              <a:t>l'importanza</a:t>
            </a:r>
            <a:r>
              <a:rPr lang="en-US" sz="1500" dirty="0">
                <a:latin typeface="Calibri"/>
                <a:ea typeface="Calibri"/>
                <a:cs typeface="Calibri"/>
                <a:sym typeface="Calibri"/>
              </a:rPr>
              <a:t> e il rispetto </a:t>
            </a:r>
            <a:r>
              <a:rPr lang="en-US" sz="1500" dirty="0" err="1">
                <a:latin typeface="Calibri"/>
                <a:ea typeface="Calibri"/>
                <a:cs typeface="Calibri"/>
                <a:sym typeface="Calibri"/>
              </a:rPr>
              <a:t>dei</a:t>
            </a:r>
            <a:r>
              <a:rPr lang="en-US" sz="1500" dirty="0">
                <a:latin typeface="Calibri"/>
                <a:ea typeface="Calibri"/>
                <a:cs typeface="Calibri"/>
                <a:sym typeface="Calibri"/>
              </a:rPr>
              <a:t> </a:t>
            </a:r>
            <a:r>
              <a:rPr lang="en-US" sz="1500" dirty="0" err="1">
                <a:latin typeface="Calibri"/>
                <a:ea typeface="Calibri"/>
                <a:cs typeface="Calibri"/>
                <a:sym typeface="Calibri"/>
              </a:rPr>
              <a:t>diritti</a:t>
            </a:r>
            <a:r>
              <a:rPr lang="en-US" sz="1500" dirty="0">
                <a:latin typeface="Calibri"/>
                <a:ea typeface="Calibri"/>
                <a:cs typeface="Calibri"/>
                <a:sym typeface="Calibri"/>
              </a:rPr>
              <a:t> </a:t>
            </a:r>
            <a:r>
              <a:rPr lang="en-US" sz="1500" dirty="0" err="1">
                <a:latin typeface="Calibri"/>
                <a:ea typeface="Calibri"/>
                <a:cs typeface="Calibri"/>
                <a:sym typeface="Calibri"/>
              </a:rPr>
              <a:t>dei</a:t>
            </a:r>
            <a:r>
              <a:rPr lang="en-US" sz="1500" dirty="0">
                <a:latin typeface="Calibri"/>
                <a:ea typeface="Calibri"/>
                <a:cs typeface="Calibri"/>
                <a:sym typeface="Calibri"/>
              </a:rPr>
              <a:t> </a:t>
            </a:r>
            <a:r>
              <a:rPr lang="en-US" sz="1500" dirty="0" err="1">
                <a:latin typeface="Calibri"/>
                <a:ea typeface="Calibri"/>
                <a:cs typeface="Calibri"/>
                <a:sym typeface="Calibri"/>
              </a:rPr>
              <a:t>produttori</a:t>
            </a:r>
            <a:r>
              <a:rPr lang="en-US" sz="1500" dirty="0">
                <a:latin typeface="Calibri"/>
                <a:ea typeface="Calibri"/>
                <a:cs typeface="Calibri"/>
                <a:sym typeface="Calibri"/>
              </a:rPr>
              <a:t> </a:t>
            </a:r>
            <a:r>
              <a:rPr lang="en-US" sz="1500" dirty="0" err="1">
                <a:latin typeface="Calibri"/>
                <a:ea typeface="Calibri"/>
                <a:cs typeface="Calibri"/>
                <a:sym typeface="Calibri"/>
              </a:rPr>
              <a:t>alimentari</a:t>
            </a:r>
            <a:r>
              <a:rPr lang="en-US" sz="1500" dirty="0">
                <a:latin typeface="Calibri"/>
                <a:ea typeface="Calibri"/>
                <a:cs typeface="Calibri"/>
                <a:sym typeface="Calibri"/>
              </a:rPr>
              <a:t>, </a:t>
            </a:r>
            <a:r>
              <a:rPr lang="en-US" sz="1500" dirty="0" err="1">
                <a:latin typeface="Calibri"/>
                <a:ea typeface="Calibri"/>
                <a:cs typeface="Calibri"/>
                <a:sym typeface="Calibri"/>
              </a:rPr>
              <a:t>compresi</a:t>
            </a:r>
            <a:r>
              <a:rPr lang="en-US" sz="1500" dirty="0">
                <a:latin typeface="Calibri"/>
                <a:ea typeface="Calibri"/>
                <a:cs typeface="Calibri"/>
                <a:sym typeface="Calibri"/>
              </a:rPr>
              <a:t> </a:t>
            </a:r>
            <a:r>
              <a:rPr lang="en-US" sz="1500" dirty="0" err="1">
                <a:latin typeface="Calibri"/>
                <a:ea typeface="Calibri"/>
                <a:cs typeface="Calibri"/>
                <a:sym typeface="Calibri"/>
              </a:rPr>
              <a:t>gli</a:t>
            </a:r>
            <a:r>
              <a:rPr lang="en-US" sz="1500" dirty="0">
                <a:latin typeface="Calibri"/>
                <a:ea typeface="Calibri"/>
                <a:cs typeface="Calibri"/>
                <a:sym typeface="Calibri"/>
              </a:rPr>
              <a:t> </a:t>
            </a:r>
            <a:r>
              <a:rPr lang="en-US" sz="1500" dirty="0" err="1">
                <a:latin typeface="Calibri"/>
                <a:ea typeface="Calibri"/>
                <a:cs typeface="Calibri"/>
                <a:sym typeface="Calibri"/>
              </a:rPr>
              <a:t>agricoltori</a:t>
            </a:r>
            <a:r>
              <a:rPr lang="en-US" sz="1500" dirty="0">
                <a:latin typeface="Calibri"/>
                <a:ea typeface="Calibri"/>
                <a:cs typeface="Calibri"/>
                <a:sym typeface="Calibri"/>
              </a:rPr>
              <a:t>, </a:t>
            </a:r>
            <a:r>
              <a:rPr lang="en-US" sz="1500" dirty="0" err="1">
                <a:latin typeface="Calibri"/>
                <a:ea typeface="Calibri"/>
                <a:cs typeface="Calibri"/>
                <a:sym typeface="Calibri"/>
              </a:rPr>
              <a:t>i</a:t>
            </a:r>
            <a:r>
              <a:rPr lang="en-US" sz="1500" dirty="0">
                <a:latin typeface="Calibri"/>
                <a:ea typeface="Calibri"/>
                <a:cs typeface="Calibri"/>
                <a:sym typeface="Calibri"/>
              </a:rPr>
              <a:t> </a:t>
            </a:r>
            <a:r>
              <a:rPr lang="en-US" sz="1500" dirty="0" err="1">
                <a:latin typeface="Calibri"/>
                <a:ea typeface="Calibri"/>
                <a:cs typeface="Calibri"/>
                <a:sym typeface="Calibri"/>
              </a:rPr>
              <a:t>pescatori</a:t>
            </a:r>
            <a:r>
              <a:rPr lang="en-US" sz="1500" dirty="0">
                <a:latin typeface="Calibri"/>
                <a:ea typeface="Calibri"/>
                <a:cs typeface="Calibri"/>
                <a:sym typeface="Calibri"/>
              </a:rPr>
              <a:t> e </a:t>
            </a:r>
            <a:r>
              <a:rPr lang="en-US" sz="1500" dirty="0" err="1">
                <a:latin typeface="Calibri"/>
                <a:ea typeface="Calibri"/>
                <a:cs typeface="Calibri"/>
                <a:sym typeface="Calibri"/>
              </a:rPr>
              <a:t>i</a:t>
            </a:r>
            <a:r>
              <a:rPr lang="en-US" sz="1500" dirty="0">
                <a:latin typeface="Calibri"/>
                <a:ea typeface="Calibri"/>
                <a:cs typeface="Calibri"/>
                <a:sym typeface="Calibri"/>
              </a:rPr>
              <a:t> </a:t>
            </a:r>
            <a:r>
              <a:rPr lang="en-US" sz="1500" dirty="0" err="1">
                <a:latin typeface="Calibri"/>
                <a:ea typeface="Calibri"/>
                <a:cs typeface="Calibri"/>
                <a:sym typeface="Calibri"/>
              </a:rPr>
              <a:t>lavoratori</a:t>
            </a:r>
            <a:r>
              <a:rPr lang="en-US" sz="1500" dirty="0">
                <a:latin typeface="Calibri"/>
                <a:ea typeface="Calibri"/>
                <a:cs typeface="Calibri"/>
                <a:sym typeface="Calibri"/>
              </a:rPr>
              <a:t> </a:t>
            </a:r>
            <a:r>
              <a:rPr lang="en-US" sz="1500" dirty="0" err="1">
                <a:latin typeface="Calibri"/>
                <a:ea typeface="Calibri"/>
                <a:cs typeface="Calibri"/>
                <a:sym typeface="Calibri"/>
              </a:rPr>
              <a:t>agricoli</a:t>
            </a:r>
            <a:r>
              <a:rPr lang="en-US" sz="1500" dirty="0">
                <a:latin typeface="Calibri"/>
                <a:ea typeface="Calibri"/>
                <a:cs typeface="Calibri"/>
                <a:sym typeface="Calibri"/>
              </a:rPr>
              <a:t>. Si </a:t>
            </a:r>
            <a:r>
              <a:rPr lang="en-US" sz="1500" dirty="0" err="1">
                <a:latin typeface="Calibri"/>
                <a:ea typeface="Calibri"/>
                <a:cs typeface="Calibri"/>
                <a:sym typeface="Calibri"/>
              </a:rPr>
              <a:t>oppone</a:t>
            </a:r>
            <a:r>
              <a:rPr lang="en-US" sz="1500" dirty="0">
                <a:latin typeface="Calibri"/>
                <a:ea typeface="Calibri"/>
                <a:cs typeface="Calibri"/>
                <a:sym typeface="Calibri"/>
              </a:rPr>
              <a:t> alle </a:t>
            </a:r>
            <a:r>
              <a:rPr lang="en-US" sz="1500" dirty="0" err="1">
                <a:latin typeface="Calibri"/>
                <a:ea typeface="Calibri"/>
                <a:cs typeface="Calibri"/>
                <a:sym typeface="Calibri"/>
              </a:rPr>
              <a:t>politiche</a:t>
            </a:r>
            <a:r>
              <a:rPr lang="en-US" sz="1500" dirty="0">
                <a:latin typeface="Calibri"/>
                <a:ea typeface="Calibri"/>
                <a:cs typeface="Calibri"/>
                <a:sym typeface="Calibri"/>
              </a:rPr>
              <a:t> e alle </a:t>
            </a:r>
            <a:r>
              <a:rPr lang="en-US" sz="1500" dirty="0" err="1">
                <a:latin typeface="Calibri"/>
                <a:ea typeface="Calibri"/>
                <a:cs typeface="Calibri"/>
                <a:sym typeface="Calibri"/>
              </a:rPr>
              <a:t>pratiche</a:t>
            </a:r>
            <a:r>
              <a:rPr lang="en-US" sz="1500" dirty="0">
                <a:latin typeface="Calibri"/>
                <a:ea typeface="Calibri"/>
                <a:cs typeface="Calibri"/>
                <a:sym typeface="Calibri"/>
              </a:rPr>
              <a:t> </a:t>
            </a:r>
            <a:r>
              <a:rPr lang="en-US" sz="1500" dirty="0" err="1">
                <a:latin typeface="Calibri"/>
                <a:ea typeface="Calibri"/>
                <a:cs typeface="Calibri"/>
                <a:sym typeface="Calibri"/>
              </a:rPr>
              <a:t>che</a:t>
            </a:r>
            <a:r>
              <a:rPr lang="en-US" sz="1500" dirty="0">
                <a:latin typeface="Calibri"/>
                <a:ea typeface="Calibri"/>
                <a:cs typeface="Calibri"/>
                <a:sym typeface="Calibri"/>
              </a:rPr>
              <a:t> li </a:t>
            </a:r>
            <a:r>
              <a:rPr lang="en-US" sz="1500" dirty="0" err="1">
                <a:latin typeface="Calibri"/>
                <a:ea typeface="Calibri"/>
                <a:cs typeface="Calibri"/>
                <a:sym typeface="Calibri"/>
              </a:rPr>
              <a:t>svalutano</a:t>
            </a:r>
            <a:r>
              <a:rPr lang="en-US" sz="1500" dirty="0">
                <a:latin typeface="Calibri"/>
                <a:ea typeface="Calibri"/>
                <a:cs typeface="Calibri"/>
                <a:sym typeface="Calibri"/>
              </a:rPr>
              <a:t> o </a:t>
            </a:r>
            <a:r>
              <a:rPr lang="en-US" sz="1500" dirty="0" err="1">
                <a:latin typeface="Calibri"/>
                <a:ea typeface="Calibri"/>
                <a:cs typeface="Calibri"/>
                <a:sym typeface="Calibri"/>
              </a:rPr>
              <a:t>mettono</a:t>
            </a:r>
            <a:r>
              <a:rPr lang="en-US" sz="1500" dirty="0">
                <a:latin typeface="Calibri"/>
                <a:ea typeface="Calibri"/>
                <a:cs typeface="Calibri"/>
                <a:sym typeface="Calibri"/>
              </a:rPr>
              <a:t> in </a:t>
            </a:r>
            <a:r>
              <a:rPr lang="en-US" sz="1500" dirty="0" err="1">
                <a:latin typeface="Calibri"/>
                <a:ea typeface="Calibri"/>
                <a:cs typeface="Calibri"/>
                <a:sym typeface="Calibri"/>
              </a:rPr>
              <a:t>pericolo</a:t>
            </a:r>
            <a:r>
              <a:rPr lang="en-US" sz="1500" dirty="0">
                <a:latin typeface="Calibri"/>
                <a:ea typeface="Calibri"/>
                <a:cs typeface="Calibri"/>
                <a:sym typeface="Calibri"/>
              </a:rPr>
              <a:t> </a:t>
            </a:r>
            <a:r>
              <a:rPr lang="en-US" sz="1500" dirty="0" err="1">
                <a:latin typeface="Calibri"/>
                <a:ea typeface="Calibri"/>
                <a:cs typeface="Calibri"/>
                <a:sym typeface="Calibri"/>
              </a:rPr>
              <a:t>i</a:t>
            </a:r>
            <a:r>
              <a:rPr lang="en-US" sz="1500" dirty="0">
                <a:latin typeface="Calibri"/>
                <a:ea typeface="Calibri"/>
                <a:cs typeface="Calibri"/>
                <a:sym typeface="Calibri"/>
              </a:rPr>
              <a:t> loro </a:t>
            </a:r>
            <a:r>
              <a:rPr lang="en-US" sz="1500" dirty="0" err="1">
                <a:latin typeface="Calibri"/>
                <a:ea typeface="Calibri"/>
                <a:cs typeface="Calibri"/>
                <a:sym typeface="Calibri"/>
              </a:rPr>
              <a:t>mezzi</a:t>
            </a:r>
            <a:r>
              <a:rPr lang="en-US" sz="1500" dirty="0">
                <a:latin typeface="Calibri"/>
                <a:ea typeface="Calibri"/>
                <a:cs typeface="Calibri"/>
                <a:sym typeface="Calibri"/>
              </a:rPr>
              <a:t> di </a:t>
            </a:r>
            <a:r>
              <a:rPr lang="en-US" sz="1500" dirty="0" err="1">
                <a:latin typeface="Calibri"/>
                <a:ea typeface="Calibri"/>
                <a:cs typeface="Calibri"/>
                <a:sym typeface="Calibri"/>
              </a:rPr>
              <a:t>sussistenza</a:t>
            </a:r>
            <a:r>
              <a:rPr lang="en-US" sz="1500" dirty="0">
                <a:latin typeface="Calibri"/>
                <a:ea typeface="Calibri"/>
                <a:cs typeface="Calibri"/>
                <a:sym typeface="Calibri"/>
              </a:rPr>
              <a:t>.</a:t>
            </a:r>
            <a:endParaRPr sz="1500" b="0" i="0" u="none" strike="noStrike" cap="none" dirty="0">
              <a:solidFill>
                <a:srgbClr val="000000"/>
              </a:solidFill>
              <a:latin typeface="Arial"/>
              <a:ea typeface="Arial"/>
              <a:cs typeface="Arial"/>
              <a:sym typeface="Arial"/>
            </a:endParaRPr>
          </a:p>
        </p:txBody>
      </p:sp>
      <p:sp>
        <p:nvSpPr>
          <p:cNvPr id="375" name="Google Shape;375;p19"/>
          <p:cNvSpPr txBox="1"/>
          <p:nvPr/>
        </p:nvSpPr>
        <p:spPr>
          <a:xfrm>
            <a:off x="442191" y="4686166"/>
            <a:ext cx="3285684"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9FDADF"/>
              </a:buClr>
              <a:buSzPct val="140000"/>
              <a:buFont typeface="Arial"/>
              <a:buNone/>
            </a:pPr>
            <a:r>
              <a:rPr lang="en-US" sz="1900" b="1" dirty="0" err="1">
                <a:solidFill>
                  <a:srgbClr val="0AA3A4"/>
                </a:solidFill>
                <a:latin typeface="Calibri"/>
                <a:ea typeface="Calibri"/>
                <a:cs typeface="Calibri"/>
                <a:sym typeface="Calibri"/>
              </a:rPr>
              <a:t>Sistemi</a:t>
            </a:r>
            <a:r>
              <a:rPr lang="en-US" sz="1900" b="1" dirty="0">
                <a:solidFill>
                  <a:srgbClr val="0AA3A4"/>
                </a:solidFill>
                <a:latin typeface="Calibri"/>
                <a:ea typeface="Calibri"/>
                <a:cs typeface="Calibri"/>
                <a:sym typeface="Calibri"/>
              </a:rPr>
              <a:t> </a:t>
            </a:r>
            <a:r>
              <a:rPr lang="en-US" sz="1900" b="1" dirty="0" err="1">
                <a:solidFill>
                  <a:srgbClr val="0AA3A4"/>
                </a:solidFill>
                <a:latin typeface="Calibri"/>
                <a:ea typeface="Calibri"/>
                <a:cs typeface="Calibri"/>
                <a:sym typeface="Calibri"/>
              </a:rPr>
              <a:t>alimentari</a:t>
            </a:r>
            <a:r>
              <a:rPr lang="en-US" sz="1900" b="1" dirty="0">
                <a:solidFill>
                  <a:srgbClr val="0AA3A4"/>
                </a:solidFill>
                <a:latin typeface="Calibri"/>
                <a:ea typeface="Calibri"/>
                <a:cs typeface="Calibri"/>
                <a:sym typeface="Calibri"/>
              </a:rPr>
              <a:t> </a:t>
            </a:r>
            <a:r>
              <a:rPr lang="en-US" sz="1900" b="1" dirty="0" err="1">
                <a:solidFill>
                  <a:srgbClr val="0AA3A4"/>
                </a:solidFill>
                <a:latin typeface="Calibri"/>
                <a:ea typeface="Calibri"/>
                <a:cs typeface="Calibri"/>
                <a:sym typeface="Calibri"/>
              </a:rPr>
              <a:t>localizzati</a:t>
            </a:r>
            <a:endParaRPr sz="1900" b="0" i="0" u="none" strike="noStrike" cap="none" dirty="0">
              <a:solidFill>
                <a:srgbClr val="0AA3A4"/>
              </a:solidFill>
              <a:latin typeface="Arial"/>
              <a:ea typeface="Arial"/>
              <a:cs typeface="Arial"/>
              <a:sym typeface="Arial"/>
            </a:endParaRPr>
          </a:p>
        </p:txBody>
      </p:sp>
      <p:sp>
        <p:nvSpPr>
          <p:cNvPr id="376" name="Google Shape;376;p19"/>
          <p:cNvSpPr txBox="1"/>
          <p:nvPr/>
        </p:nvSpPr>
        <p:spPr>
          <a:xfrm>
            <a:off x="409350" y="4985975"/>
            <a:ext cx="3667350"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500" dirty="0" err="1">
                <a:latin typeface="Calibri"/>
                <a:ea typeface="Calibri"/>
                <a:cs typeface="Calibri"/>
                <a:sym typeface="Calibri"/>
              </a:rPr>
              <a:t>Promuove</a:t>
            </a:r>
            <a:r>
              <a:rPr lang="en-US" sz="1500" dirty="0">
                <a:latin typeface="Calibri"/>
                <a:ea typeface="Calibri"/>
                <a:cs typeface="Calibri"/>
                <a:sym typeface="Calibri"/>
              </a:rPr>
              <a:t> </a:t>
            </a:r>
            <a:r>
              <a:rPr lang="en-US" sz="1500" dirty="0" err="1">
                <a:latin typeface="Calibri"/>
                <a:ea typeface="Calibri"/>
                <a:cs typeface="Calibri"/>
                <a:sym typeface="Calibri"/>
              </a:rPr>
              <a:t>l'armonia</a:t>
            </a:r>
            <a:r>
              <a:rPr lang="en-US" sz="1500" dirty="0">
                <a:latin typeface="Calibri"/>
                <a:ea typeface="Calibri"/>
                <a:cs typeface="Calibri"/>
                <a:sym typeface="Calibri"/>
              </a:rPr>
              <a:t> e </a:t>
            </a:r>
            <a:r>
              <a:rPr lang="en-US" sz="1500" dirty="0" err="1">
                <a:latin typeface="Calibri"/>
                <a:ea typeface="Calibri"/>
                <a:cs typeface="Calibri"/>
                <a:sym typeface="Calibri"/>
              </a:rPr>
              <a:t>l'allineamento</a:t>
            </a:r>
            <a:r>
              <a:rPr lang="en-US" sz="1500" dirty="0">
                <a:latin typeface="Calibri"/>
                <a:ea typeface="Calibri"/>
                <a:cs typeface="Calibri"/>
                <a:sym typeface="Calibri"/>
              </a:rPr>
              <a:t> </a:t>
            </a:r>
            <a:r>
              <a:rPr lang="en-US" sz="1500" dirty="0" err="1">
                <a:latin typeface="Calibri"/>
                <a:ea typeface="Calibri"/>
                <a:cs typeface="Calibri"/>
                <a:sym typeface="Calibri"/>
              </a:rPr>
              <a:t>tra</a:t>
            </a:r>
            <a:r>
              <a:rPr lang="en-US" sz="1500" dirty="0">
                <a:latin typeface="Calibri"/>
                <a:ea typeface="Calibri"/>
                <a:cs typeface="Calibri"/>
                <a:sym typeface="Calibri"/>
              </a:rPr>
              <a:t> </a:t>
            </a:r>
            <a:r>
              <a:rPr lang="en-US" sz="1500" dirty="0" err="1">
                <a:latin typeface="Calibri"/>
                <a:ea typeface="Calibri"/>
                <a:cs typeface="Calibri"/>
                <a:sym typeface="Calibri"/>
              </a:rPr>
              <a:t>produttori</a:t>
            </a:r>
            <a:r>
              <a:rPr lang="en-US" sz="1500" dirty="0">
                <a:latin typeface="Calibri"/>
                <a:ea typeface="Calibri"/>
                <a:cs typeface="Calibri"/>
                <a:sym typeface="Calibri"/>
              </a:rPr>
              <a:t> di </a:t>
            </a:r>
            <a:r>
              <a:rPr lang="en-US" sz="1500" dirty="0" err="1">
                <a:latin typeface="Calibri"/>
                <a:ea typeface="Calibri"/>
                <a:cs typeface="Calibri"/>
                <a:sym typeface="Calibri"/>
              </a:rPr>
              <a:t>cibo</a:t>
            </a:r>
            <a:r>
              <a:rPr lang="en-US" sz="1500" dirty="0">
                <a:latin typeface="Calibri"/>
                <a:ea typeface="Calibri"/>
                <a:cs typeface="Calibri"/>
                <a:sym typeface="Calibri"/>
              </a:rPr>
              <a:t> e </a:t>
            </a:r>
            <a:r>
              <a:rPr lang="en-US" sz="1500" dirty="0" err="1">
                <a:latin typeface="Calibri"/>
                <a:ea typeface="Calibri"/>
                <a:cs typeface="Calibri"/>
                <a:sym typeface="Calibri"/>
              </a:rPr>
              <a:t>consumatori</a:t>
            </a:r>
            <a:r>
              <a:rPr lang="en-US" sz="1500" dirty="0">
                <a:latin typeface="Calibri"/>
                <a:ea typeface="Calibri"/>
                <a:cs typeface="Calibri"/>
                <a:sym typeface="Calibri"/>
              </a:rPr>
              <a:t>, </a:t>
            </a:r>
            <a:r>
              <a:rPr lang="en-US" sz="1500" dirty="0" err="1">
                <a:latin typeface="Calibri"/>
                <a:ea typeface="Calibri"/>
                <a:cs typeface="Calibri"/>
                <a:sym typeface="Calibri"/>
              </a:rPr>
              <a:t>dando</a:t>
            </a:r>
            <a:r>
              <a:rPr lang="en-US" sz="1500" dirty="0">
                <a:latin typeface="Calibri"/>
                <a:ea typeface="Calibri"/>
                <a:cs typeface="Calibri"/>
                <a:sym typeface="Calibri"/>
              </a:rPr>
              <a:t> loro un </a:t>
            </a:r>
            <a:r>
              <a:rPr lang="en-US" sz="1500" dirty="0" err="1">
                <a:latin typeface="Calibri"/>
                <a:ea typeface="Calibri"/>
                <a:cs typeface="Calibri"/>
                <a:sym typeface="Calibri"/>
              </a:rPr>
              <a:t>ruolo</a:t>
            </a:r>
            <a:r>
              <a:rPr lang="en-US" sz="1500" dirty="0">
                <a:latin typeface="Calibri"/>
                <a:ea typeface="Calibri"/>
                <a:cs typeface="Calibri"/>
                <a:sym typeface="Calibri"/>
              </a:rPr>
              <a:t> centrale </a:t>
            </a:r>
            <a:r>
              <a:rPr lang="en-US" sz="1500" dirty="0" err="1">
                <a:latin typeface="Calibri"/>
                <a:ea typeface="Calibri"/>
                <a:cs typeface="Calibri"/>
                <a:sym typeface="Calibri"/>
              </a:rPr>
              <a:t>nelle</a:t>
            </a:r>
            <a:r>
              <a:rPr lang="en-US" sz="1500" dirty="0">
                <a:latin typeface="Calibri"/>
                <a:ea typeface="Calibri"/>
                <a:cs typeface="Calibri"/>
                <a:sym typeface="Calibri"/>
              </a:rPr>
              <a:t> </a:t>
            </a:r>
            <a:r>
              <a:rPr lang="en-US" sz="1500" dirty="0" err="1">
                <a:latin typeface="Calibri"/>
                <a:ea typeface="Calibri"/>
                <a:cs typeface="Calibri"/>
                <a:sym typeface="Calibri"/>
              </a:rPr>
              <a:t>decisioni</a:t>
            </a:r>
            <a:r>
              <a:rPr lang="en-US" sz="1500" dirty="0">
                <a:latin typeface="Calibri"/>
                <a:ea typeface="Calibri"/>
                <a:cs typeface="Calibri"/>
                <a:sym typeface="Calibri"/>
              </a:rPr>
              <a:t> </a:t>
            </a:r>
            <a:r>
              <a:rPr lang="en-US" sz="1500" dirty="0" err="1">
                <a:latin typeface="Calibri"/>
                <a:ea typeface="Calibri"/>
                <a:cs typeface="Calibri"/>
                <a:sym typeface="Calibri"/>
              </a:rPr>
              <a:t>alimentari</a:t>
            </a:r>
            <a:r>
              <a:rPr lang="en-US" sz="1500" dirty="0">
                <a:latin typeface="Calibri"/>
                <a:ea typeface="Calibri"/>
                <a:cs typeface="Calibri"/>
                <a:sym typeface="Calibri"/>
              </a:rPr>
              <a:t>. Si </a:t>
            </a:r>
            <a:r>
              <a:rPr lang="en-US" sz="1500" dirty="0" err="1">
                <a:latin typeface="Calibri"/>
                <a:ea typeface="Calibri"/>
                <a:cs typeface="Calibri"/>
                <a:sym typeface="Calibri"/>
              </a:rPr>
              <a:t>oppone</a:t>
            </a:r>
            <a:r>
              <a:rPr lang="en-US" sz="1500" dirty="0">
                <a:latin typeface="Calibri"/>
                <a:ea typeface="Calibri"/>
                <a:cs typeface="Calibri"/>
                <a:sym typeface="Calibri"/>
              </a:rPr>
              <a:t> al dumping </a:t>
            </a:r>
            <a:r>
              <a:rPr lang="en-US" sz="1500" dirty="0" err="1">
                <a:latin typeface="Calibri"/>
                <a:ea typeface="Calibri"/>
                <a:cs typeface="Calibri"/>
                <a:sym typeface="Calibri"/>
              </a:rPr>
              <a:t>alimentare</a:t>
            </a:r>
            <a:r>
              <a:rPr lang="en-US" sz="1500" dirty="0">
                <a:latin typeface="Calibri"/>
                <a:ea typeface="Calibri"/>
                <a:cs typeface="Calibri"/>
                <a:sym typeface="Calibri"/>
              </a:rPr>
              <a:t> e al </a:t>
            </a:r>
            <a:r>
              <a:rPr lang="en-US" sz="1500" dirty="0" err="1">
                <a:latin typeface="Calibri"/>
                <a:ea typeface="Calibri"/>
                <a:cs typeface="Calibri"/>
                <a:sym typeface="Calibri"/>
              </a:rPr>
              <a:t>controllo</a:t>
            </a:r>
            <a:r>
              <a:rPr lang="en-US" sz="1500" dirty="0">
                <a:latin typeface="Calibri"/>
                <a:ea typeface="Calibri"/>
                <a:cs typeface="Calibri"/>
                <a:sym typeface="Calibri"/>
              </a:rPr>
              <a:t> </a:t>
            </a:r>
            <a:r>
              <a:rPr lang="en-US" sz="1500" dirty="0" err="1">
                <a:latin typeface="Calibri"/>
                <a:ea typeface="Calibri"/>
                <a:cs typeface="Calibri"/>
                <a:sym typeface="Calibri"/>
              </a:rPr>
              <a:t>dei</a:t>
            </a:r>
            <a:r>
              <a:rPr lang="en-US" sz="1500" dirty="0">
                <a:latin typeface="Calibri"/>
                <a:ea typeface="Calibri"/>
                <a:cs typeface="Calibri"/>
                <a:sym typeface="Calibri"/>
              </a:rPr>
              <a:t> </a:t>
            </a:r>
            <a:r>
              <a:rPr lang="en-US" sz="1500" dirty="0" err="1">
                <a:latin typeface="Calibri"/>
                <a:ea typeface="Calibri"/>
                <a:cs typeface="Calibri"/>
                <a:sym typeface="Calibri"/>
              </a:rPr>
              <a:t>sistemi</a:t>
            </a:r>
            <a:r>
              <a:rPr lang="en-US" sz="1500" dirty="0">
                <a:latin typeface="Calibri"/>
                <a:ea typeface="Calibri"/>
                <a:cs typeface="Calibri"/>
                <a:sym typeface="Calibri"/>
              </a:rPr>
              <a:t> </a:t>
            </a:r>
            <a:r>
              <a:rPr lang="en-US" sz="1500" dirty="0" err="1">
                <a:latin typeface="Calibri"/>
                <a:ea typeface="Calibri"/>
                <a:cs typeface="Calibri"/>
                <a:sym typeface="Calibri"/>
              </a:rPr>
              <a:t>alimentari</a:t>
            </a:r>
            <a:r>
              <a:rPr lang="en-US" sz="1500" dirty="0">
                <a:latin typeface="Calibri"/>
                <a:ea typeface="Calibri"/>
                <a:cs typeface="Calibri"/>
                <a:sym typeface="Calibri"/>
              </a:rPr>
              <a:t> da </a:t>
            </a:r>
            <a:r>
              <a:rPr lang="en-US" sz="1500" dirty="0" err="1">
                <a:latin typeface="Calibri"/>
                <a:ea typeface="Calibri"/>
                <a:cs typeface="Calibri"/>
                <a:sym typeface="Calibri"/>
              </a:rPr>
              <a:t>parte</a:t>
            </a:r>
            <a:r>
              <a:rPr lang="en-US" sz="1500" dirty="0">
                <a:latin typeface="Calibri"/>
                <a:ea typeface="Calibri"/>
                <a:cs typeface="Calibri"/>
                <a:sym typeface="Calibri"/>
              </a:rPr>
              <a:t> di </a:t>
            </a:r>
            <a:r>
              <a:rPr lang="en-US" sz="1500" dirty="0" err="1">
                <a:latin typeface="Calibri"/>
                <a:ea typeface="Calibri"/>
                <a:cs typeface="Calibri"/>
                <a:sym typeface="Calibri"/>
              </a:rPr>
              <a:t>società</a:t>
            </a:r>
            <a:r>
              <a:rPr lang="en-US" sz="1500" dirty="0">
                <a:latin typeface="Calibri"/>
                <a:ea typeface="Calibri"/>
                <a:cs typeface="Calibri"/>
                <a:sym typeface="Calibri"/>
              </a:rPr>
              <a:t> </a:t>
            </a:r>
            <a:r>
              <a:rPr lang="en-US" sz="1500" dirty="0" err="1">
                <a:latin typeface="Calibri"/>
                <a:ea typeface="Calibri"/>
                <a:cs typeface="Calibri"/>
                <a:sym typeface="Calibri"/>
              </a:rPr>
              <a:t>distanti</a:t>
            </a:r>
            <a:r>
              <a:rPr lang="en-US" sz="1500" dirty="0">
                <a:latin typeface="Calibri"/>
                <a:ea typeface="Calibri"/>
                <a:cs typeface="Calibri"/>
                <a:sym typeface="Calibri"/>
              </a:rPr>
              <a:t> e non </a:t>
            </a:r>
            <a:r>
              <a:rPr lang="en-US" sz="1500" dirty="0" err="1">
                <a:latin typeface="Calibri"/>
                <a:ea typeface="Calibri"/>
                <a:cs typeface="Calibri"/>
                <a:sym typeface="Calibri"/>
              </a:rPr>
              <a:t>responsabili</a:t>
            </a:r>
            <a:r>
              <a:rPr lang="en-US" sz="1500" dirty="0">
                <a:latin typeface="Calibri"/>
                <a:ea typeface="Calibri"/>
                <a:cs typeface="Calibri"/>
                <a:sym typeface="Calibri"/>
              </a:rPr>
              <a:t>.</a:t>
            </a:r>
            <a:endParaRPr sz="1500" b="0" i="0" u="none" strike="noStrike" cap="none" dirty="0">
              <a:solidFill>
                <a:srgbClr val="000000"/>
              </a:solidFill>
              <a:latin typeface="Arial"/>
              <a:ea typeface="Arial"/>
              <a:cs typeface="Arial"/>
              <a:sym typeface="Arial"/>
            </a:endParaRPr>
          </a:p>
        </p:txBody>
      </p:sp>
      <p:sp>
        <p:nvSpPr>
          <p:cNvPr id="377" name="Google Shape;377;p19"/>
          <p:cNvSpPr txBox="1"/>
          <p:nvPr/>
        </p:nvSpPr>
        <p:spPr>
          <a:xfrm>
            <a:off x="7747950" y="977275"/>
            <a:ext cx="4159500" cy="3393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r" rtl="0">
              <a:lnSpc>
                <a:spcPct val="90000"/>
              </a:lnSpc>
              <a:spcBef>
                <a:spcPts val="0"/>
              </a:spcBef>
              <a:spcAft>
                <a:spcPts val="0"/>
              </a:spcAft>
              <a:buClr>
                <a:srgbClr val="8DC641"/>
              </a:buClr>
              <a:buSzPct val="140000"/>
              <a:buFont typeface="Arial"/>
              <a:buNone/>
            </a:pPr>
            <a:r>
              <a:rPr lang="en-US" sz="2000" b="1">
                <a:solidFill>
                  <a:srgbClr val="8DC641"/>
                </a:solidFill>
                <a:latin typeface="Calibri"/>
                <a:ea typeface="Calibri"/>
                <a:cs typeface="Calibri"/>
                <a:sym typeface="Calibri"/>
              </a:rPr>
              <a:t>Controllo locale dei sistemi alimentari:</a:t>
            </a:r>
            <a:endParaRPr sz="2000" b="0" i="0" u="none" strike="noStrike" cap="none">
              <a:solidFill>
                <a:srgbClr val="000000"/>
              </a:solidFill>
              <a:latin typeface="Arial"/>
              <a:ea typeface="Arial"/>
              <a:cs typeface="Arial"/>
              <a:sym typeface="Arial"/>
            </a:endParaRPr>
          </a:p>
        </p:txBody>
      </p:sp>
      <p:sp>
        <p:nvSpPr>
          <p:cNvPr id="378" name="Google Shape;378;p19"/>
          <p:cNvSpPr txBox="1"/>
          <p:nvPr/>
        </p:nvSpPr>
        <p:spPr>
          <a:xfrm>
            <a:off x="8292556" y="1329417"/>
            <a:ext cx="3467700" cy="999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2000"/>
              <a:buFont typeface="Arial"/>
              <a:buNone/>
            </a:pPr>
            <a:r>
              <a:rPr lang="en-US" sz="1500">
                <a:latin typeface="Calibri"/>
                <a:ea typeface="Calibri"/>
                <a:cs typeface="Calibri"/>
                <a:sym typeface="Calibri"/>
              </a:rPr>
              <a:t>Assegna il controllo di risorse come la terra, l'acqua e le sementi ai produttori alimentari locali, promuovendo un uso equo e sostenibile di queste risorse. Rifiuta la privatizzazione di queste risorse.</a:t>
            </a:r>
            <a:endParaRPr sz="1500" b="0" i="0" u="none" strike="noStrike" cap="none">
              <a:solidFill>
                <a:srgbClr val="000000"/>
              </a:solidFill>
              <a:latin typeface="Arial"/>
              <a:ea typeface="Arial"/>
              <a:cs typeface="Arial"/>
              <a:sym typeface="Arial"/>
            </a:endParaRPr>
          </a:p>
        </p:txBody>
      </p:sp>
      <p:sp>
        <p:nvSpPr>
          <p:cNvPr id="379" name="Google Shape;379;p19"/>
          <p:cNvSpPr txBox="1"/>
          <p:nvPr/>
        </p:nvSpPr>
        <p:spPr>
          <a:xfrm>
            <a:off x="7747950" y="2698974"/>
            <a:ext cx="4159500" cy="525000"/>
          </a:xfrm>
          <a:prstGeom prst="rect">
            <a:avLst/>
          </a:prstGeom>
          <a:noFill/>
          <a:ln>
            <a:noFill/>
          </a:ln>
        </p:spPr>
        <p:txBody>
          <a:bodyPr spcFirstLastPara="1" wrap="square" lIns="91425" tIns="45700" rIns="91425" bIns="45700" anchor="t" anchorCtr="0">
            <a:normAutofit fontScale="92500"/>
          </a:bodyPr>
          <a:lstStyle/>
          <a:p>
            <a:pPr marL="0" marR="0" lvl="0" indent="0" algn="r" rtl="0">
              <a:lnSpc>
                <a:spcPct val="90000"/>
              </a:lnSpc>
              <a:spcBef>
                <a:spcPts val="0"/>
              </a:spcBef>
              <a:spcAft>
                <a:spcPts val="0"/>
              </a:spcAft>
              <a:buClr>
                <a:srgbClr val="8DC641"/>
              </a:buClr>
              <a:buSzPts val="2800"/>
              <a:buFont typeface="Arial"/>
              <a:buNone/>
            </a:pPr>
            <a:r>
              <a:rPr lang="en-US" sz="2000" b="1" dirty="0" err="1">
                <a:solidFill>
                  <a:srgbClr val="8DC641"/>
                </a:solidFill>
                <a:latin typeface="Calibri"/>
                <a:ea typeface="Calibri"/>
                <a:cs typeface="Calibri"/>
                <a:sym typeface="Calibri"/>
              </a:rPr>
              <a:t>Sviluppo</a:t>
            </a:r>
            <a:r>
              <a:rPr lang="en-US" sz="2000" b="1" dirty="0">
                <a:solidFill>
                  <a:srgbClr val="8DC641"/>
                </a:solidFill>
                <a:latin typeface="Calibri"/>
                <a:ea typeface="Calibri"/>
                <a:cs typeface="Calibri"/>
                <a:sym typeface="Calibri"/>
              </a:rPr>
              <a:t> di </a:t>
            </a:r>
            <a:r>
              <a:rPr lang="en-US" sz="2000" b="1" dirty="0" err="1">
                <a:solidFill>
                  <a:srgbClr val="8DC641"/>
                </a:solidFill>
                <a:latin typeface="Calibri"/>
                <a:ea typeface="Calibri"/>
                <a:cs typeface="Calibri"/>
                <a:sym typeface="Calibri"/>
              </a:rPr>
              <a:t>conoscenze</a:t>
            </a:r>
            <a:r>
              <a:rPr lang="en-US" sz="2000" b="1" dirty="0">
                <a:solidFill>
                  <a:srgbClr val="8DC641"/>
                </a:solidFill>
                <a:latin typeface="Calibri"/>
                <a:ea typeface="Calibri"/>
                <a:cs typeface="Calibri"/>
                <a:sym typeface="Calibri"/>
              </a:rPr>
              <a:t> e </a:t>
            </a:r>
            <a:r>
              <a:rPr lang="en-US" sz="2000" b="1" dirty="0" err="1">
                <a:solidFill>
                  <a:srgbClr val="8DC641"/>
                </a:solidFill>
                <a:latin typeface="Calibri"/>
                <a:ea typeface="Calibri"/>
                <a:cs typeface="Calibri"/>
                <a:sym typeface="Calibri"/>
              </a:rPr>
              <a:t>competenze</a:t>
            </a:r>
            <a:r>
              <a:rPr lang="en-US" sz="2000" b="1" dirty="0">
                <a:solidFill>
                  <a:srgbClr val="8DC641"/>
                </a:solidFill>
                <a:latin typeface="Calibri"/>
                <a:ea typeface="Calibri"/>
                <a:cs typeface="Calibri"/>
                <a:sym typeface="Calibri"/>
              </a:rPr>
              <a:t>:</a:t>
            </a:r>
            <a:endParaRPr sz="2000" b="0" i="0" u="none" strike="noStrike" cap="none" dirty="0">
              <a:solidFill>
                <a:srgbClr val="000000"/>
              </a:solidFill>
              <a:latin typeface="Arial"/>
              <a:ea typeface="Arial"/>
              <a:cs typeface="Arial"/>
              <a:sym typeface="Arial"/>
            </a:endParaRPr>
          </a:p>
        </p:txBody>
      </p:sp>
      <p:sp>
        <p:nvSpPr>
          <p:cNvPr id="380" name="Google Shape;380;p19"/>
          <p:cNvSpPr txBox="1"/>
          <p:nvPr/>
        </p:nvSpPr>
        <p:spPr>
          <a:xfrm>
            <a:off x="7962900" y="3063128"/>
            <a:ext cx="3803849" cy="999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2000"/>
              <a:buFont typeface="Arial"/>
              <a:buNone/>
            </a:pPr>
            <a:r>
              <a:rPr lang="en-US" sz="1500" dirty="0">
                <a:latin typeface="Calibri"/>
                <a:ea typeface="Calibri"/>
                <a:cs typeface="Calibri"/>
                <a:sym typeface="Calibri"/>
              </a:rPr>
              <a:t>Si </a:t>
            </a:r>
            <a:r>
              <a:rPr lang="en-US" sz="1500" dirty="0" err="1">
                <a:latin typeface="Calibri"/>
                <a:ea typeface="Calibri"/>
                <a:cs typeface="Calibri"/>
                <a:sym typeface="Calibri"/>
              </a:rPr>
              <a:t>basa</a:t>
            </a:r>
            <a:r>
              <a:rPr lang="en-US" sz="1500" dirty="0">
                <a:latin typeface="Calibri"/>
                <a:ea typeface="Calibri"/>
                <a:cs typeface="Calibri"/>
                <a:sym typeface="Calibri"/>
              </a:rPr>
              <a:t> </a:t>
            </a:r>
            <a:r>
              <a:rPr lang="en-US" sz="1500" dirty="0" err="1">
                <a:latin typeface="Calibri"/>
                <a:ea typeface="Calibri"/>
                <a:cs typeface="Calibri"/>
                <a:sym typeface="Calibri"/>
              </a:rPr>
              <a:t>sulle</a:t>
            </a:r>
            <a:r>
              <a:rPr lang="en-US" sz="1500" dirty="0">
                <a:latin typeface="Calibri"/>
                <a:ea typeface="Calibri"/>
                <a:cs typeface="Calibri"/>
                <a:sym typeface="Calibri"/>
              </a:rPr>
              <a:t> </a:t>
            </a:r>
            <a:r>
              <a:rPr lang="en-US" sz="1500" dirty="0" err="1">
                <a:latin typeface="Calibri"/>
                <a:ea typeface="Calibri"/>
                <a:cs typeface="Calibri"/>
                <a:sym typeface="Calibri"/>
              </a:rPr>
              <a:t>conoscenze</a:t>
            </a:r>
            <a:r>
              <a:rPr lang="en-US" sz="1500" dirty="0">
                <a:latin typeface="Calibri"/>
                <a:ea typeface="Calibri"/>
                <a:cs typeface="Calibri"/>
                <a:sym typeface="Calibri"/>
              </a:rPr>
              <a:t> </a:t>
            </a:r>
            <a:r>
              <a:rPr lang="en-US" sz="1500" dirty="0" err="1">
                <a:latin typeface="Calibri"/>
                <a:ea typeface="Calibri"/>
                <a:cs typeface="Calibri"/>
                <a:sym typeface="Calibri"/>
              </a:rPr>
              <a:t>tradizionali</a:t>
            </a:r>
            <a:r>
              <a:rPr lang="en-US" sz="1500" dirty="0">
                <a:latin typeface="Calibri"/>
                <a:ea typeface="Calibri"/>
                <a:cs typeface="Calibri"/>
                <a:sym typeface="Calibri"/>
              </a:rPr>
              <a:t> </a:t>
            </a:r>
            <a:r>
              <a:rPr lang="en-US" sz="1500" dirty="0" err="1">
                <a:latin typeface="Calibri"/>
                <a:ea typeface="Calibri"/>
                <a:cs typeface="Calibri"/>
                <a:sym typeface="Calibri"/>
              </a:rPr>
              <a:t>dei</a:t>
            </a:r>
            <a:r>
              <a:rPr lang="en-US" sz="1500" dirty="0">
                <a:latin typeface="Calibri"/>
                <a:ea typeface="Calibri"/>
                <a:cs typeface="Calibri"/>
                <a:sym typeface="Calibri"/>
              </a:rPr>
              <a:t> </a:t>
            </a:r>
            <a:r>
              <a:rPr lang="en-US" sz="1500" dirty="0" err="1">
                <a:latin typeface="Calibri"/>
                <a:ea typeface="Calibri"/>
                <a:cs typeface="Calibri"/>
                <a:sym typeface="Calibri"/>
              </a:rPr>
              <a:t>produttori</a:t>
            </a:r>
            <a:r>
              <a:rPr lang="en-US" sz="1500" dirty="0">
                <a:latin typeface="Calibri"/>
                <a:ea typeface="Calibri"/>
                <a:cs typeface="Calibri"/>
                <a:sym typeface="Calibri"/>
              </a:rPr>
              <a:t> </a:t>
            </a:r>
            <a:r>
              <a:rPr lang="en-US" sz="1500" dirty="0" err="1">
                <a:latin typeface="Calibri"/>
                <a:ea typeface="Calibri"/>
                <a:cs typeface="Calibri"/>
                <a:sym typeface="Calibri"/>
              </a:rPr>
              <a:t>alimentari</a:t>
            </a:r>
            <a:r>
              <a:rPr lang="en-US" sz="1500" dirty="0">
                <a:latin typeface="Calibri"/>
                <a:ea typeface="Calibri"/>
                <a:cs typeface="Calibri"/>
                <a:sym typeface="Calibri"/>
              </a:rPr>
              <a:t> e </a:t>
            </a:r>
            <a:r>
              <a:rPr lang="en-US" sz="1500" dirty="0" err="1">
                <a:latin typeface="Calibri"/>
                <a:ea typeface="Calibri"/>
                <a:cs typeface="Calibri"/>
                <a:sym typeface="Calibri"/>
              </a:rPr>
              <a:t>sulle</a:t>
            </a:r>
            <a:r>
              <a:rPr lang="en-US" sz="1500" dirty="0">
                <a:latin typeface="Calibri"/>
                <a:ea typeface="Calibri"/>
                <a:cs typeface="Calibri"/>
                <a:sym typeface="Calibri"/>
              </a:rPr>
              <a:t> loro </a:t>
            </a:r>
            <a:r>
              <a:rPr lang="en-US" sz="1500" dirty="0" err="1">
                <a:latin typeface="Calibri"/>
                <a:ea typeface="Calibri"/>
                <a:cs typeface="Calibri"/>
                <a:sym typeface="Calibri"/>
              </a:rPr>
              <a:t>conoscenze</a:t>
            </a:r>
            <a:r>
              <a:rPr lang="en-US" sz="1500" dirty="0">
                <a:latin typeface="Calibri"/>
                <a:ea typeface="Calibri"/>
                <a:cs typeface="Calibri"/>
                <a:sym typeface="Calibri"/>
              </a:rPr>
              <a:t> </a:t>
            </a:r>
            <a:r>
              <a:rPr lang="en-US" sz="1500" dirty="0" err="1">
                <a:latin typeface="Calibri"/>
                <a:ea typeface="Calibri"/>
                <a:cs typeface="Calibri"/>
                <a:sym typeface="Calibri"/>
              </a:rPr>
              <a:t>locali</a:t>
            </a:r>
            <a:r>
              <a:rPr lang="en-US" sz="1500" dirty="0">
                <a:latin typeface="Calibri"/>
                <a:ea typeface="Calibri"/>
                <a:cs typeface="Calibri"/>
                <a:sym typeface="Calibri"/>
              </a:rPr>
              <a:t>, </a:t>
            </a:r>
            <a:r>
              <a:rPr lang="en-US" sz="1500" dirty="0" err="1">
                <a:latin typeface="Calibri"/>
                <a:ea typeface="Calibri"/>
                <a:cs typeface="Calibri"/>
                <a:sym typeface="Calibri"/>
              </a:rPr>
              <a:t>promuovendo</a:t>
            </a:r>
            <a:r>
              <a:rPr lang="en-US" sz="1500" dirty="0">
                <a:latin typeface="Calibri"/>
                <a:ea typeface="Calibri"/>
                <a:cs typeface="Calibri"/>
                <a:sym typeface="Calibri"/>
              </a:rPr>
              <a:t> la </a:t>
            </a:r>
            <a:r>
              <a:rPr lang="en-US" sz="1500" dirty="0" err="1">
                <a:latin typeface="Calibri"/>
                <a:ea typeface="Calibri"/>
                <a:cs typeface="Calibri"/>
                <a:sym typeface="Calibri"/>
              </a:rPr>
              <a:t>ricerca</a:t>
            </a:r>
            <a:r>
              <a:rPr lang="en-US" sz="1500" dirty="0">
                <a:latin typeface="Calibri"/>
                <a:ea typeface="Calibri"/>
                <a:cs typeface="Calibri"/>
                <a:sym typeface="Calibri"/>
              </a:rPr>
              <a:t> e </a:t>
            </a:r>
            <a:r>
              <a:rPr lang="en-US" sz="1500" dirty="0" err="1">
                <a:latin typeface="Calibri"/>
                <a:ea typeface="Calibri"/>
                <a:cs typeface="Calibri"/>
                <a:sym typeface="Calibri"/>
              </a:rPr>
              <a:t>trasmettendo</a:t>
            </a:r>
            <a:r>
              <a:rPr lang="en-US" sz="1500" dirty="0">
                <a:latin typeface="Calibri"/>
                <a:ea typeface="Calibri"/>
                <a:cs typeface="Calibri"/>
                <a:sym typeface="Calibri"/>
              </a:rPr>
              <a:t> </a:t>
            </a:r>
            <a:r>
              <a:rPr lang="en-US" sz="1500" dirty="0" err="1">
                <a:latin typeface="Calibri"/>
                <a:ea typeface="Calibri"/>
                <a:cs typeface="Calibri"/>
                <a:sym typeface="Calibri"/>
              </a:rPr>
              <a:t>queste</a:t>
            </a:r>
            <a:r>
              <a:rPr lang="en-US" sz="1500" dirty="0">
                <a:latin typeface="Calibri"/>
                <a:ea typeface="Calibri"/>
                <a:cs typeface="Calibri"/>
                <a:sym typeface="Calibri"/>
              </a:rPr>
              <a:t> </a:t>
            </a:r>
            <a:r>
              <a:rPr lang="en-US" sz="1500" dirty="0" err="1">
                <a:latin typeface="Calibri"/>
                <a:ea typeface="Calibri"/>
                <a:cs typeface="Calibri"/>
                <a:sym typeface="Calibri"/>
              </a:rPr>
              <a:t>conoscenze</a:t>
            </a:r>
            <a:r>
              <a:rPr lang="en-US" sz="1500" dirty="0">
                <a:latin typeface="Calibri"/>
                <a:ea typeface="Calibri"/>
                <a:cs typeface="Calibri"/>
                <a:sym typeface="Calibri"/>
              </a:rPr>
              <a:t> alle </a:t>
            </a:r>
            <a:r>
              <a:rPr lang="en-US" sz="1500" dirty="0" err="1">
                <a:latin typeface="Calibri"/>
                <a:ea typeface="Calibri"/>
                <a:cs typeface="Calibri"/>
                <a:sym typeface="Calibri"/>
              </a:rPr>
              <a:t>generazioni</a:t>
            </a:r>
            <a:r>
              <a:rPr lang="en-US" sz="1500" dirty="0">
                <a:latin typeface="Calibri"/>
                <a:ea typeface="Calibri"/>
                <a:cs typeface="Calibri"/>
                <a:sym typeface="Calibri"/>
              </a:rPr>
              <a:t> future. Si </a:t>
            </a:r>
            <a:r>
              <a:rPr lang="en-US" sz="1500" dirty="0" err="1">
                <a:latin typeface="Calibri"/>
                <a:ea typeface="Calibri"/>
                <a:cs typeface="Calibri"/>
                <a:sym typeface="Calibri"/>
              </a:rPr>
              <a:t>oppone</a:t>
            </a:r>
            <a:r>
              <a:rPr lang="en-US" sz="1500" dirty="0">
                <a:latin typeface="Calibri"/>
                <a:ea typeface="Calibri"/>
                <a:cs typeface="Calibri"/>
                <a:sym typeface="Calibri"/>
              </a:rPr>
              <a:t> alle </a:t>
            </a:r>
            <a:r>
              <a:rPr lang="en-US" sz="1500" dirty="0" err="1">
                <a:latin typeface="Calibri"/>
                <a:ea typeface="Calibri"/>
                <a:cs typeface="Calibri"/>
                <a:sym typeface="Calibri"/>
              </a:rPr>
              <a:t>tecnologie</a:t>
            </a:r>
            <a:r>
              <a:rPr lang="en-US" sz="1500" dirty="0">
                <a:latin typeface="Calibri"/>
                <a:ea typeface="Calibri"/>
                <a:cs typeface="Calibri"/>
                <a:sym typeface="Calibri"/>
              </a:rPr>
              <a:t> </a:t>
            </a:r>
            <a:r>
              <a:rPr lang="en-US" sz="1500" dirty="0" err="1">
                <a:latin typeface="Calibri"/>
                <a:ea typeface="Calibri"/>
                <a:cs typeface="Calibri"/>
                <a:sym typeface="Calibri"/>
              </a:rPr>
              <a:t>che</a:t>
            </a:r>
            <a:r>
              <a:rPr lang="en-US" sz="1500" dirty="0">
                <a:latin typeface="Calibri"/>
                <a:ea typeface="Calibri"/>
                <a:cs typeface="Calibri"/>
                <a:sym typeface="Calibri"/>
              </a:rPr>
              <a:t> </a:t>
            </a:r>
            <a:r>
              <a:rPr lang="en-US" sz="1500" dirty="0" err="1">
                <a:latin typeface="Calibri"/>
                <a:ea typeface="Calibri"/>
                <a:cs typeface="Calibri"/>
                <a:sym typeface="Calibri"/>
              </a:rPr>
              <a:t>compromettono</a:t>
            </a:r>
            <a:r>
              <a:rPr lang="en-US" sz="1500" dirty="0">
                <a:latin typeface="Calibri"/>
                <a:ea typeface="Calibri"/>
                <a:cs typeface="Calibri"/>
                <a:sym typeface="Calibri"/>
              </a:rPr>
              <a:t> o </a:t>
            </a:r>
            <a:r>
              <a:rPr lang="en-US" sz="1500" dirty="0" err="1">
                <a:latin typeface="Calibri"/>
                <a:ea typeface="Calibri"/>
                <a:cs typeface="Calibri"/>
                <a:sym typeface="Calibri"/>
              </a:rPr>
              <a:t>contaminano</a:t>
            </a:r>
            <a:r>
              <a:rPr lang="en-US" sz="1500" dirty="0">
                <a:latin typeface="Calibri"/>
                <a:ea typeface="Calibri"/>
                <a:cs typeface="Calibri"/>
                <a:sym typeface="Calibri"/>
              </a:rPr>
              <a:t> </a:t>
            </a:r>
            <a:r>
              <a:rPr lang="en-US" sz="1500" dirty="0" err="1">
                <a:latin typeface="Calibri"/>
                <a:ea typeface="Calibri"/>
                <a:cs typeface="Calibri"/>
                <a:sym typeface="Calibri"/>
              </a:rPr>
              <a:t>i</a:t>
            </a:r>
            <a:r>
              <a:rPr lang="en-US" sz="1500" dirty="0">
                <a:latin typeface="Calibri"/>
                <a:ea typeface="Calibri"/>
                <a:cs typeface="Calibri"/>
                <a:sym typeface="Calibri"/>
              </a:rPr>
              <a:t> </a:t>
            </a:r>
            <a:r>
              <a:rPr lang="en-US" sz="1500" dirty="0" err="1">
                <a:latin typeface="Calibri"/>
                <a:ea typeface="Calibri"/>
                <a:cs typeface="Calibri"/>
                <a:sym typeface="Calibri"/>
              </a:rPr>
              <a:t>sistemi</a:t>
            </a:r>
            <a:r>
              <a:rPr lang="en-US" sz="1500" dirty="0">
                <a:latin typeface="Calibri"/>
                <a:ea typeface="Calibri"/>
                <a:cs typeface="Calibri"/>
                <a:sym typeface="Calibri"/>
              </a:rPr>
              <a:t> </a:t>
            </a:r>
            <a:r>
              <a:rPr lang="en-US" sz="1500" dirty="0" err="1">
                <a:latin typeface="Calibri"/>
                <a:ea typeface="Calibri"/>
                <a:cs typeface="Calibri"/>
                <a:sym typeface="Calibri"/>
              </a:rPr>
              <a:t>alimentari</a:t>
            </a:r>
            <a:r>
              <a:rPr lang="en-US" sz="1500" dirty="0">
                <a:latin typeface="Calibri"/>
                <a:ea typeface="Calibri"/>
                <a:cs typeface="Calibri"/>
                <a:sym typeface="Calibri"/>
              </a:rPr>
              <a:t> </a:t>
            </a:r>
            <a:r>
              <a:rPr lang="en-US" sz="1500" dirty="0" err="1">
                <a:latin typeface="Calibri"/>
                <a:ea typeface="Calibri"/>
                <a:cs typeface="Calibri"/>
                <a:sym typeface="Calibri"/>
              </a:rPr>
              <a:t>locali</a:t>
            </a:r>
            <a:r>
              <a:rPr lang="en-US" sz="1500" dirty="0">
                <a:latin typeface="Calibri"/>
                <a:ea typeface="Calibri"/>
                <a:cs typeface="Calibri"/>
                <a:sym typeface="Calibri"/>
              </a:rPr>
              <a:t>.</a:t>
            </a:r>
            <a:endParaRPr sz="1500" b="0" i="0" u="none" strike="noStrike" cap="none" dirty="0">
              <a:solidFill>
                <a:srgbClr val="000000"/>
              </a:solidFill>
              <a:latin typeface="Arial"/>
              <a:ea typeface="Arial"/>
              <a:cs typeface="Arial"/>
              <a:sym typeface="Arial"/>
            </a:endParaRPr>
          </a:p>
        </p:txBody>
      </p:sp>
      <p:sp>
        <p:nvSpPr>
          <p:cNvPr id="381" name="Google Shape;381;p19"/>
          <p:cNvSpPr txBox="1"/>
          <p:nvPr/>
        </p:nvSpPr>
        <p:spPr>
          <a:xfrm>
            <a:off x="8953200" y="4754400"/>
            <a:ext cx="2825700" cy="339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8DC641"/>
              </a:buClr>
              <a:buSzPts val="2800"/>
              <a:buFont typeface="Arial"/>
              <a:buNone/>
            </a:pPr>
            <a:r>
              <a:rPr lang="en-US" sz="2000" b="1" dirty="0" err="1">
                <a:solidFill>
                  <a:srgbClr val="8DC641"/>
                </a:solidFill>
                <a:latin typeface="Calibri"/>
                <a:ea typeface="Calibri"/>
                <a:cs typeface="Calibri"/>
                <a:sym typeface="Calibri"/>
              </a:rPr>
              <a:t>Armonia</a:t>
            </a:r>
            <a:r>
              <a:rPr lang="en-US" sz="2000" b="1" dirty="0">
                <a:solidFill>
                  <a:srgbClr val="8DC641"/>
                </a:solidFill>
                <a:latin typeface="Calibri"/>
                <a:ea typeface="Calibri"/>
                <a:cs typeface="Calibri"/>
                <a:sym typeface="Calibri"/>
              </a:rPr>
              <a:t> con la natura:</a:t>
            </a:r>
            <a:endParaRPr sz="2000" b="0" i="0" u="none" strike="noStrike" cap="none" dirty="0">
              <a:solidFill>
                <a:srgbClr val="000000"/>
              </a:solidFill>
              <a:latin typeface="Arial"/>
              <a:ea typeface="Arial"/>
              <a:cs typeface="Arial"/>
              <a:sym typeface="Arial"/>
            </a:endParaRPr>
          </a:p>
        </p:txBody>
      </p:sp>
      <p:sp>
        <p:nvSpPr>
          <p:cNvPr id="382" name="Google Shape;382;p19"/>
          <p:cNvSpPr txBox="1"/>
          <p:nvPr/>
        </p:nvSpPr>
        <p:spPr>
          <a:xfrm>
            <a:off x="7467600" y="5093700"/>
            <a:ext cx="4311300" cy="11661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2000"/>
              <a:buFont typeface="Arial"/>
              <a:buNone/>
            </a:pPr>
            <a:r>
              <a:rPr lang="en-US" sz="1500" dirty="0" err="1">
                <a:latin typeface="Calibri"/>
                <a:ea typeface="Calibri"/>
                <a:cs typeface="Calibri"/>
                <a:sym typeface="Calibri"/>
              </a:rPr>
              <a:t>Utilizza</a:t>
            </a:r>
            <a:r>
              <a:rPr lang="en-US" sz="1500" dirty="0">
                <a:latin typeface="Calibri"/>
                <a:ea typeface="Calibri"/>
                <a:cs typeface="Calibri"/>
                <a:sym typeface="Calibri"/>
              </a:rPr>
              <a:t> </a:t>
            </a:r>
            <a:r>
              <a:rPr lang="en-US" sz="1500" dirty="0" err="1">
                <a:latin typeface="Calibri"/>
                <a:ea typeface="Calibri"/>
                <a:cs typeface="Calibri"/>
                <a:sym typeface="Calibri"/>
              </a:rPr>
              <a:t>pratiche</a:t>
            </a:r>
            <a:r>
              <a:rPr lang="en-US" sz="1500" dirty="0">
                <a:latin typeface="Calibri"/>
                <a:ea typeface="Calibri"/>
                <a:cs typeface="Calibri"/>
                <a:sym typeface="Calibri"/>
              </a:rPr>
              <a:t> </a:t>
            </a:r>
            <a:r>
              <a:rPr lang="en-US" sz="1500" dirty="0" err="1">
                <a:latin typeface="Calibri"/>
                <a:ea typeface="Calibri"/>
                <a:cs typeface="Calibri"/>
                <a:sym typeface="Calibri"/>
              </a:rPr>
              <a:t>agro-ecologiche</a:t>
            </a:r>
            <a:r>
              <a:rPr lang="en-US" sz="1500" dirty="0">
                <a:latin typeface="Calibri"/>
                <a:ea typeface="Calibri"/>
                <a:cs typeface="Calibri"/>
                <a:sym typeface="Calibri"/>
              </a:rPr>
              <a:t> </a:t>
            </a:r>
            <a:r>
              <a:rPr lang="en-US" sz="1500" dirty="0" err="1">
                <a:latin typeface="Calibri"/>
                <a:ea typeface="Calibri"/>
                <a:cs typeface="Calibri"/>
                <a:sym typeface="Calibri"/>
              </a:rPr>
              <a:t>che</a:t>
            </a:r>
            <a:r>
              <a:rPr lang="en-US" sz="1500" dirty="0">
                <a:latin typeface="Calibri"/>
                <a:ea typeface="Calibri"/>
                <a:cs typeface="Calibri"/>
                <a:sym typeface="Calibri"/>
              </a:rPr>
              <a:t> </a:t>
            </a:r>
            <a:r>
              <a:rPr lang="en-US" sz="1500" dirty="0" err="1">
                <a:latin typeface="Calibri"/>
                <a:ea typeface="Calibri"/>
                <a:cs typeface="Calibri"/>
                <a:sym typeface="Calibri"/>
              </a:rPr>
              <a:t>ottimizzano</a:t>
            </a:r>
            <a:r>
              <a:rPr lang="en-US" sz="1500" dirty="0">
                <a:latin typeface="Calibri"/>
                <a:ea typeface="Calibri"/>
                <a:cs typeface="Calibri"/>
                <a:sym typeface="Calibri"/>
              </a:rPr>
              <a:t> il </a:t>
            </a:r>
            <a:r>
              <a:rPr lang="en-US" sz="1500" dirty="0" err="1">
                <a:latin typeface="Calibri"/>
                <a:ea typeface="Calibri"/>
                <a:cs typeface="Calibri"/>
                <a:sym typeface="Calibri"/>
              </a:rPr>
              <a:t>contributo</a:t>
            </a:r>
            <a:r>
              <a:rPr lang="en-US" sz="1500" dirty="0">
                <a:latin typeface="Calibri"/>
                <a:ea typeface="Calibri"/>
                <a:cs typeface="Calibri"/>
                <a:sym typeface="Calibri"/>
              </a:rPr>
              <a:t> </a:t>
            </a:r>
            <a:r>
              <a:rPr lang="en-US" sz="1500" dirty="0" err="1">
                <a:latin typeface="Calibri"/>
                <a:ea typeface="Calibri"/>
                <a:cs typeface="Calibri"/>
                <a:sym typeface="Calibri"/>
              </a:rPr>
              <a:t>degli</a:t>
            </a:r>
            <a:r>
              <a:rPr lang="en-US" sz="1500" dirty="0">
                <a:latin typeface="Calibri"/>
                <a:ea typeface="Calibri"/>
                <a:cs typeface="Calibri"/>
                <a:sym typeface="Calibri"/>
              </a:rPr>
              <a:t> </a:t>
            </a:r>
            <a:r>
              <a:rPr lang="en-US" sz="1500" dirty="0" err="1">
                <a:latin typeface="Calibri"/>
                <a:ea typeface="Calibri"/>
                <a:cs typeface="Calibri"/>
                <a:sym typeface="Calibri"/>
              </a:rPr>
              <a:t>ecosistemi</a:t>
            </a:r>
            <a:r>
              <a:rPr lang="en-US" sz="1500" dirty="0">
                <a:latin typeface="Calibri"/>
                <a:ea typeface="Calibri"/>
                <a:cs typeface="Calibri"/>
                <a:sym typeface="Calibri"/>
              </a:rPr>
              <a:t> e </a:t>
            </a:r>
            <a:r>
              <a:rPr lang="en-US" sz="1500" dirty="0" err="1">
                <a:latin typeface="Calibri"/>
                <a:ea typeface="Calibri"/>
                <a:cs typeface="Calibri"/>
                <a:sym typeface="Calibri"/>
              </a:rPr>
              <a:t>migliorano</a:t>
            </a:r>
            <a:r>
              <a:rPr lang="en-US" sz="1500" dirty="0">
                <a:latin typeface="Calibri"/>
                <a:ea typeface="Calibri"/>
                <a:cs typeface="Calibri"/>
                <a:sym typeface="Calibri"/>
              </a:rPr>
              <a:t> la </a:t>
            </a:r>
            <a:r>
              <a:rPr lang="en-US" sz="1500" dirty="0" err="1">
                <a:latin typeface="Calibri"/>
                <a:ea typeface="Calibri"/>
                <a:cs typeface="Calibri"/>
                <a:sym typeface="Calibri"/>
              </a:rPr>
              <a:t>resilienza</a:t>
            </a:r>
            <a:r>
              <a:rPr lang="en-US" sz="1500" dirty="0">
                <a:latin typeface="Calibri"/>
                <a:ea typeface="Calibri"/>
                <a:cs typeface="Calibri"/>
                <a:sym typeface="Calibri"/>
              </a:rPr>
              <a:t> e </a:t>
            </a:r>
            <a:r>
              <a:rPr lang="en-US" sz="1500" dirty="0" err="1">
                <a:latin typeface="Calibri"/>
                <a:ea typeface="Calibri"/>
                <a:cs typeface="Calibri"/>
                <a:sym typeface="Calibri"/>
              </a:rPr>
              <a:t>l'adattamento</a:t>
            </a:r>
            <a:r>
              <a:rPr lang="en-US" sz="1500" dirty="0">
                <a:latin typeface="Calibri"/>
                <a:ea typeface="Calibri"/>
                <a:cs typeface="Calibri"/>
                <a:sym typeface="Calibri"/>
              </a:rPr>
              <a:t> ai </a:t>
            </a:r>
            <a:r>
              <a:rPr lang="en-US" sz="1500" dirty="0" err="1">
                <a:latin typeface="Calibri"/>
                <a:ea typeface="Calibri"/>
                <a:cs typeface="Calibri"/>
                <a:sym typeface="Calibri"/>
              </a:rPr>
              <a:t>cambiamenti</a:t>
            </a:r>
            <a:r>
              <a:rPr lang="en-US" sz="1500" dirty="0">
                <a:latin typeface="Calibri"/>
                <a:ea typeface="Calibri"/>
                <a:cs typeface="Calibri"/>
                <a:sym typeface="Calibri"/>
              </a:rPr>
              <a:t> </a:t>
            </a:r>
            <a:r>
              <a:rPr lang="en-US" sz="1500" dirty="0" err="1">
                <a:latin typeface="Calibri"/>
                <a:ea typeface="Calibri"/>
                <a:cs typeface="Calibri"/>
                <a:sym typeface="Calibri"/>
              </a:rPr>
              <a:t>climatici</a:t>
            </a:r>
            <a:r>
              <a:rPr lang="en-US" sz="1500" dirty="0">
                <a:latin typeface="Calibri"/>
                <a:ea typeface="Calibri"/>
                <a:cs typeface="Calibri"/>
                <a:sym typeface="Calibri"/>
              </a:rPr>
              <a:t>. </a:t>
            </a:r>
            <a:r>
              <a:rPr lang="en-US" sz="1500" dirty="0" err="1">
                <a:latin typeface="Calibri"/>
                <a:ea typeface="Calibri"/>
                <a:cs typeface="Calibri"/>
                <a:sym typeface="Calibri"/>
              </a:rPr>
              <a:t>Rifiuta</a:t>
            </a:r>
            <a:r>
              <a:rPr lang="en-US" sz="1500" dirty="0">
                <a:latin typeface="Calibri"/>
                <a:ea typeface="Calibri"/>
                <a:cs typeface="Calibri"/>
                <a:sym typeface="Calibri"/>
              </a:rPr>
              <a:t> </a:t>
            </a:r>
            <a:r>
              <a:rPr lang="en-US" sz="1500" dirty="0" err="1">
                <a:latin typeface="Calibri"/>
                <a:ea typeface="Calibri"/>
                <a:cs typeface="Calibri"/>
                <a:sym typeface="Calibri"/>
              </a:rPr>
              <a:t>i</a:t>
            </a:r>
            <a:r>
              <a:rPr lang="en-US" sz="1500" dirty="0">
                <a:latin typeface="Calibri"/>
                <a:ea typeface="Calibri"/>
                <a:cs typeface="Calibri"/>
                <a:sym typeface="Calibri"/>
              </a:rPr>
              <a:t> </a:t>
            </a:r>
            <a:r>
              <a:rPr lang="en-US" sz="1500" dirty="0" err="1">
                <a:latin typeface="Calibri"/>
                <a:ea typeface="Calibri"/>
                <a:cs typeface="Calibri"/>
                <a:sym typeface="Calibri"/>
              </a:rPr>
              <a:t>metodi</a:t>
            </a:r>
            <a:r>
              <a:rPr lang="en-US" sz="1500" dirty="0">
                <a:latin typeface="Calibri"/>
                <a:ea typeface="Calibri"/>
                <a:cs typeface="Calibri"/>
                <a:sym typeface="Calibri"/>
              </a:rPr>
              <a:t> di </a:t>
            </a:r>
            <a:r>
              <a:rPr lang="en-US" sz="1500" dirty="0" err="1">
                <a:latin typeface="Calibri"/>
                <a:ea typeface="Calibri"/>
                <a:cs typeface="Calibri"/>
                <a:sym typeface="Calibri"/>
              </a:rPr>
              <a:t>produzione</a:t>
            </a:r>
            <a:r>
              <a:rPr lang="en-US" sz="1500" dirty="0">
                <a:latin typeface="Calibri"/>
                <a:ea typeface="Calibri"/>
                <a:cs typeface="Calibri"/>
                <a:sym typeface="Calibri"/>
              </a:rPr>
              <a:t> </a:t>
            </a:r>
            <a:r>
              <a:rPr lang="en-US" sz="1500" dirty="0" err="1">
                <a:latin typeface="Calibri"/>
                <a:ea typeface="Calibri"/>
                <a:cs typeface="Calibri"/>
                <a:sym typeface="Calibri"/>
              </a:rPr>
              <a:t>che</a:t>
            </a:r>
            <a:r>
              <a:rPr lang="en-US" sz="1500" dirty="0">
                <a:latin typeface="Calibri"/>
                <a:ea typeface="Calibri"/>
                <a:cs typeface="Calibri"/>
                <a:sym typeface="Calibri"/>
              </a:rPr>
              <a:t> </a:t>
            </a:r>
            <a:r>
              <a:rPr lang="en-US" sz="1500" dirty="0" err="1">
                <a:latin typeface="Calibri"/>
                <a:ea typeface="Calibri"/>
                <a:cs typeface="Calibri"/>
                <a:sym typeface="Calibri"/>
              </a:rPr>
              <a:t>danneggiano</a:t>
            </a:r>
            <a:r>
              <a:rPr lang="en-US" sz="1500" dirty="0">
                <a:latin typeface="Calibri"/>
                <a:ea typeface="Calibri"/>
                <a:cs typeface="Calibri"/>
                <a:sym typeface="Calibri"/>
              </a:rPr>
              <a:t> </a:t>
            </a:r>
            <a:r>
              <a:rPr lang="en-US" sz="1500" dirty="0" err="1">
                <a:latin typeface="Calibri"/>
                <a:ea typeface="Calibri"/>
                <a:cs typeface="Calibri"/>
                <a:sym typeface="Calibri"/>
              </a:rPr>
              <a:t>l'ambiente</a:t>
            </a:r>
            <a:r>
              <a:rPr lang="en-US" sz="1500" dirty="0">
                <a:latin typeface="Calibri"/>
                <a:ea typeface="Calibri"/>
                <a:cs typeface="Calibri"/>
                <a:sym typeface="Calibri"/>
              </a:rPr>
              <a:t> e </a:t>
            </a:r>
            <a:r>
              <a:rPr lang="en-US" sz="1500" dirty="0" err="1">
                <a:latin typeface="Calibri"/>
                <a:ea typeface="Calibri"/>
                <a:cs typeface="Calibri"/>
                <a:sym typeface="Calibri"/>
              </a:rPr>
              <a:t>contribuiscono</a:t>
            </a:r>
            <a:r>
              <a:rPr lang="en-US" sz="1500" dirty="0">
                <a:latin typeface="Calibri"/>
                <a:ea typeface="Calibri"/>
                <a:cs typeface="Calibri"/>
                <a:sym typeface="Calibri"/>
              </a:rPr>
              <a:t> al </a:t>
            </a:r>
            <a:r>
              <a:rPr lang="en-US" sz="1500" dirty="0" err="1">
                <a:latin typeface="Calibri"/>
                <a:ea typeface="Calibri"/>
                <a:cs typeface="Calibri"/>
                <a:sym typeface="Calibri"/>
              </a:rPr>
              <a:t>riscaldamento</a:t>
            </a:r>
            <a:r>
              <a:rPr lang="en-US" sz="1500" dirty="0">
                <a:latin typeface="Calibri"/>
                <a:ea typeface="Calibri"/>
                <a:cs typeface="Calibri"/>
                <a:sym typeface="Calibri"/>
              </a:rPr>
              <a:t> </a:t>
            </a:r>
            <a:r>
              <a:rPr lang="en-US" sz="1500" dirty="0" err="1">
                <a:latin typeface="Calibri"/>
                <a:ea typeface="Calibri"/>
                <a:cs typeface="Calibri"/>
                <a:sym typeface="Calibri"/>
              </a:rPr>
              <a:t>globale</a:t>
            </a:r>
            <a:r>
              <a:rPr lang="en-US" sz="1500" dirty="0">
                <a:latin typeface="Calibri"/>
                <a:ea typeface="Calibri"/>
                <a:cs typeface="Calibri"/>
                <a:sym typeface="Calibri"/>
              </a:rPr>
              <a:t>.</a:t>
            </a:r>
            <a:endParaRPr sz="1500" b="0" i="0" u="none" strike="noStrike" cap="none" dirty="0">
              <a:solidFill>
                <a:srgbClr val="000000"/>
              </a:solidFill>
              <a:latin typeface="Arial"/>
              <a:ea typeface="Arial"/>
              <a:cs typeface="Arial"/>
              <a:sym typeface="Arial"/>
            </a:endParaRPr>
          </a:p>
        </p:txBody>
      </p:sp>
      <p:grpSp>
        <p:nvGrpSpPr>
          <p:cNvPr id="383" name="Google Shape;383;p19"/>
          <p:cNvGrpSpPr/>
          <p:nvPr/>
        </p:nvGrpSpPr>
        <p:grpSpPr>
          <a:xfrm>
            <a:off x="3577680" y="1872672"/>
            <a:ext cx="4716869" cy="3112664"/>
            <a:chOff x="3311757" y="1392870"/>
            <a:chExt cx="5383325" cy="3519521"/>
          </a:xfrm>
        </p:grpSpPr>
        <p:grpSp>
          <p:nvGrpSpPr>
            <p:cNvPr id="384" name="Google Shape;384;p19"/>
            <p:cNvGrpSpPr/>
            <p:nvPr/>
          </p:nvGrpSpPr>
          <p:grpSpPr>
            <a:xfrm flipH="1">
              <a:off x="7091226" y="1392870"/>
              <a:ext cx="1393548" cy="1862024"/>
              <a:chOff x="3464157" y="1713527"/>
              <a:chExt cx="1393548" cy="1862024"/>
            </a:xfrm>
          </p:grpSpPr>
          <p:cxnSp>
            <p:nvCxnSpPr>
              <p:cNvPr id="385" name="Google Shape;385;p19"/>
              <p:cNvCxnSpPr/>
              <p:nvPr/>
            </p:nvCxnSpPr>
            <p:spPr>
              <a:xfrm rot="10800000">
                <a:off x="3505005" y="1754551"/>
                <a:ext cx="1352700" cy="1821000"/>
              </a:xfrm>
              <a:prstGeom prst="straightConnector1">
                <a:avLst/>
              </a:prstGeom>
              <a:noFill/>
              <a:ln w="12950" cap="flat" cmpd="sng">
                <a:solidFill>
                  <a:srgbClr val="75A949"/>
                </a:solidFill>
                <a:prstDash val="solid"/>
                <a:round/>
                <a:headEnd type="none" w="sm" len="sm"/>
                <a:tailEnd type="none" w="sm" len="sm"/>
              </a:ln>
            </p:spPr>
          </p:cxnSp>
          <p:sp>
            <p:nvSpPr>
              <p:cNvPr id="386" name="Google Shape;386;p19"/>
              <p:cNvSpPr/>
              <p:nvPr/>
            </p:nvSpPr>
            <p:spPr>
              <a:xfrm>
                <a:off x="3464157" y="1713527"/>
                <a:ext cx="90131" cy="90131"/>
              </a:xfrm>
              <a:custGeom>
                <a:avLst/>
                <a:gdLst/>
                <a:ahLst/>
                <a:cxnLst/>
                <a:rect l="l" t="t" r="r" b="b"/>
                <a:pathLst>
                  <a:path w="145" h="146" extrusionOk="0">
                    <a:moveTo>
                      <a:pt x="126" y="28"/>
                    </a:moveTo>
                    <a:lnTo>
                      <a:pt x="126" y="28"/>
                    </a:lnTo>
                    <a:cubicBezTo>
                      <a:pt x="99" y="0"/>
                      <a:pt x="54" y="0"/>
                      <a:pt x="27" y="28"/>
                    </a:cubicBezTo>
                    <a:cubicBezTo>
                      <a:pt x="0" y="46"/>
                      <a:pt x="0" y="91"/>
                      <a:pt x="27" y="118"/>
                    </a:cubicBezTo>
                    <a:cubicBezTo>
                      <a:pt x="54" y="145"/>
                      <a:pt x="90" y="145"/>
                      <a:pt x="117" y="118"/>
                    </a:cubicBezTo>
                    <a:cubicBezTo>
                      <a:pt x="144" y="100"/>
                      <a:pt x="144" y="54"/>
                      <a:pt x="126" y="28"/>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387" name="Google Shape;387;p19"/>
            <p:cNvCxnSpPr/>
            <p:nvPr/>
          </p:nvCxnSpPr>
          <p:spPr>
            <a:xfrm>
              <a:off x="7083635" y="3238125"/>
              <a:ext cx="1567800" cy="1627800"/>
            </a:xfrm>
            <a:prstGeom prst="straightConnector1">
              <a:avLst/>
            </a:prstGeom>
            <a:noFill/>
            <a:ln w="12950" cap="flat" cmpd="sng">
              <a:solidFill>
                <a:srgbClr val="75A949"/>
              </a:solidFill>
              <a:prstDash val="solid"/>
              <a:round/>
              <a:headEnd type="none" w="sm" len="sm"/>
              <a:tailEnd type="none" w="sm" len="sm"/>
            </a:ln>
          </p:spPr>
        </p:cxnSp>
        <p:sp>
          <p:nvSpPr>
            <p:cNvPr id="388" name="Google Shape;388;p19"/>
            <p:cNvSpPr/>
            <p:nvPr/>
          </p:nvSpPr>
          <p:spPr>
            <a:xfrm>
              <a:off x="8604951" y="4822260"/>
              <a:ext cx="90131" cy="90131"/>
            </a:xfrm>
            <a:custGeom>
              <a:avLst/>
              <a:gdLst/>
              <a:ahLst/>
              <a:cxnLst/>
              <a:rect l="l" t="t" r="r" b="b"/>
              <a:pathLst>
                <a:path w="145" h="146" extrusionOk="0">
                  <a:moveTo>
                    <a:pt x="27" y="118"/>
                  </a:moveTo>
                  <a:lnTo>
                    <a:pt x="27" y="118"/>
                  </a:lnTo>
                  <a:cubicBezTo>
                    <a:pt x="54" y="145"/>
                    <a:pt x="90" y="145"/>
                    <a:pt x="117" y="118"/>
                  </a:cubicBezTo>
                  <a:cubicBezTo>
                    <a:pt x="144" y="99"/>
                    <a:pt x="144" y="54"/>
                    <a:pt x="126" y="27"/>
                  </a:cubicBezTo>
                  <a:cubicBezTo>
                    <a:pt x="99" y="0"/>
                    <a:pt x="54" y="0"/>
                    <a:pt x="27" y="27"/>
                  </a:cubicBezTo>
                  <a:cubicBezTo>
                    <a:pt x="0" y="54"/>
                    <a:pt x="0" y="90"/>
                    <a:pt x="27" y="118"/>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89" name="Google Shape;389;p19"/>
            <p:cNvCxnSpPr>
              <a:cxnSpLocks/>
            </p:cNvCxnSpPr>
            <p:nvPr/>
          </p:nvCxnSpPr>
          <p:spPr>
            <a:xfrm flipV="1">
              <a:off x="7083635" y="3194425"/>
              <a:ext cx="1232939" cy="38238"/>
            </a:xfrm>
            <a:prstGeom prst="straightConnector1">
              <a:avLst/>
            </a:prstGeom>
            <a:noFill/>
            <a:ln w="12950" cap="flat" cmpd="sng">
              <a:solidFill>
                <a:srgbClr val="75A949"/>
              </a:solidFill>
              <a:prstDash val="solid"/>
              <a:round/>
              <a:headEnd type="none" w="sm" len="sm"/>
              <a:tailEnd type="none" w="sm" len="sm"/>
            </a:ln>
          </p:spPr>
        </p:cxnSp>
        <p:sp>
          <p:nvSpPr>
            <p:cNvPr id="390" name="Google Shape;390;p19"/>
            <p:cNvSpPr/>
            <p:nvPr/>
          </p:nvSpPr>
          <p:spPr>
            <a:xfrm>
              <a:off x="8304690" y="3152625"/>
              <a:ext cx="84670" cy="84668"/>
            </a:xfrm>
            <a:custGeom>
              <a:avLst/>
              <a:gdLst/>
              <a:ahLst/>
              <a:cxnLst/>
              <a:rect l="l" t="t" r="r" b="b"/>
              <a:pathLst>
                <a:path w="136" h="136" extrusionOk="0">
                  <a:moveTo>
                    <a:pt x="63" y="135"/>
                  </a:moveTo>
                  <a:lnTo>
                    <a:pt x="63" y="135"/>
                  </a:lnTo>
                  <a:cubicBezTo>
                    <a:pt x="99" y="135"/>
                    <a:pt x="135" y="108"/>
                    <a:pt x="135" y="63"/>
                  </a:cubicBezTo>
                  <a:cubicBezTo>
                    <a:pt x="135" y="27"/>
                    <a:pt x="99" y="0"/>
                    <a:pt x="63" y="0"/>
                  </a:cubicBezTo>
                  <a:cubicBezTo>
                    <a:pt x="26" y="0"/>
                    <a:pt x="0" y="27"/>
                    <a:pt x="0" y="63"/>
                  </a:cubicBezTo>
                  <a:cubicBezTo>
                    <a:pt x="0" y="108"/>
                    <a:pt x="26" y="135"/>
                    <a:pt x="63" y="135"/>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91" name="Google Shape;391;p19"/>
            <p:cNvCxnSpPr/>
            <p:nvPr/>
          </p:nvCxnSpPr>
          <p:spPr>
            <a:xfrm rot="10800000">
              <a:off x="3352735" y="1602194"/>
              <a:ext cx="1573200" cy="1633200"/>
            </a:xfrm>
            <a:prstGeom prst="straightConnector1">
              <a:avLst/>
            </a:prstGeom>
            <a:noFill/>
            <a:ln w="12950" cap="flat" cmpd="sng">
              <a:solidFill>
                <a:srgbClr val="9FDADF"/>
              </a:solidFill>
              <a:prstDash val="solid"/>
              <a:round/>
              <a:headEnd type="none" w="sm" len="sm"/>
              <a:tailEnd type="none" w="sm" len="sm"/>
            </a:ln>
          </p:spPr>
        </p:cxnSp>
        <p:sp>
          <p:nvSpPr>
            <p:cNvPr id="392" name="Google Shape;392;p19"/>
            <p:cNvSpPr/>
            <p:nvPr/>
          </p:nvSpPr>
          <p:spPr>
            <a:xfrm>
              <a:off x="3311757" y="1561127"/>
              <a:ext cx="90131" cy="90131"/>
            </a:xfrm>
            <a:custGeom>
              <a:avLst/>
              <a:gdLst/>
              <a:ahLst/>
              <a:cxnLst/>
              <a:rect l="l" t="t" r="r" b="b"/>
              <a:pathLst>
                <a:path w="145" h="146" extrusionOk="0">
                  <a:moveTo>
                    <a:pt x="126" y="28"/>
                  </a:moveTo>
                  <a:lnTo>
                    <a:pt x="126" y="28"/>
                  </a:lnTo>
                  <a:cubicBezTo>
                    <a:pt x="99" y="0"/>
                    <a:pt x="54" y="0"/>
                    <a:pt x="27" y="28"/>
                  </a:cubicBezTo>
                  <a:cubicBezTo>
                    <a:pt x="0" y="46"/>
                    <a:pt x="0" y="91"/>
                    <a:pt x="27" y="118"/>
                  </a:cubicBezTo>
                  <a:cubicBezTo>
                    <a:pt x="54" y="145"/>
                    <a:pt x="90" y="145"/>
                    <a:pt x="117" y="118"/>
                  </a:cubicBezTo>
                  <a:cubicBezTo>
                    <a:pt x="144" y="100"/>
                    <a:pt x="144" y="54"/>
                    <a:pt x="126" y="28"/>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93" name="Google Shape;393;p19"/>
            <p:cNvCxnSpPr/>
            <p:nvPr/>
          </p:nvCxnSpPr>
          <p:spPr>
            <a:xfrm flipH="1">
              <a:off x="3352735" y="3238125"/>
              <a:ext cx="1573200" cy="1627800"/>
            </a:xfrm>
            <a:prstGeom prst="straightConnector1">
              <a:avLst/>
            </a:prstGeom>
            <a:noFill/>
            <a:ln w="12950" cap="flat" cmpd="sng">
              <a:solidFill>
                <a:srgbClr val="9FDADF"/>
              </a:solidFill>
              <a:prstDash val="solid"/>
              <a:round/>
              <a:headEnd type="none" w="sm" len="sm"/>
              <a:tailEnd type="none" w="sm" len="sm"/>
            </a:ln>
          </p:spPr>
        </p:cxnSp>
        <p:sp>
          <p:nvSpPr>
            <p:cNvPr id="394" name="Google Shape;394;p19"/>
            <p:cNvSpPr/>
            <p:nvPr/>
          </p:nvSpPr>
          <p:spPr>
            <a:xfrm>
              <a:off x="3311757" y="4822260"/>
              <a:ext cx="90131" cy="90131"/>
            </a:xfrm>
            <a:custGeom>
              <a:avLst/>
              <a:gdLst/>
              <a:ahLst/>
              <a:cxnLst/>
              <a:rect l="l" t="t" r="r" b="b"/>
              <a:pathLst>
                <a:path w="145" h="146" extrusionOk="0">
                  <a:moveTo>
                    <a:pt x="27" y="27"/>
                  </a:moveTo>
                  <a:lnTo>
                    <a:pt x="27" y="27"/>
                  </a:lnTo>
                  <a:cubicBezTo>
                    <a:pt x="0" y="54"/>
                    <a:pt x="0" y="99"/>
                    <a:pt x="27" y="118"/>
                  </a:cubicBezTo>
                  <a:cubicBezTo>
                    <a:pt x="54" y="145"/>
                    <a:pt x="99" y="145"/>
                    <a:pt x="126" y="118"/>
                  </a:cubicBezTo>
                  <a:cubicBezTo>
                    <a:pt x="144" y="90"/>
                    <a:pt x="144" y="54"/>
                    <a:pt x="117" y="27"/>
                  </a:cubicBezTo>
                  <a:cubicBezTo>
                    <a:pt x="90" y="0"/>
                    <a:pt x="54" y="0"/>
                    <a:pt x="27" y="27"/>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95" name="Google Shape;395;p19"/>
            <p:cNvCxnSpPr>
              <a:cxnSpLocks/>
            </p:cNvCxnSpPr>
            <p:nvPr/>
          </p:nvCxnSpPr>
          <p:spPr>
            <a:xfrm flipH="1">
              <a:off x="3827664" y="3232663"/>
              <a:ext cx="1098270" cy="0"/>
            </a:xfrm>
            <a:prstGeom prst="straightConnector1">
              <a:avLst/>
            </a:prstGeom>
            <a:noFill/>
            <a:ln w="12950" cap="flat" cmpd="sng">
              <a:solidFill>
                <a:srgbClr val="9FDADF"/>
              </a:solidFill>
              <a:prstDash val="solid"/>
              <a:round/>
              <a:headEnd type="none" w="sm" len="sm"/>
              <a:tailEnd type="none" w="sm" len="sm"/>
            </a:ln>
          </p:spPr>
        </p:cxnSp>
        <p:sp>
          <p:nvSpPr>
            <p:cNvPr id="396" name="Google Shape;396;p19"/>
            <p:cNvSpPr/>
            <p:nvPr/>
          </p:nvSpPr>
          <p:spPr>
            <a:xfrm>
              <a:off x="3789065" y="3191795"/>
              <a:ext cx="84670" cy="84668"/>
            </a:xfrm>
            <a:custGeom>
              <a:avLst/>
              <a:gdLst/>
              <a:ahLst/>
              <a:cxnLst/>
              <a:rect l="l" t="t" r="r" b="b"/>
              <a:pathLst>
                <a:path w="137" h="136" extrusionOk="0">
                  <a:moveTo>
                    <a:pt x="63" y="0"/>
                  </a:moveTo>
                  <a:lnTo>
                    <a:pt x="63" y="0"/>
                  </a:lnTo>
                  <a:cubicBezTo>
                    <a:pt x="27" y="0"/>
                    <a:pt x="0" y="27"/>
                    <a:pt x="0" y="63"/>
                  </a:cubicBezTo>
                  <a:cubicBezTo>
                    <a:pt x="0" y="108"/>
                    <a:pt x="27" y="135"/>
                    <a:pt x="63" y="135"/>
                  </a:cubicBezTo>
                  <a:cubicBezTo>
                    <a:pt x="99" y="135"/>
                    <a:pt x="136" y="108"/>
                    <a:pt x="136" y="63"/>
                  </a:cubicBezTo>
                  <a:cubicBezTo>
                    <a:pt x="136" y="27"/>
                    <a:pt x="99" y="0"/>
                    <a:pt x="63" y="0"/>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sp>
        <p:nvSpPr>
          <p:cNvPr id="397" name="Google Shape;397;p19"/>
          <p:cNvSpPr txBox="1"/>
          <p:nvPr/>
        </p:nvSpPr>
        <p:spPr>
          <a:xfrm>
            <a:off x="2816457" y="94875"/>
            <a:ext cx="6244200" cy="999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500"/>
              <a:buFont typeface="Arial"/>
              <a:buNone/>
            </a:pPr>
            <a:r>
              <a:rPr lang="en-US" sz="2500" b="1" dirty="0">
                <a:solidFill>
                  <a:srgbClr val="5F953F"/>
                </a:solidFill>
                <a:latin typeface="Calibri"/>
                <a:ea typeface="Calibri"/>
                <a:cs typeface="Calibri"/>
                <a:sym typeface="Calibri"/>
              </a:rPr>
              <a:t>6 PILASTRI DELLA SOVRANITÀ ALIMENTARE</a:t>
            </a:r>
            <a:endParaRPr sz="2500" b="1" i="0" u="none" strike="noStrike" cap="none" dirty="0">
              <a:solidFill>
                <a:srgbClr val="5F953F"/>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700"/>
              <a:buFont typeface="Arial"/>
              <a:buNone/>
            </a:pPr>
            <a:r>
              <a:rPr lang="en-US" sz="1700" b="0" i="0" u="sng" strike="noStrike" cap="none" dirty="0">
                <a:solidFill>
                  <a:schemeClr val="hlink"/>
                </a:solidFill>
                <a:latin typeface="Calibri"/>
                <a:ea typeface="Calibri"/>
                <a:cs typeface="Calibri"/>
                <a:sym typeface="Calibri"/>
                <a:hlinkClick r:id="rId4"/>
              </a:rPr>
              <a:t>(</a:t>
            </a:r>
            <a:r>
              <a:rPr lang="en-US" sz="1700" b="0" i="0" u="sng" strike="noStrike" cap="none" dirty="0" err="1">
                <a:solidFill>
                  <a:schemeClr val="hlink"/>
                </a:solidFill>
                <a:latin typeface="Calibri"/>
                <a:ea typeface="Calibri"/>
                <a:cs typeface="Calibri"/>
                <a:sym typeface="Calibri"/>
                <a:hlinkClick r:id="rId4"/>
              </a:rPr>
              <a:t>Nyéléni</a:t>
            </a:r>
            <a:r>
              <a:rPr lang="en-US" sz="1700" b="0" i="0" u="sng" strike="noStrike" cap="none" dirty="0">
                <a:solidFill>
                  <a:schemeClr val="hlink"/>
                </a:solidFill>
                <a:latin typeface="Calibri"/>
                <a:ea typeface="Calibri"/>
                <a:cs typeface="Calibri"/>
                <a:sym typeface="Calibri"/>
                <a:hlinkClick r:id="rId4"/>
              </a:rPr>
              <a:t> Declaration)(</a:t>
            </a:r>
            <a:r>
              <a:rPr lang="en-US" sz="1700" b="0" i="0" u="sng" strike="noStrike" cap="none" dirty="0" err="1">
                <a:solidFill>
                  <a:schemeClr val="hlink"/>
                </a:solidFill>
                <a:latin typeface="Calibri"/>
                <a:ea typeface="Calibri"/>
                <a:cs typeface="Calibri"/>
                <a:sym typeface="Calibri"/>
                <a:hlinkClick r:id="rId4"/>
              </a:rPr>
              <a:t>Nyéléni</a:t>
            </a:r>
            <a:r>
              <a:rPr lang="en-US" sz="1700" b="0" i="0" u="sng" strike="noStrike" cap="none" dirty="0">
                <a:solidFill>
                  <a:schemeClr val="hlink"/>
                </a:solidFill>
                <a:latin typeface="Calibri"/>
                <a:ea typeface="Calibri"/>
                <a:cs typeface="Calibri"/>
                <a:sym typeface="Calibri"/>
                <a:hlinkClick r:id="rId4"/>
              </a:rPr>
              <a:t> Forum, Mali 2007)</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Clr>
                <a:srgbClr val="000000"/>
              </a:buClr>
              <a:buSzPts val="2400"/>
              <a:buNone/>
            </a:pPr>
            <a:r>
              <a:rPr lang="en-US"/>
              <a:t>La CSA è un modello che unisce produttori e consumatori, eliminando gli intermediari. In una CSA, i consumatori finali sostengono gli agricoltori assumendo un impegno per il raccolto, di solito di un anno, condividendo così i rischi con il produttore o con un gruppo di produttori.</a:t>
            </a:r>
            <a:endParaRPr/>
          </a:p>
          <a:p>
            <a:pPr marL="228600" lvl="0" indent="0" algn="l" rtl="0">
              <a:lnSpc>
                <a:spcPct val="90000"/>
              </a:lnSpc>
              <a:spcBef>
                <a:spcPts val="0"/>
              </a:spcBef>
              <a:spcAft>
                <a:spcPts val="0"/>
              </a:spcAft>
              <a:buClr>
                <a:srgbClr val="000000"/>
              </a:buClr>
              <a:buSzPts val="2400"/>
              <a:buNone/>
            </a:pPr>
            <a:endParaRPr/>
          </a:p>
          <a:p>
            <a:pPr marL="228600" lvl="0" indent="0" algn="l" rtl="0">
              <a:spcBef>
                <a:spcPts val="0"/>
              </a:spcBef>
              <a:spcAft>
                <a:spcPts val="0"/>
              </a:spcAft>
              <a:buNone/>
            </a:pPr>
            <a:r>
              <a:rPr lang="en-US"/>
              <a:t>Esiste un approccio completo alla produzione alimentare dal basso verso l'alto. I produttori hanno la possibilità di pianificare la produzione sulla base di abbonamenti a un prezzo predeterminato. In questo modo, non incorrono nei problemi che sorgono con la grande distribuzione, che spesso porta a grandi quantità di cibo non acquistato, generando una perdita economica per i produttori. </a:t>
            </a:r>
            <a:endParaRPr/>
          </a:p>
          <a:p>
            <a:pPr marL="228600" lvl="0" indent="0" algn="l" rtl="0">
              <a:spcBef>
                <a:spcPts val="0"/>
              </a:spcBef>
              <a:spcAft>
                <a:spcPts val="0"/>
              </a:spcAft>
              <a:buNone/>
            </a:pPr>
            <a:endParaRPr/>
          </a:p>
          <a:p>
            <a:pPr marL="228600" lvl="0" indent="0" algn="l" rtl="0">
              <a:lnSpc>
                <a:spcPct val="90000"/>
              </a:lnSpc>
              <a:spcBef>
                <a:spcPts val="0"/>
              </a:spcBef>
              <a:spcAft>
                <a:spcPts val="0"/>
              </a:spcAft>
              <a:buClr>
                <a:srgbClr val="000000"/>
              </a:buClr>
              <a:buSzPts val="2400"/>
              <a:buNone/>
            </a:pPr>
            <a:endParaRPr/>
          </a:p>
          <a:p>
            <a:pPr marL="0" lvl="0" indent="0" algn="l" rtl="0">
              <a:lnSpc>
                <a:spcPct val="90000"/>
              </a:lnSpc>
              <a:spcBef>
                <a:spcPts val="1000"/>
              </a:spcBef>
              <a:spcAft>
                <a:spcPts val="0"/>
              </a:spcAft>
              <a:buClr>
                <a:srgbClr val="000000"/>
              </a:buClr>
              <a:buSzPts val="2400"/>
              <a:buNone/>
            </a:pPr>
            <a:endParaRPr/>
          </a:p>
          <a:p>
            <a:pPr marL="0" lvl="0" indent="0" algn="l" rtl="0">
              <a:lnSpc>
                <a:spcPct val="90000"/>
              </a:lnSpc>
              <a:spcBef>
                <a:spcPts val="1000"/>
              </a:spcBef>
              <a:spcAft>
                <a:spcPts val="0"/>
              </a:spcAft>
              <a:buClr>
                <a:srgbClr val="000000"/>
              </a:buClr>
              <a:buSzPts val="2400"/>
              <a:buNone/>
            </a:pPr>
            <a:endParaRPr/>
          </a:p>
        </p:txBody>
      </p:sp>
      <p:sp>
        <p:nvSpPr>
          <p:cNvPr id="403" name="Google Shape;403;p13"/>
          <p:cNvSpPr txBox="1">
            <a:spLocks noGrp="1"/>
          </p:cNvSpPr>
          <p:nvPr>
            <p:ph type="body" idx="2"/>
          </p:nvPr>
        </p:nvSpPr>
        <p:spPr>
          <a:xfrm>
            <a:off x="798375" y="761599"/>
            <a:ext cx="10595400" cy="111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a:t>L'Agricoltura Supportata dalla Comunità (CSA), uno strumento per la sovranità alimentare</a:t>
            </a:r>
            <a:endParaRPr b="1"/>
          </a:p>
          <a:p>
            <a:pPr marL="0" lvl="0" indent="0" algn="l" rtl="0">
              <a:lnSpc>
                <a:spcPct val="90000"/>
              </a:lnSpc>
              <a:spcBef>
                <a:spcPts val="1000"/>
              </a:spcBef>
              <a:spcAft>
                <a:spcPts val="0"/>
              </a:spcAft>
              <a:buClr>
                <a:srgbClr val="8DC641"/>
              </a:buClr>
              <a:buSzPts val="3600"/>
              <a:buNone/>
            </a:pPr>
            <a:endParaRPr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14"/>
          <p:cNvSpPr txBox="1">
            <a:spLocks noGrp="1"/>
          </p:cNvSpPr>
          <p:nvPr>
            <p:ph type="body" idx="1"/>
          </p:nvPr>
        </p:nvSpPr>
        <p:spPr>
          <a:xfrm>
            <a:off x="629148" y="1532028"/>
            <a:ext cx="4624777" cy="37939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3000"/>
              <a:buNone/>
            </a:pPr>
            <a:r>
              <a:rPr lang="en-US"/>
              <a:t>People must feel that the natural world is important and valuable and beautiful and wonderful and an amazement and a pleasure.</a:t>
            </a:r>
            <a:endParaRPr/>
          </a:p>
          <a:p>
            <a:pPr marL="0" lvl="0" indent="0" algn="ctr" rtl="0">
              <a:lnSpc>
                <a:spcPct val="90000"/>
              </a:lnSpc>
              <a:spcBef>
                <a:spcPts val="1000"/>
              </a:spcBef>
              <a:spcAft>
                <a:spcPts val="0"/>
              </a:spcAft>
              <a:buClr>
                <a:srgbClr val="000000"/>
              </a:buClr>
              <a:buSzPts val="3000"/>
              <a:buNone/>
            </a:pPr>
            <a:endParaRPr/>
          </a:p>
        </p:txBody>
      </p:sp>
      <p:pic>
        <p:nvPicPr>
          <p:cNvPr id="410" name="Google Shape;410;p14"/>
          <p:cNvPicPr preferRelativeResize="0">
            <a:picLocks noGrp="1"/>
          </p:cNvPicPr>
          <p:nvPr>
            <p:ph type="pic" idx="2"/>
          </p:nvPr>
        </p:nvPicPr>
        <p:blipFill rotWithShape="1">
          <a:blip r:embed="rId3">
            <a:alphaModFix/>
          </a:blip>
          <a:srcRect t="10181" b="10180"/>
          <a:stretch/>
        </p:blipFill>
        <p:spPr>
          <a:xfrm>
            <a:off x="320540" y="335338"/>
            <a:ext cx="11578481" cy="6146707"/>
          </a:xfrm>
          <a:prstGeom prst="rect">
            <a:avLst/>
          </a:prstGeom>
          <a:solidFill>
            <a:srgbClr val="D8D8D8"/>
          </a:solidFill>
          <a:ln>
            <a:noFill/>
          </a:ln>
        </p:spPr>
      </p:pic>
      <p:sp>
        <p:nvSpPr>
          <p:cNvPr id="411" name="Google Shape;411;p14"/>
          <p:cNvSpPr txBox="1"/>
          <p:nvPr/>
        </p:nvSpPr>
        <p:spPr>
          <a:xfrm>
            <a:off x="1360848" y="465682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Sir David Attenborough</a:t>
            </a:r>
            <a:endParaRPr sz="1400" b="0" i="0" u="none" strike="noStrike" cap="none">
              <a:solidFill>
                <a:srgbClr val="000000"/>
              </a:solidFill>
              <a:latin typeface="Arial"/>
              <a:ea typeface="Arial"/>
              <a:cs typeface="Arial"/>
              <a:sym typeface="Arial"/>
            </a:endParaRPr>
          </a:p>
        </p:txBody>
      </p:sp>
      <p:sp>
        <p:nvSpPr>
          <p:cNvPr id="412" name="Google Shape;412;p14"/>
          <p:cNvSpPr txBox="1"/>
          <p:nvPr/>
        </p:nvSpPr>
        <p:spPr>
          <a:xfrm>
            <a:off x="504975" y="1154000"/>
            <a:ext cx="6395700" cy="4008600"/>
          </a:xfrm>
          <a:prstGeom prst="rect">
            <a:avLst/>
          </a:prstGeom>
          <a:solidFill>
            <a:srgbClr val="9FDADF"/>
          </a:solidFill>
          <a:ln>
            <a:noFill/>
          </a:ln>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en-US" sz="2400" i="1">
                <a:solidFill>
                  <a:srgbClr val="0D0D0D"/>
                </a:solidFill>
                <a:latin typeface="Calibri"/>
                <a:ea typeface="Calibri"/>
                <a:cs typeface="Calibri"/>
                <a:sym typeface="Calibri"/>
              </a:rPr>
              <a:t>L'idea principale della CSA è semplice: un gruppo di consumatori si riunisce con un'azienda agricola nelle loro vicinanze. Insieme, condividono i costi della stagione agricola, tra cui l'affitto del terreno, le sementi, gli attrezzi e gli stipendi degli agricoltori. Allo stesso modo, condividono i prodotti dell'azienda agricola. In questo modo: i consumatori ottengono cibo fresco da un'azienda agricola vicina, prodotto da agricoltori che conoscono; gli agricoltori ottengono buone condizioni di lavoro e producono per persone che conoscono.</a:t>
            </a:r>
            <a:endParaRPr sz="1500" b="1" i="0" u="none" strike="noStrike" cap="none">
              <a:solidFill>
                <a:srgbClr val="0D0D0D"/>
              </a:solidFill>
              <a:latin typeface="Calibri"/>
              <a:ea typeface="Calibri"/>
              <a:cs typeface="Calibri"/>
              <a:sym typeface="Calibri"/>
            </a:endParaRPr>
          </a:p>
        </p:txBody>
      </p:sp>
      <p:grpSp>
        <p:nvGrpSpPr>
          <p:cNvPr id="413" name="Google Shape;413;p14"/>
          <p:cNvGrpSpPr/>
          <p:nvPr/>
        </p:nvGrpSpPr>
        <p:grpSpPr>
          <a:xfrm>
            <a:off x="6533850" y="4746074"/>
            <a:ext cx="1487826" cy="1083162"/>
            <a:chOff x="3400450" y="986392"/>
            <a:chExt cx="1487826" cy="1083162"/>
          </a:xfrm>
        </p:grpSpPr>
        <p:sp>
          <p:nvSpPr>
            <p:cNvPr id="414" name="Google Shape;414;p1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 name="Google Shape;415;p1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5"/>
          <p:cNvSpPr txBox="1">
            <a:spLocks noGrp="1"/>
          </p:cNvSpPr>
          <p:nvPr>
            <p:ph type="body" idx="1"/>
          </p:nvPr>
        </p:nvSpPr>
        <p:spPr>
          <a:xfrm>
            <a:off x="915350" y="1439500"/>
            <a:ext cx="10741350" cy="1404628"/>
          </a:xfrm>
          <a:prstGeom prst="rect">
            <a:avLst/>
          </a:prstGeom>
          <a:noFill/>
          <a:ln>
            <a:noFill/>
          </a:ln>
        </p:spPr>
        <p:txBody>
          <a:bodyPr spcFirstLastPara="1" wrap="square" lIns="91425" tIns="45700" rIns="91425" bIns="45700" anchor="t" anchorCtr="0">
            <a:noAutofit/>
          </a:bodyPr>
          <a:lstStyle/>
          <a:p>
            <a:pPr marL="133350" lvl="0" indent="0" algn="l" rtl="0">
              <a:lnSpc>
                <a:spcPct val="115000"/>
              </a:lnSpc>
              <a:spcBef>
                <a:spcPts val="0"/>
              </a:spcBef>
              <a:spcAft>
                <a:spcPts val="0"/>
              </a:spcAft>
              <a:buNone/>
            </a:pPr>
            <a:r>
              <a:rPr lang="en-US"/>
              <a:t>Le CSA si basano sulla fiducia tra consumatori e produttori. La fiducia è necessaria per la creazione di relazioni commerciali a lungo termine e per garantire la sostenibilità della produzione su piccola scala.</a:t>
            </a:r>
            <a:endParaRPr/>
          </a:p>
          <a:p>
            <a:pPr marL="133350" lvl="0" indent="0" algn="l" rtl="0">
              <a:lnSpc>
                <a:spcPct val="115000"/>
              </a:lnSpc>
              <a:spcBef>
                <a:spcPts val="0"/>
              </a:spcBef>
              <a:spcAft>
                <a:spcPts val="0"/>
              </a:spcAft>
              <a:buNone/>
            </a:pPr>
            <a:endParaRPr/>
          </a:p>
          <a:p>
            <a:pPr marL="133350" lvl="0" indent="0" algn="l" rtl="0">
              <a:lnSpc>
                <a:spcPct val="115000"/>
              </a:lnSpc>
              <a:spcBef>
                <a:spcPts val="0"/>
              </a:spcBef>
              <a:spcAft>
                <a:spcPts val="0"/>
              </a:spcAft>
              <a:buSzPts val="1500"/>
              <a:buNone/>
            </a:pPr>
            <a:endParaRPr/>
          </a:p>
          <a:p>
            <a:pPr marL="0" lvl="0" indent="0" algn="l" rtl="0">
              <a:lnSpc>
                <a:spcPct val="90000"/>
              </a:lnSpc>
              <a:spcBef>
                <a:spcPts val="0"/>
              </a:spcBef>
              <a:spcAft>
                <a:spcPts val="0"/>
              </a:spcAft>
              <a:buClr>
                <a:srgbClr val="000000"/>
              </a:buClr>
              <a:buSzPts val="2400"/>
              <a:buNone/>
            </a:pPr>
            <a:endParaRPr/>
          </a:p>
        </p:txBody>
      </p:sp>
      <p:sp>
        <p:nvSpPr>
          <p:cNvPr id="421" name="Google Shape;421;p15"/>
          <p:cNvSpPr txBox="1">
            <a:spLocks noGrp="1"/>
          </p:cNvSpPr>
          <p:nvPr>
            <p:ph type="body" idx="2"/>
          </p:nvPr>
        </p:nvSpPr>
        <p:spPr>
          <a:xfrm>
            <a:off x="630852" y="262541"/>
            <a:ext cx="11307644" cy="803654"/>
          </a:xfrm>
          <a:prstGeom prst="rect">
            <a:avLst/>
          </a:prstGeom>
          <a:noFill/>
          <a:ln>
            <a:noFill/>
          </a:ln>
        </p:spPr>
        <p:txBody>
          <a:bodyPr spcFirstLastPara="1" wrap="square" lIns="91425" tIns="45700" rIns="91425" bIns="45700" anchor="t" anchorCtr="0">
            <a:normAutofit fontScale="92500"/>
          </a:bodyPr>
          <a:lstStyle/>
          <a:p>
            <a:pPr marL="0" lvl="0" indent="0" algn="l" rtl="0">
              <a:spcBef>
                <a:spcPts val="0"/>
              </a:spcBef>
              <a:spcAft>
                <a:spcPts val="0"/>
              </a:spcAft>
              <a:buNone/>
            </a:pPr>
            <a:r>
              <a:rPr lang="en-US" dirty="0"/>
              <a:t>La fiducia come </a:t>
            </a:r>
            <a:r>
              <a:rPr lang="en-US" dirty="0" err="1"/>
              <a:t>elemento</a:t>
            </a:r>
            <a:r>
              <a:rPr lang="en-US" dirty="0"/>
              <a:t> </a:t>
            </a:r>
            <a:r>
              <a:rPr lang="en-US" dirty="0" err="1"/>
              <a:t>chiave</a:t>
            </a:r>
            <a:r>
              <a:rPr lang="en-US" dirty="0"/>
              <a:t> </a:t>
            </a:r>
            <a:r>
              <a:rPr lang="en-US" dirty="0" err="1"/>
              <a:t>delle</a:t>
            </a:r>
            <a:r>
              <a:rPr lang="en-US" dirty="0"/>
              <a:t> </a:t>
            </a:r>
            <a:r>
              <a:rPr lang="en-US" dirty="0" err="1"/>
              <a:t>relazioni</a:t>
            </a:r>
            <a:r>
              <a:rPr lang="en-US" dirty="0"/>
              <a:t> </a:t>
            </a:r>
            <a:r>
              <a:rPr lang="en-US" dirty="0" err="1"/>
              <a:t>sociali</a:t>
            </a:r>
            <a:r>
              <a:rPr lang="en-US" dirty="0"/>
              <a:t> </a:t>
            </a:r>
            <a:r>
              <a:rPr lang="en-US" dirty="0" err="1"/>
              <a:t>nelle</a:t>
            </a:r>
            <a:r>
              <a:rPr lang="en-US" dirty="0"/>
              <a:t> CSA</a:t>
            </a:r>
            <a:endParaRPr dirty="0"/>
          </a:p>
        </p:txBody>
      </p:sp>
      <p:grpSp>
        <p:nvGrpSpPr>
          <p:cNvPr id="422" name="Google Shape;422;p15"/>
          <p:cNvGrpSpPr/>
          <p:nvPr/>
        </p:nvGrpSpPr>
        <p:grpSpPr>
          <a:xfrm rot="3730759">
            <a:off x="10918674" y="553763"/>
            <a:ext cx="949887" cy="1163493"/>
            <a:chOff x="7602444" y="4967675"/>
            <a:chExt cx="483620" cy="592374"/>
          </a:xfrm>
        </p:grpSpPr>
        <p:grpSp>
          <p:nvGrpSpPr>
            <p:cNvPr id="423" name="Google Shape;423;p15"/>
            <p:cNvGrpSpPr/>
            <p:nvPr/>
          </p:nvGrpSpPr>
          <p:grpSpPr>
            <a:xfrm>
              <a:off x="7618661" y="4967675"/>
              <a:ext cx="467403" cy="507609"/>
              <a:chOff x="2251964" y="3590497"/>
              <a:chExt cx="467403" cy="507609"/>
            </a:xfrm>
          </p:grpSpPr>
          <p:sp>
            <p:nvSpPr>
              <p:cNvPr id="424" name="Google Shape;424;p1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 name="Google Shape;425;p1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 name="Google Shape;426;p1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27" name="Google Shape;427;p15"/>
            <p:cNvGrpSpPr/>
            <p:nvPr/>
          </p:nvGrpSpPr>
          <p:grpSpPr>
            <a:xfrm>
              <a:off x="7602444" y="4993761"/>
              <a:ext cx="421973" cy="566288"/>
              <a:chOff x="2235747" y="3616583"/>
              <a:chExt cx="421973" cy="566288"/>
            </a:xfrm>
          </p:grpSpPr>
          <p:sp>
            <p:nvSpPr>
              <p:cNvPr id="428" name="Google Shape;428;p1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 name="Google Shape;429;p1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30" name="Google Shape;430;p15"/>
          <p:cNvSpPr/>
          <p:nvPr/>
        </p:nvSpPr>
        <p:spPr>
          <a:xfrm>
            <a:off x="695325" y="2870728"/>
            <a:ext cx="2907310" cy="3009492"/>
          </a:xfrm>
          <a:custGeom>
            <a:avLst/>
            <a:gdLst/>
            <a:ahLst/>
            <a:cxnLst/>
            <a:rect l="l" t="t" r="r" b="b"/>
            <a:pathLst>
              <a:path w="4425" h="4231" extrusionOk="0">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9525" cap="flat" cmpd="sng">
            <a:solidFill>
              <a:srgbClr val="75A94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31" name="Google Shape;431;p15"/>
          <p:cNvSpPr/>
          <p:nvPr/>
        </p:nvSpPr>
        <p:spPr>
          <a:xfrm>
            <a:off x="803039" y="2939973"/>
            <a:ext cx="2907310" cy="3009489"/>
          </a:xfrm>
          <a:custGeom>
            <a:avLst/>
            <a:gdLst/>
            <a:ahLst/>
            <a:cxnLst/>
            <a:rect l="l" t="t" r="r" b="b"/>
            <a:pathLst>
              <a:path w="4425" h="4230" extrusionOk="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9525" cap="flat" cmpd="sng">
            <a:solidFill>
              <a:srgbClr val="75A94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32" name="Google Shape;432;p15"/>
          <p:cNvSpPr/>
          <p:nvPr/>
        </p:nvSpPr>
        <p:spPr>
          <a:xfrm>
            <a:off x="3537755" y="2907564"/>
            <a:ext cx="2907310" cy="3009492"/>
          </a:xfrm>
          <a:custGeom>
            <a:avLst/>
            <a:gdLst/>
            <a:ahLst/>
            <a:cxnLst/>
            <a:rect l="l" t="t" r="r" b="b"/>
            <a:pathLst>
              <a:path w="4424" h="4231" extrusionOk="0">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9525" cap="flat" cmpd="sng">
            <a:solidFill>
              <a:srgbClr val="75A94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33" name="Google Shape;433;p15"/>
          <p:cNvSpPr/>
          <p:nvPr/>
        </p:nvSpPr>
        <p:spPr>
          <a:xfrm>
            <a:off x="3642903" y="2976809"/>
            <a:ext cx="2907312" cy="3009489"/>
          </a:xfrm>
          <a:custGeom>
            <a:avLst/>
            <a:gdLst/>
            <a:ahLst/>
            <a:cxnLst/>
            <a:rect l="l" t="t" r="r" b="b"/>
            <a:pathLst>
              <a:path w="4425" h="4230" extrusionOk="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9525" cap="flat" cmpd="sng">
            <a:solidFill>
              <a:srgbClr val="75A94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34" name="Google Shape;434;p15"/>
          <p:cNvSpPr/>
          <p:nvPr/>
        </p:nvSpPr>
        <p:spPr>
          <a:xfrm>
            <a:off x="9032014" y="2766157"/>
            <a:ext cx="2907312" cy="3009492"/>
          </a:xfrm>
          <a:custGeom>
            <a:avLst/>
            <a:gdLst/>
            <a:ahLst/>
            <a:cxnLst/>
            <a:rect l="l" t="t" r="r" b="b"/>
            <a:pathLst>
              <a:path w="4424" h="4230" extrusionOk="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9525" cap="flat" cmpd="sng">
            <a:solidFill>
              <a:srgbClr val="75A94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35" name="Google Shape;435;p15"/>
          <p:cNvSpPr/>
          <p:nvPr/>
        </p:nvSpPr>
        <p:spPr>
          <a:xfrm>
            <a:off x="9137164" y="2835401"/>
            <a:ext cx="2907310" cy="3009489"/>
          </a:xfrm>
          <a:custGeom>
            <a:avLst/>
            <a:gdLst/>
            <a:ahLst/>
            <a:cxnLst/>
            <a:rect l="l" t="t" r="r" b="b"/>
            <a:pathLst>
              <a:path w="4424"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9525" cap="flat" cmpd="sng">
            <a:solidFill>
              <a:srgbClr val="75A94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36" name="Google Shape;436;p15"/>
          <p:cNvSpPr/>
          <p:nvPr/>
        </p:nvSpPr>
        <p:spPr>
          <a:xfrm>
            <a:off x="864590" y="2924585"/>
            <a:ext cx="2907310" cy="3009489"/>
          </a:xfrm>
          <a:custGeom>
            <a:avLst/>
            <a:gdLst/>
            <a:ahLst/>
            <a:cxnLst/>
            <a:rect l="l" t="t" r="r" b="b"/>
            <a:pathLst>
              <a:path w="4422" h="4227" extrusionOk="0">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37" name="Google Shape;437;p15"/>
          <p:cNvSpPr/>
          <p:nvPr/>
        </p:nvSpPr>
        <p:spPr>
          <a:xfrm>
            <a:off x="3707020" y="2961421"/>
            <a:ext cx="2907310" cy="3009489"/>
          </a:xfrm>
          <a:custGeom>
            <a:avLst/>
            <a:gdLst/>
            <a:ahLst/>
            <a:cxnLst/>
            <a:rect l="l" t="t" r="r" b="b"/>
            <a:pathLst>
              <a:path w="4421" h="4227" extrusionOk="0">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3DB0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38" name="Google Shape;438;p15"/>
          <p:cNvSpPr/>
          <p:nvPr/>
        </p:nvSpPr>
        <p:spPr>
          <a:xfrm>
            <a:off x="9198715" y="2820013"/>
            <a:ext cx="2907310" cy="3009489"/>
          </a:xfrm>
          <a:custGeom>
            <a:avLst/>
            <a:gdLst/>
            <a:ahLst/>
            <a:cxnLst/>
            <a:rect l="l" t="t" r="r" b="b"/>
            <a:pathLst>
              <a:path w="4421" h="4227" extrusionOk="0">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9FDADF"/>
          </a:solidFill>
          <a:ln w="9525" cap="flat" cmpd="sng">
            <a:solidFill>
              <a:srgbClr val="75A94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39" name="Google Shape;439;p15"/>
          <p:cNvSpPr/>
          <p:nvPr/>
        </p:nvSpPr>
        <p:spPr>
          <a:xfrm>
            <a:off x="6289989" y="2853359"/>
            <a:ext cx="2907312" cy="3009492"/>
          </a:xfrm>
          <a:custGeom>
            <a:avLst/>
            <a:gdLst/>
            <a:ahLst/>
            <a:cxnLst/>
            <a:rect l="l" t="t" r="r" b="b"/>
            <a:pathLst>
              <a:path w="4425" h="4230" extrusionOk="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9525" cap="flat" cmpd="sng">
            <a:solidFill>
              <a:srgbClr val="75A94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40" name="Google Shape;440;p15"/>
          <p:cNvSpPr/>
          <p:nvPr/>
        </p:nvSpPr>
        <p:spPr>
          <a:xfrm>
            <a:off x="6397703" y="2922603"/>
            <a:ext cx="2907312" cy="3009489"/>
          </a:xfrm>
          <a:custGeom>
            <a:avLst/>
            <a:gdLst/>
            <a:ahLst/>
            <a:cxnLst/>
            <a:rect l="l" t="t" r="r" b="b"/>
            <a:pathLst>
              <a:path w="4425"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9525" cap="flat" cmpd="sng">
            <a:solidFill>
              <a:srgbClr val="75A94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41" name="Google Shape;441;p15"/>
          <p:cNvSpPr/>
          <p:nvPr/>
        </p:nvSpPr>
        <p:spPr>
          <a:xfrm>
            <a:off x="6459254" y="2907215"/>
            <a:ext cx="2907312" cy="3009489"/>
          </a:xfrm>
          <a:custGeom>
            <a:avLst/>
            <a:gdLst/>
            <a:ahLst/>
            <a:cxnLst/>
            <a:rect l="l" t="t" r="r" b="b"/>
            <a:pathLst>
              <a:path w="4422" h="4227" extrusionOk="0">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C3DCAE"/>
          </a:solidFill>
          <a:ln w="9525" cap="flat" cmpd="sng">
            <a:solidFill>
              <a:srgbClr val="75A94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41296C"/>
              </a:solidFill>
              <a:latin typeface="Calibri"/>
              <a:ea typeface="Calibri"/>
              <a:cs typeface="Calibri"/>
              <a:sym typeface="Calibri"/>
            </a:endParaRPr>
          </a:p>
        </p:txBody>
      </p:sp>
      <p:sp>
        <p:nvSpPr>
          <p:cNvPr id="442" name="Google Shape;442;p15"/>
          <p:cNvSpPr txBox="1"/>
          <p:nvPr/>
        </p:nvSpPr>
        <p:spPr>
          <a:xfrm>
            <a:off x="959350" y="3532600"/>
            <a:ext cx="2458500" cy="19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alibri"/>
                <a:ea typeface="Calibri"/>
                <a:cs typeface="Calibri"/>
                <a:sym typeface="Calibri"/>
              </a:rPr>
              <a:t>In primo luogo, </a:t>
            </a:r>
            <a:r>
              <a:rPr lang="en-US" b="1">
                <a:latin typeface="Calibri"/>
                <a:ea typeface="Calibri"/>
                <a:cs typeface="Calibri"/>
                <a:sym typeface="Calibri"/>
              </a:rPr>
              <a:t>i coproduttori pagano la produzione in anticipo.</a:t>
            </a:r>
            <a:endParaRPr b="1">
              <a:latin typeface="Calibri"/>
              <a:ea typeface="Calibri"/>
              <a:cs typeface="Calibri"/>
              <a:sym typeface="Calibri"/>
            </a:endParaRPr>
          </a:p>
          <a:p>
            <a:pPr marL="0" lvl="0" indent="0" algn="ctr" rtl="0">
              <a:spcBef>
                <a:spcPts val="0"/>
              </a:spcBef>
              <a:spcAft>
                <a:spcPts val="0"/>
              </a:spcAft>
              <a:buNone/>
            </a:pPr>
            <a:r>
              <a:rPr lang="en-US">
                <a:latin typeface="Calibri"/>
                <a:ea typeface="Calibri"/>
                <a:cs typeface="Calibri"/>
                <a:sym typeface="Calibri"/>
              </a:rPr>
              <a:t>Questo dimostra la loro fiducia nel produttore e nella sua capacità di fornire prodotti di qualità.</a:t>
            </a:r>
            <a:endParaRPr>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a:latin typeface="Calibri"/>
              <a:ea typeface="Calibri"/>
              <a:cs typeface="Calibri"/>
              <a:sym typeface="Calibri"/>
            </a:endParaRPr>
          </a:p>
        </p:txBody>
      </p:sp>
      <p:sp>
        <p:nvSpPr>
          <p:cNvPr id="443" name="Google Shape;443;p15"/>
          <p:cNvSpPr txBox="1"/>
          <p:nvPr/>
        </p:nvSpPr>
        <p:spPr>
          <a:xfrm>
            <a:off x="3801179" y="3420100"/>
            <a:ext cx="2458360" cy="176719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alibri"/>
                <a:ea typeface="Calibri"/>
                <a:cs typeface="Calibri"/>
                <a:sym typeface="Calibri"/>
              </a:rPr>
              <a:t>Inoltre, </a:t>
            </a:r>
            <a:r>
              <a:rPr lang="en-US" b="1">
                <a:latin typeface="Calibri"/>
                <a:ea typeface="Calibri"/>
                <a:cs typeface="Calibri"/>
                <a:sym typeface="Calibri"/>
              </a:rPr>
              <a:t>i co-produttori partecipano alla vita dell'azienda agricola.</a:t>
            </a:r>
            <a:endParaRPr b="1">
              <a:latin typeface="Calibri"/>
              <a:ea typeface="Calibri"/>
              <a:cs typeface="Calibri"/>
              <a:sym typeface="Calibri"/>
            </a:endParaRPr>
          </a:p>
          <a:p>
            <a:pPr marL="0" lvl="0" indent="0" algn="ctr" rtl="0">
              <a:spcBef>
                <a:spcPts val="0"/>
              </a:spcBef>
              <a:spcAft>
                <a:spcPts val="0"/>
              </a:spcAft>
              <a:buNone/>
            </a:pPr>
            <a:r>
              <a:rPr lang="en-US">
                <a:latin typeface="Calibri"/>
                <a:ea typeface="Calibri"/>
                <a:cs typeface="Calibri"/>
                <a:sym typeface="Calibri"/>
              </a:rPr>
              <a:t>Questo permette di conoscere meglio il produttore e il suo lavoro e di instaurare rapporti di fiducia.</a:t>
            </a:r>
            <a:endParaRPr>
              <a:latin typeface="Calibri"/>
              <a:ea typeface="Calibri"/>
              <a:cs typeface="Calibri"/>
              <a:sym typeface="Calibri"/>
            </a:endParaRPr>
          </a:p>
          <a:p>
            <a:pPr marL="0" lvl="0" indent="0" algn="ctr" rtl="0">
              <a:spcBef>
                <a:spcPts val="0"/>
              </a:spcBef>
              <a:spcAft>
                <a:spcPts val="0"/>
              </a:spcAft>
              <a:buNone/>
            </a:pPr>
            <a:endParaRPr>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a:latin typeface="Calibri"/>
              <a:ea typeface="Calibri"/>
              <a:cs typeface="Calibri"/>
              <a:sym typeface="Calibri"/>
            </a:endParaRPr>
          </a:p>
        </p:txBody>
      </p:sp>
      <p:sp>
        <p:nvSpPr>
          <p:cNvPr id="444" name="Google Shape;444;p15"/>
          <p:cNvSpPr txBox="1"/>
          <p:nvPr/>
        </p:nvSpPr>
        <p:spPr>
          <a:xfrm>
            <a:off x="6450908" y="3307798"/>
            <a:ext cx="2701787" cy="209940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alibri"/>
                <a:ea typeface="Calibri"/>
                <a:cs typeface="Calibri"/>
                <a:sym typeface="Calibri"/>
              </a:rPr>
              <a:t>La sovrapposizione delle due identità, quella di consumatore e di produttore, è un altro aspetto importante della relazione sociale nelle CSA.</a:t>
            </a:r>
            <a:endParaRPr>
              <a:latin typeface="Calibri"/>
              <a:ea typeface="Calibri"/>
              <a:cs typeface="Calibri"/>
              <a:sym typeface="Calibri"/>
            </a:endParaRPr>
          </a:p>
          <a:p>
            <a:pPr marL="0" lvl="0" indent="0" algn="ctr" rtl="0">
              <a:spcBef>
                <a:spcPts val="0"/>
              </a:spcBef>
              <a:spcAft>
                <a:spcPts val="0"/>
              </a:spcAft>
              <a:buNone/>
            </a:pPr>
            <a:r>
              <a:rPr lang="en-US" b="1">
                <a:latin typeface="Calibri"/>
                <a:ea typeface="Calibri"/>
                <a:cs typeface="Calibri"/>
                <a:sym typeface="Calibri"/>
              </a:rPr>
              <a:t>I co-produttori si identificano sia come consumatori che come produttori.</a:t>
            </a:r>
            <a:endParaRPr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a:latin typeface="Calibri"/>
              <a:ea typeface="Calibri"/>
              <a:cs typeface="Calibri"/>
              <a:sym typeface="Calibri"/>
            </a:endParaRPr>
          </a:p>
        </p:txBody>
      </p:sp>
      <p:sp>
        <p:nvSpPr>
          <p:cNvPr id="445" name="Google Shape;445;p15"/>
          <p:cNvSpPr txBox="1"/>
          <p:nvPr/>
        </p:nvSpPr>
        <p:spPr>
          <a:xfrm>
            <a:off x="9253941" y="3271174"/>
            <a:ext cx="2564628" cy="2181223"/>
          </a:xfrm>
          <a:prstGeom prst="rect">
            <a:avLst/>
          </a:prstGeom>
          <a:noFill/>
          <a:ln>
            <a:noFill/>
          </a:ln>
        </p:spPr>
        <p:txBody>
          <a:bodyPr spcFirstLastPara="1" wrap="square" lIns="91425" tIns="91425" rIns="91425" bIns="91425" anchor="t" anchorCtr="0">
            <a:noAutofit/>
          </a:bodyPr>
          <a:lstStyle/>
          <a:p>
            <a:pPr marL="139700" lvl="0" indent="0" algn="ctr" rtl="0">
              <a:lnSpc>
                <a:spcPct val="115000"/>
              </a:lnSpc>
              <a:spcBef>
                <a:spcPts val="0"/>
              </a:spcBef>
              <a:spcAft>
                <a:spcPts val="0"/>
              </a:spcAft>
              <a:buNone/>
            </a:pPr>
            <a:r>
              <a:rPr lang="en-US">
                <a:latin typeface="Calibri"/>
                <a:ea typeface="Calibri"/>
                <a:cs typeface="Calibri"/>
                <a:sym typeface="Calibri"/>
              </a:rPr>
              <a:t>Le CSA sono un'alternativa al sistema alimentare dominante, caratterizzato da una chiara divisione di ruoli e funzioni.</a:t>
            </a:r>
            <a:endParaRPr>
              <a:latin typeface="Calibri"/>
              <a:ea typeface="Calibri"/>
              <a:cs typeface="Calibri"/>
              <a:sym typeface="Calibri"/>
            </a:endParaRPr>
          </a:p>
          <a:p>
            <a:pPr marL="139700" lvl="0" indent="0" algn="ctr" rtl="0">
              <a:lnSpc>
                <a:spcPct val="115000"/>
              </a:lnSpc>
              <a:spcBef>
                <a:spcPts val="0"/>
              </a:spcBef>
              <a:spcAft>
                <a:spcPts val="0"/>
              </a:spcAft>
              <a:buNone/>
            </a:pPr>
            <a:r>
              <a:rPr lang="en-US" b="1">
                <a:latin typeface="Calibri"/>
                <a:ea typeface="Calibri"/>
                <a:cs typeface="Calibri"/>
                <a:sym typeface="Calibri"/>
              </a:rPr>
              <a:t>Nelle CSA, il rapporto tra consumatori e produttori si basa sulla fiducia e sulla collaborazione.</a:t>
            </a:r>
            <a:endParaRPr b="1">
              <a:latin typeface="Calibri"/>
              <a:ea typeface="Calibri"/>
              <a:cs typeface="Calibri"/>
              <a:sym typeface="Calibri"/>
            </a:endParaRPr>
          </a:p>
          <a:p>
            <a:pPr marL="139700" marR="0" lvl="0" indent="0" algn="ctr" rtl="0">
              <a:lnSpc>
                <a:spcPct val="115000"/>
              </a:lnSpc>
              <a:spcBef>
                <a:spcPts val="0"/>
              </a:spcBef>
              <a:spcAft>
                <a:spcPts val="0"/>
              </a:spcAft>
              <a:buNone/>
            </a:pPr>
            <a:endParaRPr>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0"/>
          <p:cNvSpPr/>
          <p:nvPr/>
        </p:nvSpPr>
        <p:spPr>
          <a:xfrm>
            <a:off x="6608713" y="2265400"/>
            <a:ext cx="5267462" cy="3819300"/>
          </a:xfrm>
          <a:prstGeom prst="roundRect">
            <a:avLst>
              <a:gd name="adj" fmla="val 16667"/>
            </a:avLst>
          </a:prstGeom>
          <a:solidFill>
            <a:srgbClr val="9FDA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0"/>
          <p:cNvSpPr/>
          <p:nvPr/>
        </p:nvSpPr>
        <p:spPr>
          <a:xfrm>
            <a:off x="391226" y="823049"/>
            <a:ext cx="929366" cy="929366"/>
          </a:xfrm>
          <a:custGeom>
            <a:avLst/>
            <a:gdLst/>
            <a:ahLst/>
            <a:cxnLst/>
            <a:rect l="l" t="t" r="r" b="b"/>
            <a:pathLst>
              <a:path w="1625" h="1625" extrusionOk="0">
                <a:moveTo>
                  <a:pt x="1624" y="812"/>
                </a:moveTo>
                <a:lnTo>
                  <a:pt x="1624" y="812"/>
                </a:lnTo>
                <a:cubicBezTo>
                  <a:pt x="1624" y="1259"/>
                  <a:pt x="1259" y="1624"/>
                  <a:pt x="812" y="1624"/>
                </a:cubicBezTo>
                <a:cubicBezTo>
                  <a:pt x="364" y="1624"/>
                  <a:pt x="0" y="1259"/>
                  <a:pt x="0" y="812"/>
                </a:cubicBezTo>
                <a:cubicBezTo>
                  <a:pt x="0" y="364"/>
                  <a:pt x="364" y="0"/>
                  <a:pt x="812" y="0"/>
                </a:cubicBezTo>
                <a:cubicBezTo>
                  <a:pt x="1259" y="0"/>
                  <a:pt x="1624" y="364"/>
                  <a:pt x="1624" y="812"/>
                </a:cubicBezTo>
              </a:path>
            </a:pathLst>
          </a:custGeom>
          <a:solidFill>
            <a:srgbClr val="63C1D3">
              <a:alpha val="1176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52" name="Google Shape;452;p20"/>
          <p:cNvSpPr/>
          <p:nvPr/>
        </p:nvSpPr>
        <p:spPr>
          <a:xfrm>
            <a:off x="391226" y="2160521"/>
            <a:ext cx="929366" cy="929366"/>
          </a:xfrm>
          <a:custGeom>
            <a:avLst/>
            <a:gdLst/>
            <a:ahLst/>
            <a:cxnLst/>
            <a:rect l="l" t="t" r="r" b="b"/>
            <a:pathLst>
              <a:path w="1625" h="1625" extrusionOk="0">
                <a:moveTo>
                  <a:pt x="1624" y="813"/>
                </a:moveTo>
                <a:lnTo>
                  <a:pt x="1624" y="813"/>
                </a:lnTo>
                <a:cubicBezTo>
                  <a:pt x="1624" y="1260"/>
                  <a:pt x="1259" y="1624"/>
                  <a:pt x="812" y="1624"/>
                </a:cubicBezTo>
                <a:cubicBezTo>
                  <a:pt x="364" y="1624"/>
                  <a:pt x="0" y="1260"/>
                  <a:pt x="0" y="813"/>
                </a:cubicBezTo>
                <a:cubicBezTo>
                  <a:pt x="0" y="365"/>
                  <a:pt x="364" y="0"/>
                  <a:pt x="812" y="0"/>
                </a:cubicBezTo>
                <a:cubicBezTo>
                  <a:pt x="1259" y="0"/>
                  <a:pt x="1624" y="365"/>
                  <a:pt x="1624" y="813"/>
                </a:cubicBezTo>
              </a:path>
            </a:pathLst>
          </a:custGeom>
          <a:solidFill>
            <a:srgbClr val="63C1D3">
              <a:alpha val="3137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53" name="Google Shape;453;p20"/>
          <p:cNvSpPr/>
          <p:nvPr/>
        </p:nvSpPr>
        <p:spPr>
          <a:xfrm>
            <a:off x="391226" y="3462551"/>
            <a:ext cx="929366" cy="929366"/>
          </a:xfrm>
          <a:custGeom>
            <a:avLst/>
            <a:gdLst/>
            <a:ahLst/>
            <a:cxnLst/>
            <a:rect l="l" t="t" r="r" b="b"/>
            <a:pathLst>
              <a:path w="1625" h="1625" extrusionOk="0">
                <a:moveTo>
                  <a:pt x="1624" y="812"/>
                </a:moveTo>
                <a:lnTo>
                  <a:pt x="1624" y="812"/>
                </a:lnTo>
                <a:cubicBezTo>
                  <a:pt x="1624" y="1260"/>
                  <a:pt x="1259" y="1624"/>
                  <a:pt x="812" y="1624"/>
                </a:cubicBezTo>
                <a:cubicBezTo>
                  <a:pt x="364" y="1624"/>
                  <a:pt x="0" y="1260"/>
                  <a:pt x="0" y="812"/>
                </a:cubicBezTo>
                <a:cubicBezTo>
                  <a:pt x="0" y="365"/>
                  <a:pt x="364" y="0"/>
                  <a:pt x="812" y="0"/>
                </a:cubicBezTo>
                <a:cubicBezTo>
                  <a:pt x="1259" y="0"/>
                  <a:pt x="1624" y="365"/>
                  <a:pt x="1624" y="812"/>
                </a:cubicBezTo>
              </a:path>
            </a:pathLst>
          </a:custGeom>
          <a:solidFill>
            <a:srgbClr val="63C1D3">
              <a:alpha val="6823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54" name="Google Shape;454;p20"/>
          <p:cNvSpPr/>
          <p:nvPr/>
        </p:nvSpPr>
        <p:spPr>
          <a:xfrm>
            <a:off x="393726" y="4957905"/>
            <a:ext cx="929366" cy="929366"/>
          </a:xfrm>
          <a:custGeom>
            <a:avLst/>
            <a:gdLst/>
            <a:ahLst/>
            <a:cxnLst/>
            <a:rect l="l" t="t" r="r" b="b"/>
            <a:pathLst>
              <a:path w="1625" h="1625" extrusionOk="0">
                <a:moveTo>
                  <a:pt x="1624" y="812"/>
                </a:moveTo>
                <a:lnTo>
                  <a:pt x="1624" y="812"/>
                </a:lnTo>
                <a:cubicBezTo>
                  <a:pt x="1624" y="1259"/>
                  <a:pt x="1259" y="1624"/>
                  <a:pt x="812" y="1624"/>
                </a:cubicBezTo>
                <a:cubicBezTo>
                  <a:pt x="364" y="1624"/>
                  <a:pt x="0" y="1259"/>
                  <a:pt x="0" y="812"/>
                </a:cubicBezTo>
                <a:cubicBezTo>
                  <a:pt x="0" y="365"/>
                  <a:pt x="364" y="0"/>
                  <a:pt x="812" y="0"/>
                </a:cubicBezTo>
                <a:cubicBezTo>
                  <a:pt x="1259" y="0"/>
                  <a:pt x="1624" y="365"/>
                  <a:pt x="1624" y="812"/>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55" name="Google Shape;455;p20"/>
          <p:cNvSpPr txBox="1"/>
          <p:nvPr/>
        </p:nvSpPr>
        <p:spPr>
          <a:xfrm>
            <a:off x="1425355" y="892266"/>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a:solidFill>
                  <a:srgbClr val="8DC641"/>
                </a:solidFill>
                <a:latin typeface="Calibri"/>
                <a:ea typeface="Calibri"/>
                <a:cs typeface="Calibri"/>
                <a:sym typeface="Calibri"/>
              </a:rPr>
              <a:t>Trovare un produttore agricolo </a:t>
            </a:r>
            <a:endParaRPr sz="700" b="0" i="0" u="none" strike="noStrike" cap="none">
              <a:solidFill>
                <a:srgbClr val="000000"/>
              </a:solidFill>
              <a:latin typeface="Arial"/>
              <a:ea typeface="Arial"/>
              <a:cs typeface="Arial"/>
              <a:sym typeface="Arial"/>
            </a:endParaRPr>
          </a:p>
        </p:txBody>
      </p:sp>
      <p:sp>
        <p:nvSpPr>
          <p:cNvPr id="456" name="Google Shape;456;p20"/>
          <p:cNvSpPr txBox="1"/>
          <p:nvPr/>
        </p:nvSpPr>
        <p:spPr>
          <a:xfrm>
            <a:off x="1425356" y="1323247"/>
            <a:ext cx="4856672"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a:latin typeface="Calibri"/>
                <a:ea typeface="Calibri"/>
                <a:cs typeface="Calibri"/>
                <a:sym typeface="Calibri"/>
              </a:rPr>
              <a:t>La prima cosa da fare è trovare un produttore agricolo disposto a collaborare con una CSA. Il produttore deve essere in grado di fornire prodotti di qualità in quantità sufficiente a soddisfare le esigenze dei co-produttori.</a:t>
            </a:r>
            <a:endParaRPr sz="1400" b="0" i="0" u="none" strike="noStrike" cap="none">
              <a:solidFill>
                <a:srgbClr val="000000"/>
              </a:solidFill>
              <a:latin typeface="Arial"/>
              <a:ea typeface="Arial"/>
              <a:cs typeface="Arial"/>
              <a:sym typeface="Arial"/>
            </a:endParaRPr>
          </a:p>
        </p:txBody>
      </p:sp>
      <p:sp>
        <p:nvSpPr>
          <p:cNvPr id="457" name="Google Shape;457;p20"/>
          <p:cNvSpPr txBox="1"/>
          <p:nvPr/>
        </p:nvSpPr>
        <p:spPr>
          <a:xfrm>
            <a:off x="1460616" y="2295827"/>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a:solidFill>
                  <a:srgbClr val="8DC641"/>
                </a:solidFill>
                <a:latin typeface="Calibri"/>
                <a:ea typeface="Calibri"/>
                <a:cs typeface="Calibri"/>
                <a:sym typeface="Calibri"/>
              </a:rPr>
              <a:t>Formare un gruppo di co-produttori</a:t>
            </a:r>
            <a:endParaRPr sz="2100" b="0" i="0" u="none" strike="noStrike" cap="none">
              <a:solidFill>
                <a:srgbClr val="000000"/>
              </a:solidFill>
              <a:latin typeface="Arial"/>
              <a:ea typeface="Arial"/>
              <a:cs typeface="Arial"/>
              <a:sym typeface="Arial"/>
            </a:endParaRPr>
          </a:p>
        </p:txBody>
      </p:sp>
      <p:sp>
        <p:nvSpPr>
          <p:cNvPr id="458" name="Google Shape;458;p20"/>
          <p:cNvSpPr txBox="1"/>
          <p:nvPr/>
        </p:nvSpPr>
        <p:spPr>
          <a:xfrm>
            <a:off x="1460617" y="2641996"/>
            <a:ext cx="5028902"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a:latin typeface="Calibri"/>
                <a:ea typeface="Calibri"/>
                <a:cs typeface="Calibri"/>
                <a:sym typeface="Calibri"/>
              </a:rPr>
              <a:t>Una volta trovato un produttore agricolo, è necessario formare un gruppo di co-produttori. Il gruppo deve essere composto da persone interessate a sostenere l'agricoltura locale e a ricevere prodotti freschi e di qualità.</a:t>
            </a:r>
            <a:endParaRPr sz="1400" b="0" i="0" u="none" strike="noStrike" cap="none">
              <a:solidFill>
                <a:srgbClr val="000000"/>
              </a:solidFill>
              <a:latin typeface="Arial"/>
              <a:ea typeface="Arial"/>
              <a:cs typeface="Arial"/>
              <a:sym typeface="Arial"/>
            </a:endParaRPr>
          </a:p>
        </p:txBody>
      </p:sp>
      <p:sp>
        <p:nvSpPr>
          <p:cNvPr id="459" name="Google Shape;459;p20"/>
          <p:cNvSpPr txBox="1"/>
          <p:nvPr/>
        </p:nvSpPr>
        <p:spPr>
          <a:xfrm>
            <a:off x="1421605" y="3534921"/>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a:solidFill>
                  <a:srgbClr val="8DC641"/>
                </a:solidFill>
                <a:latin typeface="Calibri"/>
                <a:ea typeface="Calibri"/>
                <a:cs typeface="Calibri"/>
                <a:sym typeface="Calibri"/>
              </a:rPr>
              <a:t>Stipulare un contratto</a:t>
            </a:r>
            <a:endParaRPr sz="2100" b="0" i="0" u="none" strike="noStrike" cap="none">
              <a:solidFill>
                <a:srgbClr val="000000"/>
              </a:solidFill>
              <a:latin typeface="Arial"/>
              <a:ea typeface="Arial"/>
              <a:cs typeface="Arial"/>
              <a:sym typeface="Arial"/>
            </a:endParaRPr>
          </a:p>
        </p:txBody>
      </p:sp>
      <p:sp>
        <p:nvSpPr>
          <p:cNvPr id="460" name="Google Shape;460;p20"/>
          <p:cNvSpPr txBox="1"/>
          <p:nvPr/>
        </p:nvSpPr>
        <p:spPr>
          <a:xfrm>
            <a:off x="1425356" y="3960739"/>
            <a:ext cx="5064163"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a:latin typeface="Calibri"/>
                <a:ea typeface="Calibri"/>
                <a:cs typeface="Calibri"/>
                <a:sym typeface="Calibri"/>
              </a:rPr>
              <a:t>Il passo successivo è la stipula di un contratto tra il produttore e il gruppo di co-produttori. Il contratto deve stabilire i termini della collaborazione, come la quantità e la qualità dei prodotti, il prezzo, la frequenza delle consegne e le responsabilità di ciascuna parte.</a:t>
            </a:r>
            <a:endParaRPr sz="1400" b="0" i="0" u="none" strike="noStrike" cap="none">
              <a:solidFill>
                <a:srgbClr val="000000"/>
              </a:solidFill>
              <a:latin typeface="Arial"/>
              <a:ea typeface="Arial"/>
              <a:cs typeface="Arial"/>
              <a:sym typeface="Arial"/>
            </a:endParaRPr>
          </a:p>
        </p:txBody>
      </p:sp>
      <p:sp>
        <p:nvSpPr>
          <p:cNvPr id="461" name="Google Shape;461;p20"/>
          <p:cNvSpPr txBox="1"/>
          <p:nvPr/>
        </p:nvSpPr>
        <p:spPr>
          <a:xfrm>
            <a:off x="1460616" y="5086619"/>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a:solidFill>
                  <a:srgbClr val="8DC641"/>
                </a:solidFill>
                <a:latin typeface="Calibri"/>
                <a:ea typeface="Calibri"/>
                <a:cs typeface="Calibri"/>
                <a:sym typeface="Calibri"/>
              </a:rPr>
              <a:t>Promuovere la CSA</a:t>
            </a:r>
            <a:endParaRPr sz="2100" b="0" i="0" u="none" strike="noStrike" cap="none">
              <a:solidFill>
                <a:srgbClr val="000000"/>
              </a:solidFill>
              <a:latin typeface="Arial"/>
              <a:ea typeface="Arial"/>
              <a:cs typeface="Arial"/>
              <a:sym typeface="Arial"/>
            </a:endParaRPr>
          </a:p>
        </p:txBody>
      </p:sp>
      <p:sp>
        <p:nvSpPr>
          <p:cNvPr id="462" name="Google Shape;462;p20"/>
          <p:cNvSpPr txBox="1"/>
          <p:nvPr/>
        </p:nvSpPr>
        <p:spPr>
          <a:xfrm>
            <a:off x="1421604" y="5425900"/>
            <a:ext cx="5064163"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US">
                <a:latin typeface="Calibri"/>
                <a:ea typeface="Calibri"/>
                <a:cs typeface="Calibri"/>
                <a:sym typeface="Calibri"/>
              </a:rPr>
              <a:t>Una volta stipulato il contratto, è necessario promuovere il CSA per attirare nuovi co-produttori. La promozione può avvenire attraverso diversi canali, come i social media, i volantini o gli eventi pubblici.</a:t>
            </a:r>
            <a:endParaRPr sz="14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0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20"/>
          <p:cNvSpPr/>
          <p:nvPr/>
        </p:nvSpPr>
        <p:spPr>
          <a:xfrm>
            <a:off x="6439991" y="923808"/>
            <a:ext cx="929366" cy="929366"/>
          </a:xfrm>
          <a:custGeom>
            <a:avLst/>
            <a:gdLst/>
            <a:ahLst/>
            <a:cxnLst/>
            <a:rect l="l" t="t" r="r" b="b"/>
            <a:pathLst>
              <a:path w="1625" h="1625" extrusionOk="0">
                <a:moveTo>
                  <a:pt x="1624" y="812"/>
                </a:moveTo>
                <a:lnTo>
                  <a:pt x="1624" y="812"/>
                </a:lnTo>
                <a:cubicBezTo>
                  <a:pt x="1624" y="1259"/>
                  <a:pt x="1259" y="1624"/>
                  <a:pt x="812" y="1624"/>
                </a:cubicBezTo>
                <a:cubicBezTo>
                  <a:pt x="364" y="1624"/>
                  <a:pt x="0" y="1259"/>
                  <a:pt x="0" y="812"/>
                </a:cubicBezTo>
                <a:cubicBezTo>
                  <a:pt x="0" y="364"/>
                  <a:pt x="364" y="0"/>
                  <a:pt x="812" y="0"/>
                </a:cubicBezTo>
                <a:cubicBezTo>
                  <a:pt x="1259" y="0"/>
                  <a:pt x="1624" y="364"/>
                  <a:pt x="1624" y="812"/>
                </a:cubicBezTo>
              </a:path>
            </a:pathLst>
          </a:custGeom>
          <a:solidFill>
            <a:srgbClr val="63C1D3">
              <a:alpha val="1176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Calibri"/>
              <a:ea typeface="Calibri"/>
              <a:cs typeface="Calibri"/>
              <a:sym typeface="Calibri"/>
            </a:endParaRPr>
          </a:p>
        </p:txBody>
      </p:sp>
      <p:sp>
        <p:nvSpPr>
          <p:cNvPr id="464" name="Google Shape;464;p20"/>
          <p:cNvSpPr txBox="1"/>
          <p:nvPr/>
        </p:nvSpPr>
        <p:spPr>
          <a:xfrm>
            <a:off x="7514903" y="766444"/>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200" b="1">
                <a:solidFill>
                  <a:srgbClr val="8DC641"/>
                </a:solidFill>
                <a:latin typeface="Calibri"/>
                <a:ea typeface="Calibri"/>
                <a:cs typeface="Calibri"/>
                <a:sym typeface="Calibri"/>
              </a:rPr>
              <a:t>Avviare la consegna</a:t>
            </a:r>
            <a:endParaRPr sz="2200" b="0" i="0" u="none" strike="noStrike" cap="none">
              <a:solidFill>
                <a:srgbClr val="000000"/>
              </a:solidFill>
              <a:latin typeface="Arial"/>
              <a:ea typeface="Arial"/>
              <a:cs typeface="Arial"/>
              <a:sym typeface="Arial"/>
            </a:endParaRPr>
          </a:p>
        </p:txBody>
      </p:sp>
      <p:sp>
        <p:nvSpPr>
          <p:cNvPr id="465" name="Google Shape;465;p20"/>
          <p:cNvSpPr txBox="1"/>
          <p:nvPr/>
        </p:nvSpPr>
        <p:spPr>
          <a:xfrm>
            <a:off x="7514903" y="1162675"/>
            <a:ext cx="4458022"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dirty="0">
                <a:latin typeface="Calibri"/>
                <a:ea typeface="Calibri"/>
                <a:cs typeface="Calibri"/>
                <a:sym typeface="Calibri"/>
              </a:rPr>
              <a:t>Una volta </a:t>
            </a:r>
            <a:r>
              <a:rPr lang="en-US" dirty="0" err="1">
                <a:latin typeface="Calibri"/>
                <a:ea typeface="Calibri"/>
                <a:cs typeface="Calibri"/>
                <a:sym typeface="Calibri"/>
              </a:rPr>
              <a:t>che</a:t>
            </a:r>
            <a:r>
              <a:rPr lang="en-US" dirty="0">
                <a:latin typeface="Calibri"/>
                <a:ea typeface="Calibri"/>
                <a:cs typeface="Calibri"/>
                <a:sym typeface="Calibri"/>
              </a:rPr>
              <a:t> la CSA ha </a:t>
            </a:r>
            <a:r>
              <a:rPr lang="en-US" dirty="0" err="1">
                <a:latin typeface="Calibri"/>
                <a:ea typeface="Calibri"/>
                <a:cs typeface="Calibri"/>
                <a:sym typeface="Calibri"/>
              </a:rPr>
              <a:t>raggiunto</a:t>
            </a:r>
            <a:r>
              <a:rPr lang="en-US" dirty="0">
                <a:latin typeface="Calibri"/>
                <a:ea typeface="Calibri"/>
                <a:cs typeface="Calibri"/>
                <a:sym typeface="Calibri"/>
              </a:rPr>
              <a:t> un </a:t>
            </a:r>
            <a:r>
              <a:rPr lang="en-US" dirty="0" err="1">
                <a:latin typeface="Calibri"/>
                <a:ea typeface="Calibri"/>
                <a:cs typeface="Calibri"/>
                <a:sym typeface="Calibri"/>
              </a:rPr>
              <a:t>numero</a:t>
            </a:r>
            <a:r>
              <a:rPr lang="en-US" dirty="0">
                <a:latin typeface="Calibri"/>
                <a:ea typeface="Calibri"/>
                <a:cs typeface="Calibri"/>
                <a:sym typeface="Calibri"/>
              </a:rPr>
              <a:t> </a:t>
            </a:r>
            <a:r>
              <a:rPr lang="en-US" dirty="0" err="1">
                <a:latin typeface="Calibri"/>
                <a:ea typeface="Calibri"/>
                <a:cs typeface="Calibri"/>
                <a:sym typeface="Calibri"/>
              </a:rPr>
              <a:t>sufficiente</a:t>
            </a:r>
            <a:r>
              <a:rPr lang="en-US" dirty="0">
                <a:latin typeface="Calibri"/>
                <a:ea typeface="Calibri"/>
                <a:cs typeface="Calibri"/>
                <a:sym typeface="Calibri"/>
              </a:rPr>
              <a:t> di co-</a:t>
            </a:r>
            <a:r>
              <a:rPr lang="en-US" dirty="0" err="1">
                <a:latin typeface="Calibri"/>
                <a:ea typeface="Calibri"/>
                <a:cs typeface="Calibri"/>
                <a:sym typeface="Calibri"/>
              </a:rPr>
              <a:t>produttori</a:t>
            </a:r>
            <a:r>
              <a:rPr lang="en-US" dirty="0">
                <a:latin typeface="Calibri"/>
                <a:ea typeface="Calibri"/>
                <a:cs typeface="Calibri"/>
                <a:sym typeface="Calibri"/>
              </a:rPr>
              <a:t>, </a:t>
            </a:r>
            <a:r>
              <a:rPr lang="en-US" dirty="0" err="1">
                <a:latin typeface="Calibri"/>
                <a:ea typeface="Calibri"/>
                <a:cs typeface="Calibri"/>
                <a:sym typeface="Calibri"/>
              </a:rPr>
              <a:t>possono</a:t>
            </a:r>
            <a:r>
              <a:rPr lang="en-US" dirty="0">
                <a:latin typeface="Calibri"/>
                <a:ea typeface="Calibri"/>
                <a:cs typeface="Calibri"/>
                <a:sym typeface="Calibri"/>
              </a:rPr>
              <a:t> </a:t>
            </a:r>
            <a:r>
              <a:rPr lang="en-US" dirty="0" err="1">
                <a:latin typeface="Calibri"/>
                <a:ea typeface="Calibri"/>
                <a:cs typeface="Calibri"/>
                <a:sym typeface="Calibri"/>
              </a:rPr>
              <a:t>iniziare</a:t>
            </a:r>
            <a:r>
              <a:rPr lang="en-US" dirty="0">
                <a:latin typeface="Calibri"/>
                <a:ea typeface="Calibri"/>
                <a:cs typeface="Calibri"/>
                <a:sym typeface="Calibri"/>
              </a:rPr>
              <a:t> le </a:t>
            </a:r>
            <a:r>
              <a:rPr lang="en-US" dirty="0" err="1">
                <a:latin typeface="Calibri"/>
                <a:ea typeface="Calibri"/>
                <a:cs typeface="Calibri"/>
                <a:sym typeface="Calibri"/>
              </a:rPr>
              <a:t>consegne</a:t>
            </a:r>
            <a:r>
              <a:rPr lang="en-US" dirty="0">
                <a:latin typeface="Calibri"/>
                <a:ea typeface="Calibri"/>
                <a:cs typeface="Calibri"/>
                <a:sym typeface="Calibri"/>
              </a:rPr>
              <a:t>. Le </a:t>
            </a:r>
            <a:r>
              <a:rPr lang="en-US" dirty="0" err="1">
                <a:latin typeface="Calibri"/>
                <a:ea typeface="Calibri"/>
                <a:cs typeface="Calibri"/>
                <a:sym typeface="Calibri"/>
              </a:rPr>
              <a:t>consegne</a:t>
            </a:r>
            <a:r>
              <a:rPr lang="en-US" dirty="0">
                <a:latin typeface="Calibri"/>
                <a:ea typeface="Calibri"/>
                <a:cs typeface="Calibri"/>
                <a:sym typeface="Calibri"/>
              </a:rPr>
              <a:t> </a:t>
            </a:r>
            <a:r>
              <a:rPr lang="en-US" dirty="0" err="1">
                <a:latin typeface="Calibri"/>
                <a:ea typeface="Calibri"/>
                <a:cs typeface="Calibri"/>
                <a:sym typeface="Calibri"/>
              </a:rPr>
              <a:t>possono</a:t>
            </a:r>
            <a:r>
              <a:rPr lang="en-US" dirty="0">
                <a:latin typeface="Calibri"/>
                <a:ea typeface="Calibri"/>
                <a:cs typeface="Calibri"/>
                <a:sym typeface="Calibri"/>
              </a:rPr>
              <a:t> </a:t>
            </a:r>
            <a:r>
              <a:rPr lang="en-US" dirty="0" err="1">
                <a:latin typeface="Calibri"/>
                <a:ea typeface="Calibri"/>
                <a:cs typeface="Calibri"/>
                <a:sym typeface="Calibri"/>
              </a:rPr>
              <a:t>essere</a:t>
            </a:r>
            <a:r>
              <a:rPr lang="en-US" dirty="0">
                <a:latin typeface="Calibri"/>
                <a:ea typeface="Calibri"/>
                <a:cs typeface="Calibri"/>
                <a:sym typeface="Calibri"/>
              </a:rPr>
              <a:t> </a:t>
            </a:r>
            <a:r>
              <a:rPr lang="en-US" dirty="0" err="1">
                <a:latin typeface="Calibri"/>
                <a:ea typeface="Calibri"/>
                <a:cs typeface="Calibri"/>
                <a:sym typeface="Calibri"/>
              </a:rPr>
              <a:t>effettuate</a:t>
            </a:r>
            <a:r>
              <a:rPr lang="en-US" dirty="0">
                <a:latin typeface="Calibri"/>
                <a:ea typeface="Calibri"/>
                <a:cs typeface="Calibri"/>
                <a:sym typeface="Calibri"/>
              </a:rPr>
              <a:t> a </a:t>
            </a:r>
            <a:r>
              <a:rPr lang="en-US" dirty="0" err="1">
                <a:latin typeface="Calibri"/>
                <a:ea typeface="Calibri"/>
                <a:cs typeface="Calibri"/>
                <a:sym typeface="Calibri"/>
              </a:rPr>
              <a:t>domicilio</a:t>
            </a:r>
            <a:r>
              <a:rPr lang="en-US" dirty="0">
                <a:latin typeface="Calibri"/>
                <a:ea typeface="Calibri"/>
                <a:cs typeface="Calibri"/>
                <a:sym typeface="Calibri"/>
              </a:rPr>
              <a:t>, in un </a:t>
            </a:r>
            <a:r>
              <a:rPr lang="en-US" dirty="0" err="1">
                <a:latin typeface="Calibri"/>
                <a:ea typeface="Calibri"/>
                <a:cs typeface="Calibri"/>
                <a:sym typeface="Calibri"/>
              </a:rPr>
              <a:t>luogo</a:t>
            </a:r>
            <a:r>
              <a:rPr lang="en-US" dirty="0">
                <a:latin typeface="Calibri"/>
                <a:ea typeface="Calibri"/>
                <a:cs typeface="Calibri"/>
                <a:sym typeface="Calibri"/>
              </a:rPr>
              <a:t> </a:t>
            </a:r>
            <a:r>
              <a:rPr lang="en-US" dirty="0" err="1">
                <a:latin typeface="Calibri"/>
                <a:ea typeface="Calibri"/>
                <a:cs typeface="Calibri"/>
                <a:sym typeface="Calibri"/>
              </a:rPr>
              <a:t>pubblico</a:t>
            </a:r>
            <a:r>
              <a:rPr lang="en-US" dirty="0">
                <a:latin typeface="Calibri"/>
                <a:ea typeface="Calibri"/>
                <a:cs typeface="Calibri"/>
                <a:sym typeface="Calibri"/>
              </a:rPr>
              <a:t> o </a:t>
            </a:r>
            <a:r>
              <a:rPr lang="en-US" dirty="0" err="1">
                <a:latin typeface="Calibri"/>
                <a:ea typeface="Calibri"/>
                <a:cs typeface="Calibri"/>
                <a:sym typeface="Calibri"/>
              </a:rPr>
              <a:t>presso</a:t>
            </a:r>
            <a:r>
              <a:rPr lang="en-US" dirty="0">
                <a:latin typeface="Calibri"/>
                <a:ea typeface="Calibri"/>
                <a:cs typeface="Calibri"/>
                <a:sym typeface="Calibri"/>
              </a:rPr>
              <a:t> un punto di </a:t>
            </a:r>
            <a:r>
              <a:rPr lang="en-US" dirty="0" err="1">
                <a:latin typeface="Calibri"/>
                <a:ea typeface="Calibri"/>
                <a:cs typeface="Calibri"/>
                <a:sym typeface="Calibri"/>
              </a:rPr>
              <a:t>raccolta</a:t>
            </a:r>
            <a:r>
              <a:rPr lang="en-US" dirty="0">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466" name="Google Shape;466;p20"/>
          <p:cNvSpPr txBox="1"/>
          <p:nvPr/>
        </p:nvSpPr>
        <p:spPr>
          <a:xfrm>
            <a:off x="6694866" y="2430100"/>
            <a:ext cx="5151848" cy="3819300"/>
          </a:xfrm>
          <a:prstGeom prst="rect">
            <a:avLst/>
          </a:prstGeom>
          <a:noFill/>
          <a:ln>
            <a:noFill/>
          </a:ln>
        </p:spPr>
        <p:txBody>
          <a:bodyPr spcFirstLastPara="1" wrap="square" lIns="91425" tIns="91425" rIns="91425" bIns="91425" anchor="t" anchorCtr="0">
            <a:noAutofit/>
          </a:bodyPr>
          <a:lstStyle/>
          <a:p>
            <a:pPr marL="180000" marR="0" lvl="0" indent="0" algn="l" rtl="0">
              <a:lnSpc>
                <a:spcPct val="115000"/>
              </a:lnSpc>
              <a:spcBef>
                <a:spcPts val="0"/>
              </a:spcBef>
              <a:spcAft>
                <a:spcPts val="0"/>
              </a:spcAft>
              <a:buClr>
                <a:srgbClr val="000000"/>
              </a:buClr>
              <a:buSzPts val="1400"/>
              <a:buFont typeface="Arial"/>
              <a:buNone/>
            </a:pPr>
            <a:r>
              <a:rPr lang="en-US" sz="1600" b="1">
                <a:latin typeface="Calibri"/>
                <a:ea typeface="Calibri"/>
                <a:cs typeface="Calibri"/>
                <a:sym typeface="Calibri"/>
              </a:rPr>
              <a:t>Ecco alcuni consigli per la creazione di una CSA di successo:</a:t>
            </a:r>
            <a:endParaRPr sz="16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endParaRPr sz="500" b="0" i="0" u="none" strike="noStrike" cap="none">
              <a:solidFill>
                <a:srgbClr val="000000"/>
              </a:solidFill>
              <a:latin typeface="Calibri"/>
              <a:ea typeface="Calibri"/>
              <a:cs typeface="Calibri"/>
              <a:sym typeface="Calibri"/>
            </a:endParaRPr>
          </a:p>
          <a:p>
            <a:pPr marL="457200" marR="0" lvl="0" indent="-311150" algn="l" rtl="0">
              <a:lnSpc>
                <a:spcPct val="115000"/>
              </a:lnSpc>
              <a:spcBef>
                <a:spcPts val="0"/>
              </a:spcBef>
              <a:spcAft>
                <a:spcPts val="0"/>
              </a:spcAft>
              <a:buClr>
                <a:srgbClr val="8DC641"/>
              </a:buClr>
              <a:buSzPts val="1300"/>
              <a:buFont typeface="Arial"/>
              <a:buChar char="●"/>
            </a:pPr>
            <a:r>
              <a:rPr lang="en-US" sz="1600">
                <a:latin typeface="Calibri"/>
                <a:ea typeface="Calibri"/>
                <a:cs typeface="Calibri"/>
                <a:sym typeface="Calibri"/>
              </a:rPr>
              <a:t>Scegliete un produttore agricolo che condivida i vostri valori. È importante trovare un produttore agricolo che si impegni per una produzione alimentare sostenibile e di qualità.</a:t>
            </a:r>
            <a:endParaRPr sz="1600" b="0" i="0" u="none" strike="noStrike" cap="none">
              <a:solidFill>
                <a:srgbClr val="000000"/>
              </a:solidFill>
              <a:latin typeface="Calibri"/>
              <a:ea typeface="Calibri"/>
              <a:cs typeface="Calibri"/>
              <a:sym typeface="Calibri"/>
            </a:endParaRPr>
          </a:p>
          <a:p>
            <a:pPr marL="457200" marR="0" lvl="0" indent="-311150" algn="l" rtl="0">
              <a:lnSpc>
                <a:spcPct val="115000"/>
              </a:lnSpc>
              <a:spcBef>
                <a:spcPts val="0"/>
              </a:spcBef>
              <a:spcAft>
                <a:spcPts val="0"/>
              </a:spcAft>
              <a:buClr>
                <a:srgbClr val="8DC641"/>
              </a:buClr>
              <a:buSzPts val="1300"/>
              <a:buFont typeface="Arial"/>
              <a:buChar char="●"/>
            </a:pPr>
            <a:r>
              <a:rPr lang="en-US" sz="1600">
                <a:latin typeface="Calibri"/>
                <a:ea typeface="Calibri"/>
                <a:cs typeface="Calibri"/>
                <a:sym typeface="Calibri"/>
              </a:rPr>
              <a:t>Formare un gruppo eterogeneo di co-produttori. Un CSA è più forte se è composto da persone di età, provenienza e interessi diversi.</a:t>
            </a:r>
            <a:endParaRPr sz="1600" b="0" i="0" u="none" strike="noStrike" cap="none">
              <a:solidFill>
                <a:srgbClr val="000000"/>
              </a:solidFill>
              <a:latin typeface="Calibri"/>
              <a:ea typeface="Calibri"/>
              <a:cs typeface="Calibri"/>
              <a:sym typeface="Calibri"/>
            </a:endParaRPr>
          </a:p>
          <a:p>
            <a:pPr marL="457200" marR="0" lvl="0" indent="-311150" algn="l" rtl="0">
              <a:lnSpc>
                <a:spcPct val="115000"/>
              </a:lnSpc>
              <a:spcBef>
                <a:spcPts val="0"/>
              </a:spcBef>
              <a:spcAft>
                <a:spcPts val="0"/>
              </a:spcAft>
              <a:buClr>
                <a:srgbClr val="8DC641"/>
              </a:buClr>
              <a:buSzPts val="1300"/>
              <a:buFont typeface="Arial"/>
              <a:buChar char="●"/>
            </a:pPr>
            <a:r>
              <a:rPr lang="en-US" sz="1600">
                <a:latin typeface="Calibri"/>
                <a:ea typeface="Calibri"/>
                <a:cs typeface="Calibri"/>
                <a:sym typeface="Calibri"/>
              </a:rPr>
              <a:t>Essere trasparenti e comunicare con i co-produttori. È importante tenere informati i co-produttori sulle attività della CSA e sulle decisioni prese</a:t>
            </a:r>
            <a:r>
              <a:rPr lang="en-US" sz="1600" b="0" i="0" u="none" strike="noStrike" cap="none">
                <a:solidFill>
                  <a:srgbClr val="000000"/>
                </a:solidFill>
                <a:latin typeface="Calibri"/>
                <a:ea typeface="Calibri"/>
                <a:cs typeface="Calibri"/>
                <a:sym typeface="Calibri"/>
              </a:rPr>
              <a:t>.</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p:txBody>
      </p:sp>
      <p:sp>
        <p:nvSpPr>
          <p:cNvPr id="467" name="Google Shape;467;p20"/>
          <p:cNvSpPr txBox="1"/>
          <p:nvPr/>
        </p:nvSpPr>
        <p:spPr>
          <a:xfrm>
            <a:off x="1038334" y="988"/>
            <a:ext cx="6004542" cy="53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3600" b="1">
                <a:latin typeface="Calibri"/>
                <a:ea typeface="Calibri"/>
                <a:cs typeface="Calibri"/>
                <a:sym typeface="Calibri"/>
              </a:rPr>
              <a:t>I passi per costruire una CSA</a:t>
            </a:r>
            <a:endParaRPr sz="3600" b="1" i="0" u="none" strike="noStrike" cap="none">
              <a:solidFill>
                <a:srgbClr val="000000"/>
              </a:solidFill>
              <a:latin typeface="Calibri"/>
              <a:ea typeface="Calibri"/>
              <a:cs typeface="Calibri"/>
              <a:sym typeface="Calibri"/>
            </a:endParaRPr>
          </a:p>
        </p:txBody>
      </p:sp>
      <p:sp>
        <p:nvSpPr>
          <p:cNvPr id="468" name="Google Shape;468;p20"/>
          <p:cNvSpPr txBox="1"/>
          <p:nvPr/>
        </p:nvSpPr>
        <p:spPr>
          <a:xfrm>
            <a:off x="623593" y="835335"/>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8DC641"/>
                </a:solidFill>
                <a:latin typeface="Calibri"/>
                <a:ea typeface="Calibri"/>
                <a:cs typeface="Calibri"/>
                <a:sym typeface="Calibri"/>
              </a:rPr>
              <a:t>1</a:t>
            </a:r>
            <a:endParaRPr sz="4000" b="1" i="0" u="none" strike="noStrike" cap="none">
              <a:solidFill>
                <a:srgbClr val="8DC641"/>
              </a:solidFill>
              <a:latin typeface="Calibri"/>
              <a:ea typeface="Calibri"/>
              <a:cs typeface="Calibri"/>
              <a:sym typeface="Calibri"/>
            </a:endParaRPr>
          </a:p>
        </p:txBody>
      </p:sp>
      <p:sp>
        <p:nvSpPr>
          <p:cNvPr id="469" name="Google Shape;469;p20"/>
          <p:cNvSpPr txBox="1"/>
          <p:nvPr/>
        </p:nvSpPr>
        <p:spPr>
          <a:xfrm>
            <a:off x="623593" y="2200123"/>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8DC641"/>
                </a:solidFill>
                <a:latin typeface="Calibri"/>
                <a:ea typeface="Calibri"/>
                <a:cs typeface="Calibri"/>
                <a:sym typeface="Calibri"/>
              </a:rPr>
              <a:t>2</a:t>
            </a:r>
            <a:endParaRPr sz="4000" b="1" i="0" u="none" strike="noStrike" cap="none">
              <a:solidFill>
                <a:srgbClr val="8DC641"/>
              </a:solidFill>
              <a:latin typeface="Calibri"/>
              <a:ea typeface="Calibri"/>
              <a:cs typeface="Calibri"/>
              <a:sym typeface="Calibri"/>
            </a:endParaRPr>
          </a:p>
        </p:txBody>
      </p:sp>
      <p:sp>
        <p:nvSpPr>
          <p:cNvPr id="470" name="Google Shape;470;p20"/>
          <p:cNvSpPr txBox="1"/>
          <p:nvPr/>
        </p:nvSpPr>
        <p:spPr>
          <a:xfrm>
            <a:off x="615275" y="3501287"/>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8DC641"/>
                </a:solidFill>
                <a:latin typeface="Calibri"/>
                <a:ea typeface="Calibri"/>
                <a:cs typeface="Calibri"/>
                <a:sym typeface="Calibri"/>
              </a:rPr>
              <a:t>3</a:t>
            </a:r>
            <a:endParaRPr sz="4000" b="1" i="0" u="none" strike="noStrike" cap="none">
              <a:solidFill>
                <a:srgbClr val="8DC641"/>
              </a:solidFill>
              <a:latin typeface="Calibri"/>
              <a:ea typeface="Calibri"/>
              <a:cs typeface="Calibri"/>
              <a:sym typeface="Calibri"/>
            </a:endParaRPr>
          </a:p>
        </p:txBody>
      </p:sp>
      <p:sp>
        <p:nvSpPr>
          <p:cNvPr id="471" name="Google Shape;471;p20"/>
          <p:cNvSpPr txBox="1"/>
          <p:nvPr/>
        </p:nvSpPr>
        <p:spPr>
          <a:xfrm>
            <a:off x="603568" y="4958771"/>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8DC641"/>
                </a:solidFill>
                <a:latin typeface="Calibri"/>
                <a:ea typeface="Calibri"/>
                <a:cs typeface="Calibri"/>
                <a:sym typeface="Calibri"/>
              </a:rPr>
              <a:t>4</a:t>
            </a:r>
            <a:endParaRPr sz="4000" b="1" i="0" u="none" strike="noStrike" cap="none">
              <a:solidFill>
                <a:srgbClr val="8DC641"/>
              </a:solidFill>
              <a:latin typeface="Calibri"/>
              <a:ea typeface="Calibri"/>
              <a:cs typeface="Calibri"/>
              <a:sym typeface="Calibri"/>
            </a:endParaRPr>
          </a:p>
        </p:txBody>
      </p:sp>
      <p:sp>
        <p:nvSpPr>
          <p:cNvPr id="472" name="Google Shape;472;p20"/>
          <p:cNvSpPr txBox="1"/>
          <p:nvPr/>
        </p:nvSpPr>
        <p:spPr>
          <a:xfrm>
            <a:off x="6676866" y="936094"/>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8DC641"/>
                </a:solidFill>
                <a:latin typeface="Calibri"/>
                <a:ea typeface="Calibri"/>
                <a:cs typeface="Calibri"/>
                <a:sym typeface="Calibri"/>
              </a:rPr>
              <a:t>5</a:t>
            </a:r>
            <a:endParaRPr sz="4000" b="1" i="0" u="none" strike="noStrike" cap="none">
              <a:solidFill>
                <a:srgbClr val="8DC641"/>
              </a:solidFill>
              <a:latin typeface="Calibri"/>
              <a:ea typeface="Calibri"/>
              <a:cs typeface="Calibri"/>
              <a:sym typeface="Calibri"/>
            </a:endParaRPr>
          </a:p>
        </p:txBody>
      </p:sp>
      <p:grpSp>
        <p:nvGrpSpPr>
          <p:cNvPr id="473" name="Google Shape;473;p20"/>
          <p:cNvGrpSpPr/>
          <p:nvPr/>
        </p:nvGrpSpPr>
        <p:grpSpPr>
          <a:xfrm rot="3730759">
            <a:off x="11093462" y="26853"/>
            <a:ext cx="949887" cy="1163493"/>
            <a:chOff x="7602444" y="4967675"/>
            <a:chExt cx="483620" cy="592374"/>
          </a:xfrm>
        </p:grpSpPr>
        <p:grpSp>
          <p:nvGrpSpPr>
            <p:cNvPr id="474" name="Google Shape;474;p20"/>
            <p:cNvGrpSpPr/>
            <p:nvPr/>
          </p:nvGrpSpPr>
          <p:grpSpPr>
            <a:xfrm>
              <a:off x="7618661" y="4967675"/>
              <a:ext cx="467403" cy="507609"/>
              <a:chOff x="2251964" y="3590497"/>
              <a:chExt cx="467403" cy="507609"/>
            </a:xfrm>
          </p:grpSpPr>
          <p:sp>
            <p:nvSpPr>
              <p:cNvPr id="475" name="Google Shape;475;p2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 name="Google Shape;476;p2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 name="Google Shape;477;p2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78" name="Google Shape;478;p20"/>
            <p:cNvGrpSpPr/>
            <p:nvPr/>
          </p:nvGrpSpPr>
          <p:grpSpPr>
            <a:xfrm>
              <a:off x="7602444" y="4993761"/>
              <a:ext cx="421973" cy="566288"/>
              <a:chOff x="2235747" y="3616583"/>
              <a:chExt cx="421973" cy="566288"/>
            </a:xfrm>
          </p:grpSpPr>
          <p:sp>
            <p:nvSpPr>
              <p:cNvPr id="479" name="Google Shape;479;p2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 name="Google Shape;480;p2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16"/>
          <p:cNvSpPr txBox="1">
            <a:spLocks noGrp="1"/>
          </p:cNvSpPr>
          <p:nvPr>
            <p:ph type="body" idx="1"/>
          </p:nvPr>
        </p:nvSpPr>
        <p:spPr>
          <a:xfrm>
            <a:off x="776075" y="1355200"/>
            <a:ext cx="5526600" cy="4347900"/>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15000"/>
              </a:lnSpc>
              <a:spcBef>
                <a:spcPts val="0"/>
              </a:spcBef>
              <a:spcAft>
                <a:spcPts val="0"/>
              </a:spcAft>
              <a:buNone/>
            </a:pPr>
            <a:r>
              <a:rPr lang="en-US" sz="2000"/>
              <a:t>La sovranità alimentare è un diritto fondamentale che consente alle comunità di determinare le proprie politiche alimentari e agricole per garantire sicurezza alimentare, nutrizione, salute e benessere.</a:t>
            </a:r>
            <a:endParaRPr sz="2000"/>
          </a:p>
          <a:p>
            <a:pPr marL="0" lvl="0" indent="0" algn="just" rtl="0">
              <a:lnSpc>
                <a:spcPct val="115000"/>
              </a:lnSpc>
              <a:spcBef>
                <a:spcPts val="0"/>
              </a:spcBef>
              <a:spcAft>
                <a:spcPts val="0"/>
              </a:spcAft>
              <a:buNone/>
            </a:pPr>
            <a:r>
              <a:rPr lang="en-US" sz="2000"/>
              <a:t>Le CSA sono buoni modelli di sovranità alimentare perché consentono ai consumatori di svolgere un ruolo attivo nella produzione del cibo che consumano, promuovono una produzione locale, sostenibile e di qualità e contribuiscono a rafforzare le comunità locali.</a:t>
            </a:r>
            <a:endParaRPr sz="2000"/>
          </a:p>
          <a:p>
            <a:pPr marL="0" lvl="0" indent="0" algn="just" rtl="0">
              <a:lnSpc>
                <a:spcPct val="115000"/>
              </a:lnSpc>
              <a:spcBef>
                <a:spcPts val="0"/>
              </a:spcBef>
              <a:spcAft>
                <a:spcPts val="0"/>
              </a:spcAft>
              <a:buNone/>
            </a:pPr>
            <a:r>
              <a:rPr lang="en-US" sz="2000"/>
              <a:t>In conclusione, le CSA sono un'importante alternativa al sistema alimentare dominante che può contribuire a promuovere un sistema alimentare più giusto, sostenibile e inclusivo.</a:t>
            </a:r>
            <a:endParaRPr sz="2000"/>
          </a:p>
        </p:txBody>
      </p:sp>
      <p:sp>
        <p:nvSpPr>
          <p:cNvPr id="486" name="Google Shape;486;p16"/>
          <p:cNvSpPr txBox="1">
            <a:spLocks noGrp="1"/>
          </p:cNvSpPr>
          <p:nvPr>
            <p:ph type="body" idx="2"/>
          </p:nvPr>
        </p:nvSpPr>
        <p:spPr>
          <a:xfrm>
            <a:off x="671075" y="718930"/>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3600"/>
              <a:buNone/>
            </a:pPr>
            <a:r>
              <a:rPr lang="en-US" b="1"/>
              <a:t>Conclusioni</a:t>
            </a:r>
            <a:endParaRPr b="1"/>
          </a:p>
          <a:p>
            <a:pPr marL="0" lvl="0" indent="0" algn="l" rtl="0">
              <a:lnSpc>
                <a:spcPct val="90000"/>
              </a:lnSpc>
              <a:spcBef>
                <a:spcPts val="1000"/>
              </a:spcBef>
              <a:spcAft>
                <a:spcPts val="0"/>
              </a:spcAft>
              <a:buClr>
                <a:srgbClr val="000000"/>
              </a:buClr>
              <a:buSzPts val="3600"/>
              <a:buNone/>
            </a:pPr>
            <a:endParaRPr b="1"/>
          </a:p>
        </p:txBody>
      </p:sp>
      <p:pic>
        <p:nvPicPr>
          <p:cNvPr id="487" name="Google Shape;487;p16"/>
          <p:cNvPicPr preferRelativeResize="0">
            <a:picLocks noGrp="1"/>
          </p:cNvPicPr>
          <p:nvPr>
            <p:ph type="pic" idx="3"/>
          </p:nvPr>
        </p:nvPicPr>
        <p:blipFill rotWithShape="1">
          <a:blip r:embed="rId3">
            <a:alphaModFix/>
          </a:blip>
          <a:srcRect t="17019" b="17017"/>
          <a:stretch/>
        </p:blipFill>
        <p:spPr>
          <a:xfrm>
            <a:off x="6515675" y="1400875"/>
            <a:ext cx="5526573" cy="4656129"/>
          </a:xfrm>
          <a:prstGeom prst="rect">
            <a:avLst/>
          </a:prstGeom>
          <a:solidFill>
            <a:srgbClr val="D8D8D8"/>
          </a:solidFill>
          <a:ln>
            <a:noFill/>
          </a:ln>
        </p:spPr>
      </p:pic>
      <p:grpSp>
        <p:nvGrpSpPr>
          <p:cNvPr id="488" name="Google Shape;488;p16"/>
          <p:cNvGrpSpPr/>
          <p:nvPr/>
        </p:nvGrpSpPr>
        <p:grpSpPr>
          <a:xfrm rot="3730759">
            <a:off x="6563864" y="804822"/>
            <a:ext cx="949887" cy="1163493"/>
            <a:chOff x="7602444" y="4967675"/>
            <a:chExt cx="483620" cy="592374"/>
          </a:xfrm>
        </p:grpSpPr>
        <p:grpSp>
          <p:nvGrpSpPr>
            <p:cNvPr id="489" name="Google Shape;489;p16"/>
            <p:cNvGrpSpPr/>
            <p:nvPr/>
          </p:nvGrpSpPr>
          <p:grpSpPr>
            <a:xfrm>
              <a:off x="7618661" y="4967675"/>
              <a:ext cx="467403" cy="507609"/>
              <a:chOff x="2251964" y="3590497"/>
              <a:chExt cx="467403" cy="507609"/>
            </a:xfrm>
          </p:grpSpPr>
          <p:sp>
            <p:nvSpPr>
              <p:cNvPr id="490" name="Google Shape;490;p1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 name="Google Shape;491;p1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2" name="Google Shape;492;p1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3" name="Google Shape;493;p16"/>
            <p:cNvGrpSpPr/>
            <p:nvPr/>
          </p:nvGrpSpPr>
          <p:grpSpPr>
            <a:xfrm>
              <a:off x="7602444" y="4993761"/>
              <a:ext cx="421973" cy="566288"/>
              <a:chOff x="2235747" y="3616583"/>
              <a:chExt cx="421973" cy="566288"/>
            </a:xfrm>
          </p:grpSpPr>
          <p:sp>
            <p:nvSpPr>
              <p:cNvPr id="494" name="Google Shape;494;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 name="Google Shape;495;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2a90ff9d01a_0_58"/>
          <p:cNvSpPr txBox="1">
            <a:spLocks noGrp="1"/>
          </p:cNvSpPr>
          <p:nvPr>
            <p:ph type="body" idx="1"/>
          </p:nvPr>
        </p:nvSpPr>
        <p:spPr>
          <a:xfrm>
            <a:off x="5958983" y="1826441"/>
            <a:ext cx="6010500" cy="30663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0"/>
              </a:spcAft>
              <a:buSzPts val="4800"/>
              <a:buNone/>
            </a:pPr>
            <a:endParaRPr sz="1200">
              <a:solidFill>
                <a:srgbClr val="0D0D0D"/>
              </a:solidFill>
            </a:endParaRPr>
          </a:p>
          <a:p>
            <a:pPr marL="0" lvl="0" indent="0" algn="l" rtl="0">
              <a:lnSpc>
                <a:spcPct val="115000"/>
              </a:lnSpc>
              <a:spcBef>
                <a:spcPts val="1500"/>
              </a:spcBef>
              <a:spcAft>
                <a:spcPts val="1500"/>
              </a:spcAft>
              <a:buSzPts val="4800"/>
              <a:buNone/>
            </a:pPr>
            <a:r>
              <a:rPr lang="en-US" sz="4700" b="1">
                <a:solidFill>
                  <a:srgbClr val="0D0D0D"/>
                </a:solidFill>
              </a:rPr>
              <a:t>Impatto sociale ed Empowerment</a:t>
            </a:r>
            <a:endParaRPr sz="4700">
              <a:solidFill>
                <a:srgbClr val="0D0D0D"/>
              </a:solidFill>
            </a:endParaRPr>
          </a:p>
        </p:txBody>
      </p:sp>
      <p:sp>
        <p:nvSpPr>
          <p:cNvPr id="502" name="Google Shape;502;g2a90ff9d01a_0_58"/>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
          <p:cNvSpPr txBox="1">
            <a:spLocks noGrp="1"/>
          </p:cNvSpPr>
          <p:nvPr>
            <p:ph type="body" idx="1"/>
          </p:nvPr>
        </p:nvSpPr>
        <p:spPr>
          <a:xfrm>
            <a:off x="5605707" y="132276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01</a:t>
            </a:r>
            <a:endParaRPr/>
          </a:p>
        </p:txBody>
      </p:sp>
      <p:sp>
        <p:nvSpPr>
          <p:cNvPr id="223" name="Google Shape;223;p4"/>
          <p:cNvSpPr txBox="1">
            <a:spLocks noGrp="1"/>
          </p:cNvSpPr>
          <p:nvPr>
            <p:ph type="body" idx="2"/>
          </p:nvPr>
        </p:nvSpPr>
        <p:spPr>
          <a:xfrm>
            <a:off x="6441004" y="1322766"/>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b="1"/>
              <a:t>Introduzione</a:t>
            </a:r>
            <a:endParaRPr b="1"/>
          </a:p>
        </p:txBody>
      </p:sp>
      <p:sp>
        <p:nvSpPr>
          <p:cNvPr id="224" name="Google Shape;224;p4"/>
          <p:cNvSpPr txBox="1">
            <a:spLocks noGrp="1"/>
          </p:cNvSpPr>
          <p:nvPr>
            <p:ph type="body" idx="3"/>
          </p:nvPr>
        </p:nvSpPr>
        <p:spPr>
          <a:xfrm>
            <a:off x="849250" y="1437600"/>
            <a:ext cx="4328400" cy="3982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a:t>Benvenuti al modulo “Impatto sulla comunità”, in cui esploreremo l'impatto dell'agroecologia sulla sovranità alimentare e sull'economia locale, con particolare attenzione all'Agricoltura Sostenuta dalla Comunità (CSA).</a:t>
            </a:r>
            <a:endParaRPr/>
          </a:p>
          <a:p>
            <a:pPr marL="228600" lvl="0" indent="-228600" algn="l" rtl="0">
              <a:lnSpc>
                <a:spcPct val="90000"/>
              </a:lnSpc>
              <a:spcBef>
                <a:spcPts val="1000"/>
              </a:spcBef>
              <a:spcAft>
                <a:spcPts val="0"/>
              </a:spcAft>
              <a:buClr>
                <a:srgbClr val="000000"/>
              </a:buClr>
              <a:buSzPts val="2400"/>
              <a:buNone/>
            </a:pPr>
            <a:endParaRPr/>
          </a:p>
        </p:txBody>
      </p:sp>
      <p:sp>
        <p:nvSpPr>
          <p:cNvPr id="225" name="Google Shape;225;p4"/>
          <p:cNvSpPr txBox="1">
            <a:spLocks noGrp="1"/>
          </p:cNvSpPr>
          <p:nvPr>
            <p:ph type="body" idx="4"/>
          </p:nvPr>
        </p:nvSpPr>
        <p:spPr>
          <a:xfrm>
            <a:off x="5627410" y="223775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02</a:t>
            </a:r>
            <a:endParaRPr/>
          </a:p>
        </p:txBody>
      </p:sp>
      <p:sp>
        <p:nvSpPr>
          <p:cNvPr id="226" name="Google Shape;226;p4"/>
          <p:cNvSpPr txBox="1">
            <a:spLocks noGrp="1"/>
          </p:cNvSpPr>
          <p:nvPr>
            <p:ph type="body" idx="5"/>
          </p:nvPr>
        </p:nvSpPr>
        <p:spPr>
          <a:xfrm>
            <a:off x="6441004" y="2308615"/>
            <a:ext cx="5472000" cy="689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2200"/>
              <a:buNone/>
            </a:pPr>
            <a:endParaRPr b="1"/>
          </a:p>
          <a:p>
            <a:pPr marL="0" lvl="0" indent="0" algn="l" rtl="0">
              <a:lnSpc>
                <a:spcPct val="100000"/>
              </a:lnSpc>
              <a:spcBef>
                <a:spcPts val="0"/>
              </a:spcBef>
              <a:spcAft>
                <a:spcPts val="0"/>
              </a:spcAft>
              <a:buSzPts val="2200"/>
              <a:buNone/>
            </a:pPr>
            <a:r>
              <a:rPr lang="en-US" b="1"/>
              <a:t>Impatto ambientale e sovranità alimentare</a:t>
            </a:r>
            <a:endParaRPr b="1"/>
          </a:p>
          <a:p>
            <a:pPr marL="457200" lvl="0" indent="-368300" algn="l" rtl="0">
              <a:lnSpc>
                <a:spcPct val="100000"/>
              </a:lnSpc>
              <a:spcBef>
                <a:spcPts val="0"/>
              </a:spcBef>
              <a:spcAft>
                <a:spcPts val="0"/>
              </a:spcAft>
              <a:buClr>
                <a:srgbClr val="374151"/>
              </a:buClr>
              <a:buSzPts val="2200"/>
              <a:buChar char="-"/>
            </a:pPr>
            <a:r>
              <a:rPr lang="en-US" b="1"/>
              <a:t>Agricoltura comunitaria (CSA)</a:t>
            </a:r>
            <a:endParaRPr b="1"/>
          </a:p>
          <a:p>
            <a:pPr marL="0" lvl="0" indent="0" algn="l" rtl="0">
              <a:lnSpc>
                <a:spcPct val="90000"/>
              </a:lnSpc>
              <a:spcBef>
                <a:spcPts val="1500"/>
              </a:spcBef>
              <a:spcAft>
                <a:spcPts val="0"/>
              </a:spcAft>
              <a:buClr>
                <a:srgbClr val="000000"/>
              </a:buClr>
              <a:buSzPts val="2200"/>
              <a:buNone/>
            </a:pPr>
            <a:endParaRPr b="1"/>
          </a:p>
        </p:txBody>
      </p:sp>
      <p:sp>
        <p:nvSpPr>
          <p:cNvPr id="227" name="Google Shape;227;p4"/>
          <p:cNvSpPr txBox="1">
            <a:spLocks noGrp="1"/>
          </p:cNvSpPr>
          <p:nvPr>
            <p:ph type="body" idx="6"/>
          </p:nvPr>
        </p:nvSpPr>
        <p:spPr>
          <a:xfrm>
            <a:off x="5633989" y="315274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03</a:t>
            </a:r>
            <a:endParaRPr/>
          </a:p>
        </p:txBody>
      </p:sp>
      <p:sp>
        <p:nvSpPr>
          <p:cNvPr id="228" name="Google Shape;228;p4"/>
          <p:cNvSpPr txBox="1">
            <a:spLocks noGrp="1"/>
          </p:cNvSpPr>
          <p:nvPr>
            <p:ph type="body" idx="7"/>
          </p:nvPr>
        </p:nvSpPr>
        <p:spPr>
          <a:xfrm>
            <a:off x="6441004" y="3170467"/>
            <a:ext cx="4465200" cy="68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b="1"/>
              <a:t>Impatto sociale ed Empowerment</a:t>
            </a:r>
            <a:endParaRPr b="1"/>
          </a:p>
        </p:txBody>
      </p:sp>
      <p:sp>
        <p:nvSpPr>
          <p:cNvPr id="229" name="Google Shape;229;p4"/>
          <p:cNvSpPr txBox="1">
            <a:spLocks noGrp="1"/>
          </p:cNvSpPr>
          <p:nvPr>
            <p:ph type="body" idx="8"/>
          </p:nvPr>
        </p:nvSpPr>
        <p:spPr>
          <a:xfrm>
            <a:off x="5655692" y="4067729"/>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04</a:t>
            </a:r>
            <a:endParaRPr/>
          </a:p>
        </p:txBody>
      </p:sp>
      <p:sp>
        <p:nvSpPr>
          <p:cNvPr id="230" name="Google Shape;230;p4"/>
          <p:cNvSpPr txBox="1">
            <a:spLocks noGrp="1"/>
          </p:cNvSpPr>
          <p:nvPr>
            <p:ph type="body" idx="9"/>
          </p:nvPr>
        </p:nvSpPr>
        <p:spPr>
          <a:xfrm>
            <a:off x="6441003" y="4067729"/>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b="1"/>
              <a:t>Impatto economico sulle comunità</a:t>
            </a:r>
            <a:endParaRPr b="1"/>
          </a:p>
        </p:txBody>
      </p:sp>
      <p:sp>
        <p:nvSpPr>
          <p:cNvPr id="231" name="Google Shape;231;p4"/>
          <p:cNvSpPr txBox="1">
            <a:spLocks noGrp="1"/>
          </p:cNvSpPr>
          <p:nvPr>
            <p:ph type="body" idx="15"/>
          </p:nvPr>
        </p:nvSpPr>
        <p:spPr>
          <a:xfrm>
            <a:off x="-9" y="383586"/>
            <a:ext cx="5041800" cy="7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None/>
            </a:pPr>
            <a:r>
              <a:rPr lang="en-US"/>
              <a:t>Panoramica dei contenuti</a:t>
            </a:r>
            <a:endParaRPr/>
          </a:p>
        </p:txBody>
      </p:sp>
      <p:grpSp>
        <p:nvGrpSpPr>
          <p:cNvPr id="232" name="Google Shape;232;p4"/>
          <p:cNvGrpSpPr/>
          <p:nvPr/>
        </p:nvGrpSpPr>
        <p:grpSpPr>
          <a:xfrm rot="3730759">
            <a:off x="10867814" y="245891"/>
            <a:ext cx="949887" cy="1163493"/>
            <a:chOff x="7602444" y="4967675"/>
            <a:chExt cx="483620" cy="592374"/>
          </a:xfrm>
        </p:grpSpPr>
        <p:grpSp>
          <p:nvGrpSpPr>
            <p:cNvPr id="233" name="Google Shape;233;p4"/>
            <p:cNvGrpSpPr/>
            <p:nvPr/>
          </p:nvGrpSpPr>
          <p:grpSpPr>
            <a:xfrm>
              <a:off x="7618661" y="4967675"/>
              <a:ext cx="467403" cy="507609"/>
              <a:chOff x="2251964" y="3590497"/>
              <a:chExt cx="467403" cy="507609"/>
            </a:xfrm>
          </p:grpSpPr>
          <p:sp>
            <p:nvSpPr>
              <p:cNvPr id="234" name="Google Shape;234;p4"/>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4"/>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4"/>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37" name="Google Shape;237;p4"/>
            <p:cNvGrpSpPr/>
            <p:nvPr/>
          </p:nvGrpSpPr>
          <p:grpSpPr>
            <a:xfrm>
              <a:off x="7602444" y="4993761"/>
              <a:ext cx="421973" cy="566288"/>
              <a:chOff x="2235747" y="3616583"/>
              <a:chExt cx="421973" cy="566288"/>
            </a:xfrm>
          </p:grpSpPr>
          <p:sp>
            <p:nvSpPr>
              <p:cNvPr id="238" name="Google Shape;238;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 name="Google Shape;239;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grpSp>
        <p:nvGrpSpPr>
          <p:cNvPr id="507" name="Google Shape;507;p17"/>
          <p:cNvGrpSpPr/>
          <p:nvPr/>
        </p:nvGrpSpPr>
        <p:grpSpPr>
          <a:xfrm>
            <a:off x="0" y="286255"/>
            <a:ext cx="3199156" cy="2005533"/>
            <a:chOff x="0" y="286255"/>
            <a:chExt cx="3199156" cy="2005533"/>
          </a:xfrm>
        </p:grpSpPr>
        <p:sp>
          <p:nvSpPr>
            <p:cNvPr id="508" name="Google Shape;508;p17"/>
            <p:cNvSpPr/>
            <p:nvPr/>
          </p:nvSpPr>
          <p:spPr>
            <a:xfrm>
              <a:off x="0" y="952658"/>
              <a:ext cx="3104256" cy="1153551"/>
            </a:xfrm>
            <a:custGeom>
              <a:avLst/>
              <a:gdLst/>
              <a:ahLst/>
              <a:cxnLst/>
              <a:rect l="l" t="t" r="r" b="b"/>
              <a:pathLst>
                <a:path w="6493" h="2412" extrusionOk="0">
                  <a:moveTo>
                    <a:pt x="4501" y="0"/>
                  </a:moveTo>
                  <a:lnTo>
                    <a:pt x="4501" y="0"/>
                  </a:lnTo>
                  <a:cubicBezTo>
                    <a:pt x="4394" y="0"/>
                    <a:pt x="4394" y="0"/>
                    <a:pt x="4394" y="0"/>
                  </a:cubicBezTo>
                  <a:cubicBezTo>
                    <a:pt x="0" y="0"/>
                    <a:pt x="0" y="0"/>
                    <a:pt x="0" y="0"/>
                  </a:cubicBezTo>
                  <a:cubicBezTo>
                    <a:pt x="0" y="2098"/>
                    <a:pt x="0" y="2098"/>
                    <a:pt x="0" y="2098"/>
                  </a:cubicBezTo>
                  <a:cubicBezTo>
                    <a:pt x="4394" y="2098"/>
                    <a:pt x="4394" y="2098"/>
                    <a:pt x="4394" y="2098"/>
                  </a:cubicBezTo>
                  <a:cubicBezTo>
                    <a:pt x="4394" y="2411"/>
                    <a:pt x="4394" y="2411"/>
                    <a:pt x="4394" y="2411"/>
                  </a:cubicBezTo>
                  <a:cubicBezTo>
                    <a:pt x="6492" y="2411"/>
                    <a:pt x="6492" y="2411"/>
                    <a:pt x="6492" y="2411"/>
                  </a:cubicBezTo>
                  <a:cubicBezTo>
                    <a:pt x="6492" y="405"/>
                    <a:pt x="6492" y="405"/>
                    <a:pt x="6492" y="405"/>
                  </a:cubicBezTo>
                  <a:cubicBezTo>
                    <a:pt x="6492" y="182"/>
                    <a:pt x="6310" y="0"/>
                    <a:pt x="6087" y="0"/>
                  </a:cubicBezTo>
                  <a:lnTo>
                    <a:pt x="4501" y="0"/>
                  </a:ln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509" name="Google Shape;509;p17"/>
            <p:cNvSpPr/>
            <p:nvPr/>
          </p:nvSpPr>
          <p:spPr>
            <a:xfrm>
              <a:off x="2018189" y="2106208"/>
              <a:ext cx="1180967" cy="185580"/>
            </a:xfrm>
            <a:custGeom>
              <a:avLst/>
              <a:gdLst/>
              <a:ahLst/>
              <a:cxnLst/>
              <a:rect l="l" t="t" r="r" b="b"/>
              <a:pathLst>
                <a:path w="2471" h="390" extrusionOk="0">
                  <a:moveTo>
                    <a:pt x="2280" y="389"/>
                  </a:moveTo>
                  <a:lnTo>
                    <a:pt x="2280" y="389"/>
                  </a:lnTo>
                  <a:cubicBezTo>
                    <a:pt x="190" y="389"/>
                    <a:pt x="190" y="389"/>
                    <a:pt x="190" y="389"/>
                  </a:cubicBezTo>
                  <a:cubicBezTo>
                    <a:pt x="83" y="389"/>
                    <a:pt x="0" y="298"/>
                    <a:pt x="0" y="190"/>
                  </a:cubicBezTo>
                  <a:lnTo>
                    <a:pt x="0" y="190"/>
                  </a:lnTo>
                  <a:cubicBezTo>
                    <a:pt x="0" y="91"/>
                    <a:pt x="83" y="0"/>
                    <a:pt x="190" y="0"/>
                  </a:cubicBezTo>
                  <a:cubicBezTo>
                    <a:pt x="2280" y="0"/>
                    <a:pt x="2280" y="0"/>
                    <a:pt x="2280" y="0"/>
                  </a:cubicBezTo>
                  <a:cubicBezTo>
                    <a:pt x="2387" y="0"/>
                    <a:pt x="2470" y="91"/>
                    <a:pt x="2470" y="190"/>
                  </a:cubicBezTo>
                  <a:lnTo>
                    <a:pt x="2470" y="190"/>
                  </a:lnTo>
                  <a:cubicBezTo>
                    <a:pt x="2470" y="298"/>
                    <a:pt x="2387" y="389"/>
                    <a:pt x="2280" y="389"/>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510" name="Google Shape;510;p17"/>
            <p:cNvSpPr/>
            <p:nvPr/>
          </p:nvSpPr>
          <p:spPr>
            <a:xfrm>
              <a:off x="750757" y="545645"/>
              <a:ext cx="428101" cy="419665"/>
            </a:xfrm>
            <a:custGeom>
              <a:avLst/>
              <a:gdLst/>
              <a:ahLst/>
              <a:cxnLst/>
              <a:rect l="l" t="t" r="r" b="b"/>
              <a:pathLst>
                <a:path w="893" h="877" extrusionOk="0">
                  <a:moveTo>
                    <a:pt x="892" y="876"/>
                  </a:moveTo>
                  <a:lnTo>
                    <a:pt x="0" y="876"/>
                  </a:lnTo>
                  <a:lnTo>
                    <a:pt x="0" y="0"/>
                  </a:lnTo>
                  <a:lnTo>
                    <a:pt x="892" y="0"/>
                  </a:lnTo>
                  <a:lnTo>
                    <a:pt x="892" y="876"/>
                  </a:ln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511" name="Google Shape;511;p17"/>
            <p:cNvSpPr/>
            <p:nvPr/>
          </p:nvSpPr>
          <p:spPr>
            <a:xfrm>
              <a:off x="185580" y="286255"/>
              <a:ext cx="1579544" cy="261500"/>
            </a:xfrm>
            <a:custGeom>
              <a:avLst/>
              <a:gdLst/>
              <a:ahLst/>
              <a:cxnLst/>
              <a:rect l="l" t="t" r="r" b="b"/>
              <a:pathLst>
                <a:path w="3305" h="546" extrusionOk="0">
                  <a:moveTo>
                    <a:pt x="3122" y="545"/>
                  </a:moveTo>
                  <a:lnTo>
                    <a:pt x="3122" y="545"/>
                  </a:lnTo>
                  <a:cubicBezTo>
                    <a:pt x="182" y="545"/>
                    <a:pt x="182" y="545"/>
                    <a:pt x="182" y="545"/>
                  </a:cubicBezTo>
                  <a:cubicBezTo>
                    <a:pt x="83" y="545"/>
                    <a:pt x="0" y="463"/>
                    <a:pt x="0" y="364"/>
                  </a:cubicBezTo>
                  <a:cubicBezTo>
                    <a:pt x="0" y="182"/>
                    <a:pt x="0" y="182"/>
                    <a:pt x="0" y="182"/>
                  </a:cubicBezTo>
                  <a:cubicBezTo>
                    <a:pt x="0" y="83"/>
                    <a:pt x="83" y="0"/>
                    <a:pt x="182" y="0"/>
                  </a:cubicBezTo>
                  <a:cubicBezTo>
                    <a:pt x="3122" y="0"/>
                    <a:pt x="3122" y="0"/>
                    <a:pt x="3122" y="0"/>
                  </a:cubicBezTo>
                  <a:cubicBezTo>
                    <a:pt x="3221" y="0"/>
                    <a:pt x="3304" y="83"/>
                    <a:pt x="3304" y="182"/>
                  </a:cubicBezTo>
                  <a:cubicBezTo>
                    <a:pt x="3304" y="364"/>
                    <a:pt x="3304" y="364"/>
                    <a:pt x="3304" y="364"/>
                  </a:cubicBezTo>
                  <a:cubicBezTo>
                    <a:pt x="3304" y="463"/>
                    <a:pt x="3221" y="545"/>
                    <a:pt x="3122" y="545"/>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grpSp>
      <p:sp>
        <p:nvSpPr>
          <p:cNvPr id="512" name="Google Shape;512;p17"/>
          <p:cNvSpPr/>
          <p:nvPr/>
        </p:nvSpPr>
        <p:spPr>
          <a:xfrm>
            <a:off x="1688626" y="2535840"/>
            <a:ext cx="1947600" cy="2144151"/>
          </a:xfrm>
          <a:custGeom>
            <a:avLst/>
            <a:gdLst/>
            <a:ahLst/>
            <a:cxnLst/>
            <a:rect l="l" t="t" r="r" b="b"/>
            <a:pathLst>
              <a:path w="3181" h="3577" extrusionOk="0">
                <a:moveTo>
                  <a:pt x="1734" y="83"/>
                </a:moveTo>
                <a:lnTo>
                  <a:pt x="1734" y="83"/>
                </a:lnTo>
                <a:cubicBezTo>
                  <a:pt x="1652" y="0"/>
                  <a:pt x="1528" y="0"/>
                  <a:pt x="1445" y="83"/>
                </a:cubicBezTo>
                <a:cubicBezTo>
                  <a:pt x="570" y="966"/>
                  <a:pt x="570" y="966"/>
                  <a:pt x="570" y="966"/>
                </a:cubicBezTo>
                <a:cubicBezTo>
                  <a:pt x="0" y="1528"/>
                  <a:pt x="0" y="2445"/>
                  <a:pt x="570" y="3014"/>
                </a:cubicBezTo>
                <a:lnTo>
                  <a:pt x="570" y="3014"/>
                </a:lnTo>
                <a:cubicBezTo>
                  <a:pt x="1131" y="3576"/>
                  <a:pt x="2048" y="3576"/>
                  <a:pt x="2618" y="3014"/>
                </a:cubicBezTo>
                <a:lnTo>
                  <a:pt x="2618" y="3014"/>
                </a:lnTo>
                <a:cubicBezTo>
                  <a:pt x="3180" y="2445"/>
                  <a:pt x="3180" y="1528"/>
                  <a:pt x="2618" y="966"/>
                </a:cubicBezTo>
                <a:lnTo>
                  <a:pt x="1734" y="83"/>
                </a:ln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513" name="Google Shape;513;p17"/>
          <p:cNvSpPr/>
          <p:nvPr/>
        </p:nvSpPr>
        <p:spPr>
          <a:xfrm>
            <a:off x="5122200" y="2607641"/>
            <a:ext cx="1947600" cy="2144151"/>
          </a:xfrm>
          <a:custGeom>
            <a:avLst/>
            <a:gdLst/>
            <a:ahLst/>
            <a:cxnLst/>
            <a:rect l="l" t="t" r="r" b="b"/>
            <a:pathLst>
              <a:path w="3180" h="3577" extrusionOk="0">
                <a:moveTo>
                  <a:pt x="1734" y="83"/>
                </a:moveTo>
                <a:lnTo>
                  <a:pt x="1734" y="83"/>
                </a:lnTo>
                <a:cubicBezTo>
                  <a:pt x="1652" y="0"/>
                  <a:pt x="1528" y="0"/>
                  <a:pt x="1445" y="83"/>
                </a:cubicBezTo>
                <a:cubicBezTo>
                  <a:pt x="562" y="966"/>
                  <a:pt x="562" y="966"/>
                  <a:pt x="562" y="966"/>
                </a:cubicBezTo>
                <a:cubicBezTo>
                  <a:pt x="0" y="1528"/>
                  <a:pt x="0" y="2445"/>
                  <a:pt x="562" y="3014"/>
                </a:cubicBezTo>
                <a:lnTo>
                  <a:pt x="562" y="3014"/>
                </a:lnTo>
                <a:cubicBezTo>
                  <a:pt x="1132" y="3576"/>
                  <a:pt x="2048" y="3576"/>
                  <a:pt x="2610" y="3014"/>
                </a:cubicBezTo>
                <a:lnTo>
                  <a:pt x="2610" y="3014"/>
                </a:lnTo>
                <a:cubicBezTo>
                  <a:pt x="3179" y="2445"/>
                  <a:pt x="3179" y="1528"/>
                  <a:pt x="2610" y="966"/>
                </a:cubicBezTo>
                <a:lnTo>
                  <a:pt x="1734" y="83"/>
                </a:ln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514" name="Google Shape;514;p17"/>
          <p:cNvSpPr/>
          <p:nvPr/>
        </p:nvSpPr>
        <p:spPr>
          <a:xfrm>
            <a:off x="8461577" y="2607641"/>
            <a:ext cx="1947600" cy="2249731"/>
          </a:xfrm>
          <a:custGeom>
            <a:avLst/>
            <a:gdLst/>
            <a:ahLst/>
            <a:cxnLst/>
            <a:rect l="l" t="t" r="r" b="b"/>
            <a:pathLst>
              <a:path w="3181" h="3577" extrusionOk="0">
                <a:moveTo>
                  <a:pt x="1726" y="83"/>
                </a:moveTo>
                <a:lnTo>
                  <a:pt x="1726" y="83"/>
                </a:lnTo>
                <a:cubicBezTo>
                  <a:pt x="1652" y="0"/>
                  <a:pt x="1520" y="0"/>
                  <a:pt x="1445" y="83"/>
                </a:cubicBezTo>
                <a:cubicBezTo>
                  <a:pt x="562" y="966"/>
                  <a:pt x="562" y="966"/>
                  <a:pt x="562" y="966"/>
                </a:cubicBezTo>
                <a:cubicBezTo>
                  <a:pt x="0" y="1528"/>
                  <a:pt x="0" y="2445"/>
                  <a:pt x="562" y="3014"/>
                </a:cubicBezTo>
                <a:lnTo>
                  <a:pt x="562" y="3014"/>
                </a:lnTo>
                <a:cubicBezTo>
                  <a:pt x="1131" y="3576"/>
                  <a:pt x="2048" y="3576"/>
                  <a:pt x="2610" y="3014"/>
                </a:cubicBezTo>
                <a:lnTo>
                  <a:pt x="2610" y="3014"/>
                </a:lnTo>
                <a:cubicBezTo>
                  <a:pt x="3180" y="2445"/>
                  <a:pt x="3180" y="1528"/>
                  <a:pt x="2610" y="966"/>
                </a:cubicBezTo>
                <a:lnTo>
                  <a:pt x="1726" y="83"/>
                </a:ln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515" name="Google Shape;515;p17"/>
          <p:cNvSpPr txBox="1"/>
          <p:nvPr/>
        </p:nvSpPr>
        <p:spPr>
          <a:xfrm>
            <a:off x="1453871" y="3214067"/>
            <a:ext cx="2302500" cy="498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200" b="1">
                <a:solidFill>
                  <a:srgbClr val="0D0D0D"/>
                </a:solidFill>
                <a:latin typeface="Calibri"/>
                <a:ea typeface="Calibri"/>
                <a:cs typeface="Calibri"/>
                <a:sym typeface="Calibri"/>
              </a:rPr>
              <a:t>Sviluppo economico</a:t>
            </a:r>
            <a:endParaRPr sz="2200" b="0" i="0" u="none" strike="noStrike" cap="none">
              <a:solidFill>
                <a:srgbClr val="0D0D0D"/>
              </a:solidFill>
              <a:latin typeface="Arial"/>
              <a:ea typeface="Arial"/>
              <a:cs typeface="Arial"/>
              <a:sym typeface="Arial"/>
            </a:endParaRPr>
          </a:p>
        </p:txBody>
      </p:sp>
      <p:sp>
        <p:nvSpPr>
          <p:cNvPr id="516" name="Google Shape;516;p17"/>
          <p:cNvSpPr txBox="1"/>
          <p:nvPr/>
        </p:nvSpPr>
        <p:spPr>
          <a:xfrm>
            <a:off x="564088" y="4679991"/>
            <a:ext cx="3750067" cy="1367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ct val="100000"/>
              <a:buFont typeface="Arial"/>
              <a:buNone/>
            </a:pPr>
            <a:r>
              <a:rPr lang="en-US" sz="1900" dirty="0" err="1">
                <a:latin typeface="Calibri"/>
                <a:ea typeface="Calibri"/>
                <a:cs typeface="Calibri"/>
                <a:sym typeface="Calibri"/>
              </a:rPr>
              <a:t>L'agroecologia</a:t>
            </a:r>
            <a:r>
              <a:rPr lang="en-US" sz="1900" dirty="0">
                <a:latin typeface="Calibri"/>
                <a:ea typeface="Calibri"/>
                <a:cs typeface="Calibri"/>
                <a:sym typeface="Calibri"/>
              </a:rPr>
              <a:t> </a:t>
            </a:r>
            <a:r>
              <a:rPr lang="en-US" sz="1900" dirty="0" err="1">
                <a:latin typeface="Calibri"/>
                <a:ea typeface="Calibri"/>
                <a:cs typeface="Calibri"/>
                <a:sym typeface="Calibri"/>
              </a:rPr>
              <a:t>può</a:t>
            </a:r>
            <a:r>
              <a:rPr lang="en-US" sz="1900" dirty="0">
                <a:latin typeface="Calibri"/>
                <a:ea typeface="Calibri"/>
                <a:cs typeface="Calibri"/>
                <a:sym typeface="Calibri"/>
              </a:rPr>
              <a:t> </a:t>
            </a:r>
            <a:r>
              <a:rPr lang="en-US" sz="1900" dirty="0" err="1">
                <a:latin typeface="Calibri"/>
                <a:ea typeface="Calibri"/>
                <a:cs typeface="Calibri"/>
                <a:sym typeface="Calibri"/>
              </a:rPr>
              <a:t>contribuire</a:t>
            </a:r>
            <a:r>
              <a:rPr lang="en-US" sz="1900" dirty="0">
                <a:latin typeface="Calibri"/>
                <a:ea typeface="Calibri"/>
                <a:cs typeface="Calibri"/>
                <a:sym typeface="Calibri"/>
              </a:rPr>
              <a:t> a </a:t>
            </a:r>
            <a:r>
              <a:rPr lang="en-US" sz="1900" dirty="0" err="1">
                <a:latin typeface="Calibri"/>
                <a:ea typeface="Calibri"/>
                <a:cs typeface="Calibri"/>
                <a:sym typeface="Calibri"/>
              </a:rPr>
              <a:t>creare</a:t>
            </a:r>
            <a:r>
              <a:rPr lang="en-US" sz="1900" dirty="0">
                <a:latin typeface="Calibri"/>
                <a:ea typeface="Calibri"/>
                <a:cs typeface="Calibri"/>
                <a:sym typeface="Calibri"/>
              </a:rPr>
              <a:t> </a:t>
            </a:r>
            <a:r>
              <a:rPr lang="en-US" sz="1900" dirty="0" err="1">
                <a:latin typeface="Calibri"/>
                <a:ea typeface="Calibri"/>
                <a:cs typeface="Calibri"/>
                <a:sym typeface="Calibri"/>
              </a:rPr>
              <a:t>opportunità</a:t>
            </a:r>
            <a:r>
              <a:rPr lang="en-US" sz="1900" dirty="0">
                <a:latin typeface="Calibri"/>
                <a:ea typeface="Calibri"/>
                <a:cs typeface="Calibri"/>
                <a:sym typeface="Calibri"/>
              </a:rPr>
              <a:t> </a:t>
            </a:r>
            <a:r>
              <a:rPr lang="en-US" sz="1900" dirty="0" err="1">
                <a:latin typeface="Calibri"/>
                <a:ea typeface="Calibri"/>
                <a:cs typeface="Calibri"/>
                <a:sym typeface="Calibri"/>
              </a:rPr>
              <a:t>economiche</a:t>
            </a:r>
            <a:r>
              <a:rPr lang="en-US" sz="1900" dirty="0">
                <a:latin typeface="Calibri"/>
                <a:ea typeface="Calibri"/>
                <a:cs typeface="Calibri"/>
                <a:sym typeface="Calibri"/>
              </a:rPr>
              <a:t> per </a:t>
            </a:r>
            <a:r>
              <a:rPr lang="en-US" sz="1900" dirty="0" err="1">
                <a:latin typeface="Calibri"/>
                <a:ea typeface="Calibri"/>
                <a:cs typeface="Calibri"/>
                <a:sym typeface="Calibri"/>
              </a:rPr>
              <a:t>i</a:t>
            </a:r>
            <a:r>
              <a:rPr lang="en-US" sz="1900" dirty="0">
                <a:latin typeface="Calibri"/>
                <a:ea typeface="Calibri"/>
                <a:cs typeface="Calibri"/>
                <a:sym typeface="Calibri"/>
              </a:rPr>
              <a:t> </a:t>
            </a:r>
            <a:r>
              <a:rPr lang="en-US" sz="1900" dirty="0" err="1">
                <a:latin typeface="Calibri"/>
                <a:ea typeface="Calibri"/>
                <a:cs typeface="Calibri"/>
                <a:sym typeface="Calibri"/>
              </a:rPr>
              <a:t>membri</a:t>
            </a:r>
            <a:r>
              <a:rPr lang="en-US" sz="1900" dirty="0">
                <a:latin typeface="Calibri"/>
                <a:ea typeface="Calibri"/>
                <a:cs typeface="Calibri"/>
                <a:sym typeface="Calibri"/>
              </a:rPr>
              <a:t> </a:t>
            </a:r>
            <a:r>
              <a:rPr lang="en-US" sz="1900" dirty="0" err="1">
                <a:latin typeface="Calibri"/>
                <a:ea typeface="Calibri"/>
                <a:cs typeface="Calibri"/>
                <a:sym typeface="Calibri"/>
              </a:rPr>
              <a:t>della</a:t>
            </a:r>
            <a:r>
              <a:rPr lang="en-US" sz="1900" dirty="0">
                <a:latin typeface="Calibri"/>
                <a:ea typeface="Calibri"/>
                <a:cs typeface="Calibri"/>
                <a:sym typeface="Calibri"/>
              </a:rPr>
              <a:t> </a:t>
            </a:r>
            <a:r>
              <a:rPr lang="en-US" sz="1900" dirty="0" err="1">
                <a:latin typeface="Calibri"/>
                <a:ea typeface="Calibri"/>
                <a:cs typeface="Calibri"/>
                <a:sym typeface="Calibri"/>
              </a:rPr>
              <a:t>comunità</a:t>
            </a:r>
            <a:r>
              <a:rPr lang="en-US" sz="1900" dirty="0">
                <a:latin typeface="Calibri"/>
                <a:ea typeface="Calibri"/>
                <a:cs typeface="Calibri"/>
                <a:sym typeface="Calibri"/>
              </a:rPr>
              <a:t>. </a:t>
            </a:r>
            <a:r>
              <a:rPr lang="en-US" sz="1900" dirty="0" err="1">
                <a:latin typeface="Calibri"/>
                <a:ea typeface="Calibri"/>
                <a:cs typeface="Calibri"/>
                <a:sym typeface="Calibri"/>
              </a:rPr>
              <a:t>Ciò</a:t>
            </a:r>
            <a:r>
              <a:rPr lang="en-US" sz="1900" dirty="0">
                <a:latin typeface="Calibri"/>
                <a:ea typeface="Calibri"/>
                <a:cs typeface="Calibri"/>
                <a:sym typeface="Calibri"/>
              </a:rPr>
              <a:t> </a:t>
            </a:r>
            <a:r>
              <a:rPr lang="en-US" sz="1900" dirty="0" err="1">
                <a:latin typeface="Calibri"/>
                <a:ea typeface="Calibri"/>
                <a:cs typeface="Calibri"/>
                <a:sym typeface="Calibri"/>
              </a:rPr>
              <a:t>può</a:t>
            </a:r>
            <a:r>
              <a:rPr lang="en-US" sz="1900" dirty="0">
                <a:latin typeface="Calibri"/>
                <a:ea typeface="Calibri"/>
                <a:cs typeface="Calibri"/>
                <a:sym typeface="Calibri"/>
              </a:rPr>
              <a:t> </a:t>
            </a:r>
            <a:r>
              <a:rPr lang="en-US" sz="1900" dirty="0" err="1">
                <a:latin typeface="Calibri"/>
                <a:ea typeface="Calibri"/>
                <a:cs typeface="Calibri"/>
                <a:sym typeface="Calibri"/>
              </a:rPr>
              <a:t>contribuire</a:t>
            </a:r>
            <a:r>
              <a:rPr lang="en-US" sz="1900" dirty="0">
                <a:latin typeface="Calibri"/>
                <a:ea typeface="Calibri"/>
                <a:cs typeface="Calibri"/>
                <a:sym typeface="Calibri"/>
              </a:rPr>
              <a:t> a </a:t>
            </a:r>
            <a:r>
              <a:rPr lang="en-US" sz="1900" dirty="0" err="1">
                <a:latin typeface="Calibri"/>
                <a:ea typeface="Calibri"/>
                <a:cs typeface="Calibri"/>
                <a:sym typeface="Calibri"/>
              </a:rPr>
              <a:t>ridurre</a:t>
            </a:r>
            <a:r>
              <a:rPr lang="en-US" sz="1900" dirty="0">
                <a:latin typeface="Calibri"/>
                <a:ea typeface="Calibri"/>
                <a:cs typeface="Calibri"/>
                <a:sym typeface="Calibri"/>
              </a:rPr>
              <a:t> la </a:t>
            </a:r>
            <a:r>
              <a:rPr lang="en-US" sz="1900" dirty="0" err="1">
                <a:latin typeface="Calibri"/>
                <a:ea typeface="Calibri"/>
                <a:cs typeface="Calibri"/>
                <a:sym typeface="Calibri"/>
              </a:rPr>
              <a:t>povertà</a:t>
            </a:r>
            <a:r>
              <a:rPr lang="en-US" sz="1900" dirty="0">
                <a:latin typeface="Calibri"/>
                <a:ea typeface="Calibri"/>
                <a:cs typeface="Calibri"/>
                <a:sym typeface="Calibri"/>
              </a:rPr>
              <a:t> e a </a:t>
            </a:r>
            <a:r>
              <a:rPr lang="en-US" sz="1900" dirty="0" err="1">
                <a:latin typeface="Calibri"/>
                <a:ea typeface="Calibri"/>
                <a:cs typeface="Calibri"/>
                <a:sym typeface="Calibri"/>
              </a:rPr>
              <a:t>migliorare</a:t>
            </a:r>
            <a:r>
              <a:rPr lang="en-US" sz="1900" dirty="0">
                <a:latin typeface="Calibri"/>
                <a:ea typeface="Calibri"/>
                <a:cs typeface="Calibri"/>
                <a:sym typeface="Calibri"/>
              </a:rPr>
              <a:t> la </a:t>
            </a:r>
            <a:r>
              <a:rPr lang="en-US" sz="1900" dirty="0" err="1">
                <a:latin typeface="Calibri"/>
                <a:ea typeface="Calibri"/>
                <a:cs typeface="Calibri"/>
                <a:sym typeface="Calibri"/>
              </a:rPr>
              <a:t>qualità</a:t>
            </a:r>
            <a:r>
              <a:rPr lang="en-US" sz="1900" dirty="0">
                <a:latin typeface="Calibri"/>
                <a:ea typeface="Calibri"/>
                <a:cs typeface="Calibri"/>
                <a:sym typeface="Calibri"/>
              </a:rPr>
              <a:t> </a:t>
            </a:r>
            <a:r>
              <a:rPr lang="en-US" sz="1900" dirty="0" err="1">
                <a:latin typeface="Calibri"/>
                <a:ea typeface="Calibri"/>
                <a:cs typeface="Calibri"/>
                <a:sym typeface="Calibri"/>
              </a:rPr>
              <a:t>della</a:t>
            </a:r>
            <a:r>
              <a:rPr lang="en-US" sz="1900" dirty="0">
                <a:latin typeface="Calibri"/>
                <a:ea typeface="Calibri"/>
                <a:cs typeface="Calibri"/>
                <a:sym typeface="Calibri"/>
              </a:rPr>
              <a:t> vita.</a:t>
            </a:r>
            <a:endParaRPr sz="1900" b="0" i="0" u="none" strike="noStrike" cap="none" dirty="0">
              <a:solidFill>
                <a:srgbClr val="000000"/>
              </a:solidFill>
              <a:latin typeface="Arial"/>
              <a:ea typeface="Arial"/>
              <a:cs typeface="Arial"/>
              <a:sym typeface="Arial"/>
            </a:endParaRPr>
          </a:p>
        </p:txBody>
      </p:sp>
      <p:sp>
        <p:nvSpPr>
          <p:cNvPr id="517" name="Google Shape;517;p17"/>
          <p:cNvSpPr txBox="1"/>
          <p:nvPr/>
        </p:nvSpPr>
        <p:spPr>
          <a:xfrm>
            <a:off x="9096529" y="4470960"/>
            <a:ext cx="2302577" cy="33941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17"/>
          <p:cNvSpPr txBox="1"/>
          <p:nvPr/>
        </p:nvSpPr>
        <p:spPr>
          <a:xfrm>
            <a:off x="8514779" y="3293717"/>
            <a:ext cx="1841195" cy="33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200" b="1" dirty="0" err="1">
                <a:solidFill>
                  <a:srgbClr val="0D0D0D"/>
                </a:solidFill>
                <a:latin typeface="Calibri"/>
                <a:ea typeface="Calibri"/>
                <a:cs typeface="Calibri"/>
                <a:sym typeface="Calibri"/>
              </a:rPr>
              <a:t>Protezione</a:t>
            </a:r>
            <a:r>
              <a:rPr lang="en-US" sz="2200" b="1" dirty="0">
                <a:solidFill>
                  <a:srgbClr val="0D0D0D"/>
                </a:solidFill>
                <a:latin typeface="Calibri"/>
                <a:ea typeface="Calibri"/>
                <a:cs typeface="Calibri"/>
                <a:sym typeface="Calibri"/>
              </a:rPr>
              <a:t> </a:t>
            </a:r>
            <a:r>
              <a:rPr lang="en-US" sz="2200" b="1" dirty="0" err="1">
                <a:solidFill>
                  <a:srgbClr val="0D0D0D"/>
                </a:solidFill>
                <a:latin typeface="Calibri"/>
                <a:ea typeface="Calibri"/>
                <a:cs typeface="Calibri"/>
                <a:sym typeface="Calibri"/>
              </a:rPr>
              <a:t>dell'ambiente</a:t>
            </a:r>
            <a:endParaRPr sz="2200" b="0" i="0" u="none" strike="noStrike" cap="none" dirty="0">
              <a:solidFill>
                <a:srgbClr val="0D0D0D"/>
              </a:solidFill>
              <a:latin typeface="Arial"/>
              <a:ea typeface="Arial"/>
              <a:cs typeface="Arial"/>
              <a:sym typeface="Arial"/>
            </a:endParaRPr>
          </a:p>
        </p:txBody>
      </p:sp>
      <p:sp>
        <p:nvSpPr>
          <p:cNvPr id="519" name="Google Shape;519;p17"/>
          <p:cNvSpPr txBox="1"/>
          <p:nvPr/>
        </p:nvSpPr>
        <p:spPr>
          <a:xfrm>
            <a:off x="8032418" y="4795496"/>
            <a:ext cx="3124200" cy="13677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rgbClr val="000000"/>
              </a:buClr>
              <a:buSzPct val="100000"/>
              <a:buFont typeface="Arial"/>
              <a:buNone/>
            </a:pPr>
            <a:r>
              <a:rPr lang="en-US" sz="2000">
                <a:latin typeface="Calibri"/>
                <a:ea typeface="Calibri"/>
                <a:cs typeface="Calibri"/>
                <a:sym typeface="Calibri"/>
              </a:rPr>
              <a:t>L'agroecologia può contribuire a proteggere l'ambiente. Può contribuire a salvaguardare le risorse naturali e a ridurre l'inquinamento.</a:t>
            </a:r>
            <a:endParaRPr sz="2000" b="0" i="0" u="none" strike="noStrike" cap="none">
              <a:solidFill>
                <a:srgbClr val="000000"/>
              </a:solidFill>
              <a:latin typeface="Arial"/>
              <a:ea typeface="Arial"/>
              <a:cs typeface="Arial"/>
              <a:sym typeface="Arial"/>
            </a:endParaRPr>
          </a:p>
        </p:txBody>
      </p:sp>
      <p:sp>
        <p:nvSpPr>
          <p:cNvPr id="520" name="Google Shape;520;p17"/>
          <p:cNvSpPr txBox="1"/>
          <p:nvPr/>
        </p:nvSpPr>
        <p:spPr>
          <a:xfrm>
            <a:off x="5122200" y="3268626"/>
            <a:ext cx="1947600" cy="33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200" b="1">
                <a:solidFill>
                  <a:srgbClr val="0D0D0D"/>
                </a:solidFill>
                <a:latin typeface="Calibri"/>
                <a:ea typeface="Calibri"/>
                <a:cs typeface="Calibri"/>
                <a:sym typeface="Calibri"/>
              </a:rPr>
              <a:t>Inclusione sociale</a:t>
            </a:r>
            <a:endParaRPr sz="2200" b="0" i="0" u="none" strike="noStrike" cap="none">
              <a:solidFill>
                <a:srgbClr val="0D0D0D"/>
              </a:solidFill>
              <a:latin typeface="Arial"/>
              <a:ea typeface="Arial"/>
              <a:cs typeface="Arial"/>
              <a:sym typeface="Arial"/>
            </a:endParaRPr>
          </a:p>
        </p:txBody>
      </p:sp>
      <p:sp>
        <p:nvSpPr>
          <p:cNvPr id="521" name="Google Shape;521;p17"/>
          <p:cNvSpPr txBox="1"/>
          <p:nvPr/>
        </p:nvSpPr>
        <p:spPr>
          <a:xfrm>
            <a:off x="4534605" y="4751972"/>
            <a:ext cx="3124200" cy="13677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rgbClr val="000000"/>
              </a:buClr>
              <a:buSzPct val="100000"/>
              <a:buFont typeface="Arial"/>
              <a:buNone/>
            </a:pPr>
            <a:r>
              <a:rPr lang="en-US" sz="2000" dirty="0" err="1">
                <a:latin typeface="Calibri"/>
                <a:ea typeface="Calibri"/>
                <a:cs typeface="Calibri"/>
                <a:sym typeface="Calibri"/>
              </a:rPr>
              <a:t>L'agroecologia</a:t>
            </a:r>
            <a:r>
              <a:rPr lang="en-US" sz="2000" dirty="0">
                <a:latin typeface="Calibri"/>
                <a:ea typeface="Calibri"/>
                <a:cs typeface="Calibri"/>
                <a:sym typeface="Calibri"/>
              </a:rPr>
              <a:t> </a:t>
            </a:r>
            <a:r>
              <a:rPr lang="en-US" sz="2000" dirty="0" err="1">
                <a:latin typeface="Calibri"/>
                <a:ea typeface="Calibri"/>
                <a:cs typeface="Calibri"/>
                <a:sym typeface="Calibri"/>
              </a:rPr>
              <a:t>può</a:t>
            </a:r>
            <a:r>
              <a:rPr lang="en-US" sz="2000" dirty="0">
                <a:latin typeface="Calibri"/>
                <a:ea typeface="Calibri"/>
                <a:cs typeface="Calibri"/>
                <a:sym typeface="Calibri"/>
              </a:rPr>
              <a:t> </a:t>
            </a:r>
            <a:r>
              <a:rPr lang="en-US" sz="2000" dirty="0" err="1">
                <a:latin typeface="Calibri"/>
                <a:ea typeface="Calibri"/>
                <a:cs typeface="Calibri"/>
                <a:sym typeface="Calibri"/>
              </a:rPr>
              <a:t>contribuire</a:t>
            </a:r>
            <a:r>
              <a:rPr lang="en-US" sz="2000" dirty="0">
                <a:latin typeface="Calibri"/>
                <a:ea typeface="Calibri"/>
                <a:cs typeface="Calibri"/>
                <a:sym typeface="Calibri"/>
              </a:rPr>
              <a:t> a </a:t>
            </a:r>
            <a:r>
              <a:rPr lang="en-US" sz="2000" dirty="0" err="1">
                <a:latin typeface="Calibri"/>
                <a:ea typeface="Calibri"/>
                <a:cs typeface="Calibri"/>
                <a:sym typeface="Calibri"/>
              </a:rPr>
              <a:t>includere</a:t>
            </a:r>
            <a:r>
              <a:rPr lang="en-US" sz="2000" dirty="0">
                <a:latin typeface="Calibri"/>
                <a:ea typeface="Calibri"/>
                <a:cs typeface="Calibri"/>
                <a:sym typeface="Calibri"/>
              </a:rPr>
              <a:t> </a:t>
            </a:r>
            <a:r>
              <a:rPr lang="en-US" sz="2000" dirty="0" err="1">
                <a:latin typeface="Calibri"/>
                <a:ea typeface="Calibri"/>
                <a:cs typeface="Calibri"/>
                <a:sym typeface="Calibri"/>
              </a:rPr>
              <a:t>i</a:t>
            </a:r>
            <a:r>
              <a:rPr lang="en-US" sz="2000" dirty="0">
                <a:latin typeface="Calibri"/>
                <a:ea typeface="Calibri"/>
                <a:cs typeface="Calibri"/>
                <a:sym typeface="Calibri"/>
              </a:rPr>
              <a:t> </a:t>
            </a:r>
            <a:r>
              <a:rPr lang="en-US" sz="2000" dirty="0" err="1">
                <a:latin typeface="Calibri"/>
                <a:ea typeface="Calibri"/>
                <a:cs typeface="Calibri"/>
                <a:sym typeface="Calibri"/>
              </a:rPr>
              <a:t>gruppi</a:t>
            </a:r>
            <a:r>
              <a:rPr lang="en-US" sz="2000" dirty="0">
                <a:latin typeface="Calibri"/>
                <a:ea typeface="Calibri"/>
                <a:cs typeface="Calibri"/>
                <a:sym typeface="Calibri"/>
              </a:rPr>
              <a:t> </a:t>
            </a:r>
            <a:r>
              <a:rPr lang="en-US" sz="2000" dirty="0" err="1">
                <a:latin typeface="Calibri"/>
                <a:ea typeface="Calibri"/>
                <a:cs typeface="Calibri"/>
                <a:sym typeface="Calibri"/>
              </a:rPr>
              <a:t>emarginati</a:t>
            </a:r>
            <a:r>
              <a:rPr lang="en-US" sz="2000" dirty="0">
                <a:latin typeface="Calibri"/>
                <a:ea typeface="Calibri"/>
                <a:cs typeface="Calibri"/>
                <a:sym typeface="Calibri"/>
              </a:rPr>
              <a:t> </a:t>
            </a:r>
            <a:r>
              <a:rPr lang="en-US" sz="2000" dirty="0" err="1">
                <a:latin typeface="Calibri"/>
                <a:ea typeface="Calibri"/>
                <a:cs typeface="Calibri"/>
                <a:sym typeface="Calibri"/>
              </a:rPr>
              <a:t>nella</a:t>
            </a:r>
            <a:r>
              <a:rPr lang="en-US" sz="2000" dirty="0">
                <a:latin typeface="Calibri"/>
                <a:ea typeface="Calibri"/>
                <a:cs typeface="Calibri"/>
                <a:sym typeface="Calibri"/>
              </a:rPr>
              <a:t> </a:t>
            </a:r>
            <a:r>
              <a:rPr lang="en-US" sz="2000" dirty="0" err="1">
                <a:latin typeface="Calibri"/>
                <a:ea typeface="Calibri"/>
                <a:cs typeface="Calibri"/>
                <a:sym typeface="Calibri"/>
              </a:rPr>
              <a:t>società</a:t>
            </a:r>
            <a:r>
              <a:rPr lang="en-US" sz="2000" dirty="0">
                <a:latin typeface="Calibri"/>
                <a:ea typeface="Calibri"/>
                <a:cs typeface="Calibri"/>
                <a:sym typeface="Calibri"/>
              </a:rPr>
              <a:t>. </a:t>
            </a:r>
            <a:r>
              <a:rPr lang="en-US" sz="2000" dirty="0" err="1">
                <a:latin typeface="Calibri"/>
                <a:ea typeface="Calibri"/>
                <a:cs typeface="Calibri"/>
                <a:sym typeface="Calibri"/>
              </a:rPr>
              <a:t>Questo</a:t>
            </a:r>
            <a:r>
              <a:rPr lang="en-US" sz="2000" dirty="0">
                <a:latin typeface="Calibri"/>
                <a:ea typeface="Calibri"/>
                <a:cs typeface="Calibri"/>
                <a:sym typeface="Calibri"/>
              </a:rPr>
              <a:t> </a:t>
            </a:r>
            <a:r>
              <a:rPr lang="en-US" sz="2000" dirty="0" err="1">
                <a:latin typeface="Calibri"/>
                <a:ea typeface="Calibri"/>
                <a:cs typeface="Calibri"/>
                <a:sym typeface="Calibri"/>
              </a:rPr>
              <a:t>può</a:t>
            </a:r>
            <a:r>
              <a:rPr lang="en-US" sz="2000" dirty="0">
                <a:latin typeface="Calibri"/>
                <a:ea typeface="Calibri"/>
                <a:cs typeface="Calibri"/>
                <a:sym typeface="Calibri"/>
              </a:rPr>
              <a:t> </a:t>
            </a:r>
            <a:r>
              <a:rPr lang="en-US" sz="2000" dirty="0" err="1">
                <a:latin typeface="Calibri"/>
                <a:ea typeface="Calibri"/>
                <a:cs typeface="Calibri"/>
                <a:sym typeface="Calibri"/>
              </a:rPr>
              <a:t>contribuire</a:t>
            </a:r>
            <a:r>
              <a:rPr lang="en-US" sz="2000" dirty="0">
                <a:latin typeface="Calibri"/>
                <a:ea typeface="Calibri"/>
                <a:cs typeface="Calibri"/>
                <a:sym typeface="Calibri"/>
              </a:rPr>
              <a:t> a </a:t>
            </a:r>
            <a:r>
              <a:rPr lang="en-US" sz="2000" dirty="0" err="1">
                <a:latin typeface="Calibri"/>
                <a:ea typeface="Calibri"/>
                <a:cs typeface="Calibri"/>
                <a:sym typeface="Calibri"/>
              </a:rPr>
              <a:t>creare</a:t>
            </a:r>
            <a:r>
              <a:rPr lang="en-US" sz="2000" dirty="0">
                <a:latin typeface="Calibri"/>
                <a:ea typeface="Calibri"/>
                <a:cs typeface="Calibri"/>
                <a:sym typeface="Calibri"/>
              </a:rPr>
              <a:t> </a:t>
            </a:r>
            <a:r>
              <a:rPr lang="en-US" sz="2000" dirty="0" err="1">
                <a:latin typeface="Calibri"/>
                <a:ea typeface="Calibri"/>
                <a:cs typeface="Calibri"/>
                <a:sym typeface="Calibri"/>
              </a:rPr>
              <a:t>una</a:t>
            </a:r>
            <a:r>
              <a:rPr lang="en-US" sz="2000" dirty="0">
                <a:latin typeface="Calibri"/>
                <a:ea typeface="Calibri"/>
                <a:cs typeface="Calibri"/>
                <a:sym typeface="Calibri"/>
              </a:rPr>
              <a:t> </a:t>
            </a:r>
            <a:r>
              <a:rPr lang="en-US" sz="2000" dirty="0" err="1">
                <a:latin typeface="Calibri"/>
                <a:ea typeface="Calibri"/>
                <a:cs typeface="Calibri"/>
                <a:sym typeface="Calibri"/>
              </a:rPr>
              <a:t>società</a:t>
            </a:r>
            <a:r>
              <a:rPr lang="en-US" sz="2000" dirty="0">
                <a:latin typeface="Calibri"/>
                <a:ea typeface="Calibri"/>
                <a:cs typeface="Calibri"/>
                <a:sym typeface="Calibri"/>
              </a:rPr>
              <a:t> </a:t>
            </a:r>
            <a:r>
              <a:rPr lang="en-US" sz="2000" dirty="0" err="1">
                <a:latin typeface="Calibri"/>
                <a:ea typeface="Calibri"/>
                <a:cs typeface="Calibri"/>
                <a:sym typeface="Calibri"/>
              </a:rPr>
              <a:t>più</a:t>
            </a:r>
            <a:r>
              <a:rPr lang="en-US" sz="2000" dirty="0">
                <a:latin typeface="Calibri"/>
                <a:ea typeface="Calibri"/>
                <a:cs typeface="Calibri"/>
                <a:sym typeface="Calibri"/>
              </a:rPr>
              <a:t> </a:t>
            </a:r>
            <a:r>
              <a:rPr lang="en-US" sz="2000" dirty="0" err="1">
                <a:latin typeface="Calibri"/>
                <a:ea typeface="Calibri"/>
                <a:cs typeface="Calibri"/>
                <a:sym typeface="Calibri"/>
              </a:rPr>
              <a:t>equa</a:t>
            </a:r>
            <a:r>
              <a:rPr lang="en-US" sz="2000" dirty="0">
                <a:latin typeface="Calibri"/>
                <a:ea typeface="Calibri"/>
                <a:cs typeface="Calibri"/>
                <a:sym typeface="Calibri"/>
              </a:rPr>
              <a:t> e </a:t>
            </a:r>
            <a:r>
              <a:rPr lang="en-US" sz="2000" dirty="0" err="1">
                <a:latin typeface="Calibri"/>
                <a:ea typeface="Calibri"/>
                <a:cs typeface="Calibri"/>
                <a:sym typeface="Calibri"/>
              </a:rPr>
              <a:t>inclusiva</a:t>
            </a:r>
            <a:r>
              <a:rPr lang="en-US" sz="2000" dirty="0">
                <a:latin typeface="Calibri"/>
                <a:ea typeface="Calibri"/>
                <a:cs typeface="Calibri"/>
                <a:sym typeface="Calibri"/>
              </a:rPr>
              <a:t>.</a:t>
            </a:r>
            <a:endParaRPr sz="2000" b="0" i="0" u="none" strike="noStrike" cap="none" dirty="0">
              <a:solidFill>
                <a:srgbClr val="000000"/>
              </a:solidFill>
              <a:latin typeface="Arial"/>
              <a:ea typeface="Arial"/>
              <a:cs typeface="Arial"/>
              <a:sym typeface="Arial"/>
            </a:endParaRPr>
          </a:p>
        </p:txBody>
      </p:sp>
      <p:sp>
        <p:nvSpPr>
          <p:cNvPr id="522" name="Google Shape;522;p17"/>
          <p:cNvSpPr txBox="1"/>
          <p:nvPr/>
        </p:nvSpPr>
        <p:spPr>
          <a:xfrm>
            <a:off x="3337575" y="161401"/>
            <a:ext cx="8618700" cy="2406300"/>
          </a:xfrm>
          <a:prstGeom prst="rect">
            <a:avLst/>
          </a:prstGeom>
          <a:solidFill>
            <a:srgbClr val="9FDADF"/>
          </a:solidFill>
          <a:ln>
            <a:noFill/>
          </a:ln>
        </p:spPr>
        <p:txBody>
          <a:bodyPr spcFirstLastPara="1" wrap="square" lIns="91425" tIns="91425" rIns="91425" bIns="91425" anchor="t" anchorCtr="0">
            <a:normAutofit lnSpcReduction="10000"/>
          </a:bodyPr>
          <a:lstStyle/>
          <a:p>
            <a:pPr marL="0" marR="0" lvl="0" indent="0" algn="just" rtl="0">
              <a:lnSpc>
                <a:spcPct val="100000"/>
              </a:lnSpc>
              <a:spcBef>
                <a:spcPts val="0"/>
              </a:spcBef>
              <a:spcAft>
                <a:spcPts val="0"/>
              </a:spcAft>
              <a:buClr>
                <a:srgbClr val="000000"/>
              </a:buClr>
              <a:buSzPts val="2400"/>
              <a:buFont typeface="Arial"/>
              <a:buNone/>
            </a:pPr>
            <a:r>
              <a:rPr lang="en-US" sz="2400" b="1">
                <a:solidFill>
                  <a:srgbClr val="010101"/>
                </a:solidFill>
                <a:latin typeface="Calibri"/>
                <a:ea typeface="Calibri"/>
                <a:cs typeface="Calibri"/>
                <a:sym typeface="Calibri"/>
              </a:rPr>
              <a:t>L'agroecologia come fonte di empowerment:</a:t>
            </a:r>
            <a:r>
              <a:rPr lang="en-US" sz="1600" b="0" i="0" u="none" strike="noStrike" cap="none">
                <a:solidFill>
                  <a:srgbClr val="010101"/>
                </a:solidFill>
                <a:latin typeface="Calibri"/>
                <a:ea typeface="Calibri"/>
                <a:cs typeface="Calibri"/>
                <a:sym typeface="Calibri"/>
              </a:rPr>
              <a:t> </a:t>
            </a:r>
            <a:r>
              <a:rPr lang="en-US" sz="1900">
                <a:solidFill>
                  <a:srgbClr val="010101"/>
                </a:solidFill>
                <a:latin typeface="Calibri"/>
                <a:ea typeface="Calibri"/>
                <a:cs typeface="Calibri"/>
                <a:sym typeface="Calibri"/>
              </a:rPr>
              <a:t>I progetti di agroecologia prevedono la collaborazione tra agricoltori e altri membri della comunità, come scuole, organizzazioni non governative e governi. Questa collaborazione può aiutare a condividere risorse e conoscenze e a creare consenso per l'agroecologia. La produzione agricola può aiutare le persone a sviluppare capacità imprenditoriali, capacità di leadership e capacità di risolvere i problemi. Queste capacità possono aiutare le persone a diventare membri più attivi delle loro comunità e a migliorare le loro condizioni di vita.</a:t>
            </a:r>
            <a:endParaRPr sz="1900" b="0" i="0" u="none" strike="noStrike" cap="none">
              <a:solidFill>
                <a:srgbClr val="01010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a90ff9d01a_0_67"/>
          <p:cNvSpPr txBox="1">
            <a:spLocks noGrp="1"/>
          </p:cNvSpPr>
          <p:nvPr>
            <p:ph type="body" idx="1"/>
          </p:nvPr>
        </p:nvSpPr>
        <p:spPr>
          <a:xfrm>
            <a:off x="609600" y="1195800"/>
            <a:ext cx="11334600" cy="446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900"/>
              <a:t>Le donne svolgono un ruolo fondamentale nella produzione agricola e nella sicurezza alimentare, ma sono spesso emarginate e hanno un accesso limitato alle risorse.</a:t>
            </a:r>
            <a:endParaRPr sz="1900"/>
          </a:p>
          <a:p>
            <a:pPr marL="0" lvl="0" indent="0" algn="l" rtl="0">
              <a:lnSpc>
                <a:spcPct val="115000"/>
              </a:lnSpc>
              <a:spcBef>
                <a:spcPts val="0"/>
              </a:spcBef>
              <a:spcAft>
                <a:spcPts val="0"/>
              </a:spcAft>
              <a:buNone/>
            </a:pPr>
            <a:r>
              <a:rPr lang="en-US" sz="1900"/>
              <a:t>L'agroecologia può dare potere alle donne in diversi modi, tra cui:</a:t>
            </a:r>
            <a:endParaRPr sz="1900"/>
          </a:p>
          <a:p>
            <a:pPr marL="457200" lvl="0" indent="-349250" algn="l" rtl="0">
              <a:lnSpc>
                <a:spcPct val="115000"/>
              </a:lnSpc>
              <a:spcBef>
                <a:spcPts val="0"/>
              </a:spcBef>
              <a:spcAft>
                <a:spcPts val="0"/>
              </a:spcAft>
              <a:buSzPts val="1900"/>
              <a:buChar char="●"/>
            </a:pPr>
            <a:r>
              <a:rPr lang="en-US" sz="1900" b="1">
                <a:highlight>
                  <a:srgbClr val="8DC641"/>
                </a:highlight>
              </a:rPr>
              <a:t>Migliorare le conoscenze e le competenze:</a:t>
            </a:r>
            <a:r>
              <a:rPr lang="en-US" sz="1900"/>
              <a:t> Le pratiche agroecologiche, come la gestione diversificata delle colture e la gestione integrata dei parassiti, richiedono una comprensione più approfondita dei principi e delle tecniche agricole. La formazione in agroecologia può fornire alle donne le conoscenze e le competenze necessarie per diventare agricoltori più efficaci e custodi della loro terra.</a:t>
            </a:r>
            <a:endParaRPr sz="1900"/>
          </a:p>
          <a:p>
            <a:pPr marL="457200" lvl="0" indent="-349250" algn="l" rtl="0">
              <a:lnSpc>
                <a:spcPct val="115000"/>
              </a:lnSpc>
              <a:spcBef>
                <a:spcPts val="0"/>
              </a:spcBef>
              <a:spcAft>
                <a:spcPts val="0"/>
              </a:spcAft>
              <a:buSzPts val="1900"/>
              <a:buChar char="●"/>
            </a:pPr>
            <a:r>
              <a:rPr lang="en-US" sz="1900" b="1">
                <a:highlight>
                  <a:srgbClr val="8DC641"/>
                </a:highlight>
              </a:rPr>
              <a:t>Rafforzare le opportunità economiche:</a:t>
            </a:r>
            <a:r>
              <a:rPr lang="en-US" sz="1900"/>
              <a:t> L'agroecologia può aumentare il reddito delle donne promuovendo la produzione di colture di alto valore, espandendo i mercati e migliorando l'accesso a prezzi giusti ed equi. Ciò può portare a una maggiore indipendenza economica e a un maggiore potere decisionale per le donne nelle famiglie di agricoltori.</a:t>
            </a:r>
            <a:endParaRPr sz="1900"/>
          </a:p>
          <a:p>
            <a:pPr marL="457200" lvl="0" indent="-349250" algn="l" rtl="0">
              <a:lnSpc>
                <a:spcPct val="115000"/>
              </a:lnSpc>
              <a:spcBef>
                <a:spcPts val="0"/>
              </a:spcBef>
              <a:spcAft>
                <a:spcPts val="0"/>
              </a:spcAft>
              <a:buSzPts val="1900"/>
              <a:buChar char="●"/>
            </a:pPr>
            <a:r>
              <a:rPr lang="en-US" sz="1900" b="1">
                <a:highlight>
                  <a:srgbClr val="8DC641"/>
                </a:highlight>
              </a:rPr>
              <a:t>Promuovere la parità di genere:</a:t>
            </a:r>
            <a:r>
              <a:rPr lang="en-US" sz="1900"/>
              <a:t> Le pratiche agroecologiche, che enfatizzano la collaborazione, la condivisione delle conoscenze e l'azione collettiva, possono favorire un ambiente più equo e inclusivo per le donne nelle comunità agricole. Ciò può portare a una riduzione della discriminazione di genere e a una distribuzione più equa delle risorse e delle opportunità.</a:t>
            </a:r>
            <a:endParaRPr sz="1900"/>
          </a:p>
          <a:p>
            <a:pPr marL="228600" lvl="0" indent="-228600" algn="l" rtl="0">
              <a:lnSpc>
                <a:spcPct val="90000"/>
              </a:lnSpc>
              <a:spcBef>
                <a:spcPts val="0"/>
              </a:spcBef>
              <a:spcAft>
                <a:spcPts val="0"/>
              </a:spcAft>
              <a:buClr>
                <a:srgbClr val="000000"/>
              </a:buClr>
              <a:buSzPts val="2400"/>
              <a:buNone/>
            </a:pPr>
            <a:endParaRPr sz="1900"/>
          </a:p>
          <a:p>
            <a:pPr marL="0" lvl="0" indent="0" algn="l" rtl="0">
              <a:lnSpc>
                <a:spcPct val="90000"/>
              </a:lnSpc>
              <a:spcBef>
                <a:spcPts val="1000"/>
              </a:spcBef>
              <a:spcAft>
                <a:spcPts val="0"/>
              </a:spcAft>
              <a:buClr>
                <a:srgbClr val="000000"/>
              </a:buClr>
              <a:buSzPts val="2400"/>
              <a:buNone/>
            </a:pPr>
            <a:endParaRPr sz="1900"/>
          </a:p>
          <a:p>
            <a:pPr marL="0" lvl="0" indent="0" algn="l" rtl="0">
              <a:lnSpc>
                <a:spcPct val="90000"/>
              </a:lnSpc>
              <a:spcBef>
                <a:spcPts val="1000"/>
              </a:spcBef>
              <a:spcAft>
                <a:spcPts val="0"/>
              </a:spcAft>
              <a:buClr>
                <a:srgbClr val="000000"/>
              </a:buClr>
              <a:buSzPts val="2400"/>
              <a:buNone/>
            </a:pPr>
            <a:endParaRPr sz="1900"/>
          </a:p>
        </p:txBody>
      </p:sp>
      <p:sp>
        <p:nvSpPr>
          <p:cNvPr id="528" name="Google Shape;528;g2a90ff9d01a_0_67"/>
          <p:cNvSpPr txBox="1">
            <a:spLocks noGrp="1"/>
          </p:cNvSpPr>
          <p:nvPr>
            <p:ph type="body" idx="2"/>
          </p:nvPr>
        </p:nvSpPr>
        <p:spPr>
          <a:xfrm>
            <a:off x="609600" y="403428"/>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a:solidFill>
                  <a:srgbClr val="75A949"/>
                </a:solidFill>
              </a:rPr>
              <a:t>Dare potere alle donne</a:t>
            </a:r>
            <a:endParaRPr b="1">
              <a:solidFill>
                <a:srgbClr val="75A949"/>
              </a:solidFill>
            </a:endParaRPr>
          </a:p>
          <a:p>
            <a:pPr marL="0" lvl="0" indent="0" algn="l" rtl="0">
              <a:lnSpc>
                <a:spcPct val="90000"/>
              </a:lnSpc>
              <a:spcBef>
                <a:spcPts val="1000"/>
              </a:spcBef>
              <a:spcAft>
                <a:spcPts val="0"/>
              </a:spcAft>
              <a:buClr>
                <a:srgbClr val="8DC641"/>
              </a:buClr>
              <a:buSzPts val="3600"/>
              <a:buNone/>
            </a:pPr>
            <a:endParaRPr b="1">
              <a:solidFill>
                <a:srgbClr val="75A949"/>
              </a:solidFill>
            </a:endParaRPr>
          </a:p>
        </p:txBody>
      </p:sp>
      <p:pic>
        <p:nvPicPr>
          <p:cNvPr id="529" name="Google Shape;529;g2a90ff9d01a_0_67" descr="Group of women outline"/>
          <p:cNvPicPr preferRelativeResize="0"/>
          <p:nvPr/>
        </p:nvPicPr>
        <p:blipFill rotWithShape="1">
          <a:blip r:embed="rId3">
            <a:alphaModFix/>
          </a:blip>
          <a:srcRect/>
          <a:stretch/>
        </p:blipFill>
        <p:spPr>
          <a:xfrm>
            <a:off x="10278300" y="348075"/>
            <a:ext cx="914400" cy="914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8"/>
          <p:cNvSpPr txBox="1"/>
          <p:nvPr/>
        </p:nvSpPr>
        <p:spPr>
          <a:xfrm>
            <a:off x="0" y="6191250"/>
            <a:ext cx="12192000" cy="66675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5" name="Google Shape;535;p18"/>
          <p:cNvSpPr/>
          <p:nvPr/>
        </p:nvSpPr>
        <p:spPr>
          <a:xfrm>
            <a:off x="6788478" y="273850"/>
            <a:ext cx="5059422" cy="942300"/>
          </a:xfrm>
          <a:prstGeom prst="wedgeRoundRectCallout">
            <a:avLst>
              <a:gd name="adj1" fmla="val -29132"/>
              <a:gd name="adj2" fmla="val 72360"/>
              <a:gd name="adj3" fmla="val 0"/>
            </a:avLst>
          </a:prstGeom>
          <a:solidFill>
            <a:srgbClr val="63C1D3">
              <a:alpha val="8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18"/>
          <p:cNvSpPr/>
          <p:nvPr/>
        </p:nvSpPr>
        <p:spPr>
          <a:xfrm>
            <a:off x="6514945" y="1719877"/>
            <a:ext cx="1543662" cy="2025194"/>
          </a:xfrm>
          <a:custGeom>
            <a:avLst/>
            <a:gdLst/>
            <a:ahLst/>
            <a:cxnLst/>
            <a:rect l="l" t="t" r="r" b="b"/>
            <a:pathLst>
              <a:path w="2954" h="3878" extrusionOk="0">
                <a:moveTo>
                  <a:pt x="1697" y="3841"/>
                </a:moveTo>
                <a:lnTo>
                  <a:pt x="1697" y="3841"/>
                </a:lnTo>
                <a:cubicBezTo>
                  <a:pt x="2047" y="3761"/>
                  <a:pt x="2333" y="3608"/>
                  <a:pt x="2549" y="3330"/>
                </a:cubicBezTo>
                <a:cubicBezTo>
                  <a:pt x="2890" y="2881"/>
                  <a:pt x="2953" y="2378"/>
                  <a:pt x="2755" y="1857"/>
                </a:cubicBezTo>
                <a:cubicBezTo>
                  <a:pt x="2477" y="1113"/>
                  <a:pt x="1948" y="557"/>
                  <a:pt x="1374" y="36"/>
                </a:cubicBezTo>
                <a:cubicBezTo>
                  <a:pt x="1329" y="0"/>
                  <a:pt x="1284" y="9"/>
                  <a:pt x="1248" y="45"/>
                </a:cubicBezTo>
                <a:cubicBezTo>
                  <a:pt x="1212" y="81"/>
                  <a:pt x="1185" y="116"/>
                  <a:pt x="1158" y="152"/>
                </a:cubicBezTo>
                <a:cubicBezTo>
                  <a:pt x="754" y="637"/>
                  <a:pt x="395" y="1149"/>
                  <a:pt x="180" y="1741"/>
                </a:cubicBezTo>
                <a:cubicBezTo>
                  <a:pt x="54" y="2064"/>
                  <a:pt x="0" y="2396"/>
                  <a:pt x="81" y="2737"/>
                </a:cubicBezTo>
                <a:cubicBezTo>
                  <a:pt x="198" y="3303"/>
                  <a:pt x="682" y="3769"/>
                  <a:pt x="1248" y="3850"/>
                </a:cubicBezTo>
                <a:cubicBezTo>
                  <a:pt x="1248" y="3850"/>
                  <a:pt x="1553" y="3877"/>
                  <a:pt x="1697" y="3841"/>
                </a:cubicBez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p18"/>
          <p:cNvSpPr/>
          <p:nvPr/>
        </p:nvSpPr>
        <p:spPr>
          <a:xfrm>
            <a:off x="6284548" y="2332734"/>
            <a:ext cx="1317873" cy="2209511"/>
          </a:xfrm>
          <a:custGeom>
            <a:avLst/>
            <a:gdLst/>
            <a:ahLst/>
            <a:cxnLst/>
            <a:rect l="l" t="t" r="r" b="b"/>
            <a:pathLst>
              <a:path w="2524" h="4229" extrusionOk="0">
                <a:moveTo>
                  <a:pt x="81" y="4218"/>
                </a:moveTo>
                <a:lnTo>
                  <a:pt x="81" y="4218"/>
                </a:lnTo>
                <a:cubicBezTo>
                  <a:pt x="54" y="4228"/>
                  <a:pt x="18" y="4209"/>
                  <a:pt x="9" y="4182"/>
                </a:cubicBezTo>
                <a:cubicBezTo>
                  <a:pt x="0" y="4146"/>
                  <a:pt x="18" y="4111"/>
                  <a:pt x="54" y="4102"/>
                </a:cubicBezTo>
                <a:cubicBezTo>
                  <a:pt x="862" y="3850"/>
                  <a:pt x="1535" y="3285"/>
                  <a:pt x="1930" y="2531"/>
                </a:cubicBezTo>
                <a:cubicBezTo>
                  <a:pt x="2326" y="1768"/>
                  <a:pt x="2397" y="906"/>
                  <a:pt x="2146" y="90"/>
                </a:cubicBezTo>
                <a:cubicBezTo>
                  <a:pt x="2128" y="54"/>
                  <a:pt x="2146" y="18"/>
                  <a:pt x="2182" y="9"/>
                </a:cubicBezTo>
                <a:cubicBezTo>
                  <a:pt x="2209" y="0"/>
                  <a:pt x="2245" y="18"/>
                  <a:pt x="2254" y="54"/>
                </a:cubicBezTo>
                <a:cubicBezTo>
                  <a:pt x="2523" y="897"/>
                  <a:pt x="2442" y="1795"/>
                  <a:pt x="2038" y="2585"/>
                </a:cubicBezTo>
                <a:cubicBezTo>
                  <a:pt x="1625" y="3366"/>
                  <a:pt x="934" y="3949"/>
                  <a:pt x="90" y="4218"/>
                </a:cubicBezTo>
                <a:cubicBezTo>
                  <a:pt x="81" y="4218"/>
                  <a:pt x="81" y="4218"/>
                  <a:pt x="81" y="4218"/>
                </a:cubicBez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8" name="Google Shape;538;p18"/>
          <p:cNvSpPr/>
          <p:nvPr/>
        </p:nvSpPr>
        <p:spPr>
          <a:xfrm>
            <a:off x="3948318" y="687697"/>
            <a:ext cx="1778668" cy="1598958"/>
          </a:xfrm>
          <a:custGeom>
            <a:avLst/>
            <a:gdLst/>
            <a:ahLst/>
            <a:cxnLst/>
            <a:rect l="l" t="t" r="r" b="b"/>
            <a:pathLst>
              <a:path w="3404" h="3062" extrusionOk="0">
                <a:moveTo>
                  <a:pt x="2846" y="377"/>
                </a:moveTo>
                <a:lnTo>
                  <a:pt x="2846" y="377"/>
                </a:lnTo>
                <a:cubicBezTo>
                  <a:pt x="2577" y="143"/>
                  <a:pt x="2281" y="9"/>
                  <a:pt x="1930" y="9"/>
                </a:cubicBezTo>
                <a:cubicBezTo>
                  <a:pt x="1356" y="0"/>
                  <a:pt x="925" y="251"/>
                  <a:pt x="629" y="727"/>
                </a:cubicBezTo>
                <a:cubicBezTo>
                  <a:pt x="198" y="1391"/>
                  <a:pt x="72" y="2154"/>
                  <a:pt x="9" y="2936"/>
                </a:cubicBezTo>
                <a:cubicBezTo>
                  <a:pt x="0" y="2989"/>
                  <a:pt x="36" y="3016"/>
                  <a:pt x="90" y="3025"/>
                </a:cubicBezTo>
                <a:cubicBezTo>
                  <a:pt x="135" y="3034"/>
                  <a:pt x="189" y="3034"/>
                  <a:pt x="234" y="3034"/>
                </a:cubicBezTo>
                <a:cubicBezTo>
                  <a:pt x="862" y="3061"/>
                  <a:pt x="1482" y="3034"/>
                  <a:pt x="2092" y="2855"/>
                </a:cubicBezTo>
                <a:cubicBezTo>
                  <a:pt x="2415" y="2765"/>
                  <a:pt x="2711" y="2603"/>
                  <a:pt x="2945" y="2334"/>
                </a:cubicBezTo>
                <a:cubicBezTo>
                  <a:pt x="3322" y="1903"/>
                  <a:pt x="3403" y="1230"/>
                  <a:pt x="3125" y="727"/>
                </a:cubicBezTo>
                <a:cubicBezTo>
                  <a:pt x="3125" y="727"/>
                  <a:pt x="2963" y="476"/>
                  <a:pt x="2846" y="377"/>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9" name="Google Shape;539;p18"/>
          <p:cNvSpPr/>
          <p:nvPr/>
        </p:nvSpPr>
        <p:spPr>
          <a:xfrm>
            <a:off x="4386073" y="869711"/>
            <a:ext cx="2449123" cy="836342"/>
          </a:xfrm>
          <a:custGeom>
            <a:avLst/>
            <a:gdLst/>
            <a:ahLst/>
            <a:cxnLst/>
            <a:rect l="l" t="t" r="r" b="b"/>
            <a:pathLst>
              <a:path w="4688" h="1599" extrusionOk="0">
                <a:moveTo>
                  <a:pt x="72" y="1598"/>
                </a:moveTo>
                <a:lnTo>
                  <a:pt x="72" y="1598"/>
                </a:lnTo>
                <a:cubicBezTo>
                  <a:pt x="63" y="1598"/>
                  <a:pt x="45" y="1589"/>
                  <a:pt x="36" y="1580"/>
                </a:cubicBezTo>
                <a:cubicBezTo>
                  <a:pt x="9" y="1562"/>
                  <a:pt x="0" y="1526"/>
                  <a:pt x="27" y="1499"/>
                </a:cubicBezTo>
                <a:cubicBezTo>
                  <a:pt x="539" y="781"/>
                  <a:pt x="1302" y="296"/>
                  <a:pt x="2173" y="153"/>
                </a:cubicBezTo>
                <a:cubicBezTo>
                  <a:pt x="3053" y="0"/>
                  <a:pt x="3932" y="207"/>
                  <a:pt x="4660" y="718"/>
                </a:cubicBezTo>
                <a:cubicBezTo>
                  <a:pt x="4687" y="736"/>
                  <a:pt x="4687" y="772"/>
                  <a:pt x="4669" y="799"/>
                </a:cubicBezTo>
                <a:cubicBezTo>
                  <a:pt x="4651" y="826"/>
                  <a:pt x="4615" y="835"/>
                  <a:pt x="4588" y="817"/>
                </a:cubicBezTo>
                <a:cubicBezTo>
                  <a:pt x="3888" y="323"/>
                  <a:pt x="3044" y="126"/>
                  <a:pt x="2200" y="269"/>
                </a:cubicBezTo>
                <a:cubicBezTo>
                  <a:pt x="1356" y="413"/>
                  <a:pt x="620" y="871"/>
                  <a:pt x="117" y="1571"/>
                </a:cubicBezTo>
                <a:cubicBezTo>
                  <a:pt x="108" y="1589"/>
                  <a:pt x="90" y="1598"/>
                  <a:pt x="72" y="1598"/>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0" name="Google Shape;540;p18"/>
          <p:cNvSpPr/>
          <p:nvPr/>
        </p:nvSpPr>
        <p:spPr>
          <a:xfrm>
            <a:off x="4081948" y="3558448"/>
            <a:ext cx="1942249" cy="1571310"/>
          </a:xfrm>
          <a:custGeom>
            <a:avLst/>
            <a:gdLst/>
            <a:ahLst/>
            <a:cxnLst/>
            <a:rect l="l" t="t" r="r" b="b"/>
            <a:pathLst>
              <a:path w="3717" h="3009" extrusionOk="0">
                <a:moveTo>
                  <a:pt x="80" y="1122"/>
                </a:moveTo>
                <a:lnTo>
                  <a:pt x="80" y="1122"/>
                </a:lnTo>
                <a:cubicBezTo>
                  <a:pt x="0" y="1463"/>
                  <a:pt x="17" y="1796"/>
                  <a:pt x="179" y="2110"/>
                </a:cubicBezTo>
                <a:cubicBezTo>
                  <a:pt x="431" y="2613"/>
                  <a:pt x="852" y="2882"/>
                  <a:pt x="1409" y="2936"/>
                </a:cubicBezTo>
                <a:cubicBezTo>
                  <a:pt x="2199" y="3008"/>
                  <a:pt x="2935" y="2774"/>
                  <a:pt x="3653" y="2469"/>
                </a:cubicBezTo>
                <a:cubicBezTo>
                  <a:pt x="3707" y="2451"/>
                  <a:pt x="3716" y="2406"/>
                  <a:pt x="3699" y="2352"/>
                </a:cubicBezTo>
                <a:cubicBezTo>
                  <a:pt x="3680" y="2307"/>
                  <a:pt x="3663" y="2271"/>
                  <a:pt x="3645" y="2227"/>
                </a:cubicBezTo>
                <a:cubicBezTo>
                  <a:pt x="3384" y="1652"/>
                  <a:pt x="3070" y="1113"/>
                  <a:pt x="2639" y="655"/>
                </a:cubicBezTo>
                <a:cubicBezTo>
                  <a:pt x="2397" y="404"/>
                  <a:pt x="2118" y="224"/>
                  <a:pt x="1786" y="135"/>
                </a:cubicBezTo>
                <a:cubicBezTo>
                  <a:pt x="1221" y="0"/>
                  <a:pt x="592" y="234"/>
                  <a:pt x="269" y="709"/>
                </a:cubicBezTo>
                <a:cubicBezTo>
                  <a:pt x="269" y="709"/>
                  <a:pt x="116" y="970"/>
                  <a:pt x="80" y="1122"/>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1" name="Google Shape;541;p18"/>
          <p:cNvSpPr/>
          <p:nvPr/>
        </p:nvSpPr>
        <p:spPr>
          <a:xfrm>
            <a:off x="3747872" y="2717498"/>
            <a:ext cx="1575918" cy="1995241"/>
          </a:xfrm>
          <a:custGeom>
            <a:avLst/>
            <a:gdLst/>
            <a:ahLst/>
            <a:cxnLst/>
            <a:rect l="l" t="t" r="r" b="b"/>
            <a:pathLst>
              <a:path w="3018" h="3817" extrusionOk="0">
                <a:moveTo>
                  <a:pt x="2954" y="3816"/>
                </a:moveTo>
                <a:lnTo>
                  <a:pt x="2954" y="3816"/>
                </a:lnTo>
                <a:cubicBezTo>
                  <a:pt x="2945" y="3816"/>
                  <a:pt x="2945" y="3816"/>
                  <a:pt x="2945" y="3816"/>
                </a:cubicBezTo>
                <a:cubicBezTo>
                  <a:pt x="2065" y="3690"/>
                  <a:pt x="1284" y="3232"/>
                  <a:pt x="754" y="2523"/>
                </a:cubicBezTo>
                <a:cubicBezTo>
                  <a:pt x="225" y="1814"/>
                  <a:pt x="0" y="934"/>
                  <a:pt x="126" y="63"/>
                </a:cubicBezTo>
                <a:cubicBezTo>
                  <a:pt x="126" y="27"/>
                  <a:pt x="162" y="0"/>
                  <a:pt x="189" y="9"/>
                </a:cubicBezTo>
                <a:cubicBezTo>
                  <a:pt x="225" y="9"/>
                  <a:pt x="252" y="45"/>
                  <a:pt x="243" y="72"/>
                </a:cubicBezTo>
                <a:cubicBezTo>
                  <a:pt x="126" y="925"/>
                  <a:pt x="341" y="1769"/>
                  <a:pt x="853" y="2451"/>
                </a:cubicBezTo>
                <a:cubicBezTo>
                  <a:pt x="1365" y="3133"/>
                  <a:pt x="2110" y="3582"/>
                  <a:pt x="2963" y="3699"/>
                </a:cubicBezTo>
                <a:cubicBezTo>
                  <a:pt x="2990" y="3708"/>
                  <a:pt x="3017" y="3735"/>
                  <a:pt x="3008" y="3771"/>
                </a:cubicBezTo>
                <a:cubicBezTo>
                  <a:pt x="3008" y="3798"/>
                  <a:pt x="2981" y="3816"/>
                  <a:pt x="2954" y="3816"/>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2" name="Google Shape;542;p18"/>
          <p:cNvGrpSpPr/>
          <p:nvPr/>
        </p:nvGrpSpPr>
        <p:grpSpPr>
          <a:xfrm>
            <a:off x="4450584" y="3945516"/>
            <a:ext cx="820214" cy="827127"/>
            <a:chOff x="6256100" y="4406950"/>
            <a:chExt cx="820214" cy="827127"/>
          </a:xfrm>
        </p:grpSpPr>
        <p:sp>
          <p:nvSpPr>
            <p:cNvPr id="543" name="Google Shape;543;p18"/>
            <p:cNvSpPr/>
            <p:nvPr/>
          </p:nvSpPr>
          <p:spPr>
            <a:xfrm>
              <a:off x="6256100" y="4406950"/>
              <a:ext cx="820214" cy="827127"/>
            </a:xfrm>
            <a:custGeom>
              <a:avLst/>
              <a:gdLst/>
              <a:ahLst/>
              <a:cxnLst/>
              <a:rect l="l" t="t" r="r" b="b"/>
              <a:pathLst>
                <a:path w="1572" h="1581" extrusionOk="0">
                  <a:moveTo>
                    <a:pt x="1347" y="234"/>
                  </a:moveTo>
                  <a:lnTo>
                    <a:pt x="1347" y="234"/>
                  </a:lnTo>
                  <a:cubicBezTo>
                    <a:pt x="1194" y="90"/>
                    <a:pt x="996" y="0"/>
                    <a:pt x="790" y="0"/>
                  </a:cubicBezTo>
                  <a:cubicBezTo>
                    <a:pt x="574" y="0"/>
                    <a:pt x="377" y="90"/>
                    <a:pt x="233" y="234"/>
                  </a:cubicBezTo>
                  <a:cubicBezTo>
                    <a:pt x="81" y="386"/>
                    <a:pt x="0" y="584"/>
                    <a:pt x="0" y="790"/>
                  </a:cubicBezTo>
                  <a:cubicBezTo>
                    <a:pt x="0" y="1006"/>
                    <a:pt x="81" y="1203"/>
                    <a:pt x="233" y="1347"/>
                  </a:cubicBezTo>
                  <a:cubicBezTo>
                    <a:pt x="377" y="1500"/>
                    <a:pt x="565" y="1580"/>
                    <a:pt x="781" y="1580"/>
                  </a:cubicBezTo>
                  <a:cubicBezTo>
                    <a:pt x="781" y="1580"/>
                    <a:pt x="781" y="1580"/>
                    <a:pt x="790" y="1580"/>
                  </a:cubicBezTo>
                  <a:lnTo>
                    <a:pt x="790" y="1580"/>
                  </a:lnTo>
                  <a:lnTo>
                    <a:pt x="790" y="1580"/>
                  </a:lnTo>
                  <a:cubicBezTo>
                    <a:pt x="996" y="1580"/>
                    <a:pt x="1194" y="1500"/>
                    <a:pt x="1347" y="1347"/>
                  </a:cubicBezTo>
                  <a:cubicBezTo>
                    <a:pt x="1490" y="1203"/>
                    <a:pt x="1571" y="1006"/>
                    <a:pt x="1571" y="790"/>
                  </a:cubicBezTo>
                  <a:cubicBezTo>
                    <a:pt x="1571" y="584"/>
                    <a:pt x="1490" y="386"/>
                    <a:pt x="1347" y="234"/>
                  </a:cubicBezTo>
                  <a:close/>
                  <a:moveTo>
                    <a:pt x="332" y="1284"/>
                  </a:moveTo>
                  <a:lnTo>
                    <a:pt x="332" y="1284"/>
                  </a:lnTo>
                  <a:lnTo>
                    <a:pt x="332" y="1284"/>
                  </a:lnTo>
                  <a:cubicBezTo>
                    <a:pt x="332" y="1275"/>
                    <a:pt x="332" y="1275"/>
                    <a:pt x="332" y="1275"/>
                  </a:cubicBezTo>
                  <a:cubicBezTo>
                    <a:pt x="431" y="1185"/>
                    <a:pt x="601" y="1131"/>
                    <a:pt x="781" y="1131"/>
                  </a:cubicBezTo>
                  <a:cubicBezTo>
                    <a:pt x="960" y="1131"/>
                    <a:pt x="1131" y="1185"/>
                    <a:pt x="1239" y="1284"/>
                  </a:cubicBezTo>
                  <a:lnTo>
                    <a:pt x="1239" y="1284"/>
                  </a:lnTo>
                  <a:lnTo>
                    <a:pt x="1239" y="1293"/>
                  </a:lnTo>
                  <a:cubicBezTo>
                    <a:pt x="1113" y="1410"/>
                    <a:pt x="952" y="1473"/>
                    <a:pt x="790" y="1473"/>
                  </a:cubicBezTo>
                  <a:cubicBezTo>
                    <a:pt x="781" y="1473"/>
                    <a:pt x="772" y="1473"/>
                    <a:pt x="772" y="1473"/>
                  </a:cubicBezTo>
                  <a:cubicBezTo>
                    <a:pt x="601" y="1473"/>
                    <a:pt x="449" y="1401"/>
                    <a:pt x="332" y="1284"/>
                  </a:cubicBezTo>
                  <a:close/>
                  <a:moveTo>
                    <a:pt x="1320" y="1221"/>
                  </a:moveTo>
                  <a:lnTo>
                    <a:pt x="1320" y="1221"/>
                  </a:lnTo>
                  <a:cubicBezTo>
                    <a:pt x="1311" y="1212"/>
                    <a:pt x="1311" y="1212"/>
                    <a:pt x="1302" y="1203"/>
                  </a:cubicBezTo>
                  <a:cubicBezTo>
                    <a:pt x="1248" y="1149"/>
                    <a:pt x="1167" y="1104"/>
                    <a:pt x="1077" y="1078"/>
                  </a:cubicBezTo>
                  <a:cubicBezTo>
                    <a:pt x="987" y="1042"/>
                    <a:pt x="880" y="1024"/>
                    <a:pt x="781" y="1024"/>
                  </a:cubicBezTo>
                  <a:cubicBezTo>
                    <a:pt x="574" y="1024"/>
                    <a:pt x="386" y="1086"/>
                    <a:pt x="260" y="1194"/>
                  </a:cubicBezTo>
                  <a:cubicBezTo>
                    <a:pt x="260" y="1203"/>
                    <a:pt x="251" y="1203"/>
                    <a:pt x="251" y="1212"/>
                  </a:cubicBezTo>
                  <a:cubicBezTo>
                    <a:pt x="153" y="1095"/>
                    <a:pt x="99" y="943"/>
                    <a:pt x="99" y="790"/>
                  </a:cubicBezTo>
                  <a:cubicBezTo>
                    <a:pt x="99" y="611"/>
                    <a:pt x="170" y="440"/>
                    <a:pt x="305" y="305"/>
                  </a:cubicBezTo>
                  <a:cubicBezTo>
                    <a:pt x="431" y="180"/>
                    <a:pt x="601" y="108"/>
                    <a:pt x="790" y="108"/>
                  </a:cubicBezTo>
                  <a:cubicBezTo>
                    <a:pt x="969" y="108"/>
                    <a:pt x="1140" y="180"/>
                    <a:pt x="1266" y="305"/>
                  </a:cubicBezTo>
                  <a:cubicBezTo>
                    <a:pt x="1400" y="440"/>
                    <a:pt x="1472" y="611"/>
                    <a:pt x="1472" y="790"/>
                  </a:cubicBezTo>
                  <a:cubicBezTo>
                    <a:pt x="1472" y="952"/>
                    <a:pt x="1418" y="1095"/>
                    <a:pt x="1320" y="1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4" name="Google Shape;544;p18"/>
            <p:cNvSpPr/>
            <p:nvPr/>
          </p:nvSpPr>
          <p:spPr>
            <a:xfrm>
              <a:off x="6449634" y="4496805"/>
              <a:ext cx="426234" cy="426234"/>
            </a:xfrm>
            <a:custGeom>
              <a:avLst/>
              <a:gdLst/>
              <a:ahLst/>
              <a:cxnLst/>
              <a:rect l="l" t="t" r="r" b="b"/>
              <a:pathLst>
                <a:path w="818" h="818" extrusionOk="0">
                  <a:moveTo>
                    <a:pt x="413" y="0"/>
                  </a:moveTo>
                  <a:lnTo>
                    <a:pt x="413" y="0"/>
                  </a:lnTo>
                  <a:cubicBezTo>
                    <a:pt x="188" y="0"/>
                    <a:pt x="0" y="179"/>
                    <a:pt x="0" y="404"/>
                  </a:cubicBezTo>
                  <a:cubicBezTo>
                    <a:pt x="0" y="628"/>
                    <a:pt x="188" y="817"/>
                    <a:pt x="413" y="817"/>
                  </a:cubicBezTo>
                  <a:cubicBezTo>
                    <a:pt x="637" y="817"/>
                    <a:pt x="817" y="628"/>
                    <a:pt x="817" y="404"/>
                  </a:cubicBezTo>
                  <a:cubicBezTo>
                    <a:pt x="817" y="179"/>
                    <a:pt x="637" y="0"/>
                    <a:pt x="413" y="0"/>
                  </a:cubicBezTo>
                  <a:close/>
                  <a:moveTo>
                    <a:pt x="413" y="709"/>
                  </a:moveTo>
                  <a:lnTo>
                    <a:pt x="413" y="709"/>
                  </a:lnTo>
                  <a:cubicBezTo>
                    <a:pt x="242" y="709"/>
                    <a:pt x="108" y="574"/>
                    <a:pt x="108" y="404"/>
                  </a:cubicBezTo>
                  <a:cubicBezTo>
                    <a:pt x="108" y="242"/>
                    <a:pt x="242" y="108"/>
                    <a:pt x="413" y="108"/>
                  </a:cubicBezTo>
                  <a:cubicBezTo>
                    <a:pt x="575" y="108"/>
                    <a:pt x="709" y="242"/>
                    <a:pt x="709" y="404"/>
                  </a:cubicBezTo>
                  <a:cubicBezTo>
                    <a:pt x="709" y="574"/>
                    <a:pt x="575" y="709"/>
                    <a:pt x="413" y="7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45" name="Google Shape;545;p18"/>
          <p:cNvGrpSpPr/>
          <p:nvPr/>
        </p:nvGrpSpPr>
        <p:grpSpPr>
          <a:xfrm>
            <a:off x="6844412" y="2563132"/>
            <a:ext cx="866294" cy="1297138"/>
            <a:chOff x="8649928" y="3024566"/>
            <a:chExt cx="866294" cy="1297138"/>
          </a:xfrm>
        </p:grpSpPr>
        <p:sp>
          <p:nvSpPr>
            <p:cNvPr id="546" name="Google Shape;546;p18"/>
            <p:cNvSpPr/>
            <p:nvPr/>
          </p:nvSpPr>
          <p:spPr>
            <a:xfrm>
              <a:off x="9085380" y="4319399"/>
              <a:ext cx="2303" cy="2305"/>
            </a:xfrm>
            <a:custGeom>
              <a:avLst/>
              <a:gdLst/>
              <a:ahLst/>
              <a:cxnLst/>
              <a:rect l="l" t="t" r="r" b="b"/>
              <a:pathLst>
                <a:path w="1" h="1" extrusionOk="0">
                  <a:moveTo>
                    <a:pt x="0" y="0"/>
                  </a:moveTo>
                  <a:lnTo>
                    <a:pt x="0" y="0"/>
                  </a:lnTo>
                </a:path>
              </a:pathLst>
            </a:custGeom>
            <a:solidFill>
              <a:srgbClr val="5F95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7" name="Google Shape;547;p18"/>
            <p:cNvSpPr/>
            <p:nvPr/>
          </p:nvSpPr>
          <p:spPr>
            <a:xfrm>
              <a:off x="9085380" y="4319399"/>
              <a:ext cx="2303" cy="2305"/>
            </a:xfrm>
            <a:custGeom>
              <a:avLst/>
              <a:gdLst/>
              <a:ahLst/>
              <a:cxnLst/>
              <a:rect l="l" t="t" r="r" b="b"/>
              <a:pathLst>
                <a:path w="1" h="1" extrusionOk="0">
                  <a:moveTo>
                    <a:pt x="0" y="0"/>
                  </a:moveTo>
                  <a:lnTo>
                    <a:pt x="0" y="0"/>
                  </a:lnTo>
                </a:path>
              </a:pathLst>
            </a:custGeom>
            <a:solidFill>
              <a:srgbClr val="5F95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8" name="Google Shape;548;p18"/>
            <p:cNvSpPr/>
            <p:nvPr/>
          </p:nvSpPr>
          <p:spPr>
            <a:xfrm>
              <a:off x="8649928" y="3024566"/>
              <a:ext cx="866294" cy="868599"/>
            </a:xfrm>
            <a:custGeom>
              <a:avLst/>
              <a:gdLst/>
              <a:ahLst/>
              <a:cxnLst/>
              <a:rect l="l" t="t" r="r" b="b"/>
              <a:pathLst>
                <a:path w="1660" h="1662" extrusionOk="0">
                  <a:moveTo>
                    <a:pt x="978" y="1616"/>
                  </a:moveTo>
                  <a:lnTo>
                    <a:pt x="978" y="1616"/>
                  </a:lnTo>
                  <a:cubicBezTo>
                    <a:pt x="772" y="1661"/>
                    <a:pt x="556" y="1616"/>
                    <a:pt x="377" y="1490"/>
                  </a:cubicBezTo>
                  <a:cubicBezTo>
                    <a:pt x="206" y="1373"/>
                    <a:pt x="80" y="1194"/>
                    <a:pt x="44" y="978"/>
                  </a:cubicBezTo>
                  <a:cubicBezTo>
                    <a:pt x="0" y="772"/>
                    <a:pt x="44" y="557"/>
                    <a:pt x="170" y="377"/>
                  </a:cubicBezTo>
                  <a:cubicBezTo>
                    <a:pt x="287" y="197"/>
                    <a:pt x="466" y="81"/>
                    <a:pt x="682" y="45"/>
                  </a:cubicBezTo>
                  <a:cubicBezTo>
                    <a:pt x="889" y="0"/>
                    <a:pt x="1104" y="45"/>
                    <a:pt x="1284" y="162"/>
                  </a:cubicBezTo>
                  <a:cubicBezTo>
                    <a:pt x="1463" y="287"/>
                    <a:pt x="1579" y="467"/>
                    <a:pt x="1615" y="682"/>
                  </a:cubicBezTo>
                  <a:cubicBezTo>
                    <a:pt x="1659" y="889"/>
                    <a:pt x="1615" y="1104"/>
                    <a:pt x="1490" y="1284"/>
                  </a:cubicBezTo>
                  <a:cubicBezTo>
                    <a:pt x="1373" y="1454"/>
                    <a:pt x="1194" y="1580"/>
                    <a:pt x="978" y="1616"/>
                  </a:cubicBezTo>
                  <a:close/>
                  <a:moveTo>
                    <a:pt x="700" y="143"/>
                  </a:moveTo>
                  <a:lnTo>
                    <a:pt x="700" y="143"/>
                  </a:lnTo>
                  <a:cubicBezTo>
                    <a:pt x="520" y="179"/>
                    <a:pt x="359" y="278"/>
                    <a:pt x="251" y="440"/>
                  </a:cubicBezTo>
                  <a:cubicBezTo>
                    <a:pt x="152" y="592"/>
                    <a:pt x="107" y="772"/>
                    <a:pt x="143" y="960"/>
                  </a:cubicBezTo>
                  <a:cubicBezTo>
                    <a:pt x="179" y="1140"/>
                    <a:pt x="287" y="1301"/>
                    <a:pt x="439" y="1409"/>
                  </a:cubicBezTo>
                  <a:cubicBezTo>
                    <a:pt x="592" y="1508"/>
                    <a:pt x="781" y="1553"/>
                    <a:pt x="960" y="1517"/>
                  </a:cubicBezTo>
                  <a:cubicBezTo>
                    <a:pt x="1149" y="1481"/>
                    <a:pt x="1301" y="1373"/>
                    <a:pt x="1409" y="1221"/>
                  </a:cubicBezTo>
                  <a:cubicBezTo>
                    <a:pt x="1516" y="1068"/>
                    <a:pt x="1552" y="880"/>
                    <a:pt x="1516" y="700"/>
                  </a:cubicBezTo>
                  <a:cubicBezTo>
                    <a:pt x="1481" y="511"/>
                    <a:pt x="1373" y="359"/>
                    <a:pt x="1221" y="251"/>
                  </a:cubicBezTo>
                  <a:cubicBezTo>
                    <a:pt x="1068" y="143"/>
                    <a:pt x="879" y="108"/>
                    <a:pt x="700" y="14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9" name="Google Shape;549;p18"/>
            <p:cNvSpPr/>
            <p:nvPr/>
          </p:nvSpPr>
          <p:spPr>
            <a:xfrm>
              <a:off x="8891846" y="3174324"/>
              <a:ext cx="389371" cy="343291"/>
            </a:xfrm>
            <a:custGeom>
              <a:avLst/>
              <a:gdLst/>
              <a:ahLst/>
              <a:cxnLst/>
              <a:rect l="l" t="t" r="r" b="b"/>
              <a:pathLst>
                <a:path w="747" h="656" extrusionOk="0">
                  <a:moveTo>
                    <a:pt x="728" y="90"/>
                  </a:moveTo>
                  <a:lnTo>
                    <a:pt x="728" y="90"/>
                  </a:lnTo>
                  <a:cubicBezTo>
                    <a:pt x="404" y="557"/>
                    <a:pt x="404" y="557"/>
                    <a:pt x="404" y="557"/>
                  </a:cubicBezTo>
                  <a:cubicBezTo>
                    <a:pt x="395" y="575"/>
                    <a:pt x="387" y="584"/>
                    <a:pt x="368" y="593"/>
                  </a:cubicBezTo>
                  <a:cubicBezTo>
                    <a:pt x="72" y="646"/>
                    <a:pt x="72" y="646"/>
                    <a:pt x="72" y="646"/>
                  </a:cubicBezTo>
                  <a:cubicBezTo>
                    <a:pt x="45" y="655"/>
                    <a:pt x="18" y="638"/>
                    <a:pt x="9" y="602"/>
                  </a:cubicBezTo>
                  <a:cubicBezTo>
                    <a:pt x="0" y="575"/>
                    <a:pt x="18" y="548"/>
                    <a:pt x="54" y="548"/>
                  </a:cubicBezTo>
                  <a:cubicBezTo>
                    <a:pt x="324" y="494"/>
                    <a:pt x="324" y="494"/>
                    <a:pt x="324" y="494"/>
                  </a:cubicBezTo>
                  <a:cubicBezTo>
                    <a:pt x="638" y="27"/>
                    <a:pt x="638" y="27"/>
                    <a:pt x="638" y="27"/>
                  </a:cubicBezTo>
                  <a:cubicBezTo>
                    <a:pt x="656" y="9"/>
                    <a:pt x="692" y="0"/>
                    <a:pt x="710" y="18"/>
                  </a:cubicBezTo>
                  <a:cubicBezTo>
                    <a:pt x="737" y="36"/>
                    <a:pt x="746" y="63"/>
                    <a:pt x="728" y="9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0" name="Google Shape;550;p18"/>
          <p:cNvGrpSpPr/>
          <p:nvPr/>
        </p:nvGrpSpPr>
        <p:grpSpPr>
          <a:xfrm>
            <a:off x="4508183" y="904271"/>
            <a:ext cx="1108213" cy="942326"/>
            <a:chOff x="6313699" y="1365705"/>
            <a:chExt cx="1108213" cy="942326"/>
          </a:xfrm>
        </p:grpSpPr>
        <p:sp>
          <p:nvSpPr>
            <p:cNvPr id="551" name="Google Shape;551;p18"/>
            <p:cNvSpPr/>
            <p:nvPr/>
          </p:nvSpPr>
          <p:spPr>
            <a:xfrm>
              <a:off x="7419607" y="1365705"/>
              <a:ext cx="2305" cy="2305"/>
            </a:xfrm>
            <a:custGeom>
              <a:avLst/>
              <a:gdLst/>
              <a:ahLst/>
              <a:cxnLst/>
              <a:rect l="l" t="t" r="r" b="b"/>
              <a:pathLst>
                <a:path w="1" h="1" extrusionOk="0">
                  <a:moveTo>
                    <a:pt x="0" y="0"/>
                  </a:moveTo>
                  <a:lnTo>
                    <a:pt x="0" y="0"/>
                  </a:lnTo>
                </a:path>
              </a:pathLst>
            </a:custGeom>
            <a:solidFill>
              <a:srgbClr val="3A66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2" name="Google Shape;552;p18"/>
            <p:cNvSpPr/>
            <p:nvPr/>
          </p:nvSpPr>
          <p:spPr>
            <a:xfrm>
              <a:off x="7419607" y="1365705"/>
              <a:ext cx="2305" cy="2305"/>
            </a:xfrm>
            <a:custGeom>
              <a:avLst/>
              <a:gdLst/>
              <a:ahLst/>
              <a:cxnLst/>
              <a:rect l="l" t="t" r="r" b="b"/>
              <a:pathLst>
                <a:path w="1" h="1" extrusionOk="0">
                  <a:moveTo>
                    <a:pt x="0" y="0"/>
                  </a:moveTo>
                  <a:lnTo>
                    <a:pt x="0" y="0"/>
                  </a:lnTo>
                </a:path>
              </a:pathLst>
            </a:custGeom>
            <a:solidFill>
              <a:srgbClr val="3A66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3" name="Google Shape;553;p18"/>
            <p:cNvSpPr/>
            <p:nvPr/>
          </p:nvSpPr>
          <p:spPr>
            <a:xfrm>
              <a:off x="6313699" y="1467080"/>
              <a:ext cx="840951" cy="840951"/>
            </a:xfrm>
            <a:custGeom>
              <a:avLst/>
              <a:gdLst/>
              <a:ahLst/>
              <a:cxnLst/>
              <a:rect l="l" t="t" r="r" b="b"/>
              <a:pathLst>
                <a:path w="1609" h="1608" extrusionOk="0">
                  <a:moveTo>
                    <a:pt x="800" y="1607"/>
                  </a:moveTo>
                  <a:lnTo>
                    <a:pt x="800" y="1607"/>
                  </a:lnTo>
                  <a:cubicBezTo>
                    <a:pt x="593" y="1607"/>
                    <a:pt x="387" y="1527"/>
                    <a:pt x="234" y="1374"/>
                  </a:cubicBezTo>
                  <a:cubicBezTo>
                    <a:pt x="81" y="1221"/>
                    <a:pt x="0" y="1024"/>
                    <a:pt x="0" y="808"/>
                  </a:cubicBezTo>
                  <a:cubicBezTo>
                    <a:pt x="0" y="593"/>
                    <a:pt x="81" y="386"/>
                    <a:pt x="234" y="243"/>
                  </a:cubicBezTo>
                  <a:cubicBezTo>
                    <a:pt x="387" y="90"/>
                    <a:pt x="593" y="0"/>
                    <a:pt x="800" y="0"/>
                  </a:cubicBezTo>
                  <a:cubicBezTo>
                    <a:pt x="1015" y="0"/>
                    <a:pt x="1221" y="90"/>
                    <a:pt x="1374" y="243"/>
                  </a:cubicBezTo>
                  <a:cubicBezTo>
                    <a:pt x="1527" y="386"/>
                    <a:pt x="1608" y="593"/>
                    <a:pt x="1608" y="808"/>
                  </a:cubicBezTo>
                  <a:cubicBezTo>
                    <a:pt x="1608" y="1024"/>
                    <a:pt x="1527" y="1221"/>
                    <a:pt x="1374" y="1374"/>
                  </a:cubicBezTo>
                  <a:cubicBezTo>
                    <a:pt x="1221" y="1527"/>
                    <a:pt x="1015" y="1607"/>
                    <a:pt x="800" y="1607"/>
                  </a:cubicBezTo>
                  <a:close/>
                  <a:moveTo>
                    <a:pt x="800" y="108"/>
                  </a:moveTo>
                  <a:lnTo>
                    <a:pt x="800" y="108"/>
                  </a:lnTo>
                  <a:cubicBezTo>
                    <a:pt x="620" y="108"/>
                    <a:pt x="441" y="180"/>
                    <a:pt x="306" y="315"/>
                  </a:cubicBezTo>
                  <a:cubicBezTo>
                    <a:pt x="180" y="449"/>
                    <a:pt x="108" y="620"/>
                    <a:pt x="108" y="808"/>
                  </a:cubicBezTo>
                  <a:cubicBezTo>
                    <a:pt x="108" y="997"/>
                    <a:pt x="180" y="1167"/>
                    <a:pt x="306" y="1302"/>
                  </a:cubicBezTo>
                  <a:cubicBezTo>
                    <a:pt x="441" y="1437"/>
                    <a:pt x="620" y="1508"/>
                    <a:pt x="800" y="1508"/>
                  </a:cubicBezTo>
                  <a:cubicBezTo>
                    <a:pt x="988" y="1508"/>
                    <a:pt x="1168" y="1437"/>
                    <a:pt x="1293" y="1302"/>
                  </a:cubicBezTo>
                  <a:cubicBezTo>
                    <a:pt x="1428" y="1167"/>
                    <a:pt x="1500" y="997"/>
                    <a:pt x="1500" y="808"/>
                  </a:cubicBezTo>
                  <a:cubicBezTo>
                    <a:pt x="1500" y="620"/>
                    <a:pt x="1428" y="449"/>
                    <a:pt x="1293" y="315"/>
                  </a:cubicBezTo>
                  <a:cubicBezTo>
                    <a:pt x="1168" y="180"/>
                    <a:pt x="988" y="108"/>
                    <a:pt x="800" y="1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4" name="Google Shape;554;p18"/>
            <p:cNvSpPr/>
            <p:nvPr/>
          </p:nvSpPr>
          <p:spPr>
            <a:xfrm>
              <a:off x="6468066" y="1628358"/>
              <a:ext cx="520698" cy="440060"/>
            </a:xfrm>
            <a:custGeom>
              <a:avLst/>
              <a:gdLst/>
              <a:ahLst/>
              <a:cxnLst/>
              <a:rect l="l" t="t" r="r" b="b"/>
              <a:pathLst>
                <a:path w="997" h="844" extrusionOk="0">
                  <a:moveTo>
                    <a:pt x="978" y="80"/>
                  </a:moveTo>
                  <a:lnTo>
                    <a:pt x="978" y="80"/>
                  </a:lnTo>
                  <a:cubicBezTo>
                    <a:pt x="377" y="826"/>
                    <a:pt x="377" y="826"/>
                    <a:pt x="377" y="826"/>
                  </a:cubicBezTo>
                  <a:lnTo>
                    <a:pt x="377" y="826"/>
                  </a:lnTo>
                  <a:lnTo>
                    <a:pt x="377" y="834"/>
                  </a:lnTo>
                  <a:lnTo>
                    <a:pt x="377" y="834"/>
                  </a:lnTo>
                  <a:cubicBezTo>
                    <a:pt x="368" y="834"/>
                    <a:pt x="368" y="834"/>
                    <a:pt x="368" y="834"/>
                  </a:cubicBezTo>
                  <a:lnTo>
                    <a:pt x="368" y="834"/>
                  </a:lnTo>
                  <a:lnTo>
                    <a:pt x="368" y="834"/>
                  </a:lnTo>
                  <a:cubicBezTo>
                    <a:pt x="359" y="834"/>
                    <a:pt x="359" y="834"/>
                    <a:pt x="359" y="834"/>
                  </a:cubicBezTo>
                  <a:cubicBezTo>
                    <a:pt x="359" y="834"/>
                    <a:pt x="359" y="834"/>
                    <a:pt x="359" y="843"/>
                  </a:cubicBezTo>
                  <a:lnTo>
                    <a:pt x="359" y="843"/>
                  </a:lnTo>
                  <a:lnTo>
                    <a:pt x="350" y="843"/>
                  </a:lnTo>
                  <a:lnTo>
                    <a:pt x="350" y="843"/>
                  </a:lnTo>
                  <a:lnTo>
                    <a:pt x="350" y="843"/>
                  </a:lnTo>
                  <a:lnTo>
                    <a:pt x="350" y="843"/>
                  </a:lnTo>
                  <a:lnTo>
                    <a:pt x="350" y="843"/>
                  </a:lnTo>
                  <a:lnTo>
                    <a:pt x="350" y="843"/>
                  </a:lnTo>
                  <a:cubicBezTo>
                    <a:pt x="350" y="843"/>
                    <a:pt x="350" y="843"/>
                    <a:pt x="341" y="843"/>
                  </a:cubicBezTo>
                  <a:lnTo>
                    <a:pt x="341" y="843"/>
                  </a:lnTo>
                  <a:lnTo>
                    <a:pt x="341" y="843"/>
                  </a:lnTo>
                  <a:lnTo>
                    <a:pt x="341" y="843"/>
                  </a:lnTo>
                  <a:lnTo>
                    <a:pt x="341" y="843"/>
                  </a:lnTo>
                  <a:cubicBezTo>
                    <a:pt x="332" y="843"/>
                    <a:pt x="332" y="834"/>
                    <a:pt x="332" y="834"/>
                  </a:cubicBezTo>
                  <a:lnTo>
                    <a:pt x="332" y="834"/>
                  </a:lnTo>
                  <a:cubicBezTo>
                    <a:pt x="323" y="834"/>
                    <a:pt x="323" y="834"/>
                    <a:pt x="323" y="834"/>
                  </a:cubicBezTo>
                  <a:lnTo>
                    <a:pt x="323" y="834"/>
                  </a:lnTo>
                  <a:lnTo>
                    <a:pt x="323" y="834"/>
                  </a:lnTo>
                  <a:cubicBezTo>
                    <a:pt x="323" y="834"/>
                    <a:pt x="323" y="834"/>
                    <a:pt x="314" y="834"/>
                  </a:cubicBezTo>
                  <a:lnTo>
                    <a:pt x="314" y="826"/>
                  </a:lnTo>
                  <a:lnTo>
                    <a:pt x="314" y="826"/>
                  </a:lnTo>
                  <a:cubicBezTo>
                    <a:pt x="18" y="529"/>
                    <a:pt x="18" y="529"/>
                    <a:pt x="18" y="529"/>
                  </a:cubicBezTo>
                  <a:cubicBezTo>
                    <a:pt x="0" y="511"/>
                    <a:pt x="0" y="484"/>
                    <a:pt x="18" y="466"/>
                  </a:cubicBezTo>
                  <a:cubicBezTo>
                    <a:pt x="36" y="448"/>
                    <a:pt x="72" y="448"/>
                    <a:pt x="90" y="466"/>
                  </a:cubicBezTo>
                  <a:cubicBezTo>
                    <a:pt x="341" y="727"/>
                    <a:pt x="341" y="727"/>
                    <a:pt x="341" y="727"/>
                  </a:cubicBezTo>
                  <a:cubicBezTo>
                    <a:pt x="907" y="26"/>
                    <a:pt x="907" y="26"/>
                    <a:pt x="907" y="26"/>
                  </a:cubicBezTo>
                  <a:cubicBezTo>
                    <a:pt x="924" y="0"/>
                    <a:pt x="951" y="0"/>
                    <a:pt x="978" y="17"/>
                  </a:cubicBezTo>
                  <a:cubicBezTo>
                    <a:pt x="996" y="36"/>
                    <a:pt x="996" y="62"/>
                    <a:pt x="978" y="8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55" name="Google Shape;555;p18"/>
          <p:cNvSpPr txBox="1"/>
          <p:nvPr/>
        </p:nvSpPr>
        <p:spPr>
          <a:xfrm>
            <a:off x="230800" y="336475"/>
            <a:ext cx="31053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000" b="1">
                <a:solidFill>
                  <a:srgbClr val="8DC641"/>
                </a:solidFill>
                <a:latin typeface="Calibri"/>
                <a:ea typeface="Calibri"/>
                <a:cs typeface="Calibri"/>
                <a:sym typeface="Calibri"/>
              </a:rPr>
              <a:t>Instillare un senso di gestione dell'ambiente</a:t>
            </a:r>
            <a:endParaRPr sz="2000" b="0" i="0" u="none" strike="noStrike" cap="none">
              <a:solidFill>
                <a:srgbClr val="000000"/>
              </a:solidFill>
              <a:latin typeface="Arial"/>
              <a:ea typeface="Arial"/>
              <a:cs typeface="Arial"/>
              <a:sym typeface="Arial"/>
            </a:endParaRPr>
          </a:p>
        </p:txBody>
      </p:sp>
      <p:sp>
        <p:nvSpPr>
          <p:cNvPr id="556" name="Google Shape;556;p18"/>
          <p:cNvSpPr txBox="1"/>
          <p:nvPr/>
        </p:nvSpPr>
        <p:spPr>
          <a:xfrm>
            <a:off x="230800" y="1268850"/>
            <a:ext cx="3255600" cy="2956800"/>
          </a:xfrm>
          <a:prstGeom prst="rect">
            <a:avLst/>
          </a:prstGeom>
          <a:no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800" dirty="0">
                <a:latin typeface="Calibri"/>
                <a:ea typeface="Calibri"/>
                <a:cs typeface="Calibri"/>
                <a:sym typeface="Calibri"/>
              </a:rPr>
              <a:t>I </a:t>
            </a:r>
            <a:r>
              <a:rPr lang="en-US" sz="1800" dirty="0" err="1">
                <a:latin typeface="Calibri"/>
                <a:ea typeface="Calibri"/>
                <a:cs typeface="Calibri"/>
                <a:sym typeface="Calibri"/>
              </a:rPr>
              <a:t>principi</a:t>
            </a:r>
            <a:r>
              <a:rPr lang="en-US" sz="1800" dirty="0">
                <a:latin typeface="Calibri"/>
                <a:ea typeface="Calibri"/>
                <a:cs typeface="Calibri"/>
                <a:sym typeface="Calibri"/>
              </a:rPr>
              <a:t> </a:t>
            </a:r>
            <a:r>
              <a:rPr lang="en-US" sz="1800" dirty="0" err="1">
                <a:latin typeface="Calibri"/>
                <a:ea typeface="Calibri"/>
                <a:cs typeface="Calibri"/>
                <a:sym typeface="Calibri"/>
              </a:rPr>
              <a:t>agroecologici</a:t>
            </a:r>
            <a:r>
              <a:rPr lang="en-US" sz="1800" dirty="0">
                <a:latin typeface="Calibri"/>
                <a:ea typeface="Calibri"/>
                <a:cs typeface="Calibri"/>
                <a:sym typeface="Calibri"/>
              </a:rPr>
              <a:t> </a:t>
            </a:r>
            <a:r>
              <a:rPr lang="en-US" sz="1800" dirty="0" err="1">
                <a:latin typeface="Calibri"/>
                <a:ea typeface="Calibri"/>
                <a:cs typeface="Calibri"/>
                <a:sym typeface="Calibri"/>
              </a:rPr>
              <a:t>sottolineano</a:t>
            </a:r>
            <a:r>
              <a:rPr lang="en-US" sz="1800" dirty="0">
                <a:latin typeface="Calibri"/>
                <a:ea typeface="Calibri"/>
                <a:cs typeface="Calibri"/>
                <a:sym typeface="Calibri"/>
              </a:rPr>
              <a:t> </a:t>
            </a:r>
            <a:r>
              <a:rPr lang="en-US" sz="1800" dirty="0" err="1">
                <a:latin typeface="Calibri"/>
                <a:ea typeface="Calibri"/>
                <a:cs typeface="Calibri"/>
                <a:sym typeface="Calibri"/>
              </a:rPr>
              <a:t>l'interconnessione</a:t>
            </a:r>
            <a:r>
              <a:rPr lang="en-US" sz="1800" dirty="0">
                <a:latin typeface="Calibri"/>
                <a:ea typeface="Calibri"/>
                <a:cs typeface="Calibri"/>
                <a:sym typeface="Calibri"/>
              </a:rPr>
              <a:t> </a:t>
            </a:r>
            <a:r>
              <a:rPr lang="en-US" sz="1800" dirty="0" err="1">
                <a:latin typeface="Calibri"/>
                <a:ea typeface="Calibri"/>
                <a:cs typeface="Calibri"/>
                <a:sym typeface="Calibri"/>
              </a:rPr>
              <a:t>tra</a:t>
            </a:r>
            <a:r>
              <a:rPr lang="en-US" sz="1800" dirty="0">
                <a:latin typeface="Calibri"/>
                <a:ea typeface="Calibri"/>
                <a:cs typeface="Calibri"/>
                <a:sym typeface="Calibri"/>
              </a:rPr>
              <a:t> le </a:t>
            </a:r>
            <a:r>
              <a:rPr lang="en-US" sz="1800" dirty="0" err="1">
                <a:latin typeface="Calibri"/>
                <a:ea typeface="Calibri"/>
                <a:cs typeface="Calibri"/>
                <a:sym typeface="Calibri"/>
              </a:rPr>
              <a:t>attività</a:t>
            </a:r>
            <a:r>
              <a:rPr lang="en-US" sz="1800" dirty="0">
                <a:latin typeface="Calibri"/>
                <a:ea typeface="Calibri"/>
                <a:cs typeface="Calibri"/>
                <a:sym typeface="Calibri"/>
              </a:rPr>
              <a:t> </a:t>
            </a:r>
            <a:r>
              <a:rPr lang="en-US" sz="1800" dirty="0" err="1">
                <a:latin typeface="Calibri"/>
                <a:ea typeface="Calibri"/>
                <a:cs typeface="Calibri"/>
                <a:sym typeface="Calibri"/>
              </a:rPr>
              <a:t>umane</a:t>
            </a:r>
            <a:r>
              <a:rPr lang="en-US" sz="1800" dirty="0">
                <a:latin typeface="Calibri"/>
                <a:ea typeface="Calibri"/>
                <a:cs typeface="Calibri"/>
                <a:sym typeface="Calibri"/>
              </a:rPr>
              <a:t> e il mondo </a:t>
            </a:r>
            <a:r>
              <a:rPr lang="en-US" sz="1800" dirty="0" err="1">
                <a:latin typeface="Calibri"/>
                <a:ea typeface="Calibri"/>
                <a:cs typeface="Calibri"/>
                <a:sym typeface="Calibri"/>
              </a:rPr>
              <a:t>naturale</a:t>
            </a:r>
            <a:r>
              <a:rPr lang="en-US" sz="1800" dirty="0">
                <a:latin typeface="Calibri"/>
                <a:ea typeface="Calibri"/>
                <a:cs typeface="Calibri"/>
                <a:sym typeface="Calibri"/>
              </a:rPr>
              <a:t>. </a:t>
            </a:r>
            <a:r>
              <a:rPr lang="en-US" sz="1800" dirty="0" err="1">
                <a:latin typeface="Calibri"/>
                <a:ea typeface="Calibri"/>
                <a:cs typeface="Calibri"/>
                <a:sym typeface="Calibri"/>
              </a:rPr>
              <a:t>Coinvolgendo</a:t>
            </a:r>
            <a:r>
              <a:rPr lang="en-US" sz="1800" dirty="0">
                <a:latin typeface="Calibri"/>
                <a:ea typeface="Calibri"/>
                <a:cs typeface="Calibri"/>
                <a:sym typeface="Calibri"/>
              </a:rPr>
              <a:t> </a:t>
            </a:r>
            <a:r>
              <a:rPr lang="en-US" sz="1800" dirty="0" err="1">
                <a:latin typeface="Calibri"/>
                <a:ea typeface="Calibri"/>
                <a:cs typeface="Calibri"/>
                <a:sym typeface="Calibri"/>
              </a:rPr>
              <a:t>i</a:t>
            </a:r>
            <a:r>
              <a:rPr lang="en-US" sz="1800" dirty="0">
                <a:latin typeface="Calibri"/>
                <a:ea typeface="Calibri"/>
                <a:cs typeface="Calibri"/>
                <a:sym typeface="Calibri"/>
              </a:rPr>
              <a:t> </a:t>
            </a:r>
            <a:r>
              <a:rPr lang="en-US" sz="1800" dirty="0" err="1">
                <a:latin typeface="Calibri"/>
                <a:ea typeface="Calibri"/>
                <a:cs typeface="Calibri"/>
                <a:sym typeface="Calibri"/>
              </a:rPr>
              <a:t>giovani</a:t>
            </a:r>
            <a:r>
              <a:rPr lang="en-US" sz="1800" dirty="0">
                <a:latin typeface="Calibri"/>
                <a:ea typeface="Calibri"/>
                <a:cs typeface="Calibri"/>
                <a:sym typeface="Calibri"/>
              </a:rPr>
              <a:t> </a:t>
            </a:r>
            <a:r>
              <a:rPr lang="en-US" sz="1800" dirty="0" err="1">
                <a:latin typeface="Calibri"/>
                <a:ea typeface="Calibri"/>
                <a:cs typeface="Calibri"/>
                <a:sym typeface="Calibri"/>
              </a:rPr>
              <a:t>nelle</a:t>
            </a:r>
            <a:r>
              <a:rPr lang="en-US" sz="1800" dirty="0">
                <a:latin typeface="Calibri"/>
                <a:ea typeface="Calibri"/>
                <a:cs typeface="Calibri"/>
                <a:sym typeface="Calibri"/>
              </a:rPr>
              <a:t> </a:t>
            </a:r>
            <a:r>
              <a:rPr lang="en-US" sz="1800" dirty="0" err="1">
                <a:latin typeface="Calibri"/>
                <a:ea typeface="Calibri"/>
                <a:cs typeface="Calibri"/>
                <a:sym typeface="Calibri"/>
              </a:rPr>
              <a:t>pratiche</a:t>
            </a:r>
            <a:r>
              <a:rPr lang="en-US" sz="1800" dirty="0">
                <a:latin typeface="Calibri"/>
                <a:ea typeface="Calibri"/>
                <a:cs typeface="Calibri"/>
                <a:sym typeface="Calibri"/>
              </a:rPr>
              <a:t> </a:t>
            </a:r>
            <a:r>
              <a:rPr lang="en-US" sz="1800" dirty="0" err="1">
                <a:latin typeface="Calibri"/>
                <a:ea typeface="Calibri"/>
                <a:cs typeface="Calibri"/>
                <a:sym typeface="Calibri"/>
              </a:rPr>
              <a:t>agroecologiche</a:t>
            </a:r>
            <a:r>
              <a:rPr lang="en-US" sz="1800" dirty="0">
                <a:latin typeface="Calibri"/>
                <a:ea typeface="Calibri"/>
                <a:cs typeface="Calibri"/>
                <a:sym typeface="Calibri"/>
              </a:rPr>
              <a:t>, </a:t>
            </a:r>
            <a:r>
              <a:rPr lang="en-US" sz="1800" dirty="0" err="1">
                <a:latin typeface="Calibri"/>
                <a:ea typeface="Calibri"/>
                <a:cs typeface="Calibri"/>
                <a:sym typeface="Calibri"/>
              </a:rPr>
              <a:t>possiamo</a:t>
            </a:r>
            <a:r>
              <a:rPr lang="en-US" sz="1800" dirty="0">
                <a:latin typeface="Calibri"/>
                <a:ea typeface="Calibri"/>
                <a:cs typeface="Calibri"/>
                <a:sym typeface="Calibri"/>
              </a:rPr>
              <a:t> </a:t>
            </a:r>
            <a:r>
              <a:rPr lang="en-US" sz="1800" dirty="0" err="1">
                <a:latin typeface="Calibri"/>
                <a:ea typeface="Calibri"/>
                <a:cs typeface="Calibri"/>
                <a:sym typeface="Calibri"/>
              </a:rPr>
              <a:t>infondere</a:t>
            </a:r>
            <a:r>
              <a:rPr lang="en-US" sz="1800" dirty="0">
                <a:latin typeface="Calibri"/>
                <a:ea typeface="Calibri"/>
                <a:cs typeface="Calibri"/>
                <a:sym typeface="Calibri"/>
              </a:rPr>
              <a:t> </a:t>
            </a:r>
            <a:r>
              <a:rPr lang="en-US" sz="1800" dirty="0" err="1">
                <a:latin typeface="Calibri"/>
                <a:ea typeface="Calibri"/>
                <a:cs typeface="Calibri"/>
                <a:sym typeface="Calibri"/>
              </a:rPr>
              <a:t>una</a:t>
            </a:r>
            <a:r>
              <a:rPr lang="en-US" sz="1800" dirty="0">
                <a:latin typeface="Calibri"/>
                <a:ea typeface="Calibri"/>
                <a:cs typeface="Calibri"/>
                <a:sym typeface="Calibri"/>
              </a:rPr>
              <a:t> </a:t>
            </a:r>
            <a:r>
              <a:rPr lang="en-US" sz="1800" dirty="0" err="1">
                <a:latin typeface="Calibri"/>
                <a:ea typeface="Calibri"/>
                <a:cs typeface="Calibri"/>
                <a:sym typeface="Calibri"/>
              </a:rPr>
              <a:t>comprensione</a:t>
            </a:r>
            <a:r>
              <a:rPr lang="en-US" sz="1800" dirty="0">
                <a:latin typeface="Calibri"/>
                <a:ea typeface="Calibri"/>
                <a:cs typeface="Calibri"/>
                <a:sym typeface="Calibri"/>
              </a:rPr>
              <a:t> </a:t>
            </a:r>
            <a:r>
              <a:rPr lang="en-US" sz="1800" dirty="0" err="1">
                <a:latin typeface="Calibri"/>
                <a:ea typeface="Calibri"/>
                <a:cs typeface="Calibri"/>
                <a:sym typeface="Calibri"/>
              </a:rPr>
              <a:t>più</a:t>
            </a:r>
            <a:r>
              <a:rPr lang="en-US" sz="1800" dirty="0">
                <a:latin typeface="Calibri"/>
                <a:ea typeface="Calibri"/>
                <a:cs typeface="Calibri"/>
                <a:sym typeface="Calibri"/>
              </a:rPr>
              <a:t> </a:t>
            </a:r>
            <a:r>
              <a:rPr lang="en-US" sz="1800" dirty="0" err="1">
                <a:latin typeface="Calibri"/>
                <a:ea typeface="Calibri"/>
                <a:cs typeface="Calibri"/>
                <a:sym typeface="Calibri"/>
              </a:rPr>
              <a:t>profonda</a:t>
            </a:r>
            <a:r>
              <a:rPr lang="en-US" sz="1800" dirty="0">
                <a:latin typeface="Calibri"/>
                <a:ea typeface="Calibri"/>
                <a:cs typeface="Calibri"/>
                <a:sym typeface="Calibri"/>
              </a:rPr>
              <a:t> </a:t>
            </a:r>
            <a:r>
              <a:rPr lang="en-US" sz="1800" dirty="0" err="1">
                <a:latin typeface="Calibri"/>
                <a:ea typeface="Calibri"/>
                <a:cs typeface="Calibri"/>
                <a:sym typeface="Calibri"/>
              </a:rPr>
              <a:t>della</a:t>
            </a:r>
            <a:r>
              <a:rPr lang="en-US" sz="1800" dirty="0">
                <a:latin typeface="Calibri"/>
                <a:ea typeface="Calibri"/>
                <a:cs typeface="Calibri"/>
                <a:sym typeface="Calibri"/>
              </a:rPr>
              <a:t> </a:t>
            </a:r>
            <a:r>
              <a:rPr lang="en-US" sz="1800" dirty="0" err="1">
                <a:latin typeface="Calibri"/>
                <a:ea typeface="Calibri"/>
                <a:cs typeface="Calibri"/>
                <a:sym typeface="Calibri"/>
              </a:rPr>
              <a:t>gestione</a:t>
            </a:r>
            <a:r>
              <a:rPr lang="en-US" sz="1800" dirty="0">
                <a:latin typeface="Calibri"/>
                <a:ea typeface="Calibri"/>
                <a:cs typeface="Calibri"/>
                <a:sym typeface="Calibri"/>
              </a:rPr>
              <a:t> </a:t>
            </a:r>
            <a:r>
              <a:rPr lang="en-US" sz="1800" dirty="0" err="1">
                <a:latin typeface="Calibri"/>
                <a:ea typeface="Calibri"/>
                <a:cs typeface="Calibri"/>
                <a:sym typeface="Calibri"/>
              </a:rPr>
              <a:t>dell'ambiente</a:t>
            </a:r>
            <a:r>
              <a:rPr lang="en-US" sz="1800" dirty="0">
                <a:latin typeface="Calibri"/>
                <a:ea typeface="Calibri"/>
                <a:cs typeface="Calibri"/>
                <a:sym typeface="Calibri"/>
              </a:rPr>
              <a:t> e </a:t>
            </a:r>
            <a:r>
              <a:rPr lang="en-US" sz="1800" dirty="0" err="1">
                <a:latin typeface="Calibri"/>
                <a:ea typeface="Calibri"/>
                <a:cs typeface="Calibri"/>
                <a:sym typeface="Calibri"/>
              </a:rPr>
              <a:t>incoraggiare</a:t>
            </a:r>
            <a:r>
              <a:rPr lang="en-US" sz="1800" dirty="0">
                <a:latin typeface="Calibri"/>
                <a:ea typeface="Calibri"/>
                <a:cs typeface="Calibri"/>
                <a:sym typeface="Calibri"/>
              </a:rPr>
              <a:t> </a:t>
            </a:r>
            <a:r>
              <a:rPr lang="en-US" sz="1800" dirty="0" err="1">
                <a:latin typeface="Calibri"/>
                <a:ea typeface="Calibri"/>
                <a:cs typeface="Calibri"/>
                <a:sym typeface="Calibri"/>
              </a:rPr>
              <a:t>una</a:t>
            </a:r>
            <a:r>
              <a:rPr lang="en-US" sz="1800" dirty="0">
                <a:latin typeface="Calibri"/>
                <a:ea typeface="Calibri"/>
                <a:cs typeface="Calibri"/>
                <a:sym typeface="Calibri"/>
              </a:rPr>
              <a:t> </a:t>
            </a:r>
            <a:r>
              <a:rPr lang="en-US" sz="1800" dirty="0" err="1">
                <a:latin typeface="Calibri"/>
                <a:ea typeface="Calibri"/>
                <a:cs typeface="Calibri"/>
                <a:sym typeface="Calibri"/>
              </a:rPr>
              <a:t>gestione</a:t>
            </a:r>
            <a:r>
              <a:rPr lang="en-US" sz="1800" dirty="0">
                <a:latin typeface="Calibri"/>
                <a:ea typeface="Calibri"/>
                <a:cs typeface="Calibri"/>
                <a:sym typeface="Calibri"/>
              </a:rPr>
              <a:t> </a:t>
            </a:r>
            <a:r>
              <a:rPr lang="en-US" sz="1800" dirty="0" err="1">
                <a:latin typeface="Calibri"/>
                <a:ea typeface="Calibri"/>
                <a:cs typeface="Calibri"/>
                <a:sym typeface="Calibri"/>
              </a:rPr>
              <a:t>responsabile</a:t>
            </a:r>
            <a:r>
              <a:rPr lang="en-US" sz="1800" dirty="0">
                <a:latin typeface="Calibri"/>
                <a:ea typeface="Calibri"/>
                <a:cs typeface="Calibri"/>
                <a:sym typeface="Calibri"/>
              </a:rPr>
              <a:t> </a:t>
            </a:r>
            <a:r>
              <a:rPr lang="en-US" sz="1800" dirty="0" err="1">
                <a:latin typeface="Calibri"/>
                <a:ea typeface="Calibri"/>
                <a:cs typeface="Calibri"/>
                <a:sym typeface="Calibri"/>
              </a:rPr>
              <a:t>delle</a:t>
            </a:r>
            <a:r>
              <a:rPr lang="en-US" sz="1800" dirty="0">
                <a:latin typeface="Calibri"/>
                <a:ea typeface="Calibri"/>
                <a:cs typeface="Calibri"/>
                <a:sym typeface="Calibri"/>
              </a:rPr>
              <a:t> </a:t>
            </a:r>
            <a:r>
              <a:rPr lang="en-US" sz="1800" dirty="0" err="1">
                <a:latin typeface="Calibri"/>
                <a:ea typeface="Calibri"/>
                <a:cs typeface="Calibri"/>
                <a:sym typeface="Calibri"/>
              </a:rPr>
              <a:t>risorse</a:t>
            </a:r>
            <a:r>
              <a:rPr lang="en-US" sz="1800" dirty="0">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p:txBody>
      </p:sp>
      <p:cxnSp>
        <p:nvCxnSpPr>
          <p:cNvPr id="557" name="Google Shape;557;p18"/>
          <p:cNvCxnSpPr/>
          <p:nvPr/>
        </p:nvCxnSpPr>
        <p:spPr>
          <a:xfrm rot="10800000">
            <a:off x="2770679" y="1046615"/>
            <a:ext cx="1873439" cy="8679"/>
          </a:xfrm>
          <a:prstGeom prst="straightConnector1">
            <a:avLst/>
          </a:prstGeom>
          <a:noFill/>
          <a:ln w="12950" cap="flat" cmpd="sng">
            <a:solidFill>
              <a:srgbClr val="8DC641"/>
            </a:solidFill>
            <a:prstDash val="solid"/>
            <a:round/>
            <a:headEnd type="none" w="sm" len="sm"/>
            <a:tailEnd type="none" w="sm" len="sm"/>
          </a:ln>
        </p:spPr>
      </p:cxnSp>
      <p:sp>
        <p:nvSpPr>
          <p:cNvPr id="558" name="Google Shape;558;p18"/>
          <p:cNvSpPr/>
          <p:nvPr/>
        </p:nvSpPr>
        <p:spPr>
          <a:xfrm>
            <a:off x="2724248" y="1005646"/>
            <a:ext cx="90131" cy="90131"/>
          </a:xfrm>
          <a:custGeom>
            <a:avLst/>
            <a:gdLst/>
            <a:ahLst/>
            <a:cxnLst/>
            <a:rect l="l" t="t" r="r" b="b"/>
            <a:pathLst>
              <a:path w="145" h="146" extrusionOk="0">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9" name="Google Shape;559;p18"/>
          <p:cNvSpPr txBox="1"/>
          <p:nvPr/>
        </p:nvSpPr>
        <p:spPr>
          <a:xfrm>
            <a:off x="230804" y="4673025"/>
            <a:ext cx="29727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63C1D3"/>
              </a:buClr>
              <a:buSzPts val="2800"/>
              <a:buFont typeface="Arial"/>
              <a:buNone/>
            </a:pPr>
            <a:r>
              <a:rPr lang="en-US" sz="2000" b="1">
                <a:solidFill>
                  <a:srgbClr val="63C1D3"/>
                </a:solidFill>
                <a:latin typeface="Calibri"/>
                <a:ea typeface="Calibri"/>
                <a:cs typeface="Calibri"/>
                <a:sym typeface="Calibri"/>
              </a:rPr>
              <a:t>Rafforzare la sicurezza alimentare e la nutrizione</a:t>
            </a:r>
            <a:endParaRPr sz="2000" b="0" i="0" u="none" strike="noStrike" cap="none">
              <a:solidFill>
                <a:srgbClr val="000000"/>
              </a:solidFill>
              <a:latin typeface="Arial"/>
              <a:ea typeface="Arial"/>
              <a:cs typeface="Arial"/>
              <a:sym typeface="Arial"/>
            </a:endParaRPr>
          </a:p>
        </p:txBody>
      </p:sp>
      <p:sp>
        <p:nvSpPr>
          <p:cNvPr id="560" name="Google Shape;560;p18"/>
          <p:cNvSpPr txBox="1"/>
          <p:nvPr/>
        </p:nvSpPr>
        <p:spPr>
          <a:xfrm>
            <a:off x="904875" y="5336540"/>
            <a:ext cx="7153731" cy="1228594"/>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rmAutofit fontScale="25000" lnSpcReduction="20000"/>
          </a:bodyPr>
          <a:lstStyle/>
          <a:p>
            <a:pPr marL="0" marR="0" lvl="0" indent="0" algn="ctr" rtl="0">
              <a:lnSpc>
                <a:spcPct val="120000"/>
              </a:lnSpc>
              <a:spcBef>
                <a:spcPts val="0"/>
              </a:spcBef>
              <a:spcAft>
                <a:spcPts val="0"/>
              </a:spcAft>
              <a:buClr>
                <a:srgbClr val="000000"/>
              </a:buClr>
              <a:buSzPts val="2000"/>
              <a:buFont typeface="Arial"/>
              <a:buNone/>
            </a:pPr>
            <a:r>
              <a:rPr lang="en-US" sz="7200" dirty="0">
                <a:latin typeface="Calibri"/>
                <a:ea typeface="Calibri"/>
                <a:cs typeface="Calibri"/>
                <a:sym typeface="Calibri"/>
              </a:rPr>
              <a:t>Le </a:t>
            </a:r>
            <a:r>
              <a:rPr lang="en-US" sz="7200" dirty="0" err="1">
                <a:latin typeface="Calibri"/>
                <a:ea typeface="Calibri"/>
                <a:cs typeface="Calibri"/>
                <a:sym typeface="Calibri"/>
              </a:rPr>
              <a:t>pratiche</a:t>
            </a:r>
            <a:r>
              <a:rPr lang="en-US" sz="7200" dirty="0">
                <a:latin typeface="Calibri"/>
                <a:ea typeface="Calibri"/>
                <a:cs typeface="Calibri"/>
                <a:sym typeface="Calibri"/>
              </a:rPr>
              <a:t> </a:t>
            </a:r>
            <a:r>
              <a:rPr lang="en-US" sz="7200" dirty="0" err="1">
                <a:latin typeface="Calibri"/>
                <a:ea typeface="Calibri"/>
                <a:cs typeface="Calibri"/>
                <a:sym typeface="Calibri"/>
              </a:rPr>
              <a:t>agroecologiche</a:t>
            </a:r>
            <a:r>
              <a:rPr lang="en-US" sz="7200" dirty="0">
                <a:latin typeface="Calibri"/>
                <a:ea typeface="Calibri"/>
                <a:cs typeface="Calibri"/>
                <a:sym typeface="Calibri"/>
              </a:rPr>
              <a:t> </a:t>
            </a:r>
            <a:r>
              <a:rPr lang="en-US" sz="7200" dirty="0" err="1">
                <a:latin typeface="Calibri"/>
                <a:ea typeface="Calibri"/>
                <a:cs typeface="Calibri"/>
                <a:sym typeface="Calibri"/>
              </a:rPr>
              <a:t>spesso</a:t>
            </a:r>
            <a:r>
              <a:rPr lang="en-US" sz="7200" dirty="0">
                <a:latin typeface="Calibri"/>
                <a:ea typeface="Calibri"/>
                <a:cs typeface="Calibri"/>
                <a:sym typeface="Calibri"/>
              </a:rPr>
              <a:t> </a:t>
            </a:r>
            <a:r>
              <a:rPr lang="en-US" sz="7200" dirty="0" err="1">
                <a:latin typeface="Calibri"/>
                <a:ea typeface="Calibri"/>
                <a:cs typeface="Calibri"/>
                <a:sym typeface="Calibri"/>
              </a:rPr>
              <a:t>si</a:t>
            </a:r>
            <a:r>
              <a:rPr lang="en-US" sz="7200" dirty="0">
                <a:latin typeface="Calibri"/>
                <a:ea typeface="Calibri"/>
                <a:cs typeface="Calibri"/>
                <a:sym typeface="Calibri"/>
              </a:rPr>
              <a:t> </a:t>
            </a:r>
            <a:r>
              <a:rPr lang="en-US" sz="7200" dirty="0" err="1">
                <a:latin typeface="Calibri"/>
                <a:ea typeface="Calibri"/>
                <a:cs typeface="Calibri"/>
                <a:sym typeface="Calibri"/>
              </a:rPr>
              <a:t>concentrano</a:t>
            </a:r>
            <a:r>
              <a:rPr lang="en-US" sz="7200" dirty="0">
                <a:latin typeface="Calibri"/>
                <a:ea typeface="Calibri"/>
                <a:cs typeface="Calibri"/>
                <a:sym typeface="Calibri"/>
              </a:rPr>
              <a:t> </a:t>
            </a:r>
            <a:r>
              <a:rPr lang="en-US" sz="7200" dirty="0" err="1">
                <a:latin typeface="Calibri"/>
                <a:ea typeface="Calibri"/>
                <a:cs typeface="Calibri"/>
                <a:sym typeface="Calibri"/>
              </a:rPr>
              <a:t>sulla</a:t>
            </a:r>
            <a:r>
              <a:rPr lang="en-US" sz="7200" dirty="0">
                <a:latin typeface="Calibri"/>
                <a:ea typeface="Calibri"/>
                <a:cs typeface="Calibri"/>
                <a:sym typeface="Calibri"/>
              </a:rPr>
              <a:t> </a:t>
            </a:r>
            <a:r>
              <a:rPr lang="en-US" sz="7200" dirty="0" err="1">
                <a:latin typeface="Calibri"/>
                <a:ea typeface="Calibri"/>
                <a:cs typeface="Calibri"/>
                <a:sym typeface="Calibri"/>
              </a:rPr>
              <a:t>diversificazione</a:t>
            </a:r>
            <a:r>
              <a:rPr lang="en-US" sz="7200" dirty="0">
                <a:latin typeface="Calibri"/>
                <a:ea typeface="Calibri"/>
                <a:cs typeface="Calibri"/>
                <a:sym typeface="Calibri"/>
              </a:rPr>
              <a:t> </a:t>
            </a:r>
            <a:r>
              <a:rPr lang="en-US" sz="7200" dirty="0" err="1">
                <a:latin typeface="Calibri"/>
                <a:ea typeface="Calibri"/>
                <a:cs typeface="Calibri"/>
                <a:sym typeface="Calibri"/>
              </a:rPr>
              <a:t>della</a:t>
            </a:r>
            <a:r>
              <a:rPr lang="en-US" sz="7200" dirty="0">
                <a:latin typeface="Calibri"/>
                <a:ea typeface="Calibri"/>
                <a:cs typeface="Calibri"/>
                <a:sym typeface="Calibri"/>
              </a:rPr>
              <a:t> </a:t>
            </a:r>
            <a:r>
              <a:rPr lang="en-US" sz="7200" dirty="0" err="1">
                <a:latin typeface="Calibri"/>
                <a:ea typeface="Calibri"/>
                <a:cs typeface="Calibri"/>
                <a:sym typeface="Calibri"/>
              </a:rPr>
              <a:t>produzione</a:t>
            </a:r>
            <a:r>
              <a:rPr lang="en-US" sz="7200" dirty="0">
                <a:latin typeface="Calibri"/>
                <a:ea typeface="Calibri"/>
                <a:cs typeface="Calibri"/>
                <a:sym typeface="Calibri"/>
              </a:rPr>
              <a:t> </a:t>
            </a:r>
            <a:r>
              <a:rPr lang="en-US" sz="7200" dirty="0" err="1">
                <a:latin typeface="Calibri"/>
                <a:ea typeface="Calibri"/>
                <a:cs typeface="Calibri"/>
                <a:sym typeface="Calibri"/>
              </a:rPr>
              <a:t>alimentare</a:t>
            </a:r>
            <a:r>
              <a:rPr lang="en-US" sz="7200" dirty="0">
                <a:latin typeface="Calibri"/>
                <a:ea typeface="Calibri"/>
                <a:cs typeface="Calibri"/>
                <a:sym typeface="Calibri"/>
              </a:rPr>
              <a:t>, </a:t>
            </a:r>
            <a:r>
              <a:rPr lang="en-US" sz="7200" dirty="0" err="1">
                <a:latin typeface="Calibri"/>
                <a:ea typeface="Calibri"/>
                <a:cs typeface="Calibri"/>
                <a:sym typeface="Calibri"/>
              </a:rPr>
              <a:t>che</a:t>
            </a:r>
            <a:r>
              <a:rPr lang="en-US" sz="7200" dirty="0">
                <a:latin typeface="Calibri"/>
                <a:ea typeface="Calibri"/>
                <a:cs typeface="Calibri"/>
                <a:sym typeface="Calibri"/>
              </a:rPr>
              <a:t> </a:t>
            </a:r>
            <a:r>
              <a:rPr lang="en-US" sz="7200" dirty="0" err="1">
                <a:latin typeface="Calibri"/>
                <a:ea typeface="Calibri"/>
                <a:cs typeface="Calibri"/>
                <a:sym typeface="Calibri"/>
              </a:rPr>
              <a:t>può</a:t>
            </a:r>
            <a:r>
              <a:rPr lang="en-US" sz="7200" dirty="0">
                <a:latin typeface="Calibri"/>
                <a:ea typeface="Calibri"/>
                <a:cs typeface="Calibri"/>
                <a:sym typeface="Calibri"/>
              </a:rPr>
              <a:t> </a:t>
            </a:r>
            <a:r>
              <a:rPr lang="en-US" sz="7200" dirty="0" err="1">
                <a:latin typeface="Calibri"/>
                <a:ea typeface="Calibri"/>
                <a:cs typeface="Calibri"/>
                <a:sym typeface="Calibri"/>
              </a:rPr>
              <a:t>migliorare</a:t>
            </a:r>
            <a:r>
              <a:rPr lang="en-US" sz="7200" dirty="0">
                <a:latin typeface="Calibri"/>
                <a:ea typeface="Calibri"/>
                <a:cs typeface="Calibri"/>
                <a:sym typeface="Calibri"/>
              </a:rPr>
              <a:t> la </a:t>
            </a:r>
            <a:r>
              <a:rPr lang="en-US" sz="7200" dirty="0" err="1">
                <a:latin typeface="Calibri"/>
                <a:ea typeface="Calibri"/>
                <a:cs typeface="Calibri"/>
                <a:sym typeface="Calibri"/>
              </a:rPr>
              <a:t>dieta</a:t>
            </a:r>
            <a:r>
              <a:rPr lang="en-US" sz="7200" dirty="0">
                <a:latin typeface="Calibri"/>
                <a:ea typeface="Calibri"/>
                <a:cs typeface="Calibri"/>
                <a:sym typeface="Calibri"/>
              </a:rPr>
              <a:t> </a:t>
            </a:r>
            <a:r>
              <a:rPr lang="en-US" sz="7200" dirty="0" err="1">
                <a:latin typeface="Calibri"/>
                <a:ea typeface="Calibri"/>
                <a:cs typeface="Calibri"/>
                <a:sym typeface="Calibri"/>
              </a:rPr>
              <a:t>familiare</a:t>
            </a:r>
            <a:r>
              <a:rPr lang="en-US" sz="7200" dirty="0">
                <a:latin typeface="Calibri"/>
                <a:ea typeface="Calibri"/>
                <a:cs typeface="Calibri"/>
                <a:sym typeface="Calibri"/>
              </a:rPr>
              <a:t> e </a:t>
            </a:r>
            <a:r>
              <a:rPr lang="en-US" sz="7200" dirty="0" err="1">
                <a:latin typeface="Calibri"/>
                <a:ea typeface="Calibri"/>
                <a:cs typeface="Calibri"/>
                <a:sym typeface="Calibri"/>
              </a:rPr>
              <a:t>contribuire</a:t>
            </a:r>
            <a:r>
              <a:rPr lang="en-US" sz="7200" dirty="0">
                <a:latin typeface="Calibri"/>
                <a:ea typeface="Calibri"/>
                <a:cs typeface="Calibri"/>
                <a:sym typeface="Calibri"/>
              </a:rPr>
              <a:t> a </a:t>
            </a:r>
            <a:r>
              <a:rPr lang="en-US" sz="7200" dirty="0" err="1">
                <a:latin typeface="Calibri"/>
                <a:ea typeface="Calibri"/>
                <a:cs typeface="Calibri"/>
                <a:sym typeface="Calibri"/>
              </a:rPr>
              <a:t>una</a:t>
            </a:r>
            <a:r>
              <a:rPr lang="en-US" sz="7200" dirty="0">
                <a:latin typeface="Calibri"/>
                <a:ea typeface="Calibri"/>
                <a:cs typeface="Calibri"/>
                <a:sym typeface="Calibri"/>
              </a:rPr>
              <a:t> </a:t>
            </a:r>
            <a:r>
              <a:rPr lang="en-US" sz="7200" dirty="0" err="1">
                <a:latin typeface="Calibri"/>
                <a:ea typeface="Calibri"/>
                <a:cs typeface="Calibri"/>
                <a:sym typeface="Calibri"/>
              </a:rPr>
              <a:t>migliore</a:t>
            </a:r>
            <a:r>
              <a:rPr lang="en-US" sz="7200" dirty="0">
                <a:latin typeface="Calibri"/>
                <a:ea typeface="Calibri"/>
                <a:cs typeface="Calibri"/>
                <a:sym typeface="Calibri"/>
              </a:rPr>
              <a:t> </a:t>
            </a:r>
            <a:r>
              <a:rPr lang="en-US" sz="7200" dirty="0" err="1">
                <a:latin typeface="Calibri"/>
                <a:ea typeface="Calibri"/>
                <a:cs typeface="Calibri"/>
                <a:sym typeface="Calibri"/>
              </a:rPr>
              <a:t>alimentazione</a:t>
            </a:r>
            <a:r>
              <a:rPr lang="en-US" sz="7200" dirty="0">
                <a:latin typeface="Calibri"/>
                <a:ea typeface="Calibri"/>
                <a:cs typeface="Calibri"/>
                <a:sym typeface="Calibri"/>
              </a:rPr>
              <a:t> </a:t>
            </a:r>
            <a:r>
              <a:rPr lang="en-US" sz="7200" dirty="0" err="1">
                <a:latin typeface="Calibri"/>
                <a:ea typeface="Calibri"/>
                <a:cs typeface="Calibri"/>
                <a:sym typeface="Calibri"/>
              </a:rPr>
              <a:t>dei</a:t>
            </a:r>
            <a:r>
              <a:rPr lang="en-US" sz="7200" dirty="0">
                <a:latin typeface="Calibri"/>
                <a:ea typeface="Calibri"/>
                <a:cs typeface="Calibri"/>
                <a:sym typeface="Calibri"/>
              </a:rPr>
              <a:t> </a:t>
            </a:r>
            <a:r>
              <a:rPr lang="en-US" sz="7200" dirty="0" err="1">
                <a:latin typeface="Calibri"/>
                <a:ea typeface="Calibri"/>
                <a:cs typeface="Calibri"/>
                <a:sym typeface="Calibri"/>
              </a:rPr>
              <a:t>giovani</a:t>
            </a:r>
            <a:r>
              <a:rPr lang="en-US" sz="7200" dirty="0">
                <a:latin typeface="Calibri"/>
                <a:ea typeface="Calibri"/>
                <a:cs typeface="Calibri"/>
                <a:sym typeface="Calibri"/>
              </a:rPr>
              <a:t> e </a:t>
            </a:r>
            <a:r>
              <a:rPr lang="en-US" sz="7200" dirty="0" err="1">
                <a:latin typeface="Calibri"/>
                <a:ea typeface="Calibri"/>
                <a:cs typeface="Calibri"/>
                <a:sym typeface="Calibri"/>
              </a:rPr>
              <a:t>delle</a:t>
            </a:r>
            <a:r>
              <a:rPr lang="en-US" sz="7200" dirty="0">
                <a:latin typeface="Calibri"/>
                <a:ea typeface="Calibri"/>
                <a:cs typeface="Calibri"/>
                <a:sym typeface="Calibri"/>
              </a:rPr>
              <a:t> loro </a:t>
            </a:r>
            <a:r>
              <a:rPr lang="en-US" sz="7200" dirty="0" err="1">
                <a:latin typeface="Calibri"/>
                <a:ea typeface="Calibri"/>
                <a:cs typeface="Calibri"/>
                <a:sym typeface="Calibri"/>
              </a:rPr>
              <a:t>famiglie</a:t>
            </a:r>
            <a:r>
              <a:rPr lang="en-US" sz="7200" dirty="0">
                <a:latin typeface="Calibri"/>
                <a:ea typeface="Calibri"/>
                <a:cs typeface="Calibri"/>
                <a:sym typeface="Calibri"/>
              </a:rPr>
              <a:t>. </a:t>
            </a:r>
            <a:r>
              <a:rPr lang="en-US" sz="7200" dirty="0" err="1">
                <a:latin typeface="Calibri"/>
                <a:ea typeface="Calibri"/>
                <a:cs typeface="Calibri"/>
                <a:sym typeface="Calibri"/>
              </a:rPr>
              <a:t>Ciò</a:t>
            </a:r>
            <a:r>
              <a:rPr lang="en-US" sz="7200" dirty="0">
                <a:latin typeface="Calibri"/>
                <a:ea typeface="Calibri"/>
                <a:cs typeface="Calibri"/>
                <a:sym typeface="Calibri"/>
              </a:rPr>
              <a:t> </a:t>
            </a:r>
            <a:r>
              <a:rPr lang="en-US" sz="7200" dirty="0" err="1">
                <a:latin typeface="Calibri"/>
                <a:ea typeface="Calibri"/>
                <a:cs typeface="Calibri"/>
                <a:sym typeface="Calibri"/>
              </a:rPr>
              <a:t>può</a:t>
            </a:r>
            <a:r>
              <a:rPr lang="en-US" sz="7200" dirty="0">
                <a:latin typeface="Calibri"/>
                <a:ea typeface="Calibri"/>
                <a:cs typeface="Calibri"/>
                <a:sym typeface="Calibri"/>
              </a:rPr>
              <a:t> </a:t>
            </a:r>
            <a:r>
              <a:rPr lang="en-US" sz="7200" dirty="0" err="1">
                <a:latin typeface="Calibri"/>
                <a:ea typeface="Calibri"/>
                <a:cs typeface="Calibri"/>
                <a:sym typeface="Calibri"/>
              </a:rPr>
              <a:t>avere</a:t>
            </a:r>
            <a:r>
              <a:rPr lang="en-US" sz="7200" dirty="0">
                <a:latin typeface="Calibri"/>
                <a:ea typeface="Calibri"/>
                <a:cs typeface="Calibri"/>
                <a:sym typeface="Calibri"/>
              </a:rPr>
              <a:t> un </a:t>
            </a:r>
            <a:r>
              <a:rPr lang="en-US" sz="7200" dirty="0" err="1">
                <a:latin typeface="Calibri"/>
                <a:ea typeface="Calibri"/>
                <a:cs typeface="Calibri"/>
                <a:sym typeface="Calibri"/>
              </a:rPr>
              <a:t>impatto</a:t>
            </a:r>
            <a:r>
              <a:rPr lang="en-US" sz="7200" dirty="0">
                <a:latin typeface="Calibri"/>
                <a:ea typeface="Calibri"/>
                <a:cs typeface="Calibri"/>
                <a:sym typeface="Calibri"/>
              </a:rPr>
              <a:t> a </a:t>
            </a:r>
            <a:r>
              <a:rPr lang="en-US" sz="7200" dirty="0" err="1">
                <a:latin typeface="Calibri"/>
                <a:ea typeface="Calibri"/>
                <a:cs typeface="Calibri"/>
                <a:sym typeface="Calibri"/>
              </a:rPr>
              <a:t>lungo</a:t>
            </a:r>
            <a:r>
              <a:rPr lang="en-US" sz="7200" dirty="0">
                <a:latin typeface="Calibri"/>
                <a:ea typeface="Calibri"/>
                <a:cs typeface="Calibri"/>
                <a:sym typeface="Calibri"/>
              </a:rPr>
              <a:t> </a:t>
            </a:r>
            <a:r>
              <a:rPr lang="en-US" sz="7200" dirty="0" err="1">
                <a:latin typeface="Calibri"/>
                <a:ea typeface="Calibri"/>
                <a:cs typeface="Calibri"/>
                <a:sym typeface="Calibri"/>
              </a:rPr>
              <a:t>termine</a:t>
            </a:r>
            <a:r>
              <a:rPr lang="en-US" sz="7200" dirty="0">
                <a:latin typeface="Calibri"/>
                <a:ea typeface="Calibri"/>
                <a:cs typeface="Calibri"/>
                <a:sym typeface="Calibri"/>
              </a:rPr>
              <a:t> </a:t>
            </a:r>
            <a:r>
              <a:rPr lang="en-US" sz="7200" dirty="0" err="1">
                <a:latin typeface="Calibri"/>
                <a:ea typeface="Calibri"/>
                <a:cs typeface="Calibri"/>
                <a:sym typeface="Calibri"/>
              </a:rPr>
              <a:t>sulla</a:t>
            </a:r>
            <a:r>
              <a:rPr lang="en-US" sz="7200" dirty="0">
                <a:latin typeface="Calibri"/>
                <a:ea typeface="Calibri"/>
                <a:cs typeface="Calibri"/>
                <a:sym typeface="Calibri"/>
              </a:rPr>
              <a:t> salute e </a:t>
            </a:r>
            <a:r>
              <a:rPr lang="en-US" sz="7200" dirty="0" err="1">
                <a:latin typeface="Calibri"/>
                <a:ea typeface="Calibri"/>
                <a:cs typeface="Calibri"/>
                <a:sym typeface="Calibri"/>
              </a:rPr>
              <a:t>sul</a:t>
            </a:r>
            <a:r>
              <a:rPr lang="en-US" sz="7200" dirty="0">
                <a:latin typeface="Calibri"/>
                <a:ea typeface="Calibri"/>
                <a:cs typeface="Calibri"/>
                <a:sym typeface="Calibri"/>
              </a:rPr>
              <a:t> </a:t>
            </a:r>
            <a:r>
              <a:rPr lang="en-US" sz="7200" dirty="0" err="1">
                <a:latin typeface="Calibri"/>
                <a:ea typeface="Calibri"/>
                <a:cs typeface="Calibri"/>
                <a:sym typeface="Calibri"/>
              </a:rPr>
              <a:t>benessere</a:t>
            </a:r>
            <a:r>
              <a:rPr lang="en-US" sz="1900" dirty="0">
                <a:latin typeface="Calibri"/>
                <a:ea typeface="Calibri"/>
                <a:cs typeface="Calibri"/>
                <a:sym typeface="Calibri"/>
              </a:rPr>
              <a:t>.</a:t>
            </a:r>
            <a:endParaRPr sz="1900" b="0" i="0" u="none" strike="noStrike" cap="none" dirty="0">
              <a:solidFill>
                <a:srgbClr val="000000"/>
              </a:solidFill>
              <a:latin typeface="Arial"/>
              <a:ea typeface="Arial"/>
              <a:cs typeface="Arial"/>
              <a:sym typeface="Arial"/>
            </a:endParaRPr>
          </a:p>
        </p:txBody>
      </p:sp>
      <p:sp>
        <p:nvSpPr>
          <p:cNvPr id="561" name="Google Shape;561;p18"/>
          <p:cNvSpPr txBox="1"/>
          <p:nvPr/>
        </p:nvSpPr>
        <p:spPr>
          <a:xfrm>
            <a:off x="9545319" y="1581878"/>
            <a:ext cx="2302500" cy="33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9FDADF"/>
              </a:buClr>
              <a:buSzPts val="2800"/>
              <a:buFont typeface="Arial"/>
              <a:buNone/>
            </a:pPr>
            <a:r>
              <a:rPr lang="en-US" sz="2000" b="1">
                <a:solidFill>
                  <a:srgbClr val="9FDADF"/>
                </a:solidFill>
                <a:latin typeface="Calibri"/>
                <a:ea typeface="Calibri"/>
                <a:cs typeface="Calibri"/>
                <a:sym typeface="Calibri"/>
              </a:rPr>
              <a:t>Promuovere l'imprenditorialità e l'innovazione</a:t>
            </a:r>
            <a:endParaRPr sz="2000" b="0" i="0" u="none" strike="noStrike" cap="none">
              <a:solidFill>
                <a:srgbClr val="000000"/>
              </a:solidFill>
              <a:latin typeface="Arial"/>
              <a:ea typeface="Arial"/>
              <a:cs typeface="Arial"/>
              <a:sym typeface="Arial"/>
            </a:endParaRPr>
          </a:p>
        </p:txBody>
      </p:sp>
      <p:sp>
        <p:nvSpPr>
          <p:cNvPr id="562" name="Google Shape;562;p18"/>
          <p:cNvSpPr txBox="1"/>
          <p:nvPr/>
        </p:nvSpPr>
        <p:spPr>
          <a:xfrm>
            <a:off x="8342525" y="2563125"/>
            <a:ext cx="3542400" cy="33015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800" dirty="0" err="1">
                <a:latin typeface="Calibri"/>
                <a:ea typeface="Calibri"/>
                <a:cs typeface="Calibri"/>
                <a:sym typeface="Calibri"/>
              </a:rPr>
              <a:t>L'agroecologia</a:t>
            </a:r>
            <a:r>
              <a:rPr lang="en-US" sz="1800" dirty="0">
                <a:latin typeface="Calibri"/>
                <a:ea typeface="Calibri"/>
                <a:cs typeface="Calibri"/>
                <a:sym typeface="Calibri"/>
              </a:rPr>
              <a:t> </a:t>
            </a:r>
            <a:r>
              <a:rPr lang="en-US" sz="1800" dirty="0" err="1">
                <a:latin typeface="Calibri"/>
                <a:ea typeface="Calibri"/>
                <a:cs typeface="Calibri"/>
                <a:sym typeface="Calibri"/>
              </a:rPr>
              <a:t>offre</a:t>
            </a:r>
            <a:r>
              <a:rPr lang="en-US" sz="1800" dirty="0">
                <a:latin typeface="Calibri"/>
                <a:ea typeface="Calibri"/>
                <a:cs typeface="Calibri"/>
                <a:sym typeface="Calibri"/>
              </a:rPr>
              <a:t> ai </a:t>
            </a:r>
            <a:r>
              <a:rPr lang="en-US" sz="1800" dirty="0" err="1">
                <a:latin typeface="Calibri"/>
                <a:ea typeface="Calibri"/>
                <a:cs typeface="Calibri"/>
                <a:sym typeface="Calibri"/>
              </a:rPr>
              <a:t>giovani</a:t>
            </a:r>
            <a:r>
              <a:rPr lang="en-US" sz="1800" dirty="0">
                <a:latin typeface="Calibri"/>
                <a:ea typeface="Calibri"/>
                <a:cs typeface="Calibri"/>
                <a:sym typeface="Calibri"/>
              </a:rPr>
              <a:t> </a:t>
            </a:r>
            <a:r>
              <a:rPr lang="en-US" sz="1800" dirty="0" err="1">
                <a:latin typeface="Calibri"/>
                <a:ea typeface="Calibri"/>
                <a:cs typeface="Calibri"/>
                <a:sym typeface="Calibri"/>
              </a:rPr>
              <a:t>una</a:t>
            </a:r>
            <a:r>
              <a:rPr lang="en-US" sz="1800" dirty="0">
                <a:latin typeface="Calibri"/>
                <a:ea typeface="Calibri"/>
                <a:cs typeface="Calibri"/>
                <a:sym typeface="Calibri"/>
              </a:rPr>
              <a:t> </a:t>
            </a:r>
            <a:r>
              <a:rPr lang="en-US" sz="1800" dirty="0" err="1">
                <a:latin typeface="Calibri"/>
                <a:ea typeface="Calibri"/>
                <a:cs typeface="Calibri"/>
                <a:sym typeface="Calibri"/>
              </a:rPr>
              <a:t>serie</a:t>
            </a:r>
            <a:r>
              <a:rPr lang="en-US" sz="1800" dirty="0">
                <a:latin typeface="Calibri"/>
                <a:ea typeface="Calibri"/>
                <a:cs typeface="Calibri"/>
                <a:sym typeface="Calibri"/>
              </a:rPr>
              <a:t> di </a:t>
            </a:r>
            <a:r>
              <a:rPr lang="en-US" sz="1800" dirty="0" err="1">
                <a:latin typeface="Calibri"/>
                <a:ea typeface="Calibri"/>
                <a:cs typeface="Calibri"/>
                <a:sym typeface="Calibri"/>
              </a:rPr>
              <a:t>opportunità</a:t>
            </a:r>
            <a:r>
              <a:rPr lang="en-US" sz="1800" dirty="0">
                <a:latin typeface="Calibri"/>
                <a:ea typeface="Calibri"/>
                <a:cs typeface="Calibri"/>
                <a:sym typeface="Calibri"/>
              </a:rPr>
              <a:t> per </a:t>
            </a:r>
            <a:r>
              <a:rPr lang="en-US" sz="1800" dirty="0" err="1">
                <a:latin typeface="Calibri"/>
                <a:ea typeface="Calibri"/>
                <a:cs typeface="Calibri"/>
                <a:sym typeface="Calibri"/>
              </a:rPr>
              <a:t>sviluppare</a:t>
            </a:r>
            <a:r>
              <a:rPr lang="en-US" sz="1800" dirty="0">
                <a:latin typeface="Calibri"/>
                <a:ea typeface="Calibri"/>
                <a:cs typeface="Calibri"/>
                <a:sym typeface="Calibri"/>
              </a:rPr>
              <a:t> </a:t>
            </a:r>
            <a:r>
              <a:rPr lang="en-US" sz="1800" dirty="0" err="1">
                <a:latin typeface="Calibri"/>
                <a:ea typeface="Calibri"/>
                <a:cs typeface="Calibri"/>
                <a:sym typeface="Calibri"/>
              </a:rPr>
              <a:t>capacità</a:t>
            </a:r>
            <a:r>
              <a:rPr lang="en-US" sz="1800" dirty="0">
                <a:latin typeface="Calibri"/>
                <a:ea typeface="Calibri"/>
                <a:cs typeface="Calibri"/>
                <a:sym typeface="Calibri"/>
              </a:rPr>
              <a:t> </a:t>
            </a:r>
            <a:r>
              <a:rPr lang="en-US" sz="1800" dirty="0" err="1">
                <a:latin typeface="Calibri"/>
                <a:ea typeface="Calibri"/>
                <a:cs typeface="Calibri"/>
                <a:sym typeface="Calibri"/>
              </a:rPr>
              <a:t>imprenditoriali</a:t>
            </a:r>
            <a:r>
              <a:rPr lang="en-US" sz="1800" dirty="0">
                <a:latin typeface="Calibri"/>
                <a:ea typeface="Calibri"/>
                <a:cs typeface="Calibri"/>
                <a:sym typeface="Calibri"/>
              </a:rPr>
              <a:t> e </a:t>
            </a:r>
            <a:r>
              <a:rPr lang="en-US" sz="1800" dirty="0" err="1">
                <a:latin typeface="Calibri"/>
                <a:ea typeface="Calibri"/>
                <a:cs typeface="Calibri"/>
                <a:sym typeface="Calibri"/>
              </a:rPr>
              <a:t>applicare</a:t>
            </a:r>
            <a:r>
              <a:rPr lang="en-US" sz="1800" dirty="0">
                <a:latin typeface="Calibri"/>
                <a:ea typeface="Calibri"/>
                <a:cs typeface="Calibri"/>
                <a:sym typeface="Calibri"/>
              </a:rPr>
              <a:t> </a:t>
            </a:r>
            <a:r>
              <a:rPr lang="en-US" sz="1800" dirty="0" err="1">
                <a:latin typeface="Calibri"/>
                <a:ea typeface="Calibri"/>
                <a:cs typeface="Calibri"/>
                <a:sym typeface="Calibri"/>
              </a:rPr>
              <a:t>soluzioni</a:t>
            </a:r>
            <a:r>
              <a:rPr lang="en-US" sz="1800" dirty="0">
                <a:latin typeface="Calibri"/>
                <a:ea typeface="Calibri"/>
                <a:cs typeface="Calibri"/>
                <a:sym typeface="Calibri"/>
              </a:rPr>
              <a:t> innovative alle </a:t>
            </a:r>
            <a:r>
              <a:rPr lang="en-US" sz="1800" dirty="0" err="1">
                <a:latin typeface="Calibri"/>
                <a:ea typeface="Calibri"/>
                <a:cs typeface="Calibri"/>
                <a:sym typeface="Calibri"/>
              </a:rPr>
              <a:t>sfide</a:t>
            </a:r>
            <a:r>
              <a:rPr lang="en-US" sz="1800" dirty="0">
                <a:latin typeface="Calibri"/>
                <a:ea typeface="Calibri"/>
                <a:cs typeface="Calibri"/>
                <a:sym typeface="Calibri"/>
              </a:rPr>
              <a:t> </a:t>
            </a:r>
            <a:r>
              <a:rPr lang="en-US" sz="1800" dirty="0" err="1">
                <a:latin typeface="Calibri"/>
                <a:ea typeface="Calibri"/>
                <a:cs typeface="Calibri"/>
                <a:sym typeface="Calibri"/>
              </a:rPr>
              <a:t>agricole</a:t>
            </a:r>
            <a:r>
              <a:rPr lang="en-US" sz="1800" dirty="0">
                <a:latin typeface="Calibri"/>
                <a:ea typeface="Calibri"/>
                <a:cs typeface="Calibri"/>
                <a:sym typeface="Calibri"/>
              </a:rPr>
              <a:t>. </a:t>
            </a:r>
            <a:r>
              <a:rPr lang="en-US" sz="1800" dirty="0" err="1">
                <a:latin typeface="Calibri"/>
                <a:ea typeface="Calibri"/>
                <a:cs typeface="Calibri"/>
                <a:sym typeface="Calibri"/>
              </a:rPr>
              <a:t>Partecipando</a:t>
            </a:r>
            <a:r>
              <a:rPr lang="en-US" sz="1800" dirty="0">
                <a:latin typeface="Calibri"/>
                <a:ea typeface="Calibri"/>
                <a:cs typeface="Calibri"/>
                <a:sym typeface="Calibri"/>
              </a:rPr>
              <a:t> a </a:t>
            </a:r>
            <a:r>
              <a:rPr lang="en-US" sz="1800" dirty="0" err="1">
                <a:latin typeface="Calibri"/>
                <a:ea typeface="Calibri"/>
                <a:cs typeface="Calibri"/>
                <a:sym typeface="Calibri"/>
              </a:rPr>
              <a:t>progetti</a:t>
            </a:r>
            <a:r>
              <a:rPr lang="en-US" sz="1800" dirty="0">
                <a:latin typeface="Calibri"/>
                <a:ea typeface="Calibri"/>
                <a:cs typeface="Calibri"/>
                <a:sym typeface="Calibri"/>
              </a:rPr>
              <a:t> </a:t>
            </a:r>
            <a:r>
              <a:rPr lang="en-US" sz="1800" dirty="0" err="1">
                <a:latin typeface="Calibri"/>
                <a:ea typeface="Calibri"/>
                <a:cs typeface="Calibri"/>
                <a:sym typeface="Calibri"/>
              </a:rPr>
              <a:t>agroecologici</a:t>
            </a:r>
            <a:r>
              <a:rPr lang="en-US" sz="1800" dirty="0">
                <a:latin typeface="Calibri"/>
                <a:ea typeface="Calibri"/>
                <a:cs typeface="Calibri"/>
                <a:sym typeface="Calibri"/>
              </a:rPr>
              <a:t>, </a:t>
            </a:r>
            <a:r>
              <a:rPr lang="en-US" sz="1800" dirty="0" err="1">
                <a:latin typeface="Calibri"/>
                <a:ea typeface="Calibri"/>
                <a:cs typeface="Calibri"/>
                <a:sym typeface="Calibri"/>
              </a:rPr>
              <a:t>i</a:t>
            </a:r>
            <a:r>
              <a:rPr lang="en-US" sz="1800" dirty="0">
                <a:latin typeface="Calibri"/>
                <a:ea typeface="Calibri"/>
                <a:cs typeface="Calibri"/>
                <a:sym typeface="Calibri"/>
              </a:rPr>
              <a:t> </a:t>
            </a:r>
            <a:r>
              <a:rPr lang="en-US" sz="1800" dirty="0" err="1">
                <a:latin typeface="Calibri"/>
                <a:ea typeface="Calibri"/>
                <a:cs typeface="Calibri"/>
                <a:sym typeface="Calibri"/>
              </a:rPr>
              <a:t>giovani</a:t>
            </a:r>
            <a:r>
              <a:rPr lang="en-US" sz="1800" dirty="0">
                <a:latin typeface="Calibri"/>
                <a:ea typeface="Calibri"/>
                <a:cs typeface="Calibri"/>
                <a:sym typeface="Calibri"/>
              </a:rPr>
              <a:t> </a:t>
            </a:r>
            <a:r>
              <a:rPr lang="en-US" sz="1800" dirty="0" err="1">
                <a:latin typeface="Calibri"/>
                <a:ea typeface="Calibri"/>
                <a:cs typeface="Calibri"/>
                <a:sym typeface="Calibri"/>
              </a:rPr>
              <a:t>possono</a:t>
            </a:r>
            <a:r>
              <a:rPr lang="en-US" sz="1800" dirty="0">
                <a:latin typeface="Calibri"/>
                <a:ea typeface="Calibri"/>
                <a:cs typeface="Calibri"/>
                <a:sym typeface="Calibri"/>
              </a:rPr>
              <a:t> </a:t>
            </a:r>
            <a:r>
              <a:rPr lang="en-US" sz="1800" dirty="0" err="1">
                <a:latin typeface="Calibri"/>
                <a:ea typeface="Calibri"/>
                <a:cs typeface="Calibri"/>
                <a:sym typeface="Calibri"/>
              </a:rPr>
              <a:t>acquisire</a:t>
            </a:r>
            <a:r>
              <a:rPr lang="en-US" sz="1800" dirty="0">
                <a:latin typeface="Calibri"/>
                <a:ea typeface="Calibri"/>
                <a:cs typeface="Calibri"/>
                <a:sym typeface="Calibri"/>
              </a:rPr>
              <a:t> </a:t>
            </a:r>
            <a:r>
              <a:rPr lang="en-US" sz="1800" dirty="0" err="1">
                <a:latin typeface="Calibri"/>
                <a:ea typeface="Calibri"/>
                <a:cs typeface="Calibri"/>
                <a:sym typeface="Calibri"/>
              </a:rPr>
              <a:t>esperienza</a:t>
            </a:r>
            <a:r>
              <a:rPr lang="en-US" sz="1800" dirty="0">
                <a:latin typeface="Calibri"/>
                <a:ea typeface="Calibri"/>
                <a:cs typeface="Calibri"/>
                <a:sym typeface="Calibri"/>
              </a:rPr>
              <a:t> </a:t>
            </a:r>
            <a:r>
              <a:rPr lang="en-US" sz="1800" dirty="0" err="1">
                <a:latin typeface="Calibri"/>
                <a:ea typeface="Calibri"/>
                <a:cs typeface="Calibri"/>
                <a:sym typeface="Calibri"/>
              </a:rPr>
              <a:t>pratica</a:t>
            </a:r>
            <a:r>
              <a:rPr lang="en-US" sz="1800" dirty="0">
                <a:latin typeface="Calibri"/>
                <a:ea typeface="Calibri"/>
                <a:cs typeface="Calibri"/>
                <a:sym typeface="Calibri"/>
              </a:rPr>
              <a:t>, </a:t>
            </a:r>
            <a:r>
              <a:rPr lang="en-US" sz="1800" dirty="0" err="1">
                <a:latin typeface="Calibri"/>
                <a:ea typeface="Calibri"/>
                <a:cs typeface="Calibri"/>
                <a:sym typeface="Calibri"/>
              </a:rPr>
              <a:t>sviluppare</a:t>
            </a:r>
            <a:r>
              <a:rPr lang="en-US" sz="1800" dirty="0">
                <a:latin typeface="Calibri"/>
                <a:ea typeface="Calibri"/>
                <a:cs typeface="Calibri"/>
                <a:sym typeface="Calibri"/>
              </a:rPr>
              <a:t> </a:t>
            </a:r>
            <a:r>
              <a:rPr lang="en-US" sz="1800" dirty="0" err="1">
                <a:latin typeface="Calibri"/>
                <a:ea typeface="Calibri"/>
                <a:cs typeface="Calibri"/>
                <a:sym typeface="Calibri"/>
              </a:rPr>
              <a:t>capacità</a:t>
            </a:r>
            <a:r>
              <a:rPr lang="en-US" sz="1800" dirty="0">
                <a:latin typeface="Calibri"/>
                <a:ea typeface="Calibri"/>
                <a:cs typeface="Calibri"/>
                <a:sym typeface="Calibri"/>
              </a:rPr>
              <a:t> di </a:t>
            </a:r>
            <a:r>
              <a:rPr lang="en-US" sz="1800" dirty="0" err="1">
                <a:latin typeface="Calibri"/>
                <a:ea typeface="Calibri"/>
                <a:cs typeface="Calibri"/>
                <a:sym typeface="Calibri"/>
              </a:rPr>
              <a:t>risoluzione</a:t>
            </a:r>
            <a:r>
              <a:rPr lang="en-US" sz="1800" dirty="0">
                <a:latin typeface="Calibri"/>
                <a:ea typeface="Calibri"/>
                <a:cs typeface="Calibri"/>
                <a:sym typeface="Calibri"/>
              </a:rPr>
              <a:t> </a:t>
            </a:r>
            <a:r>
              <a:rPr lang="en-US" sz="1800" dirty="0" err="1">
                <a:latin typeface="Calibri"/>
                <a:ea typeface="Calibri"/>
                <a:cs typeface="Calibri"/>
                <a:sym typeface="Calibri"/>
              </a:rPr>
              <a:t>dei</a:t>
            </a:r>
            <a:r>
              <a:rPr lang="en-US" sz="1800" dirty="0">
                <a:latin typeface="Calibri"/>
                <a:ea typeface="Calibri"/>
                <a:cs typeface="Calibri"/>
                <a:sym typeface="Calibri"/>
              </a:rPr>
              <a:t> </a:t>
            </a:r>
            <a:r>
              <a:rPr lang="en-US" sz="1800" dirty="0" err="1">
                <a:latin typeface="Calibri"/>
                <a:ea typeface="Calibri"/>
                <a:cs typeface="Calibri"/>
                <a:sym typeface="Calibri"/>
              </a:rPr>
              <a:t>problemi</a:t>
            </a:r>
            <a:r>
              <a:rPr lang="en-US" sz="1800" dirty="0">
                <a:latin typeface="Calibri"/>
                <a:ea typeface="Calibri"/>
                <a:cs typeface="Calibri"/>
                <a:sym typeface="Calibri"/>
              </a:rPr>
              <a:t> e </a:t>
            </a:r>
            <a:r>
              <a:rPr lang="en-US" sz="1800" dirty="0" err="1">
                <a:latin typeface="Calibri"/>
                <a:ea typeface="Calibri"/>
                <a:cs typeface="Calibri"/>
                <a:sym typeface="Calibri"/>
              </a:rPr>
              <a:t>contribuire</a:t>
            </a:r>
            <a:r>
              <a:rPr lang="en-US" sz="1800" dirty="0">
                <a:latin typeface="Calibri"/>
                <a:ea typeface="Calibri"/>
                <a:cs typeface="Calibri"/>
                <a:sym typeface="Calibri"/>
              </a:rPr>
              <a:t> </a:t>
            </a:r>
            <a:r>
              <a:rPr lang="en-US" sz="1800" dirty="0" err="1">
                <a:latin typeface="Calibri"/>
                <a:ea typeface="Calibri"/>
                <a:cs typeface="Calibri"/>
                <a:sym typeface="Calibri"/>
              </a:rPr>
              <a:t>allo</a:t>
            </a:r>
            <a:r>
              <a:rPr lang="en-US" sz="1800" dirty="0">
                <a:latin typeface="Calibri"/>
                <a:ea typeface="Calibri"/>
                <a:cs typeface="Calibri"/>
                <a:sym typeface="Calibri"/>
              </a:rPr>
              <a:t> </a:t>
            </a:r>
            <a:r>
              <a:rPr lang="en-US" sz="1800" dirty="0" err="1">
                <a:latin typeface="Calibri"/>
                <a:ea typeface="Calibri"/>
                <a:cs typeface="Calibri"/>
                <a:sym typeface="Calibri"/>
              </a:rPr>
              <a:t>sviluppo</a:t>
            </a:r>
            <a:r>
              <a:rPr lang="en-US" sz="1800" dirty="0">
                <a:latin typeface="Calibri"/>
                <a:ea typeface="Calibri"/>
                <a:cs typeface="Calibri"/>
                <a:sym typeface="Calibri"/>
              </a:rPr>
              <a:t> </a:t>
            </a:r>
            <a:r>
              <a:rPr lang="en-US" sz="1800" dirty="0" err="1">
                <a:latin typeface="Calibri"/>
                <a:ea typeface="Calibri"/>
                <a:cs typeface="Calibri"/>
                <a:sym typeface="Calibri"/>
              </a:rPr>
              <a:t>sostenibile</a:t>
            </a:r>
            <a:r>
              <a:rPr lang="en-US" sz="1800" dirty="0">
                <a:latin typeface="Calibri"/>
                <a:ea typeface="Calibri"/>
                <a:cs typeface="Calibri"/>
                <a:sym typeface="Calibri"/>
              </a:rPr>
              <a:t> </a:t>
            </a:r>
            <a:r>
              <a:rPr lang="en-US" sz="1800" dirty="0" err="1">
                <a:latin typeface="Calibri"/>
                <a:ea typeface="Calibri"/>
                <a:cs typeface="Calibri"/>
                <a:sym typeface="Calibri"/>
              </a:rPr>
              <a:t>delle</a:t>
            </a:r>
            <a:r>
              <a:rPr lang="en-US" sz="1800" dirty="0">
                <a:latin typeface="Calibri"/>
                <a:ea typeface="Calibri"/>
                <a:cs typeface="Calibri"/>
                <a:sym typeface="Calibri"/>
              </a:rPr>
              <a:t> loro </a:t>
            </a:r>
            <a:r>
              <a:rPr lang="en-US" sz="1800" dirty="0" err="1">
                <a:latin typeface="Calibri"/>
                <a:ea typeface="Calibri"/>
                <a:cs typeface="Calibri"/>
                <a:sym typeface="Calibri"/>
              </a:rPr>
              <a:t>comunità</a:t>
            </a:r>
            <a:r>
              <a:rPr lang="en-US" sz="1800" dirty="0">
                <a:latin typeface="Calibri"/>
                <a:ea typeface="Calibri"/>
                <a:cs typeface="Calibri"/>
                <a:sym typeface="Calibri"/>
              </a:rPr>
              <a:t>.</a:t>
            </a:r>
            <a:endParaRPr sz="1800" b="0" i="0" u="none" strike="noStrike" cap="none" dirty="0">
              <a:solidFill>
                <a:srgbClr val="000000"/>
              </a:solidFill>
              <a:latin typeface="Arial"/>
              <a:ea typeface="Arial"/>
              <a:cs typeface="Arial"/>
              <a:sym typeface="Arial"/>
            </a:endParaRPr>
          </a:p>
        </p:txBody>
      </p:sp>
      <p:grpSp>
        <p:nvGrpSpPr>
          <p:cNvPr id="563" name="Google Shape;563;p18"/>
          <p:cNvGrpSpPr/>
          <p:nvPr/>
        </p:nvGrpSpPr>
        <p:grpSpPr>
          <a:xfrm>
            <a:off x="3203538" y="5012332"/>
            <a:ext cx="1919870" cy="90131"/>
            <a:chOff x="6348336" y="5127450"/>
            <a:chExt cx="1919870" cy="90131"/>
          </a:xfrm>
        </p:grpSpPr>
        <p:cxnSp>
          <p:nvCxnSpPr>
            <p:cNvPr id="564" name="Google Shape;564;p18"/>
            <p:cNvCxnSpPr/>
            <p:nvPr/>
          </p:nvCxnSpPr>
          <p:spPr>
            <a:xfrm rot="10800000">
              <a:off x="6394767" y="5168419"/>
              <a:ext cx="1873439" cy="8679"/>
            </a:xfrm>
            <a:prstGeom prst="straightConnector1">
              <a:avLst/>
            </a:prstGeom>
            <a:noFill/>
            <a:ln w="12950" cap="flat" cmpd="sng">
              <a:solidFill>
                <a:srgbClr val="63C1D3"/>
              </a:solidFill>
              <a:prstDash val="solid"/>
              <a:round/>
              <a:headEnd type="none" w="sm" len="sm"/>
              <a:tailEnd type="none" w="sm" len="sm"/>
            </a:ln>
          </p:spPr>
        </p:cxnSp>
        <p:sp>
          <p:nvSpPr>
            <p:cNvPr id="565" name="Google Shape;565;p18"/>
            <p:cNvSpPr/>
            <p:nvPr/>
          </p:nvSpPr>
          <p:spPr>
            <a:xfrm>
              <a:off x="6348336" y="5127450"/>
              <a:ext cx="90131" cy="90131"/>
            </a:xfrm>
            <a:custGeom>
              <a:avLst/>
              <a:gdLst/>
              <a:ahLst/>
              <a:cxnLst/>
              <a:rect l="l" t="t" r="r" b="b"/>
              <a:pathLst>
                <a:path w="145" h="146" extrusionOk="0">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66" name="Google Shape;566;p18"/>
          <p:cNvGrpSpPr/>
          <p:nvPr/>
        </p:nvGrpSpPr>
        <p:grpSpPr>
          <a:xfrm rot="10800000">
            <a:off x="7475701" y="2132979"/>
            <a:ext cx="1919870" cy="90131"/>
            <a:chOff x="6348336" y="5127450"/>
            <a:chExt cx="1919870" cy="90131"/>
          </a:xfrm>
        </p:grpSpPr>
        <p:cxnSp>
          <p:nvCxnSpPr>
            <p:cNvPr id="567" name="Google Shape;567;p18"/>
            <p:cNvCxnSpPr/>
            <p:nvPr/>
          </p:nvCxnSpPr>
          <p:spPr>
            <a:xfrm rot="10800000">
              <a:off x="6394767" y="5168419"/>
              <a:ext cx="1873439" cy="8679"/>
            </a:xfrm>
            <a:prstGeom prst="straightConnector1">
              <a:avLst/>
            </a:prstGeom>
            <a:noFill/>
            <a:ln w="12950" cap="flat" cmpd="sng">
              <a:solidFill>
                <a:srgbClr val="9FDADF"/>
              </a:solidFill>
              <a:prstDash val="solid"/>
              <a:round/>
              <a:headEnd type="none" w="sm" len="sm"/>
              <a:tailEnd type="none" w="sm" len="sm"/>
            </a:ln>
          </p:spPr>
        </p:cxnSp>
        <p:sp>
          <p:nvSpPr>
            <p:cNvPr id="568" name="Google Shape;568;p18"/>
            <p:cNvSpPr/>
            <p:nvPr/>
          </p:nvSpPr>
          <p:spPr>
            <a:xfrm>
              <a:off x="6348336" y="5127450"/>
              <a:ext cx="90131" cy="90131"/>
            </a:xfrm>
            <a:custGeom>
              <a:avLst/>
              <a:gdLst/>
              <a:ahLst/>
              <a:cxnLst/>
              <a:rect l="l" t="t" r="r" b="b"/>
              <a:pathLst>
                <a:path w="145" h="146" extrusionOk="0">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69" name="Google Shape;569;p18"/>
          <p:cNvSpPr txBox="1"/>
          <p:nvPr/>
        </p:nvSpPr>
        <p:spPr>
          <a:xfrm>
            <a:off x="6888739" y="366675"/>
            <a:ext cx="5158025" cy="69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900" b="1" dirty="0" err="1">
                <a:solidFill>
                  <a:srgbClr val="0D0D0D"/>
                </a:solidFill>
                <a:latin typeface="Calibri"/>
                <a:ea typeface="Calibri"/>
                <a:cs typeface="Calibri"/>
                <a:sym typeface="Calibri"/>
              </a:rPr>
              <a:t>Educare</a:t>
            </a:r>
            <a:r>
              <a:rPr lang="en-US" sz="2900" b="1" dirty="0">
                <a:solidFill>
                  <a:srgbClr val="0D0D0D"/>
                </a:solidFill>
                <a:latin typeface="Calibri"/>
                <a:ea typeface="Calibri"/>
                <a:cs typeface="Calibri"/>
                <a:sym typeface="Calibri"/>
              </a:rPr>
              <a:t> e </a:t>
            </a:r>
            <a:r>
              <a:rPr lang="en-US" sz="2900" b="1" dirty="0" err="1">
                <a:solidFill>
                  <a:srgbClr val="0D0D0D"/>
                </a:solidFill>
                <a:latin typeface="Calibri"/>
                <a:ea typeface="Calibri"/>
                <a:cs typeface="Calibri"/>
                <a:sym typeface="Calibri"/>
              </a:rPr>
              <a:t>coinvolgere</a:t>
            </a:r>
            <a:r>
              <a:rPr lang="en-US" sz="2900" b="1" dirty="0">
                <a:solidFill>
                  <a:srgbClr val="0D0D0D"/>
                </a:solidFill>
                <a:latin typeface="Calibri"/>
                <a:ea typeface="Calibri"/>
                <a:cs typeface="Calibri"/>
                <a:sym typeface="Calibri"/>
              </a:rPr>
              <a:t> </a:t>
            </a:r>
            <a:r>
              <a:rPr lang="en-US" sz="2900" b="1" dirty="0" err="1">
                <a:solidFill>
                  <a:srgbClr val="0D0D0D"/>
                </a:solidFill>
                <a:latin typeface="Calibri"/>
                <a:ea typeface="Calibri"/>
                <a:cs typeface="Calibri"/>
                <a:sym typeface="Calibri"/>
              </a:rPr>
              <a:t>i</a:t>
            </a:r>
            <a:r>
              <a:rPr lang="en-US" sz="2900" b="1" dirty="0">
                <a:solidFill>
                  <a:srgbClr val="0D0D0D"/>
                </a:solidFill>
                <a:latin typeface="Calibri"/>
                <a:ea typeface="Calibri"/>
                <a:cs typeface="Calibri"/>
                <a:sym typeface="Calibri"/>
              </a:rPr>
              <a:t> </a:t>
            </a:r>
            <a:r>
              <a:rPr lang="en-US" sz="2900" b="1" dirty="0" err="1">
                <a:solidFill>
                  <a:srgbClr val="0D0D0D"/>
                </a:solidFill>
                <a:latin typeface="Calibri"/>
                <a:ea typeface="Calibri"/>
                <a:cs typeface="Calibri"/>
                <a:sym typeface="Calibri"/>
              </a:rPr>
              <a:t>giovani</a:t>
            </a:r>
            <a:endParaRPr sz="2900" b="1" i="0" u="none" strike="noStrike" cap="none" dirty="0">
              <a:solidFill>
                <a:srgbClr val="0D0D0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900" b="0" i="0" u="none" strike="noStrike" cap="none" dirty="0">
              <a:solidFill>
                <a:srgbClr val="0D0D0D"/>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2e8e45bbabd_0_0"/>
          <p:cNvSpPr txBox="1">
            <a:spLocks noGrp="1"/>
          </p:cNvSpPr>
          <p:nvPr>
            <p:ph type="body" idx="1"/>
          </p:nvPr>
        </p:nvSpPr>
        <p:spPr>
          <a:xfrm>
            <a:off x="765300" y="1659050"/>
            <a:ext cx="7878826" cy="1518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sz="2100" dirty="0"/>
              <a:t>La </a:t>
            </a:r>
            <a:r>
              <a:rPr lang="en-US" sz="2100" dirty="0" err="1"/>
              <a:t>cooperativa</a:t>
            </a:r>
            <a:r>
              <a:rPr lang="en-US" sz="2100" dirty="0"/>
              <a:t> XFARM, </a:t>
            </a:r>
            <a:r>
              <a:rPr lang="en-US" sz="2100" dirty="0" err="1"/>
              <a:t>situata</a:t>
            </a:r>
            <a:r>
              <a:rPr lang="en-US" sz="2100" dirty="0"/>
              <a:t> a San Vito </a:t>
            </a:r>
            <a:r>
              <a:rPr lang="en-US" sz="2100" dirty="0" err="1"/>
              <a:t>dei</a:t>
            </a:r>
            <a:r>
              <a:rPr lang="en-US" sz="2100" dirty="0"/>
              <a:t> </a:t>
            </a:r>
            <a:r>
              <a:rPr lang="en-US" sz="2100" dirty="0" err="1"/>
              <a:t>Normanni</a:t>
            </a:r>
            <a:r>
              <a:rPr lang="en-US" sz="2100" dirty="0"/>
              <a:t> </a:t>
            </a:r>
            <a:r>
              <a:rPr lang="en-US" sz="2100" dirty="0" err="1"/>
              <a:t>nel</a:t>
            </a:r>
            <a:r>
              <a:rPr lang="en-US" sz="2100" dirty="0"/>
              <a:t> </a:t>
            </a:r>
            <a:r>
              <a:rPr lang="en-US" sz="2100" dirty="0" err="1"/>
              <a:t>cuore</a:t>
            </a:r>
            <a:r>
              <a:rPr lang="en-US" sz="2100" dirty="0"/>
              <a:t> </a:t>
            </a:r>
            <a:r>
              <a:rPr lang="en-US" sz="2100" dirty="0" err="1"/>
              <a:t>della</a:t>
            </a:r>
            <a:r>
              <a:rPr lang="en-US" sz="2100" dirty="0"/>
              <a:t> Puglia, è un </a:t>
            </a:r>
            <a:r>
              <a:rPr lang="en-US" sz="2100" dirty="0" err="1"/>
              <a:t>esempio</a:t>
            </a:r>
            <a:r>
              <a:rPr lang="en-US" sz="2100" dirty="0"/>
              <a:t> </a:t>
            </a:r>
            <a:r>
              <a:rPr lang="en-US" sz="2100" dirty="0" err="1"/>
              <a:t>eccezionale</a:t>
            </a:r>
            <a:r>
              <a:rPr lang="en-US" sz="2100" dirty="0"/>
              <a:t> di come </a:t>
            </a:r>
            <a:r>
              <a:rPr lang="en-US" sz="2100" dirty="0" err="1"/>
              <a:t>l'agroecologia</a:t>
            </a:r>
            <a:r>
              <a:rPr lang="en-US" sz="2100" dirty="0"/>
              <a:t> </a:t>
            </a:r>
            <a:r>
              <a:rPr lang="en-US" sz="2100" dirty="0" err="1"/>
              <a:t>possa</a:t>
            </a:r>
            <a:r>
              <a:rPr lang="en-US" sz="2100" dirty="0"/>
              <a:t> </a:t>
            </a:r>
            <a:r>
              <a:rPr lang="en-US" sz="2100" dirty="0" err="1"/>
              <a:t>trasformare</a:t>
            </a:r>
            <a:r>
              <a:rPr lang="en-US" sz="2100" dirty="0"/>
              <a:t> </a:t>
            </a:r>
            <a:r>
              <a:rPr lang="en-US" sz="2100" dirty="0" err="1"/>
              <a:t>positivamente</a:t>
            </a:r>
            <a:r>
              <a:rPr lang="en-US" sz="2100" dirty="0"/>
              <a:t> le </a:t>
            </a:r>
            <a:r>
              <a:rPr lang="en-US" sz="2100" dirty="0" err="1"/>
              <a:t>comunità</a:t>
            </a:r>
            <a:r>
              <a:rPr lang="en-US" sz="2100" dirty="0"/>
              <a:t> </a:t>
            </a:r>
            <a:r>
              <a:rPr lang="en-US" sz="2100" dirty="0" err="1"/>
              <a:t>rurali</a:t>
            </a:r>
            <a:r>
              <a:rPr lang="en-US" sz="2100" dirty="0"/>
              <a:t>. </a:t>
            </a:r>
            <a:r>
              <a:rPr lang="en-US" sz="2100" dirty="0" err="1"/>
              <a:t>Fondata</a:t>
            </a:r>
            <a:r>
              <a:rPr lang="en-US" sz="2100" dirty="0"/>
              <a:t> </a:t>
            </a:r>
            <a:r>
              <a:rPr lang="en-US" sz="2100" dirty="0" err="1"/>
              <a:t>su</a:t>
            </a:r>
            <a:r>
              <a:rPr lang="en-US" sz="2100" dirty="0"/>
              <a:t> </a:t>
            </a:r>
            <a:r>
              <a:rPr lang="en-US" sz="2100" dirty="0" err="1"/>
              <a:t>terreni</a:t>
            </a:r>
            <a:r>
              <a:rPr lang="en-US" sz="2100" dirty="0"/>
              <a:t> un tempo </a:t>
            </a:r>
            <a:r>
              <a:rPr lang="en-US" sz="2100" dirty="0" err="1"/>
              <a:t>nelle</a:t>
            </a:r>
            <a:r>
              <a:rPr lang="en-US" sz="2100" dirty="0"/>
              <a:t> mani </a:t>
            </a:r>
            <a:r>
              <a:rPr lang="en-US" sz="2100" dirty="0" err="1"/>
              <a:t>della</a:t>
            </a:r>
            <a:r>
              <a:rPr lang="en-US" sz="2100" dirty="0"/>
              <a:t> </a:t>
            </a:r>
            <a:r>
              <a:rPr lang="en-US" sz="2100" dirty="0" err="1"/>
              <a:t>criminalità</a:t>
            </a:r>
            <a:r>
              <a:rPr lang="en-US" sz="2100" dirty="0"/>
              <a:t> </a:t>
            </a:r>
            <a:r>
              <a:rPr lang="en-US" sz="2100" dirty="0" err="1"/>
              <a:t>organizzata</a:t>
            </a:r>
            <a:r>
              <a:rPr lang="en-US" sz="2100" dirty="0"/>
              <a:t>, XFARM ha </a:t>
            </a:r>
            <a:r>
              <a:rPr lang="en-US" sz="2100" dirty="0" err="1"/>
              <a:t>creato</a:t>
            </a:r>
            <a:r>
              <a:rPr lang="en-US" sz="2100" dirty="0"/>
              <a:t> un </a:t>
            </a:r>
            <a:r>
              <a:rPr lang="en-US" sz="2100" dirty="0" err="1"/>
              <a:t>modello</a:t>
            </a:r>
            <a:r>
              <a:rPr lang="en-US" sz="2100" dirty="0"/>
              <a:t> di </a:t>
            </a:r>
            <a:r>
              <a:rPr lang="en-US" sz="2100" dirty="0" err="1"/>
              <a:t>azienda</a:t>
            </a:r>
            <a:r>
              <a:rPr lang="en-US" sz="2100" dirty="0"/>
              <a:t> </a:t>
            </a:r>
            <a:r>
              <a:rPr lang="en-US" sz="2100" dirty="0" err="1"/>
              <a:t>agricola</a:t>
            </a:r>
            <a:r>
              <a:rPr lang="en-US" sz="2100" dirty="0"/>
              <a:t> </a:t>
            </a:r>
            <a:r>
              <a:rPr lang="en-US" sz="2100" dirty="0" err="1"/>
              <a:t>ecologica</a:t>
            </a:r>
            <a:r>
              <a:rPr lang="en-US" sz="2100" dirty="0"/>
              <a:t> e </a:t>
            </a:r>
            <a:r>
              <a:rPr lang="en-US" sz="2100" dirty="0" err="1"/>
              <a:t>sociale</a:t>
            </a:r>
            <a:r>
              <a:rPr lang="en-US" sz="2100" dirty="0"/>
              <a:t> </a:t>
            </a:r>
            <a:r>
              <a:rPr lang="en-US" sz="2100" dirty="0" err="1"/>
              <a:t>che</a:t>
            </a:r>
            <a:r>
              <a:rPr lang="en-US" sz="2100" dirty="0"/>
              <a:t> </a:t>
            </a:r>
            <a:r>
              <a:rPr lang="en-US" sz="2100" dirty="0" err="1"/>
              <a:t>rigenera</a:t>
            </a:r>
            <a:r>
              <a:rPr lang="en-US" sz="2100" dirty="0"/>
              <a:t> </a:t>
            </a:r>
            <a:r>
              <a:rPr lang="en-US" sz="2100" dirty="0" err="1"/>
              <a:t>l'ecosistema</a:t>
            </a:r>
            <a:r>
              <a:rPr lang="en-US" sz="2100" dirty="0"/>
              <a:t> e genera </a:t>
            </a:r>
            <a:r>
              <a:rPr lang="en-US" sz="2100" dirty="0" err="1"/>
              <a:t>significativi</a:t>
            </a:r>
            <a:r>
              <a:rPr lang="en-US" sz="2100" dirty="0"/>
              <a:t> </a:t>
            </a:r>
            <a:r>
              <a:rPr lang="en-US" sz="2100" dirty="0" err="1"/>
              <a:t>benefici</a:t>
            </a:r>
            <a:r>
              <a:rPr lang="en-US" sz="2100" dirty="0"/>
              <a:t> </a:t>
            </a:r>
            <a:r>
              <a:rPr lang="en-US" sz="2100" dirty="0" err="1"/>
              <a:t>sociali</a:t>
            </a:r>
            <a:r>
              <a:rPr lang="en-US" sz="2100" dirty="0"/>
              <a:t>.  </a:t>
            </a:r>
            <a:endParaRPr sz="2100" dirty="0"/>
          </a:p>
          <a:p>
            <a:pPr marL="0" lvl="0" indent="0" algn="l" rtl="0">
              <a:lnSpc>
                <a:spcPct val="100000"/>
              </a:lnSpc>
              <a:spcBef>
                <a:spcPts val="0"/>
              </a:spcBef>
              <a:spcAft>
                <a:spcPts val="0"/>
              </a:spcAft>
              <a:buSzPts val="2400"/>
              <a:buNone/>
            </a:pPr>
            <a:endParaRPr sz="2100" b="1" dirty="0"/>
          </a:p>
          <a:p>
            <a:pPr marL="0" lvl="0" indent="0" algn="l" rtl="0">
              <a:lnSpc>
                <a:spcPct val="100000"/>
              </a:lnSpc>
              <a:spcBef>
                <a:spcPts val="0"/>
              </a:spcBef>
              <a:spcAft>
                <a:spcPts val="0"/>
              </a:spcAft>
              <a:buSzPts val="2400"/>
              <a:buNone/>
            </a:pPr>
            <a:endParaRPr sz="2100" b="1" dirty="0"/>
          </a:p>
          <a:p>
            <a:pPr marL="0" lvl="0" indent="0" algn="l" rtl="0">
              <a:lnSpc>
                <a:spcPct val="100000"/>
              </a:lnSpc>
              <a:spcBef>
                <a:spcPts val="0"/>
              </a:spcBef>
              <a:spcAft>
                <a:spcPts val="0"/>
              </a:spcAft>
              <a:buSzPts val="2400"/>
              <a:buNone/>
            </a:pPr>
            <a:endParaRPr sz="2100" b="1" dirty="0">
              <a:latin typeface="Arial"/>
              <a:ea typeface="Arial"/>
              <a:cs typeface="Arial"/>
              <a:sym typeface="Arial"/>
            </a:endParaRPr>
          </a:p>
          <a:p>
            <a:pPr marL="0" lvl="0" indent="0" algn="l" rtl="0">
              <a:lnSpc>
                <a:spcPct val="100000"/>
              </a:lnSpc>
              <a:spcBef>
                <a:spcPts val="0"/>
              </a:spcBef>
              <a:spcAft>
                <a:spcPts val="0"/>
              </a:spcAft>
              <a:buSzPts val="2400"/>
              <a:buNone/>
            </a:pPr>
            <a:endParaRPr sz="2100" b="1" dirty="0">
              <a:latin typeface="Arial"/>
              <a:ea typeface="Arial"/>
              <a:cs typeface="Arial"/>
              <a:sym typeface="Arial"/>
            </a:endParaRPr>
          </a:p>
          <a:p>
            <a:pPr marL="0" lvl="0" indent="0" algn="l" rtl="0">
              <a:lnSpc>
                <a:spcPct val="100000"/>
              </a:lnSpc>
              <a:spcBef>
                <a:spcPts val="0"/>
              </a:spcBef>
              <a:spcAft>
                <a:spcPts val="0"/>
              </a:spcAft>
              <a:buSzPts val="2400"/>
              <a:buNone/>
            </a:pPr>
            <a:endParaRPr sz="2100" b="1" dirty="0">
              <a:latin typeface="Arial"/>
              <a:ea typeface="Arial"/>
              <a:cs typeface="Arial"/>
              <a:sym typeface="Arial"/>
            </a:endParaRPr>
          </a:p>
          <a:p>
            <a:pPr marL="0" lvl="0" indent="0" algn="l" rtl="0">
              <a:lnSpc>
                <a:spcPct val="100000"/>
              </a:lnSpc>
              <a:spcBef>
                <a:spcPts val="0"/>
              </a:spcBef>
              <a:spcAft>
                <a:spcPts val="0"/>
              </a:spcAft>
              <a:buSzPts val="2400"/>
              <a:buNone/>
            </a:pPr>
            <a:endParaRPr sz="2100" b="1" dirty="0">
              <a:latin typeface="Arial"/>
              <a:ea typeface="Arial"/>
              <a:cs typeface="Arial"/>
              <a:sym typeface="Arial"/>
            </a:endParaRPr>
          </a:p>
          <a:p>
            <a:pPr marL="0" lvl="0" indent="0" algn="l" rtl="0">
              <a:lnSpc>
                <a:spcPct val="100000"/>
              </a:lnSpc>
              <a:spcBef>
                <a:spcPts val="0"/>
              </a:spcBef>
              <a:spcAft>
                <a:spcPts val="0"/>
              </a:spcAft>
              <a:buSzPts val="2400"/>
              <a:buNone/>
            </a:pPr>
            <a:endParaRPr sz="2100" dirty="0">
              <a:latin typeface="Arial"/>
              <a:ea typeface="Arial"/>
              <a:cs typeface="Arial"/>
              <a:sym typeface="Arial"/>
            </a:endParaRPr>
          </a:p>
          <a:p>
            <a:pPr marL="0" lvl="0" indent="0" algn="l" rtl="0">
              <a:lnSpc>
                <a:spcPct val="100000"/>
              </a:lnSpc>
              <a:spcBef>
                <a:spcPts val="0"/>
              </a:spcBef>
              <a:spcAft>
                <a:spcPts val="0"/>
              </a:spcAft>
              <a:buSzPts val="2400"/>
              <a:buNone/>
            </a:pPr>
            <a:endParaRPr sz="2100" dirty="0">
              <a:latin typeface="Arial"/>
              <a:ea typeface="Arial"/>
              <a:cs typeface="Arial"/>
              <a:sym typeface="Arial"/>
            </a:endParaRPr>
          </a:p>
          <a:p>
            <a:pPr marL="0" lvl="0" indent="0" algn="l" rtl="0">
              <a:lnSpc>
                <a:spcPct val="100000"/>
              </a:lnSpc>
              <a:spcBef>
                <a:spcPts val="0"/>
              </a:spcBef>
              <a:spcAft>
                <a:spcPts val="0"/>
              </a:spcAft>
              <a:buSzPts val="2400"/>
              <a:buNone/>
            </a:pPr>
            <a:endParaRPr sz="2100" dirty="0">
              <a:latin typeface="Arial"/>
              <a:ea typeface="Arial"/>
              <a:cs typeface="Arial"/>
              <a:sym typeface="Arial"/>
            </a:endParaRPr>
          </a:p>
          <a:p>
            <a:pPr marL="228600" lvl="0" indent="-228600" algn="l" rtl="0">
              <a:lnSpc>
                <a:spcPct val="100000"/>
              </a:lnSpc>
              <a:spcBef>
                <a:spcPts val="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00000"/>
              </a:lnSpc>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00000"/>
              </a:lnSpc>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00000"/>
              </a:lnSpc>
              <a:spcBef>
                <a:spcPts val="0"/>
              </a:spcBef>
              <a:spcAft>
                <a:spcPts val="0"/>
              </a:spcAft>
              <a:buSzPts val="2400"/>
              <a:buNone/>
            </a:pPr>
            <a:endParaRPr sz="2100" b="1" dirty="0"/>
          </a:p>
          <a:p>
            <a:pPr marL="0" lvl="0" indent="0" algn="l" rtl="0">
              <a:lnSpc>
                <a:spcPct val="100000"/>
              </a:lnSpc>
              <a:spcBef>
                <a:spcPts val="0"/>
              </a:spcBef>
              <a:spcAft>
                <a:spcPts val="0"/>
              </a:spcAft>
              <a:buSzPts val="2400"/>
              <a:buNone/>
            </a:pPr>
            <a:endParaRPr sz="2100" b="1" dirty="0">
              <a:latin typeface="Arial"/>
              <a:ea typeface="Arial"/>
              <a:cs typeface="Arial"/>
              <a:sym typeface="Arial"/>
            </a:endParaRPr>
          </a:p>
          <a:p>
            <a:pPr marL="0" lvl="0" indent="0" algn="l" rtl="0">
              <a:lnSpc>
                <a:spcPct val="100000"/>
              </a:lnSpc>
              <a:spcBef>
                <a:spcPts val="0"/>
              </a:spcBef>
              <a:spcAft>
                <a:spcPts val="0"/>
              </a:spcAft>
              <a:buSzPts val="2400"/>
              <a:buNone/>
            </a:pPr>
            <a:endParaRPr sz="2100" b="1" dirty="0">
              <a:latin typeface="Arial"/>
              <a:ea typeface="Arial"/>
              <a:cs typeface="Arial"/>
              <a:sym typeface="Arial"/>
            </a:endParaRPr>
          </a:p>
          <a:p>
            <a:pPr marL="0" lvl="0" indent="0" algn="l" rtl="0">
              <a:lnSpc>
                <a:spcPct val="100000"/>
              </a:lnSpc>
              <a:spcBef>
                <a:spcPts val="0"/>
              </a:spcBef>
              <a:spcAft>
                <a:spcPts val="0"/>
              </a:spcAft>
              <a:buSzPts val="2400"/>
              <a:buNone/>
            </a:pPr>
            <a:endParaRPr sz="2100" b="1" dirty="0">
              <a:latin typeface="Arial"/>
              <a:ea typeface="Arial"/>
              <a:cs typeface="Arial"/>
              <a:sym typeface="Arial"/>
            </a:endParaRPr>
          </a:p>
          <a:p>
            <a:pPr marL="0" lvl="0" indent="0" algn="l" rtl="0">
              <a:lnSpc>
                <a:spcPct val="100000"/>
              </a:lnSpc>
              <a:spcBef>
                <a:spcPts val="0"/>
              </a:spcBef>
              <a:spcAft>
                <a:spcPts val="0"/>
              </a:spcAft>
              <a:buSzPts val="2400"/>
              <a:buNone/>
            </a:pPr>
            <a:endParaRPr sz="2100" b="1" dirty="0">
              <a:latin typeface="Arial"/>
              <a:ea typeface="Arial"/>
              <a:cs typeface="Arial"/>
              <a:sym typeface="Arial"/>
            </a:endParaRPr>
          </a:p>
          <a:p>
            <a:pPr marL="0" lvl="0" indent="0" algn="l" rtl="0">
              <a:lnSpc>
                <a:spcPct val="100000"/>
              </a:lnSpc>
              <a:spcBef>
                <a:spcPts val="0"/>
              </a:spcBef>
              <a:spcAft>
                <a:spcPts val="0"/>
              </a:spcAft>
              <a:buSzPts val="2400"/>
              <a:buNone/>
            </a:pPr>
            <a:endParaRPr sz="2100" b="1" dirty="0">
              <a:latin typeface="Arial"/>
              <a:ea typeface="Arial"/>
              <a:cs typeface="Arial"/>
              <a:sym typeface="Arial"/>
            </a:endParaRPr>
          </a:p>
          <a:p>
            <a:pPr marL="0" lvl="0" indent="0" algn="l" rtl="0">
              <a:lnSpc>
                <a:spcPct val="100000"/>
              </a:lnSpc>
              <a:spcBef>
                <a:spcPts val="0"/>
              </a:spcBef>
              <a:spcAft>
                <a:spcPts val="0"/>
              </a:spcAft>
              <a:buSzPts val="2400"/>
              <a:buNone/>
            </a:pPr>
            <a:endParaRPr sz="2100" dirty="0">
              <a:latin typeface="Arial"/>
              <a:ea typeface="Arial"/>
              <a:cs typeface="Arial"/>
              <a:sym typeface="Arial"/>
            </a:endParaRPr>
          </a:p>
          <a:p>
            <a:pPr marL="0" lvl="0" indent="0" algn="l" rtl="0">
              <a:lnSpc>
                <a:spcPct val="100000"/>
              </a:lnSpc>
              <a:spcBef>
                <a:spcPts val="0"/>
              </a:spcBef>
              <a:spcAft>
                <a:spcPts val="0"/>
              </a:spcAft>
              <a:buSzPts val="2400"/>
              <a:buNone/>
            </a:pPr>
            <a:endParaRPr sz="2100" dirty="0">
              <a:latin typeface="Arial"/>
              <a:ea typeface="Arial"/>
              <a:cs typeface="Arial"/>
              <a:sym typeface="Arial"/>
            </a:endParaRPr>
          </a:p>
          <a:p>
            <a:pPr marL="0" lvl="0" indent="0" algn="l" rtl="0">
              <a:lnSpc>
                <a:spcPct val="100000"/>
              </a:lnSpc>
              <a:spcBef>
                <a:spcPts val="0"/>
              </a:spcBef>
              <a:spcAft>
                <a:spcPts val="0"/>
              </a:spcAft>
              <a:buSzPts val="2400"/>
              <a:buNone/>
            </a:pPr>
            <a:endParaRPr sz="2100" dirty="0">
              <a:latin typeface="Arial"/>
              <a:ea typeface="Arial"/>
              <a:cs typeface="Arial"/>
              <a:sym typeface="Arial"/>
            </a:endParaRPr>
          </a:p>
          <a:p>
            <a:pPr marL="228600" lvl="0" indent="-228600" algn="l" rtl="0">
              <a:lnSpc>
                <a:spcPct val="100000"/>
              </a:lnSpc>
              <a:spcBef>
                <a:spcPts val="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00000"/>
              </a:lnSpc>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00000"/>
              </a:lnSpc>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00000"/>
              </a:lnSpc>
              <a:spcBef>
                <a:spcPts val="0"/>
              </a:spcBef>
              <a:spcAft>
                <a:spcPts val="0"/>
              </a:spcAft>
              <a:buSzPts val="2400"/>
              <a:buNone/>
            </a:pPr>
            <a:endParaRPr sz="2100" dirty="0"/>
          </a:p>
          <a:p>
            <a:pPr marL="0" lvl="0" indent="0" algn="l" rtl="0">
              <a:lnSpc>
                <a:spcPct val="100000"/>
              </a:lnSpc>
              <a:spcBef>
                <a:spcPts val="0"/>
              </a:spcBef>
              <a:spcAft>
                <a:spcPts val="0"/>
              </a:spcAft>
              <a:buSzPts val="2400"/>
              <a:buNone/>
            </a:pPr>
            <a:endParaRPr sz="2100" dirty="0"/>
          </a:p>
          <a:p>
            <a:pPr marL="0" lvl="0" indent="0" algn="l" rtl="0">
              <a:lnSpc>
                <a:spcPct val="100000"/>
              </a:lnSpc>
              <a:spcBef>
                <a:spcPts val="0"/>
              </a:spcBef>
              <a:spcAft>
                <a:spcPts val="0"/>
              </a:spcAft>
              <a:buSzPts val="2400"/>
              <a:buNone/>
            </a:pPr>
            <a:endParaRPr sz="2100" dirty="0"/>
          </a:p>
          <a:p>
            <a:pPr marL="228600" lvl="0" indent="-228600" algn="l" rtl="0">
              <a:lnSpc>
                <a:spcPct val="100000"/>
              </a:lnSpc>
              <a:spcBef>
                <a:spcPts val="0"/>
              </a:spcBef>
              <a:spcAft>
                <a:spcPts val="0"/>
              </a:spcAft>
              <a:buClr>
                <a:srgbClr val="000000"/>
              </a:buClr>
              <a:buSzPts val="2400"/>
              <a:buNone/>
            </a:pPr>
            <a:endParaRPr sz="2100" dirty="0"/>
          </a:p>
          <a:p>
            <a:pPr marL="0" lvl="0" indent="0" algn="l" rtl="0">
              <a:lnSpc>
                <a:spcPct val="100000"/>
              </a:lnSpc>
              <a:spcBef>
                <a:spcPts val="1000"/>
              </a:spcBef>
              <a:spcAft>
                <a:spcPts val="0"/>
              </a:spcAft>
              <a:buClr>
                <a:srgbClr val="000000"/>
              </a:buClr>
              <a:buSzPts val="2400"/>
              <a:buNone/>
            </a:pPr>
            <a:endParaRPr sz="2100" dirty="0"/>
          </a:p>
          <a:p>
            <a:pPr marL="0" lvl="0" indent="0" algn="l" rtl="0">
              <a:lnSpc>
                <a:spcPct val="100000"/>
              </a:lnSpc>
              <a:spcBef>
                <a:spcPts val="1000"/>
              </a:spcBef>
              <a:spcAft>
                <a:spcPts val="0"/>
              </a:spcAft>
              <a:buClr>
                <a:srgbClr val="000000"/>
              </a:buClr>
              <a:buSzPts val="2400"/>
              <a:buNone/>
            </a:pPr>
            <a:endParaRPr sz="2100" dirty="0"/>
          </a:p>
        </p:txBody>
      </p:sp>
      <p:sp>
        <p:nvSpPr>
          <p:cNvPr id="575" name="Google Shape;575;g2e8e45bbabd_0_0"/>
          <p:cNvSpPr txBox="1">
            <a:spLocks noGrp="1"/>
          </p:cNvSpPr>
          <p:nvPr>
            <p:ph type="body" idx="2"/>
          </p:nvPr>
        </p:nvSpPr>
        <p:spPr>
          <a:xfrm>
            <a:off x="689100" y="570575"/>
            <a:ext cx="10973100" cy="80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500" b="1" dirty="0" err="1">
                <a:solidFill>
                  <a:srgbClr val="75A949"/>
                </a:solidFill>
              </a:rPr>
              <a:t>Impatti</a:t>
            </a:r>
            <a:r>
              <a:rPr lang="en-US" sz="3500" b="1" dirty="0">
                <a:solidFill>
                  <a:srgbClr val="75A949"/>
                </a:solidFill>
              </a:rPr>
              <a:t> </a:t>
            </a:r>
            <a:r>
              <a:rPr lang="en-US" sz="3500" b="1" dirty="0" err="1">
                <a:solidFill>
                  <a:srgbClr val="75A949"/>
                </a:solidFill>
              </a:rPr>
              <a:t>sociali</a:t>
            </a:r>
            <a:r>
              <a:rPr lang="en-US" sz="3500" b="1" dirty="0">
                <a:solidFill>
                  <a:srgbClr val="75A949"/>
                </a:solidFill>
              </a:rPr>
              <a:t> ed empowerment: </a:t>
            </a:r>
            <a:endParaRPr sz="3500" b="1" dirty="0">
              <a:solidFill>
                <a:srgbClr val="75A949"/>
              </a:solidFill>
            </a:endParaRPr>
          </a:p>
          <a:p>
            <a:pPr marL="0" lvl="0" indent="0" algn="l" rtl="0">
              <a:spcBef>
                <a:spcPts val="0"/>
              </a:spcBef>
              <a:spcAft>
                <a:spcPts val="0"/>
              </a:spcAft>
              <a:buNone/>
            </a:pPr>
            <a:r>
              <a:rPr lang="en-US" sz="3500" b="1" dirty="0">
                <a:solidFill>
                  <a:srgbClr val="75A949"/>
                </a:solidFill>
              </a:rPr>
              <a:t>Il </a:t>
            </a:r>
            <a:r>
              <a:rPr lang="en-US" sz="3500" b="1" dirty="0" err="1">
                <a:solidFill>
                  <a:srgbClr val="75A949"/>
                </a:solidFill>
              </a:rPr>
              <a:t>caso</a:t>
            </a:r>
            <a:r>
              <a:rPr lang="en-US" sz="3500" b="1" dirty="0">
                <a:solidFill>
                  <a:srgbClr val="75A949"/>
                </a:solidFill>
              </a:rPr>
              <a:t> di XFARM in Puglia</a:t>
            </a:r>
            <a:endParaRPr sz="3500" b="1" dirty="0">
              <a:solidFill>
                <a:srgbClr val="75A949"/>
              </a:solidFill>
            </a:endParaRPr>
          </a:p>
          <a:p>
            <a:pPr marL="0" lvl="0" indent="0" algn="l" rtl="0">
              <a:lnSpc>
                <a:spcPct val="90000"/>
              </a:lnSpc>
              <a:spcBef>
                <a:spcPts val="0"/>
              </a:spcBef>
              <a:spcAft>
                <a:spcPts val="0"/>
              </a:spcAft>
              <a:buClr>
                <a:srgbClr val="8DC641"/>
              </a:buClr>
              <a:buSzPts val="3600"/>
              <a:buNone/>
            </a:pPr>
            <a:endParaRPr sz="3500" b="1" dirty="0">
              <a:solidFill>
                <a:srgbClr val="75A949"/>
              </a:solidFill>
            </a:endParaRPr>
          </a:p>
          <a:p>
            <a:pPr marL="0" lvl="0" indent="0" algn="l" rtl="0">
              <a:lnSpc>
                <a:spcPct val="90000"/>
              </a:lnSpc>
              <a:spcBef>
                <a:spcPts val="1000"/>
              </a:spcBef>
              <a:spcAft>
                <a:spcPts val="0"/>
              </a:spcAft>
              <a:buClr>
                <a:srgbClr val="8DC641"/>
              </a:buClr>
              <a:buSzPts val="3600"/>
              <a:buNone/>
            </a:pPr>
            <a:endParaRPr b="1" dirty="0">
              <a:solidFill>
                <a:srgbClr val="75A949"/>
              </a:solidFill>
            </a:endParaRPr>
          </a:p>
        </p:txBody>
      </p:sp>
      <p:sp>
        <p:nvSpPr>
          <p:cNvPr id="576" name="Google Shape;576;g2e8e45bbabd_0_0"/>
          <p:cNvSpPr txBox="1"/>
          <p:nvPr/>
        </p:nvSpPr>
        <p:spPr>
          <a:xfrm>
            <a:off x="765300" y="4046975"/>
            <a:ext cx="10661400" cy="1819276"/>
          </a:xfrm>
          <a:prstGeom prst="rect">
            <a:avLst/>
          </a:prstGeom>
          <a:noFill/>
          <a:ln>
            <a:noFill/>
          </a:ln>
        </p:spPr>
        <p:txBody>
          <a:bodyPr spcFirstLastPara="1" wrap="square" lIns="91425" tIns="91425" rIns="91425" bIns="91425" anchor="t" anchorCtr="0">
            <a:noAutofit/>
          </a:bodyPr>
          <a:lstStyle/>
          <a:p>
            <a:pPr marL="0" marR="0" lvl="0" indent="0" algn="just" rtl="0">
              <a:spcBef>
                <a:spcPts val="600"/>
              </a:spcBef>
              <a:spcAft>
                <a:spcPts val="0"/>
              </a:spcAft>
              <a:buClr>
                <a:srgbClr val="000000"/>
              </a:buClr>
              <a:buSzPts val="2000"/>
              <a:buFont typeface="Arial"/>
              <a:buNone/>
            </a:pPr>
            <a:r>
              <a:rPr lang="en-US" sz="2000" b="1" dirty="0" err="1">
                <a:highlight>
                  <a:srgbClr val="8DC641"/>
                </a:highlight>
                <a:latin typeface="Calibri"/>
                <a:ea typeface="Calibri"/>
                <a:cs typeface="Calibri"/>
                <a:sym typeface="Calibri"/>
              </a:rPr>
              <a:t>Rigenerazione</a:t>
            </a:r>
            <a:r>
              <a:rPr lang="en-US" sz="2000" b="1" dirty="0">
                <a:highlight>
                  <a:srgbClr val="8DC641"/>
                </a:highlight>
                <a:latin typeface="Calibri"/>
                <a:ea typeface="Calibri"/>
                <a:cs typeface="Calibri"/>
                <a:sym typeface="Calibri"/>
              </a:rPr>
              <a:t> </a:t>
            </a:r>
            <a:r>
              <a:rPr lang="en-US" sz="2000" b="1" dirty="0" err="1">
                <a:highlight>
                  <a:srgbClr val="8DC641"/>
                </a:highlight>
                <a:latin typeface="Calibri"/>
                <a:ea typeface="Calibri"/>
                <a:cs typeface="Calibri"/>
                <a:sym typeface="Calibri"/>
              </a:rPr>
              <a:t>ecologica</a:t>
            </a:r>
            <a:r>
              <a:rPr lang="en-US" sz="2000" b="1" dirty="0">
                <a:highlight>
                  <a:srgbClr val="8DC641"/>
                </a:highlight>
                <a:latin typeface="Calibri"/>
                <a:ea typeface="Calibri"/>
                <a:cs typeface="Calibri"/>
                <a:sym typeface="Calibri"/>
              </a:rPr>
              <a:t> e </a:t>
            </a:r>
            <a:r>
              <a:rPr lang="en-US" sz="2000" b="1" dirty="0" err="1">
                <a:highlight>
                  <a:srgbClr val="8DC641"/>
                </a:highlight>
                <a:latin typeface="Calibri"/>
                <a:ea typeface="Calibri"/>
                <a:cs typeface="Calibri"/>
                <a:sym typeface="Calibri"/>
              </a:rPr>
              <a:t>sociale</a:t>
            </a:r>
            <a:endParaRPr sz="2000" b="1" i="0" u="none" strike="noStrike" cap="none" dirty="0">
              <a:solidFill>
                <a:srgbClr val="000000"/>
              </a:solidFill>
              <a:highlight>
                <a:srgbClr val="8DC641"/>
              </a:highlight>
              <a:latin typeface="Calibri"/>
              <a:ea typeface="Calibri"/>
              <a:cs typeface="Calibri"/>
              <a:sym typeface="Calibri"/>
            </a:endParaRPr>
          </a:p>
          <a:p>
            <a:pPr marL="0" marR="0" lvl="0" indent="0" algn="just" rtl="0">
              <a:spcBef>
                <a:spcPts val="600"/>
              </a:spcBef>
              <a:spcAft>
                <a:spcPts val="0"/>
              </a:spcAft>
              <a:buClr>
                <a:srgbClr val="000000"/>
              </a:buClr>
              <a:buSzPts val="2000"/>
              <a:buFont typeface="Arial"/>
              <a:buNone/>
            </a:pPr>
            <a:r>
              <a:rPr lang="en-US" sz="2000" dirty="0" err="1">
                <a:latin typeface="Calibri"/>
                <a:ea typeface="Calibri"/>
                <a:cs typeface="Calibri"/>
                <a:sym typeface="Calibri"/>
              </a:rPr>
              <a:t>Attraverso</a:t>
            </a:r>
            <a:r>
              <a:rPr lang="en-US" sz="2000" dirty="0">
                <a:latin typeface="Calibri"/>
                <a:ea typeface="Calibri"/>
                <a:cs typeface="Calibri"/>
                <a:sym typeface="Calibri"/>
              </a:rPr>
              <a:t> la </a:t>
            </a:r>
            <a:r>
              <a:rPr lang="en-US" sz="2000" dirty="0" err="1">
                <a:latin typeface="Calibri"/>
                <a:ea typeface="Calibri"/>
                <a:cs typeface="Calibri"/>
                <a:sym typeface="Calibri"/>
              </a:rPr>
              <a:t>trasformazione</a:t>
            </a:r>
            <a:r>
              <a:rPr lang="en-US" sz="2000" dirty="0">
                <a:latin typeface="Calibri"/>
                <a:ea typeface="Calibri"/>
                <a:cs typeface="Calibri"/>
                <a:sym typeface="Calibri"/>
              </a:rPr>
              <a:t> di 50 </a:t>
            </a:r>
            <a:r>
              <a:rPr lang="en-US" sz="2000" dirty="0" err="1">
                <a:latin typeface="Calibri"/>
                <a:ea typeface="Calibri"/>
                <a:cs typeface="Calibri"/>
                <a:sym typeface="Calibri"/>
              </a:rPr>
              <a:t>ettari</a:t>
            </a:r>
            <a:r>
              <a:rPr lang="en-US" sz="2000" dirty="0">
                <a:latin typeface="Calibri"/>
                <a:ea typeface="Calibri"/>
                <a:cs typeface="Calibri"/>
                <a:sym typeface="Calibri"/>
              </a:rPr>
              <a:t> in un hub </a:t>
            </a:r>
            <a:r>
              <a:rPr lang="en-US" sz="2000" dirty="0" err="1">
                <a:latin typeface="Calibri"/>
                <a:ea typeface="Calibri"/>
                <a:cs typeface="Calibri"/>
                <a:sym typeface="Calibri"/>
              </a:rPr>
              <a:t>rurale</a:t>
            </a:r>
            <a:r>
              <a:rPr lang="en-US" sz="2000" dirty="0">
                <a:latin typeface="Calibri"/>
                <a:ea typeface="Calibri"/>
                <a:cs typeface="Calibri"/>
                <a:sym typeface="Calibri"/>
              </a:rPr>
              <a:t> </a:t>
            </a:r>
            <a:r>
              <a:rPr lang="en-US" sz="2000" dirty="0" err="1">
                <a:latin typeface="Calibri"/>
                <a:ea typeface="Calibri"/>
                <a:cs typeface="Calibri"/>
                <a:sym typeface="Calibri"/>
              </a:rPr>
              <a:t>multifunzionale</a:t>
            </a:r>
            <a:r>
              <a:rPr lang="en-US" sz="2000" dirty="0">
                <a:latin typeface="Calibri"/>
                <a:ea typeface="Calibri"/>
                <a:cs typeface="Calibri"/>
                <a:sym typeface="Calibri"/>
              </a:rPr>
              <a:t>, XFARM ha </a:t>
            </a:r>
            <a:r>
              <a:rPr lang="en-US" sz="2000" dirty="0" err="1">
                <a:latin typeface="Calibri"/>
                <a:ea typeface="Calibri"/>
                <a:cs typeface="Calibri"/>
                <a:sym typeface="Calibri"/>
              </a:rPr>
              <a:t>promosso</a:t>
            </a:r>
            <a:r>
              <a:rPr lang="en-US" sz="2000" dirty="0">
                <a:latin typeface="Calibri"/>
                <a:ea typeface="Calibri"/>
                <a:cs typeface="Calibri"/>
                <a:sym typeface="Calibri"/>
              </a:rPr>
              <a:t> la </a:t>
            </a:r>
            <a:r>
              <a:rPr lang="en-US" sz="2000" dirty="0" err="1">
                <a:latin typeface="Calibri"/>
                <a:ea typeface="Calibri"/>
                <a:cs typeface="Calibri"/>
                <a:sym typeface="Calibri"/>
              </a:rPr>
              <a:t>biodiversità</a:t>
            </a:r>
            <a:r>
              <a:rPr lang="en-US" sz="2000" dirty="0">
                <a:latin typeface="Calibri"/>
                <a:ea typeface="Calibri"/>
                <a:cs typeface="Calibri"/>
                <a:sym typeface="Calibri"/>
              </a:rPr>
              <a:t> e </a:t>
            </a:r>
            <a:r>
              <a:rPr lang="en-US" sz="2000" dirty="0" err="1">
                <a:latin typeface="Calibri"/>
                <a:ea typeface="Calibri"/>
                <a:cs typeface="Calibri"/>
                <a:sym typeface="Calibri"/>
              </a:rPr>
              <a:t>attuato</a:t>
            </a:r>
            <a:r>
              <a:rPr lang="en-US" sz="2000" dirty="0">
                <a:latin typeface="Calibri"/>
                <a:ea typeface="Calibri"/>
                <a:cs typeface="Calibri"/>
                <a:sym typeface="Calibri"/>
              </a:rPr>
              <a:t> </a:t>
            </a:r>
            <a:r>
              <a:rPr lang="en-US" sz="2000" dirty="0" err="1">
                <a:latin typeface="Calibri"/>
                <a:ea typeface="Calibri"/>
                <a:cs typeface="Calibri"/>
                <a:sym typeface="Calibri"/>
              </a:rPr>
              <a:t>pratiche</a:t>
            </a:r>
            <a:r>
              <a:rPr lang="en-US" sz="2000" dirty="0">
                <a:latin typeface="Calibri"/>
                <a:ea typeface="Calibri"/>
                <a:cs typeface="Calibri"/>
                <a:sym typeface="Calibri"/>
              </a:rPr>
              <a:t> di </a:t>
            </a:r>
            <a:r>
              <a:rPr lang="en-US" sz="2000" dirty="0" err="1">
                <a:latin typeface="Calibri"/>
                <a:ea typeface="Calibri"/>
                <a:cs typeface="Calibri"/>
                <a:sym typeface="Calibri"/>
              </a:rPr>
              <a:t>economia</a:t>
            </a:r>
            <a:r>
              <a:rPr lang="en-US" sz="2000" dirty="0">
                <a:latin typeface="Calibri"/>
                <a:ea typeface="Calibri"/>
                <a:cs typeface="Calibri"/>
                <a:sym typeface="Calibri"/>
              </a:rPr>
              <a:t> </a:t>
            </a:r>
            <a:r>
              <a:rPr lang="en-US" sz="2000" dirty="0" err="1">
                <a:latin typeface="Calibri"/>
                <a:ea typeface="Calibri"/>
                <a:cs typeface="Calibri"/>
                <a:sym typeface="Calibri"/>
              </a:rPr>
              <a:t>circolare</a:t>
            </a:r>
            <a:r>
              <a:rPr lang="en-US" sz="2000" dirty="0">
                <a:latin typeface="Calibri"/>
                <a:ea typeface="Calibri"/>
                <a:cs typeface="Calibri"/>
                <a:sym typeface="Calibri"/>
              </a:rPr>
              <a:t>. Hanno </a:t>
            </a:r>
            <a:r>
              <a:rPr lang="en-US" sz="2000" dirty="0" err="1">
                <a:latin typeface="Calibri"/>
                <a:ea typeface="Calibri"/>
                <a:cs typeface="Calibri"/>
                <a:sym typeface="Calibri"/>
              </a:rPr>
              <a:t>reintegrato</a:t>
            </a:r>
            <a:r>
              <a:rPr lang="en-US" sz="2000" dirty="0">
                <a:latin typeface="Calibri"/>
                <a:ea typeface="Calibri"/>
                <a:cs typeface="Calibri"/>
                <a:sym typeface="Calibri"/>
              </a:rPr>
              <a:t> </a:t>
            </a:r>
            <a:r>
              <a:rPr lang="en-US" sz="2000" dirty="0" err="1">
                <a:latin typeface="Calibri"/>
                <a:ea typeface="Calibri"/>
                <a:cs typeface="Calibri"/>
                <a:sym typeface="Calibri"/>
              </a:rPr>
              <a:t>varietà</a:t>
            </a:r>
            <a:r>
              <a:rPr lang="en-US" sz="2000" dirty="0">
                <a:latin typeface="Calibri"/>
                <a:ea typeface="Calibri"/>
                <a:cs typeface="Calibri"/>
                <a:sym typeface="Calibri"/>
              </a:rPr>
              <a:t> </a:t>
            </a:r>
            <a:r>
              <a:rPr lang="en-US" sz="2000" dirty="0" err="1">
                <a:latin typeface="Calibri"/>
                <a:ea typeface="Calibri"/>
                <a:cs typeface="Calibri"/>
                <a:sym typeface="Calibri"/>
              </a:rPr>
              <a:t>vegetali</a:t>
            </a:r>
            <a:r>
              <a:rPr lang="en-US" sz="2000" dirty="0">
                <a:latin typeface="Calibri"/>
                <a:ea typeface="Calibri"/>
                <a:cs typeface="Calibri"/>
                <a:sym typeface="Calibri"/>
              </a:rPr>
              <a:t> </a:t>
            </a:r>
            <a:r>
              <a:rPr lang="en-US" sz="2000" dirty="0" err="1">
                <a:latin typeface="Calibri"/>
                <a:ea typeface="Calibri"/>
                <a:cs typeface="Calibri"/>
                <a:sym typeface="Calibri"/>
              </a:rPr>
              <a:t>autoctone</a:t>
            </a:r>
            <a:r>
              <a:rPr lang="en-US" sz="2000" dirty="0">
                <a:latin typeface="Calibri"/>
                <a:ea typeface="Calibri"/>
                <a:cs typeface="Calibri"/>
                <a:sym typeface="Calibri"/>
              </a:rPr>
              <a:t> e </a:t>
            </a:r>
            <a:r>
              <a:rPr lang="en-US" sz="2000" dirty="0" err="1">
                <a:latin typeface="Calibri"/>
                <a:ea typeface="Calibri"/>
                <a:cs typeface="Calibri"/>
                <a:sym typeface="Calibri"/>
              </a:rPr>
              <a:t>pratiche</a:t>
            </a:r>
            <a:r>
              <a:rPr lang="en-US" sz="2000" dirty="0">
                <a:latin typeface="Calibri"/>
                <a:ea typeface="Calibri"/>
                <a:cs typeface="Calibri"/>
                <a:sym typeface="Calibri"/>
              </a:rPr>
              <a:t> di </a:t>
            </a:r>
            <a:r>
              <a:rPr lang="en-US" sz="2000" dirty="0" err="1">
                <a:latin typeface="Calibri"/>
                <a:ea typeface="Calibri"/>
                <a:cs typeface="Calibri"/>
                <a:sym typeface="Calibri"/>
              </a:rPr>
              <a:t>agricoltura</a:t>
            </a:r>
            <a:r>
              <a:rPr lang="en-US" sz="2000" dirty="0">
                <a:latin typeface="Calibri"/>
                <a:ea typeface="Calibri"/>
                <a:cs typeface="Calibri"/>
                <a:sym typeface="Calibri"/>
              </a:rPr>
              <a:t> </a:t>
            </a:r>
            <a:r>
              <a:rPr lang="en-US" sz="2000" dirty="0" err="1">
                <a:latin typeface="Calibri"/>
                <a:ea typeface="Calibri"/>
                <a:cs typeface="Calibri"/>
                <a:sym typeface="Calibri"/>
              </a:rPr>
              <a:t>organica</a:t>
            </a:r>
            <a:r>
              <a:rPr lang="en-US" sz="2000" dirty="0">
                <a:latin typeface="Calibri"/>
                <a:ea typeface="Calibri"/>
                <a:cs typeface="Calibri"/>
                <a:sym typeface="Calibri"/>
              </a:rPr>
              <a:t> e </a:t>
            </a:r>
            <a:r>
              <a:rPr lang="en-US" sz="2000" dirty="0" err="1">
                <a:latin typeface="Calibri"/>
                <a:ea typeface="Calibri"/>
                <a:cs typeface="Calibri"/>
                <a:sym typeface="Calibri"/>
              </a:rPr>
              <a:t>rigenerativa</a:t>
            </a:r>
            <a:r>
              <a:rPr lang="en-US" sz="2000" dirty="0">
                <a:latin typeface="Calibri"/>
                <a:ea typeface="Calibri"/>
                <a:cs typeface="Calibri"/>
                <a:sym typeface="Calibri"/>
              </a:rPr>
              <a:t>, </a:t>
            </a:r>
            <a:r>
              <a:rPr lang="en-US" sz="2000" dirty="0" err="1">
                <a:latin typeface="Calibri"/>
                <a:ea typeface="Calibri"/>
                <a:cs typeface="Calibri"/>
                <a:sym typeface="Calibri"/>
              </a:rPr>
              <a:t>migliorando</a:t>
            </a:r>
            <a:r>
              <a:rPr lang="en-US" sz="2000" dirty="0">
                <a:latin typeface="Calibri"/>
                <a:ea typeface="Calibri"/>
                <a:cs typeface="Calibri"/>
                <a:sym typeface="Calibri"/>
              </a:rPr>
              <a:t> la </a:t>
            </a:r>
            <a:r>
              <a:rPr lang="en-US" sz="2000" dirty="0" err="1">
                <a:latin typeface="Calibri"/>
                <a:ea typeface="Calibri"/>
                <a:cs typeface="Calibri"/>
                <a:sym typeface="Calibri"/>
              </a:rPr>
              <a:t>fertilità</a:t>
            </a:r>
            <a:r>
              <a:rPr lang="en-US" sz="2000" dirty="0">
                <a:latin typeface="Calibri"/>
                <a:ea typeface="Calibri"/>
                <a:cs typeface="Calibri"/>
                <a:sym typeface="Calibri"/>
              </a:rPr>
              <a:t> del </a:t>
            </a:r>
            <a:r>
              <a:rPr lang="en-US" sz="2000" dirty="0" err="1">
                <a:latin typeface="Calibri"/>
                <a:ea typeface="Calibri"/>
                <a:cs typeface="Calibri"/>
                <a:sym typeface="Calibri"/>
              </a:rPr>
              <a:t>suolo</a:t>
            </a:r>
            <a:r>
              <a:rPr lang="en-US" sz="2000" dirty="0">
                <a:latin typeface="Calibri"/>
                <a:ea typeface="Calibri"/>
                <a:cs typeface="Calibri"/>
                <a:sym typeface="Calibri"/>
              </a:rPr>
              <a:t> ed </a:t>
            </a:r>
            <a:r>
              <a:rPr lang="en-US" sz="2000" dirty="0" err="1">
                <a:latin typeface="Calibri"/>
                <a:ea typeface="Calibri"/>
                <a:cs typeface="Calibri"/>
                <a:sym typeface="Calibri"/>
              </a:rPr>
              <a:t>eliminando</a:t>
            </a:r>
            <a:r>
              <a:rPr lang="en-US" sz="2000" dirty="0">
                <a:latin typeface="Calibri"/>
                <a:ea typeface="Calibri"/>
                <a:cs typeface="Calibri"/>
                <a:sym typeface="Calibri"/>
              </a:rPr>
              <a:t> la </a:t>
            </a:r>
            <a:r>
              <a:rPr lang="en-US" sz="2000" dirty="0" err="1">
                <a:latin typeface="Calibri"/>
                <a:ea typeface="Calibri"/>
                <a:cs typeface="Calibri"/>
                <a:sym typeface="Calibri"/>
              </a:rPr>
              <a:t>contaminazione</a:t>
            </a:r>
            <a:r>
              <a:rPr lang="en-US" sz="2000" dirty="0">
                <a:latin typeface="Calibri"/>
                <a:ea typeface="Calibri"/>
                <a:cs typeface="Calibri"/>
                <a:sym typeface="Calibri"/>
              </a:rPr>
              <a:t> </a:t>
            </a:r>
            <a:r>
              <a:rPr lang="en-US" sz="2000" dirty="0" err="1">
                <a:latin typeface="Calibri"/>
                <a:ea typeface="Calibri"/>
                <a:cs typeface="Calibri"/>
                <a:sym typeface="Calibri"/>
              </a:rPr>
              <a:t>ambientale</a:t>
            </a:r>
            <a:r>
              <a:rPr lang="en-US" sz="2000" dirty="0">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0"/>
              </a:spcBef>
              <a:spcAft>
                <a:spcPts val="0"/>
              </a:spcAft>
              <a:buClr>
                <a:srgbClr val="000000"/>
              </a:buClr>
              <a:buSzPts val="2400"/>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400"/>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400"/>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p:txBody>
      </p:sp>
      <p:pic>
        <p:nvPicPr>
          <p:cNvPr id="577" name="Google Shape;577;g2e8e45bbabd_0_0">
            <a:hlinkClick r:id="rId3"/>
          </p:cNvPr>
          <p:cNvPicPr preferRelativeResize="0"/>
          <p:nvPr/>
        </p:nvPicPr>
        <p:blipFill rotWithShape="1">
          <a:blip r:embed="rId4">
            <a:alphaModFix/>
          </a:blip>
          <a:srcRect/>
          <a:stretch/>
        </p:blipFill>
        <p:spPr>
          <a:xfrm>
            <a:off x="9056600" y="1218788"/>
            <a:ext cx="2173975" cy="3060175"/>
          </a:xfrm>
          <a:prstGeom prst="rect">
            <a:avLst/>
          </a:prstGeom>
          <a:noFill/>
          <a:ln>
            <a:noFill/>
          </a:ln>
        </p:spPr>
      </p:pic>
      <p:sp>
        <p:nvSpPr>
          <p:cNvPr id="2" name="Google Shape;292;p11">
            <a:extLst>
              <a:ext uri="{FF2B5EF4-FFF2-40B4-BE49-F238E27FC236}">
                <a16:creationId xmlns:a16="http://schemas.microsoft.com/office/drawing/2014/main" id="{9738605F-423F-C2E6-D1DD-F94DF285849A}"/>
              </a:ext>
            </a:extLst>
          </p:cNvPr>
          <p:cNvSpPr/>
          <p:nvPr/>
        </p:nvSpPr>
        <p:spPr>
          <a:xfrm>
            <a:off x="6260500" y="3680051"/>
            <a:ext cx="2512800" cy="992400"/>
          </a:xfrm>
          <a:prstGeom prst="rightArrow">
            <a:avLst>
              <a:gd name="adj1" fmla="val 50000"/>
              <a:gd name="adj2" fmla="val 50000"/>
            </a:avLst>
          </a:prstGeom>
          <a:solidFill>
            <a:srgbClr val="8DC641"/>
          </a:solidFill>
          <a:ln w="25400" cap="flat" cmpd="sng">
            <a:solidFill>
              <a:srgbClr val="8DC6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lt1"/>
                </a:solidFill>
                <a:latin typeface="Calibri"/>
                <a:ea typeface="Calibri"/>
                <a:cs typeface="Calibri"/>
                <a:sym typeface="Calibri"/>
              </a:rPr>
              <a:t>Per </a:t>
            </a:r>
            <a:r>
              <a:rPr lang="en-US" sz="2000" b="1" i="0" u="none" strike="noStrike" cap="none" dirty="0" err="1">
                <a:solidFill>
                  <a:schemeClr val="lt1"/>
                </a:solidFill>
                <a:latin typeface="Calibri"/>
                <a:ea typeface="Calibri"/>
                <a:cs typeface="Calibri"/>
                <a:sym typeface="Calibri"/>
              </a:rPr>
              <a:t>saperne</a:t>
            </a:r>
            <a:r>
              <a:rPr lang="en-US" sz="2000" b="1" i="0" u="none" strike="noStrike" cap="none" dirty="0">
                <a:solidFill>
                  <a:schemeClr val="lt1"/>
                </a:solidFill>
                <a:latin typeface="Calibri"/>
                <a:ea typeface="Calibri"/>
                <a:cs typeface="Calibri"/>
                <a:sym typeface="Calibri"/>
              </a:rPr>
              <a:t> di </a:t>
            </a:r>
            <a:r>
              <a:rPr lang="en-US" sz="2000" b="1" i="0" u="none" strike="noStrike" cap="none" dirty="0" err="1">
                <a:solidFill>
                  <a:schemeClr val="lt1"/>
                </a:solidFill>
                <a:latin typeface="Calibri"/>
                <a:ea typeface="Calibri"/>
                <a:cs typeface="Calibri"/>
                <a:sym typeface="Calibri"/>
              </a:rPr>
              <a:t>più</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2e8e45bbabd_1_2"/>
          <p:cNvSpPr txBox="1">
            <a:spLocks noGrp="1"/>
          </p:cNvSpPr>
          <p:nvPr>
            <p:ph type="body" idx="1"/>
          </p:nvPr>
        </p:nvSpPr>
        <p:spPr>
          <a:xfrm>
            <a:off x="798450" y="1566225"/>
            <a:ext cx="11122800" cy="4393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b="1" dirty="0">
                <a:highlight>
                  <a:srgbClr val="8DC641"/>
                </a:highlight>
              </a:rPr>
              <a:t>Empowerment </a:t>
            </a:r>
            <a:r>
              <a:rPr lang="en-US" sz="2100" b="1" dirty="0" err="1">
                <a:highlight>
                  <a:srgbClr val="8DC641"/>
                </a:highlight>
              </a:rPr>
              <a:t>della</a:t>
            </a:r>
            <a:r>
              <a:rPr lang="en-US" sz="2100" b="1" dirty="0">
                <a:highlight>
                  <a:srgbClr val="8DC641"/>
                </a:highlight>
              </a:rPr>
              <a:t> </a:t>
            </a:r>
            <a:r>
              <a:rPr lang="en-US" sz="2100" b="1" dirty="0" err="1">
                <a:highlight>
                  <a:srgbClr val="8DC641"/>
                </a:highlight>
              </a:rPr>
              <a:t>comunità</a:t>
            </a:r>
            <a:r>
              <a:rPr lang="en-US" sz="2100" dirty="0"/>
              <a:t> </a:t>
            </a:r>
            <a:endParaRPr sz="2100" dirty="0"/>
          </a:p>
          <a:p>
            <a:pPr marL="0" lvl="0" indent="0" algn="l" rtl="0">
              <a:lnSpc>
                <a:spcPct val="115000"/>
              </a:lnSpc>
              <a:spcBef>
                <a:spcPts val="600"/>
              </a:spcBef>
              <a:spcAft>
                <a:spcPts val="0"/>
              </a:spcAft>
              <a:buSzPts val="2400"/>
              <a:buNone/>
            </a:pPr>
            <a:r>
              <a:rPr lang="en-US" sz="2100" dirty="0"/>
              <a:t>XFARM ha un forte </a:t>
            </a:r>
            <a:r>
              <a:rPr lang="en-US" sz="2100" dirty="0" err="1"/>
              <a:t>impegno</a:t>
            </a:r>
            <a:r>
              <a:rPr lang="en-US" sz="2100" dirty="0"/>
              <a:t> </a:t>
            </a:r>
            <a:r>
              <a:rPr lang="en-US" sz="2100" dirty="0" err="1"/>
              <a:t>nell'integrazione</a:t>
            </a:r>
            <a:r>
              <a:rPr lang="en-US" sz="2100" dirty="0"/>
              <a:t> </a:t>
            </a:r>
            <a:r>
              <a:rPr lang="en-US" sz="2100" dirty="0" err="1"/>
              <a:t>lavorativa</a:t>
            </a:r>
            <a:r>
              <a:rPr lang="en-US" sz="2100" dirty="0"/>
              <a:t>, </a:t>
            </a:r>
            <a:r>
              <a:rPr lang="en-US" sz="2100" dirty="0" err="1"/>
              <a:t>soprattutto</a:t>
            </a:r>
            <a:r>
              <a:rPr lang="en-US" sz="2100" dirty="0"/>
              <a:t> per le </a:t>
            </a:r>
            <a:r>
              <a:rPr lang="en-US" sz="2100" dirty="0" err="1"/>
              <a:t>persone</a:t>
            </a:r>
            <a:r>
              <a:rPr lang="en-US" sz="2100" dirty="0"/>
              <a:t> con </a:t>
            </a:r>
            <a:r>
              <a:rPr lang="en-US" sz="2100" dirty="0" err="1"/>
              <a:t>difficoltà</a:t>
            </a:r>
            <a:r>
              <a:rPr lang="en-US" sz="2100" dirty="0"/>
              <a:t> di accesso al </a:t>
            </a:r>
            <a:r>
              <a:rPr lang="en-US" sz="2100" dirty="0" err="1"/>
              <a:t>mercato</a:t>
            </a:r>
            <a:r>
              <a:rPr lang="en-US" sz="2100" dirty="0"/>
              <a:t> del </a:t>
            </a:r>
            <a:r>
              <a:rPr lang="en-US" sz="2100" dirty="0" err="1"/>
              <a:t>lavoro</a:t>
            </a:r>
            <a:r>
              <a:rPr lang="en-US" sz="2100" dirty="0"/>
              <a:t>, come </a:t>
            </a:r>
            <a:r>
              <a:rPr lang="en-US" sz="2100" dirty="0" err="1"/>
              <a:t>i</a:t>
            </a:r>
            <a:r>
              <a:rPr lang="en-US" sz="2100" dirty="0"/>
              <a:t> </a:t>
            </a:r>
            <a:r>
              <a:rPr lang="en-US" sz="2100" dirty="0" err="1"/>
              <a:t>soggetti</a:t>
            </a:r>
            <a:r>
              <a:rPr lang="en-US" sz="2100" dirty="0"/>
              <a:t> con </a:t>
            </a:r>
            <a:r>
              <a:rPr lang="en-US" sz="2100" dirty="0" err="1"/>
              <a:t>sofferenza</a:t>
            </a:r>
            <a:r>
              <a:rPr lang="en-US" sz="2100" dirty="0"/>
              <a:t> </a:t>
            </a:r>
            <a:r>
              <a:rPr lang="en-US" sz="2100" dirty="0" err="1"/>
              <a:t>mentale</a:t>
            </a:r>
            <a:r>
              <a:rPr lang="en-US" sz="2100" dirty="0"/>
              <a:t> o </a:t>
            </a:r>
            <a:r>
              <a:rPr lang="en-US" sz="2100" dirty="0" err="1"/>
              <a:t>provenienti</a:t>
            </a:r>
            <a:r>
              <a:rPr lang="en-US" sz="2100" dirty="0"/>
              <a:t> da </a:t>
            </a:r>
            <a:r>
              <a:rPr lang="en-US" sz="2100" dirty="0" err="1"/>
              <a:t>contesti</a:t>
            </a:r>
            <a:r>
              <a:rPr lang="en-US" sz="2100" dirty="0"/>
              <a:t> di </a:t>
            </a:r>
            <a:r>
              <a:rPr lang="en-US" sz="2100" dirty="0" err="1"/>
              <a:t>detenzione</a:t>
            </a:r>
            <a:r>
              <a:rPr lang="en-US" sz="2100" dirty="0"/>
              <a:t>. </a:t>
            </a:r>
            <a:r>
              <a:rPr lang="en-US" sz="2100" dirty="0" err="1"/>
              <a:t>L'agricoltura</a:t>
            </a:r>
            <a:r>
              <a:rPr lang="en-US" sz="2100" dirty="0"/>
              <a:t> </a:t>
            </a:r>
            <a:r>
              <a:rPr lang="en-US" sz="2100" dirty="0" err="1"/>
              <a:t>diventa</a:t>
            </a:r>
            <a:r>
              <a:rPr lang="en-US" sz="2100" dirty="0"/>
              <a:t> </a:t>
            </a:r>
            <a:r>
              <a:rPr lang="en-US" sz="2100" dirty="0" err="1"/>
              <a:t>così</a:t>
            </a:r>
            <a:r>
              <a:rPr lang="en-US" sz="2100" dirty="0"/>
              <a:t> non solo un mezzo per </a:t>
            </a:r>
            <a:r>
              <a:rPr lang="en-US" sz="2100" dirty="0" err="1"/>
              <a:t>produrre</a:t>
            </a:r>
            <a:r>
              <a:rPr lang="en-US" sz="2100" dirty="0"/>
              <a:t> </a:t>
            </a:r>
            <a:r>
              <a:rPr lang="en-US" sz="2100" dirty="0" err="1"/>
              <a:t>cibo</a:t>
            </a:r>
            <a:r>
              <a:rPr lang="en-US" sz="2100" dirty="0"/>
              <a:t>, ma </a:t>
            </a:r>
            <a:r>
              <a:rPr lang="en-US" sz="2100" dirty="0" err="1"/>
              <a:t>anche</a:t>
            </a:r>
            <a:r>
              <a:rPr lang="en-US" sz="2100" dirty="0"/>
              <a:t> uno </a:t>
            </a:r>
            <a:r>
              <a:rPr lang="en-US" sz="2100" dirty="0" err="1"/>
              <a:t>strumento</a:t>
            </a:r>
            <a:r>
              <a:rPr lang="en-US" sz="2100" dirty="0"/>
              <a:t> di </a:t>
            </a:r>
            <a:r>
              <a:rPr lang="en-US" sz="2100" dirty="0" err="1"/>
              <a:t>integrazione</a:t>
            </a:r>
            <a:r>
              <a:rPr lang="en-US" sz="2100" dirty="0"/>
              <a:t> </a:t>
            </a:r>
            <a:r>
              <a:rPr lang="en-US" sz="2100" dirty="0" err="1"/>
              <a:t>sociale</a:t>
            </a:r>
            <a:r>
              <a:rPr lang="en-US" sz="2100" dirty="0"/>
              <a:t> e </a:t>
            </a:r>
            <a:r>
              <a:rPr lang="en-US" sz="2100" dirty="0" err="1"/>
              <a:t>personale</a:t>
            </a:r>
            <a:r>
              <a:rPr lang="en-US" sz="2100" dirty="0"/>
              <a:t>. </a:t>
            </a:r>
            <a:endParaRPr dirty="0"/>
          </a:p>
          <a:p>
            <a:pPr marL="0" lvl="0" indent="0" algn="l" rtl="0">
              <a:lnSpc>
                <a:spcPct val="115000"/>
              </a:lnSpc>
              <a:spcBef>
                <a:spcPts val="600"/>
              </a:spcBef>
              <a:spcAft>
                <a:spcPts val="0"/>
              </a:spcAft>
              <a:buSzPts val="2400"/>
              <a:buNone/>
            </a:pPr>
            <a:endParaRPr sz="500" dirty="0"/>
          </a:p>
          <a:p>
            <a:pPr marL="0" lvl="0" indent="0" algn="l" rtl="0">
              <a:lnSpc>
                <a:spcPct val="115000"/>
              </a:lnSpc>
              <a:spcBef>
                <a:spcPts val="600"/>
              </a:spcBef>
              <a:spcAft>
                <a:spcPts val="0"/>
              </a:spcAft>
              <a:buSzPts val="2400"/>
              <a:buNone/>
            </a:pPr>
            <a:r>
              <a:rPr lang="en-US" sz="2100" b="1" dirty="0" err="1">
                <a:highlight>
                  <a:srgbClr val="8DC641"/>
                </a:highlight>
              </a:rPr>
              <a:t>Istruzione</a:t>
            </a:r>
            <a:r>
              <a:rPr lang="en-US" sz="2100" b="1" dirty="0">
                <a:highlight>
                  <a:srgbClr val="8DC641"/>
                </a:highlight>
              </a:rPr>
              <a:t> e </a:t>
            </a:r>
            <a:r>
              <a:rPr lang="en-US" sz="2100" b="1" dirty="0" err="1">
                <a:highlight>
                  <a:srgbClr val="8DC641"/>
                </a:highlight>
              </a:rPr>
              <a:t>inclusione</a:t>
            </a:r>
            <a:endParaRPr sz="2100" b="1" dirty="0">
              <a:highlight>
                <a:srgbClr val="8DC641"/>
              </a:highlight>
            </a:endParaRPr>
          </a:p>
          <a:p>
            <a:pPr marL="0" lvl="0" indent="0" algn="l" rtl="0">
              <a:lnSpc>
                <a:spcPct val="115000"/>
              </a:lnSpc>
              <a:spcBef>
                <a:spcPts val="600"/>
              </a:spcBef>
              <a:spcAft>
                <a:spcPts val="0"/>
              </a:spcAft>
              <a:buSzPts val="2400"/>
              <a:buNone/>
            </a:pPr>
            <a:r>
              <a:rPr lang="en-US" sz="2100" dirty="0"/>
              <a:t>Con </a:t>
            </a:r>
            <a:r>
              <a:rPr lang="en-US" sz="2100" dirty="0" err="1"/>
              <a:t>programmi</a:t>
            </a:r>
            <a:r>
              <a:rPr lang="en-US" sz="2100" dirty="0"/>
              <a:t> di </a:t>
            </a:r>
            <a:r>
              <a:rPr lang="en-US" sz="2100" dirty="0" err="1"/>
              <a:t>formazione</a:t>
            </a:r>
            <a:r>
              <a:rPr lang="en-US" sz="2100" dirty="0"/>
              <a:t> </a:t>
            </a:r>
            <a:r>
              <a:rPr lang="en-US" sz="2100" dirty="0" err="1"/>
              <a:t>tecnica</a:t>
            </a:r>
            <a:r>
              <a:rPr lang="en-US" sz="2100" dirty="0"/>
              <a:t> e </a:t>
            </a:r>
            <a:r>
              <a:rPr lang="en-US" sz="2100" dirty="0" err="1"/>
              <a:t>sostegno</a:t>
            </a:r>
            <a:r>
              <a:rPr lang="en-US" sz="2100" dirty="0"/>
              <a:t> </a:t>
            </a:r>
            <a:r>
              <a:rPr lang="en-US" sz="2100" dirty="0" err="1"/>
              <a:t>alla</a:t>
            </a:r>
            <a:r>
              <a:rPr lang="en-US" sz="2100" dirty="0"/>
              <a:t> </a:t>
            </a:r>
            <a:r>
              <a:rPr lang="en-US" sz="2100" dirty="0" err="1"/>
              <a:t>ricerca</a:t>
            </a:r>
            <a:r>
              <a:rPr lang="en-US" sz="2100" dirty="0"/>
              <a:t> </a:t>
            </a:r>
            <a:r>
              <a:rPr lang="en-US" sz="2100" dirty="0" err="1"/>
              <a:t>scientifica</a:t>
            </a:r>
            <a:r>
              <a:rPr lang="en-US" sz="2100" dirty="0"/>
              <a:t>, </a:t>
            </a:r>
            <a:r>
              <a:rPr lang="en-US" sz="2100" dirty="0" err="1"/>
              <a:t>oltre</a:t>
            </a:r>
            <a:r>
              <a:rPr lang="en-US" sz="2100" dirty="0"/>
              <a:t> a </a:t>
            </a:r>
            <a:r>
              <a:rPr lang="en-US" sz="2100" dirty="0" err="1"/>
              <a:t>iniziative</a:t>
            </a:r>
            <a:r>
              <a:rPr lang="en-US" sz="2100" dirty="0"/>
              <a:t> come </a:t>
            </a:r>
            <a:r>
              <a:rPr lang="en-US" sz="2100" dirty="0" err="1"/>
              <a:t>campi</a:t>
            </a:r>
            <a:r>
              <a:rPr lang="en-US" sz="2100" dirty="0"/>
              <a:t> </a:t>
            </a:r>
            <a:r>
              <a:rPr lang="en-US" sz="2100" dirty="0" err="1"/>
              <a:t>estivi</a:t>
            </a:r>
            <a:r>
              <a:rPr lang="en-US" sz="2100" dirty="0"/>
              <a:t> ed </a:t>
            </a:r>
            <a:r>
              <a:rPr lang="en-US" sz="2100" dirty="0" err="1"/>
              <a:t>eventi</a:t>
            </a:r>
            <a:r>
              <a:rPr lang="en-US" sz="2100" dirty="0"/>
              <a:t> </a:t>
            </a:r>
            <a:r>
              <a:rPr lang="en-US" sz="2100" dirty="0" err="1"/>
              <a:t>comunitari</a:t>
            </a:r>
            <a:r>
              <a:rPr lang="en-US" sz="2100" dirty="0"/>
              <a:t>, XFARM </a:t>
            </a:r>
            <a:r>
              <a:rPr lang="en-US" sz="2100" dirty="0" err="1"/>
              <a:t>incoraggia</a:t>
            </a:r>
            <a:r>
              <a:rPr lang="en-US" sz="2100" dirty="0"/>
              <a:t> la </a:t>
            </a:r>
            <a:r>
              <a:rPr lang="en-US" sz="2100" dirty="0" err="1"/>
              <a:t>partecipazione</a:t>
            </a:r>
            <a:r>
              <a:rPr lang="en-US" sz="2100" dirty="0"/>
              <a:t> </a:t>
            </a:r>
            <a:r>
              <a:rPr lang="en-US" sz="2100" dirty="0" err="1"/>
              <a:t>attiva</a:t>
            </a:r>
            <a:r>
              <a:rPr lang="en-US" sz="2100" dirty="0"/>
              <a:t> </a:t>
            </a:r>
            <a:r>
              <a:rPr lang="en-US" sz="2100" dirty="0" err="1"/>
              <a:t>della</a:t>
            </a:r>
            <a:r>
              <a:rPr lang="en-US" sz="2100" dirty="0"/>
              <a:t> </a:t>
            </a:r>
            <a:r>
              <a:rPr lang="en-US" sz="2100" dirty="0" err="1"/>
              <a:t>comunità</a:t>
            </a:r>
            <a:r>
              <a:rPr lang="en-US" sz="2100" dirty="0"/>
              <a:t> locale. </a:t>
            </a:r>
            <a:r>
              <a:rPr lang="en-US" sz="2100" dirty="0" err="1"/>
              <a:t>L'orto</a:t>
            </a:r>
            <a:r>
              <a:rPr lang="en-US" sz="2100" dirty="0"/>
              <a:t> </a:t>
            </a:r>
            <a:r>
              <a:rPr lang="en-US" sz="2100" dirty="0" err="1"/>
              <a:t>comunitario</a:t>
            </a:r>
            <a:r>
              <a:rPr lang="en-US" sz="2100" dirty="0"/>
              <a:t> e le </a:t>
            </a:r>
            <a:r>
              <a:rPr lang="en-US" sz="2100" dirty="0" err="1"/>
              <a:t>attività</a:t>
            </a:r>
            <a:r>
              <a:rPr lang="en-US" sz="2100" dirty="0"/>
              <a:t> CSA </a:t>
            </a:r>
            <a:r>
              <a:rPr lang="en-US" sz="2100" dirty="0" err="1"/>
              <a:t>consentono</a:t>
            </a:r>
            <a:r>
              <a:rPr lang="en-US" sz="2100" dirty="0"/>
              <a:t> ai </a:t>
            </a:r>
            <a:r>
              <a:rPr lang="en-US" sz="2100" dirty="0" err="1"/>
              <a:t>membri</a:t>
            </a:r>
            <a:r>
              <a:rPr lang="en-US" sz="2100" dirty="0"/>
              <a:t> </a:t>
            </a:r>
            <a:r>
              <a:rPr lang="en-US" sz="2100" dirty="0" err="1"/>
              <a:t>della</a:t>
            </a:r>
            <a:r>
              <a:rPr lang="en-US" sz="2100" dirty="0"/>
              <a:t> </a:t>
            </a:r>
            <a:r>
              <a:rPr lang="en-US" sz="2100" dirty="0" err="1"/>
              <a:t>comunità</a:t>
            </a:r>
            <a:r>
              <a:rPr lang="en-US" sz="2100" dirty="0"/>
              <a:t> di </a:t>
            </a:r>
            <a:r>
              <a:rPr lang="en-US" sz="2100" dirty="0" err="1"/>
              <a:t>partecipare</a:t>
            </a:r>
            <a:r>
              <a:rPr lang="en-US" sz="2100" dirty="0"/>
              <a:t> </a:t>
            </a:r>
            <a:r>
              <a:rPr lang="en-US" sz="2100" dirty="0" err="1"/>
              <a:t>attivamente</a:t>
            </a:r>
            <a:r>
              <a:rPr lang="en-US" sz="2100" dirty="0"/>
              <a:t> </a:t>
            </a:r>
            <a:r>
              <a:rPr lang="en-US" sz="2100" dirty="0" err="1"/>
              <a:t>alla</a:t>
            </a:r>
            <a:r>
              <a:rPr lang="en-US" sz="2100" dirty="0"/>
              <a:t> </a:t>
            </a:r>
            <a:r>
              <a:rPr lang="en-US" sz="2100" dirty="0" err="1"/>
              <a:t>produzione</a:t>
            </a:r>
            <a:r>
              <a:rPr lang="en-US" sz="2100" dirty="0"/>
              <a:t> </a:t>
            </a:r>
            <a:r>
              <a:rPr lang="en-US" sz="2100" dirty="0" err="1"/>
              <a:t>agricola</a:t>
            </a:r>
            <a:r>
              <a:rPr lang="en-US" sz="2100" dirty="0"/>
              <a:t>, </a:t>
            </a:r>
            <a:r>
              <a:rPr lang="en-US" sz="2100" dirty="0" err="1"/>
              <a:t>rafforzando</a:t>
            </a:r>
            <a:r>
              <a:rPr lang="en-US" sz="2100" dirty="0"/>
              <a:t> il </a:t>
            </a:r>
            <a:r>
              <a:rPr lang="en-US" sz="2100" dirty="0" err="1"/>
              <a:t>legame</a:t>
            </a:r>
            <a:r>
              <a:rPr lang="en-US" sz="2100" dirty="0"/>
              <a:t> con il </a:t>
            </a:r>
            <a:r>
              <a:rPr lang="en-US" sz="2100" dirty="0" err="1"/>
              <a:t>territorio</a:t>
            </a:r>
            <a:r>
              <a:rPr lang="en-US" sz="2100" dirty="0"/>
              <a:t> e </a:t>
            </a:r>
            <a:r>
              <a:rPr lang="en-US" sz="2100" dirty="0" err="1"/>
              <a:t>tra</a:t>
            </a:r>
            <a:r>
              <a:rPr lang="en-US" sz="2100" dirty="0"/>
              <a:t> </a:t>
            </a:r>
            <a:r>
              <a:rPr lang="en-US" sz="2100" dirty="0" err="1"/>
              <a:t>i</a:t>
            </a:r>
            <a:r>
              <a:rPr lang="en-US" sz="2100" dirty="0"/>
              <a:t> </a:t>
            </a:r>
            <a:r>
              <a:rPr lang="en-US" sz="2100" dirty="0" err="1"/>
              <a:t>membri</a:t>
            </a:r>
            <a:r>
              <a:rPr lang="en-US" sz="2100" dirty="0"/>
              <a:t> </a:t>
            </a:r>
            <a:r>
              <a:rPr lang="en-US" sz="2100" dirty="0" err="1"/>
              <a:t>stessi</a:t>
            </a:r>
            <a:r>
              <a:rPr lang="en-US" sz="2100" dirty="0"/>
              <a:t>.</a:t>
            </a:r>
            <a:endParaRPr sz="2100" dirty="0"/>
          </a:p>
          <a:p>
            <a:pPr marL="0" lvl="0" indent="0" algn="l" rtl="0">
              <a:lnSpc>
                <a:spcPct val="115000"/>
              </a:lnSpc>
              <a:spcBef>
                <a:spcPts val="1800"/>
              </a:spcBef>
              <a:spcAft>
                <a:spcPts val="0"/>
              </a:spcAft>
              <a:buSzPts val="2400"/>
              <a:buNone/>
            </a:pPr>
            <a:endParaRPr sz="2100" dirty="0"/>
          </a:p>
          <a:p>
            <a:pPr marL="0" lvl="0" indent="0" algn="just" rtl="0">
              <a:lnSpc>
                <a:spcPct val="115000"/>
              </a:lnSpc>
              <a:spcBef>
                <a:spcPts val="1200"/>
              </a:spcBef>
              <a:spcAft>
                <a:spcPts val="0"/>
              </a:spcAft>
              <a:buSzPts val="2400"/>
              <a:buNone/>
            </a:pPr>
            <a:endParaRPr sz="2100" dirty="0"/>
          </a:p>
          <a:p>
            <a:pPr marL="0" lvl="0" indent="0" algn="l" rtl="0">
              <a:lnSpc>
                <a:spcPct val="115000"/>
              </a:lnSpc>
              <a:spcBef>
                <a:spcPts val="0"/>
              </a:spcBef>
              <a:spcAft>
                <a:spcPts val="0"/>
              </a:spcAft>
              <a:buSzPts val="2400"/>
              <a:buNone/>
            </a:pPr>
            <a:endParaRPr sz="2100" b="1" dirty="0"/>
          </a:p>
          <a:p>
            <a:pPr marL="0" lvl="0" indent="0" algn="l" rtl="0">
              <a:lnSpc>
                <a:spcPct val="115000"/>
              </a:lnSpc>
              <a:spcBef>
                <a:spcPts val="0"/>
              </a:spcBef>
              <a:spcAft>
                <a:spcPts val="0"/>
              </a:spcAft>
              <a:buSzPts val="2400"/>
              <a:buNone/>
            </a:pPr>
            <a:endParaRPr sz="2100" b="1" dirty="0"/>
          </a:p>
          <a:p>
            <a:pPr marL="0" lvl="0" indent="0" algn="l" rtl="0">
              <a:lnSpc>
                <a:spcPct val="115000"/>
              </a:lnSpc>
              <a:spcBef>
                <a:spcPts val="0"/>
              </a:spcBef>
              <a:spcAft>
                <a:spcPts val="0"/>
              </a:spcAft>
              <a:buSzPts val="2400"/>
              <a:buNone/>
            </a:pPr>
            <a:endParaRPr sz="2100" b="1" dirty="0">
              <a:latin typeface="Arial"/>
              <a:ea typeface="Arial"/>
              <a:cs typeface="Arial"/>
              <a:sym typeface="Arial"/>
            </a:endParaRPr>
          </a:p>
          <a:p>
            <a:pPr marL="0" lvl="0" indent="0" algn="l" rtl="0">
              <a:lnSpc>
                <a:spcPct val="115000"/>
              </a:lnSpc>
              <a:spcBef>
                <a:spcPts val="0"/>
              </a:spcBef>
              <a:spcAft>
                <a:spcPts val="0"/>
              </a:spcAft>
              <a:buSzPts val="2400"/>
              <a:buNone/>
            </a:pPr>
            <a:endParaRPr sz="2100" b="1" dirty="0">
              <a:latin typeface="Arial"/>
              <a:ea typeface="Arial"/>
              <a:cs typeface="Arial"/>
              <a:sym typeface="Arial"/>
            </a:endParaRPr>
          </a:p>
          <a:p>
            <a:pPr marL="0" lvl="0" indent="0" algn="l" rtl="0">
              <a:lnSpc>
                <a:spcPct val="115000"/>
              </a:lnSpc>
              <a:spcBef>
                <a:spcPts val="0"/>
              </a:spcBef>
              <a:spcAft>
                <a:spcPts val="0"/>
              </a:spcAft>
              <a:buSzPts val="2400"/>
              <a:buNone/>
            </a:pPr>
            <a:endParaRPr sz="2100" b="1" dirty="0">
              <a:latin typeface="Arial"/>
              <a:ea typeface="Arial"/>
              <a:cs typeface="Arial"/>
              <a:sym typeface="Arial"/>
            </a:endParaRPr>
          </a:p>
          <a:p>
            <a:pPr marL="0" lvl="0" indent="0" algn="l" rtl="0">
              <a:lnSpc>
                <a:spcPct val="115000"/>
              </a:lnSpc>
              <a:spcBef>
                <a:spcPts val="0"/>
              </a:spcBef>
              <a:spcAft>
                <a:spcPts val="0"/>
              </a:spcAft>
              <a:buSzPts val="2400"/>
              <a:buNone/>
            </a:pPr>
            <a:endParaRPr sz="2100" b="1" dirty="0">
              <a:latin typeface="Arial"/>
              <a:ea typeface="Arial"/>
              <a:cs typeface="Arial"/>
              <a:sym typeface="Arial"/>
            </a:endParaRPr>
          </a:p>
          <a:p>
            <a:pPr marL="0" lvl="0" indent="0" algn="l" rtl="0">
              <a:lnSpc>
                <a:spcPct val="115000"/>
              </a:lnSpc>
              <a:spcBef>
                <a:spcPts val="0"/>
              </a:spcBef>
              <a:spcAft>
                <a:spcPts val="0"/>
              </a:spcAft>
              <a:buSzPts val="2400"/>
              <a:buNone/>
            </a:pPr>
            <a:endParaRPr sz="2100" dirty="0">
              <a:latin typeface="Arial"/>
              <a:ea typeface="Arial"/>
              <a:cs typeface="Arial"/>
              <a:sym typeface="Arial"/>
            </a:endParaRPr>
          </a:p>
          <a:p>
            <a:pPr marL="0" lvl="0" indent="0" algn="l" rtl="0">
              <a:lnSpc>
                <a:spcPct val="115000"/>
              </a:lnSpc>
              <a:spcBef>
                <a:spcPts val="0"/>
              </a:spcBef>
              <a:spcAft>
                <a:spcPts val="0"/>
              </a:spcAft>
              <a:buSzPts val="2400"/>
              <a:buNone/>
            </a:pPr>
            <a:endParaRPr sz="2100" dirty="0">
              <a:latin typeface="Arial"/>
              <a:ea typeface="Arial"/>
              <a:cs typeface="Arial"/>
              <a:sym typeface="Arial"/>
            </a:endParaRPr>
          </a:p>
          <a:p>
            <a:pPr marL="0" lvl="0" indent="0" algn="l" rtl="0">
              <a:lnSpc>
                <a:spcPct val="115000"/>
              </a:lnSpc>
              <a:spcBef>
                <a:spcPts val="0"/>
              </a:spcBef>
              <a:spcAft>
                <a:spcPts val="0"/>
              </a:spcAft>
              <a:buSzPts val="2400"/>
              <a:buNone/>
            </a:pPr>
            <a:endParaRPr sz="2100" dirty="0">
              <a:latin typeface="Arial"/>
              <a:ea typeface="Arial"/>
              <a:cs typeface="Arial"/>
              <a:sym typeface="Arial"/>
            </a:endParaRPr>
          </a:p>
          <a:p>
            <a:pPr marL="228600" lvl="0" indent="-228600" algn="l" rtl="0">
              <a:lnSpc>
                <a:spcPct val="90000"/>
              </a:lnSpc>
              <a:spcBef>
                <a:spcPts val="0"/>
              </a:spcBef>
              <a:spcAft>
                <a:spcPts val="0"/>
              </a:spcAft>
              <a:buSzPts val="2400"/>
              <a:buNone/>
            </a:pPr>
            <a:endParaRPr sz="2100" dirty="0">
              <a:latin typeface="Arial"/>
              <a:ea typeface="Arial"/>
              <a:cs typeface="Arial"/>
              <a:sym typeface="Arial"/>
            </a:endParaRPr>
          </a:p>
          <a:p>
            <a:pPr marL="0" lvl="0" indent="0" algn="l" rtl="0">
              <a:lnSpc>
                <a:spcPct val="90000"/>
              </a:lnSpc>
              <a:spcBef>
                <a:spcPts val="1000"/>
              </a:spcBef>
              <a:spcAft>
                <a:spcPts val="0"/>
              </a:spcAft>
              <a:buSzPts val="2400"/>
              <a:buNone/>
            </a:pPr>
            <a:endParaRPr sz="2100" dirty="0">
              <a:latin typeface="Arial"/>
              <a:ea typeface="Arial"/>
              <a:cs typeface="Arial"/>
              <a:sym typeface="Arial"/>
            </a:endParaRPr>
          </a:p>
          <a:p>
            <a:pPr marL="0" lvl="0" indent="0" algn="l" rtl="0">
              <a:lnSpc>
                <a:spcPct val="90000"/>
              </a:lnSpc>
              <a:spcBef>
                <a:spcPts val="1000"/>
              </a:spcBef>
              <a:spcAft>
                <a:spcPts val="0"/>
              </a:spcAft>
              <a:buSzPts val="2400"/>
              <a:buNone/>
            </a:pPr>
            <a:endParaRPr sz="2100" dirty="0">
              <a:latin typeface="Arial"/>
              <a:ea typeface="Arial"/>
              <a:cs typeface="Arial"/>
              <a:sym typeface="Arial"/>
            </a:endParaRPr>
          </a:p>
          <a:p>
            <a:pPr marL="0" lvl="0" indent="0" algn="l" rtl="0">
              <a:lnSpc>
                <a:spcPct val="115000"/>
              </a:lnSpc>
              <a:spcBef>
                <a:spcPts val="0"/>
              </a:spcBef>
              <a:spcAft>
                <a:spcPts val="0"/>
              </a:spcAft>
              <a:buSzPts val="2400"/>
              <a:buNone/>
            </a:pPr>
            <a:endParaRPr sz="2100" b="1" dirty="0"/>
          </a:p>
          <a:p>
            <a:pPr marL="0" lvl="0" indent="0" algn="l" rtl="0">
              <a:lnSpc>
                <a:spcPct val="115000"/>
              </a:lnSpc>
              <a:spcBef>
                <a:spcPts val="0"/>
              </a:spcBef>
              <a:spcAft>
                <a:spcPts val="0"/>
              </a:spcAft>
              <a:buSzPts val="2400"/>
              <a:buNone/>
            </a:pPr>
            <a:endParaRPr sz="2100" b="1" dirty="0">
              <a:latin typeface="Arial"/>
              <a:ea typeface="Arial"/>
              <a:cs typeface="Arial"/>
              <a:sym typeface="Arial"/>
            </a:endParaRPr>
          </a:p>
          <a:p>
            <a:pPr marL="0" lvl="0" indent="0" algn="l" rtl="0">
              <a:lnSpc>
                <a:spcPct val="115000"/>
              </a:lnSpc>
              <a:spcBef>
                <a:spcPts val="0"/>
              </a:spcBef>
              <a:spcAft>
                <a:spcPts val="0"/>
              </a:spcAft>
              <a:buSzPts val="2400"/>
              <a:buNone/>
            </a:pPr>
            <a:endParaRPr sz="2100" b="1" dirty="0">
              <a:latin typeface="Arial"/>
              <a:ea typeface="Arial"/>
              <a:cs typeface="Arial"/>
              <a:sym typeface="Arial"/>
            </a:endParaRPr>
          </a:p>
          <a:p>
            <a:pPr marL="0" lvl="0" indent="0" algn="l" rtl="0">
              <a:lnSpc>
                <a:spcPct val="115000"/>
              </a:lnSpc>
              <a:spcBef>
                <a:spcPts val="0"/>
              </a:spcBef>
              <a:spcAft>
                <a:spcPts val="0"/>
              </a:spcAft>
              <a:buSzPts val="2400"/>
              <a:buNone/>
            </a:pPr>
            <a:endParaRPr sz="2100" b="1" dirty="0">
              <a:latin typeface="Arial"/>
              <a:ea typeface="Arial"/>
              <a:cs typeface="Arial"/>
              <a:sym typeface="Arial"/>
            </a:endParaRPr>
          </a:p>
          <a:p>
            <a:pPr marL="0" lvl="0" indent="0" algn="l" rtl="0">
              <a:lnSpc>
                <a:spcPct val="115000"/>
              </a:lnSpc>
              <a:spcBef>
                <a:spcPts val="0"/>
              </a:spcBef>
              <a:spcAft>
                <a:spcPts val="0"/>
              </a:spcAft>
              <a:buSzPts val="2400"/>
              <a:buNone/>
            </a:pPr>
            <a:endParaRPr sz="2100" b="1" dirty="0">
              <a:latin typeface="Arial"/>
              <a:ea typeface="Arial"/>
              <a:cs typeface="Arial"/>
              <a:sym typeface="Arial"/>
            </a:endParaRPr>
          </a:p>
          <a:p>
            <a:pPr marL="0" lvl="0" indent="0" algn="l" rtl="0">
              <a:lnSpc>
                <a:spcPct val="115000"/>
              </a:lnSpc>
              <a:spcBef>
                <a:spcPts val="0"/>
              </a:spcBef>
              <a:spcAft>
                <a:spcPts val="0"/>
              </a:spcAft>
              <a:buSzPts val="2400"/>
              <a:buNone/>
            </a:pPr>
            <a:endParaRPr sz="2100" b="1" dirty="0">
              <a:latin typeface="Arial"/>
              <a:ea typeface="Arial"/>
              <a:cs typeface="Arial"/>
              <a:sym typeface="Arial"/>
            </a:endParaRPr>
          </a:p>
          <a:p>
            <a:pPr marL="0" lvl="0" indent="0" algn="l" rtl="0">
              <a:lnSpc>
                <a:spcPct val="115000"/>
              </a:lnSpc>
              <a:spcBef>
                <a:spcPts val="0"/>
              </a:spcBef>
              <a:spcAft>
                <a:spcPts val="0"/>
              </a:spcAft>
              <a:buSzPts val="2400"/>
              <a:buNone/>
            </a:pPr>
            <a:endParaRPr sz="2100" dirty="0">
              <a:latin typeface="Arial"/>
              <a:ea typeface="Arial"/>
              <a:cs typeface="Arial"/>
              <a:sym typeface="Arial"/>
            </a:endParaRPr>
          </a:p>
          <a:p>
            <a:pPr marL="0" lvl="0" indent="0" algn="l" rtl="0">
              <a:lnSpc>
                <a:spcPct val="115000"/>
              </a:lnSpc>
              <a:spcBef>
                <a:spcPts val="0"/>
              </a:spcBef>
              <a:spcAft>
                <a:spcPts val="0"/>
              </a:spcAft>
              <a:buSzPts val="2400"/>
              <a:buNone/>
            </a:pPr>
            <a:endParaRPr sz="2100" dirty="0">
              <a:latin typeface="Arial"/>
              <a:ea typeface="Arial"/>
              <a:cs typeface="Arial"/>
              <a:sym typeface="Arial"/>
            </a:endParaRPr>
          </a:p>
          <a:p>
            <a:pPr marL="0" lvl="0" indent="0" algn="l" rtl="0">
              <a:lnSpc>
                <a:spcPct val="115000"/>
              </a:lnSpc>
              <a:spcBef>
                <a:spcPts val="0"/>
              </a:spcBef>
              <a:spcAft>
                <a:spcPts val="0"/>
              </a:spcAft>
              <a:buSzPts val="2400"/>
              <a:buNone/>
            </a:pPr>
            <a:endParaRPr sz="2100" dirty="0">
              <a:latin typeface="Arial"/>
              <a:ea typeface="Arial"/>
              <a:cs typeface="Arial"/>
              <a:sym typeface="Arial"/>
            </a:endParaRPr>
          </a:p>
          <a:p>
            <a:pPr marL="228600" lvl="0" indent="-228600" algn="l" rtl="0">
              <a:lnSpc>
                <a:spcPct val="90000"/>
              </a:lnSpc>
              <a:spcBef>
                <a:spcPts val="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90000"/>
              </a:lnSpc>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90000"/>
              </a:lnSpc>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15000"/>
              </a:lnSpc>
              <a:spcBef>
                <a:spcPts val="0"/>
              </a:spcBef>
              <a:spcAft>
                <a:spcPts val="0"/>
              </a:spcAft>
              <a:buSzPts val="2400"/>
              <a:buNone/>
            </a:pPr>
            <a:endParaRPr sz="2100" dirty="0"/>
          </a:p>
          <a:p>
            <a:pPr marL="0" lvl="0" indent="0" algn="l" rtl="0">
              <a:lnSpc>
                <a:spcPct val="115000"/>
              </a:lnSpc>
              <a:spcBef>
                <a:spcPts val="0"/>
              </a:spcBef>
              <a:spcAft>
                <a:spcPts val="0"/>
              </a:spcAft>
              <a:buSzPts val="2400"/>
              <a:buNone/>
            </a:pPr>
            <a:endParaRPr sz="2100" dirty="0"/>
          </a:p>
          <a:p>
            <a:pPr marL="0" lvl="0" indent="0" algn="l" rtl="0">
              <a:lnSpc>
                <a:spcPct val="115000"/>
              </a:lnSpc>
              <a:spcBef>
                <a:spcPts val="0"/>
              </a:spcBef>
              <a:spcAft>
                <a:spcPts val="0"/>
              </a:spcAft>
              <a:buSzPts val="2400"/>
              <a:buNone/>
            </a:pPr>
            <a:endParaRPr sz="2100" dirty="0"/>
          </a:p>
          <a:p>
            <a:pPr marL="228600" lvl="0" indent="-228600" algn="l" rtl="0">
              <a:lnSpc>
                <a:spcPct val="90000"/>
              </a:lnSpc>
              <a:spcBef>
                <a:spcPts val="0"/>
              </a:spcBef>
              <a:spcAft>
                <a:spcPts val="0"/>
              </a:spcAft>
              <a:buClr>
                <a:srgbClr val="000000"/>
              </a:buClr>
              <a:buSzPts val="2400"/>
              <a:buNone/>
            </a:pPr>
            <a:endParaRPr sz="2100" dirty="0"/>
          </a:p>
          <a:p>
            <a:pPr marL="0" lvl="0" indent="0" algn="l" rtl="0">
              <a:lnSpc>
                <a:spcPct val="90000"/>
              </a:lnSpc>
              <a:spcBef>
                <a:spcPts val="1000"/>
              </a:spcBef>
              <a:spcAft>
                <a:spcPts val="0"/>
              </a:spcAft>
              <a:buClr>
                <a:srgbClr val="000000"/>
              </a:buClr>
              <a:buSzPts val="2400"/>
              <a:buNone/>
            </a:pPr>
            <a:endParaRPr sz="2100" dirty="0"/>
          </a:p>
          <a:p>
            <a:pPr marL="0" lvl="0" indent="0" algn="l" rtl="0">
              <a:lnSpc>
                <a:spcPct val="90000"/>
              </a:lnSpc>
              <a:spcBef>
                <a:spcPts val="1000"/>
              </a:spcBef>
              <a:spcAft>
                <a:spcPts val="0"/>
              </a:spcAft>
              <a:buClr>
                <a:srgbClr val="000000"/>
              </a:buClr>
              <a:buSzPts val="2400"/>
              <a:buNone/>
            </a:pPr>
            <a:endParaRPr sz="2100" dirty="0"/>
          </a:p>
        </p:txBody>
      </p:sp>
      <p:sp>
        <p:nvSpPr>
          <p:cNvPr id="584" name="Google Shape;584;g2e8e45bbabd_1_2"/>
          <p:cNvSpPr txBox="1">
            <a:spLocks noGrp="1"/>
          </p:cNvSpPr>
          <p:nvPr>
            <p:ph type="body" idx="2"/>
          </p:nvPr>
        </p:nvSpPr>
        <p:spPr>
          <a:xfrm>
            <a:off x="798450" y="494150"/>
            <a:ext cx="10973100" cy="80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500" b="1" dirty="0" err="1">
                <a:solidFill>
                  <a:srgbClr val="75A949"/>
                </a:solidFill>
              </a:rPr>
              <a:t>Impatti</a:t>
            </a:r>
            <a:r>
              <a:rPr lang="en-US" sz="3500" b="1" dirty="0">
                <a:solidFill>
                  <a:srgbClr val="75A949"/>
                </a:solidFill>
              </a:rPr>
              <a:t> </a:t>
            </a:r>
            <a:r>
              <a:rPr lang="en-US" sz="3500" b="1" dirty="0" err="1">
                <a:solidFill>
                  <a:srgbClr val="75A949"/>
                </a:solidFill>
              </a:rPr>
              <a:t>sociali</a:t>
            </a:r>
            <a:r>
              <a:rPr lang="en-US" sz="3500" b="1" dirty="0">
                <a:solidFill>
                  <a:srgbClr val="75A949"/>
                </a:solidFill>
              </a:rPr>
              <a:t> ed empowerment: </a:t>
            </a:r>
            <a:endParaRPr sz="3500" b="1" dirty="0">
              <a:solidFill>
                <a:srgbClr val="75A949"/>
              </a:solidFill>
            </a:endParaRPr>
          </a:p>
          <a:p>
            <a:pPr marL="0" lvl="0" indent="0" algn="l" rtl="0">
              <a:spcBef>
                <a:spcPts val="0"/>
              </a:spcBef>
              <a:spcAft>
                <a:spcPts val="0"/>
              </a:spcAft>
              <a:buNone/>
            </a:pPr>
            <a:r>
              <a:rPr lang="en-US" sz="3500" b="1" dirty="0">
                <a:solidFill>
                  <a:srgbClr val="75A949"/>
                </a:solidFill>
              </a:rPr>
              <a:t>Il </a:t>
            </a:r>
            <a:r>
              <a:rPr lang="en-US" sz="3500" b="1" dirty="0" err="1">
                <a:solidFill>
                  <a:srgbClr val="75A949"/>
                </a:solidFill>
              </a:rPr>
              <a:t>caso</a:t>
            </a:r>
            <a:r>
              <a:rPr lang="en-US" sz="3500" b="1" dirty="0">
                <a:solidFill>
                  <a:srgbClr val="75A949"/>
                </a:solidFill>
              </a:rPr>
              <a:t> di XFARM in Puglia</a:t>
            </a:r>
            <a:endParaRPr sz="3500" b="1" dirty="0">
              <a:solidFill>
                <a:srgbClr val="75A949"/>
              </a:solidFill>
            </a:endParaRPr>
          </a:p>
          <a:p>
            <a:pPr marL="0" lvl="0" indent="0" algn="l" rtl="0">
              <a:lnSpc>
                <a:spcPct val="90000"/>
              </a:lnSpc>
              <a:spcBef>
                <a:spcPts val="0"/>
              </a:spcBef>
              <a:spcAft>
                <a:spcPts val="0"/>
              </a:spcAft>
              <a:buClr>
                <a:srgbClr val="8DC641"/>
              </a:buClr>
              <a:buSzPts val="3600"/>
              <a:buNone/>
            </a:pPr>
            <a:endParaRPr sz="3500" b="1" dirty="0">
              <a:solidFill>
                <a:srgbClr val="75A949"/>
              </a:solidFill>
            </a:endParaRPr>
          </a:p>
          <a:p>
            <a:pPr marL="0" lvl="0" indent="0" algn="l" rtl="0">
              <a:lnSpc>
                <a:spcPct val="90000"/>
              </a:lnSpc>
              <a:spcBef>
                <a:spcPts val="1000"/>
              </a:spcBef>
              <a:spcAft>
                <a:spcPts val="0"/>
              </a:spcAft>
              <a:buClr>
                <a:srgbClr val="8DC641"/>
              </a:buClr>
              <a:buSzPts val="3600"/>
              <a:buNone/>
            </a:pPr>
            <a:endParaRPr b="1" dirty="0">
              <a:solidFill>
                <a:srgbClr val="75A949"/>
              </a:solidFill>
            </a:endParaRPr>
          </a:p>
        </p:txBody>
      </p:sp>
      <p:grpSp>
        <p:nvGrpSpPr>
          <p:cNvPr id="585" name="Google Shape;585;g2e8e45bbabd_1_2"/>
          <p:cNvGrpSpPr/>
          <p:nvPr/>
        </p:nvGrpSpPr>
        <p:grpSpPr>
          <a:xfrm rot="3730759">
            <a:off x="10560444" y="493578"/>
            <a:ext cx="949887" cy="1163493"/>
            <a:chOff x="7602444" y="4967675"/>
            <a:chExt cx="483620" cy="592374"/>
          </a:xfrm>
        </p:grpSpPr>
        <p:grpSp>
          <p:nvGrpSpPr>
            <p:cNvPr id="586" name="Google Shape;586;g2e8e45bbabd_1_2"/>
            <p:cNvGrpSpPr/>
            <p:nvPr/>
          </p:nvGrpSpPr>
          <p:grpSpPr>
            <a:xfrm>
              <a:off x="7618661" y="4967675"/>
              <a:ext cx="467403" cy="507609"/>
              <a:chOff x="2251964" y="3590497"/>
              <a:chExt cx="467403" cy="507609"/>
            </a:xfrm>
          </p:grpSpPr>
          <p:sp>
            <p:nvSpPr>
              <p:cNvPr id="587" name="Google Shape;587;g2e8e45bbabd_1_2"/>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8" name="Google Shape;588;g2e8e45bbabd_1_2"/>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9" name="Google Shape;589;g2e8e45bbabd_1_2"/>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90" name="Google Shape;590;g2e8e45bbabd_1_2"/>
            <p:cNvGrpSpPr/>
            <p:nvPr/>
          </p:nvGrpSpPr>
          <p:grpSpPr>
            <a:xfrm>
              <a:off x="7602444" y="4993761"/>
              <a:ext cx="421973" cy="566288"/>
              <a:chOff x="2235747" y="3616583"/>
              <a:chExt cx="421973" cy="566288"/>
            </a:xfrm>
          </p:grpSpPr>
          <p:sp>
            <p:nvSpPr>
              <p:cNvPr id="591" name="Google Shape;591;g2e8e45bbabd_1_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2" name="Google Shape;592;g2e8e45bbabd_1_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2e8e45bbabd_3_1"/>
          <p:cNvSpPr txBox="1">
            <a:spLocks noGrp="1"/>
          </p:cNvSpPr>
          <p:nvPr>
            <p:ph type="body" idx="1"/>
          </p:nvPr>
        </p:nvSpPr>
        <p:spPr>
          <a:xfrm>
            <a:off x="798450" y="1989425"/>
            <a:ext cx="10973100" cy="2806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100" b="1">
                <a:highlight>
                  <a:srgbClr val="8DC641"/>
                </a:highlight>
              </a:rPr>
              <a:t>Lo sviluppo di sistemi agroforestali</a:t>
            </a:r>
            <a:endParaRPr sz="2100" b="1">
              <a:highlight>
                <a:srgbClr val="8DC641"/>
              </a:highlight>
            </a:endParaRPr>
          </a:p>
          <a:p>
            <a:pPr marL="0" lvl="0" indent="0" algn="l" rtl="0">
              <a:lnSpc>
                <a:spcPct val="115000"/>
              </a:lnSpc>
              <a:spcBef>
                <a:spcPts val="600"/>
              </a:spcBef>
              <a:spcAft>
                <a:spcPts val="0"/>
              </a:spcAft>
              <a:buNone/>
            </a:pPr>
            <a:r>
              <a:rPr lang="en-US" sz="2100"/>
              <a:t>L'introduzione di prototipi agroforestali e la conversione di un oliveto intensivo in sistemi agroforestali dimostrano un approccio innovativo alla gestione delle risorse agricole che integra le funzioni agricole, forestali e zootecniche, contribuendo a una diversificazione sostenibile del paesaggio agricolo pugliese.</a:t>
            </a:r>
            <a:endParaRPr sz="2100"/>
          </a:p>
          <a:p>
            <a:pPr marL="0" lvl="0" indent="0" algn="l" rtl="0">
              <a:lnSpc>
                <a:spcPct val="115000"/>
              </a:lnSpc>
              <a:spcBef>
                <a:spcPts val="600"/>
              </a:spcBef>
              <a:spcAft>
                <a:spcPts val="0"/>
              </a:spcAft>
              <a:buNone/>
            </a:pPr>
            <a:r>
              <a:rPr lang="en-US" sz="2100"/>
              <a:t>Il caso di XFARM illustra chiaramente l'ampia gamma di impatti positivi che l'agroecologia può avere su una comunità rurale, evidenziando come tali pratiche non solo migliorino l'ambiente, ma promuovano anche la coesione sociale, l'emancipazione economica e l'inclusione sociale.</a:t>
            </a:r>
            <a:endParaRPr sz="2100"/>
          </a:p>
          <a:p>
            <a:pPr marL="0" lvl="0" indent="0" algn="l" rtl="0">
              <a:lnSpc>
                <a:spcPct val="115000"/>
              </a:lnSpc>
              <a:spcBef>
                <a:spcPts val="1800"/>
              </a:spcBef>
              <a:spcAft>
                <a:spcPts val="0"/>
              </a:spcAft>
              <a:buSzPts val="2400"/>
              <a:buNone/>
            </a:pPr>
            <a:endParaRPr sz="2000" b="1"/>
          </a:p>
          <a:p>
            <a:pPr marL="0" lvl="0" indent="0" algn="l" rtl="0">
              <a:lnSpc>
                <a:spcPct val="115000"/>
              </a:lnSpc>
              <a:spcBef>
                <a:spcPts val="1200"/>
              </a:spcBef>
              <a:spcAft>
                <a:spcPts val="0"/>
              </a:spcAft>
              <a:buSzPts val="2400"/>
              <a:buNone/>
            </a:pPr>
            <a:endParaRPr sz="2000"/>
          </a:p>
          <a:p>
            <a:pPr marL="0" lvl="0" indent="0" algn="just" rtl="0">
              <a:lnSpc>
                <a:spcPct val="115000"/>
              </a:lnSpc>
              <a:spcBef>
                <a:spcPts val="1200"/>
              </a:spcBef>
              <a:spcAft>
                <a:spcPts val="0"/>
              </a:spcAft>
              <a:buSzPts val="2400"/>
              <a:buNone/>
            </a:pPr>
            <a:endParaRPr sz="2000"/>
          </a:p>
          <a:p>
            <a:pPr marL="0" lvl="0" indent="0" algn="l" rtl="0">
              <a:lnSpc>
                <a:spcPct val="115000"/>
              </a:lnSpc>
              <a:spcBef>
                <a:spcPts val="0"/>
              </a:spcBef>
              <a:spcAft>
                <a:spcPts val="0"/>
              </a:spcAft>
              <a:buSzPts val="2400"/>
              <a:buNone/>
            </a:pPr>
            <a:endParaRPr sz="2000" b="1"/>
          </a:p>
          <a:p>
            <a:pPr marL="0" lvl="0" indent="0" algn="l" rtl="0">
              <a:lnSpc>
                <a:spcPct val="115000"/>
              </a:lnSpc>
              <a:spcBef>
                <a:spcPts val="0"/>
              </a:spcBef>
              <a:spcAft>
                <a:spcPts val="0"/>
              </a:spcAft>
              <a:buSzPts val="2400"/>
              <a:buNone/>
            </a:pPr>
            <a:endParaRPr sz="2000" b="1"/>
          </a:p>
          <a:p>
            <a:pPr marL="0" lvl="0" indent="0" algn="l" rtl="0">
              <a:lnSpc>
                <a:spcPct val="115000"/>
              </a:lnSpc>
              <a:spcBef>
                <a:spcPts val="0"/>
              </a:spcBef>
              <a:spcAft>
                <a:spcPts val="0"/>
              </a:spcAft>
              <a:buSzPts val="2400"/>
              <a:buNone/>
            </a:pPr>
            <a:endParaRPr sz="2000" b="1">
              <a:latin typeface="Arial"/>
              <a:ea typeface="Arial"/>
              <a:cs typeface="Arial"/>
              <a:sym typeface="Arial"/>
            </a:endParaRPr>
          </a:p>
          <a:p>
            <a:pPr marL="0" lvl="0" indent="0" algn="l" rtl="0">
              <a:lnSpc>
                <a:spcPct val="115000"/>
              </a:lnSpc>
              <a:spcBef>
                <a:spcPts val="0"/>
              </a:spcBef>
              <a:spcAft>
                <a:spcPts val="0"/>
              </a:spcAft>
              <a:buSzPts val="2400"/>
              <a:buNone/>
            </a:pPr>
            <a:endParaRPr sz="2000" b="1">
              <a:latin typeface="Arial"/>
              <a:ea typeface="Arial"/>
              <a:cs typeface="Arial"/>
              <a:sym typeface="Arial"/>
            </a:endParaRPr>
          </a:p>
          <a:p>
            <a:pPr marL="0" lvl="0" indent="0" algn="l" rtl="0">
              <a:lnSpc>
                <a:spcPct val="115000"/>
              </a:lnSpc>
              <a:spcBef>
                <a:spcPts val="0"/>
              </a:spcBef>
              <a:spcAft>
                <a:spcPts val="0"/>
              </a:spcAft>
              <a:buSzPts val="2400"/>
              <a:buNone/>
            </a:pPr>
            <a:endParaRPr sz="2000" b="1">
              <a:latin typeface="Arial"/>
              <a:ea typeface="Arial"/>
              <a:cs typeface="Arial"/>
              <a:sym typeface="Arial"/>
            </a:endParaRPr>
          </a:p>
          <a:p>
            <a:pPr marL="0" lvl="0" indent="0" algn="l" rtl="0">
              <a:lnSpc>
                <a:spcPct val="115000"/>
              </a:lnSpc>
              <a:spcBef>
                <a:spcPts val="0"/>
              </a:spcBef>
              <a:spcAft>
                <a:spcPts val="0"/>
              </a:spcAft>
              <a:buSzPts val="2400"/>
              <a:buNone/>
            </a:pPr>
            <a:endParaRPr sz="2000" b="1">
              <a:latin typeface="Arial"/>
              <a:ea typeface="Arial"/>
              <a:cs typeface="Arial"/>
              <a:sym typeface="Arial"/>
            </a:endParaRPr>
          </a:p>
          <a:p>
            <a:pPr marL="0" lvl="0" indent="0" algn="l" rtl="0">
              <a:lnSpc>
                <a:spcPct val="115000"/>
              </a:lnSpc>
              <a:spcBef>
                <a:spcPts val="0"/>
              </a:spcBef>
              <a:spcAft>
                <a:spcPts val="0"/>
              </a:spcAft>
              <a:buSzPts val="2400"/>
              <a:buNone/>
            </a:pPr>
            <a:endParaRPr sz="2000">
              <a:latin typeface="Arial"/>
              <a:ea typeface="Arial"/>
              <a:cs typeface="Arial"/>
              <a:sym typeface="Arial"/>
            </a:endParaRPr>
          </a:p>
          <a:p>
            <a:pPr marL="0" lvl="0" indent="0" algn="l" rtl="0">
              <a:lnSpc>
                <a:spcPct val="115000"/>
              </a:lnSpc>
              <a:spcBef>
                <a:spcPts val="0"/>
              </a:spcBef>
              <a:spcAft>
                <a:spcPts val="0"/>
              </a:spcAft>
              <a:buSzPts val="2400"/>
              <a:buNone/>
            </a:pPr>
            <a:endParaRPr sz="2000">
              <a:latin typeface="Arial"/>
              <a:ea typeface="Arial"/>
              <a:cs typeface="Arial"/>
              <a:sym typeface="Arial"/>
            </a:endParaRPr>
          </a:p>
          <a:p>
            <a:pPr marL="0" lvl="0" indent="0" algn="l" rtl="0">
              <a:lnSpc>
                <a:spcPct val="115000"/>
              </a:lnSpc>
              <a:spcBef>
                <a:spcPts val="0"/>
              </a:spcBef>
              <a:spcAft>
                <a:spcPts val="0"/>
              </a:spcAft>
              <a:buSzPts val="2400"/>
              <a:buNone/>
            </a:pPr>
            <a:endParaRPr sz="2000">
              <a:latin typeface="Arial"/>
              <a:ea typeface="Arial"/>
              <a:cs typeface="Arial"/>
              <a:sym typeface="Arial"/>
            </a:endParaRPr>
          </a:p>
          <a:p>
            <a:pPr marL="228600" lvl="0" indent="-228600" algn="l" rtl="0">
              <a:lnSpc>
                <a:spcPct val="90000"/>
              </a:lnSpc>
              <a:spcBef>
                <a:spcPts val="0"/>
              </a:spcBef>
              <a:spcAft>
                <a:spcPts val="0"/>
              </a:spcAft>
              <a:buSzPts val="2400"/>
              <a:buNone/>
            </a:pPr>
            <a:endParaRPr sz="2000">
              <a:latin typeface="Arial"/>
              <a:ea typeface="Arial"/>
              <a:cs typeface="Arial"/>
              <a:sym typeface="Arial"/>
            </a:endParaRPr>
          </a:p>
          <a:p>
            <a:pPr marL="0" lvl="0" indent="0" algn="l" rtl="0">
              <a:lnSpc>
                <a:spcPct val="90000"/>
              </a:lnSpc>
              <a:spcBef>
                <a:spcPts val="1000"/>
              </a:spcBef>
              <a:spcAft>
                <a:spcPts val="0"/>
              </a:spcAft>
              <a:buSzPts val="2400"/>
              <a:buNone/>
            </a:pPr>
            <a:endParaRPr sz="2000">
              <a:latin typeface="Arial"/>
              <a:ea typeface="Arial"/>
              <a:cs typeface="Arial"/>
              <a:sym typeface="Arial"/>
            </a:endParaRPr>
          </a:p>
          <a:p>
            <a:pPr marL="0" lvl="0" indent="0" algn="l" rtl="0">
              <a:lnSpc>
                <a:spcPct val="90000"/>
              </a:lnSpc>
              <a:spcBef>
                <a:spcPts val="1000"/>
              </a:spcBef>
              <a:spcAft>
                <a:spcPts val="0"/>
              </a:spcAft>
              <a:buSzPts val="2400"/>
              <a:buNone/>
            </a:pPr>
            <a:endParaRPr sz="2000">
              <a:latin typeface="Arial"/>
              <a:ea typeface="Arial"/>
              <a:cs typeface="Arial"/>
              <a:sym typeface="Arial"/>
            </a:endParaRPr>
          </a:p>
          <a:p>
            <a:pPr marL="0" lvl="0" indent="0" algn="l" rtl="0">
              <a:lnSpc>
                <a:spcPct val="115000"/>
              </a:lnSpc>
              <a:spcBef>
                <a:spcPts val="0"/>
              </a:spcBef>
              <a:spcAft>
                <a:spcPts val="0"/>
              </a:spcAft>
              <a:buSzPts val="2400"/>
              <a:buNone/>
            </a:pPr>
            <a:endParaRPr sz="2000" b="1"/>
          </a:p>
          <a:p>
            <a:pPr marL="0" lvl="0" indent="0" algn="l" rtl="0">
              <a:lnSpc>
                <a:spcPct val="115000"/>
              </a:lnSpc>
              <a:spcBef>
                <a:spcPts val="0"/>
              </a:spcBef>
              <a:spcAft>
                <a:spcPts val="0"/>
              </a:spcAft>
              <a:buSzPts val="2400"/>
              <a:buNone/>
            </a:pPr>
            <a:endParaRPr sz="2000" b="1">
              <a:latin typeface="Arial"/>
              <a:ea typeface="Arial"/>
              <a:cs typeface="Arial"/>
              <a:sym typeface="Arial"/>
            </a:endParaRPr>
          </a:p>
          <a:p>
            <a:pPr marL="0" lvl="0" indent="0" algn="l" rtl="0">
              <a:lnSpc>
                <a:spcPct val="115000"/>
              </a:lnSpc>
              <a:spcBef>
                <a:spcPts val="0"/>
              </a:spcBef>
              <a:spcAft>
                <a:spcPts val="0"/>
              </a:spcAft>
              <a:buSzPts val="2400"/>
              <a:buNone/>
            </a:pPr>
            <a:endParaRPr sz="2000" b="1">
              <a:latin typeface="Arial"/>
              <a:ea typeface="Arial"/>
              <a:cs typeface="Arial"/>
              <a:sym typeface="Arial"/>
            </a:endParaRPr>
          </a:p>
          <a:p>
            <a:pPr marL="0" lvl="0" indent="0" algn="l" rtl="0">
              <a:lnSpc>
                <a:spcPct val="115000"/>
              </a:lnSpc>
              <a:spcBef>
                <a:spcPts val="0"/>
              </a:spcBef>
              <a:spcAft>
                <a:spcPts val="0"/>
              </a:spcAft>
              <a:buSzPts val="2400"/>
              <a:buNone/>
            </a:pPr>
            <a:endParaRPr sz="2000" b="1">
              <a:latin typeface="Arial"/>
              <a:ea typeface="Arial"/>
              <a:cs typeface="Arial"/>
              <a:sym typeface="Arial"/>
            </a:endParaRPr>
          </a:p>
          <a:p>
            <a:pPr marL="0" lvl="0" indent="0" algn="l" rtl="0">
              <a:lnSpc>
                <a:spcPct val="115000"/>
              </a:lnSpc>
              <a:spcBef>
                <a:spcPts val="0"/>
              </a:spcBef>
              <a:spcAft>
                <a:spcPts val="0"/>
              </a:spcAft>
              <a:buSzPts val="2400"/>
              <a:buNone/>
            </a:pPr>
            <a:endParaRPr sz="2000" b="1">
              <a:latin typeface="Arial"/>
              <a:ea typeface="Arial"/>
              <a:cs typeface="Arial"/>
              <a:sym typeface="Arial"/>
            </a:endParaRPr>
          </a:p>
          <a:p>
            <a:pPr marL="0" lvl="0" indent="0" algn="l" rtl="0">
              <a:lnSpc>
                <a:spcPct val="115000"/>
              </a:lnSpc>
              <a:spcBef>
                <a:spcPts val="0"/>
              </a:spcBef>
              <a:spcAft>
                <a:spcPts val="0"/>
              </a:spcAft>
              <a:buSzPts val="2400"/>
              <a:buNone/>
            </a:pPr>
            <a:endParaRPr sz="2000" b="1">
              <a:latin typeface="Arial"/>
              <a:ea typeface="Arial"/>
              <a:cs typeface="Arial"/>
              <a:sym typeface="Arial"/>
            </a:endParaRPr>
          </a:p>
          <a:p>
            <a:pPr marL="0" lvl="0" indent="0" algn="l" rtl="0">
              <a:lnSpc>
                <a:spcPct val="115000"/>
              </a:lnSpc>
              <a:spcBef>
                <a:spcPts val="0"/>
              </a:spcBef>
              <a:spcAft>
                <a:spcPts val="0"/>
              </a:spcAft>
              <a:buSzPts val="2400"/>
              <a:buNone/>
            </a:pPr>
            <a:endParaRPr sz="2000">
              <a:latin typeface="Arial"/>
              <a:ea typeface="Arial"/>
              <a:cs typeface="Arial"/>
              <a:sym typeface="Arial"/>
            </a:endParaRPr>
          </a:p>
          <a:p>
            <a:pPr marL="0" lvl="0" indent="0" algn="l" rtl="0">
              <a:lnSpc>
                <a:spcPct val="115000"/>
              </a:lnSpc>
              <a:spcBef>
                <a:spcPts val="0"/>
              </a:spcBef>
              <a:spcAft>
                <a:spcPts val="0"/>
              </a:spcAft>
              <a:buSzPts val="2400"/>
              <a:buNone/>
            </a:pPr>
            <a:endParaRPr sz="2000">
              <a:latin typeface="Arial"/>
              <a:ea typeface="Arial"/>
              <a:cs typeface="Arial"/>
              <a:sym typeface="Arial"/>
            </a:endParaRPr>
          </a:p>
          <a:p>
            <a:pPr marL="0" lvl="0" indent="0" algn="l" rtl="0">
              <a:lnSpc>
                <a:spcPct val="115000"/>
              </a:lnSpc>
              <a:spcBef>
                <a:spcPts val="0"/>
              </a:spcBef>
              <a:spcAft>
                <a:spcPts val="0"/>
              </a:spcAft>
              <a:buSzPts val="2400"/>
              <a:buNone/>
            </a:pPr>
            <a:endParaRPr sz="2000">
              <a:latin typeface="Arial"/>
              <a:ea typeface="Arial"/>
              <a:cs typeface="Arial"/>
              <a:sym typeface="Arial"/>
            </a:endParaRPr>
          </a:p>
          <a:p>
            <a:pPr marL="228600" lvl="0" indent="-228600" algn="l" rtl="0">
              <a:lnSpc>
                <a:spcPct val="90000"/>
              </a:lnSpc>
              <a:spcBef>
                <a:spcPts val="0"/>
              </a:spcBef>
              <a:spcAft>
                <a:spcPts val="0"/>
              </a:spcAft>
              <a:buClr>
                <a:srgbClr val="000000"/>
              </a:buClr>
              <a:buSzPts val="2400"/>
              <a:buFont typeface="Arial"/>
              <a:buNone/>
            </a:pPr>
            <a:endParaRPr sz="2000">
              <a:latin typeface="Arial"/>
              <a:ea typeface="Arial"/>
              <a:cs typeface="Arial"/>
              <a:sym typeface="Arial"/>
            </a:endParaRPr>
          </a:p>
          <a:p>
            <a:pPr marL="0" lvl="0" indent="0" algn="l" rtl="0">
              <a:lnSpc>
                <a:spcPct val="90000"/>
              </a:lnSpc>
              <a:spcBef>
                <a:spcPts val="1000"/>
              </a:spcBef>
              <a:spcAft>
                <a:spcPts val="0"/>
              </a:spcAft>
              <a:buClr>
                <a:srgbClr val="000000"/>
              </a:buClr>
              <a:buSzPts val="2400"/>
              <a:buFont typeface="Arial"/>
              <a:buNone/>
            </a:pPr>
            <a:endParaRPr sz="2000">
              <a:latin typeface="Arial"/>
              <a:ea typeface="Arial"/>
              <a:cs typeface="Arial"/>
              <a:sym typeface="Arial"/>
            </a:endParaRPr>
          </a:p>
          <a:p>
            <a:pPr marL="0" lvl="0" indent="0" algn="l" rtl="0">
              <a:lnSpc>
                <a:spcPct val="90000"/>
              </a:lnSpc>
              <a:spcBef>
                <a:spcPts val="1000"/>
              </a:spcBef>
              <a:spcAft>
                <a:spcPts val="0"/>
              </a:spcAft>
              <a:buClr>
                <a:srgbClr val="000000"/>
              </a:buClr>
              <a:buSzPts val="2400"/>
              <a:buFont typeface="Arial"/>
              <a:buNone/>
            </a:pPr>
            <a:endParaRPr sz="2000">
              <a:latin typeface="Arial"/>
              <a:ea typeface="Arial"/>
              <a:cs typeface="Arial"/>
              <a:sym typeface="Arial"/>
            </a:endParaRPr>
          </a:p>
          <a:p>
            <a:pPr marL="0" lvl="0" indent="0" algn="l" rtl="0">
              <a:lnSpc>
                <a:spcPct val="115000"/>
              </a:lnSpc>
              <a:spcBef>
                <a:spcPts val="0"/>
              </a:spcBef>
              <a:spcAft>
                <a:spcPts val="0"/>
              </a:spcAft>
              <a:buSzPts val="2400"/>
              <a:buNone/>
            </a:pPr>
            <a:endParaRPr sz="2000"/>
          </a:p>
          <a:p>
            <a:pPr marL="0" lvl="0" indent="0" algn="l" rtl="0">
              <a:lnSpc>
                <a:spcPct val="115000"/>
              </a:lnSpc>
              <a:spcBef>
                <a:spcPts val="0"/>
              </a:spcBef>
              <a:spcAft>
                <a:spcPts val="0"/>
              </a:spcAft>
              <a:buSzPts val="2400"/>
              <a:buNone/>
            </a:pPr>
            <a:endParaRPr sz="2000"/>
          </a:p>
          <a:p>
            <a:pPr marL="0" lvl="0" indent="0" algn="l" rtl="0">
              <a:lnSpc>
                <a:spcPct val="115000"/>
              </a:lnSpc>
              <a:spcBef>
                <a:spcPts val="0"/>
              </a:spcBef>
              <a:spcAft>
                <a:spcPts val="0"/>
              </a:spcAft>
              <a:buSzPts val="2400"/>
              <a:buNone/>
            </a:pPr>
            <a:endParaRPr sz="2000"/>
          </a:p>
          <a:p>
            <a:pPr marL="228600" lvl="0" indent="-228600" algn="l" rtl="0">
              <a:lnSpc>
                <a:spcPct val="90000"/>
              </a:lnSpc>
              <a:spcBef>
                <a:spcPts val="0"/>
              </a:spcBef>
              <a:spcAft>
                <a:spcPts val="0"/>
              </a:spcAft>
              <a:buClr>
                <a:srgbClr val="000000"/>
              </a:buClr>
              <a:buSzPts val="2400"/>
              <a:buNone/>
            </a:pPr>
            <a:endParaRPr sz="2000"/>
          </a:p>
          <a:p>
            <a:pPr marL="0" lvl="0" indent="0" algn="l" rtl="0">
              <a:lnSpc>
                <a:spcPct val="90000"/>
              </a:lnSpc>
              <a:spcBef>
                <a:spcPts val="1000"/>
              </a:spcBef>
              <a:spcAft>
                <a:spcPts val="0"/>
              </a:spcAft>
              <a:buClr>
                <a:srgbClr val="000000"/>
              </a:buClr>
              <a:buSzPts val="2400"/>
              <a:buNone/>
            </a:pPr>
            <a:endParaRPr sz="2000"/>
          </a:p>
          <a:p>
            <a:pPr marL="0" lvl="0" indent="0" algn="l" rtl="0">
              <a:lnSpc>
                <a:spcPct val="90000"/>
              </a:lnSpc>
              <a:spcBef>
                <a:spcPts val="1000"/>
              </a:spcBef>
              <a:spcAft>
                <a:spcPts val="0"/>
              </a:spcAft>
              <a:buClr>
                <a:srgbClr val="000000"/>
              </a:buClr>
              <a:buSzPts val="2400"/>
              <a:buNone/>
            </a:pPr>
            <a:endParaRPr sz="2000"/>
          </a:p>
        </p:txBody>
      </p:sp>
      <p:sp>
        <p:nvSpPr>
          <p:cNvPr id="598" name="Google Shape;598;g2e8e45bbabd_3_1"/>
          <p:cNvSpPr txBox="1">
            <a:spLocks noGrp="1"/>
          </p:cNvSpPr>
          <p:nvPr>
            <p:ph type="body" idx="2"/>
          </p:nvPr>
        </p:nvSpPr>
        <p:spPr>
          <a:xfrm>
            <a:off x="798450" y="656525"/>
            <a:ext cx="10973100" cy="80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500" b="1">
                <a:solidFill>
                  <a:srgbClr val="75A949"/>
                </a:solidFill>
              </a:rPr>
              <a:t>Impatti sociali ed empowerment: </a:t>
            </a:r>
            <a:endParaRPr sz="3500" b="1">
              <a:solidFill>
                <a:srgbClr val="75A949"/>
              </a:solidFill>
            </a:endParaRPr>
          </a:p>
          <a:p>
            <a:pPr marL="0" lvl="0" indent="0" algn="l" rtl="0">
              <a:spcBef>
                <a:spcPts val="0"/>
              </a:spcBef>
              <a:spcAft>
                <a:spcPts val="0"/>
              </a:spcAft>
              <a:buNone/>
            </a:pPr>
            <a:r>
              <a:rPr lang="en-US" sz="3500" b="1">
                <a:solidFill>
                  <a:srgbClr val="75A949"/>
                </a:solidFill>
              </a:rPr>
              <a:t>Il caso di XFARM in Puglia</a:t>
            </a:r>
            <a:endParaRPr sz="3500" b="1">
              <a:solidFill>
                <a:srgbClr val="75A949"/>
              </a:solidFill>
            </a:endParaRPr>
          </a:p>
          <a:p>
            <a:pPr marL="0" lvl="0" indent="0" algn="l" rtl="0">
              <a:lnSpc>
                <a:spcPct val="90000"/>
              </a:lnSpc>
              <a:spcBef>
                <a:spcPts val="0"/>
              </a:spcBef>
              <a:spcAft>
                <a:spcPts val="0"/>
              </a:spcAft>
              <a:buClr>
                <a:srgbClr val="8DC641"/>
              </a:buClr>
              <a:buSzPts val="3600"/>
              <a:buNone/>
            </a:pPr>
            <a:endParaRPr sz="3500" b="1">
              <a:solidFill>
                <a:srgbClr val="75A949"/>
              </a:solidFill>
            </a:endParaRPr>
          </a:p>
          <a:p>
            <a:pPr marL="0" lvl="0" indent="0" algn="l" rtl="0">
              <a:lnSpc>
                <a:spcPct val="90000"/>
              </a:lnSpc>
              <a:spcBef>
                <a:spcPts val="1000"/>
              </a:spcBef>
              <a:spcAft>
                <a:spcPts val="0"/>
              </a:spcAft>
              <a:buClr>
                <a:srgbClr val="8DC641"/>
              </a:buClr>
              <a:buSzPts val="3600"/>
              <a:buNone/>
            </a:pPr>
            <a:endParaRPr b="1">
              <a:solidFill>
                <a:srgbClr val="75A949"/>
              </a:solidFill>
            </a:endParaRPr>
          </a:p>
        </p:txBody>
      </p:sp>
      <p:grpSp>
        <p:nvGrpSpPr>
          <p:cNvPr id="599" name="Google Shape;599;g2e8e45bbabd_3_1"/>
          <p:cNvGrpSpPr/>
          <p:nvPr/>
        </p:nvGrpSpPr>
        <p:grpSpPr>
          <a:xfrm rot="3730759">
            <a:off x="10560444" y="493578"/>
            <a:ext cx="949887" cy="1163493"/>
            <a:chOff x="7602444" y="4967675"/>
            <a:chExt cx="483620" cy="592374"/>
          </a:xfrm>
        </p:grpSpPr>
        <p:grpSp>
          <p:nvGrpSpPr>
            <p:cNvPr id="600" name="Google Shape;600;g2e8e45bbabd_3_1"/>
            <p:cNvGrpSpPr/>
            <p:nvPr/>
          </p:nvGrpSpPr>
          <p:grpSpPr>
            <a:xfrm>
              <a:off x="7618661" y="4967675"/>
              <a:ext cx="467403" cy="507609"/>
              <a:chOff x="2251964" y="3590497"/>
              <a:chExt cx="467403" cy="507609"/>
            </a:xfrm>
          </p:grpSpPr>
          <p:sp>
            <p:nvSpPr>
              <p:cNvPr id="601" name="Google Shape;601;g2e8e45bbabd_3_1"/>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2" name="Google Shape;602;g2e8e45bbabd_3_1"/>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3" name="Google Shape;603;g2e8e45bbabd_3_1"/>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04" name="Google Shape;604;g2e8e45bbabd_3_1"/>
            <p:cNvGrpSpPr/>
            <p:nvPr/>
          </p:nvGrpSpPr>
          <p:grpSpPr>
            <a:xfrm>
              <a:off x="7602444" y="4993761"/>
              <a:ext cx="421973" cy="566288"/>
              <a:chOff x="2235747" y="3616583"/>
              <a:chExt cx="421973" cy="566288"/>
            </a:xfrm>
          </p:grpSpPr>
          <p:sp>
            <p:nvSpPr>
              <p:cNvPr id="605" name="Google Shape;605;g2e8e45bbabd_3_1"/>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6" name="Google Shape;606;g2e8e45bbabd_3_1"/>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a955ad1b0e_1_11"/>
          <p:cNvSpPr txBox="1">
            <a:spLocks noGrp="1"/>
          </p:cNvSpPr>
          <p:nvPr>
            <p:ph type="body" idx="1"/>
          </p:nvPr>
        </p:nvSpPr>
        <p:spPr>
          <a:xfrm>
            <a:off x="5834783" y="1895850"/>
            <a:ext cx="6010500" cy="30663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0"/>
              </a:spcAft>
              <a:buSzPts val="4800"/>
              <a:buNone/>
            </a:pPr>
            <a:endParaRPr sz="1200"/>
          </a:p>
          <a:p>
            <a:pPr marL="0" lvl="0" indent="0" algn="l" rtl="0">
              <a:lnSpc>
                <a:spcPct val="115000"/>
              </a:lnSpc>
              <a:spcBef>
                <a:spcPts val="1500"/>
              </a:spcBef>
              <a:spcAft>
                <a:spcPts val="1500"/>
              </a:spcAft>
              <a:buSzPts val="4800"/>
              <a:buNone/>
            </a:pPr>
            <a:r>
              <a:rPr lang="en-US" sz="4700" b="1"/>
              <a:t>Impatto economico sulle comunità</a:t>
            </a:r>
            <a:endParaRPr sz="4700"/>
          </a:p>
        </p:txBody>
      </p:sp>
      <p:sp>
        <p:nvSpPr>
          <p:cNvPr id="613" name="Google Shape;613;g2a955ad1b0e_1_11"/>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04</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2a955ad1b0e_1_17"/>
          <p:cNvSpPr txBox="1">
            <a:spLocks noGrp="1"/>
          </p:cNvSpPr>
          <p:nvPr>
            <p:ph type="body" idx="1"/>
          </p:nvPr>
        </p:nvSpPr>
        <p:spPr>
          <a:xfrm>
            <a:off x="2171699" y="1758400"/>
            <a:ext cx="9832615" cy="4179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b="1" dirty="0" err="1">
                <a:solidFill>
                  <a:srgbClr val="75A949"/>
                </a:solidFill>
              </a:rPr>
              <a:t>Aumento</a:t>
            </a:r>
            <a:r>
              <a:rPr lang="en-US" b="1" dirty="0">
                <a:solidFill>
                  <a:srgbClr val="75A949"/>
                </a:solidFill>
              </a:rPr>
              <a:t> del </a:t>
            </a:r>
            <a:r>
              <a:rPr lang="en-US" b="1" dirty="0" err="1">
                <a:solidFill>
                  <a:srgbClr val="75A949"/>
                </a:solidFill>
              </a:rPr>
              <a:t>reddito</a:t>
            </a:r>
            <a:r>
              <a:rPr lang="en-US" b="1" dirty="0">
                <a:solidFill>
                  <a:srgbClr val="75A949"/>
                </a:solidFill>
              </a:rPr>
              <a:t> e </a:t>
            </a:r>
            <a:r>
              <a:rPr lang="en-US" b="1" dirty="0" err="1">
                <a:solidFill>
                  <a:srgbClr val="75A949"/>
                </a:solidFill>
              </a:rPr>
              <a:t>della</a:t>
            </a:r>
            <a:r>
              <a:rPr lang="en-US" b="1" dirty="0">
                <a:solidFill>
                  <a:srgbClr val="75A949"/>
                </a:solidFill>
              </a:rPr>
              <a:t> </a:t>
            </a:r>
            <a:r>
              <a:rPr lang="en-US" b="1" dirty="0" err="1">
                <a:solidFill>
                  <a:srgbClr val="75A949"/>
                </a:solidFill>
              </a:rPr>
              <a:t>sicurezza</a:t>
            </a:r>
            <a:r>
              <a:rPr lang="en-US" b="1" dirty="0">
                <a:solidFill>
                  <a:srgbClr val="75A949"/>
                </a:solidFill>
              </a:rPr>
              <a:t> </a:t>
            </a:r>
            <a:r>
              <a:rPr lang="en-US" b="1" dirty="0" err="1">
                <a:solidFill>
                  <a:srgbClr val="75A949"/>
                </a:solidFill>
              </a:rPr>
              <a:t>alimentare</a:t>
            </a:r>
            <a:r>
              <a:rPr lang="en-US" b="1" dirty="0">
                <a:solidFill>
                  <a:srgbClr val="75A949"/>
                </a:solidFill>
              </a:rPr>
              <a:t>:</a:t>
            </a:r>
            <a:endParaRPr b="1" dirty="0">
              <a:solidFill>
                <a:srgbClr val="75A949"/>
              </a:solidFill>
            </a:endParaRPr>
          </a:p>
          <a:p>
            <a:pPr marL="0" lvl="0" indent="0" algn="l" rtl="0">
              <a:lnSpc>
                <a:spcPct val="115000"/>
              </a:lnSpc>
              <a:spcBef>
                <a:spcPts val="0"/>
              </a:spcBef>
              <a:spcAft>
                <a:spcPts val="0"/>
              </a:spcAft>
              <a:buSzPts val="2400"/>
              <a:buNone/>
            </a:pPr>
            <a:endParaRPr sz="1200" dirty="0"/>
          </a:p>
          <a:p>
            <a:pPr marL="457200" lvl="0" indent="-381000" algn="l" rtl="0">
              <a:lnSpc>
                <a:spcPct val="115000"/>
              </a:lnSpc>
              <a:spcBef>
                <a:spcPts val="0"/>
              </a:spcBef>
              <a:spcAft>
                <a:spcPts val="0"/>
              </a:spcAft>
              <a:buSzPts val="2400"/>
              <a:buChar char="●"/>
            </a:pPr>
            <a:r>
              <a:rPr lang="en-US" dirty="0" err="1"/>
              <a:t>L'agroecologia</a:t>
            </a:r>
            <a:r>
              <a:rPr lang="en-US" dirty="0"/>
              <a:t> </a:t>
            </a:r>
            <a:r>
              <a:rPr lang="en-US" dirty="0" err="1"/>
              <a:t>può</a:t>
            </a:r>
            <a:r>
              <a:rPr lang="en-US" dirty="0"/>
              <a:t> </a:t>
            </a:r>
            <a:r>
              <a:rPr lang="en-US" dirty="0" err="1"/>
              <a:t>incrementare</a:t>
            </a:r>
            <a:r>
              <a:rPr lang="en-US" dirty="0"/>
              <a:t> la </a:t>
            </a:r>
            <a:r>
              <a:rPr lang="en-US" dirty="0" err="1"/>
              <a:t>produzione</a:t>
            </a:r>
            <a:r>
              <a:rPr lang="en-US" dirty="0"/>
              <a:t> </a:t>
            </a:r>
            <a:r>
              <a:rPr lang="en-US" dirty="0" err="1"/>
              <a:t>alimentare</a:t>
            </a:r>
            <a:r>
              <a:rPr lang="en-US" dirty="0"/>
              <a:t> e </a:t>
            </a:r>
            <a:r>
              <a:rPr lang="en-US" dirty="0" err="1"/>
              <a:t>migliorare</a:t>
            </a:r>
            <a:r>
              <a:rPr lang="en-US" dirty="0"/>
              <a:t> la </a:t>
            </a:r>
            <a:r>
              <a:rPr lang="en-US" dirty="0" err="1"/>
              <a:t>qualità</a:t>
            </a:r>
            <a:r>
              <a:rPr lang="en-US" dirty="0"/>
              <a:t> </a:t>
            </a:r>
            <a:r>
              <a:rPr lang="en-US" dirty="0" err="1"/>
              <a:t>degli</a:t>
            </a:r>
            <a:r>
              <a:rPr lang="en-US" dirty="0"/>
              <a:t> </a:t>
            </a:r>
            <a:r>
              <a:rPr lang="en-US" dirty="0" err="1"/>
              <a:t>alimenti</a:t>
            </a:r>
            <a:r>
              <a:rPr lang="en-US" dirty="0"/>
              <a:t>, con </a:t>
            </a:r>
            <a:r>
              <a:rPr lang="en-US" dirty="0" err="1"/>
              <a:t>conseguente</a:t>
            </a:r>
            <a:r>
              <a:rPr lang="en-US" dirty="0"/>
              <a:t> </a:t>
            </a:r>
            <a:r>
              <a:rPr lang="en-US" dirty="0" err="1"/>
              <a:t>aumento</a:t>
            </a:r>
            <a:r>
              <a:rPr lang="en-US" dirty="0"/>
              <a:t> del </a:t>
            </a:r>
            <a:r>
              <a:rPr lang="en-US" dirty="0" err="1"/>
              <a:t>reddito</a:t>
            </a:r>
            <a:r>
              <a:rPr lang="en-US" dirty="0"/>
              <a:t> </a:t>
            </a:r>
            <a:r>
              <a:rPr lang="en-US" dirty="0" err="1"/>
              <a:t>degli</a:t>
            </a:r>
            <a:r>
              <a:rPr lang="en-US" dirty="0"/>
              <a:t> </a:t>
            </a:r>
            <a:r>
              <a:rPr lang="en-US" dirty="0" err="1"/>
              <a:t>agricoltori</a:t>
            </a:r>
            <a:r>
              <a:rPr lang="en-US" dirty="0"/>
              <a:t>.</a:t>
            </a:r>
            <a:endParaRPr dirty="0"/>
          </a:p>
          <a:p>
            <a:pPr marL="457200" lvl="0" indent="-381000" algn="l" rtl="0">
              <a:lnSpc>
                <a:spcPct val="115000"/>
              </a:lnSpc>
              <a:spcBef>
                <a:spcPts val="0"/>
              </a:spcBef>
              <a:spcAft>
                <a:spcPts val="0"/>
              </a:spcAft>
              <a:buSzPts val="2400"/>
              <a:buChar char="●"/>
            </a:pPr>
            <a:r>
              <a:rPr lang="en-US" dirty="0"/>
              <a:t>La </a:t>
            </a:r>
            <a:r>
              <a:rPr lang="en-US" dirty="0" err="1"/>
              <a:t>produzione</a:t>
            </a:r>
            <a:r>
              <a:rPr lang="en-US" dirty="0"/>
              <a:t> di </a:t>
            </a:r>
            <a:r>
              <a:rPr lang="en-US" dirty="0" err="1"/>
              <a:t>colture</a:t>
            </a:r>
            <a:r>
              <a:rPr lang="en-US" dirty="0"/>
              <a:t> </a:t>
            </a:r>
            <a:r>
              <a:rPr lang="en-US" dirty="0" err="1"/>
              <a:t>diversificate</a:t>
            </a:r>
            <a:r>
              <a:rPr lang="en-US" dirty="0"/>
              <a:t> e le </a:t>
            </a:r>
            <a:r>
              <a:rPr lang="en-US" dirty="0" err="1"/>
              <a:t>pratiche</a:t>
            </a:r>
            <a:r>
              <a:rPr lang="en-US" dirty="0"/>
              <a:t> </a:t>
            </a:r>
            <a:r>
              <a:rPr lang="en-US" dirty="0" err="1"/>
              <a:t>agroforestali</a:t>
            </a:r>
            <a:r>
              <a:rPr lang="en-US" dirty="0"/>
              <a:t> </a:t>
            </a:r>
            <a:r>
              <a:rPr lang="en-US" dirty="0" err="1"/>
              <a:t>possono</a:t>
            </a:r>
            <a:r>
              <a:rPr lang="en-US" dirty="0"/>
              <a:t> </a:t>
            </a:r>
            <a:r>
              <a:rPr lang="en-US" dirty="0" err="1"/>
              <a:t>diversificare</a:t>
            </a:r>
            <a:r>
              <a:rPr lang="en-US" dirty="0"/>
              <a:t> le </a:t>
            </a:r>
            <a:r>
              <a:rPr lang="en-US" dirty="0" err="1"/>
              <a:t>fonti</a:t>
            </a:r>
            <a:r>
              <a:rPr lang="en-US" dirty="0"/>
              <a:t> di </a:t>
            </a:r>
            <a:r>
              <a:rPr lang="en-US" dirty="0" err="1"/>
              <a:t>reddito</a:t>
            </a:r>
            <a:r>
              <a:rPr lang="en-US" dirty="0"/>
              <a:t> e </a:t>
            </a:r>
            <a:r>
              <a:rPr lang="en-US" dirty="0" err="1"/>
              <a:t>ridurre</a:t>
            </a:r>
            <a:r>
              <a:rPr lang="en-US" dirty="0"/>
              <a:t> la </a:t>
            </a:r>
            <a:r>
              <a:rPr lang="en-US" dirty="0" err="1"/>
              <a:t>dipendenza</a:t>
            </a:r>
            <a:r>
              <a:rPr lang="en-US" dirty="0"/>
              <a:t> </a:t>
            </a:r>
            <a:r>
              <a:rPr lang="en-US" dirty="0" err="1"/>
              <a:t>dalla</a:t>
            </a:r>
            <a:r>
              <a:rPr lang="en-US" dirty="0"/>
              <a:t> </a:t>
            </a:r>
            <a:r>
              <a:rPr lang="en-US" dirty="0" err="1"/>
              <a:t>monocoltura</a:t>
            </a:r>
            <a:r>
              <a:rPr lang="en-US" dirty="0"/>
              <a:t>.</a:t>
            </a:r>
            <a:endParaRPr dirty="0"/>
          </a:p>
          <a:p>
            <a:pPr marL="457200" lvl="0" indent="-381000" algn="l" rtl="0">
              <a:lnSpc>
                <a:spcPct val="115000"/>
              </a:lnSpc>
              <a:spcBef>
                <a:spcPts val="0"/>
              </a:spcBef>
              <a:spcAft>
                <a:spcPts val="0"/>
              </a:spcAft>
              <a:buSzPts val="2400"/>
              <a:buChar char="●"/>
            </a:pPr>
            <a:r>
              <a:rPr lang="en-US" dirty="0" err="1"/>
              <a:t>L'aumento</a:t>
            </a:r>
            <a:r>
              <a:rPr lang="en-US" dirty="0"/>
              <a:t> </a:t>
            </a:r>
            <a:r>
              <a:rPr lang="en-US" dirty="0" err="1"/>
              <a:t>della</a:t>
            </a:r>
            <a:r>
              <a:rPr lang="en-US" dirty="0"/>
              <a:t> </a:t>
            </a:r>
            <a:r>
              <a:rPr lang="en-US" dirty="0" err="1"/>
              <a:t>produzione</a:t>
            </a:r>
            <a:r>
              <a:rPr lang="en-US" dirty="0"/>
              <a:t> </a:t>
            </a:r>
            <a:r>
              <a:rPr lang="en-US" dirty="0" err="1"/>
              <a:t>alimentare</a:t>
            </a:r>
            <a:r>
              <a:rPr lang="en-US" dirty="0"/>
              <a:t> </a:t>
            </a:r>
            <a:r>
              <a:rPr lang="en-US" dirty="0" err="1"/>
              <a:t>può</a:t>
            </a:r>
            <a:r>
              <a:rPr lang="en-US" dirty="0"/>
              <a:t> </a:t>
            </a:r>
            <a:r>
              <a:rPr lang="en-US" dirty="0" err="1"/>
              <a:t>migliorare</a:t>
            </a:r>
            <a:r>
              <a:rPr lang="en-US" dirty="0"/>
              <a:t> la </a:t>
            </a:r>
            <a:r>
              <a:rPr lang="en-US" dirty="0" err="1"/>
              <a:t>sicurezza</a:t>
            </a:r>
            <a:r>
              <a:rPr lang="en-US" dirty="0"/>
              <a:t> </a:t>
            </a:r>
            <a:r>
              <a:rPr lang="en-US" dirty="0" err="1"/>
              <a:t>alimentare</a:t>
            </a:r>
            <a:r>
              <a:rPr lang="en-US" dirty="0"/>
              <a:t> </a:t>
            </a:r>
            <a:r>
              <a:rPr lang="en-US" dirty="0" err="1"/>
              <a:t>delle</a:t>
            </a:r>
            <a:r>
              <a:rPr lang="en-US" dirty="0"/>
              <a:t> </a:t>
            </a:r>
            <a:r>
              <a:rPr lang="en-US" dirty="0" err="1"/>
              <a:t>famiglie</a:t>
            </a:r>
            <a:r>
              <a:rPr lang="en-US" dirty="0"/>
              <a:t>, in </a:t>
            </a:r>
            <a:r>
              <a:rPr lang="en-US" dirty="0" err="1"/>
              <a:t>particolare</a:t>
            </a:r>
            <a:r>
              <a:rPr lang="en-US" dirty="0"/>
              <a:t> </a:t>
            </a:r>
            <a:r>
              <a:rPr lang="en-US" dirty="0" err="1"/>
              <a:t>delle</a:t>
            </a:r>
            <a:r>
              <a:rPr lang="en-US" dirty="0"/>
              <a:t> </a:t>
            </a:r>
            <a:r>
              <a:rPr lang="en-US" dirty="0" err="1"/>
              <a:t>comunità</a:t>
            </a:r>
            <a:r>
              <a:rPr lang="en-US" dirty="0"/>
              <a:t> emarginate.</a:t>
            </a:r>
            <a:endParaRPr dirty="0"/>
          </a:p>
          <a:p>
            <a:pPr marL="0" lvl="0" indent="0" algn="l" rtl="0">
              <a:lnSpc>
                <a:spcPct val="90000"/>
              </a:lnSpc>
              <a:spcBef>
                <a:spcPts val="0"/>
              </a:spcBef>
              <a:spcAft>
                <a:spcPts val="0"/>
              </a:spcAft>
              <a:buClr>
                <a:srgbClr val="000000"/>
              </a:buClr>
              <a:buSzPts val="2400"/>
              <a:buNone/>
            </a:pPr>
            <a:endParaRPr dirty="0"/>
          </a:p>
        </p:txBody>
      </p:sp>
      <p:sp>
        <p:nvSpPr>
          <p:cNvPr id="619" name="Google Shape;619;g2a955ad1b0e_1_17"/>
          <p:cNvSpPr txBox="1">
            <a:spLocks noGrp="1"/>
          </p:cNvSpPr>
          <p:nvPr>
            <p:ph type="body" idx="2"/>
          </p:nvPr>
        </p:nvSpPr>
        <p:spPr>
          <a:xfrm>
            <a:off x="798381" y="443960"/>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a:solidFill>
                  <a:srgbClr val="75A949"/>
                </a:solidFill>
              </a:rPr>
              <a:t>Migliorare l'economia delle comunità rurali </a:t>
            </a:r>
            <a:endParaRPr b="1">
              <a:solidFill>
                <a:srgbClr val="75A949"/>
              </a:solidFill>
            </a:endParaRPr>
          </a:p>
        </p:txBody>
      </p:sp>
      <p:grpSp>
        <p:nvGrpSpPr>
          <p:cNvPr id="620" name="Google Shape;620;g2a955ad1b0e_1_17"/>
          <p:cNvGrpSpPr/>
          <p:nvPr/>
        </p:nvGrpSpPr>
        <p:grpSpPr>
          <a:xfrm rot="3730713">
            <a:off x="10918892" y="554005"/>
            <a:ext cx="949899" cy="1163507"/>
            <a:chOff x="7602444" y="4967675"/>
            <a:chExt cx="483620" cy="592374"/>
          </a:xfrm>
        </p:grpSpPr>
        <p:grpSp>
          <p:nvGrpSpPr>
            <p:cNvPr id="621" name="Google Shape;621;g2a955ad1b0e_1_17"/>
            <p:cNvGrpSpPr/>
            <p:nvPr/>
          </p:nvGrpSpPr>
          <p:grpSpPr>
            <a:xfrm>
              <a:off x="7618661" y="4967675"/>
              <a:ext cx="467403" cy="507609"/>
              <a:chOff x="2251964" y="3590497"/>
              <a:chExt cx="467403" cy="507609"/>
            </a:xfrm>
          </p:grpSpPr>
          <p:sp>
            <p:nvSpPr>
              <p:cNvPr id="622" name="Google Shape;622;g2a955ad1b0e_1_1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3" name="Google Shape;623;g2a955ad1b0e_1_1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4" name="Google Shape;624;g2a955ad1b0e_1_1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25" name="Google Shape;625;g2a955ad1b0e_1_17"/>
            <p:cNvGrpSpPr/>
            <p:nvPr/>
          </p:nvGrpSpPr>
          <p:grpSpPr>
            <a:xfrm>
              <a:off x="7602444" y="4993761"/>
              <a:ext cx="421973" cy="566288"/>
              <a:chOff x="2235747" y="3616583"/>
              <a:chExt cx="421973" cy="566288"/>
            </a:xfrm>
          </p:grpSpPr>
          <p:sp>
            <p:nvSpPr>
              <p:cNvPr id="626" name="Google Shape;626;g2a955ad1b0e_1_1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7" name="Google Shape;627;g2a955ad1b0e_1_1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28" name="Google Shape;628;g2a955ad1b0e_1_17"/>
          <p:cNvSpPr txBox="1"/>
          <p:nvPr/>
        </p:nvSpPr>
        <p:spPr>
          <a:xfrm>
            <a:off x="900500"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sp>
        <p:nvSpPr>
          <p:cNvPr id="629" name="Google Shape;629;g2a955ad1b0e_1_17"/>
          <p:cNvSpPr txBox="1"/>
          <p:nvPr/>
        </p:nvSpPr>
        <p:spPr>
          <a:xfrm>
            <a:off x="4314525"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grpSp>
        <p:nvGrpSpPr>
          <p:cNvPr id="630" name="Google Shape;630;g2a955ad1b0e_1_17"/>
          <p:cNvGrpSpPr/>
          <p:nvPr/>
        </p:nvGrpSpPr>
        <p:grpSpPr>
          <a:xfrm>
            <a:off x="900500" y="1648707"/>
            <a:ext cx="1091621" cy="1089230"/>
            <a:chOff x="10410452" y="410457"/>
            <a:chExt cx="1091621" cy="1089230"/>
          </a:xfrm>
        </p:grpSpPr>
        <p:sp>
          <p:nvSpPr>
            <p:cNvPr id="631" name="Google Shape;631;g2a955ad1b0e_1_17"/>
            <p:cNvSpPr/>
            <p:nvPr/>
          </p:nvSpPr>
          <p:spPr>
            <a:xfrm>
              <a:off x="10975462" y="481769"/>
              <a:ext cx="268790" cy="153594"/>
            </a:xfrm>
            <a:custGeom>
              <a:avLst/>
              <a:gdLst/>
              <a:ahLst/>
              <a:cxnLst/>
              <a:rect l="l" t="t" r="r" b="b"/>
              <a:pathLst>
                <a:path w="268790" h="153594" extrusionOk="0">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g2a955ad1b0e_1_17"/>
            <p:cNvSpPr/>
            <p:nvPr/>
          </p:nvSpPr>
          <p:spPr>
            <a:xfrm>
              <a:off x="10410452" y="410457"/>
              <a:ext cx="1091621" cy="1089230"/>
            </a:xfrm>
            <a:custGeom>
              <a:avLst/>
              <a:gdLst/>
              <a:ahLst/>
              <a:cxnLst/>
              <a:rect l="l" t="t" r="r" b="b"/>
              <a:pathLst>
                <a:path w="1091621" h="1089230" extrusionOk="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2e8e45bbabd_3_7"/>
          <p:cNvSpPr txBox="1">
            <a:spLocks noGrp="1"/>
          </p:cNvSpPr>
          <p:nvPr>
            <p:ph type="body" idx="2"/>
          </p:nvPr>
        </p:nvSpPr>
        <p:spPr>
          <a:xfrm>
            <a:off x="798381" y="443960"/>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a:solidFill>
                  <a:srgbClr val="75A949"/>
                </a:solidFill>
              </a:rPr>
              <a:t>Migliorare l'economia delle comunità rurali </a:t>
            </a:r>
            <a:endParaRPr b="1">
              <a:solidFill>
                <a:srgbClr val="75A949"/>
              </a:solidFill>
            </a:endParaRPr>
          </a:p>
        </p:txBody>
      </p:sp>
      <p:grpSp>
        <p:nvGrpSpPr>
          <p:cNvPr id="638" name="Google Shape;638;g2e8e45bbabd_3_7"/>
          <p:cNvGrpSpPr/>
          <p:nvPr/>
        </p:nvGrpSpPr>
        <p:grpSpPr>
          <a:xfrm rot="3730713">
            <a:off x="10918888" y="553998"/>
            <a:ext cx="949899" cy="1163507"/>
            <a:chOff x="7602444" y="4967675"/>
            <a:chExt cx="483620" cy="592374"/>
          </a:xfrm>
        </p:grpSpPr>
        <p:grpSp>
          <p:nvGrpSpPr>
            <p:cNvPr id="639" name="Google Shape;639;g2e8e45bbabd_3_7"/>
            <p:cNvGrpSpPr/>
            <p:nvPr/>
          </p:nvGrpSpPr>
          <p:grpSpPr>
            <a:xfrm>
              <a:off x="7618661" y="4967675"/>
              <a:ext cx="467403" cy="507609"/>
              <a:chOff x="2251964" y="3590497"/>
              <a:chExt cx="467403" cy="507609"/>
            </a:xfrm>
          </p:grpSpPr>
          <p:sp>
            <p:nvSpPr>
              <p:cNvPr id="640" name="Google Shape;640;g2e8e45bbabd_3_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1" name="Google Shape;641;g2e8e45bbabd_3_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2" name="Google Shape;642;g2e8e45bbabd_3_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43" name="Google Shape;643;g2e8e45bbabd_3_7"/>
            <p:cNvGrpSpPr/>
            <p:nvPr/>
          </p:nvGrpSpPr>
          <p:grpSpPr>
            <a:xfrm>
              <a:off x="7602444" y="4993761"/>
              <a:ext cx="421973" cy="566288"/>
              <a:chOff x="2235747" y="3616583"/>
              <a:chExt cx="421973" cy="566288"/>
            </a:xfrm>
          </p:grpSpPr>
          <p:sp>
            <p:nvSpPr>
              <p:cNvPr id="644" name="Google Shape;644;g2e8e45bbabd_3_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5" name="Google Shape;645;g2e8e45bbabd_3_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46" name="Google Shape;646;g2e8e45bbabd_3_7"/>
          <p:cNvSpPr txBox="1"/>
          <p:nvPr/>
        </p:nvSpPr>
        <p:spPr>
          <a:xfrm>
            <a:off x="900500"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sp>
        <p:nvSpPr>
          <p:cNvPr id="647" name="Google Shape;647;g2e8e45bbabd_3_7"/>
          <p:cNvSpPr txBox="1"/>
          <p:nvPr/>
        </p:nvSpPr>
        <p:spPr>
          <a:xfrm>
            <a:off x="4314525"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sp>
        <p:nvSpPr>
          <p:cNvPr id="648" name="Google Shape;648;g2e8e45bbabd_3_7"/>
          <p:cNvSpPr txBox="1"/>
          <p:nvPr/>
        </p:nvSpPr>
        <p:spPr>
          <a:xfrm>
            <a:off x="2266949" y="1758400"/>
            <a:ext cx="9126425" cy="363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500" b="1">
                <a:solidFill>
                  <a:srgbClr val="75A949"/>
                </a:solidFill>
                <a:latin typeface="Calibri"/>
                <a:ea typeface="Calibri"/>
                <a:cs typeface="Calibri"/>
                <a:sym typeface="Calibri"/>
              </a:rPr>
              <a:t>Riduzione dei costi e miglioramento della redditività:</a:t>
            </a:r>
            <a:endParaRPr sz="2500" b="1" i="0" u="none" strike="noStrike" cap="none">
              <a:solidFill>
                <a:srgbClr val="75A949"/>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457200" marR="0" lvl="0" indent="-381000" algn="l" rtl="0">
              <a:lnSpc>
                <a:spcPct val="115000"/>
              </a:lnSpc>
              <a:spcBef>
                <a:spcPts val="0"/>
              </a:spcBef>
              <a:spcAft>
                <a:spcPts val="0"/>
              </a:spcAft>
              <a:buClr>
                <a:srgbClr val="000000"/>
              </a:buClr>
              <a:buSzPts val="2400"/>
              <a:buFont typeface="Calibri"/>
              <a:buChar char="●"/>
            </a:pPr>
            <a:r>
              <a:rPr lang="en-US" sz="2400">
                <a:latin typeface="Calibri"/>
                <a:ea typeface="Calibri"/>
                <a:cs typeface="Calibri"/>
                <a:sym typeface="Calibri"/>
              </a:rPr>
              <a:t>L'agroecologia promuove il controllo naturale di parassiti e malattie, riducendo la necessità di costosi input esterni.</a:t>
            </a:r>
            <a:endParaRPr sz="2400" b="0" i="0" u="none" strike="noStrike" cap="none">
              <a:solidFill>
                <a:srgbClr val="000000"/>
              </a:solidFill>
              <a:latin typeface="Calibri"/>
              <a:ea typeface="Calibri"/>
              <a:cs typeface="Calibri"/>
              <a:sym typeface="Calibri"/>
            </a:endParaRPr>
          </a:p>
          <a:p>
            <a:pPr marL="457200" marR="0" lvl="0" indent="-381000" algn="l" rtl="0">
              <a:lnSpc>
                <a:spcPct val="115000"/>
              </a:lnSpc>
              <a:spcBef>
                <a:spcPts val="0"/>
              </a:spcBef>
              <a:spcAft>
                <a:spcPts val="0"/>
              </a:spcAft>
              <a:buClr>
                <a:srgbClr val="000000"/>
              </a:buClr>
              <a:buSzPts val="2400"/>
              <a:buFont typeface="Calibri"/>
              <a:buChar char="●"/>
            </a:pPr>
            <a:r>
              <a:rPr lang="en-US" sz="2400">
                <a:latin typeface="Calibri"/>
                <a:ea typeface="Calibri"/>
                <a:cs typeface="Calibri"/>
                <a:sym typeface="Calibri"/>
              </a:rPr>
              <a:t>Le tecniche di gestione integrata dei parassiti (IPM) possono ridurre al minimo i danni causati dai parassiti e massimizzare la resa delle colture.</a:t>
            </a:r>
            <a:endParaRPr sz="2400" b="0" i="0" u="none" strike="noStrike" cap="none">
              <a:solidFill>
                <a:srgbClr val="000000"/>
              </a:solidFill>
              <a:latin typeface="Calibri"/>
              <a:ea typeface="Calibri"/>
              <a:cs typeface="Calibri"/>
              <a:sym typeface="Calibri"/>
            </a:endParaRPr>
          </a:p>
          <a:p>
            <a:pPr marL="457200" marR="0" lvl="0" indent="-381000" algn="l" rtl="0">
              <a:lnSpc>
                <a:spcPct val="115000"/>
              </a:lnSpc>
              <a:spcBef>
                <a:spcPts val="0"/>
              </a:spcBef>
              <a:spcAft>
                <a:spcPts val="0"/>
              </a:spcAft>
              <a:buClr>
                <a:srgbClr val="000000"/>
              </a:buClr>
              <a:buSzPts val="2400"/>
              <a:buFont typeface="Calibri"/>
              <a:buChar char="●"/>
            </a:pPr>
            <a:r>
              <a:rPr lang="en-US" sz="2400">
                <a:latin typeface="Calibri"/>
                <a:ea typeface="Calibri"/>
                <a:cs typeface="Calibri"/>
                <a:sym typeface="Calibri"/>
              </a:rPr>
              <a:t>La riduzione dell'uso di fertilizzanti e pesticidi chimici può far risparmiare denaro agli agricoltori e proteggere l'ambiente.</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Calibri"/>
              <a:ea typeface="Calibri"/>
              <a:cs typeface="Calibri"/>
              <a:sym typeface="Calibri"/>
            </a:endParaRPr>
          </a:p>
        </p:txBody>
      </p:sp>
      <p:grpSp>
        <p:nvGrpSpPr>
          <p:cNvPr id="649" name="Google Shape;649;g2e8e45bbabd_3_7"/>
          <p:cNvGrpSpPr/>
          <p:nvPr/>
        </p:nvGrpSpPr>
        <p:grpSpPr>
          <a:xfrm>
            <a:off x="897384" y="1562725"/>
            <a:ext cx="1094363" cy="943510"/>
            <a:chOff x="4417506" y="446113"/>
            <a:chExt cx="1094363" cy="943510"/>
          </a:xfrm>
        </p:grpSpPr>
        <p:sp>
          <p:nvSpPr>
            <p:cNvPr id="650" name="Google Shape;650;g2e8e45bbabd_3_7"/>
            <p:cNvSpPr/>
            <p:nvPr/>
          </p:nvSpPr>
          <p:spPr>
            <a:xfrm>
              <a:off x="5163539" y="720390"/>
              <a:ext cx="348330" cy="663748"/>
            </a:xfrm>
            <a:custGeom>
              <a:avLst/>
              <a:gdLst/>
              <a:ahLst/>
              <a:cxnLst/>
              <a:rect l="l" t="t" r="r" b="b"/>
              <a:pathLst>
                <a:path w="348330" h="663748" extrusionOk="0">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51" name="Google Shape;651;g2e8e45bbabd_3_7"/>
            <p:cNvGrpSpPr/>
            <p:nvPr/>
          </p:nvGrpSpPr>
          <p:grpSpPr>
            <a:xfrm>
              <a:off x="4417506" y="446113"/>
              <a:ext cx="1023051" cy="943510"/>
              <a:chOff x="4417506" y="446113"/>
              <a:chExt cx="1023051" cy="943510"/>
            </a:xfrm>
          </p:grpSpPr>
          <p:sp>
            <p:nvSpPr>
              <p:cNvPr id="652" name="Google Shape;652;g2e8e45bbabd_3_7"/>
              <p:cNvSpPr/>
              <p:nvPr/>
            </p:nvSpPr>
            <p:spPr>
              <a:xfrm>
                <a:off x="4516117" y="446113"/>
                <a:ext cx="924440" cy="455545"/>
              </a:xfrm>
              <a:custGeom>
                <a:avLst/>
                <a:gdLst/>
                <a:ahLst/>
                <a:cxnLst/>
                <a:rect l="l" t="t" r="r" b="b"/>
                <a:pathLst>
                  <a:path w="924440" h="455545" extrusionOk="0">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g2e8e45bbabd_3_7"/>
              <p:cNvSpPr/>
              <p:nvPr/>
            </p:nvSpPr>
            <p:spPr>
              <a:xfrm>
                <a:off x="4417506" y="873984"/>
                <a:ext cx="721347" cy="515639"/>
              </a:xfrm>
              <a:custGeom>
                <a:avLst/>
                <a:gdLst/>
                <a:ahLst/>
                <a:cxnLst/>
                <a:rect l="l" t="t" r="r" b="b"/>
                <a:pathLst>
                  <a:path w="721347" h="515639" extrusionOk="0">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54" name="Google Shape;654;g2e8e45bbabd_3_7"/>
            <p:cNvSpPr/>
            <p:nvPr/>
          </p:nvSpPr>
          <p:spPr>
            <a:xfrm>
              <a:off x="4697268" y="1044035"/>
              <a:ext cx="139881" cy="189250"/>
            </a:xfrm>
            <a:custGeom>
              <a:avLst/>
              <a:gdLst/>
              <a:ahLst/>
              <a:cxnLst/>
              <a:rect l="l" t="t" r="r" b="b"/>
              <a:pathLst>
                <a:path w="139881" h="189250" extrusionOk="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2a955ad1b0e_1_44"/>
          <p:cNvSpPr txBox="1">
            <a:spLocks noGrp="1"/>
          </p:cNvSpPr>
          <p:nvPr>
            <p:ph type="body" idx="1"/>
          </p:nvPr>
        </p:nvSpPr>
        <p:spPr>
          <a:xfrm>
            <a:off x="759900" y="1548669"/>
            <a:ext cx="6369625" cy="4305600"/>
          </a:xfrm>
          <a:prstGeom prst="rect">
            <a:avLst/>
          </a:prstGeom>
          <a:noFill/>
          <a:ln>
            <a:noFill/>
          </a:ln>
        </p:spPr>
        <p:txBody>
          <a:bodyPr spcFirstLastPara="1" wrap="square" lIns="91425" tIns="45700" rIns="91425" bIns="45700" anchor="t" anchorCtr="0">
            <a:normAutofit fontScale="92500" lnSpcReduction="10000"/>
          </a:bodyPr>
          <a:lstStyle/>
          <a:p>
            <a:pPr marL="457200" lvl="0" indent="-349250" algn="l" rtl="0">
              <a:lnSpc>
                <a:spcPct val="115000"/>
              </a:lnSpc>
              <a:spcBef>
                <a:spcPts val="0"/>
              </a:spcBef>
              <a:spcAft>
                <a:spcPts val="0"/>
              </a:spcAft>
              <a:buSzPts val="1900"/>
              <a:buChar char="●"/>
            </a:pPr>
            <a:r>
              <a:rPr lang="en-US" dirty="0" err="1"/>
              <a:t>L'agroecologia</a:t>
            </a:r>
            <a:r>
              <a:rPr lang="en-US" dirty="0"/>
              <a:t> </a:t>
            </a:r>
            <a:r>
              <a:rPr lang="en-US" dirty="0" err="1"/>
              <a:t>può</a:t>
            </a:r>
            <a:r>
              <a:rPr lang="en-US" dirty="0"/>
              <a:t> </a:t>
            </a:r>
            <a:r>
              <a:rPr lang="en-US" dirty="0" err="1"/>
              <a:t>produrre</a:t>
            </a:r>
            <a:r>
              <a:rPr lang="en-US" dirty="0"/>
              <a:t> </a:t>
            </a:r>
            <a:r>
              <a:rPr lang="en-US" dirty="0" err="1"/>
              <a:t>prodotti</a:t>
            </a:r>
            <a:r>
              <a:rPr lang="en-US" dirty="0"/>
              <a:t> di </a:t>
            </a:r>
            <a:r>
              <a:rPr lang="en-US" dirty="0" err="1"/>
              <a:t>alta</a:t>
            </a:r>
            <a:r>
              <a:rPr lang="en-US" dirty="0"/>
              <a:t> </a:t>
            </a:r>
            <a:r>
              <a:rPr lang="en-US" dirty="0" err="1"/>
              <a:t>qualità</a:t>
            </a:r>
            <a:r>
              <a:rPr lang="en-US" dirty="0"/>
              <a:t>, </a:t>
            </a:r>
            <a:r>
              <a:rPr lang="en-US" dirty="0" err="1"/>
              <a:t>biologici</a:t>
            </a:r>
            <a:r>
              <a:rPr lang="en-US" dirty="0"/>
              <a:t> e </a:t>
            </a:r>
            <a:r>
              <a:rPr lang="en-US" dirty="0" err="1"/>
              <a:t>adattati</a:t>
            </a:r>
            <a:r>
              <a:rPr lang="en-US" dirty="0"/>
              <a:t> al </a:t>
            </a:r>
            <a:r>
              <a:rPr lang="en-US" dirty="0" err="1"/>
              <a:t>territorio</a:t>
            </a:r>
            <a:r>
              <a:rPr lang="en-US" dirty="0"/>
              <a:t>, </a:t>
            </a:r>
            <a:r>
              <a:rPr lang="en-US" dirty="0" err="1"/>
              <a:t>aumentando</a:t>
            </a:r>
            <a:r>
              <a:rPr lang="en-US" dirty="0"/>
              <a:t> il </a:t>
            </a:r>
            <a:r>
              <a:rPr lang="en-US" dirty="0" err="1"/>
              <a:t>valore</a:t>
            </a:r>
            <a:r>
              <a:rPr lang="en-US" dirty="0"/>
              <a:t> di </a:t>
            </a:r>
            <a:r>
              <a:rPr lang="en-US" dirty="0" err="1"/>
              <a:t>mercato</a:t>
            </a:r>
            <a:r>
              <a:rPr lang="en-US" dirty="0"/>
              <a:t>.</a:t>
            </a:r>
            <a:endParaRPr dirty="0"/>
          </a:p>
          <a:p>
            <a:pPr marL="457200" lvl="0" indent="-349250" algn="l" rtl="0">
              <a:lnSpc>
                <a:spcPct val="115000"/>
              </a:lnSpc>
              <a:spcBef>
                <a:spcPts val="0"/>
              </a:spcBef>
              <a:spcAft>
                <a:spcPts val="0"/>
              </a:spcAft>
              <a:buSzPts val="1900"/>
              <a:buChar char="●"/>
            </a:pPr>
            <a:r>
              <a:rPr lang="en-US" dirty="0"/>
              <a:t>I </a:t>
            </a:r>
            <a:r>
              <a:rPr lang="en-US" dirty="0" err="1"/>
              <a:t>programmi</a:t>
            </a:r>
            <a:r>
              <a:rPr lang="en-US" dirty="0"/>
              <a:t> di </a:t>
            </a:r>
            <a:r>
              <a:rPr lang="en-US" dirty="0" err="1"/>
              <a:t>agricoltura</a:t>
            </a:r>
            <a:r>
              <a:rPr lang="en-US" dirty="0"/>
              <a:t> </a:t>
            </a:r>
            <a:r>
              <a:rPr lang="en-US" dirty="0" err="1"/>
              <a:t>sostenuta</a:t>
            </a:r>
            <a:r>
              <a:rPr lang="en-US" dirty="0"/>
              <a:t> </a:t>
            </a:r>
            <a:r>
              <a:rPr lang="en-US" dirty="0" err="1"/>
              <a:t>dalla</a:t>
            </a:r>
            <a:r>
              <a:rPr lang="en-US" dirty="0"/>
              <a:t> </a:t>
            </a:r>
            <a:r>
              <a:rPr lang="en-US" dirty="0" err="1"/>
              <a:t>comunità</a:t>
            </a:r>
            <a:r>
              <a:rPr lang="en-US" dirty="0"/>
              <a:t> (CSA) </a:t>
            </a:r>
            <a:r>
              <a:rPr lang="en-US" dirty="0" err="1"/>
              <a:t>possono</a:t>
            </a:r>
            <a:r>
              <a:rPr lang="en-US" dirty="0"/>
              <a:t> </a:t>
            </a:r>
            <a:r>
              <a:rPr lang="en-US" dirty="0" err="1"/>
              <a:t>mettere</a:t>
            </a:r>
            <a:r>
              <a:rPr lang="en-US" dirty="0"/>
              <a:t> in </a:t>
            </a:r>
            <a:r>
              <a:rPr lang="en-US" dirty="0" err="1"/>
              <a:t>contatto</a:t>
            </a:r>
            <a:r>
              <a:rPr lang="en-US" dirty="0"/>
              <a:t> </a:t>
            </a:r>
            <a:r>
              <a:rPr lang="en-US" dirty="0" err="1"/>
              <a:t>gli</a:t>
            </a:r>
            <a:r>
              <a:rPr lang="en-US" dirty="0"/>
              <a:t> </a:t>
            </a:r>
            <a:r>
              <a:rPr lang="en-US" dirty="0" err="1"/>
              <a:t>agricoltori</a:t>
            </a:r>
            <a:r>
              <a:rPr lang="en-US" dirty="0"/>
              <a:t> </a:t>
            </a:r>
            <a:r>
              <a:rPr lang="en-US" dirty="0" err="1"/>
              <a:t>direttamente</a:t>
            </a:r>
            <a:r>
              <a:rPr lang="en-US" dirty="0"/>
              <a:t> con </a:t>
            </a:r>
            <a:r>
              <a:rPr lang="en-US" dirty="0" err="1"/>
              <a:t>i</a:t>
            </a:r>
            <a:r>
              <a:rPr lang="en-US" dirty="0"/>
              <a:t> </a:t>
            </a:r>
            <a:r>
              <a:rPr lang="en-US" dirty="0" err="1"/>
              <a:t>consumatori</a:t>
            </a:r>
            <a:r>
              <a:rPr lang="en-US" dirty="0"/>
              <a:t>, </a:t>
            </a:r>
            <a:r>
              <a:rPr lang="en-US" dirty="0" err="1"/>
              <a:t>evitando</a:t>
            </a:r>
            <a:r>
              <a:rPr lang="en-US" dirty="0"/>
              <a:t> </a:t>
            </a:r>
            <a:r>
              <a:rPr lang="en-US" dirty="0" err="1"/>
              <a:t>gli</a:t>
            </a:r>
            <a:r>
              <a:rPr lang="en-US" dirty="0"/>
              <a:t> </a:t>
            </a:r>
            <a:r>
              <a:rPr lang="en-US" dirty="0" err="1"/>
              <a:t>intermediari</a:t>
            </a:r>
            <a:r>
              <a:rPr lang="en-US" dirty="0"/>
              <a:t> e </a:t>
            </a:r>
            <a:r>
              <a:rPr lang="en-US" dirty="0" err="1"/>
              <a:t>garantendo</a:t>
            </a:r>
            <a:r>
              <a:rPr lang="en-US" dirty="0"/>
              <a:t> </a:t>
            </a:r>
            <a:r>
              <a:rPr lang="en-US" dirty="0" err="1"/>
              <a:t>prezzi</a:t>
            </a:r>
            <a:r>
              <a:rPr lang="en-US" dirty="0"/>
              <a:t> </a:t>
            </a:r>
            <a:r>
              <a:rPr lang="en-US" dirty="0" err="1"/>
              <a:t>equi</a:t>
            </a:r>
            <a:r>
              <a:rPr lang="en-US" dirty="0"/>
              <a:t>.</a:t>
            </a:r>
            <a:endParaRPr dirty="0"/>
          </a:p>
          <a:p>
            <a:pPr marL="457200" lvl="0" indent="-349250" algn="l" rtl="0">
              <a:lnSpc>
                <a:spcPct val="115000"/>
              </a:lnSpc>
              <a:spcBef>
                <a:spcPts val="0"/>
              </a:spcBef>
              <a:spcAft>
                <a:spcPts val="0"/>
              </a:spcAft>
              <a:buSzPts val="1900"/>
              <a:buChar char="●"/>
            </a:pPr>
            <a:r>
              <a:rPr lang="en-US" dirty="0" err="1"/>
              <a:t>L'agroecologia</a:t>
            </a:r>
            <a:r>
              <a:rPr lang="en-US" dirty="0"/>
              <a:t> </a:t>
            </a:r>
            <a:r>
              <a:rPr lang="en-US" dirty="0" err="1"/>
              <a:t>può</a:t>
            </a:r>
            <a:r>
              <a:rPr lang="en-US" dirty="0"/>
              <a:t> </a:t>
            </a:r>
            <a:r>
              <a:rPr lang="en-US" dirty="0" err="1"/>
              <a:t>promuovere</a:t>
            </a:r>
            <a:r>
              <a:rPr lang="en-US" dirty="0"/>
              <a:t> </a:t>
            </a:r>
            <a:r>
              <a:rPr lang="en-US" dirty="0" err="1"/>
              <a:t>pratiche</a:t>
            </a:r>
            <a:r>
              <a:rPr lang="en-US" dirty="0"/>
              <a:t> di </a:t>
            </a:r>
            <a:r>
              <a:rPr lang="en-US" dirty="0" err="1"/>
              <a:t>commercio</a:t>
            </a:r>
            <a:r>
              <a:rPr lang="en-US" dirty="0"/>
              <a:t> </a:t>
            </a:r>
            <a:r>
              <a:rPr lang="en-US" dirty="0" err="1"/>
              <a:t>equo</a:t>
            </a:r>
            <a:r>
              <a:rPr lang="en-US" dirty="0"/>
              <a:t> e </a:t>
            </a:r>
            <a:r>
              <a:rPr lang="en-US" dirty="0" err="1"/>
              <a:t>solidale</a:t>
            </a:r>
            <a:r>
              <a:rPr lang="en-US" dirty="0"/>
              <a:t> e </a:t>
            </a:r>
            <a:r>
              <a:rPr lang="en-US" dirty="0" err="1"/>
              <a:t>garantire</a:t>
            </a:r>
            <a:r>
              <a:rPr lang="en-US" dirty="0"/>
              <a:t> </a:t>
            </a:r>
            <a:r>
              <a:rPr lang="en-US" dirty="0" err="1"/>
              <a:t>un'equa</a:t>
            </a:r>
            <a:r>
              <a:rPr lang="en-US" dirty="0"/>
              <a:t> </a:t>
            </a:r>
            <a:r>
              <a:rPr lang="en-US" dirty="0" err="1"/>
              <a:t>distribuzione</a:t>
            </a:r>
            <a:r>
              <a:rPr lang="en-US" dirty="0"/>
              <a:t> </a:t>
            </a:r>
            <a:r>
              <a:rPr lang="en-US" dirty="0" err="1"/>
              <a:t>dei</a:t>
            </a:r>
            <a:r>
              <a:rPr lang="en-US" dirty="0"/>
              <a:t> </a:t>
            </a:r>
            <a:r>
              <a:rPr lang="en-US" dirty="0" err="1"/>
              <a:t>profitti</a:t>
            </a:r>
            <a:r>
              <a:rPr lang="en-US" dirty="0"/>
              <a:t> </a:t>
            </a:r>
            <a:r>
              <a:rPr lang="en-US" dirty="0" err="1"/>
              <a:t>lungo</a:t>
            </a:r>
            <a:r>
              <a:rPr lang="en-US" dirty="0"/>
              <a:t> la catena del </a:t>
            </a:r>
            <a:r>
              <a:rPr lang="en-US" dirty="0" err="1"/>
              <a:t>valore</a:t>
            </a:r>
            <a:r>
              <a:rPr lang="en-US" dirty="0"/>
              <a:t>.</a:t>
            </a:r>
            <a:endParaRPr dirty="0"/>
          </a:p>
        </p:txBody>
      </p:sp>
      <p:pic>
        <p:nvPicPr>
          <p:cNvPr id="660" name="Google Shape;660;g2a955ad1b0e_1_44"/>
          <p:cNvPicPr preferRelativeResize="0">
            <a:picLocks noGrp="1"/>
          </p:cNvPicPr>
          <p:nvPr>
            <p:ph type="pic" idx="3"/>
          </p:nvPr>
        </p:nvPicPr>
        <p:blipFill rotWithShape="1">
          <a:blip r:embed="rId3">
            <a:alphaModFix/>
          </a:blip>
          <a:srcRect l="3830" r="3830"/>
          <a:stretch/>
        </p:blipFill>
        <p:spPr>
          <a:xfrm>
            <a:off x="7129526" y="1420553"/>
            <a:ext cx="5062473" cy="3913188"/>
          </a:xfrm>
          <a:prstGeom prst="rect">
            <a:avLst/>
          </a:prstGeom>
          <a:solidFill>
            <a:srgbClr val="D8D8D8"/>
          </a:solidFill>
          <a:ln>
            <a:noFill/>
          </a:ln>
        </p:spPr>
      </p:pic>
      <p:grpSp>
        <p:nvGrpSpPr>
          <p:cNvPr id="661" name="Google Shape;661;g2a955ad1b0e_1_44"/>
          <p:cNvGrpSpPr/>
          <p:nvPr/>
        </p:nvGrpSpPr>
        <p:grpSpPr>
          <a:xfrm>
            <a:off x="517448" y="248635"/>
            <a:ext cx="1028777" cy="1056365"/>
            <a:chOff x="986212" y="4755836"/>
            <a:chExt cx="715862" cy="735059"/>
          </a:xfrm>
        </p:grpSpPr>
        <p:sp>
          <p:nvSpPr>
            <p:cNvPr id="662" name="Google Shape;662;g2a955ad1b0e_1_44"/>
            <p:cNvSpPr/>
            <p:nvPr/>
          </p:nvSpPr>
          <p:spPr>
            <a:xfrm rot="10800000">
              <a:off x="1061666" y="5068237"/>
              <a:ext cx="93254" cy="268790"/>
            </a:xfrm>
            <a:custGeom>
              <a:avLst/>
              <a:gdLst/>
              <a:ahLst/>
              <a:cxnLst/>
              <a:rect l="l" t="t" r="r" b="b"/>
              <a:pathLst>
                <a:path w="93254" h="268790" extrusionOk="0">
                  <a:moveTo>
                    <a:pt x="0" y="0"/>
                  </a:moveTo>
                  <a:lnTo>
                    <a:pt x="93254" y="0"/>
                  </a:lnTo>
                  <a:lnTo>
                    <a:pt x="93254" y="268790"/>
                  </a:lnTo>
                  <a:lnTo>
                    <a:pt x="0" y="26879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g2a955ad1b0e_1_44"/>
            <p:cNvSpPr/>
            <p:nvPr/>
          </p:nvSpPr>
          <p:spPr>
            <a:xfrm>
              <a:off x="986212" y="4755836"/>
              <a:ext cx="715862" cy="735059"/>
            </a:xfrm>
            <a:custGeom>
              <a:avLst/>
              <a:gdLst/>
              <a:ahLst/>
              <a:cxnLst/>
              <a:rect l="l" t="t" r="r" b="b"/>
              <a:pathLst>
                <a:path w="715862" h="735059" extrusionOk="0">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64" name="Google Shape;664;g2a955ad1b0e_1_44"/>
          <p:cNvSpPr txBox="1"/>
          <p:nvPr/>
        </p:nvSpPr>
        <p:spPr>
          <a:xfrm>
            <a:off x="1682750" y="437149"/>
            <a:ext cx="5310300" cy="1223400"/>
          </a:xfrm>
          <a:prstGeom prst="rect">
            <a:avLst/>
          </a:prstGeom>
          <a:noFill/>
          <a:ln>
            <a:noFill/>
          </a:ln>
        </p:spPr>
        <p:txBody>
          <a:bodyPr spcFirstLastPara="1" wrap="square" lIns="91425" tIns="45700" rIns="91425" bIns="45700" anchor="t" anchorCtr="0">
            <a:normAutofit fontScale="92500"/>
          </a:bodyPr>
          <a:lstStyle/>
          <a:p>
            <a:pPr marL="0" marR="0" lvl="0" indent="0" algn="l" rtl="0">
              <a:spcBef>
                <a:spcPts val="0"/>
              </a:spcBef>
              <a:spcAft>
                <a:spcPts val="0"/>
              </a:spcAft>
              <a:buClr>
                <a:srgbClr val="000000"/>
              </a:buClr>
              <a:buSzPct val="80000"/>
              <a:buFont typeface="Arial"/>
              <a:buNone/>
            </a:pPr>
            <a:r>
              <a:rPr lang="en-US" sz="3000" b="1" dirty="0" err="1">
                <a:solidFill>
                  <a:srgbClr val="75A949"/>
                </a:solidFill>
                <a:latin typeface="Calibri"/>
                <a:ea typeface="Calibri"/>
                <a:cs typeface="Calibri"/>
                <a:sym typeface="Calibri"/>
              </a:rPr>
              <a:t>Miglioramento</a:t>
            </a:r>
            <a:r>
              <a:rPr lang="en-US" sz="3000" b="1" dirty="0">
                <a:solidFill>
                  <a:srgbClr val="75A949"/>
                </a:solidFill>
                <a:latin typeface="Calibri"/>
                <a:ea typeface="Calibri"/>
                <a:cs typeface="Calibri"/>
                <a:sym typeface="Calibri"/>
              </a:rPr>
              <a:t> </a:t>
            </a:r>
            <a:r>
              <a:rPr lang="en-US" sz="3000" b="1" dirty="0" err="1">
                <a:solidFill>
                  <a:srgbClr val="75A949"/>
                </a:solidFill>
                <a:latin typeface="Calibri"/>
                <a:ea typeface="Calibri"/>
                <a:cs typeface="Calibri"/>
                <a:sym typeface="Calibri"/>
              </a:rPr>
              <a:t>dell'accesso</a:t>
            </a:r>
            <a:r>
              <a:rPr lang="en-US" sz="3000" b="1" dirty="0">
                <a:solidFill>
                  <a:srgbClr val="75A949"/>
                </a:solidFill>
                <a:latin typeface="Calibri"/>
                <a:ea typeface="Calibri"/>
                <a:cs typeface="Calibri"/>
                <a:sym typeface="Calibri"/>
              </a:rPr>
              <a:t> al </a:t>
            </a:r>
            <a:r>
              <a:rPr lang="en-US" sz="3000" b="1" dirty="0" err="1">
                <a:solidFill>
                  <a:srgbClr val="75A949"/>
                </a:solidFill>
                <a:latin typeface="Calibri"/>
                <a:ea typeface="Calibri"/>
                <a:cs typeface="Calibri"/>
                <a:sym typeface="Calibri"/>
              </a:rPr>
              <a:t>mercato</a:t>
            </a:r>
            <a:r>
              <a:rPr lang="en-US" sz="3000" b="1" dirty="0">
                <a:solidFill>
                  <a:srgbClr val="75A949"/>
                </a:solidFill>
                <a:latin typeface="Calibri"/>
                <a:ea typeface="Calibri"/>
                <a:cs typeface="Calibri"/>
                <a:sym typeface="Calibri"/>
              </a:rPr>
              <a:t> e </a:t>
            </a:r>
            <a:r>
              <a:rPr lang="en-US" sz="3000" b="1" dirty="0" err="1">
                <a:solidFill>
                  <a:srgbClr val="75A949"/>
                </a:solidFill>
                <a:latin typeface="Calibri"/>
                <a:ea typeface="Calibri"/>
                <a:cs typeface="Calibri"/>
                <a:sym typeface="Calibri"/>
              </a:rPr>
              <a:t>della</a:t>
            </a:r>
            <a:r>
              <a:rPr lang="en-US" sz="3000" b="1" dirty="0">
                <a:solidFill>
                  <a:srgbClr val="75A949"/>
                </a:solidFill>
                <a:latin typeface="Calibri"/>
                <a:ea typeface="Calibri"/>
                <a:cs typeface="Calibri"/>
                <a:sym typeface="Calibri"/>
              </a:rPr>
              <a:t> catena del </a:t>
            </a:r>
            <a:r>
              <a:rPr lang="en-US" sz="3000" b="1" dirty="0" err="1">
                <a:solidFill>
                  <a:srgbClr val="75A949"/>
                </a:solidFill>
                <a:latin typeface="Calibri"/>
                <a:ea typeface="Calibri"/>
                <a:cs typeface="Calibri"/>
                <a:sym typeface="Calibri"/>
              </a:rPr>
              <a:t>valore</a:t>
            </a:r>
            <a:r>
              <a:rPr lang="en-US" sz="3000" b="1" dirty="0">
                <a:solidFill>
                  <a:srgbClr val="75A949"/>
                </a:solidFill>
                <a:latin typeface="Calibri"/>
                <a:ea typeface="Calibri"/>
                <a:cs typeface="Calibri"/>
                <a:sym typeface="Calibri"/>
              </a:rPr>
              <a: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
          <p:cNvSpPr txBox="1">
            <a:spLocks noGrp="1"/>
          </p:cNvSpPr>
          <p:nvPr>
            <p:ph type="body" idx="1"/>
          </p:nvPr>
        </p:nvSpPr>
        <p:spPr>
          <a:xfrm>
            <a:off x="492693" y="1601106"/>
            <a:ext cx="11423400" cy="3849900"/>
          </a:xfrm>
          <a:prstGeom prst="rect">
            <a:avLst/>
          </a:prstGeom>
          <a:noFill/>
          <a:ln>
            <a:noFill/>
          </a:ln>
        </p:spPr>
        <p:txBody>
          <a:bodyPr spcFirstLastPara="1" wrap="square" lIns="91425" tIns="45700" rIns="91425" bIns="45700" anchor="t" anchorCtr="0">
            <a:noAutofit/>
          </a:bodyPr>
          <a:lstStyle/>
          <a:p>
            <a:pPr marL="457200" lvl="0" indent="-368300" algn="l" rtl="0">
              <a:lnSpc>
                <a:spcPct val="125000"/>
              </a:lnSpc>
              <a:spcBef>
                <a:spcPts val="0"/>
              </a:spcBef>
              <a:spcAft>
                <a:spcPts val="0"/>
              </a:spcAft>
              <a:buClr>
                <a:srgbClr val="010101"/>
              </a:buClr>
              <a:buSzPts val="2200"/>
              <a:buFont typeface="Calibri"/>
              <a:buAutoNum type="arabicPeriod"/>
            </a:pPr>
            <a:r>
              <a:rPr lang="en-US" sz="2100"/>
              <a:t>Sarete in grado di discutere come i principi dell'agroecologia e della sovranità alimentare promuovano la sostenibilità ambientale, economica e sociale delle comunità.</a:t>
            </a:r>
            <a:endParaRPr sz="2100"/>
          </a:p>
          <a:p>
            <a:pPr marL="457200" lvl="0" indent="-368300" algn="l" rtl="0">
              <a:lnSpc>
                <a:spcPct val="125000"/>
              </a:lnSpc>
              <a:spcBef>
                <a:spcPts val="800"/>
              </a:spcBef>
              <a:spcAft>
                <a:spcPts val="0"/>
              </a:spcAft>
              <a:buSzPts val="2200"/>
              <a:buFont typeface="Calibri"/>
              <a:buAutoNum type="arabicPeriod"/>
            </a:pPr>
            <a:r>
              <a:rPr lang="en-US" sz="2100"/>
              <a:t>Sarete in grado di </a:t>
            </a:r>
            <a:r>
              <a:rPr lang="en-US" sz="2100" b="1"/>
              <a:t>interpretare</a:t>
            </a:r>
            <a:r>
              <a:rPr lang="en-US" sz="2100"/>
              <a:t> l'importanza e il valore dell’Agricoltura sostenuta dalla comunità (CSA) come modello per raggiungere la sovranità alimentare e il suo impatto sulla coesione e il benessere della comunità.</a:t>
            </a:r>
            <a:endParaRPr sz="2100"/>
          </a:p>
          <a:p>
            <a:pPr marL="457200" lvl="0" indent="-368300" algn="l" rtl="0">
              <a:lnSpc>
                <a:spcPct val="125000"/>
              </a:lnSpc>
              <a:spcBef>
                <a:spcPts val="800"/>
              </a:spcBef>
              <a:spcAft>
                <a:spcPts val="0"/>
              </a:spcAft>
              <a:buSzPts val="2200"/>
              <a:buFont typeface="Calibri"/>
              <a:buAutoNum type="arabicPeriod"/>
            </a:pPr>
            <a:r>
              <a:rPr lang="en-US" sz="2100"/>
              <a:t>Sarete in grado di </a:t>
            </a:r>
            <a:r>
              <a:rPr lang="en-US" sz="2100" b="1"/>
              <a:t>confrontare</a:t>
            </a:r>
            <a:r>
              <a:rPr lang="en-US" sz="2100"/>
              <a:t> gli impatti economici, sociali e ambientali dell'agroecologia rispetto all'agricoltura convenzionale, identificando i vantaggi e le sfide nell'implementazione delle pratiche agroecologiche nelle comunità.</a:t>
            </a:r>
            <a:endParaRPr sz="2100"/>
          </a:p>
          <a:p>
            <a:pPr marL="457200" lvl="0" indent="-368300" algn="l" rtl="0">
              <a:lnSpc>
                <a:spcPct val="125000"/>
              </a:lnSpc>
              <a:spcBef>
                <a:spcPts val="800"/>
              </a:spcBef>
              <a:spcAft>
                <a:spcPts val="800"/>
              </a:spcAft>
              <a:buSzPts val="2200"/>
              <a:buFont typeface="Calibri"/>
              <a:buAutoNum type="arabicPeriod"/>
            </a:pPr>
            <a:r>
              <a:rPr lang="en-US" sz="2100"/>
              <a:t>Sarete in grado di </a:t>
            </a:r>
            <a:r>
              <a:rPr lang="en-US" sz="2100" b="1"/>
              <a:t>dimostrare</a:t>
            </a:r>
            <a:r>
              <a:rPr lang="en-US" sz="2100"/>
              <a:t> come applicare i concetti di agroecologia e sovranità alimentare per sviluppare piani d'azione comunitari che promuovano pratiche agricole sostenibili.</a:t>
            </a:r>
            <a:endParaRPr sz="2100"/>
          </a:p>
        </p:txBody>
      </p:sp>
      <p:sp>
        <p:nvSpPr>
          <p:cNvPr id="245" name="Google Shape;245;p5"/>
          <p:cNvSpPr txBox="1">
            <a:spLocks noGrp="1"/>
          </p:cNvSpPr>
          <p:nvPr>
            <p:ph type="body" idx="2"/>
          </p:nvPr>
        </p:nvSpPr>
        <p:spPr>
          <a:xfrm>
            <a:off x="731531" y="656528"/>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a:t>Risultati dell'apprendimento </a:t>
            </a:r>
            <a:endParaRPr b="1"/>
          </a:p>
          <a:p>
            <a:pPr marL="0" lvl="0" indent="0" algn="l" rtl="0">
              <a:lnSpc>
                <a:spcPct val="90000"/>
              </a:lnSpc>
              <a:spcBef>
                <a:spcPts val="1000"/>
              </a:spcBef>
              <a:spcAft>
                <a:spcPts val="0"/>
              </a:spcAft>
              <a:buClr>
                <a:srgbClr val="8DC641"/>
              </a:buClr>
              <a:buSzPts val="3600"/>
              <a:buNone/>
            </a:pPr>
            <a:endParaRPr b="1"/>
          </a:p>
        </p:txBody>
      </p:sp>
      <p:grpSp>
        <p:nvGrpSpPr>
          <p:cNvPr id="246" name="Google Shape;246;p5"/>
          <p:cNvGrpSpPr/>
          <p:nvPr/>
        </p:nvGrpSpPr>
        <p:grpSpPr>
          <a:xfrm rot="3730759">
            <a:off x="10590024" y="380632"/>
            <a:ext cx="949887" cy="1163493"/>
            <a:chOff x="7602444" y="4967675"/>
            <a:chExt cx="483620" cy="592374"/>
          </a:xfrm>
        </p:grpSpPr>
        <p:grpSp>
          <p:nvGrpSpPr>
            <p:cNvPr id="247" name="Google Shape;247;p5"/>
            <p:cNvGrpSpPr/>
            <p:nvPr/>
          </p:nvGrpSpPr>
          <p:grpSpPr>
            <a:xfrm>
              <a:off x="7618661" y="4967675"/>
              <a:ext cx="467403" cy="507609"/>
              <a:chOff x="2251964" y="3590497"/>
              <a:chExt cx="467403" cy="507609"/>
            </a:xfrm>
          </p:grpSpPr>
          <p:sp>
            <p:nvSpPr>
              <p:cNvPr id="248" name="Google Shape;248;p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1" name="Google Shape;251;p5"/>
            <p:cNvGrpSpPr/>
            <p:nvPr/>
          </p:nvGrpSpPr>
          <p:grpSpPr>
            <a:xfrm>
              <a:off x="7602444" y="4993761"/>
              <a:ext cx="421973" cy="566288"/>
              <a:chOff x="2235747" y="3616583"/>
              <a:chExt cx="421973" cy="566288"/>
            </a:xfrm>
          </p:grpSpPr>
          <p:sp>
            <p:nvSpPr>
              <p:cNvPr id="252" name="Google Shape;252;p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2a955ad1b0e_1_51"/>
          <p:cNvSpPr txBox="1">
            <a:spLocks noGrp="1"/>
          </p:cNvSpPr>
          <p:nvPr>
            <p:ph type="body" idx="1"/>
          </p:nvPr>
        </p:nvSpPr>
        <p:spPr>
          <a:xfrm>
            <a:off x="948275" y="1936374"/>
            <a:ext cx="5595400" cy="4181100"/>
          </a:xfrm>
          <a:prstGeom prst="rect">
            <a:avLst/>
          </a:prstGeom>
          <a:noFill/>
          <a:ln>
            <a:noFill/>
          </a:ln>
        </p:spPr>
        <p:txBody>
          <a:bodyPr spcFirstLastPara="1" wrap="square" lIns="91425" tIns="45700" rIns="91425" bIns="45700" anchor="ctr" anchorCtr="0">
            <a:normAutofit fontScale="70000" lnSpcReduction="20000"/>
          </a:bodyPr>
          <a:lstStyle/>
          <a:p>
            <a:pPr marL="0" lvl="0" indent="0" algn="l" rtl="0">
              <a:lnSpc>
                <a:spcPct val="115000"/>
              </a:lnSpc>
              <a:spcBef>
                <a:spcPts val="0"/>
              </a:spcBef>
              <a:spcAft>
                <a:spcPts val="0"/>
              </a:spcAft>
              <a:buSzPct val="117877"/>
              <a:buNone/>
            </a:pPr>
            <a:endParaRPr sz="2545" i="0" dirty="0"/>
          </a:p>
          <a:p>
            <a:pPr marL="457200" lvl="0" indent="-334597" algn="l" rtl="0">
              <a:lnSpc>
                <a:spcPct val="115000"/>
              </a:lnSpc>
              <a:spcBef>
                <a:spcPts val="0"/>
              </a:spcBef>
              <a:spcAft>
                <a:spcPts val="0"/>
              </a:spcAft>
              <a:buSzPct val="100000"/>
              <a:buChar char="●"/>
            </a:pPr>
            <a:r>
              <a:rPr lang="en-US" sz="3033" i="0" dirty="0" err="1"/>
              <a:t>L'agroecologia</a:t>
            </a:r>
            <a:r>
              <a:rPr lang="en-US" sz="3033" i="0" dirty="0"/>
              <a:t> </a:t>
            </a:r>
            <a:r>
              <a:rPr lang="en-US" sz="3033" i="0" dirty="0" err="1"/>
              <a:t>richiede</a:t>
            </a:r>
            <a:r>
              <a:rPr lang="en-US" sz="3033" i="0" dirty="0"/>
              <a:t> </a:t>
            </a:r>
            <a:r>
              <a:rPr lang="en-US" sz="3033" i="0" dirty="0" err="1"/>
              <a:t>competenze</a:t>
            </a:r>
            <a:r>
              <a:rPr lang="en-US" sz="3033" i="0" dirty="0"/>
              <a:t> e </a:t>
            </a:r>
            <a:r>
              <a:rPr lang="en-US" sz="3033" i="0" dirty="0" err="1"/>
              <a:t>manodopera</a:t>
            </a:r>
            <a:r>
              <a:rPr lang="en-US" sz="3033" i="0" dirty="0"/>
              <a:t> diverse, con </a:t>
            </a:r>
            <a:r>
              <a:rPr lang="en-US" sz="3033" i="0" dirty="0" err="1"/>
              <a:t>conseguente</a:t>
            </a:r>
            <a:r>
              <a:rPr lang="en-US" sz="3033" i="0" dirty="0"/>
              <a:t> </a:t>
            </a:r>
            <a:r>
              <a:rPr lang="en-US" sz="3033" i="0" dirty="0" err="1"/>
              <a:t>creazione</a:t>
            </a:r>
            <a:r>
              <a:rPr lang="en-US" sz="3033" i="0" dirty="0"/>
              <a:t> di </a:t>
            </a:r>
            <a:r>
              <a:rPr lang="en-US" sz="3033" i="0" dirty="0" err="1"/>
              <a:t>posti</a:t>
            </a:r>
            <a:r>
              <a:rPr lang="en-US" sz="3033" i="0" dirty="0"/>
              <a:t> di </a:t>
            </a:r>
            <a:r>
              <a:rPr lang="en-US" sz="3033" i="0" dirty="0" err="1"/>
              <a:t>lavoro</a:t>
            </a:r>
            <a:r>
              <a:rPr lang="en-US" sz="3033" i="0" dirty="0"/>
              <a:t> </a:t>
            </a:r>
            <a:r>
              <a:rPr lang="en-US" sz="3033" i="0" dirty="0" err="1"/>
              <a:t>nelle</a:t>
            </a:r>
            <a:r>
              <a:rPr lang="en-US" sz="3033" i="0" dirty="0"/>
              <a:t> </a:t>
            </a:r>
            <a:r>
              <a:rPr lang="en-US" sz="3033" i="0" dirty="0" err="1"/>
              <a:t>comunità</a:t>
            </a:r>
            <a:r>
              <a:rPr lang="en-US" sz="3033" i="0" dirty="0"/>
              <a:t> </a:t>
            </a:r>
            <a:r>
              <a:rPr lang="en-US" sz="3033" i="0" dirty="0" err="1"/>
              <a:t>rurali</a:t>
            </a:r>
            <a:r>
              <a:rPr lang="en-US" sz="3033" i="0" dirty="0"/>
              <a:t>.</a:t>
            </a:r>
            <a:endParaRPr sz="3033" i="0" dirty="0"/>
          </a:p>
          <a:p>
            <a:pPr marL="457200" lvl="0" indent="-334597" algn="l" rtl="0">
              <a:lnSpc>
                <a:spcPct val="115000"/>
              </a:lnSpc>
              <a:spcBef>
                <a:spcPts val="0"/>
              </a:spcBef>
              <a:spcAft>
                <a:spcPts val="0"/>
              </a:spcAft>
              <a:buSzPct val="100000"/>
              <a:buChar char="●"/>
            </a:pPr>
            <a:r>
              <a:rPr lang="en-US" sz="3033" i="0" dirty="0"/>
              <a:t>La </a:t>
            </a:r>
            <a:r>
              <a:rPr lang="en-US" sz="3033" i="0" dirty="0" err="1"/>
              <a:t>lavorazione</a:t>
            </a:r>
            <a:r>
              <a:rPr lang="en-US" sz="3033" i="0" dirty="0"/>
              <a:t>, il </a:t>
            </a:r>
            <a:r>
              <a:rPr lang="en-US" sz="3033" i="0" dirty="0" err="1"/>
              <a:t>confezionamento</a:t>
            </a:r>
            <a:r>
              <a:rPr lang="en-US" sz="3033" i="0" dirty="0"/>
              <a:t> e la </a:t>
            </a:r>
            <a:r>
              <a:rPr lang="en-US" sz="3033" i="0" dirty="0" err="1"/>
              <a:t>commercializzazione</a:t>
            </a:r>
            <a:r>
              <a:rPr lang="en-US" sz="3033" i="0" dirty="0"/>
              <a:t> </a:t>
            </a:r>
            <a:r>
              <a:rPr lang="en-US" sz="3033" i="0" dirty="0" err="1"/>
              <a:t>dei</a:t>
            </a:r>
            <a:r>
              <a:rPr lang="en-US" sz="3033" i="0" dirty="0"/>
              <a:t> </a:t>
            </a:r>
            <a:r>
              <a:rPr lang="en-US" sz="3033" i="0" dirty="0" err="1"/>
              <a:t>prodotti</a:t>
            </a:r>
            <a:r>
              <a:rPr lang="en-US" sz="3033" i="0" dirty="0"/>
              <a:t> </a:t>
            </a:r>
            <a:r>
              <a:rPr lang="en-US" sz="3033" i="0" dirty="0" err="1"/>
              <a:t>agroecologici</a:t>
            </a:r>
            <a:r>
              <a:rPr lang="en-US" sz="3033" i="0" dirty="0"/>
              <a:t> </a:t>
            </a:r>
            <a:r>
              <a:rPr lang="en-US" sz="3033" i="0" dirty="0" err="1"/>
              <a:t>possono</a:t>
            </a:r>
            <a:r>
              <a:rPr lang="en-US" sz="3033" i="0" dirty="0"/>
              <a:t> </a:t>
            </a:r>
            <a:r>
              <a:rPr lang="en-US" sz="3033" i="0" dirty="0" err="1"/>
              <a:t>creare</a:t>
            </a:r>
            <a:r>
              <a:rPr lang="en-US" sz="3033" i="0" dirty="0"/>
              <a:t> </a:t>
            </a:r>
            <a:r>
              <a:rPr lang="en-US" sz="3033" i="0" dirty="0" err="1"/>
              <a:t>ulteriori</a:t>
            </a:r>
            <a:r>
              <a:rPr lang="en-US" sz="3033" i="0" dirty="0"/>
              <a:t> </a:t>
            </a:r>
            <a:r>
              <a:rPr lang="en-US" sz="3033" i="0" dirty="0" err="1"/>
              <a:t>opportunità</a:t>
            </a:r>
            <a:r>
              <a:rPr lang="en-US" sz="3033" i="0" dirty="0"/>
              <a:t> di </a:t>
            </a:r>
            <a:r>
              <a:rPr lang="en-US" sz="3033" i="0" dirty="0" err="1"/>
              <a:t>lavoro</a:t>
            </a:r>
            <a:r>
              <a:rPr lang="en-US" sz="3033" i="0" dirty="0"/>
              <a:t>.</a:t>
            </a:r>
            <a:endParaRPr sz="3033" i="0" dirty="0"/>
          </a:p>
          <a:p>
            <a:pPr marL="457200" lvl="0" indent="-334598" algn="l" rtl="0">
              <a:lnSpc>
                <a:spcPct val="115000"/>
              </a:lnSpc>
              <a:spcBef>
                <a:spcPts val="0"/>
              </a:spcBef>
              <a:spcAft>
                <a:spcPts val="0"/>
              </a:spcAft>
              <a:buSzPct val="100000"/>
              <a:buChar char="●"/>
            </a:pPr>
            <a:r>
              <a:rPr lang="en-US" sz="3033" i="0" dirty="0" err="1"/>
              <a:t>L'agroecologia</a:t>
            </a:r>
            <a:r>
              <a:rPr lang="en-US" sz="3033" i="0" dirty="0"/>
              <a:t> </a:t>
            </a:r>
            <a:r>
              <a:rPr lang="en-US" sz="3033" i="0" dirty="0" err="1"/>
              <a:t>può</a:t>
            </a:r>
            <a:r>
              <a:rPr lang="en-US" sz="3033" i="0" dirty="0"/>
              <a:t> </a:t>
            </a:r>
            <a:r>
              <a:rPr lang="en-US" sz="3033" i="0" dirty="0" err="1"/>
              <a:t>contribuire</a:t>
            </a:r>
            <a:r>
              <a:rPr lang="en-US" sz="3033" i="0" dirty="0"/>
              <a:t> a </a:t>
            </a:r>
            <a:r>
              <a:rPr lang="en-US" sz="3033" i="0" dirty="0" err="1"/>
              <a:t>una</a:t>
            </a:r>
            <a:r>
              <a:rPr lang="en-US" sz="3033" i="0" dirty="0"/>
              <a:t> </a:t>
            </a:r>
            <a:r>
              <a:rPr lang="en-US" sz="3033" i="0" dirty="0" err="1"/>
              <a:t>maggiore</a:t>
            </a:r>
            <a:r>
              <a:rPr lang="en-US" sz="3033" i="0" dirty="0"/>
              <a:t> </a:t>
            </a:r>
            <a:r>
              <a:rPr lang="en-US" sz="3033" i="0" dirty="0" err="1"/>
              <a:t>diversificazione</a:t>
            </a:r>
            <a:r>
              <a:rPr lang="en-US" sz="3033" i="0" dirty="0"/>
              <a:t> </a:t>
            </a:r>
            <a:r>
              <a:rPr lang="en-US" sz="3033" i="0" dirty="0" err="1"/>
              <a:t>dell'economia</a:t>
            </a:r>
            <a:r>
              <a:rPr lang="en-US" sz="3033" i="0" dirty="0"/>
              <a:t> </a:t>
            </a:r>
            <a:r>
              <a:rPr lang="en-US" sz="3033" i="0" dirty="0" err="1"/>
              <a:t>rurale</a:t>
            </a:r>
            <a:r>
              <a:rPr lang="en-US" sz="3033" i="0" dirty="0"/>
              <a:t>, </a:t>
            </a:r>
            <a:r>
              <a:rPr lang="en-US" sz="3033" i="0" dirty="0" err="1"/>
              <a:t>riducendo</a:t>
            </a:r>
            <a:r>
              <a:rPr lang="en-US" sz="3033" i="0" dirty="0"/>
              <a:t> la </a:t>
            </a:r>
            <a:r>
              <a:rPr lang="en-US" sz="3033" i="0" dirty="0" err="1"/>
              <a:t>dipendenza</a:t>
            </a:r>
            <a:r>
              <a:rPr lang="en-US" sz="3033" i="0" dirty="0"/>
              <a:t> da </a:t>
            </a:r>
            <a:r>
              <a:rPr lang="en-US" sz="3033" i="0" dirty="0" err="1"/>
              <a:t>un'unica</a:t>
            </a:r>
            <a:r>
              <a:rPr lang="en-US" sz="3033" i="0" dirty="0"/>
              <a:t> </a:t>
            </a:r>
            <a:r>
              <a:rPr lang="en-US" sz="3033" i="0" dirty="0" err="1"/>
              <a:t>coltura</a:t>
            </a:r>
            <a:r>
              <a:rPr lang="en-US" sz="3033" i="0" dirty="0"/>
              <a:t> o </a:t>
            </a:r>
            <a:r>
              <a:rPr lang="en-US" sz="3033" i="0" dirty="0" err="1"/>
              <a:t>industria</a:t>
            </a:r>
            <a:r>
              <a:rPr lang="en-US" sz="3033" i="0" dirty="0"/>
              <a:t>.</a:t>
            </a:r>
            <a:endParaRPr dirty="0"/>
          </a:p>
        </p:txBody>
      </p:sp>
      <p:pic>
        <p:nvPicPr>
          <p:cNvPr id="670" name="Google Shape;670;g2a955ad1b0e_1_51"/>
          <p:cNvPicPr preferRelativeResize="0">
            <a:picLocks noGrp="1"/>
          </p:cNvPicPr>
          <p:nvPr>
            <p:ph type="pic" idx="2"/>
          </p:nvPr>
        </p:nvPicPr>
        <p:blipFill rotWithShape="1">
          <a:blip r:embed="rId3">
            <a:alphaModFix/>
          </a:blip>
          <a:srcRect l="12897" r="12897"/>
          <a:stretch/>
        </p:blipFill>
        <p:spPr>
          <a:xfrm>
            <a:off x="6410850" y="1185125"/>
            <a:ext cx="5315700" cy="4772701"/>
          </a:xfrm>
          <a:prstGeom prst="rect">
            <a:avLst/>
          </a:prstGeom>
          <a:solidFill>
            <a:srgbClr val="D8D8D8"/>
          </a:solidFill>
          <a:ln>
            <a:noFill/>
          </a:ln>
        </p:spPr>
      </p:pic>
      <p:sp>
        <p:nvSpPr>
          <p:cNvPr id="671" name="Google Shape;671;g2a955ad1b0e_1_51"/>
          <p:cNvSpPr txBox="1"/>
          <p:nvPr/>
        </p:nvSpPr>
        <p:spPr>
          <a:xfrm>
            <a:off x="1700283" y="684300"/>
            <a:ext cx="4284292"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259"/>
              <a:buFont typeface="Arial"/>
              <a:buNone/>
            </a:pPr>
            <a:r>
              <a:rPr lang="en-US" sz="3200" b="1" dirty="0" err="1">
                <a:solidFill>
                  <a:srgbClr val="75A949"/>
                </a:solidFill>
                <a:latin typeface="Calibri"/>
                <a:ea typeface="Calibri"/>
                <a:cs typeface="Calibri"/>
                <a:sym typeface="Calibri"/>
              </a:rPr>
              <a:t>Creazione</a:t>
            </a:r>
            <a:r>
              <a:rPr lang="en-US" sz="3200" b="1" dirty="0">
                <a:solidFill>
                  <a:srgbClr val="75A949"/>
                </a:solidFill>
                <a:latin typeface="Calibri"/>
                <a:ea typeface="Calibri"/>
                <a:cs typeface="Calibri"/>
                <a:sym typeface="Calibri"/>
              </a:rPr>
              <a:t> di </a:t>
            </a:r>
            <a:r>
              <a:rPr lang="en-US" sz="3200" b="1" dirty="0" err="1">
                <a:solidFill>
                  <a:srgbClr val="75A949"/>
                </a:solidFill>
                <a:latin typeface="Calibri"/>
                <a:ea typeface="Calibri"/>
                <a:cs typeface="Calibri"/>
                <a:sym typeface="Calibri"/>
              </a:rPr>
              <a:t>posti</a:t>
            </a:r>
            <a:r>
              <a:rPr lang="en-US" sz="3200" b="1" dirty="0">
                <a:solidFill>
                  <a:srgbClr val="75A949"/>
                </a:solidFill>
                <a:latin typeface="Calibri"/>
                <a:ea typeface="Calibri"/>
                <a:cs typeface="Calibri"/>
                <a:sym typeface="Calibri"/>
              </a:rPr>
              <a:t> di </a:t>
            </a:r>
            <a:r>
              <a:rPr lang="en-US" sz="3200" b="1" dirty="0" err="1">
                <a:solidFill>
                  <a:srgbClr val="75A949"/>
                </a:solidFill>
                <a:latin typeface="Calibri"/>
                <a:ea typeface="Calibri"/>
                <a:cs typeface="Calibri"/>
                <a:sym typeface="Calibri"/>
              </a:rPr>
              <a:t>lavoro</a:t>
            </a:r>
            <a:r>
              <a:rPr lang="en-US" sz="3200" b="1" dirty="0">
                <a:solidFill>
                  <a:srgbClr val="75A949"/>
                </a:solidFill>
                <a:latin typeface="Calibri"/>
                <a:ea typeface="Calibri"/>
                <a:cs typeface="Calibri"/>
                <a:sym typeface="Calibri"/>
              </a:rPr>
              <a:t> ed </a:t>
            </a:r>
            <a:r>
              <a:rPr lang="en-US" sz="3200" b="1" dirty="0" err="1">
                <a:solidFill>
                  <a:srgbClr val="75A949"/>
                </a:solidFill>
                <a:latin typeface="Calibri"/>
                <a:ea typeface="Calibri"/>
                <a:cs typeface="Calibri"/>
                <a:sym typeface="Calibri"/>
              </a:rPr>
              <a:t>economia</a:t>
            </a:r>
            <a:r>
              <a:rPr lang="en-US" sz="3200" b="1" dirty="0">
                <a:solidFill>
                  <a:srgbClr val="75A949"/>
                </a:solidFill>
                <a:latin typeface="Calibri"/>
                <a:ea typeface="Calibri"/>
                <a:cs typeface="Calibri"/>
                <a:sym typeface="Calibri"/>
              </a:rPr>
              <a:t> </a:t>
            </a:r>
            <a:r>
              <a:rPr lang="en-US" sz="3200" b="1" dirty="0" err="1">
                <a:solidFill>
                  <a:srgbClr val="75A949"/>
                </a:solidFill>
                <a:latin typeface="Calibri"/>
                <a:ea typeface="Calibri"/>
                <a:cs typeface="Calibri"/>
                <a:sym typeface="Calibri"/>
              </a:rPr>
              <a:t>diversificata</a:t>
            </a:r>
            <a:r>
              <a:rPr lang="en-US" sz="3200" b="1" dirty="0">
                <a:solidFill>
                  <a:srgbClr val="75A949"/>
                </a:solidFill>
                <a:latin typeface="Calibri"/>
                <a:ea typeface="Calibri"/>
                <a:cs typeface="Calibri"/>
                <a:sym typeface="Calibri"/>
              </a:rPr>
              <a:t>:</a:t>
            </a:r>
            <a:endParaRPr dirty="0"/>
          </a:p>
        </p:txBody>
      </p:sp>
      <p:grpSp>
        <p:nvGrpSpPr>
          <p:cNvPr id="672" name="Google Shape;672;g2a955ad1b0e_1_51"/>
          <p:cNvGrpSpPr/>
          <p:nvPr/>
        </p:nvGrpSpPr>
        <p:grpSpPr>
          <a:xfrm>
            <a:off x="689278" y="684239"/>
            <a:ext cx="996648" cy="935011"/>
            <a:chOff x="3907180" y="2351193"/>
            <a:chExt cx="889771" cy="889771"/>
          </a:xfrm>
        </p:grpSpPr>
        <p:sp>
          <p:nvSpPr>
            <p:cNvPr id="673" name="Google Shape;673;g2a955ad1b0e_1_51"/>
            <p:cNvSpPr/>
            <p:nvPr/>
          </p:nvSpPr>
          <p:spPr>
            <a:xfrm>
              <a:off x="4263992" y="2615866"/>
              <a:ext cx="177051" cy="177051"/>
            </a:xfrm>
            <a:custGeom>
              <a:avLst/>
              <a:gdLst/>
              <a:ahLst/>
              <a:cxnLst/>
              <a:rect l="l" t="t" r="r" b="b"/>
              <a:pathLst>
                <a:path w="177051" h="177051" extrusionOk="0">
                  <a:moveTo>
                    <a:pt x="177051" y="93043"/>
                  </a:moveTo>
                  <a:lnTo>
                    <a:pt x="161694" y="100269"/>
                  </a:lnTo>
                  <a:cubicBezTo>
                    <a:pt x="158081" y="102076"/>
                    <a:pt x="155371" y="105689"/>
                    <a:pt x="154468" y="109302"/>
                  </a:cubicBezTo>
                  <a:cubicBezTo>
                    <a:pt x="153565" y="112915"/>
                    <a:pt x="151758" y="116529"/>
                    <a:pt x="149951" y="120142"/>
                  </a:cubicBezTo>
                  <a:cubicBezTo>
                    <a:pt x="148145" y="123755"/>
                    <a:pt x="148145" y="127369"/>
                    <a:pt x="149048" y="131885"/>
                  </a:cubicBezTo>
                  <a:lnTo>
                    <a:pt x="154468" y="148145"/>
                  </a:lnTo>
                  <a:cubicBezTo>
                    <a:pt x="152661" y="149952"/>
                    <a:pt x="149951" y="152662"/>
                    <a:pt x="148145" y="154468"/>
                  </a:cubicBezTo>
                  <a:lnTo>
                    <a:pt x="131885" y="149048"/>
                  </a:lnTo>
                  <a:cubicBezTo>
                    <a:pt x="128272" y="148145"/>
                    <a:pt x="123755" y="148145"/>
                    <a:pt x="120142" y="149952"/>
                  </a:cubicBezTo>
                  <a:cubicBezTo>
                    <a:pt x="116528" y="151758"/>
                    <a:pt x="112915" y="153565"/>
                    <a:pt x="109302" y="154468"/>
                  </a:cubicBezTo>
                  <a:cubicBezTo>
                    <a:pt x="105689" y="155371"/>
                    <a:pt x="102075" y="158081"/>
                    <a:pt x="100269" y="161695"/>
                  </a:cubicBezTo>
                  <a:lnTo>
                    <a:pt x="93042" y="177051"/>
                  </a:lnTo>
                  <a:lnTo>
                    <a:pt x="84009" y="177051"/>
                  </a:lnTo>
                  <a:lnTo>
                    <a:pt x="76782" y="161695"/>
                  </a:lnTo>
                  <a:cubicBezTo>
                    <a:pt x="74976" y="158081"/>
                    <a:pt x="71362" y="155371"/>
                    <a:pt x="67749" y="154468"/>
                  </a:cubicBezTo>
                  <a:cubicBezTo>
                    <a:pt x="64136" y="153565"/>
                    <a:pt x="60523" y="151758"/>
                    <a:pt x="56909" y="149952"/>
                  </a:cubicBezTo>
                  <a:cubicBezTo>
                    <a:pt x="53296" y="148145"/>
                    <a:pt x="49683" y="148145"/>
                    <a:pt x="45166" y="149048"/>
                  </a:cubicBezTo>
                  <a:lnTo>
                    <a:pt x="28906" y="154468"/>
                  </a:lnTo>
                  <a:cubicBezTo>
                    <a:pt x="27100" y="152662"/>
                    <a:pt x="24390" y="149952"/>
                    <a:pt x="22583" y="148145"/>
                  </a:cubicBezTo>
                  <a:lnTo>
                    <a:pt x="28003" y="131885"/>
                  </a:lnTo>
                  <a:cubicBezTo>
                    <a:pt x="28906" y="128272"/>
                    <a:pt x="28906" y="123755"/>
                    <a:pt x="27100" y="120142"/>
                  </a:cubicBezTo>
                  <a:cubicBezTo>
                    <a:pt x="25293" y="116529"/>
                    <a:pt x="23486" y="112915"/>
                    <a:pt x="22583" y="109302"/>
                  </a:cubicBezTo>
                  <a:cubicBezTo>
                    <a:pt x="21680" y="105689"/>
                    <a:pt x="18970" y="102076"/>
                    <a:pt x="15356" y="100269"/>
                  </a:cubicBezTo>
                  <a:lnTo>
                    <a:pt x="0" y="93043"/>
                  </a:lnTo>
                  <a:lnTo>
                    <a:pt x="0" y="84009"/>
                  </a:lnTo>
                  <a:lnTo>
                    <a:pt x="15356" y="76782"/>
                  </a:lnTo>
                  <a:cubicBezTo>
                    <a:pt x="18970" y="74976"/>
                    <a:pt x="21680" y="71363"/>
                    <a:pt x="22583" y="67749"/>
                  </a:cubicBezTo>
                  <a:cubicBezTo>
                    <a:pt x="23486" y="64136"/>
                    <a:pt x="25293" y="60523"/>
                    <a:pt x="27100" y="56910"/>
                  </a:cubicBezTo>
                  <a:cubicBezTo>
                    <a:pt x="28906" y="53296"/>
                    <a:pt x="28906" y="49683"/>
                    <a:pt x="28003" y="45166"/>
                  </a:cubicBezTo>
                  <a:lnTo>
                    <a:pt x="22583" y="28906"/>
                  </a:lnTo>
                  <a:cubicBezTo>
                    <a:pt x="24390" y="27100"/>
                    <a:pt x="27100" y="24390"/>
                    <a:pt x="28906" y="22583"/>
                  </a:cubicBezTo>
                  <a:lnTo>
                    <a:pt x="45166" y="28003"/>
                  </a:lnTo>
                  <a:cubicBezTo>
                    <a:pt x="48779" y="28906"/>
                    <a:pt x="53296" y="28906"/>
                    <a:pt x="56909" y="27100"/>
                  </a:cubicBezTo>
                  <a:cubicBezTo>
                    <a:pt x="60523" y="25293"/>
                    <a:pt x="64136" y="23487"/>
                    <a:pt x="67749" y="22583"/>
                  </a:cubicBezTo>
                  <a:cubicBezTo>
                    <a:pt x="71362" y="21680"/>
                    <a:pt x="74976" y="18970"/>
                    <a:pt x="76782" y="15357"/>
                  </a:cubicBezTo>
                  <a:lnTo>
                    <a:pt x="84009" y="0"/>
                  </a:lnTo>
                  <a:lnTo>
                    <a:pt x="93042" y="0"/>
                  </a:lnTo>
                  <a:lnTo>
                    <a:pt x="100269" y="15357"/>
                  </a:lnTo>
                  <a:cubicBezTo>
                    <a:pt x="102075" y="18970"/>
                    <a:pt x="105689" y="21680"/>
                    <a:pt x="109302" y="22583"/>
                  </a:cubicBezTo>
                  <a:cubicBezTo>
                    <a:pt x="112915" y="23487"/>
                    <a:pt x="116528" y="25293"/>
                    <a:pt x="120142" y="27100"/>
                  </a:cubicBezTo>
                  <a:cubicBezTo>
                    <a:pt x="123755" y="28906"/>
                    <a:pt x="127368" y="28906"/>
                    <a:pt x="131885" y="28003"/>
                  </a:cubicBezTo>
                  <a:lnTo>
                    <a:pt x="148145" y="22583"/>
                  </a:lnTo>
                  <a:cubicBezTo>
                    <a:pt x="149951" y="24390"/>
                    <a:pt x="152661" y="27100"/>
                    <a:pt x="154468" y="28906"/>
                  </a:cubicBezTo>
                  <a:lnTo>
                    <a:pt x="149048" y="45166"/>
                  </a:lnTo>
                  <a:cubicBezTo>
                    <a:pt x="148145" y="48780"/>
                    <a:pt x="148145" y="53296"/>
                    <a:pt x="149951" y="56910"/>
                  </a:cubicBezTo>
                  <a:cubicBezTo>
                    <a:pt x="151758" y="60523"/>
                    <a:pt x="153565" y="64136"/>
                    <a:pt x="154468" y="67749"/>
                  </a:cubicBezTo>
                  <a:cubicBezTo>
                    <a:pt x="155371" y="71363"/>
                    <a:pt x="158081" y="74976"/>
                    <a:pt x="161694" y="76782"/>
                  </a:cubicBezTo>
                  <a:lnTo>
                    <a:pt x="177051" y="84009"/>
                  </a:lnTo>
                  <a:lnTo>
                    <a:pt x="177051" y="93043"/>
                  </a:lnTo>
                  <a:lnTo>
                    <a:pt x="177051" y="9304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74" name="Google Shape;674;g2a955ad1b0e_1_51"/>
            <p:cNvGrpSpPr/>
            <p:nvPr/>
          </p:nvGrpSpPr>
          <p:grpSpPr>
            <a:xfrm>
              <a:off x="3907180" y="2351193"/>
              <a:ext cx="889771" cy="889771"/>
              <a:chOff x="3907180" y="2351193"/>
              <a:chExt cx="889771" cy="889771"/>
            </a:xfrm>
          </p:grpSpPr>
          <p:grpSp>
            <p:nvGrpSpPr>
              <p:cNvPr id="675" name="Google Shape;675;g2a955ad1b0e_1_51"/>
              <p:cNvGrpSpPr/>
              <p:nvPr/>
            </p:nvGrpSpPr>
            <p:grpSpPr>
              <a:xfrm>
                <a:off x="3907180" y="2351193"/>
                <a:ext cx="889771" cy="889771"/>
                <a:chOff x="3907180" y="2351193"/>
                <a:chExt cx="889771" cy="889771"/>
              </a:xfrm>
            </p:grpSpPr>
            <p:sp>
              <p:nvSpPr>
                <p:cNvPr id="676" name="Google Shape;676;g2a955ad1b0e_1_51"/>
                <p:cNvSpPr/>
                <p:nvPr/>
              </p:nvSpPr>
              <p:spPr>
                <a:xfrm>
                  <a:off x="4263088" y="2943656"/>
                  <a:ext cx="160962" cy="294598"/>
                </a:xfrm>
                <a:custGeom>
                  <a:avLst/>
                  <a:gdLst/>
                  <a:ahLst/>
                  <a:cxnLst/>
                  <a:rect l="l" t="t" r="r" b="b"/>
                  <a:pathLst>
                    <a:path w="160962" h="294598" extrusionOk="0">
                      <a:moveTo>
                        <a:pt x="130982" y="66059"/>
                      </a:moveTo>
                      <a:cubicBezTo>
                        <a:pt x="133692" y="56122"/>
                        <a:pt x="134595" y="46185"/>
                        <a:pt x="130982" y="36249"/>
                      </a:cubicBezTo>
                      <a:cubicBezTo>
                        <a:pt x="125562" y="19086"/>
                        <a:pt x="112012" y="6439"/>
                        <a:pt x="94849" y="1923"/>
                      </a:cubicBezTo>
                      <a:cubicBezTo>
                        <a:pt x="78589" y="-2594"/>
                        <a:pt x="61426" y="1019"/>
                        <a:pt x="48779" y="10956"/>
                      </a:cubicBezTo>
                      <a:cubicBezTo>
                        <a:pt x="36133" y="19989"/>
                        <a:pt x="29810" y="34442"/>
                        <a:pt x="29810" y="49799"/>
                      </a:cubicBezTo>
                      <a:cubicBezTo>
                        <a:pt x="29810" y="55219"/>
                        <a:pt x="30713" y="59735"/>
                        <a:pt x="32520" y="65155"/>
                      </a:cubicBezTo>
                      <a:cubicBezTo>
                        <a:pt x="13550" y="70575"/>
                        <a:pt x="903" y="86835"/>
                        <a:pt x="0" y="106708"/>
                      </a:cubicBezTo>
                      <a:lnTo>
                        <a:pt x="0" y="191620"/>
                      </a:lnTo>
                      <a:cubicBezTo>
                        <a:pt x="0" y="199750"/>
                        <a:pt x="6323" y="206074"/>
                        <a:pt x="14453" y="206074"/>
                      </a:cubicBezTo>
                      <a:cubicBezTo>
                        <a:pt x="14453" y="206074"/>
                        <a:pt x="14453" y="206074"/>
                        <a:pt x="14453" y="206074"/>
                      </a:cubicBezTo>
                      <a:lnTo>
                        <a:pt x="28906" y="206074"/>
                      </a:lnTo>
                      <a:lnTo>
                        <a:pt x="28906" y="280146"/>
                      </a:lnTo>
                      <a:cubicBezTo>
                        <a:pt x="28906" y="288276"/>
                        <a:pt x="35230" y="294599"/>
                        <a:pt x="43359" y="294599"/>
                      </a:cubicBezTo>
                      <a:cubicBezTo>
                        <a:pt x="43359" y="294599"/>
                        <a:pt x="43359" y="294599"/>
                        <a:pt x="43359" y="294599"/>
                      </a:cubicBezTo>
                      <a:lnTo>
                        <a:pt x="117432" y="294599"/>
                      </a:lnTo>
                      <a:cubicBezTo>
                        <a:pt x="125562" y="294599"/>
                        <a:pt x="131885" y="288276"/>
                        <a:pt x="131885" y="280146"/>
                      </a:cubicBezTo>
                      <a:cubicBezTo>
                        <a:pt x="131885" y="280146"/>
                        <a:pt x="131885" y="280146"/>
                        <a:pt x="131885" y="280146"/>
                      </a:cubicBezTo>
                      <a:lnTo>
                        <a:pt x="131885" y="206074"/>
                      </a:lnTo>
                      <a:lnTo>
                        <a:pt x="146338" y="206074"/>
                      </a:lnTo>
                      <a:cubicBezTo>
                        <a:pt x="154468" y="206074"/>
                        <a:pt x="160791" y="199750"/>
                        <a:pt x="160791" y="191620"/>
                      </a:cubicBezTo>
                      <a:cubicBezTo>
                        <a:pt x="160791" y="191620"/>
                        <a:pt x="160791" y="191620"/>
                        <a:pt x="160791" y="191620"/>
                      </a:cubicBezTo>
                      <a:lnTo>
                        <a:pt x="160791" y="106708"/>
                      </a:lnTo>
                      <a:cubicBezTo>
                        <a:pt x="162598" y="88642"/>
                        <a:pt x="149951" y="71478"/>
                        <a:pt x="130982" y="66059"/>
                      </a:cubicBezTo>
                      <a:close/>
                      <a:moveTo>
                        <a:pt x="133692" y="178070"/>
                      </a:moveTo>
                      <a:lnTo>
                        <a:pt x="119239" y="178070"/>
                      </a:lnTo>
                      <a:cubicBezTo>
                        <a:pt x="111109" y="178070"/>
                        <a:pt x="104785" y="184394"/>
                        <a:pt x="104785" y="192524"/>
                      </a:cubicBezTo>
                      <a:cubicBezTo>
                        <a:pt x="104785" y="192524"/>
                        <a:pt x="104785" y="192524"/>
                        <a:pt x="104785" y="192524"/>
                      </a:cubicBezTo>
                      <a:lnTo>
                        <a:pt x="104785" y="266596"/>
                      </a:lnTo>
                      <a:lnTo>
                        <a:pt x="59619" y="266596"/>
                      </a:lnTo>
                      <a:lnTo>
                        <a:pt x="59619" y="192524"/>
                      </a:lnTo>
                      <a:cubicBezTo>
                        <a:pt x="59619" y="184394"/>
                        <a:pt x="53296" y="178070"/>
                        <a:pt x="45166" y="178070"/>
                      </a:cubicBezTo>
                      <a:cubicBezTo>
                        <a:pt x="45166" y="178070"/>
                        <a:pt x="45166" y="178070"/>
                        <a:pt x="45166" y="178070"/>
                      </a:cubicBezTo>
                      <a:lnTo>
                        <a:pt x="30713" y="178070"/>
                      </a:lnTo>
                      <a:lnTo>
                        <a:pt x="30713" y="107611"/>
                      </a:lnTo>
                      <a:cubicBezTo>
                        <a:pt x="30713" y="99482"/>
                        <a:pt x="37940" y="94061"/>
                        <a:pt x="45166" y="94061"/>
                      </a:cubicBezTo>
                      <a:lnTo>
                        <a:pt x="60523" y="94061"/>
                      </a:lnTo>
                      <a:cubicBezTo>
                        <a:pt x="68652" y="94061"/>
                        <a:pt x="74976" y="87738"/>
                        <a:pt x="74976" y="79608"/>
                      </a:cubicBezTo>
                      <a:cubicBezTo>
                        <a:pt x="74976" y="75092"/>
                        <a:pt x="72266" y="70575"/>
                        <a:pt x="68652" y="67865"/>
                      </a:cubicBezTo>
                      <a:cubicBezTo>
                        <a:pt x="59619" y="61542"/>
                        <a:pt x="56909" y="49799"/>
                        <a:pt x="63233" y="40766"/>
                      </a:cubicBezTo>
                      <a:cubicBezTo>
                        <a:pt x="64136" y="38959"/>
                        <a:pt x="65942" y="37152"/>
                        <a:pt x="67749" y="36249"/>
                      </a:cubicBezTo>
                      <a:cubicBezTo>
                        <a:pt x="74072" y="31733"/>
                        <a:pt x="81299" y="29926"/>
                        <a:pt x="88526" y="32636"/>
                      </a:cubicBezTo>
                      <a:cubicBezTo>
                        <a:pt x="95752" y="34442"/>
                        <a:pt x="101172" y="39862"/>
                        <a:pt x="103882" y="46185"/>
                      </a:cubicBezTo>
                      <a:cubicBezTo>
                        <a:pt x="106592" y="54316"/>
                        <a:pt x="102979" y="63349"/>
                        <a:pt x="95752" y="68769"/>
                      </a:cubicBezTo>
                      <a:cubicBezTo>
                        <a:pt x="89429" y="73285"/>
                        <a:pt x="87622" y="83221"/>
                        <a:pt x="92139" y="89545"/>
                      </a:cubicBezTo>
                      <a:cubicBezTo>
                        <a:pt x="94849" y="93158"/>
                        <a:pt x="99365" y="95868"/>
                        <a:pt x="103882" y="95868"/>
                      </a:cubicBezTo>
                      <a:lnTo>
                        <a:pt x="119239" y="95868"/>
                      </a:lnTo>
                      <a:cubicBezTo>
                        <a:pt x="127368" y="95868"/>
                        <a:pt x="133692" y="101288"/>
                        <a:pt x="133692" y="109418"/>
                      </a:cubicBezTo>
                      <a:lnTo>
                        <a:pt x="133692" y="178070"/>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g2a955ad1b0e_1_51"/>
                <p:cNvSpPr/>
                <p:nvPr/>
              </p:nvSpPr>
              <p:spPr>
                <a:xfrm>
                  <a:off x="3907180" y="3003330"/>
                  <a:ext cx="267383" cy="237634"/>
                </a:xfrm>
                <a:custGeom>
                  <a:avLst/>
                  <a:gdLst/>
                  <a:ahLst/>
                  <a:cxnLst/>
                  <a:rect l="l" t="t" r="r" b="b"/>
                  <a:pathLst>
                    <a:path w="267383" h="237634" extrusionOk="0">
                      <a:moveTo>
                        <a:pt x="267383" y="14514"/>
                      </a:moveTo>
                      <a:cubicBezTo>
                        <a:pt x="267383" y="6385"/>
                        <a:pt x="261060" y="61"/>
                        <a:pt x="252930" y="61"/>
                      </a:cubicBezTo>
                      <a:cubicBezTo>
                        <a:pt x="204151" y="-842"/>
                        <a:pt x="171631" y="8191"/>
                        <a:pt x="149951" y="29871"/>
                      </a:cubicBezTo>
                      <a:cubicBezTo>
                        <a:pt x="143628" y="36194"/>
                        <a:pt x="138208" y="43421"/>
                        <a:pt x="133692" y="51551"/>
                      </a:cubicBezTo>
                      <a:cubicBezTo>
                        <a:pt x="129175" y="43421"/>
                        <a:pt x="124658" y="36194"/>
                        <a:pt x="117432" y="29871"/>
                      </a:cubicBezTo>
                      <a:cubicBezTo>
                        <a:pt x="95752" y="9095"/>
                        <a:pt x="63233" y="-842"/>
                        <a:pt x="14453" y="61"/>
                      </a:cubicBezTo>
                      <a:cubicBezTo>
                        <a:pt x="6323" y="61"/>
                        <a:pt x="0" y="6385"/>
                        <a:pt x="0" y="14514"/>
                      </a:cubicBezTo>
                      <a:cubicBezTo>
                        <a:pt x="0" y="65101"/>
                        <a:pt x="9033" y="96717"/>
                        <a:pt x="30713" y="118396"/>
                      </a:cubicBezTo>
                      <a:cubicBezTo>
                        <a:pt x="49683" y="137366"/>
                        <a:pt x="77686" y="146400"/>
                        <a:pt x="118335" y="148206"/>
                      </a:cubicBezTo>
                      <a:lnTo>
                        <a:pt x="118335" y="237635"/>
                      </a:lnTo>
                      <a:lnTo>
                        <a:pt x="148145" y="237635"/>
                      </a:lnTo>
                      <a:lnTo>
                        <a:pt x="148145" y="148206"/>
                      </a:lnTo>
                      <a:cubicBezTo>
                        <a:pt x="188794" y="147303"/>
                        <a:pt x="216797" y="137366"/>
                        <a:pt x="235767" y="118396"/>
                      </a:cubicBezTo>
                      <a:cubicBezTo>
                        <a:pt x="258350" y="97620"/>
                        <a:pt x="267383" y="65101"/>
                        <a:pt x="267383" y="14514"/>
                      </a:cubicBezTo>
                      <a:close/>
                      <a:moveTo>
                        <a:pt x="51489" y="97620"/>
                      </a:moveTo>
                      <a:cubicBezTo>
                        <a:pt x="37939" y="84070"/>
                        <a:pt x="30713" y="62391"/>
                        <a:pt x="29810" y="29871"/>
                      </a:cubicBezTo>
                      <a:cubicBezTo>
                        <a:pt x="61426" y="30774"/>
                        <a:pt x="83106" y="38001"/>
                        <a:pt x="96655" y="50647"/>
                      </a:cubicBezTo>
                      <a:lnTo>
                        <a:pt x="96655" y="50647"/>
                      </a:lnTo>
                      <a:cubicBezTo>
                        <a:pt x="110205" y="64197"/>
                        <a:pt x="117432" y="85877"/>
                        <a:pt x="118335" y="118396"/>
                      </a:cubicBezTo>
                      <a:cubicBezTo>
                        <a:pt x="86719" y="117493"/>
                        <a:pt x="65039" y="111170"/>
                        <a:pt x="51489" y="97620"/>
                      </a:cubicBezTo>
                      <a:close/>
                      <a:moveTo>
                        <a:pt x="149048" y="118396"/>
                      </a:moveTo>
                      <a:cubicBezTo>
                        <a:pt x="149951" y="85877"/>
                        <a:pt x="157178" y="64197"/>
                        <a:pt x="170728" y="50647"/>
                      </a:cubicBezTo>
                      <a:lnTo>
                        <a:pt x="170728" y="50647"/>
                      </a:lnTo>
                      <a:cubicBezTo>
                        <a:pt x="184278" y="37097"/>
                        <a:pt x="205957" y="30774"/>
                        <a:pt x="237574" y="29871"/>
                      </a:cubicBezTo>
                      <a:cubicBezTo>
                        <a:pt x="236670" y="62391"/>
                        <a:pt x="229444" y="84070"/>
                        <a:pt x="215894" y="97620"/>
                      </a:cubicBezTo>
                      <a:cubicBezTo>
                        <a:pt x="202344" y="111170"/>
                        <a:pt x="180664" y="117493"/>
                        <a:pt x="149048" y="11839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g2a955ad1b0e_1_51"/>
                <p:cNvSpPr/>
                <p:nvPr/>
              </p:nvSpPr>
              <p:spPr>
                <a:xfrm>
                  <a:off x="4308254" y="2662839"/>
                  <a:ext cx="88525" cy="88525"/>
                </a:xfrm>
                <a:custGeom>
                  <a:avLst/>
                  <a:gdLst/>
                  <a:ahLst/>
                  <a:cxnLst/>
                  <a:rect l="l" t="t" r="r" b="b"/>
                  <a:pathLst>
                    <a:path w="88525" h="88525" extrusionOk="0">
                      <a:moveTo>
                        <a:pt x="44263" y="0"/>
                      </a:moveTo>
                      <a:cubicBezTo>
                        <a:pt x="19873" y="0"/>
                        <a:pt x="0" y="19873"/>
                        <a:pt x="0" y="44263"/>
                      </a:cubicBezTo>
                      <a:cubicBezTo>
                        <a:pt x="0" y="68653"/>
                        <a:pt x="19873" y="88525"/>
                        <a:pt x="44263" y="88525"/>
                      </a:cubicBezTo>
                      <a:cubicBezTo>
                        <a:pt x="68652" y="88525"/>
                        <a:pt x="88526" y="68653"/>
                        <a:pt x="88526" y="44263"/>
                      </a:cubicBezTo>
                      <a:cubicBezTo>
                        <a:pt x="88526" y="19873"/>
                        <a:pt x="68652" y="0"/>
                        <a:pt x="44263" y="0"/>
                      </a:cubicBezTo>
                      <a:close/>
                      <a:moveTo>
                        <a:pt x="44263" y="58716"/>
                      </a:moveTo>
                      <a:cubicBezTo>
                        <a:pt x="36133" y="58716"/>
                        <a:pt x="29810" y="52393"/>
                        <a:pt x="29810" y="44263"/>
                      </a:cubicBezTo>
                      <a:cubicBezTo>
                        <a:pt x="29810" y="36133"/>
                        <a:pt x="36133" y="29809"/>
                        <a:pt x="44263" y="29809"/>
                      </a:cubicBezTo>
                      <a:cubicBezTo>
                        <a:pt x="52393" y="29809"/>
                        <a:pt x="58716" y="36133"/>
                        <a:pt x="58716" y="44263"/>
                      </a:cubicBezTo>
                      <a:cubicBezTo>
                        <a:pt x="58716" y="52393"/>
                        <a:pt x="52393" y="58716"/>
                        <a:pt x="44263" y="5871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g2a955ad1b0e_1_51"/>
                <p:cNvSpPr/>
                <p:nvPr/>
              </p:nvSpPr>
              <p:spPr>
                <a:xfrm>
                  <a:off x="4232375" y="2588766"/>
                  <a:ext cx="238476" cy="237573"/>
                </a:xfrm>
                <a:custGeom>
                  <a:avLst/>
                  <a:gdLst/>
                  <a:ahLst/>
                  <a:cxnLst/>
                  <a:rect l="l" t="t" r="r" b="b"/>
                  <a:pathLst>
                    <a:path w="238476" h="237573" extrusionOk="0">
                      <a:moveTo>
                        <a:pt x="230347" y="91236"/>
                      </a:moveTo>
                      <a:lnTo>
                        <a:pt x="212281" y="82203"/>
                      </a:lnTo>
                      <a:cubicBezTo>
                        <a:pt x="211377" y="81299"/>
                        <a:pt x="211377" y="79493"/>
                        <a:pt x="210474" y="78589"/>
                      </a:cubicBezTo>
                      <a:lnTo>
                        <a:pt x="216797" y="60523"/>
                      </a:lnTo>
                      <a:cubicBezTo>
                        <a:pt x="218604" y="56006"/>
                        <a:pt x="217701" y="50586"/>
                        <a:pt x="214087" y="46973"/>
                      </a:cubicBezTo>
                      <a:cubicBezTo>
                        <a:pt x="207764" y="38843"/>
                        <a:pt x="199634" y="30713"/>
                        <a:pt x="191504" y="24390"/>
                      </a:cubicBezTo>
                      <a:cubicBezTo>
                        <a:pt x="187891" y="21680"/>
                        <a:pt x="182471" y="20777"/>
                        <a:pt x="177954" y="21680"/>
                      </a:cubicBezTo>
                      <a:lnTo>
                        <a:pt x="159888" y="28003"/>
                      </a:lnTo>
                      <a:cubicBezTo>
                        <a:pt x="158985" y="27100"/>
                        <a:pt x="157178" y="27100"/>
                        <a:pt x="156275" y="26197"/>
                      </a:cubicBezTo>
                      <a:lnTo>
                        <a:pt x="147241" y="8130"/>
                      </a:lnTo>
                      <a:cubicBezTo>
                        <a:pt x="144531" y="2710"/>
                        <a:pt x="140015" y="0"/>
                        <a:pt x="133692" y="0"/>
                      </a:cubicBezTo>
                      <a:lnTo>
                        <a:pt x="105689" y="0"/>
                      </a:lnTo>
                      <a:cubicBezTo>
                        <a:pt x="100269" y="0"/>
                        <a:pt x="94849" y="3614"/>
                        <a:pt x="92139" y="8130"/>
                      </a:cubicBezTo>
                      <a:lnTo>
                        <a:pt x="83106" y="26197"/>
                      </a:lnTo>
                      <a:cubicBezTo>
                        <a:pt x="82202" y="27100"/>
                        <a:pt x="80396" y="27100"/>
                        <a:pt x="79492" y="28003"/>
                      </a:cubicBezTo>
                      <a:lnTo>
                        <a:pt x="61426" y="21680"/>
                      </a:lnTo>
                      <a:cubicBezTo>
                        <a:pt x="56909" y="19873"/>
                        <a:pt x="51489" y="20777"/>
                        <a:pt x="47876" y="24390"/>
                      </a:cubicBezTo>
                      <a:cubicBezTo>
                        <a:pt x="39746" y="30713"/>
                        <a:pt x="31616" y="38843"/>
                        <a:pt x="25293" y="46973"/>
                      </a:cubicBezTo>
                      <a:cubicBezTo>
                        <a:pt x="22583" y="50586"/>
                        <a:pt x="21680" y="56006"/>
                        <a:pt x="22583" y="60523"/>
                      </a:cubicBezTo>
                      <a:lnTo>
                        <a:pt x="28003" y="78589"/>
                      </a:lnTo>
                      <a:cubicBezTo>
                        <a:pt x="27100" y="79493"/>
                        <a:pt x="27100" y="81299"/>
                        <a:pt x="26196" y="82203"/>
                      </a:cubicBezTo>
                      <a:lnTo>
                        <a:pt x="8130" y="91236"/>
                      </a:lnTo>
                      <a:cubicBezTo>
                        <a:pt x="2710" y="93946"/>
                        <a:pt x="0" y="98462"/>
                        <a:pt x="0" y="104786"/>
                      </a:cubicBezTo>
                      <a:lnTo>
                        <a:pt x="0" y="132788"/>
                      </a:lnTo>
                      <a:cubicBezTo>
                        <a:pt x="0" y="138209"/>
                        <a:pt x="3613" y="143628"/>
                        <a:pt x="8130" y="146338"/>
                      </a:cubicBezTo>
                      <a:lnTo>
                        <a:pt x="26196" y="155371"/>
                      </a:lnTo>
                      <a:cubicBezTo>
                        <a:pt x="27100" y="156275"/>
                        <a:pt x="27100" y="158081"/>
                        <a:pt x="28003" y="158985"/>
                      </a:cubicBezTo>
                      <a:lnTo>
                        <a:pt x="21680" y="177051"/>
                      </a:lnTo>
                      <a:cubicBezTo>
                        <a:pt x="19873" y="181568"/>
                        <a:pt x="20776" y="186988"/>
                        <a:pt x="24390" y="190601"/>
                      </a:cubicBezTo>
                      <a:cubicBezTo>
                        <a:pt x="30713" y="198731"/>
                        <a:pt x="38843" y="206861"/>
                        <a:pt x="46973" y="213184"/>
                      </a:cubicBezTo>
                      <a:cubicBezTo>
                        <a:pt x="50586" y="215894"/>
                        <a:pt x="56006" y="216797"/>
                        <a:pt x="60523" y="215894"/>
                      </a:cubicBezTo>
                      <a:lnTo>
                        <a:pt x="78589" y="209571"/>
                      </a:lnTo>
                      <a:cubicBezTo>
                        <a:pt x="79492" y="210474"/>
                        <a:pt x="81299" y="210474"/>
                        <a:pt x="82202" y="211377"/>
                      </a:cubicBezTo>
                      <a:lnTo>
                        <a:pt x="91236" y="229444"/>
                      </a:lnTo>
                      <a:cubicBezTo>
                        <a:pt x="93945" y="234864"/>
                        <a:pt x="98462" y="237574"/>
                        <a:pt x="104785" y="237574"/>
                      </a:cubicBezTo>
                      <a:lnTo>
                        <a:pt x="132788" y="237574"/>
                      </a:lnTo>
                      <a:cubicBezTo>
                        <a:pt x="138208" y="237574"/>
                        <a:pt x="143628" y="233960"/>
                        <a:pt x="146338" y="229444"/>
                      </a:cubicBezTo>
                      <a:lnTo>
                        <a:pt x="155371" y="211377"/>
                      </a:lnTo>
                      <a:cubicBezTo>
                        <a:pt x="156275" y="210474"/>
                        <a:pt x="158081" y="210474"/>
                        <a:pt x="158985" y="209571"/>
                      </a:cubicBezTo>
                      <a:lnTo>
                        <a:pt x="177051" y="215894"/>
                      </a:lnTo>
                      <a:cubicBezTo>
                        <a:pt x="181568" y="217701"/>
                        <a:pt x="186988" y="216797"/>
                        <a:pt x="190601" y="213184"/>
                      </a:cubicBezTo>
                      <a:cubicBezTo>
                        <a:pt x="198731" y="206861"/>
                        <a:pt x="206861" y="198731"/>
                        <a:pt x="213184" y="190601"/>
                      </a:cubicBezTo>
                      <a:cubicBezTo>
                        <a:pt x="215894" y="186988"/>
                        <a:pt x="216797" y="181568"/>
                        <a:pt x="215894" y="177051"/>
                      </a:cubicBezTo>
                      <a:lnTo>
                        <a:pt x="210474" y="158985"/>
                      </a:lnTo>
                      <a:cubicBezTo>
                        <a:pt x="211377" y="158081"/>
                        <a:pt x="211377" y="156275"/>
                        <a:pt x="212281" y="155371"/>
                      </a:cubicBezTo>
                      <a:lnTo>
                        <a:pt x="230347" y="146338"/>
                      </a:lnTo>
                      <a:cubicBezTo>
                        <a:pt x="235767" y="143628"/>
                        <a:pt x="238477" y="139112"/>
                        <a:pt x="238477" y="132788"/>
                      </a:cubicBezTo>
                      <a:lnTo>
                        <a:pt x="238477" y="104786"/>
                      </a:lnTo>
                      <a:cubicBezTo>
                        <a:pt x="238477" y="98462"/>
                        <a:pt x="234864" y="93043"/>
                        <a:pt x="230347" y="91236"/>
                      </a:cubicBezTo>
                      <a:close/>
                      <a:moveTo>
                        <a:pt x="208667" y="122852"/>
                      </a:moveTo>
                      <a:lnTo>
                        <a:pt x="193311" y="130079"/>
                      </a:lnTo>
                      <a:cubicBezTo>
                        <a:pt x="189698" y="131885"/>
                        <a:pt x="186988" y="135498"/>
                        <a:pt x="186084" y="139112"/>
                      </a:cubicBezTo>
                      <a:cubicBezTo>
                        <a:pt x="185181" y="142725"/>
                        <a:pt x="183374" y="146338"/>
                        <a:pt x="181568" y="149952"/>
                      </a:cubicBezTo>
                      <a:cubicBezTo>
                        <a:pt x="179761" y="153565"/>
                        <a:pt x="179761" y="157178"/>
                        <a:pt x="180664" y="161695"/>
                      </a:cubicBezTo>
                      <a:lnTo>
                        <a:pt x="186084" y="177954"/>
                      </a:lnTo>
                      <a:cubicBezTo>
                        <a:pt x="184278" y="179761"/>
                        <a:pt x="181568" y="182471"/>
                        <a:pt x="179761" y="184278"/>
                      </a:cubicBezTo>
                      <a:lnTo>
                        <a:pt x="163501" y="178858"/>
                      </a:lnTo>
                      <a:cubicBezTo>
                        <a:pt x="159888" y="177954"/>
                        <a:pt x="155371" y="177954"/>
                        <a:pt x="151758" y="179761"/>
                      </a:cubicBezTo>
                      <a:cubicBezTo>
                        <a:pt x="148145" y="181568"/>
                        <a:pt x="144531" y="183375"/>
                        <a:pt x="140918" y="184278"/>
                      </a:cubicBezTo>
                      <a:cubicBezTo>
                        <a:pt x="137305" y="185181"/>
                        <a:pt x="133692" y="187891"/>
                        <a:pt x="131885" y="191504"/>
                      </a:cubicBezTo>
                      <a:lnTo>
                        <a:pt x="124658" y="206861"/>
                      </a:lnTo>
                      <a:lnTo>
                        <a:pt x="115625" y="206861"/>
                      </a:lnTo>
                      <a:lnTo>
                        <a:pt x="108399" y="191504"/>
                      </a:lnTo>
                      <a:cubicBezTo>
                        <a:pt x="106592" y="187891"/>
                        <a:pt x="102979" y="185181"/>
                        <a:pt x="99365" y="184278"/>
                      </a:cubicBezTo>
                      <a:cubicBezTo>
                        <a:pt x="95752" y="183375"/>
                        <a:pt x="92139" y="181568"/>
                        <a:pt x="88526" y="179761"/>
                      </a:cubicBezTo>
                      <a:cubicBezTo>
                        <a:pt x="84912" y="177954"/>
                        <a:pt x="81299" y="177954"/>
                        <a:pt x="76782" y="178858"/>
                      </a:cubicBezTo>
                      <a:lnTo>
                        <a:pt x="60523" y="184278"/>
                      </a:lnTo>
                      <a:cubicBezTo>
                        <a:pt x="58716" y="182471"/>
                        <a:pt x="56006" y="179761"/>
                        <a:pt x="54199" y="177954"/>
                      </a:cubicBezTo>
                      <a:lnTo>
                        <a:pt x="59619" y="161695"/>
                      </a:lnTo>
                      <a:cubicBezTo>
                        <a:pt x="60523" y="158081"/>
                        <a:pt x="60523" y="153565"/>
                        <a:pt x="58716" y="149952"/>
                      </a:cubicBezTo>
                      <a:cubicBezTo>
                        <a:pt x="56909" y="146338"/>
                        <a:pt x="55103" y="142725"/>
                        <a:pt x="54199" y="139112"/>
                      </a:cubicBezTo>
                      <a:cubicBezTo>
                        <a:pt x="53296" y="135498"/>
                        <a:pt x="50586" y="131885"/>
                        <a:pt x="46973" y="130079"/>
                      </a:cubicBezTo>
                      <a:lnTo>
                        <a:pt x="31616" y="122852"/>
                      </a:lnTo>
                      <a:lnTo>
                        <a:pt x="31616" y="113819"/>
                      </a:lnTo>
                      <a:lnTo>
                        <a:pt x="46973" y="106592"/>
                      </a:lnTo>
                      <a:cubicBezTo>
                        <a:pt x="50586" y="104786"/>
                        <a:pt x="53296" y="101172"/>
                        <a:pt x="54199" y="97559"/>
                      </a:cubicBezTo>
                      <a:cubicBezTo>
                        <a:pt x="55103" y="93946"/>
                        <a:pt x="56909" y="90332"/>
                        <a:pt x="58716" y="86719"/>
                      </a:cubicBezTo>
                      <a:cubicBezTo>
                        <a:pt x="60523" y="83106"/>
                        <a:pt x="60523" y="79493"/>
                        <a:pt x="59619" y="74976"/>
                      </a:cubicBezTo>
                      <a:lnTo>
                        <a:pt x="54199" y="58716"/>
                      </a:lnTo>
                      <a:cubicBezTo>
                        <a:pt x="56006" y="56910"/>
                        <a:pt x="58716" y="54199"/>
                        <a:pt x="60523" y="52393"/>
                      </a:cubicBezTo>
                      <a:lnTo>
                        <a:pt x="76782" y="57813"/>
                      </a:lnTo>
                      <a:cubicBezTo>
                        <a:pt x="80396" y="58716"/>
                        <a:pt x="84912" y="58716"/>
                        <a:pt x="88526" y="56910"/>
                      </a:cubicBezTo>
                      <a:cubicBezTo>
                        <a:pt x="92139" y="55103"/>
                        <a:pt x="95752" y="53296"/>
                        <a:pt x="99365" y="52393"/>
                      </a:cubicBezTo>
                      <a:cubicBezTo>
                        <a:pt x="102979" y="51489"/>
                        <a:pt x="106592" y="48780"/>
                        <a:pt x="108399" y="45166"/>
                      </a:cubicBezTo>
                      <a:lnTo>
                        <a:pt x="115625" y="29810"/>
                      </a:lnTo>
                      <a:lnTo>
                        <a:pt x="124658" y="29810"/>
                      </a:lnTo>
                      <a:lnTo>
                        <a:pt x="131885" y="45166"/>
                      </a:lnTo>
                      <a:cubicBezTo>
                        <a:pt x="133692" y="48780"/>
                        <a:pt x="137305" y="51489"/>
                        <a:pt x="140918" y="52393"/>
                      </a:cubicBezTo>
                      <a:cubicBezTo>
                        <a:pt x="144531" y="53296"/>
                        <a:pt x="148145" y="55103"/>
                        <a:pt x="151758" y="56910"/>
                      </a:cubicBezTo>
                      <a:cubicBezTo>
                        <a:pt x="155371" y="58716"/>
                        <a:pt x="158985" y="58716"/>
                        <a:pt x="163501" y="57813"/>
                      </a:cubicBezTo>
                      <a:lnTo>
                        <a:pt x="179761" y="52393"/>
                      </a:lnTo>
                      <a:cubicBezTo>
                        <a:pt x="181568" y="54199"/>
                        <a:pt x="184278" y="56910"/>
                        <a:pt x="186084" y="58716"/>
                      </a:cubicBezTo>
                      <a:lnTo>
                        <a:pt x="180664" y="74976"/>
                      </a:lnTo>
                      <a:cubicBezTo>
                        <a:pt x="179761" y="78589"/>
                        <a:pt x="179761" y="83106"/>
                        <a:pt x="181568" y="86719"/>
                      </a:cubicBezTo>
                      <a:cubicBezTo>
                        <a:pt x="183374" y="90332"/>
                        <a:pt x="185181" y="93946"/>
                        <a:pt x="186084" y="97559"/>
                      </a:cubicBezTo>
                      <a:cubicBezTo>
                        <a:pt x="186988" y="101172"/>
                        <a:pt x="189698" y="104786"/>
                        <a:pt x="193311" y="106592"/>
                      </a:cubicBezTo>
                      <a:lnTo>
                        <a:pt x="208667" y="113819"/>
                      </a:lnTo>
                      <a:lnTo>
                        <a:pt x="208667" y="122852"/>
                      </a:lnTo>
                      <a:lnTo>
                        <a:pt x="208667" y="122852"/>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g2a955ad1b0e_1_51"/>
                <p:cNvSpPr/>
                <p:nvPr/>
              </p:nvSpPr>
              <p:spPr>
                <a:xfrm>
                  <a:off x="4026418" y="2855246"/>
                  <a:ext cx="667554" cy="88525"/>
                </a:xfrm>
                <a:custGeom>
                  <a:avLst/>
                  <a:gdLst/>
                  <a:ahLst/>
                  <a:cxnLst/>
                  <a:rect l="l" t="t" r="r" b="b"/>
                  <a:pathLst>
                    <a:path w="667554" h="88525" extrusionOk="0">
                      <a:moveTo>
                        <a:pt x="652198" y="14453"/>
                      </a:moveTo>
                      <a:cubicBezTo>
                        <a:pt x="652198" y="14453"/>
                        <a:pt x="652198" y="14453"/>
                        <a:pt x="652198" y="14453"/>
                      </a:cubicBezTo>
                      <a:lnTo>
                        <a:pt x="340552" y="14453"/>
                      </a:lnTo>
                      <a:lnTo>
                        <a:pt x="340552" y="0"/>
                      </a:lnTo>
                      <a:lnTo>
                        <a:pt x="310743" y="0"/>
                      </a:lnTo>
                      <a:lnTo>
                        <a:pt x="310743" y="14453"/>
                      </a:lnTo>
                      <a:lnTo>
                        <a:pt x="14453" y="14453"/>
                      </a:lnTo>
                      <a:cubicBezTo>
                        <a:pt x="6323" y="14453"/>
                        <a:pt x="0" y="20777"/>
                        <a:pt x="0" y="28906"/>
                      </a:cubicBezTo>
                      <a:cubicBezTo>
                        <a:pt x="0" y="28906"/>
                        <a:pt x="0" y="28906"/>
                        <a:pt x="0" y="28906"/>
                      </a:cubicBezTo>
                      <a:lnTo>
                        <a:pt x="0" y="88526"/>
                      </a:lnTo>
                      <a:lnTo>
                        <a:pt x="29810" y="88526"/>
                      </a:lnTo>
                      <a:lnTo>
                        <a:pt x="29810" y="44263"/>
                      </a:lnTo>
                      <a:lnTo>
                        <a:pt x="311646" y="44263"/>
                      </a:lnTo>
                      <a:lnTo>
                        <a:pt x="311646" y="58716"/>
                      </a:lnTo>
                      <a:lnTo>
                        <a:pt x="341456" y="58716"/>
                      </a:lnTo>
                      <a:lnTo>
                        <a:pt x="341456" y="44263"/>
                      </a:lnTo>
                      <a:lnTo>
                        <a:pt x="637745" y="44263"/>
                      </a:lnTo>
                      <a:lnTo>
                        <a:pt x="637745" y="58716"/>
                      </a:lnTo>
                      <a:lnTo>
                        <a:pt x="667555" y="58716"/>
                      </a:lnTo>
                      <a:lnTo>
                        <a:pt x="667555" y="28906"/>
                      </a:lnTo>
                      <a:cubicBezTo>
                        <a:pt x="666651" y="21680"/>
                        <a:pt x="660328" y="14453"/>
                        <a:pt x="652198" y="1445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g2a955ad1b0e_1_51"/>
                <p:cNvSpPr/>
                <p:nvPr/>
              </p:nvSpPr>
              <p:spPr>
                <a:xfrm>
                  <a:off x="4338064" y="2351193"/>
                  <a:ext cx="192407" cy="206860"/>
                </a:xfrm>
                <a:custGeom>
                  <a:avLst/>
                  <a:gdLst/>
                  <a:ahLst/>
                  <a:cxnLst/>
                  <a:rect l="l" t="t" r="r" b="b"/>
                  <a:pathLst>
                    <a:path w="192407" h="206860" extrusionOk="0">
                      <a:moveTo>
                        <a:pt x="177051" y="14453"/>
                      </a:moveTo>
                      <a:cubicBezTo>
                        <a:pt x="177051" y="14453"/>
                        <a:pt x="177051" y="14453"/>
                        <a:pt x="177051" y="14453"/>
                      </a:cubicBezTo>
                      <a:lnTo>
                        <a:pt x="132788" y="14453"/>
                      </a:lnTo>
                      <a:cubicBezTo>
                        <a:pt x="132788" y="6323"/>
                        <a:pt x="126465" y="0"/>
                        <a:pt x="118335" y="0"/>
                      </a:cubicBezTo>
                      <a:cubicBezTo>
                        <a:pt x="118335" y="0"/>
                        <a:pt x="118335" y="0"/>
                        <a:pt x="118335" y="0"/>
                      </a:cubicBezTo>
                      <a:lnTo>
                        <a:pt x="14453" y="0"/>
                      </a:lnTo>
                      <a:cubicBezTo>
                        <a:pt x="6323" y="0"/>
                        <a:pt x="0" y="6323"/>
                        <a:pt x="0" y="14453"/>
                      </a:cubicBezTo>
                      <a:cubicBezTo>
                        <a:pt x="0" y="14453"/>
                        <a:pt x="0" y="14453"/>
                        <a:pt x="0" y="14453"/>
                      </a:cubicBezTo>
                      <a:lnTo>
                        <a:pt x="0" y="206861"/>
                      </a:lnTo>
                      <a:lnTo>
                        <a:pt x="29810" y="206861"/>
                      </a:lnTo>
                      <a:lnTo>
                        <a:pt x="29810" y="118335"/>
                      </a:lnTo>
                      <a:lnTo>
                        <a:pt x="103882" y="118335"/>
                      </a:lnTo>
                      <a:cubicBezTo>
                        <a:pt x="103882" y="126465"/>
                        <a:pt x="110205" y="132788"/>
                        <a:pt x="118335" y="132788"/>
                      </a:cubicBezTo>
                      <a:cubicBezTo>
                        <a:pt x="118335" y="132788"/>
                        <a:pt x="118335" y="132788"/>
                        <a:pt x="118335" y="132788"/>
                      </a:cubicBezTo>
                      <a:lnTo>
                        <a:pt x="177954" y="132788"/>
                      </a:lnTo>
                      <a:cubicBezTo>
                        <a:pt x="186084" y="132788"/>
                        <a:pt x="192408" y="126465"/>
                        <a:pt x="192408" y="118335"/>
                      </a:cubicBezTo>
                      <a:cubicBezTo>
                        <a:pt x="192408" y="118335"/>
                        <a:pt x="192408" y="118335"/>
                        <a:pt x="192408" y="118335"/>
                      </a:cubicBezTo>
                      <a:lnTo>
                        <a:pt x="192408" y="29809"/>
                      </a:lnTo>
                      <a:cubicBezTo>
                        <a:pt x="192408" y="21680"/>
                        <a:pt x="185181" y="14453"/>
                        <a:pt x="177051" y="14453"/>
                      </a:cubicBezTo>
                      <a:close/>
                      <a:moveTo>
                        <a:pt x="102979" y="89429"/>
                      </a:moveTo>
                      <a:lnTo>
                        <a:pt x="28906" y="89429"/>
                      </a:lnTo>
                      <a:lnTo>
                        <a:pt x="28906" y="29809"/>
                      </a:lnTo>
                      <a:lnTo>
                        <a:pt x="102979" y="29809"/>
                      </a:lnTo>
                      <a:lnTo>
                        <a:pt x="102979" y="89429"/>
                      </a:lnTo>
                      <a:close/>
                      <a:moveTo>
                        <a:pt x="162598" y="103882"/>
                      </a:moveTo>
                      <a:lnTo>
                        <a:pt x="132788" y="103882"/>
                      </a:lnTo>
                      <a:lnTo>
                        <a:pt x="132788" y="44263"/>
                      </a:lnTo>
                      <a:lnTo>
                        <a:pt x="162598" y="44263"/>
                      </a:lnTo>
                      <a:lnTo>
                        <a:pt x="162598" y="103882"/>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g2a955ad1b0e_1_51"/>
                <p:cNvSpPr/>
                <p:nvPr/>
              </p:nvSpPr>
              <p:spPr>
                <a:xfrm>
                  <a:off x="4026418" y="2973581"/>
                  <a:ext cx="29809" cy="29809"/>
                </a:xfrm>
                <a:custGeom>
                  <a:avLst/>
                  <a:gdLst/>
                  <a:ahLst/>
                  <a:cxnLst/>
                  <a:rect l="l" t="t" r="r" b="b"/>
                  <a:pathLst>
                    <a:path w="29809" h="29809" extrusionOk="0">
                      <a:moveTo>
                        <a:pt x="0" y="0"/>
                      </a:moveTo>
                      <a:lnTo>
                        <a:pt x="29810" y="0"/>
                      </a:lnTo>
                      <a:lnTo>
                        <a:pt x="29810" y="29810"/>
                      </a:lnTo>
                      <a:lnTo>
                        <a:pt x="0" y="29810"/>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g2a955ad1b0e_1_51"/>
                <p:cNvSpPr/>
                <p:nvPr/>
              </p:nvSpPr>
              <p:spPr>
                <a:xfrm>
                  <a:off x="4663260" y="2943772"/>
                  <a:ext cx="29809" cy="29809"/>
                </a:xfrm>
                <a:custGeom>
                  <a:avLst/>
                  <a:gdLst/>
                  <a:ahLst/>
                  <a:cxnLst/>
                  <a:rect l="l" t="t" r="r" b="b"/>
                  <a:pathLst>
                    <a:path w="29809" h="29809" extrusionOk="0">
                      <a:moveTo>
                        <a:pt x="0" y="0"/>
                      </a:moveTo>
                      <a:lnTo>
                        <a:pt x="29810" y="0"/>
                      </a:lnTo>
                      <a:lnTo>
                        <a:pt x="29810" y="29810"/>
                      </a:lnTo>
                      <a:lnTo>
                        <a:pt x="0" y="29810"/>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g2a955ad1b0e_1_51"/>
                <p:cNvSpPr/>
                <p:nvPr/>
              </p:nvSpPr>
              <p:spPr>
                <a:xfrm>
                  <a:off x="4560281" y="3003391"/>
                  <a:ext cx="236670" cy="236670"/>
                </a:xfrm>
                <a:custGeom>
                  <a:avLst/>
                  <a:gdLst/>
                  <a:ahLst/>
                  <a:cxnLst/>
                  <a:rect l="l" t="t" r="r" b="b"/>
                  <a:pathLst>
                    <a:path w="236670" h="236670" extrusionOk="0">
                      <a:moveTo>
                        <a:pt x="118335" y="0"/>
                      </a:moveTo>
                      <a:cubicBezTo>
                        <a:pt x="53296" y="0"/>
                        <a:pt x="0" y="53296"/>
                        <a:pt x="0" y="118335"/>
                      </a:cubicBezTo>
                      <a:cubicBezTo>
                        <a:pt x="0" y="183374"/>
                        <a:pt x="53296" y="236670"/>
                        <a:pt x="118335" y="236670"/>
                      </a:cubicBezTo>
                      <a:cubicBezTo>
                        <a:pt x="183374" y="236670"/>
                        <a:pt x="236670" y="183374"/>
                        <a:pt x="236670" y="118335"/>
                      </a:cubicBezTo>
                      <a:cubicBezTo>
                        <a:pt x="236670" y="53296"/>
                        <a:pt x="183374" y="0"/>
                        <a:pt x="118335" y="0"/>
                      </a:cubicBezTo>
                      <a:close/>
                      <a:moveTo>
                        <a:pt x="132788" y="205957"/>
                      </a:moveTo>
                      <a:lnTo>
                        <a:pt x="132788" y="176148"/>
                      </a:lnTo>
                      <a:cubicBezTo>
                        <a:pt x="122852" y="178858"/>
                        <a:pt x="113818" y="177954"/>
                        <a:pt x="102979" y="176148"/>
                      </a:cubicBezTo>
                      <a:cubicBezTo>
                        <a:pt x="102979" y="176148"/>
                        <a:pt x="102979" y="176148"/>
                        <a:pt x="102979" y="176148"/>
                      </a:cubicBezTo>
                      <a:lnTo>
                        <a:pt x="102979" y="205957"/>
                      </a:lnTo>
                      <a:cubicBezTo>
                        <a:pt x="60523" y="198731"/>
                        <a:pt x="28906" y="161695"/>
                        <a:pt x="28906" y="118335"/>
                      </a:cubicBezTo>
                      <a:cubicBezTo>
                        <a:pt x="28906" y="74976"/>
                        <a:pt x="60523" y="37940"/>
                        <a:pt x="102979" y="30713"/>
                      </a:cubicBezTo>
                      <a:lnTo>
                        <a:pt x="102979" y="47876"/>
                      </a:lnTo>
                      <a:cubicBezTo>
                        <a:pt x="102979" y="47876"/>
                        <a:pt x="102979" y="47876"/>
                        <a:pt x="102979" y="47876"/>
                      </a:cubicBezTo>
                      <a:cubicBezTo>
                        <a:pt x="111109" y="46069"/>
                        <a:pt x="119238" y="46069"/>
                        <a:pt x="127368" y="47876"/>
                      </a:cubicBezTo>
                      <a:cubicBezTo>
                        <a:pt x="129175" y="48780"/>
                        <a:pt x="130981" y="49683"/>
                        <a:pt x="132788" y="50586"/>
                      </a:cubicBezTo>
                      <a:lnTo>
                        <a:pt x="132788" y="30713"/>
                      </a:lnTo>
                      <a:cubicBezTo>
                        <a:pt x="181568" y="38843"/>
                        <a:pt x="214087" y="84912"/>
                        <a:pt x="205957" y="132788"/>
                      </a:cubicBezTo>
                      <a:cubicBezTo>
                        <a:pt x="199634" y="170728"/>
                        <a:pt x="169824" y="199634"/>
                        <a:pt x="132788" y="205957"/>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85" name="Google Shape;685;g2a955ad1b0e_1_51"/>
              <p:cNvSpPr/>
              <p:nvPr/>
            </p:nvSpPr>
            <p:spPr>
              <a:xfrm>
                <a:off x="4606351" y="3049460"/>
                <a:ext cx="111108" cy="144531"/>
              </a:xfrm>
              <a:custGeom>
                <a:avLst/>
                <a:gdLst/>
                <a:ahLst/>
                <a:cxnLst/>
                <a:rect l="l" t="t" r="r" b="b"/>
                <a:pathLst>
                  <a:path w="111108" h="144531" extrusionOk="0">
                    <a:moveTo>
                      <a:pt x="111109" y="136402"/>
                    </a:moveTo>
                    <a:cubicBezTo>
                      <a:pt x="103882" y="140918"/>
                      <a:pt x="91236" y="144531"/>
                      <a:pt x="77686" y="144531"/>
                    </a:cubicBezTo>
                    <a:cubicBezTo>
                      <a:pt x="56909" y="144531"/>
                      <a:pt x="37036" y="135498"/>
                      <a:pt x="25293" y="120142"/>
                    </a:cubicBezTo>
                    <a:cubicBezTo>
                      <a:pt x="19873" y="112915"/>
                      <a:pt x="15357" y="103882"/>
                      <a:pt x="13550" y="92139"/>
                    </a:cubicBezTo>
                    <a:lnTo>
                      <a:pt x="0" y="92139"/>
                    </a:lnTo>
                    <a:lnTo>
                      <a:pt x="0" y="76782"/>
                    </a:lnTo>
                    <a:lnTo>
                      <a:pt x="11743" y="76782"/>
                    </a:lnTo>
                    <a:cubicBezTo>
                      <a:pt x="11743" y="75879"/>
                      <a:pt x="11743" y="74072"/>
                      <a:pt x="11743" y="73169"/>
                    </a:cubicBezTo>
                    <a:cubicBezTo>
                      <a:pt x="11743" y="71363"/>
                      <a:pt x="11743" y="68653"/>
                      <a:pt x="11743" y="66846"/>
                    </a:cubicBezTo>
                    <a:lnTo>
                      <a:pt x="0" y="66846"/>
                    </a:lnTo>
                    <a:lnTo>
                      <a:pt x="0" y="51489"/>
                    </a:lnTo>
                    <a:lnTo>
                      <a:pt x="14453" y="51489"/>
                    </a:lnTo>
                    <a:cubicBezTo>
                      <a:pt x="17163" y="39746"/>
                      <a:pt x="22583" y="29810"/>
                      <a:pt x="28906" y="21680"/>
                    </a:cubicBezTo>
                    <a:cubicBezTo>
                      <a:pt x="41553" y="8130"/>
                      <a:pt x="58716" y="0"/>
                      <a:pt x="78589" y="0"/>
                    </a:cubicBezTo>
                    <a:cubicBezTo>
                      <a:pt x="92139" y="0"/>
                      <a:pt x="102979" y="2710"/>
                      <a:pt x="111109" y="6323"/>
                    </a:cubicBezTo>
                    <a:lnTo>
                      <a:pt x="104785" y="30713"/>
                    </a:lnTo>
                    <a:cubicBezTo>
                      <a:pt x="99365" y="28003"/>
                      <a:pt x="90332" y="25293"/>
                      <a:pt x="81299" y="25293"/>
                    </a:cubicBezTo>
                    <a:cubicBezTo>
                      <a:pt x="71362" y="25293"/>
                      <a:pt x="61426" y="28906"/>
                      <a:pt x="55103" y="37037"/>
                    </a:cubicBezTo>
                    <a:cubicBezTo>
                      <a:pt x="52393" y="40649"/>
                      <a:pt x="49683" y="45166"/>
                      <a:pt x="47876" y="50586"/>
                    </a:cubicBezTo>
                    <a:lnTo>
                      <a:pt x="101172" y="50586"/>
                    </a:lnTo>
                    <a:lnTo>
                      <a:pt x="101172" y="65943"/>
                    </a:lnTo>
                    <a:lnTo>
                      <a:pt x="44263" y="65943"/>
                    </a:lnTo>
                    <a:cubicBezTo>
                      <a:pt x="44263" y="67749"/>
                      <a:pt x="44263" y="70460"/>
                      <a:pt x="44263" y="72266"/>
                    </a:cubicBezTo>
                    <a:cubicBezTo>
                      <a:pt x="44263" y="73169"/>
                      <a:pt x="44263" y="74072"/>
                      <a:pt x="44263" y="75879"/>
                    </a:cubicBezTo>
                    <a:lnTo>
                      <a:pt x="101172" y="75879"/>
                    </a:lnTo>
                    <a:lnTo>
                      <a:pt x="101172" y="91236"/>
                    </a:lnTo>
                    <a:lnTo>
                      <a:pt x="46973" y="91236"/>
                    </a:lnTo>
                    <a:cubicBezTo>
                      <a:pt x="48779" y="97559"/>
                      <a:pt x="50586" y="102979"/>
                      <a:pt x="54199" y="106592"/>
                    </a:cubicBezTo>
                    <a:cubicBezTo>
                      <a:pt x="61426" y="114722"/>
                      <a:pt x="71362" y="117432"/>
                      <a:pt x="82202" y="117432"/>
                    </a:cubicBezTo>
                    <a:cubicBezTo>
                      <a:pt x="92139" y="117432"/>
                      <a:pt x="102075" y="113819"/>
                      <a:pt x="106592" y="112012"/>
                    </a:cubicBezTo>
                    <a:lnTo>
                      <a:pt x="111109" y="136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grpSp>
        <p:nvGrpSpPr>
          <p:cNvPr id="691" name="Google Shape;691;p21"/>
          <p:cNvGrpSpPr/>
          <p:nvPr/>
        </p:nvGrpSpPr>
        <p:grpSpPr>
          <a:xfrm>
            <a:off x="10222537" y="5692848"/>
            <a:ext cx="610343" cy="610343"/>
            <a:chOff x="1950027" y="2499889"/>
            <a:chExt cx="850463" cy="850463"/>
          </a:xfrm>
        </p:grpSpPr>
        <p:sp>
          <p:nvSpPr>
            <p:cNvPr id="692" name="Google Shape;692;p21">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3" name="Google Shape;693;p21"/>
            <p:cNvGrpSpPr/>
            <p:nvPr/>
          </p:nvGrpSpPr>
          <p:grpSpPr>
            <a:xfrm>
              <a:off x="2107521" y="2657382"/>
              <a:ext cx="535476" cy="535477"/>
              <a:chOff x="2107521" y="2657382"/>
              <a:chExt cx="535476" cy="535477"/>
            </a:xfrm>
          </p:grpSpPr>
          <p:sp>
            <p:nvSpPr>
              <p:cNvPr id="694" name="Google Shape;694;p2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5" name="Google Shape;695;p2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2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97" name="Google Shape;697;p21"/>
          <p:cNvGrpSpPr/>
          <p:nvPr/>
        </p:nvGrpSpPr>
        <p:grpSpPr>
          <a:xfrm>
            <a:off x="8782409" y="5686956"/>
            <a:ext cx="610343" cy="610794"/>
            <a:chOff x="-1196056" y="2499889"/>
            <a:chExt cx="850463" cy="851092"/>
          </a:xfrm>
        </p:grpSpPr>
        <p:sp>
          <p:nvSpPr>
            <p:cNvPr id="698" name="Google Shape;698;p21"/>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21">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0" name="Google Shape;700;p21"/>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1" name="Google Shape;701;p21" descr="World with solid fill">
            <a:hlinkClick r:id="rId5"/>
          </p:cNvPr>
          <p:cNvPicPr preferRelativeResize="0"/>
          <p:nvPr/>
        </p:nvPicPr>
        <p:blipFill rotWithShape="1">
          <a:blip r:embed="rId6">
            <a:alphaModFix/>
          </a:blip>
          <a:srcRect/>
          <a:stretch/>
        </p:blipFill>
        <p:spPr>
          <a:xfrm>
            <a:off x="9531602" y="5745797"/>
            <a:ext cx="535186" cy="535186"/>
          </a:xfrm>
          <a:prstGeom prst="rect">
            <a:avLst/>
          </a:prstGeom>
          <a:noFill/>
          <a:ln>
            <a:noFill/>
          </a:ln>
        </p:spPr>
      </p:pic>
      <p:sp>
        <p:nvSpPr>
          <p:cNvPr id="702" name="Google Shape;702;p21"/>
          <p:cNvSpPr txBox="1">
            <a:spLocks noGrp="1"/>
          </p:cNvSpPr>
          <p:nvPr>
            <p:ph type="body" idx="2"/>
          </p:nvPr>
        </p:nvSpPr>
        <p:spPr>
          <a:xfrm>
            <a:off x="2448419" y="1079400"/>
            <a:ext cx="9234385" cy="3288205"/>
          </a:xfrm>
          <a:prstGeom prst="rect">
            <a:avLst/>
          </a:prstGeom>
          <a:noFill/>
          <a:ln>
            <a:noFill/>
          </a:ln>
        </p:spPr>
        <p:txBody>
          <a:bodyPr spcFirstLastPara="1" wrap="square" lIns="91425" tIns="45700" rIns="91425" bIns="45700" anchor="ctr" anchorCtr="0">
            <a:normAutofit lnSpcReduction="10000"/>
          </a:bodyPr>
          <a:lstStyle/>
          <a:p>
            <a:pPr marL="457200" lvl="0" indent="-228600" algn="l" rtl="0">
              <a:lnSpc>
                <a:spcPct val="110000"/>
              </a:lnSpc>
              <a:spcBef>
                <a:spcPts val="1000"/>
              </a:spcBef>
              <a:spcAft>
                <a:spcPts val="0"/>
              </a:spcAft>
              <a:buNone/>
            </a:pPr>
            <a:r>
              <a:rPr lang="en-US" sz="3600" b="1" dirty="0" err="1"/>
              <a:t>Congratulazioni</a:t>
            </a:r>
            <a:r>
              <a:rPr lang="en-US" sz="3600" dirty="0"/>
              <a:t>, il vostro </a:t>
            </a:r>
            <a:r>
              <a:rPr lang="en-US" sz="3600" dirty="0" err="1"/>
              <a:t>viaggio</a:t>
            </a:r>
            <a:r>
              <a:rPr lang="en-US" sz="3600" dirty="0"/>
              <a:t> di </a:t>
            </a:r>
            <a:r>
              <a:rPr lang="en-US" sz="3600" dirty="0" err="1"/>
              <a:t>apprendimento</a:t>
            </a:r>
            <a:r>
              <a:rPr lang="en-US" sz="3600" dirty="0"/>
              <a:t> </a:t>
            </a:r>
            <a:r>
              <a:rPr lang="en-US" sz="3600" dirty="0" err="1"/>
              <a:t>sta</a:t>
            </a:r>
            <a:r>
              <a:rPr lang="en-US" sz="3600" dirty="0"/>
              <a:t> procedendo </a:t>
            </a:r>
            <a:r>
              <a:rPr lang="en-US" sz="3600" dirty="0" err="1"/>
              <a:t>così</a:t>
            </a:r>
            <a:r>
              <a:rPr lang="en-US" sz="3600" dirty="0"/>
              <a:t> bene... continuate </a:t>
            </a:r>
            <a:r>
              <a:rPr lang="en-US" sz="3600" dirty="0" err="1"/>
              <a:t>così</a:t>
            </a:r>
            <a:r>
              <a:rPr lang="en-US" sz="3600" dirty="0"/>
              <a:t>!</a:t>
            </a:r>
            <a:endParaRPr sz="3600" dirty="0"/>
          </a:p>
          <a:p>
            <a:pPr marL="457200" lvl="0" indent="-228600" algn="l" rtl="0">
              <a:lnSpc>
                <a:spcPct val="110000"/>
              </a:lnSpc>
              <a:spcBef>
                <a:spcPts val="1000"/>
              </a:spcBef>
              <a:spcAft>
                <a:spcPts val="0"/>
              </a:spcAft>
              <a:buNone/>
            </a:pPr>
            <a:r>
              <a:rPr lang="en-US" sz="3600" dirty="0"/>
              <a:t>Nel Modulo 5 </a:t>
            </a:r>
            <a:r>
              <a:rPr lang="en-US" sz="3600" dirty="0" err="1"/>
              <a:t>discutiamo</a:t>
            </a:r>
            <a:r>
              <a:rPr lang="en-US" sz="3600" dirty="0"/>
              <a:t> ed </a:t>
            </a:r>
            <a:r>
              <a:rPr lang="en-US" sz="3600" dirty="0" err="1"/>
              <a:t>esploriamo</a:t>
            </a:r>
            <a:r>
              <a:rPr lang="en-US" sz="3600" dirty="0"/>
              <a:t> </a:t>
            </a:r>
            <a:r>
              <a:rPr lang="en-US" sz="3600" dirty="0" err="1"/>
              <a:t>l'</a:t>
            </a:r>
            <a:r>
              <a:rPr lang="en-US" sz="3600" b="1" dirty="0" err="1"/>
              <a:t>Ecologia</a:t>
            </a:r>
            <a:r>
              <a:rPr lang="en-US" sz="3600" b="1" dirty="0"/>
              <a:t> del </a:t>
            </a:r>
            <a:r>
              <a:rPr lang="en-US" sz="3600" b="1" dirty="0" err="1"/>
              <a:t>paesaggio</a:t>
            </a:r>
            <a:r>
              <a:rPr lang="en-US" sz="3600" b="1"/>
              <a:t>.</a:t>
            </a:r>
            <a:endParaRPr sz="3600" b="1" dirty="0"/>
          </a:p>
          <a:p>
            <a:pPr marL="457200" lvl="0" indent="-228600" algn="l" rtl="0">
              <a:lnSpc>
                <a:spcPct val="110000"/>
              </a:lnSpc>
              <a:spcBef>
                <a:spcPts val="1000"/>
              </a:spcBef>
              <a:spcAft>
                <a:spcPts val="0"/>
              </a:spcAft>
              <a:buSzPct val="138888"/>
              <a:buNone/>
            </a:pPr>
            <a:endParaRPr sz="3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 descr="Green question mark"/>
          <p:cNvPicPr preferRelativeResize="0">
            <a:picLocks noGrp="1"/>
          </p:cNvPicPr>
          <p:nvPr>
            <p:ph type="pic" idx="2"/>
          </p:nvPr>
        </p:nvPicPr>
        <p:blipFill rotWithShape="1">
          <a:blip r:embed="rId3">
            <a:alphaModFix/>
          </a:blip>
          <a:srcRect l="33559" r="33559"/>
          <a:stretch/>
        </p:blipFill>
        <p:spPr>
          <a:xfrm>
            <a:off x="8912202" y="1246695"/>
            <a:ext cx="2444127" cy="4336988"/>
          </a:xfrm>
          <a:prstGeom prst="rect">
            <a:avLst/>
          </a:prstGeom>
          <a:solidFill>
            <a:srgbClr val="D8D8D8"/>
          </a:solidFill>
          <a:ln>
            <a:noFill/>
          </a:ln>
        </p:spPr>
      </p:pic>
      <p:sp>
        <p:nvSpPr>
          <p:cNvPr id="259" name="Google Shape;259;p2"/>
          <p:cNvSpPr txBox="1">
            <a:spLocks noGrp="1"/>
          </p:cNvSpPr>
          <p:nvPr>
            <p:ph type="body" idx="1"/>
          </p:nvPr>
        </p:nvSpPr>
        <p:spPr>
          <a:xfrm>
            <a:off x="835671" y="1906490"/>
            <a:ext cx="7565379" cy="32910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a:latin typeface="Calibri"/>
                <a:ea typeface="Calibri"/>
                <a:cs typeface="Calibri"/>
                <a:sym typeface="Calibri"/>
              </a:rPr>
              <a:t>Prendetevi qualche minuto per riflettere sulle seguenti domande:</a:t>
            </a:r>
            <a:endParaRPr/>
          </a:p>
          <a:p>
            <a:pPr marL="0" lvl="0" indent="0" algn="l" rtl="0">
              <a:lnSpc>
                <a:spcPct val="100000"/>
              </a:lnSpc>
              <a:spcBef>
                <a:spcPts val="0"/>
              </a:spcBef>
              <a:spcAft>
                <a:spcPts val="0"/>
              </a:spcAft>
              <a:buSzPts val="2400"/>
              <a:buNone/>
            </a:pPr>
            <a:endParaRPr>
              <a:latin typeface="Calibri"/>
              <a:ea typeface="Calibri"/>
              <a:cs typeface="Calibri"/>
              <a:sym typeface="Calibri"/>
            </a:endParaRPr>
          </a:p>
          <a:p>
            <a:pPr marL="342900" lvl="0" indent="-342900" algn="l" rtl="0">
              <a:lnSpc>
                <a:spcPct val="100000"/>
              </a:lnSpc>
              <a:spcBef>
                <a:spcPts val="0"/>
              </a:spcBef>
              <a:spcAft>
                <a:spcPts val="0"/>
              </a:spcAft>
              <a:buSzPts val="2400"/>
              <a:buFont typeface="Arial"/>
              <a:buChar char="•"/>
            </a:pPr>
            <a:r>
              <a:rPr lang="en-US">
                <a:latin typeface="Calibri"/>
                <a:ea typeface="Calibri"/>
                <a:cs typeface="Calibri"/>
                <a:sym typeface="Calibri"/>
              </a:rPr>
              <a:t>Quali sono gli impatti positivi che l'agroecologia può avere sulle comunità?</a:t>
            </a:r>
            <a:endParaRPr/>
          </a:p>
          <a:p>
            <a:pPr marL="342900" lvl="0" indent="-342900" algn="l" rtl="0">
              <a:lnSpc>
                <a:spcPct val="100000"/>
              </a:lnSpc>
              <a:spcBef>
                <a:spcPts val="0"/>
              </a:spcBef>
              <a:spcAft>
                <a:spcPts val="0"/>
              </a:spcAft>
              <a:buSzPts val="2400"/>
              <a:buFont typeface="Arial"/>
              <a:buChar char="•"/>
            </a:pPr>
            <a:r>
              <a:rPr lang="en-US">
                <a:latin typeface="Calibri"/>
                <a:ea typeface="Calibri"/>
                <a:cs typeface="Calibri"/>
                <a:sym typeface="Calibri"/>
              </a:rPr>
              <a:t>Conoscete strumenti pratici che possono favorire la sovranità alimentare delle comunità?</a:t>
            </a:r>
            <a:endParaRPr/>
          </a:p>
        </p:txBody>
      </p:sp>
      <p:sp>
        <p:nvSpPr>
          <p:cNvPr id="260" name="Google Shape;260;p2"/>
          <p:cNvSpPr txBox="1">
            <a:spLocks noGrp="1"/>
          </p:cNvSpPr>
          <p:nvPr>
            <p:ph type="body" idx="3"/>
          </p:nvPr>
        </p:nvSpPr>
        <p:spPr>
          <a:xfrm>
            <a:off x="835671" y="913838"/>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dirty="0">
                <a:latin typeface="Calibri"/>
                <a:ea typeface="Calibri"/>
                <a:cs typeface="Calibri"/>
                <a:sym typeface="Calibri"/>
              </a:rPr>
              <a:t>Ma prima </a:t>
            </a:r>
            <a:r>
              <a:rPr lang="en-US" b="1" dirty="0">
                <a:latin typeface="Calibri"/>
                <a:ea typeface="Calibri"/>
                <a:cs typeface="Calibri"/>
                <a:sym typeface="Calibri"/>
              </a:rPr>
              <a:t>RIFLETTIAMO</a:t>
            </a:r>
            <a:endParaRPr b="1" dirty="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6"/>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US"/>
              <a:t>Introduzione </a:t>
            </a:r>
            <a:endParaRPr/>
          </a:p>
        </p:txBody>
      </p:sp>
      <p:sp>
        <p:nvSpPr>
          <p:cNvPr id="267" name="Google Shape;267;p6"/>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7"/>
          <p:cNvSpPr/>
          <p:nvPr/>
        </p:nvSpPr>
        <p:spPr>
          <a:xfrm>
            <a:off x="9270850" y="4399750"/>
            <a:ext cx="2921150" cy="2058300"/>
          </a:xfrm>
          <a:prstGeom prst="ellipse">
            <a:avLst/>
          </a:prstGeom>
          <a:solidFill>
            <a:srgbClr val="9FDA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7"/>
          <p:cNvSpPr txBox="1">
            <a:spLocks noGrp="1"/>
          </p:cNvSpPr>
          <p:nvPr>
            <p:ph type="body" idx="1"/>
          </p:nvPr>
        </p:nvSpPr>
        <p:spPr>
          <a:xfrm>
            <a:off x="798450" y="1236360"/>
            <a:ext cx="10121814" cy="303807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2400"/>
              <a:buNone/>
            </a:pPr>
            <a:r>
              <a:rPr lang="it-IT" dirty="0"/>
              <a:t>Come approccio sostenibile all'agricoltura, l'agroecologia ha un impatto significativo non solo sull'ambiente, ma anche sulle </a:t>
            </a:r>
            <a:r>
              <a:rPr lang="it-IT" b="1" dirty="0"/>
              <a:t>dinamiche socioeconomiche e politiche</a:t>
            </a:r>
            <a:r>
              <a:rPr lang="it-IT" dirty="0"/>
              <a:t> che modellano i sistemi di produzione agricola.</a:t>
            </a:r>
            <a:r>
              <a:rPr lang="it-IT"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t>
            </a:r>
            <a:endParaRPr lang="it-IT" dirty="0"/>
          </a:p>
          <a:p>
            <a:pPr marL="228600" lvl="0" indent="-228600" algn="l" rtl="0">
              <a:lnSpc>
                <a:spcPct val="90000"/>
              </a:lnSpc>
              <a:spcBef>
                <a:spcPts val="0"/>
              </a:spcBef>
              <a:spcAft>
                <a:spcPts val="0"/>
              </a:spcAft>
              <a:buClr>
                <a:srgbClr val="000000"/>
              </a:buClr>
              <a:buSzPts val="2400"/>
              <a:buNone/>
            </a:pPr>
            <a:endParaRPr lang="it-IT" sz="1200" dirty="0"/>
          </a:p>
          <a:p>
            <a:pPr marL="228600" lvl="0" indent="-228600" algn="l" rtl="0">
              <a:lnSpc>
                <a:spcPct val="90000"/>
              </a:lnSpc>
              <a:spcBef>
                <a:spcPts val="0"/>
              </a:spcBef>
              <a:spcAft>
                <a:spcPts val="0"/>
              </a:spcAft>
              <a:buClr>
                <a:srgbClr val="000000"/>
              </a:buClr>
              <a:buSzPts val="2400"/>
              <a:buNone/>
            </a:pPr>
            <a:r>
              <a:rPr lang="it-IT" dirty="0"/>
              <a:t>Si traduce in una </a:t>
            </a:r>
            <a:r>
              <a:rPr lang="it-IT" b="1" dirty="0"/>
              <a:t>maggiore autonomia e benessere per i produttori</a:t>
            </a:r>
            <a:r>
              <a:rPr lang="it-IT" dirty="0"/>
              <a:t> alimentari, sostiene forme di lavoro dignitose e significative all'interno dei sistemi alimentari e ridefinisce le interazioni con le specie non umane e gli spazi naturali. </a:t>
            </a:r>
          </a:p>
          <a:p>
            <a:pPr marL="228600" lvl="0" indent="-228600" algn="l" rtl="0">
              <a:lnSpc>
                <a:spcPct val="90000"/>
              </a:lnSpc>
              <a:spcBef>
                <a:spcPts val="0"/>
              </a:spcBef>
              <a:spcAft>
                <a:spcPts val="0"/>
              </a:spcAft>
              <a:buClr>
                <a:srgbClr val="000000"/>
              </a:buClr>
              <a:buSzPts val="2400"/>
              <a:buNone/>
            </a:pPr>
            <a:endParaRPr lang="it-IT" dirty="0"/>
          </a:p>
          <a:p>
            <a:pPr marL="228600" lvl="0" indent="-228600" algn="l" rtl="0">
              <a:lnSpc>
                <a:spcPct val="90000"/>
              </a:lnSpc>
              <a:spcBef>
                <a:spcPts val="1000"/>
              </a:spcBef>
              <a:spcAft>
                <a:spcPts val="0"/>
              </a:spcAft>
              <a:buClr>
                <a:srgbClr val="000000"/>
              </a:buClr>
              <a:buSzPts val="2400"/>
              <a:buNone/>
            </a:pPr>
            <a:endParaRPr lang="it-IT" dirty="0"/>
          </a:p>
        </p:txBody>
      </p:sp>
      <p:sp>
        <p:nvSpPr>
          <p:cNvPr id="274" name="Google Shape;274;p7"/>
          <p:cNvSpPr txBox="1">
            <a:spLocks noGrp="1"/>
          </p:cNvSpPr>
          <p:nvPr>
            <p:ph type="body" idx="2"/>
          </p:nvPr>
        </p:nvSpPr>
        <p:spPr>
          <a:xfrm>
            <a:off x="798456" y="470091"/>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a:t>Introduzione</a:t>
            </a:r>
            <a:endParaRPr b="1"/>
          </a:p>
          <a:p>
            <a:pPr marL="0" lvl="0" indent="0" algn="l" rtl="0">
              <a:lnSpc>
                <a:spcPct val="90000"/>
              </a:lnSpc>
              <a:spcBef>
                <a:spcPts val="1000"/>
              </a:spcBef>
              <a:spcAft>
                <a:spcPts val="0"/>
              </a:spcAft>
              <a:buClr>
                <a:srgbClr val="8DC641"/>
              </a:buClr>
              <a:buSzPts val="3600"/>
              <a:buNone/>
            </a:pPr>
            <a:endParaRPr b="1"/>
          </a:p>
        </p:txBody>
      </p:sp>
      <p:grpSp>
        <p:nvGrpSpPr>
          <p:cNvPr id="275" name="Google Shape;275;p7"/>
          <p:cNvGrpSpPr/>
          <p:nvPr/>
        </p:nvGrpSpPr>
        <p:grpSpPr>
          <a:xfrm rot="3730759">
            <a:off x="10590024" y="380632"/>
            <a:ext cx="949887" cy="1163493"/>
            <a:chOff x="7602444" y="4967675"/>
            <a:chExt cx="483620" cy="592374"/>
          </a:xfrm>
        </p:grpSpPr>
        <p:grpSp>
          <p:nvGrpSpPr>
            <p:cNvPr id="276" name="Google Shape;276;p7"/>
            <p:cNvGrpSpPr/>
            <p:nvPr/>
          </p:nvGrpSpPr>
          <p:grpSpPr>
            <a:xfrm>
              <a:off x="7618661" y="4967675"/>
              <a:ext cx="467403" cy="507609"/>
              <a:chOff x="2251964" y="3590497"/>
              <a:chExt cx="467403" cy="507609"/>
            </a:xfrm>
          </p:grpSpPr>
          <p:sp>
            <p:nvSpPr>
              <p:cNvPr id="277" name="Google Shape;277;p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 name="Google Shape;278;p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 name="Google Shape;279;p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80" name="Google Shape;280;p7"/>
            <p:cNvGrpSpPr/>
            <p:nvPr/>
          </p:nvGrpSpPr>
          <p:grpSpPr>
            <a:xfrm>
              <a:off x="7602444" y="4993761"/>
              <a:ext cx="421973" cy="566288"/>
              <a:chOff x="2235747" y="3616583"/>
              <a:chExt cx="421973" cy="566288"/>
            </a:xfrm>
          </p:grpSpPr>
          <p:sp>
            <p:nvSpPr>
              <p:cNvPr id="281" name="Google Shape;281;p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 name="Google Shape;282;p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83" name="Google Shape;283;p7"/>
          <p:cNvSpPr txBox="1"/>
          <p:nvPr/>
        </p:nvSpPr>
        <p:spPr>
          <a:xfrm>
            <a:off x="9688735" y="4694688"/>
            <a:ext cx="2171100" cy="176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dirty="0">
                <a:solidFill>
                  <a:schemeClr val="lt1"/>
                </a:solidFill>
                <a:latin typeface="Calibri"/>
                <a:ea typeface="Calibri"/>
                <a:cs typeface="Calibri"/>
                <a:sym typeface="Calibri"/>
              </a:rPr>
              <a:t>Per </a:t>
            </a:r>
            <a:r>
              <a:rPr lang="en-US" sz="2000" b="1" dirty="0" err="1">
                <a:solidFill>
                  <a:schemeClr val="lt1"/>
                </a:solidFill>
                <a:latin typeface="Calibri"/>
                <a:ea typeface="Calibri"/>
                <a:cs typeface="Calibri"/>
                <a:sym typeface="Calibri"/>
              </a:rPr>
              <a:t>saperne</a:t>
            </a:r>
            <a:r>
              <a:rPr lang="en-US" sz="2000" b="1" dirty="0">
                <a:solidFill>
                  <a:schemeClr val="lt1"/>
                </a:solidFill>
                <a:latin typeface="Calibri"/>
                <a:ea typeface="Calibri"/>
                <a:cs typeface="Calibri"/>
                <a:sym typeface="Calibri"/>
              </a:rPr>
              <a:t> di </a:t>
            </a:r>
            <a:r>
              <a:rPr lang="en-US" sz="2000" b="1" dirty="0" err="1">
                <a:solidFill>
                  <a:schemeClr val="lt1"/>
                </a:solidFill>
                <a:latin typeface="Calibri"/>
                <a:ea typeface="Calibri"/>
                <a:cs typeface="Calibri"/>
                <a:sym typeface="Calibri"/>
              </a:rPr>
              <a:t>più</a:t>
            </a:r>
            <a:r>
              <a:rPr lang="en-US" sz="2000" b="1" dirty="0">
                <a:solidFill>
                  <a:schemeClr val="lt1"/>
                </a:solidFill>
                <a:latin typeface="Calibri"/>
                <a:ea typeface="Calibri"/>
                <a:cs typeface="Calibri"/>
                <a:sym typeface="Calibri"/>
              </a:rPr>
              <a:t>:</a:t>
            </a:r>
            <a:endParaRPr sz="20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US" sz="2000" b="1" i="0" u="sng" strike="noStrike" cap="none" dirty="0">
                <a:solidFill>
                  <a:schemeClr val="hlink"/>
                </a:solidFill>
                <a:latin typeface="Calibri"/>
                <a:ea typeface="Calibri"/>
                <a:cs typeface="Calibri"/>
                <a:sym typeface="Calibri"/>
                <a:hlinkClick r:id="rId3"/>
              </a:rPr>
              <a:t>Human and social values in agroecology</a:t>
            </a:r>
            <a:endParaRPr sz="2000" b="1" i="0" u="none" strike="noStrike" cap="none" dirty="0">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5FB9F0DE-3BE8-1FBF-28B7-9AE8D3CE6223}"/>
              </a:ext>
            </a:extLst>
          </p:cNvPr>
          <p:cNvSpPr txBox="1"/>
          <p:nvPr/>
        </p:nvSpPr>
        <p:spPr>
          <a:xfrm>
            <a:off x="798450" y="3831138"/>
            <a:ext cx="8831325" cy="2419124"/>
          </a:xfrm>
          <a:prstGeom prst="rect">
            <a:avLst/>
          </a:prstGeom>
          <a:noFill/>
        </p:spPr>
        <p:txBody>
          <a:bodyPr wrap="square">
            <a:spAutoFit/>
          </a:bodyPr>
          <a:lstStyle/>
          <a:p>
            <a:pPr marL="228600" lvl="0" indent="-228600" algn="l" rtl="0">
              <a:lnSpc>
                <a:spcPct val="90000"/>
              </a:lnSpc>
              <a:spcBef>
                <a:spcPts val="0"/>
              </a:spcBef>
              <a:spcAft>
                <a:spcPts val="0"/>
              </a:spcAft>
              <a:buClr>
                <a:srgbClr val="000000"/>
              </a:buClr>
              <a:buSzPts val="2400"/>
              <a:buNone/>
            </a:pPr>
            <a:r>
              <a:rPr lang="it-IT" sz="2400" dirty="0">
                <a:latin typeface="Calibri" panose="020F0502020204030204" pitchFamily="34" charset="0"/>
                <a:ea typeface="Calibri" panose="020F0502020204030204" pitchFamily="34" charset="0"/>
                <a:cs typeface="Calibri" panose="020F0502020204030204" pitchFamily="34" charset="0"/>
              </a:rPr>
              <a:t>Come accennato nel modulo 3, le dimensioni sociopolitiche dell'agroecologia includono aspetti quali il diritto alla terra, le banche dei semi comunitarie, l'accesso al credito, i mercati locali e la condivisione delle conoscenze, il lavoro per costruire spazi autonomi che valorizzano le conoscenze locali e trasformino la produzione alimentare in sistemi più ecologicamente sostenibili e socialmente giusti.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8"/>
          <p:cNvSpPr txBox="1">
            <a:spLocks noGrp="1"/>
          </p:cNvSpPr>
          <p:nvPr>
            <p:ph type="body" idx="1"/>
          </p:nvPr>
        </p:nvSpPr>
        <p:spPr>
          <a:xfrm>
            <a:off x="4807480" y="694003"/>
            <a:ext cx="6562800" cy="33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8DC641"/>
              </a:buClr>
              <a:buSzPts val="2400"/>
              <a:buNone/>
            </a:pPr>
            <a:r>
              <a:rPr lang="en-US">
                <a:solidFill>
                  <a:srgbClr val="6AA84F"/>
                </a:solidFill>
              </a:rPr>
              <a:t>SDG</a:t>
            </a:r>
            <a:endParaRPr>
              <a:solidFill>
                <a:srgbClr val="6AA84F"/>
              </a:solidFill>
            </a:endParaRPr>
          </a:p>
        </p:txBody>
      </p:sp>
      <p:sp>
        <p:nvSpPr>
          <p:cNvPr id="289" name="Google Shape;289;p8"/>
          <p:cNvSpPr txBox="1">
            <a:spLocks noGrp="1"/>
          </p:cNvSpPr>
          <p:nvPr>
            <p:ph type="body" idx="2"/>
          </p:nvPr>
        </p:nvSpPr>
        <p:spPr>
          <a:xfrm>
            <a:off x="4089825" y="995788"/>
            <a:ext cx="7380300" cy="99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200"/>
              <a:buNone/>
            </a:pPr>
            <a:r>
              <a:rPr lang="en-US" sz="1800"/>
              <a:t>L'agroecologia si allinea agli Obiettivi di Sviluppo Sostenibile (SDG) delle Nazioni Unite, fornendo una risposta chiave per guidare la trasformazione sostenibile dei nostri sistemi alimentari. Sostiene i produttori alimentari nella riduzione dei costi di produzione, che si traduce in un aumento del reddito, della stabilità economica e della resilienza.</a:t>
            </a:r>
            <a:endParaRPr sz="1800"/>
          </a:p>
        </p:txBody>
      </p:sp>
      <p:sp>
        <p:nvSpPr>
          <p:cNvPr id="290" name="Google Shape;290;p8"/>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000000"/>
              </a:buClr>
              <a:buSzPts val="6300"/>
              <a:buNone/>
            </a:pPr>
            <a:r>
              <a:rPr lang="en-US"/>
              <a:t>1</a:t>
            </a:r>
            <a:endParaRPr/>
          </a:p>
        </p:txBody>
      </p:sp>
      <p:sp>
        <p:nvSpPr>
          <p:cNvPr id="291" name="Google Shape;291;p8"/>
          <p:cNvSpPr txBox="1">
            <a:spLocks noGrp="1"/>
          </p:cNvSpPr>
          <p:nvPr>
            <p:ph type="body" idx="5"/>
          </p:nvPr>
        </p:nvSpPr>
        <p:spPr>
          <a:xfrm>
            <a:off x="4927842" y="2617174"/>
            <a:ext cx="6562800" cy="33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8DC641"/>
              </a:buClr>
              <a:buSzPts val="2400"/>
              <a:buNone/>
            </a:pPr>
            <a:r>
              <a:rPr lang="en-US">
                <a:solidFill>
                  <a:srgbClr val="6AA84F"/>
                </a:solidFill>
              </a:rPr>
              <a:t>Ottimizzazione</a:t>
            </a:r>
            <a:endParaRPr>
              <a:solidFill>
                <a:srgbClr val="6AA84F"/>
              </a:solidFill>
            </a:endParaRPr>
          </a:p>
          <a:p>
            <a:pPr marL="0" lvl="0" indent="0" algn="r" rtl="0">
              <a:lnSpc>
                <a:spcPct val="100000"/>
              </a:lnSpc>
              <a:spcBef>
                <a:spcPts val="0"/>
              </a:spcBef>
              <a:spcAft>
                <a:spcPts val="0"/>
              </a:spcAft>
              <a:buClr>
                <a:srgbClr val="8DC641"/>
              </a:buClr>
              <a:buSzPts val="2400"/>
              <a:buNone/>
            </a:pPr>
            <a:endParaRPr>
              <a:solidFill>
                <a:srgbClr val="6AA84F"/>
              </a:solidFill>
            </a:endParaRPr>
          </a:p>
          <a:p>
            <a:pPr marL="0" lvl="0" indent="0" algn="r" rtl="0">
              <a:lnSpc>
                <a:spcPct val="100000"/>
              </a:lnSpc>
              <a:spcBef>
                <a:spcPts val="1000"/>
              </a:spcBef>
              <a:spcAft>
                <a:spcPts val="0"/>
              </a:spcAft>
              <a:buClr>
                <a:srgbClr val="8DC641"/>
              </a:buClr>
              <a:buSzPts val="2400"/>
              <a:buNone/>
            </a:pPr>
            <a:endParaRPr>
              <a:solidFill>
                <a:srgbClr val="6AA84F"/>
              </a:solidFill>
            </a:endParaRPr>
          </a:p>
        </p:txBody>
      </p:sp>
      <p:sp>
        <p:nvSpPr>
          <p:cNvPr id="292" name="Google Shape;292;p8"/>
          <p:cNvSpPr txBox="1">
            <a:spLocks noGrp="1"/>
          </p:cNvSpPr>
          <p:nvPr>
            <p:ph type="body" idx="6"/>
          </p:nvPr>
        </p:nvSpPr>
        <p:spPr>
          <a:xfrm>
            <a:off x="4374625" y="2956475"/>
            <a:ext cx="7095600" cy="17001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000000"/>
              </a:buClr>
              <a:buSzPts val="2200"/>
              <a:buNone/>
            </a:pPr>
            <a:r>
              <a:rPr lang="en-US" sz="1800"/>
              <a:t>Ottimizzando l'uso di risorse e conoscenze locali e rinnovabili, l'agroecologia consente ai sistemi di produzione agricola di sfruttare i benefici degli ecosistemi, come il controllo dei parassiti, l'impollinazione, la salute del suolo e il controllo dell'erosione, garantendo al contempo la produttività.</a:t>
            </a:r>
            <a:endParaRPr sz="1800"/>
          </a:p>
          <a:p>
            <a:pPr marL="0" lvl="0" indent="0" algn="r" rtl="0">
              <a:lnSpc>
                <a:spcPct val="100000"/>
              </a:lnSpc>
              <a:spcBef>
                <a:spcPts val="1000"/>
              </a:spcBef>
              <a:spcAft>
                <a:spcPts val="0"/>
              </a:spcAft>
              <a:buClr>
                <a:srgbClr val="000000"/>
              </a:buClr>
              <a:buSzPts val="2200"/>
              <a:buNone/>
            </a:pPr>
            <a:endParaRPr sz="1800"/>
          </a:p>
        </p:txBody>
      </p:sp>
      <p:sp>
        <p:nvSpPr>
          <p:cNvPr id="293" name="Google Shape;293;p8"/>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000000"/>
              </a:buClr>
              <a:buSzPts val="6300"/>
              <a:buNone/>
            </a:pPr>
            <a:r>
              <a:rPr lang="en-US"/>
              <a:t>2</a:t>
            </a:r>
            <a:endParaRPr/>
          </a:p>
        </p:txBody>
      </p:sp>
      <p:sp>
        <p:nvSpPr>
          <p:cNvPr id="294" name="Google Shape;294;p8"/>
          <p:cNvSpPr txBox="1">
            <a:spLocks noGrp="1"/>
          </p:cNvSpPr>
          <p:nvPr>
            <p:ph type="body" idx="8"/>
          </p:nvPr>
        </p:nvSpPr>
        <p:spPr>
          <a:xfrm>
            <a:off x="4927852" y="4540333"/>
            <a:ext cx="6562800" cy="33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8DC641"/>
              </a:buClr>
              <a:buSzPts val="2400"/>
              <a:buNone/>
            </a:pPr>
            <a:r>
              <a:rPr lang="en-US">
                <a:solidFill>
                  <a:srgbClr val="6AA84F"/>
                </a:solidFill>
              </a:rPr>
              <a:t>Più salutare</a:t>
            </a:r>
            <a:endParaRPr>
              <a:solidFill>
                <a:srgbClr val="6AA84F"/>
              </a:solidFill>
            </a:endParaRPr>
          </a:p>
          <a:p>
            <a:pPr marL="0" lvl="0" indent="0" algn="r" rtl="0">
              <a:lnSpc>
                <a:spcPct val="100000"/>
              </a:lnSpc>
              <a:spcBef>
                <a:spcPts val="1000"/>
              </a:spcBef>
              <a:spcAft>
                <a:spcPts val="0"/>
              </a:spcAft>
              <a:buClr>
                <a:srgbClr val="8DC641"/>
              </a:buClr>
              <a:buSzPts val="2400"/>
              <a:buNone/>
            </a:pPr>
            <a:endParaRPr>
              <a:solidFill>
                <a:srgbClr val="6AA84F"/>
              </a:solidFill>
            </a:endParaRPr>
          </a:p>
        </p:txBody>
      </p:sp>
      <p:sp>
        <p:nvSpPr>
          <p:cNvPr id="295" name="Google Shape;295;p8"/>
          <p:cNvSpPr txBox="1">
            <a:spLocks noGrp="1"/>
          </p:cNvSpPr>
          <p:nvPr>
            <p:ph type="body" idx="9"/>
          </p:nvPr>
        </p:nvSpPr>
        <p:spPr>
          <a:xfrm>
            <a:off x="4374625" y="4955850"/>
            <a:ext cx="7095600" cy="99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200"/>
              <a:buNone/>
            </a:pPr>
            <a:r>
              <a:rPr lang="en-US" sz="1800"/>
              <a:t>Inoltre, riducendo al minimo l'uso di input agrochimici potenzialmente dannosi, riduce gli effetti negativi dell'agricoltura sulla salute umana e dell'ambiente e, rilocalizzando le diete, può contribuire a creare un'alimentazione sostenibile e sana. </a:t>
            </a:r>
            <a:endParaRPr sz="1800"/>
          </a:p>
          <a:p>
            <a:pPr marL="0" lvl="0" indent="0" algn="r" rtl="0">
              <a:lnSpc>
                <a:spcPct val="100000"/>
              </a:lnSpc>
              <a:spcBef>
                <a:spcPts val="1000"/>
              </a:spcBef>
              <a:spcAft>
                <a:spcPts val="0"/>
              </a:spcAft>
              <a:buClr>
                <a:srgbClr val="000000"/>
              </a:buClr>
              <a:buSzPts val="2200"/>
              <a:buNone/>
            </a:pPr>
            <a:endParaRPr sz="2400"/>
          </a:p>
        </p:txBody>
      </p:sp>
      <p:sp>
        <p:nvSpPr>
          <p:cNvPr id="296" name="Google Shape;296;p8"/>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000000"/>
              </a:buClr>
              <a:buSzPts val="6300"/>
              <a:buNone/>
            </a:pPr>
            <a:r>
              <a:rPr lang="en-US"/>
              <a:t>3</a:t>
            </a:r>
            <a:endParaRPr/>
          </a:p>
        </p:txBody>
      </p:sp>
      <p:pic>
        <p:nvPicPr>
          <p:cNvPr id="297" name="Google Shape;297;p8"/>
          <p:cNvPicPr preferRelativeResize="0">
            <a:picLocks noGrp="1"/>
          </p:cNvPicPr>
          <p:nvPr>
            <p:ph type="pic" idx="4"/>
          </p:nvPr>
        </p:nvPicPr>
        <p:blipFill rotWithShape="1">
          <a:blip r:embed="rId3">
            <a:alphaModFix/>
          </a:blip>
          <a:srcRect l="7525" r="7525"/>
          <a:stretch/>
        </p:blipFill>
        <p:spPr>
          <a:xfrm>
            <a:off x="7559" y="188180"/>
            <a:ext cx="3354095" cy="5923856"/>
          </a:xfrm>
          <a:prstGeom prst="rect">
            <a:avLst/>
          </a:prstGeom>
          <a:solidFill>
            <a:srgbClr val="D8D8D8"/>
          </a:solidFill>
          <a:ln>
            <a:noFill/>
          </a:ln>
        </p:spPr>
      </p:pic>
      <p:grpSp>
        <p:nvGrpSpPr>
          <p:cNvPr id="298" name="Google Shape;298;p8"/>
          <p:cNvGrpSpPr/>
          <p:nvPr/>
        </p:nvGrpSpPr>
        <p:grpSpPr>
          <a:xfrm rot="3730759">
            <a:off x="11181018" y="-146767"/>
            <a:ext cx="949887" cy="1163493"/>
            <a:chOff x="7602444" y="4967675"/>
            <a:chExt cx="483620" cy="592374"/>
          </a:xfrm>
        </p:grpSpPr>
        <p:grpSp>
          <p:nvGrpSpPr>
            <p:cNvPr id="299" name="Google Shape;299;p8"/>
            <p:cNvGrpSpPr/>
            <p:nvPr/>
          </p:nvGrpSpPr>
          <p:grpSpPr>
            <a:xfrm>
              <a:off x="7618661" y="4967675"/>
              <a:ext cx="467403" cy="507609"/>
              <a:chOff x="2251964" y="3590497"/>
              <a:chExt cx="467403" cy="507609"/>
            </a:xfrm>
          </p:grpSpPr>
          <p:sp>
            <p:nvSpPr>
              <p:cNvPr id="300" name="Google Shape;300;p8"/>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 name="Google Shape;301;p8"/>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 name="Google Shape;302;p8"/>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03" name="Google Shape;303;p8"/>
            <p:cNvGrpSpPr/>
            <p:nvPr/>
          </p:nvGrpSpPr>
          <p:grpSpPr>
            <a:xfrm>
              <a:off x="7602444" y="4993761"/>
              <a:ext cx="421973" cy="566288"/>
              <a:chOff x="2235747" y="3616583"/>
              <a:chExt cx="421973" cy="566288"/>
            </a:xfrm>
          </p:grpSpPr>
          <p:sp>
            <p:nvSpPr>
              <p:cNvPr id="304" name="Google Shape;304;p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 name="Google Shape;305;p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06" name="Google Shape;306;p8"/>
          <p:cNvPicPr preferRelativeResize="0"/>
          <p:nvPr/>
        </p:nvPicPr>
        <p:blipFill rotWithShape="1">
          <a:blip r:embed="rId4">
            <a:alphaModFix/>
          </a:blip>
          <a:srcRect/>
          <a:stretch/>
        </p:blipFill>
        <p:spPr>
          <a:xfrm>
            <a:off x="7550" y="188175"/>
            <a:ext cx="3354099" cy="5923849"/>
          </a:xfrm>
          <a:prstGeom prst="rect">
            <a:avLst/>
          </a:prstGeom>
          <a:solidFill>
            <a:srgbClr val="D8D8D8"/>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9"/>
          <p:cNvSpPr txBox="1">
            <a:spLocks noGrp="1"/>
          </p:cNvSpPr>
          <p:nvPr>
            <p:ph type="body" idx="1"/>
          </p:nvPr>
        </p:nvSpPr>
        <p:spPr>
          <a:xfrm>
            <a:off x="856356" y="1268964"/>
            <a:ext cx="4821945" cy="406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3000"/>
              <a:buNone/>
            </a:pPr>
            <a:endParaRPr/>
          </a:p>
          <a:p>
            <a:pPr marL="0" lvl="0" indent="0" algn="ctr" rtl="0">
              <a:lnSpc>
                <a:spcPct val="90000"/>
              </a:lnSpc>
              <a:spcBef>
                <a:spcPts val="0"/>
              </a:spcBef>
              <a:spcAft>
                <a:spcPts val="0"/>
              </a:spcAft>
              <a:buClr>
                <a:srgbClr val="000000"/>
              </a:buClr>
              <a:buSzPts val="3000"/>
              <a:buNone/>
            </a:pPr>
            <a:r>
              <a:rPr lang="en-US"/>
              <a:t>“L'agricoltura sostenibile non riguarda solo la coltivazione, ma anche la cura del suolo, dell'acqua, dell'aria e di tutti gli esseri viventi che ne dipendono”.</a:t>
            </a:r>
            <a:endParaRPr/>
          </a:p>
          <a:p>
            <a:pPr marL="0" lvl="0" indent="0" algn="ctr" rtl="0">
              <a:lnSpc>
                <a:spcPct val="90000"/>
              </a:lnSpc>
              <a:spcBef>
                <a:spcPts val="1000"/>
              </a:spcBef>
              <a:spcAft>
                <a:spcPts val="0"/>
              </a:spcAft>
              <a:buClr>
                <a:srgbClr val="000000"/>
              </a:buClr>
              <a:buSzPts val="3000"/>
              <a:buNone/>
            </a:pPr>
            <a:endParaRPr/>
          </a:p>
        </p:txBody>
      </p:sp>
      <p:sp>
        <p:nvSpPr>
          <p:cNvPr id="312" name="Google Shape;312;p9"/>
          <p:cNvSpPr txBox="1"/>
          <p:nvPr/>
        </p:nvSpPr>
        <p:spPr>
          <a:xfrm>
            <a:off x="1686639" y="4827311"/>
            <a:ext cx="3161400" cy="5058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Vandana Shiva</a:t>
            </a:r>
            <a:endParaRPr sz="1400" b="0" i="0" u="none" strike="noStrike" cap="none">
              <a:solidFill>
                <a:srgbClr val="000000"/>
              </a:solidFill>
              <a:latin typeface="Arial"/>
              <a:ea typeface="Arial"/>
              <a:cs typeface="Arial"/>
              <a:sym typeface="Arial"/>
            </a:endParaRPr>
          </a:p>
        </p:txBody>
      </p:sp>
      <p:pic>
        <p:nvPicPr>
          <p:cNvPr id="313" name="Google Shape;313;p9"/>
          <p:cNvPicPr preferRelativeResize="0">
            <a:picLocks noGrp="1"/>
          </p:cNvPicPr>
          <p:nvPr>
            <p:ph type="pic" idx="2"/>
          </p:nvPr>
        </p:nvPicPr>
        <p:blipFill rotWithShape="1">
          <a:blip r:embed="rId3">
            <a:alphaModFix/>
          </a:blip>
          <a:srcRect t="5108" b="5108"/>
          <a:stretch/>
        </p:blipFill>
        <p:spPr>
          <a:xfrm>
            <a:off x="6096000" y="1404749"/>
            <a:ext cx="5239644" cy="4704420"/>
          </a:xfrm>
          <a:prstGeom prst="rect">
            <a:avLst/>
          </a:prstGeom>
          <a:solidFill>
            <a:srgbClr val="D8D8D8"/>
          </a:solidFill>
          <a:ln>
            <a:noFill/>
          </a:ln>
        </p:spPr>
      </p:pic>
      <p:grpSp>
        <p:nvGrpSpPr>
          <p:cNvPr id="314" name="Google Shape;314;p9"/>
          <p:cNvGrpSpPr/>
          <p:nvPr/>
        </p:nvGrpSpPr>
        <p:grpSpPr>
          <a:xfrm>
            <a:off x="6926285" y="727383"/>
            <a:ext cx="1487826" cy="1083162"/>
            <a:chOff x="3400450" y="986392"/>
            <a:chExt cx="1487826" cy="1083162"/>
          </a:xfrm>
        </p:grpSpPr>
        <p:sp>
          <p:nvSpPr>
            <p:cNvPr id="315" name="Google Shape;315;p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 name="Google Shape;316;p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17" name="Google Shape;317;p9"/>
          <p:cNvGrpSpPr/>
          <p:nvPr/>
        </p:nvGrpSpPr>
        <p:grpSpPr>
          <a:xfrm rot="3730759">
            <a:off x="475533" y="5007290"/>
            <a:ext cx="949887" cy="1163493"/>
            <a:chOff x="7602444" y="4967675"/>
            <a:chExt cx="483620" cy="592374"/>
          </a:xfrm>
        </p:grpSpPr>
        <p:grpSp>
          <p:nvGrpSpPr>
            <p:cNvPr id="318" name="Google Shape;318;p9"/>
            <p:cNvGrpSpPr/>
            <p:nvPr/>
          </p:nvGrpSpPr>
          <p:grpSpPr>
            <a:xfrm>
              <a:off x="7618661" y="4967675"/>
              <a:ext cx="467403" cy="507609"/>
              <a:chOff x="2251964" y="3590497"/>
              <a:chExt cx="467403" cy="507609"/>
            </a:xfrm>
          </p:grpSpPr>
          <p:sp>
            <p:nvSpPr>
              <p:cNvPr id="319" name="Google Shape;319;p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 name="Google Shape;320;p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 name="Google Shape;321;p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2" name="Google Shape;322;p9"/>
            <p:cNvGrpSpPr/>
            <p:nvPr/>
          </p:nvGrpSpPr>
          <p:grpSpPr>
            <a:xfrm>
              <a:off x="7602444" y="4993761"/>
              <a:ext cx="421973" cy="566288"/>
              <a:chOff x="2235747" y="3616583"/>
              <a:chExt cx="421973" cy="566288"/>
            </a:xfrm>
          </p:grpSpPr>
          <p:sp>
            <p:nvSpPr>
              <p:cNvPr id="323" name="Google Shape;323;p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 name="Google Shape;324;p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0"/>
          <p:cNvSpPr txBox="1">
            <a:spLocks noGrp="1"/>
          </p:cNvSpPr>
          <p:nvPr>
            <p:ph type="body" idx="1"/>
          </p:nvPr>
        </p:nvSpPr>
        <p:spPr>
          <a:xfrm>
            <a:off x="792775" y="611950"/>
            <a:ext cx="6150950" cy="50268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100" dirty="0"/>
              <a:t>Ad </a:t>
            </a:r>
            <a:r>
              <a:rPr lang="en-US" sz="2100" dirty="0" err="1"/>
              <a:t>esempio</a:t>
            </a:r>
            <a:r>
              <a:rPr lang="en-US" sz="2100" dirty="0"/>
              <a:t>, le </a:t>
            </a:r>
            <a:r>
              <a:rPr lang="en-US" sz="2100" b="1" dirty="0" err="1"/>
              <a:t>donne</a:t>
            </a:r>
            <a:r>
              <a:rPr lang="en-US" sz="2100" dirty="0"/>
              <a:t> </a:t>
            </a:r>
            <a:r>
              <a:rPr lang="en-US" sz="2100" dirty="0" err="1"/>
              <a:t>svolgono</a:t>
            </a:r>
            <a:r>
              <a:rPr lang="en-US" sz="2100" dirty="0"/>
              <a:t> un </a:t>
            </a:r>
            <a:r>
              <a:rPr lang="en-US" sz="2100" dirty="0" err="1"/>
              <a:t>ruolo</a:t>
            </a:r>
            <a:r>
              <a:rPr lang="en-US" sz="2100" dirty="0"/>
              <a:t> centrale </a:t>
            </a:r>
            <a:r>
              <a:rPr lang="en-US" sz="2100" dirty="0" err="1"/>
              <a:t>nell'agroecologia</a:t>
            </a:r>
            <a:r>
              <a:rPr lang="en-US" sz="2100" dirty="0"/>
              <a:t>, </a:t>
            </a:r>
            <a:r>
              <a:rPr lang="en-US" sz="2100" dirty="0" err="1"/>
              <a:t>essendo</a:t>
            </a:r>
            <a:r>
              <a:rPr lang="en-US" sz="2100" dirty="0"/>
              <a:t> </a:t>
            </a:r>
            <a:r>
              <a:rPr lang="en-US" sz="2100" dirty="0" err="1"/>
              <a:t>spesso</a:t>
            </a:r>
            <a:r>
              <a:rPr lang="en-US" sz="2100" dirty="0"/>
              <a:t> </a:t>
            </a:r>
            <a:r>
              <a:rPr lang="en-US" sz="2100" dirty="0" err="1"/>
              <a:t>custodi</a:t>
            </a:r>
            <a:r>
              <a:rPr lang="en-US" sz="2100" dirty="0"/>
              <a:t> di </a:t>
            </a:r>
            <a:r>
              <a:rPr lang="en-US" sz="2100" dirty="0" err="1"/>
              <a:t>diete</a:t>
            </a:r>
            <a:r>
              <a:rPr lang="en-US" sz="2100" dirty="0"/>
              <a:t> sane e </a:t>
            </a:r>
            <a:r>
              <a:rPr lang="en-US" sz="2100" dirty="0" err="1"/>
              <a:t>tradizionali</a:t>
            </a:r>
            <a:r>
              <a:rPr lang="en-US" sz="2100" dirty="0"/>
              <a:t> e </a:t>
            </a:r>
            <a:r>
              <a:rPr lang="en-US" sz="2100" dirty="0" err="1"/>
              <a:t>protagoniste</a:t>
            </a:r>
            <a:r>
              <a:rPr lang="en-US" sz="2100" dirty="0"/>
              <a:t> di </a:t>
            </a:r>
            <a:r>
              <a:rPr lang="en-US" sz="2100" dirty="0" err="1"/>
              <a:t>sistemi</a:t>
            </a:r>
            <a:r>
              <a:rPr lang="en-US" sz="2100" dirty="0"/>
              <a:t> </a:t>
            </a:r>
            <a:r>
              <a:rPr lang="en-US" sz="2100" dirty="0" err="1"/>
              <a:t>alimentari</a:t>
            </a:r>
            <a:r>
              <a:rPr lang="en-US" sz="2100" dirty="0"/>
              <a:t> </a:t>
            </a:r>
            <a:r>
              <a:rPr lang="en-US" sz="2100" dirty="0" err="1"/>
              <a:t>sostenibili</a:t>
            </a:r>
            <a:r>
              <a:rPr lang="en-US" sz="2100" dirty="0"/>
              <a:t>, </a:t>
            </a:r>
            <a:r>
              <a:rPr lang="en-US" sz="2100" dirty="0" err="1"/>
              <a:t>dalla</a:t>
            </a:r>
            <a:r>
              <a:rPr lang="en-US" sz="2100" dirty="0"/>
              <a:t> casa al campo, al </a:t>
            </a:r>
            <a:r>
              <a:rPr lang="en-US" sz="2100" dirty="0" err="1"/>
              <a:t>mercato</a:t>
            </a:r>
            <a:r>
              <a:rPr lang="en-US" sz="2100" dirty="0"/>
              <a:t> e </a:t>
            </a:r>
            <a:r>
              <a:rPr lang="en-US" sz="2100" dirty="0" err="1"/>
              <a:t>oltre</a:t>
            </a:r>
            <a:r>
              <a:rPr lang="en-US" sz="2100" dirty="0"/>
              <a:t>. </a:t>
            </a:r>
            <a:r>
              <a:rPr lang="en-US" sz="2100" dirty="0" err="1"/>
              <a:t>L'agroecologia</a:t>
            </a:r>
            <a:r>
              <a:rPr lang="en-US" sz="2100" dirty="0"/>
              <a:t> ha il </a:t>
            </a:r>
            <a:r>
              <a:rPr lang="en-US" sz="2100" dirty="0" err="1"/>
              <a:t>potenziale</a:t>
            </a:r>
            <a:r>
              <a:rPr lang="en-US" sz="2100" dirty="0"/>
              <a:t> per </a:t>
            </a:r>
            <a:r>
              <a:rPr lang="en-US" sz="2100" dirty="0" err="1"/>
              <a:t>promuovere</a:t>
            </a:r>
            <a:r>
              <a:rPr lang="en-US" sz="2100" dirty="0"/>
              <a:t> </a:t>
            </a:r>
            <a:r>
              <a:rPr lang="en-US" sz="2100" dirty="0" err="1"/>
              <a:t>i</a:t>
            </a:r>
            <a:r>
              <a:rPr lang="en-US" sz="2100" dirty="0"/>
              <a:t> </a:t>
            </a:r>
            <a:r>
              <a:rPr lang="en-US" sz="2100" dirty="0" err="1"/>
              <a:t>diritti</a:t>
            </a:r>
            <a:r>
              <a:rPr lang="en-US" sz="2100" dirty="0"/>
              <a:t>, la </a:t>
            </a:r>
            <a:r>
              <a:rPr lang="en-US" sz="2100" dirty="0" err="1"/>
              <a:t>motivazione</a:t>
            </a:r>
            <a:r>
              <a:rPr lang="en-US" sz="2100" dirty="0"/>
              <a:t> e </a:t>
            </a:r>
            <a:r>
              <a:rPr lang="en-US" sz="2100" dirty="0" err="1"/>
              <a:t>l'autonomia</a:t>
            </a:r>
            <a:r>
              <a:rPr lang="en-US" sz="2100" dirty="0"/>
              <a:t> </a:t>
            </a:r>
            <a:r>
              <a:rPr lang="en-US" sz="2100" dirty="0" err="1"/>
              <a:t>delle</a:t>
            </a:r>
            <a:r>
              <a:rPr lang="en-US" sz="2100" dirty="0"/>
              <a:t> </a:t>
            </a:r>
            <a:r>
              <a:rPr lang="en-US" sz="2100" dirty="0" err="1"/>
              <a:t>donne</a:t>
            </a:r>
            <a:r>
              <a:rPr lang="en-US" sz="2100" dirty="0"/>
              <a:t>.</a:t>
            </a:r>
            <a:endParaRPr sz="2100" dirty="0"/>
          </a:p>
          <a:p>
            <a:pPr marL="0" lvl="0" indent="0" algn="l" rtl="0">
              <a:lnSpc>
                <a:spcPct val="100000"/>
              </a:lnSpc>
              <a:spcBef>
                <a:spcPts val="0"/>
              </a:spcBef>
              <a:spcAft>
                <a:spcPts val="0"/>
              </a:spcAft>
              <a:buNone/>
            </a:pPr>
            <a:r>
              <a:rPr lang="en-US" sz="2100" dirty="0" err="1"/>
              <a:t>L'agroecologia</a:t>
            </a:r>
            <a:r>
              <a:rPr lang="en-US" sz="2100" dirty="0"/>
              <a:t> è un </a:t>
            </a:r>
            <a:r>
              <a:rPr lang="en-US" sz="2100" dirty="0" err="1"/>
              <a:t>approccio</a:t>
            </a:r>
            <a:r>
              <a:rPr lang="en-US" sz="2100" dirty="0"/>
              <a:t> </a:t>
            </a:r>
            <a:r>
              <a:rPr lang="en-US" sz="2100" dirty="0" err="1"/>
              <a:t>che</a:t>
            </a:r>
            <a:r>
              <a:rPr lang="en-US" sz="2100" dirty="0"/>
              <a:t> non solo </a:t>
            </a:r>
            <a:r>
              <a:rPr lang="en-US" sz="2100" dirty="0" err="1"/>
              <a:t>mira</a:t>
            </a:r>
            <a:r>
              <a:rPr lang="en-US" sz="2100" dirty="0"/>
              <a:t> a </a:t>
            </a:r>
            <a:r>
              <a:rPr lang="en-US" sz="2100" dirty="0" err="1"/>
              <a:t>produrre</a:t>
            </a:r>
            <a:r>
              <a:rPr lang="en-US" sz="2100" dirty="0"/>
              <a:t> </a:t>
            </a:r>
            <a:r>
              <a:rPr lang="en-US" sz="2100" dirty="0" err="1"/>
              <a:t>cibo</a:t>
            </a:r>
            <a:r>
              <a:rPr lang="en-US" sz="2100" dirty="0"/>
              <a:t> in modo </a:t>
            </a:r>
            <a:r>
              <a:rPr lang="en-US" sz="2100" dirty="0" err="1"/>
              <a:t>sostenibile</a:t>
            </a:r>
            <a:r>
              <a:rPr lang="en-US" sz="2100" dirty="0"/>
              <a:t>, ma </a:t>
            </a:r>
            <a:r>
              <a:rPr lang="en-US" sz="2100" dirty="0" err="1"/>
              <a:t>agisce</a:t>
            </a:r>
            <a:r>
              <a:rPr lang="en-US" sz="2100" dirty="0"/>
              <a:t> </a:t>
            </a:r>
            <a:r>
              <a:rPr lang="en-US" sz="2100" dirty="0" err="1"/>
              <a:t>anche</a:t>
            </a:r>
            <a:r>
              <a:rPr lang="en-US" sz="2100" dirty="0"/>
              <a:t> come </a:t>
            </a:r>
            <a:r>
              <a:rPr lang="en-US" sz="2100" b="1" dirty="0" err="1"/>
              <a:t>motore</a:t>
            </a:r>
            <a:r>
              <a:rPr lang="en-US" sz="2100" b="1" dirty="0"/>
              <a:t> di </a:t>
            </a:r>
            <a:r>
              <a:rPr lang="en-US" sz="2100" b="1" dirty="0" err="1"/>
              <a:t>cambiamento</a:t>
            </a:r>
            <a:r>
              <a:rPr lang="en-US" sz="2100" b="1" dirty="0"/>
              <a:t> e </a:t>
            </a:r>
            <a:r>
              <a:rPr lang="en-US" sz="2100" b="1" dirty="0" err="1"/>
              <a:t>sviluppo</a:t>
            </a:r>
            <a:r>
              <a:rPr lang="en-US" sz="2100" b="1" dirty="0"/>
              <a:t> per le </a:t>
            </a:r>
            <a:r>
              <a:rPr lang="en-US" sz="2100" b="1" dirty="0" err="1"/>
              <a:t>comunità</a:t>
            </a:r>
            <a:r>
              <a:rPr lang="en-US" sz="2100" b="1" dirty="0"/>
              <a:t> </a:t>
            </a:r>
            <a:r>
              <a:rPr lang="en-US" sz="2100" b="1" dirty="0" err="1"/>
              <a:t>locali</a:t>
            </a:r>
            <a:r>
              <a:rPr lang="en-US" sz="2100" b="1" dirty="0"/>
              <a:t>, con </a:t>
            </a:r>
            <a:r>
              <a:rPr lang="en-US" sz="2100" b="1" dirty="0" err="1"/>
              <a:t>particolare</a:t>
            </a:r>
            <a:r>
              <a:rPr lang="en-US" sz="2100" b="1" dirty="0"/>
              <a:t> </a:t>
            </a:r>
            <a:r>
              <a:rPr lang="en-US" sz="2100" b="1" dirty="0" err="1"/>
              <a:t>attenzione</a:t>
            </a:r>
            <a:r>
              <a:rPr lang="en-US" sz="2100" b="1" dirty="0"/>
              <a:t> ai </a:t>
            </a:r>
            <a:r>
              <a:rPr lang="en-US" sz="2100" b="1" dirty="0" err="1"/>
              <a:t>giovani</a:t>
            </a:r>
            <a:r>
              <a:rPr lang="en-US" sz="2100" b="1" dirty="0"/>
              <a:t>, alle </a:t>
            </a:r>
            <a:r>
              <a:rPr lang="en-US" sz="2100" b="1" dirty="0" err="1"/>
              <a:t>donne</a:t>
            </a:r>
            <a:r>
              <a:rPr lang="en-US" sz="2100" b="1" dirty="0"/>
              <a:t> e </a:t>
            </a:r>
            <a:r>
              <a:rPr lang="en-US" sz="2100" b="1" dirty="0" err="1"/>
              <a:t>alla</a:t>
            </a:r>
            <a:r>
              <a:rPr lang="en-US" sz="2100" b="1" dirty="0"/>
              <a:t> </a:t>
            </a:r>
            <a:r>
              <a:rPr lang="en-US" sz="2100" b="1" dirty="0" err="1"/>
              <a:t>sovranità</a:t>
            </a:r>
            <a:r>
              <a:rPr lang="en-US" sz="2100" b="1" dirty="0"/>
              <a:t> </a:t>
            </a:r>
            <a:r>
              <a:rPr lang="en-US" sz="2100" b="1" dirty="0" err="1"/>
              <a:t>alimentare</a:t>
            </a:r>
            <a:r>
              <a:rPr lang="en-US" sz="2100" dirty="0"/>
              <a:t>. </a:t>
            </a:r>
            <a:r>
              <a:rPr lang="en-US" sz="2100" dirty="0" err="1"/>
              <a:t>Questo</a:t>
            </a:r>
            <a:r>
              <a:rPr lang="en-US" sz="2100" dirty="0"/>
              <a:t> </a:t>
            </a:r>
            <a:r>
              <a:rPr lang="en-US" sz="2100" dirty="0" err="1"/>
              <a:t>approccio</a:t>
            </a:r>
            <a:r>
              <a:rPr lang="en-US" sz="2100" dirty="0"/>
              <a:t> </a:t>
            </a:r>
            <a:r>
              <a:rPr lang="en-US" sz="2100" dirty="0" err="1"/>
              <a:t>offre</a:t>
            </a:r>
            <a:r>
              <a:rPr lang="en-US" sz="2100" dirty="0"/>
              <a:t> </a:t>
            </a:r>
            <a:r>
              <a:rPr lang="en-US" sz="2100" dirty="0" err="1"/>
              <a:t>opportunità</a:t>
            </a:r>
            <a:r>
              <a:rPr lang="en-US" sz="2100" dirty="0"/>
              <a:t> per </a:t>
            </a:r>
            <a:r>
              <a:rPr lang="en-US" sz="2100" dirty="0" err="1"/>
              <a:t>un'agricoltura</a:t>
            </a:r>
            <a:r>
              <a:rPr lang="en-US" sz="2100" dirty="0"/>
              <a:t> </a:t>
            </a:r>
            <a:r>
              <a:rPr lang="en-US" sz="2100" dirty="0" err="1"/>
              <a:t>più</a:t>
            </a:r>
            <a:r>
              <a:rPr lang="en-US" sz="2100" dirty="0"/>
              <a:t> </a:t>
            </a:r>
            <a:r>
              <a:rPr lang="en-US" sz="2100" dirty="0" err="1"/>
              <a:t>giusta</a:t>
            </a:r>
            <a:r>
              <a:rPr lang="en-US" sz="2100" dirty="0"/>
              <a:t>, </a:t>
            </a:r>
            <a:r>
              <a:rPr lang="en-US" sz="2100" dirty="0" err="1"/>
              <a:t>inclusiva</a:t>
            </a:r>
            <a:r>
              <a:rPr lang="en-US" sz="2100" dirty="0"/>
              <a:t> e </a:t>
            </a:r>
            <a:r>
              <a:rPr lang="en-US" sz="2100" dirty="0" err="1"/>
              <a:t>rispettosa</a:t>
            </a:r>
            <a:r>
              <a:rPr lang="en-US" sz="2100" dirty="0"/>
              <a:t> </a:t>
            </a:r>
            <a:r>
              <a:rPr lang="en-US" sz="2100" dirty="0" err="1"/>
              <a:t>dell'ambiente</a:t>
            </a:r>
            <a:r>
              <a:rPr lang="en-US" sz="2100" dirty="0"/>
              <a:t>, </a:t>
            </a:r>
            <a:r>
              <a:rPr lang="en-US" sz="2100" dirty="0" err="1"/>
              <a:t>promuovendo</a:t>
            </a:r>
            <a:r>
              <a:rPr lang="en-US" sz="2100" dirty="0"/>
              <a:t> al </a:t>
            </a:r>
            <a:r>
              <a:rPr lang="en-US" sz="2100" dirty="0" err="1"/>
              <a:t>contempo</a:t>
            </a:r>
            <a:r>
              <a:rPr lang="en-US" sz="2100" dirty="0"/>
              <a:t> la </a:t>
            </a:r>
            <a:r>
              <a:rPr lang="en-US" sz="2100" dirty="0" err="1"/>
              <a:t>sicurezza</a:t>
            </a:r>
            <a:r>
              <a:rPr lang="en-US" sz="2100" dirty="0"/>
              <a:t> </a:t>
            </a:r>
            <a:r>
              <a:rPr lang="en-US" sz="2100" dirty="0" err="1"/>
              <a:t>alimentare</a:t>
            </a:r>
            <a:r>
              <a:rPr lang="en-US" sz="2100" dirty="0"/>
              <a:t>, la salute e il </a:t>
            </a:r>
            <a:r>
              <a:rPr lang="en-US" sz="2100" dirty="0" err="1"/>
              <a:t>benessere</a:t>
            </a:r>
            <a:r>
              <a:rPr lang="en-US" sz="2100" dirty="0"/>
              <a:t> </a:t>
            </a:r>
            <a:r>
              <a:rPr lang="en-US" sz="2100" dirty="0" err="1"/>
              <a:t>della</a:t>
            </a:r>
            <a:r>
              <a:rPr lang="en-US" sz="2100" dirty="0"/>
              <a:t> </a:t>
            </a:r>
            <a:r>
              <a:rPr lang="en-US" sz="2100" dirty="0" err="1"/>
              <a:t>comunità</a:t>
            </a:r>
            <a:r>
              <a:rPr lang="en-US" sz="2100" dirty="0"/>
              <a:t>.</a:t>
            </a:r>
            <a:endParaRPr sz="2100" dirty="0"/>
          </a:p>
          <a:p>
            <a:pPr marL="0" lvl="0" indent="0" algn="l" rtl="0">
              <a:lnSpc>
                <a:spcPct val="100000"/>
              </a:lnSpc>
              <a:spcBef>
                <a:spcPts val="0"/>
              </a:spcBef>
              <a:spcAft>
                <a:spcPts val="0"/>
              </a:spcAft>
              <a:buSzPts val="2400"/>
              <a:buNone/>
            </a:pPr>
            <a:endParaRPr sz="2100" dirty="0"/>
          </a:p>
          <a:p>
            <a:pPr marL="228600" lvl="0" indent="-228600" algn="l" rtl="0">
              <a:lnSpc>
                <a:spcPct val="100000"/>
              </a:lnSpc>
              <a:spcBef>
                <a:spcPts val="0"/>
              </a:spcBef>
              <a:spcAft>
                <a:spcPts val="0"/>
              </a:spcAft>
              <a:buClr>
                <a:srgbClr val="000000"/>
              </a:buClr>
              <a:buSzPts val="2400"/>
              <a:buNone/>
            </a:pPr>
            <a:endParaRPr sz="2100" dirty="0"/>
          </a:p>
          <a:p>
            <a:pPr marL="228600" lvl="0" indent="-228600" algn="l" rtl="0">
              <a:lnSpc>
                <a:spcPct val="100000"/>
              </a:lnSpc>
              <a:spcBef>
                <a:spcPts val="1000"/>
              </a:spcBef>
              <a:spcAft>
                <a:spcPts val="0"/>
              </a:spcAft>
              <a:buClr>
                <a:srgbClr val="000000"/>
              </a:buClr>
              <a:buSzPts val="2400"/>
              <a:buNone/>
            </a:pPr>
            <a:endParaRPr sz="2100" dirty="0"/>
          </a:p>
        </p:txBody>
      </p:sp>
      <p:pic>
        <p:nvPicPr>
          <p:cNvPr id="330" name="Google Shape;330;p10"/>
          <p:cNvPicPr preferRelativeResize="0">
            <a:picLocks noGrp="1"/>
          </p:cNvPicPr>
          <p:nvPr>
            <p:ph type="pic" idx="3"/>
          </p:nvPr>
        </p:nvPicPr>
        <p:blipFill rotWithShape="1">
          <a:blip r:embed="rId3">
            <a:alphaModFix/>
          </a:blip>
          <a:srcRect l="13120" r="13126"/>
          <a:stretch/>
        </p:blipFill>
        <p:spPr>
          <a:xfrm>
            <a:off x="7172324" y="1420552"/>
            <a:ext cx="5019675" cy="4008697"/>
          </a:xfrm>
          <a:prstGeom prst="rect">
            <a:avLst/>
          </a:prstGeom>
          <a:solidFill>
            <a:srgbClr val="D8D8D8"/>
          </a:solidFill>
          <a:ln>
            <a:noFill/>
          </a:ln>
        </p:spPr>
      </p:pic>
      <p:sp>
        <p:nvSpPr>
          <p:cNvPr id="331" name="Google Shape;331;p10"/>
          <p:cNvSpPr txBox="1"/>
          <p:nvPr/>
        </p:nvSpPr>
        <p:spPr>
          <a:xfrm>
            <a:off x="104774" y="5871725"/>
            <a:ext cx="5800725" cy="479100"/>
          </a:xfrm>
          <a:prstGeom prst="rect">
            <a:avLst/>
          </a:prstGeom>
          <a:noFill/>
          <a:ln>
            <a:noFill/>
          </a:ln>
        </p:spPr>
        <p:txBody>
          <a:bodyPr spcFirstLastPara="1" wrap="square" lIns="91425" tIns="91425" rIns="91425" bIns="91425" anchor="t" anchorCtr="0">
            <a:noAutofit/>
          </a:bodyPr>
          <a:lstStyle/>
          <a:p>
            <a:pPr marL="228600" marR="0" lvl="0" indent="-228600" algn="ctr" rtl="0">
              <a:lnSpc>
                <a:spcPct val="90000"/>
              </a:lnSpc>
              <a:spcBef>
                <a:spcPts val="1000"/>
              </a:spcBef>
              <a:spcAft>
                <a:spcPts val="0"/>
              </a:spcAft>
              <a:buClr>
                <a:srgbClr val="000000"/>
              </a:buClr>
              <a:buSzPts val="2400"/>
              <a:buFont typeface="Arial"/>
              <a:buNone/>
            </a:pPr>
            <a:r>
              <a:rPr lang="en-US" sz="1800" b="1" dirty="0">
                <a:latin typeface="Calibri"/>
                <a:ea typeface="Calibri"/>
                <a:cs typeface="Calibri"/>
                <a:sym typeface="Calibri"/>
              </a:rPr>
              <a:t>Per </a:t>
            </a:r>
            <a:r>
              <a:rPr lang="en-US" sz="1800" b="1" dirty="0" err="1">
                <a:latin typeface="Calibri"/>
                <a:ea typeface="Calibri"/>
                <a:cs typeface="Calibri"/>
                <a:sym typeface="Calibri"/>
              </a:rPr>
              <a:t>saperne</a:t>
            </a:r>
            <a:r>
              <a:rPr lang="en-US" sz="1800" b="1" dirty="0">
                <a:latin typeface="Calibri"/>
                <a:ea typeface="Calibri"/>
                <a:cs typeface="Calibri"/>
                <a:sym typeface="Calibri"/>
              </a:rPr>
              <a:t> di </a:t>
            </a:r>
            <a:r>
              <a:rPr lang="en-US" sz="1800" b="1" dirty="0" err="1">
                <a:latin typeface="Calibri"/>
                <a:ea typeface="Calibri"/>
                <a:cs typeface="Calibri"/>
                <a:sym typeface="Calibri"/>
              </a:rPr>
              <a:t>più</a:t>
            </a:r>
            <a:r>
              <a:rPr lang="en-US" sz="1800" b="1" i="0" u="none" strike="noStrike" cap="none" dirty="0">
                <a:solidFill>
                  <a:srgbClr val="000000"/>
                </a:solidFill>
                <a:latin typeface="Calibri"/>
                <a:ea typeface="Calibri"/>
                <a:cs typeface="Calibri"/>
                <a:sym typeface="Calibri"/>
              </a:rPr>
              <a:t>:</a:t>
            </a:r>
            <a:r>
              <a:rPr lang="en-US" sz="1800" b="1" i="0" u="none" strike="noStrike" cap="none" dirty="0">
                <a:solidFill>
                  <a:schemeClr val="lt1"/>
                </a:solidFill>
                <a:latin typeface="Calibri"/>
                <a:ea typeface="Calibri"/>
                <a:cs typeface="Calibri"/>
                <a:sym typeface="Calibri"/>
              </a:rPr>
              <a:t> </a:t>
            </a:r>
            <a:r>
              <a:rPr lang="en-US" sz="1800" b="1" i="0" u="sng" strike="noStrike" cap="none" dirty="0">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Agroecology and the Sustainable Development Goals (SDGs)</a:t>
            </a:r>
            <a:endParaRPr sz="1800" b="1"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800" b="1" i="0" u="none" strike="noStrike" cap="none" dirty="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3319</Words>
  <Application>Microsoft Office PowerPoint</Application>
  <PresentationFormat>Widescreen</PresentationFormat>
  <Paragraphs>295</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Paula Whyte ( Momentum Consulting )</cp:lastModifiedBy>
  <cp:revision>1</cp:revision>
  <dcterms:created xsi:type="dcterms:W3CDTF">2020-10-14T13:32:04Z</dcterms:created>
  <dcterms:modified xsi:type="dcterms:W3CDTF">2024-09-05T14:31:28Z</dcterms:modified>
</cp:coreProperties>
</file>