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embeddedFontLs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jf4NDsw2DA5SvOpPzYTlg0RfQ0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dbd476212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2dbd476212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g2dbd4762122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dbd476212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g2dbd476212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dbd476212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dbd476212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2dbd476212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g2dbd476212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Il progetto AGATA come caso di studio</a:t>
            </a:r>
            <a:endParaRPr/>
          </a:p>
        </p:txBody>
      </p:sp>
      <p:sp>
        <p:nvSpPr>
          <p:cNvPr id="230" name="Google Shape;2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65" name="Google Shape;2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80" name="Google Shape;2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5"/>
        <p:cNvGrpSpPr/>
        <p:nvPr/>
      </p:nvGrpSpPr>
      <p:grpSpPr>
        <a:xfrm>
          <a:off x="0" y="0"/>
          <a:ext cx="0" cy="0"/>
          <a:chOff x="0" y="0"/>
          <a:chExt cx="0" cy="0"/>
        </a:xfrm>
      </p:grpSpPr>
      <p:sp>
        <p:nvSpPr>
          <p:cNvPr id="106" name="Google Shape;106;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2"/>
          <p:cNvSpPr>
            <a:spLocks noGrp="1"/>
          </p:cNvSpPr>
          <p:nvPr>
            <p:ph type="pic" idx="4"/>
          </p:nvPr>
        </p:nvSpPr>
        <p:spPr>
          <a:xfrm>
            <a:off x="7559" y="188180"/>
            <a:ext cx="3354094" cy="5923858"/>
          </a:xfrm>
          <a:prstGeom prst="rect">
            <a:avLst/>
          </a:prstGeom>
          <a:solidFill>
            <a:srgbClr val="D8D8D8"/>
          </a:solidFill>
          <a:ln>
            <a:noFill/>
          </a:ln>
        </p:spPr>
      </p:sp>
      <p:grpSp>
        <p:nvGrpSpPr>
          <p:cNvPr id="111" name="Google Shape;111;p32"/>
          <p:cNvGrpSpPr/>
          <p:nvPr/>
        </p:nvGrpSpPr>
        <p:grpSpPr>
          <a:xfrm>
            <a:off x="4054161" y="721803"/>
            <a:ext cx="7547911" cy="1674487"/>
            <a:chOff x="4061909" y="1565906"/>
            <a:chExt cx="7547911" cy="1882781"/>
          </a:xfrm>
        </p:grpSpPr>
        <p:cxnSp>
          <p:nvCxnSpPr>
            <p:cNvPr id="112" name="Google Shape;112;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3" name="Google Shape;113;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4" name="Google Shape;114;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5" name="Google Shape;115;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7" name="Google Shape;117;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0" name="Google Shape;120;p32"/>
          <p:cNvGrpSpPr/>
          <p:nvPr/>
        </p:nvGrpSpPr>
        <p:grpSpPr>
          <a:xfrm>
            <a:off x="4054160" y="2644936"/>
            <a:ext cx="7547911" cy="1674487"/>
            <a:chOff x="4061909" y="1565906"/>
            <a:chExt cx="7547911" cy="1882781"/>
          </a:xfrm>
        </p:grpSpPr>
        <p:cxnSp>
          <p:nvCxnSpPr>
            <p:cNvPr id="121" name="Google Shape;121;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2" name="Google Shape;122;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3" name="Google Shape;123;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4" name="Google Shape;124;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26" name="Google Shape;126;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9" name="Google Shape;129;p32"/>
          <p:cNvGrpSpPr/>
          <p:nvPr/>
        </p:nvGrpSpPr>
        <p:grpSpPr>
          <a:xfrm>
            <a:off x="4069658" y="4508733"/>
            <a:ext cx="7547911" cy="1674487"/>
            <a:chOff x="4061909" y="1565906"/>
            <a:chExt cx="7547911" cy="1882781"/>
          </a:xfrm>
        </p:grpSpPr>
        <p:cxnSp>
          <p:nvCxnSpPr>
            <p:cNvPr id="130" name="Google Shape;130;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31" name="Google Shape;131;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32" name="Google Shape;132;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33" name="Google Shape;133;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34" name="Google Shape;134;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5"/>
        <p:cNvGrpSpPr/>
        <p:nvPr/>
      </p:nvGrpSpPr>
      <p:grpSpPr>
        <a:xfrm>
          <a:off x="0" y="0"/>
          <a:ext cx="0" cy="0"/>
          <a:chOff x="0" y="0"/>
          <a:chExt cx="0" cy="0"/>
        </a:xfrm>
      </p:grpSpPr>
      <p:sp>
        <p:nvSpPr>
          <p:cNvPr id="136" name="Google Shape;136;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1" name="Google Shape;141;p40"/>
          <p:cNvGrpSpPr/>
          <p:nvPr/>
        </p:nvGrpSpPr>
        <p:grpSpPr>
          <a:xfrm>
            <a:off x="309236" y="3028352"/>
            <a:ext cx="6499866" cy="2738122"/>
            <a:chOff x="1202708" y="6807724"/>
            <a:chExt cx="6270636" cy="2641557"/>
          </a:xfrm>
        </p:grpSpPr>
        <p:grpSp>
          <p:nvGrpSpPr>
            <p:cNvPr id="142" name="Google Shape;142;p40"/>
            <p:cNvGrpSpPr/>
            <p:nvPr/>
          </p:nvGrpSpPr>
          <p:grpSpPr>
            <a:xfrm>
              <a:off x="2348838" y="6807724"/>
              <a:ext cx="1249545" cy="2223620"/>
              <a:chOff x="2348838" y="6807724"/>
              <a:chExt cx="1249545" cy="2223620"/>
            </a:xfrm>
          </p:grpSpPr>
          <p:sp>
            <p:nvSpPr>
              <p:cNvPr id="143" name="Google Shape;143;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7" name="Google Shape;147;p40"/>
              <p:cNvGrpSpPr/>
              <p:nvPr/>
            </p:nvGrpSpPr>
            <p:grpSpPr>
              <a:xfrm>
                <a:off x="2483956" y="6807724"/>
                <a:ext cx="738321" cy="802017"/>
                <a:chOff x="2483956" y="6807724"/>
                <a:chExt cx="738321" cy="802017"/>
              </a:xfrm>
            </p:grpSpPr>
            <p:sp>
              <p:nvSpPr>
                <p:cNvPr id="148" name="Google Shape;148;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1" name="Google Shape;151;p40"/>
            <p:cNvGrpSpPr/>
            <p:nvPr/>
          </p:nvGrpSpPr>
          <p:grpSpPr>
            <a:xfrm>
              <a:off x="1202708" y="6848940"/>
              <a:ext cx="6270636" cy="2600341"/>
              <a:chOff x="1202708" y="6848940"/>
              <a:chExt cx="6270636" cy="2600341"/>
            </a:xfrm>
          </p:grpSpPr>
          <p:sp>
            <p:nvSpPr>
              <p:cNvPr id="152" name="Google Shape;152;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4" name="Google Shape;154;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548818" y="6039954"/>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2">
              <a:alphaModFix/>
            </a:blip>
            <a:srcRect/>
            <a:stretch/>
          </p:blipFill>
          <p:spPr>
            <a:xfrm>
              <a:off x="312965" y="101059"/>
              <a:ext cx="1675765" cy="375165"/>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8"/>
        <p:cNvGrpSpPr/>
        <p:nvPr/>
      </p:nvGrpSpPr>
      <p:grpSpPr>
        <a:xfrm>
          <a:off x="0" y="0"/>
          <a:ext cx="0" cy="0"/>
          <a:chOff x="0" y="0"/>
          <a:chExt cx="0" cy="0"/>
        </a:xfrm>
      </p:grpSpPr>
      <p:cxnSp>
        <p:nvCxnSpPr>
          <p:cNvPr id="159" name="Google Shape;159;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0" name="Google Shape;160;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1"/>
        <p:cNvGrpSpPr/>
        <p:nvPr/>
      </p:nvGrpSpPr>
      <p:grpSpPr>
        <a:xfrm>
          <a:off x="0" y="0"/>
          <a:ext cx="0" cy="0"/>
          <a:chOff x="0" y="0"/>
          <a:chExt cx="0" cy="0"/>
        </a:xfrm>
      </p:grpSpPr>
      <p:sp>
        <p:nvSpPr>
          <p:cNvPr id="162" name="Google Shape;162;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63" name="Google Shape;163;p42"/>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64" name="Google Shape;164;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42"/>
          <p:cNvGrpSpPr/>
          <p:nvPr/>
        </p:nvGrpSpPr>
        <p:grpSpPr>
          <a:xfrm>
            <a:off x="9031059" y="445499"/>
            <a:ext cx="2735993" cy="679345"/>
            <a:chOff x="0" y="0"/>
            <a:chExt cx="2301694" cy="571500"/>
          </a:xfrm>
        </p:grpSpPr>
        <p:sp>
          <p:nvSpPr>
            <p:cNvPr id="168" name="Google Shape;168;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9" name="Google Shape;169;p42"/>
            <p:cNvPicPr preferRelativeResize="0"/>
            <p:nvPr/>
          </p:nvPicPr>
          <p:blipFill rotWithShape="1">
            <a:blip r:embed="rId3">
              <a:alphaModFix/>
            </a:blip>
            <a:srcRect/>
            <a:stretch/>
          </p:blipFill>
          <p:spPr>
            <a:xfrm>
              <a:off x="312965" y="96237"/>
              <a:ext cx="1675765" cy="384810"/>
            </a:xfrm>
            <a:prstGeom prst="rect">
              <a:avLst/>
            </a:prstGeom>
            <a:noFill/>
            <a:ln>
              <a:noFill/>
            </a:ln>
          </p:spPr>
        </p:pic>
      </p:grpSp>
      <p:sp>
        <p:nvSpPr>
          <p:cNvPr id="170" name="Google Shape;170;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73"/>
        <p:cNvGrpSpPr/>
        <p:nvPr/>
      </p:nvGrpSpPr>
      <p:grpSpPr>
        <a:xfrm>
          <a:off x="0" y="0"/>
          <a:ext cx="0" cy="0"/>
          <a:chOff x="0" y="0"/>
          <a:chExt cx="0" cy="0"/>
        </a:xfrm>
      </p:grpSpPr>
      <p:sp>
        <p:nvSpPr>
          <p:cNvPr id="174" name="Google Shape;174;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7" name="Google Shape;177;p43"/>
          <p:cNvGrpSpPr/>
          <p:nvPr/>
        </p:nvGrpSpPr>
        <p:grpSpPr>
          <a:xfrm>
            <a:off x="9236842" y="286604"/>
            <a:ext cx="2735993" cy="679345"/>
            <a:chOff x="0" y="0"/>
            <a:chExt cx="2301694" cy="571500"/>
          </a:xfrm>
        </p:grpSpPr>
        <p:sp>
          <p:nvSpPr>
            <p:cNvPr id="178" name="Google Shape;178;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 name="Google Shape;179;p43"/>
            <p:cNvPicPr preferRelativeResize="0"/>
            <p:nvPr/>
          </p:nvPicPr>
          <p:blipFill rotWithShape="1">
            <a:blip r:embed="rId2">
              <a:alphaModFix/>
            </a:blip>
            <a:srcRect/>
            <a:stretch/>
          </p:blipFill>
          <p:spPr>
            <a:xfrm>
              <a:off x="312965" y="96237"/>
              <a:ext cx="1675765" cy="384810"/>
            </a:xfrm>
            <a:prstGeom prst="rect">
              <a:avLst/>
            </a:prstGeom>
            <a:noFill/>
            <a:ln>
              <a:noFill/>
            </a:ln>
          </p:spPr>
        </p:pic>
      </p:grpSp>
      <p:sp>
        <p:nvSpPr>
          <p:cNvPr id="180" name="Google Shape;180;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43"/>
          <p:cNvSpPr>
            <a:spLocks noGrp="1"/>
          </p:cNvSpPr>
          <p:nvPr>
            <p:ph type="pic" idx="3"/>
          </p:nvPr>
        </p:nvSpPr>
        <p:spPr>
          <a:xfrm>
            <a:off x="-1" y="354507"/>
            <a:ext cx="5501637" cy="4939649"/>
          </a:xfrm>
          <a:prstGeom prst="rect">
            <a:avLst/>
          </a:prstGeom>
          <a:solidFill>
            <a:srgbClr val="D8D8D8"/>
          </a:solidFill>
          <a:ln>
            <a:noFill/>
          </a:ln>
        </p:spPr>
      </p:sp>
      <p:pic>
        <p:nvPicPr>
          <p:cNvPr id="182" name="Google Shape;182;p43"/>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83" name="Google Shape;183;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1166269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a:alphaModFix/>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51"/>
        <p:cNvGrpSpPr/>
        <p:nvPr/>
      </p:nvGrpSpPr>
      <p:grpSpPr>
        <a:xfrm>
          <a:off x="0" y="0"/>
          <a:ext cx="0" cy="0"/>
          <a:chOff x="0" y="0"/>
          <a:chExt cx="0" cy="0"/>
        </a:xfrm>
      </p:grpSpPr>
      <p:sp>
        <p:nvSpPr>
          <p:cNvPr id="52" name="Google Shape;52;p23"/>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pic>
        <p:nvPicPr>
          <p:cNvPr id="53" name="Google Shape;53;p23"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54" name="Google Shape;54;p23"/>
          <p:cNvSpPr>
            <a:spLocks noGrp="1"/>
          </p:cNvSpPr>
          <p:nvPr>
            <p:ph type="pic" idx="2"/>
          </p:nvPr>
        </p:nvSpPr>
        <p:spPr>
          <a:xfrm>
            <a:off x="8912202" y="1246695"/>
            <a:ext cx="2444127" cy="4336988"/>
          </a:xfrm>
          <a:prstGeom prst="rect">
            <a:avLst/>
          </a:prstGeom>
          <a:solidFill>
            <a:srgbClr val="D8D8D8"/>
          </a:solidFill>
          <a:ln>
            <a:noFill/>
          </a:ln>
        </p:spPr>
      </p:sp>
      <p:sp>
        <p:nvSpPr>
          <p:cNvPr id="55" name="Google Shape;55;p23"/>
          <p:cNvSpPr txBox="1">
            <a:spLocks noGrp="1"/>
          </p:cNvSpPr>
          <p:nvPr>
            <p:ph type="body" idx="1"/>
          </p:nvPr>
        </p:nvSpPr>
        <p:spPr>
          <a:xfrm>
            <a:off x="835671"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6" name="Google Shape;56;p23"/>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7" name="Google Shape;57;p23"/>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8"/>
        <p:cNvGrpSpPr/>
        <p:nvPr/>
      </p:nvGrpSpPr>
      <p:grpSpPr>
        <a:xfrm>
          <a:off x="0" y="0"/>
          <a:ext cx="0" cy="0"/>
          <a:chOff x="0" y="0"/>
          <a:chExt cx="0" cy="0"/>
        </a:xfrm>
      </p:grpSpPr>
      <p:sp>
        <p:nvSpPr>
          <p:cNvPr id="59" name="Google Shape;59;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2" name="Google Shape;62;p31"/>
          <p:cNvPicPr preferRelativeResize="0"/>
          <p:nvPr/>
        </p:nvPicPr>
        <p:blipFill rotWithShape="1">
          <a:blip r:embed="rId2">
            <a:alphaModFix/>
          </a:blip>
          <a:srcRect/>
          <a:stretch/>
        </p:blipFill>
        <p:spPr>
          <a:xfrm>
            <a:off x="8124669" y="6484108"/>
            <a:ext cx="3540279" cy="252000"/>
          </a:xfrm>
          <a:prstGeom prst="rect">
            <a:avLst/>
          </a:prstGeom>
          <a:noFill/>
          <a:ln>
            <a:noFill/>
          </a:ln>
        </p:spPr>
      </p:pic>
      <p:sp>
        <p:nvSpPr>
          <p:cNvPr id="63" name="Google Shape;63;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 name="Google Shape;64;p31"/>
          <p:cNvGrpSpPr/>
          <p:nvPr/>
        </p:nvGrpSpPr>
        <p:grpSpPr>
          <a:xfrm>
            <a:off x="482255" y="3109382"/>
            <a:ext cx="6917577" cy="2914086"/>
            <a:chOff x="1202708" y="6807724"/>
            <a:chExt cx="6270636" cy="2641557"/>
          </a:xfrm>
        </p:grpSpPr>
        <p:grpSp>
          <p:nvGrpSpPr>
            <p:cNvPr id="65" name="Google Shape;65;p31"/>
            <p:cNvGrpSpPr/>
            <p:nvPr/>
          </p:nvGrpSpPr>
          <p:grpSpPr>
            <a:xfrm>
              <a:off x="2348838" y="6807724"/>
              <a:ext cx="1249545" cy="2223620"/>
              <a:chOff x="2348838" y="6807724"/>
              <a:chExt cx="1249545" cy="2223620"/>
            </a:xfrm>
          </p:grpSpPr>
          <p:sp>
            <p:nvSpPr>
              <p:cNvPr id="66" name="Google Shape;66;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0" name="Google Shape;70;p31"/>
              <p:cNvGrpSpPr/>
              <p:nvPr/>
            </p:nvGrpSpPr>
            <p:grpSpPr>
              <a:xfrm>
                <a:off x="2483956" y="6807724"/>
                <a:ext cx="738321" cy="802017"/>
                <a:chOff x="2483956" y="6807724"/>
                <a:chExt cx="738321" cy="802017"/>
              </a:xfrm>
            </p:grpSpPr>
            <p:sp>
              <p:nvSpPr>
                <p:cNvPr id="71" name="Google Shape;71;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4" name="Google Shape;74;p31"/>
            <p:cNvGrpSpPr/>
            <p:nvPr/>
          </p:nvGrpSpPr>
          <p:grpSpPr>
            <a:xfrm>
              <a:off x="1202708" y="6848940"/>
              <a:ext cx="6270636" cy="2600341"/>
              <a:chOff x="1202708" y="6848940"/>
              <a:chExt cx="6270636" cy="2600341"/>
            </a:xfrm>
          </p:grpSpPr>
          <p:sp>
            <p:nvSpPr>
              <p:cNvPr id="75" name="Google Shape;75;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7" name="Google Shape;77;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78"/>
        <p:cNvGrpSpPr/>
        <p:nvPr/>
      </p:nvGrpSpPr>
      <p:grpSpPr>
        <a:xfrm>
          <a:off x="0" y="0"/>
          <a:ext cx="0" cy="0"/>
          <a:chOff x="0" y="0"/>
          <a:chExt cx="0" cy="0"/>
        </a:xfrm>
      </p:grpSpPr>
      <p:sp>
        <p:nvSpPr>
          <p:cNvPr id="79" name="Google Shape;79;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83"/>
        <p:cNvGrpSpPr/>
        <p:nvPr/>
      </p:nvGrpSpPr>
      <p:grpSpPr>
        <a:xfrm>
          <a:off x="0" y="0"/>
          <a:ext cx="0" cy="0"/>
          <a:chOff x="0" y="0"/>
          <a:chExt cx="0" cy="0"/>
        </a:xfrm>
      </p:grpSpPr>
      <p:sp>
        <p:nvSpPr>
          <p:cNvPr id="84" name="Google Shape;84;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7" name="Google Shape;87;p34"/>
          <p:cNvPicPr preferRelativeResize="0"/>
          <p:nvPr/>
        </p:nvPicPr>
        <p:blipFill rotWithShape="1">
          <a:blip r:embed="rId2">
            <a:alphaModFix/>
          </a:blip>
          <a:srcRect l="-25867"/>
          <a:stretch/>
        </p:blipFill>
        <p:spPr>
          <a:xfrm>
            <a:off x="3752900" y="1247613"/>
            <a:ext cx="8439100" cy="5375657"/>
          </a:xfrm>
          <a:prstGeom prst="rect">
            <a:avLst/>
          </a:prstGeom>
          <a:noFill/>
          <a:ln>
            <a:noFill/>
          </a:ln>
        </p:spPr>
      </p:pic>
      <p:sp>
        <p:nvSpPr>
          <p:cNvPr id="88" name="Google Shape;88;p34"/>
          <p:cNvSpPr>
            <a:spLocks noGrp="1"/>
          </p:cNvSpPr>
          <p:nvPr>
            <p:ph type="pic" idx="3"/>
          </p:nvPr>
        </p:nvSpPr>
        <p:spPr>
          <a:xfrm>
            <a:off x="7061200" y="1420553"/>
            <a:ext cx="5130800" cy="3913188"/>
          </a:xfrm>
          <a:prstGeom prst="rect">
            <a:avLst/>
          </a:prstGeom>
          <a:solidFill>
            <a:srgbClr val="D8D8D8"/>
          </a:solidFill>
          <a:ln>
            <a:noFill/>
          </a:ln>
        </p:spPr>
      </p:sp>
      <p:sp>
        <p:nvSpPr>
          <p:cNvPr id="89" name="Google Shape;89;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90"/>
        <p:cNvGrpSpPr/>
        <p:nvPr/>
      </p:nvGrpSpPr>
      <p:grpSpPr>
        <a:xfrm>
          <a:off x="0" y="0"/>
          <a:ext cx="0" cy="0"/>
          <a:chOff x="0" y="0"/>
          <a:chExt cx="0" cy="0"/>
        </a:xfrm>
      </p:grpSpPr>
      <p:sp>
        <p:nvSpPr>
          <p:cNvPr id="91" name="Google Shape;9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4"/>
        <p:cNvGrpSpPr/>
        <p:nvPr/>
      </p:nvGrpSpPr>
      <p:grpSpPr>
        <a:xfrm>
          <a:off x="0" y="0"/>
          <a:ext cx="0" cy="0"/>
          <a:chOff x="0" y="0"/>
          <a:chExt cx="0" cy="0"/>
        </a:xfrm>
      </p:grpSpPr>
      <p:sp>
        <p:nvSpPr>
          <p:cNvPr id="95" name="Google Shape;95;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96" name="Google Shape;96;p35"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97" name="Google Shape;97;p35"/>
          <p:cNvSpPr>
            <a:spLocks noGrp="1"/>
          </p:cNvSpPr>
          <p:nvPr>
            <p:ph type="pic" idx="2"/>
          </p:nvPr>
        </p:nvSpPr>
        <p:spPr>
          <a:xfrm>
            <a:off x="8912202" y="1246695"/>
            <a:ext cx="2444127" cy="4336988"/>
          </a:xfrm>
          <a:prstGeom prst="rect">
            <a:avLst/>
          </a:prstGeom>
          <a:solidFill>
            <a:srgbClr val="D8D8D8"/>
          </a:solidFill>
          <a:ln>
            <a:noFill/>
          </a:ln>
        </p:spPr>
      </p:sp>
      <p:sp>
        <p:nvSpPr>
          <p:cNvPr id="98" name="Google Shape;98;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01"/>
        <p:cNvGrpSpPr/>
        <p:nvPr/>
      </p:nvGrpSpPr>
      <p:grpSpPr>
        <a:xfrm>
          <a:off x="0" y="0"/>
          <a:ext cx="0" cy="0"/>
          <a:chOff x="0" y="0"/>
          <a:chExt cx="0" cy="0"/>
        </a:xfrm>
      </p:grpSpPr>
      <p:sp>
        <p:nvSpPr>
          <p:cNvPr id="102" name="Google Shape;102;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a:alphaModFix/>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ermesdavenir.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hyperlink" Target="http://www.seeds4all.eu/seed-operators/spain/red-de-semillas-resembrando-intercambio/"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http://www.campagnamica.it/world-farmers-markets-coalitio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hyperlink" Target="http://www.agricultureandfood.d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regeneration.org/nexus/agroecology"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ratislava.sk/zivotne-prostredie-a-vystavba/zelen/udrzba-a-tvorba-zelene/komunitne-zahrady"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24.jpg"/><Relationship Id="rId5" Type="http://schemas.openxmlformats.org/officeDocument/2006/relationships/hyperlink" Target="https://zivica.sk/" TargetMode="External"/><Relationship Id="rId4" Type="http://schemas.openxmlformats.org/officeDocument/2006/relationships/hyperlink" Target="https://biofarma.sk/"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chopen.com/chapters/7880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fao.org/family-farming/detail/en/c/1147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o.org/agroecology/overview/our-work/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419406"/>
            <a:ext cx="6030741" cy="697353"/>
          </a:xfrm>
        </p:spPr>
        <p:txBody>
          <a:bodyPr/>
          <a:lstStyle/>
          <a:p>
            <a:r>
              <a:rPr lang="it-IT" sz="3600" dirty="0">
                <a:latin typeface="Calibri" panose="020F0502020204030204" pitchFamily="34" charset="0"/>
                <a:ea typeface="Calibri" panose="020F0502020204030204" pitchFamily="34" charset="0"/>
                <a:cs typeface="Calibri" panose="020F0502020204030204" pitchFamily="34" charset="0"/>
              </a:rPr>
              <a:t>Creare ponti tra l'agroecologia e la comunità</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3</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body" idx="1"/>
          </p:nvPr>
        </p:nvSpPr>
        <p:spPr>
          <a:xfrm>
            <a:off x="898350" y="2513975"/>
            <a:ext cx="51309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a:t>L'agroecologia funge da catalizzatore per la coesione e l'empowerment della comunità, </a:t>
            </a:r>
            <a:r>
              <a:rPr lang="en-US" b="1"/>
              <a:t>promuovendo relazioni di cooperazione tra gli individui coinvolti nelle pratiche agricole e i membri della comunità</a:t>
            </a:r>
            <a:r>
              <a:rPr lang="en-US"/>
              <a:t>.</a:t>
            </a:r>
            <a:endParaRPr/>
          </a:p>
          <a:p>
            <a:pPr marL="228600" lvl="0" indent="-228600" algn="l" rtl="0">
              <a:lnSpc>
                <a:spcPct val="90000"/>
              </a:lnSpc>
              <a:spcBef>
                <a:spcPts val="1000"/>
              </a:spcBef>
              <a:spcAft>
                <a:spcPts val="0"/>
              </a:spcAft>
              <a:buClr>
                <a:srgbClr val="000000"/>
              </a:buClr>
              <a:buSzPts val="2400"/>
              <a:buNone/>
            </a:pPr>
            <a:endParaRPr/>
          </a:p>
        </p:txBody>
      </p:sp>
      <p:sp>
        <p:nvSpPr>
          <p:cNvPr id="305" name="Google Shape;305;p10"/>
          <p:cNvSpPr txBox="1">
            <a:spLocks noGrp="1"/>
          </p:cNvSpPr>
          <p:nvPr>
            <p:ph type="body" idx="2"/>
          </p:nvPr>
        </p:nvSpPr>
        <p:spPr>
          <a:xfrm>
            <a:off x="898350" y="890250"/>
            <a:ext cx="55875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Promuovere i legami comunitari attraverso l'agroecologia</a:t>
            </a:r>
            <a:endParaRPr/>
          </a:p>
        </p:txBody>
      </p:sp>
      <p:pic>
        <p:nvPicPr>
          <p:cNvPr id="306" name="Google Shape;306;p10"/>
          <p:cNvPicPr preferRelativeResize="0">
            <a:picLocks noGrp="1"/>
          </p:cNvPicPr>
          <p:nvPr>
            <p:ph type="pic" idx="3"/>
          </p:nvPr>
        </p:nvPicPr>
        <p:blipFill rotWithShape="1">
          <a:blip r:embed="rId3">
            <a:alphaModFix/>
          </a:blip>
          <a:srcRect/>
          <a:stretch/>
        </p:blipFill>
        <p:spPr>
          <a:xfrm>
            <a:off x="7061200" y="1420553"/>
            <a:ext cx="5130799"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Lo scopo del mio lavoro non è mai stato quello di distruggere, ma sempre quello di creare, di costruire ponti, perché dobbiamo vivere nella speranza che l'umanità si avvicini e che quanto più ci capiamo, tanto più facile sarà farlo.</a:t>
            </a:r>
            <a:endParaRPr/>
          </a:p>
          <a:p>
            <a:pPr marL="0" lvl="0" indent="0" algn="ctr" rtl="0">
              <a:lnSpc>
                <a:spcPct val="90000"/>
              </a:lnSpc>
              <a:spcBef>
                <a:spcPts val="1000"/>
              </a:spcBef>
              <a:spcAft>
                <a:spcPts val="0"/>
              </a:spcAft>
              <a:buClr>
                <a:srgbClr val="000000"/>
              </a:buClr>
              <a:buSzPts val="3000"/>
              <a:buNone/>
            </a:pPr>
            <a:endParaRPr/>
          </a:p>
        </p:txBody>
      </p:sp>
      <p:sp>
        <p:nvSpPr>
          <p:cNvPr id="312" name="Google Shape;312;p9"/>
          <p:cNvSpPr txBox="1"/>
          <p:nvPr/>
        </p:nvSpPr>
        <p:spPr>
          <a:xfrm>
            <a:off x="1686639" y="4921398"/>
            <a:ext cx="3161377" cy="505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rgbClr val="000000"/>
                </a:solidFill>
                <a:latin typeface="Calibri"/>
                <a:ea typeface="Calibri"/>
                <a:cs typeface="Calibri"/>
                <a:sym typeface="Calibri"/>
              </a:rPr>
              <a:t>Alphonse </a:t>
            </a:r>
            <a:r>
              <a:rPr lang="en-US" sz="2800" b="1" i="0" u="none" strike="noStrike" cap="none" dirty="0" err="1">
                <a:solidFill>
                  <a:srgbClr val="000000"/>
                </a:solidFill>
                <a:latin typeface="Calibri"/>
                <a:ea typeface="Calibri"/>
                <a:cs typeface="Calibri"/>
                <a:sym typeface="Calibri"/>
              </a:rPr>
              <a:t>Mucha</a:t>
            </a:r>
            <a:endParaRPr sz="2800" b="1" i="0" u="none" strike="noStrike" cap="none" dirty="0">
              <a:solidFill>
                <a:srgbClr val="000000"/>
              </a:solidFill>
              <a:latin typeface="Calibri"/>
              <a:ea typeface="Calibri"/>
              <a:cs typeface="Calibri"/>
              <a:sym typeface="Calibri"/>
            </a:endParaRPr>
          </a:p>
        </p:txBody>
      </p:sp>
      <p:pic>
        <p:nvPicPr>
          <p:cNvPr id="313" name="Google Shape;313;p9"/>
          <p:cNvPicPr preferRelativeResize="0">
            <a:picLocks noGrp="1"/>
          </p:cNvPicPr>
          <p:nvPr>
            <p:ph type="pic" idx="2"/>
          </p:nvPr>
        </p:nvPicPr>
        <p:blipFill rotWithShape="1">
          <a:blip r:embed="rId3">
            <a:alphaModFix/>
          </a:blip>
          <a:srcRect/>
          <a:stretch/>
        </p:blipFill>
        <p:spPr>
          <a:xfrm>
            <a:off x="6096000" y="1404749"/>
            <a:ext cx="5239644" cy="4704418"/>
          </a:xfrm>
          <a:prstGeom prst="rect">
            <a:avLst/>
          </a:prstGeom>
          <a:solidFill>
            <a:srgbClr val="D8D8D8"/>
          </a:solidFill>
          <a:ln>
            <a:noFill/>
          </a:ln>
        </p:spPr>
      </p:pic>
      <p:grpSp>
        <p:nvGrpSpPr>
          <p:cNvPr id="314" name="Google Shape;314;p9"/>
          <p:cNvGrpSpPr/>
          <p:nvPr/>
        </p:nvGrpSpPr>
        <p:grpSpPr>
          <a:xfrm>
            <a:off x="6926285" y="7273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1"/>
          <p:cNvSpPr/>
          <p:nvPr/>
        </p:nvSpPr>
        <p:spPr>
          <a:xfrm>
            <a:off x="534620" y="4291842"/>
            <a:ext cx="2620590" cy="1666264"/>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0" name="Google Shape;330;p21"/>
          <p:cNvSpPr/>
          <p:nvPr/>
        </p:nvSpPr>
        <p:spPr>
          <a:xfrm>
            <a:off x="642334" y="4361088"/>
            <a:ext cx="2620590" cy="1666262"/>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1" name="Google Shape;331;p21"/>
          <p:cNvSpPr/>
          <p:nvPr/>
        </p:nvSpPr>
        <p:spPr>
          <a:xfrm>
            <a:off x="1814725" y="2722735"/>
            <a:ext cx="2620592" cy="1666264"/>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2" name="Google Shape;332;p21"/>
          <p:cNvSpPr/>
          <p:nvPr/>
        </p:nvSpPr>
        <p:spPr>
          <a:xfrm>
            <a:off x="1922439" y="2791980"/>
            <a:ext cx="2620592" cy="1666262"/>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3" name="Google Shape;333;p21"/>
          <p:cNvSpPr/>
          <p:nvPr/>
        </p:nvSpPr>
        <p:spPr>
          <a:xfrm>
            <a:off x="3377050" y="4328678"/>
            <a:ext cx="2620590" cy="1666264"/>
          </a:xfrm>
          <a:custGeom>
            <a:avLst/>
            <a:gdLst/>
            <a:ahLst/>
            <a:cxnLst/>
            <a:rect l="l" t="t" r="r" b="b"/>
            <a:pathLst>
              <a:path w="4424" h="4231" extrusionOk="0">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4" name="Google Shape;334;p21"/>
          <p:cNvSpPr/>
          <p:nvPr/>
        </p:nvSpPr>
        <p:spPr>
          <a:xfrm>
            <a:off x="3482198" y="4397924"/>
            <a:ext cx="2620592" cy="1666262"/>
          </a:xfrm>
          <a:custGeom>
            <a:avLst/>
            <a:gdLst/>
            <a:ahLst/>
            <a:cxnLst/>
            <a:rect l="l" t="t" r="r" b="b"/>
            <a:pathLst>
              <a:path w="4425" h="4230" extrusionOk="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5" name="Google Shape;335;p21"/>
          <p:cNvSpPr/>
          <p:nvPr/>
        </p:nvSpPr>
        <p:spPr>
          <a:xfrm>
            <a:off x="8871309" y="4187271"/>
            <a:ext cx="2620592" cy="1666264"/>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6" name="Google Shape;336;p21"/>
          <p:cNvSpPr/>
          <p:nvPr/>
        </p:nvSpPr>
        <p:spPr>
          <a:xfrm>
            <a:off x="8976459" y="4256516"/>
            <a:ext cx="2620590" cy="1666262"/>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7" name="Google Shape;337;p21"/>
          <p:cNvSpPr/>
          <p:nvPr/>
        </p:nvSpPr>
        <p:spPr>
          <a:xfrm>
            <a:off x="703885" y="4345700"/>
            <a:ext cx="2620590" cy="1666262"/>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8" name="Google Shape;338;p21"/>
          <p:cNvSpPr/>
          <p:nvPr/>
        </p:nvSpPr>
        <p:spPr>
          <a:xfrm>
            <a:off x="1983990" y="2776592"/>
            <a:ext cx="2620592" cy="1666262"/>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9" name="Google Shape;339;p21"/>
          <p:cNvSpPr/>
          <p:nvPr/>
        </p:nvSpPr>
        <p:spPr>
          <a:xfrm>
            <a:off x="3546315" y="4382536"/>
            <a:ext cx="2620590" cy="1666262"/>
          </a:xfrm>
          <a:custGeom>
            <a:avLst/>
            <a:gdLst/>
            <a:ahLst/>
            <a:cxnLst/>
            <a:rect l="l" t="t" r="r" b="b"/>
            <a:pathLst>
              <a:path w="4421" h="4227" extrusionOk="0">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0" name="Google Shape;340;p21"/>
          <p:cNvSpPr/>
          <p:nvPr/>
        </p:nvSpPr>
        <p:spPr>
          <a:xfrm>
            <a:off x="9038010" y="4241128"/>
            <a:ext cx="2620590" cy="1666262"/>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1" name="Google Shape;341;p21"/>
          <p:cNvSpPr txBox="1"/>
          <p:nvPr/>
        </p:nvSpPr>
        <p:spPr>
          <a:xfrm>
            <a:off x="799329" y="4665758"/>
            <a:ext cx="2306600"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Eventi</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azioni</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comunitarie</a:t>
            </a:r>
            <a:endParaRPr dirty="0"/>
          </a:p>
        </p:txBody>
      </p:sp>
      <p:sp>
        <p:nvSpPr>
          <p:cNvPr id="342" name="Google Shape;342;p21"/>
          <p:cNvSpPr txBox="1"/>
          <p:nvPr/>
        </p:nvSpPr>
        <p:spPr>
          <a:xfrm>
            <a:off x="2124280" y="3167782"/>
            <a:ext cx="2311037"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Educazione</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sensibilizzazione</a:t>
            </a:r>
            <a:endParaRPr dirty="0"/>
          </a:p>
        </p:txBody>
      </p:sp>
      <p:sp>
        <p:nvSpPr>
          <p:cNvPr id="343" name="Google Shape;343;p21"/>
          <p:cNvSpPr txBox="1"/>
          <p:nvPr/>
        </p:nvSpPr>
        <p:spPr>
          <a:xfrm>
            <a:off x="3728499" y="4653680"/>
            <a:ext cx="206475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alibri"/>
                <a:ea typeface="Calibri"/>
                <a:cs typeface="Calibri"/>
                <a:sym typeface="Calibri"/>
              </a:rPr>
              <a:t>Sostenere i mercati locali </a:t>
            </a:r>
            <a:endParaRPr/>
          </a:p>
        </p:txBody>
      </p:sp>
      <p:sp>
        <p:nvSpPr>
          <p:cNvPr id="344" name="Google Shape;344;p21"/>
          <p:cNvSpPr txBox="1"/>
          <p:nvPr/>
        </p:nvSpPr>
        <p:spPr>
          <a:xfrm>
            <a:off x="9148356" y="4494087"/>
            <a:ext cx="2175900"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Partecipazione</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discussioni</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e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decisioni</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locali</a:t>
            </a:r>
            <a:endParaRPr sz="2400" dirty="0">
              <a:latin typeface="Calibri" panose="020F0502020204030204" pitchFamily="34" charset="0"/>
              <a:ea typeface="Calibri" panose="020F0502020204030204" pitchFamily="34" charset="0"/>
              <a:cs typeface="Calibri" panose="020F0502020204030204" pitchFamily="34" charset="0"/>
            </a:endParaRPr>
          </a:p>
        </p:txBody>
      </p:sp>
      <p:sp>
        <p:nvSpPr>
          <p:cNvPr id="345" name="Google Shape;345;p21"/>
          <p:cNvSpPr/>
          <p:nvPr/>
        </p:nvSpPr>
        <p:spPr>
          <a:xfrm>
            <a:off x="4790802" y="2707452"/>
            <a:ext cx="2620592" cy="1666264"/>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6" name="Google Shape;346;p21"/>
          <p:cNvSpPr/>
          <p:nvPr/>
        </p:nvSpPr>
        <p:spPr>
          <a:xfrm>
            <a:off x="4898516" y="2776697"/>
            <a:ext cx="2620592" cy="1666262"/>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7" name="Google Shape;347;p21"/>
          <p:cNvSpPr/>
          <p:nvPr/>
        </p:nvSpPr>
        <p:spPr>
          <a:xfrm>
            <a:off x="4960067" y="2761309"/>
            <a:ext cx="2620592" cy="1666262"/>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8" name="Google Shape;348;p21"/>
          <p:cNvSpPr txBox="1"/>
          <p:nvPr/>
        </p:nvSpPr>
        <p:spPr>
          <a:xfrm>
            <a:off x="5059359" y="2904525"/>
            <a:ext cx="226900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Condividere</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esperienze</a:t>
            </a:r>
            <a:r>
              <a:rPr lang="en-US" sz="2400" b="1" i="0" u="none" strike="noStrike" cap="none" dirty="0">
                <a:solidFill>
                  <a:srgbClr val="000000"/>
                </a:solidFill>
                <a:latin typeface="Calibri"/>
                <a:ea typeface="Calibri"/>
                <a:cs typeface="Calibri"/>
                <a:sym typeface="Calibri"/>
              </a:rPr>
              <a:t> e know-how</a:t>
            </a:r>
            <a:endParaRPr dirty="0"/>
          </a:p>
        </p:txBody>
      </p:sp>
      <p:sp>
        <p:nvSpPr>
          <p:cNvPr id="349" name="Google Shape;349;p21"/>
          <p:cNvSpPr/>
          <p:nvPr/>
        </p:nvSpPr>
        <p:spPr>
          <a:xfrm>
            <a:off x="7506105" y="2599420"/>
            <a:ext cx="2620590" cy="1666264"/>
          </a:xfrm>
          <a:custGeom>
            <a:avLst/>
            <a:gdLst/>
            <a:ahLst/>
            <a:cxnLst/>
            <a:rect l="l" t="t" r="r" b="b"/>
            <a:pathLst>
              <a:path w="4424" h="4231" extrusionOk="0">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0" name="Google Shape;350;p21"/>
          <p:cNvSpPr/>
          <p:nvPr/>
        </p:nvSpPr>
        <p:spPr>
          <a:xfrm>
            <a:off x="7611253" y="2668666"/>
            <a:ext cx="2620592" cy="1666262"/>
          </a:xfrm>
          <a:custGeom>
            <a:avLst/>
            <a:gdLst/>
            <a:ahLst/>
            <a:cxnLst/>
            <a:rect l="l" t="t" r="r" b="b"/>
            <a:pathLst>
              <a:path w="4425" h="4230" extrusionOk="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1" name="Google Shape;351;p21"/>
          <p:cNvSpPr/>
          <p:nvPr/>
        </p:nvSpPr>
        <p:spPr>
          <a:xfrm>
            <a:off x="7675370" y="2653278"/>
            <a:ext cx="2620590" cy="1666262"/>
          </a:xfrm>
          <a:custGeom>
            <a:avLst/>
            <a:gdLst/>
            <a:ahLst/>
            <a:cxnLst/>
            <a:rect l="l" t="t" r="r" b="b"/>
            <a:pathLst>
              <a:path w="4421" h="4227" extrusionOk="0">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2" name="Google Shape;352;p21"/>
          <p:cNvSpPr txBox="1"/>
          <p:nvPr/>
        </p:nvSpPr>
        <p:spPr>
          <a:xfrm>
            <a:off x="7889173" y="2836757"/>
            <a:ext cx="2064752"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Creazione</a:t>
            </a:r>
            <a:r>
              <a:rPr lang="en-US" sz="2400" b="1" i="0" u="none" strike="noStrike" cap="none" dirty="0">
                <a:solidFill>
                  <a:srgbClr val="000000"/>
                </a:solidFill>
                <a:latin typeface="Calibri"/>
                <a:ea typeface="Calibri"/>
                <a:cs typeface="Calibri"/>
                <a:sym typeface="Calibri"/>
              </a:rPr>
              <a:t> di </a:t>
            </a:r>
            <a:r>
              <a:rPr lang="en-US" sz="2400" b="1" i="0" u="none" strike="noStrike" cap="none" dirty="0" err="1">
                <a:solidFill>
                  <a:srgbClr val="000000"/>
                </a:solidFill>
                <a:latin typeface="Calibri"/>
                <a:ea typeface="Calibri"/>
                <a:cs typeface="Calibri"/>
                <a:sym typeface="Calibri"/>
              </a:rPr>
              <a:t>orti</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progetti</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comunitari</a:t>
            </a:r>
            <a:r>
              <a:rPr lang="en-US" sz="2400" b="1" i="0" u="none" strike="noStrike" cap="none" dirty="0">
                <a:solidFill>
                  <a:srgbClr val="000000"/>
                </a:solidFill>
                <a:latin typeface="Calibri"/>
                <a:ea typeface="Calibri"/>
                <a:cs typeface="Calibri"/>
                <a:sym typeface="Calibri"/>
              </a:rPr>
              <a:t> </a:t>
            </a:r>
            <a:endParaRPr dirty="0"/>
          </a:p>
        </p:txBody>
      </p:sp>
      <p:sp>
        <p:nvSpPr>
          <p:cNvPr id="353" name="Google Shape;353;p21"/>
          <p:cNvSpPr/>
          <p:nvPr/>
        </p:nvSpPr>
        <p:spPr>
          <a:xfrm>
            <a:off x="6253198" y="4276064"/>
            <a:ext cx="2620592" cy="1666264"/>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4" name="Google Shape;354;p21"/>
          <p:cNvSpPr/>
          <p:nvPr/>
        </p:nvSpPr>
        <p:spPr>
          <a:xfrm>
            <a:off x="6360912" y="4345309"/>
            <a:ext cx="2620592" cy="1666262"/>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5" name="Google Shape;355;p21"/>
          <p:cNvSpPr/>
          <p:nvPr/>
        </p:nvSpPr>
        <p:spPr>
          <a:xfrm>
            <a:off x="6422463" y="4329921"/>
            <a:ext cx="2620592" cy="1666262"/>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56" name="Google Shape;356;p21"/>
          <p:cNvSpPr txBox="1"/>
          <p:nvPr/>
        </p:nvSpPr>
        <p:spPr>
          <a:xfrm>
            <a:off x="6318886" y="4662539"/>
            <a:ext cx="275582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Progetti</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congiunti</a:t>
            </a:r>
            <a:r>
              <a:rPr lang="en-US" sz="2400" b="1" i="0" u="none" strike="noStrike" cap="none" dirty="0">
                <a:solidFill>
                  <a:srgbClr val="000000"/>
                </a:solidFill>
                <a:latin typeface="Calibri"/>
                <a:ea typeface="Calibri"/>
                <a:cs typeface="Calibri"/>
                <a:sym typeface="Calibri"/>
              </a:rPr>
              <a:t> di </a:t>
            </a:r>
            <a:r>
              <a:rPr lang="en-US" sz="2400" b="1" i="0" u="none" strike="noStrike" cap="none" dirty="0" err="1">
                <a:solidFill>
                  <a:srgbClr val="000000"/>
                </a:solidFill>
                <a:latin typeface="Calibri"/>
                <a:ea typeface="Calibri"/>
                <a:cs typeface="Calibri"/>
                <a:sym typeface="Calibri"/>
              </a:rPr>
              <a:t>formazione</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ricerca</a:t>
            </a:r>
            <a:endParaRPr dirty="0"/>
          </a:p>
        </p:txBody>
      </p:sp>
      <p:sp>
        <p:nvSpPr>
          <p:cNvPr id="357" name="Google Shape;357;p21"/>
          <p:cNvSpPr txBox="1"/>
          <p:nvPr/>
        </p:nvSpPr>
        <p:spPr>
          <a:xfrm>
            <a:off x="584613" y="439729"/>
            <a:ext cx="113715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dirty="0" err="1">
                <a:solidFill>
                  <a:srgbClr val="6AA84F"/>
                </a:solidFill>
                <a:latin typeface="Calibri"/>
                <a:ea typeface="Calibri"/>
                <a:cs typeface="Calibri"/>
                <a:sym typeface="Calibri"/>
              </a:rPr>
              <a:t>Promuovere</a:t>
            </a:r>
            <a:r>
              <a:rPr lang="en-US" sz="3600" b="1" i="0" u="none" strike="noStrike" cap="none" dirty="0">
                <a:solidFill>
                  <a:srgbClr val="6AA84F"/>
                </a:solidFill>
                <a:latin typeface="Calibri"/>
                <a:ea typeface="Calibri"/>
                <a:cs typeface="Calibri"/>
                <a:sym typeface="Calibri"/>
              </a:rPr>
              <a:t> </a:t>
            </a:r>
            <a:r>
              <a:rPr lang="en-US" sz="3600" b="1" i="0" u="none" strike="noStrike" cap="none" dirty="0" err="1">
                <a:solidFill>
                  <a:srgbClr val="6AA84F"/>
                </a:solidFill>
                <a:latin typeface="Calibri"/>
                <a:ea typeface="Calibri"/>
                <a:cs typeface="Calibri"/>
                <a:sym typeface="Calibri"/>
              </a:rPr>
              <a:t>i</a:t>
            </a:r>
            <a:r>
              <a:rPr lang="en-US" sz="3600" b="1" i="0" u="none" strike="noStrike" cap="none" dirty="0">
                <a:solidFill>
                  <a:srgbClr val="6AA84F"/>
                </a:solidFill>
                <a:latin typeface="Calibri"/>
                <a:ea typeface="Calibri"/>
                <a:cs typeface="Calibri"/>
                <a:sym typeface="Calibri"/>
              </a:rPr>
              <a:t> </a:t>
            </a:r>
            <a:r>
              <a:rPr lang="en-US" sz="3600" b="1" i="0" u="none" strike="noStrike" cap="none" dirty="0" err="1">
                <a:solidFill>
                  <a:srgbClr val="6AA84F"/>
                </a:solidFill>
                <a:latin typeface="Calibri"/>
                <a:ea typeface="Calibri"/>
                <a:cs typeface="Calibri"/>
                <a:sym typeface="Calibri"/>
              </a:rPr>
              <a:t>legami</a:t>
            </a:r>
            <a:r>
              <a:rPr lang="en-US" sz="3600" b="1" i="0" u="none" strike="noStrike" cap="none" dirty="0">
                <a:solidFill>
                  <a:srgbClr val="6AA84F"/>
                </a:solidFill>
                <a:latin typeface="Calibri"/>
                <a:ea typeface="Calibri"/>
                <a:cs typeface="Calibri"/>
                <a:sym typeface="Calibri"/>
              </a:rPr>
              <a:t> </a:t>
            </a:r>
            <a:r>
              <a:rPr lang="en-US" sz="3600" b="1" i="0" u="none" strike="noStrike" cap="none" dirty="0" err="1">
                <a:solidFill>
                  <a:srgbClr val="6AA84F"/>
                </a:solidFill>
                <a:latin typeface="Calibri"/>
                <a:ea typeface="Calibri"/>
                <a:cs typeface="Calibri"/>
                <a:sym typeface="Calibri"/>
              </a:rPr>
              <a:t>comunitari</a:t>
            </a:r>
            <a:r>
              <a:rPr lang="en-US" sz="3600" b="1" i="0" u="none" strike="noStrike" cap="none" dirty="0">
                <a:solidFill>
                  <a:srgbClr val="6AA84F"/>
                </a:solidFill>
                <a:latin typeface="Calibri"/>
                <a:ea typeface="Calibri"/>
                <a:cs typeface="Calibri"/>
                <a:sym typeface="Calibri"/>
              </a:rPr>
              <a:t> </a:t>
            </a:r>
            <a:r>
              <a:rPr lang="en-US" sz="3600" b="1" i="0" u="none" strike="noStrike" cap="none" dirty="0" err="1">
                <a:solidFill>
                  <a:srgbClr val="6AA84F"/>
                </a:solidFill>
                <a:latin typeface="Calibri"/>
                <a:ea typeface="Calibri"/>
                <a:cs typeface="Calibri"/>
                <a:sym typeface="Calibri"/>
              </a:rPr>
              <a:t>attraverso</a:t>
            </a:r>
            <a:r>
              <a:rPr lang="en-US" sz="3600" b="1" i="0" u="none" strike="noStrike" cap="none" dirty="0">
                <a:solidFill>
                  <a:srgbClr val="6AA84F"/>
                </a:solidFill>
                <a:latin typeface="Calibri"/>
                <a:ea typeface="Calibri"/>
                <a:cs typeface="Calibri"/>
                <a:sym typeface="Calibri"/>
              </a:rPr>
              <a:t> </a:t>
            </a:r>
            <a:r>
              <a:rPr lang="en-US" sz="3600" b="1" i="0" u="none" strike="noStrike" cap="none" dirty="0" err="1">
                <a:solidFill>
                  <a:srgbClr val="6AA84F"/>
                </a:solidFill>
                <a:latin typeface="Calibri"/>
                <a:ea typeface="Calibri"/>
                <a:cs typeface="Calibri"/>
                <a:sym typeface="Calibri"/>
              </a:rPr>
              <a:t>l'agroecologia</a:t>
            </a:r>
            <a:endParaRPr dirty="0"/>
          </a:p>
          <a:p>
            <a:pPr marL="0" marR="0" lvl="0" indent="0" algn="l" rtl="0">
              <a:lnSpc>
                <a:spcPct val="90000"/>
              </a:lnSpc>
              <a:spcBef>
                <a:spcPts val="1000"/>
              </a:spcBef>
              <a:spcAft>
                <a:spcPts val="0"/>
              </a:spcAft>
              <a:buClr>
                <a:srgbClr val="8DC641"/>
              </a:buClr>
              <a:buSzPts val="3600"/>
              <a:buFont typeface="Arial"/>
              <a:buNone/>
            </a:pPr>
            <a:endParaRPr sz="3600" b="1" i="0" u="none" strike="noStrike" cap="none" dirty="0">
              <a:solidFill>
                <a:srgbClr val="6AA84F"/>
              </a:solidFill>
              <a:latin typeface="Calibri"/>
              <a:ea typeface="Calibri"/>
              <a:cs typeface="Calibri"/>
              <a:sym typeface="Calibri"/>
            </a:endParaRPr>
          </a:p>
        </p:txBody>
      </p:sp>
      <p:sp>
        <p:nvSpPr>
          <p:cNvPr id="358" name="Google Shape;358;p21"/>
          <p:cNvSpPr txBox="1"/>
          <p:nvPr/>
        </p:nvSpPr>
        <p:spPr>
          <a:xfrm>
            <a:off x="3633144" y="6198450"/>
            <a:ext cx="8674775" cy="553998"/>
          </a:xfrm>
          <a:prstGeom prst="rect">
            <a:avLst/>
          </a:prstGeom>
          <a:noFill/>
          <a:ln>
            <a:noFill/>
          </a:ln>
        </p:spPr>
        <p:txBody>
          <a:bodyPr spcFirstLastPara="1" wrap="square" lIns="91425" tIns="45700" rIns="91425" bIns="45700" anchor="t" anchorCtr="0">
            <a:spAutoFit/>
          </a:bodyPr>
          <a:lstStyle/>
          <a:p>
            <a:pPr marL="482600" marR="0" lvl="0" indent="0" algn="l" rtl="0">
              <a:lnSpc>
                <a:spcPct val="100000"/>
              </a:lnSpc>
              <a:spcBef>
                <a:spcPts val="0"/>
              </a:spcBef>
              <a:spcAft>
                <a:spcPts val="0"/>
              </a:spcAft>
              <a:buNone/>
            </a:pPr>
            <a:r>
              <a:rPr lang="en-US" sz="1600" b="0" i="0" u="none" strike="noStrike" cap="none">
                <a:solidFill>
                  <a:srgbClr val="000000"/>
                </a:solidFill>
                <a:highlight>
                  <a:srgbClr val="8DC641"/>
                </a:highlight>
                <a:latin typeface="Arial"/>
                <a:ea typeface="Arial"/>
                <a:cs typeface="Arial"/>
                <a:sym typeface="Arial"/>
              </a:rPr>
              <a:t>Leggi tutto in: </a:t>
            </a:r>
            <a:r>
              <a:rPr lang="en-US" sz="1400" b="0" i="0" u="none" strike="noStrike" cap="none">
                <a:solidFill>
                  <a:srgbClr val="212529"/>
                </a:solidFill>
                <a:highlight>
                  <a:srgbClr val="FFFFFF"/>
                </a:highlight>
                <a:latin typeface="Calibri"/>
                <a:ea typeface="Calibri"/>
                <a:cs typeface="Calibri"/>
                <a:sym typeface="Calibri"/>
              </a:rPr>
              <a:t>UTTER, Alisha; WHITE, Alissa; MÉNDEZ, V. Ernesto a MORRIS, Katlyn. Co-creazione di conoscenza in agroecologia. Online. </a:t>
            </a:r>
            <a:r>
              <a:rPr lang="en-US" sz="1400" b="0" i="1" u="none" strike="noStrike" cap="none">
                <a:solidFill>
                  <a:srgbClr val="212529"/>
                </a:solidFill>
                <a:highlight>
                  <a:srgbClr val="FFFFFF"/>
                </a:highlight>
                <a:latin typeface="Calibri"/>
                <a:ea typeface="Calibri"/>
                <a:cs typeface="Calibri"/>
                <a:sym typeface="Calibri"/>
              </a:rPr>
              <a:t>Elementa: Science of the Anthropocene</a:t>
            </a:r>
            <a:r>
              <a:rPr lang="en-US" sz="1400" b="0" i="0" u="none" strike="noStrike" cap="none">
                <a:solidFill>
                  <a:srgbClr val="212529"/>
                </a:solidFill>
                <a:highlight>
                  <a:srgbClr val="FFFFFF"/>
                </a:highlight>
                <a:latin typeface="Calibri"/>
                <a:ea typeface="Calibri"/>
                <a:cs typeface="Calibri"/>
                <a:sym typeface="Calibri"/>
              </a:rPr>
              <a:t>. 2021, roč. 9, č. 1. ISSN 2325-1026. </a:t>
            </a:r>
            <a:endParaRPr sz="1400" b="0" i="0" u="none" strike="noStrike" cap="none">
              <a:solidFill>
                <a:srgbClr val="000000"/>
              </a:solidFill>
              <a:latin typeface="Calibri"/>
              <a:ea typeface="Calibri"/>
              <a:cs typeface="Calibri"/>
              <a:sym typeface="Calibri"/>
            </a:endParaRPr>
          </a:p>
        </p:txBody>
      </p:sp>
      <p:sp>
        <p:nvSpPr>
          <p:cNvPr id="359" name="Google Shape;359;p21"/>
          <p:cNvSpPr txBox="1">
            <a:spLocks noGrp="1"/>
          </p:cNvSpPr>
          <p:nvPr>
            <p:ph type="body" idx="1"/>
          </p:nvPr>
        </p:nvSpPr>
        <p:spPr>
          <a:xfrm>
            <a:off x="534620" y="1006528"/>
            <a:ext cx="11371630" cy="839774"/>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b="0" i="0" u="none" strike="noStrike" cap="none">
                <a:solidFill>
                  <a:srgbClr val="000000"/>
                </a:solidFill>
                <a:latin typeface="Calibri"/>
                <a:ea typeface="Calibri"/>
                <a:cs typeface="Calibri"/>
                <a:sym typeface="Calibri"/>
              </a:rPr>
              <a:t>Quando adottano i principi agroecologici, le comunità spesso si impegnano in processi di decisione collettiva, condivisione delle conoscenze e apprendimento partecipativo. </a:t>
            </a:r>
            <a:endParaRPr b="0" i="0" u="none" strike="noStrike" cap="none">
              <a:solidFill>
                <a:srgbClr val="000000"/>
              </a:solidFill>
              <a:latin typeface="Calibri"/>
              <a:ea typeface="Calibri"/>
              <a:cs typeface="Calibri"/>
              <a:sym typeface="Calibri"/>
            </a:endParaRPr>
          </a:p>
          <a:p>
            <a:pPr marL="228600" lvl="0" indent="0" algn="l" rtl="0">
              <a:lnSpc>
                <a:spcPct val="100000"/>
              </a:lnSpc>
              <a:spcBef>
                <a:spcPts val="600"/>
              </a:spcBef>
              <a:spcAft>
                <a:spcPts val="0"/>
              </a:spcAft>
              <a:buSzPts val="2400"/>
              <a:buNone/>
            </a:pPr>
            <a:r>
              <a:rPr lang="en-US" sz="2000" b="0" i="0" u="none" strike="noStrike" cap="none">
                <a:solidFill>
                  <a:srgbClr val="000000"/>
                </a:solidFill>
                <a:latin typeface="Calibri"/>
                <a:ea typeface="Calibri"/>
                <a:cs typeface="Calibri"/>
                <a:sym typeface="Calibri"/>
              </a:rPr>
              <a:t>Questo approccio collettivo crea un </a:t>
            </a:r>
            <a:r>
              <a:rPr lang="en-US" sz="2000" b="1" i="0" u="none" strike="noStrike" cap="none">
                <a:solidFill>
                  <a:srgbClr val="000000"/>
                </a:solidFill>
              </a:rPr>
              <a:t>senso di appartenenza e di responsabilità condivisa </a:t>
            </a:r>
            <a:r>
              <a:rPr lang="en-US" sz="2000" b="0" i="0" u="none" strike="noStrike" cap="none">
                <a:solidFill>
                  <a:srgbClr val="000000"/>
                </a:solidFill>
                <a:latin typeface="Calibri"/>
                <a:ea typeface="Calibri"/>
                <a:cs typeface="Calibri"/>
                <a:sym typeface="Calibri"/>
              </a:rPr>
              <a:t>e </a:t>
            </a:r>
            <a:r>
              <a:rPr lang="en-US" sz="2000"/>
              <a:t>rafforza i legami sociali tra i membri della comunità. Esistono diversi modi efficaci per rafforzare i legami e promuovere la cooperazione:</a:t>
            </a:r>
            <a:endParaRPr sz="2000"/>
          </a:p>
          <a:p>
            <a:pPr marL="482600" lvl="0" indent="0" algn="l" rtl="0">
              <a:lnSpc>
                <a:spcPct val="100000"/>
              </a:lnSpc>
              <a:spcBef>
                <a:spcPts val="0"/>
              </a:spcBef>
              <a:spcAft>
                <a:spcPts val="0"/>
              </a:spcAft>
              <a:buSzPts val="2000"/>
              <a:buNone/>
            </a:pP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4"/>
          <p:cNvSpPr txBox="1">
            <a:spLocks noGrp="1"/>
          </p:cNvSpPr>
          <p:nvPr>
            <p:ph type="body" idx="1"/>
          </p:nvPr>
        </p:nvSpPr>
        <p:spPr>
          <a:xfrm>
            <a:off x="473650" y="1692075"/>
            <a:ext cx="627005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err="1"/>
              <a:t>Educazione</a:t>
            </a:r>
            <a:r>
              <a:rPr lang="en-US" b="1" dirty="0"/>
              <a:t> e </a:t>
            </a:r>
            <a:r>
              <a:rPr lang="en-US" b="1" dirty="0" err="1"/>
              <a:t>sensibilizzazione</a:t>
            </a:r>
            <a:r>
              <a:rPr lang="en-US" b="1" dirty="0"/>
              <a:t>:</a:t>
            </a:r>
            <a:endParaRPr dirty="0"/>
          </a:p>
          <a:p>
            <a:pPr marL="571500" lvl="0" indent="-342900" algn="l" rtl="0">
              <a:lnSpc>
                <a:spcPct val="100000"/>
              </a:lnSpc>
              <a:spcBef>
                <a:spcPts val="0"/>
              </a:spcBef>
              <a:spcAft>
                <a:spcPts val="0"/>
              </a:spcAft>
              <a:buSzPts val="2400"/>
              <a:buFont typeface="Arial"/>
              <a:buChar char="•"/>
            </a:pPr>
            <a:r>
              <a:rPr lang="en-US" dirty="0"/>
              <a:t>In Francia </a:t>
            </a:r>
            <a:r>
              <a:rPr lang="en-US" dirty="0" err="1"/>
              <a:t>l'iniziativa</a:t>
            </a:r>
            <a:r>
              <a:rPr lang="en-US" dirty="0"/>
              <a:t> </a:t>
            </a:r>
            <a:r>
              <a:rPr lang="en-US" b="1" i="1" dirty="0" err="1"/>
              <a:t>Fermes</a:t>
            </a:r>
            <a:r>
              <a:rPr lang="en-US" b="1" i="1" dirty="0"/>
              <a:t> </a:t>
            </a:r>
            <a:r>
              <a:rPr lang="en-US" b="1" i="1" dirty="0" err="1"/>
              <a:t>d'Avenir</a:t>
            </a:r>
            <a:r>
              <a:rPr lang="en-US" b="1" i="1" dirty="0"/>
              <a:t> </a:t>
            </a:r>
            <a:r>
              <a:rPr lang="en-US" dirty="0" err="1"/>
              <a:t>organizza</a:t>
            </a:r>
            <a:r>
              <a:rPr lang="en-US" dirty="0"/>
              <a:t> workshop e </a:t>
            </a:r>
            <a:r>
              <a:rPr lang="en-US" dirty="0" err="1"/>
              <a:t>sessioni</a:t>
            </a:r>
            <a:r>
              <a:rPr lang="en-US" dirty="0"/>
              <a:t> di </a:t>
            </a:r>
            <a:r>
              <a:rPr lang="en-US" dirty="0" err="1"/>
              <a:t>formazione</a:t>
            </a:r>
            <a:r>
              <a:rPr lang="en-US" dirty="0"/>
              <a:t> </a:t>
            </a:r>
            <a:r>
              <a:rPr lang="en-US" dirty="0" err="1"/>
              <a:t>sulle</a:t>
            </a:r>
            <a:r>
              <a:rPr lang="en-US" dirty="0"/>
              <a:t> </a:t>
            </a:r>
            <a:r>
              <a:rPr lang="en-US" dirty="0" err="1"/>
              <a:t>pratiche</a:t>
            </a:r>
            <a:r>
              <a:rPr lang="en-US" dirty="0"/>
              <a:t> </a:t>
            </a:r>
            <a:r>
              <a:rPr lang="en-US" dirty="0" err="1"/>
              <a:t>agricole</a:t>
            </a:r>
            <a:r>
              <a:rPr lang="en-US" dirty="0"/>
              <a:t> </a:t>
            </a:r>
            <a:r>
              <a:rPr lang="en-US" dirty="0" err="1"/>
              <a:t>sostenibili</a:t>
            </a:r>
            <a:r>
              <a:rPr lang="en-US" dirty="0"/>
              <a:t>, </a:t>
            </a:r>
            <a:r>
              <a:rPr lang="en-US" dirty="0" err="1"/>
              <a:t>educando</a:t>
            </a:r>
            <a:r>
              <a:rPr lang="en-US" dirty="0"/>
              <a:t> </a:t>
            </a:r>
            <a:r>
              <a:rPr lang="en-US" dirty="0" err="1"/>
              <a:t>gli</a:t>
            </a:r>
            <a:r>
              <a:rPr lang="en-US" dirty="0"/>
              <a:t> </a:t>
            </a:r>
            <a:r>
              <a:rPr lang="en-US" dirty="0" err="1"/>
              <a:t>agricoltori</a:t>
            </a:r>
            <a:r>
              <a:rPr lang="en-US" dirty="0"/>
              <a:t> e il </a:t>
            </a:r>
            <a:r>
              <a:rPr lang="en-US" dirty="0" err="1"/>
              <a:t>pubblico</a:t>
            </a:r>
            <a:r>
              <a:rPr lang="en-US" dirty="0"/>
              <a:t> </a:t>
            </a:r>
            <a:r>
              <a:rPr lang="en-US" dirty="0" err="1"/>
              <a:t>all'agroecologia</a:t>
            </a:r>
            <a:r>
              <a:rPr lang="en-US" dirty="0"/>
              <a:t>. </a:t>
            </a:r>
            <a:endParaRPr dirty="0"/>
          </a:p>
          <a:p>
            <a:pPr marL="571500" lvl="0" indent="-342900" algn="l" rtl="0">
              <a:lnSpc>
                <a:spcPct val="100000"/>
              </a:lnSpc>
              <a:spcBef>
                <a:spcPts val="0"/>
              </a:spcBef>
              <a:spcAft>
                <a:spcPts val="0"/>
              </a:spcAft>
              <a:buSzPts val="2400"/>
              <a:buFont typeface="Arial"/>
              <a:buChar char="•"/>
            </a:pPr>
            <a:r>
              <a:rPr lang="en-US" dirty="0" err="1"/>
              <a:t>Forniscono</a:t>
            </a:r>
            <a:r>
              <a:rPr lang="en-US" dirty="0"/>
              <a:t> </a:t>
            </a:r>
            <a:r>
              <a:rPr lang="en-US" dirty="0" err="1"/>
              <a:t>esperienze</a:t>
            </a:r>
            <a:r>
              <a:rPr lang="en-US" dirty="0"/>
              <a:t> </a:t>
            </a:r>
            <a:r>
              <a:rPr lang="en-US" dirty="0" err="1"/>
              <a:t>pratiche</a:t>
            </a:r>
            <a:r>
              <a:rPr lang="en-US" dirty="0"/>
              <a:t> e </a:t>
            </a:r>
            <a:r>
              <a:rPr lang="en-US" dirty="0" err="1"/>
              <a:t>conoscenze</a:t>
            </a:r>
            <a:r>
              <a:rPr lang="en-US" dirty="0"/>
              <a:t> </a:t>
            </a:r>
            <a:r>
              <a:rPr lang="en-US" dirty="0" err="1"/>
              <a:t>teoriche</a:t>
            </a:r>
            <a:r>
              <a:rPr lang="en-US" dirty="0"/>
              <a:t> </a:t>
            </a:r>
            <a:r>
              <a:rPr lang="en-US" dirty="0" err="1"/>
              <a:t>su</a:t>
            </a:r>
            <a:r>
              <a:rPr lang="en-US" dirty="0"/>
              <a:t> </a:t>
            </a:r>
            <a:r>
              <a:rPr lang="en-US" dirty="0" err="1"/>
              <a:t>temi</a:t>
            </a:r>
            <a:r>
              <a:rPr lang="en-US" dirty="0"/>
              <a:t> come la </a:t>
            </a:r>
            <a:r>
              <a:rPr lang="en-US" dirty="0" err="1"/>
              <a:t>permacultura</a:t>
            </a:r>
            <a:r>
              <a:rPr lang="en-US" dirty="0"/>
              <a:t>, la </a:t>
            </a:r>
            <a:r>
              <a:rPr lang="en-US" dirty="0" err="1"/>
              <a:t>biodiversità</a:t>
            </a:r>
            <a:r>
              <a:rPr lang="en-US" dirty="0"/>
              <a:t> e la salute del </a:t>
            </a:r>
            <a:r>
              <a:rPr lang="en-US" dirty="0" err="1"/>
              <a:t>suolo</a:t>
            </a:r>
            <a:r>
              <a:rPr lang="en-US" dirty="0"/>
              <a:t>.</a:t>
            </a:r>
            <a:endParaRPr dirty="0"/>
          </a:p>
          <a:p>
            <a:pPr marL="228600" lvl="0" indent="0" algn="l" rtl="0">
              <a:lnSpc>
                <a:spcPct val="100000"/>
              </a:lnSpc>
              <a:spcBef>
                <a:spcPts val="0"/>
              </a:spcBef>
              <a:spcAft>
                <a:spcPts val="0"/>
              </a:spcAft>
              <a:buSzPts val="2400"/>
              <a:buNone/>
            </a:pPr>
            <a:endParaRPr dirty="0">
              <a:highlight>
                <a:srgbClr val="8DC641"/>
              </a:highlight>
            </a:endParaRPr>
          </a:p>
          <a:p>
            <a:pPr marL="228600" lvl="0" indent="0" algn="l" rtl="0">
              <a:lnSpc>
                <a:spcPct val="100000"/>
              </a:lnSpc>
              <a:spcBef>
                <a:spcPts val="0"/>
              </a:spcBef>
              <a:spcAft>
                <a:spcPts val="0"/>
              </a:spcAft>
              <a:buSzPts val="2400"/>
              <a:buNone/>
            </a:pPr>
            <a:r>
              <a:rPr lang="en-US" dirty="0">
                <a:highlight>
                  <a:srgbClr val="8DC641"/>
                </a:highlight>
              </a:rPr>
              <a:t>Per </a:t>
            </a:r>
            <a:r>
              <a:rPr lang="en-US" dirty="0" err="1">
                <a:highlight>
                  <a:srgbClr val="8DC641"/>
                </a:highlight>
              </a:rPr>
              <a:t>saperne</a:t>
            </a:r>
            <a:r>
              <a:rPr lang="en-US" dirty="0">
                <a:highlight>
                  <a:srgbClr val="8DC641"/>
                </a:highlight>
              </a:rPr>
              <a:t> di </a:t>
            </a:r>
            <a:r>
              <a:rPr lang="en-US" dirty="0" err="1">
                <a:highlight>
                  <a:srgbClr val="8DC641"/>
                </a:highlight>
              </a:rPr>
              <a:t>più</a:t>
            </a:r>
            <a:r>
              <a:rPr lang="en-US" dirty="0">
                <a:highlight>
                  <a:srgbClr val="8DC641"/>
                </a:highlight>
              </a:rPr>
              <a:t>: </a:t>
            </a:r>
            <a:r>
              <a:rPr lang="en-US" u="sng" dirty="0">
                <a:solidFill>
                  <a:schemeClr val="hlink"/>
                </a:solidFill>
                <a:hlinkClick r:id="rId3"/>
              </a:rPr>
              <a:t>www.fermesdavenir.org</a:t>
            </a:r>
            <a:endParaRPr u="sng" dirty="0">
              <a:solidFill>
                <a:schemeClr val="hlink"/>
              </a:solidFill>
            </a:endParaRPr>
          </a:p>
          <a:p>
            <a:pPr marL="228600" lvl="0" indent="0" algn="l" rtl="0">
              <a:lnSpc>
                <a:spcPct val="100000"/>
              </a:lnSpc>
              <a:spcBef>
                <a:spcPts val="0"/>
              </a:spcBef>
              <a:spcAft>
                <a:spcPts val="0"/>
              </a:spcAft>
              <a:buSzPts val="2400"/>
              <a:buNone/>
            </a:pPr>
            <a:r>
              <a:rPr lang="en-US" dirty="0"/>
              <a:t> </a:t>
            </a:r>
            <a:endParaRPr dirty="0"/>
          </a:p>
        </p:txBody>
      </p:sp>
      <p:sp>
        <p:nvSpPr>
          <p:cNvPr id="365" name="Google Shape;365;p14"/>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Promuovere i legami comunitari attraverso l'agroecologia</a:t>
            </a:r>
            <a:endParaRPr b="1">
              <a:solidFill>
                <a:srgbClr val="6AA84F"/>
              </a:solidFill>
            </a:endParaRPr>
          </a:p>
        </p:txBody>
      </p:sp>
      <p:pic>
        <p:nvPicPr>
          <p:cNvPr id="366" name="Google Shape;366;p14">
            <a:hlinkClick r:id="rId3"/>
          </p:cNvPr>
          <p:cNvPicPr preferRelativeResize="0"/>
          <p:nvPr/>
        </p:nvPicPr>
        <p:blipFill rotWithShape="1">
          <a:blip r:embed="rId4">
            <a:alphaModFix/>
          </a:blip>
          <a:srcRect/>
          <a:stretch/>
        </p:blipFill>
        <p:spPr>
          <a:xfrm>
            <a:off x="6884209" y="2411220"/>
            <a:ext cx="4834141" cy="2583922"/>
          </a:xfrm>
          <a:prstGeom prst="rect">
            <a:avLst/>
          </a:prstGeom>
          <a:noFill/>
          <a:ln>
            <a:noFill/>
          </a:ln>
        </p:spPr>
      </p:pic>
      <p:grpSp>
        <p:nvGrpSpPr>
          <p:cNvPr id="367" name="Google Shape;367;p14"/>
          <p:cNvGrpSpPr/>
          <p:nvPr/>
        </p:nvGrpSpPr>
        <p:grpSpPr>
          <a:xfrm rot="3730759">
            <a:off x="10590024" y="380632"/>
            <a:ext cx="949887" cy="1163493"/>
            <a:chOff x="7602444" y="4967675"/>
            <a:chExt cx="483620" cy="592374"/>
          </a:xfrm>
        </p:grpSpPr>
        <p:grpSp>
          <p:nvGrpSpPr>
            <p:cNvPr id="368" name="Google Shape;368;p14"/>
            <p:cNvGrpSpPr/>
            <p:nvPr/>
          </p:nvGrpSpPr>
          <p:grpSpPr>
            <a:xfrm>
              <a:off x="7618661" y="4967675"/>
              <a:ext cx="467403" cy="507609"/>
              <a:chOff x="2251964" y="3590497"/>
              <a:chExt cx="467403" cy="507609"/>
            </a:xfrm>
          </p:grpSpPr>
          <p:sp>
            <p:nvSpPr>
              <p:cNvPr id="369" name="Google Shape;369;p1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0" name="Google Shape;370;p1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p1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2" name="Google Shape;372;p14"/>
            <p:cNvGrpSpPr/>
            <p:nvPr/>
          </p:nvGrpSpPr>
          <p:grpSpPr>
            <a:xfrm>
              <a:off x="7602444" y="4993761"/>
              <a:ext cx="421973" cy="566288"/>
              <a:chOff x="2235747" y="3616583"/>
              <a:chExt cx="421973" cy="566288"/>
            </a:xfrm>
          </p:grpSpPr>
          <p:sp>
            <p:nvSpPr>
              <p:cNvPr id="373" name="Google Shape;373;p1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1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7"/>
          <p:cNvSpPr txBox="1">
            <a:spLocks noGrp="1"/>
          </p:cNvSpPr>
          <p:nvPr>
            <p:ph type="body" idx="1"/>
          </p:nvPr>
        </p:nvSpPr>
        <p:spPr>
          <a:xfrm>
            <a:off x="473650" y="1635578"/>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err="1"/>
              <a:t>Condividere</a:t>
            </a:r>
            <a:r>
              <a:rPr lang="en-US" b="1" dirty="0"/>
              <a:t> </a:t>
            </a:r>
            <a:r>
              <a:rPr lang="en-US" b="1" dirty="0" err="1"/>
              <a:t>esperienze</a:t>
            </a:r>
            <a:r>
              <a:rPr lang="en-US" b="1" dirty="0"/>
              <a:t> e know-how:</a:t>
            </a:r>
            <a:endParaRPr dirty="0"/>
          </a:p>
          <a:p>
            <a:pPr marL="571500" lvl="0" indent="-342900" algn="l" rtl="0">
              <a:lnSpc>
                <a:spcPct val="100000"/>
              </a:lnSpc>
              <a:spcBef>
                <a:spcPts val="0"/>
              </a:spcBef>
              <a:spcAft>
                <a:spcPts val="0"/>
              </a:spcAft>
              <a:buSzPts val="2400"/>
              <a:buFont typeface="Arial"/>
              <a:buChar char="•"/>
            </a:pPr>
            <a:r>
              <a:rPr lang="en-US" dirty="0"/>
              <a:t>In </a:t>
            </a:r>
            <a:r>
              <a:rPr lang="en-US" dirty="0" err="1"/>
              <a:t>Spagna</a:t>
            </a:r>
            <a:r>
              <a:rPr lang="en-US" dirty="0"/>
              <a:t> la "Red de </a:t>
            </a:r>
            <a:r>
              <a:rPr lang="en-US" dirty="0" err="1"/>
              <a:t>Semillas</a:t>
            </a:r>
            <a:r>
              <a:rPr lang="en-US" dirty="0"/>
              <a:t>" (Rete </a:t>
            </a:r>
            <a:r>
              <a:rPr lang="en-US" dirty="0" err="1"/>
              <a:t>delle</a:t>
            </a:r>
            <a:r>
              <a:rPr lang="en-US" dirty="0"/>
              <a:t> </a:t>
            </a:r>
            <a:r>
              <a:rPr lang="en-US" dirty="0" err="1"/>
              <a:t>Sementi</a:t>
            </a:r>
            <a:r>
              <a:rPr lang="en-US" dirty="0"/>
              <a:t>) </a:t>
            </a:r>
            <a:r>
              <a:rPr lang="en-US" dirty="0" err="1"/>
              <a:t>facilita</a:t>
            </a:r>
            <a:r>
              <a:rPr lang="en-US" dirty="0"/>
              <a:t> lo </a:t>
            </a:r>
            <a:r>
              <a:rPr lang="en-US" dirty="0" err="1"/>
              <a:t>scambio</a:t>
            </a:r>
            <a:r>
              <a:rPr lang="en-US" dirty="0"/>
              <a:t> di </a:t>
            </a:r>
            <a:r>
              <a:rPr lang="en-US" dirty="0" err="1"/>
              <a:t>sementi</a:t>
            </a:r>
            <a:r>
              <a:rPr lang="en-US" dirty="0"/>
              <a:t> e </a:t>
            </a:r>
            <a:r>
              <a:rPr lang="en-US" dirty="0" err="1"/>
              <a:t>tecniche</a:t>
            </a:r>
            <a:r>
              <a:rPr lang="en-US" dirty="0"/>
              <a:t> </a:t>
            </a:r>
            <a:r>
              <a:rPr lang="en-US" dirty="0" err="1"/>
              <a:t>agricole</a:t>
            </a:r>
            <a:r>
              <a:rPr lang="en-US" dirty="0"/>
              <a:t> </a:t>
            </a:r>
            <a:r>
              <a:rPr lang="en-US" dirty="0" err="1"/>
              <a:t>tra</a:t>
            </a:r>
            <a:r>
              <a:rPr lang="en-US" dirty="0"/>
              <a:t> </a:t>
            </a:r>
            <a:r>
              <a:rPr lang="en-US" dirty="0" err="1"/>
              <a:t>agricoltori</a:t>
            </a:r>
            <a:r>
              <a:rPr lang="en-US" dirty="0"/>
              <a:t> e </a:t>
            </a:r>
            <a:r>
              <a:rPr lang="en-US" dirty="0" err="1"/>
              <a:t>comunità</a:t>
            </a:r>
            <a:r>
              <a:rPr lang="en-US" dirty="0"/>
              <a:t>. </a:t>
            </a:r>
            <a:endParaRPr dirty="0"/>
          </a:p>
          <a:p>
            <a:pPr marL="571500" lvl="0" indent="-342900" algn="l" rtl="0">
              <a:lnSpc>
                <a:spcPct val="100000"/>
              </a:lnSpc>
              <a:spcBef>
                <a:spcPts val="0"/>
              </a:spcBef>
              <a:spcAft>
                <a:spcPts val="0"/>
              </a:spcAft>
              <a:buSzPts val="2400"/>
              <a:buFont typeface="Arial"/>
              <a:buChar char="•"/>
            </a:pPr>
            <a:r>
              <a:rPr lang="en-US" dirty="0"/>
              <a:t>Questa rete </a:t>
            </a:r>
            <a:r>
              <a:rPr lang="en-US" dirty="0" err="1"/>
              <a:t>promuove</a:t>
            </a:r>
            <a:r>
              <a:rPr lang="en-US" dirty="0"/>
              <a:t> </a:t>
            </a:r>
            <a:r>
              <a:rPr lang="en-US" dirty="0" err="1"/>
              <a:t>l'agrobiodiversità</a:t>
            </a:r>
            <a:r>
              <a:rPr lang="en-US" dirty="0"/>
              <a:t> e la </a:t>
            </a:r>
            <a:r>
              <a:rPr lang="en-US" dirty="0" err="1"/>
              <a:t>conservazione</a:t>
            </a:r>
            <a:r>
              <a:rPr lang="en-US" dirty="0"/>
              <a:t> </a:t>
            </a:r>
            <a:r>
              <a:rPr lang="en-US" dirty="0" err="1"/>
              <a:t>delle</a:t>
            </a:r>
            <a:r>
              <a:rPr lang="en-US" dirty="0"/>
              <a:t> </a:t>
            </a:r>
            <a:r>
              <a:rPr lang="en-US" dirty="0" err="1"/>
              <a:t>conoscenze</a:t>
            </a:r>
            <a:r>
              <a:rPr lang="en-US" dirty="0"/>
              <a:t> </a:t>
            </a:r>
            <a:r>
              <a:rPr lang="en-US" dirty="0" err="1"/>
              <a:t>agricole</a:t>
            </a:r>
            <a:r>
              <a:rPr lang="en-US" dirty="0"/>
              <a:t> </a:t>
            </a:r>
            <a:r>
              <a:rPr lang="en-US" dirty="0" err="1"/>
              <a:t>tradizionali</a:t>
            </a:r>
            <a:r>
              <a:rPr lang="en-US" dirty="0"/>
              <a:t> </a:t>
            </a:r>
            <a:r>
              <a:rPr lang="en-US" dirty="0" err="1"/>
              <a:t>attraverso</a:t>
            </a:r>
            <a:r>
              <a:rPr lang="en-US" dirty="0"/>
              <a:t> </a:t>
            </a:r>
            <a:r>
              <a:rPr lang="en-US" dirty="0" err="1"/>
              <a:t>incontri</a:t>
            </a:r>
            <a:r>
              <a:rPr lang="en-US" dirty="0"/>
              <a:t> ed </a:t>
            </a:r>
            <a:r>
              <a:rPr lang="en-US" dirty="0" err="1"/>
              <a:t>eventi</a:t>
            </a:r>
            <a:r>
              <a:rPr lang="en-US" dirty="0"/>
              <a:t> </a:t>
            </a:r>
            <a:r>
              <a:rPr lang="en-US" dirty="0" err="1"/>
              <a:t>periodici</a:t>
            </a:r>
            <a:r>
              <a:rPr lang="en-US" dirty="0"/>
              <a:t> in cui </a:t>
            </a:r>
            <a:r>
              <a:rPr lang="en-US" dirty="0" err="1"/>
              <a:t>i</a:t>
            </a:r>
            <a:r>
              <a:rPr lang="en-US" dirty="0"/>
              <a:t> </a:t>
            </a:r>
            <a:r>
              <a:rPr lang="en-US" dirty="0" err="1"/>
              <a:t>partecipanti</a:t>
            </a:r>
            <a:r>
              <a:rPr lang="en-US" dirty="0"/>
              <a:t> </a:t>
            </a:r>
            <a:r>
              <a:rPr lang="en-US" dirty="0" err="1"/>
              <a:t>condividono</a:t>
            </a:r>
            <a:r>
              <a:rPr lang="en-US" dirty="0"/>
              <a:t> le loro </a:t>
            </a:r>
            <a:r>
              <a:rPr lang="en-US" dirty="0" err="1"/>
              <a:t>esperienze</a:t>
            </a:r>
            <a:r>
              <a:rPr lang="en-US" dirty="0"/>
              <a:t>.</a:t>
            </a:r>
            <a:endParaRPr dirty="0"/>
          </a:p>
          <a:p>
            <a:pPr marL="228600" lvl="0" indent="0" algn="l" rtl="0">
              <a:lnSpc>
                <a:spcPct val="100000"/>
              </a:lnSpc>
              <a:spcBef>
                <a:spcPts val="0"/>
              </a:spcBef>
              <a:spcAft>
                <a:spcPts val="0"/>
              </a:spcAft>
              <a:buSzPts val="2400"/>
              <a:buNone/>
            </a:pPr>
            <a:endParaRPr sz="1400" dirty="0">
              <a:highlight>
                <a:srgbClr val="8DC641"/>
              </a:highlight>
            </a:endParaRPr>
          </a:p>
          <a:p>
            <a:pPr marL="228600" lvl="0" indent="0" algn="l" rtl="0">
              <a:lnSpc>
                <a:spcPct val="100000"/>
              </a:lnSpc>
              <a:spcBef>
                <a:spcPts val="0"/>
              </a:spcBef>
              <a:spcAft>
                <a:spcPts val="0"/>
              </a:spcAft>
              <a:buSzPts val="2400"/>
              <a:buNone/>
            </a:pPr>
            <a:r>
              <a:rPr lang="en-US" sz="2400" dirty="0">
                <a:highlight>
                  <a:srgbClr val="8DC641"/>
                </a:highlight>
              </a:rPr>
              <a:t>Per </a:t>
            </a:r>
            <a:r>
              <a:rPr lang="en-US" sz="2400" dirty="0" err="1">
                <a:highlight>
                  <a:srgbClr val="8DC641"/>
                </a:highlight>
              </a:rPr>
              <a:t>saperne</a:t>
            </a:r>
            <a:r>
              <a:rPr lang="en-US" sz="2400" dirty="0">
                <a:highlight>
                  <a:srgbClr val="8DC641"/>
                </a:highlight>
              </a:rPr>
              <a:t> di </a:t>
            </a:r>
            <a:r>
              <a:rPr lang="en-US" sz="2400" dirty="0" err="1">
                <a:highlight>
                  <a:srgbClr val="8DC641"/>
                </a:highlight>
              </a:rPr>
              <a:t>più</a:t>
            </a:r>
            <a:r>
              <a:rPr lang="en-US" sz="2400" dirty="0">
                <a:highlight>
                  <a:srgbClr val="8DC641"/>
                </a:highlight>
              </a:rPr>
              <a:t>: </a:t>
            </a:r>
            <a:r>
              <a:rPr lang="en-US" dirty="0">
                <a:hlinkClick r:id="rId3"/>
              </a:rPr>
              <a:t>www.seeds4all.eu/seed-operators/spain/red-de-semillas-resembrando-intercambio/</a:t>
            </a:r>
            <a:endParaRPr lang="en-US" dirty="0"/>
          </a:p>
          <a:p>
            <a:pPr marL="228600" lvl="0" indent="0" algn="l" rtl="0">
              <a:lnSpc>
                <a:spcPct val="100000"/>
              </a:lnSpc>
              <a:spcBef>
                <a:spcPts val="0"/>
              </a:spcBef>
              <a:spcAft>
                <a:spcPts val="0"/>
              </a:spcAft>
              <a:buSzPts val="2400"/>
              <a:buNone/>
            </a:pPr>
            <a:r>
              <a:rPr lang="en-US" dirty="0"/>
              <a:t> </a:t>
            </a:r>
            <a:endParaRPr dirty="0"/>
          </a:p>
          <a:p>
            <a:pPr marL="228600" lvl="0" indent="0" algn="l" rtl="0">
              <a:lnSpc>
                <a:spcPct val="100000"/>
              </a:lnSpc>
              <a:spcBef>
                <a:spcPts val="0"/>
              </a:spcBef>
              <a:spcAft>
                <a:spcPts val="0"/>
              </a:spcAft>
              <a:buSzPts val="2400"/>
              <a:buNone/>
            </a:pPr>
            <a:endParaRPr dirty="0"/>
          </a:p>
        </p:txBody>
      </p:sp>
      <p:sp>
        <p:nvSpPr>
          <p:cNvPr id="380" name="Google Shape;380;p17"/>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Promuovere i legami comunitari attraverso l'agroecologia</a:t>
            </a:r>
            <a:endParaRPr b="1">
              <a:solidFill>
                <a:srgbClr val="6AA84F"/>
              </a:solidFill>
            </a:endParaRPr>
          </a:p>
        </p:txBody>
      </p:sp>
      <p:pic>
        <p:nvPicPr>
          <p:cNvPr id="381" name="Google Shape;381;p17">
            <a:hlinkClick r:id="rId3"/>
          </p:cNvPr>
          <p:cNvPicPr preferRelativeResize="0"/>
          <p:nvPr/>
        </p:nvPicPr>
        <p:blipFill rotWithShape="1">
          <a:blip r:embed="rId4">
            <a:alphaModFix/>
          </a:blip>
          <a:srcRect/>
          <a:stretch/>
        </p:blipFill>
        <p:spPr>
          <a:xfrm>
            <a:off x="7573617" y="2475025"/>
            <a:ext cx="4144733" cy="2018375"/>
          </a:xfrm>
          <a:prstGeom prst="rect">
            <a:avLst/>
          </a:prstGeom>
          <a:noFill/>
          <a:ln w="9525" cap="flat" cmpd="sng">
            <a:solidFill>
              <a:srgbClr val="41296C"/>
            </a:solidFill>
            <a:prstDash val="solid"/>
            <a:round/>
            <a:headEnd type="none" w="sm" len="sm"/>
            <a:tailEnd type="none" w="sm" len="sm"/>
          </a:ln>
        </p:spPr>
      </p:pic>
      <p:grpSp>
        <p:nvGrpSpPr>
          <p:cNvPr id="382" name="Google Shape;382;p17"/>
          <p:cNvGrpSpPr/>
          <p:nvPr/>
        </p:nvGrpSpPr>
        <p:grpSpPr>
          <a:xfrm rot="3730759">
            <a:off x="10590024" y="380632"/>
            <a:ext cx="949887" cy="1163493"/>
            <a:chOff x="7602444" y="4967675"/>
            <a:chExt cx="483620" cy="592374"/>
          </a:xfrm>
        </p:grpSpPr>
        <p:grpSp>
          <p:nvGrpSpPr>
            <p:cNvPr id="383" name="Google Shape;383;p17"/>
            <p:cNvGrpSpPr/>
            <p:nvPr/>
          </p:nvGrpSpPr>
          <p:grpSpPr>
            <a:xfrm>
              <a:off x="7618661" y="4967675"/>
              <a:ext cx="467403" cy="507609"/>
              <a:chOff x="2251964" y="3590497"/>
              <a:chExt cx="467403" cy="507609"/>
            </a:xfrm>
          </p:grpSpPr>
          <p:sp>
            <p:nvSpPr>
              <p:cNvPr id="384" name="Google Shape;384;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7" name="Google Shape;387;p17"/>
            <p:cNvGrpSpPr/>
            <p:nvPr/>
          </p:nvGrpSpPr>
          <p:grpSpPr>
            <a:xfrm>
              <a:off x="7602444" y="4993761"/>
              <a:ext cx="421973" cy="566288"/>
              <a:chOff x="2235747" y="3616583"/>
              <a:chExt cx="421973" cy="566288"/>
            </a:xfrm>
          </p:grpSpPr>
          <p:sp>
            <p:nvSpPr>
              <p:cNvPr id="388" name="Google Shape;388;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8"/>
          <p:cNvSpPr txBox="1">
            <a:spLocks noGrp="1"/>
          </p:cNvSpPr>
          <p:nvPr>
            <p:ph type="body" idx="1"/>
          </p:nvPr>
        </p:nvSpPr>
        <p:spPr>
          <a:xfrm>
            <a:off x="473650" y="1668000"/>
            <a:ext cx="7100100" cy="3522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err="1"/>
              <a:t>Eventi</a:t>
            </a:r>
            <a:r>
              <a:rPr lang="en-US" b="1" dirty="0"/>
              <a:t> e </a:t>
            </a:r>
            <a:r>
              <a:rPr lang="en-US" b="1" dirty="0" err="1"/>
              <a:t>azioni</a:t>
            </a:r>
            <a:r>
              <a:rPr lang="en-US" b="1" dirty="0"/>
              <a:t> </a:t>
            </a:r>
            <a:r>
              <a:rPr lang="en-US" b="1" dirty="0" err="1"/>
              <a:t>comunitarie</a:t>
            </a:r>
            <a:r>
              <a:rPr lang="en-US" b="1" dirty="0"/>
              <a:t>:</a:t>
            </a:r>
            <a:endParaRPr dirty="0"/>
          </a:p>
          <a:p>
            <a:pPr marL="571500" lvl="0" indent="-342900" algn="l" rtl="0">
              <a:lnSpc>
                <a:spcPct val="100000"/>
              </a:lnSpc>
              <a:spcBef>
                <a:spcPts val="0"/>
              </a:spcBef>
              <a:spcAft>
                <a:spcPts val="0"/>
              </a:spcAft>
              <a:buSzPts val="2400"/>
              <a:buFont typeface="Arial"/>
              <a:buChar char="•"/>
            </a:pPr>
            <a:r>
              <a:rPr lang="en-US" dirty="0"/>
              <a:t>In Italia, </a:t>
            </a:r>
            <a:r>
              <a:rPr lang="en-US" dirty="0" err="1"/>
              <a:t>i</a:t>
            </a:r>
            <a:r>
              <a:rPr lang="en-US" dirty="0"/>
              <a:t> </a:t>
            </a:r>
            <a:r>
              <a:rPr lang="en-US" dirty="0" err="1"/>
              <a:t>mercati</a:t>
            </a:r>
            <a:r>
              <a:rPr lang="en-US" dirty="0"/>
              <a:t> </a:t>
            </a:r>
            <a:r>
              <a:rPr lang="en-US" dirty="0" err="1"/>
              <a:t>degli</a:t>
            </a:r>
            <a:r>
              <a:rPr lang="en-US" dirty="0"/>
              <a:t> </a:t>
            </a:r>
            <a:r>
              <a:rPr lang="en-US" dirty="0" err="1"/>
              <a:t>agricoltori</a:t>
            </a:r>
            <a:r>
              <a:rPr lang="en-US" dirty="0"/>
              <a:t> di "Campagna </a:t>
            </a:r>
            <a:r>
              <a:rPr lang="en-US" dirty="0" err="1"/>
              <a:t>Amica</a:t>
            </a:r>
            <a:r>
              <a:rPr lang="en-US" dirty="0"/>
              <a:t>", </a:t>
            </a:r>
            <a:r>
              <a:rPr lang="en-US" dirty="0" err="1"/>
              <a:t>organizzati</a:t>
            </a:r>
            <a:r>
              <a:rPr lang="en-US" dirty="0"/>
              <a:t> da Coldiretti, </a:t>
            </a:r>
            <a:r>
              <a:rPr lang="en-US" dirty="0" err="1"/>
              <a:t>promuovono</a:t>
            </a:r>
            <a:r>
              <a:rPr lang="en-US" dirty="0"/>
              <a:t> la </a:t>
            </a:r>
            <a:r>
              <a:rPr lang="en-US" dirty="0" err="1"/>
              <a:t>produzione</a:t>
            </a:r>
            <a:r>
              <a:rPr lang="en-US" dirty="0"/>
              <a:t> </a:t>
            </a:r>
            <a:r>
              <a:rPr lang="en-US" dirty="0" err="1"/>
              <a:t>alimentare</a:t>
            </a:r>
            <a:r>
              <a:rPr lang="en-US" dirty="0"/>
              <a:t> locale e </a:t>
            </a:r>
            <a:r>
              <a:rPr lang="en-US" dirty="0" err="1"/>
              <a:t>sostenibile</a:t>
            </a:r>
            <a:r>
              <a:rPr lang="en-US" dirty="0"/>
              <a:t>. </a:t>
            </a:r>
            <a:endParaRPr dirty="0"/>
          </a:p>
          <a:p>
            <a:pPr marL="571500" lvl="0" indent="-342900" algn="l" rtl="0">
              <a:lnSpc>
                <a:spcPct val="100000"/>
              </a:lnSpc>
              <a:spcBef>
                <a:spcPts val="0"/>
              </a:spcBef>
              <a:spcAft>
                <a:spcPts val="0"/>
              </a:spcAft>
              <a:buSzPts val="2400"/>
              <a:buFont typeface="Arial"/>
              <a:buChar char="•"/>
            </a:pPr>
            <a:r>
              <a:rPr lang="en-US" dirty="0" err="1"/>
              <a:t>Questi</a:t>
            </a:r>
            <a:r>
              <a:rPr lang="en-US" dirty="0"/>
              <a:t> </a:t>
            </a:r>
            <a:r>
              <a:rPr lang="en-US" dirty="0" err="1"/>
              <a:t>mercati</a:t>
            </a:r>
            <a:r>
              <a:rPr lang="en-US" dirty="0"/>
              <a:t> </a:t>
            </a:r>
            <a:r>
              <a:rPr lang="en-US" dirty="0" err="1"/>
              <a:t>fungono</a:t>
            </a:r>
            <a:r>
              <a:rPr lang="en-US" dirty="0"/>
              <a:t> da </a:t>
            </a:r>
            <a:r>
              <a:rPr lang="en-US" dirty="0" err="1"/>
              <a:t>centri</a:t>
            </a:r>
            <a:r>
              <a:rPr lang="en-US" dirty="0"/>
              <a:t> di </a:t>
            </a:r>
            <a:r>
              <a:rPr lang="en-US" dirty="0" err="1"/>
              <a:t>aggregazione</a:t>
            </a:r>
            <a:r>
              <a:rPr lang="en-US" dirty="0"/>
              <a:t> per la </a:t>
            </a:r>
            <a:r>
              <a:rPr lang="en-US" dirty="0" err="1"/>
              <a:t>comunità</a:t>
            </a:r>
            <a:r>
              <a:rPr lang="en-US" dirty="0"/>
              <a:t>, dove </a:t>
            </a:r>
            <a:r>
              <a:rPr lang="en-US" dirty="0" err="1"/>
              <a:t>agricoltori</a:t>
            </a:r>
            <a:r>
              <a:rPr lang="en-US" dirty="0"/>
              <a:t> e </a:t>
            </a:r>
            <a:r>
              <a:rPr lang="en-US" dirty="0" err="1"/>
              <a:t>consumatori</a:t>
            </a:r>
            <a:r>
              <a:rPr lang="en-US" dirty="0"/>
              <a:t> </a:t>
            </a:r>
            <a:r>
              <a:rPr lang="en-US" dirty="0" err="1"/>
              <a:t>possono</a:t>
            </a:r>
            <a:r>
              <a:rPr lang="en-US" dirty="0"/>
              <a:t> </a:t>
            </a:r>
            <a:r>
              <a:rPr lang="en-US" dirty="0" err="1"/>
              <a:t>interagire</a:t>
            </a:r>
            <a:r>
              <a:rPr lang="en-US" dirty="0"/>
              <a:t>, </a:t>
            </a:r>
            <a:r>
              <a:rPr lang="en-US" dirty="0" err="1"/>
              <a:t>conoscere</a:t>
            </a:r>
            <a:r>
              <a:rPr lang="en-US" dirty="0"/>
              <a:t> le </a:t>
            </a:r>
            <a:r>
              <a:rPr lang="en-US" dirty="0" err="1"/>
              <a:t>pratiche</a:t>
            </a:r>
            <a:r>
              <a:rPr lang="en-US" dirty="0"/>
              <a:t> </a:t>
            </a:r>
            <a:r>
              <a:rPr lang="en-US" dirty="0" err="1"/>
              <a:t>agroecologiche</a:t>
            </a:r>
            <a:r>
              <a:rPr lang="en-US" dirty="0"/>
              <a:t> e </a:t>
            </a:r>
            <a:r>
              <a:rPr lang="en-US" dirty="0" err="1"/>
              <a:t>partecipare</a:t>
            </a:r>
            <a:r>
              <a:rPr lang="en-US" dirty="0"/>
              <a:t> a </a:t>
            </a:r>
            <a:r>
              <a:rPr lang="en-US" dirty="0" err="1"/>
              <a:t>laboratori</a:t>
            </a:r>
            <a:r>
              <a:rPr lang="en-US" dirty="0"/>
              <a:t> e </a:t>
            </a:r>
            <a:r>
              <a:rPr lang="en-US" dirty="0" err="1"/>
              <a:t>degustazioni</a:t>
            </a:r>
            <a:r>
              <a:rPr lang="en-US" dirty="0"/>
              <a:t>.</a:t>
            </a:r>
            <a:endParaRPr dirty="0"/>
          </a:p>
          <a:p>
            <a:pPr marL="228600" lvl="0" indent="0" algn="l" rtl="0">
              <a:lnSpc>
                <a:spcPct val="100000"/>
              </a:lnSpc>
              <a:spcBef>
                <a:spcPts val="0"/>
              </a:spcBef>
              <a:spcAft>
                <a:spcPts val="0"/>
              </a:spcAft>
              <a:buSzPts val="2400"/>
              <a:buNone/>
            </a:pPr>
            <a:endParaRPr sz="1400" dirty="0"/>
          </a:p>
          <a:p>
            <a:pPr marL="228600" lvl="0" indent="0" algn="l" rtl="0">
              <a:lnSpc>
                <a:spcPct val="100000"/>
              </a:lnSpc>
              <a:spcBef>
                <a:spcPts val="0"/>
              </a:spcBef>
              <a:spcAft>
                <a:spcPts val="0"/>
              </a:spcAft>
              <a:buSzPts val="2400"/>
              <a:buNone/>
            </a:pPr>
            <a:r>
              <a:rPr lang="en-US" sz="2400" dirty="0">
                <a:highlight>
                  <a:srgbClr val="8DC641"/>
                </a:highlight>
              </a:rPr>
              <a:t>Per </a:t>
            </a:r>
            <a:r>
              <a:rPr lang="en-US" sz="2400" dirty="0" err="1">
                <a:highlight>
                  <a:srgbClr val="8DC641"/>
                </a:highlight>
              </a:rPr>
              <a:t>saperne</a:t>
            </a:r>
            <a:r>
              <a:rPr lang="en-US" sz="2400" dirty="0">
                <a:highlight>
                  <a:srgbClr val="8DC641"/>
                </a:highlight>
              </a:rPr>
              <a:t> di </a:t>
            </a:r>
            <a:r>
              <a:rPr lang="en-US" sz="2400" dirty="0" err="1">
                <a:highlight>
                  <a:srgbClr val="8DC641"/>
                </a:highlight>
              </a:rPr>
              <a:t>più</a:t>
            </a:r>
            <a:r>
              <a:rPr lang="en-US" sz="2400" dirty="0">
                <a:highlight>
                  <a:srgbClr val="8DC641"/>
                </a:highlight>
              </a:rPr>
              <a:t>:      </a:t>
            </a:r>
            <a:r>
              <a:rPr lang="en-US" dirty="0">
                <a:hlinkClick r:id="rId3"/>
              </a:rPr>
              <a:t>www.campagnamica.it/world-farmers-markets-coalition/</a:t>
            </a:r>
            <a:endParaRPr lang="en-US" dirty="0"/>
          </a:p>
          <a:p>
            <a:pPr marL="228600" lvl="0" indent="0" algn="l" rtl="0">
              <a:lnSpc>
                <a:spcPct val="100000"/>
              </a:lnSpc>
              <a:spcBef>
                <a:spcPts val="0"/>
              </a:spcBef>
              <a:spcAft>
                <a:spcPts val="0"/>
              </a:spcAft>
              <a:buSzPts val="2400"/>
              <a:buNone/>
            </a:pPr>
            <a:r>
              <a:rPr lang="en-US" dirty="0"/>
              <a:t> </a:t>
            </a:r>
            <a:endParaRPr dirty="0"/>
          </a:p>
        </p:txBody>
      </p:sp>
      <p:sp>
        <p:nvSpPr>
          <p:cNvPr id="395" name="Google Shape;395;p18"/>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Promuovere i legami comunitari attraverso l'agroecologia</a:t>
            </a:r>
            <a:endParaRPr b="1">
              <a:solidFill>
                <a:srgbClr val="6AA84F"/>
              </a:solidFill>
            </a:endParaRPr>
          </a:p>
        </p:txBody>
      </p:sp>
      <p:pic>
        <p:nvPicPr>
          <p:cNvPr id="396" name="Google Shape;396;p18">
            <a:hlinkClick r:id="rId3"/>
          </p:cNvPr>
          <p:cNvPicPr preferRelativeResize="0"/>
          <p:nvPr/>
        </p:nvPicPr>
        <p:blipFill rotWithShape="1">
          <a:blip r:embed="rId4">
            <a:alphaModFix/>
          </a:blip>
          <a:srcRect/>
          <a:stretch/>
        </p:blipFill>
        <p:spPr>
          <a:xfrm>
            <a:off x="7487146" y="2100261"/>
            <a:ext cx="4297879" cy="2304388"/>
          </a:xfrm>
          <a:prstGeom prst="rect">
            <a:avLst/>
          </a:prstGeom>
          <a:noFill/>
          <a:ln w="9525" cap="flat" cmpd="sng">
            <a:solidFill>
              <a:srgbClr val="41296C"/>
            </a:solidFill>
            <a:prstDash val="solid"/>
            <a:round/>
            <a:headEnd type="none" w="sm" len="sm"/>
            <a:tailEnd type="none" w="sm" len="sm"/>
          </a:ln>
        </p:spPr>
      </p:pic>
      <p:grpSp>
        <p:nvGrpSpPr>
          <p:cNvPr id="397" name="Google Shape;397;p18"/>
          <p:cNvGrpSpPr/>
          <p:nvPr/>
        </p:nvGrpSpPr>
        <p:grpSpPr>
          <a:xfrm rot="3730759">
            <a:off x="10590024" y="380632"/>
            <a:ext cx="949887" cy="1163493"/>
            <a:chOff x="7602444" y="4967675"/>
            <a:chExt cx="483620" cy="592374"/>
          </a:xfrm>
        </p:grpSpPr>
        <p:grpSp>
          <p:nvGrpSpPr>
            <p:cNvPr id="398" name="Google Shape;398;p18"/>
            <p:cNvGrpSpPr/>
            <p:nvPr/>
          </p:nvGrpSpPr>
          <p:grpSpPr>
            <a:xfrm>
              <a:off x="7618661" y="4967675"/>
              <a:ext cx="467403" cy="507609"/>
              <a:chOff x="2251964" y="3590497"/>
              <a:chExt cx="467403" cy="507609"/>
            </a:xfrm>
          </p:grpSpPr>
          <p:sp>
            <p:nvSpPr>
              <p:cNvPr id="399" name="Google Shape;399;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0" name="Google Shape;400;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2" name="Google Shape;402;p18"/>
            <p:cNvGrpSpPr/>
            <p:nvPr/>
          </p:nvGrpSpPr>
          <p:grpSpPr>
            <a:xfrm>
              <a:off x="7602444" y="4993761"/>
              <a:ext cx="421973" cy="566288"/>
              <a:chOff x="2235747" y="3616583"/>
              <a:chExt cx="421973" cy="566288"/>
            </a:xfrm>
          </p:grpSpPr>
          <p:sp>
            <p:nvSpPr>
              <p:cNvPr id="403" name="Google Shape;403;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4" name="Google Shape;404;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9"/>
          <p:cNvSpPr txBox="1">
            <a:spLocks noGrp="1"/>
          </p:cNvSpPr>
          <p:nvPr>
            <p:ph type="body" idx="1"/>
          </p:nvPr>
        </p:nvSpPr>
        <p:spPr>
          <a:xfrm>
            <a:off x="573832" y="1701828"/>
            <a:ext cx="685110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err="1"/>
              <a:t>Eventi</a:t>
            </a:r>
            <a:r>
              <a:rPr lang="en-US" b="1" dirty="0"/>
              <a:t> e </a:t>
            </a:r>
            <a:r>
              <a:rPr lang="en-US" b="1" dirty="0" err="1"/>
              <a:t>azioni</a:t>
            </a:r>
            <a:r>
              <a:rPr lang="en-US" b="1" dirty="0"/>
              <a:t> </a:t>
            </a:r>
            <a:r>
              <a:rPr lang="en-US" b="1" dirty="0" err="1"/>
              <a:t>comunitarie</a:t>
            </a:r>
            <a:r>
              <a:rPr lang="en-US" b="1" dirty="0"/>
              <a:t>:</a:t>
            </a:r>
            <a:endParaRPr dirty="0"/>
          </a:p>
          <a:p>
            <a:pPr marL="571500" lvl="0" indent="-342900" algn="l" rtl="0">
              <a:lnSpc>
                <a:spcPct val="100000"/>
              </a:lnSpc>
              <a:spcBef>
                <a:spcPts val="0"/>
              </a:spcBef>
              <a:spcAft>
                <a:spcPts val="0"/>
              </a:spcAft>
              <a:buSzPts val="2400"/>
              <a:buFont typeface="Arial"/>
              <a:buChar char="•"/>
            </a:pPr>
            <a:r>
              <a:rPr lang="en-US" dirty="0"/>
              <a:t>In </a:t>
            </a:r>
            <a:r>
              <a:rPr lang="en-US" dirty="0" err="1"/>
              <a:t>Danimarca</a:t>
            </a:r>
            <a:r>
              <a:rPr lang="en-US" dirty="0"/>
              <a:t>, il "</a:t>
            </a:r>
            <a:r>
              <a:rPr lang="en-US" dirty="0" err="1"/>
              <a:t>Consiglio</a:t>
            </a:r>
            <a:r>
              <a:rPr lang="en-US" dirty="0"/>
              <a:t> del </a:t>
            </a:r>
            <a:r>
              <a:rPr lang="en-US" dirty="0" err="1"/>
              <a:t>cibo</a:t>
            </a:r>
            <a:r>
              <a:rPr lang="en-US" dirty="0"/>
              <a:t>" di </a:t>
            </a:r>
            <a:r>
              <a:rPr lang="en-US" dirty="0" err="1"/>
              <a:t>Copenaghen</a:t>
            </a:r>
            <a:r>
              <a:rPr lang="en-US" dirty="0"/>
              <a:t> </a:t>
            </a:r>
            <a:r>
              <a:rPr lang="en-US" dirty="0" err="1"/>
              <a:t>coinvolge</a:t>
            </a:r>
            <a:r>
              <a:rPr lang="en-US" dirty="0"/>
              <a:t> </a:t>
            </a:r>
            <a:r>
              <a:rPr lang="en-US" dirty="0" err="1"/>
              <a:t>cittadini</a:t>
            </a:r>
            <a:r>
              <a:rPr lang="en-US" dirty="0"/>
              <a:t>, </a:t>
            </a:r>
            <a:r>
              <a:rPr lang="en-US" dirty="0" err="1"/>
              <a:t>agricoltori</a:t>
            </a:r>
            <a:r>
              <a:rPr lang="en-US" dirty="0"/>
              <a:t> e </a:t>
            </a:r>
            <a:r>
              <a:rPr lang="en-US" dirty="0" err="1"/>
              <a:t>politici</a:t>
            </a:r>
            <a:r>
              <a:rPr lang="en-US" dirty="0"/>
              <a:t> </a:t>
            </a:r>
            <a:r>
              <a:rPr lang="en-US" dirty="0" err="1"/>
              <a:t>nelle</a:t>
            </a:r>
            <a:r>
              <a:rPr lang="en-US" dirty="0"/>
              <a:t> </a:t>
            </a:r>
            <a:r>
              <a:rPr lang="en-US" dirty="0" err="1"/>
              <a:t>discussioni</a:t>
            </a:r>
            <a:r>
              <a:rPr lang="en-US" dirty="0"/>
              <a:t> </a:t>
            </a:r>
            <a:r>
              <a:rPr lang="en-US" dirty="0" err="1"/>
              <a:t>sulle</a:t>
            </a:r>
            <a:r>
              <a:rPr lang="en-US" dirty="0"/>
              <a:t> </a:t>
            </a:r>
            <a:r>
              <a:rPr lang="en-US" dirty="0" err="1"/>
              <a:t>politiche</a:t>
            </a:r>
            <a:r>
              <a:rPr lang="en-US" dirty="0"/>
              <a:t> </a:t>
            </a:r>
            <a:r>
              <a:rPr lang="en-US" dirty="0" err="1"/>
              <a:t>alimentari</a:t>
            </a:r>
            <a:r>
              <a:rPr lang="en-US" dirty="0"/>
              <a:t> </a:t>
            </a:r>
            <a:r>
              <a:rPr lang="en-US" dirty="0" err="1"/>
              <a:t>della</a:t>
            </a:r>
            <a:r>
              <a:rPr lang="en-US" dirty="0"/>
              <a:t> </a:t>
            </a:r>
            <a:r>
              <a:rPr lang="en-US" dirty="0" err="1"/>
              <a:t>città</a:t>
            </a:r>
            <a:r>
              <a:rPr lang="en-US" dirty="0"/>
              <a:t>. </a:t>
            </a:r>
            <a:endParaRPr dirty="0"/>
          </a:p>
          <a:p>
            <a:pPr marL="571500" lvl="0" indent="-342900" algn="l" rtl="0">
              <a:lnSpc>
                <a:spcPct val="100000"/>
              </a:lnSpc>
              <a:spcBef>
                <a:spcPts val="0"/>
              </a:spcBef>
              <a:spcAft>
                <a:spcPts val="0"/>
              </a:spcAft>
              <a:buSzPts val="2400"/>
              <a:buFont typeface="Arial"/>
              <a:buChar char="•"/>
            </a:pPr>
            <a:r>
              <a:rPr lang="en-US" dirty="0" err="1"/>
              <a:t>Questo</a:t>
            </a:r>
            <a:r>
              <a:rPr lang="en-US" dirty="0"/>
              <a:t> </a:t>
            </a:r>
            <a:r>
              <a:rPr lang="en-US" dirty="0" err="1"/>
              <a:t>approccio</a:t>
            </a:r>
            <a:r>
              <a:rPr lang="en-US" dirty="0"/>
              <a:t> </a:t>
            </a:r>
            <a:r>
              <a:rPr lang="en-US" dirty="0" err="1"/>
              <a:t>partecipativo</a:t>
            </a:r>
            <a:r>
              <a:rPr lang="en-US" dirty="0"/>
              <a:t> </a:t>
            </a:r>
            <a:r>
              <a:rPr lang="en-US" dirty="0" err="1"/>
              <a:t>garantisce</a:t>
            </a:r>
            <a:r>
              <a:rPr lang="en-US" dirty="0"/>
              <a:t> la </a:t>
            </a:r>
            <a:r>
              <a:rPr lang="en-US" dirty="0" err="1"/>
              <a:t>considerazione</a:t>
            </a:r>
            <a:r>
              <a:rPr lang="en-US" dirty="0"/>
              <a:t> di diverse </a:t>
            </a:r>
            <a:r>
              <a:rPr lang="en-US" dirty="0" err="1"/>
              <a:t>prospettive</a:t>
            </a:r>
            <a:r>
              <a:rPr lang="en-US" dirty="0"/>
              <a:t> </a:t>
            </a:r>
            <a:r>
              <a:rPr lang="en-US" dirty="0" err="1"/>
              <a:t>nel</a:t>
            </a:r>
            <a:r>
              <a:rPr lang="en-US" dirty="0"/>
              <a:t> </a:t>
            </a:r>
            <a:r>
              <a:rPr lang="en-US" dirty="0" err="1"/>
              <a:t>processo</a:t>
            </a:r>
            <a:r>
              <a:rPr lang="en-US" dirty="0"/>
              <a:t> </a:t>
            </a:r>
            <a:r>
              <a:rPr lang="en-US" dirty="0" err="1"/>
              <a:t>decisionale</a:t>
            </a:r>
            <a:r>
              <a:rPr lang="en-US" dirty="0"/>
              <a:t>, </a:t>
            </a:r>
            <a:r>
              <a:rPr lang="en-US" dirty="0" err="1"/>
              <a:t>promuovendo</a:t>
            </a:r>
            <a:r>
              <a:rPr lang="en-US" dirty="0"/>
              <a:t> </a:t>
            </a:r>
            <a:r>
              <a:rPr lang="en-US" dirty="0" err="1"/>
              <a:t>sistemi</a:t>
            </a:r>
            <a:r>
              <a:rPr lang="en-US" dirty="0"/>
              <a:t> </a:t>
            </a:r>
            <a:r>
              <a:rPr lang="en-US" dirty="0" err="1"/>
              <a:t>alimentari</a:t>
            </a:r>
            <a:r>
              <a:rPr lang="en-US" dirty="0"/>
              <a:t> </a:t>
            </a:r>
            <a:r>
              <a:rPr lang="en-US" dirty="0" err="1"/>
              <a:t>sostenibili</a:t>
            </a:r>
            <a:r>
              <a:rPr lang="en-US" dirty="0"/>
              <a:t> e </a:t>
            </a:r>
            <a:r>
              <a:rPr lang="en-US" dirty="0" err="1"/>
              <a:t>inclusivi</a:t>
            </a:r>
            <a:r>
              <a:rPr lang="en-US" dirty="0"/>
              <a:t>.</a:t>
            </a:r>
            <a:endParaRPr dirty="0"/>
          </a:p>
          <a:p>
            <a:pPr marL="228600" lvl="0" indent="0" algn="l" rtl="0">
              <a:lnSpc>
                <a:spcPct val="100000"/>
              </a:lnSpc>
              <a:spcBef>
                <a:spcPts val="0"/>
              </a:spcBef>
              <a:spcAft>
                <a:spcPts val="0"/>
              </a:spcAft>
              <a:buSzPts val="2400"/>
              <a:buNone/>
            </a:pPr>
            <a:endParaRPr sz="1400" dirty="0"/>
          </a:p>
          <a:p>
            <a:pPr marL="228600" lvl="0" indent="0" algn="l" rtl="0">
              <a:lnSpc>
                <a:spcPct val="100000"/>
              </a:lnSpc>
              <a:spcBef>
                <a:spcPts val="0"/>
              </a:spcBef>
              <a:spcAft>
                <a:spcPts val="0"/>
              </a:spcAft>
              <a:buSzPts val="2400"/>
              <a:buNone/>
            </a:pPr>
            <a:r>
              <a:rPr lang="en-US" sz="2400" dirty="0">
                <a:highlight>
                  <a:srgbClr val="8DC641"/>
                </a:highlight>
              </a:rPr>
              <a:t>Per </a:t>
            </a:r>
            <a:r>
              <a:rPr lang="en-US" sz="2400" dirty="0" err="1">
                <a:highlight>
                  <a:srgbClr val="8DC641"/>
                </a:highlight>
              </a:rPr>
              <a:t>saperne</a:t>
            </a:r>
            <a:r>
              <a:rPr lang="en-US" sz="2400" dirty="0">
                <a:highlight>
                  <a:srgbClr val="8DC641"/>
                </a:highlight>
              </a:rPr>
              <a:t> di </a:t>
            </a:r>
            <a:r>
              <a:rPr lang="en-US" sz="2400" dirty="0" err="1">
                <a:highlight>
                  <a:srgbClr val="8DC641"/>
                </a:highlight>
              </a:rPr>
              <a:t>più</a:t>
            </a:r>
            <a:r>
              <a:rPr lang="en-US" sz="2400" dirty="0">
                <a:highlight>
                  <a:srgbClr val="8DC641"/>
                </a:highlight>
              </a:rPr>
              <a:t>: </a:t>
            </a:r>
            <a:r>
              <a:rPr lang="en-US" dirty="0">
                <a:hlinkClick r:id="rId3"/>
              </a:rPr>
              <a:t>www.agricultureandfood.dk</a:t>
            </a:r>
            <a:endParaRPr lang="en-US" dirty="0"/>
          </a:p>
          <a:p>
            <a:pPr marL="228600" lvl="0" indent="0" algn="l" rtl="0">
              <a:lnSpc>
                <a:spcPct val="100000"/>
              </a:lnSpc>
              <a:spcBef>
                <a:spcPts val="0"/>
              </a:spcBef>
              <a:spcAft>
                <a:spcPts val="0"/>
              </a:spcAft>
              <a:buSzPts val="2400"/>
              <a:buNone/>
            </a:pPr>
            <a:r>
              <a:rPr lang="en-US" dirty="0"/>
              <a:t> </a:t>
            </a:r>
            <a:endParaRPr dirty="0"/>
          </a:p>
        </p:txBody>
      </p:sp>
      <p:sp>
        <p:nvSpPr>
          <p:cNvPr id="410" name="Google Shape;410;p19"/>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Promuovere i legami comunitari attraverso l'agroecologia</a:t>
            </a:r>
            <a:endParaRPr b="1">
              <a:solidFill>
                <a:srgbClr val="6AA84F"/>
              </a:solidFill>
            </a:endParaRPr>
          </a:p>
        </p:txBody>
      </p:sp>
      <p:pic>
        <p:nvPicPr>
          <p:cNvPr id="411" name="Google Shape;411;p19">
            <a:hlinkClick r:id="rId3"/>
          </p:cNvPr>
          <p:cNvPicPr preferRelativeResize="0"/>
          <p:nvPr/>
        </p:nvPicPr>
        <p:blipFill rotWithShape="1">
          <a:blip r:embed="rId4">
            <a:alphaModFix/>
          </a:blip>
          <a:srcRect/>
          <a:stretch/>
        </p:blipFill>
        <p:spPr>
          <a:xfrm>
            <a:off x="7573617" y="2341445"/>
            <a:ext cx="4044551" cy="2175109"/>
          </a:xfrm>
          <a:prstGeom prst="rect">
            <a:avLst/>
          </a:prstGeom>
          <a:noFill/>
          <a:ln w="9525" cap="flat" cmpd="sng">
            <a:solidFill>
              <a:srgbClr val="41296C"/>
            </a:solidFill>
            <a:prstDash val="solid"/>
            <a:round/>
            <a:headEnd type="none" w="sm" len="sm"/>
            <a:tailEnd type="none" w="sm" len="sm"/>
          </a:ln>
        </p:spPr>
      </p:pic>
      <p:grpSp>
        <p:nvGrpSpPr>
          <p:cNvPr id="412" name="Google Shape;412;p19"/>
          <p:cNvGrpSpPr/>
          <p:nvPr/>
        </p:nvGrpSpPr>
        <p:grpSpPr>
          <a:xfrm rot="3730759">
            <a:off x="10590024" y="380632"/>
            <a:ext cx="949887" cy="1163493"/>
            <a:chOff x="7602444" y="4967675"/>
            <a:chExt cx="483620" cy="592374"/>
          </a:xfrm>
        </p:grpSpPr>
        <p:grpSp>
          <p:nvGrpSpPr>
            <p:cNvPr id="413" name="Google Shape;413;p19"/>
            <p:cNvGrpSpPr/>
            <p:nvPr/>
          </p:nvGrpSpPr>
          <p:grpSpPr>
            <a:xfrm>
              <a:off x="7618661" y="4967675"/>
              <a:ext cx="467403" cy="507609"/>
              <a:chOff x="2251964" y="3590497"/>
              <a:chExt cx="467403" cy="507609"/>
            </a:xfrm>
          </p:grpSpPr>
          <p:sp>
            <p:nvSpPr>
              <p:cNvPr id="414" name="Google Shape;414;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6" name="Google Shape;416;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7" name="Google Shape;417;p19"/>
            <p:cNvGrpSpPr/>
            <p:nvPr/>
          </p:nvGrpSpPr>
          <p:grpSpPr>
            <a:xfrm>
              <a:off x="7602444" y="4993761"/>
              <a:ext cx="421973" cy="566288"/>
              <a:chOff x="2235747" y="3616583"/>
              <a:chExt cx="421973" cy="566288"/>
            </a:xfrm>
          </p:grpSpPr>
          <p:sp>
            <p:nvSpPr>
              <p:cNvPr id="418" name="Google Shape;418;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9" name="Google Shape;419;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2dbd4762122_0_2"/>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Rafforzare le dinamiche socio-economiche</a:t>
            </a:r>
            <a:endParaRPr/>
          </a:p>
          <a:p>
            <a:pPr marL="0" lvl="0" indent="0" algn="l" rtl="0">
              <a:lnSpc>
                <a:spcPct val="90000"/>
              </a:lnSpc>
              <a:spcBef>
                <a:spcPts val="0"/>
              </a:spcBef>
              <a:spcAft>
                <a:spcPts val="0"/>
              </a:spcAft>
              <a:buClr>
                <a:srgbClr val="000000"/>
              </a:buClr>
              <a:buSzPts val="4800"/>
              <a:buNone/>
            </a:pPr>
            <a:endParaRPr/>
          </a:p>
        </p:txBody>
      </p:sp>
      <p:sp>
        <p:nvSpPr>
          <p:cNvPr id="426" name="Google Shape;426;g2dbd4762122_0_2"/>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03</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2"/>
          <p:cNvSpPr txBox="1">
            <a:spLocks noGrp="1"/>
          </p:cNvSpPr>
          <p:nvPr>
            <p:ph type="body" idx="1"/>
          </p:nvPr>
        </p:nvSpPr>
        <p:spPr>
          <a:xfrm>
            <a:off x="505400" y="1177925"/>
            <a:ext cx="85557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sz="2300" dirty="0" err="1"/>
              <a:t>L'applicazione</a:t>
            </a:r>
            <a:r>
              <a:rPr lang="en-US" sz="2300" dirty="0"/>
              <a:t> </a:t>
            </a:r>
            <a:r>
              <a:rPr lang="en-US" sz="2300" dirty="0" err="1"/>
              <a:t>dei</a:t>
            </a:r>
            <a:r>
              <a:rPr lang="en-US" sz="2300" dirty="0"/>
              <a:t> </a:t>
            </a:r>
            <a:r>
              <a:rPr lang="en-US" sz="2300" dirty="0" err="1"/>
              <a:t>principi</a:t>
            </a:r>
            <a:r>
              <a:rPr lang="en-US" sz="2300" dirty="0"/>
              <a:t> </a:t>
            </a:r>
            <a:r>
              <a:rPr lang="en-US" sz="2300" dirty="0" err="1"/>
              <a:t>agroecologici</a:t>
            </a:r>
            <a:r>
              <a:rPr lang="en-US" sz="2300" dirty="0"/>
              <a:t> </a:t>
            </a:r>
            <a:r>
              <a:rPr lang="en-US" sz="2300" dirty="0" err="1"/>
              <a:t>all'interno</a:t>
            </a:r>
            <a:r>
              <a:rPr lang="en-US" sz="2300" dirty="0"/>
              <a:t> </a:t>
            </a:r>
            <a:r>
              <a:rPr lang="en-US" sz="2300" dirty="0" err="1"/>
              <a:t>delle</a:t>
            </a:r>
            <a:r>
              <a:rPr lang="en-US" sz="2300" dirty="0"/>
              <a:t> </a:t>
            </a:r>
            <a:r>
              <a:rPr lang="en-US" sz="2300" dirty="0" err="1"/>
              <a:t>comunità</a:t>
            </a:r>
            <a:r>
              <a:rPr lang="en-US" sz="2300" dirty="0"/>
              <a:t> </a:t>
            </a:r>
            <a:r>
              <a:rPr lang="en-US" sz="2300" dirty="0" err="1"/>
              <a:t>spesso</a:t>
            </a:r>
            <a:r>
              <a:rPr lang="en-US" sz="2300" dirty="0"/>
              <a:t> </a:t>
            </a:r>
            <a:r>
              <a:rPr lang="en-US" sz="2300" dirty="0" err="1"/>
              <a:t>si</a:t>
            </a:r>
            <a:r>
              <a:rPr lang="en-US" sz="2300" dirty="0"/>
              <a:t> traduce in </a:t>
            </a:r>
            <a:r>
              <a:rPr lang="en-US" sz="2300" dirty="0" err="1"/>
              <a:t>sistemi</a:t>
            </a:r>
            <a:r>
              <a:rPr lang="en-US" sz="2300" dirty="0"/>
              <a:t> </a:t>
            </a:r>
            <a:r>
              <a:rPr lang="en-US" sz="2300" dirty="0" err="1"/>
              <a:t>agricoli</a:t>
            </a:r>
            <a:r>
              <a:rPr lang="en-US" sz="2300" dirty="0"/>
              <a:t> </a:t>
            </a:r>
            <a:r>
              <a:rPr lang="en-US" sz="2300" dirty="0" err="1"/>
              <a:t>diversificati</a:t>
            </a:r>
            <a:r>
              <a:rPr lang="en-US" sz="2300" dirty="0"/>
              <a:t> e </a:t>
            </a:r>
            <a:r>
              <a:rPr lang="en-US" sz="2300" dirty="0" err="1"/>
              <a:t>resilienti</a:t>
            </a:r>
            <a:r>
              <a:rPr lang="en-US" sz="2300" dirty="0"/>
              <a:t> </a:t>
            </a:r>
            <a:r>
              <a:rPr lang="en-US" sz="2300" dirty="0" err="1"/>
              <a:t>che</a:t>
            </a:r>
            <a:r>
              <a:rPr lang="en-US" sz="2300" dirty="0"/>
              <a:t> </a:t>
            </a:r>
            <a:r>
              <a:rPr lang="en-US" sz="2300" dirty="0" err="1"/>
              <a:t>contribuiscono</a:t>
            </a:r>
            <a:r>
              <a:rPr lang="en-US" sz="2300" dirty="0"/>
              <a:t> in modo </a:t>
            </a:r>
            <a:r>
              <a:rPr lang="en-US" sz="2300" dirty="0" err="1"/>
              <a:t>significativo</a:t>
            </a:r>
            <a:r>
              <a:rPr lang="en-US" sz="2300" dirty="0"/>
              <a:t> alle </a:t>
            </a:r>
            <a:r>
              <a:rPr lang="en-US" sz="2300" dirty="0" err="1"/>
              <a:t>economie</a:t>
            </a:r>
            <a:r>
              <a:rPr lang="en-US" sz="2300" dirty="0"/>
              <a:t> </a:t>
            </a:r>
            <a:r>
              <a:rPr lang="en-US" sz="2300" dirty="0" err="1"/>
              <a:t>locali</a:t>
            </a:r>
            <a:r>
              <a:rPr lang="en-US" sz="2300" dirty="0"/>
              <a:t>. </a:t>
            </a:r>
            <a:r>
              <a:rPr lang="en-US" sz="2300" dirty="0" err="1"/>
              <a:t>Esistono</a:t>
            </a:r>
            <a:r>
              <a:rPr lang="en-US" sz="2300" dirty="0"/>
              <a:t> diverse </a:t>
            </a:r>
            <a:r>
              <a:rPr lang="en-US" sz="2300" dirty="0" err="1"/>
              <a:t>pratiche</a:t>
            </a:r>
            <a:r>
              <a:rPr lang="en-US" sz="2300" dirty="0"/>
              <a:t> </a:t>
            </a:r>
            <a:r>
              <a:rPr lang="en-US" sz="2300" dirty="0" err="1"/>
              <a:t>agroecologiche</a:t>
            </a:r>
            <a:r>
              <a:rPr lang="en-US" sz="2300" dirty="0"/>
              <a:t> </a:t>
            </a:r>
            <a:r>
              <a:rPr lang="en-US" sz="2300" dirty="0" err="1"/>
              <a:t>che</a:t>
            </a:r>
            <a:r>
              <a:rPr lang="en-US" sz="2300" dirty="0"/>
              <a:t> </a:t>
            </a:r>
            <a:r>
              <a:rPr lang="en-US" sz="2300" dirty="0" err="1"/>
              <a:t>possono</a:t>
            </a:r>
            <a:r>
              <a:rPr lang="en-US" sz="2300" dirty="0"/>
              <a:t> </a:t>
            </a:r>
            <a:r>
              <a:rPr lang="en-US" sz="2300" dirty="0" err="1"/>
              <a:t>contribuire</a:t>
            </a:r>
            <a:r>
              <a:rPr lang="en-US" sz="2300" dirty="0"/>
              <a:t> a </a:t>
            </a:r>
            <a:r>
              <a:rPr lang="en-US" sz="2300" dirty="0" err="1"/>
              <a:t>questo</a:t>
            </a:r>
            <a:r>
              <a:rPr lang="en-US" sz="2300" dirty="0"/>
              <a:t> </a:t>
            </a:r>
            <a:r>
              <a:rPr lang="en-US" sz="2300" dirty="0" err="1"/>
              <a:t>risultato</a:t>
            </a:r>
            <a:r>
              <a:rPr lang="en-US" sz="2300" dirty="0"/>
              <a:t>:</a:t>
            </a:r>
            <a:endParaRPr sz="2300" dirty="0"/>
          </a:p>
          <a:p>
            <a:pPr marL="800100" lvl="0" indent="-336550" algn="l" rtl="0">
              <a:lnSpc>
                <a:spcPct val="100000"/>
              </a:lnSpc>
              <a:spcBef>
                <a:spcPts val="600"/>
              </a:spcBef>
              <a:spcAft>
                <a:spcPts val="0"/>
              </a:spcAft>
              <a:buSzPts val="2300"/>
              <a:buChar char="•"/>
            </a:pPr>
            <a:r>
              <a:rPr lang="en-US" sz="2300" b="1" dirty="0" err="1"/>
              <a:t>Agrobiodiversità</a:t>
            </a:r>
            <a:r>
              <a:rPr lang="en-US" sz="2300" b="1" dirty="0"/>
              <a:t> </a:t>
            </a:r>
            <a:endParaRPr sz="2300" b="1" dirty="0"/>
          </a:p>
          <a:p>
            <a:pPr marL="800100" lvl="0" indent="-336550" algn="l" rtl="0">
              <a:lnSpc>
                <a:spcPct val="100000"/>
              </a:lnSpc>
              <a:spcBef>
                <a:spcPts val="600"/>
              </a:spcBef>
              <a:spcAft>
                <a:spcPts val="0"/>
              </a:spcAft>
              <a:buSzPts val="2300"/>
              <a:buChar char="•"/>
            </a:pPr>
            <a:r>
              <a:rPr lang="en-US" sz="2300" b="1" dirty="0" err="1"/>
              <a:t>Riduzione</a:t>
            </a:r>
            <a:r>
              <a:rPr lang="en-US" sz="2300" b="1" dirty="0"/>
              <a:t> </a:t>
            </a:r>
            <a:r>
              <a:rPr lang="en-US" sz="2300" b="1" dirty="0" err="1"/>
              <a:t>dell'uso</a:t>
            </a:r>
            <a:r>
              <a:rPr lang="en-US" sz="2300" b="1" dirty="0"/>
              <a:t> di </a:t>
            </a:r>
            <a:r>
              <a:rPr lang="en-US" sz="2300" b="1" dirty="0" err="1"/>
              <a:t>sostanze</a:t>
            </a:r>
            <a:r>
              <a:rPr lang="en-US" sz="2300" b="1" dirty="0"/>
              <a:t> </a:t>
            </a:r>
            <a:r>
              <a:rPr lang="en-US" sz="2300" b="1" dirty="0" err="1"/>
              <a:t>chimiche</a:t>
            </a:r>
            <a:endParaRPr sz="2300" b="1" dirty="0"/>
          </a:p>
          <a:p>
            <a:pPr marL="800100" lvl="0" indent="-336550" algn="l" rtl="0">
              <a:lnSpc>
                <a:spcPct val="100000"/>
              </a:lnSpc>
              <a:spcBef>
                <a:spcPts val="600"/>
              </a:spcBef>
              <a:spcAft>
                <a:spcPts val="0"/>
              </a:spcAft>
              <a:buSzPts val="2300"/>
              <a:buChar char="•"/>
            </a:pPr>
            <a:r>
              <a:rPr lang="en-US" sz="2300" b="1" dirty="0" err="1"/>
              <a:t>Integrare</a:t>
            </a:r>
            <a:r>
              <a:rPr lang="en-US" sz="2300" b="1" dirty="0"/>
              <a:t> </a:t>
            </a:r>
            <a:r>
              <a:rPr lang="en-US" sz="2300" b="1" dirty="0" err="1"/>
              <a:t>gli</a:t>
            </a:r>
            <a:r>
              <a:rPr lang="en-US" sz="2300" b="1" dirty="0"/>
              <a:t> </a:t>
            </a:r>
            <a:r>
              <a:rPr lang="en-US" sz="2300" b="1" dirty="0" err="1"/>
              <a:t>alberi</a:t>
            </a:r>
            <a:r>
              <a:rPr lang="en-US" sz="2300" b="1" dirty="0"/>
              <a:t> </a:t>
            </a:r>
            <a:r>
              <a:rPr lang="en-US" sz="2300" b="1" dirty="0" err="1"/>
              <a:t>nei</a:t>
            </a:r>
            <a:r>
              <a:rPr lang="en-US" sz="2300" b="1" dirty="0"/>
              <a:t> </a:t>
            </a:r>
            <a:r>
              <a:rPr lang="en-US" sz="2300" b="1" dirty="0" err="1"/>
              <a:t>sistemi</a:t>
            </a:r>
            <a:r>
              <a:rPr lang="en-US" sz="2300" b="1" dirty="0"/>
              <a:t> </a:t>
            </a:r>
            <a:r>
              <a:rPr lang="en-US" sz="2300" b="1" dirty="0" err="1"/>
              <a:t>agricoli</a:t>
            </a:r>
            <a:endParaRPr sz="2300" b="1" dirty="0"/>
          </a:p>
          <a:p>
            <a:pPr marL="800100" lvl="0" indent="-336550" algn="l" rtl="0">
              <a:lnSpc>
                <a:spcPct val="100000"/>
              </a:lnSpc>
              <a:spcBef>
                <a:spcPts val="600"/>
              </a:spcBef>
              <a:spcAft>
                <a:spcPts val="0"/>
              </a:spcAft>
              <a:buSzPts val="2300"/>
              <a:buChar char="•"/>
            </a:pPr>
            <a:r>
              <a:rPr lang="en-US" sz="2300" b="1" dirty="0" err="1"/>
              <a:t>Rotazione</a:t>
            </a:r>
            <a:r>
              <a:rPr lang="en-US" sz="2300" b="1" dirty="0"/>
              <a:t> </a:t>
            </a:r>
            <a:r>
              <a:rPr lang="en-US" sz="2300" b="1" dirty="0" err="1"/>
              <a:t>delle</a:t>
            </a:r>
            <a:r>
              <a:rPr lang="en-US" sz="2300" b="1" dirty="0"/>
              <a:t> </a:t>
            </a:r>
            <a:r>
              <a:rPr lang="en-US" sz="2300" b="1" dirty="0" err="1"/>
              <a:t>colture</a:t>
            </a:r>
            <a:r>
              <a:rPr lang="en-US" sz="2300" b="1" dirty="0"/>
              <a:t> e </a:t>
            </a:r>
            <a:r>
              <a:rPr lang="en-US" sz="2300" b="1" dirty="0" err="1"/>
              <a:t>colture</a:t>
            </a:r>
            <a:r>
              <a:rPr lang="en-US" sz="2300" b="1" dirty="0"/>
              <a:t> </a:t>
            </a:r>
            <a:r>
              <a:rPr lang="en-US" sz="2300" b="1" dirty="0" err="1"/>
              <a:t>miste</a:t>
            </a:r>
            <a:endParaRPr sz="2300" b="1" dirty="0"/>
          </a:p>
          <a:p>
            <a:pPr marL="800100" lvl="0" indent="-336550" algn="l" rtl="0">
              <a:lnSpc>
                <a:spcPct val="100000"/>
              </a:lnSpc>
              <a:spcBef>
                <a:spcPts val="600"/>
              </a:spcBef>
              <a:spcAft>
                <a:spcPts val="0"/>
              </a:spcAft>
              <a:buSzPts val="2300"/>
              <a:buChar char="•"/>
            </a:pPr>
            <a:r>
              <a:rPr lang="en-US" sz="2300" b="1" dirty="0" err="1"/>
              <a:t>Orti</a:t>
            </a:r>
            <a:r>
              <a:rPr lang="en-US" sz="2300" b="1" dirty="0"/>
              <a:t> </a:t>
            </a:r>
            <a:r>
              <a:rPr lang="en-US" sz="2300" b="1" dirty="0" err="1"/>
              <a:t>comunitari</a:t>
            </a:r>
            <a:r>
              <a:rPr lang="en-US" sz="2300" b="1" dirty="0"/>
              <a:t> e </a:t>
            </a:r>
            <a:r>
              <a:rPr lang="en-US" sz="2300" b="1" dirty="0" err="1"/>
              <a:t>collaborazione</a:t>
            </a:r>
            <a:endParaRPr sz="2300" b="1" dirty="0"/>
          </a:p>
          <a:p>
            <a:pPr marL="800100" lvl="0" indent="-336550" algn="l" rtl="0">
              <a:lnSpc>
                <a:spcPct val="100000"/>
              </a:lnSpc>
              <a:spcBef>
                <a:spcPts val="600"/>
              </a:spcBef>
              <a:spcAft>
                <a:spcPts val="600"/>
              </a:spcAft>
              <a:buSzPts val="2300"/>
              <a:buChar char="•"/>
            </a:pPr>
            <a:r>
              <a:rPr lang="en-US" sz="2300" dirty="0" err="1"/>
              <a:t>Progetti</a:t>
            </a:r>
            <a:r>
              <a:rPr lang="en-US" sz="2300" b="1" dirty="0"/>
              <a:t> </a:t>
            </a:r>
            <a:r>
              <a:rPr lang="en-US" sz="2300" b="1" dirty="0" err="1"/>
              <a:t>congiunti</a:t>
            </a:r>
            <a:r>
              <a:rPr lang="en-US" sz="2300" b="1" dirty="0"/>
              <a:t> di </a:t>
            </a:r>
            <a:r>
              <a:rPr lang="en-US" sz="2300" b="1" dirty="0" err="1"/>
              <a:t>formazione</a:t>
            </a:r>
            <a:r>
              <a:rPr lang="en-US" sz="2300" b="1" dirty="0"/>
              <a:t> e </a:t>
            </a:r>
            <a:r>
              <a:rPr lang="en-US" sz="2300" b="1" dirty="0" err="1"/>
              <a:t>ricerca</a:t>
            </a:r>
            <a:r>
              <a:rPr lang="en-US" sz="2300" b="1" dirty="0"/>
              <a:t> </a:t>
            </a:r>
            <a:endParaRPr sz="2300" dirty="0"/>
          </a:p>
        </p:txBody>
      </p:sp>
      <p:sp>
        <p:nvSpPr>
          <p:cNvPr id="432" name="Google Shape;432;p12"/>
          <p:cNvSpPr txBox="1">
            <a:spLocks noGrp="1"/>
          </p:cNvSpPr>
          <p:nvPr>
            <p:ph type="body" idx="3"/>
          </p:nvPr>
        </p:nvSpPr>
        <p:spPr>
          <a:xfrm>
            <a:off x="505400" y="577517"/>
            <a:ext cx="8915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b="1" dirty="0" err="1"/>
              <a:t>Rafforzamento</a:t>
            </a:r>
            <a:r>
              <a:rPr lang="en-US" sz="3200" b="1" dirty="0"/>
              <a:t> </a:t>
            </a:r>
            <a:r>
              <a:rPr lang="en-US" sz="3200" b="1" dirty="0" err="1"/>
              <a:t>delle</a:t>
            </a:r>
            <a:r>
              <a:rPr lang="en-US" sz="3200" b="1" dirty="0"/>
              <a:t> </a:t>
            </a:r>
            <a:r>
              <a:rPr lang="en-US" sz="3200" b="1" dirty="0" err="1"/>
              <a:t>dinamiche</a:t>
            </a:r>
            <a:r>
              <a:rPr lang="en-US" sz="3200" b="1" dirty="0"/>
              <a:t> socio-</a:t>
            </a:r>
            <a:r>
              <a:rPr lang="en-US" sz="3200" b="1" dirty="0" err="1"/>
              <a:t>economiche</a:t>
            </a:r>
            <a:endParaRPr sz="3200" b="1" dirty="0"/>
          </a:p>
        </p:txBody>
      </p:sp>
      <p:pic>
        <p:nvPicPr>
          <p:cNvPr id="433" name="Google Shape;433;p12"/>
          <p:cNvPicPr preferRelativeResize="0">
            <a:picLocks noGrp="1"/>
          </p:cNvPicPr>
          <p:nvPr>
            <p:ph type="pic" idx="2"/>
          </p:nvPr>
        </p:nvPicPr>
        <p:blipFill rotWithShape="1">
          <a:blip r:embed="rId3">
            <a:alphaModFix/>
          </a:blip>
          <a:srcRect/>
          <a:stretch/>
        </p:blipFill>
        <p:spPr>
          <a:xfrm>
            <a:off x="8912202" y="1246695"/>
            <a:ext cx="2444127" cy="4336988"/>
          </a:xfrm>
          <a:prstGeom prst="rect">
            <a:avLst/>
          </a:prstGeom>
          <a:solidFill>
            <a:srgbClr val="D8D8D8"/>
          </a:solidFill>
          <a:ln>
            <a:noFill/>
          </a:ln>
        </p:spPr>
      </p:pic>
      <p:sp>
        <p:nvSpPr>
          <p:cNvPr id="434" name="Google Shape;434;p12"/>
          <p:cNvSpPr txBox="1"/>
          <p:nvPr/>
        </p:nvSpPr>
        <p:spPr>
          <a:xfrm>
            <a:off x="371475" y="5879409"/>
            <a:ext cx="646747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rgbClr val="000000"/>
                </a:solidFill>
                <a:latin typeface="Calibri"/>
                <a:ea typeface="Calibri"/>
                <a:cs typeface="Calibri"/>
                <a:sym typeface="Calibri"/>
              </a:rPr>
              <a:t>Fonte: </a:t>
            </a:r>
            <a:r>
              <a:rPr lang="en-US" sz="1200" b="0" i="0" u="none" strike="noStrike" cap="none">
                <a:solidFill>
                  <a:srgbClr val="000000"/>
                </a:solidFill>
                <a:latin typeface="Calibri"/>
                <a:ea typeface="Calibri"/>
                <a:cs typeface="Calibri"/>
                <a:sym typeface="Calibri"/>
              </a:rPr>
              <a:t>BONAUDO, T., BENDAHAN, A. B., SABATIER, R., RYSCHAWY, J., BELLON, S. et al. Principi agroecologici per la riprogettazione dei sistemi integrati coltura-allevamento. Online. European Journal of Agronomy. 2014, roč. 57, s. 43-51. ISSN 11610301.</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15"/>
          <p:cNvSpPr txBox="1">
            <a:spLocks noGrp="1"/>
          </p:cNvSpPr>
          <p:nvPr>
            <p:ph type="body" idx="1"/>
          </p:nvPr>
        </p:nvSpPr>
        <p:spPr>
          <a:xfrm>
            <a:off x="880808" y="1554041"/>
            <a:ext cx="6939568" cy="385616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dirty="0" err="1"/>
              <a:t>Questi</a:t>
            </a:r>
            <a:r>
              <a:rPr lang="en-US" dirty="0"/>
              <a:t> </a:t>
            </a:r>
            <a:r>
              <a:rPr lang="en-US" dirty="0" err="1"/>
              <a:t>principi</a:t>
            </a:r>
            <a:r>
              <a:rPr lang="en-US" dirty="0"/>
              <a:t> </a:t>
            </a:r>
            <a:r>
              <a:rPr lang="en-US" dirty="0" err="1"/>
              <a:t>agroecologici</a:t>
            </a:r>
            <a:r>
              <a:rPr lang="en-US" dirty="0"/>
              <a:t> non solo </a:t>
            </a:r>
            <a:r>
              <a:rPr lang="en-US" dirty="0" err="1"/>
              <a:t>contribuiscono</a:t>
            </a:r>
            <a:r>
              <a:rPr lang="en-US" dirty="0"/>
              <a:t> </a:t>
            </a:r>
            <a:r>
              <a:rPr lang="en-US" dirty="0" err="1"/>
              <a:t>alla</a:t>
            </a:r>
            <a:r>
              <a:rPr lang="en-US" dirty="0"/>
              <a:t> </a:t>
            </a:r>
            <a:r>
              <a:rPr lang="en-US" dirty="0" err="1"/>
              <a:t>creazione</a:t>
            </a:r>
            <a:r>
              <a:rPr lang="en-US" dirty="0"/>
              <a:t> di </a:t>
            </a:r>
            <a:r>
              <a:rPr lang="en-US" b="1" dirty="0" err="1"/>
              <a:t>sistemi</a:t>
            </a:r>
            <a:r>
              <a:rPr lang="en-US" b="1" dirty="0"/>
              <a:t> </a:t>
            </a:r>
            <a:r>
              <a:rPr lang="en-US" b="1" dirty="0" err="1"/>
              <a:t>agricoli</a:t>
            </a:r>
            <a:r>
              <a:rPr lang="en-US" b="1" dirty="0"/>
              <a:t> </a:t>
            </a:r>
            <a:r>
              <a:rPr lang="en-US" dirty="0" err="1"/>
              <a:t>più</a:t>
            </a:r>
            <a:r>
              <a:rPr lang="en-US" dirty="0"/>
              <a:t> </a:t>
            </a:r>
            <a:r>
              <a:rPr lang="en-US" b="1" dirty="0" err="1"/>
              <a:t>resilienti</a:t>
            </a:r>
            <a:r>
              <a:rPr lang="en-US" dirty="0"/>
              <a:t>, ma </a:t>
            </a:r>
            <a:r>
              <a:rPr lang="en-US" dirty="0" err="1"/>
              <a:t>possono</a:t>
            </a:r>
            <a:r>
              <a:rPr lang="en-US" dirty="0"/>
              <a:t> </a:t>
            </a:r>
            <a:r>
              <a:rPr lang="en-US" dirty="0" err="1"/>
              <a:t>anche</a:t>
            </a:r>
            <a:r>
              <a:rPr lang="en-US" dirty="0"/>
              <a:t> </a:t>
            </a:r>
            <a:r>
              <a:rPr lang="en-US" dirty="0" err="1"/>
              <a:t>avere</a:t>
            </a:r>
            <a:r>
              <a:rPr lang="en-US" dirty="0"/>
              <a:t> un </a:t>
            </a:r>
            <a:r>
              <a:rPr lang="en-US" dirty="0" err="1"/>
              <a:t>impatto</a:t>
            </a:r>
            <a:r>
              <a:rPr lang="en-US" dirty="0"/>
              <a:t> </a:t>
            </a:r>
            <a:r>
              <a:rPr lang="en-US" dirty="0" err="1"/>
              <a:t>positivo</a:t>
            </a:r>
            <a:r>
              <a:rPr lang="en-US" dirty="0"/>
              <a:t> </a:t>
            </a:r>
            <a:r>
              <a:rPr lang="en-US" dirty="0" err="1"/>
              <a:t>sulle</a:t>
            </a:r>
            <a:r>
              <a:rPr lang="en-US" dirty="0"/>
              <a:t> </a:t>
            </a:r>
            <a:r>
              <a:rPr lang="en-US" dirty="0" err="1"/>
              <a:t>economie</a:t>
            </a:r>
            <a:r>
              <a:rPr lang="en-US" dirty="0"/>
              <a:t> </a:t>
            </a:r>
            <a:r>
              <a:rPr lang="en-US" dirty="0" err="1"/>
              <a:t>locali</a:t>
            </a:r>
            <a:r>
              <a:rPr lang="en-US" dirty="0"/>
              <a:t>, </a:t>
            </a:r>
            <a:r>
              <a:rPr lang="en-US" dirty="0" err="1"/>
              <a:t>promuovendo</a:t>
            </a:r>
            <a:r>
              <a:rPr lang="en-US" dirty="0"/>
              <a:t> la </a:t>
            </a:r>
            <a:r>
              <a:rPr lang="en-US" dirty="0" err="1"/>
              <a:t>diversificazione</a:t>
            </a:r>
            <a:r>
              <a:rPr lang="en-US" dirty="0"/>
              <a:t> </a:t>
            </a:r>
            <a:r>
              <a:rPr lang="en-US" dirty="0" err="1"/>
              <a:t>della</a:t>
            </a:r>
            <a:r>
              <a:rPr lang="en-US" dirty="0"/>
              <a:t> </a:t>
            </a:r>
            <a:r>
              <a:rPr lang="en-US" dirty="0" err="1"/>
              <a:t>produzione</a:t>
            </a:r>
            <a:r>
              <a:rPr lang="en-US" dirty="0"/>
              <a:t>, </a:t>
            </a:r>
            <a:r>
              <a:rPr lang="en-US" dirty="0" err="1"/>
              <a:t>riducendo</a:t>
            </a:r>
            <a:r>
              <a:rPr lang="en-US" dirty="0"/>
              <a:t> </a:t>
            </a:r>
            <a:r>
              <a:rPr lang="en-US" dirty="0" err="1"/>
              <a:t>i</a:t>
            </a:r>
            <a:r>
              <a:rPr lang="en-US" dirty="0"/>
              <a:t> </a:t>
            </a:r>
            <a:r>
              <a:rPr lang="en-US" dirty="0" err="1"/>
              <a:t>costi</a:t>
            </a:r>
            <a:r>
              <a:rPr lang="en-US" dirty="0"/>
              <a:t> </a:t>
            </a:r>
            <a:r>
              <a:rPr lang="en-US" dirty="0" err="1"/>
              <a:t>dei</a:t>
            </a:r>
            <a:r>
              <a:rPr lang="en-US" dirty="0"/>
              <a:t> </a:t>
            </a:r>
            <a:r>
              <a:rPr lang="en-US" dirty="0" err="1"/>
              <a:t>fattori</a:t>
            </a:r>
            <a:r>
              <a:rPr lang="en-US" dirty="0"/>
              <a:t> di </a:t>
            </a:r>
            <a:r>
              <a:rPr lang="en-US" dirty="0" err="1"/>
              <a:t>produzione</a:t>
            </a:r>
            <a:r>
              <a:rPr lang="en-US" dirty="0"/>
              <a:t> e </a:t>
            </a:r>
            <a:r>
              <a:rPr lang="en-US" dirty="0" err="1"/>
              <a:t>migliorando</a:t>
            </a:r>
            <a:r>
              <a:rPr lang="en-US" dirty="0"/>
              <a:t> la </a:t>
            </a:r>
            <a:r>
              <a:rPr lang="en-US" dirty="0" err="1"/>
              <a:t>qualità</a:t>
            </a:r>
            <a:r>
              <a:rPr lang="en-US" dirty="0"/>
              <a:t> del </a:t>
            </a:r>
            <a:r>
              <a:rPr lang="en-US" dirty="0" err="1"/>
              <a:t>suolo</a:t>
            </a:r>
            <a:r>
              <a:rPr lang="en-US" dirty="0"/>
              <a:t> e </a:t>
            </a:r>
            <a:r>
              <a:rPr lang="en-US" dirty="0" err="1"/>
              <a:t>delle</a:t>
            </a:r>
            <a:r>
              <a:rPr lang="en-US" dirty="0"/>
              <a:t> </a:t>
            </a:r>
            <a:r>
              <a:rPr lang="en-US" dirty="0" err="1"/>
              <a:t>colture</a:t>
            </a:r>
            <a:r>
              <a:rPr lang="en-US" dirty="0"/>
              <a:t>. </a:t>
            </a:r>
            <a:endParaRPr dirty="0"/>
          </a:p>
          <a:p>
            <a:pPr marL="0" lvl="0" indent="0" algn="l" rtl="0">
              <a:lnSpc>
                <a:spcPct val="100000"/>
              </a:lnSpc>
              <a:spcBef>
                <a:spcPts val="0"/>
              </a:spcBef>
              <a:spcAft>
                <a:spcPts val="0"/>
              </a:spcAft>
              <a:buSzPts val="2400"/>
              <a:buNone/>
            </a:pPr>
            <a:r>
              <a:rPr lang="en-US" dirty="0"/>
              <a:t>In </a:t>
            </a:r>
            <a:r>
              <a:rPr lang="en-US" dirty="0" err="1"/>
              <a:t>questo</a:t>
            </a:r>
            <a:r>
              <a:rPr lang="en-US" dirty="0"/>
              <a:t> modo, </a:t>
            </a:r>
            <a:r>
              <a:rPr lang="en-US" dirty="0" err="1"/>
              <a:t>possono</a:t>
            </a:r>
            <a:r>
              <a:rPr lang="en-US" dirty="0"/>
              <a:t> </a:t>
            </a:r>
            <a:r>
              <a:rPr lang="en-US" dirty="0" err="1"/>
              <a:t>creare</a:t>
            </a:r>
            <a:r>
              <a:rPr lang="en-US" dirty="0"/>
              <a:t> </a:t>
            </a:r>
            <a:r>
              <a:rPr lang="en-US" b="1" dirty="0"/>
              <a:t>un </a:t>
            </a:r>
            <a:r>
              <a:rPr lang="en-US" b="1" dirty="0" err="1"/>
              <a:t>ambiente</a:t>
            </a:r>
            <a:r>
              <a:rPr lang="en-US" b="1" dirty="0"/>
              <a:t> </a:t>
            </a:r>
            <a:r>
              <a:rPr lang="en-US" b="1" dirty="0" err="1"/>
              <a:t>agricolo</a:t>
            </a:r>
            <a:r>
              <a:rPr lang="en-US" b="1" dirty="0"/>
              <a:t> forte e </a:t>
            </a:r>
            <a:r>
              <a:rPr lang="en-US" b="1" dirty="0" err="1"/>
              <a:t>sostenibile</a:t>
            </a:r>
            <a:r>
              <a:rPr lang="en-US" b="1" dirty="0"/>
              <a:t> </a:t>
            </a:r>
            <a:r>
              <a:rPr lang="en-US" dirty="0" err="1"/>
              <a:t>che</a:t>
            </a:r>
            <a:r>
              <a:rPr lang="en-US" dirty="0"/>
              <a:t> </a:t>
            </a:r>
            <a:r>
              <a:rPr lang="en-US" dirty="0" err="1"/>
              <a:t>contribuisce</a:t>
            </a:r>
            <a:r>
              <a:rPr lang="en-US" dirty="0"/>
              <a:t> </a:t>
            </a:r>
            <a:r>
              <a:rPr lang="en-US" dirty="0" err="1"/>
              <a:t>alla</a:t>
            </a:r>
            <a:r>
              <a:rPr lang="en-US" dirty="0"/>
              <a:t> </a:t>
            </a:r>
            <a:r>
              <a:rPr lang="en-US" dirty="0" err="1"/>
              <a:t>prosperità</a:t>
            </a:r>
            <a:r>
              <a:rPr lang="en-US" dirty="0"/>
              <a:t> </a:t>
            </a:r>
            <a:r>
              <a:rPr lang="en-US" dirty="0" err="1"/>
              <a:t>complessiva</a:t>
            </a:r>
            <a:r>
              <a:rPr lang="en-US" dirty="0"/>
              <a:t> </a:t>
            </a:r>
            <a:r>
              <a:rPr lang="en-US" dirty="0" err="1"/>
              <a:t>delle</a:t>
            </a:r>
            <a:r>
              <a:rPr lang="en-US" dirty="0"/>
              <a:t> </a:t>
            </a:r>
            <a:r>
              <a:rPr lang="en-US" dirty="0" err="1"/>
              <a:t>comunità</a:t>
            </a:r>
            <a:r>
              <a:rPr lang="en-US" dirty="0"/>
              <a:t> </a:t>
            </a:r>
            <a:r>
              <a:rPr lang="en-US" dirty="0" err="1"/>
              <a:t>locali</a:t>
            </a:r>
            <a:r>
              <a:rPr lang="en-US" dirty="0"/>
              <a:t>.</a:t>
            </a:r>
            <a:endParaRPr sz="2100" dirty="0"/>
          </a:p>
          <a:p>
            <a:pPr marL="228600" lvl="0" indent="0" algn="l" rtl="0">
              <a:lnSpc>
                <a:spcPct val="100000"/>
              </a:lnSpc>
              <a:spcBef>
                <a:spcPts val="600"/>
              </a:spcBef>
              <a:spcAft>
                <a:spcPts val="0"/>
              </a:spcAft>
              <a:buSzPts val="2400"/>
              <a:buNone/>
            </a:pPr>
            <a:endParaRPr sz="1600" dirty="0"/>
          </a:p>
        </p:txBody>
      </p:sp>
      <p:sp>
        <p:nvSpPr>
          <p:cNvPr id="440" name="Google Shape;440;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Rafforzamento delle dinamiche socio-economiche </a:t>
            </a:r>
            <a:endParaRPr b="1">
              <a:solidFill>
                <a:srgbClr val="6AA84F"/>
              </a:solidFill>
            </a:endParaRPr>
          </a:p>
        </p:txBody>
      </p:sp>
      <p:grpSp>
        <p:nvGrpSpPr>
          <p:cNvPr id="441" name="Google Shape;441;p15"/>
          <p:cNvGrpSpPr/>
          <p:nvPr/>
        </p:nvGrpSpPr>
        <p:grpSpPr>
          <a:xfrm rot="3730759">
            <a:off x="10918674" y="553763"/>
            <a:ext cx="949887" cy="1163493"/>
            <a:chOff x="7602444" y="4967675"/>
            <a:chExt cx="483620" cy="592374"/>
          </a:xfrm>
        </p:grpSpPr>
        <p:grpSp>
          <p:nvGrpSpPr>
            <p:cNvPr id="442" name="Google Shape;442;p15"/>
            <p:cNvGrpSpPr/>
            <p:nvPr/>
          </p:nvGrpSpPr>
          <p:grpSpPr>
            <a:xfrm>
              <a:off x="7618661" y="4967675"/>
              <a:ext cx="467403" cy="507609"/>
              <a:chOff x="2251964" y="3590497"/>
              <a:chExt cx="467403" cy="507609"/>
            </a:xfrm>
          </p:grpSpPr>
          <p:sp>
            <p:nvSpPr>
              <p:cNvPr id="443" name="Google Shape;443;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5" name="Google Shape;445;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6" name="Google Shape;446;p15"/>
            <p:cNvGrpSpPr/>
            <p:nvPr/>
          </p:nvGrpSpPr>
          <p:grpSpPr>
            <a:xfrm>
              <a:off x="7602444" y="4993761"/>
              <a:ext cx="421973" cy="566288"/>
              <a:chOff x="2235747" y="3616583"/>
              <a:chExt cx="421973" cy="566288"/>
            </a:xfrm>
          </p:grpSpPr>
          <p:sp>
            <p:nvSpPr>
              <p:cNvPr id="447" name="Google Shape;44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49" name="Google Shape;449;p15"/>
          <p:cNvPicPr preferRelativeResize="0"/>
          <p:nvPr/>
        </p:nvPicPr>
        <p:blipFill rotWithShape="1">
          <a:blip r:embed="rId3">
            <a:alphaModFix/>
          </a:blip>
          <a:srcRect/>
          <a:stretch/>
        </p:blipFill>
        <p:spPr>
          <a:xfrm>
            <a:off x="7841409" y="2124824"/>
            <a:ext cx="4162676" cy="2608352"/>
          </a:xfrm>
          <a:prstGeom prst="rect">
            <a:avLst/>
          </a:prstGeom>
          <a:noFill/>
          <a:ln>
            <a:noFill/>
          </a:ln>
        </p:spPr>
      </p:pic>
      <p:sp>
        <p:nvSpPr>
          <p:cNvPr id="3" name="TextBox 2">
            <a:extLst>
              <a:ext uri="{FF2B5EF4-FFF2-40B4-BE49-F238E27FC236}">
                <a16:creationId xmlns:a16="http://schemas.microsoft.com/office/drawing/2014/main" id="{47136BB5-07DA-DD22-84A0-23E9F31D828A}"/>
              </a:ext>
            </a:extLst>
          </p:cNvPr>
          <p:cNvSpPr txBox="1"/>
          <p:nvPr/>
        </p:nvSpPr>
        <p:spPr>
          <a:xfrm>
            <a:off x="1581150" y="5410201"/>
            <a:ext cx="9238415" cy="584775"/>
          </a:xfrm>
          <a:prstGeom prst="rect">
            <a:avLst/>
          </a:prstGeom>
          <a:noFill/>
        </p:spPr>
        <p:txBody>
          <a:bodyPr wrap="square">
            <a:spAutoFit/>
          </a:bodyPr>
          <a:lstStyle/>
          <a:p>
            <a:pPr marL="228600" marR="0" lvl="0" indent="0" algn="l" defTabSz="914400" rtl="0" eaLnBrk="1" fontAlgn="auto" latinLnBrk="0" hangingPunct="1">
              <a:lnSpc>
                <a:spcPct val="100000"/>
              </a:lnSpc>
              <a:spcBef>
                <a:spcPts val="1200"/>
              </a:spcBef>
              <a:spcAft>
                <a:spcPts val="600"/>
              </a:spcAft>
              <a:buClr>
                <a:srgbClr val="000000"/>
              </a:buClr>
              <a:buSzPts val="2400"/>
              <a:buFont typeface="Arial"/>
              <a:buNone/>
              <a:tabLst/>
              <a:defRPr/>
            </a:pPr>
            <a:r>
              <a:rPr kumimoji="0" lang="en-US" sz="1600" b="1" i="0" u="none" strike="noStrike" kern="0" cap="none" spc="0" normalizeH="0" baseline="0" noProof="0" dirty="0">
                <a:ln>
                  <a:noFill/>
                </a:ln>
                <a:solidFill>
                  <a:srgbClr val="000000"/>
                </a:solidFill>
                <a:effectLst/>
                <a:highlight>
                  <a:srgbClr val="8DC641"/>
                </a:highlight>
                <a:uLnTx/>
                <a:uFillTx/>
                <a:latin typeface="Calibri"/>
                <a:ea typeface="Calibri"/>
                <a:cs typeface="Calibri"/>
                <a:sym typeface="Calibri"/>
              </a:rPr>
              <a:t>Per </a:t>
            </a:r>
            <a:r>
              <a:rPr kumimoji="0" lang="en-US" sz="1600" b="1" i="0" u="none" strike="noStrike" kern="0" cap="none" spc="0" normalizeH="0" baseline="0" noProof="0" dirty="0" err="1">
                <a:ln>
                  <a:noFill/>
                </a:ln>
                <a:solidFill>
                  <a:srgbClr val="000000"/>
                </a:solidFill>
                <a:effectLst/>
                <a:highlight>
                  <a:srgbClr val="8DC641"/>
                </a:highlight>
                <a:uLnTx/>
                <a:uFillTx/>
                <a:latin typeface="Calibri"/>
                <a:ea typeface="Calibri"/>
                <a:cs typeface="Calibri"/>
                <a:sym typeface="Calibri"/>
              </a:rPr>
              <a:t>saperne</a:t>
            </a:r>
            <a:r>
              <a:rPr kumimoji="0" lang="en-US" sz="1600" b="1" i="0" u="none" strike="noStrike" kern="0" cap="none" spc="0" normalizeH="0" baseline="0" noProof="0" dirty="0">
                <a:ln>
                  <a:noFill/>
                </a:ln>
                <a:solidFill>
                  <a:srgbClr val="000000"/>
                </a:solidFill>
                <a:effectLst/>
                <a:highlight>
                  <a:srgbClr val="8DC641"/>
                </a:highlight>
                <a:uLnTx/>
                <a:uFillTx/>
                <a:latin typeface="Calibri"/>
                <a:ea typeface="Calibri"/>
                <a:cs typeface="Calibri"/>
                <a:sym typeface="Calibri"/>
              </a:rPr>
              <a:t> di </a:t>
            </a:r>
            <a:r>
              <a:rPr kumimoji="0" lang="en-US" sz="1600" b="1" i="0" u="none" strike="noStrike" kern="0" cap="none" spc="0" normalizeH="0" baseline="0" noProof="0" dirty="0" err="1">
                <a:ln>
                  <a:noFill/>
                </a:ln>
                <a:solidFill>
                  <a:srgbClr val="000000"/>
                </a:solidFill>
                <a:effectLst/>
                <a:highlight>
                  <a:srgbClr val="8DC641"/>
                </a:highlight>
                <a:uLnTx/>
                <a:uFillTx/>
                <a:latin typeface="Calibri"/>
                <a:ea typeface="Calibri"/>
                <a:cs typeface="Calibri"/>
                <a:sym typeface="Calibri"/>
              </a:rPr>
              <a:t>più</a:t>
            </a:r>
            <a:r>
              <a:rPr kumimoji="0" lang="en-US" sz="1600" b="1" i="0" u="none" strike="noStrike" kern="0" cap="none" spc="0" normalizeH="0" baseline="0" noProof="0" dirty="0">
                <a:ln>
                  <a:noFill/>
                </a:ln>
                <a:solidFill>
                  <a:srgbClr val="000000"/>
                </a:solidFill>
                <a:effectLst/>
                <a:highlight>
                  <a:srgbClr val="8DC641"/>
                </a:highligh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Wagh</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P., Singh, A., Singh, G., &amp;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Sasane</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P. (2024).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Agroecologia</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Integrare</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l'ecologia</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nei</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sistemi</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agricoli</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 In Fields of Tomorrow: Advancements in Modern Agriculture. Astitva </a:t>
            </a:r>
            <a:r>
              <a:rPr kumimoji="0" lang="en-US" sz="1600" b="0" i="0" u="none" strike="noStrike" kern="0" cap="none" spc="0" normalizeH="0" baseline="0" noProof="0" dirty="0" err="1">
                <a:ln>
                  <a:noFill/>
                </a:ln>
                <a:solidFill>
                  <a:srgbClr val="000000"/>
                </a:solidFill>
                <a:effectLst/>
                <a:uLnTx/>
                <a:uFillTx/>
                <a:latin typeface="Calibri"/>
                <a:ea typeface="Calibri"/>
                <a:cs typeface="Calibri"/>
                <a:sym typeface="Calibri"/>
              </a:rPr>
              <a:t>Prakashan</a:t>
            </a: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
          <p:cNvSpPr txBox="1">
            <a:spLocks noGrp="1"/>
          </p:cNvSpPr>
          <p:nvPr>
            <p:ph type="body" idx="1"/>
          </p:nvPr>
        </p:nvSpPr>
        <p:spPr>
          <a:xfrm>
            <a:off x="5658307" y="132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09" name="Google Shape;209;p4"/>
          <p:cNvSpPr txBox="1">
            <a:spLocks noGrp="1"/>
          </p:cNvSpPr>
          <p:nvPr>
            <p:ph type="body" idx="2"/>
          </p:nvPr>
        </p:nvSpPr>
        <p:spPr>
          <a:xfrm>
            <a:off x="6386979" y="13227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Introduzione</a:t>
            </a:r>
            <a:endParaRPr b="1"/>
          </a:p>
        </p:txBody>
      </p:sp>
      <p:sp>
        <p:nvSpPr>
          <p:cNvPr id="210" name="Google Shape;210;p4"/>
          <p:cNvSpPr txBox="1">
            <a:spLocks noGrp="1"/>
          </p:cNvSpPr>
          <p:nvPr>
            <p:ph type="body" idx="3"/>
          </p:nvPr>
        </p:nvSpPr>
        <p:spPr>
          <a:xfrm>
            <a:off x="492467" y="1667466"/>
            <a:ext cx="4549324" cy="428080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0" i="0" u="none" strike="noStrike" dirty="0" err="1">
                <a:solidFill>
                  <a:srgbClr val="000000"/>
                </a:solidFill>
                <a:latin typeface="Calibri"/>
                <a:ea typeface="Calibri"/>
                <a:cs typeface="Calibri"/>
                <a:sym typeface="Calibri"/>
              </a:rPr>
              <a:t>Benvenuti</a:t>
            </a:r>
            <a:r>
              <a:rPr lang="en-US" b="0" i="0" u="none" strike="noStrike" dirty="0">
                <a:solidFill>
                  <a:srgbClr val="000000"/>
                </a:solidFill>
                <a:latin typeface="Calibri"/>
                <a:ea typeface="Calibri"/>
                <a:cs typeface="Calibri"/>
                <a:sym typeface="Calibri"/>
              </a:rPr>
              <a:t> al modulo "</a:t>
            </a:r>
            <a:r>
              <a:rPr lang="en-US" b="0" i="0" u="none" strike="noStrike" dirty="0" err="1">
                <a:solidFill>
                  <a:srgbClr val="000000"/>
                </a:solidFill>
                <a:latin typeface="Calibri"/>
                <a:ea typeface="Calibri"/>
                <a:cs typeface="Calibri"/>
                <a:sym typeface="Calibri"/>
              </a:rPr>
              <a:t>Costruire</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ponti</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tra</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agroecologia</a:t>
            </a:r>
            <a:r>
              <a:rPr lang="en-US" b="0" i="0" u="none" strike="noStrike" dirty="0">
                <a:solidFill>
                  <a:srgbClr val="000000"/>
                </a:solidFill>
                <a:latin typeface="Calibri"/>
                <a:ea typeface="Calibri"/>
                <a:cs typeface="Calibri"/>
                <a:sym typeface="Calibri"/>
              </a:rPr>
              <a:t> e </a:t>
            </a:r>
            <a:r>
              <a:rPr lang="en-US" b="0" i="0" u="none" strike="noStrike" dirty="0" err="1">
                <a:solidFill>
                  <a:srgbClr val="000000"/>
                </a:solidFill>
                <a:latin typeface="Calibri"/>
                <a:ea typeface="Calibri"/>
                <a:cs typeface="Calibri"/>
                <a:sym typeface="Calibri"/>
              </a:rPr>
              <a:t>comunità</a:t>
            </a:r>
            <a:r>
              <a:rPr lang="en-US" b="0" i="0" u="none" strike="noStrike" dirty="0">
                <a:solidFill>
                  <a:srgbClr val="000000"/>
                </a:solidFill>
                <a:latin typeface="Calibri"/>
                <a:ea typeface="Calibri"/>
                <a:cs typeface="Calibri"/>
                <a:sym typeface="Calibri"/>
              </a:rPr>
              <a:t>", dove </a:t>
            </a:r>
            <a:r>
              <a:rPr lang="en-US" b="0" i="0" u="none" strike="noStrike" dirty="0" err="1">
                <a:solidFill>
                  <a:srgbClr val="000000"/>
                </a:solidFill>
                <a:latin typeface="Calibri"/>
                <a:ea typeface="Calibri"/>
                <a:cs typeface="Calibri"/>
                <a:sym typeface="Calibri"/>
              </a:rPr>
              <a:t>discuteremo</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esploreremo</a:t>
            </a:r>
            <a:r>
              <a:rPr lang="en-US" b="0" i="0" u="none" strike="noStrike" dirty="0">
                <a:solidFill>
                  <a:srgbClr val="000000"/>
                </a:solidFill>
                <a:latin typeface="Calibri"/>
                <a:ea typeface="Calibri"/>
                <a:cs typeface="Calibri"/>
                <a:sym typeface="Calibri"/>
              </a:rPr>
              <a:t> e </a:t>
            </a:r>
            <a:r>
              <a:rPr lang="en-US" b="0" i="0" u="none" strike="noStrike" dirty="0" err="1">
                <a:solidFill>
                  <a:srgbClr val="000000"/>
                </a:solidFill>
                <a:latin typeface="Calibri"/>
                <a:ea typeface="Calibri"/>
                <a:cs typeface="Calibri"/>
                <a:sym typeface="Calibri"/>
              </a:rPr>
              <a:t>rafforzeremo</a:t>
            </a:r>
            <a:r>
              <a:rPr lang="en-US" b="0" i="0" u="none" strike="noStrike" dirty="0">
                <a:solidFill>
                  <a:srgbClr val="000000"/>
                </a:solidFill>
                <a:latin typeface="Calibri"/>
                <a:ea typeface="Calibri"/>
                <a:cs typeface="Calibri"/>
                <a:sym typeface="Calibri"/>
              </a:rPr>
              <a:t> le </a:t>
            </a:r>
            <a:r>
              <a:rPr lang="en-US" b="0" i="0" u="none" strike="noStrike" dirty="0" err="1">
                <a:solidFill>
                  <a:srgbClr val="000000"/>
                </a:solidFill>
                <a:latin typeface="Calibri"/>
                <a:ea typeface="Calibri"/>
                <a:cs typeface="Calibri"/>
                <a:sym typeface="Calibri"/>
              </a:rPr>
              <a:t>connessioni</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tra</a:t>
            </a:r>
            <a:r>
              <a:rPr lang="en-US" b="0" i="0" u="none" strike="noStrike" dirty="0">
                <a:solidFill>
                  <a:srgbClr val="000000"/>
                </a:solidFill>
                <a:latin typeface="Calibri"/>
                <a:ea typeface="Calibri"/>
                <a:cs typeface="Calibri"/>
                <a:sym typeface="Calibri"/>
              </a:rPr>
              <a:t> le </a:t>
            </a:r>
            <a:r>
              <a:rPr lang="en-US" b="0" i="0" u="none" strike="noStrike" dirty="0" err="1">
                <a:solidFill>
                  <a:srgbClr val="000000"/>
                </a:solidFill>
                <a:latin typeface="Calibri"/>
                <a:ea typeface="Calibri"/>
                <a:cs typeface="Calibri"/>
                <a:sym typeface="Calibri"/>
              </a:rPr>
              <a:t>pratiche</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agroecologiche</a:t>
            </a:r>
            <a:r>
              <a:rPr lang="en-US" b="0" i="0" u="none" strike="noStrike" dirty="0">
                <a:solidFill>
                  <a:srgbClr val="000000"/>
                </a:solidFill>
                <a:latin typeface="Calibri"/>
                <a:ea typeface="Calibri"/>
                <a:cs typeface="Calibri"/>
                <a:sym typeface="Calibri"/>
              </a:rPr>
              <a:t> e il </a:t>
            </a:r>
            <a:r>
              <a:rPr lang="en-US" b="0" i="0" u="none" strike="noStrike" dirty="0" err="1">
                <a:solidFill>
                  <a:srgbClr val="000000"/>
                </a:solidFill>
                <a:latin typeface="Calibri"/>
                <a:ea typeface="Calibri"/>
                <a:cs typeface="Calibri"/>
                <a:sym typeface="Calibri"/>
              </a:rPr>
              <a:t>benessere</a:t>
            </a:r>
            <a:r>
              <a:rPr lang="en-US" b="0" i="0" u="none" strike="noStrike" dirty="0">
                <a:solidFill>
                  <a:srgbClr val="000000"/>
                </a:solidFill>
                <a:latin typeface="Calibri"/>
                <a:ea typeface="Calibri"/>
                <a:cs typeface="Calibri"/>
                <a:sym typeface="Calibri"/>
              </a:rPr>
              <a:t> e la </a:t>
            </a:r>
            <a:r>
              <a:rPr lang="en-US" b="0" i="0" u="none" strike="noStrike" dirty="0" err="1">
                <a:solidFill>
                  <a:srgbClr val="000000"/>
                </a:solidFill>
                <a:latin typeface="Calibri"/>
                <a:ea typeface="Calibri"/>
                <a:cs typeface="Calibri"/>
                <a:sym typeface="Calibri"/>
              </a:rPr>
              <a:t>resilienza</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della</a:t>
            </a:r>
            <a:r>
              <a:rPr lang="en-US" b="0" i="0" u="none" strike="noStrike" dirty="0">
                <a:solidFill>
                  <a:srgbClr val="000000"/>
                </a:solidFill>
                <a:latin typeface="Calibri"/>
                <a:ea typeface="Calibri"/>
                <a:cs typeface="Calibri"/>
                <a:sym typeface="Calibri"/>
              </a:rPr>
              <a:t> </a:t>
            </a:r>
            <a:r>
              <a:rPr lang="en-US" b="0" i="0" u="none" strike="noStrike" dirty="0" err="1">
                <a:solidFill>
                  <a:srgbClr val="000000"/>
                </a:solidFill>
                <a:latin typeface="Calibri"/>
                <a:ea typeface="Calibri"/>
                <a:cs typeface="Calibri"/>
                <a:sym typeface="Calibri"/>
              </a:rPr>
              <a:t>comunità</a:t>
            </a:r>
            <a:r>
              <a:rPr lang="en-US" b="0" i="0" u="none" strike="noStrike" dirty="0">
                <a:solidFill>
                  <a:srgbClr val="000000"/>
                </a:solidFill>
                <a:latin typeface="Calibri"/>
                <a:ea typeface="Calibri"/>
                <a:cs typeface="Calibri"/>
                <a:sym typeface="Calibri"/>
              </a:rPr>
              <a:t>.</a:t>
            </a:r>
            <a:endParaRPr sz="2800" dirty="0"/>
          </a:p>
        </p:txBody>
      </p:sp>
      <p:sp>
        <p:nvSpPr>
          <p:cNvPr id="211" name="Google Shape;211;p4"/>
          <p:cNvSpPr txBox="1">
            <a:spLocks noGrp="1"/>
          </p:cNvSpPr>
          <p:nvPr>
            <p:ph type="body" idx="4"/>
          </p:nvPr>
        </p:nvSpPr>
        <p:spPr>
          <a:xfrm>
            <a:off x="5680010" y="223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12" name="Google Shape;212;p4"/>
          <p:cNvSpPr txBox="1">
            <a:spLocks noGrp="1"/>
          </p:cNvSpPr>
          <p:nvPr>
            <p:ph type="body" idx="5"/>
          </p:nvPr>
        </p:nvSpPr>
        <p:spPr>
          <a:xfrm>
            <a:off x="6360900" y="2237789"/>
            <a:ext cx="58311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Promuovere i legami comunitari attraverso l'agroecologia</a:t>
            </a:r>
            <a:endParaRPr b="1"/>
          </a:p>
        </p:txBody>
      </p:sp>
      <p:sp>
        <p:nvSpPr>
          <p:cNvPr id="213" name="Google Shape;213;p4"/>
          <p:cNvSpPr txBox="1">
            <a:spLocks noGrp="1"/>
          </p:cNvSpPr>
          <p:nvPr>
            <p:ph type="body" idx="6"/>
          </p:nvPr>
        </p:nvSpPr>
        <p:spPr>
          <a:xfrm>
            <a:off x="5686589" y="31527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14" name="Google Shape;214;p4"/>
          <p:cNvSpPr txBox="1">
            <a:spLocks noGrp="1"/>
          </p:cNvSpPr>
          <p:nvPr>
            <p:ph type="body" idx="7"/>
          </p:nvPr>
        </p:nvSpPr>
        <p:spPr>
          <a:xfrm>
            <a:off x="6358698" y="3152726"/>
            <a:ext cx="52224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Rafforzamento delle dinamiche socio-economiche</a:t>
            </a:r>
            <a:endParaRPr b="1"/>
          </a:p>
        </p:txBody>
      </p:sp>
      <p:sp>
        <p:nvSpPr>
          <p:cNvPr id="215" name="Google Shape;215;p4"/>
          <p:cNvSpPr txBox="1">
            <a:spLocks noGrp="1"/>
          </p:cNvSpPr>
          <p:nvPr>
            <p:ph type="body" idx="8"/>
          </p:nvPr>
        </p:nvSpPr>
        <p:spPr>
          <a:xfrm>
            <a:off x="5708292" y="40677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16" name="Google Shape;216;p4"/>
          <p:cNvSpPr txBox="1">
            <a:spLocks noGrp="1"/>
          </p:cNvSpPr>
          <p:nvPr>
            <p:ph type="body" idx="9"/>
          </p:nvPr>
        </p:nvSpPr>
        <p:spPr>
          <a:xfrm>
            <a:off x="6380427" y="4067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Sostegno all'autosufficienza e alla sicurezza alimentare</a:t>
            </a:r>
            <a:endParaRPr b="1"/>
          </a:p>
        </p:txBody>
      </p:sp>
      <p:sp>
        <p:nvSpPr>
          <p:cNvPr id="217" name="Google Shape;217;p4"/>
          <p:cNvSpPr txBox="1">
            <a:spLocks noGrp="1"/>
          </p:cNvSpPr>
          <p:nvPr>
            <p:ph type="body" idx="13"/>
          </p:nvPr>
        </p:nvSpPr>
        <p:spPr>
          <a:xfrm>
            <a:off x="5686589" y="49826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218" name="Google Shape;218;p4"/>
          <p:cNvSpPr txBox="1">
            <a:spLocks noGrp="1"/>
          </p:cNvSpPr>
          <p:nvPr>
            <p:ph type="body" idx="14"/>
          </p:nvPr>
        </p:nvSpPr>
        <p:spPr>
          <a:xfrm>
            <a:off x="6358700" y="4982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Rafforzare la </a:t>
            </a:r>
            <a:r>
              <a:rPr lang="en-US"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giustizia </a:t>
            </a:r>
            <a:r>
              <a:rPr lang="en-US" b="1"/>
              <a:t>sociale e l'inclusione</a:t>
            </a:r>
            <a:endParaRPr b="1"/>
          </a:p>
        </p:txBody>
      </p:sp>
      <p:sp>
        <p:nvSpPr>
          <p:cNvPr id="219" name="Google Shape;219;p4"/>
          <p:cNvSpPr txBox="1">
            <a:spLocks noGrp="1"/>
          </p:cNvSpPr>
          <p:nvPr>
            <p:ph type="body" idx="15"/>
          </p:nvPr>
        </p:nvSpPr>
        <p:spPr>
          <a:xfrm>
            <a:off x="-9" y="368611"/>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Panoramica dei contenuti</a:t>
            </a:r>
            <a:endParaRPr/>
          </a:p>
        </p:txBody>
      </p:sp>
      <p:grpSp>
        <p:nvGrpSpPr>
          <p:cNvPr id="220" name="Google Shape;220;p4"/>
          <p:cNvGrpSpPr/>
          <p:nvPr/>
        </p:nvGrpSpPr>
        <p:grpSpPr>
          <a:xfrm rot="3730759">
            <a:off x="10867814" y="245891"/>
            <a:ext cx="949887" cy="1163493"/>
            <a:chOff x="7602444" y="4967675"/>
            <a:chExt cx="483620" cy="592374"/>
          </a:xfrm>
        </p:grpSpPr>
        <p:grpSp>
          <p:nvGrpSpPr>
            <p:cNvPr id="221" name="Google Shape;221;p4"/>
            <p:cNvGrpSpPr/>
            <p:nvPr/>
          </p:nvGrpSpPr>
          <p:grpSpPr>
            <a:xfrm>
              <a:off x="7618661" y="4967675"/>
              <a:ext cx="467403" cy="507609"/>
              <a:chOff x="2251964" y="3590497"/>
              <a:chExt cx="467403" cy="507609"/>
            </a:xfrm>
          </p:grpSpPr>
          <p:sp>
            <p:nvSpPr>
              <p:cNvPr id="222" name="Google Shape;222;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3" name="Google Shape;223;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4" name="Google Shape;224;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5" name="Google Shape;225;p4"/>
            <p:cNvGrpSpPr/>
            <p:nvPr/>
          </p:nvGrpSpPr>
          <p:grpSpPr>
            <a:xfrm>
              <a:off x="7602444" y="4993761"/>
              <a:ext cx="421973" cy="566288"/>
              <a:chOff x="2235747" y="3616583"/>
              <a:chExt cx="421973" cy="566288"/>
            </a:xfrm>
          </p:grpSpPr>
          <p:sp>
            <p:nvSpPr>
              <p:cNvPr id="226" name="Google Shape;226;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49"/>
          <p:cNvSpPr txBox="1">
            <a:spLocks noGrp="1"/>
          </p:cNvSpPr>
          <p:nvPr>
            <p:ph type="body" idx="1"/>
          </p:nvPr>
        </p:nvSpPr>
        <p:spPr>
          <a:xfrm>
            <a:off x="914400" y="1519209"/>
            <a:ext cx="10479218" cy="42176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Dando priorità alla biodiversità, l'agroecologia promuove un </a:t>
            </a:r>
            <a:r>
              <a:rPr lang="en-US" b="1"/>
              <a:t>uso sostenibile del territorio </a:t>
            </a:r>
            <a:r>
              <a:rPr lang="en-US"/>
              <a:t>e aumenta la resilienza della produzione agricola alle sfide ambientali. </a:t>
            </a:r>
            <a:endParaRPr/>
          </a:p>
          <a:p>
            <a:pPr marL="0" lvl="0" indent="0" algn="l" rtl="0">
              <a:lnSpc>
                <a:spcPct val="100000"/>
              </a:lnSpc>
              <a:spcBef>
                <a:spcPts val="0"/>
              </a:spcBef>
              <a:spcAft>
                <a:spcPts val="0"/>
              </a:spcAft>
              <a:buSzPts val="2400"/>
              <a:buNone/>
            </a:pPr>
            <a:r>
              <a:rPr lang="en-US"/>
              <a:t>Questa resilienza può proteggere le comunità dai rischi associati alla monocoltura e all'agricoltura industriale, contribuendo alla sicurezza alimentare e alla stabilità delle economie locali. </a:t>
            </a:r>
            <a:endParaRPr/>
          </a:p>
          <a:p>
            <a:pPr marL="0" lvl="0" indent="0" algn="l" rtl="0">
              <a:lnSpc>
                <a:spcPct val="100000"/>
              </a:lnSpc>
              <a:spcBef>
                <a:spcPts val="0"/>
              </a:spcBef>
              <a:spcAft>
                <a:spcPts val="0"/>
              </a:spcAft>
              <a:buSzPts val="2400"/>
              <a:buNone/>
            </a:pPr>
            <a:r>
              <a:rPr lang="en-US"/>
              <a:t>Inoltre, l'enfasi posta dall'agroecologia sulla produzione e sul consumo locale può </a:t>
            </a:r>
            <a:r>
              <a:rPr lang="en-US" b="1"/>
              <a:t>stimolare la crescita economica </a:t>
            </a:r>
            <a:r>
              <a:rPr lang="en-US"/>
              <a:t>sostenendo i piccoli agricoltori e i mercati locali, rafforzando così il tessuto economico delle comunità.</a:t>
            </a:r>
            <a:endParaRPr/>
          </a:p>
          <a:p>
            <a:pPr marL="228600" lvl="0" indent="0" algn="l" rtl="0">
              <a:lnSpc>
                <a:spcPct val="100000"/>
              </a:lnSpc>
              <a:spcBef>
                <a:spcPts val="600"/>
              </a:spcBef>
              <a:spcAft>
                <a:spcPts val="0"/>
              </a:spcAft>
              <a:buSzPts val="2400"/>
              <a:buNone/>
            </a:pPr>
            <a:endParaRPr sz="1000" b="1">
              <a:highlight>
                <a:srgbClr val="8DC641"/>
              </a:highlight>
            </a:endParaRPr>
          </a:p>
          <a:p>
            <a:pPr marL="228600" lvl="0" indent="0" algn="l" rtl="0">
              <a:lnSpc>
                <a:spcPct val="100000"/>
              </a:lnSpc>
              <a:spcBef>
                <a:spcPts val="1200"/>
              </a:spcBef>
              <a:spcAft>
                <a:spcPts val="600"/>
              </a:spcAft>
              <a:buSzPts val="2400"/>
              <a:buNone/>
            </a:pPr>
            <a:r>
              <a:rPr lang="en-US" sz="1600" b="1">
                <a:highlight>
                  <a:srgbClr val="8DC641"/>
                </a:highlight>
              </a:rPr>
              <a:t>Per saperne di più: </a:t>
            </a:r>
            <a:r>
              <a:rPr lang="en-US" sz="1600"/>
              <a:t>CHAUDHARY, Suraj; SHRESTHA, Atmaz Kumar; RAI, Sushil; ACHARYA, Dhana Krishna; SUBEDI, Sabnam et al. L'agroecologia integra scienza, pratica, movimento e sistemi alimentari futuri. Online. Journal of Multidisciplinary Sciences. 2023, roč. 5, č. 2, s. 39-60. ISSN 26715449.</a:t>
            </a:r>
            <a:endParaRPr sz="1600"/>
          </a:p>
        </p:txBody>
      </p:sp>
      <p:sp>
        <p:nvSpPr>
          <p:cNvPr id="455" name="Google Shape;455;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Rafforzamento delle dinamiche socio-economiche </a:t>
            </a:r>
            <a:endParaRPr b="1">
              <a:solidFill>
                <a:srgbClr val="6AA84F"/>
              </a:solidFill>
            </a:endParaRPr>
          </a:p>
        </p:txBody>
      </p:sp>
      <p:grpSp>
        <p:nvGrpSpPr>
          <p:cNvPr id="456" name="Google Shape;456;p49"/>
          <p:cNvGrpSpPr/>
          <p:nvPr/>
        </p:nvGrpSpPr>
        <p:grpSpPr>
          <a:xfrm rot="3730759">
            <a:off x="10918674" y="553763"/>
            <a:ext cx="949887" cy="1163493"/>
            <a:chOff x="7602444" y="4967675"/>
            <a:chExt cx="483620" cy="592374"/>
          </a:xfrm>
        </p:grpSpPr>
        <p:grpSp>
          <p:nvGrpSpPr>
            <p:cNvPr id="457" name="Google Shape;457;p49"/>
            <p:cNvGrpSpPr/>
            <p:nvPr/>
          </p:nvGrpSpPr>
          <p:grpSpPr>
            <a:xfrm>
              <a:off x="7618661" y="4967675"/>
              <a:ext cx="467403" cy="507609"/>
              <a:chOff x="2251964" y="3590497"/>
              <a:chExt cx="467403" cy="507609"/>
            </a:xfrm>
          </p:grpSpPr>
          <p:sp>
            <p:nvSpPr>
              <p:cNvPr id="458" name="Google Shape;458;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1" name="Google Shape;461;p49"/>
            <p:cNvGrpSpPr/>
            <p:nvPr/>
          </p:nvGrpSpPr>
          <p:grpSpPr>
            <a:xfrm>
              <a:off x="7602444" y="4993761"/>
              <a:ext cx="421973" cy="566288"/>
              <a:chOff x="2235747" y="3616583"/>
              <a:chExt cx="421973" cy="566288"/>
            </a:xfrm>
          </p:grpSpPr>
          <p:sp>
            <p:nvSpPr>
              <p:cNvPr id="462" name="Google Shape;462;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dbd4762122_0_9"/>
          <p:cNvSpPr txBox="1">
            <a:spLocks noGrp="1"/>
          </p:cNvSpPr>
          <p:nvPr>
            <p:ph type="body" idx="1"/>
          </p:nvPr>
        </p:nvSpPr>
        <p:spPr>
          <a:xfrm>
            <a:off x="6181508" y="2116616"/>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Sostegno all'autosufficienza e alla sicurezza alimentare</a:t>
            </a:r>
            <a:endParaRPr/>
          </a:p>
          <a:p>
            <a:pPr marL="0" lvl="0" indent="0" algn="l" rtl="0">
              <a:lnSpc>
                <a:spcPct val="90000"/>
              </a:lnSpc>
              <a:spcBef>
                <a:spcPts val="0"/>
              </a:spcBef>
              <a:spcAft>
                <a:spcPts val="0"/>
              </a:spcAft>
              <a:buClr>
                <a:srgbClr val="000000"/>
              </a:buClr>
              <a:buSzPts val="4800"/>
              <a:buNone/>
            </a:pPr>
            <a:endParaRPr/>
          </a:p>
        </p:txBody>
      </p:sp>
      <p:sp>
        <p:nvSpPr>
          <p:cNvPr id="470" name="Google Shape;470;g2dbd4762122_0_9"/>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04</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16"/>
          <p:cNvSpPr txBox="1">
            <a:spLocks noGrp="1"/>
          </p:cNvSpPr>
          <p:nvPr>
            <p:ph type="body" idx="1"/>
          </p:nvPr>
        </p:nvSpPr>
        <p:spPr>
          <a:xfrm>
            <a:off x="539151" y="1610102"/>
            <a:ext cx="5994300" cy="3389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sz="2300" dirty="0" err="1"/>
              <a:t>L'agroecologia</a:t>
            </a:r>
            <a:r>
              <a:rPr lang="en-US" sz="2300" dirty="0"/>
              <a:t> </a:t>
            </a:r>
            <a:r>
              <a:rPr lang="en-US" sz="2300" dirty="0" err="1"/>
              <a:t>svolge</a:t>
            </a:r>
            <a:r>
              <a:rPr lang="en-US" sz="2300" dirty="0"/>
              <a:t> un </a:t>
            </a:r>
            <a:r>
              <a:rPr lang="en-US" sz="2300" dirty="0" err="1"/>
              <a:t>ruolo</a:t>
            </a:r>
            <a:r>
              <a:rPr lang="en-US" sz="2300" dirty="0"/>
              <a:t> </a:t>
            </a:r>
            <a:r>
              <a:rPr lang="en-US" sz="2300" dirty="0" err="1"/>
              <a:t>chiave</a:t>
            </a:r>
            <a:r>
              <a:rPr lang="en-US" sz="2300" dirty="0"/>
              <a:t> </a:t>
            </a:r>
            <a:r>
              <a:rPr lang="en-US" sz="2300" dirty="0" err="1"/>
              <a:t>nella</a:t>
            </a:r>
            <a:r>
              <a:rPr lang="en-US" sz="2300" dirty="0"/>
              <a:t> </a:t>
            </a:r>
            <a:r>
              <a:rPr lang="en-US" sz="2300" b="1" dirty="0" err="1"/>
              <a:t>promozione</a:t>
            </a:r>
            <a:r>
              <a:rPr lang="en-US" sz="2300" b="1" dirty="0"/>
              <a:t> </a:t>
            </a:r>
            <a:r>
              <a:rPr lang="en-US" sz="2300" b="1" dirty="0" err="1"/>
              <a:t>dell'autosufficienza</a:t>
            </a:r>
            <a:r>
              <a:rPr lang="en-US" sz="2300" b="1" dirty="0"/>
              <a:t> </a:t>
            </a:r>
            <a:r>
              <a:rPr lang="en-US" sz="2300" b="1" dirty="0" err="1"/>
              <a:t>alimentare</a:t>
            </a:r>
            <a:r>
              <a:rPr lang="en-US" sz="2300" b="1" dirty="0"/>
              <a:t> </a:t>
            </a:r>
            <a:r>
              <a:rPr lang="en-US" sz="2300" dirty="0"/>
              <a:t>- un </a:t>
            </a:r>
            <a:r>
              <a:rPr lang="en-US" sz="2300" dirty="0" err="1"/>
              <a:t>concetto</a:t>
            </a:r>
            <a:r>
              <a:rPr lang="en-US" sz="2300" dirty="0"/>
              <a:t> </a:t>
            </a:r>
            <a:r>
              <a:rPr lang="en-US" sz="2300" dirty="0" err="1"/>
              <a:t>che</a:t>
            </a:r>
            <a:r>
              <a:rPr lang="en-US" sz="2300" dirty="0"/>
              <a:t> </a:t>
            </a:r>
            <a:r>
              <a:rPr lang="en-US" sz="2300" dirty="0" err="1"/>
              <a:t>implica</a:t>
            </a:r>
            <a:r>
              <a:rPr lang="en-US" sz="2300" dirty="0"/>
              <a:t> il </a:t>
            </a:r>
            <a:r>
              <a:rPr lang="en-US" sz="2300" dirty="0" err="1"/>
              <a:t>diritto</a:t>
            </a:r>
            <a:r>
              <a:rPr lang="en-US" sz="2300" dirty="0"/>
              <a:t> </a:t>
            </a:r>
            <a:r>
              <a:rPr lang="en-US" sz="2300" dirty="0" err="1"/>
              <a:t>delle</a:t>
            </a:r>
            <a:r>
              <a:rPr lang="en-US" sz="2300" dirty="0"/>
              <a:t> </a:t>
            </a:r>
            <a:r>
              <a:rPr lang="en-US" sz="2300" dirty="0" err="1"/>
              <a:t>comunità</a:t>
            </a:r>
            <a:r>
              <a:rPr lang="en-US" sz="2300" dirty="0"/>
              <a:t> a </a:t>
            </a:r>
            <a:r>
              <a:rPr lang="en-US" sz="2300" dirty="0" err="1"/>
              <a:t>controllare</a:t>
            </a:r>
            <a:r>
              <a:rPr lang="en-US" sz="2300" dirty="0"/>
              <a:t> </a:t>
            </a:r>
            <a:r>
              <a:rPr lang="en-US" sz="2300" dirty="0" err="1"/>
              <a:t>i</a:t>
            </a:r>
            <a:r>
              <a:rPr lang="en-US" sz="2300" dirty="0"/>
              <a:t> </a:t>
            </a:r>
            <a:r>
              <a:rPr lang="en-US" sz="2300" dirty="0" err="1"/>
              <a:t>propri</a:t>
            </a:r>
            <a:r>
              <a:rPr lang="en-US" sz="2300" dirty="0"/>
              <a:t> </a:t>
            </a:r>
            <a:r>
              <a:rPr lang="en-US" sz="2300" dirty="0" err="1"/>
              <a:t>sistemi</a:t>
            </a:r>
            <a:r>
              <a:rPr lang="en-US" sz="2300" dirty="0"/>
              <a:t> </a:t>
            </a:r>
            <a:r>
              <a:rPr lang="en-US" sz="2300" dirty="0" err="1"/>
              <a:t>alimentari</a:t>
            </a:r>
            <a:r>
              <a:rPr lang="en-US" sz="2300" dirty="0"/>
              <a:t> - </a:t>
            </a:r>
            <a:r>
              <a:rPr lang="en-US" sz="2300" dirty="0" err="1"/>
              <a:t>consentendo</a:t>
            </a:r>
            <a:r>
              <a:rPr lang="en-US" sz="2300" dirty="0"/>
              <a:t> alle </a:t>
            </a:r>
            <a:r>
              <a:rPr lang="en-US" sz="2300" dirty="0" err="1"/>
              <a:t>comunità</a:t>
            </a:r>
            <a:r>
              <a:rPr lang="en-US" sz="2300" dirty="0"/>
              <a:t> di </a:t>
            </a:r>
            <a:r>
              <a:rPr lang="en-US" sz="2300" dirty="0" err="1"/>
              <a:t>produrre</a:t>
            </a:r>
            <a:r>
              <a:rPr lang="en-US" sz="2300" dirty="0"/>
              <a:t> </a:t>
            </a:r>
            <a:r>
              <a:rPr lang="en-US" sz="2300" dirty="0" err="1"/>
              <a:t>cibo</a:t>
            </a:r>
            <a:r>
              <a:rPr lang="en-US" sz="2300" dirty="0"/>
              <a:t> </a:t>
            </a:r>
            <a:r>
              <a:rPr lang="en-US" sz="2300" dirty="0" err="1"/>
              <a:t>vario</a:t>
            </a:r>
            <a:r>
              <a:rPr lang="en-US" sz="2300" dirty="0"/>
              <a:t> e </a:t>
            </a:r>
            <a:r>
              <a:rPr lang="en-US" sz="2300" dirty="0" err="1"/>
              <a:t>nutriente</a:t>
            </a:r>
            <a:r>
              <a:rPr lang="en-US" sz="2300" dirty="0"/>
              <a:t> in modo </a:t>
            </a:r>
            <a:r>
              <a:rPr lang="en-US" sz="2300" dirty="0" err="1"/>
              <a:t>sostenibile</a:t>
            </a:r>
            <a:r>
              <a:rPr lang="en-US" sz="2300" dirty="0"/>
              <a:t>. </a:t>
            </a:r>
            <a:endParaRPr sz="2300" dirty="0"/>
          </a:p>
          <a:p>
            <a:pPr marL="228600" lvl="0" indent="0" algn="l" rtl="0">
              <a:lnSpc>
                <a:spcPct val="90000"/>
              </a:lnSpc>
              <a:spcBef>
                <a:spcPts val="0"/>
              </a:spcBef>
              <a:spcAft>
                <a:spcPts val="0"/>
              </a:spcAft>
              <a:buClr>
                <a:srgbClr val="000000"/>
              </a:buClr>
              <a:buSzPts val="2400"/>
              <a:buNone/>
            </a:pPr>
            <a:r>
              <a:rPr lang="en-US" sz="2300" dirty="0" err="1"/>
              <a:t>Attraverso</a:t>
            </a:r>
            <a:r>
              <a:rPr lang="en-US" sz="2300" dirty="0"/>
              <a:t> </a:t>
            </a:r>
            <a:r>
              <a:rPr lang="en-US" sz="2300" dirty="0" err="1"/>
              <a:t>pratiche</a:t>
            </a:r>
            <a:r>
              <a:rPr lang="en-US" sz="2300" dirty="0"/>
              <a:t> </a:t>
            </a:r>
            <a:r>
              <a:rPr lang="en-US" sz="2300" dirty="0" err="1"/>
              <a:t>agroecologiche</a:t>
            </a:r>
            <a:r>
              <a:rPr lang="en-US" sz="2300" dirty="0"/>
              <a:t> </a:t>
            </a:r>
            <a:r>
              <a:rPr lang="en-US" sz="2300" dirty="0" err="1"/>
              <a:t>che</a:t>
            </a:r>
            <a:r>
              <a:rPr lang="en-US" sz="2300" dirty="0"/>
              <a:t> </a:t>
            </a:r>
            <a:r>
              <a:rPr lang="en-US" sz="2300" dirty="0" err="1"/>
              <a:t>danno</a:t>
            </a:r>
            <a:r>
              <a:rPr lang="en-US" sz="2300" dirty="0"/>
              <a:t> </a:t>
            </a:r>
            <a:r>
              <a:rPr lang="en-US" sz="2300" dirty="0" err="1"/>
              <a:t>priorità</a:t>
            </a:r>
            <a:r>
              <a:rPr lang="en-US" sz="2300" dirty="0"/>
              <a:t> </a:t>
            </a:r>
            <a:r>
              <a:rPr lang="en-US" sz="2300" dirty="0" err="1"/>
              <a:t>all'agrobiodiversità</a:t>
            </a:r>
            <a:r>
              <a:rPr lang="en-US" sz="2300" dirty="0"/>
              <a:t> e alle </a:t>
            </a:r>
            <a:r>
              <a:rPr lang="en-US" sz="2300" dirty="0" err="1"/>
              <a:t>conoscenze</a:t>
            </a:r>
            <a:r>
              <a:rPr lang="en-US" sz="2300" dirty="0"/>
              <a:t> </a:t>
            </a:r>
            <a:r>
              <a:rPr lang="en-US" sz="2300" dirty="0" err="1"/>
              <a:t>tradizionali</a:t>
            </a:r>
            <a:r>
              <a:rPr lang="en-US" sz="2300" dirty="0"/>
              <a:t>, le </a:t>
            </a:r>
            <a:r>
              <a:rPr lang="en-US" sz="2300" b="1" dirty="0" err="1"/>
              <a:t>comunità</a:t>
            </a:r>
            <a:r>
              <a:rPr lang="en-US" sz="2300" b="1" dirty="0"/>
              <a:t> </a:t>
            </a:r>
            <a:r>
              <a:rPr lang="en-US" sz="2300" b="1" dirty="0" err="1"/>
              <a:t>acquisiscono</a:t>
            </a:r>
            <a:r>
              <a:rPr lang="en-US" sz="2300" b="1" dirty="0"/>
              <a:t> </a:t>
            </a:r>
            <a:r>
              <a:rPr lang="en-US" sz="2300" b="1" dirty="0" err="1"/>
              <a:t>una</a:t>
            </a:r>
            <a:r>
              <a:rPr lang="en-US" sz="2300" b="1" dirty="0"/>
              <a:t> </a:t>
            </a:r>
            <a:r>
              <a:rPr lang="en-US" sz="2300" b="1" dirty="0" err="1"/>
              <a:t>maggiore</a:t>
            </a:r>
            <a:r>
              <a:rPr lang="en-US" sz="2300" b="1" dirty="0"/>
              <a:t> </a:t>
            </a:r>
            <a:r>
              <a:rPr lang="en-US" sz="2300" b="1" dirty="0" err="1"/>
              <a:t>autonomia</a:t>
            </a:r>
            <a:r>
              <a:rPr lang="en-US" sz="2300" b="1" dirty="0"/>
              <a:t> sui loro </a:t>
            </a:r>
            <a:r>
              <a:rPr lang="en-US" sz="2300" b="1" dirty="0" err="1"/>
              <a:t>modelli</a:t>
            </a:r>
            <a:r>
              <a:rPr lang="en-US" sz="2300" b="1" dirty="0"/>
              <a:t> di </a:t>
            </a:r>
            <a:r>
              <a:rPr lang="en-US" sz="2300" b="1" dirty="0" err="1"/>
              <a:t>produzione</a:t>
            </a:r>
            <a:r>
              <a:rPr lang="en-US" sz="2300" b="1" dirty="0"/>
              <a:t> e </a:t>
            </a:r>
            <a:r>
              <a:rPr lang="en-US" sz="2300" b="1" dirty="0" err="1"/>
              <a:t>consumo</a:t>
            </a:r>
            <a:r>
              <a:rPr lang="en-US" sz="2300" b="1" dirty="0"/>
              <a:t> </a:t>
            </a:r>
            <a:r>
              <a:rPr lang="en-US" sz="2300" b="1" dirty="0" err="1"/>
              <a:t>alimentare</a:t>
            </a:r>
            <a:r>
              <a:rPr lang="en-US" sz="2300" dirty="0"/>
              <a:t>. </a:t>
            </a:r>
            <a:endParaRPr sz="2300" dirty="0"/>
          </a:p>
          <a:p>
            <a:pPr marL="228600" lvl="0" indent="0" algn="l" rtl="0">
              <a:lnSpc>
                <a:spcPct val="90000"/>
              </a:lnSpc>
              <a:spcBef>
                <a:spcPts val="1000"/>
              </a:spcBef>
              <a:spcAft>
                <a:spcPts val="0"/>
              </a:spcAft>
              <a:buClr>
                <a:srgbClr val="000000"/>
              </a:buClr>
              <a:buSzPts val="2400"/>
              <a:buNone/>
            </a:pPr>
            <a:endParaRPr dirty="0"/>
          </a:p>
        </p:txBody>
      </p:sp>
      <p:sp>
        <p:nvSpPr>
          <p:cNvPr id="476" name="Google Shape;476;p16"/>
          <p:cNvSpPr txBox="1">
            <a:spLocks noGrp="1"/>
          </p:cNvSpPr>
          <p:nvPr>
            <p:ph type="body" idx="2"/>
          </p:nvPr>
        </p:nvSpPr>
        <p:spPr>
          <a:xfrm>
            <a:off x="476850" y="530550"/>
            <a:ext cx="58260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Sostegno all'autosufficienza e alla sicurezza alimentare</a:t>
            </a:r>
            <a:endParaRPr b="1"/>
          </a:p>
        </p:txBody>
      </p:sp>
      <p:pic>
        <p:nvPicPr>
          <p:cNvPr id="477" name="Google Shape;477;p16"/>
          <p:cNvPicPr preferRelativeResize="0">
            <a:picLocks noGrp="1"/>
          </p:cNvPicPr>
          <p:nvPr>
            <p:ph type="pic" idx="3"/>
          </p:nvPr>
        </p:nvPicPr>
        <p:blipFill rotWithShape="1">
          <a:blip r:embed="rId3">
            <a:alphaModFix/>
          </a:blip>
          <a:srcRect/>
          <a:stretch/>
        </p:blipFill>
        <p:spPr>
          <a:xfrm>
            <a:off x="6545625" y="1452575"/>
            <a:ext cx="5556526" cy="4656125"/>
          </a:xfrm>
          <a:prstGeom prst="rect">
            <a:avLst/>
          </a:prstGeom>
          <a:solidFill>
            <a:srgbClr val="D8D8D8"/>
          </a:solidFill>
          <a:ln>
            <a:noFill/>
          </a:ln>
        </p:spPr>
      </p:pic>
      <p:grpSp>
        <p:nvGrpSpPr>
          <p:cNvPr id="478" name="Google Shape;478;p16"/>
          <p:cNvGrpSpPr/>
          <p:nvPr/>
        </p:nvGrpSpPr>
        <p:grpSpPr>
          <a:xfrm rot="3730759">
            <a:off x="6563864" y="804822"/>
            <a:ext cx="949887" cy="1163493"/>
            <a:chOff x="7602444" y="4967675"/>
            <a:chExt cx="483620" cy="592374"/>
          </a:xfrm>
        </p:grpSpPr>
        <p:grpSp>
          <p:nvGrpSpPr>
            <p:cNvPr id="479" name="Google Shape;479;p16"/>
            <p:cNvGrpSpPr/>
            <p:nvPr/>
          </p:nvGrpSpPr>
          <p:grpSpPr>
            <a:xfrm>
              <a:off x="7618661" y="4967675"/>
              <a:ext cx="467403" cy="507609"/>
              <a:chOff x="2251964" y="3590497"/>
              <a:chExt cx="467403" cy="507609"/>
            </a:xfrm>
          </p:grpSpPr>
          <p:sp>
            <p:nvSpPr>
              <p:cNvPr id="480" name="Google Shape;480;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1" name="Google Shape;481;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2" name="Google Shape;482;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3" name="Google Shape;483;p16"/>
            <p:cNvGrpSpPr/>
            <p:nvPr/>
          </p:nvGrpSpPr>
          <p:grpSpPr>
            <a:xfrm>
              <a:off x="7602444" y="4993761"/>
              <a:ext cx="421973" cy="566288"/>
              <a:chOff x="2235747" y="3616583"/>
              <a:chExt cx="421973" cy="566288"/>
            </a:xfrm>
          </p:grpSpPr>
          <p:sp>
            <p:nvSpPr>
              <p:cNvPr id="484" name="Google Shape;48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0"/>
          <p:cNvSpPr txBox="1">
            <a:spLocks noGrp="1"/>
          </p:cNvSpPr>
          <p:nvPr>
            <p:ph type="body" idx="1"/>
          </p:nvPr>
        </p:nvSpPr>
        <p:spPr>
          <a:xfrm>
            <a:off x="522603" y="1231510"/>
            <a:ext cx="11146800" cy="50277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Questa </a:t>
            </a:r>
            <a:r>
              <a:rPr lang="en-US" dirty="0" err="1"/>
              <a:t>autonomia</a:t>
            </a:r>
            <a:r>
              <a:rPr lang="en-US" dirty="0"/>
              <a:t> sui loro </a:t>
            </a:r>
            <a:r>
              <a:rPr lang="en-US" dirty="0" err="1"/>
              <a:t>modelli</a:t>
            </a:r>
            <a:r>
              <a:rPr lang="en-US" dirty="0"/>
              <a:t> di </a:t>
            </a:r>
            <a:r>
              <a:rPr lang="en-US" dirty="0" err="1"/>
              <a:t>produzione</a:t>
            </a:r>
            <a:r>
              <a:rPr lang="en-US" dirty="0"/>
              <a:t> e </a:t>
            </a:r>
            <a:r>
              <a:rPr lang="en-US" dirty="0" err="1"/>
              <a:t>consumo</a:t>
            </a:r>
            <a:r>
              <a:rPr lang="en-US" dirty="0"/>
              <a:t> </a:t>
            </a:r>
            <a:r>
              <a:rPr lang="en-US" dirty="0" err="1"/>
              <a:t>alimentare</a:t>
            </a:r>
            <a:r>
              <a:rPr lang="en-US" dirty="0"/>
              <a:t> </a:t>
            </a:r>
            <a:r>
              <a:rPr lang="en-US" dirty="0" err="1"/>
              <a:t>garantisce</a:t>
            </a:r>
            <a:r>
              <a:rPr lang="en-US" dirty="0"/>
              <a:t> </a:t>
            </a:r>
            <a:r>
              <a:rPr lang="en-US" dirty="0" err="1"/>
              <a:t>l'accesso</a:t>
            </a:r>
            <a:r>
              <a:rPr lang="en-US" dirty="0"/>
              <a:t> a </a:t>
            </a:r>
            <a:r>
              <a:rPr lang="en-US" dirty="0" err="1"/>
              <a:t>cibi</a:t>
            </a:r>
            <a:r>
              <a:rPr lang="en-US" dirty="0"/>
              <a:t> </a:t>
            </a:r>
            <a:r>
              <a:rPr lang="en-US" dirty="0" err="1"/>
              <a:t>sani</a:t>
            </a:r>
            <a:r>
              <a:rPr lang="en-US" dirty="0"/>
              <a:t> e </a:t>
            </a:r>
            <a:r>
              <a:rPr lang="en-US" dirty="0" err="1"/>
              <a:t>culturalmente</a:t>
            </a:r>
            <a:r>
              <a:rPr lang="en-US" dirty="0"/>
              <a:t> </a:t>
            </a:r>
            <a:r>
              <a:rPr lang="en-US" dirty="0" err="1"/>
              <a:t>rilevanti</a:t>
            </a:r>
            <a:r>
              <a:rPr lang="en-US" dirty="0"/>
              <a:t>, </a:t>
            </a:r>
            <a:r>
              <a:rPr lang="en-US" dirty="0" err="1"/>
              <a:t>riducendo</a:t>
            </a:r>
            <a:r>
              <a:rPr lang="en-US" dirty="0"/>
              <a:t> al </a:t>
            </a:r>
            <a:r>
              <a:rPr lang="en-US" dirty="0" err="1"/>
              <a:t>contempo</a:t>
            </a:r>
            <a:r>
              <a:rPr lang="en-US" dirty="0"/>
              <a:t> la </a:t>
            </a:r>
            <a:r>
              <a:rPr lang="en-US" dirty="0" err="1"/>
              <a:t>dipendenza</a:t>
            </a:r>
            <a:r>
              <a:rPr lang="en-US" dirty="0"/>
              <a:t> </a:t>
            </a:r>
            <a:r>
              <a:rPr lang="en-US" dirty="0" err="1"/>
              <a:t>dai</a:t>
            </a:r>
            <a:r>
              <a:rPr lang="en-US" dirty="0"/>
              <a:t> </a:t>
            </a:r>
            <a:r>
              <a:rPr lang="en-US" dirty="0" err="1"/>
              <a:t>mercati</a:t>
            </a:r>
            <a:r>
              <a:rPr lang="en-US" dirty="0"/>
              <a:t> </a:t>
            </a:r>
            <a:r>
              <a:rPr lang="en-US" dirty="0" err="1"/>
              <a:t>esterni</a:t>
            </a:r>
            <a:r>
              <a:rPr lang="en-US" dirty="0"/>
              <a:t> e </a:t>
            </a:r>
            <a:r>
              <a:rPr lang="en-US" dirty="0" err="1"/>
              <a:t>dalle</a:t>
            </a:r>
            <a:r>
              <a:rPr lang="en-US" dirty="0"/>
              <a:t> </a:t>
            </a:r>
            <a:r>
              <a:rPr lang="en-US" dirty="0" err="1"/>
              <a:t>corporazioni</a:t>
            </a:r>
            <a:r>
              <a:rPr lang="en-US" dirty="0"/>
              <a:t> </a:t>
            </a:r>
            <a:r>
              <a:rPr lang="en-US" dirty="0" err="1"/>
              <a:t>agroalimentari</a:t>
            </a:r>
            <a:r>
              <a:rPr lang="en-US" dirty="0"/>
              <a:t>. </a:t>
            </a:r>
            <a:r>
              <a:rPr lang="en-US" dirty="0" err="1"/>
              <a:t>Alcune</a:t>
            </a:r>
            <a:r>
              <a:rPr lang="en-US" dirty="0"/>
              <a:t> di </a:t>
            </a:r>
            <a:r>
              <a:rPr lang="en-US" dirty="0" err="1"/>
              <a:t>queste</a:t>
            </a:r>
            <a:r>
              <a:rPr lang="en-US" dirty="0"/>
              <a:t> procedure </a:t>
            </a:r>
            <a:r>
              <a:rPr lang="en-US" dirty="0" err="1"/>
              <a:t>includono</a:t>
            </a:r>
            <a:r>
              <a:rPr lang="en-US" dirty="0"/>
              <a:t>:</a:t>
            </a:r>
            <a:endParaRPr dirty="0"/>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Agrobiodiversità</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e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coltivazione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di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colture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adattate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localmente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endParaRPr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Conservazione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della</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banca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dei</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semi</a:t>
            </a:r>
            <a:endParaRPr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Comunità</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locali</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e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orti</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comunitari</a:t>
            </a:r>
            <a:endParaRPr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Produzione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e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consumo</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locale</a:t>
            </a:r>
            <a:endParaRPr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Conoscenze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e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tecniche</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tradizionali</a:t>
            </a:r>
            <a:endParaRPr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a:p>
            <a:pPr marL="800100" lvl="0" indent="-342900" algn="l" rtl="0">
              <a:lnSpc>
                <a:spcPct val="100000"/>
              </a:lnSpc>
              <a:spcBef>
                <a:spcPts val="600"/>
              </a:spcBef>
              <a:spcAft>
                <a:spcPts val="0"/>
              </a:spcAft>
              <a:buSzPts val="2400"/>
              <a:buChar char="•"/>
            </a:pP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Raccolta</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 e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scambio</a:t>
            </a:r>
            <a:r>
              <a:rPr lang="en-US"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 </a:t>
            </a:r>
            <a:r>
              <a:rPr lang="en-US" b="1" dirty="0" err="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comunitari</a:t>
            </a:r>
            <a:endParaRPr sz="500" dirty="0"/>
          </a:p>
          <a:p>
            <a:pPr marL="228600" lvl="0" indent="0" algn="l" rtl="0">
              <a:lnSpc>
                <a:spcPct val="100000"/>
              </a:lnSpc>
              <a:spcBef>
                <a:spcPts val="1200"/>
              </a:spcBef>
              <a:spcAft>
                <a:spcPts val="600"/>
              </a:spcAft>
              <a:buSzPts val="2400"/>
              <a:buNone/>
            </a:pPr>
            <a:r>
              <a:rPr lang="en-US" sz="1600" b="1" dirty="0"/>
              <a:t>	</a:t>
            </a:r>
            <a:r>
              <a:rPr lang="en-US" sz="1600" b="1" dirty="0">
                <a:highlight>
                  <a:srgbClr val="8DC641"/>
                </a:highlight>
              </a:rPr>
              <a:t>Per </a:t>
            </a:r>
            <a:r>
              <a:rPr lang="en-US" sz="1600" b="1" dirty="0" err="1">
                <a:highlight>
                  <a:srgbClr val="8DC641"/>
                </a:highlight>
              </a:rPr>
              <a:t>saperne</a:t>
            </a:r>
            <a:r>
              <a:rPr lang="en-US" sz="1600" b="1" dirty="0">
                <a:highlight>
                  <a:srgbClr val="8DC641"/>
                </a:highlight>
              </a:rPr>
              <a:t> di </a:t>
            </a:r>
            <a:r>
              <a:rPr lang="en-US" sz="1600" b="1" dirty="0" err="1">
                <a:highlight>
                  <a:srgbClr val="8DC641"/>
                </a:highlight>
              </a:rPr>
              <a:t>più</a:t>
            </a:r>
            <a:r>
              <a:rPr lang="en-US" sz="1600" b="1" dirty="0">
                <a:highlight>
                  <a:srgbClr val="8DC641"/>
                </a:highlight>
              </a:rPr>
              <a:t>: </a:t>
            </a:r>
            <a:r>
              <a:rPr lang="en-US" sz="1600" dirty="0"/>
              <a:t>Altieri, M. A., &amp; Nicholls, C. I. (2021). </a:t>
            </a:r>
            <a:r>
              <a:rPr lang="en-US" sz="1600" dirty="0" err="1"/>
              <a:t>Agroecologia</a:t>
            </a:r>
            <a:r>
              <a:rPr lang="en-US" sz="1600" dirty="0"/>
              <a:t>: A Brief Account of its Origins and Currents of 	Thought in Latin America. </a:t>
            </a:r>
            <a:r>
              <a:rPr lang="en-US" sz="1600" dirty="0" err="1"/>
              <a:t>Agroecologia</a:t>
            </a:r>
            <a:r>
              <a:rPr lang="en-US" sz="1600" dirty="0"/>
              <a:t> e </a:t>
            </a:r>
            <a:r>
              <a:rPr lang="en-US" sz="1600" dirty="0" err="1"/>
              <a:t>sistemi</a:t>
            </a:r>
            <a:r>
              <a:rPr lang="en-US" sz="1600" dirty="0"/>
              <a:t> </a:t>
            </a:r>
            <a:r>
              <a:rPr lang="en-US" sz="1600" dirty="0" err="1"/>
              <a:t>alimentari</a:t>
            </a:r>
            <a:r>
              <a:rPr lang="en-US" sz="1600" dirty="0"/>
              <a:t> </a:t>
            </a:r>
            <a:r>
              <a:rPr lang="en-US" sz="1600" dirty="0" err="1"/>
              <a:t>sostenibili</a:t>
            </a:r>
            <a:r>
              <a:rPr lang="en-US" sz="1600" dirty="0"/>
              <a:t>.</a:t>
            </a:r>
            <a:endParaRPr dirty="0"/>
          </a:p>
        </p:txBody>
      </p:sp>
      <p:sp>
        <p:nvSpPr>
          <p:cNvPr id="491" name="Google Shape;491;p50"/>
          <p:cNvSpPr txBox="1">
            <a:spLocks noGrp="1"/>
          </p:cNvSpPr>
          <p:nvPr>
            <p:ph type="body" idx="2"/>
          </p:nvPr>
        </p:nvSpPr>
        <p:spPr>
          <a:xfrm>
            <a:off x="412831" y="4278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Sostegno all'autosufficienza e alla sicurezza alimentare</a:t>
            </a:r>
            <a:endParaRPr b="1"/>
          </a:p>
        </p:txBody>
      </p:sp>
      <p:grpSp>
        <p:nvGrpSpPr>
          <p:cNvPr id="492" name="Google Shape;492;p50"/>
          <p:cNvGrpSpPr/>
          <p:nvPr/>
        </p:nvGrpSpPr>
        <p:grpSpPr>
          <a:xfrm rot="3730713">
            <a:off x="10980880" y="247898"/>
            <a:ext cx="949899" cy="1163507"/>
            <a:chOff x="7602444" y="4967675"/>
            <a:chExt cx="483620" cy="592374"/>
          </a:xfrm>
        </p:grpSpPr>
        <p:grpSp>
          <p:nvGrpSpPr>
            <p:cNvPr id="493" name="Google Shape;493;p50"/>
            <p:cNvGrpSpPr/>
            <p:nvPr/>
          </p:nvGrpSpPr>
          <p:grpSpPr>
            <a:xfrm>
              <a:off x="7618661" y="4967675"/>
              <a:ext cx="467403" cy="507609"/>
              <a:chOff x="2251964" y="3590497"/>
              <a:chExt cx="467403" cy="507609"/>
            </a:xfrm>
          </p:grpSpPr>
          <p:sp>
            <p:nvSpPr>
              <p:cNvPr id="494" name="Google Shape;494;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7" name="Google Shape;497;p50"/>
            <p:cNvGrpSpPr/>
            <p:nvPr/>
          </p:nvGrpSpPr>
          <p:grpSpPr>
            <a:xfrm>
              <a:off x="7602444" y="4993761"/>
              <a:ext cx="421973" cy="566288"/>
              <a:chOff x="2235747" y="3616583"/>
              <a:chExt cx="421973" cy="566288"/>
            </a:xfrm>
          </p:grpSpPr>
          <p:sp>
            <p:nvSpPr>
              <p:cNvPr id="498" name="Google Shape;498;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g2dbd4762122_0_15"/>
          <p:cNvSpPr txBox="1">
            <a:spLocks noGrp="1"/>
          </p:cNvSpPr>
          <p:nvPr>
            <p:ph type="body" idx="1"/>
          </p:nvPr>
        </p:nvSpPr>
        <p:spPr>
          <a:xfrm>
            <a:off x="6181500" y="2312600"/>
            <a:ext cx="4726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Rafforzare la giustizia sociale e l'inclusione</a:t>
            </a:r>
            <a:endParaRPr/>
          </a:p>
          <a:p>
            <a:pPr marL="0" lvl="0" indent="0" algn="l" rtl="0">
              <a:lnSpc>
                <a:spcPct val="90000"/>
              </a:lnSpc>
              <a:spcBef>
                <a:spcPts val="0"/>
              </a:spcBef>
              <a:spcAft>
                <a:spcPts val="0"/>
              </a:spcAft>
              <a:buClr>
                <a:srgbClr val="000000"/>
              </a:buClr>
              <a:buSzPts val="4800"/>
              <a:buNone/>
            </a:pPr>
            <a:endParaRPr/>
          </a:p>
        </p:txBody>
      </p:sp>
      <p:sp>
        <p:nvSpPr>
          <p:cNvPr id="506" name="Google Shape;506;g2dbd4762122_0_15"/>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05</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51"/>
          <p:cNvSpPr txBox="1">
            <a:spLocks noGrp="1"/>
          </p:cNvSpPr>
          <p:nvPr>
            <p:ph type="body" idx="1"/>
          </p:nvPr>
        </p:nvSpPr>
        <p:spPr>
          <a:xfrm>
            <a:off x="656250" y="1716850"/>
            <a:ext cx="5769600" cy="4127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err="1"/>
              <a:t>L'agroecologia</a:t>
            </a:r>
            <a:r>
              <a:rPr lang="en-US" dirty="0"/>
              <a:t> </a:t>
            </a:r>
            <a:r>
              <a:rPr lang="en-US" dirty="0" err="1"/>
              <a:t>promuove</a:t>
            </a:r>
            <a:r>
              <a:rPr lang="en-US" dirty="0"/>
              <a:t> </a:t>
            </a:r>
            <a:r>
              <a:rPr lang="en-US" dirty="0" err="1"/>
              <a:t>i</a:t>
            </a:r>
            <a:r>
              <a:rPr lang="en-US" dirty="0"/>
              <a:t> </a:t>
            </a:r>
            <a:r>
              <a:rPr lang="en-US" dirty="0" err="1"/>
              <a:t>principi</a:t>
            </a:r>
            <a:r>
              <a:rPr lang="en-US" dirty="0"/>
              <a:t> di </a:t>
            </a:r>
            <a:r>
              <a:rPr lang="en-US" dirty="0" err="1"/>
              <a:t>giustizia</a:t>
            </a:r>
            <a:r>
              <a:rPr lang="en-US" dirty="0"/>
              <a:t> </a:t>
            </a:r>
            <a:r>
              <a:rPr lang="en-US" dirty="0" err="1"/>
              <a:t>sociale</a:t>
            </a:r>
            <a:r>
              <a:rPr lang="en-US" dirty="0"/>
              <a:t>, </a:t>
            </a:r>
            <a:r>
              <a:rPr lang="en-US" dirty="0" err="1"/>
              <a:t>uguaglianza</a:t>
            </a:r>
            <a:r>
              <a:rPr lang="en-US" dirty="0"/>
              <a:t> e </a:t>
            </a:r>
            <a:r>
              <a:rPr lang="en-US" dirty="0" err="1"/>
              <a:t>inclusione</a:t>
            </a:r>
            <a:r>
              <a:rPr lang="en-US" dirty="0"/>
              <a:t> </a:t>
            </a:r>
            <a:r>
              <a:rPr lang="en-US" dirty="0" err="1"/>
              <a:t>all'interno</a:t>
            </a:r>
            <a:r>
              <a:rPr lang="en-US" dirty="0"/>
              <a:t> </a:t>
            </a:r>
            <a:r>
              <a:rPr lang="en-US" dirty="0" err="1"/>
              <a:t>delle</a:t>
            </a:r>
            <a:r>
              <a:rPr lang="en-US" dirty="0"/>
              <a:t> </a:t>
            </a:r>
            <a:r>
              <a:rPr lang="en-US" dirty="0" err="1"/>
              <a:t>comunità</a:t>
            </a:r>
            <a:r>
              <a:rPr lang="en-US" dirty="0"/>
              <a:t>. </a:t>
            </a:r>
            <a:endParaRPr dirty="0"/>
          </a:p>
          <a:p>
            <a:pPr marL="228600" lvl="0" indent="0" algn="l" rtl="0">
              <a:lnSpc>
                <a:spcPct val="90000"/>
              </a:lnSpc>
              <a:spcBef>
                <a:spcPts val="0"/>
              </a:spcBef>
              <a:spcAft>
                <a:spcPts val="0"/>
              </a:spcAft>
              <a:buClr>
                <a:srgbClr val="000000"/>
              </a:buClr>
              <a:buSzPts val="2400"/>
              <a:buNone/>
            </a:pPr>
            <a:r>
              <a:rPr lang="en-US" dirty="0" err="1"/>
              <a:t>Promuovendo</a:t>
            </a:r>
            <a:r>
              <a:rPr lang="en-US" dirty="0"/>
              <a:t> un accesso </a:t>
            </a:r>
            <a:r>
              <a:rPr lang="en-US" dirty="0" err="1"/>
              <a:t>equo</a:t>
            </a:r>
            <a:r>
              <a:rPr lang="en-US" dirty="0"/>
              <a:t> alle </a:t>
            </a:r>
            <a:r>
              <a:rPr lang="en-US" dirty="0" err="1"/>
              <a:t>risorse</a:t>
            </a:r>
            <a:r>
              <a:rPr lang="en-US" dirty="0"/>
              <a:t>, alle </a:t>
            </a:r>
            <a:r>
              <a:rPr lang="en-US" dirty="0" err="1"/>
              <a:t>conoscenze</a:t>
            </a:r>
            <a:r>
              <a:rPr lang="en-US" dirty="0"/>
              <a:t> e ai </a:t>
            </a:r>
            <a:r>
              <a:rPr lang="en-US" dirty="0" err="1"/>
              <a:t>processi</a:t>
            </a:r>
            <a:r>
              <a:rPr lang="en-US" dirty="0"/>
              <a:t> </a:t>
            </a:r>
            <a:r>
              <a:rPr lang="en-US" dirty="0" err="1"/>
              <a:t>decisionali</a:t>
            </a:r>
            <a:r>
              <a:rPr lang="en-US" dirty="0"/>
              <a:t>, </a:t>
            </a:r>
            <a:r>
              <a:rPr lang="en-US" dirty="0" err="1"/>
              <a:t>l'</a:t>
            </a:r>
            <a:r>
              <a:rPr lang="en-US" b="1" dirty="0" err="1"/>
              <a:t>agroecologia</a:t>
            </a:r>
            <a:r>
              <a:rPr lang="en-US" b="1" dirty="0"/>
              <a:t> </a:t>
            </a:r>
            <a:r>
              <a:rPr lang="en-US" b="1" dirty="0" err="1"/>
              <a:t>consente</a:t>
            </a:r>
            <a:r>
              <a:rPr lang="en-US" b="1" dirty="0"/>
              <a:t> ai </a:t>
            </a:r>
            <a:r>
              <a:rPr lang="en-US" b="1" dirty="0" err="1"/>
              <a:t>gruppi</a:t>
            </a:r>
            <a:r>
              <a:rPr lang="en-US" b="1" dirty="0"/>
              <a:t> </a:t>
            </a:r>
            <a:r>
              <a:rPr lang="en-US" b="1" dirty="0" err="1"/>
              <a:t>emarginati</a:t>
            </a:r>
            <a:r>
              <a:rPr lang="en-US" b="1" dirty="0"/>
              <a:t> </a:t>
            </a:r>
            <a:r>
              <a:rPr lang="en-US" dirty="0"/>
              <a:t>- come le </a:t>
            </a:r>
            <a:r>
              <a:rPr lang="en-US" dirty="0" err="1"/>
              <a:t>donne</a:t>
            </a:r>
            <a:r>
              <a:rPr lang="en-US" dirty="0"/>
              <a:t>, le </a:t>
            </a:r>
            <a:r>
              <a:rPr lang="en-US" dirty="0" err="1"/>
              <a:t>comunità</a:t>
            </a:r>
            <a:r>
              <a:rPr lang="en-US" dirty="0"/>
              <a:t> indigene e </a:t>
            </a:r>
            <a:r>
              <a:rPr lang="en-US" dirty="0" err="1"/>
              <a:t>i</a:t>
            </a:r>
            <a:r>
              <a:rPr lang="en-US" dirty="0"/>
              <a:t> </a:t>
            </a:r>
            <a:r>
              <a:rPr lang="en-US" dirty="0" err="1"/>
              <a:t>piccoli</a:t>
            </a:r>
            <a:r>
              <a:rPr lang="en-US" dirty="0"/>
              <a:t> </a:t>
            </a:r>
            <a:r>
              <a:rPr lang="en-US" dirty="0" err="1"/>
              <a:t>agricoltori</a:t>
            </a:r>
            <a:r>
              <a:rPr lang="en-US" dirty="0"/>
              <a:t> - di </a:t>
            </a:r>
            <a:r>
              <a:rPr lang="en-US" dirty="0" err="1"/>
              <a:t>partecipare</a:t>
            </a:r>
            <a:r>
              <a:rPr lang="en-US" dirty="0"/>
              <a:t> </a:t>
            </a:r>
            <a:r>
              <a:rPr lang="en-US" dirty="0" err="1"/>
              <a:t>attivamente</a:t>
            </a:r>
            <a:r>
              <a:rPr lang="en-US" dirty="0"/>
              <a:t> </a:t>
            </a:r>
            <a:r>
              <a:rPr lang="en-US" dirty="0" err="1"/>
              <a:t>alla</a:t>
            </a:r>
            <a:r>
              <a:rPr lang="en-US" dirty="0"/>
              <a:t> </a:t>
            </a:r>
            <a:r>
              <a:rPr lang="en-US" dirty="0" err="1"/>
              <a:t>definizione</a:t>
            </a:r>
            <a:r>
              <a:rPr lang="en-US" dirty="0"/>
              <a:t> </a:t>
            </a:r>
            <a:r>
              <a:rPr lang="en-US" dirty="0" err="1"/>
              <a:t>dei</a:t>
            </a:r>
            <a:r>
              <a:rPr lang="en-US" dirty="0"/>
              <a:t> loro </a:t>
            </a:r>
            <a:r>
              <a:rPr lang="en-US" dirty="0" err="1"/>
              <a:t>sistemi</a:t>
            </a:r>
            <a:r>
              <a:rPr lang="en-US" dirty="0"/>
              <a:t> </a:t>
            </a:r>
            <a:r>
              <a:rPr lang="en-US" dirty="0" err="1"/>
              <a:t>alimentari</a:t>
            </a:r>
            <a:r>
              <a:rPr lang="en-US" dirty="0"/>
              <a:t>.</a:t>
            </a:r>
            <a:endParaRPr dirty="0"/>
          </a:p>
          <a:p>
            <a:pPr marL="228600" lvl="0" indent="0" algn="l" rtl="0">
              <a:lnSpc>
                <a:spcPct val="90000"/>
              </a:lnSpc>
              <a:spcBef>
                <a:spcPts val="0"/>
              </a:spcBef>
              <a:spcAft>
                <a:spcPts val="0"/>
              </a:spcAft>
              <a:buSzPts val="2400"/>
              <a:buNone/>
            </a:pPr>
            <a:endParaRPr dirty="0"/>
          </a:p>
          <a:p>
            <a:pPr marL="228600" lvl="0" indent="0" algn="l" rtl="0">
              <a:lnSpc>
                <a:spcPct val="90000"/>
              </a:lnSpc>
              <a:spcBef>
                <a:spcPts val="0"/>
              </a:spcBef>
              <a:spcAft>
                <a:spcPts val="0"/>
              </a:spcAft>
              <a:buSzPts val="2400"/>
              <a:buNone/>
            </a:pPr>
            <a:r>
              <a:rPr lang="en-US" dirty="0">
                <a:highlight>
                  <a:srgbClr val="8DC641"/>
                </a:highlight>
              </a:rPr>
              <a:t>Per </a:t>
            </a:r>
            <a:r>
              <a:rPr lang="en-US" dirty="0" err="1">
                <a:highlight>
                  <a:srgbClr val="8DC641"/>
                </a:highlight>
              </a:rPr>
              <a:t>saperne</a:t>
            </a:r>
            <a:r>
              <a:rPr lang="en-US" dirty="0">
                <a:highlight>
                  <a:srgbClr val="8DC641"/>
                </a:highlight>
              </a:rPr>
              <a:t> di </a:t>
            </a:r>
            <a:r>
              <a:rPr lang="en-US" dirty="0" err="1">
                <a:highlight>
                  <a:srgbClr val="8DC641"/>
                </a:highlight>
              </a:rPr>
              <a:t>più</a:t>
            </a:r>
            <a:r>
              <a:rPr lang="en-US" dirty="0">
                <a:highlight>
                  <a:srgbClr val="8DC641"/>
                </a:highlight>
              </a:rPr>
              <a:t>: </a:t>
            </a:r>
            <a:r>
              <a:rPr lang="en-US" u="sng" dirty="0">
                <a:solidFill>
                  <a:schemeClr val="hlink"/>
                </a:solidFill>
                <a:latin typeface="Calibri"/>
                <a:ea typeface="Calibri"/>
                <a:cs typeface="Calibri"/>
                <a:sym typeface="Calibri"/>
                <a:hlinkClick r:id="rId3"/>
              </a:rPr>
              <a:t>Progetto </a:t>
            </a:r>
            <a:r>
              <a:rPr lang="en-US" dirty="0" err="1">
                <a:latin typeface="Calibri"/>
                <a:ea typeface="Calibri"/>
                <a:cs typeface="Calibri"/>
                <a:sym typeface="Calibri"/>
                <a:hlinkClick r:id="rId3"/>
              </a:rPr>
              <a:t>Rigenerazione</a:t>
            </a:r>
            <a:r>
              <a:rPr lang="en-US" dirty="0">
                <a:latin typeface="Calibri"/>
                <a:ea typeface="Calibri"/>
                <a:cs typeface="Calibri"/>
                <a:sym typeface="Calibri"/>
                <a:hlinkClick r:id="rId3"/>
              </a:rPr>
              <a:t> </a:t>
            </a:r>
            <a:endParaRPr dirty="0"/>
          </a:p>
        </p:txBody>
      </p:sp>
      <p:sp>
        <p:nvSpPr>
          <p:cNvPr id="512" name="Google Shape;512;p51"/>
          <p:cNvSpPr txBox="1">
            <a:spLocks noGrp="1"/>
          </p:cNvSpPr>
          <p:nvPr>
            <p:ph type="body" idx="2"/>
          </p:nvPr>
        </p:nvSpPr>
        <p:spPr>
          <a:xfrm>
            <a:off x="898358" y="575442"/>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Rafforzare la giustizia sociale e l'inclusione</a:t>
            </a:r>
            <a:endParaRPr b="1"/>
          </a:p>
        </p:txBody>
      </p:sp>
      <p:pic>
        <p:nvPicPr>
          <p:cNvPr id="513" name="Google Shape;513;p51" descr="Obrázok, na ktorom je nebo, exteriér, rastlina, tráva"/>
          <p:cNvPicPr preferRelativeResize="0">
            <a:picLocks noGrp="1"/>
          </p:cNvPicPr>
          <p:nvPr>
            <p:ph type="pic" idx="3"/>
          </p:nvPr>
        </p:nvPicPr>
        <p:blipFill rotWithShape="1">
          <a:blip r:embed="rId4">
            <a:alphaModFix/>
          </a:blip>
          <a:srcRect/>
          <a:stretch/>
        </p:blipFill>
        <p:spPr>
          <a:xfrm>
            <a:off x="6545263" y="1452563"/>
            <a:ext cx="5646737" cy="4656137"/>
          </a:xfrm>
          <a:prstGeom prst="rect">
            <a:avLst/>
          </a:prstGeom>
          <a:solidFill>
            <a:srgbClr val="D8D8D8"/>
          </a:solidFill>
          <a:ln>
            <a:noFill/>
          </a:ln>
        </p:spPr>
      </p:pic>
      <p:grpSp>
        <p:nvGrpSpPr>
          <p:cNvPr id="514" name="Google Shape;514;p51"/>
          <p:cNvGrpSpPr/>
          <p:nvPr/>
        </p:nvGrpSpPr>
        <p:grpSpPr>
          <a:xfrm rot="3730759">
            <a:off x="6563864" y="804822"/>
            <a:ext cx="949887" cy="1163493"/>
            <a:chOff x="7602444" y="4967675"/>
            <a:chExt cx="483620" cy="592374"/>
          </a:xfrm>
        </p:grpSpPr>
        <p:grpSp>
          <p:nvGrpSpPr>
            <p:cNvPr id="515" name="Google Shape;515;p51"/>
            <p:cNvGrpSpPr/>
            <p:nvPr/>
          </p:nvGrpSpPr>
          <p:grpSpPr>
            <a:xfrm>
              <a:off x="7618661" y="4967675"/>
              <a:ext cx="467403" cy="507609"/>
              <a:chOff x="2251964" y="3590497"/>
              <a:chExt cx="467403" cy="507609"/>
            </a:xfrm>
          </p:grpSpPr>
          <p:sp>
            <p:nvSpPr>
              <p:cNvPr id="516" name="Google Shape;516;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19" name="Google Shape;519;p51"/>
            <p:cNvGrpSpPr/>
            <p:nvPr/>
          </p:nvGrpSpPr>
          <p:grpSpPr>
            <a:xfrm>
              <a:off x="7602444" y="4993761"/>
              <a:ext cx="421973" cy="566288"/>
              <a:chOff x="2235747" y="3616583"/>
              <a:chExt cx="421973" cy="566288"/>
            </a:xfrm>
          </p:grpSpPr>
          <p:sp>
            <p:nvSpPr>
              <p:cNvPr id="520" name="Google Shape;520;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52"/>
          <p:cNvSpPr txBox="1">
            <a:spLocks noGrp="1"/>
          </p:cNvSpPr>
          <p:nvPr>
            <p:ph type="body" idx="1"/>
          </p:nvPr>
        </p:nvSpPr>
        <p:spPr>
          <a:xfrm>
            <a:off x="674200" y="1032025"/>
            <a:ext cx="1101690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err="1"/>
              <a:t>Questo</a:t>
            </a:r>
            <a:r>
              <a:rPr lang="en-US" dirty="0"/>
              <a:t> </a:t>
            </a:r>
            <a:r>
              <a:rPr lang="en-US" dirty="0" err="1"/>
              <a:t>approccio</a:t>
            </a:r>
            <a:r>
              <a:rPr lang="en-US" dirty="0"/>
              <a:t> </a:t>
            </a:r>
            <a:r>
              <a:rPr lang="en-US" dirty="0" err="1"/>
              <a:t>inclusivo</a:t>
            </a:r>
            <a:r>
              <a:rPr lang="en-US" dirty="0"/>
              <a:t> </a:t>
            </a:r>
            <a:r>
              <a:rPr lang="en-US" dirty="0" err="1"/>
              <a:t>riconosce</a:t>
            </a:r>
            <a:r>
              <a:rPr lang="en-US" dirty="0"/>
              <a:t> </a:t>
            </a:r>
            <a:r>
              <a:rPr lang="en-US" dirty="0" err="1"/>
              <a:t>i</a:t>
            </a:r>
            <a:r>
              <a:rPr lang="en-US" dirty="0"/>
              <a:t> </a:t>
            </a:r>
            <a:r>
              <a:rPr lang="en-US" b="1" dirty="0" err="1"/>
              <a:t>diversi</a:t>
            </a:r>
            <a:r>
              <a:rPr lang="en-US" b="1" dirty="0"/>
              <a:t> </a:t>
            </a:r>
            <a:r>
              <a:rPr lang="en-US" b="1" dirty="0" err="1"/>
              <a:t>sistemi</a:t>
            </a:r>
            <a:r>
              <a:rPr lang="en-US" b="1" dirty="0"/>
              <a:t> di </a:t>
            </a:r>
            <a:r>
              <a:rPr lang="en-US" b="1" dirty="0" err="1"/>
              <a:t>conoscenza</a:t>
            </a:r>
            <a:r>
              <a:rPr lang="en-US" b="1" dirty="0"/>
              <a:t> e le </a:t>
            </a:r>
            <a:r>
              <a:rPr lang="en-US" b="1" dirty="0" err="1"/>
              <a:t>pratiche</a:t>
            </a:r>
            <a:r>
              <a:rPr lang="en-US" b="1" dirty="0"/>
              <a:t> </a:t>
            </a:r>
            <a:r>
              <a:rPr lang="en-US" b="1" dirty="0" err="1"/>
              <a:t>culturali</a:t>
            </a:r>
            <a:r>
              <a:rPr lang="en-US" dirty="0"/>
              <a:t>, ma </a:t>
            </a:r>
            <a:r>
              <a:rPr lang="en-US" dirty="0" err="1"/>
              <a:t>affronta</a:t>
            </a:r>
            <a:r>
              <a:rPr lang="en-US" dirty="0"/>
              <a:t> </a:t>
            </a:r>
            <a:r>
              <a:rPr lang="en-US" dirty="0" err="1"/>
              <a:t>anche</a:t>
            </a:r>
            <a:r>
              <a:rPr lang="en-US" dirty="0"/>
              <a:t> le </a:t>
            </a:r>
            <a:r>
              <a:rPr lang="en-US" dirty="0" err="1"/>
              <a:t>disuguaglianze</a:t>
            </a:r>
            <a:r>
              <a:rPr lang="en-US" dirty="0"/>
              <a:t> </a:t>
            </a:r>
            <a:r>
              <a:rPr lang="en-US" dirty="0" err="1"/>
              <a:t>sociali</a:t>
            </a:r>
            <a:r>
              <a:rPr lang="en-US" dirty="0"/>
              <a:t> e </a:t>
            </a:r>
            <a:r>
              <a:rPr lang="en-US" dirty="0" err="1"/>
              <a:t>promuove</a:t>
            </a:r>
            <a:r>
              <a:rPr lang="en-US" dirty="0"/>
              <a:t> </a:t>
            </a:r>
            <a:r>
              <a:rPr lang="en-US" dirty="0" err="1"/>
              <a:t>una</a:t>
            </a:r>
            <a:r>
              <a:rPr lang="en-US" dirty="0"/>
              <a:t> </a:t>
            </a:r>
            <a:r>
              <a:rPr lang="en-US" dirty="0" err="1"/>
              <a:t>società</a:t>
            </a:r>
            <a:r>
              <a:rPr lang="en-US" dirty="0"/>
              <a:t> </a:t>
            </a:r>
            <a:r>
              <a:rPr lang="en-US" dirty="0" err="1"/>
              <a:t>più</a:t>
            </a:r>
            <a:r>
              <a:rPr lang="en-US" dirty="0"/>
              <a:t> </a:t>
            </a:r>
            <a:r>
              <a:rPr lang="en-US" dirty="0" err="1"/>
              <a:t>equa</a:t>
            </a:r>
            <a:r>
              <a:rPr lang="en-US" dirty="0"/>
              <a:t> e </a:t>
            </a:r>
            <a:r>
              <a:rPr lang="en-US" dirty="0" err="1"/>
              <a:t>giusta</a:t>
            </a:r>
            <a:r>
              <a:rPr lang="en-US" dirty="0"/>
              <a:t>. </a:t>
            </a:r>
            <a:r>
              <a:rPr lang="en-US" dirty="0" err="1"/>
              <a:t>Alcune</a:t>
            </a:r>
            <a:r>
              <a:rPr lang="en-US" dirty="0"/>
              <a:t> </a:t>
            </a:r>
            <a:r>
              <a:rPr lang="en-US" dirty="0" err="1"/>
              <a:t>attività</a:t>
            </a:r>
            <a:r>
              <a:rPr lang="en-US" dirty="0"/>
              <a:t> </a:t>
            </a:r>
            <a:r>
              <a:rPr lang="en-US" dirty="0" err="1"/>
              <a:t>specifiche</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implementate</a:t>
            </a:r>
            <a:r>
              <a:rPr lang="en-US" dirty="0"/>
              <a:t> per </a:t>
            </a:r>
            <a:r>
              <a:rPr lang="en-US" dirty="0" err="1"/>
              <a:t>raggiungere</a:t>
            </a:r>
            <a:r>
              <a:rPr lang="en-US" dirty="0"/>
              <a:t> </a:t>
            </a:r>
            <a:r>
              <a:rPr lang="en-US" dirty="0" err="1"/>
              <a:t>questo</a:t>
            </a:r>
            <a:r>
              <a:rPr lang="en-US" dirty="0"/>
              <a:t> </a:t>
            </a:r>
            <a:r>
              <a:rPr lang="en-US" dirty="0" err="1"/>
              <a:t>obiettivo</a:t>
            </a:r>
            <a:r>
              <a:rPr lang="en-US" dirty="0"/>
              <a:t> </a:t>
            </a:r>
            <a:r>
              <a:rPr lang="en-US" dirty="0" err="1"/>
              <a:t>sono</a:t>
            </a:r>
            <a:r>
              <a:rPr lang="en-US" dirty="0">
                <a:latin typeface="Calibri"/>
                <a:ea typeface="Calibri"/>
                <a:cs typeface="Calibri"/>
                <a:sym typeface="Calibri"/>
              </a:rPr>
              <a:t>: </a:t>
            </a:r>
            <a:endParaRPr dirty="0"/>
          </a:p>
          <a:p>
            <a:pPr marL="457200" lvl="0" indent="0" algn="l" rtl="0">
              <a:lnSpc>
                <a:spcPct val="100000"/>
              </a:lnSpc>
              <a:spcBef>
                <a:spcPts val="0"/>
              </a:spcBef>
              <a:spcAft>
                <a:spcPts val="0"/>
              </a:spcAft>
              <a:buSzPts val="2400"/>
              <a:buNone/>
            </a:pPr>
            <a:endParaRPr sz="600" dirty="0">
              <a:latin typeface="Calibri"/>
              <a:ea typeface="Calibri"/>
              <a:cs typeface="Calibri"/>
              <a:sym typeface="Calibri"/>
            </a:endParaRPr>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Giardini </a:t>
            </a:r>
            <a:r>
              <a:rPr lang="en-US" sz="2200" dirty="0" err="1">
                <a:latin typeface="Calibri"/>
                <a:ea typeface="Calibri"/>
                <a:cs typeface="Calibri"/>
                <a:sym typeface="Calibri"/>
              </a:rPr>
              <a:t>comunitari</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Mercati</a:t>
            </a:r>
            <a:r>
              <a:rPr lang="en-US" sz="2200" dirty="0">
                <a:latin typeface="Calibri"/>
                <a:ea typeface="Calibri"/>
                <a:cs typeface="Calibri"/>
                <a:sym typeface="Calibri"/>
              </a:rPr>
              <a:t> </a:t>
            </a:r>
            <a:r>
              <a:rPr lang="en-US" sz="2200" dirty="0" err="1">
                <a:latin typeface="Calibri"/>
                <a:ea typeface="Calibri"/>
                <a:cs typeface="Calibri"/>
                <a:sym typeface="Calibri"/>
              </a:rPr>
              <a:t>contadini</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Coinvolgimento</a:t>
            </a:r>
            <a:r>
              <a:rPr lang="en-US" sz="2200" dirty="0">
                <a:latin typeface="Calibri"/>
                <a:ea typeface="Calibri"/>
                <a:cs typeface="Calibri"/>
                <a:sym typeface="Calibri"/>
              </a:rPr>
              <a:t> di </a:t>
            </a:r>
            <a:r>
              <a:rPr lang="en-US" sz="2200" dirty="0" err="1">
                <a:latin typeface="Calibri"/>
                <a:ea typeface="Calibri"/>
                <a:cs typeface="Calibri"/>
                <a:sym typeface="Calibri"/>
              </a:rPr>
              <a:t>giovani</a:t>
            </a:r>
            <a:r>
              <a:rPr lang="en-US" sz="2200" dirty="0">
                <a:latin typeface="Calibri"/>
                <a:ea typeface="Calibri"/>
                <a:cs typeface="Calibri"/>
                <a:sym typeface="Calibri"/>
              </a:rPr>
              <a:t> e </a:t>
            </a:r>
            <a:r>
              <a:rPr lang="en-US" sz="2200" dirty="0" err="1">
                <a:latin typeface="Calibri"/>
                <a:ea typeface="Calibri"/>
                <a:cs typeface="Calibri"/>
                <a:sym typeface="Calibri"/>
              </a:rPr>
              <a:t>donne</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Condivisione</a:t>
            </a:r>
            <a:r>
              <a:rPr lang="en-US" sz="2200" dirty="0">
                <a:latin typeface="Calibri"/>
                <a:ea typeface="Calibri"/>
                <a:cs typeface="Calibri"/>
                <a:sym typeface="Calibri"/>
              </a:rPr>
              <a:t> </a:t>
            </a:r>
            <a:r>
              <a:rPr lang="en-US" sz="2200" dirty="0" err="1">
                <a:latin typeface="Calibri"/>
                <a:ea typeface="Calibri"/>
                <a:cs typeface="Calibri"/>
                <a:sym typeface="Calibri"/>
              </a:rPr>
              <a:t>della</a:t>
            </a:r>
            <a:r>
              <a:rPr lang="en-US" sz="2200" dirty="0">
                <a:latin typeface="Calibri"/>
                <a:ea typeface="Calibri"/>
                <a:cs typeface="Calibri"/>
                <a:sym typeface="Calibri"/>
              </a:rPr>
              <a:t> </a:t>
            </a:r>
            <a:r>
              <a:rPr lang="en-US" sz="2200" dirty="0" err="1">
                <a:latin typeface="Calibri"/>
                <a:ea typeface="Calibri"/>
                <a:cs typeface="Calibri"/>
                <a:sym typeface="Calibri"/>
              </a:rPr>
              <a:t>conoscenza</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Proprietà</a:t>
            </a:r>
            <a:r>
              <a:rPr lang="en-US" sz="2200" dirty="0">
                <a:latin typeface="Calibri"/>
                <a:ea typeface="Calibri"/>
                <a:cs typeface="Calibri"/>
                <a:sym typeface="Calibri"/>
              </a:rPr>
              <a:t> </a:t>
            </a:r>
            <a:r>
              <a:rPr lang="en-US" sz="2200" dirty="0" err="1">
                <a:latin typeface="Calibri"/>
                <a:ea typeface="Calibri"/>
                <a:cs typeface="Calibri"/>
                <a:sym typeface="Calibri"/>
              </a:rPr>
              <a:t>fondiaria</a:t>
            </a:r>
            <a:r>
              <a:rPr lang="en-US" sz="2200" dirty="0">
                <a:latin typeface="Calibri"/>
                <a:ea typeface="Calibri"/>
                <a:cs typeface="Calibri"/>
                <a:sym typeface="Calibri"/>
              </a:rPr>
              <a:t> e accesso alle </a:t>
            </a:r>
            <a:r>
              <a:rPr lang="en-US" sz="2200" dirty="0" err="1">
                <a:latin typeface="Calibri"/>
                <a:ea typeface="Calibri"/>
                <a:cs typeface="Calibri"/>
                <a:sym typeface="Calibri"/>
              </a:rPr>
              <a:t>risorse</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Commercio</a:t>
            </a:r>
            <a:r>
              <a:rPr lang="en-US" sz="2200" dirty="0">
                <a:latin typeface="Calibri"/>
                <a:ea typeface="Calibri"/>
                <a:cs typeface="Calibri"/>
                <a:sym typeface="Calibri"/>
              </a:rPr>
              <a:t> </a:t>
            </a:r>
            <a:r>
              <a:rPr lang="en-US" sz="2200" dirty="0" err="1">
                <a:latin typeface="Calibri"/>
                <a:ea typeface="Calibri"/>
                <a:cs typeface="Calibri"/>
                <a:sym typeface="Calibri"/>
              </a:rPr>
              <a:t>equo</a:t>
            </a:r>
            <a:r>
              <a:rPr lang="en-US" sz="2200" dirty="0">
                <a:latin typeface="Calibri"/>
                <a:ea typeface="Calibri"/>
                <a:cs typeface="Calibri"/>
                <a:sym typeface="Calibri"/>
              </a:rPr>
              <a:t> e </a:t>
            </a:r>
            <a:r>
              <a:rPr lang="en-US" sz="2200" dirty="0" err="1">
                <a:latin typeface="Calibri"/>
                <a:ea typeface="Calibri"/>
                <a:cs typeface="Calibri"/>
                <a:sym typeface="Calibri"/>
              </a:rPr>
              <a:t>solidale</a:t>
            </a:r>
            <a:r>
              <a:rPr lang="en-US" sz="2200" dirty="0">
                <a:latin typeface="Calibri"/>
                <a:ea typeface="Calibri"/>
                <a:cs typeface="Calibri"/>
                <a:sym typeface="Calibri"/>
              </a:rPr>
              <a:t> e </a:t>
            </a:r>
            <a:r>
              <a:rPr lang="en-US" sz="2200" dirty="0" err="1">
                <a:latin typeface="Calibri"/>
                <a:ea typeface="Calibri"/>
                <a:cs typeface="Calibri"/>
                <a:sym typeface="Calibri"/>
              </a:rPr>
              <a:t>mercati</a:t>
            </a:r>
            <a:r>
              <a:rPr lang="en-US" sz="2200" dirty="0">
                <a:latin typeface="Calibri"/>
                <a:ea typeface="Calibri"/>
                <a:cs typeface="Calibri"/>
                <a:sym typeface="Calibri"/>
              </a:rPr>
              <a:t> </a:t>
            </a:r>
            <a:r>
              <a:rPr lang="en-US" sz="2200" dirty="0" err="1">
                <a:latin typeface="Calibri"/>
                <a:ea typeface="Calibri"/>
                <a:cs typeface="Calibri"/>
                <a:sym typeface="Calibri"/>
              </a:rPr>
              <a:t>locali</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Banche</a:t>
            </a:r>
            <a:r>
              <a:rPr lang="en-US" sz="2200" dirty="0">
                <a:latin typeface="Calibri"/>
                <a:ea typeface="Calibri"/>
                <a:cs typeface="Calibri"/>
                <a:sym typeface="Calibri"/>
              </a:rPr>
              <a:t> </a:t>
            </a:r>
            <a:r>
              <a:rPr lang="en-US" sz="2200" dirty="0" err="1">
                <a:latin typeface="Calibri"/>
                <a:ea typeface="Calibri"/>
                <a:cs typeface="Calibri"/>
                <a:sym typeface="Calibri"/>
              </a:rPr>
              <a:t>dei</a:t>
            </a:r>
            <a:r>
              <a:rPr lang="en-US" sz="2200" dirty="0">
                <a:latin typeface="Calibri"/>
                <a:ea typeface="Calibri"/>
                <a:cs typeface="Calibri"/>
                <a:sym typeface="Calibri"/>
              </a:rPr>
              <a:t> semi </a:t>
            </a:r>
            <a:r>
              <a:rPr lang="en-US" sz="2200" dirty="0" err="1">
                <a:latin typeface="Calibri"/>
                <a:ea typeface="Calibri"/>
                <a:cs typeface="Calibri"/>
                <a:sym typeface="Calibri"/>
              </a:rPr>
              <a:t>della</a:t>
            </a:r>
            <a:r>
              <a:rPr lang="en-US" sz="2200" dirty="0">
                <a:latin typeface="Calibri"/>
                <a:ea typeface="Calibri"/>
                <a:cs typeface="Calibri"/>
                <a:sym typeface="Calibri"/>
              </a:rPr>
              <a:t> </a:t>
            </a:r>
            <a:r>
              <a:rPr lang="en-US" sz="2200" dirty="0" err="1">
                <a:latin typeface="Calibri"/>
                <a:ea typeface="Calibri"/>
                <a:cs typeface="Calibri"/>
                <a:sym typeface="Calibri"/>
              </a:rPr>
              <a:t>comunità</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Educazione</a:t>
            </a:r>
            <a:r>
              <a:rPr lang="en-US" sz="2200" dirty="0">
                <a:latin typeface="Calibri"/>
                <a:ea typeface="Calibri"/>
                <a:cs typeface="Calibri"/>
                <a:sym typeface="Calibri"/>
              </a:rPr>
              <a:t> e </a:t>
            </a:r>
            <a:r>
              <a:rPr lang="en-US" sz="2200" dirty="0" err="1">
                <a:latin typeface="Calibri"/>
                <a:ea typeface="Calibri"/>
                <a:cs typeface="Calibri"/>
                <a:sym typeface="Calibri"/>
              </a:rPr>
              <a:t>sensibilizzazione</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Processo</a:t>
            </a:r>
            <a:r>
              <a:rPr lang="en-US" sz="2200" dirty="0">
                <a:latin typeface="Calibri"/>
                <a:ea typeface="Calibri"/>
                <a:cs typeface="Calibri"/>
                <a:sym typeface="Calibri"/>
              </a:rPr>
              <a:t> </a:t>
            </a:r>
            <a:r>
              <a:rPr lang="en-US" sz="2200" dirty="0" err="1">
                <a:latin typeface="Calibri"/>
                <a:ea typeface="Calibri"/>
                <a:cs typeface="Calibri"/>
                <a:sym typeface="Calibri"/>
              </a:rPr>
              <a:t>decisionale</a:t>
            </a:r>
            <a:r>
              <a:rPr lang="en-US" sz="2200" dirty="0">
                <a:latin typeface="Calibri"/>
                <a:ea typeface="Calibri"/>
                <a:cs typeface="Calibri"/>
                <a:sym typeface="Calibri"/>
              </a:rPr>
              <a:t> </a:t>
            </a:r>
            <a:r>
              <a:rPr lang="en-US" sz="2200" dirty="0" err="1">
                <a:latin typeface="Calibri"/>
                <a:ea typeface="Calibri"/>
                <a:cs typeface="Calibri"/>
                <a:sym typeface="Calibri"/>
              </a:rPr>
              <a:t>partecipativo</a:t>
            </a:r>
            <a:endParaRPr dirty="0"/>
          </a:p>
          <a:p>
            <a:pPr marL="800100" lvl="0" indent="-342900" algn="l" rtl="0">
              <a:lnSpc>
                <a:spcPct val="100000"/>
              </a:lnSpc>
              <a:spcBef>
                <a:spcPts val="0"/>
              </a:spcBef>
              <a:spcAft>
                <a:spcPts val="0"/>
              </a:spcAft>
              <a:buSzPts val="2400"/>
              <a:buFont typeface="Arial"/>
              <a:buChar char="•"/>
            </a:pPr>
            <a:r>
              <a:rPr lang="en-US" sz="2200" dirty="0" err="1">
                <a:latin typeface="Calibri"/>
                <a:ea typeface="Calibri"/>
                <a:cs typeface="Calibri"/>
                <a:sym typeface="Calibri"/>
              </a:rPr>
              <a:t>Promuovere</a:t>
            </a:r>
            <a:r>
              <a:rPr lang="en-US" sz="2200" dirty="0">
                <a:latin typeface="Calibri"/>
                <a:ea typeface="Calibri"/>
                <a:cs typeface="Calibri"/>
                <a:sym typeface="Calibri"/>
              </a:rPr>
              <a:t> </a:t>
            </a:r>
            <a:r>
              <a:rPr lang="en-US" sz="2200" dirty="0" err="1">
                <a:latin typeface="Calibri"/>
                <a:ea typeface="Calibri"/>
                <a:cs typeface="Calibri"/>
                <a:sym typeface="Calibri"/>
              </a:rPr>
              <a:t>l'agricoltura</a:t>
            </a:r>
            <a:r>
              <a:rPr lang="en-US" sz="2200" dirty="0">
                <a:latin typeface="Calibri"/>
                <a:ea typeface="Calibri"/>
                <a:cs typeface="Calibri"/>
                <a:sym typeface="Calibri"/>
              </a:rPr>
              <a:t> </a:t>
            </a:r>
            <a:r>
              <a:rPr lang="en-US" sz="2200" dirty="0" err="1">
                <a:latin typeface="Calibri"/>
                <a:ea typeface="Calibri"/>
                <a:cs typeface="Calibri"/>
                <a:sym typeface="Calibri"/>
              </a:rPr>
              <a:t>familiare</a:t>
            </a:r>
            <a:endParaRPr dirty="0"/>
          </a:p>
        </p:txBody>
      </p:sp>
      <p:sp>
        <p:nvSpPr>
          <p:cNvPr id="527" name="Google Shape;527;p52"/>
          <p:cNvSpPr txBox="1">
            <a:spLocks noGrp="1"/>
          </p:cNvSpPr>
          <p:nvPr>
            <p:ph type="body" idx="2"/>
          </p:nvPr>
        </p:nvSpPr>
        <p:spPr>
          <a:xfrm>
            <a:off x="557500" y="41145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solidFill>
                  <a:srgbClr val="6AA84F"/>
                </a:solidFill>
              </a:rPr>
              <a:t>Rafforzare</a:t>
            </a:r>
            <a:r>
              <a:rPr lang="en-US" b="1" dirty="0">
                <a:solidFill>
                  <a:srgbClr val="6AA84F"/>
                </a:solidFill>
              </a:rPr>
              <a:t> la </a:t>
            </a:r>
            <a:r>
              <a:rPr lang="en-US" b="1" dirty="0" err="1">
                <a:solidFill>
                  <a:srgbClr val="6AA84F"/>
                </a:solidFill>
              </a:rPr>
              <a:t>giustizia</a:t>
            </a:r>
            <a:r>
              <a:rPr lang="en-US" b="1" dirty="0">
                <a:solidFill>
                  <a:srgbClr val="6AA84F"/>
                </a:solidFill>
              </a:rPr>
              <a:t> </a:t>
            </a:r>
            <a:r>
              <a:rPr lang="en-US" b="1" dirty="0" err="1">
                <a:solidFill>
                  <a:srgbClr val="6AA84F"/>
                </a:solidFill>
              </a:rPr>
              <a:t>sociale</a:t>
            </a:r>
            <a:r>
              <a:rPr lang="en-US" b="1" dirty="0">
                <a:solidFill>
                  <a:srgbClr val="6AA84F"/>
                </a:solidFill>
              </a:rPr>
              <a:t> e </a:t>
            </a:r>
            <a:r>
              <a:rPr lang="en-US" b="1" dirty="0" err="1">
                <a:solidFill>
                  <a:srgbClr val="6AA84F"/>
                </a:solidFill>
              </a:rPr>
              <a:t>l'inclusione</a:t>
            </a:r>
            <a:endParaRPr b="1" dirty="0">
              <a:solidFill>
                <a:srgbClr val="6AA84F"/>
              </a:solidFill>
            </a:endParaRPr>
          </a:p>
        </p:txBody>
      </p:sp>
      <p:pic>
        <p:nvPicPr>
          <p:cNvPr id="528" name="Google Shape;528;p52"/>
          <p:cNvPicPr preferRelativeResize="0"/>
          <p:nvPr/>
        </p:nvPicPr>
        <p:blipFill rotWithShape="1">
          <a:blip r:embed="rId3">
            <a:alphaModFix/>
          </a:blip>
          <a:srcRect/>
          <a:stretch/>
        </p:blipFill>
        <p:spPr>
          <a:xfrm>
            <a:off x="6990850" y="2519950"/>
            <a:ext cx="4816950" cy="3214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Studio </a:t>
            </a:r>
            <a:r>
              <a:rPr lang="en-US"/>
              <a:t>di caso 1</a:t>
            </a:r>
            <a:endParaRPr/>
          </a:p>
        </p:txBody>
      </p:sp>
      <p:sp>
        <p:nvSpPr>
          <p:cNvPr id="534" name="Google Shape;534;p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None/>
            </a:pPr>
            <a:r>
              <a:rPr lang="en-US" sz="2200">
                <a:latin typeface="Calibri"/>
                <a:ea typeface="Calibri"/>
                <a:cs typeface="Calibri"/>
                <a:sym typeface="Calibri"/>
              </a:rPr>
              <a:t>Orti comunitari nella capitale della Slovacchia</a:t>
            </a:r>
            <a:endParaRPr u="sng">
              <a:solidFill>
                <a:schemeClr val="hlink"/>
              </a:solidFill>
              <a:latin typeface="Calibri"/>
              <a:ea typeface="Calibri"/>
              <a:cs typeface="Calibri"/>
              <a:sym typeface="Calibri"/>
              <a:hlinkClick r:id="rId3"/>
            </a:endParaRPr>
          </a:p>
          <a:p>
            <a:pPr marL="0" lvl="0" indent="0" algn="r" rtl="0">
              <a:lnSpc>
                <a:spcPct val="100000"/>
              </a:lnSpc>
              <a:spcBef>
                <a:spcPts val="0"/>
              </a:spcBef>
              <a:spcAft>
                <a:spcPts val="0"/>
              </a:spcAft>
              <a:buClr>
                <a:srgbClr val="000000"/>
              </a:buClr>
              <a:buSzPts val="2200"/>
              <a:buNone/>
            </a:pPr>
            <a:r>
              <a:rPr lang="en-US" u="sng">
                <a:solidFill>
                  <a:schemeClr val="hlink"/>
                </a:solidFill>
                <a:latin typeface="Calibri"/>
                <a:ea typeface="Calibri"/>
                <a:cs typeface="Calibri"/>
                <a:sym typeface="Calibri"/>
                <a:hlinkClick r:id="rId3"/>
              </a:rPr>
              <a:t>Giardini comunitari a Bratislava</a:t>
            </a:r>
            <a:endParaRPr/>
          </a:p>
        </p:txBody>
      </p:sp>
      <p:sp>
        <p:nvSpPr>
          <p:cNvPr id="535" name="Google Shape;535;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536" name="Google Shape;536;p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Studio di caso 2</a:t>
            </a:r>
            <a:endParaRPr/>
          </a:p>
          <a:p>
            <a:pPr marL="0" lvl="0" indent="0" algn="r" rtl="0">
              <a:lnSpc>
                <a:spcPct val="100000"/>
              </a:lnSpc>
              <a:spcBef>
                <a:spcPts val="1000"/>
              </a:spcBef>
              <a:spcAft>
                <a:spcPts val="0"/>
              </a:spcAft>
              <a:buClr>
                <a:srgbClr val="8DC641"/>
              </a:buClr>
              <a:buSzPts val="2400"/>
              <a:buNone/>
            </a:pPr>
            <a:endParaRPr/>
          </a:p>
        </p:txBody>
      </p:sp>
      <p:sp>
        <p:nvSpPr>
          <p:cNvPr id="537" name="Google Shape;537;p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None/>
            </a:pPr>
            <a:r>
              <a:rPr lang="en-US"/>
              <a:t>Biofarma con la sua capanna del pastore</a:t>
            </a:r>
            <a:endParaRPr/>
          </a:p>
          <a:p>
            <a:pPr marL="0" lvl="0" indent="0" algn="r" rtl="0">
              <a:lnSpc>
                <a:spcPct val="100000"/>
              </a:lnSpc>
              <a:spcBef>
                <a:spcPts val="0"/>
              </a:spcBef>
              <a:spcAft>
                <a:spcPts val="0"/>
              </a:spcAft>
              <a:buSzPts val="2200"/>
              <a:buNone/>
            </a:pPr>
            <a:r>
              <a:rPr lang="en-US" u="sng">
                <a:solidFill>
                  <a:schemeClr val="hlink"/>
                </a:solidFill>
                <a:hlinkClick r:id="rId4"/>
              </a:rPr>
              <a:t>Biofarma.sk</a:t>
            </a:r>
            <a:endParaRPr u="sng">
              <a:solidFill>
                <a:schemeClr val="hlink"/>
              </a:solidFill>
            </a:endParaRPr>
          </a:p>
        </p:txBody>
      </p:sp>
      <p:sp>
        <p:nvSpPr>
          <p:cNvPr id="538" name="Google Shape;538;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539" name="Google Shape;539;p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Studio di caso 3</a:t>
            </a:r>
            <a:endParaRPr/>
          </a:p>
          <a:p>
            <a:pPr marL="0" lvl="0" indent="0" algn="r" rtl="0">
              <a:lnSpc>
                <a:spcPct val="100000"/>
              </a:lnSpc>
              <a:spcBef>
                <a:spcPts val="1000"/>
              </a:spcBef>
              <a:spcAft>
                <a:spcPts val="0"/>
              </a:spcAft>
              <a:buClr>
                <a:srgbClr val="8DC641"/>
              </a:buClr>
              <a:buSzPts val="2400"/>
              <a:buNone/>
            </a:pPr>
            <a:endParaRPr/>
          </a:p>
        </p:txBody>
      </p:sp>
      <p:sp>
        <p:nvSpPr>
          <p:cNvPr id="540" name="Google Shape;540;p8"/>
          <p:cNvSpPr txBox="1">
            <a:spLocks noGrp="1"/>
          </p:cNvSpPr>
          <p:nvPr>
            <p:ph type="body" idx="9"/>
          </p:nvPr>
        </p:nvSpPr>
        <p:spPr>
          <a:xfrm>
            <a:off x="4669510" y="5132546"/>
            <a:ext cx="6811515"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None/>
            </a:pPr>
            <a:r>
              <a:rPr lang="en-US"/>
              <a:t>Iniziative educative e di ricerca</a:t>
            </a:r>
            <a:endParaRPr/>
          </a:p>
          <a:p>
            <a:pPr marL="457200" lvl="0" indent="0" algn="r" rtl="0">
              <a:lnSpc>
                <a:spcPct val="100000"/>
              </a:lnSpc>
              <a:spcBef>
                <a:spcPts val="0"/>
              </a:spcBef>
              <a:spcAft>
                <a:spcPts val="0"/>
              </a:spcAft>
              <a:buSzPts val="2200"/>
              <a:buNone/>
            </a:pPr>
            <a:r>
              <a:rPr lang="en-US" u="sng">
                <a:solidFill>
                  <a:schemeClr val="hlink"/>
                </a:solidFill>
                <a:hlinkClick r:id="rId5"/>
              </a:rPr>
              <a:t>Centro per l'educazione ambientale ed etica Živica</a:t>
            </a:r>
            <a:endParaRPr/>
          </a:p>
        </p:txBody>
      </p:sp>
      <p:sp>
        <p:nvSpPr>
          <p:cNvPr id="541" name="Google Shape;541;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542" name="Google Shape;542;p8" descr="A cut out of a paper light bulb"/>
          <p:cNvPicPr preferRelativeResize="0">
            <a:picLocks noGrp="1"/>
          </p:cNvPicPr>
          <p:nvPr>
            <p:ph type="pic" idx="4"/>
          </p:nvPr>
        </p:nvPicPr>
        <p:blipFill rotWithShape="1">
          <a:blip r:embed="rId6">
            <a:alphaModFix/>
          </a:blip>
          <a:srcRect/>
          <a:stretch/>
        </p:blipFill>
        <p:spPr>
          <a:xfrm>
            <a:off x="7559" y="188180"/>
            <a:ext cx="3354094" cy="5923858"/>
          </a:xfrm>
          <a:prstGeom prst="rect">
            <a:avLst/>
          </a:prstGeom>
          <a:solidFill>
            <a:srgbClr val="D8D8D8"/>
          </a:solidFill>
          <a:ln>
            <a:noFill/>
          </a:ln>
        </p:spPr>
      </p:pic>
      <p:grpSp>
        <p:nvGrpSpPr>
          <p:cNvPr id="543" name="Google Shape;543;p8"/>
          <p:cNvGrpSpPr/>
          <p:nvPr/>
        </p:nvGrpSpPr>
        <p:grpSpPr>
          <a:xfrm rot="3730759">
            <a:off x="11161968" y="-100545"/>
            <a:ext cx="949887" cy="1163493"/>
            <a:chOff x="7602444" y="4967675"/>
            <a:chExt cx="483620" cy="592374"/>
          </a:xfrm>
        </p:grpSpPr>
        <p:grpSp>
          <p:nvGrpSpPr>
            <p:cNvPr id="544" name="Google Shape;544;p8"/>
            <p:cNvGrpSpPr/>
            <p:nvPr/>
          </p:nvGrpSpPr>
          <p:grpSpPr>
            <a:xfrm>
              <a:off x="7618661" y="4967675"/>
              <a:ext cx="467403" cy="507609"/>
              <a:chOff x="2251964" y="3590497"/>
              <a:chExt cx="467403" cy="507609"/>
            </a:xfrm>
          </p:grpSpPr>
          <p:sp>
            <p:nvSpPr>
              <p:cNvPr id="545" name="Google Shape;545;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8" name="Google Shape;548;p8"/>
            <p:cNvGrpSpPr/>
            <p:nvPr/>
          </p:nvGrpSpPr>
          <p:grpSpPr>
            <a:xfrm>
              <a:off x="7602444" y="4993761"/>
              <a:ext cx="421973" cy="566288"/>
              <a:chOff x="2235747" y="3616583"/>
              <a:chExt cx="421973" cy="566288"/>
            </a:xfrm>
          </p:grpSpPr>
          <p:sp>
            <p:nvSpPr>
              <p:cNvPr id="549" name="Google Shape;549;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51" name="Google Shape;551;p8"/>
          <p:cNvSpPr txBox="1"/>
          <p:nvPr/>
        </p:nvSpPr>
        <p:spPr>
          <a:xfrm>
            <a:off x="2353739" y="58472"/>
            <a:ext cx="4631542" cy="49528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rgbClr val="000000"/>
              </a:buClr>
              <a:buSzPts val="6300"/>
              <a:buFont typeface="Arial"/>
              <a:buNone/>
            </a:pPr>
            <a:r>
              <a:rPr lang="en-US" sz="3600" b="1" i="0" u="none" strike="noStrike" cap="none" dirty="0" err="1">
                <a:solidFill>
                  <a:srgbClr val="000000"/>
                </a:solidFill>
                <a:highlight>
                  <a:srgbClr val="8DC641"/>
                </a:highlight>
                <a:latin typeface="Calibri"/>
                <a:ea typeface="Calibri"/>
                <a:cs typeface="Calibri"/>
                <a:sym typeface="Calibri"/>
              </a:rPr>
              <a:t>Lasciatevi</a:t>
            </a:r>
            <a:r>
              <a:rPr lang="en-US" sz="3600" b="1" i="0" u="none" strike="noStrike" cap="none" dirty="0">
                <a:solidFill>
                  <a:srgbClr val="000000"/>
                </a:solidFill>
                <a:highlight>
                  <a:srgbClr val="8DC641"/>
                </a:highlight>
                <a:latin typeface="Calibri"/>
                <a:ea typeface="Calibri"/>
                <a:cs typeface="Calibri"/>
                <a:sym typeface="Calibri"/>
              </a:rPr>
              <a:t> </a:t>
            </a:r>
            <a:r>
              <a:rPr lang="en-US" sz="3600" b="1" i="0" u="none" strike="noStrike" cap="none" dirty="0" err="1">
                <a:solidFill>
                  <a:srgbClr val="000000"/>
                </a:solidFill>
                <a:highlight>
                  <a:srgbClr val="8DC641"/>
                </a:highlight>
                <a:latin typeface="Calibri"/>
                <a:ea typeface="Calibri"/>
                <a:cs typeface="Calibri"/>
                <a:sym typeface="Calibri"/>
              </a:rPr>
              <a:t>ispirare</a:t>
            </a:r>
            <a:r>
              <a:rPr lang="en-US" sz="3600" b="1" i="0" u="none" strike="noStrike" cap="none" dirty="0">
                <a:solidFill>
                  <a:srgbClr val="000000"/>
                </a:solidFill>
                <a:highlight>
                  <a:srgbClr val="8DC641"/>
                </a:highlight>
                <a:latin typeface="Calibri"/>
                <a:ea typeface="Calibri"/>
                <a:cs typeface="Calibri"/>
                <a:sym typeface="Calibri"/>
              </a:rPr>
              <a:t>...</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grpSp>
        <p:nvGrpSpPr>
          <p:cNvPr id="557" name="Google Shape;557;p25"/>
          <p:cNvGrpSpPr/>
          <p:nvPr/>
        </p:nvGrpSpPr>
        <p:grpSpPr>
          <a:xfrm>
            <a:off x="10222537" y="5692848"/>
            <a:ext cx="610343" cy="610343"/>
            <a:chOff x="1950027" y="2499889"/>
            <a:chExt cx="850463" cy="850463"/>
          </a:xfrm>
        </p:grpSpPr>
        <p:sp>
          <p:nvSpPr>
            <p:cNvPr id="558" name="Google Shape;558;p25">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9" name="Google Shape;559;p25"/>
            <p:cNvGrpSpPr/>
            <p:nvPr/>
          </p:nvGrpSpPr>
          <p:grpSpPr>
            <a:xfrm>
              <a:off x="2107521" y="2657382"/>
              <a:ext cx="535476" cy="535477"/>
              <a:chOff x="2107521" y="2657382"/>
              <a:chExt cx="535476" cy="535477"/>
            </a:xfrm>
          </p:grpSpPr>
          <p:sp>
            <p:nvSpPr>
              <p:cNvPr id="560" name="Google Shape;560;p25"/>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25"/>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25"/>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63" name="Google Shape;563;p25"/>
          <p:cNvGrpSpPr/>
          <p:nvPr/>
        </p:nvGrpSpPr>
        <p:grpSpPr>
          <a:xfrm>
            <a:off x="8782409" y="5686956"/>
            <a:ext cx="610343" cy="610794"/>
            <a:chOff x="-1196056" y="2499889"/>
            <a:chExt cx="850463" cy="851092"/>
          </a:xfrm>
        </p:grpSpPr>
        <p:sp>
          <p:nvSpPr>
            <p:cNvPr id="564" name="Google Shape;564;p25"/>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25">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6" name="Google Shape;566;p25"/>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7" name="Google Shape;567;p25" descr="World with solid fill">
            <a:hlinkClick r:id="rId5"/>
          </p:cNvPr>
          <p:cNvPicPr preferRelativeResize="0"/>
          <p:nvPr/>
        </p:nvPicPr>
        <p:blipFill rotWithShape="1">
          <a:blip r:embed="rId6">
            <a:alphaModFix/>
          </a:blip>
          <a:srcRect/>
          <a:stretch/>
        </p:blipFill>
        <p:spPr>
          <a:xfrm>
            <a:off x="9531602" y="5745797"/>
            <a:ext cx="535186" cy="535186"/>
          </a:xfrm>
          <a:prstGeom prst="rect">
            <a:avLst/>
          </a:prstGeom>
          <a:noFill/>
          <a:ln>
            <a:noFill/>
          </a:ln>
        </p:spPr>
      </p:pic>
      <p:sp>
        <p:nvSpPr>
          <p:cNvPr id="568" name="Google Shape;568;p25"/>
          <p:cNvSpPr txBox="1">
            <a:spLocks noGrp="1"/>
          </p:cNvSpPr>
          <p:nvPr>
            <p:ph type="body" idx="2"/>
          </p:nvPr>
        </p:nvSpPr>
        <p:spPr>
          <a:xfrm>
            <a:off x="2448419" y="1079400"/>
            <a:ext cx="9343531" cy="3288205"/>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10000"/>
              </a:lnSpc>
              <a:spcBef>
                <a:spcPts val="600"/>
              </a:spcBef>
              <a:spcAft>
                <a:spcPts val="0"/>
              </a:spcAft>
              <a:buSzPts val="5000"/>
              <a:buNone/>
            </a:pPr>
            <a:r>
              <a:rPr lang="en-US" sz="3600" b="1"/>
              <a:t>Super!!! </a:t>
            </a:r>
            <a:endParaRPr/>
          </a:p>
          <a:p>
            <a:pPr marL="0" lvl="0" indent="0" algn="l" rtl="0">
              <a:lnSpc>
                <a:spcPct val="110000"/>
              </a:lnSpc>
              <a:spcBef>
                <a:spcPts val="600"/>
              </a:spcBef>
              <a:spcAft>
                <a:spcPts val="0"/>
              </a:spcAft>
              <a:buSzPts val="5000"/>
              <a:buNone/>
            </a:pPr>
            <a:r>
              <a:rPr lang="en-US" sz="3600"/>
              <a:t>Hai appena completato il Modulo 3... continua in questo viaggio di apprendimento.</a:t>
            </a:r>
            <a:endParaRPr/>
          </a:p>
          <a:p>
            <a:pPr marL="0" lvl="0" indent="0" algn="l" rtl="0">
              <a:lnSpc>
                <a:spcPct val="110000"/>
              </a:lnSpc>
              <a:spcBef>
                <a:spcPts val="600"/>
              </a:spcBef>
              <a:spcAft>
                <a:spcPts val="0"/>
              </a:spcAft>
              <a:buSzPts val="5000"/>
              <a:buNone/>
            </a:pPr>
            <a:r>
              <a:rPr lang="en-US" sz="3600"/>
              <a:t>Nel Modulo 4 discutiamo dell'</a:t>
            </a:r>
            <a:r>
              <a:rPr lang="en-US" sz="3600" b="1"/>
              <a:t>impatto dell'agroecologia sulla comunità</a:t>
            </a:r>
            <a:r>
              <a:rPr lang="en-US" sz="3600"/>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
          <p:cNvSpPr txBox="1">
            <a:spLocks noGrp="1"/>
          </p:cNvSpPr>
          <p:nvPr>
            <p:ph type="body" idx="1"/>
          </p:nvPr>
        </p:nvSpPr>
        <p:spPr>
          <a:xfrm>
            <a:off x="551891" y="1497300"/>
            <a:ext cx="108417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a:t>Fornire agli studenti le conoscenze su come integrare i principi ecologici nell'agricoltura per fornire soluzioni sostenibili e contestuali alle sfide agricole locali, promuovendo così la sicurezza alimentare, la nutrizione e l'equità sociale. </a:t>
            </a:r>
            <a:endParaRPr/>
          </a:p>
          <a:p>
            <a:pPr marL="800100" lvl="0" indent="-342900" algn="l" rtl="0">
              <a:lnSpc>
                <a:spcPct val="100000"/>
              </a:lnSpc>
              <a:spcBef>
                <a:spcPts val="0"/>
              </a:spcBef>
              <a:spcAft>
                <a:spcPts val="0"/>
              </a:spcAft>
              <a:buSzPts val="2400"/>
              <a:buFont typeface="Arial"/>
              <a:buChar char="•"/>
            </a:pPr>
            <a:r>
              <a:rPr lang="en-US"/>
              <a:t>Sottolineare l'importanza degli sforzi collettivi di tutte le parti interessate, tra cui agricoltori, ristoratori, imprese e cittadini, per promuovere un nuovo modo di pensare al cibo, all'agricoltura e all'ambiente. </a:t>
            </a:r>
            <a:endParaRPr/>
          </a:p>
          <a:p>
            <a:pPr marL="800100" lvl="0" indent="-342900" algn="l" rtl="0">
              <a:lnSpc>
                <a:spcPct val="100000"/>
              </a:lnSpc>
              <a:spcBef>
                <a:spcPts val="0"/>
              </a:spcBef>
              <a:spcAft>
                <a:spcPts val="0"/>
              </a:spcAft>
              <a:buSzPts val="2400"/>
              <a:buFont typeface="Arial"/>
              <a:buChar char="•"/>
            </a:pPr>
            <a:r>
              <a:rPr lang="en-US"/>
              <a:t>Consentire alle comunità di lavorare per costruire economie locali resilienti, sostenere i piccoli agricoltori e garantire l'accesso a cibo nutriente e culturalmente appropriato per tutti.</a:t>
            </a:r>
            <a:endParaRPr/>
          </a:p>
        </p:txBody>
      </p:sp>
      <p:sp>
        <p:nvSpPr>
          <p:cNvPr id="233" name="Google Shape;233;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Risultati di apprendimento:</a:t>
            </a:r>
            <a:endParaRPr/>
          </a:p>
          <a:p>
            <a:pPr marL="0" lvl="0" indent="0" algn="l" rtl="0">
              <a:lnSpc>
                <a:spcPct val="90000"/>
              </a:lnSpc>
              <a:spcBef>
                <a:spcPts val="1000"/>
              </a:spcBef>
              <a:spcAft>
                <a:spcPts val="0"/>
              </a:spcAft>
              <a:buClr>
                <a:srgbClr val="8DC641"/>
              </a:buClr>
              <a:buSzPts val="3600"/>
              <a:buNone/>
            </a:pPr>
            <a:endParaRPr/>
          </a:p>
        </p:txBody>
      </p:sp>
      <p:grpSp>
        <p:nvGrpSpPr>
          <p:cNvPr id="234" name="Google Shape;234;p1"/>
          <p:cNvGrpSpPr/>
          <p:nvPr/>
        </p:nvGrpSpPr>
        <p:grpSpPr>
          <a:xfrm rot="3730759">
            <a:off x="10590024" y="380632"/>
            <a:ext cx="949887" cy="1163493"/>
            <a:chOff x="7602444" y="4967675"/>
            <a:chExt cx="483620" cy="592374"/>
          </a:xfrm>
        </p:grpSpPr>
        <p:grpSp>
          <p:nvGrpSpPr>
            <p:cNvPr id="235" name="Google Shape;235;p1"/>
            <p:cNvGrpSpPr/>
            <p:nvPr/>
          </p:nvGrpSpPr>
          <p:grpSpPr>
            <a:xfrm>
              <a:off x="7618661" y="4967675"/>
              <a:ext cx="467403" cy="507609"/>
              <a:chOff x="2251964" y="3590497"/>
              <a:chExt cx="467403" cy="507609"/>
            </a:xfrm>
          </p:grpSpPr>
          <p:sp>
            <p:nvSpPr>
              <p:cNvPr id="236" name="Google Shape;236;p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9" name="Google Shape;239;p1"/>
            <p:cNvGrpSpPr/>
            <p:nvPr/>
          </p:nvGrpSpPr>
          <p:grpSpPr>
            <a:xfrm>
              <a:off x="7602444" y="4993761"/>
              <a:ext cx="421973" cy="566288"/>
              <a:chOff x="2235747" y="3616583"/>
              <a:chExt cx="421973" cy="566288"/>
            </a:xfrm>
          </p:grpSpPr>
          <p:sp>
            <p:nvSpPr>
              <p:cNvPr id="240" name="Google Shape;240;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7" descr="Green question mark"/>
          <p:cNvPicPr preferRelativeResize="0">
            <a:picLocks noGrp="1"/>
          </p:cNvPicPr>
          <p:nvPr>
            <p:ph type="pic" idx="2"/>
          </p:nvPr>
        </p:nvPicPr>
        <p:blipFill rotWithShape="1">
          <a:blip r:embed="rId3">
            <a:alphaModFix/>
          </a:blip>
          <a:srcRect/>
          <a:stretch/>
        </p:blipFill>
        <p:spPr>
          <a:xfrm>
            <a:off x="8912202" y="1246695"/>
            <a:ext cx="2444127" cy="4336988"/>
          </a:xfrm>
          <a:prstGeom prst="rect">
            <a:avLst/>
          </a:prstGeom>
          <a:solidFill>
            <a:srgbClr val="D8D8D8"/>
          </a:solidFill>
          <a:ln>
            <a:noFill/>
          </a:ln>
        </p:spPr>
      </p:pic>
      <p:sp>
        <p:nvSpPr>
          <p:cNvPr id="247" name="Google Shape;247;p7"/>
          <p:cNvSpPr txBox="1">
            <a:spLocks noGrp="1"/>
          </p:cNvSpPr>
          <p:nvPr>
            <p:ph type="body" idx="1"/>
          </p:nvPr>
        </p:nvSpPr>
        <p:spPr>
          <a:xfrm>
            <a:off x="835671" y="1783457"/>
            <a:ext cx="7755879" cy="32910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latin typeface="Calibri"/>
                <a:ea typeface="Calibri"/>
                <a:cs typeface="Calibri"/>
                <a:sym typeface="Calibri"/>
              </a:rPr>
              <a:t>Prendeti qualche minuto per riflettere sulle seguenti domande:</a:t>
            </a:r>
            <a:endParaRPr/>
          </a:p>
          <a:p>
            <a:pPr marL="342900" lvl="0" indent="-342900" algn="l" rtl="0">
              <a:lnSpc>
                <a:spcPct val="100000"/>
              </a:lnSpc>
              <a:spcBef>
                <a:spcPts val="0"/>
              </a:spcBef>
              <a:spcAft>
                <a:spcPts val="0"/>
              </a:spcAft>
              <a:buSzPts val="2400"/>
              <a:buFont typeface="Arial"/>
              <a:buChar char="•"/>
            </a:pPr>
            <a:r>
              <a:rPr lang="en-US">
                <a:latin typeface="Calibri"/>
                <a:ea typeface="Calibri"/>
                <a:cs typeface="Calibri"/>
                <a:sym typeface="Calibri"/>
              </a:rPr>
              <a:t>Dopo l'introduzione all'agroecologia nel Modulo 1... Qual è la tua attuale comprensione dell'agroecologia e di come si differenzia dalle pratiche agricole convenzionali?</a:t>
            </a:r>
            <a:endParaRPr/>
          </a:p>
          <a:p>
            <a:pPr marL="342900" lvl="0" indent="-342900" algn="l" rtl="0">
              <a:lnSpc>
                <a:spcPct val="100000"/>
              </a:lnSpc>
              <a:spcBef>
                <a:spcPts val="0"/>
              </a:spcBef>
              <a:spcAft>
                <a:spcPts val="0"/>
              </a:spcAft>
              <a:buSzPts val="2400"/>
              <a:buFont typeface="Arial"/>
              <a:buChar char="•"/>
            </a:pPr>
            <a:r>
              <a:rPr lang="en-US">
                <a:latin typeface="Calibri"/>
                <a:ea typeface="Calibri"/>
                <a:cs typeface="Calibri"/>
                <a:sym typeface="Calibri"/>
              </a:rPr>
              <a:t>Puoi descrivere qualche iniziativa esistente nella tua comunità o altrove che promuova pratiche agroecologiche e coinvolga la partecipazione della comunità?</a:t>
            </a:r>
            <a:endParaRPr/>
          </a:p>
        </p:txBody>
      </p:sp>
      <p:sp>
        <p:nvSpPr>
          <p:cNvPr id="248" name="Google Shape;248;p7"/>
          <p:cNvSpPr txBox="1">
            <a:spLocks noGrp="1"/>
          </p:cNvSpPr>
          <p:nvPr>
            <p:ph type="body" idx="3"/>
          </p:nvPr>
        </p:nvSpPr>
        <p:spPr>
          <a:xfrm>
            <a:off x="835671" y="970988"/>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b="1" dirty="0">
                <a:latin typeface="Calibri"/>
                <a:ea typeface="Calibri"/>
                <a:cs typeface="Calibri"/>
                <a:sym typeface="Calibri"/>
              </a:rPr>
              <a:t>AUTO-RIFLESSIONE</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Introduzione</a:t>
            </a:r>
            <a:endParaRPr/>
          </a:p>
        </p:txBody>
      </p:sp>
      <p:sp>
        <p:nvSpPr>
          <p:cNvPr id="255" name="Google Shape;255;p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01</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0"/>
          <p:cNvPicPr preferRelativeResize="0">
            <a:picLocks noGrp="1"/>
          </p:cNvPicPr>
          <p:nvPr>
            <p:ph type="pic" idx="3"/>
          </p:nvPr>
        </p:nvPicPr>
        <p:blipFill rotWithShape="1">
          <a:blip r:embed="rId3">
            <a:alphaModFix/>
          </a:blip>
          <a:srcRect/>
          <a:stretch/>
        </p:blipFill>
        <p:spPr>
          <a:xfrm>
            <a:off x="6545263" y="1452563"/>
            <a:ext cx="5646737" cy="4656137"/>
          </a:xfrm>
          <a:prstGeom prst="rect">
            <a:avLst/>
          </a:prstGeom>
          <a:solidFill>
            <a:srgbClr val="D8D8D8"/>
          </a:solidFill>
          <a:ln>
            <a:noFill/>
          </a:ln>
        </p:spPr>
      </p:pic>
      <p:sp>
        <p:nvSpPr>
          <p:cNvPr id="261" name="Google Shape;261;p20"/>
          <p:cNvSpPr txBox="1">
            <a:spLocks noGrp="1"/>
          </p:cNvSpPr>
          <p:nvPr>
            <p:ph type="body" idx="1"/>
          </p:nvPr>
        </p:nvSpPr>
        <p:spPr>
          <a:xfrm>
            <a:off x="134950" y="1248900"/>
            <a:ext cx="64104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a:latin typeface="Calibri"/>
                <a:ea typeface="Calibri"/>
                <a:cs typeface="Calibri"/>
                <a:sym typeface="Calibri"/>
              </a:rPr>
              <a:t>La complessa interazione tra agroecologia e comunità incarna una relazione simbiotica che trascende le semplici pratiche agricole. </a:t>
            </a:r>
            <a:endParaRPr>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a:latin typeface="Calibri"/>
                <a:ea typeface="Calibri"/>
                <a:cs typeface="Calibri"/>
                <a:sym typeface="Calibri"/>
              </a:rPr>
              <a:t>L'agroecologia è un approccio olistico e integrato che mira a fornire soluzioni contestuali ai problemi locali con le persone al centro. </a:t>
            </a:r>
            <a:endParaRPr>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a:latin typeface="Calibri"/>
                <a:ea typeface="Calibri"/>
                <a:cs typeface="Calibri"/>
                <a:sym typeface="Calibri"/>
              </a:rPr>
              <a:t>Si basa su pratiche dal basso verso l'alto e su processi territoriali che consentono agli agricoltori di lavorare con la natura e di sviluppare le proprie soluzioni ai problemi.</a:t>
            </a:r>
            <a:endParaRPr>
              <a:latin typeface="Calibri"/>
              <a:ea typeface="Calibri"/>
              <a:cs typeface="Calibri"/>
              <a:sym typeface="Calibri"/>
            </a:endParaRPr>
          </a:p>
        </p:txBody>
      </p:sp>
      <p:sp>
        <p:nvSpPr>
          <p:cNvPr id="262" name="Google Shape;262;p20"/>
          <p:cNvSpPr txBox="1">
            <a:spLocks noGrp="1"/>
          </p:cNvSpPr>
          <p:nvPr>
            <p:ph type="body" idx="2"/>
          </p:nvPr>
        </p:nvSpPr>
        <p:spPr>
          <a:xfrm>
            <a:off x="730250" y="593725"/>
            <a:ext cx="4989513" cy="992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Introduzione</a:t>
            </a:r>
            <a:endParaRPr b="1" dirty="0"/>
          </a:p>
          <a:p>
            <a:pPr marL="0" lvl="0" indent="0" algn="l" rtl="0">
              <a:lnSpc>
                <a:spcPct val="90000"/>
              </a:lnSpc>
              <a:spcBef>
                <a:spcPts val="1000"/>
              </a:spcBef>
              <a:spcAft>
                <a:spcPts val="0"/>
              </a:spcAft>
              <a:buClr>
                <a:srgbClr val="8DC641"/>
              </a:buClr>
              <a:buSzPts val="3600"/>
              <a:buNone/>
            </a:pPr>
            <a:endParaRP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
          <p:cNvSpPr txBox="1">
            <a:spLocks noGrp="1"/>
          </p:cNvSpPr>
          <p:nvPr>
            <p:ph type="body" idx="1"/>
          </p:nvPr>
        </p:nvSpPr>
        <p:spPr>
          <a:xfrm>
            <a:off x="456149" y="1391681"/>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Per </a:t>
            </a:r>
            <a:r>
              <a:rPr lang="en-US" dirty="0" err="1">
                <a:latin typeface="Calibri"/>
                <a:ea typeface="Calibri"/>
                <a:cs typeface="Calibri"/>
                <a:sym typeface="Calibri"/>
              </a:rPr>
              <a:t>realizzare</a:t>
            </a:r>
            <a:r>
              <a:rPr lang="en-US" dirty="0">
                <a:latin typeface="Calibri"/>
                <a:ea typeface="Calibri"/>
                <a:cs typeface="Calibri"/>
                <a:sym typeface="Calibri"/>
              </a:rPr>
              <a:t> un </a:t>
            </a:r>
            <a:r>
              <a:rPr lang="en-US" dirty="0" err="1">
                <a:latin typeface="Calibri"/>
                <a:ea typeface="Calibri"/>
                <a:cs typeface="Calibri"/>
                <a:sym typeface="Calibri"/>
              </a:rPr>
              <a:t>futuro</a:t>
            </a:r>
            <a:r>
              <a:rPr lang="en-US" dirty="0">
                <a:latin typeface="Calibri"/>
                <a:ea typeface="Calibri"/>
                <a:cs typeface="Calibri"/>
                <a:sym typeface="Calibri"/>
              </a:rPr>
              <a:t> </a:t>
            </a:r>
            <a:r>
              <a:rPr lang="en-US" dirty="0" err="1">
                <a:latin typeface="Calibri"/>
                <a:ea typeface="Calibri"/>
                <a:cs typeface="Calibri"/>
                <a:sym typeface="Calibri"/>
              </a:rPr>
              <a:t>agroecologico</a:t>
            </a:r>
            <a:r>
              <a:rPr lang="en-US" dirty="0">
                <a:latin typeface="Calibri"/>
                <a:ea typeface="Calibri"/>
                <a:cs typeface="Calibri"/>
                <a:sym typeface="Calibri"/>
              </a:rPr>
              <a:t> è </a:t>
            </a:r>
            <a:r>
              <a:rPr lang="en-US" dirty="0" err="1">
                <a:latin typeface="Calibri"/>
                <a:ea typeface="Calibri"/>
                <a:cs typeface="Calibri"/>
                <a:sym typeface="Calibri"/>
              </a:rPr>
              <a:t>necessario</a:t>
            </a:r>
            <a:r>
              <a:rPr lang="en-US" dirty="0">
                <a:latin typeface="Calibri"/>
                <a:ea typeface="Calibri"/>
                <a:cs typeface="Calibri"/>
                <a:sym typeface="Calibri"/>
              </a:rPr>
              <a:t> </a:t>
            </a:r>
            <a:r>
              <a:rPr lang="en-US" dirty="0" err="1">
                <a:latin typeface="Calibri"/>
                <a:ea typeface="Calibri"/>
                <a:cs typeface="Calibri"/>
                <a:sym typeface="Calibri"/>
              </a:rPr>
              <a:t>che</a:t>
            </a:r>
            <a:r>
              <a:rPr lang="en-US" dirty="0">
                <a:latin typeface="Calibri"/>
                <a:ea typeface="Calibri"/>
                <a:cs typeface="Calibri"/>
                <a:sym typeface="Calibri"/>
              </a:rPr>
              <a:t> tutti, </a:t>
            </a:r>
            <a:r>
              <a:rPr lang="en-US" dirty="0" err="1">
                <a:latin typeface="Calibri"/>
                <a:ea typeface="Calibri"/>
                <a:cs typeface="Calibri"/>
                <a:sym typeface="Calibri"/>
              </a:rPr>
              <a:t>agricoltori</a:t>
            </a:r>
            <a:r>
              <a:rPr lang="en-US" dirty="0">
                <a:latin typeface="Calibri"/>
                <a:ea typeface="Calibri"/>
                <a:cs typeface="Calibri"/>
                <a:sym typeface="Calibri"/>
              </a:rPr>
              <a:t>, </a:t>
            </a:r>
            <a:r>
              <a:rPr lang="en-US" dirty="0" err="1">
                <a:latin typeface="Calibri"/>
                <a:ea typeface="Calibri"/>
                <a:cs typeface="Calibri"/>
                <a:sym typeface="Calibri"/>
              </a:rPr>
              <a:t>ristoratori</a:t>
            </a:r>
            <a:r>
              <a:rPr lang="en-US" dirty="0">
                <a:latin typeface="Calibri"/>
                <a:ea typeface="Calibri"/>
                <a:cs typeface="Calibri"/>
                <a:sym typeface="Calibri"/>
              </a:rPr>
              <a:t>, </a:t>
            </a:r>
            <a:r>
              <a:rPr lang="en-US" dirty="0" err="1">
                <a:latin typeface="Calibri"/>
                <a:ea typeface="Calibri"/>
                <a:cs typeface="Calibri"/>
                <a:sym typeface="Calibri"/>
              </a:rPr>
              <a:t>imprese</a:t>
            </a:r>
            <a:r>
              <a:rPr lang="en-US" dirty="0">
                <a:latin typeface="Calibri"/>
                <a:ea typeface="Calibri"/>
                <a:cs typeface="Calibri"/>
                <a:sym typeface="Calibri"/>
              </a:rPr>
              <a:t> e </a:t>
            </a:r>
            <a:r>
              <a:rPr lang="en-US" dirty="0" err="1">
                <a:latin typeface="Calibri"/>
                <a:ea typeface="Calibri"/>
                <a:cs typeface="Calibri"/>
                <a:sym typeface="Calibri"/>
              </a:rPr>
              <a:t>cittadini</a:t>
            </a:r>
            <a:r>
              <a:rPr lang="en-US" dirty="0">
                <a:latin typeface="Calibri"/>
                <a:ea typeface="Calibri"/>
                <a:cs typeface="Calibri"/>
                <a:sym typeface="Calibri"/>
              </a:rPr>
              <a:t>, </a:t>
            </a:r>
            <a:r>
              <a:rPr lang="en-US" dirty="0" err="1">
                <a:latin typeface="Calibri"/>
                <a:ea typeface="Calibri"/>
                <a:cs typeface="Calibri"/>
                <a:sym typeface="Calibri"/>
              </a:rPr>
              <a:t>sostengano</a:t>
            </a:r>
            <a:r>
              <a:rPr lang="en-US" dirty="0">
                <a:latin typeface="Calibri"/>
                <a:ea typeface="Calibri"/>
                <a:cs typeface="Calibri"/>
                <a:sym typeface="Calibri"/>
              </a:rPr>
              <a:t> un nuovo modo di </a:t>
            </a:r>
            <a:r>
              <a:rPr lang="en-US" dirty="0" err="1">
                <a:latin typeface="Calibri"/>
                <a:ea typeface="Calibri"/>
                <a:cs typeface="Calibri"/>
                <a:sym typeface="Calibri"/>
              </a:rPr>
              <a:t>pensare</a:t>
            </a:r>
            <a:r>
              <a:rPr lang="en-US" dirty="0">
                <a:latin typeface="Calibri"/>
                <a:ea typeface="Calibri"/>
                <a:cs typeface="Calibri"/>
                <a:sym typeface="Calibri"/>
              </a:rPr>
              <a:t> al </a:t>
            </a:r>
            <a:r>
              <a:rPr lang="en-US" dirty="0" err="1">
                <a:latin typeface="Calibri"/>
                <a:ea typeface="Calibri"/>
                <a:cs typeface="Calibri"/>
                <a:sym typeface="Calibri"/>
              </a:rPr>
              <a:t>cibo</a:t>
            </a:r>
            <a:r>
              <a:rPr lang="en-US" dirty="0">
                <a:latin typeface="Calibri"/>
                <a:ea typeface="Calibri"/>
                <a:cs typeface="Calibri"/>
                <a:sym typeface="Calibri"/>
              </a:rPr>
              <a:t>, </a:t>
            </a:r>
            <a:r>
              <a:rPr lang="en-US" dirty="0" err="1">
                <a:latin typeface="Calibri"/>
                <a:ea typeface="Calibri"/>
                <a:cs typeface="Calibri"/>
                <a:sym typeface="Calibri"/>
              </a:rPr>
              <a:t>all'agricoltura</a:t>
            </a:r>
            <a:r>
              <a:rPr lang="en-US" dirty="0">
                <a:latin typeface="Calibri"/>
                <a:ea typeface="Calibri"/>
                <a:cs typeface="Calibri"/>
                <a:sym typeface="Calibri"/>
              </a:rPr>
              <a:t> e </a:t>
            </a:r>
            <a:r>
              <a:rPr lang="en-US" dirty="0" err="1">
                <a:latin typeface="Calibri"/>
                <a:ea typeface="Calibri"/>
                <a:cs typeface="Calibri"/>
                <a:sym typeface="Calibri"/>
              </a:rPr>
              <a:t>all'ambiente</a:t>
            </a:r>
            <a:r>
              <a:rPr lang="en-US" dirty="0">
                <a:latin typeface="Calibri"/>
                <a:ea typeface="Calibri"/>
                <a:cs typeface="Calibri"/>
                <a:sym typeface="Calibri"/>
              </a:rPr>
              <a:t>.</a:t>
            </a:r>
            <a:endParaRPr dirty="0"/>
          </a:p>
          <a:p>
            <a:pPr marL="800100" lvl="0" indent="-342900" algn="l" rtl="0">
              <a:lnSpc>
                <a:spcPct val="100000"/>
              </a:lnSpc>
              <a:spcBef>
                <a:spcPts val="600"/>
              </a:spcBef>
              <a:spcAft>
                <a:spcPts val="0"/>
              </a:spcAft>
              <a:buSzPts val="2400"/>
              <a:buFont typeface="Arial"/>
              <a:buChar char="•"/>
            </a:pPr>
            <a:r>
              <a:rPr lang="en-US" dirty="0" err="1">
                <a:latin typeface="Calibri"/>
                <a:ea typeface="Calibri"/>
                <a:cs typeface="Calibri"/>
                <a:sym typeface="Calibri"/>
              </a:rPr>
              <a:t>Adottando</a:t>
            </a:r>
            <a:r>
              <a:rPr lang="en-US" dirty="0">
                <a:latin typeface="Calibri"/>
                <a:ea typeface="Calibri"/>
                <a:cs typeface="Calibri"/>
                <a:sym typeface="Calibri"/>
              </a:rPr>
              <a:t> </a:t>
            </a:r>
            <a:r>
              <a:rPr lang="en-US" dirty="0" err="1">
                <a:latin typeface="Calibri"/>
                <a:ea typeface="Calibri"/>
                <a:cs typeface="Calibri"/>
                <a:sym typeface="Calibri"/>
              </a:rPr>
              <a:t>pratiche</a:t>
            </a:r>
            <a:r>
              <a:rPr lang="en-US" dirty="0">
                <a:latin typeface="Calibri"/>
                <a:ea typeface="Calibri"/>
                <a:cs typeface="Calibri"/>
                <a:sym typeface="Calibri"/>
              </a:rPr>
              <a:t> </a:t>
            </a:r>
            <a:r>
              <a:rPr lang="en-US" dirty="0" err="1">
                <a:latin typeface="Calibri"/>
                <a:ea typeface="Calibri"/>
                <a:cs typeface="Calibri"/>
                <a:sym typeface="Calibri"/>
              </a:rPr>
              <a:t>agroecologiche</a:t>
            </a:r>
            <a:r>
              <a:rPr lang="en-US" dirty="0">
                <a:latin typeface="Calibri"/>
                <a:ea typeface="Calibri"/>
                <a:cs typeface="Calibri"/>
                <a:sym typeface="Calibri"/>
              </a:rPr>
              <a:t>, le </a:t>
            </a:r>
            <a:r>
              <a:rPr lang="en-US" b="1" dirty="0" err="1">
                <a:latin typeface="Calibri"/>
                <a:ea typeface="Calibri"/>
                <a:cs typeface="Calibri"/>
                <a:sym typeface="Calibri"/>
              </a:rPr>
              <a:t>comunità</a:t>
            </a:r>
            <a:r>
              <a:rPr lang="en-US" b="1" dirty="0">
                <a:latin typeface="Calibri"/>
                <a:ea typeface="Calibri"/>
                <a:cs typeface="Calibri"/>
                <a:sym typeface="Calibri"/>
              </a:rPr>
              <a:t> </a:t>
            </a:r>
            <a:r>
              <a:rPr lang="en-US" dirty="0" err="1">
                <a:latin typeface="Calibri"/>
                <a:ea typeface="Calibri"/>
                <a:cs typeface="Calibri"/>
                <a:sym typeface="Calibri"/>
              </a:rPr>
              <a:t>possono</a:t>
            </a:r>
            <a:r>
              <a:rPr lang="en-US" dirty="0">
                <a:latin typeface="Calibri"/>
                <a:ea typeface="Calibri"/>
                <a:cs typeface="Calibri"/>
                <a:sym typeface="Calibri"/>
              </a:rPr>
              <a:t> </a:t>
            </a:r>
            <a:r>
              <a:rPr lang="en-US" dirty="0" err="1">
                <a:latin typeface="Calibri"/>
                <a:ea typeface="Calibri"/>
                <a:cs typeface="Calibri"/>
                <a:sym typeface="Calibri"/>
              </a:rPr>
              <a:t>lavorare</a:t>
            </a:r>
            <a:r>
              <a:rPr lang="en-US" dirty="0">
                <a:latin typeface="Calibri"/>
                <a:ea typeface="Calibri"/>
                <a:cs typeface="Calibri"/>
                <a:sym typeface="Calibri"/>
              </a:rPr>
              <a:t> per </a:t>
            </a:r>
            <a:r>
              <a:rPr lang="en-US" dirty="0" err="1">
                <a:latin typeface="Calibri"/>
                <a:ea typeface="Calibri"/>
                <a:cs typeface="Calibri"/>
                <a:sym typeface="Calibri"/>
              </a:rPr>
              <a:t>un'agricoltura</a:t>
            </a:r>
            <a:r>
              <a:rPr lang="en-US" dirty="0">
                <a:latin typeface="Calibri"/>
                <a:ea typeface="Calibri"/>
                <a:cs typeface="Calibri"/>
                <a:sym typeface="Calibri"/>
              </a:rPr>
              <a:t> </a:t>
            </a:r>
            <a:r>
              <a:rPr lang="en-US" dirty="0" err="1">
                <a:latin typeface="Calibri"/>
                <a:ea typeface="Calibri"/>
                <a:cs typeface="Calibri"/>
                <a:sym typeface="Calibri"/>
              </a:rPr>
              <a:t>sostenibile</a:t>
            </a:r>
            <a:r>
              <a:rPr lang="en-US" dirty="0">
                <a:latin typeface="Calibri"/>
                <a:ea typeface="Calibri"/>
                <a:cs typeface="Calibri"/>
                <a:sym typeface="Calibri"/>
              </a:rPr>
              <a:t>, la </a:t>
            </a:r>
            <a:r>
              <a:rPr lang="en-US" dirty="0" err="1">
                <a:latin typeface="Calibri"/>
                <a:ea typeface="Calibri"/>
                <a:cs typeface="Calibri"/>
                <a:sym typeface="Calibri"/>
              </a:rPr>
              <a:t>sicurezza</a:t>
            </a:r>
            <a:r>
              <a:rPr lang="en-US" dirty="0">
                <a:latin typeface="Calibri"/>
                <a:ea typeface="Calibri"/>
                <a:cs typeface="Calibri"/>
                <a:sym typeface="Calibri"/>
              </a:rPr>
              <a:t> </a:t>
            </a:r>
            <a:r>
              <a:rPr lang="en-US" dirty="0" err="1">
                <a:latin typeface="Calibri"/>
                <a:ea typeface="Calibri"/>
                <a:cs typeface="Calibri"/>
                <a:sym typeface="Calibri"/>
              </a:rPr>
              <a:t>alimentare</a:t>
            </a:r>
            <a:r>
              <a:rPr lang="en-US" dirty="0">
                <a:latin typeface="Calibri"/>
                <a:ea typeface="Calibri"/>
                <a:cs typeface="Calibri"/>
                <a:sym typeface="Calibri"/>
              </a:rPr>
              <a:t> e la </a:t>
            </a:r>
            <a:r>
              <a:rPr lang="en-US" dirty="0" err="1">
                <a:latin typeface="Calibri"/>
                <a:ea typeface="Calibri"/>
                <a:cs typeface="Calibri"/>
                <a:sym typeface="Calibri"/>
              </a:rPr>
              <a:t>nutrizione</a:t>
            </a:r>
            <a:r>
              <a:rPr lang="en-US" dirty="0">
                <a:latin typeface="Calibri"/>
                <a:ea typeface="Calibri"/>
                <a:cs typeface="Calibri"/>
                <a:sym typeface="Calibri"/>
              </a:rPr>
              <a:t> [</a:t>
            </a:r>
            <a:r>
              <a:rPr lang="en-US" u="sng" dirty="0">
                <a:solidFill>
                  <a:schemeClr val="hlink"/>
                </a:solidFill>
                <a:latin typeface="Calibri"/>
                <a:ea typeface="Calibri"/>
                <a:cs typeface="Calibri"/>
                <a:sym typeface="Calibri"/>
                <a:hlinkClick r:id="rId3"/>
              </a:rPr>
              <a:t>Agroecological Approach to Farming for Sustainable Development: Lo scenario </a:t>
            </a:r>
            <a:r>
              <a:rPr lang="en-US" u="sng" dirty="0" err="1">
                <a:solidFill>
                  <a:schemeClr val="hlink"/>
                </a:solidFill>
                <a:latin typeface="Calibri"/>
                <a:ea typeface="Calibri"/>
                <a:cs typeface="Calibri"/>
                <a:sym typeface="Calibri"/>
                <a:hlinkClick r:id="rId3"/>
              </a:rPr>
              <a:t>indiano</a:t>
            </a:r>
            <a:r>
              <a:rPr lang="en-US" dirty="0">
                <a:latin typeface="Calibri"/>
                <a:ea typeface="Calibri"/>
                <a:cs typeface="Calibri"/>
                <a:sym typeface="Calibri"/>
              </a:rPr>
              <a:t>].</a:t>
            </a:r>
            <a:endParaRPr dirty="0"/>
          </a:p>
          <a:p>
            <a:pPr marL="800100" lvl="0" indent="-342900" algn="l" rtl="0">
              <a:lnSpc>
                <a:spcPct val="100000"/>
              </a:lnSpc>
              <a:spcBef>
                <a:spcPts val="1200"/>
              </a:spcBef>
              <a:spcAft>
                <a:spcPts val="0"/>
              </a:spcAft>
              <a:buSzPts val="2400"/>
              <a:buFont typeface="Arial"/>
              <a:buChar char="•"/>
            </a:pPr>
            <a:r>
              <a:rPr lang="en-US" dirty="0" err="1"/>
              <a:t>Questo</a:t>
            </a:r>
            <a:r>
              <a:rPr lang="en-US" dirty="0"/>
              <a:t> nuovo modo di </a:t>
            </a:r>
            <a:r>
              <a:rPr lang="en-US" dirty="0" err="1"/>
              <a:t>pensare</a:t>
            </a:r>
            <a:r>
              <a:rPr lang="en-US" dirty="0"/>
              <a:t> </a:t>
            </a:r>
            <a:r>
              <a:rPr lang="en-US" dirty="0" err="1"/>
              <a:t>promuove</a:t>
            </a:r>
            <a:r>
              <a:rPr lang="en-US" dirty="0"/>
              <a:t> </a:t>
            </a:r>
            <a:r>
              <a:rPr lang="en-US" dirty="0" err="1"/>
              <a:t>l'equilibrio</a:t>
            </a:r>
            <a:r>
              <a:rPr lang="en-US" dirty="0"/>
              <a:t> </a:t>
            </a:r>
            <a:r>
              <a:rPr lang="en-US" dirty="0" err="1"/>
              <a:t>ecologico</a:t>
            </a:r>
            <a:r>
              <a:rPr lang="en-US" dirty="0"/>
              <a:t>, la </a:t>
            </a:r>
            <a:r>
              <a:rPr lang="en-US" dirty="0" err="1"/>
              <a:t>redditività</a:t>
            </a:r>
            <a:r>
              <a:rPr lang="en-US" dirty="0"/>
              <a:t> </a:t>
            </a:r>
            <a:r>
              <a:rPr lang="en-US" dirty="0" err="1"/>
              <a:t>economica</a:t>
            </a:r>
            <a:r>
              <a:rPr lang="en-US" dirty="0"/>
              <a:t> e </a:t>
            </a:r>
            <a:r>
              <a:rPr lang="en-US" dirty="0" err="1"/>
              <a:t>l'equità</a:t>
            </a:r>
            <a:r>
              <a:rPr lang="en-US" dirty="0"/>
              <a:t> </a:t>
            </a:r>
            <a:r>
              <a:rPr lang="en-US" dirty="0" err="1"/>
              <a:t>sociale</a:t>
            </a:r>
            <a:r>
              <a:rPr lang="en-US" dirty="0"/>
              <a:t>, </a:t>
            </a:r>
            <a:r>
              <a:rPr lang="en-US" dirty="0" err="1"/>
              <a:t>garantendo</a:t>
            </a:r>
            <a:r>
              <a:rPr lang="en-US" dirty="0"/>
              <a:t> </a:t>
            </a:r>
            <a:r>
              <a:rPr lang="en-US" dirty="0" err="1"/>
              <a:t>che</a:t>
            </a:r>
            <a:r>
              <a:rPr lang="en-US" dirty="0"/>
              <a:t> le </a:t>
            </a:r>
            <a:r>
              <a:rPr lang="en-US" dirty="0" err="1"/>
              <a:t>pratiche</a:t>
            </a:r>
            <a:r>
              <a:rPr lang="en-US" dirty="0"/>
              <a:t> </a:t>
            </a:r>
            <a:r>
              <a:rPr lang="en-US" dirty="0" err="1"/>
              <a:t>agricole</a:t>
            </a:r>
            <a:r>
              <a:rPr lang="en-US" dirty="0"/>
              <a:t> </a:t>
            </a:r>
            <a:r>
              <a:rPr lang="en-US" dirty="0" err="1"/>
              <a:t>contribuiscano</a:t>
            </a:r>
            <a:r>
              <a:rPr lang="en-US" dirty="0"/>
              <a:t> </a:t>
            </a:r>
            <a:r>
              <a:rPr lang="en-US" dirty="0" err="1"/>
              <a:t>positivamente</a:t>
            </a:r>
            <a:r>
              <a:rPr lang="en-US" dirty="0"/>
              <a:t> al </a:t>
            </a:r>
            <a:r>
              <a:rPr lang="en-US" dirty="0" err="1"/>
              <a:t>benessere</a:t>
            </a:r>
            <a:r>
              <a:rPr lang="en-US" dirty="0"/>
              <a:t> </a:t>
            </a:r>
            <a:r>
              <a:rPr lang="en-US" dirty="0" err="1"/>
              <a:t>delle</a:t>
            </a:r>
            <a:r>
              <a:rPr lang="en-US" dirty="0"/>
              <a:t> </a:t>
            </a:r>
            <a:r>
              <a:rPr lang="en-US" dirty="0" err="1"/>
              <a:t>comunità</a:t>
            </a:r>
            <a:r>
              <a:rPr lang="en-US" dirty="0"/>
              <a:t>.</a:t>
            </a:r>
            <a:endParaRPr dirty="0"/>
          </a:p>
          <a:p>
            <a:pPr marL="457200" lvl="0" indent="0" algn="r" rtl="0">
              <a:lnSpc>
                <a:spcPct val="100000"/>
              </a:lnSpc>
              <a:spcBef>
                <a:spcPts val="1200"/>
              </a:spcBef>
              <a:spcAft>
                <a:spcPts val="0"/>
              </a:spcAft>
              <a:buSzPts val="2400"/>
              <a:buNone/>
            </a:pPr>
            <a:r>
              <a:rPr lang="en-US" u="sng" dirty="0">
                <a:solidFill>
                  <a:schemeClr val="hlink"/>
                </a:solidFill>
                <a:latin typeface="Calibri"/>
                <a:ea typeface="Calibri"/>
                <a:cs typeface="Calibri"/>
                <a:sym typeface="Calibri"/>
                <a:hlinkClick r:id="rId4"/>
              </a:rPr>
              <a:t>I 10 </a:t>
            </a:r>
            <a:r>
              <a:rPr lang="en-US" u="sng" dirty="0" err="1">
                <a:solidFill>
                  <a:schemeClr val="hlink"/>
                </a:solidFill>
                <a:latin typeface="Calibri"/>
                <a:ea typeface="Calibri"/>
                <a:cs typeface="Calibri"/>
                <a:sym typeface="Calibri"/>
                <a:hlinkClick r:id="rId4"/>
              </a:rPr>
              <a:t>elementi</a:t>
            </a:r>
            <a:r>
              <a:rPr lang="en-US" u="sng" dirty="0">
                <a:solidFill>
                  <a:schemeClr val="hlink"/>
                </a:solidFill>
                <a:latin typeface="Calibri"/>
                <a:ea typeface="Calibri"/>
                <a:cs typeface="Calibri"/>
                <a:sym typeface="Calibri"/>
                <a:hlinkClick r:id="rId4"/>
              </a:rPr>
              <a:t> </a:t>
            </a:r>
            <a:r>
              <a:rPr lang="en-US" u="sng" dirty="0" err="1">
                <a:solidFill>
                  <a:schemeClr val="hlink"/>
                </a:solidFill>
                <a:latin typeface="Calibri"/>
                <a:ea typeface="Calibri"/>
                <a:cs typeface="Calibri"/>
                <a:sym typeface="Calibri"/>
                <a:hlinkClick r:id="rId4"/>
              </a:rPr>
              <a:t>dell'agroecologia</a:t>
            </a:r>
            <a:endParaRPr dirty="0"/>
          </a:p>
        </p:txBody>
      </p:sp>
      <p:sp>
        <p:nvSpPr>
          <p:cNvPr id="268" name="Google Shape;268;p2"/>
          <p:cNvSpPr txBox="1">
            <a:spLocks noGrp="1"/>
          </p:cNvSpPr>
          <p:nvPr>
            <p:ph type="body" idx="2"/>
          </p:nvPr>
        </p:nvSpPr>
        <p:spPr>
          <a:xfrm>
            <a:off x="798381" y="62562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Introduzione</a:t>
            </a:r>
            <a:endParaRPr b="1" dirty="0"/>
          </a:p>
        </p:txBody>
      </p:sp>
      <p:grpSp>
        <p:nvGrpSpPr>
          <p:cNvPr id="269" name="Google Shape;269;p2"/>
          <p:cNvGrpSpPr/>
          <p:nvPr/>
        </p:nvGrpSpPr>
        <p:grpSpPr>
          <a:xfrm rot="3730759">
            <a:off x="10590024" y="380632"/>
            <a:ext cx="949887" cy="1163493"/>
            <a:chOff x="7602444" y="4967675"/>
            <a:chExt cx="483620" cy="592374"/>
          </a:xfrm>
        </p:grpSpPr>
        <p:grpSp>
          <p:nvGrpSpPr>
            <p:cNvPr id="270" name="Google Shape;270;p2"/>
            <p:cNvGrpSpPr/>
            <p:nvPr/>
          </p:nvGrpSpPr>
          <p:grpSpPr>
            <a:xfrm>
              <a:off x="7618661" y="4967675"/>
              <a:ext cx="467403" cy="507609"/>
              <a:chOff x="2251964" y="3590497"/>
              <a:chExt cx="467403" cy="507609"/>
            </a:xfrm>
          </p:grpSpPr>
          <p:sp>
            <p:nvSpPr>
              <p:cNvPr id="271" name="Google Shape;271;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2" name="Google Shape;272;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3" name="Google Shape;273;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4" name="Google Shape;274;p2"/>
            <p:cNvGrpSpPr/>
            <p:nvPr/>
          </p:nvGrpSpPr>
          <p:grpSpPr>
            <a:xfrm>
              <a:off x="7602444" y="4993761"/>
              <a:ext cx="421973" cy="566288"/>
              <a:chOff x="2235747" y="3616583"/>
              <a:chExt cx="421973" cy="566288"/>
            </a:xfrm>
          </p:grpSpPr>
          <p:sp>
            <p:nvSpPr>
              <p:cNvPr id="275" name="Google Shape;275;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6" name="Google Shape;276;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77" name="Google Shape;277;p2"/>
          <p:cNvSpPr/>
          <p:nvPr/>
        </p:nvSpPr>
        <p:spPr>
          <a:xfrm>
            <a:off x="4716350" y="5362612"/>
            <a:ext cx="2512800" cy="992400"/>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Per saperne di più</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1"/>
          <p:cNvSpPr txBox="1">
            <a:spLocks noGrp="1"/>
          </p:cNvSpPr>
          <p:nvPr>
            <p:ph type="body" idx="1"/>
          </p:nvPr>
        </p:nvSpPr>
        <p:spPr>
          <a:xfrm>
            <a:off x="551918" y="1497300"/>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en-US" dirty="0"/>
              <a:t>Se le </a:t>
            </a:r>
            <a:r>
              <a:rPr lang="en-US" dirty="0" err="1"/>
              <a:t>comunità</a:t>
            </a:r>
            <a:r>
              <a:rPr lang="en-US" dirty="0"/>
              <a:t> </a:t>
            </a:r>
            <a:r>
              <a:rPr lang="en-US" dirty="0" err="1"/>
              <a:t>abbracciano</a:t>
            </a:r>
            <a:r>
              <a:rPr lang="en-US" dirty="0"/>
              <a:t> </a:t>
            </a:r>
            <a:r>
              <a:rPr lang="en-US" dirty="0" err="1"/>
              <a:t>questi</a:t>
            </a:r>
            <a:r>
              <a:rPr lang="en-US" dirty="0"/>
              <a:t> </a:t>
            </a:r>
            <a:r>
              <a:rPr lang="en-US" dirty="0" err="1"/>
              <a:t>principi</a:t>
            </a:r>
            <a:r>
              <a:rPr lang="en-US" dirty="0"/>
              <a:t>, </a:t>
            </a:r>
            <a:r>
              <a:rPr lang="en-US" dirty="0" err="1"/>
              <a:t>possono</a:t>
            </a:r>
            <a:r>
              <a:rPr lang="en-US" dirty="0"/>
              <a:t> </a:t>
            </a:r>
            <a:r>
              <a:rPr lang="en-US" dirty="0" err="1"/>
              <a:t>costruire</a:t>
            </a:r>
            <a:r>
              <a:rPr lang="en-US" dirty="0"/>
              <a:t> </a:t>
            </a:r>
            <a:r>
              <a:rPr lang="en-US" dirty="0" err="1"/>
              <a:t>economie</a:t>
            </a:r>
            <a:r>
              <a:rPr lang="en-US" dirty="0"/>
              <a:t> </a:t>
            </a:r>
            <a:r>
              <a:rPr lang="en-US" dirty="0" err="1"/>
              <a:t>locali</a:t>
            </a:r>
            <a:r>
              <a:rPr lang="en-US" dirty="0"/>
              <a:t> </a:t>
            </a:r>
            <a:r>
              <a:rPr lang="en-US" dirty="0" err="1"/>
              <a:t>più</a:t>
            </a:r>
            <a:r>
              <a:rPr lang="en-US" dirty="0"/>
              <a:t> </a:t>
            </a:r>
            <a:r>
              <a:rPr lang="en-US" dirty="0" err="1"/>
              <a:t>forti</a:t>
            </a:r>
            <a:r>
              <a:rPr lang="en-US" dirty="0"/>
              <a:t> e </a:t>
            </a:r>
            <a:r>
              <a:rPr lang="en-US" dirty="0" err="1"/>
              <a:t>resistenti</a:t>
            </a:r>
            <a:r>
              <a:rPr lang="en-US" dirty="0"/>
              <a:t>, </a:t>
            </a:r>
            <a:r>
              <a:rPr lang="en-US" dirty="0" err="1"/>
              <a:t>sostenere</a:t>
            </a:r>
            <a:r>
              <a:rPr lang="en-US" dirty="0"/>
              <a:t> </a:t>
            </a:r>
            <a:r>
              <a:rPr lang="en-US" dirty="0" err="1"/>
              <a:t>i</a:t>
            </a:r>
            <a:r>
              <a:rPr lang="en-US" dirty="0"/>
              <a:t> </a:t>
            </a:r>
            <a:r>
              <a:rPr lang="en-US" dirty="0" err="1"/>
              <a:t>piccoli</a:t>
            </a:r>
            <a:r>
              <a:rPr lang="en-US" dirty="0"/>
              <a:t> </a:t>
            </a:r>
            <a:r>
              <a:rPr lang="en-US" dirty="0" err="1"/>
              <a:t>agricoltori</a:t>
            </a:r>
            <a:r>
              <a:rPr lang="en-US" dirty="0"/>
              <a:t> e </a:t>
            </a:r>
            <a:r>
              <a:rPr lang="en-US" dirty="0" err="1"/>
              <a:t>garantire</a:t>
            </a:r>
            <a:r>
              <a:rPr lang="en-US" dirty="0"/>
              <a:t> a tutti </a:t>
            </a:r>
            <a:r>
              <a:rPr lang="en-US" dirty="0" err="1"/>
              <a:t>l'accesso</a:t>
            </a:r>
            <a:r>
              <a:rPr lang="en-US" dirty="0"/>
              <a:t> a </a:t>
            </a:r>
            <a:r>
              <a:rPr lang="en-US" dirty="0" err="1"/>
              <a:t>cibi</a:t>
            </a:r>
            <a:r>
              <a:rPr lang="en-US" dirty="0"/>
              <a:t> </a:t>
            </a:r>
            <a:r>
              <a:rPr lang="en-US" dirty="0" err="1"/>
              <a:t>nutrienti</a:t>
            </a:r>
            <a:r>
              <a:rPr lang="en-US" dirty="0"/>
              <a:t> e </a:t>
            </a:r>
            <a:r>
              <a:rPr lang="en-US" dirty="0" err="1"/>
              <a:t>culturalmente</a:t>
            </a:r>
            <a:r>
              <a:rPr lang="en-US" dirty="0"/>
              <a:t> </a:t>
            </a:r>
            <a:r>
              <a:rPr lang="en-US" dirty="0" err="1"/>
              <a:t>appropriati</a:t>
            </a:r>
            <a:r>
              <a:rPr lang="en-US" dirty="0"/>
              <a:t>.</a:t>
            </a:r>
            <a:endParaRPr dirty="0"/>
          </a:p>
          <a:p>
            <a:pPr marL="800100" lvl="0" indent="-342900" algn="l" rtl="0">
              <a:lnSpc>
                <a:spcPct val="100000"/>
              </a:lnSpc>
              <a:spcBef>
                <a:spcPts val="1200"/>
              </a:spcBef>
              <a:spcAft>
                <a:spcPts val="0"/>
              </a:spcAft>
              <a:buSzPts val="2400"/>
              <a:buFont typeface="Arial"/>
              <a:buChar char="•"/>
            </a:pPr>
            <a:r>
              <a:rPr lang="en-US" dirty="0" err="1"/>
              <a:t>Queste</a:t>
            </a:r>
            <a:r>
              <a:rPr lang="en-US" dirty="0"/>
              <a:t> </a:t>
            </a:r>
            <a:r>
              <a:rPr lang="en-US" dirty="0" err="1"/>
              <a:t>pratiche</a:t>
            </a:r>
            <a:r>
              <a:rPr lang="en-US" dirty="0"/>
              <a:t> </a:t>
            </a:r>
            <a:r>
              <a:rPr lang="en-US" dirty="0" err="1"/>
              <a:t>includono</a:t>
            </a:r>
            <a:r>
              <a:rPr lang="en-US" dirty="0"/>
              <a:t> il </a:t>
            </a:r>
            <a:r>
              <a:rPr lang="en-US" dirty="0" err="1"/>
              <a:t>riciclo</a:t>
            </a:r>
            <a:r>
              <a:rPr lang="en-US" dirty="0"/>
              <a:t> </a:t>
            </a:r>
            <a:r>
              <a:rPr lang="en-US" dirty="0" err="1"/>
              <a:t>dei</a:t>
            </a:r>
            <a:r>
              <a:rPr lang="en-US" dirty="0"/>
              <a:t> </a:t>
            </a:r>
            <a:r>
              <a:rPr lang="en-US" dirty="0" err="1"/>
              <a:t>nutrienti</a:t>
            </a:r>
            <a:r>
              <a:rPr lang="en-US" dirty="0"/>
              <a:t>, la </a:t>
            </a:r>
            <a:r>
              <a:rPr lang="en-US" dirty="0" err="1"/>
              <a:t>promozione</a:t>
            </a:r>
            <a:r>
              <a:rPr lang="en-US" dirty="0"/>
              <a:t> </a:t>
            </a:r>
            <a:r>
              <a:rPr lang="en-US" dirty="0" err="1"/>
              <a:t>della</a:t>
            </a:r>
            <a:r>
              <a:rPr lang="en-US" dirty="0"/>
              <a:t> </a:t>
            </a:r>
            <a:r>
              <a:rPr lang="en-US" dirty="0" err="1"/>
              <a:t>biodiversità</a:t>
            </a:r>
            <a:r>
              <a:rPr lang="en-US" dirty="0"/>
              <a:t>, la </a:t>
            </a:r>
            <a:r>
              <a:rPr lang="en-US" dirty="0" err="1"/>
              <a:t>riduzione</a:t>
            </a:r>
            <a:r>
              <a:rPr lang="en-US" dirty="0"/>
              <a:t> </a:t>
            </a:r>
            <a:r>
              <a:rPr lang="en-US" dirty="0" err="1"/>
              <a:t>della</a:t>
            </a:r>
            <a:r>
              <a:rPr lang="en-US" dirty="0"/>
              <a:t> </a:t>
            </a:r>
            <a:r>
              <a:rPr lang="en-US" dirty="0" err="1"/>
              <a:t>dipendenza</a:t>
            </a:r>
            <a:r>
              <a:rPr lang="en-US" dirty="0"/>
              <a:t> da </a:t>
            </a:r>
            <a:r>
              <a:rPr lang="en-US" dirty="0" err="1"/>
              <a:t>fattori</a:t>
            </a:r>
            <a:r>
              <a:rPr lang="en-US" dirty="0"/>
              <a:t> </a:t>
            </a:r>
            <a:r>
              <a:rPr lang="en-US" dirty="0" err="1"/>
              <a:t>esterni</a:t>
            </a:r>
            <a:r>
              <a:rPr lang="en-US" dirty="0"/>
              <a:t> e la </a:t>
            </a:r>
            <a:r>
              <a:rPr lang="en-US" dirty="0" err="1"/>
              <a:t>promozione</a:t>
            </a:r>
            <a:r>
              <a:rPr lang="en-US" dirty="0"/>
              <a:t> </a:t>
            </a:r>
            <a:r>
              <a:rPr lang="en-US" dirty="0" err="1"/>
              <a:t>della</a:t>
            </a:r>
            <a:r>
              <a:rPr lang="en-US" dirty="0"/>
              <a:t> </a:t>
            </a:r>
            <a:r>
              <a:rPr lang="en-US" dirty="0" err="1"/>
              <a:t>resilienza</a:t>
            </a:r>
            <a:r>
              <a:rPr lang="en-US" dirty="0"/>
              <a:t> ai </a:t>
            </a:r>
            <a:r>
              <a:rPr lang="en-US" dirty="0" err="1"/>
              <a:t>cambiamenti</a:t>
            </a:r>
            <a:r>
              <a:rPr lang="en-US" dirty="0"/>
              <a:t> </a:t>
            </a:r>
            <a:r>
              <a:rPr lang="en-US" dirty="0" err="1"/>
              <a:t>climatici</a:t>
            </a:r>
            <a:r>
              <a:rPr lang="en-US" dirty="0"/>
              <a:t>. </a:t>
            </a:r>
            <a:endParaRPr dirty="0"/>
          </a:p>
          <a:p>
            <a:pPr marL="800100" lvl="0" indent="-342900" algn="l" rtl="0">
              <a:lnSpc>
                <a:spcPct val="100000"/>
              </a:lnSpc>
              <a:spcBef>
                <a:spcPts val="1200"/>
              </a:spcBef>
              <a:spcAft>
                <a:spcPts val="0"/>
              </a:spcAft>
              <a:buSzPts val="2400"/>
              <a:buFont typeface="Arial"/>
              <a:buChar char="•"/>
            </a:pPr>
            <a:r>
              <a:rPr lang="en-US" dirty="0"/>
              <a:t>In </a:t>
            </a:r>
            <a:r>
              <a:rPr lang="en-US" dirty="0" err="1"/>
              <a:t>sostanza</a:t>
            </a:r>
            <a:r>
              <a:rPr lang="en-US" dirty="0"/>
              <a:t>, </a:t>
            </a:r>
            <a:r>
              <a:rPr lang="en-US" dirty="0" err="1"/>
              <a:t>l'agroecologia</a:t>
            </a:r>
            <a:r>
              <a:rPr lang="en-US" dirty="0"/>
              <a:t> è un </a:t>
            </a:r>
            <a:r>
              <a:rPr lang="en-US" dirty="0" err="1"/>
              <a:t>approccio</a:t>
            </a:r>
            <a:r>
              <a:rPr lang="en-US" dirty="0"/>
              <a:t> </a:t>
            </a:r>
            <a:r>
              <a:rPr lang="en-US" dirty="0" err="1"/>
              <a:t>trasformativo</a:t>
            </a:r>
            <a:r>
              <a:rPr lang="en-US" dirty="0"/>
              <a:t> </a:t>
            </a:r>
            <a:r>
              <a:rPr lang="en-US" dirty="0" err="1"/>
              <a:t>che</a:t>
            </a:r>
            <a:r>
              <a:rPr lang="en-US" dirty="0"/>
              <a:t> integra la </a:t>
            </a:r>
            <a:r>
              <a:rPr lang="en-US" dirty="0" err="1"/>
              <a:t>scienza</a:t>
            </a:r>
            <a:r>
              <a:rPr lang="en-US" dirty="0"/>
              <a:t> </a:t>
            </a:r>
            <a:r>
              <a:rPr lang="en-US" dirty="0" err="1"/>
              <a:t>ecologica</a:t>
            </a:r>
            <a:r>
              <a:rPr lang="en-US" dirty="0"/>
              <a:t> con </a:t>
            </a:r>
            <a:r>
              <a:rPr lang="en-US" dirty="0" err="1"/>
              <a:t>l'equità</a:t>
            </a:r>
            <a:r>
              <a:rPr lang="en-US" dirty="0"/>
              <a:t> </a:t>
            </a:r>
            <a:r>
              <a:rPr lang="en-US" dirty="0" err="1"/>
              <a:t>sociale</a:t>
            </a:r>
            <a:r>
              <a:rPr lang="en-US" dirty="0"/>
              <a:t>, con </a:t>
            </a:r>
            <a:r>
              <a:rPr lang="en-US" dirty="0" err="1"/>
              <a:t>l'obiettivo</a:t>
            </a:r>
            <a:r>
              <a:rPr lang="en-US" dirty="0"/>
              <a:t> di </a:t>
            </a:r>
            <a:r>
              <a:rPr lang="en-US" dirty="0" err="1"/>
              <a:t>creare</a:t>
            </a:r>
            <a:r>
              <a:rPr lang="en-US" dirty="0"/>
              <a:t> un </a:t>
            </a:r>
            <a:r>
              <a:rPr lang="en-US" dirty="0" err="1"/>
              <a:t>sistema</a:t>
            </a:r>
            <a:r>
              <a:rPr lang="en-US" dirty="0"/>
              <a:t> </a:t>
            </a:r>
            <a:r>
              <a:rPr lang="en-US" dirty="0" err="1"/>
              <a:t>alimentare</a:t>
            </a:r>
            <a:r>
              <a:rPr lang="en-US" dirty="0"/>
              <a:t> </a:t>
            </a:r>
            <a:r>
              <a:rPr lang="en-US" dirty="0" err="1"/>
              <a:t>sostenibile</a:t>
            </a:r>
            <a:r>
              <a:rPr lang="en-US" dirty="0"/>
              <a:t> e giusto per tutti.</a:t>
            </a:r>
            <a:endParaRPr dirty="0"/>
          </a:p>
          <a:p>
            <a:pPr marL="457200" lvl="0" indent="0" algn="r" rtl="0">
              <a:lnSpc>
                <a:spcPct val="100000"/>
              </a:lnSpc>
              <a:spcBef>
                <a:spcPts val="1800"/>
              </a:spcBef>
              <a:spcAft>
                <a:spcPts val="600"/>
              </a:spcAft>
              <a:buSzPts val="2400"/>
              <a:buNone/>
            </a:pPr>
            <a:r>
              <a:rPr lang="en-US" u="sng" dirty="0">
                <a:solidFill>
                  <a:schemeClr val="hlink"/>
                </a:solidFill>
                <a:hlinkClick r:id="rId3"/>
              </a:rPr>
              <a:t>Il </a:t>
            </a:r>
            <a:r>
              <a:rPr lang="en-US" u="sng" dirty="0" err="1">
                <a:solidFill>
                  <a:schemeClr val="hlink"/>
                </a:solidFill>
                <a:hlinkClick r:id="rId3"/>
              </a:rPr>
              <a:t>lavoro</a:t>
            </a:r>
            <a:r>
              <a:rPr lang="en-US" u="sng" dirty="0">
                <a:solidFill>
                  <a:schemeClr val="hlink"/>
                </a:solidFill>
                <a:hlinkClick r:id="rId3"/>
              </a:rPr>
              <a:t> </a:t>
            </a:r>
            <a:r>
              <a:rPr lang="en-US" u="sng" dirty="0" err="1">
                <a:solidFill>
                  <a:schemeClr val="hlink"/>
                </a:solidFill>
                <a:hlinkClick r:id="rId3"/>
              </a:rPr>
              <a:t>della</a:t>
            </a:r>
            <a:r>
              <a:rPr lang="en-US" u="sng" dirty="0">
                <a:solidFill>
                  <a:schemeClr val="hlink"/>
                </a:solidFill>
                <a:hlinkClick r:id="rId3"/>
              </a:rPr>
              <a:t> FAO </a:t>
            </a:r>
            <a:r>
              <a:rPr lang="en-US" u="sng" dirty="0" err="1">
                <a:solidFill>
                  <a:schemeClr val="hlink"/>
                </a:solidFill>
                <a:hlinkClick r:id="rId3"/>
              </a:rPr>
              <a:t>sull'agroecologia</a:t>
            </a:r>
            <a:endParaRPr dirty="0"/>
          </a:p>
        </p:txBody>
      </p:sp>
      <p:sp>
        <p:nvSpPr>
          <p:cNvPr id="283" name="Google Shape;283;p1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Introduzione</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84" name="Google Shape;284;p11"/>
          <p:cNvGrpSpPr/>
          <p:nvPr/>
        </p:nvGrpSpPr>
        <p:grpSpPr>
          <a:xfrm rot="3730759">
            <a:off x="10590024" y="380632"/>
            <a:ext cx="949887" cy="1163493"/>
            <a:chOff x="7602444" y="4967675"/>
            <a:chExt cx="483620" cy="592374"/>
          </a:xfrm>
        </p:grpSpPr>
        <p:grpSp>
          <p:nvGrpSpPr>
            <p:cNvPr id="285" name="Google Shape;285;p11"/>
            <p:cNvGrpSpPr/>
            <p:nvPr/>
          </p:nvGrpSpPr>
          <p:grpSpPr>
            <a:xfrm>
              <a:off x="7618661" y="4967675"/>
              <a:ext cx="467403" cy="507609"/>
              <a:chOff x="2251964" y="3590497"/>
              <a:chExt cx="467403" cy="507609"/>
            </a:xfrm>
          </p:grpSpPr>
          <p:sp>
            <p:nvSpPr>
              <p:cNvPr id="286" name="Google Shape;286;p1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7" name="Google Shape;287;p1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1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9" name="Google Shape;289;p11"/>
            <p:cNvGrpSpPr/>
            <p:nvPr/>
          </p:nvGrpSpPr>
          <p:grpSpPr>
            <a:xfrm>
              <a:off x="7602444" y="4993761"/>
              <a:ext cx="421973" cy="566288"/>
              <a:chOff x="2235747" y="3616583"/>
              <a:chExt cx="421973" cy="566288"/>
            </a:xfrm>
          </p:grpSpPr>
          <p:sp>
            <p:nvSpPr>
              <p:cNvPr id="290" name="Google Shape;290;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1" name="Google Shape;291;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92" name="Google Shape;292;p11"/>
          <p:cNvSpPr/>
          <p:nvPr/>
        </p:nvSpPr>
        <p:spPr>
          <a:xfrm>
            <a:off x="4288825" y="5171901"/>
            <a:ext cx="2512800" cy="992400"/>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Per saperne di più</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6"/>
          <p:cNvSpPr txBox="1">
            <a:spLocks noGrp="1"/>
          </p:cNvSpPr>
          <p:nvPr>
            <p:ph type="body" idx="1"/>
          </p:nvPr>
        </p:nvSpPr>
        <p:spPr>
          <a:xfrm>
            <a:off x="6096008" y="2161541"/>
            <a:ext cx="56280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Promuovere i legami comunitari attraverso</a:t>
            </a:r>
            <a:r>
              <a:rPr lang="en-US"/>
              <a:t> l’agroecologia</a:t>
            </a:r>
            <a:endParaRPr/>
          </a:p>
        </p:txBody>
      </p:sp>
      <p:sp>
        <p:nvSpPr>
          <p:cNvPr id="299" name="Google Shape;299;p4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02</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1884</Words>
  <Application>Microsoft Office PowerPoint</Application>
  <PresentationFormat>Widescreen</PresentationFormat>
  <Paragraphs>166</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2</cp:revision>
  <dcterms:created xsi:type="dcterms:W3CDTF">2020-10-14T13:32:04Z</dcterms:created>
  <dcterms:modified xsi:type="dcterms:W3CDTF">2024-09-05T14:10:44Z</dcterms:modified>
</cp:coreProperties>
</file>