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Montserrat Light" panose="000004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7NZTuAGqu4PR9fyKgM0iAxGRq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35" name="Google Shape;83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7" name="Google Shape;3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3" name="Google Shape;3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1" name="Google Shape;3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9" name="Google Shape;3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41"/>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41"/>
          <p:cNvSpPr/>
          <p:nvPr/>
        </p:nvSpPr>
        <p:spPr>
          <a:xfrm>
            <a:off x="-15514" y="268990"/>
            <a:ext cx="5340549"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7" name="Google Shape;27;p41"/>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1"/>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1"/>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41"/>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1"/>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1"/>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1"/>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41"/>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41"/>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1"/>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41"/>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41"/>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41"/>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41"/>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41"/>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41"/>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41"/>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141"/>
        <p:cNvGrpSpPr/>
        <p:nvPr/>
      </p:nvGrpSpPr>
      <p:grpSpPr>
        <a:xfrm>
          <a:off x="0" y="0"/>
          <a:ext cx="0" cy="0"/>
          <a:chOff x="0" y="0"/>
          <a:chExt cx="0" cy="0"/>
        </a:xfrm>
      </p:grpSpPr>
      <p:sp>
        <p:nvSpPr>
          <p:cNvPr id="142" name="Google Shape;142;p50"/>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50"/>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50"/>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5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6" name="Google Shape;146;p50"/>
          <p:cNvPicPr preferRelativeResize="0"/>
          <p:nvPr/>
        </p:nvPicPr>
        <p:blipFill rotWithShape="1">
          <a:blip r:embed="rId2">
            <a:alphaModFix/>
          </a:blip>
          <a:srcRect l="5742" t="75046" r="6486" b="13954"/>
          <a:stretch/>
        </p:blipFill>
        <p:spPr>
          <a:xfrm>
            <a:off x="8124669" y="6484108"/>
            <a:ext cx="3540279" cy="252000"/>
          </a:xfrm>
          <a:prstGeom prst="rect">
            <a:avLst/>
          </a:prstGeom>
          <a:noFill/>
          <a:ln>
            <a:noFill/>
          </a:ln>
        </p:spPr>
      </p:pic>
      <p:sp>
        <p:nvSpPr>
          <p:cNvPr id="147" name="Google Shape;147;p50"/>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Icons">
  <p:cSld name="1_Icons">
    <p:spTree>
      <p:nvGrpSpPr>
        <p:cNvPr id="1" name="Shape 148"/>
        <p:cNvGrpSpPr/>
        <p:nvPr/>
      </p:nvGrpSpPr>
      <p:grpSpPr>
        <a:xfrm>
          <a:off x="0" y="0"/>
          <a:ext cx="0" cy="0"/>
          <a:chOff x="0" y="0"/>
          <a:chExt cx="0" cy="0"/>
        </a:xfrm>
      </p:grpSpPr>
      <p:sp>
        <p:nvSpPr>
          <p:cNvPr id="149" name="Google Shape;149;p51"/>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cxnSp>
        <p:nvCxnSpPr>
          <p:cNvPr id="150" name="Google Shape;150;p5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1" name="Google Shape;151;p5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
        <p:nvSpPr>
          <p:cNvPr id="152" name="Google Shape;152;p51"/>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51"/>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51"/>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51"/>
          <p:cNvGrpSpPr/>
          <p:nvPr/>
        </p:nvGrpSpPr>
        <p:grpSpPr>
          <a:xfrm>
            <a:off x="4054161" y="694846"/>
            <a:ext cx="7547911" cy="4511244"/>
            <a:chOff x="4061909" y="1565906"/>
            <a:chExt cx="7547911" cy="5072410"/>
          </a:xfrm>
        </p:grpSpPr>
        <p:cxnSp>
          <p:nvCxnSpPr>
            <p:cNvPr id="156" name="Google Shape;156;p51"/>
            <p:cNvCxnSpPr/>
            <p:nvPr/>
          </p:nvCxnSpPr>
          <p:spPr>
            <a:xfrm>
              <a:off x="11609820" y="1582845"/>
              <a:ext cx="0" cy="5055471"/>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57" name="Google Shape;157;p51"/>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58" name="Google Shape;158;p51"/>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59" name="Google Shape;159;p51"/>
          <p:cNvCxnSpPr/>
          <p:nvPr/>
        </p:nvCxnSpPr>
        <p:spPr>
          <a:xfrm>
            <a:off x="4054160" y="2000290"/>
            <a:ext cx="0" cy="32058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60" name="Google Shape;160;p51"/>
          <p:cNvCxnSpPr/>
          <p:nvPr/>
        </p:nvCxnSpPr>
        <p:spPr>
          <a:xfrm>
            <a:off x="4054160" y="5206090"/>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p:cSld name="2_Phone Slide">
    <p:spTree>
      <p:nvGrpSpPr>
        <p:cNvPr id="1" name="Shape 161"/>
        <p:cNvGrpSpPr/>
        <p:nvPr/>
      </p:nvGrpSpPr>
      <p:grpSpPr>
        <a:xfrm>
          <a:off x="0" y="0"/>
          <a:ext cx="0" cy="0"/>
          <a:chOff x="0" y="0"/>
          <a:chExt cx="0" cy="0"/>
        </a:xfrm>
      </p:grpSpPr>
      <p:sp>
        <p:nvSpPr>
          <p:cNvPr id="162" name="Google Shape;162;p52"/>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Calibri"/>
              <a:ea typeface="Calibri"/>
              <a:cs typeface="Calibri"/>
              <a:sym typeface="Calibri"/>
            </a:endParaRPr>
          </a:p>
        </p:txBody>
      </p:sp>
      <p:pic>
        <p:nvPicPr>
          <p:cNvPr id="163" name="Google Shape;163;p52"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164" name="Google Shape;164;p52"/>
          <p:cNvSpPr>
            <a:spLocks noGrp="1"/>
          </p:cNvSpPr>
          <p:nvPr>
            <p:ph type="pic" idx="2"/>
          </p:nvPr>
        </p:nvSpPr>
        <p:spPr>
          <a:xfrm>
            <a:off x="8912202" y="1246695"/>
            <a:ext cx="2444127" cy="4336988"/>
          </a:xfrm>
          <a:prstGeom prst="rect">
            <a:avLst/>
          </a:prstGeom>
          <a:solidFill>
            <a:srgbClr val="D8D8D8"/>
          </a:solidFill>
          <a:ln>
            <a:noFill/>
          </a:ln>
        </p:spPr>
      </p:sp>
      <p:sp>
        <p:nvSpPr>
          <p:cNvPr id="165" name="Google Shape;165;p52"/>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52"/>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52"/>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68"/>
        <p:cNvGrpSpPr/>
        <p:nvPr/>
      </p:nvGrpSpPr>
      <p:grpSpPr>
        <a:xfrm>
          <a:off x="0" y="0"/>
          <a:ext cx="0" cy="0"/>
          <a:chOff x="0" y="0"/>
          <a:chExt cx="0" cy="0"/>
        </a:xfrm>
      </p:grpSpPr>
      <p:sp>
        <p:nvSpPr>
          <p:cNvPr id="169" name="Google Shape;169;p53"/>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0" name="Google Shape;170;p53"/>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53"/>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53"/>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Final Slide">
  <p:cSld name="1_Final Slide">
    <p:spTree>
      <p:nvGrpSpPr>
        <p:cNvPr id="1" name="Shape 174"/>
        <p:cNvGrpSpPr/>
        <p:nvPr/>
      </p:nvGrpSpPr>
      <p:grpSpPr>
        <a:xfrm>
          <a:off x="0" y="0"/>
          <a:ext cx="0" cy="0"/>
          <a:chOff x="0" y="0"/>
          <a:chExt cx="0" cy="0"/>
        </a:xfrm>
      </p:grpSpPr>
      <p:sp>
        <p:nvSpPr>
          <p:cNvPr id="175" name="Google Shape;175;p55"/>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Calibri"/>
              <a:ea typeface="Calibri"/>
              <a:cs typeface="Calibri"/>
              <a:sym typeface="Calibri"/>
            </a:endParaRPr>
          </a:p>
        </p:txBody>
      </p:sp>
      <p:sp>
        <p:nvSpPr>
          <p:cNvPr id="176" name="Google Shape;176;p55"/>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7" name="Google Shape;177;p55"/>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55"/>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9" name="Google Shape;179;p55"/>
          <p:cNvGrpSpPr/>
          <p:nvPr/>
        </p:nvGrpSpPr>
        <p:grpSpPr>
          <a:xfrm>
            <a:off x="548818" y="6039954"/>
            <a:ext cx="2735993" cy="679345"/>
            <a:chOff x="0" y="0"/>
            <a:chExt cx="2301694" cy="571500"/>
          </a:xfrm>
        </p:grpSpPr>
        <p:sp>
          <p:nvSpPr>
            <p:cNvPr id="180" name="Google Shape;180;p5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81" name="Google Shape;181;p55"/>
            <p:cNvPicPr preferRelativeResize="0"/>
            <p:nvPr/>
          </p:nvPicPr>
          <p:blipFill rotWithShape="1">
            <a:blip r:embed="rId2">
              <a:alphaModFix/>
            </a:blip>
            <a:srcRect/>
            <a:stretch/>
          </p:blipFill>
          <p:spPr>
            <a:xfrm>
              <a:off x="312965" y="101059"/>
              <a:ext cx="1675765" cy="375165"/>
            </a:xfrm>
            <a:prstGeom prst="rect">
              <a:avLst/>
            </a:prstGeom>
            <a:noFill/>
            <a:ln>
              <a:noFill/>
            </a:ln>
          </p:spPr>
        </p:pic>
      </p:grpSp>
      <p:sp>
        <p:nvSpPr>
          <p:cNvPr id="182" name="Google Shape;182;p55"/>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183" name="Google Shape;183;p55"/>
          <p:cNvGrpSpPr/>
          <p:nvPr/>
        </p:nvGrpSpPr>
        <p:grpSpPr>
          <a:xfrm>
            <a:off x="309236" y="3028352"/>
            <a:ext cx="6499866" cy="2738122"/>
            <a:chOff x="1202708" y="6807724"/>
            <a:chExt cx="6270636" cy="2641557"/>
          </a:xfrm>
        </p:grpSpPr>
        <p:grpSp>
          <p:nvGrpSpPr>
            <p:cNvPr id="184" name="Google Shape;184;p55"/>
            <p:cNvGrpSpPr/>
            <p:nvPr/>
          </p:nvGrpSpPr>
          <p:grpSpPr>
            <a:xfrm>
              <a:off x="2348838" y="6807724"/>
              <a:ext cx="1249545" cy="2223620"/>
              <a:chOff x="2348838" y="6807724"/>
              <a:chExt cx="1249545" cy="2223620"/>
            </a:xfrm>
          </p:grpSpPr>
          <p:sp>
            <p:nvSpPr>
              <p:cNvPr id="185" name="Google Shape;185;p55"/>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6" name="Google Shape;186;p55"/>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7" name="Google Shape;187;p55"/>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8" name="Google Shape;188;p55"/>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189" name="Google Shape;189;p55"/>
              <p:cNvGrpSpPr/>
              <p:nvPr/>
            </p:nvGrpSpPr>
            <p:grpSpPr>
              <a:xfrm>
                <a:off x="2483956" y="6807724"/>
                <a:ext cx="738321" cy="802017"/>
                <a:chOff x="2483956" y="6807724"/>
                <a:chExt cx="738321" cy="802017"/>
              </a:xfrm>
            </p:grpSpPr>
            <p:sp>
              <p:nvSpPr>
                <p:cNvPr id="190" name="Google Shape;190;p55"/>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1" name="Google Shape;191;p55"/>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192;p55"/>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grpSp>
          <p:nvGrpSpPr>
            <p:cNvPr id="193" name="Google Shape;193;p55"/>
            <p:cNvGrpSpPr/>
            <p:nvPr/>
          </p:nvGrpSpPr>
          <p:grpSpPr>
            <a:xfrm>
              <a:off x="1202708" y="6848940"/>
              <a:ext cx="6270636" cy="2600341"/>
              <a:chOff x="1202708" y="6848940"/>
              <a:chExt cx="6270636" cy="2600341"/>
            </a:xfrm>
          </p:grpSpPr>
          <p:sp>
            <p:nvSpPr>
              <p:cNvPr id="194" name="Google Shape;194;p55"/>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195;p55"/>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196" name="Google Shape;196;p55"/>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56"/>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5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200" name="Google Shape;200;p5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201" name="Google Shape;201;p5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a:solidFill>
                  <a:srgbClr val="000000"/>
                </a:solidFill>
                <a:latin typeface="Calibri"/>
                <a:ea typeface="Calibri"/>
                <a:cs typeface="Calibri"/>
                <a:sym typeface="Calibri"/>
              </a:rPr>
              <a:t>EU DARE </a:t>
            </a:r>
            <a:r>
              <a:rPr lang="en-US"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US"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202" name="Google Shape;202;p56"/>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203" name="Google Shape;203;p56"/>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204" name="Google Shape;204;p5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 </a:t>
            </a:r>
            <a:r>
              <a:rPr lang="en-US" sz="2400" b="1">
                <a:solidFill>
                  <a:srgbClr val="000000"/>
                </a:solidFill>
                <a:latin typeface="Calibri"/>
                <a:ea typeface="Calibri"/>
                <a:cs typeface="Calibri"/>
                <a:sym typeface="Calibri"/>
              </a:rPr>
              <a:t>PLEASE DELETE THIS INSTRUCTION SLIDE BEFORE PRESENTING FINAL PRESENTATION </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205" name="Google Shape;205;p56"/>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206"/>
        <p:cNvGrpSpPr/>
        <p:nvPr/>
      </p:nvGrpSpPr>
      <p:grpSpPr>
        <a:xfrm>
          <a:off x="0" y="0"/>
          <a:ext cx="0" cy="0"/>
          <a:chOff x="0" y="0"/>
          <a:chExt cx="0" cy="0"/>
        </a:xfrm>
      </p:grpSpPr>
      <p:cxnSp>
        <p:nvCxnSpPr>
          <p:cNvPr id="207" name="Google Shape;207;p57"/>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208" name="Google Shape;208;p57"/>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209"/>
        <p:cNvGrpSpPr/>
        <p:nvPr/>
      </p:nvGrpSpPr>
      <p:grpSpPr>
        <a:xfrm>
          <a:off x="0" y="0"/>
          <a:ext cx="0" cy="0"/>
          <a:chOff x="0" y="0"/>
          <a:chExt cx="0" cy="0"/>
        </a:xfrm>
      </p:grpSpPr>
      <p:sp>
        <p:nvSpPr>
          <p:cNvPr id="210" name="Google Shape;210;p58"/>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211" name="Google Shape;211;p58"/>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212" name="Google Shape;212;p58"/>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13" name="Google Shape;213;p58"/>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58"/>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15" name="Google Shape;215;p58"/>
          <p:cNvGrpSpPr/>
          <p:nvPr/>
        </p:nvGrpSpPr>
        <p:grpSpPr>
          <a:xfrm>
            <a:off x="9031059" y="445499"/>
            <a:ext cx="2735993" cy="679345"/>
            <a:chOff x="0" y="0"/>
            <a:chExt cx="2301694" cy="571500"/>
          </a:xfrm>
        </p:grpSpPr>
        <p:sp>
          <p:nvSpPr>
            <p:cNvPr id="216" name="Google Shape;216;p58"/>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17" name="Google Shape;217;p58"/>
            <p:cNvPicPr preferRelativeResize="0"/>
            <p:nvPr/>
          </p:nvPicPr>
          <p:blipFill rotWithShape="1">
            <a:blip r:embed="rId3">
              <a:alphaModFix/>
            </a:blip>
            <a:srcRect/>
            <a:stretch/>
          </p:blipFill>
          <p:spPr>
            <a:xfrm>
              <a:off x="312965" y="96237"/>
              <a:ext cx="1675765" cy="384810"/>
            </a:xfrm>
            <a:prstGeom prst="rect">
              <a:avLst/>
            </a:prstGeom>
            <a:noFill/>
            <a:ln>
              <a:noFill/>
            </a:ln>
          </p:spPr>
        </p:pic>
      </p:grpSp>
      <p:sp>
        <p:nvSpPr>
          <p:cNvPr id="218" name="Google Shape;218;p58"/>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19" name="Google Shape;219;p58"/>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58"/>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221"/>
        <p:cNvGrpSpPr/>
        <p:nvPr/>
      </p:nvGrpSpPr>
      <p:grpSpPr>
        <a:xfrm>
          <a:off x="0" y="0"/>
          <a:ext cx="0" cy="0"/>
          <a:chOff x="0" y="0"/>
          <a:chExt cx="0" cy="0"/>
        </a:xfrm>
      </p:grpSpPr>
      <p:sp>
        <p:nvSpPr>
          <p:cNvPr id="222" name="Google Shape;222;p59"/>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23" name="Google Shape;223;p59"/>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59"/>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25" name="Google Shape;225;p59"/>
          <p:cNvGrpSpPr/>
          <p:nvPr/>
        </p:nvGrpSpPr>
        <p:grpSpPr>
          <a:xfrm>
            <a:off x="9236842" y="286604"/>
            <a:ext cx="2735993" cy="679345"/>
            <a:chOff x="0" y="0"/>
            <a:chExt cx="2301694" cy="571500"/>
          </a:xfrm>
        </p:grpSpPr>
        <p:sp>
          <p:nvSpPr>
            <p:cNvPr id="226" name="Google Shape;226;p59"/>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59"/>
            <p:cNvPicPr preferRelativeResize="0"/>
            <p:nvPr/>
          </p:nvPicPr>
          <p:blipFill rotWithShape="1">
            <a:blip r:embed="rId2">
              <a:alphaModFix/>
            </a:blip>
            <a:srcRect/>
            <a:stretch/>
          </p:blipFill>
          <p:spPr>
            <a:xfrm>
              <a:off x="312965" y="96237"/>
              <a:ext cx="1675765" cy="384810"/>
            </a:xfrm>
            <a:prstGeom prst="rect">
              <a:avLst/>
            </a:prstGeom>
            <a:noFill/>
            <a:ln>
              <a:noFill/>
            </a:ln>
          </p:spPr>
        </p:pic>
      </p:grpSp>
      <p:sp>
        <p:nvSpPr>
          <p:cNvPr id="228" name="Google Shape;228;p59"/>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29" name="Google Shape;229;p59"/>
          <p:cNvSpPr>
            <a:spLocks noGrp="1"/>
          </p:cNvSpPr>
          <p:nvPr>
            <p:ph type="pic" idx="3"/>
          </p:nvPr>
        </p:nvSpPr>
        <p:spPr>
          <a:xfrm>
            <a:off x="-1" y="354507"/>
            <a:ext cx="5501637" cy="4939649"/>
          </a:xfrm>
          <a:prstGeom prst="rect">
            <a:avLst/>
          </a:prstGeom>
          <a:solidFill>
            <a:srgbClr val="D8D8D8"/>
          </a:solidFill>
          <a:ln>
            <a:noFill/>
          </a:ln>
        </p:spPr>
      </p:sp>
      <p:pic>
        <p:nvPicPr>
          <p:cNvPr id="230" name="Google Shape;230;p59"/>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231" name="Google Shape;231;p59"/>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32" name="Google Shape;232;p59"/>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44"/>
        <p:cNvGrpSpPr/>
        <p:nvPr/>
      </p:nvGrpSpPr>
      <p:grpSpPr>
        <a:xfrm>
          <a:off x="0" y="0"/>
          <a:ext cx="0" cy="0"/>
          <a:chOff x="0" y="0"/>
          <a:chExt cx="0" cy="0"/>
        </a:xfrm>
      </p:grpSpPr>
      <p:sp>
        <p:nvSpPr>
          <p:cNvPr id="45" name="Google Shape;45;p42"/>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46" name="Google Shape;46;p42"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47" name="Google Shape;47;p42"/>
          <p:cNvSpPr>
            <a:spLocks noGrp="1"/>
          </p:cNvSpPr>
          <p:nvPr>
            <p:ph type="pic" idx="2"/>
          </p:nvPr>
        </p:nvSpPr>
        <p:spPr>
          <a:xfrm>
            <a:off x="8912202" y="1246695"/>
            <a:ext cx="2444127" cy="4336988"/>
          </a:xfrm>
          <a:prstGeom prst="rect">
            <a:avLst/>
          </a:prstGeom>
          <a:solidFill>
            <a:srgbClr val="D8D8D8"/>
          </a:solidFill>
          <a:ln>
            <a:noFill/>
          </a:ln>
        </p:spPr>
      </p:sp>
      <p:sp>
        <p:nvSpPr>
          <p:cNvPr id="48" name="Google Shape;48;p42"/>
          <p:cNvSpPr txBox="1">
            <a:spLocks noGrp="1"/>
          </p:cNvSpPr>
          <p:nvPr>
            <p:ph type="body" idx="1"/>
          </p:nvPr>
        </p:nvSpPr>
        <p:spPr>
          <a:xfrm>
            <a:off x="835671"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42"/>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42"/>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233"/>
        <p:cNvGrpSpPr/>
        <p:nvPr/>
      </p:nvGrpSpPr>
      <p:grpSpPr>
        <a:xfrm>
          <a:off x="0" y="0"/>
          <a:ext cx="0" cy="0"/>
          <a:chOff x="0" y="0"/>
          <a:chExt cx="0" cy="0"/>
        </a:xfrm>
      </p:grpSpPr>
      <p:sp>
        <p:nvSpPr>
          <p:cNvPr id="234" name="Google Shape;234;p60"/>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35" name="Google Shape;235;p60"/>
          <p:cNvSpPr>
            <a:spLocks noGrp="1"/>
          </p:cNvSpPr>
          <p:nvPr>
            <p:ph type="pic" idx="2"/>
          </p:nvPr>
        </p:nvSpPr>
        <p:spPr>
          <a:xfrm>
            <a:off x="320540" y="335338"/>
            <a:ext cx="11578483" cy="6146707"/>
          </a:xfrm>
          <a:prstGeom prst="rect">
            <a:avLst/>
          </a:prstGeom>
          <a:solidFill>
            <a:srgbClr val="D8D8D8"/>
          </a:solidFill>
          <a:ln>
            <a:noFill/>
          </a:ln>
        </p:spPr>
      </p:sp>
      <p:sp>
        <p:nvSpPr>
          <p:cNvPr id="236" name="Google Shape;236;p60"/>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237"/>
        <p:cNvGrpSpPr/>
        <p:nvPr/>
      </p:nvGrpSpPr>
      <p:grpSpPr>
        <a:xfrm>
          <a:off x="0" y="0"/>
          <a:ext cx="0" cy="0"/>
          <a:chOff x="0" y="0"/>
          <a:chExt cx="0" cy="0"/>
        </a:xfrm>
      </p:grpSpPr>
      <p:sp>
        <p:nvSpPr>
          <p:cNvPr id="238" name="Google Shape;238;p61"/>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39" name="Google Shape;239;p61"/>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p61"/>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61"/>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61"/>
          <p:cNvSpPr>
            <a:spLocks noGrp="1"/>
          </p:cNvSpPr>
          <p:nvPr>
            <p:ph type="pic" idx="4"/>
          </p:nvPr>
        </p:nvSpPr>
        <p:spPr>
          <a:xfrm>
            <a:off x="7559" y="188180"/>
            <a:ext cx="3354094" cy="5923858"/>
          </a:xfrm>
          <a:prstGeom prst="rect">
            <a:avLst/>
          </a:prstGeom>
          <a:solidFill>
            <a:srgbClr val="D8D8D8"/>
          </a:solidFill>
          <a:ln>
            <a:noFill/>
          </a:ln>
        </p:spPr>
      </p:sp>
      <p:grpSp>
        <p:nvGrpSpPr>
          <p:cNvPr id="243" name="Google Shape;243;p61"/>
          <p:cNvGrpSpPr/>
          <p:nvPr/>
        </p:nvGrpSpPr>
        <p:grpSpPr>
          <a:xfrm>
            <a:off x="4054161" y="694846"/>
            <a:ext cx="7547911" cy="1674487"/>
            <a:chOff x="4061909" y="1565906"/>
            <a:chExt cx="7547911" cy="1882781"/>
          </a:xfrm>
        </p:grpSpPr>
        <p:cxnSp>
          <p:nvCxnSpPr>
            <p:cNvPr id="244" name="Google Shape;244;p61"/>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45" name="Google Shape;245;p61"/>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46" name="Google Shape;246;p61"/>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247" name="Google Shape;247;p61"/>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48" name="Google Shape;248;p61"/>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249" name="Google Shape;249;p61"/>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0" name="Google Shape;250;p61"/>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61"/>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52" name="Google Shape;252;p61"/>
          <p:cNvGrpSpPr/>
          <p:nvPr/>
        </p:nvGrpSpPr>
        <p:grpSpPr>
          <a:xfrm>
            <a:off x="4054160" y="2644936"/>
            <a:ext cx="7547911" cy="1674487"/>
            <a:chOff x="4061909" y="1565906"/>
            <a:chExt cx="7547911" cy="1882781"/>
          </a:xfrm>
        </p:grpSpPr>
        <p:cxnSp>
          <p:nvCxnSpPr>
            <p:cNvPr id="253" name="Google Shape;253;p61"/>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54" name="Google Shape;254;p61"/>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55" name="Google Shape;255;p61"/>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256" name="Google Shape;256;p61"/>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57" name="Google Shape;257;p61"/>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258" name="Google Shape;258;p61"/>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61"/>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61"/>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61" name="Google Shape;261;p61"/>
          <p:cNvGrpSpPr/>
          <p:nvPr/>
        </p:nvGrpSpPr>
        <p:grpSpPr>
          <a:xfrm>
            <a:off x="4069658" y="4508733"/>
            <a:ext cx="7547911" cy="1674487"/>
            <a:chOff x="4061909" y="1565906"/>
            <a:chExt cx="7547911" cy="1882781"/>
          </a:xfrm>
        </p:grpSpPr>
        <p:cxnSp>
          <p:nvCxnSpPr>
            <p:cNvPr id="262" name="Google Shape;262;p61"/>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63" name="Google Shape;263;p61"/>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64" name="Google Shape;264;p61"/>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265" name="Google Shape;265;p61"/>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266" name="Google Shape;266;p61"/>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Phone Slide">
  <p:cSld name="1_Phone Slide">
    <p:spTree>
      <p:nvGrpSpPr>
        <p:cNvPr id="1" name="Shape 267"/>
        <p:cNvGrpSpPr/>
        <p:nvPr/>
      </p:nvGrpSpPr>
      <p:grpSpPr>
        <a:xfrm>
          <a:off x="0" y="0"/>
          <a:ext cx="0" cy="0"/>
          <a:chOff x="0" y="0"/>
          <a:chExt cx="0" cy="0"/>
        </a:xfrm>
      </p:grpSpPr>
      <p:sp>
        <p:nvSpPr>
          <p:cNvPr id="268" name="Google Shape;268;p62"/>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269" name="Google Shape;269;p62" descr="iPhone6_mockup_front_white.png"/>
          <p:cNvPicPr preferRelativeResize="0"/>
          <p:nvPr/>
        </p:nvPicPr>
        <p:blipFill rotWithShape="1">
          <a:blip r:embed="rId2">
            <a:alphaModFix/>
          </a:blip>
          <a:srcRect/>
          <a:stretch/>
        </p:blipFill>
        <p:spPr>
          <a:xfrm rot="-5400000">
            <a:off x="8092144" y="-1284365"/>
            <a:ext cx="4094254" cy="6404164"/>
          </a:xfrm>
          <a:prstGeom prst="rect">
            <a:avLst/>
          </a:prstGeom>
          <a:noFill/>
          <a:ln>
            <a:noFill/>
          </a:ln>
        </p:spPr>
      </p:pic>
      <p:sp>
        <p:nvSpPr>
          <p:cNvPr id="270" name="Google Shape;270;p62"/>
          <p:cNvSpPr>
            <a:spLocks noGrp="1"/>
          </p:cNvSpPr>
          <p:nvPr>
            <p:ph type="pic" idx="2"/>
          </p:nvPr>
        </p:nvSpPr>
        <p:spPr>
          <a:xfrm rot="-5400000">
            <a:off x="8861858" y="-250778"/>
            <a:ext cx="2444127" cy="4336988"/>
          </a:xfrm>
          <a:prstGeom prst="rect">
            <a:avLst/>
          </a:prstGeom>
          <a:solidFill>
            <a:srgbClr val="D8D8D8"/>
          </a:solidFill>
          <a:ln>
            <a:noFill/>
          </a:ln>
        </p:spPr>
      </p:sp>
      <p:sp>
        <p:nvSpPr>
          <p:cNvPr id="271" name="Google Shape;271;p62"/>
          <p:cNvSpPr txBox="1">
            <a:spLocks noGrp="1"/>
          </p:cNvSpPr>
          <p:nvPr>
            <p:ph type="body" idx="1"/>
          </p:nvPr>
        </p:nvSpPr>
        <p:spPr>
          <a:xfrm>
            <a:off x="835671"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p62"/>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62"/>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274"/>
        <p:cNvGrpSpPr/>
        <p:nvPr/>
      </p:nvGrpSpPr>
      <p:grpSpPr>
        <a:xfrm>
          <a:off x="0" y="0"/>
          <a:ext cx="0" cy="0"/>
          <a:chOff x="0" y="0"/>
          <a:chExt cx="0" cy="0"/>
        </a:xfrm>
      </p:grpSpPr>
      <p:sp>
        <p:nvSpPr>
          <p:cNvPr id="275" name="Google Shape;275;p63"/>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76" name="Google Shape;276;p63"/>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63"/>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63"/>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79" name="Google Shape;279;p63"/>
          <p:cNvGrpSpPr/>
          <p:nvPr/>
        </p:nvGrpSpPr>
        <p:grpSpPr>
          <a:xfrm>
            <a:off x="548818" y="6039954"/>
            <a:ext cx="2735993" cy="679345"/>
            <a:chOff x="0" y="0"/>
            <a:chExt cx="2301694" cy="571500"/>
          </a:xfrm>
        </p:grpSpPr>
        <p:sp>
          <p:nvSpPr>
            <p:cNvPr id="280" name="Google Shape;280;p6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81" name="Google Shape;281;p63"/>
            <p:cNvPicPr preferRelativeResize="0"/>
            <p:nvPr/>
          </p:nvPicPr>
          <p:blipFill rotWithShape="1">
            <a:blip r:embed="rId2">
              <a:alphaModFix/>
            </a:blip>
            <a:srcRect/>
            <a:stretch/>
          </p:blipFill>
          <p:spPr>
            <a:xfrm>
              <a:off x="312965" y="96237"/>
              <a:ext cx="1675765" cy="384810"/>
            </a:xfrm>
            <a:prstGeom prst="rect">
              <a:avLst/>
            </a:prstGeom>
            <a:noFill/>
            <a:ln>
              <a:noFill/>
            </a:ln>
          </p:spPr>
        </p:pic>
      </p:grpSp>
      <p:sp>
        <p:nvSpPr>
          <p:cNvPr id="282" name="Google Shape;282;p63"/>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3" name="Google Shape;283;p63"/>
          <p:cNvGrpSpPr/>
          <p:nvPr/>
        </p:nvGrpSpPr>
        <p:grpSpPr>
          <a:xfrm>
            <a:off x="309236" y="3028352"/>
            <a:ext cx="6499866" cy="2738122"/>
            <a:chOff x="1202708" y="6807724"/>
            <a:chExt cx="6270636" cy="2641557"/>
          </a:xfrm>
        </p:grpSpPr>
        <p:grpSp>
          <p:nvGrpSpPr>
            <p:cNvPr id="284" name="Google Shape;284;p63"/>
            <p:cNvGrpSpPr/>
            <p:nvPr/>
          </p:nvGrpSpPr>
          <p:grpSpPr>
            <a:xfrm>
              <a:off x="2348838" y="6807724"/>
              <a:ext cx="1249545" cy="2223620"/>
              <a:chOff x="2348838" y="6807724"/>
              <a:chExt cx="1249545" cy="2223620"/>
            </a:xfrm>
          </p:grpSpPr>
          <p:sp>
            <p:nvSpPr>
              <p:cNvPr id="285" name="Google Shape;285;p63"/>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63"/>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63"/>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63"/>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9" name="Google Shape;289;p63"/>
              <p:cNvGrpSpPr/>
              <p:nvPr/>
            </p:nvGrpSpPr>
            <p:grpSpPr>
              <a:xfrm>
                <a:off x="2483956" y="6807724"/>
                <a:ext cx="738321" cy="802017"/>
                <a:chOff x="2483956" y="6807724"/>
                <a:chExt cx="738321" cy="802017"/>
              </a:xfrm>
            </p:grpSpPr>
            <p:sp>
              <p:nvSpPr>
                <p:cNvPr id="290" name="Google Shape;290;p63"/>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63"/>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63"/>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93" name="Google Shape;293;p63"/>
            <p:cNvGrpSpPr/>
            <p:nvPr/>
          </p:nvGrpSpPr>
          <p:grpSpPr>
            <a:xfrm>
              <a:off x="1202708" y="6848940"/>
              <a:ext cx="6270636" cy="2600341"/>
              <a:chOff x="1202708" y="6848940"/>
              <a:chExt cx="6270636" cy="2600341"/>
            </a:xfrm>
          </p:grpSpPr>
          <p:sp>
            <p:nvSpPr>
              <p:cNvPr id="294" name="Google Shape;294;p63"/>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63"/>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96" name="Google Shape;296;p63"/>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17897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1_Divider ">
    <p:spTree>
      <p:nvGrpSpPr>
        <p:cNvPr id="1" name="Shape 51"/>
        <p:cNvGrpSpPr/>
        <p:nvPr/>
      </p:nvGrpSpPr>
      <p:grpSpPr>
        <a:xfrm>
          <a:off x="0" y="0"/>
          <a:ext cx="0" cy="0"/>
          <a:chOff x="0" y="0"/>
          <a:chExt cx="0" cy="0"/>
        </a:xfrm>
      </p:grpSpPr>
      <p:sp>
        <p:nvSpPr>
          <p:cNvPr id="52" name="Google Shape;52;p43"/>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53;p4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4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43"/>
          <p:cNvPicPr preferRelativeResize="0"/>
          <p:nvPr/>
        </p:nvPicPr>
        <p:blipFill rotWithShape="1">
          <a:blip r:embed="rId2">
            <a:alphaModFix/>
          </a:blip>
          <a:srcRect/>
          <a:stretch/>
        </p:blipFill>
        <p:spPr>
          <a:xfrm>
            <a:off x="8124669" y="6484108"/>
            <a:ext cx="3540279" cy="252000"/>
          </a:xfrm>
          <a:prstGeom prst="rect">
            <a:avLst/>
          </a:prstGeom>
          <a:noFill/>
          <a:ln>
            <a:noFill/>
          </a:ln>
        </p:spPr>
      </p:pic>
      <p:sp>
        <p:nvSpPr>
          <p:cNvPr id="56" name="Google Shape;56;p43"/>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57" name="Google Shape;57;p43"/>
          <p:cNvGrpSpPr/>
          <p:nvPr/>
        </p:nvGrpSpPr>
        <p:grpSpPr>
          <a:xfrm>
            <a:off x="482255" y="3109382"/>
            <a:ext cx="6917577" cy="2914086"/>
            <a:chOff x="1202708" y="6807724"/>
            <a:chExt cx="6270636" cy="2641557"/>
          </a:xfrm>
        </p:grpSpPr>
        <p:grpSp>
          <p:nvGrpSpPr>
            <p:cNvPr id="58" name="Google Shape;58;p43"/>
            <p:cNvGrpSpPr/>
            <p:nvPr/>
          </p:nvGrpSpPr>
          <p:grpSpPr>
            <a:xfrm>
              <a:off x="2348838" y="6807724"/>
              <a:ext cx="1249545" cy="2223620"/>
              <a:chOff x="2348838" y="6807724"/>
              <a:chExt cx="1249545" cy="2223620"/>
            </a:xfrm>
          </p:grpSpPr>
          <p:sp>
            <p:nvSpPr>
              <p:cNvPr id="59" name="Google Shape;59;p43"/>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60;p43"/>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61;p43"/>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62;p43"/>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63" name="Google Shape;63;p43"/>
              <p:cNvGrpSpPr/>
              <p:nvPr/>
            </p:nvGrpSpPr>
            <p:grpSpPr>
              <a:xfrm>
                <a:off x="2483956" y="6807724"/>
                <a:ext cx="738321" cy="802017"/>
                <a:chOff x="2483956" y="6807724"/>
                <a:chExt cx="738321" cy="802017"/>
              </a:xfrm>
            </p:grpSpPr>
            <p:sp>
              <p:nvSpPr>
                <p:cNvPr id="64" name="Google Shape;64;p43"/>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5" name="Google Shape;65;p43"/>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6" name="Google Shape;66;p43"/>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grpSp>
          <p:nvGrpSpPr>
            <p:cNvPr id="67" name="Google Shape;67;p43"/>
            <p:cNvGrpSpPr/>
            <p:nvPr/>
          </p:nvGrpSpPr>
          <p:grpSpPr>
            <a:xfrm>
              <a:off x="1202708" y="6848940"/>
              <a:ext cx="6270636" cy="2600341"/>
              <a:chOff x="1202708" y="6848940"/>
              <a:chExt cx="6270636" cy="2600341"/>
            </a:xfrm>
          </p:grpSpPr>
          <p:sp>
            <p:nvSpPr>
              <p:cNvPr id="68" name="Google Shape;68;p43"/>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9" name="Google Shape;69;p43"/>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70" name="Google Shape;70;p43"/>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Slide">
  <p:cSld name="1_Photo Slide">
    <p:spTree>
      <p:nvGrpSpPr>
        <p:cNvPr id="1" name="Shape 71"/>
        <p:cNvGrpSpPr/>
        <p:nvPr/>
      </p:nvGrpSpPr>
      <p:grpSpPr>
        <a:xfrm>
          <a:off x="0" y="0"/>
          <a:ext cx="0" cy="0"/>
          <a:chOff x="0" y="0"/>
          <a:chExt cx="0" cy="0"/>
        </a:xfrm>
      </p:grpSpPr>
      <p:sp>
        <p:nvSpPr>
          <p:cNvPr id="72" name="Google Shape;72;p44"/>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Calibri"/>
              <a:ea typeface="Calibri"/>
              <a:cs typeface="Calibri"/>
              <a:sym typeface="Calibri"/>
            </a:endParaRPr>
          </a:p>
        </p:txBody>
      </p:sp>
      <p:sp>
        <p:nvSpPr>
          <p:cNvPr id="73" name="Google Shape;73;p44"/>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4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44"/>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p:cSld name="1_Bullet Point x3 slide with photo">
    <p:spTree>
      <p:nvGrpSpPr>
        <p:cNvPr id="1" name="Shape 76"/>
        <p:cNvGrpSpPr/>
        <p:nvPr/>
      </p:nvGrpSpPr>
      <p:grpSpPr>
        <a:xfrm>
          <a:off x="0" y="0"/>
          <a:ext cx="0" cy="0"/>
          <a:chOff x="0" y="0"/>
          <a:chExt cx="0" cy="0"/>
        </a:xfrm>
      </p:grpSpPr>
      <p:sp>
        <p:nvSpPr>
          <p:cNvPr id="77" name="Google Shape;77;p45"/>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Calibri"/>
              <a:ea typeface="Calibri"/>
              <a:cs typeface="Calibri"/>
              <a:sym typeface="Calibri"/>
            </a:endParaRPr>
          </a:p>
        </p:txBody>
      </p:sp>
      <p:sp>
        <p:nvSpPr>
          <p:cNvPr id="78" name="Google Shape;78;p4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4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4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45"/>
          <p:cNvSpPr>
            <a:spLocks noGrp="1"/>
          </p:cNvSpPr>
          <p:nvPr>
            <p:ph type="pic" idx="4"/>
          </p:nvPr>
        </p:nvSpPr>
        <p:spPr>
          <a:xfrm>
            <a:off x="7559" y="188180"/>
            <a:ext cx="3354094" cy="5923858"/>
          </a:xfrm>
          <a:prstGeom prst="rect">
            <a:avLst/>
          </a:prstGeom>
          <a:solidFill>
            <a:srgbClr val="D8D8D8"/>
          </a:solidFill>
          <a:ln>
            <a:noFill/>
          </a:ln>
        </p:spPr>
      </p:sp>
      <p:grpSp>
        <p:nvGrpSpPr>
          <p:cNvPr id="82" name="Google Shape;82;p45"/>
          <p:cNvGrpSpPr/>
          <p:nvPr/>
        </p:nvGrpSpPr>
        <p:grpSpPr>
          <a:xfrm>
            <a:off x="4054161" y="721803"/>
            <a:ext cx="7547911" cy="1674487"/>
            <a:chOff x="4061909" y="1565906"/>
            <a:chExt cx="7547911" cy="1882781"/>
          </a:xfrm>
        </p:grpSpPr>
        <p:cxnSp>
          <p:nvCxnSpPr>
            <p:cNvPr id="83" name="Google Shape;83;p45"/>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4" name="Google Shape;84;p45"/>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5" name="Google Shape;85;p45"/>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6" name="Google Shape;86;p45"/>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7" name="Google Shape;87;p45"/>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8" name="Google Shape;88;p45"/>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45"/>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45"/>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1" name="Google Shape;91;p45"/>
          <p:cNvGrpSpPr/>
          <p:nvPr/>
        </p:nvGrpSpPr>
        <p:grpSpPr>
          <a:xfrm>
            <a:off x="4054160" y="2644936"/>
            <a:ext cx="7547911" cy="1674487"/>
            <a:chOff x="4061909" y="1565906"/>
            <a:chExt cx="7547911" cy="1882781"/>
          </a:xfrm>
        </p:grpSpPr>
        <p:cxnSp>
          <p:nvCxnSpPr>
            <p:cNvPr id="92" name="Google Shape;92;p45"/>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3" name="Google Shape;93;p45"/>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4" name="Google Shape;94;p45"/>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5" name="Google Shape;95;p45"/>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6" name="Google Shape;96;p45"/>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7" name="Google Shape;97;p45"/>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4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4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0" name="Google Shape;100;p45"/>
          <p:cNvGrpSpPr/>
          <p:nvPr/>
        </p:nvGrpSpPr>
        <p:grpSpPr>
          <a:xfrm>
            <a:off x="4069658" y="4508733"/>
            <a:ext cx="7547911" cy="1674487"/>
            <a:chOff x="4061909" y="1565906"/>
            <a:chExt cx="7547911" cy="1882781"/>
          </a:xfrm>
        </p:grpSpPr>
        <p:cxnSp>
          <p:nvCxnSpPr>
            <p:cNvPr id="101" name="Google Shape;101;p45"/>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2" name="Google Shape;102;p45"/>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3" name="Google Shape;103;p45"/>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4" name="Google Shape;104;p45"/>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5" name="Google Shape;105;p45"/>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06"/>
        <p:cNvGrpSpPr/>
        <p:nvPr/>
      </p:nvGrpSpPr>
      <p:grpSpPr>
        <a:xfrm>
          <a:off x="0" y="0"/>
          <a:ext cx="0" cy="0"/>
          <a:chOff x="0" y="0"/>
          <a:chExt cx="0" cy="0"/>
        </a:xfrm>
      </p:grpSpPr>
      <p:sp>
        <p:nvSpPr>
          <p:cNvPr id="107" name="Google Shape;107;p46"/>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4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4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 name="Google Shape;110;p46"/>
          <p:cNvPicPr preferRelativeResize="0"/>
          <p:nvPr/>
        </p:nvPicPr>
        <p:blipFill rotWithShape="1">
          <a:blip r:embed="rId2">
            <a:alphaModFix/>
          </a:blip>
          <a:srcRect l="5742" t="75046" r="6486" b="13954"/>
          <a:stretch/>
        </p:blipFill>
        <p:spPr>
          <a:xfrm>
            <a:off x="8124669" y="6484108"/>
            <a:ext cx="3540279" cy="252000"/>
          </a:xfrm>
          <a:prstGeom prst="rect">
            <a:avLst/>
          </a:prstGeom>
          <a:noFill/>
          <a:ln>
            <a:noFill/>
          </a:ln>
        </p:spPr>
      </p:pic>
      <p:sp>
        <p:nvSpPr>
          <p:cNvPr id="111" name="Google Shape;111;p46"/>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46"/>
          <p:cNvGrpSpPr/>
          <p:nvPr/>
        </p:nvGrpSpPr>
        <p:grpSpPr>
          <a:xfrm>
            <a:off x="482255" y="3109382"/>
            <a:ext cx="6917577" cy="2914086"/>
            <a:chOff x="1202708" y="6807724"/>
            <a:chExt cx="6270636" cy="2641557"/>
          </a:xfrm>
        </p:grpSpPr>
        <p:grpSp>
          <p:nvGrpSpPr>
            <p:cNvPr id="113" name="Google Shape;113;p46"/>
            <p:cNvGrpSpPr/>
            <p:nvPr/>
          </p:nvGrpSpPr>
          <p:grpSpPr>
            <a:xfrm>
              <a:off x="2348838" y="6807724"/>
              <a:ext cx="1249545" cy="2223620"/>
              <a:chOff x="2348838" y="6807724"/>
              <a:chExt cx="1249545" cy="2223620"/>
            </a:xfrm>
          </p:grpSpPr>
          <p:sp>
            <p:nvSpPr>
              <p:cNvPr id="114" name="Google Shape;114;p46"/>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46"/>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46"/>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46"/>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8" name="Google Shape;118;p46"/>
              <p:cNvGrpSpPr/>
              <p:nvPr/>
            </p:nvGrpSpPr>
            <p:grpSpPr>
              <a:xfrm>
                <a:off x="2483956" y="6807724"/>
                <a:ext cx="738321" cy="802017"/>
                <a:chOff x="2483956" y="6807724"/>
                <a:chExt cx="738321" cy="802017"/>
              </a:xfrm>
            </p:grpSpPr>
            <p:sp>
              <p:nvSpPr>
                <p:cNvPr id="119" name="Google Shape;119;p46"/>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46"/>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46"/>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22" name="Google Shape;122;p46"/>
            <p:cNvGrpSpPr/>
            <p:nvPr/>
          </p:nvGrpSpPr>
          <p:grpSpPr>
            <a:xfrm>
              <a:off x="1202708" y="6848940"/>
              <a:ext cx="6270636" cy="2600341"/>
              <a:chOff x="1202708" y="6848940"/>
              <a:chExt cx="6270636" cy="2600341"/>
            </a:xfrm>
          </p:grpSpPr>
          <p:sp>
            <p:nvSpPr>
              <p:cNvPr id="123" name="Google Shape;123;p4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4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5" name="Google Shape;125;p46"/>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26"/>
        <p:cNvGrpSpPr/>
        <p:nvPr/>
      </p:nvGrpSpPr>
      <p:grpSpPr>
        <a:xfrm>
          <a:off x="0" y="0"/>
          <a:ext cx="0" cy="0"/>
          <a:chOff x="0" y="0"/>
          <a:chExt cx="0" cy="0"/>
        </a:xfrm>
      </p:grpSpPr>
      <p:sp>
        <p:nvSpPr>
          <p:cNvPr id="127" name="Google Shape;127;p47"/>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7"/>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4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0" name="Google Shape;130;p47"/>
          <p:cNvPicPr preferRelativeResize="0"/>
          <p:nvPr/>
        </p:nvPicPr>
        <p:blipFill rotWithShape="1">
          <a:blip r:embed="rId2">
            <a:alphaModFix/>
          </a:blip>
          <a:srcRect l="-25867"/>
          <a:stretch/>
        </p:blipFill>
        <p:spPr>
          <a:xfrm>
            <a:off x="3752900" y="1247613"/>
            <a:ext cx="8439100" cy="5375657"/>
          </a:xfrm>
          <a:prstGeom prst="rect">
            <a:avLst/>
          </a:prstGeom>
          <a:noFill/>
          <a:ln>
            <a:noFill/>
          </a:ln>
        </p:spPr>
      </p:pic>
      <p:sp>
        <p:nvSpPr>
          <p:cNvPr id="131" name="Google Shape;131;p47"/>
          <p:cNvSpPr>
            <a:spLocks noGrp="1"/>
          </p:cNvSpPr>
          <p:nvPr>
            <p:ph type="pic" idx="3"/>
          </p:nvPr>
        </p:nvSpPr>
        <p:spPr>
          <a:xfrm>
            <a:off x="7061200" y="1420553"/>
            <a:ext cx="5130800" cy="3913188"/>
          </a:xfrm>
          <a:prstGeom prst="rect">
            <a:avLst/>
          </a:prstGeom>
          <a:solidFill>
            <a:srgbClr val="D8D8D8"/>
          </a:solidFill>
          <a:ln>
            <a:noFill/>
          </a:ln>
        </p:spPr>
      </p:sp>
      <p:sp>
        <p:nvSpPr>
          <p:cNvPr id="132" name="Google Shape;132;p47"/>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33"/>
        <p:cNvGrpSpPr/>
        <p:nvPr/>
      </p:nvGrpSpPr>
      <p:grpSpPr>
        <a:xfrm>
          <a:off x="0" y="0"/>
          <a:ext cx="0" cy="0"/>
          <a:chOff x="0" y="0"/>
          <a:chExt cx="0" cy="0"/>
        </a:xfrm>
      </p:grpSpPr>
      <p:sp>
        <p:nvSpPr>
          <p:cNvPr id="134" name="Google Shape;134;p48"/>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35" name="Google Shape;135;p48"/>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8"/>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37"/>
        <p:cNvGrpSpPr/>
        <p:nvPr/>
      </p:nvGrpSpPr>
      <p:grpSpPr>
        <a:xfrm>
          <a:off x="0" y="0"/>
          <a:ext cx="0" cy="0"/>
          <a:chOff x="0" y="0"/>
          <a:chExt cx="0" cy="0"/>
        </a:xfrm>
      </p:grpSpPr>
      <p:sp>
        <p:nvSpPr>
          <p:cNvPr id="138" name="Google Shape;138;p49"/>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39" name="Google Shape;139;p49"/>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p:cNvPicPr preferRelativeResize="0"/>
          <p:nvPr/>
        </p:nvPicPr>
        <p:blipFill rotWithShape="1">
          <a:blip r:embed="rId26">
            <a:alphaModFix/>
          </a:blip>
          <a:srcRect l="5742" t="75046" r="6486" b="13954"/>
          <a:stretch/>
        </p:blipFill>
        <p:spPr>
          <a:xfrm>
            <a:off x="8124669" y="6375621"/>
            <a:ext cx="3540279" cy="252000"/>
          </a:xfrm>
          <a:prstGeom prst="rect">
            <a:avLst/>
          </a:prstGeom>
          <a:noFill/>
          <a:ln>
            <a:noFill/>
          </a:ln>
        </p:spPr>
      </p:pic>
      <p:sp>
        <p:nvSpPr>
          <p:cNvPr id="11" name="Google Shape;11;p39"/>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eu-dare.com/good-practice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hyperlink" Target="https://www.farmingfornature.ie/" TargetMode="External"/><Relationship Id="rId13" Type="http://schemas.openxmlformats.org/officeDocument/2006/relationships/hyperlink" Target="https://nots.ie/" TargetMode="External"/><Relationship Id="rId3" Type="http://schemas.openxmlformats.org/officeDocument/2006/relationships/hyperlink" Target="https://www.ifa.ie/" TargetMode="External"/><Relationship Id="rId7" Type="http://schemas.openxmlformats.org/officeDocument/2006/relationships/hyperlink" Target="https://thatsfarming.com/" TargetMode="External"/><Relationship Id="rId12" Type="http://schemas.openxmlformats.org/officeDocument/2006/relationships/hyperlink" Target="https://www.arc2020.eu/"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www.agriland.ie/" TargetMode="External"/><Relationship Id="rId11" Type="http://schemas.openxmlformats.org/officeDocument/2006/relationships/hyperlink" Target="http://www.leitrimorganic.com/" TargetMode="External"/><Relationship Id="rId5" Type="http://schemas.openxmlformats.org/officeDocument/2006/relationships/hyperlink" Target="https://talamhbeo.ie/" TargetMode="External"/><Relationship Id="rId10" Type="http://schemas.openxmlformats.org/officeDocument/2006/relationships/hyperlink" Target="https://www.irishorganicassociation.ie/" TargetMode="External"/><Relationship Id="rId4" Type="http://schemas.openxmlformats.org/officeDocument/2006/relationships/hyperlink" Target="https://capnetworkireland.eu/" TargetMode="External"/><Relationship Id="rId9" Type="http://schemas.openxmlformats.org/officeDocument/2006/relationships/hyperlink" Target="https://organicgrowersireland.ie/" TargetMode="External"/><Relationship Id="rId1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hyperlink" Target="https://www.cdr.gov.pl/" TargetMode="External"/><Relationship Id="rId7"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ksow.pl/" TargetMode="External"/><Relationship Id="rId5" Type="http://schemas.openxmlformats.org/officeDocument/2006/relationships/hyperlink" Target="https://kolkarolnicze.pl/" TargetMode="External"/><Relationship Id="rId4" Type="http://schemas.openxmlformats.org/officeDocument/2006/relationships/hyperlink" Target="https://zzpr.org.p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genuinoclandestino.it/" TargetMode="External"/><Relationship Id="rId3" Type="http://schemas.openxmlformats.org/officeDocument/2006/relationships/hyperlink" Target="https://www.campagnamica.it/?post_type=anagrafiche&amp;p=694614" TargetMode="External"/><Relationship Id="rId7" Type="http://schemas.openxmlformats.org/officeDocument/2006/relationships/hyperlink" Target="https://feder.bio/" TargetMode="External"/><Relationship Id="rId12"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www.legacooppuglia.it/" TargetMode="External"/><Relationship Id="rId11" Type="http://schemas.openxmlformats.org/officeDocument/2006/relationships/hyperlink" Target="https://www.slowfood.it/chi-siamo/che-cose-slow-food/" TargetMode="External"/><Relationship Id="rId5" Type="http://schemas.openxmlformats.org/officeDocument/2006/relationships/hyperlink" Target="https://www.confagricolturafoggia.it/" TargetMode="External"/><Relationship Id="rId10" Type="http://schemas.openxmlformats.org/officeDocument/2006/relationships/hyperlink" Target="https://www.cia.it/" TargetMode="External"/><Relationship Id="rId4" Type="http://schemas.openxmlformats.org/officeDocument/2006/relationships/hyperlink" Target="https://puglia.coldiretti.it/federazioni/foggia/" TargetMode="External"/><Relationship Id="rId9" Type="http://schemas.openxmlformats.org/officeDocument/2006/relationships/hyperlink" Target="https://www.campiaperti.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syf.sk/" TargetMode="External"/><Relationship Id="rId13" Type="http://schemas.openxmlformats.org/officeDocument/2006/relationships/hyperlink" Target="https://www.izpi.sk/" TargetMode="External"/><Relationship Id="rId3" Type="http://schemas.openxmlformats.org/officeDocument/2006/relationships/image" Target="../media/image48.png"/><Relationship Id="rId7" Type="http://schemas.openxmlformats.org/officeDocument/2006/relationships/hyperlink" Target="https://www.vipa.sk/" TargetMode="External"/><Relationship Id="rId12" Type="http://schemas.openxmlformats.org/officeDocument/2006/relationships/hyperlink" Target="https://zchok.sk/"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s://nahaji.sk/" TargetMode="External"/><Relationship Id="rId11" Type="http://schemas.openxmlformats.org/officeDocument/2006/relationships/hyperlink" Target="https://www.vpms.sk/" TargetMode="External"/><Relationship Id="rId5" Type="http://schemas.openxmlformats.org/officeDocument/2006/relationships/hyperlink" Target="http://www.olejhont.sk/" TargetMode="External"/><Relationship Id="rId10" Type="http://schemas.openxmlformats.org/officeDocument/2006/relationships/hyperlink" Target="https://www.vegget.sk/" TargetMode="External"/><Relationship Id="rId4" Type="http://schemas.openxmlformats.org/officeDocument/2006/relationships/hyperlink" Target="http://almasun.sk/" TargetMode="External"/><Relationship Id="rId9" Type="http://schemas.openxmlformats.org/officeDocument/2006/relationships/hyperlink" Target="https://newedu.info/"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zscr.cz/" TargetMode="External"/><Relationship Id="rId3" Type="http://schemas.openxmlformats.org/officeDocument/2006/relationships/hyperlink" Target="https://zemedelec.cz/" TargetMode="External"/><Relationship Id="rId7" Type="http://schemas.openxmlformats.org/officeDocument/2006/relationships/hyperlink" Target="https://www.cmzu.cz/"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cmszp.cz/" TargetMode="External"/><Relationship Id="rId11" Type="http://schemas.openxmlformats.org/officeDocument/2006/relationships/image" Target="../media/image49.png"/><Relationship Id="rId5" Type="http://schemas.openxmlformats.org/officeDocument/2006/relationships/hyperlink" Target="https://bioinstitut.cz/" TargetMode="External"/><Relationship Id="rId10" Type="http://schemas.openxmlformats.org/officeDocument/2006/relationships/hyperlink" Target="https://www.smacr.cz/en/" TargetMode="External"/><Relationship Id="rId4" Type="http://schemas.openxmlformats.org/officeDocument/2006/relationships/hyperlink" Target="https://eagri.cz/public/portal/" TargetMode="External"/><Relationship Id="rId9" Type="http://schemas.openxmlformats.org/officeDocument/2006/relationships/hyperlink" Target="https://www.foodnet.cz/c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landschafftleben.at/hintergruende/landwirtschaft-ernaehrung-klima" TargetMode="External"/><Relationship Id="rId3" Type="http://schemas.openxmlformats.org/officeDocument/2006/relationships/hyperlink" Target="https://www.lwk-niedersachsen.de/" TargetMode="External"/><Relationship Id="rId7" Type="http://schemas.openxmlformats.org/officeDocument/2006/relationships/hyperlink" Target="https://oekl.at/oekl/"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ww.bio-austria.at/" TargetMode="External"/><Relationship Id="rId11" Type="http://schemas.openxmlformats.org/officeDocument/2006/relationships/image" Target="../media/image50.png"/><Relationship Id="rId5" Type="http://schemas.openxmlformats.org/officeDocument/2006/relationships/hyperlink" Target="https://bauernbund.at/" TargetMode="External"/><Relationship Id="rId10" Type="http://schemas.openxmlformats.org/officeDocument/2006/relationships/hyperlink" Target="https://resola-ev.de/" TargetMode="External"/><Relationship Id="rId4" Type="http://schemas.openxmlformats.org/officeDocument/2006/relationships/hyperlink" Target="https://www.ama.at/home" TargetMode="External"/><Relationship Id="rId9" Type="http://schemas.openxmlformats.org/officeDocument/2006/relationships/hyperlink" Target="https://www.lw.uni-hannover.de/de/institu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eu-dare.com/"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food.ec.europa.eu/system/files/2020-05/f2f_action-plan_2020_strategy-info_en.pdf#:~:text=The%20Farm%20to%20Fork%20Strategy%20is%20a%20new,opportunity%20to%20improve%20lifestyles%2C%20health%2C%20and%20the%20environmen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hyperlink" Target="https://environment.ec.europa.eu/strategy/biodiversity-strategy-2030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04787" y="4419406"/>
            <a:ext cx="6287213" cy="697353"/>
          </a:xfrm>
        </p:spPr>
        <p:txBody>
          <a:bodyPr/>
          <a:lstStyle/>
          <a:p>
            <a:r>
              <a:rPr lang="it-IT" sz="3500" dirty="0">
                <a:latin typeface="Calibri" panose="020F0502020204030204" pitchFamily="34" charset="0"/>
                <a:ea typeface="Calibri" panose="020F0502020204030204" pitchFamily="34" charset="0"/>
                <a:cs typeface="Calibri" panose="020F0502020204030204" pitchFamily="34" charset="0"/>
              </a:rPr>
              <a:t>Politiche e quadri di riferimento associati all'agroecologia</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MODULO 2</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0"/>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US"/>
              <a:t>Quando si tratta di organizzare, realizzare, supervisionare e valutare le transizioni agroecologiche, gli operatori e le altre parti interessate possono prendere decisioni migliori con l'aiuto dei 10 elementi dell'agroecologia!</a:t>
            </a:r>
            <a:endParaRPr/>
          </a:p>
        </p:txBody>
      </p:sp>
      <p:pic>
        <p:nvPicPr>
          <p:cNvPr id="414" name="Google Shape;414;p10"/>
          <p:cNvPicPr preferRelativeResize="0">
            <a:picLocks noGrp="1"/>
          </p:cNvPicPr>
          <p:nvPr>
            <p:ph type="pic" idx="2"/>
          </p:nvPr>
        </p:nvPicPr>
        <p:blipFill rotWithShape="1">
          <a:blip r:embed="rId3">
            <a:alphaModFix/>
          </a:blip>
          <a:srcRect/>
          <a:stretch/>
        </p:blipFill>
        <p:spPr>
          <a:xfrm>
            <a:off x="6096000" y="1404749"/>
            <a:ext cx="5239644" cy="4704418"/>
          </a:xfrm>
          <a:prstGeom prst="rect">
            <a:avLst/>
          </a:prstGeom>
          <a:solidFill>
            <a:srgbClr val="D8D8D8"/>
          </a:solidFill>
          <a:ln>
            <a:noFill/>
          </a:ln>
        </p:spPr>
      </p:pic>
      <p:grpSp>
        <p:nvGrpSpPr>
          <p:cNvPr id="415" name="Google Shape;415;p10"/>
          <p:cNvGrpSpPr/>
          <p:nvPr/>
        </p:nvGrpSpPr>
        <p:grpSpPr>
          <a:xfrm>
            <a:off x="6926285" y="727383"/>
            <a:ext cx="1487826" cy="1083162"/>
            <a:chOff x="3400450" y="986392"/>
            <a:chExt cx="1487826" cy="1083162"/>
          </a:xfrm>
        </p:grpSpPr>
        <p:sp>
          <p:nvSpPr>
            <p:cNvPr id="416" name="Google Shape;416;p10"/>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0"/>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8" name="Google Shape;418;p10"/>
          <p:cNvGrpSpPr/>
          <p:nvPr/>
        </p:nvGrpSpPr>
        <p:grpSpPr>
          <a:xfrm rot="3730759">
            <a:off x="475533" y="5007290"/>
            <a:ext cx="949887" cy="1163493"/>
            <a:chOff x="7602444" y="4967675"/>
            <a:chExt cx="483620" cy="592374"/>
          </a:xfrm>
        </p:grpSpPr>
        <p:grpSp>
          <p:nvGrpSpPr>
            <p:cNvPr id="419" name="Google Shape;419;p10"/>
            <p:cNvGrpSpPr/>
            <p:nvPr/>
          </p:nvGrpSpPr>
          <p:grpSpPr>
            <a:xfrm>
              <a:off x="7618661" y="4967675"/>
              <a:ext cx="467403" cy="507609"/>
              <a:chOff x="2251964" y="3590497"/>
              <a:chExt cx="467403" cy="507609"/>
            </a:xfrm>
          </p:grpSpPr>
          <p:sp>
            <p:nvSpPr>
              <p:cNvPr id="420" name="Google Shape;420;p1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1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3" name="Google Shape;423;p10"/>
            <p:cNvGrpSpPr/>
            <p:nvPr/>
          </p:nvGrpSpPr>
          <p:grpSpPr>
            <a:xfrm>
              <a:off x="7602444" y="4993761"/>
              <a:ext cx="421973" cy="566288"/>
              <a:chOff x="2235747" y="3616583"/>
              <a:chExt cx="421973" cy="566288"/>
            </a:xfrm>
          </p:grpSpPr>
          <p:sp>
            <p:nvSpPr>
              <p:cNvPr id="424" name="Google Shape;424;p1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1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1"/>
          <p:cNvSpPr txBox="1">
            <a:spLocks noGrp="1"/>
          </p:cNvSpPr>
          <p:nvPr>
            <p:ph type="body" idx="1"/>
          </p:nvPr>
        </p:nvSpPr>
        <p:spPr>
          <a:xfrm>
            <a:off x="914400" y="1468075"/>
            <a:ext cx="6844200" cy="344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Gli </a:t>
            </a:r>
            <a:r>
              <a:rPr lang="en-US" u="sng">
                <a:solidFill>
                  <a:schemeClr val="hlink"/>
                </a:solidFill>
                <a:hlinkClick r:id="rId3"/>
              </a:rPr>
              <a:t>Obiettivi di Sviluppo Sostenibile </a:t>
            </a:r>
            <a:r>
              <a:rPr lang="en-US"/>
              <a:t>(SDGs) sono una raccolta globale di 17 obiettivi interconnessi, concepiti come un "programma per raggiungere un futuro migliore e più sostenibile per tutti" entro il 2030. Definiti nel 2015 dall'Assemblea generale delle Nazioni Unite, questi obiettivi coprono un'ampia gamma di questioni di sviluppo sociale, economico e ambientale. Gli SDG sono destinati a essere raggiunti da tutti i Paesi e mirano ad affrontare le sfide globali che abbiamo di fronte, tra cui quelle relative a povertà, disuguaglianza, cambiamento climatico, degrado ambientale, pace e giustizia.</a:t>
            </a:r>
            <a:endParaRPr/>
          </a:p>
          <a:p>
            <a:pPr marL="0" lvl="0" indent="0" algn="l" rtl="0">
              <a:lnSpc>
                <a:spcPct val="90000"/>
              </a:lnSpc>
              <a:spcBef>
                <a:spcPts val="1000"/>
              </a:spcBef>
              <a:spcAft>
                <a:spcPts val="0"/>
              </a:spcAft>
              <a:buClr>
                <a:srgbClr val="000000"/>
              </a:buClr>
              <a:buSzPts val="2400"/>
              <a:buNone/>
            </a:pPr>
            <a:endParaRPr/>
          </a:p>
        </p:txBody>
      </p:sp>
      <p:sp>
        <p:nvSpPr>
          <p:cNvPr id="431" name="Google Shape;431;p11"/>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a:t>Cosa sono gli SDG?</a:t>
            </a:r>
            <a:endParaRPr/>
          </a:p>
          <a:p>
            <a:pPr marL="0" lvl="0" indent="0" algn="l" rtl="0">
              <a:lnSpc>
                <a:spcPct val="90000"/>
              </a:lnSpc>
              <a:spcBef>
                <a:spcPts val="1000"/>
              </a:spcBef>
              <a:spcAft>
                <a:spcPts val="0"/>
              </a:spcAft>
              <a:buClr>
                <a:srgbClr val="8DC641"/>
              </a:buClr>
              <a:buSzPts val="3600"/>
              <a:buNone/>
            </a:pPr>
            <a:endParaRPr b="1"/>
          </a:p>
        </p:txBody>
      </p:sp>
      <p:pic>
        <p:nvPicPr>
          <p:cNvPr id="432" name="Google Shape;432;p11"/>
          <p:cNvPicPr preferRelativeResize="0"/>
          <p:nvPr/>
        </p:nvPicPr>
        <p:blipFill rotWithShape="1">
          <a:blip r:embed="rId4">
            <a:alphaModFix/>
          </a:blip>
          <a:srcRect/>
          <a:stretch/>
        </p:blipFill>
        <p:spPr>
          <a:xfrm>
            <a:off x="7354200" y="1786225"/>
            <a:ext cx="5543950" cy="4232150"/>
          </a:xfrm>
          <a:prstGeom prst="rect">
            <a:avLst/>
          </a:prstGeom>
          <a:noFill/>
          <a:ln>
            <a:noFill/>
          </a:ln>
        </p:spPr>
      </p:pic>
      <p:pic>
        <p:nvPicPr>
          <p:cNvPr id="433" name="Google Shape;433;p11" descr="A chart of goals for sustainable development&#10;&#10;Description automatically generated">
            <a:hlinkClick r:id="rId3"/>
          </p:cNvPr>
          <p:cNvPicPr preferRelativeResize="0"/>
          <p:nvPr/>
        </p:nvPicPr>
        <p:blipFill rotWithShape="1">
          <a:blip r:embed="rId5">
            <a:alphaModFix/>
          </a:blip>
          <a:srcRect/>
          <a:stretch/>
        </p:blipFill>
        <p:spPr>
          <a:xfrm>
            <a:off x="8154853" y="2212809"/>
            <a:ext cx="3968059" cy="2658973"/>
          </a:xfrm>
          <a:prstGeom prst="rect">
            <a:avLst/>
          </a:prstGeom>
          <a:noFill/>
          <a:ln>
            <a:noFill/>
          </a:ln>
        </p:spPr>
      </p:pic>
      <p:grpSp>
        <p:nvGrpSpPr>
          <p:cNvPr id="434" name="Google Shape;434;p11"/>
          <p:cNvGrpSpPr/>
          <p:nvPr/>
        </p:nvGrpSpPr>
        <p:grpSpPr>
          <a:xfrm rot="-6427531">
            <a:off x="10780082" y="264040"/>
            <a:ext cx="949887" cy="1163493"/>
            <a:chOff x="7602444" y="4967675"/>
            <a:chExt cx="483620" cy="592374"/>
          </a:xfrm>
        </p:grpSpPr>
        <p:grpSp>
          <p:nvGrpSpPr>
            <p:cNvPr id="435" name="Google Shape;435;p11"/>
            <p:cNvGrpSpPr/>
            <p:nvPr/>
          </p:nvGrpSpPr>
          <p:grpSpPr>
            <a:xfrm>
              <a:off x="7618661" y="4967675"/>
              <a:ext cx="467403" cy="507609"/>
              <a:chOff x="2251964" y="3590497"/>
              <a:chExt cx="467403" cy="507609"/>
            </a:xfrm>
          </p:grpSpPr>
          <p:sp>
            <p:nvSpPr>
              <p:cNvPr id="436" name="Google Shape;436;p1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9" name="Google Shape;439;p11"/>
            <p:cNvGrpSpPr/>
            <p:nvPr/>
          </p:nvGrpSpPr>
          <p:grpSpPr>
            <a:xfrm>
              <a:off x="7602444" y="4993761"/>
              <a:ext cx="421973" cy="566288"/>
              <a:chOff x="2235747" y="3616583"/>
              <a:chExt cx="421973" cy="566288"/>
            </a:xfrm>
          </p:grpSpPr>
          <p:sp>
            <p:nvSpPr>
              <p:cNvPr id="440" name="Google Shape;440;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2"/>
          <p:cNvSpPr txBox="1">
            <a:spLocks noGrp="1"/>
          </p:cNvSpPr>
          <p:nvPr>
            <p:ph type="body" idx="1"/>
          </p:nvPr>
        </p:nvSpPr>
        <p:spPr>
          <a:xfrm>
            <a:off x="724807" y="1504041"/>
            <a:ext cx="9838089"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1"/>
              <a:t>In questa sezione, metteremo in evidenza l'impatto dell'agroecologia su alcuni degli Obiettivi di Sviluppo Sostenibile delle Nazioni Unite. È molto evidente l'allineamento dei 10 elementi dell'agroecologia con gli SDG. L'agroecologia contribuisce a questi obiettivi in vari modi...</a:t>
            </a:r>
            <a:endParaRPr/>
          </a:p>
          <a:p>
            <a:pPr marL="0" lvl="0" indent="0" algn="l" rtl="0">
              <a:lnSpc>
                <a:spcPct val="90000"/>
              </a:lnSpc>
              <a:spcBef>
                <a:spcPts val="1000"/>
              </a:spcBef>
              <a:spcAft>
                <a:spcPts val="0"/>
              </a:spcAft>
              <a:buClr>
                <a:srgbClr val="000000"/>
              </a:buClr>
              <a:buSzPts val="2400"/>
              <a:buNone/>
            </a:pPr>
            <a:endParaRPr b="1"/>
          </a:p>
          <a:p>
            <a:pPr marL="0" lvl="0" indent="0" algn="l" rtl="0">
              <a:lnSpc>
                <a:spcPct val="90000"/>
              </a:lnSpc>
              <a:spcBef>
                <a:spcPts val="1000"/>
              </a:spcBef>
              <a:spcAft>
                <a:spcPts val="0"/>
              </a:spcAft>
              <a:buClr>
                <a:srgbClr val="000000"/>
              </a:buClr>
              <a:buSzPts val="2400"/>
              <a:buNone/>
            </a:pPr>
            <a:r>
              <a:rPr lang="en-US" b="1"/>
              <a:t>Riduzione della povertà: </a:t>
            </a:r>
            <a:r>
              <a:rPr lang="en-US"/>
              <a:t>L'</a:t>
            </a:r>
            <a:r>
              <a:rPr lang="en-US" sz="2200"/>
              <a:t>agroecologia aumenta il benessere economico dei piccoli agricoltori e riduce la povertà rurale diminuendo la loro dipendenza da risorse esterne, sussidi e fluttuazioni dei prezzi di mercato. L'agroecologia può aumentare la resilienza economica garantendo un reddito stabile durante tutto l'anno e stabilendo connessioni dirette tra clienti e produttori. Questo, a sua volta, migliora il potere contrattuale e riduce al minimo le perdite di profitto, soprattutto quando le politiche governative offrono sostegno, accesso ai finanziamenti e mercati sicuri.</a:t>
            </a:r>
            <a:endParaRPr/>
          </a:p>
          <a:p>
            <a:pPr marL="0" lvl="0" indent="0" algn="l" rtl="0">
              <a:lnSpc>
                <a:spcPct val="90000"/>
              </a:lnSpc>
              <a:spcBef>
                <a:spcPts val="1000"/>
              </a:spcBef>
              <a:spcAft>
                <a:spcPts val="0"/>
              </a:spcAft>
              <a:buClr>
                <a:srgbClr val="000000"/>
              </a:buClr>
              <a:buSzPts val="2400"/>
              <a:buNone/>
            </a:pPr>
            <a:endParaRPr b="1"/>
          </a:p>
        </p:txBody>
      </p:sp>
      <p:sp>
        <p:nvSpPr>
          <p:cNvPr id="447" name="Google Shape;447;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a:t>L'agroecologia e il suo impatto sugli SDGs</a:t>
            </a:r>
            <a:endParaRPr/>
          </a:p>
        </p:txBody>
      </p:sp>
      <p:pic>
        <p:nvPicPr>
          <p:cNvPr id="448" name="Google Shape;448;p12"/>
          <p:cNvPicPr preferRelativeResize="0"/>
          <p:nvPr/>
        </p:nvPicPr>
        <p:blipFill rotWithShape="1">
          <a:blip r:embed="rId3">
            <a:alphaModFix/>
          </a:blip>
          <a:srcRect/>
          <a:stretch/>
        </p:blipFill>
        <p:spPr>
          <a:xfrm>
            <a:off x="10601973" y="3297904"/>
            <a:ext cx="1390721" cy="1397072"/>
          </a:xfrm>
          <a:prstGeom prst="rect">
            <a:avLst/>
          </a:prstGeom>
          <a:noFill/>
          <a:ln>
            <a:noFill/>
          </a:ln>
        </p:spPr>
      </p:pic>
      <p:grpSp>
        <p:nvGrpSpPr>
          <p:cNvPr id="449" name="Google Shape;449;p12"/>
          <p:cNvGrpSpPr/>
          <p:nvPr/>
        </p:nvGrpSpPr>
        <p:grpSpPr>
          <a:xfrm rot="-6427531">
            <a:off x="10780082" y="264040"/>
            <a:ext cx="949887" cy="1163493"/>
            <a:chOff x="7602444" y="4967675"/>
            <a:chExt cx="483620" cy="592374"/>
          </a:xfrm>
        </p:grpSpPr>
        <p:grpSp>
          <p:nvGrpSpPr>
            <p:cNvPr id="450" name="Google Shape;450;p12"/>
            <p:cNvGrpSpPr/>
            <p:nvPr/>
          </p:nvGrpSpPr>
          <p:grpSpPr>
            <a:xfrm>
              <a:off x="7618661" y="4967675"/>
              <a:ext cx="467403" cy="507609"/>
              <a:chOff x="2251964" y="3590497"/>
              <a:chExt cx="467403" cy="507609"/>
            </a:xfrm>
          </p:grpSpPr>
          <p:sp>
            <p:nvSpPr>
              <p:cNvPr id="451" name="Google Shape;451;p1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1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4" name="Google Shape;454;p12"/>
            <p:cNvGrpSpPr/>
            <p:nvPr/>
          </p:nvGrpSpPr>
          <p:grpSpPr>
            <a:xfrm>
              <a:off x="7602444" y="4993761"/>
              <a:ext cx="421973" cy="566288"/>
              <a:chOff x="2235747" y="3616583"/>
              <a:chExt cx="421973" cy="566288"/>
            </a:xfrm>
          </p:grpSpPr>
          <p:sp>
            <p:nvSpPr>
              <p:cNvPr id="455" name="Google Shape;455;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3"/>
          <p:cNvSpPr txBox="1">
            <a:spLocks noGrp="1"/>
          </p:cNvSpPr>
          <p:nvPr>
            <p:ph type="body" idx="1"/>
          </p:nvPr>
        </p:nvSpPr>
        <p:spPr>
          <a:xfrm>
            <a:off x="724707" y="1242060"/>
            <a:ext cx="9975410"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1" dirty="0" err="1"/>
              <a:t>Porre</a:t>
            </a:r>
            <a:r>
              <a:rPr lang="en-US" b="1" dirty="0"/>
              <a:t> fine </a:t>
            </a:r>
            <a:r>
              <a:rPr lang="en-US" b="1" dirty="0" err="1"/>
              <a:t>alla</a:t>
            </a:r>
            <a:r>
              <a:rPr lang="en-US" b="1" dirty="0"/>
              <a:t> fame, </a:t>
            </a:r>
            <a:r>
              <a:rPr lang="en-US" b="1" dirty="0" err="1"/>
              <a:t>sicurezza</a:t>
            </a:r>
            <a:r>
              <a:rPr lang="en-US" b="1" dirty="0"/>
              <a:t> </a:t>
            </a:r>
            <a:r>
              <a:rPr lang="en-US" b="1" dirty="0" err="1"/>
              <a:t>alimentare</a:t>
            </a:r>
            <a:r>
              <a:rPr lang="en-US" b="1" dirty="0"/>
              <a:t>, </a:t>
            </a:r>
            <a:r>
              <a:rPr lang="en-US" b="1" dirty="0" err="1"/>
              <a:t>nutrizione</a:t>
            </a:r>
            <a:r>
              <a:rPr lang="en-US" b="1" dirty="0"/>
              <a:t> e salute: </a:t>
            </a:r>
            <a:r>
              <a:rPr lang="en-US" dirty="0" err="1"/>
              <a:t>L'</a:t>
            </a:r>
            <a:r>
              <a:rPr lang="en-US" sz="2200" dirty="0" err="1"/>
              <a:t>agroecologia</a:t>
            </a:r>
            <a:r>
              <a:rPr lang="en-US" sz="2200" dirty="0"/>
              <a:t> </a:t>
            </a:r>
            <a:r>
              <a:rPr lang="en-US" sz="2200" dirty="0" err="1"/>
              <a:t>sostiene</a:t>
            </a:r>
            <a:r>
              <a:rPr lang="en-US" sz="2200" dirty="0"/>
              <a:t> la </a:t>
            </a:r>
            <a:r>
              <a:rPr lang="en-US" sz="2200" dirty="0" err="1"/>
              <a:t>coltivazione</a:t>
            </a:r>
            <a:r>
              <a:rPr lang="en-US" sz="2200" dirty="0"/>
              <a:t> di </a:t>
            </a:r>
            <a:r>
              <a:rPr lang="en-US" sz="2200" dirty="0" err="1"/>
              <a:t>sistemi</a:t>
            </a:r>
            <a:r>
              <a:rPr lang="en-US" sz="2200" dirty="0"/>
              <a:t> </a:t>
            </a:r>
            <a:r>
              <a:rPr lang="en-US" sz="2200" dirty="0" err="1"/>
              <a:t>produttivi</a:t>
            </a:r>
            <a:r>
              <a:rPr lang="en-US" sz="2200" dirty="0"/>
              <a:t> </a:t>
            </a:r>
            <a:r>
              <a:rPr lang="en-US" sz="2200" dirty="0" err="1"/>
              <a:t>territoriali</a:t>
            </a:r>
            <a:r>
              <a:rPr lang="en-US" sz="2200" dirty="0"/>
              <a:t> </a:t>
            </a:r>
            <a:r>
              <a:rPr lang="en-US" sz="2200" dirty="0" err="1"/>
              <a:t>diversificati</a:t>
            </a:r>
            <a:r>
              <a:rPr lang="en-US" sz="2200" dirty="0"/>
              <a:t>, solidi e </a:t>
            </a:r>
            <a:r>
              <a:rPr lang="en-US" sz="2200" dirty="0" err="1"/>
              <a:t>sostenibili</a:t>
            </a:r>
            <a:r>
              <a:rPr lang="en-US" sz="2200" dirty="0"/>
              <a:t>, </a:t>
            </a:r>
            <a:r>
              <a:rPr lang="en-US" sz="2200" dirty="0" err="1"/>
              <a:t>che</a:t>
            </a:r>
            <a:r>
              <a:rPr lang="en-US" sz="2200" dirty="0"/>
              <a:t> </a:t>
            </a:r>
            <a:r>
              <a:rPr lang="en-US" sz="2200" dirty="0" err="1"/>
              <a:t>consentano</a:t>
            </a:r>
            <a:r>
              <a:rPr lang="en-US" sz="2200" dirty="0"/>
              <a:t> la </a:t>
            </a:r>
            <a:r>
              <a:rPr lang="en-US" sz="2200" dirty="0" err="1"/>
              <a:t>produzione</a:t>
            </a:r>
            <a:r>
              <a:rPr lang="en-US" sz="2200" dirty="0"/>
              <a:t> </a:t>
            </a:r>
            <a:r>
              <a:rPr lang="en-US" sz="2200" dirty="0" err="1"/>
              <a:t>integrata</a:t>
            </a:r>
            <a:r>
              <a:rPr lang="en-US" sz="2200" dirty="0"/>
              <a:t> di </a:t>
            </a:r>
            <a:r>
              <a:rPr lang="en-US" sz="2200" dirty="0" err="1"/>
              <a:t>alimenti</a:t>
            </a:r>
            <a:r>
              <a:rPr lang="en-US" sz="2200" dirty="0"/>
              <a:t> </a:t>
            </a:r>
            <a:r>
              <a:rPr lang="en-US" sz="2200" dirty="0" err="1"/>
              <a:t>sani</a:t>
            </a:r>
            <a:r>
              <a:rPr lang="en-US" sz="2200" dirty="0"/>
              <a:t> e </a:t>
            </a:r>
            <a:r>
              <a:rPr lang="en-US" sz="2200" dirty="0" err="1"/>
              <a:t>nutrienti</a:t>
            </a:r>
            <a:r>
              <a:rPr lang="en-US" sz="2200" dirty="0"/>
              <a:t> </a:t>
            </a:r>
            <a:r>
              <a:rPr lang="en-US" sz="2200" dirty="0" err="1"/>
              <a:t>durante</a:t>
            </a:r>
            <a:r>
              <a:rPr lang="en-US" sz="2200" dirty="0"/>
              <a:t> </a:t>
            </a:r>
            <a:r>
              <a:rPr lang="en-US" sz="2200" dirty="0" err="1"/>
              <a:t>tutto</a:t>
            </a:r>
            <a:r>
              <a:rPr lang="en-US" sz="2200" dirty="0"/>
              <a:t> </a:t>
            </a:r>
            <a:r>
              <a:rPr lang="en-US" sz="2200" dirty="0" err="1"/>
              <a:t>l'anno</a:t>
            </a:r>
            <a:r>
              <a:rPr lang="en-US" sz="2200" dirty="0"/>
              <a:t>. </a:t>
            </a:r>
            <a:r>
              <a:rPr lang="en-US" sz="2200" dirty="0" err="1"/>
              <a:t>L'approccio</a:t>
            </a:r>
            <a:r>
              <a:rPr lang="en-US" sz="2200" dirty="0"/>
              <a:t> </a:t>
            </a:r>
            <a:r>
              <a:rPr lang="en-US" sz="2200" dirty="0" err="1"/>
              <a:t>mira</a:t>
            </a:r>
            <a:r>
              <a:rPr lang="en-US" sz="2200" dirty="0"/>
              <a:t> a </a:t>
            </a:r>
            <a:r>
              <a:rPr lang="en-US" sz="2200" dirty="0" err="1"/>
              <a:t>promuovere</a:t>
            </a:r>
            <a:r>
              <a:rPr lang="en-US" sz="2200" dirty="0"/>
              <a:t> </a:t>
            </a:r>
            <a:r>
              <a:rPr lang="en-US" sz="2200" dirty="0" err="1"/>
              <a:t>diete</a:t>
            </a:r>
            <a:r>
              <a:rPr lang="en-US" sz="2200" dirty="0"/>
              <a:t> </a:t>
            </a:r>
            <a:r>
              <a:rPr lang="en-US" sz="2200" dirty="0" err="1"/>
              <a:t>locali</a:t>
            </a:r>
            <a:r>
              <a:rPr lang="en-US" sz="2200" dirty="0"/>
              <a:t>, </a:t>
            </a:r>
            <a:r>
              <a:rPr lang="en-US" sz="2200" dirty="0" err="1"/>
              <a:t>stabili</a:t>
            </a:r>
            <a:r>
              <a:rPr lang="en-US" sz="2200" dirty="0"/>
              <a:t> e </a:t>
            </a:r>
            <a:r>
              <a:rPr lang="en-US" sz="2200" dirty="0" err="1"/>
              <a:t>varie</a:t>
            </a:r>
            <a:r>
              <a:rPr lang="en-US" sz="2200" dirty="0"/>
              <a:t>. I </a:t>
            </a:r>
            <a:r>
              <a:rPr lang="en-US" sz="2200" dirty="0" err="1"/>
              <a:t>metodi</a:t>
            </a:r>
            <a:r>
              <a:rPr lang="en-US" sz="2200" dirty="0"/>
              <a:t> </a:t>
            </a:r>
            <a:r>
              <a:rPr lang="en-US" sz="2200" dirty="0" err="1"/>
              <a:t>agroecologici</a:t>
            </a:r>
            <a:r>
              <a:rPr lang="en-US" sz="2200" dirty="0"/>
              <a:t> </a:t>
            </a:r>
            <a:r>
              <a:rPr lang="en-US" sz="2200" dirty="0" err="1"/>
              <a:t>nelle</a:t>
            </a:r>
            <a:r>
              <a:rPr lang="en-US" sz="2200" dirty="0"/>
              <a:t> </a:t>
            </a:r>
            <a:r>
              <a:rPr lang="en-US" sz="2200" dirty="0" err="1"/>
              <a:t>aziende</a:t>
            </a:r>
            <a:r>
              <a:rPr lang="en-US" sz="2200" dirty="0"/>
              <a:t> </a:t>
            </a:r>
            <a:r>
              <a:rPr lang="en-US" sz="2200" dirty="0" err="1"/>
              <a:t>agricole</a:t>
            </a:r>
            <a:r>
              <a:rPr lang="en-US" sz="2200" dirty="0"/>
              <a:t> e </a:t>
            </a:r>
            <a:r>
              <a:rPr lang="en-US" sz="2200" dirty="0" err="1"/>
              <a:t>negli</a:t>
            </a:r>
            <a:r>
              <a:rPr lang="en-US" sz="2200" dirty="0"/>
              <a:t> </a:t>
            </a:r>
            <a:r>
              <a:rPr lang="en-US" sz="2200" dirty="0" err="1"/>
              <a:t>ecosistemi</a:t>
            </a:r>
            <a:r>
              <a:rPr lang="en-US" sz="2200" dirty="0"/>
              <a:t> </a:t>
            </a:r>
            <a:r>
              <a:rPr lang="en-US" sz="2200" dirty="0" err="1"/>
              <a:t>possono</a:t>
            </a:r>
            <a:r>
              <a:rPr lang="en-US" sz="2200" dirty="0"/>
              <a:t> </a:t>
            </a:r>
            <a:r>
              <a:rPr lang="en-US" sz="2200" dirty="0" err="1"/>
              <a:t>migliorare</a:t>
            </a:r>
            <a:r>
              <a:rPr lang="en-US" sz="2200" dirty="0"/>
              <a:t> la </a:t>
            </a:r>
            <a:r>
              <a:rPr lang="en-US" sz="2200" dirty="0" err="1"/>
              <a:t>sicurezza</a:t>
            </a:r>
            <a:r>
              <a:rPr lang="en-US" sz="2200" dirty="0"/>
              <a:t> </a:t>
            </a:r>
            <a:r>
              <a:rPr lang="en-US" sz="2200" dirty="0" err="1"/>
              <a:t>alimentare</a:t>
            </a:r>
            <a:r>
              <a:rPr lang="en-US" sz="2200" dirty="0"/>
              <a:t> sotto quattro </a:t>
            </a:r>
            <a:r>
              <a:rPr lang="en-US" sz="2200" dirty="0" err="1"/>
              <a:t>aspetti</a:t>
            </a:r>
            <a:r>
              <a:rPr lang="en-US" sz="2200" dirty="0"/>
              <a:t> </a:t>
            </a:r>
            <a:r>
              <a:rPr lang="en-US" sz="2200" dirty="0" err="1"/>
              <a:t>chiave</a:t>
            </a:r>
            <a:r>
              <a:rPr lang="en-US" sz="2200" dirty="0"/>
              <a:t>: </a:t>
            </a:r>
            <a:r>
              <a:rPr lang="en-US" sz="2200" dirty="0" err="1"/>
              <a:t>disponibilità</a:t>
            </a:r>
            <a:r>
              <a:rPr lang="en-US" sz="2200" dirty="0"/>
              <a:t>, accesso, </a:t>
            </a:r>
            <a:r>
              <a:rPr lang="en-US" sz="2200" dirty="0" err="1"/>
              <a:t>stabilità</a:t>
            </a:r>
            <a:r>
              <a:rPr lang="en-US" sz="2200" dirty="0"/>
              <a:t> e </a:t>
            </a:r>
            <a:r>
              <a:rPr lang="en-US" sz="2200" dirty="0" err="1"/>
              <a:t>utilizzo</a:t>
            </a:r>
            <a:r>
              <a:rPr lang="en-US" sz="2200" dirty="0"/>
              <a:t>. </a:t>
            </a:r>
            <a:r>
              <a:rPr lang="en-US" sz="2200" dirty="0" err="1"/>
              <a:t>Contribuiscono</a:t>
            </a:r>
            <a:r>
              <a:rPr lang="en-US" sz="2200" dirty="0"/>
              <a:t> a </a:t>
            </a:r>
            <a:r>
              <a:rPr lang="en-US" sz="2200" dirty="0" err="1"/>
              <a:t>ridurre</a:t>
            </a:r>
            <a:r>
              <a:rPr lang="en-US" sz="2200" dirty="0"/>
              <a:t> la </a:t>
            </a:r>
            <a:r>
              <a:rPr lang="en-US" sz="2200" dirty="0" err="1"/>
              <a:t>povertà</a:t>
            </a:r>
            <a:r>
              <a:rPr lang="en-US" sz="2200" dirty="0"/>
              <a:t> </a:t>
            </a:r>
            <a:r>
              <a:rPr lang="en-US" sz="2200" dirty="0" err="1"/>
              <a:t>rurale</a:t>
            </a:r>
            <a:r>
              <a:rPr lang="en-US" sz="2200" dirty="0"/>
              <a:t>, ad </a:t>
            </a:r>
            <a:r>
              <a:rPr lang="en-US" sz="2200" dirty="0" err="1"/>
              <a:t>aumentare</a:t>
            </a:r>
            <a:r>
              <a:rPr lang="en-US" sz="2200" dirty="0"/>
              <a:t> la </a:t>
            </a:r>
            <a:r>
              <a:rPr lang="en-US" sz="2200" dirty="0" err="1"/>
              <a:t>resilienza</a:t>
            </a:r>
            <a:r>
              <a:rPr lang="en-US" sz="2200" dirty="0"/>
              <a:t>, a </a:t>
            </a:r>
            <a:r>
              <a:rPr lang="en-US" sz="2200" dirty="0" err="1"/>
              <a:t>promuovere</a:t>
            </a:r>
            <a:r>
              <a:rPr lang="en-US" sz="2200" dirty="0"/>
              <a:t> lo </a:t>
            </a:r>
            <a:r>
              <a:rPr lang="en-US" sz="2200" dirty="0" err="1"/>
              <a:t>sviluppo</a:t>
            </a:r>
            <a:r>
              <a:rPr lang="en-US" sz="2200" dirty="0"/>
              <a:t> locale e a </a:t>
            </a:r>
            <a:r>
              <a:rPr lang="en-US" sz="2200" dirty="0" err="1"/>
              <a:t>incrementare</a:t>
            </a:r>
            <a:r>
              <a:rPr lang="en-US" sz="2200" dirty="0"/>
              <a:t> </a:t>
            </a:r>
            <a:r>
              <a:rPr lang="en-US" sz="2200" dirty="0" err="1"/>
              <a:t>i</a:t>
            </a:r>
            <a:r>
              <a:rPr lang="en-US" sz="2200" dirty="0"/>
              <a:t> </a:t>
            </a:r>
            <a:r>
              <a:rPr lang="en-US" sz="2200" dirty="0" err="1"/>
              <a:t>mezzi</a:t>
            </a:r>
            <a:r>
              <a:rPr lang="en-US" sz="2200" dirty="0"/>
              <a:t> di </a:t>
            </a:r>
            <a:r>
              <a:rPr lang="en-US" sz="2200" dirty="0" err="1"/>
              <a:t>sussistenza</a:t>
            </a:r>
            <a:r>
              <a:rPr lang="en-US" sz="2200" dirty="0"/>
              <a:t> </a:t>
            </a:r>
            <a:r>
              <a:rPr lang="en-US" sz="2200" dirty="0" err="1"/>
              <a:t>delle</a:t>
            </a:r>
            <a:r>
              <a:rPr lang="en-US" sz="2200" dirty="0"/>
              <a:t> </a:t>
            </a:r>
            <a:r>
              <a:rPr lang="en-US" sz="2200" dirty="0" err="1"/>
              <a:t>comunità</a:t>
            </a:r>
            <a:r>
              <a:rPr lang="en-US" sz="2200" dirty="0"/>
              <a:t>.</a:t>
            </a:r>
            <a:endParaRPr sz="2200" dirty="0"/>
          </a:p>
          <a:p>
            <a:pPr marL="0" lvl="0" indent="0" algn="l" rtl="0">
              <a:lnSpc>
                <a:spcPct val="90000"/>
              </a:lnSpc>
              <a:spcBef>
                <a:spcPts val="1000"/>
              </a:spcBef>
              <a:spcAft>
                <a:spcPts val="0"/>
              </a:spcAft>
              <a:buClr>
                <a:srgbClr val="000000"/>
              </a:buClr>
              <a:buSzPts val="2400"/>
              <a:buNone/>
            </a:pPr>
            <a:r>
              <a:rPr lang="en-US" b="1" dirty="0" err="1"/>
              <a:t>Equilibrio</a:t>
            </a:r>
            <a:r>
              <a:rPr lang="en-US" b="1" dirty="0"/>
              <a:t> di </a:t>
            </a:r>
            <a:r>
              <a:rPr lang="en-US" b="1" dirty="0" err="1"/>
              <a:t>genere</a:t>
            </a:r>
            <a:r>
              <a:rPr lang="en-US" b="1" dirty="0"/>
              <a:t>: </a:t>
            </a:r>
            <a:r>
              <a:rPr lang="en-US" dirty="0" err="1"/>
              <a:t>L'</a:t>
            </a:r>
            <a:r>
              <a:rPr lang="en-US" sz="2200" dirty="0" err="1"/>
              <a:t>agroecologia</a:t>
            </a:r>
            <a:r>
              <a:rPr lang="en-US" sz="2200" dirty="0"/>
              <a:t> </a:t>
            </a:r>
            <a:r>
              <a:rPr lang="en-US" sz="2200" dirty="0" err="1"/>
              <a:t>utilizza</a:t>
            </a:r>
            <a:r>
              <a:rPr lang="en-US" sz="2200" dirty="0"/>
              <a:t> </a:t>
            </a:r>
            <a:r>
              <a:rPr lang="en-US" sz="2200" dirty="0" err="1"/>
              <a:t>gli</a:t>
            </a:r>
            <a:r>
              <a:rPr lang="en-US" sz="2200" dirty="0"/>
              <a:t> </a:t>
            </a:r>
            <a:r>
              <a:rPr lang="en-US" sz="2200" dirty="0" err="1"/>
              <a:t>sforzi</a:t>
            </a:r>
            <a:r>
              <a:rPr lang="en-US" sz="2200" dirty="0"/>
              <a:t> </a:t>
            </a:r>
            <a:r>
              <a:rPr lang="en-US" sz="2200" dirty="0" err="1"/>
              <a:t>comuni</a:t>
            </a:r>
            <a:r>
              <a:rPr lang="en-US" sz="2200" dirty="0"/>
              <a:t> per </a:t>
            </a:r>
            <a:r>
              <a:rPr lang="en-US" sz="2200" dirty="0" err="1"/>
              <a:t>superare</a:t>
            </a:r>
            <a:r>
              <a:rPr lang="en-US" sz="2200" dirty="0"/>
              <a:t> </a:t>
            </a:r>
            <a:r>
              <a:rPr lang="en-US" sz="2200" dirty="0" err="1"/>
              <a:t>gli</a:t>
            </a:r>
            <a:r>
              <a:rPr lang="en-US" sz="2200" dirty="0"/>
              <a:t> </a:t>
            </a:r>
            <a:r>
              <a:rPr lang="en-US" sz="2200" dirty="0" err="1"/>
              <a:t>squilibri</a:t>
            </a:r>
            <a:r>
              <a:rPr lang="en-US" sz="2200" dirty="0"/>
              <a:t> di </a:t>
            </a:r>
            <a:r>
              <a:rPr lang="en-US" sz="2200" dirty="0" err="1"/>
              <a:t>potere</a:t>
            </a:r>
            <a:r>
              <a:rPr lang="en-US" sz="2200" dirty="0"/>
              <a:t> </a:t>
            </a:r>
            <a:r>
              <a:rPr lang="en-US" sz="2200" dirty="0" err="1"/>
              <a:t>che</a:t>
            </a:r>
            <a:r>
              <a:rPr lang="en-US" sz="2200" dirty="0"/>
              <a:t> </a:t>
            </a:r>
            <a:r>
              <a:rPr lang="en-US" sz="2200" dirty="0" err="1"/>
              <a:t>promuovono</a:t>
            </a:r>
            <a:r>
              <a:rPr lang="en-US" sz="2200" dirty="0"/>
              <a:t> </a:t>
            </a:r>
            <a:r>
              <a:rPr lang="en-US" sz="2200" dirty="0" err="1"/>
              <a:t>i</a:t>
            </a:r>
            <a:r>
              <a:rPr lang="en-US" sz="2200" dirty="0"/>
              <a:t> </a:t>
            </a:r>
            <a:r>
              <a:rPr lang="en-US" sz="2200" dirty="0" err="1"/>
              <a:t>pregiudizi</a:t>
            </a:r>
            <a:r>
              <a:rPr lang="en-US" sz="2200" dirty="0"/>
              <a:t> e </a:t>
            </a:r>
            <a:r>
              <a:rPr lang="en-US" sz="2200" dirty="0" err="1"/>
              <a:t>l'oppressione</a:t>
            </a:r>
            <a:r>
              <a:rPr lang="en-US" sz="2200" dirty="0"/>
              <a:t>, </a:t>
            </a:r>
            <a:r>
              <a:rPr lang="en-US" sz="2200" dirty="0" err="1"/>
              <a:t>riducendo</a:t>
            </a:r>
            <a:r>
              <a:rPr lang="en-US" sz="2200" dirty="0"/>
              <a:t> la </a:t>
            </a:r>
            <a:r>
              <a:rPr lang="en-US" sz="2200" dirty="0" err="1"/>
              <a:t>disparità</a:t>
            </a:r>
            <a:r>
              <a:rPr lang="en-US" sz="2200" dirty="0"/>
              <a:t> di </a:t>
            </a:r>
            <a:r>
              <a:rPr lang="en-US" sz="2200" dirty="0" err="1"/>
              <a:t>genere</a:t>
            </a:r>
            <a:r>
              <a:rPr lang="en-US" sz="2200" dirty="0"/>
              <a:t> e </a:t>
            </a:r>
            <a:r>
              <a:rPr lang="en-US" sz="2200" dirty="0" err="1"/>
              <a:t>promuovendo</a:t>
            </a:r>
            <a:r>
              <a:rPr lang="en-US" sz="2200" dirty="0"/>
              <a:t> la </a:t>
            </a:r>
            <a:r>
              <a:rPr lang="en-US" sz="2200" dirty="0" err="1"/>
              <a:t>solidarietà</a:t>
            </a:r>
            <a:r>
              <a:rPr lang="en-US" sz="2200" dirty="0"/>
              <a:t>. Le </a:t>
            </a:r>
            <a:r>
              <a:rPr lang="en-US" sz="2200" dirty="0" err="1"/>
              <a:t>donne</a:t>
            </a:r>
            <a:r>
              <a:rPr lang="en-US" sz="2200" dirty="0"/>
              <a:t> </a:t>
            </a:r>
            <a:r>
              <a:rPr lang="en-US" sz="2200" dirty="0" err="1"/>
              <a:t>sono</a:t>
            </a:r>
            <a:r>
              <a:rPr lang="en-US" sz="2200" dirty="0"/>
              <a:t> </a:t>
            </a:r>
            <a:r>
              <a:rPr lang="en-US" sz="2200" dirty="0" err="1"/>
              <a:t>incoraggiate</a:t>
            </a:r>
            <a:r>
              <a:rPr lang="en-US" sz="2200" dirty="0"/>
              <a:t> a </a:t>
            </a:r>
            <a:r>
              <a:rPr lang="en-US" sz="2200" dirty="0" err="1"/>
              <a:t>incorporare</a:t>
            </a:r>
            <a:r>
              <a:rPr lang="en-US" sz="2200" dirty="0"/>
              <a:t> </a:t>
            </a:r>
            <a:r>
              <a:rPr lang="en-US" sz="2200" dirty="0" err="1"/>
              <a:t>l'agroecologia</a:t>
            </a:r>
            <a:r>
              <a:rPr lang="en-US" sz="2200" dirty="0"/>
              <a:t> </a:t>
            </a:r>
            <a:r>
              <a:rPr lang="en-US" sz="2200" dirty="0" err="1"/>
              <a:t>nella</a:t>
            </a:r>
            <a:r>
              <a:rPr lang="en-US" sz="2200" dirty="0"/>
              <a:t> loro routine </a:t>
            </a:r>
            <a:r>
              <a:rPr lang="en-US" sz="2200" dirty="0" err="1"/>
              <a:t>quotidiana</a:t>
            </a:r>
            <a:r>
              <a:rPr lang="en-US" sz="2200" dirty="0"/>
              <a:t>, </a:t>
            </a:r>
            <a:r>
              <a:rPr lang="en-US" sz="2200" dirty="0" err="1"/>
              <a:t>impegnandosi</a:t>
            </a:r>
            <a:r>
              <a:rPr lang="en-US" sz="2200" dirty="0"/>
              <a:t> in </a:t>
            </a:r>
            <a:r>
              <a:rPr lang="en-US" sz="2200" dirty="0" err="1"/>
              <a:t>attività</a:t>
            </a:r>
            <a:r>
              <a:rPr lang="en-US" sz="2200" dirty="0"/>
              <a:t> come la </a:t>
            </a:r>
            <a:r>
              <a:rPr lang="en-US" sz="2200" dirty="0" err="1"/>
              <a:t>conservazione</a:t>
            </a:r>
            <a:r>
              <a:rPr lang="en-US" sz="2200" dirty="0"/>
              <a:t> e la </a:t>
            </a:r>
            <a:r>
              <a:rPr lang="en-US" sz="2200" dirty="0" err="1"/>
              <a:t>propagazione</a:t>
            </a:r>
            <a:r>
              <a:rPr lang="en-US" sz="2200" dirty="0"/>
              <a:t> di semi </a:t>
            </a:r>
            <a:r>
              <a:rPr lang="en-US" sz="2200" dirty="0" err="1"/>
              <a:t>indigeni</a:t>
            </a:r>
            <a:r>
              <a:rPr lang="en-US" sz="2200" dirty="0"/>
              <a:t>, la </a:t>
            </a:r>
            <a:r>
              <a:rPr lang="en-US" sz="2200" dirty="0" err="1"/>
              <a:t>coltivazione</a:t>
            </a:r>
            <a:r>
              <a:rPr lang="en-US" sz="2200" dirty="0"/>
              <a:t> di </a:t>
            </a:r>
            <a:r>
              <a:rPr lang="en-US" sz="2200" dirty="0" err="1"/>
              <a:t>alimenti</a:t>
            </a:r>
            <a:r>
              <a:rPr lang="en-US" sz="2200" dirty="0"/>
              <a:t> </a:t>
            </a:r>
            <a:r>
              <a:rPr lang="en-US" sz="2200" dirty="0" err="1"/>
              <a:t>nutrienti</a:t>
            </a:r>
            <a:r>
              <a:rPr lang="en-US" sz="2200" dirty="0"/>
              <a:t> e </a:t>
            </a:r>
            <a:r>
              <a:rPr lang="en-US" sz="2200" dirty="0" err="1"/>
              <a:t>diversificati</a:t>
            </a:r>
            <a:r>
              <a:rPr lang="en-US" sz="2200" dirty="0"/>
              <a:t> senza </a:t>
            </a:r>
            <a:r>
              <a:rPr lang="en-US" sz="2200" dirty="0" err="1"/>
              <a:t>l'uso</a:t>
            </a:r>
            <a:r>
              <a:rPr lang="en-US" sz="2200" dirty="0"/>
              <a:t> di </a:t>
            </a:r>
            <a:r>
              <a:rPr lang="en-US" sz="2200" dirty="0" err="1"/>
              <a:t>pesticidi</a:t>
            </a:r>
            <a:r>
              <a:rPr lang="en-US" sz="2200" dirty="0"/>
              <a:t>, </a:t>
            </a:r>
            <a:r>
              <a:rPr lang="en-US" sz="2200" dirty="0" err="1"/>
              <a:t>l'allevamento</a:t>
            </a:r>
            <a:r>
              <a:rPr lang="en-US" sz="2200" dirty="0"/>
              <a:t> di specie </a:t>
            </a:r>
            <a:r>
              <a:rPr lang="en-US" sz="2200" dirty="0" err="1"/>
              <a:t>animali</a:t>
            </a:r>
            <a:r>
              <a:rPr lang="en-US" sz="2200" dirty="0"/>
              <a:t> </a:t>
            </a:r>
            <a:r>
              <a:rPr lang="en-US" sz="2200" dirty="0" err="1"/>
              <a:t>locali</a:t>
            </a:r>
            <a:r>
              <a:rPr lang="en-US" sz="2200" dirty="0"/>
              <a:t> e indigene, la </a:t>
            </a:r>
            <a:r>
              <a:rPr lang="en-US" sz="2200" dirty="0" err="1"/>
              <a:t>difesa</a:t>
            </a:r>
            <a:r>
              <a:rPr lang="en-US" sz="2200" dirty="0"/>
              <a:t> </a:t>
            </a:r>
            <a:r>
              <a:rPr lang="en-US" sz="2200" dirty="0" err="1"/>
              <a:t>della</a:t>
            </a:r>
            <a:r>
              <a:rPr lang="en-US" sz="2200" dirty="0"/>
              <a:t> </a:t>
            </a:r>
            <a:r>
              <a:rPr lang="en-US" sz="2200" dirty="0" err="1"/>
              <a:t>biodiversità</a:t>
            </a:r>
            <a:r>
              <a:rPr lang="en-US" sz="2200" dirty="0"/>
              <a:t> e </a:t>
            </a:r>
            <a:r>
              <a:rPr lang="en-US" sz="2200" dirty="0" err="1"/>
              <a:t>dei</a:t>
            </a:r>
            <a:r>
              <a:rPr lang="en-US" sz="2200" dirty="0"/>
              <a:t> </a:t>
            </a:r>
            <a:r>
              <a:rPr lang="en-US" sz="2200" dirty="0" err="1"/>
              <a:t>paesaggi</a:t>
            </a:r>
            <a:r>
              <a:rPr lang="en-US" sz="2200" dirty="0"/>
              <a:t> </a:t>
            </a:r>
            <a:r>
              <a:rPr lang="en-US" sz="2200" dirty="0" err="1"/>
              <a:t>locali</a:t>
            </a:r>
            <a:r>
              <a:rPr lang="en-US" sz="2200" dirty="0"/>
              <a:t>. </a:t>
            </a:r>
            <a:endParaRPr dirty="0"/>
          </a:p>
        </p:txBody>
      </p:sp>
      <p:sp>
        <p:nvSpPr>
          <p:cNvPr id="462" name="Google Shape;462;p13"/>
          <p:cNvSpPr txBox="1">
            <a:spLocks noGrp="1"/>
          </p:cNvSpPr>
          <p:nvPr>
            <p:ph type="body" idx="2"/>
          </p:nvPr>
        </p:nvSpPr>
        <p:spPr>
          <a:xfrm>
            <a:off x="798456" y="5603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a:t>L'agroecologia e il suo impatto sugli SDGs</a:t>
            </a:r>
            <a:endParaRPr/>
          </a:p>
        </p:txBody>
      </p:sp>
      <p:pic>
        <p:nvPicPr>
          <p:cNvPr id="463" name="Google Shape;463;p13"/>
          <p:cNvPicPr preferRelativeResize="0"/>
          <p:nvPr/>
        </p:nvPicPr>
        <p:blipFill rotWithShape="1">
          <a:blip r:embed="rId3">
            <a:alphaModFix/>
          </a:blip>
          <a:srcRect/>
          <a:stretch/>
        </p:blipFill>
        <p:spPr>
          <a:xfrm>
            <a:off x="10577864" y="1364000"/>
            <a:ext cx="1360784" cy="1397072"/>
          </a:xfrm>
          <a:prstGeom prst="rect">
            <a:avLst/>
          </a:prstGeom>
          <a:noFill/>
          <a:ln>
            <a:noFill/>
          </a:ln>
        </p:spPr>
      </p:pic>
      <p:pic>
        <p:nvPicPr>
          <p:cNvPr id="464" name="Google Shape;464;p13"/>
          <p:cNvPicPr preferRelativeResize="0"/>
          <p:nvPr/>
        </p:nvPicPr>
        <p:blipFill rotWithShape="1">
          <a:blip r:embed="rId4">
            <a:alphaModFix/>
          </a:blip>
          <a:srcRect/>
          <a:stretch/>
        </p:blipFill>
        <p:spPr>
          <a:xfrm>
            <a:off x="10562896" y="3628661"/>
            <a:ext cx="1371670" cy="1371670"/>
          </a:xfrm>
          <a:prstGeom prst="rect">
            <a:avLst/>
          </a:prstGeom>
          <a:noFill/>
          <a:ln>
            <a:noFill/>
          </a:ln>
        </p:spPr>
      </p:pic>
      <p:grpSp>
        <p:nvGrpSpPr>
          <p:cNvPr id="465" name="Google Shape;465;p13"/>
          <p:cNvGrpSpPr/>
          <p:nvPr/>
        </p:nvGrpSpPr>
        <p:grpSpPr>
          <a:xfrm rot="-6427531">
            <a:off x="10780082" y="264040"/>
            <a:ext cx="949887" cy="1163493"/>
            <a:chOff x="7602444" y="4967675"/>
            <a:chExt cx="483620" cy="592374"/>
          </a:xfrm>
        </p:grpSpPr>
        <p:grpSp>
          <p:nvGrpSpPr>
            <p:cNvPr id="466" name="Google Shape;466;p13"/>
            <p:cNvGrpSpPr/>
            <p:nvPr/>
          </p:nvGrpSpPr>
          <p:grpSpPr>
            <a:xfrm>
              <a:off x="7618661" y="4967675"/>
              <a:ext cx="467403" cy="507609"/>
              <a:chOff x="2251964" y="3590497"/>
              <a:chExt cx="467403" cy="507609"/>
            </a:xfrm>
          </p:grpSpPr>
          <p:sp>
            <p:nvSpPr>
              <p:cNvPr id="467" name="Google Shape;467;p1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0" name="Google Shape;470;p13"/>
            <p:cNvGrpSpPr/>
            <p:nvPr/>
          </p:nvGrpSpPr>
          <p:grpSpPr>
            <a:xfrm>
              <a:off x="7602444" y="4993761"/>
              <a:ext cx="421973" cy="566288"/>
              <a:chOff x="2235747" y="3616583"/>
              <a:chExt cx="421973" cy="566288"/>
            </a:xfrm>
          </p:grpSpPr>
          <p:sp>
            <p:nvSpPr>
              <p:cNvPr id="471" name="Google Shape;471;p1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1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4"/>
          <p:cNvSpPr txBox="1">
            <a:spLocks noGrp="1"/>
          </p:cNvSpPr>
          <p:nvPr>
            <p:ph type="body" idx="1"/>
          </p:nvPr>
        </p:nvSpPr>
        <p:spPr>
          <a:xfrm>
            <a:off x="724707" y="1229093"/>
            <a:ext cx="9975335"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1" dirty="0" err="1"/>
              <a:t>Impegno</a:t>
            </a:r>
            <a:r>
              <a:rPr lang="en-US" b="1" dirty="0"/>
              <a:t> </a:t>
            </a:r>
            <a:r>
              <a:rPr lang="en-US" b="1" dirty="0" err="1"/>
              <a:t>dei</a:t>
            </a:r>
            <a:r>
              <a:rPr lang="en-US" b="1" dirty="0"/>
              <a:t> </a:t>
            </a:r>
            <a:r>
              <a:rPr lang="en-US" b="1" dirty="0" err="1"/>
              <a:t>giovani</a:t>
            </a:r>
            <a:r>
              <a:rPr lang="en-US" b="1" dirty="0"/>
              <a:t> e </a:t>
            </a:r>
            <a:r>
              <a:rPr lang="en-US" b="1" dirty="0" err="1"/>
              <a:t>delle</a:t>
            </a:r>
            <a:r>
              <a:rPr lang="en-US" b="1" dirty="0"/>
              <a:t> </a:t>
            </a:r>
            <a:r>
              <a:rPr lang="en-US" b="1" dirty="0" err="1"/>
              <a:t>persone</a:t>
            </a:r>
            <a:r>
              <a:rPr lang="en-US" b="1" dirty="0"/>
              <a:t> </a:t>
            </a:r>
            <a:r>
              <a:rPr lang="en-US" b="1" dirty="0" err="1"/>
              <a:t>meno</a:t>
            </a:r>
            <a:r>
              <a:rPr lang="en-US" b="1" dirty="0"/>
              <a:t> favorite: </a:t>
            </a:r>
            <a:r>
              <a:rPr lang="en-US" sz="2200" dirty="0" err="1"/>
              <a:t>L'agroecologia</a:t>
            </a:r>
            <a:r>
              <a:rPr lang="en-US" sz="2200" dirty="0"/>
              <a:t> </a:t>
            </a:r>
            <a:r>
              <a:rPr lang="en-US" sz="2200" dirty="0" err="1"/>
              <a:t>offre</a:t>
            </a:r>
            <a:r>
              <a:rPr lang="en-US" sz="2200" dirty="0"/>
              <a:t> </a:t>
            </a:r>
            <a:r>
              <a:rPr lang="en-US" sz="2200" dirty="0" err="1"/>
              <a:t>soluzioni</a:t>
            </a:r>
            <a:r>
              <a:rPr lang="en-US" sz="2200" dirty="0"/>
              <a:t> innovative e </a:t>
            </a:r>
            <a:r>
              <a:rPr lang="en-US" sz="2200" dirty="0" err="1"/>
              <a:t>opportunità</a:t>
            </a:r>
            <a:r>
              <a:rPr lang="en-US" sz="2200" dirty="0"/>
              <a:t> di </a:t>
            </a:r>
            <a:r>
              <a:rPr lang="en-US" sz="2200" dirty="0" err="1"/>
              <a:t>carriera</a:t>
            </a:r>
            <a:r>
              <a:rPr lang="en-US" sz="2200" dirty="0"/>
              <a:t> </a:t>
            </a:r>
            <a:r>
              <a:rPr lang="en-US" sz="2200" dirty="0" err="1"/>
              <a:t>soddisfacenti</a:t>
            </a:r>
            <a:r>
              <a:rPr lang="en-US" sz="2200" dirty="0"/>
              <a:t> per </a:t>
            </a:r>
            <a:r>
              <a:rPr lang="en-US" sz="2200" dirty="0" err="1"/>
              <a:t>i</a:t>
            </a:r>
            <a:r>
              <a:rPr lang="en-US" sz="2200" dirty="0"/>
              <a:t> </a:t>
            </a:r>
            <a:r>
              <a:rPr lang="en-US" sz="2200" dirty="0" err="1"/>
              <a:t>giovani</a:t>
            </a:r>
            <a:r>
              <a:rPr lang="en-US" sz="2200" dirty="0"/>
              <a:t> e le </a:t>
            </a:r>
            <a:r>
              <a:rPr lang="en-US" sz="2200" dirty="0" err="1"/>
              <a:t>persone</a:t>
            </a:r>
            <a:r>
              <a:rPr lang="en-US" sz="2200" dirty="0"/>
              <a:t> </a:t>
            </a:r>
            <a:r>
              <a:rPr lang="en-US" sz="2200" dirty="0" err="1"/>
              <a:t>meno</a:t>
            </a:r>
            <a:r>
              <a:rPr lang="en-US" sz="2200" dirty="0"/>
              <a:t> </a:t>
            </a:r>
            <a:r>
              <a:rPr lang="en-US" sz="2200" dirty="0" err="1"/>
              <a:t>avvantaggiate</a:t>
            </a:r>
            <a:r>
              <a:rPr lang="en-US" sz="2200" dirty="0"/>
              <a:t>. </a:t>
            </a:r>
            <a:r>
              <a:rPr lang="en-US" sz="2200" dirty="0" err="1"/>
              <a:t>L'agroecologia</a:t>
            </a:r>
            <a:r>
              <a:rPr lang="en-US" sz="2200" dirty="0"/>
              <a:t> è </a:t>
            </a:r>
            <a:r>
              <a:rPr lang="en-US" sz="2200" dirty="0" err="1"/>
              <a:t>una</a:t>
            </a:r>
            <a:r>
              <a:rPr lang="en-US" sz="2200" dirty="0"/>
              <a:t> forma di </a:t>
            </a:r>
            <a:r>
              <a:rPr lang="en-US" sz="2200" dirty="0" err="1"/>
              <a:t>produzione</a:t>
            </a:r>
            <a:r>
              <a:rPr lang="en-US" sz="2200" dirty="0"/>
              <a:t> </a:t>
            </a:r>
            <a:r>
              <a:rPr lang="en-US" sz="2200" dirty="0" err="1"/>
              <a:t>agricola</a:t>
            </a:r>
            <a:r>
              <a:rPr lang="en-US" sz="2200" dirty="0"/>
              <a:t> </a:t>
            </a:r>
            <a:r>
              <a:rPr lang="en-US" sz="2200" dirty="0" err="1"/>
              <a:t>che</a:t>
            </a:r>
            <a:r>
              <a:rPr lang="en-US" sz="2200" dirty="0"/>
              <a:t> </a:t>
            </a:r>
            <a:r>
              <a:rPr lang="en-US" sz="2200" dirty="0" err="1"/>
              <a:t>si</a:t>
            </a:r>
            <a:r>
              <a:rPr lang="en-US" sz="2200" dirty="0"/>
              <a:t> </a:t>
            </a:r>
            <a:r>
              <a:rPr lang="en-US" sz="2200" dirty="0" err="1"/>
              <a:t>basa</a:t>
            </a:r>
            <a:r>
              <a:rPr lang="en-US" sz="2200" dirty="0"/>
              <a:t> </a:t>
            </a:r>
            <a:r>
              <a:rPr lang="en-US" sz="2200" dirty="0" err="1"/>
              <a:t>su</a:t>
            </a:r>
            <a:r>
              <a:rPr lang="en-US" sz="2200" dirty="0"/>
              <a:t> </a:t>
            </a:r>
            <a:r>
              <a:rPr lang="en-US" sz="2200" dirty="0" err="1"/>
              <a:t>pratiche</a:t>
            </a:r>
            <a:r>
              <a:rPr lang="en-US" sz="2200" dirty="0"/>
              <a:t> di </a:t>
            </a:r>
            <a:r>
              <a:rPr lang="en-US" sz="2200" dirty="0" err="1"/>
              <a:t>condivisione</a:t>
            </a:r>
            <a:r>
              <a:rPr lang="en-US" sz="2200" dirty="0"/>
              <a:t> </a:t>
            </a:r>
            <a:r>
              <a:rPr lang="en-US" sz="2200" dirty="0" err="1"/>
              <a:t>delle</a:t>
            </a:r>
            <a:r>
              <a:rPr lang="en-US" sz="2200" dirty="0"/>
              <a:t> </a:t>
            </a:r>
            <a:r>
              <a:rPr lang="en-US" sz="2200" dirty="0" err="1"/>
              <a:t>conoscenze</a:t>
            </a:r>
            <a:r>
              <a:rPr lang="en-US" sz="2200" dirty="0"/>
              <a:t>, </a:t>
            </a:r>
            <a:r>
              <a:rPr lang="en-US" sz="2200" dirty="0" err="1"/>
              <a:t>privilegia</a:t>
            </a:r>
            <a:r>
              <a:rPr lang="en-US" sz="2200" dirty="0"/>
              <a:t> la </a:t>
            </a:r>
            <a:r>
              <a:rPr lang="en-US" sz="2200" dirty="0" err="1"/>
              <a:t>sostenibilità</a:t>
            </a:r>
            <a:r>
              <a:rPr lang="en-US" sz="2200" dirty="0"/>
              <a:t> </a:t>
            </a:r>
            <a:r>
              <a:rPr lang="en-US" sz="2200" dirty="0" err="1"/>
              <a:t>ambientale</a:t>
            </a:r>
            <a:r>
              <a:rPr lang="en-US" sz="2200" dirty="0"/>
              <a:t>, </a:t>
            </a:r>
            <a:r>
              <a:rPr lang="en-US" sz="2200" dirty="0" err="1"/>
              <a:t>promuove</a:t>
            </a:r>
            <a:r>
              <a:rPr lang="en-US" sz="2200" dirty="0"/>
              <a:t> la </a:t>
            </a:r>
            <a:r>
              <a:rPr lang="en-US" sz="2200" dirty="0" err="1"/>
              <a:t>responsabilità</a:t>
            </a:r>
            <a:r>
              <a:rPr lang="en-US" sz="2200" dirty="0"/>
              <a:t> </a:t>
            </a:r>
            <a:r>
              <a:rPr lang="en-US" sz="2200" dirty="0" err="1"/>
              <a:t>sociale</a:t>
            </a:r>
            <a:r>
              <a:rPr lang="en-US" sz="2200" dirty="0"/>
              <a:t>, </a:t>
            </a:r>
            <a:r>
              <a:rPr lang="en-US" sz="2200" dirty="0" err="1"/>
              <a:t>incoraggia</a:t>
            </a:r>
            <a:r>
              <a:rPr lang="en-US" sz="2200" dirty="0"/>
              <a:t> </a:t>
            </a:r>
            <a:r>
              <a:rPr lang="en-US" sz="2200" dirty="0" err="1"/>
              <a:t>l'innovazione</a:t>
            </a:r>
            <a:r>
              <a:rPr lang="en-US" sz="2200" dirty="0"/>
              <a:t> e </a:t>
            </a:r>
            <a:r>
              <a:rPr lang="en-US" sz="2200" dirty="0" err="1"/>
              <a:t>richiede</a:t>
            </a:r>
            <a:r>
              <a:rPr lang="en-US" sz="2200" dirty="0"/>
              <a:t> </a:t>
            </a:r>
            <a:r>
              <a:rPr lang="en-US" sz="2200" dirty="0" err="1"/>
              <a:t>personale</a:t>
            </a:r>
            <a:r>
              <a:rPr lang="en-US" sz="2200" dirty="0"/>
              <a:t> </a:t>
            </a:r>
            <a:r>
              <a:rPr lang="en-US" sz="2200" dirty="0" err="1"/>
              <a:t>qualificato</a:t>
            </a:r>
            <a:r>
              <a:rPr lang="en-US" sz="2200" dirty="0"/>
              <a:t>. </a:t>
            </a:r>
            <a:r>
              <a:rPr lang="en-US" sz="2200" dirty="0" err="1"/>
              <a:t>L'agroecologia</a:t>
            </a:r>
            <a:r>
              <a:rPr lang="en-US" sz="2200" dirty="0"/>
              <a:t> è un </a:t>
            </a:r>
            <a:r>
              <a:rPr lang="en-US" sz="2200" dirty="0" err="1"/>
              <a:t>approccio</a:t>
            </a:r>
            <a:r>
              <a:rPr lang="en-US" sz="2200" dirty="0"/>
              <a:t> di base </a:t>
            </a:r>
            <a:r>
              <a:rPr lang="en-US" sz="2200" dirty="0" err="1"/>
              <a:t>allo</a:t>
            </a:r>
            <a:r>
              <a:rPr lang="en-US" sz="2200" dirty="0"/>
              <a:t> </a:t>
            </a:r>
            <a:r>
              <a:rPr lang="en-US" sz="2200" dirty="0" err="1"/>
              <a:t>sviluppo</a:t>
            </a:r>
            <a:r>
              <a:rPr lang="en-US" sz="2200" dirty="0"/>
              <a:t> </a:t>
            </a:r>
            <a:r>
              <a:rPr lang="en-US" sz="2200" dirty="0" err="1"/>
              <a:t>rurale</a:t>
            </a:r>
            <a:r>
              <a:rPr lang="en-US" sz="2200" dirty="0"/>
              <a:t> </a:t>
            </a:r>
            <a:r>
              <a:rPr lang="en-US" sz="2200" dirty="0" err="1"/>
              <a:t>sostenibile</a:t>
            </a:r>
            <a:r>
              <a:rPr lang="en-US" sz="2200" dirty="0"/>
              <a:t> </a:t>
            </a:r>
            <a:r>
              <a:rPr lang="en-US" sz="2200" dirty="0" err="1"/>
              <a:t>che</a:t>
            </a:r>
            <a:r>
              <a:rPr lang="en-US" sz="2200" dirty="0"/>
              <a:t> </a:t>
            </a:r>
            <a:r>
              <a:rPr lang="en-US" sz="2200" dirty="0" err="1"/>
              <a:t>consente</a:t>
            </a:r>
            <a:r>
              <a:rPr lang="en-US" sz="2200" dirty="0"/>
              <a:t> </a:t>
            </a:r>
            <a:r>
              <a:rPr lang="en-US" sz="2200" dirty="0" err="1"/>
              <a:t>agli</a:t>
            </a:r>
            <a:r>
              <a:rPr lang="en-US" sz="2200" dirty="0"/>
              <a:t> </a:t>
            </a:r>
            <a:r>
              <a:rPr lang="en-US" sz="2200" dirty="0" err="1"/>
              <a:t>individui</a:t>
            </a:r>
            <a:r>
              <a:rPr lang="en-US" sz="2200" dirty="0"/>
              <a:t> e alle </a:t>
            </a:r>
            <a:r>
              <a:rPr lang="en-US" sz="2200" dirty="0" err="1"/>
              <a:t>comunità</a:t>
            </a:r>
            <a:r>
              <a:rPr lang="en-US" sz="2200" dirty="0"/>
              <a:t> di </a:t>
            </a:r>
            <a:r>
              <a:rPr lang="en-US" sz="2200" dirty="0" err="1"/>
              <a:t>assumere</a:t>
            </a:r>
            <a:r>
              <a:rPr lang="en-US" sz="2200" dirty="0"/>
              <a:t> il </a:t>
            </a:r>
            <a:r>
              <a:rPr lang="en-US" sz="2200" dirty="0" err="1"/>
              <a:t>controllo</a:t>
            </a:r>
            <a:r>
              <a:rPr lang="en-US" sz="2200" dirty="0"/>
              <a:t> </a:t>
            </a:r>
            <a:r>
              <a:rPr lang="en-US" sz="2200" dirty="0" err="1"/>
              <a:t>della</a:t>
            </a:r>
            <a:r>
              <a:rPr lang="en-US" sz="2200" dirty="0"/>
              <a:t> propria </a:t>
            </a:r>
            <a:r>
              <a:rPr lang="en-US" sz="2200" dirty="0" err="1"/>
              <a:t>trasformazione</a:t>
            </a:r>
            <a:r>
              <a:rPr lang="en-US" sz="2200" dirty="0"/>
              <a:t>.</a:t>
            </a:r>
            <a:endParaRPr sz="2200" b="1" dirty="0"/>
          </a:p>
          <a:p>
            <a:pPr marL="0" lvl="0" indent="0" algn="l" rtl="0">
              <a:lnSpc>
                <a:spcPct val="90000"/>
              </a:lnSpc>
              <a:spcBef>
                <a:spcPts val="1000"/>
              </a:spcBef>
              <a:spcAft>
                <a:spcPts val="0"/>
              </a:spcAft>
              <a:buClr>
                <a:srgbClr val="000000"/>
              </a:buClr>
              <a:buSzPts val="2400"/>
              <a:buNone/>
            </a:pPr>
            <a:r>
              <a:rPr lang="en-US" b="1" dirty="0" err="1"/>
              <a:t>Diritti</a:t>
            </a:r>
            <a:r>
              <a:rPr lang="en-US" b="1" dirty="0"/>
              <a:t> </a:t>
            </a:r>
            <a:r>
              <a:rPr lang="en-US" b="1" dirty="0" err="1"/>
              <a:t>umani</a:t>
            </a:r>
            <a:r>
              <a:rPr lang="en-US" b="1" dirty="0"/>
              <a:t>: </a:t>
            </a:r>
            <a:r>
              <a:rPr lang="en-US" dirty="0" err="1"/>
              <a:t>L'</a:t>
            </a:r>
            <a:r>
              <a:rPr lang="en-US" sz="2200" dirty="0" err="1"/>
              <a:t>agroecologia</a:t>
            </a:r>
            <a:r>
              <a:rPr lang="en-US" sz="2200" dirty="0"/>
              <a:t> </a:t>
            </a:r>
            <a:r>
              <a:rPr lang="en-US" sz="2200" dirty="0" err="1"/>
              <a:t>promuove</a:t>
            </a:r>
            <a:r>
              <a:rPr lang="en-US" sz="2200" dirty="0"/>
              <a:t> </a:t>
            </a:r>
            <a:r>
              <a:rPr lang="en-US" sz="2200" dirty="0" err="1"/>
              <a:t>l'integrazione</a:t>
            </a:r>
            <a:r>
              <a:rPr lang="en-US" sz="2200" dirty="0"/>
              <a:t> </a:t>
            </a:r>
            <a:r>
              <a:rPr lang="en-US" sz="2200" dirty="0" err="1"/>
              <a:t>delle</a:t>
            </a:r>
            <a:r>
              <a:rPr lang="en-US" sz="2200" dirty="0"/>
              <a:t> </a:t>
            </a:r>
            <a:r>
              <a:rPr lang="en-US" sz="2200" dirty="0" err="1"/>
              <a:t>popolazioni</a:t>
            </a:r>
            <a:r>
              <a:rPr lang="en-US" sz="2200" dirty="0"/>
              <a:t> emarginate e la </a:t>
            </a:r>
            <a:r>
              <a:rPr lang="en-US" sz="2200" dirty="0" err="1"/>
              <a:t>distribuzione</a:t>
            </a:r>
            <a:r>
              <a:rPr lang="en-US" sz="2200" dirty="0"/>
              <a:t> </a:t>
            </a:r>
            <a:r>
              <a:rPr lang="en-US" sz="2200" dirty="0" err="1"/>
              <a:t>equa</a:t>
            </a:r>
            <a:r>
              <a:rPr lang="en-US" sz="2200" dirty="0"/>
              <a:t> </a:t>
            </a:r>
            <a:r>
              <a:rPr lang="en-US" sz="2200" dirty="0" err="1"/>
              <a:t>delle</a:t>
            </a:r>
            <a:r>
              <a:rPr lang="en-US" sz="2200" dirty="0"/>
              <a:t> </a:t>
            </a:r>
            <a:r>
              <a:rPr lang="en-US" sz="2200" dirty="0" err="1"/>
              <a:t>risorse</a:t>
            </a:r>
            <a:r>
              <a:rPr lang="en-US" sz="2200" dirty="0"/>
              <a:t> per tutti. </a:t>
            </a:r>
            <a:r>
              <a:rPr lang="en-US" sz="2200" dirty="0" err="1"/>
              <a:t>L'agroecologia</a:t>
            </a:r>
            <a:r>
              <a:rPr lang="en-US" sz="2200" dirty="0"/>
              <a:t> </a:t>
            </a:r>
            <a:r>
              <a:rPr lang="en-US" sz="2200" dirty="0" err="1"/>
              <a:t>incoraggia</a:t>
            </a:r>
            <a:r>
              <a:rPr lang="en-US" sz="2200" dirty="0"/>
              <a:t> il </a:t>
            </a:r>
            <a:r>
              <a:rPr lang="en-US" sz="2200" dirty="0" err="1"/>
              <a:t>soddisfacimento</a:t>
            </a:r>
            <a:r>
              <a:rPr lang="en-US" sz="2200" dirty="0"/>
              <a:t> del </a:t>
            </a:r>
            <a:r>
              <a:rPr lang="en-US" sz="2200" dirty="0" err="1"/>
              <a:t>diritto</a:t>
            </a:r>
            <a:r>
              <a:rPr lang="en-US" sz="2200" dirty="0"/>
              <a:t> </a:t>
            </a:r>
            <a:r>
              <a:rPr lang="en-US" sz="2200" dirty="0" err="1"/>
              <a:t>all'alimentazione</a:t>
            </a:r>
            <a:r>
              <a:rPr lang="en-US" sz="2200" dirty="0"/>
              <a:t> </a:t>
            </a:r>
            <a:r>
              <a:rPr lang="en-US" sz="2200" dirty="0" err="1"/>
              <a:t>spingendo</a:t>
            </a:r>
            <a:r>
              <a:rPr lang="en-US" sz="2200" dirty="0"/>
              <a:t> per un </a:t>
            </a:r>
            <a:r>
              <a:rPr lang="en-US" sz="2200" dirty="0" err="1"/>
              <a:t>approccio</a:t>
            </a:r>
            <a:r>
              <a:rPr lang="en-US" sz="2200" dirty="0"/>
              <a:t> </a:t>
            </a:r>
            <a:r>
              <a:rPr lang="en-US" sz="2200" dirty="0" err="1"/>
              <a:t>incentrato</a:t>
            </a:r>
            <a:r>
              <a:rPr lang="en-US" sz="2200" dirty="0"/>
              <a:t> </a:t>
            </a:r>
            <a:r>
              <a:rPr lang="en-US" sz="2200" dirty="0" err="1"/>
              <a:t>sull'uomo</a:t>
            </a:r>
            <a:r>
              <a:rPr lang="en-US" sz="2200" dirty="0"/>
              <a:t>, </a:t>
            </a:r>
            <a:r>
              <a:rPr lang="en-US" sz="2200" dirty="0" err="1"/>
              <a:t>ponendo</a:t>
            </a:r>
            <a:r>
              <a:rPr lang="en-US" sz="2200" dirty="0"/>
              <a:t> </a:t>
            </a:r>
            <a:r>
              <a:rPr lang="en-US" sz="2200" dirty="0" err="1"/>
              <a:t>esplicitamente</a:t>
            </a:r>
            <a:r>
              <a:rPr lang="en-US" sz="2200" dirty="0"/>
              <a:t> </a:t>
            </a:r>
            <a:r>
              <a:rPr lang="en-US" sz="2200" dirty="0" err="1"/>
              <a:t>l'accento</a:t>
            </a:r>
            <a:r>
              <a:rPr lang="en-US" sz="2200" dirty="0"/>
              <a:t> </a:t>
            </a:r>
            <a:r>
              <a:rPr lang="en-US" sz="2200" dirty="0" err="1"/>
              <a:t>sugli</a:t>
            </a:r>
            <a:r>
              <a:rPr lang="en-US" sz="2200" dirty="0"/>
              <a:t> </a:t>
            </a:r>
            <a:r>
              <a:rPr lang="en-US" sz="2200" dirty="0" err="1"/>
              <a:t>individui</a:t>
            </a:r>
            <a:r>
              <a:rPr lang="en-US" sz="2200" dirty="0"/>
              <a:t> </a:t>
            </a:r>
            <a:r>
              <a:rPr lang="en-US" sz="2200" dirty="0" err="1"/>
              <a:t>più</a:t>
            </a:r>
            <a:r>
              <a:rPr lang="en-US" sz="2200" dirty="0"/>
              <a:t> </a:t>
            </a:r>
            <a:r>
              <a:rPr lang="en-US" sz="2200" dirty="0" err="1"/>
              <a:t>suscettibili</a:t>
            </a:r>
            <a:r>
              <a:rPr lang="en-US" sz="2200" dirty="0"/>
              <a:t>. </a:t>
            </a:r>
            <a:r>
              <a:rPr lang="en-US" sz="2200" dirty="0" err="1"/>
              <a:t>L'agroecologia</a:t>
            </a:r>
            <a:r>
              <a:rPr lang="en-US" sz="2200" dirty="0"/>
              <a:t> </a:t>
            </a:r>
            <a:r>
              <a:rPr lang="en-US" sz="2200" dirty="0" err="1"/>
              <a:t>sostiene</a:t>
            </a:r>
            <a:r>
              <a:rPr lang="en-US" sz="2200" dirty="0"/>
              <a:t> </a:t>
            </a:r>
            <a:r>
              <a:rPr lang="en-US" sz="2200" dirty="0" err="1"/>
              <a:t>una</a:t>
            </a:r>
            <a:r>
              <a:rPr lang="en-US" sz="2200" dirty="0"/>
              <a:t> </a:t>
            </a:r>
            <a:r>
              <a:rPr lang="en-US" sz="2200" dirty="0" err="1"/>
              <a:t>gestione</a:t>
            </a:r>
            <a:r>
              <a:rPr lang="en-US" sz="2200" dirty="0"/>
              <a:t> </a:t>
            </a:r>
            <a:r>
              <a:rPr lang="en-US" sz="2200" dirty="0" err="1"/>
              <a:t>equa</a:t>
            </a:r>
            <a:r>
              <a:rPr lang="en-US" sz="2200" dirty="0"/>
              <a:t>, </a:t>
            </a:r>
            <a:r>
              <a:rPr lang="en-US" sz="2200" dirty="0" err="1"/>
              <a:t>responsabile</a:t>
            </a:r>
            <a:r>
              <a:rPr lang="en-US" sz="2200" dirty="0"/>
              <a:t> e </a:t>
            </a:r>
            <a:r>
              <a:rPr lang="en-US" sz="2200" dirty="0" err="1"/>
              <a:t>aperta</a:t>
            </a:r>
            <a:r>
              <a:rPr lang="en-US" sz="2200" dirty="0"/>
              <a:t> </a:t>
            </a:r>
            <a:r>
              <a:rPr lang="en-US" sz="2200" dirty="0" err="1"/>
              <a:t>delle</a:t>
            </a:r>
            <a:r>
              <a:rPr lang="en-US" sz="2200" dirty="0"/>
              <a:t> </a:t>
            </a:r>
            <a:r>
              <a:rPr lang="en-US" sz="2200" dirty="0" err="1"/>
              <a:t>risorse</a:t>
            </a:r>
            <a:r>
              <a:rPr lang="en-US" sz="2200" dirty="0"/>
              <a:t>. </a:t>
            </a:r>
            <a:r>
              <a:rPr lang="en-US" sz="2200" dirty="0" err="1"/>
              <a:t>Ciò</a:t>
            </a:r>
            <a:r>
              <a:rPr lang="en-US" sz="2200" dirty="0"/>
              <a:t> </a:t>
            </a:r>
            <a:r>
              <a:rPr lang="en-US" sz="2200" dirty="0" err="1"/>
              <a:t>comporta</a:t>
            </a:r>
            <a:r>
              <a:rPr lang="en-US" sz="2200" dirty="0"/>
              <a:t> la </a:t>
            </a:r>
            <a:r>
              <a:rPr lang="en-US" sz="2200" dirty="0" err="1"/>
              <a:t>delega</a:t>
            </a:r>
            <a:r>
              <a:rPr lang="en-US" sz="2200" dirty="0"/>
              <a:t> </a:t>
            </a:r>
            <a:r>
              <a:rPr lang="en-US" sz="2200" dirty="0" err="1"/>
              <a:t>dell'autorità</a:t>
            </a:r>
            <a:r>
              <a:rPr lang="en-US" sz="2200" dirty="0"/>
              <a:t> ai leader </a:t>
            </a:r>
            <a:r>
              <a:rPr lang="en-US" sz="2200" dirty="0" err="1"/>
              <a:t>locali</a:t>
            </a:r>
            <a:r>
              <a:rPr lang="en-US" sz="2200" dirty="0"/>
              <a:t> e </a:t>
            </a:r>
            <a:r>
              <a:rPr lang="en-US" sz="2200" dirty="0" err="1"/>
              <a:t>comunitari</a:t>
            </a:r>
            <a:r>
              <a:rPr lang="en-US" sz="2200" dirty="0"/>
              <a:t>, </a:t>
            </a:r>
            <a:r>
              <a:rPr lang="en-US" sz="2200" dirty="0" err="1"/>
              <a:t>garantendo</a:t>
            </a:r>
            <a:r>
              <a:rPr lang="en-US" sz="2200" dirty="0"/>
              <a:t> loro la </a:t>
            </a:r>
            <a:r>
              <a:rPr lang="en-US" sz="2200" dirty="0" err="1"/>
              <a:t>capacità</a:t>
            </a:r>
            <a:r>
              <a:rPr lang="en-US" sz="2200" dirty="0"/>
              <a:t> e </a:t>
            </a:r>
            <a:r>
              <a:rPr lang="en-US" sz="2200" dirty="0" err="1"/>
              <a:t>l'abilità</a:t>
            </a:r>
            <a:r>
              <a:rPr lang="en-US" sz="2200" dirty="0"/>
              <a:t> di </a:t>
            </a:r>
            <a:r>
              <a:rPr lang="en-US" sz="2200" dirty="0" err="1"/>
              <a:t>prendere</a:t>
            </a:r>
            <a:r>
              <a:rPr lang="en-US" sz="2200" dirty="0"/>
              <a:t> </a:t>
            </a:r>
            <a:r>
              <a:rPr lang="en-US" sz="2200" dirty="0" err="1"/>
              <a:t>decisioni</a:t>
            </a:r>
            <a:r>
              <a:rPr lang="en-US" sz="2200" dirty="0"/>
              <a:t> e </a:t>
            </a:r>
            <a:r>
              <a:rPr lang="en-US" sz="2200" dirty="0" err="1"/>
              <a:t>agire</a:t>
            </a:r>
            <a:r>
              <a:rPr lang="en-US" sz="2200" dirty="0"/>
              <a:t>.</a:t>
            </a:r>
            <a:endParaRPr dirty="0"/>
          </a:p>
        </p:txBody>
      </p:sp>
      <p:sp>
        <p:nvSpPr>
          <p:cNvPr id="478" name="Google Shape;478;p14"/>
          <p:cNvSpPr txBox="1">
            <a:spLocks noGrp="1"/>
          </p:cNvSpPr>
          <p:nvPr>
            <p:ph type="body" idx="2"/>
          </p:nvPr>
        </p:nvSpPr>
        <p:spPr>
          <a:xfrm>
            <a:off x="798381" y="5635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a:t>L'agroecologia e il suo impatto sugli SDGs</a:t>
            </a:r>
            <a:endParaRPr/>
          </a:p>
        </p:txBody>
      </p:sp>
      <p:pic>
        <p:nvPicPr>
          <p:cNvPr id="479" name="Google Shape;479;p14"/>
          <p:cNvPicPr preferRelativeResize="0"/>
          <p:nvPr/>
        </p:nvPicPr>
        <p:blipFill rotWithShape="1">
          <a:blip r:embed="rId3">
            <a:alphaModFix/>
          </a:blip>
          <a:srcRect/>
          <a:stretch/>
        </p:blipFill>
        <p:spPr>
          <a:xfrm>
            <a:off x="10562896" y="1367175"/>
            <a:ext cx="1390721" cy="1390721"/>
          </a:xfrm>
          <a:prstGeom prst="rect">
            <a:avLst/>
          </a:prstGeom>
          <a:noFill/>
          <a:ln>
            <a:noFill/>
          </a:ln>
        </p:spPr>
      </p:pic>
      <p:grpSp>
        <p:nvGrpSpPr>
          <p:cNvPr id="480" name="Google Shape;480;p14"/>
          <p:cNvGrpSpPr/>
          <p:nvPr/>
        </p:nvGrpSpPr>
        <p:grpSpPr>
          <a:xfrm rot="-6427531">
            <a:off x="10780082" y="264040"/>
            <a:ext cx="949887" cy="1163493"/>
            <a:chOff x="7602444" y="4967675"/>
            <a:chExt cx="483620" cy="592374"/>
          </a:xfrm>
        </p:grpSpPr>
        <p:grpSp>
          <p:nvGrpSpPr>
            <p:cNvPr id="481" name="Google Shape;481;p14"/>
            <p:cNvGrpSpPr/>
            <p:nvPr/>
          </p:nvGrpSpPr>
          <p:grpSpPr>
            <a:xfrm>
              <a:off x="7618661" y="4967675"/>
              <a:ext cx="467403" cy="507609"/>
              <a:chOff x="2251964" y="3590497"/>
              <a:chExt cx="467403" cy="507609"/>
            </a:xfrm>
          </p:grpSpPr>
          <p:sp>
            <p:nvSpPr>
              <p:cNvPr id="482" name="Google Shape;482;p1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1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5" name="Google Shape;485;p14"/>
            <p:cNvGrpSpPr/>
            <p:nvPr/>
          </p:nvGrpSpPr>
          <p:grpSpPr>
            <a:xfrm>
              <a:off x="7602444" y="4993761"/>
              <a:ext cx="421973" cy="566288"/>
              <a:chOff x="2235747" y="3616583"/>
              <a:chExt cx="421973" cy="566288"/>
            </a:xfrm>
          </p:grpSpPr>
          <p:sp>
            <p:nvSpPr>
              <p:cNvPr id="486" name="Google Shape;486;p1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1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488" name="Google Shape;488;p14"/>
          <p:cNvPicPr preferRelativeResize="0"/>
          <p:nvPr/>
        </p:nvPicPr>
        <p:blipFill rotWithShape="1">
          <a:blip r:embed="rId4">
            <a:alphaModFix/>
          </a:blip>
          <a:srcRect/>
          <a:stretch/>
        </p:blipFill>
        <p:spPr>
          <a:xfrm>
            <a:off x="10630036" y="3788762"/>
            <a:ext cx="1382951" cy="13907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5"/>
          <p:cNvSpPr txBox="1">
            <a:spLocks noGrp="1"/>
          </p:cNvSpPr>
          <p:nvPr>
            <p:ph type="body" idx="1"/>
          </p:nvPr>
        </p:nvSpPr>
        <p:spPr>
          <a:xfrm>
            <a:off x="680761" y="1029126"/>
            <a:ext cx="10187842"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1" dirty="0" err="1"/>
              <a:t>Resilienza</a:t>
            </a:r>
            <a:r>
              <a:rPr lang="en-US" b="1" dirty="0"/>
              <a:t> ai </a:t>
            </a:r>
            <a:r>
              <a:rPr lang="en-US" b="1" dirty="0" err="1"/>
              <a:t>cambiamenti</a:t>
            </a:r>
            <a:r>
              <a:rPr lang="en-US" b="1" dirty="0"/>
              <a:t> </a:t>
            </a:r>
            <a:r>
              <a:rPr lang="en-US" b="1" dirty="0" err="1"/>
              <a:t>climatici</a:t>
            </a:r>
            <a:r>
              <a:rPr lang="en-US" b="1" dirty="0"/>
              <a:t>: </a:t>
            </a:r>
            <a:r>
              <a:rPr lang="en-US" sz="2200" dirty="0" err="1"/>
              <a:t>L'agroecologia</a:t>
            </a:r>
            <a:r>
              <a:rPr lang="en-US" sz="2200" dirty="0"/>
              <a:t> </a:t>
            </a:r>
            <a:r>
              <a:rPr lang="en-US" sz="2200" dirty="0" err="1"/>
              <a:t>salvaguarda</a:t>
            </a:r>
            <a:r>
              <a:rPr lang="en-US" sz="2200" dirty="0"/>
              <a:t>, </a:t>
            </a:r>
            <a:r>
              <a:rPr lang="en-US" sz="2200" dirty="0" err="1"/>
              <a:t>riabilita</a:t>
            </a:r>
            <a:r>
              <a:rPr lang="en-US" sz="2200" dirty="0"/>
              <a:t> e </a:t>
            </a:r>
            <a:r>
              <a:rPr lang="en-US" sz="2200" dirty="0" err="1"/>
              <a:t>migliora</a:t>
            </a:r>
            <a:r>
              <a:rPr lang="en-US" sz="2200" dirty="0"/>
              <a:t> </a:t>
            </a:r>
            <a:r>
              <a:rPr lang="en-US" sz="2200" dirty="0" err="1"/>
              <a:t>i</a:t>
            </a:r>
            <a:r>
              <a:rPr lang="en-US" sz="2200" dirty="0"/>
              <a:t> </a:t>
            </a:r>
            <a:r>
              <a:rPr lang="en-US" sz="2200" dirty="0" err="1"/>
              <a:t>sistemi</a:t>
            </a:r>
            <a:r>
              <a:rPr lang="en-US" sz="2200" dirty="0"/>
              <a:t> </a:t>
            </a:r>
            <a:r>
              <a:rPr lang="en-US" sz="2200" dirty="0" err="1"/>
              <a:t>agricoli</a:t>
            </a:r>
            <a:r>
              <a:rPr lang="en-US" sz="2200" dirty="0"/>
              <a:t> e </a:t>
            </a:r>
            <a:r>
              <a:rPr lang="en-US" sz="2200" dirty="0" err="1"/>
              <a:t>alimentari</a:t>
            </a:r>
            <a:r>
              <a:rPr lang="en-US" sz="2200" dirty="0"/>
              <a:t> in </a:t>
            </a:r>
            <a:r>
              <a:rPr lang="en-US" sz="2200" dirty="0" err="1"/>
              <a:t>risposta</a:t>
            </a:r>
            <a:r>
              <a:rPr lang="en-US" sz="2200" dirty="0"/>
              <a:t> alle </a:t>
            </a:r>
            <a:r>
              <a:rPr lang="en-US" sz="2200" dirty="0" err="1"/>
              <a:t>perturbazioni</a:t>
            </a:r>
            <a:r>
              <a:rPr lang="en-US" sz="2200" dirty="0"/>
              <a:t> e alle </a:t>
            </a:r>
            <a:r>
              <a:rPr lang="en-US" sz="2200" dirty="0" err="1"/>
              <a:t>pressioni</a:t>
            </a:r>
            <a:r>
              <a:rPr lang="en-US" sz="2200" dirty="0"/>
              <a:t> del </a:t>
            </a:r>
            <a:r>
              <a:rPr lang="en-US" sz="2200" dirty="0" err="1"/>
              <a:t>clima</a:t>
            </a:r>
            <a:r>
              <a:rPr lang="en-US" sz="2200" dirty="0"/>
              <a:t>. I </a:t>
            </a:r>
            <a:r>
              <a:rPr lang="en-US" sz="2200" dirty="0" err="1"/>
              <a:t>sistemi</a:t>
            </a:r>
            <a:r>
              <a:rPr lang="en-US" sz="2200" dirty="0"/>
              <a:t> </a:t>
            </a:r>
            <a:r>
              <a:rPr lang="en-US" sz="2200" dirty="0" err="1"/>
              <a:t>agroecologici</a:t>
            </a:r>
            <a:r>
              <a:rPr lang="en-US" sz="2200" dirty="0"/>
              <a:t> </a:t>
            </a:r>
            <a:r>
              <a:rPr lang="en-US" sz="2200" dirty="0" err="1"/>
              <a:t>diversificati</a:t>
            </a:r>
            <a:r>
              <a:rPr lang="en-US" sz="2200" dirty="0"/>
              <a:t> e ben </a:t>
            </a:r>
            <a:r>
              <a:rPr lang="en-US" sz="2200" dirty="0" err="1"/>
              <a:t>integrati</a:t>
            </a:r>
            <a:r>
              <a:rPr lang="en-US" sz="2200" dirty="0"/>
              <a:t> </a:t>
            </a:r>
            <a:r>
              <a:rPr lang="en-US" sz="2200" dirty="0" err="1"/>
              <a:t>possono</a:t>
            </a:r>
            <a:r>
              <a:rPr lang="en-US" sz="2200" dirty="0"/>
              <a:t> </a:t>
            </a:r>
            <a:r>
              <a:rPr lang="en-US" sz="2200" dirty="0" err="1"/>
              <a:t>migliorare</a:t>
            </a:r>
            <a:r>
              <a:rPr lang="en-US" sz="2200" dirty="0"/>
              <a:t> il </a:t>
            </a:r>
            <a:r>
              <a:rPr lang="en-US" sz="2200" dirty="0" err="1"/>
              <a:t>processo</a:t>
            </a:r>
            <a:r>
              <a:rPr lang="en-US" sz="2200" dirty="0"/>
              <a:t> di </a:t>
            </a:r>
            <a:r>
              <a:rPr lang="en-US" sz="2200" dirty="0" err="1"/>
              <a:t>sequestro</a:t>
            </a:r>
            <a:r>
              <a:rPr lang="en-US" sz="2200" dirty="0"/>
              <a:t> del </a:t>
            </a:r>
            <a:r>
              <a:rPr lang="en-US" sz="2200" dirty="0" err="1"/>
              <a:t>carbonio</a:t>
            </a:r>
            <a:r>
              <a:rPr lang="en-US" sz="2200" dirty="0"/>
              <a:t> e </a:t>
            </a:r>
            <a:r>
              <a:rPr lang="en-US" sz="2200" dirty="0" err="1"/>
              <a:t>offrire</a:t>
            </a:r>
            <a:r>
              <a:rPr lang="en-US" sz="2200" dirty="0"/>
              <a:t> </a:t>
            </a:r>
            <a:r>
              <a:rPr lang="en-US" sz="2200" dirty="0" err="1"/>
              <a:t>opzioni</a:t>
            </a:r>
            <a:r>
              <a:rPr lang="en-US" sz="2200" dirty="0"/>
              <a:t> </a:t>
            </a:r>
            <a:r>
              <a:rPr lang="en-US" sz="2200" dirty="0" err="1"/>
              <a:t>pratiche</a:t>
            </a:r>
            <a:r>
              <a:rPr lang="en-US" sz="2200" dirty="0"/>
              <a:t> per la </a:t>
            </a:r>
            <a:r>
              <a:rPr lang="en-US" sz="2200" dirty="0" err="1"/>
              <a:t>mitigazione</a:t>
            </a:r>
            <a:r>
              <a:rPr lang="en-US" sz="2200" dirty="0"/>
              <a:t> e </a:t>
            </a:r>
            <a:r>
              <a:rPr lang="en-US" sz="2200" dirty="0" err="1"/>
              <a:t>l'adattamento</a:t>
            </a:r>
            <a:r>
              <a:rPr lang="en-US" sz="2200" dirty="0"/>
              <a:t> ai </a:t>
            </a:r>
            <a:r>
              <a:rPr lang="en-US" sz="2200" dirty="0" err="1"/>
              <a:t>cambiamenti</a:t>
            </a:r>
            <a:r>
              <a:rPr lang="en-US" sz="2200" dirty="0"/>
              <a:t> </a:t>
            </a:r>
            <a:r>
              <a:rPr lang="en-US" sz="2200" dirty="0" err="1"/>
              <a:t>climatici</a:t>
            </a:r>
            <a:r>
              <a:rPr lang="en-US" sz="2200" dirty="0"/>
              <a:t>. </a:t>
            </a:r>
            <a:r>
              <a:rPr lang="en-US" sz="2200" dirty="0" err="1"/>
              <a:t>Questi</a:t>
            </a:r>
            <a:r>
              <a:rPr lang="en-US" sz="2200" dirty="0"/>
              <a:t> </a:t>
            </a:r>
            <a:r>
              <a:rPr lang="en-US" sz="2200" dirty="0" err="1"/>
              <a:t>sistemi</a:t>
            </a:r>
            <a:r>
              <a:rPr lang="en-US" sz="2200" dirty="0"/>
              <a:t> </a:t>
            </a:r>
            <a:r>
              <a:rPr lang="en-US" sz="2200" dirty="0" err="1"/>
              <a:t>mostrano</a:t>
            </a:r>
            <a:r>
              <a:rPr lang="en-US" sz="2200" dirty="0"/>
              <a:t> </a:t>
            </a:r>
            <a:r>
              <a:rPr lang="en-US" sz="2200" dirty="0" err="1"/>
              <a:t>una</a:t>
            </a:r>
            <a:r>
              <a:rPr lang="en-US" sz="2200" dirty="0"/>
              <a:t> </a:t>
            </a:r>
            <a:r>
              <a:rPr lang="en-US" sz="2200" dirty="0" err="1"/>
              <a:t>maggiore</a:t>
            </a:r>
            <a:r>
              <a:rPr lang="en-US" sz="2200" dirty="0"/>
              <a:t> </a:t>
            </a:r>
            <a:r>
              <a:rPr lang="en-US" sz="2200" dirty="0" err="1"/>
              <a:t>resilienza</a:t>
            </a:r>
            <a:r>
              <a:rPr lang="en-US" sz="2200" dirty="0"/>
              <a:t> a </a:t>
            </a:r>
            <a:r>
              <a:rPr lang="en-US" sz="2200" dirty="0" err="1"/>
              <a:t>vari</a:t>
            </a:r>
            <a:r>
              <a:rPr lang="en-US" sz="2200" dirty="0"/>
              <a:t> shock e </a:t>
            </a:r>
            <a:r>
              <a:rPr lang="en-US" sz="2200" dirty="0" err="1"/>
              <a:t>fattori</a:t>
            </a:r>
            <a:r>
              <a:rPr lang="en-US" sz="2200" dirty="0"/>
              <a:t> di stress </a:t>
            </a:r>
            <a:r>
              <a:rPr lang="en-US" sz="2200" dirty="0" err="1"/>
              <a:t>della</a:t>
            </a:r>
            <a:r>
              <a:rPr lang="en-US" sz="2200" dirty="0"/>
              <a:t> </a:t>
            </a:r>
            <a:r>
              <a:rPr lang="en-US" sz="2200" dirty="0" err="1"/>
              <a:t>società</a:t>
            </a:r>
            <a:r>
              <a:rPr lang="en-US" sz="2200" dirty="0"/>
              <a:t>, </a:t>
            </a:r>
            <a:r>
              <a:rPr lang="en-US" sz="2200" dirty="0" err="1"/>
              <a:t>tra</a:t>
            </a:r>
            <a:r>
              <a:rPr lang="en-US" sz="2200" dirty="0"/>
              <a:t> cui </a:t>
            </a:r>
            <a:r>
              <a:rPr lang="en-US" sz="2200" dirty="0" err="1"/>
              <a:t>pandemie</a:t>
            </a:r>
            <a:r>
              <a:rPr lang="en-US" sz="2200" dirty="0"/>
              <a:t> e </a:t>
            </a:r>
            <a:r>
              <a:rPr lang="en-US" sz="2200" dirty="0" err="1"/>
              <a:t>perturbazioni</a:t>
            </a:r>
            <a:r>
              <a:rPr lang="en-US" sz="2200" dirty="0"/>
              <a:t> del </a:t>
            </a:r>
            <a:r>
              <a:rPr lang="en-US" sz="2200" dirty="0" err="1"/>
              <a:t>mercato</a:t>
            </a:r>
            <a:r>
              <a:rPr lang="en-US" sz="2200" dirty="0"/>
              <a:t>, </a:t>
            </a:r>
            <a:r>
              <a:rPr lang="en-US" sz="2200" dirty="0" err="1"/>
              <a:t>grazie</a:t>
            </a:r>
            <a:r>
              <a:rPr lang="en-US" sz="2200" dirty="0"/>
              <a:t> </a:t>
            </a:r>
            <a:r>
              <a:rPr lang="en-US" sz="2200" dirty="0" err="1"/>
              <a:t>alla</a:t>
            </a:r>
            <a:r>
              <a:rPr lang="en-US" sz="2200" dirty="0"/>
              <a:t> </a:t>
            </a:r>
            <a:r>
              <a:rPr lang="en-US" sz="2200" dirty="0" err="1"/>
              <a:t>rilocalizzazione</a:t>
            </a:r>
            <a:r>
              <a:rPr lang="en-US" sz="2200" dirty="0"/>
              <a:t> </a:t>
            </a:r>
            <a:r>
              <a:rPr lang="en-US" sz="2200" dirty="0" err="1"/>
              <a:t>dei</a:t>
            </a:r>
            <a:r>
              <a:rPr lang="en-US" sz="2200" dirty="0"/>
              <a:t> </a:t>
            </a:r>
            <a:r>
              <a:rPr lang="en-US" sz="2200" dirty="0" err="1"/>
              <a:t>sistemi</a:t>
            </a:r>
            <a:r>
              <a:rPr lang="en-US" sz="2200" dirty="0"/>
              <a:t> </a:t>
            </a:r>
            <a:r>
              <a:rPr lang="en-US" sz="2200" dirty="0" err="1"/>
              <a:t>alimentari</a:t>
            </a:r>
            <a:r>
              <a:rPr lang="en-US" sz="2200" dirty="0"/>
              <a:t> e </a:t>
            </a:r>
            <a:r>
              <a:rPr lang="en-US" sz="2200" dirty="0" err="1"/>
              <a:t>alla</a:t>
            </a:r>
            <a:r>
              <a:rPr lang="en-US" sz="2200" dirty="0"/>
              <a:t> </a:t>
            </a:r>
            <a:r>
              <a:rPr lang="en-US" sz="2200" dirty="0" err="1"/>
              <a:t>riduzione</a:t>
            </a:r>
            <a:r>
              <a:rPr lang="en-US" sz="2200" dirty="0"/>
              <a:t> </a:t>
            </a:r>
            <a:r>
              <a:rPr lang="en-US" sz="2200" dirty="0" err="1"/>
              <a:t>della</a:t>
            </a:r>
            <a:r>
              <a:rPr lang="en-US" sz="2200" dirty="0"/>
              <a:t> </a:t>
            </a:r>
            <a:r>
              <a:rPr lang="en-US" sz="2200" dirty="0" err="1"/>
              <a:t>lunghezza</a:t>
            </a:r>
            <a:r>
              <a:rPr lang="en-US" sz="2200" dirty="0"/>
              <a:t> </a:t>
            </a:r>
            <a:r>
              <a:rPr lang="en-US" sz="2200" dirty="0" err="1"/>
              <a:t>della</a:t>
            </a:r>
            <a:r>
              <a:rPr lang="en-US" sz="2200" dirty="0"/>
              <a:t> catena del </a:t>
            </a:r>
            <a:r>
              <a:rPr lang="en-US" sz="2200" dirty="0" err="1"/>
              <a:t>valore</a:t>
            </a:r>
            <a:r>
              <a:rPr lang="en-US" sz="2200" dirty="0"/>
              <a:t>.</a:t>
            </a:r>
            <a:endParaRPr sz="2200" b="1" dirty="0"/>
          </a:p>
          <a:p>
            <a:pPr marL="0" lvl="0" indent="0" algn="l" rtl="0">
              <a:lnSpc>
                <a:spcPct val="90000"/>
              </a:lnSpc>
              <a:spcBef>
                <a:spcPts val="1000"/>
              </a:spcBef>
              <a:spcAft>
                <a:spcPts val="0"/>
              </a:spcAft>
              <a:buClr>
                <a:srgbClr val="000000"/>
              </a:buClr>
              <a:buSzPts val="2400"/>
              <a:buNone/>
            </a:pPr>
            <a:r>
              <a:rPr lang="en-US" b="1" dirty="0" err="1"/>
              <a:t>Biodiversità</a:t>
            </a:r>
            <a:r>
              <a:rPr lang="en-US" b="1" dirty="0"/>
              <a:t>: </a:t>
            </a:r>
            <a:r>
              <a:rPr lang="en-US" sz="2200" dirty="0"/>
              <a:t>I </a:t>
            </a:r>
            <a:r>
              <a:rPr lang="en-US" sz="2200" dirty="0" err="1"/>
              <a:t>sistemi</a:t>
            </a:r>
            <a:r>
              <a:rPr lang="en-US" sz="2200" dirty="0"/>
              <a:t> </a:t>
            </a:r>
            <a:r>
              <a:rPr lang="en-US" sz="2200" dirty="0" err="1"/>
              <a:t>agroecologici</a:t>
            </a:r>
            <a:r>
              <a:rPr lang="en-US" sz="2200" dirty="0"/>
              <a:t> </a:t>
            </a:r>
            <a:r>
              <a:rPr lang="en-US" sz="2200" dirty="0" err="1"/>
              <a:t>integrati</a:t>
            </a:r>
            <a:r>
              <a:rPr lang="en-US" sz="2200" dirty="0"/>
              <a:t> </a:t>
            </a:r>
            <a:r>
              <a:rPr lang="en-US" sz="2200" dirty="0" err="1"/>
              <a:t>mantengono</a:t>
            </a:r>
            <a:r>
              <a:rPr lang="en-US" sz="2200" dirty="0"/>
              <a:t> e </a:t>
            </a:r>
            <a:r>
              <a:rPr lang="en-US" sz="2200" dirty="0" err="1"/>
              <a:t>migliorano</a:t>
            </a:r>
            <a:r>
              <a:rPr lang="en-US" sz="2200" dirty="0"/>
              <a:t> </a:t>
            </a:r>
            <a:r>
              <a:rPr lang="en-US" sz="2200" dirty="0" err="1"/>
              <a:t>efficacemente</a:t>
            </a:r>
            <a:r>
              <a:rPr lang="en-US" sz="2200" dirty="0"/>
              <a:t> le </a:t>
            </a:r>
            <a:r>
              <a:rPr lang="en-US" sz="2200" dirty="0" err="1"/>
              <a:t>funzioni</a:t>
            </a:r>
            <a:r>
              <a:rPr lang="en-US" sz="2200" dirty="0"/>
              <a:t> </a:t>
            </a:r>
            <a:r>
              <a:rPr lang="en-US" sz="2200" dirty="0" err="1"/>
              <a:t>naturali</a:t>
            </a:r>
            <a:r>
              <a:rPr lang="en-US" sz="2200" dirty="0"/>
              <a:t> e </a:t>
            </a:r>
            <a:r>
              <a:rPr lang="en-US" sz="2200" dirty="0" err="1"/>
              <a:t>i</a:t>
            </a:r>
            <a:r>
              <a:rPr lang="en-US" sz="2200" dirty="0"/>
              <a:t> </a:t>
            </a:r>
            <a:r>
              <a:rPr lang="en-US" sz="2200" dirty="0" err="1"/>
              <a:t>servizi</a:t>
            </a:r>
            <a:r>
              <a:rPr lang="en-US" sz="2200" dirty="0"/>
              <a:t> </a:t>
            </a:r>
            <a:r>
              <a:rPr lang="en-US" sz="2200" dirty="0" err="1"/>
              <a:t>ecosistemici</a:t>
            </a:r>
            <a:r>
              <a:rPr lang="en-US" sz="2200" dirty="0"/>
              <a:t>. </a:t>
            </a:r>
            <a:r>
              <a:rPr lang="en-US" sz="2200" dirty="0" err="1"/>
              <a:t>Questi</a:t>
            </a:r>
            <a:r>
              <a:rPr lang="en-US" sz="2200" dirty="0"/>
              <a:t> </a:t>
            </a:r>
            <a:r>
              <a:rPr lang="en-US" sz="2200" dirty="0" err="1"/>
              <a:t>approcci</a:t>
            </a:r>
            <a:r>
              <a:rPr lang="en-US" sz="2200" dirty="0"/>
              <a:t> </a:t>
            </a:r>
            <a:r>
              <a:rPr lang="en-US" sz="2200" dirty="0" err="1"/>
              <a:t>si</a:t>
            </a:r>
            <a:r>
              <a:rPr lang="en-US" sz="2200" dirty="0"/>
              <a:t> </a:t>
            </a:r>
            <a:r>
              <a:rPr lang="en-US" sz="2200" dirty="0" err="1"/>
              <a:t>concentrano</a:t>
            </a:r>
            <a:r>
              <a:rPr lang="en-US" sz="2200" dirty="0"/>
              <a:t> </a:t>
            </a:r>
            <a:r>
              <a:rPr lang="en-US" sz="2200" dirty="0" err="1"/>
              <a:t>anche</a:t>
            </a:r>
            <a:r>
              <a:rPr lang="en-US" sz="2200" dirty="0"/>
              <a:t> </a:t>
            </a:r>
            <a:r>
              <a:rPr lang="en-US" sz="2200" dirty="0" err="1"/>
              <a:t>sul</a:t>
            </a:r>
            <a:r>
              <a:rPr lang="en-US" sz="2200" dirty="0"/>
              <a:t> </a:t>
            </a:r>
            <a:r>
              <a:rPr lang="en-US" sz="2200" dirty="0" err="1"/>
              <a:t>ripristino</a:t>
            </a:r>
            <a:r>
              <a:rPr lang="en-US" sz="2200" dirty="0"/>
              <a:t> </a:t>
            </a:r>
            <a:r>
              <a:rPr lang="en-US" sz="2200" dirty="0" err="1"/>
              <a:t>dei</a:t>
            </a:r>
            <a:r>
              <a:rPr lang="en-US" sz="2200" dirty="0"/>
              <a:t> </a:t>
            </a:r>
            <a:r>
              <a:rPr lang="en-US" sz="2200" dirty="0" err="1"/>
              <a:t>suoli</a:t>
            </a:r>
            <a:r>
              <a:rPr lang="en-US" sz="2200" dirty="0"/>
              <a:t> </a:t>
            </a:r>
            <a:r>
              <a:rPr lang="en-US" sz="2200" dirty="0" err="1"/>
              <a:t>danneggiati</a:t>
            </a:r>
            <a:r>
              <a:rPr lang="en-US" sz="2200" dirty="0"/>
              <a:t>, </a:t>
            </a:r>
            <a:r>
              <a:rPr lang="en-US" sz="2200" dirty="0" err="1"/>
              <a:t>soprattutto</a:t>
            </a:r>
            <a:r>
              <a:rPr lang="en-US" sz="2200" dirty="0"/>
              <a:t> </a:t>
            </a:r>
            <a:r>
              <a:rPr lang="en-US" sz="2200" dirty="0" err="1"/>
              <a:t>nelle</a:t>
            </a:r>
            <a:r>
              <a:rPr lang="en-US" sz="2200" dirty="0"/>
              <a:t> zone </a:t>
            </a:r>
            <a:r>
              <a:rPr lang="en-US" sz="2200" dirty="0" err="1"/>
              <a:t>aride</a:t>
            </a:r>
            <a:r>
              <a:rPr lang="en-US" sz="2200" dirty="0"/>
              <a:t>, con un </a:t>
            </a:r>
            <a:r>
              <a:rPr lang="en-US" sz="2200" dirty="0" err="1"/>
              <a:t>impatto</a:t>
            </a:r>
            <a:r>
              <a:rPr lang="en-US" sz="2200" dirty="0"/>
              <a:t> </a:t>
            </a:r>
            <a:r>
              <a:rPr lang="en-US" sz="2200" dirty="0" err="1"/>
              <a:t>positivo</a:t>
            </a:r>
            <a:r>
              <a:rPr lang="en-US" sz="2200" dirty="0"/>
              <a:t> </a:t>
            </a:r>
            <a:r>
              <a:rPr lang="en-US" sz="2200" dirty="0" err="1"/>
              <a:t>sulla</a:t>
            </a:r>
            <a:r>
              <a:rPr lang="en-US" sz="2200" dirty="0"/>
              <a:t> </a:t>
            </a:r>
            <a:r>
              <a:rPr lang="en-US" sz="2200" dirty="0" err="1"/>
              <a:t>sicurezza</a:t>
            </a:r>
            <a:r>
              <a:rPr lang="en-US" sz="2200" dirty="0"/>
              <a:t> </a:t>
            </a:r>
            <a:r>
              <a:rPr lang="en-US" sz="2200" dirty="0" err="1"/>
              <a:t>alimentare</a:t>
            </a:r>
            <a:r>
              <a:rPr lang="en-US" sz="2200" dirty="0"/>
              <a:t>, </a:t>
            </a:r>
            <a:r>
              <a:rPr lang="en-US" sz="2200" dirty="0" err="1"/>
              <a:t>sulla</a:t>
            </a:r>
            <a:r>
              <a:rPr lang="en-US" sz="2200" dirty="0"/>
              <a:t> </a:t>
            </a:r>
            <a:r>
              <a:rPr lang="en-US" sz="2200" dirty="0" err="1"/>
              <a:t>resilienza</a:t>
            </a:r>
            <a:r>
              <a:rPr lang="en-US" sz="2200" dirty="0"/>
              <a:t> e </a:t>
            </a:r>
            <a:r>
              <a:rPr lang="en-US" sz="2200" dirty="0" err="1"/>
              <a:t>su</a:t>
            </a:r>
            <a:r>
              <a:rPr lang="en-US" sz="2200" dirty="0"/>
              <a:t> </a:t>
            </a:r>
            <a:r>
              <a:rPr lang="en-US" sz="2200" dirty="0" err="1"/>
              <a:t>stili</a:t>
            </a:r>
            <a:r>
              <a:rPr lang="en-US" sz="2200" dirty="0"/>
              <a:t> di vita </a:t>
            </a:r>
            <a:r>
              <a:rPr lang="en-US" sz="2200" dirty="0" err="1"/>
              <a:t>sostenibili</a:t>
            </a:r>
            <a:r>
              <a:rPr lang="en-US" sz="2200" dirty="0"/>
              <a:t>. Diversi </a:t>
            </a:r>
            <a:r>
              <a:rPr lang="en-US" sz="2200" dirty="0" err="1"/>
              <a:t>sistemi</a:t>
            </a:r>
            <a:r>
              <a:rPr lang="en-US" sz="2200" dirty="0"/>
              <a:t> </a:t>
            </a:r>
            <a:r>
              <a:rPr lang="en-US" sz="2200" dirty="0" err="1"/>
              <a:t>agroecologici</a:t>
            </a:r>
            <a:r>
              <a:rPr lang="en-US" sz="2200" dirty="0"/>
              <a:t>, come le </a:t>
            </a:r>
            <a:r>
              <a:rPr lang="en-US" sz="2200" dirty="0" err="1"/>
              <a:t>policolture</a:t>
            </a:r>
            <a:r>
              <a:rPr lang="en-US" sz="2200" dirty="0"/>
              <a:t>, </a:t>
            </a:r>
            <a:r>
              <a:rPr lang="en-US" sz="2200" dirty="0" err="1"/>
              <a:t>i</a:t>
            </a:r>
            <a:r>
              <a:rPr lang="en-US" sz="2200" dirty="0"/>
              <a:t> </a:t>
            </a:r>
            <a:r>
              <a:rPr lang="en-US" sz="2200" dirty="0" err="1"/>
              <a:t>sistemi</a:t>
            </a:r>
            <a:r>
              <a:rPr lang="en-US" sz="2200" dirty="0"/>
              <a:t> di </a:t>
            </a:r>
            <a:r>
              <a:rPr lang="en-US" sz="2200" dirty="0" err="1"/>
              <a:t>integrazione</a:t>
            </a:r>
            <a:r>
              <a:rPr lang="en-US" sz="2200" dirty="0"/>
              <a:t> </a:t>
            </a:r>
            <a:r>
              <a:rPr lang="en-US" sz="2200" dirty="0" err="1"/>
              <a:t>animale</a:t>
            </a:r>
            <a:r>
              <a:rPr lang="en-US" sz="2200" dirty="0"/>
              <a:t> e </a:t>
            </a:r>
            <a:r>
              <a:rPr lang="en-US" sz="2200" dirty="0" err="1"/>
              <a:t>i</a:t>
            </a:r>
            <a:r>
              <a:rPr lang="en-US" sz="2200" dirty="0"/>
              <a:t> </a:t>
            </a:r>
            <a:r>
              <a:rPr lang="en-US" sz="2200" dirty="0" err="1"/>
              <a:t>sistemi</a:t>
            </a:r>
            <a:r>
              <a:rPr lang="en-US" sz="2200" dirty="0"/>
              <a:t> </a:t>
            </a:r>
            <a:r>
              <a:rPr lang="en-US" sz="2200" dirty="0" err="1"/>
              <a:t>agroforestali</a:t>
            </a:r>
            <a:r>
              <a:rPr lang="en-US" sz="2200" dirty="0"/>
              <a:t>, </a:t>
            </a:r>
            <a:r>
              <a:rPr lang="en-US" sz="2200" dirty="0" err="1"/>
              <a:t>utilizzano</a:t>
            </a:r>
            <a:r>
              <a:rPr lang="en-US" sz="2200" dirty="0"/>
              <a:t> </a:t>
            </a:r>
            <a:r>
              <a:rPr lang="en-US" sz="2200" dirty="0" err="1"/>
              <a:t>i</a:t>
            </a:r>
            <a:r>
              <a:rPr lang="en-US" sz="2200" dirty="0"/>
              <a:t> </a:t>
            </a:r>
            <a:r>
              <a:rPr lang="en-US" sz="2200" dirty="0" err="1"/>
              <a:t>vantaggi</a:t>
            </a:r>
            <a:r>
              <a:rPr lang="en-US" sz="2200" dirty="0"/>
              <a:t> </a:t>
            </a:r>
            <a:r>
              <a:rPr lang="en-US" sz="2200" dirty="0" err="1"/>
              <a:t>forniti</a:t>
            </a:r>
            <a:r>
              <a:rPr lang="en-US" sz="2200" dirty="0"/>
              <a:t> </a:t>
            </a:r>
            <a:r>
              <a:rPr lang="en-US" sz="2200" dirty="0" err="1"/>
              <a:t>dagli</a:t>
            </a:r>
            <a:r>
              <a:rPr lang="en-US" sz="2200" dirty="0"/>
              <a:t> </a:t>
            </a:r>
            <a:r>
              <a:rPr lang="en-US" sz="2200" dirty="0" err="1"/>
              <a:t>ecosistemi</a:t>
            </a:r>
            <a:r>
              <a:rPr lang="en-US" sz="2200" dirty="0"/>
              <a:t>, come la </a:t>
            </a:r>
            <a:r>
              <a:rPr lang="en-US" sz="2200" dirty="0" err="1"/>
              <a:t>gestione</a:t>
            </a:r>
            <a:r>
              <a:rPr lang="en-US" sz="2200" dirty="0"/>
              <a:t> </a:t>
            </a:r>
            <a:r>
              <a:rPr lang="en-US" sz="2200" dirty="0" err="1"/>
              <a:t>dei</a:t>
            </a:r>
            <a:r>
              <a:rPr lang="en-US" sz="2200" dirty="0"/>
              <a:t> </a:t>
            </a:r>
            <a:r>
              <a:rPr lang="en-US" sz="2200" dirty="0" err="1"/>
              <a:t>parassiti</a:t>
            </a:r>
            <a:r>
              <a:rPr lang="en-US" sz="2200" dirty="0"/>
              <a:t>, </a:t>
            </a:r>
            <a:r>
              <a:rPr lang="en-US" sz="2200" dirty="0" err="1"/>
              <a:t>l'impollinazione</a:t>
            </a:r>
            <a:r>
              <a:rPr lang="en-US" sz="2200" dirty="0"/>
              <a:t>, la salute del </a:t>
            </a:r>
            <a:r>
              <a:rPr lang="en-US" sz="2200" dirty="0" err="1"/>
              <a:t>suolo</a:t>
            </a:r>
            <a:r>
              <a:rPr lang="en-US" sz="2200" dirty="0"/>
              <a:t> e il </a:t>
            </a:r>
            <a:r>
              <a:rPr lang="en-US" sz="2200" dirty="0" err="1"/>
              <a:t>controllo</a:t>
            </a:r>
            <a:r>
              <a:rPr lang="en-US" sz="2200" dirty="0"/>
              <a:t> </a:t>
            </a:r>
            <a:r>
              <a:rPr lang="en-US" sz="2200" dirty="0" err="1"/>
              <a:t>dell'erosione</a:t>
            </a:r>
            <a:r>
              <a:rPr lang="en-US" sz="2200" dirty="0"/>
              <a:t>, </a:t>
            </a:r>
            <a:r>
              <a:rPr lang="en-US" sz="2200" dirty="0" err="1"/>
              <a:t>mantenendo</a:t>
            </a:r>
            <a:r>
              <a:rPr lang="en-US" sz="2200" dirty="0"/>
              <a:t> la 	</a:t>
            </a:r>
            <a:r>
              <a:rPr lang="en-US" sz="2200" dirty="0" err="1"/>
              <a:t>produttività</a:t>
            </a:r>
            <a:r>
              <a:rPr lang="en-US" sz="2200" dirty="0"/>
              <a:t>.</a:t>
            </a:r>
            <a:endParaRPr b="1" dirty="0"/>
          </a:p>
        </p:txBody>
      </p:sp>
      <p:sp>
        <p:nvSpPr>
          <p:cNvPr id="494" name="Google Shape;494;p15"/>
          <p:cNvSpPr txBox="1">
            <a:spLocks noGrp="1"/>
          </p:cNvSpPr>
          <p:nvPr>
            <p:ph type="body" idx="2"/>
          </p:nvPr>
        </p:nvSpPr>
        <p:spPr>
          <a:xfrm>
            <a:off x="675518" y="424206"/>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t>L'agroecologia</a:t>
            </a:r>
            <a:r>
              <a:rPr lang="en-US" b="1" dirty="0"/>
              <a:t> e il </a:t>
            </a:r>
            <a:r>
              <a:rPr lang="en-US" b="1" dirty="0" err="1"/>
              <a:t>suo</a:t>
            </a:r>
            <a:r>
              <a:rPr lang="en-US" b="1" dirty="0"/>
              <a:t> </a:t>
            </a:r>
            <a:r>
              <a:rPr lang="en-US" b="1" dirty="0" err="1"/>
              <a:t>impatto</a:t>
            </a:r>
            <a:r>
              <a:rPr lang="en-US" b="1" dirty="0"/>
              <a:t> </a:t>
            </a:r>
            <a:r>
              <a:rPr lang="en-US" b="1" dirty="0" err="1"/>
              <a:t>sugli</a:t>
            </a:r>
            <a:r>
              <a:rPr lang="en-US" b="1" dirty="0"/>
              <a:t> SDGs</a:t>
            </a:r>
            <a:endParaRPr dirty="0"/>
          </a:p>
        </p:txBody>
      </p:sp>
      <p:pic>
        <p:nvPicPr>
          <p:cNvPr id="495" name="Google Shape;495;p15"/>
          <p:cNvPicPr preferRelativeResize="0"/>
          <p:nvPr/>
        </p:nvPicPr>
        <p:blipFill rotWithShape="1">
          <a:blip r:embed="rId3">
            <a:alphaModFix/>
          </a:blip>
          <a:srcRect/>
          <a:stretch/>
        </p:blipFill>
        <p:spPr>
          <a:xfrm>
            <a:off x="10699350" y="1503626"/>
            <a:ext cx="1250375" cy="1250375"/>
          </a:xfrm>
          <a:prstGeom prst="rect">
            <a:avLst/>
          </a:prstGeom>
          <a:noFill/>
          <a:ln>
            <a:noFill/>
          </a:ln>
        </p:spPr>
      </p:pic>
      <p:pic>
        <p:nvPicPr>
          <p:cNvPr id="496" name="Google Shape;496;p15"/>
          <p:cNvPicPr preferRelativeResize="0"/>
          <p:nvPr/>
        </p:nvPicPr>
        <p:blipFill rotWithShape="1">
          <a:blip r:embed="rId4">
            <a:alphaModFix/>
          </a:blip>
          <a:srcRect/>
          <a:stretch/>
        </p:blipFill>
        <p:spPr>
          <a:xfrm>
            <a:off x="10684200" y="3628651"/>
            <a:ext cx="1250375" cy="1250375"/>
          </a:xfrm>
          <a:prstGeom prst="rect">
            <a:avLst/>
          </a:prstGeom>
          <a:noFill/>
          <a:ln>
            <a:noFill/>
          </a:ln>
        </p:spPr>
      </p:pic>
      <p:grpSp>
        <p:nvGrpSpPr>
          <p:cNvPr id="497" name="Google Shape;497;p15"/>
          <p:cNvGrpSpPr/>
          <p:nvPr/>
        </p:nvGrpSpPr>
        <p:grpSpPr>
          <a:xfrm rot="-6427531">
            <a:off x="10780082" y="264040"/>
            <a:ext cx="949887" cy="1163493"/>
            <a:chOff x="7602444" y="4967675"/>
            <a:chExt cx="483620" cy="592374"/>
          </a:xfrm>
        </p:grpSpPr>
        <p:grpSp>
          <p:nvGrpSpPr>
            <p:cNvPr id="498" name="Google Shape;498;p15"/>
            <p:cNvGrpSpPr/>
            <p:nvPr/>
          </p:nvGrpSpPr>
          <p:grpSpPr>
            <a:xfrm>
              <a:off x="7618661" y="4967675"/>
              <a:ext cx="467403" cy="507609"/>
              <a:chOff x="2251964" y="3590497"/>
              <a:chExt cx="467403" cy="507609"/>
            </a:xfrm>
          </p:grpSpPr>
          <p:sp>
            <p:nvSpPr>
              <p:cNvPr id="499" name="Google Shape;499;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02" name="Google Shape;502;p15"/>
            <p:cNvGrpSpPr/>
            <p:nvPr/>
          </p:nvGrpSpPr>
          <p:grpSpPr>
            <a:xfrm>
              <a:off x="7602444" y="4993761"/>
              <a:ext cx="421973" cy="566288"/>
              <a:chOff x="2235747" y="3616583"/>
              <a:chExt cx="421973" cy="566288"/>
            </a:xfrm>
          </p:grpSpPr>
          <p:sp>
            <p:nvSpPr>
              <p:cNvPr id="503" name="Google Shape;503;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Certificazione ed etichettatura</a:t>
            </a:r>
            <a:endParaRPr/>
          </a:p>
        </p:txBody>
      </p:sp>
      <p:sp>
        <p:nvSpPr>
          <p:cNvPr id="511" name="Google Shape;511;p1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7"/>
          <p:cNvSpPr txBox="1">
            <a:spLocks noGrp="1"/>
          </p:cNvSpPr>
          <p:nvPr>
            <p:ph type="body" idx="1"/>
          </p:nvPr>
        </p:nvSpPr>
        <p:spPr>
          <a:xfrm>
            <a:off x="798517" y="1880567"/>
            <a:ext cx="10679107"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err="1"/>
              <a:t>Certificati</a:t>
            </a:r>
            <a:r>
              <a:rPr lang="en-US" dirty="0"/>
              <a:t> ed </a:t>
            </a:r>
            <a:r>
              <a:rPr lang="en-US" dirty="0" err="1"/>
              <a:t>etichette</a:t>
            </a:r>
            <a:r>
              <a:rPr lang="en-US" dirty="0"/>
              <a:t> in </a:t>
            </a:r>
            <a:r>
              <a:rPr lang="en-US" dirty="0" err="1"/>
              <a:t>agricoltura</a:t>
            </a:r>
            <a:r>
              <a:rPr lang="en-US" dirty="0"/>
              <a:t>, come BIO, Fair Trade (</a:t>
            </a:r>
            <a:r>
              <a:rPr lang="en-US" dirty="0" err="1"/>
              <a:t>Commercio</a:t>
            </a:r>
            <a:r>
              <a:rPr lang="en-US" dirty="0"/>
              <a:t> </a:t>
            </a:r>
            <a:r>
              <a:rPr lang="en-US" dirty="0" err="1"/>
              <a:t>equo</a:t>
            </a:r>
            <a:r>
              <a:rPr lang="en-US" dirty="0"/>
              <a:t> e </a:t>
            </a:r>
            <a:r>
              <a:rPr lang="en-US" dirty="0" err="1"/>
              <a:t>solidale</a:t>
            </a:r>
            <a:r>
              <a:rPr lang="en-US" dirty="0"/>
              <a:t>), Rainforest Alliance, Demeter Biodynamic, Non-OGM Project Verified e Regenerative Organic Certification (ROC), </a:t>
            </a:r>
            <a:r>
              <a:rPr lang="en-US" dirty="0" err="1"/>
              <a:t>stanno</a:t>
            </a:r>
            <a:r>
              <a:rPr lang="en-US" dirty="0"/>
              <a:t> </a:t>
            </a:r>
            <a:r>
              <a:rPr lang="en-US" dirty="0" err="1"/>
              <a:t>diventando</a:t>
            </a:r>
            <a:r>
              <a:rPr lang="en-US" dirty="0"/>
              <a:t> sempre </a:t>
            </a:r>
            <a:r>
              <a:rPr lang="en-US" dirty="0" err="1"/>
              <a:t>più</a:t>
            </a:r>
            <a:r>
              <a:rPr lang="en-US" dirty="0"/>
              <a:t> </a:t>
            </a:r>
            <a:r>
              <a:rPr lang="en-US" dirty="0" err="1"/>
              <a:t>comuni</a:t>
            </a:r>
            <a:r>
              <a:rPr lang="en-US" dirty="0"/>
              <a:t>. </a:t>
            </a:r>
            <a:endParaRPr dirty="0"/>
          </a:p>
          <a:p>
            <a:pPr marL="0" lvl="0" indent="0" algn="l" rtl="0">
              <a:lnSpc>
                <a:spcPct val="90000"/>
              </a:lnSpc>
              <a:spcBef>
                <a:spcPts val="1000"/>
              </a:spcBef>
              <a:spcAft>
                <a:spcPts val="0"/>
              </a:spcAft>
              <a:buClr>
                <a:srgbClr val="000000"/>
              </a:buClr>
              <a:buSzPts val="2400"/>
              <a:buNone/>
            </a:pPr>
            <a:r>
              <a:rPr lang="en-US" dirty="0" err="1"/>
              <a:t>Possono</a:t>
            </a:r>
            <a:r>
              <a:rPr lang="en-US" dirty="0"/>
              <a:t> </a:t>
            </a:r>
            <a:r>
              <a:rPr lang="en-US" dirty="0" err="1"/>
              <a:t>svolgere</a:t>
            </a:r>
            <a:r>
              <a:rPr lang="en-US" dirty="0"/>
              <a:t> un </a:t>
            </a:r>
            <a:r>
              <a:rPr lang="en-US" dirty="0" err="1"/>
              <a:t>ruolo</a:t>
            </a:r>
            <a:r>
              <a:rPr lang="en-US" dirty="0"/>
              <a:t> </a:t>
            </a:r>
            <a:r>
              <a:rPr lang="en-US" dirty="0" err="1"/>
              <a:t>cruciale</a:t>
            </a:r>
            <a:r>
              <a:rPr lang="en-US" dirty="0"/>
              <a:t> </a:t>
            </a:r>
            <a:r>
              <a:rPr lang="en-US" dirty="0" err="1"/>
              <a:t>nella</a:t>
            </a:r>
            <a:r>
              <a:rPr lang="en-US" dirty="0"/>
              <a:t> </a:t>
            </a:r>
            <a:r>
              <a:rPr lang="en-US" dirty="0" err="1"/>
              <a:t>promozione</a:t>
            </a:r>
            <a:r>
              <a:rPr lang="en-US" dirty="0"/>
              <a:t> </a:t>
            </a:r>
            <a:r>
              <a:rPr lang="en-US" dirty="0" err="1"/>
              <a:t>dell'agroecologia</a:t>
            </a:r>
            <a:r>
              <a:rPr lang="en-US" dirty="0"/>
              <a:t>, </a:t>
            </a:r>
            <a:r>
              <a:rPr lang="en-US" b="1" dirty="0" err="1">
                <a:solidFill>
                  <a:srgbClr val="287B8C"/>
                </a:solidFill>
              </a:rPr>
              <a:t>incentivando</a:t>
            </a:r>
            <a:r>
              <a:rPr lang="en-US" b="1" dirty="0">
                <a:solidFill>
                  <a:srgbClr val="287B8C"/>
                </a:solidFill>
              </a:rPr>
              <a:t> </a:t>
            </a:r>
            <a:r>
              <a:rPr lang="en-US" b="1" dirty="0" err="1">
                <a:solidFill>
                  <a:srgbClr val="287B8C"/>
                </a:solidFill>
              </a:rPr>
              <a:t>l'adozione</a:t>
            </a:r>
            <a:r>
              <a:rPr lang="en-US" b="1" dirty="0">
                <a:solidFill>
                  <a:srgbClr val="287B8C"/>
                </a:solidFill>
              </a:rPr>
              <a:t> di </a:t>
            </a:r>
            <a:r>
              <a:rPr lang="en-US" b="1" dirty="0" err="1">
                <a:solidFill>
                  <a:srgbClr val="287B8C"/>
                </a:solidFill>
              </a:rPr>
              <a:t>pratiche</a:t>
            </a:r>
            <a:r>
              <a:rPr lang="en-US" b="1" dirty="0">
                <a:solidFill>
                  <a:srgbClr val="287B8C"/>
                </a:solidFill>
              </a:rPr>
              <a:t> </a:t>
            </a:r>
            <a:r>
              <a:rPr lang="en-US" b="1" dirty="0" err="1">
                <a:solidFill>
                  <a:srgbClr val="287B8C"/>
                </a:solidFill>
              </a:rPr>
              <a:t>agricole</a:t>
            </a:r>
            <a:r>
              <a:rPr lang="en-US" b="1" dirty="0">
                <a:solidFill>
                  <a:srgbClr val="287B8C"/>
                </a:solidFill>
              </a:rPr>
              <a:t> </a:t>
            </a:r>
            <a:r>
              <a:rPr lang="en-US" b="1" dirty="0" err="1">
                <a:solidFill>
                  <a:srgbClr val="287B8C"/>
                </a:solidFill>
              </a:rPr>
              <a:t>sostenibili</a:t>
            </a:r>
            <a:r>
              <a:rPr lang="en-US" dirty="0"/>
              <a:t>, </a:t>
            </a:r>
            <a:r>
              <a:rPr lang="en-US" b="1" dirty="0" err="1">
                <a:solidFill>
                  <a:srgbClr val="78AB33"/>
                </a:solidFill>
              </a:rPr>
              <a:t>aumentando</a:t>
            </a:r>
            <a:r>
              <a:rPr lang="en-US" b="1" dirty="0">
                <a:solidFill>
                  <a:srgbClr val="78AB33"/>
                </a:solidFill>
              </a:rPr>
              <a:t> le </a:t>
            </a:r>
            <a:r>
              <a:rPr lang="en-US" b="1" dirty="0" err="1">
                <a:solidFill>
                  <a:srgbClr val="78AB33"/>
                </a:solidFill>
              </a:rPr>
              <a:t>opportunità</a:t>
            </a:r>
            <a:r>
              <a:rPr lang="en-US" b="1" dirty="0">
                <a:solidFill>
                  <a:srgbClr val="78AB33"/>
                </a:solidFill>
              </a:rPr>
              <a:t> di </a:t>
            </a:r>
            <a:r>
              <a:rPr lang="en-US" b="1" dirty="0" err="1">
                <a:solidFill>
                  <a:srgbClr val="78AB33"/>
                </a:solidFill>
              </a:rPr>
              <a:t>mercato</a:t>
            </a:r>
            <a:r>
              <a:rPr lang="en-US" b="1" dirty="0">
                <a:solidFill>
                  <a:srgbClr val="78AB33"/>
                </a:solidFill>
              </a:rPr>
              <a:t> </a:t>
            </a:r>
            <a:r>
              <a:rPr lang="en-US" dirty="0"/>
              <a:t>per </a:t>
            </a:r>
            <a:r>
              <a:rPr lang="en-US" dirty="0" err="1"/>
              <a:t>i</a:t>
            </a:r>
            <a:r>
              <a:rPr lang="en-US" dirty="0"/>
              <a:t> </a:t>
            </a:r>
            <a:r>
              <a:rPr lang="en-US" dirty="0" err="1"/>
              <a:t>prodotti</a:t>
            </a:r>
            <a:r>
              <a:rPr lang="en-US" dirty="0"/>
              <a:t> </a:t>
            </a:r>
            <a:r>
              <a:rPr lang="en-US" dirty="0" err="1"/>
              <a:t>agroecologici</a:t>
            </a:r>
            <a:r>
              <a:rPr lang="en-US" dirty="0"/>
              <a:t> e </a:t>
            </a:r>
            <a:r>
              <a:rPr lang="en-US" b="1" dirty="0" err="1">
                <a:solidFill>
                  <a:srgbClr val="287B8C"/>
                </a:solidFill>
              </a:rPr>
              <a:t>sensibilizzando</a:t>
            </a:r>
            <a:r>
              <a:rPr lang="en-US" b="1" dirty="0">
                <a:solidFill>
                  <a:srgbClr val="287B8C"/>
                </a:solidFill>
              </a:rPr>
              <a:t> </a:t>
            </a:r>
            <a:r>
              <a:rPr lang="en-US" b="1" dirty="0" err="1">
                <a:solidFill>
                  <a:srgbClr val="287B8C"/>
                </a:solidFill>
              </a:rPr>
              <a:t>i</a:t>
            </a:r>
            <a:r>
              <a:rPr lang="en-US" b="1" dirty="0">
                <a:solidFill>
                  <a:srgbClr val="287B8C"/>
                </a:solidFill>
              </a:rPr>
              <a:t> </a:t>
            </a:r>
            <a:r>
              <a:rPr lang="en-US" b="1" dirty="0" err="1">
                <a:solidFill>
                  <a:srgbClr val="287B8C"/>
                </a:solidFill>
              </a:rPr>
              <a:t>consumatori</a:t>
            </a:r>
            <a:r>
              <a:rPr lang="en-US" b="1" dirty="0">
                <a:solidFill>
                  <a:srgbClr val="287B8C"/>
                </a:solidFill>
              </a:rPr>
              <a:t> </a:t>
            </a:r>
            <a:r>
              <a:rPr lang="en-US" dirty="0" err="1"/>
              <a:t>sulle</a:t>
            </a:r>
            <a:r>
              <a:rPr lang="en-US" dirty="0"/>
              <a:t> </a:t>
            </a:r>
            <a:r>
              <a:rPr lang="en-US" dirty="0" err="1"/>
              <a:t>dimensioni</a:t>
            </a:r>
            <a:r>
              <a:rPr lang="en-US" dirty="0"/>
              <a:t> </a:t>
            </a:r>
            <a:r>
              <a:rPr lang="en-US" dirty="0" err="1"/>
              <a:t>ambientali</a:t>
            </a:r>
            <a:r>
              <a:rPr lang="en-US" dirty="0"/>
              <a:t> e </a:t>
            </a:r>
            <a:r>
              <a:rPr lang="en-US" dirty="0" err="1"/>
              <a:t>sociali</a:t>
            </a:r>
            <a:r>
              <a:rPr lang="en-US" dirty="0"/>
              <a:t> </a:t>
            </a:r>
            <a:r>
              <a:rPr lang="en-US" dirty="0" err="1"/>
              <a:t>della</a:t>
            </a:r>
            <a:r>
              <a:rPr lang="en-US" dirty="0"/>
              <a:t> </a:t>
            </a:r>
            <a:r>
              <a:rPr lang="en-US" dirty="0" err="1"/>
              <a:t>produzione</a:t>
            </a:r>
            <a:r>
              <a:rPr lang="en-US" dirty="0"/>
              <a:t> </a:t>
            </a:r>
            <a:r>
              <a:rPr lang="en-US" dirty="0" err="1"/>
              <a:t>alimentare</a:t>
            </a:r>
            <a:r>
              <a:rPr lang="en-US" dirty="0"/>
              <a:t>. </a:t>
            </a:r>
            <a:endParaRPr dirty="0"/>
          </a:p>
          <a:p>
            <a:pPr marL="0" lvl="0" indent="0" algn="l" rtl="0">
              <a:lnSpc>
                <a:spcPct val="90000"/>
              </a:lnSpc>
              <a:spcBef>
                <a:spcPts val="1000"/>
              </a:spcBef>
              <a:spcAft>
                <a:spcPts val="0"/>
              </a:spcAft>
              <a:buClr>
                <a:srgbClr val="000000"/>
              </a:buClr>
              <a:buSzPts val="2400"/>
              <a:buNone/>
            </a:pPr>
            <a:r>
              <a:rPr lang="en-US" dirty="0"/>
              <a:t> </a:t>
            </a:r>
            <a:r>
              <a:rPr lang="en-US" dirty="0" err="1"/>
              <a:t>Sebbene</a:t>
            </a:r>
            <a:r>
              <a:rPr lang="en-US" dirty="0"/>
              <a:t> le </a:t>
            </a:r>
            <a:r>
              <a:rPr lang="en-US" dirty="0" err="1"/>
              <a:t>certificazioni</a:t>
            </a:r>
            <a:r>
              <a:rPr lang="en-US" dirty="0"/>
              <a:t> non </a:t>
            </a:r>
            <a:r>
              <a:rPr lang="en-US" dirty="0" err="1"/>
              <a:t>siano</a:t>
            </a:r>
            <a:r>
              <a:rPr lang="en-US" dirty="0"/>
              <a:t> </a:t>
            </a:r>
            <a:r>
              <a:rPr lang="en-US" dirty="0" err="1"/>
              <a:t>sinonimo</a:t>
            </a:r>
            <a:r>
              <a:rPr lang="en-US" dirty="0"/>
              <a:t> di </a:t>
            </a:r>
            <a:r>
              <a:rPr lang="en-US" dirty="0" err="1"/>
              <a:t>agroecologia</a:t>
            </a:r>
            <a:r>
              <a:rPr lang="en-US" dirty="0"/>
              <a:t>, </a:t>
            </a:r>
            <a:r>
              <a:rPr lang="en-US" dirty="0" err="1"/>
              <a:t>spesso</a:t>
            </a:r>
            <a:r>
              <a:rPr lang="en-US" dirty="0"/>
              <a:t> </a:t>
            </a:r>
            <a:r>
              <a:rPr lang="en-US" dirty="0" err="1"/>
              <a:t>sono</a:t>
            </a:r>
            <a:r>
              <a:rPr lang="en-US" dirty="0"/>
              <a:t> </a:t>
            </a:r>
            <a:r>
              <a:rPr lang="en-US" dirty="0" err="1"/>
              <a:t>strumenti</a:t>
            </a:r>
            <a:r>
              <a:rPr lang="en-US" dirty="0"/>
              <a:t> </a:t>
            </a:r>
            <a:r>
              <a:rPr lang="en-US" dirty="0" err="1"/>
              <a:t>importanti</a:t>
            </a:r>
            <a:r>
              <a:rPr lang="en-US" dirty="0"/>
              <a:t> per </a:t>
            </a:r>
            <a:r>
              <a:rPr lang="en-US" dirty="0" err="1"/>
              <a:t>promuovere</a:t>
            </a:r>
            <a:r>
              <a:rPr lang="en-US" dirty="0"/>
              <a:t> la </a:t>
            </a:r>
            <a:r>
              <a:rPr lang="en-US" dirty="0" err="1"/>
              <a:t>sostenibilità</a:t>
            </a:r>
            <a:r>
              <a:rPr lang="en-US" dirty="0"/>
              <a:t> </a:t>
            </a:r>
            <a:r>
              <a:rPr lang="en-US" dirty="0" err="1"/>
              <a:t>dei</a:t>
            </a:r>
            <a:r>
              <a:rPr lang="en-US" dirty="0"/>
              <a:t> </a:t>
            </a:r>
            <a:r>
              <a:rPr lang="en-US" dirty="0" err="1"/>
              <a:t>sistemi</a:t>
            </a:r>
            <a:r>
              <a:rPr lang="en-US" dirty="0"/>
              <a:t> </a:t>
            </a:r>
            <a:r>
              <a:rPr lang="en-US" dirty="0" err="1"/>
              <a:t>agroalimentari</a:t>
            </a:r>
            <a:r>
              <a:rPr lang="en-US" dirty="0"/>
              <a:t>.</a:t>
            </a:r>
            <a:endParaRPr dirty="0"/>
          </a:p>
          <a:p>
            <a:pPr marL="0" lvl="0" indent="0" algn="l" rtl="0">
              <a:lnSpc>
                <a:spcPct val="90000"/>
              </a:lnSpc>
              <a:spcBef>
                <a:spcPts val="1000"/>
              </a:spcBef>
              <a:spcAft>
                <a:spcPts val="0"/>
              </a:spcAft>
              <a:buClr>
                <a:srgbClr val="000000"/>
              </a:buClr>
              <a:buSzPts val="2400"/>
              <a:buNone/>
            </a:pPr>
            <a:r>
              <a:rPr lang="en-US" dirty="0"/>
              <a:t>Per </a:t>
            </a:r>
            <a:r>
              <a:rPr lang="en-US" dirty="0" err="1"/>
              <a:t>maggiori</a:t>
            </a:r>
            <a:r>
              <a:rPr lang="en-US" dirty="0"/>
              <a:t> </a:t>
            </a:r>
            <a:r>
              <a:rPr lang="en-US" dirty="0" err="1"/>
              <a:t>informazioni</a:t>
            </a:r>
            <a:r>
              <a:rPr lang="en-US" dirty="0"/>
              <a:t> </a:t>
            </a:r>
            <a:r>
              <a:rPr lang="en-US" dirty="0" err="1"/>
              <a:t>su</a:t>
            </a:r>
            <a:r>
              <a:rPr lang="en-US" dirty="0"/>
              <a:t> </a:t>
            </a:r>
            <a:r>
              <a:rPr lang="en-US" dirty="0" err="1"/>
              <a:t>alcune</a:t>
            </a:r>
            <a:r>
              <a:rPr lang="en-US" dirty="0"/>
              <a:t> di </a:t>
            </a:r>
            <a:r>
              <a:rPr lang="en-US" dirty="0" err="1"/>
              <a:t>queste</a:t>
            </a:r>
            <a:r>
              <a:rPr lang="en-US" dirty="0"/>
              <a:t> </a:t>
            </a:r>
            <a:r>
              <a:rPr lang="en-US" dirty="0" err="1"/>
              <a:t>etichette</a:t>
            </a:r>
            <a:r>
              <a:rPr lang="en-US" dirty="0"/>
              <a:t>, </a:t>
            </a:r>
            <a:r>
              <a:rPr lang="en-US" dirty="0" err="1"/>
              <a:t>consultare</a:t>
            </a:r>
            <a:r>
              <a:rPr lang="en-US" dirty="0"/>
              <a:t> le </a:t>
            </a:r>
            <a:r>
              <a:rPr lang="en-US" dirty="0" err="1"/>
              <a:t>prossime</a:t>
            </a:r>
            <a:r>
              <a:rPr lang="en-US" dirty="0"/>
              <a:t> diapositive...</a:t>
            </a:r>
            <a:endParaRPr dirty="0"/>
          </a:p>
        </p:txBody>
      </p:sp>
      <p:sp>
        <p:nvSpPr>
          <p:cNvPr id="517" name="Google Shape;517;p1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a:t>Comprendere il ruolo della certificazione e delle etichette...</a:t>
            </a:r>
            <a:endParaRPr/>
          </a:p>
        </p:txBody>
      </p:sp>
      <p:grpSp>
        <p:nvGrpSpPr>
          <p:cNvPr id="518" name="Google Shape;518;p17"/>
          <p:cNvGrpSpPr/>
          <p:nvPr/>
        </p:nvGrpSpPr>
        <p:grpSpPr>
          <a:xfrm rot="3730759">
            <a:off x="10611017" y="532185"/>
            <a:ext cx="949887" cy="1163493"/>
            <a:chOff x="7602444" y="4967675"/>
            <a:chExt cx="483620" cy="592374"/>
          </a:xfrm>
        </p:grpSpPr>
        <p:grpSp>
          <p:nvGrpSpPr>
            <p:cNvPr id="519" name="Google Shape;519;p17"/>
            <p:cNvGrpSpPr/>
            <p:nvPr/>
          </p:nvGrpSpPr>
          <p:grpSpPr>
            <a:xfrm>
              <a:off x="7618661" y="4967675"/>
              <a:ext cx="467403" cy="507609"/>
              <a:chOff x="2251964" y="3590497"/>
              <a:chExt cx="467403" cy="507609"/>
            </a:xfrm>
          </p:grpSpPr>
          <p:sp>
            <p:nvSpPr>
              <p:cNvPr id="520" name="Google Shape;520;p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23" name="Google Shape;523;p17"/>
            <p:cNvGrpSpPr/>
            <p:nvPr/>
          </p:nvGrpSpPr>
          <p:grpSpPr>
            <a:xfrm>
              <a:off x="7602444" y="4993761"/>
              <a:ext cx="421973" cy="566288"/>
              <a:chOff x="2235747" y="3616583"/>
              <a:chExt cx="421973" cy="566288"/>
            </a:xfrm>
          </p:grpSpPr>
          <p:sp>
            <p:nvSpPr>
              <p:cNvPr id="524" name="Google Shape;524;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3600"/>
              <a:buNone/>
            </a:pPr>
            <a:r>
              <a:rPr lang="en-US" sz="3600"/>
              <a:t>Etichetta BIO</a:t>
            </a:r>
            <a:endParaRPr/>
          </a:p>
          <a:p>
            <a:pPr marL="0" lvl="0" indent="0" algn="r" rtl="0">
              <a:lnSpc>
                <a:spcPct val="100000"/>
              </a:lnSpc>
              <a:spcBef>
                <a:spcPts val="1000"/>
              </a:spcBef>
              <a:spcAft>
                <a:spcPts val="0"/>
              </a:spcAft>
              <a:buClr>
                <a:srgbClr val="8DC641"/>
              </a:buClr>
              <a:buSzPts val="3600"/>
              <a:buNone/>
            </a:pPr>
            <a:endParaRPr sz="3600"/>
          </a:p>
        </p:txBody>
      </p:sp>
      <p:sp>
        <p:nvSpPr>
          <p:cNvPr id="531" name="Google Shape;531;p18"/>
          <p:cNvSpPr txBox="1">
            <a:spLocks noGrp="1"/>
          </p:cNvSpPr>
          <p:nvPr>
            <p:ph type="body" idx="2"/>
          </p:nvPr>
        </p:nvSpPr>
        <p:spPr>
          <a:xfrm>
            <a:off x="4261683" y="1473569"/>
            <a:ext cx="7219349"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300"/>
              <a:buNone/>
            </a:pPr>
            <a:r>
              <a:rPr lang="en-US" sz="2300" dirty="0" err="1"/>
              <a:t>Questo</a:t>
            </a:r>
            <a:r>
              <a:rPr lang="en-US" sz="2300" dirty="0"/>
              <a:t> </a:t>
            </a:r>
            <a:r>
              <a:rPr lang="en-US" sz="2300" dirty="0" err="1"/>
              <a:t>marchio</a:t>
            </a:r>
            <a:r>
              <a:rPr lang="en-US" sz="2300" dirty="0"/>
              <a:t> UE indica </a:t>
            </a:r>
            <a:r>
              <a:rPr lang="en-US" sz="2300" dirty="0" err="1"/>
              <a:t>che</a:t>
            </a:r>
            <a:r>
              <a:rPr lang="en-US" sz="2300" dirty="0"/>
              <a:t> </a:t>
            </a:r>
            <a:r>
              <a:rPr lang="en-US" sz="2300" dirty="0" err="1"/>
              <a:t>i</a:t>
            </a:r>
            <a:r>
              <a:rPr lang="en-US" sz="2300" dirty="0"/>
              <a:t> </a:t>
            </a:r>
            <a:r>
              <a:rPr lang="en-US" sz="2300" dirty="0" err="1"/>
              <a:t>prodotti</a:t>
            </a:r>
            <a:r>
              <a:rPr lang="en-US" sz="2300" dirty="0"/>
              <a:t> </a:t>
            </a:r>
            <a:r>
              <a:rPr lang="en-US" sz="2300" dirty="0" err="1"/>
              <a:t>agricoli</a:t>
            </a:r>
            <a:r>
              <a:rPr lang="en-US" sz="2300" dirty="0"/>
              <a:t> </a:t>
            </a:r>
            <a:r>
              <a:rPr lang="en-US" sz="2300" dirty="0" err="1"/>
              <a:t>sono</a:t>
            </a:r>
            <a:r>
              <a:rPr lang="en-US" sz="2300" dirty="0"/>
              <a:t> </a:t>
            </a:r>
            <a:r>
              <a:rPr lang="en-US" sz="2300" dirty="0" err="1"/>
              <a:t>stati</a:t>
            </a:r>
            <a:r>
              <a:rPr lang="en-US" sz="2300" dirty="0"/>
              <a:t> </a:t>
            </a:r>
            <a:r>
              <a:rPr lang="en-US" sz="2300" dirty="0" err="1"/>
              <a:t>ottenuti</a:t>
            </a:r>
            <a:r>
              <a:rPr lang="en-US" sz="2300" dirty="0"/>
              <a:t> secondo </a:t>
            </a:r>
            <a:r>
              <a:rPr lang="en-US" sz="2300" dirty="0" err="1"/>
              <a:t>i</a:t>
            </a:r>
            <a:r>
              <a:rPr lang="en-US" sz="2300" dirty="0"/>
              <a:t> </a:t>
            </a:r>
            <a:r>
              <a:rPr lang="en-US" sz="2300" dirty="0" err="1"/>
              <a:t>principi</a:t>
            </a:r>
            <a:r>
              <a:rPr lang="en-US" sz="2300" dirty="0"/>
              <a:t> e le </a:t>
            </a:r>
            <a:r>
              <a:rPr lang="en-US" sz="2300" dirty="0" err="1"/>
              <a:t>pratiche</a:t>
            </a:r>
            <a:r>
              <a:rPr lang="en-US" sz="2300" dirty="0"/>
              <a:t> </a:t>
            </a:r>
            <a:r>
              <a:rPr lang="en-US" sz="2300" dirty="0" err="1"/>
              <a:t>dell'agricoltura</a:t>
            </a:r>
            <a:r>
              <a:rPr lang="en-US" sz="2300" dirty="0"/>
              <a:t> </a:t>
            </a:r>
            <a:r>
              <a:rPr lang="en-US" sz="2300" dirty="0" err="1"/>
              <a:t>biologica</a:t>
            </a:r>
            <a:r>
              <a:rPr lang="en-US" sz="2300" dirty="0"/>
              <a:t>, </a:t>
            </a:r>
            <a:r>
              <a:rPr lang="en-US" sz="2300" dirty="0" err="1"/>
              <a:t>che</a:t>
            </a:r>
            <a:r>
              <a:rPr lang="en-US" sz="2300" dirty="0"/>
              <a:t> </a:t>
            </a:r>
            <a:r>
              <a:rPr lang="en-US" sz="2300" dirty="0" err="1"/>
              <a:t>privilegiano</a:t>
            </a:r>
            <a:r>
              <a:rPr lang="en-US" sz="2300" dirty="0"/>
              <a:t> la </a:t>
            </a:r>
            <a:r>
              <a:rPr lang="en-US" sz="2300" dirty="0" err="1"/>
              <a:t>sostenibilità</a:t>
            </a:r>
            <a:r>
              <a:rPr lang="en-US" sz="2300" dirty="0"/>
              <a:t> </a:t>
            </a:r>
            <a:r>
              <a:rPr lang="en-US" sz="2300" dirty="0" err="1"/>
              <a:t>ambientale</a:t>
            </a:r>
            <a:r>
              <a:rPr lang="en-US" sz="2300" dirty="0"/>
              <a:t>, la </a:t>
            </a:r>
            <a:r>
              <a:rPr lang="en-US" sz="2300" dirty="0" err="1"/>
              <a:t>conservazione</a:t>
            </a:r>
            <a:r>
              <a:rPr lang="en-US" sz="2300" dirty="0"/>
              <a:t> </a:t>
            </a:r>
            <a:r>
              <a:rPr lang="en-US" sz="2300" dirty="0" err="1"/>
              <a:t>della</a:t>
            </a:r>
            <a:r>
              <a:rPr lang="en-US" sz="2300" dirty="0"/>
              <a:t> </a:t>
            </a:r>
            <a:r>
              <a:rPr lang="en-US" sz="2300" dirty="0" err="1"/>
              <a:t>biodiversità</a:t>
            </a:r>
            <a:r>
              <a:rPr lang="en-US" sz="2300" dirty="0"/>
              <a:t> e il </a:t>
            </a:r>
            <a:r>
              <a:rPr lang="en-US" sz="2300" dirty="0" err="1"/>
              <a:t>benessere</a:t>
            </a:r>
            <a:r>
              <a:rPr lang="en-US" sz="2300" dirty="0"/>
              <a:t> </a:t>
            </a:r>
            <a:r>
              <a:rPr lang="en-US" sz="2300" dirty="0" err="1"/>
              <a:t>degli</a:t>
            </a:r>
            <a:r>
              <a:rPr lang="en-US" sz="2300" dirty="0"/>
              <a:t> </a:t>
            </a:r>
            <a:r>
              <a:rPr lang="en-US" sz="2300" dirty="0" err="1"/>
              <a:t>animali</a:t>
            </a:r>
            <a:r>
              <a:rPr lang="en-US" sz="2300" dirty="0"/>
              <a:t>. </a:t>
            </a:r>
            <a:endParaRPr dirty="0"/>
          </a:p>
          <a:p>
            <a:pPr marL="0" lvl="0" indent="0" algn="r" rtl="0">
              <a:lnSpc>
                <a:spcPct val="100000"/>
              </a:lnSpc>
              <a:spcBef>
                <a:spcPts val="1000"/>
              </a:spcBef>
              <a:spcAft>
                <a:spcPts val="0"/>
              </a:spcAft>
              <a:buClr>
                <a:srgbClr val="000000"/>
              </a:buClr>
              <a:buSzPts val="2300"/>
              <a:buNone/>
            </a:pPr>
            <a:r>
              <a:rPr lang="en-US" sz="2300" dirty="0"/>
              <a:t>I </a:t>
            </a:r>
            <a:r>
              <a:rPr lang="en-US" sz="2300" dirty="0" err="1"/>
              <a:t>consumatori</a:t>
            </a:r>
            <a:r>
              <a:rPr lang="en-US" sz="2300" dirty="0"/>
              <a:t> </a:t>
            </a:r>
            <a:r>
              <a:rPr lang="en-US" sz="2300" dirty="0" err="1"/>
              <a:t>possono</a:t>
            </a:r>
            <a:r>
              <a:rPr lang="en-US" sz="2300" dirty="0"/>
              <a:t> </a:t>
            </a:r>
            <a:r>
              <a:rPr lang="en-US" sz="2300" dirty="0" err="1"/>
              <a:t>fidarsi</a:t>
            </a:r>
            <a:r>
              <a:rPr lang="en-US" sz="2300" dirty="0"/>
              <a:t> del </a:t>
            </a:r>
            <a:r>
              <a:rPr lang="en-US" sz="2300" dirty="0" err="1"/>
              <a:t>fatto</a:t>
            </a:r>
            <a:r>
              <a:rPr lang="en-US" sz="2300" dirty="0"/>
              <a:t> </a:t>
            </a:r>
            <a:r>
              <a:rPr lang="en-US" sz="2300" dirty="0" err="1"/>
              <a:t>che</a:t>
            </a:r>
            <a:r>
              <a:rPr lang="en-US" sz="2300" dirty="0"/>
              <a:t> </a:t>
            </a:r>
            <a:r>
              <a:rPr lang="en-US" sz="2300" dirty="0" err="1"/>
              <a:t>i</a:t>
            </a:r>
            <a:r>
              <a:rPr lang="en-US" sz="2300" dirty="0"/>
              <a:t> </a:t>
            </a:r>
            <a:r>
              <a:rPr lang="en-US" sz="2300" dirty="0" err="1"/>
              <a:t>prodotti</a:t>
            </a:r>
            <a:r>
              <a:rPr lang="en-US" sz="2300" dirty="0"/>
              <a:t> con il </a:t>
            </a:r>
            <a:r>
              <a:rPr lang="en-US" sz="2300" dirty="0" err="1"/>
              <a:t>marchio</a:t>
            </a:r>
            <a:r>
              <a:rPr lang="en-US" sz="2300" dirty="0"/>
              <a:t> BIO </a:t>
            </a:r>
            <a:r>
              <a:rPr lang="en-US" sz="2300" dirty="0" err="1"/>
              <a:t>sono</a:t>
            </a:r>
            <a:r>
              <a:rPr lang="en-US" sz="2300" dirty="0"/>
              <a:t> </a:t>
            </a:r>
            <a:r>
              <a:rPr lang="en-US" sz="2300" dirty="0" err="1"/>
              <a:t>stati</a:t>
            </a:r>
            <a:r>
              <a:rPr lang="en-US" sz="2300" dirty="0"/>
              <a:t> </a:t>
            </a:r>
            <a:r>
              <a:rPr lang="en-US" sz="2300" dirty="0" err="1"/>
              <a:t>prodotti</a:t>
            </a:r>
            <a:r>
              <a:rPr lang="en-US" sz="2300" dirty="0"/>
              <a:t> senza </a:t>
            </a:r>
            <a:r>
              <a:rPr lang="en-US" sz="2300" dirty="0" err="1"/>
              <a:t>sostanze</a:t>
            </a:r>
            <a:r>
              <a:rPr lang="en-US" sz="2300" dirty="0"/>
              <a:t> </a:t>
            </a:r>
            <a:r>
              <a:rPr lang="en-US" sz="2300" dirty="0" err="1"/>
              <a:t>chimiche</a:t>
            </a:r>
            <a:r>
              <a:rPr lang="en-US" sz="2300" dirty="0"/>
              <a:t> di </a:t>
            </a:r>
            <a:r>
              <a:rPr lang="en-US" sz="2300" dirty="0" err="1"/>
              <a:t>sintesi</a:t>
            </a:r>
            <a:r>
              <a:rPr lang="en-US" sz="2300" dirty="0"/>
              <a:t>, </a:t>
            </a:r>
            <a:r>
              <a:rPr lang="en-US" sz="2300" dirty="0" err="1"/>
              <a:t>ingredienti</a:t>
            </a:r>
            <a:r>
              <a:rPr lang="en-US" sz="2300" dirty="0"/>
              <a:t> </a:t>
            </a:r>
            <a:r>
              <a:rPr lang="en-US" sz="2300" dirty="0" err="1"/>
              <a:t>geneticamente</a:t>
            </a:r>
            <a:r>
              <a:rPr lang="en-US" sz="2300" dirty="0"/>
              <a:t> </a:t>
            </a:r>
            <a:r>
              <a:rPr lang="en-US" sz="2300" dirty="0" err="1"/>
              <a:t>modificati</a:t>
            </a:r>
            <a:r>
              <a:rPr lang="en-US" sz="2300" dirty="0"/>
              <a:t> o </a:t>
            </a:r>
            <a:r>
              <a:rPr lang="en-US" sz="2300" dirty="0" err="1"/>
              <a:t>pratiche</a:t>
            </a:r>
            <a:r>
              <a:rPr lang="en-US" sz="2300" dirty="0"/>
              <a:t> </a:t>
            </a:r>
            <a:r>
              <a:rPr lang="en-US" sz="2300" dirty="0" err="1"/>
              <a:t>agricole</a:t>
            </a:r>
            <a:r>
              <a:rPr lang="en-US" sz="2300" dirty="0"/>
              <a:t> </a:t>
            </a:r>
            <a:r>
              <a:rPr lang="en-US" sz="2300" dirty="0" err="1"/>
              <a:t>dannose</a:t>
            </a:r>
            <a:r>
              <a:rPr lang="en-US" sz="2300" dirty="0"/>
              <a:t>, in </a:t>
            </a:r>
            <a:r>
              <a:rPr lang="en-US" sz="2300" dirty="0" err="1"/>
              <a:t>linea</a:t>
            </a:r>
            <a:r>
              <a:rPr lang="en-US" sz="2300" dirty="0"/>
              <a:t> con le loro </a:t>
            </a:r>
            <a:r>
              <a:rPr lang="en-US" sz="2300" dirty="0" err="1"/>
              <a:t>preferenze</a:t>
            </a:r>
            <a:r>
              <a:rPr lang="en-US" sz="2300" dirty="0"/>
              <a:t> per </a:t>
            </a:r>
            <a:r>
              <a:rPr lang="en-US" sz="2300" dirty="0" err="1"/>
              <a:t>scelte</a:t>
            </a:r>
            <a:r>
              <a:rPr lang="en-US" sz="2300" dirty="0"/>
              <a:t> </a:t>
            </a:r>
            <a:r>
              <a:rPr lang="en-US" sz="2300" dirty="0" err="1"/>
              <a:t>alimentari</a:t>
            </a:r>
            <a:r>
              <a:rPr lang="en-US" sz="2300" dirty="0"/>
              <a:t> </a:t>
            </a:r>
            <a:r>
              <a:rPr lang="en-US" sz="2300" dirty="0" err="1"/>
              <a:t>più</a:t>
            </a:r>
            <a:r>
              <a:rPr lang="en-US" sz="2300" dirty="0"/>
              <a:t> sane e </a:t>
            </a:r>
            <a:r>
              <a:rPr lang="en-US" sz="2300" dirty="0" err="1"/>
              <a:t>rispettose</a:t>
            </a:r>
            <a:r>
              <a:rPr lang="en-US" sz="2300" dirty="0"/>
              <a:t> </a:t>
            </a:r>
            <a:r>
              <a:rPr lang="en-US" sz="2300" dirty="0" err="1"/>
              <a:t>dell'ambiente</a:t>
            </a:r>
            <a:r>
              <a:rPr lang="en-US" sz="2300" dirty="0"/>
              <a:t>.</a:t>
            </a:r>
            <a:endParaRPr sz="2300" dirty="0"/>
          </a:p>
        </p:txBody>
      </p:sp>
      <p:sp>
        <p:nvSpPr>
          <p:cNvPr id="532" name="Google Shape;532;p1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533" name="Google Shape;533;p18"/>
          <p:cNvPicPr preferRelativeResize="0"/>
          <p:nvPr/>
        </p:nvPicPr>
        <p:blipFill rotWithShape="1">
          <a:blip r:embed="rId3">
            <a:alphaModFix/>
          </a:blip>
          <a:srcRect/>
          <a:stretch/>
        </p:blipFill>
        <p:spPr>
          <a:xfrm>
            <a:off x="632225" y="2038481"/>
            <a:ext cx="3047300" cy="2041691"/>
          </a:xfrm>
          <a:prstGeom prst="rect">
            <a:avLst/>
          </a:prstGeom>
          <a:noFill/>
          <a:ln>
            <a:noFill/>
          </a:ln>
        </p:spPr>
      </p:pic>
      <p:grpSp>
        <p:nvGrpSpPr>
          <p:cNvPr id="534" name="Google Shape;534;p18"/>
          <p:cNvGrpSpPr/>
          <p:nvPr/>
        </p:nvGrpSpPr>
        <p:grpSpPr>
          <a:xfrm rot="3730759">
            <a:off x="1957205" y="5024467"/>
            <a:ext cx="949887" cy="1163493"/>
            <a:chOff x="7602444" y="4967675"/>
            <a:chExt cx="483620" cy="592374"/>
          </a:xfrm>
        </p:grpSpPr>
        <p:grpSp>
          <p:nvGrpSpPr>
            <p:cNvPr id="535" name="Google Shape;535;p18"/>
            <p:cNvGrpSpPr/>
            <p:nvPr/>
          </p:nvGrpSpPr>
          <p:grpSpPr>
            <a:xfrm>
              <a:off x="7618661" y="4967675"/>
              <a:ext cx="467403" cy="507609"/>
              <a:chOff x="2251964" y="3590497"/>
              <a:chExt cx="467403" cy="507609"/>
            </a:xfrm>
          </p:grpSpPr>
          <p:sp>
            <p:nvSpPr>
              <p:cNvPr id="536" name="Google Shape;536;p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39" name="Google Shape;539;p18"/>
            <p:cNvGrpSpPr/>
            <p:nvPr/>
          </p:nvGrpSpPr>
          <p:grpSpPr>
            <a:xfrm>
              <a:off x="7602444" y="4993761"/>
              <a:ext cx="421973" cy="566288"/>
              <a:chOff x="2235747" y="3616583"/>
              <a:chExt cx="421973" cy="566288"/>
            </a:xfrm>
          </p:grpSpPr>
          <p:sp>
            <p:nvSpPr>
              <p:cNvPr id="540" name="Google Shape;540;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9"/>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3600"/>
              <a:buNone/>
            </a:pPr>
            <a:r>
              <a:rPr lang="en-US" sz="3600"/>
              <a:t>Commercio equo e solidale</a:t>
            </a:r>
            <a:endParaRPr/>
          </a:p>
          <a:p>
            <a:pPr marL="0" lvl="0" indent="0" algn="r" rtl="0">
              <a:lnSpc>
                <a:spcPct val="100000"/>
              </a:lnSpc>
              <a:spcBef>
                <a:spcPts val="1000"/>
              </a:spcBef>
              <a:spcAft>
                <a:spcPts val="0"/>
              </a:spcAft>
              <a:buClr>
                <a:srgbClr val="8DC641"/>
              </a:buClr>
              <a:buSzPts val="3600"/>
              <a:buNone/>
            </a:pPr>
            <a:endParaRPr sz="3600"/>
          </a:p>
        </p:txBody>
      </p:sp>
      <p:sp>
        <p:nvSpPr>
          <p:cNvPr id="547" name="Google Shape;547;p19"/>
          <p:cNvSpPr txBox="1">
            <a:spLocks noGrp="1"/>
          </p:cNvSpPr>
          <p:nvPr>
            <p:ph type="body" idx="2"/>
          </p:nvPr>
        </p:nvSpPr>
        <p:spPr>
          <a:xfrm>
            <a:off x="4487917" y="1473569"/>
            <a:ext cx="6977611"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300"/>
              <a:buNone/>
            </a:pPr>
            <a:r>
              <a:rPr lang="en-US" sz="2300"/>
              <a:t>Le certificazioni del Commercio Equo e Solidale garantiscono che i produttori dei Paesi in via di sviluppo ricevano prezzi equi per i loro prodotti, rispettino gli standard sociali e ambientali e beneficino di iniziative di sviluppo comunitario. Il commercio equo e solidale promuove relazioni commerciali etiche, equità sociale e mezzi di sussistenza sostenibili per i piccoli agricoltori e i lavoratori.</a:t>
            </a:r>
            <a:endParaRPr sz="2300"/>
          </a:p>
        </p:txBody>
      </p:sp>
      <p:sp>
        <p:nvSpPr>
          <p:cNvPr id="548" name="Google Shape;548;p19"/>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pic>
        <p:nvPicPr>
          <p:cNvPr id="549" name="Google Shape;549;p19"/>
          <p:cNvPicPr preferRelativeResize="0"/>
          <p:nvPr/>
        </p:nvPicPr>
        <p:blipFill rotWithShape="1">
          <a:blip r:embed="rId3">
            <a:alphaModFix/>
          </a:blip>
          <a:srcRect/>
          <a:stretch/>
        </p:blipFill>
        <p:spPr>
          <a:xfrm>
            <a:off x="1085860" y="1973261"/>
            <a:ext cx="1885199" cy="2212428"/>
          </a:xfrm>
          <a:prstGeom prst="rect">
            <a:avLst/>
          </a:prstGeom>
          <a:noFill/>
          <a:ln>
            <a:noFill/>
          </a:ln>
        </p:spPr>
      </p:pic>
      <p:grpSp>
        <p:nvGrpSpPr>
          <p:cNvPr id="550" name="Google Shape;550;p19"/>
          <p:cNvGrpSpPr/>
          <p:nvPr/>
        </p:nvGrpSpPr>
        <p:grpSpPr>
          <a:xfrm rot="3730759">
            <a:off x="1915164" y="4940384"/>
            <a:ext cx="949887" cy="1163493"/>
            <a:chOff x="7602444" y="4967675"/>
            <a:chExt cx="483620" cy="592374"/>
          </a:xfrm>
        </p:grpSpPr>
        <p:grpSp>
          <p:nvGrpSpPr>
            <p:cNvPr id="551" name="Google Shape;551;p19"/>
            <p:cNvGrpSpPr/>
            <p:nvPr/>
          </p:nvGrpSpPr>
          <p:grpSpPr>
            <a:xfrm>
              <a:off x="7618661" y="4967675"/>
              <a:ext cx="467403" cy="507609"/>
              <a:chOff x="2251964" y="3590497"/>
              <a:chExt cx="467403" cy="507609"/>
            </a:xfrm>
          </p:grpSpPr>
          <p:sp>
            <p:nvSpPr>
              <p:cNvPr id="552" name="Google Shape;552;p1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1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5" name="Google Shape;555;p19"/>
            <p:cNvGrpSpPr/>
            <p:nvPr/>
          </p:nvGrpSpPr>
          <p:grpSpPr>
            <a:xfrm>
              <a:off x="7602444" y="4993761"/>
              <a:ext cx="421973" cy="566288"/>
              <a:chOff x="2235747" y="3616583"/>
              <a:chExt cx="421973" cy="566288"/>
            </a:xfrm>
          </p:grpSpPr>
          <p:sp>
            <p:nvSpPr>
              <p:cNvPr id="556" name="Google Shape;556;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321" name="Google Shape;321;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i="0"/>
              <a:t>Direttive e strategie europee</a:t>
            </a:r>
            <a:endParaRPr/>
          </a:p>
        </p:txBody>
      </p:sp>
      <p:sp>
        <p:nvSpPr>
          <p:cNvPr id="322" name="Google Shape;322;p2"/>
          <p:cNvSpPr txBox="1">
            <a:spLocks noGrp="1"/>
          </p:cNvSpPr>
          <p:nvPr>
            <p:ph type="body" idx="3"/>
          </p:nvPr>
        </p:nvSpPr>
        <p:spPr>
          <a:xfrm>
            <a:off x="755168" y="1173000"/>
            <a:ext cx="5001085" cy="412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300" dirty="0"/>
              <a:t>In </a:t>
            </a:r>
            <a:r>
              <a:rPr lang="en-US" sz="2300" dirty="0" err="1"/>
              <a:t>questo</a:t>
            </a:r>
            <a:r>
              <a:rPr lang="en-US" sz="2300" dirty="0"/>
              <a:t> modulo </a:t>
            </a:r>
            <a:r>
              <a:rPr lang="en-US" sz="2300" dirty="0" err="1"/>
              <a:t>discuteremo</a:t>
            </a:r>
            <a:r>
              <a:rPr lang="en-US" sz="2300" dirty="0"/>
              <a:t> le </a:t>
            </a:r>
            <a:r>
              <a:rPr lang="en-US" sz="2300" dirty="0" err="1"/>
              <a:t>direttive</a:t>
            </a:r>
            <a:r>
              <a:rPr lang="en-US" sz="2300" dirty="0"/>
              <a:t> e le </a:t>
            </a:r>
            <a:r>
              <a:rPr lang="en-US" sz="2300" dirty="0" err="1"/>
              <a:t>strategie</a:t>
            </a:r>
            <a:r>
              <a:rPr lang="en-US" sz="2300" dirty="0"/>
              <a:t> </a:t>
            </a:r>
            <a:r>
              <a:rPr lang="en-US" sz="2300" dirty="0" err="1"/>
              <a:t>dell'UE</a:t>
            </a:r>
            <a:r>
              <a:rPr lang="en-US" sz="2300" dirty="0"/>
              <a:t> e </a:t>
            </a:r>
            <a:r>
              <a:rPr lang="en-US" sz="2300" dirty="0" err="1"/>
              <a:t>delle</a:t>
            </a:r>
            <a:r>
              <a:rPr lang="en-US" sz="2300" dirty="0"/>
              <a:t> </a:t>
            </a:r>
            <a:r>
              <a:rPr lang="en-US" sz="2300" dirty="0" err="1"/>
              <a:t>Nazioni</a:t>
            </a:r>
            <a:r>
              <a:rPr lang="en-US" sz="2300" dirty="0"/>
              <a:t> Unite </a:t>
            </a:r>
            <a:r>
              <a:rPr lang="en-US" sz="2300" dirty="0" err="1"/>
              <a:t>che</a:t>
            </a:r>
            <a:r>
              <a:rPr lang="en-US" sz="2300" dirty="0"/>
              <a:t> </a:t>
            </a:r>
            <a:r>
              <a:rPr lang="en-US" sz="2300" dirty="0" err="1"/>
              <a:t>regolano</a:t>
            </a:r>
            <a:r>
              <a:rPr lang="en-US" sz="2300" dirty="0"/>
              <a:t> o </a:t>
            </a:r>
            <a:r>
              <a:rPr lang="en-US" sz="2300" dirty="0" err="1"/>
              <a:t>sono</a:t>
            </a:r>
            <a:r>
              <a:rPr lang="en-US" sz="2300" dirty="0"/>
              <a:t> </a:t>
            </a:r>
            <a:r>
              <a:rPr lang="en-US" sz="2300" dirty="0" err="1"/>
              <a:t>allineate</a:t>
            </a:r>
            <a:r>
              <a:rPr lang="en-US" sz="2300" dirty="0"/>
              <a:t> con </a:t>
            </a:r>
            <a:r>
              <a:rPr lang="en-US" sz="2300" dirty="0" err="1"/>
              <a:t>l'agroecologia</a:t>
            </a:r>
            <a:r>
              <a:rPr lang="en-US" sz="2300" dirty="0"/>
              <a:t> e le sue </a:t>
            </a:r>
            <a:r>
              <a:rPr lang="en-US" sz="2300" dirty="0" err="1"/>
              <a:t>pratiche</a:t>
            </a:r>
            <a:r>
              <a:rPr lang="en-US" sz="2300" dirty="0"/>
              <a:t>. </a:t>
            </a:r>
            <a:r>
              <a:rPr lang="en-US" sz="2300" dirty="0" err="1"/>
              <a:t>Introdurremo</a:t>
            </a:r>
            <a:r>
              <a:rPr lang="en-US" sz="2300" dirty="0"/>
              <a:t> </a:t>
            </a:r>
            <a:r>
              <a:rPr lang="en-US" sz="2300" dirty="0" err="1"/>
              <a:t>inoltre</a:t>
            </a:r>
            <a:r>
              <a:rPr lang="en-US" sz="2300" dirty="0"/>
              <a:t> </a:t>
            </a:r>
            <a:r>
              <a:rPr lang="en-US" sz="2300" dirty="0" err="1"/>
              <a:t>alcune</a:t>
            </a:r>
            <a:r>
              <a:rPr lang="en-US" sz="2300" dirty="0"/>
              <a:t> </a:t>
            </a:r>
            <a:r>
              <a:rPr lang="en-US" sz="2300" dirty="0" err="1"/>
              <a:t>etichette</a:t>
            </a:r>
            <a:r>
              <a:rPr lang="en-US" sz="2300" dirty="0"/>
              <a:t> </a:t>
            </a:r>
            <a:r>
              <a:rPr lang="en-US" sz="2300" dirty="0" err="1"/>
              <a:t>comuni</a:t>
            </a:r>
            <a:r>
              <a:rPr lang="en-US" sz="2300" dirty="0"/>
              <a:t> e vi </a:t>
            </a:r>
            <a:r>
              <a:rPr lang="en-US" sz="2300" dirty="0" err="1"/>
              <a:t>indirizzeremo</a:t>
            </a:r>
            <a:r>
              <a:rPr lang="en-US" sz="2300" dirty="0"/>
              <a:t> verso le </a:t>
            </a:r>
            <a:r>
              <a:rPr lang="en-US" sz="2300" dirty="0" err="1"/>
              <a:t>associazioni</a:t>
            </a:r>
            <a:r>
              <a:rPr lang="en-US" sz="2300" dirty="0"/>
              <a:t> </a:t>
            </a:r>
            <a:r>
              <a:rPr lang="en-US" sz="2300" dirty="0" err="1"/>
              <a:t>competenti</a:t>
            </a:r>
            <a:r>
              <a:rPr lang="en-US" sz="2300" dirty="0"/>
              <a:t> </a:t>
            </a:r>
            <a:r>
              <a:rPr lang="en-US" sz="2300" dirty="0" err="1"/>
              <a:t>nel</a:t>
            </a:r>
            <a:r>
              <a:rPr lang="en-US" sz="2300" dirty="0"/>
              <a:t> vostro </a:t>
            </a:r>
            <a:r>
              <a:rPr lang="en-US" sz="2300" dirty="0" err="1"/>
              <a:t>Paese</a:t>
            </a:r>
            <a:r>
              <a:rPr lang="en-US" sz="2300" dirty="0"/>
              <a:t>.</a:t>
            </a:r>
            <a:endParaRPr sz="2300" dirty="0"/>
          </a:p>
          <a:p>
            <a:pPr marL="0" lvl="0" indent="0" algn="l" rtl="0">
              <a:lnSpc>
                <a:spcPct val="90000"/>
              </a:lnSpc>
              <a:spcBef>
                <a:spcPts val="1000"/>
              </a:spcBef>
              <a:spcAft>
                <a:spcPts val="0"/>
              </a:spcAft>
              <a:buClr>
                <a:srgbClr val="000000"/>
              </a:buClr>
              <a:buSzPts val="2400"/>
              <a:buNone/>
            </a:pPr>
            <a:r>
              <a:rPr lang="en-US" sz="2300" dirty="0" err="1"/>
              <a:t>Alla</a:t>
            </a:r>
            <a:r>
              <a:rPr lang="en-US" sz="2300" dirty="0"/>
              <a:t> fine di </a:t>
            </a:r>
            <a:r>
              <a:rPr lang="en-US" sz="2300" dirty="0" err="1"/>
              <a:t>questo</a:t>
            </a:r>
            <a:r>
              <a:rPr lang="en-US" sz="2300" dirty="0"/>
              <a:t> modulo, </a:t>
            </a:r>
            <a:r>
              <a:rPr lang="en-US" sz="2300" dirty="0" err="1"/>
              <a:t>avrete</a:t>
            </a:r>
            <a:r>
              <a:rPr lang="en-US" sz="2300" dirty="0"/>
              <a:t> </a:t>
            </a:r>
            <a:r>
              <a:rPr lang="en-US" sz="2300" dirty="0" err="1"/>
              <a:t>una</a:t>
            </a:r>
            <a:r>
              <a:rPr lang="en-US" sz="2300" dirty="0"/>
              <a:t> </a:t>
            </a:r>
            <a:r>
              <a:rPr lang="en-US" sz="2300" dirty="0" err="1"/>
              <a:t>migliore</a:t>
            </a:r>
            <a:r>
              <a:rPr lang="en-US" sz="2300" dirty="0"/>
              <a:t> </a:t>
            </a:r>
            <a:r>
              <a:rPr lang="en-US" sz="2300" dirty="0" err="1"/>
              <a:t>comprensione</a:t>
            </a:r>
            <a:r>
              <a:rPr lang="en-US" sz="2300" dirty="0"/>
              <a:t> di </a:t>
            </a:r>
            <a:r>
              <a:rPr lang="en-US" sz="2300" dirty="0" err="1"/>
              <a:t>quanto</a:t>
            </a:r>
            <a:r>
              <a:rPr lang="en-US" sz="2300" dirty="0"/>
              <a:t> </a:t>
            </a:r>
            <a:r>
              <a:rPr lang="en-US" sz="2300" dirty="0" err="1"/>
              <a:t>l'agroecologia</a:t>
            </a:r>
            <a:r>
              <a:rPr lang="en-US" sz="2300" dirty="0"/>
              <a:t> </a:t>
            </a:r>
            <a:r>
              <a:rPr lang="en-US" sz="2300" dirty="0" err="1"/>
              <a:t>sia</a:t>
            </a:r>
            <a:r>
              <a:rPr lang="en-US" sz="2300" dirty="0"/>
              <a:t> ben </a:t>
            </a:r>
            <a:r>
              <a:rPr lang="en-US" sz="2300" dirty="0" err="1"/>
              <a:t>allineata</a:t>
            </a:r>
            <a:r>
              <a:rPr lang="en-US" sz="2300" dirty="0"/>
              <a:t> con </a:t>
            </a:r>
            <a:r>
              <a:rPr lang="en-US" sz="2300" dirty="0" err="1"/>
              <a:t>queste</a:t>
            </a:r>
            <a:r>
              <a:rPr lang="en-US" sz="2300" dirty="0"/>
              <a:t> </a:t>
            </a:r>
            <a:r>
              <a:rPr lang="en-US" sz="2300" dirty="0" err="1"/>
              <a:t>politiche</a:t>
            </a:r>
            <a:r>
              <a:rPr lang="en-US" sz="2300" dirty="0"/>
              <a:t> e </a:t>
            </a:r>
            <a:r>
              <a:rPr lang="en-US" sz="2300" dirty="0" err="1"/>
              <a:t>obiettivi</a:t>
            </a:r>
            <a:r>
              <a:rPr lang="en-US" sz="2300" dirty="0"/>
              <a:t> </a:t>
            </a:r>
            <a:r>
              <a:rPr lang="en-US" sz="2300" dirty="0" err="1"/>
              <a:t>critici</a:t>
            </a:r>
            <a:r>
              <a:rPr lang="en-US" sz="2300" dirty="0"/>
              <a:t> e   	</a:t>
            </a:r>
            <a:r>
              <a:rPr lang="en-US" sz="2300" dirty="0" err="1"/>
              <a:t>potenzialmente</a:t>
            </a:r>
            <a:r>
              <a:rPr lang="en-US" sz="2300" dirty="0"/>
              <a:t> </a:t>
            </a:r>
            <a:r>
              <a:rPr lang="en-US" sz="2300" dirty="0" err="1"/>
              <a:t>impattanti</a:t>
            </a:r>
            <a:r>
              <a:rPr lang="en-US" sz="2300" dirty="0"/>
              <a:t>.  </a:t>
            </a:r>
            <a:endParaRPr sz="2300" dirty="0"/>
          </a:p>
        </p:txBody>
      </p:sp>
      <p:sp>
        <p:nvSpPr>
          <p:cNvPr id="323" name="Google Shape;323;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324" name="Google Shape;324;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Gli SDG e l'agroecologia </a:t>
            </a:r>
            <a:endParaRPr/>
          </a:p>
        </p:txBody>
      </p:sp>
      <p:sp>
        <p:nvSpPr>
          <p:cNvPr id="325" name="Google Shape;325;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326" name="Google Shape;326;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Certificazione ed etichette </a:t>
            </a:r>
            <a:endParaRPr/>
          </a:p>
        </p:txBody>
      </p:sp>
      <p:sp>
        <p:nvSpPr>
          <p:cNvPr id="327" name="Google Shape;327;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328" name="Google Shape;328;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Associazioni alimentari e agricole</a:t>
            </a:r>
            <a:endParaRPr b="1"/>
          </a:p>
        </p:txBody>
      </p:sp>
      <p:sp>
        <p:nvSpPr>
          <p:cNvPr id="329" name="Google Shape;329;p2"/>
          <p:cNvSpPr txBox="1">
            <a:spLocks noGrp="1"/>
          </p:cNvSpPr>
          <p:nvPr>
            <p:ph type="body" idx="15"/>
          </p:nvPr>
        </p:nvSpPr>
        <p:spPr>
          <a:xfrm>
            <a:off x="232196" y="371346"/>
            <a:ext cx="5652389"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sz="3000" dirty="0" err="1"/>
              <a:t>Politiche</a:t>
            </a:r>
            <a:r>
              <a:rPr lang="en-US" sz="3000" dirty="0"/>
              <a:t> e </a:t>
            </a:r>
            <a:r>
              <a:rPr lang="en-US" sz="3000" dirty="0" err="1"/>
              <a:t>quadri</a:t>
            </a:r>
            <a:r>
              <a:rPr lang="en-US" sz="3000" dirty="0"/>
              <a:t> di </a:t>
            </a:r>
            <a:r>
              <a:rPr lang="en-US" sz="3000" dirty="0" err="1"/>
              <a:t>riferimento</a:t>
            </a:r>
            <a:endParaRPr sz="3000" dirty="0"/>
          </a:p>
        </p:txBody>
      </p:sp>
      <p:grpSp>
        <p:nvGrpSpPr>
          <p:cNvPr id="330" name="Google Shape;330;p2"/>
          <p:cNvGrpSpPr/>
          <p:nvPr/>
        </p:nvGrpSpPr>
        <p:grpSpPr>
          <a:xfrm rot="3730759">
            <a:off x="10867814" y="245891"/>
            <a:ext cx="949887" cy="1163493"/>
            <a:chOff x="7602444" y="4967675"/>
            <a:chExt cx="483620" cy="592374"/>
          </a:xfrm>
        </p:grpSpPr>
        <p:grpSp>
          <p:nvGrpSpPr>
            <p:cNvPr id="331" name="Google Shape;331;p2"/>
            <p:cNvGrpSpPr/>
            <p:nvPr/>
          </p:nvGrpSpPr>
          <p:grpSpPr>
            <a:xfrm>
              <a:off x="7618661" y="4967675"/>
              <a:ext cx="467403" cy="507609"/>
              <a:chOff x="2251964" y="3590497"/>
              <a:chExt cx="467403" cy="507609"/>
            </a:xfrm>
          </p:grpSpPr>
          <p:sp>
            <p:nvSpPr>
              <p:cNvPr id="332" name="Google Shape;332;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5" name="Google Shape;335;p2"/>
            <p:cNvGrpSpPr/>
            <p:nvPr/>
          </p:nvGrpSpPr>
          <p:grpSpPr>
            <a:xfrm>
              <a:off x="7602444" y="4993761"/>
              <a:ext cx="421973" cy="566288"/>
              <a:chOff x="2235747" y="3616583"/>
              <a:chExt cx="421973" cy="566288"/>
            </a:xfrm>
          </p:grpSpPr>
          <p:sp>
            <p:nvSpPr>
              <p:cNvPr id="336" name="Google Shape;336;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0"/>
          <p:cNvSpPr txBox="1">
            <a:spLocks noGrp="1"/>
          </p:cNvSpPr>
          <p:nvPr>
            <p:ph type="body" idx="1"/>
          </p:nvPr>
        </p:nvSpPr>
        <p:spPr>
          <a:xfrm>
            <a:off x="3910225" y="846900"/>
            <a:ext cx="7564800" cy="714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3600"/>
              <a:buNone/>
            </a:pPr>
            <a:r>
              <a:rPr lang="en-US" sz="3600"/>
              <a:t>Certificazione biologica rigenerativa</a:t>
            </a:r>
            <a:endParaRPr sz="3600"/>
          </a:p>
        </p:txBody>
      </p:sp>
      <p:sp>
        <p:nvSpPr>
          <p:cNvPr id="563" name="Google Shape;563;p20"/>
          <p:cNvSpPr txBox="1">
            <a:spLocks noGrp="1"/>
          </p:cNvSpPr>
          <p:nvPr>
            <p:ph type="body" idx="2"/>
          </p:nvPr>
        </p:nvSpPr>
        <p:spPr>
          <a:xfrm>
            <a:off x="4487917" y="1495740"/>
            <a:ext cx="6977611"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300"/>
              <a:buNone/>
            </a:pPr>
            <a:r>
              <a:rPr lang="en-US" sz="2300"/>
              <a:t>Il programma Regenerative Organic Certification (ROC) va oltre gli standard biologici per promuovere pratiche agricole rigenerative che ripristinano la salute del suolo, migliorano la biodiversità e sequestrano il carbonio. Il programma ROC integra criteri biologici, di benessere animale e di equità sociale, ponendo l'accento sulla gestione olistica del territorio e sul ripristino dell'ecosistema ed è molto ben allineato con i sistemi di agroecologia.</a:t>
            </a:r>
            <a:endParaRPr sz="2300"/>
          </a:p>
        </p:txBody>
      </p:sp>
      <p:sp>
        <p:nvSpPr>
          <p:cNvPr id="564" name="Google Shape;564;p20"/>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565" name="Google Shape;565;p20"/>
          <p:cNvPicPr preferRelativeResize="0"/>
          <p:nvPr/>
        </p:nvPicPr>
        <p:blipFill rotWithShape="1">
          <a:blip r:embed="rId3">
            <a:alphaModFix/>
          </a:blip>
          <a:srcRect/>
          <a:stretch/>
        </p:blipFill>
        <p:spPr>
          <a:xfrm>
            <a:off x="726472" y="2020116"/>
            <a:ext cx="2445542" cy="2448088"/>
          </a:xfrm>
          <a:prstGeom prst="rect">
            <a:avLst/>
          </a:prstGeom>
          <a:noFill/>
          <a:ln>
            <a:noFill/>
          </a:ln>
        </p:spPr>
      </p:pic>
      <p:grpSp>
        <p:nvGrpSpPr>
          <p:cNvPr id="566" name="Google Shape;566;p20"/>
          <p:cNvGrpSpPr/>
          <p:nvPr/>
        </p:nvGrpSpPr>
        <p:grpSpPr>
          <a:xfrm rot="3730759">
            <a:off x="1915164" y="4940384"/>
            <a:ext cx="949887" cy="1163493"/>
            <a:chOff x="7602444" y="4967675"/>
            <a:chExt cx="483620" cy="592374"/>
          </a:xfrm>
        </p:grpSpPr>
        <p:grpSp>
          <p:nvGrpSpPr>
            <p:cNvPr id="567" name="Google Shape;567;p20"/>
            <p:cNvGrpSpPr/>
            <p:nvPr/>
          </p:nvGrpSpPr>
          <p:grpSpPr>
            <a:xfrm>
              <a:off x="7618661" y="4967675"/>
              <a:ext cx="467403" cy="507609"/>
              <a:chOff x="2251964" y="3590497"/>
              <a:chExt cx="467403" cy="507609"/>
            </a:xfrm>
          </p:grpSpPr>
          <p:sp>
            <p:nvSpPr>
              <p:cNvPr id="568" name="Google Shape;568;p2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2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1" name="Google Shape;571;p20"/>
            <p:cNvGrpSpPr/>
            <p:nvPr/>
          </p:nvGrpSpPr>
          <p:grpSpPr>
            <a:xfrm>
              <a:off x="7602444" y="4993761"/>
              <a:ext cx="421973" cy="566288"/>
              <a:chOff x="2235747" y="3616583"/>
              <a:chExt cx="421973" cy="566288"/>
            </a:xfrm>
          </p:grpSpPr>
          <p:sp>
            <p:nvSpPr>
              <p:cNvPr id="572" name="Google Shape;572;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1"/>
          <p:cNvSpPr txBox="1">
            <a:spLocks noGrp="1"/>
          </p:cNvSpPr>
          <p:nvPr>
            <p:ph type="body" idx="1"/>
          </p:nvPr>
        </p:nvSpPr>
        <p:spPr>
          <a:xfrm>
            <a:off x="4497361" y="846903"/>
            <a:ext cx="6977610"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3600"/>
              <a:buNone/>
            </a:pPr>
            <a:r>
              <a:rPr lang="en-US" sz="3600"/>
              <a:t>DOP E IGP</a:t>
            </a:r>
            <a:endParaRPr sz="3600"/>
          </a:p>
        </p:txBody>
      </p:sp>
      <p:sp>
        <p:nvSpPr>
          <p:cNvPr id="579" name="Google Shape;579;p21"/>
          <p:cNvSpPr txBox="1">
            <a:spLocks noGrp="1"/>
          </p:cNvSpPr>
          <p:nvPr>
            <p:ph type="body" idx="2"/>
          </p:nvPr>
        </p:nvSpPr>
        <p:spPr>
          <a:xfrm>
            <a:off x="4487917" y="1495740"/>
            <a:ext cx="6977611"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300"/>
              <a:buNone/>
            </a:pPr>
            <a:r>
              <a:rPr lang="en-US" sz="2300"/>
              <a:t>I marchi di denominazione di origine protetta (DOP) e di indicazione geografica protetta (IGP), istituiti dall'UE, indicano che un prodotto alimentare è stato prodotto, trasformato e preparato in un'area geografica specifica utilizzando un know-how tradizionale. </a:t>
            </a:r>
            <a:endParaRPr/>
          </a:p>
          <a:p>
            <a:pPr marL="0" lvl="0" indent="0" algn="r" rtl="0">
              <a:lnSpc>
                <a:spcPct val="100000"/>
              </a:lnSpc>
              <a:spcBef>
                <a:spcPts val="1000"/>
              </a:spcBef>
              <a:spcAft>
                <a:spcPts val="0"/>
              </a:spcAft>
              <a:buClr>
                <a:srgbClr val="000000"/>
              </a:buClr>
              <a:buSzPts val="2300"/>
              <a:buNone/>
            </a:pPr>
            <a:r>
              <a:rPr lang="en-US" sz="2300"/>
              <a:t>I marchi DOP e IGP tutelano la qualità, la reputazione e l'autenticità degli alimenti regionali e tradizionali, sostenendo le economie locali e preservando il patrimonio culturale.</a:t>
            </a:r>
            <a:endParaRPr sz="2300"/>
          </a:p>
        </p:txBody>
      </p:sp>
      <p:sp>
        <p:nvSpPr>
          <p:cNvPr id="580" name="Google Shape;580;p21"/>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4</a:t>
            </a:r>
            <a:endParaRPr/>
          </a:p>
        </p:txBody>
      </p:sp>
      <p:pic>
        <p:nvPicPr>
          <p:cNvPr id="581" name="Google Shape;581;p21"/>
          <p:cNvPicPr preferRelativeResize="0"/>
          <p:nvPr/>
        </p:nvPicPr>
        <p:blipFill rotWithShape="1">
          <a:blip r:embed="rId3">
            <a:alphaModFix/>
          </a:blip>
          <a:srcRect/>
          <a:stretch/>
        </p:blipFill>
        <p:spPr>
          <a:xfrm>
            <a:off x="1131674" y="1186318"/>
            <a:ext cx="1935501" cy="1889001"/>
          </a:xfrm>
          <a:prstGeom prst="rect">
            <a:avLst/>
          </a:prstGeom>
          <a:noFill/>
          <a:ln>
            <a:noFill/>
          </a:ln>
        </p:spPr>
      </p:pic>
      <p:grpSp>
        <p:nvGrpSpPr>
          <p:cNvPr id="582" name="Google Shape;582;p21"/>
          <p:cNvGrpSpPr/>
          <p:nvPr/>
        </p:nvGrpSpPr>
        <p:grpSpPr>
          <a:xfrm rot="3730759">
            <a:off x="1915164" y="4940384"/>
            <a:ext cx="949887" cy="1163493"/>
            <a:chOff x="7602444" y="4967675"/>
            <a:chExt cx="483620" cy="592374"/>
          </a:xfrm>
        </p:grpSpPr>
        <p:grpSp>
          <p:nvGrpSpPr>
            <p:cNvPr id="583" name="Google Shape;583;p21"/>
            <p:cNvGrpSpPr/>
            <p:nvPr/>
          </p:nvGrpSpPr>
          <p:grpSpPr>
            <a:xfrm>
              <a:off x="7618661" y="4967675"/>
              <a:ext cx="467403" cy="507609"/>
              <a:chOff x="2251964" y="3590497"/>
              <a:chExt cx="467403" cy="507609"/>
            </a:xfrm>
          </p:grpSpPr>
          <p:sp>
            <p:nvSpPr>
              <p:cNvPr id="584" name="Google Shape;584;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87" name="Google Shape;587;p21"/>
            <p:cNvGrpSpPr/>
            <p:nvPr/>
          </p:nvGrpSpPr>
          <p:grpSpPr>
            <a:xfrm>
              <a:off x="7602444" y="4993761"/>
              <a:ext cx="421973" cy="566288"/>
              <a:chOff x="2235747" y="3616583"/>
              <a:chExt cx="421973" cy="566288"/>
            </a:xfrm>
          </p:grpSpPr>
          <p:sp>
            <p:nvSpPr>
              <p:cNvPr id="588" name="Google Shape;588;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90" name="Google Shape;590;p21"/>
          <p:cNvPicPr preferRelativeResize="0"/>
          <p:nvPr/>
        </p:nvPicPr>
        <p:blipFill rotWithShape="1">
          <a:blip r:embed="rId4">
            <a:alphaModFix/>
          </a:blip>
          <a:srcRect/>
          <a:stretch/>
        </p:blipFill>
        <p:spPr>
          <a:xfrm>
            <a:off x="1007293" y="3020405"/>
            <a:ext cx="2064995" cy="1889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2"/>
          <p:cNvSpPr txBox="1">
            <a:spLocks noGrp="1"/>
          </p:cNvSpPr>
          <p:nvPr>
            <p:ph type="body" idx="1"/>
          </p:nvPr>
        </p:nvSpPr>
        <p:spPr>
          <a:xfrm>
            <a:off x="3550876" y="846900"/>
            <a:ext cx="79242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3600"/>
              <a:buNone/>
            </a:pPr>
            <a:r>
              <a:rPr lang="en-US" sz="3600"/>
              <a:t>Certificazione biodinamica Demeter</a:t>
            </a:r>
            <a:endParaRPr sz="3600"/>
          </a:p>
        </p:txBody>
      </p:sp>
      <p:sp>
        <p:nvSpPr>
          <p:cNvPr id="596" name="Google Shape;596;p22"/>
          <p:cNvSpPr txBox="1">
            <a:spLocks noGrp="1"/>
          </p:cNvSpPr>
          <p:nvPr>
            <p:ph type="body" idx="2"/>
          </p:nvPr>
        </p:nvSpPr>
        <p:spPr>
          <a:xfrm>
            <a:off x="4487917" y="1495740"/>
            <a:ext cx="6977611"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300"/>
              <a:buNone/>
            </a:pPr>
            <a:r>
              <a:rPr lang="en-US" sz="2300"/>
              <a:t>Questa certificazione va oltre gli standard biologici per promuovere pratiche agricole olistiche che rigenerano la salute del suolo, migliorano la biodiversità e favoriscono l'equilibrio ecologico. </a:t>
            </a:r>
            <a:endParaRPr/>
          </a:p>
          <a:p>
            <a:pPr marL="0" lvl="0" indent="0" algn="r" rtl="0">
              <a:lnSpc>
                <a:spcPct val="100000"/>
              </a:lnSpc>
              <a:spcBef>
                <a:spcPts val="1000"/>
              </a:spcBef>
              <a:spcAft>
                <a:spcPts val="0"/>
              </a:spcAft>
              <a:buClr>
                <a:srgbClr val="000000"/>
              </a:buClr>
              <a:buSzPts val="2300"/>
              <a:buNone/>
            </a:pPr>
            <a:r>
              <a:rPr lang="en-US" sz="2300"/>
              <a:t>L'agricoltura biodinamica integra i principi spirituali e cosmici con l'agricoltura ecologica, sottolineando l'interconnessione tra suolo, piante, animali e cosmo.</a:t>
            </a:r>
            <a:endParaRPr sz="2300"/>
          </a:p>
        </p:txBody>
      </p:sp>
      <p:sp>
        <p:nvSpPr>
          <p:cNvPr id="597" name="Google Shape;597;p2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5</a:t>
            </a:r>
            <a:endParaRPr/>
          </a:p>
        </p:txBody>
      </p:sp>
      <p:pic>
        <p:nvPicPr>
          <p:cNvPr id="598" name="Google Shape;598;p22"/>
          <p:cNvPicPr preferRelativeResize="0"/>
          <p:nvPr/>
        </p:nvPicPr>
        <p:blipFill rotWithShape="1">
          <a:blip r:embed="rId3">
            <a:alphaModFix/>
          </a:blip>
          <a:srcRect/>
          <a:stretch/>
        </p:blipFill>
        <p:spPr>
          <a:xfrm>
            <a:off x="726472" y="2021389"/>
            <a:ext cx="2445542" cy="2445542"/>
          </a:xfrm>
          <a:prstGeom prst="rect">
            <a:avLst/>
          </a:prstGeom>
          <a:noFill/>
          <a:ln>
            <a:noFill/>
          </a:ln>
        </p:spPr>
      </p:pic>
      <p:grpSp>
        <p:nvGrpSpPr>
          <p:cNvPr id="599" name="Google Shape;599;p22"/>
          <p:cNvGrpSpPr/>
          <p:nvPr/>
        </p:nvGrpSpPr>
        <p:grpSpPr>
          <a:xfrm rot="3730759">
            <a:off x="1915164" y="4940384"/>
            <a:ext cx="949887" cy="1163493"/>
            <a:chOff x="7602444" y="4967675"/>
            <a:chExt cx="483620" cy="592374"/>
          </a:xfrm>
        </p:grpSpPr>
        <p:grpSp>
          <p:nvGrpSpPr>
            <p:cNvPr id="600" name="Google Shape;600;p22"/>
            <p:cNvGrpSpPr/>
            <p:nvPr/>
          </p:nvGrpSpPr>
          <p:grpSpPr>
            <a:xfrm>
              <a:off x="7618661" y="4967675"/>
              <a:ext cx="467403" cy="507609"/>
              <a:chOff x="2251964" y="3590497"/>
              <a:chExt cx="467403" cy="507609"/>
            </a:xfrm>
          </p:grpSpPr>
          <p:sp>
            <p:nvSpPr>
              <p:cNvPr id="601" name="Google Shape;601;p2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2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2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04" name="Google Shape;604;p22"/>
            <p:cNvGrpSpPr/>
            <p:nvPr/>
          </p:nvGrpSpPr>
          <p:grpSpPr>
            <a:xfrm>
              <a:off x="7602444" y="4993761"/>
              <a:ext cx="421973" cy="566288"/>
              <a:chOff x="2235747" y="3616583"/>
              <a:chExt cx="421973" cy="566288"/>
            </a:xfrm>
          </p:grpSpPr>
          <p:sp>
            <p:nvSpPr>
              <p:cNvPr id="605" name="Google Shape;605;p2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2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3"/>
          <p:cNvSpPr txBox="1">
            <a:spLocks noGrp="1"/>
          </p:cNvSpPr>
          <p:nvPr>
            <p:ph type="body" idx="1"/>
          </p:nvPr>
        </p:nvSpPr>
        <p:spPr>
          <a:xfrm>
            <a:off x="4497361" y="846903"/>
            <a:ext cx="6977610"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3600"/>
              <a:buNone/>
            </a:pPr>
            <a:r>
              <a:rPr lang="en-US" sz="3600"/>
              <a:t>Progetto Non OGM verificato</a:t>
            </a:r>
            <a:endParaRPr sz="3600"/>
          </a:p>
        </p:txBody>
      </p:sp>
      <p:sp>
        <p:nvSpPr>
          <p:cNvPr id="612" name="Google Shape;612;p23"/>
          <p:cNvSpPr txBox="1">
            <a:spLocks noGrp="1"/>
          </p:cNvSpPr>
          <p:nvPr>
            <p:ph type="body" idx="2"/>
          </p:nvPr>
        </p:nvSpPr>
        <p:spPr>
          <a:xfrm>
            <a:off x="4487917" y="1495740"/>
            <a:ext cx="6977611"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300"/>
              <a:buNone/>
            </a:pPr>
            <a:r>
              <a:rPr lang="en-US" sz="2300"/>
              <a:t>Questa etichetta indica che un prodotto è stato testato e verificato come privo di organismi geneticamente modificati (OGM) secondo standard rigorosi. I prodotti verificati dal Progetto Non-GMO sostengono le preferenze dei consumatori per gli alimenti non OGM e promuovono la trasparenza e la tracciabilità nella catena di approvvigionamento alimentare.</a:t>
            </a:r>
            <a:endParaRPr sz="2300"/>
          </a:p>
        </p:txBody>
      </p:sp>
      <p:sp>
        <p:nvSpPr>
          <p:cNvPr id="613" name="Google Shape;613;p23"/>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6</a:t>
            </a:r>
            <a:endParaRPr/>
          </a:p>
        </p:txBody>
      </p:sp>
      <p:pic>
        <p:nvPicPr>
          <p:cNvPr id="614" name="Google Shape;614;p23"/>
          <p:cNvPicPr preferRelativeResize="0"/>
          <p:nvPr/>
        </p:nvPicPr>
        <p:blipFill rotWithShape="1">
          <a:blip r:embed="rId3">
            <a:alphaModFix/>
          </a:blip>
          <a:srcRect/>
          <a:stretch/>
        </p:blipFill>
        <p:spPr>
          <a:xfrm>
            <a:off x="726472" y="2228193"/>
            <a:ext cx="2891394" cy="1760470"/>
          </a:xfrm>
          <a:prstGeom prst="rect">
            <a:avLst/>
          </a:prstGeom>
          <a:noFill/>
          <a:ln>
            <a:noFill/>
          </a:ln>
        </p:spPr>
      </p:pic>
      <p:grpSp>
        <p:nvGrpSpPr>
          <p:cNvPr id="615" name="Google Shape;615;p23"/>
          <p:cNvGrpSpPr/>
          <p:nvPr/>
        </p:nvGrpSpPr>
        <p:grpSpPr>
          <a:xfrm rot="3730759">
            <a:off x="1915164" y="4940384"/>
            <a:ext cx="949887" cy="1163493"/>
            <a:chOff x="7602444" y="4967675"/>
            <a:chExt cx="483620" cy="592374"/>
          </a:xfrm>
        </p:grpSpPr>
        <p:grpSp>
          <p:nvGrpSpPr>
            <p:cNvPr id="616" name="Google Shape;616;p23"/>
            <p:cNvGrpSpPr/>
            <p:nvPr/>
          </p:nvGrpSpPr>
          <p:grpSpPr>
            <a:xfrm>
              <a:off x="7618661" y="4967675"/>
              <a:ext cx="467403" cy="507609"/>
              <a:chOff x="2251964" y="3590497"/>
              <a:chExt cx="467403" cy="507609"/>
            </a:xfrm>
          </p:grpSpPr>
          <p:sp>
            <p:nvSpPr>
              <p:cNvPr id="617" name="Google Shape;617;p2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2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2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20" name="Google Shape;620;p23"/>
            <p:cNvGrpSpPr/>
            <p:nvPr/>
          </p:nvGrpSpPr>
          <p:grpSpPr>
            <a:xfrm>
              <a:off x="7602444" y="4993761"/>
              <a:ext cx="421973" cy="566288"/>
              <a:chOff x="2235747" y="3616583"/>
              <a:chExt cx="421973" cy="566288"/>
            </a:xfrm>
          </p:grpSpPr>
          <p:sp>
            <p:nvSpPr>
              <p:cNvPr id="621" name="Google Shape;621;p2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2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24"/>
          <p:cNvSpPr txBox="1">
            <a:spLocks noGrp="1"/>
          </p:cNvSpPr>
          <p:nvPr>
            <p:ph type="body" idx="1"/>
          </p:nvPr>
        </p:nvSpPr>
        <p:spPr>
          <a:xfrm>
            <a:off x="4497361" y="846903"/>
            <a:ext cx="6977610"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3600"/>
              <a:buNone/>
            </a:pPr>
            <a:r>
              <a:rPr lang="en-US" sz="3600"/>
              <a:t>Alleanza per la foresta pluviale</a:t>
            </a:r>
            <a:endParaRPr sz="3600"/>
          </a:p>
        </p:txBody>
      </p:sp>
      <p:sp>
        <p:nvSpPr>
          <p:cNvPr id="628" name="Google Shape;628;p24"/>
          <p:cNvSpPr txBox="1">
            <a:spLocks noGrp="1"/>
          </p:cNvSpPr>
          <p:nvPr>
            <p:ph type="body" idx="2"/>
          </p:nvPr>
        </p:nvSpPr>
        <p:spPr>
          <a:xfrm>
            <a:off x="4487917" y="1495740"/>
            <a:ext cx="6977611"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300"/>
              <a:buNone/>
            </a:pPr>
            <a:r>
              <a:rPr lang="en-US" sz="2300"/>
              <a:t>Questa certificazione promuove pratiche agricole, forestali e turistiche sostenibili che conservano la biodiversità, proteggono gli ecosistemi e sostengono il benessere delle comunità locali. I prodotti certificati soddisfano rigorosi criteri ambientali, sociali ed economici, compresi quelli relativi all'agroecologia, come la conservazione della biodiversità, la salute del suolo e la gestione integrata dei parassiti.</a:t>
            </a:r>
            <a:endParaRPr sz="2300"/>
          </a:p>
        </p:txBody>
      </p:sp>
      <p:sp>
        <p:nvSpPr>
          <p:cNvPr id="629" name="Google Shape;629;p24"/>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7</a:t>
            </a:r>
            <a:endParaRPr/>
          </a:p>
        </p:txBody>
      </p:sp>
      <p:pic>
        <p:nvPicPr>
          <p:cNvPr id="630" name="Google Shape;630;p24"/>
          <p:cNvPicPr preferRelativeResize="0"/>
          <p:nvPr/>
        </p:nvPicPr>
        <p:blipFill rotWithShape="1">
          <a:blip r:embed="rId3">
            <a:alphaModFix/>
          </a:blip>
          <a:srcRect/>
          <a:stretch/>
        </p:blipFill>
        <p:spPr>
          <a:xfrm>
            <a:off x="700424" y="2026337"/>
            <a:ext cx="2798001" cy="2010657"/>
          </a:xfrm>
          <a:prstGeom prst="rect">
            <a:avLst/>
          </a:prstGeom>
          <a:noFill/>
          <a:ln>
            <a:noFill/>
          </a:ln>
        </p:spPr>
      </p:pic>
      <p:grpSp>
        <p:nvGrpSpPr>
          <p:cNvPr id="631" name="Google Shape;631;p24"/>
          <p:cNvGrpSpPr/>
          <p:nvPr/>
        </p:nvGrpSpPr>
        <p:grpSpPr>
          <a:xfrm rot="3730759">
            <a:off x="1915164" y="4940384"/>
            <a:ext cx="949887" cy="1163493"/>
            <a:chOff x="7602444" y="4967675"/>
            <a:chExt cx="483620" cy="592374"/>
          </a:xfrm>
        </p:grpSpPr>
        <p:grpSp>
          <p:nvGrpSpPr>
            <p:cNvPr id="632" name="Google Shape;632;p24"/>
            <p:cNvGrpSpPr/>
            <p:nvPr/>
          </p:nvGrpSpPr>
          <p:grpSpPr>
            <a:xfrm>
              <a:off x="7618661" y="4967675"/>
              <a:ext cx="467403" cy="507609"/>
              <a:chOff x="2251964" y="3590497"/>
              <a:chExt cx="467403" cy="507609"/>
            </a:xfrm>
          </p:grpSpPr>
          <p:sp>
            <p:nvSpPr>
              <p:cNvPr id="633" name="Google Shape;633;p2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2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2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6" name="Google Shape;636;p24"/>
            <p:cNvGrpSpPr/>
            <p:nvPr/>
          </p:nvGrpSpPr>
          <p:grpSpPr>
            <a:xfrm>
              <a:off x="7602444" y="4993761"/>
              <a:ext cx="421973" cy="566288"/>
              <a:chOff x="2235747" y="3616583"/>
              <a:chExt cx="421973" cy="566288"/>
            </a:xfrm>
          </p:grpSpPr>
          <p:sp>
            <p:nvSpPr>
              <p:cNvPr id="637" name="Google Shape;637;p2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2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25">
            <a:hlinkClick r:id="rId3"/>
          </p:cNvPr>
          <p:cNvPicPr preferRelativeResize="0">
            <a:picLocks noGrp="1"/>
          </p:cNvPicPr>
          <p:nvPr>
            <p:ph type="pic" idx="2"/>
          </p:nvPr>
        </p:nvPicPr>
        <p:blipFill rotWithShape="1">
          <a:blip r:embed="rId4">
            <a:alphaModFix/>
          </a:blip>
          <a:srcRect/>
          <a:stretch/>
        </p:blipFill>
        <p:spPr>
          <a:xfrm>
            <a:off x="8912202" y="1246695"/>
            <a:ext cx="2444127" cy="4336988"/>
          </a:xfrm>
          <a:prstGeom prst="rect">
            <a:avLst/>
          </a:prstGeom>
          <a:solidFill>
            <a:srgbClr val="D8D8D8"/>
          </a:solidFill>
          <a:ln w="9525" cap="flat" cmpd="sng">
            <a:solidFill>
              <a:srgbClr val="232323"/>
            </a:solidFill>
            <a:prstDash val="solid"/>
            <a:round/>
            <a:headEnd type="none" w="sm" len="sm"/>
            <a:tailEnd type="none" w="sm" len="sm"/>
          </a:ln>
        </p:spPr>
      </p:pic>
      <p:pic>
        <p:nvPicPr>
          <p:cNvPr id="644" name="Google Shape;644;p25"/>
          <p:cNvPicPr preferRelativeResize="0"/>
          <p:nvPr/>
        </p:nvPicPr>
        <p:blipFill rotWithShape="1">
          <a:blip r:embed="rId5">
            <a:alphaModFix/>
          </a:blip>
          <a:srcRect/>
          <a:stretch/>
        </p:blipFill>
        <p:spPr>
          <a:xfrm>
            <a:off x="6426634" y="1246695"/>
            <a:ext cx="1889924" cy="2672947"/>
          </a:xfrm>
          <a:prstGeom prst="rect">
            <a:avLst/>
          </a:prstGeom>
          <a:noFill/>
          <a:ln w="9525" cap="flat" cmpd="sng">
            <a:solidFill>
              <a:srgbClr val="232323"/>
            </a:solidFill>
            <a:prstDash val="solid"/>
            <a:round/>
            <a:headEnd type="none" w="sm" len="sm"/>
            <a:tailEnd type="none" w="sm" len="sm"/>
          </a:ln>
        </p:spPr>
      </p:pic>
      <p:sp>
        <p:nvSpPr>
          <p:cNvPr id="645" name="Google Shape;645;p25"/>
          <p:cNvSpPr txBox="1">
            <a:spLocks noGrp="1"/>
          </p:cNvSpPr>
          <p:nvPr>
            <p:ph type="body" idx="1"/>
          </p:nvPr>
        </p:nvSpPr>
        <p:spPr>
          <a:xfrm>
            <a:off x="951650" y="1743021"/>
            <a:ext cx="5413683" cy="3291086"/>
          </a:xfrm>
          <a:prstGeom prst="rect">
            <a:avLst/>
          </a:prstGeom>
          <a:noFill/>
          <a:ln>
            <a:noFill/>
          </a:ln>
        </p:spPr>
        <p:txBody>
          <a:bodyPr spcFirstLastPara="1" wrap="square" lIns="91425" tIns="45700" rIns="91425" bIns="45700" anchor="t" anchorCtr="0">
            <a:noAutofit/>
          </a:bodyPr>
          <a:lstStyle/>
          <a:p>
            <a:pPr marL="36000" lvl="0" indent="0" algn="l" rtl="0">
              <a:lnSpc>
                <a:spcPct val="90000"/>
              </a:lnSpc>
              <a:spcBef>
                <a:spcPts val="600"/>
              </a:spcBef>
              <a:spcAft>
                <a:spcPts val="0"/>
              </a:spcAft>
              <a:buSzPts val="2400"/>
              <a:buNone/>
            </a:pPr>
            <a:r>
              <a:rPr lang="en-US" dirty="0"/>
              <a:t>Nella </a:t>
            </a:r>
            <a:r>
              <a:rPr lang="en-US" u="sng" dirty="0" err="1">
                <a:solidFill>
                  <a:schemeClr val="hlink"/>
                </a:solidFill>
                <a:hlinkClick r:id="rId3"/>
              </a:rPr>
              <a:t>Guida</a:t>
            </a:r>
            <a:r>
              <a:rPr lang="en-US" u="sng" dirty="0">
                <a:solidFill>
                  <a:schemeClr val="hlink"/>
                </a:solidFill>
                <a:hlinkClick r:id="rId3"/>
              </a:rPr>
              <a:t> ai </a:t>
            </a:r>
            <a:r>
              <a:rPr lang="en-US" u="sng" dirty="0" err="1">
                <a:solidFill>
                  <a:schemeClr val="hlink"/>
                </a:solidFill>
                <a:hlinkClick r:id="rId3"/>
              </a:rPr>
              <a:t>sistemi</a:t>
            </a:r>
            <a:r>
              <a:rPr lang="en-US" u="sng" dirty="0">
                <a:solidFill>
                  <a:schemeClr val="hlink"/>
                </a:solidFill>
                <a:hlinkClick r:id="rId3"/>
              </a:rPr>
              <a:t> di </a:t>
            </a:r>
            <a:r>
              <a:rPr lang="en-US" u="sng" dirty="0" err="1">
                <a:solidFill>
                  <a:schemeClr val="hlink"/>
                </a:solidFill>
                <a:hlinkClick r:id="rId3"/>
              </a:rPr>
              <a:t>agricoltura</a:t>
            </a:r>
            <a:r>
              <a:rPr lang="en-US" u="sng" dirty="0">
                <a:solidFill>
                  <a:schemeClr val="hlink"/>
                </a:solidFill>
                <a:hlinkClick r:id="rId3"/>
              </a:rPr>
              <a:t> </a:t>
            </a:r>
            <a:r>
              <a:rPr lang="en-US" u="sng" dirty="0" err="1">
                <a:solidFill>
                  <a:schemeClr val="hlink"/>
                </a:solidFill>
                <a:hlinkClick r:id="rId3"/>
              </a:rPr>
              <a:t>rigenerativa</a:t>
            </a:r>
            <a:r>
              <a:rPr lang="en-US" u="sng" dirty="0">
                <a:solidFill>
                  <a:schemeClr val="hlink"/>
                </a:solidFill>
                <a:hlinkClick r:id="rId3"/>
              </a:rPr>
              <a:t> </a:t>
            </a:r>
            <a:r>
              <a:rPr lang="en-US" u="sng" dirty="0" err="1">
                <a:solidFill>
                  <a:schemeClr val="hlink"/>
                </a:solidFill>
                <a:hlinkClick r:id="rId3"/>
              </a:rPr>
              <a:t>sostenibile</a:t>
            </a:r>
            <a:r>
              <a:rPr lang="en-US" u="sng" dirty="0">
                <a:solidFill>
                  <a:schemeClr val="hlink"/>
                </a:solidFill>
                <a:hlinkClick r:id="rId3"/>
              </a:rPr>
              <a:t> e </a:t>
            </a:r>
            <a:r>
              <a:rPr lang="en-US" u="sng" dirty="0" err="1">
                <a:solidFill>
                  <a:schemeClr val="hlink"/>
                </a:solidFill>
                <a:hlinkClick r:id="rId3"/>
              </a:rPr>
              <a:t>nello</a:t>
            </a:r>
            <a:r>
              <a:rPr lang="en-US" u="sng" dirty="0">
                <a:solidFill>
                  <a:schemeClr val="hlink"/>
                </a:solidFill>
                <a:hlinkClick r:id="rId3"/>
              </a:rPr>
              <a:t> </a:t>
            </a:r>
            <a:r>
              <a:rPr lang="en-US" u="sng" dirty="0" err="1">
                <a:solidFill>
                  <a:schemeClr val="hlink"/>
                </a:solidFill>
                <a:hlinkClick r:id="rId3"/>
              </a:rPr>
              <a:t>strumento</a:t>
            </a:r>
            <a:r>
              <a:rPr lang="en-US" u="sng" dirty="0">
                <a:solidFill>
                  <a:schemeClr val="hlink"/>
                </a:solidFill>
                <a:hlinkClick r:id="rId3"/>
              </a:rPr>
              <a:t> di </a:t>
            </a:r>
            <a:r>
              <a:rPr lang="en-US" u="sng" dirty="0" err="1">
                <a:solidFill>
                  <a:schemeClr val="hlink"/>
                </a:solidFill>
                <a:hlinkClick r:id="rId3"/>
              </a:rPr>
              <a:t>apprendimento</a:t>
            </a:r>
            <a:r>
              <a:rPr lang="en-US" dirty="0"/>
              <a:t>, uno </a:t>
            </a:r>
            <a:r>
              <a:rPr lang="en-US" dirty="0" err="1"/>
              <a:t>dei</a:t>
            </a:r>
            <a:r>
              <a:rPr lang="en-US" dirty="0"/>
              <a:t> </a:t>
            </a:r>
            <a:r>
              <a:rPr lang="en-US" dirty="0" err="1"/>
              <a:t>casi</a:t>
            </a:r>
            <a:r>
              <a:rPr lang="en-US" dirty="0"/>
              <a:t>  studio... </a:t>
            </a:r>
            <a:r>
              <a:rPr lang="en-US" dirty="0" err="1"/>
              <a:t>l'</a:t>
            </a:r>
            <a:r>
              <a:rPr lang="en-US" b="1" dirty="0" err="1"/>
              <a:t>azienda</a:t>
            </a:r>
            <a:r>
              <a:rPr lang="en-US" b="1" dirty="0"/>
              <a:t> </a:t>
            </a:r>
            <a:r>
              <a:rPr lang="en-US" b="1" dirty="0" err="1"/>
              <a:t>agricola</a:t>
            </a:r>
            <a:r>
              <a:rPr lang="en-US" b="1" dirty="0"/>
              <a:t> </a:t>
            </a:r>
            <a:r>
              <a:rPr lang="en-US" b="1" dirty="0" err="1"/>
              <a:t>biologica</a:t>
            </a:r>
            <a:r>
              <a:rPr lang="en-US" b="1" dirty="0"/>
              <a:t> Castlewood </a:t>
            </a:r>
            <a:r>
              <a:rPr lang="en-US" dirty="0" err="1"/>
              <a:t>dimostra</a:t>
            </a:r>
            <a:r>
              <a:rPr lang="en-US" dirty="0"/>
              <a:t> </a:t>
            </a:r>
            <a:r>
              <a:rPr lang="en-US" dirty="0" err="1"/>
              <a:t>l'efficacia</a:t>
            </a:r>
            <a:r>
              <a:rPr lang="en-US" dirty="0"/>
              <a:t> </a:t>
            </a:r>
            <a:r>
              <a:rPr lang="en-US" dirty="0" err="1"/>
              <a:t>dell'ottenimento</a:t>
            </a:r>
            <a:r>
              <a:rPr lang="en-US" dirty="0"/>
              <a:t> di </a:t>
            </a:r>
            <a:r>
              <a:rPr lang="en-US" dirty="0" err="1"/>
              <a:t>premi</a:t>
            </a:r>
            <a:r>
              <a:rPr lang="en-US" dirty="0"/>
              <a:t>, </a:t>
            </a:r>
            <a:r>
              <a:rPr lang="en-US" dirty="0" err="1"/>
              <a:t>etichette</a:t>
            </a:r>
            <a:r>
              <a:rPr lang="en-US" dirty="0"/>
              <a:t> e </a:t>
            </a:r>
            <a:r>
              <a:rPr lang="en-US" dirty="0" err="1"/>
              <a:t>certificazioni</a:t>
            </a:r>
            <a:r>
              <a:rPr lang="en-US" dirty="0"/>
              <a:t>. Ha </a:t>
            </a:r>
            <a:r>
              <a:rPr lang="en-US" dirty="0" err="1"/>
              <a:t>ricevuto</a:t>
            </a:r>
            <a:r>
              <a:rPr lang="en-US" dirty="0"/>
              <a:t> la </a:t>
            </a:r>
            <a:r>
              <a:rPr lang="en-US" dirty="0" err="1"/>
              <a:t>certificazione</a:t>
            </a:r>
            <a:r>
              <a:rPr lang="en-US" dirty="0"/>
              <a:t> </a:t>
            </a:r>
            <a:r>
              <a:rPr lang="en-US" dirty="0" err="1"/>
              <a:t>dall'Irish</a:t>
            </a:r>
            <a:r>
              <a:rPr lang="en-US" dirty="0"/>
              <a:t> Food Board per </a:t>
            </a:r>
            <a:r>
              <a:rPr lang="en-US" dirty="0" err="1"/>
              <a:t>identificare</a:t>
            </a:r>
            <a:r>
              <a:rPr lang="en-US" dirty="0"/>
              <a:t> la </a:t>
            </a:r>
            <a:r>
              <a:rPr lang="en-US" dirty="0" err="1"/>
              <a:t>sua</a:t>
            </a:r>
            <a:r>
              <a:rPr lang="en-US" dirty="0"/>
              <a:t> carne come </a:t>
            </a:r>
            <a:r>
              <a:rPr lang="en-US" dirty="0" err="1"/>
              <a:t>biologica</a:t>
            </a:r>
            <a:r>
              <a:rPr lang="en-US" dirty="0"/>
              <a:t>, il </a:t>
            </a:r>
            <a:r>
              <a:rPr lang="en-US" dirty="0" err="1"/>
              <a:t>che</a:t>
            </a:r>
            <a:r>
              <a:rPr lang="en-US" dirty="0"/>
              <a:t> </a:t>
            </a:r>
            <a:r>
              <a:rPr lang="en-US" dirty="0" err="1"/>
              <a:t>aggiunge</a:t>
            </a:r>
            <a:r>
              <a:rPr lang="en-US" dirty="0"/>
              <a:t> </a:t>
            </a:r>
            <a:r>
              <a:rPr lang="en-US" dirty="0" err="1"/>
              <a:t>valore</a:t>
            </a:r>
            <a:r>
              <a:rPr lang="en-US" dirty="0"/>
              <a:t> ai </a:t>
            </a:r>
            <a:r>
              <a:rPr lang="en-US" dirty="0" err="1"/>
              <a:t>suoi</a:t>
            </a:r>
            <a:r>
              <a:rPr lang="en-US" dirty="0"/>
              <a:t> </a:t>
            </a:r>
            <a:r>
              <a:rPr lang="en-US" dirty="0" err="1"/>
              <a:t>prodotti</a:t>
            </a:r>
            <a:r>
              <a:rPr lang="en-US" dirty="0"/>
              <a:t> </a:t>
            </a:r>
            <a:r>
              <a:rPr lang="en-US" dirty="0" err="1"/>
              <a:t>grazie</a:t>
            </a:r>
            <a:r>
              <a:rPr lang="en-US" dirty="0"/>
              <a:t> a </a:t>
            </a:r>
            <a:r>
              <a:rPr lang="en-US" dirty="0" err="1"/>
              <a:t>questo</a:t>
            </a:r>
            <a:r>
              <a:rPr lang="en-US" dirty="0"/>
              <a:t> </a:t>
            </a:r>
            <a:r>
              <a:rPr lang="en-US" dirty="0" err="1"/>
              <a:t>marchio</a:t>
            </a:r>
            <a:r>
              <a:rPr lang="en-US" dirty="0"/>
              <a:t> di </a:t>
            </a:r>
            <a:r>
              <a:rPr lang="en-US" dirty="0" err="1"/>
              <a:t>qualità</a:t>
            </a:r>
            <a:r>
              <a:rPr lang="en-US" dirty="0"/>
              <a:t> e </a:t>
            </a:r>
            <a:r>
              <a:rPr lang="en-US" dirty="0" err="1"/>
              <a:t>autenticità</a:t>
            </a:r>
            <a:r>
              <a:rPr lang="en-US" dirty="0"/>
              <a:t>.  </a:t>
            </a:r>
            <a:endParaRPr dirty="0"/>
          </a:p>
          <a:p>
            <a:pPr marL="36000" lvl="0" indent="0" algn="l" rtl="0">
              <a:lnSpc>
                <a:spcPct val="90000"/>
              </a:lnSpc>
              <a:spcBef>
                <a:spcPts val="600"/>
              </a:spcBef>
              <a:spcAft>
                <a:spcPts val="0"/>
              </a:spcAft>
              <a:buSzPts val="2400"/>
              <a:buNone/>
            </a:pPr>
            <a:endParaRPr dirty="0"/>
          </a:p>
        </p:txBody>
      </p:sp>
      <p:sp>
        <p:nvSpPr>
          <p:cNvPr id="646" name="Google Shape;646;p25"/>
          <p:cNvSpPr txBox="1">
            <a:spLocks noGrp="1"/>
          </p:cNvSpPr>
          <p:nvPr>
            <p:ph type="body" idx="3"/>
          </p:nvPr>
        </p:nvSpPr>
        <p:spPr>
          <a:xfrm>
            <a:off x="835671" y="750369"/>
            <a:ext cx="4990998" cy="99265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0000"/>
              </a:buClr>
              <a:buSzPts val="3600"/>
              <a:buFont typeface="Arial"/>
              <a:buNone/>
            </a:pPr>
            <a:r>
              <a:rPr lang="en-US" b="1"/>
              <a:t>Lasciatevi ispirare...</a:t>
            </a:r>
            <a:endParaRPr/>
          </a:p>
        </p:txBody>
      </p:sp>
      <p:sp>
        <p:nvSpPr>
          <p:cNvPr id="647" name="Google Shape;647;p25"/>
          <p:cNvSpPr/>
          <p:nvPr/>
        </p:nvSpPr>
        <p:spPr>
          <a:xfrm>
            <a:off x="6096000" y="4393580"/>
            <a:ext cx="2512741" cy="992459"/>
          </a:xfrm>
          <a:prstGeom prst="rightArrow">
            <a:avLst>
              <a:gd name="adj1" fmla="val 50000"/>
              <a:gd name="adj2" fmla="val 50000"/>
            </a:avLst>
          </a:prstGeom>
          <a:solidFill>
            <a:srgbClr val="8DC641"/>
          </a:solidFill>
          <a:ln w="12700" cap="flat" cmpd="sng">
            <a:solidFill>
              <a:srgbClr val="8DC6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Leggi l'articolo completo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6"/>
          <p:cNvSpPr txBox="1">
            <a:spLocks noGrp="1"/>
          </p:cNvSpPr>
          <p:nvPr>
            <p:ph type="body" idx="1"/>
          </p:nvPr>
        </p:nvSpPr>
        <p:spPr>
          <a:xfrm>
            <a:off x="593168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Associazioni alimentari e agricole</a:t>
            </a:r>
            <a:endParaRPr/>
          </a:p>
        </p:txBody>
      </p:sp>
      <p:sp>
        <p:nvSpPr>
          <p:cNvPr id="654" name="Google Shape;654;p2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7"/>
          <p:cNvSpPr txBox="1">
            <a:spLocks noGrp="1"/>
          </p:cNvSpPr>
          <p:nvPr>
            <p:ph type="body" idx="1"/>
          </p:nvPr>
        </p:nvSpPr>
        <p:spPr>
          <a:xfrm>
            <a:off x="987985" y="1351924"/>
            <a:ext cx="5557200" cy="302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Le associazioni agroalimentari sono essenziali per i piccoli agricoltori europei, in quanto forniscono un valido supporto, risorse e opportunità di azione collettiva, accesso al mercato, influenza politica e sviluppo della comunità. </a:t>
            </a:r>
            <a:endParaRPr/>
          </a:p>
          <a:p>
            <a:pPr marL="0" lvl="0" indent="0" algn="l" rtl="0">
              <a:lnSpc>
                <a:spcPct val="90000"/>
              </a:lnSpc>
              <a:spcBef>
                <a:spcPts val="1000"/>
              </a:spcBef>
              <a:spcAft>
                <a:spcPts val="0"/>
              </a:spcAft>
              <a:buClr>
                <a:srgbClr val="000000"/>
              </a:buClr>
              <a:buSzPts val="2400"/>
              <a:buNone/>
            </a:pPr>
            <a:r>
              <a:rPr lang="en-US"/>
              <a:t>Dando potere ai piccoli agricoltori e rafforzando la loro capacità di organizzarsi, collaborare e difendere i propri interessi, queste associazioni contribuiscono alla sostenibilità, alla resilienza e alla vitalità delle comunità rurali e dei sistemi agricoli in Europa.</a:t>
            </a:r>
            <a:endParaRPr/>
          </a:p>
        </p:txBody>
      </p:sp>
      <p:sp>
        <p:nvSpPr>
          <p:cNvPr id="660" name="Google Shape;660;p27"/>
          <p:cNvSpPr txBox="1">
            <a:spLocks noGrp="1"/>
          </p:cNvSpPr>
          <p:nvPr>
            <p:ph type="body" idx="2"/>
          </p:nvPr>
        </p:nvSpPr>
        <p:spPr>
          <a:xfrm>
            <a:off x="646110" y="672457"/>
            <a:ext cx="574418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a:t>Ruoli dell'associazione</a:t>
            </a:r>
            <a:endParaRPr/>
          </a:p>
        </p:txBody>
      </p:sp>
      <p:pic>
        <p:nvPicPr>
          <p:cNvPr id="661" name="Google Shape;661;p27"/>
          <p:cNvPicPr preferRelativeResize="0">
            <a:picLocks noGrp="1"/>
          </p:cNvPicPr>
          <p:nvPr>
            <p:ph type="pic" idx="3"/>
          </p:nvPr>
        </p:nvPicPr>
        <p:blipFill rotWithShape="1">
          <a:blip r:embed="rId3">
            <a:alphaModFix/>
          </a:blip>
          <a:srcRect/>
          <a:stretch/>
        </p:blipFill>
        <p:spPr>
          <a:xfrm>
            <a:off x="6545263" y="1452563"/>
            <a:ext cx="5646737" cy="4656137"/>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28"/>
          <p:cNvSpPr txBox="1">
            <a:spLocks noGrp="1"/>
          </p:cNvSpPr>
          <p:nvPr>
            <p:ph type="body" idx="1"/>
          </p:nvPr>
        </p:nvSpPr>
        <p:spPr>
          <a:xfrm>
            <a:off x="898357" y="1812496"/>
            <a:ext cx="5646736"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Anche le reti e le piattaforme internazionali, europee e regionali svolgono un ruolo cruciale nella promozione dell'agroecologia, facilitando la condivisione delle conoscenze, il dialogo politico e la collaborazione tra le parti interessate. Queste reti riuniscono governi, ricercatori, agricoltori, organizzazioni della società civile e altri attori per scambiare esperienze, condividere le migliori pratiche e sostenere politiche e investimenti a favore dell'agroecologia.</a:t>
            </a:r>
            <a:endParaRPr/>
          </a:p>
        </p:txBody>
      </p:sp>
      <p:sp>
        <p:nvSpPr>
          <p:cNvPr id="667" name="Google Shape;667;p28"/>
          <p:cNvSpPr txBox="1">
            <a:spLocks noGrp="1"/>
          </p:cNvSpPr>
          <p:nvPr>
            <p:ph type="body" idx="2"/>
          </p:nvPr>
        </p:nvSpPr>
        <p:spPr>
          <a:xfrm>
            <a:off x="740703" y="627484"/>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a:t>Reti e piattaforme di agroecologia:</a:t>
            </a:r>
            <a:endParaRPr/>
          </a:p>
        </p:txBody>
      </p:sp>
      <p:pic>
        <p:nvPicPr>
          <p:cNvPr id="668" name="Google Shape;668;p28" descr="Stick figure families holding hands"/>
          <p:cNvPicPr preferRelativeResize="0">
            <a:picLocks noGrp="1"/>
          </p:cNvPicPr>
          <p:nvPr>
            <p:ph type="pic" idx="3"/>
          </p:nvPr>
        </p:nvPicPr>
        <p:blipFill rotWithShape="1">
          <a:blip r:embed="rId3">
            <a:alphaModFix/>
          </a:blip>
          <a:srcRect/>
          <a:stretch/>
        </p:blipFill>
        <p:spPr>
          <a:xfrm>
            <a:off x="6545263" y="1452563"/>
            <a:ext cx="5646737" cy="4656137"/>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9"/>
          <p:cNvSpPr txBox="1">
            <a:spLocks noGrp="1"/>
          </p:cNvSpPr>
          <p:nvPr>
            <p:ph type="body" idx="1"/>
          </p:nvPr>
        </p:nvSpPr>
        <p:spPr>
          <a:xfrm>
            <a:off x="992950" y="1993480"/>
            <a:ext cx="7772677" cy="3291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A livello locale, le comunità, i comuni, le organizzazioni e le associazioni di base svolgono spesso un ruolo cruciale nella promozione dell'agroecologia attraverso le politiche alimentari locali, la pianificazione territoriale, i programmi di agricoltura sostenuta dalla comunità (CSA) e le iniziative di gestione partecipativa delle risorse. </a:t>
            </a:r>
            <a:endParaRPr/>
          </a:p>
          <a:p>
            <a:pPr marL="0" lvl="0" indent="0" algn="l" rtl="0">
              <a:lnSpc>
                <a:spcPct val="90000"/>
              </a:lnSpc>
              <a:spcBef>
                <a:spcPts val="1000"/>
              </a:spcBef>
              <a:spcAft>
                <a:spcPts val="0"/>
              </a:spcAft>
              <a:buClr>
                <a:srgbClr val="000000"/>
              </a:buClr>
              <a:buSzPts val="2400"/>
              <a:buNone/>
            </a:pPr>
            <a:r>
              <a:rPr lang="en-US"/>
              <a:t>Questi approcci dal basso verso l'alto consentono agli attori locali di sviluppare soluzioni specifiche per il contesto e di promuovere pratiche agroecologiche adeguate alle esigenze e alle priorità locali.</a:t>
            </a:r>
            <a:endParaRPr/>
          </a:p>
        </p:txBody>
      </p:sp>
      <p:sp>
        <p:nvSpPr>
          <p:cNvPr id="674" name="Google Shape;674;p29"/>
          <p:cNvSpPr txBox="1">
            <a:spLocks noGrp="1"/>
          </p:cNvSpPr>
          <p:nvPr>
            <p:ph type="body" idx="3"/>
          </p:nvPr>
        </p:nvSpPr>
        <p:spPr>
          <a:xfrm>
            <a:off x="835671" y="1104338"/>
            <a:ext cx="706810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a:t>Iniziative locali e comunitarie:</a:t>
            </a:r>
            <a:endParaRPr/>
          </a:p>
        </p:txBody>
      </p:sp>
      <p:pic>
        <p:nvPicPr>
          <p:cNvPr id="675" name="Google Shape;675;p29"/>
          <p:cNvPicPr preferRelativeResize="0">
            <a:picLocks noGrp="1"/>
          </p:cNvPicPr>
          <p:nvPr>
            <p:ph type="pic" idx="2"/>
          </p:nvPr>
        </p:nvPicPr>
        <p:blipFill rotWithShape="1">
          <a:blip r:embed="rId3">
            <a:alphaModFix/>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 descr="Green question mark"/>
          <p:cNvPicPr preferRelativeResize="0">
            <a:picLocks noGrp="1"/>
          </p:cNvPicPr>
          <p:nvPr>
            <p:ph type="pic" idx="2"/>
          </p:nvPr>
        </p:nvPicPr>
        <p:blipFill rotWithShape="1">
          <a:blip r:embed="rId3">
            <a:alphaModFix/>
          </a:blip>
          <a:srcRect/>
          <a:stretch/>
        </p:blipFill>
        <p:spPr>
          <a:xfrm>
            <a:off x="8912202" y="1246695"/>
            <a:ext cx="2444127" cy="4336988"/>
          </a:xfrm>
          <a:prstGeom prst="rect">
            <a:avLst/>
          </a:prstGeom>
          <a:solidFill>
            <a:srgbClr val="D8D8D8"/>
          </a:solidFill>
          <a:ln>
            <a:noFill/>
          </a:ln>
        </p:spPr>
      </p:pic>
      <p:sp>
        <p:nvSpPr>
          <p:cNvPr id="343" name="Google Shape;343;p3"/>
          <p:cNvSpPr txBox="1">
            <a:spLocks noGrp="1"/>
          </p:cNvSpPr>
          <p:nvPr>
            <p:ph type="body" idx="1"/>
          </p:nvPr>
        </p:nvSpPr>
        <p:spPr>
          <a:xfrm>
            <a:off x="835671" y="2097001"/>
            <a:ext cx="6811200" cy="329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Qual è la vostra conoscenza dei potenziali impatti della Strategia Farm to Fork dell'Unione Europea e della Strategia per la Biodiversità 2030 sulle pratiche agricole locali? </a:t>
            </a:r>
            <a:endParaRPr/>
          </a:p>
          <a:p>
            <a:pPr marL="0" lvl="0" indent="0" algn="l" rtl="0">
              <a:lnSpc>
                <a:spcPct val="90000"/>
              </a:lnSpc>
              <a:spcBef>
                <a:spcPts val="1000"/>
              </a:spcBef>
              <a:spcAft>
                <a:spcPts val="0"/>
              </a:spcAft>
              <a:buClr>
                <a:srgbClr val="000000"/>
              </a:buClr>
              <a:buSzPts val="2400"/>
              <a:buNone/>
            </a:pPr>
            <a:r>
              <a:rPr lang="en-US"/>
              <a:t>Come pensa che queste politiche sostengano la transizione verso l'agroecologia e contribuiscano al raggiungimento degli Obiettivi di Sviluppo Sostenibile (SDGs)?".</a:t>
            </a:r>
            <a:endParaRPr/>
          </a:p>
        </p:txBody>
      </p:sp>
      <p:sp>
        <p:nvSpPr>
          <p:cNvPr id="344" name="Google Shape;344;p3"/>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Ma prima </a:t>
            </a:r>
            <a:r>
              <a:rPr lang="en-US" b="1"/>
              <a:t>riflettiamo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grpSp>
        <p:nvGrpSpPr>
          <p:cNvPr id="681" name="Google Shape;681;p30"/>
          <p:cNvGrpSpPr/>
          <p:nvPr/>
        </p:nvGrpSpPr>
        <p:grpSpPr>
          <a:xfrm>
            <a:off x="3632137" y="1560914"/>
            <a:ext cx="5886017" cy="3379966"/>
            <a:chOff x="3210699" y="1277075"/>
            <a:chExt cx="6530459" cy="3750029"/>
          </a:xfrm>
        </p:grpSpPr>
        <p:grpSp>
          <p:nvGrpSpPr>
            <p:cNvPr id="682" name="Google Shape;682;p30"/>
            <p:cNvGrpSpPr/>
            <p:nvPr/>
          </p:nvGrpSpPr>
          <p:grpSpPr>
            <a:xfrm flipH="1">
              <a:off x="6870596" y="1392870"/>
              <a:ext cx="1614178" cy="1674267"/>
              <a:chOff x="3464157" y="1713527"/>
              <a:chExt cx="1614178" cy="1674267"/>
            </a:xfrm>
          </p:grpSpPr>
          <p:cxnSp>
            <p:nvCxnSpPr>
              <p:cNvPr id="683" name="Google Shape;683;p30"/>
              <p:cNvCxnSpPr/>
              <p:nvPr/>
            </p:nvCxnSpPr>
            <p:spPr>
              <a:xfrm rot="10800000">
                <a:off x="3505125" y="1754496"/>
                <a:ext cx="1573210" cy="1633298"/>
              </a:xfrm>
              <a:prstGeom prst="straightConnector1">
                <a:avLst/>
              </a:prstGeom>
              <a:noFill/>
              <a:ln w="12950" cap="flat" cmpd="sng">
                <a:solidFill>
                  <a:srgbClr val="75A949"/>
                </a:solidFill>
                <a:prstDash val="solid"/>
                <a:round/>
                <a:headEnd type="none" w="med" len="med"/>
                <a:tailEnd type="none" w="med" len="med"/>
              </a:ln>
            </p:spPr>
          </p:cxnSp>
          <p:sp>
            <p:nvSpPr>
              <p:cNvPr id="684" name="Google Shape;684;p30"/>
              <p:cNvSpPr/>
              <p:nvPr/>
            </p:nvSpPr>
            <p:spPr>
              <a:xfrm>
                <a:off x="3464157" y="1713527"/>
                <a:ext cx="90131" cy="90131"/>
              </a:xfrm>
              <a:custGeom>
                <a:avLst/>
                <a:gdLst/>
                <a:ahLst/>
                <a:cxnLst/>
                <a:rect l="l" t="t" r="r" b="b"/>
                <a:pathLst>
                  <a:path w="145" h="146" extrusionOk="0">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685" name="Google Shape;685;p30"/>
            <p:cNvCxnSpPr/>
            <p:nvPr/>
          </p:nvCxnSpPr>
          <p:spPr>
            <a:xfrm>
              <a:off x="7083635" y="3238125"/>
              <a:ext cx="1567747" cy="1627835"/>
            </a:xfrm>
            <a:prstGeom prst="straightConnector1">
              <a:avLst/>
            </a:prstGeom>
            <a:noFill/>
            <a:ln w="12950" cap="flat" cmpd="sng">
              <a:solidFill>
                <a:srgbClr val="75A949"/>
              </a:solidFill>
              <a:prstDash val="solid"/>
              <a:round/>
              <a:headEnd type="none" w="med" len="med"/>
              <a:tailEnd type="none" w="med" len="med"/>
            </a:ln>
          </p:spPr>
        </p:cxnSp>
        <p:sp>
          <p:nvSpPr>
            <p:cNvPr id="686" name="Google Shape;686;p30"/>
            <p:cNvSpPr/>
            <p:nvPr/>
          </p:nvSpPr>
          <p:spPr>
            <a:xfrm>
              <a:off x="8604951" y="4822260"/>
              <a:ext cx="90131" cy="90131"/>
            </a:xfrm>
            <a:custGeom>
              <a:avLst/>
              <a:gdLst/>
              <a:ahLst/>
              <a:cxnLst/>
              <a:rect l="l" t="t" r="r" b="b"/>
              <a:pathLst>
                <a:path w="145" h="146" extrusionOk="0">
                  <a:moveTo>
                    <a:pt x="27" y="118"/>
                  </a:moveTo>
                  <a:lnTo>
                    <a:pt x="27" y="118"/>
                  </a:lnTo>
                  <a:cubicBezTo>
                    <a:pt x="54" y="145"/>
                    <a:pt x="90" y="145"/>
                    <a:pt x="117" y="118"/>
                  </a:cubicBezTo>
                  <a:cubicBezTo>
                    <a:pt x="144" y="99"/>
                    <a:pt x="144" y="54"/>
                    <a:pt x="126" y="27"/>
                  </a:cubicBezTo>
                  <a:cubicBezTo>
                    <a:pt x="99" y="0"/>
                    <a:pt x="54" y="0"/>
                    <a:pt x="27" y="27"/>
                  </a:cubicBezTo>
                  <a:cubicBezTo>
                    <a:pt x="0" y="54"/>
                    <a:pt x="0" y="90"/>
                    <a:pt x="27"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7" name="Google Shape;687;p30"/>
            <p:cNvCxnSpPr/>
            <p:nvPr/>
          </p:nvCxnSpPr>
          <p:spPr>
            <a:xfrm>
              <a:off x="7083635" y="3232663"/>
              <a:ext cx="1679730" cy="2731"/>
            </a:xfrm>
            <a:prstGeom prst="straightConnector1">
              <a:avLst/>
            </a:prstGeom>
            <a:noFill/>
            <a:ln w="12950" cap="flat" cmpd="sng">
              <a:solidFill>
                <a:srgbClr val="75A949"/>
              </a:solidFill>
              <a:prstDash val="solid"/>
              <a:round/>
              <a:headEnd type="none" w="med" len="med"/>
              <a:tailEnd type="none" w="med" len="med"/>
            </a:ln>
          </p:spPr>
        </p:cxnSp>
        <p:sp>
          <p:nvSpPr>
            <p:cNvPr id="688" name="Google Shape;688;p30"/>
            <p:cNvSpPr/>
            <p:nvPr/>
          </p:nvSpPr>
          <p:spPr>
            <a:xfrm>
              <a:off x="8716932" y="3194425"/>
              <a:ext cx="84670" cy="84668"/>
            </a:xfrm>
            <a:custGeom>
              <a:avLst/>
              <a:gdLst/>
              <a:ahLst/>
              <a:cxnLst/>
              <a:rect l="l" t="t" r="r" b="b"/>
              <a:pathLst>
                <a:path w="136" h="136" extrusionOk="0">
                  <a:moveTo>
                    <a:pt x="63" y="135"/>
                  </a:moveTo>
                  <a:lnTo>
                    <a:pt x="63" y="135"/>
                  </a:lnTo>
                  <a:cubicBezTo>
                    <a:pt x="99" y="135"/>
                    <a:pt x="135" y="108"/>
                    <a:pt x="135" y="63"/>
                  </a:cubicBezTo>
                  <a:cubicBezTo>
                    <a:pt x="135" y="27"/>
                    <a:pt x="99" y="0"/>
                    <a:pt x="63" y="0"/>
                  </a:cubicBezTo>
                  <a:cubicBezTo>
                    <a:pt x="26" y="0"/>
                    <a:pt x="0" y="27"/>
                    <a:pt x="0" y="63"/>
                  </a:cubicBezTo>
                  <a:cubicBezTo>
                    <a:pt x="0" y="108"/>
                    <a:pt x="26" y="135"/>
                    <a:pt x="63" y="135"/>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9" name="Google Shape;689;p30"/>
            <p:cNvCxnSpPr/>
            <p:nvPr/>
          </p:nvCxnSpPr>
          <p:spPr>
            <a:xfrm rot="10800000">
              <a:off x="3352725" y="1602096"/>
              <a:ext cx="1573210" cy="1633298"/>
            </a:xfrm>
            <a:prstGeom prst="straightConnector1">
              <a:avLst/>
            </a:prstGeom>
            <a:noFill/>
            <a:ln w="12950" cap="flat" cmpd="sng">
              <a:solidFill>
                <a:srgbClr val="9FDADF"/>
              </a:solidFill>
              <a:prstDash val="solid"/>
              <a:round/>
              <a:headEnd type="none" w="med" len="med"/>
              <a:tailEnd type="none" w="med" len="med"/>
            </a:ln>
          </p:spPr>
        </p:cxnSp>
        <p:sp>
          <p:nvSpPr>
            <p:cNvPr id="690" name="Google Shape;690;p30"/>
            <p:cNvSpPr/>
            <p:nvPr/>
          </p:nvSpPr>
          <p:spPr>
            <a:xfrm>
              <a:off x="3311757" y="1561127"/>
              <a:ext cx="90131" cy="90131"/>
            </a:xfrm>
            <a:custGeom>
              <a:avLst/>
              <a:gdLst/>
              <a:ahLst/>
              <a:cxnLst/>
              <a:rect l="l" t="t" r="r" b="b"/>
              <a:pathLst>
                <a:path w="145" h="146" extrusionOk="0">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91" name="Google Shape;691;p30"/>
            <p:cNvCxnSpPr/>
            <p:nvPr/>
          </p:nvCxnSpPr>
          <p:spPr>
            <a:xfrm flipH="1">
              <a:off x="3352725" y="3238125"/>
              <a:ext cx="1573210" cy="1627835"/>
            </a:xfrm>
            <a:prstGeom prst="straightConnector1">
              <a:avLst/>
            </a:prstGeom>
            <a:noFill/>
            <a:ln w="12950" cap="flat" cmpd="sng">
              <a:solidFill>
                <a:srgbClr val="9FDADF"/>
              </a:solidFill>
              <a:prstDash val="solid"/>
              <a:round/>
              <a:headEnd type="none" w="med" len="med"/>
              <a:tailEnd type="none" w="med" len="med"/>
            </a:ln>
          </p:spPr>
        </p:cxnSp>
        <p:sp>
          <p:nvSpPr>
            <p:cNvPr id="692" name="Google Shape;692;p30"/>
            <p:cNvSpPr/>
            <p:nvPr/>
          </p:nvSpPr>
          <p:spPr>
            <a:xfrm>
              <a:off x="3311757" y="4822260"/>
              <a:ext cx="90131" cy="90131"/>
            </a:xfrm>
            <a:custGeom>
              <a:avLst/>
              <a:gdLst/>
              <a:ahLst/>
              <a:cxnLst/>
              <a:rect l="l" t="t" r="r" b="b"/>
              <a:pathLst>
                <a:path w="145" h="146" extrusionOk="0">
                  <a:moveTo>
                    <a:pt x="27" y="27"/>
                  </a:moveTo>
                  <a:lnTo>
                    <a:pt x="27" y="27"/>
                  </a:lnTo>
                  <a:cubicBezTo>
                    <a:pt x="0" y="54"/>
                    <a:pt x="0" y="99"/>
                    <a:pt x="27" y="118"/>
                  </a:cubicBezTo>
                  <a:cubicBezTo>
                    <a:pt x="54" y="145"/>
                    <a:pt x="99" y="145"/>
                    <a:pt x="126" y="118"/>
                  </a:cubicBezTo>
                  <a:cubicBezTo>
                    <a:pt x="144" y="90"/>
                    <a:pt x="144" y="54"/>
                    <a:pt x="117" y="27"/>
                  </a:cubicBezTo>
                  <a:cubicBezTo>
                    <a:pt x="90" y="0"/>
                    <a:pt x="54" y="0"/>
                    <a:pt x="27" y="27"/>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93" name="Google Shape;693;p30"/>
            <p:cNvCxnSpPr/>
            <p:nvPr/>
          </p:nvCxnSpPr>
          <p:spPr>
            <a:xfrm flipH="1">
              <a:off x="3246206" y="3232663"/>
              <a:ext cx="1679728" cy="2731"/>
            </a:xfrm>
            <a:prstGeom prst="straightConnector1">
              <a:avLst/>
            </a:prstGeom>
            <a:noFill/>
            <a:ln w="12950" cap="flat" cmpd="sng">
              <a:solidFill>
                <a:srgbClr val="9FDADF"/>
              </a:solidFill>
              <a:prstDash val="solid"/>
              <a:round/>
              <a:headEnd type="none" w="med" len="med"/>
              <a:tailEnd type="none" w="med" len="med"/>
            </a:ln>
          </p:spPr>
        </p:cxnSp>
        <p:sp>
          <p:nvSpPr>
            <p:cNvPr id="694" name="Google Shape;694;p30"/>
            <p:cNvSpPr/>
            <p:nvPr/>
          </p:nvSpPr>
          <p:spPr>
            <a:xfrm>
              <a:off x="3210699" y="3194425"/>
              <a:ext cx="84670" cy="84668"/>
            </a:xfrm>
            <a:custGeom>
              <a:avLst/>
              <a:gdLst/>
              <a:ahLst/>
              <a:cxnLst/>
              <a:rect l="l" t="t" r="r" b="b"/>
              <a:pathLst>
                <a:path w="137" h="136" extrusionOk="0">
                  <a:moveTo>
                    <a:pt x="63" y="0"/>
                  </a:moveTo>
                  <a:lnTo>
                    <a:pt x="63" y="0"/>
                  </a:lnTo>
                  <a:cubicBezTo>
                    <a:pt x="27" y="0"/>
                    <a:pt x="0" y="27"/>
                    <a:pt x="0" y="63"/>
                  </a:cubicBezTo>
                  <a:cubicBezTo>
                    <a:pt x="0" y="108"/>
                    <a:pt x="27" y="135"/>
                    <a:pt x="63" y="135"/>
                  </a:cubicBezTo>
                  <a:cubicBezTo>
                    <a:pt x="99" y="135"/>
                    <a:pt x="136" y="108"/>
                    <a:pt x="136" y="63"/>
                  </a:cubicBezTo>
                  <a:cubicBezTo>
                    <a:pt x="136" y="27"/>
                    <a:pt x="99" y="0"/>
                    <a:pt x="63" y="0"/>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30"/>
            <p:cNvSpPr/>
            <p:nvPr/>
          </p:nvSpPr>
          <p:spPr>
            <a:xfrm>
              <a:off x="3852548" y="1572053"/>
              <a:ext cx="1455764" cy="3089062"/>
            </a:xfrm>
            <a:custGeom>
              <a:avLst/>
              <a:gdLst/>
              <a:ahLst/>
              <a:cxnLst/>
              <a:rect l="l" t="t" r="r" b="b"/>
              <a:pathLst>
                <a:path w="2351" h="4988" extrusionOk="0">
                  <a:moveTo>
                    <a:pt x="2350" y="4987"/>
                  </a:moveTo>
                  <a:lnTo>
                    <a:pt x="2350" y="4987"/>
                  </a:lnTo>
                  <a:cubicBezTo>
                    <a:pt x="1048" y="4987"/>
                    <a:pt x="0" y="3867"/>
                    <a:pt x="0" y="2493"/>
                  </a:cubicBezTo>
                  <a:cubicBezTo>
                    <a:pt x="0" y="1111"/>
                    <a:pt x="1048" y="0"/>
                    <a:pt x="2350" y="0"/>
                  </a:cubicBezTo>
                  <a:lnTo>
                    <a:pt x="2350" y="4987"/>
                  </a:ln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6" name="Google Shape;696;p30"/>
            <p:cNvSpPr/>
            <p:nvPr/>
          </p:nvSpPr>
          <p:spPr>
            <a:xfrm>
              <a:off x="5264612" y="1572053"/>
              <a:ext cx="1461228" cy="3089062"/>
            </a:xfrm>
            <a:custGeom>
              <a:avLst/>
              <a:gdLst/>
              <a:ahLst/>
              <a:cxnLst/>
              <a:rect l="l" t="t" r="r" b="b"/>
              <a:pathLst>
                <a:path w="2358" h="4988" extrusionOk="0">
                  <a:moveTo>
                    <a:pt x="0" y="4987"/>
                  </a:moveTo>
                  <a:lnTo>
                    <a:pt x="0" y="4987"/>
                  </a:lnTo>
                  <a:cubicBezTo>
                    <a:pt x="1300" y="4987"/>
                    <a:pt x="2357" y="3867"/>
                    <a:pt x="2357" y="2493"/>
                  </a:cubicBezTo>
                  <a:cubicBezTo>
                    <a:pt x="2357" y="1111"/>
                    <a:pt x="1300" y="0"/>
                    <a:pt x="0" y="0"/>
                  </a:cubicBezTo>
                  <a:lnTo>
                    <a:pt x="0" y="4987"/>
                  </a:ln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30"/>
            <p:cNvSpPr/>
            <p:nvPr/>
          </p:nvSpPr>
          <p:spPr>
            <a:xfrm>
              <a:off x="3759684" y="1566590"/>
              <a:ext cx="3094524" cy="3099987"/>
            </a:xfrm>
            <a:custGeom>
              <a:avLst/>
              <a:gdLst/>
              <a:ahLst/>
              <a:cxnLst/>
              <a:rect l="l" t="t" r="r" b="b"/>
              <a:pathLst>
                <a:path w="4996" h="5006" extrusionOk="0">
                  <a:moveTo>
                    <a:pt x="4282" y="768"/>
                  </a:moveTo>
                  <a:lnTo>
                    <a:pt x="4282" y="768"/>
                  </a:lnTo>
                  <a:cubicBezTo>
                    <a:pt x="4273" y="750"/>
                    <a:pt x="4255" y="732"/>
                    <a:pt x="4236" y="714"/>
                  </a:cubicBezTo>
                  <a:cubicBezTo>
                    <a:pt x="4227" y="714"/>
                    <a:pt x="4227" y="714"/>
                    <a:pt x="4227" y="714"/>
                  </a:cubicBezTo>
                  <a:cubicBezTo>
                    <a:pt x="4218" y="696"/>
                    <a:pt x="4200" y="678"/>
                    <a:pt x="4182" y="669"/>
                  </a:cubicBezTo>
                  <a:cubicBezTo>
                    <a:pt x="3740" y="253"/>
                    <a:pt x="3162" y="19"/>
                    <a:pt x="2548" y="0"/>
                  </a:cubicBezTo>
                  <a:cubicBezTo>
                    <a:pt x="2539" y="0"/>
                    <a:pt x="2530" y="0"/>
                    <a:pt x="2521" y="0"/>
                  </a:cubicBezTo>
                  <a:cubicBezTo>
                    <a:pt x="2521" y="0"/>
                    <a:pt x="2521" y="0"/>
                    <a:pt x="2512" y="0"/>
                  </a:cubicBezTo>
                  <a:lnTo>
                    <a:pt x="2512" y="0"/>
                  </a:lnTo>
                  <a:lnTo>
                    <a:pt x="2503" y="0"/>
                  </a:lnTo>
                  <a:cubicBezTo>
                    <a:pt x="2494" y="0"/>
                    <a:pt x="2485" y="0"/>
                    <a:pt x="2485" y="0"/>
                  </a:cubicBezTo>
                  <a:lnTo>
                    <a:pt x="2485" y="0"/>
                  </a:lnTo>
                  <a:lnTo>
                    <a:pt x="2476" y="0"/>
                  </a:lnTo>
                  <a:cubicBezTo>
                    <a:pt x="2466" y="0"/>
                    <a:pt x="2466" y="0"/>
                    <a:pt x="2457" y="0"/>
                  </a:cubicBezTo>
                  <a:cubicBezTo>
                    <a:pt x="1843" y="19"/>
                    <a:pt x="1265" y="253"/>
                    <a:pt x="813" y="669"/>
                  </a:cubicBezTo>
                  <a:cubicBezTo>
                    <a:pt x="795" y="678"/>
                    <a:pt x="777" y="696"/>
                    <a:pt x="768" y="714"/>
                  </a:cubicBezTo>
                  <a:lnTo>
                    <a:pt x="768" y="714"/>
                  </a:lnTo>
                  <a:cubicBezTo>
                    <a:pt x="750" y="732"/>
                    <a:pt x="731" y="750"/>
                    <a:pt x="714" y="768"/>
                  </a:cubicBezTo>
                  <a:cubicBezTo>
                    <a:pt x="253" y="1246"/>
                    <a:pt x="0" y="1888"/>
                    <a:pt x="18" y="2557"/>
                  </a:cubicBezTo>
                  <a:cubicBezTo>
                    <a:pt x="27" y="3225"/>
                    <a:pt x="298" y="3849"/>
                    <a:pt x="786" y="4309"/>
                  </a:cubicBezTo>
                  <a:cubicBezTo>
                    <a:pt x="1237" y="4743"/>
                    <a:pt x="1816" y="4987"/>
                    <a:pt x="2439" y="5005"/>
                  </a:cubicBezTo>
                  <a:cubicBezTo>
                    <a:pt x="2448" y="5005"/>
                    <a:pt x="2457" y="5005"/>
                    <a:pt x="2466" y="5005"/>
                  </a:cubicBezTo>
                  <a:cubicBezTo>
                    <a:pt x="2476" y="5005"/>
                    <a:pt x="2485" y="5005"/>
                    <a:pt x="2485" y="5005"/>
                  </a:cubicBezTo>
                  <a:cubicBezTo>
                    <a:pt x="2494" y="5005"/>
                    <a:pt x="2494" y="5005"/>
                    <a:pt x="2503" y="5005"/>
                  </a:cubicBezTo>
                  <a:lnTo>
                    <a:pt x="2512" y="5005"/>
                  </a:lnTo>
                  <a:cubicBezTo>
                    <a:pt x="2521" y="5005"/>
                    <a:pt x="2521" y="5005"/>
                    <a:pt x="2530" y="5005"/>
                  </a:cubicBezTo>
                  <a:cubicBezTo>
                    <a:pt x="2539" y="5005"/>
                    <a:pt x="2548" y="5005"/>
                    <a:pt x="2566" y="5005"/>
                  </a:cubicBezTo>
                  <a:cubicBezTo>
                    <a:pt x="3180" y="4987"/>
                    <a:pt x="3767" y="4743"/>
                    <a:pt x="4218" y="4309"/>
                  </a:cubicBezTo>
                  <a:cubicBezTo>
                    <a:pt x="4697" y="3849"/>
                    <a:pt x="4969" y="3225"/>
                    <a:pt x="4986" y="2557"/>
                  </a:cubicBezTo>
                  <a:cubicBezTo>
                    <a:pt x="4995" y="1888"/>
                    <a:pt x="4752" y="1246"/>
                    <a:pt x="4282" y="768"/>
                  </a:cubicBezTo>
                  <a:close/>
                  <a:moveTo>
                    <a:pt x="4679" y="2394"/>
                  </a:moveTo>
                  <a:lnTo>
                    <a:pt x="4679" y="2394"/>
                  </a:lnTo>
                  <a:cubicBezTo>
                    <a:pt x="3957" y="2376"/>
                    <a:pt x="3957" y="2376"/>
                    <a:pt x="3957" y="2376"/>
                  </a:cubicBezTo>
                  <a:cubicBezTo>
                    <a:pt x="3938" y="1987"/>
                    <a:pt x="3821" y="1599"/>
                    <a:pt x="3622" y="1228"/>
                  </a:cubicBezTo>
                  <a:cubicBezTo>
                    <a:pt x="3785" y="1165"/>
                    <a:pt x="3938" y="1084"/>
                    <a:pt x="4083" y="993"/>
                  </a:cubicBezTo>
                  <a:cubicBezTo>
                    <a:pt x="4426" y="1364"/>
                    <a:pt x="4652" y="1852"/>
                    <a:pt x="4679" y="2394"/>
                  </a:cubicBezTo>
                  <a:close/>
                  <a:moveTo>
                    <a:pt x="2503" y="4680"/>
                  </a:moveTo>
                  <a:lnTo>
                    <a:pt x="2503" y="4680"/>
                  </a:lnTo>
                  <a:cubicBezTo>
                    <a:pt x="2232" y="4463"/>
                    <a:pt x="2015" y="4228"/>
                    <a:pt x="1843" y="3975"/>
                  </a:cubicBezTo>
                  <a:cubicBezTo>
                    <a:pt x="2051" y="3921"/>
                    <a:pt x="2277" y="3885"/>
                    <a:pt x="2503" y="3876"/>
                  </a:cubicBezTo>
                  <a:cubicBezTo>
                    <a:pt x="2729" y="3885"/>
                    <a:pt x="2945" y="3921"/>
                    <a:pt x="3162" y="3975"/>
                  </a:cubicBezTo>
                  <a:cubicBezTo>
                    <a:pt x="2982" y="4228"/>
                    <a:pt x="2765" y="4463"/>
                    <a:pt x="2503" y="4680"/>
                  </a:cubicBezTo>
                  <a:close/>
                  <a:moveTo>
                    <a:pt x="2512" y="3568"/>
                  </a:moveTo>
                  <a:lnTo>
                    <a:pt x="2512" y="3568"/>
                  </a:lnTo>
                  <a:lnTo>
                    <a:pt x="2512" y="3568"/>
                  </a:lnTo>
                  <a:lnTo>
                    <a:pt x="2503" y="3568"/>
                  </a:lnTo>
                  <a:cubicBezTo>
                    <a:pt x="2494" y="3568"/>
                    <a:pt x="2485" y="3568"/>
                    <a:pt x="2485" y="3568"/>
                  </a:cubicBezTo>
                  <a:lnTo>
                    <a:pt x="2485" y="3568"/>
                  </a:lnTo>
                  <a:cubicBezTo>
                    <a:pt x="2204" y="3577"/>
                    <a:pt x="1933" y="3623"/>
                    <a:pt x="1671" y="3713"/>
                  </a:cubicBezTo>
                  <a:cubicBezTo>
                    <a:pt x="1482" y="3379"/>
                    <a:pt x="1373" y="3035"/>
                    <a:pt x="1346" y="2674"/>
                  </a:cubicBezTo>
                  <a:cubicBezTo>
                    <a:pt x="2503" y="2656"/>
                    <a:pt x="2503" y="2656"/>
                    <a:pt x="2503" y="2656"/>
                  </a:cubicBezTo>
                  <a:cubicBezTo>
                    <a:pt x="3649" y="2674"/>
                    <a:pt x="3649" y="2674"/>
                    <a:pt x="3649" y="2674"/>
                  </a:cubicBezTo>
                  <a:cubicBezTo>
                    <a:pt x="3631" y="3035"/>
                    <a:pt x="3524" y="3379"/>
                    <a:pt x="3334" y="3713"/>
                  </a:cubicBezTo>
                  <a:cubicBezTo>
                    <a:pt x="3072" y="3623"/>
                    <a:pt x="2792" y="3577"/>
                    <a:pt x="2512" y="3568"/>
                  </a:cubicBezTo>
                  <a:close/>
                  <a:moveTo>
                    <a:pt x="2512" y="2349"/>
                  </a:moveTo>
                  <a:lnTo>
                    <a:pt x="2512" y="2349"/>
                  </a:lnTo>
                  <a:lnTo>
                    <a:pt x="2512" y="2349"/>
                  </a:lnTo>
                  <a:cubicBezTo>
                    <a:pt x="2503" y="2349"/>
                    <a:pt x="2503" y="2349"/>
                    <a:pt x="2503" y="2349"/>
                  </a:cubicBezTo>
                  <a:cubicBezTo>
                    <a:pt x="2485" y="2349"/>
                    <a:pt x="2485" y="2349"/>
                    <a:pt x="2485" y="2349"/>
                  </a:cubicBezTo>
                  <a:lnTo>
                    <a:pt x="2485" y="2349"/>
                  </a:lnTo>
                  <a:cubicBezTo>
                    <a:pt x="1346" y="2376"/>
                    <a:pt x="1346" y="2376"/>
                    <a:pt x="1346" y="2376"/>
                  </a:cubicBezTo>
                  <a:cubicBezTo>
                    <a:pt x="1373" y="2014"/>
                    <a:pt x="1482" y="1662"/>
                    <a:pt x="1671" y="1328"/>
                  </a:cubicBezTo>
                  <a:cubicBezTo>
                    <a:pt x="1933" y="1400"/>
                    <a:pt x="2204" y="1436"/>
                    <a:pt x="2485" y="1436"/>
                  </a:cubicBezTo>
                  <a:cubicBezTo>
                    <a:pt x="2485" y="1436"/>
                    <a:pt x="2494" y="1436"/>
                    <a:pt x="2503" y="1436"/>
                  </a:cubicBezTo>
                  <a:cubicBezTo>
                    <a:pt x="2503" y="1436"/>
                    <a:pt x="2512" y="1436"/>
                    <a:pt x="2521" y="1436"/>
                  </a:cubicBezTo>
                  <a:cubicBezTo>
                    <a:pt x="2792" y="1436"/>
                    <a:pt x="3072" y="1400"/>
                    <a:pt x="3334" y="1328"/>
                  </a:cubicBezTo>
                  <a:cubicBezTo>
                    <a:pt x="3524" y="1662"/>
                    <a:pt x="3631" y="2014"/>
                    <a:pt x="3649" y="2376"/>
                  </a:cubicBezTo>
                  <a:lnTo>
                    <a:pt x="2512" y="2349"/>
                  </a:lnTo>
                  <a:close/>
                  <a:moveTo>
                    <a:pt x="2503" y="326"/>
                  </a:moveTo>
                  <a:lnTo>
                    <a:pt x="2503" y="326"/>
                  </a:lnTo>
                  <a:cubicBezTo>
                    <a:pt x="2765" y="561"/>
                    <a:pt x="2982" y="804"/>
                    <a:pt x="3162" y="1056"/>
                  </a:cubicBezTo>
                  <a:cubicBezTo>
                    <a:pt x="2954" y="1102"/>
                    <a:pt x="2738" y="1129"/>
                    <a:pt x="2521" y="1129"/>
                  </a:cubicBezTo>
                  <a:cubicBezTo>
                    <a:pt x="2521" y="1129"/>
                    <a:pt x="2521" y="1129"/>
                    <a:pt x="2512" y="1129"/>
                  </a:cubicBezTo>
                  <a:lnTo>
                    <a:pt x="2512" y="1129"/>
                  </a:lnTo>
                  <a:lnTo>
                    <a:pt x="2503" y="1129"/>
                  </a:lnTo>
                  <a:cubicBezTo>
                    <a:pt x="2494" y="1129"/>
                    <a:pt x="2485" y="1129"/>
                    <a:pt x="2485" y="1129"/>
                  </a:cubicBezTo>
                  <a:lnTo>
                    <a:pt x="2485" y="1129"/>
                  </a:lnTo>
                  <a:cubicBezTo>
                    <a:pt x="2485" y="1129"/>
                    <a:pt x="2485" y="1129"/>
                    <a:pt x="2476" y="1129"/>
                  </a:cubicBezTo>
                  <a:cubicBezTo>
                    <a:pt x="2259" y="1129"/>
                    <a:pt x="2051" y="1102"/>
                    <a:pt x="1843" y="1056"/>
                  </a:cubicBezTo>
                  <a:cubicBezTo>
                    <a:pt x="2015" y="804"/>
                    <a:pt x="2232" y="561"/>
                    <a:pt x="2503" y="326"/>
                  </a:cubicBezTo>
                  <a:close/>
                  <a:moveTo>
                    <a:pt x="3848" y="778"/>
                  </a:moveTo>
                  <a:lnTo>
                    <a:pt x="3848" y="778"/>
                  </a:lnTo>
                  <a:cubicBezTo>
                    <a:pt x="3721" y="850"/>
                    <a:pt x="3595" y="912"/>
                    <a:pt x="3469" y="957"/>
                  </a:cubicBezTo>
                  <a:cubicBezTo>
                    <a:pt x="3334" y="750"/>
                    <a:pt x="3171" y="551"/>
                    <a:pt x="2982" y="362"/>
                  </a:cubicBezTo>
                  <a:cubicBezTo>
                    <a:pt x="3307" y="434"/>
                    <a:pt x="3595" y="579"/>
                    <a:pt x="3848" y="778"/>
                  </a:cubicBezTo>
                  <a:close/>
                  <a:moveTo>
                    <a:pt x="2015" y="362"/>
                  </a:moveTo>
                  <a:lnTo>
                    <a:pt x="2015" y="362"/>
                  </a:lnTo>
                  <a:cubicBezTo>
                    <a:pt x="1834" y="551"/>
                    <a:pt x="1671" y="750"/>
                    <a:pt x="1536" y="957"/>
                  </a:cubicBezTo>
                  <a:cubicBezTo>
                    <a:pt x="1400" y="912"/>
                    <a:pt x="1274" y="850"/>
                    <a:pt x="1156" y="778"/>
                  </a:cubicBezTo>
                  <a:cubicBezTo>
                    <a:pt x="1400" y="579"/>
                    <a:pt x="1698" y="434"/>
                    <a:pt x="2015" y="362"/>
                  </a:cubicBezTo>
                  <a:close/>
                  <a:moveTo>
                    <a:pt x="921" y="993"/>
                  </a:moveTo>
                  <a:lnTo>
                    <a:pt x="921" y="993"/>
                  </a:lnTo>
                  <a:cubicBezTo>
                    <a:pt x="1066" y="1084"/>
                    <a:pt x="1220" y="1165"/>
                    <a:pt x="1373" y="1228"/>
                  </a:cubicBezTo>
                  <a:cubicBezTo>
                    <a:pt x="1174" y="1599"/>
                    <a:pt x="1066" y="1987"/>
                    <a:pt x="1039" y="2376"/>
                  </a:cubicBezTo>
                  <a:cubicBezTo>
                    <a:pt x="325" y="2394"/>
                    <a:pt x="325" y="2394"/>
                    <a:pt x="325" y="2394"/>
                  </a:cubicBezTo>
                  <a:cubicBezTo>
                    <a:pt x="352" y="1852"/>
                    <a:pt x="569" y="1364"/>
                    <a:pt x="921" y="993"/>
                  </a:cubicBezTo>
                  <a:close/>
                  <a:moveTo>
                    <a:pt x="325" y="2701"/>
                  </a:moveTo>
                  <a:lnTo>
                    <a:pt x="325" y="2701"/>
                  </a:lnTo>
                  <a:cubicBezTo>
                    <a:pt x="1039" y="2683"/>
                    <a:pt x="1039" y="2683"/>
                    <a:pt x="1039" y="2683"/>
                  </a:cubicBezTo>
                  <a:cubicBezTo>
                    <a:pt x="1066" y="3071"/>
                    <a:pt x="1183" y="3460"/>
                    <a:pt x="1382" y="3821"/>
                  </a:cubicBezTo>
                  <a:cubicBezTo>
                    <a:pt x="1237" y="3885"/>
                    <a:pt x="1093" y="3966"/>
                    <a:pt x="958" y="4047"/>
                  </a:cubicBezTo>
                  <a:cubicBezTo>
                    <a:pt x="605" y="3695"/>
                    <a:pt x="379" y="3225"/>
                    <a:pt x="325" y="2701"/>
                  </a:cubicBezTo>
                  <a:close/>
                  <a:moveTo>
                    <a:pt x="1201" y="4255"/>
                  </a:moveTo>
                  <a:lnTo>
                    <a:pt x="1201" y="4255"/>
                  </a:lnTo>
                  <a:cubicBezTo>
                    <a:pt x="1310" y="4192"/>
                    <a:pt x="1427" y="4138"/>
                    <a:pt x="1545" y="4083"/>
                  </a:cubicBezTo>
                  <a:cubicBezTo>
                    <a:pt x="1671" y="4273"/>
                    <a:pt x="1825" y="4463"/>
                    <a:pt x="1997" y="4635"/>
                  </a:cubicBezTo>
                  <a:cubicBezTo>
                    <a:pt x="1707" y="4562"/>
                    <a:pt x="1436" y="4436"/>
                    <a:pt x="1201" y="4255"/>
                  </a:cubicBezTo>
                  <a:close/>
                  <a:moveTo>
                    <a:pt x="3000" y="4635"/>
                  </a:moveTo>
                  <a:lnTo>
                    <a:pt x="3000" y="4635"/>
                  </a:lnTo>
                  <a:cubicBezTo>
                    <a:pt x="3180" y="4463"/>
                    <a:pt x="3334" y="4273"/>
                    <a:pt x="3460" y="4083"/>
                  </a:cubicBezTo>
                  <a:cubicBezTo>
                    <a:pt x="3578" y="4138"/>
                    <a:pt x="3685" y="4192"/>
                    <a:pt x="3803" y="4255"/>
                  </a:cubicBezTo>
                  <a:cubicBezTo>
                    <a:pt x="3569" y="4436"/>
                    <a:pt x="3298" y="4562"/>
                    <a:pt x="3000" y="4635"/>
                  </a:cubicBezTo>
                  <a:close/>
                  <a:moveTo>
                    <a:pt x="4038" y="4047"/>
                  </a:moveTo>
                  <a:lnTo>
                    <a:pt x="4038" y="4047"/>
                  </a:lnTo>
                  <a:cubicBezTo>
                    <a:pt x="3902" y="3966"/>
                    <a:pt x="3767" y="3885"/>
                    <a:pt x="3622" y="3821"/>
                  </a:cubicBezTo>
                  <a:cubicBezTo>
                    <a:pt x="3821" y="3460"/>
                    <a:pt x="3929" y="3071"/>
                    <a:pt x="3957" y="2683"/>
                  </a:cubicBezTo>
                  <a:cubicBezTo>
                    <a:pt x="4670" y="2701"/>
                    <a:pt x="4670" y="2701"/>
                    <a:pt x="4670" y="2701"/>
                  </a:cubicBezTo>
                  <a:cubicBezTo>
                    <a:pt x="4625" y="3225"/>
                    <a:pt x="4390" y="3695"/>
                    <a:pt x="4038" y="4047"/>
                  </a:cubicBezTo>
                  <a:close/>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30"/>
            <p:cNvSpPr/>
            <p:nvPr/>
          </p:nvSpPr>
          <p:spPr>
            <a:xfrm>
              <a:off x="5941966" y="1528352"/>
              <a:ext cx="2362547" cy="3498752"/>
            </a:xfrm>
            <a:custGeom>
              <a:avLst/>
              <a:gdLst/>
              <a:ahLst/>
              <a:cxnLst/>
              <a:rect l="l" t="t" r="r" b="b"/>
              <a:pathLst>
                <a:path w="3813" h="5648" extrusionOk="0">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30"/>
            <p:cNvSpPr/>
            <p:nvPr/>
          </p:nvSpPr>
          <p:spPr>
            <a:xfrm>
              <a:off x="7026279" y="2579889"/>
              <a:ext cx="152951" cy="2447215"/>
            </a:xfrm>
            <a:custGeom>
              <a:avLst/>
              <a:gdLst/>
              <a:ahLst/>
              <a:cxnLst/>
              <a:rect l="l" t="t" r="r" b="b"/>
              <a:pathLst>
                <a:path w="245" h="3950" extrusionOk="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30"/>
            <p:cNvSpPr/>
            <p:nvPr/>
          </p:nvSpPr>
          <p:spPr>
            <a:xfrm>
              <a:off x="7059054" y="3333719"/>
              <a:ext cx="906781" cy="901318"/>
            </a:xfrm>
            <a:custGeom>
              <a:avLst/>
              <a:gdLst/>
              <a:ahLst/>
              <a:cxnLst/>
              <a:rect l="l" t="t" r="r" b="b"/>
              <a:pathLst>
                <a:path w="1465" h="1455" extrusionOk="0">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30"/>
            <p:cNvSpPr/>
            <p:nvPr/>
          </p:nvSpPr>
          <p:spPr>
            <a:xfrm>
              <a:off x="7059054" y="2964999"/>
              <a:ext cx="437003" cy="442465"/>
            </a:xfrm>
            <a:custGeom>
              <a:avLst/>
              <a:gdLst/>
              <a:ahLst/>
              <a:cxnLst/>
              <a:rect l="l" t="t" r="r" b="b"/>
              <a:pathLst>
                <a:path w="706" h="715" extrusionOk="0">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30"/>
            <p:cNvSpPr/>
            <p:nvPr/>
          </p:nvSpPr>
          <p:spPr>
            <a:xfrm>
              <a:off x="6198705" y="3530370"/>
              <a:ext cx="906781" cy="906781"/>
            </a:xfrm>
            <a:custGeom>
              <a:avLst/>
              <a:gdLst/>
              <a:ahLst/>
              <a:cxnLst/>
              <a:rect l="l" t="t" r="r" b="b"/>
              <a:pathLst>
                <a:path w="1465" h="1465" extrusionOk="0">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30"/>
            <p:cNvSpPr/>
            <p:nvPr/>
          </p:nvSpPr>
          <p:spPr>
            <a:xfrm>
              <a:off x="6668482" y="3167112"/>
              <a:ext cx="437003" cy="437003"/>
            </a:xfrm>
            <a:custGeom>
              <a:avLst/>
              <a:gdLst/>
              <a:ahLst/>
              <a:cxnLst/>
              <a:rect l="l" t="t" r="r" b="b"/>
              <a:pathLst>
                <a:path w="706" h="705" extrusionOk="0">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30"/>
            <p:cNvSpPr/>
            <p:nvPr/>
          </p:nvSpPr>
          <p:spPr>
            <a:xfrm>
              <a:off x="9063804" y="1277075"/>
              <a:ext cx="677354" cy="393302"/>
            </a:xfrm>
            <a:custGeom>
              <a:avLst/>
              <a:gdLst/>
              <a:ahLst/>
              <a:cxnLst/>
              <a:rect l="l" t="t" r="r" b="b"/>
              <a:pathLst>
                <a:path w="1094" h="633" extrusionOk="0">
                  <a:moveTo>
                    <a:pt x="759" y="632"/>
                  </a:moveTo>
                  <a:lnTo>
                    <a:pt x="759" y="632"/>
                  </a:lnTo>
                  <a:cubicBezTo>
                    <a:pt x="262" y="632"/>
                    <a:pt x="262" y="632"/>
                    <a:pt x="262" y="632"/>
                  </a:cubicBezTo>
                  <a:cubicBezTo>
                    <a:pt x="162" y="632"/>
                    <a:pt x="81" y="587"/>
                    <a:pt x="36" y="514"/>
                  </a:cubicBezTo>
                  <a:cubicBezTo>
                    <a:pt x="0" y="451"/>
                    <a:pt x="0" y="370"/>
                    <a:pt x="36" y="298"/>
                  </a:cubicBezTo>
                  <a:cubicBezTo>
                    <a:pt x="63" y="261"/>
                    <a:pt x="90" y="235"/>
                    <a:pt x="135" y="207"/>
                  </a:cubicBezTo>
                  <a:cubicBezTo>
                    <a:pt x="180" y="189"/>
                    <a:pt x="235" y="171"/>
                    <a:pt x="298" y="171"/>
                  </a:cubicBezTo>
                  <a:cubicBezTo>
                    <a:pt x="316" y="171"/>
                    <a:pt x="343" y="180"/>
                    <a:pt x="361" y="180"/>
                  </a:cubicBezTo>
                  <a:cubicBezTo>
                    <a:pt x="388" y="72"/>
                    <a:pt x="488" y="0"/>
                    <a:pt x="605" y="0"/>
                  </a:cubicBezTo>
                  <a:cubicBezTo>
                    <a:pt x="677" y="0"/>
                    <a:pt x="750" y="36"/>
                    <a:pt x="795" y="90"/>
                  </a:cubicBezTo>
                  <a:cubicBezTo>
                    <a:pt x="813" y="90"/>
                    <a:pt x="822" y="90"/>
                    <a:pt x="831" y="90"/>
                  </a:cubicBezTo>
                  <a:cubicBezTo>
                    <a:pt x="903" y="90"/>
                    <a:pt x="976" y="117"/>
                    <a:pt x="1021" y="171"/>
                  </a:cubicBezTo>
                  <a:cubicBezTo>
                    <a:pt x="1066" y="216"/>
                    <a:pt x="1093" y="280"/>
                    <a:pt x="1093" y="343"/>
                  </a:cubicBezTo>
                  <a:cubicBezTo>
                    <a:pt x="1093" y="424"/>
                    <a:pt x="1057" y="488"/>
                    <a:pt x="1003" y="542"/>
                  </a:cubicBezTo>
                  <a:cubicBezTo>
                    <a:pt x="948" y="605"/>
                    <a:pt x="858" y="632"/>
                    <a:pt x="759" y="632"/>
                  </a:cubicBezTo>
                  <a:close/>
                  <a:moveTo>
                    <a:pt x="298" y="235"/>
                  </a:moveTo>
                  <a:lnTo>
                    <a:pt x="298" y="235"/>
                  </a:lnTo>
                  <a:cubicBezTo>
                    <a:pt x="244" y="235"/>
                    <a:pt x="199" y="244"/>
                    <a:pt x="162" y="271"/>
                  </a:cubicBezTo>
                  <a:cubicBezTo>
                    <a:pt x="135" y="280"/>
                    <a:pt x="108" y="307"/>
                    <a:pt x="90" y="334"/>
                  </a:cubicBezTo>
                  <a:cubicBezTo>
                    <a:pt x="63" y="379"/>
                    <a:pt x="63" y="442"/>
                    <a:pt x="90" y="488"/>
                  </a:cubicBezTo>
                  <a:cubicBezTo>
                    <a:pt x="117" y="542"/>
                    <a:pt x="180" y="569"/>
                    <a:pt x="262" y="569"/>
                  </a:cubicBezTo>
                  <a:cubicBezTo>
                    <a:pt x="759" y="569"/>
                    <a:pt x="759" y="569"/>
                    <a:pt x="759" y="569"/>
                  </a:cubicBezTo>
                  <a:cubicBezTo>
                    <a:pt x="840" y="569"/>
                    <a:pt x="912" y="542"/>
                    <a:pt x="967" y="497"/>
                  </a:cubicBezTo>
                  <a:cubicBezTo>
                    <a:pt x="1003" y="460"/>
                    <a:pt x="1030" y="406"/>
                    <a:pt x="1030" y="343"/>
                  </a:cubicBezTo>
                  <a:cubicBezTo>
                    <a:pt x="1030" y="298"/>
                    <a:pt x="1012" y="244"/>
                    <a:pt x="976" y="216"/>
                  </a:cubicBezTo>
                  <a:cubicBezTo>
                    <a:pt x="939" y="171"/>
                    <a:pt x="885" y="153"/>
                    <a:pt x="822" y="153"/>
                  </a:cubicBezTo>
                  <a:cubicBezTo>
                    <a:pt x="813" y="153"/>
                    <a:pt x="804" y="153"/>
                    <a:pt x="795" y="153"/>
                  </a:cubicBezTo>
                  <a:cubicBezTo>
                    <a:pt x="777" y="153"/>
                    <a:pt x="768" y="153"/>
                    <a:pt x="759" y="144"/>
                  </a:cubicBezTo>
                  <a:cubicBezTo>
                    <a:pt x="723" y="90"/>
                    <a:pt x="668" y="63"/>
                    <a:pt x="605" y="63"/>
                  </a:cubicBezTo>
                  <a:cubicBezTo>
                    <a:pt x="506" y="63"/>
                    <a:pt x="424" y="135"/>
                    <a:pt x="415" y="225"/>
                  </a:cubicBezTo>
                  <a:cubicBezTo>
                    <a:pt x="415" y="235"/>
                    <a:pt x="406" y="244"/>
                    <a:pt x="397" y="253"/>
                  </a:cubicBezTo>
                  <a:cubicBezTo>
                    <a:pt x="388" y="261"/>
                    <a:pt x="379" y="261"/>
                    <a:pt x="370" y="253"/>
                  </a:cubicBezTo>
                  <a:cubicBezTo>
                    <a:pt x="352" y="244"/>
                    <a:pt x="325" y="235"/>
                    <a:pt x="298" y="235"/>
                  </a:cubicBezTo>
                  <a:close/>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05" name="Google Shape;705;p30"/>
          <p:cNvSpPr txBox="1"/>
          <p:nvPr/>
        </p:nvSpPr>
        <p:spPr>
          <a:xfrm>
            <a:off x="436085" y="1085045"/>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400"/>
              <a:buFont typeface="Arial"/>
              <a:buNone/>
            </a:pPr>
            <a:r>
              <a:rPr lang="en-US" sz="2400" b="1">
                <a:solidFill>
                  <a:srgbClr val="63C1D3"/>
                </a:solidFill>
                <a:latin typeface="Calibri"/>
                <a:ea typeface="Calibri"/>
                <a:cs typeface="Calibri"/>
                <a:sym typeface="Calibri"/>
              </a:rPr>
              <a:t>Prezzi equi e accesso al mercato</a:t>
            </a:r>
            <a:endParaRPr/>
          </a:p>
        </p:txBody>
      </p:sp>
      <p:sp>
        <p:nvSpPr>
          <p:cNvPr id="706" name="Google Shape;706;p30"/>
          <p:cNvSpPr txBox="1"/>
          <p:nvPr/>
        </p:nvSpPr>
        <p:spPr>
          <a:xfrm>
            <a:off x="442196" y="2797912"/>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400"/>
              <a:buFont typeface="Arial"/>
              <a:buNone/>
            </a:pPr>
            <a:r>
              <a:rPr lang="en-US" sz="2400" b="1" dirty="0" err="1">
                <a:solidFill>
                  <a:srgbClr val="63C1D3"/>
                </a:solidFill>
                <a:latin typeface="Calibri"/>
                <a:ea typeface="Calibri"/>
                <a:cs typeface="Calibri"/>
                <a:sym typeface="Calibri"/>
              </a:rPr>
              <a:t>Proprietà</a:t>
            </a:r>
            <a:r>
              <a:rPr lang="en-US" sz="2400" b="1" dirty="0">
                <a:solidFill>
                  <a:srgbClr val="63C1D3"/>
                </a:solidFill>
                <a:latin typeface="Calibri"/>
                <a:ea typeface="Calibri"/>
                <a:cs typeface="Calibri"/>
                <a:sym typeface="Calibri"/>
              </a:rPr>
              <a:t> </a:t>
            </a:r>
            <a:r>
              <a:rPr lang="en-US" sz="2400" b="1" dirty="0" err="1">
                <a:solidFill>
                  <a:srgbClr val="63C1D3"/>
                </a:solidFill>
                <a:latin typeface="Calibri"/>
                <a:ea typeface="Calibri"/>
                <a:cs typeface="Calibri"/>
                <a:sym typeface="Calibri"/>
              </a:rPr>
              <a:t>fondiaria</a:t>
            </a:r>
            <a:r>
              <a:rPr lang="en-US" sz="2400" b="1" dirty="0">
                <a:solidFill>
                  <a:srgbClr val="63C1D3"/>
                </a:solidFill>
                <a:latin typeface="Calibri"/>
                <a:ea typeface="Calibri"/>
                <a:cs typeface="Calibri"/>
                <a:sym typeface="Calibri"/>
              </a:rPr>
              <a:t> e accesso alle </a:t>
            </a:r>
            <a:r>
              <a:rPr lang="en-US" sz="2400" b="1" dirty="0" err="1">
                <a:solidFill>
                  <a:srgbClr val="63C1D3"/>
                </a:solidFill>
                <a:latin typeface="Calibri"/>
                <a:ea typeface="Calibri"/>
                <a:cs typeface="Calibri"/>
                <a:sym typeface="Calibri"/>
              </a:rPr>
              <a:t>risorse</a:t>
            </a:r>
            <a:endParaRPr dirty="0"/>
          </a:p>
        </p:txBody>
      </p:sp>
      <p:sp>
        <p:nvSpPr>
          <p:cNvPr id="707" name="Google Shape;707;p30"/>
          <p:cNvSpPr txBox="1"/>
          <p:nvPr/>
        </p:nvSpPr>
        <p:spPr>
          <a:xfrm>
            <a:off x="425007" y="4756251"/>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400"/>
              <a:buFont typeface="Arial"/>
              <a:buNone/>
            </a:pPr>
            <a:r>
              <a:rPr lang="en-US" sz="2400" b="1" dirty="0" err="1">
                <a:solidFill>
                  <a:srgbClr val="63C1D3"/>
                </a:solidFill>
                <a:latin typeface="Calibri"/>
                <a:ea typeface="Calibri"/>
                <a:cs typeface="Calibri"/>
                <a:sym typeface="Calibri"/>
              </a:rPr>
              <a:t>Giustizia</a:t>
            </a:r>
            <a:r>
              <a:rPr lang="en-US" sz="2400" b="1" dirty="0">
                <a:solidFill>
                  <a:srgbClr val="63C1D3"/>
                </a:solidFill>
                <a:latin typeface="Calibri"/>
                <a:ea typeface="Calibri"/>
                <a:cs typeface="Calibri"/>
                <a:sym typeface="Calibri"/>
              </a:rPr>
              <a:t> </a:t>
            </a:r>
            <a:r>
              <a:rPr lang="en-US" sz="2400" b="1" dirty="0" err="1">
                <a:solidFill>
                  <a:srgbClr val="63C1D3"/>
                </a:solidFill>
                <a:latin typeface="Calibri"/>
                <a:ea typeface="Calibri"/>
                <a:cs typeface="Calibri"/>
                <a:sym typeface="Calibri"/>
              </a:rPr>
              <a:t>sociale</a:t>
            </a:r>
            <a:r>
              <a:rPr lang="en-US" sz="2400" b="1" dirty="0">
                <a:solidFill>
                  <a:srgbClr val="63C1D3"/>
                </a:solidFill>
                <a:latin typeface="Calibri"/>
                <a:ea typeface="Calibri"/>
                <a:cs typeface="Calibri"/>
                <a:sym typeface="Calibri"/>
              </a:rPr>
              <a:t> ed </a:t>
            </a:r>
            <a:r>
              <a:rPr lang="en-US" sz="2400" b="1" dirty="0" err="1">
                <a:solidFill>
                  <a:srgbClr val="63C1D3"/>
                </a:solidFill>
                <a:latin typeface="Calibri"/>
                <a:ea typeface="Calibri"/>
                <a:cs typeface="Calibri"/>
                <a:sym typeface="Calibri"/>
              </a:rPr>
              <a:t>equità</a:t>
            </a:r>
            <a:endParaRPr dirty="0"/>
          </a:p>
        </p:txBody>
      </p:sp>
      <p:sp>
        <p:nvSpPr>
          <p:cNvPr id="708" name="Google Shape;708;p30"/>
          <p:cNvSpPr txBox="1"/>
          <p:nvPr/>
        </p:nvSpPr>
        <p:spPr>
          <a:xfrm>
            <a:off x="9463997" y="909614"/>
            <a:ext cx="2302577"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400"/>
              <a:buFont typeface="Arial"/>
              <a:buNone/>
            </a:pPr>
            <a:r>
              <a:rPr lang="en-US" sz="2400" b="1">
                <a:solidFill>
                  <a:srgbClr val="8DC641"/>
                </a:solidFill>
                <a:latin typeface="Calibri"/>
                <a:ea typeface="Calibri"/>
                <a:cs typeface="Calibri"/>
                <a:sym typeface="Calibri"/>
              </a:rPr>
              <a:t>Adattamento e mitigazione dei cambiamenti climatici</a:t>
            </a:r>
            <a:endParaRPr/>
          </a:p>
        </p:txBody>
      </p:sp>
      <p:sp>
        <p:nvSpPr>
          <p:cNvPr id="709" name="Google Shape;709;p30"/>
          <p:cNvSpPr txBox="1"/>
          <p:nvPr/>
        </p:nvSpPr>
        <p:spPr>
          <a:xfrm>
            <a:off x="9463997" y="2797912"/>
            <a:ext cx="2302577"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400"/>
              <a:buFont typeface="Arial"/>
              <a:buNone/>
            </a:pPr>
            <a:r>
              <a:rPr lang="en-US" sz="2400" b="1">
                <a:solidFill>
                  <a:srgbClr val="8DC641"/>
                </a:solidFill>
                <a:latin typeface="Calibri"/>
                <a:ea typeface="Calibri"/>
                <a:cs typeface="Calibri"/>
                <a:sym typeface="Calibri"/>
              </a:rPr>
              <a:t>Sostenibilità ambientale</a:t>
            </a:r>
            <a:endParaRPr/>
          </a:p>
        </p:txBody>
      </p:sp>
      <p:sp>
        <p:nvSpPr>
          <p:cNvPr id="710" name="Google Shape;710;p30"/>
          <p:cNvSpPr txBox="1"/>
          <p:nvPr/>
        </p:nvSpPr>
        <p:spPr>
          <a:xfrm>
            <a:off x="9479547" y="4594981"/>
            <a:ext cx="2302577"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400"/>
              <a:buFont typeface="Arial"/>
              <a:buNone/>
            </a:pPr>
            <a:r>
              <a:rPr lang="en-US" sz="2400" b="1">
                <a:solidFill>
                  <a:srgbClr val="8DC641"/>
                </a:solidFill>
                <a:latin typeface="Calibri"/>
                <a:ea typeface="Calibri"/>
                <a:cs typeface="Calibri"/>
                <a:sym typeface="Calibri"/>
              </a:rPr>
              <a:t>Sovranità alimentare e sistemi alimentari locali</a:t>
            </a:r>
            <a:endParaRPr/>
          </a:p>
        </p:txBody>
      </p:sp>
      <p:pic>
        <p:nvPicPr>
          <p:cNvPr id="711" name="Google Shape;711;p30" descr="Scales of justice outline"/>
          <p:cNvPicPr preferRelativeResize="0"/>
          <p:nvPr/>
        </p:nvPicPr>
        <p:blipFill rotWithShape="1">
          <a:blip r:embed="rId3">
            <a:alphaModFix/>
          </a:blip>
          <a:srcRect/>
          <a:stretch/>
        </p:blipFill>
        <p:spPr>
          <a:xfrm>
            <a:off x="2738662" y="4585585"/>
            <a:ext cx="914400" cy="914400"/>
          </a:xfrm>
          <a:prstGeom prst="rect">
            <a:avLst/>
          </a:prstGeom>
          <a:noFill/>
          <a:ln>
            <a:noFill/>
          </a:ln>
        </p:spPr>
      </p:pic>
      <p:pic>
        <p:nvPicPr>
          <p:cNvPr id="712" name="Google Shape;712;p30" descr="Watering Plant outline"/>
          <p:cNvPicPr preferRelativeResize="0"/>
          <p:nvPr/>
        </p:nvPicPr>
        <p:blipFill rotWithShape="1">
          <a:blip r:embed="rId4">
            <a:alphaModFix/>
          </a:blip>
          <a:srcRect/>
          <a:stretch/>
        </p:blipFill>
        <p:spPr>
          <a:xfrm>
            <a:off x="2591890" y="2971800"/>
            <a:ext cx="914400" cy="914400"/>
          </a:xfrm>
          <a:prstGeom prst="rect">
            <a:avLst/>
          </a:prstGeom>
          <a:noFill/>
          <a:ln>
            <a:noFill/>
          </a:ln>
        </p:spPr>
      </p:pic>
      <p:pic>
        <p:nvPicPr>
          <p:cNvPr id="713" name="Google Shape;713;p30" descr="Euro with solid fill"/>
          <p:cNvPicPr preferRelativeResize="0"/>
          <p:nvPr/>
        </p:nvPicPr>
        <p:blipFill rotWithShape="1">
          <a:blip r:embed="rId5">
            <a:alphaModFix/>
          </a:blip>
          <a:srcRect/>
          <a:stretch/>
        </p:blipFill>
        <p:spPr>
          <a:xfrm>
            <a:off x="2738662" y="1412957"/>
            <a:ext cx="748873" cy="748873"/>
          </a:xfrm>
          <a:prstGeom prst="rect">
            <a:avLst/>
          </a:prstGeom>
          <a:noFill/>
          <a:ln>
            <a:noFill/>
          </a:ln>
        </p:spPr>
      </p:pic>
      <p:pic>
        <p:nvPicPr>
          <p:cNvPr id="714" name="Google Shape;714;p30" descr="Restaurant outline"/>
          <p:cNvPicPr preferRelativeResize="0"/>
          <p:nvPr/>
        </p:nvPicPr>
        <p:blipFill rotWithShape="1">
          <a:blip r:embed="rId6">
            <a:alphaModFix/>
          </a:blip>
          <a:srcRect/>
          <a:stretch/>
        </p:blipFill>
        <p:spPr>
          <a:xfrm>
            <a:off x="8430161" y="4756251"/>
            <a:ext cx="914400" cy="914400"/>
          </a:xfrm>
          <a:prstGeom prst="rect">
            <a:avLst/>
          </a:prstGeom>
          <a:noFill/>
          <a:ln>
            <a:noFill/>
          </a:ln>
        </p:spPr>
      </p:pic>
      <p:pic>
        <p:nvPicPr>
          <p:cNvPr id="715" name="Google Shape;715;p30" descr="Sustainability with solid fill"/>
          <p:cNvPicPr preferRelativeResize="0"/>
          <p:nvPr/>
        </p:nvPicPr>
        <p:blipFill rotWithShape="1">
          <a:blip r:embed="rId7">
            <a:alphaModFix/>
          </a:blip>
          <a:srcRect/>
          <a:stretch/>
        </p:blipFill>
        <p:spPr>
          <a:xfrm>
            <a:off x="8783198" y="2848915"/>
            <a:ext cx="831044" cy="831044"/>
          </a:xfrm>
          <a:prstGeom prst="rect">
            <a:avLst/>
          </a:prstGeom>
          <a:noFill/>
          <a:ln>
            <a:noFill/>
          </a:ln>
        </p:spPr>
      </p:pic>
      <p:sp>
        <p:nvSpPr>
          <p:cNvPr id="716" name="Google Shape;716;p30"/>
          <p:cNvSpPr txBox="1"/>
          <p:nvPr/>
        </p:nvSpPr>
        <p:spPr>
          <a:xfrm>
            <a:off x="0" y="99285"/>
            <a:ext cx="1229677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err="1">
                <a:solidFill>
                  <a:srgbClr val="000000"/>
                </a:solidFill>
                <a:latin typeface="Calibri"/>
                <a:ea typeface="Calibri"/>
                <a:cs typeface="Calibri"/>
                <a:sym typeface="Calibri"/>
              </a:rPr>
              <a:t>Alcuni</a:t>
            </a:r>
            <a:r>
              <a:rPr lang="en-US" sz="3000" b="1" dirty="0">
                <a:solidFill>
                  <a:srgbClr val="000000"/>
                </a:solidFill>
                <a:latin typeface="Calibri"/>
                <a:ea typeface="Calibri"/>
                <a:cs typeface="Calibri"/>
                <a:sym typeface="Calibri"/>
              </a:rPr>
              <a:t> </a:t>
            </a:r>
            <a:r>
              <a:rPr lang="en-US" sz="3000" b="1" dirty="0" err="1">
                <a:solidFill>
                  <a:srgbClr val="000000"/>
                </a:solidFill>
                <a:latin typeface="Calibri"/>
                <a:ea typeface="Calibri"/>
                <a:cs typeface="Calibri"/>
                <a:sym typeface="Calibri"/>
              </a:rPr>
              <a:t>vantaggi</a:t>
            </a:r>
            <a:r>
              <a:rPr lang="en-US" sz="3000" b="1" dirty="0">
                <a:solidFill>
                  <a:srgbClr val="000000"/>
                </a:solidFill>
                <a:latin typeface="Calibri"/>
                <a:ea typeface="Calibri"/>
                <a:cs typeface="Calibri"/>
                <a:sym typeface="Calibri"/>
              </a:rPr>
              <a:t> per </a:t>
            </a:r>
            <a:r>
              <a:rPr lang="en-US" sz="3000" b="1" dirty="0" err="1">
                <a:solidFill>
                  <a:srgbClr val="000000"/>
                </a:solidFill>
                <a:latin typeface="Calibri"/>
                <a:ea typeface="Calibri"/>
                <a:cs typeface="Calibri"/>
                <a:sym typeface="Calibri"/>
              </a:rPr>
              <a:t>gli</a:t>
            </a:r>
            <a:r>
              <a:rPr lang="en-US" sz="3000" b="1" dirty="0">
                <a:solidFill>
                  <a:srgbClr val="000000"/>
                </a:solidFill>
                <a:latin typeface="Calibri"/>
                <a:ea typeface="Calibri"/>
                <a:cs typeface="Calibri"/>
                <a:sym typeface="Calibri"/>
              </a:rPr>
              <a:t> </a:t>
            </a:r>
            <a:r>
              <a:rPr lang="en-US" sz="3000" b="1" dirty="0" err="1">
                <a:solidFill>
                  <a:srgbClr val="000000"/>
                </a:solidFill>
                <a:latin typeface="Calibri"/>
                <a:ea typeface="Calibri"/>
                <a:cs typeface="Calibri"/>
                <a:sym typeface="Calibri"/>
              </a:rPr>
              <a:t>agricoltori</a:t>
            </a:r>
            <a:r>
              <a:rPr lang="en-US" sz="3000" b="1" dirty="0">
                <a:solidFill>
                  <a:srgbClr val="000000"/>
                </a:solidFill>
                <a:latin typeface="Calibri"/>
                <a:ea typeface="Calibri"/>
                <a:cs typeface="Calibri"/>
                <a:sym typeface="Calibri"/>
              </a:rPr>
              <a:t> </a:t>
            </a:r>
            <a:r>
              <a:rPr lang="en-US" sz="3000" b="1" dirty="0" err="1">
                <a:solidFill>
                  <a:srgbClr val="000000"/>
                </a:solidFill>
                <a:latin typeface="Calibri"/>
                <a:ea typeface="Calibri"/>
                <a:cs typeface="Calibri"/>
                <a:sym typeface="Calibri"/>
              </a:rPr>
              <a:t>nell'aderire</a:t>
            </a:r>
            <a:r>
              <a:rPr lang="en-US" sz="3000" b="1" dirty="0">
                <a:solidFill>
                  <a:srgbClr val="000000"/>
                </a:solidFill>
                <a:latin typeface="Calibri"/>
                <a:ea typeface="Calibri"/>
                <a:cs typeface="Calibri"/>
                <a:sym typeface="Calibri"/>
              </a:rPr>
              <a:t> ad </a:t>
            </a:r>
            <a:r>
              <a:rPr lang="en-US" sz="3000" b="1" dirty="0" err="1">
                <a:solidFill>
                  <a:srgbClr val="000000"/>
                </a:solidFill>
                <a:latin typeface="Calibri"/>
                <a:ea typeface="Calibri"/>
                <a:cs typeface="Calibri"/>
                <a:sym typeface="Calibri"/>
              </a:rPr>
              <a:t>associazioni</a:t>
            </a:r>
            <a:r>
              <a:rPr lang="en-US" sz="3000" b="1" dirty="0">
                <a:solidFill>
                  <a:srgbClr val="000000"/>
                </a:solidFill>
                <a:latin typeface="Calibri"/>
                <a:ea typeface="Calibri"/>
                <a:cs typeface="Calibri"/>
                <a:sym typeface="Calibri"/>
              </a:rPr>
              <a:t> e </a:t>
            </a:r>
            <a:r>
              <a:rPr lang="en-US" sz="3000" b="1" dirty="0" err="1">
                <a:solidFill>
                  <a:srgbClr val="000000"/>
                </a:solidFill>
                <a:latin typeface="Calibri"/>
                <a:ea typeface="Calibri"/>
                <a:cs typeface="Calibri"/>
                <a:sym typeface="Calibri"/>
              </a:rPr>
              <a:t>reti</a:t>
            </a:r>
            <a:r>
              <a:rPr lang="en-US" sz="3000" b="1" dirty="0">
                <a:solidFill>
                  <a:srgbClr val="000000"/>
                </a:solidFill>
                <a:latin typeface="Calibri"/>
                <a:ea typeface="Calibri"/>
                <a:cs typeface="Calibri"/>
                <a:sym typeface="Calibri"/>
              </a:rPr>
              <a:t> </a:t>
            </a:r>
            <a:r>
              <a:rPr lang="en-US" sz="3000" b="1" dirty="0" err="1">
                <a:solidFill>
                  <a:srgbClr val="000000"/>
                </a:solidFill>
                <a:latin typeface="Calibri"/>
                <a:ea typeface="Calibri"/>
                <a:cs typeface="Calibri"/>
                <a:sym typeface="Calibri"/>
              </a:rPr>
              <a:t>agricole</a:t>
            </a:r>
            <a:r>
              <a:rPr lang="en-US" sz="3000" b="1" dirty="0">
                <a:solidFill>
                  <a:srgbClr val="000000"/>
                </a:solidFill>
                <a:latin typeface="Calibri"/>
                <a:ea typeface="Calibri"/>
                <a:cs typeface="Calibri"/>
                <a:sym typeface="Calibri"/>
              </a:rPr>
              <a:t>... </a:t>
            </a:r>
            <a:endParaRP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1"/>
          <p:cNvSpPr txBox="1">
            <a:spLocks noGrp="1"/>
          </p:cNvSpPr>
          <p:nvPr>
            <p:ph type="body" idx="1"/>
          </p:nvPr>
        </p:nvSpPr>
        <p:spPr>
          <a:xfrm>
            <a:off x="2946682" y="1368178"/>
            <a:ext cx="8261535" cy="344062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100"/>
              <a:buFont typeface="Arial"/>
              <a:buChar char="•"/>
            </a:pPr>
            <a:r>
              <a:rPr lang="en-US" sz="2100" u="sng">
                <a:solidFill>
                  <a:schemeClr val="hlink"/>
                </a:solidFill>
                <a:hlinkClick r:id="rId3"/>
              </a:rPr>
              <a:t>Associazione degli agricoltori irlandesi </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4"/>
              </a:rPr>
              <a:t>Rete CAP Irlanda</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5"/>
              </a:rPr>
              <a:t>Talamh Beo</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6"/>
              </a:rPr>
              <a:t>Agrilandia</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7"/>
              </a:rPr>
              <a:t>That's Farming - Ultime notizie sull'agricoltura dall'Irlanda</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8"/>
              </a:rPr>
              <a:t>Agricoltura per la natura</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9"/>
              </a:rPr>
              <a:t>OGI | Coltivatori biologici d'Irlanda</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10"/>
              </a:rPr>
              <a:t>Associazione irlandese del biologico</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11"/>
              </a:rPr>
              <a:t>Agricoltori biologici di Leitrim</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12"/>
              </a:rPr>
              <a:t>ARC | Convenzione agricola e rurale </a:t>
            </a:r>
            <a:endParaRPr sz="2100"/>
          </a:p>
          <a:p>
            <a:pPr marL="342900" lvl="0" indent="-342900" algn="l" rtl="0">
              <a:lnSpc>
                <a:spcPct val="90000"/>
              </a:lnSpc>
              <a:spcBef>
                <a:spcPts val="1000"/>
              </a:spcBef>
              <a:spcAft>
                <a:spcPts val="0"/>
              </a:spcAft>
              <a:buClr>
                <a:srgbClr val="000000"/>
              </a:buClr>
              <a:buSzPts val="2100"/>
              <a:buFont typeface="Arial"/>
              <a:buChar char="•"/>
            </a:pPr>
            <a:r>
              <a:rPr lang="en-US" sz="2100" u="sng">
                <a:solidFill>
                  <a:schemeClr val="hlink"/>
                </a:solidFill>
                <a:hlinkClick r:id="rId13"/>
              </a:rPr>
              <a:t>NOTS - Rete nazionale di formazione sul biologico</a:t>
            </a:r>
            <a:endParaRPr sz="2100"/>
          </a:p>
        </p:txBody>
      </p:sp>
      <p:sp>
        <p:nvSpPr>
          <p:cNvPr id="723" name="Google Shape;723;p31"/>
          <p:cNvSpPr txBox="1">
            <a:spLocks noGrp="1"/>
          </p:cNvSpPr>
          <p:nvPr>
            <p:ph type="body" idx="2"/>
          </p:nvPr>
        </p:nvSpPr>
        <p:spPr>
          <a:xfrm>
            <a:off x="620111" y="443960"/>
            <a:ext cx="1077350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Alcuni link utili per associazioni e reti in </a:t>
            </a:r>
            <a:r>
              <a:rPr lang="en-US" b="1"/>
              <a:t>Irlanda</a:t>
            </a:r>
            <a:endParaRPr/>
          </a:p>
        </p:txBody>
      </p:sp>
      <p:grpSp>
        <p:nvGrpSpPr>
          <p:cNvPr id="724" name="Google Shape;724;p31"/>
          <p:cNvGrpSpPr/>
          <p:nvPr/>
        </p:nvGrpSpPr>
        <p:grpSpPr>
          <a:xfrm rot="3730759">
            <a:off x="11096946" y="828019"/>
            <a:ext cx="949887" cy="1163493"/>
            <a:chOff x="7602444" y="4967675"/>
            <a:chExt cx="483620" cy="592374"/>
          </a:xfrm>
        </p:grpSpPr>
        <p:grpSp>
          <p:nvGrpSpPr>
            <p:cNvPr id="725" name="Google Shape;725;p31"/>
            <p:cNvGrpSpPr/>
            <p:nvPr/>
          </p:nvGrpSpPr>
          <p:grpSpPr>
            <a:xfrm>
              <a:off x="7618661" y="4967675"/>
              <a:ext cx="467403" cy="507609"/>
              <a:chOff x="2251964" y="3590497"/>
              <a:chExt cx="467403" cy="507609"/>
            </a:xfrm>
          </p:grpSpPr>
          <p:sp>
            <p:nvSpPr>
              <p:cNvPr id="726" name="Google Shape;726;p3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3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3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29" name="Google Shape;729;p31"/>
            <p:cNvGrpSpPr/>
            <p:nvPr/>
          </p:nvGrpSpPr>
          <p:grpSpPr>
            <a:xfrm>
              <a:off x="7602444" y="4993761"/>
              <a:ext cx="421973" cy="566288"/>
              <a:chOff x="2235747" y="3616583"/>
              <a:chExt cx="421973" cy="566288"/>
            </a:xfrm>
          </p:grpSpPr>
          <p:sp>
            <p:nvSpPr>
              <p:cNvPr id="730" name="Google Shape;730;p3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3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32" name="Google Shape;732;p31" descr="A flag of ireland with a black background&#10;&#10;Description automatically generated"/>
          <p:cNvPicPr preferRelativeResize="0"/>
          <p:nvPr/>
        </p:nvPicPr>
        <p:blipFill rotWithShape="1">
          <a:blip r:embed="rId14">
            <a:alphaModFix/>
          </a:blip>
          <a:srcRect/>
          <a:stretch/>
        </p:blipFill>
        <p:spPr>
          <a:xfrm>
            <a:off x="1221573" y="1633298"/>
            <a:ext cx="1019757" cy="101975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2"/>
          <p:cNvSpPr txBox="1">
            <a:spLocks noGrp="1"/>
          </p:cNvSpPr>
          <p:nvPr>
            <p:ph type="body" idx="1"/>
          </p:nvPr>
        </p:nvSpPr>
        <p:spPr>
          <a:xfrm>
            <a:off x="2448097" y="1494130"/>
            <a:ext cx="9409604" cy="344062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US" u="sng">
                <a:solidFill>
                  <a:schemeClr val="hlink"/>
                </a:solidFill>
                <a:hlinkClick r:id="rId3"/>
              </a:rPr>
              <a:t>CDR - Centrum Doradztwa Rolniczego w Brwinowie </a:t>
            </a:r>
            <a:r>
              <a:rPr lang="en-US">
                <a:latin typeface="Calibri"/>
                <a:ea typeface="Calibri"/>
                <a:cs typeface="Calibri"/>
                <a:sym typeface="Calibri"/>
              </a:rPr>
              <a:t>(</a:t>
            </a:r>
            <a:r>
              <a:rPr lang="en-US" u="sng">
                <a:solidFill>
                  <a:schemeClr val="hlink"/>
                </a:solidFill>
                <a:hlinkClick r:id="rId3"/>
              </a:rPr>
              <a:t>Centro di </a:t>
            </a:r>
            <a:r>
              <a:rPr lang="en-US">
                <a:latin typeface="Calibri"/>
                <a:ea typeface="Calibri"/>
                <a:cs typeface="Calibri"/>
                <a:sym typeface="Calibri"/>
              </a:rPr>
              <a:t>consulenza agricola) </a:t>
            </a:r>
            <a:endParaRPr>
              <a:latin typeface="Calibri"/>
              <a:ea typeface="Calibri"/>
              <a:cs typeface="Calibri"/>
              <a:sym typeface="Calibri"/>
            </a:endParaRPr>
          </a:p>
          <a:p>
            <a:pPr marL="342900" lvl="0" indent="-342900" algn="l" rtl="0">
              <a:lnSpc>
                <a:spcPct val="90000"/>
              </a:lnSpc>
              <a:spcBef>
                <a:spcPts val="600"/>
              </a:spcBef>
              <a:spcAft>
                <a:spcPts val="0"/>
              </a:spcAft>
              <a:buClr>
                <a:srgbClr val="000000"/>
              </a:buClr>
              <a:buSzPts val="2400"/>
              <a:buFont typeface="Arial"/>
              <a:buChar char="•"/>
            </a:pPr>
            <a:r>
              <a:rPr lang="en-US" u="sng">
                <a:solidFill>
                  <a:schemeClr val="hlink"/>
                </a:solidFill>
                <a:hlinkClick r:id="rId4"/>
              </a:rPr>
              <a:t>Strona główna - ZWIĄZEK ZAWODOWY PRACOWNIKÓW ROLNICTWA W RZECZYPOSPOLITEJ POLSKIEJ (zzpr.org.pl)</a:t>
            </a:r>
            <a:r>
              <a:rPr lang="en-US">
                <a:latin typeface="Calibri"/>
                <a:ea typeface="Calibri"/>
                <a:cs typeface="Calibri"/>
                <a:sym typeface="Calibri"/>
              </a:rPr>
              <a:t>(Unione dei lavoratori agricoli)</a:t>
            </a:r>
            <a:endParaRPr>
              <a:latin typeface="Calibri"/>
              <a:ea typeface="Calibri"/>
              <a:cs typeface="Calibri"/>
              <a:sym typeface="Calibri"/>
            </a:endParaRPr>
          </a:p>
          <a:p>
            <a:pPr marL="342900" lvl="0" indent="-342900" algn="l" rtl="0">
              <a:lnSpc>
                <a:spcPct val="90000"/>
              </a:lnSpc>
              <a:spcBef>
                <a:spcPts val="600"/>
              </a:spcBef>
              <a:spcAft>
                <a:spcPts val="0"/>
              </a:spcAft>
              <a:buClr>
                <a:srgbClr val="000000"/>
              </a:buClr>
              <a:buSzPts val="2400"/>
              <a:buFont typeface="Arial"/>
              <a:buChar char="•"/>
            </a:pPr>
            <a:r>
              <a:rPr lang="en-US" u="sng">
                <a:solidFill>
                  <a:schemeClr val="hlink"/>
                </a:solidFill>
                <a:hlinkClick r:id="rId5"/>
              </a:rPr>
              <a:t>KZRKiOR | Krajowy Związek Rolników i Organizacji Rolniczych (kolkarolnicze.pl) </a:t>
            </a:r>
            <a:r>
              <a:rPr lang="en-US">
                <a:latin typeface="Calibri"/>
                <a:ea typeface="Calibri"/>
                <a:cs typeface="Calibri"/>
                <a:sym typeface="Calibri"/>
              </a:rPr>
              <a:t>(Unione nazionale degli agricoltori, delle cooperative e delle organizzazioni agricole)</a:t>
            </a:r>
            <a:endParaRPr>
              <a:latin typeface="Calibri"/>
              <a:ea typeface="Calibri"/>
              <a:cs typeface="Calibri"/>
              <a:sym typeface="Calibri"/>
            </a:endParaRPr>
          </a:p>
          <a:p>
            <a:pPr marL="342900" lvl="0" indent="-342900" algn="l" rtl="0">
              <a:lnSpc>
                <a:spcPct val="90000"/>
              </a:lnSpc>
              <a:spcBef>
                <a:spcPts val="600"/>
              </a:spcBef>
              <a:spcAft>
                <a:spcPts val="0"/>
              </a:spcAft>
              <a:buClr>
                <a:srgbClr val="000000"/>
              </a:buClr>
              <a:buSzPts val="2400"/>
              <a:buFont typeface="Arial"/>
              <a:buChar char="•"/>
            </a:pPr>
            <a:r>
              <a:rPr lang="en-US" u="sng">
                <a:solidFill>
                  <a:schemeClr val="hlink"/>
                </a:solidFill>
                <a:hlinkClick r:id="rId6"/>
              </a:rPr>
              <a:t>KSOW </a:t>
            </a:r>
            <a:r>
              <a:rPr lang="en-US">
                <a:latin typeface="Calibri"/>
                <a:ea typeface="Calibri"/>
                <a:cs typeface="Calibri"/>
                <a:sym typeface="Calibri"/>
              </a:rPr>
              <a:t>(Rete nazionale delle aree rurali)</a:t>
            </a:r>
            <a:endParaRPr>
              <a:latin typeface="Arial"/>
              <a:ea typeface="Arial"/>
              <a:cs typeface="Arial"/>
              <a:sym typeface="Arial"/>
            </a:endParaRPr>
          </a:p>
          <a:p>
            <a:pPr marL="285750" lvl="0" indent="-133350" algn="l" rtl="0">
              <a:lnSpc>
                <a:spcPct val="90000"/>
              </a:lnSpc>
              <a:spcBef>
                <a:spcPts val="1000"/>
              </a:spcBef>
              <a:spcAft>
                <a:spcPts val="0"/>
              </a:spcAft>
              <a:buClr>
                <a:srgbClr val="000000"/>
              </a:buClr>
              <a:buSzPts val="2400"/>
              <a:buFont typeface="Arial"/>
              <a:buNone/>
            </a:pPr>
            <a:endParaRPr/>
          </a:p>
        </p:txBody>
      </p:sp>
      <p:sp>
        <p:nvSpPr>
          <p:cNvPr id="739" name="Google Shape;739;p32"/>
          <p:cNvSpPr txBox="1">
            <a:spLocks noGrp="1"/>
          </p:cNvSpPr>
          <p:nvPr>
            <p:ph type="body" idx="2"/>
          </p:nvPr>
        </p:nvSpPr>
        <p:spPr>
          <a:xfrm>
            <a:off x="620111" y="443960"/>
            <a:ext cx="1077350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Alcuni link utili per le associazioni e le reti in </a:t>
            </a:r>
            <a:r>
              <a:rPr lang="en-US" b="1"/>
              <a:t>Polonia</a:t>
            </a:r>
            <a:endParaRPr/>
          </a:p>
        </p:txBody>
      </p:sp>
      <p:grpSp>
        <p:nvGrpSpPr>
          <p:cNvPr id="740" name="Google Shape;740;p32"/>
          <p:cNvGrpSpPr/>
          <p:nvPr/>
        </p:nvGrpSpPr>
        <p:grpSpPr>
          <a:xfrm rot="3730759">
            <a:off x="11096946" y="828019"/>
            <a:ext cx="949887" cy="1163493"/>
            <a:chOff x="7602444" y="4967675"/>
            <a:chExt cx="483620" cy="592374"/>
          </a:xfrm>
        </p:grpSpPr>
        <p:grpSp>
          <p:nvGrpSpPr>
            <p:cNvPr id="741" name="Google Shape;741;p32"/>
            <p:cNvGrpSpPr/>
            <p:nvPr/>
          </p:nvGrpSpPr>
          <p:grpSpPr>
            <a:xfrm>
              <a:off x="7618661" y="4967675"/>
              <a:ext cx="467403" cy="507609"/>
              <a:chOff x="2251964" y="3590497"/>
              <a:chExt cx="467403" cy="507609"/>
            </a:xfrm>
          </p:grpSpPr>
          <p:sp>
            <p:nvSpPr>
              <p:cNvPr id="742" name="Google Shape;742;p3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p3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3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45" name="Google Shape;745;p32"/>
            <p:cNvGrpSpPr/>
            <p:nvPr/>
          </p:nvGrpSpPr>
          <p:grpSpPr>
            <a:xfrm>
              <a:off x="7602444" y="4993761"/>
              <a:ext cx="421973" cy="566288"/>
              <a:chOff x="2235747" y="3616583"/>
              <a:chExt cx="421973" cy="566288"/>
            </a:xfrm>
          </p:grpSpPr>
          <p:sp>
            <p:nvSpPr>
              <p:cNvPr id="746" name="Google Shape;746;p3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3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48" name="Google Shape;748;p32"/>
          <p:cNvPicPr preferRelativeResize="0"/>
          <p:nvPr/>
        </p:nvPicPr>
        <p:blipFill rotWithShape="1">
          <a:blip r:embed="rId7">
            <a:alphaModFix/>
          </a:blip>
          <a:srcRect/>
          <a:stretch/>
        </p:blipFill>
        <p:spPr>
          <a:xfrm>
            <a:off x="1221573" y="1633298"/>
            <a:ext cx="1019757" cy="101975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3"/>
          <p:cNvSpPr txBox="1">
            <a:spLocks noGrp="1"/>
          </p:cNvSpPr>
          <p:nvPr>
            <p:ph type="body" idx="1"/>
          </p:nvPr>
        </p:nvSpPr>
        <p:spPr>
          <a:xfrm>
            <a:off x="2877987" y="1494130"/>
            <a:ext cx="8261535" cy="3440624"/>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000000"/>
              </a:buClr>
              <a:buSzPts val="2400"/>
              <a:buFont typeface="Arial"/>
              <a:buChar char="•"/>
            </a:pPr>
            <a:r>
              <a:rPr lang="en-US" u="sng">
                <a:solidFill>
                  <a:schemeClr val="hlink"/>
                </a:solidFill>
                <a:hlinkClick r:id="rId3"/>
              </a:rPr>
              <a:t>Campagna Amica (campagnamica.it)</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4"/>
              </a:rPr>
              <a:t>Coldiretti - PUGLIA</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5"/>
              </a:rPr>
              <a:t>Confagricoltura Foggia</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6"/>
              </a:rPr>
              <a:t>Legacoop Puglia - Valori, Imprese, Persone</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7"/>
              </a:rPr>
              <a:t>FederBio. Il biologico italiano in movimento</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8"/>
              </a:rPr>
              <a:t>genuinoclandestino.it</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9"/>
              </a:rPr>
              <a:t>CampiAperti - Agricoltura biologica e mercati contadini per l'autogestione alimentare</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10"/>
              </a:rPr>
              <a:t>CIA - Agricoltori Italiani - Home</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11"/>
              </a:rPr>
              <a:t>Chi siamo - Slow Food - Buono, Pulito e Giusto.</a:t>
            </a:r>
            <a:endParaRPr/>
          </a:p>
          <a:p>
            <a:pPr marL="0" lvl="0" indent="0" algn="l" rtl="0">
              <a:lnSpc>
                <a:spcPct val="90000"/>
              </a:lnSpc>
              <a:spcBef>
                <a:spcPts val="1000"/>
              </a:spcBef>
              <a:spcAft>
                <a:spcPts val="0"/>
              </a:spcAft>
              <a:buClr>
                <a:srgbClr val="000000"/>
              </a:buClr>
              <a:buSzPts val="2400"/>
              <a:buNone/>
            </a:pPr>
            <a:endParaRPr/>
          </a:p>
        </p:txBody>
      </p:sp>
      <p:sp>
        <p:nvSpPr>
          <p:cNvPr id="755" name="Google Shape;755;p33"/>
          <p:cNvSpPr txBox="1">
            <a:spLocks noGrp="1"/>
          </p:cNvSpPr>
          <p:nvPr>
            <p:ph type="body" idx="2"/>
          </p:nvPr>
        </p:nvSpPr>
        <p:spPr>
          <a:xfrm>
            <a:off x="620111" y="443960"/>
            <a:ext cx="1077350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Alcuni link utili per le associazioni e le reti in </a:t>
            </a:r>
            <a:r>
              <a:rPr lang="en-US" b="1"/>
              <a:t>Italia</a:t>
            </a:r>
            <a:endParaRPr/>
          </a:p>
        </p:txBody>
      </p:sp>
      <p:grpSp>
        <p:nvGrpSpPr>
          <p:cNvPr id="756" name="Google Shape;756;p33"/>
          <p:cNvGrpSpPr/>
          <p:nvPr/>
        </p:nvGrpSpPr>
        <p:grpSpPr>
          <a:xfrm rot="3730759">
            <a:off x="11096946" y="828019"/>
            <a:ext cx="949887" cy="1163493"/>
            <a:chOff x="7602444" y="4967675"/>
            <a:chExt cx="483620" cy="592374"/>
          </a:xfrm>
        </p:grpSpPr>
        <p:grpSp>
          <p:nvGrpSpPr>
            <p:cNvPr id="757" name="Google Shape;757;p33"/>
            <p:cNvGrpSpPr/>
            <p:nvPr/>
          </p:nvGrpSpPr>
          <p:grpSpPr>
            <a:xfrm>
              <a:off x="7618661" y="4967675"/>
              <a:ext cx="467403" cy="507609"/>
              <a:chOff x="2251964" y="3590497"/>
              <a:chExt cx="467403" cy="507609"/>
            </a:xfrm>
          </p:grpSpPr>
          <p:sp>
            <p:nvSpPr>
              <p:cNvPr id="758" name="Google Shape;758;p3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3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3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61" name="Google Shape;761;p33"/>
            <p:cNvGrpSpPr/>
            <p:nvPr/>
          </p:nvGrpSpPr>
          <p:grpSpPr>
            <a:xfrm>
              <a:off x="7602444" y="4993761"/>
              <a:ext cx="421973" cy="566288"/>
              <a:chOff x="2235747" y="3616583"/>
              <a:chExt cx="421973" cy="566288"/>
            </a:xfrm>
          </p:grpSpPr>
          <p:sp>
            <p:nvSpPr>
              <p:cNvPr id="762" name="Google Shape;762;p3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3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64" name="Google Shape;764;p33"/>
          <p:cNvPicPr preferRelativeResize="0"/>
          <p:nvPr/>
        </p:nvPicPr>
        <p:blipFill rotWithShape="1">
          <a:blip r:embed="rId12">
            <a:alphaModFix/>
          </a:blip>
          <a:srcRect/>
          <a:stretch/>
        </p:blipFill>
        <p:spPr>
          <a:xfrm>
            <a:off x="1221573" y="1633298"/>
            <a:ext cx="1019757" cy="101975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4"/>
          <p:cNvSpPr txBox="1">
            <a:spLocks noGrp="1"/>
          </p:cNvSpPr>
          <p:nvPr>
            <p:ph type="body" idx="2"/>
          </p:nvPr>
        </p:nvSpPr>
        <p:spPr>
          <a:xfrm>
            <a:off x="620111" y="443960"/>
            <a:ext cx="11161986"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Alcuni link utili per associazioni e reti in </a:t>
            </a:r>
            <a:r>
              <a:rPr lang="en-US" b="1"/>
              <a:t>Slovacchia</a:t>
            </a:r>
            <a:endParaRPr/>
          </a:p>
        </p:txBody>
      </p:sp>
      <p:grpSp>
        <p:nvGrpSpPr>
          <p:cNvPr id="771" name="Google Shape;771;p34"/>
          <p:cNvGrpSpPr/>
          <p:nvPr/>
        </p:nvGrpSpPr>
        <p:grpSpPr>
          <a:xfrm rot="3730759">
            <a:off x="11096946" y="828019"/>
            <a:ext cx="949887" cy="1163493"/>
            <a:chOff x="7602444" y="4967675"/>
            <a:chExt cx="483620" cy="592374"/>
          </a:xfrm>
        </p:grpSpPr>
        <p:grpSp>
          <p:nvGrpSpPr>
            <p:cNvPr id="772" name="Google Shape;772;p34"/>
            <p:cNvGrpSpPr/>
            <p:nvPr/>
          </p:nvGrpSpPr>
          <p:grpSpPr>
            <a:xfrm>
              <a:off x="7618661" y="4967675"/>
              <a:ext cx="467403" cy="507609"/>
              <a:chOff x="2251964" y="3590497"/>
              <a:chExt cx="467403" cy="507609"/>
            </a:xfrm>
          </p:grpSpPr>
          <p:sp>
            <p:nvSpPr>
              <p:cNvPr id="773" name="Google Shape;773;p3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3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3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76" name="Google Shape;776;p34"/>
            <p:cNvGrpSpPr/>
            <p:nvPr/>
          </p:nvGrpSpPr>
          <p:grpSpPr>
            <a:xfrm>
              <a:off x="7602444" y="4993761"/>
              <a:ext cx="421973" cy="566288"/>
              <a:chOff x="2235747" y="3616583"/>
              <a:chExt cx="421973" cy="566288"/>
            </a:xfrm>
          </p:grpSpPr>
          <p:sp>
            <p:nvSpPr>
              <p:cNvPr id="777" name="Google Shape;777;p3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3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79" name="Google Shape;779;p34"/>
          <p:cNvPicPr preferRelativeResize="0"/>
          <p:nvPr/>
        </p:nvPicPr>
        <p:blipFill rotWithShape="1">
          <a:blip r:embed="rId3">
            <a:alphaModFix/>
          </a:blip>
          <a:srcRect/>
          <a:stretch/>
        </p:blipFill>
        <p:spPr>
          <a:xfrm>
            <a:off x="1334814" y="1839310"/>
            <a:ext cx="819808" cy="578069"/>
          </a:xfrm>
          <a:prstGeom prst="rect">
            <a:avLst/>
          </a:prstGeom>
          <a:noFill/>
          <a:ln>
            <a:noFill/>
          </a:ln>
        </p:spPr>
      </p:pic>
      <p:cxnSp>
        <p:nvCxnSpPr>
          <p:cNvPr id="780" name="Google Shape;780;p34"/>
          <p:cNvCxnSpPr/>
          <p:nvPr/>
        </p:nvCxnSpPr>
        <p:spPr>
          <a:xfrm>
            <a:off x="1345325" y="1765738"/>
            <a:ext cx="0" cy="872359"/>
          </a:xfrm>
          <a:prstGeom prst="straightConnector1">
            <a:avLst/>
          </a:prstGeom>
          <a:noFill/>
          <a:ln w="38100" cap="flat" cmpd="sng">
            <a:solidFill>
              <a:srgbClr val="000000"/>
            </a:solidFill>
            <a:prstDash val="solid"/>
            <a:miter lim="800000"/>
            <a:headEnd type="none" w="sm" len="sm"/>
            <a:tailEnd type="none" w="sm" len="sm"/>
          </a:ln>
        </p:spPr>
      </p:cxnSp>
      <p:sp>
        <p:nvSpPr>
          <p:cNvPr id="781" name="Google Shape;781;p34"/>
          <p:cNvSpPr/>
          <p:nvPr/>
        </p:nvSpPr>
        <p:spPr>
          <a:xfrm>
            <a:off x="1310961" y="1765739"/>
            <a:ext cx="139465" cy="73572"/>
          </a:xfrm>
          <a:prstGeom prst="flowChartConnector">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2" name="Google Shape;782;p34"/>
          <p:cNvSpPr txBox="1">
            <a:spLocks noGrp="1"/>
          </p:cNvSpPr>
          <p:nvPr>
            <p:ph type="body" idx="1"/>
          </p:nvPr>
        </p:nvSpPr>
        <p:spPr>
          <a:xfrm>
            <a:off x="2746082" y="1488302"/>
            <a:ext cx="9151816" cy="4478149"/>
          </a:xfrm>
          <a:prstGeom prst="rect">
            <a:avLst/>
          </a:prstGeom>
          <a:noFill/>
          <a:ln>
            <a:noFill/>
          </a:ln>
        </p:spPr>
        <p:txBody>
          <a:bodyPr spcFirstLastPara="1" wrap="square" lIns="91425" tIns="45700" rIns="91425" bIns="45700" anchor="ctr"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u="sng">
                <a:solidFill>
                  <a:schemeClr val="hlink"/>
                </a:solidFill>
                <a:hlinkClick r:id="rId4"/>
              </a:rPr>
              <a:t>Poctivé dobroty (almasun.sk)</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5"/>
              </a:rPr>
              <a:t>Úvod | OlejHont.sk</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6"/>
              </a:rPr>
              <a:t>nahaji.sk</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7"/>
              </a:rPr>
              <a:t>VIPA - Parlamento Vidiecky | VIPA</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8"/>
              </a:rPr>
              <a:t>Domov - ASYF - Združenie mladých farmárov Slovenska</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9"/>
              </a:rPr>
              <a:t>New Edu, n.d.</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10"/>
              </a:rPr>
              <a:t>Domov - Vitajte na farme VEGGET</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11"/>
              </a:rPr>
              <a:t>Domov - VPMS</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12"/>
              </a:rPr>
              <a:t>Zväz chovateľov oviec a kôz - so sídlom v Banskej Bystrici (zchok.sk)</a:t>
            </a:r>
            <a:endParaRPr/>
          </a:p>
          <a:p>
            <a:pPr marL="342900" marR="0" lvl="0" indent="-342900" algn="l" rtl="0">
              <a:lnSpc>
                <a:spcPct val="100000"/>
              </a:lnSpc>
              <a:spcBef>
                <a:spcPts val="600"/>
              </a:spcBef>
              <a:spcAft>
                <a:spcPts val="0"/>
              </a:spcAft>
              <a:buClr>
                <a:srgbClr val="000000"/>
              </a:buClr>
              <a:buSzPts val="2400"/>
              <a:buFont typeface="Arial"/>
              <a:buChar char="•"/>
            </a:pPr>
            <a:r>
              <a:rPr lang="en-US" u="sng">
                <a:solidFill>
                  <a:schemeClr val="hlink"/>
                </a:solidFill>
                <a:hlinkClick r:id="rId13"/>
              </a:rPr>
              <a:t>Vítame Vás | izpi.sk</a:t>
            </a:r>
            <a:endParaRPr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5"/>
          <p:cNvSpPr txBox="1">
            <a:spLocks noGrp="1"/>
          </p:cNvSpPr>
          <p:nvPr>
            <p:ph type="body" idx="1"/>
          </p:nvPr>
        </p:nvSpPr>
        <p:spPr>
          <a:xfrm>
            <a:off x="2647006" y="1557432"/>
            <a:ext cx="9118960" cy="3440624"/>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000000"/>
              </a:buClr>
              <a:buSzPts val="2400"/>
              <a:buFont typeface="Arial"/>
              <a:buChar char="•"/>
            </a:pPr>
            <a:r>
              <a:rPr lang="en-US" u="sng">
                <a:solidFill>
                  <a:schemeClr val="hlink"/>
                </a:solidFill>
                <a:hlinkClick r:id="rId3"/>
              </a:rPr>
              <a:t>Zemedelec.cz - zpravodajství ze všech oborů zemědělství</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4"/>
              </a:rPr>
              <a:t>eAGRI | eAGRI</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5"/>
              </a:rPr>
              <a:t>Home (bioinstitut.cz)</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6"/>
              </a:rPr>
              <a:t>ČMSZP | Českomoravský svaz zemědělských podnikatelů (cmszp.cz)</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7"/>
              </a:rPr>
              <a:t>Homepage - ČMZU (cmzu.cz)</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8"/>
              </a:rPr>
              <a:t>Zemědělský svaz ČR (zscr.cz)</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9"/>
              </a:rPr>
              <a:t>Sistema informativo PK ČR </a:t>
            </a:r>
            <a:r>
              <a:rPr lang="en-US" u="sng">
                <a:solidFill>
                  <a:schemeClr val="hlink"/>
                </a:solidFill>
                <a:hlinkClick r:id="rId10"/>
              </a:rPr>
              <a:t>- </a:t>
            </a:r>
            <a:r>
              <a:rPr lang="en-US" u="sng">
                <a:solidFill>
                  <a:schemeClr val="hlink"/>
                </a:solidFill>
                <a:hlinkClick r:id="rId9"/>
              </a:rPr>
              <a:t>Foodnet</a:t>
            </a:r>
            <a:endParaRPr/>
          </a:p>
          <a:p>
            <a:pPr marL="285750" lvl="0" indent="-285750" algn="l" rtl="0">
              <a:lnSpc>
                <a:spcPct val="90000"/>
              </a:lnSpc>
              <a:spcBef>
                <a:spcPts val="1000"/>
              </a:spcBef>
              <a:spcAft>
                <a:spcPts val="0"/>
              </a:spcAft>
              <a:buClr>
                <a:srgbClr val="000000"/>
              </a:buClr>
              <a:buSzPts val="2400"/>
              <a:buFont typeface="Arial"/>
              <a:buChar char="•"/>
            </a:pPr>
            <a:r>
              <a:rPr lang="en-US" u="sng">
                <a:solidFill>
                  <a:schemeClr val="hlink"/>
                </a:solidFill>
                <a:hlinkClick r:id="rId10"/>
              </a:rPr>
              <a:t>La Società dei Giovani Agrari della Repubblica Ceca (YAS CR) | Společnost mladých agrárníků České republiky, z. s. (smacr.cz)</a:t>
            </a:r>
            <a:endParaRPr/>
          </a:p>
        </p:txBody>
      </p:sp>
      <p:sp>
        <p:nvSpPr>
          <p:cNvPr id="789" name="Google Shape;789;p35"/>
          <p:cNvSpPr txBox="1">
            <a:spLocks noGrp="1"/>
          </p:cNvSpPr>
          <p:nvPr>
            <p:ph type="body" idx="2"/>
          </p:nvPr>
        </p:nvSpPr>
        <p:spPr>
          <a:xfrm>
            <a:off x="620111" y="443960"/>
            <a:ext cx="11161986"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Alcuni link utili per le associazioni e le reti in </a:t>
            </a:r>
            <a:r>
              <a:rPr lang="en-US" b="1"/>
              <a:t>Cechia</a:t>
            </a:r>
            <a:endParaRPr/>
          </a:p>
        </p:txBody>
      </p:sp>
      <p:grpSp>
        <p:nvGrpSpPr>
          <p:cNvPr id="790" name="Google Shape;790;p35"/>
          <p:cNvGrpSpPr/>
          <p:nvPr/>
        </p:nvGrpSpPr>
        <p:grpSpPr>
          <a:xfrm rot="3730759">
            <a:off x="11096946" y="828019"/>
            <a:ext cx="949887" cy="1163493"/>
            <a:chOff x="7602444" y="4967675"/>
            <a:chExt cx="483620" cy="592374"/>
          </a:xfrm>
        </p:grpSpPr>
        <p:grpSp>
          <p:nvGrpSpPr>
            <p:cNvPr id="791" name="Google Shape;791;p35"/>
            <p:cNvGrpSpPr/>
            <p:nvPr/>
          </p:nvGrpSpPr>
          <p:grpSpPr>
            <a:xfrm>
              <a:off x="7618661" y="4967675"/>
              <a:ext cx="467403" cy="507609"/>
              <a:chOff x="2251964" y="3590497"/>
              <a:chExt cx="467403" cy="507609"/>
            </a:xfrm>
          </p:grpSpPr>
          <p:sp>
            <p:nvSpPr>
              <p:cNvPr id="792" name="Google Shape;792;p3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3" name="Google Shape;793;p3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4" name="Google Shape;794;p3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95" name="Google Shape;795;p35"/>
            <p:cNvGrpSpPr/>
            <p:nvPr/>
          </p:nvGrpSpPr>
          <p:grpSpPr>
            <a:xfrm>
              <a:off x="7602444" y="4993761"/>
              <a:ext cx="421973" cy="566288"/>
              <a:chOff x="2235747" y="3616583"/>
              <a:chExt cx="421973" cy="566288"/>
            </a:xfrm>
          </p:grpSpPr>
          <p:sp>
            <p:nvSpPr>
              <p:cNvPr id="796" name="Google Shape;796;p3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7" name="Google Shape;797;p3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798" name="Google Shape;798;p35"/>
          <p:cNvPicPr preferRelativeResize="0"/>
          <p:nvPr/>
        </p:nvPicPr>
        <p:blipFill rotWithShape="1">
          <a:blip r:embed="rId11">
            <a:alphaModFix/>
          </a:blip>
          <a:srcRect/>
          <a:stretch/>
        </p:blipFill>
        <p:spPr>
          <a:xfrm>
            <a:off x="1197899" y="1758346"/>
            <a:ext cx="1019757" cy="557050"/>
          </a:xfrm>
          <a:prstGeom prst="rect">
            <a:avLst/>
          </a:prstGeom>
          <a:noFill/>
          <a:ln>
            <a:noFill/>
          </a:ln>
        </p:spPr>
      </p:pic>
      <p:cxnSp>
        <p:nvCxnSpPr>
          <p:cNvPr id="799" name="Google Shape;799;p35"/>
          <p:cNvCxnSpPr/>
          <p:nvPr/>
        </p:nvCxnSpPr>
        <p:spPr>
          <a:xfrm>
            <a:off x="1349167" y="1734209"/>
            <a:ext cx="0" cy="872359"/>
          </a:xfrm>
          <a:prstGeom prst="straightConnector1">
            <a:avLst/>
          </a:prstGeom>
          <a:noFill/>
          <a:ln w="57150" cap="flat" cmpd="sng">
            <a:solidFill>
              <a:srgbClr val="000000"/>
            </a:solidFill>
            <a:prstDash val="solid"/>
            <a:miter lim="800000"/>
            <a:headEnd type="none" w="sm" len="sm"/>
            <a:tailEnd type="none" w="sm" len="sm"/>
          </a:ln>
        </p:spPr>
      </p:cxnSp>
      <p:sp>
        <p:nvSpPr>
          <p:cNvPr id="800" name="Google Shape;800;p35"/>
          <p:cNvSpPr/>
          <p:nvPr/>
        </p:nvSpPr>
        <p:spPr>
          <a:xfrm>
            <a:off x="1279434" y="1697423"/>
            <a:ext cx="139465" cy="73572"/>
          </a:xfrm>
          <a:prstGeom prst="flowChartConnector">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6"/>
          <p:cNvSpPr txBox="1">
            <a:spLocks noGrp="1"/>
          </p:cNvSpPr>
          <p:nvPr>
            <p:ph type="body" idx="1"/>
          </p:nvPr>
        </p:nvSpPr>
        <p:spPr>
          <a:xfrm>
            <a:off x="2796602" y="1423147"/>
            <a:ext cx="9061098" cy="344062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US" u="sng">
                <a:solidFill>
                  <a:schemeClr val="hlink"/>
                </a:solidFill>
                <a:hlinkClick r:id="rId3"/>
              </a:rPr>
              <a:t>Camera dell'Agricoltura della Bassa Sassonia (lwk-niedersachsen.de)</a:t>
            </a:r>
            <a:endParaRPr/>
          </a:p>
          <a:p>
            <a:pPr marL="342900" lvl="0" indent="-342900" algn="l" rtl="0">
              <a:lnSpc>
                <a:spcPct val="90000"/>
              </a:lnSpc>
              <a:spcBef>
                <a:spcPts val="1000"/>
              </a:spcBef>
              <a:spcAft>
                <a:spcPts val="0"/>
              </a:spcAft>
              <a:buClr>
                <a:srgbClr val="000000"/>
              </a:buClr>
              <a:buSzPts val="2400"/>
              <a:buFont typeface="Arial"/>
              <a:buChar char="•"/>
            </a:pPr>
            <a:r>
              <a:rPr lang="en-US" u="sng">
                <a:solidFill>
                  <a:schemeClr val="hlink"/>
                </a:solidFill>
                <a:hlinkClick r:id="rId4"/>
              </a:rPr>
              <a:t>Home | AMA - AgrarMarkt Austria</a:t>
            </a:r>
            <a:endParaRPr/>
          </a:p>
          <a:p>
            <a:pPr marL="342900" lvl="0" indent="-342900" algn="l" rtl="0">
              <a:lnSpc>
                <a:spcPct val="90000"/>
              </a:lnSpc>
              <a:spcBef>
                <a:spcPts val="1000"/>
              </a:spcBef>
              <a:spcAft>
                <a:spcPts val="0"/>
              </a:spcAft>
              <a:buClr>
                <a:srgbClr val="000000"/>
              </a:buClr>
              <a:buSzPts val="2400"/>
              <a:buFont typeface="Arial"/>
              <a:buChar char="•"/>
            </a:pPr>
            <a:r>
              <a:rPr lang="en-US" u="sng">
                <a:solidFill>
                  <a:schemeClr val="hlink"/>
                </a:solidFill>
                <a:hlinkClick r:id="rId5"/>
              </a:rPr>
              <a:t>Unione degli agricoltori austriaci (bauernbund.at)</a:t>
            </a:r>
            <a:endParaRPr/>
          </a:p>
          <a:p>
            <a:pPr marL="342900" lvl="0" indent="-342900" algn="l" rtl="0">
              <a:lnSpc>
                <a:spcPct val="90000"/>
              </a:lnSpc>
              <a:spcBef>
                <a:spcPts val="1000"/>
              </a:spcBef>
              <a:spcAft>
                <a:spcPts val="0"/>
              </a:spcAft>
              <a:buClr>
                <a:srgbClr val="000000"/>
              </a:buClr>
              <a:buSzPts val="2400"/>
              <a:buFont typeface="Arial"/>
              <a:buChar char="•"/>
            </a:pPr>
            <a:r>
              <a:rPr lang="en-US" u="sng">
                <a:solidFill>
                  <a:schemeClr val="hlink"/>
                </a:solidFill>
                <a:hlinkClick r:id="rId6"/>
              </a:rPr>
              <a:t>BIO AUSTRIA - Agricoltori biologici (bio-austria.at)</a:t>
            </a:r>
            <a:endParaRPr/>
          </a:p>
          <a:p>
            <a:pPr marL="342900" lvl="0" indent="-342900" algn="l" rtl="0">
              <a:lnSpc>
                <a:spcPct val="90000"/>
              </a:lnSpc>
              <a:spcBef>
                <a:spcPts val="1000"/>
              </a:spcBef>
              <a:spcAft>
                <a:spcPts val="0"/>
              </a:spcAft>
              <a:buClr>
                <a:srgbClr val="000000"/>
              </a:buClr>
              <a:buSzPts val="2400"/>
              <a:buFont typeface="Arial"/>
              <a:buChar char="•"/>
            </a:pPr>
            <a:r>
              <a:rPr lang="en-US" u="sng">
                <a:solidFill>
                  <a:schemeClr val="hlink"/>
                </a:solidFill>
                <a:hlinkClick r:id="rId7"/>
              </a:rPr>
              <a:t>ÖKL | ÖKL (oekl.at)</a:t>
            </a:r>
            <a:endParaRPr/>
          </a:p>
          <a:p>
            <a:pPr marL="342900" lvl="0" indent="-342900" algn="l" rtl="0">
              <a:lnSpc>
                <a:spcPct val="90000"/>
              </a:lnSpc>
              <a:spcBef>
                <a:spcPts val="1000"/>
              </a:spcBef>
              <a:spcAft>
                <a:spcPts val="0"/>
              </a:spcAft>
              <a:buClr>
                <a:srgbClr val="000000"/>
              </a:buClr>
              <a:buSzPts val="2400"/>
              <a:buFont typeface="Arial"/>
              <a:buChar char="•"/>
            </a:pPr>
            <a:r>
              <a:rPr lang="en-US" u="sng">
                <a:solidFill>
                  <a:schemeClr val="hlink"/>
                </a:solidFill>
                <a:hlinkClick r:id="rId8"/>
              </a:rPr>
              <a:t>Agricoltura, alimentazione e clima in Austria (landschafftleben.at)</a:t>
            </a:r>
            <a:endParaRPr/>
          </a:p>
          <a:p>
            <a:pPr marL="342900" lvl="0" indent="-342900" algn="l" rtl="0">
              <a:lnSpc>
                <a:spcPct val="90000"/>
              </a:lnSpc>
              <a:spcBef>
                <a:spcPts val="1000"/>
              </a:spcBef>
              <a:spcAft>
                <a:spcPts val="0"/>
              </a:spcAft>
              <a:buClr>
                <a:srgbClr val="000000"/>
              </a:buClr>
              <a:buSzPts val="2400"/>
              <a:buFont typeface="Arial"/>
              <a:buChar char="•"/>
            </a:pPr>
            <a:r>
              <a:rPr lang="en-US" u="sng">
                <a:solidFill>
                  <a:schemeClr val="hlink"/>
                </a:solidFill>
                <a:hlinkClick r:id="rId9"/>
              </a:rPr>
              <a:t>Istituto - Istituto di Scienza dell'Alimentazione e Nutrizione Umana - Università Leibniz di Hannover (uni-hannover.de)</a:t>
            </a:r>
            <a:endParaRPr/>
          </a:p>
          <a:p>
            <a:pPr marL="342900" lvl="0" indent="-342900" algn="l" rtl="0">
              <a:lnSpc>
                <a:spcPct val="90000"/>
              </a:lnSpc>
              <a:spcBef>
                <a:spcPts val="1000"/>
              </a:spcBef>
              <a:spcAft>
                <a:spcPts val="0"/>
              </a:spcAft>
              <a:buClr>
                <a:srgbClr val="000000"/>
              </a:buClr>
              <a:buSzPts val="2400"/>
              <a:buFont typeface="Arial"/>
              <a:buChar char="•"/>
            </a:pPr>
            <a:r>
              <a:rPr lang="en-US" u="sng">
                <a:solidFill>
                  <a:schemeClr val="hlink"/>
                </a:solidFill>
                <a:hlinkClick r:id="rId10"/>
              </a:rPr>
              <a:t>Home - ReSoLa e.V. (resola-ev.de)</a:t>
            </a:r>
            <a:endParaRPr/>
          </a:p>
          <a:p>
            <a:pPr marL="342900" lvl="0" indent="-190500" algn="l" rtl="0">
              <a:lnSpc>
                <a:spcPct val="90000"/>
              </a:lnSpc>
              <a:spcBef>
                <a:spcPts val="1000"/>
              </a:spcBef>
              <a:spcAft>
                <a:spcPts val="0"/>
              </a:spcAft>
              <a:buClr>
                <a:srgbClr val="000000"/>
              </a:buClr>
              <a:buSzPts val="2400"/>
              <a:buFont typeface="Arial"/>
              <a:buNone/>
            </a:pPr>
            <a:endParaRPr/>
          </a:p>
          <a:p>
            <a:pPr marL="0" lvl="0" indent="0" algn="l" rtl="0">
              <a:lnSpc>
                <a:spcPct val="90000"/>
              </a:lnSpc>
              <a:spcBef>
                <a:spcPts val="1000"/>
              </a:spcBef>
              <a:spcAft>
                <a:spcPts val="0"/>
              </a:spcAft>
              <a:buClr>
                <a:srgbClr val="000000"/>
              </a:buClr>
              <a:buSzPts val="2400"/>
              <a:buNone/>
            </a:pPr>
            <a:endParaRPr/>
          </a:p>
        </p:txBody>
      </p:sp>
      <p:sp>
        <p:nvSpPr>
          <p:cNvPr id="807" name="Google Shape;807;p36"/>
          <p:cNvSpPr txBox="1">
            <a:spLocks noGrp="1"/>
          </p:cNvSpPr>
          <p:nvPr>
            <p:ph type="body" idx="2"/>
          </p:nvPr>
        </p:nvSpPr>
        <p:spPr>
          <a:xfrm>
            <a:off x="620111" y="443960"/>
            <a:ext cx="11161986"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Alcuni link utili per associazioni e reti in </a:t>
            </a:r>
            <a:r>
              <a:rPr lang="en-US" b="1"/>
              <a:t>Austria</a:t>
            </a:r>
            <a:endParaRPr/>
          </a:p>
        </p:txBody>
      </p:sp>
      <p:grpSp>
        <p:nvGrpSpPr>
          <p:cNvPr id="808" name="Google Shape;808;p36"/>
          <p:cNvGrpSpPr/>
          <p:nvPr/>
        </p:nvGrpSpPr>
        <p:grpSpPr>
          <a:xfrm rot="3730759">
            <a:off x="11096946" y="828019"/>
            <a:ext cx="949887" cy="1163493"/>
            <a:chOff x="7602444" y="4967675"/>
            <a:chExt cx="483620" cy="592374"/>
          </a:xfrm>
        </p:grpSpPr>
        <p:grpSp>
          <p:nvGrpSpPr>
            <p:cNvPr id="809" name="Google Shape;809;p36"/>
            <p:cNvGrpSpPr/>
            <p:nvPr/>
          </p:nvGrpSpPr>
          <p:grpSpPr>
            <a:xfrm>
              <a:off x="7618661" y="4967675"/>
              <a:ext cx="467403" cy="507609"/>
              <a:chOff x="2251964" y="3590497"/>
              <a:chExt cx="467403" cy="507609"/>
            </a:xfrm>
          </p:grpSpPr>
          <p:sp>
            <p:nvSpPr>
              <p:cNvPr id="810" name="Google Shape;810;p3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3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2" name="Google Shape;812;p3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13" name="Google Shape;813;p36"/>
            <p:cNvGrpSpPr/>
            <p:nvPr/>
          </p:nvGrpSpPr>
          <p:grpSpPr>
            <a:xfrm>
              <a:off x="7602444" y="4993761"/>
              <a:ext cx="421973" cy="566288"/>
              <a:chOff x="2235747" y="3616583"/>
              <a:chExt cx="421973" cy="566288"/>
            </a:xfrm>
          </p:grpSpPr>
          <p:sp>
            <p:nvSpPr>
              <p:cNvPr id="814" name="Google Shape;814;p3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5" name="Google Shape;815;p3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816" name="Google Shape;816;p36"/>
          <p:cNvPicPr preferRelativeResize="0"/>
          <p:nvPr/>
        </p:nvPicPr>
        <p:blipFill rotWithShape="1">
          <a:blip r:embed="rId11">
            <a:alphaModFix/>
          </a:blip>
          <a:srcRect/>
          <a:stretch/>
        </p:blipFill>
        <p:spPr>
          <a:xfrm>
            <a:off x="1495168" y="1755128"/>
            <a:ext cx="973052" cy="941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7"/>
          <p:cNvSpPr txBox="1">
            <a:spLocks noGrp="1"/>
          </p:cNvSpPr>
          <p:nvPr>
            <p:ph type="body" idx="1"/>
          </p:nvPr>
        </p:nvSpPr>
        <p:spPr>
          <a:xfrm>
            <a:off x="779727" y="2132235"/>
            <a:ext cx="4867011"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Per accedere facilmente a tutte queste associazioni e reti, trovate la nostra mappa interattiva sul sito web del progetto </a:t>
            </a:r>
            <a:r>
              <a:rPr lang="en-US" u="sng">
                <a:solidFill>
                  <a:schemeClr val="hlink"/>
                </a:solidFill>
                <a:hlinkClick r:id="rId3"/>
              </a:rPr>
              <a:t>www.eu-dare.com.</a:t>
            </a:r>
            <a:endParaRPr/>
          </a:p>
          <a:p>
            <a:pPr marL="0" lvl="0" indent="0" algn="l" rtl="0">
              <a:lnSpc>
                <a:spcPct val="90000"/>
              </a:lnSpc>
              <a:spcBef>
                <a:spcPts val="1000"/>
              </a:spcBef>
              <a:spcAft>
                <a:spcPts val="0"/>
              </a:spcAft>
              <a:buClr>
                <a:srgbClr val="000000"/>
              </a:buClr>
              <a:buSzPts val="2400"/>
              <a:buNone/>
            </a:pPr>
            <a:endParaRPr/>
          </a:p>
          <a:p>
            <a:pPr marL="0" lvl="0" indent="0" algn="l" rtl="0">
              <a:lnSpc>
                <a:spcPct val="90000"/>
              </a:lnSpc>
              <a:spcBef>
                <a:spcPts val="1000"/>
              </a:spcBef>
              <a:spcAft>
                <a:spcPts val="0"/>
              </a:spcAft>
              <a:buClr>
                <a:srgbClr val="000000"/>
              </a:buClr>
              <a:buSzPts val="2400"/>
              <a:buNone/>
            </a:pPr>
            <a:endParaRPr/>
          </a:p>
        </p:txBody>
      </p:sp>
      <p:sp>
        <p:nvSpPr>
          <p:cNvPr id="822" name="Google Shape;82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Mappa interattiva</a:t>
            </a:r>
            <a:endParaRPr/>
          </a:p>
          <a:p>
            <a:pPr marL="0" lvl="0" indent="0" algn="l" rtl="0">
              <a:lnSpc>
                <a:spcPct val="90000"/>
              </a:lnSpc>
              <a:spcBef>
                <a:spcPts val="1000"/>
              </a:spcBef>
              <a:spcAft>
                <a:spcPts val="0"/>
              </a:spcAft>
              <a:buClr>
                <a:srgbClr val="000000"/>
              </a:buClr>
              <a:buSzPts val="3600"/>
              <a:buNone/>
            </a:pPr>
            <a:endParaRPr/>
          </a:p>
        </p:txBody>
      </p:sp>
      <p:pic>
        <p:nvPicPr>
          <p:cNvPr id="823" name="Google Shape;823;p37"/>
          <p:cNvPicPr preferRelativeResize="0">
            <a:picLocks noGrp="1"/>
          </p:cNvPicPr>
          <p:nvPr>
            <p:ph type="pic" idx="3"/>
          </p:nvPr>
        </p:nvPicPr>
        <p:blipFill rotWithShape="1">
          <a:blip r:embed="rId4">
            <a:alphaModFix/>
          </a:blip>
          <a:srcRect/>
          <a:stretch/>
        </p:blipFill>
        <p:spPr>
          <a:xfrm>
            <a:off x="6545263" y="1452563"/>
            <a:ext cx="5646737" cy="4656137"/>
          </a:xfrm>
          <a:prstGeom prst="rect">
            <a:avLst/>
          </a:prstGeom>
          <a:solidFill>
            <a:srgbClr val="D8D8D8"/>
          </a:solidFill>
          <a:ln>
            <a:noFill/>
          </a:ln>
        </p:spPr>
      </p:pic>
      <p:grpSp>
        <p:nvGrpSpPr>
          <p:cNvPr id="824" name="Google Shape;824;p37"/>
          <p:cNvGrpSpPr/>
          <p:nvPr/>
        </p:nvGrpSpPr>
        <p:grpSpPr>
          <a:xfrm rot="3730759">
            <a:off x="6563864" y="804822"/>
            <a:ext cx="949887" cy="1163493"/>
            <a:chOff x="7602444" y="4967675"/>
            <a:chExt cx="483620" cy="592374"/>
          </a:xfrm>
        </p:grpSpPr>
        <p:grpSp>
          <p:nvGrpSpPr>
            <p:cNvPr id="825" name="Google Shape;825;p37"/>
            <p:cNvGrpSpPr/>
            <p:nvPr/>
          </p:nvGrpSpPr>
          <p:grpSpPr>
            <a:xfrm>
              <a:off x="7618661" y="4967675"/>
              <a:ext cx="467403" cy="507609"/>
              <a:chOff x="2251964" y="3590497"/>
              <a:chExt cx="467403" cy="507609"/>
            </a:xfrm>
          </p:grpSpPr>
          <p:sp>
            <p:nvSpPr>
              <p:cNvPr id="826" name="Google Shape;826;p3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7" name="Google Shape;827;p3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8" name="Google Shape;828;p3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29" name="Google Shape;829;p37"/>
            <p:cNvGrpSpPr/>
            <p:nvPr/>
          </p:nvGrpSpPr>
          <p:grpSpPr>
            <a:xfrm>
              <a:off x="7602444" y="4993761"/>
              <a:ext cx="421973" cy="566288"/>
              <a:chOff x="2235747" y="3616583"/>
              <a:chExt cx="421973" cy="566288"/>
            </a:xfrm>
          </p:grpSpPr>
          <p:sp>
            <p:nvSpPr>
              <p:cNvPr id="830" name="Google Shape;830;p3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1" name="Google Shape;831;p3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grpSp>
        <p:nvGrpSpPr>
          <p:cNvPr id="837" name="Google Shape;837;p38"/>
          <p:cNvGrpSpPr/>
          <p:nvPr/>
        </p:nvGrpSpPr>
        <p:grpSpPr>
          <a:xfrm>
            <a:off x="10222537" y="5692848"/>
            <a:ext cx="610343" cy="610343"/>
            <a:chOff x="1950027" y="2499889"/>
            <a:chExt cx="850463" cy="850463"/>
          </a:xfrm>
        </p:grpSpPr>
        <p:sp>
          <p:nvSpPr>
            <p:cNvPr id="838" name="Google Shape;838;p38">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839" name="Google Shape;839;p38"/>
            <p:cNvGrpSpPr/>
            <p:nvPr/>
          </p:nvGrpSpPr>
          <p:grpSpPr>
            <a:xfrm>
              <a:off x="2107521" y="2657382"/>
              <a:ext cx="535476" cy="535477"/>
              <a:chOff x="2107521" y="2657382"/>
              <a:chExt cx="535476" cy="535477"/>
            </a:xfrm>
          </p:grpSpPr>
          <p:sp>
            <p:nvSpPr>
              <p:cNvPr id="840" name="Google Shape;840;p38"/>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41" name="Google Shape;841;p38"/>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42" name="Google Shape;842;p38"/>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grpSp>
        <p:nvGrpSpPr>
          <p:cNvPr id="843" name="Google Shape;843;p38"/>
          <p:cNvGrpSpPr/>
          <p:nvPr/>
        </p:nvGrpSpPr>
        <p:grpSpPr>
          <a:xfrm>
            <a:off x="8782409" y="5686956"/>
            <a:ext cx="610343" cy="610794"/>
            <a:chOff x="-1196056" y="2499889"/>
            <a:chExt cx="850463" cy="851092"/>
          </a:xfrm>
        </p:grpSpPr>
        <p:sp>
          <p:nvSpPr>
            <p:cNvPr id="844" name="Google Shape;844;p38"/>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45" name="Google Shape;845;p38">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846" name="Google Shape;846;p38"/>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847" name="Google Shape;847;p38" descr="World with solid fill">
            <a:hlinkClick r:id="rId5"/>
          </p:cNvPr>
          <p:cNvPicPr preferRelativeResize="0"/>
          <p:nvPr/>
        </p:nvPicPr>
        <p:blipFill rotWithShape="1">
          <a:blip r:embed="rId6">
            <a:alphaModFix/>
          </a:blip>
          <a:srcRect/>
          <a:stretch/>
        </p:blipFill>
        <p:spPr>
          <a:xfrm>
            <a:off x="9531602" y="5745797"/>
            <a:ext cx="535186" cy="535186"/>
          </a:xfrm>
          <a:prstGeom prst="rect">
            <a:avLst/>
          </a:prstGeom>
          <a:noFill/>
          <a:ln>
            <a:noFill/>
          </a:ln>
        </p:spPr>
      </p:pic>
      <p:sp>
        <p:nvSpPr>
          <p:cNvPr id="848" name="Google Shape;848;p38"/>
          <p:cNvSpPr txBox="1">
            <a:spLocks noGrp="1"/>
          </p:cNvSpPr>
          <p:nvPr>
            <p:ph type="body" idx="2"/>
          </p:nvPr>
        </p:nvSpPr>
        <p:spPr>
          <a:xfrm>
            <a:off x="2448419" y="1079400"/>
            <a:ext cx="9234385" cy="3288205"/>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1000"/>
              </a:spcBef>
              <a:spcAft>
                <a:spcPts val="0"/>
              </a:spcAft>
              <a:buSzPts val="5000"/>
              <a:buNone/>
            </a:pPr>
            <a:r>
              <a:rPr lang="en-US" sz="3600" b="1"/>
              <a:t>Ben fatto!!! </a:t>
            </a:r>
            <a:r>
              <a:rPr lang="en-US" sz="3600"/>
              <a:t>Stai andando alla grande... continua in questo viaggio di apprendimento.</a:t>
            </a:r>
            <a:endParaRPr/>
          </a:p>
          <a:p>
            <a:pPr marL="457200" lvl="0" indent="-228600" algn="l" rtl="0">
              <a:lnSpc>
                <a:spcPct val="110000"/>
              </a:lnSpc>
              <a:spcBef>
                <a:spcPts val="1000"/>
              </a:spcBef>
              <a:spcAft>
                <a:spcPts val="0"/>
              </a:spcAft>
              <a:buSzPts val="5000"/>
              <a:buNone/>
            </a:pPr>
            <a:r>
              <a:rPr lang="en-US" sz="3600"/>
              <a:t>Nel Modulo 3 si parla di </a:t>
            </a:r>
            <a:r>
              <a:rPr lang="en-US" sz="3600" b="1"/>
              <a:t>Creare ponti tra l'agroecologia e la comunità</a:t>
            </a:r>
            <a:r>
              <a:rPr lang="en-US" sz="3600"/>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Direttive e strategie europee</a:t>
            </a:r>
            <a:endParaRPr/>
          </a:p>
          <a:p>
            <a:pPr marL="0" lvl="0" indent="0" algn="l" rtl="0">
              <a:lnSpc>
                <a:spcPct val="90000"/>
              </a:lnSpc>
              <a:spcBef>
                <a:spcPts val="1000"/>
              </a:spcBef>
              <a:spcAft>
                <a:spcPts val="0"/>
              </a:spcAft>
              <a:buClr>
                <a:srgbClr val="000000"/>
              </a:buClr>
              <a:buSzPts val="4800"/>
              <a:buNone/>
            </a:pPr>
            <a:endParaRPr/>
          </a:p>
        </p:txBody>
      </p:sp>
      <p:sp>
        <p:nvSpPr>
          <p:cNvPr id="350" name="Google Shape;350;p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
          <p:cNvSpPr txBox="1">
            <a:spLocks noGrp="1"/>
          </p:cNvSpPr>
          <p:nvPr>
            <p:ph type="body" idx="1"/>
          </p:nvPr>
        </p:nvSpPr>
        <p:spPr>
          <a:xfrm>
            <a:off x="898350" y="1606550"/>
            <a:ext cx="5527500" cy="316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L'Unione Europea (UE) è all'avanguardia nell'integrazione di pratiche sostenibili in agricoltura, con politiche chiave come la </a:t>
            </a:r>
            <a:r>
              <a:rPr lang="en-US" b="1" u="sng">
                <a:solidFill>
                  <a:schemeClr val="hlink"/>
                </a:solidFill>
                <a:hlinkClick r:id="rId3"/>
              </a:rPr>
              <a:t>Strategia Farm to Fork </a:t>
            </a:r>
            <a:r>
              <a:rPr lang="en-US"/>
              <a:t>e la </a:t>
            </a:r>
            <a:r>
              <a:rPr lang="en-US" b="1" u="sng">
                <a:solidFill>
                  <a:schemeClr val="hlink"/>
                </a:solidFill>
                <a:hlinkClick r:id="rId4"/>
              </a:rPr>
              <a:t>Strategia 2030 per la Biodiversità </a:t>
            </a:r>
            <a:r>
              <a:rPr lang="en-US"/>
              <a:t>che svolgono un ruolo fondamentale. Entrambe queste strategie non solo sostengono i principi dell'agroecologia, ma li supportano anche attivamente, contribuendo a indirizzare l'agricoltura europea verso un futuro più sostenibile, equo e rispettoso dell'ambiente.</a:t>
            </a:r>
            <a:endParaRPr/>
          </a:p>
        </p:txBody>
      </p:sp>
      <p:sp>
        <p:nvSpPr>
          <p:cNvPr id="356" name="Google Shape;356;p5"/>
          <p:cNvSpPr txBox="1">
            <a:spLocks noGrp="1"/>
          </p:cNvSpPr>
          <p:nvPr>
            <p:ph type="body" idx="2"/>
          </p:nvPr>
        </p:nvSpPr>
        <p:spPr>
          <a:xfrm>
            <a:off x="898350" y="890247"/>
            <a:ext cx="4991100" cy="71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Agroecologia ed Europa</a:t>
            </a:r>
            <a:endParaRPr/>
          </a:p>
        </p:txBody>
      </p:sp>
      <p:pic>
        <p:nvPicPr>
          <p:cNvPr id="357" name="Google Shape;357;p5" descr="Rows of cabbages growing in field"/>
          <p:cNvPicPr preferRelativeResize="0">
            <a:picLocks noGrp="1"/>
          </p:cNvPicPr>
          <p:nvPr>
            <p:ph type="pic" idx="3"/>
          </p:nvPr>
        </p:nvPicPr>
        <p:blipFill rotWithShape="1">
          <a:blip r:embed="rId5">
            <a:alphaModFix/>
          </a:blip>
          <a:srcRect/>
          <a:stretch/>
        </p:blipFill>
        <p:spPr>
          <a:xfrm>
            <a:off x="6545263" y="1452563"/>
            <a:ext cx="5646737" cy="4656137"/>
          </a:xfrm>
          <a:prstGeom prst="rect">
            <a:avLst/>
          </a:prstGeom>
          <a:solidFill>
            <a:srgbClr val="D8D8D8"/>
          </a:solidFill>
          <a:ln>
            <a:noFill/>
          </a:ln>
        </p:spPr>
      </p:pic>
      <p:pic>
        <p:nvPicPr>
          <p:cNvPr id="358" name="Google Shape;358;p5">
            <a:hlinkClick r:id="rId3"/>
          </p:cNvPr>
          <p:cNvPicPr preferRelativeResize="0"/>
          <p:nvPr/>
        </p:nvPicPr>
        <p:blipFill rotWithShape="1">
          <a:blip r:embed="rId6">
            <a:alphaModFix/>
          </a:blip>
          <a:srcRect/>
          <a:stretch/>
        </p:blipFill>
        <p:spPr>
          <a:xfrm>
            <a:off x="7378933" y="1155445"/>
            <a:ext cx="3740342" cy="495325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Riduzione delle sostanze chimiche nell'agricoltura</a:t>
            </a:r>
            <a:endParaRPr/>
          </a:p>
        </p:txBody>
      </p:sp>
      <p:sp>
        <p:nvSpPr>
          <p:cNvPr id="364" name="Google Shape;364;p6"/>
          <p:cNvSpPr txBox="1">
            <a:spLocks noGrp="1"/>
          </p:cNvSpPr>
          <p:nvPr>
            <p:ph type="body" idx="2"/>
          </p:nvPr>
        </p:nvSpPr>
        <p:spPr>
          <a:xfrm>
            <a:off x="4336141" y="1302150"/>
            <a:ext cx="712938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Il documento stabilisce obiettivi di riduzione dell'uso di pesticidi, fertilizzanti e antibiotici in agricoltura, in linea con i principi agroecologici di riduzione degli input chimici esterni.</a:t>
            </a:r>
            <a:endParaRPr/>
          </a:p>
        </p:txBody>
      </p:sp>
      <p:sp>
        <p:nvSpPr>
          <p:cNvPr id="365" name="Google Shape;365;p6"/>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366" name="Google Shape;366;p6" descr="Plants in field"/>
          <p:cNvPicPr preferRelativeResize="0">
            <a:picLocks noGrp="1"/>
          </p:cNvPicPr>
          <p:nvPr>
            <p:ph type="pic" idx="4"/>
          </p:nvPr>
        </p:nvPicPr>
        <p:blipFill rotWithShape="1">
          <a:blip r:embed="rId3">
            <a:alphaModFix/>
          </a:blip>
          <a:srcRect/>
          <a:stretch/>
        </p:blipFill>
        <p:spPr>
          <a:xfrm>
            <a:off x="7559" y="188180"/>
            <a:ext cx="3354094" cy="5923858"/>
          </a:xfrm>
          <a:prstGeom prst="rect">
            <a:avLst/>
          </a:prstGeom>
          <a:solidFill>
            <a:srgbClr val="D8D8D8"/>
          </a:solidFill>
          <a:ln>
            <a:noFill/>
          </a:ln>
        </p:spPr>
      </p:pic>
      <p:sp>
        <p:nvSpPr>
          <p:cNvPr id="367" name="Google Shape;367;p6"/>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Promuovere l'agricoltura biologica</a:t>
            </a:r>
            <a:endParaRPr/>
          </a:p>
        </p:txBody>
      </p:sp>
      <p:sp>
        <p:nvSpPr>
          <p:cNvPr id="368" name="Google Shape;368;p6"/>
          <p:cNvSpPr txBox="1">
            <a:spLocks noGrp="1"/>
          </p:cNvSpPr>
          <p:nvPr>
            <p:ph type="body" idx="6"/>
          </p:nvPr>
        </p:nvSpPr>
        <p:spPr>
          <a:xfrm>
            <a:off x="4336141" y="3189659"/>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La strategia mira ad aumentare la superficie agricola coltivata a biologico. Ciò è in linea con l'agroecologia, poiché l'agricoltura biologica si basa su processi e cicli ecologici.</a:t>
            </a:r>
            <a:endParaRPr/>
          </a:p>
        </p:txBody>
      </p:sp>
      <p:sp>
        <p:nvSpPr>
          <p:cNvPr id="369" name="Google Shape;369;p6"/>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370" name="Google Shape;370;p6"/>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Incoraggiare la produzione alimentare sostenibile</a:t>
            </a:r>
            <a:endParaRPr/>
          </a:p>
        </p:txBody>
      </p:sp>
      <p:sp>
        <p:nvSpPr>
          <p:cNvPr id="371" name="Google Shape;371;p6"/>
          <p:cNvSpPr txBox="1">
            <a:spLocks noGrp="1"/>
          </p:cNvSpPr>
          <p:nvPr>
            <p:ph type="body" idx="9"/>
          </p:nvPr>
        </p:nvSpPr>
        <p:spPr>
          <a:xfrm>
            <a:off x="4351639" y="5091176"/>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Farm to Fork si concentra sulla produzione alimentare sostenibile e sulla riduzione dell'impronta di carbonio del settore agricolo, entrambi principi centrali dell'agroecologia.</a:t>
            </a:r>
            <a:endParaRPr/>
          </a:p>
        </p:txBody>
      </p:sp>
      <p:sp>
        <p:nvSpPr>
          <p:cNvPr id="372" name="Google Shape;372;p6"/>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373" name="Google Shape;373;p6"/>
          <p:cNvSpPr txBox="1"/>
          <p:nvPr/>
        </p:nvSpPr>
        <p:spPr>
          <a:xfrm>
            <a:off x="312275" y="518063"/>
            <a:ext cx="2775600" cy="5264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200"/>
              <a:buFont typeface="Calibri"/>
              <a:buNone/>
            </a:pPr>
            <a:r>
              <a:rPr lang="en-US" sz="2100" b="0" i="0">
                <a:solidFill>
                  <a:srgbClr val="000000"/>
                </a:solidFill>
                <a:latin typeface="Calibri"/>
                <a:ea typeface="Calibri"/>
                <a:cs typeface="Calibri"/>
                <a:sym typeface="Calibri"/>
              </a:rPr>
              <a:t>Lanciata nell'ambito del Green Deal europeo, la </a:t>
            </a:r>
            <a:r>
              <a:rPr lang="en-US" sz="2100" b="1" i="0">
                <a:solidFill>
                  <a:srgbClr val="000000"/>
                </a:solidFill>
                <a:latin typeface="Calibri"/>
                <a:ea typeface="Calibri"/>
                <a:cs typeface="Calibri"/>
                <a:sym typeface="Calibri"/>
              </a:rPr>
              <a:t>strategia Farm to Fork </a:t>
            </a:r>
            <a:r>
              <a:rPr lang="en-US" sz="2100" b="0" i="0">
                <a:solidFill>
                  <a:srgbClr val="000000"/>
                </a:solidFill>
                <a:latin typeface="Calibri"/>
                <a:ea typeface="Calibri"/>
                <a:cs typeface="Calibri"/>
                <a:sym typeface="Calibri"/>
              </a:rPr>
              <a:t>mira a rendere i sistemi alimentari più equi, sani e rispettosi dell'ambiente. </a:t>
            </a:r>
            <a:endParaRPr sz="2100"/>
          </a:p>
          <a:p>
            <a:pPr marL="0" marR="0" lvl="0" indent="0" algn="l" rtl="0">
              <a:spcBef>
                <a:spcPts val="0"/>
              </a:spcBef>
              <a:spcAft>
                <a:spcPts val="0"/>
              </a:spcAft>
              <a:buClr>
                <a:srgbClr val="000000"/>
              </a:buClr>
              <a:buSzPts val="2200"/>
              <a:buFont typeface="Calibri"/>
              <a:buNone/>
            </a:pPr>
            <a:r>
              <a:rPr lang="en-US" sz="2100" b="0" i="0">
                <a:solidFill>
                  <a:srgbClr val="000000"/>
                </a:solidFill>
                <a:latin typeface="Calibri"/>
                <a:ea typeface="Calibri"/>
                <a:cs typeface="Calibri"/>
                <a:sym typeface="Calibri"/>
              </a:rPr>
              <a:t>Riconosce il ruolo cruciale dell'agricoltura nella gestione delle risorse naturali e nella mitigazione dei cambiamenti climatici.</a:t>
            </a:r>
            <a:endParaRPr sz="210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2200"/>
              <a:buFont typeface="Calibri"/>
              <a:buNone/>
            </a:pPr>
            <a:r>
              <a:rPr lang="en-US" sz="2100" b="0" i="0">
                <a:solidFill>
                  <a:srgbClr val="000000"/>
                </a:solidFill>
                <a:latin typeface="Calibri"/>
                <a:ea typeface="Calibri"/>
                <a:cs typeface="Calibri"/>
                <a:sym typeface="Calibri"/>
              </a:rPr>
              <a:t>La strategia sostiene l'agroecologia attraverso:</a:t>
            </a:r>
            <a:endParaRPr sz="2100">
              <a:solidFill>
                <a:schemeClr val="dk1"/>
              </a:solidFill>
              <a:latin typeface="Calibri"/>
              <a:ea typeface="Calibri"/>
              <a:cs typeface="Calibri"/>
              <a:sym typeface="Calibri"/>
            </a:endParaRPr>
          </a:p>
        </p:txBody>
      </p:sp>
      <p:grpSp>
        <p:nvGrpSpPr>
          <p:cNvPr id="374" name="Google Shape;374;p6"/>
          <p:cNvGrpSpPr/>
          <p:nvPr/>
        </p:nvGrpSpPr>
        <p:grpSpPr>
          <a:xfrm rot="2193605">
            <a:off x="2498880" y="5109828"/>
            <a:ext cx="712051" cy="767298"/>
            <a:chOff x="6084669" y="2147938"/>
            <a:chExt cx="812877" cy="798534"/>
          </a:xfrm>
        </p:grpSpPr>
        <p:sp>
          <p:nvSpPr>
            <p:cNvPr id="375" name="Google Shape;375;p6"/>
            <p:cNvSpPr/>
            <p:nvPr/>
          </p:nvSpPr>
          <p:spPr>
            <a:xfrm>
              <a:off x="6084669" y="2147938"/>
              <a:ext cx="777967" cy="778154"/>
            </a:xfrm>
            <a:custGeom>
              <a:avLst/>
              <a:gdLst/>
              <a:ahLst/>
              <a:cxnLst/>
              <a:rect l="l" t="t" r="r" b="b"/>
              <a:pathLst>
                <a:path w="777967" h="778154" extrusionOk="0">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solidFill>
              <a:srgbClr val="75A949"/>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6"/>
            <p:cNvSpPr/>
            <p:nvPr/>
          </p:nvSpPr>
          <p:spPr>
            <a:xfrm>
              <a:off x="6101246" y="2150901"/>
              <a:ext cx="796300" cy="795571"/>
            </a:xfrm>
            <a:custGeom>
              <a:avLst/>
              <a:gdLst/>
              <a:ahLst/>
              <a:cxnLst/>
              <a:rect l="l" t="t" r="r" b="b"/>
              <a:pathLst>
                <a:path w="796300" h="795571" extrusionOk="0">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
          <p:cNvSpPr txBox="1">
            <a:spLocks noGrp="1"/>
          </p:cNvSpPr>
          <p:nvPr>
            <p:ph type="body" idx="1"/>
          </p:nvPr>
        </p:nvSpPr>
        <p:spPr>
          <a:xfrm>
            <a:off x="4912230" y="678328"/>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Conservazione della biodiversità</a:t>
            </a:r>
            <a:endParaRPr/>
          </a:p>
        </p:txBody>
      </p:sp>
      <p:sp>
        <p:nvSpPr>
          <p:cNvPr id="382" name="Google Shape;382;p7"/>
          <p:cNvSpPr txBox="1">
            <a:spLocks noGrp="1"/>
          </p:cNvSpPr>
          <p:nvPr>
            <p:ph type="body" idx="2"/>
          </p:nvPr>
        </p:nvSpPr>
        <p:spPr>
          <a:xfrm>
            <a:off x="4054675" y="1033300"/>
            <a:ext cx="74358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Mirando a proteggere il 30% delle aree terrestri e marine dell'UE, crea un ambiente favorevole alle pratiche agroecologiche che prosperano e contribuiscono alla biodiversità.</a:t>
            </a:r>
            <a:endParaRPr/>
          </a:p>
        </p:txBody>
      </p:sp>
      <p:sp>
        <p:nvSpPr>
          <p:cNvPr id="383" name="Google Shape;383;p7"/>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384" name="Google Shape;384;p7" descr="Field of sunflowers"/>
          <p:cNvPicPr preferRelativeResize="0">
            <a:picLocks noGrp="1"/>
          </p:cNvPicPr>
          <p:nvPr>
            <p:ph type="pic" idx="4"/>
          </p:nvPr>
        </p:nvPicPr>
        <p:blipFill rotWithShape="1">
          <a:blip r:embed="rId3">
            <a:alphaModFix/>
          </a:blip>
          <a:srcRect/>
          <a:stretch/>
        </p:blipFill>
        <p:spPr>
          <a:xfrm>
            <a:off x="7559" y="188179"/>
            <a:ext cx="3354094" cy="6232075"/>
          </a:xfrm>
          <a:prstGeom prst="rect">
            <a:avLst/>
          </a:prstGeom>
          <a:solidFill>
            <a:srgbClr val="D8D8D8"/>
          </a:solidFill>
          <a:ln>
            <a:noFill/>
          </a:ln>
        </p:spPr>
      </p:pic>
      <p:sp>
        <p:nvSpPr>
          <p:cNvPr id="385" name="Google Shape;385;p7"/>
          <p:cNvSpPr txBox="1">
            <a:spLocks noGrp="1"/>
          </p:cNvSpPr>
          <p:nvPr>
            <p:ph type="body" idx="5"/>
          </p:nvPr>
        </p:nvSpPr>
        <p:spPr>
          <a:xfrm>
            <a:off x="4923017" y="2589336"/>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Ripristino degli ecosistemi</a:t>
            </a:r>
            <a:endParaRPr/>
          </a:p>
        </p:txBody>
      </p:sp>
      <p:sp>
        <p:nvSpPr>
          <p:cNvPr id="386" name="Google Shape;386;p7"/>
          <p:cNvSpPr txBox="1">
            <a:spLocks noGrp="1"/>
          </p:cNvSpPr>
          <p:nvPr>
            <p:ph type="body" idx="6"/>
          </p:nvPr>
        </p:nvSpPr>
        <p:spPr>
          <a:xfrm>
            <a:off x="4351579" y="2929359"/>
            <a:ext cx="71295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La strategia prevede piani di ripristino degli ecosistemi degradati, compresi i terreni agricoli, in linea con i principi agroecologici di potenziamento dei servizi ecosistemici e della resilienza.</a:t>
            </a:r>
            <a:endParaRPr/>
          </a:p>
        </p:txBody>
      </p:sp>
      <p:sp>
        <p:nvSpPr>
          <p:cNvPr id="387" name="Google Shape;387;p7"/>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388" name="Google Shape;388;p7"/>
          <p:cNvSpPr txBox="1">
            <a:spLocks noGrp="1"/>
          </p:cNvSpPr>
          <p:nvPr>
            <p:ph type="body" idx="8"/>
          </p:nvPr>
        </p:nvSpPr>
        <p:spPr>
          <a:xfrm>
            <a:off x="4923015" y="4465283"/>
            <a:ext cx="6562800" cy="33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Integrare la biodiversità nelle pratiche agricole</a:t>
            </a:r>
            <a:endParaRPr/>
          </a:p>
        </p:txBody>
      </p:sp>
      <p:sp>
        <p:nvSpPr>
          <p:cNvPr id="389" name="Google Shape;389;p7"/>
          <p:cNvSpPr txBox="1">
            <a:spLocks noGrp="1"/>
          </p:cNvSpPr>
          <p:nvPr>
            <p:ph type="body" idx="9"/>
          </p:nvPr>
        </p:nvSpPr>
        <p:spPr>
          <a:xfrm>
            <a:off x="4351577" y="4782739"/>
            <a:ext cx="7129500" cy="9993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La strategia promuove l'integrazione di considerazioni sulla biodiversità nelle pratiche e nei metodi agricoli che favoriscono la conservazione degli habitat e la diversità delle specie, come l'agroecologia.</a:t>
            </a:r>
            <a:endParaRPr/>
          </a:p>
        </p:txBody>
      </p:sp>
      <p:sp>
        <p:nvSpPr>
          <p:cNvPr id="390" name="Google Shape;390;p7"/>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391" name="Google Shape;391;p7"/>
          <p:cNvSpPr txBox="1"/>
          <p:nvPr/>
        </p:nvSpPr>
        <p:spPr>
          <a:xfrm>
            <a:off x="343475" y="266549"/>
            <a:ext cx="2744400" cy="6064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200"/>
              <a:buFont typeface="Calibri"/>
              <a:buNone/>
            </a:pPr>
            <a:r>
              <a:rPr lang="en-US" sz="2100" b="0" i="0">
                <a:solidFill>
                  <a:srgbClr val="000000"/>
                </a:solidFill>
                <a:latin typeface="Calibri"/>
                <a:ea typeface="Calibri"/>
                <a:cs typeface="Calibri"/>
                <a:sym typeface="Calibri"/>
              </a:rPr>
              <a:t>La </a:t>
            </a:r>
            <a:r>
              <a:rPr lang="en-US" sz="2100" b="1" i="0">
                <a:solidFill>
                  <a:srgbClr val="000000"/>
                </a:solidFill>
                <a:latin typeface="Calibri"/>
                <a:ea typeface="Calibri"/>
                <a:cs typeface="Calibri"/>
                <a:sym typeface="Calibri"/>
              </a:rPr>
              <a:t>Strategia per la biodiversità 2030 </a:t>
            </a:r>
            <a:r>
              <a:rPr lang="en-US" sz="2100" i="0">
                <a:solidFill>
                  <a:srgbClr val="000000"/>
                </a:solidFill>
                <a:latin typeface="Calibri"/>
                <a:ea typeface="Calibri"/>
                <a:cs typeface="Calibri"/>
                <a:sym typeface="Calibri"/>
              </a:rPr>
              <a:t>fa</a:t>
            </a:r>
            <a:r>
              <a:rPr lang="en-US" sz="2100" b="1" i="0">
                <a:solidFill>
                  <a:srgbClr val="000000"/>
                </a:solidFill>
                <a:latin typeface="Calibri"/>
                <a:ea typeface="Calibri"/>
                <a:cs typeface="Calibri"/>
                <a:sym typeface="Calibri"/>
              </a:rPr>
              <a:t> </a:t>
            </a:r>
            <a:r>
              <a:rPr lang="en-US" sz="2100" b="0" i="0">
                <a:solidFill>
                  <a:srgbClr val="000000"/>
                </a:solidFill>
                <a:latin typeface="Calibri"/>
                <a:ea typeface="Calibri"/>
                <a:cs typeface="Calibri"/>
                <a:sym typeface="Calibri"/>
              </a:rPr>
              <a:t>parte dell'impegno dell'UE per arrestare la perdita di biodiversità e costruire un ambiente sano e resiliente. È strettamente legata alle pratiche agricole, dato l'impatto significativo che l'agricoltura ha sugli ecosistemi. </a:t>
            </a:r>
            <a:endParaRPr sz="17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00"/>
              <a:buFont typeface="Calibri"/>
              <a:buNone/>
            </a:pPr>
            <a:endParaRPr sz="900" b="0" i="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2200"/>
              <a:buFont typeface="Calibri"/>
              <a:buNone/>
            </a:pPr>
            <a:r>
              <a:rPr lang="en-US" sz="2100" b="0" i="0">
                <a:solidFill>
                  <a:srgbClr val="000000"/>
                </a:solidFill>
                <a:latin typeface="Calibri"/>
                <a:ea typeface="Calibri"/>
                <a:cs typeface="Calibri"/>
                <a:sym typeface="Calibri"/>
              </a:rPr>
              <a:t>La strategia sostiene l'agroecologia attraverso:</a:t>
            </a:r>
            <a:endParaRPr sz="170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2200"/>
              <a:buFont typeface="Calibri"/>
              <a:buNone/>
            </a:pPr>
            <a:r>
              <a:rPr lang="en-US" sz="22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p:txBody>
      </p:sp>
      <p:grpSp>
        <p:nvGrpSpPr>
          <p:cNvPr id="392" name="Google Shape;392;p7"/>
          <p:cNvGrpSpPr/>
          <p:nvPr/>
        </p:nvGrpSpPr>
        <p:grpSpPr>
          <a:xfrm rot="2193605">
            <a:off x="2471594" y="5286527"/>
            <a:ext cx="712051" cy="767298"/>
            <a:chOff x="6084669" y="2147938"/>
            <a:chExt cx="812877" cy="798534"/>
          </a:xfrm>
        </p:grpSpPr>
        <p:sp>
          <p:nvSpPr>
            <p:cNvPr id="393" name="Google Shape;393;p7"/>
            <p:cNvSpPr/>
            <p:nvPr/>
          </p:nvSpPr>
          <p:spPr>
            <a:xfrm>
              <a:off x="6084669" y="2147938"/>
              <a:ext cx="777967" cy="778154"/>
            </a:xfrm>
            <a:custGeom>
              <a:avLst/>
              <a:gdLst/>
              <a:ahLst/>
              <a:cxnLst/>
              <a:rect l="l" t="t" r="r" b="b"/>
              <a:pathLst>
                <a:path w="777967" h="778154" extrusionOk="0">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solidFill>
              <a:srgbClr val="75A949"/>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7"/>
            <p:cNvSpPr/>
            <p:nvPr/>
          </p:nvSpPr>
          <p:spPr>
            <a:xfrm>
              <a:off x="6101246" y="2150901"/>
              <a:ext cx="796300" cy="795571"/>
            </a:xfrm>
            <a:custGeom>
              <a:avLst/>
              <a:gdLst/>
              <a:ahLst/>
              <a:cxnLst/>
              <a:rect l="l" t="t" r="r" b="b"/>
              <a:pathLst>
                <a:path w="796300" h="795571" extrusionOk="0">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8"/>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Gli SDG e l'agroecologia</a:t>
            </a:r>
            <a:endParaRPr/>
          </a:p>
        </p:txBody>
      </p:sp>
      <p:sp>
        <p:nvSpPr>
          <p:cNvPr id="401" name="Google Shape;401;p8"/>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9"/>
          <p:cNvSpPr txBox="1">
            <a:spLocks noGrp="1"/>
          </p:cNvSpPr>
          <p:nvPr>
            <p:ph type="body" idx="1"/>
          </p:nvPr>
        </p:nvSpPr>
        <p:spPr>
          <a:xfrm>
            <a:off x="782744" y="1574724"/>
            <a:ext cx="5954388" cy="3291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Nel Modulo 1 abbiamo parlato dei 10 elementi dell'agroecologia. Questo quadro è stato creato dall'Organizzazione delle Nazioni Unite per l'alimentazione e l'agricoltura (FAO) per contribuire all'attuazione di un cambiamento rivoluzionario a livello globale. I 10 elementi sono interconnessi e interdipendenti. Essi delineano gli elementi fondamentali, le relazioni cruciali, le caratteristiche emergenti e le circostanze ideali per la transizione agroecologica verso sistemi alimentari e agricoli sostenibili. </a:t>
            </a:r>
            <a:endParaRPr/>
          </a:p>
        </p:txBody>
      </p:sp>
      <p:sp>
        <p:nvSpPr>
          <p:cNvPr id="407" name="Google Shape;407;p9"/>
          <p:cNvSpPr txBox="1">
            <a:spLocks noGrp="1"/>
          </p:cNvSpPr>
          <p:nvPr>
            <p:ph type="body" idx="2"/>
          </p:nvPr>
        </p:nvSpPr>
        <p:spPr>
          <a:xfrm>
            <a:off x="458599" y="732650"/>
            <a:ext cx="7135200" cy="68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a:t>Collegare gli SDG e l'agroecologia</a:t>
            </a:r>
            <a:endParaRPr/>
          </a:p>
          <a:p>
            <a:pPr marL="0" lvl="0" indent="0" algn="l" rtl="0">
              <a:lnSpc>
                <a:spcPct val="90000"/>
              </a:lnSpc>
              <a:spcBef>
                <a:spcPts val="1000"/>
              </a:spcBef>
              <a:spcAft>
                <a:spcPts val="0"/>
              </a:spcAft>
              <a:buClr>
                <a:srgbClr val="000000"/>
              </a:buClr>
              <a:buSzPts val="3600"/>
              <a:buNone/>
            </a:pPr>
            <a:endParaRPr b="1"/>
          </a:p>
        </p:txBody>
      </p:sp>
      <p:pic>
        <p:nvPicPr>
          <p:cNvPr id="408" name="Google Shape;408;p9" descr="Young girl lifting up earth"/>
          <p:cNvPicPr preferRelativeResize="0">
            <a:picLocks noGrp="1"/>
          </p:cNvPicPr>
          <p:nvPr>
            <p:ph type="pic" idx="3"/>
          </p:nvPr>
        </p:nvPicPr>
        <p:blipFill rotWithShape="1">
          <a:blip r:embed="rId3">
            <a:alphaModFix/>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2960</Words>
  <Application>Microsoft Office PowerPoint</Application>
  <PresentationFormat>Widescreen</PresentationFormat>
  <Paragraphs>190</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2</cp:revision>
  <dcterms:created xsi:type="dcterms:W3CDTF">2020-10-14T13:32:04Z</dcterms:created>
  <dcterms:modified xsi:type="dcterms:W3CDTF">2024-09-05T14:07:21Z</dcterms:modified>
</cp:coreProperties>
</file>