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428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Lato Black" panose="020F0502020204030203" pitchFamily="34" charset="0"/>
      <p:bold r:id="rId34"/>
      <p:boldItalic r:id="rId35"/>
    </p:embeddedFont>
    <p:embeddedFont>
      <p:font typeface="Montserrat Light" panose="000004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i/2GCJQIgiM7dVgN4FFzgHDB3A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9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a:solidFill>
                  <a:srgbClr val="000000"/>
                </a:solidFill>
                <a:latin typeface="Times New Roman"/>
                <a:ea typeface="Times New Roman"/>
                <a:cs typeface="Times New Roman"/>
                <a:sym typeface="Times New Roman"/>
              </a:rPr>
              <a:t>19</a:t>
            </a:fld>
            <a:endParaRPr sz="1200" b="0" i="0">
              <a:solidFill>
                <a:srgbClr val="000000"/>
              </a:solidFill>
              <a:latin typeface="Times New Roman"/>
              <a:ea typeface="Times New Roman"/>
              <a:cs typeface="Times New Roman"/>
              <a:sym typeface="Times New Roman"/>
            </a:endParaRPr>
          </a:p>
        </p:txBody>
      </p:sp>
      <p:sp>
        <p:nvSpPr>
          <p:cNvPr id="398" name="Google Shape;398;p13: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99" name="Google Shape;399;p13:notes"/>
          <p:cNvSpPr txBox="1">
            <a:spLocks noGrp="1"/>
          </p:cNvSpPr>
          <p:nvPr>
            <p:ph type="body" idx="1"/>
          </p:nvPr>
        </p:nvSpPr>
        <p:spPr>
          <a:xfrm>
            <a:off x="777875" y="4776788"/>
            <a:ext cx="6218100" cy="452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Font typeface="Calibri"/>
              <a:buNone/>
            </a:pPr>
            <a:endParaRPr>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a:solidFill>
                  <a:srgbClr val="000000"/>
                </a:solidFill>
                <a:latin typeface="Times New Roman"/>
                <a:ea typeface="Times New Roman"/>
                <a:cs typeface="Times New Roman"/>
                <a:sym typeface="Times New Roman"/>
              </a:rPr>
              <a:t>20</a:t>
            </a:fld>
            <a:endParaRPr sz="1200" b="0" i="0">
              <a:solidFill>
                <a:srgbClr val="000000"/>
              </a:solidFill>
              <a:latin typeface="Times New Roman"/>
              <a:ea typeface="Times New Roman"/>
              <a:cs typeface="Times New Roman"/>
              <a:sym typeface="Times New Roman"/>
            </a:endParaRPr>
          </a:p>
        </p:txBody>
      </p:sp>
      <p:sp>
        <p:nvSpPr>
          <p:cNvPr id="425" name="Google Shape;425;p14: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26" name="Google Shape;426;p14:notes"/>
          <p:cNvSpPr txBox="1">
            <a:spLocks noGrp="1"/>
          </p:cNvSpPr>
          <p:nvPr>
            <p:ph type="body" idx="1"/>
          </p:nvPr>
        </p:nvSpPr>
        <p:spPr>
          <a:xfrm>
            <a:off x="777875" y="4776788"/>
            <a:ext cx="6218100" cy="452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Font typeface="Calibri"/>
              <a:buNone/>
            </a:pPr>
            <a:endParaRPr>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1" name="Google Shape;46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1bee7839e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g21bee7839e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5" name="Google Shape;55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5" name="Google Shape;565;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24"/>
        <p:cNvGrpSpPr/>
        <p:nvPr/>
      </p:nvGrpSpPr>
      <p:grpSpPr>
        <a:xfrm>
          <a:off x="0" y="0"/>
          <a:ext cx="0" cy="0"/>
          <a:chOff x="0" y="0"/>
          <a:chExt cx="0" cy="0"/>
        </a:xfrm>
      </p:grpSpPr>
      <p:sp>
        <p:nvSpPr>
          <p:cNvPr id="25" name="Google Shape;25;p31"/>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31"/>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1"/>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9" name="Google Shape;29;p31"/>
          <p:cNvPicPr preferRelativeResize="0"/>
          <p:nvPr/>
        </p:nvPicPr>
        <p:blipFill rotWithShape="1">
          <a:blip r:embed="rId2">
            <a:alphaModFix/>
          </a:blip>
          <a:srcRect/>
          <a:stretch/>
        </p:blipFill>
        <p:spPr>
          <a:xfrm>
            <a:off x="8124669" y="6484108"/>
            <a:ext cx="3540279" cy="252000"/>
          </a:xfrm>
          <a:prstGeom prst="rect">
            <a:avLst/>
          </a:prstGeom>
          <a:noFill/>
          <a:ln>
            <a:noFill/>
          </a:ln>
        </p:spPr>
      </p:pic>
      <p:sp>
        <p:nvSpPr>
          <p:cNvPr id="30" name="Google Shape;30;p31"/>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96"/>
        <p:cNvGrpSpPr/>
        <p:nvPr/>
      </p:nvGrpSpPr>
      <p:grpSpPr>
        <a:xfrm>
          <a:off x="0" y="0"/>
          <a:ext cx="0" cy="0"/>
          <a:chOff x="0" y="0"/>
          <a:chExt cx="0" cy="0"/>
        </a:xfrm>
      </p:grpSpPr>
      <p:sp>
        <p:nvSpPr>
          <p:cNvPr id="97" name="Google Shape;97;p42"/>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98;p42"/>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99;p42"/>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Google Shape;100;p42"/>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1" name="Google Shape;101;p42"/>
          <p:cNvGrpSpPr/>
          <p:nvPr/>
        </p:nvGrpSpPr>
        <p:grpSpPr>
          <a:xfrm>
            <a:off x="548818" y="6039954"/>
            <a:ext cx="2735993" cy="679345"/>
            <a:chOff x="0" y="0"/>
            <a:chExt cx="2301694" cy="571500"/>
          </a:xfrm>
        </p:grpSpPr>
        <p:sp>
          <p:nvSpPr>
            <p:cNvPr id="102" name="Google Shape;102;p4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3" name="Google Shape;103;p42"/>
            <p:cNvPicPr preferRelativeResize="0"/>
            <p:nvPr/>
          </p:nvPicPr>
          <p:blipFill rotWithShape="1">
            <a:blip r:embed="rId2">
              <a:alphaModFix/>
            </a:blip>
            <a:srcRect/>
            <a:stretch/>
          </p:blipFill>
          <p:spPr>
            <a:xfrm>
              <a:off x="312965" y="101059"/>
              <a:ext cx="1675765" cy="375165"/>
            </a:xfrm>
            <a:prstGeom prst="rect">
              <a:avLst/>
            </a:prstGeom>
            <a:noFill/>
            <a:ln>
              <a:noFill/>
            </a:ln>
          </p:spPr>
        </p:pic>
      </p:grpSp>
      <p:sp>
        <p:nvSpPr>
          <p:cNvPr id="104" name="Google Shape;104;p42"/>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05" name="Google Shape;105;p42"/>
          <p:cNvGrpSpPr/>
          <p:nvPr/>
        </p:nvGrpSpPr>
        <p:grpSpPr>
          <a:xfrm>
            <a:off x="309236" y="3028352"/>
            <a:ext cx="6499866" cy="2738122"/>
            <a:chOff x="1202708" y="6807724"/>
            <a:chExt cx="6270636" cy="2641557"/>
          </a:xfrm>
        </p:grpSpPr>
        <p:grpSp>
          <p:nvGrpSpPr>
            <p:cNvPr id="106" name="Google Shape;106;p42"/>
            <p:cNvGrpSpPr/>
            <p:nvPr/>
          </p:nvGrpSpPr>
          <p:grpSpPr>
            <a:xfrm>
              <a:off x="2348838" y="6807724"/>
              <a:ext cx="1249545" cy="2223620"/>
              <a:chOff x="2348838" y="6807724"/>
              <a:chExt cx="1249545" cy="2223620"/>
            </a:xfrm>
          </p:grpSpPr>
          <p:sp>
            <p:nvSpPr>
              <p:cNvPr id="107" name="Google Shape;107;p42"/>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 name="Google Shape;108;p42"/>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 name="Google Shape;109;p42"/>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 name="Google Shape;110;p42"/>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11" name="Google Shape;111;p42"/>
              <p:cNvGrpSpPr/>
              <p:nvPr/>
            </p:nvGrpSpPr>
            <p:grpSpPr>
              <a:xfrm>
                <a:off x="2483956" y="6807724"/>
                <a:ext cx="738321" cy="802017"/>
                <a:chOff x="2483956" y="6807724"/>
                <a:chExt cx="738321" cy="802017"/>
              </a:xfrm>
            </p:grpSpPr>
            <p:sp>
              <p:nvSpPr>
                <p:cNvPr id="112" name="Google Shape;112;p42"/>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p42"/>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42"/>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15" name="Google Shape;115;p42"/>
            <p:cNvGrpSpPr/>
            <p:nvPr/>
          </p:nvGrpSpPr>
          <p:grpSpPr>
            <a:xfrm>
              <a:off x="1202708" y="6848940"/>
              <a:ext cx="6270636" cy="2600341"/>
              <a:chOff x="1202708" y="6848940"/>
              <a:chExt cx="6270636" cy="2600341"/>
            </a:xfrm>
          </p:grpSpPr>
          <p:sp>
            <p:nvSpPr>
              <p:cNvPr id="116" name="Google Shape;116;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 name="Google Shape;117;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18" name="Google Shape;118;p42"/>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19"/>
        <p:cNvGrpSpPr/>
        <p:nvPr/>
      </p:nvGrpSpPr>
      <p:grpSpPr>
        <a:xfrm>
          <a:off x="0" y="0"/>
          <a:ext cx="0" cy="0"/>
          <a:chOff x="0" y="0"/>
          <a:chExt cx="0" cy="0"/>
        </a:xfrm>
      </p:grpSpPr>
      <p:sp>
        <p:nvSpPr>
          <p:cNvPr id="120" name="Google Shape;120;p43"/>
          <p:cNvSpPr/>
          <p:nvPr/>
        </p:nvSpPr>
        <p:spPr>
          <a:xfrm>
            <a:off x="0" y="0"/>
            <a:ext cx="12192000" cy="6858001"/>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43"/>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rgbClr val="000000"/>
                </a:solidFill>
                <a:latin typeface="Calibri"/>
                <a:ea typeface="Calibri"/>
                <a:cs typeface="Calibri"/>
                <a:sym typeface="Calibri"/>
              </a:rPr>
              <a:t>FONT TYPEFACE &amp; SIZE</a:t>
            </a:r>
            <a:endParaRPr sz="3600" b="0" i="0" u="none" strike="noStrike" cap="none">
              <a:solidFill>
                <a:srgbClr val="000000"/>
              </a:solidFill>
              <a:latin typeface="Calibri"/>
              <a:ea typeface="Calibri"/>
              <a:cs typeface="Calibri"/>
              <a:sym typeface="Calibri"/>
            </a:endParaRPr>
          </a:p>
        </p:txBody>
      </p:sp>
      <p:sp>
        <p:nvSpPr>
          <p:cNvPr id="122" name="Google Shape;122;p43"/>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Calibri"/>
                <a:ea typeface="Calibri"/>
                <a:cs typeface="Calibri"/>
                <a:sym typeface="Calibri"/>
              </a:rPr>
              <a:t>PLEASE ENSURE TO KEEP FONTS AS PER THE LAYOUT</a:t>
            </a: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rgbClr val="000000"/>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rgbClr val="000000"/>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rgbClr val="000000"/>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rgbClr val="000000"/>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rgbClr val="000000"/>
                </a:solidFill>
                <a:latin typeface="Calibri"/>
                <a:ea typeface="Calibri"/>
                <a:cs typeface="Calibri"/>
                <a:sym typeface="Calibri"/>
              </a:rPr>
              <a:t>24 point  -  Main Text Body </a:t>
            </a: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p:txBody>
      </p:sp>
      <p:sp>
        <p:nvSpPr>
          <p:cNvPr id="123" name="Google Shape;123;p43"/>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Please ensure to keep the font sizes set as per the slide layouts. The font used throughout the </a:t>
            </a:r>
            <a:r>
              <a:rPr lang="en-US" sz="2400" b="1" i="0" u="none" strike="noStrike" cap="none">
                <a:solidFill>
                  <a:srgbClr val="000000"/>
                </a:solidFill>
                <a:latin typeface="Calibri"/>
                <a:ea typeface="Calibri"/>
                <a:cs typeface="Calibri"/>
                <a:sym typeface="Calibri"/>
              </a:rPr>
              <a:t>EU DARE </a:t>
            </a:r>
            <a:r>
              <a:rPr lang="en-US" sz="2400" b="0" i="0" u="none" strike="noStrike" cap="none">
                <a:solidFill>
                  <a:srgbClr val="000000"/>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rgbClr val="000000"/>
                </a:solidFill>
                <a:latin typeface="Calibri"/>
                <a:ea typeface="Calibri"/>
                <a:cs typeface="Calibri"/>
                <a:sym typeface="Calibri"/>
              </a:rPr>
              <a:t>Calibri</a:t>
            </a:r>
            <a:endParaRPr sz="3600" b="0" i="0" u="none" strike="noStrike" cap="none">
              <a:solidFill>
                <a:srgbClr val="000000"/>
              </a:solidFill>
              <a:latin typeface="Calibri"/>
              <a:ea typeface="Calibri"/>
              <a:cs typeface="Calibri"/>
              <a:sym typeface="Calibri"/>
            </a:endParaRPr>
          </a:p>
        </p:txBody>
      </p:sp>
      <p:cxnSp>
        <p:nvCxnSpPr>
          <p:cNvPr id="124" name="Google Shape;124;p43"/>
          <p:cNvCxnSpPr/>
          <p:nvPr/>
        </p:nvCxnSpPr>
        <p:spPr>
          <a:xfrm>
            <a:off x="7098716" y="-1"/>
            <a:ext cx="0" cy="5540408"/>
          </a:xfrm>
          <a:prstGeom prst="straightConnector1">
            <a:avLst/>
          </a:prstGeom>
          <a:noFill/>
          <a:ln w="9525" cap="flat" cmpd="sng">
            <a:solidFill>
              <a:srgbClr val="000000"/>
            </a:solidFill>
            <a:prstDash val="solid"/>
            <a:miter lim="800000"/>
            <a:headEnd type="none" w="sm" len="sm"/>
            <a:tailEnd type="none" w="sm" len="sm"/>
          </a:ln>
        </p:spPr>
      </p:cxnSp>
      <p:cxnSp>
        <p:nvCxnSpPr>
          <p:cNvPr id="125" name="Google Shape;125;p43"/>
          <p:cNvCxnSpPr/>
          <p:nvPr/>
        </p:nvCxnSpPr>
        <p:spPr>
          <a:xfrm rot="10800000">
            <a:off x="1" y="1620217"/>
            <a:ext cx="7098715" cy="0"/>
          </a:xfrm>
          <a:prstGeom prst="straightConnector1">
            <a:avLst/>
          </a:prstGeom>
          <a:noFill/>
          <a:ln w="9525" cap="flat" cmpd="sng">
            <a:solidFill>
              <a:srgbClr val="000000"/>
            </a:solidFill>
            <a:prstDash val="solid"/>
            <a:miter lim="800000"/>
            <a:headEnd type="none" w="sm" len="sm"/>
            <a:tailEnd type="none" w="sm" len="sm"/>
          </a:ln>
        </p:spPr>
      </p:cxnSp>
      <p:sp>
        <p:nvSpPr>
          <p:cNvPr id="126" name="Google Shape;126;p43"/>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 </a:t>
            </a:r>
            <a:r>
              <a:rPr lang="en-US" sz="2400" b="1" i="0" u="none" strike="noStrike" cap="none">
                <a:solidFill>
                  <a:srgbClr val="000000"/>
                </a:solidFill>
                <a:latin typeface="Calibri"/>
                <a:ea typeface="Calibri"/>
                <a:cs typeface="Calibri"/>
                <a:sym typeface="Calibri"/>
              </a:rPr>
              <a:t>PLEASE DELETE THIS INSTRUCTION SLIDE BEFORE PRESENTING FINAL PRESENTATION </a:t>
            </a:r>
            <a:r>
              <a:rPr lang="en-US" sz="2400" b="0" i="0" u="none" strike="noStrike" cap="none">
                <a:solidFill>
                  <a:srgbClr val="000000"/>
                </a:solidFill>
                <a:latin typeface="Calibri"/>
                <a:ea typeface="Calibri"/>
                <a:cs typeface="Calibri"/>
                <a:sym typeface="Calibri"/>
              </a:rPr>
              <a:t>*** </a:t>
            </a:r>
            <a:endParaRPr sz="2400" b="0" i="0" u="none" strike="noStrike" cap="none">
              <a:solidFill>
                <a:srgbClr val="000000"/>
              </a:solidFill>
              <a:latin typeface="Calibri"/>
              <a:ea typeface="Calibri"/>
              <a:cs typeface="Calibri"/>
              <a:sym typeface="Calibri"/>
            </a:endParaRPr>
          </a:p>
        </p:txBody>
      </p:sp>
      <p:cxnSp>
        <p:nvCxnSpPr>
          <p:cNvPr id="127" name="Google Shape;127;p43"/>
          <p:cNvCxnSpPr/>
          <p:nvPr/>
        </p:nvCxnSpPr>
        <p:spPr>
          <a:xfrm rot="10800000">
            <a:off x="2" y="5540407"/>
            <a:ext cx="12191998" cy="0"/>
          </a:xfrm>
          <a:prstGeom prst="straightConnector1">
            <a:avLst/>
          </a:prstGeom>
          <a:noFill/>
          <a:ln w="9525" cap="flat" cmpd="sng">
            <a:solidFill>
              <a:srgbClr val="000000"/>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28"/>
        <p:cNvGrpSpPr/>
        <p:nvPr/>
      </p:nvGrpSpPr>
      <p:grpSpPr>
        <a:xfrm>
          <a:off x="0" y="0"/>
          <a:ext cx="0" cy="0"/>
          <a:chOff x="0" y="0"/>
          <a:chExt cx="0" cy="0"/>
        </a:xfrm>
      </p:grpSpPr>
      <p:cxnSp>
        <p:nvCxnSpPr>
          <p:cNvPr id="129" name="Google Shape;129;p44"/>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30" name="Google Shape;130;p44"/>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31"/>
        <p:cNvGrpSpPr/>
        <p:nvPr/>
      </p:nvGrpSpPr>
      <p:grpSpPr>
        <a:xfrm>
          <a:off x="0" y="0"/>
          <a:ext cx="0" cy="0"/>
          <a:chOff x="0" y="0"/>
          <a:chExt cx="0" cy="0"/>
        </a:xfrm>
      </p:grpSpPr>
      <p:sp>
        <p:nvSpPr>
          <p:cNvPr id="132" name="Google Shape;132;p45"/>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3" name="Google Shape;133;p45"/>
          <p:cNvPicPr preferRelativeResize="0"/>
          <p:nvPr/>
        </p:nvPicPr>
        <p:blipFill rotWithShape="1">
          <a:blip r:embed="rId2">
            <a:alphaModFix/>
          </a:blip>
          <a:srcRect/>
          <a:stretch/>
        </p:blipFill>
        <p:spPr>
          <a:xfrm>
            <a:off x="-47740" y="-215395"/>
            <a:ext cx="6718883" cy="3816325"/>
          </a:xfrm>
          <a:prstGeom prst="rect">
            <a:avLst/>
          </a:prstGeom>
          <a:noFill/>
          <a:ln>
            <a:noFill/>
          </a:ln>
        </p:spPr>
      </p:pic>
      <p:sp>
        <p:nvSpPr>
          <p:cNvPr id="134" name="Google Shape;134;p45"/>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45"/>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45"/>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7" name="Google Shape;137;p45"/>
          <p:cNvGrpSpPr/>
          <p:nvPr/>
        </p:nvGrpSpPr>
        <p:grpSpPr>
          <a:xfrm>
            <a:off x="9031059" y="445499"/>
            <a:ext cx="2735993" cy="679345"/>
            <a:chOff x="0" y="0"/>
            <a:chExt cx="2301694" cy="571500"/>
          </a:xfrm>
        </p:grpSpPr>
        <p:sp>
          <p:nvSpPr>
            <p:cNvPr id="138" name="Google Shape;138;p45"/>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9" name="Google Shape;139;p45"/>
            <p:cNvPicPr preferRelativeResize="0"/>
            <p:nvPr/>
          </p:nvPicPr>
          <p:blipFill rotWithShape="1">
            <a:blip r:embed="rId3">
              <a:alphaModFix/>
            </a:blip>
            <a:srcRect/>
            <a:stretch/>
          </p:blipFill>
          <p:spPr>
            <a:xfrm>
              <a:off x="312965" y="101059"/>
              <a:ext cx="1675765" cy="375165"/>
            </a:xfrm>
            <a:prstGeom prst="rect">
              <a:avLst/>
            </a:prstGeom>
            <a:noFill/>
            <a:ln>
              <a:noFill/>
            </a:ln>
          </p:spPr>
        </p:pic>
      </p:grpSp>
      <p:sp>
        <p:nvSpPr>
          <p:cNvPr id="140" name="Google Shape;140;p45"/>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45"/>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45"/>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43"/>
        <p:cNvGrpSpPr/>
        <p:nvPr/>
      </p:nvGrpSpPr>
      <p:grpSpPr>
        <a:xfrm>
          <a:off x="0" y="0"/>
          <a:ext cx="0" cy="0"/>
          <a:chOff x="0" y="0"/>
          <a:chExt cx="0" cy="0"/>
        </a:xfrm>
      </p:grpSpPr>
      <p:sp>
        <p:nvSpPr>
          <p:cNvPr id="144" name="Google Shape;144;p46"/>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46"/>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46"/>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47" name="Google Shape;147;p46"/>
          <p:cNvGrpSpPr/>
          <p:nvPr/>
        </p:nvGrpSpPr>
        <p:grpSpPr>
          <a:xfrm>
            <a:off x="9236842" y="286604"/>
            <a:ext cx="2735993" cy="679345"/>
            <a:chOff x="0" y="0"/>
            <a:chExt cx="2301694" cy="571500"/>
          </a:xfrm>
        </p:grpSpPr>
        <p:sp>
          <p:nvSpPr>
            <p:cNvPr id="148" name="Google Shape;148;p46"/>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9" name="Google Shape;149;p46"/>
            <p:cNvPicPr preferRelativeResize="0"/>
            <p:nvPr/>
          </p:nvPicPr>
          <p:blipFill rotWithShape="1">
            <a:blip r:embed="rId2">
              <a:alphaModFix/>
            </a:blip>
            <a:srcRect/>
            <a:stretch/>
          </p:blipFill>
          <p:spPr>
            <a:xfrm>
              <a:off x="312965" y="96237"/>
              <a:ext cx="1675765" cy="384810"/>
            </a:xfrm>
            <a:prstGeom prst="rect">
              <a:avLst/>
            </a:prstGeom>
            <a:noFill/>
            <a:ln>
              <a:noFill/>
            </a:ln>
          </p:spPr>
        </p:pic>
      </p:grpSp>
      <p:sp>
        <p:nvSpPr>
          <p:cNvPr id="150" name="Google Shape;150;p46"/>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46"/>
          <p:cNvSpPr>
            <a:spLocks noGrp="1"/>
          </p:cNvSpPr>
          <p:nvPr>
            <p:ph type="pic" idx="3"/>
          </p:nvPr>
        </p:nvSpPr>
        <p:spPr>
          <a:xfrm>
            <a:off x="-1" y="354507"/>
            <a:ext cx="5501637" cy="4939649"/>
          </a:xfrm>
          <a:prstGeom prst="rect">
            <a:avLst/>
          </a:prstGeom>
          <a:solidFill>
            <a:srgbClr val="D8D8D8"/>
          </a:solidFill>
          <a:ln>
            <a:noFill/>
          </a:ln>
        </p:spPr>
      </p:sp>
      <p:pic>
        <p:nvPicPr>
          <p:cNvPr id="152" name="Google Shape;152;p46"/>
          <p:cNvPicPr preferRelativeResize="0"/>
          <p:nvPr/>
        </p:nvPicPr>
        <p:blipFill rotWithShape="1">
          <a:blip r:embed="rId3">
            <a:alphaModFix/>
          </a:blip>
          <a:srcRect/>
          <a:stretch/>
        </p:blipFill>
        <p:spPr>
          <a:xfrm>
            <a:off x="5064436" y="3332171"/>
            <a:ext cx="6908399" cy="3923970"/>
          </a:xfrm>
          <a:prstGeom prst="rect">
            <a:avLst/>
          </a:prstGeom>
          <a:noFill/>
          <a:ln>
            <a:noFill/>
          </a:ln>
        </p:spPr>
      </p:pic>
      <p:sp>
        <p:nvSpPr>
          <p:cNvPr id="153" name="Google Shape;153;p46"/>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46"/>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55"/>
        <p:cNvGrpSpPr/>
        <p:nvPr/>
      </p:nvGrpSpPr>
      <p:grpSpPr>
        <a:xfrm>
          <a:off x="0" y="0"/>
          <a:ext cx="0" cy="0"/>
          <a:chOff x="0" y="0"/>
          <a:chExt cx="0" cy="0"/>
        </a:xfrm>
      </p:grpSpPr>
      <p:sp>
        <p:nvSpPr>
          <p:cNvPr id="156" name="Google Shape;156;p48"/>
          <p:cNvSpPr/>
          <p:nvPr/>
        </p:nvSpPr>
        <p:spPr>
          <a:xfrm>
            <a:off x="-1014" y="637821"/>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 name="Google Shape;157;p48"/>
          <p:cNvSpPr>
            <a:spLocks noGrp="1"/>
          </p:cNvSpPr>
          <p:nvPr>
            <p:ph type="pic" idx="2"/>
          </p:nvPr>
        </p:nvSpPr>
        <p:spPr>
          <a:xfrm>
            <a:off x="320540" y="335338"/>
            <a:ext cx="11578483" cy="6146707"/>
          </a:xfrm>
          <a:prstGeom prst="rect">
            <a:avLst/>
          </a:prstGeom>
          <a:solidFill>
            <a:srgbClr val="D8D8D8"/>
          </a:solidFill>
          <a:ln>
            <a:noFill/>
          </a:ln>
        </p:spPr>
      </p:sp>
      <p:sp>
        <p:nvSpPr>
          <p:cNvPr id="158" name="Google Shape;158;p48"/>
          <p:cNvSpPr txBox="1">
            <a:spLocks noGrp="1"/>
          </p:cNvSpPr>
          <p:nvPr>
            <p:ph type="body" idx="1"/>
          </p:nvPr>
        </p:nvSpPr>
        <p:spPr>
          <a:xfrm>
            <a:off x="427670" y="150460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a:srcRect l="1253" r="1253"/>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384780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31"/>
        <p:cNvGrpSpPr/>
        <p:nvPr/>
      </p:nvGrpSpPr>
      <p:grpSpPr>
        <a:xfrm>
          <a:off x="0" y="0"/>
          <a:ext cx="0" cy="0"/>
          <a:chOff x="0" y="0"/>
          <a:chExt cx="0" cy="0"/>
        </a:xfrm>
      </p:grpSpPr>
      <p:sp>
        <p:nvSpPr>
          <p:cNvPr id="32" name="Google Shape;32;p33"/>
          <p:cNvSpPr/>
          <p:nvPr/>
        </p:nvSpPr>
        <p:spPr>
          <a:xfrm>
            <a:off x="477385" y="748834"/>
            <a:ext cx="5041923"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 name="Google Shape;33;p33"/>
          <p:cNvSpPr/>
          <p:nvPr/>
        </p:nvSpPr>
        <p:spPr>
          <a:xfrm>
            <a:off x="-15514" y="268990"/>
            <a:ext cx="6600486"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 name="Google Shape;34;p33"/>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3"/>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3"/>
          <p:cNvSpPr txBox="1">
            <a:spLocks noGrp="1"/>
          </p:cNvSpPr>
          <p:nvPr>
            <p:ph type="body" idx="3"/>
          </p:nvPr>
        </p:nvSpPr>
        <p:spPr>
          <a:xfrm>
            <a:off x="1007051"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3"/>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3"/>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33"/>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33"/>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33"/>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33"/>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33"/>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33"/>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33"/>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6" name="Google Shape;46;p33"/>
          <p:cNvCxnSpPr/>
          <p:nvPr/>
        </p:nvCxnSpPr>
        <p:spPr>
          <a:xfrm rot="10800000">
            <a:off x="5658046" y="485197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7" name="Google Shape;47;p33"/>
          <p:cNvCxnSpPr/>
          <p:nvPr/>
        </p:nvCxnSpPr>
        <p:spPr>
          <a:xfrm rot="10800000">
            <a:off x="5658046" y="3962672"/>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8" name="Google Shape;48;p33"/>
          <p:cNvCxnSpPr/>
          <p:nvPr/>
        </p:nvCxnSpPr>
        <p:spPr>
          <a:xfrm rot="10800000">
            <a:off x="5658046" y="3081881"/>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9" name="Google Shape;49;p33"/>
          <p:cNvCxnSpPr/>
          <p:nvPr/>
        </p:nvCxnSpPr>
        <p:spPr>
          <a:xfrm rot="10800000">
            <a:off x="5658046" y="210307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50" name="Google Shape;50;p33"/>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US" sz="105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51"/>
        <p:cNvGrpSpPr/>
        <p:nvPr/>
      </p:nvGrpSpPr>
      <p:grpSpPr>
        <a:xfrm>
          <a:off x="0" y="0"/>
          <a:ext cx="0" cy="0"/>
          <a:chOff x="0" y="0"/>
          <a:chExt cx="0" cy="0"/>
        </a:xfrm>
      </p:grpSpPr>
      <p:sp>
        <p:nvSpPr>
          <p:cNvPr id="52" name="Google Shape;52;p34"/>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34"/>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4"/>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5" name="Google Shape;55;p34"/>
          <p:cNvPicPr preferRelativeResize="0"/>
          <p:nvPr/>
        </p:nvPicPr>
        <p:blipFill rotWithShape="1">
          <a:blip r:embed="rId2">
            <a:alphaModFix/>
          </a:blip>
          <a:srcRect/>
          <a:stretch/>
        </p:blipFill>
        <p:spPr>
          <a:xfrm>
            <a:off x="8124669" y="6484108"/>
            <a:ext cx="3540279" cy="252000"/>
          </a:xfrm>
          <a:prstGeom prst="rect">
            <a:avLst/>
          </a:prstGeom>
          <a:noFill/>
          <a:ln>
            <a:noFill/>
          </a:ln>
        </p:spPr>
      </p:pic>
      <p:sp>
        <p:nvSpPr>
          <p:cNvPr id="56" name="Google Shape;56;p34"/>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7" name="Google Shape;57;p34"/>
          <p:cNvGrpSpPr/>
          <p:nvPr/>
        </p:nvGrpSpPr>
        <p:grpSpPr>
          <a:xfrm>
            <a:off x="482255" y="3109382"/>
            <a:ext cx="6917577" cy="2914086"/>
            <a:chOff x="1202708" y="6807724"/>
            <a:chExt cx="6270636" cy="2641557"/>
          </a:xfrm>
        </p:grpSpPr>
        <p:grpSp>
          <p:nvGrpSpPr>
            <p:cNvPr id="58" name="Google Shape;58;p34"/>
            <p:cNvGrpSpPr/>
            <p:nvPr/>
          </p:nvGrpSpPr>
          <p:grpSpPr>
            <a:xfrm>
              <a:off x="2348838" y="6807724"/>
              <a:ext cx="1249545" cy="2223620"/>
              <a:chOff x="2348838" y="6807724"/>
              <a:chExt cx="1249545" cy="2223620"/>
            </a:xfrm>
          </p:grpSpPr>
          <p:sp>
            <p:nvSpPr>
              <p:cNvPr id="59" name="Google Shape;59;p34"/>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34"/>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34"/>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4"/>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3" name="Google Shape;63;p34"/>
              <p:cNvGrpSpPr/>
              <p:nvPr/>
            </p:nvGrpSpPr>
            <p:grpSpPr>
              <a:xfrm>
                <a:off x="2483956" y="6807724"/>
                <a:ext cx="738321" cy="802017"/>
                <a:chOff x="2483956" y="6807724"/>
                <a:chExt cx="738321" cy="802017"/>
              </a:xfrm>
            </p:grpSpPr>
            <p:sp>
              <p:nvSpPr>
                <p:cNvPr id="64" name="Google Shape;64;p34"/>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34"/>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34"/>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7" name="Google Shape;67;p34"/>
            <p:cNvGrpSpPr/>
            <p:nvPr/>
          </p:nvGrpSpPr>
          <p:grpSpPr>
            <a:xfrm>
              <a:off x="1202708" y="6848940"/>
              <a:ext cx="6270636" cy="2600341"/>
              <a:chOff x="1202708" y="6848940"/>
              <a:chExt cx="6270636" cy="2600341"/>
            </a:xfrm>
          </p:grpSpPr>
          <p:sp>
            <p:nvSpPr>
              <p:cNvPr id="68" name="Google Shape;68;p34"/>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34"/>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0" name="Google Shape;70;p34"/>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1"/>
        <p:cNvGrpSpPr/>
        <p:nvPr/>
      </p:nvGrpSpPr>
      <p:grpSpPr>
        <a:xfrm>
          <a:off x="0" y="0"/>
          <a:ext cx="0" cy="0"/>
          <a:chOff x="0" y="0"/>
          <a:chExt cx="0" cy="0"/>
        </a:xfrm>
      </p:grpSpPr>
      <p:sp>
        <p:nvSpPr>
          <p:cNvPr id="72" name="Google Shape;72;p35"/>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5"/>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5"/>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Google Shape;75;p35"/>
          <p:cNvPicPr preferRelativeResize="0"/>
          <p:nvPr/>
        </p:nvPicPr>
        <p:blipFill rotWithShape="1">
          <a:blip r:embed="rId2">
            <a:alphaModFix/>
          </a:blip>
          <a:srcRect l="-25867"/>
          <a:stretch/>
        </p:blipFill>
        <p:spPr>
          <a:xfrm>
            <a:off x="3752900" y="1247613"/>
            <a:ext cx="8439100" cy="5375657"/>
          </a:xfrm>
          <a:prstGeom prst="rect">
            <a:avLst/>
          </a:prstGeom>
          <a:noFill/>
          <a:ln>
            <a:noFill/>
          </a:ln>
        </p:spPr>
      </p:pic>
      <p:sp>
        <p:nvSpPr>
          <p:cNvPr id="76" name="Google Shape;76;p35"/>
          <p:cNvSpPr>
            <a:spLocks noGrp="1"/>
          </p:cNvSpPr>
          <p:nvPr>
            <p:ph type="pic" idx="3"/>
          </p:nvPr>
        </p:nvSpPr>
        <p:spPr>
          <a:xfrm>
            <a:off x="7061200" y="1420553"/>
            <a:ext cx="5130800" cy="3913188"/>
          </a:xfrm>
          <a:prstGeom prst="rect">
            <a:avLst/>
          </a:prstGeom>
          <a:solidFill>
            <a:srgbClr val="D8D8D8"/>
          </a:solidFill>
          <a:ln>
            <a:noFill/>
          </a:ln>
        </p:spPr>
      </p:sp>
      <p:sp>
        <p:nvSpPr>
          <p:cNvPr id="77" name="Google Shape;77;p35"/>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78"/>
        <p:cNvGrpSpPr/>
        <p:nvPr/>
      </p:nvGrpSpPr>
      <p:grpSpPr>
        <a:xfrm>
          <a:off x="0" y="0"/>
          <a:ext cx="0" cy="0"/>
          <a:chOff x="0" y="0"/>
          <a:chExt cx="0" cy="0"/>
        </a:xfrm>
      </p:grpSpPr>
      <p:sp>
        <p:nvSpPr>
          <p:cNvPr id="79" name="Google Shape;79;p47"/>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47"/>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47"/>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82"/>
        <p:cNvGrpSpPr/>
        <p:nvPr/>
      </p:nvGrpSpPr>
      <p:grpSpPr>
        <a:xfrm>
          <a:off x="0" y="0"/>
          <a:ext cx="0" cy="0"/>
          <a:chOff x="0" y="0"/>
          <a:chExt cx="0" cy="0"/>
        </a:xfrm>
      </p:grpSpPr>
      <p:sp>
        <p:nvSpPr>
          <p:cNvPr id="83" name="Google Shape;83;p37"/>
          <p:cNvSpPr/>
          <p:nvPr/>
        </p:nvSpPr>
        <p:spPr>
          <a:xfrm>
            <a:off x="511444" y="453836"/>
            <a:ext cx="623001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37"/>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37"/>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37"/>
          <p:cNvSpPr>
            <a:spLocks noGrp="1"/>
          </p:cNvSpPr>
          <p:nvPr>
            <p:ph type="pic" idx="3"/>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87"/>
        <p:cNvGrpSpPr/>
        <p:nvPr/>
      </p:nvGrpSpPr>
      <p:grpSpPr>
        <a:xfrm>
          <a:off x="0" y="0"/>
          <a:ext cx="0" cy="0"/>
          <a:chOff x="0" y="0"/>
          <a:chExt cx="0" cy="0"/>
        </a:xfrm>
      </p:grpSpPr>
      <p:sp>
        <p:nvSpPr>
          <p:cNvPr id="88" name="Google Shape;88;p41"/>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9" name="Google Shape;89;p41" descr="iPhone6_mockup_front_white.png"/>
          <p:cNvPicPr preferRelativeResize="0"/>
          <p:nvPr/>
        </p:nvPicPr>
        <p:blipFill rotWithShape="1">
          <a:blip r:embed="rId2">
            <a:alphaModFix/>
          </a:blip>
          <a:srcRect/>
          <a:stretch/>
        </p:blipFill>
        <p:spPr>
          <a:xfrm>
            <a:off x="8097746" y="226918"/>
            <a:ext cx="4094254" cy="6404164"/>
          </a:xfrm>
          <a:prstGeom prst="rect">
            <a:avLst/>
          </a:prstGeom>
          <a:noFill/>
          <a:ln>
            <a:noFill/>
          </a:ln>
        </p:spPr>
      </p:pic>
      <p:sp>
        <p:nvSpPr>
          <p:cNvPr id="90" name="Google Shape;90;p41"/>
          <p:cNvSpPr>
            <a:spLocks noGrp="1"/>
          </p:cNvSpPr>
          <p:nvPr>
            <p:ph type="pic" idx="2"/>
          </p:nvPr>
        </p:nvSpPr>
        <p:spPr>
          <a:xfrm>
            <a:off x="8912202" y="1246695"/>
            <a:ext cx="2444127" cy="4336988"/>
          </a:xfrm>
          <a:prstGeom prst="rect">
            <a:avLst/>
          </a:prstGeom>
          <a:solidFill>
            <a:srgbClr val="D8D8D8"/>
          </a:solidFill>
          <a:ln>
            <a:noFill/>
          </a:ln>
        </p:spPr>
      </p:sp>
      <p:sp>
        <p:nvSpPr>
          <p:cNvPr id="91" name="Google Shape;91;p41"/>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41"/>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41"/>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ster">
  <p:cSld name="Master">
    <p:spTree>
      <p:nvGrpSpPr>
        <p:cNvPr id="1" name="Shape 9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5"/>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0"/>
          <p:cNvPicPr preferRelativeResize="0"/>
          <p:nvPr/>
        </p:nvPicPr>
        <p:blipFill rotWithShape="1">
          <a:blip r:embed="rId18">
            <a:alphaModFix/>
          </a:blip>
          <a:srcRect/>
          <a:stretch/>
        </p:blipFill>
        <p:spPr>
          <a:xfrm>
            <a:off x="8124669" y="6375621"/>
            <a:ext cx="3540279" cy="252000"/>
          </a:xfrm>
          <a:prstGeom prst="rect">
            <a:avLst/>
          </a:prstGeom>
          <a:noFill/>
          <a:ln>
            <a:noFill/>
          </a:ln>
        </p:spPr>
      </p:pic>
      <p:sp>
        <p:nvSpPr>
          <p:cNvPr id="11" name="Google Shape;11;p30"/>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fao.org/about/meetings/second-international-agroecology-symposium/e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eu-dare.com/good-practice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hyperlink" Target="https://www.foodunfolded.com/article/farming-for-gender-equality-agroecology-in-practice"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youtube.com/watch?v=OgJInRNyEDY" TargetMode="Externa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928786" y="4579624"/>
            <a:ext cx="5901264" cy="697353"/>
          </a:xfrm>
        </p:spPr>
        <p:txBody>
          <a:bodyPr/>
          <a:lstStyle/>
          <a:p>
            <a:pPr marL="0" lvl="0" indent="0" algn="l" rtl="0">
              <a:lnSpc>
                <a:spcPct val="100000"/>
              </a:lnSpc>
              <a:spcBef>
                <a:spcPts val="0"/>
              </a:spcBef>
              <a:spcAft>
                <a:spcPts val="0"/>
              </a:spcAft>
              <a:buSzPts val="3600"/>
              <a:buNone/>
            </a:pPr>
            <a:r>
              <a:rPr lang="en-US" sz="3600" dirty="0" err="1">
                <a:latin typeface="Calibri"/>
                <a:ea typeface="Calibri"/>
                <a:cs typeface="Calibri"/>
                <a:sym typeface="Calibri"/>
              </a:rPr>
              <a:t>Introduzione</a:t>
            </a:r>
            <a:r>
              <a:rPr lang="en-US" sz="3600" dirty="0">
                <a:latin typeface="Calibri"/>
                <a:ea typeface="Calibri"/>
                <a:cs typeface="Calibri"/>
                <a:sym typeface="Calibri"/>
              </a:rPr>
              <a:t> </a:t>
            </a:r>
            <a:r>
              <a:rPr lang="en-US" sz="3600" dirty="0" err="1">
                <a:latin typeface="Calibri"/>
                <a:ea typeface="Calibri"/>
                <a:cs typeface="Calibri"/>
                <a:sym typeface="Calibri"/>
              </a:rPr>
              <a:t>all'Agroecologia</a:t>
            </a:r>
            <a:endParaRPr lang="en-US" sz="3600" dirty="0"/>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8787" y="3442924"/>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MODULO 1</a:t>
            </a:r>
          </a:p>
        </p:txBody>
      </p:sp>
      <p:sp>
        <p:nvSpPr>
          <p:cNvPr id="2" name="Text Placeholder 1">
            <a:extLst>
              <a:ext uri="{FF2B5EF4-FFF2-40B4-BE49-F238E27FC236}">
                <a16:creationId xmlns:a16="http://schemas.microsoft.com/office/drawing/2014/main" id="{8A3C4CCF-2245-77FD-0725-C0934B9EA717}"/>
              </a:ext>
            </a:extLst>
          </p:cNvPr>
          <p:cNvSpPr>
            <a:spLocks noGrp="1"/>
          </p:cNvSpPr>
          <p:nvPr>
            <p:ph type="body" sz="quarter" idx="17"/>
          </p:nvPr>
        </p:nvSpPr>
        <p:spPr>
          <a:xfrm>
            <a:off x="7511514" y="5856037"/>
            <a:ext cx="4448014" cy="679345"/>
          </a:xfrm>
        </p:spPr>
        <p:txBody>
          <a:bodyPr/>
          <a:lstStyle/>
          <a:p>
            <a:pPr algn="r"/>
            <a:r>
              <a:rPr lang="en-US" dirty="0">
                <a:latin typeface="Calibri" panose="020F0502020204030204" pitchFamily="34" charset="0"/>
                <a:ea typeface="Calibri" panose="020F0502020204030204" pitchFamily="34" charset="0"/>
                <a:cs typeface="Calibri" panose="020F0502020204030204" pitchFamily="34" charset="0"/>
              </a:rPr>
              <a:t>www.</a:t>
            </a:r>
            <a:r>
              <a:rPr lang="en-US" b="1" dirty="0">
                <a:latin typeface="Calibri" panose="020F0502020204030204" pitchFamily="34" charset="0"/>
                <a:ea typeface="Calibri" panose="020F0502020204030204" pitchFamily="34" charset="0"/>
                <a:cs typeface="Calibri" panose="020F0502020204030204" pitchFamily="34" charset="0"/>
              </a:rPr>
              <a:t>eu-dare.</a:t>
            </a:r>
            <a:r>
              <a:rPr lang="en-US" dirty="0">
                <a:latin typeface="Calibri" panose="020F0502020204030204" pitchFamily="34" charset="0"/>
                <a:ea typeface="Calibri" panose="020F0502020204030204" pitchFamily="34" charset="0"/>
                <a:cs typeface="Calibri" panose="020F0502020204030204" pitchFamily="34" charset="0"/>
              </a:rPr>
              <a:t>com</a:t>
            </a:r>
          </a:p>
        </p:txBody>
      </p:sp>
      <p:pic>
        <p:nvPicPr>
          <p:cNvPr id="5" name="Picture Placeholder 4">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cstate="email">
            <a:extLst>
              <a:ext uri="{28A0092B-C50C-407E-A947-70E740481C1C}">
                <a14:useLocalDpi xmlns:a14="http://schemas.microsoft.com/office/drawing/2010/main"/>
              </a:ext>
            </a:extLst>
          </a:blip>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3"/>
          <p:cNvSpPr txBox="1">
            <a:spLocks noGrp="1"/>
          </p:cNvSpPr>
          <p:nvPr>
            <p:ph type="body" idx="1"/>
          </p:nvPr>
        </p:nvSpPr>
        <p:spPr>
          <a:xfrm>
            <a:off x="898357" y="1775088"/>
            <a:ext cx="5427139" cy="32910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600"/>
              </a:spcBef>
              <a:spcAft>
                <a:spcPts val="0"/>
              </a:spcAft>
              <a:buSzPts val="2400"/>
              <a:buNone/>
            </a:pPr>
            <a:r>
              <a:rPr lang="en-US" dirty="0"/>
              <a:t>I 10 </a:t>
            </a:r>
            <a:r>
              <a:rPr lang="en-US" dirty="0" err="1"/>
              <a:t>elementi</a:t>
            </a:r>
            <a:r>
              <a:rPr lang="en-US" dirty="0"/>
              <a:t> </a:t>
            </a:r>
            <a:r>
              <a:rPr lang="en-US" dirty="0" err="1"/>
              <a:t>dell'Agroecologia</a:t>
            </a:r>
            <a:r>
              <a:rPr lang="en-US" dirty="0"/>
              <a:t> </a:t>
            </a:r>
            <a:r>
              <a:rPr lang="en-US" dirty="0" err="1"/>
              <a:t>sono</a:t>
            </a:r>
            <a:r>
              <a:rPr lang="en-US" dirty="0"/>
              <a:t> il </a:t>
            </a:r>
            <a:r>
              <a:rPr lang="en-US" dirty="0" err="1"/>
              <a:t>risultato</a:t>
            </a:r>
            <a:r>
              <a:rPr lang="en-US" dirty="0"/>
              <a:t> di un </a:t>
            </a:r>
            <a:r>
              <a:rPr lang="en-US" dirty="0" err="1"/>
              <a:t>processo</a:t>
            </a:r>
            <a:r>
              <a:rPr lang="en-US" dirty="0"/>
              <a:t> multi-stakeholder </a:t>
            </a:r>
            <a:r>
              <a:rPr lang="en-US" dirty="0" err="1"/>
              <a:t>svoltosi</a:t>
            </a:r>
            <a:r>
              <a:rPr lang="en-US" dirty="0"/>
              <a:t> </a:t>
            </a:r>
            <a:r>
              <a:rPr lang="en-US" dirty="0" err="1"/>
              <a:t>nel</a:t>
            </a:r>
            <a:r>
              <a:rPr lang="en-US" dirty="0"/>
              <a:t> 2018, </a:t>
            </a:r>
            <a:r>
              <a:rPr lang="en-US" dirty="0" err="1"/>
              <a:t>volto</a:t>
            </a:r>
            <a:r>
              <a:rPr lang="en-US" dirty="0"/>
              <a:t> a </a:t>
            </a:r>
            <a:r>
              <a:rPr lang="en-US" dirty="0" err="1"/>
              <a:t>generare</a:t>
            </a:r>
            <a:r>
              <a:rPr lang="en-US" dirty="0"/>
              <a:t> un </a:t>
            </a:r>
            <a:r>
              <a:rPr lang="en-US" dirty="0" err="1"/>
              <a:t>quadro</a:t>
            </a:r>
            <a:r>
              <a:rPr lang="en-US" dirty="0"/>
              <a:t> di </a:t>
            </a:r>
            <a:r>
              <a:rPr lang="en-US" dirty="0" err="1"/>
              <a:t>riprogettazione</a:t>
            </a:r>
            <a:r>
              <a:rPr lang="en-US" dirty="0"/>
              <a:t> del </a:t>
            </a:r>
            <a:r>
              <a:rPr lang="en-US" dirty="0" err="1"/>
              <a:t>sistema</a:t>
            </a:r>
            <a:r>
              <a:rPr lang="en-US" dirty="0"/>
              <a:t> da </a:t>
            </a:r>
            <a:r>
              <a:rPr lang="en-US" dirty="0" err="1"/>
              <a:t>ottimizzare</a:t>
            </a:r>
            <a:r>
              <a:rPr lang="en-US" dirty="0"/>
              <a:t> e </a:t>
            </a:r>
            <a:r>
              <a:rPr lang="en-US" dirty="0" err="1"/>
              <a:t>adattare</a:t>
            </a:r>
            <a:r>
              <a:rPr lang="en-US" dirty="0"/>
              <a:t> ai </a:t>
            </a:r>
            <a:r>
              <a:rPr lang="en-US" dirty="0" err="1"/>
              <a:t>contesti</a:t>
            </a:r>
            <a:r>
              <a:rPr lang="en-US" dirty="0"/>
              <a:t> </a:t>
            </a:r>
            <a:r>
              <a:rPr lang="en-US" dirty="0" err="1"/>
              <a:t>locali</a:t>
            </a:r>
            <a:r>
              <a:rPr lang="en-US" dirty="0"/>
              <a:t>. Esso </a:t>
            </a:r>
            <a:r>
              <a:rPr lang="en-US" dirty="0" err="1"/>
              <a:t>combina</a:t>
            </a:r>
            <a:r>
              <a:rPr lang="en-US" dirty="0"/>
              <a:t> </a:t>
            </a:r>
            <a:r>
              <a:rPr lang="en-US" dirty="0" err="1"/>
              <a:t>caratteristiche</a:t>
            </a:r>
            <a:r>
              <a:rPr lang="en-US" dirty="0"/>
              <a:t> </a:t>
            </a:r>
            <a:r>
              <a:rPr lang="en-US" dirty="0" err="1"/>
              <a:t>ecologiche</a:t>
            </a:r>
            <a:r>
              <a:rPr lang="en-US" dirty="0"/>
              <a:t> con </a:t>
            </a:r>
            <a:r>
              <a:rPr lang="en-US" dirty="0" err="1"/>
              <a:t>aspetti</a:t>
            </a:r>
            <a:r>
              <a:rPr lang="en-US" dirty="0"/>
              <a:t> </a:t>
            </a:r>
            <a:r>
              <a:rPr lang="en-US" dirty="0" err="1"/>
              <a:t>sociali</a:t>
            </a:r>
            <a:r>
              <a:rPr lang="en-US" dirty="0"/>
              <a:t> e </a:t>
            </a:r>
            <a:r>
              <a:rPr lang="en-US" dirty="0" err="1"/>
              <a:t>politici</a:t>
            </a:r>
            <a:r>
              <a:rPr lang="en-US" dirty="0"/>
              <a:t>.</a:t>
            </a:r>
            <a:endParaRPr dirty="0"/>
          </a:p>
          <a:p>
            <a:pPr marL="0" lvl="0" indent="0" algn="l" rtl="0">
              <a:lnSpc>
                <a:spcPct val="90000"/>
              </a:lnSpc>
              <a:spcBef>
                <a:spcPts val="600"/>
              </a:spcBef>
              <a:spcAft>
                <a:spcPts val="0"/>
              </a:spcAft>
              <a:buSzPts val="2400"/>
              <a:buNone/>
            </a:pPr>
            <a:endParaRPr sz="600" dirty="0"/>
          </a:p>
          <a:p>
            <a:pPr marL="0" lvl="0" indent="0" algn="l" rtl="0">
              <a:lnSpc>
                <a:spcPct val="90000"/>
              </a:lnSpc>
              <a:spcBef>
                <a:spcPts val="600"/>
              </a:spcBef>
              <a:spcAft>
                <a:spcPts val="0"/>
              </a:spcAft>
              <a:buSzPts val="2400"/>
              <a:buNone/>
            </a:pPr>
            <a:r>
              <a:rPr lang="en-US" dirty="0"/>
              <a:t>Per </a:t>
            </a:r>
            <a:r>
              <a:rPr lang="en-US" dirty="0" err="1"/>
              <a:t>maggiori</a:t>
            </a:r>
            <a:r>
              <a:rPr lang="en-US" dirty="0"/>
              <a:t> </a:t>
            </a:r>
            <a:r>
              <a:rPr lang="en-US" dirty="0" err="1"/>
              <a:t>informazioni</a:t>
            </a:r>
            <a:r>
              <a:rPr lang="en-US" dirty="0"/>
              <a:t> </a:t>
            </a:r>
            <a:r>
              <a:rPr lang="en-US" dirty="0" err="1"/>
              <a:t>sul</a:t>
            </a:r>
            <a:r>
              <a:rPr lang="en-US" dirty="0"/>
              <a:t> </a:t>
            </a:r>
            <a:r>
              <a:rPr lang="en-US" dirty="0" err="1"/>
              <a:t>simposio</a:t>
            </a:r>
            <a:r>
              <a:rPr lang="en-US" dirty="0"/>
              <a:t>: </a:t>
            </a:r>
            <a:endParaRPr dirty="0"/>
          </a:p>
          <a:p>
            <a:pPr marL="0" lvl="0" indent="0" algn="l" rtl="0">
              <a:lnSpc>
                <a:spcPct val="90000"/>
              </a:lnSpc>
              <a:spcBef>
                <a:spcPts val="600"/>
              </a:spcBef>
              <a:spcAft>
                <a:spcPts val="0"/>
              </a:spcAft>
              <a:buSzPts val="2400"/>
              <a:buNone/>
            </a:pPr>
            <a:endParaRPr dirty="0"/>
          </a:p>
        </p:txBody>
      </p:sp>
      <p:sp>
        <p:nvSpPr>
          <p:cNvPr id="286" name="Google Shape;286;p53"/>
          <p:cNvSpPr txBox="1">
            <a:spLocks noGrp="1"/>
          </p:cNvSpPr>
          <p:nvPr>
            <p:ph type="body" idx="2"/>
          </p:nvPr>
        </p:nvSpPr>
        <p:spPr>
          <a:xfrm>
            <a:off x="597236" y="782436"/>
            <a:ext cx="6395327"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dirty="0"/>
              <a:t>I 10 </a:t>
            </a:r>
            <a:r>
              <a:rPr lang="en-US" b="1" dirty="0" err="1"/>
              <a:t>elementi</a:t>
            </a:r>
            <a:r>
              <a:rPr lang="en-US" b="1" dirty="0"/>
              <a:t> </a:t>
            </a:r>
            <a:r>
              <a:rPr lang="en-US" b="1" dirty="0" err="1"/>
              <a:t>dell'agroecologia</a:t>
            </a:r>
            <a:endParaRPr b="1" dirty="0"/>
          </a:p>
        </p:txBody>
      </p:sp>
      <p:pic>
        <p:nvPicPr>
          <p:cNvPr id="287" name="Google Shape;287;p53"/>
          <p:cNvPicPr preferRelativeResize="0">
            <a:picLocks noGrp="1"/>
          </p:cNvPicPr>
          <p:nvPr>
            <p:ph type="pic" idx="3"/>
          </p:nvPr>
        </p:nvPicPr>
        <p:blipFill rotWithShape="1">
          <a:blip r:embed="rId3">
            <a:alphaModFix/>
          </a:blip>
          <a:srcRect/>
          <a:stretch/>
        </p:blipFill>
        <p:spPr>
          <a:xfrm>
            <a:off x="7061200" y="1420553"/>
            <a:ext cx="5130800" cy="3913188"/>
          </a:xfrm>
          <a:prstGeom prst="rect">
            <a:avLst/>
          </a:prstGeom>
          <a:noFill/>
          <a:ln>
            <a:noFill/>
          </a:ln>
        </p:spPr>
      </p:pic>
      <p:sp>
        <p:nvSpPr>
          <p:cNvPr id="288" name="Google Shape;288;p53"/>
          <p:cNvSpPr txBox="1"/>
          <p:nvPr/>
        </p:nvSpPr>
        <p:spPr>
          <a:xfrm>
            <a:off x="898357" y="4850125"/>
            <a:ext cx="609420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Secondo simposio internazionale sull'agroecologia | Organizzazione delle Nazioni Unite per l'alimentazione e l'agricoltura (fao.org)</a:t>
            </a: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8"/>
          <p:cNvSpPr txBox="1">
            <a:spLocks noGrp="1"/>
          </p:cNvSpPr>
          <p:nvPr>
            <p:ph type="body" idx="1"/>
          </p:nvPr>
        </p:nvSpPr>
        <p:spPr>
          <a:xfrm>
            <a:off x="812296" y="1158593"/>
            <a:ext cx="5576412" cy="21270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a:t>L'agroecologia sottolinea l'importanza della biodiversità nei sistemi agricoli. La diversità delle specie vegetali e animali, così come la diversità genetica all'interno delle specie, contribuiscono alla resilienza dell'ecosistema, alla gestione dei parassiti e al ciclo dei nutrienti.</a:t>
            </a:r>
            <a:endParaRPr/>
          </a:p>
        </p:txBody>
      </p:sp>
      <p:sp>
        <p:nvSpPr>
          <p:cNvPr id="294" name="Google Shape;294;p8"/>
          <p:cNvSpPr txBox="1">
            <a:spLocks noGrp="1"/>
          </p:cNvSpPr>
          <p:nvPr>
            <p:ph type="body" idx="2"/>
          </p:nvPr>
        </p:nvSpPr>
        <p:spPr>
          <a:xfrm>
            <a:off x="655740" y="621302"/>
            <a:ext cx="4990998" cy="5623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sz="3000" b="1" dirty="0" err="1">
                <a:solidFill>
                  <a:srgbClr val="78AB33"/>
                </a:solidFill>
              </a:rPr>
              <a:t>Diversità</a:t>
            </a:r>
            <a:r>
              <a:rPr lang="en-US" sz="3000" b="1" dirty="0">
                <a:solidFill>
                  <a:srgbClr val="78AB33"/>
                </a:solidFill>
              </a:rPr>
              <a:t>:</a:t>
            </a:r>
            <a:endParaRPr sz="3000" b="1" dirty="0">
              <a:solidFill>
                <a:srgbClr val="78AB33"/>
              </a:solidFill>
            </a:endParaRPr>
          </a:p>
        </p:txBody>
      </p:sp>
      <p:pic>
        <p:nvPicPr>
          <p:cNvPr id="295" name="Google Shape;295;p8" descr="Grain stalks with butterfly"/>
          <p:cNvPicPr preferRelativeResize="0">
            <a:picLocks noGrp="1"/>
          </p:cNvPicPr>
          <p:nvPr>
            <p:ph type="pic" idx="3"/>
          </p:nvPr>
        </p:nvPicPr>
        <p:blipFill rotWithShape="1">
          <a:blip r:embed="rId3">
            <a:alphaModFix/>
          </a:blip>
          <a:srcRect/>
          <a:stretch/>
        </p:blipFill>
        <p:spPr>
          <a:xfrm>
            <a:off x="6545263" y="1452563"/>
            <a:ext cx="5646737" cy="4656137"/>
          </a:xfrm>
          <a:prstGeom prst="rect">
            <a:avLst/>
          </a:prstGeom>
          <a:solidFill>
            <a:srgbClr val="D8D8D8"/>
          </a:solidFill>
          <a:ln>
            <a:noFill/>
          </a:ln>
        </p:spPr>
      </p:pic>
      <p:sp>
        <p:nvSpPr>
          <p:cNvPr id="296" name="Google Shape;296;p8"/>
          <p:cNvSpPr txBox="1"/>
          <p:nvPr/>
        </p:nvSpPr>
        <p:spPr>
          <a:xfrm>
            <a:off x="812296" y="4449144"/>
            <a:ext cx="5576412" cy="212704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Le innovazioni agricole rispondono meglio alle sfide locali quando sono co-create attraverso processi partecipativi.</a:t>
            </a:r>
            <a:endParaRPr/>
          </a:p>
        </p:txBody>
      </p:sp>
      <p:sp>
        <p:nvSpPr>
          <p:cNvPr id="297" name="Google Shape;297;p8"/>
          <p:cNvSpPr txBox="1"/>
          <p:nvPr/>
        </p:nvSpPr>
        <p:spPr>
          <a:xfrm>
            <a:off x="655740" y="3586290"/>
            <a:ext cx="5646600" cy="562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en-US" sz="3000" b="1" i="0" u="none" strike="noStrike" cap="none" dirty="0">
                <a:solidFill>
                  <a:srgbClr val="78AB33"/>
                </a:solidFill>
                <a:latin typeface="Calibri"/>
                <a:ea typeface="Calibri"/>
                <a:cs typeface="Calibri"/>
                <a:sym typeface="Calibri"/>
              </a:rPr>
              <a:t>Co-</a:t>
            </a:r>
            <a:r>
              <a:rPr lang="en-US" sz="3000" b="1" i="0" u="none" strike="noStrike" cap="none" dirty="0" err="1">
                <a:solidFill>
                  <a:srgbClr val="78AB33"/>
                </a:solidFill>
                <a:latin typeface="Calibri"/>
                <a:ea typeface="Calibri"/>
                <a:cs typeface="Calibri"/>
                <a:sym typeface="Calibri"/>
              </a:rPr>
              <a:t>creazione</a:t>
            </a:r>
            <a:r>
              <a:rPr lang="en-US" sz="3000" b="1" i="0" u="none" strike="noStrike" cap="none" dirty="0">
                <a:solidFill>
                  <a:srgbClr val="78AB33"/>
                </a:solidFill>
                <a:latin typeface="Calibri"/>
                <a:ea typeface="Calibri"/>
                <a:cs typeface="Calibri"/>
                <a:sym typeface="Calibri"/>
              </a:rPr>
              <a:t> e </a:t>
            </a:r>
            <a:r>
              <a:rPr lang="en-US" sz="3000" b="1" i="0" u="none" strike="noStrike" cap="none" dirty="0" err="1">
                <a:solidFill>
                  <a:srgbClr val="78AB33"/>
                </a:solidFill>
                <a:latin typeface="Calibri"/>
                <a:ea typeface="Calibri"/>
                <a:cs typeface="Calibri"/>
                <a:sym typeface="Calibri"/>
              </a:rPr>
              <a:t>condivisione</a:t>
            </a:r>
            <a:r>
              <a:rPr lang="en-US" sz="3000" b="1" i="0" u="none" strike="noStrike" cap="none" dirty="0">
                <a:solidFill>
                  <a:srgbClr val="78AB33"/>
                </a:solidFill>
                <a:latin typeface="Calibri"/>
                <a:ea typeface="Calibri"/>
                <a:cs typeface="Calibri"/>
                <a:sym typeface="Calibri"/>
              </a:rPr>
              <a:t> </a:t>
            </a:r>
            <a:r>
              <a:rPr lang="en-US" sz="3000" b="1" i="0" u="none" strike="noStrike" cap="none" dirty="0" err="1">
                <a:solidFill>
                  <a:srgbClr val="78AB33"/>
                </a:solidFill>
                <a:latin typeface="Calibri"/>
                <a:ea typeface="Calibri"/>
                <a:cs typeface="Calibri"/>
                <a:sym typeface="Calibri"/>
              </a:rPr>
              <a:t>delle</a:t>
            </a:r>
            <a:r>
              <a:rPr lang="en-US" sz="3000" b="1" i="0" u="none" strike="noStrike" cap="none" dirty="0">
                <a:solidFill>
                  <a:srgbClr val="78AB33"/>
                </a:solidFill>
                <a:latin typeface="Calibri"/>
                <a:ea typeface="Calibri"/>
                <a:cs typeface="Calibri"/>
                <a:sym typeface="Calibri"/>
              </a:rPr>
              <a:t> </a:t>
            </a:r>
            <a:r>
              <a:rPr lang="en-US" sz="3000" b="1" i="0" u="none" strike="noStrike" cap="none" dirty="0" err="1">
                <a:solidFill>
                  <a:srgbClr val="78AB33"/>
                </a:solidFill>
                <a:latin typeface="Calibri"/>
                <a:ea typeface="Calibri"/>
                <a:cs typeface="Calibri"/>
                <a:sym typeface="Calibri"/>
              </a:rPr>
              <a:t>conoscenze</a:t>
            </a:r>
            <a:r>
              <a:rPr lang="en-US" sz="3000" b="1" i="0" u="none" strike="noStrike" cap="none" dirty="0">
                <a:solidFill>
                  <a:srgbClr val="78AB33"/>
                </a:solidFill>
                <a:latin typeface="Calibri"/>
                <a:ea typeface="Calibri"/>
                <a:cs typeface="Calibri"/>
                <a:sym typeface="Calibri"/>
              </a:rPr>
              <a:t>:</a:t>
            </a:r>
            <a:endParaRPr sz="3000" dirty="0"/>
          </a:p>
        </p:txBody>
      </p:sp>
      <p:grpSp>
        <p:nvGrpSpPr>
          <p:cNvPr id="298" name="Google Shape;298;p8"/>
          <p:cNvGrpSpPr/>
          <p:nvPr/>
        </p:nvGrpSpPr>
        <p:grpSpPr>
          <a:xfrm rot="3730759">
            <a:off x="10980894" y="500089"/>
            <a:ext cx="949887" cy="1163493"/>
            <a:chOff x="7602444" y="4967675"/>
            <a:chExt cx="483620" cy="592374"/>
          </a:xfrm>
        </p:grpSpPr>
        <p:grpSp>
          <p:nvGrpSpPr>
            <p:cNvPr id="299" name="Google Shape;299;p8"/>
            <p:cNvGrpSpPr/>
            <p:nvPr/>
          </p:nvGrpSpPr>
          <p:grpSpPr>
            <a:xfrm>
              <a:off x="7618661" y="4967675"/>
              <a:ext cx="467403" cy="507609"/>
              <a:chOff x="2251964" y="3590497"/>
              <a:chExt cx="467403" cy="507609"/>
            </a:xfrm>
          </p:grpSpPr>
          <p:sp>
            <p:nvSpPr>
              <p:cNvPr id="300" name="Google Shape;300;p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1" name="Google Shape;301;p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2" name="Google Shape;302;p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3" name="Google Shape;303;p8"/>
            <p:cNvGrpSpPr/>
            <p:nvPr/>
          </p:nvGrpSpPr>
          <p:grpSpPr>
            <a:xfrm>
              <a:off x="7602444" y="4993761"/>
              <a:ext cx="421973" cy="566288"/>
              <a:chOff x="2235747" y="3616583"/>
              <a:chExt cx="421973" cy="566288"/>
            </a:xfrm>
          </p:grpSpPr>
          <p:sp>
            <p:nvSpPr>
              <p:cNvPr id="304" name="Google Shape;304;p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5" name="Google Shape;305;p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9" descr="Woman watering plants"/>
          <p:cNvPicPr preferRelativeResize="0">
            <a:picLocks noGrp="1"/>
          </p:cNvPicPr>
          <p:nvPr>
            <p:ph type="pic" idx="3"/>
          </p:nvPr>
        </p:nvPicPr>
        <p:blipFill rotWithShape="1">
          <a:blip r:embed="rId3">
            <a:alphaModFix/>
          </a:blip>
          <a:srcRect/>
          <a:stretch/>
        </p:blipFill>
        <p:spPr>
          <a:xfrm>
            <a:off x="6783175" y="1452575"/>
            <a:ext cx="5408826" cy="4656125"/>
          </a:xfrm>
          <a:prstGeom prst="rect">
            <a:avLst/>
          </a:prstGeom>
          <a:solidFill>
            <a:srgbClr val="D8D8D8"/>
          </a:solidFill>
          <a:ln>
            <a:noFill/>
          </a:ln>
        </p:spPr>
      </p:pic>
      <p:sp>
        <p:nvSpPr>
          <p:cNvPr id="311" name="Google Shape;311;p9"/>
          <p:cNvSpPr txBox="1"/>
          <p:nvPr/>
        </p:nvSpPr>
        <p:spPr>
          <a:xfrm>
            <a:off x="890575" y="3712051"/>
            <a:ext cx="5800800" cy="1777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dirty="0" err="1">
                <a:solidFill>
                  <a:srgbClr val="000000"/>
                </a:solidFill>
                <a:latin typeface="Calibri"/>
                <a:ea typeface="Calibri"/>
                <a:cs typeface="Calibri"/>
                <a:sym typeface="Calibri"/>
              </a:rPr>
              <a:t>L'uso</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efficiente</a:t>
            </a:r>
            <a:r>
              <a:rPr lang="en-US" sz="2400" b="0" i="0" u="none" strike="noStrike" cap="none" dirty="0">
                <a:solidFill>
                  <a:srgbClr val="000000"/>
                </a:solidFill>
                <a:latin typeface="Calibri"/>
                <a:ea typeface="Calibri"/>
                <a:cs typeface="Calibri"/>
                <a:sym typeface="Calibri"/>
              </a:rPr>
              <a:t> di </a:t>
            </a:r>
            <a:r>
              <a:rPr lang="en-US" sz="2400" b="0" i="0" u="none" strike="noStrike" cap="none" dirty="0" err="1">
                <a:solidFill>
                  <a:srgbClr val="000000"/>
                </a:solidFill>
                <a:latin typeface="Calibri"/>
                <a:ea typeface="Calibri"/>
                <a:cs typeface="Calibri"/>
                <a:sym typeface="Calibri"/>
              </a:rPr>
              <a:t>acqua</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nutrienti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energia</a:t>
            </a:r>
            <a:r>
              <a:rPr lang="en-US" sz="2400" b="0" i="0" u="none" strike="noStrike" cap="none" dirty="0">
                <a:solidFill>
                  <a:srgbClr val="000000"/>
                </a:solidFill>
                <a:latin typeface="Calibri"/>
                <a:ea typeface="Calibri"/>
                <a:cs typeface="Calibri"/>
                <a:sym typeface="Calibri"/>
              </a:rPr>
              <a:t> e </a:t>
            </a:r>
            <a:r>
              <a:rPr lang="en-US" sz="2400" b="0" i="0" u="none" strike="noStrike" cap="none" dirty="0" err="1">
                <a:solidFill>
                  <a:srgbClr val="000000"/>
                </a:solidFill>
                <a:latin typeface="Calibri"/>
                <a:ea typeface="Calibri"/>
                <a:cs typeface="Calibri"/>
                <a:sym typeface="Calibri"/>
              </a:rPr>
              <a:t>altri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fattori</a:t>
            </a:r>
            <a:r>
              <a:rPr lang="en-US" sz="2400" b="0" i="0" u="none" strike="noStrike" cap="none" dirty="0">
                <a:solidFill>
                  <a:srgbClr val="000000"/>
                </a:solidFill>
                <a:latin typeface="Calibri"/>
                <a:ea typeface="Calibri"/>
                <a:cs typeface="Calibri"/>
                <a:sym typeface="Calibri"/>
              </a:rPr>
              <a:t> di </a:t>
            </a:r>
            <a:r>
              <a:rPr lang="en-US" sz="2400" b="0" i="0" u="none" strike="noStrike" cap="none" dirty="0" err="1">
                <a:solidFill>
                  <a:srgbClr val="000000"/>
                </a:solidFill>
                <a:latin typeface="Calibri"/>
                <a:ea typeface="Calibri"/>
                <a:cs typeface="Calibri"/>
                <a:sym typeface="Calibri"/>
              </a:rPr>
              <a:t>produzione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contribuisce</a:t>
            </a:r>
            <a:r>
              <a:rPr lang="en-US" sz="2400" b="0" i="0" u="none" strike="noStrike" cap="none" dirty="0">
                <a:solidFill>
                  <a:srgbClr val="000000"/>
                </a:solidFill>
                <a:latin typeface="Calibri"/>
                <a:ea typeface="Calibri"/>
                <a:cs typeface="Calibri"/>
                <a:sym typeface="Calibri"/>
              </a:rPr>
              <a:t> a </a:t>
            </a:r>
            <a:r>
              <a:rPr lang="en-US" sz="2400" b="0" i="0" u="none" strike="noStrike" cap="none" dirty="0" err="1">
                <a:solidFill>
                  <a:srgbClr val="000000"/>
                </a:solidFill>
                <a:latin typeface="Calibri"/>
                <a:ea typeface="Calibri"/>
                <a:cs typeface="Calibri"/>
                <a:sym typeface="Calibri"/>
              </a:rPr>
              <a:t>ridurre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l'impatto</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ambientale</a:t>
            </a:r>
            <a:r>
              <a:rPr lang="en-US" sz="2400" b="0" i="0" u="none" strike="noStrike" cap="none" dirty="0">
                <a:solidFill>
                  <a:srgbClr val="000000"/>
                </a:solidFill>
                <a:latin typeface="Calibri"/>
                <a:ea typeface="Calibri"/>
                <a:cs typeface="Calibri"/>
                <a:sym typeface="Calibri"/>
              </a:rPr>
              <a:t> e a </a:t>
            </a:r>
            <a:r>
              <a:rPr lang="en-US" sz="2400" b="0" i="0" u="none" strike="noStrike" cap="none" dirty="0" err="1">
                <a:solidFill>
                  <a:srgbClr val="000000"/>
                </a:solidFill>
                <a:latin typeface="Calibri"/>
                <a:ea typeface="Calibri"/>
                <a:cs typeface="Calibri"/>
                <a:sym typeface="Calibri"/>
              </a:rPr>
              <a:t>migliorare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ritorni</a:t>
            </a:r>
            <a:r>
              <a:rPr lang="en-US" sz="2400" b="0" i="0" u="none" strike="noStrike" cap="none" dirty="0">
                <a:solidFill>
                  <a:srgbClr val="000000"/>
                </a:solidFill>
                <a:latin typeface="Calibri"/>
                <a:ea typeface="Calibri"/>
                <a:cs typeface="Calibri"/>
                <a:sym typeface="Calibri"/>
              </a:rPr>
              <a:t> economici. Le </a:t>
            </a:r>
            <a:r>
              <a:rPr lang="en-US" sz="2400" b="0" i="0" u="none" strike="noStrike" cap="none" dirty="0" err="1">
                <a:solidFill>
                  <a:srgbClr val="000000"/>
                </a:solidFill>
                <a:latin typeface="Calibri"/>
                <a:ea typeface="Calibri"/>
                <a:cs typeface="Calibri"/>
                <a:sym typeface="Calibri"/>
              </a:rPr>
              <a:t>pratiche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agroecologiche</a:t>
            </a:r>
            <a:r>
              <a:rPr lang="en-US" sz="2400" b="0" i="0" u="none" strike="noStrike" cap="none" dirty="0">
                <a:solidFill>
                  <a:srgbClr val="000000"/>
                </a:solidFill>
                <a:latin typeface="Calibri"/>
                <a:ea typeface="Calibri"/>
                <a:cs typeface="Calibri"/>
                <a:sym typeface="Calibri"/>
              </a:rPr>
              <a:t> innovative </a:t>
            </a:r>
            <a:r>
              <a:rPr lang="en-US" sz="2400" b="0" i="0" u="none" strike="noStrike" cap="none" dirty="0" err="1">
                <a:solidFill>
                  <a:srgbClr val="000000"/>
                </a:solidFill>
                <a:latin typeface="Calibri"/>
                <a:ea typeface="Calibri"/>
                <a:cs typeface="Calibri"/>
                <a:sym typeface="Calibri"/>
              </a:rPr>
              <a:t>producono</a:t>
            </a:r>
            <a:r>
              <a:rPr lang="en-US" sz="2400" b="0" i="0" u="none" strike="noStrike" cap="none" dirty="0">
                <a:solidFill>
                  <a:srgbClr val="000000"/>
                </a:solidFill>
                <a:latin typeface="Calibri"/>
                <a:ea typeface="Calibri"/>
                <a:cs typeface="Calibri"/>
                <a:sym typeface="Calibri"/>
              </a:rPr>
              <a:t> di </a:t>
            </a:r>
            <a:r>
              <a:rPr lang="en-US" sz="2400" b="0" i="0" u="none" strike="noStrike" cap="none" dirty="0" err="1">
                <a:solidFill>
                  <a:srgbClr val="000000"/>
                </a:solidFill>
                <a:latin typeface="Calibri"/>
                <a:ea typeface="Calibri"/>
                <a:cs typeface="Calibri"/>
                <a:sym typeface="Calibri"/>
              </a:rPr>
              <a:t>più</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utilizzando</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meno</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risorse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esterne</a:t>
            </a:r>
            <a:r>
              <a:rPr lang="en-US" sz="2400" b="0" i="0" u="none" strike="noStrike" cap="none" dirty="0">
                <a:solidFill>
                  <a:srgbClr val="000000"/>
                </a:solidFill>
                <a:latin typeface="Calibri"/>
                <a:ea typeface="Calibri"/>
                <a:cs typeface="Calibri"/>
                <a:sym typeface="Calibri"/>
              </a:rPr>
              <a:t>.</a:t>
            </a:r>
            <a:endParaRPr dirty="0"/>
          </a:p>
        </p:txBody>
      </p:sp>
      <p:sp>
        <p:nvSpPr>
          <p:cNvPr id="312" name="Google Shape;312;p9"/>
          <p:cNvSpPr txBox="1"/>
          <p:nvPr/>
        </p:nvSpPr>
        <p:spPr>
          <a:xfrm>
            <a:off x="808140" y="489879"/>
            <a:ext cx="4990998" cy="56232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en-US" sz="3000" b="1" i="0" u="none" strike="noStrike" cap="none" dirty="0" err="1">
                <a:solidFill>
                  <a:srgbClr val="78AB33"/>
                </a:solidFill>
                <a:latin typeface="Calibri"/>
                <a:ea typeface="Calibri"/>
                <a:cs typeface="Calibri"/>
                <a:sym typeface="Calibri"/>
              </a:rPr>
              <a:t>Sinergie</a:t>
            </a:r>
            <a:r>
              <a:rPr lang="en-US" sz="3000" b="1" i="0" u="none" strike="noStrike" cap="none" dirty="0">
                <a:solidFill>
                  <a:srgbClr val="78AB33"/>
                </a:solidFill>
                <a:latin typeface="Calibri"/>
                <a:ea typeface="Calibri"/>
                <a:cs typeface="Calibri"/>
                <a:sym typeface="Calibri"/>
              </a:rPr>
              <a:t>:</a:t>
            </a:r>
            <a:endParaRPr sz="3000" dirty="0"/>
          </a:p>
        </p:txBody>
      </p:sp>
      <p:sp>
        <p:nvSpPr>
          <p:cNvPr id="313" name="Google Shape;313;p9"/>
          <p:cNvSpPr txBox="1"/>
          <p:nvPr/>
        </p:nvSpPr>
        <p:spPr>
          <a:xfrm>
            <a:off x="890575" y="891272"/>
            <a:ext cx="5892548" cy="2127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Le </a:t>
            </a:r>
            <a:r>
              <a:rPr lang="en-US" sz="2400" b="0" i="0" u="none" strike="noStrike" cap="none" dirty="0" err="1">
                <a:solidFill>
                  <a:srgbClr val="000000"/>
                </a:solidFill>
                <a:latin typeface="Calibri"/>
                <a:ea typeface="Calibri"/>
                <a:cs typeface="Calibri"/>
                <a:sym typeface="Calibri"/>
              </a:rPr>
              <a:t>pratiche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agroecologiche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cercano</a:t>
            </a:r>
            <a:r>
              <a:rPr lang="en-US" sz="2400" b="0" i="0" u="none" strike="noStrike" cap="none" dirty="0">
                <a:solidFill>
                  <a:srgbClr val="000000"/>
                </a:solidFill>
                <a:latin typeface="Calibri"/>
                <a:ea typeface="Calibri"/>
                <a:cs typeface="Calibri"/>
                <a:sym typeface="Calibri"/>
              </a:rPr>
              <a:t> di </a:t>
            </a:r>
            <a:r>
              <a:rPr lang="en-US" sz="2400" b="0" i="0" u="none" strike="noStrike" cap="none" dirty="0" err="1">
                <a:solidFill>
                  <a:srgbClr val="000000"/>
                </a:solidFill>
                <a:latin typeface="Calibri"/>
                <a:ea typeface="Calibri"/>
                <a:cs typeface="Calibri"/>
                <a:sym typeface="Calibri"/>
              </a:rPr>
              <a:t>ottimizzare</a:t>
            </a:r>
            <a:r>
              <a:rPr lang="en-US" sz="2400" b="0" i="0" u="none" strike="noStrike" cap="none" dirty="0">
                <a:solidFill>
                  <a:srgbClr val="000000"/>
                </a:solidFill>
                <a:latin typeface="Calibri"/>
                <a:ea typeface="Calibri"/>
                <a:cs typeface="Calibri"/>
                <a:sym typeface="Calibri"/>
              </a:rPr>
              <a:t> le </a:t>
            </a:r>
            <a:r>
              <a:rPr lang="en-US" sz="2400" b="0" i="0" u="none" strike="noStrike" cap="none" dirty="0" err="1">
                <a:solidFill>
                  <a:srgbClr val="000000"/>
                </a:solidFill>
                <a:latin typeface="Calibri"/>
                <a:ea typeface="Calibri"/>
                <a:cs typeface="Calibri"/>
                <a:sym typeface="Calibri"/>
              </a:rPr>
              <a:t>sinergie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tra</a:t>
            </a:r>
            <a:r>
              <a:rPr lang="en-US" sz="2400" b="0" i="0" u="none" strike="noStrike" cap="none" dirty="0">
                <a:solidFill>
                  <a:srgbClr val="000000"/>
                </a:solidFill>
                <a:latin typeface="Calibri"/>
                <a:ea typeface="Calibri"/>
                <a:cs typeface="Calibri"/>
                <a:sym typeface="Calibri"/>
              </a:rPr>
              <a:t> le diverse </a:t>
            </a:r>
            <a:r>
              <a:rPr lang="en-US" sz="2400" b="0" i="0" u="none" strike="noStrike" cap="none" dirty="0" err="1">
                <a:solidFill>
                  <a:srgbClr val="000000"/>
                </a:solidFill>
                <a:latin typeface="Calibri"/>
                <a:ea typeface="Calibri"/>
                <a:cs typeface="Calibri"/>
                <a:sym typeface="Calibri"/>
              </a:rPr>
              <a:t>componenti</a:t>
            </a:r>
            <a:r>
              <a:rPr lang="en-US" sz="2400" b="0" i="0" u="none" strike="noStrike" cap="none" dirty="0">
                <a:solidFill>
                  <a:srgbClr val="000000"/>
                </a:solidFill>
                <a:latin typeface="Calibri"/>
                <a:ea typeface="Calibri"/>
                <a:cs typeface="Calibri"/>
                <a:sym typeface="Calibri"/>
              </a:rPr>
              <a:t> del </a:t>
            </a:r>
            <a:r>
              <a:rPr lang="en-US" sz="2400" b="0" i="0" u="none" strike="noStrike" cap="none" dirty="0" err="1">
                <a:solidFill>
                  <a:srgbClr val="000000"/>
                </a:solidFill>
                <a:latin typeface="Calibri"/>
                <a:ea typeface="Calibri"/>
                <a:cs typeface="Calibri"/>
                <a:sym typeface="Calibri"/>
              </a:rPr>
              <a:t>sistema</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agricolo</a:t>
            </a:r>
            <a:r>
              <a:rPr lang="en-US" sz="2400" b="0" i="0" u="none" strike="noStrike" cap="none" dirty="0">
                <a:solidFill>
                  <a:srgbClr val="000000"/>
                </a:solidFill>
                <a:latin typeface="Calibri"/>
                <a:ea typeface="Calibri"/>
                <a:cs typeface="Calibri"/>
                <a:sym typeface="Calibri"/>
              </a:rPr>
              <a:t>. Ad </a:t>
            </a:r>
            <a:r>
              <a:rPr lang="en-US" sz="2400" b="0" i="0" u="none" strike="noStrike" cap="none" dirty="0" err="1">
                <a:solidFill>
                  <a:srgbClr val="000000"/>
                </a:solidFill>
                <a:latin typeface="Calibri"/>
                <a:ea typeface="Calibri"/>
                <a:cs typeface="Calibri"/>
                <a:sym typeface="Calibri"/>
              </a:rPr>
              <a:t>esempio</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l'integrazione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delle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colture</a:t>
            </a:r>
            <a:r>
              <a:rPr lang="en-US" sz="2400" b="0" i="0" u="none" strike="noStrike" cap="none" dirty="0">
                <a:solidFill>
                  <a:srgbClr val="000000"/>
                </a:solidFill>
                <a:latin typeface="Calibri"/>
                <a:ea typeface="Calibri"/>
                <a:cs typeface="Calibri"/>
                <a:sym typeface="Calibri"/>
              </a:rPr>
              <a:t> con il </a:t>
            </a:r>
            <a:r>
              <a:rPr lang="en-US" sz="2400" b="0" i="0" u="none" strike="noStrike" cap="none" dirty="0" err="1">
                <a:solidFill>
                  <a:srgbClr val="000000"/>
                </a:solidFill>
                <a:latin typeface="Calibri"/>
                <a:ea typeface="Calibri"/>
                <a:cs typeface="Calibri"/>
                <a:sym typeface="Calibri"/>
              </a:rPr>
              <a:t>bestiame</a:t>
            </a:r>
            <a:r>
              <a:rPr lang="en-US" sz="2400" b="0" i="0" u="none" strike="noStrike" cap="none" dirty="0">
                <a:solidFill>
                  <a:srgbClr val="000000"/>
                </a:solidFill>
                <a:latin typeface="Calibri"/>
                <a:ea typeface="Calibri"/>
                <a:cs typeface="Calibri"/>
                <a:sym typeface="Calibri"/>
              </a:rPr>
              <a:t> o </a:t>
            </a:r>
            <a:r>
              <a:rPr lang="en-US" sz="2400" b="0" i="0" u="none" strike="noStrike" cap="none" dirty="0" err="1">
                <a:solidFill>
                  <a:srgbClr val="000000"/>
                </a:solidFill>
                <a:latin typeface="Calibri"/>
                <a:ea typeface="Calibri"/>
                <a:cs typeface="Calibri"/>
                <a:sym typeface="Calibri"/>
              </a:rPr>
              <a:t>gli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alberi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può</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migliorare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l'efficienza</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dell'uso</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delle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risorse</a:t>
            </a:r>
            <a:r>
              <a:rPr lang="en-US" sz="2400" b="0" i="0" u="none" strike="noStrike" cap="none" dirty="0">
                <a:solidFill>
                  <a:srgbClr val="000000"/>
                </a:solidFill>
                <a:latin typeface="Calibri"/>
                <a:ea typeface="Calibri"/>
                <a:cs typeface="Calibri"/>
                <a:sym typeface="Calibri"/>
              </a:rPr>
              <a:t> e la </a:t>
            </a:r>
            <a:r>
              <a:rPr lang="en-US" sz="2400" b="0" i="0" u="none" strike="noStrike" cap="none" dirty="0" err="1">
                <a:solidFill>
                  <a:srgbClr val="000000"/>
                </a:solidFill>
                <a:latin typeface="Calibri"/>
                <a:ea typeface="Calibri"/>
                <a:cs typeface="Calibri"/>
                <a:sym typeface="Calibri"/>
              </a:rPr>
              <a:t>produttività</a:t>
            </a:r>
            <a:r>
              <a:rPr lang="en-US" sz="2400" b="0" i="0" u="none" strike="noStrike" cap="none" dirty="0">
                <a:solidFill>
                  <a:srgbClr val="000000"/>
                </a:solidFill>
                <a:latin typeface="Calibri"/>
                <a:ea typeface="Calibri"/>
                <a:cs typeface="Calibri"/>
                <a:sym typeface="Calibri"/>
              </a:rPr>
              <a:t>.</a:t>
            </a:r>
            <a:endParaRPr dirty="0"/>
          </a:p>
        </p:txBody>
      </p:sp>
      <p:sp>
        <p:nvSpPr>
          <p:cNvPr id="314" name="Google Shape;314;p9"/>
          <p:cNvSpPr txBox="1"/>
          <p:nvPr/>
        </p:nvSpPr>
        <p:spPr>
          <a:xfrm>
            <a:off x="808090" y="3330833"/>
            <a:ext cx="4991100" cy="562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en-US" sz="3000" b="1" i="0" u="none" strike="noStrike" cap="none" dirty="0" err="1">
                <a:solidFill>
                  <a:srgbClr val="78AB33"/>
                </a:solidFill>
                <a:latin typeface="Calibri"/>
                <a:ea typeface="Calibri"/>
                <a:cs typeface="Calibri"/>
                <a:sym typeface="Calibri"/>
              </a:rPr>
              <a:t>Efficienza</a:t>
            </a:r>
            <a:r>
              <a:rPr lang="en-US" sz="3000" b="1" i="0" u="none" strike="noStrike" cap="none" dirty="0">
                <a:solidFill>
                  <a:srgbClr val="78AB33"/>
                </a:solidFill>
                <a:latin typeface="Calibri"/>
                <a:ea typeface="Calibri"/>
                <a:cs typeface="Calibri"/>
                <a:sym typeface="Calibri"/>
              </a:rPr>
              <a:t>:</a:t>
            </a:r>
            <a:endParaRPr sz="3000" dirty="0"/>
          </a:p>
        </p:txBody>
      </p:sp>
      <p:grpSp>
        <p:nvGrpSpPr>
          <p:cNvPr id="315" name="Google Shape;315;p9"/>
          <p:cNvGrpSpPr/>
          <p:nvPr/>
        </p:nvGrpSpPr>
        <p:grpSpPr>
          <a:xfrm rot="3730759">
            <a:off x="10980894" y="500089"/>
            <a:ext cx="949887" cy="1163493"/>
            <a:chOff x="7602444" y="4967675"/>
            <a:chExt cx="483620" cy="592374"/>
          </a:xfrm>
        </p:grpSpPr>
        <p:grpSp>
          <p:nvGrpSpPr>
            <p:cNvPr id="316" name="Google Shape;316;p9"/>
            <p:cNvGrpSpPr/>
            <p:nvPr/>
          </p:nvGrpSpPr>
          <p:grpSpPr>
            <a:xfrm>
              <a:off x="7618661" y="4967675"/>
              <a:ext cx="467403" cy="507609"/>
              <a:chOff x="2251964" y="3590497"/>
              <a:chExt cx="467403" cy="507609"/>
            </a:xfrm>
          </p:grpSpPr>
          <p:sp>
            <p:nvSpPr>
              <p:cNvPr id="317" name="Google Shape;317;p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8" name="Google Shape;318;p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9" name="Google Shape;319;p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0" name="Google Shape;320;p9"/>
            <p:cNvGrpSpPr/>
            <p:nvPr/>
          </p:nvGrpSpPr>
          <p:grpSpPr>
            <a:xfrm>
              <a:off x="7602444" y="4993761"/>
              <a:ext cx="421973" cy="566288"/>
              <a:chOff x="2235747" y="3616583"/>
              <a:chExt cx="421973" cy="566288"/>
            </a:xfrm>
          </p:grpSpPr>
          <p:sp>
            <p:nvSpPr>
              <p:cNvPr id="321" name="Google Shape;321;p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2" name="Google Shape;322;p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54"/>
          <p:cNvPicPr preferRelativeResize="0">
            <a:picLocks noGrp="1"/>
          </p:cNvPicPr>
          <p:nvPr>
            <p:ph type="pic" idx="3"/>
          </p:nvPr>
        </p:nvPicPr>
        <p:blipFill rotWithShape="1">
          <a:blip r:embed="rId3">
            <a:alphaModFix/>
          </a:blip>
          <a:srcRect/>
          <a:stretch/>
        </p:blipFill>
        <p:spPr>
          <a:xfrm>
            <a:off x="6679568" y="1452563"/>
            <a:ext cx="5512432" cy="4656137"/>
          </a:xfrm>
          <a:prstGeom prst="rect">
            <a:avLst/>
          </a:prstGeom>
          <a:solidFill>
            <a:srgbClr val="D8D8D8"/>
          </a:solidFill>
          <a:ln>
            <a:noFill/>
          </a:ln>
        </p:spPr>
      </p:pic>
      <p:sp>
        <p:nvSpPr>
          <p:cNvPr id="328" name="Google Shape;328;p54"/>
          <p:cNvSpPr txBox="1"/>
          <p:nvPr/>
        </p:nvSpPr>
        <p:spPr>
          <a:xfrm>
            <a:off x="808140" y="4154206"/>
            <a:ext cx="5800682" cy="212704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Una </a:t>
            </a:r>
            <a:r>
              <a:rPr lang="en-US" sz="2400" b="0" i="0" u="none" strike="noStrike" cap="none" dirty="0" err="1">
                <a:solidFill>
                  <a:srgbClr val="000000"/>
                </a:solidFill>
                <a:latin typeface="Calibri"/>
                <a:ea typeface="Calibri"/>
                <a:cs typeface="Calibri"/>
                <a:sym typeface="Calibri"/>
              </a:rPr>
              <a:t>maggiore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resilienza</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delle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persone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delle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comunità</a:t>
            </a:r>
            <a:r>
              <a:rPr lang="en-US" sz="2400" b="0" i="0" u="none" strike="noStrike" cap="none" dirty="0">
                <a:solidFill>
                  <a:srgbClr val="000000"/>
                </a:solidFill>
                <a:latin typeface="Calibri"/>
                <a:ea typeface="Calibri"/>
                <a:cs typeface="Calibri"/>
                <a:sym typeface="Calibri"/>
              </a:rPr>
              <a:t> e </a:t>
            </a:r>
            <a:r>
              <a:rPr lang="en-US" sz="2400" b="0" i="0" u="none" strike="noStrike" cap="none" dirty="0" err="1">
                <a:solidFill>
                  <a:srgbClr val="000000"/>
                </a:solidFill>
                <a:latin typeface="Calibri"/>
                <a:ea typeface="Calibri"/>
                <a:cs typeface="Calibri"/>
                <a:sym typeface="Calibri"/>
              </a:rPr>
              <a:t>degli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ecosistemi</a:t>
            </a:r>
            <a:r>
              <a:rPr lang="en-US" sz="2400" b="0" i="0" u="none" strike="noStrike" cap="none" dirty="0">
                <a:solidFill>
                  <a:srgbClr val="000000"/>
                </a:solidFill>
                <a:latin typeface="Calibri"/>
                <a:ea typeface="Calibri"/>
                <a:cs typeface="Calibri"/>
                <a:sym typeface="Calibri"/>
              </a:rPr>
              <a:t> è </a:t>
            </a:r>
            <a:r>
              <a:rPr lang="en-US" sz="2400" b="0" i="0" u="none" strike="noStrike" cap="none" dirty="0" err="1">
                <a:solidFill>
                  <a:srgbClr val="000000"/>
                </a:solidFill>
                <a:latin typeface="Calibri"/>
                <a:ea typeface="Calibri"/>
                <a:cs typeface="Calibri"/>
                <a:sym typeface="Calibri"/>
              </a:rPr>
              <a:t>fondamentale</a:t>
            </a:r>
            <a:r>
              <a:rPr lang="en-US" sz="2400" b="0" i="0" u="none" strike="noStrike" cap="none" dirty="0">
                <a:solidFill>
                  <a:srgbClr val="000000"/>
                </a:solidFill>
                <a:latin typeface="Calibri"/>
                <a:ea typeface="Calibri"/>
                <a:cs typeface="Calibri"/>
                <a:sym typeface="Calibri"/>
              </a:rPr>
              <a:t> per la </a:t>
            </a:r>
            <a:r>
              <a:rPr lang="en-US" sz="2400" b="0" i="0" u="none" strike="noStrike" cap="none" dirty="0" err="1">
                <a:solidFill>
                  <a:srgbClr val="000000"/>
                </a:solidFill>
                <a:latin typeface="Calibri"/>
                <a:ea typeface="Calibri"/>
                <a:cs typeface="Calibri"/>
                <a:sym typeface="Calibri"/>
              </a:rPr>
              <a:t>sostenibilità</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dei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sistemi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alimentari</a:t>
            </a:r>
            <a:r>
              <a:rPr lang="en-US" sz="2400" b="0" i="0" u="none" strike="noStrike" cap="none" dirty="0">
                <a:solidFill>
                  <a:srgbClr val="000000"/>
                </a:solidFill>
                <a:latin typeface="Calibri"/>
                <a:ea typeface="Calibri"/>
                <a:cs typeface="Calibri"/>
                <a:sym typeface="Calibri"/>
              </a:rPr>
              <a:t> e </a:t>
            </a:r>
            <a:r>
              <a:rPr lang="en-US" sz="2400" b="0" i="0" u="none" strike="noStrike" cap="none" dirty="0" err="1">
                <a:solidFill>
                  <a:srgbClr val="000000"/>
                </a:solidFill>
                <a:latin typeface="Calibri"/>
                <a:ea typeface="Calibri"/>
                <a:cs typeface="Calibri"/>
                <a:sym typeface="Calibri"/>
              </a:rPr>
              <a:t>agricoli</a:t>
            </a:r>
            <a:r>
              <a:rPr lang="en-US" sz="2400" b="0" i="0" u="none" strike="noStrike" cap="none" dirty="0">
                <a:solidFill>
                  <a:srgbClr val="000000"/>
                </a:solidFill>
                <a:latin typeface="Calibri"/>
                <a:ea typeface="Calibri"/>
                <a:cs typeface="Calibri"/>
                <a:sym typeface="Calibri"/>
              </a:rPr>
              <a:t>.</a:t>
            </a:r>
            <a:endParaRPr dirty="0"/>
          </a:p>
        </p:txBody>
      </p:sp>
      <p:sp>
        <p:nvSpPr>
          <p:cNvPr id="329" name="Google Shape;329;p54"/>
          <p:cNvSpPr txBox="1"/>
          <p:nvPr/>
        </p:nvSpPr>
        <p:spPr>
          <a:xfrm>
            <a:off x="737394" y="539632"/>
            <a:ext cx="4990998" cy="56232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en-US" sz="3000" b="1" dirty="0" err="1">
                <a:solidFill>
                  <a:srgbClr val="78AB33"/>
                </a:solidFill>
                <a:latin typeface="Calibri"/>
                <a:ea typeface="Calibri"/>
                <a:cs typeface="Calibri"/>
                <a:sym typeface="Calibri"/>
              </a:rPr>
              <a:t>Riciclo</a:t>
            </a:r>
            <a:r>
              <a:rPr lang="en-US" sz="3000" b="1" i="0" u="none" strike="noStrike" cap="none" dirty="0">
                <a:solidFill>
                  <a:srgbClr val="78AB33"/>
                </a:solidFill>
                <a:latin typeface="Calibri"/>
                <a:ea typeface="Calibri"/>
                <a:cs typeface="Calibri"/>
                <a:sym typeface="Calibri"/>
              </a:rPr>
              <a:t>:</a:t>
            </a:r>
            <a:endParaRPr sz="3000" dirty="0"/>
          </a:p>
        </p:txBody>
      </p:sp>
      <p:sp>
        <p:nvSpPr>
          <p:cNvPr id="330" name="Google Shape;330;p54"/>
          <p:cNvSpPr txBox="1"/>
          <p:nvPr/>
        </p:nvSpPr>
        <p:spPr>
          <a:xfrm>
            <a:off x="808140" y="985920"/>
            <a:ext cx="5800800" cy="2127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dirty="0" err="1">
                <a:solidFill>
                  <a:srgbClr val="000000"/>
                </a:solidFill>
                <a:latin typeface="Calibri"/>
                <a:ea typeface="Calibri"/>
                <a:cs typeface="Calibri"/>
                <a:sym typeface="Calibri"/>
              </a:rPr>
              <a:t>L'agroecologia</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promuove</a:t>
            </a:r>
            <a:r>
              <a:rPr lang="en-US" sz="2400" b="0" i="0" u="none" strike="noStrike" cap="none" dirty="0">
                <a:solidFill>
                  <a:srgbClr val="000000"/>
                </a:solidFill>
                <a:latin typeface="Calibri"/>
                <a:ea typeface="Calibri"/>
                <a:cs typeface="Calibri"/>
                <a:sym typeface="Calibri"/>
              </a:rPr>
              <a:t> il </a:t>
            </a:r>
            <a:r>
              <a:rPr lang="en-US" sz="2400" b="0" i="0" u="none" strike="noStrike" cap="none" dirty="0" err="1">
                <a:solidFill>
                  <a:srgbClr val="000000"/>
                </a:solidFill>
                <a:latin typeface="Calibri"/>
                <a:ea typeface="Calibri"/>
                <a:cs typeface="Calibri"/>
                <a:sym typeface="Calibri"/>
              </a:rPr>
              <a:t>riciclo</a:t>
            </a:r>
            <a:r>
              <a:rPr lang="en-US" sz="2400" b="0" i="0" u="none" strike="noStrike" cap="none" dirty="0">
                <a:solidFill>
                  <a:srgbClr val="000000"/>
                </a:solidFill>
                <a:latin typeface="Calibri"/>
                <a:ea typeface="Calibri"/>
                <a:cs typeface="Calibri"/>
                <a:sym typeface="Calibri"/>
              </a:rPr>
              <a:t> e il </a:t>
            </a:r>
            <a:r>
              <a:rPr lang="en-US" sz="2400" b="0" i="0" u="none" strike="noStrike" cap="none" dirty="0" err="1">
                <a:solidFill>
                  <a:srgbClr val="000000"/>
                </a:solidFill>
                <a:latin typeface="Calibri"/>
                <a:ea typeface="Calibri"/>
                <a:cs typeface="Calibri"/>
                <a:sym typeface="Calibri"/>
              </a:rPr>
              <a:t>riutilizzo</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delle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risorse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all'interno</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dei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sistemi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agricoli</a:t>
            </a:r>
            <a:r>
              <a:rPr lang="en-US" sz="2400" b="0" i="0" u="none" strike="noStrike" cap="none" dirty="0">
                <a:solidFill>
                  <a:srgbClr val="000000"/>
                </a:solidFill>
                <a:latin typeface="Calibri"/>
                <a:ea typeface="Calibri"/>
                <a:cs typeface="Calibri"/>
                <a:sym typeface="Calibri"/>
              </a:rPr>
              <a:t>. La </a:t>
            </a:r>
            <a:r>
              <a:rPr lang="en-US" sz="2400" b="0" i="0" u="none" strike="noStrike" cap="none" dirty="0" err="1">
                <a:solidFill>
                  <a:srgbClr val="000000"/>
                </a:solidFill>
                <a:latin typeface="Calibri"/>
                <a:ea typeface="Calibri"/>
                <a:cs typeface="Calibri"/>
                <a:sym typeface="Calibri"/>
              </a:rPr>
              <a:t>materia</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organica</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nutrienti</a:t>
            </a:r>
            <a:r>
              <a:rPr lang="en-US" sz="2400" b="0" i="0" u="none" strike="noStrike" cap="none" dirty="0">
                <a:solidFill>
                  <a:srgbClr val="000000"/>
                </a:solidFill>
                <a:latin typeface="Calibri"/>
                <a:ea typeface="Calibri"/>
                <a:cs typeface="Calibri"/>
                <a:sym typeface="Calibri"/>
              </a:rPr>
              <a:t> e </a:t>
            </a:r>
            <a:r>
              <a:rPr lang="en-US" sz="2400" b="0" i="0" u="none" strike="noStrike" cap="none" dirty="0" err="1">
                <a:solidFill>
                  <a:srgbClr val="000000"/>
                </a:solidFill>
                <a:latin typeface="Calibri"/>
                <a:ea typeface="Calibri"/>
                <a:cs typeface="Calibri"/>
                <a:sym typeface="Calibri"/>
              </a:rPr>
              <a:t>l'energia</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vengono</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riciclati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attraverso</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processi</a:t>
            </a:r>
            <a:r>
              <a:rPr lang="en-US" sz="2400" b="0" i="0" u="none" strike="noStrike" cap="none" dirty="0">
                <a:solidFill>
                  <a:srgbClr val="000000"/>
                </a:solidFill>
                <a:latin typeface="Calibri"/>
                <a:ea typeface="Calibri"/>
                <a:cs typeface="Calibri"/>
                <a:sym typeface="Calibri"/>
              </a:rPr>
              <a:t> come il </a:t>
            </a:r>
            <a:r>
              <a:rPr lang="en-US" sz="2400" b="0" i="0" u="none" strike="noStrike" cap="none" dirty="0" err="1">
                <a:solidFill>
                  <a:srgbClr val="000000"/>
                </a:solidFill>
                <a:latin typeface="Calibri"/>
                <a:ea typeface="Calibri"/>
                <a:cs typeface="Calibri"/>
                <a:sym typeface="Calibri"/>
              </a:rPr>
              <a:t>compostaggio</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l'incorporazione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dei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residui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colturali</a:t>
            </a:r>
            <a:r>
              <a:rPr lang="en-US" sz="2400" b="0" i="0" u="none" strike="noStrike" cap="none" dirty="0">
                <a:solidFill>
                  <a:srgbClr val="000000"/>
                </a:solidFill>
                <a:latin typeface="Calibri"/>
                <a:ea typeface="Calibri"/>
                <a:cs typeface="Calibri"/>
                <a:sym typeface="Calibri"/>
              </a:rPr>
              <a:t> e la </a:t>
            </a:r>
            <a:r>
              <a:rPr lang="en-US" sz="2400" b="0" i="0" u="none" strike="noStrike" cap="none" dirty="0" err="1">
                <a:solidFill>
                  <a:srgbClr val="000000"/>
                </a:solidFill>
                <a:latin typeface="Calibri"/>
                <a:ea typeface="Calibri"/>
                <a:cs typeface="Calibri"/>
                <a:sym typeface="Calibri"/>
              </a:rPr>
              <a:t>fissazione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biologica</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dell'azoto</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riducendo</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costi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ambientali</a:t>
            </a:r>
            <a:r>
              <a:rPr lang="en-US" sz="2400" b="0" i="0" u="none" strike="noStrike" cap="none" dirty="0">
                <a:solidFill>
                  <a:srgbClr val="000000"/>
                </a:solidFill>
                <a:latin typeface="Calibri"/>
                <a:ea typeface="Calibri"/>
                <a:cs typeface="Calibri"/>
                <a:sym typeface="Calibri"/>
              </a:rPr>
              <a:t> ed economici.</a:t>
            </a:r>
            <a:endParaRPr dirty="0"/>
          </a:p>
        </p:txBody>
      </p:sp>
      <p:sp>
        <p:nvSpPr>
          <p:cNvPr id="331" name="Google Shape;331;p54"/>
          <p:cNvSpPr txBox="1"/>
          <p:nvPr/>
        </p:nvSpPr>
        <p:spPr>
          <a:xfrm>
            <a:off x="737394" y="3745081"/>
            <a:ext cx="4991100" cy="562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en-US" sz="3000" b="1" i="0" u="none" strike="noStrike" cap="none" dirty="0" err="1">
                <a:solidFill>
                  <a:srgbClr val="78AB33"/>
                </a:solidFill>
                <a:latin typeface="Calibri"/>
                <a:ea typeface="Calibri"/>
                <a:cs typeface="Calibri"/>
                <a:sym typeface="Calibri"/>
              </a:rPr>
              <a:t>Resilienza</a:t>
            </a:r>
            <a:r>
              <a:rPr lang="en-US" sz="3000" b="1" i="0" u="none" strike="noStrike" cap="none" dirty="0">
                <a:solidFill>
                  <a:srgbClr val="78AB33"/>
                </a:solidFill>
                <a:latin typeface="Calibri"/>
                <a:ea typeface="Calibri"/>
                <a:cs typeface="Calibri"/>
                <a:sym typeface="Calibri"/>
              </a:rPr>
              <a:t>:</a:t>
            </a:r>
            <a:endParaRPr sz="3000" dirty="0"/>
          </a:p>
        </p:txBody>
      </p:sp>
      <p:grpSp>
        <p:nvGrpSpPr>
          <p:cNvPr id="332" name="Google Shape;332;p54"/>
          <p:cNvGrpSpPr/>
          <p:nvPr/>
        </p:nvGrpSpPr>
        <p:grpSpPr>
          <a:xfrm rot="3730759">
            <a:off x="10980894" y="500089"/>
            <a:ext cx="949887" cy="1163493"/>
            <a:chOff x="7602444" y="4967675"/>
            <a:chExt cx="483620" cy="592374"/>
          </a:xfrm>
        </p:grpSpPr>
        <p:grpSp>
          <p:nvGrpSpPr>
            <p:cNvPr id="333" name="Google Shape;333;p54"/>
            <p:cNvGrpSpPr/>
            <p:nvPr/>
          </p:nvGrpSpPr>
          <p:grpSpPr>
            <a:xfrm>
              <a:off x="7618661" y="4967675"/>
              <a:ext cx="467403" cy="507609"/>
              <a:chOff x="2251964" y="3590497"/>
              <a:chExt cx="467403" cy="507609"/>
            </a:xfrm>
          </p:grpSpPr>
          <p:sp>
            <p:nvSpPr>
              <p:cNvPr id="334" name="Google Shape;334;p5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5" name="Google Shape;335;p5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6" name="Google Shape;336;p5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7" name="Google Shape;337;p54"/>
            <p:cNvGrpSpPr/>
            <p:nvPr/>
          </p:nvGrpSpPr>
          <p:grpSpPr>
            <a:xfrm>
              <a:off x="7602444" y="4993761"/>
              <a:ext cx="421973" cy="566288"/>
              <a:chOff x="2235747" y="3616583"/>
              <a:chExt cx="421973" cy="566288"/>
            </a:xfrm>
          </p:grpSpPr>
          <p:sp>
            <p:nvSpPr>
              <p:cNvPr id="338" name="Google Shape;338;p5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p5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0"/>
          <p:cNvSpPr txBox="1">
            <a:spLocks noGrp="1"/>
          </p:cNvSpPr>
          <p:nvPr>
            <p:ph type="body" idx="1"/>
          </p:nvPr>
        </p:nvSpPr>
        <p:spPr>
          <a:xfrm>
            <a:off x="859885" y="952661"/>
            <a:ext cx="5782889" cy="302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dirty="0" err="1"/>
              <a:t>Proteggere</a:t>
            </a:r>
            <a:r>
              <a:rPr lang="en-US" dirty="0"/>
              <a:t> e </a:t>
            </a:r>
            <a:r>
              <a:rPr lang="en-US" dirty="0" err="1"/>
              <a:t>migliorare</a:t>
            </a:r>
            <a:r>
              <a:rPr lang="en-US" dirty="0"/>
              <a:t> </a:t>
            </a:r>
            <a:r>
              <a:rPr lang="en-US" dirty="0" err="1"/>
              <a:t>i</a:t>
            </a:r>
            <a:r>
              <a:rPr lang="en-US" dirty="0"/>
              <a:t> </a:t>
            </a:r>
            <a:r>
              <a:rPr lang="en-US" dirty="0" err="1"/>
              <a:t>mezzi</a:t>
            </a:r>
            <a:r>
              <a:rPr lang="en-US" dirty="0"/>
              <a:t> di </a:t>
            </a:r>
            <a:r>
              <a:rPr lang="en-US" dirty="0" err="1"/>
              <a:t>sussistenza</a:t>
            </a:r>
            <a:r>
              <a:rPr lang="en-US" dirty="0"/>
              <a:t>, </a:t>
            </a:r>
            <a:r>
              <a:rPr lang="en-US" dirty="0" err="1"/>
              <a:t>l'equità</a:t>
            </a:r>
            <a:r>
              <a:rPr lang="en-US" dirty="0"/>
              <a:t> e il </a:t>
            </a:r>
            <a:r>
              <a:rPr lang="en-US" dirty="0" err="1"/>
              <a:t>benessere</a:t>
            </a:r>
            <a:r>
              <a:rPr lang="en-US" dirty="0"/>
              <a:t> </a:t>
            </a:r>
            <a:r>
              <a:rPr lang="en-US" dirty="0" err="1"/>
              <a:t>sociale</a:t>
            </a:r>
            <a:r>
              <a:rPr lang="en-US" dirty="0"/>
              <a:t> </a:t>
            </a:r>
            <a:r>
              <a:rPr lang="en-US" dirty="0" err="1"/>
              <a:t>delle</a:t>
            </a:r>
            <a:r>
              <a:rPr lang="en-US" dirty="0"/>
              <a:t> </a:t>
            </a:r>
            <a:r>
              <a:rPr lang="en-US" dirty="0" err="1"/>
              <a:t>comunità</a:t>
            </a:r>
            <a:r>
              <a:rPr lang="en-US" dirty="0"/>
              <a:t> </a:t>
            </a:r>
            <a:r>
              <a:rPr lang="en-US" dirty="0" err="1"/>
              <a:t>rurali</a:t>
            </a:r>
            <a:r>
              <a:rPr lang="en-US" dirty="0"/>
              <a:t> è </a:t>
            </a:r>
            <a:r>
              <a:rPr lang="en-US" dirty="0" err="1"/>
              <a:t>essenziale</a:t>
            </a:r>
            <a:r>
              <a:rPr lang="en-US" dirty="0"/>
              <a:t> per la </a:t>
            </a:r>
            <a:r>
              <a:rPr lang="en-US" dirty="0" err="1"/>
              <a:t>sostenibilità</a:t>
            </a:r>
            <a:r>
              <a:rPr lang="en-US" dirty="0"/>
              <a:t> </a:t>
            </a:r>
            <a:r>
              <a:rPr lang="en-US" dirty="0" err="1"/>
              <a:t>dei</a:t>
            </a:r>
            <a:r>
              <a:rPr lang="en-US" dirty="0"/>
              <a:t> </a:t>
            </a:r>
            <a:r>
              <a:rPr lang="en-US" dirty="0" err="1"/>
              <a:t>sistemi</a:t>
            </a:r>
            <a:r>
              <a:rPr lang="en-US" dirty="0"/>
              <a:t> </a:t>
            </a:r>
            <a:r>
              <a:rPr lang="en-US" dirty="0" err="1"/>
              <a:t>alimentari</a:t>
            </a:r>
            <a:r>
              <a:rPr lang="en-US" dirty="0"/>
              <a:t> e </a:t>
            </a:r>
            <a:r>
              <a:rPr lang="en-US" dirty="0" err="1"/>
              <a:t>agricoli</a:t>
            </a:r>
            <a:r>
              <a:rPr lang="en-US" dirty="0"/>
              <a:t>. </a:t>
            </a:r>
            <a:r>
              <a:rPr lang="en-US" dirty="0" err="1"/>
              <a:t>Pratiche</a:t>
            </a:r>
            <a:r>
              <a:rPr lang="en-US" dirty="0"/>
              <a:t> come il </a:t>
            </a:r>
            <a:r>
              <a:rPr lang="en-US" dirty="0" err="1"/>
              <a:t>processo</a:t>
            </a:r>
            <a:r>
              <a:rPr lang="en-US" dirty="0"/>
              <a:t> </a:t>
            </a:r>
            <a:r>
              <a:rPr lang="en-US" dirty="0" err="1"/>
              <a:t>decisionale</a:t>
            </a:r>
            <a:r>
              <a:rPr lang="en-US" dirty="0"/>
              <a:t> </a:t>
            </a:r>
            <a:r>
              <a:rPr lang="en-US" dirty="0" err="1"/>
              <a:t>partecipativo</a:t>
            </a:r>
            <a:r>
              <a:rPr lang="en-US" dirty="0"/>
              <a:t>, le </a:t>
            </a:r>
            <a:r>
              <a:rPr lang="en-US" dirty="0" err="1"/>
              <a:t>tradizioni</a:t>
            </a:r>
            <a:r>
              <a:rPr lang="en-US" dirty="0"/>
              <a:t> e il </a:t>
            </a:r>
            <a:r>
              <a:rPr lang="en-US" dirty="0" err="1"/>
              <a:t>patrimonio</a:t>
            </a:r>
            <a:r>
              <a:rPr lang="en-US" dirty="0"/>
              <a:t> </a:t>
            </a:r>
            <a:r>
              <a:rPr lang="en-US" dirty="0" err="1"/>
              <a:t>culturale</a:t>
            </a:r>
            <a:r>
              <a:rPr lang="en-US" dirty="0"/>
              <a:t> </a:t>
            </a:r>
            <a:r>
              <a:rPr lang="en-US" dirty="0" err="1"/>
              <a:t>sono</a:t>
            </a:r>
            <a:r>
              <a:rPr lang="en-US" dirty="0"/>
              <a:t> </a:t>
            </a:r>
            <a:r>
              <a:rPr lang="en-US" dirty="0" err="1"/>
              <a:t>valorizzate</a:t>
            </a:r>
            <a:r>
              <a:rPr lang="en-US" dirty="0"/>
              <a:t> </a:t>
            </a:r>
            <a:r>
              <a:rPr lang="en-US" dirty="0" err="1"/>
              <a:t>insieme</a:t>
            </a:r>
            <a:r>
              <a:rPr lang="en-US" dirty="0"/>
              <a:t> a </a:t>
            </a:r>
            <a:r>
              <a:rPr lang="en-US" dirty="0" err="1"/>
              <a:t>considerazioni</a:t>
            </a:r>
            <a:r>
              <a:rPr lang="en-US" dirty="0"/>
              <a:t> </a:t>
            </a:r>
            <a:r>
              <a:rPr lang="en-US" dirty="0" err="1"/>
              <a:t>ecologiche</a:t>
            </a:r>
            <a:r>
              <a:rPr lang="en-US" dirty="0"/>
              <a:t> ed </a:t>
            </a:r>
            <a:r>
              <a:rPr lang="en-US" dirty="0" err="1"/>
              <a:t>economiche</a:t>
            </a:r>
            <a:r>
              <a:rPr lang="en-US" dirty="0"/>
              <a:t>.</a:t>
            </a:r>
            <a:endParaRPr dirty="0"/>
          </a:p>
        </p:txBody>
      </p:sp>
      <p:sp>
        <p:nvSpPr>
          <p:cNvPr id="345" name="Google Shape;345;p10"/>
          <p:cNvSpPr txBox="1">
            <a:spLocks noGrp="1"/>
          </p:cNvSpPr>
          <p:nvPr>
            <p:ph type="body" idx="2"/>
          </p:nvPr>
        </p:nvSpPr>
        <p:spPr>
          <a:xfrm>
            <a:off x="780024" y="515246"/>
            <a:ext cx="4991100" cy="56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sz="3000" b="1" dirty="0" err="1">
                <a:solidFill>
                  <a:srgbClr val="78AB33"/>
                </a:solidFill>
              </a:rPr>
              <a:t>Valori</a:t>
            </a:r>
            <a:r>
              <a:rPr lang="en-US" sz="3000" b="1" dirty="0">
                <a:solidFill>
                  <a:srgbClr val="78AB33"/>
                </a:solidFill>
              </a:rPr>
              <a:t> </a:t>
            </a:r>
            <a:r>
              <a:rPr lang="en-US" sz="3000" b="1" dirty="0" err="1">
                <a:solidFill>
                  <a:srgbClr val="78AB33"/>
                </a:solidFill>
              </a:rPr>
              <a:t>umani</a:t>
            </a:r>
            <a:r>
              <a:rPr lang="en-US" sz="3000" b="1" dirty="0">
                <a:solidFill>
                  <a:srgbClr val="78AB33"/>
                </a:solidFill>
              </a:rPr>
              <a:t> e </a:t>
            </a:r>
            <a:r>
              <a:rPr lang="en-US" sz="3000" b="1" dirty="0" err="1">
                <a:solidFill>
                  <a:srgbClr val="78AB33"/>
                </a:solidFill>
              </a:rPr>
              <a:t>sociali</a:t>
            </a:r>
            <a:r>
              <a:rPr lang="en-US" sz="3000" b="1" dirty="0">
                <a:solidFill>
                  <a:srgbClr val="78AB33"/>
                </a:solidFill>
              </a:rPr>
              <a:t>:</a:t>
            </a:r>
            <a:endParaRPr sz="3000" b="1" dirty="0">
              <a:solidFill>
                <a:srgbClr val="78AB33"/>
              </a:solidFill>
            </a:endParaRPr>
          </a:p>
        </p:txBody>
      </p:sp>
      <p:pic>
        <p:nvPicPr>
          <p:cNvPr id="346" name="Google Shape;346;p10" descr="Passing bread during Hanukkah"/>
          <p:cNvPicPr preferRelativeResize="0">
            <a:picLocks noGrp="1"/>
          </p:cNvPicPr>
          <p:nvPr>
            <p:ph type="pic" idx="3"/>
          </p:nvPr>
        </p:nvPicPr>
        <p:blipFill rotWithShape="1">
          <a:blip r:embed="rId3">
            <a:alphaModFix/>
          </a:blip>
          <a:srcRect/>
          <a:stretch/>
        </p:blipFill>
        <p:spPr>
          <a:xfrm>
            <a:off x="6642773" y="1452575"/>
            <a:ext cx="5549225" cy="4656125"/>
          </a:xfrm>
          <a:prstGeom prst="rect">
            <a:avLst/>
          </a:prstGeom>
          <a:solidFill>
            <a:srgbClr val="D8D8D8"/>
          </a:solidFill>
          <a:ln>
            <a:noFill/>
          </a:ln>
        </p:spPr>
      </p:pic>
      <p:sp>
        <p:nvSpPr>
          <p:cNvPr id="347" name="Google Shape;347;p10"/>
          <p:cNvSpPr txBox="1"/>
          <p:nvPr/>
        </p:nvSpPr>
        <p:spPr>
          <a:xfrm>
            <a:off x="859885" y="4274150"/>
            <a:ext cx="5956994" cy="2127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dirty="0" err="1">
                <a:solidFill>
                  <a:srgbClr val="000000"/>
                </a:solidFill>
                <a:latin typeface="Calibri"/>
                <a:ea typeface="Calibri"/>
                <a:cs typeface="Calibri"/>
                <a:sym typeface="Calibri"/>
              </a:rPr>
              <a:t>Sostenendo</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diete</a:t>
            </a:r>
            <a:r>
              <a:rPr lang="en-US" sz="2400" b="0" i="0" u="none" strike="noStrike" cap="none" dirty="0">
                <a:solidFill>
                  <a:srgbClr val="000000"/>
                </a:solidFill>
                <a:latin typeface="Calibri"/>
                <a:ea typeface="Calibri"/>
                <a:cs typeface="Calibri"/>
                <a:sym typeface="Calibri"/>
              </a:rPr>
              <a:t> sane, </a:t>
            </a:r>
            <a:r>
              <a:rPr lang="en-US" sz="2400" b="0" i="0" u="none" strike="noStrike" cap="none" dirty="0" err="1">
                <a:solidFill>
                  <a:srgbClr val="000000"/>
                </a:solidFill>
                <a:latin typeface="Calibri"/>
                <a:ea typeface="Calibri"/>
                <a:cs typeface="Calibri"/>
                <a:sym typeface="Calibri"/>
              </a:rPr>
              <a:t>diversificate</a:t>
            </a:r>
            <a:r>
              <a:rPr lang="en-US" sz="2400" b="0" i="0" u="none" strike="noStrike" cap="none" dirty="0">
                <a:solidFill>
                  <a:srgbClr val="000000"/>
                </a:solidFill>
                <a:latin typeface="Calibri"/>
                <a:ea typeface="Calibri"/>
                <a:cs typeface="Calibri"/>
                <a:sym typeface="Calibri"/>
              </a:rPr>
              <a:t> e </a:t>
            </a:r>
            <a:r>
              <a:rPr lang="en-US" sz="2400" b="0" i="0" u="none" strike="noStrike" cap="none" dirty="0" err="1">
                <a:solidFill>
                  <a:srgbClr val="000000"/>
                </a:solidFill>
                <a:latin typeface="Calibri"/>
                <a:ea typeface="Calibri"/>
                <a:cs typeface="Calibri"/>
                <a:sym typeface="Calibri"/>
              </a:rPr>
              <a:t>culturalmente</a:t>
            </a:r>
            <a:r>
              <a:rPr lang="en-US" sz="2400" b="0" i="0" u="none" strike="noStrike" cap="none" dirty="0">
                <a:solidFill>
                  <a:srgbClr val="000000"/>
                </a:solidFill>
                <a:latin typeface="Calibri"/>
                <a:ea typeface="Calibri"/>
                <a:cs typeface="Calibri"/>
                <a:sym typeface="Calibri"/>
              </a:rPr>
              <a:t> appropriate, </a:t>
            </a:r>
            <a:r>
              <a:rPr lang="en-US" sz="2400" b="0" i="0" u="none" strike="noStrike" cap="none" dirty="0" err="1">
                <a:solidFill>
                  <a:srgbClr val="000000"/>
                </a:solidFill>
                <a:latin typeface="Calibri"/>
                <a:ea typeface="Calibri"/>
                <a:cs typeface="Calibri"/>
                <a:sym typeface="Calibri"/>
              </a:rPr>
              <a:t>l'agroecologia</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contribuisce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alla</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sicurezza</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alimentare</a:t>
            </a:r>
            <a:r>
              <a:rPr lang="en-US" sz="2400" b="0" i="0" u="none" strike="noStrike" cap="none" dirty="0">
                <a:solidFill>
                  <a:srgbClr val="000000"/>
                </a:solidFill>
                <a:latin typeface="Calibri"/>
                <a:ea typeface="Calibri"/>
                <a:cs typeface="Calibri"/>
                <a:sym typeface="Calibri"/>
              </a:rPr>
              <a:t> e </a:t>
            </a:r>
            <a:r>
              <a:rPr lang="en-US" sz="2400" b="0" i="0" u="none" strike="noStrike" cap="none" dirty="0" err="1">
                <a:solidFill>
                  <a:srgbClr val="000000"/>
                </a:solidFill>
                <a:latin typeface="Calibri"/>
                <a:ea typeface="Calibri"/>
                <a:cs typeface="Calibri"/>
                <a:sym typeface="Calibri"/>
              </a:rPr>
              <a:t>alla</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nutrizione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mantenendo</a:t>
            </a:r>
            <a:r>
              <a:rPr lang="en-US" sz="2400" b="0" i="0" u="none" strike="noStrike" cap="none" dirty="0">
                <a:solidFill>
                  <a:srgbClr val="000000"/>
                </a:solidFill>
                <a:latin typeface="Calibri"/>
                <a:ea typeface="Calibri"/>
                <a:cs typeface="Calibri"/>
                <a:sym typeface="Calibri"/>
              </a:rPr>
              <a:t> la salute </a:t>
            </a:r>
            <a:r>
              <a:rPr lang="en-US" sz="2400" b="0" i="0" u="none" strike="noStrike" cap="none" dirty="0" err="1">
                <a:solidFill>
                  <a:srgbClr val="000000"/>
                </a:solidFill>
                <a:latin typeface="Calibri"/>
                <a:ea typeface="Calibri"/>
                <a:cs typeface="Calibri"/>
                <a:sym typeface="Calibri"/>
              </a:rPr>
              <a:t>degli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ecosistemi</a:t>
            </a:r>
            <a:r>
              <a:rPr lang="en-US" sz="2400" b="0" i="0" u="none" strike="noStrike" cap="none" dirty="0">
                <a:solidFill>
                  <a:srgbClr val="000000"/>
                </a:solidFill>
                <a:latin typeface="Calibri"/>
                <a:ea typeface="Calibri"/>
                <a:cs typeface="Calibri"/>
                <a:sym typeface="Calibri"/>
              </a:rPr>
              <a:t>.</a:t>
            </a:r>
            <a:endParaRPr dirty="0"/>
          </a:p>
        </p:txBody>
      </p:sp>
      <p:sp>
        <p:nvSpPr>
          <p:cNvPr id="348" name="Google Shape;348;p10"/>
          <p:cNvSpPr txBox="1"/>
          <p:nvPr/>
        </p:nvSpPr>
        <p:spPr>
          <a:xfrm>
            <a:off x="685779" y="3780637"/>
            <a:ext cx="6131100" cy="562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en-US" sz="3000" b="1" i="0" u="none" strike="noStrike" cap="none" dirty="0">
                <a:solidFill>
                  <a:srgbClr val="78AB33"/>
                </a:solidFill>
                <a:latin typeface="Calibri"/>
                <a:ea typeface="Calibri"/>
                <a:cs typeface="Calibri"/>
                <a:sym typeface="Calibri"/>
              </a:rPr>
              <a:t>Cultura e </a:t>
            </a:r>
            <a:r>
              <a:rPr lang="en-US" sz="3000" b="1" i="0" u="none" strike="noStrike" cap="none" dirty="0" err="1">
                <a:solidFill>
                  <a:srgbClr val="78AB33"/>
                </a:solidFill>
                <a:latin typeface="Calibri"/>
                <a:ea typeface="Calibri"/>
                <a:cs typeface="Calibri"/>
                <a:sym typeface="Calibri"/>
              </a:rPr>
              <a:t>tradizioni</a:t>
            </a:r>
            <a:r>
              <a:rPr lang="en-US" sz="3000" b="1" i="0" u="none" strike="noStrike" cap="none" dirty="0">
                <a:solidFill>
                  <a:srgbClr val="78AB33"/>
                </a:solidFill>
                <a:latin typeface="Calibri"/>
                <a:ea typeface="Calibri"/>
                <a:cs typeface="Calibri"/>
                <a:sym typeface="Calibri"/>
              </a:rPr>
              <a:t> </a:t>
            </a:r>
            <a:r>
              <a:rPr lang="en-US" sz="3000" b="1" i="0" u="none" strike="noStrike" cap="none" dirty="0" err="1">
                <a:solidFill>
                  <a:srgbClr val="78AB33"/>
                </a:solidFill>
                <a:latin typeface="Calibri"/>
                <a:ea typeface="Calibri"/>
                <a:cs typeface="Calibri"/>
                <a:sym typeface="Calibri"/>
              </a:rPr>
              <a:t>alimentari</a:t>
            </a:r>
            <a:r>
              <a:rPr lang="en-US" sz="3000" b="1" i="0" u="none" strike="noStrike" cap="none" dirty="0">
                <a:solidFill>
                  <a:srgbClr val="78AB33"/>
                </a:solidFill>
                <a:latin typeface="Calibri"/>
                <a:ea typeface="Calibri"/>
                <a:cs typeface="Calibri"/>
                <a:sym typeface="Calibri"/>
              </a:rPr>
              <a:t>:</a:t>
            </a:r>
            <a:endParaRPr sz="3000" dirty="0"/>
          </a:p>
        </p:txBody>
      </p:sp>
      <p:grpSp>
        <p:nvGrpSpPr>
          <p:cNvPr id="349" name="Google Shape;349;p10"/>
          <p:cNvGrpSpPr/>
          <p:nvPr/>
        </p:nvGrpSpPr>
        <p:grpSpPr>
          <a:xfrm rot="3730759">
            <a:off x="10980894" y="500089"/>
            <a:ext cx="949887" cy="1163493"/>
            <a:chOff x="7602444" y="4967675"/>
            <a:chExt cx="483620" cy="592374"/>
          </a:xfrm>
        </p:grpSpPr>
        <p:grpSp>
          <p:nvGrpSpPr>
            <p:cNvPr id="350" name="Google Shape;350;p10"/>
            <p:cNvGrpSpPr/>
            <p:nvPr/>
          </p:nvGrpSpPr>
          <p:grpSpPr>
            <a:xfrm>
              <a:off x="7618661" y="4967675"/>
              <a:ext cx="467403" cy="507609"/>
              <a:chOff x="2251964" y="3590497"/>
              <a:chExt cx="467403" cy="507609"/>
            </a:xfrm>
          </p:grpSpPr>
          <p:sp>
            <p:nvSpPr>
              <p:cNvPr id="351" name="Google Shape;351;p10"/>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2" name="Google Shape;352;p10"/>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3" name="Google Shape;353;p10"/>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4" name="Google Shape;354;p10"/>
            <p:cNvGrpSpPr/>
            <p:nvPr/>
          </p:nvGrpSpPr>
          <p:grpSpPr>
            <a:xfrm>
              <a:off x="7602444" y="4993761"/>
              <a:ext cx="421973" cy="566288"/>
              <a:chOff x="2235747" y="3616583"/>
              <a:chExt cx="421973" cy="566288"/>
            </a:xfrm>
          </p:grpSpPr>
          <p:sp>
            <p:nvSpPr>
              <p:cNvPr id="355" name="Google Shape;355;p1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6" name="Google Shape;356;p1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5"/>
          <p:cNvSpPr txBox="1">
            <a:spLocks noGrp="1"/>
          </p:cNvSpPr>
          <p:nvPr>
            <p:ph type="body" idx="1"/>
          </p:nvPr>
        </p:nvSpPr>
        <p:spPr>
          <a:xfrm>
            <a:off x="950810" y="1166201"/>
            <a:ext cx="5741366" cy="30259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dirty="0"/>
              <a:t>I </a:t>
            </a:r>
            <a:r>
              <a:rPr lang="en-US" dirty="0" err="1"/>
              <a:t>sistemi</a:t>
            </a:r>
            <a:r>
              <a:rPr lang="en-US" dirty="0"/>
              <a:t> </a:t>
            </a:r>
            <a:r>
              <a:rPr lang="en-US" dirty="0" err="1"/>
              <a:t>alimentari</a:t>
            </a:r>
            <a:r>
              <a:rPr lang="en-US" dirty="0"/>
              <a:t> e </a:t>
            </a:r>
            <a:r>
              <a:rPr lang="en-US" dirty="0" err="1"/>
              <a:t>agricoli</a:t>
            </a:r>
            <a:r>
              <a:rPr lang="en-US" dirty="0"/>
              <a:t> </a:t>
            </a:r>
            <a:r>
              <a:rPr lang="en-US" dirty="0" err="1"/>
              <a:t>sostenibili</a:t>
            </a:r>
            <a:r>
              <a:rPr lang="en-US" dirty="0"/>
              <a:t> </a:t>
            </a:r>
            <a:r>
              <a:rPr lang="en-US" dirty="0" err="1"/>
              <a:t>richiedono</a:t>
            </a:r>
            <a:r>
              <a:rPr lang="en-US" dirty="0"/>
              <a:t> </a:t>
            </a:r>
            <a:r>
              <a:rPr lang="en-US" dirty="0" err="1"/>
              <a:t>meccanismi</a:t>
            </a:r>
            <a:r>
              <a:rPr lang="en-US" dirty="0"/>
              <a:t> e </a:t>
            </a:r>
            <a:r>
              <a:rPr lang="en-US" dirty="0" err="1"/>
              <a:t>politiche</a:t>
            </a:r>
            <a:r>
              <a:rPr lang="en-US" dirty="0"/>
              <a:t> di governance </a:t>
            </a:r>
            <a:r>
              <a:rPr lang="en-US" dirty="0" err="1"/>
              <a:t>responsabili</a:t>
            </a:r>
            <a:r>
              <a:rPr lang="en-US" dirty="0"/>
              <a:t> ed </a:t>
            </a:r>
            <a:r>
              <a:rPr lang="en-US" dirty="0" err="1"/>
              <a:t>efficaci</a:t>
            </a:r>
            <a:r>
              <a:rPr lang="en-US" dirty="0"/>
              <a:t> a diverse scale, da </a:t>
            </a:r>
            <a:r>
              <a:rPr lang="en-US" dirty="0" err="1"/>
              <a:t>quella</a:t>
            </a:r>
            <a:r>
              <a:rPr lang="en-US" dirty="0"/>
              <a:t> locale a </a:t>
            </a:r>
            <a:r>
              <a:rPr lang="en-US" dirty="0" err="1"/>
              <a:t>quella</a:t>
            </a:r>
            <a:r>
              <a:rPr lang="en-US" dirty="0"/>
              <a:t> </a:t>
            </a:r>
            <a:r>
              <a:rPr lang="en-US" dirty="0" err="1"/>
              <a:t>nazionale</a:t>
            </a:r>
            <a:r>
              <a:rPr lang="en-US" dirty="0"/>
              <a:t> e </a:t>
            </a:r>
            <a:r>
              <a:rPr lang="en-US" dirty="0" err="1"/>
              <a:t>globale</a:t>
            </a:r>
            <a:r>
              <a:rPr lang="en-US" dirty="0"/>
              <a:t>.</a:t>
            </a:r>
            <a:endParaRPr dirty="0"/>
          </a:p>
        </p:txBody>
      </p:sp>
      <p:sp>
        <p:nvSpPr>
          <p:cNvPr id="362" name="Google Shape;362;p55"/>
          <p:cNvSpPr txBox="1">
            <a:spLocks noGrp="1"/>
          </p:cNvSpPr>
          <p:nvPr>
            <p:ph type="body" idx="2"/>
          </p:nvPr>
        </p:nvSpPr>
        <p:spPr>
          <a:xfrm>
            <a:off x="780025" y="685850"/>
            <a:ext cx="6145200" cy="56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sz="3000" b="1" dirty="0">
                <a:solidFill>
                  <a:srgbClr val="78AB33"/>
                </a:solidFill>
              </a:rPr>
              <a:t>Governance </a:t>
            </a:r>
            <a:r>
              <a:rPr lang="en-US" sz="3000" b="1" dirty="0" err="1">
                <a:solidFill>
                  <a:srgbClr val="78AB33"/>
                </a:solidFill>
              </a:rPr>
              <a:t>responsabile</a:t>
            </a:r>
            <a:r>
              <a:rPr lang="en-US" sz="3000" b="1" dirty="0">
                <a:solidFill>
                  <a:srgbClr val="78AB33"/>
                </a:solidFill>
              </a:rPr>
              <a:t>:</a:t>
            </a:r>
            <a:endParaRPr sz="3000" b="1" dirty="0">
              <a:solidFill>
                <a:srgbClr val="78AB33"/>
              </a:solidFill>
            </a:endParaRPr>
          </a:p>
        </p:txBody>
      </p:sp>
      <p:pic>
        <p:nvPicPr>
          <p:cNvPr id="363" name="Google Shape;363;p55" descr="Waterdrop on leaf"/>
          <p:cNvPicPr preferRelativeResize="0">
            <a:picLocks noGrp="1"/>
          </p:cNvPicPr>
          <p:nvPr>
            <p:ph type="pic" idx="3"/>
          </p:nvPr>
        </p:nvPicPr>
        <p:blipFill rotWithShape="1">
          <a:blip r:embed="rId3">
            <a:alphaModFix/>
          </a:blip>
          <a:srcRect/>
          <a:stretch/>
        </p:blipFill>
        <p:spPr>
          <a:xfrm>
            <a:off x="6716048" y="1382091"/>
            <a:ext cx="5475952" cy="4656137"/>
          </a:xfrm>
          <a:prstGeom prst="rect">
            <a:avLst/>
          </a:prstGeom>
          <a:solidFill>
            <a:srgbClr val="D8D8D8"/>
          </a:solidFill>
          <a:ln>
            <a:noFill/>
          </a:ln>
        </p:spPr>
      </p:pic>
      <p:sp>
        <p:nvSpPr>
          <p:cNvPr id="364" name="Google Shape;364;p55"/>
          <p:cNvSpPr txBox="1"/>
          <p:nvPr/>
        </p:nvSpPr>
        <p:spPr>
          <a:xfrm>
            <a:off x="950380" y="3458476"/>
            <a:ext cx="5800682" cy="212704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dirty="0" err="1">
                <a:solidFill>
                  <a:srgbClr val="000000"/>
                </a:solidFill>
                <a:latin typeface="Calibri"/>
                <a:ea typeface="Calibri"/>
                <a:cs typeface="Calibri"/>
                <a:sym typeface="Calibri"/>
              </a:rPr>
              <a:t>L'agroecologia</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sostiene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economie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circolari</a:t>
            </a:r>
            <a:r>
              <a:rPr lang="en-US" sz="2400" b="0" i="0" u="none" strike="noStrike" cap="none" dirty="0">
                <a:solidFill>
                  <a:srgbClr val="000000"/>
                </a:solidFill>
                <a:latin typeface="Calibri"/>
                <a:ea typeface="Calibri"/>
                <a:cs typeface="Calibri"/>
                <a:sym typeface="Calibri"/>
              </a:rPr>
              <a:t> e </a:t>
            </a:r>
            <a:r>
              <a:rPr lang="en-US" sz="2400" b="0" i="0" u="none" strike="noStrike" cap="none" dirty="0" err="1">
                <a:solidFill>
                  <a:srgbClr val="000000"/>
                </a:solidFill>
                <a:latin typeface="Calibri"/>
                <a:ea typeface="Calibri"/>
                <a:cs typeface="Calibri"/>
                <a:sym typeface="Calibri"/>
              </a:rPr>
              <a:t>solidali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che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riconnettono</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produttori</a:t>
            </a:r>
            <a:r>
              <a:rPr lang="en-US" sz="2400" b="0" i="0" u="none" strike="noStrike" cap="none" dirty="0">
                <a:solidFill>
                  <a:srgbClr val="000000"/>
                </a:solidFill>
                <a:latin typeface="Calibri"/>
                <a:ea typeface="Calibri"/>
                <a:cs typeface="Calibri"/>
                <a:sym typeface="Calibri"/>
              </a:rPr>
              <a:t> e </a:t>
            </a:r>
            <a:r>
              <a:rPr lang="en-US" sz="2400" b="0" i="0" u="none" strike="noStrike" cap="none" dirty="0" err="1">
                <a:solidFill>
                  <a:srgbClr val="000000"/>
                </a:solidFill>
                <a:latin typeface="Calibri"/>
                <a:ea typeface="Calibri"/>
                <a:cs typeface="Calibri"/>
                <a:sym typeface="Calibri"/>
              </a:rPr>
              <a:t>consumatori</a:t>
            </a:r>
            <a:r>
              <a:rPr lang="en-US" sz="2400" b="0" i="0" u="none" strike="noStrike" cap="none" dirty="0">
                <a:solidFill>
                  <a:srgbClr val="000000"/>
                </a:solidFill>
                <a:latin typeface="Calibri"/>
                <a:ea typeface="Calibri"/>
                <a:cs typeface="Calibri"/>
                <a:sym typeface="Calibri"/>
              </a:rPr>
              <a:t> e </a:t>
            </a:r>
            <a:r>
              <a:rPr lang="en-US" sz="2400" b="0" i="0" u="none" strike="noStrike" cap="none" dirty="0" err="1">
                <a:solidFill>
                  <a:srgbClr val="000000"/>
                </a:solidFill>
                <a:latin typeface="Calibri"/>
                <a:ea typeface="Calibri"/>
                <a:cs typeface="Calibri"/>
                <a:sym typeface="Calibri"/>
              </a:rPr>
              <a:t>forniscono</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soluzioni</a:t>
            </a:r>
            <a:r>
              <a:rPr lang="en-US" sz="2400" b="0" i="0" u="none" strike="noStrike" cap="none" dirty="0">
                <a:solidFill>
                  <a:srgbClr val="000000"/>
                </a:solidFill>
                <a:latin typeface="Calibri"/>
                <a:ea typeface="Calibri"/>
                <a:cs typeface="Calibri"/>
                <a:sym typeface="Calibri"/>
              </a:rPr>
              <a:t> innovative per vivere </a:t>
            </a:r>
            <a:r>
              <a:rPr lang="en-US" sz="2400" b="0" i="0" u="none" strike="noStrike" cap="none" dirty="0" err="1">
                <a:solidFill>
                  <a:srgbClr val="000000"/>
                </a:solidFill>
                <a:latin typeface="Calibri"/>
                <a:ea typeface="Calibri"/>
                <a:cs typeface="Calibri"/>
                <a:sym typeface="Calibri"/>
              </a:rPr>
              <a:t>entro</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nostri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confini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planetari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garantendo</a:t>
            </a:r>
            <a:r>
              <a:rPr lang="en-US" sz="2400" b="0" i="0" u="none" strike="noStrike" cap="none" dirty="0">
                <a:solidFill>
                  <a:srgbClr val="000000"/>
                </a:solidFill>
                <a:latin typeface="Calibri"/>
                <a:ea typeface="Calibri"/>
                <a:cs typeface="Calibri"/>
                <a:sym typeface="Calibri"/>
              </a:rPr>
              <a:t> al </a:t>
            </a:r>
            <a:r>
              <a:rPr lang="en-US" sz="2400" b="0" i="0" u="none" strike="noStrike" cap="none" dirty="0" err="1">
                <a:solidFill>
                  <a:srgbClr val="000000"/>
                </a:solidFill>
                <a:latin typeface="Calibri"/>
                <a:ea typeface="Calibri"/>
                <a:cs typeface="Calibri"/>
                <a:sym typeface="Calibri"/>
              </a:rPr>
              <a:t>contempo</a:t>
            </a:r>
            <a:r>
              <a:rPr lang="en-US" sz="2400" b="0" i="0" u="none" strike="noStrike" cap="none" dirty="0">
                <a:solidFill>
                  <a:srgbClr val="000000"/>
                </a:solidFill>
                <a:latin typeface="Calibri"/>
                <a:ea typeface="Calibri"/>
                <a:cs typeface="Calibri"/>
                <a:sym typeface="Calibri"/>
              </a:rPr>
              <a:t> le </a:t>
            </a:r>
            <a:r>
              <a:rPr lang="en-US" sz="2400" b="0" i="0" u="none" strike="noStrike" cap="none" dirty="0" err="1">
                <a:solidFill>
                  <a:srgbClr val="000000"/>
                </a:solidFill>
                <a:latin typeface="Calibri"/>
                <a:ea typeface="Calibri"/>
                <a:cs typeface="Calibri"/>
                <a:sym typeface="Calibri"/>
              </a:rPr>
              <a:t>basi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sociali</a:t>
            </a:r>
            <a:r>
              <a:rPr lang="en-US" sz="2400" b="0" i="0" u="none" strike="noStrike" cap="none" dirty="0">
                <a:solidFill>
                  <a:srgbClr val="000000"/>
                </a:solidFill>
                <a:latin typeface="Calibri"/>
                <a:ea typeface="Calibri"/>
                <a:cs typeface="Calibri"/>
                <a:sym typeface="Calibri"/>
              </a:rPr>
              <a:t> per uno </a:t>
            </a:r>
            <a:r>
              <a:rPr lang="en-US" sz="2400" b="0" i="0" u="none" strike="noStrike" cap="none" dirty="0" err="1">
                <a:solidFill>
                  <a:srgbClr val="000000"/>
                </a:solidFill>
                <a:latin typeface="Calibri"/>
                <a:ea typeface="Calibri"/>
                <a:cs typeface="Calibri"/>
                <a:sym typeface="Calibri"/>
              </a:rPr>
              <a:t>sviluppo</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inclusivo</a:t>
            </a:r>
            <a:r>
              <a:rPr lang="en-US" sz="2400" b="0" i="0" u="none" strike="noStrike" cap="none" dirty="0">
                <a:solidFill>
                  <a:srgbClr val="000000"/>
                </a:solidFill>
                <a:latin typeface="Calibri"/>
                <a:ea typeface="Calibri"/>
                <a:cs typeface="Calibri"/>
                <a:sym typeface="Calibri"/>
              </a:rPr>
              <a:t> e </a:t>
            </a:r>
            <a:r>
              <a:rPr lang="en-US" sz="2400" b="0" i="0" u="none" strike="noStrike" cap="none" dirty="0" err="1">
                <a:solidFill>
                  <a:srgbClr val="000000"/>
                </a:solidFill>
                <a:latin typeface="Calibri"/>
                <a:ea typeface="Calibri"/>
                <a:cs typeface="Calibri"/>
                <a:sym typeface="Calibri"/>
              </a:rPr>
              <a:t>sostenibile</a:t>
            </a:r>
            <a:r>
              <a:rPr lang="en-US" sz="2400" b="0" i="0" u="none" strike="noStrike" cap="none" dirty="0">
                <a:solidFill>
                  <a:srgbClr val="000000"/>
                </a:solidFill>
                <a:latin typeface="Calibri"/>
                <a:ea typeface="Calibri"/>
                <a:cs typeface="Calibri"/>
                <a:sym typeface="Calibri"/>
              </a:rPr>
              <a:t>.</a:t>
            </a:r>
            <a:endParaRPr dirty="0"/>
          </a:p>
        </p:txBody>
      </p:sp>
      <p:sp>
        <p:nvSpPr>
          <p:cNvPr id="365" name="Google Shape;365;p55"/>
          <p:cNvSpPr txBox="1"/>
          <p:nvPr/>
        </p:nvSpPr>
        <p:spPr>
          <a:xfrm>
            <a:off x="780024" y="3029505"/>
            <a:ext cx="6330781" cy="56232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en-US" sz="3000" b="1" i="0" u="none" strike="noStrike" cap="none" dirty="0">
                <a:solidFill>
                  <a:srgbClr val="78AB33"/>
                </a:solidFill>
                <a:latin typeface="Calibri"/>
                <a:ea typeface="Calibri"/>
                <a:cs typeface="Calibri"/>
                <a:sym typeface="Calibri"/>
              </a:rPr>
              <a:t>Economia </a:t>
            </a:r>
            <a:r>
              <a:rPr lang="en-US" sz="3000" b="1" i="0" u="none" strike="noStrike" cap="none" dirty="0" err="1">
                <a:solidFill>
                  <a:srgbClr val="78AB33"/>
                </a:solidFill>
                <a:latin typeface="Calibri"/>
                <a:ea typeface="Calibri"/>
                <a:cs typeface="Calibri"/>
                <a:sym typeface="Calibri"/>
              </a:rPr>
              <a:t>circolare</a:t>
            </a:r>
            <a:r>
              <a:rPr lang="en-US" sz="3000" b="1" i="0" u="none" strike="noStrike" cap="none" dirty="0">
                <a:solidFill>
                  <a:srgbClr val="78AB33"/>
                </a:solidFill>
                <a:latin typeface="Calibri"/>
                <a:ea typeface="Calibri"/>
                <a:cs typeface="Calibri"/>
                <a:sym typeface="Calibri"/>
              </a:rPr>
              <a:t> e </a:t>
            </a:r>
            <a:r>
              <a:rPr lang="en-US" sz="3000" b="1" i="0" u="none" strike="noStrike" cap="none" dirty="0" err="1">
                <a:solidFill>
                  <a:srgbClr val="78AB33"/>
                </a:solidFill>
                <a:latin typeface="Calibri"/>
                <a:ea typeface="Calibri"/>
                <a:cs typeface="Calibri"/>
                <a:sym typeface="Calibri"/>
              </a:rPr>
              <a:t>solidale</a:t>
            </a:r>
            <a:r>
              <a:rPr lang="en-US" sz="3000" b="1" i="0" u="none" strike="noStrike" cap="none" dirty="0">
                <a:solidFill>
                  <a:srgbClr val="78AB33"/>
                </a:solidFill>
                <a:latin typeface="Calibri"/>
                <a:ea typeface="Calibri"/>
                <a:cs typeface="Calibri"/>
                <a:sym typeface="Calibri"/>
              </a:rPr>
              <a:t>:</a:t>
            </a:r>
            <a:endParaRPr sz="3000" dirty="0"/>
          </a:p>
        </p:txBody>
      </p:sp>
      <p:grpSp>
        <p:nvGrpSpPr>
          <p:cNvPr id="366" name="Google Shape;366;p55"/>
          <p:cNvGrpSpPr/>
          <p:nvPr/>
        </p:nvGrpSpPr>
        <p:grpSpPr>
          <a:xfrm rot="3730759">
            <a:off x="10980894" y="500089"/>
            <a:ext cx="949887" cy="1163493"/>
            <a:chOff x="7602444" y="4967675"/>
            <a:chExt cx="483620" cy="592374"/>
          </a:xfrm>
        </p:grpSpPr>
        <p:grpSp>
          <p:nvGrpSpPr>
            <p:cNvPr id="367" name="Google Shape;367;p55"/>
            <p:cNvGrpSpPr/>
            <p:nvPr/>
          </p:nvGrpSpPr>
          <p:grpSpPr>
            <a:xfrm>
              <a:off x="7618661" y="4967675"/>
              <a:ext cx="467403" cy="507609"/>
              <a:chOff x="2251964" y="3590497"/>
              <a:chExt cx="467403" cy="507609"/>
            </a:xfrm>
          </p:grpSpPr>
          <p:sp>
            <p:nvSpPr>
              <p:cNvPr id="368" name="Google Shape;368;p5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9" name="Google Shape;369;p5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0" name="Google Shape;370;p5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1" name="Google Shape;371;p55"/>
            <p:cNvGrpSpPr/>
            <p:nvPr/>
          </p:nvGrpSpPr>
          <p:grpSpPr>
            <a:xfrm>
              <a:off x="7602444" y="4993761"/>
              <a:ext cx="421973" cy="566288"/>
              <a:chOff x="2235747" y="3616583"/>
              <a:chExt cx="421973" cy="566288"/>
            </a:xfrm>
          </p:grpSpPr>
          <p:sp>
            <p:nvSpPr>
              <p:cNvPr id="372" name="Google Shape;372;p5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3" name="Google Shape;373;p5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56">
            <a:hlinkClick r:id="rId3"/>
          </p:cNvPr>
          <p:cNvPicPr preferRelativeResize="0">
            <a:picLocks noGrp="1"/>
          </p:cNvPicPr>
          <p:nvPr>
            <p:ph type="pic" idx="2"/>
          </p:nvPr>
        </p:nvPicPr>
        <p:blipFill rotWithShape="1">
          <a:blip r:embed="rId4">
            <a:alphaModFix/>
          </a:blip>
          <a:srcRect l="152"/>
          <a:stretch/>
        </p:blipFill>
        <p:spPr>
          <a:xfrm>
            <a:off x="8912202" y="1246695"/>
            <a:ext cx="2444127" cy="4336988"/>
          </a:xfrm>
          <a:prstGeom prst="rect">
            <a:avLst/>
          </a:prstGeom>
          <a:solidFill>
            <a:srgbClr val="D8D8D8"/>
          </a:solidFill>
          <a:ln w="9525" cap="flat" cmpd="sng">
            <a:solidFill>
              <a:srgbClr val="232323"/>
            </a:solidFill>
            <a:prstDash val="solid"/>
            <a:round/>
            <a:headEnd type="none" w="sm" len="sm"/>
            <a:tailEnd type="none" w="sm" len="sm"/>
          </a:ln>
        </p:spPr>
      </p:pic>
      <p:pic>
        <p:nvPicPr>
          <p:cNvPr id="379" name="Google Shape;379;p56"/>
          <p:cNvPicPr preferRelativeResize="0"/>
          <p:nvPr/>
        </p:nvPicPr>
        <p:blipFill rotWithShape="1">
          <a:blip r:embed="rId5">
            <a:alphaModFix/>
          </a:blip>
          <a:srcRect/>
          <a:stretch/>
        </p:blipFill>
        <p:spPr>
          <a:xfrm>
            <a:off x="6426634" y="1246695"/>
            <a:ext cx="1889924" cy="2672947"/>
          </a:xfrm>
          <a:prstGeom prst="rect">
            <a:avLst/>
          </a:prstGeom>
          <a:noFill/>
          <a:ln w="9525" cap="flat" cmpd="sng">
            <a:solidFill>
              <a:srgbClr val="232323"/>
            </a:solidFill>
            <a:prstDash val="solid"/>
            <a:round/>
            <a:headEnd type="none" w="sm" len="sm"/>
            <a:tailEnd type="none" w="sm" len="sm"/>
          </a:ln>
        </p:spPr>
      </p:pic>
      <p:sp>
        <p:nvSpPr>
          <p:cNvPr id="380" name="Google Shape;380;p56"/>
          <p:cNvSpPr txBox="1">
            <a:spLocks noGrp="1"/>
          </p:cNvSpPr>
          <p:nvPr>
            <p:ph type="body" idx="1"/>
          </p:nvPr>
        </p:nvSpPr>
        <p:spPr>
          <a:xfrm>
            <a:off x="951650" y="1743021"/>
            <a:ext cx="5363425" cy="3291086"/>
          </a:xfrm>
          <a:prstGeom prst="rect">
            <a:avLst/>
          </a:prstGeom>
          <a:noFill/>
          <a:ln>
            <a:noFill/>
          </a:ln>
        </p:spPr>
        <p:txBody>
          <a:bodyPr spcFirstLastPara="1" wrap="square" lIns="91425" tIns="45700" rIns="91425" bIns="45700" anchor="t" anchorCtr="0">
            <a:noAutofit/>
          </a:bodyPr>
          <a:lstStyle/>
          <a:p>
            <a:pPr marL="36000" lvl="0" indent="0" algn="l" rtl="0">
              <a:lnSpc>
                <a:spcPct val="90000"/>
              </a:lnSpc>
              <a:spcBef>
                <a:spcPts val="600"/>
              </a:spcBef>
              <a:spcAft>
                <a:spcPts val="0"/>
              </a:spcAft>
              <a:buSzPts val="2400"/>
              <a:buNone/>
            </a:pPr>
            <a:r>
              <a:rPr lang="en-US" dirty="0"/>
              <a:t>Nella </a:t>
            </a:r>
            <a:r>
              <a:rPr lang="en-US" u="sng" dirty="0" err="1">
                <a:solidFill>
                  <a:schemeClr val="hlink"/>
                </a:solidFill>
                <a:hlinkClick r:id="rId3"/>
              </a:rPr>
              <a:t>Guida</a:t>
            </a:r>
            <a:r>
              <a:rPr lang="en-US" u="sng" dirty="0">
                <a:solidFill>
                  <a:schemeClr val="hlink"/>
                </a:solidFill>
                <a:hlinkClick r:id="rId3"/>
              </a:rPr>
              <a:t> ai </a:t>
            </a:r>
            <a:r>
              <a:rPr lang="en-US" u="sng" dirty="0" err="1">
                <a:solidFill>
                  <a:schemeClr val="hlink"/>
                </a:solidFill>
                <a:hlinkClick r:id="rId3"/>
              </a:rPr>
              <a:t>sistemi</a:t>
            </a:r>
            <a:r>
              <a:rPr lang="en-US" u="sng" dirty="0">
                <a:solidFill>
                  <a:schemeClr val="hlink"/>
                </a:solidFill>
                <a:hlinkClick r:id="rId3"/>
              </a:rPr>
              <a:t> </a:t>
            </a:r>
            <a:r>
              <a:rPr lang="en-US" u="sng" dirty="0" err="1">
                <a:solidFill>
                  <a:schemeClr val="hlink"/>
                </a:solidFill>
                <a:hlinkClick r:id="rId3"/>
              </a:rPr>
              <a:t>agricoli</a:t>
            </a:r>
            <a:r>
              <a:rPr lang="en-US" u="sng" dirty="0">
                <a:solidFill>
                  <a:schemeClr val="hlink"/>
                </a:solidFill>
                <a:hlinkClick r:id="rId3"/>
              </a:rPr>
              <a:t> </a:t>
            </a:r>
            <a:r>
              <a:rPr lang="en-US" u="sng" dirty="0" err="1">
                <a:solidFill>
                  <a:schemeClr val="hlink"/>
                </a:solidFill>
                <a:hlinkClick r:id="rId3"/>
              </a:rPr>
              <a:t>rigenerativi</a:t>
            </a:r>
            <a:r>
              <a:rPr lang="en-US" u="sng" dirty="0">
                <a:solidFill>
                  <a:schemeClr val="hlink"/>
                </a:solidFill>
                <a:hlinkClick r:id="rId3"/>
              </a:rPr>
              <a:t> </a:t>
            </a:r>
            <a:r>
              <a:rPr lang="en-US" u="sng" dirty="0" err="1">
                <a:solidFill>
                  <a:schemeClr val="hlink"/>
                </a:solidFill>
                <a:hlinkClick r:id="rId3"/>
              </a:rPr>
              <a:t>sostenibili</a:t>
            </a:r>
            <a:r>
              <a:rPr lang="en-US" u="sng" dirty="0">
                <a:solidFill>
                  <a:schemeClr val="hlink"/>
                </a:solidFill>
                <a:hlinkClick r:id="rId3"/>
              </a:rPr>
              <a:t> e </a:t>
            </a:r>
            <a:r>
              <a:rPr lang="en-US" u="sng" dirty="0" err="1">
                <a:solidFill>
                  <a:schemeClr val="hlink"/>
                </a:solidFill>
                <a:hlinkClick r:id="rId3"/>
              </a:rPr>
              <a:t>nello</a:t>
            </a:r>
            <a:r>
              <a:rPr lang="en-US" u="sng" dirty="0">
                <a:solidFill>
                  <a:schemeClr val="hlink"/>
                </a:solidFill>
                <a:hlinkClick r:id="rId3"/>
              </a:rPr>
              <a:t> </a:t>
            </a:r>
            <a:r>
              <a:rPr lang="en-US" u="sng" dirty="0" err="1">
                <a:solidFill>
                  <a:schemeClr val="hlink"/>
                </a:solidFill>
                <a:hlinkClick r:id="rId3"/>
              </a:rPr>
              <a:t>strumento</a:t>
            </a:r>
            <a:r>
              <a:rPr lang="en-US" u="sng" dirty="0">
                <a:solidFill>
                  <a:schemeClr val="hlink"/>
                </a:solidFill>
                <a:hlinkClick r:id="rId3"/>
              </a:rPr>
              <a:t> di </a:t>
            </a:r>
            <a:r>
              <a:rPr lang="en-US" u="sng" dirty="0" err="1">
                <a:solidFill>
                  <a:schemeClr val="hlink"/>
                </a:solidFill>
                <a:hlinkClick r:id="rId3"/>
              </a:rPr>
              <a:t>apprendimento</a:t>
            </a:r>
            <a:r>
              <a:rPr lang="en-US" dirty="0"/>
              <a:t>, uno </a:t>
            </a:r>
            <a:r>
              <a:rPr lang="en-US" dirty="0" err="1"/>
              <a:t>dei</a:t>
            </a:r>
            <a:r>
              <a:rPr lang="en-US" dirty="0"/>
              <a:t> </a:t>
            </a:r>
            <a:r>
              <a:rPr lang="en-US" dirty="0" err="1"/>
              <a:t>casi</a:t>
            </a:r>
            <a:r>
              <a:rPr lang="en-US" dirty="0"/>
              <a:t> studio... </a:t>
            </a:r>
            <a:r>
              <a:rPr lang="en-US" b="1" dirty="0" err="1"/>
              <a:t>l'azienda</a:t>
            </a:r>
            <a:r>
              <a:rPr lang="en-US" b="1" dirty="0"/>
              <a:t> </a:t>
            </a:r>
            <a:r>
              <a:rPr lang="en-US" b="1" dirty="0" err="1"/>
              <a:t>agricola</a:t>
            </a:r>
            <a:r>
              <a:rPr lang="en-US" b="1" dirty="0"/>
              <a:t> </a:t>
            </a:r>
            <a:r>
              <a:rPr lang="en-US" b="1" dirty="0" err="1"/>
              <a:t>ecologica</a:t>
            </a:r>
            <a:r>
              <a:rPr lang="en-US" b="1" dirty="0"/>
              <a:t> </a:t>
            </a:r>
            <a:r>
              <a:rPr lang="en-US" b="1" dirty="0" err="1"/>
              <a:t>Wańczyk</a:t>
            </a:r>
            <a:r>
              <a:rPr lang="en-US" dirty="0"/>
              <a:t>, </a:t>
            </a:r>
            <a:r>
              <a:rPr lang="en-US" dirty="0" err="1"/>
              <a:t>dimostra</a:t>
            </a:r>
            <a:r>
              <a:rPr lang="en-US" dirty="0"/>
              <a:t> </a:t>
            </a:r>
            <a:r>
              <a:rPr lang="en-US" dirty="0" err="1"/>
              <a:t>l'efficacia</a:t>
            </a:r>
            <a:r>
              <a:rPr lang="en-US" dirty="0"/>
              <a:t> di un </a:t>
            </a:r>
            <a:r>
              <a:rPr lang="en-US" dirty="0" err="1"/>
              <a:t>approccio</a:t>
            </a:r>
            <a:r>
              <a:rPr lang="en-US" dirty="0"/>
              <a:t> </a:t>
            </a:r>
            <a:r>
              <a:rPr lang="en-US" dirty="0" err="1"/>
              <a:t>agroecologico</a:t>
            </a:r>
            <a:r>
              <a:rPr lang="en-US" dirty="0"/>
              <a:t>. </a:t>
            </a:r>
            <a:r>
              <a:rPr lang="en-US" dirty="0" err="1"/>
              <a:t>L'azienda</a:t>
            </a:r>
            <a:r>
              <a:rPr lang="en-US" dirty="0"/>
              <a:t> è </a:t>
            </a:r>
            <a:r>
              <a:rPr lang="en-US" dirty="0" err="1"/>
              <a:t>coinvolta</a:t>
            </a:r>
            <a:r>
              <a:rPr lang="en-US" dirty="0"/>
              <a:t> </a:t>
            </a:r>
            <a:r>
              <a:rPr lang="en-US" dirty="0" err="1"/>
              <a:t>nella</a:t>
            </a:r>
            <a:r>
              <a:rPr lang="en-US" dirty="0"/>
              <a:t> </a:t>
            </a:r>
            <a:r>
              <a:rPr lang="en-US" dirty="0" err="1"/>
              <a:t>formazione</a:t>
            </a:r>
            <a:r>
              <a:rPr lang="en-US" dirty="0"/>
              <a:t> ed è </a:t>
            </a:r>
            <a:r>
              <a:rPr lang="en-US" dirty="0" err="1"/>
              <a:t>impegnata</a:t>
            </a:r>
            <a:r>
              <a:rPr lang="en-US" dirty="0"/>
              <a:t> </a:t>
            </a:r>
            <a:r>
              <a:rPr lang="en-US" dirty="0" err="1"/>
              <a:t>nell’introdurre</a:t>
            </a:r>
            <a:r>
              <a:rPr lang="en-US" dirty="0"/>
              <a:t> </a:t>
            </a:r>
            <a:r>
              <a:rPr lang="en-US" dirty="0" err="1"/>
              <a:t>progressivamente</a:t>
            </a:r>
            <a:r>
              <a:rPr lang="en-US" dirty="0"/>
              <a:t> </a:t>
            </a:r>
            <a:r>
              <a:rPr lang="en-US" dirty="0" err="1"/>
              <a:t>nuovi</a:t>
            </a:r>
            <a:r>
              <a:rPr lang="en-US" dirty="0"/>
              <a:t> </a:t>
            </a:r>
            <a:r>
              <a:rPr lang="en-US" dirty="0" err="1"/>
              <a:t>prodotti</a:t>
            </a:r>
            <a:r>
              <a:rPr lang="en-US" dirty="0"/>
              <a:t> </a:t>
            </a:r>
            <a:r>
              <a:rPr lang="en-US" dirty="0" err="1"/>
              <a:t>grazie</a:t>
            </a:r>
            <a:r>
              <a:rPr lang="en-US" dirty="0"/>
              <a:t> </a:t>
            </a:r>
            <a:r>
              <a:rPr lang="en-US" dirty="0" err="1"/>
              <a:t>anche</a:t>
            </a:r>
            <a:r>
              <a:rPr lang="en-US" dirty="0"/>
              <a:t> a </a:t>
            </a:r>
            <a:r>
              <a:rPr lang="en-US" dirty="0" err="1"/>
              <a:t>programmi</a:t>
            </a:r>
            <a:r>
              <a:rPr lang="en-US" dirty="0"/>
              <a:t> di </a:t>
            </a:r>
            <a:r>
              <a:rPr lang="en-US" dirty="0" err="1"/>
              <a:t>sostegno</a:t>
            </a:r>
            <a:r>
              <a:rPr lang="en-US" dirty="0"/>
              <a:t> </a:t>
            </a:r>
            <a:r>
              <a:rPr lang="en-US" dirty="0" err="1"/>
              <a:t>nazionali</a:t>
            </a:r>
            <a:r>
              <a:rPr lang="en-US" dirty="0"/>
              <a:t>.  </a:t>
            </a:r>
            <a:endParaRPr dirty="0"/>
          </a:p>
          <a:p>
            <a:pPr marL="36000" lvl="0" indent="0" algn="l" rtl="0">
              <a:lnSpc>
                <a:spcPct val="90000"/>
              </a:lnSpc>
              <a:spcBef>
                <a:spcPts val="600"/>
              </a:spcBef>
              <a:spcAft>
                <a:spcPts val="0"/>
              </a:spcAft>
              <a:buSzPts val="2400"/>
              <a:buNone/>
            </a:pPr>
            <a:endParaRPr dirty="0"/>
          </a:p>
        </p:txBody>
      </p:sp>
      <p:sp>
        <p:nvSpPr>
          <p:cNvPr id="381" name="Google Shape;381;p56"/>
          <p:cNvSpPr txBox="1">
            <a:spLocks noGrp="1"/>
          </p:cNvSpPr>
          <p:nvPr>
            <p:ph type="body" idx="3"/>
          </p:nvPr>
        </p:nvSpPr>
        <p:spPr>
          <a:xfrm>
            <a:off x="673746" y="664644"/>
            <a:ext cx="4990998" cy="992652"/>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00000"/>
              </a:buClr>
              <a:buSzPts val="3600"/>
              <a:buFont typeface="Arial"/>
              <a:buNone/>
            </a:pPr>
            <a:r>
              <a:rPr lang="en-US" b="1" dirty="0" err="1"/>
              <a:t>Lasciatevi</a:t>
            </a:r>
            <a:r>
              <a:rPr lang="en-US" b="1" dirty="0"/>
              <a:t> </a:t>
            </a:r>
            <a:r>
              <a:rPr lang="en-US" b="1" dirty="0" err="1"/>
              <a:t>ispirare</a:t>
            </a:r>
            <a:r>
              <a:rPr lang="en-US" b="1" dirty="0"/>
              <a:t>...</a:t>
            </a:r>
            <a:endParaRPr dirty="0"/>
          </a:p>
        </p:txBody>
      </p:sp>
      <p:sp>
        <p:nvSpPr>
          <p:cNvPr id="382" name="Google Shape;382;p56"/>
          <p:cNvSpPr/>
          <p:nvPr/>
        </p:nvSpPr>
        <p:spPr>
          <a:xfrm>
            <a:off x="6096000" y="4393580"/>
            <a:ext cx="2512741" cy="992459"/>
          </a:xfrm>
          <a:prstGeom prst="rightArrow">
            <a:avLst>
              <a:gd name="adj1" fmla="val 50000"/>
              <a:gd name="adj2" fmla="val 50000"/>
            </a:avLst>
          </a:prstGeom>
          <a:solidFill>
            <a:srgbClr val="8DC641"/>
          </a:solidFill>
          <a:ln w="25400" cap="flat" cmpd="sng">
            <a:solidFill>
              <a:srgbClr val="8DC64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lt1"/>
                </a:solidFill>
                <a:latin typeface="Calibri"/>
                <a:ea typeface="Calibri"/>
                <a:cs typeface="Calibri"/>
                <a:sym typeface="Calibri"/>
              </a:rPr>
              <a:t>Leggi l'articolo completo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2"/>
          <p:cNvSpPr txBox="1">
            <a:spLocks noGrp="1"/>
          </p:cNvSpPr>
          <p:nvPr>
            <p:ph type="body" idx="1"/>
          </p:nvPr>
        </p:nvSpPr>
        <p:spPr>
          <a:xfrm>
            <a:off x="6186233" y="2341241"/>
            <a:ext cx="548025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Storia ed evoluzione dell'agroecologia</a:t>
            </a:r>
            <a:endParaRPr/>
          </a:p>
        </p:txBody>
      </p:sp>
      <p:sp>
        <p:nvSpPr>
          <p:cNvPr id="388" name="Google Shape;388;p12"/>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7"/>
          <p:cNvSpPr txBox="1">
            <a:spLocks noGrp="1"/>
          </p:cNvSpPr>
          <p:nvPr>
            <p:ph type="body" idx="1"/>
          </p:nvPr>
        </p:nvSpPr>
        <p:spPr>
          <a:xfrm>
            <a:off x="898358" y="1949132"/>
            <a:ext cx="5302417" cy="342296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600"/>
              </a:spcBef>
              <a:spcAft>
                <a:spcPts val="0"/>
              </a:spcAft>
              <a:buSzPts val="2400"/>
              <a:buNone/>
            </a:pPr>
            <a:r>
              <a:rPr lang="en-US"/>
              <a:t>Il percorso dell'agroecologia in Europa è stato plasmato da una complessa interazione di </a:t>
            </a:r>
            <a:r>
              <a:rPr lang="en-US" b="1"/>
              <a:t>fattori scientifici, sociali, economici e politici</a:t>
            </a:r>
            <a:r>
              <a:rPr lang="en-US"/>
              <a:t>, che riflettono un più ampio movimento globale verso sistemi alimentari più sostenibili e resilienti.</a:t>
            </a:r>
            <a:endParaRPr/>
          </a:p>
          <a:p>
            <a:pPr marL="0" lvl="0" indent="0" algn="l" rtl="0">
              <a:lnSpc>
                <a:spcPct val="90000"/>
              </a:lnSpc>
              <a:spcBef>
                <a:spcPts val="600"/>
              </a:spcBef>
              <a:spcAft>
                <a:spcPts val="0"/>
              </a:spcAft>
              <a:buSzPts val="2400"/>
              <a:buNone/>
            </a:pPr>
            <a:r>
              <a:rPr lang="en-US"/>
              <a:t>Nelle diapositive che seguono, vedrete in ordine cronologico come si è svolto questo viaggio.</a:t>
            </a:r>
            <a:endParaRPr/>
          </a:p>
        </p:txBody>
      </p:sp>
      <p:sp>
        <p:nvSpPr>
          <p:cNvPr id="394" name="Google Shape;394;p57"/>
          <p:cNvSpPr txBox="1">
            <a:spLocks noGrp="1"/>
          </p:cNvSpPr>
          <p:nvPr>
            <p:ph type="body" idx="2"/>
          </p:nvPr>
        </p:nvSpPr>
        <p:spPr>
          <a:xfrm>
            <a:off x="820299" y="704388"/>
            <a:ext cx="5646736"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dirty="0"/>
              <a:t>Cosa ha </a:t>
            </a:r>
            <a:r>
              <a:rPr lang="en-US" b="1" dirty="0" err="1"/>
              <a:t>dato</a:t>
            </a:r>
            <a:r>
              <a:rPr lang="en-US" b="1" dirty="0"/>
              <a:t> vita </a:t>
            </a:r>
            <a:r>
              <a:rPr lang="en-US" b="1" dirty="0" err="1"/>
              <a:t>all'agroecologia</a:t>
            </a:r>
            <a:r>
              <a:rPr lang="en-US" b="1" dirty="0"/>
              <a:t>?</a:t>
            </a:r>
            <a:endParaRPr dirty="0"/>
          </a:p>
        </p:txBody>
      </p:sp>
      <p:pic>
        <p:nvPicPr>
          <p:cNvPr id="395" name="Google Shape;395;p57" descr="Aspirations to be an astronaut"/>
          <p:cNvPicPr preferRelativeResize="0">
            <a:picLocks noGrp="1"/>
          </p:cNvPicPr>
          <p:nvPr>
            <p:ph type="pic" idx="3"/>
          </p:nvPr>
        </p:nvPicPr>
        <p:blipFill rotWithShape="1">
          <a:blip r:embed="rId3">
            <a:alphaModFix/>
          </a:blip>
          <a:srcRect/>
          <a:stretch/>
        </p:blipFill>
        <p:spPr>
          <a:xfrm>
            <a:off x="6545263" y="1452563"/>
            <a:ext cx="5646737" cy="4656137"/>
          </a:xfrm>
          <a:prstGeom prst="rect">
            <a:avLst/>
          </a:prstGeom>
          <a:solidFill>
            <a:srgbClr val="D8D8D8"/>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3"/>
          <p:cNvSpPr/>
          <p:nvPr/>
        </p:nvSpPr>
        <p:spPr>
          <a:xfrm>
            <a:off x="6071075" y="2927475"/>
            <a:ext cx="1820976" cy="1532574"/>
          </a:xfrm>
          <a:custGeom>
            <a:avLst/>
            <a:gdLst/>
            <a:ahLst/>
            <a:cxnLst/>
            <a:rect l="l" t="t" r="r" b="b"/>
            <a:pathLst>
              <a:path w="3146" h="2406" extrusionOk="0">
                <a:moveTo>
                  <a:pt x="2259" y="1971"/>
                </a:moveTo>
                <a:lnTo>
                  <a:pt x="2259" y="1971"/>
                </a:lnTo>
                <a:cubicBezTo>
                  <a:pt x="2711" y="1519"/>
                  <a:pt x="2946" y="941"/>
                  <a:pt x="3136" y="344"/>
                </a:cubicBezTo>
                <a:cubicBezTo>
                  <a:pt x="3145" y="299"/>
                  <a:pt x="3127" y="271"/>
                  <a:pt x="3082" y="254"/>
                </a:cubicBezTo>
                <a:cubicBezTo>
                  <a:pt x="3045" y="245"/>
                  <a:pt x="3009" y="235"/>
                  <a:pt x="2973" y="217"/>
                </a:cubicBezTo>
                <a:cubicBezTo>
                  <a:pt x="2485" y="82"/>
                  <a:pt x="1997" y="0"/>
                  <a:pt x="1482" y="28"/>
                </a:cubicBezTo>
                <a:cubicBezTo>
                  <a:pt x="1210" y="46"/>
                  <a:pt x="948" y="118"/>
                  <a:pt x="722" y="290"/>
                </a:cubicBezTo>
                <a:cubicBezTo>
                  <a:pt x="342" y="561"/>
                  <a:pt x="162" y="1076"/>
                  <a:pt x="288" y="1519"/>
                </a:cubicBezTo>
                <a:cubicBezTo>
                  <a:pt x="306" y="1573"/>
                  <a:pt x="342" y="1637"/>
                  <a:pt x="324" y="1673"/>
                </a:cubicBezTo>
                <a:cubicBezTo>
                  <a:pt x="306" y="1718"/>
                  <a:pt x="234" y="1736"/>
                  <a:pt x="189" y="1763"/>
                </a:cubicBezTo>
                <a:lnTo>
                  <a:pt x="189" y="1763"/>
                </a:lnTo>
                <a:cubicBezTo>
                  <a:pt x="144" y="1781"/>
                  <a:pt x="107" y="1799"/>
                  <a:pt x="72" y="1817"/>
                </a:cubicBezTo>
                <a:cubicBezTo>
                  <a:pt x="27" y="1844"/>
                  <a:pt x="0" y="1872"/>
                  <a:pt x="27" y="1917"/>
                </a:cubicBezTo>
                <a:cubicBezTo>
                  <a:pt x="45" y="1962"/>
                  <a:pt x="81" y="1971"/>
                  <a:pt x="134" y="1944"/>
                </a:cubicBezTo>
                <a:cubicBezTo>
                  <a:pt x="207" y="1908"/>
                  <a:pt x="279" y="1872"/>
                  <a:pt x="351" y="1826"/>
                </a:cubicBezTo>
                <a:cubicBezTo>
                  <a:pt x="397" y="1808"/>
                  <a:pt x="415" y="1808"/>
                  <a:pt x="442" y="1853"/>
                </a:cubicBezTo>
                <a:cubicBezTo>
                  <a:pt x="604" y="2089"/>
                  <a:pt x="831" y="2233"/>
                  <a:pt x="1102" y="2306"/>
                </a:cubicBezTo>
                <a:cubicBezTo>
                  <a:pt x="1545" y="2405"/>
                  <a:pt x="1933" y="2287"/>
                  <a:pt x="2259" y="1971"/>
                </a:cubicBezTo>
              </a:path>
            </a:pathLst>
          </a:custGeom>
          <a:solidFill>
            <a:srgbClr val="3DB0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402" name="Google Shape;402;p13"/>
          <p:cNvSpPr/>
          <p:nvPr/>
        </p:nvSpPr>
        <p:spPr>
          <a:xfrm>
            <a:off x="4479933" y="2013758"/>
            <a:ext cx="1587732" cy="1216372"/>
          </a:xfrm>
          <a:custGeom>
            <a:avLst/>
            <a:gdLst/>
            <a:ahLst/>
            <a:cxnLst/>
            <a:rect l="l" t="t" r="r" b="b"/>
            <a:pathLst>
              <a:path w="3147" h="2414" extrusionOk="0">
                <a:moveTo>
                  <a:pt x="886" y="1970"/>
                </a:moveTo>
                <a:lnTo>
                  <a:pt x="886" y="1970"/>
                </a:lnTo>
                <a:cubicBezTo>
                  <a:pt x="434" y="1518"/>
                  <a:pt x="199" y="939"/>
                  <a:pt x="9" y="344"/>
                </a:cubicBezTo>
                <a:cubicBezTo>
                  <a:pt x="0" y="299"/>
                  <a:pt x="18" y="271"/>
                  <a:pt x="63" y="253"/>
                </a:cubicBezTo>
                <a:cubicBezTo>
                  <a:pt x="99" y="244"/>
                  <a:pt x="136" y="235"/>
                  <a:pt x="172" y="226"/>
                </a:cubicBezTo>
                <a:cubicBezTo>
                  <a:pt x="660" y="91"/>
                  <a:pt x="1148" y="0"/>
                  <a:pt x="1664" y="27"/>
                </a:cubicBezTo>
                <a:cubicBezTo>
                  <a:pt x="1935" y="45"/>
                  <a:pt x="2197" y="118"/>
                  <a:pt x="2423" y="290"/>
                </a:cubicBezTo>
                <a:cubicBezTo>
                  <a:pt x="2802" y="570"/>
                  <a:pt x="2983" y="1075"/>
                  <a:pt x="2857" y="1518"/>
                </a:cubicBezTo>
                <a:cubicBezTo>
                  <a:pt x="2839" y="1572"/>
                  <a:pt x="2802" y="1635"/>
                  <a:pt x="2821" y="1672"/>
                </a:cubicBezTo>
                <a:cubicBezTo>
                  <a:pt x="2839" y="1717"/>
                  <a:pt x="2911" y="1735"/>
                  <a:pt x="2956" y="1762"/>
                </a:cubicBezTo>
                <a:lnTo>
                  <a:pt x="2956" y="1762"/>
                </a:lnTo>
                <a:cubicBezTo>
                  <a:pt x="3002" y="1780"/>
                  <a:pt x="3038" y="1807"/>
                  <a:pt x="3074" y="1825"/>
                </a:cubicBezTo>
                <a:cubicBezTo>
                  <a:pt x="3119" y="1843"/>
                  <a:pt x="3146" y="1870"/>
                  <a:pt x="3119" y="1925"/>
                </a:cubicBezTo>
                <a:cubicBezTo>
                  <a:pt x="3101" y="1961"/>
                  <a:pt x="3065" y="1970"/>
                  <a:pt x="3010" y="1943"/>
                </a:cubicBezTo>
                <a:cubicBezTo>
                  <a:pt x="2938" y="1906"/>
                  <a:pt x="2866" y="1870"/>
                  <a:pt x="2794" y="1834"/>
                </a:cubicBezTo>
                <a:cubicBezTo>
                  <a:pt x="2748" y="1807"/>
                  <a:pt x="2730" y="1807"/>
                  <a:pt x="2703" y="1852"/>
                </a:cubicBezTo>
                <a:cubicBezTo>
                  <a:pt x="2540" y="2087"/>
                  <a:pt x="2314" y="2241"/>
                  <a:pt x="2043" y="2304"/>
                </a:cubicBezTo>
                <a:cubicBezTo>
                  <a:pt x="1600" y="2413"/>
                  <a:pt x="1211" y="2286"/>
                  <a:pt x="886" y="1970"/>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403" name="Google Shape;403;p13"/>
          <p:cNvSpPr/>
          <p:nvPr/>
        </p:nvSpPr>
        <p:spPr>
          <a:xfrm>
            <a:off x="4479933" y="3902219"/>
            <a:ext cx="1587732" cy="1211923"/>
          </a:xfrm>
          <a:custGeom>
            <a:avLst/>
            <a:gdLst/>
            <a:ahLst/>
            <a:cxnLst/>
            <a:rect l="l" t="t" r="r" b="b"/>
            <a:pathLst>
              <a:path w="3147" h="2405" extrusionOk="0">
                <a:moveTo>
                  <a:pt x="886" y="1970"/>
                </a:moveTo>
                <a:lnTo>
                  <a:pt x="886" y="1970"/>
                </a:lnTo>
                <a:cubicBezTo>
                  <a:pt x="434" y="1518"/>
                  <a:pt x="199" y="940"/>
                  <a:pt x="9" y="343"/>
                </a:cubicBezTo>
                <a:cubicBezTo>
                  <a:pt x="0" y="298"/>
                  <a:pt x="18" y="271"/>
                  <a:pt x="63" y="253"/>
                </a:cubicBezTo>
                <a:cubicBezTo>
                  <a:pt x="99" y="243"/>
                  <a:pt x="136" y="234"/>
                  <a:pt x="172" y="226"/>
                </a:cubicBezTo>
                <a:cubicBezTo>
                  <a:pt x="660" y="90"/>
                  <a:pt x="1148" y="0"/>
                  <a:pt x="1664" y="27"/>
                </a:cubicBezTo>
                <a:cubicBezTo>
                  <a:pt x="1935" y="45"/>
                  <a:pt x="2197" y="117"/>
                  <a:pt x="2423" y="289"/>
                </a:cubicBezTo>
                <a:cubicBezTo>
                  <a:pt x="2802" y="560"/>
                  <a:pt x="2983" y="1075"/>
                  <a:pt x="2857" y="1518"/>
                </a:cubicBezTo>
                <a:cubicBezTo>
                  <a:pt x="2839" y="1572"/>
                  <a:pt x="2802" y="1636"/>
                  <a:pt x="2821" y="1672"/>
                </a:cubicBezTo>
                <a:cubicBezTo>
                  <a:pt x="2839" y="1717"/>
                  <a:pt x="2911" y="1735"/>
                  <a:pt x="2956" y="1762"/>
                </a:cubicBezTo>
                <a:lnTo>
                  <a:pt x="2956" y="1762"/>
                </a:lnTo>
                <a:cubicBezTo>
                  <a:pt x="3002" y="1780"/>
                  <a:pt x="3038" y="1798"/>
                  <a:pt x="3074" y="1825"/>
                </a:cubicBezTo>
                <a:cubicBezTo>
                  <a:pt x="3119" y="1844"/>
                  <a:pt x="3146" y="1871"/>
                  <a:pt x="3119" y="1925"/>
                </a:cubicBezTo>
                <a:cubicBezTo>
                  <a:pt x="3101" y="1961"/>
                  <a:pt x="3065" y="1970"/>
                  <a:pt x="3010" y="1943"/>
                </a:cubicBezTo>
                <a:cubicBezTo>
                  <a:pt x="2938" y="1907"/>
                  <a:pt x="2866" y="1871"/>
                  <a:pt x="2794" y="1825"/>
                </a:cubicBezTo>
                <a:cubicBezTo>
                  <a:pt x="2748" y="1808"/>
                  <a:pt x="2730" y="1808"/>
                  <a:pt x="2703" y="1853"/>
                </a:cubicBezTo>
                <a:cubicBezTo>
                  <a:pt x="2540" y="2088"/>
                  <a:pt x="2314" y="2241"/>
                  <a:pt x="2043" y="2305"/>
                </a:cubicBezTo>
                <a:cubicBezTo>
                  <a:pt x="1600" y="2404"/>
                  <a:pt x="1211" y="2287"/>
                  <a:pt x="886" y="1970"/>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404" name="Google Shape;404;p13"/>
          <p:cNvSpPr/>
          <p:nvPr/>
        </p:nvSpPr>
        <p:spPr>
          <a:xfrm>
            <a:off x="6037072" y="4960540"/>
            <a:ext cx="1585507" cy="1218595"/>
          </a:xfrm>
          <a:custGeom>
            <a:avLst/>
            <a:gdLst/>
            <a:ahLst/>
            <a:cxnLst/>
            <a:rect l="l" t="t" r="r" b="b"/>
            <a:pathLst>
              <a:path w="3146" h="2415" extrusionOk="0">
                <a:moveTo>
                  <a:pt x="2259" y="1971"/>
                </a:moveTo>
                <a:lnTo>
                  <a:pt x="2259" y="1971"/>
                </a:lnTo>
                <a:cubicBezTo>
                  <a:pt x="2711" y="1519"/>
                  <a:pt x="2946" y="949"/>
                  <a:pt x="3136" y="343"/>
                </a:cubicBezTo>
                <a:cubicBezTo>
                  <a:pt x="3145" y="307"/>
                  <a:pt x="3127" y="271"/>
                  <a:pt x="3082" y="262"/>
                </a:cubicBezTo>
                <a:cubicBezTo>
                  <a:pt x="3045" y="244"/>
                  <a:pt x="3009" y="235"/>
                  <a:pt x="2973" y="226"/>
                </a:cubicBezTo>
                <a:cubicBezTo>
                  <a:pt x="2485" y="90"/>
                  <a:pt x="1997" y="0"/>
                  <a:pt x="1482" y="36"/>
                </a:cubicBezTo>
                <a:cubicBezTo>
                  <a:pt x="1210" y="54"/>
                  <a:pt x="948" y="127"/>
                  <a:pt x="722" y="289"/>
                </a:cubicBezTo>
                <a:cubicBezTo>
                  <a:pt x="342" y="569"/>
                  <a:pt x="162" y="1085"/>
                  <a:pt x="288" y="1528"/>
                </a:cubicBezTo>
                <a:cubicBezTo>
                  <a:pt x="306" y="1573"/>
                  <a:pt x="342" y="1645"/>
                  <a:pt x="324" y="1681"/>
                </a:cubicBezTo>
                <a:cubicBezTo>
                  <a:pt x="306" y="1718"/>
                  <a:pt x="234" y="1735"/>
                  <a:pt x="189" y="1763"/>
                </a:cubicBezTo>
                <a:lnTo>
                  <a:pt x="189" y="1763"/>
                </a:lnTo>
                <a:cubicBezTo>
                  <a:pt x="144" y="1781"/>
                  <a:pt x="107" y="1808"/>
                  <a:pt x="72" y="1826"/>
                </a:cubicBezTo>
                <a:cubicBezTo>
                  <a:pt x="27" y="1844"/>
                  <a:pt x="0" y="1880"/>
                  <a:pt x="27" y="1926"/>
                </a:cubicBezTo>
                <a:cubicBezTo>
                  <a:pt x="45" y="1962"/>
                  <a:pt x="81" y="1980"/>
                  <a:pt x="134" y="1952"/>
                </a:cubicBezTo>
                <a:cubicBezTo>
                  <a:pt x="207" y="1916"/>
                  <a:pt x="279" y="1871"/>
                  <a:pt x="351" y="1835"/>
                </a:cubicBezTo>
                <a:cubicBezTo>
                  <a:pt x="397" y="1808"/>
                  <a:pt x="415" y="1808"/>
                  <a:pt x="442" y="1853"/>
                </a:cubicBezTo>
                <a:cubicBezTo>
                  <a:pt x="604" y="2088"/>
                  <a:pt x="831" y="2242"/>
                  <a:pt x="1102" y="2305"/>
                </a:cubicBezTo>
                <a:cubicBezTo>
                  <a:pt x="1545" y="2414"/>
                  <a:pt x="1933" y="2287"/>
                  <a:pt x="2259" y="1971"/>
                </a:cubicBezTo>
              </a:path>
            </a:pathLst>
          </a:custGeom>
          <a:solidFill>
            <a:srgbClr val="C3DCA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405" name="Google Shape;405;p13"/>
          <p:cNvSpPr/>
          <p:nvPr/>
        </p:nvSpPr>
        <p:spPr>
          <a:xfrm>
            <a:off x="6003716" y="2044873"/>
            <a:ext cx="82278" cy="4422966"/>
          </a:xfrm>
          <a:custGeom>
            <a:avLst/>
            <a:gdLst/>
            <a:ahLst/>
            <a:cxnLst/>
            <a:rect l="l" t="t" r="r" b="b"/>
            <a:pathLst>
              <a:path w="163" h="8769" extrusionOk="0">
                <a:moveTo>
                  <a:pt x="162" y="8768"/>
                </a:moveTo>
                <a:lnTo>
                  <a:pt x="162" y="8768"/>
                </a:lnTo>
                <a:cubicBezTo>
                  <a:pt x="0" y="8768"/>
                  <a:pt x="0" y="8768"/>
                  <a:pt x="0" y="8768"/>
                </a:cubicBezTo>
                <a:cubicBezTo>
                  <a:pt x="0" y="82"/>
                  <a:pt x="0" y="82"/>
                  <a:pt x="0" y="82"/>
                </a:cubicBezTo>
                <a:cubicBezTo>
                  <a:pt x="0" y="37"/>
                  <a:pt x="36" y="0"/>
                  <a:pt x="81" y="0"/>
                </a:cubicBezTo>
                <a:lnTo>
                  <a:pt x="81" y="0"/>
                </a:lnTo>
                <a:cubicBezTo>
                  <a:pt x="126" y="0"/>
                  <a:pt x="162" y="37"/>
                  <a:pt x="162" y="82"/>
                </a:cubicBezTo>
                <a:lnTo>
                  <a:pt x="162" y="8768"/>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406" name="Google Shape;406;p13"/>
          <p:cNvSpPr/>
          <p:nvPr/>
        </p:nvSpPr>
        <p:spPr>
          <a:xfrm>
            <a:off x="5014164" y="5171414"/>
            <a:ext cx="489217" cy="662667"/>
          </a:xfrm>
          <a:custGeom>
            <a:avLst/>
            <a:gdLst/>
            <a:ahLst/>
            <a:cxnLst/>
            <a:rect l="l" t="t" r="r" b="b"/>
            <a:pathLst>
              <a:path w="968" h="1312" extrusionOk="0">
                <a:moveTo>
                  <a:pt x="913" y="136"/>
                </a:moveTo>
                <a:lnTo>
                  <a:pt x="913" y="136"/>
                </a:lnTo>
                <a:cubicBezTo>
                  <a:pt x="714" y="136"/>
                  <a:pt x="714" y="136"/>
                  <a:pt x="714" y="136"/>
                </a:cubicBezTo>
                <a:cubicBezTo>
                  <a:pt x="696" y="100"/>
                  <a:pt x="660" y="64"/>
                  <a:pt x="633" y="46"/>
                </a:cubicBezTo>
                <a:cubicBezTo>
                  <a:pt x="588" y="19"/>
                  <a:pt x="533" y="0"/>
                  <a:pt x="479" y="0"/>
                </a:cubicBezTo>
                <a:cubicBezTo>
                  <a:pt x="434" y="0"/>
                  <a:pt x="380" y="19"/>
                  <a:pt x="334" y="46"/>
                </a:cubicBezTo>
                <a:cubicBezTo>
                  <a:pt x="298" y="64"/>
                  <a:pt x="271" y="100"/>
                  <a:pt x="253" y="136"/>
                </a:cubicBezTo>
                <a:cubicBezTo>
                  <a:pt x="54" y="136"/>
                  <a:pt x="54" y="136"/>
                  <a:pt x="54" y="136"/>
                </a:cubicBezTo>
                <a:cubicBezTo>
                  <a:pt x="27" y="136"/>
                  <a:pt x="0" y="163"/>
                  <a:pt x="0" y="208"/>
                </a:cubicBezTo>
                <a:cubicBezTo>
                  <a:pt x="0" y="1275"/>
                  <a:pt x="0" y="1275"/>
                  <a:pt x="0" y="1275"/>
                </a:cubicBezTo>
                <a:cubicBezTo>
                  <a:pt x="0" y="1293"/>
                  <a:pt x="18" y="1311"/>
                  <a:pt x="36" y="1311"/>
                </a:cubicBezTo>
                <a:cubicBezTo>
                  <a:pt x="922" y="1311"/>
                  <a:pt x="922" y="1311"/>
                  <a:pt x="922" y="1311"/>
                </a:cubicBezTo>
                <a:cubicBezTo>
                  <a:pt x="949" y="1311"/>
                  <a:pt x="967" y="1293"/>
                  <a:pt x="967" y="1275"/>
                </a:cubicBezTo>
                <a:cubicBezTo>
                  <a:pt x="967" y="208"/>
                  <a:pt x="967" y="208"/>
                  <a:pt x="967" y="208"/>
                </a:cubicBezTo>
                <a:cubicBezTo>
                  <a:pt x="967" y="163"/>
                  <a:pt x="940" y="136"/>
                  <a:pt x="913" y="136"/>
                </a:cubicBezTo>
                <a:close/>
                <a:moveTo>
                  <a:pt x="316" y="181"/>
                </a:moveTo>
                <a:lnTo>
                  <a:pt x="316" y="181"/>
                </a:lnTo>
                <a:cubicBezTo>
                  <a:pt x="325" y="154"/>
                  <a:pt x="352" y="127"/>
                  <a:pt x="380" y="109"/>
                </a:cubicBezTo>
                <a:cubicBezTo>
                  <a:pt x="407" y="91"/>
                  <a:pt x="443" y="73"/>
                  <a:pt x="479" y="73"/>
                </a:cubicBezTo>
                <a:cubicBezTo>
                  <a:pt x="524" y="73"/>
                  <a:pt x="560" y="91"/>
                  <a:pt x="588" y="109"/>
                </a:cubicBezTo>
                <a:cubicBezTo>
                  <a:pt x="615" y="127"/>
                  <a:pt x="633" y="154"/>
                  <a:pt x="651" y="181"/>
                </a:cubicBezTo>
                <a:cubicBezTo>
                  <a:pt x="651" y="254"/>
                  <a:pt x="651" y="254"/>
                  <a:pt x="651" y="254"/>
                </a:cubicBezTo>
                <a:cubicBezTo>
                  <a:pt x="316" y="254"/>
                  <a:pt x="316" y="254"/>
                  <a:pt x="316" y="254"/>
                </a:cubicBezTo>
                <a:lnTo>
                  <a:pt x="316" y="181"/>
                </a:lnTo>
                <a:close/>
                <a:moveTo>
                  <a:pt x="199" y="208"/>
                </a:moveTo>
                <a:lnTo>
                  <a:pt x="199" y="208"/>
                </a:lnTo>
                <a:cubicBezTo>
                  <a:pt x="244" y="208"/>
                  <a:pt x="244" y="208"/>
                  <a:pt x="244" y="208"/>
                </a:cubicBezTo>
                <a:cubicBezTo>
                  <a:pt x="244" y="290"/>
                  <a:pt x="244" y="290"/>
                  <a:pt x="244" y="290"/>
                </a:cubicBezTo>
                <a:cubicBezTo>
                  <a:pt x="244" y="308"/>
                  <a:pt x="262" y="326"/>
                  <a:pt x="289" y="326"/>
                </a:cubicBezTo>
                <a:cubicBezTo>
                  <a:pt x="678" y="326"/>
                  <a:pt x="678" y="326"/>
                  <a:pt x="678" y="326"/>
                </a:cubicBezTo>
                <a:cubicBezTo>
                  <a:pt x="705" y="326"/>
                  <a:pt x="723" y="308"/>
                  <a:pt x="723" y="290"/>
                </a:cubicBezTo>
                <a:cubicBezTo>
                  <a:pt x="723" y="208"/>
                  <a:pt x="723" y="208"/>
                  <a:pt x="723" y="208"/>
                </a:cubicBezTo>
                <a:cubicBezTo>
                  <a:pt x="768" y="208"/>
                  <a:pt x="768" y="208"/>
                  <a:pt x="768" y="208"/>
                </a:cubicBezTo>
                <a:cubicBezTo>
                  <a:pt x="768" y="1103"/>
                  <a:pt x="768" y="1103"/>
                  <a:pt x="768" y="1103"/>
                </a:cubicBezTo>
                <a:cubicBezTo>
                  <a:pt x="199" y="1103"/>
                  <a:pt x="199" y="1103"/>
                  <a:pt x="199" y="1103"/>
                </a:cubicBezTo>
                <a:lnTo>
                  <a:pt x="199" y="208"/>
                </a:lnTo>
                <a:close/>
                <a:moveTo>
                  <a:pt x="886" y="1239"/>
                </a:moveTo>
                <a:lnTo>
                  <a:pt x="886" y="1239"/>
                </a:lnTo>
                <a:cubicBezTo>
                  <a:pt x="81" y="1239"/>
                  <a:pt x="81" y="1239"/>
                  <a:pt x="81" y="1239"/>
                </a:cubicBezTo>
                <a:cubicBezTo>
                  <a:pt x="81" y="208"/>
                  <a:pt x="81" y="208"/>
                  <a:pt x="81" y="208"/>
                </a:cubicBezTo>
                <a:cubicBezTo>
                  <a:pt x="126" y="208"/>
                  <a:pt x="126" y="208"/>
                  <a:pt x="126" y="208"/>
                </a:cubicBezTo>
                <a:cubicBezTo>
                  <a:pt x="126" y="1149"/>
                  <a:pt x="126" y="1149"/>
                  <a:pt x="126" y="1149"/>
                </a:cubicBezTo>
                <a:cubicBezTo>
                  <a:pt x="126" y="1166"/>
                  <a:pt x="145" y="1185"/>
                  <a:pt x="163" y="1185"/>
                </a:cubicBezTo>
                <a:cubicBezTo>
                  <a:pt x="805" y="1185"/>
                  <a:pt x="805" y="1185"/>
                  <a:pt x="805" y="1185"/>
                </a:cubicBezTo>
                <a:cubicBezTo>
                  <a:pt x="822" y="1185"/>
                  <a:pt x="841" y="1166"/>
                  <a:pt x="841" y="1149"/>
                </a:cubicBezTo>
                <a:cubicBezTo>
                  <a:pt x="841" y="208"/>
                  <a:pt x="841" y="208"/>
                  <a:pt x="841" y="208"/>
                </a:cubicBezTo>
                <a:cubicBezTo>
                  <a:pt x="886" y="208"/>
                  <a:pt x="886" y="208"/>
                  <a:pt x="886" y="208"/>
                </a:cubicBezTo>
                <a:lnTo>
                  <a:pt x="886" y="12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407" name="Google Shape;407;p13"/>
          <p:cNvSpPr/>
          <p:nvPr/>
        </p:nvSpPr>
        <p:spPr>
          <a:xfrm>
            <a:off x="5169824" y="5380444"/>
            <a:ext cx="177897" cy="42250"/>
          </a:xfrm>
          <a:custGeom>
            <a:avLst/>
            <a:gdLst/>
            <a:ahLst/>
            <a:cxnLst/>
            <a:rect l="l" t="t" r="r" b="b"/>
            <a:pathLst>
              <a:path w="354" h="83" extrusionOk="0">
                <a:moveTo>
                  <a:pt x="36" y="82"/>
                </a:moveTo>
                <a:lnTo>
                  <a:pt x="36" y="82"/>
                </a:lnTo>
                <a:cubicBezTo>
                  <a:pt x="317" y="82"/>
                  <a:pt x="317" y="82"/>
                  <a:pt x="317" y="82"/>
                </a:cubicBezTo>
                <a:cubicBezTo>
                  <a:pt x="335" y="82"/>
                  <a:pt x="353" y="63"/>
                  <a:pt x="353" y="46"/>
                </a:cubicBezTo>
                <a:cubicBezTo>
                  <a:pt x="353" y="18"/>
                  <a:pt x="335" y="0"/>
                  <a:pt x="317" y="0"/>
                </a:cubicBezTo>
                <a:cubicBezTo>
                  <a:pt x="36" y="0"/>
                  <a:pt x="36" y="0"/>
                  <a:pt x="36" y="0"/>
                </a:cubicBezTo>
                <a:cubicBezTo>
                  <a:pt x="18" y="0"/>
                  <a:pt x="0" y="18"/>
                  <a:pt x="0" y="46"/>
                </a:cubicBezTo>
                <a:cubicBezTo>
                  <a:pt x="0" y="63"/>
                  <a:pt x="18" y="82"/>
                  <a:pt x="36"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408" name="Google Shape;408;p13"/>
          <p:cNvSpPr/>
          <p:nvPr/>
        </p:nvSpPr>
        <p:spPr>
          <a:xfrm>
            <a:off x="5169824" y="5484957"/>
            <a:ext cx="177897" cy="42252"/>
          </a:xfrm>
          <a:custGeom>
            <a:avLst/>
            <a:gdLst/>
            <a:ahLst/>
            <a:cxnLst/>
            <a:rect l="l" t="t" r="r" b="b"/>
            <a:pathLst>
              <a:path w="354" h="83" extrusionOk="0">
                <a:moveTo>
                  <a:pt x="36" y="82"/>
                </a:moveTo>
                <a:lnTo>
                  <a:pt x="36" y="82"/>
                </a:lnTo>
                <a:cubicBezTo>
                  <a:pt x="317" y="82"/>
                  <a:pt x="317" y="82"/>
                  <a:pt x="317" y="82"/>
                </a:cubicBezTo>
                <a:cubicBezTo>
                  <a:pt x="335" y="82"/>
                  <a:pt x="353" y="63"/>
                  <a:pt x="353" y="46"/>
                </a:cubicBezTo>
                <a:cubicBezTo>
                  <a:pt x="353" y="18"/>
                  <a:pt x="335" y="0"/>
                  <a:pt x="317" y="0"/>
                </a:cubicBezTo>
                <a:cubicBezTo>
                  <a:pt x="36" y="0"/>
                  <a:pt x="36" y="0"/>
                  <a:pt x="36" y="0"/>
                </a:cubicBezTo>
                <a:cubicBezTo>
                  <a:pt x="18" y="0"/>
                  <a:pt x="0" y="18"/>
                  <a:pt x="0" y="46"/>
                </a:cubicBezTo>
                <a:cubicBezTo>
                  <a:pt x="0" y="63"/>
                  <a:pt x="18" y="82"/>
                  <a:pt x="36"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409" name="Google Shape;409;p13"/>
          <p:cNvSpPr/>
          <p:nvPr/>
        </p:nvSpPr>
        <p:spPr>
          <a:xfrm>
            <a:off x="5169824" y="5596143"/>
            <a:ext cx="177897" cy="37804"/>
          </a:xfrm>
          <a:custGeom>
            <a:avLst/>
            <a:gdLst/>
            <a:ahLst/>
            <a:cxnLst/>
            <a:rect l="l" t="t" r="r" b="b"/>
            <a:pathLst>
              <a:path w="354" h="73" extrusionOk="0">
                <a:moveTo>
                  <a:pt x="36" y="72"/>
                </a:moveTo>
                <a:lnTo>
                  <a:pt x="36" y="72"/>
                </a:lnTo>
                <a:cubicBezTo>
                  <a:pt x="317" y="72"/>
                  <a:pt x="317" y="72"/>
                  <a:pt x="317" y="72"/>
                </a:cubicBezTo>
                <a:cubicBezTo>
                  <a:pt x="335" y="72"/>
                  <a:pt x="353" y="54"/>
                  <a:pt x="353" y="36"/>
                </a:cubicBezTo>
                <a:cubicBezTo>
                  <a:pt x="353" y="9"/>
                  <a:pt x="335" y="0"/>
                  <a:pt x="317" y="0"/>
                </a:cubicBezTo>
                <a:cubicBezTo>
                  <a:pt x="36" y="0"/>
                  <a:pt x="36" y="0"/>
                  <a:pt x="36" y="0"/>
                </a:cubicBezTo>
                <a:cubicBezTo>
                  <a:pt x="18" y="0"/>
                  <a:pt x="0" y="9"/>
                  <a:pt x="0" y="36"/>
                </a:cubicBezTo>
                <a:cubicBezTo>
                  <a:pt x="0" y="54"/>
                  <a:pt x="18" y="72"/>
                  <a:pt x="36" y="7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410" name="Google Shape;410;p13"/>
          <p:cNvSpPr/>
          <p:nvPr/>
        </p:nvSpPr>
        <p:spPr>
          <a:xfrm>
            <a:off x="5125350" y="3330180"/>
            <a:ext cx="269069" cy="100067"/>
          </a:xfrm>
          <a:custGeom>
            <a:avLst/>
            <a:gdLst/>
            <a:ahLst/>
            <a:cxnLst/>
            <a:rect l="l" t="t" r="r" b="b"/>
            <a:pathLst>
              <a:path w="534" h="200" extrusionOk="0">
                <a:moveTo>
                  <a:pt x="45" y="199"/>
                </a:moveTo>
                <a:lnTo>
                  <a:pt x="45" y="199"/>
                </a:lnTo>
                <a:cubicBezTo>
                  <a:pt x="72" y="199"/>
                  <a:pt x="90" y="181"/>
                  <a:pt x="90" y="154"/>
                </a:cubicBezTo>
                <a:cubicBezTo>
                  <a:pt x="90" y="91"/>
                  <a:pt x="90" y="91"/>
                  <a:pt x="90" y="91"/>
                </a:cubicBezTo>
                <a:cubicBezTo>
                  <a:pt x="443" y="91"/>
                  <a:pt x="443" y="91"/>
                  <a:pt x="443" y="91"/>
                </a:cubicBezTo>
                <a:cubicBezTo>
                  <a:pt x="443" y="154"/>
                  <a:pt x="443" y="154"/>
                  <a:pt x="443" y="154"/>
                </a:cubicBezTo>
                <a:cubicBezTo>
                  <a:pt x="443" y="181"/>
                  <a:pt x="461" y="199"/>
                  <a:pt x="488" y="199"/>
                </a:cubicBezTo>
                <a:cubicBezTo>
                  <a:pt x="506" y="199"/>
                  <a:pt x="533" y="181"/>
                  <a:pt x="533" y="154"/>
                </a:cubicBezTo>
                <a:cubicBezTo>
                  <a:pt x="533" y="55"/>
                  <a:pt x="533" y="55"/>
                  <a:pt x="533" y="55"/>
                </a:cubicBezTo>
                <a:cubicBezTo>
                  <a:pt x="533" y="28"/>
                  <a:pt x="506" y="0"/>
                  <a:pt x="479" y="0"/>
                </a:cubicBezTo>
                <a:cubicBezTo>
                  <a:pt x="54" y="0"/>
                  <a:pt x="54" y="0"/>
                  <a:pt x="54" y="0"/>
                </a:cubicBezTo>
                <a:cubicBezTo>
                  <a:pt x="27" y="0"/>
                  <a:pt x="0" y="28"/>
                  <a:pt x="0" y="55"/>
                </a:cubicBezTo>
                <a:cubicBezTo>
                  <a:pt x="0" y="154"/>
                  <a:pt x="0" y="154"/>
                  <a:pt x="0" y="154"/>
                </a:cubicBezTo>
                <a:cubicBezTo>
                  <a:pt x="0" y="181"/>
                  <a:pt x="18" y="199"/>
                  <a:pt x="45" y="19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411" name="Google Shape;411;p13"/>
          <p:cNvSpPr txBox="1"/>
          <p:nvPr/>
        </p:nvSpPr>
        <p:spPr>
          <a:xfrm>
            <a:off x="5124940" y="404198"/>
            <a:ext cx="1942121" cy="661650"/>
          </a:xfrm>
          <a:prstGeom prst="rect">
            <a:avLst/>
          </a:prstGeom>
          <a:noFill/>
          <a:ln>
            <a:noFill/>
          </a:ln>
        </p:spPr>
        <p:txBody>
          <a:bodyPr spcFirstLastPara="1" wrap="square" lIns="45700" tIns="22850" rIns="45700" bIns="2285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2"/>
                </a:solidFill>
                <a:latin typeface="Lato Black"/>
                <a:ea typeface="Lato Black"/>
                <a:cs typeface="Lato Black"/>
                <a:sym typeface="Lato Black"/>
              </a:rPr>
              <a:t>Ecologia</a:t>
            </a:r>
            <a:endParaRPr sz="4000" b="1" i="0" u="none" strike="noStrike" cap="none">
              <a:solidFill>
                <a:schemeClr val="dk2"/>
              </a:solidFill>
              <a:latin typeface="Lato Black"/>
              <a:ea typeface="Lato Black"/>
              <a:cs typeface="Lato Black"/>
              <a:sym typeface="Lato Black"/>
            </a:endParaRPr>
          </a:p>
        </p:txBody>
      </p:sp>
      <p:sp>
        <p:nvSpPr>
          <p:cNvPr id="412" name="Google Shape;412;p13"/>
          <p:cNvSpPr txBox="1"/>
          <p:nvPr/>
        </p:nvSpPr>
        <p:spPr>
          <a:xfrm>
            <a:off x="672964" y="793393"/>
            <a:ext cx="11225239" cy="60015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err="1">
                <a:solidFill>
                  <a:srgbClr val="000000"/>
                </a:solidFill>
                <a:latin typeface="Calibri"/>
                <a:ea typeface="Calibri"/>
                <a:cs typeface="Calibri"/>
                <a:sym typeface="Calibri"/>
              </a:rPr>
              <a:t>L'agroecologia</a:t>
            </a:r>
            <a:r>
              <a:rPr lang="en-US" sz="2400" b="0" i="0" u="none" strike="noStrike" cap="none" dirty="0">
                <a:solidFill>
                  <a:srgbClr val="000000"/>
                </a:solidFill>
                <a:latin typeface="Calibri"/>
                <a:ea typeface="Calibri"/>
                <a:cs typeface="Calibri"/>
                <a:sym typeface="Calibri"/>
              </a:rPr>
              <a:t> in Europa ha </a:t>
            </a:r>
            <a:r>
              <a:rPr lang="en-US" sz="2400" b="0" i="0" u="none" strike="noStrike" cap="none" dirty="0" err="1">
                <a:solidFill>
                  <a:srgbClr val="000000"/>
                </a:solidFill>
                <a:latin typeface="Calibri"/>
                <a:ea typeface="Calibri"/>
                <a:cs typeface="Calibri"/>
                <a:sym typeface="Calibri"/>
              </a:rPr>
              <a:t>avuto</a:t>
            </a:r>
            <a:r>
              <a:rPr lang="en-US" sz="2400" b="0" i="0" u="none" strike="noStrike" cap="none" dirty="0">
                <a:solidFill>
                  <a:srgbClr val="000000"/>
                </a:solidFill>
                <a:latin typeface="Calibri"/>
                <a:ea typeface="Calibri"/>
                <a:cs typeface="Calibri"/>
                <a:sym typeface="Calibri"/>
              </a:rPr>
              <a:t> un </a:t>
            </a:r>
            <a:r>
              <a:rPr lang="en-US" sz="2400" b="0" i="0" u="none" strike="noStrike" cap="none" dirty="0" err="1">
                <a:solidFill>
                  <a:srgbClr val="000000"/>
                </a:solidFill>
                <a:latin typeface="Calibri"/>
                <a:ea typeface="Calibri"/>
                <a:cs typeface="Calibri"/>
                <a:sym typeface="Calibri"/>
              </a:rPr>
              <a:t>percorso</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affascinante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che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riflette</a:t>
            </a:r>
            <a:r>
              <a:rPr lang="en-US" sz="2400" b="0" i="0" u="none" strike="noStrike" cap="none" dirty="0">
                <a:solidFill>
                  <a:srgbClr val="000000"/>
                </a:solidFill>
                <a:latin typeface="Calibri"/>
                <a:ea typeface="Calibri"/>
                <a:cs typeface="Calibri"/>
                <a:sym typeface="Calibri"/>
              </a:rPr>
              <a:t> la </a:t>
            </a:r>
            <a:r>
              <a:rPr lang="en-US" sz="2400" b="0" i="0" u="none" strike="noStrike" cap="none" dirty="0" err="1">
                <a:solidFill>
                  <a:srgbClr val="000000"/>
                </a:solidFill>
                <a:latin typeface="Calibri"/>
                <a:ea typeface="Calibri"/>
                <a:cs typeface="Calibri"/>
                <a:sym typeface="Calibri"/>
              </a:rPr>
              <a:t>crescente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consapevolezza</a:t>
            </a:r>
            <a:r>
              <a:rPr lang="en-US" sz="2400" b="0" i="0" u="none" strike="noStrike" cap="none" dirty="0">
                <a:solidFill>
                  <a:srgbClr val="000000"/>
                </a:solidFill>
                <a:latin typeface="Calibri"/>
                <a:ea typeface="Calibri"/>
                <a:cs typeface="Calibri"/>
                <a:sym typeface="Calibri"/>
              </a:rPr>
              <a:t> e il passaggio a </a:t>
            </a:r>
            <a:r>
              <a:rPr lang="en-US" sz="2400" b="0" i="0" u="none" strike="noStrike" cap="none" dirty="0" err="1">
                <a:solidFill>
                  <a:srgbClr val="000000"/>
                </a:solidFill>
                <a:latin typeface="Calibri"/>
                <a:ea typeface="Calibri"/>
                <a:cs typeface="Calibri"/>
                <a:sym typeface="Calibri"/>
              </a:rPr>
              <a:t>pratiche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agricole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sostenibili</a:t>
            </a:r>
            <a:r>
              <a:rPr lang="en-US" sz="2400" b="0" i="0" u="none" strike="noStrike" cap="none" dirty="0">
                <a:solidFill>
                  <a:srgbClr val="000000"/>
                </a:solidFill>
                <a:latin typeface="Calibri"/>
                <a:ea typeface="Calibri"/>
                <a:cs typeface="Calibri"/>
                <a:sym typeface="Calibri"/>
              </a:rPr>
              <a:t>. Ecco </a:t>
            </a:r>
            <a:r>
              <a:rPr lang="en-US" sz="2400" b="0" i="0" u="none" strike="noStrike" cap="none" dirty="0" err="1">
                <a:solidFill>
                  <a:srgbClr val="000000"/>
                </a:solidFill>
                <a:latin typeface="Calibri"/>
                <a:ea typeface="Calibri"/>
                <a:cs typeface="Calibri"/>
                <a:sym typeface="Calibri"/>
              </a:rPr>
              <a:t>una</a:t>
            </a:r>
            <a:r>
              <a:rPr lang="en-US" sz="2400" b="0" i="0" u="none" strike="noStrike" cap="none" dirty="0">
                <a:solidFill>
                  <a:srgbClr val="000000"/>
                </a:solidFill>
                <a:latin typeface="Calibri"/>
                <a:ea typeface="Calibri"/>
                <a:cs typeface="Calibri"/>
                <a:sym typeface="Calibri"/>
              </a:rPr>
              <a:t> breve </a:t>
            </a:r>
            <a:r>
              <a:rPr lang="en-US" sz="2400" b="0" i="0" u="none" strike="noStrike" cap="none" dirty="0" err="1">
                <a:solidFill>
                  <a:srgbClr val="000000"/>
                </a:solidFill>
                <a:latin typeface="Calibri"/>
                <a:ea typeface="Calibri"/>
                <a:cs typeface="Calibri"/>
                <a:sym typeface="Calibri"/>
              </a:rPr>
              <a:t>panoramica</a:t>
            </a:r>
            <a:r>
              <a:rPr lang="en-US" sz="24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413" name="Google Shape;413;p13"/>
          <p:cNvSpPr/>
          <p:nvPr/>
        </p:nvSpPr>
        <p:spPr>
          <a:xfrm>
            <a:off x="7744103" y="2007386"/>
            <a:ext cx="4154100" cy="477000"/>
          </a:xfrm>
          <a:prstGeom prst="rect">
            <a:avLst/>
          </a:prstGeom>
          <a:noFill/>
          <a:ln>
            <a:noFill/>
          </a:ln>
        </p:spPr>
        <p:txBody>
          <a:bodyPr spcFirstLastPara="1" wrap="square" lIns="45700" tIns="22850" rIns="45700" bIns="22850" anchor="t" anchorCtr="0">
            <a:noAutofit/>
          </a:bodyPr>
          <a:lstStyle/>
          <a:p>
            <a:pPr marL="0" marR="0" lvl="0" indent="0" algn="r" rtl="0">
              <a:lnSpc>
                <a:spcPct val="100000"/>
              </a:lnSpc>
              <a:spcBef>
                <a:spcPts val="0"/>
              </a:spcBef>
              <a:spcAft>
                <a:spcPts val="0"/>
              </a:spcAft>
              <a:buClr>
                <a:srgbClr val="000000"/>
              </a:buClr>
              <a:buSzPts val="1700"/>
              <a:buFont typeface="Arial"/>
              <a:buNone/>
            </a:pPr>
            <a:r>
              <a:rPr lang="en-US" sz="1700" b="0" i="0" u="none" strike="noStrike" cap="none" dirty="0" err="1">
                <a:solidFill>
                  <a:schemeClr val="dk1"/>
                </a:solidFill>
                <a:latin typeface="Calibri"/>
                <a:ea typeface="Calibri"/>
                <a:cs typeface="Calibri"/>
                <a:sym typeface="Calibri"/>
              </a:rPr>
              <a:t>L'ascesa</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dell'agricoltura</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industriale</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caratterizzata</a:t>
            </a:r>
            <a:r>
              <a:rPr lang="en-US" sz="1700" b="0" i="0" u="none" strike="noStrike" cap="none" dirty="0">
                <a:solidFill>
                  <a:schemeClr val="dk1"/>
                </a:solidFill>
                <a:latin typeface="Calibri"/>
                <a:ea typeface="Calibri"/>
                <a:cs typeface="Calibri"/>
                <a:sym typeface="Calibri"/>
              </a:rPr>
              <a:t> da </a:t>
            </a:r>
            <a:r>
              <a:rPr lang="en-US" sz="1700" b="0" i="0" u="none" strike="noStrike" cap="none" dirty="0" err="1">
                <a:solidFill>
                  <a:schemeClr val="dk1"/>
                </a:solidFill>
                <a:latin typeface="Calibri"/>
                <a:ea typeface="Calibri"/>
                <a:cs typeface="Calibri"/>
                <a:sym typeface="Calibri"/>
              </a:rPr>
              <a:t>un'agricoltura</a:t>
            </a:r>
            <a:r>
              <a:rPr lang="en-US" sz="1700" b="0" i="0" u="none" strike="noStrike" cap="none" dirty="0">
                <a:solidFill>
                  <a:schemeClr val="dk1"/>
                </a:solidFill>
                <a:latin typeface="Calibri"/>
                <a:ea typeface="Calibri"/>
                <a:cs typeface="Calibri"/>
                <a:sym typeface="Calibri"/>
              </a:rPr>
              <a:t> ad alto input e ad alto </a:t>
            </a:r>
            <a:r>
              <a:rPr lang="en-US" sz="1700" b="0" i="0" u="none" strike="noStrike" cap="none" dirty="0" err="1">
                <a:solidFill>
                  <a:schemeClr val="dk1"/>
                </a:solidFill>
                <a:latin typeface="Calibri"/>
                <a:ea typeface="Calibri"/>
                <a:cs typeface="Calibri"/>
                <a:sym typeface="Calibri"/>
              </a:rPr>
              <a:t>rendimento</a:t>
            </a:r>
            <a:r>
              <a:rPr lang="en-US" sz="1700" b="0" i="0" u="none" strike="noStrike" cap="none" dirty="0">
                <a:solidFill>
                  <a:schemeClr val="dk1"/>
                </a:solidFill>
                <a:latin typeface="Calibri"/>
                <a:ea typeface="Calibri"/>
                <a:cs typeface="Calibri"/>
                <a:sym typeface="Calibri"/>
              </a:rPr>
              <a:t>, ha </a:t>
            </a:r>
            <a:r>
              <a:rPr lang="en-US" sz="1700" b="0" i="0" u="none" strike="noStrike" cap="none" dirty="0" err="1">
                <a:solidFill>
                  <a:schemeClr val="dk1"/>
                </a:solidFill>
                <a:latin typeface="Calibri"/>
                <a:ea typeface="Calibri"/>
                <a:cs typeface="Calibri"/>
                <a:sym typeface="Calibri"/>
              </a:rPr>
              <a:t>iniziato</a:t>
            </a:r>
            <a:r>
              <a:rPr lang="en-US" sz="1700" b="0" i="0" u="none" strike="noStrike" cap="none" dirty="0">
                <a:solidFill>
                  <a:schemeClr val="dk1"/>
                </a:solidFill>
                <a:latin typeface="Calibri"/>
                <a:ea typeface="Calibri"/>
                <a:cs typeface="Calibri"/>
                <a:sym typeface="Calibri"/>
              </a:rPr>
              <a:t> a </a:t>
            </a:r>
            <a:r>
              <a:rPr lang="en-US" sz="1700" b="0" i="0" u="none" strike="noStrike" cap="none" dirty="0" err="1">
                <a:solidFill>
                  <a:schemeClr val="dk1"/>
                </a:solidFill>
                <a:latin typeface="Calibri"/>
                <a:ea typeface="Calibri"/>
                <a:cs typeface="Calibri"/>
                <a:sym typeface="Calibri"/>
              </a:rPr>
              <a:t>mostrare</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i</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suoi</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limiti</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ambientali</a:t>
            </a:r>
            <a:r>
              <a:rPr lang="en-US" sz="1700" b="0" i="0" u="none" strike="noStrike" cap="none" dirty="0">
                <a:solidFill>
                  <a:schemeClr val="dk1"/>
                </a:solidFill>
                <a:latin typeface="Calibri"/>
                <a:ea typeface="Calibri"/>
                <a:cs typeface="Calibri"/>
                <a:sym typeface="Calibri"/>
              </a:rPr>
              <a:t> e </a:t>
            </a:r>
            <a:r>
              <a:rPr lang="en-US" sz="1700" b="0" i="0" u="none" strike="noStrike" cap="none" dirty="0" err="1">
                <a:solidFill>
                  <a:schemeClr val="dk1"/>
                </a:solidFill>
                <a:latin typeface="Calibri"/>
                <a:ea typeface="Calibri"/>
                <a:cs typeface="Calibri"/>
                <a:sym typeface="Calibri"/>
              </a:rPr>
              <a:t>i</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suoi</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effetti</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collaterali</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Questo</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periodo</a:t>
            </a:r>
            <a:r>
              <a:rPr lang="en-US" sz="1700" b="0" i="0" u="none" strike="noStrike" cap="none" dirty="0">
                <a:solidFill>
                  <a:schemeClr val="dk1"/>
                </a:solidFill>
                <a:latin typeface="Calibri"/>
                <a:ea typeface="Calibri"/>
                <a:cs typeface="Calibri"/>
                <a:sym typeface="Calibri"/>
              </a:rPr>
              <a:t> ha </a:t>
            </a:r>
            <a:r>
              <a:rPr lang="en-US" sz="1700" b="0" i="0" u="none" strike="noStrike" cap="none" dirty="0" err="1">
                <a:solidFill>
                  <a:schemeClr val="dk1"/>
                </a:solidFill>
                <a:latin typeface="Calibri"/>
                <a:ea typeface="Calibri"/>
                <a:cs typeface="Calibri"/>
                <a:sym typeface="Calibri"/>
              </a:rPr>
              <a:t>segnato</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una</a:t>
            </a:r>
            <a:r>
              <a:rPr lang="en-US" sz="1700" b="0" i="0" u="none" strike="noStrike" cap="none" dirty="0">
                <a:solidFill>
                  <a:schemeClr val="dk1"/>
                </a:solidFill>
                <a:latin typeface="Calibri"/>
                <a:ea typeface="Calibri"/>
                <a:cs typeface="Calibri"/>
                <a:sym typeface="Calibri"/>
              </a:rPr>
              <a:t> </a:t>
            </a:r>
            <a:r>
              <a:rPr lang="en-US" sz="1700" b="1" i="0" u="none" strike="noStrike" cap="none" dirty="0" err="1">
                <a:solidFill>
                  <a:schemeClr val="dk1"/>
                </a:solidFill>
                <a:latin typeface="Calibri"/>
                <a:ea typeface="Calibri"/>
                <a:cs typeface="Calibri"/>
                <a:sym typeface="Calibri"/>
              </a:rPr>
              <a:t>crescente</a:t>
            </a:r>
            <a:r>
              <a:rPr lang="en-US" sz="1700" b="1" i="0" u="none" strike="noStrike" cap="none" dirty="0">
                <a:solidFill>
                  <a:schemeClr val="dk1"/>
                </a:solidFill>
                <a:latin typeface="Calibri"/>
                <a:ea typeface="Calibri"/>
                <a:cs typeface="Calibri"/>
                <a:sym typeface="Calibri"/>
              </a:rPr>
              <a:t> </a:t>
            </a:r>
            <a:r>
              <a:rPr lang="en-US" sz="1700" b="1" i="0" u="none" strike="noStrike" cap="none" dirty="0" err="1">
                <a:solidFill>
                  <a:schemeClr val="dk1"/>
                </a:solidFill>
                <a:latin typeface="Calibri"/>
                <a:ea typeface="Calibri"/>
                <a:cs typeface="Calibri"/>
                <a:sym typeface="Calibri"/>
              </a:rPr>
              <a:t>consapevolezza</a:t>
            </a:r>
            <a:r>
              <a:rPr lang="en-US" sz="1700" b="1" i="0" u="none" strike="noStrike" cap="none" dirty="0">
                <a:solidFill>
                  <a:schemeClr val="dk1"/>
                </a:solidFill>
                <a:latin typeface="Calibri"/>
                <a:ea typeface="Calibri"/>
                <a:cs typeface="Calibri"/>
                <a:sym typeface="Calibri"/>
              </a:rPr>
              <a:t> </a:t>
            </a:r>
            <a:r>
              <a:rPr lang="en-US" sz="1700" b="1" i="0" u="none" strike="noStrike" cap="none" dirty="0" err="1">
                <a:solidFill>
                  <a:schemeClr val="dk1"/>
                </a:solidFill>
                <a:latin typeface="Calibri"/>
                <a:ea typeface="Calibri"/>
                <a:cs typeface="Calibri"/>
                <a:sym typeface="Calibri"/>
              </a:rPr>
              <a:t>della</a:t>
            </a:r>
            <a:r>
              <a:rPr lang="en-US" sz="1700" b="1"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necessità</a:t>
            </a:r>
            <a:r>
              <a:rPr lang="en-US" sz="1700" b="0" i="0" u="none" strike="noStrike" cap="none" dirty="0">
                <a:solidFill>
                  <a:schemeClr val="dk1"/>
                </a:solidFill>
                <a:latin typeface="Calibri"/>
                <a:ea typeface="Calibri"/>
                <a:cs typeface="Calibri"/>
                <a:sym typeface="Calibri"/>
              </a:rPr>
              <a:t> di </a:t>
            </a:r>
            <a:r>
              <a:rPr lang="en-US" sz="1700" b="0" i="0" u="none" strike="noStrike" cap="none" dirty="0" err="1">
                <a:solidFill>
                  <a:schemeClr val="dk1"/>
                </a:solidFill>
                <a:latin typeface="Calibri"/>
                <a:ea typeface="Calibri"/>
                <a:cs typeface="Calibri"/>
                <a:sym typeface="Calibri"/>
              </a:rPr>
              <a:t>un'agricoltura</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più</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sostenibile</a:t>
            </a:r>
            <a:r>
              <a:rPr lang="en-US" sz="17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414" name="Google Shape;414;p13"/>
          <p:cNvSpPr/>
          <p:nvPr/>
        </p:nvSpPr>
        <p:spPr>
          <a:xfrm>
            <a:off x="512254" y="2044870"/>
            <a:ext cx="4170294" cy="477000"/>
          </a:xfrm>
          <a:prstGeom prst="rect">
            <a:avLst/>
          </a:prstGeom>
          <a:noFill/>
          <a:ln>
            <a:noFill/>
          </a:ln>
        </p:spPr>
        <p:txBody>
          <a:bodyPr spcFirstLastPara="1" wrap="square" lIns="45700" tIns="22850" rIns="45700" bIns="22850" anchor="t" anchorCtr="0">
            <a:noAutofit/>
          </a:bodyPr>
          <a:lstStyle/>
          <a:p>
            <a:pPr marL="0" marR="0" lvl="0" indent="0" rtl="0">
              <a:lnSpc>
                <a:spcPct val="100000"/>
              </a:lnSpc>
              <a:spcBef>
                <a:spcPts val="0"/>
              </a:spcBef>
              <a:spcAft>
                <a:spcPts val="0"/>
              </a:spcAft>
              <a:buClr>
                <a:srgbClr val="000000"/>
              </a:buClr>
              <a:buSzPts val="1700"/>
              <a:buFont typeface="Arial"/>
              <a:buNone/>
            </a:pPr>
            <a:r>
              <a:rPr lang="en-US" sz="1700" b="0" i="0" u="none" strike="noStrike" cap="none" dirty="0">
                <a:solidFill>
                  <a:srgbClr val="75A949"/>
                </a:solidFill>
                <a:latin typeface="Calibri"/>
                <a:ea typeface="Calibri"/>
                <a:cs typeface="Calibri"/>
                <a:sym typeface="Calibri"/>
              </a:rPr>
              <a:t>Le </a:t>
            </a:r>
            <a:r>
              <a:rPr lang="en-US" sz="1700" b="0" i="0" u="none" strike="noStrike" cap="none" dirty="0" err="1">
                <a:solidFill>
                  <a:srgbClr val="75A949"/>
                </a:solidFill>
                <a:latin typeface="Calibri"/>
                <a:ea typeface="Calibri"/>
                <a:cs typeface="Calibri"/>
                <a:sym typeface="Calibri"/>
              </a:rPr>
              <a:t>radici</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dell'Agroecologia</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possono</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essere</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fatte</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risalire</a:t>
            </a:r>
            <a:r>
              <a:rPr lang="en-US" sz="1700" b="0" i="0" u="none" strike="noStrike" cap="none" dirty="0">
                <a:solidFill>
                  <a:srgbClr val="75A949"/>
                </a:solidFill>
                <a:latin typeface="Calibri"/>
                <a:ea typeface="Calibri"/>
                <a:cs typeface="Calibri"/>
                <a:sym typeface="Calibri"/>
              </a:rPr>
              <a:t> ai </a:t>
            </a:r>
            <a:r>
              <a:rPr lang="en-US" sz="1700" b="1" i="0" u="none" strike="noStrike" cap="none" dirty="0" err="1">
                <a:solidFill>
                  <a:srgbClr val="75A949"/>
                </a:solidFill>
                <a:latin typeface="Calibri"/>
                <a:ea typeface="Calibri"/>
                <a:cs typeface="Calibri"/>
                <a:sym typeface="Calibri"/>
              </a:rPr>
              <a:t>primi</a:t>
            </a:r>
            <a:r>
              <a:rPr lang="en-US" sz="1700" b="1" i="0" u="none" strike="noStrike" cap="none" dirty="0">
                <a:solidFill>
                  <a:srgbClr val="75A949"/>
                </a:solidFill>
                <a:latin typeface="Calibri"/>
                <a:ea typeface="Calibri"/>
                <a:cs typeface="Calibri"/>
                <a:sym typeface="Calibri"/>
              </a:rPr>
              <a:t> </a:t>
            </a:r>
            <a:r>
              <a:rPr lang="en-US" sz="1700" b="1" i="0" u="none" strike="noStrike" cap="none" dirty="0" err="1">
                <a:solidFill>
                  <a:srgbClr val="75A949"/>
                </a:solidFill>
                <a:latin typeface="Calibri"/>
                <a:ea typeface="Calibri"/>
                <a:cs typeface="Calibri"/>
                <a:sym typeface="Calibri"/>
              </a:rPr>
              <a:t>studi</a:t>
            </a:r>
            <a:r>
              <a:rPr lang="en-US" sz="1700" b="1" i="0" u="none" strike="noStrike" cap="none" dirty="0">
                <a:solidFill>
                  <a:srgbClr val="75A949"/>
                </a:solidFill>
                <a:latin typeface="Calibri"/>
                <a:ea typeface="Calibri"/>
                <a:cs typeface="Calibri"/>
                <a:sym typeface="Calibri"/>
              </a:rPr>
              <a:t> </a:t>
            </a:r>
            <a:r>
              <a:rPr lang="en-US" sz="1700" b="1" i="0" u="none" strike="noStrike" cap="none" dirty="0" err="1">
                <a:solidFill>
                  <a:srgbClr val="75A949"/>
                </a:solidFill>
                <a:latin typeface="Calibri"/>
                <a:ea typeface="Calibri"/>
                <a:cs typeface="Calibri"/>
                <a:sym typeface="Calibri"/>
              </a:rPr>
              <a:t>ecologici</a:t>
            </a:r>
            <a:r>
              <a:rPr lang="en-US" sz="1700" b="1"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sull'agricoltura</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Gli</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scienziati</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hanno</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iniziato</a:t>
            </a:r>
            <a:r>
              <a:rPr lang="en-US" sz="1700" b="0" i="0" u="none" strike="noStrike" cap="none" dirty="0">
                <a:solidFill>
                  <a:srgbClr val="75A949"/>
                </a:solidFill>
                <a:latin typeface="Calibri"/>
                <a:ea typeface="Calibri"/>
                <a:cs typeface="Calibri"/>
                <a:sym typeface="Calibri"/>
              </a:rPr>
              <a:t> a </a:t>
            </a:r>
            <a:r>
              <a:rPr lang="en-US" sz="1700" b="0" i="0" u="none" strike="noStrike" cap="none" dirty="0" err="1">
                <a:solidFill>
                  <a:srgbClr val="75A949"/>
                </a:solidFill>
                <a:latin typeface="Calibri"/>
                <a:ea typeface="Calibri"/>
                <a:cs typeface="Calibri"/>
                <a:sym typeface="Calibri"/>
              </a:rPr>
              <a:t>osservare</a:t>
            </a:r>
            <a:r>
              <a:rPr lang="en-US" sz="1700" b="0" i="0" u="none" strike="noStrike" cap="none" dirty="0">
                <a:solidFill>
                  <a:srgbClr val="75A949"/>
                </a:solidFill>
                <a:latin typeface="Calibri"/>
                <a:ea typeface="Calibri"/>
                <a:cs typeface="Calibri"/>
                <a:sym typeface="Calibri"/>
              </a:rPr>
              <a:t> e </a:t>
            </a:r>
            <a:r>
              <a:rPr lang="en-US" sz="1700" b="0" i="0" u="none" strike="noStrike" cap="none" dirty="0" err="1">
                <a:solidFill>
                  <a:srgbClr val="75A949"/>
                </a:solidFill>
                <a:latin typeface="Calibri"/>
                <a:ea typeface="Calibri"/>
                <a:cs typeface="Calibri"/>
                <a:sym typeface="Calibri"/>
              </a:rPr>
              <a:t>comprendere</a:t>
            </a:r>
            <a:r>
              <a:rPr lang="en-US" sz="1700" b="0" i="0" u="none" strike="noStrike" cap="none" dirty="0">
                <a:solidFill>
                  <a:srgbClr val="75A949"/>
                </a:solidFill>
                <a:latin typeface="Calibri"/>
                <a:ea typeface="Calibri"/>
                <a:cs typeface="Calibri"/>
                <a:sym typeface="Calibri"/>
              </a:rPr>
              <a:t> le </a:t>
            </a:r>
            <a:r>
              <a:rPr lang="en-US" sz="1700" b="0" i="0" u="none" strike="noStrike" cap="none" dirty="0" err="1">
                <a:solidFill>
                  <a:srgbClr val="75A949"/>
                </a:solidFill>
                <a:latin typeface="Calibri"/>
                <a:ea typeface="Calibri"/>
                <a:cs typeface="Calibri"/>
                <a:sym typeface="Calibri"/>
              </a:rPr>
              <a:t>complesse</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interazioni</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all'interno</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degli</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ecosistemi</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agricoli</a:t>
            </a:r>
            <a:r>
              <a:rPr lang="en-US" sz="1700" b="0" i="0" u="none" strike="noStrike" cap="none" dirty="0">
                <a:solidFill>
                  <a:srgbClr val="75A949"/>
                </a:solidFill>
                <a:latin typeface="Calibri"/>
                <a:ea typeface="Calibri"/>
                <a:cs typeface="Calibri"/>
                <a:sym typeface="Calibri"/>
              </a:rPr>
              <a:t>, ma il </a:t>
            </a:r>
            <a:r>
              <a:rPr lang="en-US" sz="1700" b="0" i="0" u="none" strike="noStrike" cap="none" dirty="0" err="1">
                <a:solidFill>
                  <a:srgbClr val="75A949"/>
                </a:solidFill>
                <a:latin typeface="Calibri"/>
                <a:ea typeface="Calibri"/>
                <a:cs typeface="Calibri"/>
                <a:sym typeface="Calibri"/>
              </a:rPr>
              <a:t>termine</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Agroecologia</a:t>
            </a:r>
            <a:r>
              <a:rPr lang="en-US" sz="1700" b="0" i="0" u="none" strike="noStrike" cap="none" dirty="0">
                <a:solidFill>
                  <a:srgbClr val="75A949"/>
                </a:solidFill>
                <a:latin typeface="Calibri"/>
                <a:ea typeface="Calibri"/>
                <a:cs typeface="Calibri"/>
                <a:sym typeface="Calibri"/>
              </a:rPr>
              <a:t>" non era </a:t>
            </a:r>
            <a:r>
              <a:rPr lang="en-US" sz="1700" b="0" i="0" u="none" strike="noStrike" cap="none" dirty="0" err="1">
                <a:solidFill>
                  <a:srgbClr val="75A949"/>
                </a:solidFill>
                <a:latin typeface="Calibri"/>
                <a:ea typeface="Calibri"/>
                <a:cs typeface="Calibri"/>
                <a:sym typeface="Calibri"/>
              </a:rPr>
              <a:t>ancora</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ampiamente</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utilizzato</a:t>
            </a:r>
            <a:r>
              <a:rPr lang="en-US" sz="1700" b="0" i="0" u="none" strike="noStrike" cap="none" dirty="0">
                <a:solidFill>
                  <a:srgbClr val="75A949"/>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415" name="Google Shape;415;p13"/>
          <p:cNvSpPr/>
          <p:nvPr/>
        </p:nvSpPr>
        <p:spPr>
          <a:xfrm>
            <a:off x="512301" y="4265643"/>
            <a:ext cx="4302443" cy="1212000"/>
          </a:xfrm>
          <a:prstGeom prst="rect">
            <a:avLst/>
          </a:prstGeom>
          <a:noFill/>
          <a:ln>
            <a:noFill/>
          </a:ln>
        </p:spPr>
        <p:txBody>
          <a:bodyPr spcFirstLastPara="1" wrap="square" lIns="45700" tIns="22850" rIns="45700" bIns="22850" anchor="t" anchorCtr="0">
            <a:noAutofit/>
          </a:bodyPr>
          <a:lstStyle/>
          <a:p>
            <a:pPr marL="0" marR="0" lvl="0" indent="0" rtl="0">
              <a:lnSpc>
                <a:spcPct val="100000"/>
              </a:lnSpc>
              <a:spcBef>
                <a:spcPts val="0"/>
              </a:spcBef>
              <a:spcAft>
                <a:spcPts val="0"/>
              </a:spcAft>
              <a:buClr>
                <a:srgbClr val="000000"/>
              </a:buClr>
              <a:buSzPts val="1700"/>
              <a:buFont typeface="Arial"/>
              <a:buNone/>
            </a:pPr>
            <a:r>
              <a:rPr lang="en-US" sz="1700" b="0" i="0" u="none" strike="noStrike" cap="none" dirty="0">
                <a:solidFill>
                  <a:srgbClr val="3DB0B9"/>
                </a:solidFill>
                <a:latin typeface="Calibri"/>
                <a:ea typeface="Calibri"/>
                <a:cs typeface="Calibri"/>
                <a:sym typeface="Calibri"/>
              </a:rPr>
              <a:t>Il </a:t>
            </a:r>
            <a:r>
              <a:rPr lang="en-US" sz="1700" b="0" i="0" u="none" strike="noStrike" cap="none" dirty="0" err="1">
                <a:solidFill>
                  <a:srgbClr val="3DB0B9"/>
                </a:solidFill>
                <a:latin typeface="Calibri"/>
                <a:ea typeface="Calibri"/>
                <a:cs typeface="Calibri"/>
                <a:sym typeface="Calibri"/>
              </a:rPr>
              <a:t>concetto</a:t>
            </a:r>
            <a:r>
              <a:rPr lang="en-US" sz="1700" b="0" i="0" u="none" strike="noStrike" cap="none" dirty="0">
                <a:solidFill>
                  <a:srgbClr val="3DB0B9"/>
                </a:solidFill>
                <a:latin typeface="Calibri"/>
                <a:ea typeface="Calibri"/>
                <a:cs typeface="Calibri"/>
                <a:sym typeface="Calibri"/>
              </a:rPr>
              <a:t> di </a:t>
            </a:r>
            <a:r>
              <a:rPr lang="en-US" sz="1700" b="0" i="0" u="none" strike="noStrike" cap="none" dirty="0" err="1">
                <a:solidFill>
                  <a:srgbClr val="3DB0B9"/>
                </a:solidFill>
                <a:latin typeface="Calibri"/>
                <a:ea typeface="Calibri"/>
                <a:cs typeface="Calibri"/>
                <a:sym typeface="Calibri"/>
              </a:rPr>
              <a:t>agroecologia</a:t>
            </a:r>
            <a:r>
              <a:rPr lang="en-US" sz="1700" b="0" i="0" u="none" strike="noStrike" cap="none" dirty="0">
                <a:solidFill>
                  <a:srgbClr val="3DB0B9"/>
                </a:solidFill>
                <a:latin typeface="Calibri"/>
                <a:ea typeface="Calibri"/>
                <a:cs typeface="Calibri"/>
                <a:sym typeface="Calibri"/>
              </a:rPr>
              <a:t> ha </a:t>
            </a:r>
            <a:r>
              <a:rPr lang="en-US" sz="1700" b="0" i="0" u="none" strike="noStrike" cap="none" dirty="0" err="1">
                <a:solidFill>
                  <a:srgbClr val="3DB0B9"/>
                </a:solidFill>
                <a:latin typeface="Calibri"/>
                <a:ea typeface="Calibri"/>
                <a:cs typeface="Calibri"/>
                <a:sym typeface="Calibri"/>
              </a:rPr>
              <a:t>iniziato</a:t>
            </a:r>
            <a:r>
              <a:rPr lang="en-US" sz="1700" b="0" i="0" u="none" strike="noStrike" cap="none" dirty="0">
                <a:solidFill>
                  <a:srgbClr val="3DB0B9"/>
                </a:solidFill>
                <a:latin typeface="Calibri"/>
                <a:ea typeface="Calibri"/>
                <a:cs typeface="Calibri"/>
                <a:sym typeface="Calibri"/>
              </a:rPr>
              <a:t> a </a:t>
            </a:r>
            <a:r>
              <a:rPr lang="en-US" sz="1700" b="0" i="0" u="none" strike="noStrike" cap="none" dirty="0" err="1">
                <a:solidFill>
                  <a:srgbClr val="3DB0B9"/>
                </a:solidFill>
                <a:latin typeface="Calibri"/>
                <a:ea typeface="Calibri"/>
                <a:cs typeface="Calibri"/>
                <a:sym typeface="Calibri"/>
              </a:rPr>
              <a:t>emergere</a:t>
            </a:r>
            <a:r>
              <a:rPr lang="en-US" sz="1700" b="0" i="0" u="none" strike="noStrike" cap="none" dirty="0">
                <a:solidFill>
                  <a:srgbClr val="3DB0B9"/>
                </a:solidFill>
                <a:latin typeface="Calibri"/>
                <a:ea typeface="Calibri"/>
                <a:cs typeface="Calibri"/>
                <a:sym typeface="Calibri"/>
              </a:rPr>
              <a:t> in modo </a:t>
            </a:r>
            <a:r>
              <a:rPr lang="en-US" sz="1700" b="0" i="0" u="none" strike="noStrike" cap="none" dirty="0" err="1">
                <a:solidFill>
                  <a:srgbClr val="3DB0B9"/>
                </a:solidFill>
                <a:latin typeface="Calibri"/>
                <a:ea typeface="Calibri"/>
                <a:cs typeface="Calibri"/>
                <a:sym typeface="Calibri"/>
              </a:rPr>
              <a:t>più</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formale</a:t>
            </a:r>
            <a:r>
              <a:rPr lang="en-US" sz="1700" b="0" i="0" u="none" strike="noStrike" cap="none" dirty="0">
                <a:solidFill>
                  <a:srgbClr val="3DB0B9"/>
                </a:solidFill>
                <a:latin typeface="Calibri"/>
                <a:ea typeface="Calibri"/>
                <a:cs typeface="Calibri"/>
                <a:sym typeface="Calibri"/>
              </a:rPr>
              <a:t> come </a:t>
            </a:r>
            <a:r>
              <a:rPr lang="en-US" sz="1700" b="0" i="0" u="none" strike="noStrike" cap="none" dirty="0" err="1">
                <a:solidFill>
                  <a:srgbClr val="3DB0B9"/>
                </a:solidFill>
                <a:latin typeface="Calibri"/>
                <a:ea typeface="Calibri"/>
                <a:cs typeface="Calibri"/>
                <a:sym typeface="Calibri"/>
              </a:rPr>
              <a:t>disciplina</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scientifica</a:t>
            </a:r>
            <a:r>
              <a:rPr lang="en-US" sz="1700" b="0" i="0" u="none" strike="noStrike" cap="none" dirty="0">
                <a:solidFill>
                  <a:srgbClr val="3DB0B9"/>
                </a:solidFill>
                <a:latin typeface="Calibri"/>
                <a:ea typeface="Calibri"/>
                <a:cs typeface="Calibri"/>
                <a:sym typeface="Calibri"/>
              </a:rPr>
              <a:t> in Europa. È in </a:t>
            </a:r>
            <a:r>
              <a:rPr lang="en-US" sz="1700" b="0" i="0" u="none" strike="noStrike" cap="none" dirty="0" err="1">
                <a:solidFill>
                  <a:srgbClr val="3DB0B9"/>
                </a:solidFill>
                <a:latin typeface="Calibri"/>
                <a:ea typeface="Calibri"/>
                <a:cs typeface="Calibri"/>
                <a:sym typeface="Calibri"/>
              </a:rPr>
              <a:t>questo</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periodo</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che</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i</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ricercatori</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influenzati</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dai</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movimenti</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ambientalisti</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hanno</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iniziato</a:t>
            </a:r>
            <a:r>
              <a:rPr lang="en-US" sz="1700" b="0" i="0" u="none" strike="noStrike" cap="none" dirty="0">
                <a:solidFill>
                  <a:srgbClr val="3DB0B9"/>
                </a:solidFill>
                <a:latin typeface="Calibri"/>
                <a:ea typeface="Calibri"/>
                <a:cs typeface="Calibri"/>
                <a:sym typeface="Calibri"/>
              </a:rPr>
              <a:t> a </a:t>
            </a:r>
            <a:r>
              <a:rPr lang="en-US" sz="1700" b="0" i="0" u="none" strike="noStrike" cap="none" dirty="0" err="1">
                <a:solidFill>
                  <a:srgbClr val="3DB0B9"/>
                </a:solidFill>
                <a:latin typeface="Calibri"/>
                <a:ea typeface="Calibri"/>
                <a:cs typeface="Calibri"/>
                <a:sym typeface="Calibri"/>
              </a:rPr>
              <a:t>sostenere</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un'</a:t>
            </a:r>
            <a:r>
              <a:rPr lang="en-US" sz="1700" b="1" i="0" u="none" strike="noStrike" cap="none" dirty="0" err="1">
                <a:solidFill>
                  <a:srgbClr val="3DB0B9"/>
                </a:solidFill>
                <a:latin typeface="Calibri"/>
                <a:ea typeface="Calibri"/>
                <a:cs typeface="Calibri"/>
                <a:sym typeface="Calibri"/>
              </a:rPr>
              <a:t>agricoltura</a:t>
            </a:r>
            <a:r>
              <a:rPr lang="en-US" sz="1700" b="1" i="0" u="none" strike="noStrike" cap="none" dirty="0">
                <a:solidFill>
                  <a:srgbClr val="3DB0B9"/>
                </a:solidFill>
                <a:latin typeface="Calibri"/>
                <a:ea typeface="Calibri"/>
                <a:cs typeface="Calibri"/>
                <a:sym typeface="Calibri"/>
              </a:rPr>
              <a:t> </a:t>
            </a:r>
            <a:r>
              <a:rPr lang="en-US" sz="1700" b="1" i="0" u="none" strike="noStrike" cap="none" dirty="0" err="1">
                <a:solidFill>
                  <a:srgbClr val="3DB0B9"/>
                </a:solidFill>
                <a:latin typeface="Calibri"/>
                <a:ea typeface="Calibri"/>
                <a:cs typeface="Calibri"/>
                <a:sym typeface="Calibri"/>
              </a:rPr>
              <a:t>che</a:t>
            </a:r>
            <a:r>
              <a:rPr lang="en-US" sz="1700" b="1" i="0" u="none" strike="noStrike" cap="none" dirty="0">
                <a:solidFill>
                  <a:srgbClr val="3DB0B9"/>
                </a:solidFill>
                <a:latin typeface="Calibri"/>
                <a:ea typeface="Calibri"/>
                <a:cs typeface="Calibri"/>
                <a:sym typeface="Calibri"/>
              </a:rPr>
              <a:t> </a:t>
            </a:r>
            <a:r>
              <a:rPr lang="en-US" sz="1700" b="1" i="0" u="none" strike="noStrike" cap="none" dirty="0" err="1">
                <a:solidFill>
                  <a:srgbClr val="3DB0B9"/>
                </a:solidFill>
                <a:latin typeface="Calibri"/>
                <a:ea typeface="Calibri"/>
                <a:cs typeface="Calibri"/>
                <a:sym typeface="Calibri"/>
              </a:rPr>
              <a:t>lavora</a:t>
            </a:r>
            <a:r>
              <a:rPr lang="en-US" sz="1700" b="1" i="0" u="none" strike="noStrike" cap="none" dirty="0">
                <a:solidFill>
                  <a:srgbClr val="3DB0B9"/>
                </a:solidFill>
                <a:latin typeface="Calibri"/>
                <a:ea typeface="Calibri"/>
                <a:cs typeface="Calibri"/>
                <a:sym typeface="Calibri"/>
              </a:rPr>
              <a:t> in </a:t>
            </a:r>
            <a:r>
              <a:rPr lang="en-US" sz="1700" b="1" i="0" u="none" strike="noStrike" cap="none" dirty="0" err="1">
                <a:solidFill>
                  <a:srgbClr val="3DB0B9"/>
                </a:solidFill>
                <a:latin typeface="Calibri"/>
                <a:ea typeface="Calibri"/>
                <a:cs typeface="Calibri"/>
                <a:sym typeface="Calibri"/>
              </a:rPr>
              <a:t>armonia</a:t>
            </a:r>
            <a:r>
              <a:rPr lang="en-US" sz="1700" b="1" i="0" u="none" strike="noStrike" cap="none" dirty="0">
                <a:solidFill>
                  <a:srgbClr val="3DB0B9"/>
                </a:solidFill>
                <a:latin typeface="Calibri"/>
                <a:ea typeface="Calibri"/>
                <a:cs typeface="Calibri"/>
                <a:sym typeface="Calibri"/>
              </a:rPr>
              <a:t> con la natura</a:t>
            </a:r>
            <a:r>
              <a:rPr lang="en-US" sz="1700" b="0" i="0" u="none" strike="noStrike" cap="none" dirty="0">
                <a:solidFill>
                  <a:srgbClr val="3DB0B9"/>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416" name="Google Shape;416;p13"/>
          <p:cNvSpPr txBox="1"/>
          <p:nvPr/>
        </p:nvSpPr>
        <p:spPr>
          <a:xfrm>
            <a:off x="598685" y="150594"/>
            <a:ext cx="10595237" cy="80365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75A949"/>
              </a:buClr>
              <a:buSzPts val="3600"/>
              <a:buFont typeface="Arial"/>
              <a:buNone/>
            </a:pPr>
            <a:r>
              <a:rPr lang="en-US" sz="3600" b="1" i="0" u="none" strike="noStrike" cap="none" dirty="0">
                <a:solidFill>
                  <a:srgbClr val="75A949"/>
                </a:solidFill>
                <a:latin typeface="Calibri"/>
                <a:ea typeface="Calibri"/>
                <a:cs typeface="Calibri"/>
                <a:sym typeface="Calibri"/>
              </a:rPr>
              <a:t>Il </a:t>
            </a:r>
            <a:r>
              <a:rPr lang="en-US" sz="3600" b="1" i="0" u="none" strike="noStrike" cap="none" dirty="0" err="1">
                <a:solidFill>
                  <a:srgbClr val="75A949"/>
                </a:solidFill>
                <a:latin typeface="Calibri"/>
                <a:ea typeface="Calibri"/>
                <a:cs typeface="Calibri"/>
                <a:sym typeface="Calibri"/>
              </a:rPr>
              <a:t>viaggio</a:t>
            </a:r>
            <a:r>
              <a:rPr lang="en-US" sz="3600" b="1" i="0" u="none" strike="noStrike" cap="none" dirty="0">
                <a:solidFill>
                  <a:srgbClr val="75A949"/>
                </a:solidFill>
                <a:latin typeface="Calibri"/>
                <a:ea typeface="Calibri"/>
                <a:cs typeface="Calibri"/>
                <a:sym typeface="Calibri"/>
              </a:rPr>
              <a:t> </a:t>
            </a:r>
            <a:r>
              <a:rPr lang="en-US" sz="3600" b="1" i="0" u="none" strike="noStrike" cap="none" dirty="0" err="1">
                <a:solidFill>
                  <a:srgbClr val="75A949"/>
                </a:solidFill>
                <a:latin typeface="Calibri"/>
                <a:ea typeface="Calibri"/>
                <a:cs typeface="Calibri"/>
                <a:sym typeface="Calibri"/>
              </a:rPr>
              <a:t>dell'agroecologia</a:t>
            </a:r>
            <a:r>
              <a:rPr lang="en-US" sz="3600" b="1" i="0" u="none" strike="noStrike" cap="none" dirty="0">
                <a:solidFill>
                  <a:srgbClr val="75A949"/>
                </a:solidFill>
                <a:latin typeface="Calibri"/>
                <a:ea typeface="Calibri"/>
                <a:cs typeface="Calibri"/>
                <a:sym typeface="Calibri"/>
              </a:rPr>
              <a:t> </a:t>
            </a:r>
            <a:r>
              <a:rPr lang="en-US" sz="3600" b="1" i="0" u="none" strike="noStrike" cap="none" dirty="0" err="1">
                <a:solidFill>
                  <a:srgbClr val="75A949"/>
                </a:solidFill>
                <a:latin typeface="Calibri"/>
                <a:ea typeface="Calibri"/>
                <a:cs typeface="Calibri"/>
                <a:sym typeface="Calibri"/>
              </a:rPr>
              <a:t>nella</a:t>
            </a:r>
            <a:r>
              <a:rPr lang="en-US" sz="3600" b="1" i="0" u="none" strike="noStrike" cap="none" dirty="0">
                <a:solidFill>
                  <a:srgbClr val="75A949"/>
                </a:solidFill>
                <a:latin typeface="Calibri"/>
                <a:ea typeface="Calibri"/>
                <a:cs typeface="Calibri"/>
                <a:sym typeface="Calibri"/>
              </a:rPr>
              <a:t> </a:t>
            </a:r>
            <a:r>
              <a:rPr lang="en-US" sz="3600" b="1" i="0" u="none" strike="noStrike" cap="none" dirty="0" err="1">
                <a:solidFill>
                  <a:srgbClr val="75A949"/>
                </a:solidFill>
                <a:latin typeface="Calibri"/>
                <a:ea typeface="Calibri"/>
                <a:cs typeface="Calibri"/>
                <a:sym typeface="Calibri"/>
              </a:rPr>
              <a:t>storia</a:t>
            </a:r>
            <a:endParaRPr sz="1400" b="1" i="0" u="none" strike="noStrike" cap="none" dirty="0">
              <a:solidFill>
                <a:srgbClr val="000000"/>
              </a:solidFill>
              <a:latin typeface="Arial"/>
              <a:ea typeface="Arial"/>
              <a:cs typeface="Arial"/>
              <a:sym typeface="Arial"/>
            </a:endParaRPr>
          </a:p>
        </p:txBody>
      </p:sp>
      <p:sp>
        <p:nvSpPr>
          <p:cNvPr id="417" name="Google Shape;417;p13"/>
          <p:cNvSpPr txBox="1"/>
          <p:nvPr/>
        </p:nvSpPr>
        <p:spPr>
          <a:xfrm>
            <a:off x="4685958" y="2229828"/>
            <a:ext cx="114562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Inizio 20</a:t>
            </a:r>
            <a:r>
              <a:rPr lang="en-US" sz="1800" b="1" i="0" u="none" strike="noStrike" cap="none" baseline="30000">
                <a:solidFill>
                  <a:srgbClr val="000000"/>
                </a:solidFill>
                <a:latin typeface="Calibri"/>
                <a:ea typeface="Calibri"/>
                <a:cs typeface="Calibri"/>
                <a:sym typeface="Calibri"/>
              </a:rPr>
              <a:t>th</a:t>
            </a:r>
            <a:r>
              <a:rPr lang="en-US" sz="1800" b="1" i="0" u="none" strike="noStrike" cap="none">
                <a:solidFill>
                  <a:srgbClr val="000000"/>
                </a:solidFill>
                <a:latin typeface="Calibri"/>
                <a:ea typeface="Calibri"/>
                <a:cs typeface="Calibri"/>
                <a:sym typeface="Calibri"/>
              </a:rPr>
              <a:t> secolo</a:t>
            </a:r>
            <a:endParaRPr sz="1400" b="0" i="0" u="none" strike="noStrike" cap="none">
              <a:solidFill>
                <a:srgbClr val="000000"/>
              </a:solidFill>
              <a:latin typeface="Arial"/>
              <a:ea typeface="Arial"/>
              <a:cs typeface="Arial"/>
              <a:sym typeface="Arial"/>
            </a:endParaRPr>
          </a:p>
        </p:txBody>
      </p:sp>
      <p:sp>
        <p:nvSpPr>
          <p:cNvPr id="418" name="Google Shape;418;p13"/>
          <p:cNvSpPr txBox="1"/>
          <p:nvPr/>
        </p:nvSpPr>
        <p:spPr>
          <a:xfrm>
            <a:off x="6175609" y="5298808"/>
            <a:ext cx="139179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Anni '80-'90</a:t>
            </a:r>
            <a:endParaRPr sz="1400" b="0" i="0" u="none" strike="noStrike" cap="none">
              <a:solidFill>
                <a:srgbClr val="000000"/>
              </a:solidFill>
              <a:latin typeface="Arial"/>
              <a:ea typeface="Arial"/>
              <a:cs typeface="Arial"/>
              <a:sym typeface="Arial"/>
            </a:endParaRPr>
          </a:p>
        </p:txBody>
      </p:sp>
      <p:sp>
        <p:nvSpPr>
          <p:cNvPr id="419" name="Google Shape;419;p13"/>
          <p:cNvSpPr txBox="1"/>
          <p:nvPr/>
        </p:nvSpPr>
        <p:spPr>
          <a:xfrm>
            <a:off x="4598077" y="4203876"/>
            <a:ext cx="152626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Anni '70-'80</a:t>
            </a:r>
            <a:endParaRPr sz="1400" b="0" i="0" u="none" strike="noStrike" cap="none">
              <a:solidFill>
                <a:srgbClr val="000000"/>
              </a:solidFill>
              <a:latin typeface="Arial"/>
              <a:ea typeface="Arial"/>
              <a:cs typeface="Arial"/>
              <a:sym typeface="Arial"/>
            </a:endParaRPr>
          </a:p>
        </p:txBody>
      </p:sp>
      <p:sp>
        <p:nvSpPr>
          <p:cNvPr id="420" name="Google Shape;420;p13"/>
          <p:cNvSpPr txBox="1"/>
          <p:nvPr/>
        </p:nvSpPr>
        <p:spPr>
          <a:xfrm>
            <a:off x="6285413" y="3065040"/>
            <a:ext cx="13149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Dopo la seconda guerra mondiale</a:t>
            </a:r>
            <a:endParaRPr sz="1400" b="0" i="0" u="none" strike="noStrike" cap="none">
              <a:solidFill>
                <a:srgbClr val="000000"/>
              </a:solidFill>
              <a:latin typeface="Arial"/>
              <a:ea typeface="Arial"/>
              <a:cs typeface="Arial"/>
              <a:sym typeface="Arial"/>
            </a:endParaRPr>
          </a:p>
        </p:txBody>
      </p:sp>
      <p:sp>
        <p:nvSpPr>
          <p:cNvPr id="421" name="Google Shape;421;p13"/>
          <p:cNvSpPr txBox="1"/>
          <p:nvPr/>
        </p:nvSpPr>
        <p:spPr>
          <a:xfrm>
            <a:off x="8282153" y="6373789"/>
            <a:ext cx="342637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2" name="Google Shape;422;p13"/>
          <p:cNvSpPr/>
          <p:nvPr/>
        </p:nvSpPr>
        <p:spPr>
          <a:xfrm>
            <a:off x="7744103" y="4573200"/>
            <a:ext cx="4328285" cy="1119000"/>
          </a:xfrm>
          <a:prstGeom prst="rect">
            <a:avLst/>
          </a:prstGeom>
          <a:noFill/>
          <a:ln>
            <a:noFill/>
          </a:ln>
        </p:spPr>
        <p:txBody>
          <a:bodyPr spcFirstLastPara="1" wrap="square" lIns="45700" tIns="22850" rIns="45700" bIns="22850" anchor="t" anchorCtr="0">
            <a:noAutofit/>
          </a:bodyPr>
          <a:lstStyle/>
          <a:p>
            <a:pPr marL="0" marR="0" lvl="0" indent="0" algn="r" rtl="0">
              <a:lnSpc>
                <a:spcPct val="100000"/>
              </a:lnSpc>
              <a:spcBef>
                <a:spcPts val="0"/>
              </a:spcBef>
              <a:spcAft>
                <a:spcPts val="0"/>
              </a:spcAft>
              <a:buClr>
                <a:srgbClr val="000000"/>
              </a:buClr>
              <a:buSzPts val="1700"/>
              <a:buFont typeface="Arial"/>
              <a:buNone/>
            </a:pPr>
            <a:r>
              <a:rPr lang="en-US" sz="1700" b="0" i="0" u="none" strike="noStrike" cap="none" dirty="0" err="1">
                <a:solidFill>
                  <a:srgbClr val="75A949"/>
                </a:solidFill>
                <a:latin typeface="Calibri"/>
                <a:ea typeface="Calibri"/>
                <a:cs typeface="Calibri"/>
                <a:sym typeface="Calibri"/>
              </a:rPr>
              <a:t>L'agroecologia</a:t>
            </a:r>
            <a:r>
              <a:rPr lang="en-US" sz="1700" b="0" i="0" u="none" strike="noStrike" cap="none" dirty="0">
                <a:solidFill>
                  <a:srgbClr val="75A949"/>
                </a:solidFill>
                <a:latin typeface="Calibri"/>
                <a:ea typeface="Calibri"/>
                <a:cs typeface="Calibri"/>
                <a:sym typeface="Calibri"/>
              </a:rPr>
              <a:t> ha </a:t>
            </a:r>
            <a:r>
              <a:rPr lang="en-US" sz="1700" b="0" i="0" u="none" strike="noStrike" cap="none" dirty="0" err="1">
                <a:solidFill>
                  <a:srgbClr val="75A949"/>
                </a:solidFill>
                <a:latin typeface="Calibri"/>
                <a:ea typeface="Calibri"/>
                <a:cs typeface="Calibri"/>
                <a:sym typeface="Calibri"/>
              </a:rPr>
              <a:t>iniziato</a:t>
            </a:r>
            <a:r>
              <a:rPr lang="en-US" sz="1700" b="0" i="0" u="none" strike="noStrike" cap="none" dirty="0">
                <a:solidFill>
                  <a:srgbClr val="75A949"/>
                </a:solidFill>
                <a:latin typeface="Calibri"/>
                <a:ea typeface="Calibri"/>
                <a:cs typeface="Calibri"/>
                <a:sym typeface="Calibri"/>
              </a:rPr>
              <a:t> a </a:t>
            </a:r>
            <a:r>
              <a:rPr lang="en-US" sz="1700" b="0" i="0" u="none" strike="noStrike" cap="none" dirty="0" err="1">
                <a:solidFill>
                  <a:srgbClr val="75A949"/>
                </a:solidFill>
                <a:latin typeface="Calibri"/>
                <a:ea typeface="Calibri"/>
                <a:cs typeface="Calibri"/>
                <a:sym typeface="Calibri"/>
              </a:rPr>
              <a:t>ottenere</a:t>
            </a:r>
            <a:r>
              <a:rPr lang="en-US" sz="1700" b="0" i="0" u="none" strike="noStrike" cap="none" dirty="0">
                <a:solidFill>
                  <a:srgbClr val="75A949"/>
                </a:solidFill>
                <a:latin typeface="Calibri"/>
                <a:ea typeface="Calibri"/>
                <a:cs typeface="Calibri"/>
                <a:sym typeface="Calibri"/>
              </a:rPr>
              <a:t> un </a:t>
            </a:r>
            <a:r>
              <a:rPr lang="en-US" sz="1700" b="1" i="0" u="none" strike="noStrike" cap="none" dirty="0" err="1">
                <a:solidFill>
                  <a:srgbClr val="75A949"/>
                </a:solidFill>
                <a:latin typeface="Calibri"/>
                <a:ea typeface="Calibri"/>
                <a:cs typeface="Calibri"/>
                <a:sym typeface="Calibri"/>
              </a:rPr>
              <a:t>riconoscimento</a:t>
            </a:r>
            <a:r>
              <a:rPr lang="en-US" sz="1700" b="1" i="0" u="none" strike="noStrike" cap="none" dirty="0">
                <a:solidFill>
                  <a:srgbClr val="75A949"/>
                </a:solidFill>
                <a:latin typeface="Calibri"/>
                <a:ea typeface="Calibri"/>
                <a:cs typeface="Calibri"/>
                <a:sym typeface="Calibri"/>
              </a:rPr>
              <a:t> </a:t>
            </a:r>
            <a:r>
              <a:rPr lang="en-US" sz="1700" b="1" i="0" u="none" strike="noStrike" cap="none" dirty="0" err="1">
                <a:solidFill>
                  <a:srgbClr val="75A949"/>
                </a:solidFill>
                <a:latin typeface="Calibri"/>
                <a:ea typeface="Calibri"/>
                <a:cs typeface="Calibri"/>
                <a:sym typeface="Calibri"/>
              </a:rPr>
              <a:t>accademico</a:t>
            </a:r>
            <a:r>
              <a:rPr lang="en-US" sz="1700" b="1" i="0" u="none" strike="noStrike" cap="none" dirty="0">
                <a:solidFill>
                  <a:srgbClr val="75A949"/>
                </a:solidFill>
                <a:latin typeface="Calibri"/>
                <a:ea typeface="Calibri"/>
                <a:cs typeface="Calibri"/>
                <a:sym typeface="Calibri"/>
              </a:rPr>
              <a:t>.</a:t>
            </a:r>
            <a:r>
              <a:rPr lang="en-US" sz="1700" b="0" i="0" u="none" strike="noStrike" cap="none" dirty="0">
                <a:solidFill>
                  <a:srgbClr val="75A949"/>
                </a:solidFill>
                <a:latin typeface="Calibri"/>
                <a:ea typeface="Calibri"/>
                <a:cs typeface="Calibri"/>
                <a:sym typeface="Calibri"/>
              </a:rPr>
              <a:t> Le </a:t>
            </a:r>
            <a:r>
              <a:rPr lang="en-US" sz="1700" b="0" i="0" u="none" strike="noStrike" cap="none" dirty="0" err="1">
                <a:solidFill>
                  <a:srgbClr val="75A949"/>
                </a:solidFill>
                <a:latin typeface="Calibri"/>
                <a:ea typeface="Calibri"/>
                <a:cs typeface="Calibri"/>
                <a:sym typeface="Calibri"/>
              </a:rPr>
              <a:t>università</a:t>
            </a:r>
            <a:r>
              <a:rPr lang="en-US" sz="1700" b="0" i="0" u="none" strike="noStrike" cap="none" dirty="0">
                <a:solidFill>
                  <a:srgbClr val="75A949"/>
                </a:solidFill>
                <a:latin typeface="Calibri"/>
                <a:ea typeface="Calibri"/>
                <a:cs typeface="Calibri"/>
                <a:sym typeface="Calibri"/>
              </a:rPr>
              <a:t> e </a:t>
            </a:r>
            <a:r>
              <a:rPr lang="en-US" sz="1700" b="0" i="0" u="none" strike="noStrike" cap="none" dirty="0" err="1">
                <a:solidFill>
                  <a:srgbClr val="75A949"/>
                </a:solidFill>
                <a:latin typeface="Calibri"/>
                <a:ea typeface="Calibri"/>
                <a:cs typeface="Calibri"/>
                <a:sym typeface="Calibri"/>
              </a:rPr>
              <a:t>gli</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istituti</a:t>
            </a:r>
            <a:r>
              <a:rPr lang="en-US" sz="1700" b="0" i="0" u="none" strike="noStrike" cap="none" dirty="0">
                <a:solidFill>
                  <a:srgbClr val="75A949"/>
                </a:solidFill>
                <a:latin typeface="Calibri"/>
                <a:ea typeface="Calibri"/>
                <a:cs typeface="Calibri"/>
                <a:sym typeface="Calibri"/>
              </a:rPr>
              <a:t> di </a:t>
            </a:r>
            <a:r>
              <a:rPr lang="en-US" sz="1700" b="0" i="0" u="none" strike="noStrike" cap="none" dirty="0" err="1">
                <a:solidFill>
                  <a:srgbClr val="75A949"/>
                </a:solidFill>
                <a:latin typeface="Calibri"/>
                <a:ea typeface="Calibri"/>
                <a:cs typeface="Calibri"/>
                <a:sym typeface="Calibri"/>
              </a:rPr>
              <a:t>ricerca</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hanno</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iniziato</a:t>
            </a:r>
            <a:r>
              <a:rPr lang="en-US" sz="1700" b="0" i="0" u="none" strike="noStrike" cap="none" dirty="0">
                <a:solidFill>
                  <a:srgbClr val="75A949"/>
                </a:solidFill>
                <a:latin typeface="Calibri"/>
                <a:ea typeface="Calibri"/>
                <a:cs typeface="Calibri"/>
                <a:sym typeface="Calibri"/>
              </a:rPr>
              <a:t> a </a:t>
            </a:r>
            <a:r>
              <a:rPr lang="en-US" sz="1700" b="0" i="0" u="none" strike="noStrike" cap="none" dirty="0" err="1">
                <a:solidFill>
                  <a:srgbClr val="75A949"/>
                </a:solidFill>
                <a:latin typeface="Calibri"/>
                <a:ea typeface="Calibri"/>
                <a:cs typeface="Calibri"/>
                <a:sym typeface="Calibri"/>
              </a:rPr>
              <a:t>includere</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l'agroecologia</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nei</a:t>
            </a:r>
            <a:r>
              <a:rPr lang="en-US" sz="1700" b="0" i="0" u="none" strike="noStrike" cap="none" dirty="0">
                <a:solidFill>
                  <a:srgbClr val="75A949"/>
                </a:solidFill>
                <a:latin typeface="Calibri"/>
                <a:ea typeface="Calibri"/>
                <a:cs typeface="Calibri"/>
                <a:sym typeface="Calibri"/>
              </a:rPr>
              <a:t> loro </a:t>
            </a:r>
            <a:r>
              <a:rPr lang="en-US" sz="1700" b="0" i="0" u="none" strike="noStrike" cap="none" dirty="0" err="1">
                <a:solidFill>
                  <a:srgbClr val="75A949"/>
                </a:solidFill>
                <a:latin typeface="Calibri"/>
                <a:ea typeface="Calibri"/>
                <a:cs typeface="Calibri"/>
                <a:sym typeface="Calibri"/>
              </a:rPr>
              <a:t>programmi</a:t>
            </a:r>
            <a:r>
              <a:rPr lang="en-US" sz="1700" b="0" i="0" u="none" strike="noStrike" cap="none" dirty="0">
                <a:solidFill>
                  <a:srgbClr val="75A949"/>
                </a:solidFill>
                <a:latin typeface="Calibri"/>
                <a:ea typeface="Calibri"/>
                <a:cs typeface="Calibri"/>
                <a:sym typeface="Calibri"/>
              </a:rPr>
              <a:t> di studio e di </a:t>
            </a:r>
            <a:r>
              <a:rPr lang="en-US" sz="1700" b="0" i="0" u="none" strike="noStrike" cap="none" dirty="0" err="1">
                <a:solidFill>
                  <a:srgbClr val="75A949"/>
                </a:solidFill>
                <a:latin typeface="Calibri"/>
                <a:ea typeface="Calibri"/>
                <a:cs typeface="Calibri"/>
                <a:sym typeface="Calibri"/>
              </a:rPr>
              <a:t>ricerca</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concentrandosi</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sulle</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pratiche</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agricole</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sostenibili</a:t>
            </a:r>
            <a:r>
              <a:rPr lang="en-US" sz="1700" b="0" i="0" u="none" strike="noStrike" cap="none" dirty="0">
                <a:solidFill>
                  <a:srgbClr val="75A949"/>
                </a:solidFill>
                <a:latin typeface="Calibri"/>
                <a:ea typeface="Calibri"/>
                <a:cs typeface="Calibri"/>
                <a:sym typeface="Calibri"/>
              </a:rPr>
              <a:t> e </a:t>
            </a:r>
            <a:r>
              <a:rPr lang="en-US" sz="1700" b="0" i="0" u="none" strike="noStrike" cap="none" dirty="0" err="1">
                <a:solidFill>
                  <a:srgbClr val="75A949"/>
                </a:solidFill>
                <a:latin typeface="Calibri"/>
                <a:ea typeface="Calibri"/>
                <a:cs typeface="Calibri"/>
                <a:sym typeface="Calibri"/>
              </a:rPr>
              <a:t>sullo</a:t>
            </a:r>
            <a:r>
              <a:rPr lang="en-US" sz="1700" b="0" i="0" u="none" strike="noStrike" cap="none" dirty="0">
                <a:solidFill>
                  <a:srgbClr val="75A949"/>
                </a:solidFill>
                <a:latin typeface="Calibri"/>
                <a:ea typeface="Calibri"/>
                <a:cs typeface="Calibri"/>
                <a:sym typeface="Calibri"/>
              </a:rPr>
              <a:t> studio </a:t>
            </a:r>
            <a:r>
              <a:rPr lang="en-US" sz="1700" b="0" i="0" u="none" strike="noStrike" cap="none" dirty="0" err="1">
                <a:solidFill>
                  <a:srgbClr val="75A949"/>
                </a:solidFill>
                <a:latin typeface="Calibri"/>
                <a:ea typeface="Calibri"/>
                <a:cs typeface="Calibri"/>
                <a:sym typeface="Calibri"/>
              </a:rPr>
              <a:t>degli</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agroecosistemi</a:t>
            </a:r>
            <a:r>
              <a:rPr lang="en-US" sz="1700" b="0" i="0" u="none" strike="noStrike" cap="none" dirty="0">
                <a:solidFill>
                  <a:srgbClr val="75A949"/>
                </a:solidFill>
                <a:latin typeface="Calibri"/>
                <a:ea typeface="Calibri"/>
                <a:cs typeface="Calibri"/>
                <a:sym typeface="Calibri"/>
              </a:rPr>
              <a:t>.</a:t>
            </a:r>
            <a:endParaRPr sz="1700" b="0" i="0" u="none" strike="noStrike" cap="none" dirty="0">
              <a:solidFill>
                <a:srgbClr val="75A94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
          <p:cNvSpPr txBox="1">
            <a:spLocks noGrp="1"/>
          </p:cNvSpPr>
          <p:nvPr>
            <p:ph type="body" idx="1"/>
          </p:nvPr>
        </p:nvSpPr>
        <p:spPr>
          <a:xfrm>
            <a:off x="513905" y="1198191"/>
            <a:ext cx="10900800" cy="5659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600"/>
              </a:spcBef>
              <a:spcAft>
                <a:spcPts val="0"/>
              </a:spcAft>
              <a:buClr>
                <a:srgbClr val="000000"/>
              </a:buClr>
              <a:buSzPts val="2400"/>
              <a:buFont typeface="Arial"/>
              <a:buNone/>
            </a:pPr>
            <a:r>
              <a:rPr lang="en-US" dirty="0"/>
              <a:t>Il </a:t>
            </a:r>
            <a:r>
              <a:rPr lang="en-US" dirty="0" err="1"/>
              <a:t>progetto</a:t>
            </a:r>
            <a:r>
              <a:rPr lang="en-US" dirty="0"/>
              <a:t> EU-DARE </a:t>
            </a:r>
            <a:r>
              <a:rPr lang="en-US" dirty="0" err="1"/>
              <a:t>mira</a:t>
            </a:r>
            <a:r>
              <a:rPr lang="en-US" dirty="0"/>
              <a:t> a </a:t>
            </a:r>
            <a:r>
              <a:rPr lang="en-US" dirty="0" err="1"/>
              <a:t>sviluppare</a:t>
            </a:r>
            <a:r>
              <a:rPr lang="en-US" dirty="0"/>
              <a:t> un </a:t>
            </a:r>
            <a:r>
              <a:rPr lang="en-US" dirty="0" err="1"/>
              <a:t>corso</a:t>
            </a:r>
            <a:r>
              <a:rPr lang="en-US" dirty="0"/>
              <a:t> di </a:t>
            </a:r>
            <a:r>
              <a:rPr lang="en-US" dirty="0" err="1"/>
              <a:t>formazione</a:t>
            </a:r>
            <a:r>
              <a:rPr lang="en-US" dirty="0"/>
              <a:t> utile </a:t>
            </a:r>
            <a:r>
              <a:rPr lang="en-US" dirty="0" err="1"/>
              <a:t>che</a:t>
            </a:r>
            <a:r>
              <a:rPr lang="en-US" dirty="0"/>
              <a:t> </a:t>
            </a:r>
            <a:r>
              <a:rPr lang="en-US" dirty="0" err="1"/>
              <a:t>risponda</a:t>
            </a:r>
            <a:r>
              <a:rPr lang="en-US" dirty="0"/>
              <a:t> alle </a:t>
            </a:r>
            <a:r>
              <a:rPr lang="en-US" dirty="0" err="1"/>
              <a:t>esigenze</a:t>
            </a:r>
            <a:r>
              <a:rPr lang="en-US" dirty="0"/>
              <a:t> </a:t>
            </a:r>
            <a:r>
              <a:rPr lang="en-US" dirty="0" err="1"/>
              <a:t>dei</a:t>
            </a:r>
            <a:r>
              <a:rPr lang="en-US" dirty="0"/>
              <a:t> </a:t>
            </a:r>
            <a:r>
              <a:rPr lang="en-US" dirty="0" err="1"/>
              <a:t>piccoli</a:t>
            </a:r>
            <a:r>
              <a:rPr lang="en-US" dirty="0"/>
              <a:t> </a:t>
            </a:r>
            <a:r>
              <a:rPr lang="en-US" dirty="0" err="1"/>
              <a:t>agricoltori</a:t>
            </a:r>
            <a:r>
              <a:rPr lang="en-US" dirty="0"/>
              <a:t> </a:t>
            </a:r>
            <a:r>
              <a:rPr lang="en-US" dirty="0" err="1"/>
              <a:t>delle</a:t>
            </a:r>
            <a:r>
              <a:rPr lang="en-US" dirty="0"/>
              <a:t> </a:t>
            </a:r>
            <a:r>
              <a:rPr lang="en-US" dirty="0" err="1"/>
              <a:t>aree</a:t>
            </a:r>
            <a:r>
              <a:rPr lang="en-US" dirty="0"/>
              <a:t> </a:t>
            </a:r>
            <a:r>
              <a:rPr lang="en-US" dirty="0" err="1"/>
              <a:t>rurali</a:t>
            </a:r>
            <a:r>
              <a:rPr lang="en-US" dirty="0"/>
              <a:t> </a:t>
            </a:r>
            <a:r>
              <a:rPr lang="en-US" dirty="0" err="1"/>
              <a:t>europee</a:t>
            </a:r>
            <a:r>
              <a:rPr lang="en-US" dirty="0"/>
              <a:t>, in </a:t>
            </a:r>
            <a:r>
              <a:rPr lang="en-US" dirty="0" err="1"/>
              <a:t>particolare</a:t>
            </a:r>
            <a:r>
              <a:rPr lang="en-US" dirty="0"/>
              <a:t>:</a:t>
            </a:r>
            <a:br>
              <a:rPr lang="en-US" dirty="0"/>
            </a:br>
            <a:endParaRPr dirty="0"/>
          </a:p>
          <a:p>
            <a:pPr marL="457200" lvl="0" indent="-457200" algn="l" rtl="0">
              <a:lnSpc>
                <a:spcPct val="90000"/>
              </a:lnSpc>
              <a:spcBef>
                <a:spcPts val="600"/>
              </a:spcBef>
              <a:spcAft>
                <a:spcPts val="0"/>
              </a:spcAft>
              <a:buSzPts val="2400"/>
              <a:buAutoNum type="arabicPeriod"/>
            </a:pPr>
            <a:r>
              <a:rPr lang="en-US" dirty="0" err="1"/>
              <a:t>Spiegando</a:t>
            </a:r>
            <a:r>
              <a:rPr lang="en-US" dirty="0"/>
              <a:t> </a:t>
            </a:r>
            <a:r>
              <a:rPr lang="en-US" dirty="0" err="1"/>
              <a:t>cos'è</a:t>
            </a:r>
            <a:r>
              <a:rPr lang="en-US" dirty="0"/>
              <a:t> </a:t>
            </a:r>
            <a:r>
              <a:rPr lang="en-US" dirty="0" err="1"/>
              <a:t>l'agroecologia</a:t>
            </a:r>
            <a:r>
              <a:rPr lang="en-US" dirty="0"/>
              <a:t> e quale </a:t>
            </a:r>
            <a:r>
              <a:rPr lang="en-US" dirty="0" err="1"/>
              <a:t>ruolo</a:t>
            </a:r>
            <a:r>
              <a:rPr lang="en-US" dirty="0"/>
              <a:t> </a:t>
            </a:r>
            <a:r>
              <a:rPr lang="en-US" dirty="0" err="1"/>
              <a:t>svolge</a:t>
            </a:r>
            <a:r>
              <a:rPr lang="en-US" dirty="0"/>
              <a:t> </a:t>
            </a:r>
            <a:r>
              <a:rPr lang="en-US" dirty="0" err="1"/>
              <a:t>nella</a:t>
            </a:r>
            <a:r>
              <a:rPr lang="en-US" dirty="0"/>
              <a:t> lotta al </a:t>
            </a:r>
            <a:r>
              <a:rPr lang="en-US" dirty="0" err="1"/>
              <a:t>cambiamento</a:t>
            </a:r>
            <a:r>
              <a:rPr lang="en-US" dirty="0"/>
              <a:t> </a:t>
            </a:r>
            <a:r>
              <a:rPr lang="en-US" dirty="0" err="1"/>
              <a:t>climatico</a:t>
            </a:r>
            <a:r>
              <a:rPr lang="en-US" dirty="0"/>
              <a:t>, </a:t>
            </a:r>
            <a:r>
              <a:rPr lang="en-US" dirty="0" err="1"/>
              <a:t>nell'aumento</a:t>
            </a:r>
            <a:r>
              <a:rPr lang="en-US" dirty="0"/>
              <a:t> </a:t>
            </a:r>
            <a:r>
              <a:rPr lang="en-US" dirty="0" err="1"/>
              <a:t>della</a:t>
            </a:r>
            <a:r>
              <a:rPr lang="en-US" dirty="0"/>
              <a:t> </a:t>
            </a:r>
            <a:r>
              <a:rPr lang="en-US" dirty="0" err="1"/>
              <a:t>resilienza</a:t>
            </a:r>
            <a:r>
              <a:rPr lang="en-US" dirty="0"/>
              <a:t> e </a:t>
            </a:r>
            <a:r>
              <a:rPr lang="en-US" dirty="0" err="1"/>
              <a:t>nella</a:t>
            </a:r>
            <a:r>
              <a:rPr lang="en-US" dirty="0"/>
              <a:t> </a:t>
            </a:r>
            <a:r>
              <a:rPr lang="en-US" dirty="0" err="1"/>
              <a:t>crescita</a:t>
            </a:r>
            <a:r>
              <a:rPr lang="en-US" dirty="0"/>
              <a:t> </a:t>
            </a:r>
            <a:r>
              <a:rPr lang="en-US" dirty="0" err="1"/>
              <a:t>della</a:t>
            </a:r>
            <a:r>
              <a:rPr lang="en-US" dirty="0"/>
              <a:t> </a:t>
            </a:r>
            <a:r>
              <a:rPr lang="en-US" dirty="0" err="1"/>
              <a:t>produttività</a:t>
            </a:r>
            <a:r>
              <a:rPr lang="en-US" dirty="0"/>
              <a:t> </a:t>
            </a:r>
            <a:r>
              <a:rPr lang="en-US" dirty="0" err="1"/>
              <a:t>dei</a:t>
            </a:r>
            <a:r>
              <a:rPr lang="en-US" dirty="0"/>
              <a:t> </a:t>
            </a:r>
            <a:r>
              <a:rPr lang="en-US" dirty="0" err="1"/>
              <a:t>terreni</a:t>
            </a:r>
            <a:r>
              <a:rPr lang="en-US" dirty="0"/>
              <a:t>.</a:t>
            </a:r>
            <a:endParaRPr dirty="0"/>
          </a:p>
          <a:p>
            <a:pPr marL="457200" lvl="0" indent="-457200" algn="l" rtl="0">
              <a:lnSpc>
                <a:spcPct val="90000"/>
              </a:lnSpc>
              <a:spcBef>
                <a:spcPts val="600"/>
              </a:spcBef>
              <a:spcAft>
                <a:spcPts val="0"/>
              </a:spcAft>
              <a:buSzPts val="2400"/>
              <a:buAutoNum type="arabicPeriod"/>
            </a:pPr>
            <a:r>
              <a:rPr lang="en-US" dirty="0" err="1"/>
              <a:t>Illustrando</a:t>
            </a:r>
            <a:r>
              <a:rPr lang="en-US" dirty="0"/>
              <a:t> il </a:t>
            </a:r>
            <a:r>
              <a:rPr lang="en-US" dirty="0" err="1"/>
              <a:t>valore</a:t>
            </a:r>
            <a:r>
              <a:rPr lang="en-US" dirty="0"/>
              <a:t> </a:t>
            </a:r>
            <a:r>
              <a:rPr lang="en-US" dirty="0" err="1"/>
              <a:t>dell'azione</a:t>
            </a:r>
            <a:r>
              <a:rPr lang="en-US" dirty="0"/>
              <a:t> </a:t>
            </a:r>
            <a:r>
              <a:rPr lang="en-US" dirty="0" err="1"/>
              <a:t>dei</a:t>
            </a:r>
            <a:r>
              <a:rPr lang="en-US" dirty="0"/>
              <a:t> </a:t>
            </a:r>
            <a:r>
              <a:rPr lang="en-US" dirty="0" err="1"/>
              <a:t>piccoli</a:t>
            </a:r>
            <a:r>
              <a:rPr lang="en-US" dirty="0"/>
              <a:t> </a:t>
            </a:r>
            <a:r>
              <a:rPr lang="en-US" dirty="0" err="1"/>
              <a:t>agricoltori</a:t>
            </a:r>
            <a:r>
              <a:rPr lang="en-US" dirty="0"/>
              <a:t> come </a:t>
            </a:r>
            <a:r>
              <a:rPr lang="en-US" dirty="0" err="1"/>
              <a:t>propulsore</a:t>
            </a:r>
            <a:r>
              <a:rPr lang="en-US" dirty="0"/>
              <a:t> per il </a:t>
            </a:r>
            <a:r>
              <a:rPr lang="en-US" dirty="0" err="1"/>
              <a:t>miglioramento</a:t>
            </a:r>
            <a:r>
              <a:rPr lang="en-US" dirty="0"/>
              <a:t> </a:t>
            </a:r>
            <a:r>
              <a:rPr lang="en-US" dirty="0" err="1"/>
              <a:t>delle</a:t>
            </a:r>
            <a:r>
              <a:rPr lang="en-US" dirty="0"/>
              <a:t> </a:t>
            </a:r>
            <a:r>
              <a:rPr lang="en-US" dirty="0" err="1"/>
              <a:t>prestazioni</a:t>
            </a:r>
            <a:r>
              <a:rPr lang="en-US" dirty="0"/>
              <a:t> </a:t>
            </a:r>
            <a:r>
              <a:rPr lang="en-US" dirty="0" err="1"/>
              <a:t>agricole</a:t>
            </a:r>
            <a:r>
              <a:rPr lang="en-US" dirty="0"/>
              <a:t> </a:t>
            </a:r>
            <a:r>
              <a:rPr lang="en-US" dirty="0" err="1"/>
              <a:t>sostenibili</a:t>
            </a:r>
            <a:r>
              <a:rPr lang="en-US" dirty="0"/>
              <a:t>.</a:t>
            </a:r>
            <a:endParaRPr dirty="0"/>
          </a:p>
          <a:p>
            <a:pPr marL="457200" lvl="0" indent="-457200" algn="l" rtl="0">
              <a:lnSpc>
                <a:spcPct val="90000"/>
              </a:lnSpc>
              <a:spcBef>
                <a:spcPts val="600"/>
              </a:spcBef>
              <a:spcAft>
                <a:spcPts val="0"/>
              </a:spcAft>
              <a:buSzPts val="2400"/>
              <a:buAutoNum type="arabicPeriod"/>
            </a:pPr>
            <a:r>
              <a:rPr lang="en-US" dirty="0" err="1"/>
              <a:t>Motivando</a:t>
            </a:r>
            <a:r>
              <a:rPr lang="en-US" dirty="0"/>
              <a:t> </a:t>
            </a:r>
            <a:r>
              <a:rPr lang="en-US" dirty="0" err="1"/>
              <a:t>gli</a:t>
            </a:r>
            <a:r>
              <a:rPr lang="en-US" dirty="0"/>
              <a:t> </a:t>
            </a:r>
            <a:r>
              <a:rPr lang="en-US" dirty="0" err="1"/>
              <a:t>educatori</a:t>
            </a:r>
            <a:r>
              <a:rPr lang="en-US" dirty="0"/>
              <a:t> con </a:t>
            </a:r>
            <a:r>
              <a:rPr lang="en-US" dirty="0" err="1"/>
              <a:t>una</a:t>
            </a:r>
            <a:r>
              <a:rPr lang="en-US" dirty="0"/>
              <a:t> </a:t>
            </a:r>
            <a:r>
              <a:rPr lang="en-US" dirty="0" err="1"/>
              <a:t>guida</a:t>
            </a:r>
            <a:r>
              <a:rPr lang="en-US" dirty="0"/>
              <a:t> </a:t>
            </a:r>
            <a:r>
              <a:rPr lang="en-US" dirty="0" err="1"/>
              <a:t>pratica</a:t>
            </a:r>
            <a:r>
              <a:rPr lang="en-US" dirty="0"/>
              <a:t> </a:t>
            </a:r>
            <a:r>
              <a:rPr lang="en-US" dirty="0" err="1"/>
              <a:t>su</a:t>
            </a:r>
            <a:r>
              <a:rPr lang="en-US" dirty="0"/>
              <a:t> come </a:t>
            </a:r>
            <a:r>
              <a:rPr lang="en-US" dirty="0" err="1"/>
              <a:t>introdurre</a:t>
            </a:r>
            <a:r>
              <a:rPr lang="en-US" dirty="0"/>
              <a:t> </a:t>
            </a:r>
            <a:r>
              <a:rPr lang="en-US" dirty="0" err="1"/>
              <a:t>l'educazione</a:t>
            </a:r>
            <a:r>
              <a:rPr lang="en-US" dirty="0"/>
              <a:t> ai "</a:t>
            </a:r>
            <a:r>
              <a:rPr lang="en-US" dirty="0" err="1"/>
              <a:t>Sistemi</a:t>
            </a:r>
            <a:r>
              <a:rPr lang="en-US" dirty="0"/>
              <a:t> </a:t>
            </a:r>
            <a:r>
              <a:rPr lang="en-US" dirty="0" err="1"/>
              <a:t>agricoli</a:t>
            </a:r>
            <a:r>
              <a:rPr lang="en-US" dirty="0"/>
              <a:t> </a:t>
            </a:r>
            <a:r>
              <a:rPr lang="en-US" dirty="0" err="1"/>
              <a:t>sostenibili</a:t>
            </a:r>
            <a:r>
              <a:rPr lang="en-US" dirty="0"/>
              <a:t> e </a:t>
            </a:r>
            <a:r>
              <a:rPr lang="en-US" dirty="0" err="1"/>
              <a:t>rigenerativi</a:t>
            </a:r>
            <a:r>
              <a:rPr lang="en-US" dirty="0"/>
              <a:t>" </a:t>
            </a:r>
            <a:r>
              <a:rPr lang="en-US" dirty="0" err="1"/>
              <a:t>nelle</a:t>
            </a:r>
            <a:r>
              <a:rPr lang="en-US" dirty="0"/>
              <a:t> loro </a:t>
            </a:r>
            <a:r>
              <a:rPr lang="en-US" dirty="0" err="1"/>
              <a:t>attività</a:t>
            </a:r>
            <a:r>
              <a:rPr lang="en-US" dirty="0"/>
              <a:t> </a:t>
            </a:r>
            <a:r>
              <a:rPr lang="en-US" dirty="0" err="1"/>
              <a:t>rivolte</a:t>
            </a:r>
            <a:r>
              <a:rPr lang="en-US" dirty="0"/>
              <a:t> ai </a:t>
            </a:r>
            <a:r>
              <a:rPr lang="en-US" dirty="0" err="1"/>
              <a:t>piccoli</a:t>
            </a:r>
            <a:r>
              <a:rPr lang="en-US" dirty="0"/>
              <a:t> </a:t>
            </a:r>
            <a:r>
              <a:rPr lang="en-US" dirty="0" err="1"/>
              <a:t>agricoltori</a:t>
            </a:r>
            <a:r>
              <a:rPr lang="en-US" dirty="0"/>
              <a:t>.</a:t>
            </a:r>
            <a:endParaRPr dirty="0"/>
          </a:p>
          <a:p>
            <a:pPr marL="914400" lvl="0" indent="0" algn="l" rtl="0">
              <a:lnSpc>
                <a:spcPct val="90000"/>
              </a:lnSpc>
              <a:spcBef>
                <a:spcPts val="600"/>
              </a:spcBef>
              <a:spcAft>
                <a:spcPts val="0"/>
              </a:spcAft>
              <a:buSzPts val="2400"/>
              <a:buNone/>
            </a:pPr>
            <a:endParaRPr sz="1200" b="1" dirty="0">
              <a:solidFill>
                <a:srgbClr val="78AB33"/>
              </a:solidFill>
            </a:endParaRPr>
          </a:p>
          <a:p>
            <a:pPr marL="914400" lvl="0" indent="0" algn="ctr" rtl="0">
              <a:lnSpc>
                <a:spcPct val="90000"/>
              </a:lnSpc>
              <a:spcBef>
                <a:spcPts val="600"/>
              </a:spcBef>
              <a:spcAft>
                <a:spcPts val="0"/>
              </a:spcAft>
              <a:buSzPts val="2400"/>
              <a:buNone/>
            </a:pPr>
            <a:r>
              <a:rPr lang="en-US" b="1" dirty="0">
                <a:solidFill>
                  <a:srgbClr val="78AB33"/>
                </a:solidFill>
              </a:rPr>
              <a:t>Prima di </a:t>
            </a:r>
            <a:r>
              <a:rPr lang="en-US" b="1" dirty="0" err="1">
                <a:solidFill>
                  <a:srgbClr val="78AB33"/>
                </a:solidFill>
              </a:rPr>
              <a:t>iniziare</a:t>
            </a:r>
            <a:r>
              <a:rPr lang="en-US" b="1" dirty="0">
                <a:solidFill>
                  <a:srgbClr val="78AB33"/>
                </a:solidFill>
              </a:rPr>
              <a:t>, </a:t>
            </a:r>
            <a:r>
              <a:rPr lang="en-US" b="1" dirty="0" err="1">
                <a:solidFill>
                  <a:srgbClr val="78AB33"/>
                </a:solidFill>
              </a:rPr>
              <a:t>però</a:t>
            </a:r>
            <a:r>
              <a:rPr lang="en-US" b="1" dirty="0">
                <a:solidFill>
                  <a:srgbClr val="78AB33"/>
                </a:solidFill>
              </a:rPr>
              <a:t>, </a:t>
            </a:r>
            <a:r>
              <a:rPr lang="en-US" b="1" dirty="0" err="1">
                <a:solidFill>
                  <a:srgbClr val="78AB33"/>
                </a:solidFill>
              </a:rPr>
              <a:t>vorremmo</a:t>
            </a:r>
            <a:r>
              <a:rPr lang="en-US" b="1" dirty="0">
                <a:solidFill>
                  <a:srgbClr val="78AB33"/>
                </a:solidFill>
              </a:rPr>
              <a:t> </a:t>
            </a:r>
            <a:r>
              <a:rPr lang="en-US" b="1" dirty="0" err="1">
                <a:solidFill>
                  <a:srgbClr val="78AB33"/>
                </a:solidFill>
              </a:rPr>
              <a:t>che</a:t>
            </a:r>
            <a:r>
              <a:rPr lang="en-US" b="1" dirty="0">
                <a:solidFill>
                  <a:srgbClr val="78AB33"/>
                </a:solidFill>
              </a:rPr>
              <a:t> </a:t>
            </a:r>
            <a:r>
              <a:rPr lang="en-US" b="1" dirty="0" err="1">
                <a:solidFill>
                  <a:srgbClr val="78AB33"/>
                </a:solidFill>
              </a:rPr>
              <a:t>riflettessi</a:t>
            </a:r>
            <a:r>
              <a:rPr lang="en-US" b="1" dirty="0">
                <a:solidFill>
                  <a:srgbClr val="78AB33"/>
                </a:solidFill>
              </a:rPr>
              <a:t> </a:t>
            </a:r>
            <a:r>
              <a:rPr lang="en-US" b="1" dirty="0" err="1">
                <a:solidFill>
                  <a:srgbClr val="78AB33"/>
                </a:solidFill>
              </a:rPr>
              <a:t>su</a:t>
            </a:r>
            <a:r>
              <a:rPr lang="en-US" b="1" dirty="0">
                <a:solidFill>
                  <a:srgbClr val="78AB33"/>
                </a:solidFill>
              </a:rPr>
              <a:t> </a:t>
            </a:r>
            <a:r>
              <a:rPr lang="en-US" b="1" dirty="0" err="1">
                <a:solidFill>
                  <a:srgbClr val="78AB33"/>
                </a:solidFill>
              </a:rPr>
              <a:t>tutto</a:t>
            </a:r>
            <a:r>
              <a:rPr lang="en-US" b="1" dirty="0">
                <a:solidFill>
                  <a:srgbClr val="78AB33"/>
                </a:solidFill>
              </a:rPr>
              <a:t> </a:t>
            </a:r>
            <a:r>
              <a:rPr lang="en-US" b="1" dirty="0" err="1">
                <a:solidFill>
                  <a:srgbClr val="78AB33"/>
                </a:solidFill>
              </a:rPr>
              <a:t>ciò</a:t>
            </a:r>
            <a:r>
              <a:rPr lang="en-US" b="1" dirty="0">
                <a:solidFill>
                  <a:srgbClr val="78AB33"/>
                </a:solidFill>
              </a:rPr>
              <a:t> </a:t>
            </a:r>
            <a:r>
              <a:rPr lang="en-US" b="1" dirty="0" err="1">
                <a:solidFill>
                  <a:srgbClr val="78AB33"/>
                </a:solidFill>
              </a:rPr>
              <a:t>che</a:t>
            </a:r>
            <a:r>
              <a:rPr lang="en-US" b="1" dirty="0">
                <a:solidFill>
                  <a:srgbClr val="78AB33"/>
                </a:solidFill>
              </a:rPr>
              <a:t> </a:t>
            </a:r>
            <a:r>
              <a:rPr lang="en-US" b="1" dirty="0" err="1">
                <a:solidFill>
                  <a:srgbClr val="78AB33"/>
                </a:solidFill>
              </a:rPr>
              <a:t>attualmente</a:t>
            </a:r>
            <a:r>
              <a:rPr lang="en-US" b="1" dirty="0">
                <a:solidFill>
                  <a:srgbClr val="78AB33"/>
                </a:solidFill>
              </a:rPr>
              <a:t> </a:t>
            </a:r>
            <a:r>
              <a:rPr lang="en-US" b="1" dirty="0" err="1">
                <a:solidFill>
                  <a:srgbClr val="78AB33"/>
                </a:solidFill>
              </a:rPr>
              <a:t>conosci</a:t>
            </a:r>
            <a:r>
              <a:rPr lang="en-US" b="1" dirty="0">
                <a:solidFill>
                  <a:srgbClr val="78AB33"/>
                </a:solidFill>
              </a:rPr>
              <a:t> e </a:t>
            </a:r>
            <a:r>
              <a:rPr lang="en-US" b="1" dirty="0" err="1">
                <a:solidFill>
                  <a:srgbClr val="78AB33"/>
                </a:solidFill>
              </a:rPr>
              <a:t>comprendi</a:t>
            </a:r>
            <a:r>
              <a:rPr lang="en-US" b="1" dirty="0">
                <a:solidFill>
                  <a:srgbClr val="78AB33"/>
                </a:solidFill>
              </a:rPr>
              <a:t> </a:t>
            </a:r>
            <a:r>
              <a:rPr lang="en-US" b="1" dirty="0" err="1">
                <a:solidFill>
                  <a:srgbClr val="78AB33"/>
                </a:solidFill>
              </a:rPr>
              <a:t>dell'AGRO</a:t>
            </a:r>
            <a:r>
              <a:rPr lang="en-US" b="1" dirty="0">
                <a:solidFill>
                  <a:srgbClr val="78AB33"/>
                </a:solidFill>
              </a:rPr>
              <a:t> ECOLOGIA!</a:t>
            </a:r>
            <a:endParaRPr dirty="0">
              <a:solidFill>
                <a:srgbClr val="78AB33"/>
              </a:solidFill>
            </a:endParaRPr>
          </a:p>
          <a:p>
            <a:pPr marL="0" lvl="0" indent="0" algn="ctr" rtl="0">
              <a:lnSpc>
                <a:spcPct val="90000"/>
              </a:lnSpc>
              <a:spcBef>
                <a:spcPts val="600"/>
              </a:spcBef>
              <a:spcAft>
                <a:spcPts val="0"/>
              </a:spcAft>
              <a:buSzPts val="2400"/>
              <a:buNone/>
            </a:pPr>
            <a:endParaRPr b="1" dirty="0">
              <a:solidFill>
                <a:srgbClr val="75A949"/>
              </a:solidFill>
            </a:endParaRPr>
          </a:p>
        </p:txBody>
      </p:sp>
      <p:sp>
        <p:nvSpPr>
          <p:cNvPr id="182" name="Google Shape;182;p3"/>
          <p:cNvSpPr txBox="1">
            <a:spLocks noGrp="1"/>
          </p:cNvSpPr>
          <p:nvPr>
            <p:ph type="body" idx="2"/>
          </p:nvPr>
        </p:nvSpPr>
        <p:spPr>
          <a:xfrm>
            <a:off x="513906" y="560791"/>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endParaRPr/>
          </a:p>
          <a:p>
            <a:pPr marL="0" lvl="0" indent="0" algn="l" rtl="0">
              <a:lnSpc>
                <a:spcPct val="90000"/>
              </a:lnSpc>
              <a:spcBef>
                <a:spcPts val="1000"/>
              </a:spcBef>
              <a:spcAft>
                <a:spcPts val="0"/>
              </a:spcAft>
              <a:buClr>
                <a:srgbClr val="8DC641"/>
              </a:buClr>
              <a:buSzPts val="3600"/>
              <a:buNone/>
            </a:pPr>
            <a:endParaRPr/>
          </a:p>
        </p:txBody>
      </p:sp>
      <p:grpSp>
        <p:nvGrpSpPr>
          <p:cNvPr id="183" name="Google Shape;183;p3"/>
          <p:cNvGrpSpPr/>
          <p:nvPr/>
        </p:nvGrpSpPr>
        <p:grpSpPr>
          <a:xfrm rot="3730713">
            <a:off x="10590242" y="109799"/>
            <a:ext cx="949899" cy="1163507"/>
            <a:chOff x="7602444" y="4967675"/>
            <a:chExt cx="483620" cy="592374"/>
          </a:xfrm>
        </p:grpSpPr>
        <p:grpSp>
          <p:nvGrpSpPr>
            <p:cNvPr id="184" name="Google Shape;184;p3"/>
            <p:cNvGrpSpPr/>
            <p:nvPr/>
          </p:nvGrpSpPr>
          <p:grpSpPr>
            <a:xfrm>
              <a:off x="7618661" y="4967675"/>
              <a:ext cx="467403" cy="507609"/>
              <a:chOff x="2251964" y="3590497"/>
              <a:chExt cx="467403" cy="507609"/>
            </a:xfrm>
          </p:grpSpPr>
          <p:sp>
            <p:nvSpPr>
              <p:cNvPr id="185" name="Google Shape;185;p3"/>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3"/>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3"/>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88" name="Google Shape;188;p3"/>
            <p:cNvGrpSpPr/>
            <p:nvPr/>
          </p:nvGrpSpPr>
          <p:grpSpPr>
            <a:xfrm>
              <a:off x="7602444" y="4993761"/>
              <a:ext cx="421973" cy="566288"/>
              <a:chOff x="2235747" y="3616583"/>
              <a:chExt cx="421973" cy="566288"/>
            </a:xfrm>
          </p:grpSpPr>
          <p:sp>
            <p:nvSpPr>
              <p:cNvPr id="189" name="Google Shape;189;p3"/>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3"/>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14"/>
          <p:cNvSpPr/>
          <p:nvPr/>
        </p:nvSpPr>
        <p:spPr>
          <a:xfrm>
            <a:off x="6071078" y="2927465"/>
            <a:ext cx="1585507" cy="1214148"/>
          </a:xfrm>
          <a:custGeom>
            <a:avLst/>
            <a:gdLst/>
            <a:ahLst/>
            <a:cxnLst/>
            <a:rect l="l" t="t" r="r" b="b"/>
            <a:pathLst>
              <a:path w="3146" h="2406" extrusionOk="0">
                <a:moveTo>
                  <a:pt x="2259" y="1971"/>
                </a:moveTo>
                <a:lnTo>
                  <a:pt x="2259" y="1971"/>
                </a:lnTo>
                <a:cubicBezTo>
                  <a:pt x="2711" y="1519"/>
                  <a:pt x="2946" y="941"/>
                  <a:pt x="3136" y="344"/>
                </a:cubicBezTo>
                <a:cubicBezTo>
                  <a:pt x="3145" y="299"/>
                  <a:pt x="3127" y="271"/>
                  <a:pt x="3082" y="254"/>
                </a:cubicBezTo>
                <a:cubicBezTo>
                  <a:pt x="3045" y="245"/>
                  <a:pt x="3009" y="235"/>
                  <a:pt x="2973" y="217"/>
                </a:cubicBezTo>
                <a:cubicBezTo>
                  <a:pt x="2485" y="82"/>
                  <a:pt x="1997" y="0"/>
                  <a:pt x="1482" y="28"/>
                </a:cubicBezTo>
                <a:cubicBezTo>
                  <a:pt x="1210" y="46"/>
                  <a:pt x="948" y="118"/>
                  <a:pt x="722" y="290"/>
                </a:cubicBezTo>
                <a:cubicBezTo>
                  <a:pt x="342" y="561"/>
                  <a:pt x="162" y="1076"/>
                  <a:pt x="288" y="1519"/>
                </a:cubicBezTo>
                <a:cubicBezTo>
                  <a:pt x="306" y="1573"/>
                  <a:pt x="342" y="1637"/>
                  <a:pt x="324" y="1673"/>
                </a:cubicBezTo>
                <a:cubicBezTo>
                  <a:pt x="306" y="1718"/>
                  <a:pt x="234" y="1736"/>
                  <a:pt x="189" y="1763"/>
                </a:cubicBezTo>
                <a:lnTo>
                  <a:pt x="189" y="1763"/>
                </a:lnTo>
                <a:cubicBezTo>
                  <a:pt x="144" y="1781"/>
                  <a:pt x="107" y="1799"/>
                  <a:pt x="72" y="1817"/>
                </a:cubicBezTo>
                <a:cubicBezTo>
                  <a:pt x="27" y="1844"/>
                  <a:pt x="0" y="1872"/>
                  <a:pt x="27" y="1917"/>
                </a:cubicBezTo>
                <a:cubicBezTo>
                  <a:pt x="45" y="1962"/>
                  <a:pt x="81" y="1971"/>
                  <a:pt x="134" y="1944"/>
                </a:cubicBezTo>
                <a:cubicBezTo>
                  <a:pt x="207" y="1908"/>
                  <a:pt x="279" y="1872"/>
                  <a:pt x="351" y="1826"/>
                </a:cubicBezTo>
                <a:cubicBezTo>
                  <a:pt x="397" y="1808"/>
                  <a:pt x="415" y="1808"/>
                  <a:pt x="442" y="1853"/>
                </a:cubicBezTo>
                <a:cubicBezTo>
                  <a:pt x="604" y="2089"/>
                  <a:pt x="831" y="2233"/>
                  <a:pt x="1102" y="2306"/>
                </a:cubicBezTo>
                <a:cubicBezTo>
                  <a:pt x="1545" y="2405"/>
                  <a:pt x="1933" y="2287"/>
                  <a:pt x="2259" y="1971"/>
                </a:cubicBezTo>
              </a:path>
            </a:pathLst>
          </a:custGeom>
          <a:solidFill>
            <a:srgbClr val="3DB0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429" name="Google Shape;429;p14"/>
          <p:cNvSpPr/>
          <p:nvPr/>
        </p:nvSpPr>
        <p:spPr>
          <a:xfrm>
            <a:off x="4479933" y="2013758"/>
            <a:ext cx="1587732" cy="1216372"/>
          </a:xfrm>
          <a:custGeom>
            <a:avLst/>
            <a:gdLst/>
            <a:ahLst/>
            <a:cxnLst/>
            <a:rect l="l" t="t" r="r" b="b"/>
            <a:pathLst>
              <a:path w="3147" h="2414" extrusionOk="0">
                <a:moveTo>
                  <a:pt x="886" y="1970"/>
                </a:moveTo>
                <a:lnTo>
                  <a:pt x="886" y="1970"/>
                </a:lnTo>
                <a:cubicBezTo>
                  <a:pt x="434" y="1518"/>
                  <a:pt x="199" y="939"/>
                  <a:pt x="9" y="344"/>
                </a:cubicBezTo>
                <a:cubicBezTo>
                  <a:pt x="0" y="299"/>
                  <a:pt x="18" y="271"/>
                  <a:pt x="63" y="253"/>
                </a:cubicBezTo>
                <a:cubicBezTo>
                  <a:pt x="99" y="244"/>
                  <a:pt x="136" y="235"/>
                  <a:pt x="172" y="226"/>
                </a:cubicBezTo>
                <a:cubicBezTo>
                  <a:pt x="660" y="91"/>
                  <a:pt x="1148" y="0"/>
                  <a:pt x="1664" y="27"/>
                </a:cubicBezTo>
                <a:cubicBezTo>
                  <a:pt x="1935" y="45"/>
                  <a:pt x="2197" y="118"/>
                  <a:pt x="2423" y="290"/>
                </a:cubicBezTo>
                <a:cubicBezTo>
                  <a:pt x="2802" y="570"/>
                  <a:pt x="2983" y="1075"/>
                  <a:pt x="2857" y="1518"/>
                </a:cubicBezTo>
                <a:cubicBezTo>
                  <a:pt x="2839" y="1572"/>
                  <a:pt x="2802" y="1635"/>
                  <a:pt x="2821" y="1672"/>
                </a:cubicBezTo>
                <a:cubicBezTo>
                  <a:pt x="2839" y="1717"/>
                  <a:pt x="2911" y="1735"/>
                  <a:pt x="2956" y="1762"/>
                </a:cubicBezTo>
                <a:lnTo>
                  <a:pt x="2956" y="1762"/>
                </a:lnTo>
                <a:cubicBezTo>
                  <a:pt x="3002" y="1780"/>
                  <a:pt x="3038" y="1807"/>
                  <a:pt x="3074" y="1825"/>
                </a:cubicBezTo>
                <a:cubicBezTo>
                  <a:pt x="3119" y="1843"/>
                  <a:pt x="3146" y="1870"/>
                  <a:pt x="3119" y="1925"/>
                </a:cubicBezTo>
                <a:cubicBezTo>
                  <a:pt x="3101" y="1961"/>
                  <a:pt x="3065" y="1970"/>
                  <a:pt x="3010" y="1943"/>
                </a:cubicBezTo>
                <a:cubicBezTo>
                  <a:pt x="2938" y="1906"/>
                  <a:pt x="2866" y="1870"/>
                  <a:pt x="2794" y="1834"/>
                </a:cubicBezTo>
                <a:cubicBezTo>
                  <a:pt x="2748" y="1807"/>
                  <a:pt x="2730" y="1807"/>
                  <a:pt x="2703" y="1852"/>
                </a:cubicBezTo>
                <a:cubicBezTo>
                  <a:pt x="2540" y="2087"/>
                  <a:pt x="2314" y="2241"/>
                  <a:pt x="2043" y="2304"/>
                </a:cubicBezTo>
                <a:cubicBezTo>
                  <a:pt x="1600" y="2413"/>
                  <a:pt x="1211" y="2286"/>
                  <a:pt x="886" y="1970"/>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430" name="Google Shape;430;p14"/>
          <p:cNvSpPr/>
          <p:nvPr/>
        </p:nvSpPr>
        <p:spPr>
          <a:xfrm>
            <a:off x="4479933" y="3902219"/>
            <a:ext cx="1587732" cy="1211923"/>
          </a:xfrm>
          <a:custGeom>
            <a:avLst/>
            <a:gdLst/>
            <a:ahLst/>
            <a:cxnLst/>
            <a:rect l="l" t="t" r="r" b="b"/>
            <a:pathLst>
              <a:path w="3147" h="2405" extrusionOk="0">
                <a:moveTo>
                  <a:pt x="886" y="1970"/>
                </a:moveTo>
                <a:lnTo>
                  <a:pt x="886" y="1970"/>
                </a:lnTo>
                <a:cubicBezTo>
                  <a:pt x="434" y="1518"/>
                  <a:pt x="199" y="940"/>
                  <a:pt x="9" y="343"/>
                </a:cubicBezTo>
                <a:cubicBezTo>
                  <a:pt x="0" y="298"/>
                  <a:pt x="18" y="271"/>
                  <a:pt x="63" y="253"/>
                </a:cubicBezTo>
                <a:cubicBezTo>
                  <a:pt x="99" y="243"/>
                  <a:pt x="136" y="234"/>
                  <a:pt x="172" y="226"/>
                </a:cubicBezTo>
                <a:cubicBezTo>
                  <a:pt x="660" y="90"/>
                  <a:pt x="1148" y="0"/>
                  <a:pt x="1664" y="27"/>
                </a:cubicBezTo>
                <a:cubicBezTo>
                  <a:pt x="1935" y="45"/>
                  <a:pt x="2197" y="117"/>
                  <a:pt x="2423" y="289"/>
                </a:cubicBezTo>
                <a:cubicBezTo>
                  <a:pt x="2802" y="560"/>
                  <a:pt x="2983" y="1075"/>
                  <a:pt x="2857" y="1518"/>
                </a:cubicBezTo>
                <a:cubicBezTo>
                  <a:pt x="2839" y="1572"/>
                  <a:pt x="2802" y="1636"/>
                  <a:pt x="2821" y="1672"/>
                </a:cubicBezTo>
                <a:cubicBezTo>
                  <a:pt x="2839" y="1717"/>
                  <a:pt x="2911" y="1735"/>
                  <a:pt x="2956" y="1762"/>
                </a:cubicBezTo>
                <a:lnTo>
                  <a:pt x="2956" y="1762"/>
                </a:lnTo>
                <a:cubicBezTo>
                  <a:pt x="3002" y="1780"/>
                  <a:pt x="3038" y="1798"/>
                  <a:pt x="3074" y="1825"/>
                </a:cubicBezTo>
                <a:cubicBezTo>
                  <a:pt x="3119" y="1844"/>
                  <a:pt x="3146" y="1871"/>
                  <a:pt x="3119" y="1925"/>
                </a:cubicBezTo>
                <a:cubicBezTo>
                  <a:pt x="3101" y="1961"/>
                  <a:pt x="3065" y="1970"/>
                  <a:pt x="3010" y="1943"/>
                </a:cubicBezTo>
                <a:cubicBezTo>
                  <a:pt x="2938" y="1907"/>
                  <a:pt x="2866" y="1871"/>
                  <a:pt x="2794" y="1825"/>
                </a:cubicBezTo>
                <a:cubicBezTo>
                  <a:pt x="2748" y="1808"/>
                  <a:pt x="2730" y="1808"/>
                  <a:pt x="2703" y="1853"/>
                </a:cubicBezTo>
                <a:cubicBezTo>
                  <a:pt x="2540" y="2088"/>
                  <a:pt x="2314" y="2241"/>
                  <a:pt x="2043" y="2305"/>
                </a:cubicBezTo>
                <a:cubicBezTo>
                  <a:pt x="1600" y="2404"/>
                  <a:pt x="1211" y="2287"/>
                  <a:pt x="886" y="1970"/>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431" name="Google Shape;431;p14"/>
          <p:cNvSpPr/>
          <p:nvPr/>
        </p:nvSpPr>
        <p:spPr>
          <a:xfrm>
            <a:off x="6003716" y="2044873"/>
            <a:ext cx="82278" cy="4422966"/>
          </a:xfrm>
          <a:custGeom>
            <a:avLst/>
            <a:gdLst/>
            <a:ahLst/>
            <a:cxnLst/>
            <a:rect l="l" t="t" r="r" b="b"/>
            <a:pathLst>
              <a:path w="163" h="8769" extrusionOk="0">
                <a:moveTo>
                  <a:pt x="162" y="8768"/>
                </a:moveTo>
                <a:lnTo>
                  <a:pt x="162" y="8768"/>
                </a:lnTo>
                <a:cubicBezTo>
                  <a:pt x="0" y="8768"/>
                  <a:pt x="0" y="8768"/>
                  <a:pt x="0" y="8768"/>
                </a:cubicBezTo>
                <a:cubicBezTo>
                  <a:pt x="0" y="82"/>
                  <a:pt x="0" y="82"/>
                  <a:pt x="0" y="82"/>
                </a:cubicBezTo>
                <a:cubicBezTo>
                  <a:pt x="0" y="37"/>
                  <a:pt x="36" y="0"/>
                  <a:pt x="81" y="0"/>
                </a:cubicBezTo>
                <a:lnTo>
                  <a:pt x="81" y="0"/>
                </a:lnTo>
                <a:cubicBezTo>
                  <a:pt x="126" y="0"/>
                  <a:pt x="162" y="37"/>
                  <a:pt x="162" y="82"/>
                </a:cubicBezTo>
                <a:lnTo>
                  <a:pt x="162" y="8768"/>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432" name="Google Shape;432;p14"/>
          <p:cNvSpPr/>
          <p:nvPr/>
        </p:nvSpPr>
        <p:spPr>
          <a:xfrm>
            <a:off x="5014164" y="5171414"/>
            <a:ext cx="489217" cy="662667"/>
          </a:xfrm>
          <a:custGeom>
            <a:avLst/>
            <a:gdLst/>
            <a:ahLst/>
            <a:cxnLst/>
            <a:rect l="l" t="t" r="r" b="b"/>
            <a:pathLst>
              <a:path w="968" h="1312" extrusionOk="0">
                <a:moveTo>
                  <a:pt x="913" y="136"/>
                </a:moveTo>
                <a:lnTo>
                  <a:pt x="913" y="136"/>
                </a:lnTo>
                <a:cubicBezTo>
                  <a:pt x="714" y="136"/>
                  <a:pt x="714" y="136"/>
                  <a:pt x="714" y="136"/>
                </a:cubicBezTo>
                <a:cubicBezTo>
                  <a:pt x="696" y="100"/>
                  <a:pt x="660" y="64"/>
                  <a:pt x="633" y="46"/>
                </a:cubicBezTo>
                <a:cubicBezTo>
                  <a:pt x="588" y="19"/>
                  <a:pt x="533" y="0"/>
                  <a:pt x="479" y="0"/>
                </a:cubicBezTo>
                <a:cubicBezTo>
                  <a:pt x="434" y="0"/>
                  <a:pt x="380" y="19"/>
                  <a:pt x="334" y="46"/>
                </a:cubicBezTo>
                <a:cubicBezTo>
                  <a:pt x="298" y="64"/>
                  <a:pt x="271" y="100"/>
                  <a:pt x="253" y="136"/>
                </a:cubicBezTo>
                <a:cubicBezTo>
                  <a:pt x="54" y="136"/>
                  <a:pt x="54" y="136"/>
                  <a:pt x="54" y="136"/>
                </a:cubicBezTo>
                <a:cubicBezTo>
                  <a:pt x="27" y="136"/>
                  <a:pt x="0" y="163"/>
                  <a:pt x="0" y="208"/>
                </a:cubicBezTo>
                <a:cubicBezTo>
                  <a:pt x="0" y="1275"/>
                  <a:pt x="0" y="1275"/>
                  <a:pt x="0" y="1275"/>
                </a:cubicBezTo>
                <a:cubicBezTo>
                  <a:pt x="0" y="1293"/>
                  <a:pt x="18" y="1311"/>
                  <a:pt x="36" y="1311"/>
                </a:cubicBezTo>
                <a:cubicBezTo>
                  <a:pt x="922" y="1311"/>
                  <a:pt x="922" y="1311"/>
                  <a:pt x="922" y="1311"/>
                </a:cubicBezTo>
                <a:cubicBezTo>
                  <a:pt x="949" y="1311"/>
                  <a:pt x="967" y="1293"/>
                  <a:pt x="967" y="1275"/>
                </a:cubicBezTo>
                <a:cubicBezTo>
                  <a:pt x="967" y="208"/>
                  <a:pt x="967" y="208"/>
                  <a:pt x="967" y="208"/>
                </a:cubicBezTo>
                <a:cubicBezTo>
                  <a:pt x="967" y="163"/>
                  <a:pt x="940" y="136"/>
                  <a:pt x="913" y="136"/>
                </a:cubicBezTo>
                <a:close/>
                <a:moveTo>
                  <a:pt x="316" y="181"/>
                </a:moveTo>
                <a:lnTo>
                  <a:pt x="316" y="181"/>
                </a:lnTo>
                <a:cubicBezTo>
                  <a:pt x="325" y="154"/>
                  <a:pt x="352" y="127"/>
                  <a:pt x="380" y="109"/>
                </a:cubicBezTo>
                <a:cubicBezTo>
                  <a:pt x="407" y="91"/>
                  <a:pt x="443" y="73"/>
                  <a:pt x="479" y="73"/>
                </a:cubicBezTo>
                <a:cubicBezTo>
                  <a:pt x="524" y="73"/>
                  <a:pt x="560" y="91"/>
                  <a:pt x="588" y="109"/>
                </a:cubicBezTo>
                <a:cubicBezTo>
                  <a:pt x="615" y="127"/>
                  <a:pt x="633" y="154"/>
                  <a:pt x="651" y="181"/>
                </a:cubicBezTo>
                <a:cubicBezTo>
                  <a:pt x="651" y="254"/>
                  <a:pt x="651" y="254"/>
                  <a:pt x="651" y="254"/>
                </a:cubicBezTo>
                <a:cubicBezTo>
                  <a:pt x="316" y="254"/>
                  <a:pt x="316" y="254"/>
                  <a:pt x="316" y="254"/>
                </a:cubicBezTo>
                <a:lnTo>
                  <a:pt x="316" y="181"/>
                </a:lnTo>
                <a:close/>
                <a:moveTo>
                  <a:pt x="199" y="208"/>
                </a:moveTo>
                <a:lnTo>
                  <a:pt x="199" y="208"/>
                </a:lnTo>
                <a:cubicBezTo>
                  <a:pt x="244" y="208"/>
                  <a:pt x="244" y="208"/>
                  <a:pt x="244" y="208"/>
                </a:cubicBezTo>
                <a:cubicBezTo>
                  <a:pt x="244" y="290"/>
                  <a:pt x="244" y="290"/>
                  <a:pt x="244" y="290"/>
                </a:cubicBezTo>
                <a:cubicBezTo>
                  <a:pt x="244" y="308"/>
                  <a:pt x="262" y="326"/>
                  <a:pt x="289" y="326"/>
                </a:cubicBezTo>
                <a:cubicBezTo>
                  <a:pt x="678" y="326"/>
                  <a:pt x="678" y="326"/>
                  <a:pt x="678" y="326"/>
                </a:cubicBezTo>
                <a:cubicBezTo>
                  <a:pt x="705" y="326"/>
                  <a:pt x="723" y="308"/>
                  <a:pt x="723" y="290"/>
                </a:cubicBezTo>
                <a:cubicBezTo>
                  <a:pt x="723" y="208"/>
                  <a:pt x="723" y="208"/>
                  <a:pt x="723" y="208"/>
                </a:cubicBezTo>
                <a:cubicBezTo>
                  <a:pt x="768" y="208"/>
                  <a:pt x="768" y="208"/>
                  <a:pt x="768" y="208"/>
                </a:cubicBezTo>
                <a:cubicBezTo>
                  <a:pt x="768" y="1103"/>
                  <a:pt x="768" y="1103"/>
                  <a:pt x="768" y="1103"/>
                </a:cubicBezTo>
                <a:cubicBezTo>
                  <a:pt x="199" y="1103"/>
                  <a:pt x="199" y="1103"/>
                  <a:pt x="199" y="1103"/>
                </a:cubicBezTo>
                <a:lnTo>
                  <a:pt x="199" y="208"/>
                </a:lnTo>
                <a:close/>
                <a:moveTo>
                  <a:pt x="886" y="1239"/>
                </a:moveTo>
                <a:lnTo>
                  <a:pt x="886" y="1239"/>
                </a:lnTo>
                <a:cubicBezTo>
                  <a:pt x="81" y="1239"/>
                  <a:pt x="81" y="1239"/>
                  <a:pt x="81" y="1239"/>
                </a:cubicBezTo>
                <a:cubicBezTo>
                  <a:pt x="81" y="208"/>
                  <a:pt x="81" y="208"/>
                  <a:pt x="81" y="208"/>
                </a:cubicBezTo>
                <a:cubicBezTo>
                  <a:pt x="126" y="208"/>
                  <a:pt x="126" y="208"/>
                  <a:pt x="126" y="208"/>
                </a:cubicBezTo>
                <a:cubicBezTo>
                  <a:pt x="126" y="1149"/>
                  <a:pt x="126" y="1149"/>
                  <a:pt x="126" y="1149"/>
                </a:cubicBezTo>
                <a:cubicBezTo>
                  <a:pt x="126" y="1166"/>
                  <a:pt x="145" y="1185"/>
                  <a:pt x="163" y="1185"/>
                </a:cubicBezTo>
                <a:cubicBezTo>
                  <a:pt x="805" y="1185"/>
                  <a:pt x="805" y="1185"/>
                  <a:pt x="805" y="1185"/>
                </a:cubicBezTo>
                <a:cubicBezTo>
                  <a:pt x="822" y="1185"/>
                  <a:pt x="841" y="1166"/>
                  <a:pt x="841" y="1149"/>
                </a:cubicBezTo>
                <a:cubicBezTo>
                  <a:pt x="841" y="208"/>
                  <a:pt x="841" y="208"/>
                  <a:pt x="841" y="208"/>
                </a:cubicBezTo>
                <a:cubicBezTo>
                  <a:pt x="886" y="208"/>
                  <a:pt x="886" y="208"/>
                  <a:pt x="886" y="208"/>
                </a:cubicBezTo>
                <a:lnTo>
                  <a:pt x="886" y="12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433" name="Google Shape;433;p14"/>
          <p:cNvSpPr/>
          <p:nvPr/>
        </p:nvSpPr>
        <p:spPr>
          <a:xfrm>
            <a:off x="5169824" y="5380444"/>
            <a:ext cx="177897" cy="42250"/>
          </a:xfrm>
          <a:custGeom>
            <a:avLst/>
            <a:gdLst/>
            <a:ahLst/>
            <a:cxnLst/>
            <a:rect l="l" t="t" r="r" b="b"/>
            <a:pathLst>
              <a:path w="354" h="83" extrusionOk="0">
                <a:moveTo>
                  <a:pt x="36" y="82"/>
                </a:moveTo>
                <a:lnTo>
                  <a:pt x="36" y="82"/>
                </a:lnTo>
                <a:cubicBezTo>
                  <a:pt x="317" y="82"/>
                  <a:pt x="317" y="82"/>
                  <a:pt x="317" y="82"/>
                </a:cubicBezTo>
                <a:cubicBezTo>
                  <a:pt x="335" y="82"/>
                  <a:pt x="353" y="63"/>
                  <a:pt x="353" y="46"/>
                </a:cubicBezTo>
                <a:cubicBezTo>
                  <a:pt x="353" y="18"/>
                  <a:pt x="335" y="0"/>
                  <a:pt x="317" y="0"/>
                </a:cubicBezTo>
                <a:cubicBezTo>
                  <a:pt x="36" y="0"/>
                  <a:pt x="36" y="0"/>
                  <a:pt x="36" y="0"/>
                </a:cubicBezTo>
                <a:cubicBezTo>
                  <a:pt x="18" y="0"/>
                  <a:pt x="0" y="18"/>
                  <a:pt x="0" y="46"/>
                </a:cubicBezTo>
                <a:cubicBezTo>
                  <a:pt x="0" y="63"/>
                  <a:pt x="18" y="82"/>
                  <a:pt x="36"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434" name="Google Shape;434;p14"/>
          <p:cNvSpPr/>
          <p:nvPr/>
        </p:nvSpPr>
        <p:spPr>
          <a:xfrm>
            <a:off x="5169824" y="5484957"/>
            <a:ext cx="177897" cy="42252"/>
          </a:xfrm>
          <a:custGeom>
            <a:avLst/>
            <a:gdLst/>
            <a:ahLst/>
            <a:cxnLst/>
            <a:rect l="l" t="t" r="r" b="b"/>
            <a:pathLst>
              <a:path w="354" h="83" extrusionOk="0">
                <a:moveTo>
                  <a:pt x="36" y="82"/>
                </a:moveTo>
                <a:lnTo>
                  <a:pt x="36" y="82"/>
                </a:lnTo>
                <a:cubicBezTo>
                  <a:pt x="317" y="82"/>
                  <a:pt x="317" y="82"/>
                  <a:pt x="317" y="82"/>
                </a:cubicBezTo>
                <a:cubicBezTo>
                  <a:pt x="335" y="82"/>
                  <a:pt x="353" y="63"/>
                  <a:pt x="353" y="46"/>
                </a:cubicBezTo>
                <a:cubicBezTo>
                  <a:pt x="353" y="18"/>
                  <a:pt x="335" y="0"/>
                  <a:pt x="317" y="0"/>
                </a:cubicBezTo>
                <a:cubicBezTo>
                  <a:pt x="36" y="0"/>
                  <a:pt x="36" y="0"/>
                  <a:pt x="36" y="0"/>
                </a:cubicBezTo>
                <a:cubicBezTo>
                  <a:pt x="18" y="0"/>
                  <a:pt x="0" y="18"/>
                  <a:pt x="0" y="46"/>
                </a:cubicBezTo>
                <a:cubicBezTo>
                  <a:pt x="0" y="63"/>
                  <a:pt x="18" y="82"/>
                  <a:pt x="36"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435" name="Google Shape;435;p14"/>
          <p:cNvSpPr/>
          <p:nvPr/>
        </p:nvSpPr>
        <p:spPr>
          <a:xfrm>
            <a:off x="5169824" y="5596143"/>
            <a:ext cx="177897" cy="37804"/>
          </a:xfrm>
          <a:custGeom>
            <a:avLst/>
            <a:gdLst/>
            <a:ahLst/>
            <a:cxnLst/>
            <a:rect l="l" t="t" r="r" b="b"/>
            <a:pathLst>
              <a:path w="354" h="73" extrusionOk="0">
                <a:moveTo>
                  <a:pt x="36" y="72"/>
                </a:moveTo>
                <a:lnTo>
                  <a:pt x="36" y="72"/>
                </a:lnTo>
                <a:cubicBezTo>
                  <a:pt x="317" y="72"/>
                  <a:pt x="317" y="72"/>
                  <a:pt x="317" y="72"/>
                </a:cubicBezTo>
                <a:cubicBezTo>
                  <a:pt x="335" y="72"/>
                  <a:pt x="353" y="54"/>
                  <a:pt x="353" y="36"/>
                </a:cubicBezTo>
                <a:cubicBezTo>
                  <a:pt x="353" y="9"/>
                  <a:pt x="335" y="0"/>
                  <a:pt x="317" y="0"/>
                </a:cubicBezTo>
                <a:cubicBezTo>
                  <a:pt x="36" y="0"/>
                  <a:pt x="36" y="0"/>
                  <a:pt x="36" y="0"/>
                </a:cubicBezTo>
                <a:cubicBezTo>
                  <a:pt x="18" y="0"/>
                  <a:pt x="0" y="9"/>
                  <a:pt x="0" y="36"/>
                </a:cubicBezTo>
                <a:cubicBezTo>
                  <a:pt x="0" y="54"/>
                  <a:pt x="18" y="72"/>
                  <a:pt x="36" y="7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436" name="Google Shape;436;p14"/>
          <p:cNvSpPr/>
          <p:nvPr/>
        </p:nvSpPr>
        <p:spPr>
          <a:xfrm>
            <a:off x="5125350" y="3330180"/>
            <a:ext cx="269069" cy="100067"/>
          </a:xfrm>
          <a:custGeom>
            <a:avLst/>
            <a:gdLst/>
            <a:ahLst/>
            <a:cxnLst/>
            <a:rect l="l" t="t" r="r" b="b"/>
            <a:pathLst>
              <a:path w="534" h="200" extrusionOk="0">
                <a:moveTo>
                  <a:pt x="45" y="199"/>
                </a:moveTo>
                <a:lnTo>
                  <a:pt x="45" y="199"/>
                </a:lnTo>
                <a:cubicBezTo>
                  <a:pt x="72" y="199"/>
                  <a:pt x="90" y="181"/>
                  <a:pt x="90" y="154"/>
                </a:cubicBezTo>
                <a:cubicBezTo>
                  <a:pt x="90" y="91"/>
                  <a:pt x="90" y="91"/>
                  <a:pt x="90" y="91"/>
                </a:cubicBezTo>
                <a:cubicBezTo>
                  <a:pt x="443" y="91"/>
                  <a:pt x="443" y="91"/>
                  <a:pt x="443" y="91"/>
                </a:cubicBezTo>
                <a:cubicBezTo>
                  <a:pt x="443" y="154"/>
                  <a:pt x="443" y="154"/>
                  <a:pt x="443" y="154"/>
                </a:cubicBezTo>
                <a:cubicBezTo>
                  <a:pt x="443" y="181"/>
                  <a:pt x="461" y="199"/>
                  <a:pt x="488" y="199"/>
                </a:cubicBezTo>
                <a:cubicBezTo>
                  <a:pt x="506" y="199"/>
                  <a:pt x="533" y="181"/>
                  <a:pt x="533" y="154"/>
                </a:cubicBezTo>
                <a:cubicBezTo>
                  <a:pt x="533" y="55"/>
                  <a:pt x="533" y="55"/>
                  <a:pt x="533" y="55"/>
                </a:cubicBezTo>
                <a:cubicBezTo>
                  <a:pt x="533" y="28"/>
                  <a:pt x="506" y="0"/>
                  <a:pt x="479" y="0"/>
                </a:cubicBezTo>
                <a:cubicBezTo>
                  <a:pt x="54" y="0"/>
                  <a:pt x="54" y="0"/>
                  <a:pt x="54" y="0"/>
                </a:cubicBezTo>
                <a:cubicBezTo>
                  <a:pt x="27" y="0"/>
                  <a:pt x="0" y="28"/>
                  <a:pt x="0" y="55"/>
                </a:cubicBezTo>
                <a:cubicBezTo>
                  <a:pt x="0" y="154"/>
                  <a:pt x="0" y="154"/>
                  <a:pt x="0" y="154"/>
                </a:cubicBezTo>
                <a:cubicBezTo>
                  <a:pt x="0" y="181"/>
                  <a:pt x="18" y="199"/>
                  <a:pt x="45" y="19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437" name="Google Shape;437;p14"/>
          <p:cNvSpPr txBox="1"/>
          <p:nvPr/>
        </p:nvSpPr>
        <p:spPr>
          <a:xfrm>
            <a:off x="5124940" y="404198"/>
            <a:ext cx="1942121" cy="661650"/>
          </a:xfrm>
          <a:prstGeom prst="rect">
            <a:avLst/>
          </a:prstGeom>
          <a:noFill/>
          <a:ln>
            <a:noFill/>
          </a:ln>
        </p:spPr>
        <p:txBody>
          <a:bodyPr spcFirstLastPara="1" wrap="square" lIns="45700" tIns="22850" rIns="45700" bIns="2285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2"/>
                </a:solidFill>
                <a:latin typeface="Lato Black"/>
                <a:ea typeface="Lato Black"/>
                <a:cs typeface="Lato Black"/>
                <a:sym typeface="Lato Black"/>
              </a:rPr>
              <a:t>Ecologia</a:t>
            </a:r>
            <a:endParaRPr sz="4000" b="1" i="0" u="none" strike="noStrike" cap="none">
              <a:solidFill>
                <a:schemeClr val="dk2"/>
              </a:solidFill>
              <a:latin typeface="Lato Black"/>
              <a:ea typeface="Lato Black"/>
              <a:cs typeface="Lato Black"/>
              <a:sym typeface="Lato Black"/>
            </a:endParaRPr>
          </a:p>
        </p:txBody>
      </p:sp>
      <p:sp>
        <p:nvSpPr>
          <p:cNvPr id="438" name="Google Shape;438;p14"/>
          <p:cNvSpPr/>
          <p:nvPr/>
        </p:nvSpPr>
        <p:spPr>
          <a:xfrm>
            <a:off x="7818054" y="2600665"/>
            <a:ext cx="4006083" cy="477000"/>
          </a:xfrm>
          <a:prstGeom prst="rect">
            <a:avLst/>
          </a:prstGeom>
          <a:noFill/>
          <a:ln>
            <a:noFill/>
          </a:ln>
        </p:spPr>
        <p:txBody>
          <a:bodyPr spcFirstLastPara="1" wrap="square" lIns="45700" tIns="22850" rIns="45700" bIns="22850" anchor="t" anchorCtr="0">
            <a:noAutofit/>
          </a:bodyPr>
          <a:lstStyle/>
          <a:p>
            <a:pPr marL="0" marR="0" lvl="0" indent="0" algn="r" rtl="0">
              <a:lnSpc>
                <a:spcPct val="100000"/>
              </a:lnSpc>
              <a:spcBef>
                <a:spcPts val="0"/>
              </a:spcBef>
              <a:spcAft>
                <a:spcPts val="0"/>
              </a:spcAft>
              <a:buClr>
                <a:srgbClr val="000000"/>
              </a:buClr>
              <a:buSzPts val="1700"/>
              <a:buFont typeface="Arial"/>
              <a:buNone/>
            </a:pPr>
            <a:r>
              <a:rPr lang="en-US" sz="1700" b="0" i="0" u="none" strike="noStrike" cap="none" dirty="0" err="1">
                <a:solidFill>
                  <a:schemeClr val="dk1"/>
                </a:solidFill>
                <a:latin typeface="Calibri"/>
                <a:ea typeface="Calibri"/>
                <a:cs typeface="Calibri"/>
                <a:sym typeface="Calibri"/>
              </a:rPr>
              <a:t>L'agroecologia</a:t>
            </a:r>
            <a:r>
              <a:rPr lang="en-US" sz="1700" b="0" i="0" u="none" strike="noStrike" cap="none" dirty="0">
                <a:solidFill>
                  <a:schemeClr val="dk1"/>
                </a:solidFill>
                <a:latin typeface="Calibri"/>
                <a:ea typeface="Calibri"/>
                <a:cs typeface="Calibri"/>
                <a:sym typeface="Calibri"/>
              </a:rPr>
              <a:t> è </a:t>
            </a:r>
            <a:r>
              <a:rPr lang="en-US" sz="1700" b="0" i="0" u="none" strike="noStrike" cap="none" dirty="0" err="1">
                <a:solidFill>
                  <a:schemeClr val="dk1"/>
                </a:solidFill>
                <a:latin typeface="Calibri"/>
                <a:ea typeface="Calibri"/>
                <a:cs typeface="Calibri"/>
                <a:sym typeface="Calibri"/>
              </a:rPr>
              <a:t>diventata</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una</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parte</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importante</a:t>
            </a:r>
            <a:r>
              <a:rPr lang="en-US" sz="1700" b="0" i="0" u="none" strike="noStrike" cap="none" dirty="0">
                <a:solidFill>
                  <a:schemeClr val="dk1"/>
                </a:solidFill>
                <a:latin typeface="Calibri"/>
                <a:ea typeface="Calibri"/>
                <a:cs typeface="Calibri"/>
                <a:sym typeface="Calibri"/>
              </a:rPr>
              <a:t> del panorama </a:t>
            </a:r>
            <a:r>
              <a:rPr lang="en-US" sz="1700" b="0" i="0" u="none" strike="noStrike" cap="none" dirty="0" err="1">
                <a:solidFill>
                  <a:schemeClr val="dk1"/>
                </a:solidFill>
                <a:latin typeface="Calibri"/>
                <a:ea typeface="Calibri"/>
                <a:cs typeface="Calibri"/>
                <a:sym typeface="Calibri"/>
              </a:rPr>
              <a:t>agricolo</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europeo</a:t>
            </a:r>
            <a:r>
              <a:rPr lang="en-US" sz="1700" b="0" i="0" u="none" strike="noStrike" cap="none" dirty="0">
                <a:solidFill>
                  <a:schemeClr val="dk1"/>
                </a:solidFill>
                <a:latin typeface="Calibri"/>
                <a:ea typeface="Calibri"/>
                <a:cs typeface="Calibri"/>
                <a:sym typeface="Calibri"/>
              </a:rPr>
              <a:t>. È </a:t>
            </a:r>
            <a:r>
              <a:rPr lang="en-US" sz="1700" b="0" i="0" u="none" strike="noStrike" cap="none" dirty="0" err="1">
                <a:solidFill>
                  <a:schemeClr val="dk1"/>
                </a:solidFill>
                <a:latin typeface="Calibri"/>
                <a:ea typeface="Calibri"/>
                <a:cs typeface="Calibri"/>
                <a:sym typeface="Calibri"/>
              </a:rPr>
              <a:t>considerata</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una</a:t>
            </a:r>
            <a:r>
              <a:rPr lang="en-US" sz="1700" b="0" i="0" u="none" strike="noStrike" cap="none" dirty="0">
                <a:solidFill>
                  <a:schemeClr val="dk1"/>
                </a:solidFill>
                <a:latin typeface="Calibri"/>
                <a:ea typeface="Calibri"/>
                <a:cs typeface="Calibri"/>
                <a:sym typeface="Calibri"/>
              </a:rPr>
              <a:t> </a:t>
            </a:r>
            <a:r>
              <a:rPr lang="en-US" sz="1700" b="1" i="0" u="none" strike="noStrike" cap="none" dirty="0" err="1">
                <a:solidFill>
                  <a:schemeClr val="dk1"/>
                </a:solidFill>
                <a:latin typeface="Calibri"/>
                <a:ea typeface="Calibri"/>
                <a:cs typeface="Calibri"/>
                <a:sym typeface="Calibri"/>
              </a:rPr>
              <a:t>soluzione</a:t>
            </a:r>
            <a:r>
              <a:rPr lang="en-US" sz="1700" b="1" i="0" u="none" strike="noStrike" cap="none" dirty="0">
                <a:solidFill>
                  <a:schemeClr val="dk1"/>
                </a:solidFill>
                <a:latin typeface="Calibri"/>
                <a:ea typeface="Calibri"/>
                <a:cs typeface="Calibri"/>
                <a:sym typeface="Calibri"/>
              </a:rPr>
              <a:t> </a:t>
            </a:r>
            <a:r>
              <a:rPr lang="en-US" sz="1700" b="1" i="0" u="none" strike="noStrike" cap="none" dirty="0" err="1">
                <a:solidFill>
                  <a:schemeClr val="dk1"/>
                </a:solidFill>
                <a:latin typeface="Calibri"/>
                <a:ea typeface="Calibri"/>
                <a:cs typeface="Calibri"/>
                <a:sym typeface="Calibri"/>
              </a:rPr>
              <a:t>chiave</a:t>
            </a:r>
            <a:r>
              <a:rPr lang="en-US" sz="1700" b="1" i="0" u="none" strike="noStrike" cap="none" dirty="0">
                <a:solidFill>
                  <a:schemeClr val="dk1"/>
                </a:solidFill>
                <a:latin typeface="Calibri"/>
                <a:ea typeface="Calibri"/>
                <a:cs typeface="Calibri"/>
                <a:sym typeface="Calibri"/>
              </a:rPr>
              <a:t> per </a:t>
            </a:r>
            <a:r>
              <a:rPr lang="en-US" sz="1700" b="1" i="0" u="none" strike="noStrike" cap="none" dirty="0" err="1">
                <a:solidFill>
                  <a:schemeClr val="dk1"/>
                </a:solidFill>
                <a:latin typeface="Calibri"/>
                <a:ea typeface="Calibri"/>
                <a:cs typeface="Calibri"/>
                <a:sym typeface="Calibri"/>
              </a:rPr>
              <a:t>una</a:t>
            </a:r>
            <a:r>
              <a:rPr lang="en-US" sz="1700" b="1" i="0" u="none" strike="noStrike" cap="none" dirty="0">
                <a:solidFill>
                  <a:schemeClr val="dk1"/>
                </a:solidFill>
                <a:latin typeface="Calibri"/>
                <a:ea typeface="Calibri"/>
                <a:cs typeface="Calibri"/>
                <a:sym typeface="Calibri"/>
              </a:rPr>
              <a:t> </a:t>
            </a:r>
            <a:r>
              <a:rPr lang="en-US" sz="1700" b="1" i="0" u="none" strike="noStrike" cap="none" dirty="0" err="1">
                <a:solidFill>
                  <a:schemeClr val="dk1"/>
                </a:solidFill>
                <a:latin typeface="Calibri"/>
                <a:ea typeface="Calibri"/>
                <a:cs typeface="Calibri"/>
                <a:sym typeface="Calibri"/>
              </a:rPr>
              <a:t>produzione</a:t>
            </a:r>
            <a:r>
              <a:rPr lang="en-US" sz="1700" b="1" i="0" u="none" strike="noStrike" cap="none" dirty="0">
                <a:solidFill>
                  <a:schemeClr val="dk1"/>
                </a:solidFill>
                <a:latin typeface="Calibri"/>
                <a:ea typeface="Calibri"/>
                <a:cs typeface="Calibri"/>
                <a:sym typeface="Calibri"/>
              </a:rPr>
              <a:t> </a:t>
            </a:r>
            <a:r>
              <a:rPr lang="en-US" sz="1700" b="1" i="0" u="none" strike="noStrike" cap="none" dirty="0" err="1">
                <a:solidFill>
                  <a:schemeClr val="dk1"/>
                </a:solidFill>
                <a:latin typeface="Calibri"/>
                <a:ea typeface="Calibri"/>
                <a:cs typeface="Calibri"/>
                <a:sym typeface="Calibri"/>
              </a:rPr>
              <a:t>alimentare</a:t>
            </a:r>
            <a:r>
              <a:rPr lang="en-US" sz="1700" b="1" i="0" u="none" strike="noStrike" cap="none" dirty="0">
                <a:solidFill>
                  <a:schemeClr val="dk1"/>
                </a:solidFill>
                <a:latin typeface="Calibri"/>
                <a:ea typeface="Calibri"/>
                <a:cs typeface="Calibri"/>
                <a:sym typeface="Calibri"/>
              </a:rPr>
              <a:t> </a:t>
            </a:r>
            <a:r>
              <a:rPr lang="en-US" sz="1700" b="1" i="0" u="none" strike="noStrike" cap="none" dirty="0" err="1">
                <a:solidFill>
                  <a:schemeClr val="dk1"/>
                </a:solidFill>
                <a:latin typeface="Calibri"/>
                <a:ea typeface="Calibri"/>
                <a:cs typeface="Calibri"/>
                <a:sym typeface="Calibri"/>
              </a:rPr>
              <a:t>sostenibile</a:t>
            </a:r>
            <a:r>
              <a:rPr lang="en-US" sz="1700" b="1" i="0" u="none" strike="noStrike" cap="none" dirty="0">
                <a:solidFill>
                  <a:schemeClr val="dk1"/>
                </a:solidFill>
                <a:latin typeface="Calibri"/>
                <a:ea typeface="Calibri"/>
                <a:cs typeface="Calibri"/>
                <a:sym typeface="Calibri"/>
              </a:rPr>
              <a:t>, in </a:t>
            </a:r>
            <a:r>
              <a:rPr lang="en-US" sz="1700" b="1" i="0" u="none" strike="noStrike" cap="none" dirty="0" err="1">
                <a:solidFill>
                  <a:schemeClr val="dk1"/>
                </a:solidFill>
                <a:latin typeface="Calibri"/>
                <a:ea typeface="Calibri"/>
                <a:cs typeface="Calibri"/>
                <a:sym typeface="Calibri"/>
              </a:rPr>
              <a:t>grado</a:t>
            </a:r>
            <a:r>
              <a:rPr lang="en-US" sz="1700" b="1" i="0" u="none" strike="noStrike" cap="none" dirty="0">
                <a:solidFill>
                  <a:schemeClr val="dk1"/>
                </a:solidFill>
                <a:latin typeface="Calibri"/>
                <a:ea typeface="Calibri"/>
                <a:cs typeface="Calibri"/>
                <a:sym typeface="Calibri"/>
              </a:rPr>
              <a:t> di </a:t>
            </a:r>
            <a:r>
              <a:rPr lang="en-US" sz="1700" b="0" i="0" u="none" strike="noStrike" cap="none" dirty="0" err="1">
                <a:solidFill>
                  <a:schemeClr val="dk1"/>
                </a:solidFill>
                <a:latin typeface="Calibri"/>
                <a:ea typeface="Calibri"/>
                <a:cs typeface="Calibri"/>
                <a:sym typeface="Calibri"/>
              </a:rPr>
              <a:t>affrontare</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sfide</a:t>
            </a:r>
            <a:r>
              <a:rPr lang="en-US" sz="1700" b="0" i="0" u="none" strike="noStrike" cap="none" dirty="0">
                <a:solidFill>
                  <a:schemeClr val="dk1"/>
                </a:solidFill>
                <a:latin typeface="Calibri"/>
                <a:ea typeface="Calibri"/>
                <a:cs typeface="Calibri"/>
                <a:sym typeface="Calibri"/>
              </a:rPr>
              <a:t> come il </a:t>
            </a:r>
            <a:r>
              <a:rPr lang="en-US" sz="1700" b="0" i="0" u="none" strike="noStrike" cap="none" dirty="0" err="1">
                <a:solidFill>
                  <a:schemeClr val="dk1"/>
                </a:solidFill>
                <a:latin typeface="Calibri"/>
                <a:ea typeface="Calibri"/>
                <a:cs typeface="Calibri"/>
                <a:sym typeface="Calibri"/>
              </a:rPr>
              <a:t>cambiamento</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climatico</a:t>
            </a:r>
            <a:r>
              <a:rPr lang="en-US" sz="1700" b="0" i="0" u="none" strike="noStrike" cap="none" dirty="0">
                <a:solidFill>
                  <a:schemeClr val="dk1"/>
                </a:solidFill>
                <a:latin typeface="Calibri"/>
                <a:ea typeface="Calibri"/>
                <a:cs typeface="Calibri"/>
                <a:sym typeface="Calibri"/>
              </a:rPr>
              <a:t>, la </a:t>
            </a:r>
            <a:r>
              <a:rPr lang="en-US" sz="1700" b="0" i="0" u="none" strike="noStrike" cap="none" dirty="0" err="1">
                <a:solidFill>
                  <a:schemeClr val="dk1"/>
                </a:solidFill>
                <a:latin typeface="Calibri"/>
                <a:ea typeface="Calibri"/>
                <a:cs typeface="Calibri"/>
                <a:sym typeface="Calibri"/>
              </a:rPr>
              <a:t>perdita</a:t>
            </a:r>
            <a:r>
              <a:rPr lang="en-US" sz="1700" b="0" i="0" u="none" strike="noStrike" cap="none" dirty="0">
                <a:solidFill>
                  <a:schemeClr val="dk1"/>
                </a:solidFill>
                <a:latin typeface="Calibri"/>
                <a:ea typeface="Calibri"/>
                <a:cs typeface="Calibri"/>
                <a:sym typeface="Calibri"/>
              </a:rPr>
              <a:t> di </a:t>
            </a:r>
            <a:r>
              <a:rPr lang="en-US" sz="1700" b="0" i="0" u="none" strike="noStrike" cap="none" dirty="0" err="1">
                <a:solidFill>
                  <a:schemeClr val="dk1"/>
                </a:solidFill>
                <a:latin typeface="Calibri"/>
                <a:ea typeface="Calibri"/>
                <a:cs typeface="Calibri"/>
                <a:sym typeface="Calibri"/>
              </a:rPr>
              <a:t>biodiversità</a:t>
            </a:r>
            <a:r>
              <a:rPr lang="en-US" sz="1700" b="0" i="0" u="none" strike="noStrike" cap="none" dirty="0">
                <a:solidFill>
                  <a:schemeClr val="dk1"/>
                </a:solidFill>
                <a:latin typeface="Calibri"/>
                <a:ea typeface="Calibri"/>
                <a:cs typeface="Calibri"/>
                <a:sym typeface="Calibri"/>
              </a:rPr>
              <a:t> e lo </a:t>
            </a:r>
            <a:r>
              <a:rPr lang="en-US" sz="1700" b="0" i="0" u="none" strike="noStrike" cap="none" dirty="0" err="1">
                <a:solidFill>
                  <a:schemeClr val="dk1"/>
                </a:solidFill>
                <a:latin typeface="Calibri"/>
                <a:ea typeface="Calibri"/>
                <a:cs typeface="Calibri"/>
                <a:sym typeface="Calibri"/>
              </a:rPr>
              <a:t>spopolamento</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rurale</a:t>
            </a:r>
            <a:r>
              <a:rPr lang="en-US" sz="17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439" name="Google Shape;439;p14"/>
          <p:cNvSpPr/>
          <p:nvPr/>
        </p:nvSpPr>
        <p:spPr>
          <a:xfrm>
            <a:off x="349525" y="1296158"/>
            <a:ext cx="4175312" cy="477000"/>
          </a:xfrm>
          <a:prstGeom prst="rect">
            <a:avLst/>
          </a:prstGeom>
          <a:noFill/>
          <a:ln>
            <a:noFill/>
          </a:ln>
        </p:spPr>
        <p:txBody>
          <a:bodyPr spcFirstLastPara="1" wrap="square" lIns="45700" tIns="22850" rIns="45700" bIns="22850" anchor="t" anchorCtr="0">
            <a:noAutofit/>
          </a:bodyPr>
          <a:lstStyle/>
          <a:p>
            <a:pPr marL="0" marR="0" lvl="0" indent="0" rtl="0">
              <a:lnSpc>
                <a:spcPct val="100000"/>
              </a:lnSpc>
              <a:spcBef>
                <a:spcPts val="0"/>
              </a:spcBef>
              <a:spcAft>
                <a:spcPts val="0"/>
              </a:spcAft>
              <a:buClr>
                <a:srgbClr val="000000"/>
              </a:buClr>
              <a:buSzPts val="1700"/>
              <a:buFont typeface="Arial"/>
              <a:buNone/>
            </a:pPr>
            <a:r>
              <a:rPr lang="en-US" sz="1700" b="0" i="0" u="none" strike="noStrike" cap="none" dirty="0" err="1">
                <a:solidFill>
                  <a:srgbClr val="75A949"/>
                </a:solidFill>
                <a:latin typeface="Calibri"/>
                <a:ea typeface="Calibri"/>
                <a:cs typeface="Calibri"/>
                <a:sym typeface="Calibri"/>
              </a:rPr>
              <a:t>L'agroecologia</a:t>
            </a:r>
            <a:r>
              <a:rPr lang="en-US" sz="1700" b="0" i="0" u="none" strike="noStrike" cap="none" dirty="0">
                <a:solidFill>
                  <a:srgbClr val="75A949"/>
                </a:solidFill>
                <a:latin typeface="Calibri"/>
                <a:ea typeface="Calibri"/>
                <a:cs typeface="Calibri"/>
                <a:sym typeface="Calibri"/>
              </a:rPr>
              <a:t> ha </a:t>
            </a:r>
            <a:r>
              <a:rPr lang="en-US" sz="1700" b="0" i="0" u="none" strike="noStrike" cap="none" dirty="0" err="1">
                <a:solidFill>
                  <a:srgbClr val="75A949"/>
                </a:solidFill>
                <a:latin typeface="Calibri"/>
                <a:ea typeface="Calibri"/>
                <a:cs typeface="Calibri"/>
                <a:sym typeface="Calibri"/>
              </a:rPr>
              <a:t>iniziato</a:t>
            </a:r>
            <a:r>
              <a:rPr lang="en-US" sz="1700" b="0" i="0" u="none" strike="noStrike" cap="none" dirty="0">
                <a:solidFill>
                  <a:srgbClr val="75A949"/>
                </a:solidFill>
                <a:latin typeface="Calibri"/>
                <a:ea typeface="Calibri"/>
                <a:cs typeface="Calibri"/>
                <a:sym typeface="Calibri"/>
              </a:rPr>
              <a:t> a </a:t>
            </a:r>
            <a:r>
              <a:rPr lang="en-US" sz="1700" b="0" i="0" u="none" strike="noStrike" cap="none" dirty="0" err="1">
                <a:solidFill>
                  <a:srgbClr val="75A949"/>
                </a:solidFill>
                <a:latin typeface="Calibri"/>
                <a:ea typeface="Calibri"/>
                <a:cs typeface="Calibri"/>
                <a:sym typeface="Calibri"/>
              </a:rPr>
              <a:t>essere</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riconosciuta</a:t>
            </a:r>
            <a:r>
              <a:rPr lang="en-US" sz="1700" b="0" i="0" u="none" strike="noStrike" cap="none" dirty="0">
                <a:solidFill>
                  <a:srgbClr val="75A949"/>
                </a:solidFill>
                <a:latin typeface="Calibri"/>
                <a:ea typeface="Calibri"/>
                <a:cs typeface="Calibri"/>
                <a:sym typeface="Calibri"/>
              </a:rPr>
              <a:t> non solo come </a:t>
            </a:r>
            <a:r>
              <a:rPr lang="en-US" sz="1700" b="0" i="0" u="none" strike="noStrike" cap="none" dirty="0" err="1">
                <a:solidFill>
                  <a:srgbClr val="75A949"/>
                </a:solidFill>
                <a:latin typeface="Calibri"/>
                <a:ea typeface="Calibri"/>
                <a:cs typeface="Calibri"/>
                <a:sym typeface="Calibri"/>
              </a:rPr>
              <a:t>disciplina</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scientifica</a:t>
            </a:r>
            <a:r>
              <a:rPr lang="en-US" sz="1700" b="0" i="0" u="none" strike="noStrike" cap="none" dirty="0">
                <a:solidFill>
                  <a:srgbClr val="75A949"/>
                </a:solidFill>
                <a:latin typeface="Calibri"/>
                <a:ea typeface="Calibri"/>
                <a:cs typeface="Calibri"/>
                <a:sym typeface="Calibri"/>
              </a:rPr>
              <a:t>, ma </a:t>
            </a:r>
            <a:r>
              <a:rPr lang="en-US" sz="1700" b="0" i="0" u="none" strike="noStrike" cap="none" dirty="0" err="1">
                <a:solidFill>
                  <a:srgbClr val="75A949"/>
                </a:solidFill>
                <a:latin typeface="Calibri"/>
                <a:ea typeface="Calibri"/>
                <a:cs typeface="Calibri"/>
                <a:sym typeface="Calibri"/>
              </a:rPr>
              <a:t>anche</a:t>
            </a:r>
            <a:r>
              <a:rPr lang="en-US" sz="1700" b="0" i="0" u="none" strike="noStrike" cap="none" dirty="0">
                <a:solidFill>
                  <a:srgbClr val="75A949"/>
                </a:solidFill>
                <a:latin typeface="Calibri"/>
                <a:ea typeface="Calibri"/>
                <a:cs typeface="Calibri"/>
                <a:sym typeface="Calibri"/>
              </a:rPr>
              <a:t> come </a:t>
            </a:r>
            <a:r>
              <a:rPr lang="en-US" sz="1700" b="0" i="0" u="none" strike="noStrike" cap="none" dirty="0" err="1">
                <a:solidFill>
                  <a:srgbClr val="75A949"/>
                </a:solidFill>
                <a:latin typeface="Calibri"/>
                <a:ea typeface="Calibri"/>
                <a:cs typeface="Calibri"/>
                <a:sym typeface="Calibri"/>
              </a:rPr>
              <a:t>movimento</a:t>
            </a:r>
            <a:r>
              <a:rPr lang="en-US" sz="1700" b="0" i="0" u="none" strike="noStrike" cap="none" dirty="0">
                <a:solidFill>
                  <a:srgbClr val="75A949"/>
                </a:solidFill>
                <a:latin typeface="Calibri"/>
                <a:ea typeface="Calibri"/>
                <a:cs typeface="Calibri"/>
                <a:sym typeface="Calibri"/>
              </a:rPr>
              <a:t> e </a:t>
            </a:r>
            <a:r>
              <a:rPr lang="en-US" sz="1700" b="0" i="0" u="none" strike="noStrike" cap="none" dirty="0" err="1">
                <a:solidFill>
                  <a:srgbClr val="75A949"/>
                </a:solidFill>
                <a:latin typeface="Calibri"/>
                <a:ea typeface="Calibri"/>
                <a:cs typeface="Calibri"/>
                <a:sym typeface="Calibri"/>
              </a:rPr>
              <a:t>pratica</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Questo</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periodo</a:t>
            </a:r>
            <a:r>
              <a:rPr lang="en-US" sz="1700" b="0" i="0" u="none" strike="noStrike" cap="none" dirty="0">
                <a:solidFill>
                  <a:srgbClr val="75A949"/>
                </a:solidFill>
                <a:latin typeface="Calibri"/>
                <a:ea typeface="Calibri"/>
                <a:cs typeface="Calibri"/>
                <a:sym typeface="Calibri"/>
              </a:rPr>
              <a:t> ha visto </a:t>
            </a:r>
            <a:r>
              <a:rPr lang="en-US" sz="1700" b="0" i="0" u="none" strike="noStrike" cap="none" dirty="0" err="1">
                <a:solidFill>
                  <a:srgbClr val="75A949"/>
                </a:solidFill>
                <a:latin typeface="Calibri"/>
                <a:ea typeface="Calibri"/>
                <a:cs typeface="Calibri"/>
                <a:sym typeface="Calibri"/>
              </a:rPr>
              <a:t>l'</a:t>
            </a:r>
            <a:r>
              <a:rPr lang="en-US" sz="1700" b="1" i="0" u="none" strike="noStrike" cap="none" dirty="0" err="1">
                <a:solidFill>
                  <a:srgbClr val="75A949"/>
                </a:solidFill>
                <a:latin typeface="Calibri"/>
                <a:ea typeface="Calibri"/>
                <a:cs typeface="Calibri"/>
                <a:sym typeface="Calibri"/>
              </a:rPr>
              <a:t>integrazione</a:t>
            </a:r>
            <a:r>
              <a:rPr lang="en-US" sz="1700" b="1" i="0" u="none" strike="noStrike" cap="none" dirty="0">
                <a:solidFill>
                  <a:srgbClr val="75A949"/>
                </a:solidFill>
                <a:latin typeface="Calibri"/>
                <a:ea typeface="Calibri"/>
                <a:cs typeface="Calibri"/>
                <a:sym typeface="Calibri"/>
              </a:rPr>
              <a:t> </a:t>
            </a:r>
            <a:r>
              <a:rPr lang="en-US" sz="1700" b="1" i="0" u="none" strike="noStrike" cap="none" dirty="0" err="1">
                <a:solidFill>
                  <a:srgbClr val="75A949"/>
                </a:solidFill>
                <a:latin typeface="Calibri"/>
                <a:ea typeface="Calibri"/>
                <a:cs typeface="Calibri"/>
                <a:sym typeface="Calibri"/>
              </a:rPr>
              <a:t>dei</a:t>
            </a:r>
            <a:r>
              <a:rPr lang="en-US" sz="1700" b="1" i="0" u="none" strike="noStrike" cap="none" dirty="0">
                <a:solidFill>
                  <a:srgbClr val="75A949"/>
                </a:solidFill>
                <a:latin typeface="Calibri"/>
                <a:ea typeface="Calibri"/>
                <a:cs typeface="Calibri"/>
                <a:sym typeface="Calibri"/>
              </a:rPr>
              <a:t> </a:t>
            </a:r>
            <a:r>
              <a:rPr lang="en-US" sz="1700" b="1" i="0" u="none" strike="noStrike" cap="none" dirty="0" err="1">
                <a:solidFill>
                  <a:srgbClr val="75A949"/>
                </a:solidFill>
                <a:latin typeface="Calibri"/>
                <a:ea typeface="Calibri"/>
                <a:cs typeface="Calibri"/>
                <a:sym typeface="Calibri"/>
              </a:rPr>
              <a:t>principi</a:t>
            </a:r>
            <a:r>
              <a:rPr lang="en-US" sz="1700" b="1" i="0" u="none" strike="noStrike" cap="none" dirty="0">
                <a:solidFill>
                  <a:srgbClr val="75A949"/>
                </a:solidFill>
                <a:latin typeface="Calibri"/>
                <a:ea typeface="Calibri"/>
                <a:cs typeface="Calibri"/>
                <a:sym typeface="Calibri"/>
              </a:rPr>
              <a:t> </a:t>
            </a:r>
            <a:r>
              <a:rPr lang="en-US" sz="1700" b="1" i="0" u="none" strike="noStrike" cap="none" dirty="0" err="1">
                <a:solidFill>
                  <a:srgbClr val="75A949"/>
                </a:solidFill>
                <a:latin typeface="Calibri"/>
                <a:ea typeface="Calibri"/>
                <a:cs typeface="Calibri"/>
                <a:sym typeface="Calibri"/>
              </a:rPr>
              <a:t>agroecologici</a:t>
            </a:r>
            <a:r>
              <a:rPr lang="en-US" sz="1700" b="1" i="0" u="none" strike="noStrike" cap="none" dirty="0">
                <a:solidFill>
                  <a:srgbClr val="75A949"/>
                </a:solidFill>
                <a:latin typeface="Calibri"/>
                <a:ea typeface="Calibri"/>
                <a:cs typeface="Calibri"/>
                <a:sym typeface="Calibri"/>
              </a:rPr>
              <a:t> </a:t>
            </a:r>
            <a:r>
              <a:rPr lang="en-US" sz="1700" b="1" i="0" u="none" strike="noStrike" cap="none" dirty="0" err="1">
                <a:solidFill>
                  <a:srgbClr val="75A949"/>
                </a:solidFill>
                <a:latin typeface="Calibri"/>
                <a:ea typeface="Calibri"/>
                <a:cs typeface="Calibri"/>
                <a:sym typeface="Calibri"/>
              </a:rPr>
              <a:t>nelle</a:t>
            </a:r>
            <a:r>
              <a:rPr lang="en-US" sz="1700" b="1" i="0" u="none" strike="noStrike" cap="none" dirty="0">
                <a:solidFill>
                  <a:srgbClr val="75A949"/>
                </a:solidFill>
                <a:latin typeface="Calibri"/>
                <a:ea typeface="Calibri"/>
                <a:cs typeface="Calibri"/>
                <a:sym typeface="Calibri"/>
              </a:rPr>
              <a:t> </a:t>
            </a:r>
            <a:r>
              <a:rPr lang="en-US" sz="1700" b="1" i="0" u="none" strike="noStrike" cap="none" dirty="0" err="1">
                <a:solidFill>
                  <a:srgbClr val="75A949"/>
                </a:solidFill>
                <a:latin typeface="Calibri"/>
                <a:ea typeface="Calibri"/>
                <a:cs typeface="Calibri"/>
                <a:sym typeface="Calibri"/>
              </a:rPr>
              <a:t>politiche</a:t>
            </a:r>
            <a:r>
              <a:rPr lang="en-US" sz="1700" b="1" i="0" u="none" strike="noStrike" cap="none" dirty="0">
                <a:solidFill>
                  <a:srgbClr val="75A949"/>
                </a:solidFill>
                <a:latin typeface="Calibri"/>
                <a:ea typeface="Calibri"/>
                <a:cs typeface="Calibri"/>
                <a:sym typeface="Calibri"/>
              </a:rPr>
              <a:t> </a:t>
            </a:r>
            <a:r>
              <a:rPr lang="en-US" sz="1700" b="1" i="0" u="none" strike="noStrike" cap="none" dirty="0" err="1">
                <a:solidFill>
                  <a:srgbClr val="75A949"/>
                </a:solidFill>
                <a:latin typeface="Calibri"/>
                <a:ea typeface="Calibri"/>
                <a:cs typeface="Calibri"/>
                <a:sym typeface="Calibri"/>
              </a:rPr>
              <a:t>agricole</a:t>
            </a:r>
            <a:r>
              <a:rPr lang="en-US" sz="1700" b="1" i="0" u="none" strike="noStrike" cap="none" dirty="0">
                <a:solidFill>
                  <a:srgbClr val="75A949"/>
                </a:solidFill>
                <a:latin typeface="Calibri"/>
                <a:ea typeface="Calibri"/>
                <a:cs typeface="Calibri"/>
                <a:sym typeface="Calibri"/>
              </a:rPr>
              <a:t> </a:t>
            </a:r>
            <a:r>
              <a:rPr lang="en-US" sz="1700" b="1" i="0" u="none" strike="noStrike" cap="none" dirty="0" err="1">
                <a:solidFill>
                  <a:srgbClr val="75A949"/>
                </a:solidFill>
                <a:latin typeface="Calibri"/>
                <a:ea typeface="Calibri"/>
                <a:cs typeface="Calibri"/>
                <a:sym typeface="Calibri"/>
              </a:rPr>
              <a:t>europee</a:t>
            </a:r>
            <a:r>
              <a:rPr lang="en-US" sz="1700" b="1" i="0" u="none" strike="noStrike" cap="none" dirty="0">
                <a:solidFill>
                  <a:srgbClr val="75A949"/>
                </a:solidFill>
                <a:latin typeface="Calibri"/>
                <a:ea typeface="Calibri"/>
                <a:cs typeface="Calibri"/>
                <a:sym typeface="Calibri"/>
              </a:rPr>
              <a:t> (PAC) </a:t>
            </a:r>
            <a:r>
              <a:rPr lang="en-US" sz="1700" b="0" i="0" u="none" strike="noStrike" cap="none" dirty="0">
                <a:solidFill>
                  <a:srgbClr val="75A949"/>
                </a:solidFill>
                <a:latin typeface="Calibri"/>
                <a:ea typeface="Calibri"/>
                <a:cs typeface="Calibri"/>
                <a:sym typeface="Calibri"/>
              </a:rPr>
              <a:t>e </a:t>
            </a:r>
            <a:r>
              <a:rPr lang="en-US" sz="1700" b="0" i="0" u="none" strike="noStrike" cap="none" dirty="0" err="1">
                <a:solidFill>
                  <a:srgbClr val="75A949"/>
                </a:solidFill>
                <a:latin typeface="Calibri"/>
                <a:ea typeface="Calibri"/>
                <a:cs typeface="Calibri"/>
                <a:sym typeface="Calibri"/>
              </a:rPr>
              <a:t>nelle</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pratiche</a:t>
            </a:r>
            <a:r>
              <a:rPr lang="en-US" sz="1700" b="0" i="0" u="none" strike="noStrike" cap="none" dirty="0">
                <a:solidFill>
                  <a:srgbClr val="75A949"/>
                </a:solidFill>
                <a:latin typeface="Calibri"/>
                <a:ea typeface="Calibri"/>
                <a:cs typeface="Calibri"/>
                <a:sym typeface="Calibri"/>
              </a:rPr>
              <a:t> di </a:t>
            </a:r>
            <a:r>
              <a:rPr lang="en-US" sz="1700" b="0" i="0" u="none" strike="noStrike" cap="none" dirty="0" err="1">
                <a:solidFill>
                  <a:srgbClr val="75A949"/>
                </a:solidFill>
                <a:latin typeface="Calibri"/>
                <a:ea typeface="Calibri"/>
                <a:cs typeface="Calibri"/>
                <a:sym typeface="Calibri"/>
              </a:rPr>
              <a:t>produzione</a:t>
            </a:r>
            <a:r>
              <a:rPr lang="en-US" sz="1700" b="0" i="0" u="none" strike="noStrike" cap="none" dirty="0">
                <a:solidFill>
                  <a:srgbClr val="75A949"/>
                </a:solidFill>
                <a:latin typeface="Calibri"/>
                <a:ea typeface="Calibri"/>
                <a:cs typeface="Calibri"/>
                <a:sym typeface="Calibri"/>
              </a:rPr>
              <a:t> </a:t>
            </a:r>
            <a:r>
              <a:rPr lang="en-US" sz="1700" b="0" i="0" u="none" strike="noStrike" cap="none" dirty="0" err="1">
                <a:solidFill>
                  <a:srgbClr val="75A949"/>
                </a:solidFill>
                <a:latin typeface="Calibri"/>
                <a:ea typeface="Calibri"/>
                <a:cs typeface="Calibri"/>
                <a:sym typeface="Calibri"/>
              </a:rPr>
              <a:t>agri</a:t>
            </a:r>
            <a:r>
              <a:rPr lang="en-US" sz="1700" dirty="0" err="1">
                <a:solidFill>
                  <a:srgbClr val="75A949"/>
                </a:solidFill>
                <a:latin typeface="Calibri"/>
                <a:ea typeface="Calibri"/>
                <a:cs typeface="Calibri"/>
                <a:sym typeface="Calibri"/>
              </a:rPr>
              <a:t>cole</a:t>
            </a:r>
            <a:r>
              <a:rPr lang="en-US" sz="1700" b="0" i="0" u="none" strike="noStrike" cap="none" dirty="0">
                <a:solidFill>
                  <a:srgbClr val="75A949"/>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440" name="Google Shape;440;p14"/>
          <p:cNvSpPr/>
          <p:nvPr/>
        </p:nvSpPr>
        <p:spPr>
          <a:xfrm>
            <a:off x="349525" y="3627871"/>
            <a:ext cx="4175312" cy="1212000"/>
          </a:xfrm>
          <a:prstGeom prst="rect">
            <a:avLst/>
          </a:prstGeom>
          <a:noFill/>
          <a:ln>
            <a:noFill/>
          </a:ln>
        </p:spPr>
        <p:txBody>
          <a:bodyPr spcFirstLastPara="1" wrap="square" lIns="45700" tIns="22850" rIns="45700" bIns="22850" anchor="t" anchorCtr="0">
            <a:noAutofit/>
          </a:bodyPr>
          <a:lstStyle/>
          <a:p>
            <a:pPr marL="0" marR="0" lvl="0" indent="0" rtl="0">
              <a:lnSpc>
                <a:spcPct val="100000"/>
              </a:lnSpc>
              <a:spcBef>
                <a:spcPts val="0"/>
              </a:spcBef>
              <a:spcAft>
                <a:spcPts val="0"/>
              </a:spcAft>
              <a:buClr>
                <a:srgbClr val="000000"/>
              </a:buClr>
              <a:buSzPts val="1700"/>
              <a:buFont typeface="Arial"/>
              <a:buNone/>
            </a:pPr>
            <a:r>
              <a:rPr lang="en-US" sz="1700" b="0" i="0" u="none" strike="noStrike" cap="none" dirty="0">
                <a:solidFill>
                  <a:srgbClr val="3DB0B9"/>
                </a:solidFill>
                <a:latin typeface="Calibri"/>
                <a:ea typeface="Calibri"/>
                <a:cs typeface="Calibri"/>
                <a:sym typeface="Calibri"/>
              </a:rPr>
              <a:t>La </a:t>
            </a:r>
            <a:r>
              <a:rPr lang="en-US" sz="1700" b="0" i="0" u="none" strike="noStrike" cap="none" dirty="0" err="1">
                <a:solidFill>
                  <a:srgbClr val="3DB0B9"/>
                </a:solidFill>
                <a:latin typeface="Calibri"/>
                <a:ea typeface="Calibri"/>
                <a:cs typeface="Calibri"/>
                <a:sym typeface="Calibri"/>
              </a:rPr>
              <a:t>ricerca</a:t>
            </a:r>
            <a:r>
              <a:rPr lang="en-US" sz="1700" b="0" i="0" u="none" strike="noStrike" cap="none" dirty="0">
                <a:solidFill>
                  <a:srgbClr val="3DB0B9"/>
                </a:solidFill>
                <a:latin typeface="Calibri"/>
                <a:ea typeface="Calibri"/>
                <a:cs typeface="Calibri"/>
                <a:sym typeface="Calibri"/>
              </a:rPr>
              <a:t> e </a:t>
            </a:r>
            <a:r>
              <a:rPr lang="en-US" sz="1700" b="0" i="0" u="none" strike="noStrike" cap="none" dirty="0" err="1">
                <a:solidFill>
                  <a:srgbClr val="3DB0B9"/>
                </a:solidFill>
                <a:latin typeface="Calibri"/>
                <a:ea typeface="Calibri"/>
                <a:cs typeface="Calibri"/>
                <a:sym typeface="Calibri"/>
              </a:rPr>
              <a:t>l'innovazione</a:t>
            </a:r>
            <a:r>
              <a:rPr lang="en-US" sz="1700" b="0" i="0" u="none" strike="noStrike" cap="none" dirty="0">
                <a:solidFill>
                  <a:srgbClr val="3DB0B9"/>
                </a:solidFill>
                <a:latin typeface="Calibri"/>
                <a:ea typeface="Calibri"/>
                <a:cs typeface="Calibri"/>
                <a:sym typeface="Calibri"/>
              </a:rPr>
              <a:t> in </a:t>
            </a:r>
            <a:r>
              <a:rPr lang="en-US" sz="1700" b="0" i="0" u="none" strike="noStrike" cap="none" dirty="0" err="1">
                <a:solidFill>
                  <a:srgbClr val="3DB0B9"/>
                </a:solidFill>
                <a:latin typeface="Calibri"/>
                <a:ea typeface="Calibri"/>
                <a:cs typeface="Calibri"/>
                <a:sym typeface="Calibri"/>
              </a:rPr>
              <a:t>corso</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nell'Agroecologia</a:t>
            </a:r>
            <a:r>
              <a:rPr lang="en-US" sz="1700"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si</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concentrano</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sull'ulteriore</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miglioramento</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della</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sua</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efficacia</a:t>
            </a:r>
            <a:r>
              <a:rPr lang="en-US" sz="1700" b="0" i="0" u="none" strike="noStrike" cap="none" dirty="0">
                <a:solidFill>
                  <a:srgbClr val="3DB0B9"/>
                </a:solidFill>
                <a:latin typeface="Calibri"/>
                <a:ea typeface="Calibri"/>
                <a:cs typeface="Calibri"/>
                <a:sym typeface="Calibri"/>
              </a:rPr>
              <a:t> e </a:t>
            </a:r>
            <a:r>
              <a:rPr lang="en-US" sz="1700" b="0" i="0" u="none" strike="noStrike" cap="none" dirty="0" err="1">
                <a:solidFill>
                  <a:srgbClr val="3DB0B9"/>
                </a:solidFill>
                <a:latin typeface="Calibri"/>
                <a:ea typeface="Calibri"/>
                <a:cs typeface="Calibri"/>
                <a:sym typeface="Calibri"/>
              </a:rPr>
              <a:t>adattabilità</a:t>
            </a:r>
            <a:r>
              <a:rPr lang="en-US" sz="1700" b="0" i="0" u="none" strike="noStrike" cap="none" dirty="0">
                <a:solidFill>
                  <a:srgbClr val="3DB0B9"/>
                </a:solidFill>
                <a:latin typeface="Calibri"/>
                <a:ea typeface="Calibri"/>
                <a:cs typeface="Calibri"/>
                <a:sym typeface="Calibri"/>
              </a:rPr>
              <a:t> alle diverse </a:t>
            </a:r>
            <a:r>
              <a:rPr lang="en-US" sz="1700" b="0" i="0" u="none" strike="noStrike" cap="none" dirty="0" err="1">
                <a:solidFill>
                  <a:srgbClr val="3DB0B9"/>
                </a:solidFill>
                <a:latin typeface="Calibri"/>
                <a:ea typeface="Calibri"/>
                <a:cs typeface="Calibri"/>
                <a:sym typeface="Calibri"/>
              </a:rPr>
              <a:t>regioni</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europee</a:t>
            </a:r>
            <a:r>
              <a:rPr lang="en-US" sz="1700" b="0" i="0" u="none" strike="noStrike" cap="none" dirty="0">
                <a:solidFill>
                  <a:srgbClr val="3DB0B9"/>
                </a:solidFill>
                <a:latin typeface="Calibri"/>
                <a:ea typeface="Calibri"/>
                <a:cs typeface="Calibri"/>
                <a:sym typeface="Calibri"/>
              </a:rPr>
              <a:t>. Con la </a:t>
            </a:r>
            <a:r>
              <a:rPr lang="en-US" sz="1700" b="0" i="0" u="none" strike="noStrike" cap="none" dirty="0" err="1">
                <a:solidFill>
                  <a:srgbClr val="3DB0B9"/>
                </a:solidFill>
                <a:latin typeface="Calibri"/>
                <a:ea typeface="Calibri"/>
                <a:cs typeface="Calibri"/>
                <a:sym typeface="Calibri"/>
              </a:rPr>
              <a:t>crescente</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consapevolezza</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dei</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problemi</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ambientali</a:t>
            </a:r>
            <a:r>
              <a:rPr lang="en-US" sz="1700" b="0" i="0" u="none" strike="noStrike" cap="none" dirty="0">
                <a:solidFill>
                  <a:srgbClr val="3DB0B9"/>
                </a:solidFill>
                <a:latin typeface="Calibri"/>
                <a:ea typeface="Calibri"/>
                <a:cs typeface="Calibri"/>
                <a:sym typeface="Calibri"/>
              </a:rPr>
              <a:t> e </a:t>
            </a:r>
            <a:r>
              <a:rPr lang="en-US" sz="1700" b="0" i="0" u="none" strike="noStrike" cap="none" dirty="0" err="1">
                <a:solidFill>
                  <a:srgbClr val="3DB0B9"/>
                </a:solidFill>
                <a:latin typeface="Calibri"/>
                <a:ea typeface="Calibri"/>
                <a:cs typeface="Calibri"/>
                <a:sym typeface="Calibri"/>
              </a:rPr>
              <a:t>della</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sostenibilità</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alimentare</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l'Agroecologia</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dovrebbe</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continuare</a:t>
            </a:r>
            <a:r>
              <a:rPr lang="en-US" sz="1700" b="0" i="0" u="none" strike="noStrike" cap="none" dirty="0">
                <a:solidFill>
                  <a:srgbClr val="3DB0B9"/>
                </a:solidFill>
                <a:latin typeface="Calibri"/>
                <a:ea typeface="Calibri"/>
                <a:cs typeface="Calibri"/>
                <a:sym typeface="Calibri"/>
              </a:rPr>
              <a:t> a </a:t>
            </a:r>
            <a:r>
              <a:rPr lang="en-US" sz="1700" b="0" i="0" u="none" strike="noStrike" cap="none" dirty="0" err="1">
                <a:solidFill>
                  <a:srgbClr val="3DB0B9"/>
                </a:solidFill>
                <a:latin typeface="Calibri"/>
                <a:ea typeface="Calibri"/>
                <a:cs typeface="Calibri"/>
                <a:sym typeface="Calibri"/>
              </a:rPr>
              <a:t>ricevere</a:t>
            </a:r>
            <a:r>
              <a:rPr lang="en-US" sz="1700" b="0" i="0" u="none" strike="noStrike" cap="none" dirty="0">
                <a:solidFill>
                  <a:srgbClr val="3DB0B9"/>
                </a:solidFill>
                <a:latin typeface="Calibri"/>
                <a:ea typeface="Calibri"/>
                <a:cs typeface="Calibri"/>
                <a:sym typeface="Calibri"/>
              </a:rPr>
              <a:t> un forte </a:t>
            </a:r>
            <a:r>
              <a:rPr lang="en-US" sz="1700" b="0" i="0" u="none" strike="noStrike" cap="none" dirty="0" err="1">
                <a:solidFill>
                  <a:srgbClr val="3DB0B9"/>
                </a:solidFill>
                <a:latin typeface="Calibri"/>
                <a:ea typeface="Calibri"/>
                <a:cs typeface="Calibri"/>
                <a:sym typeface="Calibri"/>
              </a:rPr>
              <a:t>sostegno</a:t>
            </a:r>
            <a:r>
              <a:rPr lang="en-US" sz="1700" b="0" i="0" u="none" strike="noStrike" cap="none" dirty="0">
                <a:solidFill>
                  <a:srgbClr val="3DB0B9"/>
                </a:solidFill>
                <a:latin typeface="Calibri"/>
                <a:ea typeface="Calibri"/>
                <a:cs typeface="Calibri"/>
                <a:sym typeface="Calibri"/>
              </a:rPr>
              <a:t> da </a:t>
            </a:r>
            <a:r>
              <a:rPr lang="en-US" sz="1700" b="0" i="0" u="none" strike="noStrike" cap="none" dirty="0" err="1">
                <a:solidFill>
                  <a:srgbClr val="3DB0B9"/>
                </a:solidFill>
                <a:latin typeface="Calibri"/>
                <a:ea typeface="Calibri"/>
                <a:cs typeface="Calibri"/>
                <a:sym typeface="Calibri"/>
              </a:rPr>
              <a:t>parte</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della</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politica</a:t>
            </a:r>
            <a:r>
              <a:rPr lang="en-US" sz="1700" b="0" i="0" u="none" strike="noStrike" cap="none" dirty="0">
                <a:solidFill>
                  <a:srgbClr val="3DB0B9"/>
                </a:solidFill>
                <a:latin typeface="Calibri"/>
                <a:ea typeface="Calibri"/>
                <a:cs typeface="Calibri"/>
                <a:sym typeface="Calibri"/>
              </a:rPr>
              <a:t> e </a:t>
            </a:r>
            <a:r>
              <a:rPr lang="en-US" sz="1700" b="0" i="0" u="none" strike="noStrike" cap="none" dirty="0" err="1">
                <a:solidFill>
                  <a:srgbClr val="3DB0B9"/>
                </a:solidFill>
                <a:latin typeface="Calibri"/>
                <a:ea typeface="Calibri"/>
                <a:cs typeface="Calibri"/>
                <a:sym typeface="Calibri"/>
              </a:rPr>
              <a:t>della</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società</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pronta</a:t>
            </a:r>
            <a:r>
              <a:rPr lang="en-US" sz="1700" b="0" i="0" u="none" strike="noStrike" cap="none" dirty="0">
                <a:solidFill>
                  <a:srgbClr val="3DB0B9"/>
                </a:solidFill>
                <a:latin typeface="Calibri"/>
                <a:ea typeface="Calibri"/>
                <a:cs typeface="Calibri"/>
                <a:sym typeface="Calibri"/>
              </a:rPr>
              <a:t> a </a:t>
            </a:r>
            <a:r>
              <a:rPr lang="en-US" sz="1700" b="0" i="0" u="none" strike="noStrike" cap="none" dirty="0" err="1">
                <a:solidFill>
                  <a:srgbClr val="3DB0B9"/>
                </a:solidFill>
                <a:latin typeface="Calibri"/>
                <a:ea typeface="Calibri"/>
                <a:cs typeface="Calibri"/>
                <a:sym typeface="Calibri"/>
              </a:rPr>
              <a:t>crescere</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ulteriormente</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nel</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settore</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agricolo</a:t>
            </a:r>
            <a:r>
              <a:rPr lang="en-US" sz="1700" b="0" i="0" u="none" strike="noStrike" cap="none" dirty="0">
                <a:solidFill>
                  <a:srgbClr val="3DB0B9"/>
                </a:solidFill>
                <a:latin typeface="Calibri"/>
                <a:ea typeface="Calibri"/>
                <a:cs typeface="Calibri"/>
                <a:sym typeface="Calibri"/>
              </a:rPr>
              <a:t> </a:t>
            </a:r>
            <a:r>
              <a:rPr lang="en-US" sz="1700" b="0" i="0" u="none" strike="noStrike" cap="none" dirty="0" err="1">
                <a:solidFill>
                  <a:srgbClr val="3DB0B9"/>
                </a:solidFill>
                <a:latin typeface="Calibri"/>
                <a:ea typeface="Calibri"/>
                <a:cs typeface="Calibri"/>
                <a:sym typeface="Calibri"/>
              </a:rPr>
              <a:t>europeo</a:t>
            </a:r>
            <a:r>
              <a:rPr lang="en-US" sz="1700" b="0" i="0" u="none" strike="noStrike" cap="none" dirty="0">
                <a:solidFill>
                  <a:srgbClr val="3DB0B9"/>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441" name="Google Shape;441;p14"/>
          <p:cNvSpPr txBox="1"/>
          <p:nvPr/>
        </p:nvSpPr>
        <p:spPr>
          <a:xfrm>
            <a:off x="598685" y="150594"/>
            <a:ext cx="10595237" cy="80365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5A949"/>
              </a:buClr>
              <a:buSzPts val="3600"/>
              <a:buFont typeface="Arial"/>
              <a:buNone/>
            </a:pPr>
            <a:r>
              <a:rPr lang="en-US" sz="3600" b="1" i="0" u="none" strike="noStrike" cap="none">
                <a:solidFill>
                  <a:srgbClr val="75A949"/>
                </a:solidFill>
                <a:latin typeface="Calibri"/>
                <a:ea typeface="Calibri"/>
                <a:cs typeface="Calibri"/>
                <a:sym typeface="Calibri"/>
              </a:rPr>
              <a:t>Il viaggio dell'agroecologia nella storia...continua</a:t>
            </a:r>
            <a:endParaRPr sz="1400" b="1" i="0" u="none" strike="noStrike" cap="none">
              <a:solidFill>
                <a:srgbClr val="000000"/>
              </a:solidFill>
              <a:latin typeface="Arial"/>
              <a:ea typeface="Arial"/>
              <a:cs typeface="Arial"/>
              <a:sym typeface="Arial"/>
            </a:endParaRPr>
          </a:p>
        </p:txBody>
      </p:sp>
      <p:sp>
        <p:nvSpPr>
          <p:cNvPr id="442" name="Google Shape;442;p14"/>
          <p:cNvSpPr txBox="1"/>
          <p:nvPr/>
        </p:nvSpPr>
        <p:spPr>
          <a:xfrm>
            <a:off x="4729655" y="2192834"/>
            <a:ext cx="114562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Inizio 21</a:t>
            </a:r>
            <a:r>
              <a:rPr lang="en-US" sz="1800" b="1" i="0" u="none" strike="noStrike" cap="none" baseline="30000">
                <a:solidFill>
                  <a:srgbClr val="000000"/>
                </a:solidFill>
                <a:latin typeface="Calibri"/>
                <a:ea typeface="Calibri"/>
                <a:cs typeface="Calibri"/>
                <a:sym typeface="Calibri"/>
              </a:rPr>
              <a:t>st</a:t>
            </a:r>
            <a:r>
              <a:rPr lang="en-US" sz="1800" b="1" i="0" u="none" strike="noStrike" cap="none">
                <a:solidFill>
                  <a:srgbClr val="000000"/>
                </a:solidFill>
                <a:latin typeface="Calibri"/>
                <a:ea typeface="Calibri"/>
                <a:cs typeface="Calibri"/>
                <a:sym typeface="Calibri"/>
              </a:rPr>
              <a:t> secolo</a:t>
            </a:r>
            <a:endParaRPr sz="1400" b="0" i="0" u="none" strike="noStrike" cap="none">
              <a:solidFill>
                <a:srgbClr val="000000"/>
              </a:solidFill>
              <a:latin typeface="Arial"/>
              <a:ea typeface="Arial"/>
              <a:cs typeface="Arial"/>
              <a:sym typeface="Arial"/>
            </a:endParaRPr>
          </a:p>
        </p:txBody>
      </p:sp>
      <p:sp>
        <p:nvSpPr>
          <p:cNvPr id="443" name="Google Shape;443;p14"/>
          <p:cNvSpPr txBox="1"/>
          <p:nvPr/>
        </p:nvSpPr>
        <p:spPr>
          <a:xfrm>
            <a:off x="4524837" y="4086106"/>
            <a:ext cx="149792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Prospettive future</a:t>
            </a:r>
            <a:endParaRPr sz="1400" b="0" i="0" u="none" strike="noStrike" cap="none">
              <a:solidFill>
                <a:srgbClr val="000000"/>
              </a:solidFill>
              <a:latin typeface="Arial"/>
              <a:ea typeface="Arial"/>
              <a:cs typeface="Arial"/>
              <a:sym typeface="Arial"/>
            </a:endParaRPr>
          </a:p>
        </p:txBody>
      </p:sp>
      <p:sp>
        <p:nvSpPr>
          <p:cNvPr id="444" name="Google Shape;444;p14"/>
          <p:cNvSpPr txBox="1"/>
          <p:nvPr/>
        </p:nvSpPr>
        <p:spPr>
          <a:xfrm>
            <a:off x="6231512" y="3160901"/>
            <a:ext cx="1314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a:latin typeface="Calibri"/>
                <a:ea typeface="Calibri"/>
                <a:cs typeface="Calibri"/>
                <a:sym typeface="Calibri"/>
              </a:rPr>
              <a:t>Giorni nostri</a:t>
            </a:r>
            <a:endParaRPr sz="1400" b="0" i="0" u="none" strike="noStrike" cap="none">
              <a:solidFill>
                <a:srgbClr val="000000"/>
              </a:solidFill>
              <a:latin typeface="Arial"/>
              <a:ea typeface="Arial"/>
              <a:cs typeface="Arial"/>
              <a:sym typeface="Arial"/>
            </a:endParaRPr>
          </a:p>
        </p:txBody>
      </p:sp>
      <p:sp>
        <p:nvSpPr>
          <p:cNvPr id="445" name="Google Shape;445;p14"/>
          <p:cNvSpPr txBox="1"/>
          <p:nvPr/>
        </p:nvSpPr>
        <p:spPr>
          <a:xfrm>
            <a:off x="8282153" y="6373789"/>
            <a:ext cx="342637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58" descr="Farmers collecting vegetables"/>
          <p:cNvPicPr preferRelativeResize="0">
            <a:picLocks noGrp="1"/>
          </p:cNvPicPr>
          <p:nvPr>
            <p:ph type="pic" idx="2"/>
          </p:nvPr>
        </p:nvPicPr>
        <p:blipFill rotWithShape="1">
          <a:blip r:embed="rId3">
            <a:alphaModFix/>
          </a:blip>
          <a:srcRect/>
          <a:stretch/>
        </p:blipFill>
        <p:spPr>
          <a:xfrm>
            <a:off x="8912202" y="1246695"/>
            <a:ext cx="2444127" cy="4336988"/>
          </a:xfrm>
          <a:prstGeom prst="rect">
            <a:avLst/>
          </a:prstGeom>
          <a:solidFill>
            <a:srgbClr val="D8D8D8"/>
          </a:solidFill>
          <a:ln>
            <a:noFill/>
          </a:ln>
        </p:spPr>
      </p:pic>
      <p:sp>
        <p:nvSpPr>
          <p:cNvPr id="451" name="Google Shape;451;p58"/>
          <p:cNvSpPr txBox="1">
            <a:spLocks noGrp="1"/>
          </p:cNvSpPr>
          <p:nvPr>
            <p:ph type="body" idx="1"/>
          </p:nvPr>
        </p:nvSpPr>
        <p:spPr>
          <a:xfrm>
            <a:off x="812200" y="1090300"/>
            <a:ext cx="8100000" cy="3291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600"/>
              </a:spcBef>
              <a:spcAft>
                <a:spcPts val="0"/>
              </a:spcAft>
              <a:buSzPts val="2400"/>
              <a:buNone/>
            </a:pPr>
            <a:r>
              <a:rPr lang="en-US" b="1"/>
              <a:t>Transizione agroecologica: </a:t>
            </a:r>
            <a:r>
              <a:rPr lang="en-US"/>
              <a:t>In</a:t>
            </a:r>
            <a:r>
              <a:rPr lang="en-US" b="1"/>
              <a:t> </a:t>
            </a:r>
            <a:r>
              <a:rPr lang="en-US"/>
              <a:t>molti Paesi europei si sta verificando un passaggio a sistemi agricoli più agroecologici, caratterizzati da schemi colturali diversificati, agroforestazione e gestione integrata dei parassiti.</a:t>
            </a:r>
            <a:endParaRPr/>
          </a:p>
          <a:p>
            <a:pPr marL="0" lvl="0" indent="0" algn="l" rtl="0">
              <a:lnSpc>
                <a:spcPct val="90000"/>
              </a:lnSpc>
              <a:spcBef>
                <a:spcPts val="600"/>
              </a:spcBef>
              <a:spcAft>
                <a:spcPts val="0"/>
              </a:spcAft>
              <a:buSzPts val="2400"/>
              <a:buNone/>
            </a:pPr>
            <a:r>
              <a:rPr lang="en-US" b="1"/>
              <a:t>Integrazione delle politiche: </a:t>
            </a:r>
            <a:r>
              <a:rPr lang="en-US"/>
              <a:t>Sono in corso sforzi per integrare l'agroecologia nelle politiche e nelle strategie agricole nazionali, a testimonianza del crescente riconoscimento del suo ruolo nell'affrontare i cambiamenti climatici, la perdita di biodiversità e la sicurezza alimentare.</a:t>
            </a:r>
            <a:endParaRPr/>
          </a:p>
          <a:p>
            <a:pPr marL="0" lvl="0" indent="0" algn="l" rtl="0">
              <a:lnSpc>
                <a:spcPct val="90000"/>
              </a:lnSpc>
              <a:spcBef>
                <a:spcPts val="600"/>
              </a:spcBef>
              <a:spcAft>
                <a:spcPts val="0"/>
              </a:spcAft>
              <a:buSzPts val="2400"/>
              <a:buNone/>
            </a:pPr>
            <a:r>
              <a:rPr lang="en-US" b="1"/>
              <a:t>Condivisione delle conoscenze: </a:t>
            </a:r>
            <a:r>
              <a:rPr lang="en-US"/>
              <a:t>Le piattaforme per lo scambio di conoscenze e la collaborazione, come le reti di agricoltori, i poli agroecologici e i partenariati di ricerca, stanno facilitando l'adozione e la crescita delle pratiche agroecologiche in Europa.</a:t>
            </a:r>
            <a:endParaRPr/>
          </a:p>
        </p:txBody>
      </p:sp>
      <p:sp>
        <p:nvSpPr>
          <p:cNvPr id="452" name="Google Shape;452;p58"/>
          <p:cNvSpPr txBox="1">
            <a:spLocks noGrp="1"/>
          </p:cNvSpPr>
          <p:nvPr>
            <p:ph type="body" idx="3"/>
          </p:nvPr>
        </p:nvSpPr>
        <p:spPr>
          <a:xfrm>
            <a:off x="702325" y="542825"/>
            <a:ext cx="7346100" cy="46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0000"/>
              </a:buClr>
              <a:buSzPts val="3600"/>
              <a:buFont typeface="Arial"/>
              <a:buNone/>
            </a:pPr>
            <a:r>
              <a:rPr lang="en-US" b="1"/>
              <a:t>Tendenze e sfide attuali</a:t>
            </a:r>
            <a:endParaRPr/>
          </a:p>
          <a:p>
            <a:pPr marL="457200" marR="0" lvl="0" indent="-228600" algn="l" rtl="0">
              <a:lnSpc>
                <a:spcPct val="90000"/>
              </a:lnSpc>
              <a:spcBef>
                <a:spcPts val="1000"/>
              </a:spcBef>
              <a:spcAft>
                <a:spcPts val="0"/>
              </a:spcAft>
              <a:buClr>
                <a:srgbClr val="000000"/>
              </a:buClr>
              <a:buSzPts val="3600"/>
              <a:buFont typeface="Arial"/>
              <a:buNone/>
            </a:pPr>
            <a:endParaRPr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9"/>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Vantaggi dell'agroecologia</a:t>
            </a:r>
            <a:endParaRPr/>
          </a:p>
        </p:txBody>
      </p:sp>
      <p:sp>
        <p:nvSpPr>
          <p:cNvPr id="458" name="Google Shape;458;p19"/>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03</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0"/>
          <p:cNvSpPr/>
          <p:nvPr/>
        </p:nvSpPr>
        <p:spPr>
          <a:xfrm>
            <a:off x="6524161" y="2236934"/>
            <a:ext cx="1543662" cy="2025194"/>
          </a:xfrm>
          <a:custGeom>
            <a:avLst/>
            <a:gdLst/>
            <a:ahLst/>
            <a:cxnLst/>
            <a:rect l="l" t="t" r="r" b="b"/>
            <a:pathLst>
              <a:path w="2954" h="3878" extrusionOk="0">
                <a:moveTo>
                  <a:pt x="1697" y="3841"/>
                </a:moveTo>
                <a:lnTo>
                  <a:pt x="1697" y="3841"/>
                </a:lnTo>
                <a:cubicBezTo>
                  <a:pt x="2047" y="3761"/>
                  <a:pt x="2333" y="3608"/>
                  <a:pt x="2549" y="3330"/>
                </a:cubicBezTo>
                <a:cubicBezTo>
                  <a:pt x="2890" y="2881"/>
                  <a:pt x="2953" y="2378"/>
                  <a:pt x="2755" y="1857"/>
                </a:cubicBezTo>
                <a:cubicBezTo>
                  <a:pt x="2477" y="1113"/>
                  <a:pt x="1948" y="557"/>
                  <a:pt x="1374" y="36"/>
                </a:cubicBezTo>
                <a:cubicBezTo>
                  <a:pt x="1329" y="0"/>
                  <a:pt x="1284" y="9"/>
                  <a:pt x="1248" y="45"/>
                </a:cubicBezTo>
                <a:cubicBezTo>
                  <a:pt x="1212" y="81"/>
                  <a:pt x="1185" y="116"/>
                  <a:pt x="1158" y="152"/>
                </a:cubicBezTo>
                <a:cubicBezTo>
                  <a:pt x="754" y="637"/>
                  <a:pt x="395" y="1149"/>
                  <a:pt x="180" y="1741"/>
                </a:cubicBezTo>
                <a:cubicBezTo>
                  <a:pt x="54" y="2064"/>
                  <a:pt x="0" y="2396"/>
                  <a:pt x="81" y="2737"/>
                </a:cubicBezTo>
                <a:cubicBezTo>
                  <a:pt x="198" y="3303"/>
                  <a:pt x="682" y="3769"/>
                  <a:pt x="1248" y="3850"/>
                </a:cubicBezTo>
                <a:cubicBezTo>
                  <a:pt x="1248" y="3850"/>
                  <a:pt x="1553" y="3877"/>
                  <a:pt x="1697" y="3841"/>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4" name="Google Shape;464;p20"/>
          <p:cNvSpPr/>
          <p:nvPr/>
        </p:nvSpPr>
        <p:spPr>
          <a:xfrm>
            <a:off x="6293764" y="2849791"/>
            <a:ext cx="1317873" cy="2209511"/>
          </a:xfrm>
          <a:custGeom>
            <a:avLst/>
            <a:gdLst/>
            <a:ahLst/>
            <a:cxnLst/>
            <a:rect l="l" t="t" r="r" b="b"/>
            <a:pathLst>
              <a:path w="2524" h="4229" extrusionOk="0">
                <a:moveTo>
                  <a:pt x="81" y="4218"/>
                </a:moveTo>
                <a:lnTo>
                  <a:pt x="81" y="4218"/>
                </a:lnTo>
                <a:cubicBezTo>
                  <a:pt x="54" y="4228"/>
                  <a:pt x="18" y="4209"/>
                  <a:pt x="9" y="4182"/>
                </a:cubicBezTo>
                <a:cubicBezTo>
                  <a:pt x="0" y="4146"/>
                  <a:pt x="18" y="4111"/>
                  <a:pt x="54" y="4102"/>
                </a:cubicBezTo>
                <a:cubicBezTo>
                  <a:pt x="862" y="3850"/>
                  <a:pt x="1535" y="3285"/>
                  <a:pt x="1930" y="2531"/>
                </a:cubicBezTo>
                <a:cubicBezTo>
                  <a:pt x="2326" y="1768"/>
                  <a:pt x="2397" y="906"/>
                  <a:pt x="2146" y="90"/>
                </a:cubicBezTo>
                <a:cubicBezTo>
                  <a:pt x="2128" y="54"/>
                  <a:pt x="2146" y="18"/>
                  <a:pt x="2182" y="9"/>
                </a:cubicBezTo>
                <a:cubicBezTo>
                  <a:pt x="2209" y="0"/>
                  <a:pt x="2245" y="18"/>
                  <a:pt x="2254" y="54"/>
                </a:cubicBezTo>
                <a:cubicBezTo>
                  <a:pt x="2523" y="897"/>
                  <a:pt x="2442" y="1795"/>
                  <a:pt x="2038" y="2585"/>
                </a:cubicBezTo>
                <a:cubicBezTo>
                  <a:pt x="1625" y="3366"/>
                  <a:pt x="934" y="3949"/>
                  <a:pt x="90" y="4218"/>
                </a:cubicBezTo>
                <a:cubicBezTo>
                  <a:pt x="81" y="4218"/>
                  <a:pt x="81" y="4218"/>
                  <a:pt x="81" y="42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5" name="Google Shape;465;p20"/>
          <p:cNvSpPr/>
          <p:nvPr/>
        </p:nvSpPr>
        <p:spPr>
          <a:xfrm>
            <a:off x="3957534" y="1204754"/>
            <a:ext cx="1778668" cy="1598958"/>
          </a:xfrm>
          <a:custGeom>
            <a:avLst/>
            <a:gdLst/>
            <a:ahLst/>
            <a:cxnLst/>
            <a:rect l="l" t="t" r="r" b="b"/>
            <a:pathLst>
              <a:path w="3404" h="3062" extrusionOk="0">
                <a:moveTo>
                  <a:pt x="2846" y="377"/>
                </a:moveTo>
                <a:lnTo>
                  <a:pt x="2846" y="377"/>
                </a:lnTo>
                <a:cubicBezTo>
                  <a:pt x="2577" y="143"/>
                  <a:pt x="2281" y="9"/>
                  <a:pt x="1930" y="9"/>
                </a:cubicBezTo>
                <a:cubicBezTo>
                  <a:pt x="1356" y="0"/>
                  <a:pt x="925" y="251"/>
                  <a:pt x="629" y="727"/>
                </a:cubicBezTo>
                <a:cubicBezTo>
                  <a:pt x="198" y="1391"/>
                  <a:pt x="72" y="2154"/>
                  <a:pt x="9" y="2936"/>
                </a:cubicBezTo>
                <a:cubicBezTo>
                  <a:pt x="0" y="2989"/>
                  <a:pt x="36" y="3016"/>
                  <a:pt x="90" y="3025"/>
                </a:cubicBezTo>
                <a:cubicBezTo>
                  <a:pt x="135" y="3034"/>
                  <a:pt x="189" y="3034"/>
                  <a:pt x="234" y="3034"/>
                </a:cubicBezTo>
                <a:cubicBezTo>
                  <a:pt x="862" y="3061"/>
                  <a:pt x="1482" y="3034"/>
                  <a:pt x="2092" y="2855"/>
                </a:cubicBezTo>
                <a:cubicBezTo>
                  <a:pt x="2415" y="2765"/>
                  <a:pt x="2711" y="2603"/>
                  <a:pt x="2945" y="2334"/>
                </a:cubicBezTo>
                <a:cubicBezTo>
                  <a:pt x="3322" y="1903"/>
                  <a:pt x="3403" y="1230"/>
                  <a:pt x="3125" y="727"/>
                </a:cubicBezTo>
                <a:cubicBezTo>
                  <a:pt x="3125" y="727"/>
                  <a:pt x="2963" y="476"/>
                  <a:pt x="2846" y="377"/>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6" name="Google Shape;466;p20"/>
          <p:cNvSpPr/>
          <p:nvPr/>
        </p:nvSpPr>
        <p:spPr>
          <a:xfrm>
            <a:off x="4395289" y="1386768"/>
            <a:ext cx="2449123" cy="836342"/>
          </a:xfrm>
          <a:custGeom>
            <a:avLst/>
            <a:gdLst/>
            <a:ahLst/>
            <a:cxnLst/>
            <a:rect l="l" t="t" r="r" b="b"/>
            <a:pathLst>
              <a:path w="4688" h="1599" extrusionOk="0">
                <a:moveTo>
                  <a:pt x="72" y="1598"/>
                </a:moveTo>
                <a:lnTo>
                  <a:pt x="72" y="1598"/>
                </a:lnTo>
                <a:cubicBezTo>
                  <a:pt x="63" y="1598"/>
                  <a:pt x="45" y="1589"/>
                  <a:pt x="36" y="1580"/>
                </a:cubicBezTo>
                <a:cubicBezTo>
                  <a:pt x="9" y="1562"/>
                  <a:pt x="0" y="1526"/>
                  <a:pt x="27" y="1499"/>
                </a:cubicBezTo>
                <a:cubicBezTo>
                  <a:pt x="539" y="781"/>
                  <a:pt x="1302" y="296"/>
                  <a:pt x="2173" y="153"/>
                </a:cubicBezTo>
                <a:cubicBezTo>
                  <a:pt x="3053" y="0"/>
                  <a:pt x="3932" y="207"/>
                  <a:pt x="4660" y="718"/>
                </a:cubicBezTo>
                <a:cubicBezTo>
                  <a:pt x="4687" y="736"/>
                  <a:pt x="4687" y="772"/>
                  <a:pt x="4669" y="799"/>
                </a:cubicBezTo>
                <a:cubicBezTo>
                  <a:pt x="4651" y="826"/>
                  <a:pt x="4615" y="835"/>
                  <a:pt x="4588" y="817"/>
                </a:cubicBezTo>
                <a:cubicBezTo>
                  <a:pt x="3888" y="323"/>
                  <a:pt x="3044" y="126"/>
                  <a:pt x="2200" y="269"/>
                </a:cubicBezTo>
                <a:cubicBezTo>
                  <a:pt x="1356" y="413"/>
                  <a:pt x="620" y="871"/>
                  <a:pt x="117" y="1571"/>
                </a:cubicBezTo>
                <a:cubicBezTo>
                  <a:pt x="108" y="1589"/>
                  <a:pt x="90" y="1598"/>
                  <a:pt x="72" y="1598"/>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7" name="Google Shape;467;p20"/>
          <p:cNvSpPr/>
          <p:nvPr/>
        </p:nvSpPr>
        <p:spPr>
          <a:xfrm>
            <a:off x="4091164" y="4075505"/>
            <a:ext cx="1942249" cy="1571310"/>
          </a:xfrm>
          <a:custGeom>
            <a:avLst/>
            <a:gdLst/>
            <a:ahLst/>
            <a:cxnLst/>
            <a:rect l="l" t="t" r="r" b="b"/>
            <a:pathLst>
              <a:path w="3717" h="3009" extrusionOk="0">
                <a:moveTo>
                  <a:pt x="80" y="1122"/>
                </a:moveTo>
                <a:lnTo>
                  <a:pt x="80" y="1122"/>
                </a:lnTo>
                <a:cubicBezTo>
                  <a:pt x="0" y="1463"/>
                  <a:pt x="17" y="1796"/>
                  <a:pt x="179" y="2110"/>
                </a:cubicBezTo>
                <a:cubicBezTo>
                  <a:pt x="431" y="2613"/>
                  <a:pt x="852" y="2882"/>
                  <a:pt x="1409" y="2936"/>
                </a:cubicBezTo>
                <a:cubicBezTo>
                  <a:pt x="2199" y="3008"/>
                  <a:pt x="2935" y="2774"/>
                  <a:pt x="3653" y="2469"/>
                </a:cubicBezTo>
                <a:cubicBezTo>
                  <a:pt x="3707" y="2451"/>
                  <a:pt x="3716" y="2406"/>
                  <a:pt x="3699" y="2352"/>
                </a:cubicBezTo>
                <a:cubicBezTo>
                  <a:pt x="3680" y="2307"/>
                  <a:pt x="3663" y="2271"/>
                  <a:pt x="3645" y="2227"/>
                </a:cubicBezTo>
                <a:cubicBezTo>
                  <a:pt x="3384" y="1652"/>
                  <a:pt x="3070" y="1113"/>
                  <a:pt x="2639" y="655"/>
                </a:cubicBezTo>
                <a:cubicBezTo>
                  <a:pt x="2397" y="404"/>
                  <a:pt x="2118" y="224"/>
                  <a:pt x="1786" y="135"/>
                </a:cubicBezTo>
                <a:cubicBezTo>
                  <a:pt x="1221" y="0"/>
                  <a:pt x="592" y="234"/>
                  <a:pt x="269" y="709"/>
                </a:cubicBezTo>
                <a:cubicBezTo>
                  <a:pt x="269" y="709"/>
                  <a:pt x="116" y="970"/>
                  <a:pt x="80" y="1122"/>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8" name="Google Shape;468;p20"/>
          <p:cNvSpPr/>
          <p:nvPr/>
        </p:nvSpPr>
        <p:spPr>
          <a:xfrm>
            <a:off x="3757088" y="3234555"/>
            <a:ext cx="1575918" cy="1995241"/>
          </a:xfrm>
          <a:custGeom>
            <a:avLst/>
            <a:gdLst/>
            <a:ahLst/>
            <a:cxnLst/>
            <a:rect l="l" t="t" r="r" b="b"/>
            <a:pathLst>
              <a:path w="3018" h="3817" extrusionOk="0">
                <a:moveTo>
                  <a:pt x="2954" y="3816"/>
                </a:moveTo>
                <a:lnTo>
                  <a:pt x="2954" y="3816"/>
                </a:lnTo>
                <a:cubicBezTo>
                  <a:pt x="2945" y="3816"/>
                  <a:pt x="2945" y="3816"/>
                  <a:pt x="2945" y="3816"/>
                </a:cubicBezTo>
                <a:cubicBezTo>
                  <a:pt x="2065" y="3690"/>
                  <a:pt x="1284" y="3232"/>
                  <a:pt x="754" y="2523"/>
                </a:cubicBezTo>
                <a:cubicBezTo>
                  <a:pt x="225" y="1814"/>
                  <a:pt x="0" y="934"/>
                  <a:pt x="126" y="63"/>
                </a:cubicBezTo>
                <a:cubicBezTo>
                  <a:pt x="126" y="27"/>
                  <a:pt x="162" y="0"/>
                  <a:pt x="189" y="9"/>
                </a:cubicBezTo>
                <a:cubicBezTo>
                  <a:pt x="225" y="9"/>
                  <a:pt x="252" y="45"/>
                  <a:pt x="243" y="72"/>
                </a:cubicBezTo>
                <a:cubicBezTo>
                  <a:pt x="126" y="925"/>
                  <a:pt x="341" y="1769"/>
                  <a:pt x="853" y="2451"/>
                </a:cubicBezTo>
                <a:cubicBezTo>
                  <a:pt x="1365" y="3133"/>
                  <a:pt x="2110" y="3582"/>
                  <a:pt x="2963" y="3699"/>
                </a:cubicBezTo>
                <a:cubicBezTo>
                  <a:pt x="2990" y="3708"/>
                  <a:pt x="3017" y="3735"/>
                  <a:pt x="3008" y="3771"/>
                </a:cubicBezTo>
                <a:cubicBezTo>
                  <a:pt x="3008" y="3798"/>
                  <a:pt x="2981" y="3816"/>
                  <a:pt x="2954" y="3816"/>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469" name="Google Shape;469;p20"/>
          <p:cNvGrpSpPr/>
          <p:nvPr/>
        </p:nvGrpSpPr>
        <p:grpSpPr>
          <a:xfrm>
            <a:off x="4459800" y="4462573"/>
            <a:ext cx="820214" cy="827127"/>
            <a:chOff x="6256100" y="4406950"/>
            <a:chExt cx="820214" cy="827127"/>
          </a:xfrm>
        </p:grpSpPr>
        <p:sp>
          <p:nvSpPr>
            <p:cNvPr id="470" name="Google Shape;470;p20"/>
            <p:cNvSpPr/>
            <p:nvPr/>
          </p:nvSpPr>
          <p:spPr>
            <a:xfrm>
              <a:off x="6256100" y="4406950"/>
              <a:ext cx="820214" cy="827127"/>
            </a:xfrm>
            <a:custGeom>
              <a:avLst/>
              <a:gdLst/>
              <a:ahLst/>
              <a:cxnLst/>
              <a:rect l="l" t="t" r="r" b="b"/>
              <a:pathLst>
                <a:path w="1572" h="1581" extrusionOk="0">
                  <a:moveTo>
                    <a:pt x="1347" y="234"/>
                  </a:moveTo>
                  <a:lnTo>
                    <a:pt x="1347" y="234"/>
                  </a:lnTo>
                  <a:cubicBezTo>
                    <a:pt x="1194" y="90"/>
                    <a:pt x="996" y="0"/>
                    <a:pt x="790" y="0"/>
                  </a:cubicBezTo>
                  <a:cubicBezTo>
                    <a:pt x="574" y="0"/>
                    <a:pt x="377" y="90"/>
                    <a:pt x="233" y="234"/>
                  </a:cubicBezTo>
                  <a:cubicBezTo>
                    <a:pt x="81" y="386"/>
                    <a:pt x="0" y="584"/>
                    <a:pt x="0" y="790"/>
                  </a:cubicBezTo>
                  <a:cubicBezTo>
                    <a:pt x="0" y="1006"/>
                    <a:pt x="81" y="1203"/>
                    <a:pt x="233" y="1347"/>
                  </a:cubicBezTo>
                  <a:cubicBezTo>
                    <a:pt x="377" y="1500"/>
                    <a:pt x="565" y="1580"/>
                    <a:pt x="781" y="1580"/>
                  </a:cubicBezTo>
                  <a:cubicBezTo>
                    <a:pt x="781" y="1580"/>
                    <a:pt x="781" y="1580"/>
                    <a:pt x="790" y="1580"/>
                  </a:cubicBezTo>
                  <a:lnTo>
                    <a:pt x="790" y="1580"/>
                  </a:lnTo>
                  <a:lnTo>
                    <a:pt x="790" y="1580"/>
                  </a:lnTo>
                  <a:cubicBezTo>
                    <a:pt x="996" y="1580"/>
                    <a:pt x="1194" y="1500"/>
                    <a:pt x="1347" y="1347"/>
                  </a:cubicBezTo>
                  <a:cubicBezTo>
                    <a:pt x="1490" y="1203"/>
                    <a:pt x="1571" y="1006"/>
                    <a:pt x="1571" y="790"/>
                  </a:cubicBezTo>
                  <a:cubicBezTo>
                    <a:pt x="1571" y="584"/>
                    <a:pt x="1490" y="386"/>
                    <a:pt x="1347" y="234"/>
                  </a:cubicBezTo>
                  <a:close/>
                  <a:moveTo>
                    <a:pt x="332" y="1284"/>
                  </a:moveTo>
                  <a:lnTo>
                    <a:pt x="332" y="1284"/>
                  </a:lnTo>
                  <a:lnTo>
                    <a:pt x="332" y="1284"/>
                  </a:lnTo>
                  <a:cubicBezTo>
                    <a:pt x="332" y="1275"/>
                    <a:pt x="332" y="1275"/>
                    <a:pt x="332" y="1275"/>
                  </a:cubicBezTo>
                  <a:cubicBezTo>
                    <a:pt x="431" y="1185"/>
                    <a:pt x="601" y="1131"/>
                    <a:pt x="781" y="1131"/>
                  </a:cubicBezTo>
                  <a:cubicBezTo>
                    <a:pt x="960" y="1131"/>
                    <a:pt x="1131" y="1185"/>
                    <a:pt x="1239" y="1284"/>
                  </a:cubicBezTo>
                  <a:lnTo>
                    <a:pt x="1239" y="1284"/>
                  </a:lnTo>
                  <a:lnTo>
                    <a:pt x="1239" y="1293"/>
                  </a:lnTo>
                  <a:cubicBezTo>
                    <a:pt x="1113" y="1410"/>
                    <a:pt x="952" y="1473"/>
                    <a:pt x="790" y="1473"/>
                  </a:cubicBezTo>
                  <a:cubicBezTo>
                    <a:pt x="781" y="1473"/>
                    <a:pt x="772" y="1473"/>
                    <a:pt x="772" y="1473"/>
                  </a:cubicBezTo>
                  <a:cubicBezTo>
                    <a:pt x="601" y="1473"/>
                    <a:pt x="449" y="1401"/>
                    <a:pt x="332" y="1284"/>
                  </a:cubicBezTo>
                  <a:close/>
                  <a:moveTo>
                    <a:pt x="1320" y="1221"/>
                  </a:moveTo>
                  <a:lnTo>
                    <a:pt x="1320" y="1221"/>
                  </a:lnTo>
                  <a:cubicBezTo>
                    <a:pt x="1311" y="1212"/>
                    <a:pt x="1311" y="1212"/>
                    <a:pt x="1302" y="1203"/>
                  </a:cubicBezTo>
                  <a:cubicBezTo>
                    <a:pt x="1248" y="1149"/>
                    <a:pt x="1167" y="1104"/>
                    <a:pt x="1077" y="1078"/>
                  </a:cubicBezTo>
                  <a:cubicBezTo>
                    <a:pt x="987" y="1042"/>
                    <a:pt x="880" y="1024"/>
                    <a:pt x="781" y="1024"/>
                  </a:cubicBezTo>
                  <a:cubicBezTo>
                    <a:pt x="574" y="1024"/>
                    <a:pt x="386" y="1086"/>
                    <a:pt x="260" y="1194"/>
                  </a:cubicBezTo>
                  <a:cubicBezTo>
                    <a:pt x="260" y="1203"/>
                    <a:pt x="251" y="1203"/>
                    <a:pt x="251" y="1212"/>
                  </a:cubicBezTo>
                  <a:cubicBezTo>
                    <a:pt x="153" y="1095"/>
                    <a:pt x="99" y="943"/>
                    <a:pt x="99" y="790"/>
                  </a:cubicBezTo>
                  <a:cubicBezTo>
                    <a:pt x="99" y="611"/>
                    <a:pt x="170" y="440"/>
                    <a:pt x="305" y="305"/>
                  </a:cubicBezTo>
                  <a:cubicBezTo>
                    <a:pt x="431" y="180"/>
                    <a:pt x="601" y="108"/>
                    <a:pt x="790" y="108"/>
                  </a:cubicBezTo>
                  <a:cubicBezTo>
                    <a:pt x="969" y="108"/>
                    <a:pt x="1140" y="180"/>
                    <a:pt x="1266" y="305"/>
                  </a:cubicBezTo>
                  <a:cubicBezTo>
                    <a:pt x="1400" y="440"/>
                    <a:pt x="1472" y="611"/>
                    <a:pt x="1472" y="790"/>
                  </a:cubicBezTo>
                  <a:cubicBezTo>
                    <a:pt x="1472" y="952"/>
                    <a:pt x="1418" y="1095"/>
                    <a:pt x="1320" y="1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1" name="Google Shape;471;p20"/>
            <p:cNvSpPr/>
            <p:nvPr/>
          </p:nvSpPr>
          <p:spPr>
            <a:xfrm>
              <a:off x="6449634" y="4496805"/>
              <a:ext cx="426234" cy="426234"/>
            </a:xfrm>
            <a:custGeom>
              <a:avLst/>
              <a:gdLst/>
              <a:ahLst/>
              <a:cxnLst/>
              <a:rect l="l" t="t" r="r" b="b"/>
              <a:pathLst>
                <a:path w="818" h="818" extrusionOk="0">
                  <a:moveTo>
                    <a:pt x="413" y="0"/>
                  </a:moveTo>
                  <a:lnTo>
                    <a:pt x="413" y="0"/>
                  </a:lnTo>
                  <a:cubicBezTo>
                    <a:pt x="188" y="0"/>
                    <a:pt x="0" y="179"/>
                    <a:pt x="0" y="404"/>
                  </a:cubicBezTo>
                  <a:cubicBezTo>
                    <a:pt x="0" y="628"/>
                    <a:pt x="188" y="817"/>
                    <a:pt x="413" y="817"/>
                  </a:cubicBezTo>
                  <a:cubicBezTo>
                    <a:pt x="637" y="817"/>
                    <a:pt x="817" y="628"/>
                    <a:pt x="817" y="404"/>
                  </a:cubicBezTo>
                  <a:cubicBezTo>
                    <a:pt x="817" y="179"/>
                    <a:pt x="637" y="0"/>
                    <a:pt x="413" y="0"/>
                  </a:cubicBezTo>
                  <a:close/>
                  <a:moveTo>
                    <a:pt x="413" y="709"/>
                  </a:moveTo>
                  <a:lnTo>
                    <a:pt x="413" y="709"/>
                  </a:lnTo>
                  <a:cubicBezTo>
                    <a:pt x="242" y="709"/>
                    <a:pt x="108" y="574"/>
                    <a:pt x="108" y="404"/>
                  </a:cubicBezTo>
                  <a:cubicBezTo>
                    <a:pt x="108" y="242"/>
                    <a:pt x="242" y="108"/>
                    <a:pt x="413" y="108"/>
                  </a:cubicBezTo>
                  <a:cubicBezTo>
                    <a:pt x="575" y="108"/>
                    <a:pt x="709" y="242"/>
                    <a:pt x="709" y="404"/>
                  </a:cubicBezTo>
                  <a:cubicBezTo>
                    <a:pt x="709" y="574"/>
                    <a:pt x="575" y="709"/>
                    <a:pt x="413" y="7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72" name="Google Shape;472;p20"/>
          <p:cNvGrpSpPr/>
          <p:nvPr/>
        </p:nvGrpSpPr>
        <p:grpSpPr>
          <a:xfrm>
            <a:off x="4517399" y="1421328"/>
            <a:ext cx="1108213" cy="942326"/>
            <a:chOff x="6313699" y="1365705"/>
            <a:chExt cx="1108213" cy="942326"/>
          </a:xfrm>
        </p:grpSpPr>
        <p:sp>
          <p:nvSpPr>
            <p:cNvPr id="473" name="Google Shape;473;p20"/>
            <p:cNvSpPr/>
            <p:nvPr/>
          </p:nvSpPr>
          <p:spPr>
            <a:xfrm>
              <a:off x="7419607" y="1365705"/>
              <a:ext cx="2305" cy="2305"/>
            </a:xfrm>
            <a:custGeom>
              <a:avLst/>
              <a:gdLst/>
              <a:ahLst/>
              <a:cxnLst/>
              <a:rect l="l" t="t" r="r" b="b"/>
              <a:pathLst>
                <a:path w="1" h="1" extrusionOk="0">
                  <a:moveTo>
                    <a:pt x="0" y="0"/>
                  </a:moveTo>
                  <a:lnTo>
                    <a:pt x="0" y="0"/>
                  </a:lnTo>
                </a:path>
              </a:pathLst>
            </a:custGeom>
            <a:solidFill>
              <a:srgbClr val="3A668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4" name="Google Shape;474;p20"/>
            <p:cNvSpPr/>
            <p:nvPr/>
          </p:nvSpPr>
          <p:spPr>
            <a:xfrm>
              <a:off x="7419607" y="1365705"/>
              <a:ext cx="2305" cy="2305"/>
            </a:xfrm>
            <a:custGeom>
              <a:avLst/>
              <a:gdLst/>
              <a:ahLst/>
              <a:cxnLst/>
              <a:rect l="l" t="t" r="r" b="b"/>
              <a:pathLst>
                <a:path w="1" h="1" extrusionOk="0">
                  <a:moveTo>
                    <a:pt x="0" y="0"/>
                  </a:moveTo>
                  <a:lnTo>
                    <a:pt x="0" y="0"/>
                  </a:lnTo>
                </a:path>
              </a:pathLst>
            </a:custGeom>
            <a:solidFill>
              <a:srgbClr val="3A668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5" name="Google Shape;475;p20"/>
            <p:cNvSpPr/>
            <p:nvPr/>
          </p:nvSpPr>
          <p:spPr>
            <a:xfrm>
              <a:off x="6313699" y="1467080"/>
              <a:ext cx="840951" cy="840951"/>
            </a:xfrm>
            <a:custGeom>
              <a:avLst/>
              <a:gdLst/>
              <a:ahLst/>
              <a:cxnLst/>
              <a:rect l="l" t="t" r="r" b="b"/>
              <a:pathLst>
                <a:path w="1609" h="1608" extrusionOk="0">
                  <a:moveTo>
                    <a:pt x="800" y="1607"/>
                  </a:moveTo>
                  <a:lnTo>
                    <a:pt x="800" y="1607"/>
                  </a:lnTo>
                  <a:cubicBezTo>
                    <a:pt x="593" y="1607"/>
                    <a:pt x="387" y="1527"/>
                    <a:pt x="234" y="1374"/>
                  </a:cubicBezTo>
                  <a:cubicBezTo>
                    <a:pt x="81" y="1221"/>
                    <a:pt x="0" y="1024"/>
                    <a:pt x="0" y="808"/>
                  </a:cubicBezTo>
                  <a:cubicBezTo>
                    <a:pt x="0" y="593"/>
                    <a:pt x="81" y="386"/>
                    <a:pt x="234" y="243"/>
                  </a:cubicBezTo>
                  <a:cubicBezTo>
                    <a:pt x="387" y="90"/>
                    <a:pt x="593" y="0"/>
                    <a:pt x="800" y="0"/>
                  </a:cubicBezTo>
                  <a:cubicBezTo>
                    <a:pt x="1015" y="0"/>
                    <a:pt x="1221" y="90"/>
                    <a:pt x="1374" y="243"/>
                  </a:cubicBezTo>
                  <a:cubicBezTo>
                    <a:pt x="1527" y="386"/>
                    <a:pt x="1608" y="593"/>
                    <a:pt x="1608" y="808"/>
                  </a:cubicBezTo>
                  <a:cubicBezTo>
                    <a:pt x="1608" y="1024"/>
                    <a:pt x="1527" y="1221"/>
                    <a:pt x="1374" y="1374"/>
                  </a:cubicBezTo>
                  <a:cubicBezTo>
                    <a:pt x="1221" y="1527"/>
                    <a:pt x="1015" y="1607"/>
                    <a:pt x="800" y="1607"/>
                  </a:cubicBezTo>
                  <a:close/>
                  <a:moveTo>
                    <a:pt x="800" y="108"/>
                  </a:moveTo>
                  <a:lnTo>
                    <a:pt x="800" y="108"/>
                  </a:lnTo>
                  <a:cubicBezTo>
                    <a:pt x="620" y="108"/>
                    <a:pt x="441" y="180"/>
                    <a:pt x="306" y="315"/>
                  </a:cubicBezTo>
                  <a:cubicBezTo>
                    <a:pt x="180" y="449"/>
                    <a:pt x="108" y="620"/>
                    <a:pt x="108" y="808"/>
                  </a:cubicBezTo>
                  <a:cubicBezTo>
                    <a:pt x="108" y="997"/>
                    <a:pt x="180" y="1167"/>
                    <a:pt x="306" y="1302"/>
                  </a:cubicBezTo>
                  <a:cubicBezTo>
                    <a:pt x="441" y="1437"/>
                    <a:pt x="620" y="1508"/>
                    <a:pt x="800" y="1508"/>
                  </a:cubicBezTo>
                  <a:cubicBezTo>
                    <a:pt x="988" y="1508"/>
                    <a:pt x="1168" y="1437"/>
                    <a:pt x="1293" y="1302"/>
                  </a:cubicBezTo>
                  <a:cubicBezTo>
                    <a:pt x="1428" y="1167"/>
                    <a:pt x="1500" y="997"/>
                    <a:pt x="1500" y="808"/>
                  </a:cubicBezTo>
                  <a:cubicBezTo>
                    <a:pt x="1500" y="620"/>
                    <a:pt x="1428" y="449"/>
                    <a:pt x="1293" y="315"/>
                  </a:cubicBezTo>
                  <a:cubicBezTo>
                    <a:pt x="1168" y="180"/>
                    <a:pt x="988" y="108"/>
                    <a:pt x="800" y="1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6" name="Google Shape;476;p20"/>
            <p:cNvSpPr/>
            <p:nvPr/>
          </p:nvSpPr>
          <p:spPr>
            <a:xfrm>
              <a:off x="6468066" y="1628358"/>
              <a:ext cx="520698" cy="440060"/>
            </a:xfrm>
            <a:custGeom>
              <a:avLst/>
              <a:gdLst/>
              <a:ahLst/>
              <a:cxnLst/>
              <a:rect l="l" t="t" r="r" b="b"/>
              <a:pathLst>
                <a:path w="997" h="844" extrusionOk="0">
                  <a:moveTo>
                    <a:pt x="978" y="80"/>
                  </a:moveTo>
                  <a:lnTo>
                    <a:pt x="978" y="80"/>
                  </a:lnTo>
                  <a:cubicBezTo>
                    <a:pt x="377" y="826"/>
                    <a:pt x="377" y="826"/>
                    <a:pt x="377" y="826"/>
                  </a:cubicBezTo>
                  <a:lnTo>
                    <a:pt x="377" y="826"/>
                  </a:lnTo>
                  <a:lnTo>
                    <a:pt x="377" y="834"/>
                  </a:lnTo>
                  <a:lnTo>
                    <a:pt x="377" y="834"/>
                  </a:lnTo>
                  <a:cubicBezTo>
                    <a:pt x="368" y="834"/>
                    <a:pt x="368" y="834"/>
                    <a:pt x="368" y="834"/>
                  </a:cubicBezTo>
                  <a:lnTo>
                    <a:pt x="368" y="834"/>
                  </a:lnTo>
                  <a:lnTo>
                    <a:pt x="368" y="834"/>
                  </a:lnTo>
                  <a:cubicBezTo>
                    <a:pt x="359" y="834"/>
                    <a:pt x="359" y="834"/>
                    <a:pt x="359" y="834"/>
                  </a:cubicBezTo>
                  <a:cubicBezTo>
                    <a:pt x="359" y="834"/>
                    <a:pt x="359" y="834"/>
                    <a:pt x="359" y="843"/>
                  </a:cubicBezTo>
                  <a:lnTo>
                    <a:pt x="359" y="843"/>
                  </a:lnTo>
                  <a:lnTo>
                    <a:pt x="350" y="843"/>
                  </a:lnTo>
                  <a:lnTo>
                    <a:pt x="350" y="843"/>
                  </a:lnTo>
                  <a:lnTo>
                    <a:pt x="350" y="843"/>
                  </a:lnTo>
                  <a:lnTo>
                    <a:pt x="350" y="843"/>
                  </a:lnTo>
                  <a:lnTo>
                    <a:pt x="350" y="843"/>
                  </a:lnTo>
                  <a:lnTo>
                    <a:pt x="350" y="843"/>
                  </a:lnTo>
                  <a:cubicBezTo>
                    <a:pt x="350" y="843"/>
                    <a:pt x="350" y="843"/>
                    <a:pt x="341" y="843"/>
                  </a:cubicBezTo>
                  <a:lnTo>
                    <a:pt x="341" y="843"/>
                  </a:lnTo>
                  <a:lnTo>
                    <a:pt x="341" y="843"/>
                  </a:lnTo>
                  <a:lnTo>
                    <a:pt x="341" y="843"/>
                  </a:lnTo>
                  <a:lnTo>
                    <a:pt x="341" y="843"/>
                  </a:lnTo>
                  <a:cubicBezTo>
                    <a:pt x="332" y="843"/>
                    <a:pt x="332" y="834"/>
                    <a:pt x="332" y="834"/>
                  </a:cubicBezTo>
                  <a:lnTo>
                    <a:pt x="332" y="834"/>
                  </a:lnTo>
                  <a:cubicBezTo>
                    <a:pt x="323" y="834"/>
                    <a:pt x="323" y="834"/>
                    <a:pt x="323" y="834"/>
                  </a:cubicBezTo>
                  <a:lnTo>
                    <a:pt x="323" y="834"/>
                  </a:lnTo>
                  <a:lnTo>
                    <a:pt x="323" y="834"/>
                  </a:lnTo>
                  <a:cubicBezTo>
                    <a:pt x="323" y="834"/>
                    <a:pt x="323" y="834"/>
                    <a:pt x="314" y="834"/>
                  </a:cubicBezTo>
                  <a:lnTo>
                    <a:pt x="314" y="826"/>
                  </a:lnTo>
                  <a:lnTo>
                    <a:pt x="314" y="826"/>
                  </a:lnTo>
                  <a:cubicBezTo>
                    <a:pt x="18" y="529"/>
                    <a:pt x="18" y="529"/>
                    <a:pt x="18" y="529"/>
                  </a:cubicBezTo>
                  <a:cubicBezTo>
                    <a:pt x="0" y="511"/>
                    <a:pt x="0" y="484"/>
                    <a:pt x="18" y="466"/>
                  </a:cubicBezTo>
                  <a:cubicBezTo>
                    <a:pt x="36" y="448"/>
                    <a:pt x="72" y="448"/>
                    <a:pt x="90" y="466"/>
                  </a:cubicBezTo>
                  <a:cubicBezTo>
                    <a:pt x="341" y="727"/>
                    <a:pt x="341" y="727"/>
                    <a:pt x="341" y="727"/>
                  </a:cubicBezTo>
                  <a:cubicBezTo>
                    <a:pt x="907" y="26"/>
                    <a:pt x="907" y="26"/>
                    <a:pt x="907" y="26"/>
                  </a:cubicBezTo>
                  <a:cubicBezTo>
                    <a:pt x="924" y="0"/>
                    <a:pt x="951" y="0"/>
                    <a:pt x="978" y="17"/>
                  </a:cubicBezTo>
                  <a:cubicBezTo>
                    <a:pt x="996" y="36"/>
                    <a:pt x="996" y="62"/>
                    <a:pt x="978" y="8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77" name="Google Shape;477;p20"/>
          <p:cNvSpPr txBox="1"/>
          <p:nvPr/>
        </p:nvSpPr>
        <p:spPr>
          <a:xfrm>
            <a:off x="353703" y="1336205"/>
            <a:ext cx="3027672"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US" sz="2800" b="1" i="0" u="none" strike="noStrike" cap="none">
                <a:solidFill>
                  <a:srgbClr val="8DC641"/>
                </a:solidFill>
                <a:latin typeface="Calibri"/>
                <a:ea typeface="Calibri"/>
                <a:cs typeface="Calibri"/>
                <a:sym typeface="Calibri"/>
              </a:rPr>
              <a:t>AMBIENT</a:t>
            </a:r>
            <a:r>
              <a:rPr lang="en-US" sz="2800" b="1">
                <a:solidFill>
                  <a:srgbClr val="8DC641"/>
                </a:solidFill>
                <a:latin typeface="Calibri"/>
                <a:ea typeface="Calibri"/>
                <a:cs typeface="Calibri"/>
                <a:sym typeface="Calibri"/>
              </a:rPr>
              <a:t>ALE</a:t>
            </a:r>
            <a:endParaRPr sz="1400" b="0" i="0" u="none" strike="noStrike" cap="none">
              <a:solidFill>
                <a:srgbClr val="000000"/>
              </a:solidFill>
              <a:latin typeface="Arial"/>
              <a:ea typeface="Arial"/>
              <a:cs typeface="Arial"/>
              <a:sym typeface="Arial"/>
            </a:endParaRPr>
          </a:p>
        </p:txBody>
      </p:sp>
      <p:sp>
        <p:nvSpPr>
          <p:cNvPr id="478" name="Google Shape;478;p20"/>
          <p:cNvSpPr txBox="1"/>
          <p:nvPr/>
        </p:nvSpPr>
        <p:spPr>
          <a:xfrm>
            <a:off x="276996" y="1821433"/>
            <a:ext cx="3861877" cy="4208966"/>
          </a:xfrm>
          <a:prstGeom prst="rect">
            <a:avLst/>
          </a:prstGeom>
          <a:noFill/>
          <a:ln>
            <a:noFill/>
          </a:ln>
        </p:spPr>
        <p:txBody>
          <a:bodyPr spcFirstLastPara="1" wrap="square" lIns="91425" tIns="45700" rIns="91425" bIns="45700" anchor="t" anchorCtr="0">
            <a:noAutofit/>
          </a:bodyPr>
          <a:lstStyle/>
          <a:p>
            <a:pPr marL="288000" marR="0" lvl="0" indent="-288000" algn="l" rtl="0">
              <a:lnSpc>
                <a:spcPct val="90000"/>
              </a:lnSpc>
              <a:spcBef>
                <a:spcPts val="0"/>
              </a:spcBef>
              <a:spcAft>
                <a:spcPts val="0"/>
              </a:spcAft>
              <a:buClr>
                <a:srgbClr val="000000"/>
              </a:buClr>
              <a:buSzPts val="2000"/>
              <a:buFont typeface="Calibri"/>
              <a:buAutoNum type="arabicPeriod"/>
            </a:pPr>
            <a:r>
              <a:rPr lang="en-US" sz="2000" b="0" i="0" u="none" strike="noStrike" cap="none" dirty="0" err="1">
                <a:solidFill>
                  <a:srgbClr val="000000"/>
                </a:solidFill>
                <a:latin typeface="Calibri"/>
                <a:ea typeface="Calibri"/>
                <a:cs typeface="Calibri"/>
                <a:sym typeface="Calibri"/>
              </a:rPr>
              <a:t>Conservazione</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della</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biodiversità</a:t>
            </a:r>
            <a:endParaRPr sz="1400" b="0" i="0" u="none" strike="noStrike" cap="none" dirty="0">
              <a:solidFill>
                <a:srgbClr val="000000"/>
              </a:solidFill>
              <a:latin typeface="Arial"/>
              <a:ea typeface="Arial"/>
              <a:cs typeface="Arial"/>
              <a:sym typeface="Arial"/>
            </a:endParaRPr>
          </a:p>
          <a:p>
            <a:pPr marL="288000" marR="0" lvl="0" indent="-288000" algn="l" rtl="0">
              <a:lnSpc>
                <a:spcPct val="90000"/>
              </a:lnSpc>
              <a:spcBef>
                <a:spcPts val="600"/>
              </a:spcBef>
              <a:spcAft>
                <a:spcPts val="0"/>
              </a:spcAft>
              <a:buClr>
                <a:srgbClr val="000000"/>
              </a:buClr>
              <a:buSzPts val="2000"/>
              <a:buFont typeface="Calibri"/>
              <a:buAutoNum type="arabicPeriod"/>
            </a:pPr>
            <a:r>
              <a:rPr lang="en-US" sz="2000" b="0" i="0" u="none" strike="noStrike" cap="none" dirty="0" err="1">
                <a:solidFill>
                  <a:srgbClr val="000000"/>
                </a:solidFill>
                <a:latin typeface="Calibri"/>
                <a:ea typeface="Calibri"/>
                <a:cs typeface="Calibri"/>
                <a:sym typeface="Calibri"/>
              </a:rPr>
              <a:t>Miglioramento</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della</a:t>
            </a:r>
            <a:r>
              <a:rPr lang="en-US" sz="2000" b="0" i="0" u="none" strike="noStrike" cap="none" dirty="0">
                <a:solidFill>
                  <a:srgbClr val="000000"/>
                </a:solidFill>
                <a:latin typeface="Calibri"/>
                <a:ea typeface="Calibri"/>
                <a:cs typeface="Calibri"/>
                <a:sym typeface="Calibri"/>
              </a:rPr>
              <a:t> salute del </a:t>
            </a:r>
            <a:r>
              <a:rPr lang="en-US" sz="2000" b="0" i="0" u="none" strike="noStrike" cap="none" dirty="0" err="1">
                <a:solidFill>
                  <a:srgbClr val="000000"/>
                </a:solidFill>
                <a:latin typeface="Calibri"/>
                <a:ea typeface="Calibri"/>
                <a:cs typeface="Calibri"/>
                <a:sym typeface="Calibri"/>
              </a:rPr>
              <a:t>suolo</a:t>
            </a:r>
            <a:endParaRPr sz="1400" b="0" i="0" u="none" strike="noStrike" cap="none" dirty="0">
              <a:solidFill>
                <a:srgbClr val="000000"/>
              </a:solidFill>
              <a:latin typeface="Arial"/>
              <a:ea typeface="Arial"/>
              <a:cs typeface="Arial"/>
              <a:sym typeface="Arial"/>
            </a:endParaRPr>
          </a:p>
          <a:p>
            <a:pPr marL="288000" marR="0" lvl="0" indent="-288000" algn="l" rtl="0">
              <a:lnSpc>
                <a:spcPct val="90000"/>
              </a:lnSpc>
              <a:spcBef>
                <a:spcPts val="600"/>
              </a:spcBef>
              <a:spcAft>
                <a:spcPts val="0"/>
              </a:spcAft>
              <a:buClr>
                <a:srgbClr val="000000"/>
              </a:buClr>
              <a:buSzPts val="2000"/>
              <a:buFont typeface="Calibri"/>
              <a:buAutoNum type="arabicPeriod"/>
            </a:pPr>
            <a:r>
              <a:rPr lang="en-US" sz="2000" b="0" i="0" u="none" strike="noStrike" cap="none" dirty="0" err="1">
                <a:solidFill>
                  <a:srgbClr val="000000"/>
                </a:solidFill>
                <a:latin typeface="Calibri"/>
                <a:ea typeface="Calibri"/>
                <a:cs typeface="Calibri"/>
                <a:sym typeface="Calibri"/>
              </a:rPr>
              <a:t>Conservazione</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dell'acqua</a:t>
            </a:r>
            <a:r>
              <a:rPr lang="en-US" sz="2000" b="0" i="0" u="none" strike="noStrike" cap="none" dirty="0">
                <a:solidFill>
                  <a:srgbClr val="000000"/>
                </a:solidFill>
                <a:latin typeface="Calibri"/>
                <a:ea typeface="Calibri"/>
                <a:cs typeface="Calibri"/>
                <a:sym typeface="Calibri"/>
              </a:rPr>
              <a:t> e salute </a:t>
            </a:r>
            <a:r>
              <a:rPr lang="en-US" sz="2000" dirty="0" err="1">
                <a:latin typeface="Calibri"/>
                <a:ea typeface="Calibri"/>
                <a:cs typeface="Calibri"/>
                <a:sym typeface="Calibri"/>
              </a:rPr>
              <a:t>ecosistemici</a:t>
            </a:r>
            <a:endParaRPr sz="1400" b="0" i="0" u="none" strike="noStrike" cap="none" dirty="0">
              <a:solidFill>
                <a:srgbClr val="000000"/>
              </a:solidFill>
              <a:latin typeface="Arial"/>
              <a:ea typeface="Arial"/>
              <a:cs typeface="Arial"/>
              <a:sym typeface="Arial"/>
            </a:endParaRPr>
          </a:p>
          <a:p>
            <a:pPr marL="288000" marR="0" lvl="0" indent="-288000" algn="l" rtl="0">
              <a:lnSpc>
                <a:spcPct val="90000"/>
              </a:lnSpc>
              <a:spcBef>
                <a:spcPts val="600"/>
              </a:spcBef>
              <a:spcAft>
                <a:spcPts val="0"/>
              </a:spcAft>
              <a:buClr>
                <a:srgbClr val="000000"/>
              </a:buClr>
              <a:buSzPts val="2000"/>
              <a:buFont typeface="Calibri"/>
              <a:buAutoNum type="arabicPeriod"/>
            </a:pPr>
            <a:r>
              <a:rPr lang="en-US" sz="2000" b="0" i="0" u="none" strike="noStrike" cap="none" dirty="0" err="1">
                <a:solidFill>
                  <a:srgbClr val="000000"/>
                </a:solidFill>
                <a:latin typeface="Calibri"/>
                <a:ea typeface="Calibri"/>
                <a:cs typeface="Calibri"/>
                <a:sym typeface="Calibri"/>
              </a:rPr>
              <a:t>Ridurre</a:t>
            </a:r>
            <a:r>
              <a:rPr lang="en-US" sz="2000" b="0" i="0" u="none" strike="noStrike" cap="none" dirty="0">
                <a:solidFill>
                  <a:srgbClr val="000000"/>
                </a:solidFill>
                <a:latin typeface="Calibri"/>
                <a:ea typeface="Calibri"/>
                <a:cs typeface="Calibri"/>
                <a:sym typeface="Calibri"/>
              </a:rPr>
              <a:t> la </a:t>
            </a:r>
            <a:r>
              <a:rPr lang="en-US" sz="2000" b="0" i="0" u="none" strike="noStrike" cap="none" dirty="0" err="1">
                <a:solidFill>
                  <a:srgbClr val="000000"/>
                </a:solidFill>
                <a:latin typeface="Calibri"/>
                <a:ea typeface="Calibri"/>
                <a:cs typeface="Calibri"/>
                <a:sym typeface="Calibri"/>
              </a:rPr>
              <a:t>dipendenza</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dai</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prodotti</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chimici</a:t>
            </a:r>
            <a:endParaRPr sz="1400" b="0" i="0" u="none" strike="noStrike" cap="none" dirty="0">
              <a:solidFill>
                <a:srgbClr val="000000"/>
              </a:solidFill>
              <a:latin typeface="Arial"/>
              <a:ea typeface="Arial"/>
              <a:cs typeface="Arial"/>
              <a:sym typeface="Arial"/>
            </a:endParaRPr>
          </a:p>
          <a:p>
            <a:pPr marL="288000" marR="0" lvl="0" indent="-288000" algn="l" rtl="0">
              <a:lnSpc>
                <a:spcPct val="90000"/>
              </a:lnSpc>
              <a:spcBef>
                <a:spcPts val="600"/>
              </a:spcBef>
              <a:spcAft>
                <a:spcPts val="0"/>
              </a:spcAft>
              <a:buClr>
                <a:srgbClr val="000000"/>
              </a:buClr>
              <a:buSzPts val="2000"/>
              <a:buFont typeface="Calibri"/>
              <a:buAutoNum type="arabicPeriod"/>
            </a:pPr>
            <a:r>
              <a:rPr lang="en-US" sz="2000" b="0" i="0" u="none" strike="noStrike" cap="none" dirty="0" err="1">
                <a:solidFill>
                  <a:srgbClr val="000000"/>
                </a:solidFill>
                <a:latin typeface="Calibri"/>
                <a:ea typeface="Calibri"/>
                <a:cs typeface="Calibri"/>
                <a:sym typeface="Calibri"/>
              </a:rPr>
              <a:t>Riduzione</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delle</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emissioni</a:t>
            </a:r>
            <a:r>
              <a:rPr lang="en-US" sz="2000" b="0" i="0" u="none" strike="noStrike" cap="none" dirty="0">
                <a:solidFill>
                  <a:srgbClr val="000000"/>
                </a:solidFill>
                <a:latin typeface="Calibri"/>
                <a:ea typeface="Calibri"/>
                <a:cs typeface="Calibri"/>
                <a:sym typeface="Calibri"/>
              </a:rPr>
              <a:t> di gas a </a:t>
            </a:r>
            <a:r>
              <a:rPr lang="en-US" sz="2000" b="0" i="0" u="none" strike="noStrike" cap="none" dirty="0" err="1">
                <a:solidFill>
                  <a:srgbClr val="000000"/>
                </a:solidFill>
                <a:latin typeface="Calibri"/>
                <a:ea typeface="Calibri"/>
                <a:cs typeface="Calibri"/>
                <a:sym typeface="Calibri"/>
              </a:rPr>
              <a:t>effetto</a:t>
            </a:r>
            <a:r>
              <a:rPr lang="en-US" sz="2000" b="0" i="0" u="none" strike="noStrike" cap="none" dirty="0">
                <a:solidFill>
                  <a:srgbClr val="000000"/>
                </a:solidFill>
                <a:latin typeface="Calibri"/>
                <a:ea typeface="Calibri"/>
                <a:cs typeface="Calibri"/>
                <a:sym typeface="Calibri"/>
              </a:rPr>
              <a:t> serra e </a:t>
            </a:r>
            <a:r>
              <a:rPr lang="en-US" sz="2000" b="0" i="0" u="none" strike="noStrike" cap="none" dirty="0" err="1">
                <a:solidFill>
                  <a:srgbClr val="000000"/>
                </a:solidFill>
                <a:latin typeface="Calibri"/>
                <a:ea typeface="Calibri"/>
                <a:cs typeface="Calibri"/>
                <a:sym typeface="Calibri"/>
              </a:rPr>
              <a:t>miglioramento</a:t>
            </a:r>
            <a:r>
              <a:rPr lang="en-US" sz="2000" b="0" i="0" u="none" strike="noStrike" cap="none" dirty="0">
                <a:solidFill>
                  <a:srgbClr val="000000"/>
                </a:solidFill>
                <a:latin typeface="Calibri"/>
                <a:ea typeface="Calibri"/>
                <a:cs typeface="Calibri"/>
                <a:sym typeface="Calibri"/>
              </a:rPr>
              <a:t> del </a:t>
            </a:r>
            <a:r>
              <a:rPr lang="en-US" sz="2000" b="0" i="0" u="none" strike="noStrike" cap="none" dirty="0" err="1">
                <a:solidFill>
                  <a:srgbClr val="000000"/>
                </a:solidFill>
                <a:latin typeface="Calibri"/>
                <a:ea typeface="Calibri"/>
                <a:cs typeface="Calibri"/>
                <a:sym typeface="Calibri"/>
              </a:rPr>
              <a:t>sequestro</a:t>
            </a:r>
            <a:r>
              <a:rPr lang="en-US" sz="2000" b="0" i="0" u="none" strike="noStrike" cap="none" dirty="0">
                <a:solidFill>
                  <a:srgbClr val="000000"/>
                </a:solidFill>
                <a:latin typeface="Calibri"/>
                <a:ea typeface="Calibri"/>
                <a:cs typeface="Calibri"/>
                <a:sym typeface="Calibri"/>
              </a:rPr>
              <a:t> del </a:t>
            </a:r>
            <a:r>
              <a:rPr lang="en-US" sz="2000" b="0" i="0" u="none" strike="noStrike" cap="none" dirty="0" err="1">
                <a:solidFill>
                  <a:srgbClr val="000000"/>
                </a:solidFill>
                <a:latin typeface="Calibri"/>
                <a:ea typeface="Calibri"/>
                <a:cs typeface="Calibri"/>
                <a:sym typeface="Calibri"/>
              </a:rPr>
              <a:t>carbonio</a:t>
            </a:r>
            <a:endParaRPr lang="en-US" sz="2000" b="0" i="0" u="none" strike="noStrike" cap="none" dirty="0">
              <a:solidFill>
                <a:srgbClr val="000000"/>
              </a:solidFill>
              <a:latin typeface="Calibri"/>
              <a:ea typeface="Calibri"/>
              <a:cs typeface="Calibri"/>
              <a:sym typeface="Calibri"/>
            </a:endParaRPr>
          </a:p>
          <a:p>
            <a:pPr marR="0" lvl="0" algn="l" rtl="0">
              <a:lnSpc>
                <a:spcPct val="90000"/>
              </a:lnSpc>
              <a:spcBef>
                <a:spcPts val="600"/>
              </a:spcBef>
              <a:spcAft>
                <a:spcPts val="0"/>
              </a:spcAft>
              <a:buClr>
                <a:srgbClr val="000000"/>
              </a:buClr>
              <a:buSzPts val="2000"/>
            </a:pPr>
            <a:endParaRPr lang="en-IE" sz="1400" b="0" i="0" u="none" strike="noStrike" cap="none" dirty="0">
              <a:solidFill>
                <a:srgbClr val="000000"/>
              </a:solidFill>
              <a:latin typeface="Arial"/>
              <a:ea typeface="Arial"/>
              <a:cs typeface="Arial"/>
              <a:sym typeface="Arial"/>
            </a:endParaRPr>
          </a:p>
          <a:p>
            <a:pPr marR="0" lvl="0" algn="l" rtl="0">
              <a:lnSpc>
                <a:spcPct val="90000"/>
              </a:lnSpc>
              <a:spcBef>
                <a:spcPts val="600"/>
              </a:spcBef>
              <a:spcAft>
                <a:spcPts val="0"/>
              </a:spcAft>
              <a:buClr>
                <a:srgbClr val="000000"/>
              </a:buClr>
              <a:buSzPts val="2000"/>
            </a:pP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000"/>
              <a:buFont typeface="Arial"/>
              <a:buNone/>
            </a:pPr>
            <a:r>
              <a:rPr lang="en-US" sz="2000" b="1" i="0" u="none" strike="noStrike" cap="none" dirty="0" err="1">
                <a:solidFill>
                  <a:srgbClr val="000000"/>
                </a:solidFill>
                <a:latin typeface="Calibri"/>
                <a:ea typeface="Calibri"/>
                <a:cs typeface="Calibri"/>
                <a:sym typeface="Calibri"/>
              </a:rPr>
              <a:t>Contribuisce</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alla</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mitigazione</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dei</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cambiamenti</a:t>
            </a:r>
            <a:r>
              <a:rPr lang="en-US" sz="2000" b="1" i="0" u="none" strike="noStrike" cap="none" dirty="0">
                <a:solidFill>
                  <a:srgbClr val="000000"/>
                </a:solidFill>
                <a:latin typeface="Calibri"/>
                <a:ea typeface="Calibri"/>
                <a:cs typeface="Calibri"/>
                <a:sym typeface="Calibri"/>
              </a:rPr>
              <a:t> </a:t>
            </a:r>
            <a:r>
              <a:rPr lang="en-US" sz="2000" b="1" i="0" u="none" strike="noStrike" cap="none" dirty="0" err="1">
                <a:solidFill>
                  <a:srgbClr val="000000"/>
                </a:solidFill>
                <a:latin typeface="Calibri"/>
                <a:ea typeface="Calibri"/>
                <a:cs typeface="Calibri"/>
                <a:sym typeface="Calibri"/>
              </a:rPr>
              <a:t>climatici</a:t>
            </a:r>
            <a:endParaRPr sz="1400" b="1" i="0" u="none" strike="noStrike" cap="none" dirty="0">
              <a:solidFill>
                <a:srgbClr val="000000"/>
              </a:solidFill>
              <a:latin typeface="Arial"/>
              <a:ea typeface="Arial"/>
              <a:cs typeface="Arial"/>
              <a:sym typeface="Arial"/>
            </a:endParaRPr>
          </a:p>
          <a:p>
            <a:pPr marL="360000" marR="0" lvl="0" indent="-233000" algn="l" rtl="0">
              <a:lnSpc>
                <a:spcPct val="90000"/>
              </a:lnSpc>
              <a:spcBef>
                <a:spcPts val="1000"/>
              </a:spcBef>
              <a:spcAft>
                <a:spcPts val="0"/>
              </a:spcAft>
              <a:buClr>
                <a:schemeClr val="dk1"/>
              </a:buClr>
              <a:buSzPts val="2000"/>
              <a:buFont typeface="Calibri"/>
              <a:buNone/>
            </a:pPr>
            <a:endParaRPr sz="2000" b="0" i="0" u="none" strike="noStrike" cap="none" dirty="0">
              <a:solidFill>
                <a:srgbClr val="000000"/>
              </a:solidFill>
              <a:latin typeface="Calibri"/>
              <a:ea typeface="Calibri"/>
              <a:cs typeface="Calibri"/>
              <a:sym typeface="Calibri"/>
            </a:endParaRPr>
          </a:p>
          <a:p>
            <a:pPr marL="360000" marR="0" lvl="0" indent="-233000" algn="l" rtl="0">
              <a:lnSpc>
                <a:spcPct val="90000"/>
              </a:lnSpc>
              <a:spcBef>
                <a:spcPts val="1000"/>
              </a:spcBef>
              <a:spcAft>
                <a:spcPts val="0"/>
              </a:spcAft>
              <a:buClr>
                <a:schemeClr val="dk1"/>
              </a:buClr>
              <a:buSzPts val="2000"/>
              <a:buFont typeface="Calibri"/>
              <a:buNone/>
            </a:pPr>
            <a:endParaRPr sz="2000" b="0" i="0" u="none" strike="noStrike" cap="none" dirty="0">
              <a:solidFill>
                <a:srgbClr val="000000"/>
              </a:solidFill>
              <a:latin typeface="Calibri"/>
              <a:ea typeface="Calibri"/>
              <a:cs typeface="Calibri"/>
              <a:sym typeface="Calibri"/>
            </a:endParaRPr>
          </a:p>
        </p:txBody>
      </p:sp>
      <p:cxnSp>
        <p:nvCxnSpPr>
          <p:cNvPr id="479" name="Google Shape;479;p20"/>
          <p:cNvCxnSpPr/>
          <p:nvPr/>
        </p:nvCxnSpPr>
        <p:spPr>
          <a:xfrm rot="10800000">
            <a:off x="3291684" y="1572350"/>
            <a:ext cx="1361649" cy="0"/>
          </a:xfrm>
          <a:prstGeom prst="straightConnector1">
            <a:avLst/>
          </a:prstGeom>
          <a:noFill/>
          <a:ln w="12950" cap="flat" cmpd="sng">
            <a:solidFill>
              <a:srgbClr val="8DC641"/>
            </a:solidFill>
            <a:prstDash val="solid"/>
            <a:round/>
            <a:headEnd type="none" w="sm" len="sm"/>
            <a:tailEnd type="none" w="sm" len="sm"/>
          </a:ln>
        </p:spPr>
      </p:cxnSp>
      <p:sp>
        <p:nvSpPr>
          <p:cNvPr id="480" name="Google Shape;480;p20"/>
          <p:cNvSpPr/>
          <p:nvPr/>
        </p:nvSpPr>
        <p:spPr>
          <a:xfrm>
            <a:off x="3223304" y="1527284"/>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1" name="Google Shape;481;p20"/>
          <p:cNvSpPr txBox="1"/>
          <p:nvPr/>
        </p:nvSpPr>
        <p:spPr>
          <a:xfrm>
            <a:off x="7120272" y="4668668"/>
            <a:ext cx="230257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3C1D3"/>
              </a:buClr>
              <a:buSzPts val="2800"/>
              <a:buFont typeface="Arial"/>
              <a:buNone/>
            </a:pPr>
            <a:r>
              <a:rPr lang="en-US" sz="2800" b="1" i="0" u="none" strike="noStrike" cap="none">
                <a:solidFill>
                  <a:srgbClr val="63C1D3"/>
                </a:solidFill>
                <a:latin typeface="Calibri"/>
                <a:ea typeface="Calibri"/>
                <a:cs typeface="Calibri"/>
                <a:sym typeface="Calibri"/>
              </a:rPr>
              <a:t>SOCIALE</a:t>
            </a:r>
            <a:endParaRPr sz="1400" b="0" i="0" u="none" strike="noStrike" cap="none">
              <a:solidFill>
                <a:srgbClr val="000000"/>
              </a:solidFill>
              <a:latin typeface="Arial"/>
              <a:ea typeface="Arial"/>
              <a:cs typeface="Arial"/>
              <a:sym typeface="Arial"/>
            </a:endParaRPr>
          </a:p>
        </p:txBody>
      </p:sp>
      <p:sp>
        <p:nvSpPr>
          <p:cNvPr id="482" name="Google Shape;482;p20"/>
          <p:cNvSpPr txBox="1"/>
          <p:nvPr/>
        </p:nvSpPr>
        <p:spPr>
          <a:xfrm>
            <a:off x="8653031" y="1978240"/>
            <a:ext cx="230257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FDADF"/>
              </a:buClr>
              <a:buSzPts val="2800"/>
              <a:buFont typeface="Arial"/>
              <a:buNone/>
            </a:pPr>
            <a:r>
              <a:rPr lang="en-US" sz="2800" b="1" i="0" u="none" strike="noStrike" cap="none">
                <a:solidFill>
                  <a:srgbClr val="9FDADF"/>
                </a:solidFill>
                <a:latin typeface="Calibri"/>
                <a:ea typeface="Calibri"/>
                <a:cs typeface="Calibri"/>
                <a:sym typeface="Calibri"/>
              </a:rPr>
              <a:t>ECONOMICO</a:t>
            </a:r>
            <a:endParaRPr sz="1400" b="0" i="0" u="none" strike="noStrike" cap="none">
              <a:solidFill>
                <a:srgbClr val="000000"/>
              </a:solidFill>
              <a:latin typeface="Arial"/>
              <a:ea typeface="Arial"/>
              <a:cs typeface="Arial"/>
              <a:sym typeface="Arial"/>
            </a:endParaRPr>
          </a:p>
        </p:txBody>
      </p:sp>
      <p:sp>
        <p:nvSpPr>
          <p:cNvPr id="483" name="Google Shape;483;p20"/>
          <p:cNvSpPr txBox="1"/>
          <p:nvPr/>
        </p:nvSpPr>
        <p:spPr>
          <a:xfrm>
            <a:off x="8653031" y="2487933"/>
            <a:ext cx="3364238" cy="999383"/>
          </a:xfrm>
          <a:prstGeom prst="rect">
            <a:avLst/>
          </a:prstGeom>
          <a:noFill/>
          <a:ln>
            <a:noFill/>
          </a:ln>
        </p:spPr>
        <p:txBody>
          <a:bodyPr spcFirstLastPara="1" wrap="square" lIns="91425" tIns="45700" rIns="91425" bIns="45700" anchor="t" anchorCtr="0">
            <a:noAutofit/>
          </a:bodyPr>
          <a:lstStyle/>
          <a:p>
            <a:pPr marL="324000" marR="0" lvl="0" indent="-324000" algn="l" rtl="0">
              <a:lnSpc>
                <a:spcPct val="90000"/>
              </a:lnSpc>
              <a:spcBef>
                <a:spcPts val="0"/>
              </a:spcBef>
              <a:spcAft>
                <a:spcPts val="0"/>
              </a:spcAft>
              <a:buClr>
                <a:srgbClr val="000000"/>
              </a:buClr>
              <a:buSzPts val="2000"/>
              <a:buFont typeface="Calibri"/>
              <a:buAutoNum type="arabicPeriod"/>
            </a:pPr>
            <a:r>
              <a:rPr lang="en-US" sz="2000" b="0" i="0" u="none" strike="noStrike" cap="none" dirty="0" err="1">
                <a:solidFill>
                  <a:srgbClr val="000000"/>
                </a:solidFill>
                <a:latin typeface="Calibri"/>
                <a:ea typeface="Calibri"/>
                <a:cs typeface="Calibri"/>
                <a:sym typeface="Calibri"/>
              </a:rPr>
              <a:t>Riduzione</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dei</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costi</a:t>
            </a:r>
            <a:endParaRPr sz="1400" b="0" i="0" u="none" strike="noStrike" cap="none" dirty="0">
              <a:solidFill>
                <a:srgbClr val="000000"/>
              </a:solidFill>
              <a:latin typeface="Arial"/>
              <a:ea typeface="Arial"/>
              <a:cs typeface="Arial"/>
              <a:sym typeface="Arial"/>
            </a:endParaRPr>
          </a:p>
          <a:p>
            <a:pPr marL="324000" marR="0" lvl="0" indent="-324000" algn="l" rtl="0">
              <a:lnSpc>
                <a:spcPct val="90000"/>
              </a:lnSpc>
              <a:spcBef>
                <a:spcPts val="600"/>
              </a:spcBef>
              <a:spcAft>
                <a:spcPts val="0"/>
              </a:spcAft>
              <a:buClr>
                <a:srgbClr val="000000"/>
              </a:buClr>
              <a:buSzPts val="2000"/>
              <a:buFont typeface="Calibri"/>
              <a:buAutoNum type="arabicPeriod"/>
            </a:pPr>
            <a:r>
              <a:rPr lang="en-US" sz="2000" b="0" i="0" u="none" strike="noStrike" cap="none" dirty="0" err="1">
                <a:solidFill>
                  <a:srgbClr val="000000"/>
                </a:solidFill>
                <a:latin typeface="Calibri"/>
                <a:ea typeface="Calibri"/>
                <a:cs typeface="Calibri"/>
                <a:sym typeface="Calibri"/>
              </a:rPr>
              <a:t>Migliore</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resilienza</a:t>
            </a:r>
            <a:r>
              <a:rPr lang="en-US" sz="2000" b="0" i="0" u="none" strike="noStrike" cap="none" dirty="0">
                <a:solidFill>
                  <a:srgbClr val="000000"/>
                </a:solidFill>
                <a:latin typeface="Calibri"/>
                <a:ea typeface="Calibri"/>
                <a:cs typeface="Calibri"/>
                <a:sym typeface="Calibri"/>
              </a:rPr>
              <a:t> alle </a:t>
            </a:r>
            <a:r>
              <a:rPr lang="en-US" sz="2000" b="0" i="0" u="none" strike="noStrike" cap="none" dirty="0" err="1">
                <a:solidFill>
                  <a:srgbClr val="000000"/>
                </a:solidFill>
                <a:latin typeface="Calibri"/>
                <a:ea typeface="Calibri"/>
                <a:cs typeface="Calibri"/>
                <a:sym typeface="Calibri"/>
              </a:rPr>
              <a:t>fluttuazioni</a:t>
            </a:r>
            <a:r>
              <a:rPr lang="en-US" sz="2000" b="0" i="0" u="none" strike="noStrike" cap="none" dirty="0">
                <a:solidFill>
                  <a:srgbClr val="000000"/>
                </a:solidFill>
                <a:latin typeface="Calibri"/>
                <a:ea typeface="Calibri"/>
                <a:cs typeface="Calibri"/>
                <a:sym typeface="Calibri"/>
              </a:rPr>
              <a:t> del </a:t>
            </a:r>
            <a:r>
              <a:rPr lang="en-US" sz="2000" b="0" i="0" u="none" strike="noStrike" cap="none" dirty="0" err="1">
                <a:solidFill>
                  <a:srgbClr val="000000"/>
                </a:solidFill>
                <a:latin typeface="Calibri"/>
                <a:ea typeface="Calibri"/>
                <a:cs typeface="Calibri"/>
                <a:sym typeface="Calibri"/>
              </a:rPr>
              <a:t>mercato</a:t>
            </a:r>
            <a:r>
              <a:rPr lang="en-US" sz="2000" b="0" i="0" u="none" strike="noStrike" cap="none" dirty="0">
                <a:solidFill>
                  <a:srgbClr val="000000"/>
                </a:solidFill>
                <a:latin typeface="Calibri"/>
                <a:ea typeface="Calibri"/>
                <a:cs typeface="Calibri"/>
                <a:sym typeface="Calibri"/>
              </a:rPr>
              <a:t> e del </a:t>
            </a:r>
            <a:r>
              <a:rPr lang="en-US" sz="2000" b="0" i="0" u="none" strike="noStrike" cap="none" dirty="0" err="1">
                <a:solidFill>
                  <a:srgbClr val="000000"/>
                </a:solidFill>
                <a:latin typeface="Calibri"/>
                <a:ea typeface="Calibri"/>
                <a:cs typeface="Calibri"/>
                <a:sym typeface="Calibri"/>
              </a:rPr>
              <a:t>clima</a:t>
            </a:r>
            <a:endParaRPr sz="1400" b="0" i="0" u="none" strike="noStrike" cap="none" dirty="0">
              <a:solidFill>
                <a:srgbClr val="000000"/>
              </a:solidFill>
              <a:latin typeface="Arial"/>
              <a:ea typeface="Arial"/>
              <a:cs typeface="Arial"/>
              <a:sym typeface="Arial"/>
            </a:endParaRPr>
          </a:p>
          <a:p>
            <a:pPr marL="324000" marR="0" lvl="0" indent="-324000" algn="l" rtl="0">
              <a:lnSpc>
                <a:spcPct val="90000"/>
              </a:lnSpc>
              <a:spcBef>
                <a:spcPts val="600"/>
              </a:spcBef>
              <a:spcAft>
                <a:spcPts val="0"/>
              </a:spcAft>
              <a:buClr>
                <a:srgbClr val="000000"/>
              </a:buClr>
              <a:buSzPts val="2000"/>
              <a:buFont typeface="Calibri"/>
              <a:buAutoNum type="arabicPeriod"/>
            </a:pPr>
            <a:r>
              <a:rPr lang="en-US" sz="2000" b="0" i="0" u="none" strike="noStrike" cap="none" dirty="0" err="1">
                <a:solidFill>
                  <a:srgbClr val="000000"/>
                </a:solidFill>
                <a:latin typeface="Calibri"/>
                <a:ea typeface="Calibri"/>
                <a:cs typeface="Calibri"/>
                <a:sym typeface="Calibri"/>
              </a:rPr>
              <a:t>Aggiunta</a:t>
            </a:r>
            <a:r>
              <a:rPr lang="en-US" sz="2000" b="0" i="0" u="none" strike="noStrike" cap="none" dirty="0">
                <a:solidFill>
                  <a:srgbClr val="000000"/>
                </a:solidFill>
                <a:latin typeface="Calibri"/>
                <a:ea typeface="Calibri"/>
                <a:cs typeface="Calibri"/>
                <a:sym typeface="Calibri"/>
              </a:rPr>
              <a:t> di </a:t>
            </a:r>
            <a:r>
              <a:rPr lang="en-US" sz="2000" b="0" i="0" u="none" strike="noStrike" cap="none" dirty="0" err="1">
                <a:solidFill>
                  <a:srgbClr val="000000"/>
                </a:solidFill>
                <a:latin typeface="Calibri"/>
                <a:ea typeface="Calibri"/>
                <a:cs typeface="Calibri"/>
                <a:sym typeface="Calibri"/>
              </a:rPr>
              <a:t>valore</a:t>
            </a:r>
            <a:r>
              <a:rPr lang="en-US" sz="2000" b="0" i="0" u="none" strike="noStrike" cap="none" dirty="0">
                <a:solidFill>
                  <a:srgbClr val="000000"/>
                </a:solidFill>
                <a:latin typeface="Calibri"/>
                <a:ea typeface="Calibri"/>
                <a:cs typeface="Calibri"/>
                <a:sym typeface="Calibri"/>
              </a:rPr>
              <a:t> e </a:t>
            </a:r>
            <a:r>
              <a:rPr lang="en-US" sz="2000" b="0" i="0" u="none" strike="noStrike" cap="none" dirty="0" err="1">
                <a:solidFill>
                  <a:srgbClr val="000000"/>
                </a:solidFill>
                <a:latin typeface="Calibri"/>
                <a:ea typeface="Calibri"/>
                <a:cs typeface="Calibri"/>
                <a:sym typeface="Calibri"/>
              </a:rPr>
              <a:t>nuove</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opportunità</a:t>
            </a:r>
            <a:r>
              <a:rPr lang="en-US" sz="2000" b="0" i="0" u="none" strike="noStrike" cap="none" dirty="0">
                <a:solidFill>
                  <a:srgbClr val="000000"/>
                </a:solidFill>
                <a:latin typeface="Calibri"/>
                <a:ea typeface="Calibri"/>
                <a:cs typeface="Calibri"/>
                <a:sym typeface="Calibri"/>
              </a:rPr>
              <a:t> di </a:t>
            </a:r>
            <a:r>
              <a:rPr lang="en-US" sz="2000" b="0" i="0" u="none" strike="noStrike" cap="none" dirty="0" err="1">
                <a:solidFill>
                  <a:srgbClr val="000000"/>
                </a:solidFill>
                <a:latin typeface="Calibri"/>
                <a:ea typeface="Calibri"/>
                <a:cs typeface="Calibri"/>
                <a:sym typeface="Calibri"/>
              </a:rPr>
              <a:t>mercato</a:t>
            </a:r>
            <a:endParaRPr sz="1400" b="0" i="0" u="none" strike="noStrike" cap="none" dirty="0">
              <a:solidFill>
                <a:srgbClr val="000000"/>
              </a:solidFill>
              <a:latin typeface="Arial"/>
              <a:ea typeface="Arial"/>
              <a:cs typeface="Arial"/>
              <a:sym typeface="Arial"/>
            </a:endParaRPr>
          </a:p>
        </p:txBody>
      </p:sp>
      <p:grpSp>
        <p:nvGrpSpPr>
          <p:cNvPr id="484" name="Google Shape;484;p20"/>
          <p:cNvGrpSpPr/>
          <p:nvPr/>
        </p:nvGrpSpPr>
        <p:grpSpPr>
          <a:xfrm rot="10800000">
            <a:off x="5235526" y="5093770"/>
            <a:ext cx="1919870" cy="90131"/>
            <a:chOff x="6348336" y="5127450"/>
            <a:chExt cx="1919870" cy="90131"/>
          </a:xfrm>
        </p:grpSpPr>
        <p:cxnSp>
          <p:nvCxnSpPr>
            <p:cNvPr id="485" name="Google Shape;485;p20"/>
            <p:cNvCxnSpPr/>
            <p:nvPr/>
          </p:nvCxnSpPr>
          <p:spPr>
            <a:xfrm rot="10800000">
              <a:off x="6394767" y="5168419"/>
              <a:ext cx="1873439" cy="8679"/>
            </a:xfrm>
            <a:prstGeom prst="straightConnector1">
              <a:avLst/>
            </a:prstGeom>
            <a:noFill/>
            <a:ln w="12950" cap="flat" cmpd="sng">
              <a:solidFill>
                <a:srgbClr val="63C1D3"/>
              </a:solidFill>
              <a:prstDash val="solid"/>
              <a:round/>
              <a:headEnd type="none" w="sm" len="sm"/>
              <a:tailEnd type="none" w="sm" len="sm"/>
            </a:ln>
          </p:spPr>
        </p:cxnSp>
        <p:sp>
          <p:nvSpPr>
            <p:cNvPr id="486" name="Google Shape;486;p20"/>
            <p:cNvSpPr/>
            <p:nvPr/>
          </p:nvSpPr>
          <p:spPr>
            <a:xfrm>
              <a:off x="6348336" y="5127450"/>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87" name="Google Shape;487;p20"/>
          <p:cNvGrpSpPr/>
          <p:nvPr/>
        </p:nvGrpSpPr>
        <p:grpSpPr>
          <a:xfrm rot="10800000">
            <a:off x="7282167" y="2348363"/>
            <a:ext cx="1460995" cy="90131"/>
            <a:chOff x="6807210" y="5113344"/>
            <a:chExt cx="1460995" cy="90131"/>
          </a:xfrm>
        </p:grpSpPr>
        <p:cxnSp>
          <p:nvCxnSpPr>
            <p:cNvPr id="488" name="Google Shape;488;p20"/>
            <p:cNvCxnSpPr/>
            <p:nvPr/>
          </p:nvCxnSpPr>
          <p:spPr>
            <a:xfrm rot="10800000">
              <a:off x="6808819" y="5168419"/>
              <a:ext cx="1459386" cy="8679"/>
            </a:xfrm>
            <a:prstGeom prst="straightConnector1">
              <a:avLst/>
            </a:prstGeom>
            <a:noFill/>
            <a:ln w="12950" cap="flat" cmpd="sng">
              <a:solidFill>
                <a:srgbClr val="9FDADF"/>
              </a:solidFill>
              <a:prstDash val="solid"/>
              <a:round/>
              <a:headEnd type="none" w="sm" len="sm"/>
              <a:tailEnd type="none" w="sm" len="sm"/>
            </a:ln>
          </p:spPr>
        </p:cxnSp>
        <p:sp>
          <p:nvSpPr>
            <p:cNvPr id="489" name="Google Shape;489;p20"/>
            <p:cNvSpPr/>
            <p:nvPr/>
          </p:nvSpPr>
          <p:spPr>
            <a:xfrm>
              <a:off x="6807210" y="5113344"/>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90" name="Google Shape;490;p20"/>
          <p:cNvSpPr txBox="1"/>
          <p:nvPr/>
        </p:nvSpPr>
        <p:spPr>
          <a:xfrm>
            <a:off x="71000" y="82550"/>
            <a:ext cx="115368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L'approccio olistico dell'agroecologia offre 3 tipi di </a:t>
            </a:r>
            <a:r>
              <a:rPr lang="en-US" sz="3600" b="1" i="0" u="none" strike="noStrike" cap="none">
                <a:solidFill>
                  <a:srgbClr val="000000"/>
                </a:solidFill>
                <a:latin typeface="Calibri"/>
                <a:ea typeface="Calibri"/>
                <a:cs typeface="Calibri"/>
                <a:sym typeface="Calibri"/>
              </a:rPr>
              <a:t>benefici </a:t>
            </a:r>
            <a:r>
              <a:rPr lang="en-US" sz="3600" b="0" i="0" u="none" strike="noStrike" cap="none">
                <a:solidFill>
                  <a:srgbClr val="000000"/>
                </a:solidFill>
                <a:latin typeface="Calibri"/>
                <a:ea typeface="Calibri"/>
                <a:cs typeface="Calibri"/>
                <a:sym typeface="Calibri"/>
              </a:rPr>
              <a:t>principali...</a:t>
            </a:r>
            <a:endParaRPr sz="1400" b="0" i="0" u="none" strike="noStrike" cap="none">
              <a:solidFill>
                <a:srgbClr val="000000"/>
              </a:solidFill>
              <a:latin typeface="Arial"/>
              <a:ea typeface="Arial"/>
              <a:cs typeface="Arial"/>
              <a:sym typeface="Arial"/>
            </a:endParaRPr>
          </a:p>
        </p:txBody>
      </p:sp>
      <p:pic>
        <p:nvPicPr>
          <p:cNvPr id="491" name="Google Shape;491;p20" descr="Euro with solid fill"/>
          <p:cNvPicPr preferRelativeResize="0"/>
          <p:nvPr/>
        </p:nvPicPr>
        <p:blipFill rotWithShape="1">
          <a:blip r:embed="rId3">
            <a:alphaModFix/>
          </a:blip>
          <a:srcRect/>
          <a:stretch/>
        </p:blipFill>
        <p:spPr>
          <a:xfrm>
            <a:off x="6838792" y="2884348"/>
            <a:ext cx="914400" cy="914400"/>
          </a:xfrm>
          <a:prstGeom prst="rect">
            <a:avLst/>
          </a:prstGeom>
          <a:noFill/>
          <a:ln>
            <a:noFill/>
          </a:ln>
        </p:spPr>
      </p:pic>
      <p:pic>
        <p:nvPicPr>
          <p:cNvPr id="492" name="Google Shape;492;p20" descr="Arrow: Straight with solid fill"/>
          <p:cNvPicPr preferRelativeResize="0"/>
          <p:nvPr/>
        </p:nvPicPr>
        <p:blipFill rotWithShape="1">
          <a:blip r:embed="rId4">
            <a:alphaModFix/>
          </a:blip>
          <a:srcRect/>
          <a:stretch/>
        </p:blipFill>
        <p:spPr>
          <a:xfrm rot="16628368">
            <a:off x="2199679" y="5006318"/>
            <a:ext cx="528915" cy="603329"/>
          </a:xfrm>
          <a:prstGeom prst="rect">
            <a:avLst/>
          </a:prstGeom>
          <a:noFill/>
          <a:ln>
            <a:noFill/>
          </a:ln>
        </p:spPr>
      </p:pic>
      <p:sp>
        <p:nvSpPr>
          <p:cNvPr id="493" name="Google Shape;493;p20"/>
          <p:cNvSpPr txBox="1"/>
          <p:nvPr/>
        </p:nvSpPr>
        <p:spPr>
          <a:xfrm>
            <a:off x="8271560" y="6306207"/>
            <a:ext cx="3336218" cy="44669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4" name="Google Shape;494;p20"/>
          <p:cNvSpPr txBox="1"/>
          <p:nvPr/>
        </p:nvSpPr>
        <p:spPr>
          <a:xfrm>
            <a:off x="7120272" y="5097069"/>
            <a:ext cx="4896997" cy="999383"/>
          </a:xfrm>
          <a:prstGeom prst="rect">
            <a:avLst/>
          </a:prstGeom>
          <a:noFill/>
          <a:ln>
            <a:noFill/>
          </a:ln>
        </p:spPr>
        <p:txBody>
          <a:bodyPr spcFirstLastPara="1" wrap="square" lIns="91425" tIns="45700" rIns="91425" bIns="45700" anchor="t" anchorCtr="0">
            <a:noAutofit/>
          </a:bodyPr>
          <a:lstStyle/>
          <a:p>
            <a:pPr marL="324000" marR="0" lvl="0" indent="-324000" algn="l" rtl="0">
              <a:lnSpc>
                <a:spcPct val="90000"/>
              </a:lnSpc>
              <a:spcBef>
                <a:spcPts val="0"/>
              </a:spcBef>
              <a:spcAft>
                <a:spcPts val="0"/>
              </a:spcAft>
              <a:buClr>
                <a:srgbClr val="000000"/>
              </a:buClr>
              <a:buSzPts val="2000"/>
              <a:buFont typeface="Calibri"/>
              <a:buAutoNum type="arabicPeriod"/>
            </a:pPr>
            <a:r>
              <a:rPr lang="en-US" sz="2000" b="0" i="0" u="none" strike="noStrike" cap="none" dirty="0" err="1">
                <a:solidFill>
                  <a:srgbClr val="000000"/>
                </a:solidFill>
                <a:latin typeface="Calibri"/>
                <a:ea typeface="Calibri"/>
                <a:cs typeface="Calibri"/>
                <a:sym typeface="Calibri"/>
              </a:rPr>
              <a:t>Sicurezza</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alimentare</a:t>
            </a:r>
            <a:r>
              <a:rPr lang="en-US" sz="2000" b="0" i="0" u="none" strike="noStrike" cap="none" dirty="0">
                <a:solidFill>
                  <a:srgbClr val="000000"/>
                </a:solidFill>
                <a:latin typeface="Calibri"/>
                <a:ea typeface="Calibri"/>
                <a:cs typeface="Calibri"/>
                <a:sym typeface="Calibri"/>
              </a:rPr>
              <a:t> e </a:t>
            </a:r>
            <a:r>
              <a:rPr lang="en-US" sz="2000" b="0" i="0" u="none" strike="noStrike" cap="none" dirty="0" err="1">
                <a:solidFill>
                  <a:srgbClr val="000000"/>
                </a:solidFill>
                <a:latin typeface="Calibri"/>
                <a:ea typeface="Calibri"/>
                <a:cs typeface="Calibri"/>
                <a:sym typeface="Calibri"/>
              </a:rPr>
              <a:t>nutrizione</a:t>
            </a:r>
            <a:endParaRPr sz="1400" b="0" i="0" u="none" strike="noStrike" cap="none" dirty="0">
              <a:solidFill>
                <a:srgbClr val="000000"/>
              </a:solidFill>
              <a:latin typeface="Arial"/>
              <a:ea typeface="Arial"/>
              <a:cs typeface="Arial"/>
              <a:sym typeface="Arial"/>
            </a:endParaRPr>
          </a:p>
          <a:p>
            <a:pPr marL="324000" marR="0" lvl="0" indent="-324000" algn="l" rtl="0">
              <a:lnSpc>
                <a:spcPct val="90000"/>
              </a:lnSpc>
              <a:spcBef>
                <a:spcPts val="600"/>
              </a:spcBef>
              <a:spcAft>
                <a:spcPts val="0"/>
              </a:spcAft>
              <a:buClr>
                <a:srgbClr val="000000"/>
              </a:buClr>
              <a:buSzPts val="2000"/>
              <a:buFont typeface="Calibri"/>
              <a:buAutoNum type="arabicPeriod"/>
            </a:pPr>
            <a:r>
              <a:rPr lang="en-US" sz="2000" b="0" i="0" u="none" strike="noStrike" cap="none" dirty="0" err="1">
                <a:solidFill>
                  <a:srgbClr val="000000"/>
                </a:solidFill>
                <a:latin typeface="Calibri"/>
                <a:ea typeface="Calibri"/>
                <a:cs typeface="Calibri"/>
                <a:sym typeface="Calibri"/>
              </a:rPr>
              <a:t>Coinvolgimento</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della</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comunità</a:t>
            </a:r>
            <a:r>
              <a:rPr lang="en-US" sz="2000" b="0" i="0" u="none" strike="noStrike" cap="none" dirty="0">
                <a:solidFill>
                  <a:srgbClr val="000000"/>
                </a:solidFill>
                <a:latin typeface="Calibri"/>
                <a:ea typeface="Calibri"/>
                <a:cs typeface="Calibri"/>
                <a:sym typeface="Calibri"/>
              </a:rPr>
              <a:t> e </a:t>
            </a:r>
            <a:r>
              <a:rPr lang="en-US" sz="2000" b="0" i="0" u="none" strike="noStrike" cap="none" dirty="0" err="1">
                <a:solidFill>
                  <a:srgbClr val="000000"/>
                </a:solidFill>
                <a:latin typeface="Calibri"/>
                <a:ea typeface="Calibri"/>
                <a:cs typeface="Calibri"/>
                <a:sym typeface="Calibri"/>
              </a:rPr>
              <a:t>condivisione</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delle</a:t>
            </a:r>
            <a:r>
              <a:rPr lang="en-US" sz="2000" b="0" i="0" u="none" strike="noStrike" cap="none" dirty="0">
                <a:solidFill>
                  <a:srgbClr val="000000"/>
                </a:solidFill>
                <a:latin typeface="Calibri"/>
                <a:ea typeface="Calibri"/>
                <a:cs typeface="Calibri"/>
                <a:sym typeface="Calibri"/>
              </a:rPr>
              <a:t> </a:t>
            </a:r>
            <a:r>
              <a:rPr lang="en-US" sz="2000" b="0" i="0" u="none" strike="noStrike" cap="none" dirty="0" err="1">
                <a:solidFill>
                  <a:srgbClr val="000000"/>
                </a:solidFill>
                <a:latin typeface="Calibri"/>
                <a:ea typeface="Calibri"/>
                <a:cs typeface="Calibri"/>
                <a:sym typeface="Calibri"/>
              </a:rPr>
              <a:t>conoscenze</a:t>
            </a:r>
            <a:endParaRPr sz="1400" b="0" i="0" u="none" strike="noStrike" cap="none" dirty="0">
              <a:solidFill>
                <a:srgbClr val="000000"/>
              </a:solidFill>
              <a:latin typeface="Arial"/>
              <a:ea typeface="Arial"/>
              <a:cs typeface="Arial"/>
              <a:sym typeface="Arial"/>
            </a:endParaRPr>
          </a:p>
          <a:p>
            <a:pPr marL="324000" marR="0" lvl="0" indent="-324000" algn="l" rtl="0">
              <a:lnSpc>
                <a:spcPct val="90000"/>
              </a:lnSpc>
              <a:spcBef>
                <a:spcPts val="600"/>
              </a:spcBef>
              <a:spcAft>
                <a:spcPts val="0"/>
              </a:spcAft>
              <a:buClr>
                <a:srgbClr val="000000"/>
              </a:buClr>
              <a:buSzPts val="2000"/>
              <a:buFont typeface="Calibri"/>
              <a:buAutoNum type="arabicPeriod"/>
            </a:pPr>
            <a:r>
              <a:rPr lang="en-US" sz="2000" b="0" i="0" u="none" strike="noStrike" cap="none" dirty="0">
                <a:solidFill>
                  <a:srgbClr val="000000"/>
                </a:solidFill>
                <a:latin typeface="Calibri"/>
                <a:ea typeface="Calibri"/>
                <a:cs typeface="Calibri"/>
                <a:sym typeface="Calibri"/>
              </a:rPr>
              <a:t>Salute e </a:t>
            </a:r>
            <a:r>
              <a:rPr lang="en-US" sz="2000" b="0" i="0" u="none" strike="noStrike" cap="none" dirty="0" err="1">
                <a:solidFill>
                  <a:srgbClr val="000000"/>
                </a:solidFill>
                <a:latin typeface="Calibri"/>
                <a:ea typeface="Calibri"/>
                <a:cs typeface="Calibri"/>
                <a:sym typeface="Calibri"/>
              </a:rPr>
              <a:t>benessere</a:t>
            </a:r>
            <a:endParaRPr sz="1400" b="0" i="0" u="none" strike="noStrike" cap="none" dirty="0">
              <a:solidFill>
                <a:srgbClr val="000000"/>
              </a:solidFill>
              <a:latin typeface="Arial"/>
              <a:ea typeface="Arial"/>
              <a:cs typeface="Arial"/>
              <a:sym typeface="Arial"/>
            </a:endParaRPr>
          </a:p>
          <a:p>
            <a:pPr marL="324000" marR="0" lvl="0" indent="-196998" algn="l" rtl="0">
              <a:lnSpc>
                <a:spcPct val="90000"/>
              </a:lnSpc>
              <a:spcBef>
                <a:spcPts val="600"/>
              </a:spcBef>
              <a:spcAft>
                <a:spcPts val="0"/>
              </a:spcAft>
              <a:buClr>
                <a:schemeClr val="dk1"/>
              </a:buClr>
              <a:buSzPts val="2000"/>
              <a:buFont typeface="Calibri"/>
              <a:buNone/>
            </a:pPr>
            <a:endParaRPr sz="20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21"/>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endParaRPr/>
          </a:p>
          <a:p>
            <a:pPr marL="0" lvl="0" indent="0" algn="l" rtl="0">
              <a:lnSpc>
                <a:spcPct val="90000"/>
              </a:lnSpc>
              <a:spcBef>
                <a:spcPts val="600"/>
              </a:spcBef>
              <a:spcAft>
                <a:spcPts val="0"/>
              </a:spcAft>
              <a:buClr>
                <a:srgbClr val="000000"/>
              </a:buClr>
              <a:buSzPts val="2400"/>
              <a:buNone/>
            </a:pPr>
            <a:endParaRPr/>
          </a:p>
        </p:txBody>
      </p:sp>
      <p:sp>
        <p:nvSpPr>
          <p:cNvPr id="500" name="Google Shape;500;p21"/>
          <p:cNvSpPr txBox="1">
            <a:spLocks noGrp="1"/>
          </p:cNvSpPr>
          <p:nvPr>
            <p:ph type="body" idx="2"/>
          </p:nvPr>
        </p:nvSpPr>
        <p:spPr>
          <a:xfrm>
            <a:off x="655875" y="434700"/>
            <a:ext cx="12012900" cy="150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i="0" dirty="0" err="1"/>
              <a:t>L'agroecologia</a:t>
            </a:r>
            <a:r>
              <a:rPr lang="en-US" b="1" i="0" dirty="0"/>
              <a:t> ha un </a:t>
            </a:r>
            <a:r>
              <a:rPr lang="en-US" b="1" i="0" dirty="0" err="1"/>
              <a:t>ruolo</a:t>
            </a:r>
            <a:r>
              <a:rPr lang="en-US" b="1" i="0" dirty="0"/>
              <a:t> </a:t>
            </a:r>
            <a:r>
              <a:rPr lang="en-US" b="1" i="0" dirty="0" err="1"/>
              <a:t>importante</a:t>
            </a:r>
            <a:r>
              <a:rPr lang="en-US" b="1" i="0" dirty="0"/>
              <a:t> </a:t>
            </a:r>
            <a:r>
              <a:rPr lang="en-US" b="1" i="0" dirty="0" err="1"/>
              <a:t>nel</a:t>
            </a:r>
            <a:r>
              <a:rPr lang="en-US" b="1" i="0" dirty="0"/>
              <a:t> FUTURO </a:t>
            </a:r>
            <a:r>
              <a:rPr lang="en-US" b="1" i="0" dirty="0" err="1"/>
              <a:t>dell'agricoltura</a:t>
            </a:r>
            <a:r>
              <a:rPr lang="en-US" b="1" i="0" dirty="0"/>
              <a:t> </a:t>
            </a:r>
            <a:r>
              <a:rPr lang="en-US" b="1" i="0" dirty="0" err="1"/>
              <a:t>sostenibile</a:t>
            </a:r>
            <a:r>
              <a:rPr lang="en-US" b="1" i="0" dirty="0"/>
              <a:t> e </a:t>
            </a:r>
            <a:r>
              <a:rPr lang="en-US" b="1" i="0" dirty="0" err="1"/>
              <a:t>della</a:t>
            </a:r>
            <a:r>
              <a:rPr lang="en-US" b="1" i="0" dirty="0"/>
              <a:t> </a:t>
            </a:r>
            <a:r>
              <a:rPr lang="en-US" b="1" i="0" dirty="0" err="1"/>
              <a:t>sicurezza</a:t>
            </a:r>
            <a:r>
              <a:rPr lang="en-US" b="1" i="0" dirty="0"/>
              <a:t> </a:t>
            </a:r>
            <a:r>
              <a:rPr lang="en-US" b="1" i="0" dirty="0" err="1"/>
              <a:t>alimentare</a:t>
            </a:r>
            <a:r>
              <a:rPr lang="en-US" b="1" i="0" dirty="0"/>
              <a:t>...</a:t>
            </a:r>
            <a:endParaRPr b="1" dirty="0"/>
          </a:p>
          <a:p>
            <a:pPr marL="0" lvl="0" indent="0" algn="l" rtl="0">
              <a:lnSpc>
                <a:spcPct val="90000"/>
              </a:lnSpc>
              <a:spcBef>
                <a:spcPts val="1000"/>
              </a:spcBef>
              <a:spcAft>
                <a:spcPts val="0"/>
              </a:spcAft>
              <a:buClr>
                <a:srgbClr val="8DC641"/>
              </a:buClr>
              <a:buSzPts val="3600"/>
              <a:buNone/>
            </a:pPr>
            <a:endParaRPr b="1" dirty="0"/>
          </a:p>
        </p:txBody>
      </p:sp>
      <p:grpSp>
        <p:nvGrpSpPr>
          <p:cNvPr id="501" name="Google Shape;501;p21"/>
          <p:cNvGrpSpPr/>
          <p:nvPr/>
        </p:nvGrpSpPr>
        <p:grpSpPr>
          <a:xfrm rot="3730713">
            <a:off x="10980867" y="109799"/>
            <a:ext cx="949899" cy="1163507"/>
            <a:chOff x="7602444" y="4967675"/>
            <a:chExt cx="483620" cy="592374"/>
          </a:xfrm>
        </p:grpSpPr>
        <p:grpSp>
          <p:nvGrpSpPr>
            <p:cNvPr id="502" name="Google Shape;502;p21"/>
            <p:cNvGrpSpPr/>
            <p:nvPr/>
          </p:nvGrpSpPr>
          <p:grpSpPr>
            <a:xfrm>
              <a:off x="7618661" y="4967675"/>
              <a:ext cx="467403" cy="507609"/>
              <a:chOff x="2251964" y="3590497"/>
              <a:chExt cx="467403" cy="507609"/>
            </a:xfrm>
          </p:grpSpPr>
          <p:sp>
            <p:nvSpPr>
              <p:cNvPr id="503" name="Google Shape;503;p2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4" name="Google Shape;504;p2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5" name="Google Shape;505;p2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06" name="Google Shape;506;p21"/>
            <p:cNvGrpSpPr/>
            <p:nvPr/>
          </p:nvGrpSpPr>
          <p:grpSpPr>
            <a:xfrm>
              <a:off x="7602444" y="4993761"/>
              <a:ext cx="421973" cy="566288"/>
              <a:chOff x="2235747" y="3616583"/>
              <a:chExt cx="421973" cy="566288"/>
            </a:xfrm>
          </p:grpSpPr>
          <p:sp>
            <p:nvSpPr>
              <p:cNvPr id="507" name="Google Shape;507;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8" name="Google Shape;508;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509" name="Google Shape;509;p21"/>
          <p:cNvSpPr txBox="1"/>
          <p:nvPr/>
        </p:nvSpPr>
        <p:spPr>
          <a:xfrm>
            <a:off x="655875" y="1611775"/>
            <a:ext cx="11145600" cy="4155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Cambiamento climatico</a:t>
            </a:r>
            <a:r>
              <a:rPr lang="en-US" sz="2400" b="0" i="0" u="none" strike="noStrike" cap="none">
                <a:solidFill>
                  <a:srgbClr val="000000"/>
                </a:solidFill>
                <a:latin typeface="Calibri"/>
                <a:ea typeface="Calibri"/>
                <a:cs typeface="Calibri"/>
                <a:sym typeface="Calibri"/>
              </a:rPr>
              <a:t>: Il ruolo dell'agroecologia nel sequestro del carbonio, nella riduzione delle emissioni e nella conservazione degli ecosistemi naturali la rende un </a:t>
            </a:r>
            <a:r>
              <a:rPr lang="en-US" sz="2400">
                <a:latin typeface="Calibri"/>
                <a:ea typeface="Calibri"/>
                <a:cs typeface="Calibri"/>
                <a:sym typeface="Calibri"/>
              </a:rPr>
              <a:t>approccio</a:t>
            </a:r>
            <a:r>
              <a:rPr lang="en-US" sz="2400" b="0" i="0" u="none" strike="noStrike" cap="none">
                <a:solidFill>
                  <a:srgbClr val="000000"/>
                </a:solidFill>
                <a:latin typeface="Calibri"/>
                <a:ea typeface="Calibri"/>
                <a:cs typeface="Calibri"/>
                <a:sym typeface="Calibri"/>
              </a:rPr>
              <a:t> chiave nelle strategie di mitigazione dei cambiamenti climatici.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Resilienza</a:t>
            </a:r>
            <a:r>
              <a:rPr lang="en-US" sz="2400" b="0" i="0" u="none" strike="noStrike" cap="none">
                <a:solidFill>
                  <a:srgbClr val="000000"/>
                </a:solidFill>
                <a:latin typeface="Calibri"/>
                <a:ea typeface="Calibri"/>
                <a:cs typeface="Calibri"/>
                <a:sym typeface="Calibri"/>
              </a:rPr>
              <a:t>: Gli agroecosistemi diversificati sono più resistenti alla variabilità del clima, alle infestazioni di parassiti e alle malattie, garantendo una produzione alimentare sostenibile anche in condizioni avverse.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Produttività del suolo</a:t>
            </a:r>
            <a:r>
              <a:rPr lang="en-US" sz="2400" b="0" i="0" u="none" strike="noStrike" cap="none">
                <a:solidFill>
                  <a:srgbClr val="000000"/>
                </a:solidFill>
                <a:latin typeface="Calibri"/>
                <a:ea typeface="Calibri"/>
                <a:cs typeface="Calibri"/>
                <a:sym typeface="Calibri"/>
              </a:rPr>
              <a:t>: La gestione sostenibile del suolo e la conservazione della biodiversità portano a un miglioramento della produttività dei terreni nel tempo, contrastando gli effetti del degrado dei terreni e garantendo una produttività agricola a lungo termine.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510" name="Google Shape;510;p21"/>
          <p:cNvSpPr txBox="1"/>
          <p:nvPr/>
        </p:nvSpPr>
        <p:spPr>
          <a:xfrm>
            <a:off x="3766966" y="5475890"/>
            <a:ext cx="7932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Agricoltura per la parità di genere | Agroecologia in pratica | FoodUnfolded</a:t>
            </a:r>
            <a:endParaRPr sz="2000" b="1" i="0" u="none" strike="noStrike" cap="none">
              <a:solidFill>
                <a:schemeClr val="dk1"/>
              </a:solidFill>
              <a:latin typeface="Calibri"/>
              <a:ea typeface="Calibri"/>
              <a:cs typeface="Calibri"/>
              <a:sym typeface="Calibri"/>
            </a:endParaRPr>
          </a:p>
        </p:txBody>
      </p:sp>
      <p:sp>
        <p:nvSpPr>
          <p:cNvPr id="511" name="Google Shape;511;p21"/>
          <p:cNvSpPr/>
          <p:nvPr/>
        </p:nvSpPr>
        <p:spPr>
          <a:xfrm>
            <a:off x="1417725" y="5209650"/>
            <a:ext cx="2280600" cy="1240500"/>
          </a:xfrm>
          <a:prstGeom prst="rightArrow">
            <a:avLst>
              <a:gd name="adj1" fmla="val 50000"/>
              <a:gd name="adj2" fmla="val 50000"/>
            </a:avLst>
          </a:prstGeom>
          <a:solidFill>
            <a:srgbClr val="8DC641"/>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000000"/>
                </a:solidFill>
                <a:latin typeface="Calibri"/>
                <a:ea typeface="Calibri"/>
                <a:cs typeface="Calibri"/>
                <a:sym typeface="Calibri"/>
              </a:rPr>
              <a:t>Clicca qui per una lettura interessante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9"/>
          <p:cNvSpPr txBox="1">
            <a:spLocks noGrp="1"/>
          </p:cNvSpPr>
          <p:nvPr>
            <p:ph type="body" idx="1"/>
          </p:nvPr>
        </p:nvSpPr>
        <p:spPr>
          <a:xfrm>
            <a:off x="551550" y="2028450"/>
            <a:ext cx="11088900" cy="384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600"/>
              </a:spcBef>
              <a:spcAft>
                <a:spcPts val="0"/>
              </a:spcAft>
              <a:buSzPts val="2400"/>
              <a:buNone/>
            </a:pPr>
            <a:r>
              <a:rPr lang="en-US"/>
              <a:t>L'introduzione di pratiche agroecologiche può offrire numerosi vantaggi ai piccoli agricoltori, mettendoli in condizione di ottenere sistemi agricoli più sostenibili, resilienti e redditizi. Alcuni modi critici in cui l'agroecologia può portare benefici ai piccoli agricoltori sono:</a:t>
            </a:r>
            <a:endParaRPr/>
          </a:p>
          <a:p>
            <a:pPr marL="342900" lvl="0" indent="-342900" algn="l" rtl="0">
              <a:lnSpc>
                <a:spcPct val="90000"/>
              </a:lnSpc>
              <a:spcBef>
                <a:spcPts val="600"/>
              </a:spcBef>
              <a:spcAft>
                <a:spcPts val="0"/>
              </a:spcAft>
              <a:buSzPts val="2400"/>
              <a:buFont typeface="Arial"/>
              <a:buChar char="•"/>
            </a:pPr>
            <a:r>
              <a:rPr lang="en-US" b="1"/>
              <a:t>Riduzione dei costi di produzione: </a:t>
            </a:r>
            <a:r>
              <a:rPr lang="en-US"/>
              <a:t>Riducendo la necessità di input costosi come fertilizzanti chimici e pesticidi, gli agricoltori possono ridurre i costi di produzione e migliorare la redditività.</a:t>
            </a:r>
            <a:endParaRPr/>
          </a:p>
          <a:p>
            <a:pPr marL="342900" lvl="0" indent="-342900" algn="l" rtl="0">
              <a:lnSpc>
                <a:spcPct val="90000"/>
              </a:lnSpc>
              <a:spcBef>
                <a:spcPts val="600"/>
              </a:spcBef>
              <a:spcAft>
                <a:spcPts val="0"/>
              </a:spcAft>
              <a:buSzPts val="2400"/>
              <a:buFont typeface="Arial"/>
              <a:buChar char="•"/>
            </a:pPr>
            <a:r>
              <a:rPr lang="en-US" b="1"/>
              <a:t>Resilienza climatica: L'</a:t>
            </a:r>
            <a:r>
              <a:rPr lang="en-US"/>
              <a:t>agroecologia può mitigare l'impatto di eventi climatici estremi, come siccità e inondazioni, mantenendo la produttività e i mezzi di sussistenza.</a:t>
            </a:r>
            <a:endParaRPr/>
          </a:p>
        </p:txBody>
      </p:sp>
      <p:sp>
        <p:nvSpPr>
          <p:cNvPr id="517" name="Google Shape;517;p59"/>
          <p:cNvSpPr txBox="1">
            <a:spLocks noGrp="1"/>
          </p:cNvSpPr>
          <p:nvPr>
            <p:ph type="body" idx="2"/>
          </p:nvPr>
        </p:nvSpPr>
        <p:spPr>
          <a:xfrm>
            <a:off x="328925" y="815738"/>
            <a:ext cx="11202300" cy="803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8DC641"/>
              </a:buClr>
              <a:buSzPts val="3600"/>
              <a:buFont typeface="Arial"/>
              <a:buNone/>
            </a:pPr>
            <a:r>
              <a:rPr lang="en-US" b="1"/>
              <a:t>In che modo le pratiche agroecologiche potrebbero essere utili nelle tue attività?</a:t>
            </a:r>
            <a:endParaRPr/>
          </a:p>
        </p:txBody>
      </p:sp>
      <p:grpSp>
        <p:nvGrpSpPr>
          <p:cNvPr id="518" name="Google Shape;518;p59"/>
          <p:cNvGrpSpPr/>
          <p:nvPr/>
        </p:nvGrpSpPr>
        <p:grpSpPr>
          <a:xfrm rot="3730713">
            <a:off x="10980867" y="109799"/>
            <a:ext cx="949899" cy="1163507"/>
            <a:chOff x="7602444" y="4967675"/>
            <a:chExt cx="483620" cy="592374"/>
          </a:xfrm>
        </p:grpSpPr>
        <p:grpSp>
          <p:nvGrpSpPr>
            <p:cNvPr id="519" name="Google Shape;519;p59"/>
            <p:cNvGrpSpPr/>
            <p:nvPr/>
          </p:nvGrpSpPr>
          <p:grpSpPr>
            <a:xfrm>
              <a:off x="7618661" y="4967675"/>
              <a:ext cx="467403" cy="507609"/>
              <a:chOff x="2251964" y="3590497"/>
              <a:chExt cx="467403" cy="507609"/>
            </a:xfrm>
          </p:grpSpPr>
          <p:sp>
            <p:nvSpPr>
              <p:cNvPr id="520" name="Google Shape;520;p5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1" name="Google Shape;521;p5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2" name="Google Shape;522;p5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23" name="Google Shape;523;p59"/>
            <p:cNvGrpSpPr/>
            <p:nvPr/>
          </p:nvGrpSpPr>
          <p:grpSpPr>
            <a:xfrm>
              <a:off x="7602444" y="4993761"/>
              <a:ext cx="421973" cy="566288"/>
              <a:chOff x="2235747" y="3616583"/>
              <a:chExt cx="421973" cy="566288"/>
            </a:xfrm>
          </p:grpSpPr>
          <p:sp>
            <p:nvSpPr>
              <p:cNvPr id="524" name="Google Shape;524;p5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5" name="Google Shape;525;p5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21bee7839e2_0_0"/>
          <p:cNvSpPr txBox="1">
            <a:spLocks noGrp="1"/>
          </p:cNvSpPr>
          <p:nvPr>
            <p:ph type="body" idx="1"/>
          </p:nvPr>
        </p:nvSpPr>
        <p:spPr>
          <a:xfrm>
            <a:off x="328925" y="1872075"/>
            <a:ext cx="11664000" cy="384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600"/>
              </a:spcBef>
              <a:spcAft>
                <a:spcPts val="0"/>
              </a:spcAft>
              <a:buNone/>
            </a:pPr>
            <a:endParaRPr/>
          </a:p>
          <a:p>
            <a:pPr marL="342900" lvl="0" indent="-342900" algn="l" rtl="0">
              <a:lnSpc>
                <a:spcPct val="90000"/>
              </a:lnSpc>
              <a:spcBef>
                <a:spcPts val="600"/>
              </a:spcBef>
              <a:spcAft>
                <a:spcPts val="0"/>
              </a:spcAft>
              <a:buSzPts val="2400"/>
              <a:buFont typeface="Arial"/>
              <a:buChar char="•"/>
            </a:pPr>
            <a:r>
              <a:rPr lang="en-US" b="1"/>
              <a:t>Maggiore sicurezza alimentare: </a:t>
            </a:r>
            <a:r>
              <a:rPr lang="en-US"/>
              <a:t>Diversificando le colture e incorporando le conoscenze tradizionali e indigene, i piccoli agricoltori possono migliorare la sicurezza alimentare, la nutrizione e la diversità dietetica delle loro comunità.</a:t>
            </a:r>
            <a:endParaRPr/>
          </a:p>
          <a:p>
            <a:pPr marL="342900" lvl="0" indent="-342900" algn="l" rtl="0">
              <a:lnSpc>
                <a:spcPct val="90000"/>
              </a:lnSpc>
              <a:spcBef>
                <a:spcPts val="600"/>
              </a:spcBef>
              <a:spcAft>
                <a:spcPts val="0"/>
              </a:spcAft>
              <a:buSzPts val="2400"/>
              <a:buFont typeface="Arial"/>
              <a:buChar char="•"/>
            </a:pPr>
            <a:r>
              <a:rPr lang="en-US" b="1"/>
              <a:t>Empowerment e condivisione delle conoscenze: </a:t>
            </a:r>
            <a:r>
              <a:rPr lang="en-US"/>
              <a:t>L'agroecologia promuove l'innovazione guidata dagli agricoltori, la ricerca partecipativa e lo scambio di conoscenze, consentendovi di diventare agenti attivi del cambiamento nei vostri sistemi agricoli, nella vostra resilienza e nei vostri mezzi di sussistenza. </a:t>
            </a:r>
            <a:endParaRPr/>
          </a:p>
        </p:txBody>
      </p:sp>
      <p:sp>
        <p:nvSpPr>
          <p:cNvPr id="531" name="Google Shape;531;g21bee7839e2_0_0"/>
          <p:cNvSpPr txBox="1">
            <a:spLocks noGrp="1"/>
          </p:cNvSpPr>
          <p:nvPr>
            <p:ph type="body" idx="2"/>
          </p:nvPr>
        </p:nvSpPr>
        <p:spPr>
          <a:xfrm>
            <a:off x="328925" y="773088"/>
            <a:ext cx="11202300" cy="803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8DC641"/>
              </a:buClr>
              <a:buSzPts val="3600"/>
              <a:buFont typeface="Arial"/>
              <a:buNone/>
            </a:pPr>
            <a:r>
              <a:rPr lang="en-US" b="1"/>
              <a:t>In che modo le pratiche agroecologiche potrebbero essere utili nelle tue attività?</a:t>
            </a:r>
            <a:endParaRPr/>
          </a:p>
        </p:txBody>
      </p:sp>
      <p:grpSp>
        <p:nvGrpSpPr>
          <p:cNvPr id="532" name="Google Shape;532;g21bee7839e2_0_0"/>
          <p:cNvGrpSpPr/>
          <p:nvPr/>
        </p:nvGrpSpPr>
        <p:grpSpPr>
          <a:xfrm rot="3730713">
            <a:off x="10980867" y="109799"/>
            <a:ext cx="949899" cy="1163507"/>
            <a:chOff x="7602444" y="4967675"/>
            <a:chExt cx="483620" cy="592374"/>
          </a:xfrm>
        </p:grpSpPr>
        <p:grpSp>
          <p:nvGrpSpPr>
            <p:cNvPr id="533" name="Google Shape;533;g21bee7839e2_0_0"/>
            <p:cNvGrpSpPr/>
            <p:nvPr/>
          </p:nvGrpSpPr>
          <p:grpSpPr>
            <a:xfrm>
              <a:off x="7618661" y="4967675"/>
              <a:ext cx="467403" cy="507609"/>
              <a:chOff x="2251964" y="3590497"/>
              <a:chExt cx="467403" cy="507609"/>
            </a:xfrm>
          </p:grpSpPr>
          <p:sp>
            <p:nvSpPr>
              <p:cNvPr id="534" name="Google Shape;534;g21bee7839e2_0_0"/>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5" name="Google Shape;535;g21bee7839e2_0_0"/>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6" name="Google Shape;536;g21bee7839e2_0_0"/>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37" name="Google Shape;537;g21bee7839e2_0_0"/>
            <p:cNvGrpSpPr/>
            <p:nvPr/>
          </p:nvGrpSpPr>
          <p:grpSpPr>
            <a:xfrm>
              <a:off x="7602444" y="4993761"/>
              <a:ext cx="421973" cy="566288"/>
              <a:chOff x="2235747" y="3616583"/>
              <a:chExt cx="421973" cy="566288"/>
            </a:xfrm>
          </p:grpSpPr>
          <p:sp>
            <p:nvSpPr>
              <p:cNvPr id="538" name="Google Shape;538;g21bee7839e2_0_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9" name="Google Shape;539;g21bee7839e2_0_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22"/>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Il ruolo dei piccoli agricoltori </a:t>
            </a:r>
            <a:endParaRPr/>
          </a:p>
        </p:txBody>
      </p:sp>
      <p:sp>
        <p:nvSpPr>
          <p:cNvPr id="545" name="Google Shape;545;p22"/>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04</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23"/>
          <p:cNvSpPr txBox="1">
            <a:spLocks noGrp="1"/>
          </p:cNvSpPr>
          <p:nvPr>
            <p:ph type="body" idx="1"/>
          </p:nvPr>
        </p:nvSpPr>
        <p:spPr>
          <a:xfrm>
            <a:off x="897675" y="1868725"/>
            <a:ext cx="7689300" cy="338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a:t>I piccoli agricoltori come TE non sono solo produttori di cibo; Tu sei custode della biodiversità, della cultura e del paesaggio. L'agroecologia offre a te (e ad altri agricoltori) un percorso per migliorare la sostenibilità, la resilienza e la redditività, contribuendo positivamente alla tua comunità e all'ambiente. </a:t>
            </a:r>
            <a:endParaRPr/>
          </a:p>
          <a:p>
            <a:pPr marL="0" lvl="0" indent="0" algn="l" rtl="0">
              <a:lnSpc>
                <a:spcPct val="90000"/>
              </a:lnSpc>
              <a:spcBef>
                <a:spcPts val="600"/>
              </a:spcBef>
              <a:spcAft>
                <a:spcPts val="0"/>
              </a:spcAft>
              <a:buClr>
                <a:srgbClr val="000000"/>
              </a:buClr>
              <a:buSzPts val="2400"/>
              <a:buNone/>
            </a:pPr>
            <a:r>
              <a:rPr lang="en-US"/>
              <a:t>Il tuo ruolo nel settore agricolo europeo è fondamentale e il sostegno alla transizione verso pratiche agroecologiche è essenziale per il futuro dell'agricoltura sostenibile e dei sistemi alimentari in Europa.</a:t>
            </a:r>
            <a:endParaRPr/>
          </a:p>
        </p:txBody>
      </p:sp>
      <p:sp>
        <p:nvSpPr>
          <p:cNvPr id="551" name="Google Shape;551;p23"/>
          <p:cNvSpPr txBox="1">
            <a:spLocks noGrp="1"/>
          </p:cNvSpPr>
          <p:nvPr>
            <p:ph type="body" idx="3"/>
          </p:nvPr>
        </p:nvSpPr>
        <p:spPr>
          <a:xfrm>
            <a:off x="835671" y="973802"/>
            <a:ext cx="6815860" cy="5457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a:t>Custodi e artefici del cambiamento </a:t>
            </a:r>
            <a:endParaRPr/>
          </a:p>
          <a:p>
            <a:pPr marL="0" lvl="0" indent="0" algn="l" rtl="0">
              <a:lnSpc>
                <a:spcPct val="90000"/>
              </a:lnSpc>
              <a:spcBef>
                <a:spcPts val="1000"/>
              </a:spcBef>
              <a:spcAft>
                <a:spcPts val="0"/>
              </a:spcAft>
              <a:buClr>
                <a:srgbClr val="000000"/>
              </a:buClr>
              <a:buSzPts val="3600"/>
              <a:buNone/>
            </a:pPr>
            <a:endParaRPr/>
          </a:p>
        </p:txBody>
      </p:sp>
      <p:pic>
        <p:nvPicPr>
          <p:cNvPr id="552" name="Google Shape;552;p23"/>
          <p:cNvPicPr preferRelativeResize="0">
            <a:picLocks noGrp="1"/>
          </p:cNvPicPr>
          <p:nvPr>
            <p:ph type="pic" idx="2"/>
          </p:nvPr>
        </p:nvPicPr>
        <p:blipFill rotWithShape="1">
          <a:blip r:embed="rId3">
            <a:alphaModFix/>
          </a:blip>
          <a:srcRect/>
          <a:stretch/>
        </p:blipFill>
        <p:spPr>
          <a:xfrm>
            <a:off x="8912202" y="1246695"/>
            <a:ext cx="2444127" cy="4336988"/>
          </a:xfrm>
          <a:prstGeom prst="rect">
            <a:avLst/>
          </a:prstGeom>
          <a:solidFill>
            <a:srgbClr val="D8D8D8"/>
          </a:solid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24"/>
          <p:cNvSpPr txBox="1">
            <a:spLocks noGrp="1"/>
          </p:cNvSpPr>
          <p:nvPr>
            <p:ph type="body" idx="1"/>
          </p:nvPr>
        </p:nvSpPr>
        <p:spPr>
          <a:xfrm>
            <a:off x="1107249" y="912750"/>
            <a:ext cx="10734600" cy="3921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sz="2300" dirty="0" err="1"/>
              <a:t>Adottando</a:t>
            </a:r>
            <a:r>
              <a:rPr lang="en-US" sz="2300" dirty="0"/>
              <a:t> </a:t>
            </a:r>
            <a:r>
              <a:rPr lang="en-US" sz="2300" dirty="0" err="1"/>
              <a:t>pratiche</a:t>
            </a:r>
            <a:r>
              <a:rPr lang="en-US" sz="2300" dirty="0"/>
              <a:t> </a:t>
            </a:r>
            <a:r>
              <a:rPr lang="en-US" sz="2300" dirty="0" err="1"/>
              <a:t>agroecologiche</a:t>
            </a:r>
            <a:r>
              <a:rPr lang="en-US" sz="2300" dirty="0"/>
              <a:t> come la </a:t>
            </a:r>
            <a:r>
              <a:rPr lang="en-US" sz="2300" dirty="0" err="1"/>
              <a:t>coltivazione</a:t>
            </a:r>
            <a:r>
              <a:rPr lang="en-US" sz="2300" dirty="0"/>
              <a:t> </a:t>
            </a:r>
            <a:r>
              <a:rPr lang="en-US" sz="2300" dirty="0" err="1"/>
              <a:t>diversificata</a:t>
            </a:r>
            <a:r>
              <a:rPr lang="en-US" sz="2300" dirty="0"/>
              <a:t>, le </a:t>
            </a:r>
            <a:r>
              <a:rPr lang="en-US" sz="2300" dirty="0" err="1"/>
              <a:t>colture</a:t>
            </a:r>
            <a:r>
              <a:rPr lang="en-US" sz="2300" dirty="0"/>
              <a:t> di </a:t>
            </a:r>
            <a:r>
              <a:rPr lang="en-US" sz="2300" dirty="0" err="1"/>
              <a:t>copertura</a:t>
            </a:r>
            <a:r>
              <a:rPr lang="en-US" sz="2300" dirty="0"/>
              <a:t> e </a:t>
            </a:r>
            <a:r>
              <a:rPr lang="en-US" sz="2300" dirty="0" err="1"/>
              <a:t>l'agroforestazione</a:t>
            </a:r>
            <a:r>
              <a:rPr lang="en-US" sz="2300" dirty="0"/>
              <a:t>, </a:t>
            </a:r>
            <a:r>
              <a:rPr lang="en-US" sz="2300" dirty="0" err="1"/>
              <a:t>i</a:t>
            </a:r>
            <a:r>
              <a:rPr lang="en-US" sz="2300" dirty="0"/>
              <a:t> </a:t>
            </a:r>
            <a:r>
              <a:rPr lang="en-US" sz="2300" b="1" dirty="0" err="1"/>
              <a:t>piccoli</a:t>
            </a:r>
            <a:r>
              <a:rPr lang="en-US" sz="2300" b="1" dirty="0"/>
              <a:t> </a:t>
            </a:r>
            <a:r>
              <a:rPr lang="en-US" sz="2300" b="1" dirty="0" err="1"/>
              <a:t>agricoltori</a:t>
            </a:r>
            <a:r>
              <a:rPr lang="en-US" sz="2300" b="1" dirty="0"/>
              <a:t> </a:t>
            </a:r>
            <a:r>
              <a:rPr lang="en-US" sz="2300" b="1" dirty="0" err="1"/>
              <a:t>possono</a:t>
            </a:r>
            <a:r>
              <a:rPr lang="en-US" sz="2300" b="1" dirty="0"/>
              <a:t> </a:t>
            </a:r>
            <a:r>
              <a:rPr lang="en-US" sz="2300" b="1" dirty="0" err="1"/>
              <a:t>migliorare</a:t>
            </a:r>
            <a:r>
              <a:rPr lang="en-US" sz="2300" b="1" dirty="0"/>
              <a:t> </a:t>
            </a:r>
            <a:r>
              <a:rPr lang="en-US" sz="2300" b="1" dirty="0" err="1"/>
              <a:t>i</a:t>
            </a:r>
            <a:r>
              <a:rPr lang="en-US" sz="2300" b="1" dirty="0"/>
              <a:t> </a:t>
            </a:r>
            <a:r>
              <a:rPr lang="en-US" sz="2300" b="1" dirty="0" err="1"/>
              <a:t>servizi</a:t>
            </a:r>
            <a:r>
              <a:rPr lang="en-US" sz="2300" b="1" dirty="0"/>
              <a:t> </a:t>
            </a:r>
            <a:r>
              <a:rPr lang="en-US" sz="2300" b="1" dirty="0" err="1"/>
              <a:t>ecosistemici</a:t>
            </a:r>
            <a:r>
              <a:rPr lang="en-US" sz="2300" b="1" dirty="0"/>
              <a:t> </a:t>
            </a:r>
            <a:r>
              <a:rPr lang="en-US" sz="2300" dirty="0"/>
              <a:t>come </a:t>
            </a:r>
            <a:r>
              <a:rPr lang="en-US" sz="2300" dirty="0" err="1"/>
              <a:t>l'impollinazione</a:t>
            </a:r>
            <a:r>
              <a:rPr lang="en-US" sz="2300" dirty="0"/>
              <a:t>, il </a:t>
            </a:r>
            <a:r>
              <a:rPr lang="en-US" sz="2300" dirty="0" err="1"/>
              <a:t>controllo</a:t>
            </a:r>
            <a:r>
              <a:rPr lang="en-US" sz="2300" dirty="0"/>
              <a:t> </a:t>
            </a:r>
            <a:r>
              <a:rPr lang="en-US" sz="2300" dirty="0" err="1"/>
              <a:t>dei</a:t>
            </a:r>
            <a:r>
              <a:rPr lang="en-US" sz="2300" dirty="0"/>
              <a:t> </a:t>
            </a:r>
            <a:r>
              <a:rPr lang="en-US" sz="2300" dirty="0" err="1"/>
              <a:t>parassiti</a:t>
            </a:r>
            <a:r>
              <a:rPr lang="en-US" sz="2300" dirty="0"/>
              <a:t> e il </a:t>
            </a:r>
            <a:r>
              <a:rPr lang="en-US" sz="2300" dirty="0" err="1"/>
              <a:t>ciclo</a:t>
            </a:r>
            <a:r>
              <a:rPr lang="en-US" sz="2300" dirty="0"/>
              <a:t> </a:t>
            </a:r>
            <a:r>
              <a:rPr lang="en-US" sz="2300" dirty="0" err="1"/>
              <a:t>dei</a:t>
            </a:r>
            <a:r>
              <a:rPr lang="en-US" sz="2300" dirty="0"/>
              <a:t> </a:t>
            </a:r>
            <a:r>
              <a:rPr lang="en-US" sz="2300" dirty="0" err="1"/>
              <a:t>nutrienti</a:t>
            </a:r>
            <a:r>
              <a:rPr lang="en-US" sz="2300" dirty="0"/>
              <a:t> </a:t>
            </a:r>
            <a:r>
              <a:rPr lang="en-US" sz="2300" dirty="0" err="1"/>
              <a:t>nelle</a:t>
            </a:r>
            <a:r>
              <a:rPr lang="en-US" sz="2300" dirty="0"/>
              <a:t> loro </a:t>
            </a:r>
            <a:r>
              <a:rPr lang="en-US" sz="2300" dirty="0" err="1"/>
              <a:t>aziende</a:t>
            </a:r>
            <a:r>
              <a:rPr lang="en-US" sz="2300" dirty="0"/>
              <a:t> </a:t>
            </a:r>
            <a:r>
              <a:rPr lang="en-US" sz="2300" dirty="0" err="1"/>
              <a:t>agricole</a:t>
            </a:r>
            <a:r>
              <a:rPr lang="en-US" sz="2300" dirty="0"/>
              <a:t>.</a:t>
            </a:r>
            <a:endParaRPr sz="2300" dirty="0"/>
          </a:p>
          <a:p>
            <a:pPr marL="0" lvl="0" indent="0" algn="l" rtl="0">
              <a:lnSpc>
                <a:spcPct val="90000"/>
              </a:lnSpc>
              <a:spcBef>
                <a:spcPts val="1200"/>
              </a:spcBef>
              <a:spcAft>
                <a:spcPts val="0"/>
              </a:spcAft>
              <a:buClr>
                <a:srgbClr val="000000"/>
              </a:buClr>
              <a:buSzPts val="2400"/>
              <a:buNone/>
            </a:pPr>
            <a:r>
              <a:rPr lang="en-US" sz="2300" dirty="0"/>
              <a:t>I </a:t>
            </a:r>
            <a:r>
              <a:rPr lang="en-US" sz="2300" dirty="0" err="1"/>
              <a:t>sistemi</a:t>
            </a:r>
            <a:r>
              <a:rPr lang="en-US" sz="2300" dirty="0"/>
              <a:t> </a:t>
            </a:r>
            <a:r>
              <a:rPr lang="en-US" sz="2300" dirty="0" err="1"/>
              <a:t>agroecologici</a:t>
            </a:r>
            <a:r>
              <a:rPr lang="en-US" sz="2300" dirty="0"/>
              <a:t> </a:t>
            </a:r>
            <a:r>
              <a:rPr lang="en-US" sz="2300" dirty="0" err="1"/>
              <a:t>diversificati</a:t>
            </a:r>
            <a:r>
              <a:rPr lang="en-US" sz="2300" dirty="0"/>
              <a:t> </a:t>
            </a:r>
            <a:r>
              <a:rPr lang="en-US" sz="2300" dirty="0" err="1"/>
              <a:t>sono</a:t>
            </a:r>
            <a:r>
              <a:rPr lang="en-US" sz="2300" dirty="0"/>
              <a:t> </a:t>
            </a:r>
            <a:r>
              <a:rPr lang="en-US" sz="2300" b="1" dirty="0" err="1"/>
              <a:t>più</a:t>
            </a:r>
            <a:r>
              <a:rPr lang="en-US" sz="2300" b="1" dirty="0"/>
              <a:t> </a:t>
            </a:r>
            <a:r>
              <a:rPr lang="en-US" sz="2300" b="1" dirty="0" err="1"/>
              <a:t>resistenti</a:t>
            </a:r>
            <a:r>
              <a:rPr lang="en-US" sz="2300" b="1" dirty="0"/>
              <a:t> </a:t>
            </a:r>
            <a:r>
              <a:rPr lang="en-US" sz="2300" b="1" dirty="0" err="1"/>
              <a:t>agli</a:t>
            </a:r>
            <a:r>
              <a:rPr lang="en-US" sz="2300" b="1" dirty="0"/>
              <a:t> stress </a:t>
            </a:r>
            <a:r>
              <a:rPr lang="en-US" sz="2300" b="1" dirty="0" err="1"/>
              <a:t>climatici</a:t>
            </a:r>
            <a:r>
              <a:rPr lang="en-US" sz="2300" b="1" dirty="0"/>
              <a:t> e ai </a:t>
            </a:r>
            <a:r>
              <a:rPr lang="en-US" sz="2300" b="1" dirty="0" err="1"/>
              <a:t>cambiamenti</a:t>
            </a:r>
            <a:r>
              <a:rPr lang="en-US" sz="2300" b="1" dirty="0"/>
              <a:t> del </a:t>
            </a:r>
            <a:r>
              <a:rPr lang="en-US" sz="2300" b="1" dirty="0" err="1"/>
              <a:t>mercato</a:t>
            </a:r>
            <a:r>
              <a:rPr lang="en-US" sz="2300" dirty="0"/>
              <a:t>. Questa </a:t>
            </a:r>
            <a:r>
              <a:rPr lang="en-US" sz="2300" dirty="0" err="1"/>
              <a:t>resilienza</a:t>
            </a:r>
            <a:r>
              <a:rPr lang="en-US" sz="2300" dirty="0"/>
              <a:t> </a:t>
            </a:r>
            <a:r>
              <a:rPr lang="en-US" sz="2300" dirty="0" err="1"/>
              <a:t>può</a:t>
            </a:r>
            <a:r>
              <a:rPr lang="en-US" sz="2300" dirty="0"/>
              <a:t> </a:t>
            </a:r>
            <a:r>
              <a:rPr lang="en-US" sz="2300" dirty="0" err="1"/>
              <a:t>garantire</a:t>
            </a:r>
            <a:r>
              <a:rPr lang="en-US" sz="2300" dirty="0"/>
              <a:t> </a:t>
            </a:r>
            <a:r>
              <a:rPr lang="en-US" sz="2300" dirty="0" err="1"/>
              <a:t>mezzi</a:t>
            </a:r>
            <a:r>
              <a:rPr lang="en-US" sz="2300" dirty="0"/>
              <a:t> di </a:t>
            </a:r>
            <a:r>
              <a:rPr lang="en-US" sz="2300" dirty="0" err="1"/>
              <a:t>sussistenza</a:t>
            </a:r>
            <a:r>
              <a:rPr lang="en-US" sz="2300" dirty="0"/>
              <a:t> </a:t>
            </a:r>
            <a:r>
              <a:rPr lang="en-US" sz="2300" dirty="0" err="1"/>
              <a:t>più</a:t>
            </a:r>
            <a:r>
              <a:rPr lang="en-US" sz="2300" dirty="0"/>
              <a:t> </a:t>
            </a:r>
            <a:r>
              <a:rPr lang="en-US" sz="2300" dirty="0" err="1"/>
              <a:t>stabili</a:t>
            </a:r>
            <a:r>
              <a:rPr lang="en-US" sz="2300" dirty="0"/>
              <a:t> e </a:t>
            </a:r>
            <a:r>
              <a:rPr lang="en-US" sz="2300" dirty="0" err="1"/>
              <a:t>sostenibili</a:t>
            </a:r>
            <a:r>
              <a:rPr lang="en-US" sz="2300" dirty="0"/>
              <a:t> per </a:t>
            </a:r>
            <a:r>
              <a:rPr lang="en-US" sz="2300" dirty="0" err="1"/>
              <a:t>i</a:t>
            </a:r>
            <a:r>
              <a:rPr lang="en-US" sz="2300" dirty="0"/>
              <a:t> </a:t>
            </a:r>
            <a:r>
              <a:rPr lang="en-US" sz="2300" dirty="0" err="1"/>
              <a:t>piccoli</a:t>
            </a:r>
            <a:r>
              <a:rPr lang="en-US" sz="2300" dirty="0"/>
              <a:t> </a:t>
            </a:r>
            <a:r>
              <a:rPr lang="en-US" sz="2300" dirty="0" err="1"/>
              <a:t>agricoltori</a:t>
            </a:r>
            <a:r>
              <a:rPr lang="en-US" sz="2300" dirty="0"/>
              <a:t> e, in ultima </a:t>
            </a:r>
            <a:r>
              <a:rPr lang="en-US" sz="2300" dirty="0" err="1"/>
              <a:t>analisi</a:t>
            </a:r>
            <a:r>
              <a:rPr lang="en-US" sz="2300" dirty="0"/>
              <a:t>, </a:t>
            </a:r>
            <a:r>
              <a:rPr lang="en-US" sz="2300" b="1" dirty="0" err="1"/>
              <a:t>una</a:t>
            </a:r>
            <a:r>
              <a:rPr lang="en-US" sz="2300" b="1" dirty="0"/>
              <a:t> </a:t>
            </a:r>
            <a:r>
              <a:rPr lang="en-US" sz="2300" b="1" dirty="0" err="1"/>
              <a:t>maggiore</a:t>
            </a:r>
            <a:r>
              <a:rPr lang="en-US" sz="2300" b="1" dirty="0"/>
              <a:t> </a:t>
            </a:r>
            <a:r>
              <a:rPr lang="en-US" sz="2300" b="1" dirty="0" err="1"/>
              <a:t>sicurezza</a:t>
            </a:r>
            <a:r>
              <a:rPr lang="en-US" sz="2300" b="1" dirty="0"/>
              <a:t> </a:t>
            </a:r>
            <a:r>
              <a:rPr lang="en-US" sz="2300" b="1" dirty="0" err="1"/>
              <a:t>alimentare</a:t>
            </a:r>
            <a:r>
              <a:rPr lang="en-US" sz="2300" b="1" dirty="0"/>
              <a:t> e </a:t>
            </a:r>
            <a:r>
              <a:rPr lang="en-US" sz="2300" b="1" dirty="0" err="1"/>
              <a:t>nutrizione</a:t>
            </a:r>
            <a:r>
              <a:rPr lang="en-US" sz="2300" dirty="0"/>
              <a:t>.</a:t>
            </a:r>
            <a:endParaRPr sz="2300" dirty="0"/>
          </a:p>
          <a:p>
            <a:pPr marL="0" lvl="0" indent="0" algn="l" rtl="0">
              <a:lnSpc>
                <a:spcPct val="90000"/>
              </a:lnSpc>
              <a:spcBef>
                <a:spcPts val="1200"/>
              </a:spcBef>
              <a:spcAft>
                <a:spcPts val="0"/>
              </a:spcAft>
              <a:buClr>
                <a:srgbClr val="000000"/>
              </a:buClr>
              <a:buSzPts val="2400"/>
              <a:buNone/>
            </a:pPr>
            <a:r>
              <a:rPr lang="en-US" sz="2300" dirty="0" err="1"/>
              <a:t>Pratiche</a:t>
            </a:r>
            <a:r>
              <a:rPr lang="en-US" sz="2300" dirty="0"/>
              <a:t> come </a:t>
            </a:r>
            <a:r>
              <a:rPr lang="en-US" sz="2300" dirty="0" err="1"/>
              <a:t>l'agricoltura</a:t>
            </a:r>
            <a:r>
              <a:rPr lang="en-US" sz="2300" dirty="0"/>
              <a:t> </a:t>
            </a:r>
            <a:r>
              <a:rPr lang="en-US" sz="2300" dirty="0" err="1"/>
              <a:t>biologica</a:t>
            </a:r>
            <a:r>
              <a:rPr lang="en-US" sz="2300" dirty="0"/>
              <a:t>, la </a:t>
            </a:r>
            <a:r>
              <a:rPr lang="en-US" sz="2300" dirty="0" err="1"/>
              <a:t>lavorazione</a:t>
            </a:r>
            <a:r>
              <a:rPr lang="en-US" sz="2300" dirty="0"/>
              <a:t> minima del </a:t>
            </a:r>
            <a:r>
              <a:rPr lang="en-US" sz="2300" dirty="0" err="1"/>
              <a:t>terreno</a:t>
            </a:r>
            <a:r>
              <a:rPr lang="en-US" sz="2300" dirty="0"/>
              <a:t> e il </a:t>
            </a:r>
            <a:r>
              <a:rPr lang="en-US" sz="2300" dirty="0" err="1"/>
              <a:t>compostaggio</a:t>
            </a:r>
            <a:r>
              <a:rPr lang="en-US" sz="2300" dirty="0"/>
              <a:t> </a:t>
            </a:r>
            <a:r>
              <a:rPr lang="en-US" sz="2300" b="1" dirty="0" err="1"/>
              <a:t>migliorano</a:t>
            </a:r>
            <a:r>
              <a:rPr lang="en-US" sz="2300" b="1" dirty="0"/>
              <a:t> la salute del </a:t>
            </a:r>
            <a:r>
              <a:rPr lang="en-US" sz="2300" b="1" dirty="0" err="1"/>
              <a:t>suolo</a:t>
            </a:r>
            <a:r>
              <a:rPr lang="en-US" sz="2300" dirty="0"/>
              <a:t>. I </a:t>
            </a:r>
            <a:r>
              <a:rPr lang="en-US" sz="2300" dirty="0" err="1"/>
              <a:t>terreni</a:t>
            </a:r>
            <a:r>
              <a:rPr lang="en-US" sz="2300" dirty="0"/>
              <a:t> </a:t>
            </a:r>
            <a:r>
              <a:rPr lang="en-US" sz="2300" dirty="0" err="1"/>
              <a:t>sani</a:t>
            </a:r>
            <a:r>
              <a:rPr lang="en-US" sz="2300" dirty="0"/>
              <a:t> </a:t>
            </a:r>
            <a:r>
              <a:rPr lang="en-US" sz="2300" dirty="0" err="1"/>
              <a:t>sono</a:t>
            </a:r>
            <a:r>
              <a:rPr lang="en-US" sz="2300" dirty="0"/>
              <a:t> </a:t>
            </a:r>
            <a:r>
              <a:rPr lang="en-US" sz="2300" dirty="0" err="1"/>
              <a:t>più</a:t>
            </a:r>
            <a:r>
              <a:rPr lang="en-US" sz="2300" dirty="0"/>
              <a:t> </a:t>
            </a:r>
            <a:r>
              <a:rPr lang="en-US" sz="2300" dirty="0" err="1"/>
              <a:t>produttivi</a:t>
            </a:r>
            <a:r>
              <a:rPr lang="en-US" sz="2300" dirty="0"/>
              <a:t> e </a:t>
            </a:r>
            <a:r>
              <a:rPr lang="en-US" sz="2300" dirty="0" err="1"/>
              <a:t>meno</a:t>
            </a:r>
            <a:r>
              <a:rPr lang="en-US" sz="2300" dirty="0"/>
              <a:t> </a:t>
            </a:r>
            <a:r>
              <a:rPr lang="en-US" sz="2300" dirty="0" err="1"/>
              <a:t>soggetti</a:t>
            </a:r>
            <a:r>
              <a:rPr lang="en-US" sz="2300" dirty="0"/>
              <a:t> a </a:t>
            </a:r>
            <a:r>
              <a:rPr lang="en-US" sz="2300" dirty="0" err="1"/>
              <a:t>erosione</a:t>
            </a:r>
            <a:r>
              <a:rPr lang="en-US" sz="2300" dirty="0"/>
              <a:t> e </a:t>
            </a:r>
            <a:r>
              <a:rPr lang="en-US" sz="2300" dirty="0" err="1"/>
              <a:t>degrado</a:t>
            </a:r>
            <a:r>
              <a:rPr lang="en-US" sz="2300" dirty="0"/>
              <a:t>.</a:t>
            </a:r>
            <a:endParaRPr sz="2300" dirty="0"/>
          </a:p>
          <a:p>
            <a:pPr marL="0" lvl="0" indent="0" algn="l" rtl="0">
              <a:lnSpc>
                <a:spcPct val="90000"/>
              </a:lnSpc>
              <a:spcBef>
                <a:spcPts val="1200"/>
              </a:spcBef>
              <a:spcAft>
                <a:spcPts val="0"/>
              </a:spcAft>
              <a:buClr>
                <a:srgbClr val="000000"/>
              </a:buClr>
              <a:buSzPts val="2400"/>
              <a:buNone/>
            </a:pPr>
            <a:r>
              <a:rPr lang="en-US" sz="2300" dirty="0" err="1"/>
              <a:t>L'agroecologia</a:t>
            </a:r>
            <a:r>
              <a:rPr lang="en-US" sz="2300" dirty="0"/>
              <a:t> </a:t>
            </a:r>
            <a:r>
              <a:rPr lang="en-US" sz="2300" dirty="0" err="1"/>
              <a:t>può</a:t>
            </a:r>
            <a:r>
              <a:rPr lang="en-US" sz="2300" dirty="0"/>
              <a:t> </a:t>
            </a:r>
            <a:r>
              <a:rPr lang="en-US" sz="2300" dirty="0" err="1"/>
              <a:t>ridurre</a:t>
            </a:r>
            <a:r>
              <a:rPr lang="en-US" sz="2300" dirty="0"/>
              <a:t> la </a:t>
            </a:r>
            <a:r>
              <a:rPr lang="en-US" sz="2300" dirty="0" err="1"/>
              <a:t>dipendenza</a:t>
            </a:r>
            <a:r>
              <a:rPr lang="en-US" sz="2300" dirty="0"/>
              <a:t> da </a:t>
            </a:r>
            <a:r>
              <a:rPr lang="en-US" sz="2300" dirty="0" err="1"/>
              <a:t>costosi</a:t>
            </a:r>
            <a:r>
              <a:rPr lang="en-US" sz="2300" dirty="0"/>
              <a:t> input </a:t>
            </a:r>
            <a:r>
              <a:rPr lang="en-US" sz="2300" dirty="0" err="1"/>
              <a:t>esterni</a:t>
            </a:r>
            <a:r>
              <a:rPr lang="en-US" sz="2300" dirty="0"/>
              <a:t> come </a:t>
            </a:r>
            <a:r>
              <a:rPr lang="en-US" sz="2300" dirty="0" err="1"/>
              <a:t>fertilizzanti</a:t>
            </a:r>
            <a:r>
              <a:rPr lang="en-US" sz="2300" dirty="0"/>
              <a:t> e </a:t>
            </a:r>
            <a:r>
              <a:rPr lang="en-US" sz="2300" dirty="0" err="1"/>
              <a:t>pesticidi</a:t>
            </a:r>
            <a:r>
              <a:rPr lang="en-US" sz="2300" dirty="0"/>
              <a:t> </a:t>
            </a:r>
            <a:r>
              <a:rPr lang="en-US" sz="2300" dirty="0" err="1"/>
              <a:t>sintetici</a:t>
            </a:r>
            <a:r>
              <a:rPr lang="en-US" sz="2300" dirty="0"/>
              <a:t>, </a:t>
            </a:r>
            <a:r>
              <a:rPr lang="en-US" sz="2300" b="1" dirty="0" err="1"/>
              <a:t>riducendo</a:t>
            </a:r>
            <a:r>
              <a:rPr lang="en-US" sz="2300" b="1" dirty="0"/>
              <a:t> </a:t>
            </a:r>
            <a:r>
              <a:rPr lang="en-US" sz="2300" b="1" dirty="0" err="1"/>
              <a:t>i</a:t>
            </a:r>
            <a:r>
              <a:rPr lang="en-US" sz="2300" b="1" dirty="0"/>
              <a:t> </a:t>
            </a:r>
            <a:r>
              <a:rPr lang="en-US" sz="2300" b="1" dirty="0" err="1"/>
              <a:t>costi</a:t>
            </a:r>
            <a:r>
              <a:rPr lang="en-US" sz="2300" dirty="0"/>
              <a:t>. </a:t>
            </a:r>
            <a:r>
              <a:rPr lang="en-US" sz="2300" dirty="0" err="1"/>
              <a:t>Inoltre</a:t>
            </a:r>
            <a:r>
              <a:rPr lang="en-US" sz="2300" dirty="0"/>
              <a:t>, </a:t>
            </a:r>
            <a:r>
              <a:rPr lang="en-US" sz="2300" dirty="0" err="1"/>
              <a:t>i</a:t>
            </a:r>
            <a:r>
              <a:rPr lang="en-US" sz="2300" dirty="0"/>
              <a:t> </a:t>
            </a:r>
            <a:r>
              <a:rPr lang="en-US" sz="2300" dirty="0" err="1"/>
              <a:t>prodotti</a:t>
            </a:r>
            <a:r>
              <a:rPr lang="en-US" sz="2300" dirty="0"/>
              <a:t> </a:t>
            </a:r>
            <a:r>
              <a:rPr lang="en-US" sz="2300" dirty="0" err="1"/>
              <a:t>provenienti</a:t>
            </a:r>
            <a:r>
              <a:rPr lang="en-US" sz="2300" dirty="0"/>
              <a:t> da </a:t>
            </a:r>
            <a:r>
              <a:rPr lang="en-US" sz="2300" dirty="0" err="1"/>
              <a:t>sistemi</a:t>
            </a:r>
            <a:r>
              <a:rPr lang="en-US" sz="2300" dirty="0"/>
              <a:t> </a:t>
            </a:r>
            <a:r>
              <a:rPr lang="en-US" sz="2300" dirty="0" err="1"/>
              <a:t>agroecologici</a:t>
            </a:r>
            <a:r>
              <a:rPr lang="en-US" sz="2300" dirty="0"/>
              <a:t> </a:t>
            </a:r>
            <a:r>
              <a:rPr lang="en-US" sz="2300" dirty="0" err="1"/>
              <a:t>possono</a:t>
            </a:r>
            <a:r>
              <a:rPr lang="en-US" sz="2300" dirty="0"/>
              <a:t> </a:t>
            </a:r>
            <a:r>
              <a:rPr lang="en-US" sz="2300" dirty="0" err="1"/>
              <a:t>spesso</a:t>
            </a:r>
            <a:r>
              <a:rPr lang="en-US" sz="2300" dirty="0"/>
              <a:t> </a:t>
            </a:r>
            <a:r>
              <a:rPr lang="en-US" sz="2300" dirty="0" err="1"/>
              <a:t>essere</a:t>
            </a:r>
            <a:r>
              <a:rPr lang="en-US" sz="2300" dirty="0"/>
              <a:t> </a:t>
            </a:r>
            <a:r>
              <a:rPr lang="en-US" sz="2300" dirty="0" err="1"/>
              <a:t>venduti</a:t>
            </a:r>
            <a:r>
              <a:rPr lang="en-US" sz="2300" dirty="0"/>
              <a:t> con un </a:t>
            </a:r>
            <a:r>
              <a:rPr lang="en-US" sz="2300" dirty="0" err="1"/>
              <a:t>sovrapprezzo</a:t>
            </a:r>
            <a:r>
              <a:rPr lang="en-US" sz="2300" dirty="0"/>
              <a:t> </a:t>
            </a:r>
            <a:r>
              <a:rPr lang="en-US" sz="2300" dirty="0" err="1"/>
              <a:t>nei</a:t>
            </a:r>
            <a:r>
              <a:rPr lang="en-US" sz="2300" dirty="0"/>
              <a:t> </a:t>
            </a:r>
            <a:r>
              <a:rPr lang="en-US" sz="2300" dirty="0" err="1"/>
              <a:t>mercati</a:t>
            </a:r>
            <a:r>
              <a:rPr lang="en-US" sz="2300" dirty="0"/>
              <a:t> </a:t>
            </a:r>
            <a:r>
              <a:rPr lang="en-US" sz="2300" dirty="0" err="1"/>
              <a:t>orientati</a:t>
            </a:r>
            <a:r>
              <a:rPr lang="en-US" sz="2300" dirty="0"/>
              <a:t> ai </a:t>
            </a:r>
            <a:r>
              <a:rPr lang="en-US" sz="2300" dirty="0" err="1"/>
              <a:t>prodotti</a:t>
            </a:r>
            <a:r>
              <a:rPr lang="en-US" sz="2300" dirty="0"/>
              <a:t> </a:t>
            </a:r>
            <a:r>
              <a:rPr lang="en-US" sz="2300" dirty="0" err="1"/>
              <a:t>biologici</a:t>
            </a:r>
            <a:r>
              <a:rPr lang="en-US" sz="2300" dirty="0"/>
              <a:t> e </a:t>
            </a:r>
            <a:r>
              <a:rPr lang="en-US" sz="2300" dirty="0" err="1"/>
              <a:t>sostenibili</a:t>
            </a:r>
            <a:r>
              <a:rPr lang="en-US" sz="2300" dirty="0"/>
              <a:t>, </a:t>
            </a:r>
            <a:r>
              <a:rPr lang="en-US" sz="2300" dirty="0" err="1"/>
              <a:t>aumentando</a:t>
            </a:r>
            <a:r>
              <a:rPr lang="en-US" sz="2300" dirty="0"/>
              <a:t> </a:t>
            </a:r>
            <a:r>
              <a:rPr lang="en-US" sz="2300" dirty="0" err="1"/>
              <a:t>così</a:t>
            </a:r>
            <a:r>
              <a:rPr lang="en-US" sz="2300" dirty="0"/>
              <a:t> la </a:t>
            </a:r>
            <a:r>
              <a:rPr lang="en-US" sz="2300" dirty="0" err="1"/>
              <a:t>redditività</a:t>
            </a:r>
            <a:r>
              <a:rPr lang="en-US" sz="2300" dirty="0"/>
              <a:t>.</a:t>
            </a:r>
            <a:endParaRPr sz="2300" dirty="0"/>
          </a:p>
        </p:txBody>
      </p:sp>
      <p:sp>
        <p:nvSpPr>
          <p:cNvPr id="558" name="Google Shape;558;p24"/>
          <p:cNvSpPr txBox="1">
            <a:spLocks noGrp="1"/>
          </p:cNvSpPr>
          <p:nvPr>
            <p:ph type="body" idx="2"/>
          </p:nvPr>
        </p:nvSpPr>
        <p:spPr>
          <a:xfrm>
            <a:off x="798450" y="323122"/>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dirty="0" err="1">
                <a:latin typeface="Calibri"/>
                <a:ea typeface="Calibri"/>
                <a:cs typeface="Calibri"/>
                <a:sym typeface="Calibri"/>
              </a:rPr>
              <a:t>L'</a:t>
            </a:r>
            <a:r>
              <a:rPr lang="en-US" b="1" i="0" dirty="0" err="1">
                <a:latin typeface="Calibri"/>
                <a:ea typeface="Calibri"/>
                <a:cs typeface="Calibri"/>
                <a:sym typeface="Calibri"/>
              </a:rPr>
              <a:t>importanza</a:t>
            </a:r>
            <a:r>
              <a:rPr lang="en-US" b="1" i="0" dirty="0">
                <a:latin typeface="Calibri"/>
                <a:ea typeface="Calibri"/>
                <a:cs typeface="Calibri"/>
                <a:sym typeface="Calibri"/>
              </a:rPr>
              <a:t> </a:t>
            </a:r>
            <a:r>
              <a:rPr lang="en-US" b="1" i="0" dirty="0" err="1">
                <a:latin typeface="Calibri"/>
                <a:ea typeface="Calibri"/>
                <a:cs typeface="Calibri"/>
                <a:sym typeface="Calibri"/>
              </a:rPr>
              <a:t>dei</a:t>
            </a:r>
            <a:r>
              <a:rPr lang="en-US" b="1" i="0" dirty="0">
                <a:latin typeface="Calibri"/>
                <a:ea typeface="Calibri"/>
                <a:cs typeface="Calibri"/>
                <a:sym typeface="Calibri"/>
              </a:rPr>
              <a:t> </a:t>
            </a:r>
            <a:r>
              <a:rPr lang="en-US" b="1" i="0" dirty="0" err="1">
                <a:latin typeface="Calibri"/>
                <a:ea typeface="Calibri"/>
                <a:cs typeface="Calibri"/>
                <a:sym typeface="Calibri"/>
              </a:rPr>
              <a:t>piccoli</a:t>
            </a:r>
            <a:r>
              <a:rPr lang="en-US" b="1" i="0" dirty="0">
                <a:latin typeface="Calibri"/>
                <a:ea typeface="Calibri"/>
                <a:cs typeface="Calibri"/>
                <a:sym typeface="Calibri"/>
              </a:rPr>
              <a:t> </a:t>
            </a:r>
            <a:r>
              <a:rPr lang="en-US" b="1" i="0" dirty="0" err="1">
                <a:latin typeface="Calibri"/>
                <a:ea typeface="Calibri"/>
                <a:cs typeface="Calibri"/>
                <a:sym typeface="Calibri"/>
              </a:rPr>
              <a:t>agricoltori</a:t>
            </a:r>
            <a:r>
              <a:rPr lang="en-US" b="1" i="0" dirty="0">
                <a:latin typeface="Calibri"/>
                <a:ea typeface="Calibri"/>
                <a:cs typeface="Calibri"/>
                <a:sym typeface="Calibri"/>
              </a:rPr>
              <a:t> in Europa...</a:t>
            </a:r>
            <a:endParaRPr dirty="0">
              <a:latin typeface="Calibri"/>
              <a:ea typeface="Calibri"/>
              <a:cs typeface="Calibri"/>
              <a:sym typeface="Calibri"/>
            </a:endParaRPr>
          </a:p>
          <a:p>
            <a:pPr marL="0" lvl="0" indent="0" algn="l" rtl="0">
              <a:lnSpc>
                <a:spcPct val="90000"/>
              </a:lnSpc>
              <a:spcBef>
                <a:spcPts val="1000"/>
              </a:spcBef>
              <a:spcAft>
                <a:spcPts val="0"/>
              </a:spcAft>
              <a:buClr>
                <a:srgbClr val="8DC641"/>
              </a:buClr>
              <a:buSzPts val="3600"/>
              <a:buNone/>
            </a:pPr>
            <a:endParaRPr b="1" dirty="0">
              <a:latin typeface="Calibri"/>
              <a:ea typeface="Calibri"/>
              <a:cs typeface="Calibri"/>
              <a:sym typeface="Calibri"/>
            </a:endParaRPr>
          </a:p>
        </p:txBody>
      </p:sp>
      <p:pic>
        <p:nvPicPr>
          <p:cNvPr id="559" name="Google Shape;559;p24" descr="Bee outline"/>
          <p:cNvPicPr preferRelativeResize="0"/>
          <p:nvPr/>
        </p:nvPicPr>
        <p:blipFill rotWithShape="1">
          <a:blip r:embed="rId3">
            <a:alphaModFix/>
          </a:blip>
          <a:srcRect/>
          <a:stretch/>
        </p:blipFill>
        <p:spPr>
          <a:xfrm>
            <a:off x="335899" y="1252301"/>
            <a:ext cx="771350" cy="771350"/>
          </a:xfrm>
          <a:prstGeom prst="rect">
            <a:avLst/>
          </a:prstGeom>
          <a:noFill/>
          <a:ln>
            <a:noFill/>
          </a:ln>
        </p:spPr>
      </p:pic>
      <p:pic>
        <p:nvPicPr>
          <p:cNvPr id="560" name="Google Shape;560;p24" descr="Food Safety outline"/>
          <p:cNvPicPr preferRelativeResize="0"/>
          <p:nvPr/>
        </p:nvPicPr>
        <p:blipFill rotWithShape="1">
          <a:blip r:embed="rId4">
            <a:alphaModFix/>
          </a:blip>
          <a:srcRect/>
          <a:stretch/>
        </p:blipFill>
        <p:spPr>
          <a:xfrm>
            <a:off x="350151" y="2487875"/>
            <a:ext cx="771350" cy="771350"/>
          </a:xfrm>
          <a:prstGeom prst="rect">
            <a:avLst/>
          </a:prstGeom>
          <a:noFill/>
          <a:ln>
            <a:noFill/>
          </a:ln>
        </p:spPr>
      </p:pic>
      <p:pic>
        <p:nvPicPr>
          <p:cNvPr id="561" name="Google Shape;561;p24" descr="Plant With Roots outline"/>
          <p:cNvPicPr preferRelativeResize="0"/>
          <p:nvPr/>
        </p:nvPicPr>
        <p:blipFill rotWithShape="1">
          <a:blip r:embed="rId5">
            <a:alphaModFix/>
          </a:blip>
          <a:srcRect/>
          <a:stretch/>
        </p:blipFill>
        <p:spPr>
          <a:xfrm>
            <a:off x="350151" y="3893972"/>
            <a:ext cx="771350" cy="771350"/>
          </a:xfrm>
          <a:prstGeom prst="rect">
            <a:avLst/>
          </a:prstGeom>
          <a:noFill/>
          <a:ln>
            <a:noFill/>
          </a:ln>
        </p:spPr>
      </p:pic>
      <p:pic>
        <p:nvPicPr>
          <p:cNvPr id="562" name="Google Shape;562;p24" descr="Euro outline"/>
          <p:cNvPicPr preferRelativeResize="0"/>
          <p:nvPr/>
        </p:nvPicPr>
        <p:blipFill rotWithShape="1">
          <a:blip r:embed="rId6">
            <a:alphaModFix/>
          </a:blip>
          <a:srcRect/>
          <a:stretch/>
        </p:blipFill>
        <p:spPr>
          <a:xfrm>
            <a:off x="467324" y="5142825"/>
            <a:ext cx="696800" cy="696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01</a:t>
            </a:r>
            <a:endParaRPr/>
          </a:p>
        </p:txBody>
      </p:sp>
      <p:sp>
        <p:nvSpPr>
          <p:cNvPr id="197" name="Google Shape;197;p4"/>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a:latin typeface="Calibri"/>
                <a:ea typeface="Calibri"/>
                <a:cs typeface="Calibri"/>
                <a:sym typeface="Calibri"/>
              </a:rPr>
              <a:t>Che cos'è l'agroecologia</a:t>
            </a:r>
            <a:endParaRPr>
              <a:latin typeface="Calibri"/>
              <a:ea typeface="Calibri"/>
              <a:cs typeface="Calibri"/>
              <a:sym typeface="Calibri"/>
            </a:endParaRPr>
          </a:p>
        </p:txBody>
      </p:sp>
      <p:sp>
        <p:nvSpPr>
          <p:cNvPr id="198" name="Google Shape;198;p4"/>
          <p:cNvSpPr txBox="1">
            <a:spLocks noGrp="1"/>
          </p:cNvSpPr>
          <p:nvPr>
            <p:ph type="body" idx="3"/>
          </p:nvPr>
        </p:nvSpPr>
        <p:spPr>
          <a:xfrm>
            <a:off x="850473" y="1359987"/>
            <a:ext cx="4593363" cy="39827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a:t>In questo modulo vi presentiamo il mondo dell'AGROECOLOGIA e la sua importanza per la sostenibilità e l'azione per il clima. </a:t>
            </a:r>
            <a:endParaRPr/>
          </a:p>
          <a:p>
            <a:pPr marL="0" lvl="0" indent="0" algn="l" rtl="0">
              <a:lnSpc>
                <a:spcPct val="90000"/>
              </a:lnSpc>
              <a:spcBef>
                <a:spcPts val="600"/>
              </a:spcBef>
              <a:spcAft>
                <a:spcPts val="0"/>
              </a:spcAft>
              <a:buClr>
                <a:srgbClr val="000000"/>
              </a:buClr>
              <a:buSzPts val="2400"/>
              <a:buNone/>
            </a:pPr>
            <a:r>
              <a:rPr lang="en-US"/>
              <a:t>Dopo aver spiegato cos'è l'Argoecologia, ne discutiamo il contesto storico. Al termine di questo modulo, comprenderai i vantaggi dell'agroecologia e il tuo ruolo nel progredire verso un futuro più resiliente e sostenibile.</a:t>
            </a:r>
            <a:endParaRPr/>
          </a:p>
        </p:txBody>
      </p:sp>
      <p:sp>
        <p:nvSpPr>
          <p:cNvPr id="199" name="Google Shape;199;p4"/>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02</a:t>
            </a:r>
            <a:endParaRPr/>
          </a:p>
        </p:txBody>
      </p:sp>
      <p:sp>
        <p:nvSpPr>
          <p:cNvPr id="200" name="Google Shape;200;p4"/>
          <p:cNvSpPr txBox="1">
            <a:spLocks noGrp="1"/>
          </p:cNvSpPr>
          <p:nvPr>
            <p:ph type="body" idx="5"/>
          </p:nvPr>
        </p:nvSpPr>
        <p:spPr>
          <a:xfrm>
            <a:off x="6719882" y="2252978"/>
            <a:ext cx="4908686"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i="0">
                <a:latin typeface="Calibri"/>
                <a:ea typeface="Calibri"/>
                <a:cs typeface="Calibri"/>
                <a:sym typeface="Calibri"/>
              </a:rPr>
              <a:t>Contesto storico ed evoluzione</a:t>
            </a:r>
            <a:endParaRPr>
              <a:latin typeface="Calibri"/>
              <a:ea typeface="Calibri"/>
              <a:cs typeface="Calibri"/>
              <a:sym typeface="Calibri"/>
            </a:endParaRPr>
          </a:p>
        </p:txBody>
      </p:sp>
      <p:sp>
        <p:nvSpPr>
          <p:cNvPr id="201" name="Google Shape;201;p4"/>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03</a:t>
            </a:r>
            <a:endParaRPr/>
          </a:p>
        </p:txBody>
      </p:sp>
      <p:sp>
        <p:nvSpPr>
          <p:cNvPr id="202" name="Google Shape;202;p4"/>
          <p:cNvSpPr txBox="1">
            <a:spLocks noGrp="1"/>
          </p:cNvSpPr>
          <p:nvPr>
            <p:ph type="body" idx="7"/>
          </p:nvPr>
        </p:nvSpPr>
        <p:spPr>
          <a:xfrm>
            <a:off x="6698179" y="3167964"/>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200"/>
              <a:buNone/>
            </a:pPr>
            <a:r>
              <a:rPr lang="en-US" b="1" i="0">
                <a:latin typeface="Calibri"/>
                <a:ea typeface="Calibri"/>
                <a:cs typeface="Calibri"/>
                <a:sym typeface="Calibri"/>
              </a:rPr>
              <a:t>Vantaggi dell'agroecologia</a:t>
            </a:r>
            <a:endParaRPr>
              <a:latin typeface="Calibri"/>
              <a:ea typeface="Calibri"/>
              <a:cs typeface="Calibri"/>
              <a:sym typeface="Calibri"/>
            </a:endParaRPr>
          </a:p>
        </p:txBody>
      </p:sp>
      <p:sp>
        <p:nvSpPr>
          <p:cNvPr id="203" name="Google Shape;203;p4"/>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04</a:t>
            </a:r>
            <a:endParaRPr/>
          </a:p>
        </p:txBody>
      </p:sp>
      <p:sp>
        <p:nvSpPr>
          <p:cNvPr id="204" name="Google Shape;204;p4"/>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200"/>
              <a:buNone/>
            </a:pPr>
            <a:r>
              <a:rPr lang="en-US" b="1" i="0">
                <a:latin typeface="Calibri"/>
                <a:ea typeface="Calibri"/>
                <a:cs typeface="Calibri"/>
                <a:sym typeface="Calibri"/>
              </a:rPr>
              <a:t>Il ruolo dei piccoli agricoltori</a:t>
            </a:r>
            <a:endParaRPr>
              <a:latin typeface="Calibri"/>
              <a:ea typeface="Calibri"/>
              <a:cs typeface="Calibri"/>
              <a:sym typeface="Calibri"/>
            </a:endParaRPr>
          </a:p>
        </p:txBody>
      </p:sp>
      <p:sp>
        <p:nvSpPr>
          <p:cNvPr id="205" name="Google Shape;205;p4"/>
          <p:cNvSpPr txBox="1">
            <a:spLocks noGrp="1"/>
          </p:cNvSpPr>
          <p:nvPr>
            <p:ph type="body" idx="15"/>
          </p:nvPr>
        </p:nvSpPr>
        <p:spPr>
          <a:xfrm>
            <a:off x="850474" y="325323"/>
            <a:ext cx="5898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US"/>
              <a:t>Introduzione all'agroecologia</a:t>
            </a:r>
            <a:endParaRPr/>
          </a:p>
        </p:txBody>
      </p:sp>
      <p:grpSp>
        <p:nvGrpSpPr>
          <p:cNvPr id="206" name="Google Shape;206;p4"/>
          <p:cNvGrpSpPr/>
          <p:nvPr/>
        </p:nvGrpSpPr>
        <p:grpSpPr>
          <a:xfrm rot="3730759">
            <a:off x="10867814" y="245891"/>
            <a:ext cx="949887" cy="1163493"/>
            <a:chOff x="7602444" y="4967675"/>
            <a:chExt cx="483620" cy="592374"/>
          </a:xfrm>
        </p:grpSpPr>
        <p:grpSp>
          <p:nvGrpSpPr>
            <p:cNvPr id="207" name="Google Shape;207;p4"/>
            <p:cNvGrpSpPr/>
            <p:nvPr/>
          </p:nvGrpSpPr>
          <p:grpSpPr>
            <a:xfrm>
              <a:off x="7618661" y="4967675"/>
              <a:ext cx="467403" cy="507609"/>
              <a:chOff x="2251964" y="3590497"/>
              <a:chExt cx="467403" cy="507609"/>
            </a:xfrm>
          </p:grpSpPr>
          <p:sp>
            <p:nvSpPr>
              <p:cNvPr id="208" name="Google Shape;208;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 name="Google Shape;209;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 name="Google Shape;210;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1" name="Google Shape;211;p4"/>
            <p:cNvGrpSpPr/>
            <p:nvPr/>
          </p:nvGrpSpPr>
          <p:grpSpPr>
            <a:xfrm>
              <a:off x="7602444" y="4993761"/>
              <a:ext cx="421973" cy="566288"/>
              <a:chOff x="2235747" y="3616583"/>
              <a:chExt cx="421973" cy="566288"/>
            </a:xfrm>
          </p:grpSpPr>
          <p:sp>
            <p:nvSpPr>
              <p:cNvPr id="212" name="Google Shape;212;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 name="Google Shape;213;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60"/>
          <p:cNvSpPr txBox="1">
            <a:spLocks noGrp="1"/>
          </p:cNvSpPr>
          <p:nvPr>
            <p:ph type="body" idx="1"/>
          </p:nvPr>
        </p:nvSpPr>
        <p:spPr>
          <a:xfrm>
            <a:off x="1193420" y="1006478"/>
            <a:ext cx="10595100" cy="384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sz="2300" dirty="0"/>
              <a:t>I </a:t>
            </a:r>
            <a:r>
              <a:rPr lang="en-US" sz="2300" dirty="0" err="1"/>
              <a:t>piccoli</a:t>
            </a:r>
            <a:r>
              <a:rPr lang="en-US" sz="2300" dirty="0"/>
              <a:t> </a:t>
            </a:r>
            <a:r>
              <a:rPr lang="en-US" sz="2300" dirty="0" err="1"/>
              <a:t>agricoltori</a:t>
            </a:r>
            <a:r>
              <a:rPr lang="en-US" sz="2300" dirty="0"/>
              <a:t> </a:t>
            </a:r>
            <a:r>
              <a:rPr lang="en-US" sz="2300" dirty="0" err="1"/>
              <a:t>spesso</a:t>
            </a:r>
            <a:r>
              <a:rPr lang="en-US" sz="2300" dirty="0"/>
              <a:t> </a:t>
            </a:r>
            <a:r>
              <a:rPr lang="en-US" sz="2300" dirty="0" err="1"/>
              <a:t>possiedono</a:t>
            </a:r>
            <a:r>
              <a:rPr lang="en-US" sz="2300" dirty="0"/>
              <a:t> </a:t>
            </a:r>
            <a:r>
              <a:rPr lang="en-US" sz="2300" dirty="0" err="1"/>
              <a:t>conoscenze</a:t>
            </a:r>
            <a:r>
              <a:rPr lang="en-US" sz="2300" dirty="0"/>
              <a:t> e </a:t>
            </a:r>
            <a:r>
              <a:rPr lang="en-US" sz="2300" dirty="0" err="1"/>
              <a:t>competenze</a:t>
            </a:r>
            <a:r>
              <a:rPr lang="en-US" sz="2300" dirty="0"/>
              <a:t> </a:t>
            </a:r>
            <a:r>
              <a:rPr lang="en-US" sz="2300" dirty="0" err="1"/>
              <a:t>preziose</a:t>
            </a:r>
            <a:r>
              <a:rPr lang="en-US" sz="2300" dirty="0"/>
              <a:t> </a:t>
            </a:r>
            <a:r>
              <a:rPr lang="en-US" sz="2300" dirty="0" err="1"/>
              <a:t>basate</a:t>
            </a:r>
            <a:r>
              <a:rPr lang="en-US" sz="2300" dirty="0"/>
              <a:t> </a:t>
            </a:r>
            <a:r>
              <a:rPr lang="en-US" sz="2300" dirty="0" err="1"/>
              <a:t>su</a:t>
            </a:r>
            <a:r>
              <a:rPr lang="en-US" sz="2300" dirty="0"/>
              <a:t> </a:t>
            </a:r>
            <a:r>
              <a:rPr lang="en-US" sz="2300" dirty="0" err="1"/>
              <a:t>generazioni</a:t>
            </a:r>
            <a:r>
              <a:rPr lang="en-US" sz="2300" dirty="0"/>
              <a:t> di </a:t>
            </a:r>
            <a:r>
              <a:rPr lang="en-US" sz="2300" dirty="0" err="1"/>
              <a:t>esperienza</a:t>
            </a:r>
            <a:r>
              <a:rPr lang="en-US" sz="2300" dirty="0"/>
              <a:t> </a:t>
            </a:r>
            <a:r>
              <a:rPr lang="en-US" sz="2300" dirty="0" err="1"/>
              <a:t>pratica</a:t>
            </a:r>
            <a:r>
              <a:rPr lang="en-US" sz="2300" dirty="0"/>
              <a:t>. Il </a:t>
            </a:r>
            <a:r>
              <a:rPr lang="en-US" sz="2300" dirty="0" err="1"/>
              <a:t>sostegno</a:t>
            </a:r>
            <a:r>
              <a:rPr lang="en-US" sz="2300" dirty="0"/>
              <a:t> alle </a:t>
            </a:r>
            <a:r>
              <a:rPr lang="en-US" sz="2300" dirty="0" err="1"/>
              <a:t>iniziative</a:t>
            </a:r>
            <a:r>
              <a:rPr lang="en-US" sz="2300" dirty="0"/>
              <a:t> di </a:t>
            </a:r>
            <a:r>
              <a:rPr lang="en-US" sz="2300" b="1" dirty="0" err="1"/>
              <a:t>ricerca</a:t>
            </a:r>
            <a:r>
              <a:rPr lang="en-US" sz="2300" b="1" dirty="0"/>
              <a:t> e </a:t>
            </a:r>
            <a:r>
              <a:rPr lang="en-US" sz="2300" b="1" dirty="0" err="1"/>
              <a:t>innovazione</a:t>
            </a:r>
            <a:r>
              <a:rPr lang="en-US" sz="2300" b="1" dirty="0"/>
              <a:t> </a:t>
            </a:r>
            <a:r>
              <a:rPr lang="en-US" sz="2300" b="1" dirty="0" err="1"/>
              <a:t>condotte</a:t>
            </a:r>
            <a:r>
              <a:rPr lang="en-US" sz="2300" b="1" dirty="0"/>
              <a:t> </a:t>
            </a:r>
            <a:r>
              <a:rPr lang="en-US" sz="2300" b="1" dirty="0" err="1"/>
              <a:t>dagli</a:t>
            </a:r>
            <a:r>
              <a:rPr lang="en-US" sz="2300" b="1" dirty="0"/>
              <a:t> </a:t>
            </a:r>
            <a:r>
              <a:rPr lang="en-US" sz="2300" b="1" dirty="0" err="1"/>
              <a:t>agricoltori</a:t>
            </a:r>
            <a:r>
              <a:rPr lang="en-US" sz="2300" b="1" dirty="0"/>
              <a:t> </a:t>
            </a:r>
            <a:r>
              <a:rPr lang="en-US" sz="2300" dirty="0" err="1"/>
              <a:t>consente</a:t>
            </a:r>
            <a:r>
              <a:rPr lang="en-US" sz="2300" dirty="0"/>
              <a:t> a </a:t>
            </a:r>
            <a:r>
              <a:rPr lang="en-US" sz="2300" dirty="0" err="1"/>
              <a:t>questi</a:t>
            </a:r>
            <a:r>
              <a:rPr lang="en-US" sz="2300" dirty="0"/>
              <a:t> </a:t>
            </a:r>
            <a:r>
              <a:rPr lang="en-US" sz="2300" dirty="0" err="1"/>
              <a:t>ultimi</a:t>
            </a:r>
            <a:r>
              <a:rPr lang="en-US" sz="2300" dirty="0"/>
              <a:t> di </a:t>
            </a:r>
            <a:r>
              <a:rPr lang="en-US" sz="2300" dirty="0" err="1"/>
              <a:t>sviluppare</a:t>
            </a:r>
            <a:r>
              <a:rPr lang="en-US" sz="2300" dirty="0"/>
              <a:t> </a:t>
            </a:r>
            <a:r>
              <a:rPr lang="en-US" sz="2300" dirty="0" err="1"/>
              <a:t>soluzioni</a:t>
            </a:r>
            <a:r>
              <a:rPr lang="en-US" sz="2300" dirty="0"/>
              <a:t> </a:t>
            </a:r>
            <a:r>
              <a:rPr lang="en-US" sz="2300" dirty="0" err="1"/>
              <a:t>adeguate</a:t>
            </a:r>
            <a:r>
              <a:rPr lang="en-US" sz="2300" dirty="0"/>
              <a:t> a </a:t>
            </a:r>
            <a:r>
              <a:rPr lang="en-US" sz="2300" dirty="0" err="1"/>
              <a:t>livello</a:t>
            </a:r>
            <a:r>
              <a:rPr lang="en-US" sz="2300" dirty="0"/>
              <a:t> locale alle </a:t>
            </a:r>
            <a:r>
              <a:rPr lang="en-US" sz="2300" dirty="0" err="1"/>
              <a:t>sfide</a:t>
            </a:r>
            <a:r>
              <a:rPr lang="en-US" sz="2300" dirty="0"/>
              <a:t> </a:t>
            </a:r>
            <a:r>
              <a:rPr lang="en-US" sz="2300" dirty="0" err="1"/>
              <a:t>presenti</a:t>
            </a:r>
            <a:r>
              <a:rPr lang="en-US" sz="2300" dirty="0"/>
              <a:t>.</a:t>
            </a:r>
            <a:endParaRPr sz="2300" dirty="0"/>
          </a:p>
          <a:p>
            <a:pPr marL="0" lvl="0" indent="0" algn="l" rtl="0">
              <a:lnSpc>
                <a:spcPct val="90000"/>
              </a:lnSpc>
              <a:spcBef>
                <a:spcPts val="1200"/>
              </a:spcBef>
              <a:spcAft>
                <a:spcPts val="0"/>
              </a:spcAft>
              <a:buClr>
                <a:srgbClr val="000000"/>
              </a:buClr>
              <a:buSzPts val="2400"/>
              <a:buNone/>
            </a:pPr>
            <a:r>
              <a:rPr lang="en-US" sz="2300" b="1" dirty="0" err="1"/>
              <a:t>Rafforzare</a:t>
            </a:r>
            <a:r>
              <a:rPr lang="en-US" sz="2300" b="1" dirty="0"/>
              <a:t> </a:t>
            </a:r>
            <a:r>
              <a:rPr lang="en-US" sz="2300" b="1" dirty="0" err="1"/>
              <a:t>l'accesso</a:t>
            </a:r>
            <a:r>
              <a:rPr lang="en-US" sz="2300" b="1" dirty="0"/>
              <a:t> al </a:t>
            </a:r>
            <a:r>
              <a:rPr lang="en-US" sz="2300" b="1" dirty="0" err="1"/>
              <a:t>mercato</a:t>
            </a:r>
            <a:r>
              <a:rPr lang="en-US" sz="2300" b="1" dirty="0"/>
              <a:t> e le </a:t>
            </a:r>
            <a:r>
              <a:rPr lang="en-US" sz="2300" b="1" dirty="0" err="1"/>
              <a:t>catene</a:t>
            </a:r>
            <a:r>
              <a:rPr lang="en-US" sz="2300" b="1" dirty="0"/>
              <a:t> del </a:t>
            </a:r>
            <a:r>
              <a:rPr lang="en-US" sz="2300" b="1" dirty="0" err="1"/>
              <a:t>valore</a:t>
            </a:r>
            <a:r>
              <a:rPr lang="en-US" sz="2300" b="1" dirty="0"/>
              <a:t> </a:t>
            </a:r>
            <a:r>
              <a:rPr lang="en-US" sz="2300" dirty="0" err="1"/>
              <a:t>attraverso</a:t>
            </a:r>
            <a:r>
              <a:rPr lang="en-US" sz="2300" dirty="0"/>
              <a:t> </a:t>
            </a:r>
            <a:r>
              <a:rPr lang="en-US" sz="2300" dirty="0" err="1"/>
              <a:t>iniziative</a:t>
            </a:r>
            <a:r>
              <a:rPr lang="en-US" sz="2300" dirty="0"/>
              <a:t> come le cooperative di </a:t>
            </a:r>
            <a:r>
              <a:rPr lang="en-US" sz="2300" dirty="0" err="1"/>
              <a:t>agricoltori</a:t>
            </a:r>
            <a:r>
              <a:rPr lang="en-US" sz="2300" dirty="0"/>
              <a:t>, la </a:t>
            </a:r>
            <a:r>
              <a:rPr lang="en-US" sz="2300" dirty="0" err="1"/>
              <a:t>certificazione</a:t>
            </a:r>
            <a:r>
              <a:rPr lang="en-US" sz="2300" dirty="0"/>
              <a:t> del </a:t>
            </a:r>
            <a:r>
              <a:rPr lang="en-US" sz="2300" dirty="0" err="1"/>
              <a:t>commercio</a:t>
            </a:r>
            <a:r>
              <a:rPr lang="en-US" sz="2300" dirty="0"/>
              <a:t> </a:t>
            </a:r>
            <a:r>
              <a:rPr lang="en-US" sz="2300" dirty="0" err="1"/>
              <a:t>equo</a:t>
            </a:r>
            <a:r>
              <a:rPr lang="en-US" sz="2300" dirty="0"/>
              <a:t> e </a:t>
            </a:r>
            <a:r>
              <a:rPr lang="en-US" sz="2300" dirty="0" err="1"/>
              <a:t>solidale</a:t>
            </a:r>
            <a:r>
              <a:rPr lang="en-US" sz="2300" dirty="0"/>
              <a:t> e </a:t>
            </a:r>
            <a:r>
              <a:rPr lang="en-US" sz="2300" dirty="0" err="1"/>
              <a:t>i</a:t>
            </a:r>
            <a:r>
              <a:rPr lang="en-US" sz="2300" dirty="0"/>
              <a:t> </a:t>
            </a:r>
            <a:r>
              <a:rPr lang="en-US" sz="2300" dirty="0" err="1"/>
              <a:t>modelli</a:t>
            </a:r>
            <a:r>
              <a:rPr lang="en-US" sz="2300" dirty="0"/>
              <a:t> di business </a:t>
            </a:r>
            <a:r>
              <a:rPr lang="en-US" sz="2300" dirty="0" err="1"/>
              <a:t>inclusivi</a:t>
            </a:r>
            <a:r>
              <a:rPr lang="en-US" sz="2300" dirty="0"/>
              <a:t> </a:t>
            </a:r>
            <a:r>
              <a:rPr lang="en-US" sz="2300" dirty="0" err="1"/>
              <a:t>aiuta</a:t>
            </a:r>
            <a:r>
              <a:rPr lang="en-US" sz="2300" dirty="0"/>
              <a:t> </a:t>
            </a:r>
            <a:r>
              <a:rPr lang="en-US" sz="2300" dirty="0" err="1"/>
              <a:t>gli</a:t>
            </a:r>
            <a:r>
              <a:rPr lang="en-US" sz="2300" dirty="0"/>
              <a:t> </a:t>
            </a:r>
            <a:r>
              <a:rPr lang="en-US" sz="2300" dirty="0" err="1"/>
              <a:t>agricoltori</a:t>
            </a:r>
            <a:r>
              <a:rPr lang="en-US" sz="2300" dirty="0"/>
              <a:t> a </a:t>
            </a:r>
            <a:r>
              <a:rPr lang="en-US" sz="2300" dirty="0" err="1"/>
              <a:t>trarre</a:t>
            </a:r>
            <a:r>
              <a:rPr lang="en-US" sz="2300" dirty="0"/>
              <a:t> </a:t>
            </a:r>
            <a:r>
              <a:rPr lang="en-US" sz="2300" dirty="0" err="1"/>
              <a:t>maggior</a:t>
            </a:r>
            <a:r>
              <a:rPr lang="en-US" sz="2300" dirty="0"/>
              <a:t> </a:t>
            </a:r>
            <a:r>
              <a:rPr lang="en-US" sz="2300" dirty="0" err="1"/>
              <a:t>valore</a:t>
            </a:r>
            <a:r>
              <a:rPr lang="en-US" sz="2300" dirty="0"/>
              <a:t> </a:t>
            </a:r>
            <a:r>
              <a:rPr lang="en-US" sz="2300" dirty="0" err="1"/>
              <a:t>dai</a:t>
            </a:r>
            <a:r>
              <a:rPr lang="en-US" sz="2300" dirty="0"/>
              <a:t> loro </a:t>
            </a:r>
            <a:r>
              <a:rPr lang="en-US" sz="2300" dirty="0" err="1"/>
              <a:t>prodotti</a:t>
            </a:r>
            <a:r>
              <a:rPr lang="en-US" sz="2300" dirty="0"/>
              <a:t> </a:t>
            </a:r>
            <a:r>
              <a:rPr lang="en-US" sz="2300" dirty="0" err="1"/>
              <a:t>agricoli</a:t>
            </a:r>
            <a:r>
              <a:rPr lang="en-US" sz="2300" dirty="0"/>
              <a:t> e a </a:t>
            </a:r>
            <a:r>
              <a:rPr lang="en-US" sz="2300" dirty="0" err="1"/>
              <a:t>migliorare</a:t>
            </a:r>
            <a:r>
              <a:rPr lang="en-US" sz="2300" dirty="0"/>
              <a:t> le loro </a:t>
            </a:r>
            <a:r>
              <a:rPr lang="en-US" sz="2300" dirty="0" err="1"/>
              <a:t>condizioni</a:t>
            </a:r>
            <a:r>
              <a:rPr lang="en-US" sz="2300" dirty="0"/>
              <a:t> di vita. </a:t>
            </a:r>
            <a:endParaRPr sz="2300" dirty="0"/>
          </a:p>
          <a:p>
            <a:pPr marL="0" lvl="0" indent="0" algn="l" rtl="0">
              <a:lnSpc>
                <a:spcPct val="90000"/>
              </a:lnSpc>
              <a:spcBef>
                <a:spcPts val="1200"/>
              </a:spcBef>
              <a:spcAft>
                <a:spcPts val="0"/>
              </a:spcAft>
              <a:buClr>
                <a:srgbClr val="000000"/>
              </a:buClr>
              <a:buSzPts val="2400"/>
              <a:buNone/>
            </a:pPr>
            <a:r>
              <a:rPr lang="en-US" sz="2300" dirty="0"/>
              <a:t>I </a:t>
            </a:r>
            <a:r>
              <a:rPr lang="en-US" sz="2300" dirty="0" err="1"/>
              <a:t>piccoli</a:t>
            </a:r>
            <a:r>
              <a:rPr lang="en-US" sz="2300" dirty="0"/>
              <a:t> </a:t>
            </a:r>
            <a:r>
              <a:rPr lang="en-US" sz="2300" dirty="0" err="1"/>
              <a:t>agricoltori</a:t>
            </a:r>
            <a:r>
              <a:rPr lang="en-US" sz="2300" dirty="0"/>
              <a:t> </a:t>
            </a:r>
            <a:r>
              <a:rPr lang="en-US" sz="2300" dirty="0" err="1"/>
              <a:t>sono</a:t>
            </a:r>
            <a:r>
              <a:rPr lang="en-US" sz="2300" dirty="0"/>
              <a:t> </a:t>
            </a:r>
            <a:r>
              <a:rPr lang="en-US" sz="2300" dirty="0" err="1"/>
              <a:t>fondamentali</a:t>
            </a:r>
            <a:r>
              <a:rPr lang="en-US" sz="2300" dirty="0"/>
              <a:t> per le </a:t>
            </a:r>
            <a:r>
              <a:rPr lang="en-US" sz="2300" b="1" dirty="0" err="1"/>
              <a:t>infrastrutture</a:t>
            </a:r>
            <a:r>
              <a:rPr lang="en-US" sz="2300" b="1" dirty="0"/>
              <a:t> </a:t>
            </a:r>
            <a:r>
              <a:rPr lang="en-US" sz="2300" b="1" dirty="0" err="1"/>
              <a:t>rurali</a:t>
            </a:r>
            <a:r>
              <a:rPr lang="en-US" sz="2300" dirty="0"/>
              <a:t>, in </a:t>
            </a:r>
            <a:r>
              <a:rPr lang="en-US" sz="2300" dirty="0" err="1"/>
              <a:t>quanto</a:t>
            </a:r>
            <a:r>
              <a:rPr lang="en-US" sz="2300" dirty="0"/>
              <a:t> </a:t>
            </a:r>
            <a:r>
              <a:rPr lang="en-US" sz="2300" dirty="0" err="1"/>
              <a:t>guidano</a:t>
            </a:r>
            <a:r>
              <a:rPr lang="en-US" sz="2300" dirty="0"/>
              <a:t> </a:t>
            </a:r>
            <a:r>
              <a:rPr lang="en-US" sz="2300" dirty="0" err="1"/>
              <a:t>gli</a:t>
            </a:r>
            <a:r>
              <a:rPr lang="en-US" sz="2300" dirty="0"/>
              <a:t> </a:t>
            </a:r>
            <a:r>
              <a:rPr lang="en-US" sz="2300" dirty="0" err="1"/>
              <a:t>investimenti</a:t>
            </a:r>
            <a:r>
              <a:rPr lang="en-US" sz="2300" dirty="0"/>
              <a:t>, </a:t>
            </a:r>
            <a:r>
              <a:rPr lang="en-US" sz="2300" dirty="0" err="1"/>
              <a:t>creano</a:t>
            </a:r>
            <a:r>
              <a:rPr lang="en-US" sz="2300" dirty="0"/>
              <a:t> la </a:t>
            </a:r>
            <a:r>
              <a:rPr lang="en-US" sz="2300" dirty="0" err="1"/>
              <a:t>domanda</a:t>
            </a:r>
            <a:r>
              <a:rPr lang="en-US" sz="2300" dirty="0"/>
              <a:t> e </a:t>
            </a:r>
            <a:r>
              <a:rPr lang="en-US" sz="2300" dirty="0" err="1"/>
              <a:t>contribuiscono</a:t>
            </a:r>
            <a:r>
              <a:rPr lang="en-US" sz="2300" dirty="0"/>
              <a:t> </a:t>
            </a:r>
            <a:r>
              <a:rPr lang="en-US" sz="2300" dirty="0" err="1"/>
              <a:t>allo</a:t>
            </a:r>
            <a:r>
              <a:rPr lang="en-US" sz="2300" dirty="0"/>
              <a:t> </a:t>
            </a:r>
            <a:r>
              <a:rPr lang="en-US" sz="2300" dirty="0" err="1"/>
              <a:t>sviluppo</a:t>
            </a:r>
            <a:r>
              <a:rPr lang="en-US" sz="2300" dirty="0"/>
              <a:t> e </a:t>
            </a:r>
            <a:r>
              <a:rPr lang="en-US" sz="2300" dirty="0" err="1"/>
              <a:t>alla</a:t>
            </a:r>
            <a:r>
              <a:rPr lang="en-US" sz="2300" dirty="0"/>
              <a:t> </a:t>
            </a:r>
            <a:r>
              <a:rPr lang="en-US" sz="2300" dirty="0" err="1"/>
              <a:t>manutenzione</a:t>
            </a:r>
            <a:r>
              <a:rPr lang="en-US" sz="2300" dirty="0"/>
              <a:t> </a:t>
            </a:r>
            <a:r>
              <a:rPr lang="en-US" sz="2300" dirty="0" err="1"/>
              <a:t>delle</a:t>
            </a:r>
            <a:r>
              <a:rPr lang="en-US" sz="2300" dirty="0"/>
              <a:t> </a:t>
            </a:r>
            <a:r>
              <a:rPr lang="en-US" sz="2300" dirty="0" err="1"/>
              <a:t>infrastrutture</a:t>
            </a:r>
            <a:r>
              <a:rPr lang="en-US" sz="2300" dirty="0"/>
              <a:t> </a:t>
            </a:r>
            <a:r>
              <a:rPr lang="en-US" sz="2300" dirty="0" err="1"/>
              <a:t>essenziali</a:t>
            </a:r>
            <a:r>
              <a:rPr lang="en-US" sz="2300" dirty="0"/>
              <a:t> </a:t>
            </a:r>
            <a:r>
              <a:rPr lang="en-US" sz="2300" dirty="0" err="1"/>
              <a:t>nelle</a:t>
            </a:r>
            <a:r>
              <a:rPr lang="en-US" sz="2300" dirty="0"/>
              <a:t> </a:t>
            </a:r>
            <a:r>
              <a:rPr lang="en-US" sz="2300" dirty="0" err="1"/>
              <a:t>aree</a:t>
            </a:r>
            <a:r>
              <a:rPr lang="en-US" sz="2300" dirty="0"/>
              <a:t> </a:t>
            </a:r>
            <a:r>
              <a:rPr lang="en-US" sz="2300" dirty="0" err="1"/>
              <a:t>rurali</a:t>
            </a:r>
            <a:r>
              <a:rPr lang="en-US" sz="2300" dirty="0"/>
              <a:t>.</a:t>
            </a:r>
            <a:endParaRPr sz="2300" dirty="0"/>
          </a:p>
          <a:p>
            <a:pPr marL="0" lvl="0" indent="0" algn="l" rtl="0">
              <a:lnSpc>
                <a:spcPct val="90000"/>
              </a:lnSpc>
              <a:spcBef>
                <a:spcPts val="1200"/>
              </a:spcBef>
              <a:spcAft>
                <a:spcPts val="0"/>
              </a:spcAft>
              <a:buClr>
                <a:srgbClr val="000000"/>
              </a:buClr>
              <a:buSzPts val="2400"/>
              <a:buNone/>
            </a:pPr>
            <a:r>
              <a:rPr lang="en-US" sz="2300" dirty="0" err="1"/>
              <a:t>L'agricoltura</a:t>
            </a:r>
            <a:r>
              <a:rPr lang="en-US" sz="2300" dirty="0"/>
              <a:t> </a:t>
            </a:r>
            <a:r>
              <a:rPr lang="en-US" sz="2300" dirty="0" err="1"/>
              <a:t>dei</a:t>
            </a:r>
            <a:r>
              <a:rPr lang="en-US" sz="2300" dirty="0"/>
              <a:t> </a:t>
            </a:r>
            <a:r>
              <a:rPr lang="en-US" sz="2300" dirty="0" err="1"/>
              <a:t>piccoli</a:t>
            </a:r>
            <a:r>
              <a:rPr lang="en-US" sz="2300" dirty="0"/>
              <a:t> </a:t>
            </a:r>
            <a:r>
              <a:rPr lang="en-US" sz="2300" dirty="0" err="1"/>
              <a:t>agricoltori</a:t>
            </a:r>
            <a:r>
              <a:rPr lang="en-US" sz="2300" dirty="0"/>
              <a:t> </a:t>
            </a:r>
            <a:r>
              <a:rPr lang="en-US" sz="2300" dirty="0" err="1"/>
              <a:t>spesso</a:t>
            </a:r>
            <a:r>
              <a:rPr lang="en-US" sz="2300" dirty="0"/>
              <a:t> </a:t>
            </a:r>
            <a:r>
              <a:rPr lang="en-US" sz="2300" dirty="0" err="1"/>
              <a:t>riflette</a:t>
            </a:r>
            <a:r>
              <a:rPr lang="en-US" sz="2300" dirty="0"/>
              <a:t> </a:t>
            </a:r>
            <a:r>
              <a:rPr lang="en-US" sz="2300" dirty="0" err="1"/>
              <a:t>tradizioni</a:t>
            </a:r>
            <a:r>
              <a:rPr lang="en-US" sz="2300" dirty="0"/>
              <a:t>, </a:t>
            </a:r>
            <a:r>
              <a:rPr lang="en-US" sz="2300" dirty="0" err="1"/>
              <a:t>conoscenze</a:t>
            </a:r>
            <a:r>
              <a:rPr lang="en-US" sz="2300" dirty="0"/>
              <a:t> e </a:t>
            </a:r>
            <a:r>
              <a:rPr lang="en-US" sz="2300" dirty="0" err="1"/>
              <a:t>costumi</a:t>
            </a:r>
            <a:r>
              <a:rPr lang="en-US" sz="2300" dirty="0"/>
              <a:t> </a:t>
            </a:r>
            <a:r>
              <a:rPr lang="en-US" sz="2300" dirty="0" err="1"/>
              <a:t>secolari</a:t>
            </a:r>
            <a:r>
              <a:rPr lang="en-US" sz="2300" dirty="0"/>
              <a:t> </a:t>
            </a:r>
            <a:r>
              <a:rPr lang="en-US" sz="2300" dirty="0" err="1"/>
              <a:t>tramandati</a:t>
            </a:r>
            <a:r>
              <a:rPr lang="en-US" sz="2300" dirty="0"/>
              <a:t> di </a:t>
            </a:r>
            <a:r>
              <a:rPr lang="en-US" sz="2300" dirty="0" err="1"/>
              <a:t>generazione</a:t>
            </a:r>
            <a:r>
              <a:rPr lang="en-US" sz="2300" dirty="0"/>
              <a:t> in </a:t>
            </a:r>
            <a:r>
              <a:rPr lang="en-US" sz="2300" dirty="0" err="1"/>
              <a:t>generazione</a:t>
            </a:r>
            <a:r>
              <a:rPr lang="en-US" sz="2300" dirty="0"/>
              <a:t>. I </a:t>
            </a:r>
            <a:r>
              <a:rPr lang="en-US" sz="2300" dirty="0" err="1"/>
              <a:t>piccoli</a:t>
            </a:r>
            <a:r>
              <a:rPr lang="en-US" sz="2300" dirty="0"/>
              <a:t> </a:t>
            </a:r>
            <a:r>
              <a:rPr lang="en-US" sz="2300" dirty="0" err="1"/>
              <a:t>proprietari</a:t>
            </a:r>
            <a:r>
              <a:rPr lang="en-US" sz="2300" dirty="0"/>
              <a:t> </a:t>
            </a:r>
            <a:r>
              <a:rPr lang="en-US" sz="2300" dirty="0" err="1"/>
              <a:t>hanno</a:t>
            </a:r>
            <a:r>
              <a:rPr lang="en-US" sz="2300" dirty="0"/>
              <a:t> un </a:t>
            </a:r>
            <a:r>
              <a:rPr lang="en-US" sz="2300" dirty="0" err="1"/>
              <a:t>ruolo</a:t>
            </a:r>
            <a:r>
              <a:rPr lang="en-US" sz="2300" dirty="0"/>
              <a:t> </a:t>
            </a:r>
            <a:r>
              <a:rPr lang="en-US" sz="2300" dirty="0" err="1"/>
              <a:t>importante</a:t>
            </a:r>
            <a:r>
              <a:rPr lang="en-US" sz="2300" dirty="0"/>
              <a:t> </a:t>
            </a:r>
            <a:r>
              <a:rPr lang="en-US" sz="2300" dirty="0" err="1"/>
              <a:t>nel</a:t>
            </a:r>
            <a:r>
              <a:rPr lang="en-US" sz="2300" dirty="0"/>
              <a:t> </a:t>
            </a:r>
            <a:r>
              <a:rPr lang="en-US" sz="2300" b="1" dirty="0" err="1"/>
              <a:t>preservare</a:t>
            </a:r>
            <a:r>
              <a:rPr lang="en-US" sz="2300" b="1" dirty="0"/>
              <a:t> il </a:t>
            </a:r>
            <a:r>
              <a:rPr lang="en-US" sz="2300" b="1" dirty="0" err="1"/>
              <a:t>patrimonio</a:t>
            </a:r>
            <a:r>
              <a:rPr lang="en-US" sz="2300" b="1" dirty="0"/>
              <a:t> </a:t>
            </a:r>
            <a:r>
              <a:rPr lang="en-US" sz="2300" b="1" dirty="0" err="1"/>
              <a:t>culturale</a:t>
            </a:r>
            <a:r>
              <a:rPr lang="en-US" sz="2300" b="1" dirty="0"/>
              <a:t> e le </a:t>
            </a:r>
            <a:r>
              <a:rPr lang="en-US" sz="2300" b="1" dirty="0" err="1"/>
              <a:t>pratiche</a:t>
            </a:r>
            <a:r>
              <a:rPr lang="en-US" sz="2300" b="1" dirty="0"/>
              <a:t> </a:t>
            </a:r>
            <a:r>
              <a:rPr lang="en-US" sz="2300" b="1" dirty="0" err="1"/>
              <a:t>agricole</a:t>
            </a:r>
            <a:r>
              <a:rPr lang="en-US" sz="2300" b="1" dirty="0"/>
              <a:t> </a:t>
            </a:r>
            <a:r>
              <a:rPr lang="en-US" sz="2300" b="1" dirty="0" err="1"/>
              <a:t>tradizionali</a:t>
            </a:r>
            <a:r>
              <a:rPr lang="en-US" sz="2300" dirty="0"/>
              <a:t>.</a:t>
            </a:r>
            <a:endParaRPr sz="2300" dirty="0"/>
          </a:p>
        </p:txBody>
      </p:sp>
      <p:sp>
        <p:nvSpPr>
          <p:cNvPr id="568" name="Google Shape;568;p60"/>
          <p:cNvSpPr txBox="1">
            <a:spLocks noGrp="1"/>
          </p:cNvSpPr>
          <p:nvPr>
            <p:ph type="body" idx="2"/>
          </p:nvPr>
        </p:nvSpPr>
        <p:spPr>
          <a:xfrm>
            <a:off x="636720" y="459126"/>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dirty="0" err="1">
                <a:latin typeface="Calibri"/>
                <a:ea typeface="Calibri"/>
                <a:cs typeface="Calibri"/>
                <a:sym typeface="Calibri"/>
              </a:rPr>
              <a:t>L'</a:t>
            </a:r>
            <a:r>
              <a:rPr lang="en-US" b="1" i="0" dirty="0" err="1">
                <a:latin typeface="Calibri"/>
                <a:ea typeface="Calibri"/>
                <a:cs typeface="Calibri"/>
                <a:sym typeface="Calibri"/>
              </a:rPr>
              <a:t>importanza</a:t>
            </a:r>
            <a:r>
              <a:rPr lang="en-US" b="1" i="0" dirty="0">
                <a:latin typeface="Calibri"/>
                <a:ea typeface="Calibri"/>
                <a:cs typeface="Calibri"/>
                <a:sym typeface="Calibri"/>
              </a:rPr>
              <a:t> </a:t>
            </a:r>
            <a:r>
              <a:rPr lang="en-US" b="1" i="0" dirty="0" err="1">
                <a:latin typeface="Calibri"/>
                <a:ea typeface="Calibri"/>
                <a:cs typeface="Calibri"/>
                <a:sym typeface="Calibri"/>
              </a:rPr>
              <a:t>dei</a:t>
            </a:r>
            <a:r>
              <a:rPr lang="en-US" b="1" i="0" dirty="0">
                <a:latin typeface="Calibri"/>
                <a:ea typeface="Calibri"/>
                <a:cs typeface="Calibri"/>
                <a:sym typeface="Calibri"/>
              </a:rPr>
              <a:t> </a:t>
            </a:r>
            <a:r>
              <a:rPr lang="en-US" b="1" i="0" dirty="0" err="1">
                <a:latin typeface="Calibri"/>
                <a:ea typeface="Calibri"/>
                <a:cs typeface="Calibri"/>
                <a:sym typeface="Calibri"/>
              </a:rPr>
              <a:t>piccoli</a:t>
            </a:r>
            <a:r>
              <a:rPr lang="en-US" b="1" i="0" dirty="0">
                <a:latin typeface="Calibri"/>
                <a:ea typeface="Calibri"/>
                <a:cs typeface="Calibri"/>
                <a:sym typeface="Calibri"/>
              </a:rPr>
              <a:t> </a:t>
            </a:r>
            <a:r>
              <a:rPr lang="en-US" b="1" i="0" dirty="0" err="1">
                <a:latin typeface="Calibri"/>
                <a:ea typeface="Calibri"/>
                <a:cs typeface="Calibri"/>
                <a:sym typeface="Calibri"/>
              </a:rPr>
              <a:t>agricoltori</a:t>
            </a:r>
            <a:r>
              <a:rPr lang="en-US" b="1" i="0" dirty="0">
                <a:latin typeface="Calibri"/>
                <a:ea typeface="Calibri"/>
                <a:cs typeface="Calibri"/>
                <a:sym typeface="Calibri"/>
              </a:rPr>
              <a:t> in Europa...</a:t>
            </a:r>
            <a:endParaRPr dirty="0">
              <a:latin typeface="Calibri"/>
              <a:ea typeface="Calibri"/>
              <a:cs typeface="Calibri"/>
              <a:sym typeface="Calibri"/>
            </a:endParaRPr>
          </a:p>
          <a:p>
            <a:pPr marL="0" lvl="0" indent="0" algn="l" rtl="0">
              <a:lnSpc>
                <a:spcPct val="90000"/>
              </a:lnSpc>
              <a:spcBef>
                <a:spcPts val="1000"/>
              </a:spcBef>
              <a:spcAft>
                <a:spcPts val="0"/>
              </a:spcAft>
              <a:buClr>
                <a:srgbClr val="8DC641"/>
              </a:buClr>
              <a:buSzPts val="3600"/>
              <a:buNone/>
            </a:pPr>
            <a:endParaRPr b="1" dirty="0">
              <a:latin typeface="Calibri"/>
              <a:ea typeface="Calibri"/>
              <a:cs typeface="Calibri"/>
              <a:sym typeface="Calibri"/>
            </a:endParaRPr>
          </a:p>
        </p:txBody>
      </p:sp>
      <p:pic>
        <p:nvPicPr>
          <p:cNvPr id="569" name="Google Shape;569;p60" descr="Open book outline"/>
          <p:cNvPicPr preferRelativeResize="0"/>
          <p:nvPr/>
        </p:nvPicPr>
        <p:blipFill rotWithShape="1">
          <a:blip r:embed="rId3">
            <a:alphaModFix/>
          </a:blip>
          <a:srcRect/>
          <a:stretch/>
        </p:blipFill>
        <p:spPr>
          <a:xfrm>
            <a:off x="279020" y="1153030"/>
            <a:ext cx="914400" cy="914400"/>
          </a:xfrm>
          <a:prstGeom prst="rect">
            <a:avLst/>
          </a:prstGeom>
          <a:noFill/>
          <a:ln>
            <a:noFill/>
          </a:ln>
        </p:spPr>
      </p:pic>
      <p:pic>
        <p:nvPicPr>
          <p:cNvPr id="570" name="Google Shape;570;p60" descr="Group outline"/>
          <p:cNvPicPr preferRelativeResize="0"/>
          <p:nvPr/>
        </p:nvPicPr>
        <p:blipFill rotWithShape="1">
          <a:blip r:embed="rId4">
            <a:alphaModFix/>
          </a:blip>
          <a:srcRect/>
          <a:stretch/>
        </p:blipFill>
        <p:spPr>
          <a:xfrm>
            <a:off x="279020" y="2602402"/>
            <a:ext cx="914400" cy="914400"/>
          </a:xfrm>
          <a:prstGeom prst="rect">
            <a:avLst/>
          </a:prstGeom>
          <a:noFill/>
          <a:ln>
            <a:noFill/>
          </a:ln>
        </p:spPr>
      </p:pic>
      <p:pic>
        <p:nvPicPr>
          <p:cNvPr id="571" name="Google Shape;571;p60" descr="Road outline"/>
          <p:cNvPicPr preferRelativeResize="0"/>
          <p:nvPr/>
        </p:nvPicPr>
        <p:blipFill rotWithShape="1">
          <a:blip r:embed="rId5">
            <a:alphaModFix/>
          </a:blip>
          <a:srcRect/>
          <a:stretch/>
        </p:blipFill>
        <p:spPr>
          <a:xfrm>
            <a:off x="179520" y="3911627"/>
            <a:ext cx="914400" cy="914400"/>
          </a:xfrm>
          <a:prstGeom prst="rect">
            <a:avLst/>
          </a:prstGeom>
          <a:noFill/>
          <a:ln>
            <a:noFill/>
          </a:ln>
        </p:spPr>
      </p:pic>
      <p:pic>
        <p:nvPicPr>
          <p:cNvPr id="572" name="Google Shape;572;p60" descr="Tree With Roots outline"/>
          <p:cNvPicPr preferRelativeResize="0"/>
          <p:nvPr/>
        </p:nvPicPr>
        <p:blipFill rotWithShape="1">
          <a:blip r:embed="rId6">
            <a:alphaModFix/>
          </a:blip>
          <a:srcRect/>
          <a:stretch/>
        </p:blipFill>
        <p:spPr>
          <a:xfrm>
            <a:off x="422068" y="5080167"/>
            <a:ext cx="771355" cy="77135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grpSp>
        <p:nvGrpSpPr>
          <p:cNvPr id="578" name="Google Shape;578;p29"/>
          <p:cNvGrpSpPr/>
          <p:nvPr/>
        </p:nvGrpSpPr>
        <p:grpSpPr>
          <a:xfrm>
            <a:off x="10222537" y="5692848"/>
            <a:ext cx="610343" cy="610343"/>
            <a:chOff x="1950027" y="2499889"/>
            <a:chExt cx="850463" cy="850463"/>
          </a:xfrm>
        </p:grpSpPr>
        <p:sp>
          <p:nvSpPr>
            <p:cNvPr id="579" name="Google Shape;579;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80" name="Google Shape;580;p29"/>
            <p:cNvGrpSpPr/>
            <p:nvPr/>
          </p:nvGrpSpPr>
          <p:grpSpPr>
            <a:xfrm>
              <a:off x="2107521" y="2657382"/>
              <a:ext cx="535476" cy="535477"/>
              <a:chOff x="2107521" y="2657382"/>
              <a:chExt cx="535476" cy="535477"/>
            </a:xfrm>
          </p:grpSpPr>
          <p:sp>
            <p:nvSpPr>
              <p:cNvPr id="581" name="Google Shape;581;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2" name="Google Shape;582;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3" name="Google Shape;583;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584" name="Google Shape;584;p29"/>
          <p:cNvGrpSpPr/>
          <p:nvPr/>
        </p:nvGrpSpPr>
        <p:grpSpPr>
          <a:xfrm>
            <a:off x="8782409" y="5686956"/>
            <a:ext cx="610343" cy="610794"/>
            <a:chOff x="-1196056" y="2499889"/>
            <a:chExt cx="850463" cy="851092"/>
          </a:xfrm>
        </p:grpSpPr>
        <p:sp>
          <p:nvSpPr>
            <p:cNvPr id="585" name="Google Shape;585;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6" name="Google Shape;586;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87" name="Google Shape;587;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88" name="Google Shape;588;p29" descr="World with solid fill">
            <a:hlinkClick r:id="rId5"/>
          </p:cNvPr>
          <p:cNvPicPr preferRelativeResize="0"/>
          <p:nvPr/>
        </p:nvPicPr>
        <p:blipFill rotWithShape="1">
          <a:blip r:embed="rId6">
            <a:alphaModFix/>
          </a:blip>
          <a:srcRect/>
          <a:stretch/>
        </p:blipFill>
        <p:spPr>
          <a:xfrm>
            <a:off x="9531602" y="5745797"/>
            <a:ext cx="535186" cy="535186"/>
          </a:xfrm>
          <a:prstGeom prst="rect">
            <a:avLst/>
          </a:prstGeom>
          <a:noFill/>
          <a:ln>
            <a:noFill/>
          </a:ln>
        </p:spPr>
      </p:pic>
      <p:sp>
        <p:nvSpPr>
          <p:cNvPr id="589" name="Google Shape;589;p29"/>
          <p:cNvSpPr txBox="1">
            <a:spLocks noGrp="1"/>
          </p:cNvSpPr>
          <p:nvPr>
            <p:ph type="body" idx="2"/>
          </p:nvPr>
        </p:nvSpPr>
        <p:spPr>
          <a:xfrm>
            <a:off x="2448419" y="1079400"/>
            <a:ext cx="9234385" cy="3288205"/>
          </a:xfrm>
          <a:prstGeom prst="rect">
            <a:avLst/>
          </a:prstGeom>
          <a:noFill/>
          <a:ln>
            <a:noFill/>
          </a:ln>
        </p:spPr>
        <p:txBody>
          <a:bodyPr spcFirstLastPara="1" wrap="square" lIns="91425" tIns="45700" rIns="91425" bIns="45700" anchor="ctr" anchorCtr="0">
            <a:normAutofit lnSpcReduction="10000"/>
          </a:bodyPr>
          <a:lstStyle/>
          <a:p>
            <a:pPr marL="457200" lvl="0" indent="-228600" algn="l" rtl="0">
              <a:lnSpc>
                <a:spcPct val="110000"/>
              </a:lnSpc>
              <a:spcBef>
                <a:spcPts val="1000"/>
              </a:spcBef>
              <a:spcAft>
                <a:spcPts val="0"/>
              </a:spcAft>
              <a:buSzPts val="5000"/>
              <a:buNone/>
            </a:pPr>
            <a:r>
              <a:rPr lang="en-US" sz="3600" b="1"/>
              <a:t>Ben fatto!!! </a:t>
            </a:r>
            <a:r>
              <a:rPr lang="en-US" sz="3600"/>
              <a:t>Hai appena completato il Modulo 1... continua in questo viaggio di apprendimento.</a:t>
            </a:r>
            <a:endParaRPr/>
          </a:p>
          <a:p>
            <a:pPr marL="457200" lvl="0" indent="-228600" algn="l" rtl="0">
              <a:lnSpc>
                <a:spcPct val="110000"/>
              </a:lnSpc>
              <a:spcBef>
                <a:spcPts val="1000"/>
              </a:spcBef>
              <a:spcAft>
                <a:spcPts val="0"/>
              </a:spcAft>
              <a:buSzPts val="5000"/>
              <a:buNone/>
            </a:pPr>
            <a:r>
              <a:rPr lang="en-US" sz="3600"/>
              <a:t>Nel Modulo 2 discutiamo delle politiche e dei contesti che supportano l'agroecologia.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5"/>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a:t>Che cos'è l'agroecologia?</a:t>
            </a:r>
            <a:endParaRPr/>
          </a:p>
        </p:txBody>
      </p:sp>
      <p:sp>
        <p:nvSpPr>
          <p:cNvPr id="220" name="Google Shape;220;p5"/>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6"/>
          <p:cNvSpPr txBox="1">
            <a:spLocks noGrp="1"/>
          </p:cNvSpPr>
          <p:nvPr>
            <p:ph type="body" idx="1"/>
          </p:nvPr>
        </p:nvSpPr>
        <p:spPr>
          <a:xfrm>
            <a:off x="898357" y="1690103"/>
            <a:ext cx="5921400" cy="3753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en-US" b="0" i="0">
                <a:latin typeface="Calibri"/>
                <a:ea typeface="Calibri"/>
                <a:cs typeface="Calibri"/>
                <a:sym typeface="Calibri"/>
              </a:rPr>
              <a:t>L'agroecologia è un approccio olistico e integrato che applica contemporaneamente concetti e principi ecologici e sociali alla progettazione e alla gestione di sistemi agricoli e alimentari sostenibili. Cerca di ottimizzare le interazioni tra piante, animali, esseri umani e ambiente, affrontando al contempo la necessità di sistemi alimentari socialmente equi, all'interno dei quali le persone possano esercitare una scelta su ciò che mangiano e su come e dove viene prodotto. </a:t>
            </a:r>
            <a:endParaRPr/>
          </a:p>
        </p:txBody>
      </p:sp>
      <p:sp>
        <p:nvSpPr>
          <p:cNvPr id="226" name="Google Shape;226;p6"/>
          <p:cNvSpPr txBox="1">
            <a:spLocks noGrp="1"/>
          </p:cNvSpPr>
          <p:nvPr>
            <p:ph type="body" idx="2"/>
          </p:nvPr>
        </p:nvSpPr>
        <p:spPr>
          <a:xfrm>
            <a:off x="568925" y="571450"/>
            <a:ext cx="6965100" cy="72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a:t>Ma prima di tutto, cos'è l'agroecologia?</a:t>
            </a:r>
            <a:endParaRPr/>
          </a:p>
          <a:p>
            <a:pPr marL="0" lvl="0" indent="0" algn="l" rtl="0">
              <a:lnSpc>
                <a:spcPct val="90000"/>
              </a:lnSpc>
              <a:spcBef>
                <a:spcPts val="1000"/>
              </a:spcBef>
              <a:spcAft>
                <a:spcPts val="0"/>
              </a:spcAft>
              <a:buClr>
                <a:srgbClr val="000000"/>
              </a:buClr>
              <a:buSzPts val="3600"/>
              <a:buNone/>
            </a:pPr>
            <a:endParaRPr/>
          </a:p>
        </p:txBody>
      </p:sp>
      <p:pic>
        <p:nvPicPr>
          <p:cNvPr id="227" name="Google Shape;227;p6"/>
          <p:cNvPicPr preferRelativeResize="0">
            <a:picLocks noGrp="1"/>
          </p:cNvPicPr>
          <p:nvPr>
            <p:ph type="pic" idx="3"/>
          </p:nvPr>
        </p:nvPicPr>
        <p:blipFill rotWithShape="1">
          <a:blip r:embed="rId3">
            <a:alphaModFix/>
          </a:blip>
          <a:srcRect/>
          <a:stretch/>
        </p:blipFill>
        <p:spPr>
          <a:xfrm>
            <a:off x="7061200" y="1420553"/>
            <a:ext cx="5130800" cy="3913188"/>
          </a:xfrm>
          <a:prstGeom prst="rect">
            <a:avLst/>
          </a:prstGeom>
          <a:solidFill>
            <a:srgbClr val="D8D8D8"/>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9"/>
          <p:cNvSpPr txBox="1">
            <a:spLocks noGrp="1"/>
          </p:cNvSpPr>
          <p:nvPr>
            <p:ph type="body" idx="1"/>
          </p:nvPr>
        </p:nvSpPr>
        <p:spPr>
          <a:xfrm>
            <a:off x="694431" y="1404749"/>
            <a:ext cx="5055171" cy="380817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90000"/>
              </a:lnSpc>
              <a:spcBef>
                <a:spcPts val="1000"/>
              </a:spcBef>
              <a:spcAft>
                <a:spcPts val="0"/>
              </a:spcAft>
              <a:buClr>
                <a:srgbClr val="000000"/>
              </a:buClr>
              <a:buSzPts val="3000"/>
              <a:buFont typeface="Arial"/>
              <a:buNone/>
            </a:pPr>
            <a:r>
              <a:rPr lang="en-US"/>
              <a:t>L'agroecologia si basa su una profonda comprensione delle interazioni tra </a:t>
            </a:r>
            <a:r>
              <a:rPr lang="en-US" b="1"/>
              <a:t>piante, animali, esseri umani e ambiente </a:t>
            </a:r>
            <a:r>
              <a:rPr lang="en-US"/>
              <a:t>all'interno dei sistemi agricoli.</a:t>
            </a:r>
            <a:endParaRPr/>
          </a:p>
          <a:p>
            <a:pPr marL="457200" marR="0" lvl="0" indent="-228600" algn="ctr" rtl="0">
              <a:lnSpc>
                <a:spcPct val="90000"/>
              </a:lnSpc>
              <a:spcBef>
                <a:spcPts val="1000"/>
              </a:spcBef>
              <a:spcAft>
                <a:spcPts val="0"/>
              </a:spcAft>
              <a:buClr>
                <a:srgbClr val="000000"/>
              </a:buClr>
              <a:buSzPts val="3000"/>
              <a:buFont typeface="Arial"/>
              <a:buNone/>
            </a:pPr>
            <a:endParaRPr/>
          </a:p>
        </p:txBody>
      </p:sp>
      <p:pic>
        <p:nvPicPr>
          <p:cNvPr id="233" name="Google Shape;233;p49" descr="Backyard chicken in garden"/>
          <p:cNvPicPr preferRelativeResize="0">
            <a:picLocks noGrp="1"/>
          </p:cNvPicPr>
          <p:nvPr>
            <p:ph type="pic" idx="2"/>
          </p:nvPr>
        </p:nvPicPr>
        <p:blipFill rotWithShape="1">
          <a:blip r:embed="rId3">
            <a:alphaModFix/>
          </a:blip>
          <a:srcRect/>
          <a:stretch/>
        </p:blipFill>
        <p:spPr>
          <a:xfrm>
            <a:off x="6096000" y="1404749"/>
            <a:ext cx="5239644" cy="4704418"/>
          </a:xfrm>
          <a:prstGeom prst="rect">
            <a:avLst/>
          </a:prstGeom>
          <a:solidFill>
            <a:srgbClr val="D8D8D8"/>
          </a:solidFill>
          <a:ln>
            <a:noFill/>
          </a:ln>
        </p:spPr>
      </p:pic>
      <p:grpSp>
        <p:nvGrpSpPr>
          <p:cNvPr id="234" name="Google Shape;234;p49"/>
          <p:cNvGrpSpPr/>
          <p:nvPr/>
        </p:nvGrpSpPr>
        <p:grpSpPr>
          <a:xfrm rot="3730759">
            <a:off x="6010823" y="563287"/>
            <a:ext cx="949887" cy="1163493"/>
            <a:chOff x="7602444" y="4967675"/>
            <a:chExt cx="483620" cy="592374"/>
          </a:xfrm>
        </p:grpSpPr>
        <p:grpSp>
          <p:nvGrpSpPr>
            <p:cNvPr id="235" name="Google Shape;235;p49"/>
            <p:cNvGrpSpPr/>
            <p:nvPr/>
          </p:nvGrpSpPr>
          <p:grpSpPr>
            <a:xfrm>
              <a:off x="7618661" y="4967675"/>
              <a:ext cx="467403" cy="507609"/>
              <a:chOff x="2251964" y="3590497"/>
              <a:chExt cx="467403" cy="507609"/>
            </a:xfrm>
          </p:grpSpPr>
          <p:sp>
            <p:nvSpPr>
              <p:cNvPr id="236" name="Google Shape;236;p4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7" name="Google Shape;237;p4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8" name="Google Shape;238;p4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39" name="Google Shape;239;p49"/>
            <p:cNvGrpSpPr/>
            <p:nvPr/>
          </p:nvGrpSpPr>
          <p:grpSpPr>
            <a:xfrm>
              <a:off x="7602444" y="4993761"/>
              <a:ext cx="421973" cy="566288"/>
              <a:chOff x="2235747" y="3616583"/>
              <a:chExt cx="421973" cy="566288"/>
            </a:xfrm>
          </p:grpSpPr>
          <p:sp>
            <p:nvSpPr>
              <p:cNvPr id="240" name="Google Shape;240;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1" name="Google Shape;241;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50"/>
          <p:cNvPicPr preferRelativeResize="0"/>
          <p:nvPr/>
        </p:nvPicPr>
        <p:blipFill rotWithShape="1">
          <a:blip r:embed="rId3">
            <a:alphaModFix/>
          </a:blip>
          <a:srcRect/>
          <a:stretch/>
        </p:blipFill>
        <p:spPr>
          <a:xfrm>
            <a:off x="-199880" y="261710"/>
            <a:ext cx="9467705" cy="6883710"/>
          </a:xfrm>
          <a:prstGeom prst="rect">
            <a:avLst/>
          </a:prstGeom>
          <a:noFill/>
          <a:ln>
            <a:noFill/>
          </a:ln>
        </p:spPr>
      </p:pic>
      <p:pic>
        <p:nvPicPr>
          <p:cNvPr id="247" name="Google Shape;247;p50" title="Agroecology for Sustainable Food Systems"/>
          <p:cNvPicPr preferRelativeResize="0"/>
          <p:nvPr/>
        </p:nvPicPr>
        <p:blipFill rotWithShape="1">
          <a:blip r:embed="rId4">
            <a:alphaModFix/>
          </a:blip>
          <a:srcRect/>
          <a:stretch/>
        </p:blipFill>
        <p:spPr>
          <a:xfrm>
            <a:off x="954936" y="885825"/>
            <a:ext cx="7158072" cy="4429125"/>
          </a:xfrm>
          <a:prstGeom prst="rect">
            <a:avLst/>
          </a:prstGeom>
          <a:noFill/>
          <a:ln>
            <a:noFill/>
          </a:ln>
        </p:spPr>
      </p:pic>
      <p:sp>
        <p:nvSpPr>
          <p:cNvPr id="248" name="Google Shape;248;p50"/>
          <p:cNvSpPr txBox="1"/>
          <p:nvPr/>
        </p:nvSpPr>
        <p:spPr>
          <a:xfrm>
            <a:off x="1057419" y="5708232"/>
            <a:ext cx="338123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Agroecologia per sistemi alimentari sostenibili (youtube.com)</a:t>
            </a:r>
            <a:endParaRPr sz="1200" b="1" i="0" u="none" strike="noStrike" cap="none">
              <a:solidFill>
                <a:srgbClr val="000000"/>
              </a:solidFill>
              <a:latin typeface="Calibri"/>
              <a:ea typeface="Calibri"/>
              <a:cs typeface="Calibri"/>
              <a:sym typeface="Calibri"/>
            </a:endParaRPr>
          </a:p>
        </p:txBody>
      </p:sp>
      <p:sp>
        <p:nvSpPr>
          <p:cNvPr id="249" name="Google Shape;249;p50"/>
          <p:cNvSpPr txBox="1"/>
          <p:nvPr/>
        </p:nvSpPr>
        <p:spPr>
          <a:xfrm>
            <a:off x="8724900" y="1171575"/>
            <a:ext cx="2876550"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In questo breve video viene presentata una breve introduzione su cosa sia l'agroecologia e su quanto sia importante per il raggiungimento degli Obiettivi di Sviluppo Sostenibile (SDGs).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fade">
                                      <p:cBhvr>
                                        <p:cTn id="7" dur="1"/>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51"/>
          <p:cNvSpPr txBox="1">
            <a:spLocks noGrp="1"/>
          </p:cNvSpPr>
          <p:nvPr>
            <p:ph type="body" idx="1"/>
          </p:nvPr>
        </p:nvSpPr>
        <p:spPr>
          <a:xfrm>
            <a:off x="876301" y="1584286"/>
            <a:ext cx="5197642" cy="30259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600"/>
              </a:spcBef>
              <a:spcAft>
                <a:spcPts val="0"/>
              </a:spcAft>
              <a:buSzPts val="2400"/>
              <a:buNone/>
            </a:pPr>
            <a:r>
              <a:rPr lang="en-US" sz="3600"/>
              <a:t> L'agroecologia applica principi e concetti ecologici allo </a:t>
            </a:r>
            <a:r>
              <a:rPr lang="en-US" sz="3600" b="1"/>
              <a:t>studio</a:t>
            </a:r>
            <a:r>
              <a:rPr lang="en-US" sz="3600"/>
              <a:t>, alla </a:t>
            </a:r>
            <a:r>
              <a:rPr lang="en-US" sz="3600" b="1"/>
              <a:t>progettazione </a:t>
            </a:r>
            <a:r>
              <a:rPr lang="en-US" sz="3600"/>
              <a:t>e alla </a:t>
            </a:r>
            <a:r>
              <a:rPr lang="en-US" sz="3600" b="1"/>
              <a:t>gestione </a:t>
            </a:r>
            <a:r>
              <a:rPr lang="en-US" sz="3600"/>
              <a:t>di sistemi alimentari sostenibili. </a:t>
            </a:r>
            <a:endParaRPr sz="3600"/>
          </a:p>
        </p:txBody>
      </p:sp>
      <p:sp>
        <p:nvSpPr>
          <p:cNvPr id="255" name="Google Shape;255;p51"/>
          <p:cNvSpPr txBox="1"/>
          <p:nvPr/>
        </p:nvSpPr>
        <p:spPr>
          <a:xfrm>
            <a:off x="6638925" y="1058870"/>
            <a:ext cx="5427380" cy="489360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err="1">
                <a:solidFill>
                  <a:srgbClr val="000000"/>
                </a:solidFill>
                <a:latin typeface="Calibri"/>
                <a:ea typeface="Calibri"/>
                <a:cs typeface="Calibri"/>
                <a:sym typeface="Calibri"/>
              </a:rPr>
              <a:t>L'agroecologia</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promuove</a:t>
            </a:r>
            <a:r>
              <a:rPr lang="en-US" sz="2400" b="0" i="0" u="none" strike="noStrike" cap="none" dirty="0">
                <a:solidFill>
                  <a:srgbClr val="000000"/>
                </a:solidFill>
                <a:latin typeface="Calibri"/>
                <a:ea typeface="Calibri"/>
                <a:cs typeface="Calibri"/>
                <a:sym typeface="Calibri"/>
              </a:rPr>
              <a:t> lo </a:t>
            </a:r>
            <a:r>
              <a:rPr lang="en-US" sz="2400" b="1" i="0" u="none" strike="noStrike" cap="none" dirty="0" err="1">
                <a:solidFill>
                  <a:srgbClr val="92D050"/>
                </a:solidFill>
                <a:latin typeface="Calibri"/>
                <a:ea typeface="Calibri"/>
                <a:cs typeface="Calibri"/>
                <a:sym typeface="Calibri"/>
              </a:rPr>
              <a:t>sviluppo</a:t>
            </a:r>
            <a:r>
              <a:rPr lang="en-US" sz="2400" b="1" i="0" u="none" strike="noStrike" cap="none" dirty="0">
                <a:solidFill>
                  <a:srgbClr val="92D050"/>
                </a:solidFill>
                <a:latin typeface="Calibri"/>
                <a:ea typeface="Calibri"/>
                <a:cs typeface="Calibri"/>
                <a:sym typeface="Calibri"/>
              </a:rPr>
              <a:t> </a:t>
            </a:r>
            <a:r>
              <a:rPr lang="en-US" sz="2400" b="1" i="0" u="none" strike="noStrike" cap="none" dirty="0" err="1">
                <a:solidFill>
                  <a:srgbClr val="92D050"/>
                </a:solidFill>
                <a:latin typeface="Calibri"/>
                <a:ea typeface="Calibri"/>
                <a:cs typeface="Calibri"/>
                <a:sym typeface="Calibri"/>
              </a:rPr>
              <a:t>rurale</a:t>
            </a:r>
            <a:r>
              <a:rPr lang="en-US" sz="2400" b="1" i="0" u="none" strike="noStrike" cap="none" dirty="0">
                <a:solidFill>
                  <a:srgbClr val="92D050"/>
                </a:solidFill>
                <a:latin typeface="Calibri"/>
                <a:ea typeface="Calibri"/>
                <a:cs typeface="Calibri"/>
                <a:sym typeface="Calibri"/>
              </a:rPr>
              <a:t> e </a:t>
            </a:r>
            <a:r>
              <a:rPr lang="en-US" sz="2400" b="1" i="0" u="none" strike="noStrike" cap="none" dirty="0" err="1">
                <a:solidFill>
                  <a:srgbClr val="92D050"/>
                </a:solidFill>
                <a:latin typeface="Calibri"/>
                <a:ea typeface="Calibri"/>
                <a:cs typeface="Calibri"/>
                <a:sym typeface="Calibri"/>
              </a:rPr>
              <a:t>una</a:t>
            </a:r>
            <a:r>
              <a:rPr lang="en-US" sz="2400" b="1" i="0" u="none" strike="noStrike" cap="none" dirty="0">
                <a:solidFill>
                  <a:srgbClr val="92D050"/>
                </a:solidFill>
                <a:latin typeface="Calibri"/>
                <a:ea typeface="Calibri"/>
                <a:cs typeface="Calibri"/>
                <a:sym typeface="Calibri"/>
              </a:rPr>
              <a:t> </a:t>
            </a:r>
            <a:r>
              <a:rPr lang="en-US" sz="2400" b="1" i="0" u="none" strike="noStrike" cap="none" dirty="0" err="1">
                <a:solidFill>
                  <a:srgbClr val="92D050"/>
                </a:solidFill>
                <a:latin typeface="Calibri"/>
                <a:ea typeface="Calibri"/>
                <a:cs typeface="Calibri"/>
                <a:sym typeface="Calibri"/>
              </a:rPr>
              <a:t>dimensione</a:t>
            </a:r>
            <a:r>
              <a:rPr lang="en-US" sz="2400" b="1" i="0" u="none" strike="noStrike" cap="none" dirty="0">
                <a:solidFill>
                  <a:srgbClr val="92D050"/>
                </a:solidFill>
                <a:latin typeface="Calibri"/>
                <a:ea typeface="Calibri"/>
                <a:cs typeface="Calibri"/>
                <a:sym typeface="Calibri"/>
              </a:rPr>
              <a:t> </a:t>
            </a:r>
            <a:r>
              <a:rPr lang="en-US" sz="2400" b="1" i="0" u="none" strike="noStrike" cap="none" dirty="0" err="1">
                <a:solidFill>
                  <a:srgbClr val="92D050"/>
                </a:solidFill>
                <a:latin typeface="Calibri"/>
                <a:ea typeface="Calibri"/>
                <a:cs typeface="Calibri"/>
                <a:sym typeface="Calibri"/>
              </a:rPr>
              <a:t>sociale</a:t>
            </a:r>
            <a:r>
              <a:rPr lang="en-US" sz="2400" b="1" i="0" u="none" strike="noStrike" cap="none" dirty="0">
                <a:solidFill>
                  <a:srgbClr val="92D05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che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collega</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strettamente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agricoltori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consumatori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governi</a:t>
            </a:r>
            <a:r>
              <a:rPr lang="en-US" sz="2400" b="0" i="0" u="none" strike="noStrike" cap="none" dirty="0">
                <a:solidFill>
                  <a:srgbClr val="000000"/>
                </a:solidFill>
                <a:latin typeface="Calibri"/>
                <a:ea typeface="Calibri"/>
                <a:cs typeface="Calibri"/>
                <a:sym typeface="Calibri"/>
              </a:rPr>
              <a:t> e tutti </a:t>
            </a:r>
            <a:r>
              <a:rPr lang="en-US" sz="2400" b="0" i="0" u="none" strike="noStrike" cap="none" dirty="0" err="1">
                <a:solidFill>
                  <a:srgbClr val="000000"/>
                </a:solidFill>
                <a:latin typeface="Calibri"/>
                <a:ea typeface="Calibri"/>
                <a:cs typeface="Calibri"/>
                <a:sym typeface="Calibri"/>
              </a:rPr>
              <a:t>gli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altri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attori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della</a:t>
            </a:r>
            <a:r>
              <a:rPr lang="en-US" sz="2400" b="0" i="0" u="none" strike="noStrike" cap="none" dirty="0">
                <a:solidFill>
                  <a:srgbClr val="000000"/>
                </a:solidFill>
                <a:latin typeface="Calibri"/>
                <a:ea typeface="Calibri"/>
                <a:cs typeface="Calibri"/>
                <a:sym typeface="Calibri"/>
              </a:rPr>
              <a:t> catena d</a:t>
            </a:r>
            <a:r>
              <a:rPr lang="en-US" sz="2400" dirty="0">
                <a:latin typeface="Calibri"/>
                <a:ea typeface="Calibri"/>
                <a:cs typeface="Calibri"/>
                <a:sym typeface="Calibri"/>
              </a:rPr>
              <a:t>i </a:t>
            </a:r>
            <a:r>
              <a:rPr lang="en-US" sz="2400" dirty="0" err="1">
                <a:latin typeface="Calibri"/>
                <a:ea typeface="Calibri"/>
                <a:cs typeface="Calibri"/>
                <a:sym typeface="Calibri"/>
              </a:rPr>
              <a:t>produzione</a:t>
            </a:r>
            <a:r>
              <a:rPr lang="en-US" sz="2400" dirty="0">
                <a:latin typeface="Calibri"/>
                <a:ea typeface="Calibri"/>
                <a:cs typeface="Calibri"/>
                <a:sym typeface="Calibri"/>
              </a:rPr>
              <a:t> e </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valore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alimentare</a:t>
            </a:r>
            <a:r>
              <a:rPr lang="en-US" sz="2400" b="0" i="0" u="none" strike="noStrike" cap="none" dirty="0">
                <a:solidFill>
                  <a:srgbClr val="000000"/>
                </a:solidFill>
                <a:latin typeface="Calibri"/>
                <a:ea typeface="Calibri"/>
                <a:cs typeface="Calibri"/>
                <a:sym typeface="Calibri"/>
              </a:rPr>
              <a:t>. </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err="1">
                <a:solidFill>
                  <a:srgbClr val="000000"/>
                </a:solidFill>
                <a:latin typeface="Calibri"/>
                <a:ea typeface="Calibri"/>
                <a:cs typeface="Calibri"/>
                <a:sym typeface="Calibri"/>
              </a:rPr>
              <a:t>L'agroecologia</a:t>
            </a:r>
            <a:r>
              <a:rPr lang="en-US" sz="2400" b="0" i="0" u="none" strike="noStrike" cap="none" dirty="0">
                <a:solidFill>
                  <a:srgbClr val="000000"/>
                </a:solidFill>
                <a:latin typeface="Calibri"/>
                <a:ea typeface="Calibri"/>
                <a:cs typeface="Calibri"/>
                <a:sym typeface="Calibri"/>
              </a:rPr>
              <a:t> è </a:t>
            </a:r>
            <a:r>
              <a:rPr lang="en-US" sz="2400" b="1" i="0" u="none" strike="noStrike" cap="none" dirty="0" err="1">
                <a:solidFill>
                  <a:srgbClr val="8DC641"/>
                </a:solidFill>
                <a:latin typeface="Calibri"/>
                <a:ea typeface="Calibri"/>
                <a:cs typeface="Calibri"/>
                <a:sym typeface="Calibri"/>
              </a:rPr>
              <a:t>guidata</a:t>
            </a:r>
            <a:r>
              <a:rPr lang="en-US" sz="2400" b="1" i="0" u="none" strike="noStrike" cap="none" dirty="0">
                <a:solidFill>
                  <a:srgbClr val="8DC641"/>
                </a:solidFill>
                <a:latin typeface="Calibri"/>
                <a:ea typeface="Calibri"/>
                <a:cs typeface="Calibri"/>
                <a:sym typeface="Calibri"/>
              </a:rPr>
              <a:t> </a:t>
            </a:r>
            <a:r>
              <a:rPr lang="en-US" sz="2400" b="1" i="0" u="none" strike="noStrike" cap="none" dirty="0" err="1">
                <a:solidFill>
                  <a:srgbClr val="8DC641"/>
                </a:solidFill>
                <a:latin typeface="Calibri"/>
                <a:ea typeface="Calibri"/>
                <a:cs typeface="Calibri"/>
                <a:sym typeface="Calibri"/>
              </a:rPr>
              <a:t>dalla</a:t>
            </a:r>
            <a:r>
              <a:rPr lang="en-US" sz="2400" b="1" i="0" u="none" strike="noStrike" cap="none" dirty="0">
                <a:solidFill>
                  <a:srgbClr val="8DC641"/>
                </a:solidFill>
                <a:latin typeface="Calibri"/>
                <a:ea typeface="Calibri"/>
                <a:cs typeface="Calibri"/>
                <a:sym typeface="Calibri"/>
              </a:rPr>
              <a:t> </a:t>
            </a:r>
            <a:r>
              <a:rPr lang="en-US" sz="2400" b="1" i="0" u="none" strike="noStrike" cap="none" dirty="0" err="1">
                <a:solidFill>
                  <a:srgbClr val="8DC641"/>
                </a:solidFill>
                <a:latin typeface="Calibri"/>
                <a:ea typeface="Calibri"/>
                <a:cs typeface="Calibri"/>
                <a:sym typeface="Calibri"/>
              </a:rPr>
              <a:t>conoscenza</a:t>
            </a:r>
            <a:r>
              <a:rPr lang="en-US" sz="2400" b="0" i="0" u="none" strike="noStrike" cap="none" dirty="0">
                <a:solidFill>
                  <a:srgbClr val="000000"/>
                </a:solidFill>
                <a:latin typeface="Calibri"/>
                <a:ea typeface="Calibri"/>
                <a:cs typeface="Calibri"/>
                <a:sym typeface="Calibri"/>
              </a:rPr>
              <a:t>.</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err="1">
                <a:solidFill>
                  <a:srgbClr val="000000"/>
                </a:solidFill>
                <a:latin typeface="Calibri"/>
                <a:ea typeface="Calibri"/>
                <a:cs typeface="Calibri"/>
                <a:sym typeface="Calibri"/>
              </a:rPr>
              <a:t>L'agroecologia</a:t>
            </a:r>
            <a:r>
              <a:rPr lang="en-US" sz="2400" b="0" i="0" u="none" strike="noStrike" cap="none" dirty="0">
                <a:solidFill>
                  <a:srgbClr val="000000"/>
                </a:solidFill>
                <a:latin typeface="Calibri"/>
                <a:ea typeface="Calibri"/>
                <a:cs typeface="Calibri"/>
                <a:sym typeface="Calibri"/>
              </a:rPr>
              <a:t> </a:t>
            </a:r>
            <a:r>
              <a:rPr lang="en-US" sz="2400" b="1" i="0" u="none" strike="noStrike" cap="none" dirty="0" err="1">
                <a:solidFill>
                  <a:srgbClr val="92D050"/>
                </a:solidFill>
                <a:latin typeface="Calibri"/>
                <a:ea typeface="Calibri"/>
                <a:cs typeface="Calibri"/>
                <a:sym typeface="Calibri"/>
              </a:rPr>
              <a:t>ricollega</a:t>
            </a:r>
            <a:r>
              <a:rPr lang="en-US" sz="2400" b="1" i="0" u="none" strike="noStrike" cap="none" dirty="0">
                <a:solidFill>
                  <a:srgbClr val="92D050"/>
                </a:solidFill>
                <a:latin typeface="Calibri"/>
                <a:ea typeface="Calibri"/>
                <a:cs typeface="Calibri"/>
                <a:sym typeface="Calibri"/>
              </a:rPr>
              <a:t> le </a:t>
            </a:r>
            <a:r>
              <a:rPr lang="en-US" sz="2400" b="1" i="0" u="none" strike="noStrike" cap="none" dirty="0" err="1">
                <a:solidFill>
                  <a:srgbClr val="92D050"/>
                </a:solidFill>
                <a:latin typeface="Calibri"/>
                <a:ea typeface="Calibri"/>
                <a:cs typeface="Calibri"/>
                <a:sym typeface="Calibri"/>
              </a:rPr>
              <a:t>persone</a:t>
            </a:r>
            <a:r>
              <a:rPr lang="en-US" sz="2400" b="1" i="0" u="none" strike="noStrike" cap="none" dirty="0">
                <a:solidFill>
                  <a:srgbClr val="92D050"/>
                </a:solidFill>
                <a:latin typeface="Calibri"/>
                <a:ea typeface="Calibri"/>
                <a:cs typeface="Calibri"/>
                <a:sym typeface="Calibri"/>
              </a:rPr>
              <a:t> </a:t>
            </a:r>
            <a:r>
              <a:rPr lang="en-US" sz="2400" b="0" i="0" u="none" strike="noStrike" cap="none" dirty="0">
                <a:solidFill>
                  <a:srgbClr val="000000"/>
                </a:solidFill>
                <a:latin typeface="Calibri"/>
                <a:ea typeface="Calibri"/>
                <a:cs typeface="Calibri"/>
                <a:sym typeface="Calibri"/>
              </a:rPr>
              <a:t>al </a:t>
            </a:r>
            <a:r>
              <a:rPr lang="en-US" sz="2400" b="0" i="0" u="none" strike="noStrike" cap="none" dirty="0" err="1">
                <a:solidFill>
                  <a:srgbClr val="000000"/>
                </a:solidFill>
                <a:latin typeface="Calibri"/>
                <a:ea typeface="Calibri"/>
                <a:cs typeface="Calibri"/>
                <a:sym typeface="Calibri"/>
              </a:rPr>
              <a:t>cibo</a:t>
            </a:r>
            <a:r>
              <a:rPr lang="en-US" sz="2400" b="0" i="0" u="none" strike="noStrike" cap="none" dirty="0">
                <a:solidFill>
                  <a:srgbClr val="000000"/>
                </a:solidFill>
                <a:latin typeface="Calibri"/>
                <a:ea typeface="Calibri"/>
                <a:cs typeface="Calibri"/>
                <a:sym typeface="Calibri"/>
              </a:rPr>
              <a:t> e </a:t>
            </a:r>
            <a:r>
              <a:rPr lang="en-US" sz="2400" b="0" i="0" u="none" strike="noStrike" cap="none" dirty="0" err="1">
                <a:solidFill>
                  <a:srgbClr val="000000"/>
                </a:solidFill>
                <a:latin typeface="Calibri"/>
                <a:ea typeface="Calibri"/>
                <a:cs typeface="Calibri"/>
                <a:sym typeface="Calibri"/>
              </a:rPr>
              <a:t>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produttori</a:t>
            </a:r>
            <a:r>
              <a:rPr lang="en-US" sz="2400" b="0" i="0" u="none" strike="noStrike" cap="none" dirty="0">
                <a:solidFill>
                  <a:srgbClr val="000000"/>
                </a:solidFill>
                <a:latin typeface="Calibri"/>
                <a:ea typeface="Calibri"/>
                <a:cs typeface="Calibri"/>
                <a:sym typeface="Calibri"/>
              </a:rPr>
              <a:t> ai </a:t>
            </a:r>
            <a:r>
              <a:rPr lang="en-US" sz="2400" b="0" i="0" u="none" strike="noStrike" cap="none" dirty="0" err="1">
                <a:solidFill>
                  <a:srgbClr val="000000"/>
                </a:solidFill>
                <a:latin typeface="Calibri"/>
                <a:ea typeface="Calibri"/>
                <a:cs typeface="Calibri"/>
                <a:sym typeface="Calibri"/>
              </a:rPr>
              <a:t>consumatori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rendendo</a:t>
            </a:r>
            <a:r>
              <a:rPr lang="en-US" sz="2400" b="0" i="0" u="none" strike="noStrike" cap="none" dirty="0">
                <a:solidFill>
                  <a:srgbClr val="000000"/>
                </a:solidFill>
                <a:latin typeface="Calibri"/>
                <a:ea typeface="Calibri"/>
                <a:cs typeface="Calibri"/>
                <a:sym typeface="Calibri"/>
              </a:rPr>
              <a:t> il </a:t>
            </a:r>
            <a:r>
              <a:rPr lang="en-US" sz="2400" b="0" i="0" u="none" strike="noStrike" cap="none" dirty="0" err="1">
                <a:solidFill>
                  <a:srgbClr val="000000"/>
                </a:solidFill>
                <a:latin typeface="Calibri"/>
                <a:ea typeface="Calibri"/>
                <a:cs typeface="Calibri"/>
                <a:sym typeface="Calibri"/>
              </a:rPr>
              <a:t>cibo</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sano</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accessibile</a:t>
            </a:r>
            <a:r>
              <a:rPr lang="en-US" sz="2400" b="0" i="0" u="none" strike="noStrike" cap="none" dirty="0">
                <a:solidFill>
                  <a:srgbClr val="000000"/>
                </a:solidFill>
                <a:latin typeface="Calibri"/>
                <a:ea typeface="Calibri"/>
                <a:cs typeface="Calibri"/>
                <a:sym typeface="Calibri"/>
              </a:rPr>
              <a:t> a tutti </a:t>
            </a:r>
            <a:r>
              <a:rPr lang="en-US" sz="2400" b="0" i="0" u="none" strike="noStrike" cap="none" dirty="0" err="1">
                <a:solidFill>
                  <a:srgbClr val="000000"/>
                </a:solidFill>
                <a:latin typeface="Calibri"/>
                <a:ea typeface="Calibri"/>
                <a:cs typeface="Calibri"/>
                <a:sym typeface="Calibri"/>
              </a:rPr>
              <a:t>i</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consumatori</a:t>
            </a:r>
            <a:r>
              <a:rPr lang="en-US" sz="2400" b="0" i="0" u="none" strike="noStrike" cap="none" dirty="0">
                <a:solidFill>
                  <a:srgbClr val="000000"/>
                </a:solidFill>
                <a:latin typeface="Calibri"/>
                <a:ea typeface="Calibri"/>
                <a:cs typeface="Calibri"/>
                <a:sym typeface="Calibri"/>
              </a:rPr>
              <a:t> e </a:t>
            </a:r>
            <a:r>
              <a:rPr lang="en-US" sz="2400" b="0" i="0" u="none" strike="noStrike" cap="none" dirty="0" err="1">
                <a:solidFill>
                  <a:srgbClr val="000000"/>
                </a:solidFill>
                <a:latin typeface="Calibri"/>
                <a:ea typeface="Calibri"/>
                <a:cs typeface="Calibri"/>
                <a:sym typeface="Calibri"/>
              </a:rPr>
              <a:t>disponibile</a:t>
            </a:r>
            <a:r>
              <a:rPr lang="en-US" sz="2400" b="0" i="0" u="none" strike="noStrike" cap="none" dirty="0">
                <a:solidFill>
                  <a:srgbClr val="000000"/>
                </a:solidFill>
                <a:latin typeface="Calibri"/>
                <a:ea typeface="Calibri"/>
                <a:cs typeface="Calibri"/>
                <a:sym typeface="Calibri"/>
              </a:rPr>
              <a:t> per </a:t>
            </a:r>
            <a:r>
              <a:rPr lang="en-US" sz="2400" b="0" i="0" u="none" strike="noStrike" cap="none" dirty="0" err="1">
                <a:solidFill>
                  <a:srgbClr val="000000"/>
                </a:solidFill>
                <a:latin typeface="Calibri"/>
                <a:ea typeface="Calibri"/>
                <a:cs typeface="Calibri"/>
                <a:sym typeface="Calibri"/>
              </a:rPr>
              <a:t>essere</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utilizzato</a:t>
            </a:r>
            <a:r>
              <a:rPr lang="en-US" sz="2400" b="0" i="0" u="none" strike="noStrike" cap="none" dirty="0">
                <a:solidFill>
                  <a:srgbClr val="000000"/>
                </a:solidFill>
                <a:latin typeface="Calibri"/>
                <a:ea typeface="Calibri"/>
                <a:cs typeface="Calibri"/>
                <a:sym typeface="Calibri"/>
              </a:rPr>
              <a:t> in </a:t>
            </a:r>
            <a:r>
              <a:rPr lang="en-US" sz="2400" b="0" i="0" u="none" strike="noStrike" cap="none" dirty="0" err="1">
                <a:solidFill>
                  <a:srgbClr val="000000"/>
                </a:solidFill>
                <a:latin typeface="Calibri"/>
                <a:ea typeface="Calibri"/>
                <a:cs typeface="Calibri"/>
                <a:sym typeface="Calibri"/>
              </a:rPr>
              <a:t>diete</a:t>
            </a:r>
            <a:r>
              <a:rPr lang="en-US" sz="2400" b="0" i="0" u="none" strike="noStrike" cap="none" dirty="0">
                <a:solidFill>
                  <a:srgbClr val="000000"/>
                </a:solidFill>
                <a:latin typeface="Calibri"/>
                <a:ea typeface="Calibri"/>
                <a:cs typeface="Calibri"/>
                <a:sym typeface="Calibri"/>
              </a:rPr>
              <a:t> sane e </a:t>
            </a:r>
            <a:r>
              <a:rPr lang="en-US" sz="2400" b="0" i="0" u="none" strike="noStrike" cap="none" dirty="0" err="1">
                <a:solidFill>
                  <a:srgbClr val="000000"/>
                </a:solidFill>
                <a:latin typeface="Calibri"/>
                <a:ea typeface="Calibri"/>
                <a:cs typeface="Calibri"/>
                <a:sym typeface="Calibri"/>
              </a:rPr>
              <a:t>sostenibili</a:t>
            </a:r>
            <a:r>
              <a:rPr lang="en-US" sz="2400" b="0" i="0" u="none" strike="noStrike" cap="none" dirty="0">
                <a:solidFill>
                  <a:srgbClr val="000000"/>
                </a:solidFill>
                <a:latin typeface="Calibri"/>
                <a:ea typeface="Calibri"/>
                <a:cs typeface="Calibri"/>
                <a:sym typeface="Calibri"/>
              </a:rPr>
              <a:t>.</a:t>
            </a:r>
            <a:endParaRPr sz="2400" b="0" i="0" u="none" strike="noStrike" cap="none" dirty="0">
              <a:solidFill>
                <a:srgbClr val="000000"/>
              </a:solidFill>
              <a:latin typeface="Calibri"/>
              <a:ea typeface="Calibri"/>
              <a:cs typeface="Calibri"/>
              <a:sym typeface="Calibri"/>
            </a:endParaRPr>
          </a:p>
        </p:txBody>
      </p:sp>
      <p:grpSp>
        <p:nvGrpSpPr>
          <p:cNvPr id="256" name="Google Shape;256;p51"/>
          <p:cNvGrpSpPr/>
          <p:nvPr/>
        </p:nvGrpSpPr>
        <p:grpSpPr>
          <a:xfrm rot="3730759">
            <a:off x="10980894" y="1315"/>
            <a:ext cx="949887" cy="1163493"/>
            <a:chOff x="7602444" y="4967675"/>
            <a:chExt cx="483620" cy="592374"/>
          </a:xfrm>
        </p:grpSpPr>
        <p:grpSp>
          <p:nvGrpSpPr>
            <p:cNvPr id="257" name="Google Shape;257;p51"/>
            <p:cNvGrpSpPr/>
            <p:nvPr/>
          </p:nvGrpSpPr>
          <p:grpSpPr>
            <a:xfrm>
              <a:off x="7618661" y="4967675"/>
              <a:ext cx="467403" cy="507609"/>
              <a:chOff x="2251964" y="3590497"/>
              <a:chExt cx="467403" cy="507609"/>
            </a:xfrm>
          </p:grpSpPr>
          <p:sp>
            <p:nvSpPr>
              <p:cNvPr id="258" name="Google Shape;258;p5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59" name="Google Shape;259;p5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0" name="Google Shape;260;p5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61" name="Google Shape;261;p51"/>
            <p:cNvGrpSpPr/>
            <p:nvPr/>
          </p:nvGrpSpPr>
          <p:grpSpPr>
            <a:xfrm>
              <a:off x="7602444" y="4993761"/>
              <a:ext cx="421973" cy="566288"/>
              <a:chOff x="2235747" y="3616583"/>
              <a:chExt cx="421973" cy="566288"/>
            </a:xfrm>
          </p:grpSpPr>
          <p:sp>
            <p:nvSpPr>
              <p:cNvPr id="262" name="Google Shape;262;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3" name="Google Shape;263;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52"/>
          <p:cNvPicPr preferRelativeResize="0"/>
          <p:nvPr/>
        </p:nvPicPr>
        <p:blipFill rotWithShape="1">
          <a:blip r:embed="rId3">
            <a:alphaModFix/>
          </a:blip>
          <a:srcRect/>
          <a:stretch/>
        </p:blipFill>
        <p:spPr>
          <a:xfrm>
            <a:off x="704491" y="2111919"/>
            <a:ext cx="11118163" cy="3640391"/>
          </a:xfrm>
          <a:prstGeom prst="rect">
            <a:avLst/>
          </a:prstGeom>
          <a:noFill/>
          <a:ln>
            <a:noFill/>
          </a:ln>
        </p:spPr>
      </p:pic>
      <p:sp>
        <p:nvSpPr>
          <p:cNvPr id="269" name="Google Shape;269;p52"/>
          <p:cNvSpPr txBox="1"/>
          <p:nvPr/>
        </p:nvSpPr>
        <p:spPr>
          <a:xfrm>
            <a:off x="889338" y="590457"/>
            <a:ext cx="10126493" cy="80365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L'agroecologia rappresenta un cambiamento verso pratiche agricole più integrate, ecologiche e sostenibili.    </a:t>
            </a:r>
            <a:r>
              <a:rPr lang="en-US" sz="2800" b="1" i="0" u="none" strike="noStrike" cap="none">
                <a:solidFill>
                  <a:srgbClr val="8DC641"/>
                </a:solidFill>
                <a:latin typeface="Calibri"/>
                <a:ea typeface="Calibri"/>
                <a:cs typeface="Calibri"/>
                <a:sym typeface="Calibri"/>
              </a:rPr>
              <a:t>I 10 elementi dell'agroecologia sono:</a:t>
            </a:r>
            <a:endParaRPr sz="2800" b="0" i="0" u="none" strike="noStrike" cap="none">
              <a:solidFill>
                <a:srgbClr val="8DC64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70" name="Google Shape;270;p52"/>
          <p:cNvSpPr txBox="1"/>
          <p:nvPr/>
        </p:nvSpPr>
        <p:spPr>
          <a:xfrm>
            <a:off x="1097279" y="3424557"/>
            <a:ext cx="1624500" cy="3078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232323"/>
                </a:solidFill>
                <a:latin typeface="Calibri"/>
                <a:ea typeface="Calibri"/>
                <a:cs typeface="Calibri"/>
                <a:sym typeface="Calibri"/>
              </a:rPr>
              <a:t>Diversità</a:t>
            </a:r>
            <a:endParaRPr/>
          </a:p>
        </p:txBody>
      </p:sp>
      <p:sp>
        <p:nvSpPr>
          <p:cNvPr id="271" name="Google Shape;271;p52"/>
          <p:cNvSpPr txBox="1"/>
          <p:nvPr/>
        </p:nvSpPr>
        <p:spPr>
          <a:xfrm>
            <a:off x="9569193" y="5136509"/>
            <a:ext cx="1751287"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232323"/>
                </a:solidFill>
                <a:latin typeface="Calibri"/>
                <a:ea typeface="Calibri"/>
                <a:cs typeface="Calibri"/>
                <a:sym typeface="Calibri"/>
              </a:rPr>
              <a:t>Economia circolare e solidale</a:t>
            </a:r>
            <a:endParaRPr/>
          </a:p>
        </p:txBody>
      </p:sp>
      <p:sp>
        <p:nvSpPr>
          <p:cNvPr id="272" name="Google Shape;272;p52"/>
          <p:cNvSpPr txBox="1"/>
          <p:nvPr/>
        </p:nvSpPr>
        <p:spPr>
          <a:xfrm>
            <a:off x="7203205" y="5136509"/>
            <a:ext cx="2017193"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232323"/>
                </a:solidFill>
                <a:latin typeface="Calibri"/>
                <a:ea typeface="Calibri"/>
                <a:cs typeface="Calibri"/>
                <a:sym typeface="Calibri"/>
              </a:rPr>
              <a:t>Governance responsabile</a:t>
            </a:r>
            <a:endParaRPr/>
          </a:p>
        </p:txBody>
      </p:sp>
      <p:sp>
        <p:nvSpPr>
          <p:cNvPr id="273" name="Google Shape;273;p52"/>
          <p:cNvSpPr txBox="1"/>
          <p:nvPr/>
        </p:nvSpPr>
        <p:spPr>
          <a:xfrm>
            <a:off x="5136842" y="5136509"/>
            <a:ext cx="2017193"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232323"/>
                </a:solidFill>
                <a:latin typeface="Calibri"/>
                <a:ea typeface="Calibri"/>
                <a:cs typeface="Calibri"/>
                <a:sym typeface="Calibri"/>
              </a:rPr>
              <a:t>Cultura e tradizioni alimentari</a:t>
            </a:r>
            <a:endParaRPr/>
          </a:p>
        </p:txBody>
      </p:sp>
      <p:sp>
        <p:nvSpPr>
          <p:cNvPr id="274" name="Google Shape;274;p52"/>
          <p:cNvSpPr txBox="1"/>
          <p:nvPr/>
        </p:nvSpPr>
        <p:spPr>
          <a:xfrm>
            <a:off x="3023029" y="5136509"/>
            <a:ext cx="1918448"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232323"/>
                </a:solidFill>
                <a:latin typeface="Calibri"/>
                <a:ea typeface="Calibri"/>
                <a:cs typeface="Calibri"/>
                <a:sym typeface="Calibri"/>
              </a:rPr>
              <a:t>Valori umani e sociali</a:t>
            </a:r>
            <a:endParaRPr/>
          </a:p>
        </p:txBody>
      </p:sp>
      <p:sp>
        <p:nvSpPr>
          <p:cNvPr id="275" name="Google Shape;275;p52"/>
          <p:cNvSpPr txBox="1"/>
          <p:nvPr/>
        </p:nvSpPr>
        <p:spPr>
          <a:xfrm>
            <a:off x="1097279" y="5136509"/>
            <a:ext cx="1624405"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232323"/>
                </a:solidFill>
                <a:latin typeface="Calibri"/>
                <a:ea typeface="Calibri"/>
                <a:cs typeface="Calibri"/>
                <a:sym typeface="Calibri"/>
              </a:rPr>
              <a:t>Resilienza</a:t>
            </a:r>
            <a:endParaRPr/>
          </a:p>
        </p:txBody>
      </p:sp>
      <p:sp>
        <p:nvSpPr>
          <p:cNvPr id="276" name="Google Shape;276;p52"/>
          <p:cNvSpPr txBox="1"/>
          <p:nvPr/>
        </p:nvSpPr>
        <p:spPr>
          <a:xfrm>
            <a:off x="2721775" y="3396727"/>
            <a:ext cx="2458800" cy="5232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232323"/>
                </a:solidFill>
                <a:latin typeface="Calibri"/>
                <a:ea typeface="Calibri"/>
                <a:cs typeface="Calibri"/>
                <a:sym typeface="Calibri"/>
              </a:rPr>
              <a:t>Co-creazione e condivisione delle conoscenze</a:t>
            </a:r>
            <a:endParaRPr/>
          </a:p>
        </p:txBody>
      </p:sp>
      <p:sp>
        <p:nvSpPr>
          <p:cNvPr id="277" name="Google Shape;277;p52"/>
          <p:cNvSpPr txBox="1"/>
          <p:nvPr/>
        </p:nvSpPr>
        <p:spPr>
          <a:xfrm>
            <a:off x="5382407" y="3396717"/>
            <a:ext cx="1624405"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232323"/>
                </a:solidFill>
                <a:latin typeface="Calibri"/>
                <a:ea typeface="Calibri"/>
                <a:cs typeface="Calibri"/>
                <a:sym typeface="Calibri"/>
              </a:rPr>
              <a:t>Sinergie</a:t>
            </a:r>
            <a:endParaRPr/>
          </a:p>
        </p:txBody>
      </p:sp>
      <p:sp>
        <p:nvSpPr>
          <p:cNvPr id="278" name="Google Shape;278;p52"/>
          <p:cNvSpPr txBox="1"/>
          <p:nvPr/>
        </p:nvSpPr>
        <p:spPr>
          <a:xfrm>
            <a:off x="7399600" y="3429000"/>
            <a:ext cx="1624405"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232323"/>
                </a:solidFill>
                <a:latin typeface="Calibri"/>
                <a:ea typeface="Calibri"/>
                <a:cs typeface="Calibri"/>
                <a:sym typeface="Calibri"/>
              </a:rPr>
              <a:t>Efficienza</a:t>
            </a:r>
            <a:endParaRPr/>
          </a:p>
        </p:txBody>
      </p:sp>
      <p:sp>
        <p:nvSpPr>
          <p:cNvPr id="279" name="Google Shape;279;p52"/>
          <p:cNvSpPr txBox="1"/>
          <p:nvPr/>
        </p:nvSpPr>
        <p:spPr>
          <a:xfrm>
            <a:off x="9582441" y="3421580"/>
            <a:ext cx="1624405"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b="1">
                <a:solidFill>
                  <a:srgbClr val="232323"/>
                </a:solidFill>
                <a:latin typeface="Calibri"/>
                <a:ea typeface="Calibri"/>
                <a:cs typeface="Calibri"/>
                <a:sym typeface="Calibri"/>
              </a:rPr>
              <a:t>Riciclo</a:t>
            </a:r>
            <a:endParaRPr/>
          </a:p>
        </p:txBody>
      </p:sp>
      <p:sp>
        <p:nvSpPr>
          <p:cNvPr id="280" name="Google Shape;280;p52"/>
          <p:cNvSpPr txBox="1"/>
          <p:nvPr/>
        </p:nvSpPr>
        <p:spPr>
          <a:xfrm>
            <a:off x="9839926" y="5888684"/>
            <a:ext cx="1751287"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sng" strike="noStrike" cap="none">
                <a:solidFill>
                  <a:srgbClr val="232323"/>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Fonte</a:t>
            </a:r>
            <a:endParaRPr sz="1400" b="1" i="0" u="none" strike="noStrike" cap="none">
              <a:solidFill>
                <a:srgbClr val="232323"/>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2433</Words>
  <Application>Microsoft Office PowerPoint</Application>
  <PresentationFormat>Widescreen</PresentationFormat>
  <Paragraphs>156</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Lato Black</vt:lpstr>
      <vt:lpstr>Calibri</vt:lpstr>
      <vt:lpstr>Times New Roman</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Paula Whyte ( Momentum Consulting )</cp:lastModifiedBy>
  <cp:revision>2</cp:revision>
  <dcterms:created xsi:type="dcterms:W3CDTF">2020-10-14T13:32:04Z</dcterms:created>
  <dcterms:modified xsi:type="dcterms:W3CDTF">2024-09-05T14:04:41Z</dcterms:modified>
</cp:coreProperties>
</file>