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354" r:id="rId2"/>
    <p:sldId id="4355" r:id="rId3"/>
    <p:sldId id="4356" r:id="rId4"/>
    <p:sldId id="4357" r:id="rId5"/>
    <p:sldId id="4358" r:id="rId6"/>
    <p:sldId id="4359" r:id="rId7"/>
    <p:sldId id="4360" r:id="rId8"/>
    <p:sldId id="4361" r:id="rId9"/>
    <p:sldId id="4362" r:id="rId10"/>
    <p:sldId id="4363" r:id="rId11"/>
    <p:sldId id="4364" r:id="rId12"/>
    <p:sldId id="4365" r:id="rId13"/>
    <p:sldId id="4366" r:id="rId14"/>
    <p:sldId id="4367" r:id="rId15"/>
    <p:sldId id="4368" r:id="rId16"/>
    <p:sldId id="4369" r:id="rId17"/>
    <p:sldId id="4370" r:id="rId18"/>
    <p:sldId id="4371" r:id="rId19"/>
    <p:sldId id="4372" r:id="rId20"/>
    <p:sldId id="4373" r:id="rId21"/>
    <p:sldId id="4374" r:id="rId22"/>
    <p:sldId id="4375" r:id="rId23"/>
    <p:sldId id="4376" r:id="rId24"/>
    <p:sldId id="4377" r:id="rId25"/>
    <p:sldId id="4378" r:id="rId26"/>
    <p:sldId id="4379" r:id="rId27"/>
    <p:sldId id="4380" r:id="rId28"/>
    <p:sldId id="4381" r:id="rId29"/>
    <p:sldId id="4382" r:id="rId30"/>
    <p:sldId id="4383" r:id="rId31"/>
    <p:sldId id="4384" r:id="rId32"/>
  </p:sldIdLst>
  <p:sldSz cx="12192000" cy="6858000"/>
  <p:notesSz cx="6858000" cy="9144000"/>
  <p:embeddedFontLst>
    <p:embeddedFont>
      <p:font typeface="Montserrat Light" panose="000004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4" roundtripDataSignature="AMtx7mhBYlmIPrxuZdDg+ZM5KzHGyktv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momentum" initials="" lastIdx="2" clrIdx="0"/>
  <p:cmAuthor id="1" name="Eduard Uh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232323"/>
    <a:srgbClr val="78A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D3FF9-54BA-44ED-8080-3D7AE93E45F9}" v="1" dt="2024-09-01T15:01:48.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84197" autoAdjust="0"/>
  </p:normalViewPr>
  <p:slideViewPr>
    <p:cSldViewPr snapToGrid="0">
      <p:cViewPr varScale="1">
        <p:scale>
          <a:sx n="46" d="100"/>
          <a:sy n="46" d="100"/>
        </p:scale>
        <p:origin x="1532"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146"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144" Type="http://customschemas.google.com/relationships/presentationmetadata" Target="metadata"/><Relationship Id="rId14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147" Type="http://schemas.openxmlformats.org/officeDocument/2006/relationships/viewProps" Target="viewProps.xml"/><Relationship Id="rId8" Type="http://schemas.openxmlformats.org/officeDocument/2006/relationships/slide" Target="slides/slide7.xml"/><Relationship Id="rId15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4787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de6adfa13e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de6adfa13e_3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de6adfa13e_3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9" name="Google Shape;39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d75f9cf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2cd75f9cf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d75f9cfb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cd75f9cfb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bfe1409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dbfe1409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dbfe1409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4" name="Google Shape;24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e6adfa13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de6adfa13e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de6adfa13e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12"/>
        <p:cNvGrpSpPr/>
        <p:nvPr/>
      </p:nvGrpSpPr>
      <p:grpSpPr>
        <a:xfrm>
          <a:off x="0" y="0"/>
          <a:ext cx="0" cy="0"/>
          <a:chOff x="0" y="0"/>
          <a:chExt cx="0" cy="0"/>
        </a:xfrm>
      </p:grpSpPr>
      <p:sp>
        <p:nvSpPr>
          <p:cNvPr id="13" name="Google Shape;13;p31"/>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4;p31"/>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31"/>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 name="Google Shape;17;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18" name="Google Shape;18;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x-none"/>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35291" y="-104295"/>
            <a:ext cx="6431807" cy="3653266"/>
          </a:xfrm>
          <a:prstGeom prst="rect">
            <a:avLst/>
          </a:prstGeom>
        </p:spPr>
      </p:pic>
      <p:pic>
        <p:nvPicPr>
          <p:cNvPr id="15" name="Obraz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9534" y="488910"/>
            <a:ext cx="2467155" cy="498014"/>
          </a:xfrm>
          <a:prstGeom prst="rect">
            <a:avLst/>
          </a:prstGeom>
        </p:spPr>
      </p:pic>
    </p:spTree>
    <p:extLst>
      <p:ext uri="{BB962C8B-B14F-4D97-AF65-F5344CB8AC3E}">
        <p14:creationId xmlns:p14="http://schemas.microsoft.com/office/powerpoint/2010/main" val="229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verview/Content Slide" userDrawn="1">
  <p:cSld name="2_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799619" y="83404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34916" y="83404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799619" y="157714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634916" y="1577147"/>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799619" y="231702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634916" y="231702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799619" y="305861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634916" y="305861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799619" y="376548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634916" y="3765486"/>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594783" y="335432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594783" y="2668813"/>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594783" y="2052457"/>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594783" y="144184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pl-PL" sz="1050" b="0" i="0" dirty="0">
                <a:solidFill>
                  <a:srgbClr val="000000"/>
                </a:solidFill>
                <a:latin typeface="Calibri"/>
                <a:ea typeface="Calibri"/>
                <a:cs typeface="Calibri"/>
                <a:sym typeface="Calibri"/>
              </a:rPr>
              <a:t>Sfinansowane ze środków UE. Wyrażone poglądy i opinie są jedynie opiniami autora lub autorów i niekoniecznie odzwierciedlają poglądy i opinie Unii Europejskiej lub Europejskiej Agencji Wykonawczej ds. Edukacji i Kultury (EACEA). Unia Europejska ani EACEA nie ponoszą za nie odpowiedzialności.</a:t>
            </a:r>
            <a:endParaRPr lang="pl-PL" sz="1050" dirty="0"/>
          </a:p>
        </p:txBody>
      </p:sp>
      <p:cxnSp>
        <p:nvCxnSpPr>
          <p:cNvPr id="2" name="Google Shape;39;p30">
            <a:extLst>
              <a:ext uri="{FF2B5EF4-FFF2-40B4-BE49-F238E27FC236}">
                <a16:creationId xmlns:a16="http://schemas.microsoft.com/office/drawing/2014/main" id="{F303AD7C-128E-E68B-CA97-D85274A10052}"/>
              </a:ext>
            </a:extLst>
          </p:cNvPr>
          <p:cNvCxnSpPr/>
          <p:nvPr userDrawn="1"/>
        </p:nvCxnSpPr>
        <p:spPr>
          <a:xfrm rot="10800000">
            <a:off x="5594783" y="4016194"/>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3" name="Google Shape;39;p30">
            <a:extLst>
              <a:ext uri="{FF2B5EF4-FFF2-40B4-BE49-F238E27FC236}">
                <a16:creationId xmlns:a16="http://schemas.microsoft.com/office/drawing/2014/main" id="{DCFF810E-6DE5-32BA-DFEA-EF23FDF62FCE}"/>
              </a:ext>
            </a:extLst>
          </p:cNvPr>
          <p:cNvCxnSpPr/>
          <p:nvPr userDrawn="1"/>
        </p:nvCxnSpPr>
        <p:spPr>
          <a:xfrm rot="10800000">
            <a:off x="5594783" y="5280853"/>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 name="Google Shape;36;p30">
            <a:extLst>
              <a:ext uri="{FF2B5EF4-FFF2-40B4-BE49-F238E27FC236}">
                <a16:creationId xmlns:a16="http://schemas.microsoft.com/office/drawing/2014/main" id="{C4265B9A-3547-2A60-59FC-76DA4CF3F7B8}"/>
              </a:ext>
            </a:extLst>
          </p:cNvPr>
          <p:cNvSpPr txBox="1">
            <a:spLocks noGrp="1"/>
          </p:cNvSpPr>
          <p:nvPr>
            <p:ph type="body" idx="16"/>
          </p:nvPr>
        </p:nvSpPr>
        <p:spPr>
          <a:xfrm>
            <a:off x="5799619" y="444038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37;p30">
            <a:extLst>
              <a:ext uri="{FF2B5EF4-FFF2-40B4-BE49-F238E27FC236}">
                <a16:creationId xmlns:a16="http://schemas.microsoft.com/office/drawing/2014/main" id="{9008243E-C860-76AA-0969-E1439B600785}"/>
              </a:ext>
            </a:extLst>
          </p:cNvPr>
          <p:cNvSpPr txBox="1">
            <a:spLocks noGrp="1"/>
          </p:cNvSpPr>
          <p:nvPr>
            <p:ph type="body" idx="17"/>
          </p:nvPr>
        </p:nvSpPr>
        <p:spPr>
          <a:xfrm>
            <a:off x="6634916" y="4440389"/>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 name="Google Shape;36;p30">
            <a:extLst>
              <a:ext uri="{FF2B5EF4-FFF2-40B4-BE49-F238E27FC236}">
                <a16:creationId xmlns:a16="http://schemas.microsoft.com/office/drawing/2014/main" id="{213AF83A-D641-6F6E-3E79-2222572A2B4A}"/>
              </a:ext>
            </a:extLst>
          </p:cNvPr>
          <p:cNvSpPr txBox="1">
            <a:spLocks noGrp="1"/>
          </p:cNvSpPr>
          <p:nvPr>
            <p:ph type="body" idx="18"/>
          </p:nvPr>
        </p:nvSpPr>
        <p:spPr>
          <a:xfrm>
            <a:off x="5799619" y="510999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37;p30">
            <a:extLst>
              <a:ext uri="{FF2B5EF4-FFF2-40B4-BE49-F238E27FC236}">
                <a16:creationId xmlns:a16="http://schemas.microsoft.com/office/drawing/2014/main" id="{512B1257-3F5C-5333-6AAD-A56BB6601D07}"/>
              </a:ext>
            </a:extLst>
          </p:cNvPr>
          <p:cNvSpPr txBox="1">
            <a:spLocks noGrp="1"/>
          </p:cNvSpPr>
          <p:nvPr>
            <p:ph type="body" idx="19"/>
          </p:nvPr>
        </p:nvSpPr>
        <p:spPr>
          <a:xfrm>
            <a:off x="6634916" y="5109992"/>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 name="Google Shape;39;p30">
            <a:extLst>
              <a:ext uri="{FF2B5EF4-FFF2-40B4-BE49-F238E27FC236}">
                <a16:creationId xmlns:a16="http://schemas.microsoft.com/office/drawing/2014/main" id="{44DB0B4C-8956-5030-1BF7-5D8F52E1F322}"/>
              </a:ext>
            </a:extLst>
          </p:cNvPr>
          <p:cNvCxnSpPr/>
          <p:nvPr userDrawn="1"/>
        </p:nvCxnSpPr>
        <p:spPr>
          <a:xfrm rot="10800000">
            <a:off x="5594783" y="4671931"/>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11" name="Google Shape;36;p30">
            <a:extLst>
              <a:ext uri="{FF2B5EF4-FFF2-40B4-BE49-F238E27FC236}">
                <a16:creationId xmlns:a16="http://schemas.microsoft.com/office/drawing/2014/main" id="{76DD109B-BE85-4FFB-0D00-A495D4518CCC}"/>
              </a:ext>
            </a:extLst>
          </p:cNvPr>
          <p:cNvSpPr txBox="1">
            <a:spLocks noGrp="1"/>
          </p:cNvSpPr>
          <p:nvPr>
            <p:ph type="body" idx="20"/>
          </p:nvPr>
        </p:nvSpPr>
        <p:spPr>
          <a:xfrm>
            <a:off x="5799619" y="57848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37;p30">
            <a:extLst>
              <a:ext uri="{FF2B5EF4-FFF2-40B4-BE49-F238E27FC236}">
                <a16:creationId xmlns:a16="http://schemas.microsoft.com/office/drawing/2014/main" id="{F2DC929A-4729-90F1-01ED-115DA453B775}"/>
              </a:ext>
            </a:extLst>
          </p:cNvPr>
          <p:cNvSpPr txBox="1">
            <a:spLocks noGrp="1"/>
          </p:cNvSpPr>
          <p:nvPr>
            <p:ph type="body" idx="21"/>
          </p:nvPr>
        </p:nvSpPr>
        <p:spPr>
          <a:xfrm>
            <a:off x="6634916" y="578489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12286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5"/>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73" name="Google Shape;73;p35"/>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5"/>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5"/>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5"/>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5"/>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Obraz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553" y="6162859"/>
            <a:ext cx="2467155" cy="49801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9"/>
        <p:cNvGrpSpPr/>
        <p:nvPr/>
      </p:nvGrpSpPr>
      <p:grpSpPr>
        <a:xfrm>
          <a:off x="0" y="0"/>
          <a:ext cx="0" cy="0"/>
          <a:chOff x="0" y="0"/>
          <a:chExt cx="0" cy="0"/>
        </a:xfrm>
      </p:grpSpPr>
      <p:sp>
        <p:nvSpPr>
          <p:cNvPr id="150" name="Google Shape;150;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0" i="0" u="none" strike="noStrike">
                <a:solidFill>
                  <a:srgbClr val="000000"/>
                </a:solidFill>
                <a:latin typeface="Calibri"/>
                <a:ea typeface="Calibri"/>
                <a:cs typeface="Calibri"/>
                <a:sym typeface="Calibri"/>
              </a:rPr>
              <a:t>FONT TYPEFACE &amp; SIZE</a:t>
            </a:r>
            <a:endParaRPr sz="3600">
              <a:solidFill>
                <a:srgbClr val="000000"/>
              </a:solidFill>
              <a:latin typeface="Calibri"/>
              <a:ea typeface="Calibri"/>
              <a:cs typeface="Calibri"/>
              <a:sym typeface="Calibri"/>
            </a:endParaRPr>
          </a:p>
        </p:txBody>
      </p:sp>
      <p:sp>
        <p:nvSpPr>
          <p:cNvPr id="152" name="Google Shape;152;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0" i="0" u="none" strike="noStrike">
                <a:solidFill>
                  <a:srgbClr val="000000"/>
                </a:solidFill>
                <a:latin typeface="Calibri"/>
                <a:ea typeface="Calibri"/>
                <a:cs typeface="Calibri"/>
                <a:sym typeface="Calibri"/>
              </a:rPr>
              <a:t>PLEASE ENSURE TO KEEP FONTS AS PER THE LAYOUT</a:t>
            </a: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a:solidFill>
                  <a:srgbClr val="000000"/>
                </a:solidFill>
                <a:latin typeface="Calibri"/>
                <a:ea typeface="Calibri"/>
                <a:cs typeface="Calibri"/>
                <a:sym typeface="Calibri"/>
              </a:rPr>
              <a:t>24 point  -  Main Text Body </a:t>
            </a:r>
            <a:endParaRPr sz="3000">
              <a:solidFill>
                <a:srgbClr val="000000"/>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rgbClr val="000000"/>
              </a:solidFill>
              <a:latin typeface="Calibri"/>
              <a:ea typeface="Calibri"/>
              <a:cs typeface="Calibri"/>
              <a:sym typeface="Calibri"/>
            </a:endParaRPr>
          </a:p>
        </p:txBody>
      </p:sp>
      <p:sp>
        <p:nvSpPr>
          <p:cNvPr id="153" name="Google Shape;153;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a:solidFill>
                  <a:srgbClr val="000000"/>
                </a:solidFill>
                <a:latin typeface="Calibri"/>
                <a:ea typeface="Calibri"/>
                <a:cs typeface="Calibri"/>
                <a:sym typeface="Calibri"/>
              </a:rPr>
              <a:t>Please ensure to keep the font sizes set as per the slide layouts. The font used throughout the </a:t>
            </a:r>
            <a:r>
              <a:rPr lang="en-US" sz="2400" b="1" i="0" u="none" strike="noStrike">
                <a:solidFill>
                  <a:srgbClr val="000000"/>
                </a:solidFill>
                <a:latin typeface="Calibri"/>
                <a:ea typeface="Calibri"/>
                <a:cs typeface="Calibri"/>
                <a:sym typeface="Calibri"/>
              </a:rPr>
              <a:t>EU DARE </a:t>
            </a:r>
            <a:r>
              <a:rPr lang="en-US" sz="2400" b="0" i="0" u="none" strike="noStrike">
                <a:solidFill>
                  <a:srgbClr val="000000"/>
                </a:solidFill>
                <a:latin typeface="Calibri"/>
                <a:ea typeface="Calibri"/>
                <a:cs typeface="Calibri"/>
                <a:sym typeface="Calibri"/>
              </a:rPr>
              <a:t>PowerPoint is….</a:t>
            </a:r>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rgbClr val="000000"/>
              </a:solidFill>
              <a:latin typeface="Calibri"/>
              <a:ea typeface="Calibri"/>
              <a:cs typeface="Calibri"/>
              <a:sym typeface="Calibri"/>
            </a:endParaRPr>
          </a:p>
          <a:p>
            <a:pPr marL="0" marR="0" lvl="0" indent="0" algn="l" rtl="0">
              <a:spcBef>
                <a:spcPts val="0"/>
              </a:spcBef>
              <a:spcAft>
                <a:spcPts val="0"/>
              </a:spcAft>
              <a:buNone/>
            </a:pPr>
            <a:r>
              <a:rPr lang="en-US" sz="3600" b="1" i="1">
                <a:solidFill>
                  <a:srgbClr val="000000"/>
                </a:solidFill>
                <a:latin typeface="Calibri"/>
                <a:ea typeface="Calibri"/>
                <a:cs typeface="Calibri"/>
                <a:sym typeface="Calibri"/>
              </a:rPr>
              <a:t>Calibri</a:t>
            </a:r>
            <a:endParaRPr sz="3600">
              <a:solidFill>
                <a:srgbClr val="000000"/>
              </a:solidFill>
              <a:latin typeface="Calibri"/>
              <a:ea typeface="Calibri"/>
              <a:cs typeface="Calibri"/>
              <a:sym typeface="Calibri"/>
            </a:endParaRPr>
          </a:p>
        </p:txBody>
      </p:sp>
      <p:cxnSp>
        <p:nvCxnSpPr>
          <p:cNvPr id="154" name="Google Shape;154;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55" name="Google Shape;155;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56" name="Google Shape;156;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 </a:t>
            </a:r>
            <a:r>
              <a:rPr lang="en-US" sz="2400" b="1">
                <a:solidFill>
                  <a:srgbClr val="000000"/>
                </a:solidFill>
                <a:latin typeface="Calibri"/>
                <a:ea typeface="Calibri"/>
                <a:cs typeface="Calibri"/>
                <a:sym typeface="Calibri"/>
              </a:rPr>
              <a:t>PLEASE DELETE THIS INSTRUCTION SLIDE BEFORE PRESENTING FINAL PRESENTATION </a:t>
            </a:r>
            <a:r>
              <a:rPr lang="en-US"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p:txBody>
      </p:sp>
      <p:cxnSp>
        <p:nvCxnSpPr>
          <p:cNvPr id="157" name="Google Shape;157;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58"/>
        <p:cNvGrpSpPr/>
        <p:nvPr/>
      </p:nvGrpSpPr>
      <p:grpSpPr>
        <a:xfrm>
          <a:off x="0" y="0"/>
          <a:ext cx="0" cy="0"/>
          <a:chOff x="0" y="0"/>
          <a:chExt cx="0" cy="0"/>
        </a:xfrm>
      </p:grpSpPr>
      <p:cxnSp>
        <p:nvCxnSpPr>
          <p:cNvPr id="159" name="Google Shape;159;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60" name="Google Shape;160;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61"/>
        <p:cNvGrpSpPr/>
        <p:nvPr/>
      </p:nvGrpSpPr>
      <p:grpSpPr>
        <a:xfrm>
          <a:off x="0" y="0"/>
          <a:ext cx="0" cy="0"/>
          <a:chOff x="0" y="0"/>
          <a:chExt cx="0" cy="0"/>
        </a:xfrm>
      </p:grpSpPr>
      <p:sp>
        <p:nvSpPr>
          <p:cNvPr id="162" name="Google Shape;162;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63" name="Google Shape;163;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64" name="Google Shape;164;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5" name="Google Shape;165;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1" name="Google Shape;171;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5"/>
          <p:cNvSpPr>
            <a:spLocks noGrp="1"/>
          </p:cNvSpPr>
          <p:nvPr>
            <p:ph type="pic" idx="4"/>
          </p:nvPr>
        </p:nvSpPr>
        <p:spPr>
          <a:xfrm>
            <a:off x="6404869" y="1379349"/>
            <a:ext cx="5153881" cy="5154359"/>
          </a:xfrm>
          <a:prstGeom prst="rect">
            <a:avLst/>
          </a:prstGeom>
          <a:solidFill>
            <a:srgbClr val="D8D8D8"/>
          </a:solidFill>
          <a:ln>
            <a:noFill/>
          </a:ln>
        </p:spPr>
      </p:sp>
      <p:pic>
        <p:nvPicPr>
          <p:cNvPr id="13" name="Obraz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1261" y="360413"/>
            <a:ext cx="2467155" cy="49801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73"/>
        <p:cNvGrpSpPr/>
        <p:nvPr/>
      </p:nvGrpSpPr>
      <p:grpSpPr>
        <a:xfrm>
          <a:off x="0" y="0"/>
          <a:ext cx="0" cy="0"/>
          <a:chOff x="0" y="0"/>
          <a:chExt cx="0" cy="0"/>
        </a:xfrm>
      </p:grpSpPr>
      <p:sp>
        <p:nvSpPr>
          <p:cNvPr id="174" name="Google Shape;174;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5" name="Google Shape;175;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1" name="Google Shape;181;p46"/>
          <p:cNvSpPr>
            <a:spLocks noGrp="1"/>
          </p:cNvSpPr>
          <p:nvPr>
            <p:ph type="pic" idx="3"/>
          </p:nvPr>
        </p:nvSpPr>
        <p:spPr>
          <a:xfrm>
            <a:off x="-1" y="354507"/>
            <a:ext cx="5501637" cy="4939649"/>
          </a:xfrm>
          <a:prstGeom prst="rect">
            <a:avLst/>
          </a:prstGeom>
          <a:solidFill>
            <a:srgbClr val="D8D8D8"/>
          </a:solidFill>
          <a:ln>
            <a:noFill/>
          </a:ln>
        </p:spPr>
      </p:sp>
      <p:pic>
        <p:nvPicPr>
          <p:cNvPr id="182" name="Google Shape;182;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83" name="Google Shape;183;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4" name="Google Shape;184;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 name="Obraz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71261" y="360413"/>
            <a:ext cx="2467155" cy="49801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9"/>
        <p:cNvGrpSpPr/>
        <p:nvPr/>
      </p:nvGrpSpPr>
      <p:grpSpPr>
        <a:xfrm>
          <a:off x="0" y="0"/>
          <a:ext cx="0" cy="0"/>
          <a:chOff x="0" y="0"/>
          <a:chExt cx="0" cy="0"/>
        </a:xfrm>
      </p:grpSpPr>
      <p:sp>
        <p:nvSpPr>
          <p:cNvPr id="190" name="Google Shape;190;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91" name="Google Shape;191;p48"/>
          <p:cNvSpPr>
            <a:spLocks noGrp="1"/>
          </p:cNvSpPr>
          <p:nvPr>
            <p:ph type="pic" idx="2"/>
          </p:nvPr>
        </p:nvSpPr>
        <p:spPr>
          <a:xfrm>
            <a:off x="320540" y="335338"/>
            <a:ext cx="11578483" cy="6146707"/>
          </a:xfrm>
          <a:prstGeom prst="rect">
            <a:avLst/>
          </a:prstGeom>
          <a:solidFill>
            <a:srgbClr val="D8D8D8"/>
          </a:solidFill>
          <a:ln>
            <a:noFill/>
          </a:ln>
        </p:spPr>
      </p:sp>
      <p:sp>
        <p:nvSpPr>
          <p:cNvPr id="192" name="Google Shape;192;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30"/>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60" r:id="rId4"/>
    <p:sldLayoutId id="2147483661" r:id="rId5"/>
    <p:sldLayoutId id="2147483662" r:id="rId6"/>
    <p:sldLayoutId id="2147483663" r:id="rId7"/>
    <p:sldLayoutId id="2147483664" r:id="rId8"/>
    <p:sldLayoutId id="2147483666" r:id="rId9"/>
    <p:sldLayoutId id="2147483667" r:id="rId10"/>
    <p:sldLayoutId id="214748369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accelerator.chathamhouse.org/article/land-use-challenges#section-4"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accelerator.chathamhouse.org/article/land-use-challenges#section-5"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16/S0169-5347(03)00008-9"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brainly.com/question/23780224"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wwfbalticfarmer.org/farming-practices/water-managemen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s://epthinktank.eu/2017/10/09/precision-agriculture-animated-infographic-explains-how-it-revolutionises-farming-in-europe/"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farmablatnicka.eu/cs/" TargetMode="External"/><Relationship Id="rId2" Type="http://schemas.openxmlformats.org/officeDocument/2006/relationships/slideLayout" Target="../slideLayouts/slideLayout3.xml"/><Relationship Id="rId1" Type="http://schemas.openxmlformats.org/officeDocument/2006/relationships/video" Target="https://www.youtube.com/embed/ysqXZHxJzyU?feature=oembed" TargetMode="External"/><Relationship Id="rId5" Type="http://schemas.openxmlformats.org/officeDocument/2006/relationships/image" Target="../media/image10.jpeg"/><Relationship Id="rId4" Type="http://schemas.openxmlformats.org/officeDocument/2006/relationships/hyperlink" Target="https://www.youtube.com/watch?v=ysqXZHxJzy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BF00129253"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Ekologia krajobrazu</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MODUŁ 5</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b="1" dirty="0">
                <a:latin typeface="Calibri" panose="020F0502020204030204" pitchFamily="34" charset="0"/>
                <a:ea typeface="Calibri" panose="020F0502020204030204" pitchFamily="34" charset="0"/>
                <a:cs typeface="Calibri" panose="020F0502020204030204" pitchFamily="34" charset="0"/>
              </a:rPr>
              <a:t>www.eu-dare.com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0549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de6adfa13e_3_0"/>
          <p:cNvSpPr txBox="1">
            <a:spLocks noGrp="1"/>
          </p:cNvSpPr>
          <p:nvPr>
            <p:ph type="body" idx="1"/>
          </p:nvPr>
        </p:nvSpPr>
        <p:spPr>
          <a:xfrm>
            <a:off x="436059" y="1040630"/>
            <a:ext cx="11106150" cy="44199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dirty="0">
                <a:solidFill>
                  <a:srgbClr val="8DC64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Niejednorodność przestrzenna</a:t>
            </a:r>
            <a:r>
              <a:rPr lang="en-US" b="1" dirty="0">
                <a:solidFill>
                  <a:srgbClr val="8DC641"/>
                </a:solidFill>
              </a:rPr>
              <a:t>: </a:t>
            </a:r>
            <a:r>
              <a:rPr lang="pl-PL" dirty="0">
                <a:solidFill>
                  <a:srgbClr val="0D0D0D"/>
                </a:solidFill>
                <a:highlight>
                  <a:srgbClr val="FFFFFF"/>
                </a:highlight>
              </a:rPr>
              <a:t>W ekosystemie leśnym niejednorodność przestrzenną można zaobserwować w zróżnicowanym rozmieszczeniu rozmaitych gatunków drzew. Na przykład, niektóre obszary mogą być zdominowane przez sosny, podczas gdy inne są porośnięte przez dęby lub klony. Na takie rozmieszczenie mogą mieć wpływ różne czynniki, takie jak rodzaj gleby, poziom wilgotności, dostępność światła słonecznego i zjawiska takie jak pożary lub wiatrołomy. Zmienność tych czynników środowiskowych tworzy mozaikę różnych siedlisk, z których każde wspiera odmienne zbiorowiska roślin i zwierząt.</a:t>
            </a:r>
          </a:p>
          <a:p>
            <a:pPr marL="457200" lvl="0" indent="-228600" algn="l" rtl="0">
              <a:lnSpc>
                <a:spcPct val="90000"/>
              </a:lnSpc>
              <a:spcBef>
                <a:spcPts val="1000"/>
              </a:spcBef>
              <a:spcAft>
                <a:spcPts val="0"/>
              </a:spcAft>
              <a:buSzPts val="2400"/>
              <a:buNone/>
            </a:pPr>
            <a:r>
              <a:rPr lang="en-US" b="1" dirty="0" err="1">
                <a:solidFill>
                  <a:srgbClr val="8DC641"/>
                </a:solidFill>
              </a:rPr>
              <a:t>Nacisk</a:t>
            </a:r>
            <a:r>
              <a:rPr lang="en-US" b="1" dirty="0">
                <a:solidFill>
                  <a:srgbClr val="8DC641"/>
                </a:solidFill>
              </a:rPr>
              <a:t> na wzór, proces i skalę: </a:t>
            </a:r>
            <a:r>
              <a:rPr lang="pl-PL" dirty="0">
                <a:solidFill>
                  <a:srgbClr val="0D0D0D"/>
                </a:solidFill>
                <a:highlight>
                  <a:srgbClr val="FFFFFF"/>
                </a:highlight>
              </a:rPr>
              <a:t>Rozważmy system rzeczny z siecią dopływów. Wzorem może być dendrytyczny (rozgałęziony) układ dróg wodnych. Proces może obejmować cykl hydrologiczny, transport osadów i erozję, które kształtują kształt rzeki w czasie. Skala może wahać się od niewielkich fal na powierzchni wody do dynamiki działu wodnego na dużą skalę, która wpływa na regionalną dostępność wody i zdrowie ekosystemu.</a:t>
            </a:r>
            <a:endParaRPr sz="1800" dirty="0"/>
          </a:p>
        </p:txBody>
      </p:sp>
      <p:sp>
        <p:nvSpPr>
          <p:cNvPr id="268" name="Google Shape;268;g2de6adfa13e_3_0"/>
          <p:cNvSpPr txBox="1">
            <a:spLocks noGrp="1"/>
          </p:cNvSpPr>
          <p:nvPr>
            <p:ph type="body" idx="2"/>
          </p:nvPr>
        </p:nvSpPr>
        <p:spPr>
          <a:xfrm>
            <a:off x="581025" y="35363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Przykłady</a:t>
            </a:r>
            <a:endParaRPr b="1" dirty="0"/>
          </a:p>
        </p:txBody>
      </p:sp>
    </p:spTree>
    <p:extLst>
      <p:ext uri="{BB962C8B-B14F-4D97-AF65-F5344CB8AC3E}">
        <p14:creationId xmlns:p14="http://schemas.microsoft.com/office/powerpoint/2010/main" val="198515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de6adfa13e_3_9"/>
          <p:cNvSpPr txBox="1">
            <a:spLocks noGrp="1"/>
          </p:cNvSpPr>
          <p:nvPr>
            <p:ph type="body" idx="1"/>
          </p:nvPr>
        </p:nvSpPr>
        <p:spPr>
          <a:xfrm>
            <a:off x="742618" y="1167556"/>
            <a:ext cx="8629981" cy="441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sz="2300" b="1" dirty="0">
                <a:solidFill>
                  <a:srgbClr val="8DC641"/>
                </a:solidFill>
              </a:rPr>
              <a:t>Łączenie nauk biofizycznych i społeczno-ekonomicznych: </a:t>
            </a:r>
            <a:r>
              <a:rPr lang="pl-PL" sz="2300" dirty="0">
                <a:solidFill>
                  <a:srgbClr val="0D0D0D"/>
                </a:solidFill>
                <a:highlight>
                  <a:srgbClr val="FFFFFF"/>
                </a:highlight>
              </a:rPr>
              <a:t>Zarządzanie strefą przybrzeżną to sektor, w którym kluczowe znaczenie ma połączenie nauk biofizycznych i społeczno-ekonomicznych. Nauki biofizyczne badają procesy przybrzeżne, takie jak ruchy pływowe, erozja i rozmieszczenie siedlisk. Nauki społeczno-ekonomiczne badają działalność człowieka, taką jak rybołówstwo, turystyka, rozwój miast i kształtowanie polityki. Skuteczne strategie zarządzania obszarami przybrzeżnymi muszą uwzględniać zarówno naturalną dynamikę ekosystemów przybrzeżnych, jak i wymagania społeczno-ekonomiczne. Przykładowo, tworzenie planów zrównoważonego zarządzania rybołówstwem wymaga zrozumienia dynamiki populacji ryb (kwestia biofizyczna) oraz ekonomicznego znaczenia rybołówstwa dla lokalnych społeczności (kwestia społeczno-ekonomiczna). </a:t>
            </a:r>
            <a:endParaRPr sz="2300" dirty="0"/>
          </a:p>
        </p:txBody>
      </p:sp>
      <p:pic>
        <p:nvPicPr>
          <p:cNvPr id="3" name="Picture 2" descr="Balance stone with spa on river coast">
            <a:extLst>
              <a:ext uri="{FF2B5EF4-FFF2-40B4-BE49-F238E27FC236}">
                <a16:creationId xmlns:a16="http://schemas.microsoft.com/office/drawing/2014/main" id="{F1CDE135-152C-C485-40F9-11A47B2D4E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2600" y="1783941"/>
            <a:ext cx="2477108" cy="3803515"/>
          </a:xfrm>
          <a:prstGeom prst="rect">
            <a:avLst/>
          </a:prstGeom>
        </p:spPr>
      </p:pic>
      <p:sp>
        <p:nvSpPr>
          <p:cNvPr id="5" name="Google Shape;268;g2de6adfa13e_3_0">
            <a:extLst>
              <a:ext uri="{FF2B5EF4-FFF2-40B4-BE49-F238E27FC236}">
                <a16:creationId xmlns:a16="http://schemas.microsoft.com/office/drawing/2014/main" id="{CB913076-2DA0-39BC-DF44-6C818A229865}"/>
              </a:ext>
            </a:extLst>
          </p:cNvPr>
          <p:cNvSpPr txBox="1">
            <a:spLocks noGrp="1"/>
          </p:cNvSpPr>
          <p:nvPr>
            <p:ph type="body" idx="2"/>
          </p:nvPr>
        </p:nvSpPr>
        <p:spPr>
          <a:xfrm>
            <a:off x="581025" y="35363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Przykłady</a:t>
            </a:r>
            <a:endParaRPr b="1" dirty="0"/>
          </a:p>
        </p:txBody>
      </p:sp>
    </p:spTree>
    <p:extLst>
      <p:ext uri="{BB962C8B-B14F-4D97-AF65-F5344CB8AC3E}">
        <p14:creationId xmlns:p14="http://schemas.microsoft.com/office/powerpoint/2010/main" val="124508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Kluczowe tematy badań</a:t>
            </a:r>
            <a:endParaRPr>
              <a:latin typeface="Calibri"/>
              <a:ea typeface="Calibri"/>
              <a:cs typeface="Calibri"/>
              <a:sym typeface="Calibri"/>
            </a:endParaRPr>
          </a:p>
        </p:txBody>
      </p:sp>
      <p:sp>
        <p:nvSpPr>
          <p:cNvPr id="282" name="Google Shape;282;p47"/>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extLst>
      <p:ext uri="{BB962C8B-B14F-4D97-AF65-F5344CB8AC3E}">
        <p14:creationId xmlns:p14="http://schemas.microsoft.com/office/powerpoint/2010/main" val="163315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4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a:latin typeface="Calibri"/>
                <a:ea typeface="Calibri"/>
                <a:cs typeface="Calibri"/>
                <a:sym typeface="Calibri"/>
              </a:rPr>
              <a:t>Kluczowe tematy badań</a:t>
            </a:r>
            <a:endParaRPr>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a:p>
        </p:txBody>
      </p:sp>
      <p:grpSp>
        <p:nvGrpSpPr>
          <p:cNvPr id="289" name="Google Shape;289;p48"/>
          <p:cNvGrpSpPr/>
          <p:nvPr/>
        </p:nvGrpSpPr>
        <p:grpSpPr>
          <a:xfrm rot="3730759">
            <a:off x="10590024" y="380632"/>
            <a:ext cx="949887" cy="1163493"/>
            <a:chOff x="7602444" y="4967675"/>
            <a:chExt cx="483620" cy="592374"/>
          </a:xfrm>
        </p:grpSpPr>
        <p:grpSp>
          <p:nvGrpSpPr>
            <p:cNvPr id="290" name="Google Shape;290;p48"/>
            <p:cNvGrpSpPr/>
            <p:nvPr/>
          </p:nvGrpSpPr>
          <p:grpSpPr>
            <a:xfrm>
              <a:off x="7618661" y="4967675"/>
              <a:ext cx="467403" cy="507609"/>
              <a:chOff x="2251964" y="3590497"/>
              <a:chExt cx="467403" cy="507609"/>
            </a:xfrm>
          </p:grpSpPr>
          <p:sp>
            <p:nvSpPr>
              <p:cNvPr id="291" name="Google Shape;291;p4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4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4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4" name="Google Shape;294;p48"/>
            <p:cNvGrpSpPr/>
            <p:nvPr/>
          </p:nvGrpSpPr>
          <p:grpSpPr>
            <a:xfrm>
              <a:off x="7602444" y="4993761"/>
              <a:ext cx="421973" cy="566288"/>
              <a:chOff x="2235747" y="3616583"/>
              <a:chExt cx="421973" cy="566288"/>
            </a:xfrm>
          </p:grpSpPr>
          <p:sp>
            <p:nvSpPr>
              <p:cNvPr id="295" name="Google Shape;295;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Freeform 171">
            <a:extLst>
              <a:ext uri="{FF2B5EF4-FFF2-40B4-BE49-F238E27FC236}">
                <a16:creationId xmlns:a16="http://schemas.microsoft.com/office/drawing/2014/main" id="{43934A45-164B-50B3-9C12-D1A1FA830FAD}"/>
              </a:ext>
            </a:extLst>
          </p:cNvPr>
          <p:cNvSpPr>
            <a:spLocks noChangeArrowheads="1"/>
          </p:cNvSpPr>
          <p:nvPr/>
        </p:nvSpPr>
        <p:spPr bwMode="auto">
          <a:xfrm>
            <a:off x="575327" y="2476597"/>
            <a:ext cx="2620590" cy="2619801"/>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 name="Freeform 172">
            <a:extLst>
              <a:ext uri="{FF2B5EF4-FFF2-40B4-BE49-F238E27FC236}">
                <a16:creationId xmlns:a16="http://schemas.microsoft.com/office/drawing/2014/main" id="{4F0D5F84-B3E7-CC1D-B020-9E8E06D6D7AF}"/>
              </a:ext>
            </a:extLst>
          </p:cNvPr>
          <p:cNvSpPr>
            <a:spLocks noChangeArrowheads="1"/>
          </p:cNvSpPr>
          <p:nvPr/>
        </p:nvSpPr>
        <p:spPr bwMode="auto">
          <a:xfrm>
            <a:off x="683041" y="2545844"/>
            <a:ext cx="2620590" cy="2619798"/>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 name="Freeform 177">
            <a:extLst>
              <a:ext uri="{FF2B5EF4-FFF2-40B4-BE49-F238E27FC236}">
                <a16:creationId xmlns:a16="http://schemas.microsoft.com/office/drawing/2014/main" id="{E11C362C-45C8-A573-4758-A2249B5DA6D8}"/>
              </a:ext>
            </a:extLst>
          </p:cNvPr>
          <p:cNvSpPr>
            <a:spLocks noChangeArrowheads="1"/>
          </p:cNvSpPr>
          <p:nvPr/>
        </p:nvSpPr>
        <p:spPr bwMode="auto">
          <a:xfrm>
            <a:off x="3417757" y="2513433"/>
            <a:ext cx="2620590" cy="2619801"/>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8">
            <a:extLst>
              <a:ext uri="{FF2B5EF4-FFF2-40B4-BE49-F238E27FC236}">
                <a16:creationId xmlns:a16="http://schemas.microsoft.com/office/drawing/2014/main" id="{C8A2B691-150C-520B-891B-E81FA3FCDDA2}"/>
              </a:ext>
            </a:extLst>
          </p:cNvPr>
          <p:cNvSpPr>
            <a:spLocks noChangeArrowheads="1"/>
          </p:cNvSpPr>
          <p:nvPr/>
        </p:nvSpPr>
        <p:spPr bwMode="auto">
          <a:xfrm>
            <a:off x="3522905" y="2582680"/>
            <a:ext cx="2620592" cy="2619798"/>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80">
            <a:extLst>
              <a:ext uri="{FF2B5EF4-FFF2-40B4-BE49-F238E27FC236}">
                <a16:creationId xmlns:a16="http://schemas.microsoft.com/office/drawing/2014/main" id="{D635B29E-E79F-55D3-5DE6-B2D1F98F7E45}"/>
              </a:ext>
            </a:extLst>
          </p:cNvPr>
          <p:cNvSpPr>
            <a:spLocks noChangeArrowheads="1"/>
          </p:cNvSpPr>
          <p:nvPr/>
        </p:nvSpPr>
        <p:spPr bwMode="auto">
          <a:xfrm>
            <a:off x="8912016" y="2372026"/>
            <a:ext cx="2620592" cy="2619801"/>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81">
            <a:extLst>
              <a:ext uri="{FF2B5EF4-FFF2-40B4-BE49-F238E27FC236}">
                <a16:creationId xmlns:a16="http://schemas.microsoft.com/office/drawing/2014/main" id="{D0D0F2FD-497C-E316-884D-F5785A4C9D30}"/>
              </a:ext>
            </a:extLst>
          </p:cNvPr>
          <p:cNvSpPr>
            <a:spLocks noChangeArrowheads="1"/>
          </p:cNvSpPr>
          <p:nvPr/>
        </p:nvSpPr>
        <p:spPr bwMode="auto">
          <a:xfrm>
            <a:off x="9017166" y="2441272"/>
            <a:ext cx="2620590" cy="2619798"/>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0">
            <a:extLst>
              <a:ext uri="{FF2B5EF4-FFF2-40B4-BE49-F238E27FC236}">
                <a16:creationId xmlns:a16="http://schemas.microsoft.com/office/drawing/2014/main" id="{88C8B4E0-703F-F486-1EEE-E384C2BF0475}"/>
              </a:ext>
            </a:extLst>
          </p:cNvPr>
          <p:cNvSpPr>
            <a:spLocks noChangeArrowheads="1"/>
          </p:cNvSpPr>
          <p:nvPr/>
        </p:nvSpPr>
        <p:spPr bwMode="auto">
          <a:xfrm>
            <a:off x="744592" y="2530456"/>
            <a:ext cx="2620590"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6">
            <a:extLst>
              <a:ext uri="{FF2B5EF4-FFF2-40B4-BE49-F238E27FC236}">
                <a16:creationId xmlns:a16="http://schemas.microsoft.com/office/drawing/2014/main" id="{43CBFCA7-15CD-244F-8CD2-8EE62CDD164E}"/>
              </a:ext>
            </a:extLst>
          </p:cNvPr>
          <p:cNvSpPr>
            <a:spLocks noChangeArrowheads="1"/>
          </p:cNvSpPr>
          <p:nvPr/>
        </p:nvSpPr>
        <p:spPr bwMode="auto">
          <a:xfrm>
            <a:off x="3587022" y="2567292"/>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79">
            <a:extLst>
              <a:ext uri="{FF2B5EF4-FFF2-40B4-BE49-F238E27FC236}">
                <a16:creationId xmlns:a16="http://schemas.microsoft.com/office/drawing/2014/main" id="{1A1B1237-026F-3D7F-056D-A9561F27222E}"/>
              </a:ext>
            </a:extLst>
          </p:cNvPr>
          <p:cNvSpPr>
            <a:spLocks noChangeArrowheads="1"/>
          </p:cNvSpPr>
          <p:nvPr/>
        </p:nvSpPr>
        <p:spPr bwMode="auto">
          <a:xfrm>
            <a:off x="9078717" y="2425884"/>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CuadroTexto 553">
            <a:extLst>
              <a:ext uri="{FF2B5EF4-FFF2-40B4-BE49-F238E27FC236}">
                <a16:creationId xmlns:a16="http://schemas.microsoft.com/office/drawing/2014/main" id="{6A02920E-44CB-B952-302A-AFA5145DFD50}"/>
              </a:ext>
            </a:extLst>
          </p:cNvPr>
          <p:cNvSpPr txBox="1"/>
          <p:nvPr/>
        </p:nvSpPr>
        <p:spPr>
          <a:xfrm>
            <a:off x="840036" y="3108999"/>
            <a:ext cx="2306600" cy="1323439"/>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ea typeface="Lato" charset="0"/>
                <a:cs typeface="Calibri" panose="020F0502020204030204" pitchFamily="34" charset="0"/>
              </a:rPr>
              <a:t>Przepływy ekologiczne w mozaikach krajobrazowych</a:t>
            </a:r>
          </a:p>
        </p:txBody>
      </p:sp>
      <p:sp>
        <p:nvSpPr>
          <p:cNvPr id="12" name="CuadroTexto 553">
            <a:extLst>
              <a:ext uri="{FF2B5EF4-FFF2-40B4-BE49-F238E27FC236}">
                <a16:creationId xmlns:a16="http://schemas.microsoft.com/office/drawing/2014/main" id="{E32EA209-1C8A-1A5A-6A3C-FFCA74326F28}"/>
              </a:ext>
            </a:extLst>
          </p:cNvPr>
          <p:cNvSpPr txBox="1"/>
          <p:nvPr/>
        </p:nvSpPr>
        <p:spPr>
          <a:xfrm>
            <a:off x="3814016" y="3223168"/>
            <a:ext cx="2064752" cy="1015663"/>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ea typeface="Lato" charset="0"/>
                <a:cs typeface="Calibri" panose="020F0502020204030204" pitchFamily="34" charset="0"/>
              </a:rPr>
              <a:t>Użytkowanie gruntów i zmiana pokrycia terenu</a:t>
            </a:r>
          </a:p>
        </p:txBody>
      </p:sp>
      <p:sp>
        <p:nvSpPr>
          <p:cNvPr id="13" name="CuadroTexto 553">
            <a:extLst>
              <a:ext uri="{FF2B5EF4-FFF2-40B4-BE49-F238E27FC236}">
                <a16:creationId xmlns:a16="http://schemas.microsoft.com/office/drawing/2014/main" id="{A3B93558-EB43-7D5D-04D3-2CEE21255A2D}"/>
              </a:ext>
            </a:extLst>
          </p:cNvPr>
          <p:cNvSpPr txBox="1"/>
          <p:nvPr/>
        </p:nvSpPr>
        <p:spPr>
          <a:xfrm>
            <a:off x="9216218" y="3063222"/>
            <a:ext cx="2382144" cy="1323439"/>
          </a:xfrm>
          <a:prstGeom prst="rect">
            <a:avLst/>
          </a:prstGeom>
          <a:noFill/>
          <a:ln>
            <a:noFill/>
          </a:ln>
        </p:spPr>
        <p:txBody>
          <a:bodyPr wrap="square" rtlCol="0">
            <a:spAutoFit/>
          </a:bodyPr>
          <a:lstStyle/>
          <a:p>
            <a:pPr algn="ctr"/>
            <a:r>
              <a:rPr lang="en-US" sz="2000" b="1" i="0" dirty="0">
                <a:solidFill>
                  <a:srgbClr val="000000"/>
                </a:solidFill>
                <a:effectLst/>
                <a:latin typeface="Söhne"/>
              </a:rPr>
              <a:t>Rola wpływu człowieka na różnorodność krajobrazu</a:t>
            </a:r>
          </a:p>
        </p:txBody>
      </p:sp>
      <p:sp>
        <p:nvSpPr>
          <p:cNvPr id="14" name="Freeform 174">
            <a:extLst>
              <a:ext uri="{FF2B5EF4-FFF2-40B4-BE49-F238E27FC236}">
                <a16:creationId xmlns:a16="http://schemas.microsoft.com/office/drawing/2014/main" id="{F0639D05-5EC3-9A48-4D1F-A8F5A1F2E4F3}"/>
              </a:ext>
            </a:extLst>
          </p:cNvPr>
          <p:cNvSpPr>
            <a:spLocks noChangeArrowheads="1"/>
          </p:cNvSpPr>
          <p:nvPr/>
        </p:nvSpPr>
        <p:spPr bwMode="auto">
          <a:xfrm>
            <a:off x="6293905" y="2460819"/>
            <a:ext cx="2620592" cy="2619801"/>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5">
            <a:extLst>
              <a:ext uri="{FF2B5EF4-FFF2-40B4-BE49-F238E27FC236}">
                <a16:creationId xmlns:a16="http://schemas.microsoft.com/office/drawing/2014/main" id="{68705899-F0C6-CD4B-85FA-DF4104569E89}"/>
              </a:ext>
            </a:extLst>
          </p:cNvPr>
          <p:cNvSpPr>
            <a:spLocks noChangeArrowheads="1"/>
          </p:cNvSpPr>
          <p:nvPr/>
        </p:nvSpPr>
        <p:spPr bwMode="auto">
          <a:xfrm>
            <a:off x="6401619" y="2530065"/>
            <a:ext cx="2620592" cy="2619798"/>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Freeform 173">
            <a:extLst>
              <a:ext uri="{FF2B5EF4-FFF2-40B4-BE49-F238E27FC236}">
                <a16:creationId xmlns:a16="http://schemas.microsoft.com/office/drawing/2014/main" id="{50ECE955-ABD8-EE0D-862B-51FB83C6B231}"/>
              </a:ext>
            </a:extLst>
          </p:cNvPr>
          <p:cNvSpPr>
            <a:spLocks noChangeArrowheads="1"/>
          </p:cNvSpPr>
          <p:nvPr/>
        </p:nvSpPr>
        <p:spPr bwMode="auto">
          <a:xfrm>
            <a:off x="6463170" y="2514677"/>
            <a:ext cx="2620592"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7" name="CuadroTexto 553">
            <a:extLst>
              <a:ext uri="{FF2B5EF4-FFF2-40B4-BE49-F238E27FC236}">
                <a16:creationId xmlns:a16="http://schemas.microsoft.com/office/drawing/2014/main" id="{2FA4EFCC-42BA-445C-836C-77E109356880}"/>
              </a:ext>
            </a:extLst>
          </p:cNvPr>
          <p:cNvSpPr txBox="1"/>
          <p:nvPr/>
        </p:nvSpPr>
        <p:spPr>
          <a:xfrm>
            <a:off x="6401619" y="3397228"/>
            <a:ext cx="2755828" cy="707886"/>
          </a:xfrm>
          <a:prstGeom prst="rect">
            <a:avLst/>
          </a:prstGeom>
          <a:noFill/>
          <a:ln>
            <a:noFill/>
          </a:ln>
        </p:spPr>
        <p:txBody>
          <a:bodyPr wrap="square" rtlCol="0">
            <a:spAutoFit/>
          </a:bodyPr>
          <a:lstStyle/>
          <a:p>
            <a:pPr algn="ctr"/>
            <a:r>
              <a:rPr lang="en-US" sz="2000" b="1" dirty="0">
                <a:solidFill>
                  <a:srgbClr val="000000"/>
                </a:solidFill>
                <a:latin typeface="Calibri" panose="020F0502020204030204" pitchFamily="34" charset="0"/>
                <a:ea typeface="Lato" charset="0"/>
                <a:cs typeface="Calibri" panose="020F0502020204030204" pitchFamily="34" charset="0"/>
              </a:rPr>
              <a:t>Ochrona krajobrazu i zrównoważony rozwój</a:t>
            </a:r>
          </a:p>
        </p:txBody>
      </p:sp>
      <p:pic>
        <p:nvPicPr>
          <p:cNvPr id="19" name="Graphic 18" descr="Badge 3 outline">
            <a:extLst>
              <a:ext uri="{FF2B5EF4-FFF2-40B4-BE49-F238E27FC236}">
                <a16:creationId xmlns:a16="http://schemas.microsoft.com/office/drawing/2014/main" id="{D61BE50D-1194-56C6-6286-FA53A2ADD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1449" y="1914826"/>
            <a:ext cx="914400" cy="914400"/>
          </a:xfrm>
          <a:prstGeom prst="rect">
            <a:avLst/>
          </a:prstGeom>
        </p:spPr>
      </p:pic>
      <p:pic>
        <p:nvPicPr>
          <p:cNvPr id="21" name="Graphic 20" descr="Badge 1 outline">
            <a:extLst>
              <a:ext uri="{FF2B5EF4-FFF2-40B4-BE49-F238E27FC236}">
                <a16:creationId xmlns:a16="http://schemas.microsoft.com/office/drawing/2014/main" id="{BD93A4FC-AA9A-A8EE-4901-E72CC53DD6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894" y="1914826"/>
            <a:ext cx="914400" cy="914400"/>
          </a:xfrm>
          <a:prstGeom prst="rect">
            <a:avLst/>
          </a:prstGeom>
        </p:spPr>
      </p:pic>
      <p:pic>
        <p:nvPicPr>
          <p:cNvPr id="23" name="Graphic 22" descr="Badge outline">
            <a:extLst>
              <a:ext uri="{FF2B5EF4-FFF2-40B4-BE49-F238E27FC236}">
                <a16:creationId xmlns:a16="http://schemas.microsoft.com/office/drawing/2014/main" id="{B81BD2FF-C83D-4492-62B2-C084D44A76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7350" y="1911777"/>
            <a:ext cx="914400" cy="914400"/>
          </a:xfrm>
          <a:prstGeom prst="rect">
            <a:avLst/>
          </a:prstGeom>
        </p:spPr>
      </p:pic>
      <p:pic>
        <p:nvPicPr>
          <p:cNvPr id="25" name="Graphic 24" descr="Badge 4 outline">
            <a:extLst>
              <a:ext uri="{FF2B5EF4-FFF2-40B4-BE49-F238E27FC236}">
                <a16:creationId xmlns:a16="http://schemas.microsoft.com/office/drawing/2014/main" id="{96E94424-D420-E0AD-5381-A9F9C0ED4F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93263" y="1907132"/>
            <a:ext cx="914400" cy="914400"/>
          </a:xfrm>
          <a:prstGeom prst="rect">
            <a:avLst/>
          </a:prstGeom>
        </p:spPr>
      </p:pic>
    </p:spTree>
    <p:extLst>
      <p:ext uri="{BB962C8B-B14F-4D97-AF65-F5344CB8AC3E}">
        <p14:creationId xmlns:p14="http://schemas.microsoft.com/office/powerpoint/2010/main" val="9787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body" idx="1"/>
          </p:nvPr>
        </p:nvSpPr>
        <p:spPr>
          <a:xfrm>
            <a:off x="428625" y="1284832"/>
            <a:ext cx="11258550" cy="4762675"/>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Odkrywanie przepływów ekologicznych: </a:t>
            </a:r>
            <a:r>
              <a:rPr lang="en-US" b="0" i="0" dirty="0">
                <a:latin typeface="Calibri"/>
                <a:ea typeface="Calibri"/>
                <a:cs typeface="Calibri"/>
                <a:sym typeface="Calibri"/>
              </a:rPr>
              <a:t>Wyobraź sobie swój krajobraz rolniczy jako żywą mozaikę i </a:t>
            </a:r>
            <a:r>
              <a:rPr lang="en-US" dirty="0"/>
              <a:t>spróbuj </a:t>
            </a:r>
            <a:r>
              <a:rPr lang="en-US" b="0" i="0" dirty="0">
                <a:latin typeface="Calibri"/>
                <a:ea typeface="Calibri"/>
                <a:cs typeface="Calibri"/>
                <a:sym typeface="Calibri"/>
              </a:rPr>
              <a:t>zagłębić się w zniuansowaną dynamikę przepływów ekologicznych, misternie łącząc </a:t>
            </a:r>
            <a:r>
              <a:rPr lang="en-US" dirty="0"/>
              <a:t>kontrastujące </a:t>
            </a:r>
            <a:r>
              <a:rPr lang="en-US" b="0" i="0" dirty="0">
                <a:latin typeface="Calibri"/>
                <a:ea typeface="Calibri"/>
                <a:cs typeface="Calibri"/>
                <a:sym typeface="Calibri"/>
              </a:rPr>
              <a:t>aspekty swojego gospodarstwa.</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Symfonia wzajemnych połączeń: </a:t>
            </a:r>
            <a:r>
              <a:rPr lang="en-US" b="0" i="0" dirty="0">
                <a:latin typeface="Calibri"/>
                <a:ea typeface="Calibri"/>
                <a:cs typeface="Calibri"/>
                <a:sym typeface="Calibri"/>
              </a:rPr>
              <a:t>Od meandrujących ścieżek wodnych po wyznaczone korytarze dla dzikich zwierząt, przepływy ekologiczne są zawiłymi nićmi przeplatającymi się przez tkaninę mozaiki gospodarstwa. Ta eksploracja ma na celu zrozumienie wzajemnie powiązanych ścieżek, które podtrzymują bioróżnorodność, pielęgnują zdrowie gleby i ustanawiają delikatną równowagę w krajobrazie.</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Zarządzanie mozaiką: </a:t>
            </a:r>
            <a:r>
              <a:rPr lang="en-US" dirty="0"/>
              <a:t>Wyrusz w podróż</a:t>
            </a:r>
            <a:r>
              <a:rPr lang="en-US" b="0" i="0" dirty="0">
                <a:latin typeface="Calibri"/>
                <a:ea typeface="Calibri"/>
                <a:cs typeface="Calibri"/>
                <a:sym typeface="Calibri"/>
              </a:rPr>
              <a:t>, aby zrozumieć, w jaki sposób rozpoznawanie i celowe zarządzanie przepływami ekologicznymi może zoptymalizować odporność i produktywność gospodarstwa. Obejmuje to wykorzystanie nieodłącznych rytmicznych wzorców mozaiki krajobrazu w celu kultywowania dobrze prosperującego i zrównoważonego </a:t>
            </a:r>
            <a:r>
              <a:rPr lang="en-US" dirty="0"/>
              <a:t>środowiska </a:t>
            </a:r>
            <a:r>
              <a:rPr lang="en-US" b="0" i="0" dirty="0">
                <a:latin typeface="Calibri"/>
                <a:ea typeface="Calibri"/>
                <a:cs typeface="Calibri"/>
                <a:sym typeface="Calibri"/>
              </a:rPr>
              <a:t>rolniczego.</a:t>
            </a:r>
            <a:endParaRPr dirty="0"/>
          </a:p>
          <a:p>
            <a:pPr marL="342900" lvl="0" indent="0" algn="l" rtl="0">
              <a:lnSpc>
                <a:spcPct val="107000"/>
              </a:lnSpc>
              <a:spcBef>
                <a:spcPts val="1000"/>
              </a:spcBef>
              <a:spcAft>
                <a:spcPts val="800"/>
              </a:spcAft>
              <a:buSzPts val="1000"/>
              <a:buFont typeface="Noto Sans Symbols"/>
              <a:buNone/>
            </a:pPr>
            <a:r>
              <a:rPr lang="en-IE" sz="2000" dirty="0">
                <a:latin typeface="Calibri"/>
                <a:ea typeface="Calibri"/>
                <a:cs typeface="Calibri"/>
                <a:sym typeface="Calibri"/>
              </a:rPr>
              <a:t> </a:t>
            </a:r>
            <a:endParaRPr sz="2000" dirty="0">
              <a:latin typeface="Calibri"/>
              <a:ea typeface="Calibri"/>
              <a:cs typeface="Calibri"/>
              <a:sym typeface="Calibri"/>
            </a:endParaRPr>
          </a:p>
        </p:txBody>
      </p:sp>
      <p:sp>
        <p:nvSpPr>
          <p:cNvPr id="302" name="Google Shape;302;p49"/>
          <p:cNvSpPr txBox="1">
            <a:spLocks noGrp="1"/>
          </p:cNvSpPr>
          <p:nvPr>
            <p:ph type="body" idx="2"/>
          </p:nvPr>
        </p:nvSpPr>
        <p:spPr>
          <a:xfrm>
            <a:off x="267608" y="287571"/>
            <a:ext cx="11126011"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pPr>
            <a:r>
              <a:rPr lang="en-US" sz="3600" b="1" dirty="0">
                <a:solidFill>
                  <a:srgbClr val="92D050"/>
                </a:solidFill>
                <a:latin typeface="Calibri"/>
                <a:ea typeface="Calibri"/>
                <a:cs typeface="Calibri"/>
                <a:sym typeface="Calibri"/>
              </a:rPr>
              <a:t>1. Przepływy ekologiczne w mozaikach krajobrazowych</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03" name="Google Shape;303;p49"/>
          <p:cNvGrpSpPr/>
          <p:nvPr/>
        </p:nvGrpSpPr>
        <p:grpSpPr>
          <a:xfrm rot="3730759">
            <a:off x="10815109" y="179855"/>
            <a:ext cx="949887" cy="1163493"/>
            <a:chOff x="7602444" y="4967675"/>
            <a:chExt cx="483620" cy="592374"/>
          </a:xfrm>
        </p:grpSpPr>
        <p:grpSp>
          <p:nvGrpSpPr>
            <p:cNvPr id="304" name="Google Shape;304;p49"/>
            <p:cNvGrpSpPr/>
            <p:nvPr/>
          </p:nvGrpSpPr>
          <p:grpSpPr>
            <a:xfrm>
              <a:off x="7618661" y="4967675"/>
              <a:ext cx="467403" cy="507609"/>
              <a:chOff x="2251964" y="3590497"/>
              <a:chExt cx="467403" cy="507609"/>
            </a:xfrm>
          </p:grpSpPr>
          <p:sp>
            <p:nvSpPr>
              <p:cNvPr id="305" name="Google Shape;305;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49"/>
            <p:cNvGrpSpPr/>
            <p:nvPr/>
          </p:nvGrpSpPr>
          <p:grpSpPr>
            <a:xfrm>
              <a:off x="7602444" y="4993761"/>
              <a:ext cx="421973" cy="566288"/>
              <a:chOff x="2235747" y="3616583"/>
              <a:chExt cx="421973" cy="566288"/>
            </a:xfrm>
          </p:grpSpPr>
          <p:sp>
            <p:nvSpPr>
              <p:cNvPr id="309" name="Google Shape;309;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084931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body" idx="1"/>
          </p:nvPr>
        </p:nvSpPr>
        <p:spPr>
          <a:xfrm>
            <a:off x="798449" y="1627419"/>
            <a:ext cx="7431151" cy="43692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b="0" i="0" dirty="0">
                <a:latin typeface="Calibri"/>
                <a:ea typeface="Calibri"/>
                <a:cs typeface="Calibri"/>
                <a:sym typeface="Calibri"/>
              </a:rPr>
              <a:t>Zmiana użytkowania gruntów i pokrycia terenu odnosi się do transformacji powierzchni Ziemi w czasie, obejmując zmiany we wzorcach </a:t>
            </a:r>
            <a:r>
              <a:rPr lang="en-US" b="0" i="0" dirty="0" err="1">
                <a:latin typeface="Calibri"/>
                <a:ea typeface="Calibri"/>
                <a:cs typeface="Calibri"/>
                <a:sym typeface="Calibri"/>
              </a:rPr>
              <a:t>użytkowania </a:t>
            </a:r>
            <a:r>
              <a:rPr lang="en-US" b="0" i="0" dirty="0">
                <a:latin typeface="Calibri"/>
                <a:ea typeface="Calibri"/>
                <a:cs typeface="Calibri"/>
                <a:sym typeface="Calibri"/>
              </a:rPr>
              <a:t>gruntów oraz zmiany w naturalnych lub sztucznych cechach. Ten dynamiczny proces jest napędzany przez niezliczone czynniki, w tym </a:t>
            </a:r>
            <a:r>
              <a:rPr lang="en-US" b="0" i="0" dirty="0" err="1">
                <a:latin typeface="Calibri"/>
                <a:ea typeface="Calibri"/>
                <a:cs typeface="Calibri"/>
                <a:sym typeface="Calibri"/>
              </a:rPr>
              <a:t>urbanizację</a:t>
            </a:r>
            <a:r>
              <a:rPr lang="en-US" b="0" i="0" dirty="0">
                <a:latin typeface="Calibri"/>
                <a:ea typeface="Calibri"/>
                <a:cs typeface="Calibri"/>
                <a:sym typeface="Calibri"/>
              </a:rPr>
              <a:t>, ekspansję rolnictwa, wylesianie i zmiany klimatu. Zrozumienie tego tematu ma zasadnicze znaczenie dla świadomego zarządzania środowiskiem, zrównoważonego rozwoju i zachowania różnorodności biologicznej.</a:t>
            </a:r>
            <a:endParaRPr b="0" i="0" dirty="0">
              <a:latin typeface="Calibri"/>
              <a:ea typeface="Calibri"/>
              <a:cs typeface="Calibri"/>
              <a:sym typeface="Calibri"/>
            </a:endParaRPr>
          </a:p>
          <a:p>
            <a:pPr marL="0" lvl="0" indent="0" algn="l" rtl="0">
              <a:lnSpc>
                <a:spcPct val="107000"/>
              </a:lnSpc>
              <a:spcBef>
                <a:spcPts val="1000"/>
              </a:spcBef>
              <a:spcAft>
                <a:spcPts val="0"/>
              </a:spcAft>
              <a:buSzPts val="1000"/>
              <a:buNone/>
            </a:pPr>
            <a:endParaRPr dirty="0"/>
          </a:p>
          <a:p>
            <a:pPr marL="0" lvl="0" indent="0" algn="l" rtl="0">
              <a:lnSpc>
                <a:spcPct val="107000"/>
              </a:lnSpc>
              <a:spcBef>
                <a:spcPts val="1000"/>
              </a:spcBef>
              <a:spcAft>
                <a:spcPts val="0"/>
              </a:spcAft>
              <a:buSzPts val="1000"/>
              <a:buNone/>
            </a:pPr>
            <a:endParaRPr dirty="0"/>
          </a:p>
          <a:p>
            <a:pPr marL="0" lvl="0" indent="0" algn="l" rtl="0">
              <a:lnSpc>
                <a:spcPct val="107000"/>
              </a:lnSpc>
              <a:spcBef>
                <a:spcPts val="1000"/>
              </a:spcBef>
              <a:spcAft>
                <a:spcPts val="0"/>
              </a:spcAft>
              <a:buSzPts val="1000"/>
              <a:buNone/>
            </a:pPr>
            <a:endParaRPr dirty="0"/>
          </a:p>
          <a:p>
            <a:pPr marL="228600" lvl="0" indent="-228600" algn="l" rtl="0">
              <a:lnSpc>
                <a:spcPct val="90000"/>
              </a:lnSpc>
              <a:spcBef>
                <a:spcPts val="800"/>
              </a:spcBef>
              <a:spcAft>
                <a:spcPts val="0"/>
              </a:spcAft>
              <a:buClr>
                <a:srgbClr val="000000"/>
              </a:buClr>
              <a:buSzPts val="2400"/>
              <a:buFont typeface="Arial"/>
              <a:buNone/>
            </a:pPr>
            <a:r>
              <a:rPr lang="en-US" sz="1700" u="sng" dirty="0">
                <a:hlinkClick r:id="rId3">
                  <a:extLst>
                    <a:ext uri="{A12FA001-AC4F-418D-AE19-62706E023703}">
                      <ahyp:hlinkClr xmlns:ahyp="http://schemas.microsoft.com/office/drawing/2018/hyperlinkcolor" val="tx"/>
                    </a:ext>
                  </a:extLst>
                </a:hlinkClick>
              </a:rPr>
              <a:t>Źródło</a:t>
            </a:r>
            <a:endParaRPr dirty="0"/>
          </a:p>
        </p:txBody>
      </p:sp>
      <p:sp>
        <p:nvSpPr>
          <p:cNvPr id="316" name="Google Shape;316;p5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2. Użytkowanie gruntów i zmiana pokrycia terenu</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17" name="Google Shape;317;p50"/>
          <p:cNvGrpSpPr/>
          <p:nvPr/>
        </p:nvGrpSpPr>
        <p:grpSpPr>
          <a:xfrm rot="3730759">
            <a:off x="10918674" y="291960"/>
            <a:ext cx="949887" cy="1163493"/>
            <a:chOff x="7602444" y="4967675"/>
            <a:chExt cx="483620" cy="592374"/>
          </a:xfrm>
        </p:grpSpPr>
        <p:grpSp>
          <p:nvGrpSpPr>
            <p:cNvPr id="318" name="Google Shape;318;p50"/>
            <p:cNvGrpSpPr/>
            <p:nvPr/>
          </p:nvGrpSpPr>
          <p:grpSpPr>
            <a:xfrm>
              <a:off x="7618661" y="4967675"/>
              <a:ext cx="467403" cy="507609"/>
              <a:chOff x="2251964" y="3590497"/>
              <a:chExt cx="467403" cy="507609"/>
            </a:xfrm>
          </p:grpSpPr>
          <p:sp>
            <p:nvSpPr>
              <p:cNvPr id="319" name="Google Shape;319;p5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5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5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50"/>
            <p:cNvGrpSpPr/>
            <p:nvPr/>
          </p:nvGrpSpPr>
          <p:grpSpPr>
            <a:xfrm>
              <a:off x="7602444" y="4993761"/>
              <a:ext cx="421973" cy="566288"/>
              <a:chOff x="2235747" y="3616583"/>
              <a:chExt cx="421973" cy="566288"/>
            </a:xfrm>
          </p:grpSpPr>
          <p:sp>
            <p:nvSpPr>
              <p:cNvPr id="323" name="Google Shape;323;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25" name="Google Shape;325;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92702" y="2195275"/>
            <a:ext cx="3143851" cy="2467450"/>
          </a:xfrm>
          <a:prstGeom prst="rect">
            <a:avLst/>
          </a:prstGeom>
          <a:noFill/>
          <a:ln>
            <a:noFill/>
          </a:ln>
        </p:spPr>
      </p:pic>
      <p:sp>
        <p:nvSpPr>
          <p:cNvPr id="2" name="TextBox 1">
            <a:extLst>
              <a:ext uri="{FF2B5EF4-FFF2-40B4-BE49-F238E27FC236}">
                <a16:creationId xmlns:a16="http://schemas.microsoft.com/office/drawing/2014/main" id="{5437F5A2-C941-E1FD-188F-F4603279C82E}"/>
              </a:ext>
            </a:extLst>
          </p:cNvPr>
          <p:cNvSpPr txBox="1"/>
          <p:nvPr/>
        </p:nvSpPr>
        <p:spPr>
          <a:xfrm>
            <a:off x="10657454" y="5292743"/>
            <a:ext cx="1701760" cy="307777"/>
          </a:xfrm>
          <a:prstGeom prst="rect">
            <a:avLst/>
          </a:prstGeom>
          <a:noFill/>
        </p:spPr>
        <p:txBody>
          <a:bodyPr wrap="square" rtlCol="0">
            <a:spAutoFit/>
          </a:bodyPr>
          <a:lstStyle/>
          <a:p>
            <a:r>
              <a:rPr lang="en-IE" b="1" dirty="0">
                <a:latin typeface="Calibri" panose="020F0502020204030204" pitchFamily="34" charset="0"/>
                <a:ea typeface="Calibri" panose="020F0502020204030204" pitchFamily="34" charset="0"/>
                <a:cs typeface="Calibri" panose="020F0502020204030204" pitchFamily="34" charset="0"/>
                <a:hlinkClick r:id="rId5"/>
              </a:rPr>
              <a:t>Źródło</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6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body" idx="1"/>
          </p:nvPr>
        </p:nvSpPr>
        <p:spPr>
          <a:xfrm>
            <a:off x="664311" y="1097239"/>
            <a:ext cx="10858500" cy="496902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pl-PL" sz="2300" b="1" i="0" dirty="0">
                <a:highlight>
                  <a:srgbClr val="8DC641"/>
                </a:highlight>
                <a:sym typeface="Calibri"/>
              </a:rPr>
              <a:t>Integralność ekosystemów: </a:t>
            </a:r>
            <a:r>
              <a:rPr lang="pl-PL" sz="2300" b="0" i="0" dirty="0">
                <a:sym typeface="Calibri"/>
              </a:rPr>
              <a:t>Ochrona krajobrazu jest strażnikiem ekosystemów, zapewniając ich strukturalną i funkcjonalną integralność. Chroniąc delikatną równowagę między roślinami, zwierzętami i ich środowiskiem, zapewnia podstawę dla trwałej produktywności i zdrowia ekologicznego.</a:t>
            </a:r>
            <a:endParaRPr lang="pl-PL" sz="2300" dirty="0"/>
          </a:p>
          <a:p>
            <a:pPr marL="228600" lvl="0" indent="0" algn="l" rtl="0">
              <a:lnSpc>
                <a:spcPct val="90000"/>
              </a:lnSpc>
              <a:spcBef>
                <a:spcPts val="1000"/>
              </a:spcBef>
              <a:spcAft>
                <a:spcPts val="0"/>
              </a:spcAft>
              <a:buSzPts val="2400"/>
              <a:buNone/>
            </a:pPr>
            <a:r>
              <a:rPr lang="pl-PL" sz="2300" b="1" i="0" dirty="0">
                <a:highlight>
                  <a:srgbClr val="8DC641"/>
                </a:highlight>
                <a:sym typeface="Calibri"/>
              </a:rPr>
              <a:t>Odporność bioróżnorodności: </a:t>
            </a:r>
            <a:r>
              <a:rPr lang="pl-PL" sz="2300" b="0" i="0" dirty="0">
                <a:sym typeface="Calibri"/>
              </a:rPr>
              <a:t>U podstaw działań ochronnych leży </a:t>
            </a:r>
            <a:r>
              <a:rPr lang="pl-PL" sz="2300" dirty="0"/>
              <a:t>mechanizm obronny </a:t>
            </a:r>
            <a:r>
              <a:rPr lang="pl-PL" sz="2300" b="0" i="0" dirty="0">
                <a:sym typeface="Calibri"/>
              </a:rPr>
              <a:t>bioróżnorodności. Zachowanie różnorodnych gatunków roślin i zwierząt w krajobrazie nie tylko pielęgnuje bogactwo natury, ale także wzmacnia odporność całego ekosystemu. Różnorodność biologiczna działa jak naturalne ubezpieczenie od niepewności środowiskowej.</a:t>
            </a:r>
            <a:endParaRPr lang="pl-PL" sz="2300" dirty="0"/>
          </a:p>
          <a:p>
            <a:pPr marL="228600" lvl="0" indent="0" algn="l" rtl="0">
              <a:lnSpc>
                <a:spcPct val="90000"/>
              </a:lnSpc>
              <a:spcBef>
                <a:spcPts val="1000"/>
              </a:spcBef>
              <a:spcAft>
                <a:spcPts val="0"/>
              </a:spcAft>
              <a:buSzPts val="2400"/>
              <a:buNone/>
            </a:pPr>
            <a:r>
              <a:rPr lang="pl-PL" sz="2300" b="1" i="0" dirty="0">
                <a:highlight>
                  <a:srgbClr val="8DC641"/>
                </a:highlight>
                <a:sym typeface="Calibri"/>
              </a:rPr>
              <a:t>Zrównoważone zarządzanie zasobami: </a:t>
            </a:r>
            <a:r>
              <a:rPr lang="pl-PL" sz="2300" b="0" i="0" dirty="0">
                <a:sym typeface="Calibri"/>
              </a:rPr>
              <a:t>Zrównoważone krajobrazy są efektem świadomego zarządzania zasobami. Rolnicy, poprzez praktyki ochrony, odgrywają kluczową rolę w optymalizacji wykorzystania zasobów - czy to wody, gleby czy energii. Zapewnia to nie tylko długowieczność działalności rolniczej, ale także przyczynia się do ogólnego zrównoważonego rozwoju krajobrazu rolniczego.</a:t>
            </a:r>
            <a:endParaRPr lang="pl-PL" sz="2300" dirty="0"/>
          </a:p>
        </p:txBody>
      </p:sp>
      <p:sp>
        <p:nvSpPr>
          <p:cNvPr id="331" name="Google Shape;331;p51"/>
          <p:cNvSpPr txBox="1">
            <a:spLocks noGrp="1"/>
          </p:cNvSpPr>
          <p:nvPr>
            <p:ph type="body" idx="2"/>
          </p:nvPr>
        </p:nvSpPr>
        <p:spPr>
          <a:xfrm>
            <a:off x="795943" y="34637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pl-PL" sz="3600" b="1" dirty="0">
                <a:solidFill>
                  <a:srgbClr val="92D050"/>
                </a:solidFill>
                <a:latin typeface="Calibri"/>
                <a:ea typeface="Calibri"/>
                <a:cs typeface="Calibri"/>
                <a:sym typeface="Calibri"/>
              </a:rPr>
              <a:t>3. Ochrona krajobrazu i zrównoważony rozwój</a:t>
            </a:r>
            <a:endParaRPr lang="pl-PL" sz="3200" dirty="0">
              <a:solidFill>
                <a:srgbClr val="92D050"/>
              </a:solidFill>
              <a:latin typeface="Calibri"/>
              <a:ea typeface="Calibri"/>
              <a:cs typeface="Calibri"/>
              <a:sym typeface="Calibri"/>
            </a:endParaRPr>
          </a:p>
        </p:txBody>
      </p:sp>
      <p:grpSp>
        <p:nvGrpSpPr>
          <p:cNvPr id="332" name="Google Shape;332;p51"/>
          <p:cNvGrpSpPr/>
          <p:nvPr/>
        </p:nvGrpSpPr>
        <p:grpSpPr>
          <a:xfrm rot="3730759">
            <a:off x="10918673" y="291959"/>
            <a:ext cx="949887" cy="1163493"/>
            <a:chOff x="7602444" y="4967675"/>
            <a:chExt cx="483620" cy="592374"/>
          </a:xfrm>
        </p:grpSpPr>
        <p:grpSp>
          <p:nvGrpSpPr>
            <p:cNvPr id="333" name="Google Shape;333;p51"/>
            <p:cNvGrpSpPr/>
            <p:nvPr/>
          </p:nvGrpSpPr>
          <p:grpSpPr>
            <a:xfrm>
              <a:off x="7618661" y="4967675"/>
              <a:ext cx="467403" cy="507609"/>
              <a:chOff x="2251964" y="3590497"/>
              <a:chExt cx="467403" cy="507609"/>
            </a:xfrm>
          </p:grpSpPr>
          <p:sp>
            <p:nvSpPr>
              <p:cNvPr id="334" name="Google Shape;334;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35" name="Google Shape;335;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36" name="Google Shape;336;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337" name="Google Shape;337;p51"/>
            <p:cNvGrpSpPr/>
            <p:nvPr/>
          </p:nvGrpSpPr>
          <p:grpSpPr>
            <a:xfrm>
              <a:off x="7602444" y="4993761"/>
              <a:ext cx="421973" cy="566288"/>
              <a:chOff x="2235747" y="3616583"/>
              <a:chExt cx="421973" cy="566288"/>
            </a:xfrm>
          </p:grpSpPr>
          <p:sp>
            <p:nvSpPr>
              <p:cNvPr id="338" name="Google Shape;338;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39" name="Google Shape;339;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94066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body" idx="1"/>
          </p:nvPr>
        </p:nvSpPr>
        <p:spPr>
          <a:xfrm>
            <a:off x="905211" y="1148478"/>
            <a:ext cx="10915313" cy="4933605"/>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500"/>
              </a:spcBef>
              <a:spcAft>
                <a:spcPts val="0"/>
              </a:spcAft>
              <a:buSzPts val="1000"/>
              <a:buNone/>
            </a:pPr>
            <a:r>
              <a:rPr lang="pl-PL" sz="2300" b="0" i="1" dirty="0">
                <a:sym typeface="Calibri"/>
              </a:rPr>
              <a:t>Kształtowanie mozaiki poprzez interakcje międzyludzkie</a:t>
            </a:r>
          </a:p>
          <a:p>
            <a:pPr marL="0" lvl="0" indent="0" algn="l" rtl="0">
              <a:lnSpc>
                <a:spcPct val="90000"/>
              </a:lnSpc>
              <a:spcBef>
                <a:spcPts val="600"/>
              </a:spcBef>
              <a:spcAft>
                <a:spcPts val="0"/>
              </a:spcAft>
              <a:buSzPts val="2400"/>
              <a:buNone/>
            </a:pPr>
            <a:r>
              <a:rPr lang="pl-PL" sz="2300" b="1" i="0" dirty="0">
                <a:highlight>
                  <a:srgbClr val="8DC641"/>
                </a:highlight>
                <a:sym typeface="Calibri"/>
              </a:rPr>
              <a:t>Praktyki użytkowania gruntów: </a:t>
            </a:r>
            <a:r>
              <a:rPr lang="pl-PL" sz="2300" b="0" i="0" dirty="0">
                <a:sym typeface="Calibri"/>
              </a:rPr>
              <a:t>Wpływ człowieka na różnorodność krajobrazu jest głęboki, często pod wpływem praktyk związanych z użytkowaniem gruntów. Ekspansja rolnictwa, urbanizacja i wylesianie zmieniają fizyczny skład krajobrazów, bezpośrednio wpływając na różnorodność ekosystemów i siedlisk.</a:t>
            </a:r>
            <a:endParaRPr lang="pl-PL" sz="2300" dirty="0"/>
          </a:p>
          <a:p>
            <a:pPr marL="0" lvl="0" indent="0" algn="l" rtl="0">
              <a:lnSpc>
                <a:spcPct val="90000"/>
              </a:lnSpc>
              <a:spcBef>
                <a:spcPts val="600"/>
              </a:spcBef>
              <a:spcAft>
                <a:spcPts val="0"/>
              </a:spcAft>
              <a:buSzPts val="2400"/>
              <a:buNone/>
            </a:pPr>
            <a:r>
              <a:rPr lang="pl-PL" sz="2300" b="1" i="0" dirty="0">
                <a:highlight>
                  <a:srgbClr val="8DC641"/>
                </a:highlight>
                <a:sym typeface="Calibri"/>
              </a:rPr>
              <a:t>Zmiany bioróżnorodności: </a:t>
            </a:r>
            <a:r>
              <a:rPr lang="pl-PL" sz="2300" b="0" i="0" dirty="0">
                <a:sym typeface="Calibri"/>
              </a:rPr>
              <a:t>Działalność człowieka przyczynia się do zmian we wzorcach różnorodności biologicznej. Wprowadzenie nierodzimych gatunków, fragmentacja siedlisk i nadmierna eksploatacja mogą zakłócić delikatną równowagę flory i fauny, prowadząc do zmian w składzie krajobrazów.</a:t>
            </a:r>
            <a:endParaRPr lang="pl-PL" sz="2300" dirty="0"/>
          </a:p>
          <a:p>
            <a:pPr marL="0" lvl="0" indent="0" algn="l" rtl="0">
              <a:lnSpc>
                <a:spcPct val="90000"/>
              </a:lnSpc>
              <a:spcBef>
                <a:spcPts val="1000"/>
              </a:spcBef>
              <a:spcAft>
                <a:spcPts val="0"/>
              </a:spcAft>
              <a:buSzPts val="2400"/>
              <a:buNone/>
            </a:pPr>
            <a:r>
              <a:rPr lang="pl-PL" sz="2300" b="1" i="0" dirty="0">
                <a:highlight>
                  <a:srgbClr val="8DC641"/>
                </a:highlight>
                <a:sym typeface="Calibri"/>
              </a:rPr>
              <a:t>Modyfikacja usług ekosystemowych: </a:t>
            </a:r>
            <a:r>
              <a:rPr lang="pl-PL" sz="2300" b="0" i="0" dirty="0">
                <a:sym typeface="Calibri"/>
              </a:rPr>
              <a:t>Wybory dokonywane przez ludzi w zakresie zarządzania gruntami mają wpływ na świadczenie usług ekosystemowych. Od zmiany wzorców przepływu wody po zmianę cykli składników odżywczych, działania człowieka bezpośrednio modyfikują usługi oferowane przez krajobrazy, wpływając na ogólny stan zdrowia i funkcjonalność ekosystemów.</a:t>
            </a:r>
            <a:endParaRPr lang="pl-PL" sz="2300" dirty="0"/>
          </a:p>
        </p:txBody>
      </p:sp>
      <p:sp>
        <p:nvSpPr>
          <p:cNvPr id="345" name="Google Shape;345;p52"/>
          <p:cNvSpPr txBox="1">
            <a:spLocks noGrp="1"/>
          </p:cNvSpPr>
          <p:nvPr>
            <p:ph type="body" idx="2"/>
          </p:nvPr>
        </p:nvSpPr>
        <p:spPr>
          <a:xfrm>
            <a:off x="809686" y="426915"/>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pl-PL" sz="3600" b="1" dirty="0">
                <a:solidFill>
                  <a:srgbClr val="92D050"/>
                </a:solidFill>
                <a:latin typeface="Calibri"/>
                <a:ea typeface="Calibri"/>
                <a:cs typeface="Calibri"/>
                <a:sym typeface="Calibri"/>
              </a:rPr>
              <a:t>4. Rola wpływu człowieka na różnorodność krajobrazu</a:t>
            </a:r>
            <a:endParaRPr lang="pl-PL"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lang="pl-PL" dirty="0"/>
          </a:p>
        </p:txBody>
      </p:sp>
      <p:grpSp>
        <p:nvGrpSpPr>
          <p:cNvPr id="346" name="Google Shape;346;p52"/>
          <p:cNvGrpSpPr/>
          <p:nvPr/>
        </p:nvGrpSpPr>
        <p:grpSpPr>
          <a:xfrm rot="3730759">
            <a:off x="10980893" y="109804"/>
            <a:ext cx="949887" cy="1163493"/>
            <a:chOff x="7602444" y="4967675"/>
            <a:chExt cx="483620" cy="592374"/>
          </a:xfrm>
        </p:grpSpPr>
        <p:grpSp>
          <p:nvGrpSpPr>
            <p:cNvPr id="347" name="Google Shape;347;p52"/>
            <p:cNvGrpSpPr/>
            <p:nvPr/>
          </p:nvGrpSpPr>
          <p:grpSpPr>
            <a:xfrm>
              <a:off x="7618661" y="4967675"/>
              <a:ext cx="467403" cy="507609"/>
              <a:chOff x="2251964" y="3590497"/>
              <a:chExt cx="467403" cy="507609"/>
            </a:xfrm>
          </p:grpSpPr>
          <p:sp>
            <p:nvSpPr>
              <p:cNvPr id="348" name="Google Shape;348;p5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49" name="Google Shape;349;p5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50" name="Google Shape;350;p5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351" name="Google Shape;351;p52"/>
            <p:cNvGrpSpPr/>
            <p:nvPr/>
          </p:nvGrpSpPr>
          <p:grpSpPr>
            <a:xfrm>
              <a:off x="7602444" y="4993761"/>
              <a:ext cx="421973" cy="566288"/>
              <a:chOff x="2235747" y="3616583"/>
              <a:chExt cx="421973" cy="566288"/>
            </a:xfrm>
          </p:grpSpPr>
          <p:sp>
            <p:nvSpPr>
              <p:cNvPr id="352" name="Google Shape;352;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53" name="Google Shape;353;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1944680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body" idx="1"/>
          </p:nvPr>
        </p:nvSpPr>
        <p:spPr>
          <a:xfrm>
            <a:off x="5757607" y="2034100"/>
            <a:ext cx="6215317" cy="3002088"/>
          </a:xfrm>
          <a:prstGeom prst="rect">
            <a:avLst/>
          </a:prstGeom>
          <a:noFill/>
          <a:ln>
            <a:noFill/>
          </a:ln>
        </p:spPr>
        <p:txBody>
          <a:bodyPr spcFirstLastPara="1" wrap="square" lIns="91425" tIns="45700" rIns="91425" bIns="45700" anchor="t" anchorCtr="0">
            <a:normAutofit/>
          </a:bodyPr>
          <a:lstStyle/>
          <a:p>
            <a:pPr marL="360000" lvl="0" indent="0" algn="l" rtl="0">
              <a:lnSpc>
                <a:spcPct val="107000"/>
              </a:lnSpc>
              <a:spcBef>
                <a:spcPts val="1000"/>
              </a:spcBef>
              <a:spcAft>
                <a:spcPts val="800"/>
              </a:spcAft>
              <a:buSzPts val="4800"/>
              <a:buNone/>
            </a:pPr>
            <a:r>
              <a:rPr lang="en-US" sz="4800" b="1" dirty="0">
                <a:latin typeface="Calibri"/>
                <a:ea typeface="Calibri"/>
                <a:cs typeface="Calibri"/>
                <a:sym typeface="Calibri"/>
              </a:rPr>
              <a:t>Elementy krajobrazu </a:t>
            </a:r>
            <a:r>
              <a:rPr lang="en-US" sz="4800" b="1" dirty="0" err="1">
                <a:latin typeface="Calibri"/>
                <a:ea typeface="Calibri"/>
                <a:cs typeface="Calibri"/>
                <a:sym typeface="Calibri"/>
              </a:rPr>
              <a:t>i</a:t>
            </a:r>
            <a:r>
              <a:rPr lang="en-US" sz="4800" b="1" dirty="0">
                <a:latin typeface="Calibri"/>
                <a:ea typeface="Calibri"/>
                <a:cs typeface="Calibri"/>
                <a:sym typeface="Calibri"/>
              </a:rPr>
              <a:t> </a:t>
            </a:r>
            <a:r>
              <a:rPr lang="en-US" sz="4800" b="1" dirty="0" err="1">
                <a:latin typeface="Calibri"/>
                <a:ea typeface="Calibri"/>
                <a:cs typeface="Calibri"/>
                <a:sym typeface="Calibri"/>
              </a:rPr>
              <a:t>termin</a:t>
            </a:r>
            <a:r>
              <a:rPr lang="pl-PL" sz="4800" b="1" dirty="0" err="1">
                <a:latin typeface="Calibri"/>
                <a:ea typeface="Calibri"/>
                <a:cs typeface="Calibri"/>
                <a:sym typeface="Calibri"/>
              </a:rPr>
              <a:t>ologia</a:t>
            </a:r>
            <a:endParaRPr sz="3200" dirty="0">
              <a:latin typeface="Calibri"/>
              <a:ea typeface="Calibri"/>
              <a:cs typeface="Calibri"/>
              <a:sym typeface="Calibri"/>
            </a:endParaRPr>
          </a:p>
        </p:txBody>
      </p:sp>
      <p:sp>
        <p:nvSpPr>
          <p:cNvPr id="360" name="Google Shape;360;p5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extLst>
      <p:ext uri="{BB962C8B-B14F-4D97-AF65-F5344CB8AC3E}">
        <p14:creationId xmlns:p14="http://schemas.microsoft.com/office/powerpoint/2010/main" val="17773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4"/>
          <p:cNvSpPr txBox="1">
            <a:spLocks noGrp="1"/>
          </p:cNvSpPr>
          <p:nvPr>
            <p:ph type="body" idx="1"/>
          </p:nvPr>
        </p:nvSpPr>
        <p:spPr>
          <a:xfrm>
            <a:off x="1466849" y="1440650"/>
            <a:ext cx="10176375" cy="43692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pl-PL" b="1" i="0" dirty="0">
                <a:latin typeface="Calibri"/>
                <a:ea typeface="Calibri"/>
                <a:cs typeface="Calibri"/>
                <a:sym typeface="Calibri"/>
              </a:rPr>
              <a:t>Wzorce użytkowania gruntów: </a:t>
            </a:r>
            <a:r>
              <a:rPr lang="pl-PL" b="0" i="0" dirty="0">
                <a:latin typeface="Calibri"/>
                <a:ea typeface="Calibri"/>
                <a:cs typeface="Calibri"/>
                <a:sym typeface="Calibri"/>
              </a:rPr>
              <a:t>Układ wzorów użytkowania gruntów maluje żywy obraz funkcjonalności krajobrazu. Od pól uprawnych po pastwiska, wzorce te wpływają na dynamikę ekologiczną, dystrybucję zasobów i ogólną odporność krajobrazu rolniczego.</a:t>
            </a:r>
            <a:endParaRPr lang="pl-PL" dirty="0"/>
          </a:p>
          <a:p>
            <a:pPr marL="228600" lvl="0" indent="0" algn="l" rtl="0">
              <a:lnSpc>
                <a:spcPct val="90000"/>
              </a:lnSpc>
              <a:spcBef>
                <a:spcPts val="1000"/>
              </a:spcBef>
              <a:spcAft>
                <a:spcPts val="0"/>
              </a:spcAft>
              <a:buSzPts val="2400"/>
              <a:buNone/>
            </a:pPr>
            <a:r>
              <a:rPr lang="pl-PL" b="1" i="0" dirty="0">
                <a:latin typeface="Calibri"/>
                <a:ea typeface="Calibri"/>
                <a:cs typeface="Calibri"/>
                <a:sym typeface="Calibri"/>
              </a:rPr>
              <a:t>Centrum usług ekosystemowych: </a:t>
            </a:r>
            <a:r>
              <a:rPr lang="pl-PL" b="0" i="0" dirty="0">
                <a:latin typeface="Calibri"/>
                <a:ea typeface="Calibri"/>
                <a:cs typeface="Calibri"/>
                <a:sym typeface="Calibri"/>
              </a:rPr>
              <a:t>Krajobraz działa jako centralny ośrodek dla niezliczonych usług ekosystemowych. Od dostarczania pożywienia po regulację warunków środowiskowych, rozpoznawanie i wzmacnianie tych usług ma kluczowe znaczenie dla zrównoważonego zarządzania gruntami i wydajności rolnictwa.</a:t>
            </a:r>
            <a:endParaRPr lang="pl-PL" dirty="0"/>
          </a:p>
          <a:p>
            <a:pPr marL="228600" lvl="0" indent="0" algn="l" rtl="0">
              <a:lnSpc>
                <a:spcPct val="90000"/>
              </a:lnSpc>
              <a:spcBef>
                <a:spcPts val="1000"/>
              </a:spcBef>
              <a:spcAft>
                <a:spcPts val="0"/>
              </a:spcAft>
              <a:buSzPts val="2400"/>
              <a:buNone/>
            </a:pPr>
            <a:r>
              <a:rPr lang="pl-PL" b="1" i="0" dirty="0">
                <a:latin typeface="Calibri"/>
                <a:ea typeface="Calibri"/>
                <a:cs typeface="Calibri"/>
                <a:sym typeface="Calibri"/>
              </a:rPr>
              <a:t>Drogi wodne i strefy nadbrzeżne: </a:t>
            </a:r>
            <a:r>
              <a:rPr lang="pl-PL" b="0" i="0" dirty="0">
                <a:latin typeface="Calibri"/>
                <a:ea typeface="Calibri"/>
                <a:cs typeface="Calibri"/>
                <a:sym typeface="Calibri"/>
              </a:rPr>
              <a:t>Drogi wodne zaznaczają swoją obecność w krajobrazie, wpływając na jego strukturę i zdrowie. Zarządzanie ciekami wodnymi i ochrona stref nadbrzeżnych mają kluczowe znaczenie dla różnorodności biologicznej, jakości wody i ogólnej odporności krajobrazu.</a:t>
            </a:r>
            <a:endParaRPr lang="pl-PL" dirty="0"/>
          </a:p>
          <a:p>
            <a:pPr marL="0" lvl="0" indent="0" algn="l" rtl="0">
              <a:lnSpc>
                <a:spcPct val="107000"/>
              </a:lnSpc>
              <a:spcBef>
                <a:spcPts val="1000"/>
              </a:spcBef>
              <a:spcAft>
                <a:spcPts val="800"/>
              </a:spcAft>
              <a:buSzPts val="1000"/>
              <a:buNone/>
            </a:pPr>
            <a:endParaRPr lang="pl-PL" sz="2000" dirty="0">
              <a:latin typeface="Calibri"/>
              <a:ea typeface="Calibri"/>
              <a:cs typeface="Calibri"/>
              <a:sym typeface="Calibri"/>
            </a:endParaRPr>
          </a:p>
        </p:txBody>
      </p:sp>
      <p:sp>
        <p:nvSpPr>
          <p:cNvPr id="366" name="Google Shape;366;p54"/>
          <p:cNvSpPr txBox="1">
            <a:spLocks noGrp="1"/>
          </p:cNvSpPr>
          <p:nvPr>
            <p:ph type="body" idx="2"/>
          </p:nvPr>
        </p:nvSpPr>
        <p:spPr>
          <a:xfrm>
            <a:off x="798379" y="40155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pl-PL" sz="3600" b="1" dirty="0">
                <a:latin typeface="Calibri"/>
                <a:ea typeface="Calibri"/>
                <a:cs typeface="Calibri"/>
                <a:sym typeface="Calibri"/>
              </a:rPr>
              <a:t>Składniki krajobrazu i terminy</a:t>
            </a:r>
            <a:endParaRPr lang="pl-PL" dirty="0">
              <a:latin typeface="Calibri"/>
              <a:ea typeface="Calibri"/>
              <a:cs typeface="Calibri"/>
              <a:sym typeface="Calibri"/>
            </a:endParaRPr>
          </a:p>
        </p:txBody>
      </p:sp>
      <p:grpSp>
        <p:nvGrpSpPr>
          <p:cNvPr id="367" name="Google Shape;367;p54"/>
          <p:cNvGrpSpPr/>
          <p:nvPr/>
        </p:nvGrpSpPr>
        <p:grpSpPr>
          <a:xfrm rot="3730759">
            <a:off x="10980893" y="109804"/>
            <a:ext cx="949887" cy="1163493"/>
            <a:chOff x="7602444" y="4967675"/>
            <a:chExt cx="483620" cy="592374"/>
          </a:xfrm>
        </p:grpSpPr>
        <p:grpSp>
          <p:nvGrpSpPr>
            <p:cNvPr id="368" name="Google Shape;368;p54"/>
            <p:cNvGrpSpPr/>
            <p:nvPr/>
          </p:nvGrpSpPr>
          <p:grpSpPr>
            <a:xfrm>
              <a:off x="7618661" y="4967675"/>
              <a:ext cx="467403" cy="507609"/>
              <a:chOff x="2251964" y="3590497"/>
              <a:chExt cx="467403" cy="507609"/>
            </a:xfrm>
          </p:grpSpPr>
          <p:sp>
            <p:nvSpPr>
              <p:cNvPr id="369" name="Google Shape;369;p5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70" name="Google Shape;370;p5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71" name="Google Shape;371;p5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372" name="Google Shape;372;p54"/>
            <p:cNvGrpSpPr/>
            <p:nvPr/>
          </p:nvGrpSpPr>
          <p:grpSpPr>
            <a:xfrm>
              <a:off x="7602444" y="4993761"/>
              <a:ext cx="421973" cy="566288"/>
              <a:chOff x="2235747" y="3616583"/>
              <a:chExt cx="421973" cy="566288"/>
            </a:xfrm>
          </p:grpSpPr>
          <p:sp>
            <p:nvSpPr>
              <p:cNvPr id="373" name="Google Shape;373;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374" name="Google Shape;374;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pic>
        <p:nvPicPr>
          <p:cNvPr id="3" name="Graphic 2" descr="Hill scene outline">
            <a:extLst>
              <a:ext uri="{FF2B5EF4-FFF2-40B4-BE49-F238E27FC236}">
                <a16:creationId xmlns:a16="http://schemas.microsoft.com/office/drawing/2014/main" id="{EC529E6A-245B-3EF2-4548-209D53143A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49" y="1790700"/>
            <a:ext cx="914400" cy="914400"/>
          </a:xfrm>
          <a:prstGeom prst="rect">
            <a:avLst/>
          </a:prstGeom>
        </p:spPr>
      </p:pic>
      <p:pic>
        <p:nvPicPr>
          <p:cNvPr id="5" name="Graphic 4" descr="Agriculture outline">
            <a:extLst>
              <a:ext uri="{FF2B5EF4-FFF2-40B4-BE49-F238E27FC236}">
                <a16:creationId xmlns:a16="http://schemas.microsoft.com/office/drawing/2014/main" id="{51B321CD-A4BF-25DD-A434-75BCA7F0F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449" y="3168050"/>
            <a:ext cx="914400" cy="914400"/>
          </a:xfrm>
          <a:prstGeom prst="rect">
            <a:avLst/>
          </a:prstGeom>
        </p:spPr>
      </p:pic>
      <p:pic>
        <p:nvPicPr>
          <p:cNvPr id="9" name="Picture 8">
            <a:extLst>
              <a:ext uri="{FF2B5EF4-FFF2-40B4-BE49-F238E27FC236}">
                <a16:creationId xmlns:a16="http://schemas.microsoft.com/office/drawing/2014/main" id="{392C3F56-746B-4CC8-7679-46B4EFC279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653" y="4686300"/>
            <a:ext cx="704850" cy="704850"/>
          </a:xfrm>
          <a:prstGeom prst="rect">
            <a:avLst/>
          </a:prstGeom>
        </p:spPr>
      </p:pic>
    </p:spTree>
    <p:extLst>
      <p:ext uri="{BB962C8B-B14F-4D97-AF65-F5344CB8AC3E}">
        <p14:creationId xmlns:p14="http://schemas.microsoft.com/office/powerpoint/2010/main" val="171449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body" idx="1"/>
          </p:nvPr>
        </p:nvSpPr>
        <p:spPr>
          <a:xfrm>
            <a:off x="5629230" y="14274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01</a:t>
            </a:r>
            <a:endParaRPr dirty="0"/>
          </a:p>
        </p:txBody>
      </p:sp>
      <p:sp>
        <p:nvSpPr>
          <p:cNvPr id="156" name="Google Shape;156;p4"/>
          <p:cNvSpPr txBox="1">
            <a:spLocks noGrp="1"/>
          </p:cNvSpPr>
          <p:nvPr>
            <p:ph type="body" idx="2"/>
          </p:nvPr>
        </p:nvSpPr>
        <p:spPr>
          <a:xfrm>
            <a:off x="6462886" y="1360841"/>
            <a:ext cx="49833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err="1"/>
              <a:t>Wprowadzenie</a:t>
            </a:r>
            <a:r>
              <a:rPr lang="en-US" sz="2400" b="1" dirty="0"/>
              <a:t> do </a:t>
            </a:r>
            <a:r>
              <a:rPr lang="en-US" sz="2400" b="1" dirty="0" err="1"/>
              <a:t>ekologii</a:t>
            </a:r>
            <a:r>
              <a:rPr lang="en-US" sz="2400" b="1" dirty="0"/>
              <a:t> </a:t>
            </a:r>
            <a:r>
              <a:rPr lang="en-US" sz="2400" b="1" dirty="0" err="1"/>
              <a:t>krajobrazu</a:t>
            </a:r>
            <a:endParaRPr sz="2400" b="1" dirty="0"/>
          </a:p>
        </p:txBody>
      </p:sp>
      <p:sp>
        <p:nvSpPr>
          <p:cNvPr id="157" name="Google Shape;157;p4"/>
          <p:cNvSpPr txBox="1">
            <a:spLocks noGrp="1"/>
          </p:cNvSpPr>
          <p:nvPr>
            <p:ph type="body" idx="3"/>
          </p:nvPr>
        </p:nvSpPr>
        <p:spPr>
          <a:xfrm>
            <a:off x="538793" y="1433997"/>
            <a:ext cx="4955026" cy="39828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pl-PL" b="0" i="0" dirty="0">
                <a:latin typeface="Calibri"/>
                <a:ea typeface="Calibri"/>
                <a:cs typeface="Calibri"/>
                <a:sym typeface="Calibri"/>
              </a:rPr>
              <a:t>W tym module badamy, jak natura oddziałuje na gospodarstwo. Omawiamy ekologię krajobrazu, która polega na zrozumieniu powiązań między roślinami, zwierzętami i ziemią. </a:t>
            </a:r>
          </a:p>
          <a:p>
            <a:pPr marL="228600" lvl="0" indent="0" algn="l" rtl="0">
              <a:lnSpc>
                <a:spcPct val="90000"/>
              </a:lnSpc>
              <a:spcBef>
                <a:spcPts val="0"/>
              </a:spcBef>
              <a:spcAft>
                <a:spcPts val="0"/>
              </a:spcAft>
              <a:buClr>
                <a:srgbClr val="000000"/>
              </a:buClr>
              <a:buSzPts val="2400"/>
              <a:buNone/>
            </a:pPr>
            <a:r>
              <a:rPr lang="pl-PL" b="0" i="0" dirty="0">
                <a:latin typeface="Calibri"/>
                <a:ea typeface="Calibri"/>
                <a:cs typeface="Calibri"/>
                <a:sym typeface="Calibri"/>
              </a:rPr>
              <a:t>Przyglądamy się praktycznym wskazówkom dla rolników, takim jak rozsądne korzystanie z wody, zróżnicowane sadzenie roślin i dbanie o ziemię. Chodzi o to, aby rolnictwo harmonizowało z naturą. </a:t>
            </a:r>
            <a:endParaRPr dirty="0">
              <a:latin typeface="Calibri"/>
              <a:ea typeface="Calibri"/>
              <a:cs typeface="Calibri"/>
              <a:sym typeface="Calibri"/>
            </a:endParaRPr>
          </a:p>
        </p:txBody>
      </p:sp>
      <p:sp>
        <p:nvSpPr>
          <p:cNvPr id="158" name="Google Shape;158;p4"/>
          <p:cNvSpPr txBox="1">
            <a:spLocks noGrp="1"/>
          </p:cNvSpPr>
          <p:nvPr>
            <p:ph type="body" idx="4"/>
          </p:nvPr>
        </p:nvSpPr>
        <p:spPr>
          <a:xfrm>
            <a:off x="5629230" y="212565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02</a:t>
            </a:r>
            <a:endParaRPr dirty="0"/>
          </a:p>
        </p:txBody>
      </p:sp>
      <p:sp>
        <p:nvSpPr>
          <p:cNvPr id="159" name="Google Shape;159;p4"/>
          <p:cNvSpPr txBox="1">
            <a:spLocks noGrp="1"/>
          </p:cNvSpPr>
          <p:nvPr>
            <p:ph type="body" idx="5"/>
          </p:nvPr>
        </p:nvSpPr>
        <p:spPr>
          <a:xfrm>
            <a:off x="6462886" y="204647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Charakterystyka krajobrazów</a:t>
            </a:r>
            <a:endParaRPr sz="2400" b="1" dirty="0"/>
          </a:p>
        </p:txBody>
      </p:sp>
      <p:sp>
        <p:nvSpPr>
          <p:cNvPr id="160" name="Google Shape;160;p4"/>
          <p:cNvSpPr txBox="1">
            <a:spLocks noGrp="1"/>
          </p:cNvSpPr>
          <p:nvPr>
            <p:ph type="body" idx="6"/>
          </p:nvPr>
        </p:nvSpPr>
        <p:spPr>
          <a:xfrm>
            <a:off x="5629231" y="273587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03</a:t>
            </a:r>
            <a:endParaRPr dirty="0"/>
          </a:p>
        </p:txBody>
      </p:sp>
      <p:sp>
        <p:nvSpPr>
          <p:cNvPr id="161" name="Google Shape;161;p4"/>
          <p:cNvSpPr txBox="1">
            <a:spLocks noGrp="1"/>
          </p:cNvSpPr>
          <p:nvPr>
            <p:ph type="body" idx="7"/>
          </p:nvPr>
        </p:nvSpPr>
        <p:spPr>
          <a:xfrm>
            <a:off x="6515002" y="2688785"/>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Kluczowe tematy badań</a:t>
            </a:r>
            <a:endParaRPr sz="2400" b="1" dirty="0"/>
          </a:p>
        </p:txBody>
      </p:sp>
      <p:sp>
        <p:nvSpPr>
          <p:cNvPr id="162" name="Google Shape;162;p4"/>
          <p:cNvSpPr txBox="1">
            <a:spLocks noGrp="1"/>
          </p:cNvSpPr>
          <p:nvPr>
            <p:ph type="body" idx="8"/>
          </p:nvPr>
        </p:nvSpPr>
        <p:spPr>
          <a:xfrm>
            <a:off x="5670461" y="33547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04</a:t>
            </a:r>
            <a:endParaRPr dirty="0"/>
          </a:p>
        </p:txBody>
      </p:sp>
      <p:sp>
        <p:nvSpPr>
          <p:cNvPr id="163" name="Google Shape;163;p4"/>
          <p:cNvSpPr txBox="1">
            <a:spLocks noGrp="1"/>
          </p:cNvSpPr>
          <p:nvPr>
            <p:ph type="body" idx="9"/>
          </p:nvPr>
        </p:nvSpPr>
        <p:spPr>
          <a:xfrm>
            <a:off x="6462886" y="3479816"/>
            <a:ext cx="51720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 Składniki krajobrazu </a:t>
            </a:r>
            <a:r>
              <a:rPr lang="en-US" sz="2400" b="1" dirty="0" err="1"/>
              <a:t>i</a:t>
            </a:r>
            <a:r>
              <a:rPr lang="en-US" sz="2400" b="1" dirty="0"/>
              <a:t> </a:t>
            </a:r>
            <a:r>
              <a:rPr lang="en-US" sz="2400" b="1" dirty="0" err="1"/>
              <a:t>termin</a:t>
            </a:r>
            <a:r>
              <a:rPr lang="pl-PL" sz="2400" b="1" dirty="0" err="1"/>
              <a:t>ologia</a:t>
            </a:r>
            <a:endParaRPr sz="2400" b="1" dirty="0"/>
          </a:p>
          <a:p>
            <a:pPr marL="0" lvl="0" indent="0" algn="l" rtl="0">
              <a:lnSpc>
                <a:spcPct val="90000"/>
              </a:lnSpc>
              <a:spcBef>
                <a:spcPts val="0"/>
              </a:spcBef>
              <a:spcAft>
                <a:spcPts val="0"/>
              </a:spcAft>
              <a:buClr>
                <a:srgbClr val="000000"/>
              </a:buClr>
              <a:buSzPts val="2200"/>
              <a:buNone/>
            </a:pPr>
            <a:endParaRPr b="1" dirty="0"/>
          </a:p>
        </p:txBody>
      </p:sp>
      <p:sp>
        <p:nvSpPr>
          <p:cNvPr id="164" name="Google Shape;164;p4"/>
          <p:cNvSpPr txBox="1">
            <a:spLocks noGrp="1"/>
          </p:cNvSpPr>
          <p:nvPr>
            <p:ph type="body" idx="13"/>
          </p:nvPr>
        </p:nvSpPr>
        <p:spPr>
          <a:xfrm>
            <a:off x="5670460" y="40443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05</a:t>
            </a:r>
            <a:endParaRPr dirty="0"/>
          </a:p>
        </p:txBody>
      </p:sp>
      <p:sp>
        <p:nvSpPr>
          <p:cNvPr id="165" name="Google Shape;165;p4"/>
          <p:cNvSpPr txBox="1">
            <a:spLocks noGrp="1"/>
          </p:cNvSpPr>
          <p:nvPr>
            <p:ph type="body" idx="14"/>
          </p:nvPr>
        </p:nvSpPr>
        <p:spPr>
          <a:xfrm>
            <a:off x="6515002" y="404406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Zakłócenia i fragmentacja</a:t>
            </a:r>
            <a:endParaRPr sz="2400" b="1" dirty="0"/>
          </a:p>
        </p:txBody>
      </p:sp>
      <p:sp>
        <p:nvSpPr>
          <p:cNvPr id="166" name="Google Shape;166;p4"/>
          <p:cNvSpPr txBox="1">
            <a:spLocks noGrp="1"/>
          </p:cNvSpPr>
          <p:nvPr>
            <p:ph type="body" idx="15"/>
          </p:nvPr>
        </p:nvSpPr>
        <p:spPr>
          <a:xfrm>
            <a:off x="687316" y="380932"/>
            <a:ext cx="5041800" cy="7209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pl-PL"/>
              <a:t>Spis treści</a:t>
            </a:r>
            <a:endParaRPr lang="pl-PL" dirty="0"/>
          </a:p>
        </p:txBody>
      </p:sp>
      <p:grpSp>
        <p:nvGrpSpPr>
          <p:cNvPr id="167" name="Google Shape;167;p4"/>
          <p:cNvGrpSpPr/>
          <p:nvPr/>
        </p:nvGrpSpPr>
        <p:grpSpPr>
          <a:xfrm rot="3730759">
            <a:off x="10980893" y="367519"/>
            <a:ext cx="949887" cy="1163493"/>
            <a:chOff x="7602444" y="4967675"/>
            <a:chExt cx="483620" cy="592374"/>
          </a:xfrm>
        </p:grpSpPr>
        <p:grpSp>
          <p:nvGrpSpPr>
            <p:cNvPr id="168" name="Google Shape;168;p4"/>
            <p:cNvGrpSpPr/>
            <p:nvPr/>
          </p:nvGrpSpPr>
          <p:grpSpPr>
            <a:xfrm>
              <a:off x="7618661" y="4967675"/>
              <a:ext cx="467403" cy="507609"/>
              <a:chOff x="2251964" y="3590497"/>
              <a:chExt cx="467403" cy="507609"/>
            </a:xfrm>
          </p:grpSpPr>
          <p:sp>
            <p:nvSpPr>
              <p:cNvPr id="169" name="Google Shape;169;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0" name="Google Shape;170;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1" name="Google Shape;171;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nvGrpSpPr>
            <p:cNvPr id="172" name="Google Shape;172;p4"/>
            <p:cNvGrpSpPr/>
            <p:nvPr/>
          </p:nvGrpSpPr>
          <p:grpSpPr>
            <a:xfrm>
              <a:off x="7602444" y="4993761"/>
              <a:ext cx="421973" cy="566288"/>
              <a:chOff x="2235747" y="3616583"/>
              <a:chExt cx="421973" cy="566288"/>
            </a:xfrm>
          </p:grpSpPr>
          <p:sp>
            <p:nvSpPr>
              <p:cNvPr id="173" name="Google Shape;173;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4" name="Google Shape;174;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sp>
        <p:nvSpPr>
          <p:cNvPr id="181" name="Google Shape;181;p44"/>
          <p:cNvSpPr txBox="1">
            <a:spLocks/>
          </p:cNvSpPr>
          <p:nvPr/>
        </p:nvSpPr>
        <p:spPr>
          <a:xfrm>
            <a:off x="6515135" y="4648670"/>
            <a:ext cx="4465067"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b="1" dirty="0" err="1"/>
              <a:t>Praktyczne</a:t>
            </a:r>
            <a:r>
              <a:rPr lang="en-US" sz="2400" b="1" dirty="0"/>
              <a:t> </a:t>
            </a:r>
            <a:r>
              <a:rPr lang="en-US" sz="2400" b="1" dirty="0" err="1"/>
              <a:t>wskazówki</a:t>
            </a:r>
            <a:endParaRPr lang="en-US" b="1" dirty="0"/>
          </a:p>
        </p:txBody>
      </p:sp>
      <p:sp>
        <p:nvSpPr>
          <p:cNvPr id="2" name="Google Shape;164;p4">
            <a:extLst>
              <a:ext uri="{FF2B5EF4-FFF2-40B4-BE49-F238E27FC236}">
                <a16:creationId xmlns:a16="http://schemas.microsoft.com/office/drawing/2014/main" id="{664F54BD-B710-9F48-DB23-AC3AC868C4A6}"/>
              </a:ext>
            </a:extLst>
          </p:cNvPr>
          <p:cNvSpPr txBox="1">
            <a:spLocks/>
          </p:cNvSpPr>
          <p:nvPr/>
        </p:nvSpPr>
        <p:spPr>
          <a:xfrm>
            <a:off x="5697669" y="4715402"/>
            <a:ext cx="700387" cy="6895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06</a:t>
            </a:r>
          </a:p>
        </p:txBody>
      </p:sp>
    </p:spTree>
    <p:extLst>
      <p:ext uri="{BB962C8B-B14F-4D97-AF65-F5344CB8AC3E}">
        <p14:creationId xmlns:p14="http://schemas.microsoft.com/office/powerpoint/2010/main" val="2768126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14" name="Freeform 1250">
            <a:extLst>
              <a:ext uri="{FF2B5EF4-FFF2-40B4-BE49-F238E27FC236}">
                <a16:creationId xmlns:a16="http://schemas.microsoft.com/office/drawing/2014/main" id="{5AC5B35E-74EE-3FD1-6C5E-4B2F1429A98E}"/>
              </a:ext>
            </a:extLst>
          </p:cNvPr>
          <p:cNvSpPr/>
          <p:nvPr/>
        </p:nvSpPr>
        <p:spPr>
          <a:xfrm rot="7445796">
            <a:off x="1015660" y="4562166"/>
            <a:ext cx="149976" cy="16344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13" name="Freeform 1250">
            <a:extLst>
              <a:ext uri="{FF2B5EF4-FFF2-40B4-BE49-F238E27FC236}">
                <a16:creationId xmlns:a16="http://schemas.microsoft.com/office/drawing/2014/main" id="{ED22B484-4601-EAAA-BC82-DF3D176CB967}"/>
              </a:ext>
            </a:extLst>
          </p:cNvPr>
          <p:cNvSpPr/>
          <p:nvPr/>
        </p:nvSpPr>
        <p:spPr>
          <a:xfrm rot="20349704">
            <a:off x="765677" y="4585276"/>
            <a:ext cx="165093" cy="168082"/>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379" name="Google Shape;379;p55"/>
          <p:cNvSpPr txBox="1">
            <a:spLocks noGrp="1"/>
          </p:cNvSpPr>
          <p:nvPr>
            <p:ph type="body" idx="1"/>
          </p:nvPr>
        </p:nvSpPr>
        <p:spPr>
          <a:xfrm>
            <a:off x="1371600" y="1259703"/>
            <a:ext cx="6553200" cy="2522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Zielona infrastruktura: </a:t>
            </a:r>
            <a:r>
              <a:rPr lang="en-US" b="0" i="0" dirty="0">
                <a:latin typeface="Calibri"/>
                <a:ea typeface="Calibri"/>
                <a:cs typeface="Calibri"/>
                <a:sym typeface="Calibri"/>
              </a:rPr>
              <a:t>Zielona infrastruktura, sieć obszarów naturalnych, służy jako siła napędowa ekosystemów rolniczych. Zachowanie lasów, terenów podmokłych i terenów zielonych zapewnia witalność i równowagę ekologiczną w krajobrazie.</a:t>
            </a: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Efekty brzegowe: </a:t>
            </a:r>
            <a:r>
              <a:rPr lang="en-US" b="0" i="0" dirty="0">
                <a:latin typeface="Calibri"/>
                <a:ea typeface="Calibri"/>
                <a:cs typeface="Calibri"/>
                <a:sym typeface="Calibri"/>
              </a:rPr>
              <a:t>Punkty styku różnych sposobów użytkowania gruntów, znane jako krawędzie, tworzą unikalne warunki wpływające na różnorodność biologiczną i dynamikę ekosystemów. Zrozumienie i zarządzanie tymi efektami brzegowymi jest ważne dla zrównoważonego i harmonijnego zarządzania krajobrazem.</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80" name="Google Shape;380;p55"/>
          <p:cNvSpPr txBox="1">
            <a:spLocks noGrp="1"/>
          </p:cNvSpPr>
          <p:nvPr>
            <p:ph type="body" idx="2"/>
          </p:nvPr>
        </p:nvSpPr>
        <p:spPr>
          <a:xfrm>
            <a:off x="798381" y="47505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Elementy krajobrazu i terminy - ciąg dalszy</a:t>
            </a:r>
            <a:endParaRPr dirty="0">
              <a:latin typeface="Calibri"/>
              <a:ea typeface="Calibri"/>
              <a:cs typeface="Calibri"/>
              <a:sym typeface="Calibri"/>
            </a:endParaRPr>
          </a:p>
        </p:txBody>
      </p:sp>
      <p:grpSp>
        <p:nvGrpSpPr>
          <p:cNvPr id="381" name="Google Shape;381;p55"/>
          <p:cNvGrpSpPr/>
          <p:nvPr/>
        </p:nvGrpSpPr>
        <p:grpSpPr>
          <a:xfrm rot="3730759">
            <a:off x="10980893" y="109804"/>
            <a:ext cx="949887" cy="1163493"/>
            <a:chOff x="7602444" y="4967675"/>
            <a:chExt cx="483620" cy="592374"/>
          </a:xfrm>
        </p:grpSpPr>
        <p:grpSp>
          <p:nvGrpSpPr>
            <p:cNvPr id="382" name="Google Shape;382;p55"/>
            <p:cNvGrpSpPr/>
            <p:nvPr/>
          </p:nvGrpSpPr>
          <p:grpSpPr>
            <a:xfrm>
              <a:off x="7618661" y="4967675"/>
              <a:ext cx="467403" cy="507609"/>
              <a:chOff x="2251964" y="3590497"/>
              <a:chExt cx="467403" cy="507609"/>
            </a:xfrm>
          </p:grpSpPr>
          <p:sp>
            <p:nvSpPr>
              <p:cNvPr id="383" name="Google Shape;383;p5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5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5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6" name="Google Shape;386;p55"/>
            <p:cNvGrpSpPr/>
            <p:nvPr/>
          </p:nvGrpSpPr>
          <p:grpSpPr>
            <a:xfrm>
              <a:off x="7602444" y="4993761"/>
              <a:ext cx="421973" cy="566288"/>
              <a:chOff x="2235747" y="3616583"/>
              <a:chExt cx="421973" cy="566288"/>
            </a:xfrm>
          </p:grpSpPr>
          <p:sp>
            <p:nvSpPr>
              <p:cNvPr id="387" name="Google Shape;387;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89" name="Google Shape;389;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800" y="1765423"/>
            <a:ext cx="3679876" cy="3568577"/>
          </a:xfrm>
          <a:prstGeom prst="rect">
            <a:avLst/>
          </a:prstGeom>
          <a:noFill/>
          <a:ln>
            <a:noFill/>
          </a:ln>
        </p:spPr>
      </p:pic>
      <p:grpSp>
        <p:nvGrpSpPr>
          <p:cNvPr id="2" name="Graphic 3">
            <a:extLst>
              <a:ext uri="{FF2B5EF4-FFF2-40B4-BE49-F238E27FC236}">
                <a16:creationId xmlns:a16="http://schemas.microsoft.com/office/drawing/2014/main" id="{11842AFA-107E-9511-32D2-75A3F9468B81}"/>
              </a:ext>
            </a:extLst>
          </p:cNvPr>
          <p:cNvGrpSpPr/>
          <p:nvPr/>
        </p:nvGrpSpPr>
        <p:grpSpPr>
          <a:xfrm>
            <a:off x="549334" y="1908666"/>
            <a:ext cx="822266" cy="876684"/>
            <a:chOff x="10407709" y="5371716"/>
            <a:chExt cx="1086136" cy="1037162"/>
          </a:xfrm>
        </p:grpSpPr>
        <p:sp>
          <p:nvSpPr>
            <p:cNvPr id="3" name="Freeform 1249">
              <a:extLst>
                <a:ext uri="{FF2B5EF4-FFF2-40B4-BE49-F238E27FC236}">
                  <a16:creationId xmlns:a16="http://schemas.microsoft.com/office/drawing/2014/main" id="{8BFB4F83-A6C0-1ADF-B0FC-B8C9C2A91D53}"/>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dirty="0"/>
            </a:p>
          </p:txBody>
        </p:sp>
        <p:sp>
          <p:nvSpPr>
            <p:cNvPr id="4" name="Freeform 1250">
              <a:extLst>
                <a:ext uri="{FF2B5EF4-FFF2-40B4-BE49-F238E27FC236}">
                  <a16:creationId xmlns:a16="http://schemas.microsoft.com/office/drawing/2014/main" id="{2142F35C-22AF-4A04-12C4-F42A66DA6195}"/>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EB663CDF-35A8-92CA-7588-2B6A9535F6B1}"/>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1CF02D3E-74F4-E0B8-AE62-D061FF0CBC24}"/>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07AD484-6895-A15B-A169-DF07144B91B4}"/>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8CA1EE1A-5FAC-1CD4-5AEA-4CE30E831BD6}"/>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6E9C33C7-0D5A-DA4D-E6FA-F173882635D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69AFD6C5-CC5F-4941-DE85-4D8CCA6A8565}"/>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dirty="0"/>
              </a:p>
            </p:txBody>
          </p:sp>
        </p:grpSp>
      </p:grpSp>
      <p:pic>
        <p:nvPicPr>
          <p:cNvPr id="12" name="Graphic 11" descr="Sunflower outline">
            <a:extLst>
              <a:ext uri="{FF2B5EF4-FFF2-40B4-BE49-F238E27FC236}">
                <a16:creationId xmlns:a16="http://schemas.microsoft.com/office/drawing/2014/main" id="{7D9D6660-BDC7-4A76-9625-F226DE8338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773" y="3842181"/>
            <a:ext cx="995114" cy="995114"/>
          </a:xfrm>
          <a:prstGeom prst="rect">
            <a:avLst/>
          </a:prstGeom>
        </p:spPr>
      </p:pic>
    </p:spTree>
    <p:extLst>
      <p:ext uri="{BB962C8B-B14F-4D97-AF65-F5344CB8AC3E}">
        <p14:creationId xmlns:p14="http://schemas.microsoft.com/office/powerpoint/2010/main" val="124080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body" idx="1"/>
          </p:nvPr>
        </p:nvSpPr>
        <p:spPr>
          <a:xfrm>
            <a:off x="5805233" y="208172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dirty="0">
                <a:latin typeface="Calibri"/>
                <a:ea typeface="Calibri"/>
                <a:cs typeface="Calibri"/>
                <a:sym typeface="Calibri"/>
              </a:rPr>
              <a:t> Zakłócenia i fragmentacja</a:t>
            </a:r>
            <a:endParaRPr sz="3200" dirty="0">
              <a:latin typeface="Calibri"/>
              <a:ea typeface="Calibri"/>
              <a:cs typeface="Calibri"/>
              <a:sym typeface="Calibri"/>
            </a:endParaRPr>
          </a:p>
        </p:txBody>
      </p:sp>
      <p:sp>
        <p:nvSpPr>
          <p:cNvPr id="396" name="Google Shape;396;p5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05</a:t>
            </a:r>
            <a:endParaRPr/>
          </a:p>
        </p:txBody>
      </p:sp>
    </p:spTree>
    <p:extLst>
      <p:ext uri="{BB962C8B-B14F-4D97-AF65-F5344CB8AC3E}">
        <p14:creationId xmlns:p14="http://schemas.microsoft.com/office/powerpoint/2010/main" val="110965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body" idx="1"/>
          </p:nvPr>
        </p:nvSpPr>
        <p:spPr>
          <a:xfrm>
            <a:off x="508793" y="1255677"/>
            <a:ext cx="10862673" cy="4369164"/>
          </a:xfrm>
          <a:prstGeom prst="rect">
            <a:avLst/>
          </a:prstGeom>
          <a:noFill/>
          <a:ln>
            <a:noFill/>
          </a:ln>
        </p:spPr>
        <p:txBody>
          <a:bodyPr spcFirstLastPara="1" wrap="square" lIns="91425" tIns="45700" rIns="91425" bIns="45700" anchor="t" anchorCtr="0">
            <a:noAutofit/>
          </a:bodyPr>
          <a:lstStyle/>
          <a:p>
            <a:pPr marL="230400" lvl="0" indent="0" algn="l" rtl="0">
              <a:lnSpc>
                <a:spcPct val="90000"/>
              </a:lnSpc>
              <a:spcBef>
                <a:spcPts val="1000"/>
              </a:spcBef>
              <a:spcAft>
                <a:spcPts val="0"/>
              </a:spcAft>
              <a:buSzPts val="2400"/>
              <a:buNone/>
            </a:pPr>
            <a:r>
              <a:rPr lang="pl-PL" b="1" i="0" dirty="0">
                <a:sym typeface="Calibri"/>
              </a:rPr>
              <a:t>Zakłócenie ekosystemu:</a:t>
            </a:r>
            <a:endParaRPr lang="pl-PL" b="0" i="0" dirty="0">
              <a:sym typeface="Calibri"/>
            </a:endParaRPr>
          </a:p>
          <a:p>
            <a:pPr marL="230400" lvl="1" indent="0" algn="l" rtl="0">
              <a:lnSpc>
                <a:spcPct val="90000"/>
              </a:lnSpc>
              <a:spcBef>
                <a:spcPts val="500"/>
              </a:spcBef>
              <a:spcAft>
                <a:spcPts val="0"/>
              </a:spcAft>
              <a:buSzPts val="2000"/>
            </a:pPr>
            <a:r>
              <a:rPr lang="pl-PL" sz="2400" b="0" i="0" dirty="0">
                <a:solidFill>
                  <a:srgbClr val="000000"/>
                </a:solidFill>
                <a:latin typeface="Calibri"/>
                <a:ea typeface="Calibri"/>
                <a:cs typeface="Calibri"/>
                <a:sym typeface="Calibri"/>
              </a:rPr>
              <a:t>Zakłócenia, czy to spowodowane zdarzeniami naturalnymi, czy działalnością człowieka, mogą zaburzyć delikatną równowagę ekosystemów. Wydarzenia takie jak pożary, powodzie lub intensywne praktyki użytkowania gruntów mogą prowadzić do głębokich zmian ekologicznych, wpływając na różnorodność biologiczną i funkcje ekosystemu.</a:t>
            </a:r>
            <a:endParaRPr lang="pl-PL" sz="2400" dirty="0">
              <a:solidFill>
                <a:srgbClr val="000000"/>
              </a:solidFill>
            </a:endParaRPr>
          </a:p>
          <a:p>
            <a:pPr marL="230400" lvl="0" indent="0" algn="l" rtl="0">
              <a:lnSpc>
                <a:spcPct val="90000"/>
              </a:lnSpc>
              <a:spcBef>
                <a:spcPts val="1000"/>
              </a:spcBef>
              <a:spcAft>
                <a:spcPts val="0"/>
              </a:spcAft>
              <a:buSzPts val="2400"/>
              <a:buNone/>
            </a:pPr>
            <a:r>
              <a:rPr lang="pl-PL" b="1" i="0" dirty="0">
                <a:sym typeface="Calibri"/>
              </a:rPr>
              <a:t>Fragmentacja wpływa na łączność:</a:t>
            </a:r>
            <a:endParaRPr lang="pl-PL" b="0" i="0" dirty="0">
              <a:sym typeface="Calibri"/>
            </a:endParaRPr>
          </a:p>
          <a:p>
            <a:pPr marL="230400" lvl="1" indent="0" algn="l" rtl="0">
              <a:lnSpc>
                <a:spcPct val="90000"/>
              </a:lnSpc>
              <a:spcBef>
                <a:spcPts val="500"/>
              </a:spcBef>
              <a:spcAft>
                <a:spcPts val="0"/>
              </a:spcAft>
              <a:buSzPts val="2000"/>
            </a:pPr>
            <a:r>
              <a:rPr lang="pl-PL" sz="2400" b="0" i="0" dirty="0">
                <a:solidFill>
                  <a:srgbClr val="000000"/>
                </a:solidFill>
                <a:latin typeface="Calibri"/>
                <a:ea typeface="Calibri"/>
                <a:cs typeface="Calibri"/>
                <a:sym typeface="Calibri"/>
              </a:rPr>
              <a:t>Fragmentacja krajobrazu, często spowodowana urbanizacją lub intensywnym rolnictwem, narusza naturalną integralność ekosystemów. Może to ograniczać przemieszczanie się dzikich zwierząt, zmniejszać różnorodność genetyczną i osłabiać ekologiczną odporność krajobrazu.</a:t>
            </a:r>
            <a:endParaRPr lang="pl-PL" sz="2400" dirty="0">
              <a:solidFill>
                <a:srgbClr val="000000"/>
              </a:solidFill>
            </a:endParaRPr>
          </a:p>
          <a:p>
            <a:pPr marL="230400" lvl="0" indent="0" algn="l" rtl="0">
              <a:lnSpc>
                <a:spcPct val="90000"/>
              </a:lnSpc>
              <a:spcBef>
                <a:spcPts val="1000"/>
              </a:spcBef>
              <a:spcAft>
                <a:spcPts val="0"/>
              </a:spcAft>
              <a:buSzPts val="2400"/>
              <a:buNone/>
            </a:pPr>
            <a:r>
              <a:rPr kumimoji="0" lang="en-IE" b="1" i="0" strike="noStrike" kern="0" cap="none" spc="0" normalizeH="0" baseline="0" dirty="0">
                <a:ln>
                  <a:noFill/>
                </a:ln>
                <a:solidFill>
                  <a:srgbClr val="8DC641"/>
                </a:solidFill>
                <a:effectLst/>
                <a:uLnTx/>
                <a:uFillTx/>
                <a:sym typeface="Calibri"/>
              </a:rPr>
              <a:t>						</a:t>
            </a:r>
            <a:r>
              <a:rPr kumimoji="0" lang="pl-PL" b="1" i="0" strike="noStrike" kern="0" cap="none" spc="0" normalizeH="0" baseline="0" dirty="0">
                <a:ln>
                  <a:noFill/>
                </a:ln>
                <a:solidFill>
                  <a:srgbClr val="8DC641"/>
                </a:solidFill>
                <a:effectLst/>
                <a:uLnTx/>
                <a:uFillTx/>
                <a:sym typeface="Calibri"/>
              </a:rPr>
              <a:t>			</a:t>
            </a:r>
            <a:r>
              <a:rPr lang="pl-PL" b="1" dirty="0">
                <a:solidFill>
                  <a:srgbClr val="8DC641"/>
                </a:solidFill>
                <a:sym typeface="Calibri"/>
              </a:rPr>
              <a:t>                      </a:t>
            </a:r>
            <a:r>
              <a:rPr kumimoji="0" lang="pl-PL" b="1" i="0" u="sng" strike="noStrike" kern="0" cap="none" spc="0" normalizeH="0" baseline="0" dirty="0">
                <a:ln>
                  <a:noFill/>
                </a:ln>
                <a:solidFill>
                  <a:srgbClr val="8DC641"/>
                </a:solidFill>
                <a:effectLst/>
                <a:uLnTx/>
                <a:uFillTx/>
                <a:sym typeface="Calibri"/>
                <a:hlinkClick r:id="rId3">
                  <a:extLst>
                    <a:ext uri="{A12FA001-AC4F-418D-AE19-62706E023703}">
                      <ahyp:hlinkClr xmlns:ahyp="http://schemas.microsoft.com/office/drawing/2018/hyperlinkcolor" val="tx"/>
                    </a:ext>
                  </a:extLst>
                </a:hlinkClick>
              </a:rPr>
              <a:t>Źródło</a:t>
            </a:r>
            <a:endParaRPr kumimoji="0" lang="pl-PL" b="1" i="0" u="none" strike="noStrike" kern="0" cap="none" spc="0" normalizeH="0" baseline="0" dirty="0">
              <a:ln>
                <a:noFill/>
              </a:ln>
              <a:solidFill>
                <a:srgbClr val="8DC641"/>
              </a:solidFill>
              <a:effectLst/>
              <a:uLnTx/>
              <a:uFillTx/>
              <a:sym typeface="Calibri"/>
            </a:endParaRPr>
          </a:p>
          <a:p>
            <a:pPr marL="230400" lvl="1" indent="0" algn="l" rtl="0">
              <a:lnSpc>
                <a:spcPct val="90000"/>
              </a:lnSpc>
              <a:spcBef>
                <a:spcPts val="500"/>
              </a:spcBef>
              <a:spcAft>
                <a:spcPts val="0"/>
              </a:spcAft>
              <a:buSzPts val="2000"/>
            </a:pPr>
            <a:endParaRPr lang="pl-PL" sz="240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lang="pl-PL" dirty="0"/>
          </a:p>
        </p:txBody>
      </p:sp>
      <p:sp>
        <p:nvSpPr>
          <p:cNvPr id="402" name="Google Shape;402;p57"/>
          <p:cNvSpPr txBox="1">
            <a:spLocks noGrp="1"/>
          </p:cNvSpPr>
          <p:nvPr>
            <p:ph type="body" idx="2"/>
          </p:nvPr>
        </p:nvSpPr>
        <p:spPr>
          <a:xfrm>
            <a:off x="634681" y="281205"/>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pl-PL" sz="3600" b="1" dirty="0">
                <a:latin typeface="Calibri"/>
                <a:ea typeface="Calibri"/>
                <a:cs typeface="Calibri"/>
                <a:sym typeface="Calibri"/>
              </a:rPr>
              <a:t> Zakłócenia i fragmentacja</a:t>
            </a:r>
            <a:endParaRPr lang="pl-PL" dirty="0">
              <a:latin typeface="Calibri"/>
              <a:ea typeface="Calibri"/>
              <a:cs typeface="Calibri"/>
              <a:sym typeface="Calibri"/>
            </a:endParaRPr>
          </a:p>
        </p:txBody>
      </p:sp>
      <p:grpSp>
        <p:nvGrpSpPr>
          <p:cNvPr id="403" name="Google Shape;403;p57"/>
          <p:cNvGrpSpPr/>
          <p:nvPr/>
        </p:nvGrpSpPr>
        <p:grpSpPr>
          <a:xfrm rot="3730759">
            <a:off x="11041226" y="-43017"/>
            <a:ext cx="949887" cy="1163493"/>
            <a:chOff x="7602444" y="4967675"/>
            <a:chExt cx="483620" cy="592374"/>
          </a:xfrm>
        </p:grpSpPr>
        <p:grpSp>
          <p:nvGrpSpPr>
            <p:cNvPr id="404" name="Google Shape;404;p57"/>
            <p:cNvGrpSpPr/>
            <p:nvPr/>
          </p:nvGrpSpPr>
          <p:grpSpPr>
            <a:xfrm>
              <a:off x="7618661" y="4967675"/>
              <a:ext cx="467403" cy="507609"/>
              <a:chOff x="2251964" y="3590497"/>
              <a:chExt cx="467403" cy="507609"/>
            </a:xfrm>
          </p:grpSpPr>
          <p:sp>
            <p:nvSpPr>
              <p:cNvPr id="405" name="Google Shape;405;p5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06" name="Google Shape;406;p5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07" name="Google Shape;407;p5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408" name="Google Shape;408;p57"/>
            <p:cNvGrpSpPr/>
            <p:nvPr/>
          </p:nvGrpSpPr>
          <p:grpSpPr>
            <a:xfrm>
              <a:off x="7602444" y="4993761"/>
              <a:ext cx="421973" cy="566288"/>
              <a:chOff x="2235747" y="3616583"/>
              <a:chExt cx="421973" cy="566288"/>
            </a:xfrm>
          </p:grpSpPr>
          <p:sp>
            <p:nvSpPr>
              <p:cNvPr id="409" name="Google Shape;409;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10" name="Google Shape;410;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432720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cd75f9cfb2_0_2"/>
          <p:cNvSpPr txBox="1">
            <a:spLocks noGrp="1"/>
          </p:cNvSpPr>
          <p:nvPr>
            <p:ph type="body" idx="1"/>
          </p:nvPr>
        </p:nvSpPr>
        <p:spPr>
          <a:xfrm>
            <a:off x="675825" y="737163"/>
            <a:ext cx="11126388" cy="55587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a:latin typeface="Calibri"/>
                <a:ea typeface="Calibri"/>
                <a:cs typeface="Calibri"/>
                <a:sym typeface="Calibri"/>
              </a:rPr>
              <a:t>Wpływ na usługi ekosystemowe:</a:t>
            </a:r>
            <a:endParaRPr b="0" i="0" dirty="0">
              <a:latin typeface="Calibri"/>
              <a:ea typeface="Calibri"/>
              <a:cs typeface="Calibri"/>
              <a:sym typeface="Calibri"/>
            </a:endParaRPr>
          </a:p>
          <a:p>
            <a:pPr marL="0" lvl="1" indent="0" algn="l" rtl="0">
              <a:lnSpc>
                <a:spcPct val="90000"/>
              </a:lnSpc>
              <a:spcBef>
                <a:spcPts val="500"/>
              </a:spcBef>
              <a:spcAft>
                <a:spcPts val="0"/>
              </a:spcAft>
              <a:buSzPts val="2000"/>
            </a:pPr>
            <a:r>
              <a:rPr lang="pl-PL" sz="2400" b="0" i="0" dirty="0">
                <a:solidFill>
                  <a:srgbClr val="000000"/>
                </a:solidFill>
                <a:latin typeface="Calibri"/>
                <a:ea typeface="Calibri"/>
                <a:cs typeface="Calibri"/>
                <a:sym typeface="Calibri"/>
              </a:rPr>
              <a:t>Zakłócenia i fragmentacja zagrażają świadczeniu kluczowych usług ekosystemowych. Od zapylania i oczyszczania wody po regulację klimatu, zakłócenia te zagrażają stabilności krajobrazu i jego zdolności do świadczenia podstawowych usług, które wspierają zarówno zrównoważony rozwój rolnictwa, jak i środowiska</a:t>
            </a:r>
            <a:r>
              <a:rPr lang="en-US" sz="2400" b="0" i="0" dirty="0">
                <a:solidFill>
                  <a:srgbClr val="000000"/>
                </a:solidFill>
                <a:latin typeface="Calibri"/>
                <a:ea typeface="Calibri"/>
                <a:cs typeface="Calibri"/>
                <a:sym typeface="Calibri"/>
              </a:rPr>
              <a:t>.</a:t>
            </a:r>
            <a:endParaRPr sz="2400" b="0" i="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228600" algn="l" rtl="0">
              <a:lnSpc>
                <a:spcPct val="90000"/>
              </a:lnSpc>
              <a:spcBef>
                <a:spcPts val="0"/>
              </a:spcBef>
              <a:spcAft>
                <a:spcPts val="0"/>
              </a:spcAft>
              <a:buSzPts val="2400"/>
              <a:buNone/>
            </a:pPr>
            <a:endParaRPr dirty="0"/>
          </a:p>
          <a:p>
            <a:pPr marL="230400" lvl="0" indent="0" algn="r" rtl="0">
              <a:lnSpc>
                <a:spcPct val="90000"/>
              </a:lnSpc>
              <a:spcBef>
                <a:spcPts val="0"/>
              </a:spcBef>
              <a:spcAft>
                <a:spcPts val="0"/>
              </a:spcAft>
              <a:buClr>
                <a:srgbClr val="000000"/>
              </a:buClr>
              <a:buSzPts val="2400"/>
              <a:buFont typeface="Arial"/>
              <a:buNone/>
            </a:pPr>
            <a:r>
              <a:rPr lang="en-US" sz="1700" b="1" u="sng" dirty="0">
                <a:solidFill>
                  <a:srgbClr val="8DC641"/>
                </a:solidFill>
                <a:hlinkClick r:id="rId3">
                  <a:extLst>
                    <a:ext uri="{A12FA001-AC4F-418D-AE19-62706E023703}">
                      <ahyp:hlinkClr xmlns:ahyp="http://schemas.microsoft.com/office/drawing/2018/hyperlinkcolor" val="tx"/>
                    </a:ext>
                  </a:extLst>
                </a:hlinkClick>
              </a:rPr>
              <a:t>Źródło</a:t>
            </a:r>
            <a:endParaRPr b="1" dirty="0">
              <a:solidFill>
                <a:srgbClr val="8DC641"/>
              </a:solidFill>
            </a:endParaRPr>
          </a:p>
        </p:txBody>
      </p:sp>
      <p:grpSp>
        <p:nvGrpSpPr>
          <p:cNvPr id="417" name="Google Shape;417;g2cd75f9cfb2_0_2"/>
          <p:cNvGrpSpPr/>
          <p:nvPr/>
        </p:nvGrpSpPr>
        <p:grpSpPr>
          <a:xfrm rot="3730713">
            <a:off x="11041444" y="-42775"/>
            <a:ext cx="949899" cy="1163507"/>
            <a:chOff x="7602444" y="4967675"/>
            <a:chExt cx="483620" cy="592374"/>
          </a:xfrm>
        </p:grpSpPr>
        <p:grpSp>
          <p:nvGrpSpPr>
            <p:cNvPr id="418" name="Google Shape;418;g2cd75f9cfb2_0_2"/>
            <p:cNvGrpSpPr/>
            <p:nvPr/>
          </p:nvGrpSpPr>
          <p:grpSpPr>
            <a:xfrm>
              <a:off x="7618661" y="4967675"/>
              <a:ext cx="467403" cy="507609"/>
              <a:chOff x="2251964" y="3590497"/>
              <a:chExt cx="467403" cy="507609"/>
            </a:xfrm>
          </p:grpSpPr>
          <p:sp>
            <p:nvSpPr>
              <p:cNvPr id="419" name="Google Shape;419;g2cd75f9cfb2_0_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g2cd75f9cfb2_0_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g2cd75f9cfb2_0_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2" name="Google Shape;422;g2cd75f9cfb2_0_2"/>
            <p:cNvGrpSpPr/>
            <p:nvPr/>
          </p:nvGrpSpPr>
          <p:grpSpPr>
            <a:xfrm>
              <a:off x="7602444" y="4993761"/>
              <a:ext cx="421973" cy="566288"/>
              <a:chOff x="2235747" y="3616583"/>
              <a:chExt cx="421973" cy="566288"/>
            </a:xfrm>
          </p:grpSpPr>
          <p:sp>
            <p:nvSpPr>
              <p:cNvPr id="423" name="Google Shape;423;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25" name="Google Shape;425;g2cd75f9cfb2_0_2"/>
          <p:cNvPicPr preferRelativeResize="0"/>
          <p:nvPr/>
        </p:nvPicPr>
        <p:blipFill rotWithShape="1">
          <a:blip r:embed="rId4">
            <a:alphaModFix/>
          </a:blip>
          <a:srcRect/>
          <a:stretch/>
        </p:blipFill>
        <p:spPr>
          <a:xfrm>
            <a:off x="3005486" y="2675987"/>
            <a:ext cx="5622301" cy="3490280"/>
          </a:xfrm>
          <a:prstGeom prst="rect">
            <a:avLst/>
          </a:prstGeom>
          <a:noFill/>
          <a:ln>
            <a:noFill/>
          </a:ln>
        </p:spPr>
      </p:pic>
      <p:sp>
        <p:nvSpPr>
          <p:cNvPr id="2" name="TextBox 1">
            <a:extLst>
              <a:ext uri="{FF2B5EF4-FFF2-40B4-BE49-F238E27FC236}">
                <a16:creationId xmlns:a16="http://schemas.microsoft.com/office/drawing/2014/main" id="{E1775184-7EBD-7FBE-0438-EEEDFFC926BB}"/>
              </a:ext>
            </a:extLst>
          </p:cNvPr>
          <p:cNvSpPr txBox="1"/>
          <p:nvPr/>
        </p:nvSpPr>
        <p:spPr>
          <a:xfrm>
            <a:off x="3381375" y="5584606"/>
            <a:ext cx="1962150"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Siedlisko wewnętrzne z gatunkami wewnętrznymi</a:t>
            </a:r>
          </a:p>
        </p:txBody>
      </p:sp>
      <p:sp>
        <p:nvSpPr>
          <p:cNvPr id="3" name="TextBox 2">
            <a:extLst>
              <a:ext uri="{FF2B5EF4-FFF2-40B4-BE49-F238E27FC236}">
                <a16:creationId xmlns:a16="http://schemas.microsoft.com/office/drawing/2014/main" id="{744DF928-E799-2713-96F2-DB620F644AA9}"/>
              </a:ext>
            </a:extLst>
          </p:cNvPr>
          <p:cNvSpPr txBox="1"/>
          <p:nvPr/>
        </p:nvSpPr>
        <p:spPr>
          <a:xfrm>
            <a:off x="3381375" y="5935435"/>
            <a:ext cx="1962150"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Siedlisko brzegowe z gatunkami brzegowymi</a:t>
            </a:r>
          </a:p>
        </p:txBody>
      </p:sp>
      <p:sp>
        <p:nvSpPr>
          <p:cNvPr id="4" name="TextBox 3">
            <a:extLst>
              <a:ext uri="{FF2B5EF4-FFF2-40B4-BE49-F238E27FC236}">
                <a16:creationId xmlns:a16="http://schemas.microsoft.com/office/drawing/2014/main" id="{08FE812A-2953-C035-F01A-B258D1DFDD2D}"/>
              </a:ext>
            </a:extLst>
          </p:cNvPr>
          <p:cNvSpPr txBox="1"/>
          <p:nvPr/>
        </p:nvSpPr>
        <p:spPr>
          <a:xfrm>
            <a:off x="6239019" y="5943295"/>
            <a:ext cx="3090583" cy="230832"/>
          </a:xfrm>
          <a:prstGeom prst="rect">
            <a:avLst/>
          </a:prstGeom>
          <a:solidFill>
            <a:schemeClr val="bg1"/>
          </a:solidFill>
        </p:spPr>
        <p:txBody>
          <a:bodyPr wrap="square" rtlCol="0">
            <a:spAutoFit/>
          </a:bodyPr>
          <a:lstStyle/>
          <a:p>
            <a:r>
              <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rPr>
              <a:t>Wzrost liczby </a:t>
            </a:r>
            <a:r>
              <a:rPr lang="en-IE" sz="900" dirty="0">
                <a:latin typeface="Calibri" panose="020F0502020204030204" pitchFamily="34" charset="0"/>
                <a:ea typeface="Calibri" panose="020F0502020204030204" pitchFamily="34" charset="0"/>
                <a:cs typeface="Calibri" panose="020F0502020204030204" pitchFamily="34" charset="0"/>
              </a:rPr>
              <a:t>siedlisk brzegowych i gatunków brzegowych</a:t>
            </a:r>
          </a:p>
        </p:txBody>
      </p:sp>
      <p:sp>
        <p:nvSpPr>
          <p:cNvPr id="5" name="TextBox 4">
            <a:extLst>
              <a:ext uri="{FF2B5EF4-FFF2-40B4-BE49-F238E27FC236}">
                <a16:creationId xmlns:a16="http://schemas.microsoft.com/office/drawing/2014/main" id="{A9202279-179B-8CAF-CE8D-7AE510825419}"/>
              </a:ext>
            </a:extLst>
          </p:cNvPr>
          <p:cNvSpPr txBox="1"/>
          <p:nvPr/>
        </p:nvSpPr>
        <p:spPr>
          <a:xfrm>
            <a:off x="6239019" y="5582835"/>
            <a:ext cx="2447925" cy="230832"/>
          </a:xfrm>
          <a:prstGeom prst="rect">
            <a:avLst/>
          </a:prstGeom>
          <a:solidFill>
            <a:schemeClr val="bg1"/>
          </a:solidFill>
        </p:spPr>
        <p:txBody>
          <a:bodyPr wrap="square" rtlCol="0">
            <a:spAutoFit/>
          </a:bodyPr>
          <a:lstStyle/>
          <a:p>
            <a:r>
              <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rPr>
              <a:t>Zmniejszenie </a:t>
            </a:r>
            <a:r>
              <a:rPr lang="en-IE" sz="900" dirty="0">
                <a:latin typeface="Calibri" panose="020F0502020204030204" pitchFamily="34" charset="0"/>
                <a:ea typeface="Calibri" panose="020F0502020204030204" pitchFamily="34" charset="0"/>
                <a:cs typeface="Calibri" panose="020F0502020204030204" pitchFamily="34" charset="0"/>
              </a:rPr>
              <a:t>siedlisk i gatunków wewnętrznych</a:t>
            </a:r>
          </a:p>
        </p:txBody>
      </p:sp>
      <p:sp>
        <p:nvSpPr>
          <p:cNvPr id="18" name="Google Shape;402;p57"/>
          <p:cNvSpPr txBox="1">
            <a:spLocks noGrp="1"/>
          </p:cNvSpPr>
          <p:nvPr>
            <p:ph type="body" idx="2"/>
          </p:nvPr>
        </p:nvSpPr>
        <p:spPr>
          <a:xfrm>
            <a:off x="444197" y="126121"/>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Zakłócenia i fragmentacja</a:t>
            </a:r>
            <a:endParaRPr dirty="0">
              <a:latin typeface="Calibri"/>
              <a:ea typeface="Calibri"/>
              <a:cs typeface="Calibri"/>
              <a:sym typeface="Calibri"/>
            </a:endParaRPr>
          </a:p>
        </p:txBody>
      </p:sp>
    </p:spTree>
    <p:extLst>
      <p:ext uri="{BB962C8B-B14F-4D97-AF65-F5344CB8AC3E}">
        <p14:creationId xmlns:p14="http://schemas.microsoft.com/office/powerpoint/2010/main" val="330361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dirty="0" err="1">
                <a:latin typeface="Calibri"/>
                <a:ea typeface="Calibri"/>
                <a:cs typeface="Calibri"/>
                <a:sym typeface="Calibri"/>
              </a:rPr>
              <a:t>Praktyczne</a:t>
            </a:r>
            <a:r>
              <a:rPr lang="en-US" sz="4800" b="1" dirty="0">
                <a:latin typeface="Calibri"/>
                <a:ea typeface="Calibri"/>
                <a:cs typeface="Calibri"/>
                <a:sym typeface="Calibri"/>
              </a:rPr>
              <a:t> </a:t>
            </a:r>
            <a:r>
              <a:rPr lang="en-US" sz="4800" b="1" dirty="0" err="1">
                <a:latin typeface="Calibri"/>
                <a:ea typeface="Calibri"/>
                <a:cs typeface="Calibri"/>
                <a:sym typeface="Calibri"/>
              </a:rPr>
              <a:t>wskazówki</a:t>
            </a:r>
            <a:endParaRPr sz="3200" dirty="0">
              <a:latin typeface="Calibri"/>
              <a:ea typeface="Calibri"/>
              <a:cs typeface="Calibri"/>
              <a:sym typeface="Calibri"/>
            </a:endParaRPr>
          </a:p>
        </p:txBody>
      </p:sp>
      <p:sp>
        <p:nvSpPr>
          <p:cNvPr id="432" name="Google Shape;432;p58"/>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06</a:t>
            </a:r>
            <a:endParaRPr/>
          </a:p>
        </p:txBody>
      </p:sp>
    </p:spTree>
    <p:extLst>
      <p:ext uri="{BB962C8B-B14F-4D97-AF65-F5344CB8AC3E}">
        <p14:creationId xmlns:p14="http://schemas.microsoft.com/office/powerpoint/2010/main" val="3450131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0"/>
          <p:cNvSpPr txBox="1">
            <a:spLocks noGrp="1"/>
          </p:cNvSpPr>
          <p:nvPr>
            <p:ph type="body" idx="1"/>
          </p:nvPr>
        </p:nvSpPr>
        <p:spPr>
          <a:xfrm>
            <a:off x="745957" y="1334083"/>
            <a:ext cx="5945788" cy="418983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sz="2200" i="0" dirty="0">
                <a:sym typeface="Calibri"/>
              </a:rPr>
              <a:t>1. Realizacja uprawy konserwującej</a:t>
            </a:r>
            <a:endParaRPr sz="2200" i="0" dirty="0">
              <a:sym typeface="Calibri"/>
            </a:endParaRPr>
          </a:p>
          <a:p>
            <a:pPr marL="457200" lvl="0" indent="-228600" algn="l" rtl="0">
              <a:lnSpc>
                <a:spcPct val="90000"/>
              </a:lnSpc>
              <a:spcBef>
                <a:spcPts val="1000"/>
              </a:spcBef>
              <a:spcAft>
                <a:spcPts val="0"/>
              </a:spcAft>
              <a:buSzPts val="2400"/>
              <a:buNone/>
            </a:pPr>
            <a:r>
              <a:rPr lang="en-US" sz="2200" i="0" dirty="0">
                <a:sym typeface="Calibri"/>
              </a:rPr>
              <a:t>2. Dywersyfikacja płodozmianu</a:t>
            </a:r>
            <a:endParaRPr sz="2200" dirty="0">
              <a:sym typeface="Calibri"/>
            </a:endParaRPr>
          </a:p>
          <a:p>
            <a:pPr marL="457200" lvl="0" indent="-228600" algn="l" rtl="0">
              <a:lnSpc>
                <a:spcPct val="90000"/>
              </a:lnSpc>
              <a:spcBef>
                <a:spcPts val="1000"/>
              </a:spcBef>
              <a:spcAft>
                <a:spcPts val="0"/>
              </a:spcAft>
              <a:buSzPts val="2400"/>
              <a:buNone/>
            </a:pPr>
            <a:r>
              <a:rPr lang="en-US" sz="2200" i="0" dirty="0">
                <a:sym typeface="Calibri"/>
              </a:rPr>
              <a:t>3. Integracja praktyk rolno-leśnych</a:t>
            </a:r>
            <a:endParaRPr sz="2200" i="0" dirty="0">
              <a:sym typeface="Calibri"/>
            </a:endParaRPr>
          </a:p>
          <a:p>
            <a:pPr marL="457200" lvl="0" indent="-228600" algn="l" rtl="0">
              <a:lnSpc>
                <a:spcPct val="90000"/>
              </a:lnSpc>
              <a:spcBef>
                <a:spcPts val="1000"/>
              </a:spcBef>
              <a:spcAft>
                <a:spcPts val="0"/>
              </a:spcAft>
              <a:buSzPts val="2400"/>
              <a:buNone/>
            </a:pPr>
            <a:r>
              <a:rPr lang="en-US" sz="2200" i="0" dirty="0">
                <a:sym typeface="Calibri"/>
              </a:rPr>
              <a:t>4. Techniki oszczędzania wody</a:t>
            </a:r>
            <a:endParaRPr sz="2200" dirty="0">
              <a:sym typeface="Calibri"/>
            </a:endParaRPr>
          </a:p>
          <a:p>
            <a:pPr marL="457200" lvl="0" indent="-228600" algn="l" rtl="0">
              <a:lnSpc>
                <a:spcPct val="90000"/>
              </a:lnSpc>
              <a:spcBef>
                <a:spcPts val="1000"/>
              </a:spcBef>
              <a:spcAft>
                <a:spcPts val="0"/>
              </a:spcAft>
              <a:buSzPts val="2400"/>
              <a:buNone/>
            </a:pPr>
            <a:r>
              <a:rPr lang="en-US" sz="2200" i="0" dirty="0">
                <a:sym typeface="Calibri"/>
              </a:rPr>
              <a:t>5. Strategie upraw okrywowych</a:t>
            </a:r>
            <a:endParaRPr sz="2200" i="0" dirty="0">
              <a:sym typeface="Calibri"/>
            </a:endParaRPr>
          </a:p>
          <a:p>
            <a:pPr marL="457200" lvl="0" indent="-228600" algn="l" rtl="0">
              <a:lnSpc>
                <a:spcPct val="90000"/>
              </a:lnSpc>
              <a:spcBef>
                <a:spcPts val="1000"/>
              </a:spcBef>
              <a:spcAft>
                <a:spcPts val="0"/>
              </a:spcAft>
              <a:buSzPts val="2400"/>
              <a:buNone/>
            </a:pPr>
            <a:r>
              <a:rPr lang="en-US" sz="2200" i="0" dirty="0">
                <a:sym typeface="Calibri"/>
              </a:rPr>
              <a:t>6. Technologie rolnictwa precyzyjnego</a:t>
            </a:r>
            <a:endParaRPr sz="2200" dirty="0">
              <a:sym typeface="Calibri"/>
            </a:endParaRPr>
          </a:p>
          <a:p>
            <a:pPr marL="457200" lvl="0" indent="-228600" algn="l" rtl="0">
              <a:lnSpc>
                <a:spcPct val="90000"/>
              </a:lnSpc>
              <a:spcBef>
                <a:spcPts val="1000"/>
              </a:spcBef>
              <a:spcAft>
                <a:spcPts val="0"/>
              </a:spcAft>
              <a:buSzPts val="2400"/>
              <a:buNone/>
            </a:pPr>
            <a:r>
              <a:rPr lang="en-US" sz="2200" i="0" dirty="0">
                <a:sym typeface="Calibri"/>
              </a:rPr>
              <a:t>7. Zintegrowane zarządzanie szkodnikami</a:t>
            </a:r>
            <a:endParaRPr sz="2200" dirty="0"/>
          </a:p>
          <a:p>
            <a:pPr marL="457200" lvl="0" indent="-228600" algn="l" rtl="0">
              <a:lnSpc>
                <a:spcPct val="90000"/>
              </a:lnSpc>
              <a:spcBef>
                <a:spcPts val="1000"/>
              </a:spcBef>
              <a:spcAft>
                <a:spcPts val="0"/>
              </a:spcAft>
              <a:buSzPts val="2400"/>
              <a:buNone/>
            </a:pPr>
            <a:r>
              <a:rPr lang="en-US" sz="2200" i="0" dirty="0">
                <a:sym typeface="Calibri"/>
              </a:rPr>
              <a:t>8. Promowanie rotacji zwierząt gospodarskich</a:t>
            </a:r>
            <a:endParaRPr sz="2200" i="0" dirty="0">
              <a:sym typeface="Calibri"/>
            </a:endParaRPr>
          </a:p>
          <a:p>
            <a:pPr marL="457200" lvl="0" indent="-228600" algn="l" rtl="0">
              <a:lnSpc>
                <a:spcPct val="90000"/>
              </a:lnSpc>
              <a:spcBef>
                <a:spcPts val="1000"/>
              </a:spcBef>
              <a:spcAft>
                <a:spcPts val="0"/>
              </a:spcAft>
              <a:buSzPts val="2400"/>
              <a:buNone/>
            </a:pPr>
            <a:r>
              <a:rPr lang="en-US" sz="2200" i="0" dirty="0">
                <a:sym typeface="Calibri"/>
              </a:rPr>
              <a:t>9. Przyjęcie odmian upraw przyjaznych </a:t>
            </a:r>
            <a:r>
              <a:rPr lang="en-US" sz="2200" i="0" dirty="0" err="1">
                <a:sym typeface="Calibri"/>
              </a:rPr>
              <a:t>dla</a:t>
            </a:r>
            <a:r>
              <a:rPr lang="en-US" sz="2200" i="0" dirty="0">
                <a:sym typeface="Calibri"/>
              </a:rPr>
              <a:t> </a:t>
            </a:r>
            <a:r>
              <a:rPr lang="en-US" sz="2200" i="0" dirty="0" err="1">
                <a:sym typeface="Calibri"/>
              </a:rPr>
              <a:t>klimatu</a:t>
            </a:r>
            <a:br>
              <a:rPr lang="en-US" sz="2200" i="0" dirty="0">
                <a:latin typeface="Arial"/>
                <a:ea typeface="Arial"/>
                <a:cs typeface="Arial"/>
                <a:sym typeface="Arial"/>
              </a:rPr>
            </a:br>
            <a:endParaRPr sz="2200" dirty="0"/>
          </a:p>
        </p:txBody>
      </p:sp>
      <p:sp>
        <p:nvSpPr>
          <p:cNvPr id="438" name="Google Shape;438;p10"/>
          <p:cNvSpPr txBox="1">
            <a:spLocks noGrp="1"/>
          </p:cNvSpPr>
          <p:nvPr>
            <p:ph type="body" idx="2"/>
          </p:nvPr>
        </p:nvSpPr>
        <p:spPr>
          <a:xfrm>
            <a:off x="898356" y="717302"/>
            <a:ext cx="5460879" cy="5303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t>Praktyczne wskazówki</a:t>
            </a:r>
            <a:endParaRPr b="1" dirty="0"/>
          </a:p>
          <a:p>
            <a:pPr marL="0" lvl="0" indent="0" algn="l" rtl="0">
              <a:lnSpc>
                <a:spcPct val="90000"/>
              </a:lnSpc>
              <a:spcBef>
                <a:spcPts val="1000"/>
              </a:spcBef>
              <a:spcAft>
                <a:spcPts val="0"/>
              </a:spcAft>
              <a:buClr>
                <a:srgbClr val="000000"/>
              </a:buClr>
              <a:buSzPts val="3600"/>
              <a:buNone/>
            </a:pPr>
            <a:endParaRPr b="1" dirty="0"/>
          </a:p>
        </p:txBody>
      </p:sp>
      <p:pic>
        <p:nvPicPr>
          <p:cNvPr id="439" name="Google Shape;439;p10"/>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extLst>
      <p:ext uri="{BB962C8B-B14F-4D97-AF65-F5344CB8AC3E}">
        <p14:creationId xmlns:p14="http://schemas.microsoft.com/office/powerpoint/2010/main" val="235723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9"/>
          <p:cNvSpPr txBox="1">
            <a:spLocks noGrp="1"/>
          </p:cNvSpPr>
          <p:nvPr>
            <p:ph type="body" idx="1"/>
          </p:nvPr>
        </p:nvSpPr>
        <p:spPr>
          <a:xfrm>
            <a:off x="450353" y="1244418"/>
            <a:ext cx="11004252"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Realizacja uprawy konserwującej: </a:t>
            </a:r>
            <a:r>
              <a:rPr lang="pl-PL" b="0" i="0" dirty="0">
                <a:latin typeface="Calibri"/>
                <a:ea typeface="Calibri"/>
                <a:cs typeface="Calibri"/>
                <a:sym typeface="Calibri"/>
              </a:rPr>
              <a:t>Przyjęcie praktyk uprawy konserwującej w celu ograniczenia naruszania gleby i poprawy jej struktury. Takie podejście minimalizuje erozję, zatrzymuje wilgoć w glebie i promuje długotrwałe zdrowie gleby, przyczyniając się do zrównoważonego i odpornego rolnictwa</a:t>
            </a:r>
            <a:r>
              <a:rPr lang="en-US" b="0" i="0" dirty="0">
                <a:latin typeface="Calibri"/>
                <a:ea typeface="Calibri"/>
                <a:cs typeface="Calibri"/>
                <a:sym typeface="Calibri"/>
              </a:rPr>
              <a:t>.</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Dywersyfikacja płodozmianu: </a:t>
            </a:r>
            <a:r>
              <a:rPr lang="en-US" b="0" i="0" dirty="0">
                <a:latin typeface="Calibri"/>
                <a:ea typeface="Calibri"/>
                <a:cs typeface="Calibri"/>
                <a:sym typeface="Calibri"/>
              </a:rPr>
              <a:t>Stosuj zróżnicowany płodozmian, aby zwiększyć bioróżnorodność, przerwać cykle szkodników i </a:t>
            </a:r>
            <a:r>
              <a:rPr lang="en-US" b="0" i="0" dirty="0" err="1">
                <a:latin typeface="Calibri"/>
                <a:ea typeface="Calibri"/>
                <a:cs typeface="Calibri"/>
                <a:sym typeface="Calibri"/>
              </a:rPr>
              <a:t>zoptymalizować </a:t>
            </a:r>
            <a:r>
              <a:rPr lang="en-US" b="0" i="0" dirty="0">
                <a:latin typeface="Calibri"/>
                <a:ea typeface="Calibri"/>
                <a:cs typeface="Calibri"/>
                <a:sym typeface="Calibri"/>
              </a:rPr>
              <a:t>wykorzystanie składników odżywczych. Płodozmian sprzyja żyzności gleby, zmniejsza ryzyko chorób i sprzyja bardziej zrównoważonemu i trwałemu systemowi rolniczemu.</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Integracja praktyk rolno-leśnych: </a:t>
            </a:r>
            <a:r>
              <a:rPr lang="en-US" b="0" i="0" dirty="0">
                <a:latin typeface="Calibri"/>
                <a:ea typeface="Calibri"/>
                <a:cs typeface="Calibri"/>
                <a:sym typeface="Calibri"/>
              </a:rPr>
              <a:t>Zintegruj agroleśnictwo poprzez sadzenie drzew w gospodarstwie. Nie tylko zwiększa to różnorodność krajobrazu, ale także zapewnia dodatkowe korzyści, takie jak poprawa mikroklimatu, sekwestracja dwutlenku węgla i potencjalny dodatkowy dochód dzięki produktom rolno-leśnym. </a:t>
            </a:r>
            <a:endParaRPr dirty="0"/>
          </a:p>
        </p:txBody>
      </p:sp>
      <p:sp>
        <p:nvSpPr>
          <p:cNvPr id="445" name="Google Shape;445;p59"/>
          <p:cNvSpPr txBox="1">
            <a:spLocks noGrp="1"/>
          </p:cNvSpPr>
          <p:nvPr>
            <p:ph type="body" idx="2"/>
          </p:nvPr>
        </p:nvSpPr>
        <p:spPr>
          <a:xfrm>
            <a:off x="569917" y="30526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Praktyczne wskazówki</a:t>
            </a:r>
            <a:endParaRPr dirty="0">
              <a:latin typeface="Calibri"/>
              <a:ea typeface="Calibri"/>
              <a:cs typeface="Calibri"/>
              <a:sym typeface="Calibri"/>
            </a:endParaRPr>
          </a:p>
        </p:txBody>
      </p:sp>
      <p:grpSp>
        <p:nvGrpSpPr>
          <p:cNvPr id="446" name="Google Shape;446;p59"/>
          <p:cNvGrpSpPr/>
          <p:nvPr/>
        </p:nvGrpSpPr>
        <p:grpSpPr>
          <a:xfrm rot="3730759">
            <a:off x="10980893" y="109804"/>
            <a:ext cx="949887" cy="1163493"/>
            <a:chOff x="7602444" y="4967675"/>
            <a:chExt cx="483620" cy="592374"/>
          </a:xfrm>
        </p:grpSpPr>
        <p:grpSp>
          <p:nvGrpSpPr>
            <p:cNvPr id="447" name="Google Shape;447;p59"/>
            <p:cNvGrpSpPr/>
            <p:nvPr/>
          </p:nvGrpSpPr>
          <p:grpSpPr>
            <a:xfrm>
              <a:off x="7618661" y="4967675"/>
              <a:ext cx="467403" cy="507609"/>
              <a:chOff x="2251964" y="3590497"/>
              <a:chExt cx="467403" cy="507609"/>
            </a:xfrm>
          </p:grpSpPr>
          <p:sp>
            <p:nvSpPr>
              <p:cNvPr id="448" name="Google Shape;448;p5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5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5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1" name="Google Shape;451;p59"/>
            <p:cNvGrpSpPr/>
            <p:nvPr/>
          </p:nvGrpSpPr>
          <p:grpSpPr>
            <a:xfrm>
              <a:off x="7602444" y="4993761"/>
              <a:ext cx="421973" cy="566288"/>
              <a:chOff x="2235747" y="3616583"/>
              <a:chExt cx="421973" cy="566288"/>
            </a:xfrm>
          </p:grpSpPr>
          <p:sp>
            <p:nvSpPr>
              <p:cNvPr id="452" name="Google Shape;452;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138025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body" idx="1"/>
          </p:nvPr>
        </p:nvSpPr>
        <p:spPr>
          <a:xfrm>
            <a:off x="571500" y="1046811"/>
            <a:ext cx="10761000" cy="54975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pl-PL" b="1" i="0" dirty="0">
                <a:latin typeface="Calibri"/>
                <a:ea typeface="Calibri"/>
                <a:cs typeface="Calibri"/>
                <a:sym typeface="Calibri"/>
              </a:rPr>
              <a:t>Techniki oszczędzania wody: </a:t>
            </a:r>
            <a:r>
              <a:rPr lang="pl-PL" b="0" i="0" dirty="0">
                <a:latin typeface="Calibri"/>
                <a:ea typeface="Calibri"/>
                <a:cs typeface="Calibri"/>
                <a:sym typeface="Calibri"/>
              </a:rPr>
              <a:t>Realizuj techniki oszczędzania wody, w tym wydajnych praktyk nawadniania i recyklingu wody. Oszczędzanie wody nie tylko rozwiązuje problem niedoboru zasobów, ale także przyczynia się do zrównoważonej produkcji rolnej w obliczu zmieniających się wzorców klimatycznych.</a:t>
            </a:r>
          </a:p>
          <a:p>
            <a:pPr marL="228600" lvl="0" indent="0" algn="l" rtl="0">
              <a:lnSpc>
                <a:spcPct val="90000"/>
              </a:lnSpc>
              <a:spcBef>
                <a:spcPts val="1000"/>
              </a:spcBef>
              <a:spcAft>
                <a:spcPts val="0"/>
              </a:spcAft>
              <a:buSzPts val="2400"/>
              <a:buNone/>
            </a:pPr>
            <a:endParaRPr lang="pl-PL" dirty="0"/>
          </a:p>
          <a:p>
            <a:pPr marL="228600" lvl="0" indent="0" algn="l" rtl="0">
              <a:lnSpc>
                <a:spcPct val="90000"/>
              </a:lnSpc>
              <a:spcBef>
                <a:spcPts val="1000"/>
              </a:spcBef>
              <a:spcAft>
                <a:spcPts val="0"/>
              </a:spcAft>
              <a:buSzPts val="2400"/>
              <a:buNone/>
            </a:pPr>
            <a:endParaRPr lang="pl-PL" dirty="0"/>
          </a:p>
          <a:p>
            <a:pPr marL="228600" lvl="0" indent="0" algn="l" rtl="0">
              <a:lnSpc>
                <a:spcPct val="90000"/>
              </a:lnSpc>
              <a:spcBef>
                <a:spcPts val="1000"/>
              </a:spcBef>
              <a:spcAft>
                <a:spcPts val="0"/>
              </a:spcAft>
              <a:buSzPts val="2400"/>
              <a:buNone/>
            </a:pPr>
            <a:endParaRPr lang="pl-PL"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lang="pl-PL" sz="2000" dirty="0"/>
          </a:p>
          <a:p>
            <a:pPr marL="228600" lvl="0" indent="0" algn="l" rtl="0">
              <a:lnSpc>
                <a:spcPct val="90000"/>
              </a:lnSpc>
              <a:spcBef>
                <a:spcPts val="1000"/>
              </a:spcBef>
              <a:spcAft>
                <a:spcPts val="0"/>
              </a:spcAft>
              <a:buSzPts val="2400"/>
              <a:buNone/>
            </a:pPr>
            <a:endParaRPr lang="pl-PL" sz="2000" dirty="0"/>
          </a:p>
          <a:p>
            <a:pPr marL="228600" lvl="0" indent="0" algn="l" rtl="0">
              <a:lnSpc>
                <a:spcPct val="90000"/>
              </a:lnSpc>
              <a:spcBef>
                <a:spcPts val="1000"/>
              </a:spcBef>
              <a:spcAft>
                <a:spcPts val="0"/>
              </a:spcAft>
              <a:buSzPts val="2400"/>
              <a:buNone/>
            </a:pPr>
            <a:endParaRPr lang="pl-PL" sz="2000" dirty="0"/>
          </a:p>
          <a:p>
            <a:pPr marL="228600" lvl="0" indent="0" algn="l" rtl="0">
              <a:lnSpc>
                <a:spcPct val="90000"/>
              </a:lnSpc>
              <a:spcBef>
                <a:spcPts val="1000"/>
              </a:spcBef>
              <a:spcAft>
                <a:spcPts val="0"/>
              </a:spcAft>
              <a:buSzPts val="2400"/>
              <a:buNone/>
            </a:pPr>
            <a:endParaRPr lang="pl-PL" sz="2000" dirty="0"/>
          </a:p>
          <a:p>
            <a:pPr marL="228600" lvl="0" indent="0" algn="l" rtl="0">
              <a:lnSpc>
                <a:spcPct val="90000"/>
              </a:lnSpc>
              <a:spcBef>
                <a:spcPts val="1000"/>
              </a:spcBef>
              <a:spcAft>
                <a:spcPts val="0"/>
              </a:spcAft>
              <a:buSzPts val="2400"/>
              <a:buNone/>
            </a:pPr>
            <a:endParaRPr lang="pl-PL" sz="2000" dirty="0"/>
          </a:p>
          <a:p>
            <a:pPr marL="228600" lvl="0" indent="-228600" algn="r" rtl="0">
              <a:lnSpc>
                <a:spcPct val="90000"/>
              </a:lnSpc>
              <a:spcBef>
                <a:spcPts val="0"/>
              </a:spcBef>
              <a:spcAft>
                <a:spcPts val="0"/>
              </a:spcAft>
              <a:buSzPts val="2400"/>
              <a:buNone/>
            </a:pPr>
            <a:r>
              <a:rPr lang="pl-PL" sz="1700" b="1" u="sng" dirty="0">
                <a:solidFill>
                  <a:srgbClr val="8DC641"/>
                </a:solidFill>
                <a:hlinkClick r:id="rId3">
                  <a:extLst>
                    <a:ext uri="{A12FA001-AC4F-418D-AE19-62706E023703}">
                      <ahyp:hlinkClr xmlns:ahyp="http://schemas.microsoft.com/office/drawing/2018/hyperlinkcolor" val="tx"/>
                    </a:ext>
                  </a:extLst>
                </a:hlinkClick>
              </a:rPr>
              <a:t>Źródło</a:t>
            </a:r>
            <a:endParaRPr lang="pl-PL" sz="2000" b="1" dirty="0">
              <a:solidFill>
                <a:srgbClr val="8DC641"/>
              </a:solidFill>
            </a:endParaRPr>
          </a:p>
        </p:txBody>
      </p:sp>
      <p:sp>
        <p:nvSpPr>
          <p:cNvPr id="459" name="Google Shape;459;p60"/>
          <p:cNvSpPr txBox="1">
            <a:spLocks noGrp="1"/>
          </p:cNvSpPr>
          <p:nvPr>
            <p:ph type="body" idx="2"/>
          </p:nvPr>
        </p:nvSpPr>
        <p:spPr>
          <a:xfrm>
            <a:off x="737395" y="343140"/>
            <a:ext cx="5840050"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pl-PL" sz="3600" b="1" dirty="0">
                <a:latin typeface="Calibri"/>
                <a:ea typeface="Calibri"/>
                <a:cs typeface="Calibri"/>
                <a:sym typeface="Calibri"/>
              </a:rPr>
              <a:t> Praktyczne wskazówki</a:t>
            </a:r>
            <a:endParaRPr lang="pl-PL" dirty="0">
              <a:latin typeface="Calibri"/>
              <a:ea typeface="Calibri"/>
              <a:cs typeface="Calibri"/>
              <a:sym typeface="Calibri"/>
            </a:endParaRPr>
          </a:p>
        </p:txBody>
      </p:sp>
      <p:grpSp>
        <p:nvGrpSpPr>
          <p:cNvPr id="460" name="Google Shape;460;p60"/>
          <p:cNvGrpSpPr/>
          <p:nvPr/>
        </p:nvGrpSpPr>
        <p:grpSpPr>
          <a:xfrm rot="3730759">
            <a:off x="10980893" y="109804"/>
            <a:ext cx="949887" cy="1163493"/>
            <a:chOff x="7602444" y="4967675"/>
            <a:chExt cx="483620" cy="592374"/>
          </a:xfrm>
        </p:grpSpPr>
        <p:grpSp>
          <p:nvGrpSpPr>
            <p:cNvPr id="461" name="Google Shape;461;p60"/>
            <p:cNvGrpSpPr/>
            <p:nvPr/>
          </p:nvGrpSpPr>
          <p:grpSpPr>
            <a:xfrm>
              <a:off x="7618661" y="4967675"/>
              <a:ext cx="467403" cy="507609"/>
              <a:chOff x="2251964" y="3590497"/>
              <a:chExt cx="467403" cy="507609"/>
            </a:xfrm>
          </p:grpSpPr>
          <p:sp>
            <p:nvSpPr>
              <p:cNvPr id="462" name="Google Shape;462;p6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63" name="Google Shape;463;p6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64" name="Google Shape;464;p6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465" name="Google Shape;465;p60"/>
            <p:cNvGrpSpPr/>
            <p:nvPr/>
          </p:nvGrpSpPr>
          <p:grpSpPr>
            <a:xfrm>
              <a:off x="7602444" y="4993761"/>
              <a:ext cx="421973" cy="566288"/>
              <a:chOff x="2235747" y="3616583"/>
              <a:chExt cx="421973" cy="566288"/>
            </a:xfrm>
          </p:grpSpPr>
          <p:sp>
            <p:nvSpPr>
              <p:cNvPr id="466" name="Google Shape;466;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67" name="Google Shape;467;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pic>
        <p:nvPicPr>
          <p:cNvPr id="468" name="Google Shape;468;p60"/>
          <p:cNvPicPr preferRelativeResize="0"/>
          <p:nvPr/>
        </p:nvPicPr>
        <p:blipFill rotWithShape="1">
          <a:blip r:embed="rId4">
            <a:alphaModFix/>
          </a:blip>
          <a:srcRect/>
          <a:stretch/>
        </p:blipFill>
        <p:spPr>
          <a:xfrm>
            <a:off x="1628175" y="3092849"/>
            <a:ext cx="2611250" cy="2777925"/>
          </a:xfrm>
          <a:prstGeom prst="rect">
            <a:avLst/>
          </a:prstGeom>
          <a:noFill/>
          <a:ln>
            <a:noFill/>
          </a:ln>
        </p:spPr>
      </p:pic>
      <p:pic>
        <p:nvPicPr>
          <p:cNvPr id="469" name="Google Shape;469;p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74800" y="3092849"/>
            <a:ext cx="5057700" cy="2234875"/>
          </a:xfrm>
          <a:prstGeom prst="rect">
            <a:avLst/>
          </a:prstGeom>
          <a:noFill/>
          <a:ln>
            <a:noFill/>
          </a:ln>
        </p:spPr>
      </p:pic>
    </p:spTree>
    <p:extLst>
      <p:ext uri="{BB962C8B-B14F-4D97-AF65-F5344CB8AC3E}">
        <p14:creationId xmlns:p14="http://schemas.microsoft.com/office/powerpoint/2010/main" val="266437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cd75f9cfb2_0_18"/>
          <p:cNvSpPr txBox="1">
            <a:spLocks noGrp="1"/>
          </p:cNvSpPr>
          <p:nvPr>
            <p:ph type="body" idx="1"/>
          </p:nvPr>
        </p:nvSpPr>
        <p:spPr>
          <a:xfrm>
            <a:off x="737400" y="1018646"/>
            <a:ext cx="10787850" cy="559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pl-PL" b="1" i="0" dirty="0">
                <a:latin typeface="Calibri"/>
                <a:ea typeface="Calibri"/>
                <a:cs typeface="Calibri"/>
                <a:sym typeface="Calibri"/>
              </a:rPr>
              <a:t>Strategie upraw okrywowych: </a:t>
            </a:r>
            <a:r>
              <a:rPr lang="pl-PL" b="0" i="0" dirty="0">
                <a:latin typeface="Calibri"/>
                <a:ea typeface="Calibri"/>
                <a:cs typeface="Calibri"/>
                <a:sym typeface="Calibri"/>
              </a:rPr>
              <a:t>Wykorzystuj upraw</a:t>
            </a:r>
            <a:r>
              <a:rPr lang="pl-PL" dirty="0"/>
              <a:t>y</a:t>
            </a:r>
            <a:r>
              <a:rPr lang="pl-PL" b="0" i="0" dirty="0">
                <a:latin typeface="Calibri"/>
                <a:ea typeface="Calibri"/>
                <a:cs typeface="Calibri"/>
                <a:sym typeface="Calibri"/>
              </a:rPr>
              <a:t> okrywowe w okresach nieroślinnych w celu ochrony i wzbogacenia gleby. Rośliny okrywowe zapobiegają erozji, zwalczają chwasty i zwiększają żyzność gleby, promując zdrowszy i bardziej odporny krajobraz rolniczy.</a:t>
            </a:r>
          </a:p>
          <a:p>
            <a:pPr marL="0" lvl="0" indent="0" algn="l" rtl="0">
              <a:lnSpc>
                <a:spcPct val="90000"/>
              </a:lnSpc>
              <a:spcBef>
                <a:spcPts val="1000"/>
              </a:spcBef>
              <a:spcAft>
                <a:spcPts val="0"/>
              </a:spcAft>
              <a:buSzPts val="2400"/>
              <a:buNone/>
            </a:pPr>
            <a:r>
              <a:rPr lang="pl-PL" sz="2400" b="1" i="0" dirty="0">
                <a:latin typeface="Calibri"/>
                <a:ea typeface="Calibri"/>
                <a:cs typeface="Calibri"/>
                <a:sym typeface="Calibri"/>
              </a:rPr>
              <a:t>Technologie rolnictwa precyzyjnego: </a:t>
            </a:r>
            <a:r>
              <a:rPr lang="pl-PL" sz="2400" b="0" i="0" dirty="0">
                <a:latin typeface="Calibri"/>
                <a:ea typeface="Calibri"/>
                <a:cs typeface="Calibri"/>
                <a:sym typeface="Calibri"/>
              </a:rPr>
              <a:t>Wykorzystuj technolog</a:t>
            </a:r>
            <a:r>
              <a:rPr lang="pl-PL" dirty="0"/>
              <a:t>ie</a:t>
            </a:r>
            <a:r>
              <a:rPr lang="pl-PL" sz="2400" b="0" i="0" dirty="0">
                <a:latin typeface="Calibri"/>
                <a:ea typeface="Calibri"/>
                <a:cs typeface="Calibri"/>
                <a:sym typeface="Calibri"/>
              </a:rPr>
              <a:t> rolnictwa precyzyjnego w celu optymalizacji wykorzystania zasobów. Narzędzia te umożliwiają dokładne stosowanie środków produkcji, zmniejszając straty, minimalizując wpływ na środowisko i zwiększając ogólną wydajność operacji rolniczych.</a:t>
            </a:r>
            <a:endParaRPr lang="pl-PL" dirty="0"/>
          </a:p>
          <a:p>
            <a:pPr marL="228600" lvl="0" indent="0" algn="l" rtl="0">
              <a:lnSpc>
                <a:spcPct val="90000"/>
              </a:lnSpc>
              <a:spcBef>
                <a:spcPts val="1000"/>
              </a:spcBef>
              <a:spcAft>
                <a:spcPts val="0"/>
              </a:spcAft>
              <a:buSzPts val="2400"/>
              <a:buNone/>
            </a:pPr>
            <a:endParaRPr lang="pl-PL"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lang="pl-PL" sz="2000" dirty="0"/>
          </a:p>
          <a:p>
            <a:pPr marL="228600" lvl="0" indent="0" algn="l" rtl="0">
              <a:lnSpc>
                <a:spcPct val="90000"/>
              </a:lnSpc>
              <a:spcBef>
                <a:spcPts val="1000"/>
              </a:spcBef>
              <a:spcAft>
                <a:spcPts val="0"/>
              </a:spcAft>
              <a:buSzPts val="2400"/>
              <a:buNone/>
            </a:pPr>
            <a:endParaRPr lang="pl-PL" sz="2000" dirty="0"/>
          </a:p>
          <a:p>
            <a:pPr marL="228600" lvl="0" indent="0" algn="l" rtl="0">
              <a:lnSpc>
                <a:spcPct val="90000"/>
              </a:lnSpc>
              <a:spcBef>
                <a:spcPts val="1000"/>
              </a:spcBef>
              <a:spcAft>
                <a:spcPts val="0"/>
              </a:spcAft>
              <a:buSzPts val="2400"/>
              <a:buNone/>
            </a:pPr>
            <a:endParaRPr lang="pl-PL" sz="2000" dirty="0"/>
          </a:p>
          <a:p>
            <a:pPr marL="228600" lvl="0" indent="0" algn="l" rtl="0">
              <a:lnSpc>
                <a:spcPct val="90000"/>
              </a:lnSpc>
              <a:spcBef>
                <a:spcPts val="1000"/>
              </a:spcBef>
              <a:spcAft>
                <a:spcPts val="0"/>
              </a:spcAft>
              <a:buSzPts val="2400"/>
              <a:buNone/>
            </a:pPr>
            <a:endParaRPr lang="pl-PL" sz="2000" dirty="0"/>
          </a:p>
          <a:p>
            <a:pPr marL="228600" lvl="0" indent="0" algn="l" rtl="0">
              <a:lnSpc>
                <a:spcPct val="90000"/>
              </a:lnSpc>
              <a:spcBef>
                <a:spcPts val="0"/>
              </a:spcBef>
              <a:spcAft>
                <a:spcPts val="0"/>
              </a:spcAft>
              <a:buSzPts val="2400"/>
              <a:buNone/>
            </a:pPr>
            <a:endParaRPr lang="pl-PL" sz="2000" dirty="0"/>
          </a:p>
          <a:p>
            <a:pPr marL="228600" lvl="0" indent="0" algn="r" rtl="0">
              <a:lnSpc>
                <a:spcPct val="90000"/>
              </a:lnSpc>
              <a:spcBef>
                <a:spcPts val="0"/>
              </a:spcBef>
              <a:spcAft>
                <a:spcPts val="0"/>
              </a:spcAft>
              <a:buSzPts val="2400"/>
              <a:buNone/>
            </a:pPr>
            <a:r>
              <a:rPr lang="pl-PL" sz="1700" b="1" u="sng" dirty="0">
                <a:solidFill>
                  <a:srgbClr val="8DC641"/>
                </a:solidFill>
                <a:hlinkClick r:id="rId3">
                  <a:extLst>
                    <a:ext uri="{A12FA001-AC4F-418D-AE19-62706E023703}">
                      <ahyp:hlinkClr xmlns:ahyp="http://schemas.microsoft.com/office/drawing/2018/hyperlinkcolor" val="tx"/>
                    </a:ext>
                  </a:extLst>
                </a:hlinkClick>
              </a:rPr>
              <a:t>Źródło</a:t>
            </a:r>
            <a:endParaRPr lang="pl-PL" sz="2000" b="1" dirty="0">
              <a:solidFill>
                <a:srgbClr val="8DC641"/>
              </a:solidFill>
            </a:endParaRPr>
          </a:p>
        </p:txBody>
      </p:sp>
      <p:sp>
        <p:nvSpPr>
          <p:cNvPr id="475" name="Google Shape;475;g2cd75f9cfb2_0_18"/>
          <p:cNvSpPr txBox="1">
            <a:spLocks noGrp="1"/>
          </p:cNvSpPr>
          <p:nvPr>
            <p:ph type="body" idx="2"/>
          </p:nvPr>
        </p:nvSpPr>
        <p:spPr>
          <a:xfrm>
            <a:off x="737395" y="343140"/>
            <a:ext cx="5538714" cy="792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pl-PL" sz="3600" b="1" dirty="0">
                <a:latin typeface="Calibri"/>
                <a:ea typeface="Calibri"/>
                <a:cs typeface="Calibri"/>
                <a:sym typeface="Calibri"/>
              </a:rPr>
              <a:t> Praktyczne wskazówki</a:t>
            </a:r>
            <a:endParaRPr lang="pl-PL" dirty="0">
              <a:latin typeface="Calibri"/>
              <a:ea typeface="Calibri"/>
              <a:cs typeface="Calibri"/>
              <a:sym typeface="Calibri"/>
            </a:endParaRPr>
          </a:p>
        </p:txBody>
      </p:sp>
      <p:grpSp>
        <p:nvGrpSpPr>
          <p:cNvPr id="476" name="Google Shape;476;g2cd75f9cfb2_0_18"/>
          <p:cNvGrpSpPr/>
          <p:nvPr/>
        </p:nvGrpSpPr>
        <p:grpSpPr>
          <a:xfrm rot="3730713">
            <a:off x="10981111" y="110046"/>
            <a:ext cx="949899" cy="1163507"/>
            <a:chOff x="7602444" y="4967675"/>
            <a:chExt cx="483620" cy="592374"/>
          </a:xfrm>
        </p:grpSpPr>
        <p:grpSp>
          <p:nvGrpSpPr>
            <p:cNvPr id="477" name="Google Shape;477;g2cd75f9cfb2_0_18"/>
            <p:cNvGrpSpPr/>
            <p:nvPr/>
          </p:nvGrpSpPr>
          <p:grpSpPr>
            <a:xfrm>
              <a:off x="7618661" y="4967675"/>
              <a:ext cx="467403" cy="507609"/>
              <a:chOff x="2251964" y="3590497"/>
              <a:chExt cx="467403" cy="507609"/>
            </a:xfrm>
          </p:grpSpPr>
          <p:sp>
            <p:nvSpPr>
              <p:cNvPr id="478" name="Google Shape;478;g2cd75f9cfb2_0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79" name="Google Shape;479;g2cd75f9cfb2_0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80" name="Google Shape;480;g2cd75f9cfb2_0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481" name="Google Shape;481;g2cd75f9cfb2_0_18"/>
            <p:cNvGrpSpPr/>
            <p:nvPr/>
          </p:nvGrpSpPr>
          <p:grpSpPr>
            <a:xfrm>
              <a:off x="7602444" y="4993761"/>
              <a:ext cx="421973" cy="566288"/>
              <a:chOff x="2235747" y="3616583"/>
              <a:chExt cx="421973" cy="566288"/>
            </a:xfrm>
          </p:grpSpPr>
          <p:sp>
            <p:nvSpPr>
              <p:cNvPr id="482" name="Google Shape;482;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83" name="Google Shape;483;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pic>
        <p:nvPicPr>
          <p:cNvPr id="484" name="Google Shape;484;g2cd75f9cfb2_0_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19880" y="3589674"/>
            <a:ext cx="2491473" cy="2657571"/>
          </a:xfrm>
          <a:prstGeom prst="rect">
            <a:avLst/>
          </a:prstGeom>
          <a:noFill/>
          <a:ln>
            <a:noFill/>
          </a:ln>
        </p:spPr>
      </p:pic>
      <p:pic>
        <p:nvPicPr>
          <p:cNvPr id="485" name="Google Shape;485;g2cd75f9cfb2_0_18"/>
          <p:cNvPicPr preferRelativeResize="0"/>
          <p:nvPr/>
        </p:nvPicPr>
        <p:blipFill rotWithShape="1">
          <a:blip r:embed="rId5">
            <a:alphaModFix/>
          </a:blip>
          <a:srcRect/>
          <a:stretch/>
        </p:blipFill>
        <p:spPr>
          <a:xfrm>
            <a:off x="2282850" y="4233911"/>
            <a:ext cx="2365100" cy="1738350"/>
          </a:xfrm>
          <a:prstGeom prst="rect">
            <a:avLst/>
          </a:prstGeom>
          <a:noFill/>
          <a:ln>
            <a:noFill/>
          </a:ln>
        </p:spPr>
      </p:pic>
    </p:spTree>
    <p:extLst>
      <p:ext uri="{BB962C8B-B14F-4D97-AF65-F5344CB8AC3E}">
        <p14:creationId xmlns:p14="http://schemas.microsoft.com/office/powerpoint/2010/main" val="3518952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body" idx="1"/>
          </p:nvPr>
        </p:nvSpPr>
        <p:spPr>
          <a:xfrm>
            <a:off x="647700" y="1023520"/>
            <a:ext cx="10896599"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pl-PL" b="1" i="0" dirty="0">
                <a:latin typeface="Calibri"/>
                <a:ea typeface="Calibri"/>
                <a:cs typeface="Calibri"/>
                <a:sym typeface="Calibri"/>
              </a:rPr>
              <a:t>Zintegrowane zarządzanie szkodnikami (IPM): </a:t>
            </a:r>
            <a:r>
              <a:rPr lang="pl-PL" i="0" dirty="0">
                <a:latin typeface="Calibri"/>
                <a:ea typeface="Calibri"/>
                <a:cs typeface="Calibri"/>
                <a:sym typeface="Calibri"/>
              </a:rPr>
              <a:t>Realizuj</a:t>
            </a:r>
            <a:r>
              <a:rPr lang="pl-PL" b="1" i="0" dirty="0">
                <a:latin typeface="Calibri"/>
                <a:ea typeface="Calibri"/>
                <a:cs typeface="Calibri"/>
                <a:sym typeface="Calibri"/>
              </a:rPr>
              <a:t> </a:t>
            </a:r>
            <a:r>
              <a:rPr lang="pl-PL" b="0" i="0" dirty="0">
                <a:latin typeface="Calibri"/>
                <a:ea typeface="Calibri"/>
                <a:cs typeface="Calibri"/>
                <a:sym typeface="Calibri"/>
              </a:rPr>
              <a:t>strategie zintegrowanego zarządzania szkodnikami (IPM) w celu zminimalizowania zależności od pestycydów chemicznych. Włączając biologiczne metody kontroli, płodozmian i odmiany odporne na szkodniki, rolnicy mogą wspierać zrównoważony ekosystem i zmniejszać zagrożenia dla środowiska. </a:t>
            </a:r>
            <a:endParaRPr lang="pl-PL" dirty="0"/>
          </a:p>
          <a:p>
            <a:pPr marL="228600" lvl="0" indent="0" algn="l" rtl="0">
              <a:lnSpc>
                <a:spcPct val="90000"/>
              </a:lnSpc>
              <a:spcBef>
                <a:spcPts val="1000"/>
              </a:spcBef>
              <a:spcAft>
                <a:spcPts val="0"/>
              </a:spcAft>
              <a:buSzPts val="2400"/>
              <a:buNone/>
            </a:pPr>
            <a:r>
              <a:rPr lang="pl-PL" b="1" i="0" dirty="0">
                <a:latin typeface="Calibri"/>
                <a:ea typeface="Calibri"/>
                <a:cs typeface="Calibri"/>
                <a:sym typeface="Calibri"/>
              </a:rPr>
              <a:t>Promowanie rotacji zwierząt gospodarskich: </a:t>
            </a:r>
            <a:r>
              <a:rPr lang="pl-PL" b="0" i="0" dirty="0">
                <a:latin typeface="Calibri"/>
                <a:ea typeface="Calibri"/>
                <a:cs typeface="Calibri"/>
                <a:sym typeface="Calibri"/>
              </a:rPr>
              <a:t>Praktykuj wypas rotacyjny zwierząt gospodarskich w celu zapobiegania nadmiernemu wypasowi i utrzymania zdrowych pastwisk. Takie podejście nie tylko poprawia zdrowie zwierząt gospodarskich, ale także wspiera zrównoważone zarządzanie gruntami poprzez zapobieganie degradacji gleby.</a:t>
            </a:r>
            <a:endParaRPr lang="pl-PL" dirty="0"/>
          </a:p>
          <a:p>
            <a:pPr marL="228600" lvl="0" indent="0" algn="l" rtl="0">
              <a:lnSpc>
                <a:spcPct val="90000"/>
              </a:lnSpc>
              <a:spcBef>
                <a:spcPts val="1000"/>
              </a:spcBef>
              <a:spcAft>
                <a:spcPts val="0"/>
              </a:spcAft>
              <a:buSzPts val="2400"/>
              <a:buNone/>
            </a:pPr>
            <a:r>
              <a:rPr lang="pl-PL" b="1" i="0" dirty="0">
                <a:latin typeface="Calibri"/>
                <a:ea typeface="Calibri"/>
                <a:cs typeface="Calibri"/>
                <a:sym typeface="Calibri"/>
              </a:rPr>
              <a:t>Przyjęcie odmian upraw przyjaznych dla klimatu: </a:t>
            </a:r>
            <a:r>
              <a:rPr lang="pl-PL" b="0" i="0" dirty="0">
                <a:latin typeface="Calibri"/>
                <a:ea typeface="Calibri"/>
                <a:cs typeface="Calibri"/>
                <a:sym typeface="Calibri"/>
              </a:rPr>
              <a:t>Wybieraj odmiany upraw przyjazne dla klimatu, które są przystosowane do zmieniających się warunków środowiskowych. Odmiany te są odporne na ekstremalne warunki klimatyczne, zapewniając stałe plony i przyczyniając się do długoterminowej stabilności rolnictwa.</a:t>
            </a:r>
            <a:endParaRPr lang="pl-PL" dirty="0"/>
          </a:p>
          <a:p>
            <a:pPr marL="228600" lvl="0" indent="0" algn="l" rtl="0">
              <a:lnSpc>
                <a:spcPct val="90000"/>
              </a:lnSpc>
              <a:spcBef>
                <a:spcPts val="1000"/>
              </a:spcBef>
              <a:spcAft>
                <a:spcPts val="0"/>
              </a:spcAft>
              <a:buSzPts val="2400"/>
              <a:buNone/>
            </a:pPr>
            <a:endParaRPr lang="pl-PL" sz="2000" b="0" i="0" dirty="0">
              <a:latin typeface="Calibri"/>
              <a:ea typeface="Calibri"/>
              <a:cs typeface="Calibri"/>
              <a:sym typeface="Calibri"/>
            </a:endParaRPr>
          </a:p>
        </p:txBody>
      </p:sp>
      <p:sp>
        <p:nvSpPr>
          <p:cNvPr id="491" name="Google Shape;491;p61"/>
          <p:cNvSpPr txBox="1">
            <a:spLocks noGrp="1"/>
          </p:cNvSpPr>
          <p:nvPr>
            <p:ph type="body" idx="2"/>
          </p:nvPr>
        </p:nvSpPr>
        <p:spPr>
          <a:xfrm>
            <a:off x="737395" y="343140"/>
            <a:ext cx="4946432"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pl-PL" sz="3600" b="1" dirty="0">
                <a:latin typeface="Calibri"/>
                <a:ea typeface="Calibri"/>
                <a:cs typeface="Calibri"/>
                <a:sym typeface="Calibri"/>
              </a:rPr>
              <a:t> Praktyczne wskazówki</a:t>
            </a:r>
            <a:endParaRPr lang="pl-PL" dirty="0">
              <a:latin typeface="Calibri"/>
              <a:ea typeface="Calibri"/>
              <a:cs typeface="Calibri"/>
              <a:sym typeface="Calibri"/>
            </a:endParaRPr>
          </a:p>
        </p:txBody>
      </p:sp>
      <p:grpSp>
        <p:nvGrpSpPr>
          <p:cNvPr id="492" name="Google Shape;492;p61"/>
          <p:cNvGrpSpPr/>
          <p:nvPr/>
        </p:nvGrpSpPr>
        <p:grpSpPr>
          <a:xfrm rot="3730759">
            <a:off x="10980893" y="109804"/>
            <a:ext cx="949887" cy="1163493"/>
            <a:chOff x="7602444" y="4967675"/>
            <a:chExt cx="483620" cy="592374"/>
          </a:xfrm>
        </p:grpSpPr>
        <p:grpSp>
          <p:nvGrpSpPr>
            <p:cNvPr id="493" name="Google Shape;493;p61"/>
            <p:cNvGrpSpPr/>
            <p:nvPr/>
          </p:nvGrpSpPr>
          <p:grpSpPr>
            <a:xfrm>
              <a:off x="7618661" y="4967675"/>
              <a:ext cx="467403" cy="507609"/>
              <a:chOff x="2251964" y="3590497"/>
              <a:chExt cx="467403" cy="507609"/>
            </a:xfrm>
          </p:grpSpPr>
          <p:sp>
            <p:nvSpPr>
              <p:cNvPr id="494" name="Google Shape;494;p6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95" name="Google Shape;495;p6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96" name="Google Shape;496;p6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497" name="Google Shape;497;p61"/>
            <p:cNvGrpSpPr/>
            <p:nvPr/>
          </p:nvGrpSpPr>
          <p:grpSpPr>
            <a:xfrm>
              <a:off x="7602444" y="4993761"/>
              <a:ext cx="421973" cy="566288"/>
              <a:chOff x="2235747" y="3616583"/>
              <a:chExt cx="421973" cy="566288"/>
            </a:xfrm>
          </p:grpSpPr>
          <p:sp>
            <p:nvSpPr>
              <p:cNvPr id="498" name="Google Shape;498;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499" name="Google Shape;499;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13247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body" idx="1"/>
          </p:nvPr>
        </p:nvSpPr>
        <p:spPr>
          <a:xfrm>
            <a:off x="694795" y="2167159"/>
            <a:ext cx="4753506" cy="335926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r>
              <a:rPr lang="pl-PL" sz="2400" dirty="0">
                <a:latin typeface="Calibri"/>
                <a:ea typeface="Calibri"/>
                <a:cs typeface="Calibri"/>
                <a:sym typeface="Calibri"/>
              </a:rPr>
              <a:t>Poświęć kilka minut na zastanowienie się nad poniższym zagadnieniem….</a:t>
            </a:r>
          </a:p>
          <a:p>
            <a:pPr marL="228600" lvl="0" indent="-228600" algn="l" rtl="0">
              <a:lnSpc>
                <a:spcPct val="90000"/>
              </a:lnSpc>
              <a:spcBef>
                <a:spcPts val="0"/>
              </a:spcBef>
              <a:spcAft>
                <a:spcPts val="0"/>
              </a:spcAft>
              <a:buClr>
                <a:srgbClr val="000000"/>
              </a:buClr>
              <a:buSzPts val="2400"/>
              <a:buNone/>
            </a:pPr>
            <a:endParaRPr lang="pl-PL" sz="2400" i="1" dirty="0">
              <a:latin typeface="Calibri"/>
              <a:ea typeface="Calibri"/>
              <a:cs typeface="Calibri"/>
              <a:sym typeface="Calibri"/>
            </a:endParaRPr>
          </a:p>
          <a:p>
            <a:pPr marL="228600" lvl="0" indent="-228600" algn="l" rtl="0">
              <a:lnSpc>
                <a:spcPct val="90000"/>
              </a:lnSpc>
              <a:spcBef>
                <a:spcPts val="0"/>
              </a:spcBef>
              <a:spcAft>
                <a:spcPts val="0"/>
              </a:spcAft>
              <a:buClr>
                <a:srgbClr val="000000"/>
              </a:buClr>
              <a:buSzPts val="2400"/>
              <a:buNone/>
            </a:pPr>
            <a:r>
              <a:rPr lang="pl-PL" sz="2400" i="1" dirty="0">
                <a:latin typeface="Calibri"/>
                <a:ea typeface="Calibri"/>
                <a:cs typeface="Calibri"/>
                <a:sym typeface="Calibri"/>
              </a:rPr>
              <a:t>Czym jest ekologia krajobrazu i jakie korzyści może ona przynieść rolnikom w ich praktykach rolniczych? </a:t>
            </a:r>
            <a:endParaRPr lang="pl-PL" i="1" dirty="0">
              <a:latin typeface="Calibri"/>
              <a:ea typeface="Calibri"/>
              <a:cs typeface="Calibri"/>
              <a:sym typeface="Calibri"/>
            </a:endParaRPr>
          </a:p>
        </p:txBody>
      </p:sp>
      <p:sp>
        <p:nvSpPr>
          <p:cNvPr id="201" name="Google Shape;201;p5"/>
          <p:cNvSpPr txBox="1">
            <a:spLocks noGrp="1"/>
          </p:cNvSpPr>
          <p:nvPr>
            <p:ph type="body" idx="2"/>
          </p:nvPr>
        </p:nvSpPr>
        <p:spPr>
          <a:xfrm>
            <a:off x="516565" y="653853"/>
            <a:ext cx="10595237"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1000"/>
              </a:spcBef>
              <a:spcAft>
                <a:spcPts val="0"/>
              </a:spcAft>
              <a:buSzPts val="3600"/>
              <a:buNone/>
            </a:pPr>
            <a:r>
              <a:rPr lang="pl-PL" b="1" dirty="0"/>
              <a:t>Ale na początek zastanówmy się…</a:t>
            </a:r>
          </a:p>
          <a:p>
            <a:pPr marL="0" lvl="0" indent="0" algn="l" rtl="0">
              <a:lnSpc>
                <a:spcPct val="90000"/>
              </a:lnSpc>
              <a:spcBef>
                <a:spcPts val="1800"/>
              </a:spcBef>
              <a:spcAft>
                <a:spcPts val="0"/>
              </a:spcAft>
              <a:buClr>
                <a:srgbClr val="8DC641"/>
              </a:buClr>
              <a:buSzPts val="3600"/>
              <a:buNone/>
            </a:pPr>
            <a:endParaRPr lang="pl-PL" dirty="0"/>
          </a:p>
        </p:txBody>
      </p:sp>
      <p:grpSp>
        <p:nvGrpSpPr>
          <p:cNvPr id="202" name="Google Shape;202;p5"/>
          <p:cNvGrpSpPr/>
          <p:nvPr/>
        </p:nvGrpSpPr>
        <p:grpSpPr>
          <a:xfrm rot="3730759">
            <a:off x="10590024" y="380632"/>
            <a:ext cx="949887" cy="1163493"/>
            <a:chOff x="7602444" y="4967675"/>
            <a:chExt cx="483620" cy="592374"/>
          </a:xfrm>
        </p:grpSpPr>
        <p:grpSp>
          <p:nvGrpSpPr>
            <p:cNvPr id="203" name="Google Shape;203;p5"/>
            <p:cNvGrpSpPr/>
            <p:nvPr/>
          </p:nvGrpSpPr>
          <p:grpSpPr>
            <a:xfrm>
              <a:off x="7618661" y="4967675"/>
              <a:ext cx="467403" cy="507609"/>
              <a:chOff x="2251964" y="3590497"/>
              <a:chExt cx="467403" cy="507609"/>
            </a:xfrm>
          </p:grpSpPr>
          <p:sp>
            <p:nvSpPr>
              <p:cNvPr id="204" name="Google Shape;204;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205" name="Google Shape;205;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206" name="Google Shape;206;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207" name="Google Shape;207;p5"/>
            <p:cNvGrpSpPr/>
            <p:nvPr/>
          </p:nvGrpSpPr>
          <p:grpSpPr>
            <a:xfrm>
              <a:off x="7602444" y="4993761"/>
              <a:ext cx="421973" cy="566288"/>
              <a:chOff x="2235747" y="3616583"/>
              <a:chExt cx="421973" cy="566288"/>
            </a:xfrm>
          </p:grpSpPr>
          <p:sp>
            <p:nvSpPr>
              <p:cNvPr id="208" name="Google Shape;208;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209" name="Google Shape;209;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pic>
        <p:nvPicPr>
          <p:cNvPr id="210" name="Google Shape;21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32386" y="1961629"/>
            <a:ext cx="5261175" cy="3564798"/>
          </a:xfrm>
          <a:prstGeom prst="rect">
            <a:avLst/>
          </a:prstGeom>
          <a:noFill/>
          <a:ln>
            <a:noFill/>
          </a:ln>
        </p:spPr>
      </p:pic>
    </p:spTree>
    <p:extLst>
      <p:ext uri="{BB962C8B-B14F-4D97-AF65-F5344CB8AC3E}">
        <p14:creationId xmlns:p14="http://schemas.microsoft.com/office/powerpoint/2010/main" val="3661658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6"/>
          <p:cNvSpPr txBox="1">
            <a:spLocks noGrp="1"/>
          </p:cNvSpPr>
          <p:nvPr>
            <p:ph type="body" idx="1"/>
          </p:nvPr>
        </p:nvSpPr>
        <p:spPr>
          <a:xfrm>
            <a:off x="798375" y="1504052"/>
            <a:ext cx="10900932" cy="4778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r>
              <a:rPr lang="en-US" dirty="0"/>
              <a:t>Ellis EC, Gauthier N, Klein </a:t>
            </a:r>
            <a:r>
              <a:rPr lang="en-US" dirty="0" err="1"/>
              <a:t>Goldewijk</a:t>
            </a:r>
            <a:r>
              <a:rPr lang="en-US" dirty="0"/>
              <a:t> K, </a:t>
            </a:r>
            <a:r>
              <a:rPr lang="en-US" dirty="0" err="1"/>
              <a:t>Bliege</a:t>
            </a:r>
            <a:r>
              <a:rPr lang="en-US" dirty="0"/>
              <a:t> Bird R, Boivin N, Díaz S, Fuller DQ, Gill JL, Kaplan JO, Kingston N, Locke H, McMichael CNH, </a:t>
            </a:r>
            <a:r>
              <a:rPr lang="en-US" dirty="0" err="1"/>
              <a:t>Ranco</a:t>
            </a:r>
            <a:r>
              <a:rPr lang="en-US" dirty="0"/>
              <a:t> D, Rick TC, Shaw MR, Stephens L, </a:t>
            </a:r>
            <a:r>
              <a:rPr lang="en-US" dirty="0" err="1"/>
              <a:t>Svenning</a:t>
            </a:r>
            <a:r>
              <a:rPr lang="en-US" dirty="0"/>
              <a:t> JC, Watson JEM. People have shaped most of terrestrial nature for at least 12,000 years</a:t>
            </a:r>
            <a:r>
              <a:rPr lang="pl-PL" dirty="0"/>
              <a:t>.</a:t>
            </a:r>
            <a:r>
              <a:rPr lang="en-US" dirty="0"/>
              <a:t> Proc Natl </a:t>
            </a:r>
            <a:r>
              <a:rPr lang="en-US" dirty="0" err="1"/>
              <a:t>Acad</a:t>
            </a:r>
            <a:r>
              <a:rPr lang="en-US" dirty="0"/>
              <a:t> Sci U S A. 2021 Apr 27;118(17):e2023483118. </a:t>
            </a:r>
            <a:r>
              <a:rPr lang="en-US" dirty="0" err="1"/>
              <a:t>doi</a:t>
            </a:r>
            <a:r>
              <a:rPr lang="en-US" dirty="0"/>
              <a:t>: 10.1073/pnas.2023483118. PMID: 33875599; PMCID: PMC8092386.</a:t>
            </a:r>
            <a:endParaRPr lang="en-IE" dirty="0"/>
          </a:p>
          <a:p>
            <a:pPr marL="228600">
              <a:spcBef>
                <a:spcPts val="0"/>
              </a:spcBef>
            </a:pPr>
            <a:endParaRPr lang="en-US" b="0" i="0" dirty="0">
              <a:solidFill>
                <a:srgbClr val="202122"/>
              </a:solidFill>
              <a:latin typeface="Calibri"/>
              <a:ea typeface="Calibri"/>
              <a:cs typeface="Calibri"/>
              <a:sym typeface="Calibri"/>
            </a:endParaRPr>
          </a:p>
          <a:p>
            <a:pPr marL="228600">
              <a:spcBef>
                <a:spcPts val="0"/>
              </a:spcBef>
            </a:pPr>
            <a:r>
              <a:rPr lang="en-US" b="0" i="0" dirty="0">
                <a:solidFill>
                  <a:srgbClr val="202122"/>
                </a:solidFill>
                <a:latin typeface="Calibri"/>
                <a:ea typeface="Calibri"/>
                <a:cs typeface="Calibri"/>
                <a:sym typeface="Calibri"/>
              </a:rPr>
              <a:t>Wiens JA (2005). "Towards a unified landscape ecology". In Wiens JA, Moss MR (eds.). </a:t>
            </a:r>
            <a:r>
              <a:rPr lang="en-US" b="0" i="1" dirty="0">
                <a:solidFill>
                  <a:srgbClr val="202122"/>
                </a:solidFill>
                <a:latin typeface="Calibri"/>
                <a:ea typeface="Calibri"/>
                <a:cs typeface="Calibri"/>
                <a:sym typeface="Calibri"/>
              </a:rPr>
              <a:t>Issues and perspectives in landscape ecology</a:t>
            </a:r>
            <a:r>
              <a:rPr lang="en-US" b="0" i="0" dirty="0">
                <a:solidFill>
                  <a:srgbClr val="202122"/>
                </a:solidFill>
                <a:latin typeface="Calibri"/>
                <a:ea typeface="Calibri"/>
                <a:cs typeface="Calibri"/>
                <a:sym typeface="Calibri"/>
              </a:rPr>
              <a:t>. Cambridge: Cambridge University Press.</a:t>
            </a:r>
            <a:endParaRPr lang="en-US"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0" lvl="0" indent="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p:txBody>
      </p:sp>
      <p:sp>
        <p:nvSpPr>
          <p:cNvPr id="528" name="Google Shape;528;p6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IE" dirty="0"/>
              <a:t>Więcej informacji...</a:t>
            </a:r>
            <a:endParaRPr dirty="0"/>
          </a:p>
          <a:p>
            <a:pPr marL="0" lvl="0" indent="0" algn="l" rtl="0">
              <a:lnSpc>
                <a:spcPct val="90000"/>
              </a:lnSpc>
              <a:spcBef>
                <a:spcPts val="1000"/>
              </a:spcBef>
              <a:spcAft>
                <a:spcPts val="0"/>
              </a:spcAft>
              <a:buClr>
                <a:srgbClr val="8DC641"/>
              </a:buClr>
              <a:buSzPts val="3600"/>
              <a:buNone/>
            </a:pPr>
            <a:endParaRPr dirty="0"/>
          </a:p>
        </p:txBody>
      </p:sp>
      <p:grpSp>
        <p:nvGrpSpPr>
          <p:cNvPr id="529" name="Google Shape;529;p66"/>
          <p:cNvGrpSpPr/>
          <p:nvPr/>
        </p:nvGrpSpPr>
        <p:grpSpPr>
          <a:xfrm rot="3730759">
            <a:off x="10590024" y="380632"/>
            <a:ext cx="949887" cy="1163493"/>
            <a:chOff x="7602444" y="4967675"/>
            <a:chExt cx="483620" cy="592374"/>
          </a:xfrm>
        </p:grpSpPr>
        <p:grpSp>
          <p:nvGrpSpPr>
            <p:cNvPr id="530" name="Google Shape;530;p66"/>
            <p:cNvGrpSpPr/>
            <p:nvPr/>
          </p:nvGrpSpPr>
          <p:grpSpPr>
            <a:xfrm>
              <a:off x="7618661" y="4967675"/>
              <a:ext cx="467403" cy="507609"/>
              <a:chOff x="2251964" y="3590497"/>
              <a:chExt cx="467403" cy="507609"/>
            </a:xfrm>
          </p:grpSpPr>
          <p:sp>
            <p:nvSpPr>
              <p:cNvPr id="531" name="Google Shape;531;p6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6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6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4" name="Google Shape;534;p66"/>
            <p:cNvGrpSpPr/>
            <p:nvPr/>
          </p:nvGrpSpPr>
          <p:grpSpPr>
            <a:xfrm>
              <a:off x="7602444" y="4993761"/>
              <a:ext cx="421973" cy="566288"/>
              <a:chOff x="2235747" y="3616583"/>
              <a:chExt cx="421973" cy="566288"/>
            </a:xfrm>
          </p:grpSpPr>
          <p:sp>
            <p:nvSpPr>
              <p:cNvPr id="535" name="Google Shape;535;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080063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lnSpcReduction="10000"/>
          </a:bodyPr>
          <a:lstStyle/>
          <a:p>
            <a:pPr>
              <a:lnSpc>
                <a:spcPct val="110000"/>
              </a:lnSpc>
            </a:pPr>
            <a:r>
              <a:rPr lang="en-IE" sz="3600" b="1" dirty="0"/>
              <a:t>Brawo!!! </a:t>
            </a:r>
            <a:r>
              <a:rPr lang="en-IE" sz="3600" dirty="0"/>
              <a:t>Świetnie sobie radzisz... kontynuuj tę podróż edukacyjną.</a:t>
            </a:r>
          </a:p>
          <a:p>
            <a:pPr>
              <a:lnSpc>
                <a:spcPct val="110000"/>
              </a:lnSpc>
            </a:pPr>
            <a:r>
              <a:rPr lang="en-IE" sz="3600" dirty="0"/>
              <a:t>W</a:t>
            </a:r>
            <a:r>
              <a:rPr lang="pl-PL" sz="3600" dirty="0"/>
              <a:t> szóstym</a:t>
            </a:r>
            <a:r>
              <a:rPr lang="en-IE" sz="3600" dirty="0"/>
              <a:t> module </a:t>
            </a:r>
            <a:r>
              <a:rPr lang="en-IE" sz="3600" dirty="0" err="1"/>
              <a:t>omawiamy</a:t>
            </a:r>
            <a:r>
              <a:rPr lang="en-IE" sz="3600" dirty="0"/>
              <a:t> </a:t>
            </a:r>
            <a:r>
              <a:rPr lang="en-US" sz="3600" b="1" dirty="0"/>
              <a:t>zarządzanie zasobami naturalnymi</a:t>
            </a:r>
            <a:r>
              <a:rPr lang="en-IE" sz="3600" dirty="0"/>
              <a:t>,</a:t>
            </a:r>
            <a:r>
              <a:rPr lang="en-US" sz="3600" b="1" dirty="0"/>
              <a:t> koncentrując się na wodzie. </a:t>
            </a:r>
          </a:p>
        </p:txBody>
      </p:sp>
    </p:spTree>
    <p:extLst>
      <p:ext uri="{BB962C8B-B14F-4D97-AF65-F5344CB8AC3E}">
        <p14:creationId xmlns:p14="http://schemas.microsoft.com/office/powerpoint/2010/main" val="322283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Wprowadzenie do ekologii krajobrazu</a:t>
            </a:r>
            <a:endParaRPr>
              <a:latin typeface="Calibri"/>
              <a:ea typeface="Calibri"/>
              <a:cs typeface="Calibri"/>
              <a:sym typeface="Calibri"/>
            </a:endParaRPr>
          </a:p>
        </p:txBody>
      </p:sp>
      <p:sp>
        <p:nvSpPr>
          <p:cNvPr id="217" name="Google Shape;217;p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extLst>
      <p:ext uri="{BB962C8B-B14F-4D97-AF65-F5344CB8AC3E}">
        <p14:creationId xmlns:p14="http://schemas.microsoft.com/office/powerpoint/2010/main" val="356443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body" idx="1"/>
          </p:nvPr>
        </p:nvSpPr>
        <p:spPr>
          <a:xfrm>
            <a:off x="798381" y="1307741"/>
            <a:ext cx="10748081" cy="469516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pl-PL" b="1" dirty="0">
                <a:latin typeface="Calibri"/>
                <a:ea typeface="Calibri"/>
                <a:cs typeface="Calibri"/>
                <a:sym typeface="Calibri"/>
              </a:rPr>
              <a:t>Ekologia krajobrazu </a:t>
            </a:r>
            <a:r>
              <a:rPr lang="pl-PL" dirty="0">
                <a:latin typeface="Calibri"/>
                <a:ea typeface="Calibri"/>
                <a:cs typeface="Calibri"/>
                <a:sym typeface="Calibri"/>
              </a:rPr>
              <a:t>zagłębia się w fascynującą sieć interakcji natury na określonych obszarach. Oto bliższe spojrzenie:</a:t>
            </a:r>
          </a:p>
          <a:p>
            <a:pPr marL="457200" lvl="0" indent="-228600" algn="l" rtl="0">
              <a:lnSpc>
                <a:spcPct val="90000"/>
              </a:lnSpc>
              <a:spcBef>
                <a:spcPts val="1000"/>
              </a:spcBef>
              <a:spcAft>
                <a:spcPts val="0"/>
              </a:spcAft>
              <a:buSzPts val="2400"/>
              <a:buNone/>
            </a:pPr>
            <a:r>
              <a:rPr lang="pl-PL" b="1" dirty="0">
                <a:latin typeface="Calibri"/>
                <a:ea typeface="Calibri"/>
                <a:cs typeface="Calibri"/>
                <a:sym typeface="Calibri"/>
              </a:rPr>
              <a:t>Definicja: </a:t>
            </a:r>
            <a:r>
              <a:rPr lang="pl-PL" dirty="0">
                <a:latin typeface="Calibri"/>
                <a:ea typeface="Calibri"/>
                <a:cs typeface="Calibri"/>
                <a:sym typeface="Calibri"/>
              </a:rPr>
              <a:t>Ekologia krajobrazu to nauka o ekosystemach, która bada, w jaki sposób procesy ekologiczne i różne ekosystemy na danym obszarze są ze sobą powiązane i wzajemnie na siebie wpływają.</a:t>
            </a:r>
          </a:p>
          <a:p>
            <a:pPr marL="457200" lvl="0" indent="-228600" algn="l" rtl="0">
              <a:lnSpc>
                <a:spcPct val="90000"/>
              </a:lnSpc>
              <a:spcBef>
                <a:spcPts val="1000"/>
              </a:spcBef>
              <a:spcAft>
                <a:spcPts val="0"/>
              </a:spcAft>
              <a:buSzPts val="2400"/>
              <a:buNone/>
            </a:pPr>
            <a:r>
              <a:rPr lang="pl-PL" b="1" dirty="0">
                <a:latin typeface="Calibri"/>
                <a:ea typeface="Calibri"/>
                <a:cs typeface="Calibri"/>
                <a:sym typeface="Calibri"/>
              </a:rPr>
              <a:t>Zakres: </a:t>
            </a:r>
            <a:r>
              <a:rPr lang="pl-PL" dirty="0">
                <a:latin typeface="Calibri"/>
                <a:ea typeface="Calibri"/>
                <a:cs typeface="Calibri"/>
                <a:sym typeface="Calibri"/>
              </a:rPr>
              <a:t>Ekologia krajobrazu skupia się nie tylko na roślinach i zwierzętach, ale na całej scenerii. Ekologia krajobrazu koncentruje się na tym, w jaki sposób różnorodność istot żywych i samej ziemi tworzy zróżnicowane i unikalne krajobrazy.</a:t>
            </a:r>
          </a:p>
          <a:p>
            <a:pPr marL="457200" lvl="0" indent="-228600" algn="l" rtl="0">
              <a:lnSpc>
                <a:spcPct val="90000"/>
              </a:lnSpc>
              <a:spcBef>
                <a:spcPts val="1000"/>
              </a:spcBef>
              <a:spcAft>
                <a:spcPts val="0"/>
              </a:spcAft>
              <a:buSzPts val="2400"/>
              <a:buNone/>
            </a:pPr>
            <a:r>
              <a:rPr lang="pl-PL" b="1" dirty="0">
                <a:latin typeface="Calibri"/>
                <a:ea typeface="Calibri"/>
                <a:cs typeface="Calibri"/>
                <a:sym typeface="Calibri"/>
              </a:rPr>
              <a:t>Interdyscyplinarny charakter: </a:t>
            </a:r>
            <a:r>
              <a:rPr lang="pl-PL" dirty="0">
                <a:latin typeface="Calibri"/>
                <a:ea typeface="Calibri"/>
                <a:cs typeface="Calibri"/>
                <a:sym typeface="Calibri"/>
              </a:rPr>
              <a:t>Ta dziedzina wykracza poza tradycyjną naukę. Łączy twardą naukę o ekosystemach z elementami nauk humanistycznych i złożonymi perspektywami. To jak łączenie kropek między środowiskiem fizycznym a ludzkim dotykiem na płótnie natury.</a:t>
            </a:r>
            <a:endParaRPr sz="1800" dirty="0"/>
          </a:p>
          <a:p>
            <a:pPr marL="228600" lvl="0" indent="-228600" algn="l" rtl="0">
              <a:lnSpc>
                <a:spcPct val="90000"/>
              </a:lnSpc>
              <a:spcBef>
                <a:spcPts val="0"/>
              </a:spcBef>
              <a:spcAft>
                <a:spcPts val="0"/>
              </a:spcAft>
              <a:buClr>
                <a:srgbClr val="000000"/>
              </a:buClr>
              <a:buSzPts val="2400"/>
              <a:buFont typeface="Arial"/>
              <a:buNone/>
            </a:pPr>
            <a:endParaRPr sz="1500" dirty="0"/>
          </a:p>
        </p:txBody>
      </p:sp>
      <p:sp>
        <p:nvSpPr>
          <p:cNvPr id="223" name="Google Shape;223;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a:latin typeface="Calibri"/>
                <a:ea typeface="Calibri"/>
                <a:cs typeface="Calibri"/>
                <a:sym typeface="Calibri"/>
              </a:rPr>
              <a:t>Wprowadzenie do ekologii krajobrazu</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24" name="Google Shape;224;p7"/>
          <p:cNvGrpSpPr/>
          <p:nvPr/>
        </p:nvGrpSpPr>
        <p:grpSpPr>
          <a:xfrm rot="3730759">
            <a:off x="10590024" y="380632"/>
            <a:ext cx="949887" cy="1163493"/>
            <a:chOff x="7602444" y="4967675"/>
            <a:chExt cx="483620" cy="592374"/>
          </a:xfrm>
        </p:grpSpPr>
        <p:grpSp>
          <p:nvGrpSpPr>
            <p:cNvPr id="225" name="Google Shape;225;p7"/>
            <p:cNvGrpSpPr/>
            <p:nvPr/>
          </p:nvGrpSpPr>
          <p:grpSpPr>
            <a:xfrm>
              <a:off x="7618661" y="4967675"/>
              <a:ext cx="467403" cy="507609"/>
              <a:chOff x="2251964" y="3590497"/>
              <a:chExt cx="467403" cy="507609"/>
            </a:xfrm>
          </p:grpSpPr>
          <p:sp>
            <p:nvSpPr>
              <p:cNvPr id="226" name="Google Shape;226;p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9" name="Google Shape;229;p7"/>
            <p:cNvGrpSpPr/>
            <p:nvPr/>
          </p:nvGrpSpPr>
          <p:grpSpPr>
            <a:xfrm>
              <a:off x="7602444" y="4993761"/>
              <a:ext cx="421973" cy="566288"/>
              <a:chOff x="2235747" y="3616583"/>
              <a:chExt cx="421973" cy="566288"/>
            </a:xfrm>
          </p:grpSpPr>
          <p:sp>
            <p:nvSpPr>
              <p:cNvPr id="230" name="Google Shape;230;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50919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C3570-7567-2252-E94B-F91B89714C23}"/>
              </a:ext>
            </a:extLst>
          </p:cNvPr>
          <p:cNvSpPr>
            <a:spLocks noGrp="1"/>
          </p:cNvSpPr>
          <p:nvPr>
            <p:ph type="body" idx="1"/>
          </p:nvPr>
        </p:nvSpPr>
        <p:spPr>
          <a:xfrm>
            <a:off x="318655" y="1074275"/>
            <a:ext cx="6079787" cy="3291086"/>
          </a:xfrm>
        </p:spPr>
        <p:txBody>
          <a:bodyPr/>
          <a:lstStyle/>
          <a:p>
            <a:pPr indent="0"/>
            <a:r>
              <a:rPr lang="en-US" b="1" dirty="0" err="1">
                <a:hlinkClick r:id="rId3"/>
              </a:rPr>
              <a:t>Farma</a:t>
            </a:r>
            <a:r>
              <a:rPr lang="en-US" b="1" dirty="0">
                <a:hlinkClick r:id="rId3"/>
              </a:rPr>
              <a:t> </a:t>
            </a:r>
            <a:r>
              <a:rPr lang="en-US" b="1" dirty="0" err="1">
                <a:hlinkClick r:id="rId3"/>
              </a:rPr>
              <a:t>Blatnička</a:t>
            </a:r>
            <a:r>
              <a:rPr lang="pl-PL" b="1" dirty="0"/>
              <a:t> </a:t>
            </a:r>
            <a:r>
              <a:rPr lang="pl-PL" dirty="0"/>
              <a:t>czeskie gospodarstwo rolne, jest przykładem zrównoważonych praktyk rolniczych. Założone w 2010 roku gospodarstwo koncentruje się na wzmacnianiu odporności ekologicznej i bioróżnorodności, jednocześnie minimalizując negatywny wpływ ekstensywnego rolnictwa. Kluczowe strategie obejmują pasy infiltracyjne, aleje drzew, promocję bioróżnorodności, kontrolę erozji i zarządzanie mikroklimatem</a:t>
            </a:r>
            <a:r>
              <a:rPr lang="en-US" dirty="0"/>
              <a:t>.</a:t>
            </a:r>
          </a:p>
          <a:p>
            <a:pPr indent="0"/>
            <a:endParaRPr lang="en-IE" dirty="0"/>
          </a:p>
        </p:txBody>
      </p:sp>
      <p:sp>
        <p:nvSpPr>
          <p:cNvPr id="3" name="Text Placeholder 2">
            <a:extLst>
              <a:ext uri="{FF2B5EF4-FFF2-40B4-BE49-F238E27FC236}">
                <a16:creationId xmlns:a16="http://schemas.microsoft.com/office/drawing/2014/main" id="{8A8D4C77-E87C-036F-7D03-C392898DD630}"/>
              </a:ext>
            </a:extLst>
          </p:cNvPr>
          <p:cNvSpPr>
            <a:spLocks noGrp="1"/>
          </p:cNvSpPr>
          <p:nvPr>
            <p:ph type="body" idx="2"/>
          </p:nvPr>
        </p:nvSpPr>
        <p:spPr>
          <a:xfrm>
            <a:off x="432784" y="379826"/>
            <a:ext cx="4990998" cy="992652"/>
          </a:xfrm>
        </p:spPr>
        <p:txBody>
          <a:bodyPr/>
          <a:lstStyle/>
          <a:p>
            <a:r>
              <a:rPr lang="pl-PL" b="1" dirty="0"/>
              <a:t>Zainspiruj się…</a:t>
            </a:r>
            <a:endParaRPr lang="en-IE" b="1" dirty="0"/>
          </a:p>
        </p:txBody>
      </p:sp>
      <p:sp>
        <p:nvSpPr>
          <p:cNvPr id="4" name="Picture Placeholder 3">
            <a:extLst>
              <a:ext uri="{FF2B5EF4-FFF2-40B4-BE49-F238E27FC236}">
                <a16:creationId xmlns:a16="http://schemas.microsoft.com/office/drawing/2014/main" id="{210C4F53-B2B0-C20D-1323-5E87C287A44F}"/>
              </a:ext>
            </a:extLst>
          </p:cNvPr>
          <p:cNvSpPr>
            <a:spLocks noGrp="1"/>
          </p:cNvSpPr>
          <p:nvPr>
            <p:ph type="pic" idx="3"/>
          </p:nvPr>
        </p:nvSpPr>
        <p:spPr/>
        <p:txBody>
          <a:bodyPr/>
          <a:lstStyle/>
          <a:p>
            <a:endParaRPr lang="en-IE"/>
          </a:p>
        </p:txBody>
      </p:sp>
      <p:sp>
        <p:nvSpPr>
          <p:cNvPr id="7" name="TextBox 6">
            <a:extLst>
              <a:ext uri="{FF2B5EF4-FFF2-40B4-BE49-F238E27FC236}">
                <a16:creationId xmlns:a16="http://schemas.microsoft.com/office/drawing/2014/main" id="{339ECA29-595A-9EA8-007B-84BACC4426CA}"/>
              </a:ext>
            </a:extLst>
          </p:cNvPr>
          <p:cNvSpPr txBox="1"/>
          <p:nvPr/>
        </p:nvSpPr>
        <p:spPr>
          <a:xfrm>
            <a:off x="7208715" y="5930389"/>
            <a:ext cx="4835769" cy="276999"/>
          </a:xfrm>
          <a:prstGeom prst="rect">
            <a:avLst/>
          </a:prstGeom>
          <a:noFill/>
        </p:spPr>
        <p:txBody>
          <a:bodyPr wrap="square">
            <a:spAutoFit/>
          </a:bodyPr>
          <a:lstStyle/>
          <a:p>
            <a:r>
              <a:rPr lang="en-IE" sz="1200" dirty="0" err="1">
                <a:latin typeface="Calibri" panose="020F0502020204030204" pitchFamily="34" charset="0"/>
                <a:ea typeface="Calibri" panose="020F0502020204030204" pitchFamily="34" charset="0"/>
                <a:cs typeface="Calibri" panose="020F0502020204030204" pitchFamily="34" charset="0"/>
                <a:hlinkClick r:id="rId4"/>
              </a:rPr>
              <a:t>Obnova krajiny na Zálúčí </a:t>
            </a:r>
            <a:r>
              <a:rPr lang="en-IE" sz="1200" dirty="0">
                <a:latin typeface="Calibri" panose="020F0502020204030204" pitchFamily="34" charset="0"/>
                <a:ea typeface="Calibri" panose="020F0502020204030204" pitchFamily="34" charset="0"/>
                <a:cs typeface="Calibri" panose="020F0502020204030204" pitchFamily="34" charset="0"/>
                <a:hlinkClick r:id="rId4"/>
              </a:rPr>
              <a:t>u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Blatničky </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Adapterra </a:t>
            </a:r>
            <a:r>
              <a:rPr lang="en-IE" sz="1200" dirty="0">
                <a:latin typeface="Calibri" panose="020F0502020204030204" pitchFamily="34" charset="0"/>
                <a:ea typeface="Calibri" panose="020F0502020204030204" pitchFamily="34" charset="0"/>
                <a:cs typeface="Calibri" panose="020F0502020204030204" pitchFamily="34" charset="0"/>
                <a:hlinkClick r:id="rId4"/>
              </a:rPr>
              <a:t>Awards (youtube.com)</a:t>
            </a:r>
            <a:endParaRPr lang="en-IE"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Online Media 7" title="Obnova krajiny na Zálúčí u Blatničky | Adapterra Awards">
            <a:hlinkClick r:id="" action="ppaction://media"/>
            <a:extLst>
              <a:ext uri="{FF2B5EF4-FFF2-40B4-BE49-F238E27FC236}">
                <a16:creationId xmlns:a16="http://schemas.microsoft.com/office/drawing/2014/main" id="{FE6E4DFD-6A3F-9AFA-EED6-8ED648857C4B}"/>
              </a:ext>
            </a:extLst>
          </p:cNvPr>
          <p:cNvPicPr>
            <a:picLocks noRot="1" noChangeAspect="1"/>
          </p:cNvPicPr>
          <p:nvPr>
            <a:videoFile r:link="rId1"/>
          </p:nvPr>
        </p:nvPicPr>
        <p:blipFill>
          <a:blip r:embed="rId5"/>
          <a:stretch>
            <a:fillRect/>
          </a:stretch>
        </p:blipFill>
        <p:spPr>
          <a:xfrm>
            <a:off x="6955277" y="1420553"/>
            <a:ext cx="5236723" cy="3913188"/>
          </a:xfrm>
          <a:prstGeom prst="rect">
            <a:avLst/>
          </a:prstGeom>
        </p:spPr>
      </p:pic>
      <p:sp>
        <p:nvSpPr>
          <p:cNvPr id="9" name="Arrow: Right 8">
            <a:extLst>
              <a:ext uri="{FF2B5EF4-FFF2-40B4-BE49-F238E27FC236}">
                <a16:creationId xmlns:a16="http://schemas.microsoft.com/office/drawing/2014/main" id="{206476F7-6602-7BA3-D6B3-B423AE9DE47E}"/>
              </a:ext>
            </a:extLst>
          </p:cNvPr>
          <p:cNvSpPr/>
          <p:nvPr/>
        </p:nvSpPr>
        <p:spPr>
          <a:xfrm rot="21033897">
            <a:off x="4695974" y="4790145"/>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Dowiedz się więcej</a:t>
            </a:r>
          </a:p>
        </p:txBody>
      </p:sp>
    </p:spTree>
    <p:extLst>
      <p:ext uri="{BB962C8B-B14F-4D97-AF65-F5344CB8AC3E}">
        <p14:creationId xmlns:p14="http://schemas.microsoft.com/office/powerpoint/2010/main" val="18555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dbfe14094d_0_0"/>
          <p:cNvSpPr txBox="1">
            <a:spLocks noGrp="1"/>
          </p:cNvSpPr>
          <p:nvPr>
            <p:ph type="body" idx="1"/>
          </p:nvPr>
        </p:nvSpPr>
        <p:spPr>
          <a:xfrm>
            <a:off x="798381" y="1181408"/>
            <a:ext cx="11089348" cy="31405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pl-PL" sz="22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Wprowadzenie: </a:t>
            </a:r>
            <a:r>
              <a:rPr lang="pl-PL" sz="2200" dirty="0">
                <a:latin typeface="Calibri" panose="020F0502020204030204" pitchFamily="34" charset="0"/>
                <a:ea typeface="Calibri" panose="020F0502020204030204" pitchFamily="34" charset="0"/>
                <a:cs typeface="Calibri" panose="020F0502020204030204" pitchFamily="34" charset="0"/>
                <a:sym typeface="Arial"/>
              </a:rPr>
              <a:t>W 2015 r. stała monokultura gospodarstwa została podzielona na mniejsze działki, promując kombinację gruntów ornych, sadów o niskich kosztach utrzymania, alei gruszowych i zagajników. Wprowadzenie trawiastych pasów, łąk i ugorów zwiększyło bioróżnorodność, tworząc bardziej zrównoważony ekologicznie krajobraz.</a:t>
            </a:r>
          </a:p>
          <a:p>
            <a:pPr marL="0" lvl="0" indent="0" algn="l" rtl="0">
              <a:lnSpc>
                <a:spcPct val="100000"/>
              </a:lnSpc>
              <a:spcBef>
                <a:spcPts val="0"/>
              </a:spcBef>
              <a:spcAft>
                <a:spcPts val="0"/>
              </a:spcAft>
              <a:buSzPts val="2400"/>
              <a:buNone/>
            </a:pPr>
            <a:endParaRPr lang="pl-PL" sz="9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pl-PL"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Opis innowacji:</a:t>
            </a:r>
          </a:p>
          <a:p>
            <a:pPr marL="457200" lvl="0" indent="-298450" algn="l" rtl="0">
              <a:lnSpc>
                <a:spcPct val="100000"/>
              </a:lnSpc>
              <a:spcBef>
                <a:spcPts val="0"/>
              </a:spcBef>
              <a:spcAft>
                <a:spcPts val="0"/>
              </a:spcAft>
              <a:buSzPts val="1100"/>
              <a:buChar char="●"/>
            </a:pPr>
            <a:r>
              <a:rPr lang="pl-PL"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Przekształcenie:</a:t>
            </a:r>
            <a:r>
              <a:rPr lang="pl-PL" sz="2000" dirty="0">
                <a:latin typeface="Calibri" panose="020F0502020204030204" pitchFamily="34" charset="0"/>
                <a:ea typeface="Calibri" panose="020F0502020204030204" pitchFamily="34" charset="0"/>
                <a:cs typeface="Calibri" panose="020F0502020204030204" pitchFamily="34" charset="0"/>
                <a:sym typeface="Arial"/>
              </a:rPr>
              <a:t> 65 hektarów monokultury na działki o powierzchni &lt;10 hektarów</a:t>
            </a:r>
          </a:p>
          <a:p>
            <a:pPr marL="457200" lvl="0" indent="-298450" algn="l" rtl="0">
              <a:lnSpc>
                <a:spcPct val="100000"/>
              </a:lnSpc>
              <a:spcBef>
                <a:spcPts val="0"/>
              </a:spcBef>
              <a:spcAft>
                <a:spcPts val="0"/>
              </a:spcAft>
              <a:buSzPts val="1100"/>
              <a:buChar char="●"/>
            </a:pPr>
            <a:r>
              <a:rPr lang="pl-PL"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Metody:</a:t>
            </a:r>
            <a:r>
              <a:rPr lang="pl-PL" sz="2000" dirty="0">
                <a:latin typeface="Calibri" panose="020F0502020204030204" pitchFamily="34" charset="0"/>
                <a:ea typeface="Calibri" panose="020F0502020204030204" pitchFamily="34" charset="0"/>
                <a:cs typeface="Calibri" panose="020F0502020204030204" pitchFamily="34" charset="0"/>
                <a:sym typeface="Arial"/>
              </a:rPr>
              <a:t> Zróżnicowane techniki rolnicze, w tym grunty orne, sady, pasy trawiaste i ugory.</a:t>
            </a:r>
          </a:p>
          <a:p>
            <a:pPr marL="457200" lvl="0" indent="-298450" algn="l" rtl="0">
              <a:lnSpc>
                <a:spcPct val="100000"/>
              </a:lnSpc>
              <a:spcBef>
                <a:spcPts val="0"/>
              </a:spcBef>
              <a:spcAft>
                <a:spcPts val="0"/>
              </a:spcAft>
              <a:buSzPts val="1100"/>
              <a:buChar char="●"/>
            </a:pPr>
            <a:r>
              <a:rPr lang="pl-PL"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Cele:</a:t>
            </a:r>
            <a:r>
              <a:rPr lang="pl-PL" sz="2000" dirty="0">
                <a:latin typeface="Calibri" panose="020F0502020204030204" pitchFamily="34" charset="0"/>
                <a:ea typeface="Calibri" panose="020F0502020204030204" pitchFamily="34" charset="0"/>
                <a:cs typeface="Calibri" panose="020F0502020204030204" pitchFamily="34" charset="0"/>
                <a:sym typeface="Arial"/>
              </a:rPr>
              <a:t> Zwiększenie stabilności ekologicznej, poprawa adaptacji do zmian klimatu, ograniczenie erozji gleby</a:t>
            </a:r>
          </a:p>
        </p:txBody>
      </p:sp>
      <p:sp>
        <p:nvSpPr>
          <p:cNvPr id="238" name="Google Shape;238;g2dbfe14094d_0_0"/>
          <p:cNvSpPr txBox="1">
            <a:spLocks noGrp="1"/>
          </p:cNvSpPr>
          <p:nvPr>
            <p:ph type="body" idx="2"/>
          </p:nvPr>
        </p:nvSpPr>
        <p:spPr>
          <a:xfrm>
            <a:off x="798381" y="523031"/>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pl-PL" b="1" dirty="0"/>
              <a:t>Przykład ekologii krajobrazu - Farma </a:t>
            </a:r>
            <a:r>
              <a:rPr lang="pl-PL" b="1" dirty="0" err="1"/>
              <a:t>Blatnička</a:t>
            </a:r>
            <a:endParaRPr lang="pl-PL" b="1" dirty="0"/>
          </a:p>
        </p:txBody>
      </p:sp>
      <p:pic>
        <p:nvPicPr>
          <p:cNvPr id="240" name="Google Shape;240;g2dbfe14094d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13096" y="4417060"/>
            <a:ext cx="2446034" cy="1635725"/>
          </a:xfrm>
          <a:prstGeom prst="rect">
            <a:avLst/>
          </a:prstGeom>
          <a:noFill/>
          <a:ln>
            <a:noFill/>
          </a:ln>
        </p:spPr>
      </p:pic>
      <p:sp>
        <p:nvSpPr>
          <p:cNvPr id="2" name="Prostokąt 1"/>
          <p:cNvSpPr/>
          <p:nvPr/>
        </p:nvSpPr>
        <p:spPr>
          <a:xfrm>
            <a:off x="686220" y="4265426"/>
            <a:ext cx="8725409" cy="1938992"/>
          </a:xfrm>
          <a:prstGeom prst="rect">
            <a:avLst/>
          </a:prstGeom>
        </p:spPr>
        <p:txBody>
          <a:bodyPr wrap="square">
            <a:spAutoFit/>
          </a:bodyPr>
          <a:lstStyle/>
          <a:p>
            <a:pPr lvl="0">
              <a:buSzPts val="2400"/>
            </a:pPr>
            <a:r>
              <a:rPr lang="pl-PL" sz="2000" b="1" dirty="0">
                <a:solidFill>
                  <a:srgbClr val="8DC641"/>
                </a:solidFill>
                <a:latin typeface="Calibri" panose="020F0502020204030204" pitchFamily="34" charset="0"/>
                <a:ea typeface="Calibri" panose="020F0502020204030204" pitchFamily="34" charset="0"/>
                <a:cs typeface="Calibri" panose="020F0502020204030204" pitchFamily="34" charset="0"/>
              </a:rPr>
              <a:t>Dzisiejsze wyniki:</a:t>
            </a:r>
          </a:p>
          <a:p>
            <a:pPr marL="457200" lvl="0" indent="-298450">
              <a:buSzPts val="1100"/>
              <a:buChar char="●"/>
            </a:pPr>
            <a:r>
              <a:rPr lang="pl-PL" sz="2000" b="1" dirty="0">
                <a:solidFill>
                  <a:srgbClr val="8DC641"/>
                </a:solidFill>
                <a:latin typeface="Calibri" panose="020F0502020204030204" pitchFamily="34" charset="0"/>
                <a:ea typeface="Calibri" panose="020F0502020204030204" pitchFamily="34" charset="0"/>
                <a:cs typeface="Calibri" panose="020F0502020204030204" pitchFamily="34" charset="0"/>
              </a:rPr>
              <a:t>Krajobraz:</a:t>
            </a:r>
            <a:r>
              <a:rPr lang="pl-PL" sz="2000" dirty="0">
                <a:latin typeface="Calibri" panose="020F0502020204030204" pitchFamily="34" charset="0"/>
                <a:ea typeface="Calibri" panose="020F0502020204030204" pitchFamily="34" charset="0"/>
                <a:cs typeface="Calibri" panose="020F0502020204030204" pitchFamily="34" charset="0"/>
              </a:rPr>
              <a:t> Ekologicznie stabilny i bogaty w różnorodność biologiczną</a:t>
            </a:r>
          </a:p>
          <a:p>
            <a:pPr marL="457200" lvl="0" indent="-298450">
              <a:buSzPts val="1100"/>
              <a:buChar char="●"/>
            </a:pPr>
            <a:r>
              <a:rPr lang="pl-PL" sz="2000" b="1" dirty="0">
                <a:solidFill>
                  <a:srgbClr val="8DC641"/>
                </a:solidFill>
                <a:latin typeface="Calibri" panose="020F0502020204030204" pitchFamily="34" charset="0"/>
                <a:ea typeface="Calibri" panose="020F0502020204030204" pitchFamily="34" charset="0"/>
                <a:cs typeface="Calibri" panose="020F0502020204030204" pitchFamily="34" charset="0"/>
              </a:rPr>
              <a:t>Wpływ:</a:t>
            </a:r>
            <a:r>
              <a:rPr lang="pl-PL" sz="2000" dirty="0">
                <a:latin typeface="Calibri" panose="020F0502020204030204" pitchFamily="34" charset="0"/>
                <a:ea typeface="Calibri" panose="020F0502020204030204" pitchFamily="34" charset="0"/>
                <a:cs typeface="Calibri" panose="020F0502020204030204" pitchFamily="34" charset="0"/>
              </a:rPr>
              <a:t> Zmniejszona erozja, poprawa warunków glebowych, większa odporność na zmiany klimatu</a:t>
            </a:r>
          </a:p>
          <a:p>
            <a:pPr marL="457200" lvl="0" indent="-298450">
              <a:buSzPts val="1100"/>
              <a:buChar char="●"/>
            </a:pPr>
            <a:r>
              <a:rPr lang="pl-PL" sz="2000" b="1" dirty="0">
                <a:solidFill>
                  <a:srgbClr val="8DC641"/>
                </a:solidFill>
                <a:latin typeface="Calibri" panose="020F0502020204030204" pitchFamily="34" charset="0"/>
                <a:ea typeface="Calibri" panose="020F0502020204030204" pitchFamily="34" charset="0"/>
                <a:cs typeface="Calibri" panose="020F0502020204030204" pitchFamily="34" charset="0"/>
              </a:rPr>
              <a:t>Zróżnicowane rolnictwo:</a:t>
            </a:r>
            <a:r>
              <a:rPr lang="pl-PL" sz="2000" dirty="0">
                <a:latin typeface="Calibri" panose="020F0502020204030204" pitchFamily="34" charset="0"/>
                <a:ea typeface="Calibri" panose="020F0502020204030204" pitchFamily="34" charset="0"/>
                <a:cs typeface="Calibri" panose="020F0502020204030204" pitchFamily="34" charset="0"/>
              </a:rPr>
              <a:t> Wspieranie naturalnego życia gleby i ekologicznej produkcji</a:t>
            </a:r>
          </a:p>
        </p:txBody>
      </p:sp>
    </p:spTree>
    <p:extLst>
      <p:ext uri="{BB962C8B-B14F-4D97-AF65-F5344CB8AC3E}">
        <p14:creationId xmlns:p14="http://schemas.microsoft.com/office/powerpoint/2010/main" val="267405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Charakterystyka krajobrazów</a:t>
            </a:r>
            <a:endParaRPr>
              <a:latin typeface="Calibri"/>
              <a:ea typeface="Calibri"/>
              <a:cs typeface="Calibri"/>
              <a:sym typeface="Calibri"/>
            </a:endParaRPr>
          </a:p>
        </p:txBody>
      </p:sp>
      <p:sp>
        <p:nvSpPr>
          <p:cNvPr id="247" name="Google Shape;247;p4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extLst>
      <p:ext uri="{BB962C8B-B14F-4D97-AF65-F5344CB8AC3E}">
        <p14:creationId xmlns:p14="http://schemas.microsoft.com/office/powerpoint/2010/main" val="317873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body" idx="1"/>
          </p:nvPr>
        </p:nvSpPr>
        <p:spPr>
          <a:xfrm>
            <a:off x="798300" y="1372949"/>
            <a:ext cx="10901007" cy="47334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pl-PL" b="1" i="0" dirty="0">
                <a:solidFill>
                  <a:srgbClr val="8DC641"/>
                </a:solidFill>
                <a:sym typeface="Calibri"/>
                <a:extLst>
                  <a:ext uri="http://customooxmlschemas.google.com/">
                    <go:slidesCustomData xmlns="" xmlns:a16="http://schemas.microsoft.com/office/drawing/2014/main"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Niejednorodność przestrzenna</a:t>
            </a:r>
            <a:r>
              <a:rPr lang="pl-PL" b="1" i="0" dirty="0">
                <a:solidFill>
                  <a:srgbClr val="8DC641"/>
                </a:solidFill>
                <a:sym typeface="Calibri"/>
              </a:rPr>
              <a:t>: </a:t>
            </a:r>
            <a:r>
              <a:rPr lang="pl-PL" b="0" i="0" dirty="0">
                <a:sym typeface="Calibri"/>
              </a:rPr>
              <a:t>W świecie rolnictwa krajobrazy są jak różnorodne gobeliny. Niejednorodność przestrzenna polega na zrozumieniu, w jaki sposób różne części ziemi różnią się od siebie - od rodzajów gleby po roślinność. Jest to klucz do skutecznego zarządzania unikalnymi fragmentami gospodarstwa.</a:t>
            </a:r>
          </a:p>
          <a:p>
            <a:pPr marL="457200" lvl="0" indent="0" algn="l" rtl="0">
              <a:lnSpc>
                <a:spcPct val="90000"/>
              </a:lnSpc>
              <a:spcBef>
                <a:spcPts val="1000"/>
              </a:spcBef>
              <a:spcAft>
                <a:spcPts val="0"/>
              </a:spcAft>
              <a:buSzPts val="2400"/>
              <a:buNone/>
            </a:pPr>
            <a:r>
              <a:rPr lang="pl-PL" b="1" i="0" dirty="0">
                <a:solidFill>
                  <a:srgbClr val="8DC641"/>
                </a:solidFill>
                <a:sym typeface="Calibri"/>
              </a:rPr>
              <a:t>Nacisk na wzór, proces i skalę: </a:t>
            </a:r>
            <a:r>
              <a:rPr lang="pl-PL" b="0" i="0" dirty="0">
                <a:sym typeface="Calibri"/>
              </a:rPr>
              <a:t>Cofnij się o krok, a twoja farma opowie historię. Ekologia krajobrazu kładzie nacisk na zrozumienie wzorców ekosystemów, procesów je kształtujących i różnych </a:t>
            </a:r>
            <a:r>
              <a:rPr lang="pl-PL" b="0" i="0" dirty="0" err="1">
                <a:sym typeface="Calibri"/>
              </a:rPr>
              <a:t>skal</a:t>
            </a:r>
            <a:r>
              <a:rPr lang="pl-PL" b="0" i="0" dirty="0">
                <a:sym typeface="Calibri"/>
              </a:rPr>
              <a:t>, w których zachodzą te zmiany. Chodzi o odczytanie dynamicznej narracji ekologii gospodarstwa w większej skali.</a:t>
            </a:r>
            <a:endParaRPr lang="pl-PL" dirty="0"/>
          </a:p>
          <a:p>
            <a:pPr marL="457200" lvl="0" indent="0" algn="l" rtl="0">
              <a:lnSpc>
                <a:spcPct val="90000"/>
              </a:lnSpc>
              <a:spcBef>
                <a:spcPts val="1000"/>
              </a:spcBef>
              <a:spcAft>
                <a:spcPts val="0"/>
              </a:spcAft>
              <a:buSzPts val="2400"/>
              <a:buNone/>
            </a:pPr>
            <a:r>
              <a:rPr lang="pl-PL" b="1" i="0" dirty="0">
                <a:solidFill>
                  <a:srgbClr val="8DC641"/>
                </a:solidFill>
                <a:sym typeface="Calibri"/>
              </a:rPr>
              <a:t>Łączenie nauk biofizycznych i społeczno-ekonomicznych: </a:t>
            </a:r>
            <a:r>
              <a:rPr lang="pl-PL" b="0" i="0" dirty="0">
                <a:sym typeface="Calibri"/>
              </a:rPr>
              <a:t>Rolnictwo to nie tylko natura; to taniec między siłami natury a działaniami człowieka. Cecha ta uznaje skomplikowaną interakcję między czynnikami środowiskowymi a decyzjami podejmowanymi w gospodarstwie. To </a:t>
            </a:r>
            <a:r>
              <a:rPr lang="pl-PL" b="1" i="0" dirty="0"/>
              <a:t>zrozumienie, w jaki sposób twoje praktyki są zgodne zarówno z ziemią, jak i potrzebami twojej społeczności. </a:t>
            </a:r>
            <a:r>
              <a:rPr lang="pl-PL" u="sng" dirty="0">
                <a:solidFill>
                  <a:schemeClr val="hlink"/>
                </a:solidFill>
                <a:hlinkClick r:id="rId3"/>
              </a:rPr>
              <a:t>Źródło</a:t>
            </a:r>
            <a:endParaRPr lang="pl-PL" b="1" dirty="0">
              <a:solidFill>
                <a:srgbClr val="374151"/>
              </a:solidFill>
            </a:endParaRPr>
          </a:p>
          <a:p>
            <a:pPr marL="0" lvl="0" indent="0" algn="l" rtl="0">
              <a:lnSpc>
                <a:spcPct val="90000"/>
              </a:lnSpc>
              <a:spcBef>
                <a:spcPts val="1000"/>
              </a:spcBef>
              <a:spcAft>
                <a:spcPts val="0"/>
              </a:spcAft>
              <a:buSzPts val="2400"/>
              <a:buNone/>
            </a:pPr>
            <a:endParaRPr lang="pl-PL" b="1" dirty="0">
              <a:solidFill>
                <a:srgbClr val="374151"/>
              </a:solidFill>
            </a:endParaRPr>
          </a:p>
          <a:p>
            <a:pPr marL="342900" lvl="0" indent="0" algn="l" rtl="0">
              <a:lnSpc>
                <a:spcPct val="107000"/>
              </a:lnSpc>
              <a:spcBef>
                <a:spcPts val="1000"/>
              </a:spcBef>
              <a:spcAft>
                <a:spcPts val="800"/>
              </a:spcAft>
              <a:buSzPts val="1000"/>
              <a:buFont typeface="Noto Sans Symbols"/>
              <a:buNone/>
            </a:pPr>
            <a:endParaRPr lang="pl-PL" dirty="0">
              <a:solidFill>
                <a:srgbClr val="374151"/>
              </a:solidFill>
              <a:sym typeface="Calibri"/>
            </a:endParaRPr>
          </a:p>
        </p:txBody>
      </p:sp>
      <p:sp>
        <p:nvSpPr>
          <p:cNvPr id="253" name="Google Shape;253;p46"/>
          <p:cNvSpPr txBox="1">
            <a:spLocks noGrp="1"/>
          </p:cNvSpPr>
          <p:nvPr>
            <p:ph type="body" idx="2"/>
          </p:nvPr>
        </p:nvSpPr>
        <p:spPr>
          <a:xfrm>
            <a:off x="798300" y="652692"/>
            <a:ext cx="10595400" cy="48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pl-PL" sz="3600" b="1" dirty="0">
                <a:latin typeface="Calibri"/>
                <a:ea typeface="Calibri"/>
                <a:cs typeface="Calibri"/>
                <a:sym typeface="Calibri"/>
              </a:rPr>
              <a:t>Charakterystyka krajobrazów</a:t>
            </a:r>
            <a:endParaRPr lang="pl-PL"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lang="pl-PL" dirty="0"/>
          </a:p>
        </p:txBody>
      </p:sp>
      <p:grpSp>
        <p:nvGrpSpPr>
          <p:cNvPr id="254" name="Google Shape;254;p46"/>
          <p:cNvGrpSpPr/>
          <p:nvPr/>
        </p:nvGrpSpPr>
        <p:grpSpPr>
          <a:xfrm rot="3730759">
            <a:off x="10590024" y="380632"/>
            <a:ext cx="949887" cy="1163493"/>
            <a:chOff x="7602444" y="4967675"/>
            <a:chExt cx="483620" cy="592374"/>
          </a:xfrm>
        </p:grpSpPr>
        <p:grpSp>
          <p:nvGrpSpPr>
            <p:cNvPr id="255" name="Google Shape;255;p46"/>
            <p:cNvGrpSpPr/>
            <p:nvPr/>
          </p:nvGrpSpPr>
          <p:grpSpPr>
            <a:xfrm>
              <a:off x="7618661" y="4967675"/>
              <a:ext cx="467403" cy="507609"/>
              <a:chOff x="2251964" y="3590497"/>
              <a:chExt cx="467403" cy="507609"/>
            </a:xfrm>
          </p:grpSpPr>
          <p:sp>
            <p:nvSpPr>
              <p:cNvPr id="256" name="Google Shape;256;p4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257" name="Google Shape;257;p4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258" name="Google Shape;258;p4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nvGrpSpPr>
            <p:cNvPr id="259" name="Google Shape;259;p46"/>
            <p:cNvGrpSpPr/>
            <p:nvPr/>
          </p:nvGrpSpPr>
          <p:grpSpPr>
            <a:xfrm>
              <a:off x="7602444" y="4993761"/>
              <a:ext cx="421973" cy="566288"/>
              <a:chOff x="2235747" y="3616583"/>
              <a:chExt cx="421973" cy="566288"/>
            </a:xfrm>
          </p:grpSpPr>
          <p:sp>
            <p:nvSpPr>
              <p:cNvPr id="260" name="Google Shape;260;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sp>
            <p:nvSpPr>
              <p:cNvPr id="261" name="Google Shape;261;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lang="pl-PL" sz="1800" b="0" i="0" u="none" strike="noStrike" cap="none" dirty="0">
                  <a:solidFill>
                    <a:schemeClr val="dk1"/>
                  </a:solidFill>
                  <a:latin typeface="Calibri"/>
                  <a:ea typeface="Calibri"/>
                  <a:cs typeface="Calibri"/>
                  <a:sym typeface="Calibri"/>
                </a:endParaRPr>
              </a:p>
            </p:txBody>
          </p:sp>
        </p:grpSp>
      </p:grpSp>
      <p:grpSp>
        <p:nvGrpSpPr>
          <p:cNvPr id="2" name="Graphic 3">
            <a:extLst>
              <a:ext uri="{FF2B5EF4-FFF2-40B4-BE49-F238E27FC236}">
                <a16:creationId xmlns:a16="http://schemas.microsoft.com/office/drawing/2014/main" id="{C2F4135D-5FCC-55E1-9CF0-E7AA990D0EF5}"/>
              </a:ext>
            </a:extLst>
          </p:cNvPr>
          <p:cNvGrpSpPr/>
          <p:nvPr/>
        </p:nvGrpSpPr>
        <p:grpSpPr>
          <a:xfrm>
            <a:off x="387167" y="1787813"/>
            <a:ext cx="822266" cy="736890"/>
            <a:chOff x="10407709" y="5371716"/>
            <a:chExt cx="1086136" cy="1037162"/>
          </a:xfrm>
        </p:grpSpPr>
        <p:sp>
          <p:nvSpPr>
            <p:cNvPr id="3" name="Freeform 1249">
              <a:extLst>
                <a:ext uri="{FF2B5EF4-FFF2-40B4-BE49-F238E27FC236}">
                  <a16:creationId xmlns:a16="http://schemas.microsoft.com/office/drawing/2014/main" id="{1F3086AC-83DB-BBAC-9542-30A4FC125251}"/>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pl-PL" dirty="0"/>
            </a:p>
          </p:txBody>
        </p:sp>
        <p:sp>
          <p:nvSpPr>
            <p:cNvPr id="4" name="Freeform 1250">
              <a:extLst>
                <a:ext uri="{FF2B5EF4-FFF2-40B4-BE49-F238E27FC236}">
                  <a16:creationId xmlns:a16="http://schemas.microsoft.com/office/drawing/2014/main" id="{BCCA5F84-0735-EDCB-AE72-786F4F200349}"/>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pl-PL" dirty="0"/>
            </a:p>
          </p:txBody>
        </p:sp>
        <p:grpSp>
          <p:nvGrpSpPr>
            <p:cNvPr id="5" name="Graphic 3">
              <a:extLst>
                <a:ext uri="{FF2B5EF4-FFF2-40B4-BE49-F238E27FC236}">
                  <a16:creationId xmlns:a16="http://schemas.microsoft.com/office/drawing/2014/main" id="{93BC6E27-98F2-6E03-4434-BF98C6CE1797}"/>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C21C17BD-E7C9-2B78-561B-B8A48BB88ABF}"/>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DCCE3F7-CF41-D7FA-F212-7BD1ACE85239}"/>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pl-PL" dirty="0"/>
                </a:p>
              </p:txBody>
            </p:sp>
            <p:sp>
              <p:nvSpPr>
                <p:cNvPr id="9" name="Freeform 1255">
                  <a:extLst>
                    <a:ext uri="{FF2B5EF4-FFF2-40B4-BE49-F238E27FC236}">
                      <a16:creationId xmlns:a16="http://schemas.microsoft.com/office/drawing/2014/main" id="{A4A91BE0-DC8F-EA01-0864-797E80519ED0}"/>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pl-PL" dirty="0"/>
                </a:p>
              </p:txBody>
            </p:sp>
            <p:sp>
              <p:nvSpPr>
                <p:cNvPr id="10" name="Freeform 1256">
                  <a:extLst>
                    <a:ext uri="{FF2B5EF4-FFF2-40B4-BE49-F238E27FC236}">
                      <a16:creationId xmlns:a16="http://schemas.microsoft.com/office/drawing/2014/main" id="{316D3788-FC5B-7641-EBE1-7E620A9F8F09}"/>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pl-PL" dirty="0"/>
                </a:p>
              </p:txBody>
            </p:sp>
          </p:grpSp>
          <p:sp>
            <p:nvSpPr>
              <p:cNvPr id="7" name="Freeform 1253">
                <a:extLst>
                  <a:ext uri="{FF2B5EF4-FFF2-40B4-BE49-F238E27FC236}">
                    <a16:creationId xmlns:a16="http://schemas.microsoft.com/office/drawing/2014/main" id="{547DA04D-F0EB-198F-7FC4-F35140E0AA5A}"/>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pl-PL" dirty="0"/>
              </a:p>
            </p:txBody>
          </p:sp>
        </p:grpSp>
      </p:grpSp>
      <p:grpSp>
        <p:nvGrpSpPr>
          <p:cNvPr id="11" name="Graphic 3">
            <a:extLst>
              <a:ext uri="{FF2B5EF4-FFF2-40B4-BE49-F238E27FC236}">
                <a16:creationId xmlns:a16="http://schemas.microsoft.com/office/drawing/2014/main" id="{E0939EEE-7BE3-E0D9-D147-AE2E57F260A4}"/>
              </a:ext>
            </a:extLst>
          </p:cNvPr>
          <p:cNvGrpSpPr/>
          <p:nvPr/>
        </p:nvGrpSpPr>
        <p:grpSpPr>
          <a:xfrm>
            <a:off x="387167" y="3170305"/>
            <a:ext cx="822266" cy="936270"/>
            <a:chOff x="4420248" y="5325487"/>
            <a:chExt cx="1091621" cy="1108075"/>
          </a:xfrm>
        </p:grpSpPr>
        <p:grpSp>
          <p:nvGrpSpPr>
            <p:cNvPr id="12" name="Graphic 3">
              <a:extLst>
                <a:ext uri="{FF2B5EF4-FFF2-40B4-BE49-F238E27FC236}">
                  <a16:creationId xmlns:a16="http://schemas.microsoft.com/office/drawing/2014/main" id="{8AE89569-EC98-327C-0B96-BF2FCC482BA2}"/>
                </a:ext>
              </a:extLst>
            </p:cNvPr>
            <p:cNvGrpSpPr/>
            <p:nvPr/>
          </p:nvGrpSpPr>
          <p:grpSpPr>
            <a:xfrm>
              <a:off x="4420248" y="5325487"/>
              <a:ext cx="965453" cy="1091619"/>
              <a:chOff x="4420248" y="5325487"/>
              <a:chExt cx="965453" cy="1091619"/>
            </a:xfrm>
            <a:solidFill>
              <a:srgbClr val="000000"/>
            </a:solidFill>
          </p:grpSpPr>
          <p:sp>
            <p:nvSpPr>
              <p:cNvPr id="24" name="Freeform 1301">
                <a:extLst>
                  <a:ext uri="{FF2B5EF4-FFF2-40B4-BE49-F238E27FC236}">
                    <a16:creationId xmlns:a16="http://schemas.microsoft.com/office/drawing/2014/main" id="{35E504B7-5D65-52DA-5B6F-181F7CED6B8A}"/>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pl-PL" dirty="0"/>
              </a:p>
            </p:txBody>
          </p:sp>
          <p:sp>
            <p:nvSpPr>
              <p:cNvPr id="25" name="Freeform 1302">
                <a:extLst>
                  <a:ext uri="{FF2B5EF4-FFF2-40B4-BE49-F238E27FC236}">
                    <a16:creationId xmlns:a16="http://schemas.microsoft.com/office/drawing/2014/main" id="{A617C201-834F-45CC-96B9-E665BD356510}"/>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pl-PL" dirty="0"/>
              </a:p>
            </p:txBody>
          </p:sp>
          <p:sp>
            <p:nvSpPr>
              <p:cNvPr id="26" name="Freeform 1303">
                <a:extLst>
                  <a:ext uri="{FF2B5EF4-FFF2-40B4-BE49-F238E27FC236}">
                    <a16:creationId xmlns:a16="http://schemas.microsoft.com/office/drawing/2014/main" id="{2D128FE2-D5CA-A29D-3529-2D8B1BF589CE}"/>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pl-PL" dirty="0"/>
              </a:p>
            </p:txBody>
          </p:sp>
          <p:sp>
            <p:nvSpPr>
              <p:cNvPr id="27" name="Freeform 1304">
                <a:extLst>
                  <a:ext uri="{FF2B5EF4-FFF2-40B4-BE49-F238E27FC236}">
                    <a16:creationId xmlns:a16="http://schemas.microsoft.com/office/drawing/2014/main" id="{12B773AF-C95C-0343-FF5D-EEAB1C19478C}"/>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pl-PL" dirty="0"/>
              </a:p>
            </p:txBody>
          </p:sp>
          <p:sp>
            <p:nvSpPr>
              <p:cNvPr id="28" name="Freeform 1305">
                <a:extLst>
                  <a:ext uri="{FF2B5EF4-FFF2-40B4-BE49-F238E27FC236}">
                    <a16:creationId xmlns:a16="http://schemas.microsoft.com/office/drawing/2014/main" id="{024AE66E-8A61-3060-5EAA-A4291198E50F}"/>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pl-PL" dirty="0"/>
              </a:p>
            </p:txBody>
          </p:sp>
          <p:sp>
            <p:nvSpPr>
              <p:cNvPr id="29" name="Freeform 1306">
                <a:extLst>
                  <a:ext uri="{FF2B5EF4-FFF2-40B4-BE49-F238E27FC236}">
                    <a16:creationId xmlns:a16="http://schemas.microsoft.com/office/drawing/2014/main" id="{54ECE28B-670A-66C3-7126-78847C1F62EB}"/>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pl-PL" dirty="0"/>
              </a:p>
            </p:txBody>
          </p:sp>
          <p:sp>
            <p:nvSpPr>
              <p:cNvPr id="30" name="Freeform 1307">
                <a:extLst>
                  <a:ext uri="{FF2B5EF4-FFF2-40B4-BE49-F238E27FC236}">
                    <a16:creationId xmlns:a16="http://schemas.microsoft.com/office/drawing/2014/main" id="{3FF46B05-9C4E-7964-6C42-8893A7522692}"/>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pl-PL" dirty="0"/>
              </a:p>
            </p:txBody>
          </p:sp>
          <p:sp>
            <p:nvSpPr>
              <p:cNvPr id="31" name="Freeform 1308">
                <a:extLst>
                  <a:ext uri="{FF2B5EF4-FFF2-40B4-BE49-F238E27FC236}">
                    <a16:creationId xmlns:a16="http://schemas.microsoft.com/office/drawing/2014/main" id="{C5267517-4C00-5BE6-15A3-CBD564AA32A2}"/>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pl-PL" dirty="0"/>
              </a:p>
            </p:txBody>
          </p:sp>
        </p:grpSp>
        <p:sp>
          <p:nvSpPr>
            <p:cNvPr id="13" name="Freeform 1290">
              <a:extLst>
                <a:ext uri="{FF2B5EF4-FFF2-40B4-BE49-F238E27FC236}">
                  <a16:creationId xmlns:a16="http://schemas.microsoft.com/office/drawing/2014/main" id="{551A9A11-4494-E665-4598-E3ED4D670193}"/>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pl-PL" dirty="0"/>
            </a:p>
          </p:txBody>
        </p:sp>
        <p:sp>
          <p:nvSpPr>
            <p:cNvPr id="14" name="Freeform 1291">
              <a:extLst>
                <a:ext uri="{FF2B5EF4-FFF2-40B4-BE49-F238E27FC236}">
                  <a16:creationId xmlns:a16="http://schemas.microsoft.com/office/drawing/2014/main" id="{4C29E3C2-7A73-664B-7192-3DB0D1FAC7D7}"/>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pl-PL" dirty="0"/>
            </a:p>
          </p:txBody>
        </p:sp>
        <p:sp>
          <p:nvSpPr>
            <p:cNvPr id="15" name="Freeform 1292">
              <a:extLst>
                <a:ext uri="{FF2B5EF4-FFF2-40B4-BE49-F238E27FC236}">
                  <a16:creationId xmlns:a16="http://schemas.microsoft.com/office/drawing/2014/main" id="{14D5A780-468F-44A3-395C-6D3EC442AB1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pl-PL" dirty="0"/>
            </a:p>
          </p:txBody>
        </p:sp>
        <p:sp>
          <p:nvSpPr>
            <p:cNvPr id="16" name="Freeform 1293">
              <a:extLst>
                <a:ext uri="{FF2B5EF4-FFF2-40B4-BE49-F238E27FC236}">
                  <a16:creationId xmlns:a16="http://schemas.microsoft.com/office/drawing/2014/main" id="{AD3397B0-1F48-7054-019C-C9AACBC09B7A}"/>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pl-PL" dirty="0"/>
            </a:p>
          </p:txBody>
        </p:sp>
        <p:sp>
          <p:nvSpPr>
            <p:cNvPr id="17" name="Freeform 1294">
              <a:extLst>
                <a:ext uri="{FF2B5EF4-FFF2-40B4-BE49-F238E27FC236}">
                  <a16:creationId xmlns:a16="http://schemas.microsoft.com/office/drawing/2014/main" id="{B274A39C-087F-901A-D90A-5E7CA2D26FEE}"/>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pl-PL" dirty="0"/>
            </a:p>
          </p:txBody>
        </p:sp>
        <p:sp>
          <p:nvSpPr>
            <p:cNvPr id="18" name="Freeform 1295">
              <a:extLst>
                <a:ext uri="{FF2B5EF4-FFF2-40B4-BE49-F238E27FC236}">
                  <a16:creationId xmlns:a16="http://schemas.microsoft.com/office/drawing/2014/main" id="{C0E17AF8-C7CC-EE02-CA7C-A66F1A1DA54D}"/>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endParaRPr lang="pl-PL" dirty="0"/>
            </a:p>
          </p:txBody>
        </p:sp>
        <p:sp>
          <p:nvSpPr>
            <p:cNvPr id="19" name="Freeform 1296">
              <a:extLst>
                <a:ext uri="{FF2B5EF4-FFF2-40B4-BE49-F238E27FC236}">
                  <a16:creationId xmlns:a16="http://schemas.microsoft.com/office/drawing/2014/main" id="{4816A2C1-8900-DF7D-504C-2039873CEBB2}"/>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pl-PL" dirty="0"/>
            </a:p>
          </p:txBody>
        </p:sp>
        <p:sp>
          <p:nvSpPr>
            <p:cNvPr id="20" name="Freeform 1297">
              <a:extLst>
                <a:ext uri="{FF2B5EF4-FFF2-40B4-BE49-F238E27FC236}">
                  <a16:creationId xmlns:a16="http://schemas.microsoft.com/office/drawing/2014/main" id="{143FAC34-0E80-6148-F62A-1902AB7B5DC7}"/>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endParaRPr lang="pl-PL" dirty="0"/>
            </a:p>
          </p:txBody>
        </p:sp>
        <p:sp>
          <p:nvSpPr>
            <p:cNvPr id="21" name="Freeform 1298">
              <a:extLst>
                <a:ext uri="{FF2B5EF4-FFF2-40B4-BE49-F238E27FC236}">
                  <a16:creationId xmlns:a16="http://schemas.microsoft.com/office/drawing/2014/main" id="{77A1D16E-5E4F-CA40-A070-1DBC10E4C96D}"/>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pl-PL" dirty="0"/>
            </a:p>
          </p:txBody>
        </p:sp>
        <p:sp>
          <p:nvSpPr>
            <p:cNvPr id="22" name="Freeform 1299">
              <a:extLst>
                <a:ext uri="{FF2B5EF4-FFF2-40B4-BE49-F238E27FC236}">
                  <a16:creationId xmlns:a16="http://schemas.microsoft.com/office/drawing/2014/main" id="{8688D9C7-FB23-C51A-58BA-20D476775FE9}"/>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8DC641"/>
            </a:solidFill>
            <a:ln w="27426" cap="flat">
              <a:noFill/>
              <a:prstDash val="solid"/>
              <a:miter/>
            </a:ln>
          </p:spPr>
          <p:txBody>
            <a:bodyPr rtlCol="0" anchor="ctr"/>
            <a:lstStyle/>
            <a:p>
              <a:endParaRPr lang="pl-PL" dirty="0"/>
            </a:p>
          </p:txBody>
        </p:sp>
        <p:sp>
          <p:nvSpPr>
            <p:cNvPr id="23" name="Freeform 1300">
              <a:extLst>
                <a:ext uri="{FF2B5EF4-FFF2-40B4-BE49-F238E27FC236}">
                  <a16:creationId xmlns:a16="http://schemas.microsoft.com/office/drawing/2014/main" id="{FD89CC19-5B21-6F87-B313-0DEDB8AC88A5}"/>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pl-PL" dirty="0"/>
            </a:p>
          </p:txBody>
        </p:sp>
      </p:grpSp>
      <p:grpSp>
        <p:nvGrpSpPr>
          <p:cNvPr id="32" name="Group 31">
            <a:extLst>
              <a:ext uri="{FF2B5EF4-FFF2-40B4-BE49-F238E27FC236}">
                <a16:creationId xmlns:a16="http://schemas.microsoft.com/office/drawing/2014/main" id="{66821227-735F-78A3-8CF3-0F24BCDE31DA}"/>
              </a:ext>
            </a:extLst>
          </p:cNvPr>
          <p:cNvGrpSpPr/>
          <p:nvPr/>
        </p:nvGrpSpPr>
        <p:grpSpPr>
          <a:xfrm>
            <a:off x="433234" y="4719731"/>
            <a:ext cx="796918" cy="765320"/>
            <a:chOff x="5614841" y="786428"/>
            <a:chExt cx="901130" cy="901727"/>
          </a:xfrm>
        </p:grpSpPr>
        <p:grpSp>
          <p:nvGrpSpPr>
            <p:cNvPr id="33" name="Graphic 2">
              <a:extLst>
                <a:ext uri="{FF2B5EF4-FFF2-40B4-BE49-F238E27FC236}">
                  <a16:creationId xmlns:a16="http://schemas.microsoft.com/office/drawing/2014/main" id="{ED6BA307-3F38-71D9-AFBD-57B3C05A7CEC}"/>
                </a:ext>
              </a:extLst>
            </p:cNvPr>
            <p:cNvGrpSpPr/>
            <p:nvPr/>
          </p:nvGrpSpPr>
          <p:grpSpPr>
            <a:xfrm>
              <a:off x="5715019" y="1058540"/>
              <a:ext cx="543506" cy="445337"/>
              <a:chOff x="5715019" y="1058540"/>
              <a:chExt cx="543506" cy="445337"/>
            </a:xfrm>
            <a:solidFill>
              <a:srgbClr val="60A9DD"/>
            </a:solidFill>
          </p:grpSpPr>
          <p:sp>
            <p:nvSpPr>
              <p:cNvPr id="35" name="Freeform 210">
                <a:extLst>
                  <a:ext uri="{FF2B5EF4-FFF2-40B4-BE49-F238E27FC236}">
                    <a16:creationId xmlns:a16="http://schemas.microsoft.com/office/drawing/2014/main" id="{A913FB1A-53A3-DAEC-A840-855F1742D002}"/>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8DC641"/>
              </a:solidFill>
              <a:ln w="9028" cap="flat">
                <a:noFill/>
                <a:prstDash val="solid"/>
                <a:miter/>
              </a:ln>
            </p:spPr>
            <p:txBody>
              <a:bodyPr rtlCol="0" anchor="ctr"/>
              <a:lstStyle/>
              <a:p>
                <a:endParaRPr lang="pl-PL" dirty="0"/>
              </a:p>
            </p:txBody>
          </p:sp>
          <p:sp>
            <p:nvSpPr>
              <p:cNvPr id="36" name="Freeform 211">
                <a:extLst>
                  <a:ext uri="{FF2B5EF4-FFF2-40B4-BE49-F238E27FC236}">
                    <a16:creationId xmlns:a16="http://schemas.microsoft.com/office/drawing/2014/main" id="{63FB8FCD-A1CD-E362-9581-028F1CAAC398}"/>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8DC641"/>
              </a:solidFill>
              <a:ln w="9028" cap="flat">
                <a:noFill/>
                <a:prstDash val="solid"/>
                <a:miter/>
              </a:ln>
            </p:spPr>
            <p:txBody>
              <a:bodyPr rtlCol="0" anchor="ctr"/>
              <a:lstStyle/>
              <a:p>
                <a:endParaRPr lang="pl-PL" dirty="0"/>
              </a:p>
            </p:txBody>
          </p:sp>
        </p:grpSp>
        <p:sp>
          <p:nvSpPr>
            <p:cNvPr id="34" name="Freeform 209">
              <a:extLst>
                <a:ext uri="{FF2B5EF4-FFF2-40B4-BE49-F238E27FC236}">
                  <a16:creationId xmlns:a16="http://schemas.microsoft.com/office/drawing/2014/main" id="{6EABBBF2-1940-C491-6E2F-CB7991AB6EBA}"/>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pl-PL" dirty="0"/>
            </a:p>
          </p:txBody>
        </p:sp>
      </p:grpSp>
    </p:spTree>
    <p:extLst>
      <p:ext uri="{BB962C8B-B14F-4D97-AF65-F5344CB8AC3E}">
        <p14:creationId xmlns:p14="http://schemas.microsoft.com/office/powerpoint/2010/main" val="427910558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8767</TotalTime>
  <Words>2393</Words>
  <Application>Microsoft Office PowerPoint</Application>
  <PresentationFormat>Widescreen</PresentationFormat>
  <Paragraphs>184</Paragraphs>
  <Slides>31</Slides>
  <Notes>30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Söhne</vt:lpstr>
      <vt:lpstr>Noto Sans Symbols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docId:CA655C8D2DE3E9F2157FB671BE80A2EF</cp:keywords>
  <cp:lastModifiedBy>Paula Whyte ( Momentum Consulting )</cp:lastModifiedBy>
  <cp:revision>22</cp:revision>
  <dcterms:created xsi:type="dcterms:W3CDTF">2020-10-14T13:32:04Z</dcterms:created>
  <dcterms:modified xsi:type="dcterms:W3CDTF">2024-09-02T08:14:00Z</dcterms:modified>
</cp:coreProperties>
</file>