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4326" r:id="rId2"/>
    <p:sldId id="4327" r:id="rId3"/>
    <p:sldId id="4328" r:id="rId4"/>
    <p:sldId id="4329" r:id="rId5"/>
    <p:sldId id="4330" r:id="rId6"/>
    <p:sldId id="4331" r:id="rId7"/>
    <p:sldId id="4332" r:id="rId8"/>
    <p:sldId id="4333" r:id="rId9"/>
    <p:sldId id="4334" r:id="rId10"/>
    <p:sldId id="4335" r:id="rId11"/>
    <p:sldId id="4336" r:id="rId12"/>
    <p:sldId id="4337" r:id="rId13"/>
    <p:sldId id="4338" r:id="rId14"/>
    <p:sldId id="4339" r:id="rId15"/>
    <p:sldId id="4340" r:id="rId16"/>
    <p:sldId id="4341" r:id="rId17"/>
    <p:sldId id="4342" r:id="rId18"/>
    <p:sldId id="4343" r:id="rId19"/>
    <p:sldId id="4344" r:id="rId20"/>
    <p:sldId id="4345" r:id="rId21"/>
    <p:sldId id="4346" r:id="rId22"/>
    <p:sldId id="4347" r:id="rId23"/>
    <p:sldId id="4348" r:id="rId24"/>
    <p:sldId id="4349" r:id="rId25"/>
    <p:sldId id="4350" r:id="rId26"/>
    <p:sldId id="4351" r:id="rId27"/>
    <p:sldId id="4352" r:id="rId28"/>
    <p:sldId id="4353" r:id="rId29"/>
  </p:sldIdLst>
  <p:sldSz cx="12192000" cy="6858000"/>
  <p:notesSz cx="6858000" cy="9144000"/>
  <p:embeddedFontLst>
    <p:embeddedFont>
      <p:font typeface="Montserrat Light" panose="000004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4" roundtripDataSignature="AMtx7mhBYlmIPrxuZdDg+ZM5KzHGyktv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momentum" initials="" lastIdx="2" clrIdx="0"/>
  <p:cmAuthor id="1" name="Eduard Uh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41"/>
    <a:srgbClr val="232323"/>
    <a:srgbClr val="78A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80E3A-8A5E-464E-81EE-ABA56696F84E}" v="7" dt="2024-09-01T13:17:44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84197" autoAdjust="0"/>
  </p:normalViewPr>
  <p:slideViewPr>
    <p:cSldViewPr snapToGrid="0">
      <p:cViewPr varScale="1">
        <p:scale>
          <a:sx n="49" d="100"/>
          <a:sy n="49" d="100"/>
        </p:scale>
        <p:origin x="1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4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144" Type="http://customschemas.google.com/relationships/presentationmetadata" Target="metadata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15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787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bd47621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2dbd476212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2dbd4762122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bd476212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2dbd476212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2dbd476212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bd47621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dbd476212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dbd4762122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Projekt AGATA jako studium przypadku</a:t>
            </a: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">
  <p:cSld name="Text Slide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1"/>
          <p:cNvSpPr/>
          <p:nvPr/>
        </p:nvSpPr>
        <p:spPr>
          <a:xfrm rot="5400000" flipH="1">
            <a:off x="3135240" y="-2479364"/>
            <a:ext cx="5949081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1"/>
          <p:cNvSpPr txBox="1">
            <a:spLocks noGrp="1"/>
          </p:cNvSpPr>
          <p:nvPr>
            <p:ph type="body" idx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1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2">
  <p:cSld name="Cover Slide 0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/>
          <p:nvPr/>
        </p:nvSpPr>
        <p:spPr>
          <a:xfrm>
            <a:off x="517168" y="3092717"/>
            <a:ext cx="11393619" cy="3142374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740" y="-215395"/>
            <a:ext cx="6718883" cy="38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5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1"/>
          </p:nvPr>
        </p:nvSpPr>
        <p:spPr>
          <a:xfrm>
            <a:off x="935325" y="4448301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2"/>
          </p:nvPr>
        </p:nvSpPr>
        <p:spPr>
          <a:xfrm>
            <a:off x="935326" y="3825575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45"/>
          <p:cNvSpPr/>
          <p:nvPr/>
        </p:nvSpPr>
        <p:spPr>
          <a:xfrm rot="-5400000">
            <a:off x="1770610" y="9117214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5"/>
          <p:cNvSpPr txBox="1">
            <a:spLocks noGrp="1"/>
          </p:cNvSpPr>
          <p:nvPr>
            <p:ph type="body" idx="3"/>
          </p:nvPr>
        </p:nvSpPr>
        <p:spPr>
          <a:xfrm>
            <a:off x="712750" y="5921074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45"/>
          <p:cNvSpPr>
            <a:spLocks noGrp="1"/>
          </p:cNvSpPr>
          <p:nvPr>
            <p:ph type="pic" idx="4"/>
          </p:nvPr>
        </p:nvSpPr>
        <p:spPr>
          <a:xfrm>
            <a:off x="6404869" y="1379349"/>
            <a:ext cx="5153881" cy="51543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44" y="306874"/>
            <a:ext cx="2467155" cy="498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3">
  <p:cSld name="Cover Slide 0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/>
          <p:nvPr/>
        </p:nvSpPr>
        <p:spPr>
          <a:xfrm>
            <a:off x="408680" y="1218981"/>
            <a:ext cx="11393619" cy="3322022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1"/>
          </p:nvPr>
        </p:nvSpPr>
        <p:spPr>
          <a:xfrm>
            <a:off x="6690366" y="2260013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body" idx="2"/>
          </p:nvPr>
        </p:nvSpPr>
        <p:spPr>
          <a:xfrm>
            <a:off x="6690367" y="1637287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46"/>
          <p:cNvSpPr/>
          <p:nvPr/>
        </p:nvSpPr>
        <p:spPr>
          <a:xfrm rot="-5400000">
            <a:off x="1662122" y="7722366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6"/>
          <p:cNvSpPr>
            <a:spLocks noGrp="1"/>
          </p:cNvSpPr>
          <p:nvPr>
            <p:ph type="pic" idx="3"/>
          </p:nvPr>
        </p:nvSpPr>
        <p:spPr>
          <a:xfrm>
            <a:off x="-1" y="354507"/>
            <a:ext cx="5501637" cy="49396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82" name="Google Shape;182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436" y="3332171"/>
            <a:ext cx="6908399" cy="392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6"/>
          <p:cNvSpPr txBox="1">
            <a:spLocks noGrp="1"/>
          </p:cNvSpPr>
          <p:nvPr>
            <p:ph type="body" idx="4"/>
          </p:nvPr>
        </p:nvSpPr>
        <p:spPr>
          <a:xfrm>
            <a:off x="712750" y="5890500"/>
            <a:ext cx="3659449" cy="7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44" y="306874"/>
            <a:ext cx="2467155" cy="498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/>
          <p:nvPr/>
        </p:nvSpPr>
        <p:spPr>
          <a:xfrm>
            <a:off x="632638" y="567428"/>
            <a:ext cx="5912541" cy="5541739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1"/>
          </p:nvPr>
        </p:nvSpPr>
        <p:spPr>
          <a:xfrm>
            <a:off x="856356" y="1524912"/>
            <a:ext cx="5055171" cy="38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47"/>
          <p:cNvSpPr>
            <a:spLocks noGrp="1"/>
          </p:cNvSpPr>
          <p:nvPr>
            <p:ph type="pic" idx="2"/>
          </p:nvPr>
        </p:nvSpPr>
        <p:spPr>
          <a:xfrm>
            <a:off x="6096000" y="1404749"/>
            <a:ext cx="5239644" cy="47044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Slide 2">
  <p:cSld name="Quote Slide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/>
          <p:nvPr/>
        </p:nvSpPr>
        <p:spPr>
          <a:xfrm>
            <a:off x="-1014" y="637821"/>
            <a:ext cx="5912541" cy="5541739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>
            <a:spLocks noGrp="1"/>
          </p:cNvSpPr>
          <p:nvPr>
            <p:ph type="pic" idx="2"/>
          </p:nvPr>
        </p:nvSpPr>
        <p:spPr>
          <a:xfrm>
            <a:off x="320540" y="335338"/>
            <a:ext cx="11578483" cy="614670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2" name="Google Shape;192;p48"/>
          <p:cNvSpPr txBox="1">
            <a:spLocks noGrp="1"/>
          </p:cNvSpPr>
          <p:nvPr>
            <p:ph type="body" idx="1"/>
          </p:nvPr>
        </p:nvSpPr>
        <p:spPr>
          <a:xfrm>
            <a:off x="427670" y="1504602"/>
            <a:ext cx="5055171" cy="38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>
            <a:extLst>
              <a:ext uri="{FF2B5EF4-FFF2-40B4-BE49-F238E27FC236}">
                <a16:creationId xmlns:a16="http://schemas.microsoft.com/office/drawing/2014/main" id="{6BF9E979-3EFE-8646-A6CF-9C0035BF3DF1}"/>
              </a:ext>
            </a:extLst>
          </p:cNvPr>
          <p:cNvSpPr/>
          <p:nvPr userDrawn="1"/>
        </p:nvSpPr>
        <p:spPr>
          <a:xfrm>
            <a:off x="3538402" y="3132111"/>
            <a:ext cx="8372413" cy="3208481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F80010-6A0A-D208-4E9B-9F12092CE078}"/>
              </a:ext>
            </a:extLst>
          </p:cNvPr>
          <p:cNvSpPr/>
          <p:nvPr userDrawn="1"/>
        </p:nvSpPr>
        <p:spPr>
          <a:xfrm>
            <a:off x="5982684" y="5831346"/>
            <a:ext cx="6207100" cy="727928"/>
          </a:xfrm>
          <a:custGeom>
            <a:avLst/>
            <a:gdLst>
              <a:gd name="connsiteX0" fmla="*/ 393788 w 6207100"/>
              <a:gd name="connsiteY0" fmla="*/ 0 h 727928"/>
              <a:gd name="connsiteX1" fmla="*/ 6207100 w 6207100"/>
              <a:gd name="connsiteY1" fmla="*/ 0 h 727928"/>
              <a:gd name="connsiteX2" fmla="*/ 6207100 w 6207100"/>
              <a:gd name="connsiteY2" fmla="*/ 727928 h 727928"/>
              <a:gd name="connsiteX3" fmla="*/ 0 w 6207100"/>
              <a:gd name="connsiteY3" fmla="*/ 727928 h 727928"/>
              <a:gd name="connsiteX4" fmla="*/ 0 w 6207100"/>
              <a:gd name="connsiteY4" fmla="*/ 393878 h 727928"/>
              <a:gd name="connsiteX5" fmla="*/ 393788 w 6207100"/>
              <a:gd name="connsiteY5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100" h="727928">
                <a:moveTo>
                  <a:pt x="393788" y="0"/>
                </a:moveTo>
                <a:lnTo>
                  <a:pt x="6207100" y="0"/>
                </a:lnTo>
                <a:lnTo>
                  <a:pt x="6207100" y="727928"/>
                </a:lnTo>
                <a:lnTo>
                  <a:pt x="0" y="727928"/>
                </a:lnTo>
                <a:lnTo>
                  <a:pt x="0" y="393878"/>
                </a:lnTo>
                <a:cubicBezTo>
                  <a:pt x="0" y="176996"/>
                  <a:pt x="176955" y="0"/>
                  <a:pt x="393788" y="0"/>
                </a:cubicBez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431" y="4341482"/>
            <a:ext cx="5278651" cy="69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5431" y="3718756"/>
            <a:ext cx="5278651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30EDEDF-C502-F704-5275-5CCFF6072A43}"/>
              </a:ext>
            </a:extLst>
          </p:cNvPr>
          <p:cNvSpPr/>
          <p:nvPr userDrawn="1"/>
        </p:nvSpPr>
        <p:spPr>
          <a:xfrm rot="16200000">
            <a:off x="1662122" y="7722366"/>
            <a:ext cx="571614" cy="3180945"/>
          </a:xfrm>
          <a:custGeom>
            <a:avLst/>
            <a:gdLst>
              <a:gd name="connsiteX0" fmla="*/ 715523 w 715523"/>
              <a:gd name="connsiteY0" fmla="*/ 0 h 3981779"/>
              <a:gd name="connsiteX1" fmla="*/ 715523 w 715523"/>
              <a:gd name="connsiteY1" fmla="*/ 3591287 h 3981779"/>
              <a:gd name="connsiteX2" fmla="*/ 328357 w 715523"/>
              <a:gd name="connsiteY2" fmla="*/ 3981779 h 3981779"/>
              <a:gd name="connsiteX3" fmla="*/ 0 w 715523"/>
              <a:gd name="connsiteY3" fmla="*/ 3981779 h 3981779"/>
              <a:gd name="connsiteX4" fmla="*/ 0 w 715523"/>
              <a:gd name="connsiteY4" fmla="*/ 0 h 3981779"/>
              <a:gd name="connsiteX5" fmla="*/ 715523 w 715523"/>
              <a:gd name="connsiteY5" fmla="*/ 0 h 398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523" h="3981779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46C5BAB-FDAD-B190-5451-F9C6C306C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1654" y="5963613"/>
            <a:ext cx="4448014" cy="67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2E77AE1-D268-FF03-7D68-0538CD48A7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824937"/>
            <a:ext cx="4680488" cy="6056907"/>
          </a:xfrm>
          <a:custGeom>
            <a:avLst/>
            <a:gdLst>
              <a:gd name="connsiteX0" fmla="*/ 1148645 w 4540983"/>
              <a:gd name="connsiteY0" fmla="*/ 0 h 5876377"/>
              <a:gd name="connsiteX1" fmla="*/ 4540983 w 4540983"/>
              <a:gd name="connsiteY1" fmla="*/ 3392339 h 5876377"/>
              <a:gd name="connsiteX2" fmla="*/ 3547390 w 4540983"/>
              <a:gd name="connsiteY2" fmla="*/ 5791085 h 5876377"/>
              <a:gd name="connsiteX3" fmla="*/ 3453545 w 4540983"/>
              <a:gd name="connsiteY3" fmla="*/ 5876377 h 5876377"/>
              <a:gd name="connsiteX4" fmla="*/ 2465998 w 4540983"/>
              <a:gd name="connsiteY4" fmla="*/ 5876377 h 5876377"/>
              <a:gd name="connsiteX5" fmla="*/ 0 w 4540983"/>
              <a:gd name="connsiteY5" fmla="*/ 5876377 h 5876377"/>
              <a:gd name="connsiteX6" fmla="*/ 0 w 4540983"/>
              <a:gd name="connsiteY6" fmla="*/ 203705 h 5876377"/>
              <a:gd name="connsiteX7" fmla="*/ 139867 w 4540983"/>
              <a:gd name="connsiteY7" fmla="*/ 152513 h 5876377"/>
              <a:gd name="connsiteX8" fmla="*/ 1148645 w 4540983"/>
              <a:gd name="connsiteY8" fmla="*/ 0 h 58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983" h="5876377">
                <a:moveTo>
                  <a:pt x="1148645" y="0"/>
                </a:moveTo>
                <a:cubicBezTo>
                  <a:pt x="3022181" y="0"/>
                  <a:pt x="4540983" y="1518802"/>
                  <a:pt x="4540983" y="3392339"/>
                </a:cubicBezTo>
                <a:cubicBezTo>
                  <a:pt x="4540983" y="4329108"/>
                  <a:pt x="4161283" y="5177192"/>
                  <a:pt x="3547390" y="5791085"/>
                </a:cubicBezTo>
                <a:lnTo>
                  <a:pt x="3453545" y="5876377"/>
                </a:lnTo>
                <a:lnTo>
                  <a:pt x="2465998" y="5876377"/>
                </a:lnTo>
                <a:lnTo>
                  <a:pt x="0" y="5876377"/>
                </a:lnTo>
                <a:lnTo>
                  <a:pt x="0" y="203705"/>
                </a:lnTo>
                <a:lnTo>
                  <a:pt x="139867" y="152513"/>
                </a:lnTo>
                <a:cubicBezTo>
                  <a:pt x="458539" y="53396"/>
                  <a:pt x="797357" y="0"/>
                  <a:pt x="114864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rgbClr val="595A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x-non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28727E-AD91-37B4-5AF0-D11501C6E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291" y="-104295"/>
            <a:ext cx="6431807" cy="365326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36" y="348111"/>
            <a:ext cx="2467155" cy="4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6C40169-A279-C344-8500-68BD50467F1C}"/>
              </a:ext>
            </a:extLst>
          </p:cNvPr>
          <p:cNvSpPr/>
          <p:nvPr userDrawn="1"/>
        </p:nvSpPr>
        <p:spPr>
          <a:xfrm>
            <a:off x="511443" y="453836"/>
            <a:ext cx="9895090" cy="5655338"/>
          </a:xfrm>
          <a:custGeom>
            <a:avLst/>
            <a:gdLst>
              <a:gd name="connsiteX0" fmla="*/ 0 w 9895090"/>
              <a:gd name="connsiteY0" fmla="*/ 0 h 5655338"/>
              <a:gd name="connsiteX1" fmla="*/ 3861355 w 9895090"/>
              <a:gd name="connsiteY1" fmla="*/ 0 h 5655338"/>
              <a:gd name="connsiteX2" fmla="*/ 4984550 w 9895090"/>
              <a:gd name="connsiteY2" fmla="*/ 0 h 5655338"/>
              <a:gd name="connsiteX3" fmla="*/ 8845904 w 9895090"/>
              <a:gd name="connsiteY3" fmla="*/ 0 h 5655338"/>
              <a:gd name="connsiteX4" fmla="*/ 9895090 w 9895090"/>
              <a:gd name="connsiteY4" fmla="*/ 1094953 h 5655338"/>
              <a:gd name="connsiteX5" fmla="*/ 9895090 w 9895090"/>
              <a:gd name="connsiteY5" fmla="*/ 5655338 h 5655338"/>
              <a:gd name="connsiteX6" fmla="*/ 6033735 w 9895090"/>
              <a:gd name="connsiteY6" fmla="*/ 5655338 h 5655338"/>
              <a:gd name="connsiteX7" fmla="*/ 5402003 w 9895090"/>
              <a:gd name="connsiteY7" fmla="*/ 5655338 h 5655338"/>
              <a:gd name="connsiteX8" fmla="*/ 1540648 w 9895090"/>
              <a:gd name="connsiteY8" fmla="*/ 5655338 h 5655338"/>
              <a:gd name="connsiteX9" fmla="*/ 0 w 9895090"/>
              <a:gd name="connsiteY9" fmla="*/ 4047485 h 565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5090" h="5655338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pic>
        <p:nvPicPr>
          <p:cNvPr id="16" name="Picture 15" descr="iPhone6_mockup_front_white.png">
            <a:extLst>
              <a:ext uri="{FF2B5EF4-FFF2-40B4-BE49-F238E27FC236}">
                <a16:creationId xmlns:a16="http://schemas.microsoft.com/office/drawing/2014/main" id="{87258D54-E8B8-3B41-A9D8-B88A46AEF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46" y="226918"/>
            <a:ext cx="4094254" cy="6404164"/>
          </a:xfrm>
          <a:prstGeom prst="rect">
            <a:avLst/>
          </a:prstGeom>
        </p:spPr>
      </p:pic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E7E1AD6-B0FF-1F42-A53A-67F89CF1D0D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AD454E8-192D-EA41-8012-763277E2675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5671" y="2319301"/>
            <a:ext cx="4867011" cy="32910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DDCD1E1-77DA-2B41-A2CC-1127DEFACCC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126932-DD16-5F4F-84FB-88F292299AE2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4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x3 slide with photo">
  <p:cSld name="Bullet Point x3 slide with pho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/>
          <p:nvPr/>
        </p:nvSpPr>
        <p:spPr>
          <a:xfrm>
            <a:off x="2176238" y="343175"/>
            <a:ext cx="2144406" cy="5638038"/>
          </a:xfrm>
          <a:custGeom>
            <a:avLst/>
            <a:gdLst/>
            <a:ahLst/>
            <a:cxnLst/>
            <a:rect l="l" t="t" r="r" b="b"/>
            <a:pathLst>
              <a:path w="908901" h="2711879" extrusionOk="0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2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0"/>
          <p:cNvSpPr>
            <a:spLocks noGrp="1"/>
          </p:cNvSpPr>
          <p:nvPr>
            <p:ph type="pic" idx="4"/>
          </p:nvPr>
        </p:nvSpPr>
        <p:spPr>
          <a:xfrm>
            <a:off x="7559" y="188180"/>
            <a:ext cx="3354094" cy="59238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95" name="Google Shape;95;p40"/>
          <p:cNvGrpSpPr/>
          <p:nvPr/>
        </p:nvGrpSpPr>
        <p:grpSpPr>
          <a:xfrm>
            <a:off x="4054161" y="721803"/>
            <a:ext cx="7547911" cy="1674487"/>
            <a:chOff x="4061909" y="1565906"/>
            <a:chExt cx="7547911" cy="1882781"/>
          </a:xfrm>
        </p:grpSpPr>
        <p:cxnSp>
          <p:nvCxnSpPr>
            <p:cNvPr id="96" name="Google Shape;96;p40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40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40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9" name="Google Shape;99;p40"/>
          <p:cNvCxnSpPr/>
          <p:nvPr/>
        </p:nvCxnSpPr>
        <p:spPr>
          <a:xfrm>
            <a:off x="4054160" y="2000290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40"/>
          <p:cNvCxnSpPr/>
          <p:nvPr/>
        </p:nvCxnSpPr>
        <p:spPr>
          <a:xfrm>
            <a:off x="4069659" y="2388245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40"/>
          <p:cNvSpPr txBox="1">
            <a:spLocks noGrp="1"/>
          </p:cNvSpPr>
          <p:nvPr>
            <p:ph type="body" idx="5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6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body" idx="7"/>
          </p:nvPr>
        </p:nvSpPr>
        <p:spPr>
          <a:xfrm>
            <a:off x="3679524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4" name="Google Shape;104;p40"/>
          <p:cNvGrpSpPr/>
          <p:nvPr/>
        </p:nvGrpSpPr>
        <p:grpSpPr>
          <a:xfrm>
            <a:off x="4054160" y="2644936"/>
            <a:ext cx="7547911" cy="1674487"/>
            <a:chOff x="4061909" y="1565906"/>
            <a:chExt cx="7547911" cy="1882781"/>
          </a:xfrm>
        </p:grpSpPr>
        <p:cxnSp>
          <p:nvCxnSpPr>
            <p:cNvPr id="105" name="Google Shape;105;p40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40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40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8" name="Google Shape;108;p40"/>
          <p:cNvCxnSpPr/>
          <p:nvPr/>
        </p:nvCxnSpPr>
        <p:spPr>
          <a:xfrm>
            <a:off x="4054159" y="3923423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40"/>
          <p:cNvCxnSpPr/>
          <p:nvPr/>
        </p:nvCxnSpPr>
        <p:spPr>
          <a:xfrm>
            <a:off x="4069658" y="4311378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 txBox="1">
            <a:spLocks noGrp="1"/>
          </p:cNvSpPr>
          <p:nvPr>
            <p:ph type="body" idx="8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9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3" name="Google Shape;113;p40"/>
          <p:cNvGrpSpPr/>
          <p:nvPr/>
        </p:nvGrpSpPr>
        <p:grpSpPr>
          <a:xfrm>
            <a:off x="4069658" y="4508733"/>
            <a:ext cx="7547911" cy="1674487"/>
            <a:chOff x="4061909" y="1565906"/>
            <a:chExt cx="7547911" cy="1882781"/>
          </a:xfrm>
        </p:grpSpPr>
        <p:cxnSp>
          <p:nvCxnSpPr>
            <p:cNvPr id="114" name="Google Shape;114;p40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40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40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7" name="Google Shape;117;p40"/>
          <p:cNvCxnSpPr/>
          <p:nvPr/>
        </p:nvCxnSpPr>
        <p:spPr>
          <a:xfrm>
            <a:off x="4069657" y="5787220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40"/>
          <p:cNvCxnSpPr/>
          <p:nvPr/>
        </p:nvCxnSpPr>
        <p:spPr>
          <a:xfrm>
            <a:off x="4085156" y="6175175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6145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2">
  <p:cSld name="1_Text Slide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/>
          <p:nvPr/>
        </p:nvSpPr>
        <p:spPr>
          <a:xfrm>
            <a:off x="666427" y="1299620"/>
            <a:ext cx="11525573" cy="4716265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2"/>
          </p:nvPr>
        </p:nvSpPr>
        <p:spPr>
          <a:xfrm>
            <a:off x="798381" y="443960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48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verview/Content Slide">
  <p:cSld name="Overview/Content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/>
          <p:nvPr/>
        </p:nvSpPr>
        <p:spPr>
          <a:xfrm>
            <a:off x="477385" y="748834"/>
            <a:ext cx="5041923" cy="4938624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-15514" y="268990"/>
            <a:ext cx="6600486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2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3"/>
          </p:nvPr>
        </p:nvSpPr>
        <p:spPr>
          <a:xfrm>
            <a:off x="1007051" y="1519186"/>
            <a:ext cx="4198618" cy="39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4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5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6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7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8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9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3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4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5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6" name="Google Shape;46;p33"/>
          <p:cNvCxnSpPr/>
          <p:nvPr/>
        </p:nvCxnSpPr>
        <p:spPr>
          <a:xfrm rot="10800000">
            <a:off x="5658046" y="4851970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33"/>
          <p:cNvCxnSpPr/>
          <p:nvPr/>
        </p:nvCxnSpPr>
        <p:spPr>
          <a:xfrm rot="10800000">
            <a:off x="5658046" y="3962672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33"/>
          <p:cNvCxnSpPr/>
          <p:nvPr/>
        </p:nvCxnSpPr>
        <p:spPr>
          <a:xfrm rot="10800000">
            <a:off x="5658046" y="3081881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" name="Google Shape;49;p33"/>
          <p:cNvCxnSpPr/>
          <p:nvPr/>
        </p:nvCxnSpPr>
        <p:spPr>
          <a:xfrm rot="10800000">
            <a:off x="5658046" y="2103078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33"/>
          <p:cNvSpPr/>
          <p:nvPr/>
        </p:nvSpPr>
        <p:spPr>
          <a:xfrm>
            <a:off x="478182" y="6046526"/>
            <a:ext cx="5784878" cy="59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l-PL" sz="105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/>
          <p:nvPr/>
        </p:nvSpPr>
        <p:spPr>
          <a:xfrm rot="5400000" flipH="1">
            <a:off x="3544169" y="-2888292"/>
            <a:ext cx="5131224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4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34"/>
          <p:cNvGrpSpPr/>
          <p:nvPr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8" name="Google Shape;58;p34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59" name="Google Shape;59;p34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4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4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4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" name="Google Shape;63;p34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64" name="Google Shape;64;p34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34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34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34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68" name="Google Shape;68;p34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4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" name="Google Shape;70;p34"/>
          <p:cNvSpPr/>
          <p:nvPr/>
        </p:nvSpPr>
        <p:spPr>
          <a:xfrm>
            <a:off x="6186233" y="1718215"/>
            <a:ext cx="6010479" cy="86688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Slide">
  <p:cSld name="Laptop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/>
          <p:nvPr/>
        </p:nvSpPr>
        <p:spPr>
          <a:xfrm>
            <a:off x="511444" y="453836"/>
            <a:ext cx="6549756" cy="5655332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>
            <a:off x="3752900" y="1247613"/>
            <a:ext cx="8439100" cy="53756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5"/>
          <p:cNvSpPr>
            <a:spLocks noGrp="1"/>
          </p:cNvSpPr>
          <p:nvPr>
            <p:ph type="pic" idx="3"/>
          </p:nvPr>
        </p:nvSpPr>
        <p:spPr>
          <a:xfrm>
            <a:off x="7061200" y="1420553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35"/>
          <p:cNvSpPr/>
          <p:nvPr/>
        </p:nvSpPr>
        <p:spPr>
          <a:xfrm>
            <a:off x="0" y="57825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/>
        </p:nvSpPr>
        <p:spPr>
          <a:xfrm>
            <a:off x="511444" y="453836"/>
            <a:ext cx="6033735" cy="5655332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>
            <a:spLocks noGrp="1"/>
          </p:cNvSpPr>
          <p:nvPr>
            <p:ph type="pic" idx="3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">
  <p:cSld name="Phon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/>
          <p:nvPr/>
        </p:nvSpPr>
        <p:spPr>
          <a:xfrm>
            <a:off x="511443" y="453836"/>
            <a:ext cx="9895090" cy="5655338"/>
          </a:xfrm>
          <a:custGeom>
            <a:avLst/>
            <a:gdLst/>
            <a:ahLst/>
            <a:cxnLst/>
            <a:rect l="l" t="t" r="r" b="b"/>
            <a:pathLst>
              <a:path w="9895090" h="5655338" extrusionOk="0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1" descr="iPhone6_mockup_front_white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746" y="22691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1"/>
          <p:cNvSpPr>
            <a:spLocks noGrp="1"/>
          </p:cNvSpPr>
          <p:nvPr>
            <p:ph type="pic" idx="2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3" name="Google Shape;123;p41"/>
          <p:cNvSpPr txBox="1">
            <a:spLocks noGrp="1"/>
          </p:cNvSpPr>
          <p:nvPr>
            <p:ph type="body" idx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3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1"/>
          <p:cNvSpPr/>
          <p:nvPr/>
        </p:nvSpPr>
        <p:spPr>
          <a:xfrm>
            <a:off x="0" y="57825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"/>
          <p:cNvSpPr/>
          <p:nvPr/>
        </p:nvSpPr>
        <p:spPr>
          <a:xfrm>
            <a:off x="417724" y="728421"/>
            <a:ext cx="11356551" cy="4377036"/>
          </a:xfrm>
          <a:custGeom>
            <a:avLst/>
            <a:gdLst/>
            <a:ahLst/>
            <a:cxnLst/>
            <a:rect l="l" t="t" r="r" b="b"/>
            <a:pathLst>
              <a:path w="11356551" h="3728821" extrusionOk="0">
                <a:moveTo>
                  <a:pt x="0" y="0"/>
                </a:moveTo>
                <a:lnTo>
                  <a:pt x="2348414" y="0"/>
                </a:lnTo>
                <a:lnTo>
                  <a:pt x="2743596" y="0"/>
                </a:lnTo>
                <a:lnTo>
                  <a:pt x="5092010" y="0"/>
                </a:lnTo>
                <a:lnTo>
                  <a:pt x="6470666" y="0"/>
                </a:lnTo>
                <a:lnTo>
                  <a:pt x="6470668" y="0"/>
                </a:lnTo>
                <a:lnTo>
                  <a:pt x="8223635" y="0"/>
                </a:lnTo>
                <a:lnTo>
                  <a:pt x="8819080" y="0"/>
                </a:lnTo>
                <a:lnTo>
                  <a:pt x="8819081" y="0"/>
                </a:lnTo>
                <a:lnTo>
                  <a:pt x="10572049" y="0"/>
                </a:lnTo>
                <a:cubicBezTo>
                  <a:pt x="11005591" y="0"/>
                  <a:pt x="11356551" y="322979"/>
                  <a:pt x="11356551" y="721953"/>
                </a:cubicBezTo>
                <a:lnTo>
                  <a:pt x="11356551" y="3728821"/>
                </a:lnTo>
                <a:lnTo>
                  <a:pt x="9603581" y="3728821"/>
                </a:lnTo>
                <a:lnTo>
                  <a:pt x="9008137" y="3728821"/>
                </a:lnTo>
                <a:lnTo>
                  <a:pt x="7996960" y="3728821"/>
                </a:lnTo>
                <a:lnTo>
                  <a:pt x="7255167" y="3728821"/>
                </a:lnTo>
                <a:lnTo>
                  <a:pt x="6859985" y="3728821"/>
                </a:lnTo>
                <a:lnTo>
                  <a:pt x="6243990" y="3728821"/>
                </a:lnTo>
                <a:lnTo>
                  <a:pt x="5648546" y="3728821"/>
                </a:lnTo>
                <a:lnTo>
                  <a:pt x="4511571" y="3728821"/>
                </a:lnTo>
                <a:lnTo>
                  <a:pt x="3895576" y="3728821"/>
                </a:lnTo>
                <a:lnTo>
                  <a:pt x="3500395" y="3728821"/>
                </a:lnTo>
                <a:lnTo>
                  <a:pt x="1151981" y="3728821"/>
                </a:lnTo>
                <a:cubicBezTo>
                  <a:pt x="516120" y="3728821"/>
                  <a:pt x="0" y="3253852"/>
                  <a:pt x="0" y="2668691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4530600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2"/>
          <p:cNvSpPr txBox="1">
            <a:spLocks noGrp="1"/>
          </p:cNvSpPr>
          <p:nvPr>
            <p:ph type="body" idx="1"/>
          </p:nvPr>
        </p:nvSpPr>
        <p:spPr>
          <a:xfrm>
            <a:off x="920835" y="2037653"/>
            <a:ext cx="3195486" cy="7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2"/>
          </p:nvPr>
        </p:nvSpPr>
        <p:spPr>
          <a:xfrm>
            <a:off x="920835" y="1228077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2"/>
          <p:cNvSpPr/>
          <p:nvPr/>
        </p:nvSpPr>
        <p:spPr>
          <a:xfrm>
            <a:off x="-169156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2"/>
          <p:cNvGrpSpPr/>
          <p:nvPr/>
        </p:nvGrpSpPr>
        <p:grpSpPr>
          <a:xfrm>
            <a:off x="309236" y="3028352"/>
            <a:ext cx="6499866" cy="2738122"/>
            <a:chOff x="1202708" y="6807724"/>
            <a:chExt cx="6270636" cy="2641557"/>
          </a:xfrm>
        </p:grpSpPr>
        <p:grpSp>
          <p:nvGrpSpPr>
            <p:cNvPr id="136" name="Google Shape;136;p42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137" name="Google Shape;137;p42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42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2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2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42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142" name="Google Shape;142;p42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42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42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5" name="Google Shape;145;p42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146" name="Google Shape;146;p42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2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" name="Google Shape;148;p42"/>
          <p:cNvSpPr txBox="1">
            <a:spLocks noGrp="1"/>
          </p:cNvSpPr>
          <p:nvPr>
            <p:ph type="body" idx="3"/>
          </p:nvPr>
        </p:nvSpPr>
        <p:spPr>
          <a:xfrm>
            <a:off x="6199057" y="4615890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" y="6077946"/>
            <a:ext cx="2467155" cy="498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3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 DARE </a:t>
            </a: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43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43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43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3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44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44"/>
          <p:cNvCxnSpPr/>
          <p:nvPr/>
        </p:nvCxnSpPr>
        <p:spPr>
          <a:xfrm>
            <a:off x="5145818" y="0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375621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/>
          <p:nvPr/>
        </p:nvSpPr>
        <p:spPr>
          <a:xfrm>
            <a:off x="0" y="6444761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0" r:id="rId15"/>
    <p:sldLayoutId id="2147483671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mesdavenir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ds4all.eu/seed-operators/spain/red-de-semillas-resembrando-intercambi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gnamica.it/world-farmers-markets-coali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cultureandfood.d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eneration.org/nexus/agroecolog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farma.s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hyperlink" Target="https://zivica.sk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u_dare_projec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eu-dare.com/" TargetMode="External"/><Relationship Id="rId4" Type="http://schemas.openxmlformats.org/officeDocument/2006/relationships/hyperlink" Target="https://www.facebook.com/EU.D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chapters/788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o.org/family-farming/detail/en/c/114776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agroecology/overview/our-work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A02EA4-4CBF-804E-84A7-7223E815E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1848" y="4492507"/>
            <a:ext cx="6213250" cy="697353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Budowanie mostów między agroekologią a społecznością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77E28-4F22-7E40-AB64-D1BAC04F3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1848" y="3477653"/>
            <a:ext cx="5278651" cy="6973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MODUŁ 3</a:t>
            </a:r>
          </a:p>
        </p:txBody>
      </p:sp>
      <p:pic>
        <p:nvPicPr>
          <p:cNvPr id="5" name="Picture Placeholder 4" descr="Farmer watering crops in urban garden">
            <a:extLst>
              <a:ext uri="{FF2B5EF4-FFF2-40B4-BE49-F238E27FC236}">
                <a16:creationId xmlns:a16="http://schemas.microsoft.com/office/drawing/2014/main" id="{DCB2F413-3E18-DC63-1AD6-4EBE950F3B0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937"/>
            <a:ext cx="4680488" cy="6056907"/>
          </a:xfrm>
        </p:spPr>
      </p:pic>
      <p:sp>
        <p:nvSpPr>
          <p:cNvPr id="6" name="Graphic 12">
            <a:extLst>
              <a:ext uri="{FF2B5EF4-FFF2-40B4-BE49-F238E27FC236}">
                <a16:creationId xmlns:a16="http://schemas.microsoft.com/office/drawing/2014/main" id="{B14CC7B2-F202-79E6-5E3A-99ED0E0C1B72}"/>
              </a:ext>
            </a:extLst>
          </p:cNvPr>
          <p:cNvSpPr/>
          <p:nvPr/>
        </p:nvSpPr>
        <p:spPr>
          <a:xfrm>
            <a:off x="6095999" y="4305482"/>
            <a:ext cx="6120000" cy="72000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0A51DB-3B43-E630-B465-268127293C3F}"/>
              </a:ext>
            </a:extLst>
          </p:cNvPr>
          <p:cNvGrpSpPr/>
          <p:nvPr/>
        </p:nvGrpSpPr>
        <p:grpSpPr>
          <a:xfrm rot="3730759">
            <a:off x="4250273" y="2445460"/>
            <a:ext cx="949885" cy="1163493"/>
            <a:chOff x="7602444" y="4967675"/>
            <a:chExt cx="483619" cy="592374"/>
          </a:xfrm>
        </p:grpSpPr>
        <p:grpSp>
          <p:nvGrpSpPr>
            <p:cNvPr id="18" name="Graphic 214">
              <a:extLst>
                <a:ext uri="{FF2B5EF4-FFF2-40B4-BE49-F238E27FC236}">
                  <a16:creationId xmlns:a16="http://schemas.microsoft.com/office/drawing/2014/main" id="{AECA61D2-0C23-402F-23E6-B62A70CC8E82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F460731-BF29-2D34-62C9-EB874CCF8EA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23400A0-84A7-CC80-EDEA-D610C950016C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170EFDC-98DF-2A81-B977-9E144E9E3890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14">
              <a:extLst>
                <a:ext uri="{FF2B5EF4-FFF2-40B4-BE49-F238E27FC236}">
                  <a16:creationId xmlns:a16="http://schemas.microsoft.com/office/drawing/2014/main" id="{455DDED9-DE1C-0F0E-7598-EAA458897EF1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91B6B0F-3C69-87E8-26B3-F3C52DC945F8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20DA3F-EB73-175A-E203-30D7D279891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F125B86-02A8-17B7-80A2-C8090A495C48}"/>
              </a:ext>
            </a:extLst>
          </p:cNvPr>
          <p:cNvSpPr txBox="1">
            <a:spLocks/>
          </p:cNvSpPr>
          <p:nvPr/>
        </p:nvSpPr>
        <p:spPr>
          <a:xfrm>
            <a:off x="7511514" y="5856037"/>
            <a:ext cx="4448014" cy="67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www.eu-dare.com</a:t>
            </a:r>
          </a:p>
        </p:txBody>
      </p:sp>
    </p:spTree>
    <p:extLst>
      <p:ext uri="{BB962C8B-B14F-4D97-AF65-F5344CB8AC3E}">
        <p14:creationId xmlns:p14="http://schemas.microsoft.com/office/powerpoint/2010/main" val="297061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>
            <a:spLocks noGrp="1"/>
          </p:cNvSpPr>
          <p:nvPr>
            <p:ph type="body" idx="1"/>
          </p:nvPr>
        </p:nvSpPr>
        <p:spPr>
          <a:xfrm>
            <a:off x="867184" y="2568683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dirty="0"/>
              <a:t>Agroekologia stanowi katalizator spójności i wzmocnienia społeczności poprzez </a:t>
            </a:r>
            <a:r>
              <a:rPr lang="pl-PL" b="1" dirty="0"/>
              <a:t>wspieranie opartych na współpracy relacji między osobami zaangażowanymi w praktyki rolnicze a członkami społeczności.</a:t>
            </a:r>
            <a:endParaRPr b="1" dirty="0"/>
          </a:p>
        </p:txBody>
      </p:sp>
      <p:sp>
        <p:nvSpPr>
          <p:cNvPr id="296" name="Google Shape;296;p10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Promowanie</a:t>
            </a:r>
            <a:r>
              <a:rPr lang="en-US" dirty="0"/>
              <a:t> </a:t>
            </a:r>
            <a:r>
              <a:rPr lang="en-US" dirty="0" err="1"/>
              <a:t>więzi</a:t>
            </a:r>
            <a:r>
              <a:rPr lang="en-US" dirty="0"/>
              <a:t> </a:t>
            </a:r>
            <a:r>
              <a:rPr lang="en-US" dirty="0" err="1"/>
              <a:t>społecznych</a:t>
            </a:r>
            <a:r>
              <a:rPr lang="en-US" dirty="0"/>
              <a:t>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agroekologię</a:t>
            </a:r>
            <a:endParaRPr dirty="0"/>
          </a:p>
        </p:txBody>
      </p:sp>
      <p:pic>
        <p:nvPicPr>
          <p:cNvPr id="297" name="Google Shape;297;p1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1420553"/>
            <a:ext cx="5130799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6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"/>
          <p:cNvSpPr txBox="1">
            <a:spLocks noGrp="1"/>
          </p:cNvSpPr>
          <p:nvPr>
            <p:ph type="body" idx="1"/>
          </p:nvPr>
        </p:nvSpPr>
        <p:spPr>
          <a:xfrm>
            <a:off x="856356" y="1268964"/>
            <a:ext cx="4821945" cy="406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dirty="0" err="1"/>
              <a:t>Celem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nigdy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było</a:t>
            </a:r>
            <a:r>
              <a:rPr lang="en-US" dirty="0"/>
              <a:t> </a:t>
            </a:r>
            <a:r>
              <a:rPr lang="en-US" dirty="0" err="1"/>
              <a:t>niszczenie</a:t>
            </a:r>
            <a:r>
              <a:rPr lang="en-US" dirty="0"/>
              <a:t>, ale </a:t>
            </a:r>
            <a:r>
              <a:rPr lang="en-US" dirty="0" err="1"/>
              <a:t>zawsze</a:t>
            </a:r>
            <a:r>
              <a:rPr lang="en-US" dirty="0"/>
              <a:t> </a:t>
            </a:r>
            <a:r>
              <a:rPr lang="en-US" dirty="0" err="1"/>
              <a:t>tworzenie</a:t>
            </a:r>
            <a:r>
              <a:rPr lang="en-US" dirty="0"/>
              <a:t>, </a:t>
            </a:r>
            <a:r>
              <a:rPr lang="en-US" dirty="0" err="1"/>
              <a:t>budowanie</a:t>
            </a:r>
            <a:r>
              <a:rPr lang="en-US" dirty="0"/>
              <a:t> </a:t>
            </a:r>
            <a:r>
              <a:rPr lang="en-US" dirty="0" err="1"/>
              <a:t>mostów</a:t>
            </a:r>
            <a:r>
              <a:rPr lang="en-US" dirty="0"/>
              <a:t>, </a:t>
            </a:r>
            <a:r>
              <a:rPr lang="en-US" dirty="0" err="1"/>
              <a:t>ponieważ</a:t>
            </a:r>
            <a:r>
              <a:rPr lang="en-US" dirty="0"/>
              <a:t> </a:t>
            </a:r>
            <a:r>
              <a:rPr lang="en-US" dirty="0" err="1"/>
              <a:t>musimy</a:t>
            </a:r>
            <a:r>
              <a:rPr lang="en-US" dirty="0"/>
              <a:t> </a:t>
            </a:r>
            <a:r>
              <a:rPr lang="en-US" dirty="0" err="1"/>
              <a:t>żyć</a:t>
            </a:r>
            <a:r>
              <a:rPr lang="en-US" dirty="0"/>
              <a:t> w </a:t>
            </a:r>
            <a:r>
              <a:rPr lang="en-US" dirty="0" err="1"/>
              <a:t>nadziei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ludzkość</a:t>
            </a:r>
            <a:r>
              <a:rPr lang="en-US" dirty="0"/>
              <a:t> </a:t>
            </a:r>
            <a:r>
              <a:rPr lang="en-US" dirty="0" err="1"/>
              <a:t>zbliży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do </a:t>
            </a:r>
            <a:r>
              <a:rPr lang="en-US" dirty="0" err="1"/>
              <a:t>siebie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lepiej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zrozumiemy</a:t>
            </a:r>
            <a:r>
              <a:rPr lang="en-US" dirty="0"/>
              <a:t>,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łatwiej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to </a:t>
            </a:r>
            <a:r>
              <a:rPr lang="en-US" dirty="0" err="1"/>
              <a:t>osiągnąć</a:t>
            </a:r>
            <a:r>
              <a:rPr lang="en-US" dirty="0"/>
              <a:t>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endParaRPr dirty="0"/>
          </a:p>
        </p:txBody>
      </p:sp>
      <p:sp>
        <p:nvSpPr>
          <p:cNvPr id="303" name="Google Shape;303;p9"/>
          <p:cNvSpPr txBox="1"/>
          <p:nvPr/>
        </p:nvSpPr>
        <p:spPr>
          <a:xfrm>
            <a:off x="1686639" y="4827311"/>
            <a:ext cx="3161377" cy="50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Alfons Mucha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04749"/>
            <a:ext cx="5239644" cy="47044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grpSp>
        <p:nvGrpSpPr>
          <p:cNvPr id="305" name="Google Shape;305;p9"/>
          <p:cNvGrpSpPr/>
          <p:nvPr/>
        </p:nvGrpSpPr>
        <p:grpSpPr>
          <a:xfrm>
            <a:off x="6926285" y="727383"/>
            <a:ext cx="1487826" cy="1083162"/>
            <a:chOff x="3400450" y="986392"/>
            <a:chExt cx="1487826" cy="1083162"/>
          </a:xfrm>
        </p:grpSpPr>
        <p:sp>
          <p:nvSpPr>
            <p:cNvPr id="306" name="Google Shape;306;p9"/>
            <p:cNvSpPr/>
            <p:nvPr/>
          </p:nvSpPr>
          <p:spPr>
            <a:xfrm>
              <a:off x="3400450" y="986392"/>
              <a:ext cx="1367826" cy="997498"/>
            </a:xfrm>
            <a:custGeom>
              <a:avLst/>
              <a:gdLst/>
              <a:ahLst/>
              <a:cxnLst/>
              <a:rect l="l" t="t" r="r" b="b"/>
              <a:pathLst>
                <a:path w="921110" h="671727" extrusionOk="0">
                  <a:moveTo>
                    <a:pt x="719999" y="669034"/>
                  </a:moveTo>
                  <a:cubicBezTo>
                    <a:pt x="715509" y="669034"/>
                    <a:pt x="710122" y="669034"/>
                    <a:pt x="705633" y="668136"/>
                  </a:cubicBezTo>
                  <a:cubicBezTo>
                    <a:pt x="641888" y="664544"/>
                    <a:pt x="582632" y="634908"/>
                    <a:pt x="546719" y="590007"/>
                  </a:cubicBezTo>
                  <a:cubicBezTo>
                    <a:pt x="468608" y="490325"/>
                    <a:pt x="518886" y="318801"/>
                    <a:pt x="544025" y="250551"/>
                  </a:cubicBezTo>
                  <a:cubicBezTo>
                    <a:pt x="585325" y="147277"/>
                    <a:pt x="665231" y="61964"/>
                    <a:pt x="774766" y="3592"/>
                  </a:cubicBezTo>
                  <a:lnTo>
                    <a:pt x="781948" y="0"/>
                  </a:lnTo>
                  <a:lnTo>
                    <a:pt x="856468" y="133807"/>
                  </a:lnTo>
                  <a:lnTo>
                    <a:pt x="848387" y="137399"/>
                  </a:lnTo>
                  <a:cubicBezTo>
                    <a:pt x="783744" y="162544"/>
                    <a:pt x="737955" y="211037"/>
                    <a:pt x="711918" y="281982"/>
                  </a:cubicBezTo>
                  <a:lnTo>
                    <a:pt x="715509" y="281982"/>
                  </a:lnTo>
                  <a:cubicBezTo>
                    <a:pt x="780153" y="281982"/>
                    <a:pt x="829533" y="299943"/>
                    <a:pt x="864548" y="336762"/>
                  </a:cubicBezTo>
                  <a:cubicBezTo>
                    <a:pt x="902257" y="371785"/>
                    <a:pt x="920213" y="416687"/>
                    <a:pt x="921111" y="474161"/>
                  </a:cubicBezTo>
                  <a:cubicBezTo>
                    <a:pt x="921111" y="528043"/>
                    <a:pt x="903154" y="574740"/>
                    <a:pt x="866344" y="611559"/>
                  </a:cubicBezTo>
                  <a:cubicBezTo>
                    <a:pt x="827737" y="648379"/>
                    <a:pt x="775664" y="669034"/>
                    <a:pt x="719999" y="669034"/>
                  </a:cubicBezTo>
                  <a:close/>
                  <a:moveTo>
                    <a:pt x="215422" y="671728"/>
                  </a:moveTo>
                  <a:cubicBezTo>
                    <a:pt x="210933" y="671728"/>
                    <a:pt x="205546" y="671728"/>
                    <a:pt x="201057" y="670830"/>
                  </a:cubicBezTo>
                  <a:cubicBezTo>
                    <a:pt x="136413" y="667238"/>
                    <a:pt x="77157" y="637603"/>
                    <a:pt x="41244" y="592701"/>
                  </a:cubicBezTo>
                  <a:cubicBezTo>
                    <a:pt x="9820" y="551391"/>
                    <a:pt x="-3647" y="495713"/>
                    <a:pt x="842" y="425667"/>
                  </a:cubicBezTo>
                  <a:cubicBezTo>
                    <a:pt x="4433" y="372683"/>
                    <a:pt x="18798" y="310719"/>
                    <a:pt x="41244" y="253245"/>
                  </a:cubicBezTo>
                  <a:cubicBezTo>
                    <a:pt x="79850" y="150869"/>
                    <a:pt x="158859" y="65556"/>
                    <a:pt x="270189" y="6286"/>
                  </a:cubicBezTo>
                  <a:lnTo>
                    <a:pt x="277372" y="2694"/>
                  </a:lnTo>
                  <a:lnTo>
                    <a:pt x="351891" y="136501"/>
                  </a:lnTo>
                  <a:lnTo>
                    <a:pt x="343810" y="140093"/>
                  </a:lnTo>
                  <a:cubicBezTo>
                    <a:pt x="279167" y="165238"/>
                    <a:pt x="233378" y="213731"/>
                    <a:pt x="207341" y="284676"/>
                  </a:cubicBezTo>
                  <a:lnTo>
                    <a:pt x="210933" y="284676"/>
                  </a:lnTo>
                  <a:cubicBezTo>
                    <a:pt x="275576" y="284676"/>
                    <a:pt x="324956" y="302637"/>
                    <a:pt x="362665" y="339456"/>
                  </a:cubicBezTo>
                  <a:cubicBezTo>
                    <a:pt x="397680" y="374479"/>
                    <a:pt x="416534" y="421177"/>
                    <a:pt x="416534" y="476855"/>
                  </a:cubicBezTo>
                  <a:cubicBezTo>
                    <a:pt x="416534" y="529839"/>
                    <a:pt x="399476" y="576536"/>
                    <a:pt x="364460" y="614254"/>
                  </a:cubicBezTo>
                  <a:cubicBezTo>
                    <a:pt x="324956" y="651073"/>
                    <a:pt x="271985" y="671728"/>
                    <a:pt x="215422" y="671728"/>
                  </a:cubicBezTo>
                  <a:close/>
                </a:path>
              </a:pathLst>
            </a:custGeom>
            <a:solidFill>
              <a:srgbClr val="8DC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400450" y="986392"/>
              <a:ext cx="1487826" cy="1083162"/>
            </a:xfrm>
            <a:custGeom>
              <a:avLst/>
              <a:gdLst/>
              <a:ahLst/>
              <a:cxnLst/>
              <a:rect l="l" t="t" r="r" b="b"/>
              <a:pathLst>
                <a:path w="920214" h="669931" extrusionOk="0">
                  <a:moveTo>
                    <a:pt x="557494" y="581027"/>
                  </a:moveTo>
                  <a:cubicBezTo>
                    <a:pt x="590713" y="623234"/>
                    <a:pt x="645481" y="651073"/>
                    <a:pt x="704737" y="654665"/>
                  </a:cubicBezTo>
                  <a:cubicBezTo>
                    <a:pt x="762198" y="658257"/>
                    <a:pt x="816067" y="639399"/>
                    <a:pt x="851980" y="602579"/>
                  </a:cubicBezTo>
                  <a:cubicBezTo>
                    <a:pt x="886097" y="567556"/>
                    <a:pt x="903156" y="526247"/>
                    <a:pt x="903156" y="475957"/>
                  </a:cubicBezTo>
                  <a:cubicBezTo>
                    <a:pt x="903156" y="422973"/>
                    <a:pt x="886097" y="381664"/>
                    <a:pt x="851980" y="350232"/>
                  </a:cubicBezTo>
                  <a:lnTo>
                    <a:pt x="851980" y="350232"/>
                  </a:lnTo>
                  <a:cubicBezTo>
                    <a:pt x="820556" y="316107"/>
                    <a:pt x="773869" y="299045"/>
                    <a:pt x="713715" y="299045"/>
                  </a:cubicBezTo>
                  <a:lnTo>
                    <a:pt x="688576" y="299045"/>
                  </a:lnTo>
                  <a:lnTo>
                    <a:pt x="692168" y="288268"/>
                  </a:lnTo>
                  <a:cubicBezTo>
                    <a:pt x="719102" y="210139"/>
                    <a:pt x="766687" y="156257"/>
                    <a:pt x="834024" y="128419"/>
                  </a:cubicBezTo>
                  <a:lnTo>
                    <a:pt x="776563" y="23349"/>
                  </a:lnTo>
                  <a:cubicBezTo>
                    <a:pt x="673313" y="79027"/>
                    <a:pt x="597896" y="159850"/>
                    <a:pt x="558392" y="257735"/>
                  </a:cubicBezTo>
                  <a:cubicBezTo>
                    <a:pt x="534151" y="322393"/>
                    <a:pt x="484770" y="485835"/>
                    <a:pt x="557494" y="581027"/>
                  </a:cubicBezTo>
                  <a:close/>
                  <a:moveTo>
                    <a:pt x="718205" y="669932"/>
                  </a:moveTo>
                  <a:cubicBezTo>
                    <a:pt x="713715" y="669932"/>
                    <a:pt x="708328" y="669932"/>
                    <a:pt x="703839" y="669034"/>
                  </a:cubicBezTo>
                  <a:cubicBezTo>
                    <a:pt x="640094" y="665442"/>
                    <a:pt x="580837" y="635807"/>
                    <a:pt x="544924" y="590007"/>
                  </a:cubicBezTo>
                  <a:cubicBezTo>
                    <a:pt x="466814" y="489427"/>
                    <a:pt x="517990" y="318801"/>
                    <a:pt x="544027" y="250551"/>
                  </a:cubicBezTo>
                  <a:cubicBezTo>
                    <a:pt x="586224" y="147277"/>
                    <a:pt x="666131" y="62862"/>
                    <a:pt x="776563" y="4490"/>
                  </a:cubicBezTo>
                  <a:lnTo>
                    <a:pt x="783746" y="898"/>
                  </a:lnTo>
                  <a:lnTo>
                    <a:pt x="857367" y="134705"/>
                  </a:lnTo>
                  <a:lnTo>
                    <a:pt x="849287" y="138297"/>
                  </a:lnTo>
                  <a:cubicBezTo>
                    <a:pt x="784643" y="162544"/>
                    <a:pt x="737956" y="211037"/>
                    <a:pt x="711920" y="281982"/>
                  </a:cubicBezTo>
                  <a:lnTo>
                    <a:pt x="715511" y="281982"/>
                  </a:lnTo>
                  <a:cubicBezTo>
                    <a:pt x="780154" y="281982"/>
                    <a:pt x="829535" y="300841"/>
                    <a:pt x="864550" y="337660"/>
                  </a:cubicBezTo>
                  <a:cubicBezTo>
                    <a:pt x="902258" y="372683"/>
                    <a:pt x="920215" y="417585"/>
                    <a:pt x="920215" y="475059"/>
                  </a:cubicBezTo>
                  <a:cubicBezTo>
                    <a:pt x="920215" y="528941"/>
                    <a:pt x="901360" y="575638"/>
                    <a:pt x="864550" y="612458"/>
                  </a:cubicBezTo>
                  <a:cubicBezTo>
                    <a:pt x="826841" y="649277"/>
                    <a:pt x="774767" y="669932"/>
                    <a:pt x="718205" y="669932"/>
                  </a:cubicBezTo>
                  <a:close/>
                  <a:moveTo>
                    <a:pt x="52019" y="581027"/>
                  </a:moveTo>
                  <a:cubicBezTo>
                    <a:pt x="85239" y="623234"/>
                    <a:pt x="140904" y="651073"/>
                    <a:pt x="200160" y="654665"/>
                  </a:cubicBezTo>
                  <a:cubicBezTo>
                    <a:pt x="258519" y="658257"/>
                    <a:pt x="312388" y="639399"/>
                    <a:pt x="349199" y="602579"/>
                  </a:cubicBezTo>
                  <a:cubicBezTo>
                    <a:pt x="381521" y="567556"/>
                    <a:pt x="397681" y="525349"/>
                    <a:pt x="397681" y="475957"/>
                  </a:cubicBezTo>
                  <a:cubicBezTo>
                    <a:pt x="397681" y="424769"/>
                    <a:pt x="381521" y="381664"/>
                    <a:pt x="349199" y="349334"/>
                  </a:cubicBezTo>
                  <a:cubicBezTo>
                    <a:pt x="315082" y="314311"/>
                    <a:pt x="269293" y="298147"/>
                    <a:pt x="208241" y="298147"/>
                  </a:cubicBezTo>
                  <a:lnTo>
                    <a:pt x="183102" y="298147"/>
                  </a:lnTo>
                  <a:lnTo>
                    <a:pt x="186693" y="287370"/>
                  </a:lnTo>
                  <a:cubicBezTo>
                    <a:pt x="213628" y="209242"/>
                    <a:pt x="261212" y="155360"/>
                    <a:pt x="328549" y="127521"/>
                  </a:cubicBezTo>
                  <a:lnTo>
                    <a:pt x="271088" y="22451"/>
                  </a:lnTo>
                  <a:cubicBezTo>
                    <a:pt x="166941" y="79027"/>
                    <a:pt x="92421" y="159850"/>
                    <a:pt x="54713" y="256837"/>
                  </a:cubicBezTo>
                  <a:cubicBezTo>
                    <a:pt x="14311" y="360111"/>
                    <a:pt x="-9033" y="499306"/>
                    <a:pt x="52019" y="581027"/>
                  </a:cubicBezTo>
                  <a:close/>
                  <a:moveTo>
                    <a:pt x="214525" y="669932"/>
                  </a:moveTo>
                  <a:cubicBezTo>
                    <a:pt x="210036" y="669932"/>
                    <a:pt x="204649" y="669932"/>
                    <a:pt x="200160" y="669034"/>
                  </a:cubicBezTo>
                  <a:cubicBezTo>
                    <a:pt x="135517" y="665442"/>
                    <a:pt x="76261" y="635807"/>
                    <a:pt x="40348" y="590007"/>
                  </a:cubicBezTo>
                  <a:cubicBezTo>
                    <a:pt x="9822" y="548697"/>
                    <a:pt x="-3646" y="492122"/>
                    <a:pt x="843" y="422075"/>
                  </a:cubicBezTo>
                  <a:cubicBezTo>
                    <a:pt x="4435" y="369091"/>
                    <a:pt x="18800" y="307127"/>
                    <a:pt x="42143" y="249653"/>
                  </a:cubicBezTo>
                  <a:cubicBezTo>
                    <a:pt x="81648" y="147277"/>
                    <a:pt x="160656" y="61964"/>
                    <a:pt x="271986" y="3592"/>
                  </a:cubicBezTo>
                  <a:lnTo>
                    <a:pt x="279169" y="0"/>
                  </a:lnTo>
                  <a:lnTo>
                    <a:pt x="352790" y="133807"/>
                  </a:lnTo>
                  <a:lnTo>
                    <a:pt x="344710" y="137399"/>
                  </a:lnTo>
                  <a:cubicBezTo>
                    <a:pt x="280066" y="161646"/>
                    <a:pt x="233380" y="210139"/>
                    <a:pt x="207343" y="281084"/>
                  </a:cubicBezTo>
                  <a:lnTo>
                    <a:pt x="210934" y="281084"/>
                  </a:lnTo>
                  <a:cubicBezTo>
                    <a:pt x="275577" y="281084"/>
                    <a:pt x="324958" y="299045"/>
                    <a:pt x="362666" y="336762"/>
                  </a:cubicBezTo>
                  <a:cubicBezTo>
                    <a:pt x="397681" y="371785"/>
                    <a:pt x="416536" y="418483"/>
                    <a:pt x="416536" y="474161"/>
                  </a:cubicBezTo>
                  <a:cubicBezTo>
                    <a:pt x="416536" y="527145"/>
                    <a:pt x="398579" y="572944"/>
                    <a:pt x="363564" y="611560"/>
                  </a:cubicBezTo>
                  <a:cubicBezTo>
                    <a:pt x="324060" y="649277"/>
                    <a:pt x="271088" y="669932"/>
                    <a:pt x="214525" y="66993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9"/>
          <p:cNvGrpSpPr/>
          <p:nvPr/>
        </p:nvGrpSpPr>
        <p:grpSpPr>
          <a:xfrm rot="3730759">
            <a:off x="475533" y="5007290"/>
            <a:ext cx="949887" cy="1163493"/>
            <a:chOff x="7602444" y="4967675"/>
            <a:chExt cx="483620" cy="592374"/>
          </a:xfrm>
        </p:grpSpPr>
        <p:grpSp>
          <p:nvGrpSpPr>
            <p:cNvPr id="309" name="Google Shape;309;p9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9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314" name="Google Shape;314;p9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23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1">
            <a:extLst>
              <a:ext uri="{FF2B5EF4-FFF2-40B4-BE49-F238E27FC236}">
                <a16:creationId xmlns:a16="http://schemas.microsoft.com/office/drawing/2014/main" id="{16F73E4A-3502-3246-DC44-A2C68319A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20" y="4091120"/>
            <a:ext cx="2620590" cy="1666264"/>
          </a:xfrm>
          <a:custGeom>
            <a:avLst/>
            <a:gdLst>
              <a:gd name="T0" fmla="*/ 355 w 4425"/>
              <a:gd name="T1" fmla="*/ 2797 h 4231"/>
              <a:gd name="T2" fmla="*/ 355 w 4425"/>
              <a:gd name="T3" fmla="*/ 2797 h 4231"/>
              <a:gd name="T4" fmla="*/ 579 w 4425"/>
              <a:gd name="T5" fmla="*/ 3124 h 4231"/>
              <a:gd name="T6" fmla="*/ 579 w 4425"/>
              <a:gd name="T7" fmla="*/ 3124 h 4231"/>
              <a:gd name="T8" fmla="*/ 637 w 4425"/>
              <a:gd name="T9" fmla="*/ 3184 h 4231"/>
              <a:gd name="T10" fmla="*/ 637 w 4425"/>
              <a:gd name="T11" fmla="*/ 3184 h 4231"/>
              <a:gd name="T12" fmla="*/ 698 w 4425"/>
              <a:gd name="T13" fmla="*/ 3243 h 4231"/>
              <a:gd name="T14" fmla="*/ 698 w 4425"/>
              <a:gd name="T15" fmla="*/ 3243 h 4231"/>
              <a:gd name="T16" fmla="*/ 774 w 4425"/>
              <a:gd name="T17" fmla="*/ 3310 h 4231"/>
              <a:gd name="T18" fmla="*/ 774 w 4425"/>
              <a:gd name="T19" fmla="*/ 3310 h 4231"/>
              <a:gd name="T20" fmla="*/ 1279 w 4425"/>
              <a:gd name="T21" fmla="*/ 3695 h 4231"/>
              <a:gd name="T22" fmla="*/ 1279 w 4425"/>
              <a:gd name="T23" fmla="*/ 3695 h 4231"/>
              <a:gd name="T24" fmla="*/ 1372 w 4425"/>
              <a:gd name="T25" fmla="*/ 3753 h 4231"/>
              <a:gd name="T26" fmla="*/ 1372 w 4425"/>
              <a:gd name="T27" fmla="*/ 3753 h 4231"/>
              <a:gd name="T28" fmla="*/ 2947 w 4425"/>
              <a:gd name="T29" fmla="*/ 4061 h 4231"/>
              <a:gd name="T30" fmla="*/ 2947 w 4425"/>
              <a:gd name="T31" fmla="*/ 4061 h 4231"/>
              <a:gd name="T32" fmla="*/ 3043 w 4425"/>
              <a:gd name="T33" fmla="*/ 4025 h 4231"/>
              <a:gd name="T34" fmla="*/ 3043 w 4425"/>
              <a:gd name="T35" fmla="*/ 4025 h 4231"/>
              <a:gd name="T36" fmla="*/ 4418 w 4425"/>
              <a:gd name="T37" fmla="*/ 2174 h 4231"/>
              <a:gd name="T38" fmla="*/ 4418 w 4425"/>
              <a:gd name="T39" fmla="*/ 2174 h 4231"/>
              <a:gd name="T40" fmla="*/ 4422 w 4425"/>
              <a:gd name="T41" fmla="*/ 2104 h 4231"/>
              <a:gd name="T42" fmla="*/ 4422 w 4425"/>
              <a:gd name="T43" fmla="*/ 2104 h 4231"/>
              <a:gd name="T44" fmla="*/ 4422 w 4425"/>
              <a:gd name="T45" fmla="*/ 1963 h 4231"/>
              <a:gd name="T46" fmla="*/ 4422 w 4425"/>
              <a:gd name="T47" fmla="*/ 1963 h 4231"/>
              <a:gd name="T48" fmla="*/ 3208 w 4425"/>
              <a:gd name="T49" fmla="*/ 240 h 4231"/>
              <a:gd name="T50" fmla="*/ 3208 w 4425"/>
              <a:gd name="T51" fmla="*/ 240 h 4231"/>
              <a:gd name="T52" fmla="*/ 3109 w 4425"/>
              <a:gd name="T53" fmla="*/ 198 h 4231"/>
              <a:gd name="T54" fmla="*/ 3109 w 4425"/>
              <a:gd name="T55" fmla="*/ 198 h 4231"/>
              <a:gd name="T56" fmla="*/ 1911 w 4425"/>
              <a:gd name="T57" fmla="*/ 101 h 4231"/>
              <a:gd name="T58" fmla="*/ 1911 w 4425"/>
              <a:gd name="T59" fmla="*/ 101 h 4231"/>
              <a:gd name="T60" fmla="*/ 1806 w 4425"/>
              <a:gd name="T61" fmla="*/ 131 h 4231"/>
              <a:gd name="T62" fmla="*/ 1806 w 4425"/>
              <a:gd name="T63" fmla="*/ 131 h 4231"/>
              <a:gd name="T64" fmla="*/ 683 w 4425"/>
              <a:gd name="T65" fmla="*/ 917 h 4231"/>
              <a:gd name="T66" fmla="*/ 683 w 4425"/>
              <a:gd name="T67" fmla="*/ 917 h 4231"/>
              <a:gd name="T68" fmla="*/ 343 w 4425"/>
              <a:gd name="T69" fmla="*/ 2768 h 4231"/>
              <a:gd name="T70" fmla="*/ 343 w 4425"/>
              <a:gd name="T71" fmla="*/ 2768 h 4231"/>
              <a:gd name="T72" fmla="*/ 355 w 4425"/>
              <a:gd name="T73" fmla="*/ 2797 h 4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1">
                <a:moveTo>
                  <a:pt x="355" y="2797"/>
                </a:moveTo>
                <a:lnTo>
                  <a:pt x="355" y="2797"/>
                </a:lnTo>
                <a:cubicBezTo>
                  <a:pt x="427" y="2909"/>
                  <a:pt x="503" y="3017"/>
                  <a:pt x="579" y="3124"/>
                </a:cubicBezTo>
                <a:lnTo>
                  <a:pt x="579" y="3124"/>
                </a:lnTo>
                <a:cubicBezTo>
                  <a:pt x="597" y="3145"/>
                  <a:pt x="617" y="3165"/>
                  <a:pt x="637" y="3184"/>
                </a:cubicBezTo>
                <a:lnTo>
                  <a:pt x="637" y="3184"/>
                </a:lnTo>
                <a:cubicBezTo>
                  <a:pt x="657" y="3204"/>
                  <a:pt x="677" y="3223"/>
                  <a:pt x="698" y="3243"/>
                </a:cubicBezTo>
                <a:lnTo>
                  <a:pt x="698" y="3243"/>
                </a:lnTo>
                <a:cubicBezTo>
                  <a:pt x="723" y="3266"/>
                  <a:pt x="748" y="3288"/>
                  <a:pt x="774" y="3310"/>
                </a:cubicBezTo>
                <a:lnTo>
                  <a:pt x="774" y="3310"/>
                </a:lnTo>
                <a:cubicBezTo>
                  <a:pt x="925" y="3445"/>
                  <a:pt x="1096" y="3578"/>
                  <a:pt x="1279" y="3695"/>
                </a:cubicBezTo>
                <a:lnTo>
                  <a:pt x="1279" y="3695"/>
                </a:lnTo>
                <a:cubicBezTo>
                  <a:pt x="1309" y="3715"/>
                  <a:pt x="1341" y="3734"/>
                  <a:pt x="1372" y="3753"/>
                </a:cubicBezTo>
                <a:lnTo>
                  <a:pt x="1372" y="3753"/>
                </a:lnTo>
                <a:cubicBezTo>
                  <a:pt x="1830" y="4044"/>
                  <a:pt x="2426" y="4230"/>
                  <a:pt x="2947" y="4061"/>
                </a:cubicBezTo>
                <a:lnTo>
                  <a:pt x="2947" y="4061"/>
                </a:lnTo>
                <a:cubicBezTo>
                  <a:pt x="2979" y="4050"/>
                  <a:pt x="3012" y="4039"/>
                  <a:pt x="3043" y="4025"/>
                </a:cubicBezTo>
                <a:lnTo>
                  <a:pt x="3043" y="4025"/>
                </a:lnTo>
                <a:cubicBezTo>
                  <a:pt x="3879" y="3748"/>
                  <a:pt x="4249" y="2936"/>
                  <a:pt x="4418" y="2174"/>
                </a:cubicBezTo>
                <a:lnTo>
                  <a:pt x="4418" y="2174"/>
                </a:lnTo>
                <a:cubicBezTo>
                  <a:pt x="4419" y="2151"/>
                  <a:pt x="4421" y="2128"/>
                  <a:pt x="4422" y="2104"/>
                </a:cubicBezTo>
                <a:lnTo>
                  <a:pt x="4422" y="2104"/>
                </a:lnTo>
                <a:cubicBezTo>
                  <a:pt x="4424" y="2057"/>
                  <a:pt x="4424" y="2010"/>
                  <a:pt x="4422" y="1963"/>
                </a:cubicBezTo>
                <a:lnTo>
                  <a:pt x="4422" y="1963"/>
                </a:lnTo>
                <a:cubicBezTo>
                  <a:pt x="4392" y="1205"/>
                  <a:pt x="3889" y="548"/>
                  <a:pt x="3208" y="240"/>
                </a:cubicBezTo>
                <a:lnTo>
                  <a:pt x="3208" y="240"/>
                </a:lnTo>
                <a:cubicBezTo>
                  <a:pt x="3175" y="225"/>
                  <a:pt x="3142" y="211"/>
                  <a:pt x="3109" y="198"/>
                </a:cubicBezTo>
                <a:lnTo>
                  <a:pt x="3109" y="198"/>
                </a:lnTo>
                <a:cubicBezTo>
                  <a:pt x="2715" y="17"/>
                  <a:pt x="2298" y="0"/>
                  <a:pt x="1911" y="101"/>
                </a:cubicBezTo>
                <a:lnTo>
                  <a:pt x="1911" y="101"/>
                </a:lnTo>
                <a:cubicBezTo>
                  <a:pt x="1875" y="110"/>
                  <a:pt x="1840" y="120"/>
                  <a:pt x="1806" y="131"/>
                </a:cubicBezTo>
                <a:lnTo>
                  <a:pt x="1806" y="131"/>
                </a:lnTo>
                <a:cubicBezTo>
                  <a:pt x="1347" y="270"/>
                  <a:pt x="939" y="522"/>
                  <a:pt x="683" y="917"/>
                </a:cubicBezTo>
                <a:lnTo>
                  <a:pt x="683" y="917"/>
                </a:lnTo>
                <a:cubicBezTo>
                  <a:pt x="322" y="1467"/>
                  <a:pt x="0" y="2161"/>
                  <a:pt x="343" y="2768"/>
                </a:cubicBezTo>
                <a:lnTo>
                  <a:pt x="343" y="2768"/>
                </a:lnTo>
                <a:cubicBezTo>
                  <a:pt x="347" y="2778"/>
                  <a:pt x="351" y="2787"/>
                  <a:pt x="355" y="2797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172">
            <a:extLst>
              <a:ext uri="{FF2B5EF4-FFF2-40B4-BE49-F238E27FC236}">
                <a16:creationId xmlns:a16="http://schemas.microsoft.com/office/drawing/2014/main" id="{3EE9A29A-5DD2-9C77-28AD-F025F7C3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4" y="4160366"/>
            <a:ext cx="2620590" cy="1666262"/>
          </a:xfrm>
          <a:custGeom>
            <a:avLst/>
            <a:gdLst>
              <a:gd name="T0" fmla="*/ 356 w 4425"/>
              <a:gd name="T1" fmla="*/ 1432 h 4230"/>
              <a:gd name="T2" fmla="*/ 356 w 4425"/>
              <a:gd name="T3" fmla="*/ 1432 h 4230"/>
              <a:gd name="T4" fmla="*/ 579 w 4425"/>
              <a:gd name="T5" fmla="*/ 1105 h 4230"/>
              <a:gd name="T6" fmla="*/ 579 w 4425"/>
              <a:gd name="T7" fmla="*/ 1105 h 4230"/>
              <a:gd name="T8" fmla="*/ 637 w 4425"/>
              <a:gd name="T9" fmla="*/ 1044 h 4230"/>
              <a:gd name="T10" fmla="*/ 637 w 4425"/>
              <a:gd name="T11" fmla="*/ 1044 h 4230"/>
              <a:gd name="T12" fmla="*/ 698 w 4425"/>
              <a:gd name="T13" fmla="*/ 986 h 4230"/>
              <a:gd name="T14" fmla="*/ 698 w 4425"/>
              <a:gd name="T15" fmla="*/ 986 h 4230"/>
              <a:gd name="T16" fmla="*/ 774 w 4425"/>
              <a:gd name="T17" fmla="*/ 918 h 4230"/>
              <a:gd name="T18" fmla="*/ 774 w 4425"/>
              <a:gd name="T19" fmla="*/ 918 h 4230"/>
              <a:gd name="T20" fmla="*/ 1279 w 4425"/>
              <a:gd name="T21" fmla="*/ 534 h 4230"/>
              <a:gd name="T22" fmla="*/ 1279 w 4425"/>
              <a:gd name="T23" fmla="*/ 534 h 4230"/>
              <a:gd name="T24" fmla="*/ 1372 w 4425"/>
              <a:gd name="T25" fmla="*/ 477 h 4230"/>
              <a:gd name="T26" fmla="*/ 1372 w 4425"/>
              <a:gd name="T27" fmla="*/ 477 h 4230"/>
              <a:gd name="T28" fmla="*/ 2947 w 4425"/>
              <a:gd name="T29" fmla="*/ 169 h 4230"/>
              <a:gd name="T30" fmla="*/ 2947 w 4425"/>
              <a:gd name="T31" fmla="*/ 169 h 4230"/>
              <a:gd name="T32" fmla="*/ 3043 w 4425"/>
              <a:gd name="T33" fmla="*/ 204 h 4230"/>
              <a:gd name="T34" fmla="*/ 3043 w 4425"/>
              <a:gd name="T35" fmla="*/ 204 h 4230"/>
              <a:gd name="T36" fmla="*/ 4418 w 4425"/>
              <a:gd name="T37" fmla="*/ 2055 h 4230"/>
              <a:gd name="T38" fmla="*/ 4418 w 4425"/>
              <a:gd name="T39" fmla="*/ 2055 h 4230"/>
              <a:gd name="T40" fmla="*/ 4422 w 4425"/>
              <a:gd name="T41" fmla="*/ 2124 h 4230"/>
              <a:gd name="T42" fmla="*/ 4422 w 4425"/>
              <a:gd name="T43" fmla="*/ 2124 h 4230"/>
              <a:gd name="T44" fmla="*/ 4422 w 4425"/>
              <a:gd name="T45" fmla="*/ 2266 h 4230"/>
              <a:gd name="T46" fmla="*/ 4422 w 4425"/>
              <a:gd name="T47" fmla="*/ 2266 h 4230"/>
              <a:gd name="T48" fmla="*/ 3208 w 4425"/>
              <a:gd name="T49" fmla="*/ 3990 h 4230"/>
              <a:gd name="T50" fmla="*/ 3208 w 4425"/>
              <a:gd name="T51" fmla="*/ 3990 h 4230"/>
              <a:gd name="T52" fmla="*/ 3110 w 4425"/>
              <a:gd name="T53" fmla="*/ 4032 h 4230"/>
              <a:gd name="T54" fmla="*/ 3110 w 4425"/>
              <a:gd name="T55" fmla="*/ 4032 h 4230"/>
              <a:gd name="T56" fmla="*/ 1911 w 4425"/>
              <a:gd name="T57" fmla="*/ 4129 h 4230"/>
              <a:gd name="T58" fmla="*/ 1911 w 4425"/>
              <a:gd name="T59" fmla="*/ 4129 h 4230"/>
              <a:gd name="T60" fmla="*/ 1806 w 4425"/>
              <a:gd name="T61" fmla="*/ 4099 h 4230"/>
              <a:gd name="T62" fmla="*/ 1806 w 4425"/>
              <a:gd name="T63" fmla="*/ 4099 h 4230"/>
              <a:gd name="T64" fmla="*/ 683 w 4425"/>
              <a:gd name="T65" fmla="*/ 3311 h 4230"/>
              <a:gd name="T66" fmla="*/ 683 w 4425"/>
              <a:gd name="T67" fmla="*/ 3311 h 4230"/>
              <a:gd name="T68" fmla="*/ 343 w 4425"/>
              <a:gd name="T69" fmla="*/ 1461 h 4230"/>
              <a:gd name="T70" fmla="*/ 343 w 4425"/>
              <a:gd name="T71" fmla="*/ 1461 h 4230"/>
              <a:gd name="T72" fmla="*/ 356 w 4425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6" y="1432"/>
                </a:moveTo>
                <a:lnTo>
                  <a:pt x="356" y="1432"/>
                </a:lnTo>
                <a:cubicBezTo>
                  <a:pt x="427" y="1320"/>
                  <a:pt x="503" y="1211"/>
                  <a:pt x="579" y="1105"/>
                </a:cubicBezTo>
                <a:lnTo>
                  <a:pt x="579" y="1105"/>
                </a:lnTo>
                <a:cubicBezTo>
                  <a:pt x="597" y="1084"/>
                  <a:pt x="617" y="1064"/>
                  <a:pt x="637" y="1044"/>
                </a:cubicBezTo>
                <a:lnTo>
                  <a:pt x="637" y="1044"/>
                </a:lnTo>
                <a:cubicBezTo>
                  <a:pt x="657" y="1025"/>
                  <a:pt x="677" y="1005"/>
                  <a:pt x="698" y="986"/>
                </a:cubicBezTo>
                <a:lnTo>
                  <a:pt x="698" y="986"/>
                </a:lnTo>
                <a:cubicBezTo>
                  <a:pt x="723" y="963"/>
                  <a:pt x="748" y="940"/>
                  <a:pt x="774" y="918"/>
                </a:cubicBezTo>
                <a:lnTo>
                  <a:pt x="774" y="918"/>
                </a:lnTo>
                <a:cubicBezTo>
                  <a:pt x="925" y="784"/>
                  <a:pt x="1096" y="651"/>
                  <a:pt x="1279" y="534"/>
                </a:cubicBezTo>
                <a:lnTo>
                  <a:pt x="1279" y="534"/>
                </a:lnTo>
                <a:cubicBezTo>
                  <a:pt x="1309" y="515"/>
                  <a:pt x="1341" y="495"/>
                  <a:pt x="1372" y="477"/>
                </a:cubicBezTo>
                <a:lnTo>
                  <a:pt x="1372" y="477"/>
                </a:lnTo>
                <a:cubicBezTo>
                  <a:pt x="1830" y="185"/>
                  <a:pt x="2426" y="0"/>
                  <a:pt x="2947" y="169"/>
                </a:cubicBezTo>
                <a:lnTo>
                  <a:pt x="2947" y="169"/>
                </a:lnTo>
                <a:cubicBezTo>
                  <a:pt x="2979" y="179"/>
                  <a:pt x="3012" y="191"/>
                  <a:pt x="3043" y="204"/>
                </a:cubicBezTo>
                <a:lnTo>
                  <a:pt x="3043" y="204"/>
                </a:lnTo>
                <a:cubicBezTo>
                  <a:pt x="3879" y="482"/>
                  <a:pt x="4249" y="1293"/>
                  <a:pt x="4418" y="2055"/>
                </a:cubicBezTo>
                <a:lnTo>
                  <a:pt x="4418" y="2055"/>
                </a:lnTo>
                <a:cubicBezTo>
                  <a:pt x="4419" y="2078"/>
                  <a:pt x="4421" y="2101"/>
                  <a:pt x="4422" y="2124"/>
                </a:cubicBezTo>
                <a:lnTo>
                  <a:pt x="4422" y="2124"/>
                </a:lnTo>
                <a:cubicBezTo>
                  <a:pt x="4424" y="2171"/>
                  <a:pt x="4424" y="2218"/>
                  <a:pt x="4422" y="2266"/>
                </a:cubicBezTo>
                <a:lnTo>
                  <a:pt x="4422" y="2266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2" y="4019"/>
                  <a:pt x="3110" y="4032"/>
                </a:cubicBezTo>
                <a:lnTo>
                  <a:pt x="3110" y="4032"/>
                </a:lnTo>
                <a:cubicBezTo>
                  <a:pt x="2715" y="4213"/>
                  <a:pt x="2298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1" y="4110"/>
                  <a:pt x="1806" y="4099"/>
                </a:cubicBezTo>
                <a:lnTo>
                  <a:pt x="1806" y="4099"/>
                </a:lnTo>
                <a:cubicBezTo>
                  <a:pt x="1347" y="3960"/>
                  <a:pt x="939" y="3707"/>
                  <a:pt x="683" y="3311"/>
                </a:cubicBezTo>
                <a:lnTo>
                  <a:pt x="683" y="3311"/>
                </a:lnTo>
                <a:cubicBezTo>
                  <a:pt x="322" y="2762"/>
                  <a:pt x="0" y="2068"/>
                  <a:pt x="343" y="1461"/>
                </a:cubicBezTo>
                <a:lnTo>
                  <a:pt x="343" y="1461"/>
                </a:lnTo>
                <a:cubicBezTo>
                  <a:pt x="347" y="1451"/>
                  <a:pt x="351" y="1441"/>
                  <a:pt x="356" y="1432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174">
            <a:extLst>
              <a:ext uri="{FF2B5EF4-FFF2-40B4-BE49-F238E27FC236}">
                <a16:creationId xmlns:a16="http://schemas.microsoft.com/office/drawing/2014/main" id="{D31C321F-0445-C1F4-5198-67F21C66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725" y="2522013"/>
            <a:ext cx="2620592" cy="1666264"/>
          </a:xfrm>
          <a:custGeom>
            <a:avLst/>
            <a:gdLst>
              <a:gd name="T0" fmla="*/ 355 w 4425"/>
              <a:gd name="T1" fmla="*/ 2797 h 4230"/>
              <a:gd name="T2" fmla="*/ 355 w 4425"/>
              <a:gd name="T3" fmla="*/ 2797 h 4230"/>
              <a:gd name="T4" fmla="*/ 579 w 4425"/>
              <a:gd name="T5" fmla="*/ 3123 h 4230"/>
              <a:gd name="T6" fmla="*/ 579 w 4425"/>
              <a:gd name="T7" fmla="*/ 3123 h 4230"/>
              <a:gd name="T8" fmla="*/ 637 w 4425"/>
              <a:gd name="T9" fmla="*/ 3184 h 4230"/>
              <a:gd name="T10" fmla="*/ 637 w 4425"/>
              <a:gd name="T11" fmla="*/ 3184 h 4230"/>
              <a:gd name="T12" fmla="*/ 698 w 4425"/>
              <a:gd name="T13" fmla="*/ 3243 h 4230"/>
              <a:gd name="T14" fmla="*/ 698 w 4425"/>
              <a:gd name="T15" fmla="*/ 3243 h 4230"/>
              <a:gd name="T16" fmla="*/ 774 w 4425"/>
              <a:gd name="T17" fmla="*/ 3310 h 4230"/>
              <a:gd name="T18" fmla="*/ 774 w 4425"/>
              <a:gd name="T19" fmla="*/ 3310 h 4230"/>
              <a:gd name="T20" fmla="*/ 1279 w 4425"/>
              <a:gd name="T21" fmla="*/ 3695 h 4230"/>
              <a:gd name="T22" fmla="*/ 1279 w 4425"/>
              <a:gd name="T23" fmla="*/ 3695 h 4230"/>
              <a:gd name="T24" fmla="*/ 1372 w 4425"/>
              <a:gd name="T25" fmla="*/ 3752 h 4230"/>
              <a:gd name="T26" fmla="*/ 1372 w 4425"/>
              <a:gd name="T27" fmla="*/ 3752 h 4230"/>
              <a:gd name="T28" fmla="*/ 2947 w 4425"/>
              <a:gd name="T29" fmla="*/ 4061 h 4230"/>
              <a:gd name="T30" fmla="*/ 2947 w 4425"/>
              <a:gd name="T31" fmla="*/ 4061 h 4230"/>
              <a:gd name="T32" fmla="*/ 3043 w 4425"/>
              <a:gd name="T33" fmla="*/ 4025 h 4230"/>
              <a:gd name="T34" fmla="*/ 3043 w 4425"/>
              <a:gd name="T35" fmla="*/ 4025 h 4230"/>
              <a:gd name="T36" fmla="*/ 4418 w 4425"/>
              <a:gd name="T37" fmla="*/ 2174 h 4230"/>
              <a:gd name="T38" fmla="*/ 4418 w 4425"/>
              <a:gd name="T39" fmla="*/ 2174 h 4230"/>
              <a:gd name="T40" fmla="*/ 4422 w 4425"/>
              <a:gd name="T41" fmla="*/ 2104 h 4230"/>
              <a:gd name="T42" fmla="*/ 4422 w 4425"/>
              <a:gd name="T43" fmla="*/ 2104 h 4230"/>
              <a:gd name="T44" fmla="*/ 4422 w 4425"/>
              <a:gd name="T45" fmla="*/ 1963 h 4230"/>
              <a:gd name="T46" fmla="*/ 4422 w 4425"/>
              <a:gd name="T47" fmla="*/ 1963 h 4230"/>
              <a:gd name="T48" fmla="*/ 3208 w 4425"/>
              <a:gd name="T49" fmla="*/ 240 h 4230"/>
              <a:gd name="T50" fmla="*/ 3208 w 4425"/>
              <a:gd name="T51" fmla="*/ 240 h 4230"/>
              <a:gd name="T52" fmla="*/ 3109 w 4425"/>
              <a:gd name="T53" fmla="*/ 197 h 4230"/>
              <a:gd name="T54" fmla="*/ 3109 w 4425"/>
              <a:gd name="T55" fmla="*/ 197 h 4230"/>
              <a:gd name="T56" fmla="*/ 1911 w 4425"/>
              <a:gd name="T57" fmla="*/ 101 h 4230"/>
              <a:gd name="T58" fmla="*/ 1911 w 4425"/>
              <a:gd name="T59" fmla="*/ 101 h 4230"/>
              <a:gd name="T60" fmla="*/ 1806 w 4425"/>
              <a:gd name="T61" fmla="*/ 131 h 4230"/>
              <a:gd name="T62" fmla="*/ 1806 w 4425"/>
              <a:gd name="T63" fmla="*/ 131 h 4230"/>
              <a:gd name="T64" fmla="*/ 683 w 4425"/>
              <a:gd name="T65" fmla="*/ 919 h 4230"/>
              <a:gd name="T66" fmla="*/ 683 w 4425"/>
              <a:gd name="T67" fmla="*/ 919 h 4230"/>
              <a:gd name="T68" fmla="*/ 343 w 4425"/>
              <a:gd name="T69" fmla="*/ 2767 h 4230"/>
              <a:gd name="T70" fmla="*/ 343 w 4425"/>
              <a:gd name="T71" fmla="*/ 2767 h 4230"/>
              <a:gd name="T72" fmla="*/ 355 w 4425"/>
              <a:gd name="T73" fmla="*/ 2797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2797"/>
                </a:moveTo>
                <a:lnTo>
                  <a:pt x="355" y="2797"/>
                </a:lnTo>
                <a:cubicBezTo>
                  <a:pt x="427" y="2909"/>
                  <a:pt x="503" y="3017"/>
                  <a:pt x="579" y="3123"/>
                </a:cubicBezTo>
                <a:lnTo>
                  <a:pt x="579" y="3123"/>
                </a:lnTo>
                <a:cubicBezTo>
                  <a:pt x="597" y="3144"/>
                  <a:pt x="617" y="3164"/>
                  <a:pt x="637" y="3184"/>
                </a:cubicBezTo>
                <a:lnTo>
                  <a:pt x="637" y="3184"/>
                </a:lnTo>
                <a:cubicBezTo>
                  <a:pt x="657" y="3204"/>
                  <a:pt x="677" y="3224"/>
                  <a:pt x="698" y="3243"/>
                </a:cubicBezTo>
                <a:lnTo>
                  <a:pt x="698" y="3243"/>
                </a:lnTo>
                <a:cubicBezTo>
                  <a:pt x="723" y="3266"/>
                  <a:pt x="748" y="3288"/>
                  <a:pt x="774" y="3310"/>
                </a:cubicBezTo>
                <a:lnTo>
                  <a:pt x="774" y="3310"/>
                </a:lnTo>
                <a:cubicBezTo>
                  <a:pt x="925" y="3444"/>
                  <a:pt x="1096" y="3578"/>
                  <a:pt x="1279" y="3695"/>
                </a:cubicBezTo>
                <a:lnTo>
                  <a:pt x="1279" y="3695"/>
                </a:lnTo>
                <a:cubicBezTo>
                  <a:pt x="1309" y="3715"/>
                  <a:pt x="1341" y="3734"/>
                  <a:pt x="1372" y="3752"/>
                </a:cubicBezTo>
                <a:lnTo>
                  <a:pt x="1372" y="3752"/>
                </a:lnTo>
                <a:cubicBezTo>
                  <a:pt x="1830" y="4044"/>
                  <a:pt x="2426" y="4229"/>
                  <a:pt x="2947" y="4061"/>
                </a:cubicBezTo>
                <a:lnTo>
                  <a:pt x="2947" y="4061"/>
                </a:lnTo>
                <a:cubicBezTo>
                  <a:pt x="2979" y="4050"/>
                  <a:pt x="3012" y="4038"/>
                  <a:pt x="3043" y="4025"/>
                </a:cubicBezTo>
                <a:lnTo>
                  <a:pt x="3043" y="4025"/>
                </a:lnTo>
                <a:cubicBezTo>
                  <a:pt x="3879" y="3747"/>
                  <a:pt x="4249" y="2936"/>
                  <a:pt x="4418" y="2174"/>
                </a:cubicBezTo>
                <a:lnTo>
                  <a:pt x="4418" y="2174"/>
                </a:lnTo>
                <a:cubicBezTo>
                  <a:pt x="4419" y="2150"/>
                  <a:pt x="4420" y="2127"/>
                  <a:pt x="4422" y="2104"/>
                </a:cubicBezTo>
                <a:lnTo>
                  <a:pt x="4422" y="2104"/>
                </a:lnTo>
                <a:cubicBezTo>
                  <a:pt x="4424" y="2057"/>
                  <a:pt x="4424" y="2010"/>
                  <a:pt x="4422" y="1963"/>
                </a:cubicBezTo>
                <a:lnTo>
                  <a:pt x="4422" y="1963"/>
                </a:lnTo>
                <a:cubicBezTo>
                  <a:pt x="4392" y="1206"/>
                  <a:pt x="3889" y="548"/>
                  <a:pt x="3208" y="240"/>
                </a:cubicBezTo>
                <a:lnTo>
                  <a:pt x="3208" y="240"/>
                </a:lnTo>
                <a:cubicBezTo>
                  <a:pt x="3175" y="225"/>
                  <a:pt x="3143" y="211"/>
                  <a:pt x="3109" y="197"/>
                </a:cubicBezTo>
                <a:lnTo>
                  <a:pt x="3109" y="197"/>
                </a:lnTo>
                <a:cubicBezTo>
                  <a:pt x="2715" y="17"/>
                  <a:pt x="2298" y="0"/>
                  <a:pt x="1911" y="101"/>
                </a:cubicBezTo>
                <a:lnTo>
                  <a:pt x="1911" y="101"/>
                </a:lnTo>
                <a:cubicBezTo>
                  <a:pt x="1875" y="110"/>
                  <a:pt x="1840" y="120"/>
                  <a:pt x="1806" y="131"/>
                </a:cubicBezTo>
                <a:lnTo>
                  <a:pt x="1806" y="131"/>
                </a:lnTo>
                <a:cubicBezTo>
                  <a:pt x="1347" y="270"/>
                  <a:pt x="939" y="522"/>
                  <a:pt x="683" y="919"/>
                </a:cubicBezTo>
                <a:lnTo>
                  <a:pt x="683" y="919"/>
                </a:lnTo>
                <a:cubicBezTo>
                  <a:pt x="322" y="1468"/>
                  <a:pt x="0" y="2161"/>
                  <a:pt x="343" y="2767"/>
                </a:cubicBezTo>
                <a:lnTo>
                  <a:pt x="343" y="2767"/>
                </a:lnTo>
                <a:cubicBezTo>
                  <a:pt x="347" y="2777"/>
                  <a:pt x="351" y="2787"/>
                  <a:pt x="355" y="2797"/>
                </a:cubicBezTo>
              </a:path>
            </a:pathLst>
          </a:custGeom>
          <a:solidFill>
            <a:srgbClr val="9FDADF"/>
          </a:solidFill>
          <a:ln w="7200" cap="flat">
            <a:solidFill>
              <a:srgbClr val="75A94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175">
            <a:extLst>
              <a:ext uri="{FF2B5EF4-FFF2-40B4-BE49-F238E27FC236}">
                <a16:creationId xmlns:a16="http://schemas.microsoft.com/office/drawing/2014/main" id="{D2797CEC-5536-DA64-D3F3-97EC65F6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39" y="2591258"/>
            <a:ext cx="2620592" cy="1666262"/>
          </a:xfrm>
          <a:custGeom>
            <a:avLst/>
            <a:gdLst>
              <a:gd name="T0" fmla="*/ 355 w 4425"/>
              <a:gd name="T1" fmla="*/ 1432 h 4230"/>
              <a:gd name="T2" fmla="*/ 355 w 4425"/>
              <a:gd name="T3" fmla="*/ 1432 h 4230"/>
              <a:gd name="T4" fmla="*/ 579 w 4425"/>
              <a:gd name="T5" fmla="*/ 1106 h 4230"/>
              <a:gd name="T6" fmla="*/ 579 w 4425"/>
              <a:gd name="T7" fmla="*/ 1106 h 4230"/>
              <a:gd name="T8" fmla="*/ 637 w 4425"/>
              <a:gd name="T9" fmla="*/ 1045 h 4230"/>
              <a:gd name="T10" fmla="*/ 637 w 4425"/>
              <a:gd name="T11" fmla="*/ 1045 h 4230"/>
              <a:gd name="T12" fmla="*/ 698 w 4425"/>
              <a:gd name="T13" fmla="*/ 986 h 4230"/>
              <a:gd name="T14" fmla="*/ 698 w 4425"/>
              <a:gd name="T15" fmla="*/ 986 h 4230"/>
              <a:gd name="T16" fmla="*/ 774 w 4425"/>
              <a:gd name="T17" fmla="*/ 919 h 4230"/>
              <a:gd name="T18" fmla="*/ 774 w 4425"/>
              <a:gd name="T19" fmla="*/ 919 h 4230"/>
              <a:gd name="T20" fmla="*/ 1279 w 4425"/>
              <a:gd name="T21" fmla="*/ 534 h 4230"/>
              <a:gd name="T22" fmla="*/ 1279 w 4425"/>
              <a:gd name="T23" fmla="*/ 534 h 4230"/>
              <a:gd name="T24" fmla="*/ 1372 w 4425"/>
              <a:gd name="T25" fmla="*/ 477 h 4230"/>
              <a:gd name="T26" fmla="*/ 1372 w 4425"/>
              <a:gd name="T27" fmla="*/ 477 h 4230"/>
              <a:gd name="T28" fmla="*/ 2947 w 4425"/>
              <a:gd name="T29" fmla="*/ 168 h 4230"/>
              <a:gd name="T30" fmla="*/ 2947 w 4425"/>
              <a:gd name="T31" fmla="*/ 168 h 4230"/>
              <a:gd name="T32" fmla="*/ 3043 w 4425"/>
              <a:gd name="T33" fmla="*/ 204 h 4230"/>
              <a:gd name="T34" fmla="*/ 3043 w 4425"/>
              <a:gd name="T35" fmla="*/ 204 h 4230"/>
              <a:gd name="T36" fmla="*/ 4418 w 4425"/>
              <a:gd name="T37" fmla="*/ 2055 h 4230"/>
              <a:gd name="T38" fmla="*/ 4418 w 4425"/>
              <a:gd name="T39" fmla="*/ 2055 h 4230"/>
              <a:gd name="T40" fmla="*/ 4422 w 4425"/>
              <a:gd name="T41" fmla="*/ 2124 h 4230"/>
              <a:gd name="T42" fmla="*/ 4422 w 4425"/>
              <a:gd name="T43" fmla="*/ 2124 h 4230"/>
              <a:gd name="T44" fmla="*/ 4422 w 4425"/>
              <a:gd name="T45" fmla="*/ 2265 h 4230"/>
              <a:gd name="T46" fmla="*/ 4422 w 4425"/>
              <a:gd name="T47" fmla="*/ 2265 h 4230"/>
              <a:gd name="T48" fmla="*/ 3208 w 4425"/>
              <a:gd name="T49" fmla="*/ 3990 h 4230"/>
              <a:gd name="T50" fmla="*/ 3208 w 4425"/>
              <a:gd name="T51" fmla="*/ 3990 h 4230"/>
              <a:gd name="T52" fmla="*/ 3109 w 4425"/>
              <a:gd name="T53" fmla="*/ 4032 h 4230"/>
              <a:gd name="T54" fmla="*/ 3109 w 4425"/>
              <a:gd name="T55" fmla="*/ 4032 h 4230"/>
              <a:gd name="T56" fmla="*/ 1911 w 4425"/>
              <a:gd name="T57" fmla="*/ 4129 h 4230"/>
              <a:gd name="T58" fmla="*/ 1911 w 4425"/>
              <a:gd name="T59" fmla="*/ 4129 h 4230"/>
              <a:gd name="T60" fmla="*/ 1806 w 4425"/>
              <a:gd name="T61" fmla="*/ 4098 h 4230"/>
              <a:gd name="T62" fmla="*/ 1806 w 4425"/>
              <a:gd name="T63" fmla="*/ 4098 h 4230"/>
              <a:gd name="T64" fmla="*/ 683 w 4425"/>
              <a:gd name="T65" fmla="*/ 3311 h 4230"/>
              <a:gd name="T66" fmla="*/ 683 w 4425"/>
              <a:gd name="T67" fmla="*/ 3311 h 4230"/>
              <a:gd name="T68" fmla="*/ 343 w 4425"/>
              <a:gd name="T69" fmla="*/ 1462 h 4230"/>
              <a:gd name="T70" fmla="*/ 343 w 4425"/>
              <a:gd name="T71" fmla="*/ 1462 h 4230"/>
              <a:gd name="T72" fmla="*/ 355 w 4425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1432"/>
                </a:moveTo>
                <a:lnTo>
                  <a:pt x="355" y="1432"/>
                </a:lnTo>
                <a:cubicBezTo>
                  <a:pt x="427" y="1320"/>
                  <a:pt x="503" y="1212"/>
                  <a:pt x="579" y="1106"/>
                </a:cubicBezTo>
                <a:lnTo>
                  <a:pt x="579" y="1106"/>
                </a:lnTo>
                <a:cubicBezTo>
                  <a:pt x="597" y="1085"/>
                  <a:pt x="617" y="1065"/>
                  <a:pt x="637" y="1045"/>
                </a:cubicBezTo>
                <a:lnTo>
                  <a:pt x="637" y="1045"/>
                </a:lnTo>
                <a:cubicBezTo>
                  <a:pt x="657" y="1025"/>
                  <a:pt x="677" y="1006"/>
                  <a:pt x="698" y="986"/>
                </a:cubicBezTo>
                <a:lnTo>
                  <a:pt x="698" y="986"/>
                </a:lnTo>
                <a:cubicBezTo>
                  <a:pt x="723" y="964"/>
                  <a:pt x="748" y="941"/>
                  <a:pt x="774" y="919"/>
                </a:cubicBezTo>
                <a:lnTo>
                  <a:pt x="774" y="919"/>
                </a:lnTo>
                <a:cubicBezTo>
                  <a:pt x="925" y="785"/>
                  <a:pt x="1096" y="651"/>
                  <a:pt x="1279" y="534"/>
                </a:cubicBezTo>
                <a:lnTo>
                  <a:pt x="1279" y="534"/>
                </a:lnTo>
                <a:cubicBezTo>
                  <a:pt x="1309" y="514"/>
                  <a:pt x="1341" y="496"/>
                  <a:pt x="1372" y="477"/>
                </a:cubicBezTo>
                <a:lnTo>
                  <a:pt x="1372" y="477"/>
                </a:lnTo>
                <a:cubicBezTo>
                  <a:pt x="1830" y="185"/>
                  <a:pt x="2426" y="0"/>
                  <a:pt x="2947" y="168"/>
                </a:cubicBezTo>
                <a:lnTo>
                  <a:pt x="2947" y="168"/>
                </a:lnTo>
                <a:cubicBezTo>
                  <a:pt x="2979" y="179"/>
                  <a:pt x="3012" y="191"/>
                  <a:pt x="3043" y="204"/>
                </a:cubicBezTo>
                <a:lnTo>
                  <a:pt x="3043" y="204"/>
                </a:lnTo>
                <a:cubicBezTo>
                  <a:pt x="3879" y="482"/>
                  <a:pt x="4249" y="1293"/>
                  <a:pt x="4418" y="2055"/>
                </a:cubicBezTo>
                <a:lnTo>
                  <a:pt x="4418" y="2055"/>
                </a:lnTo>
                <a:cubicBezTo>
                  <a:pt x="4419" y="2078"/>
                  <a:pt x="4420" y="2101"/>
                  <a:pt x="4422" y="2124"/>
                </a:cubicBezTo>
                <a:lnTo>
                  <a:pt x="4422" y="2124"/>
                </a:lnTo>
                <a:cubicBezTo>
                  <a:pt x="4424" y="2171"/>
                  <a:pt x="4424" y="2218"/>
                  <a:pt x="4422" y="2265"/>
                </a:cubicBezTo>
                <a:lnTo>
                  <a:pt x="4422" y="2265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3" y="4018"/>
                  <a:pt x="3109" y="4032"/>
                </a:cubicBezTo>
                <a:lnTo>
                  <a:pt x="3109" y="4032"/>
                </a:lnTo>
                <a:cubicBezTo>
                  <a:pt x="2715" y="4212"/>
                  <a:pt x="2299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0" y="4109"/>
                  <a:pt x="1806" y="4098"/>
                </a:cubicBezTo>
                <a:lnTo>
                  <a:pt x="1806" y="4098"/>
                </a:lnTo>
                <a:cubicBezTo>
                  <a:pt x="1347" y="3960"/>
                  <a:pt x="939" y="3708"/>
                  <a:pt x="683" y="3311"/>
                </a:cubicBezTo>
                <a:lnTo>
                  <a:pt x="683" y="3311"/>
                </a:lnTo>
                <a:cubicBezTo>
                  <a:pt x="322" y="2761"/>
                  <a:pt x="0" y="2068"/>
                  <a:pt x="343" y="1462"/>
                </a:cubicBezTo>
                <a:lnTo>
                  <a:pt x="343" y="1462"/>
                </a:lnTo>
                <a:cubicBezTo>
                  <a:pt x="347" y="1452"/>
                  <a:pt x="351" y="1442"/>
                  <a:pt x="355" y="1432"/>
                </a:cubicBezTo>
              </a:path>
            </a:pathLst>
          </a:custGeom>
          <a:solidFill>
            <a:srgbClr val="9FDADF"/>
          </a:solidFill>
          <a:ln w="7200" cap="flat">
            <a:solidFill>
              <a:srgbClr val="75A94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177">
            <a:extLst>
              <a:ext uri="{FF2B5EF4-FFF2-40B4-BE49-F238E27FC236}">
                <a16:creationId xmlns:a16="http://schemas.microsoft.com/office/drawing/2014/main" id="{3C74B15B-BF11-F6E8-4050-595751805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050" y="4127956"/>
            <a:ext cx="2620590" cy="1666264"/>
          </a:xfrm>
          <a:custGeom>
            <a:avLst/>
            <a:gdLst>
              <a:gd name="T0" fmla="*/ 354 w 4424"/>
              <a:gd name="T1" fmla="*/ 2797 h 4231"/>
              <a:gd name="T2" fmla="*/ 354 w 4424"/>
              <a:gd name="T3" fmla="*/ 2797 h 4231"/>
              <a:gd name="T4" fmla="*/ 577 w 4424"/>
              <a:gd name="T5" fmla="*/ 3124 h 4231"/>
              <a:gd name="T6" fmla="*/ 577 w 4424"/>
              <a:gd name="T7" fmla="*/ 3124 h 4231"/>
              <a:gd name="T8" fmla="*/ 636 w 4424"/>
              <a:gd name="T9" fmla="*/ 3184 h 4231"/>
              <a:gd name="T10" fmla="*/ 636 w 4424"/>
              <a:gd name="T11" fmla="*/ 3184 h 4231"/>
              <a:gd name="T12" fmla="*/ 697 w 4424"/>
              <a:gd name="T13" fmla="*/ 3243 h 4231"/>
              <a:gd name="T14" fmla="*/ 697 w 4424"/>
              <a:gd name="T15" fmla="*/ 3243 h 4231"/>
              <a:gd name="T16" fmla="*/ 773 w 4424"/>
              <a:gd name="T17" fmla="*/ 3310 h 4231"/>
              <a:gd name="T18" fmla="*/ 773 w 4424"/>
              <a:gd name="T19" fmla="*/ 3310 h 4231"/>
              <a:gd name="T20" fmla="*/ 1278 w 4424"/>
              <a:gd name="T21" fmla="*/ 3695 h 4231"/>
              <a:gd name="T22" fmla="*/ 1278 w 4424"/>
              <a:gd name="T23" fmla="*/ 3695 h 4231"/>
              <a:gd name="T24" fmla="*/ 1371 w 4424"/>
              <a:gd name="T25" fmla="*/ 3753 h 4231"/>
              <a:gd name="T26" fmla="*/ 1371 w 4424"/>
              <a:gd name="T27" fmla="*/ 3753 h 4231"/>
              <a:gd name="T28" fmla="*/ 2946 w 4424"/>
              <a:gd name="T29" fmla="*/ 4061 h 4231"/>
              <a:gd name="T30" fmla="*/ 2946 w 4424"/>
              <a:gd name="T31" fmla="*/ 4061 h 4231"/>
              <a:gd name="T32" fmla="*/ 3042 w 4424"/>
              <a:gd name="T33" fmla="*/ 4025 h 4231"/>
              <a:gd name="T34" fmla="*/ 3042 w 4424"/>
              <a:gd name="T35" fmla="*/ 4025 h 4231"/>
              <a:gd name="T36" fmla="*/ 4416 w 4424"/>
              <a:gd name="T37" fmla="*/ 2174 h 4231"/>
              <a:gd name="T38" fmla="*/ 4416 w 4424"/>
              <a:gd name="T39" fmla="*/ 2174 h 4231"/>
              <a:gd name="T40" fmla="*/ 4421 w 4424"/>
              <a:gd name="T41" fmla="*/ 2104 h 4231"/>
              <a:gd name="T42" fmla="*/ 4421 w 4424"/>
              <a:gd name="T43" fmla="*/ 2104 h 4231"/>
              <a:gd name="T44" fmla="*/ 4421 w 4424"/>
              <a:gd name="T45" fmla="*/ 1963 h 4231"/>
              <a:gd name="T46" fmla="*/ 4421 w 4424"/>
              <a:gd name="T47" fmla="*/ 1963 h 4231"/>
              <a:gd name="T48" fmla="*/ 3207 w 4424"/>
              <a:gd name="T49" fmla="*/ 240 h 4231"/>
              <a:gd name="T50" fmla="*/ 3207 w 4424"/>
              <a:gd name="T51" fmla="*/ 240 h 4231"/>
              <a:gd name="T52" fmla="*/ 3108 w 4424"/>
              <a:gd name="T53" fmla="*/ 198 h 4231"/>
              <a:gd name="T54" fmla="*/ 3108 w 4424"/>
              <a:gd name="T55" fmla="*/ 198 h 4231"/>
              <a:gd name="T56" fmla="*/ 1909 w 4424"/>
              <a:gd name="T57" fmla="*/ 101 h 4231"/>
              <a:gd name="T58" fmla="*/ 1909 w 4424"/>
              <a:gd name="T59" fmla="*/ 101 h 4231"/>
              <a:gd name="T60" fmla="*/ 1804 w 4424"/>
              <a:gd name="T61" fmla="*/ 131 h 4231"/>
              <a:gd name="T62" fmla="*/ 1804 w 4424"/>
              <a:gd name="T63" fmla="*/ 131 h 4231"/>
              <a:gd name="T64" fmla="*/ 682 w 4424"/>
              <a:gd name="T65" fmla="*/ 917 h 4231"/>
              <a:gd name="T66" fmla="*/ 682 w 4424"/>
              <a:gd name="T67" fmla="*/ 917 h 4231"/>
              <a:gd name="T68" fmla="*/ 341 w 4424"/>
              <a:gd name="T69" fmla="*/ 2768 h 4231"/>
              <a:gd name="T70" fmla="*/ 341 w 4424"/>
              <a:gd name="T71" fmla="*/ 2768 h 4231"/>
              <a:gd name="T72" fmla="*/ 354 w 4424"/>
              <a:gd name="T73" fmla="*/ 2797 h 4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4" h="4231">
                <a:moveTo>
                  <a:pt x="354" y="2797"/>
                </a:moveTo>
                <a:lnTo>
                  <a:pt x="354" y="2797"/>
                </a:lnTo>
                <a:cubicBezTo>
                  <a:pt x="426" y="2909"/>
                  <a:pt x="502" y="3017"/>
                  <a:pt x="577" y="3124"/>
                </a:cubicBezTo>
                <a:lnTo>
                  <a:pt x="577" y="3124"/>
                </a:lnTo>
                <a:cubicBezTo>
                  <a:pt x="596" y="3145"/>
                  <a:pt x="616" y="3165"/>
                  <a:pt x="636" y="3184"/>
                </a:cubicBezTo>
                <a:lnTo>
                  <a:pt x="636" y="3184"/>
                </a:lnTo>
                <a:cubicBezTo>
                  <a:pt x="656" y="3204"/>
                  <a:pt x="676" y="3223"/>
                  <a:pt x="697" y="3243"/>
                </a:cubicBezTo>
                <a:lnTo>
                  <a:pt x="697" y="3243"/>
                </a:lnTo>
                <a:cubicBezTo>
                  <a:pt x="722" y="3266"/>
                  <a:pt x="748" y="3288"/>
                  <a:pt x="773" y="3310"/>
                </a:cubicBezTo>
                <a:lnTo>
                  <a:pt x="773" y="3310"/>
                </a:lnTo>
                <a:cubicBezTo>
                  <a:pt x="924" y="3445"/>
                  <a:pt x="1095" y="3578"/>
                  <a:pt x="1278" y="3695"/>
                </a:cubicBezTo>
                <a:lnTo>
                  <a:pt x="1278" y="3695"/>
                </a:lnTo>
                <a:cubicBezTo>
                  <a:pt x="1308" y="3715"/>
                  <a:pt x="1340" y="3734"/>
                  <a:pt x="1371" y="3753"/>
                </a:cubicBezTo>
                <a:lnTo>
                  <a:pt x="1371" y="3753"/>
                </a:lnTo>
                <a:cubicBezTo>
                  <a:pt x="1829" y="4044"/>
                  <a:pt x="2425" y="4230"/>
                  <a:pt x="2946" y="4061"/>
                </a:cubicBezTo>
                <a:lnTo>
                  <a:pt x="2946" y="4061"/>
                </a:lnTo>
                <a:cubicBezTo>
                  <a:pt x="2978" y="4050"/>
                  <a:pt x="3010" y="4039"/>
                  <a:pt x="3042" y="4025"/>
                </a:cubicBezTo>
                <a:lnTo>
                  <a:pt x="3042" y="4025"/>
                </a:lnTo>
                <a:cubicBezTo>
                  <a:pt x="3879" y="3748"/>
                  <a:pt x="4248" y="2936"/>
                  <a:pt x="4416" y="2174"/>
                </a:cubicBezTo>
                <a:lnTo>
                  <a:pt x="4416" y="2174"/>
                </a:lnTo>
                <a:cubicBezTo>
                  <a:pt x="4418" y="2151"/>
                  <a:pt x="4419" y="2128"/>
                  <a:pt x="4421" y="2104"/>
                </a:cubicBezTo>
                <a:lnTo>
                  <a:pt x="4421" y="2104"/>
                </a:lnTo>
                <a:cubicBezTo>
                  <a:pt x="4423" y="2057"/>
                  <a:pt x="4423" y="2010"/>
                  <a:pt x="4421" y="1963"/>
                </a:cubicBezTo>
                <a:lnTo>
                  <a:pt x="4421" y="1963"/>
                </a:lnTo>
                <a:cubicBezTo>
                  <a:pt x="4391" y="1205"/>
                  <a:pt x="3888" y="548"/>
                  <a:pt x="3207" y="240"/>
                </a:cubicBezTo>
                <a:lnTo>
                  <a:pt x="3207" y="240"/>
                </a:lnTo>
                <a:cubicBezTo>
                  <a:pt x="3174" y="225"/>
                  <a:pt x="3142" y="211"/>
                  <a:pt x="3108" y="198"/>
                </a:cubicBezTo>
                <a:lnTo>
                  <a:pt x="3108" y="198"/>
                </a:lnTo>
                <a:cubicBezTo>
                  <a:pt x="2714" y="17"/>
                  <a:pt x="2297" y="0"/>
                  <a:pt x="1909" y="101"/>
                </a:cubicBezTo>
                <a:lnTo>
                  <a:pt x="1909" y="101"/>
                </a:lnTo>
                <a:cubicBezTo>
                  <a:pt x="1874" y="110"/>
                  <a:pt x="1839" y="120"/>
                  <a:pt x="1804" y="131"/>
                </a:cubicBezTo>
                <a:lnTo>
                  <a:pt x="1804" y="131"/>
                </a:lnTo>
                <a:cubicBezTo>
                  <a:pt x="1346" y="270"/>
                  <a:pt x="938" y="522"/>
                  <a:pt x="682" y="917"/>
                </a:cubicBezTo>
                <a:lnTo>
                  <a:pt x="682" y="917"/>
                </a:lnTo>
                <a:cubicBezTo>
                  <a:pt x="321" y="1467"/>
                  <a:pt x="0" y="2161"/>
                  <a:pt x="341" y="2768"/>
                </a:cubicBezTo>
                <a:lnTo>
                  <a:pt x="341" y="2768"/>
                </a:lnTo>
                <a:cubicBezTo>
                  <a:pt x="346" y="2778"/>
                  <a:pt x="350" y="2787"/>
                  <a:pt x="354" y="2797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78">
            <a:extLst>
              <a:ext uri="{FF2B5EF4-FFF2-40B4-BE49-F238E27FC236}">
                <a16:creationId xmlns:a16="http://schemas.microsoft.com/office/drawing/2014/main" id="{AD5EBA14-784A-DEFD-F757-1DBC1213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198" y="4197202"/>
            <a:ext cx="2620592" cy="1666262"/>
          </a:xfrm>
          <a:custGeom>
            <a:avLst/>
            <a:gdLst>
              <a:gd name="T0" fmla="*/ 355 w 4425"/>
              <a:gd name="T1" fmla="*/ 1432 h 4230"/>
              <a:gd name="T2" fmla="*/ 355 w 4425"/>
              <a:gd name="T3" fmla="*/ 1432 h 4230"/>
              <a:gd name="T4" fmla="*/ 579 w 4425"/>
              <a:gd name="T5" fmla="*/ 1105 h 4230"/>
              <a:gd name="T6" fmla="*/ 579 w 4425"/>
              <a:gd name="T7" fmla="*/ 1105 h 4230"/>
              <a:gd name="T8" fmla="*/ 637 w 4425"/>
              <a:gd name="T9" fmla="*/ 1044 h 4230"/>
              <a:gd name="T10" fmla="*/ 637 w 4425"/>
              <a:gd name="T11" fmla="*/ 1044 h 4230"/>
              <a:gd name="T12" fmla="*/ 698 w 4425"/>
              <a:gd name="T13" fmla="*/ 986 h 4230"/>
              <a:gd name="T14" fmla="*/ 698 w 4425"/>
              <a:gd name="T15" fmla="*/ 986 h 4230"/>
              <a:gd name="T16" fmla="*/ 774 w 4425"/>
              <a:gd name="T17" fmla="*/ 918 h 4230"/>
              <a:gd name="T18" fmla="*/ 774 w 4425"/>
              <a:gd name="T19" fmla="*/ 918 h 4230"/>
              <a:gd name="T20" fmla="*/ 1279 w 4425"/>
              <a:gd name="T21" fmla="*/ 534 h 4230"/>
              <a:gd name="T22" fmla="*/ 1279 w 4425"/>
              <a:gd name="T23" fmla="*/ 534 h 4230"/>
              <a:gd name="T24" fmla="*/ 1373 w 4425"/>
              <a:gd name="T25" fmla="*/ 477 h 4230"/>
              <a:gd name="T26" fmla="*/ 1373 w 4425"/>
              <a:gd name="T27" fmla="*/ 477 h 4230"/>
              <a:gd name="T28" fmla="*/ 2947 w 4425"/>
              <a:gd name="T29" fmla="*/ 169 h 4230"/>
              <a:gd name="T30" fmla="*/ 2947 w 4425"/>
              <a:gd name="T31" fmla="*/ 169 h 4230"/>
              <a:gd name="T32" fmla="*/ 3043 w 4425"/>
              <a:gd name="T33" fmla="*/ 204 h 4230"/>
              <a:gd name="T34" fmla="*/ 3043 w 4425"/>
              <a:gd name="T35" fmla="*/ 204 h 4230"/>
              <a:gd name="T36" fmla="*/ 4418 w 4425"/>
              <a:gd name="T37" fmla="*/ 2055 h 4230"/>
              <a:gd name="T38" fmla="*/ 4418 w 4425"/>
              <a:gd name="T39" fmla="*/ 2055 h 4230"/>
              <a:gd name="T40" fmla="*/ 4422 w 4425"/>
              <a:gd name="T41" fmla="*/ 2124 h 4230"/>
              <a:gd name="T42" fmla="*/ 4422 w 4425"/>
              <a:gd name="T43" fmla="*/ 2124 h 4230"/>
              <a:gd name="T44" fmla="*/ 4422 w 4425"/>
              <a:gd name="T45" fmla="*/ 2266 h 4230"/>
              <a:gd name="T46" fmla="*/ 4422 w 4425"/>
              <a:gd name="T47" fmla="*/ 2266 h 4230"/>
              <a:gd name="T48" fmla="*/ 3208 w 4425"/>
              <a:gd name="T49" fmla="*/ 3990 h 4230"/>
              <a:gd name="T50" fmla="*/ 3208 w 4425"/>
              <a:gd name="T51" fmla="*/ 3990 h 4230"/>
              <a:gd name="T52" fmla="*/ 3109 w 4425"/>
              <a:gd name="T53" fmla="*/ 4032 h 4230"/>
              <a:gd name="T54" fmla="*/ 3109 w 4425"/>
              <a:gd name="T55" fmla="*/ 4032 h 4230"/>
              <a:gd name="T56" fmla="*/ 1911 w 4425"/>
              <a:gd name="T57" fmla="*/ 4129 h 4230"/>
              <a:gd name="T58" fmla="*/ 1911 w 4425"/>
              <a:gd name="T59" fmla="*/ 4129 h 4230"/>
              <a:gd name="T60" fmla="*/ 1805 w 4425"/>
              <a:gd name="T61" fmla="*/ 4099 h 4230"/>
              <a:gd name="T62" fmla="*/ 1805 w 4425"/>
              <a:gd name="T63" fmla="*/ 4099 h 4230"/>
              <a:gd name="T64" fmla="*/ 683 w 4425"/>
              <a:gd name="T65" fmla="*/ 3311 h 4230"/>
              <a:gd name="T66" fmla="*/ 683 w 4425"/>
              <a:gd name="T67" fmla="*/ 3311 h 4230"/>
              <a:gd name="T68" fmla="*/ 343 w 4425"/>
              <a:gd name="T69" fmla="*/ 1461 h 4230"/>
              <a:gd name="T70" fmla="*/ 343 w 4425"/>
              <a:gd name="T71" fmla="*/ 1461 h 4230"/>
              <a:gd name="T72" fmla="*/ 355 w 4425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1432"/>
                </a:moveTo>
                <a:lnTo>
                  <a:pt x="355" y="1432"/>
                </a:lnTo>
                <a:cubicBezTo>
                  <a:pt x="427" y="1320"/>
                  <a:pt x="503" y="1211"/>
                  <a:pt x="579" y="1105"/>
                </a:cubicBezTo>
                <a:lnTo>
                  <a:pt x="579" y="1105"/>
                </a:lnTo>
                <a:cubicBezTo>
                  <a:pt x="597" y="1084"/>
                  <a:pt x="617" y="1064"/>
                  <a:pt x="637" y="1044"/>
                </a:cubicBezTo>
                <a:lnTo>
                  <a:pt x="637" y="1044"/>
                </a:lnTo>
                <a:cubicBezTo>
                  <a:pt x="657" y="1025"/>
                  <a:pt x="677" y="1005"/>
                  <a:pt x="698" y="986"/>
                </a:cubicBezTo>
                <a:lnTo>
                  <a:pt x="698" y="986"/>
                </a:lnTo>
                <a:cubicBezTo>
                  <a:pt x="723" y="963"/>
                  <a:pt x="749" y="940"/>
                  <a:pt x="774" y="918"/>
                </a:cubicBezTo>
                <a:lnTo>
                  <a:pt x="774" y="918"/>
                </a:lnTo>
                <a:cubicBezTo>
                  <a:pt x="926" y="784"/>
                  <a:pt x="1096" y="651"/>
                  <a:pt x="1279" y="534"/>
                </a:cubicBezTo>
                <a:lnTo>
                  <a:pt x="1279" y="534"/>
                </a:lnTo>
                <a:cubicBezTo>
                  <a:pt x="1310" y="515"/>
                  <a:pt x="1341" y="495"/>
                  <a:pt x="1373" y="477"/>
                </a:cubicBezTo>
                <a:lnTo>
                  <a:pt x="1373" y="477"/>
                </a:lnTo>
                <a:cubicBezTo>
                  <a:pt x="1830" y="185"/>
                  <a:pt x="2426" y="0"/>
                  <a:pt x="2947" y="169"/>
                </a:cubicBezTo>
                <a:lnTo>
                  <a:pt x="2947" y="169"/>
                </a:lnTo>
                <a:cubicBezTo>
                  <a:pt x="2979" y="179"/>
                  <a:pt x="3011" y="191"/>
                  <a:pt x="3043" y="204"/>
                </a:cubicBezTo>
                <a:lnTo>
                  <a:pt x="3043" y="204"/>
                </a:lnTo>
                <a:cubicBezTo>
                  <a:pt x="3880" y="482"/>
                  <a:pt x="4249" y="1293"/>
                  <a:pt x="4418" y="2055"/>
                </a:cubicBezTo>
                <a:lnTo>
                  <a:pt x="4418" y="2055"/>
                </a:lnTo>
                <a:cubicBezTo>
                  <a:pt x="4419" y="2078"/>
                  <a:pt x="4421" y="2101"/>
                  <a:pt x="4422" y="2124"/>
                </a:cubicBezTo>
                <a:lnTo>
                  <a:pt x="4422" y="2124"/>
                </a:lnTo>
                <a:cubicBezTo>
                  <a:pt x="4424" y="2171"/>
                  <a:pt x="4424" y="2218"/>
                  <a:pt x="4422" y="2266"/>
                </a:cubicBezTo>
                <a:lnTo>
                  <a:pt x="4422" y="2266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3" y="4019"/>
                  <a:pt x="3109" y="4032"/>
                </a:cubicBezTo>
                <a:lnTo>
                  <a:pt x="3109" y="4032"/>
                </a:lnTo>
                <a:cubicBezTo>
                  <a:pt x="2716" y="4213"/>
                  <a:pt x="2298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0" y="4110"/>
                  <a:pt x="1805" y="4099"/>
                </a:cubicBezTo>
                <a:lnTo>
                  <a:pt x="1805" y="4099"/>
                </a:lnTo>
                <a:cubicBezTo>
                  <a:pt x="1347" y="3960"/>
                  <a:pt x="939" y="3707"/>
                  <a:pt x="683" y="3311"/>
                </a:cubicBezTo>
                <a:lnTo>
                  <a:pt x="683" y="3311"/>
                </a:lnTo>
                <a:cubicBezTo>
                  <a:pt x="323" y="2762"/>
                  <a:pt x="0" y="2068"/>
                  <a:pt x="343" y="1461"/>
                </a:cubicBezTo>
                <a:lnTo>
                  <a:pt x="343" y="1461"/>
                </a:lnTo>
                <a:cubicBezTo>
                  <a:pt x="347" y="1451"/>
                  <a:pt x="351" y="1441"/>
                  <a:pt x="355" y="1432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80">
            <a:extLst>
              <a:ext uri="{FF2B5EF4-FFF2-40B4-BE49-F238E27FC236}">
                <a16:creationId xmlns:a16="http://schemas.microsoft.com/office/drawing/2014/main" id="{CDF55265-E4BA-E15B-A147-8C453851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309" y="3973769"/>
            <a:ext cx="2620592" cy="1666264"/>
          </a:xfrm>
          <a:custGeom>
            <a:avLst/>
            <a:gdLst>
              <a:gd name="T0" fmla="*/ 355 w 4424"/>
              <a:gd name="T1" fmla="*/ 2797 h 4230"/>
              <a:gd name="T2" fmla="*/ 355 w 4424"/>
              <a:gd name="T3" fmla="*/ 2797 h 4230"/>
              <a:gd name="T4" fmla="*/ 579 w 4424"/>
              <a:gd name="T5" fmla="*/ 3123 h 4230"/>
              <a:gd name="T6" fmla="*/ 579 w 4424"/>
              <a:gd name="T7" fmla="*/ 3123 h 4230"/>
              <a:gd name="T8" fmla="*/ 637 w 4424"/>
              <a:gd name="T9" fmla="*/ 3184 h 4230"/>
              <a:gd name="T10" fmla="*/ 637 w 4424"/>
              <a:gd name="T11" fmla="*/ 3184 h 4230"/>
              <a:gd name="T12" fmla="*/ 698 w 4424"/>
              <a:gd name="T13" fmla="*/ 3243 h 4230"/>
              <a:gd name="T14" fmla="*/ 698 w 4424"/>
              <a:gd name="T15" fmla="*/ 3243 h 4230"/>
              <a:gd name="T16" fmla="*/ 774 w 4424"/>
              <a:gd name="T17" fmla="*/ 3310 h 4230"/>
              <a:gd name="T18" fmla="*/ 774 w 4424"/>
              <a:gd name="T19" fmla="*/ 3310 h 4230"/>
              <a:gd name="T20" fmla="*/ 1279 w 4424"/>
              <a:gd name="T21" fmla="*/ 3695 h 4230"/>
              <a:gd name="T22" fmla="*/ 1279 w 4424"/>
              <a:gd name="T23" fmla="*/ 3695 h 4230"/>
              <a:gd name="T24" fmla="*/ 1372 w 4424"/>
              <a:gd name="T25" fmla="*/ 3752 h 4230"/>
              <a:gd name="T26" fmla="*/ 1372 w 4424"/>
              <a:gd name="T27" fmla="*/ 3752 h 4230"/>
              <a:gd name="T28" fmla="*/ 2947 w 4424"/>
              <a:gd name="T29" fmla="*/ 4061 h 4230"/>
              <a:gd name="T30" fmla="*/ 2947 w 4424"/>
              <a:gd name="T31" fmla="*/ 4061 h 4230"/>
              <a:gd name="T32" fmla="*/ 3043 w 4424"/>
              <a:gd name="T33" fmla="*/ 4025 h 4230"/>
              <a:gd name="T34" fmla="*/ 3043 w 4424"/>
              <a:gd name="T35" fmla="*/ 4025 h 4230"/>
              <a:gd name="T36" fmla="*/ 4417 w 4424"/>
              <a:gd name="T37" fmla="*/ 2174 h 4230"/>
              <a:gd name="T38" fmla="*/ 4417 w 4424"/>
              <a:gd name="T39" fmla="*/ 2174 h 4230"/>
              <a:gd name="T40" fmla="*/ 4422 w 4424"/>
              <a:gd name="T41" fmla="*/ 2104 h 4230"/>
              <a:gd name="T42" fmla="*/ 4422 w 4424"/>
              <a:gd name="T43" fmla="*/ 2104 h 4230"/>
              <a:gd name="T44" fmla="*/ 4422 w 4424"/>
              <a:gd name="T45" fmla="*/ 1963 h 4230"/>
              <a:gd name="T46" fmla="*/ 4422 w 4424"/>
              <a:gd name="T47" fmla="*/ 1963 h 4230"/>
              <a:gd name="T48" fmla="*/ 3208 w 4424"/>
              <a:gd name="T49" fmla="*/ 240 h 4230"/>
              <a:gd name="T50" fmla="*/ 3208 w 4424"/>
              <a:gd name="T51" fmla="*/ 240 h 4230"/>
              <a:gd name="T52" fmla="*/ 3109 w 4424"/>
              <a:gd name="T53" fmla="*/ 197 h 4230"/>
              <a:gd name="T54" fmla="*/ 3109 w 4424"/>
              <a:gd name="T55" fmla="*/ 197 h 4230"/>
              <a:gd name="T56" fmla="*/ 1911 w 4424"/>
              <a:gd name="T57" fmla="*/ 101 h 4230"/>
              <a:gd name="T58" fmla="*/ 1911 w 4424"/>
              <a:gd name="T59" fmla="*/ 101 h 4230"/>
              <a:gd name="T60" fmla="*/ 1805 w 4424"/>
              <a:gd name="T61" fmla="*/ 131 h 4230"/>
              <a:gd name="T62" fmla="*/ 1805 w 4424"/>
              <a:gd name="T63" fmla="*/ 131 h 4230"/>
              <a:gd name="T64" fmla="*/ 683 w 4424"/>
              <a:gd name="T65" fmla="*/ 919 h 4230"/>
              <a:gd name="T66" fmla="*/ 683 w 4424"/>
              <a:gd name="T67" fmla="*/ 919 h 4230"/>
              <a:gd name="T68" fmla="*/ 342 w 4424"/>
              <a:gd name="T69" fmla="*/ 2767 h 4230"/>
              <a:gd name="T70" fmla="*/ 342 w 4424"/>
              <a:gd name="T71" fmla="*/ 2767 h 4230"/>
              <a:gd name="T72" fmla="*/ 355 w 4424"/>
              <a:gd name="T73" fmla="*/ 2797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4" h="4230">
                <a:moveTo>
                  <a:pt x="355" y="2797"/>
                </a:moveTo>
                <a:lnTo>
                  <a:pt x="355" y="2797"/>
                </a:lnTo>
                <a:cubicBezTo>
                  <a:pt x="427" y="2909"/>
                  <a:pt x="503" y="3017"/>
                  <a:pt x="579" y="3123"/>
                </a:cubicBezTo>
                <a:lnTo>
                  <a:pt x="579" y="3123"/>
                </a:lnTo>
                <a:cubicBezTo>
                  <a:pt x="597" y="3144"/>
                  <a:pt x="616" y="3164"/>
                  <a:pt x="637" y="3184"/>
                </a:cubicBezTo>
                <a:lnTo>
                  <a:pt x="637" y="3184"/>
                </a:lnTo>
                <a:cubicBezTo>
                  <a:pt x="657" y="3204"/>
                  <a:pt x="677" y="3224"/>
                  <a:pt x="698" y="3243"/>
                </a:cubicBezTo>
                <a:lnTo>
                  <a:pt x="698" y="3243"/>
                </a:lnTo>
                <a:cubicBezTo>
                  <a:pt x="723" y="3266"/>
                  <a:pt x="749" y="3288"/>
                  <a:pt x="774" y="3310"/>
                </a:cubicBezTo>
                <a:lnTo>
                  <a:pt x="774" y="3310"/>
                </a:lnTo>
                <a:cubicBezTo>
                  <a:pt x="925" y="3444"/>
                  <a:pt x="1096" y="3578"/>
                  <a:pt x="1279" y="3695"/>
                </a:cubicBezTo>
                <a:lnTo>
                  <a:pt x="1279" y="3695"/>
                </a:lnTo>
                <a:cubicBezTo>
                  <a:pt x="1310" y="3715"/>
                  <a:pt x="1341" y="3734"/>
                  <a:pt x="1372" y="3752"/>
                </a:cubicBezTo>
                <a:lnTo>
                  <a:pt x="1372" y="3752"/>
                </a:lnTo>
                <a:cubicBezTo>
                  <a:pt x="1830" y="4044"/>
                  <a:pt x="2425" y="4229"/>
                  <a:pt x="2947" y="4061"/>
                </a:cubicBezTo>
                <a:lnTo>
                  <a:pt x="2947" y="4061"/>
                </a:lnTo>
                <a:cubicBezTo>
                  <a:pt x="2979" y="4050"/>
                  <a:pt x="3011" y="4038"/>
                  <a:pt x="3043" y="4025"/>
                </a:cubicBezTo>
                <a:lnTo>
                  <a:pt x="3043" y="4025"/>
                </a:lnTo>
                <a:cubicBezTo>
                  <a:pt x="3880" y="3747"/>
                  <a:pt x="4250" y="2936"/>
                  <a:pt x="4417" y="2174"/>
                </a:cubicBezTo>
                <a:lnTo>
                  <a:pt x="4417" y="2174"/>
                </a:lnTo>
                <a:cubicBezTo>
                  <a:pt x="4419" y="2150"/>
                  <a:pt x="4421" y="2127"/>
                  <a:pt x="4422" y="2104"/>
                </a:cubicBezTo>
                <a:lnTo>
                  <a:pt x="4422" y="2104"/>
                </a:lnTo>
                <a:cubicBezTo>
                  <a:pt x="4423" y="2057"/>
                  <a:pt x="4423" y="2010"/>
                  <a:pt x="4422" y="1963"/>
                </a:cubicBezTo>
                <a:lnTo>
                  <a:pt x="4422" y="1963"/>
                </a:lnTo>
                <a:cubicBezTo>
                  <a:pt x="4392" y="1206"/>
                  <a:pt x="3889" y="548"/>
                  <a:pt x="3208" y="240"/>
                </a:cubicBezTo>
                <a:lnTo>
                  <a:pt x="3208" y="240"/>
                </a:lnTo>
                <a:cubicBezTo>
                  <a:pt x="3175" y="225"/>
                  <a:pt x="3143" y="211"/>
                  <a:pt x="3109" y="197"/>
                </a:cubicBezTo>
                <a:lnTo>
                  <a:pt x="3109" y="197"/>
                </a:lnTo>
                <a:cubicBezTo>
                  <a:pt x="2715" y="17"/>
                  <a:pt x="2299" y="0"/>
                  <a:pt x="1911" y="101"/>
                </a:cubicBezTo>
                <a:lnTo>
                  <a:pt x="1911" y="101"/>
                </a:lnTo>
                <a:cubicBezTo>
                  <a:pt x="1875" y="110"/>
                  <a:pt x="1840" y="120"/>
                  <a:pt x="1805" y="131"/>
                </a:cubicBezTo>
                <a:lnTo>
                  <a:pt x="1805" y="131"/>
                </a:lnTo>
                <a:cubicBezTo>
                  <a:pt x="1347" y="270"/>
                  <a:pt x="939" y="522"/>
                  <a:pt x="683" y="919"/>
                </a:cubicBezTo>
                <a:lnTo>
                  <a:pt x="683" y="919"/>
                </a:lnTo>
                <a:cubicBezTo>
                  <a:pt x="322" y="1468"/>
                  <a:pt x="0" y="2161"/>
                  <a:pt x="342" y="2767"/>
                </a:cubicBezTo>
                <a:lnTo>
                  <a:pt x="342" y="2767"/>
                </a:lnTo>
                <a:cubicBezTo>
                  <a:pt x="347" y="2777"/>
                  <a:pt x="351" y="2787"/>
                  <a:pt x="355" y="2797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81">
            <a:extLst>
              <a:ext uri="{FF2B5EF4-FFF2-40B4-BE49-F238E27FC236}">
                <a16:creationId xmlns:a16="http://schemas.microsoft.com/office/drawing/2014/main" id="{EA0195D7-E19C-2A1E-3C9E-53096509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459" y="4055794"/>
            <a:ext cx="2620590" cy="1666262"/>
          </a:xfrm>
          <a:custGeom>
            <a:avLst/>
            <a:gdLst>
              <a:gd name="T0" fmla="*/ 355 w 4424"/>
              <a:gd name="T1" fmla="*/ 1432 h 4230"/>
              <a:gd name="T2" fmla="*/ 355 w 4424"/>
              <a:gd name="T3" fmla="*/ 1432 h 4230"/>
              <a:gd name="T4" fmla="*/ 579 w 4424"/>
              <a:gd name="T5" fmla="*/ 1106 h 4230"/>
              <a:gd name="T6" fmla="*/ 579 w 4424"/>
              <a:gd name="T7" fmla="*/ 1106 h 4230"/>
              <a:gd name="T8" fmla="*/ 637 w 4424"/>
              <a:gd name="T9" fmla="*/ 1045 h 4230"/>
              <a:gd name="T10" fmla="*/ 637 w 4424"/>
              <a:gd name="T11" fmla="*/ 1045 h 4230"/>
              <a:gd name="T12" fmla="*/ 698 w 4424"/>
              <a:gd name="T13" fmla="*/ 986 h 4230"/>
              <a:gd name="T14" fmla="*/ 698 w 4424"/>
              <a:gd name="T15" fmla="*/ 986 h 4230"/>
              <a:gd name="T16" fmla="*/ 774 w 4424"/>
              <a:gd name="T17" fmla="*/ 919 h 4230"/>
              <a:gd name="T18" fmla="*/ 774 w 4424"/>
              <a:gd name="T19" fmla="*/ 919 h 4230"/>
              <a:gd name="T20" fmla="*/ 1280 w 4424"/>
              <a:gd name="T21" fmla="*/ 534 h 4230"/>
              <a:gd name="T22" fmla="*/ 1280 w 4424"/>
              <a:gd name="T23" fmla="*/ 534 h 4230"/>
              <a:gd name="T24" fmla="*/ 1373 w 4424"/>
              <a:gd name="T25" fmla="*/ 477 h 4230"/>
              <a:gd name="T26" fmla="*/ 1373 w 4424"/>
              <a:gd name="T27" fmla="*/ 477 h 4230"/>
              <a:gd name="T28" fmla="*/ 2947 w 4424"/>
              <a:gd name="T29" fmla="*/ 168 h 4230"/>
              <a:gd name="T30" fmla="*/ 2947 w 4424"/>
              <a:gd name="T31" fmla="*/ 168 h 4230"/>
              <a:gd name="T32" fmla="*/ 3043 w 4424"/>
              <a:gd name="T33" fmla="*/ 204 h 4230"/>
              <a:gd name="T34" fmla="*/ 3043 w 4424"/>
              <a:gd name="T35" fmla="*/ 204 h 4230"/>
              <a:gd name="T36" fmla="*/ 4417 w 4424"/>
              <a:gd name="T37" fmla="*/ 2055 h 4230"/>
              <a:gd name="T38" fmla="*/ 4417 w 4424"/>
              <a:gd name="T39" fmla="*/ 2055 h 4230"/>
              <a:gd name="T40" fmla="*/ 4422 w 4424"/>
              <a:gd name="T41" fmla="*/ 2124 h 4230"/>
              <a:gd name="T42" fmla="*/ 4422 w 4424"/>
              <a:gd name="T43" fmla="*/ 2124 h 4230"/>
              <a:gd name="T44" fmla="*/ 4422 w 4424"/>
              <a:gd name="T45" fmla="*/ 2265 h 4230"/>
              <a:gd name="T46" fmla="*/ 4422 w 4424"/>
              <a:gd name="T47" fmla="*/ 2265 h 4230"/>
              <a:gd name="T48" fmla="*/ 3208 w 4424"/>
              <a:gd name="T49" fmla="*/ 3990 h 4230"/>
              <a:gd name="T50" fmla="*/ 3208 w 4424"/>
              <a:gd name="T51" fmla="*/ 3990 h 4230"/>
              <a:gd name="T52" fmla="*/ 3109 w 4424"/>
              <a:gd name="T53" fmla="*/ 4032 h 4230"/>
              <a:gd name="T54" fmla="*/ 3109 w 4424"/>
              <a:gd name="T55" fmla="*/ 4032 h 4230"/>
              <a:gd name="T56" fmla="*/ 1911 w 4424"/>
              <a:gd name="T57" fmla="*/ 4129 h 4230"/>
              <a:gd name="T58" fmla="*/ 1911 w 4424"/>
              <a:gd name="T59" fmla="*/ 4129 h 4230"/>
              <a:gd name="T60" fmla="*/ 1805 w 4424"/>
              <a:gd name="T61" fmla="*/ 4098 h 4230"/>
              <a:gd name="T62" fmla="*/ 1805 w 4424"/>
              <a:gd name="T63" fmla="*/ 4098 h 4230"/>
              <a:gd name="T64" fmla="*/ 683 w 4424"/>
              <a:gd name="T65" fmla="*/ 3311 h 4230"/>
              <a:gd name="T66" fmla="*/ 683 w 4424"/>
              <a:gd name="T67" fmla="*/ 3311 h 4230"/>
              <a:gd name="T68" fmla="*/ 342 w 4424"/>
              <a:gd name="T69" fmla="*/ 1462 h 4230"/>
              <a:gd name="T70" fmla="*/ 342 w 4424"/>
              <a:gd name="T71" fmla="*/ 1462 h 4230"/>
              <a:gd name="T72" fmla="*/ 355 w 4424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4" h="4230">
                <a:moveTo>
                  <a:pt x="355" y="1432"/>
                </a:moveTo>
                <a:lnTo>
                  <a:pt x="355" y="1432"/>
                </a:lnTo>
                <a:cubicBezTo>
                  <a:pt x="427" y="1320"/>
                  <a:pt x="503" y="1212"/>
                  <a:pt x="579" y="1106"/>
                </a:cubicBezTo>
                <a:lnTo>
                  <a:pt x="579" y="1106"/>
                </a:lnTo>
                <a:cubicBezTo>
                  <a:pt x="597" y="1085"/>
                  <a:pt x="617" y="1065"/>
                  <a:pt x="637" y="1045"/>
                </a:cubicBezTo>
                <a:lnTo>
                  <a:pt x="637" y="1045"/>
                </a:lnTo>
                <a:cubicBezTo>
                  <a:pt x="657" y="1025"/>
                  <a:pt x="677" y="1006"/>
                  <a:pt x="698" y="986"/>
                </a:cubicBezTo>
                <a:lnTo>
                  <a:pt x="698" y="986"/>
                </a:lnTo>
                <a:cubicBezTo>
                  <a:pt x="723" y="964"/>
                  <a:pt x="749" y="941"/>
                  <a:pt x="774" y="919"/>
                </a:cubicBezTo>
                <a:lnTo>
                  <a:pt x="774" y="919"/>
                </a:lnTo>
                <a:cubicBezTo>
                  <a:pt x="925" y="785"/>
                  <a:pt x="1096" y="651"/>
                  <a:pt x="1280" y="534"/>
                </a:cubicBezTo>
                <a:lnTo>
                  <a:pt x="1280" y="534"/>
                </a:lnTo>
                <a:cubicBezTo>
                  <a:pt x="1310" y="514"/>
                  <a:pt x="1341" y="496"/>
                  <a:pt x="1373" y="477"/>
                </a:cubicBezTo>
                <a:lnTo>
                  <a:pt x="1373" y="477"/>
                </a:lnTo>
                <a:cubicBezTo>
                  <a:pt x="1830" y="185"/>
                  <a:pt x="2425" y="0"/>
                  <a:pt x="2947" y="168"/>
                </a:cubicBezTo>
                <a:lnTo>
                  <a:pt x="2947" y="168"/>
                </a:lnTo>
                <a:cubicBezTo>
                  <a:pt x="2979" y="179"/>
                  <a:pt x="3011" y="191"/>
                  <a:pt x="3043" y="204"/>
                </a:cubicBezTo>
                <a:lnTo>
                  <a:pt x="3043" y="204"/>
                </a:lnTo>
                <a:cubicBezTo>
                  <a:pt x="3880" y="482"/>
                  <a:pt x="4250" y="1293"/>
                  <a:pt x="4417" y="2055"/>
                </a:cubicBezTo>
                <a:lnTo>
                  <a:pt x="4417" y="2055"/>
                </a:lnTo>
                <a:cubicBezTo>
                  <a:pt x="4419" y="2078"/>
                  <a:pt x="4421" y="2101"/>
                  <a:pt x="4422" y="2124"/>
                </a:cubicBezTo>
                <a:lnTo>
                  <a:pt x="4422" y="2124"/>
                </a:lnTo>
                <a:cubicBezTo>
                  <a:pt x="4423" y="2171"/>
                  <a:pt x="4423" y="2218"/>
                  <a:pt x="4422" y="2265"/>
                </a:cubicBezTo>
                <a:lnTo>
                  <a:pt x="4422" y="2265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3" y="4018"/>
                  <a:pt x="3109" y="4032"/>
                </a:cubicBezTo>
                <a:lnTo>
                  <a:pt x="3109" y="4032"/>
                </a:lnTo>
                <a:cubicBezTo>
                  <a:pt x="2716" y="4212"/>
                  <a:pt x="2299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0" y="4109"/>
                  <a:pt x="1805" y="4098"/>
                </a:cubicBezTo>
                <a:lnTo>
                  <a:pt x="1805" y="4098"/>
                </a:lnTo>
                <a:cubicBezTo>
                  <a:pt x="1347" y="3960"/>
                  <a:pt x="939" y="3708"/>
                  <a:pt x="683" y="3311"/>
                </a:cubicBezTo>
                <a:lnTo>
                  <a:pt x="683" y="3311"/>
                </a:lnTo>
                <a:cubicBezTo>
                  <a:pt x="322" y="2761"/>
                  <a:pt x="0" y="2068"/>
                  <a:pt x="342" y="1462"/>
                </a:cubicBezTo>
                <a:lnTo>
                  <a:pt x="342" y="1462"/>
                </a:lnTo>
                <a:cubicBezTo>
                  <a:pt x="347" y="1452"/>
                  <a:pt x="351" y="1442"/>
                  <a:pt x="355" y="1432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70">
            <a:extLst>
              <a:ext uri="{FF2B5EF4-FFF2-40B4-BE49-F238E27FC236}">
                <a16:creationId xmlns:a16="http://schemas.microsoft.com/office/drawing/2014/main" id="{1EE62611-65BC-FE1C-C1A8-3D2B53F9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85" y="4144978"/>
            <a:ext cx="2620590" cy="1666262"/>
          </a:xfrm>
          <a:custGeom>
            <a:avLst/>
            <a:gdLst>
              <a:gd name="T0" fmla="*/ 4065 w 4422"/>
              <a:gd name="T1" fmla="*/ 2794 h 4227"/>
              <a:gd name="T2" fmla="*/ 4065 w 4422"/>
              <a:gd name="T3" fmla="*/ 2794 h 4227"/>
              <a:gd name="T4" fmla="*/ 3842 w 4422"/>
              <a:gd name="T5" fmla="*/ 3121 h 4227"/>
              <a:gd name="T6" fmla="*/ 3842 w 4422"/>
              <a:gd name="T7" fmla="*/ 3121 h 4227"/>
              <a:gd name="T8" fmla="*/ 3785 w 4422"/>
              <a:gd name="T9" fmla="*/ 3181 h 4227"/>
              <a:gd name="T10" fmla="*/ 3785 w 4422"/>
              <a:gd name="T11" fmla="*/ 3181 h 4227"/>
              <a:gd name="T12" fmla="*/ 3723 w 4422"/>
              <a:gd name="T13" fmla="*/ 3240 h 4227"/>
              <a:gd name="T14" fmla="*/ 3723 w 4422"/>
              <a:gd name="T15" fmla="*/ 3240 h 4227"/>
              <a:gd name="T16" fmla="*/ 3647 w 4422"/>
              <a:gd name="T17" fmla="*/ 3307 h 4227"/>
              <a:gd name="T18" fmla="*/ 3647 w 4422"/>
              <a:gd name="T19" fmla="*/ 3307 h 4227"/>
              <a:gd name="T20" fmla="*/ 3142 w 4422"/>
              <a:gd name="T21" fmla="*/ 3692 h 4227"/>
              <a:gd name="T22" fmla="*/ 3142 w 4422"/>
              <a:gd name="T23" fmla="*/ 3692 h 4227"/>
              <a:gd name="T24" fmla="*/ 3049 w 4422"/>
              <a:gd name="T25" fmla="*/ 3750 h 4227"/>
              <a:gd name="T26" fmla="*/ 3049 w 4422"/>
              <a:gd name="T27" fmla="*/ 3750 h 4227"/>
              <a:gd name="T28" fmla="*/ 1476 w 4422"/>
              <a:gd name="T29" fmla="*/ 4058 h 4227"/>
              <a:gd name="T30" fmla="*/ 1476 w 4422"/>
              <a:gd name="T31" fmla="*/ 4058 h 4227"/>
              <a:gd name="T32" fmla="*/ 1379 w 4422"/>
              <a:gd name="T33" fmla="*/ 4022 h 4227"/>
              <a:gd name="T34" fmla="*/ 1379 w 4422"/>
              <a:gd name="T35" fmla="*/ 4022 h 4227"/>
              <a:gd name="T36" fmla="*/ 6 w 4422"/>
              <a:gd name="T37" fmla="*/ 2171 h 4227"/>
              <a:gd name="T38" fmla="*/ 6 w 4422"/>
              <a:gd name="T39" fmla="*/ 2171 h 4227"/>
              <a:gd name="T40" fmla="*/ 2 w 4422"/>
              <a:gd name="T41" fmla="*/ 2102 h 4227"/>
              <a:gd name="T42" fmla="*/ 2 w 4422"/>
              <a:gd name="T43" fmla="*/ 2102 h 4227"/>
              <a:gd name="T44" fmla="*/ 2 w 4422"/>
              <a:gd name="T45" fmla="*/ 1961 h 4227"/>
              <a:gd name="T46" fmla="*/ 2 w 4422"/>
              <a:gd name="T47" fmla="*/ 1961 h 4227"/>
              <a:gd name="T48" fmla="*/ 1215 w 4422"/>
              <a:gd name="T49" fmla="*/ 239 h 4227"/>
              <a:gd name="T50" fmla="*/ 1215 w 4422"/>
              <a:gd name="T51" fmla="*/ 239 h 4227"/>
              <a:gd name="T52" fmla="*/ 1313 w 4422"/>
              <a:gd name="T53" fmla="*/ 197 h 4227"/>
              <a:gd name="T54" fmla="*/ 1313 w 4422"/>
              <a:gd name="T55" fmla="*/ 197 h 4227"/>
              <a:gd name="T56" fmla="*/ 2511 w 4422"/>
              <a:gd name="T57" fmla="*/ 100 h 4227"/>
              <a:gd name="T58" fmla="*/ 2511 w 4422"/>
              <a:gd name="T59" fmla="*/ 100 h 4227"/>
              <a:gd name="T60" fmla="*/ 2616 w 4422"/>
              <a:gd name="T61" fmla="*/ 130 h 4227"/>
              <a:gd name="T62" fmla="*/ 2616 w 4422"/>
              <a:gd name="T63" fmla="*/ 130 h 4227"/>
              <a:gd name="T64" fmla="*/ 3738 w 4422"/>
              <a:gd name="T65" fmla="*/ 916 h 4227"/>
              <a:gd name="T66" fmla="*/ 3738 w 4422"/>
              <a:gd name="T67" fmla="*/ 916 h 4227"/>
              <a:gd name="T68" fmla="*/ 4078 w 4422"/>
              <a:gd name="T69" fmla="*/ 2765 h 4227"/>
              <a:gd name="T70" fmla="*/ 4078 w 4422"/>
              <a:gd name="T71" fmla="*/ 2765 h 4227"/>
              <a:gd name="T72" fmla="*/ 4065 w 4422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2" h="4227">
                <a:moveTo>
                  <a:pt x="4065" y="2794"/>
                </a:moveTo>
                <a:lnTo>
                  <a:pt x="4065" y="2794"/>
                </a:lnTo>
                <a:cubicBezTo>
                  <a:pt x="3993" y="2907"/>
                  <a:pt x="3918" y="3014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4" y="3162"/>
                  <a:pt x="3785" y="3181"/>
                </a:cubicBezTo>
                <a:lnTo>
                  <a:pt x="3785" y="3181"/>
                </a:lnTo>
                <a:cubicBezTo>
                  <a:pt x="3764" y="3202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2" y="3286"/>
                  <a:pt x="3647" y="3307"/>
                </a:cubicBezTo>
                <a:lnTo>
                  <a:pt x="3647" y="3307"/>
                </a:lnTo>
                <a:cubicBezTo>
                  <a:pt x="3496" y="3442"/>
                  <a:pt x="3325" y="3575"/>
                  <a:pt x="3142" y="3692"/>
                </a:cubicBezTo>
                <a:lnTo>
                  <a:pt x="3142" y="3692"/>
                </a:lnTo>
                <a:cubicBezTo>
                  <a:pt x="3112" y="3712"/>
                  <a:pt x="3080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8"/>
                </a:cubicBezTo>
                <a:lnTo>
                  <a:pt x="1476" y="4058"/>
                </a:lnTo>
                <a:cubicBezTo>
                  <a:pt x="1443" y="4047"/>
                  <a:pt x="1411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4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6"/>
                  <a:pt x="0" y="2009"/>
                  <a:pt x="2" y="1961"/>
                </a:cubicBezTo>
                <a:lnTo>
                  <a:pt x="2" y="1961"/>
                </a:lnTo>
                <a:cubicBezTo>
                  <a:pt x="31" y="1204"/>
                  <a:pt x="534" y="547"/>
                  <a:pt x="1215" y="239"/>
                </a:cubicBezTo>
                <a:lnTo>
                  <a:pt x="1215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7" y="110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9"/>
                  <a:pt x="3482" y="521"/>
                  <a:pt x="3738" y="916"/>
                </a:cubicBezTo>
                <a:lnTo>
                  <a:pt x="3738" y="916"/>
                </a:lnTo>
                <a:cubicBezTo>
                  <a:pt x="4098" y="1466"/>
                  <a:pt x="4421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69" y="2785"/>
                  <a:pt x="4065" y="2794"/>
                </a:cubicBezTo>
              </a:path>
            </a:pathLst>
          </a:custGeom>
          <a:solidFill>
            <a:srgbClr val="75A949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73">
            <a:extLst>
              <a:ext uri="{FF2B5EF4-FFF2-40B4-BE49-F238E27FC236}">
                <a16:creationId xmlns:a16="http://schemas.microsoft.com/office/drawing/2014/main" id="{09FBBB92-9E18-68B7-C960-1CA50DB0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990" y="2575870"/>
            <a:ext cx="2620592" cy="1666262"/>
          </a:xfrm>
          <a:custGeom>
            <a:avLst/>
            <a:gdLst>
              <a:gd name="T0" fmla="*/ 4065 w 4422"/>
              <a:gd name="T1" fmla="*/ 2794 h 4227"/>
              <a:gd name="T2" fmla="*/ 4065 w 4422"/>
              <a:gd name="T3" fmla="*/ 2794 h 4227"/>
              <a:gd name="T4" fmla="*/ 3842 w 4422"/>
              <a:gd name="T5" fmla="*/ 3121 h 4227"/>
              <a:gd name="T6" fmla="*/ 3842 w 4422"/>
              <a:gd name="T7" fmla="*/ 3121 h 4227"/>
              <a:gd name="T8" fmla="*/ 3784 w 4422"/>
              <a:gd name="T9" fmla="*/ 3181 h 4227"/>
              <a:gd name="T10" fmla="*/ 3784 w 4422"/>
              <a:gd name="T11" fmla="*/ 3181 h 4227"/>
              <a:gd name="T12" fmla="*/ 3723 w 4422"/>
              <a:gd name="T13" fmla="*/ 3240 h 4227"/>
              <a:gd name="T14" fmla="*/ 3723 w 4422"/>
              <a:gd name="T15" fmla="*/ 3240 h 4227"/>
              <a:gd name="T16" fmla="*/ 3647 w 4422"/>
              <a:gd name="T17" fmla="*/ 3307 h 4227"/>
              <a:gd name="T18" fmla="*/ 3647 w 4422"/>
              <a:gd name="T19" fmla="*/ 3307 h 4227"/>
              <a:gd name="T20" fmla="*/ 3142 w 4422"/>
              <a:gd name="T21" fmla="*/ 3692 h 4227"/>
              <a:gd name="T22" fmla="*/ 3142 w 4422"/>
              <a:gd name="T23" fmla="*/ 3692 h 4227"/>
              <a:gd name="T24" fmla="*/ 3049 w 4422"/>
              <a:gd name="T25" fmla="*/ 3750 h 4227"/>
              <a:gd name="T26" fmla="*/ 3049 w 4422"/>
              <a:gd name="T27" fmla="*/ 3750 h 4227"/>
              <a:gd name="T28" fmla="*/ 1476 w 4422"/>
              <a:gd name="T29" fmla="*/ 4057 h 4227"/>
              <a:gd name="T30" fmla="*/ 1476 w 4422"/>
              <a:gd name="T31" fmla="*/ 4057 h 4227"/>
              <a:gd name="T32" fmla="*/ 1379 w 4422"/>
              <a:gd name="T33" fmla="*/ 4022 h 4227"/>
              <a:gd name="T34" fmla="*/ 1379 w 4422"/>
              <a:gd name="T35" fmla="*/ 4022 h 4227"/>
              <a:gd name="T36" fmla="*/ 6 w 4422"/>
              <a:gd name="T37" fmla="*/ 2171 h 4227"/>
              <a:gd name="T38" fmla="*/ 6 w 4422"/>
              <a:gd name="T39" fmla="*/ 2171 h 4227"/>
              <a:gd name="T40" fmla="*/ 2 w 4422"/>
              <a:gd name="T41" fmla="*/ 2102 h 4227"/>
              <a:gd name="T42" fmla="*/ 2 w 4422"/>
              <a:gd name="T43" fmla="*/ 2102 h 4227"/>
              <a:gd name="T44" fmla="*/ 2 w 4422"/>
              <a:gd name="T45" fmla="*/ 1960 h 4227"/>
              <a:gd name="T46" fmla="*/ 2 w 4422"/>
              <a:gd name="T47" fmla="*/ 1960 h 4227"/>
              <a:gd name="T48" fmla="*/ 1214 w 4422"/>
              <a:gd name="T49" fmla="*/ 239 h 4227"/>
              <a:gd name="T50" fmla="*/ 1214 w 4422"/>
              <a:gd name="T51" fmla="*/ 239 h 4227"/>
              <a:gd name="T52" fmla="*/ 1313 w 4422"/>
              <a:gd name="T53" fmla="*/ 197 h 4227"/>
              <a:gd name="T54" fmla="*/ 1313 w 4422"/>
              <a:gd name="T55" fmla="*/ 197 h 4227"/>
              <a:gd name="T56" fmla="*/ 2511 w 4422"/>
              <a:gd name="T57" fmla="*/ 100 h 4227"/>
              <a:gd name="T58" fmla="*/ 2511 w 4422"/>
              <a:gd name="T59" fmla="*/ 100 h 4227"/>
              <a:gd name="T60" fmla="*/ 2616 w 4422"/>
              <a:gd name="T61" fmla="*/ 130 h 4227"/>
              <a:gd name="T62" fmla="*/ 2616 w 4422"/>
              <a:gd name="T63" fmla="*/ 130 h 4227"/>
              <a:gd name="T64" fmla="*/ 3738 w 4422"/>
              <a:gd name="T65" fmla="*/ 917 h 4227"/>
              <a:gd name="T66" fmla="*/ 3738 w 4422"/>
              <a:gd name="T67" fmla="*/ 917 h 4227"/>
              <a:gd name="T68" fmla="*/ 4078 w 4422"/>
              <a:gd name="T69" fmla="*/ 2765 h 4227"/>
              <a:gd name="T70" fmla="*/ 4078 w 4422"/>
              <a:gd name="T71" fmla="*/ 2765 h 4227"/>
              <a:gd name="T72" fmla="*/ 4065 w 4422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2" h="4227">
                <a:moveTo>
                  <a:pt x="4065" y="2794"/>
                </a:moveTo>
                <a:lnTo>
                  <a:pt x="4065" y="2794"/>
                </a:lnTo>
                <a:cubicBezTo>
                  <a:pt x="3994" y="2906"/>
                  <a:pt x="3918" y="3015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4" y="3162"/>
                  <a:pt x="3784" y="3181"/>
                </a:cubicBezTo>
                <a:lnTo>
                  <a:pt x="3784" y="3181"/>
                </a:lnTo>
                <a:cubicBezTo>
                  <a:pt x="3764" y="3201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2" y="3285"/>
                  <a:pt x="3647" y="3307"/>
                </a:cubicBezTo>
                <a:lnTo>
                  <a:pt x="3647" y="3307"/>
                </a:lnTo>
                <a:cubicBezTo>
                  <a:pt x="3496" y="3441"/>
                  <a:pt x="3326" y="3575"/>
                  <a:pt x="3142" y="3692"/>
                </a:cubicBezTo>
                <a:lnTo>
                  <a:pt x="3142" y="3692"/>
                </a:lnTo>
                <a:cubicBezTo>
                  <a:pt x="3112" y="3712"/>
                  <a:pt x="3080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7"/>
                </a:cubicBezTo>
                <a:lnTo>
                  <a:pt x="1476" y="4057"/>
                </a:lnTo>
                <a:cubicBezTo>
                  <a:pt x="1443" y="4047"/>
                  <a:pt x="1412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4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5"/>
                  <a:pt x="0" y="2008"/>
                  <a:pt x="2" y="1960"/>
                </a:cubicBezTo>
                <a:lnTo>
                  <a:pt x="2" y="1960"/>
                </a:lnTo>
                <a:cubicBezTo>
                  <a:pt x="31" y="1205"/>
                  <a:pt x="534" y="547"/>
                  <a:pt x="1214" y="239"/>
                </a:cubicBezTo>
                <a:lnTo>
                  <a:pt x="1214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6" y="109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8"/>
                  <a:pt x="3482" y="521"/>
                  <a:pt x="3738" y="917"/>
                </a:cubicBezTo>
                <a:lnTo>
                  <a:pt x="3738" y="917"/>
                </a:lnTo>
                <a:cubicBezTo>
                  <a:pt x="4098" y="1467"/>
                  <a:pt x="4421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69" y="2785"/>
                  <a:pt x="4065" y="2794"/>
                </a:cubicBezTo>
              </a:path>
            </a:pathLst>
          </a:custGeom>
          <a:solidFill>
            <a:srgbClr val="9FDADF"/>
          </a:solidFill>
          <a:ln>
            <a:solidFill>
              <a:srgbClr val="75A949"/>
            </a:solidFill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76">
            <a:extLst>
              <a:ext uri="{FF2B5EF4-FFF2-40B4-BE49-F238E27FC236}">
                <a16:creationId xmlns:a16="http://schemas.microsoft.com/office/drawing/2014/main" id="{F893C54A-0CE3-6273-E6A9-18D041C3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15" y="4181814"/>
            <a:ext cx="2620590" cy="1666262"/>
          </a:xfrm>
          <a:custGeom>
            <a:avLst/>
            <a:gdLst>
              <a:gd name="T0" fmla="*/ 4065 w 4421"/>
              <a:gd name="T1" fmla="*/ 2794 h 4227"/>
              <a:gd name="T2" fmla="*/ 4065 w 4421"/>
              <a:gd name="T3" fmla="*/ 2794 h 4227"/>
              <a:gd name="T4" fmla="*/ 3842 w 4421"/>
              <a:gd name="T5" fmla="*/ 3121 h 4227"/>
              <a:gd name="T6" fmla="*/ 3842 w 4421"/>
              <a:gd name="T7" fmla="*/ 3121 h 4227"/>
              <a:gd name="T8" fmla="*/ 3784 w 4421"/>
              <a:gd name="T9" fmla="*/ 3181 h 4227"/>
              <a:gd name="T10" fmla="*/ 3784 w 4421"/>
              <a:gd name="T11" fmla="*/ 3181 h 4227"/>
              <a:gd name="T12" fmla="*/ 3723 w 4421"/>
              <a:gd name="T13" fmla="*/ 3240 h 4227"/>
              <a:gd name="T14" fmla="*/ 3723 w 4421"/>
              <a:gd name="T15" fmla="*/ 3240 h 4227"/>
              <a:gd name="T16" fmla="*/ 3647 w 4421"/>
              <a:gd name="T17" fmla="*/ 3307 h 4227"/>
              <a:gd name="T18" fmla="*/ 3647 w 4421"/>
              <a:gd name="T19" fmla="*/ 3307 h 4227"/>
              <a:gd name="T20" fmla="*/ 3142 w 4421"/>
              <a:gd name="T21" fmla="*/ 3692 h 4227"/>
              <a:gd name="T22" fmla="*/ 3142 w 4421"/>
              <a:gd name="T23" fmla="*/ 3692 h 4227"/>
              <a:gd name="T24" fmla="*/ 3049 w 4421"/>
              <a:gd name="T25" fmla="*/ 3750 h 4227"/>
              <a:gd name="T26" fmla="*/ 3049 w 4421"/>
              <a:gd name="T27" fmla="*/ 3750 h 4227"/>
              <a:gd name="T28" fmla="*/ 1476 w 4421"/>
              <a:gd name="T29" fmla="*/ 4058 h 4227"/>
              <a:gd name="T30" fmla="*/ 1476 w 4421"/>
              <a:gd name="T31" fmla="*/ 4058 h 4227"/>
              <a:gd name="T32" fmla="*/ 1379 w 4421"/>
              <a:gd name="T33" fmla="*/ 4022 h 4227"/>
              <a:gd name="T34" fmla="*/ 1379 w 4421"/>
              <a:gd name="T35" fmla="*/ 4022 h 4227"/>
              <a:gd name="T36" fmla="*/ 6 w 4421"/>
              <a:gd name="T37" fmla="*/ 2171 h 4227"/>
              <a:gd name="T38" fmla="*/ 6 w 4421"/>
              <a:gd name="T39" fmla="*/ 2171 h 4227"/>
              <a:gd name="T40" fmla="*/ 2 w 4421"/>
              <a:gd name="T41" fmla="*/ 2102 h 4227"/>
              <a:gd name="T42" fmla="*/ 2 w 4421"/>
              <a:gd name="T43" fmla="*/ 2102 h 4227"/>
              <a:gd name="T44" fmla="*/ 2 w 4421"/>
              <a:gd name="T45" fmla="*/ 1961 h 4227"/>
              <a:gd name="T46" fmla="*/ 2 w 4421"/>
              <a:gd name="T47" fmla="*/ 1961 h 4227"/>
              <a:gd name="T48" fmla="*/ 1215 w 4421"/>
              <a:gd name="T49" fmla="*/ 239 h 4227"/>
              <a:gd name="T50" fmla="*/ 1215 w 4421"/>
              <a:gd name="T51" fmla="*/ 239 h 4227"/>
              <a:gd name="T52" fmla="*/ 1313 w 4421"/>
              <a:gd name="T53" fmla="*/ 197 h 4227"/>
              <a:gd name="T54" fmla="*/ 1313 w 4421"/>
              <a:gd name="T55" fmla="*/ 197 h 4227"/>
              <a:gd name="T56" fmla="*/ 2511 w 4421"/>
              <a:gd name="T57" fmla="*/ 100 h 4227"/>
              <a:gd name="T58" fmla="*/ 2511 w 4421"/>
              <a:gd name="T59" fmla="*/ 100 h 4227"/>
              <a:gd name="T60" fmla="*/ 2616 w 4421"/>
              <a:gd name="T61" fmla="*/ 130 h 4227"/>
              <a:gd name="T62" fmla="*/ 2616 w 4421"/>
              <a:gd name="T63" fmla="*/ 130 h 4227"/>
              <a:gd name="T64" fmla="*/ 3738 w 4421"/>
              <a:gd name="T65" fmla="*/ 916 h 4227"/>
              <a:gd name="T66" fmla="*/ 3738 w 4421"/>
              <a:gd name="T67" fmla="*/ 916 h 4227"/>
              <a:gd name="T68" fmla="*/ 4078 w 4421"/>
              <a:gd name="T69" fmla="*/ 2765 h 4227"/>
              <a:gd name="T70" fmla="*/ 4078 w 4421"/>
              <a:gd name="T71" fmla="*/ 2765 h 4227"/>
              <a:gd name="T72" fmla="*/ 4065 w 4421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1" h="4227">
                <a:moveTo>
                  <a:pt x="4065" y="2794"/>
                </a:moveTo>
                <a:lnTo>
                  <a:pt x="4065" y="2794"/>
                </a:lnTo>
                <a:cubicBezTo>
                  <a:pt x="3994" y="2907"/>
                  <a:pt x="3918" y="3014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4" y="3162"/>
                  <a:pt x="3784" y="3181"/>
                </a:cubicBezTo>
                <a:lnTo>
                  <a:pt x="3784" y="3181"/>
                </a:lnTo>
                <a:cubicBezTo>
                  <a:pt x="3764" y="3202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3" y="3286"/>
                  <a:pt x="3647" y="3307"/>
                </a:cubicBezTo>
                <a:lnTo>
                  <a:pt x="3647" y="3307"/>
                </a:lnTo>
                <a:cubicBezTo>
                  <a:pt x="3496" y="3442"/>
                  <a:pt x="3326" y="3575"/>
                  <a:pt x="3142" y="3692"/>
                </a:cubicBezTo>
                <a:lnTo>
                  <a:pt x="3142" y="3692"/>
                </a:lnTo>
                <a:cubicBezTo>
                  <a:pt x="3112" y="3712"/>
                  <a:pt x="3080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8"/>
                </a:cubicBezTo>
                <a:lnTo>
                  <a:pt x="1476" y="4058"/>
                </a:lnTo>
                <a:cubicBezTo>
                  <a:pt x="1443" y="4047"/>
                  <a:pt x="1412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4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6"/>
                  <a:pt x="0" y="2009"/>
                  <a:pt x="2" y="1961"/>
                </a:cubicBezTo>
                <a:lnTo>
                  <a:pt x="2" y="1961"/>
                </a:lnTo>
                <a:cubicBezTo>
                  <a:pt x="31" y="1204"/>
                  <a:pt x="534" y="547"/>
                  <a:pt x="1215" y="239"/>
                </a:cubicBezTo>
                <a:lnTo>
                  <a:pt x="1215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7" y="110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9"/>
                  <a:pt x="3482" y="521"/>
                  <a:pt x="3738" y="916"/>
                </a:cubicBezTo>
                <a:lnTo>
                  <a:pt x="3738" y="916"/>
                </a:lnTo>
                <a:cubicBezTo>
                  <a:pt x="4098" y="1466"/>
                  <a:pt x="4420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70" y="2785"/>
                  <a:pt x="4065" y="2794"/>
                </a:cubicBezTo>
              </a:path>
            </a:pathLst>
          </a:custGeom>
          <a:solidFill>
            <a:srgbClr val="3DB0B9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79">
            <a:extLst>
              <a:ext uri="{FF2B5EF4-FFF2-40B4-BE49-F238E27FC236}">
                <a16:creationId xmlns:a16="http://schemas.microsoft.com/office/drawing/2014/main" id="{3AF312BB-CE35-54F3-71E0-7F32FE83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010" y="4040406"/>
            <a:ext cx="2620590" cy="1666262"/>
          </a:xfrm>
          <a:custGeom>
            <a:avLst/>
            <a:gdLst>
              <a:gd name="T0" fmla="*/ 4065 w 4421"/>
              <a:gd name="T1" fmla="*/ 2794 h 4227"/>
              <a:gd name="T2" fmla="*/ 4065 w 4421"/>
              <a:gd name="T3" fmla="*/ 2794 h 4227"/>
              <a:gd name="T4" fmla="*/ 3842 w 4421"/>
              <a:gd name="T5" fmla="*/ 3121 h 4227"/>
              <a:gd name="T6" fmla="*/ 3842 w 4421"/>
              <a:gd name="T7" fmla="*/ 3121 h 4227"/>
              <a:gd name="T8" fmla="*/ 3784 w 4421"/>
              <a:gd name="T9" fmla="*/ 3181 h 4227"/>
              <a:gd name="T10" fmla="*/ 3784 w 4421"/>
              <a:gd name="T11" fmla="*/ 3181 h 4227"/>
              <a:gd name="T12" fmla="*/ 3723 w 4421"/>
              <a:gd name="T13" fmla="*/ 3240 h 4227"/>
              <a:gd name="T14" fmla="*/ 3723 w 4421"/>
              <a:gd name="T15" fmla="*/ 3240 h 4227"/>
              <a:gd name="T16" fmla="*/ 3647 w 4421"/>
              <a:gd name="T17" fmla="*/ 3307 h 4227"/>
              <a:gd name="T18" fmla="*/ 3647 w 4421"/>
              <a:gd name="T19" fmla="*/ 3307 h 4227"/>
              <a:gd name="T20" fmla="*/ 3142 w 4421"/>
              <a:gd name="T21" fmla="*/ 3692 h 4227"/>
              <a:gd name="T22" fmla="*/ 3142 w 4421"/>
              <a:gd name="T23" fmla="*/ 3692 h 4227"/>
              <a:gd name="T24" fmla="*/ 3049 w 4421"/>
              <a:gd name="T25" fmla="*/ 3750 h 4227"/>
              <a:gd name="T26" fmla="*/ 3049 w 4421"/>
              <a:gd name="T27" fmla="*/ 3750 h 4227"/>
              <a:gd name="T28" fmla="*/ 1476 w 4421"/>
              <a:gd name="T29" fmla="*/ 4057 h 4227"/>
              <a:gd name="T30" fmla="*/ 1476 w 4421"/>
              <a:gd name="T31" fmla="*/ 4057 h 4227"/>
              <a:gd name="T32" fmla="*/ 1379 w 4421"/>
              <a:gd name="T33" fmla="*/ 4022 h 4227"/>
              <a:gd name="T34" fmla="*/ 1379 w 4421"/>
              <a:gd name="T35" fmla="*/ 4022 h 4227"/>
              <a:gd name="T36" fmla="*/ 6 w 4421"/>
              <a:gd name="T37" fmla="*/ 2171 h 4227"/>
              <a:gd name="T38" fmla="*/ 6 w 4421"/>
              <a:gd name="T39" fmla="*/ 2171 h 4227"/>
              <a:gd name="T40" fmla="*/ 2 w 4421"/>
              <a:gd name="T41" fmla="*/ 2102 h 4227"/>
              <a:gd name="T42" fmla="*/ 2 w 4421"/>
              <a:gd name="T43" fmla="*/ 2102 h 4227"/>
              <a:gd name="T44" fmla="*/ 2 w 4421"/>
              <a:gd name="T45" fmla="*/ 1960 h 4227"/>
              <a:gd name="T46" fmla="*/ 2 w 4421"/>
              <a:gd name="T47" fmla="*/ 1960 h 4227"/>
              <a:gd name="T48" fmla="*/ 1215 w 4421"/>
              <a:gd name="T49" fmla="*/ 239 h 4227"/>
              <a:gd name="T50" fmla="*/ 1215 w 4421"/>
              <a:gd name="T51" fmla="*/ 239 h 4227"/>
              <a:gd name="T52" fmla="*/ 1313 w 4421"/>
              <a:gd name="T53" fmla="*/ 197 h 4227"/>
              <a:gd name="T54" fmla="*/ 1313 w 4421"/>
              <a:gd name="T55" fmla="*/ 197 h 4227"/>
              <a:gd name="T56" fmla="*/ 2511 w 4421"/>
              <a:gd name="T57" fmla="*/ 100 h 4227"/>
              <a:gd name="T58" fmla="*/ 2511 w 4421"/>
              <a:gd name="T59" fmla="*/ 100 h 4227"/>
              <a:gd name="T60" fmla="*/ 2616 w 4421"/>
              <a:gd name="T61" fmla="*/ 130 h 4227"/>
              <a:gd name="T62" fmla="*/ 2616 w 4421"/>
              <a:gd name="T63" fmla="*/ 130 h 4227"/>
              <a:gd name="T64" fmla="*/ 3738 w 4421"/>
              <a:gd name="T65" fmla="*/ 917 h 4227"/>
              <a:gd name="T66" fmla="*/ 3738 w 4421"/>
              <a:gd name="T67" fmla="*/ 917 h 4227"/>
              <a:gd name="T68" fmla="*/ 4078 w 4421"/>
              <a:gd name="T69" fmla="*/ 2765 h 4227"/>
              <a:gd name="T70" fmla="*/ 4078 w 4421"/>
              <a:gd name="T71" fmla="*/ 2765 h 4227"/>
              <a:gd name="T72" fmla="*/ 4065 w 4421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1" h="4227">
                <a:moveTo>
                  <a:pt x="4065" y="2794"/>
                </a:moveTo>
                <a:lnTo>
                  <a:pt x="4065" y="2794"/>
                </a:lnTo>
                <a:cubicBezTo>
                  <a:pt x="3994" y="2906"/>
                  <a:pt x="3918" y="3015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5" y="3162"/>
                  <a:pt x="3784" y="3181"/>
                </a:cubicBezTo>
                <a:lnTo>
                  <a:pt x="3784" y="3181"/>
                </a:lnTo>
                <a:cubicBezTo>
                  <a:pt x="3764" y="3201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2" y="3285"/>
                  <a:pt x="3647" y="3307"/>
                </a:cubicBezTo>
                <a:lnTo>
                  <a:pt x="3647" y="3307"/>
                </a:lnTo>
                <a:cubicBezTo>
                  <a:pt x="3496" y="3441"/>
                  <a:pt x="3326" y="3575"/>
                  <a:pt x="3142" y="3692"/>
                </a:cubicBezTo>
                <a:lnTo>
                  <a:pt x="3142" y="3692"/>
                </a:lnTo>
                <a:cubicBezTo>
                  <a:pt x="3111" y="3712"/>
                  <a:pt x="3081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7"/>
                </a:cubicBezTo>
                <a:lnTo>
                  <a:pt x="1476" y="4057"/>
                </a:lnTo>
                <a:cubicBezTo>
                  <a:pt x="1443" y="4047"/>
                  <a:pt x="1411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3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5"/>
                  <a:pt x="0" y="2008"/>
                  <a:pt x="2" y="1960"/>
                </a:cubicBezTo>
                <a:lnTo>
                  <a:pt x="2" y="1960"/>
                </a:lnTo>
                <a:cubicBezTo>
                  <a:pt x="31" y="1205"/>
                  <a:pt x="534" y="547"/>
                  <a:pt x="1215" y="239"/>
                </a:cubicBezTo>
                <a:lnTo>
                  <a:pt x="1215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7" y="109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8"/>
                  <a:pt x="3482" y="521"/>
                  <a:pt x="3738" y="917"/>
                </a:cubicBezTo>
                <a:lnTo>
                  <a:pt x="3738" y="917"/>
                </a:lnTo>
                <a:cubicBezTo>
                  <a:pt x="4098" y="1467"/>
                  <a:pt x="4420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70" y="2785"/>
                  <a:pt x="4065" y="2794"/>
                </a:cubicBezTo>
              </a:path>
            </a:pathLst>
          </a:custGeom>
          <a:solidFill>
            <a:srgbClr val="9FDADF"/>
          </a:solidFill>
          <a:ln>
            <a:solidFill>
              <a:srgbClr val="75A949"/>
            </a:solidFill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553">
            <a:extLst>
              <a:ext uri="{FF2B5EF4-FFF2-40B4-BE49-F238E27FC236}">
                <a16:creationId xmlns:a16="http://schemas.microsoft.com/office/drawing/2014/main" id="{6C2C2682-F366-477B-E917-9B5D487F5396}"/>
              </a:ext>
            </a:extLst>
          </p:cNvPr>
          <p:cNvSpPr txBox="1"/>
          <p:nvPr/>
        </p:nvSpPr>
        <p:spPr>
          <a:xfrm>
            <a:off x="799329" y="4362165"/>
            <a:ext cx="230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Wydarzenia i działania społecznościowe</a:t>
            </a:r>
          </a:p>
        </p:txBody>
      </p:sp>
      <p:sp>
        <p:nvSpPr>
          <p:cNvPr id="17" name="CuadroTexto 553">
            <a:extLst>
              <a:ext uri="{FF2B5EF4-FFF2-40B4-BE49-F238E27FC236}">
                <a16:creationId xmlns:a16="http://schemas.microsoft.com/office/drawing/2014/main" id="{AD6403BE-A59C-7010-ADB0-E36FC9583164}"/>
              </a:ext>
            </a:extLst>
          </p:cNvPr>
          <p:cNvSpPr txBox="1"/>
          <p:nvPr/>
        </p:nvSpPr>
        <p:spPr>
          <a:xfrm>
            <a:off x="2098233" y="3209051"/>
            <a:ext cx="22690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Edukacja i zasięg</a:t>
            </a:r>
          </a:p>
        </p:txBody>
      </p:sp>
      <p:sp>
        <p:nvSpPr>
          <p:cNvPr id="18" name="CuadroTexto 553">
            <a:extLst>
              <a:ext uri="{FF2B5EF4-FFF2-40B4-BE49-F238E27FC236}">
                <a16:creationId xmlns:a16="http://schemas.microsoft.com/office/drawing/2014/main" id="{B39CD173-B7C8-D4E1-9B44-52F7397F0FC5}"/>
              </a:ext>
            </a:extLst>
          </p:cNvPr>
          <p:cNvSpPr txBox="1"/>
          <p:nvPr/>
        </p:nvSpPr>
        <p:spPr>
          <a:xfrm>
            <a:off x="3728499" y="4452958"/>
            <a:ext cx="2064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Wspieranie rynków lokalnych </a:t>
            </a:r>
          </a:p>
        </p:txBody>
      </p:sp>
      <p:sp>
        <p:nvSpPr>
          <p:cNvPr id="19" name="CuadroTexto 553">
            <a:extLst>
              <a:ext uri="{FF2B5EF4-FFF2-40B4-BE49-F238E27FC236}">
                <a16:creationId xmlns:a16="http://schemas.microsoft.com/office/drawing/2014/main" id="{B7BE05C5-47D2-2FDB-8875-8D2E1F2C33CF}"/>
              </a:ext>
            </a:extLst>
          </p:cNvPr>
          <p:cNvSpPr txBox="1"/>
          <p:nvPr/>
        </p:nvSpPr>
        <p:spPr>
          <a:xfrm>
            <a:off x="9116740" y="4264939"/>
            <a:ext cx="238214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Söhne"/>
              </a:rPr>
              <a:t>Udział w lokalnych dyskusjach i podejmowaniu decyzji</a:t>
            </a:r>
          </a:p>
        </p:txBody>
      </p:sp>
      <p:sp>
        <p:nvSpPr>
          <p:cNvPr id="20" name="Freeform 174">
            <a:extLst>
              <a:ext uri="{FF2B5EF4-FFF2-40B4-BE49-F238E27FC236}">
                <a16:creationId xmlns:a16="http://schemas.microsoft.com/office/drawing/2014/main" id="{E603FE09-E28B-BD15-C208-9F3DFEA0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802" y="2506730"/>
            <a:ext cx="2620592" cy="1666264"/>
          </a:xfrm>
          <a:custGeom>
            <a:avLst/>
            <a:gdLst>
              <a:gd name="T0" fmla="*/ 355 w 4425"/>
              <a:gd name="T1" fmla="*/ 2797 h 4230"/>
              <a:gd name="T2" fmla="*/ 355 w 4425"/>
              <a:gd name="T3" fmla="*/ 2797 h 4230"/>
              <a:gd name="T4" fmla="*/ 579 w 4425"/>
              <a:gd name="T5" fmla="*/ 3123 h 4230"/>
              <a:gd name="T6" fmla="*/ 579 w 4425"/>
              <a:gd name="T7" fmla="*/ 3123 h 4230"/>
              <a:gd name="T8" fmla="*/ 637 w 4425"/>
              <a:gd name="T9" fmla="*/ 3184 h 4230"/>
              <a:gd name="T10" fmla="*/ 637 w 4425"/>
              <a:gd name="T11" fmla="*/ 3184 h 4230"/>
              <a:gd name="T12" fmla="*/ 698 w 4425"/>
              <a:gd name="T13" fmla="*/ 3243 h 4230"/>
              <a:gd name="T14" fmla="*/ 698 w 4425"/>
              <a:gd name="T15" fmla="*/ 3243 h 4230"/>
              <a:gd name="T16" fmla="*/ 774 w 4425"/>
              <a:gd name="T17" fmla="*/ 3310 h 4230"/>
              <a:gd name="T18" fmla="*/ 774 w 4425"/>
              <a:gd name="T19" fmla="*/ 3310 h 4230"/>
              <a:gd name="T20" fmla="*/ 1279 w 4425"/>
              <a:gd name="T21" fmla="*/ 3695 h 4230"/>
              <a:gd name="T22" fmla="*/ 1279 w 4425"/>
              <a:gd name="T23" fmla="*/ 3695 h 4230"/>
              <a:gd name="T24" fmla="*/ 1372 w 4425"/>
              <a:gd name="T25" fmla="*/ 3752 h 4230"/>
              <a:gd name="T26" fmla="*/ 1372 w 4425"/>
              <a:gd name="T27" fmla="*/ 3752 h 4230"/>
              <a:gd name="T28" fmla="*/ 2947 w 4425"/>
              <a:gd name="T29" fmla="*/ 4061 h 4230"/>
              <a:gd name="T30" fmla="*/ 2947 w 4425"/>
              <a:gd name="T31" fmla="*/ 4061 h 4230"/>
              <a:gd name="T32" fmla="*/ 3043 w 4425"/>
              <a:gd name="T33" fmla="*/ 4025 h 4230"/>
              <a:gd name="T34" fmla="*/ 3043 w 4425"/>
              <a:gd name="T35" fmla="*/ 4025 h 4230"/>
              <a:gd name="T36" fmla="*/ 4418 w 4425"/>
              <a:gd name="T37" fmla="*/ 2174 h 4230"/>
              <a:gd name="T38" fmla="*/ 4418 w 4425"/>
              <a:gd name="T39" fmla="*/ 2174 h 4230"/>
              <a:gd name="T40" fmla="*/ 4422 w 4425"/>
              <a:gd name="T41" fmla="*/ 2104 h 4230"/>
              <a:gd name="T42" fmla="*/ 4422 w 4425"/>
              <a:gd name="T43" fmla="*/ 2104 h 4230"/>
              <a:gd name="T44" fmla="*/ 4422 w 4425"/>
              <a:gd name="T45" fmla="*/ 1963 h 4230"/>
              <a:gd name="T46" fmla="*/ 4422 w 4425"/>
              <a:gd name="T47" fmla="*/ 1963 h 4230"/>
              <a:gd name="T48" fmla="*/ 3208 w 4425"/>
              <a:gd name="T49" fmla="*/ 240 h 4230"/>
              <a:gd name="T50" fmla="*/ 3208 w 4425"/>
              <a:gd name="T51" fmla="*/ 240 h 4230"/>
              <a:gd name="T52" fmla="*/ 3109 w 4425"/>
              <a:gd name="T53" fmla="*/ 197 h 4230"/>
              <a:gd name="T54" fmla="*/ 3109 w 4425"/>
              <a:gd name="T55" fmla="*/ 197 h 4230"/>
              <a:gd name="T56" fmla="*/ 1911 w 4425"/>
              <a:gd name="T57" fmla="*/ 101 h 4230"/>
              <a:gd name="T58" fmla="*/ 1911 w 4425"/>
              <a:gd name="T59" fmla="*/ 101 h 4230"/>
              <a:gd name="T60" fmla="*/ 1806 w 4425"/>
              <a:gd name="T61" fmla="*/ 131 h 4230"/>
              <a:gd name="T62" fmla="*/ 1806 w 4425"/>
              <a:gd name="T63" fmla="*/ 131 h 4230"/>
              <a:gd name="T64" fmla="*/ 683 w 4425"/>
              <a:gd name="T65" fmla="*/ 919 h 4230"/>
              <a:gd name="T66" fmla="*/ 683 w 4425"/>
              <a:gd name="T67" fmla="*/ 919 h 4230"/>
              <a:gd name="T68" fmla="*/ 343 w 4425"/>
              <a:gd name="T69" fmla="*/ 2767 h 4230"/>
              <a:gd name="T70" fmla="*/ 343 w 4425"/>
              <a:gd name="T71" fmla="*/ 2767 h 4230"/>
              <a:gd name="T72" fmla="*/ 355 w 4425"/>
              <a:gd name="T73" fmla="*/ 2797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2797"/>
                </a:moveTo>
                <a:lnTo>
                  <a:pt x="355" y="2797"/>
                </a:lnTo>
                <a:cubicBezTo>
                  <a:pt x="427" y="2909"/>
                  <a:pt x="503" y="3017"/>
                  <a:pt x="579" y="3123"/>
                </a:cubicBezTo>
                <a:lnTo>
                  <a:pt x="579" y="3123"/>
                </a:lnTo>
                <a:cubicBezTo>
                  <a:pt x="597" y="3144"/>
                  <a:pt x="617" y="3164"/>
                  <a:pt x="637" y="3184"/>
                </a:cubicBezTo>
                <a:lnTo>
                  <a:pt x="637" y="3184"/>
                </a:lnTo>
                <a:cubicBezTo>
                  <a:pt x="657" y="3204"/>
                  <a:pt x="677" y="3224"/>
                  <a:pt x="698" y="3243"/>
                </a:cubicBezTo>
                <a:lnTo>
                  <a:pt x="698" y="3243"/>
                </a:lnTo>
                <a:cubicBezTo>
                  <a:pt x="723" y="3266"/>
                  <a:pt x="748" y="3288"/>
                  <a:pt x="774" y="3310"/>
                </a:cubicBezTo>
                <a:lnTo>
                  <a:pt x="774" y="3310"/>
                </a:lnTo>
                <a:cubicBezTo>
                  <a:pt x="925" y="3444"/>
                  <a:pt x="1096" y="3578"/>
                  <a:pt x="1279" y="3695"/>
                </a:cubicBezTo>
                <a:lnTo>
                  <a:pt x="1279" y="3695"/>
                </a:lnTo>
                <a:cubicBezTo>
                  <a:pt x="1309" y="3715"/>
                  <a:pt x="1341" y="3734"/>
                  <a:pt x="1372" y="3752"/>
                </a:cubicBezTo>
                <a:lnTo>
                  <a:pt x="1372" y="3752"/>
                </a:lnTo>
                <a:cubicBezTo>
                  <a:pt x="1830" y="4044"/>
                  <a:pt x="2426" y="4229"/>
                  <a:pt x="2947" y="4061"/>
                </a:cubicBezTo>
                <a:lnTo>
                  <a:pt x="2947" y="4061"/>
                </a:lnTo>
                <a:cubicBezTo>
                  <a:pt x="2979" y="4050"/>
                  <a:pt x="3012" y="4038"/>
                  <a:pt x="3043" y="4025"/>
                </a:cubicBezTo>
                <a:lnTo>
                  <a:pt x="3043" y="4025"/>
                </a:lnTo>
                <a:cubicBezTo>
                  <a:pt x="3879" y="3747"/>
                  <a:pt x="4249" y="2936"/>
                  <a:pt x="4418" y="2174"/>
                </a:cubicBezTo>
                <a:lnTo>
                  <a:pt x="4418" y="2174"/>
                </a:lnTo>
                <a:cubicBezTo>
                  <a:pt x="4419" y="2150"/>
                  <a:pt x="4420" y="2127"/>
                  <a:pt x="4422" y="2104"/>
                </a:cubicBezTo>
                <a:lnTo>
                  <a:pt x="4422" y="2104"/>
                </a:lnTo>
                <a:cubicBezTo>
                  <a:pt x="4424" y="2057"/>
                  <a:pt x="4424" y="2010"/>
                  <a:pt x="4422" y="1963"/>
                </a:cubicBezTo>
                <a:lnTo>
                  <a:pt x="4422" y="1963"/>
                </a:lnTo>
                <a:cubicBezTo>
                  <a:pt x="4392" y="1206"/>
                  <a:pt x="3889" y="548"/>
                  <a:pt x="3208" y="240"/>
                </a:cubicBezTo>
                <a:lnTo>
                  <a:pt x="3208" y="240"/>
                </a:lnTo>
                <a:cubicBezTo>
                  <a:pt x="3175" y="225"/>
                  <a:pt x="3143" y="211"/>
                  <a:pt x="3109" y="197"/>
                </a:cubicBezTo>
                <a:lnTo>
                  <a:pt x="3109" y="197"/>
                </a:lnTo>
                <a:cubicBezTo>
                  <a:pt x="2715" y="17"/>
                  <a:pt x="2298" y="0"/>
                  <a:pt x="1911" y="101"/>
                </a:cubicBezTo>
                <a:lnTo>
                  <a:pt x="1911" y="101"/>
                </a:lnTo>
                <a:cubicBezTo>
                  <a:pt x="1875" y="110"/>
                  <a:pt x="1840" y="120"/>
                  <a:pt x="1806" y="131"/>
                </a:cubicBezTo>
                <a:lnTo>
                  <a:pt x="1806" y="131"/>
                </a:lnTo>
                <a:cubicBezTo>
                  <a:pt x="1347" y="270"/>
                  <a:pt x="939" y="522"/>
                  <a:pt x="683" y="919"/>
                </a:cubicBezTo>
                <a:lnTo>
                  <a:pt x="683" y="919"/>
                </a:lnTo>
                <a:cubicBezTo>
                  <a:pt x="322" y="1468"/>
                  <a:pt x="0" y="2161"/>
                  <a:pt x="343" y="2767"/>
                </a:cubicBezTo>
                <a:lnTo>
                  <a:pt x="343" y="2767"/>
                </a:lnTo>
                <a:cubicBezTo>
                  <a:pt x="347" y="2777"/>
                  <a:pt x="351" y="2787"/>
                  <a:pt x="355" y="2797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175">
            <a:extLst>
              <a:ext uri="{FF2B5EF4-FFF2-40B4-BE49-F238E27FC236}">
                <a16:creationId xmlns:a16="http://schemas.microsoft.com/office/drawing/2014/main" id="{865EDF92-FD03-9F4D-4E23-0BEC82295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16" y="2575975"/>
            <a:ext cx="2620592" cy="1666262"/>
          </a:xfrm>
          <a:custGeom>
            <a:avLst/>
            <a:gdLst>
              <a:gd name="T0" fmla="*/ 355 w 4425"/>
              <a:gd name="T1" fmla="*/ 1432 h 4230"/>
              <a:gd name="T2" fmla="*/ 355 w 4425"/>
              <a:gd name="T3" fmla="*/ 1432 h 4230"/>
              <a:gd name="T4" fmla="*/ 579 w 4425"/>
              <a:gd name="T5" fmla="*/ 1106 h 4230"/>
              <a:gd name="T6" fmla="*/ 579 w 4425"/>
              <a:gd name="T7" fmla="*/ 1106 h 4230"/>
              <a:gd name="T8" fmla="*/ 637 w 4425"/>
              <a:gd name="T9" fmla="*/ 1045 h 4230"/>
              <a:gd name="T10" fmla="*/ 637 w 4425"/>
              <a:gd name="T11" fmla="*/ 1045 h 4230"/>
              <a:gd name="T12" fmla="*/ 698 w 4425"/>
              <a:gd name="T13" fmla="*/ 986 h 4230"/>
              <a:gd name="T14" fmla="*/ 698 w 4425"/>
              <a:gd name="T15" fmla="*/ 986 h 4230"/>
              <a:gd name="T16" fmla="*/ 774 w 4425"/>
              <a:gd name="T17" fmla="*/ 919 h 4230"/>
              <a:gd name="T18" fmla="*/ 774 w 4425"/>
              <a:gd name="T19" fmla="*/ 919 h 4230"/>
              <a:gd name="T20" fmla="*/ 1279 w 4425"/>
              <a:gd name="T21" fmla="*/ 534 h 4230"/>
              <a:gd name="T22" fmla="*/ 1279 w 4425"/>
              <a:gd name="T23" fmla="*/ 534 h 4230"/>
              <a:gd name="T24" fmla="*/ 1372 w 4425"/>
              <a:gd name="T25" fmla="*/ 477 h 4230"/>
              <a:gd name="T26" fmla="*/ 1372 w 4425"/>
              <a:gd name="T27" fmla="*/ 477 h 4230"/>
              <a:gd name="T28" fmla="*/ 2947 w 4425"/>
              <a:gd name="T29" fmla="*/ 168 h 4230"/>
              <a:gd name="T30" fmla="*/ 2947 w 4425"/>
              <a:gd name="T31" fmla="*/ 168 h 4230"/>
              <a:gd name="T32" fmla="*/ 3043 w 4425"/>
              <a:gd name="T33" fmla="*/ 204 h 4230"/>
              <a:gd name="T34" fmla="*/ 3043 w 4425"/>
              <a:gd name="T35" fmla="*/ 204 h 4230"/>
              <a:gd name="T36" fmla="*/ 4418 w 4425"/>
              <a:gd name="T37" fmla="*/ 2055 h 4230"/>
              <a:gd name="T38" fmla="*/ 4418 w 4425"/>
              <a:gd name="T39" fmla="*/ 2055 h 4230"/>
              <a:gd name="T40" fmla="*/ 4422 w 4425"/>
              <a:gd name="T41" fmla="*/ 2124 h 4230"/>
              <a:gd name="T42" fmla="*/ 4422 w 4425"/>
              <a:gd name="T43" fmla="*/ 2124 h 4230"/>
              <a:gd name="T44" fmla="*/ 4422 w 4425"/>
              <a:gd name="T45" fmla="*/ 2265 h 4230"/>
              <a:gd name="T46" fmla="*/ 4422 w 4425"/>
              <a:gd name="T47" fmla="*/ 2265 h 4230"/>
              <a:gd name="T48" fmla="*/ 3208 w 4425"/>
              <a:gd name="T49" fmla="*/ 3990 h 4230"/>
              <a:gd name="T50" fmla="*/ 3208 w 4425"/>
              <a:gd name="T51" fmla="*/ 3990 h 4230"/>
              <a:gd name="T52" fmla="*/ 3109 w 4425"/>
              <a:gd name="T53" fmla="*/ 4032 h 4230"/>
              <a:gd name="T54" fmla="*/ 3109 w 4425"/>
              <a:gd name="T55" fmla="*/ 4032 h 4230"/>
              <a:gd name="T56" fmla="*/ 1911 w 4425"/>
              <a:gd name="T57" fmla="*/ 4129 h 4230"/>
              <a:gd name="T58" fmla="*/ 1911 w 4425"/>
              <a:gd name="T59" fmla="*/ 4129 h 4230"/>
              <a:gd name="T60" fmla="*/ 1806 w 4425"/>
              <a:gd name="T61" fmla="*/ 4098 h 4230"/>
              <a:gd name="T62" fmla="*/ 1806 w 4425"/>
              <a:gd name="T63" fmla="*/ 4098 h 4230"/>
              <a:gd name="T64" fmla="*/ 683 w 4425"/>
              <a:gd name="T65" fmla="*/ 3311 h 4230"/>
              <a:gd name="T66" fmla="*/ 683 w 4425"/>
              <a:gd name="T67" fmla="*/ 3311 h 4230"/>
              <a:gd name="T68" fmla="*/ 343 w 4425"/>
              <a:gd name="T69" fmla="*/ 1462 h 4230"/>
              <a:gd name="T70" fmla="*/ 343 w 4425"/>
              <a:gd name="T71" fmla="*/ 1462 h 4230"/>
              <a:gd name="T72" fmla="*/ 355 w 4425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1432"/>
                </a:moveTo>
                <a:lnTo>
                  <a:pt x="355" y="1432"/>
                </a:lnTo>
                <a:cubicBezTo>
                  <a:pt x="427" y="1320"/>
                  <a:pt x="503" y="1212"/>
                  <a:pt x="579" y="1106"/>
                </a:cubicBezTo>
                <a:lnTo>
                  <a:pt x="579" y="1106"/>
                </a:lnTo>
                <a:cubicBezTo>
                  <a:pt x="597" y="1085"/>
                  <a:pt x="617" y="1065"/>
                  <a:pt x="637" y="1045"/>
                </a:cubicBezTo>
                <a:lnTo>
                  <a:pt x="637" y="1045"/>
                </a:lnTo>
                <a:cubicBezTo>
                  <a:pt x="657" y="1025"/>
                  <a:pt x="677" y="1006"/>
                  <a:pt x="698" y="986"/>
                </a:cubicBezTo>
                <a:lnTo>
                  <a:pt x="698" y="986"/>
                </a:lnTo>
                <a:cubicBezTo>
                  <a:pt x="723" y="964"/>
                  <a:pt x="748" y="941"/>
                  <a:pt x="774" y="919"/>
                </a:cubicBezTo>
                <a:lnTo>
                  <a:pt x="774" y="919"/>
                </a:lnTo>
                <a:cubicBezTo>
                  <a:pt x="925" y="785"/>
                  <a:pt x="1096" y="651"/>
                  <a:pt x="1279" y="534"/>
                </a:cubicBezTo>
                <a:lnTo>
                  <a:pt x="1279" y="534"/>
                </a:lnTo>
                <a:cubicBezTo>
                  <a:pt x="1309" y="514"/>
                  <a:pt x="1341" y="496"/>
                  <a:pt x="1372" y="477"/>
                </a:cubicBezTo>
                <a:lnTo>
                  <a:pt x="1372" y="477"/>
                </a:lnTo>
                <a:cubicBezTo>
                  <a:pt x="1830" y="185"/>
                  <a:pt x="2426" y="0"/>
                  <a:pt x="2947" y="168"/>
                </a:cubicBezTo>
                <a:lnTo>
                  <a:pt x="2947" y="168"/>
                </a:lnTo>
                <a:cubicBezTo>
                  <a:pt x="2979" y="179"/>
                  <a:pt x="3012" y="191"/>
                  <a:pt x="3043" y="204"/>
                </a:cubicBezTo>
                <a:lnTo>
                  <a:pt x="3043" y="204"/>
                </a:lnTo>
                <a:cubicBezTo>
                  <a:pt x="3879" y="482"/>
                  <a:pt x="4249" y="1293"/>
                  <a:pt x="4418" y="2055"/>
                </a:cubicBezTo>
                <a:lnTo>
                  <a:pt x="4418" y="2055"/>
                </a:lnTo>
                <a:cubicBezTo>
                  <a:pt x="4419" y="2078"/>
                  <a:pt x="4420" y="2101"/>
                  <a:pt x="4422" y="2124"/>
                </a:cubicBezTo>
                <a:lnTo>
                  <a:pt x="4422" y="2124"/>
                </a:lnTo>
                <a:cubicBezTo>
                  <a:pt x="4424" y="2171"/>
                  <a:pt x="4424" y="2218"/>
                  <a:pt x="4422" y="2265"/>
                </a:cubicBezTo>
                <a:lnTo>
                  <a:pt x="4422" y="2265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3" y="4018"/>
                  <a:pt x="3109" y="4032"/>
                </a:cubicBezTo>
                <a:lnTo>
                  <a:pt x="3109" y="4032"/>
                </a:lnTo>
                <a:cubicBezTo>
                  <a:pt x="2715" y="4212"/>
                  <a:pt x="2299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0" y="4109"/>
                  <a:pt x="1806" y="4098"/>
                </a:cubicBezTo>
                <a:lnTo>
                  <a:pt x="1806" y="4098"/>
                </a:lnTo>
                <a:cubicBezTo>
                  <a:pt x="1347" y="3960"/>
                  <a:pt x="939" y="3708"/>
                  <a:pt x="683" y="3311"/>
                </a:cubicBezTo>
                <a:lnTo>
                  <a:pt x="683" y="3311"/>
                </a:lnTo>
                <a:cubicBezTo>
                  <a:pt x="322" y="2761"/>
                  <a:pt x="0" y="2068"/>
                  <a:pt x="343" y="1462"/>
                </a:cubicBezTo>
                <a:lnTo>
                  <a:pt x="343" y="1462"/>
                </a:lnTo>
                <a:cubicBezTo>
                  <a:pt x="347" y="1452"/>
                  <a:pt x="351" y="1442"/>
                  <a:pt x="355" y="1432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173">
            <a:extLst>
              <a:ext uri="{FF2B5EF4-FFF2-40B4-BE49-F238E27FC236}">
                <a16:creationId xmlns:a16="http://schemas.microsoft.com/office/drawing/2014/main" id="{27726002-9E35-9F07-8AFB-FAFF201A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067" y="2560587"/>
            <a:ext cx="2620592" cy="1666262"/>
          </a:xfrm>
          <a:custGeom>
            <a:avLst/>
            <a:gdLst>
              <a:gd name="T0" fmla="*/ 4065 w 4422"/>
              <a:gd name="T1" fmla="*/ 2794 h 4227"/>
              <a:gd name="T2" fmla="*/ 4065 w 4422"/>
              <a:gd name="T3" fmla="*/ 2794 h 4227"/>
              <a:gd name="T4" fmla="*/ 3842 w 4422"/>
              <a:gd name="T5" fmla="*/ 3121 h 4227"/>
              <a:gd name="T6" fmla="*/ 3842 w 4422"/>
              <a:gd name="T7" fmla="*/ 3121 h 4227"/>
              <a:gd name="T8" fmla="*/ 3784 w 4422"/>
              <a:gd name="T9" fmla="*/ 3181 h 4227"/>
              <a:gd name="T10" fmla="*/ 3784 w 4422"/>
              <a:gd name="T11" fmla="*/ 3181 h 4227"/>
              <a:gd name="T12" fmla="*/ 3723 w 4422"/>
              <a:gd name="T13" fmla="*/ 3240 h 4227"/>
              <a:gd name="T14" fmla="*/ 3723 w 4422"/>
              <a:gd name="T15" fmla="*/ 3240 h 4227"/>
              <a:gd name="T16" fmla="*/ 3647 w 4422"/>
              <a:gd name="T17" fmla="*/ 3307 h 4227"/>
              <a:gd name="T18" fmla="*/ 3647 w 4422"/>
              <a:gd name="T19" fmla="*/ 3307 h 4227"/>
              <a:gd name="T20" fmla="*/ 3142 w 4422"/>
              <a:gd name="T21" fmla="*/ 3692 h 4227"/>
              <a:gd name="T22" fmla="*/ 3142 w 4422"/>
              <a:gd name="T23" fmla="*/ 3692 h 4227"/>
              <a:gd name="T24" fmla="*/ 3049 w 4422"/>
              <a:gd name="T25" fmla="*/ 3750 h 4227"/>
              <a:gd name="T26" fmla="*/ 3049 w 4422"/>
              <a:gd name="T27" fmla="*/ 3750 h 4227"/>
              <a:gd name="T28" fmla="*/ 1476 w 4422"/>
              <a:gd name="T29" fmla="*/ 4057 h 4227"/>
              <a:gd name="T30" fmla="*/ 1476 w 4422"/>
              <a:gd name="T31" fmla="*/ 4057 h 4227"/>
              <a:gd name="T32" fmla="*/ 1379 w 4422"/>
              <a:gd name="T33" fmla="*/ 4022 h 4227"/>
              <a:gd name="T34" fmla="*/ 1379 w 4422"/>
              <a:gd name="T35" fmla="*/ 4022 h 4227"/>
              <a:gd name="T36" fmla="*/ 6 w 4422"/>
              <a:gd name="T37" fmla="*/ 2171 h 4227"/>
              <a:gd name="T38" fmla="*/ 6 w 4422"/>
              <a:gd name="T39" fmla="*/ 2171 h 4227"/>
              <a:gd name="T40" fmla="*/ 2 w 4422"/>
              <a:gd name="T41" fmla="*/ 2102 h 4227"/>
              <a:gd name="T42" fmla="*/ 2 w 4422"/>
              <a:gd name="T43" fmla="*/ 2102 h 4227"/>
              <a:gd name="T44" fmla="*/ 2 w 4422"/>
              <a:gd name="T45" fmla="*/ 1960 h 4227"/>
              <a:gd name="T46" fmla="*/ 2 w 4422"/>
              <a:gd name="T47" fmla="*/ 1960 h 4227"/>
              <a:gd name="T48" fmla="*/ 1214 w 4422"/>
              <a:gd name="T49" fmla="*/ 239 h 4227"/>
              <a:gd name="T50" fmla="*/ 1214 w 4422"/>
              <a:gd name="T51" fmla="*/ 239 h 4227"/>
              <a:gd name="T52" fmla="*/ 1313 w 4422"/>
              <a:gd name="T53" fmla="*/ 197 h 4227"/>
              <a:gd name="T54" fmla="*/ 1313 w 4422"/>
              <a:gd name="T55" fmla="*/ 197 h 4227"/>
              <a:gd name="T56" fmla="*/ 2511 w 4422"/>
              <a:gd name="T57" fmla="*/ 100 h 4227"/>
              <a:gd name="T58" fmla="*/ 2511 w 4422"/>
              <a:gd name="T59" fmla="*/ 100 h 4227"/>
              <a:gd name="T60" fmla="*/ 2616 w 4422"/>
              <a:gd name="T61" fmla="*/ 130 h 4227"/>
              <a:gd name="T62" fmla="*/ 2616 w 4422"/>
              <a:gd name="T63" fmla="*/ 130 h 4227"/>
              <a:gd name="T64" fmla="*/ 3738 w 4422"/>
              <a:gd name="T65" fmla="*/ 917 h 4227"/>
              <a:gd name="T66" fmla="*/ 3738 w 4422"/>
              <a:gd name="T67" fmla="*/ 917 h 4227"/>
              <a:gd name="T68" fmla="*/ 4078 w 4422"/>
              <a:gd name="T69" fmla="*/ 2765 h 4227"/>
              <a:gd name="T70" fmla="*/ 4078 w 4422"/>
              <a:gd name="T71" fmla="*/ 2765 h 4227"/>
              <a:gd name="T72" fmla="*/ 4065 w 4422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2" h="4227">
                <a:moveTo>
                  <a:pt x="4065" y="2794"/>
                </a:moveTo>
                <a:lnTo>
                  <a:pt x="4065" y="2794"/>
                </a:lnTo>
                <a:cubicBezTo>
                  <a:pt x="3994" y="2906"/>
                  <a:pt x="3918" y="3015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4" y="3162"/>
                  <a:pt x="3784" y="3181"/>
                </a:cubicBezTo>
                <a:lnTo>
                  <a:pt x="3784" y="3181"/>
                </a:lnTo>
                <a:cubicBezTo>
                  <a:pt x="3764" y="3201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2" y="3285"/>
                  <a:pt x="3647" y="3307"/>
                </a:cubicBezTo>
                <a:lnTo>
                  <a:pt x="3647" y="3307"/>
                </a:lnTo>
                <a:cubicBezTo>
                  <a:pt x="3496" y="3441"/>
                  <a:pt x="3326" y="3575"/>
                  <a:pt x="3142" y="3692"/>
                </a:cubicBezTo>
                <a:lnTo>
                  <a:pt x="3142" y="3692"/>
                </a:lnTo>
                <a:cubicBezTo>
                  <a:pt x="3112" y="3712"/>
                  <a:pt x="3080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7"/>
                </a:cubicBezTo>
                <a:lnTo>
                  <a:pt x="1476" y="4057"/>
                </a:lnTo>
                <a:cubicBezTo>
                  <a:pt x="1443" y="4047"/>
                  <a:pt x="1412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4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5"/>
                  <a:pt x="0" y="2008"/>
                  <a:pt x="2" y="1960"/>
                </a:cubicBezTo>
                <a:lnTo>
                  <a:pt x="2" y="1960"/>
                </a:lnTo>
                <a:cubicBezTo>
                  <a:pt x="31" y="1205"/>
                  <a:pt x="534" y="547"/>
                  <a:pt x="1214" y="239"/>
                </a:cubicBezTo>
                <a:lnTo>
                  <a:pt x="1214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6" y="109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8"/>
                  <a:pt x="3482" y="521"/>
                  <a:pt x="3738" y="917"/>
                </a:cubicBezTo>
                <a:lnTo>
                  <a:pt x="3738" y="917"/>
                </a:lnTo>
                <a:cubicBezTo>
                  <a:pt x="4098" y="1467"/>
                  <a:pt x="4421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69" y="2785"/>
                  <a:pt x="4065" y="2794"/>
                </a:cubicBezTo>
              </a:path>
            </a:pathLst>
          </a:custGeom>
          <a:solidFill>
            <a:srgbClr val="C3DCAE"/>
          </a:solidFill>
          <a:ln>
            <a:solidFill>
              <a:srgbClr val="75A949"/>
            </a:solidFill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553">
            <a:extLst>
              <a:ext uri="{FF2B5EF4-FFF2-40B4-BE49-F238E27FC236}">
                <a16:creationId xmlns:a16="http://schemas.microsoft.com/office/drawing/2014/main" id="{3A60A56C-5584-086A-65F0-59BC09B844B5}"/>
              </a:ext>
            </a:extLst>
          </p:cNvPr>
          <p:cNvSpPr txBox="1"/>
          <p:nvPr/>
        </p:nvSpPr>
        <p:spPr>
          <a:xfrm>
            <a:off x="5067837" y="2876223"/>
            <a:ext cx="226900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Wymiana doświadczeń i know-how</a:t>
            </a:r>
          </a:p>
        </p:txBody>
      </p:sp>
      <p:sp>
        <p:nvSpPr>
          <p:cNvPr id="29" name="Freeform 177">
            <a:extLst>
              <a:ext uri="{FF2B5EF4-FFF2-40B4-BE49-F238E27FC236}">
                <a16:creationId xmlns:a16="http://schemas.microsoft.com/office/drawing/2014/main" id="{F75EC935-B439-1B6E-9ABC-9D2015D0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105" y="2398698"/>
            <a:ext cx="2620590" cy="1666264"/>
          </a:xfrm>
          <a:custGeom>
            <a:avLst/>
            <a:gdLst>
              <a:gd name="T0" fmla="*/ 354 w 4424"/>
              <a:gd name="T1" fmla="*/ 2797 h 4231"/>
              <a:gd name="T2" fmla="*/ 354 w 4424"/>
              <a:gd name="T3" fmla="*/ 2797 h 4231"/>
              <a:gd name="T4" fmla="*/ 577 w 4424"/>
              <a:gd name="T5" fmla="*/ 3124 h 4231"/>
              <a:gd name="T6" fmla="*/ 577 w 4424"/>
              <a:gd name="T7" fmla="*/ 3124 h 4231"/>
              <a:gd name="T8" fmla="*/ 636 w 4424"/>
              <a:gd name="T9" fmla="*/ 3184 h 4231"/>
              <a:gd name="T10" fmla="*/ 636 w 4424"/>
              <a:gd name="T11" fmla="*/ 3184 h 4231"/>
              <a:gd name="T12" fmla="*/ 697 w 4424"/>
              <a:gd name="T13" fmla="*/ 3243 h 4231"/>
              <a:gd name="T14" fmla="*/ 697 w 4424"/>
              <a:gd name="T15" fmla="*/ 3243 h 4231"/>
              <a:gd name="T16" fmla="*/ 773 w 4424"/>
              <a:gd name="T17" fmla="*/ 3310 h 4231"/>
              <a:gd name="T18" fmla="*/ 773 w 4424"/>
              <a:gd name="T19" fmla="*/ 3310 h 4231"/>
              <a:gd name="T20" fmla="*/ 1278 w 4424"/>
              <a:gd name="T21" fmla="*/ 3695 h 4231"/>
              <a:gd name="T22" fmla="*/ 1278 w 4424"/>
              <a:gd name="T23" fmla="*/ 3695 h 4231"/>
              <a:gd name="T24" fmla="*/ 1371 w 4424"/>
              <a:gd name="T25" fmla="*/ 3753 h 4231"/>
              <a:gd name="T26" fmla="*/ 1371 w 4424"/>
              <a:gd name="T27" fmla="*/ 3753 h 4231"/>
              <a:gd name="T28" fmla="*/ 2946 w 4424"/>
              <a:gd name="T29" fmla="*/ 4061 h 4231"/>
              <a:gd name="T30" fmla="*/ 2946 w 4424"/>
              <a:gd name="T31" fmla="*/ 4061 h 4231"/>
              <a:gd name="T32" fmla="*/ 3042 w 4424"/>
              <a:gd name="T33" fmla="*/ 4025 h 4231"/>
              <a:gd name="T34" fmla="*/ 3042 w 4424"/>
              <a:gd name="T35" fmla="*/ 4025 h 4231"/>
              <a:gd name="T36" fmla="*/ 4416 w 4424"/>
              <a:gd name="T37" fmla="*/ 2174 h 4231"/>
              <a:gd name="T38" fmla="*/ 4416 w 4424"/>
              <a:gd name="T39" fmla="*/ 2174 h 4231"/>
              <a:gd name="T40" fmla="*/ 4421 w 4424"/>
              <a:gd name="T41" fmla="*/ 2104 h 4231"/>
              <a:gd name="T42" fmla="*/ 4421 w 4424"/>
              <a:gd name="T43" fmla="*/ 2104 h 4231"/>
              <a:gd name="T44" fmla="*/ 4421 w 4424"/>
              <a:gd name="T45" fmla="*/ 1963 h 4231"/>
              <a:gd name="T46" fmla="*/ 4421 w 4424"/>
              <a:gd name="T47" fmla="*/ 1963 h 4231"/>
              <a:gd name="T48" fmla="*/ 3207 w 4424"/>
              <a:gd name="T49" fmla="*/ 240 h 4231"/>
              <a:gd name="T50" fmla="*/ 3207 w 4424"/>
              <a:gd name="T51" fmla="*/ 240 h 4231"/>
              <a:gd name="T52" fmla="*/ 3108 w 4424"/>
              <a:gd name="T53" fmla="*/ 198 h 4231"/>
              <a:gd name="T54" fmla="*/ 3108 w 4424"/>
              <a:gd name="T55" fmla="*/ 198 h 4231"/>
              <a:gd name="T56" fmla="*/ 1909 w 4424"/>
              <a:gd name="T57" fmla="*/ 101 h 4231"/>
              <a:gd name="T58" fmla="*/ 1909 w 4424"/>
              <a:gd name="T59" fmla="*/ 101 h 4231"/>
              <a:gd name="T60" fmla="*/ 1804 w 4424"/>
              <a:gd name="T61" fmla="*/ 131 h 4231"/>
              <a:gd name="T62" fmla="*/ 1804 w 4424"/>
              <a:gd name="T63" fmla="*/ 131 h 4231"/>
              <a:gd name="T64" fmla="*/ 682 w 4424"/>
              <a:gd name="T65" fmla="*/ 917 h 4231"/>
              <a:gd name="T66" fmla="*/ 682 w 4424"/>
              <a:gd name="T67" fmla="*/ 917 h 4231"/>
              <a:gd name="T68" fmla="*/ 341 w 4424"/>
              <a:gd name="T69" fmla="*/ 2768 h 4231"/>
              <a:gd name="T70" fmla="*/ 341 w 4424"/>
              <a:gd name="T71" fmla="*/ 2768 h 4231"/>
              <a:gd name="T72" fmla="*/ 354 w 4424"/>
              <a:gd name="T73" fmla="*/ 2797 h 4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4" h="4231">
                <a:moveTo>
                  <a:pt x="354" y="2797"/>
                </a:moveTo>
                <a:lnTo>
                  <a:pt x="354" y="2797"/>
                </a:lnTo>
                <a:cubicBezTo>
                  <a:pt x="426" y="2909"/>
                  <a:pt x="502" y="3017"/>
                  <a:pt x="577" y="3124"/>
                </a:cubicBezTo>
                <a:lnTo>
                  <a:pt x="577" y="3124"/>
                </a:lnTo>
                <a:cubicBezTo>
                  <a:pt x="596" y="3145"/>
                  <a:pt x="616" y="3165"/>
                  <a:pt x="636" y="3184"/>
                </a:cubicBezTo>
                <a:lnTo>
                  <a:pt x="636" y="3184"/>
                </a:lnTo>
                <a:cubicBezTo>
                  <a:pt x="656" y="3204"/>
                  <a:pt x="676" y="3223"/>
                  <a:pt x="697" y="3243"/>
                </a:cubicBezTo>
                <a:lnTo>
                  <a:pt x="697" y="3243"/>
                </a:lnTo>
                <a:cubicBezTo>
                  <a:pt x="722" y="3266"/>
                  <a:pt x="748" y="3288"/>
                  <a:pt x="773" y="3310"/>
                </a:cubicBezTo>
                <a:lnTo>
                  <a:pt x="773" y="3310"/>
                </a:lnTo>
                <a:cubicBezTo>
                  <a:pt x="924" y="3445"/>
                  <a:pt x="1095" y="3578"/>
                  <a:pt x="1278" y="3695"/>
                </a:cubicBezTo>
                <a:lnTo>
                  <a:pt x="1278" y="3695"/>
                </a:lnTo>
                <a:cubicBezTo>
                  <a:pt x="1308" y="3715"/>
                  <a:pt x="1340" y="3734"/>
                  <a:pt x="1371" y="3753"/>
                </a:cubicBezTo>
                <a:lnTo>
                  <a:pt x="1371" y="3753"/>
                </a:lnTo>
                <a:cubicBezTo>
                  <a:pt x="1829" y="4044"/>
                  <a:pt x="2425" y="4230"/>
                  <a:pt x="2946" y="4061"/>
                </a:cubicBezTo>
                <a:lnTo>
                  <a:pt x="2946" y="4061"/>
                </a:lnTo>
                <a:cubicBezTo>
                  <a:pt x="2978" y="4050"/>
                  <a:pt x="3010" y="4039"/>
                  <a:pt x="3042" y="4025"/>
                </a:cubicBezTo>
                <a:lnTo>
                  <a:pt x="3042" y="4025"/>
                </a:lnTo>
                <a:cubicBezTo>
                  <a:pt x="3879" y="3748"/>
                  <a:pt x="4248" y="2936"/>
                  <a:pt x="4416" y="2174"/>
                </a:cubicBezTo>
                <a:lnTo>
                  <a:pt x="4416" y="2174"/>
                </a:lnTo>
                <a:cubicBezTo>
                  <a:pt x="4418" y="2151"/>
                  <a:pt x="4419" y="2128"/>
                  <a:pt x="4421" y="2104"/>
                </a:cubicBezTo>
                <a:lnTo>
                  <a:pt x="4421" y="2104"/>
                </a:lnTo>
                <a:cubicBezTo>
                  <a:pt x="4423" y="2057"/>
                  <a:pt x="4423" y="2010"/>
                  <a:pt x="4421" y="1963"/>
                </a:cubicBezTo>
                <a:lnTo>
                  <a:pt x="4421" y="1963"/>
                </a:lnTo>
                <a:cubicBezTo>
                  <a:pt x="4391" y="1205"/>
                  <a:pt x="3888" y="548"/>
                  <a:pt x="3207" y="240"/>
                </a:cubicBezTo>
                <a:lnTo>
                  <a:pt x="3207" y="240"/>
                </a:lnTo>
                <a:cubicBezTo>
                  <a:pt x="3174" y="225"/>
                  <a:pt x="3142" y="211"/>
                  <a:pt x="3108" y="198"/>
                </a:cubicBezTo>
                <a:lnTo>
                  <a:pt x="3108" y="198"/>
                </a:lnTo>
                <a:cubicBezTo>
                  <a:pt x="2714" y="17"/>
                  <a:pt x="2297" y="0"/>
                  <a:pt x="1909" y="101"/>
                </a:cubicBezTo>
                <a:lnTo>
                  <a:pt x="1909" y="101"/>
                </a:lnTo>
                <a:cubicBezTo>
                  <a:pt x="1874" y="110"/>
                  <a:pt x="1839" y="120"/>
                  <a:pt x="1804" y="131"/>
                </a:cubicBezTo>
                <a:lnTo>
                  <a:pt x="1804" y="131"/>
                </a:lnTo>
                <a:cubicBezTo>
                  <a:pt x="1346" y="270"/>
                  <a:pt x="938" y="522"/>
                  <a:pt x="682" y="917"/>
                </a:cubicBezTo>
                <a:lnTo>
                  <a:pt x="682" y="917"/>
                </a:lnTo>
                <a:cubicBezTo>
                  <a:pt x="321" y="1467"/>
                  <a:pt x="0" y="2161"/>
                  <a:pt x="341" y="2768"/>
                </a:cubicBezTo>
                <a:lnTo>
                  <a:pt x="341" y="2768"/>
                </a:lnTo>
                <a:cubicBezTo>
                  <a:pt x="346" y="2778"/>
                  <a:pt x="350" y="2787"/>
                  <a:pt x="354" y="2797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 178">
            <a:extLst>
              <a:ext uri="{FF2B5EF4-FFF2-40B4-BE49-F238E27FC236}">
                <a16:creationId xmlns:a16="http://schemas.microsoft.com/office/drawing/2014/main" id="{56F07491-2D33-E6EA-439A-F164A572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253" y="2467944"/>
            <a:ext cx="2620592" cy="1666262"/>
          </a:xfrm>
          <a:custGeom>
            <a:avLst/>
            <a:gdLst>
              <a:gd name="T0" fmla="*/ 355 w 4425"/>
              <a:gd name="T1" fmla="*/ 1432 h 4230"/>
              <a:gd name="T2" fmla="*/ 355 w 4425"/>
              <a:gd name="T3" fmla="*/ 1432 h 4230"/>
              <a:gd name="T4" fmla="*/ 579 w 4425"/>
              <a:gd name="T5" fmla="*/ 1105 h 4230"/>
              <a:gd name="T6" fmla="*/ 579 w 4425"/>
              <a:gd name="T7" fmla="*/ 1105 h 4230"/>
              <a:gd name="T8" fmla="*/ 637 w 4425"/>
              <a:gd name="T9" fmla="*/ 1044 h 4230"/>
              <a:gd name="T10" fmla="*/ 637 w 4425"/>
              <a:gd name="T11" fmla="*/ 1044 h 4230"/>
              <a:gd name="T12" fmla="*/ 698 w 4425"/>
              <a:gd name="T13" fmla="*/ 986 h 4230"/>
              <a:gd name="T14" fmla="*/ 698 w 4425"/>
              <a:gd name="T15" fmla="*/ 986 h 4230"/>
              <a:gd name="T16" fmla="*/ 774 w 4425"/>
              <a:gd name="T17" fmla="*/ 918 h 4230"/>
              <a:gd name="T18" fmla="*/ 774 w 4425"/>
              <a:gd name="T19" fmla="*/ 918 h 4230"/>
              <a:gd name="T20" fmla="*/ 1279 w 4425"/>
              <a:gd name="T21" fmla="*/ 534 h 4230"/>
              <a:gd name="T22" fmla="*/ 1279 w 4425"/>
              <a:gd name="T23" fmla="*/ 534 h 4230"/>
              <a:gd name="T24" fmla="*/ 1373 w 4425"/>
              <a:gd name="T25" fmla="*/ 477 h 4230"/>
              <a:gd name="T26" fmla="*/ 1373 w 4425"/>
              <a:gd name="T27" fmla="*/ 477 h 4230"/>
              <a:gd name="T28" fmla="*/ 2947 w 4425"/>
              <a:gd name="T29" fmla="*/ 169 h 4230"/>
              <a:gd name="T30" fmla="*/ 2947 w 4425"/>
              <a:gd name="T31" fmla="*/ 169 h 4230"/>
              <a:gd name="T32" fmla="*/ 3043 w 4425"/>
              <a:gd name="T33" fmla="*/ 204 h 4230"/>
              <a:gd name="T34" fmla="*/ 3043 w 4425"/>
              <a:gd name="T35" fmla="*/ 204 h 4230"/>
              <a:gd name="T36" fmla="*/ 4418 w 4425"/>
              <a:gd name="T37" fmla="*/ 2055 h 4230"/>
              <a:gd name="T38" fmla="*/ 4418 w 4425"/>
              <a:gd name="T39" fmla="*/ 2055 h 4230"/>
              <a:gd name="T40" fmla="*/ 4422 w 4425"/>
              <a:gd name="T41" fmla="*/ 2124 h 4230"/>
              <a:gd name="T42" fmla="*/ 4422 w 4425"/>
              <a:gd name="T43" fmla="*/ 2124 h 4230"/>
              <a:gd name="T44" fmla="*/ 4422 w 4425"/>
              <a:gd name="T45" fmla="*/ 2266 h 4230"/>
              <a:gd name="T46" fmla="*/ 4422 w 4425"/>
              <a:gd name="T47" fmla="*/ 2266 h 4230"/>
              <a:gd name="T48" fmla="*/ 3208 w 4425"/>
              <a:gd name="T49" fmla="*/ 3990 h 4230"/>
              <a:gd name="T50" fmla="*/ 3208 w 4425"/>
              <a:gd name="T51" fmla="*/ 3990 h 4230"/>
              <a:gd name="T52" fmla="*/ 3109 w 4425"/>
              <a:gd name="T53" fmla="*/ 4032 h 4230"/>
              <a:gd name="T54" fmla="*/ 3109 w 4425"/>
              <a:gd name="T55" fmla="*/ 4032 h 4230"/>
              <a:gd name="T56" fmla="*/ 1911 w 4425"/>
              <a:gd name="T57" fmla="*/ 4129 h 4230"/>
              <a:gd name="T58" fmla="*/ 1911 w 4425"/>
              <a:gd name="T59" fmla="*/ 4129 h 4230"/>
              <a:gd name="T60" fmla="*/ 1805 w 4425"/>
              <a:gd name="T61" fmla="*/ 4099 h 4230"/>
              <a:gd name="T62" fmla="*/ 1805 w 4425"/>
              <a:gd name="T63" fmla="*/ 4099 h 4230"/>
              <a:gd name="T64" fmla="*/ 683 w 4425"/>
              <a:gd name="T65" fmla="*/ 3311 h 4230"/>
              <a:gd name="T66" fmla="*/ 683 w 4425"/>
              <a:gd name="T67" fmla="*/ 3311 h 4230"/>
              <a:gd name="T68" fmla="*/ 343 w 4425"/>
              <a:gd name="T69" fmla="*/ 1461 h 4230"/>
              <a:gd name="T70" fmla="*/ 343 w 4425"/>
              <a:gd name="T71" fmla="*/ 1461 h 4230"/>
              <a:gd name="T72" fmla="*/ 355 w 4425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1432"/>
                </a:moveTo>
                <a:lnTo>
                  <a:pt x="355" y="1432"/>
                </a:lnTo>
                <a:cubicBezTo>
                  <a:pt x="427" y="1320"/>
                  <a:pt x="503" y="1211"/>
                  <a:pt x="579" y="1105"/>
                </a:cubicBezTo>
                <a:lnTo>
                  <a:pt x="579" y="1105"/>
                </a:lnTo>
                <a:cubicBezTo>
                  <a:pt x="597" y="1084"/>
                  <a:pt x="617" y="1064"/>
                  <a:pt x="637" y="1044"/>
                </a:cubicBezTo>
                <a:lnTo>
                  <a:pt x="637" y="1044"/>
                </a:lnTo>
                <a:cubicBezTo>
                  <a:pt x="657" y="1025"/>
                  <a:pt x="677" y="1005"/>
                  <a:pt x="698" y="986"/>
                </a:cubicBezTo>
                <a:lnTo>
                  <a:pt x="698" y="986"/>
                </a:lnTo>
                <a:cubicBezTo>
                  <a:pt x="723" y="963"/>
                  <a:pt x="749" y="940"/>
                  <a:pt x="774" y="918"/>
                </a:cubicBezTo>
                <a:lnTo>
                  <a:pt x="774" y="918"/>
                </a:lnTo>
                <a:cubicBezTo>
                  <a:pt x="926" y="784"/>
                  <a:pt x="1096" y="651"/>
                  <a:pt x="1279" y="534"/>
                </a:cubicBezTo>
                <a:lnTo>
                  <a:pt x="1279" y="534"/>
                </a:lnTo>
                <a:cubicBezTo>
                  <a:pt x="1310" y="515"/>
                  <a:pt x="1341" y="495"/>
                  <a:pt x="1373" y="477"/>
                </a:cubicBezTo>
                <a:lnTo>
                  <a:pt x="1373" y="477"/>
                </a:lnTo>
                <a:cubicBezTo>
                  <a:pt x="1830" y="185"/>
                  <a:pt x="2426" y="0"/>
                  <a:pt x="2947" y="169"/>
                </a:cubicBezTo>
                <a:lnTo>
                  <a:pt x="2947" y="169"/>
                </a:lnTo>
                <a:cubicBezTo>
                  <a:pt x="2979" y="179"/>
                  <a:pt x="3011" y="191"/>
                  <a:pt x="3043" y="204"/>
                </a:cubicBezTo>
                <a:lnTo>
                  <a:pt x="3043" y="204"/>
                </a:lnTo>
                <a:cubicBezTo>
                  <a:pt x="3880" y="482"/>
                  <a:pt x="4249" y="1293"/>
                  <a:pt x="4418" y="2055"/>
                </a:cubicBezTo>
                <a:lnTo>
                  <a:pt x="4418" y="2055"/>
                </a:lnTo>
                <a:cubicBezTo>
                  <a:pt x="4419" y="2078"/>
                  <a:pt x="4421" y="2101"/>
                  <a:pt x="4422" y="2124"/>
                </a:cubicBezTo>
                <a:lnTo>
                  <a:pt x="4422" y="2124"/>
                </a:lnTo>
                <a:cubicBezTo>
                  <a:pt x="4424" y="2171"/>
                  <a:pt x="4424" y="2218"/>
                  <a:pt x="4422" y="2266"/>
                </a:cubicBezTo>
                <a:lnTo>
                  <a:pt x="4422" y="2266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3" y="4019"/>
                  <a:pt x="3109" y="4032"/>
                </a:cubicBezTo>
                <a:lnTo>
                  <a:pt x="3109" y="4032"/>
                </a:lnTo>
                <a:cubicBezTo>
                  <a:pt x="2716" y="4213"/>
                  <a:pt x="2298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0" y="4110"/>
                  <a:pt x="1805" y="4099"/>
                </a:cubicBezTo>
                <a:lnTo>
                  <a:pt x="1805" y="4099"/>
                </a:lnTo>
                <a:cubicBezTo>
                  <a:pt x="1347" y="3960"/>
                  <a:pt x="939" y="3707"/>
                  <a:pt x="683" y="3311"/>
                </a:cubicBezTo>
                <a:lnTo>
                  <a:pt x="683" y="3311"/>
                </a:lnTo>
                <a:cubicBezTo>
                  <a:pt x="323" y="2762"/>
                  <a:pt x="0" y="2068"/>
                  <a:pt x="343" y="1461"/>
                </a:cubicBezTo>
                <a:lnTo>
                  <a:pt x="343" y="1461"/>
                </a:lnTo>
                <a:cubicBezTo>
                  <a:pt x="347" y="1451"/>
                  <a:pt x="351" y="1441"/>
                  <a:pt x="355" y="1432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176">
            <a:extLst>
              <a:ext uri="{FF2B5EF4-FFF2-40B4-BE49-F238E27FC236}">
                <a16:creationId xmlns:a16="http://schemas.microsoft.com/office/drawing/2014/main" id="{2936FC71-DD19-4365-FE22-529A95FE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70" y="2452556"/>
            <a:ext cx="2620590" cy="1666262"/>
          </a:xfrm>
          <a:custGeom>
            <a:avLst/>
            <a:gdLst>
              <a:gd name="T0" fmla="*/ 4065 w 4421"/>
              <a:gd name="T1" fmla="*/ 2794 h 4227"/>
              <a:gd name="T2" fmla="*/ 4065 w 4421"/>
              <a:gd name="T3" fmla="*/ 2794 h 4227"/>
              <a:gd name="T4" fmla="*/ 3842 w 4421"/>
              <a:gd name="T5" fmla="*/ 3121 h 4227"/>
              <a:gd name="T6" fmla="*/ 3842 w 4421"/>
              <a:gd name="T7" fmla="*/ 3121 h 4227"/>
              <a:gd name="T8" fmla="*/ 3784 w 4421"/>
              <a:gd name="T9" fmla="*/ 3181 h 4227"/>
              <a:gd name="T10" fmla="*/ 3784 w 4421"/>
              <a:gd name="T11" fmla="*/ 3181 h 4227"/>
              <a:gd name="T12" fmla="*/ 3723 w 4421"/>
              <a:gd name="T13" fmla="*/ 3240 h 4227"/>
              <a:gd name="T14" fmla="*/ 3723 w 4421"/>
              <a:gd name="T15" fmla="*/ 3240 h 4227"/>
              <a:gd name="T16" fmla="*/ 3647 w 4421"/>
              <a:gd name="T17" fmla="*/ 3307 h 4227"/>
              <a:gd name="T18" fmla="*/ 3647 w 4421"/>
              <a:gd name="T19" fmla="*/ 3307 h 4227"/>
              <a:gd name="T20" fmla="*/ 3142 w 4421"/>
              <a:gd name="T21" fmla="*/ 3692 h 4227"/>
              <a:gd name="T22" fmla="*/ 3142 w 4421"/>
              <a:gd name="T23" fmla="*/ 3692 h 4227"/>
              <a:gd name="T24" fmla="*/ 3049 w 4421"/>
              <a:gd name="T25" fmla="*/ 3750 h 4227"/>
              <a:gd name="T26" fmla="*/ 3049 w 4421"/>
              <a:gd name="T27" fmla="*/ 3750 h 4227"/>
              <a:gd name="T28" fmla="*/ 1476 w 4421"/>
              <a:gd name="T29" fmla="*/ 4058 h 4227"/>
              <a:gd name="T30" fmla="*/ 1476 w 4421"/>
              <a:gd name="T31" fmla="*/ 4058 h 4227"/>
              <a:gd name="T32" fmla="*/ 1379 w 4421"/>
              <a:gd name="T33" fmla="*/ 4022 h 4227"/>
              <a:gd name="T34" fmla="*/ 1379 w 4421"/>
              <a:gd name="T35" fmla="*/ 4022 h 4227"/>
              <a:gd name="T36" fmla="*/ 6 w 4421"/>
              <a:gd name="T37" fmla="*/ 2171 h 4227"/>
              <a:gd name="T38" fmla="*/ 6 w 4421"/>
              <a:gd name="T39" fmla="*/ 2171 h 4227"/>
              <a:gd name="T40" fmla="*/ 2 w 4421"/>
              <a:gd name="T41" fmla="*/ 2102 h 4227"/>
              <a:gd name="T42" fmla="*/ 2 w 4421"/>
              <a:gd name="T43" fmla="*/ 2102 h 4227"/>
              <a:gd name="T44" fmla="*/ 2 w 4421"/>
              <a:gd name="T45" fmla="*/ 1961 h 4227"/>
              <a:gd name="T46" fmla="*/ 2 w 4421"/>
              <a:gd name="T47" fmla="*/ 1961 h 4227"/>
              <a:gd name="T48" fmla="*/ 1215 w 4421"/>
              <a:gd name="T49" fmla="*/ 239 h 4227"/>
              <a:gd name="T50" fmla="*/ 1215 w 4421"/>
              <a:gd name="T51" fmla="*/ 239 h 4227"/>
              <a:gd name="T52" fmla="*/ 1313 w 4421"/>
              <a:gd name="T53" fmla="*/ 197 h 4227"/>
              <a:gd name="T54" fmla="*/ 1313 w 4421"/>
              <a:gd name="T55" fmla="*/ 197 h 4227"/>
              <a:gd name="T56" fmla="*/ 2511 w 4421"/>
              <a:gd name="T57" fmla="*/ 100 h 4227"/>
              <a:gd name="T58" fmla="*/ 2511 w 4421"/>
              <a:gd name="T59" fmla="*/ 100 h 4227"/>
              <a:gd name="T60" fmla="*/ 2616 w 4421"/>
              <a:gd name="T61" fmla="*/ 130 h 4227"/>
              <a:gd name="T62" fmla="*/ 2616 w 4421"/>
              <a:gd name="T63" fmla="*/ 130 h 4227"/>
              <a:gd name="T64" fmla="*/ 3738 w 4421"/>
              <a:gd name="T65" fmla="*/ 916 h 4227"/>
              <a:gd name="T66" fmla="*/ 3738 w 4421"/>
              <a:gd name="T67" fmla="*/ 916 h 4227"/>
              <a:gd name="T68" fmla="*/ 4078 w 4421"/>
              <a:gd name="T69" fmla="*/ 2765 h 4227"/>
              <a:gd name="T70" fmla="*/ 4078 w 4421"/>
              <a:gd name="T71" fmla="*/ 2765 h 4227"/>
              <a:gd name="T72" fmla="*/ 4065 w 4421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1" h="4227">
                <a:moveTo>
                  <a:pt x="4065" y="2794"/>
                </a:moveTo>
                <a:lnTo>
                  <a:pt x="4065" y="2794"/>
                </a:lnTo>
                <a:cubicBezTo>
                  <a:pt x="3994" y="2907"/>
                  <a:pt x="3918" y="3014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4" y="3162"/>
                  <a:pt x="3784" y="3181"/>
                </a:cubicBezTo>
                <a:lnTo>
                  <a:pt x="3784" y="3181"/>
                </a:lnTo>
                <a:cubicBezTo>
                  <a:pt x="3764" y="3202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3" y="3286"/>
                  <a:pt x="3647" y="3307"/>
                </a:cubicBezTo>
                <a:lnTo>
                  <a:pt x="3647" y="3307"/>
                </a:lnTo>
                <a:cubicBezTo>
                  <a:pt x="3496" y="3442"/>
                  <a:pt x="3326" y="3575"/>
                  <a:pt x="3142" y="3692"/>
                </a:cubicBezTo>
                <a:lnTo>
                  <a:pt x="3142" y="3692"/>
                </a:lnTo>
                <a:cubicBezTo>
                  <a:pt x="3112" y="3712"/>
                  <a:pt x="3080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8"/>
                </a:cubicBezTo>
                <a:lnTo>
                  <a:pt x="1476" y="4058"/>
                </a:lnTo>
                <a:cubicBezTo>
                  <a:pt x="1443" y="4047"/>
                  <a:pt x="1412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4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6"/>
                  <a:pt x="0" y="2009"/>
                  <a:pt x="2" y="1961"/>
                </a:cubicBezTo>
                <a:lnTo>
                  <a:pt x="2" y="1961"/>
                </a:lnTo>
                <a:cubicBezTo>
                  <a:pt x="31" y="1204"/>
                  <a:pt x="534" y="547"/>
                  <a:pt x="1215" y="239"/>
                </a:cubicBezTo>
                <a:lnTo>
                  <a:pt x="1215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7" y="110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9"/>
                  <a:pt x="3482" y="521"/>
                  <a:pt x="3738" y="916"/>
                </a:cubicBezTo>
                <a:lnTo>
                  <a:pt x="3738" y="916"/>
                </a:lnTo>
                <a:cubicBezTo>
                  <a:pt x="4098" y="1466"/>
                  <a:pt x="4420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70" y="2785"/>
                  <a:pt x="4065" y="2794"/>
                </a:cubicBezTo>
              </a:path>
            </a:pathLst>
          </a:custGeom>
          <a:solidFill>
            <a:srgbClr val="3DB0B9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553">
            <a:extLst>
              <a:ext uri="{FF2B5EF4-FFF2-40B4-BE49-F238E27FC236}">
                <a16:creationId xmlns:a16="http://schemas.microsoft.com/office/drawing/2014/main" id="{FD0C9E44-6F7B-B1A8-F47B-771D8A7FE7DF}"/>
              </a:ext>
            </a:extLst>
          </p:cNvPr>
          <p:cNvSpPr txBox="1"/>
          <p:nvPr/>
        </p:nvSpPr>
        <p:spPr>
          <a:xfrm>
            <a:off x="7749924" y="2794745"/>
            <a:ext cx="235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Tworzenie ogrodów i projektów społecznościowych </a:t>
            </a:r>
          </a:p>
        </p:txBody>
      </p:sp>
      <p:sp>
        <p:nvSpPr>
          <p:cNvPr id="33" name="Freeform 174">
            <a:extLst>
              <a:ext uri="{FF2B5EF4-FFF2-40B4-BE49-F238E27FC236}">
                <a16:creationId xmlns:a16="http://schemas.microsoft.com/office/drawing/2014/main" id="{E30D6732-584C-02C4-5E1E-AA82F92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98" y="4075342"/>
            <a:ext cx="2620592" cy="1666264"/>
          </a:xfrm>
          <a:custGeom>
            <a:avLst/>
            <a:gdLst>
              <a:gd name="T0" fmla="*/ 355 w 4425"/>
              <a:gd name="T1" fmla="*/ 2797 h 4230"/>
              <a:gd name="T2" fmla="*/ 355 w 4425"/>
              <a:gd name="T3" fmla="*/ 2797 h 4230"/>
              <a:gd name="T4" fmla="*/ 579 w 4425"/>
              <a:gd name="T5" fmla="*/ 3123 h 4230"/>
              <a:gd name="T6" fmla="*/ 579 w 4425"/>
              <a:gd name="T7" fmla="*/ 3123 h 4230"/>
              <a:gd name="T8" fmla="*/ 637 w 4425"/>
              <a:gd name="T9" fmla="*/ 3184 h 4230"/>
              <a:gd name="T10" fmla="*/ 637 w 4425"/>
              <a:gd name="T11" fmla="*/ 3184 h 4230"/>
              <a:gd name="T12" fmla="*/ 698 w 4425"/>
              <a:gd name="T13" fmla="*/ 3243 h 4230"/>
              <a:gd name="T14" fmla="*/ 698 w 4425"/>
              <a:gd name="T15" fmla="*/ 3243 h 4230"/>
              <a:gd name="T16" fmla="*/ 774 w 4425"/>
              <a:gd name="T17" fmla="*/ 3310 h 4230"/>
              <a:gd name="T18" fmla="*/ 774 w 4425"/>
              <a:gd name="T19" fmla="*/ 3310 h 4230"/>
              <a:gd name="T20" fmla="*/ 1279 w 4425"/>
              <a:gd name="T21" fmla="*/ 3695 h 4230"/>
              <a:gd name="T22" fmla="*/ 1279 w 4425"/>
              <a:gd name="T23" fmla="*/ 3695 h 4230"/>
              <a:gd name="T24" fmla="*/ 1372 w 4425"/>
              <a:gd name="T25" fmla="*/ 3752 h 4230"/>
              <a:gd name="T26" fmla="*/ 1372 w 4425"/>
              <a:gd name="T27" fmla="*/ 3752 h 4230"/>
              <a:gd name="T28" fmla="*/ 2947 w 4425"/>
              <a:gd name="T29" fmla="*/ 4061 h 4230"/>
              <a:gd name="T30" fmla="*/ 2947 w 4425"/>
              <a:gd name="T31" fmla="*/ 4061 h 4230"/>
              <a:gd name="T32" fmla="*/ 3043 w 4425"/>
              <a:gd name="T33" fmla="*/ 4025 h 4230"/>
              <a:gd name="T34" fmla="*/ 3043 w 4425"/>
              <a:gd name="T35" fmla="*/ 4025 h 4230"/>
              <a:gd name="T36" fmla="*/ 4418 w 4425"/>
              <a:gd name="T37" fmla="*/ 2174 h 4230"/>
              <a:gd name="T38" fmla="*/ 4418 w 4425"/>
              <a:gd name="T39" fmla="*/ 2174 h 4230"/>
              <a:gd name="T40" fmla="*/ 4422 w 4425"/>
              <a:gd name="T41" fmla="*/ 2104 h 4230"/>
              <a:gd name="T42" fmla="*/ 4422 w 4425"/>
              <a:gd name="T43" fmla="*/ 2104 h 4230"/>
              <a:gd name="T44" fmla="*/ 4422 w 4425"/>
              <a:gd name="T45" fmla="*/ 1963 h 4230"/>
              <a:gd name="T46" fmla="*/ 4422 w 4425"/>
              <a:gd name="T47" fmla="*/ 1963 h 4230"/>
              <a:gd name="T48" fmla="*/ 3208 w 4425"/>
              <a:gd name="T49" fmla="*/ 240 h 4230"/>
              <a:gd name="T50" fmla="*/ 3208 w 4425"/>
              <a:gd name="T51" fmla="*/ 240 h 4230"/>
              <a:gd name="T52" fmla="*/ 3109 w 4425"/>
              <a:gd name="T53" fmla="*/ 197 h 4230"/>
              <a:gd name="T54" fmla="*/ 3109 w 4425"/>
              <a:gd name="T55" fmla="*/ 197 h 4230"/>
              <a:gd name="T56" fmla="*/ 1911 w 4425"/>
              <a:gd name="T57" fmla="*/ 101 h 4230"/>
              <a:gd name="T58" fmla="*/ 1911 w 4425"/>
              <a:gd name="T59" fmla="*/ 101 h 4230"/>
              <a:gd name="T60" fmla="*/ 1806 w 4425"/>
              <a:gd name="T61" fmla="*/ 131 h 4230"/>
              <a:gd name="T62" fmla="*/ 1806 w 4425"/>
              <a:gd name="T63" fmla="*/ 131 h 4230"/>
              <a:gd name="T64" fmla="*/ 683 w 4425"/>
              <a:gd name="T65" fmla="*/ 919 h 4230"/>
              <a:gd name="T66" fmla="*/ 683 w 4425"/>
              <a:gd name="T67" fmla="*/ 919 h 4230"/>
              <a:gd name="T68" fmla="*/ 343 w 4425"/>
              <a:gd name="T69" fmla="*/ 2767 h 4230"/>
              <a:gd name="T70" fmla="*/ 343 w 4425"/>
              <a:gd name="T71" fmla="*/ 2767 h 4230"/>
              <a:gd name="T72" fmla="*/ 355 w 4425"/>
              <a:gd name="T73" fmla="*/ 2797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2797"/>
                </a:moveTo>
                <a:lnTo>
                  <a:pt x="355" y="2797"/>
                </a:lnTo>
                <a:cubicBezTo>
                  <a:pt x="427" y="2909"/>
                  <a:pt x="503" y="3017"/>
                  <a:pt x="579" y="3123"/>
                </a:cubicBezTo>
                <a:lnTo>
                  <a:pt x="579" y="3123"/>
                </a:lnTo>
                <a:cubicBezTo>
                  <a:pt x="597" y="3144"/>
                  <a:pt x="617" y="3164"/>
                  <a:pt x="637" y="3184"/>
                </a:cubicBezTo>
                <a:lnTo>
                  <a:pt x="637" y="3184"/>
                </a:lnTo>
                <a:cubicBezTo>
                  <a:pt x="657" y="3204"/>
                  <a:pt x="677" y="3224"/>
                  <a:pt x="698" y="3243"/>
                </a:cubicBezTo>
                <a:lnTo>
                  <a:pt x="698" y="3243"/>
                </a:lnTo>
                <a:cubicBezTo>
                  <a:pt x="723" y="3266"/>
                  <a:pt x="748" y="3288"/>
                  <a:pt x="774" y="3310"/>
                </a:cubicBezTo>
                <a:lnTo>
                  <a:pt x="774" y="3310"/>
                </a:lnTo>
                <a:cubicBezTo>
                  <a:pt x="925" y="3444"/>
                  <a:pt x="1096" y="3578"/>
                  <a:pt x="1279" y="3695"/>
                </a:cubicBezTo>
                <a:lnTo>
                  <a:pt x="1279" y="3695"/>
                </a:lnTo>
                <a:cubicBezTo>
                  <a:pt x="1309" y="3715"/>
                  <a:pt x="1341" y="3734"/>
                  <a:pt x="1372" y="3752"/>
                </a:cubicBezTo>
                <a:lnTo>
                  <a:pt x="1372" y="3752"/>
                </a:lnTo>
                <a:cubicBezTo>
                  <a:pt x="1830" y="4044"/>
                  <a:pt x="2426" y="4229"/>
                  <a:pt x="2947" y="4061"/>
                </a:cubicBezTo>
                <a:lnTo>
                  <a:pt x="2947" y="4061"/>
                </a:lnTo>
                <a:cubicBezTo>
                  <a:pt x="2979" y="4050"/>
                  <a:pt x="3012" y="4038"/>
                  <a:pt x="3043" y="4025"/>
                </a:cubicBezTo>
                <a:lnTo>
                  <a:pt x="3043" y="4025"/>
                </a:lnTo>
                <a:cubicBezTo>
                  <a:pt x="3879" y="3747"/>
                  <a:pt x="4249" y="2936"/>
                  <a:pt x="4418" y="2174"/>
                </a:cubicBezTo>
                <a:lnTo>
                  <a:pt x="4418" y="2174"/>
                </a:lnTo>
                <a:cubicBezTo>
                  <a:pt x="4419" y="2150"/>
                  <a:pt x="4420" y="2127"/>
                  <a:pt x="4422" y="2104"/>
                </a:cubicBezTo>
                <a:lnTo>
                  <a:pt x="4422" y="2104"/>
                </a:lnTo>
                <a:cubicBezTo>
                  <a:pt x="4424" y="2057"/>
                  <a:pt x="4424" y="2010"/>
                  <a:pt x="4422" y="1963"/>
                </a:cubicBezTo>
                <a:lnTo>
                  <a:pt x="4422" y="1963"/>
                </a:lnTo>
                <a:cubicBezTo>
                  <a:pt x="4392" y="1206"/>
                  <a:pt x="3889" y="548"/>
                  <a:pt x="3208" y="240"/>
                </a:cubicBezTo>
                <a:lnTo>
                  <a:pt x="3208" y="240"/>
                </a:lnTo>
                <a:cubicBezTo>
                  <a:pt x="3175" y="225"/>
                  <a:pt x="3143" y="211"/>
                  <a:pt x="3109" y="197"/>
                </a:cubicBezTo>
                <a:lnTo>
                  <a:pt x="3109" y="197"/>
                </a:lnTo>
                <a:cubicBezTo>
                  <a:pt x="2715" y="17"/>
                  <a:pt x="2298" y="0"/>
                  <a:pt x="1911" y="101"/>
                </a:cubicBezTo>
                <a:lnTo>
                  <a:pt x="1911" y="101"/>
                </a:lnTo>
                <a:cubicBezTo>
                  <a:pt x="1875" y="110"/>
                  <a:pt x="1840" y="120"/>
                  <a:pt x="1806" y="131"/>
                </a:cubicBezTo>
                <a:lnTo>
                  <a:pt x="1806" y="131"/>
                </a:lnTo>
                <a:cubicBezTo>
                  <a:pt x="1347" y="270"/>
                  <a:pt x="939" y="522"/>
                  <a:pt x="683" y="919"/>
                </a:cubicBezTo>
                <a:lnTo>
                  <a:pt x="683" y="919"/>
                </a:lnTo>
                <a:cubicBezTo>
                  <a:pt x="322" y="1468"/>
                  <a:pt x="0" y="2161"/>
                  <a:pt x="343" y="2767"/>
                </a:cubicBezTo>
                <a:lnTo>
                  <a:pt x="343" y="2767"/>
                </a:lnTo>
                <a:cubicBezTo>
                  <a:pt x="347" y="2777"/>
                  <a:pt x="351" y="2787"/>
                  <a:pt x="355" y="2797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 175">
            <a:extLst>
              <a:ext uri="{FF2B5EF4-FFF2-40B4-BE49-F238E27FC236}">
                <a16:creationId xmlns:a16="http://schemas.microsoft.com/office/drawing/2014/main" id="{BBAA79BA-0959-A7F7-09A3-6CBB6918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912" y="4144587"/>
            <a:ext cx="2620592" cy="1666262"/>
          </a:xfrm>
          <a:custGeom>
            <a:avLst/>
            <a:gdLst>
              <a:gd name="T0" fmla="*/ 355 w 4425"/>
              <a:gd name="T1" fmla="*/ 1432 h 4230"/>
              <a:gd name="T2" fmla="*/ 355 w 4425"/>
              <a:gd name="T3" fmla="*/ 1432 h 4230"/>
              <a:gd name="T4" fmla="*/ 579 w 4425"/>
              <a:gd name="T5" fmla="*/ 1106 h 4230"/>
              <a:gd name="T6" fmla="*/ 579 w 4425"/>
              <a:gd name="T7" fmla="*/ 1106 h 4230"/>
              <a:gd name="T8" fmla="*/ 637 w 4425"/>
              <a:gd name="T9" fmla="*/ 1045 h 4230"/>
              <a:gd name="T10" fmla="*/ 637 w 4425"/>
              <a:gd name="T11" fmla="*/ 1045 h 4230"/>
              <a:gd name="T12" fmla="*/ 698 w 4425"/>
              <a:gd name="T13" fmla="*/ 986 h 4230"/>
              <a:gd name="T14" fmla="*/ 698 w 4425"/>
              <a:gd name="T15" fmla="*/ 986 h 4230"/>
              <a:gd name="T16" fmla="*/ 774 w 4425"/>
              <a:gd name="T17" fmla="*/ 919 h 4230"/>
              <a:gd name="T18" fmla="*/ 774 w 4425"/>
              <a:gd name="T19" fmla="*/ 919 h 4230"/>
              <a:gd name="T20" fmla="*/ 1279 w 4425"/>
              <a:gd name="T21" fmla="*/ 534 h 4230"/>
              <a:gd name="T22" fmla="*/ 1279 w 4425"/>
              <a:gd name="T23" fmla="*/ 534 h 4230"/>
              <a:gd name="T24" fmla="*/ 1372 w 4425"/>
              <a:gd name="T25" fmla="*/ 477 h 4230"/>
              <a:gd name="T26" fmla="*/ 1372 w 4425"/>
              <a:gd name="T27" fmla="*/ 477 h 4230"/>
              <a:gd name="T28" fmla="*/ 2947 w 4425"/>
              <a:gd name="T29" fmla="*/ 168 h 4230"/>
              <a:gd name="T30" fmla="*/ 2947 w 4425"/>
              <a:gd name="T31" fmla="*/ 168 h 4230"/>
              <a:gd name="T32" fmla="*/ 3043 w 4425"/>
              <a:gd name="T33" fmla="*/ 204 h 4230"/>
              <a:gd name="T34" fmla="*/ 3043 w 4425"/>
              <a:gd name="T35" fmla="*/ 204 h 4230"/>
              <a:gd name="T36" fmla="*/ 4418 w 4425"/>
              <a:gd name="T37" fmla="*/ 2055 h 4230"/>
              <a:gd name="T38" fmla="*/ 4418 w 4425"/>
              <a:gd name="T39" fmla="*/ 2055 h 4230"/>
              <a:gd name="T40" fmla="*/ 4422 w 4425"/>
              <a:gd name="T41" fmla="*/ 2124 h 4230"/>
              <a:gd name="T42" fmla="*/ 4422 w 4425"/>
              <a:gd name="T43" fmla="*/ 2124 h 4230"/>
              <a:gd name="T44" fmla="*/ 4422 w 4425"/>
              <a:gd name="T45" fmla="*/ 2265 h 4230"/>
              <a:gd name="T46" fmla="*/ 4422 w 4425"/>
              <a:gd name="T47" fmla="*/ 2265 h 4230"/>
              <a:gd name="T48" fmla="*/ 3208 w 4425"/>
              <a:gd name="T49" fmla="*/ 3990 h 4230"/>
              <a:gd name="T50" fmla="*/ 3208 w 4425"/>
              <a:gd name="T51" fmla="*/ 3990 h 4230"/>
              <a:gd name="T52" fmla="*/ 3109 w 4425"/>
              <a:gd name="T53" fmla="*/ 4032 h 4230"/>
              <a:gd name="T54" fmla="*/ 3109 w 4425"/>
              <a:gd name="T55" fmla="*/ 4032 h 4230"/>
              <a:gd name="T56" fmla="*/ 1911 w 4425"/>
              <a:gd name="T57" fmla="*/ 4129 h 4230"/>
              <a:gd name="T58" fmla="*/ 1911 w 4425"/>
              <a:gd name="T59" fmla="*/ 4129 h 4230"/>
              <a:gd name="T60" fmla="*/ 1806 w 4425"/>
              <a:gd name="T61" fmla="*/ 4098 h 4230"/>
              <a:gd name="T62" fmla="*/ 1806 w 4425"/>
              <a:gd name="T63" fmla="*/ 4098 h 4230"/>
              <a:gd name="T64" fmla="*/ 683 w 4425"/>
              <a:gd name="T65" fmla="*/ 3311 h 4230"/>
              <a:gd name="T66" fmla="*/ 683 w 4425"/>
              <a:gd name="T67" fmla="*/ 3311 h 4230"/>
              <a:gd name="T68" fmla="*/ 343 w 4425"/>
              <a:gd name="T69" fmla="*/ 1462 h 4230"/>
              <a:gd name="T70" fmla="*/ 343 w 4425"/>
              <a:gd name="T71" fmla="*/ 1462 h 4230"/>
              <a:gd name="T72" fmla="*/ 355 w 4425"/>
              <a:gd name="T73" fmla="*/ 1432 h 4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5" h="4230">
                <a:moveTo>
                  <a:pt x="355" y="1432"/>
                </a:moveTo>
                <a:lnTo>
                  <a:pt x="355" y="1432"/>
                </a:lnTo>
                <a:cubicBezTo>
                  <a:pt x="427" y="1320"/>
                  <a:pt x="503" y="1212"/>
                  <a:pt x="579" y="1106"/>
                </a:cubicBezTo>
                <a:lnTo>
                  <a:pt x="579" y="1106"/>
                </a:lnTo>
                <a:cubicBezTo>
                  <a:pt x="597" y="1085"/>
                  <a:pt x="617" y="1065"/>
                  <a:pt x="637" y="1045"/>
                </a:cubicBezTo>
                <a:lnTo>
                  <a:pt x="637" y="1045"/>
                </a:lnTo>
                <a:cubicBezTo>
                  <a:pt x="657" y="1025"/>
                  <a:pt x="677" y="1006"/>
                  <a:pt x="698" y="986"/>
                </a:cubicBezTo>
                <a:lnTo>
                  <a:pt x="698" y="986"/>
                </a:lnTo>
                <a:cubicBezTo>
                  <a:pt x="723" y="964"/>
                  <a:pt x="748" y="941"/>
                  <a:pt x="774" y="919"/>
                </a:cubicBezTo>
                <a:lnTo>
                  <a:pt x="774" y="919"/>
                </a:lnTo>
                <a:cubicBezTo>
                  <a:pt x="925" y="785"/>
                  <a:pt x="1096" y="651"/>
                  <a:pt x="1279" y="534"/>
                </a:cubicBezTo>
                <a:lnTo>
                  <a:pt x="1279" y="534"/>
                </a:lnTo>
                <a:cubicBezTo>
                  <a:pt x="1309" y="514"/>
                  <a:pt x="1341" y="496"/>
                  <a:pt x="1372" y="477"/>
                </a:cubicBezTo>
                <a:lnTo>
                  <a:pt x="1372" y="477"/>
                </a:lnTo>
                <a:cubicBezTo>
                  <a:pt x="1830" y="185"/>
                  <a:pt x="2426" y="0"/>
                  <a:pt x="2947" y="168"/>
                </a:cubicBezTo>
                <a:lnTo>
                  <a:pt x="2947" y="168"/>
                </a:lnTo>
                <a:cubicBezTo>
                  <a:pt x="2979" y="179"/>
                  <a:pt x="3012" y="191"/>
                  <a:pt x="3043" y="204"/>
                </a:cubicBezTo>
                <a:lnTo>
                  <a:pt x="3043" y="204"/>
                </a:lnTo>
                <a:cubicBezTo>
                  <a:pt x="3879" y="482"/>
                  <a:pt x="4249" y="1293"/>
                  <a:pt x="4418" y="2055"/>
                </a:cubicBezTo>
                <a:lnTo>
                  <a:pt x="4418" y="2055"/>
                </a:lnTo>
                <a:cubicBezTo>
                  <a:pt x="4419" y="2078"/>
                  <a:pt x="4420" y="2101"/>
                  <a:pt x="4422" y="2124"/>
                </a:cubicBezTo>
                <a:lnTo>
                  <a:pt x="4422" y="2124"/>
                </a:lnTo>
                <a:cubicBezTo>
                  <a:pt x="4424" y="2171"/>
                  <a:pt x="4424" y="2218"/>
                  <a:pt x="4422" y="2265"/>
                </a:cubicBezTo>
                <a:lnTo>
                  <a:pt x="4422" y="2265"/>
                </a:lnTo>
                <a:cubicBezTo>
                  <a:pt x="4392" y="3023"/>
                  <a:pt x="3889" y="3681"/>
                  <a:pt x="3208" y="3990"/>
                </a:cubicBezTo>
                <a:lnTo>
                  <a:pt x="3208" y="3990"/>
                </a:lnTo>
                <a:cubicBezTo>
                  <a:pt x="3175" y="4005"/>
                  <a:pt x="3143" y="4018"/>
                  <a:pt x="3109" y="4032"/>
                </a:cubicBezTo>
                <a:lnTo>
                  <a:pt x="3109" y="4032"/>
                </a:lnTo>
                <a:cubicBezTo>
                  <a:pt x="2715" y="4212"/>
                  <a:pt x="2299" y="4229"/>
                  <a:pt x="1911" y="4129"/>
                </a:cubicBezTo>
                <a:lnTo>
                  <a:pt x="1911" y="4129"/>
                </a:lnTo>
                <a:cubicBezTo>
                  <a:pt x="1875" y="4120"/>
                  <a:pt x="1840" y="4109"/>
                  <a:pt x="1806" y="4098"/>
                </a:cubicBezTo>
                <a:lnTo>
                  <a:pt x="1806" y="4098"/>
                </a:lnTo>
                <a:cubicBezTo>
                  <a:pt x="1347" y="3960"/>
                  <a:pt x="939" y="3708"/>
                  <a:pt x="683" y="3311"/>
                </a:cubicBezTo>
                <a:lnTo>
                  <a:pt x="683" y="3311"/>
                </a:lnTo>
                <a:cubicBezTo>
                  <a:pt x="322" y="2761"/>
                  <a:pt x="0" y="2068"/>
                  <a:pt x="343" y="1462"/>
                </a:cubicBezTo>
                <a:lnTo>
                  <a:pt x="343" y="1462"/>
                </a:lnTo>
                <a:cubicBezTo>
                  <a:pt x="347" y="1452"/>
                  <a:pt x="351" y="1442"/>
                  <a:pt x="355" y="1432"/>
                </a:cubicBezTo>
              </a:path>
            </a:pathLst>
          </a:custGeom>
          <a:noFill/>
          <a:ln w="7200" cap="flat">
            <a:solidFill>
              <a:srgbClr val="75A9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173">
            <a:extLst>
              <a:ext uri="{FF2B5EF4-FFF2-40B4-BE49-F238E27FC236}">
                <a16:creationId xmlns:a16="http://schemas.microsoft.com/office/drawing/2014/main" id="{1157D6D0-1CD4-7036-E763-DCB74BEA0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463" y="4129199"/>
            <a:ext cx="2620592" cy="1666262"/>
          </a:xfrm>
          <a:custGeom>
            <a:avLst/>
            <a:gdLst>
              <a:gd name="T0" fmla="*/ 4065 w 4422"/>
              <a:gd name="T1" fmla="*/ 2794 h 4227"/>
              <a:gd name="T2" fmla="*/ 4065 w 4422"/>
              <a:gd name="T3" fmla="*/ 2794 h 4227"/>
              <a:gd name="T4" fmla="*/ 3842 w 4422"/>
              <a:gd name="T5" fmla="*/ 3121 h 4227"/>
              <a:gd name="T6" fmla="*/ 3842 w 4422"/>
              <a:gd name="T7" fmla="*/ 3121 h 4227"/>
              <a:gd name="T8" fmla="*/ 3784 w 4422"/>
              <a:gd name="T9" fmla="*/ 3181 h 4227"/>
              <a:gd name="T10" fmla="*/ 3784 w 4422"/>
              <a:gd name="T11" fmla="*/ 3181 h 4227"/>
              <a:gd name="T12" fmla="*/ 3723 w 4422"/>
              <a:gd name="T13" fmla="*/ 3240 h 4227"/>
              <a:gd name="T14" fmla="*/ 3723 w 4422"/>
              <a:gd name="T15" fmla="*/ 3240 h 4227"/>
              <a:gd name="T16" fmla="*/ 3647 w 4422"/>
              <a:gd name="T17" fmla="*/ 3307 h 4227"/>
              <a:gd name="T18" fmla="*/ 3647 w 4422"/>
              <a:gd name="T19" fmla="*/ 3307 h 4227"/>
              <a:gd name="T20" fmla="*/ 3142 w 4422"/>
              <a:gd name="T21" fmla="*/ 3692 h 4227"/>
              <a:gd name="T22" fmla="*/ 3142 w 4422"/>
              <a:gd name="T23" fmla="*/ 3692 h 4227"/>
              <a:gd name="T24" fmla="*/ 3049 w 4422"/>
              <a:gd name="T25" fmla="*/ 3750 h 4227"/>
              <a:gd name="T26" fmla="*/ 3049 w 4422"/>
              <a:gd name="T27" fmla="*/ 3750 h 4227"/>
              <a:gd name="T28" fmla="*/ 1476 w 4422"/>
              <a:gd name="T29" fmla="*/ 4057 h 4227"/>
              <a:gd name="T30" fmla="*/ 1476 w 4422"/>
              <a:gd name="T31" fmla="*/ 4057 h 4227"/>
              <a:gd name="T32" fmla="*/ 1379 w 4422"/>
              <a:gd name="T33" fmla="*/ 4022 h 4227"/>
              <a:gd name="T34" fmla="*/ 1379 w 4422"/>
              <a:gd name="T35" fmla="*/ 4022 h 4227"/>
              <a:gd name="T36" fmla="*/ 6 w 4422"/>
              <a:gd name="T37" fmla="*/ 2171 h 4227"/>
              <a:gd name="T38" fmla="*/ 6 w 4422"/>
              <a:gd name="T39" fmla="*/ 2171 h 4227"/>
              <a:gd name="T40" fmla="*/ 2 w 4422"/>
              <a:gd name="T41" fmla="*/ 2102 h 4227"/>
              <a:gd name="T42" fmla="*/ 2 w 4422"/>
              <a:gd name="T43" fmla="*/ 2102 h 4227"/>
              <a:gd name="T44" fmla="*/ 2 w 4422"/>
              <a:gd name="T45" fmla="*/ 1960 h 4227"/>
              <a:gd name="T46" fmla="*/ 2 w 4422"/>
              <a:gd name="T47" fmla="*/ 1960 h 4227"/>
              <a:gd name="T48" fmla="*/ 1214 w 4422"/>
              <a:gd name="T49" fmla="*/ 239 h 4227"/>
              <a:gd name="T50" fmla="*/ 1214 w 4422"/>
              <a:gd name="T51" fmla="*/ 239 h 4227"/>
              <a:gd name="T52" fmla="*/ 1313 w 4422"/>
              <a:gd name="T53" fmla="*/ 197 h 4227"/>
              <a:gd name="T54" fmla="*/ 1313 w 4422"/>
              <a:gd name="T55" fmla="*/ 197 h 4227"/>
              <a:gd name="T56" fmla="*/ 2511 w 4422"/>
              <a:gd name="T57" fmla="*/ 100 h 4227"/>
              <a:gd name="T58" fmla="*/ 2511 w 4422"/>
              <a:gd name="T59" fmla="*/ 100 h 4227"/>
              <a:gd name="T60" fmla="*/ 2616 w 4422"/>
              <a:gd name="T61" fmla="*/ 130 h 4227"/>
              <a:gd name="T62" fmla="*/ 2616 w 4422"/>
              <a:gd name="T63" fmla="*/ 130 h 4227"/>
              <a:gd name="T64" fmla="*/ 3738 w 4422"/>
              <a:gd name="T65" fmla="*/ 917 h 4227"/>
              <a:gd name="T66" fmla="*/ 3738 w 4422"/>
              <a:gd name="T67" fmla="*/ 917 h 4227"/>
              <a:gd name="T68" fmla="*/ 4078 w 4422"/>
              <a:gd name="T69" fmla="*/ 2765 h 4227"/>
              <a:gd name="T70" fmla="*/ 4078 w 4422"/>
              <a:gd name="T71" fmla="*/ 2765 h 4227"/>
              <a:gd name="T72" fmla="*/ 4065 w 4422"/>
              <a:gd name="T73" fmla="*/ 2794 h 4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2" h="4227">
                <a:moveTo>
                  <a:pt x="4065" y="2794"/>
                </a:moveTo>
                <a:lnTo>
                  <a:pt x="4065" y="2794"/>
                </a:lnTo>
                <a:cubicBezTo>
                  <a:pt x="3994" y="2906"/>
                  <a:pt x="3918" y="3015"/>
                  <a:pt x="3842" y="3121"/>
                </a:cubicBezTo>
                <a:lnTo>
                  <a:pt x="3842" y="3121"/>
                </a:lnTo>
                <a:cubicBezTo>
                  <a:pt x="3824" y="3142"/>
                  <a:pt x="3804" y="3162"/>
                  <a:pt x="3784" y="3181"/>
                </a:cubicBezTo>
                <a:lnTo>
                  <a:pt x="3784" y="3181"/>
                </a:lnTo>
                <a:cubicBezTo>
                  <a:pt x="3764" y="3201"/>
                  <a:pt x="3744" y="3221"/>
                  <a:pt x="3723" y="3240"/>
                </a:cubicBezTo>
                <a:lnTo>
                  <a:pt x="3723" y="3240"/>
                </a:lnTo>
                <a:cubicBezTo>
                  <a:pt x="3698" y="3263"/>
                  <a:pt x="3672" y="3285"/>
                  <a:pt x="3647" y="3307"/>
                </a:cubicBezTo>
                <a:lnTo>
                  <a:pt x="3647" y="3307"/>
                </a:lnTo>
                <a:cubicBezTo>
                  <a:pt x="3496" y="3441"/>
                  <a:pt x="3326" y="3575"/>
                  <a:pt x="3142" y="3692"/>
                </a:cubicBezTo>
                <a:lnTo>
                  <a:pt x="3142" y="3692"/>
                </a:lnTo>
                <a:cubicBezTo>
                  <a:pt x="3112" y="3712"/>
                  <a:pt x="3080" y="3731"/>
                  <a:pt x="3049" y="3750"/>
                </a:cubicBezTo>
                <a:lnTo>
                  <a:pt x="3049" y="3750"/>
                </a:lnTo>
                <a:cubicBezTo>
                  <a:pt x="2592" y="4041"/>
                  <a:pt x="1997" y="4226"/>
                  <a:pt x="1476" y="4057"/>
                </a:cubicBezTo>
                <a:lnTo>
                  <a:pt x="1476" y="4057"/>
                </a:lnTo>
                <a:cubicBezTo>
                  <a:pt x="1443" y="4047"/>
                  <a:pt x="1412" y="4035"/>
                  <a:pt x="1379" y="4022"/>
                </a:cubicBezTo>
                <a:lnTo>
                  <a:pt x="1379" y="4022"/>
                </a:lnTo>
                <a:cubicBezTo>
                  <a:pt x="544" y="3744"/>
                  <a:pt x="174" y="2934"/>
                  <a:pt x="6" y="2171"/>
                </a:cubicBezTo>
                <a:lnTo>
                  <a:pt x="6" y="2171"/>
                </a:lnTo>
                <a:cubicBezTo>
                  <a:pt x="4" y="2149"/>
                  <a:pt x="3" y="2125"/>
                  <a:pt x="2" y="2102"/>
                </a:cubicBezTo>
                <a:lnTo>
                  <a:pt x="2" y="2102"/>
                </a:lnTo>
                <a:cubicBezTo>
                  <a:pt x="0" y="2055"/>
                  <a:pt x="0" y="2008"/>
                  <a:pt x="2" y="1960"/>
                </a:cubicBezTo>
                <a:lnTo>
                  <a:pt x="2" y="1960"/>
                </a:lnTo>
                <a:cubicBezTo>
                  <a:pt x="31" y="1205"/>
                  <a:pt x="534" y="547"/>
                  <a:pt x="1214" y="239"/>
                </a:cubicBezTo>
                <a:lnTo>
                  <a:pt x="1214" y="239"/>
                </a:lnTo>
                <a:cubicBezTo>
                  <a:pt x="1247" y="224"/>
                  <a:pt x="1280" y="210"/>
                  <a:pt x="1313" y="197"/>
                </a:cubicBezTo>
                <a:lnTo>
                  <a:pt x="1313" y="197"/>
                </a:lnTo>
                <a:cubicBezTo>
                  <a:pt x="1707" y="16"/>
                  <a:pt x="2123" y="0"/>
                  <a:pt x="2511" y="100"/>
                </a:cubicBezTo>
                <a:lnTo>
                  <a:pt x="2511" y="100"/>
                </a:lnTo>
                <a:cubicBezTo>
                  <a:pt x="2546" y="109"/>
                  <a:pt x="2581" y="119"/>
                  <a:pt x="2616" y="130"/>
                </a:cubicBezTo>
                <a:lnTo>
                  <a:pt x="2616" y="130"/>
                </a:lnTo>
                <a:cubicBezTo>
                  <a:pt x="3074" y="268"/>
                  <a:pt x="3482" y="521"/>
                  <a:pt x="3738" y="917"/>
                </a:cubicBezTo>
                <a:lnTo>
                  <a:pt x="3738" y="917"/>
                </a:lnTo>
                <a:cubicBezTo>
                  <a:pt x="4098" y="1467"/>
                  <a:pt x="4421" y="2159"/>
                  <a:pt x="4078" y="2765"/>
                </a:cubicBezTo>
                <a:lnTo>
                  <a:pt x="4078" y="2765"/>
                </a:lnTo>
                <a:cubicBezTo>
                  <a:pt x="4074" y="2775"/>
                  <a:pt x="4069" y="2785"/>
                  <a:pt x="4065" y="2794"/>
                </a:cubicBezTo>
              </a:path>
            </a:pathLst>
          </a:custGeom>
          <a:solidFill>
            <a:srgbClr val="C3DCAE"/>
          </a:solidFill>
          <a:ln>
            <a:solidFill>
              <a:srgbClr val="75A949"/>
            </a:solidFill>
          </a:ln>
          <a:effectLst/>
        </p:spPr>
        <p:txBody>
          <a:bodyPr wrap="none" anchor="ctr"/>
          <a:lstStyle/>
          <a:p>
            <a:endParaRPr lang="en-US">
              <a:solidFill>
                <a:srgbClr val="41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553">
            <a:extLst>
              <a:ext uri="{FF2B5EF4-FFF2-40B4-BE49-F238E27FC236}">
                <a16:creationId xmlns:a16="http://schemas.microsoft.com/office/drawing/2014/main" id="{15667BD8-6AD4-A21C-190F-3B9CB4E6E935}"/>
              </a:ext>
            </a:extLst>
          </p:cNvPr>
          <p:cNvSpPr txBox="1"/>
          <p:nvPr/>
        </p:nvSpPr>
        <p:spPr>
          <a:xfrm>
            <a:off x="6318886" y="4461817"/>
            <a:ext cx="27558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Wspólne projekty edukacyjne i badawcze</a:t>
            </a:r>
          </a:p>
        </p:txBody>
      </p:sp>
      <p:sp>
        <p:nvSpPr>
          <p:cNvPr id="321" name="Google Shape;321;p13"/>
          <p:cNvSpPr txBox="1">
            <a:spLocks/>
          </p:cNvSpPr>
          <p:nvPr/>
        </p:nvSpPr>
        <p:spPr>
          <a:xfrm>
            <a:off x="672772" y="249049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6AA84F"/>
                </a:solidFill>
              </a:rPr>
              <a:t>Promowanie więzi społecznych poprzez agroekologię</a:t>
            </a:r>
          </a:p>
          <a:p>
            <a:pPr marL="0" indent="0"/>
            <a:endParaRPr lang="en-US" b="1" dirty="0">
              <a:solidFill>
                <a:srgbClr val="6AA84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A25C93-7247-E452-0F7E-838A0C6D64C7}"/>
              </a:ext>
            </a:extLst>
          </p:cNvPr>
          <p:cNvSpPr txBox="1"/>
          <p:nvPr/>
        </p:nvSpPr>
        <p:spPr>
          <a:xfrm>
            <a:off x="2353654" y="5765277"/>
            <a:ext cx="93049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0" lvl="0">
              <a:buSzPts val="2000"/>
            </a:pPr>
            <a:r>
              <a:rPr lang="pl-PL" sz="1600" dirty="0">
                <a:highlight>
                  <a:srgbClr val="8DC64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Dowiedź się więcej: </a:t>
            </a:r>
            <a:r>
              <a:rPr lang="sk-SK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UTTER, Alisha; WHITE, Alissa; MÉNDEZ, V. Ernesto a MORRIS, Katlyn. Współtworzenie wiedzy w agroekologii. Online. </a:t>
            </a:r>
            <a:r>
              <a:rPr lang="sk-SK" sz="1400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Elementa: Nauka antropocenu</a:t>
            </a:r>
            <a:r>
              <a:rPr lang="sk-SK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2021, roč. 9, č. 1. ISSN 2325-1026.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320;p13">
            <a:extLst>
              <a:ext uri="{FF2B5EF4-FFF2-40B4-BE49-F238E27FC236}">
                <a16:creationId xmlns:a16="http://schemas.microsoft.com/office/drawing/2014/main" id="{52B6B9A6-8FCC-6F44-FD1E-64520EBA8B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4620" y="805806"/>
            <a:ext cx="11657380" cy="176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Calibri"/>
              </a:rPr>
              <a:t>Przyjmując zasady agroekologiczne, społeczności często angażują się w procesy zbiorowego podejmowania decyzji, dzielenia się wiedzą i partycypacyjnego uczenia się. </a:t>
            </a:r>
            <a:endParaRPr sz="20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Calibri"/>
              </a:rPr>
              <a:t>Takie zbiorowe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sym typeface="Calibri"/>
              </a:rPr>
              <a:t>podejście</a:t>
            </a:r>
            <a:r>
              <a:rPr lang="en-US" sz="2000" b="0" i="0" u="none" strike="noStrike" cap="none" dirty="0">
                <a:solidFill>
                  <a:srgbClr val="000000"/>
                </a:solidFill>
                <a:sym typeface="Calibri"/>
              </a:rPr>
              <a:t> buduje </a:t>
            </a:r>
            <a:r>
              <a:rPr lang="en-US" sz="2000" b="1" i="0" u="none" strike="noStrike" cap="none" dirty="0" err="1">
                <a:solidFill>
                  <a:srgbClr val="000000"/>
                </a:solidFill>
              </a:rPr>
              <a:t>poczucie</a:t>
            </a:r>
            <a:r>
              <a:rPr lang="en-US" sz="20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</a:rPr>
              <a:t>własności</a:t>
            </a:r>
            <a:r>
              <a:rPr lang="en-US" sz="20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</a:rPr>
              <a:t>i</a:t>
            </a:r>
            <a:r>
              <a:rPr lang="en-US" sz="20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</a:rPr>
              <a:t>współodpowiedzialności</a:t>
            </a:r>
            <a:r>
              <a:rPr lang="en-US" sz="20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sym typeface="Calibri"/>
              </a:rPr>
              <a:t>oraz</a:t>
            </a:r>
            <a:r>
              <a:rPr lang="en-US" sz="2000" b="0" i="0" u="none" strike="noStrike" cap="none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dirty="0" err="1"/>
              <a:t>wzmacnia</a:t>
            </a:r>
            <a:r>
              <a:rPr lang="en-US" sz="2000" dirty="0"/>
              <a:t> </a:t>
            </a:r>
            <a:r>
              <a:rPr lang="en-US" sz="2000" dirty="0" err="1"/>
              <a:t>więzi</a:t>
            </a:r>
            <a:r>
              <a:rPr lang="en-US" sz="2000" dirty="0"/>
              <a:t> </a:t>
            </a:r>
            <a:r>
              <a:rPr lang="en-US" sz="2000" dirty="0" err="1"/>
              <a:t>społeczne</a:t>
            </a:r>
            <a:r>
              <a:rPr lang="en-US" sz="2000" dirty="0"/>
              <a:t> </a:t>
            </a:r>
            <a:r>
              <a:rPr lang="en-US" sz="2000" dirty="0" err="1"/>
              <a:t>między</a:t>
            </a:r>
            <a:r>
              <a:rPr lang="en-US" sz="2000" dirty="0"/>
              <a:t> </a:t>
            </a:r>
            <a:r>
              <a:rPr lang="en-US" sz="2000" dirty="0" err="1"/>
              <a:t>członkami</a:t>
            </a:r>
            <a:r>
              <a:rPr lang="en-US" sz="2000" dirty="0"/>
              <a:t> </a:t>
            </a:r>
            <a:r>
              <a:rPr lang="en-US" sz="2000" dirty="0" err="1"/>
              <a:t>społeczności</a:t>
            </a:r>
            <a:r>
              <a:rPr lang="en-US" sz="2000" dirty="0"/>
              <a:t>. </a:t>
            </a:r>
            <a:r>
              <a:rPr lang="en-US" sz="2000" dirty="0" err="1"/>
              <a:t>Istnieje</a:t>
            </a:r>
            <a:r>
              <a:rPr lang="en-US" sz="2000" dirty="0"/>
              <a:t> </a:t>
            </a:r>
            <a:r>
              <a:rPr lang="en-US" sz="2000" dirty="0" err="1"/>
              <a:t>kilka</a:t>
            </a:r>
            <a:r>
              <a:rPr lang="en-US" sz="2000" dirty="0"/>
              <a:t> </a:t>
            </a:r>
            <a:r>
              <a:rPr lang="en-US" sz="2000" dirty="0" err="1"/>
              <a:t>skutecznych</a:t>
            </a:r>
            <a:r>
              <a:rPr lang="en-US" sz="2000" dirty="0"/>
              <a:t> </a:t>
            </a:r>
            <a:r>
              <a:rPr lang="en-US" sz="2000" dirty="0" err="1"/>
              <a:t>sposobów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wzmocnienie</a:t>
            </a:r>
            <a:r>
              <a:rPr lang="en-US" sz="2000" dirty="0"/>
              <a:t> </a:t>
            </a:r>
            <a:r>
              <a:rPr lang="en-US" sz="2000" dirty="0" err="1"/>
              <a:t>więzi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promowanie</a:t>
            </a:r>
            <a:r>
              <a:rPr lang="en-US" sz="2000" dirty="0"/>
              <a:t> </a:t>
            </a:r>
            <a:r>
              <a:rPr lang="en-US" sz="2000" dirty="0" err="1"/>
              <a:t>współpracy</a:t>
            </a:r>
            <a:r>
              <a:rPr lang="en-US" sz="2000" dirty="0"/>
              <a:t>: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648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 txBox="1">
            <a:spLocks noGrp="1"/>
          </p:cNvSpPr>
          <p:nvPr>
            <p:ph type="body" idx="1"/>
          </p:nvPr>
        </p:nvSpPr>
        <p:spPr>
          <a:xfrm>
            <a:off x="484042" y="1160555"/>
            <a:ext cx="6270050" cy="502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Edukacja i działania informacyjne: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We Francji inicjatywa </a:t>
            </a:r>
            <a:r>
              <a:rPr lang="en-US" b="1" i="1" dirty="0" err="1"/>
              <a:t>Fermes d'Avenir </a:t>
            </a:r>
            <a:r>
              <a:rPr lang="en-US" dirty="0" err="1"/>
              <a:t>organizuje </a:t>
            </a:r>
            <a:r>
              <a:rPr lang="en-US" dirty="0"/>
              <a:t>warsztaty i sesje szkoleniowe na temat zrównoważonych praktyk rolniczych, edukując rolników i społeczeństwo w zakresie agroekologii.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Zapewniają one praktyczne doświadczenia i wiedzę teoretyczną na tematy takie jak permakultura, bioróżnorodność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pl-PL" dirty="0"/>
              <a:t>„</a:t>
            </a:r>
            <a:r>
              <a:rPr lang="en-US" dirty="0" err="1"/>
              <a:t>zdrowie</a:t>
            </a:r>
            <a:r>
              <a:rPr lang="pl-PL" dirty="0"/>
              <a:t>”</a:t>
            </a:r>
            <a:r>
              <a:rPr lang="en-US" dirty="0"/>
              <a:t> </a:t>
            </a:r>
            <a:r>
              <a:rPr lang="en-US" dirty="0" err="1"/>
              <a:t>gleby</a:t>
            </a:r>
            <a:r>
              <a:rPr lang="en-US" dirty="0"/>
              <a:t>.</a:t>
            </a:r>
            <a:endParaRPr lang="pl-PL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>
              <a:highlight>
                <a:srgbClr val="8DC641"/>
              </a:highlight>
            </a:endParaRPr>
          </a:p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 err="1">
                <a:highlight>
                  <a:srgbClr val="8DC641"/>
                </a:highlight>
              </a:rPr>
              <a:t>Więcej</a:t>
            </a:r>
            <a:r>
              <a:rPr lang="en-US" dirty="0">
                <a:highlight>
                  <a:srgbClr val="8DC641"/>
                </a:highlight>
              </a:rPr>
              <a:t> informacji na stronie: </a:t>
            </a:r>
            <a:r>
              <a:rPr lang="en-IE" dirty="0">
                <a:highlight>
                  <a:srgbClr val="8DC641"/>
                </a:highlight>
              </a:rPr>
              <a:t>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www.fermesdavenir.org</a:t>
            </a:r>
            <a:endParaRPr lang="en-US" u="sng" dirty="0">
              <a:solidFill>
                <a:schemeClr val="hlink"/>
              </a:solidFill>
            </a:endParaRPr>
          </a:p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 </a:t>
            </a:r>
            <a:endParaRPr dirty="0"/>
          </a:p>
        </p:txBody>
      </p:sp>
      <p:sp>
        <p:nvSpPr>
          <p:cNvPr id="327" name="Google Shape;327;p14"/>
          <p:cNvSpPr txBox="1">
            <a:spLocks noGrp="1"/>
          </p:cNvSpPr>
          <p:nvPr>
            <p:ph type="body" idx="2"/>
          </p:nvPr>
        </p:nvSpPr>
        <p:spPr>
          <a:xfrm>
            <a:off x="325164" y="518941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Promowanie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więzi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społecznych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poprzez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agroekologię</a:t>
            </a:r>
            <a:endParaRPr b="1" dirty="0">
              <a:solidFill>
                <a:srgbClr val="6AA84F"/>
              </a:solidFill>
            </a:endParaRPr>
          </a:p>
        </p:txBody>
      </p:sp>
      <p:pic>
        <p:nvPicPr>
          <p:cNvPr id="328" name="Google Shape;328;p14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209" y="2411220"/>
            <a:ext cx="4834141" cy="2583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276;p11">
            <a:extLst>
              <a:ext uri="{FF2B5EF4-FFF2-40B4-BE49-F238E27FC236}">
                <a16:creationId xmlns:a16="http://schemas.microsoft.com/office/drawing/2014/main" id="{6AD157E8-2BA2-DCE6-BFEE-ED213F28909F}"/>
              </a:ext>
            </a:extLst>
          </p:cNvPr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3" name="Google Shape;277;p11">
              <a:extLst>
                <a:ext uri="{FF2B5EF4-FFF2-40B4-BE49-F238E27FC236}">
                  <a16:creationId xmlns:a16="http://schemas.microsoft.com/office/drawing/2014/main" id="{8F70B415-DD5C-1A79-9C78-70172E145DBE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278;p11">
                <a:extLst>
                  <a:ext uri="{FF2B5EF4-FFF2-40B4-BE49-F238E27FC236}">
                    <a16:creationId xmlns:a16="http://schemas.microsoft.com/office/drawing/2014/main" id="{9D4C8034-C011-7D67-A79E-0201F25F3ACF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79;p11">
                <a:extLst>
                  <a:ext uri="{FF2B5EF4-FFF2-40B4-BE49-F238E27FC236}">
                    <a16:creationId xmlns:a16="http://schemas.microsoft.com/office/drawing/2014/main" id="{B2985ED9-1E41-81F9-5845-5571A7C5E7D7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280;p11">
                <a:extLst>
                  <a:ext uri="{FF2B5EF4-FFF2-40B4-BE49-F238E27FC236}">
                    <a16:creationId xmlns:a16="http://schemas.microsoft.com/office/drawing/2014/main" id="{12A696D6-64FB-9C8D-83F0-319C53FDA471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81;p11">
              <a:extLst>
                <a:ext uri="{FF2B5EF4-FFF2-40B4-BE49-F238E27FC236}">
                  <a16:creationId xmlns:a16="http://schemas.microsoft.com/office/drawing/2014/main" id="{576D2761-1E9A-148C-4A6C-E3270E1C311B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282;p11">
                <a:extLst>
                  <a:ext uri="{FF2B5EF4-FFF2-40B4-BE49-F238E27FC236}">
                    <a16:creationId xmlns:a16="http://schemas.microsoft.com/office/drawing/2014/main" id="{355C8297-7ACD-0E01-81A4-D516B3A27D1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283;p11">
                <a:extLst>
                  <a:ext uri="{FF2B5EF4-FFF2-40B4-BE49-F238E27FC236}">
                    <a16:creationId xmlns:a16="http://schemas.microsoft.com/office/drawing/2014/main" id="{A242A802-1C5A-86E4-CFA9-C62BE1E33DC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86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>
            <a:spLocks noGrp="1"/>
          </p:cNvSpPr>
          <p:nvPr>
            <p:ph type="body" idx="1"/>
          </p:nvPr>
        </p:nvSpPr>
        <p:spPr>
          <a:xfrm>
            <a:off x="473650" y="1530803"/>
            <a:ext cx="7099967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Dzielenie się doświadczeniami i wiedzą: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W Hiszpanii "Red de </a:t>
            </a:r>
            <a:r>
              <a:rPr lang="en-US" dirty="0" err="1"/>
              <a:t>Semillas</a:t>
            </a:r>
            <a:r>
              <a:rPr lang="en-US" dirty="0"/>
              <a:t>" (Sieć Nasienna) ułatwia wymianę nasion i technik rolniczych między rolnikami i społecznościami.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Sieć ta promuje </a:t>
            </a:r>
            <a:r>
              <a:rPr lang="en-US" dirty="0" err="1"/>
              <a:t>agrobioróżnorodność </a:t>
            </a:r>
            <a:r>
              <a:rPr lang="en-US" dirty="0"/>
              <a:t>i zachowanie tradycyjnej wiedzy rolniczej poprzez regularne spotkania i wydarzenia, podczas których uczestnicy dzielą się swoimi doświadczeniami.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1400" dirty="0">
              <a:highlight>
                <a:srgbClr val="8DC641"/>
              </a:highlight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400" dirty="0">
                <a:highlight>
                  <a:srgbClr val="8DC641"/>
                </a:highlight>
              </a:rPr>
              <a:t>Więcej informacji na stronie: </a:t>
            </a:r>
            <a:r>
              <a:rPr lang="en-US" dirty="0">
                <a:hlinkClick r:id="rId3"/>
              </a:rPr>
              <a:t>www.seeds4all.eu/seed-operators/spain/red-de-semillas-resembrando-intercambio/</a:t>
            </a:r>
            <a:r>
              <a:rPr lang="pl-PL" dirty="0"/>
              <a:t> 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35" name="Google Shape;335;p17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616" y="2364593"/>
            <a:ext cx="4144733" cy="2040139"/>
          </a:xfrm>
          <a:prstGeom prst="rect">
            <a:avLst/>
          </a:prstGeom>
          <a:noFill/>
          <a:ln>
            <a:solidFill>
              <a:srgbClr val="41296C"/>
            </a:solidFill>
          </a:ln>
        </p:spPr>
      </p:pic>
      <p:grpSp>
        <p:nvGrpSpPr>
          <p:cNvPr id="2" name="Google Shape;276;p11">
            <a:extLst>
              <a:ext uri="{FF2B5EF4-FFF2-40B4-BE49-F238E27FC236}">
                <a16:creationId xmlns:a16="http://schemas.microsoft.com/office/drawing/2014/main" id="{6D81C87B-30C6-50BA-28BF-58661550F7A8}"/>
              </a:ext>
            </a:extLst>
          </p:cNvPr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3" name="Google Shape;277;p11">
              <a:extLst>
                <a:ext uri="{FF2B5EF4-FFF2-40B4-BE49-F238E27FC236}">
                  <a16:creationId xmlns:a16="http://schemas.microsoft.com/office/drawing/2014/main" id="{A567F01E-1076-C240-13A2-57AE151A205F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278;p11">
                <a:extLst>
                  <a:ext uri="{FF2B5EF4-FFF2-40B4-BE49-F238E27FC236}">
                    <a16:creationId xmlns:a16="http://schemas.microsoft.com/office/drawing/2014/main" id="{8F5754FC-ECDD-33D9-18DA-B17FA8BEE7B2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79;p11">
                <a:extLst>
                  <a:ext uri="{FF2B5EF4-FFF2-40B4-BE49-F238E27FC236}">
                    <a16:creationId xmlns:a16="http://schemas.microsoft.com/office/drawing/2014/main" id="{602EFDD1-544E-79DF-EF83-9A2B96072619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280;p11">
                <a:extLst>
                  <a:ext uri="{FF2B5EF4-FFF2-40B4-BE49-F238E27FC236}">
                    <a16:creationId xmlns:a16="http://schemas.microsoft.com/office/drawing/2014/main" id="{EEE0C484-2518-FC00-F1AA-9DA5DF25B78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81;p11">
              <a:extLst>
                <a:ext uri="{FF2B5EF4-FFF2-40B4-BE49-F238E27FC236}">
                  <a16:creationId xmlns:a16="http://schemas.microsoft.com/office/drawing/2014/main" id="{AAA3666A-8606-71B1-4E4E-699504FAE9DF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282;p11">
                <a:extLst>
                  <a:ext uri="{FF2B5EF4-FFF2-40B4-BE49-F238E27FC236}">
                    <a16:creationId xmlns:a16="http://schemas.microsoft.com/office/drawing/2014/main" id="{D1A27441-E4B5-8EB5-EECB-937F2D38A744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283;p11">
                <a:extLst>
                  <a:ext uri="{FF2B5EF4-FFF2-40B4-BE49-F238E27FC236}">
                    <a16:creationId xmlns:a16="http://schemas.microsoft.com/office/drawing/2014/main" id="{4EA0BF38-0BF2-87D3-1A85-226771747AE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" name="Google Shape;327;p14"/>
          <p:cNvSpPr txBox="1">
            <a:spLocks noGrp="1"/>
          </p:cNvSpPr>
          <p:nvPr>
            <p:ph type="body" idx="2"/>
          </p:nvPr>
        </p:nvSpPr>
        <p:spPr>
          <a:xfrm>
            <a:off x="325164" y="518941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Promowanie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więzi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społecznych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poprzez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agroekologię</a:t>
            </a:r>
            <a:endParaRPr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1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>
            <a:spLocks noGrp="1"/>
          </p:cNvSpPr>
          <p:nvPr>
            <p:ph type="body" idx="1"/>
          </p:nvPr>
        </p:nvSpPr>
        <p:spPr>
          <a:xfrm>
            <a:off x="473650" y="1389467"/>
            <a:ext cx="7099967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Wydarzenia i działania społecznościowe: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We Włoszech targi rolne "Campagna </a:t>
            </a:r>
            <a:r>
              <a:rPr lang="en-US" dirty="0" err="1"/>
              <a:t>Amica</a:t>
            </a:r>
            <a:r>
              <a:rPr lang="en-US" dirty="0"/>
              <a:t>", organizowane przez Coldiretti, promują lokalną i zrównoważoną produkcję żywności.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Rynki te służą jako centra społeczności, w których rolnicy i konsumenci mogą wchodzić w interakcje, uczyć się o praktykach agroekologicznych oraz uczestniczyć w warsztatach i degustacjach.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14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400" dirty="0">
                <a:highlight>
                  <a:srgbClr val="8DC641"/>
                </a:highlight>
              </a:rPr>
              <a:t>Więcej informacji na stronie: </a:t>
            </a:r>
            <a:r>
              <a:rPr lang="en-US" dirty="0">
                <a:hlinkClick r:id="rId3"/>
              </a:rPr>
              <a:t>www.campagnamica.it/world-farmers-markets-coalition/</a:t>
            </a:r>
            <a:r>
              <a:rPr lang="pl-PL" dirty="0"/>
              <a:t> </a:t>
            </a:r>
            <a:endParaRPr dirty="0"/>
          </a:p>
        </p:txBody>
      </p:sp>
      <p:pic>
        <p:nvPicPr>
          <p:cNvPr id="342" name="Google Shape;342;p18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146" y="2100261"/>
            <a:ext cx="4297879" cy="2304388"/>
          </a:xfrm>
          <a:prstGeom prst="rect">
            <a:avLst/>
          </a:prstGeom>
          <a:noFill/>
          <a:ln>
            <a:solidFill>
              <a:srgbClr val="41296C"/>
            </a:solidFill>
          </a:ln>
        </p:spPr>
      </p:pic>
      <p:grpSp>
        <p:nvGrpSpPr>
          <p:cNvPr id="2" name="Google Shape;276;p11">
            <a:extLst>
              <a:ext uri="{FF2B5EF4-FFF2-40B4-BE49-F238E27FC236}">
                <a16:creationId xmlns:a16="http://schemas.microsoft.com/office/drawing/2014/main" id="{4BA5EDB9-06B6-82B3-77C6-BE86B8C781EE}"/>
              </a:ext>
            </a:extLst>
          </p:cNvPr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3" name="Google Shape;277;p11">
              <a:extLst>
                <a:ext uri="{FF2B5EF4-FFF2-40B4-BE49-F238E27FC236}">
                  <a16:creationId xmlns:a16="http://schemas.microsoft.com/office/drawing/2014/main" id="{949FF53C-F484-5831-4E02-31A0E91CA6B6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278;p11">
                <a:extLst>
                  <a:ext uri="{FF2B5EF4-FFF2-40B4-BE49-F238E27FC236}">
                    <a16:creationId xmlns:a16="http://schemas.microsoft.com/office/drawing/2014/main" id="{A4319FEB-4186-0C5B-8FFC-15F3882F94BA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79;p11">
                <a:extLst>
                  <a:ext uri="{FF2B5EF4-FFF2-40B4-BE49-F238E27FC236}">
                    <a16:creationId xmlns:a16="http://schemas.microsoft.com/office/drawing/2014/main" id="{A2D334EB-BF39-0E9F-FC9A-C0F8B2EAACF5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280;p11">
                <a:extLst>
                  <a:ext uri="{FF2B5EF4-FFF2-40B4-BE49-F238E27FC236}">
                    <a16:creationId xmlns:a16="http://schemas.microsoft.com/office/drawing/2014/main" id="{20805E86-DF43-676C-122A-2A3EFBAA157C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81;p11">
              <a:extLst>
                <a:ext uri="{FF2B5EF4-FFF2-40B4-BE49-F238E27FC236}">
                  <a16:creationId xmlns:a16="http://schemas.microsoft.com/office/drawing/2014/main" id="{E95CA417-4030-3816-8829-1435A68003AD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282;p11">
                <a:extLst>
                  <a:ext uri="{FF2B5EF4-FFF2-40B4-BE49-F238E27FC236}">
                    <a16:creationId xmlns:a16="http://schemas.microsoft.com/office/drawing/2014/main" id="{05A0DF9E-10CC-449F-EA36-AC65004A656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283;p11">
                <a:extLst>
                  <a:ext uri="{FF2B5EF4-FFF2-40B4-BE49-F238E27FC236}">
                    <a16:creationId xmlns:a16="http://schemas.microsoft.com/office/drawing/2014/main" id="{CB6DB8CA-1ECF-138F-8128-6B18DEA099E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" name="Google Shape;327;p14"/>
          <p:cNvSpPr txBox="1">
            <a:spLocks noGrp="1"/>
          </p:cNvSpPr>
          <p:nvPr>
            <p:ph type="body" idx="2"/>
          </p:nvPr>
        </p:nvSpPr>
        <p:spPr>
          <a:xfrm>
            <a:off x="325164" y="518941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Promowanie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więzi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społecznych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poprzez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agroekologię</a:t>
            </a:r>
            <a:endParaRPr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7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>
            <a:spLocks noGrp="1"/>
          </p:cNvSpPr>
          <p:nvPr>
            <p:ph type="body" idx="1"/>
          </p:nvPr>
        </p:nvSpPr>
        <p:spPr>
          <a:xfrm>
            <a:off x="492693" y="1421753"/>
            <a:ext cx="6851075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Wydarzenia i działania społecznościowe: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W Danii "Rada ds. Żywności" w Kopenhadze angażuje obywateli, rolników i decydentów w dyskusje na temat polityki żywnościowej miasta.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To partycypacyjne podejście zapewnia, że w procesie decyzyjnym uwzględniane są różne perspektywy, promując zrównoważone i integracyjne systemy żywnościowe.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4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400" dirty="0">
                <a:highlight>
                  <a:srgbClr val="8DC641"/>
                </a:highlight>
              </a:rPr>
              <a:t>Więcej informacji na stronie: </a:t>
            </a:r>
            <a:r>
              <a:rPr lang="en-US" dirty="0">
                <a:hlinkClick r:id="rId3"/>
              </a:rPr>
              <a:t>www.agricultureandfood.dk</a:t>
            </a:r>
            <a:r>
              <a:rPr lang="pl-PL" dirty="0"/>
              <a:t> 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349" name="Google Shape;349;p19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617" y="2341445"/>
            <a:ext cx="4044551" cy="2175109"/>
          </a:xfrm>
          <a:prstGeom prst="rect">
            <a:avLst/>
          </a:prstGeom>
          <a:noFill/>
          <a:ln>
            <a:solidFill>
              <a:srgbClr val="41296C"/>
            </a:solidFill>
          </a:ln>
        </p:spPr>
      </p:pic>
      <p:grpSp>
        <p:nvGrpSpPr>
          <p:cNvPr id="2" name="Google Shape;276;p11">
            <a:extLst>
              <a:ext uri="{FF2B5EF4-FFF2-40B4-BE49-F238E27FC236}">
                <a16:creationId xmlns:a16="http://schemas.microsoft.com/office/drawing/2014/main" id="{E6A3E247-A2A4-B277-16D5-9D72E18D019D}"/>
              </a:ext>
            </a:extLst>
          </p:cNvPr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3" name="Google Shape;277;p11">
              <a:extLst>
                <a:ext uri="{FF2B5EF4-FFF2-40B4-BE49-F238E27FC236}">
                  <a16:creationId xmlns:a16="http://schemas.microsoft.com/office/drawing/2014/main" id="{80BA1308-5B5A-055F-E43D-8002BC5B717A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278;p11">
                <a:extLst>
                  <a:ext uri="{FF2B5EF4-FFF2-40B4-BE49-F238E27FC236}">
                    <a16:creationId xmlns:a16="http://schemas.microsoft.com/office/drawing/2014/main" id="{34E520E5-D816-2CB5-288E-02383DEF2BC5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79;p11">
                <a:extLst>
                  <a:ext uri="{FF2B5EF4-FFF2-40B4-BE49-F238E27FC236}">
                    <a16:creationId xmlns:a16="http://schemas.microsoft.com/office/drawing/2014/main" id="{3D78469F-C748-3486-2783-05ADE8EAC1A6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280;p11">
                <a:extLst>
                  <a:ext uri="{FF2B5EF4-FFF2-40B4-BE49-F238E27FC236}">
                    <a16:creationId xmlns:a16="http://schemas.microsoft.com/office/drawing/2014/main" id="{3B01F91C-488A-A7A6-67B9-9535384E50D4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81;p11">
              <a:extLst>
                <a:ext uri="{FF2B5EF4-FFF2-40B4-BE49-F238E27FC236}">
                  <a16:creationId xmlns:a16="http://schemas.microsoft.com/office/drawing/2014/main" id="{33EA413C-D947-F513-04FA-71A3788DBA68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282;p11">
                <a:extLst>
                  <a:ext uri="{FF2B5EF4-FFF2-40B4-BE49-F238E27FC236}">
                    <a16:creationId xmlns:a16="http://schemas.microsoft.com/office/drawing/2014/main" id="{3F86801F-4F87-9F60-496F-47206C4A0A9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283;p11">
                <a:extLst>
                  <a:ext uri="{FF2B5EF4-FFF2-40B4-BE49-F238E27FC236}">
                    <a16:creationId xmlns:a16="http://schemas.microsoft.com/office/drawing/2014/main" id="{97A4C6EB-3DE9-DE95-6752-7BA0C8DDF1FC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" name="Google Shape;327;p14"/>
          <p:cNvSpPr txBox="1">
            <a:spLocks noGrp="1"/>
          </p:cNvSpPr>
          <p:nvPr>
            <p:ph type="body" idx="2"/>
          </p:nvPr>
        </p:nvSpPr>
        <p:spPr>
          <a:xfrm>
            <a:off x="325164" y="518941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Promowanie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więzi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społecznych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poprzez</a:t>
            </a:r>
            <a:r>
              <a:rPr lang="en-US" sz="3600" b="1" i="0" u="none" strike="noStrike" cap="none" dirty="0">
                <a:solidFill>
                  <a:srgbClr val="6AA84F"/>
                </a:solidFill>
              </a:rPr>
              <a:t> </a:t>
            </a:r>
            <a:r>
              <a:rPr lang="en-US" sz="3600" b="1" i="0" u="none" strike="noStrike" cap="none" dirty="0" err="1">
                <a:solidFill>
                  <a:srgbClr val="6AA84F"/>
                </a:solidFill>
              </a:rPr>
              <a:t>agroekologię</a:t>
            </a:r>
            <a:endParaRPr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1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dbd4762122_0_2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500" cy="30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 err="1"/>
              <a:t>Wzmocnienie</a:t>
            </a:r>
            <a:r>
              <a:rPr lang="en-US" dirty="0"/>
              <a:t> </a:t>
            </a:r>
            <a:endParaRPr lang="pl-PL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 err="1"/>
              <a:t>dynamiki</a:t>
            </a:r>
            <a:r>
              <a:rPr lang="en-US" dirty="0"/>
              <a:t> </a:t>
            </a:r>
            <a:r>
              <a:rPr lang="en-US" dirty="0" err="1"/>
              <a:t>społeczno-gospodarczej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endParaRPr dirty="0"/>
          </a:p>
        </p:txBody>
      </p:sp>
      <p:sp>
        <p:nvSpPr>
          <p:cNvPr id="356" name="Google Shape;356;g2dbd4762122_0_2"/>
          <p:cNvSpPr txBox="1"/>
          <p:nvPr/>
        </p:nvSpPr>
        <p:spPr>
          <a:xfrm>
            <a:off x="4502882" y="892243"/>
            <a:ext cx="20670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9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96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 txBox="1">
            <a:spLocks noGrp="1"/>
          </p:cNvSpPr>
          <p:nvPr>
            <p:ph type="body" idx="1"/>
          </p:nvPr>
        </p:nvSpPr>
        <p:spPr>
          <a:xfrm>
            <a:off x="536585" y="1708931"/>
            <a:ext cx="8118300" cy="3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100" dirty="0"/>
              <a:t>Stosowanie zasad agroekologicznych w społecznościach często skutkuje zróżnicowanymi, odpornymi systemami rolniczymi, które znacząco przyczyniają się do rozwoju lokalnych gospodarek. Istnieje kilka praktyk agroekologicznych, które mogą się do tego przyczynić:</a:t>
            </a:r>
            <a:endParaRPr sz="2100" dirty="0"/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100" b="1" dirty="0" err="1"/>
              <a:t>Agrobioróżnorodność</a:t>
            </a:r>
            <a:r>
              <a:rPr lang="pl-PL" sz="2100" b="1" dirty="0"/>
              <a:t> 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100" b="1" dirty="0"/>
              <a:t>Ograniczenie stosowania środków chemicznych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100" b="1" dirty="0"/>
              <a:t>Włączanie drzew do systemów rolniczych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100" b="1" dirty="0"/>
              <a:t>Płodozmian i uprawy mieszane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100" b="1" dirty="0"/>
              <a:t>Ogrody społeczne i współpraca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100" b="1" dirty="0"/>
              <a:t>Wspólne projekty edukacyjne i badawcze </a:t>
            </a:r>
            <a:endParaRPr sz="2100" dirty="0"/>
          </a:p>
        </p:txBody>
      </p:sp>
      <p:sp>
        <p:nvSpPr>
          <p:cNvPr id="362" name="Google Shape;362;p12"/>
          <p:cNvSpPr txBox="1">
            <a:spLocks noGrp="1"/>
          </p:cNvSpPr>
          <p:nvPr>
            <p:ph type="body" idx="3"/>
          </p:nvPr>
        </p:nvSpPr>
        <p:spPr>
          <a:xfrm>
            <a:off x="505412" y="664950"/>
            <a:ext cx="8098261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Wzmocnienie dynamiki społeczno-gospodarczej</a:t>
            </a:r>
            <a:endParaRPr b="1" dirty="0"/>
          </a:p>
        </p:txBody>
      </p:sp>
      <p:pic>
        <p:nvPicPr>
          <p:cNvPr id="363" name="Google Shape;363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83D9D007-D323-D606-1073-724313C26BD6}"/>
              </a:ext>
            </a:extLst>
          </p:cNvPr>
          <p:cNvSpPr txBox="1"/>
          <p:nvPr/>
        </p:nvSpPr>
        <p:spPr>
          <a:xfrm>
            <a:off x="371476" y="5879409"/>
            <a:ext cx="43979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IE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wiedź się więcej</a:t>
            </a:r>
            <a:r>
              <a:rPr lang="en-IE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BONAUDO, T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BENDAHAN, A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SABATIER, R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RYSCHAWY, J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BELLON, 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sk-SK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Agroecological principles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sk-SK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redesign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sk-SK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crop-livestock systems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Online. European </a:t>
            </a:r>
            <a:r>
              <a:rPr lang="sk-SK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sk-SK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Agronomy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2014, roč. 57, s. 43-51. ISSN 11610301.</a:t>
            </a:r>
          </a:p>
        </p:txBody>
      </p:sp>
    </p:spTree>
    <p:extLst>
      <p:ext uri="{BB962C8B-B14F-4D97-AF65-F5344CB8AC3E}">
        <p14:creationId xmlns:p14="http://schemas.microsoft.com/office/powerpoint/2010/main" val="70619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"/>
          <p:cNvSpPr txBox="1">
            <a:spLocks noGrp="1"/>
          </p:cNvSpPr>
          <p:nvPr>
            <p:ph type="body" idx="1"/>
          </p:nvPr>
        </p:nvSpPr>
        <p:spPr>
          <a:xfrm>
            <a:off x="880808" y="1359043"/>
            <a:ext cx="6939568" cy="468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/>
              <a:t>Te zasady agroekologiczne nie tylko przyczyniają się do tworzenia bardziej </a:t>
            </a:r>
            <a:r>
              <a:rPr lang="en-US" b="1" dirty="0"/>
              <a:t>odpornych systemów rolniczych</a:t>
            </a:r>
            <a:r>
              <a:rPr lang="en-US" dirty="0"/>
              <a:t>, ale mogą również mieć pozytywny wpływ na lokalne gospodarki poprzez promowanie dywersyfikacji produkcji, obniżanie kosztów nakładów oraz poprawę jakości gleby i upraw.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/>
              <a:t>W ten sposób mogą stworzyć </a:t>
            </a:r>
            <a:r>
              <a:rPr lang="en-US" b="1" dirty="0"/>
              <a:t>silne i zrównoważone środowisko rolnicze</a:t>
            </a:r>
            <a:r>
              <a:rPr lang="en-US" dirty="0"/>
              <a:t>, które przyczynia się do ogólnego dobrobytu lokalnych </a:t>
            </a:r>
            <a:r>
              <a:rPr lang="en-US" dirty="0" err="1"/>
              <a:t>społeczności</a:t>
            </a:r>
            <a:r>
              <a:rPr lang="en-US" dirty="0"/>
              <a:t>.</a:t>
            </a:r>
            <a:endParaRPr lang="pl-P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sz="1600" dirty="0"/>
          </a:p>
          <a:p>
            <a:pPr marL="22860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highlight>
                  <a:srgbClr val="8DC641"/>
                </a:highlight>
              </a:rPr>
              <a:t>Dowiedź się więcej</a:t>
            </a:r>
            <a:r>
              <a:rPr lang="en-US" sz="1600" b="1" dirty="0">
                <a:highlight>
                  <a:srgbClr val="8DC641"/>
                </a:highlight>
              </a:rPr>
              <a:t>:  </a:t>
            </a:r>
            <a:r>
              <a:rPr lang="en-US" sz="1600" dirty="0" err="1"/>
              <a:t>Wagh</a:t>
            </a:r>
            <a:r>
              <a:rPr lang="en-US" sz="1600" dirty="0"/>
              <a:t>, P., Singh, A., Singh, G., &amp; </a:t>
            </a:r>
            <a:r>
              <a:rPr lang="en-US" sz="1600" dirty="0" err="1"/>
              <a:t>Sasane</a:t>
            </a:r>
            <a:r>
              <a:rPr lang="en-US" sz="1600" dirty="0"/>
              <a:t>, P. (2024). </a:t>
            </a:r>
            <a:r>
              <a:rPr lang="en-US" sz="1600" dirty="0" err="1"/>
              <a:t>Agroekologia</a:t>
            </a:r>
            <a:r>
              <a:rPr lang="en-US" sz="1600" dirty="0"/>
              <a:t>: Integracja ekologii z systemami rolniczymi. W Fields of Tomorrow: Postępy w nowoczesnym rolnictwie. Astitva </a:t>
            </a:r>
            <a:r>
              <a:rPr lang="en-US" sz="1600" dirty="0" err="1"/>
              <a:t>Prakashan</a:t>
            </a:r>
            <a:r>
              <a:rPr lang="en-US" sz="1600" dirty="0"/>
              <a:t>.</a:t>
            </a:r>
            <a:endParaRPr sz="1600" dirty="0"/>
          </a:p>
        </p:txBody>
      </p:sp>
      <p:sp>
        <p:nvSpPr>
          <p:cNvPr id="369" name="Google Shape;369;p15"/>
          <p:cNvSpPr txBox="1">
            <a:spLocks noGrp="1"/>
          </p:cNvSpPr>
          <p:nvPr>
            <p:ph type="body" idx="2"/>
          </p:nvPr>
        </p:nvSpPr>
        <p:spPr>
          <a:xfrm>
            <a:off x="798381" y="443960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>
                <a:solidFill>
                  <a:srgbClr val="6AA84F"/>
                </a:solidFill>
              </a:rPr>
              <a:t>Wzmocnienie dynamiki społeczno-gospodarczej </a:t>
            </a:r>
            <a:endParaRPr b="1">
              <a:solidFill>
                <a:srgbClr val="6AA84F"/>
              </a:solidFill>
            </a:endParaRPr>
          </a:p>
        </p:txBody>
      </p:sp>
      <p:grpSp>
        <p:nvGrpSpPr>
          <p:cNvPr id="370" name="Google Shape;370;p15"/>
          <p:cNvGrpSpPr/>
          <p:nvPr/>
        </p:nvGrpSpPr>
        <p:grpSpPr>
          <a:xfrm rot="3730759">
            <a:off x="10918674" y="553763"/>
            <a:ext cx="949887" cy="1163493"/>
            <a:chOff x="7602444" y="4967675"/>
            <a:chExt cx="483620" cy="592374"/>
          </a:xfrm>
        </p:grpSpPr>
        <p:grpSp>
          <p:nvGrpSpPr>
            <p:cNvPr id="371" name="Google Shape;371;p15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15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376" name="Google Shape;376;p15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78" name="Google Shape;37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409" y="2124824"/>
            <a:ext cx="4162676" cy="260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7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5658307" y="1322741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2"/>
          </p:nvPr>
        </p:nvSpPr>
        <p:spPr>
          <a:xfrm>
            <a:off x="6386979" y="1322766"/>
            <a:ext cx="44652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/>
              <a:t>Wprowadzenie</a:t>
            </a:r>
            <a:endParaRPr b="1"/>
          </a:p>
        </p:txBody>
      </p:sp>
      <p:sp>
        <p:nvSpPr>
          <p:cNvPr id="203" name="Google Shape;203;p4"/>
          <p:cNvSpPr txBox="1">
            <a:spLocks noGrp="1"/>
          </p:cNvSpPr>
          <p:nvPr>
            <p:ph type="body" idx="3"/>
          </p:nvPr>
        </p:nvSpPr>
        <p:spPr>
          <a:xfrm>
            <a:off x="533719" y="1560452"/>
            <a:ext cx="4714556" cy="42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Witamy w module „Budowanie mostów między agroekologią a społecznością”, w którym omówimy, zbadamy i zintensyfikujemy relacje między praktykami agroekologicznymi a dobrobytem i odpornością społeczności.</a:t>
            </a:r>
            <a:endParaRPr sz="2800" dirty="0"/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4"/>
          </p:nvPr>
        </p:nvSpPr>
        <p:spPr>
          <a:xfrm>
            <a:off x="5680010" y="2237729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5"/>
          </p:nvPr>
        </p:nvSpPr>
        <p:spPr>
          <a:xfrm>
            <a:off x="6360900" y="2237789"/>
            <a:ext cx="5831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 dirty="0" err="1"/>
              <a:t>Promowanie</a:t>
            </a:r>
            <a:r>
              <a:rPr lang="en-US" b="1" dirty="0"/>
              <a:t> </a:t>
            </a:r>
            <a:r>
              <a:rPr lang="en-US" b="1" dirty="0" err="1"/>
              <a:t>więzi</a:t>
            </a:r>
            <a:r>
              <a:rPr lang="en-US" b="1" dirty="0"/>
              <a:t> </a:t>
            </a:r>
            <a:r>
              <a:rPr lang="en-US" b="1" dirty="0" err="1"/>
              <a:t>społecznych</a:t>
            </a:r>
            <a:r>
              <a:rPr lang="en-US" b="1" dirty="0"/>
              <a:t> </a:t>
            </a:r>
            <a:r>
              <a:rPr lang="en-US" b="1" dirty="0" err="1"/>
              <a:t>poprzez</a:t>
            </a:r>
            <a:r>
              <a:rPr lang="en-US" b="1" dirty="0"/>
              <a:t> </a:t>
            </a:r>
            <a:r>
              <a:rPr lang="en-US" b="1" dirty="0" err="1"/>
              <a:t>agroekologię</a:t>
            </a:r>
            <a:endParaRPr b="1" dirty="0"/>
          </a:p>
        </p:txBody>
      </p:sp>
      <p:sp>
        <p:nvSpPr>
          <p:cNvPr id="206" name="Google Shape;206;p4"/>
          <p:cNvSpPr txBox="1">
            <a:spLocks noGrp="1"/>
          </p:cNvSpPr>
          <p:nvPr>
            <p:ph type="body" idx="6"/>
          </p:nvPr>
        </p:nvSpPr>
        <p:spPr>
          <a:xfrm>
            <a:off x="5686589" y="3152716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207" name="Google Shape;207;p4"/>
          <p:cNvSpPr txBox="1">
            <a:spLocks noGrp="1"/>
          </p:cNvSpPr>
          <p:nvPr>
            <p:ph type="body" idx="7"/>
          </p:nvPr>
        </p:nvSpPr>
        <p:spPr>
          <a:xfrm>
            <a:off x="6358698" y="3152726"/>
            <a:ext cx="5222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/>
              <a:t>Wzmocnienie dynamiki społeczno-gospodarczej</a:t>
            </a:r>
            <a:endParaRPr b="1"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8"/>
          </p:nvPr>
        </p:nvSpPr>
        <p:spPr>
          <a:xfrm>
            <a:off x="5708292" y="4067704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9"/>
          </p:nvPr>
        </p:nvSpPr>
        <p:spPr>
          <a:xfrm>
            <a:off x="6380427" y="4067701"/>
            <a:ext cx="54657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 dirty="0" err="1"/>
              <a:t>Wsparcie</a:t>
            </a:r>
            <a:r>
              <a:rPr lang="en-US" b="1" dirty="0"/>
              <a:t> </a:t>
            </a:r>
            <a:r>
              <a:rPr lang="en-US" b="1" dirty="0" err="1"/>
              <a:t>samowystarczalności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bezpieczeństwa</a:t>
            </a:r>
            <a:r>
              <a:rPr lang="en-US" b="1" dirty="0"/>
              <a:t> </a:t>
            </a:r>
            <a:r>
              <a:rPr lang="en-US" b="1" dirty="0" err="1"/>
              <a:t>żywnościowego</a:t>
            </a:r>
            <a:endParaRPr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body" idx="13"/>
          </p:nvPr>
        </p:nvSpPr>
        <p:spPr>
          <a:xfrm>
            <a:off x="5686589" y="4982691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05</a:t>
            </a: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4"/>
          </p:nvPr>
        </p:nvSpPr>
        <p:spPr>
          <a:xfrm>
            <a:off x="6358700" y="4982701"/>
            <a:ext cx="54657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 dirty="0" err="1"/>
              <a:t>Wzmacnianie</a:t>
            </a:r>
            <a:r>
              <a:rPr lang="en-US" b="1" dirty="0"/>
              <a:t> </a:t>
            </a:r>
            <a:r>
              <a:rPr lang="en-US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sprawiedliwości</a:t>
            </a: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n-US" b="1" dirty="0" err="1"/>
              <a:t>społecznej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inkluzywności</a:t>
            </a:r>
            <a:endParaRPr b="1" dirty="0"/>
          </a:p>
        </p:txBody>
      </p:sp>
      <p:sp>
        <p:nvSpPr>
          <p:cNvPr id="212" name="Google Shape;212;p4"/>
          <p:cNvSpPr txBox="1">
            <a:spLocks noGrp="1"/>
          </p:cNvSpPr>
          <p:nvPr>
            <p:ph type="body" idx="15"/>
          </p:nvPr>
        </p:nvSpPr>
        <p:spPr>
          <a:xfrm>
            <a:off x="849241" y="383586"/>
            <a:ext cx="3837059" cy="7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Spis treści</a:t>
            </a:r>
          </a:p>
        </p:txBody>
      </p:sp>
      <p:grpSp>
        <p:nvGrpSpPr>
          <p:cNvPr id="213" name="Google Shape;213;p4"/>
          <p:cNvGrpSpPr/>
          <p:nvPr/>
        </p:nvGrpSpPr>
        <p:grpSpPr>
          <a:xfrm rot="3730759">
            <a:off x="10867814" y="245891"/>
            <a:ext cx="949887" cy="1163493"/>
            <a:chOff x="7602444" y="4967675"/>
            <a:chExt cx="483620" cy="592374"/>
          </a:xfrm>
        </p:grpSpPr>
        <p:grpSp>
          <p:nvGrpSpPr>
            <p:cNvPr id="214" name="Google Shape;214;p4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4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19" name="Google Shape;219;p4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54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>
            <a:spLocks noGrp="1"/>
          </p:cNvSpPr>
          <p:nvPr>
            <p:ph type="body" idx="1"/>
          </p:nvPr>
        </p:nvSpPr>
        <p:spPr>
          <a:xfrm>
            <a:off x="914400" y="1519209"/>
            <a:ext cx="11277600" cy="421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Nadając priorytet bioróżnorodności, agroekologia promuje </a:t>
            </a:r>
            <a:r>
              <a:rPr lang="pl-PL" b="1" dirty="0"/>
              <a:t>zrównoważone użytkowanie gruntów</a:t>
            </a:r>
            <a:r>
              <a:rPr lang="pl-PL" dirty="0"/>
              <a:t>, a także zwiększa odporność produkcji rolnej na wyzwania środowiskowe.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Odporność ta może chronić społeczności przed zagrożeniami związanymi z monokulturą i rolnictwem przemysłowym, przyczyniając się do bezpieczeństwa żywnościowego i stabilności lokalnych gospodarek.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Ponadto nacisk agroekologii na lokalną produkcję i konsumpcję może </a:t>
            </a:r>
            <a:r>
              <a:rPr lang="pl-PL" b="1" dirty="0"/>
              <a:t>stymulować wzrost gospodarczy</a:t>
            </a:r>
            <a:r>
              <a:rPr lang="pl-PL" dirty="0"/>
              <a:t> poprzez wspieranie drobnych rolników i lokalnych rynków, wzmacniając w ten sposób strukturę gospodarczą społeczności.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pl-PL" sz="1000" b="1" dirty="0">
              <a:highlight>
                <a:srgbClr val="8DC641"/>
              </a:highlight>
            </a:endParaRPr>
          </a:p>
          <a:p>
            <a:pPr marL="228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highlight>
                  <a:srgbClr val="8DC641"/>
                </a:highlight>
              </a:rPr>
              <a:t>Dowiedź się więcej</a:t>
            </a:r>
            <a:r>
              <a:rPr lang="en-US" sz="1600" b="1" dirty="0">
                <a:highlight>
                  <a:srgbClr val="8DC641"/>
                </a:highlight>
              </a:rPr>
              <a:t>: </a:t>
            </a:r>
            <a:r>
              <a:rPr lang="sk-SK" sz="1600" dirty="0"/>
              <a:t>CHAUDHARY, Suraj; SHRESTHA, Atmaz Kumar; RAI, Sushil; ACHARYA, Dhana Krishna; SUBEDI, Sabnam et al. </a:t>
            </a:r>
            <a:r>
              <a:rPr lang="sk-SK" sz="1600" dirty="0" err="1"/>
              <a:t>Agroekologia integruje naukę</a:t>
            </a:r>
            <a:r>
              <a:rPr lang="sk-SK" sz="1600" dirty="0"/>
              <a:t>, </a:t>
            </a:r>
            <a:r>
              <a:rPr lang="sk-SK" sz="1600" dirty="0" err="1"/>
              <a:t>praktykę</a:t>
            </a:r>
            <a:r>
              <a:rPr lang="sk-SK" sz="1600" dirty="0"/>
              <a:t>, </a:t>
            </a:r>
            <a:r>
              <a:rPr lang="sk-SK" sz="1600" dirty="0" err="1"/>
              <a:t>ruch </a:t>
            </a:r>
            <a:r>
              <a:rPr lang="sk-SK" sz="1600" dirty="0"/>
              <a:t>i </a:t>
            </a:r>
            <a:r>
              <a:rPr lang="sk-SK" sz="1600" dirty="0" err="1"/>
              <a:t>przyszłe systemy żywnościowe</a:t>
            </a:r>
            <a:r>
              <a:rPr lang="sk-SK" sz="1600" dirty="0"/>
              <a:t>. Online. </a:t>
            </a:r>
            <a:r>
              <a:rPr lang="sk-SK" sz="1600" dirty="0" err="1"/>
              <a:t>Journal </a:t>
            </a:r>
            <a:r>
              <a:rPr lang="sk-SK" sz="1600" dirty="0"/>
              <a:t>of </a:t>
            </a:r>
            <a:r>
              <a:rPr lang="sk-SK" sz="1600" dirty="0" err="1"/>
              <a:t>Multidisciplinary Sciences</a:t>
            </a:r>
            <a:r>
              <a:rPr lang="sk-SK" sz="1600" dirty="0"/>
              <a:t>. 2023, roč. 5, č. 2, s. 39-60. ISSN 26715449.</a:t>
            </a:r>
            <a:endParaRPr sz="1600" dirty="0"/>
          </a:p>
        </p:txBody>
      </p:sp>
      <p:sp>
        <p:nvSpPr>
          <p:cNvPr id="384" name="Google Shape;384;p49"/>
          <p:cNvSpPr txBox="1">
            <a:spLocks noGrp="1"/>
          </p:cNvSpPr>
          <p:nvPr>
            <p:ph type="body" idx="2"/>
          </p:nvPr>
        </p:nvSpPr>
        <p:spPr>
          <a:xfrm>
            <a:off x="798381" y="443960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>
                <a:solidFill>
                  <a:srgbClr val="6AA84F"/>
                </a:solidFill>
              </a:rPr>
              <a:t>Wzmocnienie dynamiki społeczno-gospodarczej </a:t>
            </a:r>
            <a:endParaRPr b="1">
              <a:solidFill>
                <a:srgbClr val="6AA84F"/>
              </a:solidFill>
            </a:endParaRPr>
          </a:p>
        </p:txBody>
      </p:sp>
      <p:grpSp>
        <p:nvGrpSpPr>
          <p:cNvPr id="385" name="Google Shape;385;p49"/>
          <p:cNvGrpSpPr/>
          <p:nvPr/>
        </p:nvGrpSpPr>
        <p:grpSpPr>
          <a:xfrm rot="3730759">
            <a:off x="10918674" y="553763"/>
            <a:ext cx="949887" cy="1163493"/>
            <a:chOff x="7602444" y="4967675"/>
            <a:chExt cx="483620" cy="592374"/>
          </a:xfrm>
        </p:grpSpPr>
        <p:grpSp>
          <p:nvGrpSpPr>
            <p:cNvPr id="386" name="Google Shape;386;p49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387" name="Google Shape;387;p49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49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49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49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391" name="Google Shape;391;p49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49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348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bd4762122_0_9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500" cy="30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Wsparcie samowystarczalności i bezpieczeństwa żywnościowego</a:t>
            </a:r>
          </a:p>
        </p:txBody>
      </p:sp>
      <p:sp>
        <p:nvSpPr>
          <p:cNvPr id="399" name="Google Shape;399;g2dbd4762122_0_9"/>
          <p:cNvSpPr txBox="1"/>
          <p:nvPr/>
        </p:nvSpPr>
        <p:spPr>
          <a:xfrm>
            <a:off x="4502882" y="892243"/>
            <a:ext cx="20670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9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81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"/>
          <p:cNvSpPr txBox="1">
            <a:spLocks noGrp="1"/>
          </p:cNvSpPr>
          <p:nvPr>
            <p:ph type="body" idx="1"/>
          </p:nvPr>
        </p:nvSpPr>
        <p:spPr>
          <a:xfrm>
            <a:off x="669124" y="1885575"/>
            <a:ext cx="56466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Agroekologia odgrywa kluczową rolę w </a:t>
            </a:r>
            <a:r>
              <a:rPr lang="pl-PL" sz="2200" b="1" dirty="0"/>
              <a:t>promowaniu samowystarczalności żywnościowej </a:t>
            </a:r>
            <a:r>
              <a:rPr lang="pl-PL" sz="2200" dirty="0"/>
              <a:t>- koncepcji obejmującej prawo społeczności do kontrolowania swoich systemów żywnościowych - umożliwiając społecznościom produkcję zróżnicowanej, odżywczej żywności w zrównoważony sposób. 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Dzięki praktykom agroekologicznym, które priorytetowo traktują </a:t>
            </a:r>
            <a:r>
              <a:rPr lang="pl-PL" sz="2200" dirty="0" err="1"/>
              <a:t>agrobioróżnorodność</a:t>
            </a:r>
            <a:r>
              <a:rPr lang="pl-PL" sz="2200" dirty="0"/>
              <a:t> i tradycyjną wiedzę, </a:t>
            </a:r>
            <a:r>
              <a:rPr lang="pl-PL" sz="2200" b="1" dirty="0"/>
              <a:t>społeczności zyskują większą autonomię w zakresie produkcji żywności i wzorców konsumpcji</a:t>
            </a:r>
            <a:r>
              <a:rPr lang="pl-PL" sz="2200" dirty="0"/>
              <a:t>. </a:t>
            </a:r>
          </a:p>
        </p:txBody>
      </p:sp>
      <p:sp>
        <p:nvSpPr>
          <p:cNvPr id="405" name="Google Shape;405;p16"/>
          <p:cNvSpPr txBox="1">
            <a:spLocks noGrp="1"/>
          </p:cNvSpPr>
          <p:nvPr>
            <p:ph type="body" idx="2"/>
          </p:nvPr>
        </p:nvSpPr>
        <p:spPr>
          <a:xfrm>
            <a:off x="652906" y="718930"/>
            <a:ext cx="6618783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b="1" dirty="0" err="1"/>
              <a:t>Wsparcie</a:t>
            </a:r>
            <a:r>
              <a:rPr lang="en-US" sz="3200" b="1" dirty="0"/>
              <a:t> </a:t>
            </a:r>
            <a:r>
              <a:rPr lang="en-US" sz="3200" b="1" dirty="0" err="1"/>
              <a:t>samowystarczalności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bezpieczeństwa</a:t>
            </a:r>
            <a:r>
              <a:rPr lang="en-US" sz="3200" b="1" dirty="0"/>
              <a:t> </a:t>
            </a:r>
            <a:r>
              <a:rPr lang="en-US" sz="3200" b="1" dirty="0" err="1"/>
              <a:t>żywnościowego</a:t>
            </a:r>
            <a:endParaRPr sz="3200" b="1" dirty="0"/>
          </a:p>
        </p:txBody>
      </p:sp>
      <p:pic>
        <p:nvPicPr>
          <p:cNvPr id="406" name="Google Shape;406;p1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grpSp>
        <p:nvGrpSpPr>
          <p:cNvPr id="407" name="Google Shape;407;p16"/>
          <p:cNvGrpSpPr/>
          <p:nvPr/>
        </p:nvGrpSpPr>
        <p:grpSpPr>
          <a:xfrm rot="3730759">
            <a:off x="6563864" y="804822"/>
            <a:ext cx="949887" cy="1163493"/>
            <a:chOff x="7602444" y="4967675"/>
            <a:chExt cx="483620" cy="592374"/>
          </a:xfrm>
        </p:grpSpPr>
        <p:grpSp>
          <p:nvGrpSpPr>
            <p:cNvPr id="408" name="Google Shape;408;p16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409" name="Google Shape;409;p16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6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85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0"/>
          <p:cNvSpPr txBox="1">
            <a:spLocks noGrp="1"/>
          </p:cNvSpPr>
          <p:nvPr>
            <p:ph type="body" idx="1"/>
          </p:nvPr>
        </p:nvSpPr>
        <p:spPr>
          <a:xfrm>
            <a:off x="532628" y="1518692"/>
            <a:ext cx="11146800" cy="502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300" dirty="0"/>
              <a:t>A</a:t>
            </a:r>
            <a:r>
              <a:rPr lang="en-US" sz="2300" dirty="0" err="1"/>
              <a:t>utonomia</a:t>
            </a:r>
            <a:r>
              <a:rPr lang="en-US" sz="2300" dirty="0"/>
              <a:t> w zakresie produkcji żywności i wzorców konsumpcji zapewnia dostęp do zdrowej i kulturowo odpowiedniej żywności, jednocześnie zmniejszając zależność od rynków zewnętrznych i korporacji agrobiznesowych. Niektóre z tych procedur obejmują:</a:t>
            </a:r>
            <a:endParaRPr sz="2300" dirty="0"/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300" b="1" dirty="0" err="1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Agrobioróżnorodność</a:t>
            </a:r>
            <a:r>
              <a:rPr lang="pl-PL" sz="2300" b="1" dirty="0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i uprawa roślin dostosowanych do warunków lokalnych  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300" b="1" dirty="0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Ochrona banku nasion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300" b="1" dirty="0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Społeczności lokalne i ogrody społecznościowe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300" b="1" dirty="0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Lokalna produkcja i konsumpcja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300" b="1" dirty="0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Tradycyjna wiedza i techniki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sz="2300" b="1" dirty="0">
                <a:extLst>
                  <a:ext uri="http://customooxmlschemas.google.com/">
  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Wspólnotowe zbiory i wymiana</a:t>
            </a:r>
          </a:p>
          <a:p>
            <a:pPr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</a:pPr>
            <a:endParaRPr lang="pl-PL" sz="1800" b="1" dirty="0">
              <a:highlight>
                <a:srgbClr val="8DC641"/>
              </a:highlight>
              <a:extLst>
                <a:ext uri="http://customooxmlschemas.google.com/">
                  <go:slidesCustomData xmlns="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</a:ext>
              </a:extLst>
            </a:endParaRPr>
          </a:p>
          <a:p>
            <a:pPr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</a:pPr>
            <a:r>
              <a:rPr lang="pl-PL" sz="1600" b="1" dirty="0">
                <a:highlight>
                  <a:srgbClr val="8DC641"/>
                </a:highlight>
              </a:rPr>
              <a:t>Dowiedź się więcej</a:t>
            </a:r>
            <a:r>
              <a:rPr lang="en-US" sz="1600" b="1" dirty="0">
                <a:highlight>
                  <a:srgbClr val="8DC641"/>
                </a:highlight>
              </a:rPr>
              <a:t>: </a:t>
            </a:r>
            <a:r>
              <a:rPr lang="en-US" sz="1600" dirty="0"/>
              <a:t>Altieri, M. A., &amp; Nicholls, C. I. (2021). Agroekologia: Krótki opis jej początków i prądów myślowych w Ameryce Łacińskiej. Agroekologia i zrównoważone systemy żywnościowe.</a:t>
            </a:r>
          </a:p>
        </p:txBody>
      </p:sp>
      <p:sp>
        <p:nvSpPr>
          <p:cNvPr id="420" name="Google Shape;420;p50"/>
          <p:cNvSpPr txBox="1">
            <a:spLocks noGrp="1"/>
          </p:cNvSpPr>
          <p:nvPr>
            <p:ph type="body" idx="2"/>
          </p:nvPr>
        </p:nvSpPr>
        <p:spPr>
          <a:xfrm>
            <a:off x="798381" y="532378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Wsparcie samowystarczalności i bezpieczeństwa żywnościowego</a:t>
            </a:r>
            <a:endParaRPr b="1"/>
          </a:p>
        </p:txBody>
      </p:sp>
      <p:grpSp>
        <p:nvGrpSpPr>
          <p:cNvPr id="2" name="Google Shape;385;p49">
            <a:extLst>
              <a:ext uri="{FF2B5EF4-FFF2-40B4-BE49-F238E27FC236}">
                <a16:creationId xmlns:a16="http://schemas.microsoft.com/office/drawing/2014/main" id="{B04D742F-0632-3EBF-91CF-18F5A2217C65}"/>
              </a:ext>
            </a:extLst>
          </p:cNvPr>
          <p:cNvGrpSpPr/>
          <p:nvPr/>
        </p:nvGrpSpPr>
        <p:grpSpPr>
          <a:xfrm rot="3730759">
            <a:off x="10832812" y="352481"/>
            <a:ext cx="949887" cy="1163493"/>
            <a:chOff x="7602444" y="4967675"/>
            <a:chExt cx="483620" cy="592374"/>
          </a:xfrm>
        </p:grpSpPr>
        <p:grpSp>
          <p:nvGrpSpPr>
            <p:cNvPr id="3" name="Google Shape;386;p49">
              <a:extLst>
                <a:ext uri="{FF2B5EF4-FFF2-40B4-BE49-F238E27FC236}">
                  <a16:creationId xmlns:a16="http://schemas.microsoft.com/office/drawing/2014/main" id="{B1AAA06C-FE19-3AC0-66AD-A06A1E7C347A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387;p49">
                <a:extLst>
                  <a:ext uri="{FF2B5EF4-FFF2-40B4-BE49-F238E27FC236}">
                    <a16:creationId xmlns:a16="http://schemas.microsoft.com/office/drawing/2014/main" id="{1D9A81DE-1051-0A6D-8161-42AD53D1B304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88;p49">
                <a:extLst>
                  <a:ext uri="{FF2B5EF4-FFF2-40B4-BE49-F238E27FC236}">
                    <a16:creationId xmlns:a16="http://schemas.microsoft.com/office/drawing/2014/main" id="{E11CFF88-FB32-623F-D97B-15366A4AE499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89;p49">
                <a:extLst>
                  <a:ext uri="{FF2B5EF4-FFF2-40B4-BE49-F238E27FC236}">
                    <a16:creationId xmlns:a16="http://schemas.microsoft.com/office/drawing/2014/main" id="{0FB61E49-4989-0215-A758-54D8E2D3DBA9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90;p49">
              <a:extLst>
                <a:ext uri="{FF2B5EF4-FFF2-40B4-BE49-F238E27FC236}">
                  <a16:creationId xmlns:a16="http://schemas.microsoft.com/office/drawing/2014/main" id="{5C6AFBA1-81C0-1FB0-32EF-3184D1512B5B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391;p49">
                <a:extLst>
                  <a:ext uri="{FF2B5EF4-FFF2-40B4-BE49-F238E27FC236}">
                    <a16:creationId xmlns:a16="http://schemas.microsoft.com/office/drawing/2014/main" id="{2C28AB2D-4904-4451-7C80-BD4FB7A3976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392;p49">
                <a:extLst>
                  <a:ext uri="{FF2B5EF4-FFF2-40B4-BE49-F238E27FC236}">
                    <a16:creationId xmlns:a16="http://schemas.microsoft.com/office/drawing/2014/main" id="{3F2DDEA8-85DE-56A0-16E4-D5588FF1881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95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bd4762122_0_15"/>
          <p:cNvSpPr txBox="1">
            <a:spLocks noGrp="1"/>
          </p:cNvSpPr>
          <p:nvPr>
            <p:ph type="body" idx="1"/>
          </p:nvPr>
        </p:nvSpPr>
        <p:spPr>
          <a:xfrm>
            <a:off x="6181500" y="2312600"/>
            <a:ext cx="4726500" cy="30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 err="1"/>
              <a:t>Wzmacnianie</a:t>
            </a:r>
            <a:r>
              <a:rPr lang="en-US" dirty="0"/>
              <a:t> </a:t>
            </a:r>
            <a:r>
              <a:rPr lang="en-US" dirty="0" err="1"/>
              <a:t>sprawiedliwości</a:t>
            </a:r>
            <a:r>
              <a:rPr lang="en-US" dirty="0"/>
              <a:t> </a:t>
            </a:r>
            <a:r>
              <a:rPr lang="en-US" dirty="0" err="1"/>
              <a:t>społecznej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inkluzywności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endParaRPr dirty="0"/>
          </a:p>
        </p:txBody>
      </p:sp>
      <p:sp>
        <p:nvSpPr>
          <p:cNvPr id="427" name="Google Shape;427;g2dbd4762122_0_15"/>
          <p:cNvSpPr txBox="1"/>
          <p:nvPr/>
        </p:nvSpPr>
        <p:spPr>
          <a:xfrm>
            <a:off x="4502882" y="892243"/>
            <a:ext cx="20670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9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80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 txBox="1">
            <a:spLocks noGrp="1"/>
          </p:cNvSpPr>
          <p:nvPr>
            <p:ph type="body" idx="1"/>
          </p:nvPr>
        </p:nvSpPr>
        <p:spPr>
          <a:xfrm>
            <a:off x="717054" y="1687942"/>
            <a:ext cx="5670777" cy="4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300" dirty="0"/>
              <a:t>Agroekologia promuje zasady sprawiedliwości społecznej, równości i integracji w społecznościach. 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300" dirty="0"/>
              <a:t>Promując sprawiedliwy dostęp do zasobów, wiedzy i procesów decyzyjnych, </a:t>
            </a:r>
            <a:r>
              <a:rPr lang="pl-PL" sz="2300" b="1" dirty="0"/>
              <a:t>agroekologia umożliwia marginalizowanym </a:t>
            </a:r>
            <a:r>
              <a:rPr lang="pl-PL" sz="2300" dirty="0"/>
              <a:t>grupom - takim jak kobiety, społeczności tubylcze i drobni rolnicy - aktywne uczestnictwo w kształtowaniu ich systemów żywnościowych.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pl-PL" sz="8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n-US" sz="2300" dirty="0"/>
          </a:p>
          <a:p>
            <a:pPr marL="228600" indent="0">
              <a:spcBef>
                <a:spcPts val="0"/>
              </a:spcBef>
            </a:pPr>
            <a:r>
              <a:rPr lang="pl-PL" sz="2300" dirty="0"/>
              <a:t>     </a:t>
            </a:r>
            <a:r>
              <a:rPr lang="pl-PL" sz="2300" dirty="0">
                <a:highlight>
                  <a:srgbClr val="8DC641"/>
                </a:highlight>
              </a:rPr>
              <a:t>Dowiedz się więcej </a:t>
            </a:r>
            <a:r>
              <a:rPr lang="en-US" sz="2300" dirty="0"/>
              <a:t>: </a:t>
            </a:r>
            <a:r>
              <a:rPr lang="en-US" sz="2300" u="sng" dirty="0">
                <a:solidFill>
                  <a:schemeClr val="hlink"/>
                </a:solidFill>
                <a:sym typeface="Calibri"/>
                <a:hlinkClick r:id="rId3"/>
              </a:rPr>
              <a:t>Projekt </a:t>
            </a:r>
            <a:r>
              <a:rPr lang="en-US" sz="2300" dirty="0">
                <a:sym typeface="Calibri"/>
                <a:hlinkClick r:id="rId3"/>
              </a:rPr>
              <a:t>Regeneracja </a:t>
            </a:r>
            <a:endParaRPr lang="en-US" sz="2300" dirty="0"/>
          </a:p>
        </p:txBody>
      </p:sp>
      <p:sp>
        <p:nvSpPr>
          <p:cNvPr id="433" name="Google Shape;433;p51"/>
          <p:cNvSpPr txBox="1">
            <a:spLocks noGrp="1"/>
          </p:cNvSpPr>
          <p:nvPr>
            <p:ph type="body" idx="2"/>
          </p:nvPr>
        </p:nvSpPr>
        <p:spPr>
          <a:xfrm>
            <a:off x="898357" y="695242"/>
            <a:ext cx="6593487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b="1" dirty="0" err="1"/>
              <a:t>Wzmacnianie</a:t>
            </a:r>
            <a:r>
              <a:rPr lang="en-US" sz="3200" b="1" dirty="0"/>
              <a:t> </a:t>
            </a:r>
            <a:r>
              <a:rPr lang="en-US" sz="3200" b="1" dirty="0" err="1"/>
              <a:t>sprawiedliwości</a:t>
            </a:r>
            <a:r>
              <a:rPr lang="en-US" sz="3200" b="1" dirty="0"/>
              <a:t> </a:t>
            </a:r>
            <a:r>
              <a:rPr lang="en-US" sz="3200" b="1" dirty="0" err="1"/>
              <a:t>społecznej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inkluzywności</a:t>
            </a:r>
            <a:endParaRPr sz="3200" b="1" dirty="0"/>
          </a:p>
        </p:txBody>
      </p:sp>
      <p:pic>
        <p:nvPicPr>
          <p:cNvPr id="434" name="Google Shape;434;p51" descr="Obrázok, na ktorom je nebo, exteriér, rastlina, tráva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grpSp>
        <p:nvGrpSpPr>
          <p:cNvPr id="435" name="Google Shape;435;p51"/>
          <p:cNvGrpSpPr/>
          <p:nvPr/>
        </p:nvGrpSpPr>
        <p:grpSpPr>
          <a:xfrm rot="3730759">
            <a:off x="6563864" y="804822"/>
            <a:ext cx="949887" cy="1163493"/>
            <a:chOff x="7602444" y="4967675"/>
            <a:chExt cx="483620" cy="592374"/>
          </a:xfrm>
        </p:grpSpPr>
        <p:grpSp>
          <p:nvGrpSpPr>
            <p:cNvPr id="436" name="Google Shape;436;p51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437" name="Google Shape;437;p51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1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51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51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441" name="Google Shape;441;p5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5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03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2"/>
          <p:cNvSpPr txBox="1">
            <a:spLocks noGrp="1"/>
          </p:cNvSpPr>
          <p:nvPr>
            <p:ph type="body" idx="1"/>
          </p:nvPr>
        </p:nvSpPr>
        <p:spPr>
          <a:xfrm>
            <a:off x="662481" y="962878"/>
            <a:ext cx="110169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dirty="0"/>
              <a:t>To </a:t>
            </a:r>
            <a:r>
              <a:rPr lang="pl-PL" dirty="0" err="1"/>
              <a:t>inkluzywne</a:t>
            </a:r>
            <a:r>
              <a:rPr lang="pl-PL" dirty="0"/>
              <a:t> podejście uznaje </a:t>
            </a:r>
            <a:r>
              <a:rPr lang="pl-PL" b="1" dirty="0"/>
              <a:t>różnorodne systemy wiedzy i praktyki kulturowe</a:t>
            </a:r>
            <a:r>
              <a:rPr lang="pl-PL" dirty="0"/>
              <a:t>, ale także zajmuje się nierównościami społecznymi i promuje bardziej równe i sprawiedliwe społeczeństwo. Niektóre konkretne działania, które można wdrożyć, aby osiągnąć ten cel, obejmują: </a:t>
            </a:r>
          </a:p>
          <a:p>
            <a: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Ogrody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200" dirty="0">
                <a:latin typeface="Calibri"/>
                <a:ea typeface="Calibri"/>
                <a:cs typeface="Calibri"/>
                <a:sym typeface="Calibri"/>
              </a:rPr>
              <a:t>społeczne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Rynki rolne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Zaangażowanie młodzieży i kobiet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Dzielenie się wiedzą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Własność ziemi i dostęp do zasobów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Sprawiedliwy handel i rynki lokalne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Wspólnotowe banki nasion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Edukacja i podnoszenie świadomości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Partycypacyjne podejmowanie decyzji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Promowanie rolnictwa rodzinnego</a:t>
            </a:r>
            <a:endParaRPr dirty="0"/>
          </a:p>
        </p:txBody>
      </p:sp>
      <p:sp>
        <p:nvSpPr>
          <p:cNvPr id="448" name="Google Shape;448;p52"/>
          <p:cNvSpPr txBox="1">
            <a:spLocks noGrp="1"/>
          </p:cNvSpPr>
          <p:nvPr>
            <p:ph type="body" idx="2"/>
          </p:nvPr>
        </p:nvSpPr>
        <p:spPr>
          <a:xfrm>
            <a:off x="597780" y="420456"/>
            <a:ext cx="11081601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 err="1">
                <a:solidFill>
                  <a:srgbClr val="6AA84F"/>
                </a:solidFill>
              </a:rPr>
              <a:t>Wzmacnianie</a:t>
            </a:r>
            <a:r>
              <a:rPr lang="en-US" b="1" dirty="0">
                <a:solidFill>
                  <a:srgbClr val="6AA84F"/>
                </a:solidFill>
              </a:rPr>
              <a:t> </a:t>
            </a:r>
            <a:r>
              <a:rPr lang="en-US" b="1" dirty="0" err="1">
                <a:solidFill>
                  <a:srgbClr val="6AA84F"/>
                </a:solidFill>
              </a:rPr>
              <a:t>sprawiedliwości</a:t>
            </a:r>
            <a:r>
              <a:rPr lang="en-US" b="1" dirty="0">
                <a:solidFill>
                  <a:srgbClr val="6AA84F"/>
                </a:solidFill>
              </a:rPr>
              <a:t> </a:t>
            </a:r>
            <a:r>
              <a:rPr lang="en-US" b="1" dirty="0" err="1">
                <a:solidFill>
                  <a:srgbClr val="6AA84F"/>
                </a:solidFill>
              </a:rPr>
              <a:t>społecznej</a:t>
            </a:r>
            <a:r>
              <a:rPr lang="en-US" b="1" dirty="0">
                <a:solidFill>
                  <a:srgbClr val="6AA84F"/>
                </a:solidFill>
              </a:rPr>
              <a:t> </a:t>
            </a:r>
            <a:r>
              <a:rPr lang="en-US" b="1" dirty="0" err="1">
                <a:solidFill>
                  <a:srgbClr val="6AA84F"/>
                </a:solidFill>
              </a:rPr>
              <a:t>i</a:t>
            </a:r>
            <a:r>
              <a:rPr lang="en-US" b="1" dirty="0">
                <a:solidFill>
                  <a:srgbClr val="6AA84F"/>
                </a:solidFill>
              </a:rPr>
              <a:t> </a:t>
            </a:r>
            <a:r>
              <a:rPr lang="en-US" b="1" dirty="0" err="1">
                <a:solidFill>
                  <a:srgbClr val="6AA84F"/>
                </a:solidFill>
              </a:rPr>
              <a:t>inkluzywności</a:t>
            </a:r>
            <a:endParaRPr b="1" dirty="0">
              <a:solidFill>
                <a:srgbClr val="6AA84F"/>
              </a:solidFill>
            </a:endParaRPr>
          </a:p>
        </p:txBody>
      </p:sp>
      <p:pic>
        <p:nvPicPr>
          <p:cNvPr id="449" name="Google Shape;449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600" y="2440375"/>
            <a:ext cx="5317675" cy="354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664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en-US" dirty="0" err="1">
                <a:extLst>
                  <a:ext uri="http://customooxmlschemas.google.com/">
                    <go:slidesCustomData xmlns="" xmlns:a14="http://schemas.microsoft.com/office/drawing/2010/main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Studium</a:t>
            </a:r>
            <a:r>
              <a:rPr lang="en-US" dirty="0">
                <a:extLst>
                  <a:ext uri="http://customooxmlschemas.google.com/">
                    <go:slidesCustomData xmlns="" xmlns:a14="http://schemas.microsoft.com/office/drawing/2010/main" xmlns:a16="http://schemas.microsoft.com/office/drawing/2014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  <a:r>
              <a:rPr lang="en-US" dirty="0" err="1"/>
              <a:t>przypadku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455" name="Google Shape;455;p8"/>
          <p:cNvSpPr txBox="1">
            <a:spLocks noGrp="1"/>
          </p:cNvSpPr>
          <p:nvPr>
            <p:ph type="body" idx="2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Ogrody społecznościowe w stolicy Słowacji</a:t>
            </a:r>
            <a:endParaRPr lang="en-US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 action="ppaction://noactio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" action="ppaction://noaction"/>
              </a:rPr>
              <a:t>Ogrody społecznościowe w Bratysławie</a:t>
            </a:r>
            <a:endParaRPr dirty="0"/>
          </a:p>
        </p:txBody>
      </p:sp>
      <p:sp>
        <p:nvSpPr>
          <p:cNvPr id="456" name="Google Shape;456;p8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457" name="Google Shape;457;p8"/>
          <p:cNvSpPr txBox="1">
            <a:spLocks noGrp="1"/>
          </p:cNvSpPr>
          <p:nvPr>
            <p:ph type="body" idx="5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Studium przypadku 2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endParaRPr/>
          </a:p>
        </p:txBody>
      </p:sp>
      <p:sp>
        <p:nvSpPr>
          <p:cNvPr id="458" name="Google Shape;458;p8"/>
          <p:cNvSpPr txBox="1">
            <a:spLocks noGrp="1"/>
          </p:cNvSpPr>
          <p:nvPr>
            <p:ph type="body" idx="6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Biofarma </a:t>
            </a:r>
            <a:r>
              <a:rPr lang="en-US" dirty="0"/>
              <a:t>z własną bacówką</a:t>
            </a:r>
            <a:endParaRPr dirty="0"/>
          </a:p>
          <a:p>
            <a:pPr marL="0" indent="0">
              <a:spcBef>
                <a:spcPts val="0"/>
              </a:spcBef>
            </a:pPr>
            <a:r>
              <a:rPr lang="en-US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Biofarma.sk</a:t>
            </a:r>
            <a:endParaRPr u="sng" dirty="0">
              <a:solidFill>
                <a:schemeClr val="hlink"/>
              </a:solidFill>
            </a:endParaRPr>
          </a:p>
        </p:txBody>
      </p:sp>
      <p:sp>
        <p:nvSpPr>
          <p:cNvPr id="459" name="Google Shape;459;p8"/>
          <p:cNvSpPr txBox="1">
            <a:spLocks noGrp="1"/>
          </p:cNvSpPr>
          <p:nvPr>
            <p:ph type="body" idx="7"/>
          </p:nvPr>
        </p:nvSpPr>
        <p:spPr>
          <a:xfrm>
            <a:off x="3679524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460" name="Google Shape;460;p8"/>
          <p:cNvSpPr txBox="1">
            <a:spLocks noGrp="1"/>
          </p:cNvSpPr>
          <p:nvPr>
            <p:ph type="body" idx="8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Studium przypadku 3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endParaRPr/>
          </a:p>
        </p:txBody>
      </p:sp>
      <p:sp>
        <p:nvSpPr>
          <p:cNvPr id="461" name="Google Shape;461;p8"/>
          <p:cNvSpPr txBox="1">
            <a:spLocks noGrp="1"/>
          </p:cNvSpPr>
          <p:nvPr>
            <p:ph type="body" idx="9"/>
          </p:nvPr>
        </p:nvSpPr>
        <p:spPr>
          <a:xfrm>
            <a:off x="4669510" y="5132546"/>
            <a:ext cx="6811515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Inicjatywy edukacyjne i badawcze</a:t>
            </a:r>
            <a:endParaRPr dirty="0"/>
          </a:p>
          <a:p>
            <a:pPr marL="4572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Centrum Edukacji Ekologicznej i Etycznej 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Živica</a:t>
            </a:r>
            <a:endParaRPr dirty="0"/>
          </a:p>
        </p:txBody>
      </p:sp>
      <p:sp>
        <p:nvSpPr>
          <p:cNvPr id="462" name="Google Shape;462;p8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463" name="Google Shape;463;p8" descr="A cut out of a paper light bulb"/>
          <p:cNvPicPr preferRelativeResize="0">
            <a:picLocks noGrp="1"/>
          </p:cNvPicPr>
          <p:nvPr>
            <p:ph type="pic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" y="188180"/>
            <a:ext cx="3354094" cy="59238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grpSp>
        <p:nvGrpSpPr>
          <p:cNvPr id="464" name="Google Shape;464;p8"/>
          <p:cNvGrpSpPr/>
          <p:nvPr/>
        </p:nvGrpSpPr>
        <p:grpSpPr>
          <a:xfrm rot="3730759">
            <a:off x="11161968" y="-100545"/>
            <a:ext cx="949887" cy="1163493"/>
            <a:chOff x="7602444" y="4967675"/>
            <a:chExt cx="483620" cy="592374"/>
          </a:xfrm>
        </p:grpSpPr>
        <p:grpSp>
          <p:nvGrpSpPr>
            <p:cNvPr id="465" name="Google Shape;465;p8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466" name="Google Shape;466;p8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8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470" name="Google Shape;470;p8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7F3BA39-4A7F-C53E-7B64-06EBDA8D9DD6}"/>
              </a:ext>
            </a:extLst>
          </p:cNvPr>
          <p:cNvSpPr txBox="1">
            <a:spLocks/>
          </p:cNvSpPr>
          <p:nvPr/>
        </p:nvSpPr>
        <p:spPr>
          <a:xfrm>
            <a:off x="2778908" y="0"/>
            <a:ext cx="4276519" cy="4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E" sz="3600" b="1" dirty="0" err="1">
                <a:highlight>
                  <a:srgbClr val="8DC641"/>
                </a:highlight>
              </a:rPr>
              <a:t>Zainspiruj</a:t>
            </a:r>
            <a:r>
              <a:rPr lang="en-IE" sz="3600" b="1" dirty="0">
                <a:highlight>
                  <a:srgbClr val="8DC641"/>
                </a:highlight>
              </a:rPr>
              <a:t> </a:t>
            </a:r>
            <a:r>
              <a:rPr lang="en-IE" sz="3600" b="1" dirty="0" err="1">
                <a:highlight>
                  <a:srgbClr val="8DC641"/>
                </a:highlight>
              </a:rPr>
              <a:t>się</a:t>
            </a:r>
            <a:r>
              <a:rPr lang="en-IE" sz="3600" b="1" dirty="0">
                <a:highlight>
                  <a:srgbClr val="8DC641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8330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9"/>
          <p:cNvGrpSpPr/>
          <p:nvPr/>
        </p:nvGrpSpPr>
        <p:grpSpPr>
          <a:xfrm>
            <a:off x="10222537" y="5692848"/>
            <a:ext cx="610343" cy="610343"/>
            <a:chOff x="1950027" y="2499889"/>
            <a:chExt cx="850463" cy="850463"/>
          </a:xfrm>
        </p:grpSpPr>
        <p:sp>
          <p:nvSpPr>
            <p:cNvPr id="574" name="Google Shape;574;p29">
              <a:hlinkClick r:id="rId3"/>
            </p:cNvPr>
            <p:cNvSpPr/>
            <p:nvPr/>
          </p:nvSpPr>
          <p:spPr>
            <a:xfrm>
              <a:off x="1950027" y="2499889"/>
              <a:ext cx="850463" cy="850463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5" name="Google Shape;575;p29"/>
            <p:cNvGrpSpPr/>
            <p:nvPr/>
          </p:nvGrpSpPr>
          <p:grpSpPr>
            <a:xfrm>
              <a:off x="2107521" y="2657382"/>
              <a:ext cx="535476" cy="535477"/>
              <a:chOff x="2107521" y="2657382"/>
              <a:chExt cx="535476" cy="535477"/>
            </a:xfrm>
          </p:grpSpPr>
          <p:sp>
            <p:nvSpPr>
              <p:cNvPr id="576" name="Google Shape;576;p29"/>
              <p:cNvSpPr/>
              <p:nvPr/>
            </p:nvSpPr>
            <p:spPr>
              <a:xfrm>
                <a:off x="2107521" y="2657382"/>
                <a:ext cx="535476" cy="535477"/>
              </a:xfrm>
              <a:custGeom>
                <a:avLst/>
                <a:gdLst/>
                <a:ahLst/>
                <a:cxnLst/>
                <a:rect l="l" t="t" r="r" b="b"/>
                <a:pathLst>
                  <a:path w="535476" h="535477" extrusionOk="0">
                    <a:moveTo>
                      <a:pt x="267739" y="48508"/>
                    </a:moveTo>
                    <a:cubicBezTo>
                      <a:pt x="338925" y="48508"/>
                      <a:pt x="347745" y="48508"/>
                      <a:pt x="376094" y="49768"/>
                    </a:cubicBezTo>
                    <a:cubicBezTo>
                      <a:pt x="401923" y="51028"/>
                      <a:pt x="416412" y="55438"/>
                      <a:pt x="425862" y="59217"/>
                    </a:cubicBezTo>
                    <a:cubicBezTo>
                      <a:pt x="438461" y="64257"/>
                      <a:pt x="447281" y="69927"/>
                      <a:pt x="456730" y="79377"/>
                    </a:cubicBezTo>
                    <a:cubicBezTo>
                      <a:pt x="466180" y="88826"/>
                      <a:pt x="471849" y="97646"/>
                      <a:pt x="476890" y="110245"/>
                    </a:cubicBezTo>
                    <a:cubicBezTo>
                      <a:pt x="480669" y="119695"/>
                      <a:pt x="485079" y="133554"/>
                      <a:pt x="486339" y="160013"/>
                    </a:cubicBezTo>
                    <a:cubicBezTo>
                      <a:pt x="487599" y="188362"/>
                      <a:pt x="487599" y="196552"/>
                      <a:pt x="487599" y="268368"/>
                    </a:cubicBezTo>
                    <a:cubicBezTo>
                      <a:pt x="487599" y="340185"/>
                      <a:pt x="487599" y="348375"/>
                      <a:pt x="486339" y="376724"/>
                    </a:cubicBezTo>
                    <a:cubicBezTo>
                      <a:pt x="485079" y="402553"/>
                      <a:pt x="480669" y="417042"/>
                      <a:pt x="476890" y="426492"/>
                    </a:cubicBezTo>
                    <a:cubicBezTo>
                      <a:pt x="471849" y="439091"/>
                      <a:pt x="466180" y="447911"/>
                      <a:pt x="456730" y="457360"/>
                    </a:cubicBezTo>
                    <a:cubicBezTo>
                      <a:pt x="447281" y="466810"/>
                      <a:pt x="438461" y="472480"/>
                      <a:pt x="425862" y="477519"/>
                    </a:cubicBezTo>
                    <a:cubicBezTo>
                      <a:pt x="416412" y="481299"/>
                      <a:pt x="402552" y="485709"/>
                      <a:pt x="376094" y="486969"/>
                    </a:cubicBezTo>
                    <a:cubicBezTo>
                      <a:pt x="347745" y="488229"/>
                      <a:pt x="339555" y="488229"/>
                      <a:pt x="267739" y="488229"/>
                    </a:cubicBezTo>
                    <a:cubicBezTo>
                      <a:pt x="195921" y="488229"/>
                      <a:pt x="187732" y="488229"/>
                      <a:pt x="159383" y="486969"/>
                    </a:cubicBezTo>
                    <a:cubicBezTo>
                      <a:pt x="133554" y="485709"/>
                      <a:pt x="119065" y="481299"/>
                      <a:pt x="109615" y="477519"/>
                    </a:cubicBezTo>
                    <a:cubicBezTo>
                      <a:pt x="97016" y="472480"/>
                      <a:pt x="88196" y="466810"/>
                      <a:pt x="78747" y="457360"/>
                    </a:cubicBezTo>
                    <a:cubicBezTo>
                      <a:pt x="69297" y="447911"/>
                      <a:pt x="63627" y="439091"/>
                      <a:pt x="58587" y="426492"/>
                    </a:cubicBezTo>
                    <a:cubicBezTo>
                      <a:pt x="54808" y="417042"/>
                      <a:pt x="50398" y="403183"/>
                      <a:pt x="49138" y="376724"/>
                    </a:cubicBezTo>
                    <a:cubicBezTo>
                      <a:pt x="47878" y="348375"/>
                      <a:pt x="47878" y="340185"/>
                      <a:pt x="47878" y="268368"/>
                    </a:cubicBezTo>
                    <a:cubicBezTo>
                      <a:pt x="47878" y="196552"/>
                      <a:pt x="47878" y="188362"/>
                      <a:pt x="49138" y="160013"/>
                    </a:cubicBezTo>
                    <a:cubicBezTo>
                      <a:pt x="50398" y="134184"/>
                      <a:pt x="54808" y="119695"/>
                      <a:pt x="58587" y="110245"/>
                    </a:cubicBezTo>
                    <a:cubicBezTo>
                      <a:pt x="63627" y="97646"/>
                      <a:pt x="69297" y="88826"/>
                      <a:pt x="78747" y="79377"/>
                    </a:cubicBezTo>
                    <a:cubicBezTo>
                      <a:pt x="88196" y="69927"/>
                      <a:pt x="97016" y="64257"/>
                      <a:pt x="109615" y="59217"/>
                    </a:cubicBezTo>
                    <a:cubicBezTo>
                      <a:pt x="119065" y="55438"/>
                      <a:pt x="132924" y="51028"/>
                      <a:pt x="159383" y="49768"/>
                    </a:cubicBezTo>
                    <a:cubicBezTo>
                      <a:pt x="187732" y="48508"/>
                      <a:pt x="195921" y="48508"/>
                      <a:pt x="267739" y="48508"/>
                    </a:cubicBezTo>
                    <a:moveTo>
                      <a:pt x="267739" y="0"/>
                    </a:moveTo>
                    <a:cubicBezTo>
                      <a:pt x="195292" y="0"/>
                      <a:pt x="185842" y="0"/>
                      <a:pt x="157493" y="1890"/>
                    </a:cubicBezTo>
                    <a:cubicBezTo>
                      <a:pt x="129144" y="3150"/>
                      <a:pt x="109615" y="7560"/>
                      <a:pt x="92606" y="14489"/>
                    </a:cubicBezTo>
                    <a:cubicBezTo>
                      <a:pt x="74967" y="21419"/>
                      <a:pt x="59847" y="30239"/>
                      <a:pt x="45358" y="45358"/>
                    </a:cubicBezTo>
                    <a:cubicBezTo>
                      <a:pt x="30239" y="60477"/>
                      <a:pt x="21419" y="74967"/>
                      <a:pt x="14489" y="92606"/>
                    </a:cubicBezTo>
                    <a:cubicBezTo>
                      <a:pt x="7560" y="109615"/>
                      <a:pt x="3150" y="129144"/>
                      <a:pt x="1890" y="157493"/>
                    </a:cubicBezTo>
                    <a:cubicBezTo>
                      <a:pt x="630" y="185842"/>
                      <a:pt x="0" y="195292"/>
                      <a:pt x="0" y="267739"/>
                    </a:cubicBezTo>
                    <a:cubicBezTo>
                      <a:pt x="0" y="340185"/>
                      <a:pt x="0" y="349635"/>
                      <a:pt x="1890" y="377984"/>
                    </a:cubicBezTo>
                    <a:cubicBezTo>
                      <a:pt x="3150" y="406333"/>
                      <a:pt x="7560" y="425862"/>
                      <a:pt x="14489" y="442871"/>
                    </a:cubicBezTo>
                    <a:cubicBezTo>
                      <a:pt x="21419" y="460510"/>
                      <a:pt x="30239" y="475630"/>
                      <a:pt x="45358" y="490119"/>
                    </a:cubicBezTo>
                    <a:cubicBezTo>
                      <a:pt x="60477" y="505238"/>
                      <a:pt x="74967" y="514058"/>
                      <a:pt x="92606" y="520988"/>
                    </a:cubicBezTo>
                    <a:cubicBezTo>
                      <a:pt x="109615" y="527917"/>
                      <a:pt x="129144" y="532327"/>
                      <a:pt x="157493" y="533587"/>
                    </a:cubicBezTo>
                    <a:cubicBezTo>
                      <a:pt x="185842" y="534847"/>
                      <a:pt x="195292" y="535477"/>
                      <a:pt x="267739" y="535477"/>
                    </a:cubicBezTo>
                    <a:cubicBezTo>
                      <a:pt x="340185" y="535477"/>
                      <a:pt x="349635" y="535477"/>
                      <a:pt x="377984" y="533587"/>
                    </a:cubicBezTo>
                    <a:cubicBezTo>
                      <a:pt x="406333" y="532327"/>
                      <a:pt x="425862" y="527917"/>
                      <a:pt x="442871" y="520988"/>
                    </a:cubicBezTo>
                    <a:cubicBezTo>
                      <a:pt x="460510" y="514058"/>
                      <a:pt x="475630" y="505238"/>
                      <a:pt x="490119" y="490119"/>
                    </a:cubicBezTo>
                    <a:cubicBezTo>
                      <a:pt x="505238" y="475000"/>
                      <a:pt x="514058" y="460510"/>
                      <a:pt x="520988" y="442871"/>
                    </a:cubicBezTo>
                    <a:cubicBezTo>
                      <a:pt x="527917" y="425862"/>
                      <a:pt x="532327" y="406333"/>
                      <a:pt x="533587" y="377984"/>
                    </a:cubicBezTo>
                    <a:cubicBezTo>
                      <a:pt x="534847" y="349635"/>
                      <a:pt x="535477" y="340185"/>
                      <a:pt x="535477" y="267739"/>
                    </a:cubicBezTo>
                    <a:cubicBezTo>
                      <a:pt x="535477" y="195292"/>
                      <a:pt x="535477" y="185842"/>
                      <a:pt x="533587" y="157493"/>
                    </a:cubicBezTo>
                    <a:cubicBezTo>
                      <a:pt x="532327" y="129144"/>
                      <a:pt x="527917" y="109615"/>
                      <a:pt x="520988" y="92606"/>
                    </a:cubicBezTo>
                    <a:cubicBezTo>
                      <a:pt x="514058" y="74967"/>
                      <a:pt x="505238" y="59847"/>
                      <a:pt x="490119" y="45358"/>
                    </a:cubicBezTo>
                    <a:cubicBezTo>
                      <a:pt x="474999" y="30239"/>
                      <a:pt x="460510" y="21419"/>
                      <a:pt x="442871" y="14489"/>
                    </a:cubicBezTo>
                    <a:cubicBezTo>
                      <a:pt x="425862" y="7560"/>
                      <a:pt x="406333" y="3150"/>
                      <a:pt x="377984" y="1890"/>
                    </a:cubicBezTo>
                    <a:cubicBezTo>
                      <a:pt x="349635" y="630"/>
                      <a:pt x="340185" y="0"/>
                      <a:pt x="267739" y="0"/>
                    </a:cubicBezTo>
                    <a:lnTo>
                      <a:pt x="267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9"/>
              <p:cNvSpPr/>
              <p:nvPr/>
            </p:nvSpPr>
            <p:spPr>
              <a:xfrm>
                <a:off x="2237925" y="2787786"/>
                <a:ext cx="274668" cy="274668"/>
              </a:xfrm>
              <a:custGeom>
                <a:avLst/>
                <a:gdLst/>
                <a:ahLst/>
                <a:cxnLst/>
                <a:rect l="l" t="t" r="r" b="b"/>
                <a:pathLst>
                  <a:path w="274668" h="274668" extrusionOk="0">
                    <a:moveTo>
                      <a:pt x="137334" y="0"/>
                    </a:moveTo>
                    <a:cubicBezTo>
                      <a:pt x="61107" y="0"/>
                      <a:pt x="0" y="61737"/>
                      <a:pt x="0" y="137334"/>
                    </a:cubicBezTo>
                    <a:cubicBezTo>
                      <a:pt x="0" y="212931"/>
                      <a:pt x="61737" y="274668"/>
                      <a:pt x="137334" y="274668"/>
                    </a:cubicBezTo>
                    <a:cubicBezTo>
                      <a:pt x="212931" y="274668"/>
                      <a:pt x="274668" y="212931"/>
                      <a:pt x="274668" y="137334"/>
                    </a:cubicBezTo>
                    <a:cubicBezTo>
                      <a:pt x="274668" y="61737"/>
                      <a:pt x="212931" y="0"/>
                      <a:pt x="137334" y="0"/>
                    </a:cubicBezTo>
                    <a:close/>
                    <a:moveTo>
                      <a:pt x="137334" y="226790"/>
                    </a:moveTo>
                    <a:cubicBezTo>
                      <a:pt x="88196" y="226790"/>
                      <a:pt x="47878" y="187102"/>
                      <a:pt x="47878" y="137334"/>
                    </a:cubicBezTo>
                    <a:cubicBezTo>
                      <a:pt x="47878" y="87566"/>
                      <a:pt x="87566" y="47878"/>
                      <a:pt x="137334" y="47878"/>
                    </a:cubicBezTo>
                    <a:cubicBezTo>
                      <a:pt x="186472" y="47878"/>
                      <a:pt x="226790" y="87566"/>
                      <a:pt x="226790" y="137334"/>
                    </a:cubicBezTo>
                    <a:cubicBezTo>
                      <a:pt x="226790" y="187102"/>
                      <a:pt x="186472" y="226790"/>
                      <a:pt x="137334" y="2267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>
                <a:off x="2486134" y="2749988"/>
                <a:ext cx="64257" cy="64257"/>
              </a:xfrm>
              <a:custGeom>
                <a:avLst/>
                <a:gdLst/>
                <a:ahLst/>
                <a:cxnLst/>
                <a:rect l="l" t="t" r="r" b="b"/>
                <a:pathLst>
                  <a:path w="64257" h="64257" extrusionOk="0">
                    <a:moveTo>
                      <a:pt x="64257" y="32129"/>
                    </a:moveTo>
                    <a:cubicBezTo>
                      <a:pt x="64257" y="49873"/>
                      <a:pt x="49873" y="64257"/>
                      <a:pt x="32129" y="64257"/>
                    </a:cubicBezTo>
                    <a:cubicBezTo>
                      <a:pt x="14385" y="64257"/>
                      <a:pt x="0" y="49873"/>
                      <a:pt x="0" y="32129"/>
                    </a:cubicBezTo>
                    <a:cubicBezTo>
                      <a:pt x="0" y="14384"/>
                      <a:pt x="14385" y="0"/>
                      <a:pt x="32129" y="0"/>
                    </a:cubicBezTo>
                    <a:cubicBezTo>
                      <a:pt x="49873" y="0"/>
                      <a:pt x="64257" y="14384"/>
                      <a:pt x="64257" y="32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5" name="Google Shape;585;p29"/>
          <p:cNvGrpSpPr/>
          <p:nvPr/>
        </p:nvGrpSpPr>
        <p:grpSpPr>
          <a:xfrm>
            <a:off x="8782409" y="5686956"/>
            <a:ext cx="610343" cy="610794"/>
            <a:chOff x="-1196056" y="2499889"/>
            <a:chExt cx="850463" cy="851092"/>
          </a:xfrm>
        </p:grpSpPr>
        <p:sp>
          <p:nvSpPr>
            <p:cNvPr id="586" name="Google Shape;586;p29"/>
            <p:cNvSpPr/>
            <p:nvPr/>
          </p:nvSpPr>
          <p:spPr>
            <a:xfrm>
              <a:off x="-1196056" y="2499889"/>
              <a:ext cx="850463" cy="845423"/>
            </a:xfrm>
            <a:custGeom>
              <a:avLst/>
              <a:gdLst/>
              <a:ahLst/>
              <a:cxnLst/>
              <a:rect l="l" t="t" r="r" b="b"/>
              <a:pathLst>
                <a:path w="850463" h="845423" extrusionOk="0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9">
              <a:hlinkClick r:id="rId4"/>
            </p:cNvPr>
            <p:cNvSpPr/>
            <p:nvPr/>
          </p:nvSpPr>
          <p:spPr>
            <a:xfrm>
              <a:off x="-945327" y="2666201"/>
              <a:ext cx="363494" cy="684780"/>
            </a:xfrm>
            <a:custGeom>
              <a:avLst/>
              <a:gdLst/>
              <a:ahLst/>
              <a:cxnLst/>
              <a:rect l="l" t="t" r="r" b="b"/>
              <a:pathLst>
                <a:path w="363494" h="684780" extrusionOk="0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8" name="Google Shape;588;p29"/>
          <p:cNvSpPr/>
          <p:nvPr/>
        </p:nvSpPr>
        <p:spPr>
          <a:xfrm>
            <a:off x="9494024" y="5692848"/>
            <a:ext cx="610343" cy="610343"/>
          </a:xfrm>
          <a:custGeom>
            <a:avLst/>
            <a:gdLst/>
            <a:ahLst/>
            <a:cxnLst/>
            <a:rect l="l" t="t" r="r" b="b"/>
            <a:pathLst>
              <a:path w="850463" h="850463" extrusionOk="0">
                <a:moveTo>
                  <a:pt x="850464" y="425232"/>
                </a:moveTo>
                <a:cubicBezTo>
                  <a:pt x="850464" y="660081"/>
                  <a:pt x="660081" y="850464"/>
                  <a:pt x="425232" y="850464"/>
                </a:cubicBezTo>
                <a:cubicBezTo>
                  <a:pt x="190383" y="850464"/>
                  <a:pt x="0" y="660081"/>
                  <a:pt x="0" y="425232"/>
                </a:cubicBezTo>
                <a:cubicBezTo>
                  <a:pt x="0" y="190383"/>
                  <a:pt x="190383" y="0"/>
                  <a:pt x="425232" y="0"/>
                </a:cubicBezTo>
                <a:cubicBezTo>
                  <a:pt x="660081" y="0"/>
                  <a:pt x="850464" y="190383"/>
                  <a:pt x="850464" y="425232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29" descr="World with solid fill">
            <a:hlinkClick r:id="rId5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602" y="5745797"/>
            <a:ext cx="535186" cy="535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BCE99-00BC-0D5A-CC3E-D249B3E701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8419" y="1079400"/>
            <a:ext cx="9343531" cy="328820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</a:pPr>
            <a:r>
              <a:rPr lang="en-IE" sz="3600" b="1" dirty="0"/>
              <a:t>Super!!!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</a:pPr>
            <a:r>
              <a:rPr lang="en-IE" sz="3600" dirty="0"/>
              <a:t>Właśnie </a:t>
            </a:r>
            <a:r>
              <a:rPr lang="en-IE" sz="3600" dirty="0" err="1"/>
              <a:t>ukończyłeś</a:t>
            </a:r>
            <a:r>
              <a:rPr lang="en-IE" sz="3600" dirty="0"/>
              <a:t> </a:t>
            </a:r>
            <a:r>
              <a:rPr lang="pl-PL" sz="3600" dirty="0"/>
              <a:t>trzeci m</a:t>
            </a:r>
            <a:r>
              <a:rPr lang="en-IE" sz="3600" dirty="0" err="1"/>
              <a:t>oduł</a:t>
            </a:r>
            <a:r>
              <a:rPr lang="en-IE" sz="3600" dirty="0"/>
              <a:t>... kontynuuj tę podróż edukacyjną.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</a:pPr>
            <a:r>
              <a:rPr lang="en-IE" sz="3600" dirty="0"/>
              <a:t>W</a:t>
            </a:r>
            <a:r>
              <a:rPr lang="pl-PL" sz="3600" dirty="0"/>
              <a:t> czwartym</a:t>
            </a:r>
            <a:r>
              <a:rPr lang="en-IE" sz="3600" dirty="0"/>
              <a:t> module omawiamy </a:t>
            </a:r>
            <a:r>
              <a:rPr lang="en-US" sz="3600" b="1" dirty="0"/>
              <a:t>wpływ </a:t>
            </a:r>
            <a:r>
              <a:rPr lang="en-IE" sz="3600" b="1" dirty="0"/>
              <a:t>agroekologii</a:t>
            </a:r>
            <a:r>
              <a:rPr lang="en-US" sz="3600" b="1" dirty="0"/>
              <a:t> na społeczność. </a:t>
            </a:r>
          </a:p>
        </p:txBody>
      </p:sp>
    </p:spTree>
    <p:extLst>
      <p:ext uri="{BB962C8B-B14F-4D97-AF65-F5344CB8AC3E}">
        <p14:creationId xmlns:p14="http://schemas.microsoft.com/office/powerpoint/2010/main" val="35530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>
            <a:spLocks noGrp="1"/>
          </p:cNvSpPr>
          <p:nvPr>
            <p:ph type="body" idx="1"/>
          </p:nvPr>
        </p:nvSpPr>
        <p:spPr>
          <a:xfrm>
            <a:off x="551891" y="1497300"/>
            <a:ext cx="10841700" cy="4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/>
              <a:t>Wyposażenie osób uczących się w wiedzę na temat tego, jak zintegrować zasady ekologiczne z rolnictwem, aby zapewnić zrównoważone i kontekstowe rozwiązania lokalnych wyzwań rolniczych, promując w ten sposób bezpieczeństwo żywnościowe, żywienie i równość społeczną. 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/>
              <a:t>Podkreślenie znaczenia wspólnych wysiłków wszystkich zainteresowanych stron, w tym rolników, firm cateringowych, przedsiębiorstw i obywateli, w celu wspierania nowego sposobu myślenia o żywności, rolnictwie i środowisku. </a:t>
            </a:r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/>
              <a:t>Umożliwienie społecznościom pracy na rzecz budowania odpornych lokalnych gospodarek, wspierania drobnych rolników i zapewnienia wszystkim dostępu do odżywczej i kulturowo odpowiedniej żywności.</a:t>
            </a:r>
            <a:endParaRPr dirty="0"/>
          </a:p>
        </p:txBody>
      </p:sp>
      <p:sp>
        <p:nvSpPr>
          <p:cNvPr id="226" name="Google Shape;226;p1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US" dirty="0"/>
              <a:t>Efekty uczenia </a:t>
            </a:r>
            <a:r>
              <a:rPr lang="en-US" dirty="0" err="1"/>
              <a:t>się</a:t>
            </a:r>
            <a:r>
              <a:rPr lang="en-US" dirty="0"/>
              <a:t>:</a:t>
            </a:r>
            <a:endParaRPr dirty="0"/>
          </a:p>
        </p:txBody>
      </p:sp>
      <p:grpSp>
        <p:nvGrpSpPr>
          <p:cNvPr id="227" name="Google Shape;227;p1"/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228" name="Google Shape;228;p1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29" name="Google Shape;229;p1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33" name="Google Shape;233;p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89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een question mark">
            <a:extLst>
              <a:ext uri="{FF2B5EF4-FFF2-40B4-BE49-F238E27FC236}">
                <a16:creationId xmlns:a16="http://schemas.microsoft.com/office/drawing/2014/main" id="{6961A6EA-21D0-CDD4-7FB3-964AE84B11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B90E-BE6B-AB23-02A2-5A475DD1B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671" y="1783457"/>
            <a:ext cx="7755879" cy="3291086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Poświęć kilka minut na zastanowienie się nad poniższymi pytaniami: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przedstawionym w module pierwszym - wprowadzeniu do agroekologii... jak obecnie rozumiesz agroekologię i czym różni się ona od konwencjonalnych praktyk rolniczych?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możesz opisać jakieś istniejące w Twojej społeczności lub w innym miejscu inicjatywy, które promują praktyki agroekologiczne i angażują społeczność?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5DA49-E1C2-A6FF-0FA9-3C78EF3BF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671" y="970988"/>
            <a:ext cx="4990998" cy="992652"/>
          </a:xfrm>
        </p:spPr>
        <p:txBody>
          <a:bodyPr/>
          <a:lstStyle/>
          <a:p>
            <a:r>
              <a:rPr lang="en-IE" b="1" dirty="0">
                <a:solidFill>
                  <a:srgbClr val="8DC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AUTOREFLEKSJA</a:t>
            </a:r>
          </a:p>
        </p:txBody>
      </p:sp>
    </p:spTree>
    <p:extLst>
      <p:ext uri="{BB962C8B-B14F-4D97-AF65-F5344CB8AC3E}">
        <p14:creationId xmlns:p14="http://schemas.microsoft.com/office/powerpoint/2010/main" val="318715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 dirty="0" err="1"/>
              <a:t>Wprowadzenie</a:t>
            </a:r>
            <a:endParaRPr dirty="0"/>
          </a:p>
        </p:txBody>
      </p:sp>
      <p:sp>
        <p:nvSpPr>
          <p:cNvPr id="241" name="Google Shape;241;p6"/>
          <p:cNvSpPr txBox="1"/>
          <p:nvPr/>
        </p:nvSpPr>
        <p:spPr>
          <a:xfrm>
            <a:off x="4502882" y="892243"/>
            <a:ext cx="20670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9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96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F95A200-E0B0-63B6-6E43-E98208D20B1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</p:spPr>
      </p:pic>
      <p:sp>
        <p:nvSpPr>
          <p:cNvPr id="246" name="Google Shape;246;p45"/>
          <p:cNvSpPr txBox="1">
            <a:spLocks noGrp="1"/>
          </p:cNvSpPr>
          <p:nvPr>
            <p:ph type="body" idx="1"/>
          </p:nvPr>
        </p:nvSpPr>
        <p:spPr>
          <a:xfrm>
            <a:off x="228600" y="1165772"/>
            <a:ext cx="6068291" cy="4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Złożona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a16="http://schemas.microsoft.com/office/drawing/2014/main" xmlns:a14="http://schemas.microsoft.com/office/drawing/2010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interakcja między agroekologią a społecznością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uosabia symbiotyczną relację, która wykracza poza zwykłe praktyki rolnicze.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Agroekologia to holistyczne i zintegrowane podejście, które ma na celu zapewnienie kontekstowych rozwiązań lokalnych problemów z ludźmi w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centrum uwagi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Opiera się na oddolnych praktykach i procesach terytorialnych, które pozwalają rolnikom współpracować z naturą i opracowywać własne rozwiązania problemów.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2"/>
          </p:nvPr>
        </p:nvSpPr>
        <p:spPr>
          <a:xfrm>
            <a:off x="730250" y="593725"/>
            <a:ext cx="4989513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US" b="1" dirty="0">
                <a:solidFill>
                  <a:srgbClr val="8DC641"/>
                </a:solidFill>
              </a:rPr>
              <a:t>Wprowadzenie</a:t>
            </a:r>
            <a:endParaRPr b="1" dirty="0">
              <a:solidFill>
                <a:srgbClr val="8DC64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dirty="0">
              <a:solidFill>
                <a:srgbClr val="8DC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 txBox="1">
            <a:spLocks noGrp="1"/>
          </p:cNvSpPr>
          <p:nvPr>
            <p:ph type="body" idx="1"/>
          </p:nvPr>
        </p:nvSpPr>
        <p:spPr>
          <a:xfrm>
            <a:off x="551891" y="1497299"/>
            <a:ext cx="10841700" cy="459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Osiągnięcie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agroekologicznej przyszłości wymaga od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wszystkich, w tym rolników, firm cateringowych, przedsiębiorstw i obywateli, wsparcia nowego sposobu myślenia o żywności, rolnictwie i środowisku.</a:t>
            </a:r>
            <a:endParaRPr lang="en-US" dirty="0"/>
          </a:p>
          <a:p>
            <a:pPr marL="800100" indent="-342900">
              <a:lnSpc>
                <a:spcPct val="100000"/>
              </a:lnSpc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Przyjmując praktyki agroekologiczne,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społeczności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mogą pracować na rzecz zrównoważonego rolnictwa, bezpieczeństwa żywnościowego i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żywienia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pl-PL" u="sng" dirty="0">
                <a:hlinkClick r:id="rId3"/>
              </a:rPr>
              <a:t>Agroekologiczne podejście do rolnictwa na rzecz zrównoważonego rozwoju:</a:t>
            </a:r>
            <a:r>
              <a:rPr lang="pl-PL" dirty="0"/>
              <a:t> </a:t>
            </a:r>
            <a:r>
              <a:rPr lang="pl-PL" u="sng" dirty="0">
                <a:hlinkClick r:id="rId3"/>
              </a:rPr>
              <a:t>The Indian </a:t>
            </a:r>
            <a:r>
              <a:rPr lang="pl-PL" u="sng" dirty="0" err="1">
                <a:hlinkClick r:id="rId3"/>
              </a:rPr>
              <a:t>Scenario</a:t>
            </a:r>
            <a:r>
              <a:rPr lang="pl-PL" dirty="0"/>
              <a:t>]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Ten nowy sposób myślenia promuje równowagę ekologiczną, rentowność i sprawiedliwość społeczną, zapewniając, że praktyki rolnicze pozytywnie przyczyniają się do dobrobytu społeczności.</a:t>
            </a:r>
          </a:p>
          <a:p>
            <a:pPr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10 elementów agroekologii</a:t>
            </a:r>
            <a:endParaRPr lang="en-US" dirty="0"/>
          </a:p>
        </p:txBody>
      </p:sp>
      <p:sp>
        <p:nvSpPr>
          <p:cNvPr id="261" name="Google Shape;261;p2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US" b="1" dirty="0" err="1"/>
              <a:t>Wprowadzenie</a:t>
            </a:r>
            <a:endParaRPr b="1" dirty="0"/>
          </a:p>
        </p:txBody>
      </p:sp>
      <p:grpSp>
        <p:nvGrpSpPr>
          <p:cNvPr id="262" name="Google Shape;262;p2"/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263" name="Google Shape;263;p2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64" name="Google Shape;264;p2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2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566A41BA-EA4D-ACD6-705A-3D119241B85B}"/>
              </a:ext>
            </a:extLst>
          </p:cNvPr>
          <p:cNvSpPr/>
          <p:nvPr/>
        </p:nvSpPr>
        <p:spPr>
          <a:xfrm>
            <a:off x="5082020" y="5381893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informacji tutaj</a:t>
            </a:r>
            <a:endParaRPr lang="en-I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8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551918" y="1565257"/>
            <a:ext cx="10841700" cy="459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W miarę jak społeczności przyjmują te zasady, mogą budować silniejsze, bardziej odporne lokalne gospodarki, wspierać drobnych rolników i zapewniać każdemu dostęp do </a:t>
            </a:r>
            <a:r>
              <a:rPr lang="pl-PL" dirty="0"/>
              <a:t>odżywczej</a:t>
            </a:r>
            <a:r>
              <a:rPr lang="en-US" dirty="0"/>
              <a:t> i odpowiedniej kulturowo żywności.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Praktyki te obejmują recykling składników odżywczych, promowanie bioróżnorodności, zmniejszanie zależności od zewnętrznych nakładów i wspieranie odporności na zmiany klimatu. </a:t>
            </a:r>
            <a:endParaRPr dirty="0"/>
          </a:p>
          <a:p>
            <a:pPr marL="8001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Arial"/>
              <a:buChar char="•"/>
            </a:pPr>
            <a:r>
              <a:rPr lang="en-US" dirty="0"/>
              <a:t>Zasadniczo agroekologia jest podejściem transformacyjnym, które integruje naukę ekologiczną z równością społeczną, mając na celu stworzenie zrównoważonego i sprawiedliwego systemu żywnościowego dla wszystkich.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Prace FAO nad agroekologią</a:t>
            </a:r>
            <a:endParaRPr lang="en-US" dirty="0"/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US" b="1" dirty="0" err="1"/>
              <a:t>Wprowadzenie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dirty="0"/>
          </a:p>
        </p:txBody>
      </p:sp>
      <p:grpSp>
        <p:nvGrpSpPr>
          <p:cNvPr id="276" name="Google Shape;276;p11"/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277" name="Google Shape;277;p11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78" name="Google Shape;278;p11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1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p11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" name="Arrow: Right 1">
            <a:extLst>
              <a:ext uri="{FF2B5EF4-FFF2-40B4-BE49-F238E27FC236}">
                <a16:creationId xmlns:a16="http://schemas.microsoft.com/office/drawing/2014/main" id="{566A41BA-EA4D-ACD6-705A-3D119241B85B}"/>
              </a:ext>
            </a:extLst>
          </p:cNvPr>
          <p:cNvSpPr/>
          <p:nvPr/>
        </p:nvSpPr>
        <p:spPr>
          <a:xfrm>
            <a:off x="5082020" y="5329939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informacji tutaj</a:t>
            </a:r>
            <a:endParaRPr lang="en-I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6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56280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Promowanie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więzi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społecznych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poprzez</a:t>
            </a:r>
            <a:r>
              <a:rPr lang="pl-PL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agroekologię </a:t>
            </a:r>
            <a:endParaRPr dirty="0"/>
          </a:p>
        </p:txBody>
      </p:sp>
      <p:sp>
        <p:nvSpPr>
          <p:cNvPr id="290" name="Google Shape;290;p46"/>
          <p:cNvSpPr txBox="1"/>
          <p:nvPr/>
        </p:nvSpPr>
        <p:spPr>
          <a:xfrm>
            <a:off x="4502882" y="892243"/>
            <a:ext cx="20670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9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31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8747</TotalTime>
  <Words>1706</Words>
  <Application>Microsoft Office PowerPoint</Application>
  <PresentationFormat>Widescreen</PresentationFormat>
  <Paragraphs>168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Söhne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docId:CA655C8D2DE3E9F2157FB671BE80A2EF</cp:keywords>
  <cp:lastModifiedBy>Paula Whyte ( Momentum Consulting )</cp:lastModifiedBy>
  <cp:revision>22</cp:revision>
  <dcterms:created xsi:type="dcterms:W3CDTF">2020-10-14T13:32:04Z</dcterms:created>
  <dcterms:modified xsi:type="dcterms:W3CDTF">2024-09-02T07:58:54Z</dcterms:modified>
</cp:coreProperties>
</file>