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4286" r:id="rId2"/>
    <p:sldId id="257" r:id="rId3"/>
    <p:sldId id="258" r:id="rId4"/>
    <p:sldId id="259" r:id="rId5"/>
    <p:sldId id="260" r:id="rId6"/>
    <p:sldId id="291" r:id="rId7"/>
    <p:sldId id="290" r:id="rId8"/>
    <p:sldId id="292" r:id="rId9"/>
    <p:sldId id="293" r:id="rId10"/>
    <p:sldId id="296" r:id="rId11"/>
    <p:sldId id="262" r:id="rId12"/>
    <p:sldId id="263" r:id="rId13"/>
    <p:sldId id="294" r:id="rId14"/>
    <p:sldId id="264" r:id="rId15"/>
    <p:sldId id="295" r:id="rId16"/>
    <p:sldId id="4287" r:id="rId17"/>
    <p:sldId id="266" r:id="rId18"/>
    <p:sldId id="284" r:id="rId19"/>
    <p:sldId id="267" r:id="rId20"/>
    <p:sldId id="268" r:id="rId21"/>
    <p:sldId id="286" r:id="rId22"/>
    <p:sldId id="273" r:id="rId23"/>
    <p:sldId id="274" r:id="rId24"/>
    <p:sldId id="275" r:id="rId25"/>
    <p:sldId id="288" r:id="rId26"/>
    <p:sldId id="276" r:id="rId27"/>
    <p:sldId id="277" r:id="rId28"/>
    <p:sldId id="278" r:id="rId29"/>
    <p:sldId id="289" r:id="rId30"/>
    <p:sldId id="283" r:id="rId31"/>
  </p:sldIdLst>
  <p:sldSz cx="12192000" cy="6858000"/>
  <p:notesSz cx="6858000" cy="9144000"/>
  <p:embeddedFontLst>
    <p:embeddedFont>
      <p:font typeface="Lato Black" panose="020F0502020204030203" pitchFamily="34" charset="0"/>
      <p:bold r:id="rId33"/>
      <p:boldItalic r:id="rId34"/>
    </p:embeddedFont>
    <p:embeddedFont>
      <p:font typeface="Montserrat Light" panose="000004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4" roundtripDataSignature="AMtx7mhBYlmIPrxuZdDg+ZM5KzHGyktv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a momentum" initials="" lastIdx="2" clrIdx="0"/>
  <p:cmAuthor id="1" name="Eduard Uhe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94C"/>
    <a:srgbClr val="8DC641"/>
    <a:srgbClr val="232323"/>
    <a:srgbClr val="78A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D3C49-7B2B-42A5-A13F-9E4D97899E2F}" v="4" dt="2024-08-27T11:11:46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41" autoAdjust="0"/>
  </p:normalViewPr>
  <p:slideViewPr>
    <p:cSldViewPr snapToGrid="0">
      <p:cViewPr varScale="1">
        <p:scale>
          <a:sx n="48" d="100"/>
          <a:sy n="48" d="100"/>
        </p:scale>
        <p:origin x="13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144" Type="http://customschemas.google.com/relationships/presentationmetadata" Target="metadata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15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14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787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32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8" name="Google Shape;338;p13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5" name="Google Shape;365;p14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704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23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">
  <p:cSld name="Text Slide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1"/>
          <p:cNvSpPr/>
          <p:nvPr/>
        </p:nvSpPr>
        <p:spPr>
          <a:xfrm rot="5400000" flipH="1">
            <a:off x="3135240" y="-2479364"/>
            <a:ext cx="5949081" cy="11578483"/>
          </a:xfrm>
          <a:custGeom>
            <a:avLst/>
            <a:gdLst/>
            <a:ahLst/>
            <a:cxnLst/>
            <a:rect l="l" t="t" r="r" b="b"/>
            <a:pathLst>
              <a:path w="6146707" h="11578483" extrusionOk="0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1"/>
          <p:cNvSpPr txBox="1">
            <a:spLocks noGrp="1"/>
          </p:cNvSpPr>
          <p:nvPr>
            <p:ph type="body" idx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body" idx="2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1"/>
          <p:cNvSpPr/>
          <p:nvPr/>
        </p:nvSpPr>
        <p:spPr>
          <a:xfrm>
            <a:off x="0" y="6553248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ypecae &amp; Size">
  <p:cSld name="Font Typecae &amp; Siz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424669" y="528535"/>
            <a:ext cx="64986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 TYPEFACE &amp; SIZE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3"/>
          <p:cNvSpPr/>
          <p:nvPr/>
        </p:nvSpPr>
        <p:spPr>
          <a:xfrm>
            <a:off x="7347983" y="564843"/>
            <a:ext cx="458920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ENSURE TO KEEP FONTS AS PER THE LAYOUT</a:t>
            </a: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 point  -  Divider Slides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 point  -  Title Heading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 point  -  Sub-Titles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- Quotes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 point  -  Main Text Body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3"/>
          <p:cNvSpPr/>
          <p:nvPr/>
        </p:nvSpPr>
        <p:spPr>
          <a:xfrm>
            <a:off x="424669" y="2014904"/>
            <a:ext cx="584550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ensure to keep the font sizes set as per the slide layouts. The font used throughout the </a:t>
            </a:r>
            <a:r>
              <a:rPr lang="en-US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 DARE </a:t>
            </a:r>
            <a:r>
              <a:rPr lang="en-US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PowerPoint is….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43"/>
          <p:cNvCxnSpPr/>
          <p:nvPr/>
        </p:nvCxnSpPr>
        <p:spPr>
          <a:xfrm>
            <a:off x="7098716" y="-1"/>
            <a:ext cx="0" cy="554040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43"/>
          <p:cNvCxnSpPr/>
          <p:nvPr/>
        </p:nvCxnSpPr>
        <p:spPr>
          <a:xfrm rot="10800000">
            <a:off x="1" y="1620217"/>
            <a:ext cx="709871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43"/>
          <p:cNvSpPr/>
          <p:nvPr/>
        </p:nvSpPr>
        <p:spPr>
          <a:xfrm>
            <a:off x="0" y="596837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DELETE THIS INSTRUCTION SLIDE BEFORE PRESENTING FINAL PRESENTATION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43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44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44"/>
          <p:cNvCxnSpPr/>
          <p:nvPr/>
        </p:nvCxnSpPr>
        <p:spPr>
          <a:xfrm>
            <a:off x="5145818" y="0"/>
            <a:ext cx="0" cy="554040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02">
  <p:cSld name="Cover Slide 0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/>
          <p:cNvSpPr/>
          <p:nvPr/>
        </p:nvSpPr>
        <p:spPr>
          <a:xfrm>
            <a:off x="517168" y="3092717"/>
            <a:ext cx="11393619" cy="3142374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740" y="-215395"/>
            <a:ext cx="6718883" cy="38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5"/>
          <p:cNvSpPr/>
          <p:nvPr/>
        </p:nvSpPr>
        <p:spPr>
          <a:xfrm>
            <a:off x="0" y="5775564"/>
            <a:ext cx="4372199" cy="727928"/>
          </a:xfrm>
          <a:custGeom>
            <a:avLst/>
            <a:gdLst/>
            <a:ahLst/>
            <a:cxnLst/>
            <a:rect l="l" t="t" r="r" b="b"/>
            <a:pathLst>
              <a:path w="4372199" h="727928" extrusionOk="0">
                <a:moveTo>
                  <a:pt x="0" y="0"/>
                </a:moveTo>
                <a:lnTo>
                  <a:pt x="3978412" y="0"/>
                </a:lnTo>
                <a:cubicBezTo>
                  <a:pt x="4195245" y="0"/>
                  <a:pt x="4372199" y="176996"/>
                  <a:pt x="4372199" y="393878"/>
                </a:cubicBezTo>
                <a:lnTo>
                  <a:pt x="43721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1"/>
          </p:nvPr>
        </p:nvSpPr>
        <p:spPr>
          <a:xfrm>
            <a:off x="935325" y="4448301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2"/>
          </p:nvPr>
        </p:nvSpPr>
        <p:spPr>
          <a:xfrm>
            <a:off x="935326" y="3825575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7" name="Google Shape;167;p45"/>
          <p:cNvGrpSpPr/>
          <p:nvPr/>
        </p:nvGrpSpPr>
        <p:grpSpPr>
          <a:xfrm>
            <a:off x="9031059" y="445499"/>
            <a:ext cx="2735993" cy="679345"/>
            <a:chOff x="0" y="0"/>
            <a:chExt cx="2301694" cy="571500"/>
          </a:xfrm>
        </p:grpSpPr>
        <p:sp>
          <p:nvSpPr>
            <p:cNvPr id="168" name="Google Shape;168;p45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45"/>
            <p:cNvPicPr preferRelativeResize="0"/>
            <p:nvPr/>
          </p:nvPicPr>
          <p:blipFill rotWithShape="1">
            <a:blip r:embed="rId3"/>
            <a:srcRect/>
            <a:stretch/>
          </p:blipFill>
          <p:spPr>
            <a:xfrm>
              <a:off x="312965" y="101059"/>
              <a:ext cx="1675765" cy="3751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45"/>
          <p:cNvSpPr/>
          <p:nvPr/>
        </p:nvSpPr>
        <p:spPr>
          <a:xfrm rot="-5400000">
            <a:off x="1770610" y="9117214"/>
            <a:ext cx="571614" cy="3180945"/>
          </a:xfrm>
          <a:custGeom>
            <a:avLst/>
            <a:gdLst/>
            <a:ahLst/>
            <a:cxnLst/>
            <a:rect l="l" t="t" r="r" b="b"/>
            <a:pathLst>
              <a:path w="715523" h="3981779" extrusionOk="0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5"/>
          <p:cNvSpPr txBox="1">
            <a:spLocks noGrp="1"/>
          </p:cNvSpPr>
          <p:nvPr>
            <p:ph type="body" idx="3"/>
          </p:nvPr>
        </p:nvSpPr>
        <p:spPr>
          <a:xfrm>
            <a:off x="712750" y="5921074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45"/>
          <p:cNvSpPr>
            <a:spLocks noGrp="1"/>
          </p:cNvSpPr>
          <p:nvPr>
            <p:ph type="pic" idx="4"/>
          </p:nvPr>
        </p:nvSpPr>
        <p:spPr>
          <a:xfrm>
            <a:off x="6404869" y="1379349"/>
            <a:ext cx="5153881" cy="515435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03">
  <p:cSld name="Cover Slide 0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"/>
          <p:cNvSpPr/>
          <p:nvPr/>
        </p:nvSpPr>
        <p:spPr>
          <a:xfrm>
            <a:off x="408680" y="1218981"/>
            <a:ext cx="11393619" cy="3322022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1"/>
          </p:nvPr>
        </p:nvSpPr>
        <p:spPr>
          <a:xfrm>
            <a:off x="6690366" y="2260013"/>
            <a:ext cx="5092953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body" idx="2"/>
          </p:nvPr>
        </p:nvSpPr>
        <p:spPr>
          <a:xfrm>
            <a:off x="6690367" y="1637287"/>
            <a:ext cx="5092953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77" name="Google Shape;177;p46"/>
          <p:cNvGrpSpPr/>
          <p:nvPr/>
        </p:nvGrpSpPr>
        <p:grpSpPr>
          <a:xfrm>
            <a:off x="9236842" y="286604"/>
            <a:ext cx="2735993" cy="679345"/>
            <a:chOff x="0" y="0"/>
            <a:chExt cx="2301694" cy="571500"/>
          </a:xfrm>
        </p:grpSpPr>
        <p:sp>
          <p:nvSpPr>
            <p:cNvPr id="178" name="Google Shape;178;p46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" name="Google Shape;179;p46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46"/>
          <p:cNvSpPr/>
          <p:nvPr/>
        </p:nvSpPr>
        <p:spPr>
          <a:xfrm rot="-5400000">
            <a:off x="1662122" y="7722366"/>
            <a:ext cx="571614" cy="3180945"/>
          </a:xfrm>
          <a:custGeom>
            <a:avLst/>
            <a:gdLst/>
            <a:ahLst/>
            <a:cxnLst/>
            <a:rect l="l" t="t" r="r" b="b"/>
            <a:pathLst>
              <a:path w="715523" h="3981779" extrusionOk="0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6"/>
          <p:cNvSpPr>
            <a:spLocks noGrp="1"/>
          </p:cNvSpPr>
          <p:nvPr>
            <p:ph type="pic" idx="3"/>
          </p:nvPr>
        </p:nvSpPr>
        <p:spPr>
          <a:xfrm>
            <a:off x="-1" y="354507"/>
            <a:ext cx="5501637" cy="49396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82" name="Google Shape;182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436" y="3332171"/>
            <a:ext cx="6908399" cy="392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6"/>
          <p:cNvSpPr/>
          <p:nvPr/>
        </p:nvSpPr>
        <p:spPr>
          <a:xfrm>
            <a:off x="0" y="5775564"/>
            <a:ext cx="4372199" cy="727928"/>
          </a:xfrm>
          <a:custGeom>
            <a:avLst/>
            <a:gdLst/>
            <a:ahLst/>
            <a:cxnLst/>
            <a:rect l="l" t="t" r="r" b="b"/>
            <a:pathLst>
              <a:path w="4372199" h="727928" extrusionOk="0">
                <a:moveTo>
                  <a:pt x="0" y="0"/>
                </a:moveTo>
                <a:lnTo>
                  <a:pt x="3978412" y="0"/>
                </a:lnTo>
                <a:cubicBezTo>
                  <a:pt x="4195245" y="0"/>
                  <a:pt x="4372199" y="176996"/>
                  <a:pt x="4372199" y="393878"/>
                </a:cubicBezTo>
                <a:lnTo>
                  <a:pt x="43721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6"/>
          <p:cNvSpPr txBox="1">
            <a:spLocks noGrp="1"/>
          </p:cNvSpPr>
          <p:nvPr>
            <p:ph type="body" idx="4"/>
          </p:nvPr>
        </p:nvSpPr>
        <p:spPr>
          <a:xfrm>
            <a:off x="712750" y="5890500"/>
            <a:ext cx="3659449" cy="7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/>
          <p:nvPr/>
        </p:nvSpPr>
        <p:spPr>
          <a:xfrm>
            <a:off x="632638" y="567428"/>
            <a:ext cx="5912541" cy="5541739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1"/>
          </p:nvPr>
        </p:nvSpPr>
        <p:spPr>
          <a:xfrm>
            <a:off x="856356" y="1524912"/>
            <a:ext cx="5055171" cy="38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47"/>
          <p:cNvSpPr>
            <a:spLocks noGrp="1"/>
          </p:cNvSpPr>
          <p:nvPr>
            <p:ph type="pic" idx="2"/>
          </p:nvPr>
        </p:nvSpPr>
        <p:spPr>
          <a:xfrm>
            <a:off x="6096000" y="1404749"/>
            <a:ext cx="5239644" cy="470441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Slide 2">
  <p:cSld name="Quote Slide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/>
          <p:nvPr/>
        </p:nvSpPr>
        <p:spPr>
          <a:xfrm>
            <a:off x="-1014" y="637821"/>
            <a:ext cx="5912541" cy="5541739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8"/>
          <p:cNvSpPr>
            <a:spLocks noGrp="1"/>
          </p:cNvSpPr>
          <p:nvPr>
            <p:ph type="pic" idx="2"/>
          </p:nvPr>
        </p:nvSpPr>
        <p:spPr>
          <a:xfrm>
            <a:off x="320540" y="335338"/>
            <a:ext cx="11578483" cy="614670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2" name="Google Shape;192;p48"/>
          <p:cNvSpPr txBox="1">
            <a:spLocks noGrp="1"/>
          </p:cNvSpPr>
          <p:nvPr>
            <p:ph type="body" idx="1"/>
          </p:nvPr>
        </p:nvSpPr>
        <p:spPr>
          <a:xfrm>
            <a:off x="427670" y="1504602"/>
            <a:ext cx="5055171" cy="38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>
            <a:extLst>
              <a:ext uri="{FF2B5EF4-FFF2-40B4-BE49-F238E27FC236}">
                <a16:creationId xmlns:a16="http://schemas.microsoft.com/office/drawing/2014/main" id="{6BF9E979-3EFE-8646-A6CF-9C0035BF3DF1}"/>
              </a:ext>
            </a:extLst>
          </p:cNvPr>
          <p:cNvSpPr/>
          <p:nvPr userDrawn="1"/>
        </p:nvSpPr>
        <p:spPr>
          <a:xfrm>
            <a:off x="3538402" y="3132111"/>
            <a:ext cx="8372413" cy="3208481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7F80010-6A0A-D208-4E9B-9F12092CE078}"/>
              </a:ext>
            </a:extLst>
          </p:cNvPr>
          <p:cNvSpPr/>
          <p:nvPr userDrawn="1"/>
        </p:nvSpPr>
        <p:spPr>
          <a:xfrm>
            <a:off x="5982684" y="5831346"/>
            <a:ext cx="6207100" cy="727928"/>
          </a:xfrm>
          <a:custGeom>
            <a:avLst/>
            <a:gdLst>
              <a:gd name="connsiteX0" fmla="*/ 393788 w 6207100"/>
              <a:gd name="connsiteY0" fmla="*/ 0 h 727928"/>
              <a:gd name="connsiteX1" fmla="*/ 6207100 w 6207100"/>
              <a:gd name="connsiteY1" fmla="*/ 0 h 727928"/>
              <a:gd name="connsiteX2" fmla="*/ 6207100 w 6207100"/>
              <a:gd name="connsiteY2" fmla="*/ 727928 h 727928"/>
              <a:gd name="connsiteX3" fmla="*/ 0 w 6207100"/>
              <a:gd name="connsiteY3" fmla="*/ 727928 h 727928"/>
              <a:gd name="connsiteX4" fmla="*/ 0 w 6207100"/>
              <a:gd name="connsiteY4" fmla="*/ 393878 h 727928"/>
              <a:gd name="connsiteX5" fmla="*/ 393788 w 6207100"/>
              <a:gd name="connsiteY5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100" h="727928">
                <a:moveTo>
                  <a:pt x="393788" y="0"/>
                </a:moveTo>
                <a:lnTo>
                  <a:pt x="6207100" y="0"/>
                </a:lnTo>
                <a:lnTo>
                  <a:pt x="6207100" y="727928"/>
                </a:lnTo>
                <a:lnTo>
                  <a:pt x="0" y="727928"/>
                </a:lnTo>
                <a:lnTo>
                  <a:pt x="0" y="393878"/>
                </a:lnTo>
                <a:cubicBezTo>
                  <a:pt x="0" y="176996"/>
                  <a:pt x="176955" y="0"/>
                  <a:pt x="393788" y="0"/>
                </a:cubicBez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5431" y="4341482"/>
            <a:ext cx="5278651" cy="69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5431" y="3718756"/>
            <a:ext cx="5278651" cy="697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EC8C81-1228-634A-A794-E7C603C00625}"/>
              </a:ext>
            </a:extLst>
          </p:cNvPr>
          <p:cNvGrpSpPr/>
          <p:nvPr userDrawn="1"/>
        </p:nvGrpSpPr>
        <p:grpSpPr>
          <a:xfrm>
            <a:off x="2920696" y="415101"/>
            <a:ext cx="2735993" cy="679345"/>
            <a:chOff x="0" y="0"/>
            <a:chExt cx="2301694" cy="571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69F886-5497-4144-A9AE-E6C2F639A7D5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16DD5D-1738-B545-90A2-60DAA7083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284" r="4284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A30EDEDF-C502-F704-5275-5CCFF6072A43}"/>
              </a:ext>
            </a:extLst>
          </p:cNvPr>
          <p:cNvSpPr/>
          <p:nvPr userDrawn="1"/>
        </p:nvSpPr>
        <p:spPr>
          <a:xfrm rot="16200000">
            <a:off x="1662122" y="7722366"/>
            <a:ext cx="571614" cy="3180945"/>
          </a:xfrm>
          <a:custGeom>
            <a:avLst/>
            <a:gdLst>
              <a:gd name="connsiteX0" fmla="*/ 715523 w 715523"/>
              <a:gd name="connsiteY0" fmla="*/ 0 h 3981779"/>
              <a:gd name="connsiteX1" fmla="*/ 715523 w 715523"/>
              <a:gd name="connsiteY1" fmla="*/ 3591287 h 3981779"/>
              <a:gd name="connsiteX2" fmla="*/ 328357 w 715523"/>
              <a:gd name="connsiteY2" fmla="*/ 3981779 h 3981779"/>
              <a:gd name="connsiteX3" fmla="*/ 0 w 715523"/>
              <a:gd name="connsiteY3" fmla="*/ 3981779 h 3981779"/>
              <a:gd name="connsiteX4" fmla="*/ 0 w 715523"/>
              <a:gd name="connsiteY4" fmla="*/ 0 h 3981779"/>
              <a:gd name="connsiteX5" fmla="*/ 715523 w 715523"/>
              <a:gd name="connsiteY5" fmla="*/ 0 h 398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523" h="3981779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46C5BAB-FDAD-B190-5451-F9C6C306C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1654" y="5963613"/>
            <a:ext cx="4448014" cy="6793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www.website.eu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2E77AE1-D268-FF03-7D68-0538CD48A7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824937"/>
            <a:ext cx="4680488" cy="6056907"/>
          </a:xfrm>
          <a:custGeom>
            <a:avLst/>
            <a:gdLst>
              <a:gd name="connsiteX0" fmla="*/ 1148645 w 4540983"/>
              <a:gd name="connsiteY0" fmla="*/ 0 h 5876377"/>
              <a:gd name="connsiteX1" fmla="*/ 4540983 w 4540983"/>
              <a:gd name="connsiteY1" fmla="*/ 3392339 h 5876377"/>
              <a:gd name="connsiteX2" fmla="*/ 3547390 w 4540983"/>
              <a:gd name="connsiteY2" fmla="*/ 5791085 h 5876377"/>
              <a:gd name="connsiteX3" fmla="*/ 3453545 w 4540983"/>
              <a:gd name="connsiteY3" fmla="*/ 5876377 h 5876377"/>
              <a:gd name="connsiteX4" fmla="*/ 2465998 w 4540983"/>
              <a:gd name="connsiteY4" fmla="*/ 5876377 h 5876377"/>
              <a:gd name="connsiteX5" fmla="*/ 0 w 4540983"/>
              <a:gd name="connsiteY5" fmla="*/ 5876377 h 5876377"/>
              <a:gd name="connsiteX6" fmla="*/ 0 w 4540983"/>
              <a:gd name="connsiteY6" fmla="*/ 203705 h 5876377"/>
              <a:gd name="connsiteX7" fmla="*/ 139867 w 4540983"/>
              <a:gd name="connsiteY7" fmla="*/ 152513 h 5876377"/>
              <a:gd name="connsiteX8" fmla="*/ 1148645 w 4540983"/>
              <a:gd name="connsiteY8" fmla="*/ 0 h 58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0983" h="5876377">
                <a:moveTo>
                  <a:pt x="1148645" y="0"/>
                </a:moveTo>
                <a:cubicBezTo>
                  <a:pt x="3022181" y="0"/>
                  <a:pt x="4540983" y="1518802"/>
                  <a:pt x="4540983" y="3392339"/>
                </a:cubicBezTo>
                <a:cubicBezTo>
                  <a:pt x="4540983" y="4329108"/>
                  <a:pt x="4161283" y="5177192"/>
                  <a:pt x="3547390" y="5791085"/>
                </a:cubicBezTo>
                <a:lnTo>
                  <a:pt x="3453545" y="5876377"/>
                </a:lnTo>
                <a:lnTo>
                  <a:pt x="2465998" y="5876377"/>
                </a:lnTo>
                <a:lnTo>
                  <a:pt x="0" y="5876377"/>
                </a:lnTo>
                <a:lnTo>
                  <a:pt x="0" y="203705"/>
                </a:lnTo>
                <a:lnTo>
                  <a:pt x="139867" y="152513"/>
                </a:lnTo>
                <a:cubicBezTo>
                  <a:pt x="458539" y="53396"/>
                  <a:pt x="797357" y="0"/>
                  <a:pt x="114864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>
                <a:solidFill>
                  <a:srgbClr val="595A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x-non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928727E-AD91-37B4-5AF0-D11501C6E9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5291" y="-104295"/>
            <a:ext cx="6431807" cy="36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verview/Content Slide">
  <p:cSld name="Overview/Content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/>
          <p:nvPr/>
        </p:nvSpPr>
        <p:spPr>
          <a:xfrm>
            <a:off x="477385" y="748834"/>
            <a:ext cx="5041923" cy="4938624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3"/>
          <p:cNvSpPr/>
          <p:nvPr/>
        </p:nvSpPr>
        <p:spPr>
          <a:xfrm>
            <a:off x="-15514" y="268990"/>
            <a:ext cx="6600486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2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3"/>
          </p:nvPr>
        </p:nvSpPr>
        <p:spPr>
          <a:xfrm>
            <a:off x="1007051" y="1519186"/>
            <a:ext cx="4198618" cy="39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4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5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6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7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8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9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13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4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5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6" name="Google Shape;46;p33"/>
          <p:cNvCxnSpPr/>
          <p:nvPr/>
        </p:nvCxnSpPr>
        <p:spPr>
          <a:xfrm rot="10800000">
            <a:off x="5658046" y="4851970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33"/>
          <p:cNvCxnSpPr/>
          <p:nvPr/>
        </p:nvCxnSpPr>
        <p:spPr>
          <a:xfrm rot="10800000">
            <a:off x="5658046" y="3962672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33"/>
          <p:cNvCxnSpPr/>
          <p:nvPr/>
        </p:nvCxnSpPr>
        <p:spPr>
          <a:xfrm rot="10800000">
            <a:off x="5658046" y="3081881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" name="Google Shape;49;p33"/>
          <p:cNvCxnSpPr/>
          <p:nvPr/>
        </p:nvCxnSpPr>
        <p:spPr>
          <a:xfrm rot="10800000">
            <a:off x="5658046" y="2103078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33"/>
          <p:cNvSpPr/>
          <p:nvPr/>
        </p:nvSpPr>
        <p:spPr>
          <a:xfrm>
            <a:off x="478182" y="6046526"/>
            <a:ext cx="5784878" cy="59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pl-PL" sz="105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/>
          <p:nvPr/>
        </p:nvSpPr>
        <p:spPr>
          <a:xfrm rot="5400000" flipH="1">
            <a:off x="3544169" y="-2888292"/>
            <a:ext cx="5131224" cy="11578483"/>
          </a:xfrm>
          <a:custGeom>
            <a:avLst/>
            <a:gdLst/>
            <a:ahLst/>
            <a:cxnLst/>
            <a:rect l="l" t="t" r="r" b="b"/>
            <a:pathLst>
              <a:path w="6146707" h="11578483" extrusionOk="0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4"/>
          <p:cNvSpPr/>
          <p:nvPr/>
        </p:nvSpPr>
        <p:spPr>
          <a:xfrm>
            <a:off x="0" y="6553248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" name="Google Shape;57;p34"/>
          <p:cNvGrpSpPr/>
          <p:nvPr/>
        </p:nvGrpSpPr>
        <p:grpSpPr>
          <a:xfrm>
            <a:off x="482255" y="3109382"/>
            <a:ext cx="6917577" cy="2914086"/>
            <a:chOff x="1202708" y="6807724"/>
            <a:chExt cx="6270636" cy="2641557"/>
          </a:xfrm>
        </p:grpSpPr>
        <p:grpSp>
          <p:nvGrpSpPr>
            <p:cNvPr id="58" name="Google Shape;58;p34"/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59" name="Google Shape;59;p34"/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4"/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4"/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4"/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" name="Google Shape;63;p34"/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64" name="Google Shape;64;p34"/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34"/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34"/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34"/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68" name="Google Shape;68;p34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4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" name="Google Shape;70;p34"/>
          <p:cNvSpPr/>
          <p:nvPr/>
        </p:nvSpPr>
        <p:spPr>
          <a:xfrm>
            <a:off x="6186233" y="1718215"/>
            <a:ext cx="6010479" cy="86688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Slide">
  <p:cSld name="Laptop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/>
          <p:nvPr/>
        </p:nvSpPr>
        <p:spPr>
          <a:xfrm>
            <a:off x="511444" y="453836"/>
            <a:ext cx="6549756" cy="5655332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898358" y="890242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7"/>
          <a:stretch/>
        </p:blipFill>
        <p:spPr>
          <a:xfrm>
            <a:off x="3752900" y="1247613"/>
            <a:ext cx="8439100" cy="537565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5"/>
          <p:cNvSpPr>
            <a:spLocks noGrp="1"/>
          </p:cNvSpPr>
          <p:nvPr>
            <p:ph type="pic" idx="3"/>
          </p:nvPr>
        </p:nvSpPr>
        <p:spPr>
          <a:xfrm>
            <a:off x="7061200" y="1420553"/>
            <a:ext cx="5130800" cy="39131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35"/>
          <p:cNvSpPr/>
          <p:nvPr/>
        </p:nvSpPr>
        <p:spPr>
          <a:xfrm>
            <a:off x="0" y="5782590"/>
            <a:ext cx="4963395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/>
          <p:nvPr/>
        </p:nvSpPr>
        <p:spPr>
          <a:xfrm>
            <a:off x="511444" y="453836"/>
            <a:ext cx="6033735" cy="5655332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898357" y="2584411"/>
            <a:ext cx="4867011" cy="30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2"/>
          </p:nvPr>
        </p:nvSpPr>
        <p:spPr>
          <a:xfrm>
            <a:off x="898358" y="890242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>
            <a:spLocks noGrp="1"/>
          </p:cNvSpPr>
          <p:nvPr>
            <p:ph type="pic" idx="3"/>
          </p:nvPr>
        </p:nvSpPr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">
  <p:cSld name="Mast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">
  <p:cSld name="Phon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/>
          <p:nvPr/>
        </p:nvSpPr>
        <p:spPr>
          <a:xfrm>
            <a:off x="511443" y="453836"/>
            <a:ext cx="9895090" cy="5655338"/>
          </a:xfrm>
          <a:custGeom>
            <a:avLst/>
            <a:gdLst/>
            <a:ahLst/>
            <a:cxnLst/>
            <a:rect l="l" t="t" r="r" b="b"/>
            <a:pathLst>
              <a:path w="9895090" h="5655338" extrusionOk="0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1" descr="iPhone6_mockup_front_white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746" y="22691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1"/>
          <p:cNvSpPr>
            <a:spLocks noGrp="1"/>
          </p:cNvSpPr>
          <p:nvPr>
            <p:ph type="pic" idx="2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3" name="Google Shape;123;p41"/>
          <p:cNvSpPr txBox="1">
            <a:spLocks noGrp="1"/>
          </p:cNvSpPr>
          <p:nvPr>
            <p:ph type="body" idx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3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1"/>
          <p:cNvSpPr/>
          <p:nvPr/>
        </p:nvSpPr>
        <p:spPr>
          <a:xfrm>
            <a:off x="0" y="5782590"/>
            <a:ext cx="4963395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2"/>
          <p:cNvSpPr/>
          <p:nvPr/>
        </p:nvSpPr>
        <p:spPr>
          <a:xfrm>
            <a:off x="417724" y="728421"/>
            <a:ext cx="11356551" cy="4377036"/>
          </a:xfrm>
          <a:custGeom>
            <a:avLst/>
            <a:gdLst/>
            <a:ahLst/>
            <a:cxnLst/>
            <a:rect l="l" t="t" r="r" b="b"/>
            <a:pathLst>
              <a:path w="11356551" h="3728821" extrusionOk="0">
                <a:moveTo>
                  <a:pt x="0" y="0"/>
                </a:moveTo>
                <a:lnTo>
                  <a:pt x="2348414" y="0"/>
                </a:lnTo>
                <a:lnTo>
                  <a:pt x="2743596" y="0"/>
                </a:lnTo>
                <a:lnTo>
                  <a:pt x="5092010" y="0"/>
                </a:lnTo>
                <a:lnTo>
                  <a:pt x="6470666" y="0"/>
                </a:lnTo>
                <a:lnTo>
                  <a:pt x="6470668" y="0"/>
                </a:lnTo>
                <a:lnTo>
                  <a:pt x="8223635" y="0"/>
                </a:lnTo>
                <a:lnTo>
                  <a:pt x="8819080" y="0"/>
                </a:lnTo>
                <a:lnTo>
                  <a:pt x="8819081" y="0"/>
                </a:lnTo>
                <a:lnTo>
                  <a:pt x="10572049" y="0"/>
                </a:lnTo>
                <a:cubicBezTo>
                  <a:pt x="11005591" y="0"/>
                  <a:pt x="11356551" y="322979"/>
                  <a:pt x="11356551" y="721953"/>
                </a:cubicBezTo>
                <a:lnTo>
                  <a:pt x="11356551" y="3728821"/>
                </a:lnTo>
                <a:lnTo>
                  <a:pt x="9603581" y="3728821"/>
                </a:lnTo>
                <a:lnTo>
                  <a:pt x="9008137" y="3728821"/>
                </a:lnTo>
                <a:lnTo>
                  <a:pt x="7996960" y="3728821"/>
                </a:lnTo>
                <a:lnTo>
                  <a:pt x="7255167" y="3728821"/>
                </a:lnTo>
                <a:lnTo>
                  <a:pt x="6859985" y="3728821"/>
                </a:lnTo>
                <a:lnTo>
                  <a:pt x="6243990" y="3728821"/>
                </a:lnTo>
                <a:lnTo>
                  <a:pt x="5648546" y="3728821"/>
                </a:lnTo>
                <a:lnTo>
                  <a:pt x="4511571" y="3728821"/>
                </a:lnTo>
                <a:lnTo>
                  <a:pt x="3895576" y="3728821"/>
                </a:lnTo>
                <a:lnTo>
                  <a:pt x="3500395" y="3728821"/>
                </a:lnTo>
                <a:lnTo>
                  <a:pt x="1151981" y="3728821"/>
                </a:lnTo>
                <a:cubicBezTo>
                  <a:pt x="516120" y="3728821"/>
                  <a:pt x="0" y="3253852"/>
                  <a:pt x="0" y="2668691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2"/>
          <p:cNvSpPr/>
          <p:nvPr/>
        </p:nvSpPr>
        <p:spPr>
          <a:xfrm>
            <a:off x="4530600" y="4480875"/>
            <a:ext cx="7661400" cy="730419"/>
          </a:xfrm>
          <a:custGeom>
            <a:avLst/>
            <a:gdLst/>
            <a:ahLst/>
            <a:cxnLst/>
            <a:rect l="l" t="t" r="r" b="b"/>
            <a:pathLst>
              <a:path w="7530847" h="717972" extrusionOk="0">
                <a:moveTo>
                  <a:pt x="0" y="717973"/>
                </a:moveTo>
                <a:lnTo>
                  <a:pt x="0" y="0"/>
                </a:lnTo>
                <a:lnTo>
                  <a:pt x="7143771" y="0"/>
                </a:lnTo>
                <a:cubicBezTo>
                  <a:pt x="7356909" y="0"/>
                  <a:pt x="7530848" y="173980"/>
                  <a:pt x="7530848" y="387166"/>
                </a:cubicBezTo>
                <a:lnTo>
                  <a:pt x="7530848" y="715523"/>
                </a:lnTo>
                <a:lnTo>
                  <a:pt x="0" y="715523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2"/>
          <p:cNvSpPr txBox="1">
            <a:spLocks noGrp="1"/>
          </p:cNvSpPr>
          <p:nvPr>
            <p:ph type="body" idx="1"/>
          </p:nvPr>
        </p:nvSpPr>
        <p:spPr>
          <a:xfrm>
            <a:off x="920835" y="2037653"/>
            <a:ext cx="3195486" cy="7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body" idx="2"/>
          </p:nvPr>
        </p:nvSpPr>
        <p:spPr>
          <a:xfrm>
            <a:off x="920835" y="1228077"/>
            <a:ext cx="3195485" cy="83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1" name="Google Shape;131;p42"/>
          <p:cNvGrpSpPr/>
          <p:nvPr/>
        </p:nvGrpSpPr>
        <p:grpSpPr>
          <a:xfrm>
            <a:off x="548818" y="6039954"/>
            <a:ext cx="2735993" cy="679345"/>
            <a:chOff x="0" y="0"/>
            <a:chExt cx="2301694" cy="571500"/>
          </a:xfrm>
        </p:grpSpPr>
        <p:sp>
          <p:nvSpPr>
            <p:cNvPr id="132" name="Google Shape;132;p42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" name="Google Shape;133;p42"/>
            <p:cNvPicPr preferRelativeResize="0"/>
            <p:nvPr/>
          </p:nvPicPr>
          <p:blipFill>
            <a:blip r:embed="rId2"/>
            <a:srcRect/>
            <a:stretch/>
          </p:blipFill>
          <p:spPr>
            <a:xfrm>
              <a:off x="312965" y="112721"/>
              <a:ext cx="1675765" cy="351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42"/>
          <p:cNvSpPr/>
          <p:nvPr/>
        </p:nvSpPr>
        <p:spPr>
          <a:xfrm>
            <a:off x="-169156" y="4480875"/>
            <a:ext cx="7661400" cy="730419"/>
          </a:xfrm>
          <a:custGeom>
            <a:avLst/>
            <a:gdLst/>
            <a:ahLst/>
            <a:cxnLst/>
            <a:rect l="l" t="t" r="r" b="b"/>
            <a:pathLst>
              <a:path w="7530847" h="717972" extrusionOk="0">
                <a:moveTo>
                  <a:pt x="0" y="717973"/>
                </a:moveTo>
                <a:lnTo>
                  <a:pt x="0" y="0"/>
                </a:lnTo>
                <a:lnTo>
                  <a:pt x="7143771" y="0"/>
                </a:lnTo>
                <a:cubicBezTo>
                  <a:pt x="7356909" y="0"/>
                  <a:pt x="7530848" y="173980"/>
                  <a:pt x="7530848" y="387166"/>
                </a:cubicBezTo>
                <a:lnTo>
                  <a:pt x="7530848" y="715523"/>
                </a:lnTo>
                <a:lnTo>
                  <a:pt x="0" y="715523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42"/>
          <p:cNvGrpSpPr/>
          <p:nvPr/>
        </p:nvGrpSpPr>
        <p:grpSpPr>
          <a:xfrm>
            <a:off x="309236" y="3028352"/>
            <a:ext cx="6499866" cy="2738122"/>
            <a:chOff x="1202708" y="6807724"/>
            <a:chExt cx="6270636" cy="2641557"/>
          </a:xfrm>
        </p:grpSpPr>
        <p:grpSp>
          <p:nvGrpSpPr>
            <p:cNvPr id="136" name="Google Shape;136;p42"/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137" name="Google Shape;137;p42"/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42"/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2"/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2"/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" name="Google Shape;141;p42"/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142" name="Google Shape;142;p42"/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42"/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42"/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5" name="Google Shape;145;p42"/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146" name="Google Shape;146;p42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2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" name="Google Shape;148;p42"/>
          <p:cNvSpPr txBox="1">
            <a:spLocks noGrp="1"/>
          </p:cNvSpPr>
          <p:nvPr>
            <p:ph type="body" idx="3"/>
          </p:nvPr>
        </p:nvSpPr>
        <p:spPr>
          <a:xfrm>
            <a:off x="6199057" y="4615890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9" y="6375621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0"/>
          <p:cNvSpPr/>
          <p:nvPr/>
        </p:nvSpPr>
        <p:spPr>
          <a:xfrm>
            <a:off x="0" y="6444761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about/meetings/second-international-agroecology-symposium/e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u-dare.com/good-practices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unfolded.com/article/farming-for-gender-equality-agroecology-in-practi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u_dare_projec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hyperlink" Target="https://eu-dare.com/" TargetMode="External"/><Relationship Id="rId4" Type="http://schemas.openxmlformats.org/officeDocument/2006/relationships/hyperlink" Target="https://www.facebook.com/EU.Da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gJInRNyEDY?feature=oembed" TargetMode="External"/><Relationship Id="rId5" Type="http://schemas.openxmlformats.org/officeDocument/2006/relationships/hyperlink" Target="https://www.youtube.com/watch?v=OgJInRNyEDY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ome&#160;|&#160;Agroecology%20Knowledge%20Hub&#160;|&#160;Food%20and%20Agriculture%20Organization%20of%20the%20United%20Nations%20(fao.org)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A02EA4-4CBF-804E-84A7-7223E815E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8786" y="4579624"/>
            <a:ext cx="5931910" cy="697353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Wprowadzenie do agroekologii</a:t>
            </a:r>
            <a:endParaRPr lang="en-IE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177E28-4F22-7E40-AB64-D1BAC04F3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28787" y="3442924"/>
            <a:ext cx="5278651" cy="6973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MODUŁ 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3C4CCF-2245-77FD-0725-C0934B9EA7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1514" y="5856037"/>
            <a:ext cx="4448014" cy="679345"/>
          </a:xfrm>
        </p:spPr>
        <p:txBody>
          <a:bodyPr/>
          <a:lstStyle/>
          <a:p>
            <a:pPr algn="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www.eu-dare.com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CB2F413-3E18-DC63-1AD6-4EBE950F3B0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4937"/>
            <a:ext cx="4680488" cy="6056907"/>
          </a:xfrm>
        </p:spPr>
      </p:pic>
      <p:sp>
        <p:nvSpPr>
          <p:cNvPr id="6" name="Graphic 12">
            <a:extLst>
              <a:ext uri="{FF2B5EF4-FFF2-40B4-BE49-F238E27FC236}">
                <a16:creationId xmlns:a16="http://schemas.microsoft.com/office/drawing/2014/main" id="{B14CC7B2-F202-79E6-5E3A-99ED0E0C1B72}"/>
              </a:ext>
            </a:extLst>
          </p:cNvPr>
          <p:cNvSpPr/>
          <p:nvPr/>
        </p:nvSpPr>
        <p:spPr>
          <a:xfrm>
            <a:off x="6095999" y="4305482"/>
            <a:ext cx="6120000" cy="72000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0A51DB-3B43-E630-B465-268127293C3F}"/>
              </a:ext>
            </a:extLst>
          </p:cNvPr>
          <p:cNvGrpSpPr/>
          <p:nvPr/>
        </p:nvGrpSpPr>
        <p:grpSpPr>
          <a:xfrm rot="3730759">
            <a:off x="4250273" y="2445460"/>
            <a:ext cx="949885" cy="1163493"/>
            <a:chOff x="7602444" y="4967675"/>
            <a:chExt cx="483619" cy="592374"/>
          </a:xfrm>
        </p:grpSpPr>
        <p:grpSp>
          <p:nvGrpSpPr>
            <p:cNvPr id="18" name="Graphic 214">
              <a:extLst>
                <a:ext uri="{FF2B5EF4-FFF2-40B4-BE49-F238E27FC236}">
                  <a16:creationId xmlns:a16="http://schemas.microsoft.com/office/drawing/2014/main" id="{AECA61D2-0C23-402F-23E6-B62A70CC8E82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F460731-BF29-2D34-62C9-EB874CCF8EA3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23400A0-84A7-CC80-EDEA-D610C950016C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170EFDC-98DF-2A81-B977-9E144E9E3890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14">
              <a:extLst>
                <a:ext uri="{FF2B5EF4-FFF2-40B4-BE49-F238E27FC236}">
                  <a16:creationId xmlns:a16="http://schemas.microsoft.com/office/drawing/2014/main" id="{455DDED9-DE1C-0F0E-7598-EAA458897EF1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91B6B0F-3C69-87E8-26B3-F3C52DC945F8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B20DA3F-EB73-175A-E203-30D7D279891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23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788989-616F-E1E5-0A14-FBEC5F93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170" y="1280245"/>
            <a:ext cx="5901277" cy="3291086"/>
          </a:xfrm>
        </p:spPr>
        <p:txBody>
          <a:bodyPr/>
          <a:lstStyle/>
          <a:p>
            <a:pPr marL="0" indent="0"/>
            <a:r>
              <a:rPr lang="pl-PL" dirty="0"/>
              <a:t>10 elementów Agroekologii opracowano w wyniku wielostronnego procesu w 2018 r., który miał na celu określenie ram przeprojektowania systemu w celu jego optymalizacji i dostosowania do lokalnych kontekstów. Łączy w sobie cechy ekologiczne z aspektami społecznymi i politycznymi.</a:t>
            </a:r>
          </a:p>
          <a:p>
            <a:pPr marL="0" indent="0"/>
            <a:r>
              <a:rPr lang="pl-PL" dirty="0"/>
              <a:t>Łączy w sobie cechy ekologiczne z aspektami społecznymi i politycznymi.</a:t>
            </a:r>
          </a:p>
          <a:p>
            <a:pPr marL="0" indent="0"/>
            <a:endParaRPr lang="pl-PL" sz="1100" dirty="0"/>
          </a:p>
          <a:p>
            <a:pPr marL="0" indent="0"/>
            <a:r>
              <a:rPr lang="pl-PL" sz="1800" dirty="0"/>
              <a:t>Więcej informacji na temat sympozjum: </a:t>
            </a:r>
          </a:p>
          <a:p>
            <a:pPr marL="0" indent="0"/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E5FEB-2F5F-8260-70F6-72B12E7F02C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1554" y="492003"/>
            <a:ext cx="6395327" cy="992652"/>
          </a:xfrm>
        </p:spPr>
        <p:txBody>
          <a:bodyPr/>
          <a:lstStyle/>
          <a:p>
            <a:pPr marL="0"/>
            <a:r>
              <a:rPr lang="en-IE" dirty="0"/>
              <a:t>10 elementów agroekologii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F96A5A-0600-8619-7D6F-7FF055370BE1}"/>
              </a:ext>
            </a:extLst>
          </p:cNvPr>
          <p:cNvPicPr>
            <a:picLocks noGrp="1" noChangeAspect="1" noChangeArrowheads="1"/>
          </p:cNvPicPr>
          <p:nvPr>
            <p:ph type="pic" idx="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F8ACB-305C-2B35-84E1-2A3DA17B541E}"/>
              </a:ext>
            </a:extLst>
          </p:cNvPr>
          <p:cNvSpPr txBox="1"/>
          <p:nvPr/>
        </p:nvSpPr>
        <p:spPr>
          <a:xfrm>
            <a:off x="966994" y="5097963"/>
            <a:ext cx="6094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Drugie Międzynarodowe Sympozjum Agroekologiczne | Organizacja Narodów Zjednoczonych do spraw Wyżywienia i Rolnictwa (fao.org)</a:t>
            </a:r>
            <a:endParaRPr lang="en-I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9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>
            <a:spLocks noGrp="1"/>
          </p:cNvSpPr>
          <p:nvPr>
            <p:ph type="body" idx="1"/>
          </p:nvPr>
        </p:nvSpPr>
        <p:spPr>
          <a:xfrm>
            <a:off x="681809" y="997382"/>
            <a:ext cx="5863454" cy="257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dirty="0"/>
              <a:t>Agroekologia podkreśla znaczenie różnorodności biologicznej w systemach rolniczych. Zróżnicowane gatunki roślin uprawnych i zwierząt, a także różnorodność genetyczna w obrębie gatunków, przyczyniają się do odporności ekosystemu, zwalczania szkodników i obiegu składników odżywczych.</a:t>
            </a:r>
          </a:p>
        </p:txBody>
      </p:sp>
      <p:sp>
        <p:nvSpPr>
          <p:cNvPr id="299" name="Google Shape;299;p8"/>
          <p:cNvSpPr txBox="1">
            <a:spLocks noGrp="1"/>
          </p:cNvSpPr>
          <p:nvPr>
            <p:ph type="body" idx="2"/>
          </p:nvPr>
        </p:nvSpPr>
        <p:spPr>
          <a:xfrm>
            <a:off x="548736" y="484925"/>
            <a:ext cx="4990998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3200" b="1" dirty="0">
                <a:solidFill>
                  <a:srgbClr val="78AB33"/>
                </a:solidFill>
              </a:rPr>
              <a:t>Różnorodność:</a:t>
            </a:r>
            <a:endParaRPr sz="3200" b="1" dirty="0">
              <a:solidFill>
                <a:srgbClr val="78AB33"/>
              </a:solidFill>
            </a:endParaRPr>
          </a:p>
        </p:txBody>
      </p:sp>
      <p:pic>
        <p:nvPicPr>
          <p:cNvPr id="300" name="Google Shape;300;p8" descr="Grain stalks with butterfly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Google Shape;298;p8">
            <a:extLst>
              <a:ext uri="{FF2B5EF4-FFF2-40B4-BE49-F238E27FC236}">
                <a16:creationId xmlns:a16="http://schemas.microsoft.com/office/drawing/2014/main" id="{4BCCC770-D4CC-2523-A2F8-6131CD2961C2}"/>
              </a:ext>
            </a:extLst>
          </p:cNvPr>
          <p:cNvSpPr txBox="1">
            <a:spLocks/>
          </p:cNvSpPr>
          <p:nvPr/>
        </p:nvSpPr>
        <p:spPr>
          <a:xfrm>
            <a:off x="840565" y="4498270"/>
            <a:ext cx="6066073" cy="106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dirty="0"/>
              <a:t>Innowacje rolnicze lepiej odpowiadają na lokalne wyzwania, gdy są współtworzone w ramach procesów partycypacyjnych.</a:t>
            </a:r>
          </a:p>
        </p:txBody>
      </p:sp>
      <p:sp>
        <p:nvSpPr>
          <p:cNvPr id="3" name="Google Shape;299;p8">
            <a:extLst>
              <a:ext uri="{FF2B5EF4-FFF2-40B4-BE49-F238E27FC236}">
                <a16:creationId xmlns:a16="http://schemas.microsoft.com/office/drawing/2014/main" id="{FAB1C0BA-3968-9EDB-0EA8-4D28909A62CC}"/>
              </a:ext>
            </a:extLst>
          </p:cNvPr>
          <p:cNvSpPr txBox="1">
            <a:spLocks/>
          </p:cNvSpPr>
          <p:nvPr/>
        </p:nvSpPr>
        <p:spPr>
          <a:xfrm>
            <a:off x="548736" y="3609296"/>
            <a:ext cx="5863453" cy="88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200" b="1" dirty="0">
                <a:solidFill>
                  <a:srgbClr val="78AB33"/>
                </a:solidFill>
              </a:rPr>
              <a:t>Współtworzenie i dzielenie się wiedzą:</a:t>
            </a:r>
          </a:p>
        </p:txBody>
      </p:sp>
      <p:grpSp>
        <p:nvGrpSpPr>
          <p:cNvPr id="4" name="Google Shape;321;p11">
            <a:extLst>
              <a:ext uri="{FF2B5EF4-FFF2-40B4-BE49-F238E27FC236}">
                <a16:creationId xmlns:a16="http://schemas.microsoft.com/office/drawing/2014/main" id="{CB7D3F38-3FE1-8BE9-2357-8B1166936EE2}"/>
              </a:ext>
            </a:extLst>
          </p:cNvPr>
          <p:cNvGrpSpPr/>
          <p:nvPr/>
        </p:nvGrpSpPr>
        <p:grpSpPr>
          <a:xfrm rot="3730759">
            <a:off x="10980894" y="500089"/>
            <a:ext cx="949887" cy="1163493"/>
            <a:chOff x="7602444" y="4967675"/>
            <a:chExt cx="483620" cy="592374"/>
          </a:xfrm>
        </p:grpSpPr>
        <p:grpSp>
          <p:nvGrpSpPr>
            <p:cNvPr id="5" name="Google Shape;322;p11">
              <a:extLst>
                <a:ext uri="{FF2B5EF4-FFF2-40B4-BE49-F238E27FC236}">
                  <a16:creationId xmlns:a16="http://schemas.microsoft.com/office/drawing/2014/main" id="{E3431533-8D0D-2B83-4F16-609666D97A13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9" name="Google Shape;323;p11">
                <a:extLst>
                  <a:ext uri="{FF2B5EF4-FFF2-40B4-BE49-F238E27FC236}">
                    <a16:creationId xmlns:a16="http://schemas.microsoft.com/office/drawing/2014/main" id="{E7A7A202-FDF3-CBC3-40CE-F35C003ED4DD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24;p11">
                <a:extLst>
                  <a:ext uri="{FF2B5EF4-FFF2-40B4-BE49-F238E27FC236}">
                    <a16:creationId xmlns:a16="http://schemas.microsoft.com/office/drawing/2014/main" id="{922EA4C4-014C-751D-8B46-2C8BD87E115E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325;p11">
                <a:extLst>
                  <a:ext uri="{FF2B5EF4-FFF2-40B4-BE49-F238E27FC236}">
                    <a16:creationId xmlns:a16="http://schemas.microsoft.com/office/drawing/2014/main" id="{7CABADCA-BBED-B5FB-4329-4AAF8EE962CA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326;p11">
              <a:extLst>
                <a:ext uri="{FF2B5EF4-FFF2-40B4-BE49-F238E27FC236}">
                  <a16:creationId xmlns:a16="http://schemas.microsoft.com/office/drawing/2014/main" id="{992B47D0-1B80-E559-6082-F02918CBD455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7" name="Google Shape;327;p11">
                <a:extLst>
                  <a:ext uri="{FF2B5EF4-FFF2-40B4-BE49-F238E27FC236}">
                    <a16:creationId xmlns:a16="http://schemas.microsoft.com/office/drawing/2014/main" id="{39818368-9B12-D312-1CA6-3684C81E75D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28;p11">
                <a:extLst>
                  <a:ext uri="{FF2B5EF4-FFF2-40B4-BE49-F238E27FC236}">
                    <a16:creationId xmlns:a16="http://schemas.microsoft.com/office/drawing/2014/main" id="{A907184C-E5EA-3702-7F89-891C5A9CA22F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 descr="Woman watering plants"/>
          <p:cNvPicPr preferRelativeResize="0">
            <a:picLocks noGrp="1"/>
          </p:cNvPicPr>
          <p:nvPr>
            <p:ph type="pic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4" name="Google Shape;298;p8">
            <a:extLst>
              <a:ext uri="{FF2B5EF4-FFF2-40B4-BE49-F238E27FC236}">
                <a16:creationId xmlns:a16="http://schemas.microsoft.com/office/drawing/2014/main" id="{4E39B2A3-1BC9-8FB5-65DE-A266324F3AD9}"/>
              </a:ext>
            </a:extLst>
          </p:cNvPr>
          <p:cNvSpPr txBox="1">
            <a:spLocks/>
          </p:cNvSpPr>
          <p:nvPr/>
        </p:nvSpPr>
        <p:spPr>
          <a:xfrm>
            <a:off x="1044620" y="3429000"/>
            <a:ext cx="5500643" cy="212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dirty="0"/>
              <a:t>Efektywne wykorzystanie wody, składników odżywczych, energii i innych nakładów pomaga zmniejszyć wpływ na środowisko i poprawić zyski ekonomiczne. Innowacyjne praktyki agroekologiczne pozwalają produkować więcej przy mniejszym zużyciu zasobów zewnętrznych.</a:t>
            </a:r>
          </a:p>
        </p:txBody>
      </p:sp>
      <p:sp>
        <p:nvSpPr>
          <p:cNvPr id="5" name="Google Shape;299;p8">
            <a:extLst>
              <a:ext uri="{FF2B5EF4-FFF2-40B4-BE49-F238E27FC236}">
                <a16:creationId xmlns:a16="http://schemas.microsoft.com/office/drawing/2014/main" id="{067D0263-D785-3F05-92FC-2F33B14FE076}"/>
              </a:ext>
            </a:extLst>
          </p:cNvPr>
          <p:cNvSpPr txBox="1">
            <a:spLocks/>
          </p:cNvSpPr>
          <p:nvPr/>
        </p:nvSpPr>
        <p:spPr>
          <a:xfrm>
            <a:off x="483108" y="352841"/>
            <a:ext cx="4990998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200" b="1" dirty="0">
                <a:solidFill>
                  <a:srgbClr val="78AB33"/>
                </a:solidFill>
              </a:rPr>
              <a:t>Synergie</a:t>
            </a:r>
            <a:r>
              <a:rPr lang="en-US" b="1" dirty="0">
                <a:solidFill>
                  <a:srgbClr val="78AB33"/>
                </a:solidFill>
              </a:rPr>
              <a:t>:</a:t>
            </a:r>
          </a:p>
        </p:txBody>
      </p:sp>
      <p:sp>
        <p:nvSpPr>
          <p:cNvPr id="8" name="Google Shape;298;p8">
            <a:extLst>
              <a:ext uri="{FF2B5EF4-FFF2-40B4-BE49-F238E27FC236}">
                <a16:creationId xmlns:a16="http://schemas.microsoft.com/office/drawing/2014/main" id="{E7A9998B-15A9-218B-AB89-40BAB4922765}"/>
              </a:ext>
            </a:extLst>
          </p:cNvPr>
          <p:cNvSpPr txBox="1">
            <a:spLocks/>
          </p:cNvSpPr>
          <p:nvPr/>
        </p:nvSpPr>
        <p:spPr>
          <a:xfrm>
            <a:off x="483108" y="863339"/>
            <a:ext cx="6127154" cy="212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l-PL" dirty="0"/>
              <a:t>Praktyki agroekologiczne dążą do optymalizacji synergii między różnymi elementami systemu rolniczego. Na przykład integracja upraw ze zwierzętami gospodarskimi lub drzewami może zwiększyć efektywność wykorzystania zasobów i produktywność.</a:t>
            </a:r>
          </a:p>
        </p:txBody>
      </p:sp>
      <p:sp>
        <p:nvSpPr>
          <p:cNvPr id="9" name="Google Shape;299;p8">
            <a:extLst>
              <a:ext uri="{FF2B5EF4-FFF2-40B4-BE49-F238E27FC236}">
                <a16:creationId xmlns:a16="http://schemas.microsoft.com/office/drawing/2014/main" id="{F48F1F83-4DCE-7674-3C9C-77CF91DB8139}"/>
              </a:ext>
            </a:extLst>
          </p:cNvPr>
          <p:cNvSpPr txBox="1">
            <a:spLocks/>
          </p:cNvSpPr>
          <p:nvPr/>
        </p:nvSpPr>
        <p:spPr>
          <a:xfrm>
            <a:off x="787166" y="2985551"/>
            <a:ext cx="2727020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200" b="1" dirty="0">
                <a:solidFill>
                  <a:srgbClr val="78AB33"/>
                </a:solidFill>
              </a:rPr>
              <a:t>Wydajność</a:t>
            </a:r>
            <a:r>
              <a:rPr lang="en-US" b="1" dirty="0">
                <a:solidFill>
                  <a:srgbClr val="78AB33"/>
                </a:solidFill>
              </a:rPr>
              <a:t>:</a:t>
            </a:r>
          </a:p>
        </p:txBody>
      </p:sp>
      <p:grpSp>
        <p:nvGrpSpPr>
          <p:cNvPr id="10" name="Google Shape;321;p11">
            <a:extLst>
              <a:ext uri="{FF2B5EF4-FFF2-40B4-BE49-F238E27FC236}">
                <a16:creationId xmlns:a16="http://schemas.microsoft.com/office/drawing/2014/main" id="{ECA1685A-483B-B7E7-6A67-69E0145B3167}"/>
              </a:ext>
            </a:extLst>
          </p:cNvPr>
          <p:cNvGrpSpPr/>
          <p:nvPr/>
        </p:nvGrpSpPr>
        <p:grpSpPr>
          <a:xfrm rot="3730759">
            <a:off x="10980894" y="500089"/>
            <a:ext cx="949887" cy="1163493"/>
            <a:chOff x="7602444" y="4967675"/>
            <a:chExt cx="483620" cy="592374"/>
          </a:xfrm>
        </p:grpSpPr>
        <p:grpSp>
          <p:nvGrpSpPr>
            <p:cNvPr id="11" name="Google Shape;322;p11">
              <a:extLst>
                <a:ext uri="{FF2B5EF4-FFF2-40B4-BE49-F238E27FC236}">
                  <a16:creationId xmlns:a16="http://schemas.microsoft.com/office/drawing/2014/main" id="{AC5442AD-4545-2537-C451-BF4C4670A6A6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15" name="Google Shape;323;p11">
                <a:extLst>
                  <a:ext uri="{FF2B5EF4-FFF2-40B4-BE49-F238E27FC236}">
                    <a16:creationId xmlns:a16="http://schemas.microsoft.com/office/drawing/2014/main" id="{5801E738-FAB7-B811-3A07-4C74CE422563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324;p11">
                <a:extLst>
                  <a:ext uri="{FF2B5EF4-FFF2-40B4-BE49-F238E27FC236}">
                    <a16:creationId xmlns:a16="http://schemas.microsoft.com/office/drawing/2014/main" id="{5567F7E0-9CBF-8FC7-9D56-3CEA19475F6B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325;p11">
                <a:extLst>
                  <a:ext uri="{FF2B5EF4-FFF2-40B4-BE49-F238E27FC236}">
                    <a16:creationId xmlns:a16="http://schemas.microsoft.com/office/drawing/2014/main" id="{E97420E9-C621-CB7E-0ACD-8CAD749601F7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326;p11">
              <a:extLst>
                <a:ext uri="{FF2B5EF4-FFF2-40B4-BE49-F238E27FC236}">
                  <a16:creationId xmlns:a16="http://schemas.microsoft.com/office/drawing/2014/main" id="{1E7D6C33-44A2-7F14-CD7F-4A47B322726C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13" name="Google Shape;327;p11">
                <a:extLst>
                  <a:ext uri="{FF2B5EF4-FFF2-40B4-BE49-F238E27FC236}">
                    <a16:creationId xmlns:a16="http://schemas.microsoft.com/office/drawing/2014/main" id="{6A18796E-255C-F3C7-AA59-EEBF68CC4974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328;p11">
                <a:extLst>
                  <a:ext uri="{FF2B5EF4-FFF2-40B4-BE49-F238E27FC236}">
                    <a16:creationId xmlns:a16="http://schemas.microsoft.com/office/drawing/2014/main" id="{BFD07105-7177-424E-2AEE-4CBD97BA2C2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>
            <a:picLocks noGrp="1"/>
          </p:cNvPicPr>
          <p:nvPr>
            <p:ph type="pic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4" name="Google Shape;298;p8">
            <a:extLst>
              <a:ext uri="{FF2B5EF4-FFF2-40B4-BE49-F238E27FC236}">
                <a16:creationId xmlns:a16="http://schemas.microsoft.com/office/drawing/2014/main" id="{4E39B2A3-1BC9-8FB5-65DE-A266324F3AD9}"/>
              </a:ext>
            </a:extLst>
          </p:cNvPr>
          <p:cNvSpPr txBox="1">
            <a:spLocks/>
          </p:cNvSpPr>
          <p:nvPr/>
        </p:nvSpPr>
        <p:spPr>
          <a:xfrm>
            <a:off x="898527" y="4201598"/>
            <a:ext cx="5745464" cy="138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dirty="0"/>
              <a:t>Zwiększona odporność ludzi, społeczności i ekosystemów jest kluczem do zrównoważonych systemów żywnościowych i rolniczych.</a:t>
            </a:r>
          </a:p>
        </p:txBody>
      </p:sp>
      <p:sp>
        <p:nvSpPr>
          <p:cNvPr id="5" name="Google Shape;299;p8">
            <a:extLst>
              <a:ext uri="{FF2B5EF4-FFF2-40B4-BE49-F238E27FC236}">
                <a16:creationId xmlns:a16="http://schemas.microsoft.com/office/drawing/2014/main" id="{067D0263-D785-3F05-92FC-2F33B14FE076}"/>
              </a:ext>
            </a:extLst>
          </p:cNvPr>
          <p:cNvSpPr txBox="1">
            <a:spLocks/>
          </p:cNvSpPr>
          <p:nvPr/>
        </p:nvSpPr>
        <p:spPr>
          <a:xfrm>
            <a:off x="506582" y="423599"/>
            <a:ext cx="4990998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200" b="1" dirty="0">
                <a:solidFill>
                  <a:srgbClr val="78AB33"/>
                </a:solidFill>
              </a:rPr>
              <a:t>Recykling</a:t>
            </a:r>
            <a:r>
              <a:rPr lang="en-US" b="1" dirty="0">
                <a:solidFill>
                  <a:srgbClr val="78AB33"/>
                </a:solidFill>
              </a:rPr>
              <a:t>:</a:t>
            </a:r>
          </a:p>
        </p:txBody>
      </p:sp>
      <p:sp>
        <p:nvSpPr>
          <p:cNvPr id="8" name="Google Shape;298;p8">
            <a:extLst>
              <a:ext uri="{FF2B5EF4-FFF2-40B4-BE49-F238E27FC236}">
                <a16:creationId xmlns:a16="http://schemas.microsoft.com/office/drawing/2014/main" id="{E7A9998B-15A9-218B-AB89-40BAB4922765}"/>
              </a:ext>
            </a:extLst>
          </p:cNvPr>
          <p:cNvSpPr txBox="1">
            <a:spLocks/>
          </p:cNvSpPr>
          <p:nvPr/>
        </p:nvSpPr>
        <p:spPr>
          <a:xfrm>
            <a:off x="603116" y="916321"/>
            <a:ext cx="6040875" cy="212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l-PL" dirty="0"/>
              <a:t>Agroekologia promuje recykling i ponowne wykorzystanie zasobów w systemach rolniczych. Materia organiczna, składniki odżywcze i energia są poddawane recyklingowi poprzez procesy takie jak kompostowanie, włączanie resztek pożniwnych i biologiczne wiązanie azotu, redukując koszty środowiskowe i ekonomiczne.</a:t>
            </a:r>
            <a:endParaRPr lang="en-US" dirty="0"/>
          </a:p>
        </p:txBody>
      </p:sp>
      <p:sp>
        <p:nvSpPr>
          <p:cNvPr id="9" name="Google Shape;299;p8">
            <a:extLst>
              <a:ext uri="{FF2B5EF4-FFF2-40B4-BE49-F238E27FC236}">
                <a16:creationId xmlns:a16="http://schemas.microsoft.com/office/drawing/2014/main" id="{F48F1F83-4DCE-7674-3C9C-77CF91DB8139}"/>
              </a:ext>
            </a:extLst>
          </p:cNvPr>
          <p:cNvSpPr txBox="1">
            <a:spLocks/>
          </p:cNvSpPr>
          <p:nvPr/>
        </p:nvSpPr>
        <p:spPr>
          <a:xfrm>
            <a:off x="506582" y="3724217"/>
            <a:ext cx="4990998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200" b="1" dirty="0">
                <a:solidFill>
                  <a:srgbClr val="78AB33"/>
                </a:solidFill>
              </a:rPr>
              <a:t>Odporność</a:t>
            </a:r>
            <a:r>
              <a:rPr lang="en-US" b="1" dirty="0">
                <a:solidFill>
                  <a:srgbClr val="78AB33"/>
                </a:solidFill>
              </a:rPr>
              <a:t>:</a:t>
            </a:r>
          </a:p>
        </p:txBody>
      </p:sp>
      <p:grpSp>
        <p:nvGrpSpPr>
          <p:cNvPr id="2" name="Google Shape;321;p11">
            <a:extLst>
              <a:ext uri="{FF2B5EF4-FFF2-40B4-BE49-F238E27FC236}">
                <a16:creationId xmlns:a16="http://schemas.microsoft.com/office/drawing/2014/main" id="{98A47E70-AA91-C136-2857-823389397279}"/>
              </a:ext>
            </a:extLst>
          </p:cNvPr>
          <p:cNvGrpSpPr/>
          <p:nvPr/>
        </p:nvGrpSpPr>
        <p:grpSpPr>
          <a:xfrm rot="3730759">
            <a:off x="10980894" y="500089"/>
            <a:ext cx="949887" cy="1163493"/>
            <a:chOff x="7602444" y="4967675"/>
            <a:chExt cx="483620" cy="592374"/>
          </a:xfrm>
        </p:grpSpPr>
        <p:grpSp>
          <p:nvGrpSpPr>
            <p:cNvPr id="3" name="Google Shape;322;p11">
              <a:extLst>
                <a:ext uri="{FF2B5EF4-FFF2-40B4-BE49-F238E27FC236}">
                  <a16:creationId xmlns:a16="http://schemas.microsoft.com/office/drawing/2014/main" id="{12F9DF1E-8DCB-6572-FF5F-09138F2F997E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11" name="Google Shape;323;p11">
                <a:extLst>
                  <a:ext uri="{FF2B5EF4-FFF2-40B4-BE49-F238E27FC236}">
                    <a16:creationId xmlns:a16="http://schemas.microsoft.com/office/drawing/2014/main" id="{C017378B-CA55-E6CF-C14D-98DA355E52AA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324;p11">
                <a:extLst>
                  <a:ext uri="{FF2B5EF4-FFF2-40B4-BE49-F238E27FC236}">
                    <a16:creationId xmlns:a16="http://schemas.microsoft.com/office/drawing/2014/main" id="{5EABCA64-74CA-5E27-8DBC-D192336A47CC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325;p11">
                <a:extLst>
                  <a:ext uri="{FF2B5EF4-FFF2-40B4-BE49-F238E27FC236}">
                    <a16:creationId xmlns:a16="http://schemas.microsoft.com/office/drawing/2014/main" id="{96225709-49C1-2532-3C5D-3B125DDD58EB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326;p11">
              <a:extLst>
                <a:ext uri="{FF2B5EF4-FFF2-40B4-BE49-F238E27FC236}">
                  <a16:creationId xmlns:a16="http://schemas.microsoft.com/office/drawing/2014/main" id="{E549A8A1-3D8E-E1D2-44E9-587C3121EEE7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7" name="Google Shape;327;p11">
                <a:extLst>
                  <a:ext uri="{FF2B5EF4-FFF2-40B4-BE49-F238E27FC236}">
                    <a16:creationId xmlns:a16="http://schemas.microsoft.com/office/drawing/2014/main" id="{7148EB55-A20D-3CE8-A154-D5CCCA21095E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28;p11">
                <a:extLst>
                  <a:ext uri="{FF2B5EF4-FFF2-40B4-BE49-F238E27FC236}">
                    <a16:creationId xmlns:a16="http://schemas.microsoft.com/office/drawing/2014/main" id="{880EC192-F8B7-3689-3601-4EA553983C2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557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>
            <a:spLocks noGrp="1"/>
          </p:cNvSpPr>
          <p:nvPr>
            <p:ph type="body" idx="1"/>
          </p:nvPr>
        </p:nvSpPr>
        <p:spPr>
          <a:xfrm>
            <a:off x="625806" y="955681"/>
            <a:ext cx="5919457" cy="30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Ochrona i poprawa warunków życia na obszarach wiejskich, równość i dobrobyt społeczny mają zasadnicze znaczenie dla zrównoważonych systemów żywnościowych i rolniczych. Praktyki takie jak partycypacyjne podejmowanie decyzji, tradycje i dziedzictwo kulturowe są cenione na równi z względami ekologicznymi i ekonomicznymi.</a:t>
            </a:r>
            <a:endParaRPr sz="2200" dirty="0"/>
          </a:p>
        </p:txBody>
      </p:sp>
      <p:sp>
        <p:nvSpPr>
          <p:cNvPr id="313" name="Google Shape;313;p10"/>
          <p:cNvSpPr txBox="1">
            <a:spLocks noGrp="1"/>
          </p:cNvSpPr>
          <p:nvPr>
            <p:ph type="body" idx="2"/>
          </p:nvPr>
        </p:nvSpPr>
        <p:spPr>
          <a:xfrm>
            <a:off x="523992" y="512800"/>
            <a:ext cx="5684784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3200" b="1" dirty="0" err="1">
                <a:solidFill>
                  <a:srgbClr val="78AB33"/>
                </a:solidFill>
              </a:rPr>
              <a:t>Ludzkie</a:t>
            </a:r>
            <a:r>
              <a:rPr lang="en-US" sz="3200" b="1" dirty="0">
                <a:solidFill>
                  <a:srgbClr val="78AB33"/>
                </a:solidFill>
              </a:rPr>
              <a:t> </a:t>
            </a:r>
            <a:r>
              <a:rPr lang="en-US" sz="3200" b="1" dirty="0" err="1">
                <a:solidFill>
                  <a:srgbClr val="78AB33"/>
                </a:solidFill>
              </a:rPr>
              <a:t>i</a:t>
            </a:r>
            <a:r>
              <a:rPr lang="en-US" sz="3200" b="1" dirty="0">
                <a:solidFill>
                  <a:srgbClr val="78AB33"/>
                </a:solidFill>
              </a:rPr>
              <a:t> </a:t>
            </a:r>
            <a:r>
              <a:rPr lang="en-US" sz="3200" b="1" dirty="0" err="1">
                <a:solidFill>
                  <a:srgbClr val="78AB33"/>
                </a:solidFill>
              </a:rPr>
              <a:t>społeczne</a:t>
            </a:r>
            <a:r>
              <a:rPr lang="en-US" sz="3200" b="1" dirty="0">
                <a:solidFill>
                  <a:srgbClr val="78AB33"/>
                </a:solidFill>
              </a:rPr>
              <a:t> </a:t>
            </a:r>
            <a:r>
              <a:rPr lang="en-US" sz="3200" b="1" dirty="0" err="1">
                <a:solidFill>
                  <a:srgbClr val="78AB33"/>
                </a:solidFill>
              </a:rPr>
              <a:t>wartości</a:t>
            </a:r>
            <a:r>
              <a:rPr lang="pl-PL" sz="3200" b="1" dirty="0">
                <a:solidFill>
                  <a:srgbClr val="78AB33"/>
                </a:solidFill>
              </a:rPr>
              <a:t>:</a:t>
            </a:r>
            <a:endParaRPr lang="en-US" sz="3200" b="1" dirty="0">
              <a:solidFill>
                <a:srgbClr val="78AB33"/>
              </a:solidFill>
            </a:endParaRPr>
          </a:p>
        </p:txBody>
      </p:sp>
      <p:pic>
        <p:nvPicPr>
          <p:cNvPr id="314" name="Google Shape;314;p10" descr="Passing bread during Hanukkah"/>
          <p:cNvPicPr preferRelativeResize="0">
            <a:picLocks noGrp="1"/>
          </p:cNvPicPr>
          <p:nvPr>
            <p:ph type="pic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Google Shape;298;p8">
            <a:extLst>
              <a:ext uri="{FF2B5EF4-FFF2-40B4-BE49-F238E27FC236}">
                <a16:creationId xmlns:a16="http://schemas.microsoft.com/office/drawing/2014/main" id="{B865EA65-A5EA-2872-9F21-DD9008565A3A}"/>
              </a:ext>
            </a:extLst>
          </p:cNvPr>
          <p:cNvSpPr txBox="1">
            <a:spLocks/>
          </p:cNvSpPr>
          <p:nvPr/>
        </p:nvSpPr>
        <p:spPr>
          <a:xfrm>
            <a:off x="921536" y="4106753"/>
            <a:ext cx="5623727" cy="165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l-PL" sz="2200" dirty="0"/>
              <a:t>Wspierając zdrową, zróżnicowaną i kulturowo dostosowaną dietę, agroekologia przyczynia się do bezpieczeństwa żywnościowego i żywienia przy jednoczesnym zachowaniu zdrowia ekosystemów.</a:t>
            </a:r>
            <a:endParaRPr lang="en-US" sz="2200" dirty="0"/>
          </a:p>
        </p:txBody>
      </p:sp>
      <p:sp>
        <p:nvSpPr>
          <p:cNvPr id="3" name="Google Shape;299;p8">
            <a:extLst>
              <a:ext uri="{FF2B5EF4-FFF2-40B4-BE49-F238E27FC236}">
                <a16:creationId xmlns:a16="http://schemas.microsoft.com/office/drawing/2014/main" id="{C15A0FB9-7E86-B8EB-DD96-6A4B9850F34B}"/>
              </a:ext>
            </a:extLst>
          </p:cNvPr>
          <p:cNvSpPr txBox="1">
            <a:spLocks/>
          </p:cNvSpPr>
          <p:nvPr/>
        </p:nvSpPr>
        <p:spPr>
          <a:xfrm>
            <a:off x="523992" y="3611237"/>
            <a:ext cx="6050544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200" b="1" dirty="0">
                <a:solidFill>
                  <a:srgbClr val="78AB33"/>
                </a:solidFill>
              </a:rPr>
              <a:t>Kultura i tradycje żywieniowe:</a:t>
            </a:r>
          </a:p>
        </p:txBody>
      </p:sp>
      <p:grpSp>
        <p:nvGrpSpPr>
          <p:cNvPr id="4" name="Google Shape;321;p11">
            <a:extLst>
              <a:ext uri="{FF2B5EF4-FFF2-40B4-BE49-F238E27FC236}">
                <a16:creationId xmlns:a16="http://schemas.microsoft.com/office/drawing/2014/main" id="{F9C279D1-8628-265C-91DE-80CE72B4E40F}"/>
              </a:ext>
            </a:extLst>
          </p:cNvPr>
          <p:cNvGrpSpPr/>
          <p:nvPr/>
        </p:nvGrpSpPr>
        <p:grpSpPr>
          <a:xfrm rot="3730759">
            <a:off x="10980894" y="500089"/>
            <a:ext cx="949887" cy="1163493"/>
            <a:chOff x="7602444" y="4967675"/>
            <a:chExt cx="483620" cy="592374"/>
          </a:xfrm>
        </p:grpSpPr>
        <p:grpSp>
          <p:nvGrpSpPr>
            <p:cNvPr id="5" name="Google Shape;322;p11">
              <a:extLst>
                <a:ext uri="{FF2B5EF4-FFF2-40B4-BE49-F238E27FC236}">
                  <a16:creationId xmlns:a16="http://schemas.microsoft.com/office/drawing/2014/main" id="{3F3DDF75-357E-2576-0CA1-A57EC4686C0F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9" name="Google Shape;323;p11">
                <a:extLst>
                  <a:ext uri="{FF2B5EF4-FFF2-40B4-BE49-F238E27FC236}">
                    <a16:creationId xmlns:a16="http://schemas.microsoft.com/office/drawing/2014/main" id="{CA4300A2-890A-12B8-6EF1-725C17A72E38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24;p11">
                <a:extLst>
                  <a:ext uri="{FF2B5EF4-FFF2-40B4-BE49-F238E27FC236}">
                    <a16:creationId xmlns:a16="http://schemas.microsoft.com/office/drawing/2014/main" id="{1A75175F-FA5F-546B-F52F-3210FCE85E91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325;p11">
                <a:extLst>
                  <a:ext uri="{FF2B5EF4-FFF2-40B4-BE49-F238E27FC236}">
                    <a16:creationId xmlns:a16="http://schemas.microsoft.com/office/drawing/2014/main" id="{30E4C509-3DF9-9767-B741-4798535B45F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326;p11">
              <a:extLst>
                <a:ext uri="{FF2B5EF4-FFF2-40B4-BE49-F238E27FC236}">
                  <a16:creationId xmlns:a16="http://schemas.microsoft.com/office/drawing/2014/main" id="{3AD72CA3-DFEF-610A-96E2-EF2F5C295065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7" name="Google Shape;327;p11">
                <a:extLst>
                  <a:ext uri="{FF2B5EF4-FFF2-40B4-BE49-F238E27FC236}">
                    <a16:creationId xmlns:a16="http://schemas.microsoft.com/office/drawing/2014/main" id="{FAB1BCB9-C37F-480F-00B6-6A235E30E0FF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28;p11">
                <a:extLst>
                  <a:ext uri="{FF2B5EF4-FFF2-40B4-BE49-F238E27FC236}">
                    <a16:creationId xmlns:a16="http://schemas.microsoft.com/office/drawing/2014/main" id="{FCFF215B-1043-6249-D79F-A237ECCD2B8E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>
            <a:spLocks noGrp="1"/>
          </p:cNvSpPr>
          <p:nvPr>
            <p:ph type="body" idx="1"/>
          </p:nvPr>
        </p:nvSpPr>
        <p:spPr>
          <a:xfrm>
            <a:off x="599779" y="884657"/>
            <a:ext cx="6188193" cy="17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Zrównoważone systemy żywności i rolnictwa wymagają odpowiedzialnych i skutecznych mechanizmów zarządzania i polityk na różnym poziomie - od lokalnego, przez krajowy, aż po globalny.</a:t>
            </a:r>
            <a:endParaRPr sz="2200" dirty="0"/>
          </a:p>
        </p:txBody>
      </p:sp>
      <p:sp>
        <p:nvSpPr>
          <p:cNvPr id="313" name="Google Shape;313;p10"/>
          <p:cNvSpPr txBox="1">
            <a:spLocks noGrp="1"/>
          </p:cNvSpPr>
          <p:nvPr>
            <p:ph type="body" idx="2"/>
          </p:nvPr>
        </p:nvSpPr>
        <p:spPr>
          <a:xfrm>
            <a:off x="533135" y="445807"/>
            <a:ext cx="5971467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3200" b="1" dirty="0">
                <a:solidFill>
                  <a:srgbClr val="78AB33"/>
                </a:solidFill>
              </a:rPr>
              <a:t>Odpowiedzialne zarządzanie:</a:t>
            </a:r>
            <a:endParaRPr sz="3200" b="1" dirty="0">
              <a:solidFill>
                <a:srgbClr val="78AB33"/>
              </a:solidFill>
            </a:endParaRPr>
          </a:p>
        </p:txBody>
      </p:sp>
      <p:pic>
        <p:nvPicPr>
          <p:cNvPr id="314" name="Google Shape;314;p10" descr="Waterdrop on leaf"/>
          <p:cNvPicPr preferRelativeResize="0">
            <a:picLocks noGrp="1"/>
          </p:cNvPicPr>
          <p:nvPr>
            <p:ph type="pic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382091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Google Shape;298;p8">
            <a:extLst>
              <a:ext uri="{FF2B5EF4-FFF2-40B4-BE49-F238E27FC236}">
                <a16:creationId xmlns:a16="http://schemas.microsoft.com/office/drawing/2014/main" id="{B865EA65-A5EA-2872-9F21-DD9008565A3A}"/>
              </a:ext>
            </a:extLst>
          </p:cNvPr>
          <p:cNvSpPr txBox="1">
            <a:spLocks/>
          </p:cNvSpPr>
          <p:nvPr/>
        </p:nvSpPr>
        <p:spPr>
          <a:xfrm>
            <a:off x="987290" y="3180236"/>
            <a:ext cx="5800682" cy="302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l-PL" sz="2200" dirty="0"/>
              <a:t>Agroekologia opowiada się za gospodarkami o obiegu zamkniętym i solidarnymi, które ponownie łączą producentów i konsumentów oraz zapewniają innowacyjne rozwiązania umożliwiające życie w granicach naszej planety, zapewniając jednocześnie społeczne podstawy zrównoważonego rozwoju sprzyjającego włączeniu społecznemu.</a:t>
            </a:r>
            <a:endParaRPr lang="en-US" sz="2200" dirty="0"/>
          </a:p>
        </p:txBody>
      </p:sp>
      <p:sp>
        <p:nvSpPr>
          <p:cNvPr id="3" name="Google Shape;299;p8">
            <a:extLst>
              <a:ext uri="{FF2B5EF4-FFF2-40B4-BE49-F238E27FC236}">
                <a16:creationId xmlns:a16="http://schemas.microsoft.com/office/drawing/2014/main" id="{C15A0FB9-7E86-B8EB-DD96-6A4B9850F34B}"/>
              </a:ext>
            </a:extLst>
          </p:cNvPr>
          <p:cNvSpPr txBox="1">
            <a:spLocks/>
          </p:cNvSpPr>
          <p:nvPr/>
        </p:nvSpPr>
        <p:spPr>
          <a:xfrm>
            <a:off x="478425" y="2727569"/>
            <a:ext cx="6188192" cy="5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200" b="1" dirty="0" err="1">
                <a:solidFill>
                  <a:srgbClr val="78AB33"/>
                </a:solidFill>
              </a:rPr>
              <a:t>Gospodarka</a:t>
            </a:r>
            <a:r>
              <a:rPr lang="en-US" sz="3200" b="1" dirty="0">
                <a:solidFill>
                  <a:srgbClr val="78AB33"/>
                </a:solidFill>
              </a:rPr>
              <a:t> o </a:t>
            </a:r>
            <a:r>
              <a:rPr lang="en-US" sz="3200" b="1" dirty="0" err="1">
                <a:solidFill>
                  <a:srgbClr val="78AB33"/>
                </a:solidFill>
              </a:rPr>
              <a:t>obiegu</a:t>
            </a:r>
            <a:r>
              <a:rPr lang="en-US" sz="3200" b="1" dirty="0">
                <a:solidFill>
                  <a:srgbClr val="78AB33"/>
                </a:solidFill>
              </a:rPr>
              <a:t> </a:t>
            </a:r>
            <a:r>
              <a:rPr lang="en-US" sz="3200" b="1" dirty="0" err="1">
                <a:solidFill>
                  <a:srgbClr val="78AB33"/>
                </a:solidFill>
              </a:rPr>
              <a:t>zamkniętym</a:t>
            </a:r>
            <a:r>
              <a:rPr lang="en-US" sz="3200" b="1" dirty="0">
                <a:solidFill>
                  <a:srgbClr val="78AB33"/>
                </a:solidFill>
              </a:rPr>
              <a:t>:</a:t>
            </a:r>
          </a:p>
        </p:txBody>
      </p:sp>
      <p:grpSp>
        <p:nvGrpSpPr>
          <p:cNvPr id="4" name="Google Shape;321;p11">
            <a:extLst>
              <a:ext uri="{FF2B5EF4-FFF2-40B4-BE49-F238E27FC236}">
                <a16:creationId xmlns:a16="http://schemas.microsoft.com/office/drawing/2014/main" id="{48A4E34F-D4E3-4C18-A833-EF4BB82F5550}"/>
              </a:ext>
            </a:extLst>
          </p:cNvPr>
          <p:cNvGrpSpPr/>
          <p:nvPr/>
        </p:nvGrpSpPr>
        <p:grpSpPr>
          <a:xfrm rot="3730759">
            <a:off x="10980894" y="500089"/>
            <a:ext cx="949887" cy="1163493"/>
            <a:chOff x="7602444" y="4967675"/>
            <a:chExt cx="483620" cy="592374"/>
          </a:xfrm>
        </p:grpSpPr>
        <p:grpSp>
          <p:nvGrpSpPr>
            <p:cNvPr id="5" name="Google Shape;322;p11">
              <a:extLst>
                <a:ext uri="{FF2B5EF4-FFF2-40B4-BE49-F238E27FC236}">
                  <a16:creationId xmlns:a16="http://schemas.microsoft.com/office/drawing/2014/main" id="{381DC884-DCF0-2F13-B73E-0D97A8D60ADC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9" name="Google Shape;323;p11">
                <a:extLst>
                  <a:ext uri="{FF2B5EF4-FFF2-40B4-BE49-F238E27FC236}">
                    <a16:creationId xmlns:a16="http://schemas.microsoft.com/office/drawing/2014/main" id="{5FE947D5-974B-F5C7-9E81-E3F916669AAC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24;p11">
                <a:extLst>
                  <a:ext uri="{FF2B5EF4-FFF2-40B4-BE49-F238E27FC236}">
                    <a16:creationId xmlns:a16="http://schemas.microsoft.com/office/drawing/2014/main" id="{C23A8573-4A6B-A2F3-A4A7-3094B347EE54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325;p11">
                <a:extLst>
                  <a:ext uri="{FF2B5EF4-FFF2-40B4-BE49-F238E27FC236}">
                    <a16:creationId xmlns:a16="http://schemas.microsoft.com/office/drawing/2014/main" id="{F8B5B06F-C413-F8AC-65BF-831A27DF5484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326;p11">
              <a:extLst>
                <a:ext uri="{FF2B5EF4-FFF2-40B4-BE49-F238E27FC236}">
                  <a16:creationId xmlns:a16="http://schemas.microsoft.com/office/drawing/2014/main" id="{8E75381D-9768-5604-EC46-1F3EF0858EEA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7" name="Google Shape;327;p11">
                <a:extLst>
                  <a:ext uri="{FF2B5EF4-FFF2-40B4-BE49-F238E27FC236}">
                    <a16:creationId xmlns:a16="http://schemas.microsoft.com/office/drawing/2014/main" id="{1B774F62-7CEE-DE54-4097-AA06948CF662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28;p11">
                <a:extLst>
                  <a:ext uri="{FF2B5EF4-FFF2-40B4-BE49-F238E27FC236}">
                    <a16:creationId xmlns:a16="http://schemas.microsoft.com/office/drawing/2014/main" id="{500F7A2A-4A7B-7DF9-7D68-6EF90D0F3ADE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50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F850F-B1F2-E94D-B2A5-E6326630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650" y="1743021"/>
            <a:ext cx="5205881" cy="3291086"/>
          </a:xfrm>
        </p:spPr>
        <p:txBody>
          <a:bodyPr/>
          <a:lstStyle/>
          <a:p>
            <a:pPr marL="36000" indent="0"/>
            <a:r>
              <a:rPr lang="pl-PL" dirty="0"/>
              <a:t>Jednym ze studiów przypadku w </a:t>
            </a:r>
            <a:r>
              <a:rPr lang="pl-PL" dirty="0">
                <a:hlinkClick r:id="rId2"/>
              </a:rPr>
              <a:t>Przewodniku po zrównoważonych systemach rolnictwa </a:t>
            </a:r>
            <a:r>
              <a:rPr lang="pl-PL" dirty="0" err="1">
                <a:hlinkClick r:id="rId2"/>
              </a:rPr>
              <a:t>regeneratywnego</a:t>
            </a:r>
            <a:r>
              <a:rPr lang="pl-PL" dirty="0">
                <a:hlinkClick r:id="rId2"/>
              </a:rPr>
              <a:t> i narzędziu edukacyjnym,</a:t>
            </a:r>
            <a:r>
              <a:rPr lang="pl-PL" dirty="0"/>
              <a:t>… </a:t>
            </a:r>
            <a:r>
              <a:rPr lang="pl-PL" b="1" dirty="0"/>
              <a:t>Gospodarstwo ekologiczne </a:t>
            </a:r>
            <a:r>
              <a:rPr lang="pl-PL" b="1" dirty="0" err="1"/>
              <a:t>Wańczyk</a:t>
            </a:r>
            <a:r>
              <a:rPr lang="pl-PL" dirty="0"/>
              <a:t>, demonstruje skuteczność podejścia agroekologicznego. Są zaangażowani w edukację, stopniowo wprowadzają nowe produkty i korzystają z krajowych programów wsparcia.  </a:t>
            </a:r>
          </a:p>
          <a:p>
            <a:pPr marL="36000" indent="0"/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DDAF0-B74A-05BB-F355-CEC640465D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35671" y="750369"/>
            <a:ext cx="4990998" cy="992652"/>
          </a:xfrm>
        </p:spPr>
        <p:txBody>
          <a:bodyPr/>
          <a:lstStyle/>
          <a:p>
            <a:r>
              <a:rPr lang="pl-PL" b="1" dirty="0"/>
              <a:t>Zainspiruj się…</a:t>
            </a:r>
            <a:endParaRPr lang="en-IE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06476F7-6602-7BA3-D6B3-B423AE9DE47E}"/>
              </a:ext>
            </a:extLst>
          </p:cNvPr>
          <p:cNvSpPr/>
          <p:nvPr/>
        </p:nvSpPr>
        <p:spPr>
          <a:xfrm>
            <a:off x="6096000" y="4393580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Przeczytaj historię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6E41C7-32BD-AECD-4761-86300465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97" y="1207844"/>
            <a:ext cx="1878220" cy="2676463"/>
          </a:xfrm>
          <a:prstGeom prst="rect">
            <a:avLst/>
          </a:prstGeom>
        </p:spPr>
      </p:pic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CAC9E276-48B9-782D-713A-BCA5D94686A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9815" r="9815"/>
          <a:stretch/>
        </p:blipFill>
        <p:spPr>
          <a:xfrm>
            <a:off x="8895760" y="1246694"/>
            <a:ext cx="2460570" cy="4366165"/>
          </a:xfrm>
        </p:spPr>
      </p:pic>
    </p:spTree>
    <p:extLst>
      <p:ext uri="{BB962C8B-B14F-4D97-AF65-F5344CB8AC3E}">
        <p14:creationId xmlns:p14="http://schemas.microsoft.com/office/powerpoint/2010/main" val="247882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548025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pl-PL" dirty="0"/>
              <a:t>rozwój </a:t>
            </a:r>
            <a:r>
              <a:rPr lang="en-US" dirty="0" err="1"/>
              <a:t>agroekologii</a:t>
            </a:r>
            <a:endParaRPr dirty="0"/>
          </a:p>
        </p:txBody>
      </p:sp>
      <p:sp>
        <p:nvSpPr>
          <p:cNvPr id="334" name="Google Shape;334;p12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US"/>
              <a:t>02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04003-C04E-6E60-76E4-8AD619AF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94" y="1717516"/>
            <a:ext cx="5831969" cy="3422968"/>
          </a:xfrm>
        </p:spPr>
        <p:txBody>
          <a:bodyPr/>
          <a:lstStyle/>
          <a:p>
            <a:pPr marL="0" indent="0"/>
            <a:r>
              <a:rPr lang="pl-PL" dirty="0"/>
              <a:t>A</a:t>
            </a:r>
            <a:r>
              <a:rPr lang="en-US" dirty="0" err="1"/>
              <a:t>groekologi</a:t>
            </a:r>
            <a:r>
              <a:rPr lang="pl-PL" dirty="0"/>
              <a:t>a</a:t>
            </a:r>
            <a:r>
              <a:rPr lang="en-US" dirty="0"/>
              <a:t> w Europie została ukształtowana przez złożoną interakcję </a:t>
            </a:r>
            <a:r>
              <a:rPr lang="en-US" b="1" dirty="0"/>
              <a:t>czynników naukowych, społecznych, gospodarczych i politycznych</a:t>
            </a:r>
            <a:r>
              <a:rPr lang="en-US" dirty="0"/>
              <a:t>, odzwierciedlając szerszy globalny ruch w kierunku bardziej zrównoważonych i odpornych systemów </a:t>
            </a:r>
            <a:r>
              <a:rPr lang="en-US" dirty="0" err="1"/>
              <a:t>żywnościowych</a:t>
            </a:r>
            <a:r>
              <a:rPr lang="en-US" dirty="0"/>
              <a:t>.</a:t>
            </a:r>
            <a:endParaRPr lang="pl-PL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Na </a:t>
            </a:r>
            <a:r>
              <a:rPr lang="pl-PL" dirty="0"/>
              <a:t>kolejnych </a:t>
            </a:r>
            <a:r>
              <a:rPr lang="en-US" dirty="0" err="1"/>
              <a:t>slajdach</a:t>
            </a:r>
            <a:r>
              <a:rPr lang="en-US" dirty="0"/>
              <a:t> zobaczysz w porządku chronologicznym, jak przebiegała ta podróż.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ECA20-C4FE-D8D8-7AD6-7AD94D58B6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7379" y="592388"/>
            <a:ext cx="6426807" cy="992652"/>
          </a:xfrm>
        </p:spPr>
        <p:txBody>
          <a:bodyPr/>
          <a:lstStyle/>
          <a:p>
            <a:pPr marL="0"/>
            <a:r>
              <a:rPr lang="pl-PL" sz="3200" b="1" dirty="0"/>
              <a:t>Co ukształtowało agroekologię?</a:t>
            </a:r>
          </a:p>
        </p:txBody>
      </p:sp>
      <p:pic>
        <p:nvPicPr>
          <p:cNvPr id="6" name="Picture Placeholder 5" descr="Aspirations to be an astronaut">
            <a:extLst>
              <a:ext uri="{FF2B5EF4-FFF2-40B4-BE49-F238E27FC236}">
                <a16:creationId xmlns:a16="http://schemas.microsoft.com/office/drawing/2014/main" id="{7A8D7DCD-4036-61CD-FE37-FD36BAD776F4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276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/>
          <p:nvPr/>
        </p:nvSpPr>
        <p:spPr>
          <a:xfrm>
            <a:off x="6071078" y="2927465"/>
            <a:ext cx="1585507" cy="1214148"/>
          </a:xfrm>
          <a:custGeom>
            <a:avLst/>
            <a:gdLst/>
            <a:ahLst/>
            <a:cxnLst/>
            <a:rect l="l" t="t" r="r" b="b"/>
            <a:pathLst>
              <a:path w="3146" h="2406" extrusionOk="0">
                <a:moveTo>
                  <a:pt x="2259" y="1971"/>
                </a:moveTo>
                <a:lnTo>
                  <a:pt x="2259" y="1971"/>
                </a:lnTo>
                <a:cubicBezTo>
                  <a:pt x="2711" y="1519"/>
                  <a:pt x="2946" y="941"/>
                  <a:pt x="3136" y="344"/>
                </a:cubicBezTo>
                <a:cubicBezTo>
                  <a:pt x="3145" y="299"/>
                  <a:pt x="3127" y="271"/>
                  <a:pt x="3082" y="254"/>
                </a:cubicBezTo>
                <a:cubicBezTo>
                  <a:pt x="3045" y="245"/>
                  <a:pt x="3009" y="235"/>
                  <a:pt x="2973" y="217"/>
                </a:cubicBezTo>
                <a:cubicBezTo>
                  <a:pt x="2485" y="82"/>
                  <a:pt x="1997" y="0"/>
                  <a:pt x="1482" y="28"/>
                </a:cubicBezTo>
                <a:cubicBezTo>
                  <a:pt x="1210" y="46"/>
                  <a:pt x="948" y="118"/>
                  <a:pt x="722" y="290"/>
                </a:cubicBezTo>
                <a:cubicBezTo>
                  <a:pt x="342" y="561"/>
                  <a:pt x="162" y="1076"/>
                  <a:pt x="288" y="1519"/>
                </a:cubicBezTo>
                <a:cubicBezTo>
                  <a:pt x="306" y="1573"/>
                  <a:pt x="342" y="1637"/>
                  <a:pt x="324" y="1673"/>
                </a:cubicBezTo>
                <a:cubicBezTo>
                  <a:pt x="306" y="1718"/>
                  <a:pt x="234" y="1736"/>
                  <a:pt x="189" y="1763"/>
                </a:cubicBezTo>
                <a:lnTo>
                  <a:pt x="189" y="1763"/>
                </a:lnTo>
                <a:cubicBezTo>
                  <a:pt x="144" y="1781"/>
                  <a:pt x="107" y="1799"/>
                  <a:pt x="72" y="1817"/>
                </a:cubicBezTo>
                <a:cubicBezTo>
                  <a:pt x="27" y="1844"/>
                  <a:pt x="0" y="1872"/>
                  <a:pt x="27" y="1917"/>
                </a:cubicBezTo>
                <a:cubicBezTo>
                  <a:pt x="45" y="1962"/>
                  <a:pt x="81" y="1971"/>
                  <a:pt x="134" y="1944"/>
                </a:cubicBezTo>
                <a:cubicBezTo>
                  <a:pt x="207" y="1908"/>
                  <a:pt x="279" y="1872"/>
                  <a:pt x="351" y="1826"/>
                </a:cubicBezTo>
                <a:cubicBezTo>
                  <a:pt x="397" y="1808"/>
                  <a:pt x="415" y="1808"/>
                  <a:pt x="442" y="1853"/>
                </a:cubicBezTo>
                <a:cubicBezTo>
                  <a:pt x="604" y="2089"/>
                  <a:pt x="831" y="2233"/>
                  <a:pt x="1102" y="2306"/>
                </a:cubicBezTo>
                <a:cubicBezTo>
                  <a:pt x="1545" y="2405"/>
                  <a:pt x="1933" y="2287"/>
                  <a:pt x="2259" y="1971"/>
                </a:cubicBezTo>
              </a:path>
            </a:pathLst>
          </a:custGeom>
          <a:solidFill>
            <a:srgbClr val="3DB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4479933" y="2013758"/>
            <a:ext cx="1587732" cy="1216372"/>
          </a:xfrm>
          <a:custGeom>
            <a:avLst/>
            <a:gdLst/>
            <a:ahLst/>
            <a:cxnLst/>
            <a:rect l="l" t="t" r="r" b="b"/>
            <a:pathLst>
              <a:path w="3147" h="2414" extrusionOk="0">
                <a:moveTo>
                  <a:pt x="886" y="1970"/>
                </a:moveTo>
                <a:lnTo>
                  <a:pt x="886" y="1970"/>
                </a:lnTo>
                <a:cubicBezTo>
                  <a:pt x="434" y="1518"/>
                  <a:pt x="199" y="939"/>
                  <a:pt x="9" y="344"/>
                </a:cubicBezTo>
                <a:cubicBezTo>
                  <a:pt x="0" y="299"/>
                  <a:pt x="18" y="271"/>
                  <a:pt x="63" y="253"/>
                </a:cubicBezTo>
                <a:cubicBezTo>
                  <a:pt x="99" y="244"/>
                  <a:pt x="136" y="235"/>
                  <a:pt x="172" y="226"/>
                </a:cubicBezTo>
                <a:cubicBezTo>
                  <a:pt x="660" y="91"/>
                  <a:pt x="1148" y="0"/>
                  <a:pt x="1664" y="27"/>
                </a:cubicBezTo>
                <a:cubicBezTo>
                  <a:pt x="1935" y="45"/>
                  <a:pt x="2197" y="118"/>
                  <a:pt x="2423" y="290"/>
                </a:cubicBezTo>
                <a:cubicBezTo>
                  <a:pt x="2802" y="570"/>
                  <a:pt x="2983" y="1075"/>
                  <a:pt x="2857" y="1518"/>
                </a:cubicBezTo>
                <a:cubicBezTo>
                  <a:pt x="2839" y="1572"/>
                  <a:pt x="2802" y="1635"/>
                  <a:pt x="2821" y="1672"/>
                </a:cubicBezTo>
                <a:cubicBezTo>
                  <a:pt x="2839" y="1717"/>
                  <a:pt x="2911" y="1735"/>
                  <a:pt x="2956" y="1762"/>
                </a:cubicBezTo>
                <a:lnTo>
                  <a:pt x="2956" y="1762"/>
                </a:lnTo>
                <a:cubicBezTo>
                  <a:pt x="3002" y="1780"/>
                  <a:pt x="3038" y="1807"/>
                  <a:pt x="3074" y="1825"/>
                </a:cubicBezTo>
                <a:cubicBezTo>
                  <a:pt x="3119" y="1843"/>
                  <a:pt x="3146" y="1870"/>
                  <a:pt x="3119" y="1925"/>
                </a:cubicBezTo>
                <a:cubicBezTo>
                  <a:pt x="3101" y="1961"/>
                  <a:pt x="3065" y="1970"/>
                  <a:pt x="3010" y="1943"/>
                </a:cubicBezTo>
                <a:cubicBezTo>
                  <a:pt x="2938" y="1906"/>
                  <a:pt x="2866" y="1870"/>
                  <a:pt x="2794" y="1834"/>
                </a:cubicBezTo>
                <a:cubicBezTo>
                  <a:pt x="2748" y="1807"/>
                  <a:pt x="2730" y="1807"/>
                  <a:pt x="2703" y="1852"/>
                </a:cubicBezTo>
                <a:cubicBezTo>
                  <a:pt x="2540" y="2087"/>
                  <a:pt x="2314" y="2241"/>
                  <a:pt x="2043" y="2304"/>
                </a:cubicBezTo>
                <a:cubicBezTo>
                  <a:pt x="1600" y="2413"/>
                  <a:pt x="1211" y="2286"/>
                  <a:pt x="886" y="1970"/>
                </a:cubicBez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4479933" y="3902219"/>
            <a:ext cx="1587732" cy="1211923"/>
          </a:xfrm>
          <a:custGeom>
            <a:avLst/>
            <a:gdLst/>
            <a:ahLst/>
            <a:cxnLst/>
            <a:rect l="l" t="t" r="r" b="b"/>
            <a:pathLst>
              <a:path w="3147" h="2405" extrusionOk="0">
                <a:moveTo>
                  <a:pt x="886" y="1970"/>
                </a:moveTo>
                <a:lnTo>
                  <a:pt x="886" y="1970"/>
                </a:lnTo>
                <a:cubicBezTo>
                  <a:pt x="434" y="1518"/>
                  <a:pt x="199" y="940"/>
                  <a:pt x="9" y="343"/>
                </a:cubicBezTo>
                <a:cubicBezTo>
                  <a:pt x="0" y="298"/>
                  <a:pt x="18" y="271"/>
                  <a:pt x="63" y="253"/>
                </a:cubicBezTo>
                <a:cubicBezTo>
                  <a:pt x="99" y="243"/>
                  <a:pt x="136" y="234"/>
                  <a:pt x="172" y="226"/>
                </a:cubicBezTo>
                <a:cubicBezTo>
                  <a:pt x="660" y="90"/>
                  <a:pt x="1148" y="0"/>
                  <a:pt x="1664" y="27"/>
                </a:cubicBezTo>
                <a:cubicBezTo>
                  <a:pt x="1935" y="45"/>
                  <a:pt x="2197" y="117"/>
                  <a:pt x="2423" y="289"/>
                </a:cubicBezTo>
                <a:cubicBezTo>
                  <a:pt x="2802" y="560"/>
                  <a:pt x="2983" y="1075"/>
                  <a:pt x="2857" y="1518"/>
                </a:cubicBezTo>
                <a:cubicBezTo>
                  <a:pt x="2839" y="1572"/>
                  <a:pt x="2802" y="1636"/>
                  <a:pt x="2821" y="1672"/>
                </a:cubicBezTo>
                <a:cubicBezTo>
                  <a:pt x="2839" y="1717"/>
                  <a:pt x="2911" y="1735"/>
                  <a:pt x="2956" y="1762"/>
                </a:cubicBezTo>
                <a:lnTo>
                  <a:pt x="2956" y="1762"/>
                </a:lnTo>
                <a:cubicBezTo>
                  <a:pt x="3002" y="1780"/>
                  <a:pt x="3038" y="1798"/>
                  <a:pt x="3074" y="1825"/>
                </a:cubicBezTo>
                <a:cubicBezTo>
                  <a:pt x="3119" y="1844"/>
                  <a:pt x="3146" y="1871"/>
                  <a:pt x="3119" y="1925"/>
                </a:cubicBezTo>
                <a:cubicBezTo>
                  <a:pt x="3101" y="1961"/>
                  <a:pt x="3065" y="1970"/>
                  <a:pt x="3010" y="1943"/>
                </a:cubicBezTo>
                <a:cubicBezTo>
                  <a:pt x="2938" y="1907"/>
                  <a:pt x="2866" y="1871"/>
                  <a:pt x="2794" y="1825"/>
                </a:cubicBezTo>
                <a:cubicBezTo>
                  <a:pt x="2748" y="1808"/>
                  <a:pt x="2730" y="1808"/>
                  <a:pt x="2703" y="1853"/>
                </a:cubicBezTo>
                <a:cubicBezTo>
                  <a:pt x="2540" y="2088"/>
                  <a:pt x="2314" y="2241"/>
                  <a:pt x="2043" y="2305"/>
                </a:cubicBezTo>
                <a:cubicBezTo>
                  <a:pt x="1600" y="2404"/>
                  <a:pt x="1211" y="2287"/>
                  <a:pt x="886" y="1970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6037072" y="4960540"/>
            <a:ext cx="1585507" cy="1218595"/>
          </a:xfrm>
          <a:custGeom>
            <a:avLst/>
            <a:gdLst/>
            <a:ahLst/>
            <a:cxnLst/>
            <a:rect l="l" t="t" r="r" b="b"/>
            <a:pathLst>
              <a:path w="3146" h="2415" extrusionOk="0">
                <a:moveTo>
                  <a:pt x="2259" y="1971"/>
                </a:moveTo>
                <a:lnTo>
                  <a:pt x="2259" y="1971"/>
                </a:lnTo>
                <a:cubicBezTo>
                  <a:pt x="2711" y="1519"/>
                  <a:pt x="2946" y="949"/>
                  <a:pt x="3136" y="343"/>
                </a:cubicBezTo>
                <a:cubicBezTo>
                  <a:pt x="3145" y="307"/>
                  <a:pt x="3127" y="271"/>
                  <a:pt x="3082" y="262"/>
                </a:cubicBezTo>
                <a:cubicBezTo>
                  <a:pt x="3045" y="244"/>
                  <a:pt x="3009" y="235"/>
                  <a:pt x="2973" y="226"/>
                </a:cubicBezTo>
                <a:cubicBezTo>
                  <a:pt x="2485" y="90"/>
                  <a:pt x="1997" y="0"/>
                  <a:pt x="1482" y="36"/>
                </a:cubicBezTo>
                <a:cubicBezTo>
                  <a:pt x="1210" y="54"/>
                  <a:pt x="948" y="127"/>
                  <a:pt x="722" y="289"/>
                </a:cubicBezTo>
                <a:cubicBezTo>
                  <a:pt x="342" y="569"/>
                  <a:pt x="162" y="1085"/>
                  <a:pt x="288" y="1528"/>
                </a:cubicBezTo>
                <a:cubicBezTo>
                  <a:pt x="306" y="1573"/>
                  <a:pt x="342" y="1645"/>
                  <a:pt x="324" y="1681"/>
                </a:cubicBezTo>
                <a:cubicBezTo>
                  <a:pt x="306" y="1718"/>
                  <a:pt x="234" y="1735"/>
                  <a:pt x="189" y="1763"/>
                </a:cubicBezTo>
                <a:lnTo>
                  <a:pt x="189" y="1763"/>
                </a:lnTo>
                <a:cubicBezTo>
                  <a:pt x="144" y="1781"/>
                  <a:pt x="107" y="1808"/>
                  <a:pt x="72" y="1826"/>
                </a:cubicBezTo>
                <a:cubicBezTo>
                  <a:pt x="27" y="1844"/>
                  <a:pt x="0" y="1880"/>
                  <a:pt x="27" y="1926"/>
                </a:cubicBezTo>
                <a:cubicBezTo>
                  <a:pt x="45" y="1962"/>
                  <a:pt x="81" y="1980"/>
                  <a:pt x="134" y="1952"/>
                </a:cubicBezTo>
                <a:cubicBezTo>
                  <a:pt x="207" y="1916"/>
                  <a:pt x="279" y="1871"/>
                  <a:pt x="351" y="1835"/>
                </a:cubicBezTo>
                <a:cubicBezTo>
                  <a:pt x="397" y="1808"/>
                  <a:pt x="415" y="1808"/>
                  <a:pt x="442" y="1853"/>
                </a:cubicBezTo>
                <a:cubicBezTo>
                  <a:pt x="604" y="2088"/>
                  <a:pt x="831" y="2242"/>
                  <a:pt x="1102" y="2305"/>
                </a:cubicBezTo>
                <a:cubicBezTo>
                  <a:pt x="1545" y="2414"/>
                  <a:pt x="1933" y="2287"/>
                  <a:pt x="2259" y="1971"/>
                </a:cubicBezTo>
              </a:path>
            </a:pathLst>
          </a:custGeom>
          <a:solidFill>
            <a:srgbClr val="C3DC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6003716" y="2044873"/>
            <a:ext cx="82278" cy="4422966"/>
          </a:xfrm>
          <a:custGeom>
            <a:avLst/>
            <a:gdLst/>
            <a:ahLst/>
            <a:cxnLst/>
            <a:rect l="l" t="t" r="r" b="b"/>
            <a:pathLst>
              <a:path w="163" h="8769" extrusionOk="0">
                <a:moveTo>
                  <a:pt x="162" y="8768"/>
                </a:moveTo>
                <a:lnTo>
                  <a:pt x="162" y="8768"/>
                </a:lnTo>
                <a:cubicBezTo>
                  <a:pt x="0" y="8768"/>
                  <a:pt x="0" y="8768"/>
                  <a:pt x="0" y="876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6" y="0"/>
                  <a:pt x="81" y="0"/>
                </a:cubicBezTo>
                <a:lnTo>
                  <a:pt x="81" y="0"/>
                </a:lnTo>
                <a:cubicBezTo>
                  <a:pt x="126" y="0"/>
                  <a:pt x="162" y="37"/>
                  <a:pt x="162" y="82"/>
                </a:cubicBezTo>
                <a:lnTo>
                  <a:pt x="162" y="8768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5014164" y="5171414"/>
            <a:ext cx="489217" cy="662667"/>
          </a:xfrm>
          <a:custGeom>
            <a:avLst/>
            <a:gdLst/>
            <a:ahLst/>
            <a:cxnLst/>
            <a:rect l="l" t="t" r="r" b="b"/>
            <a:pathLst>
              <a:path w="968" h="1312" extrusionOk="0">
                <a:moveTo>
                  <a:pt x="913" y="136"/>
                </a:moveTo>
                <a:lnTo>
                  <a:pt x="913" y="136"/>
                </a:lnTo>
                <a:cubicBezTo>
                  <a:pt x="714" y="136"/>
                  <a:pt x="714" y="136"/>
                  <a:pt x="714" y="136"/>
                </a:cubicBezTo>
                <a:cubicBezTo>
                  <a:pt x="696" y="100"/>
                  <a:pt x="660" y="64"/>
                  <a:pt x="633" y="46"/>
                </a:cubicBezTo>
                <a:cubicBezTo>
                  <a:pt x="588" y="19"/>
                  <a:pt x="533" y="0"/>
                  <a:pt x="479" y="0"/>
                </a:cubicBezTo>
                <a:cubicBezTo>
                  <a:pt x="434" y="0"/>
                  <a:pt x="380" y="19"/>
                  <a:pt x="334" y="46"/>
                </a:cubicBezTo>
                <a:cubicBezTo>
                  <a:pt x="298" y="64"/>
                  <a:pt x="271" y="100"/>
                  <a:pt x="253" y="136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27" y="136"/>
                  <a:pt x="0" y="163"/>
                  <a:pt x="0" y="208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0" y="1293"/>
                  <a:pt x="18" y="1311"/>
                  <a:pt x="36" y="1311"/>
                </a:cubicBezTo>
                <a:cubicBezTo>
                  <a:pt x="922" y="1311"/>
                  <a:pt x="922" y="1311"/>
                  <a:pt x="922" y="1311"/>
                </a:cubicBezTo>
                <a:cubicBezTo>
                  <a:pt x="949" y="1311"/>
                  <a:pt x="967" y="1293"/>
                  <a:pt x="967" y="1275"/>
                </a:cubicBezTo>
                <a:cubicBezTo>
                  <a:pt x="967" y="208"/>
                  <a:pt x="967" y="208"/>
                  <a:pt x="967" y="208"/>
                </a:cubicBezTo>
                <a:cubicBezTo>
                  <a:pt x="967" y="163"/>
                  <a:pt x="940" y="136"/>
                  <a:pt x="913" y="136"/>
                </a:cubicBezTo>
                <a:close/>
                <a:moveTo>
                  <a:pt x="316" y="181"/>
                </a:moveTo>
                <a:lnTo>
                  <a:pt x="316" y="181"/>
                </a:lnTo>
                <a:cubicBezTo>
                  <a:pt x="325" y="154"/>
                  <a:pt x="352" y="127"/>
                  <a:pt x="380" y="109"/>
                </a:cubicBezTo>
                <a:cubicBezTo>
                  <a:pt x="407" y="91"/>
                  <a:pt x="443" y="73"/>
                  <a:pt x="479" y="73"/>
                </a:cubicBezTo>
                <a:cubicBezTo>
                  <a:pt x="524" y="73"/>
                  <a:pt x="560" y="91"/>
                  <a:pt x="588" y="109"/>
                </a:cubicBezTo>
                <a:cubicBezTo>
                  <a:pt x="615" y="127"/>
                  <a:pt x="633" y="154"/>
                  <a:pt x="651" y="181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316" y="254"/>
                  <a:pt x="316" y="254"/>
                  <a:pt x="316" y="254"/>
                </a:cubicBezTo>
                <a:lnTo>
                  <a:pt x="316" y="181"/>
                </a:lnTo>
                <a:close/>
                <a:moveTo>
                  <a:pt x="199" y="208"/>
                </a:moveTo>
                <a:lnTo>
                  <a:pt x="199" y="208"/>
                </a:lnTo>
                <a:cubicBezTo>
                  <a:pt x="244" y="208"/>
                  <a:pt x="244" y="208"/>
                  <a:pt x="244" y="208"/>
                </a:cubicBezTo>
                <a:cubicBezTo>
                  <a:pt x="244" y="290"/>
                  <a:pt x="244" y="290"/>
                  <a:pt x="244" y="290"/>
                </a:cubicBezTo>
                <a:cubicBezTo>
                  <a:pt x="244" y="308"/>
                  <a:pt x="262" y="326"/>
                  <a:pt x="289" y="326"/>
                </a:cubicBezTo>
                <a:cubicBezTo>
                  <a:pt x="678" y="326"/>
                  <a:pt x="678" y="326"/>
                  <a:pt x="678" y="326"/>
                </a:cubicBezTo>
                <a:cubicBezTo>
                  <a:pt x="705" y="326"/>
                  <a:pt x="723" y="308"/>
                  <a:pt x="723" y="290"/>
                </a:cubicBezTo>
                <a:cubicBezTo>
                  <a:pt x="723" y="208"/>
                  <a:pt x="723" y="208"/>
                  <a:pt x="723" y="208"/>
                </a:cubicBezTo>
                <a:cubicBezTo>
                  <a:pt x="768" y="208"/>
                  <a:pt x="768" y="208"/>
                  <a:pt x="768" y="208"/>
                </a:cubicBezTo>
                <a:cubicBezTo>
                  <a:pt x="768" y="1103"/>
                  <a:pt x="768" y="1103"/>
                  <a:pt x="768" y="1103"/>
                </a:cubicBezTo>
                <a:cubicBezTo>
                  <a:pt x="199" y="1103"/>
                  <a:pt x="199" y="1103"/>
                  <a:pt x="199" y="1103"/>
                </a:cubicBezTo>
                <a:lnTo>
                  <a:pt x="199" y="208"/>
                </a:lnTo>
                <a:close/>
                <a:moveTo>
                  <a:pt x="886" y="1239"/>
                </a:moveTo>
                <a:lnTo>
                  <a:pt x="886" y="1239"/>
                </a:lnTo>
                <a:cubicBezTo>
                  <a:pt x="81" y="1239"/>
                  <a:pt x="81" y="1239"/>
                  <a:pt x="81" y="1239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126" y="208"/>
                  <a:pt x="126" y="208"/>
                  <a:pt x="126" y="208"/>
                </a:cubicBezTo>
                <a:cubicBezTo>
                  <a:pt x="126" y="1149"/>
                  <a:pt x="126" y="1149"/>
                  <a:pt x="126" y="1149"/>
                </a:cubicBezTo>
                <a:cubicBezTo>
                  <a:pt x="126" y="1166"/>
                  <a:pt x="145" y="1185"/>
                  <a:pt x="163" y="1185"/>
                </a:cubicBezTo>
                <a:cubicBezTo>
                  <a:pt x="805" y="1185"/>
                  <a:pt x="805" y="1185"/>
                  <a:pt x="805" y="1185"/>
                </a:cubicBezTo>
                <a:cubicBezTo>
                  <a:pt x="822" y="1185"/>
                  <a:pt x="841" y="1166"/>
                  <a:pt x="841" y="1149"/>
                </a:cubicBezTo>
                <a:cubicBezTo>
                  <a:pt x="841" y="208"/>
                  <a:pt x="841" y="208"/>
                  <a:pt x="841" y="208"/>
                </a:cubicBezTo>
                <a:cubicBezTo>
                  <a:pt x="886" y="208"/>
                  <a:pt x="886" y="208"/>
                  <a:pt x="886" y="208"/>
                </a:cubicBezTo>
                <a:lnTo>
                  <a:pt x="886" y="123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5169824" y="5380444"/>
            <a:ext cx="177897" cy="42250"/>
          </a:xfrm>
          <a:custGeom>
            <a:avLst/>
            <a:gdLst/>
            <a:ahLst/>
            <a:cxnLst/>
            <a:rect l="l" t="t" r="r" b="b"/>
            <a:pathLst>
              <a:path w="354" h="83" extrusionOk="0">
                <a:moveTo>
                  <a:pt x="36" y="82"/>
                </a:moveTo>
                <a:lnTo>
                  <a:pt x="36" y="82"/>
                </a:lnTo>
                <a:cubicBezTo>
                  <a:pt x="317" y="82"/>
                  <a:pt x="317" y="82"/>
                  <a:pt x="317" y="82"/>
                </a:cubicBezTo>
                <a:cubicBezTo>
                  <a:pt x="335" y="82"/>
                  <a:pt x="353" y="63"/>
                  <a:pt x="353" y="46"/>
                </a:cubicBezTo>
                <a:cubicBezTo>
                  <a:pt x="353" y="18"/>
                  <a:pt x="335" y="0"/>
                  <a:pt x="3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46"/>
                </a:cubicBezTo>
                <a:cubicBezTo>
                  <a:pt x="0" y="63"/>
                  <a:pt x="18" y="82"/>
                  <a:pt x="36" y="8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5169824" y="5484957"/>
            <a:ext cx="177897" cy="42252"/>
          </a:xfrm>
          <a:custGeom>
            <a:avLst/>
            <a:gdLst/>
            <a:ahLst/>
            <a:cxnLst/>
            <a:rect l="l" t="t" r="r" b="b"/>
            <a:pathLst>
              <a:path w="354" h="83" extrusionOk="0">
                <a:moveTo>
                  <a:pt x="36" y="82"/>
                </a:moveTo>
                <a:lnTo>
                  <a:pt x="36" y="82"/>
                </a:lnTo>
                <a:cubicBezTo>
                  <a:pt x="317" y="82"/>
                  <a:pt x="317" y="82"/>
                  <a:pt x="317" y="82"/>
                </a:cubicBezTo>
                <a:cubicBezTo>
                  <a:pt x="335" y="82"/>
                  <a:pt x="353" y="63"/>
                  <a:pt x="353" y="46"/>
                </a:cubicBezTo>
                <a:cubicBezTo>
                  <a:pt x="353" y="18"/>
                  <a:pt x="335" y="0"/>
                  <a:pt x="3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46"/>
                </a:cubicBezTo>
                <a:cubicBezTo>
                  <a:pt x="0" y="63"/>
                  <a:pt x="18" y="82"/>
                  <a:pt x="36" y="8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5169824" y="5596143"/>
            <a:ext cx="177897" cy="37804"/>
          </a:xfrm>
          <a:custGeom>
            <a:avLst/>
            <a:gdLst/>
            <a:ahLst/>
            <a:cxnLst/>
            <a:rect l="l" t="t" r="r" b="b"/>
            <a:pathLst>
              <a:path w="354" h="73" extrusionOk="0">
                <a:moveTo>
                  <a:pt x="36" y="72"/>
                </a:moveTo>
                <a:lnTo>
                  <a:pt x="36" y="72"/>
                </a:lnTo>
                <a:cubicBezTo>
                  <a:pt x="317" y="72"/>
                  <a:pt x="317" y="72"/>
                  <a:pt x="317" y="72"/>
                </a:cubicBezTo>
                <a:cubicBezTo>
                  <a:pt x="335" y="72"/>
                  <a:pt x="353" y="54"/>
                  <a:pt x="353" y="36"/>
                </a:cubicBezTo>
                <a:cubicBezTo>
                  <a:pt x="353" y="9"/>
                  <a:pt x="335" y="0"/>
                  <a:pt x="3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9"/>
                  <a:pt x="0" y="36"/>
                </a:cubicBezTo>
                <a:cubicBezTo>
                  <a:pt x="0" y="54"/>
                  <a:pt x="18" y="72"/>
                  <a:pt x="36" y="7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5125350" y="3330180"/>
            <a:ext cx="269069" cy="100067"/>
          </a:xfrm>
          <a:custGeom>
            <a:avLst/>
            <a:gdLst/>
            <a:ahLst/>
            <a:cxnLst/>
            <a:rect l="l" t="t" r="r" b="b"/>
            <a:pathLst>
              <a:path w="534" h="200" extrusionOk="0">
                <a:moveTo>
                  <a:pt x="45" y="199"/>
                </a:moveTo>
                <a:lnTo>
                  <a:pt x="45" y="199"/>
                </a:lnTo>
                <a:cubicBezTo>
                  <a:pt x="72" y="199"/>
                  <a:pt x="90" y="181"/>
                  <a:pt x="90" y="154"/>
                </a:cubicBezTo>
                <a:cubicBezTo>
                  <a:pt x="90" y="91"/>
                  <a:pt x="90" y="91"/>
                  <a:pt x="90" y="91"/>
                </a:cubicBezTo>
                <a:cubicBezTo>
                  <a:pt x="443" y="91"/>
                  <a:pt x="443" y="91"/>
                  <a:pt x="443" y="91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3" y="181"/>
                  <a:pt x="461" y="199"/>
                  <a:pt x="488" y="199"/>
                </a:cubicBezTo>
                <a:cubicBezTo>
                  <a:pt x="506" y="199"/>
                  <a:pt x="533" y="181"/>
                  <a:pt x="533" y="154"/>
                </a:cubicBezTo>
                <a:cubicBezTo>
                  <a:pt x="533" y="55"/>
                  <a:pt x="533" y="55"/>
                  <a:pt x="533" y="55"/>
                </a:cubicBezTo>
                <a:cubicBezTo>
                  <a:pt x="533" y="28"/>
                  <a:pt x="506" y="0"/>
                  <a:pt x="47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7" y="0"/>
                  <a:pt x="0" y="28"/>
                  <a:pt x="0" y="55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81"/>
                  <a:pt x="18" y="199"/>
                  <a:pt x="45" y="19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 txBox="1"/>
          <p:nvPr/>
        </p:nvSpPr>
        <p:spPr>
          <a:xfrm>
            <a:off x="5124940" y="404198"/>
            <a:ext cx="1942121" cy="66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Ekologia</a:t>
            </a:r>
            <a:endParaRPr sz="40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51" name="Google Shape;351;p13"/>
          <p:cNvSpPr txBox="1"/>
          <p:nvPr/>
        </p:nvSpPr>
        <p:spPr>
          <a:xfrm>
            <a:off x="672964" y="793393"/>
            <a:ext cx="11447699" cy="6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Agroekologia w Europie przeszła fascynującą podróż, która odzwierciedla rosnącą świadomość i zmianę w kierunku zrównoważonych praktyk rolniczych. Oto krótki przegląd:</a:t>
            </a:r>
            <a:endParaRPr dirty="0"/>
          </a:p>
        </p:txBody>
      </p:sp>
      <p:sp>
        <p:nvSpPr>
          <p:cNvPr id="352" name="Google Shape;352;p13"/>
          <p:cNvSpPr/>
          <p:nvPr/>
        </p:nvSpPr>
        <p:spPr>
          <a:xfrm>
            <a:off x="7740331" y="2198329"/>
            <a:ext cx="3968194" cy="16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Rozwój rolnictwa przemysłowego, charakteryzującego się wysokimi nakładami i wysoką wydajnością, zaczął przynosić negatywne skutki dla środowiska. Okres ten oznaczał </a:t>
            </a:r>
            <a:r>
              <a:rPr lang="pl-PL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rosnącą świadomość </a:t>
            </a:r>
            <a:r>
              <a:rPr lang="pl-P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potrzeby bardziej zrównoważonego rolnictwa.</a:t>
            </a:r>
            <a:endParaRPr dirty="0"/>
          </a:p>
        </p:txBody>
      </p:sp>
      <p:sp>
        <p:nvSpPr>
          <p:cNvPr id="353" name="Google Shape;353;p13"/>
          <p:cNvSpPr/>
          <p:nvPr/>
        </p:nvSpPr>
        <p:spPr>
          <a:xfrm>
            <a:off x="357601" y="2023896"/>
            <a:ext cx="4075524" cy="170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Korzenie Agroekologii sięgają </a:t>
            </a:r>
            <a:r>
              <a:rPr lang="pl-PL" sz="17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wczesnych badań ekologicznych</a:t>
            </a:r>
            <a:r>
              <a:rPr lang="pl-PL" sz="1700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 w rolnictwie. Naukowcy zaczęli dostrzegać i rozumieć złożone interakcje w ekosystemach rolniczych, jednak termin „Agroekologia” nie był jeszcze powszechnie używany.</a:t>
            </a:r>
            <a:endParaRPr lang="pl-PL" dirty="0"/>
          </a:p>
        </p:txBody>
      </p:sp>
      <p:sp>
        <p:nvSpPr>
          <p:cNvPr id="354" name="Google Shape;354;p13"/>
          <p:cNvSpPr/>
          <p:nvPr/>
        </p:nvSpPr>
        <p:spPr>
          <a:xfrm>
            <a:off x="376762" y="4263183"/>
            <a:ext cx="4019425" cy="121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solidFill>
                  <a:srgbClr val="3DB0B9"/>
                </a:solidFill>
                <a:latin typeface="Calibri"/>
                <a:ea typeface="Calibri"/>
                <a:cs typeface="Calibri"/>
                <a:sym typeface="Calibri"/>
              </a:rPr>
              <a:t>Pojęcie Agroekologii zaczęło pojawiać się bardziej formalnie jako dyscyplina naukowa w Europie. W tym czasie uczeni, pod wpływem ruchów ekologicznych, zaczęli opowiadać się za rolnictwem, </a:t>
            </a:r>
            <a:r>
              <a:rPr lang="pl-PL" sz="1700" b="1" dirty="0">
                <a:solidFill>
                  <a:srgbClr val="3DB0B9"/>
                </a:solidFill>
                <a:latin typeface="Calibri"/>
                <a:ea typeface="Calibri"/>
                <a:cs typeface="Calibri"/>
                <a:sym typeface="Calibri"/>
              </a:rPr>
              <a:t>które pozostaje w harmonii z naturą</a:t>
            </a:r>
            <a:r>
              <a:rPr lang="pl-PL" sz="1700" dirty="0">
                <a:solidFill>
                  <a:srgbClr val="3DB0B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55" name="Google Shape;355;p13"/>
          <p:cNvSpPr txBox="1"/>
          <p:nvPr/>
        </p:nvSpPr>
        <p:spPr>
          <a:xfrm>
            <a:off x="598685" y="150594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A949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Podróż</a:t>
            </a:r>
            <a:r>
              <a:rPr lang="en-US" sz="36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przez</a:t>
            </a:r>
            <a:r>
              <a:rPr lang="en-US" sz="36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historię</a:t>
            </a:r>
            <a:r>
              <a:rPr lang="en-US" sz="36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agroekologii</a:t>
            </a:r>
            <a:endParaRPr b="1" dirty="0"/>
          </a:p>
        </p:txBody>
      </p:sp>
      <p:sp>
        <p:nvSpPr>
          <p:cNvPr id="356" name="Google Shape;356;p13"/>
          <p:cNvSpPr txBox="1"/>
          <p:nvPr/>
        </p:nvSpPr>
        <p:spPr>
          <a:xfrm>
            <a:off x="4685958" y="2229828"/>
            <a:ext cx="11456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Początek </a:t>
            </a:r>
            <a:r>
              <a:rPr lang="pl-PL" sz="1800" b="1" dirty="0">
                <a:latin typeface="Calibri"/>
                <a:ea typeface="Calibri"/>
                <a:cs typeface="Calibri"/>
                <a:sym typeface="Calibri"/>
              </a:rPr>
              <a:t>XX</a:t>
            </a:r>
            <a:r>
              <a:rPr lang="pl-PL" sz="1800" b="1" baseline="30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wieku</a:t>
            </a:r>
            <a:endParaRPr lang="pl-PL" dirty="0"/>
          </a:p>
        </p:txBody>
      </p:sp>
      <p:sp>
        <p:nvSpPr>
          <p:cNvPr id="357" name="Google Shape;357;p13"/>
          <p:cNvSpPr txBox="1"/>
          <p:nvPr/>
        </p:nvSpPr>
        <p:spPr>
          <a:xfrm>
            <a:off x="6470261" y="5023312"/>
            <a:ext cx="78714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1980-1990</a:t>
            </a:r>
            <a:endParaRPr dirty="0"/>
          </a:p>
        </p:txBody>
      </p:sp>
      <p:sp>
        <p:nvSpPr>
          <p:cNvPr id="358" name="Google Shape;358;p13"/>
          <p:cNvSpPr txBox="1"/>
          <p:nvPr/>
        </p:nvSpPr>
        <p:spPr>
          <a:xfrm>
            <a:off x="4949550" y="4042630"/>
            <a:ext cx="79634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1970-1980</a:t>
            </a:r>
            <a:endParaRPr dirty="0"/>
          </a:p>
        </p:txBody>
      </p:sp>
      <p:sp>
        <p:nvSpPr>
          <p:cNvPr id="359" name="Google Shape;359;p13"/>
          <p:cNvSpPr txBox="1"/>
          <p:nvPr/>
        </p:nvSpPr>
        <p:spPr>
          <a:xfrm>
            <a:off x="6169739" y="3195118"/>
            <a:ext cx="13150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 II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wojnie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światowej</a:t>
            </a:r>
            <a:endParaRPr dirty="0"/>
          </a:p>
        </p:txBody>
      </p:sp>
      <p:sp>
        <p:nvSpPr>
          <p:cNvPr id="360" name="Google Shape;360;p13"/>
          <p:cNvSpPr txBox="1"/>
          <p:nvPr/>
        </p:nvSpPr>
        <p:spPr>
          <a:xfrm>
            <a:off x="8282153" y="6373789"/>
            <a:ext cx="342637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7740331" y="4141613"/>
            <a:ext cx="3816129" cy="111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Agroekologia zaczęła być </a:t>
            </a:r>
            <a:r>
              <a:rPr lang="pl-PL" sz="17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uznawana w środowisku akademickim</a:t>
            </a:r>
            <a:r>
              <a:rPr lang="pl-PL" sz="1700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. Uniwersytety i instytucje badawcze zaczęły włączać agroekologię do swoich programów nauczania i programów badawczych, koncentrując się na zrównoważonych praktykach rolniczych i badaniu </a:t>
            </a:r>
            <a:r>
              <a:rPr lang="pl-PL" sz="1700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agroekosystemów</a:t>
            </a:r>
            <a:r>
              <a:rPr lang="pl-PL" sz="1700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solidFill>
                <a:srgbClr val="75A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"/>
          <p:cNvSpPr txBox="1">
            <a:spLocks noGrp="1"/>
          </p:cNvSpPr>
          <p:nvPr>
            <p:ph type="body" idx="1"/>
          </p:nvPr>
        </p:nvSpPr>
        <p:spPr>
          <a:xfrm>
            <a:off x="798380" y="1504040"/>
            <a:ext cx="10900928" cy="471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dirty="0"/>
              <a:t>Projekt EU-DARE ma na celu opracowanie kursu szkoleniowego, który odpowiada na realne potrzeby drobnych rolników europejskich obszarów wiejskich, w szczególności poprzez: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lang="pl-PL" sz="800" dirty="0"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pl-PL" dirty="0"/>
              <a:t>Wyjaśnienie, czym jest agroekologia i jaką rolę odgrywa w walce ze zmianami klimatu, zwiększaniu odporności i zwiększaniu produktywności gruntów;</a:t>
            </a:r>
            <a:endParaRPr lang="pl-PL" sz="800" dirty="0"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pl-PL" dirty="0"/>
              <a:t>Zilustrowanie znaczenia drobnych producentów rolnych jako „narzędzia” umożliwiającego poprawę wyników rolnictwa;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pl-PL" dirty="0"/>
              <a:t>Motywowanie nauczycieli poprzez praktyczne wskazówki, jak wprowadzić edukację na temat „zrównoważonych i regeneracyjnych systemów rolniczych” do swoich organizacji.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pl-PL" sz="500" dirty="0"/>
          </a:p>
          <a:p>
            <a:pPr marL="0" lvl="0" indent="0" algn="ctr">
              <a:buClr>
                <a:srgbClr val="75A949"/>
              </a:buClr>
            </a:pPr>
            <a:r>
              <a:rPr lang="pl-PL" b="1" dirty="0">
                <a:solidFill>
                  <a:srgbClr val="75A949"/>
                </a:solidFill>
              </a:rPr>
              <a:t>Zanim jednak zaczniemy, chcielibyśmy, abyś ZASTANOWIŁ SIĘ nad tym co obecnie wiesz i co rozumiesz pod pojęciem AGROEKOLOGII!</a:t>
            </a:r>
          </a:p>
        </p:txBody>
      </p:sp>
      <p:sp>
        <p:nvSpPr>
          <p:cNvPr id="216" name="Google Shape;216;p3"/>
          <p:cNvSpPr txBox="1">
            <a:spLocks noGrp="1"/>
          </p:cNvSpPr>
          <p:nvPr>
            <p:ph type="body" idx="2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endParaRPr lang="pl-PL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endParaRPr lang="pl-PL" dirty="0"/>
          </a:p>
        </p:txBody>
      </p:sp>
      <p:grpSp>
        <p:nvGrpSpPr>
          <p:cNvPr id="217" name="Google Shape;217;p3"/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218" name="Google Shape;218;p3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l-P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l-P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l-P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3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23" name="Google Shape;223;p3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l-P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l-P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"/>
          <p:cNvSpPr/>
          <p:nvPr/>
        </p:nvSpPr>
        <p:spPr>
          <a:xfrm>
            <a:off x="6071078" y="2927465"/>
            <a:ext cx="1585507" cy="1214148"/>
          </a:xfrm>
          <a:custGeom>
            <a:avLst/>
            <a:gdLst/>
            <a:ahLst/>
            <a:cxnLst/>
            <a:rect l="l" t="t" r="r" b="b"/>
            <a:pathLst>
              <a:path w="3146" h="2406" extrusionOk="0">
                <a:moveTo>
                  <a:pt x="2259" y="1971"/>
                </a:moveTo>
                <a:lnTo>
                  <a:pt x="2259" y="1971"/>
                </a:lnTo>
                <a:cubicBezTo>
                  <a:pt x="2711" y="1519"/>
                  <a:pt x="2946" y="941"/>
                  <a:pt x="3136" y="344"/>
                </a:cubicBezTo>
                <a:cubicBezTo>
                  <a:pt x="3145" y="299"/>
                  <a:pt x="3127" y="271"/>
                  <a:pt x="3082" y="254"/>
                </a:cubicBezTo>
                <a:cubicBezTo>
                  <a:pt x="3045" y="245"/>
                  <a:pt x="3009" y="235"/>
                  <a:pt x="2973" y="217"/>
                </a:cubicBezTo>
                <a:cubicBezTo>
                  <a:pt x="2485" y="82"/>
                  <a:pt x="1997" y="0"/>
                  <a:pt x="1482" y="28"/>
                </a:cubicBezTo>
                <a:cubicBezTo>
                  <a:pt x="1210" y="46"/>
                  <a:pt x="948" y="118"/>
                  <a:pt x="722" y="290"/>
                </a:cubicBezTo>
                <a:cubicBezTo>
                  <a:pt x="342" y="561"/>
                  <a:pt x="162" y="1076"/>
                  <a:pt x="288" y="1519"/>
                </a:cubicBezTo>
                <a:cubicBezTo>
                  <a:pt x="306" y="1573"/>
                  <a:pt x="342" y="1637"/>
                  <a:pt x="324" y="1673"/>
                </a:cubicBezTo>
                <a:cubicBezTo>
                  <a:pt x="306" y="1718"/>
                  <a:pt x="234" y="1736"/>
                  <a:pt x="189" y="1763"/>
                </a:cubicBezTo>
                <a:lnTo>
                  <a:pt x="189" y="1763"/>
                </a:lnTo>
                <a:cubicBezTo>
                  <a:pt x="144" y="1781"/>
                  <a:pt x="107" y="1799"/>
                  <a:pt x="72" y="1817"/>
                </a:cubicBezTo>
                <a:cubicBezTo>
                  <a:pt x="27" y="1844"/>
                  <a:pt x="0" y="1872"/>
                  <a:pt x="27" y="1917"/>
                </a:cubicBezTo>
                <a:cubicBezTo>
                  <a:pt x="45" y="1962"/>
                  <a:pt x="81" y="1971"/>
                  <a:pt x="134" y="1944"/>
                </a:cubicBezTo>
                <a:cubicBezTo>
                  <a:pt x="207" y="1908"/>
                  <a:pt x="279" y="1872"/>
                  <a:pt x="351" y="1826"/>
                </a:cubicBezTo>
                <a:cubicBezTo>
                  <a:pt x="397" y="1808"/>
                  <a:pt x="415" y="1808"/>
                  <a:pt x="442" y="1853"/>
                </a:cubicBezTo>
                <a:cubicBezTo>
                  <a:pt x="604" y="2089"/>
                  <a:pt x="831" y="2233"/>
                  <a:pt x="1102" y="2306"/>
                </a:cubicBezTo>
                <a:cubicBezTo>
                  <a:pt x="1545" y="2405"/>
                  <a:pt x="1933" y="2287"/>
                  <a:pt x="2259" y="1971"/>
                </a:cubicBezTo>
              </a:path>
            </a:pathLst>
          </a:custGeom>
          <a:solidFill>
            <a:srgbClr val="3DB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4479933" y="2013758"/>
            <a:ext cx="1587732" cy="1216372"/>
          </a:xfrm>
          <a:custGeom>
            <a:avLst/>
            <a:gdLst/>
            <a:ahLst/>
            <a:cxnLst/>
            <a:rect l="l" t="t" r="r" b="b"/>
            <a:pathLst>
              <a:path w="3147" h="2414" extrusionOk="0">
                <a:moveTo>
                  <a:pt x="886" y="1970"/>
                </a:moveTo>
                <a:lnTo>
                  <a:pt x="886" y="1970"/>
                </a:lnTo>
                <a:cubicBezTo>
                  <a:pt x="434" y="1518"/>
                  <a:pt x="199" y="939"/>
                  <a:pt x="9" y="344"/>
                </a:cubicBezTo>
                <a:cubicBezTo>
                  <a:pt x="0" y="299"/>
                  <a:pt x="18" y="271"/>
                  <a:pt x="63" y="253"/>
                </a:cubicBezTo>
                <a:cubicBezTo>
                  <a:pt x="99" y="244"/>
                  <a:pt x="136" y="235"/>
                  <a:pt x="172" y="226"/>
                </a:cubicBezTo>
                <a:cubicBezTo>
                  <a:pt x="660" y="91"/>
                  <a:pt x="1148" y="0"/>
                  <a:pt x="1664" y="27"/>
                </a:cubicBezTo>
                <a:cubicBezTo>
                  <a:pt x="1935" y="45"/>
                  <a:pt x="2197" y="118"/>
                  <a:pt x="2423" y="290"/>
                </a:cubicBezTo>
                <a:cubicBezTo>
                  <a:pt x="2802" y="570"/>
                  <a:pt x="2983" y="1075"/>
                  <a:pt x="2857" y="1518"/>
                </a:cubicBezTo>
                <a:cubicBezTo>
                  <a:pt x="2839" y="1572"/>
                  <a:pt x="2802" y="1635"/>
                  <a:pt x="2821" y="1672"/>
                </a:cubicBezTo>
                <a:cubicBezTo>
                  <a:pt x="2839" y="1717"/>
                  <a:pt x="2911" y="1735"/>
                  <a:pt x="2956" y="1762"/>
                </a:cubicBezTo>
                <a:lnTo>
                  <a:pt x="2956" y="1762"/>
                </a:lnTo>
                <a:cubicBezTo>
                  <a:pt x="3002" y="1780"/>
                  <a:pt x="3038" y="1807"/>
                  <a:pt x="3074" y="1825"/>
                </a:cubicBezTo>
                <a:cubicBezTo>
                  <a:pt x="3119" y="1843"/>
                  <a:pt x="3146" y="1870"/>
                  <a:pt x="3119" y="1925"/>
                </a:cubicBezTo>
                <a:cubicBezTo>
                  <a:pt x="3101" y="1961"/>
                  <a:pt x="3065" y="1970"/>
                  <a:pt x="3010" y="1943"/>
                </a:cubicBezTo>
                <a:cubicBezTo>
                  <a:pt x="2938" y="1906"/>
                  <a:pt x="2866" y="1870"/>
                  <a:pt x="2794" y="1834"/>
                </a:cubicBezTo>
                <a:cubicBezTo>
                  <a:pt x="2748" y="1807"/>
                  <a:pt x="2730" y="1807"/>
                  <a:pt x="2703" y="1852"/>
                </a:cubicBezTo>
                <a:cubicBezTo>
                  <a:pt x="2540" y="2087"/>
                  <a:pt x="2314" y="2241"/>
                  <a:pt x="2043" y="2304"/>
                </a:cubicBezTo>
                <a:cubicBezTo>
                  <a:pt x="1600" y="2413"/>
                  <a:pt x="1211" y="2286"/>
                  <a:pt x="886" y="1970"/>
                </a:cubicBez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4479933" y="3902219"/>
            <a:ext cx="1587732" cy="1211923"/>
          </a:xfrm>
          <a:custGeom>
            <a:avLst/>
            <a:gdLst/>
            <a:ahLst/>
            <a:cxnLst/>
            <a:rect l="l" t="t" r="r" b="b"/>
            <a:pathLst>
              <a:path w="3147" h="2405" extrusionOk="0">
                <a:moveTo>
                  <a:pt x="886" y="1970"/>
                </a:moveTo>
                <a:lnTo>
                  <a:pt x="886" y="1970"/>
                </a:lnTo>
                <a:cubicBezTo>
                  <a:pt x="434" y="1518"/>
                  <a:pt x="199" y="940"/>
                  <a:pt x="9" y="343"/>
                </a:cubicBezTo>
                <a:cubicBezTo>
                  <a:pt x="0" y="298"/>
                  <a:pt x="18" y="271"/>
                  <a:pt x="63" y="253"/>
                </a:cubicBezTo>
                <a:cubicBezTo>
                  <a:pt x="99" y="243"/>
                  <a:pt x="136" y="234"/>
                  <a:pt x="172" y="226"/>
                </a:cubicBezTo>
                <a:cubicBezTo>
                  <a:pt x="660" y="90"/>
                  <a:pt x="1148" y="0"/>
                  <a:pt x="1664" y="27"/>
                </a:cubicBezTo>
                <a:cubicBezTo>
                  <a:pt x="1935" y="45"/>
                  <a:pt x="2197" y="117"/>
                  <a:pt x="2423" y="289"/>
                </a:cubicBezTo>
                <a:cubicBezTo>
                  <a:pt x="2802" y="560"/>
                  <a:pt x="2983" y="1075"/>
                  <a:pt x="2857" y="1518"/>
                </a:cubicBezTo>
                <a:cubicBezTo>
                  <a:pt x="2839" y="1572"/>
                  <a:pt x="2802" y="1636"/>
                  <a:pt x="2821" y="1672"/>
                </a:cubicBezTo>
                <a:cubicBezTo>
                  <a:pt x="2839" y="1717"/>
                  <a:pt x="2911" y="1735"/>
                  <a:pt x="2956" y="1762"/>
                </a:cubicBezTo>
                <a:lnTo>
                  <a:pt x="2956" y="1762"/>
                </a:lnTo>
                <a:cubicBezTo>
                  <a:pt x="3002" y="1780"/>
                  <a:pt x="3038" y="1798"/>
                  <a:pt x="3074" y="1825"/>
                </a:cubicBezTo>
                <a:cubicBezTo>
                  <a:pt x="3119" y="1844"/>
                  <a:pt x="3146" y="1871"/>
                  <a:pt x="3119" y="1925"/>
                </a:cubicBezTo>
                <a:cubicBezTo>
                  <a:pt x="3101" y="1961"/>
                  <a:pt x="3065" y="1970"/>
                  <a:pt x="3010" y="1943"/>
                </a:cubicBezTo>
                <a:cubicBezTo>
                  <a:pt x="2938" y="1907"/>
                  <a:pt x="2866" y="1871"/>
                  <a:pt x="2794" y="1825"/>
                </a:cubicBezTo>
                <a:cubicBezTo>
                  <a:pt x="2748" y="1808"/>
                  <a:pt x="2730" y="1808"/>
                  <a:pt x="2703" y="1853"/>
                </a:cubicBezTo>
                <a:cubicBezTo>
                  <a:pt x="2540" y="2088"/>
                  <a:pt x="2314" y="2241"/>
                  <a:pt x="2043" y="2305"/>
                </a:cubicBezTo>
                <a:cubicBezTo>
                  <a:pt x="1600" y="2404"/>
                  <a:pt x="1211" y="2287"/>
                  <a:pt x="886" y="1970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6003716" y="2044873"/>
            <a:ext cx="82278" cy="4422966"/>
          </a:xfrm>
          <a:custGeom>
            <a:avLst/>
            <a:gdLst/>
            <a:ahLst/>
            <a:cxnLst/>
            <a:rect l="l" t="t" r="r" b="b"/>
            <a:pathLst>
              <a:path w="163" h="8769" extrusionOk="0">
                <a:moveTo>
                  <a:pt x="162" y="8768"/>
                </a:moveTo>
                <a:lnTo>
                  <a:pt x="162" y="8768"/>
                </a:lnTo>
                <a:cubicBezTo>
                  <a:pt x="0" y="8768"/>
                  <a:pt x="0" y="8768"/>
                  <a:pt x="0" y="876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6" y="0"/>
                  <a:pt x="81" y="0"/>
                </a:cubicBezTo>
                <a:lnTo>
                  <a:pt x="81" y="0"/>
                </a:lnTo>
                <a:cubicBezTo>
                  <a:pt x="126" y="0"/>
                  <a:pt x="162" y="37"/>
                  <a:pt x="162" y="82"/>
                </a:cubicBezTo>
                <a:lnTo>
                  <a:pt x="162" y="8768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5014164" y="5171414"/>
            <a:ext cx="489217" cy="662667"/>
          </a:xfrm>
          <a:custGeom>
            <a:avLst/>
            <a:gdLst/>
            <a:ahLst/>
            <a:cxnLst/>
            <a:rect l="l" t="t" r="r" b="b"/>
            <a:pathLst>
              <a:path w="968" h="1312" extrusionOk="0">
                <a:moveTo>
                  <a:pt x="913" y="136"/>
                </a:moveTo>
                <a:lnTo>
                  <a:pt x="913" y="136"/>
                </a:lnTo>
                <a:cubicBezTo>
                  <a:pt x="714" y="136"/>
                  <a:pt x="714" y="136"/>
                  <a:pt x="714" y="136"/>
                </a:cubicBezTo>
                <a:cubicBezTo>
                  <a:pt x="696" y="100"/>
                  <a:pt x="660" y="64"/>
                  <a:pt x="633" y="46"/>
                </a:cubicBezTo>
                <a:cubicBezTo>
                  <a:pt x="588" y="19"/>
                  <a:pt x="533" y="0"/>
                  <a:pt x="479" y="0"/>
                </a:cubicBezTo>
                <a:cubicBezTo>
                  <a:pt x="434" y="0"/>
                  <a:pt x="380" y="19"/>
                  <a:pt x="334" y="46"/>
                </a:cubicBezTo>
                <a:cubicBezTo>
                  <a:pt x="298" y="64"/>
                  <a:pt x="271" y="100"/>
                  <a:pt x="253" y="136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27" y="136"/>
                  <a:pt x="0" y="163"/>
                  <a:pt x="0" y="208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0" y="1293"/>
                  <a:pt x="18" y="1311"/>
                  <a:pt x="36" y="1311"/>
                </a:cubicBezTo>
                <a:cubicBezTo>
                  <a:pt x="922" y="1311"/>
                  <a:pt x="922" y="1311"/>
                  <a:pt x="922" y="1311"/>
                </a:cubicBezTo>
                <a:cubicBezTo>
                  <a:pt x="949" y="1311"/>
                  <a:pt x="967" y="1293"/>
                  <a:pt x="967" y="1275"/>
                </a:cubicBezTo>
                <a:cubicBezTo>
                  <a:pt x="967" y="208"/>
                  <a:pt x="967" y="208"/>
                  <a:pt x="967" y="208"/>
                </a:cubicBezTo>
                <a:cubicBezTo>
                  <a:pt x="967" y="163"/>
                  <a:pt x="940" y="136"/>
                  <a:pt x="913" y="136"/>
                </a:cubicBezTo>
                <a:close/>
                <a:moveTo>
                  <a:pt x="316" y="181"/>
                </a:moveTo>
                <a:lnTo>
                  <a:pt x="316" y="181"/>
                </a:lnTo>
                <a:cubicBezTo>
                  <a:pt x="325" y="154"/>
                  <a:pt x="352" y="127"/>
                  <a:pt x="380" y="109"/>
                </a:cubicBezTo>
                <a:cubicBezTo>
                  <a:pt x="407" y="91"/>
                  <a:pt x="443" y="73"/>
                  <a:pt x="479" y="73"/>
                </a:cubicBezTo>
                <a:cubicBezTo>
                  <a:pt x="524" y="73"/>
                  <a:pt x="560" y="91"/>
                  <a:pt x="588" y="109"/>
                </a:cubicBezTo>
                <a:cubicBezTo>
                  <a:pt x="615" y="127"/>
                  <a:pt x="633" y="154"/>
                  <a:pt x="651" y="181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316" y="254"/>
                  <a:pt x="316" y="254"/>
                  <a:pt x="316" y="254"/>
                </a:cubicBezTo>
                <a:lnTo>
                  <a:pt x="316" y="181"/>
                </a:lnTo>
                <a:close/>
                <a:moveTo>
                  <a:pt x="199" y="208"/>
                </a:moveTo>
                <a:lnTo>
                  <a:pt x="199" y="208"/>
                </a:lnTo>
                <a:cubicBezTo>
                  <a:pt x="244" y="208"/>
                  <a:pt x="244" y="208"/>
                  <a:pt x="244" y="208"/>
                </a:cubicBezTo>
                <a:cubicBezTo>
                  <a:pt x="244" y="290"/>
                  <a:pt x="244" y="290"/>
                  <a:pt x="244" y="290"/>
                </a:cubicBezTo>
                <a:cubicBezTo>
                  <a:pt x="244" y="308"/>
                  <a:pt x="262" y="326"/>
                  <a:pt x="289" y="326"/>
                </a:cubicBezTo>
                <a:cubicBezTo>
                  <a:pt x="678" y="326"/>
                  <a:pt x="678" y="326"/>
                  <a:pt x="678" y="326"/>
                </a:cubicBezTo>
                <a:cubicBezTo>
                  <a:pt x="705" y="326"/>
                  <a:pt x="723" y="308"/>
                  <a:pt x="723" y="290"/>
                </a:cubicBezTo>
                <a:cubicBezTo>
                  <a:pt x="723" y="208"/>
                  <a:pt x="723" y="208"/>
                  <a:pt x="723" y="208"/>
                </a:cubicBezTo>
                <a:cubicBezTo>
                  <a:pt x="768" y="208"/>
                  <a:pt x="768" y="208"/>
                  <a:pt x="768" y="208"/>
                </a:cubicBezTo>
                <a:cubicBezTo>
                  <a:pt x="768" y="1103"/>
                  <a:pt x="768" y="1103"/>
                  <a:pt x="768" y="1103"/>
                </a:cubicBezTo>
                <a:cubicBezTo>
                  <a:pt x="199" y="1103"/>
                  <a:pt x="199" y="1103"/>
                  <a:pt x="199" y="1103"/>
                </a:cubicBezTo>
                <a:lnTo>
                  <a:pt x="199" y="208"/>
                </a:lnTo>
                <a:close/>
                <a:moveTo>
                  <a:pt x="886" y="1239"/>
                </a:moveTo>
                <a:lnTo>
                  <a:pt x="886" y="1239"/>
                </a:lnTo>
                <a:cubicBezTo>
                  <a:pt x="81" y="1239"/>
                  <a:pt x="81" y="1239"/>
                  <a:pt x="81" y="1239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126" y="208"/>
                  <a:pt x="126" y="208"/>
                  <a:pt x="126" y="208"/>
                </a:cubicBezTo>
                <a:cubicBezTo>
                  <a:pt x="126" y="1149"/>
                  <a:pt x="126" y="1149"/>
                  <a:pt x="126" y="1149"/>
                </a:cubicBezTo>
                <a:cubicBezTo>
                  <a:pt x="126" y="1166"/>
                  <a:pt x="145" y="1185"/>
                  <a:pt x="163" y="1185"/>
                </a:cubicBezTo>
                <a:cubicBezTo>
                  <a:pt x="805" y="1185"/>
                  <a:pt x="805" y="1185"/>
                  <a:pt x="805" y="1185"/>
                </a:cubicBezTo>
                <a:cubicBezTo>
                  <a:pt x="822" y="1185"/>
                  <a:pt x="841" y="1166"/>
                  <a:pt x="841" y="1149"/>
                </a:cubicBezTo>
                <a:cubicBezTo>
                  <a:pt x="841" y="208"/>
                  <a:pt x="841" y="208"/>
                  <a:pt x="841" y="208"/>
                </a:cubicBezTo>
                <a:cubicBezTo>
                  <a:pt x="886" y="208"/>
                  <a:pt x="886" y="208"/>
                  <a:pt x="886" y="208"/>
                </a:cubicBezTo>
                <a:lnTo>
                  <a:pt x="886" y="123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5169824" y="5380444"/>
            <a:ext cx="177897" cy="42250"/>
          </a:xfrm>
          <a:custGeom>
            <a:avLst/>
            <a:gdLst/>
            <a:ahLst/>
            <a:cxnLst/>
            <a:rect l="l" t="t" r="r" b="b"/>
            <a:pathLst>
              <a:path w="354" h="83" extrusionOk="0">
                <a:moveTo>
                  <a:pt x="36" y="82"/>
                </a:moveTo>
                <a:lnTo>
                  <a:pt x="36" y="82"/>
                </a:lnTo>
                <a:cubicBezTo>
                  <a:pt x="317" y="82"/>
                  <a:pt x="317" y="82"/>
                  <a:pt x="317" y="82"/>
                </a:cubicBezTo>
                <a:cubicBezTo>
                  <a:pt x="335" y="82"/>
                  <a:pt x="353" y="63"/>
                  <a:pt x="353" y="46"/>
                </a:cubicBezTo>
                <a:cubicBezTo>
                  <a:pt x="353" y="18"/>
                  <a:pt x="335" y="0"/>
                  <a:pt x="3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46"/>
                </a:cubicBezTo>
                <a:cubicBezTo>
                  <a:pt x="0" y="63"/>
                  <a:pt x="18" y="82"/>
                  <a:pt x="36" y="8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5169824" y="5484957"/>
            <a:ext cx="177897" cy="42252"/>
          </a:xfrm>
          <a:custGeom>
            <a:avLst/>
            <a:gdLst/>
            <a:ahLst/>
            <a:cxnLst/>
            <a:rect l="l" t="t" r="r" b="b"/>
            <a:pathLst>
              <a:path w="354" h="83" extrusionOk="0">
                <a:moveTo>
                  <a:pt x="36" y="82"/>
                </a:moveTo>
                <a:lnTo>
                  <a:pt x="36" y="82"/>
                </a:lnTo>
                <a:cubicBezTo>
                  <a:pt x="317" y="82"/>
                  <a:pt x="317" y="82"/>
                  <a:pt x="317" y="82"/>
                </a:cubicBezTo>
                <a:cubicBezTo>
                  <a:pt x="335" y="82"/>
                  <a:pt x="353" y="63"/>
                  <a:pt x="353" y="46"/>
                </a:cubicBezTo>
                <a:cubicBezTo>
                  <a:pt x="353" y="18"/>
                  <a:pt x="335" y="0"/>
                  <a:pt x="3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46"/>
                </a:cubicBezTo>
                <a:cubicBezTo>
                  <a:pt x="0" y="63"/>
                  <a:pt x="18" y="82"/>
                  <a:pt x="36" y="8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4"/>
          <p:cNvSpPr/>
          <p:nvPr/>
        </p:nvSpPr>
        <p:spPr>
          <a:xfrm>
            <a:off x="5169824" y="5596143"/>
            <a:ext cx="177897" cy="37804"/>
          </a:xfrm>
          <a:custGeom>
            <a:avLst/>
            <a:gdLst/>
            <a:ahLst/>
            <a:cxnLst/>
            <a:rect l="l" t="t" r="r" b="b"/>
            <a:pathLst>
              <a:path w="354" h="73" extrusionOk="0">
                <a:moveTo>
                  <a:pt x="36" y="72"/>
                </a:moveTo>
                <a:lnTo>
                  <a:pt x="36" y="72"/>
                </a:lnTo>
                <a:cubicBezTo>
                  <a:pt x="317" y="72"/>
                  <a:pt x="317" y="72"/>
                  <a:pt x="317" y="72"/>
                </a:cubicBezTo>
                <a:cubicBezTo>
                  <a:pt x="335" y="72"/>
                  <a:pt x="353" y="54"/>
                  <a:pt x="353" y="36"/>
                </a:cubicBezTo>
                <a:cubicBezTo>
                  <a:pt x="353" y="9"/>
                  <a:pt x="335" y="0"/>
                  <a:pt x="3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9"/>
                  <a:pt x="0" y="36"/>
                </a:cubicBezTo>
                <a:cubicBezTo>
                  <a:pt x="0" y="54"/>
                  <a:pt x="18" y="72"/>
                  <a:pt x="36" y="7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5125350" y="3330180"/>
            <a:ext cx="269069" cy="100067"/>
          </a:xfrm>
          <a:custGeom>
            <a:avLst/>
            <a:gdLst/>
            <a:ahLst/>
            <a:cxnLst/>
            <a:rect l="l" t="t" r="r" b="b"/>
            <a:pathLst>
              <a:path w="534" h="200" extrusionOk="0">
                <a:moveTo>
                  <a:pt x="45" y="199"/>
                </a:moveTo>
                <a:lnTo>
                  <a:pt x="45" y="199"/>
                </a:lnTo>
                <a:cubicBezTo>
                  <a:pt x="72" y="199"/>
                  <a:pt x="90" y="181"/>
                  <a:pt x="90" y="154"/>
                </a:cubicBezTo>
                <a:cubicBezTo>
                  <a:pt x="90" y="91"/>
                  <a:pt x="90" y="91"/>
                  <a:pt x="90" y="91"/>
                </a:cubicBezTo>
                <a:cubicBezTo>
                  <a:pt x="443" y="91"/>
                  <a:pt x="443" y="91"/>
                  <a:pt x="443" y="91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3" y="181"/>
                  <a:pt x="461" y="199"/>
                  <a:pt x="488" y="199"/>
                </a:cubicBezTo>
                <a:cubicBezTo>
                  <a:pt x="506" y="199"/>
                  <a:pt x="533" y="181"/>
                  <a:pt x="533" y="154"/>
                </a:cubicBezTo>
                <a:cubicBezTo>
                  <a:pt x="533" y="55"/>
                  <a:pt x="533" y="55"/>
                  <a:pt x="533" y="55"/>
                </a:cubicBezTo>
                <a:cubicBezTo>
                  <a:pt x="533" y="28"/>
                  <a:pt x="506" y="0"/>
                  <a:pt x="47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7" y="0"/>
                  <a:pt x="0" y="28"/>
                  <a:pt x="0" y="55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81"/>
                  <a:pt x="18" y="199"/>
                  <a:pt x="45" y="19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4"/>
          <p:cNvSpPr txBox="1"/>
          <p:nvPr/>
        </p:nvSpPr>
        <p:spPr>
          <a:xfrm>
            <a:off x="5124940" y="404198"/>
            <a:ext cx="1942121" cy="66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Ekologia</a:t>
            </a:r>
            <a:endParaRPr sz="40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77" name="Google Shape;377;p14"/>
          <p:cNvSpPr/>
          <p:nvPr/>
        </p:nvSpPr>
        <p:spPr>
          <a:xfrm>
            <a:off x="7818054" y="2600665"/>
            <a:ext cx="4006083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Agroekologia stała się istotną częścią europejskiego krajobrazu rolniczego. Jest postrzegana jako </a:t>
            </a:r>
            <a:r>
              <a:rPr lang="pl-PL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kluczowe rozwiązanie dla zrównoważonej produkcji żywności, </a:t>
            </a:r>
            <a:r>
              <a:rPr lang="pl-P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odpowiadające na wyzwania takie jak zmiany klimatu, utrata różnorodności biologicznej i wyludnianie się obszarów wiejskich.</a:t>
            </a:r>
            <a:endParaRPr lang="pl-PL" dirty="0"/>
          </a:p>
        </p:txBody>
      </p:sp>
      <p:sp>
        <p:nvSpPr>
          <p:cNvPr id="378" name="Google Shape;378;p14"/>
          <p:cNvSpPr/>
          <p:nvPr/>
        </p:nvSpPr>
        <p:spPr>
          <a:xfrm>
            <a:off x="367863" y="1427525"/>
            <a:ext cx="3903793" cy="18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Agroekologia zaczęła być rozpoznawana nie tylko jako dyscyplina naukowa, ale także jako ruch i jako praktyka. W tym okresie nastąpiła integracja zasad agroekologicznych z wspólną polityką rolną (WPR) i jej praktykami.</a:t>
            </a:r>
            <a:endParaRPr dirty="0"/>
          </a:p>
        </p:txBody>
      </p:sp>
      <p:sp>
        <p:nvSpPr>
          <p:cNvPr id="379" name="Google Shape;379;p14"/>
          <p:cNvSpPr/>
          <p:nvPr/>
        </p:nvSpPr>
        <p:spPr>
          <a:xfrm>
            <a:off x="350223" y="3380213"/>
            <a:ext cx="4042628" cy="294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solidFill>
                  <a:srgbClr val="3DB0B9"/>
                </a:solidFill>
                <a:latin typeface="Calibri"/>
                <a:ea typeface="Calibri"/>
                <a:cs typeface="Calibri"/>
                <a:sym typeface="Calibri"/>
              </a:rPr>
              <a:t>Trwające badania i innowacje w dziedzinie agroekologii są ukierunkowane na dalsze zwiększanie jej skuteczności i zdolności adaptacyjnych w różnych regionach Europy. Wraz z rosnącą świadomością na temat kwestii środowiskowych i zrównoważonego rozwoju produkcji żywności, agroekologia powinna nadal otrzymywać silne wsparcie polityczne i społeczne, co zapewni jej dalszy rozwój w europejskim sektorze rolnym.</a:t>
            </a:r>
            <a:endParaRPr lang="pl-PL" dirty="0"/>
          </a:p>
        </p:txBody>
      </p:sp>
      <p:sp>
        <p:nvSpPr>
          <p:cNvPr id="380" name="Google Shape;380;p14"/>
          <p:cNvSpPr txBox="1"/>
          <p:nvPr/>
        </p:nvSpPr>
        <p:spPr>
          <a:xfrm>
            <a:off x="598685" y="241768"/>
            <a:ext cx="11434430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A949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Podróż</a:t>
            </a:r>
            <a:r>
              <a:rPr lang="en-US" sz="36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przez</a:t>
            </a:r>
            <a:r>
              <a:rPr lang="en-US" sz="36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historię</a:t>
            </a:r>
            <a:r>
              <a:rPr lang="en-US" sz="36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agroekologii</a:t>
            </a:r>
            <a:r>
              <a:rPr lang="pl-PL" sz="36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75A949"/>
                </a:solidFill>
                <a:latin typeface="Calibri"/>
                <a:ea typeface="Calibri"/>
                <a:cs typeface="Calibri"/>
                <a:sym typeface="Calibri"/>
              </a:rPr>
              <a:t>... ciąg dalszy</a:t>
            </a:r>
            <a:endParaRPr b="1" dirty="0"/>
          </a:p>
        </p:txBody>
      </p:sp>
      <p:sp>
        <p:nvSpPr>
          <p:cNvPr id="381" name="Google Shape;381;p14"/>
          <p:cNvSpPr txBox="1"/>
          <p:nvPr/>
        </p:nvSpPr>
        <p:spPr>
          <a:xfrm>
            <a:off x="4774907" y="2192834"/>
            <a:ext cx="11456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Początek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XXI</a:t>
            </a:r>
            <a:r>
              <a:rPr lang="pl-PL" sz="1800" b="1" baseline="30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wieku</a:t>
            </a:r>
            <a:endParaRPr dirty="0"/>
          </a:p>
        </p:txBody>
      </p:sp>
      <p:sp>
        <p:nvSpPr>
          <p:cNvPr id="382" name="Google Shape;382;p14"/>
          <p:cNvSpPr txBox="1"/>
          <p:nvPr/>
        </p:nvSpPr>
        <p:spPr>
          <a:xfrm>
            <a:off x="4524837" y="4086106"/>
            <a:ext cx="14979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Perspektywy</a:t>
            </a:r>
            <a:r>
              <a:rPr lang="en-US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przyszłość</a:t>
            </a:r>
            <a:endParaRPr sz="1200" dirty="0"/>
          </a:p>
        </p:txBody>
      </p:sp>
      <p:sp>
        <p:nvSpPr>
          <p:cNvPr id="383" name="Google Shape;383;p14"/>
          <p:cNvSpPr txBox="1"/>
          <p:nvPr/>
        </p:nvSpPr>
        <p:spPr>
          <a:xfrm>
            <a:off x="6206315" y="3330180"/>
            <a:ext cx="131503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Dzisiaj</a:t>
            </a:r>
            <a:endParaRPr dirty="0"/>
          </a:p>
        </p:txBody>
      </p:sp>
      <p:sp>
        <p:nvSpPr>
          <p:cNvPr id="384" name="Google Shape;384;p14"/>
          <p:cNvSpPr txBox="1"/>
          <p:nvPr/>
        </p:nvSpPr>
        <p:spPr>
          <a:xfrm>
            <a:off x="8282153" y="6373789"/>
            <a:ext cx="342637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armers collecting vegetables">
            <a:extLst>
              <a:ext uri="{FF2B5EF4-FFF2-40B4-BE49-F238E27FC236}">
                <a16:creationId xmlns:a16="http://schemas.microsoft.com/office/drawing/2014/main" id="{798C73FC-D898-8763-41E8-F22786C9D6C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2202" y="1246695"/>
            <a:ext cx="2444127" cy="433698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61FA6-A09B-150E-CD9B-A121F101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121" y="1154867"/>
            <a:ext cx="8071139" cy="3291086"/>
          </a:xfrm>
        </p:spPr>
        <p:txBody>
          <a:bodyPr/>
          <a:lstStyle/>
          <a:p>
            <a:pPr marL="0" indent="0"/>
            <a:r>
              <a:rPr lang="en-US" sz="2200" b="1" dirty="0"/>
              <a:t>Transformacja agroekologiczna: </a:t>
            </a:r>
            <a:r>
              <a:rPr lang="pl-PL" sz="2200" dirty="0"/>
              <a:t>Wiele krajów europejskich doświadcza zmiany w kierunku bardziej agroekologicznych systemów rolniczych, charakteryzujących się różnorodnym wzorcem upraw, </a:t>
            </a:r>
            <a:r>
              <a:rPr lang="pl-PL" sz="2200" dirty="0" err="1"/>
              <a:t>agroleśnictwem</a:t>
            </a:r>
            <a:r>
              <a:rPr lang="pl-PL" sz="2200" dirty="0"/>
              <a:t> i zintegrowaną ochroną przed szkodnikami.</a:t>
            </a:r>
          </a:p>
          <a:p>
            <a:pPr marL="0" indent="0"/>
            <a:endParaRPr lang="pl-PL" sz="600" dirty="0"/>
          </a:p>
          <a:p>
            <a:pPr marL="0" indent="0"/>
            <a:r>
              <a:rPr lang="pl-PL" sz="2200" b="1" dirty="0"/>
              <a:t>Integracja polityki: </a:t>
            </a:r>
            <a:r>
              <a:rPr lang="pl-PL" sz="2200" dirty="0"/>
              <a:t>Podejmowane są wysiłki w celu włączenia agroekologii do krajowych polityk i strategii rolnych, odzwierciedlając rosnące uznanie jej roli w przeciwdziałaniu zmianom klimatycznym, utracie różnorodności biologicznej i bezpieczeństwu żywnościowemu.</a:t>
            </a:r>
          </a:p>
          <a:p>
            <a:pPr marL="0" indent="0"/>
            <a:endParaRPr lang="pl-PL" sz="600" dirty="0"/>
          </a:p>
          <a:p>
            <a:pPr marL="0" indent="0"/>
            <a:r>
              <a:rPr lang="pl-PL" sz="2200" b="1" dirty="0"/>
              <a:t>Dzielenie się wiedzą: </a:t>
            </a:r>
            <a:r>
              <a:rPr lang="pl-PL" sz="2200" dirty="0"/>
              <a:t>Platformy wymiany wiedzy i współpracy, takie jak sieci rolników, centra agroekologiczne i partnerstwa badawcze, ułatwiają wdrażanie i rozwój praktyk agroekologicznych w całej </a:t>
            </a:r>
            <a:r>
              <a:rPr lang="en-IE" sz="2200" dirty="0"/>
              <a:t>	</a:t>
            </a:r>
            <a:r>
              <a:rPr lang="pl-PL" sz="2200" dirty="0"/>
              <a:t>Europie.</a:t>
            </a:r>
            <a:endParaRPr lang="en-IE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64745-7654-C858-773D-738EF271782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87466" y="457463"/>
            <a:ext cx="6717654" cy="789232"/>
          </a:xfrm>
        </p:spPr>
        <p:txBody>
          <a:bodyPr/>
          <a:lstStyle/>
          <a:p>
            <a:r>
              <a:rPr lang="pl-PL" b="1" dirty="0"/>
              <a:t>Aktualne trendy i wyzwania</a:t>
            </a:r>
          </a:p>
        </p:txBody>
      </p:sp>
    </p:spTree>
    <p:extLst>
      <p:ext uri="{BB962C8B-B14F-4D97-AF65-F5344CB8AC3E}">
        <p14:creationId xmlns:p14="http://schemas.microsoft.com/office/powerpoint/2010/main" val="128933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płynące</a:t>
            </a:r>
            <a:r>
              <a:rPr lang="en-US" dirty="0"/>
              <a:t> z </a:t>
            </a:r>
            <a:r>
              <a:rPr lang="en-US" dirty="0" err="1"/>
              <a:t>agroekologii</a:t>
            </a:r>
            <a:endParaRPr dirty="0"/>
          </a:p>
        </p:txBody>
      </p:sp>
      <p:sp>
        <p:nvSpPr>
          <p:cNvPr id="436" name="Google Shape;436;p19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US" dirty="0"/>
              <a:t>03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"/>
          <p:cNvSpPr/>
          <p:nvPr/>
        </p:nvSpPr>
        <p:spPr>
          <a:xfrm>
            <a:off x="6524161" y="2236934"/>
            <a:ext cx="1543662" cy="2025194"/>
          </a:xfrm>
          <a:custGeom>
            <a:avLst/>
            <a:gdLst/>
            <a:ahLst/>
            <a:cxnLst/>
            <a:rect l="l" t="t" r="r" b="b"/>
            <a:pathLst>
              <a:path w="2954" h="3878" extrusionOk="0">
                <a:moveTo>
                  <a:pt x="1697" y="3841"/>
                </a:moveTo>
                <a:lnTo>
                  <a:pt x="1697" y="3841"/>
                </a:lnTo>
                <a:cubicBezTo>
                  <a:pt x="2047" y="3761"/>
                  <a:pt x="2333" y="3608"/>
                  <a:pt x="2549" y="3330"/>
                </a:cubicBezTo>
                <a:cubicBezTo>
                  <a:pt x="2890" y="2881"/>
                  <a:pt x="2953" y="2378"/>
                  <a:pt x="2755" y="1857"/>
                </a:cubicBezTo>
                <a:cubicBezTo>
                  <a:pt x="2477" y="1113"/>
                  <a:pt x="1948" y="557"/>
                  <a:pt x="1374" y="36"/>
                </a:cubicBezTo>
                <a:cubicBezTo>
                  <a:pt x="1329" y="0"/>
                  <a:pt x="1284" y="9"/>
                  <a:pt x="1248" y="45"/>
                </a:cubicBezTo>
                <a:cubicBezTo>
                  <a:pt x="1212" y="81"/>
                  <a:pt x="1185" y="116"/>
                  <a:pt x="1158" y="152"/>
                </a:cubicBezTo>
                <a:cubicBezTo>
                  <a:pt x="754" y="637"/>
                  <a:pt x="395" y="1149"/>
                  <a:pt x="180" y="1741"/>
                </a:cubicBezTo>
                <a:cubicBezTo>
                  <a:pt x="54" y="2064"/>
                  <a:pt x="0" y="2396"/>
                  <a:pt x="81" y="2737"/>
                </a:cubicBezTo>
                <a:cubicBezTo>
                  <a:pt x="198" y="3303"/>
                  <a:pt x="682" y="3769"/>
                  <a:pt x="1248" y="3850"/>
                </a:cubicBezTo>
                <a:cubicBezTo>
                  <a:pt x="1248" y="3850"/>
                  <a:pt x="1553" y="3877"/>
                  <a:pt x="1697" y="3841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6293764" y="2849791"/>
            <a:ext cx="1317873" cy="2209511"/>
          </a:xfrm>
          <a:custGeom>
            <a:avLst/>
            <a:gdLst/>
            <a:ahLst/>
            <a:cxnLst/>
            <a:rect l="l" t="t" r="r" b="b"/>
            <a:pathLst>
              <a:path w="2524" h="4229" extrusionOk="0">
                <a:moveTo>
                  <a:pt x="81" y="4218"/>
                </a:moveTo>
                <a:lnTo>
                  <a:pt x="81" y="4218"/>
                </a:lnTo>
                <a:cubicBezTo>
                  <a:pt x="54" y="4228"/>
                  <a:pt x="18" y="4209"/>
                  <a:pt x="9" y="4182"/>
                </a:cubicBezTo>
                <a:cubicBezTo>
                  <a:pt x="0" y="4146"/>
                  <a:pt x="18" y="4111"/>
                  <a:pt x="54" y="4102"/>
                </a:cubicBezTo>
                <a:cubicBezTo>
                  <a:pt x="862" y="3850"/>
                  <a:pt x="1535" y="3285"/>
                  <a:pt x="1930" y="2531"/>
                </a:cubicBezTo>
                <a:cubicBezTo>
                  <a:pt x="2326" y="1768"/>
                  <a:pt x="2397" y="906"/>
                  <a:pt x="2146" y="90"/>
                </a:cubicBezTo>
                <a:cubicBezTo>
                  <a:pt x="2128" y="54"/>
                  <a:pt x="2146" y="18"/>
                  <a:pt x="2182" y="9"/>
                </a:cubicBezTo>
                <a:cubicBezTo>
                  <a:pt x="2209" y="0"/>
                  <a:pt x="2245" y="18"/>
                  <a:pt x="2254" y="54"/>
                </a:cubicBezTo>
                <a:cubicBezTo>
                  <a:pt x="2523" y="897"/>
                  <a:pt x="2442" y="1795"/>
                  <a:pt x="2038" y="2585"/>
                </a:cubicBezTo>
                <a:cubicBezTo>
                  <a:pt x="1625" y="3366"/>
                  <a:pt x="934" y="3949"/>
                  <a:pt x="90" y="4218"/>
                </a:cubicBezTo>
                <a:cubicBezTo>
                  <a:pt x="81" y="4218"/>
                  <a:pt x="81" y="4218"/>
                  <a:pt x="81" y="4218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3957534" y="1204754"/>
            <a:ext cx="1778668" cy="1598958"/>
          </a:xfrm>
          <a:custGeom>
            <a:avLst/>
            <a:gdLst/>
            <a:ahLst/>
            <a:cxnLst/>
            <a:rect l="l" t="t" r="r" b="b"/>
            <a:pathLst>
              <a:path w="3404" h="3062" extrusionOk="0">
                <a:moveTo>
                  <a:pt x="2846" y="377"/>
                </a:moveTo>
                <a:lnTo>
                  <a:pt x="2846" y="377"/>
                </a:lnTo>
                <a:cubicBezTo>
                  <a:pt x="2577" y="143"/>
                  <a:pt x="2281" y="9"/>
                  <a:pt x="1930" y="9"/>
                </a:cubicBezTo>
                <a:cubicBezTo>
                  <a:pt x="1356" y="0"/>
                  <a:pt x="925" y="251"/>
                  <a:pt x="629" y="727"/>
                </a:cubicBezTo>
                <a:cubicBezTo>
                  <a:pt x="198" y="1391"/>
                  <a:pt x="72" y="2154"/>
                  <a:pt x="9" y="2936"/>
                </a:cubicBezTo>
                <a:cubicBezTo>
                  <a:pt x="0" y="2989"/>
                  <a:pt x="36" y="3016"/>
                  <a:pt x="90" y="3025"/>
                </a:cubicBezTo>
                <a:cubicBezTo>
                  <a:pt x="135" y="3034"/>
                  <a:pt x="189" y="3034"/>
                  <a:pt x="234" y="3034"/>
                </a:cubicBezTo>
                <a:cubicBezTo>
                  <a:pt x="862" y="3061"/>
                  <a:pt x="1482" y="3034"/>
                  <a:pt x="2092" y="2855"/>
                </a:cubicBezTo>
                <a:cubicBezTo>
                  <a:pt x="2415" y="2765"/>
                  <a:pt x="2711" y="2603"/>
                  <a:pt x="2945" y="2334"/>
                </a:cubicBezTo>
                <a:cubicBezTo>
                  <a:pt x="3322" y="1903"/>
                  <a:pt x="3403" y="1230"/>
                  <a:pt x="3125" y="727"/>
                </a:cubicBezTo>
                <a:cubicBezTo>
                  <a:pt x="3125" y="727"/>
                  <a:pt x="2963" y="476"/>
                  <a:pt x="2846" y="377"/>
                </a:cubicBezTo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4395289" y="1386768"/>
            <a:ext cx="2449123" cy="836342"/>
          </a:xfrm>
          <a:custGeom>
            <a:avLst/>
            <a:gdLst/>
            <a:ahLst/>
            <a:cxnLst/>
            <a:rect l="l" t="t" r="r" b="b"/>
            <a:pathLst>
              <a:path w="4688" h="1599" extrusionOk="0">
                <a:moveTo>
                  <a:pt x="72" y="1598"/>
                </a:moveTo>
                <a:lnTo>
                  <a:pt x="72" y="1598"/>
                </a:lnTo>
                <a:cubicBezTo>
                  <a:pt x="63" y="1598"/>
                  <a:pt x="45" y="1589"/>
                  <a:pt x="36" y="1580"/>
                </a:cubicBezTo>
                <a:cubicBezTo>
                  <a:pt x="9" y="1562"/>
                  <a:pt x="0" y="1526"/>
                  <a:pt x="27" y="1499"/>
                </a:cubicBezTo>
                <a:cubicBezTo>
                  <a:pt x="539" y="781"/>
                  <a:pt x="1302" y="296"/>
                  <a:pt x="2173" y="153"/>
                </a:cubicBezTo>
                <a:cubicBezTo>
                  <a:pt x="3053" y="0"/>
                  <a:pt x="3932" y="207"/>
                  <a:pt x="4660" y="718"/>
                </a:cubicBezTo>
                <a:cubicBezTo>
                  <a:pt x="4687" y="736"/>
                  <a:pt x="4687" y="772"/>
                  <a:pt x="4669" y="799"/>
                </a:cubicBezTo>
                <a:cubicBezTo>
                  <a:pt x="4651" y="826"/>
                  <a:pt x="4615" y="835"/>
                  <a:pt x="4588" y="817"/>
                </a:cubicBezTo>
                <a:cubicBezTo>
                  <a:pt x="3888" y="323"/>
                  <a:pt x="3044" y="126"/>
                  <a:pt x="2200" y="269"/>
                </a:cubicBezTo>
                <a:cubicBezTo>
                  <a:pt x="1356" y="413"/>
                  <a:pt x="620" y="871"/>
                  <a:pt x="117" y="1571"/>
                </a:cubicBezTo>
                <a:cubicBezTo>
                  <a:pt x="108" y="1589"/>
                  <a:pt x="90" y="1598"/>
                  <a:pt x="72" y="1598"/>
                </a:cubicBezTo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/>
          <p:nvPr/>
        </p:nvSpPr>
        <p:spPr>
          <a:xfrm>
            <a:off x="4091164" y="4075505"/>
            <a:ext cx="1942249" cy="1571310"/>
          </a:xfrm>
          <a:custGeom>
            <a:avLst/>
            <a:gdLst/>
            <a:ahLst/>
            <a:cxnLst/>
            <a:rect l="l" t="t" r="r" b="b"/>
            <a:pathLst>
              <a:path w="3717" h="3009" extrusionOk="0">
                <a:moveTo>
                  <a:pt x="80" y="1122"/>
                </a:moveTo>
                <a:lnTo>
                  <a:pt x="80" y="1122"/>
                </a:lnTo>
                <a:cubicBezTo>
                  <a:pt x="0" y="1463"/>
                  <a:pt x="17" y="1796"/>
                  <a:pt x="179" y="2110"/>
                </a:cubicBezTo>
                <a:cubicBezTo>
                  <a:pt x="431" y="2613"/>
                  <a:pt x="852" y="2882"/>
                  <a:pt x="1409" y="2936"/>
                </a:cubicBezTo>
                <a:cubicBezTo>
                  <a:pt x="2199" y="3008"/>
                  <a:pt x="2935" y="2774"/>
                  <a:pt x="3653" y="2469"/>
                </a:cubicBezTo>
                <a:cubicBezTo>
                  <a:pt x="3707" y="2451"/>
                  <a:pt x="3716" y="2406"/>
                  <a:pt x="3699" y="2352"/>
                </a:cubicBezTo>
                <a:cubicBezTo>
                  <a:pt x="3680" y="2307"/>
                  <a:pt x="3663" y="2271"/>
                  <a:pt x="3645" y="2227"/>
                </a:cubicBezTo>
                <a:cubicBezTo>
                  <a:pt x="3384" y="1652"/>
                  <a:pt x="3070" y="1113"/>
                  <a:pt x="2639" y="655"/>
                </a:cubicBezTo>
                <a:cubicBezTo>
                  <a:pt x="2397" y="404"/>
                  <a:pt x="2118" y="224"/>
                  <a:pt x="1786" y="135"/>
                </a:cubicBezTo>
                <a:cubicBezTo>
                  <a:pt x="1221" y="0"/>
                  <a:pt x="592" y="234"/>
                  <a:pt x="269" y="709"/>
                </a:cubicBezTo>
                <a:cubicBezTo>
                  <a:pt x="269" y="709"/>
                  <a:pt x="116" y="970"/>
                  <a:pt x="80" y="1122"/>
                </a:cubicBezTo>
              </a:path>
            </a:pathLst>
          </a:custGeom>
          <a:solidFill>
            <a:srgbClr val="63C1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0"/>
          <p:cNvSpPr/>
          <p:nvPr/>
        </p:nvSpPr>
        <p:spPr>
          <a:xfrm>
            <a:off x="3757088" y="3234555"/>
            <a:ext cx="1575918" cy="1995241"/>
          </a:xfrm>
          <a:custGeom>
            <a:avLst/>
            <a:gdLst/>
            <a:ahLst/>
            <a:cxnLst/>
            <a:rect l="l" t="t" r="r" b="b"/>
            <a:pathLst>
              <a:path w="3018" h="3817" extrusionOk="0">
                <a:moveTo>
                  <a:pt x="2954" y="3816"/>
                </a:moveTo>
                <a:lnTo>
                  <a:pt x="2954" y="3816"/>
                </a:lnTo>
                <a:cubicBezTo>
                  <a:pt x="2945" y="3816"/>
                  <a:pt x="2945" y="3816"/>
                  <a:pt x="2945" y="3816"/>
                </a:cubicBezTo>
                <a:cubicBezTo>
                  <a:pt x="2065" y="3690"/>
                  <a:pt x="1284" y="3232"/>
                  <a:pt x="754" y="2523"/>
                </a:cubicBezTo>
                <a:cubicBezTo>
                  <a:pt x="225" y="1814"/>
                  <a:pt x="0" y="934"/>
                  <a:pt x="126" y="63"/>
                </a:cubicBezTo>
                <a:cubicBezTo>
                  <a:pt x="126" y="27"/>
                  <a:pt x="162" y="0"/>
                  <a:pt x="189" y="9"/>
                </a:cubicBezTo>
                <a:cubicBezTo>
                  <a:pt x="225" y="9"/>
                  <a:pt x="252" y="45"/>
                  <a:pt x="243" y="72"/>
                </a:cubicBezTo>
                <a:cubicBezTo>
                  <a:pt x="126" y="925"/>
                  <a:pt x="341" y="1769"/>
                  <a:pt x="853" y="2451"/>
                </a:cubicBezTo>
                <a:cubicBezTo>
                  <a:pt x="1365" y="3133"/>
                  <a:pt x="2110" y="3582"/>
                  <a:pt x="2963" y="3699"/>
                </a:cubicBezTo>
                <a:cubicBezTo>
                  <a:pt x="2990" y="3708"/>
                  <a:pt x="3017" y="3735"/>
                  <a:pt x="3008" y="3771"/>
                </a:cubicBezTo>
                <a:cubicBezTo>
                  <a:pt x="3008" y="3798"/>
                  <a:pt x="2981" y="3816"/>
                  <a:pt x="2954" y="3816"/>
                </a:cubicBezTo>
              </a:path>
            </a:pathLst>
          </a:custGeom>
          <a:solidFill>
            <a:srgbClr val="63C1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20"/>
          <p:cNvGrpSpPr/>
          <p:nvPr/>
        </p:nvGrpSpPr>
        <p:grpSpPr>
          <a:xfrm>
            <a:off x="4459800" y="4462573"/>
            <a:ext cx="820214" cy="827127"/>
            <a:chOff x="6256100" y="4406950"/>
            <a:chExt cx="820214" cy="827127"/>
          </a:xfrm>
        </p:grpSpPr>
        <p:sp>
          <p:nvSpPr>
            <p:cNvPr id="448" name="Google Shape;448;p20"/>
            <p:cNvSpPr/>
            <p:nvPr/>
          </p:nvSpPr>
          <p:spPr>
            <a:xfrm>
              <a:off x="6256100" y="4406950"/>
              <a:ext cx="820214" cy="827127"/>
            </a:xfrm>
            <a:custGeom>
              <a:avLst/>
              <a:gdLst/>
              <a:ahLst/>
              <a:cxnLst/>
              <a:rect l="l" t="t" r="r" b="b"/>
              <a:pathLst>
                <a:path w="1572" h="1581" extrusionOk="0">
                  <a:moveTo>
                    <a:pt x="1347" y="234"/>
                  </a:moveTo>
                  <a:lnTo>
                    <a:pt x="1347" y="234"/>
                  </a:lnTo>
                  <a:cubicBezTo>
                    <a:pt x="1194" y="90"/>
                    <a:pt x="996" y="0"/>
                    <a:pt x="790" y="0"/>
                  </a:cubicBezTo>
                  <a:cubicBezTo>
                    <a:pt x="574" y="0"/>
                    <a:pt x="377" y="90"/>
                    <a:pt x="233" y="234"/>
                  </a:cubicBezTo>
                  <a:cubicBezTo>
                    <a:pt x="81" y="386"/>
                    <a:pt x="0" y="584"/>
                    <a:pt x="0" y="790"/>
                  </a:cubicBezTo>
                  <a:cubicBezTo>
                    <a:pt x="0" y="1006"/>
                    <a:pt x="81" y="1203"/>
                    <a:pt x="233" y="1347"/>
                  </a:cubicBezTo>
                  <a:cubicBezTo>
                    <a:pt x="377" y="1500"/>
                    <a:pt x="565" y="1580"/>
                    <a:pt x="781" y="1580"/>
                  </a:cubicBezTo>
                  <a:cubicBezTo>
                    <a:pt x="781" y="1580"/>
                    <a:pt x="781" y="1580"/>
                    <a:pt x="790" y="1580"/>
                  </a:cubicBezTo>
                  <a:lnTo>
                    <a:pt x="790" y="1580"/>
                  </a:lnTo>
                  <a:lnTo>
                    <a:pt x="790" y="1580"/>
                  </a:lnTo>
                  <a:cubicBezTo>
                    <a:pt x="996" y="1580"/>
                    <a:pt x="1194" y="1500"/>
                    <a:pt x="1347" y="1347"/>
                  </a:cubicBezTo>
                  <a:cubicBezTo>
                    <a:pt x="1490" y="1203"/>
                    <a:pt x="1571" y="1006"/>
                    <a:pt x="1571" y="790"/>
                  </a:cubicBezTo>
                  <a:cubicBezTo>
                    <a:pt x="1571" y="584"/>
                    <a:pt x="1490" y="386"/>
                    <a:pt x="1347" y="234"/>
                  </a:cubicBezTo>
                  <a:close/>
                  <a:moveTo>
                    <a:pt x="332" y="1284"/>
                  </a:moveTo>
                  <a:lnTo>
                    <a:pt x="332" y="1284"/>
                  </a:lnTo>
                  <a:lnTo>
                    <a:pt x="332" y="1284"/>
                  </a:lnTo>
                  <a:cubicBezTo>
                    <a:pt x="332" y="1275"/>
                    <a:pt x="332" y="1275"/>
                    <a:pt x="332" y="1275"/>
                  </a:cubicBezTo>
                  <a:cubicBezTo>
                    <a:pt x="431" y="1185"/>
                    <a:pt x="601" y="1131"/>
                    <a:pt x="781" y="1131"/>
                  </a:cubicBezTo>
                  <a:cubicBezTo>
                    <a:pt x="960" y="1131"/>
                    <a:pt x="1131" y="1185"/>
                    <a:pt x="1239" y="1284"/>
                  </a:cubicBezTo>
                  <a:lnTo>
                    <a:pt x="1239" y="1284"/>
                  </a:lnTo>
                  <a:lnTo>
                    <a:pt x="1239" y="1293"/>
                  </a:lnTo>
                  <a:cubicBezTo>
                    <a:pt x="1113" y="1410"/>
                    <a:pt x="952" y="1473"/>
                    <a:pt x="790" y="1473"/>
                  </a:cubicBezTo>
                  <a:cubicBezTo>
                    <a:pt x="781" y="1473"/>
                    <a:pt x="772" y="1473"/>
                    <a:pt x="772" y="1473"/>
                  </a:cubicBezTo>
                  <a:cubicBezTo>
                    <a:pt x="601" y="1473"/>
                    <a:pt x="449" y="1401"/>
                    <a:pt x="332" y="1284"/>
                  </a:cubicBezTo>
                  <a:close/>
                  <a:moveTo>
                    <a:pt x="1320" y="1221"/>
                  </a:moveTo>
                  <a:lnTo>
                    <a:pt x="1320" y="1221"/>
                  </a:lnTo>
                  <a:cubicBezTo>
                    <a:pt x="1311" y="1212"/>
                    <a:pt x="1311" y="1212"/>
                    <a:pt x="1302" y="1203"/>
                  </a:cubicBezTo>
                  <a:cubicBezTo>
                    <a:pt x="1248" y="1149"/>
                    <a:pt x="1167" y="1104"/>
                    <a:pt x="1077" y="1078"/>
                  </a:cubicBezTo>
                  <a:cubicBezTo>
                    <a:pt x="987" y="1042"/>
                    <a:pt x="880" y="1024"/>
                    <a:pt x="781" y="1024"/>
                  </a:cubicBezTo>
                  <a:cubicBezTo>
                    <a:pt x="574" y="1024"/>
                    <a:pt x="386" y="1086"/>
                    <a:pt x="260" y="1194"/>
                  </a:cubicBezTo>
                  <a:cubicBezTo>
                    <a:pt x="260" y="1203"/>
                    <a:pt x="251" y="1203"/>
                    <a:pt x="251" y="1212"/>
                  </a:cubicBezTo>
                  <a:cubicBezTo>
                    <a:pt x="153" y="1095"/>
                    <a:pt x="99" y="943"/>
                    <a:pt x="99" y="790"/>
                  </a:cubicBezTo>
                  <a:cubicBezTo>
                    <a:pt x="99" y="611"/>
                    <a:pt x="170" y="440"/>
                    <a:pt x="305" y="305"/>
                  </a:cubicBezTo>
                  <a:cubicBezTo>
                    <a:pt x="431" y="180"/>
                    <a:pt x="601" y="108"/>
                    <a:pt x="790" y="108"/>
                  </a:cubicBezTo>
                  <a:cubicBezTo>
                    <a:pt x="969" y="108"/>
                    <a:pt x="1140" y="180"/>
                    <a:pt x="1266" y="305"/>
                  </a:cubicBezTo>
                  <a:cubicBezTo>
                    <a:pt x="1400" y="440"/>
                    <a:pt x="1472" y="611"/>
                    <a:pt x="1472" y="790"/>
                  </a:cubicBezTo>
                  <a:cubicBezTo>
                    <a:pt x="1472" y="952"/>
                    <a:pt x="1418" y="1095"/>
                    <a:pt x="1320" y="1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6449634" y="4496805"/>
              <a:ext cx="426234" cy="426234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3" y="0"/>
                  </a:moveTo>
                  <a:lnTo>
                    <a:pt x="413" y="0"/>
                  </a:lnTo>
                  <a:cubicBezTo>
                    <a:pt x="188" y="0"/>
                    <a:pt x="0" y="179"/>
                    <a:pt x="0" y="404"/>
                  </a:cubicBezTo>
                  <a:cubicBezTo>
                    <a:pt x="0" y="628"/>
                    <a:pt x="188" y="817"/>
                    <a:pt x="413" y="817"/>
                  </a:cubicBezTo>
                  <a:cubicBezTo>
                    <a:pt x="637" y="817"/>
                    <a:pt x="817" y="628"/>
                    <a:pt x="817" y="404"/>
                  </a:cubicBezTo>
                  <a:cubicBezTo>
                    <a:pt x="817" y="179"/>
                    <a:pt x="637" y="0"/>
                    <a:pt x="413" y="0"/>
                  </a:cubicBezTo>
                  <a:close/>
                  <a:moveTo>
                    <a:pt x="413" y="709"/>
                  </a:moveTo>
                  <a:lnTo>
                    <a:pt x="413" y="709"/>
                  </a:lnTo>
                  <a:cubicBezTo>
                    <a:pt x="242" y="709"/>
                    <a:pt x="108" y="574"/>
                    <a:pt x="108" y="404"/>
                  </a:cubicBezTo>
                  <a:cubicBezTo>
                    <a:pt x="108" y="242"/>
                    <a:pt x="242" y="108"/>
                    <a:pt x="413" y="108"/>
                  </a:cubicBezTo>
                  <a:cubicBezTo>
                    <a:pt x="575" y="108"/>
                    <a:pt x="709" y="242"/>
                    <a:pt x="709" y="404"/>
                  </a:cubicBezTo>
                  <a:cubicBezTo>
                    <a:pt x="709" y="574"/>
                    <a:pt x="575" y="709"/>
                    <a:pt x="413" y="7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20"/>
          <p:cNvGrpSpPr/>
          <p:nvPr/>
        </p:nvGrpSpPr>
        <p:grpSpPr>
          <a:xfrm>
            <a:off x="4517399" y="1421328"/>
            <a:ext cx="1108213" cy="942326"/>
            <a:chOff x="6313699" y="1365705"/>
            <a:chExt cx="1108213" cy="942326"/>
          </a:xfrm>
        </p:grpSpPr>
        <p:sp>
          <p:nvSpPr>
            <p:cNvPr id="451" name="Google Shape;451;p20"/>
            <p:cNvSpPr/>
            <p:nvPr/>
          </p:nvSpPr>
          <p:spPr>
            <a:xfrm>
              <a:off x="7419607" y="1365705"/>
              <a:ext cx="2305" cy="23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A66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7419607" y="1365705"/>
              <a:ext cx="2305" cy="23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A66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6313699" y="1467080"/>
              <a:ext cx="840951" cy="840951"/>
            </a:xfrm>
            <a:custGeom>
              <a:avLst/>
              <a:gdLst/>
              <a:ahLst/>
              <a:cxnLst/>
              <a:rect l="l" t="t" r="r" b="b"/>
              <a:pathLst>
                <a:path w="1609" h="1608" extrusionOk="0">
                  <a:moveTo>
                    <a:pt x="800" y="1607"/>
                  </a:moveTo>
                  <a:lnTo>
                    <a:pt x="800" y="1607"/>
                  </a:lnTo>
                  <a:cubicBezTo>
                    <a:pt x="593" y="1607"/>
                    <a:pt x="387" y="1527"/>
                    <a:pt x="234" y="1374"/>
                  </a:cubicBezTo>
                  <a:cubicBezTo>
                    <a:pt x="81" y="1221"/>
                    <a:pt x="0" y="1024"/>
                    <a:pt x="0" y="808"/>
                  </a:cubicBezTo>
                  <a:cubicBezTo>
                    <a:pt x="0" y="593"/>
                    <a:pt x="81" y="386"/>
                    <a:pt x="234" y="243"/>
                  </a:cubicBezTo>
                  <a:cubicBezTo>
                    <a:pt x="387" y="90"/>
                    <a:pt x="593" y="0"/>
                    <a:pt x="800" y="0"/>
                  </a:cubicBezTo>
                  <a:cubicBezTo>
                    <a:pt x="1015" y="0"/>
                    <a:pt x="1221" y="90"/>
                    <a:pt x="1374" y="243"/>
                  </a:cubicBezTo>
                  <a:cubicBezTo>
                    <a:pt x="1527" y="386"/>
                    <a:pt x="1608" y="593"/>
                    <a:pt x="1608" y="808"/>
                  </a:cubicBezTo>
                  <a:cubicBezTo>
                    <a:pt x="1608" y="1024"/>
                    <a:pt x="1527" y="1221"/>
                    <a:pt x="1374" y="1374"/>
                  </a:cubicBezTo>
                  <a:cubicBezTo>
                    <a:pt x="1221" y="1527"/>
                    <a:pt x="1015" y="1607"/>
                    <a:pt x="800" y="1607"/>
                  </a:cubicBezTo>
                  <a:close/>
                  <a:moveTo>
                    <a:pt x="800" y="108"/>
                  </a:moveTo>
                  <a:lnTo>
                    <a:pt x="800" y="108"/>
                  </a:lnTo>
                  <a:cubicBezTo>
                    <a:pt x="620" y="108"/>
                    <a:pt x="441" y="180"/>
                    <a:pt x="306" y="315"/>
                  </a:cubicBezTo>
                  <a:cubicBezTo>
                    <a:pt x="180" y="449"/>
                    <a:pt x="108" y="620"/>
                    <a:pt x="108" y="808"/>
                  </a:cubicBezTo>
                  <a:cubicBezTo>
                    <a:pt x="108" y="997"/>
                    <a:pt x="180" y="1167"/>
                    <a:pt x="306" y="1302"/>
                  </a:cubicBezTo>
                  <a:cubicBezTo>
                    <a:pt x="441" y="1437"/>
                    <a:pt x="620" y="1508"/>
                    <a:pt x="800" y="1508"/>
                  </a:cubicBezTo>
                  <a:cubicBezTo>
                    <a:pt x="988" y="1508"/>
                    <a:pt x="1168" y="1437"/>
                    <a:pt x="1293" y="1302"/>
                  </a:cubicBezTo>
                  <a:cubicBezTo>
                    <a:pt x="1428" y="1167"/>
                    <a:pt x="1500" y="997"/>
                    <a:pt x="1500" y="808"/>
                  </a:cubicBezTo>
                  <a:cubicBezTo>
                    <a:pt x="1500" y="620"/>
                    <a:pt x="1428" y="449"/>
                    <a:pt x="1293" y="315"/>
                  </a:cubicBezTo>
                  <a:cubicBezTo>
                    <a:pt x="1168" y="180"/>
                    <a:pt x="988" y="108"/>
                    <a:pt x="800" y="1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6468066" y="1628358"/>
              <a:ext cx="520698" cy="440060"/>
            </a:xfrm>
            <a:custGeom>
              <a:avLst/>
              <a:gdLst/>
              <a:ahLst/>
              <a:cxnLst/>
              <a:rect l="l" t="t" r="r" b="b"/>
              <a:pathLst>
                <a:path w="997" h="844" extrusionOk="0">
                  <a:moveTo>
                    <a:pt x="978" y="80"/>
                  </a:moveTo>
                  <a:lnTo>
                    <a:pt x="978" y="80"/>
                  </a:lnTo>
                  <a:cubicBezTo>
                    <a:pt x="377" y="826"/>
                    <a:pt x="377" y="826"/>
                    <a:pt x="377" y="826"/>
                  </a:cubicBezTo>
                  <a:lnTo>
                    <a:pt x="377" y="826"/>
                  </a:lnTo>
                  <a:lnTo>
                    <a:pt x="377" y="834"/>
                  </a:lnTo>
                  <a:lnTo>
                    <a:pt x="377" y="834"/>
                  </a:lnTo>
                  <a:cubicBezTo>
                    <a:pt x="368" y="834"/>
                    <a:pt x="368" y="834"/>
                    <a:pt x="368" y="834"/>
                  </a:cubicBezTo>
                  <a:lnTo>
                    <a:pt x="368" y="834"/>
                  </a:lnTo>
                  <a:lnTo>
                    <a:pt x="368" y="834"/>
                  </a:lnTo>
                  <a:cubicBezTo>
                    <a:pt x="359" y="834"/>
                    <a:pt x="359" y="834"/>
                    <a:pt x="359" y="834"/>
                  </a:cubicBezTo>
                  <a:cubicBezTo>
                    <a:pt x="359" y="834"/>
                    <a:pt x="359" y="834"/>
                    <a:pt x="359" y="843"/>
                  </a:cubicBezTo>
                  <a:lnTo>
                    <a:pt x="359" y="843"/>
                  </a:lnTo>
                  <a:lnTo>
                    <a:pt x="350" y="843"/>
                  </a:lnTo>
                  <a:lnTo>
                    <a:pt x="350" y="843"/>
                  </a:lnTo>
                  <a:lnTo>
                    <a:pt x="350" y="843"/>
                  </a:lnTo>
                  <a:lnTo>
                    <a:pt x="350" y="843"/>
                  </a:lnTo>
                  <a:lnTo>
                    <a:pt x="350" y="843"/>
                  </a:lnTo>
                  <a:lnTo>
                    <a:pt x="350" y="843"/>
                  </a:lnTo>
                  <a:cubicBezTo>
                    <a:pt x="350" y="843"/>
                    <a:pt x="350" y="843"/>
                    <a:pt x="341" y="843"/>
                  </a:cubicBezTo>
                  <a:lnTo>
                    <a:pt x="341" y="843"/>
                  </a:lnTo>
                  <a:lnTo>
                    <a:pt x="341" y="843"/>
                  </a:lnTo>
                  <a:lnTo>
                    <a:pt x="341" y="843"/>
                  </a:lnTo>
                  <a:lnTo>
                    <a:pt x="341" y="843"/>
                  </a:lnTo>
                  <a:cubicBezTo>
                    <a:pt x="332" y="843"/>
                    <a:pt x="332" y="834"/>
                    <a:pt x="332" y="834"/>
                  </a:cubicBezTo>
                  <a:lnTo>
                    <a:pt x="332" y="834"/>
                  </a:lnTo>
                  <a:cubicBezTo>
                    <a:pt x="323" y="834"/>
                    <a:pt x="323" y="834"/>
                    <a:pt x="323" y="834"/>
                  </a:cubicBezTo>
                  <a:lnTo>
                    <a:pt x="323" y="834"/>
                  </a:lnTo>
                  <a:lnTo>
                    <a:pt x="323" y="834"/>
                  </a:lnTo>
                  <a:cubicBezTo>
                    <a:pt x="323" y="834"/>
                    <a:pt x="323" y="834"/>
                    <a:pt x="314" y="834"/>
                  </a:cubicBezTo>
                  <a:lnTo>
                    <a:pt x="314" y="826"/>
                  </a:lnTo>
                  <a:lnTo>
                    <a:pt x="314" y="826"/>
                  </a:lnTo>
                  <a:cubicBezTo>
                    <a:pt x="18" y="529"/>
                    <a:pt x="18" y="529"/>
                    <a:pt x="18" y="529"/>
                  </a:cubicBezTo>
                  <a:cubicBezTo>
                    <a:pt x="0" y="511"/>
                    <a:pt x="0" y="484"/>
                    <a:pt x="18" y="466"/>
                  </a:cubicBezTo>
                  <a:cubicBezTo>
                    <a:pt x="36" y="448"/>
                    <a:pt x="72" y="448"/>
                    <a:pt x="90" y="466"/>
                  </a:cubicBezTo>
                  <a:cubicBezTo>
                    <a:pt x="341" y="727"/>
                    <a:pt x="341" y="727"/>
                    <a:pt x="341" y="727"/>
                  </a:cubicBezTo>
                  <a:cubicBezTo>
                    <a:pt x="907" y="26"/>
                    <a:pt x="907" y="26"/>
                    <a:pt x="907" y="26"/>
                  </a:cubicBezTo>
                  <a:cubicBezTo>
                    <a:pt x="924" y="0"/>
                    <a:pt x="951" y="0"/>
                    <a:pt x="978" y="17"/>
                  </a:cubicBezTo>
                  <a:cubicBezTo>
                    <a:pt x="996" y="36"/>
                    <a:pt x="996" y="62"/>
                    <a:pt x="978" y="8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20"/>
          <p:cNvSpPr txBox="1"/>
          <p:nvPr/>
        </p:nvSpPr>
        <p:spPr>
          <a:xfrm>
            <a:off x="353703" y="1336205"/>
            <a:ext cx="3027672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ŚRODOWISKO</a:t>
            </a:r>
            <a:r>
              <a:rPr lang="pl-PL" sz="2800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endParaRPr dirty="0"/>
          </a:p>
        </p:txBody>
      </p:sp>
      <p:sp>
        <p:nvSpPr>
          <p:cNvPr id="456" name="Google Shape;456;p20"/>
          <p:cNvSpPr txBox="1"/>
          <p:nvPr/>
        </p:nvSpPr>
        <p:spPr>
          <a:xfrm>
            <a:off x="353703" y="1834480"/>
            <a:ext cx="3691030" cy="420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8000" marR="0" lvl="0" indent="-28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Ochrona bioróżnorodności</a:t>
            </a:r>
          </a:p>
          <a:p>
            <a:pPr marL="288000" marR="0" lvl="0" indent="-28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Lepsze warunki glebowe</a:t>
            </a:r>
          </a:p>
          <a:p>
            <a:pPr marL="288000" marR="0" lvl="0" indent="-28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Ochrona i jakość wody</a:t>
            </a:r>
          </a:p>
          <a:p>
            <a:pPr marL="288000" marR="0" lvl="0" indent="-28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Zmniejszenie zapotrzebowania na środki chemiczne</a:t>
            </a:r>
          </a:p>
          <a:p>
            <a:pPr marL="288000" marR="0" lvl="0" indent="-28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Zmniejszenie emisji gazów cieplarnianych i zwiększenie sekwestracji dwutlenku węgla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3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3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 dirty="0"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3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Przyczynia się do łagodzenia zmian klimatu</a:t>
            </a:r>
            <a:endParaRPr b="1" dirty="0"/>
          </a:p>
          <a:p>
            <a:pPr marL="360000" marR="0" lvl="0" indent="-23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3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20"/>
          <p:cNvCxnSpPr/>
          <p:nvPr/>
        </p:nvCxnSpPr>
        <p:spPr>
          <a:xfrm rot="10800000">
            <a:off x="3291684" y="1572350"/>
            <a:ext cx="1361649" cy="0"/>
          </a:xfrm>
          <a:prstGeom prst="straightConnector1">
            <a:avLst/>
          </a:prstGeom>
          <a:noFill/>
          <a:ln w="12950" cap="flat" cmpd="sng">
            <a:solidFill>
              <a:srgbClr val="8DC64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Google Shape;458;p20"/>
          <p:cNvSpPr/>
          <p:nvPr/>
        </p:nvSpPr>
        <p:spPr>
          <a:xfrm>
            <a:off x="3223304" y="1527284"/>
            <a:ext cx="90131" cy="90131"/>
          </a:xfrm>
          <a:custGeom>
            <a:avLst/>
            <a:gdLst/>
            <a:ahLst/>
            <a:cxnLst/>
            <a:rect l="l" t="t" r="r" b="b"/>
            <a:pathLst>
              <a:path w="145" h="146" extrusionOk="0">
                <a:moveTo>
                  <a:pt x="126" y="118"/>
                </a:moveTo>
                <a:lnTo>
                  <a:pt x="126" y="118"/>
                </a:lnTo>
                <a:cubicBezTo>
                  <a:pt x="144" y="91"/>
                  <a:pt x="144" y="46"/>
                  <a:pt x="117" y="28"/>
                </a:cubicBezTo>
                <a:cubicBezTo>
                  <a:pt x="90" y="0"/>
                  <a:pt x="54" y="0"/>
                  <a:pt x="27" y="28"/>
                </a:cubicBezTo>
                <a:cubicBezTo>
                  <a:pt x="0" y="54"/>
                  <a:pt x="0" y="100"/>
                  <a:pt x="27" y="118"/>
                </a:cubicBezTo>
                <a:cubicBezTo>
                  <a:pt x="54" y="145"/>
                  <a:pt x="99" y="145"/>
                  <a:pt x="126" y="118"/>
                </a:cubicBez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0"/>
          <p:cNvSpPr txBox="1"/>
          <p:nvPr/>
        </p:nvSpPr>
        <p:spPr>
          <a:xfrm>
            <a:off x="7120272" y="4668668"/>
            <a:ext cx="23025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C1D3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63C1D3"/>
                </a:solidFill>
                <a:latin typeface="Calibri"/>
                <a:ea typeface="Calibri"/>
                <a:cs typeface="Calibri"/>
                <a:sym typeface="Calibri"/>
              </a:rPr>
              <a:t>SPOŁECZN</a:t>
            </a:r>
            <a:r>
              <a:rPr lang="pl-PL" sz="2800" b="1" dirty="0">
                <a:solidFill>
                  <a:srgbClr val="63C1D3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  <p:sp>
        <p:nvSpPr>
          <p:cNvPr id="460" name="Google Shape;460;p20"/>
          <p:cNvSpPr txBox="1"/>
          <p:nvPr/>
        </p:nvSpPr>
        <p:spPr>
          <a:xfrm>
            <a:off x="8653031" y="1978240"/>
            <a:ext cx="2748381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DADF"/>
              </a:buClr>
              <a:buSzPts val="2800"/>
              <a:buFont typeface="Arial"/>
              <a:buNone/>
            </a:pPr>
            <a:r>
              <a:rPr lang="pl-PL" sz="2800" b="1" dirty="0">
                <a:solidFill>
                  <a:srgbClr val="9FDADF"/>
                </a:solidFill>
                <a:latin typeface="Calibri"/>
                <a:ea typeface="Calibri"/>
                <a:cs typeface="Calibri"/>
                <a:sym typeface="Calibri"/>
              </a:rPr>
              <a:t>EKONOMICZNE</a:t>
            </a:r>
            <a:endParaRPr dirty="0"/>
          </a:p>
        </p:txBody>
      </p:sp>
      <p:sp>
        <p:nvSpPr>
          <p:cNvPr id="461" name="Google Shape;461;p20"/>
          <p:cNvSpPr txBox="1"/>
          <p:nvPr/>
        </p:nvSpPr>
        <p:spPr>
          <a:xfrm>
            <a:off x="8653031" y="2487933"/>
            <a:ext cx="3364238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4000" marR="0" lvl="0" indent="-32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Redukcja kosztów</a:t>
            </a:r>
          </a:p>
          <a:p>
            <a:pPr marL="324000" marR="0" lvl="0" indent="-32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Większa odporność na wahania rynkowe i klimatyczne</a:t>
            </a:r>
          </a:p>
          <a:p>
            <a:pPr marL="324000" marR="0" lvl="0" indent="-32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Wartość dodana i nowe możliwości rynkowe</a:t>
            </a:r>
            <a:endParaRPr dirty="0"/>
          </a:p>
        </p:txBody>
      </p:sp>
      <p:grpSp>
        <p:nvGrpSpPr>
          <p:cNvPr id="462" name="Google Shape;462;p20"/>
          <p:cNvGrpSpPr/>
          <p:nvPr/>
        </p:nvGrpSpPr>
        <p:grpSpPr>
          <a:xfrm rot="10800000">
            <a:off x="5235526" y="5093770"/>
            <a:ext cx="1919870" cy="90131"/>
            <a:chOff x="6348336" y="5127450"/>
            <a:chExt cx="1919870" cy="90131"/>
          </a:xfrm>
        </p:grpSpPr>
        <p:cxnSp>
          <p:nvCxnSpPr>
            <p:cNvPr id="463" name="Google Shape;463;p20"/>
            <p:cNvCxnSpPr/>
            <p:nvPr/>
          </p:nvCxnSpPr>
          <p:spPr>
            <a:xfrm rot="10800000">
              <a:off x="6394767" y="5168419"/>
              <a:ext cx="1873439" cy="8679"/>
            </a:xfrm>
            <a:prstGeom prst="straightConnector1">
              <a:avLst/>
            </a:prstGeom>
            <a:noFill/>
            <a:ln w="12950" cap="flat" cmpd="sng">
              <a:solidFill>
                <a:srgbClr val="63C1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4" name="Google Shape;464;p20"/>
            <p:cNvSpPr/>
            <p:nvPr/>
          </p:nvSpPr>
          <p:spPr>
            <a:xfrm>
              <a:off x="6348336" y="5127450"/>
              <a:ext cx="90131" cy="9013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26" y="118"/>
                  </a:moveTo>
                  <a:lnTo>
                    <a:pt x="126" y="118"/>
                  </a:lnTo>
                  <a:cubicBezTo>
                    <a:pt x="144" y="91"/>
                    <a:pt x="144" y="46"/>
                    <a:pt x="117" y="28"/>
                  </a:cubicBezTo>
                  <a:cubicBezTo>
                    <a:pt x="90" y="0"/>
                    <a:pt x="54" y="0"/>
                    <a:pt x="27" y="28"/>
                  </a:cubicBezTo>
                  <a:cubicBezTo>
                    <a:pt x="0" y="54"/>
                    <a:pt x="0" y="100"/>
                    <a:pt x="27" y="118"/>
                  </a:cubicBezTo>
                  <a:cubicBezTo>
                    <a:pt x="54" y="145"/>
                    <a:pt x="99" y="145"/>
                    <a:pt x="126" y="118"/>
                  </a:cubicBezTo>
                </a:path>
              </a:pathLst>
            </a:custGeom>
            <a:solidFill>
              <a:srgbClr val="63C1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20"/>
          <p:cNvGrpSpPr/>
          <p:nvPr/>
        </p:nvGrpSpPr>
        <p:grpSpPr>
          <a:xfrm rot="10800000">
            <a:off x="7282167" y="2348363"/>
            <a:ext cx="1460995" cy="90131"/>
            <a:chOff x="6807210" y="5113344"/>
            <a:chExt cx="1460995" cy="90131"/>
          </a:xfrm>
        </p:grpSpPr>
        <p:cxnSp>
          <p:nvCxnSpPr>
            <p:cNvPr id="466" name="Google Shape;466;p20"/>
            <p:cNvCxnSpPr/>
            <p:nvPr/>
          </p:nvCxnSpPr>
          <p:spPr>
            <a:xfrm rot="10800000">
              <a:off x="6808819" y="5168419"/>
              <a:ext cx="1459386" cy="8679"/>
            </a:xfrm>
            <a:prstGeom prst="straightConnector1">
              <a:avLst/>
            </a:prstGeom>
            <a:noFill/>
            <a:ln w="12950" cap="flat" cmpd="sng">
              <a:solidFill>
                <a:srgbClr val="9FDAD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7" name="Google Shape;467;p20"/>
            <p:cNvSpPr/>
            <p:nvPr/>
          </p:nvSpPr>
          <p:spPr>
            <a:xfrm>
              <a:off x="6807210" y="5113344"/>
              <a:ext cx="90131" cy="9013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26" y="118"/>
                  </a:moveTo>
                  <a:lnTo>
                    <a:pt x="126" y="118"/>
                  </a:lnTo>
                  <a:cubicBezTo>
                    <a:pt x="144" y="91"/>
                    <a:pt x="144" y="46"/>
                    <a:pt x="117" y="28"/>
                  </a:cubicBezTo>
                  <a:cubicBezTo>
                    <a:pt x="90" y="0"/>
                    <a:pt x="54" y="0"/>
                    <a:pt x="27" y="28"/>
                  </a:cubicBezTo>
                  <a:cubicBezTo>
                    <a:pt x="0" y="54"/>
                    <a:pt x="0" y="100"/>
                    <a:pt x="27" y="118"/>
                  </a:cubicBezTo>
                  <a:cubicBezTo>
                    <a:pt x="54" y="145"/>
                    <a:pt x="99" y="145"/>
                    <a:pt x="126" y="118"/>
                  </a:cubicBezTo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20"/>
          <p:cNvSpPr txBox="1"/>
          <p:nvPr/>
        </p:nvSpPr>
        <p:spPr>
          <a:xfrm>
            <a:off x="70992" y="82560"/>
            <a:ext cx="113304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HOLISTYCZNE podejście do agroekologii przynosi 3 główne rodzaje </a:t>
            </a:r>
            <a:r>
              <a:rPr lang="pl-PL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KORZYŚCI</a:t>
            </a:r>
            <a:endParaRPr b="1" dirty="0"/>
          </a:p>
        </p:txBody>
      </p:sp>
      <p:pic>
        <p:nvPicPr>
          <p:cNvPr id="469" name="Google Shape;469;p20" descr="Euro with solid fil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792" y="288434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0" descr="Arrow: Straight with solid fill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1718172" y="441893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0"/>
          <p:cNvSpPr txBox="1"/>
          <p:nvPr/>
        </p:nvSpPr>
        <p:spPr>
          <a:xfrm>
            <a:off x="8271560" y="6306207"/>
            <a:ext cx="3336218" cy="4466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0"/>
          <p:cNvSpPr txBox="1"/>
          <p:nvPr/>
        </p:nvSpPr>
        <p:spPr>
          <a:xfrm>
            <a:off x="7120272" y="5097069"/>
            <a:ext cx="4896997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4000" marR="0" lvl="0" indent="-32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Bezpieczeństwo żywnościowe i żywienie</a:t>
            </a:r>
          </a:p>
          <a:p>
            <a:pPr marL="324000" marR="0" lvl="0" indent="-32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Zaangażowanie społeczności i dzielenie się wiedzą</a:t>
            </a:r>
          </a:p>
          <a:p>
            <a:pPr marL="324000" marR="0" lvl="0" indent="-32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Zdrowie i dobre samopoczucie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body" idx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/>
          </a:p>
        </p:txBody>
      </p:sp>
      <p:sp>
        <p:nvSpPr>
          <p:cNvPr id="478" name="Google Shape;478;p21"/>
          <p:cNvSpPr txBox="1">
            <a:spLocks noGrp="1"/>
          </p:cNvSpPr>
          <p:nvPr>
            <p:ph type="body" idx="2"/>
          </p:nvPr>
        </p:nvSpPr>
        <p:spPr>
          <a:xfrm>
            <a:off x="386835" y="375430"/>
            <a:ext cx="1050955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pl-PL" b="1" i="0" dirty="0"/>
              <a:t>Agroekologia odgrywa kluczową rolę w PRZYSZŁOŚCI zrównoważonego rolnictwa i bezpieczeństwa żywnościowego...</a:t>
            </a:r>
            <a:endParaRPr b="1" dirty="0"/>
          </a:p>
        </p:txBody>
      </p:sp>
      <p:grpSp>
        <p:nvGrpSpPr>
          <p:cNvPr id="479" name="Google Shape;479;p21"/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480" name="Google Shape;480;p21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481" name="Google Shape;481;p21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21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1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1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485" name="Google Shape;485;p2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7" name="Google Shape;487;p21"/>
          <p:cNvSpPr txBox="1"/>
          <p:nvPr/>
        </p:nvSpPr>
        <p:spPr>
          <a:xfrm>
            <a:off x="817349" y="2016131"/>
            <a:ext cx="1085808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Zmiany klimatu: </a:t>
            </a:r>
            <a:r>
              <a:rPr lang="pl-PL" sz="2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Rola agroekologii w sekwestracji dwutlenku węgla, redukcji emisji i ochronie naturalnych ekosystemów czyni ją kluczowym graczem w strategiach łagodzenia zmian klimatycznych.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Odporność: </a:t>
            </a:r>
            <a:r>
              <a:rPr lang="pl-PL" sz="2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Zróżnicowane </a:t>
            </a:r>
            <a:r>
              <a:rPr lang="pl-PL" sz="2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agroekosystemy</a:t>
            </a:r>
            <a:r>
              <a:rPr lang="pl-PL" sz="2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są bardziej odporne na zmienność klimatu, inwazje szkodników i choroby, zapewniając zrównoważoną produkcję żywności nawet w niesprzyjających warunkach.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Produktywność gruntów: </a:t>
            </a:r>
            <a:r>
              <a:rPr lang="pl-PL" sz="2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Zrównoważone zarządzanie glebą i ochrona bioróżnorodności prowadzą do poprawy produktywności gruntów w czasie, przeciwdziałając skutkom degradacji gleb i zapewniając długoterminową produktywność rolnictwa.</a:t>
            </a:r>
            <a:endParaRPr sz="2200" dirty="0"/>
          </a:p>
        </p:txBody>
      </p:sp>
      <p:sp>
        <p:nvSpPr>
          <p:cNvPr id="488" name="Google Shape;488;p21"/>
          <p:cNvSpPr txBox="1"/>
          <p:nvPr/>
        </p:nvSpPr>
        <p:spPr>
          <a:xfrm>
            <a:off x="3743093" y="5541699"/>
            <a:ext cx="793234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Rolnictwo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rzecz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równości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płci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Agroekologia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 </a:t>
            </a: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praktyce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FoodUnfolded</a:t>
            </a:r>
            <a:r>
              <a:rPr lang="pl-PL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1"/>
          <p:cNvSpPr/>
          <p:nvPr/>
        </p:nvSpPr>
        <p:spPr>
          <a:xfrm>
            <a:off x="1417716" y="5297595"/>
            <a:ext cx="2291256" cy="11960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DC641"/>
          </a:solidFill>
          <a:ln w="12700" cap="flat" cmpd="sng">
            <a:solidFill>
              <a:srgbClr val="032E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Kliknij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tutaj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aby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przeczytać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interesującą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lekturę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98D825-05E0-6C79-BF29-A0583D179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22" y="1185912"/>
            <a:ext cx="11056162" cy="5114983"/>
          </a:xfrm>
        </p:spPr>
        <p:txBody>
          <a:bodyPr/>
          <a:lstStyle/>
          <a:p>
            <a:pPr marL="0" indent="0"/>
            <a:r>
              <a:rPr lang="pl-PL" sz="2100" dirty="0"/>
              <a:t>Wprowadzenie praktyk agroekologicznych może przynieść wiele korzyści drobnym rolnikom, umożliwiając im osiągnięcie bardziej zrównoważonych, odpornych i dochodowych systemów rolniczych. Do najważniejszych korzyści, jakie agroekologia może przynieść drobnym rolnikom, należą: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/>
              <a:t>Niższe koszty produkcji: </a:t>
            </a:r>
            <a:r>
              <a:rPr lang="pl-PL" sz="2100" dirty="0"/>
              <a:t>Zmniejszając zapotrzebowanie na drogie środki produkcji, takie jak nawozy chemiczne i pestycydy, rolnicy mogą obniżyć koszty produkcji i podnieść jej opłacalność.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/>
              <a:t>Odporność na zmiany klimatu: </a:t>
            </a:r>
            <a:r>
              <a:rPr lang="pl-PL" sz="2100" dirty="0"/>
              <a:t>Agroekologia może minimalizować skutki ekstremalnych zjawisk pogodowych, takich jak susze i powodzie, przy jednoczesnym utrzymaniu produktywności i źródeł utrzymania.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/>
              <a:t>Zwiększone bezpieczeństwo żywnościowe: </a:t>
            </a:r>
            <a:r>
              <a:rPr lang="pl-PL" sz="2100" dirty="0"/>
              <a:t>Poprzez dywersyfikację upraw i uwzględnienie lokalnej i tradycyjnej wiedzy, drobni rolnicy mogą podnieść poziom bezpieczeństwa żywnościowego, odżywiania i różnorodności diety w swoich społecznościach.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/>
              <a:t>Wzmocnienie pozycji i dzielenie się wiedzą: </a:t>
            </a:r>
            <a:r>
              <a:rPr lang="pl-PL" sz="2100" dirty="0"/>
              <a:t>Agroekologia sprzyja innowacjom prowadzonym przez rolników, badaniom partycypacyjnym i wymianie wiedzy, dając ci możliwość stania się czynnym podmiotem zmian na poziomie własnych systemów rolniczych, odporności i źródeł utrzymania.</a:t>
            </a:r>
            <a:endParaRPr lang="en-IE" sz="2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A95D7-EC5A-4D61-3FFF-B3DA4A1FF6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838" y="464636"/>
            <a:ext cx="10819097" cy="803654"/>
          </a:xfrm>
        </p:spPr>
        <p:txBody>
          <a:bodyPr/>
          <a:lstStyle/>
          <a:p>
            <a:r>
              <a:rPr lang="en-IE" sz="3400" b="1" dirty="0"/>
              <a:t>Jakie KORZYŚCI przyniosłyby ci praktyki agroekologiczne?</a:t>
            </a:r>
          </a:p>
        </p:txBody>
      </p:sp>
      <p:grpSp>
        <p:nvGrpSpPr>
          <p:cNvPr id="4" name="Google Shape;479;p21">
            <a:extLst>
              <a:ext uri="{FF2B5EF4-FFF2-40B4-BE49-F238E27FC236}">
                <a16:creationId xmlns:a16="http://schemas.microsoft.com/office/drawing/2014/main" id="{D9BDF4EA-644B-EEB7-BD28-450157E0376E}"/>
              </a:ext>
            </a:extLst>
          </p:cNvPr>
          <p:cNvGrpSpPr/>
          <p:nvPr/>
        </p:nvGrpSpPr>
        <p:grpSpPr>
          <a:xfrm rot="3730759">
            <a:off x="10590024" y="380632"/>
            <a:ext cx="949887" cy="1163493"/>
            <a:chOff x="7602444" y="4967675"/>
            <a:chExt cx="483620" cy="592374"/>
          </a:xfrm>
        </p:grpSpPr>
        <p:grpSp>
          <p:nvGrpSpPr>
            <p:cNvPr id="5" name="Google Shape;480;p21">
              <a:extLst>
                <a:ext uri="{FF2B5EF4-FFF2-40B4-BE49-F238E27FC236}">
                  <a16:creationId xmlns:a16="http://schemas.microsoft.com/office/drawing/2014/main" id="{458E4799-A39E-75B4-CDD9-FF8A652888DE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9" name="Google Shape;481;p21">
                <a:extLst>
                  <a:ext uri="{FF2B5EF4-FFF2-40B4-BE49-F238E27FC236}">
                    <a16:creationId xmlns:a16="http://schemas.microsoft.com/office/drawing/2014/main" id="{1DD12E47-F357-96B8-B6CD-EC9C85487DCA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482;p21">
                <a:extLst>
                  <a:ext uri="{FF2B5EF4-FFF2-40B4-BE49-F238E27FC236}">
                    <a16:creationId xmlns:a16="http://schemas.microsoft.com/office/drawing/2014/main" id="{2DB07F57-FB6E-7BB6-C7E5-9DD124A181CF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483;p21">
                <a:extLst>
                  <a:ext uri="{FF2B5EF4-FFF2-40B4-BE49-F238E27FC236}">
                    <a16:creationId xmlns:a16="http://schemas.microsoft.com/office/drawing/2014/main" id="{40C56A07-C34B-72EF-4E24-F94F8F148599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484;p21">
              <a:extLst>
                <a:ext uri="{FF2B5EF4-FFF2-40B4-BE49-F238E27FC236}">
                  <a16:creationId xmlns:a16="http://schemas.microsoft.com/office/drawing/2014/main" id="{E6CE15AD-0071-E5B4-51F1-AE6E05121D64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7" name="Google Shape;485;p21">
                <a:extLst>
                  <a:ext uri="{FF2B5EF4-FFF2-40B4-BE49-F238E27FC236}">
                    <a16:creationId xmlns:a16="http://schemas.microsoft.com/office/drawing/2014/main" id="{F6AB4C35-6249-5743-BDAF-AEC079A2EB33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486;p21">
                <a:extLst>
                  <a:ext uri="{FF2B5EF4-FFF2-40B4-BE49-F238E27FC236}">
                    <a16:creationId xmlns:a16="http://schemas.microsoft.com/office/drawing/2014/main" id="{8B7DB4EF-B784-A104-5B3B-BD504013F04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707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2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US"/>
              <a:t>Rola drobnych producentów rolnych </a:t>
            </a:r>
            <a:endParaRPr/>
          </a:p>
        </p:txBody>
      </p:sp>
      <p:sp>
        <p:nvSpPr>
          <p:cNvPr id="495" name="Google Shape;495;p22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US" dirty="0"/>
              <a:t>04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3"/>
          <p:cNvSpPr txBox="1">
            <a:spLocks noGrp="1"/>
          </p:cNvSpPr>
          <p:nvPr>
            <p:ph type="body" idx="1"/>
          </p:nvPr>
        </p:nvSpPr>
        <p:spPr>
          <a:xfrm>
            <a:off x="897664" y="1783457"/>
            <a:ext cx="7689288" cy="32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Producenci małorolni, tacy jak TY, są nie tylko producentami żywności; są opiekunami bioróżnorodności, kultury i krajobrazów. Agroekologia oferuje Tobie (i innym rolnikom) drogę do zwiększenia zrównoważonego rozwoju, odporności i rentowności, pozytywnie wpływając na społeczności i środowisko. </a:t>
            </a:r>
          </a:p>
          <a:p>
            <a:pPr marL="0" lvl="0" indent="0">
              <a:spcBef>
                <a:spcPts val="0"/>
              </a:spcBef>
            </a:pPr>
            <a:r>
              <a:rPr lang="pl-PL" dirty="0"/>
              <a:t>Twoja rola w europejskim sektorze rolnym jest kluczowa, a wspieranie przejścia na praktyki agroekologiczne ma zasadnicze znaczenie dla przyszłości zrównoważonego rolnictwa i systemów żywnościowych w Europie</a:t>
            </a:r>
            <a:endParaRPr dirty="0"/>
          </a:p>
        </p:txBody>
      </p:sp>
      <p:sp>
        <p:nvSpPr>
          <p:cNvPr id="501" name="Google Shape;501;p23"/>
          <p:cNvSpPr txBox="1">
            <a:spLocks noGrp="1"/>
          </p:cNvSpPr>
          <p:nvPr>
            <p:ph type="body" idx="3"/>
          </p:nvPr>
        </p:nvSpPr>
        <p:spPr>
          <a:xfrm>
            <a:off x="835671" y="973802"/>
            <a:ext cx="6815860" cy="54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dirty="0" err="1"/>
              <a:t>Opiekunowie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twórcy</a:t>
            </a:r>
            <a:r>
              <a:rPr lang="en-US" dirty="0"/>
              <a:t> </a:t>
            </a:r>
            <a:r>
              <a:rPr lang="en-US" dirty="0" err="1"/>
              <a:t>zmian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02" name="Google Shape;502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202" y="124669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"/>
          <p:cNvSpPr txBox="1">
            <a:spLocks noGrp="1"/>
          </p:cNvSpPr>
          <p:nvPr>
            <p:ph type="body" idx="1"/>
          </p:nvPr>
        </p:nvSpPr>
        <p:spPr>
          <a:xfrm>
            <a:off x="1378245" y="1221256"/>
            <a:ext cx="10508955" cy="384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Przyjmując praktyki agroekologiczne, takie jak zróżnicowane uprawy, uprawy okrywowe i </a:t>
            </a:r>
            <a:r>
              <a:rPr lang="pl-PL" sz="2200" dirty="0" err="1"/>
              <a:t>agroleśnictwo</a:t>
            </a:r>
            <a:r>
              <a:rPr lang="pl-PL" sz="2200" dirty="0"/>
              <a:t>, drobni rolnicy mogą </a:t>
            </a:r>
            <a:r>
              <a:rPr lang="pl-PL" sz="2200" b="1" dirty="0"/>
              <a:t>poprawić usługi ekosystemowe</a:t>
            </a:r>
            <a:r>
              <a:rPr lang="pl-PL" sz="2200" dirty="0"/>
              <a:t>, takie jak zapylanie, zwalczanie szkodników i obieg składników odżywczych w swoich gospodarstwach.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pl-PL" sz="1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200" dirty="0" err="1"/>
              <a:t>Zróżnicowane</a:t>
            </a:r>
            <a:r>
              <a:rPr lang="en-US" sz="2200" dirty="0"/>
              <a:t> systemy agroekologiczne są </a:t>
            </a:r>
            <a:r>
              <a:rPr lang="en-US" sz="2200" b="1" dirty="0"/>
              <a:t>bardziej odporne na stresy klimatyczne i zmiany rynkowe</a:t>
            </a:r>
            <a:r>
              <a:rPr lang="en-US" sz="2200" dirty="0"/>
              <a:t>. Odporność ta może zapewnić bardziej stabilne i zrównoważone źródła utrzymania dla drobnych rolników, a ostatecznie </a:t>
            </a:r>
            <a:r>
              <a:rPr lang="en-US" sz="2200" b="1" dirty="0"/>
              <a:t>zwiększyć bezpieczeństwo żywnościowe i wyżywienie</a:t>
            </a:r>
            <a:r>
              <a:rPr lang="en-US" sz="2200" dirty="0"/>
              <a:t>.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Praktyki takie jak rolnictwo ekologiczne, minimalna uprawa i kompostowanie </a:t>
            </a:r>
            <a:r>
              <a:rPr lang="pl-PL" sz="2200" b="1" dirty="0"/>
              <a:t>poprawiają  kondycję gleby</a:t>
            </a:r>
            <a:r>
              <a:rPr lang="pl-PL" sz="2200" dirty="0"/>
              <a:t>. </a:t>
            </a:r>
            <a:r>
              <a:rPr lang="pl-PL" dirty="0"/>
              <a:t>Żyzne</a:t>
            </a:r>
            <a:r>
              <a:rPr lang="pl-PL" sz="2200" dirty="0"/>
              <a:t> gleby są bardziej produktywne i mniej podatne na erozję i degradację.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Agroekologia może zredukować zużycie drogich środków zewnętrznych, takich jak nawozy syntetyczne i pestycydy,</a:t>
            </a:r>
            <a:r>
              <a:rPr lang="pl-PL" sz="2200" b="1" dirty="0"/>
              <a:t> obniżając </a:t>
            </a:r>
            <a:r>
              <a:rPr lang="pl-PL" sz="2200" dirty="0"/>
              <a:t>tym samym </a:t>
            </a:r>
            <a:r>
              <a:rPr lang="pl-PL" sz="2200" b="1" dirty="0"/>
              <a:t>koszty</a:t>
            </a:r>
            <a:r>
              <a:rPr lang="pl-PL" sz="2200" dirty="0"/>
              <a:t>. Ponadto produkty pochodzące z systemów agroekologicznych mogą być często sprzedawane z wyższą ceną na rynkach skupionych na produktach ekologicznych i zrównoważonych, zwiększając w ten sposób rentowność.</a:t>
            </a:r>
            <a:endParaRPr sz="2200" dirty="0"/>
          </a:p>
        </p:txBody>
      </p:sp>
      <p:sp>
        <p:nvSpPr>
          <p:cNvPr id="508" name="Google Shape;508;p24"/>
          <p:cNvSpPr txBox="1">
            <a:spLocks noGrp="1"/>
          </p:cNvSpPr>
          <p:nvPr>
            <p:ph type="body" idx="2"/>
          </p:nvPr>
        </p:nvSpPr>
        <p:spPr>
          <a:xfrm>
            <a:off x="798381" y="565655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US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Znaczenie drobnych producentów rolnych w Europie...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9" name="Google Shape;509;p24" descr="Bee outlin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45" y="123827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4" descr="Food Safety outlin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45" y="245120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4" descr="Plant With Roots outlin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45" y="36593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4" descr="Euro outlin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68" y="5070753"/>
            <a:ext cx="771355" cy="77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"/>
          <p:cNvSpPr txBox="1">
            <a:spLocks noGrp="1"/>
          </p:cNvSpPr>
          <p:nvPr>
            <p:ph type="body" idx="1"/>
          </p:nvPr>
        </p:nvSpPr>
        <p:spPr>
          <a:xfrm>
            <a:off x="1378245" y="1279932"/>
            <a:ext cx="10595237" cy="384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Drobni rolnicy często posiadają cenną wiedzę i doświadczenie oparte na pokoleniowej praktyce. Dzięki </a:t>
            </a:r>
            <a:r>
              <a:rPr lang="pl-PL" sz="2200" b="1" dirty="0"/>
              <a:t>wspieraniu inicjatyw badawczych i innowacyjności </a:t>
            </a:r>
            <a:r>
              <a:rPr lang="pl-PL" sz="2200" dirty="0"/>
              <a:t>podejmowanych przez rolników, mogą oni rozwijać lokalnie dostosowane rozwiązania dla stojących przed nimi wyzwań.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b="1" dirty="0"/>
              <a:t>Wzmocnienie dostępu do rynku i łańcuchów wartości </a:t>
            </a:r>
            <a:r>
              <a:rPr lang="pl-PL" sz="2200" dirty="0"/>
              <a:t>poprzez inicjatywy takie jak spółdzielnie rolników, certyfikacja Sprawiedliwego Handlu i modele biznesowe sprzyjające włączeniu społecznemu pomagają rolnikom uzyskać większą wartość z ich produktów rolnych i poprawić ich źródła utrzymania. 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l-PL" sz="2200" dirty="0"/>
              <a:t>Drobni rolnicy pełnią kluczową rolę w </a:t>
            </a:r>
            <a:r>
              <a:rPr lang="pl-PL" sz="2200" b="1" dirty="0"/>
              <a:t>infrastrukturze wiejskiej</a:t>
            </a:r>
            <a:r>
              <a:rPr lang="pl-PL" sz="2200" dirty="0"/>
              <a:t>, ponieważ napędzają inwestycje, tworzą popyt i przyczyniają się do rozwoju i utrzymania niezbędnej infrastruktury na obszarach wiejskich.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200" dirty="0" err="1"/>
              <a:t>Rolnictwo</a:t>
            </a:r>
            <a:r>
              <a:rPr lang="en-US" sz="2200" dirty="0"/>
              <a:t> małoobszarowe często odzwierciedla wielowiekowe tradycje, wiedzę i zwyczaje przekazywane z pokolenia na pokolenie. Drobni rolnicy odgrywają ważną rolę w </a:t>
            </a:r>
            <a:r>
              <a:rPr lang="en-US" sz="2200" b="1" dirty="0"/>
              <a:t>zachowaniu dziedzictwa kulturowego i tradycyjnych praktyk rolniczych</a:t>
            </a:r>
            <a:r>
              <a:rPr lang="en-US" sz="2200" dirty="0"/>
              <a:t>.</a:t>
            </a:r>
            <a:endParaRPr sz="2200" dirty="0"/>
          </a:p>
        </p:txBody>
      </p:sp>
      <p:pic>
        <p:nvPicPr>
          <p:cNvPr id="509" name="Google Shape;509;p24" descr="Open book outline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3845" y="14668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4" descr="Group outline"/>
          <p:cNvPicPr preferRelativeResize="0"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3845" y="28267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4" descr="Road outline"/>
          <p:cNvPicPr preferRelativeResize="0"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63845" y="405125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4" descr="Tree With Roots outline"/>
          <p:cNvPicPr preferRelativeResize="0"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68026" y="5136069"/>
            <a:ext cx="771355" cy="7713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08;p24"/>
          <p:cNvSpPr txBox="1">
            <a:spLocks noGrp="1"/>
          </p:cNvSpPr>
          <p:nvPr>
            <p:ph type="body" idx="2"/>
          </p:nvPr>
        </p:nvSpPr>
        <p:spPr>
          <a:xfrm>
            <a:off x="798381" y="565655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US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Znaczenie drobnych producentów rolnych w Europie...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"/>
          <p:cNvSpPr txBox="1">
            <a:spLocks noGrp="1"/>
          </p:cNvSpPr>
          <p:nvPr>
            <p:ph type="body" idx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231" name="Google Shape;231;p4"/>
          <p:cNvSpPr txBox="1">
            <a:spLocks noGrp="1"/>
          </p:cNvSpPr>
          <p:nvPr>
            <p:ph type="body" idx="2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Czym jest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groekologia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4"/>
          <p:cNvSpPr txBox="1">
            <a:spLocks noGrp="1"/>
          </p:cNvSpPr>
          <p:nvPr>
            <p:ph type="body" idx="3"/>
          </p:nvPr>
        </p:nvSpPr>
        <p:spPr>
          <a:xfrm>
            <a:off x="1028754" y="1176608"/>
            <a:ext cx="4397088" cy="39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dirty="0"/>
              <a:t>W tym module wprowadzimy Cię w świat AGROEKOLOGII i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znaczeni</a:t>
            </a:r>
            <a:r>
              <a:rPr lang="pl-PL" dirty="0"/>
              <a:t>a</a:t>
            </a:r>
            <a:r>
              <a:rPr lang="en-US" dirty="0"/>
              <a:t> dla zrównoważonego rozwoju i działań na rzecz klimatu. </a:t>
            </a:r>
            <a:endParaRPr dirty="0"/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dirty="0"/>
              <a:t>Po wyjaśnieniu, czym jest </a:t>
            </a:r>
            <a:r>
              <a:rPr lang="en-US" dirty="0" err="1"/>
              <a:t>agroekologia</a:t>
            </a:r>
            <a:r>
              <a:rPr lang="en-US" dirty="0"/>
              <a:t>, </a:t>
            </a:r>
            <a:r>
              <a:rPr lang="en-US" dirty="0" err="1"/>
              <a:t>omówimy </a:t>
            </a:r>
            <a:r>
              <a:rPr lang="en-US" dirty="0"/>
              <a:t>jej kontekst historyczny. Pod koniec tego modułu zrozumiesz korzyści płynące z agroekologii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rolę</a:t>
            </a:r>
            <a:r>
              <a:rPr lang="en-US" dirty="0"/>
              <a:t> </a:t>
            </a:r>
            <a:r>
              <a:rPr lang="pl-PL" dirty="0"/>
              <a:t>jaką możesz odegrać </a:t>
            </a:r>
            <a:r>
              <a:rPr lang="en-US" dirty="0"/>
              <a:t>w dążeniu do bardziej odpornej i zrównoważonej przyszłości.</a:t>
            </a:r>
            <a:endParaRPr dirty="0"/>
          </a:p>
        </p:txBody>
      </p:sp>
      <p:sp>
        <p:nvSpPr>
          <p:cNvPr id="233" name="Google Shape;233;p4"/>
          <p:cNvSpPr txBox="1">
            <a:spLocks noGrp="1"/>
          </p:cNvSpPr>
          <p:nvPr>
            <p:ph type="body" idx="4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5"/>
          </p:nvPr>
        </p:nvSpPr>
        <p:spPr>
          <a:xfrm>
            <a:off x="6719882" y="2252978"/>
            <a:ext cx="4908686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pl-PL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Historia i rozwój agroekologii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4"/>
          <p:cNvSpPr txBox="1">
            <a:spLocks noGrp="1"/>
          </p:cNvSpPr>
          <p:nvPr>
            <p:ph type="body" idx="6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236" name="Google Shape;236;p4"/>
          <p:cNvSpPr txBox="1">
            <a:spLocks noGrp="1"/>
          </p:cNvSpPr>
          <p:nvPr>
            <p:ph type="body" idx="7"/>
          </p:nvPr>
        </p:nvSpPr>
        <p:spPr>
          <a:xfrm>
            <a:off x="6698179" y="3167964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Korzyści płynące z agroekologii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" name="Google Shape;237;p4"/>
          <p:cNvSpPr txBox="1">
            <a:spLocks noGrp="1"/>
          </p:cNvSpPr>
          <p:nvPr>
            <p:ph type="body" idx="8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238" name="Google Shape;238;p4"/>
          <p:cNvSpPr txBox="1">
            <a:spLocks noGrp="1"/>
          </p:cNvSpPr>
          <p:nvPr>
            <p:ph type="body" idx="9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Rola drobnych producentów rolnych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Google Shape;241;p4"/>
          <p:cNvSpPr txBox="1">
            <a:spLocks noGrp="1"/>
          </p:cNvSpPr>
          <p:nvPr>
            <p:ph type="body" idx="15"/>
          </p:nvPr>
        </p:nvSpPr>
        <p:spPr>
          <a:xfrm>
            <a:off x="112314" y="371346"/>
            <a:ext cx="6500940" cy="7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dirty="0" err="1"/>
              <a:t>Wprowadzenie</a:t>
            </a:r>
            <a:r>
              <a:rPr lang="en-US" dirty="0"/>
              <a:t> do </a:t>
            </a:r>
            <a:r>
              <a:rPr lang="en-US" dirty="0" err="1"/>
              <a:t>agroekologii</a:t>
            </a:r>
            <a:endParaRPr dirty="0"/>
          </a:p>
        </p:txBody>
      </p:sp>
      <p:grpSp>
        <p:nvGrpSpPr>
          <p:cNvPr id="242" name="Google Shape;242;p4"/>
          <p:cNvGrpSpPr/>
          <p:nvPr/>
        </p:nvGrpSpPr>
        <p:grpSpPr>
          <a:xfrm rot="3730759">
            <a:off x="10867814" y="245891"/>
            <a:ext cx="949887" cy="1163493"/>
            <a:chOff x="7602444" y="4967675"/>
            <a:chExt cx="483620" cy="592374"/>
          </a:xfrm>
        </p:grpSpPr>
        <p:grpSp>
          <p:nvGrpSpPr>
            <p:cNvPr id="243" name="Google Shape;243;p4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44" name="Google Shape;244;p4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4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9"/>
          <p:cNvGrpSpPr/>
          <p:nvPr/>
        </p:nvGrpSpPr>
        <p:grpSpPr>
          <a:xfrm>
            <a:off x="10222537" y="5692848"/>
            <a:ext cx="610343" cy="610343"/>
            <a:chOff x="1950027" y="2499889"/>
            <a:chExt cx="850463" cy="850463"/>
          </a:xfrm>
        </p:grpSpPr>
        <p:sp>
          <p:nvSpPr>
            <p:cNvPr id="574" name="Google Shape;574;p29">
              <a:hlinkClick r:id="rId3"/>
            </p:cNvPr>
            <p:cNvSpPr/>
            <p:nvPr/>
          </p:nvSpPr>
          <p:spPr>
            <a:xfrm>
              <a:off x="1950027" y="2499889"/>
              <a:ext cx="850463" cy="850463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5" name="Google Shape;575;p29"/>
            <p:cNvGrpSpPr/>
            <p:nvPr/>
          </p:nvGrpSpPr>
          <p:grpSpPr>
            <a:xfrm>
              <a:off x="2107521" y="2657382"/>
              <a:ext cx="535476" cy="535477"/>
              <a:chOff x="2107521" y="2657382"/>
              <a:chExt cx="535476" cy="535477"/>
            </a:xfrm>
          </p:grpSpPr>
          <p:sp>
            <p:nvSpPr>
              <p:cNvPr id="576" name="Google Shape;576;p29"/>
              <p:cNvSpPr/>
              <p:nvPr/>
            </p:nvSpPr>
            <p:spPr>
              <a:xfrm>
                <a:off x="2107521" y="2657382"/>
                <a:ext cx="535476" cy="535477"/>
              </a:xfrm>
              <a:custGeom>
                <a:avLst/>
                <a:gdLst/>
                <a:ahLst/>
                <a:cxnLst/>
                <a:rect l="l" t="t" r="r" b="b"/>
                <a:pathLst>
                  <a:path w="535476" h="535477" extrusionOk="0">
                    <a:moveTo>
                      <a:pt x="267739" y="48508"/>
                    </a:moveTo>
                    <a:cubicBezTo>
                      <a:pt x="338925" y="48508"/>
                      <a:pt x="347745" y="48508"/>
                      <a:pt x="376094" y="49768"/>
                    </a:cubicBezTo>
                    <a:cubicBezTo>
                      <a:pt x="401923" y="51028"/>
                      <a:pt x="416412" y="55438"/>
                      <a:pt x="425862" y="59217"/>
                    </a:cubicBezTo>
                    <a:cubicBezTo>
                      <a:pt x="438461" y="64257"/>
                      <a:pt x="447281" y="69927"/>
                      <a:pt x="456730" y="79377"/>
                    </a:cubicBezTo>
                    <a:cubicBezTo>
                      <a:pt x="466180" y="88826"/>
                      <a:pt x="471849" y="97646"/>
                      <a:pt x="476890" y="110245"/>
                    </a:cubicBezTo>
                    <a:cubicBezTo>
                      <a:pt x="480669" y="119695"/>
                      <a:pt x="485079" y="133554"/>
                      <a:pt x="486339" y="160013"/>
                    </a:cubicBezTo>
                    <a:cubicBezTo>
                      <a:pt x="487599" y="188362"/>
                      <a:pt x="487599" y="196552"/>
                      <a:pt x="487599" y="268368"/>
                    </a:cubicBezTo>
                    <a:cubicBezTo>
                      <a:pt x="487599" y="340185"/>
                      <a:pt x="487599" y="348375"/>
                      <a:pt x="486339" y="376724"/>
                    </a:cubicBezTo>
                    <a:cubicBezTo>
                      <a:pt x="485079" y="402553"/>
                      <a:pt x="480669" y="417042"/>
                      <a:pt x="476890" y="426492"/>
                    </a:cubicBezTo>
                    <a:cubicBezTo>
                      <a:pt x="471849" y="439091"/>
                      <a:pt x="466180" y="447911"/>
                      <a:pt x="456730" y="457360"/>
                    </a:cubicBezTo>
                    <a:cubicBezTo>
                      <a:pt x="447281" y="466810"/>
                      <a:pt x="438461" y="472480"/>
                      <a:pt x="425862" y="477519"/>
                    </a:cubicBezTo>
                    <a:cubicBezTo>
                      <a:pt x="416412" y="481299"/>
                      <a:pt x="402552" y="485709"/>
                      <a:pt x="376094" y="486969"/>
                    </a:cubicBezTo>
                    <a:cubicBezTo>
                      <a:pt x="347745" y="488229"/>
                      <a:pt x="339555" y="488229"/>
                      <a:pt x="267739" y="488229"/>
                    </a:cubicBezTo>
                    <a:cubicBezTo>
                      <a:pt x="195921" y="488229"/>
                      <a:pt x="187732" y="488229"/>
                      <a:pt x="159383" y="486969"/>
                    </a:cubicBezTo>
                    <a:cubicBezTo>
                      <a:pt x="133554" y="485709"/>
                      <a:pt x="119065" y="481299"/>
                      <a:pt x="109615" y="477519"/>
                    </a:cubicBezTo>
                    <a:cubicBezTo>
                      <a:pt x="97016" y="472480"/>
                      <a:pt x="88196" y="466810"/>
                      <a:pt x="78747" y="457360"/>
                    </a:cubicBezTo>
                    <a:cubicBezTo>
                      <a:pt x="69297" y="447911"/>
                      <a:pt x="63627" y="439091"/>
                      <a:pt x="58587" y="426492"/>
                    </a:cubicBezTo>
                    <a:cubicBezTo>
                      <a:pt x="54808" y="417042"/>
                      <a:pt x="50398" y="403183"/>
                      <a:pt x="49138" y="376724"/>
                    </a:cubicBezTo>
                    <a:cubicBezTo>
                      <a:pt x="47878" y="348375"/>
                      <a:pt x="47878" y="340185"/>
                      <a:pt x="47878" y="268368"/>
                    </a:cubicBezTo>
                    <a:cubicBezTo>
                      <a:pt x="47878" y="196552"/>
                      <a:pt x="47878" y="188362"/>
                      <a:pt x="49138" y="160013"/>
                    </a:cubicBezTo>
                    <a:cubicBezTo>
                      <a:pt x="50398" y="134184"/>
                      <a:pt x="54808" y="119695"/>
                      <a:pt x="58587" y="110245"/>
                    </a:cubicBezTo>
                    <a:cubicBezTo>
                      <a:pt x="63627" y="97646"/>
                      <a:pt x="69297" y="88826"/>
                      <a:pt x="78747" y="79377"/>
                    </a:cubicBezTo>
                    <a:cubicBezTo>
                      <a:pt x="88196" y="69927"/>
                      <a:pt x="97016" y="64257"/>
                      <a:pt x="109615" y="59217"/>
                    </a:cubicBezTo>
                    <a:cubicBezTo>
                      <a:pt x="119065" y="55438"/>
                      <a:pt x="132924" y="51028"/>
                      <a:pt x="159383" y="49768"/>
                    </a:cubicBezTo>
                    <a:cubicBezTo>
                      <a:pt x="187732" y="48508"/>
                      <a:pt x="195921" y="48508"/>
                      <a:pt x="267739" y="48508"/>
                    </a:cubicBezTo>
                    <a:moveTo>
                      <a:pt x="267739" y="0"/>
                    </a:moveTo>
                    <a:cubicBezTo>
                      <a:pt x="195292" y="0"/>
                      <a:pt x="185842" y="0"/>
                      <a:pt x="157493" y="1890"/>
                    </a:cubicBezTo>
                    <a:cubicBezTo>
                      <a:pt x="129144" y="3150"/>
                      <a:pt x="109615" y="7560"/>
                      <a:pt x="92606" y="14489"/>
                    </a:cubicBezTo>
                    <a:cubicBezTo>
                      <a:pt x="74967" y="21419"/>
                      <a:pt x="59847" y="30239"/>
                      <a:pt x="45358" y="45358"/>
                    </a:cubicBezTo>
                    <a:cubicBezTo>
                      <a:pt x="30239" y="60477"/>
                      <a:pt x="21419" y="74967"/>
                      <a:pt x="14489" y="92606"/>
                    </a:cubicBezTo>
                    <a:cubicBezTo>
                      <a:pt x="7560" y="109615"/>
                      <a:pt x="3150" y="129144"/>
                      <a:pt x="1890" y="157493"/>
                    </a:cubicBezTo>
                    <a:cubicBezTo>
                      <a:pt x="630" y="185842"/>
                      <a:pt x="0" y="195292"/>
                      <a:pt x="0" y="267739"/>
                    </a:cubicBezTo>
                    <a:cubicBezTo>
                      <a:pt x="0" y="340185"/>
                      <a:pt x="0" y="349635"/>
                      <a:pt x="1890" y="377984"/>
                    </a:cubicBezTo>
                    <a:cubicBezTo>
                      <a:pt x="3150" y="406333"/>
                      <a:pt x="7560" y="425862"/>
                      <a:pt x="14489" y="442871"/>
                    </a:cubicBezTo>
                    <a:cubicBezTo>
                      <a:pt x="21419" y="460510"/>
                      <a:pt x="30239" y="475630"/>
                      <a:pt x="45358" y="490119"/>
                    </a:cubicBezTo>
                    <a:cubicBezTo>
                      <a:pt x="60477" y="505238"/>
                      <a:pt x="74967" y="514058"/>
                      <a:pt x="92606" y="520988"/>
                    </a:cubicBezTo>
                    <a:cubicBezTo>
                      <a:pt x="109615" y="527917"/>
                      <a:pt x="129144" y="532327"/>
                      <a:pt x="157493" y="533587"/>
                    </a:cubicBezTo>
                    <a:cubicBezTo>
                      <a:pt x="185842" y="534847"/>
                      <a:pt x="195292" y="535477"/>
                      <a:pt x="267739" y="535477"/>
                    </a:cubicBezTo>
                    <a:cubicBezTo>
                      <a:pt x="340185" y="535477"/>
                      <a:pt x="349635" y="535477"/>
                      <a:pt x="377984" y="533587"/>
                    </a:cubicBezTo>
                    <a:cubicBezTo>
                      <a:pt x="406333" y="532327"/>
                      <a:pt x="425862" y="527917"/>
                      <a:pt x="442871" y="520988"/>
                    </a:cubicBezTo>
                    <a:cubicBezTo>
                      <a:pt x="460510" y="514058"/>
                      <a:pt x="475630" y="505238"/>
                      <a:pt x="490119" y="490119"/>
                    </a:cubicBezTo>
                    <a:cubicBezTo>
                      <a:pt x="505238" y="475000"/>
                      <a:pt x="514058" y="460510"/>
                      <a:pt x="520988" y="442871"/>
                    </a:cubicBezTo>
                    <a:cubicBezTo>
                      <a:pt x="527917" y="425862"/>
                      <a:pt x="532327" y="406333"/>
                      <a:pt x="533587" y="377984"/>
                    </a:cubicBezTo>
                    <a:cubicBezTo>
                      <a:pt x="534847" y="349635"/>
                      <a:pt x="535477" y="340185"/>
                      <a:pt x="535477" y="267739"/>
                    </a:cubicBezTo>
                    <a:cubicBezTo>
                      <a:pt x="535477" y="195292"/>
                      <a:pt x="535477" y="185842"/>
                      <a:pt x="533587" y="157493"/>
                    </a:cubicBezTo>
                    <a:cubicBezTo>
                      <a:pt x="532327" y="129144"/>
                      <a:pt x="527917" y="109615"/>
                      <a:pt x="520988" y="92606"/>
                    </a:cubicBezTo>
                    <a:cubicBezTo>
                      <a:pt x="514058" y="74967"/>
                      <a:pt x="505238" y="59847"/>
                      <a:pt x="490119" y="45358"/>
                    </a:cubicBezTo>
                    <a:cubicBezTo>
                      <a:pt x="474999" y="30239"/>
                      <a:pt x="460510" y="21419"/>
                      <a:pt x="442871" y="14489"/>
                    </a:cubicBezTo>
                    <a:cubicBezTo>
                      <a:pt x="425862" y="7560"/>
                      <a:pt x="406333" y="3150"/>
                      <a:pt x="377984" y="1890"/>
                    </a:cubicBezTo>
                    <a:cubicBezTo>
                      <a:pt x="349635" y="630"/>
                      <a:pt x="340185" y="0"/>
                      <a:pt x="267739" y="0"/>
                    </a:cubicBezTo>
                    <a:lnTo>
                      <a:pt x="2677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9"/>
              <p:cNvSpPr/>
              <p:nvPr/>
            </p:nvSpPr>
            <p:spPr>
              <a:xfrm>
                <a:off x="2237925" y="2787786"/>
                <a:ext cx="274668" cy="274668"/>
              </a:xfrm>
              <a:custGeom>
                <a:avLst/>
                <a:gdLst/>
                <a:ahLst/>
                <a:cxnLst/>
                <a:rect l="l" t="t" r="r" b="b"/>
                <a:pathLst>
                  <a:path w="274668" h="274668" extrusionOk="0">
                    <a:moveTo>
                      <a:pt x="137334" y="0"/>
                    </a:moveTo>
                    <a:cubicBezTo>
                      <a:pt x="61107" y="0"/>
                      <a:pt x="0" y="61737"/>
                      <a:pt x="0" y="137334"/>
                    </a:cubicBezTo>
                    <a:cubicBezTo>
                      <a:pt x="0" y="212931"/>
                      <a:pt x="61737" y="274668"/>
                      <a:pt x="137334" y="274668"/>
                    </a:cubicBezTo>
                    <a:cubicBezTo>
                      <a:pt x="212931" y="274668"/>
                      <a:pt x="274668" y="212931"/>
                      <a:pt x="274668" y="137334"/>
                    </a:cubicBezTo>
                    <a:cubicBezTo>
                      <a:pt x="274668" y="61737"/>
                      <a:pt x="212931" y="0"/>
                      <a:pt x="137334" y="0"/>
                    </a:cubicBezTo>
                    <a:close/>
                    <a:moveTo>
                      <a:pt x="137334" y="226790"/>
                    </a:moveTo>
                    <a:cubicBezTo>
                      <a:pt x="88196" y="226790"/>
                      <a:pt x="47878" y="187102"/>
                      <a:pt x="47878" y="137334"/>
                    </a:cubicBezTo>
                    <a:cubicBezTo>
                      <a:pt x="47878" y="87566"/>
                      <a:pt x="87566" y="47878"/>
                      <a:pt x="137334" y="47878"/>
                    </a:cubicBezTo>
                    <a:cubicBezTo>
                      <a:pt x="186472" y="47878"/>
                      <a:pt x="226790" y="87566"/>
                      <a:pt x="226790" y="137334"/>
                    </a:cubicBezTo>
                    <a:cubicBezTo>
                      <a:pt x="226790" y="187102"/>
                      <a:pt x="186472" y="226790"/>
                      <a:pt x="137334" y="2267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9"/>
              <p:cNvSpPr/>
              <p:nvPr/>
            </p:nvSpPr>
            <p:spPr>
              <a:xfrm>
                <a:off x="2486134" y="2749988"/>
                <a:ext cx="64257" cy="64257"/>
              </a:xfrm>
              <a:custGeom>
                <a:avLst/>
                <a:gdLst/>
                <a:ahLst/>
                <a:cxnLst/>
                <a:rect l="l" t="t" r="r" b="b"/>
                <a:pathLst>
                  <a:path w="64257" h="64257" extrusionOk="0">
                    <a:moveTo>
                      <a:pt x="64257" y="32129"/>
                    </a:moveTo>
                    <a:cubicBezTo>
                      <a:pt x="64257" y="49873"/>
                      <a:pt x="49873" y="64257"/>
                      <a:pt x="32129" y="64257"/>
                    </a:cubicBezTo>
                    <a:cubicBezTo>
                      <a:pt x="14385" y="64257"/>
                      <a:pt x="0" y="49873"/>
                      <a:pt x="0" y="32129"/>
                    </a:cubicBezTo>
                    <a:cubicBezTo>
                      <a:pt x="0" y="14384"/>
                      <a:pt x="14385" y="0"/>
                      <a:pt x="32129" y="0"/>
                    </a:cubicBezTo>
                    <a:cubicBezTo>
                      <a:pt x="49873" y="0"/>
                      <a:pt x="64257" y="14384"/>
                      <a:pt x="64257" y="32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5" name="Google Shape;585;p29"/>
          <p:cNvGrpSpPr/>
          <p:nvPr/>
        </p:nvGrpSpPr>
        <p:grpSpPr>
          <a:xfrm>
            <a:off x="8782409" y="5686956"/>
            <a:ext cx="610343" cy="610794"/>
            <a:chOff x="-1196056" y="2499889"/>
            <a:chExt cx="850463" cy="851092"/>
          </a:xfrm>
        </p:grpSpPr>
        <p:sp>
          <p:nvSpPr>
            <p:cNvPr id="586" name="Google Shape;586;p29"/>
            <p:cNvSpPr/>
            <p:nvPr/>
          </p:nvSpPr>
          <p:spPr>
            <a:xfrm>
              <a:off x="-1196056" y="2499889"/>
              <a:ext cx="850463" cy="845423"/>
            </a:xfrm>
            <a:custGeom>
              <a:avLst/>
              <a:gdLst/>
              <a:ahLst/>
              <a:cxnLst/>
              <a:rect l="l" t="t" r="r" b="b"/>
              <a:pathLst>
                <a:path w="850463" h="845423" extrusionOk="0">
                  <a:moveTo>
                    <a:pt x="850463" y="425232"/>
                  </a:moveTo>
                  <a:cubicBezTo>
                    <a:pt x="850463" y="190252"/>
                    <a:pt x="660212" y="0"/>
                    <a:pt x="425232" y="0"/>
                  </a:cubicBezTo>
                  <a:cubicBezTo>
                    <a:pt x="190252" y="0"/>
                    <a:pt x="0" y="190252"/>
                    <a:pt x="0" y="425232"/>
                  </a:cubicBezTo>
                  <a:cubicBezTo>
                    <a:pt x="0" y="637533"/>
                    <a:pt x="155603" y="813295"/>
                    <a:pt x="359085" y="845424"/>
                  </a:cubicBezTo>
                  <a:lnTo>
                    <a:pt x="359085" y="548076"/>
                  </a:lnTo>
                  <a:lnTo>
                    <a:pt x="251359" y="548076"/>
                  </a:lnTo>
                  <a:lnTo>
                    <a:pt x="251359" y="425232"/>
                  </a:lnTo>
                  <a:lnTo>
                    <a:pt x="359085" y="425232"/>
                  </a:lnTo>
                  <a:lnTo>
                    <a:pt x="359085" y="331996"/>
                  </a:lnTo>
                  <a:cubicBezTo>
                    <a:pt x="359085" y="225530"/>
                    <a:pt x="422712" y="166313"/>
                    <a:pt x="519728" y="166313"/>
                  </a:cubicBezTo>
                  <a:cubicBezTo>
                    <a:pt x="566346" y="166313"/>
                    <a:pt x="614854" y="174503"/>
                    <a:pt x="614854" y="174503"/>
                  </a:cubicBezTo>
                  <a:lnTo>
                    <a:pt x="614854" y="279078"/>
                  </a:lnTo>
                  <a:lnTo>
                    <a:pt x="561306" y="279078"/>
                  </a:lnTo>
                  <a:cubicBezTo>
                    <a:pt x="508388" y="279078"/>
                    <a:pt x="492009" y="311837"/>
                    <a:pt x="492009" y="345225"/>
                  </a:cubicBezTo>
                  <a:lnTo>
                    <a:pt x="492009" y="425232"/>
                  </a:lnTo>
                  <a:lnTo>
                    <a:pt x="609184" y="425232"/>
                  </a:lnTo>
                  <a:lnTo>
                    <a:pt x="590285" y="548076"/>
                  </a:lnTo>
                  <a:lnTo>
                    <a:pt x="491379" y="548076"/>
                  </a:lnTo>
                  <a:lnTo>
                    <a:pt x="491379" y="845424"/>
                  </a:lnTo>
                  <a:cubicBezTo>
                    <a:pt x="694860" y="813925"/>
                    <a:pt x="850463" y="637533"/>
                    <a:pt x="850463" y="425232"/>
                  </a:cubicBezTo>
                  <a:close/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9">
              <a:hlinkClick r:id="rId4"/>
            </p:cNvPr>
            <p:cNvSpPr/>
            <p:nvPr/>
          </p:nvSpPr>
          <p:spPr>
            <a:xfrm>
              <a:off x="-945327" y="2666201"/>
              <a:ext cx="363494" cy="684780"/>
            </a:xfrm>
            <a:custGeom>
              <a:avLst/>
              <a:gdLst/>
              <a:ahLst/>
              <a:cxnLst/>
              <a:rect l="l" t="t" r="r" b="b"/>
              <a:pathLst>
                <a:path w="363494" h="684780" extrusionOk="0">
                  <a:moveTo>
                    <a:pt x="339555" y="381764"/>
                  </a:moveTo>
                  <a:lnTo>
                    <a:pt x="358455" y="258919"/>
                  </a:lnTo>
                  <a:lnTo>
                    <a:pt x="240650" y="258919"/>
                  </a:lnTo>
                  <a:lnTo>
                    <a:pt x="240650" y="179542"/>
                  </a:lnTo>
                  <a:cubicBezTo>
                    <a:pt x="240650" y="146154"/>
                    <a:pt x="257029" y="113395"/>
                    <a:pt x="309947" y="113395"/>
                  </a:cubicBezTo>
                  <a:lnTo>
                    <a:pt x="363494" y="113395"/>
                  </a:lnTo>
                  <a:lnTo>
                    <a:pt x="363494" y="8190"/>
                  </a:lnTo>
                  <a:cubicBezTo>
                    <a:pt x="363494" y="8190"/>
                    <a:pt x="314987" y="0"/>
                    <a:pt x="268368" y="0"/>
                  </a:cubicBezTo>
                  <a:cubicBezTo>
                    <a:pt x="171353" y="0"/>
                    <a:pt x="107725" y="58588"/>
                    <a:pt x="107725" y="165683"/>
                  </a:cubicBezTo>
                  <a:lnTo>
                    <a:pt x="107725" y="259549"/>
                  </a:lnTo>
                  <a:lnTo>
                    <a:pt x="0" y="259549"/>
                  </a:lnTo>
                  <a:lnTo>
                    <a:pt x="0" y="382394"/>
                  </a:lnTo>
                  <a:lnTo>
                    <a:pt x="107725" y="382394"/>
                  </a:lnTo>
                  <a:lnTo>
                    <a:pt x="107725" y="679741"/>
                  </a:lnTo>
                  <a:cubicBezTo>
                    <a:pt x="129144" y="682891"/>
                    <a:pt x="151823" y="684781"/>
                    <a:pt x="173873" y="684781"/>
                  </a:cubicBezTo>
                  <a:cubicBezTo>
                    <a:pt x="195922" y="684781"/>
                    <a:pt x="218601" y="682891"/>
                    <a:pt x="240020" y="679741"/>
                  </a:cubicBezTo>
                  <a:lnTo>
                    <a:pt x="240020" y="382394"/>
                  </a:lnTo>
                  <a:lnTo>
                    <a:pt x="339555" y="382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8" name="Google Shape;588;p29"/>
          <p:cNvSpPr/>
          <p:nvPr/>
        </p:nvSpPr>
        <p:spPr>
          <a:xfrm>
            <a:off x="9494024" y="5692848"/>
            <a:ext cx="610343" cy="610343"/>
          </a:xfrm>
          <a:custGeom>
            <a:avLst/>
            <a:gdLst/>
            <a:ahLst/>
            <a:cxnLst/>
            <a:rect l="l" t="t" r="r" b="b"/>
            <a:pathLst>
              <a:path w="850463" h="850463" extrusionOk="0">
                <a:moveTo>
                  <a:pt x="850464" y="425232"/>
                </a:moveTo>
                <a:cubicBezTo>
                  <a:pt x="850464" y="660081"/>
                  <a:pt x="660081" y="850464"/>
                  <a:pt x="425232" y="850464"/>
                </a:cubicBezTo>
                <a:cubicBezTo>
                  <a:pt x="190383" y="850464"/>
                  <a:pt x="0" y="660081"/>
                  <a:pt x="0" y="425232"/>
                </a:cubicBezTo>
                <a:cubicBezTo>
                  <a:pt x="0" y="190383"/>
                  <a:pt x="190383" y="0"/>
                  <a:pt x="425232" y="0"/>
                </a:cubicBezTo>
                <a:cubicBezTo>
                  <a:pt x="660081" y="0"/>
                  <a:pt x="850464" y="190383"/>
                  <a:pt x="850464" y="425232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29" descr="World with solid fill">
            <a:hlinkClick r:id="rId5"/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602" y="5745797"/>
            <a:ext cx="535186" cy="5351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BCE99-00BC-0D5A-CC3E-D249B3E7012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8419" y="1079400"/>
            <a:ext cx="9234385" cy="32882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IE" sz="3600" b="1" dirty="0"/>
              <a:t>Brawo!!! </a:t>
            </a:r>
            <a:r>
              <a:rPr lang="en-IE" sz="3600" dirty="0"/>
              <a:t>Właśnie </a:t>
            </a:r>
            <a:r>
              <a:rPr lang="en-IE" sz="3600" dirty="0" err="1"/>
              <a:t>ukończyłeś</a:t>
            </a:r>
            <a:r>
              <a:rPr lang="en-IE" sz="3600" dirty="0"/>
              <a:t> </a:t>
            </a:r>
            <a:r>
              <a:rPr lang="pl-PL" sz="3600" dirty="0"/>
              <a:t>pierwszy moduł</a:t>
            </a:r>
            <a:r>
              <a:rPr lang="en-IE" sz="3600" dirty="0"/>
              <a:t>... kontynuuj tę podróż edukacyjną.</a:t>
            </a:r>
          </a:p>
          <a:p>
            <a:pPr>
              <a:lnSpc>
                <a:spcPct val="110000"/>
              </a:lnSpc>
            </a:pPr>
            <a:r>
              <a:rPr lang="en-IE" sz="3600" dirty="0"/>
              <a:t>W </a:t>
            </a:r>
            <a:r>
              <a:rPr lang="pl-PL" sz="3600" dirty="0"/>
              <a:t>drugim </a:t>
            </a:r>
            <a:r>
              <a:rPr lang="en-IE" sz="3600" dirty="0"/>
              <a:t>module </a:t>
            </a:r>
            <a:r>
              <a:rPr lang="en-IE" sz="3600" dirty="0" err="1"/>
              <a:t>omawiamy</a:t>
            </a:r>
            <a:r>
              <a:rPr lang="en-IE" sz="3600" dirty="0"/>
              <a:t> </a:t>
            </a:r>
            <a:r>
              <a:rPr lang="pl-PL" sz="3600" dirty="0" err="1"/>
              <a:t>z</a:t>
            </a:r>
            <a:r>
              <a:rPr lang="en-IE" sz="3600" dirty="0" err="1"/>
              <a:t>asady</a:t>
            </a:r>
            <a:r>
              <a:rPr lang="en-IE" sz="3600" dirty="0"/>
              <a:t> </a:t>
            </a:r>
            <a:r>
              <a:rPr lang="en-IE" sz="3600" dirty="0" err="1"/>
              <a:t>i</a:t>
            </a:r>
            <a:r>
              <a:rPr lang="en-IE" sz="3600" dirty="0"/>
              <a:t> </a:t>
            </a:r>
            <a:r>
              <a:rPr lang="en-IE" sz="3600" dirty="0" err="1"/>
              <a:t>ramy</a:t>
            </a:r>
            <a:r>
              <a:rPr lang="en-IE" sz="3600" dirty="0"/>
              <a:t> </a:t>
            </a:r>
            <a:r>
              <a:rPr lang="en-IE" sz="3600" dirty="0" err="1"/>
              <a:t>prawne</a:t>
            </a:r>
            <a:r>
              <a:rPr lang="en-IE" sz="3600" dirty="0"/>
              <a:t> </a:t>
            </a:r>
            <a:r>
              <a:rPr lang="en-IE" sz="3600" dirty="0" err="1"/>
              <a:t>wspierające</a:t>
            </a:r>
            <a:r>
              <a:rPr lang="en-IE" sz="3600" dirty="0"/>
              <a:t> agroekologię.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US" dirty="0" err="1"/>
              <a:t>Czym</a:t>
            </a:r>
            <a:r>
              <a:rPr lang="en-US" dirty="0"/>
              <a:t> jest </a:t>
            </a:r>
            <a:r>
              <a:rPr lang="en-US" dirty="0" err="1"/>
              <a:t>agroekologia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56" name="Google Shape;256;p5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US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690664" y="1813743"/>
            <a:ext cx="6036708" cy="375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3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Agroekologia to holistyczne i zintegrowane podejście, które jednocześnie stosuje koncepcje i zasady </a:t>
            </a:r>
            <a:r>
              <a:rPr lang="en-US" sz="2300" b="0" i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ekologiczne</a:t>
            </a:r>
            <a:r>
              <a:rPr lang="en-US" sz="23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pl-PL" sz="23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oraz</a:t>
            </a:r>
            <a:r>
              <a:rPr lang="en-US" sz="23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społeczne do projektowania i zarządzania zrównoważonym rolnictwem i systemami żywnościowymi. </a:t>
            </a:r>
            <a:endParaRPr lang="pl-PL" sz="23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300" b="0" i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Dąży</a:t>
            </a:r>
            <a:r>
              <a:rPr lang="en-US" sz="23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do </a:t>
            </a:r>
            <a:r>
              <a:rPr lang="en-US" sz="2300" b="0" i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optymalizacji</a:t>
            </a:r>
            <a:r>
              <a:rPr lang="en-US" sz="23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interakcji między roślinami, zwierzętami, ludźmi i środowiskiem, jednocześnie zajmując się potrzebą społecznie sprawiedliwych systemów żywnościowych, w ramach których ludzie mogą decydować o tym, co jedzą, jak i gdzie jest to produkowane. </a:t>
            </a:r>
          </a:p>
        </p:txBody>
      </p:sp>
      <p:sp>
        <p:nvSpPr>
          <p:cNvPr id="262" name="Google Shape;262;p6"/>
          <p:cNvSpPr txBox="1">
            <a:spLocks noGrp="1"/>
          </p:cNvSpPr>
          <p:nvPr>
            <p:ph type="body" idx="2"/>
          </p:nvPr>
        </p:nvSpPr>
        <p:spPr>
          <a:xfrm>
            <a:off x="898357" y="691368"/>
            <a:ext cx="5786221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Ale co to właściwie jest agroekologia?</a:t>
            </a:r>
            <a:endParaRPr dirty="0"/>
          </a:p>
        </p:txBody>
      </p:sp>
      <p:pic>
        <p:nvPicPr>
          <p:cNvPr id="263" name="Google Shape;263;p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0" y="1420553"/>
            <a:ext cx="5130800" cy="39131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3DDE6-2BD3-37E4-4BEB-D56624F03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431" y="1404749"/>
            <a:ext cx="5055171" cy="3808175"/>
          </a:xfrm>
        </p:spPr>
        <p:txBody>
          <a:bodyPr/>
          <a:lstStyle/>
          <a:p>
            <a:r>
              <a:rPr lang="en-US" dirty="0"/>
              <a:t>Agroekologia jest zakorzeniona w głębokim zrozumieniu interakcji między </a:t>
            </a:r>
            <a:r>
              <a:rPr lang="en-US" b="1" dirty="0"/>
              <a:t>roślinami, zwierzętami, ludźmi i środowiskiem </a:t>
            </a:r>
            <a:r>
              <a:rPr lang="en-US" dirty="0"/>
              <a:t>w systemach rolniczych.</a:t>
            </a:r>
          </a:p>
          <a:p>
            <a:endParaRPr lang="en-IE" dirty="0"/>
          </a:p>
        </p:txBody>
      </p:sp>
      <p:pic>
        <p:nvPicPr>
          <p:cNvPr id="5" name="Picture Placeholder 4" descr="Backyard chicken in garden">
            <a:extLst>
              <a:ext uri="{FF2B5EF4-FFF2-40B4-BE49-F238E27FC236}">
                <a16:creationId xmlns:a16="http://schemas.microsoft.com/office/drawing/2014/main" id="{295D3F7C-3E5A-A16C-A4E9-94518AD3C95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Google Shape;321;p11">
            <a:extLst>
              <a:ext uri="{FF2B5EF4-FFF2-40B4-BE49-F238E27FC236}">
                <a16:creationId xmlns:a16="http://schemas.microsoft.com/office/drawing/2014/main" id="{934C3081-540D-7021-C97D-564086705BD2}"/>
              </a:ext>
            </a:extLst>
          </p:cNvPr>
          <p:cNvGrpSpPr/>
          <p:nvPr/>
        </p:nvGrpSpPr>
        <p:grpSpPr>
          <a:xfrm rot="3730759">
            <a:off x="6010823" y="563287"/>
            <a:ext cx="949887" cy="1163493"/>
            <a:chOff x="7602444" y="4967675"/>
            <a:chExt cx="483620" cy="592374"/>
          </a:xfrm>
        </p:grpSpPr>
        <p:grpSp>
          <p:nvGrpSpPr>
            <p:cNvPr id="7" name="Google Shape;322;p11">
              <a:extLst>
                <a:ext uri="{FF2B5EF4-FFF2-40B4-BE49-F238E27FC236}">
                  <a16:creationId xmlns:a16="http://schemas.microsoft.com/office/drawing/2014/main" id="{4E78002A-AD92-967C-46A8-8320A46184B5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11" name="Google Shape;323;p11">
                <a:extLst>
                  <a:ext uri="{FF2B5EF4-FFF2-40B4-BE49-F238E27FC236}">
                    <a16:creationId xmlns:a16="http://schemas.microsoft.com/office/drawing/2014/main" id="{A6F8ABB7-9694-B04D-6086-D2422A45A41C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324;p11">
                <a:extLst>
                  <a:ext uri="{FF2B5EF4-FFF2-40B4-BE49-F238E27FC236}">
                    <a16:creationId xmlns:a16="http://schemas.microsoft.com/office/drawing/2014/main" id="{8B41CD39-BCDC-7FBA-0CDB-DC56F57F7E7B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325;p11">
                <a:extLst>
                  <a:ext uri="{FF2B5EF4-FFF2-40B4-BE49-F238E27FC236}">
                    <a16:creationId xmlns:a16="http://schemas.microsoft.com/office/drawing/2014/main" id="{5DDCD848-FC07-229F-E7F9-DF7D3F6F19F3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26;p11">
              <a:extLst>
                <a:ext uri="{FF2B5EF4-FFF2-40B4-BE49-F238E27FC236}">
                  <a16:creationId xmlns:a16="http://schemas.microsoft.com/office/drawing/2014/main" id="{6B74D2ED-DA4C-933A-C455-319602D8FA7F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9" name="Google Shape;327;p11">
                <a:extLst>
                  <a:ext uri="{FF2B5EF4-FFF2-40B4-BE49-F238E27FC236}">
                    <a16:creationId xmlns:a16="http://schemas.microsoft.com/office/drawing/2014/main" id="{8ACCF968-0C66-479D-0C96-959B5AEA690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28;p11">
                <a:extLst>
                  <a:ext uri="{FF2B5EF4-FFF2-40B4-BE49-F238E27FC236}">
                    <a16:creationId xmlns:a16="http://schemas.microsoft.com/office/drawing/2014/main" id="{2814C663-4E44-9250-C665-A4C7E9AA891C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93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E73CA-F1D0-9D2C-B5BA-47784DF203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880" y="261710"/>
            <a:ext cx="9467705" cy="6883710"/>
          </a:xfrm>
          <a:prstGeom prst="rect">
            <a:avLst/>
          </a:prstGeom>
          <a:noFill/>
        </p:spPr>
      </p:pic>
      <p:pic>
        <p:nvPicPr>
          <p:cNvPr id="4" name="Online Media 3" title="Agroecology for Sustainable Food Systems">
            <a:hlinkClick r:id="" action="ppaction://media"/>
            <a:extLst>
              <a:ext uri="{FF2B5EF4-FFF2-40B4-BE49-F238E27FC236}">
                <a16:creationId xmlns:a16="http://schemas.microsoft.com/office/drawing/2014/main" id="{ADE0D9F7-7F30-1D89-D7EC-4CEFE70DA6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4936" y="885825"/>
            <a:ext cx="7158072" cy="4429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A315D-4CB6-2021-2E24-486A7D41E653}"/>
              </a:ext>
            </a:extLst>
          </p:cNvPr>
          <p:cNvSpPr txBox="1"/>
          <p:nvPr/>
        </p:nvSpPr>
        <p:spPr>
          <a:xfrm>
            <a:off x="954936" y="5708232"/>
            <a:ext cx="2959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Agroekologia dla zrównoważonych systemów żywnościowych (youtube.com)</a:t>
            </a:r>
            <a:endParaRPr lang="en-IE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DF161-6C26-2870-2E8C-C9CA0FDB1DBE}"/>
              </a:ext>
            </a:extLst>
          </p:cNvPr>
          <p:cNvSpPr txBox="1"/>
          <p:nvPr/>
        </p:nvSpPr>
        <p:spPr>
          <a:xfrm>
            <a:off x="8406087" y="1674170"/>
            <a:ext cx="33473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tym krótkim filmie przedstawiono ogólne wprowadzenie do tego, czym jest agroekologia i jakie ma znaczenie dla osiągnięcia Celów Zrównoważonego Rozwoju (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057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6DB8B-4700-0D87-3671-344D32A26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987" y="1616943"/>
            <a:ext cx="5491842" cy="3025975"/>
          </a:xfrm>
        </p:spPr>
        <p:txBody>
          <a:bodyPr/>
          <a:lstStyle/>
          <a:p>
            <a:pPr marL="0" indent="0" algn="ctr"/>
            <a:r>
              <a:rPr lang="en-US" sz="3600" dirty="0"/>
              <a:t> Agroekologia stosuje zasady i koncepcje ekologiczne do </a:t>
            </a:r>
            <a:r>
              <a:rPr lang="en-US" sz="3600" b="1" dirty="0"/>
              <a:t>badania</a:t>
            </a:r>
            <a:r>
              <a:rPr lang="en-US" sz="3600" dirty="0"/>
              <a:t>, </a:t>
            </a:r>
            <a:r>
              <a:rPr lang="en-US" sz="3600" b="1" dirty="0"/>
              <a:t>projektowania </a:t>
            </a:r>
            <a:r>
              <a:rPr lang="en-US" sz="3600" dirty="0"/>
              <a:t>i </a:t>
            </a:r>
            <a:r>
              <a:rPr lang="en-US" sz="3600" b="1" dirty="0"/>
              <a:t>zarządzania </a:t>
            </a:r>
            <a:r>
              <a:rPr lang="en-US" sz="3600" dirty="0"/>
              <a:t>zrównoważonymi systemami żywnościowymi. </a:t>
            </a:r>
            <a:endParaRPr lang="en-IE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42127-063F-48B8-8888-D818EF1E4E4B}"/>
              </a:ext>
            </a:extLst>
          </p:cNvPr>
          <p:cNvSpPr txBox="1"/>
          <p:nvPr/>
        </p:nvSpPr>
        <p:spPr>
          <a:xfrm>
            <a:off x="6624578" y="1147499"/>
            <a:ext cx="544172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promuje </a:t>
            </a:r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obszarów wiejskich i wymiar społeczny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który ściśle łączy rolników, konsumentów, rządy i wszystkie inne podmioty w łańcuchu wartości żywności.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jest </a:t>
            </a:r>
            <a:r>
              <a:rPr lang="en-US" sz="2400" b="1" dirty="0">
                <a:solidFill>
                  <a:srgbClr val="8DC6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oparta na wiedzy.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pozwala ludziom </a:t>
            </a:r>
            <a:r>
              <a:rPr lang="pl-PL" sz="2400" b="1" dirty="0">
                <a:solidFill>
                  <a:srgbClr val="94C9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nowo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nawiązać kontakt z żywnością, a producentom z konsumentami, dzięki czemu zdrowa żywność staje się dostępna dla wszystkich konsumentów i może być wykorzystywana w zdrowej i zrównoważonej diecie.</a:t>
            </a:r>
            <a:endParaRPr lang="en-I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oogle Shape;321;p11">
            <a:extLst>
              <a:ext uri="{FF2B5EF4-FFF2-40B4-BE49-F238E27FC236}">
                <a16:creationId xmlns:a16="http://schemas.microsoft.com/office/drawing/2014/main" id="{F0ADD862-0733-5993-7058-56886E8FA0AB}"/>
              </a:ext>
            </a:extLst>
          </p:cNvPr>
          <p:cNvGrpSpPr/>
          <p:nvPr/>
        </p:nvGrpSpPr>
        <p:grpSpPr>
          <a:xfrm rot="3730759">
            <a:off x="10980895" y="220390"/>
            <a:ext cx="949887" cy="1163493"/>
            <a:chOff x="7602444" y="4967675"/>
            <a:chExt cx="483620" cy="592374"/>
          </a:xfrm>
        </p:grpSpPr>
        <p:grpSp>
          <p:nvGrpSpPr>
            <p:cNvPr id="8" name="Google Shape;322;p11">
              <a:extLst>
                <a:ext uri="{FF2B5EF4-FFF2-40B4-BE49-F238E27FC236}">
                  <a16:creationId xmlns:a16="http://schemas.microsoft.com/office/drawing/2014/main" id="{5572D0B4-5C29-7A74-182A-1D3589F361B0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12" name="Google Shape;323;p11">
                <a:extLst>
                  <a:ext uri="{FF2B5EF4-FFF2-40B4-BE49-F238E27FC236}">
                    <a16:creationId xmlns:a16="http://schemas.microsoft.com/office/drawing/2014/main" id="{C1D1DB99-7828-C510-26CB-8C089368420B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324;p11">
                <a:extLst>
                  <a:ext uri="{FF2B5EF4-FFF2-40B4-BE49-F238E27FC236}">
                    <a16:creationId xmlns:a16="http://schemas.microsoft.com/office/drawing/2014/main" id="{A76D2F01-1D1F-D78B-8AAC-C889B64BB30E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325;p11">
                <a:extLst>
                  <a:ext uri="{FF2B5EF4-FFF2-40B4-BE49-F238E27FC236}">
                    <a16:creationId xmlns:a16="http://schemas.microsoft.com/office/drawing/2014/main" id="{77BC9B8A-0B19-9CD2-FBDE-C3C958CFF0F9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26;p11">
              <a:extLst>
                <a:ext uri="{FF2B5EF4-FFF2-40B4-BE49-F238E27FC236}">
                  <a16:creationId xmlns:a16="http://schemas.microsoft.com/office/drawing/2014/main" id="{2E5C3B2B-8E10-4649-9CC0-6949AC84842D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10" name="Google Shape;327;p11">
                <a:extLst>
                  <a:ext uri="{FF2B5EF4-FFF2-40B4-BE49-F238E27FC236}">
                    <a16:creationId xmlns:a16="http://schemas.microsoft.com/office/drawing/2014/main" id="{2B27651B-E52E-94C6-E00E-0D99DB704B7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328;p11">
                <a:extLst>
                  <a:ext uri="{FF2B5EF4-FFF2-40B4-BE49-F238E27FC236}">
                    <a16:creationId xmlns:a16="http://schemas.microsoft.com/office/drawing/2014/main" id="{6497E38C-235F-BF03-2108-7435D14A0618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24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FB731C-6FA0-55EC-9C42-2A67DA1701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91" y="2026619"/>
            <a:ext cx="11118163" cy="3640391"/>
          </a:xfrm>
          <a:prstGeom prst="rect">
            <a:avLst/>
          </a:prstGeom>
        </p:spPr>
      </p:pic>
      <p:sp>
        <p:nvSpPr>
          <p:cNvPr id="288" name="Google Shape;288;p7"/>
          <p:cNvSpPr txBox="1"/>
          <p:nvPr/>
        </p:nvSpPr>
        <p:spPr>
          <a:xfrm>
            <a:off x="889338" y="590457"/>
            <a:ext cx="10628211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Agroekologia oznacza zmianę w kierunku bardziej zintegrowanych, ekologicznych i zrównoważonych praktyk rolniczych.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pl-PL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2800" b="1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elementów</a:t>
            </a:r>
            <a:r>
              <a:rPr lang="en-US" sz="2800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groekologii</a:t>
            </a:r>
            <a:r>
              <a:rPr lang="en-US" sz="2800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to:</a:t>
            </a:r>
            <a:endParaRPr sz="2800" dirty="0">
              <a:solidFill>
                <a:srgbClr val="8DC64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00BD7-A610-0A1F-8D32-22470A5C6001}"/>
              </a:ext>
            </a:extLst>
          </p:cNvPr>
          <p:cNvSpPr txBox="1"/>
          <p:nvPr/>
        </p:nvSpPr>
        <p:spPr>
          <a:xfrm>
            <a:off x="1097279" y="3341205"/>
            <a:ext cx="16244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Różnorodność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67251-5E58-6FE1-3FA8-F352D8AB65F1}"/>
              </a:ext>
            </a:extLst>
          </p:cNvPr>
          <p:cNvSpPr txBox="1"/>
          <p:nvPr/>
        </p:nvSpPr>
        <p:spPr>
          <a:xfrm>
            <a:off x="9569193" y="5012684"/>
            <a:ext cx="17512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Gospodarka o obiegu zamkniętym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0DCBA-AAAE-61F9-874B-6A014926B3FA}"/>
              </a:ext>
            </a:extLst>
          </p:cNvPr>
          <p:cNvSpPr txBox="1"/>
          <p:nvPr/>
        </p:nvSpPr>
        <p:spPr>
          <a:xfrm>
            <a:off x="7203205" y="5012684"/>
            <a:ext cx="20171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Odpowiedzialne zarządzanie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035B1-0E07-B6FD-FECD-F3912BA667A3}"/>
              </a:ext>
            </a:extLst>
          </p:cNvPr>
          <p:cNvSpPr txBox="1"/>
          <p:nvPr/>
        </p:nvSpPr>
        <p:spPr>
          <a:xfrm>
            <a:off x="5136842" y="5012684"/>
            <a:ext cx="20171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Tradycje kulturowe </a:t>
            </a:r>
            <a:r>
              <a:rPr lang="en-IE" b="1" dirty="0" err="1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żywnościowe</a:t>
            </a:r>
            <a:endParaRPr lang="en-IE" b="1" dirty="0">
              <a:solidFill>
                <a:srgbClr val="23232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6CCDB-BCAF-D0A7-DCA0-FE52CF39C25B}"/>
              </a:ext>
            </a:extLst>
          </p:cNvPr>
          <p:cNvSpPr txBox="1"/>
          <p:nvPr/>
        </p:nvSpPr>
        <p:spPr>
          <a:xfrm>
            <a:off x="3023029" y="5012684"/>
            <a:ext cx="1918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E" b="1" dirty="0" err="1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udzkie</a:t>
            </a:r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b="1" dirty="0" err="1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b="1" dirty="0" err="1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społeczne</a:t>
            </a:r>
            <a:r>
              <a:rPr lang="pl-PL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wartości</a:t>
            </a:r>
            <a:endParaRPr lang="en-IE" b="1" dirty="0">
              <a:solidFill>
                <a:srgbClr val="23232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F27BE-CD8A-92DF-164F-09FD31D73E90}"/>
              </a:ext>
            </a:extLst>
          </p:cNvPr>
          <p:cNvSpPr txBox="1"/>
          <p:nvPr/>
        </p:nvSpPr>
        <p:spPr>
          <a:xfrm>
            <a:off x="1097279" y="5012684"/>
            <a:ext cx="16244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Odporność</a:t>
            </a:r>
            <a:endParaRPr lang="en-IE" b="1" dirty="0">
              <a:solidFill>
                <a:srgbClr val="23232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161F6-B4A4-C798-139B-E0B8A6A98DC4}"/>
              </a:ext>
            </a:extLst>
          </p:cNvPr>
          <p:cNvSpPr txBox="1"/>
          <p:nvPr/>
        </p:nvSpPr>
        <p:spPr>
          <a:xfrm>
            <a:off x="2985312" y="3338228"/>
            <a:ext cx="21515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Współtworzenie i dzielenie się wiedzą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E2F003-CC1F-2366-99A2-4124DEC2D702}"/>
              </a:ext>
            </a:extLst>
          </p:cNvPr>
          <p:cNvSpPr txBox="1"/>
          <p:nvPr/>
        </p:nvSpPr>
        <p:spPr>
          <a:xfrm>
            <a:off x="5382407" y="3313365"/>
            <a:ext cx="16244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Synergie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787B0-10D9-36D3-7C46-C889A3C4C54C}"/>
              </a:ext>
            </a:extLst>
          </p:cNvPr>
          <p:cNvSpPr txBox="1"/>
          <p:nvPr/>
        </p:nvSpPr>
        <p:spPr>
          <a:xfrm>
            <a:off x="7399600" y="3345648"/>
            <a:ext cx="16244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Wydajność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EEC3FF-0EF2-C619-7C84-903A6D8B9AE9}"/>
              </a:ext>
            </a:extLst>
          </p:cNvPr>
          <p:cNvSpPr txBox="1"/>
          <p:nvPr/>
        </p:nvSpPr>
        <p:spPr>
          <a:xfrm>
            <a:off x="9582441" y="3338228"/>
            <a:ext cx="16244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Recykling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BF015A-105F-2AAA-3A6F-ACCC6549F657}"/>
              </a:ext>
            </a:extLst>
          </p:cNvPr>
          <p:cNvSpPr txBox="1"/>
          <p:nvPr/>
        </p:nvSpPr>
        <p:spPr>
          <a:xfrm>
            <a:off x="9839926" y="5888684"/>
            <a:ext cx="17512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Źródło</a:t>
            </a:r>
            <a:endParaRPr lang="en-IE" b="1" dirty="0">
              <a:solidFill>
                <a:srgbClr val="23232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8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10391</TotalTime>
  <Words>2134</Words>
  <Application>Microsoft Office PowerPoint</Application>
  <PresentationFormat>Widescreen</PresentationFormat>
  <Paragraphs>164</Paragraphs>
  <Slides>30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Lato Black</vt:lpstr>
      <vt:lpstr>Calibri</vt:lpstr>
      <vt:lpstr>Times New Roman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docId:CA655C8D2DE3E9F2157FB671BE80A2EF</cp:keywords>
  <cp:lastModifiedBy>Paula Whyte ( Momentum Consulting )</cp:lastModifiedBy>
  <cp:revision>25</cp:revision>
  <dcterms:created xsi:type="dcterms:W3CDTF">2020-10-14T13:32:04Z</dcterms:created>
  <dcterms:modified xsi:type="dcterms:W3CDTF">2024-09-02T07:52:13Z</dcterms:modified>
</cp:coreProperties>
</file>