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4286" r:id="rId2"/>
    <p:sldId id="4376" r:id="rId3"/>
    <p:sldId id="257" r:id="rId4"/>
    <p:sldId id="258" r:id="rId5"/>
    <p:sldId id="259" r:id="rId6"/>
    <p:sldId id="260" r:id="rId7"/>
    <p:sldId id="261" r:id="rId8"/>
    <p:sldId id="262" r:id="rId9"/>
    <p:sldId id="263" r:id="rId10"/>
    <p:sldId id="437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4289" r:id="rId27"/>
  </p:sldIdLst>
  <p:sldSz cx="12192000" cy="6858000"/>
  <p:notesSz cx="6858000" cy="9144000"/>
  <p:embeddedFontLst>
    <p:embeddedFont>
      <p:font typeface="Montserrat Light" panose="000004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PCkUQSzmWuYSEVIggbQ2e4wKx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000000"/>
    <a:srgbClr val="9FDADF"/>
    <a:srgbClr val="D6EBBB"/>
    <a:srgbClr val="26A45B"/>
    <a:srgbClr val="86A66B"/>
    <a:srgbClr val="3DA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0"/>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51" name="Google Shape;151;p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52" name="Google Shape;152;p40"/>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53" name="Google Shape;153;p40"/>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0"/>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0"/>
          <p:cNvGrpSpPr/>
          <p:nvPr/>
        </p:nvGrpSpPr>
        <p:grpSpPr>
          <a:xfrm>
            <a:off x="9031059" y="445499"/>
            <a:ext cx="2735993" cy="679345"/>
            <a:chOff x="0" y="0"/>
            <a:chExt cx="2301694" cy="571500"/>
          </a:xfrm>
        </p:grpSpPr>
        <p:sp>
          <p:nvSpPr>
            <p:cNvPr id="156" name="Google Shape;156;p4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57" name="Google Shape;157;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58" name="Google Shape;158;p40"/>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59" name="Google Shape;159;p40"/>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0"/>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1"/>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3" name="Google Shape;163;p41"/>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1"/>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1"/>
          <p:cNvGrpSpPr/>
          <p:nvPr/>
        </p:nvGrpSpPr>
        <p:grpSpPr>
          <a:xfrm>
            <a:off x="9236842" y="286604"/>
            <a:ext cx="2735993" cy="679345"/>
            <a:chOff x="0" y="0"/>
            <a:chExt cx="2301694" cy="571500"/>
          </a:xfrm>
        </p:grpSpPr>
        <p:sp>
          <p:nvSpPr>
            <p:cNvPr id="166" name="Google Shape;166;p4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p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68" name="Google Shape;168;p41"/>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9" name="Google Shape;169;p41"/>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71" name="Google Shape;171;p41"/>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2" name="Google Shape;172;p41"/>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2"/>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5" name="Google Shape;175;p42"/>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2"/>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3"/>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9" name="Google Shape;179;p43"/>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3"/>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4"/>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3" name="Google Shape;183;p44"/>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4"/>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4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7" name="Google Shape;187;p4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4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45"/>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190" name="Google Shape;190;p45"/>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4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5869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66407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 name="Google Shape;48;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49" name="Google Shape;49;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 name="Google Shape;50;p31"/>
          <p:cNvGrpSpPr/>
          <p:nvPr/>
        </p:nvGrpSpPr>
        <p:grpSpPr>
          <a:xfrm>
            <a:off x="482255" y="3109382"/>
            <a:ext cx="6917577" cy="2914086"/>
            <a:chOff x="1202708" y="6807724"/>
            <a:chExt cx="6270636" cy="2641557"/>
          </a:xfrm>
        </p:grpSpPr>
        <p:grpSp>
          <p:nvGrpSpPr>
            <p:cNvPr id="51" name="Google Shape;51;p31"/>
            <p:cNvGrpSpPr/>
            <p:nvPr/>
          </p:nvGrpSpPr>
          <p:grpSpPr>
            <a:xfrm>
              <a:off x="2348838" y="6807724"/>
              <a:ext cx="1249545" cy="2223620"/>
              <a:chOff x="2348838" y="6807724"/>
              <a:chExt cx="1249545" cy="2223620"/>
            </a:xfrm>
          </p:grpSpPr>
          <p:sp>
            <p:nvSpPr>
              <p:cNvPr id="52" name="Google Shape;52;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 name="Google Shape;56;p31"/>
              <p:cNvGrpSpPr/>
              <p:nvPr/>
            </p:nvGrpSpPr>
            <p:grpSpPr>
              <a:xfrm>
                <a:off x="2483956" y="6807724"/>
                <a:ext cx="738321" cy="802017"/>
                <a:chOff x="2483956" y="6807724"/>
                <a:chExt cx="738321" cy="802017"/>
              </a:xfrm>
            </p:grpSpPr>
            <p:sp>
              <p:nvSpPr>
                <p:cNvPr id="57" name="Google Shape;57;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0" name="Google Shape;60;p31"/>
            <p:cNvGrpSpPr/>
            <p:nvPr/>
          </p:nvGrpSpPr>
          <p:grpSpPr>
            <a:xfrm>
              <a:off x="1202708" y="6848940"/>
              <a:ext cx="6270636" cy="2600341"/>
              <a:chOff x="1202708" y="6848940"/>
              <a:chExt cx="6270636" cy="2600341"/>
            </a:xfrm>
          </p:grpSpPr>
          <p:sp>
            <p:nvSpPr>
              <p:cNvPr id="61" name="Google Shape;61;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3" name="Google Shape;63;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2"/>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2"/>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32"/>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70" name="Google Shape;70;p32"/>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3"/>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73" name="Google Shape;73;p33"/>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3"/>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3"/>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3"/>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3"/>
          <p:cNvGrpSpPr/>
          <p:nvPr/>
        </p:nvGrpSpPr>
        <p:grpSpPr>
          <a:xfrm>
            <a:off x="4054161" y="721803"/>
            <a:ext cx="7547911" cy="1674487"/>
            <a:chOff x="4061909" y="1565906"/>
            <a:chExt cx="7547911" cy="1882781"/>
          </a:xfrm>
        </p:grpSpPr>
        <p:cxnSp>
          <p:nvCxnSpPr>
            <p:cNvPr id="78" name="Google Shape;78;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3"/>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3"/>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3"/>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3"/>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3"/>
          <p:cNvGrpSpPr/>
          <p:nvPr/>
        </p:nvGrpSpPr>
        <p:grpSpPr>
          <a:xfrm>
            <a:off x="4054160" y="2644936"/>
            <a:ext cx="7547911" cy="1674487"/>
            <a:chOff x="4061909" y="1565906"/>
            <a:chExt cx="7547911" cy="1882781"/>
          </a:xfrm>
        </p:grpSpPr>
        <p:cxnSp>
          <p:nvCxnSpPr>
            <p:cNvPr id="87" name="Google Shape;87;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3"/>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3"/>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3"/>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3"/>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3"/>
          <p:cNvGrpSpPr/>
          <p:nvPr/>
        </p:nvGrpSpPr>
        <p:grpSpPr>
          <a:xfrm>
            <a:off x="4069658" y="4508733"/>
            <a:ext cx="7547911" cy="1674487"/>
            <a:chOff x="4061909" y="1565906"/>
            <a:chExt cx="7547911" cy="1882781"/>
          </a:xfrm>
        </p:grpSpPr>
        <p:cxnSp>
          <p:nvCxnSpPr>
            <p:cNvPr id="96" name="Google Shape;96;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3"/>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3"/>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9"/>
        <p:cNvGrpSpPr/>
        <p:nvPr/>
      </p:nvGrpSpPr>
      <p:grpSpPr>
        <a:xfrm>
          <a:off x="0" y="0"/>
          <a:ext cx="0" cy="0"/>
          <a:chOff x="0" y="0"/>
          <a:chExt cx="0" cy="0"/>
        </a:xfrm>
      </p:grpSpPr>
      <p:sp>
        <p:nvSpPr>
          <p:cNvPr id="110" name="Google Shape;110;p36"/>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11" name="Google Shape;111;p36"/>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36"/>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37"/>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16" name="Google Shape;116;p37"/>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7"/>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7"/>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37"/>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3" name="Google Shape;123;p37"/>
          <p:cNvGrpSpPr/>
          <p:nvPr/>
        </p:nvGrpSpPr>
        <p:grpSpPr>
          <a:xfrm>
            <a:off x="309236" y="3028352"/>
            <a:ext cx="6499866" cy="2738122"/>
            <a:chOff x="1202708" y="6807724"/>
            <a:chExt cx="6270636" cy="2641557"/>
          </a:xfrm>
        </p:grpSpPr>
        <p:grpSp>
          <p:nvGrpSpPr>
            <p:cNvPr id="124" name="Google Shape;124;p37"/>
            <p:cNvGrpSpPr/>
            <p:nvPr/>
          </p:nvGrpSpPr>
          <p:grpSpPr>
            <a:xfrm>
              <a:off x="2348838" y="6807724"/>
              <a:ext cx="1249545" cy="2223620"/>
              <a:chOff x="2348838" y="6807724"/>
              <a:chExt cx="1249545" cy="2223620"/>
            </a:xfrm>
          </p:grpSpPr>
          <p:sp>
            <p:nvSpPr>
              <p:cNvPr id="125" name="Google Shape;125;p37"/>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37"/>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37"/>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37"/>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9" name="Google Shape;129;p37"/>
              <p:cNvGrpSpPr/>
              <p:nvPr/>
            </p:nvGrpSpPr>
            <p:grpSpPr>
              <a:xfrm>
                <a:off x="2483956" y="6807724"/>
                <a:ext cx="738321" cy="802017"/>
                <a:chOff x="2483956" y="6807724"/>
                <a:chExt cx="738321" cy="802017"/>
              </a:xfrm>
            </p:grpSpPr>
            <p:sp>
              <p:nvSpPr>
                <p:cNvPr id="130" name="Google Shape;130;p37"/>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37"/>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37"/>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33" name="Google Shape;133;p37"/>
            <p:cNvGrpSpPr/>
            <p:nvPr/>
          </p:nvGrpSpPr>
          <p:grpSpPr>
            <a:xfrm>
              <a:off x="1202708" y="6848940"/>
              <a:ext cx="6270636" cy="2600341"/>
              <a:chOff x="1202708" y="6848940"/>
              <a:chExt cx="6270636" cy="2600341"/>
            </a:xfrm>
          </p:grpSpPr>
          <p:sp>
            <p:nvSpPr>
              <p:cNvPr id="134" name="Google Shape;134;p37"/>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37"/>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6" name="Google Shape;136;p37"/>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8CEDEE0F-6CD8-7B72-6AB5-EA88C92FC589}"/>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ACD3500B-6794-7C20-0337-32953A7E2E1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97D538D8-244A-5BBF-D90A-3B7484F002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38"/>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140" name="Google Shape;140;p3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141" name="Google Shape;141;p3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a:solidFill>
                  <a:srgbClr val="000000"/>
                </a:solidFill>
                <a:latin typeface="Calibri"/>
                <a:ea typeface="Calibri"/>
                <a:cs typeface="Calibri"/>
                <a:sym typeface="Calibri"/>
              </a:rPr>
              <a:t>EU DARE </a:t>
            </a:r>
            <a:r>
              <a:rPr lang="en-GB"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142" name="Google Shape;142;p38"/>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38"/>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3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Calibri"/>
                <a:ea typeface="Calibri"/>
                <a:cs typeface="Calibri"/>
                <a:sym typeface="Calibri"/>
              </a:rPr>
              <a:t>*** </a:t>
            </a:r>
            <a:r>
              <a:rPr lang="en-GB" sz="2400" b="1">
                <a:solidFill>
                  <a:srgbClr val="000000"/>
                </a:solidFill>
                <a:latin typeface="Calibri"/>
                <a:ea typeface="Calibri"/>
                <a:cs typeface="Calibri"/>
                <a:sym typeface="Calibri"/>
              </a:rPr>
              <a:t>PLEASE DELETE THIS INSTRUCTION SLIDE BEFORE PRESENTING FINAL PRESENTATION </a:t>
            </a:r>
            <a:r>
              <a:rPr lang="en-GB"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145" name="Google Shape;145;p38"/>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3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39"/>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8"/>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abs/pii/S0306919210001399"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www.forestryimages.org/browse/detail.cfm?imgnum=536301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southerngulf.com.au/wp-content/uploads/2021/01/SOIL-EROSION-Case-Study-RLF-2017.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abs/pii/S016788090100246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bsssjournals.onlinelibrary.wiley.com/doi/abs/10.1111/j.1475-2743.2009.00236.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139954" y="4512206"/>
            <a:ext cx="6856316" cy="697353"/>
          </a:xfrm>
        </p:spPr>
        <p:txBody>
          <a:bodyPr/>
          <a:lstStyle/>
          <a:p>
            <a:r>
              <a:rPr lang="en-US" sz="3600" dirty="0" err="1">
                <a:latin typeface="Calibri" panose="020F0502020204030204" pitchFamily="34" charset="0"/>
                <a:ea typeface="Calibri" panose="020F0502020204030204" pitchFamily="34" charset="0"/>
                <a:cs typeface="Calibri" panose="020F0502020204030204" pitchFamily="34" charset="0"/>
              </a:rPr>
              <a:t>Bodengesundheit</a:t>
            </a:r>
            <a:r>
              <a:rPr lang="en-US" sz="3600" dirty="0">
                <a:latin typeface="Calibri" panose="020F0502020204030204" pitchFamily="34" charset="0"/>
                <a:ea typeface="Calibri" panose="020F0502020204030204" pitchFamily="34" charset="0"/>
                <a:cs typeface="Calibri" panose="020F0502020204030204" pitchFamily="34" charset="0"/>
              </a:rPr>
              <a:t> &amp; Management</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7</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50;p9">
            <a:extLst>
              <a:ext uri="{FF2B5EF4-FFF2-40B4-BE49-F238E27FC236}">
                <a16:creationId xmlns:a16="http://schemas.microsoft.com/office/drawing/2014/main" id="{4902AF92-19F5-A929-EF32-CD437ED1F210}"/>
              </a:ext>
            </a:extLst>
          </p:cNvPr>
          <p:cNvGrpSpPr/>
          <p:nvPr/>
        </p:nvGrpSpPr>
        <p:grpSpPr>
          <a:xfrm>
            <a:off x="544371" y="1887196"/>
            <a:ext cx="9001359" cy="3578300"/>
            <a:chOff x="-2696275" y="566282"/>
            <a:chExt cx="9001359" cy="3578300"/>
          </a:xfrm>
        </p:grpSpPr>
        <p:sp>
          <p:nvSpPr>
            <p:cNvPr id="3" name="Google Shape;351;p9">
              <a:extLst>
                <a:ext uri="{FF2B5EF4-FFF2-40B4-BE49-F238E27FC236}">
                  <a16:creationId xmlns:a16="http://schemas.microsoft.com/office/drawing/2014/main" id="{C4EC8C6C-B8D4-E5C0-AE22-E2D58D562106}"/>
                </a:ext>
              </a:extLst>
            </p:cNvPr>
            <p:cNvSpPr/>
            <p:nvPr/>
          </p:nvSpPr>
          <p:spPr>
            <a:xfrm>
              <a:off x="6126651" y="2397457"/>
              <a:ext cx="178433" cy="178432"/>
            </a:xfrm>
            <a:prstGeom prst="ellipse">
              <a:avLst/>
            </a:prstGeom>
            <a:solidFill>
              <a:srgbClr val="0A938E"/>
            </a:solid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 name="Google Shape;352;p9">
              <a:extLst>
                <a:ext uri="{FF2B5EF4-FFF2-40B4-BE49-F238E27FC236}">
                  <a16:creationId xmlns:a16="http://schemas.microsoft.com/office/drawing/2014/main" id="{34494814-7088-F6BF-DE6C-ECAC362B2029}"/>
                </a:ext>
              </a:extLst>
            </p:cNvPr>
            <p:cNvSpPr/>
            <p:nvPr/>
          </p:nvSpPr>
          <p:spPr>
            <a:xfrm>
              <a:off x="5800047" y="2397457"/>
              <a:ext cx="178433" cy="178432"/>
            </a:xfrm>
            <a:prstGeom prst="ellipse">
              <a:avLst/>
            </a:prstGeom>
            <a:solidFill>
              <a:srgbClr val="0D938B"/>
            </a:solidFill>
            <a:ln w="12700" cap="flat" cmpd="sng">
              <a:solidFill>
                <a:srgbClr val="0D938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 name="Google Shape;353;p9">
              <a:extLst>
                <a:ext uri="{FF2B5EF4-FFF2-40B4-BE49-F238E27FC236}">
                  <a16:creationId xmlns:a16="http://schemas.microsoft.com/office/drawing/2014/main" id="{D8F8EA02-379C-0AF3-C10E-96C7A218A472}"/>
                </a:ext>
              </a:extLst>
            </p:cNvPr>
            <p:cNvSpPr/>
            <p:nvPr/>
          </p:nvSpPr>
          <p:spPr>
            <a:xfrm>
              <a:off x="5474074" y="2397457"/>
              <a:ext cx="178433" cy="178432"/>
            </a:xfrm>
            <a:prstGeom prst="ellipse">
              <a:avLst/>
            </a:prstGeom>
            <a:solidFill>
              <a:srgbClr val="0E9588"/>
            </a:solidFill>
            <a:ln w="12700" cap="flat" cmpd="sng">
              <a:solidFill>
                <a:srgbClr val="0E958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6" name="Google Shape;354;p9">
              <a:extLst>
                <a:ext uri="{FF2B5EF4-FFF2-40B4-BE49-F238E27FC236}">
                  <a16:creationId xmlns:a16="http://schemas.microsoft.com/office/drawing/2014/main" id="{FC4B1BC0-5802-C6A2-EED3-4E41C22A5883}"/>
                </a:ext>
              </a:extLst>
            </p:cNvPr>
            <p:cNvSpPr/>
            <p:nvPr/>
          </p:nvSpPr>
          <p:spPr>
            <a:xfrm>
              <a:off x="5147471" y="2397457"/>
              <a:ext cx="178433" cy="178432"/>
            </a:xfrm>
            <a:prstGeom prst="ellipse">
              <a:avLst/>
            </a:prstGeom>
            <a:solidFill>
              <a:srgbClr val="0F9685"/>
            </a:solidFill>
            <a:ln w="12700" cap="flat" cmpd="sng">
              <a:solidFill>
                <a:srgbClr val="0F968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7" name="Google Shape;355;p9">
              <a:extLst>
                <a:ext uri="{FF2B5EF4-FFF2-40B4-BE49-F238E27FC236}">
                  <a16:creationId xmlns:a16="http://schemas.microsoft.com/office/drawing/2014/main" id="{8F834BD7-B6AF-B3E4-0C3E-B48540BF026D}"/>
                </a:ext>
              </a:extLst>
            </p:cNvPr>
            <p:cNvSpPr/>
            <p:nvPr/>
          </p:nvSpPr>
          <p:spPr>
            <a:xfrm>
              <a:off x="4820867" y="2397457"/>
              <a:ext cx="178433" cy="178432"/>
            </a:xfrm>
            <a:prstGeom prst="ellipse">
              <a:avLst/>
            </a:prstGeom>
            <a:solidFill>
              <a:srgbClr val="119881"/>
            </a:solidFill>
            <a:ln w="12700" cap="flat" cmpd="sng">
              <a:solidFill>
                <a:srgbClr val="1198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8" name="Google Shape;356;p9">
              <a:extLst>
                <a:ext uri="{FF2B5EF4-FFF2-40B4-BE49-F238E27FC236}">
                  <a16:creationId xmlns:a16="http://schemas.microsoft.com/office/drawing/2014/main" id="{423B6EFD-3B9D-E530-70CA-F0F93850D759}"/>
                </a:ext>
              </a:extLst>
            </p:cNvPr>
            <p:cNvSpPr/>
            <p:nvPr/>
          </p:nvSpPr>
          <p:spPr>
            <a:xfrm>
              <a:off x="4316461" y="2308241"/>
              <a:ext cx="356867" cy="356521"/>
            </a:xfrm>
            <a:prstGeom prst="ellipse">
              <a:avLst/>
            </a:prstGeom>
            <a:solidFill>
              <a:srgbClr val="12997E"/>
            </a:solidFill>
            <a:ln w="12700" cap="flat" cmpd="sng">
              <a:solidFill>
                <a:srgbClr val="12997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p>
          </p:txBody>
        </p:sp>
        <p:sp>
          <p:nvSpPr>
            <p:cNvPr id="9" name="Google Shape;357;p9">
              <a:extLst>
                <a:ext uri="{FF2B5EF4-FFF2-40B4-BE49-F238E27FC236}">
                  <a16:creationId xmlns:a16="http://schemas.microsoft.com/office/drawing/2014/main" id="{481D299E-FF16-485B-36A9-5E1D7B688B84}"/>
                </a:ext>
              </a:extLst>
            </p:cNvPr>
            <p:cNvSpPr/>
            <p:nvPr/>
          </p:nvSpPr>
          <p:spPr>
            <a:xfrm>
              <a:off x="5835986" y="2029224"/>
              <a:ext cx="178433" cy="178432"/>
            </a:xfrm>
            <a:prstGeom prst="ellipse">
              <a:avLst/>
            </a:prstGeom>
            <a:solidFill>
              <a:srgbClr val="139B7C"/>
            </a:solidFill>
            <a:ln w="12700" cap="flat" cmpd="sng">
              <a:solidFill>
                <a:srgbClr val="139B7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0" name="Google Shape;358;p9">
              <a:extLst>
                <a:ext uri="{FF2B5EF4-FFF2-40B4-BE49-F238E27FC236}">
                  <a16:creationId xmlns:a16="http://schemas.microsoft.com/office/drawing/2014/main" id="{4A18C416-CA6F-0EC4-C1A3-45891A3818E4}"/>
                </a:ext>
              </a:extLst>
            </p:cNvPr>
            <p:cNvSpPr/>
            <p:nvPr/>
          </p:nvSpPr>
          <p:spPr>
            <a:xfrm>
              <a:off x="5835986" y="2768102"/>
              <a:ext cx="178433" cy="178432"/>
            </a:xfrm>
            <a:prstGeom prst="ellipse">
              <a:avLst/>
            </a:prstGeom>
            <a:solidFill>
              <a:srgbClr val="169B78"/>
            </a:solidFill>
            <a:ln w="12700" cap="flat" cmpd="sng">
              <a:solidFill>
                <a:srgbClr val="169B7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1" name="Google Shape;359;p9">
              <a:extLst>
                <a:ext uri="{FF2B5EF4-FFF2-40B4-BE49-F238E27FC236}">
                  <a16:creationId xmlns:a16="http://schemas.microsoft.com/office/drawing/2014/main" id="{59D2B471-9CF2-D65B-F057-61BD46B0CD01}"/>
                </a:ext>
              </a:extLst>
            </p:cNvPr>
            <p:cNvSpPr/>
            <p:nvPr/>
          </p:nvSpPr>
          <p:spPr>
            <a:xfrm>
              <a:off x="5995505" y="2189401"/>
              <a:ext cx="178433" cy="178432"/>
            </a:xfrm>
            <a:prstGeom prst="ellipse">
              <a:avLst/>
            </a:prstGeom>
            <a:solidFill>
              <a:srgbClr val="189C74"/>
            </a:solidFill>
            <a:ln w="12700" cap="flat" cmpd="sng">
              <a:solidFill>
                <a:srgbClr val="189C7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2" name="Google Shape;360;p9">
              <a:extLst>
                <a:ext uri="{FF2B5EF4-FFF2-40B4-BE49-F238E27FC236}">
                  <a16:creationId xmlns:a16="http://schemas.microsoft.com/office/drawing/2014/main" id="{6F773942-22AE-ED1F-5F64-DDF3873A30C0}"/>
                </a:ext>
              </a:extLst>
            </p:cNvPr>
            <p:cNvSpPr/>
            <p:nvPr/>
          </p:nvSpPr>
          <p:spPr>
            <a:xfrm>
              <a:off x="6005593" y="2608959"/>
              <a:ext cx="178433" cy="178432"/>
            </a:xfrm>
            <a:prstGeom prst="ellipse">
              <a:avLst/>
            </a:prstGeom>
            <a:solidFill>
              <a:srgbClr val="199D71"/>
            </a:solidFill>
            <a:ln w="12700" cap="flat" cmpd="sng">
              <a:solidFill>
                <a:srgbClr val="199D7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3" name="Google Shape;361;p9">
              <a:extLst>
                <a:ext uri="{FF2B5EF4-FFF2-40B4-BE49-F238E27FC236}">
                  <a16:creationId xmlns:a16="http://schemas.microsoft.com/office/drawing/2014/main" id="{D0F6AA97-0C93-8E7A-751A-70ADC030A739}"/>
                </a:ext>
              </a:extLst>
            </p:cNvPr>
            <p:cNvSpPr/>
            <p:nvPr/>
          </p:nvSpPr>
          <p:spPr>
            <a:xfrm>
              <a:off x="2377647" y="1581076"/>
              <a:ext cx="1804515" cy="1804651"/>
            </a:xfrm>
            <a:prstGeom prst="ellipse">
              <a:avLst/>
            </a:prstGeom>
            <a:solidFill>
              <a:srgbClr val="9FDADF"/>
            </a:solidFill>
            <a:ln w="1270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4" name="Google Shape;362;p9">
              <a:extLst>
                <a:ext uri="{FF2B5EF4-FFF2-40B4-BE49-F238E27FC236}">
                  <a16:creationId xmlns:a16="http://schemas.microsoft.com/office/drawing/2014/main" id="{C1D68B2C-D9AA-C79E-8565-1F926E262E5E}"/>
                </a:ext>
              </a:extLst>
            </p:cNvPr>
            <p:cNvSpPr txBox="1"/>
            <p:nvPr/>
          </p:nvSpPr>
          <p:spPr>
            <a:xfrm>
              <a:off x="2641912" y="1845361"/>
              <a:ext cx="1275985" cy="1276081"/>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2100" dirty="0">
                <a:latin typeface="Calibri"/>
                <a:ea typeface="Calibri"/>
                <a:cs typeface="Calibri"/>
                <a:sym typeface="Calibri"/>
              </a:endParaRPr>
            </a:p>
          </p:txBody>
        </p:sp>
        <p:sp>
          <p:nvSpPr>
            <p:cNvPr id="15" name="Google Shape;363;p9">
              <a:extLst>
                <a:ext uri="{FF2B5EF4-FFF2-40B4-BE49-F238E27FC236}">
                  <a16:creationId xmlns:a16="http://schemas.microsoft.com/office/drawing/2014/main" id="{9AD26042-BF11-C5D5-C336-6605C671B889}"/>
                </a:ext>
              </a:extLst>
            </p:cNvPr>
            <p:cNvSpPr/>
            <p:nvPr/>
          </p:nvSpPr>
          <p:spPr>
            <a:xfrm>
              <a:off x="2461505" y="1291036"/>
              <a:ext cx="356867" cy="356521"/>
            </a:xfrm>
            <a:prstGeom prst="ellipse">
              <a:avLst/>
            </a:prstGeom>
            <a:solidFill>
              <a:srgbClr val="1CA06A"/>
            </a:solidFill>
            <a:ln w="12700" cap="flat" cmpd="sng">
              <a:solidFill>
                <a:srgbClr val="1CA06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6" name="Google Shape;364;p9">
              <a:extLst>
                <a:ext uri="{FF2B5EF4-FFF2-40B4-BE49-F238E27FC236}">
                  <a16:creationId xmlns:a16="http://schemas.microsoft.com/office/drawing/2014/main" id="{E6AAACEA-18CC-409B-A1F9-29263D2F6D92}"/>
                </a:ext>
              </a:extLst>
            </p:cNvPr>
            <p:cNvSpPr/>
            <p:nvPr/>
          </p:nvSpPr>
          <p:spPr>
            <a:xfrm>
              <a:off x="2260372" y="1124315"/>
              <a:ext cx="178433" cy="178432"/>
            </a:xfrm>
            <a:prstGeom prst="ellipse">
              <a:avLst/>
            </a:prstGeom>
            <a:solidFill>
              <a:srgbClr val="1EA168"/>
            </a:solidFill>
            <a:ln w="12700" cap="flat" cmpd="sng">
              <a:solidFill>
                <a:srgbClr val="1EA16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7" name="Google Shape;365;p9">
              <a:extLst>
                <a:ext uri="{FF2B5EF4-FFF2-40B4-BE49-F238E27FC236}">
                  <a16:creationId xmlns:a16="http://schemas.microsoft.com/office/drawing/2014/main" id="{922357D2-A369-8568-D4F7-6FFE5959020D}"/>
                </a:ext>
              </a:extLst>
            </p:cNvPr>
            <p:cNvSpPr/>
            <p:nvPr/>
          </p:nvSpPr>
          <p:spPr>
            <a:xfrm>
              <a:off x="1892156" y="1007197"/>
              <a:ext cx="178433" cy="178432"/>
            </a:xfrm>
            <a:prstGeom prst="ellipse">
              <a:avLst/>
            </a:prstGeom>
            <a:solidFill>
              <a:srgbClr val="21A165"/>
            </a:solidFill>
            <a:ln w="12700" cap="flat" cmpd="sng">
              <a:solidFill>
                <a:srgbClr val="21A16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8" name="Google Shape;366;p9">
              <a:extLst>
                <a:ext uri="{FF2B5EF4-FFF2-40B4-BE49-F238E27FC236}">
                  <a16:creationId xmlns:a16="http://schemas.microsoft.com/office/drawing/2014/main" id="{92264D99-FE01-F720-3DB2-1CF49AF8DF82}"/>
                </a:ext>
              </a:extLst>
            </p:cNvPr>
            <p:cNvSpPr/>
            <p:nvPr/>
          </p:nvSpPr>
          <p:spPr>
            <a:xfrm>
              <a:off x="1524569" y="1007197"/>
              <a:ext cx="178433" cy="178432"/>
            </a:xfrm>
            <a:prstGeom prst="ellipse">
              <a:avLst/>
            </a:prstGeom>
            <a:solidFill>
              <a:srgbClr val="23A261"/>
            </a:solidFill>
            <a:ln w="12700" cap="flat" cmpd="sng">
              <a:solidFill>
                <a:srgbClr val="23A26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19" name="Google Shape;367;p9">
              <a:extLst>
                <a:ext uri="{FF2B5EF4-FFF2-40B4-BE49-F238E27FC236}">
                  <a16:creationId xmlns:a16="http://schemas.microsoft.com/office/drawing/2014/main" id="{802DBE4E-999E-85F2-9011-F21271BC8A31}"/>
                </a:ext>
              </a:extLst>
            </p:cNvPr>
            <p:cNvSpPr/>
            <p:nvPr/>
          </p:nvSpPr>
          <p:spPr>
            <a:xfrm>
              <a:off x="1156983" y="1007197"/>
              <a:ext cx="178433" cy="178432"/>
            </a:xfrm>
            <a:prstGeom prst="ellipse">
              <a:avLst/>
            </a:prstGeom>
            <a:solidFill>
              <a:srgbClr val="24A35F"/>
            </a:solidFill>
            <a:ln w="12700" cap="flat" cmpd="sng">
              <a:solidFill>
                <a:srgbClr val="24A3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0" name="Google Shape;368;p9">
              <a:extLst>
                <a:ext uri="{FF2B5EF4-FFF2-40B4-BE49-F238E27FC236}">
                  <a16:creationId xmlns:a16="http://schemas.microsoft.com/office/drawing/2014/main" id="{89930357-8E36-54E9-73E1-CB0A40414509}"/>
                </a:ext>
              </a:extLst>
            </p:cNvPr>
            <p:cNvSpPr/>
            <p:nvPr/>
          </p:nvSpPr>
          <p:spPr>
            <a:xfrm>
              <a:off x="789396" y="1007197"/>
              <a:ext cx="178433" cy="178432"/>
            </a:xfrm>
            <a:prstGeom prst="ellipse">
              <a:avLst/>
            </a:prstGeom>
            <a:solidFill>
              <a:srgbClr val="26A45B"/>
            </a:solidFill>
            <a:ln w="1270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1" name="Google Shape;369;p9">
              <a:extLst>
                <a:ext uri="{FF2B5EF4-FFF2-40B4-BE49-F238E27FC236}">
                  <a16:creationId xmlns:a16="http://schemas.microsoft.com/office/drawing/2014/main" id="{CCA435E7-01C0-0CD8-358F-09C3188D1976}"/>
                </a:ext>
              </a:extLst>
            </p:cNvPr>
            <p:cNvSpPr/>
            <p:nvPr/>
          </p:nvSpPr>
          <p:spPr>
            <a:xfrm>
              <a:off x="421179" y="1007197"/>
              <a:ext cx="178433" cy="178432"/>
            </a:xfrm>
            <a:prstGeom prst="ellipse">
              <a:avLst/>
            </a:prstGeom>
            <a:solidFill>
              <a:srgbClr val="28A558"/>
            </a:solidFill>
            <a:ln w="12700" cap="flat" cmpd="sng">
              <a:solidFill>
                <a:srgbClr val="28A5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2" name="Google Shape;370;p9">
              <a:extLst>
                <a:ext uri="{FF2B5EF4-FFF2-40B4-BE49-F238E27FC236}">
                  <a16:creationId xmlns:a16="http://schemas.microsoft.com/office/drawing/2014/main" id="{359C5CE9-3828-C4BF-1C56-1709F1125F4E}"/>
                </a:ext>
              </a:extLst>
            </p:cNvPr>
            <p:cNvSpPr/>
            <p:nvPr/>
          </p:nvSpPr>
          <p:spPr>
            <a:xfrm>
              <a:off x="53593" y="1007197"/>
              <a:ext cx="178433" cy="178432"/>
            </a:xfrm>
            <a:prstGeom prst="ellipse">
              <a:avLst/>
            </a:prstGeom>
            <a:solidFill>
              <a:srgbClr val="2AA657"/>
            </a:solidFill>
            <a:ln w="12700" cap="flat" cmpd="sng">
              <a:solidFill>
                <a:srgbClr val="2AA65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3" name="Google Shape;371;p9">
              <a:extLst>
                <a:ext uri="{FF2B5EF4-FFF2-40B4-BE49-F238E27FC236}">
                  <a16:creationId xmlns:a16="http://schemas.microsoft.com/office/drawing/2014/main" id="{07BE86E8-9E48-A5BD-026B-8FCA940ED3DE}"/>
                </a:ext>
              </a:extLst>
            </p:cNvPr>
            <p:cNvSpPr/>
            <p:nvPr/>
          </p:nvSpPr>
          <p:spPr>
            <a:xfrm>
              <a:off x="51071" y="566282"/>
              <a:ext cx="2012583"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4" name="Google Shape;372;p9">
              <a:extLst>
                <a:ext uri="{FF2B5EF4-FFF2-40B4-BE49-F238E27FC236}">
                  <a16:creationId xmlns:a16="http://schemas.microsoft.com/office/drawing/2014/main" id="{64FEA919-B911-AAB9-E2EB-0793931AF54A}"/>
                </a:ext>
              </a:extLst>
            </p:cNvPr>
            <p:cNvSpPr txBox="1"/>
            <p:nvPr/>
          </p:nvSpPr>
          <p:spPr>
            <a:xfrm>
              <a:off x="-2476879" y="783113"/>
              <a:ext cx="2507842"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de-DE" sz="1800" b="1" dirty="0">
                  <a:solidFill>
                    <a:srgbClr val="26A45B"/>
                  </a:solidFill>
                  <a:latin typeface="Calibri"/>
                  <a:ea typeface="Calibri"/>
                  <a:cs typeface="Calibri"/>
                  <a:sym typeface="Calibri"/>
                </a:rPr>
                <a:t>Methoden zur Erhaltung des Bodens und Verhinderung von Erosion</a:t>
              </a:r>
            </a:p>
          </p:txBody>
        </p:sp>
        <p:sp>
          <p:nvSpPr>
            <p:cNvPr id="25" name="Google Shape;373;p9">
              <a:extLst>
                <a:ext uri="{FF2B5EF4-FFF2-40B4-BE49-F238E27FC236}">
                  <a16:creationId xmlns:a16="http://schemas.microsoft.com/office/drawing/2014/main" id="{0CB43D96-BD82-FA9D-257C-1088F59144E5}"/>
                </a:ext>
              </a:extLst>
            </p:cNvPr>
            <p:cNvSpPr/>
            <p:nvPr/>
          </p:nvSpPr>
          <p:spPr>
            <a:xfrm>
              <a:off x="1991145" y="1849414"/>
              <a:ext cx="356867" cy="356521"/>
            </a:xfrm>
            <a:prstGeom prst="ellipse">
              <a:avLst/>
            </a:prstGeom>
            <a:solidFill>
              <a:srgbClr val="2FA751"/>
            </a:solidFill>
            <a:ln w="12700" cap="flat" cmpd="sng">
              <a:solidFill>
                <a:srgbClr val="2FA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6" name="Google Shape;374;p9">
              <a:extLst>
                <a:ext uri="{FF2B5EF4-FFF2-40B4-BE49-F238E27FC236}">
                  <a16:creationId xmlns:a16="http://schemas.microsoft.com/office/drawing/2014/main" id="{ACD2D491-F11F-D522-286D-4DC12CC065E8}"/>
                </a:ext>
              </a:extLst>
            </p:cNvPr>
            <p:cNvSpPr/>
            <p:nvPr/>
          </p:nvSpPr>
          <p:spPr>
            <a:xfrm>
              <a:off x="1695437" y="1922440"/>
              <a:ext cx="178433" cy="178432"/>
            </a:xfrm>
            <a:prstGeom prst="ellipse">
              <a:avLst/>
            </a:prstGeom>
            <a:solidFill>
              <a:srgbClr val="31A74F"/>
            </a:solidFill>
            <a:ln w="12700" cap="flat" cmpd="sng">
              <a:solidFill>
                <a:srgbClr val="31A74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7" name="Google Shape;375;p9">
              <a:extLst>
                <a:ext uri="{FF2B5EF4-FFF2-40B4-BE49-F238E27FC236}">
                  <a16:creationId xmlns:a16="http://schemas.microsoft.com/office/drawing/2014/main" id="{7AE318BD-A684-DF37-90F7-CAC1919F4746}"/>
                </a:ext>
              </a:extLst>
            </p:cNvPr>
            <p:cNvSpPr/>
            <p:nvPr/>
          </p:nvSpPr>
          <p:spPr>
            <a:xfrm>
              <a:off x="1356223" y="1922440"/>
              <a:ext cx="178433" cy="178432"/>
            </a:xfrm>
            <a:prstGeom prst="ellipse">
              <a:avLst/>
            </a:prstGeom>
            <a:solidFill>
              <a:srgbClr val="33A84C"/>
            </a:solidFill>
            <a:ln w="12700" cap="flat" cmpd="sng">
              <a:solidFill>
                <a:srgbClr val="33A84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8" name="Google Shape;376;p9">
              <a:extLst>
                <a:ext uri="{FF2B5EF4-FFF2-40B4-BE49-F238E27FC236}">
                  <a16:creationId xmlns:a16="http://schemas.microsoft.com/office/drawing/2014/main" id="{2E2A1213-9C34-3BA8-349D-D7FAA6428E10}"/>
                </a:ext>
              </a:extLst>
            </p:cNvPr>
            <p:cNvSpPr/>
            <p:nvPr/>
          </p:nvSpPr>
          <p:spPr>
            <a:xfrm>
              <a:off x="1017640" y="1922440"/>
              <a:ext cx="178433" cy="178432"/>
            </a:xfrm>
            <a:prstGeom prst="ellipse">
              <a:avLst/>
            </a:prstGeom>
            <a:solidFill>
              <a:srgbClr val="35A94A"/>
            </a:solidFill>
            <a:ln w="12700" cap="flat" cmpd="sng">
              <a:solidFill>
                <a:srgbClr val="35A94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29" name="Google Shape;377;p9">
              <a:extLst>
                <a:ext uri="{FF2B5EF4-FFF2-40B4-BE49-F238E27FC236}">
                  <a16:creationId xmlns:a16="http://schemas.microsoft.com/office/drawing/2014/main" id="{18F56333-C0A0-6AEA-4167-8E26F066B4BD}"/>
                </a:ext>
              </a:extLst>
            </p:cNvPr>
            <p:cNvSpPr/>
            <p:nvPr/>
          </p:nvSpPr>
          <p:spPr>
            <a:xfrm>
              <a:off x="679057" y="1922440"/>
              <a:ext cx="178433" cy="178432"/>
            </a:xfrm>
            <a:prstGeom prst="ellipse">
              <a:avLst/>
            </a:prstGeom>
            <a:solidFill>
              <a:srgbClr val="37AA48"/>
            </a:solidFill>
            <a:ln w="12700" cap="flat" cmpd="sng">
              <a:solidFill>
                <a:srgbClr val="37AA4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0" name="Google Shape;378;p9">
              <a:extLst>
                <a:ext uri="{FF2B5EF4-FFF2-40B4-BE49-F238E27FC236}">
                  <a16:creationId xmlns:a16="http://schemas.microsoft.com/office/drawing/2014/main" id="{2F3A2514-A71B-FFA3-179C-95380978375A}"/>
                </a:ext>
              </a:extLst>
            </p:cNvPr>
            <p:cNvSpPr/>
            <p:nvPr/>
          </p:nvSpPr>
          <p:spPr>
            <a:xfrm>
              <a:off x="339844" y="1922440"/>
              <a:ext cx="178433" cy="178432"/>
            </a:xfrm>
            <a:prstGeom prst="ellipse">
              <a:avLst/>
            </a:prstGeom>
            <a:solidFill>
              <a:srgbClr val="3BA946"/>
            </a:solidFill>
            <a:ln w="12700" cap="flat" cmpd="sng">
              <a:solidFill>
                <a:srgbClr val="3BA9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1" name="Google Shape;379;p9">
              <a:extLst>
                <a:ext uri="{FF2B5EF4-FFF2-40B4-BE49-F238E27FC236}">
                  <a16:creationId xmlns:a16="http://schemas.microsoft.com/office/drawing/2014/main" id="{7F2C0B78-F746-B3B4-8AB2-0BF8E1423AAE}"/>
                </a:ext>
              </a:extLst>
            </p:cNvPr>
            <p:cNvSpPr/>
            <p:nvPr/>
          </p:nvSpPr>
          <p:spPr>
            <a:xfrm>
              <a:off x="1261" y="1922440"/>
              <a:ext cx="178433" cy="178432"/>
            </a:xfrm>
            <a:prstGeom prst="ellipse">
              <a:avLst/>
            </a:prstGeom>
            <a:solidFill>
              <a:srgbClr val="3DAA44"/>
            </a:solidFill>
            <a:ln w="12700" cap="flat" cmpd="sng">
              <a:solidFill>
                <a:srgbClr val="3DAA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2" name="Google Shape;380;p9">
              <a:extLst>
                <a:ext uri="{FF2B5EF4-FFF2-40B4-BE49-F238E27FC236}">
                  <a16:creationId xmlns:a16="http://schemas.microsoft.com/office/drawing/2014/main" id="{6EF10A89-9562-B278-32F4-66EC33465BC3}"/>
                </a:ext>
              </a:extLst>
            </p:cNvPr>
            <p:cNvSpPr/>
            <p:nvPr/>
          </p:nvSpPr>
          <p:spPr>
            <a:xfrm>
              <a:off x="0" y="1483248"/>
              <a:ext cx="1872610"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3" name="Google Shape;381;p9">
              <a:extLst>
                <a:ext uri="{FF2B5EF4-FFF2-40B4-BE49-F238E27FC236}">
                  <a16:creationId xmlns:a16="http://schemas.microsoft.com/office/drawing/2014/main" id="{B4D49E6B-B396-9CC1-B8C2-398AB37CEC16}"/>
                </a:ext>
              </a:extLst>
            </p:cNvPr>
            <p:cNvSpPr txBox="1"/>
            <p:nvPr/>
          </p:nvSpPr>
          <p:spPr>
            <a:xfrm>
              <a:off x="-2696275" y="1885217"/>
              <a:ext cx="2507843"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de-DE" sz="1800" b="1" dirty="0">
                  <a:solidFill>
                    <a:srgbClr val="8DC641"/>
                  </a:solidFill>
                  <a:latin typeface="Calibri"/>
                  <a:ea typeface="Calibri"/>
                  <a:cs typeface="Calibri"/>
                  <a:sym typeface="Calibri"/>
                </a:rPr>
                <a:t>Steigerung der Bodenfruchtbarkeit und Nährstoffmanagement</a:t>
              </a:r>
            </a:p>
          </p:txBody>
        </p:sp>
        <p:sp>
          <p:nvSpPr>
            <p:cNvPr id="34" name="Google Shape;382;p9">
              <a:extLst>
                <a:ext uri="{FF2B5EF4-FFF2-40B4-BE49-F238E27FC236}">
                  <a16:creationId xmlns:a16="http://schemas.microsoft.com/office/drawing/2014/main" id="{A4209EF5-A99E-F710-889C-95A91B262E7F}"/>
                </a:ext>
              </a:extLst>
            </p:cNvPr>
            <p:cNvSpPr/>
            <p:nvPr/>
          </p:nvSpPr>
          <p:spPr>
            <a:xfrm>
              <a:off x="1991145" y="2706098"/>
              <a:ext cx="356867" cy="356521"/>
            </a:xfrm>
            <a:prstGeom prst="ellipse">
              <a:avLst/>
            </a:prstGeom>
            <a:solidFill>
              <a:srgbClr val="3FAA44"/>
            </a:solidFill>
            <a:ln w="12700" cap="flat" cmpd="sng">
              <a:solidFill>
                <a:srgbClr val="3FAA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5" name="Google Shape;383;p9">
              <a:extLst>
                <a:ext uri="{FF2B5EF4-FFF2-40B4-BE49-F238E27FC236}">
                  <a16:creationId xmlns:a16="http://schemas.microsoft.com/office/drawing/2014/main" id="{2E64278C-8E4A-1F56-DADB-6787B731DD92}"/>
                </a:ext>
              </a:extLst>
            </p:cNvPr>
            <p:cNvSpPr/>
            <p:nvPr/>
          </p:nvSpPr>
          <p:spPr>
            <a:xfrm>
              <a:off x="1695437" y="2918288"/>
              <a:ext cx="178433" cy="178432"/>
            </a:xfrm>
            <a:prstGeom prst="ellipse">
              <a:avLst/>
            </a:prstGeom>
            <a:solidFill>
              <a:srgbClr val="42AB43"/>
            </a:solidFill>
            <a:ln w="12700" cap="flat" cmpd="sng">
              <a:solidFill>
                <a:srgbClr val="42AB4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6" name="Google Shape;384;p9">
              <a:extLst>
                <a:ext uri="{FF2B5EF4-FFF2-40B4-BE49-F238E27FC236}">
                  <a16:creationId xmlns:a16="http://schemas.microsoft.com/office/drawing/2014/main" id="{F89AA372-89A8-9B35-44A7-C0FFABD93D7B}"/>
                </a:ext>
              </a:extLst>
            </p:cNvPr>
            <p:cNvSpPr/>
            <p:nvPr/>
          </p:nvSpPr>
          <p:spPr>
            <a:xfrm>
              <a:off x="1356223" y="2918288"/>
              <a:ext cx="178433" cy="178432"/>
            </a:xfrm>
            <a:prstGeom prst="ellipse">
              <a:avLst/>
            </a:prstGeom>
            <a:solidFill>
              <a:srgbClr val="47AB44"/>
            </a:solidFill>
            <a:ln w="12700" cap="flat" cmpd="sng">
              <a:solidFill>
                <a:srgbClr val="47AB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7" name="Google Shape;385;p9">
              <a:extLst>
                <a:ext uri="{FF2B5EF4-FFF2-40B4-BE49-F238E27FC236}">
                  <a16:creationId xmlns:a16="http://schemas.microsoft.com/office/drawing/2014/main" id="{A75FE8B4-416C-8CDB-34BB-D0431CC3BA8A}"/>
                </a:ext>
              </a:extLst>
            </p:cNvPr>
            <p:cNvSpPr/>
            <p:nvPr/>
          </p:nvSpPr>
          <p:spPr>
            <a:xfrm>
              <a:off x="1017640" y="2918288"/>
              <a:ext cx="178433" cy="178432"/>
            </a:xfrm>
            <a:prstGeom prst="ellipse">
              <a:avLst/>
            </a:prstGeom>
            <a:solidFill>
              <a:srgbClr val="4EAC46"/>
            </a:solidFill>
            <a:ln w="12700" cap="flat" cmpd="sng">
              <a:solidFill>
                <a:srgbClr val="4EAC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8" name="Google Shape;386;p9">
              <a:extLst>
                <a:ext uri="{FF2B5EF4-FFF2-40B4-BE49-F238E27FC236}">
                  <a16:creationId xmlns:a16="http://schemas.microsoft.com/office/drawing/2014/main" id="{28CA8442-BC5E-BBF7-74F1-D920547F8231}"/>
                </a:ext>
              </a:extLst>
            </p:cNvPr>
            <p:cNvSpPr/>
            <p:nvPr/>
          </p:nvSpPr>
          <p:spPr>
            <a:xfrm>
              <a:off x="679057" y="2918288"/>
              <a:ext cx="178433" cy="178432"/>
            </a:xfrm>
            <a:prstGeom prst="ellipse">
              <a:avLst/>
            </a:prstGeom>
            <a:solidFill>
              <a:srgbClr val="53AC49"/>
            </a:solidFill>
            <a:ln w="12700" cap="flat" cmpd="sng">
              <a:solidFill>
                <a:srgbClr val="53AC4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39" name="Google Shape;387;p9">
              <a:extLst>
                <a:ext uri="{FF2B5EF4-FFF2-40B4-BE49-F238E27FC236}">
                  <a16:creationId xmlns:a16="http://schemas.microsoft.com/office/drawing/2014/main" id="{0A409915-1F6E-AB3A-14A7-13BF42046D12}"/>
                </a:ext>
              </a:extLst>
            </p:cNvPr>
            <p:cNvSpPr/>
            <p:nvPr/>
          </p:nvSpPr>
          <p:spPr>
            <a:xfrm>
              <a:off x="339844" y="2918288"/>
              <a:ext cx="178433" cy="178432"/>
            </a:xfrm>
            <a:prstGeom prst="ellipse">
              <a:avLst/>
            </a:prstGeom>
            <a:solidFill>
              <a:srgbClr val="59AB4D"/>
            </a:solidFill>
            <a:ln w="12700" cap="flat" cmpd="sng">
              <a:solidFill>
                <a:srgbClr val="59AB4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0" name="Google Shape;388;p9">
              <a:extLst>
                <a:ext uri="{FF2B5EF4-FFF2-40B4-BE49-F238E27FC236}">
                  <a16:creationId xmlns:a16="http://schemas.microsoft.com/office/drawing/2014/main" id="{13A9BF2A-D60E-A2D7-82F2-9A737C898CC0}"/>
                </a:ext>
              </a:extLst>
            </p:cNvPr>
            <p:cNvSpPr/>
            <p:nvPr/>
          </p:nvSpPr>
          <p:spPr>
            <a:xfrm>
              <a:off x="1261" y="2918288"/>
              <a:ext cx="178433" cy="178432"/>
            </a:xfrm>
            <a:prstGeom prst="ellipse">
              <a:avLst/>
            </a:prstGeom>
            <a:solidFill>
              <a:srgbClr val="5FAB4F"/>
            </a:solidFill>
            <a:ln w="12700" cap="flat" cmpd="sng">
              <a:solidFill>
                <a:srgbClr val="5FAB4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1" name="Google Shape;389;p9">
              <a:extLst>
                <a:ext uri="{FF2B5EF4-FFF2-40B4-BE49-F238E27FC236}">
                  <a16:creationId xmlns:a16="http://schemas.microsoft.com/office/drawing/2014/main" id="{47FDE239-C643-C0C6-618E-1DF8E466BC0B}"/>
                </a:ext>
              </a:extLst>
            </p:cNvPr>
            <p:cNvSpPr/>
            <p:nvPr/>
          </p:nvSpPr>
          <p:spPr>
            <a:xfrm>
              <a:off x="0" y="2477029"/>
              <a:ext cx="1872610"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2" name="Google Shape;390;p9">
              <a:extLst>
                <a:ext uri="{FF2B5EF4-FFF2-40B4-BE49-F238E27FC236}">
                  <a16:creationId xmlns:a16="http://schemas.microsoft.com/office/drawing/2014/main" id="{6806E5F1-1F29-FB45-777B-355802465560}"/>
                </a:ext>
              </a:extLst>
            </p:cNvPr>
            <p:cNvSpPr txBox="1"/>
            <p:nvPr/>
          </p:nvSpPr>
          <p:spPr>
            <a:xfrm>
              <a:off x="-2506193" y="2934095"/>
              <a:ext cx="2590119"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de-DE" sz="1800" b="1" dirty="0">
                  <a:solidFill>
                    <a:srgbClr val="3DAA44"/>
                  </a:solidFill>
                  <a:latin typeface="Calibri"/>
                  <a:ea typeface="Calibri"/>
                  <a:cs typeface="Calibri"/>
                  <a:sym typeface="Calibri"/>
                </a:rPr>
                <a:t>Praktiken für organische und regenerative Böden</a:t>
              </a:r>
            </a:p>
          </p:txBody>
        </p:sp>
        <p:sp>
          <p:nvSpPr>
            <p:cNvPr id="43" name="Google Shape;391;p9">
              <a:extLst>
                <a:ext uri="{FF2B5EF4-FFF2-40B4-BE49-F238E27FC236}">
                  <a16:creationId xmlns:a16="http://schemas.microsoft.com/office/drawing/2014/main" id="{E911E72A-7095-95B0-B935-57A520EF1707}"/>
                </a:ext>
              </a:extLst>
            </p:cNvPr>
            <p:cNvSpPr/>
            <p:nvPr/>
          </p:nvSpPr>
          <p:spPr>
            <a:xfrm>
              <a:off x="2461505" y="3322001"/>
              <a:ext cx="356867" cy="356521"/>
            </a:xfrm>
            <a:prstGeom prst="ellipse">
              <a:avLst/>
            </a:prstGeom>
            <a:solidFill>
              <a:srgbClr val="65AC52"/>
            </a:solidFill>
            <a:ln w="12700" cap="flat" cmpd="sng">
              <a:solidFill>
                <a:srgbClr val="65AC5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4" name="Google Shape;392;p9">
              <a:extLst>
                <a:ext uri="{FF2B5EF4-FFF2-40B4-BE49-F238E27FC236}">
                  <a16:creationId xmlns:a16="http://schemas.microsoft.com/office/drawing/2014/main" id="{409E9F83-259C-8D3A-0143-A107A55E5973}"/>
                </a:ext>
              </a:extLst>
            </p:cNvPr>
            <p:cNvSpPr/>
            <p:nvPr/>
          </p:nvSpPr>
          <p:spPr>
            <a:xfrm>
              <a:off x="2257220" y="3664055"/>
              <a:ext cx="178433" cy="178432"/>
            </a:xfrm>
            <a:prstGeom prst="ellipse">
              <a:avLst/>
            </a:prstGeom>
            <a:solidFill>
              <a:srgbClr val="6AAB55"/>
            </a:solidFill>
            <a:ln w="12700" cap="flat" cmpd="sng">
              <a:solidFill>
                <a:srgbClr val="6AAB5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5" name="Google Shape;393;p9">
              <a:extLst>
                <a:ext uri="{FF2B5EF4-FFF2-40B4-BE49-F238E27FC236}">
                  <a16:creationId xmlns:a16="http://schemas.microsoft.com/office/drawing/2014/main" id="{6995DD50-BBFF-D266-B475-18087CFDC374}"/>
                </a:ext>
              </a:extLst>
            </p:cNvPr>
            <p:cNvSpPr/>
            <p:nvPr/>
          </p:nvSpPr>
          <p:spPr>
            <a:xfrm>
              <a:off x="1890264" y="3832498"/>
              <a:ext cx="178433" cy="178432"/>
            </a:xfrm>
            <a:prstGeom prst="ellipse">
              <a:avLst/>
            </a:prstGeom>
            <a:solidFill>
              <a:srgbClr val="6EAB58"/>
            </a:solidFill>
            <a:ln w="12700" cap="flat" cmpd="sng">
              <a:solidFill>
                <a:srgbClr val="6EAB5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6" name="Google Shape;394;p9">
              <a:extLst>
                <a:ext uri="{FF2B5EF4-FFF2-40B4-BE49-F238E27FC236}">
                  <a16:creationId xmlns:a16="http://schemas.microsoft.com/office/drawing/2014/main" id="{07FDA332-31E0-FCC2-5557-BBE9A8C473C1}"/>
                </a:ext>
              </a:extLst>
            </p:cNvPr>
            <p:cNvSpPr/>
            <p:nvPr/>
          </p:nvSpPr>
          <p:spPr>
            <a:xfrm>
              <a:off x="1522678" y="3832498"/>
              <a:ext cx="178433" cy="178432"/>
            </a:xfrm>
            <a:prstGeom prst="ellipse">
              <a:avLst/>
            </a:prstGeom>
            <a:solidFill>
              <a:srgbClr val="75AA5C"/>
            </a:solidFill>
            <a:ln w="12700" cap="flat" cmpd="sng">
              <a:solidFill>
                <a:srgbClr val="75AA5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7" name="Google Shape;395;p9">
              <a:extLst>
                <a:ext uri="{FF2B5EF4-FFF2-40B4-BE49-F238E27FC236}">
                  <a16:creationId xmlns:a16="http://schemas.microsoft.com/office/drawing/2014/main" id="{C34EDF26-F03F-2C90-13EF-72C6494947FA}"/>
                </a:ext>
              </a:extLst>
            </p:cNvPr>
            <p:cNvSpPr/>
            <p:nvPr/>
          </p:nvSpPr>
          <p:spPr>
            <a:xfrm>
              <a:off x="1155722" y="3832498"/>
              <a:ext cx="178433" cy="178432"/>
            </a:xfrm>
            <a:prstGeom prst="ellipse">
              <a:avLst/>
            </a:prstGeom>
            <a:solidFill>
              <a:srgbClr val="79A861"/>
            </a:solidFill>
            <a:ln w="12700" cap="flat" cmpd="sng">
              <a:solidFill>
                <a:srgbClr val="79A86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8" name="Google Shape;396;p9">
              <a:extLst>
                <a:ext uri="{FF2B5EF4-FFF2-40B4-BE49-F238E27FC236}">
                  <a16:creationId xmlns:a16="http://schemas.microsoft.com/office/drawing/2014/main" id="{299BBAB2-0621-3DED-2045-0A06E4C6B8AD}"/>
                </a:ext>
              </a:extLst>
            </p:cNvPr>
            <p:cNvSpPr/>
            <p:nvPr/>
          </p:nvSpPr>
          <p:spPr>
            <a:xfrm>
              <a:off x="788766" y="3832498"/>
              <a:ext cx="178433" cy="178432"/>
            </a:xfrm>
            <a:prstGeom prst="ellipse">
              <a:avLst/>
            </a:prstGeom>
            <a:solidFill>
              <a:srgbClr val="7EA764"/>
            </a:solidFill>
            <a:ln w="12700" cap="flat" cmpd="sng">
              <a:solidFill>
                <a:srgbClr val="7EA76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49" name="Google Shape;397;p9">
              <a:extLst>
                <a:ext uri="{FF2B5EF4-FFF2-40B4-BE49-F238E27FC236}">
                  <a16:creationId xmlns:a16="http://schemas.microsoft.com/office/drawing/2014/main" id="{294D059B-29CF-37DA-A6EF-544425782D29}"/>
                </a:ext>
              </a:extLst>
            </p:cNvPr>
            <p:cNvSpPr/>
            <p:nvPr/>
          </p:nvSpPr>
          <p:spPr>
            <a:xfrm>
              <a:off x="421179" y="3832498"/>
              <a:ext cx="178433" cy="178432"/>
            </a:xfrm>
            <a:prstGeom prst="ellipse">
              <a:avLst/>
            </a:prstGeom>
            <a:solidFill>
              <a:srgbClr val="81A767"/>
            </a:solidFill>
            <a:ln w="12700" cap="flat" cmpd="sng">
              <a:solidFill>
                <a:srgbClr val="81A7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0" name="Google Shape;398;p9">
              <a:extLst>
                <a:ext uri="{FF2B5EF4-FFF2-40B4-BE49-F238E27FC236}">
                  <a16:creationId xmlns:a16="http://schemas.microsoft.com/office/drawing/2014/main" id="{AF9498DD-5D8A-2B68-F585-9BD3D9E65C51}"/>
                </a:ext>
              </a:extLst>
            </p:cNvPr>
            <p:cNvSpPr/>
            <p:nvPr/>
          </p:nvSpPr>
          <p:spPr>
            <a:xfrm>
              <a:off x="54223" y="3832498"/>
              <a:ext cx="178433" cy="178432"/>
            </a:xfrm>
            <a:prstGeom prst="ellipse">
              <a:avLst/>
            </a:prstGeom>
            <a:solidFill>
              <a:srgbClr val="86A66B"/>
            </a:solidFill>
            <a:ln w="12700" cap="flat" cmpd="sng">
              <a:solidFill>
                <a:srgbClr val="86A6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1" name="Google Shape;399;p9">
              <a:extLst>
                <a:ext uri="{FF2B5EF4-FFF2-40B4-BE49-F238E27FC236}">
                  <a16:creationId xmlns:a16="http://schemas.microsoft.com/office/drawing/2014/main" id="{ECC96A12-D05A-22A4-3971-3FCE7974BC54}"/>
                </a:ext>
              </a:extLst>
            </p:cNvPr>
            <p:cNvSpPr/>
            <p:nvPr/>
          </p:nvSpPr>
          <p:spPr>
            <a:xfrm>
              <a:off x="51071" y="3385383"/>
              <a:ext cx="2012583" cy="4457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p>
          </p:txBody>
        </p:sp>
        <p:sp>
          <p:nvSpPr>
            <p:cNvPr id="52" name="Google Shape;400;p9">
              <a:extLst>
                <a:ext uri="{FF2B5EF4-FFF2-40B4-BE49-F238E27FC236}">
                  <a16:creationId xmlns:a16="http://schemas.microsoft.com/office/drawing/2014/main" id="{AB225687-9C73-4D89-4B4C-7AD343599DFE}"/>
                </a:ext>
              </a:extLst>
            </p:cNvPr>
            <p:cNvSpPr txBox="1"/>
            <p:nvPr/>
          </p:nvSpPr>
          <p:spPr>
            <a:xfrm>
              <a:off x="-2568907" y="3698845"/>
              <a:ext cx="2507843"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de-DE" sz="1800" b="1" dirty="0">
                  <a:solidFill>
                    <a:srgbClr val="86A66B"/>
                  </a:solidFill>
                  <a:latin typeface="Calibri"/>
                  <a:ea typeface="Calibri"/>
                  <a:cs typeface="Calibri"/>
                  <a:sym typeface="Calibri"/>
                </a:rPr>
                <a:t>Systeme zur Verwaltung der Bodenqualität</a:t>
              </a:r>
            </a:p>
          </p:txBody>
        </p:sp>
      </p:grpSp>
      <p:sp>
        <p:nvSpPr>
          <p:cNvPr id="53" name="Google Shape;402;p9">
            <a:extLst>
              <a:ext uri="{FF2B5EF4-FFF2-40B4-BE49-F238E27FC236}">
                <a16:creationId xmlns:a16="http://schemas.microsoft.com/office/drawing/2014/main" id="{A91C9585-68E8-1788-AD5A-262C8ACDF21E}"/>
              </a:ext>
            </a:extLst>
          </p:cNvPr>
          <p:cNvSpPr txBox="1"/>
          <p:nvPr/>
        </p:nvSpPr>
        <p:spPr>
          <a:xfrm>
            <a:off x="9620761" y="1887196"/>
            <a:ext cx="2323589" cy="3139281"/>
          </a:xfrm>
          <a:prstGeom prst="rect">
            <a:avLst/>
          </a:prstGeom>
          <a:solidFill>
            <a:srgbClr val="9FDADF"/>
          </a:solidFill>
          <a:ln>
            <a:noFill/>
          </a:ln>
        </p:spPr>
        <p:txBody>
          <a:bodyPr spcFirstLastPara="1" wrap="square" lIns="91425" tIns="45700" rIns="91425" bIns="45700" anchor="t" anchorCtr="0">
            <a:spAutoFit/>
          </a:bodyPr>
          <a:lstStyle/>
          <a:p>
            <a:pPr marR="0" lvl="0" rtl="0">
              <a:spcBef>
                <a:spcPts val="0"/>
              </a:spcBef>
              <a:spcAft>
                <a:spcPts val="0"/>
              </a:spcAft>
            </a:pPr>
            <a:r>
              <a:rPr lang="de-DE" sz="1800" b="0" i="0" dirty="0">
                <a:latin typeface="Calibri"/>
                <a:ea typeface="Calibri"/>
                <a:cs typeface="Calibri"/>
                <a:sym typeface="Calibri"/>
              </a:rPr>
              <a:t>Ziel ist es, das Wohlbefinden des Bodens zu maximieren und zu erhalten durch:</a:t>
            </a:r>
          </a:p>
          <a:p>
            <a:pPr marL="342900" marR="0" lvl="0" indent="-342900" rtl="0">
              <a:spcBef>
                <a:spcPts val="0"/>
              </a:spcBef>
              <a:spcAft>
                <a:spcPts val="0"/>
              </a:spcAft>
              <a:buFont typeface="Arial" panose="020B0604020202020204" pitchFamily="34" charset="0"/>
              <a:buChar char="•"/>
            </a:pPr>
            <a:r>
              <a:rPr lang="de-DE" sz="1800" b="0" i="0" dirty="0">
                <a:latin typeface="Calibri"/>
                <a:ea typeface="Calibri"/>
                <a:cs typeface="Calibri"/>
                <a:sym typeface="Calibri"/>
              </a:rPr>
              <a:t>die Fruchtbarkeit ins Gleichgewicht bringen</a:t>
            </a:r>
          </a:p>
          <a:p>
            <a:pPr marL="342900" marR="0" lvl="0" indent="-342900" rtl="0">
              <a:spcBef>
                <a:spcPts val="0"/>
              </a:spcBef>
              <a:spcAft>
                <a:spcPts val="0"/>
              </a:spcAft>
              <a:buFont typeface="Arial" panose="020B0604020202020204" pitchFamily="34" charset="0"/>
              <a:buChar char="•"/>
            </a:pPr>
            <a:r>
              <a:rPr lang="de-DE" sz="1800" b="0" i="0" dirty="0">
                <a:latin typeface="Calibri"/>
                <a:ea typeface="Calibri"/>
                <a:cs typeface="Calibri"/>
                <a:sym typeface="Calibri"/>
              </a:rPr>
              <a:t>Verringerung der Erosion und</a:t>
            </a:r>
          </a:p>
          <a:p>
            <a:pPr marL="342900" marR="0" lvl="0" indent="-342900" rtl="0">
              <a:spcBef>
                <a:spcPts val="0"/>
              </a:spcBef>
              <a:spcAft>
                <a:spcPts val="0"/>
              </a:spcAft>
              <a:buFont typeface="Arial" panose="020B0604020202020204" pitchFamily="34" charset="0"/>
              <a:buChar char="•"/>
            </a:pPr>
            <a:r>
              <a:rPr lang="de-DE" sz="1800" b="0" i="0" dirty="0">
                <a:latin typeface="Calibri"/>
                <a:ea typeface="Calibri"/>
                <a:cs typeface="Calibri"/>
                <a:sym typeface="Calibri"/>
              </a:rPr>
              <a:t>Verbesserung der Zusammensetzung</a:t>
            </a:r>
            <a:endParaRPr lang="en-GB" sz="1800" dirty="0">
              <a:latin typeface="Calibri"/>
              <a:ea typeface="Calibri"/>
              <a:cs typeface="Calibri"/>
              <a:sym typeface="Calibri"/>
            </a:endParaRPr>
          </a:p>
        </p:txBody>
      </p:sp>
      <p:sp>
        <p:nvSpPr>
          <p:cNvPr id="54" name="TextBox 53">
            <a:extLst>
              <a:ext uri="{FF2B5EF4-FFF2-40B4-BE49-F238E27FC236}">
                <a16:creationId xmlns:a16="http://schemas.microsoft.com/office/drawing/2014/main" id="{A61DF435-9ECA-074A-CCF4-565149B74379}"/>
              </a:ext>
            </a:extLst>
          </p:cNvPr>
          <p:cNvSpPr txBox="1"/>
          <p:nvPr/>
        </p:nvSpPr>
        <p:spPr>
          <a:xfrm>
            <a:off x="335869" y="258738"/>
            <a:ext cx="11520261" cy="646331"/>
          </a:xfrm>
          <a:prstGeom prst="rect">
            <a:avLst/>
          </a:prstGeom>
          <a:noFill/>
        </p:spPr>
        <p:txBody>
          <a:bodyPr wrap="square" rtlCol="0">
            <a:spAutoFit/>
          </a:bodyPr>
          <a:lstStyle/>
          <a:p>
            <a:pPr algn="ctr"/>
            <a:r>
              <a:rPr lang="en-IE" sz="3600" b="1" dirty="0" err="1">
                <a:latin typeface="Calibri" panose="020F0502020204030204" pitchFamily="34" charset="0"/>
                <a:ea typeface="Calibri" panose="020F0502020204030204" pitchFamily="34" charset="0"/>
                <a:cs typeface="Calibri" panose="020F0502020204030204" pitchFamily="34" charset="0"/>
              </a:rPr>
              <a:t>Wesentliche</a:t>
            </a:r>
            <a:r>
              <a:rPr lang="en-IE" sz="3600" b="1" dirty="0">
                <a:latin typeface="Calibri" panose="020F0502020204030204" pitchFamily="34" charset="0"/>
                <a:ea typeface="Calibri" panose="020F0502020204030204" pitchFamily="34" charset="0"/>
                <a:cs typeface="Calibri" panose="020F0502020204030204" pitchFamily="34" charset="0"/>
              </a:rPr>
              <a:t> </a:t>
            </a:r>
            <a:r>
              <a:rPr lang="en-IE" sz="3600" b="1" dirty="0" err="1">
                <a:latin typeface="Calibri" panose="020F0502020204030204" pitchFamily="34" charset="0"/>
                <a:ea typeface="Calibri" panose="020F0502020204030204" pitchFamily="34" charset="0"/>
                <a:cs typeface="Calibri" panose="020F0502020204030204" pitchFamily="34" charset="0"/>
              </a:rPr>
              <a:t>Elemente</a:t>
            </a:r>
            <a:r>
              <a:rPr lang="en-IE" sz="3600" b="1" dirty="0">
                <a:latin typeface="Calibri" panose="020F0502020204030204" pitchFamily="34" charset="0"/>
                <a:ea typeface="Calibri" panose="020F0502020204030204" pitchFamily="34" charset="0"/>
                <a:cs typeface="Calibri" panose="020F0502020204030204" pitchFamily="34" charset="0"/>
              </a:rPr>
              <a:t> von </a:t>
            </a:r>
            <a:r>
              <a:rPr lang="en-IE" sz="3600" b="1" dirty="0" err="1">
                <a:latin typeface="Calibri" panose="020F0502020204030204" pitchFamily="34" charset="0"/>
                <a:ea typeface="Calibri" panose="020F0502020204030204" pitchFamily="34" charset="0"/>
                <a:cs typeface="Calibri" panose="020F0502020204030204" pitchFamily="34" charset="0"/>
              </a:rPr>
              <a:t>Bodenmanagementsystemen</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548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407" name="Google Shape;407;p10"/>
          <p:cNvGrpSpPr/>
          <p:nvPr/>
        </p:nvGrpSpPr>
        <p:grpSpPr>
          <a:xfrm>
            <a:off x="768996" y="1076667"/>
            <a:ext cx="10654006" cy="4704664"/>
            <a:chOff x="4008" y="357001"/>
            <a:chExt cx="10654006" cy="4704664"/>
          </a:xfrm>
        </p:grpSpPr>
        <p:sp>
          <p:nvSpPr>
            <p:cNvPr id="408" name="Google Shape;408;p10"/>
            <p:cNvSpPr/>
            <p:nvPr/>
          </p:nvSpPr>
          <p:spPr>
            <a:xfrm>
              <a:off x="4008" y="357001"/>
              <a:ext cx="2410408" cy="951133"/>
            </a:xfrm>
            <a:prstGeom prst="rect">
              <a:avLst/>
            </a:prstGeom>
            <a:solidFill>
              <a:srgbClr val="0A938E"/>
            </a:solid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txBox="1"/>
            <p:nvPr/>
          </p:nvSpPr>
          <p:spPr>
            <a:xfrm>
              <a:off x="4008"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de-DE" sz="1600" b="1" dirty="0">
                  <a:solidFill>
                    <a:schemeClr val="lt1"/>
                  </a:solidFill>
                  <a:latin typeface="Calibri"/>
                  <a:ea typeface="Calibri"/>
                  <a:cs typeface="Calibri"/>
                  <a:sym typeface="Calibri"/>
                </a:rPr>
                <a:t>Methoden zur Erhaltung des Bodens und Verhinderung von Erosion:</a:t>
              </a:r>
            </a:p>
          </p:txBody>
        </p:sp>
        <p:sp>
          <p:nvSpPr>
            <p:cNvPr id="410" name="Google Shape;410;p10"/>
            <p:cNvSpPr/>
            <p:nvPr/>
          </p:nvSpPr>
          <p:spPr>
            <a:xfrm>
              <a:off x="4008" y="1308135"/>
              <a:ext cx="2410408" cy="3753530"/>
            </a:xfrm>
            <a:prstGeom prst="rect">
              <a:avLst/>
            </a:prstGeom>
            <a:solidFill>
              <a:srgbClr val="CADBDB">
                <a:alpha val="89803"/>
              </a:srgbClr>
            </a:solidFill>
            <a:ln w="12700" cap="flat" cmpd="sng">
              <a:solidFill>
                <a:srgbClr val="CADBD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txBox="1"/>
            <p:nvPr/>
          </p:nvSpPr>
          <p:spPr>
            <a:xfrm>
              <a:off x="4008"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Methoden zur Minderung der Bodenerosion umfassen das Konturenpflügen und den Einsatz von Deckfrüchten.</a:t>
              </a:r>
            </a:p>
            <a:p>
              <a:pPr marL="171450" marR="0" lvl="1" indent="-17145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Methoden zur Reduzierung der Bodenstörung und zur Erhaltung der Bodenbeschaffenheit</a:t>
              </a:r>
            </a:p>
          </p:txBody>
        </p:sp>
        <p:sp>
          <p:nvSpPr>
            <p:cNvPr id="412" name="Google Shape;412;p10"/>
            <p:cNvSpPr/>
            <p:nvPr/>
          </p:nvSpPr>
          <p:spPr>
            <a:xfrm>
              <a:off x="2751874" y="357001"/>
              <a:ext cx="2410408" cy="951133"/>
            </a:xfrm>
            <a:prstGeom prst="rect">
              <a:avLst/>
            </a:prstGeom>
            <a:solidFill>
              <a:srgbClr val="21A362"/>
            </a:solidFill>
            <a:ln w="12700" cap="flat" cmpd="sng">
              <a:solidFill>
                <a:srgbClr val="21A3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txBox="1"/>
            <p:nvPr/>
          </p:nvSpPr>
          <p:spPr>
            <a:xfrm>
              <a:off x="2751874"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de-DE" sz="1600" b="1" dirty="0">
                  <a:solidFill>
                    <a:schemeClr val="lt1"/>
                  </a:solidFill>
                  <a:latin typeface="Calibri"/>
                  <a:ea typeface="Calibri"/>
                  <a:cs typeface="Calibri"/>
                  <a:sym typeface="Calibri"/>
                </a:rPr>
                <a:t>Steigerung der Bodenfruchtbarkeit und Nährstoffmanagement:</a:t>
              </a:r>
            </a:p>
          </p:txBody>
        </p:sp>
        <p:sp>
          <p:nvSpPr>
            <p:cNvPr id="414" name="Google Shape;414;p10"/>
            <p:cNvSpPr/>
            <p:nvPr/>
          </p:nvSpPr>
          <p:spPr>
            <a:xfrm>
              <a:off x="2751874" y="1308135"/>
              <a:ext cx="2410408" cy="3753530"/>
            </a:xfrm>
            <a:prstGeom prst="rect">
              <a:avLst/>
            </a:prstGeom>
            <a:solidFill>
              <a:srgbClr val="CCDBD4">
                <a:alpha val="89803"/>
              </a:srgbClr>
            </a:solidFill>
            <a:ln w="12700" cap="flat" cmpd="sng">
              <a:solidFill>
                <a:srgbClr val="CCDBD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txBox="1"/>
            <p:nvPr/>
          </p:nvSpPr>
          <p:spPr>
            <a:xfrm>
              <a:off x="2751874" y="1308135"/>
              <a:ext cx="2410408" cy="3753530"/>
            </a:xfrm>
            <a:prstGeom prst="rect">
              <a:avLst/>
            </a:prstGeom>
            <a:noFill/>
            <a:ln>
              <a:noFill/>
            </a:ln>
          </p:spPr>
          <p:txBody>
            <a:bodyPr spcFirstLastPara="1" wrap="square" lIns="101325" tIns="101325" rIns="135125" bIns="152000" anchor="t" anchorCtr="0">
              <a:noAutofit/>
            </a:bodyPr>
            <a:lstStyle/>
            <a:p>
              <a:pPr marL="144000" marR="0" lvl="1" indent="-14400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Verständnis und Aufrechterhaltung der Bodenfruchtbarkeit, um die bestmögliche Pflanzenentwicklung zu gewährleisten.</a:t>
              </a:r>
            </a:p>
            <a:p>
              <a:pPr marL="144000" marR="0" lvl="1" indent="-14400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Praktiken wie Kompostierung, organische Landwirtschaft und Präzisionslandwirtschaft werden eingesetzt, um die Nährstoffgehalte effektiv zu regulieren.</a:t>
              </a:r>
            </a:p>
          </p:txBody>
        </p:sp>
        <p:sp>
          <p:nvSpPr>
            <p:cNvPr id="416" name="Google Shape;416;p10"/>
            <p:cNvSpPr/>
            <p:nvPr/>
          </p:nvSpPr>
          <p:spPr>
            <a:xfrm>
              <a:off x="5499740" y="357001"/>
              <a:ext cx="2410408" cy="951133"/>
            </a:xfrm>
            <a:prstGeom prst="rect">
              <a:avLst/>
            </a:prstGeom>
            <a:solidFill>
              <a:srgbClr val="40AB43"/>
            </a:solidFill>
            <a:ln w="12700" cap="flat" cmpd="sng">
              <a:solidFill>
                <a:srgbClr val="40AB4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txBox="1"/>
            <p:nvPr/>
          </p:nvSpPr>
          <p:spPr>
            <a:xfrm>
              <a:off x="5499740"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de-DE" sz="1600" b="1" dirty="0">
                  <a:solidFill>
                    <a:schemeClr val="lt1"/>
                  </a:solidFill>
                  <a:latin typeface="Calibri"/>
                  <a:ea typeface="Calibri"/>
                  <a:cs typeface="Calibri"/>
                  <a:sym typeface="Calibri"/>
                </a:rPr>
                <a:t>Praktiken für organische und regenerative Böden:</a:t>
              </a:r>
            </a:p>
          </p:txBody>
        </p:sp>
        <p:sp>
          <p:nvSpPr>
            <p:cNvPr id="418" name="Google Shape;418;p10"/>
            <p:cNvSpPr/>
            <p:nvPr/>
          </p:nvSpPr>
          <p:spPr>
            <a:xfrm>
              <a:off x="5499740" y="1308135"/>
              <a:ext cx="2410408" cy="3753530"/>
            </a:xfrm>
            <a:prstGeom prst="rect">
              <a:avLst/>
            </a:prstGeom>
            <a:solidFill>
              <a:srgbClr val="CFDDD0">
                <a:alpha val="89803"/>
              </a:srgbClr>
            </a:solidFill>
            <a:ln w="12700" cap="flat" cmpd="sng">
              <a:solidFill>
                <a:srgbClr val="CFDDD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txBox="1"/>
            <p:nvPr/>
          </p:nvSpPr>
          <p:spPr>
            <a:xfrm>
              <a:off x="5499740"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Annahme landwirtschaftlicher Methoden, die auf die Verwendung organischer Inputs und regenerative Prinzipien setzen.</a:t>
              </a:r>
            </a:p>
            <a:p>
              <a:pPr marL="171450" marR="0" lvl="1" indent="-17145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Betonung der Erhaltung aktiver Wurzeln im Boden und Reduzierung der Abhängigkeit von externen Ressourcen zur Verbesserung der Bodenqualität.</a:t>
              </a:r>
            </a:p>
          </p:txBody>
        </p:sp>
        <p:sp>
          <p:nvSpPr>
            <p:cNvPr id="420" name="Google Shape;420;p10"/>
            <p:cNvSpPr/>
            <p:nvPr/>
          </p:nvSpPr>
          <p:spPr>
            <a:xfrm>
              <a:off x="8247606" y="357001"/>
              <a:ext cx="2410408" cy="951133"/>
            </a:xfrm>
            <a:prstGeom prst="rect">
              <a:avLst/>
            </a:prstGeom>
            <a:solidFill>
              <a:srgbClr val="86A66B"/>
            </a:solidFill>
            <a:ln w="12700" cap="flat" cmpd="sng">
              <a:solidFill>
                <a:srgbClr val="86A66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txBox="1"/>
            <p:nvPr/>
          </p:nvSpPr>
          <p:spPr>
            <a:xfrm>
              <a:off x="8247606"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de-DE" sz="1600" b="1" dirty="0">
                  <a:solidFill>
                    <a:schemeClr val="lt1"/>
                  </a:solidFill>
                  <a:latin typeface="Calibri"/>
                  <a:ea typeface="Calibri"/>
                  <a:cs typeface="Calibri"/>
                  <a:sym typeface="Calibri"/>
                </a:rPr>
                <a:t>Systeme zur Verwaltung der Bodenqualität:</a:t>
              </a:r>
            </a:p>
          </p:txBody>
        </p:sp>
        <p:sp>
          <p:nvSpPr>
            <p:cNvPr id="422" name="Google Shape;422;p10"/>
            <p:cNvSpPr/>
            <p:nvPr/>
          </p:nvSpPr>
          <p:spPr>
            <a:xfrm>
              <a:off x="8247606" y="1308135"/>
              <a:ext cx="2410408" cy="3753530"/>
            </a:xfrm>
            <a:prstGeom prst="rect">
              <a:avLst/>
            </a:prstGeom>
            <a:solidFill>
              <a:srgbClr val="D6DFD2">
                <a:alpha val="89803"/>
              </a:srgbClr>
            </a:solidFill>
            <a:ln w="12700" cap="flat" cmpd="sng">
              <a:solidFill>
                <a:srgbClr val="D6DF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0"/>
            <p:cNvSpPr txBox="1"/>
            <p:nvPr/>
          </p:nvSpPr>
          <p:spPr>
            <a:xfrm>
              <a:off x="8247606"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Landwirtschaftliche Praktiken, die die Bodenqualität fördern, indem sie Störungen reduzieren und das Wachstum lebender Wurzeln unterstützen.</a:t>
              </a:r>
            </a:p>
            <a:p>
              <a:pPr marL="171450" marR="0" lvl="1" indent="-171450" algn="l" rtl="0">
                <a:lnSpc>
                  <a:spcPct val="90000"/>
                </a:lnSpc>
                <a:spcBef>
                  <a:spcPts val="0"/>
                </a:spcBef>
                <a:spcAft>
                  <a:spcPts val="0"/>
                </a:spcAft>
                <a:buClr>
                  <a:schemeClr val="dk1"/>
                </a:buClr>
                <a:buSzPts val="1900"/>
                <a:buFont typeface="Noto Sans Symbols"/>
                <a:buChar char="∙"/>
              </a:pPr>
              <a:r>
                <a:rPr lang="de-DE" sz="1600" b="0" i="0" u="none" strike="noStrike" cap="none" dirty="0">
                  <a:solidFill>
                    <a:schemeClr val="dk1"/>
                  </a:solidFill>
                  <a:latin typeface="Calibri"/>
                  <a:ea typeface="Calibri"/>
                  <a:cs typeface="Calibri"/>
                  <a:sym typeface="Calibri"/>
                </a:rPr>
                <a:t>Die Rolle gesunder Böden bei der Speicherung und Erhaltung von Kohlenstoff, Nährstoffen und </a:t>
              </a:r>
              <a:r>
                <a:rPr lang="de-DE" sz="1600" b="0" i="0" u="none" strike="noStrike" cap="none" dirty="0" err="1">
                  <a:solidFill>
                    <a:schemeClr val="dk1"/>
                  </a:solidFill>
                  <a:latin typeface="Calibri"/>
                  <a:ea typeface="Calibri"/>
                  <a:cs typeface="Calibri"/>
                  <a:sym typeface="Calibri"/>
                </a:rPr>
                <a:t>Wasse</a:t>
              </a:r>
              <a:r>
                <a:rPr lang="de-DE" sz="1600" b="0" i="0" u="none" strike="noStrike" cap="none" dirty="0">
                  <a:solidFill>
                    <a:schemeClr val="dk1"/>
                  </a:solidFill>
                  <a:latin typeface="Calibri"/>
                  <a:ea typeface="Calibri"/>
                  <a:cs typeface="Calibri"/>
                  <a:sym typeface="Calibri"/>
                </a:rPr>
                <a:t>.</a:t>
              </a:r>
            </a:p>
          </p:txBody>
        </p:sp>
      </p:grpSp>
      <p:sp>
        <p:nvSpPr>
          <p:cNvPr id="2" name="TextBox 1">
            <a:extLst>
              <a:ext uri="{FF2B5EF4-FFF2-40B4-BE49-F238E27FC236}">
                <a16:creationId xmlns:a16="http://schemas.microsoft.com/office/drawing/2014/main" id="{89914941-88BE-EA73-BB46-FD6C00CB4A08}"/>
              </a:ext>
            </a:extLst>
          </p:cNvPr>
          <p:cNvSpPr txBox="1"/>
          <p:nvPr/>
        </p:nvSpPr>
        <p:spPr>
          <a:xfrm>
            <a:off x="352425" y="107170"/>
            <a:ext cx="11487150" cy="646331"/>
          </a:xfrm>
          <a:prstGeom prst="rect">
            <a:avLst/>
          </a:prstGeom>
          <a:noFill/>
        </p:spPr>
        <p:txBody>
          <a:bodyPr wrap="square" rtlCol="0">
            <a:spAutoFit/>
          </a:bodyPr>
          <a:lstStyle/>
          <a:p>
            <a:pPr algn="ctr"/>
            <a:r>
              <a:rPr lang="en-IE" sz="3600" b="1" dirty="0" err="1">
                <a:latin typeface="Calibri" panose="020F0502020204030204" pitchFamily="34" charset="0"/>
                <a:ea typeface="Calibri" panose="020F0502020204030204" pitchFamily="34" charset="0"/>
                <a:cs typeface="Calibri" panose="020F0502020204030204" pitchFamily="34" charset="0"/>
              </a:rPr>
              <a:t>Wesentliche</a:t>
            </a:r>
            <a:r>
              <a:rPr lang="en-IE" sz="3600" b="1" dirty="0">
                <a:latin typeface="Calibri" panose="020F0502020204030204" pitchFamily="34" charset="0"/>
                <a:ea typeface="Calibri" panose="020F0502020204030204" pitchFamily="34" charset="0"/>
                <a:cs typeface="Calibri" panose="020F0502020204030204" pitchFamily="34" charset="0"/>
              </a:rPr>
              <a:t> </a:t>
            </a:r>
            <a:r>
              <a:rPr lang="en-IE" sz="3600" b="1" dirty="0" err="1">
                <a:latin typeface="Calibri" panose="020F0502020204030204" pitchFamily="34" charset="0"/>
                <a:ea typeface="Calibri" panose="020F0502020204030204" pitchFamily="34" charset="0"/>
                <a:cs typeface="Calibri" panose="020F0502020204030204" pitchFamily="34" charset="0"/>
              </a:rPr>
              <a:t>Elemente</a:t>
            </a:r>
            <a:r>
              <a:rPr lang="en-IE" sz="3600" b="1" dirty="0">
                <a:latin typeface="Calibri" panose="020F0502020204030204" pitchFamily="34" charset="0"/>
                <a:ea typeface="Calibri" panose="020F0502020204030204" pitchFamily="34" charset="0"/>
                <a:cs typeface="Calibri" panose="020F0502020204030204" pitchFamily="34" charset="0"/>
              </a:rPr>
              <a:t> von </a:t>
            </a:r>
            <a:r>
              <a:rPr lang="en-IE" sz="3600" b="1" dirty="0" err="1">
                <a:latin typeface="Calibri" panose="020F0502020204030204" pitchFamily="34" charset="0"/>
                <a:ea typeface="Calibri" panose="020F0502020204030204" pitchFamily="34" charset="0"/>
                <a:cs typeface="Calibri" panose="020F0502020204030204" pitchFamily="34" charset="0"/>
              </a:rPr>
              <a:t>Bodenmanagementsystemen</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1"/>
          <p:cNvSpPr txBox="1">
            <a:spLocks noGrp="1"/>
          </p:cNvSpPr>
          <p:nvPr>
            <p:ph type="body" idx="1"/>
          </p:nvPr>
        </p:nvSpPr>
        <p:spPr>
          <a:xfrm>
            <a:off x="5798958" y="2029269"/>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Die </a:t>
            </a:r>
            <a:r>
              <a:rPr lang="en-GB" dirty="0" err="1"/>
              <a:t>Komponenten</a:t>
            </a:r>
            <a:r>
              <a:rPr lang="en-GB" dirty="0"/>
              <a:t> der Bodengesundheit</a:t>
            </a:r>
          </a:p>
        </p:txBody>
      </p:sp>
      <p:sp>
        <p:nvSpPr>
          <p:cNvPr id="430" name="Google Shape;430;p11"/>
          <p:cNvSpPr txBox="1">
            <a:spLocks noGrp="1"/>
          </p:cNvSpPr>
          <p:nvPr>
            <p:ph type="body" idx="2"/>
          </p:nvPr>
        </p:nvSpPr>
        <p:spPr>
          <a:xfrm>
            <a:off x="4502882" y="892243"/>
            <a:ext cx="1683351" cy="13345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2"/>
          <p:cNvSpPr txBox="1">
            <a:spLocks noGrp="1"/>
          </p:cNvSpPr>
          <p:nvPr>
            <p:ph type="body" idx="1"/>
          </p:nvPr>
        </p:nvSpPr>
        <p:spPr>
          <a:xfrm>
            <a:off x="736247" y="1610915"/>
            <a:ext cx="5646737" cy="363617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de-DE" sz="2200" dirty="0">
                <a:sym typeface="Arial"/>
              </a:rPr>
              <a:t>Die Bodenqualität ist eng mit ihren physikalischen, chemischen und biologischen Komponenten verbunden, von denen jede eine entscheidende Rolle bei der Unterstützung des Pflanzenwachstums und der Funktion des Ökosystems spielt.</a:t>
            </a:r>
          </a:p>
          <a:p>
            <a:pPr marL="342900" lvl="0" indent="-342900" algn="l" rtl="0">
              <a:lnSpc>
                <a:spcPct val="90000"/>
              </a:lnSpc>
              <a:spcBef>
                <a:spcPts val="0"/>
              </a:spcBef>
              <a:spcAft>
                <a:spcPts val="0"/>
              </a:spcAft>
              <a:buClr>
                <a:srgbClr val="000000"/>
              </a:buClr>
              <a:buSzPts val="2400"/>
              <a:buFont typeface="Arial"/>
              <a:buChar char="•"/>
            </a:pPr>
            <a:endParaRPr lang="de-DE" sz="2200" dirty="0">
              <a:sym typeface="Arial"/>
            </a:endParaRPr>
          </a:p>
          <a:p>
            <a:pPr marL="342900" lvl="0" indent="-342900" algn="l" rtl="0">
              <a:lnSpc>
                <a:spcPct val="90000"/>
              </a:lnSpc>
              <a:spcBef>
                <a:spcPts val="0"/>
              </a:spcBef>
              <a:spcAft>
                <a:spcPts val="0"/>
              </a:spcAft>
              <a:buClr>
                <a:srgbClr val="000000"/>
              </a:buClr>
              <a:buSzPts val="2400"/>
              <a:buFont typeface="Arial"/>
              <a:buChar char="•"/>
            </a:pPr>
            <a:r>
              <a:rPr lang="de-DE" sz="2200" dirty="0">
                <a:sym typeface="Arial"/>
              </a:rPr>
              <a:t>Das Verständnis dieser Komponenten ist entscheidend für die Bewertung und das Management der Bodenqualität, was letztendlich eine nachhaltige Landwirtschaft und die Widerstandsfähigkeit des Ökosystems unterstützt.</a:t>
            </a:r>
          </a:p>
        </p:txBody>
      </p:sp>
      <p:grpSp>
        <p:nvGrpSpPr>
          <p:cNvPr id="437" name="Google Shape;437;p12"/>
          <p:cNvGrpSpPr/>
          <p:nvPr/>
        </p:nvGrpSpPr>
        <p:grpSpPr>
          <a:xfrm rot="3730759">
            <a:off x="6806483" y="507641"/>
            <a:ext cx="949887" cy="1163493"/>
            <a:chOff x="7602444" y="4967675"/>
            <a:chExt cx="483620" cy="592374"/>
          </a:xfrm>
        </p:grpSpPr>
        <p:grpSp>
          <p:nvGrpSpPr>
            <p:cNvPr id="438" name="Google Shape;438;p12"/>
            <p:cNvGrpSpPr/>
            <p:nvPr/>
          </p:nvGrpSpPr>
          <p:grpSpPr>
            <a:xfrm>
              <a:off x="7618661" y="4967675"/>
              <a:ext cx="467403" cy="507609"/>
              <a:chOff x="2251964" y="3590497"/>
              <a:chExt cx="467403" cy="507609"/>
            </a:xfrm>
          </p:grpSpPr>
          <p:sp>
            <p:nvSpPr>
              <p:cNvPr id="439" name="Google Shape;439;p1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0" name="Google Shape;440;p1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1" name="Google Shape;441;p1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442" name="Google Shape;442;p12"/>
            <p:cNvGrpSpPr/>
            <p:nvPr/>
          </p:nvGrpSpPr>
          <p:grpSpPr>
            <a:xfrm>
              <a:off x="7602444" y="4993761"/>
              <a:ext cx="421973" cy="566288"/>
              <a:chOff x="2235747" y="3616583"/>
              <a:chExt cx="421973" cy="566288"/>
            </a:xfrm>
          </p:grpSpPr>
          <p:sp>
            <p:nvSpPr>
              <p:cNvPr id="443" name="Google Shape;443;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4" name="Google Shape;444;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445" name="Google Shape;445;p12"/>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3" name="TextBox 2">
            <a:extLst>
              <a:ext uri="{FF2B5EF4-FFF2-40B4-BE49-F238E27FC236}">
                <a16:creationId xmlns:a16="http://schemas.microsoft.com/office/drawing/2014/main" id="{ED3F1508-9A95-FC4C-1F28-145BEE84C0C3}"/>
              </a:ext>
            </a:extLst>
          </p:cNvPr>
          <p:cNvSpPr txBox="1"/>
          <p:nvPr/>
        </p:nvSpPr>
        <p:spPr>
          <a:xfrm>
            <a:off x="561354" y="503035"/>
            <a:ext cx="6096000" cy="1089529"/>
          </a:xfrm>
          <a:prstGeom prst="rect">
            <a:avLst/>
          </a:prstGeom>
          <a:noFill/>
        </p:spPr>
        <p:txBody>
          <a:bodyPr wrap="square">
            <a:spAutoFit/>
          </a:bodyPr>
          <a:lstStyle/>
          <a:p>
            <a:pPr marL="0" lvl="0" indent="0" algn="l" rtl="0">
              <a:lnSpc>
                <a:spcPct val="90000"/>
              </a:lnSpc>
              <a:spcBef>
                <a:spcPts val="0"/>
              </a:spcBef>
              <a:spcAft>
                <a:spcPts val="0"/>
              </a:spcAft>
              <a:buClr>
                <a:srgbClr val="000000"/>
              </a:buClr>
              <a:buSzPts val="4800"/>
              <a:buNone/>
            </a:pPr>
            <a:r>
              <a:rPr lang="en-US" sz="3600" dirty="0">
                <a:latin typeface="Calibri" panose="020F0502020204030204" pitchFamily="34" charset="0"/>
                <a:ea typeface="Calibri" panose="020F0502020204030204" pitchFamily="34" charset="0"/>
                <a:cs typeface="Calibri" panose="020F0502020204030204" pitchFamily="34" charset="0"/>
              </a:rPr>
              <a:t>Die </a:t>
            </a:r>
            <a:r>
              <a:rPr lang="en-US" sz="3600" dirty="0" err="1">
                <a:latin typeface="Calibri" panose="020F0502020204030204" pitchFamily="34" charset="0"/>
                <a:ea typeface="Calibri" panose="020F0502020204030204" pitchFamily="34" charset="0"/>
                <a:cs typeface="Calibri" panose="020F0502020204030204" pitchFamily="34" charset="0"/>
              </a:rPr>
              <a:t>Komponenten</a:t>
            </a:r>
            <a:r>
              <a:rPr lang="en-US" sz="3600" dirty="0">
                <a:latin typeface="Calibri" panose="020F0502020204030204" pitchFamily="34" charset="0"/>
                <a:ea typeface="Calibri" panose="020F0502020204030204" pitchFamily="34" charset="0"/>
                <a:cs typeface="Calibri" panose="020F0502020204030204" pitchFamily="34" charset="0"/>
              </a:rPr>
              <a:t> der </a:t>
            </a:r>
            <a:r>
              <a:rPr lang="en-US" sz="3600" dirty="0" err="1">
                <a:latin typeface="Calibri" panose="020F0502020204030204" pitchFamily="34" charset="0"/>
                <a:ea typeface="Calibri" panose="020F0502020204030204" pitchFamily="34" charset="0"/>
                <a:cs typeface="Calibri" panose="020F0502020204030204" pitchFamily="34" charset="0"/>
              </a:rPr>
              <a:t>Bodengesundheit</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Google Shape;452;p13"/>
          <p:cNvGrpSpPr/>
          <p:nvPr/>
        </p:nvGrpSpPr>
        <p:grpSpPr>
          <a:xfrm>
            <a:off x="222781" y="206135"/>
            <a:ext cx="11549212" cy="5591161"/>
            <a:chOff x="72174" y="1742"/>
            <a:chExt cx="11549212" cy="6042314"/>
          </a:xfrm>
        </p:grpSpPr>
        <p:sp>
          <p:nvSpPr>
            <p:cNvPr id="453" name="Google Shape;453;p13"/>
            <p:cNvSpPr/>
            <p:nvPr/>
          </p:nvSpPr>
          <p:spPr>
            <a:xfrm>
              <a:off x="72174" y="1742"/>
              <a:ext cx="2752098" cy="1376049"/>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54" name="Google Shape;454;p13"/>
            <p:cNvSpPr txBox="1"/>
            <p:nvPr/>
          </p:nvSpPr>
          <p:spPr>
            <a:xfrm>
              <a:off x="140820" y="17121"/>
              <a:ext cx="2614805" cy="1295443"/>
            </a:xfrm>
            <a:prstGeom prst="rect">
              <a:avLst/>
            </a:prstGeom>
            <a:solidFill>
              <a:srgbClr val="9FDADF"/>
            </a:solidFill>
            <a:ln>
              <a:noFill/>
            </a:ln>
          </p:spPr>
          <p:txBody>
            <a:bodyPr spcFirstLastPara="1" wrap="square" lIns="34275" tIns="22850" rIns="34275" bIns="22850" anchor="ctr" anchorCtr="0">
              <a:noAutofit/>
            </a:bodyPr>
            <a:lstStyle/>
            <a:p>
              <a:pPr marR="0" lvl="0" algn="ctr" rtl="0">
                <a:lnSpc>
                  <a:spcPct val="90000"/>
                </a:lnSpc>
                <a:spcBef>
                  <a:spcPts val="0"/>
                </a:spcBef>
                <a:spcAft>
                  <a:spcPts val="0"/>
                </a:spcAft>
                <a:buClrTx/>
                <a:buSzPts val="1800"/>
              </a:pPr>
              <a:r>
                <a:rPr lang="en-GB" sz="2000" b="1" dirty="0" err="1">
                  <a:latin typeface="Calibri"/>
                  <a:ea typeface="Calibri"/>
                  <a:cs typeface="Calibri"/>
                  <a:sym typeface="Calibri"/>
                </a:rPr>
                <a:t>Physikalische</a:t>
              </a:r>
              <a:r>
                <a:rPr lang="en-GB" sz="2000" b="1" dirty="0">
                  <a:latin typeface="Calibri"/>
                  <a:ea typeface="Calibri"/>
                  <a:cs typeface="Calibri"/>
                  <a:sym typeface="Calibri"/>
                </a:rPr>
                <a:t> </a:t>
              </a:r>
              <a:r>
                <a:rPr lang="en-GB" sz="2000" b="1" dirty="0" err="1">
                  <a:latin typeface="Calibri"/>
                  <a:ea typeface="Calibri"/>
                  <a:cs typeface="Calibri"/>
                  <a:sym typeface="Calibri"/>
                </a:rPr>
                <a:t>Eigenschaften</a:t>
              </a:r>
              <a:endParaRPr lang="en-GB" sz="2000" b="1" dirty="0">
                <a:latin typeface="Calibri"/>
                <a:ea typeface="Calibri"/>
                <a:cs typeface="Calibri"/>
                <a:sym typeface="Calibri"/>
              </a:endParaRPr>
            </a:p>
          </p:txBody>
        </p:sp>
        <p:sp>
          <p:nvSpPr>
            <p:cNvPr id="455" name="Google Shape;455;p13"/>
            <p:cNvSpPr/>
            <p:nvPr/>
          </p:nvSpPr>
          <p:spPr>
            <a:xfrm>
              <a:off x="347384" y="1377791"/>
              <a:ext cx="275209"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56" name="Google Shape;456;p13"/>
            <p:cNvSpPr/>
            <p:nvPr/>
          </p:nvSpPr>
          <p:spPr>
            <a:xfrm>
              <a:off x="622594" y="1721803"/>
              <a:ext cx="3207581" cy="1985955"/>
            </a:xfrm>
            <a:prstGeom prst="roundRect">
              <a:avLst>
                <a:gd name="adj" fmla="val 1000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57" name="Google Shape;457;p13"/>
            <p:cNvSpPr txBox="1"/>
            <p:nvPr/>
          </p:nvSpPr>
          <p:spPr>
            <a:xfrm>
              <a:off x="680761" y="1779970"/>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a:highlight>
                    <a:srgbClr val="8DC641"/>
                  </a:highlight>
                  <a:latin typeface="Calibri"/>
                  <a:ea typeface="Calibri"/>
                  <a:cs typeface="Calibri"/>
                  <a:sym typeface="Calibri"/>
                </a:rPr>
                <a:t>Textur und </a:t>
              </a:r>
              <a:r>
                <a:rPr lang="en-GB" sz="1800" b="1" i="0" dirty="0" err="1">
                  <a:highlight>
                    <a:srgbClr val="8DC641"/>
                  </a:highlight>
                  <a:latin typeface="Calibri"/>
                  <a:ea typeface="Calibri"/>
                  <a:cs typeface="Calibri"/>
                  <a:sym typeface="Calibri"/>
                </a:rPr>
                <a:t>Struktur</a:t>
              </a:r>
              <a:endParaRPr lang="en-GB" sz="1800" b="1" i="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de-DE" sz="1800" b="0" i="0" u="none" strike="noStrike" cap="none" dirty="0">
                  <a:latin typeface="Calibri"/>
                  <a:ea typeface="Calibri"/>
                  <a:cs typeface="Calibri"/>
                  <a:sym typeface="Calibri"/>
                </a:rPr>
                <a:t>Die Anteile von Sand-, Schluff- und Tonpartikeln</a:t>
              </a:r>
            </a:p>
            <a:p>
              <a:pPr marL="285750" marR="0" lvl="1" indent="-285750" algn="l" rtl="0">
                <a:lnSpc>
                  <a:spcPct val="90000"/>
                </a:lnSpc>
                <a:spcBef>
                  <a:spcPts val="630"/>
                </a:spcBef>
                <a:spcAft>
                  <a:spcPts val="0"/>
                </a:spcAft>
                <a:buClrTx/>
                <a:buSzPts val="1800"/>
                <a:buFont typeface="Arial" panose="020B0604020202020204" pitchFamily="34" charset="0"/>
                <a:buChar char="•"/>
              </a:pPr>
              <a:r>
                <a:rPr lang="de-DE" sz="1800" b="0" i="0" u="none" strike="noStrike" cap="none" dirty="0">
                  <a:latin typeface="Calibri"/>
                  <a:ea typeface="Calibri"/>
                  <a:cs typeface="Calibri"/>
                  <a:sym typeface="Calibri"/>
                </a:rPr>
                <a:t>Die Anordnung dieser Partikel</a:t>
              </a:r>
            </a:p>
          </p:txBody>
        </p:sp>
        <p:sp>
          <p:nvSpPr>
            <p:cNvPr id="458" name="Google Shape;458;p13"/>
            <p:cNvSpPr/>
            <p:nvPr/>
          </p:nvSpPr>
          <p:spPr>
            <a:xfrm>
              <a:off x="347384" y="1377791"/>
              <a:ext cx="275209"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59" name="Google Shape;459;p13"/>
            <p:cNvSpPr/>
            <p:nvPr/>
          </p:nvSpPr>
          <p:spPr>
            <a:xfrm>
              <a:off x="622594" y="4051771"/>
              <a:ext cx="3207581" cy="1985955"/>
            </a:xfrm>
            <a:prstGeom prst="roundRect">
              <a:avLst>
                <a:gd name="adj" fmla="val 10000"/>
              </a:avLst>
            </a:prstGeom>
            <a:solidFill>
              <a:schemeClr val="lt1">
                <a:alpha val="89803"/>
              </a:schemeClr>
            </a:solidFill>
            <a:ln w="12700" cap="flat" cmpd="sng">
              <a:solidFill>
                <a:srgbClr val="B1C78A"/>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0" name="Google Shape;460;p13"/>
            <p:cNvSpPr txBox="1"/>
            <p:nvPr/>
          </p:nvSpPr>
          <p:spPr>
            <a:xfrm>
              <a:off x="680761" y="4109938"/>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err="1">
                  <a:highlight>
                    <a:srgbClr val="8DC641"/>
                  </a:highlight>
                  <a:latin typeface="Calibri"/>
                  <a:ea typeface="Calibri"/>
                  <a:cs typeface="Calibri"/>
                  <a:sym typeface="Calibri"/>
                </a:rPr>
                <a:t>Porosität</a:t>
              </a:r>
              <a:endParaRPr lang="en-GB" sz="1800" b="1" i="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de-DE" sz="1800" b="0" i="0" u="none" strike="noStrike" cap="none" dirty="0">
                  <a:latin typeface="Calibri"/>
                  <a:ea typeface="Calibri"/>
                  <a:cs typeface="Calibri"/>
                  <a:sym typeface="Calibri"/>
                </a:rPr>
                <a:t>Die Menge an offenen Räumen oder Poren zwischen den Bodenpartikeln</a:t>
              </a:r>
            </a:p>
          </p:txBody>
        </p:sp>
        <p:sp>
          <p:nvSpPr>
            <p:cNvPr id="461" name="Google Shape;461;p13"/>
            <p:cNvSpPr/>
            <p:nvPr/>
          </p:nvSpPr>
          <p:spPr>
            <a:xfrm>
              <a:off x="3908373" y="1742"/>
              <a:ext cx="3049132" cy="1382378"/>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2" name="Google Shape;462;p13"/>
            <p:cNvSpPr txBox="1"/>
            <p:nvPr/>
          </p:nvSpPr>
          <p:spPr>
            <a:xfrm>
              <a:off x="4001123" y="42045"/>
              <a:ext cx="2863631" cy="1301402"/>
            </a:xfrm>
            <a:prstGeom prst="rect">
              <a:avLst/>
            </a:prstGeom>
            <a:solidFill>
              <a:srgbClr val="26A45B"/>
            </a:solidFill>
            <a:ln>
              <a:noFill/>
            </a:ln>
          </p:spPr>
          <p:txBody>
            <a:bodyPr spcFirstLastPara="1" wrap="square" lIns="34275" tIns="22850" rIns="34275" bIns="22850" anchor="ctr" anchorCtr="0">
              <a:noAutofit/>
            </a:bodyPr>
            <a:lstStyle/>
            <a:p>
              <a:pPr marR="0" lvl="0" algn="ctr" rtl="0">
                <a:lnSpc>
                  <a:spcPct val="90000"/>
                </a:lnSpc>
                <a:spcBef>
                  <a:spcPts val="0"/>
                </a:spcBef>
                <a:spcAft>
                  <a:spcPts val="0"/>
                </a:spcAft>
                <a:buClrTx/>
                <a:buSzPts val="1800"/>
              </a:pPr>
              <a:r>
                <a:rPr lang="en-GB" sz="2000" b="1" dirty="0" err="1">
                  <a:latin typeface="Calibri"/>
                  <a:ea typeface="Calibri"/>
                  <a:cs typeface="Calibri"/>
                  <a:sym typeface="Calibri"/>
                </a:rPr>
                <a:t>Chemische</a:t>
              </a:r>
              <a:r>
                <a:rPr lang="en-GB" sz="2000" b="1" dirty="0">
                  <a:latin typeface="Calibri"/>
                  <a:ea typeface="Calibri"/>
                  <a:cs typeface="Calibri"/>
                  <a:sym typeface="Calibri"/>
                </a:rPr>
                <a:t> </a:t>
              </a:r>
              <a:r>
                <a:rPr lang="en-GB" sz="2000" b="1" dirty="0" err="1">
                  <a:latin typeface="Calibri"/>
                  <a:ea typeface="Calibri"/>
                  <a:cs typeface="Calibri"/>
                  <a:sym typeface="Calibri"/>
                </a:rPr>
                <a:t>Komponenten</a:t>
              </a:r>
              <a:endParaRPr lang="en-GB" sz="2000" b="1" dirty="0">
                <a:latin typeface="Calibri"/>
                <a:ea typeface="Calibri"/>
                <a:cs typeface="Calibri"/>
                <a:sym typeface="Calibri"/>
              </a:endParaRPr>
            </a:p>
          </p:txBody>
        </p:sp>
        <p:sp>
          <p:nvSpPr>
            <p:cNvPr id="463" name="Google Shape;463;p13"/>
            <p:cNvSpPr/>
            <p:nvPr/>
          </p:nvSpPr>
          <p:spPr>
            <a:xfrm>
              <a:off x="4213286" y="1384121"/>
              <a:ext cx="304913"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64" name="Google Shape;464;p13"/>
            <p:cNvSpPr/>
            <p:nvPr/>
          </p:nvSpPr>
          <p:spPr>
            <a:xfrm>
              <a:off x="4518200" y="1728133"/>
              <a:ext cx="3207581" cy="1985955"/>
            </a:xfrm>
            <a:prstGeom prst="roundRect">
              <a:avLst>
                <a:gd name="adj" fmla="val 10000"/>
              </a:avLst>
            </a:prstGeom>
            <a:solidFill>
              <a:schemeClr val="lt1">
                <a:alpha val="89803"/>
              </a:schemeClr>
            </a:solidFill>
            <a:ln w="12700" cap="flat" cmpd="sng">
              <a:solidFill>
                <a:srgbClr val="BDD07B"/>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5" name="Google Shape;465;p13"/>
            <p:cNvSpPr txBox="1"/>
            <p:nvPr/>
          </p:nvSpPr>
          <p:spPr>
            <a:xfrm>
              <a:off x="4576367" y="1786300"/>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dirty="0">
                  <a:highlight>
                    <a:srgbClr val="8DC641"/>
                  </a:highlight>
                  <a:latin typeface="Calibri"/>
                  <a:ea typeface="Calibri"/>
                  <a:cs typeface="Calibri"/>
                  <a:sym typeface="Calibri"/>
                </a:rPr>
                <a:t>pH-</a:t>
              </a:r>
              <a:r>
                <a:rPr lang="en-GB" sz="1800" b="1" dirty="0" err="1">
                  <a:highlight>
                    <a:srgbClr val="8DC641"/>
                  </a:highlight>
                  <a:latin typeface="Calibri"/>
                  <a:ea typeface="Calibri"/>
                  <a:cs typeface="Calibri"/>
                  <a:sym typeface="Calibri"/>
                </a:rPr>
                <a:t>Werte</a:t>
              </a:r>
              <a:endParaRPr lang="en-GB" sz="1800" b="1"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Die </a:t>
              </a:r>
              <a:r>
                <a:rPr lang="en-GB" sz="1800" b="0" i="0" u="none" strike="noStrike" cap="none" dirty="0" err="1">
                  <a:latin typeface="Calibri"/>
                  <a:ea typeface="Calibri"/>
                  <a:cs typeface="Calibri"/>
                  <a:sym typeface="Calibri"/>
                </a:rPr>
                <a:t>Säure</a:t>
              </a:r>
              <a:r>
                <a:rPr lang="en-GB" sz="1800" b="0" i="0" u="none" strike="noStrike" cap="none" dirty="0">
                  <a:latin typeface="Calibri"/>
                  <a:ea typeface="Calibri"/>
                  <a:cs typeface="Calibri"/>
                  <a:sym typeface="Calibri"/>
                </a:rPr>
                <a:t>- </a:t>
              </a:r>
              <a:r>
                <a:rPr lang="en-GB" sz="1800" b="0" i="0" u="none" strike="noStrike" cap="none" dirty="0" err="1">
                  <a:latin typeface="Calibri"/>
                  <a:ea typeface="Calibri"/>
                  <a:cs typeface="Calibri"/>
                  <a:sym typeface="Calibri"/>
                </a:rPr>
                <a:t>oder</a:t>
              </a:r>
              <a:r>
                <a:rPr lang="en-GB" sz="1800" b="0" i="0" u="none" strike="noStrike" cap="none" dirty="0">
                  <a:latin typeface="Calibri"/>
                  <a:ea typeface="Calibri"/>
                  <a:cs typeface="Calibri"/>
                  <a:sym typeface="Calibri"/>
                </a:rPr>
                <a:t> </a:t>
              </a:r>
              <a:r>
                <a:rPr lang="en-GB" sz="1800" b="0" i="0" u="none" strike="noStrike" cap="none" dirty="0" err="1">
                  <a:latin typeface="Calibri"/>
                  <a:ea typeface="Calibri"/>
                  <a:cs typeface="Calibri"/>
                  <a:sym typeface="Calibri"/>
                </a:rPr>
                <a:t>Alkalität</a:t>
              </a:r>
              <a:endParaRPr lang="en-GB" sz="1800" b="0" i="0" u="none" strike="noStrike" cap="none" dirty="0">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en-GB" sz="1800" b="0" i="0" u="none" strike="noStrike" cap="none" dirty="0">
                  <a:latin typeface="Calibri"/>
                  <a:ea typeface="Calibri"/>
                  <a:cs typeface="Calibri"/>
                  <a:sym typeface="Calibri"/>
                </a:rPr>
                <a:t>(</a:t>
              </a:r>
              <a:r>
                <a:rPr lang="en-GB" sz="1800" b="0" i="0" u="none" strike="noStrike" cap="none" dirty="0" err="1">
                  <a:latin typeface="Calibri"/>
                  <a:ea typeface="Calibri"/>
                  <a:cs typeface="Calibri"/>
                  <a:sym typeface="Calibri"/>
                </a:rPr>
                <a:t>Powlson</a:t>
              </a:r>
              <a:r>
                <a:rPr lang="en-GB" sz="1800" b="0" i="0" u="none" strike="noStrike" cap="none" dirty="0">
                  <a:latin typeface="Calibri"/>
                  <a:ea typeface="Calibri"/>
                  <a:cs typeface="Calibri"/>
                  <a:sym typeface="Calibri"/>
                </a:rPr>
                <a:t> et al., 2011).</a:t>
              </a:r>
              <a:r>
                <a:rPr lang="en-GB" sz="1800" dirty="0">
                  <a:latin typeface="Calibri"/>
                  <a:ea typeface="Calibri"/>
                  <a:cs typeface="Calibri"/>
                  <a:sym typeface="Calibri"/>
                </a:rPr>
                <a:t> </a:t>
              </a:r>
              <a:endParaRPr lang="en-GB" dirty="0"/>
            </a:p>
          </p:txBody>
        </p:sp>
        <p:sp>
          <p:nvSpPr>
            <p:cNvPr id="466" name="Google Shape;466;p13"/>
            <p:cNvSpPr/>
            <p:nvPr/>
          </p:nvSpPr>
          <p:spPr>
            <a:xfrm>
              <a:off x="4213286" y="1384121"/>
              <a:ext cx="304913"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67" name="Google Shape;467;p13"/>
            <p:cNvSpPr/>
            <p:nvPr/>
          </p:nvSpPr>
          <p:spPr>
            <a:xfrm>
              <a:off x="4518200" y="4058101"/>
              <a:ext cx="3207581" cy="1985955"/>
            </a:xfrm>
            <a:prstGeom prst="roundRect">
              <a:avLst>
                <a:gd name="adj" fmla="val 10000"/>
              </a:avLst>
            </a:prstGeom>
            <a:solidFill>
              <a:schemeClr val="lt1">
                <a:alpha val="89803"/>
              </a:schemeClr>
            </a:solidFill>
            <a:ln w="12700" cap="flat" cmpd="sng">
              <a:solidFill>
                <a:srgbClr val="D4DA6B"/>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68" name="Google Shape;468;p13"/>
            <p:cNvSpPr txBox="1"/>
            <p:nvPr/>
          </p:nvSpPr>
          <p:spPr>
            <a:xfrm>
              <a:off x="4576367" y="4116268"/>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dirty="0" err="1">
                  <a:highlight>
                    <a:srgbClr val="8DC641"/>
                  </a:highlight>
                  <a:latin typeface="Calibri"/>
                  <a:ea typeface="Calibri"/>
                  <a:cs typeface="Calibri"/>
                  <a:sym typeface="Calibri"/>
                </a:rPr>
                <a:t>Nährstoffzusammensetzung</a:t>
              </a:r>
              <a:endParaRPr lang="en-GB" sz="1800" b="1"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de-DE" sz="1800" b="0" i="0" u="none" strike="noStrike" cap="none" dirty="0">
                  <a:latin typeface="Calibri"/>
                  <a:ea typeface="Calibri"/>
                  <a:cs typeface="Calibri"/>
                  <a:sym typeface="Calibri"/>
                </a:rPr>
                <a:t>Wesentliche Nährstoffe wie Stickstoff, Phosphor und Kalium</a:t>
              </a:r>
            </a:p>
          </p:txBody>
        </p:sp>
        <p:sp>
          <p:nvSpPr>
            <p:cNvPr id="469" name="Google Shape;469;p13"/>
            <p:cNvSpPr/>
            <p:nvPr/>
          </p:nvSpPr>
          <p:spPr>
            <a:xfrm>
              <a:off x="7863386" y="1742"/>
              <a:ext cx="2752098" cy="1376049"/>
            </a:xfrm>
            <a:prstGeom prst="roundRect">
              <a:avLst>
                <a:gd name="adj" fmla="val 10000"/>
              </a:avLst>
            </a:prstGeom>
            <a:solidFill>
              <a:srgbClr val="8DC641"/>
            </a:solidFill>
            <a:ln w="1905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70" name="Google Shape;470;p13"/>
            <p:cNvSpPr txBox="1"/>
            <p:nvPr/>
          </p:nvSpPr>
          <p:spPr>
            <a:xfrm>
              <a:off x="8041606" y="61194"/>
              <a:ext cx="2556554" cy="1258430"/>
            </a:xfrm>
            <a:prstGeom prst="rect">
              <a:avLst/>
            </a:prstGeom>
            <a:solidFill>
              <a:srgbClr val="8DC641"/>
            </a:solidFill>
            <a:ln>
              <a:noFill/>
            </a:ln>
          </p:spPr>
          <p:txBody>
            <a:bodyPr spcFirstLastPara="1" wrap="square" lIns="34275" tIns="22850" rIns="34275" bIns="22850" anchor="ctr" anchorCtr="0">
              <a:noAutofit/>
            </a:bodyPr>
            <a:lstStyle/>
            <a:p>
              <a:pPr marR="0" lvl="0" algn="ctr" rtl="0">
                <a:lnSpc>
                  <a:spcPct val="90000"/>
                </a:lnSpc>
                <a:spcBef>
                  <a:spcPts val="0"/>
                </a:spcBef>
                <a:spcAft>
                  <a:spcPts val="0"/>
                </a:spcAft>
                <a:buClrTx/>
                <a:buSzPts val="1800"/>
              </a:pPr>
              <a:r>
                <a:rPr lang="en-GB" sz="2000" b="1" i="0" dirty="0" err="1">
                  <a:latin typeface="Calibri"/>
                  <a:ea typeface="Calibri"/>
                  <a:cs typeface="Calibri"/>
                  <a:sym typeface="Calibri"/>
                </a:rPr>
                <a:t>Biologische</a:t>
              </a:r>
              <a:r>
                <a:rPr lang="en-GB" sz="2000" b="1" i="0" dirty="0">
                  <a:latin typeface="Calibri"/>
                  <a:ea typeface="Calibri"/>
                  <a:cs typeface="Calibri"/>
                  <a:sym typeface="Calibri"/>
                </a:rPr>
                <a:t> </a:t>
              </a:r>
              <a:r>
                <a:rPr lang="en-GB" sz="2000" b="1" i="0" dirty="0" err="1">
                  <a:latin typeface="Calibri"/>
                  <a:ea typeface="Calibri"/>
                  <a:cs typeface="Calibri"/>
                  <a:sym typeface="Calibri"/>
                </a:rPr>
                <a:t>Faktoren</a:t>
              </a:r>
              <a:endParaRPr lang="en-GB" sz="2000" b="1" i="0" dirty="0">
                <a:latin typeface="Calibri"/>
                <a:ea typeface="Calibri"/>
                <a:cs typeface="Calibri"/>
                <a:sym typeface="Calibri"/>
              </a:endParaRPr>
            </a:p>
          </p:txBody>
        </p:sp>
        <p:sp>
          <p:nvSpPr>
            <p:cNvPr id="471" name="Google Shape;471;p13"/>
            <p:cNvSpPr/>
            <p:nvPr/>
          </p:nvSpPr>
          <p:spPr>
            <a:xfrm>
              <a:off x="8138596" y="1377791"/>
              <a:ext cx="275209"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72" name="Google Shape;472;p13"/>
            <p:cNvSpPr/>
            <p:nvPr/>
          </p:nvSpPr>
          <p:spPr>
            <a:xfrm>
              <a:off x="8413805" y="1721803"/>
              <a:ext cx="3207581" cy="1985955"/>
            </a:xfrm>
            <a:prstGeom prst="roundRect">
              <a:avLst>
                <a:gd name="adj" fmla="val 10000"/>
              </a:avLst>
            </a:prstGeom>
            <a:solidFill>
              <a:schemeClr val="lt1">
                <a:alpha val="89803"/>
              </a:schemeClr>
            </a:solidFill>
            <a:ln w="12700" cap="flat" cmpd="sng">
              <a:solidFill>
                <a:srgbClr val="E4D25A"/>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73" name="Google Shape;473;p13"/>
            <p:cNvSpPr txBox="1"/>
            <p:nvPr/>
          </p:nvSpPr>
          <p:spPr>
            <a:xfrm>
              <a:off x="8471972" y="1779970"/>
              <a:ext cx="3091247"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err="1">
                  <a:highlight>
                    <a:srgbClr val="8DC641"/>
                  </a:highlight>
                  <a:latin typeface="Calibri"/>
                  <a:ea typeface="Calibri"/>
                  <a:cs typeface="Calibri"/>
                  <a:sym typeface="Calibri"/>
                </a:rPr>
                <a:t>Mikroorganismen</a:t>
              </a:r>
              <a:endParaRPr lang="en-GB" sz="1800" b="1" i="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de-DE" sz="1600" b="0" i="0" u="none" strike="noStrike" cap="none" dirty="0">
                  <a:latin typeface="Calibri"/>
                  <a:ea typeface="Calibri"/>
                  <a:cs typeface="Calibri"/>
                  <a:sym typeface="Calibri"/>
                </a:rPr>
                <a:t>Bakterien, Pilze, Protozoen und Nematoden spielen eine zentrale Rolle beim Abbau organischer Materie und der Nährstoffkreisläufe im Boden.</a:t>
              </a:r>
            </a:p>
          </p:txBody>
        </p:sp>
        <p:sp>
          <p:nvSpPr>
            <p:cNvPr id="474" name="Google Shape;474;p13"/>
            <p:cNvSpPr/>
            <p:nvPr/>
          </p:nvSpPr>
          <p:spPr>
            <a:xfrm>
              <a:off x="8138596" y="1377791"/>
              <a:ext cx="275209"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a:lstStyle/>
            <a:p>
              <a:pPr marL="285750" indent="-285750">
                <a:buClrTx/>
                <a:buFont typeface="Arial" panose="020B0604020202020204" pitchFamily="34" charset="0"/>
                <a:buChar char="•"/>
              </a:pPr>
              <a:endParaRPr lang="tr-TR"/>
            </a:p>
          </p:txBody>
        </p:sp>
        <p:sp>
          <p:nvSpPr>
            <p:cNvPr id="475" name="Google Shape;475;p13"/>
            <p:cNvSpPr/>
            <p:nvPr/>
          </p:nvSpPr>
          <p:spPr>
            <a:xfrm>
              <a:off x="8413805" y="4051771"/>
              <a:ext cx="3207581" cy="1985955"/>
            </a:xfrm>
            <a:prstGeom prst="roundRect">
              <a:avLst>
                <a:gd name="adj" fmla="val 10000"/>
              </a:avLst>
            </a:prstGeom>
            <a:solidFill>
              <a:schemeClr val="lt1">
                <a:alpha val="89803"/>
              </a:schemeClr>
            </a:solidFill>
            <a:ln w="12700" cap="flat" cmpd="sng">
              <a:solidFill>
                <a:srgbClr val="EFBD48"/>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lgn="l" rtl="0">
                <a:spcBef>
                  <a:spcPts val="0"/>
                </a:spcBef>
                <a:spcAft>
                  <a:spcPts val="0"/>
                </a:spcAft>
                <a:buClrTx/>
                <a:buFont typeface="Arial" panose="020B0604020202020204" pitchFamily="34" charset="0"/>
                <a:buChar char="•"/>
              </a:pPr>
              <a:endParaRPr/>
            </a:p>
          </p:txBody>
        </p:sp>
        <p:sp>
          <p:nvSpPr>
            <p:cNvPr id="476" name="Google Shape;476;p13"/>
            <p:cNvSpPr txBox="1"/>
            <p:nvPr/>
          </p:nvSpPr>
          <p:spPr>
            <a:xfrm>
              <a:off x="8471972" y="4109938"/>
              <a:ext cx="3149414" cy="1869621"/>
            </a:xfrm>
            <a:prstGeom prst="rect">
              <a:avLst/>
            </a:prstGeom>
            <a:noFill/>
            <a:ln>
              <a:noFill/>
            </a:ln>
          </p:spPr>
          <p:txBody>
            <a:bodyPr spcFirstLastPara="1" wrap="square" lIns="34275" tIns="22850" rIns="34275" bIns="22850" anchor="t" anchorCtr="0">
              <a:noAutofit/>
            </a:bodyPr>
            <a:lstStyle/>
            <a:p>
              <a:pPr marR="0" lvl="0" algn="l" rtl="0">
                <a:lnSpc>
                  <a:spcPct val="90000"/>
                </a:lnSpc>
                <a:spcBef>
                  <a:spcPts val="0"/>
                </a:spcBef>
                <a:spcAft>
                  <a:spcPts val="0"/>
                </a:spcAft>
                <a:buClrTx/>
                <a:buSzPts val="1800"/>
              </a:pPr>
              <a:r>
                <a:rPr lang="en-GB" sz="1800" b="1" i="0" dirty="0" err="1">
                  <a:highlight>
                    <a:srgbClr val="8DC641"/>
                  </a:highlight>
                  <a:latin typeface="Calibri"/>
                  <a:ea typeface="Calibri"/>
                  <a:cs typeface="Calibri"/>
                  <a:sym typeface="Calibri"/>
                </a:rPr>
                <a:t>Makroorganismen</a:t>
              </a:r>
              <a:endParaRPr lang="en-GB" sz="1800" b="1" i="0" dirty="0">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Tx/>
                <a:buSzPts val="1800"/>
                <a:buFont typeface="Arial" panose="020B0604020202020204" pitchFamily="34" charset="0"/>
                <a:buChar char="•"/>
              </a:pPr>
              <a:r>
                <a:rPr lang="de-DE" sz="1600" b="0" i="0" u="none" strike="noStrike" cap="none" dirty="0">
                  <a:latin typeface="Calibri"/>
                  <a:ea typeface="Calibri"/>
                  <a:cs typeface="Calibri"/>
                  <a:sym typeface="Calibri"/>
                </a:rPr>
                <a:t>Wie Insekten und Regenwürmer tragen ebenfalls zur Bodenqualität bei, indem sie organische Materie abbauen, Nährstoffe umsetzen und die Bodenstruktur verbessern</a:t>
              </a:r>
              <a:endParaRPr sz="1600" dirty="0"/>
            </a:p>
          </p:txBody>
        </p:sp>
      </p:grpSp>
      <p:sp>
        <p:nvSpPr>
          <p:cNvPr id="2" name="Google Shape;261;p4">
            <a:extLst>
              <a:ext uri="{FF2B5EF4-FFF2-40B4-BE49-F238E27FC236}">
                <a16:creationId xmlns:a16="http://schemas.microsoft.com/office/drawing/2014/main" id="{33563240-0EC7-4E54-2965-54EED0ABE811}"/>
              </a:ext>
            </a:extLst>
          </p:cNvPr>
          <p:cNvSpPr txBox="1"/>
          <p:nvPr/>
        </p:nvSpPr>
        <p:spPr>
          <a:xfrm>
            <a:off x="478173" y="5737615"/>
            <a:ext cx="753581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Further reading</a:t>
            </a:r>
            <a:r>
              <a:rPr lang="tr-TR"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hlinkClick r:id="rId3"/>
              </a:rPr>
              <a:t>Soil management in </a:t>
            </a:r>
            <a:r>
              <a:rPr lang="tr-TR" sz="1200" dirty="0">
                <a:solidFill>
                  <a:schemeClr val="dk1"/>
                </a:solidFill>
                <a:latin typeface="Calibri"/>
                <a:ea typeface="Calibri"/>
                <a:cs typeface="Calibri"/>
                <a:sym typeface="Calibri"/>
                <a:hlinkClick r:id="rId3"/>
              </a:rPr>
              <a:t>R</a:t>
            </a:r>
            <a:r>
              <a:rPr lang="en-US" sz="1200" dirty="0">
                <a:solidFill>
                  <a:schemeClr val="dk1"/>
                </a:solidFill>
                <a:latin typeface="Calibri"/>
                <a:ea typeface="Calibri"/>
                <a:cs typeface="Calibri"/>
                <a:sym typeface="Calibri"/>
                <a:hlinkClick r:id="rId3"/>
              </a:rPr>
              <a:t>elation to </a:t>
            </a:r>
            <a:r>
              <a:rPr lang="tr-TR" sz="1200" dirty="0">
                <a:solidFill>
                  <a:schemeClr val="dk1"/>
                </a:solidFill>
                <a:latin typeface="Calibri"/>
                <a:ea typeface="Calibri"/>
                <a:cs typeface="Calibri"/>
                <a:sym typeface="Calibri"/>
                <a:hlinkClick r:id="rId3"/>
              </a:rPr>
              <a:t>Su</a:t>
            </a:r>
            <a:r>
              <a:rPr lang="en-US" sz="1200" dirty="0">
                <a:solidFill>
                  <a:schemeClr val="dk1"/>
                </a:solidFill>
                <a:latin typeface="Calibri"/>
                <a:ea typeface="Calibri"/>
                <a:cs typeface="Calibri"/>
                <a:sym typeface="Calibri"/>
                <a:hlinkClick r:id="rId3"/>
              </a:rPr>
              <a:t>stainable </a:t>
            </a:r>
            <a:r>
              <a:rPr lang="tr-TR" sz="1200" dirty="0">
                <a:solidFill>
                  <a:schemeClr val="dk1"/>
                </a:solidFill>
                <a:latin typeface="Calibri"/>
                <a:ea typeface="Calibri"/>
                <a:cs typeface="Calibri"/>
                <a:sym typeface="Calibri"/>
                <a:hlinkClick r:id="rId3"/>
              </a:rPr>
              <a:t>A</a:t>
            </a:r>
            <a:r>
              <a:rPr lang="en-US" sz="1200" dirty="0" err="1">
                <a:solidFill>
                  <a:schemeClr val="dk1"/>
                </a:solidFill>
                <a:latin typeface="Calibri"/>
                <a:ea typeface="Calibri"/>
                <a:cs typeface="Calibri"/>
                <a:sym typeface="Calibri"/>
                <a:hlinkClick r:id="rId3"/>
              </a:rPr>
              <a:t>griculture</a:t>
            </a:r>
            <a:r>
              <a:rPr lang="en-US" sz="1200" dirty="0">
                <a:solidFill>
                  <a:schemeClr val="dk1"/>
                </a:solidFill>
                <a:latin typeface="Calibri"/>
                <a:ea typeface="Calibri"/>
                <a:cs typeface="Calibri"/>
                <a:sym typeface="Calibri"/>
                <a:hlinkClick r:id="rId3"/>
              </a:rPr>
              <a:t> and </a:t>
            </a:r>
            <a:r>
              <a:rPr lang="tr-TR" sz="1200" dirty="0">
                <a:solidFill>
                  <a:schemeClr val="dk1"/>
                </a:solidFill>
                <a:latin typeface="Calibri"/>
                <a:ea typeface="Calibri"/>
                <a:cs typeface="Calibri"/>
                <a:sym typeface="Calibri"/>
                <a:hlinkClick r:id="rId3"/>
              </a:rPr>
              <a:t>E</a:t>
            </a:r>
            <a:r>
              <a:rPr lang="en-US" sz="1200" dirty="0" err="1">
                <a:solidFill>
                  <a:schemeClr val="dk1"/>
                </a:solidFill>
                <a:latin typeface="Calibri"/>
                <a:ea typeface="Calibri"/>
                <a:cs typeface="Calibri"/>
                <a:sym typeface="Calibri"/>
                <a:hlinkClick r:id="rId3"/>
              </a:rPr>
              <a:t>cosystem</a:t>
            </a:r>
            <a:r>
              <a:rPr lang="en-US" sz="1200" dirty="0">
                <a:solidFill>
                  <a:schemeClr val="dk1"/>
                </a:solidFill>
                <a:latin typeface="Calibri"/>
                <a:ea typeface="Calibri"/>
                <a:cs typeface="Calibri"/>
                <a:sym typeface="Calibri"/>
                <a:hlinkClick r:id="rId3"/>
              </a:rPr>
              <a:t> </a:t>
            </a:r>
            <a:r>
              <a:rPr lang="tr-TR" sz="1200" dirty="0">
                <a:solidFill>
                  <a:schemeClr val="dk1"/>
                </a:solidFill>
                <a:latin typeface="Calibri"/>
                <a:ea typeface="Calibri"/>
                <a:cs typeface="Calibri"/>
                <a:sym typeface="Calibri"/>
                <a:hlinkClick r:id="rId3"/>
              </a:rPr>
              <a:t>S</a:t>
            </a:r>
            <a:r>
              <a:rPr lang="en-US" sz="1200" dirty="0" err="1">
                <a:solidFill>
                  <a:schemeClr val="dk1"/>
                </a:solidFill>
                <a:latin typeface="Calibri"/>
                <a:ea typeface="Calibri"/>
                <a:cs typeface="Calibri"/>
                <a:sym typeface="Calibri"/>
                <a:hlinkClick r:id="rId3"/>
              </a:rPr>
              <a:t>ervice</a:t>
            </a:r>
            <a:endParaRPr lang="en-GB" sz="1200" dirty="0">
              <a:solidFill>
                <a:schemeClr val="dk1"/>
              </a:solidFill>
              <a:latin typeface="Calibri"/>
              <a:ea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4"/>
          <p:cNvSpPr txBox="1">
            <a:spLocks noGrp="1"/>
          </p:cNvSpPr>
          <p:nvPr>
            <p:ph type="body" idx="1"/>
          </p:nvPr>
        </p:nvSpPr>
        <p:spPr>
          <a:xfrm>
            <a:off x="3481754" y="1895789"/>
            <a:ext cx="8710246"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de-DE" dirty="0"/>
              <a:t>Die Wechselbeziehung zwischen Bodeneigenschaften und Pflanzenwachstum</a:t>
            </a:r>
            <a:endParaRPr lang="en-GB" dirty="0"/>
          </a:p>
        </p:txBody>
      </p:sp>
      <p:sp>
        <p:nvSpPr>
          <p:cNvPr id="483" name="Google Shape;483;p14"/>
          <p:cNvSpPr txBox="1">
            <a:spLocks noGrp="1"/>
          </p:cNvSpPr>
          <p:nvPr>
            <p:ph type="body" idx="2"/>
          </p:nvPr>
        </p:nvSpPr>
        <p:spPr>
          <a:xfrm>
            <a:off x="4502882" y="892243"/>
            <a:ext cx="1683351" cy="12054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Google Shape;489;p15"/>
          <p:cNvGrpSpPr/>
          <p:nvPr/>
        </p:nvGrpSpPr>
        <p:grpSpPr>
          <a:xfrm>
            <a:off x="393742" y="304217"/>
            <a:ext cx="10906077" cy="5982283"/>
            <a:chOff x="6467" y="3003"/>
            <a:chExt cx="10906077" cy="5982283"/>
          </a:xfrm>
          <a:solidFill>
            <a:srgbClr val="9FDADF"/>
          </a:solidFill>
        </p:grpSpPr>
        <p:sp>
          <p:nvSpPr>
            <p:cNvPr id="490" name="Google Shape;490;p15"/>
            <p:cNvSpPr/>
            <p:nvPr/>
          </p:nvSpPr>
          <p:spPr>
            <a:xfrm>
              <a:off x="6467"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5"/>
            <p:cNvSpPr txBox="1"/>
            <p:nvPr/>
          </p:nvSpPr>
          <p:spPr>
            <a:xfrm>
              <a:off x="57798"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de-DE" sz="2400" b="1" i="0" dirty="0">
                  <a:solidFill>
                    <a:schemeClr val="lt1"/>
                  </a:solidFill>
                  <a:latin typeface="Calibri"/>
                  <a:ea typeface="Calibri"/>
                  <a:cs typeface="Calibri"/>
                  <a:sym typeface="Calibri"/>
                </a:rPr>
                <a:t>Verfügbarkeit von Wasser und Nährstoffen</a:t>
              </a:r>
            </a:p>
          </p:txBody>
        </p:sp>
        <p:sp>
          <p:nvSpPr>
            <p:cNvPr id="492" name="Google Shape;492;p15"/>
            <p:cNvSpPr/>
            <p:nvPr/>
          </p:nvSpPr>
          <p:spPr>
            <a:xfrm>
              <a:off x="6467"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5"/>
            <p:cNvSpPr txBox="1"/>
            <p:nvPr/>
          </p:nvSpPr>
          <p:spPr>
            <a:xfrm>
              <a:off x="54953"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600" b="1" i="0" dirty="0" err="1">
                  <a:solidFill>
                    <a:schemeClr val="lt1"/>
                  </a:solidFill>
                  <a:latin typeface="Calibri"/>
                  <a:ea typeface="Calibri"/>
                  <a:cs typeface="Calibri"/>
                  <a:sym typeface="Calibri"/>
                </a:rPr>
                <a:t>Porosität</a:t>
              </a:r>
              <a:r>
                <a:rPr lang="en-GB" sz="1600" b="1" i="0" dirty="0">
                  <a:solidFill>
                    <a:schemeClr val="lt1"/>
                  </a:solidFill>
                  <a:latin typeface="Calibri"/>
                  <a:ea typeface="Calibri"/>
                  <a:cs typeface="Calibri"/>
                  <a:sym typeface="Calibri"/>
                </a:rPr>
                <a:t> und Infiltration</a:t>
              </a:r>
            </a:p>
          </p:txBody>
        </p:sp>
        <p:sp>
          <p:nvSpPr>
            <p:cNvPr id="494" name="Google Shape;494;p15"/>
            <p:cNvSpPr/>
            <p:nvPr/>
          </p:nvSpPr>
          <p:spPr>
            <a:xfrm>
              <a:off x="6467" y="3887910"/>
              <a:ext cx="1655445" cy="2097376"/>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5"/>
            <p:cNvSpPr txBox="1"/>
            <p:nvPr/>
          </p:nvSpPr>
          <p:spPr>
            <a:xfrm>
              <a:off x="54953" y="3936396"/>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de-DE" b="0" i="0" dirty="0">
                  <a:latin typeface="Calibri"/>
                  <a:ea typeface="Calibri"/>
                  <a:cs typeface="Calibri"/>
                  <a:sym typeface="Calibri"/>
                </a:rPr>
                <a:t>Die Textur und Struktur des Bodens beeinflussen die Wassereintrittsrate</a:t>
              </a:r>
            </a:p>
          </p:txBody>
        </p:sp>
        <p:sp>
          <p:nvSpPr>
            <p:cNvPr id="496" name="Google Shape;496;p15"/>
            <p:cNvSpPr/>
            <p:nvPr/>
          </p:nvSpPr>
          <p:spPr>
            <a:xfrm>
              <a:off x="1800970"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txBox="1"/>
            <p:nvPr/>
          </p:nvSpPr>
          <p:spPr>
            <a:xfrm>
              <a:off x="1849456"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450" b="1" i="0" dirty="0" err="1">
                  <a:solidFill>
                    <a:schemeClr val="lt1"/>
                  </a:solidFill>
                  <a:latin typeface="Calibri"/>
                  <a:ea typeface="Calibri"/>
                  <a:cs typeface="Calibri"/>
                  <a:sym typeface="Calibri"/>
                </a:rPr>
                <a:t>Nährstoffkreislauf</a:t>
              </a:r>
              <a:endParaRPr lang="en-GB" sz="1450" b="1" i="0" dirty="0">
                <a:solidFill>
                  <a:schemeClr val="lt1"/>
                </a:solidFill>
                <a:latin typeface="Calibri"/>
                <a:ea typeface="Calibri"/>
                <a:cs typeface="Calibri"/>
                <a:sym typeface="Calibri"/>
              </a:endParaRPr>
            </a:p>
          </p:txBody>
        </p:sp>
        <p:sp>
          <p:nvSpPr>
            <p:cNvPr id="498" name="Google Shape;498;p15"/>
            <p:cNvSpPr/>
            <p:nvPr/>
          </p:nvSpPr>
          <p:spPr>
            <a:xfrm>
              <a:off x="1800970" y="3887910"/>
              <a:ext cx="1655445" cy="2097376"/>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txBox="1"/>
            <p:nvPr/>
          </p:nvSpPr>
          <p:spPr>
            <a:xfrm>
              <a:off x="1846612" y="4108801"/>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de-DE" b="0" i="0" dirty="0">
                  <a:latin typeface="Calibri"/>
                  <a:ea typeface="Calibri"/>
                  <a:cs typeface="Calibri"/>
                  <a:sym typeface="Calibri"/>
                </a:rPr>
                <a:t>Mikroorganismen spielen eine entscheidende Rolle beim Abbau organischer Materie und der Freisetzung von Nährstoffen für die Pflanzenaufnahme.</a:t>
              </a:r>
            </a:p>
          </p:txBody>
        </p:sp>
        <p:sp>
          <p:nvSpPr>
            <p:cNvPr id="500" name="Google Shape;500;p15"/>
            <p:cNvSpPr/>
            <p:nvPr/>
          </p:nvSpPr>
          <p:spPr>
            <a:xfrm>
              <a:off x="3734531"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txBox="1"/>
            <p:nvPr/>
          </p:nvSpPr>
          <p:spPr>
            <a:xfrm>
              <a:off x="3785862"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de-DE" sz="2400" b="1" i="0" dirty="0">
                  <a:solidFill>
                    <a:schemeClr val="lt1"/>
                  </a:solidFill>
                  <a:latin typeface="Calibri"/>
                  <a:ea typeface="Calibri"/>
                  <a:cs typeface="Calibri"/>
                  <a:sym typeface="Calibri"/>
                </a:rPr>
                <a:t>Analyse der Bodenstruktur und Wurzelpenetration</a:t>
              </a:r>
            </a:p>
          </p:txBody>
        </p:sp>
        <p:sp>
          <p:nvSpPr>
            <p:cNvPr id="502" name="Google Shape;502;p15"/>
            <p:cNvSpPr/>
            <p:nvPr/>
          </p:nvSpPr>
          <p:spPr>
            <a:xfrm>
              <a:off x="3734531"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txBox="1"/>
            <p:nvPr/>
          </p:nvSpPr>
          <p:spPr>
            <a:xfrm>
              <a:off x="3783017" y="1993943"/>
              <a:ext cx="1558473" cy="1655593"/>
            </a:xfrm>
            <a:prstGeom prst="rect">
              <a:avLst/>
            </a:prstGeom>
            <a:grpFill/>
            <a:ln>
              <a:noFill/>
            </a:ln>
          </p:spPr>
          <p:txBody>
            <a:bodyPr spcFirstLastPara="1" wrap="square" lIns="68575" tIns="68575" rIns="68575" bIns="68575" anchor="ctr" anchorCtr="0">
              <a:noAutofit/>
            </a:bodyPr>
            <a:lstStyle/>
            <a:p>
              <a:pPr lvl="0" algn="ctr">
                <a:lnSpc>
                  <a:spcPct val="90000"/>
                </a:lnSpc>
                <a:buClr>
                  <a:srgbClr val="FFFFFF"/>
                </a:buClr>
                <a:buSzPts val="1800"/>
              </a:pPr>
              <a:r>
                <a:rPr lang="en-GB" sz="1600" b="1" i="0" dirty="0">
                  <a:solidFill>
                    <a:srgbClr val="FFFFFF"/>
                  </a:solidFill>
                  <a:latin typeface="Calibri"/>
                  <a:ea typeface="Calibri"/>
                  <a:cs typeface="Calibri"/>
                  <a:sym typeface="Calibri"/>
                </a:rPr>
                <a:t>Textur des </a:t>
              </a:r>
              <a:r>
                <a:rPr lang="en-GB" sz="1600" b="1" i="0" dirty="0" err="1">
                  <a:solidFill>
                    <a:srgbClr val="FFFFFF"/>
                  </a:solidFill>
                  <a:latin typeface="Calibri"/>
                  <a:ea typeface="Calibri"/>
                  <a:cs typeface="Calibri"/>
                  <a:sym typeface="Calibri"/>
                </a:rPr>
                <a:t>Bodens</a:t>
              </a:r>
              <a:endParaRPr lang="en-GB" sz="1600" b="1" i="0" dirty="0">
                <a:solidFill>
                  <a:srgbClr val="FFFFFF"/>
                </a:solidFill>
                <a:latin typeface="Calibri"/>
                <a:ea typeface="Calibri"/>
                <a:cs typeface="Calibri"/>
                <a:sym typeface="Calibri"/>
              </a:endParaRPr>
            </a:p>
          </p:txBody>
        </p:sp>
        <p:sp>
          <p:nvSpPr>
            <p:cNvPr id="504" name="Google Shape;504;p15"/>
            <p:cNvSpPr/>
            <p:nvPr/>
          </p:nvSpPr>
          <p:spPr>
            <a:xfrm>
              <a:off x="3734531" y="3887910"/>
              <a:ext cx="1655445" cy="2097376"/>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txBox="1"/>
            <p:nvPr/>
          </p:nvSpPr>
          <p:spPr>
            <a:xfrm>
              <a:off x="3783017" y="4108800"/>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de-DE" b="0" i="0" dirty="0">
                  <a:latin typeface="Calibri"/>
                  <a:ea typeface="Calibri"/>
                  <a:cs typeface="Calibri"/>
                  <a:sym typeface="Calibri"/>
                </a:rPr>
                <a:t>Erlaubt eine schnelle Wurzelpenetration, speichert jedoch möglicherweise Wasser und Nährstoffe nicht gut.</a:t>
              </a:r>
            </a:p>
          </p:txBody>
        </p:sp>
        <p:sp>
          <p:nvSpPr>
            <p:cNvPr id="506" name="Google Shape;506;p15"/>
            <p:cNvSpPr/>
            <p:nvPr/>
          </p:nvSpPr>
          <p:spPr>
            <a:xfrm>
              <a:off x="5529034"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txBox="1"/>
            <p:nvPr/>
          </p:nvSpPr>
          <p:spPr>
            <a:xfrm>
              <a:off x="5577520"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1600" b="1" i="0" dirty="0">
                  <a:solidFill>
                    <a:srgbClr val="FFFFFF"/>
                  </a:solidFill>
                  <a:latin typeface="Calibri"/>
                  <a:ea typeface="Calibri"/>
                  <a:cs typeface="Calibri"/>
                  <a:sym typeface="Calibri"/>
                </a:rPr>
                <a:t>Wurzel-</a:t>
              </a:r>
              <a:r>
                <a:rPr lang="en-GB" sz="1600" b="1" i="0" dirty="0" err="1">
                  <a:solidFill>
                    <a:srgbClr val="FFFFFF"/>
                  </a:solidFill>
                  <a:latin typeface="Calibri"/>
                  <a:ea typeface="Calibri"/>
                  <a:cs typeface="Calibri"/>
                  <a:sym typeface="Calibri"/>
                </a:rPr>
                <a:t>Mikroben</a:t>
              </a:r>
              <a:r>
                <a:rPr lang="en-GB" sz="1600" b="1" i="0" dirty="0">
                  <a:solidFill>
                    <a:srgbClr val="FFFFFF"/>
                  </a:solidFill>
                  <a:latin typeface="Calibri"/>
                  <a:ea typeface="Calibri"/>
                  <a:cs typeface="Calibri"/>
                  <a:sym typeface="Calibri"/>
                </a:rPr>
                <a:t>-</a:t>
              </a:r>
              <a:r>
                <a:rPr lang="en-GB" sz="1600" b="1" i="0" dirty="0" err="1">
                  <a:solidFill>
                    <a:srgbClr val="FFFFFF"/>
                  </a:solidFill>
                  <a:latin typeface="Calibri"/>
                  <a:ea typeface="Calibri"/>
                  <a:cs typeface="Calibri"/>
                  <a:sym typeface="Calibri"/>
                </a:rPr>
                <a:t>Interaktionen</a:t>
              </a:r>
              <a:endParaRPr lang="en-GB" sz="1600" b="1" i="0" dirty="0">
                <a:solidFill>
                  <a:srgbClr val="FFFFFF"/>
                </a:solidFill>
                <a:latin typeface="Calibri"/>
                <a:ea typeface="Calibri"/>
                <a:cs typeface="Calibri"/>
                <a:sym typeface="Calibri"/>
              </a:endParaRPr>
            </a:p>
          </p:txBody>
        </p:sp>
        <p:sp>
          <p:nvSpPr>
            <p:cNvPr id="508" name="Google Shape;508;p15"/>
            <p:cNvSpPr/>
            <p:nvPr/>
          </p:nvSpPr>
          <p:spPr>
            <a:xfrm>
              <a:off x="5529034" y="3887910"/>
              <a:ext cx="1655445" cy="2097376"/>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txBox="1"/>
            <p:nvPr/>
          </p:nvSpPr>
          <p:spPr>
            <a:xfrm>
              <a:off x="5577520" y="4108800"/>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de-DE" b="0" i="0" dirty="0">
                  <a:latin typeface="Calibri"/>
                  <a:ea typeface="Calibri"/>
                  <a:cs typeface="Calibri"/>
                  <a:sym typeface="Calibri"/>
                </a:rPr>
                <a:t>Fördern nützliche Mikroben, die symbiotische Beziehungen mit Pflanzenwurzeln eingehen und die Nährstoffaufnahme verbessern.</a:t>
              </a:r>
            </a:p>
          </p:txBody>
        </p:sp>
        <p:sp>
          <p:nvSpPr>
            <p:cNvPr id="510" name="Google Shape;510;p15"/>
            <p:cNvSpPr/>
            <p:nvPr/>
          </p:nvSpPr>
          <p:spPr>
            <a:xfrm>
              <a:off x="7462595"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txBox="1"/>
            <p:nvPr/>
          </p:nvSpPr>
          <p:spPr>
            <a:xfrm>
              <a:off x="7513926"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de-DE" sz="2400" b="1" i="0" dirty="0">
                  <a:solidFill>
                    <a:srgbClr val="FFFFFF"/>
                  </a:solidFill>
                  <a:latin typeface="Calibri"/>
                  <a:ea typeface="Calibri"/>
                  <a:cs typeface="Calibri"/>
                  <a:sym typeface="Calibri"/>
                </a:rPr>
                <a:t>Das Verhältnis zwischen pH-Werten und Nährstoffaufnahme</a:t>
              </a:r>
            </a:p>
          </p:txBody>
        </p:sp>
        <p:sp>
          <p:nvSpPr>
            <p:cNvPr id="512" name="Google Shape;512;p15"/>
            <p:cNvSpPr/>
            <p:nvPr/>
          </p:nvSpPr>
          <p:spPr>
            <a:xfrm>
              <a:off x="7462595"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txBox="1"/>
            <p:nvPr/>
          </p:nvSpPr>
          <p:spPr>
            <a:xfrm>
              <a:off x="7511081"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1600" b="1" i="0" dirty="0">
                  <a:solidFill>
                    <a:srgbClr val="FFFFFF"/>
                  </a:solidFill>
                  <a:latin typeface="Calibri"/>
                  <a:ea typeface="Calibri"/>
                  <a:cs typeface="Calibri"/>
                  <a:sym typeface="Calibri"/>
                </a:rPr>
                <a:t>pH-</a:t>
              </a:r>
              <a:r>
                <a:rPr lang="en-GB" sz="1600" b="1" i="0" dirty="0" err="1">
                  <a:solidFill>
                    <a:srgbClr val="FFFFFF"/>
                  </a:solidFill>
                  <a:latin typeface="Calibri"/>
                  <a:ea typeface="Calibri"/>
                  <a:cs typeface="Calibri"/>
                  <a:sym typeface="Calibri"/>
                </a:rPr>
                <a:t>Kontrolle</a:t>
              </a:r>
              <a:endParaRPr sz="1600" dirty="0"/>
            </a:p>
          </p:txBody>
        </p:sp>
        <p:sp>
          <p:nvSpPr>
            <p:cNvPr id="514" name="Google Shape;514;p15"/>
            <p:cNvSpPr/>
            <p:nvPr/>
          </p:nvSpPr>
          <p:spPr>
            <a:xfrm>
              <a:off x="7462595" y="3887910"/>
              <a:ext cx="1655445" cy="2097376"/>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txBox="1"/>
            <p:nvPr/>
          </p:nvSpPr>
          <p:spPr>
            <a:xfrm>
              <a:off x="7511081" y="3936396"/>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de-DE" b="0" i="0" dirty="0">
                  <a:latin typeface="Calibri"/>
                  <a:ea typeface="Calibri"/>
                  <a:cs typeface="Calibri"/>
                  <a:sym typeface="Calibri"/>
                </a:rPr>
                <a:t>Beeinflusst die Verfügbarkeit von Nährstoffen.</a:t>
              </a:r>
            </a:p>
          </p:txBody>
        </p:sp>
        <p:sp>
          <p:nvSpPr>
            <p:cNvPr id="516" name="Google Shape;516;p15"/>
            <p:cNvSpPr/>
            <p:nvPr/>
          </p:nvSpPr>
          <p:spPr>
            <a:xfrm>
              <a:off x="9257098"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17" name="Google Shape;517;p15"/>
            <p:cNvSpPr txBox="1"/>
            <p:nvPr/>
          </p:nvSpPr>
          <p:spPr>
            <a:xfrm>
              <a:off x="9305584" y="1993943"/>
              <a:ext cx="1558473" cy="1655593"/>
            </a:xfrm>
            <a:prstGeom prst="rect">
              <a:avLst/>
            </a:prstGeom>
            <a:grp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b="1" i="0" dirty="0" err="1">
                  <a:solidFill>
                    <a:srgbClr val="FFFFFF"/>
                  </a:solidFill>
                  <a:latin typeface="Calibri"/>
                  <a:ea typeface="Calibri"/>
                  <a:cs typeface="Calibri"/>
                  <a:sym typeface="Calibri"/>
                </a:rPr>
                <a:t>Pflanzenwachstum</a:t>
              </a:r>
              <a:endParaRPr lang="en-GB" b="1" i="0" dirty="0">
                <a:solidFill>
                  <a:srgbClr val="FFFFFF"/>
                </a:solidFill>
                <a:latin typeface="Calibri"/>
                <a:ea typeface="Calibri"/>
                <a:cs typeface="Calibri"/>
                <a:sym typeface="Calibri"/>
              </a:endParaRPr>
            </a:p>
          </p:txBody>
        </p:sp>
        <p:sp>
          <p:nvSpPr>
            <p:cNvPr id="518" name="Google Shape;518;p15"/>
            <p:cNvSpPr/>
            <p:nvPr/>
          </p:nvSpPr>
          <p:spPr>
            <a:xfrm>
              <a:off x="9257098" y="3887910"/>
              <a:ext cx="1655445" cy="2097376"/>
            </a:xfrm>
            <a:prstGeom prst="roundRect">
              <a:avLst>
                <a:gd name="adj" fmla="val 10000"/>
              </a:avLst>
            </a:prstGeom>
            <a:gr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txBox="1"/>
            <p:nvPr/>
          </p:nvSpPr>
          <p:spPr>
            <a:xfrm>
              <a:off x="9305584" y="4108799"/>
              <a:ext cx="1558473" cy="1655593"/>
            </a:xfrm>
            <a:prstGeom prst="rect">
              <a:avLst/>
            </a:prstGeom>
            <a:grp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de-DE" b="0" i="0" dirty="0">
                  <a:latin typeface="Calibri"/>
                  <a:ea typeface="Calibri"/>
                  <a:cs typeface="Calibri"/>
                  <a:sym typeface="Calibri"/>
                </a:rPr>
                <a:t>Verbessert die Nährstoffaufnahme und hat einen signifikanten Einfluss auf die Gesundheit, das Wachstum und die Produktivität der Pflanzen.</a:t>
              </a:r>
            </a:p>
          </p:txBody>
        </p:sp>
      </p:grpSp>
      <p:sp>
        <p:nvSpPr>
          <p:cNvPr id="2" name="Arrow: Down 1">
            <a:extLst>
              <a:ext uri="{FF2B5EF4-FFF2-40B4-BE49-F238E27FC236}">
                <a16:creationId xmlns:a16="http://schemas.microsoft.com/office/drawing/2014/main" id="{2C02C773-5EBA-7AD3-5F82-04A641DE8775}"/>
              </a:ext>
            </a:extLst>
          </p:cNvPr>
          <p:cNvSpPr/>
          <p:nvPr/>
        </p:nvSpPr>
        <p:spPr>
          <a:xfrm>
            <a:off x="1704378" y="1772458"/>
            <a:ext cx="828675" cy="461789"/>
          </a:xfrm>
          <a:prstGeom prst="downArrow">
            <a:avLst/>
          </a:prstGeom>
          <a:solidFill>
            <a:srgbClr val="D6EBBB"/>
          </a:solidFill>
          <a:ln>
            <a:solidFill>
              <a:srgbClr val="26A4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Arrow: Down 2">
            <a:extLst>
              <a:ext uri="{FF2B5EF4-FFF2-40B4-BE49-F238E27FC236}">
                <a16:creationId xmlns:a16="http://schemas.microsoft.com/office/drawing/2014/main" id="{65AF25AD-ED91-E1BE-7584-CD54F9DCF3B7}"/>
              </a:ext>
            </a:extLst>
          </p:cNvPr>
          <p:cNvSpPr/>
          <p:nvPr/>
        </p:nvSpPr>
        <p:spPr>
          <a:xfrm>
            <a:off x="9169434" y="1774556"/>
            <a:ext cx="828675" cy="461789"/>
          </a:xfrm>
          <a:prstGeom prst="downArrow">
            <a:avLst/>
          </a:prstGeom>
          <a:solidFill>
            <a:srgbClr val="D6EBBB"/>
          </a:solidFill>
          <a:ln>
            <a:solidFill>
              <a:srgbClr val="26A4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Down 3">
            <a:extLst>
              <a:ext uri="{FF2B5EF4-FFF2-40B4-BE49-F238E27FC236}">
                <a16:creationId xmlns:a16="http://schemas.microsoft.com/office/drawing/2014/main" id="{1FCC3E39-099B-763B-6B47-B5C0BE64B19D}"/>
              </a:ext>
            </a:extLst>
          </p:cNvPr>
          <p:cNvSpPr/>
          <p:nvPr/>
        </p:nvSpPr>
        <p:spPr>
          <a:xfrm>
            <a:off x="5432442" y="1760639"/>
            <a:ext cx="828675" cy="461789"/>
          </a:xfrm>
          <a:prstGeom prst="downArrow">
            <a:avLst/>
          </a:prstGeom>
          <a:solidFill>
            <a:srgbClr val="D6EBBB"/>
          </a:solidFill>
          <a:ln>
            <a:solidFill>
              <a:srgbClr val="26A4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Arrow: Down 4">
            <a:extLst>
              <a:ext uri="{FF2B5EF4-FFF2-40B4-BE49-F238E27FC236}">
                <a16:creationId xmlns:a16="http://schemas.microsoft.com/office/drawing/2014/main" id="{52C6BE3F-2DE2-2EEA-7B21-7BF74149E659}"/>
              </a:ext>
            </a:extLst>
          </p:cNvPr>
          <p:cNvSpPr/>
          <p:nvPr/>
        </p:nvSpPr>
        <p:spPr>
          <a:xfrm>
            <a:off x="968610" y="3746676"/>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Down 5">
            <a:extLst>
              <a:ext uri="{FF2B5EF4-FFF2-40B4-BE49-F238E27FC236}">
                <a16:creationId xmlns:a16="http://schemas.microsoft.com/office/drawing/2014/main" id="{07ACA70E-3E54-B054-2423-D9827239D985}"/>
              </a:ext>
            </a:extLst>
          </p:cNvPr>
          <p:cNvSpPr/>
          <p:nvPr/>
        </p:nvSpPr>
        <p:spPr>
          <a:xfrm>
            <a:off x="10219241" y="3758285"/>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Down 6">
            <a:extLst>
              <a:ext uri="{FF2B5EF4-FFF2-40B4-BE49-F238E27FC236}">
                <a16:creationId xmlns:a16="http://schemas.microsoft.com/office/drawing/2014/main" id="{1B6C587F-3DB5-43E6-0F6B-7A2C9C740B4F}"/>
              </a:ext>
            </a:extLst>
          </p:cNvPr>
          <p:cNvSpPr/>
          <p:nvPr/>
        </p:nvSpPr>
        <p:spPr>
          <a:xfrm>
            <a:off x="8445342" y="3767649"/>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Down 7">
            <a:extLst>
              <a:ext uri="{FF2B5EF4-FFF2-40B4-BE49-F238E27FC236}">
                <a16:creationId xmlns:a16="http://schemas.microsoft.com/office/drawing/2014/main" id="{AE3F02A1-48F3-5C65-2395-4EFC3FCC3858}"/>
              </a:ext>
            </a:extLst>
          </p:cNvPr>
          <p:cNvSpPr/>
          <p:nvPr/>
        </p:nvSpPr>
        <p:spPr>
          <a:xfrm>
            <a:off x="6491177" y="3768912"/>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Arrow: Down 8">
            <a:extLst>
              <a:ext uri="{FF2B5EF4-FFF2-40B4-BE49-F238E27FC236}">
                <a16:creationId xmlns:a16="http://schemas.microsoft.com/office/drawing/2014/main" id="{2A81AFFE-F17A-4F74-33F0-D86CC34CFF26}"/>
              </a:ext>
            </a:extLst>
          </p:cNvPr>
          <p:cNvSpPr/>
          <p:nvPr/>
        </p:nvSpPr>
        <p:spPr>
          <a:xfrm>
            <a:off x="4683014" y="3768913"/>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Arrow: Down 9">
            <a:extLst>
              <a:ext uri="{FF2B5EF4-FFF2-40B4-BE49-F238E27FC236}">
                <a16:creationId xmlns:a16="http://schemas.microsoft.com/office/drawing/2014/main" id="{51427F42-ABFE-42B2-A045-D238DCF2A476}"/>
              </a:ext>
            </a:extLst>
          </p:cNvPr>
          <p:cNvSpPr/>
          <p:nvPr/>
        </p:nvSpPr>
        <p:spPr>
          <a:xfrm>
            <a:off x="2739439" y="3768914"/>
            <a:ext cx="505707" cy="384929"/>
          </a:xfrm>
          <a:prstGeom prst="downArrow">
            <a:avLst/>
          </a:prstGeom>
          <a:solidFill>
            <a:srgbClr val="D6EBBB"/>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6"/>
          <p:cNvSpPr txBox="1">
            <a:spLocks noGrp="1"/>
          </p:cNvSpPr>
          <p:nvPr>
            <p:ph type="body" idx="1"/>
          </p:nvPr>
        </p:nvSpPr>
        <p:spPr>
          <a:xfrm>
            <a:off x="770904" y="1650723"/>
            <a:ext cx="5774359" cy="410698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600"/>
              </a:spcAft>
              <a:buClr>
                <a:srgbClr val="000000"/>
              </a:buClr>
              <a:buSzPts val="2400"/>
              <a:buFont typeface="Arial"/>
              <a:buChar char="•"/>
            </a:pPr>
            <a:r>
              <a:rPr lang="de-DE" dirty="0"/>
              <a:t>Das Verständnis der komplexen Beziehungen zwischen den physikalischen, chemischen und biologischen Komponenten des Bodens ist entscheidend für eine effektive Bodenbewirtschaftung.</a:t>
            </a:r>
          </a:p>
          <a:p>
            <a:pPr marL="342900" lvl="0" indent="-342900" algn="l" rtl="0">
              <a:lnSpc>
                <a:spcPct val="90000"/>
              </a:lnSpc>
              <a:spcBef>
                <a:spcPts val="0"/>
              </a:spcBef>
              <a:spcAft>
                <a:spcPts val="600"/>
              </a:spcAft>
              <a:buClr>
                <a:srgbClr val="000000"/>
              </a:buClr>
              <a:buSzPts val="2400"/>
              <a:buFont typeface="Arial"/>
              <a:buChar char="•"/>
            </a:pPr>
            <a:r>
              <a:rPr lang="de-DE" dirty="0"/>
              <a:t>Optimale Bodenmerkmale schaffen ein unterstützendes Umfeld für das Pflanzenwachstum und gewährleisten die Nachhaltigkeit der Landwirtschaft sowie eine verantwortungsvolle Umweltbewirtschaftung.</a:t>
            </a:r>
          </a:p>
        </p:txBody>
      </p:sp>
      <p:grpSp>
        <p:nvGrpSpPr>
          <p:cNvPr id="526" name="Google Shape;526;p16"/>
          <p:cNvGrpSpPr/>
          <p:nvPr/>
        </p:nvGrpSpPr>
        <p:grpSpPr>
          <a:xfrm rot="3730759">
            <a:off x="6806483" y="507641"/>
            <a:ext cx="949887" cy="1163493"/>
            <a:chOff x="7602444" y="4967675"/>
            <a:chExt cx="483620" cy="592374"/>
          </a:xfrm>
        </p:grpSpPr>
        <p:grpSp>
          <p:nvGrpSpPr>
            <p:cNvPr id="527" name="Google Shape;527;p16"/>
            <p:cNvGrpSpPr/>
            <p:nvPr/>
          </p:nvGrpSpPr>
          <p:grpSpPr>
            <a:xfrm>
              <a:off x="7618661" y="4967675"/>
              <a:ext cx="467403" cy="507609"/>
              <a:chOff x="2251964" y="3590497"/>
              <a:chExt cx="467403" cy="507609"/>
            </a:xfrm>
          </p:grpSpPr>
          <p:sp>
            <p:nvSpPr>
              <p:cNvPr id="528" name="Google Shape;528;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29" name="Google Shape;529;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30" name="Google Shape;530;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31" name="Google Shape;531;p16"/>
            <p:cNvGrpSpPr/>
            <p:nvPr/>
          </p:nvGrpSpPr>
          <p:grpSpPr>
            <a:xfrm>
              <a:off x="7602444" y="4993761"/>
              <a:ext cx="421973" cy="566288"/>
              <a:chOff x="2235747" y="3616583"/>
              <a:chExt cx="421973" cy="566288"/>
            </a:xfrm>
          </p:grpSpPr>
          <p:sp>
            <p:nvSpPr>
              <p:cNvPr id="532" name="Google Shape;532;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33" name="Google Shape;53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34" name="Google Shape;534;p1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1B60A16C-09F4-729B-78CF-B100B8E26E9F}"/>
              </a:ext>
            </a:extLst>
          </p:cNvPr>
          <p:cNvSpPr txBox="1"/>
          <p:nvPr/>
        </p:nvSpPr>
        <p:spPr>
          <a:xfrm>
            <a:off x="770904" y="495418"/>
            <a:ext cx="5324771" cy="1015663"/>
          </a:xfrm>
          <a:prstGeom prst="rect">
            <a:avLst/>
          </a:prstGeom>
          <a:noFill/>
        </p:spPr>
        <p:txBody>
          <a:bodyPr wrap="square" rtlCol="0">
            <a:spAutoFit/>
          </a:bodyPr>
          <a:lstStyle/>
          <a:p>
            <a:r>
              <a:rPr lang="de-DE" sz="3000" dirty="0">
                <a:latin typeface="Calibri" panose="020F0502020204030204" pitchFamily="34" charset="0"/>
                <a:ea typeface="Calibri" panose="020F0502020204030204" pitchFamily="34" charset="0"/>
                <a:cs typeface="Calibri" panose="020F0502020204030204" pitchFamily="34" charset="0"/>
              </a:rPr>
              <a:t>Die Verbindung zwischen Boden und Pflanzenwachstum</a:t>
            </a:r>
            <a:endParaRPr lang="en-IE" sz="3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7"/>
          <p:cNvSpPr txBox="1">
            <a:spLocks noGrp="1"/>
          </p:cNvSpPr>
          <p:nvPr>
            <p:ph type="body" idx="1"/>
          </p:nvPr>
        </p:nvSpPr>
        <p:spPr>
          <a:xfrm>
            <a:off x="5169877" y="1990240"/>
            <a:ext cx="6689952"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Bodenfruchtbarkeit</a:t>
            </a:r>
            <a:r>
              <a:rPr lang="en-GB" dirty="0"/>
              <a:t> und </a:t>
            </a:r>
            <a:r>
              <a:rPr lang="en-GB" dirty="0" err="1"/>
              <a:t>Nährstoffmanagement</a:t>
            </a:r>
            <a:endParaRPr lang="en-GB" dirty="0"/>
          </a:p>
        </p:txBody>
      </p:sp>
      <p:sp>
        <p:nvSpPr>
          <p:cNvPr id="542" name="Google Shape;542;p17"/>
          <p:cNvSpPr txBox="1">
            <a:spLocks noGrp="1"/>
          </p:cNvSpPr>
          <p:nvPr>
            <p:ph type="body" idx="2"/>
          </p:nvPr>
        </p:nvSpPr>
        <p:spPr>
          <a:xfrm>
            <a:off x="4502882" y="892243"/>
            <a:ext cx="1593118" cy="12808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8"/>
          <p:cNvSpPr txBox="1">
            <a:spLocks noGrp="1"/>
          </p:cNvSpPr>
          <p:nvPr>
            <p:ph type="body" idx="1"/>
          </p:nvPr>
        </p:nvSpPr>
        <p:spPr>
          <a:xfrm>
            <a:off x="739739" y="1452563"/>
            <a:ext cx="5805524"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600"/>
              </a:spcAft>
              <a:buClr>
                <a:srgbClr val="000000"/>
              </a:buClr>
              <a:buSzPts val="2400"/>
              <a:buFont typeface="Arial"/>
              <a:buChar char="•"/>
            </a:pPr>
            <a:r>
              <a:rPr lang="de-DE" dirty="0"/>
              <a:t>Die Bodenfruchtbarkeit ist entscheidend für den Erfolg in der Landwirtschaft und umfasst die Fähigkeit des Bodens, Pflanzen mit den notwendigen Nährstoffen in den richtigen Mengen und Verhältnissen zu versorgen.</a:t>
            </a:r>
          </a:p>
          <a:p>
            <a:pPr marL="342900" lvl="0" indent="-342900" algn="l" rtl="0">
              <a:lnSpc>
                <a:spcPct val="90000"/>
              </a:lnSpc>
              <a:spcBef>
                <a:spcPts val="0"/>
              </a:spcBef>
              <a:spcAft>
                <a:spcPts val="600"/>
              </a:spcAft>
              <a:buClr>
                <a:srgbClr val="000000"/>
              </a:buClr>
              <a:buSzPts val="2400"/>
              <a:buFont typeface="Arial"/>
              <a:buChar char="•"/>
            </a:pPr>
            <a:r>
              <a:rPr lang="de-DE" dirty="0"/>
              <a:t>Sie ergibt sich aus der dynamischen Wechselwirkung der physikalischen, chemischen und biologischen Komponenten des Bodens, die ein günstiges Umfeld für das Pflanzenwachstum schafft.</a:t>
            </a:r>
          </a:p>
        </p:txBody>
      </p:sp>
      <p:grpSp>
        <p:nvGrpSpPr>
          <p:cNvPr id="549" name="Google Shape;549;p18"/>
          <p:cNvGrpSpPr/>
          <p:nvPr/>
        </p:nvGrpSpPr>
        <p:grpSpPr>
          <a:xfrm rot="3730759">
            <a:off x="6806483" y="507641"/>
            <a:ext cx="949887" cy="1163493"/>
            <a:chOff x="7602444" y="4967675"/>
            <a:chExt cx="483620" cy="592374"/>
          </a:xfrm>
        </p:grpSpPr>
        <p:grpSp>
          <p:nvGrpSpPr>
            <p:cNvPr id="550" name="Google Shape;550;p18"/>
            <p:cNvGrpSpPr/>
            <p:nvPr/>
          </p:nvGrpSpPr>
          <p:grpSpPr>
            <a:xfrm>
              <a:off x="7618661" y="4967675"/>
              <a:ext cx="467403" cy="507609"/>
              <a:chOff x="2251964" y="3590497"/>
              <a:chExt cx="467403" cy="507609"/>
            </a:xfrm>
          </p:grpSpPr>
          <p:sp>
            <p:nvSpPr>
              <p:cNvPr id="551" name="Google Shape;551;p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2" name="Google Shape;552;p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3" name="Google Shape;553;p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54" name="Google Shape;554;p18"/>
            <p:cNvGrpSpPr/>
            <p:nvPr/>
          </p:nvGrpSpPr>
          <p:grpSpPr>
            <a:xfrm>
              <a:off x="7602444" y="4993761"/>
              <a:ext cx="421973" cy="566288"/>
              <a:chOff x="2235747" y="3616583"/>
              <a:chExt cx="421973" cy="566288"/>
            </a:xfrm>
          </p:grpSpPr>
          <p:sp>
            <p:nvSpPr>
              <p:cNvPr id="555" name="Google Shape;555;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6" name="Google Shape;556;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57" name="Google Shape;557;p18"/>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DFB50040-E9C2-6ADC-EE37-D4B1A87DA85A}"/>
              </a:ext>
            </a:extLst>
          </p:cNvPr>
          <p:cNvSpPr txBox="1"/>
          <p:nvPr/>
        </p:nvSpPr>
        <p:spPr>
          <a:xfrm>
            <a:off x="770904" y="567700"/>
            <a:ext cx="5324771" cy="646331"/>
          </a:xfrm>
          <a:prstGeom prst="rect">
            <a:avLst/>
          </a:prstGeom>
          <a:noFill/>
        </p:spPr>
        <p:txBody>
          <a:bodyPr wrap="square" rtlCol="0">
            <a:spAutoFit/>
          </a:bodyPr>
          <a:lstStyle/>
          <a:p>
            <a:r>
              <a:rPr lang="en-IE" sz="3600" dirty="0" err="1">
                <a:latin typeface="Calibri" panose="020F0502020204030204" pitchFamily="34" charset="0"/>
                <a:ea typeface="Calibri" panose="020F0502020204030204" pitchFamily="34" charset="0"/>
                <a:cs typeface="Calibri" panose="020F0502020204030204" pitchFamily="34" charset="0"/>
              </a:rPr>
              <a:t>Bodenfruchtbarkeit</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0" y="1783457"/>
            <a:ext cx="7218083" cy="3291086"/>
          </a:xfrm>
        </p:spPr>
        <p:txBody>
          <a:bodyPr/>
          <a:lstStyle/>
          <a:p>
            <a:pPr marL="457200" indent="-457200">
              <a:buFont typeface="+mj-lt"/>
              <a:buAutoNum type="arabicPeriod"/>
            </a:pPr>
            <a:r>
              <a:rPr lang="de-DE" dirty="0">
                <a:latin typeface="Calibri" panose="020F0502020204030204" pitchFamily="34" charset="0"/>
                <a:ea typeface="Calibri" panose="020F0502020204030204" pitchFamily="34" charset="0"/>
                <a:cs typeface="Calibri" panose="020F0502020204030204" pitchFamily="34" charset="0"/>
              </a:rPr>
              <a:t>Was sind Ihre Gedanken zur Bedeutung der Minimierung von Bodenstörungen in der Landwirtschaft?</a:t>
            </a:r>
          </a:p>
          <a:p>
            <a:pPr marL="457200" indent="-457200">
              <a:buFont typeface="+mj-lt"/>
              <a:buAutoNum type="arabicPeriod"/>
            </a:pPr>
            <a:endParaRPr lang="de-DE"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de-DE" dirty="0">
                <a:latin typeface="Calibri" panose="020F0502020204030204" pitchFamily="34" charset="0"/>
                <a:ea typeface="Calibri" panose="020F0502020204030204" pitchFamily="34" charset="0"/>
                <a:cs typeface="Calibri" panose="020F0502020204030204" pitchFamily="34" charset="0"/>
              </a:rPr>
              <a:t>Wie glauben Sie, dass eine kontinuierliche Zufuhr von organischer Substanz die Bodengesundheit und das Pflanzenwachstum beeinflusst?</a:t>
            </a:r>
          </a:p>
          <a:p>
            <a:pPr marL="457200" indent="-457200">
              <a:buFont typeface="+mj-lt"/>
              <a:buAutoNum type="arabicPeriod"/>
            </a:pPr>
            <a:endParaRPr lang="de-DE"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de-DE" dirty="0">
                <a:latin typeface="Calibri" panose="020F0502020204030204" pitchFamily="34" charset="0"/>
                <a:ea typeface="Calibri" panose="020F0502020204030204" pitchFamily="34" charset="0"/>
                <a:cs typeface="Calibri" panose="020F0502020204030204" pitchFamily="34" charset="0"/>
              </a:rPr>
              <a:t>Können Sie Methoden oder Praktiken beschreiben, die das mikrobielle Wachstum im Boden fördern? </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0" y="1104338"/>
            <a:ext cx="6409191" cy="992652"/>
          </a:xfrm>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Aber zuerst sollten wir </a:t>
            </a:r>
            <a:r>
              <a:rPr lang="de-DE" b="1" dirty="0">
                <a:latin typeface="Calibri" panose="020F0502020204030204" pitchFamily="34" charset="0"/>
                <a:ea typeface="Calibri" panose="020F0502020204030204" pitchFamily="34" charset="0"/>
                <a:cs typeface="Calibri" panose="020F0502020204030204" pitchFamily="34" charset="0"/>
              </a:rPr>
              <a:t>REFLECT</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930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9"/>
          <p:cNvSpPr txBox="1">
            <a:spLocks noGrp="1"/>
          </p:cNvSpPr>
          <p:nvPr>
            <p:ph type="body" idx="1"/>
          </p:nvPr>
        </p:nvSpPr>
        <p:spPr>
          <a:xfrm>
            <a:off x="736247" y="1471281"/>
            <a:ext cx="5809016"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600"/>
              </a:spcAft>
              <a:buClr>
                <a:srgbClr val="000000"/>
              </a:buClr>
              <a:buSzPts val="2400"/>
              <a:buFont typeface="Arial"/>
              <a:buChar char="•"/>
            </a:pPr>
            <a:r>
              <a:rPr lang="de-DE" dirty="0"/>
              <a:t>Eine effektive Nährstoffbewirtschaftung ist entscheidend, um die Bodenfruchtbarkeit aufrechtzuerhalten und sicherzustellen, dass Pflanzen wichtige Nährstoffe wie Stickstoff, Phosphor, Kalium und Mikronährstoffe erhalten.</a:t>
            </a:r>
          </a:p>
          <a:p>
            <a:pPr marL="342900" lvl="0" indent="-342900" algn="l" rtl="0">
              <a:lnSpc>
                <a:spcPct val="90000"/>
              </a:lnSpc>
              <a:spcBef>
                <a:spcPts val="0"/>
              </a:spcBef>
              <a:spcAft>
                <a:spcPts val="600"/>
              </a:spcAft>
              <a:buClr>
                <a:srgbClr val="000000"/>
              </a:buClr>
              <a:buSzPts val="2400"/>
              <a:buFont typeface="Arial"/>
              <a:buChar char="•"/>
            </a:pPr>
            <a:r>
              <a:rPr lang="de-DE" dirty="0"/>
              <a:t>Organisches Material spielt eine wichtige Rolle bei der Regulierung der Bodenfruchtbarkeit, indem es Nährstoffe speichert, die Bodenstruktur verbessert, die Wasserretention erhöht und nützliche Mikroben unterstützt.</a:t>
            </a:r>
            <a:endParaRPr dirty="0"/>
          </a:p>
        </p:txBody>
      </p:sp>
      <p:grpSp>
        <p:nvGrpSpPr>
          <p:cNvPr id="565" name="Google Shape;565;p19"/>
          <p:cNvGrpSpPr/>
          <p:nvPr/>
        </p:nvGrpSpPr>
        <p:grpSpPr>
          <a:xfrm rot="3730759">
            <a:off x="6806483" y="507641"/>
            <a:ext cx="949887" cy="1163493"/>
            <a:chOff x="7602444" y="4967675"/>
            <a:chExt cx="483620" cy="592374"/>
          </a:xfrm>
        </p:grpSpPr>
        <p:grpSp>
          <p:nvGrpSpPr>
            <p:cNvPr id="566" name="Google Shape;566;p19"/>
            <p:cNvGrpSpPr/>
            <p:nvPr/>
          </p:nvGrpSpPr>
          <p:grpSpPr>
            <a:xfrm>
              <a:off x="7618661" y="4967675"/>
              <a:ext cx="467403" cy="507609"/>
              <a:chOff x="2251964" y="3590497"/>
              <a:chExt cx="467403" cy="507609"/>
            </a:xfrm>
          </p:grpSpPr>
          <p:sp>
            <p:nvSpPr>
              <p:cNvPr id="567" name="Google Shape;567;p1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68" name="Google Shape;568;p1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69" name="Google Shape;569;p1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70" name="Google Shape;570;p19"/>
            <p:cNvGrpSpPr/>
            <p:nvPr/>
          </p:nvGrpSpPr>
          <p:grpSpPr>
            <a:xfrm>
              <a:off x="7602444" y="4993761"/>
              <a:ext cx="421973" cy="566288"/>
              <a:chOff x="2235747" y="3616583"/>
              <a:chExt cx="421973" cy="566288"/>
            </a:xfrm>
          </p:grpSpPr>
          <p:sp>
            <p:nvSpPr>
              <p:cNvPr id="571" name="Google Shape;571;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72" name="Google Shape;572;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73" name="Google Shape;573;p19"/>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574" name="Google Shape;574;p19"/>
          <p:cNvSpPr txBox="1"/>
          <p:nvPr/>
        </p:nvSpPr>
        <p:spPr>
          <a:xfrm>
            <a:off x="6545263" y="6108700"/>
            <a:ext cx="564673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GB" sz="900">
                <a:solidFill>
                  <a:schemeClr val="dk1"/>
                </a:solidFill>
                <a:latin typeface="Calibri"/>
                <a:ea typeface="Calibri"/>
                <a:cs typeface="Calibri"/>
                <a:sym typeface="Calibri"/>
              </a:rPr>
              <a:t> by Unknown Author is licensed under </a:t>
            </a:r>
            <a:r>
              <a:rPr lang="en-GB" sz="9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endParaRPr sz="9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390DEFB-DA1A-BF5C-179B-F5C9682EA9B0}"/>
              </a:ext>
            </a:extLst>
          </p:cNvPr>
          <p:cNvSpPr txBox="1"/>
          <p:nvPr/>
        </p:nvSpPr>
        <p:spPr>
          <a:xfrm>
            <a:off x="770904" y="567700"/>
            <a:ext cx="5324771" cy="646331"/>
          </a:xfrm>
          <a:prstGeom prst="rect">
            <a:avLst/>
          </a:prstGeom>
          <a:noFill/>
        </p:spPr>
        <p:txBody>
          <a:bodyPr wrap="square" rtlCol="0">
            <a:spAutoFit/>
          </a:bodyPr>
          <a:lstStyle/>
          <a:p>
            <a:r>
              <a:rPr lang="en-IE" sz="3600" dirty="0" err="1">
                <a:latin typeface="Calibri" panose="020F0502020204030204" pitchFamily="34" charset="0"/>
                <a:ea typeface="Calibri" panose="020F0502020204030204" pitchFamily="34" charset="0"/>
                <a:cs typeface="Calibri" panose="020F0502020204030204" pitchFamily="34" charset="0"/>
              </a:rPr>
              <a:t>Nährstoffmanagement</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0"/>
          <p:cNvSpPr txBox="1">
            <a:spLocks noGrp="1"/>
          </p:cNvSpPr>
          <p:nvPr>
            <p:ph type="body" idx="1"/>
          </p:nvPr>
        </p:nvSpPr>
        <p:spPr>
          <a:xfrm>
            <a:off x="836110" y="1312921"/>
            <a:ext cx="5685281"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600"/>
              </a:spcAft>
              <a:buClr>
                <a:srgbClr val="000000"/>
              </a:buClr>
              <a:buSzPts val="2400"/>
              <a:buFont typeface="Arial"/>
              <a:buChar char="•"/>
            </a:pPr>
            <a:r>
              <a:rPr lang="de-DE" dirty="0"/>
              <a:t>Präzisionslandwirtschaft nutzt Daten und Technologie, um die Düngemittelanwendung basierend auf den spezifischen Bedürfnissen von Pflanzen und Boden zu optimieren und so wirtschaftliche und ökologische Nachhaltigkeit zu fördern.</a:t>
            </a:r>
          </a:p>
          <a:p>
            <a:pPr marL="342900" lvl="0" indent="-342900" algn="l" rtl="0">
              <a:lnSpc>
                <a:spcPct val="90000"/>
              </a:lnSpc>
              <a:spcBef>
                <a:spcPts val="0"/>
              </a:spcBef>
              <a:spcAft>
                <a:spcPts val="600"/>
              </a:spcAft>
              <a:buClr>
                <a:srgbClr val="000000"/>
              </a:buClr>
              <a:buSzPts val="2400"/>
              <a:buFont typeface="Arial"/>
              <a:buChar char="•"/>
            </a:pPr>
            <a:r>
              <a:rPr lang="de-DE" dirty="0"/>
              <a:t>Durch die Integration von organischem Material, Kompostierung und Präzisionslandwirtschaft verbessern Nährstoffmanagementstrategien die Bodenqualität und unterstützen eine nachhaltige Landwirtschaft.</a:t>
            </a:r>
          </a:p>
        </p:txBody>
      </p:sp>
      <p:grpSp>
        <p:nvGrpSpPr>
          <p:cNvPr id="581" name="Google Shape;581;p20"/>
          <p:cNvGrpSpPr/>
          <p:nvPr/>
        </p:nvGrpSpPr>
        <p:grpSpPr>
          <a:xfrm rot="3730759">
            <a:off x="6806483" y="507641"/>
            <a:ext cx="949887" cy="1163493"/>
            <a:chOff x="7602444" y="4967675"/>
            <a:chExt cx="483620" cy="592374"/>
          </a:xfrm>
        </p:grpSpPr>
        <p:grpSp>
          <p:nvGrpSpPr>
            <p:cNvPr id="582" name="Google Shape;582;p20"/>
            <p:cNvGrpSpPr/>
            <p:nvPr/>
          </p:nvGrpSpPr>
          <p:grpSpPr>
            <a:xfrm>
              <a:off x="7618661" y="4967675"/>
              <a:ext cx="467403" cy="507609"/>
              <a:chOff x="2251964" y="3590497"/>
              <a:chExt cx="467403" cy="507609"/>
            </a:xfrm>
          </p:grpSpPr>
          <p:sp>
            <p:nvSpPr>
              <p:cNvPr id="583" name="Google Shape;583;p2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4" name="Google Shape;584;p2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5" name="Google Shape;585;p2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86" name="Google Shape;586;p20"/>
            <p:cNvGrpSpPr/>
            <p:nvPr/>
          </p:nvGrpSpPr>
          <p:grpSpPr>
            <a:xfrm>
              <a:off x="7602444" y="4993761"/>
              <a:ext cx="421973" cy="566288"/>
              <a:chOff x="2235747" y="3616583"/>
              <a:chExt cx="421973" cy="566288"/>
            </a:xfrm>
          </p:grpSpPr>
          <p:sp>
            <p:nvSpPr>
              <p:cNvPr id="587" name="Google Shape;587;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8" name="Google Shape;588;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89" name="Google Shape;589;p20"/>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CF4DDDF5-31E9-2DF3-6763-FB8594F4B7BF}"/>
              </a:ext>
            </a:extLst>
          </p:cNvPr>
          <p:cNvSpPr txBox="1"/>
          <p:nvPr/>
        </p:nvSpPr>
        <p:spPr>
          <a:xfrm>
            <a:off x="770904" y="567700"/>
            <a:ext cx="5324771" cy="646331"/>
          </a:xfrm>
          <a:prstGeom prst="rect">
            <a:avLst/>
          </a:prstGeom>
          <a:noFill/>
        </p:spPr>
        <p:txBody>
          <a:bodyPr wrap="square" rtlCol="0">
            <a:spAutoFit/>
          </a:bodyPr>
          <a:lstStyle/>
          <a:p>
            <a:r>
              <a:rPr lang="en-IE" sz="3600" dirty="0" err="1">
                <a:latin typeface="Calibri" panose="020F0502020204030204" pitchFamily="34" charset="0"/>
                <a:ea typeface="Calibri" panose="020F0502020204030204" pitchFamily="34" charset="0"/>
                <a:cs typeface="Calibri" panose="020F0502020204030204" pitchFamily="34" charset="0"/>
              </a:rPr>
              <a:t>Präzisionslandwirtschaft</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6" name="Google Shape;596;p21"/>
          <p:cNvGrpSpPr/>
          <p:nvPr/>
        </p:nvGrpSpPr>
        <p:grpSpPr>
          <a:xfrm>
            <a:off x="529377" y="1957889"/>
            <a:ext cx="11133243" cy="3557086"/>
            <a:chOff x="460" y="1667434"/>
            <a:chExt cx="11133243" cy="2437704"/>
          </a:xfrm>
        </p:grpSpPr>
        <p:sp>
          <p:nvSpPr>
            <p:cNvPr id="597" name="Google Shape;597;p21"/>
            <p:cNvSpPr/>
            <p:nvPr/>
          </p:nvSpPr>
          <p:spPr>
            <a:xfrm>
              <a:off x="460" y="1667434"/>
              <a:ext cx="2439734" cy="2437704"/>
            </a:xfrm>
            <a:prstGeom prst="ellipse">
              <a:avLst/>
            </a:prstGeom>
            <a:solidFill>
              <a:srgbClr val="0A93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txBox="1"/>
            <p:nvPr/>
          </p:nvSpPr>
          <p:spPr>
            <a:xfrm>
              <a:off x="266765" y="1982338"/>
              <a:ext cx="191368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de-DE" sz="1800" b="1" i="0" dirty="0">
                  <a:solidFill>
                    <a:schemeClr val="lt1"/>
                  </a:solidFill>
                  <a:latin typeface="Calibri"/>
                  <a:ea typeface="Calibri"/>
                  <a:cs typeface="Calibri"/>
                  <a:sym typeface="Calibri"/>
                </a:rPr>
                <a:t>Integration von organischem Material</a:t>
              </a:r>
            </a:p>
            <a:p>
              <a:pPr marL="0" marR="0" lvl="0" indent="0" algn="ctr" rtl="0">
                <a:lnSpc>
                  <a:spcPct val="90000"/>
                </a:lnSpc>
                <a:spcBef>
                  <a:spcPts val="0"/>
                </a:spcBef>
                <a:spcAft>
                  <a:spcPts val="0"/>
                </a:spcAft>
                <a:buClr>
                  <a:schemeClr val="lt1"/>
                </a:buClr>
                <a:buSzPts val="1600"/>
                <a:buFont typeface="Arial"/>
                <a:buNone/>
              </a:pPr>
              <a:r>
                <a:rPr lang="de-DE" sz="1800" b="1" i="0" dirty="0">
                  <a:solidFill>
                    <a:schemeClr val="lt1"/>
                  </a:solidFill>
                  <a:latin typeface="Calibri"/>
                  <a:ea typeface="Calibri"/>
                  <a:cs typeface="Calibri"/>
                  <a:sym typeface="Calibri"/>
                </a:rPr>
                <a:t>-</a:t>
              </a:r>
              <a:r>
                <a:rPr lang="de-DE" sz="1800" i="0" dirty="0">
                  <a:solidFill>
                    <a:schemeClr val="lt1"/>
                  </a:solidFill>
                  <a:latin typeface="Calibri"/>
                  <a:ea typeface="Calibri"/>
                  <a:cs typeface="Calibri"/>
                  <a:sym typeface="Calibri"/>
                </a:rPr>
                <a:t>Verbessert die Bodenstruktur, Wasserretention und </a:t>
              </a:r>
              <a:r>
                <a:rPr lang="de-DE" sz="1500" i="0" dirty="0">
                  <a:solidFill>
                    <a:schemeClr val="lt1"/>
                  </a:solidFill>
                  <a:latin typeface="Calibri"/>
                  <a:ea typeface="Calibri"/>
                  <a:cs typeface="Calibri"/>
                  <a:sym typeface="Calibri"/>
                </a:rPr>
                <a:t>Nährstoffverfügbarkeit</a:t>
              </a:r>
              <a:endParaRPr lang="en-GB" sz="1500" dirty="0">
                <a:solidFill>
                  <a:schemeClr val="lt1"/>
                </a:solidFill>
                <a:latin typeface="Calibri"/>
                <a:ea typeface="Calibri"/>
                <a:cs typeface="Calibri"/>
                <a:sym typeface="Calibri"/>
              </a:endParaRPr>
            </a:p>
          </p:txBody>
        </p:sp>
        <p:sp>
          <p:nvSpPr>
            <p:cNvPr id="599" name="Google Shape;599;p21"/>
            <p:cNvSpPr/>
            <p:nvPr/>
          </p:nvSpPr>
          <p:spPr>
            <a:xfrm>
              <a:off x="2490300" y="2707340"/>
              <a:ext cx="357891" cy="357891"/>
            </a:xfrm>
            <a:prstGeom prst="mathPlus">
              <a:avLst>
                <a:gd name="adj1" fmla="val 23520"/>
              </a:avLst>
            </a:prstGeom>
            <a:solidFill>
              <a:srgbClr val="0A93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txBox="1"/>
            <p:nvPr/>
          </p:nvSpPr>
          <p:spPr>
            <a:xfrm>
              <a:off x="2537738" y="2844198"/>
              <a:ext cx="263015" cy="841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lt1"/>
                </a:solidFill>
                <a:latin typeface="Calibri"/>
                <a:ea typeface="Calibri"/>
                <a:cs typeface="Calibri"/>
                <a:sym typeface="Calibri"/>
              </a:endParaRPr>
            </a:p>
          </p:txBody>
        </p:sp>
        <p:sp>
          <p:nvSpPr>
            <p:cNvPr id="601" name="Google Shape;601;p21"/>
            <p:cNvSpPr/>
            <p:nvPr/>
          </p:nvSpPr>
          <p:spPr>
            <a:xfrm>
              <a:off x="2898296" y="1667434"/>
              <a:ext cx="2439734" cy="2437704"/>
            </a:xfrm>
            <a:prstGeom prst="ellipse">
              <a:avLst/>
            </a:prstGeom>
            <a:solidFill>
              <a:srgbClr val="21A3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txBox="1"/>
            <p:nvPr/>
          </p:nvSpPr>
          <p:spPr>
            <a:xfrm>
              <a:off x="3138262" y="1977394"/>
              <a:ext cx="1940021"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de-DE" sz="1800" b="1" i="0" dirty="0">
                  <a:solidFill>
                    <a:schemeClr val="lt1"/>
                  </a:solidFill>
                  <a:latin typeface="Calibri"/>
                  <a:ea typeface="Calibri"/>
                  <a:cs typeface="Calibri"/>
                  <a:sym typeface="Calibri"/>
                </a:rPr>
                <a:t>Kompostierung</a:t>
              </a:r>
            </a:p>
            <a:p>
              <a:pPr marL="0" marR="0" lvl="0" indent="0" algn="ctr" rtl="0">
                <a:lnSpc>
                  <a:spcPct val="90000"/>
                </a:lnSpc>
                <a:spcBef>
                  <a:spcPts val="0"/>
                </a:spcBef>
                <a:spcAft>
                  <a:spcPts val="0"/>
                </a:spcAft>
                <a:buClr>
                  <a:schemeClr val="lt1"/>
                </a:buClr>
                <a:buSzPts val="1600"/>
                <a:buFont typeface="Arial"/>
                <a:buNone/>
              </a:pPr>
              <a:r>
                <a:rPr lang="de-DE" sz="1800" b="1" i="0" dirty="0">
                  <a:solidFill>
                    <a:schemeClr val="lt1"/>
                  </a:solidFill>
                  <a:latin typeface="Calibri"/>
                  <a:ea typeface="Calibri"/>
                  <a:cs typeface="Calibri"/>
                  <a:sym typeface="Calibri"/>
                </a:rPr>
                <a:t>-</a:t>
              </a:r>
              <a:r>
                <a:rPr lang="de-DE" sz="1800" i="0" dirty="0">
                  <a:solidFill>
                    <a:schemeClr val="lt1"/>
                  </a:solidFill>
                  <a:latin typeface="Calibri"/>
                  <a:ea typeface="Calibri"/>
                  <a:cs typeface="Calibri"/>
                  <a:sym typeface="Calibri"/>
                </a:rPr>
                <a:t>Fügt wesentliche Nährstoffe hinzu und verbessert nachhaltig die Bodenfruchtbarkeit</a:t>
              </a:r>
              <a:endParaRPr sz="1800" dirty="0"/>
            </a:p>
          </p:txBody>
        </p:sp>
        <p:sp>
          <p:nvSpPr>
            <p:cNvPr id="603" name="Google Shape;603;p21"/>
            <p:cNvSpPr/>
            <p:nvPr/>
          </p:nvSpPr>
          <p:spPr>
            <a:xfrm>
              <a:off x="5388136" y="2707340"/>
              <a:ext cx="357891" cy="357891"/>
            </a:xfrm>
            <a:prstGeom prst="mathPlus">
              <a:avLst>
                <a:gd name="adj1" fmla="val 23520"/>
              </a:avLst>
            </a:prstGeom>
            <a:solidFill>
              <a:srgbClr val="2FA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txBox="1"/>
            <p:nvPr/>
          </p:nvSpPr>
          <p:spPr>
            <a:xfrm>
              <a:off x="5435574" y="2844198"/>
              <a:ext cx="263015" cy="841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a:solidFill>
                  <a:schemeClr val="lt1"/>
                </a:solidFill>
                <a:latin typeface="Calibri"/>
                <a:ea typeface="Calibri"/>
                <a:cs typeface="Calibri"/>
                <a:sym typeface="Calibri"/>
              </a:endParaRPr>
            </a:p>
          </p:txBody>
        </p:sp>
        <p:sp>
          <p:nvSpPr>
            <p:cNvPr id="605" name="Google Shape;605;p21"/>
            <p:cNvSpPr/>
            <p:nvPr/>
          </p:nvSpPr>
          <p:spPr>
            <a:xfrm>
              <a:off x="5796133" y="1667434"/>
              <a:ext cx="2439734" cy="2437704"/>
            </a:xfrm>
            <a:prstGeom prst="ellipse">
              <a:avLst/>
            </a:prstGeom>
            <a:solidFill>
              <a:srgbClr val="40AB4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txBox="1"/>
            <p:nvPr/>
          </p:nvSpPr>
          <p:spPr>
            <a:xfrm>
              <a:off x="5924373" y="1982338"/>
              <a:ext cx="2179986"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dirty="0" err="1">
                  <a:solidFill>
                    <a:schemeClr val="lt1"/>
                  </a:solidFill>
                  <a:latin typeface="Calibri"/>
                  <a:ea typeface="Calibri"/>
                  <a:cs typeface="Calibri"/>
                  <a:sym typeface="Calibri"/>
                </a:rPr>
                <a:t>Präzisionslandwirtschaft</a:t>
              </a:r>
              <a:endParaRPr lang="en-GB" sz="1600" b="1" i="0"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600"/>
                <a:buFont typeface="Arial"/>
                <a:buNone/>
              </a:pPr>
              <a:r>
                <a:rPr lang="en-GB" sz="1800" b="1" i="0" dirty="0">
                  <a:solidFill>
                    <a:schemeClr val="lt1"/>
                  </a:solidFill>
                  <a:latin typeface="Calibri"/>
                  <a:ea typeface="Calibri"/>
                  <a:cs typeface="Calibri"/>
                  <a:sym typeface="Calibri"/>
                </a:rPr>
                <a:t>-</a:t>
              </a:r>
              <a:r>
                <a:rPr lang="en-GB" sz="1800" b="0" i="0" dirty="0">
                  <a:solidFill>
                    <a:schemeClr val="lt1"/>
                  </a:solidFill>
                  <a:latin typeface="Calibri"/>
                  <a:ea typeface="Calibri"/>
                  <a:cs typeface="Calibri"/>
                  <a:sym typeface="Calibri"/>
                </a:rPr>
                <a:t> </a:t>
              </a:r>
              <a:r>
                <a:rPr lang="de-DE" sz="1800" i="0" dirty="0">
                  <a:solidFill>
                    <a:schemeClr val="lt1"/>
                  </a:solidFill>
                  <a:latin typeface="Calibri"/>
                  <a:ea typeface="Calibri"/>
                  <a:cs typeface="Calibri"/>
                  <a:sym typeface="Calibri"/>
                </a:rPr>
                <a:t>Nutzt Daten und Technologie, um die </a:t>
              </a:r>
              <a:r>
                <a:rPr lang="de-DE" sz="1550" i="0" dirty="0">
                  <a:solidFill>
                    <a:schemeClr val="lt1"/>
                  </a:solidFill>
                  <a:latin typeface="Calibri"/>
                  <a:ea typeface="Calibri"/>
                  <a:cs typeface="Calibri"/>
                  <a:sym typeface="Calibri"/>
                </a:rPr>
                <a:t>Düngemittelanwendung</a:t>
              </a:r>
              <a:r>
                <a:rPr lang="de-DE" sz="1800" i="0" dirty="0">
                  <a:solidFill>
                    <a:schemeClr val="lt1"/>
                  </a:solidFill>
                  <a:latin typeface="Calibri"/>
                  <a:ea typeface="Calibri"/>
                  <a:cs typeface="Calibri"/>
                  <a:sym typeface="Calibri"/>
                </a:rPr>
                <a:t> zu </a:t>
              </a:r>
              <a:r>
                <a:rPr lang="de-DE" sz="1800" b="0" i="0" dirty="0">
                  <a:solidFill>
                    <a:schemeClr val="lt1"/>
                  </a:solidFill>
                  <a:latin typeface="Calibri"/>
                  <a:ea typeface="Calibri"/>
                  <a:cs typeface="Calibri"/>
                  <a:sym typeface="Calibri"/>
                </a:rPr>
                <a:t>optimieren</a:t>
              </a:r>
              <a:endParaRPr sz="1800" dirty="0"/>
            </a:p>
          </p:txBody>
        </p:sp>
        <p:sp>
          <p:nvSpPr>
            <p:cNvPr id="607" name="Google Shape;607;p21"/>
            <p:cNvSpPr/>
            <p:nvPr/>
          </p:nvSpPr>
          <p:spPr>
            <a:xfrm>
              <a:off x="8285972" y="2707340"/>
              <a:ext cx="357891" cy="357891"/>
            </a:xfrm>
            <a:prstGeom prst="mathEqual">
              <a:avLst>
                <a:gd name="adj1" fmla="val 23520"/>
                <a:gd name="adj2" fmla="val 11760"/>
              </a:avLst>
            </a:prstGeom>
            <a:solidFill>
              <a:srgbClr val="86A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txBox="1"/>
            <p:nvPr/>
          </p:nvSpPr>
          <p:spPr>
            <a:xfrm>
              <a:off x="8333410" y="2781066"/>
              <a:ext cx="263015" cy="2104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p:txBody>
        </p:sp>
        <p:sp>
          <p:nvSpPr>
            <p:cNvPr id="609" name="Google Shape;609;p21"/>
            <p:cNvSpPr/>
            <p:nvPr/>
          </p:nvSpPr>
          <p:spPr>
            <a:xfrm>
              <a:off x="8693969" y="1667434"/>
              <a:ext cx="2439734" cy="2437704"/>
            </a:xfrm>
            <a:prstGeom prst="ellipse">
              <a:avLst/>
            </a:prstGeom>
            <a:solidFill>
              <a:srgbClr val="86A66B"/>
            </a:solidFill>
            <a:ln w="38100" cap="flat" cmpd="sng">
              <a:solidFill>
                <a:srgbClr val="9FDAD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txBox="1"/>
            <p:nvPr/>
          </p:nvSpPr>
          <p:spPr>
            <a:xfrm>
              <a:off x="8853209" y="2024427"/>
              <a:ext cx="201419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de-DE" sz="1700" b="1" i="0" dirty="0">
                  <a:solidFill>
                    <a:schemeClr val="lt1"/>
                  </a:solidFill>
                  <a:latin typeface="Calibri"/>
                  <a:ea typeface="Calibri"/>
                  <a:cs typeface="Calibri"/>
                  <a:sym typeface="Calibri"/>
                </a:rPr>
                <a:t>Bodenfruchtbarkeit</a:t>
              </a:r>
              <a:r>
                <a:rPr lang="de-DE" sz="1600" b="1" i="0" dirty="0">
                  <a:solidFill>
                    <a:schemeClr val="lt1"/>
                  </a:solidFill>
                  <a:latin typeface="Calibri"/>
                  <a:ea typeface="Calibri"/>
                  <a:cs typeface="Calibri"/>
                  <a:sym typeface="Calibri"/>
                </a:rPr>
                <a:t> </a:t>
              </a:r>
              <a:r>
                <a:rPr lang="de-DE" sz="1800" b="1" i="0" dirty="0">
                  <a:solidFill>
                    <a:schemeClr val="lt1"/>
                  </a:solidFill>
                  <a:latin typeface="Calibri"/>
                  <a:ea typeface="Calibri"/>
                  <a:cs typeface="Calibri"/>
                  <a:sym typeface="Calibri"/>
                </a:rPr>
                <a:t>ist ein komplexes und dynamisches Konzept, das entscheidend für die Erhaltung landwirtschaftlicher Ökosysteme ist.</a:t>
              </a:r>
            </a:p>
          </p:txBody>
        </p:sp>
      </p:grpSp>
      <p:sp>
        <p:nvSpPr>
          <p:cNvPr id="2" name="TextBox 1">
            <a:extLst>
              <a:ext uri="{FF2B5EF4-FFF2-40B4-BE49-F238E27FC236}">
                <a16:creationId xmlns:a16="http://schemas.microsoft.com/office/drawing/2014/main" id="{40E5D265-B5B4-A498-630F-0B824AB024BE}"/>
              </a:ext>
            </a:extLst>
          </p:cNvPr>
          <p:cNvSpPr txBox="1"/>
          <p:nvPr/>
        </p:nvSpPr>
        <p:spPr>
          <a:xfrm>
            <a:off x="770904" y="567700"/>
            <a:ext cx="7636589" cy="646331"/>
          </a:xfrm>
          <a:prstGeom prst="rect">
            <a:avLst/>
          </a:prstGeom>
          <a:noFill/>
        </p:spPr>
        <p:txBody>
          <a:bodyPr wrap="square" rtlCol="0">
            <a:spAutoFit/>
          </a:bodyPr>
          <a:lstStyle/>
          <a:p>
            <a:r>
              <a:rPr lang="en-IE" sz="3600" b="1" dirty="0">
                <a:latin typeface="Calibri" panose="020F0502020204030204" pitchFamily="34" charset="0"/>
                <a:ea typeface="Calibri" panose="020F0502020204030204" pitchFamily="34" charset="0"/>
                <a:cs typeface="Calibri" panose="020F0502020204030204" pitchFamily="34" charset="0"/>
              </a:rPr>
              <a:t>Verstehen der </a:t>
            </a:r>
            <a:r>
              <a:rPr lang="en-IE" sz="3600" b="1" dirty="0" err="1">
                <a:latin typeface="Calibri" panose="020F0502020204030204" pitchFamily="34" charset="0"/>
                <a:ea typeface="Calibri" panose="020F0502020204030204" pitchFamily="34" charset="0"/>
                <a:cs typeface="Calibri" panose="020F0502020204030204" pitchFamily="34" charset="0"/>
              </a:rPr>
              <a:t>Zusammenhänge</a:t>
            </a:r>
            <a:r>
              <a:rPr lang="en-IE" sz="3600" b="1" dirty="0">
                <a:latin typeface="Calibri" panose="020F0502020204030204" pitchFamily="34" charset="0"/>
                <a:ea typeface="Calibri" panose="020F0502020204030204" pitchFamily="34" charset="0"/>
                <a:cs typeface="Calibri" panose="020F0502020204030204" pitchFamily="34" charset="0"/>
              </a:rPr>
              <a:t>...</a:t>
            </a:r>
          </a:p>
        </p:txBody>
      </p:sp>
      <p:grpSp>
        <p:nvGrpSpPr>
          <p:cNvPr id="3" name="Google Shape;565;p19">
            <a:extLst>
              <a:ext uri="{FF2B5EF4-FFF2-40B4-BE49-F238E27FC236}">
                <a16:creationId xmlns:a16="http://schemas.microsoft.com/office/drawing/2014/main" id="{294B2B2B-8AA6-4A6A-8630-7DCC2EE0D013}"/>
              </a:ext>
            </a:extLst>
          </p:cNvPr>
          <p:cNvGrpSpPr/>
          <p:nvPr/>
        </p:nvGrpSpPr>
        <p:grpSpPr>
          <a:xfrm rot="3730759">
            <a:off x="10451515" y="309119"/>
            <a:ext cx="949887" cy="1163493"/>
            <a:chOff x="7602444" y="4967675"/>
            <a:chExt cx="483620" cy="592374"/>
          </a:xfrm>
        </p:grpSpPr>
        <p:grpSp>
          <p:nvGrpSpPr>
            <p:cNvPr id="4" name="Google Shape;566;p19">
              <a:extLst>
                <a:ext uri="{FF2B5EF4-FFF2-40B4-BE49-F238E27FC236}">
                  <a16:creationId xmlns:a16="http://schemas.microsoft.com/office/drawing/2014/main" id="{34F240E9-B7DC-9F54-9EC9-2F9E09BE6E59}"/>
                </a:ext>
              </a:extLst>
            </p:cNvPr>
            <p:cNvGrpSpPr/>
            <p:nvPr/>
          </p:nvGrpSpPr>
          <p:grpSpPr>
            <a:xfrm>
              <a:off x="7618661" y="4967675"/>
              <a:ext cx="467403" cy="507609"/>
              <a:chOff x="2251964" y="3590497"/>
              <a:chExt cx="467403" cy="507609"/>
            </a:xfrm>
          </p:grpSpPr>
          <p:sp>
            <p:nvSpPr>
              <p:cNvPr id="8" name="Google Shape;567;p19">
                <a:extLst>
                  <a:ext uri="{FF2B5EF4-FFF2-40B4-BE49-F238E27FC236}">
                    <a16:creationId xmlns:a16="http://schemas.microsoft.com/office/drawing/2014/main" id="{CC4AF7CD-C5CC-37F2-CF7F-34CC35C49263}"/>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9" name="Google Shape;568;p19">
                <a:extLst>
                  <a:ext uri="{FF2B5EF4-FFF2-40B4-BE49-F238E27FC236}">
                    <a16:creationId xmlns:a16="http://schemas.microsoft.com/office/drawing/2014/main" id="{2B0ACD35-A978-3926-97AD-9AE11BFBE531}"/>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10" name="Google Shape;569;p19">
                <a:extLst>
                  <a:ext uri="{FF2B5EF4-FFF2-40B4-BE49-F238E27FC236}">
                    <a16:creationId xmlns:a16="http://schemas.microsoft.com/office/drawing/2014/main" id="{B20BB56D-9E4C-E8F8-4C70-19F64206015E}"/>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 name="Google Shape;570;p19">
              <a:extLst>
                <a:ext uri="{FF2B5EF4-FFF2-40B4-BE49-F238E27FC236}">
                  <a16:creationId xmlns:a16="http://schemas.microsoft.com/office/drawing/2014/main" id="{7C85B3A8-FCB4-3B02-CBFB-AB00402E173D}"/>
                </a:ext>
              </a:extLst>
            </p:cNvPr>
            <p:cNvGrpSpPr/>
            <p:nvPr/>
          </p:nvGrpSpPr>
          <p:grpSpPr>
            <a:xfrm>
              <a:off x="7602444" y="4993761"/>
              <a:ext cx="421973" cy="566288"/>
              <a:chOff x="2235747" y="3616583"/>
              <a:chExt cx="421973" cy="566288"/>
            </a:xfrm>
          </p:grpSpPr>
          <p:sp>
            <p:nvSpPr>
              <p:cNvPr id="6" name="Google Shape;571;p19">
                <a:extLst>
                  <a:ext uri="{FF2B5EF4-FFF2-40B4-BE49-F238E27FC236}">
                    <a16:creationId xmlns:a16="http://schemas.microsoft.com/office/drawing/2014/main" id="{9CB6F7C0-AAE8-F4C7-FF19-73AE29DE316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7" name="Google Shape;572;p19">
                <a:extLst>
                  <a:ext uri="{FF2B5EF4-FFF2-40B4-BE49-F238E27FC236}">
                    <a16:creationId xmlns:a16="http://schemas.microsoft.com/office/drawing/2014/main" id="{6B1AEA04-F688-9F52-248E-7D81999B1529}"/>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2"/>
          <p:cNvSpPr txBox="1">
            <a:spLocks noGrp="1"/>
          </p:cNvSpPr>
          <p:nvPr>
            <p:ph type="body" idx="1"/>
          </p:nvPr>
        </p:nvSpPr>
        <p:spPr>
          <a:xfrm>
            <a:off x="5849349" y="20776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b="1" dirty="0" err="1"/>
              <a:t>Fallstudie</a:t>
            </a:r>
            <a:endParaRPr lang="en-GB" b="1" dirty="0"/>
          </a:p>
          <a:p>
            <a:pPr marL="0" lvl="0" indent="0" algn="l" rtl="0">
              <a:lnSpc>
                <a:spcPct val="90000"/>
              </a:lnSpc>
              <a:spcBef>
                <a:spcPts val="0"/>
              </a:spcBef>
              <a:spcAft>
                <a:spcPts val="0"/>
              </a:spcAft>
              <a:buClr>
                <a:srgbClr val="000000"/>
              </a:buClr>
              <a:buSzPts val="4800"/>
              <a:buNone/>
            </a:pPr>
            <a:r>
              <a:rPr lang="en-GB" dirty="0" err="1"/>
              <a:t>Erosionskontrolle</a:t>
            </a:r>
            <a:r>
              <a:rPr lang="en-GB" dirty="0"/>
              <a:t> und Rehabilitation des Lawn Hill Creek</a:t>
            </a:r>
            <a:endParaRPr lang="en-GB" sz="4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3"/>
          <p:cNvSpPr txBox="1"/>
          <p:nvPr/>
        </p:nvSpPr>
        <p:spPr>
          <a:xfrm>
            <a:off x="461006" y="928121"/>
            <a:ext cx="5634994"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GB" sz="2400" b="1" dirty="0" err="1">
                <a:latin typeface="Calibri"/>
                <a:ea typeface="Calibri"/>
                <a:cs typeface="Calibri"/>
                <a:sym typeface="Calibri"/>
              </a:rPr>
              <a:t>Hintergrund</a:t>
            </a:r>
            <a:r>
              <a:rPr lang="en-GB" sz="2400" b="1" dirty="0">
                <a:latin typeface="Calibri"/>
                <a:ea typeface="Calibri"/>
                <a:cs typeface="Calibri"/>
                <a:sym typeface="Calibri"/>
              </a:rPr>
              <a:t>:</a:t>
            </a:r>
          </a:p>
          <a:p>
            <a:pPr marL="285750" marR="0" lvl="0" indent="-285750" algn="l" rtl="0">
              <a:spcBef>
                <a:spcPts val="0"/>
              </a:spcBef>
              <a:spcAft>
                <a:spcPts val="600"/>
              </a:spcAft>
              <a:buClr>
                <a:schemeClr val="dk1"/>
              </a:buClr>
              <a:buSzPts val="1800"/>
              <a:buFont typeface="Arial"/>
              <a:buChar char="•"/>
            </a:pPr>
            <a:r>
              <a:rPr lang="en-GB" sz="2200" dirty="0" err="1">
                <a:highlight>
                  <a:srgbClr val="8DC641"/>
                </a:highlight>
                <a:latin typeface="Calibri"/>
                <a:ea typeface="Calibri"/>
                <a:cs typeface="Calibri"/>
                <a:sym typeface="Calibri"/>
              </a:rPr>
              <a:t>Standort</a:t>
            </a:r>
            <a:r>
              <a:rPr lang="en-GB" sz="2200" dirty="0">
                <a:highlight>
                  <a:srgbClr val="8DC641"/>
                </a:highlight>
                <a:latin typeface="Calibri"/>
                <a:ea typeface="Calibri"/>
                <a:cs typeface="Calibri"/>
                <a:sym typeface="Calibri"/>
              </a:rPr>
              <a:t>: </a:t>
            </a:r>
            <a:r>
              <a:rPr lang="en-GB" sz="2200" dirty="0">
                <a:latin typeface="Calibri"/>
                <a:ea typeface="Calibri"/>
                <a:cs typeface="Calibri"/>
                <a:sym typeface="Calibri"/>
              </a:rPr>
              <a:t>Lawn Hill Creek, </a:t>
            </a:r>
            <a:r>
              <a:rPr lang="en-GB" sz="2200" dirty="0" err="1">
                <a:latin typeface="Calibri"/>
                <a:ea typeface="Calibri"/>
                <a:cs typeface="Calibri"/>
                <a:sym typeface="Calibri"/>
              </a:rPr>
              <a:t>ein</a:t>
            </a:r>
            <a:r>
              <a:rPr lang="en-GB" sz="2200" dirty="0">
                <a:latin typeface="Calibri"/>
                <a:ea typeface="Calibri"/>
                <a:cs typeface="Calibri"/>
                <a:sym typeface="Calibri"/>
              </a:rPr>
              <a:t> </a:t>
            </a:r>
            <a:r>
              <a:rPr lang="en-GB" sz="2200" dirty="0" err="1">
                <a:latin typeface="Calibri"/>
                <a:ea typeface="Calibri"/>
                <a:cs typeface="Calibri"/>
                <a:sym typeface="Calibri"/>
              </a:rPr>
              <a:t>Nebenfluss</a:t>
            </a:r>
            <a:r>
              <a:rPr lang="en-GB" sz="2200" dirty="0">
                <a:latin typeface="Calibri"/>
                <a:ea typeface="Calibri"/>
                <a:cs typeface="Calibri"/>
                <a:sym typeface="Calibri"/>
              </a:rPr>
              <a:t> des Gregory River, </a:t>
            </a:r>
            <a:r>
              <a:rPr lang="en-GB" sz="2200" dirty="0" err="1">
                <a:latin typeface="Calibri"/>
                <a:ea typeface="Calibri"/>
                <a:cs typeface="Calibri"/>
                <a:sym typeface="Calibri"/>
              </a:rPr>
              <a:t>erstreckt</a:t>
            </a:r>
            <a:r>
              <a:rPr lang="en-GB" sz="2200" dirty="0">
                <a:latin typeface="Calibri"/>
                <a:ea typeface="Calibri"/>
                <a:cs typeface="Calibri"/>
                <a:sym typeface="Calibri"/>
              </a:rPr>
              <a:t> </a:t>
            </a:r>
            <a:r>
              <a:rPr lang="en-GB" sz="2200" dirty="0" err="1">
                <a:latin typeface="Calibri"/>
                <a:ea typeface="Calibri"/>
                <a:cs typeface="Calibri"/>
                <a:sym typeface="Calibri"/>
              </a:rPr>
              <a:t>sich</a:t>
            </a:r>
            <a:r>
              <a:rPr lang="en-GB" sz="2200" dirty="0">
                <a:latin typeface="Calibri"/>
                <a:ea typeface="Calibri"/>
                <a:cs typeface="Calibri"/>
                <a:sym typeface="Calibri"/>
              </a:rPr>
              <a:t> </a:t>
            </a:r>
            <a:r>
              <a:rPr lang="en-GB" sz="2200" dirty="0" err="1">
                <a:latin typeface="Calibri"/>
                <a:ea typeface="Calibri"/>
                <a:cs typeface="Calibri"/>
                <a:sym typeface="Calibri"/>
              </a:rPr>
              <a:t>über</a:t>
            </a:r>
            <a:r>
              <a:rPr lang="en-GB" sz="2200" dirty="0">
                <a:latin typeface="Calibri"/>
                <a:ea typeface="Calibri"/>
                <a:cs typeface="Calibri"/>
                <a:sym typeface="Calibri"/>
              </a:rPr>
              <a:t> 230 km </a:t>
            </a:r>
            <a:r>
              <a:rPr lang="en-GB" sz="2200" dirty="0" err="1">
                <a:latin typeface="Calibri"/>
                <a:ea typeface="Calibri"/>
                <a:cs typeface="Calibri"/>
                <a:sym typeface="Calibri"/>
              </a:rPr>
              <a:t>vom</a:t>
            </a:r>
            <a:r>
              <a:rPr lang="en-GB" sz="2200" dirty="0">
                <a:latin typeface="Calibri"/>
                <a:ea typeface="Calibri"/>
                <a:cs typeface="Calibri"/>
                <a:sym typeface="Calibri"/>
              </a:rPr>
              <a:t> Northern Territory bis Queensland.</a:t>
            </a:r>
          </a:p>
          <a:p>
            <a:pPr marL="285750" marR="0" lvl="0" indent="-285750" algn="l" rtl="0">
              <a:spcBef>
                <a:spcPts val="0"/>
              </a:spcBef>
              <a:spcAft>
                <a:spcPts val="600"/>
              </a:spcAft>
              <a:buClr>
                <a:schemeClr val="dk1"/>
              </a:buClr>
              <a:buSzPts val="1800"/>
              <a:buFont typeface="Arial"/>
              <a:buChar char="•"/>
            </a:pPr>
            <a:r>
              <a:rPr lang="en-GB" sz="2200" dirty="0">
                <a:highlight>
                  <a:srgbClr val="8DC641"/>
                </a:highlight>
                <a:latin typeface="Calibri"/>
                <a:ea typeface="Calibri"/>
                <a:cs typeface="Calibri"/>
                <a:sym typeface="Calibri"/>
              </a:rPr>
              <a:t>Problem: </a:t>
            </a:r>
            <a:r>
              <a:rPr lang="de-DE" sz="2200" dirty="0">
                <a:latin typeface="Calibri"/>
                <a:ea typeface="Calibri"/>
                <a:cs typeface="Calibri"/>
                <a:sym typeface="Calibri"/>
              </a:rPr>
              <a:t>Schwere Schluchtenerosion und Landdegradation wurden 2015 festgestellt, verursacht durch eine alte Straße, die die Abflussmuster verändert hat.</a:t>
            </a:r>
          </a:p>
          <a:p>
            <a:pPr marL="285750" marR="0" lvl="0" indent="-285750" algn="l" rtl="0">
              <a:spcBef>
                <a:spcPts val="0"/>
              </a:spcBef>
              <a:spcAft>
                <a:spcPts val="600"/>
              </a:spcAft>
              <a:buClr>
                <a:schemeClr val="dk1"/>
              </a:buClr>
              <a:buSzPts val="1800"/>
              <a:buFont typeface="Arial"/>
              <a:buChar char="•"/>
            </a:pPr>
            <a:r>
              <a:rPr lang="en-GB" sz="2200" dirty="0" err="1">
                <a:highlight>
                  <a:srgbClr val="8DC641"/>
                </a:highlight>
                <a:latin typeface="Calibri"/>
                <a:ea typeface="Calibri"/>
                <a:cs typeface="Calibri"/>
                <a:sym typeface="Calibri"/>
              </a:rPr>
              <a:t>Risiko</a:t>
            </a:r>
            <a:r>
              <a:rPr lang="en-GB" sz="2200" dirty="0">
                <a:highlight>
                  <a:srgbClr val="8DC641"/>
                </a:highlight>
                <a:latin typeface="Calibri"/>
                <a:ea typeface="Calibri"/>
                <a:cs typeface="Calibri"/>
                <a:sym typeface="Calibri"/>
              </a:rPr>
              <a:t>: </a:t>
            </a:r>
            <a:r>
              <a:rPr lang="de-DE" sz="2200" dirty="0">
                <a:latin typeface="Calibri"/>
                <a:ea typeface="Calibri"/>
                <a:cs typeface="Calibri"/>
                <a:sym typeface="Calibri"/>
              </a:rPr>
              <a:t>Potenzielle Zusammenführung der </a:t>
            </a:r>
            <a:r>
              <a:rPr lang="de-DE" sz="2200" dirty="0" err="1">
                <a:latin typeface="Calibri"/>
                <a:ea typeface="Calibri"/>
                <a:cs typeface="Calibri"/>
                <a:sym typeface="Calibri"/>
              </a:rPr>
              <a:t>Crocodile</a:t>
            </a:r>
            <a:r>
              <a:rPr lang="de-DE" sz="2200" dirty="0">
                <a:latin typeface="Calibri"/>
                <a:ea typeface="Calibri"/>
                <a:cs typeface="Calibri"/>
                <a:sym typeface="Calibri"/>
              </a:rPr>
              <a:t> und </a:t>
            </a:r>
            <a:r>
              <a:rPr lang="de-DE" sz="2200" dirty="0" err="1">
                <a:latin typeface="Calibri"/>
                <a:ea typeface="Calibri"/>
                <a:cs typeface="Calibri"/>
                <a:sym typeface="Calibri"/>
              </a:rPr>
              <a:t>Lawn</a:t>
            </a:r>
            <a:r>
              <a:rPr lang="de-DE" sz="2200" dirty="0">
                <a:latin typeface="Calibri"/>
                <a:ea typeface="Calibri"/>
                <a:cs typeface="Calibri"/>
                <a:sym typeface="Calibri"/>
              </a:rPr>
              <a:t> Hill Creeks, die irreversible hydrologische Veränderungen bedroht.</a:t>
            </a:r>
            <a:r>
              <a:rPr lang="en-GB" sz="2200" dirty="0">
                <a:latin typeface="Calibri"/>
                <a:ea typeface="Calibri"/>
                <a:cs typeface="Calibri"/>
                <a:sym typeface="Calibri"/>
              </a:rPr>
              <a:t>changes</a:t>
            </a:r>
            <a:r>
              <a:rPr lang="en-GB" sz="2400" dirty="0">
                <a:latin typeface="Calibri"/>
                <a:ea typeface="Calibri"/>
                <a:cs typeface="Calibri"/>
                <a:sym typeface="Calibri"/>
              </a:rPr>
              <a:t>.</a:t>
            </a:r>
            <a:endParaRPr sz="2400" dirty="0"/>
          </a:p>
        </p:txBody>
      </p:sp>
      <p:pic>
        <p:nvPicPr>
          <p:cNvPr id="623" name="Google Shape;623;p23" descr="A crack in the ground&#10;&#10;Description automatically generated"/>
          <p:cNvPicPr preferRelativeResize="0"/>
          <p:nvPr/>
        </p:nvPicPr>
        <p:blipFill rotWithShape="1">
          <a:blip r:embed="rId3">
            <a:alphaModFix/>
          </a:blip>
          <a:srcRect/>
          <a:stretch/>
        </p:blipFill>
        <p:spPr>
          <a:xfrm>
            <a:off x="6191250" y="1741097"/>
            <a:ext cx="5444494" cy="3133839"/>
          </a:xfrm>
          <a:prstGeom prst="rect">
            <a:avLst/>
          </a:prstGeom>
          <a:noFill/>
          <a:ln>
            <a:noFill/>
          </a:ln>
        </p:spPr>
      </p:pic>
      <p:sp>
        <p:nvSpPr>
          <p:cNvPr id="2" name="Google Shape;261;p4">
            <a:extLst>
              <a:ext uri="{FF2B5EF4-FFF2-40B4-BE49-F238E27FC236}">
                <a16:creationId xmlns:a16="http://schemas.microsoft.com/office/drawing/2014/main" id="{125611AE-1FAA-57A4-FADB-1C0CBE45D98B}"/>
              </a:ext>
            </a:extLst>
          </p:cNvPr>
          <p:cNvSpPr txBox="1"/>
          <p:nvPr/>
        </p:nvSpPr>
        <p:spPr>
          <a:xfrm>
            <a:off x="5025260" y="5354710"/>
            <a:ext cx="753581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b="0" i="0" u="none" strike="noStrike" cap="none"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hlinkClick r:id="rId4"/>
              </a:rPr>
              <a:t>Building </a:t>
            </a:r>
            <a:r>
              <a:rPr lang="tr-TR" dirty="0">
                <a:solidFill>
                  <a:schemeClr val="dk1"/>
                </a:solidFill>
                <a:latin typeface="Calibri"/>
                <a:ea typeface="Calibri"/>
                <a:cs typeface="Calibri"/>
                <a:sym typeface="Calibri"/>
                <a:hlinkClick r:id="rId4"/>
              </a:rPr>
              <a:t>S</a:t>
            </a:r>
            <a:r>
              <a:rPr lang="en-US" dirty="0">
                <a:solidFill>
                  <a:schemeClr val="dk1"/>
                </a:solidFill>
                <a:latin typeface="Calibri"/>
                <a:ea typeface="Calibri"/>
                <a:cs typeface="Calibri"/>
                <a:sym typeface="Calibri"/>
                <a:hlinkClick r:id="rId4"/>
              </a:rPr>
              <a:t>kills and </a:t>
            </a:r>
            <a:r>
              <a:rPr lang="tr-TR" dirty="0">
                <a:solidFill>
                  <a:schemeClr val="dk1"/>
                </a:solidFill>
                <a:latin typeface="Calibri"/>
                <a:ea typeface="Calibri"/>
                <a:cs typeface="Calibri"/>
                <a:sym typeface="Calibri"/>
                <a:hlinkClick r:id="rId4"/>
              </a:rPr>
              <a:t>K</a:t>
            </a:r>
            <a:r>
              <a:rPr lang="en-US" dirty="0" err="1">
                <a:solidFill>
                  <a:schemeClr val="dk1"/>
                </a:solidFill>
                <a:latin typeface="Calibri"/>
                <a:ea typeface="Calibri"/>
                <a:cs typeface="Calibri"/>
                <a:sym typeface="Calibri"/>
                <a:hlinkClick r:id="rId4"/>
              </a:rPr>
              <a:t>nowledge</a:t>
            </a:r>
            <a:r>
              <a:rPr lang="en-US" dirty="0">
                <a:solidFill>
                  <a:schemeClr val="dk1"/>
                </a:solidFill>
                <a:latin typeface="Calibri"/>
                <a:ea typeface="Calibri"/>
                <a:cs typeface="Calibri"/>
                <a:sym typeface="Calibri"/>
                <a:hlinkClick r:id="rId4"/>
              </a:rPr>
              <a:t> in </a:t>
            </a:r>
            <a:r>
              <a:rPr lang="tr-TR" dirty="0">
                <a:solidFill>
                  <a:schemeClr val="dk1"/>
                </a:solidFill>
                <a:latin typeface="Calibri"/>
                <a:ea typeface="Calibri"/>
                <a:cs typeface="Calibri"/>
                <a:sym typeface="Calibri"/>
                <a:hlinkClick r:id="rId4"/>
              </a:rPr>
              <a:t>I</a:t>
            </a:r>
            <a:r>
              <a:rPr lang="en-US" dirty="0" err="1">
                <a:solidFill>
                  <a:schemeClr val="dk1"/>
                </a:solidFill>
                <a:latin typeface="Calibri"/>
                <a:ea typeface="Calibri"/>
                <a:cs typeface="Calibri"/>
                <a:sym typeface="Calibri"/>
                <a:hlinkClick r:id="rId4"/>
              </a:rPr>
              <a:t>mproving</a:t>
            </a:r>
            <a:r>
              <a:rPr lang="tr-TR" dirty="0">
                <a:solidFill>
                  <a:schemeClr val="dk1"/>
                </a:solidFill>
                <a:latin typeface="Calibri"/>
                <a:ea typeface="Calibri"/>
                <a:cs typeface="Calibri"/>
                <a:sym typeface="Calibri"/>
                <a:hlinkClick r:id="rId4"/>
              </a:rPr>
              <a:t> S</a:t>
            </a:r>
            <a:r>
              <a:rPr lang="en-US" dirty="0">
                <a:solidFill>
                  <a:schemeClr val="dk1"/>
                </a:solidFill>
                <a:latin typeface="Calibri"/>
                <a:ea typeface="Calibri"/>
                <a:cs typeface="Calibri"/>
                <a:sym typeface="Calibri"/>
                <a:hlinkClick r:id="rId4"/>
              </a:rPr>
              <a:t>oil </a:t>
            </a:r>
            <a:r>
              <a:rPr lang="tr-TR" dirty="0">
                <a:solidFill>
                  <a:schemeClr val="dk1"/>
                </a:solidFill>
                <a:latin typeface="Calibri"/>
                <a:ea typeface="Calibri"/>
                <a:cs typeface="Calibri"/>
                <a:sym typeface="Calibri"/>
                <a:hlinkClick r:id="rId4"/>
              </a:rPr>
              <a:t>R</a:t>
            </a:r>
            <a:r>
              <a:rPr lang="en-US" dirty="0" err="1">
                <a:solidFill>
                  <a:schemeClr val="dk1"/>
                </a:solidFill>
                <a:latin typeface="Calibri"/>
                <a:ea typeface="Calibri"/>
                <a:cs typeface="Calibri"/>
                <a:sym typeface="Calibri"/>
                <a:hlinkClick r:id="rId4"/>
              </a:rPr>
              <a:t>ehabilitation</a:t>
            </a:r>
            <a:r>
              <a:rPr lang="en-US" dirty="0">
                <a:solidFill>
                  <a:schemeClr val="dk1"/>
                </a:solidFill>
                <a:latin typeface="Calibri"/>
                <a:ea typeface="Calibri"/>
                <a:cs typeface="Calibri"/>
                <a:sym typeface="Calibri"/>
                <a:hlinkClick r:id="rId4"/>
              </a:rPr>
              <a:t> and </a:t>
            </a:r>
            <a:r>
              <a:rPr lang="tr-TR" dirty="0">
                <a:solidFill>
                  <a:schemeClr val="dk1"/>
                </a:solidFill>
                <a:latin typeface="Calibri"/>
                <a:ea typeface="Calibri"/>
                <a:cs typeface="Calibri"/>
                <a:sym typeface="Calibri"/>
                <a:hlinkClick r:id="rId4"/>
              </a:rPr>
              <a:t>C</a:t>
            </a:r>
            <a:r>
              <a:rPr lang="en-US" dirty="0" err="1">
                <a:solidFill>
                  <a:schemeClr val="dk1"/>
                </a:solidFill>
                <a:latin typeface="Calibri"/>
                <a:ea typeface="Calibri"/>
                <a:cs typeface="Calibri"/>
                <a:sym typeface="Calibri"/>
                <a:hlinkClick r:id="rId4"/>
              </a:rPr>
              <a:t>ontrol</a:t>
            </a:r>
            <a:r>
              <a:rPr lang="en-US" dirty="0">
                <a:solidFill>
                  <a:schemeClr val="dk1"/>
                </a:solidFill>
                <a:latin typeface="Calibri"/>
                <a:ea typeface="Calibri"/>
                <a:cs typeface="Calibri"/>
                <a:sym typeface="Calibri"/>
                <a:hlinkClick r:id="rId4"/>
              </a:rPr>
              <a:t> of </a:t>
            </a:r>
            <a:r>
              <a:rPr lang="tr-TR" dirty="0">
                <a:solidFill>
                  <a:schemeClr val="dk1"/>
                </a:solidFill>
                <a:latin typeface="Calibri"/>
                <a:ea typeface="Calibri"/>
                <a:cs typeface="Calibri"/>
                <a:sym typeface="Calibri"/>
                <a:hlinkClick r:id="rId4"/>
              </a:rPr>
              <a:t>S</a:t>
            </a:r>
            <a:r>
              <a:rPr lang="en-US" dirty="0">
                <a:solidFill>
                  <a:schemeClr val="dk1"/>
                </a:solidFill>
                <a:latin typeface="Calibri"/>
                <a:ea typeface="Calibri"/>
                <a:cs typeface="Calibri"/>
                <a:sym typeface="Calibri"/>
                <a:hlinkClick r:id="rId4"/>
              </a:rPr>
              <a:t>oil </a:t>
            </a:r>
            <a:r>
              <a:rPr lang="tr-TR" dirty="0">
                <a:solidFill>
                  <a:schemeClr val="dk1"/>
                </a:solidFill>
                <a:latin typeface="Calibri"/>
                <a:ea typeface="Calibri"/>
                <a:cs typeface="Calibri"/>
                <a:sym typeface="Calibri"/>
                <a:hlinkClick r:id="rId4"/>
              </a:rPr>
              <a:t>E</a:t>
            </a:r>
            <a:r>
              <a:rPr lang="en-US" dirty="0" err="1">
                <a:solidFill>
                  <a:schemeClr val="dk1"/>
                </a:solidFill>
                <a:latin typeface="Calibri"/>
                <a:ea typeface="Calibri"/>
                <a:cs typeface="Calibri"/>
                <a:sym typeface="Calibri"/>
                <a:hlinkClick r:id="rId4"/>
              </a:rPr>
              <a:t>rosion</a:t>
            </a:r>
            <a:r>
              <a:rPr lang="tr-TR" dirty="0">
                <a:solidFill>
                  <a:schemeClr val="dk1"/>
                </a:solidFill>
                <a:latin typeface="Calibri"/>
                <a:ea typeface="Calibri"/>
                <a:cs typeface="Calibri"/>
                <a:sym typeface="Calibri"/>
                <a:hlinkClick r:id="rId4"/>
              </a:rPr>
              <a:t> </a:t>
            </a:r>
            <a:endParaRPr lang="en-GB" dirty="0">
              <a:solidFill>
                <a:schemeClr val="dk1"/>
              </a:solidFill>
              <a:latin typeface="Calibri"/>
              <a:ea typeface="Calibri"/>
              <a:cs typeface="Calibri"/>
            </a:endParaRPr>
          </a:p>
        </p:txBody>
      </p:sp>
      <p:sp>
        <p:nvSpPr>
          <p:cNvPr id="3" name="Text Placeholder 3">
            <a:extLst>
              <a:ext uri="{FF2B5EF4-FFF2-40B4-BE49-F238E27FC236}">
                <a16:creationId xmlns:a16="http://schemas.microsoft.com/office/drawing/2014/main" id="{4FDBCBE4-E800-9D72-EEB3-6D5FCCDBACE2}"/>
              </a:ext>
            </a:extLst>
          </p:cNvPr>
          <p:cNvSpPr txBox="1">
            <a:spLocks/>
          </p:cNvSpPr>
          <p:nvPr/>
        </p:nvSpPr>
        <p:spPr>
          <a:xfrm>
            <a:off x="342951" y="150913"/>
            <a:ext cx="4990998" cy="9926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Be Inspired…</a:t>
            </a:r>
          </a:p>
        </p:txBody>
      </p:sp>
      <p:sp>
        <p:nvSpPr>
          <p:cNvPr id="4" name="Arrow: Right 3">
            <a:extLst>
              <a:ext uri="{FF2B5EF4-FFF2-40B4-BE49-F238E27FC236}">
                <a16:creationId xmlns:a16="http://schemas.microsoft.com/office/drawing/2014/main" id="{42DDC1D1-3079-377A-2108-6B0802CD42B6}"/>
              </a:ext>
            </a:extLst>
          </p:cNvPr>
          <p:cNvSpPr/>
          <p:nvPr/>
        </p:nvSpPr>
        <p:spPr>
          <a:xfrm>
            <a:off x="2838450" y="523695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err="1">
                <a:latin typeface="Calibri" panose="020F0502020204030204" pitchFamily="34" charset="0"/>
                <a:ea typeface="Calibri" panose="020F0502020204030204" pitchFamily="34" charset="0"/>
                <a:cs typeface="Calibri" panose="020F0502020204030204" pitchFamily="34" charset="0"/>
              </a:rPr>
              <a:t>Weitere</a:t>
            </a:r>
            <a:r>
              <a:rPr lang="en-IE" sz="2000" b="1" dirty="0">
                <a:latin typeface="Calibri" panose="020F0502020204030204" pitchFamily="34" charset="0"/>
                <a:ea typeface="Calibri" panose="020F0502020204030204" pitchFamily="34" charset="0"/>
                <a:cs typeface="Calibri" panose="020F0502020204030204" pitchFamily="34" charset="0"/>
              </a:rPr>
              <a:t> </a:t>
            </a:r>
            <a:r>
              <a:rPr lang="en-IE" sz="2000" b="1" dirty="0" err="1">
                <a:latin typeface="Calibri" panose="020F0502020204030204" pitchFamily="34" charset="0"/>
                <a:ea typeface="Calibri" panose="020F0502020204030204" pitchFamily="34" charset="0"/>
                <a:cs typeface="Calibri" panose="020F0502020204030204" pitchFamily="34" charset="0"/>
              </a:rPr>
              <a:t>Lektüre</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4"/>
          <p:cNvSpPr txBox="1">
            <a:spLocks noGrp="1"/>
          </p:cNvSpPr>
          <p:nvPr>
            <p:ph type="body" idx="1"/>
          </p:nvPr>
        </p:nvSpPr>
        <p:spPr>
          <a:xfrm>
            <a:off x="5657849" y="686696"/>
            <a:ext cx="6181725" cy="53272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buClr>
                <a:schemeClr val="dk1"/>
              </a:buClr>
              <a:buSzPts val="1800"/>
              <a:buNone/>
            </a:pPr>
            <a:r>
              <a:rPr lang="en-GB" sz="2000" b="1" dirty="0"/>
              <a:t>Intervention:</a:t>
            </a:r>
          </a:p>
          <a:p>
            <a:pPr marL="342900" lvl="0" indent="-342900" algn="l" rtl="0">
              <a:lnSpc>
                <a:spcPct val="90000"/>
              </a:lnSpc>
              <a:spcBef>
                <a:spcPts val="0"/>
              </a:spcBef>
              <a:buClr>
                <a:schemeClr val="dk1"/>
              </a:buClr>
              <a:buSzPts val="1800"/>
              <a:buFont typeface="Arial" panose="020B0604020202020204" pitchFamily="34" charset="0"/>
              <a:buChar char="•"/>
            </a:pPr>
            <a:r>
              <a:rPr lang="en-GB" sz="2000" dirty="0" err="1">
                <a:highlight>
                  <a:srgbClr val="8DC641"/>
                </a:highlight>
              </a:rPr>
              <a:t>Aushub</a:t>
            </a:r>
            <a:r>
              <a:rPr lang="en-GB" sz="2000" dirty="0">
                <a:highlight>
                  <a:srgbClr val="8DC641"/>
                </a:highlight>
              </a:rPr>
              <a:t> und </a:t>
            </a:r>
            <a:r>
              <a:rPr lang="en-GB" sz="2000" dirty="0" err="1">
                <a:highlight>
                  <a:srgbClr val="8DC641"/>
                </a:highlight>
              </a:rPr>
              <a:t>Stabilisierung</a:t>
            </a:r>
            <a:r>
              <a:rPr lang="en-GB" sz="2000" dirty="0">
                <a:highlight>
                  <a:srgbClr val="8DC641"/>
                </a:highlight>
              </a:rPr>
              <a:t>: </a:t>
            </a:r>
            <a:r>
              <a:rPr lang="de-DE" sz="2000" dirty="0"/>
              <a:t>Schwere Maschinen wurden eingesetzt, um erodierte Rinnen mit geeignetem Boden aufzufüllen und mit abgenutzten Traktorreifen zu stabilisieren</a:t>
            </a:r>
          </a:p>
          <a:p>
            <a:pPr marL="342900" lvl="0" indent="-342900" algn="l" rtl="0">
              <a:lnSpc>
                <a:spcPct val="90000"/>
              </a:lnSpc>
              <a:spcBef>
                <a:spcPts val="0"/>
              </a:spcBef>
              <a:buClr>
                <a:schemeClr val="dk1"/>
              </a:buClr>
              <a:buSzPts val="1800"/>
              <a:buFont typeface="Arial" panose="020B0604020202020204" pitchFamily="34" charset="0"/>
              <a:buChar char="•"/>
            </a:pPr>
            <a:r>
              <a:rPr lang="en-GB" sz="2000" dirty="0" err="1">
                <a:highlight>
                  <a:srgbClr val="8DC641"/>
                </a:highlight>
              </a:rPr>
              <a:t>Verlegung</a:t>
            </a:r>
            <a:r>
              <a:rPr lang="en-GB" sz="2000" dirty="0">
                <a:highlight>
                  <a:srgbClr val="8DC641"/>
                </a:highlight>
              </a:rPr>
              <a:t> der </a:t>
            </a:r>
            <a:r>
              <a:rPr lang="en-GB" sz="2000" dirty="0" err="1">
                <a:highlight>
                  <a:srgbClr val="8DC641"/>
                </a:highlight>
              </a:rPr>
              <a:t>Straße</a:t>
            </a:r>
            <a:r>
              <a:rPr lang="en-GB" sz="2000" dirty="0">
                <a:highlight>
                  <a:srgbClr val="8DC641"/>
                </a:highlight>
              </a:rPr>
              <a:t>:</a:t>
            </a:r>
            <a:r>
              <a:rPr lang="de-DE" sz="2000" dirty="0"/>
              <a:t>Die Straße wurde von den Bachläufen weg verlegt, um weitere Erosion zu verhindern.</a:t>
            </a:r>
          </a:p>
          <a:p>
            <a:pPr marL="0" lvl="0" indent="0" algn="l" rtl="0">
              <a:lnSpc>
                <a:spcPct val="90000"/>
              </a:lnSpc>
              <a:spcBef>
                <a:spcPts val="0"/>
              </a:spcBef>
              <a:buClr>
                <a:schemeClr val="dk1"/>
              </a:buClr>
              <a:buSzPts val="1800"/>
            </a:pPr>
            <a:r>
              <a:rPr lang="en-GB" sz="2000" b="1" dirty="0" err="1"/>
              <a:t>Ergebnisse</a:t>
            </a:r>
            <a:r>
              <a:rPr lang="en-GB" sz="2000" b="1" dirty="0"/>
              <a:t>:</a:t>
            </a:r>
          </a:p>
          <a:p>
            <a:pPr marL="342900" lvl="0" indent="-342900" algn="l" rtl="0">
              <a:lnSpc>
                <a:spcPct val="90000"/>
              </a:lnSpc>
              <a:spcBef>
                <a:spcPts val="0"/>
              </a:spcBef>
              <a:buClr>
                <a:schemeClr val="dk1"/>
              </a:buClr>
              <a:buSzPts val="1800"/>
              <a:buFont typeface="Arial" panose="020B0604020202020204" pitchFamily="34" charset="0"/>
              <a:buChar char="•"/>
            </a:pPr>
            <a:r>
              <a:rPr lang="en-GB" sz="2000" dirty="0" err="1">
                <a:highlight>
                  <a:srgbClr val="8DC641"/>
                </a:highlight>
              </a:rPr>
              <a:t>Erholung</a:t>
            </a:r>
            <a:r>
              <a:rPr lang="en-GB" sz="2000" dirty="0">
                <a:highlight>
                  <a:srgbClr val="8DC641"/>
                </a:highlight>
              </a:rPr>
              <a:t> der Vegetation: </a:t>
            </a:r>
            <a:r>
              <a:rPr lang="de-DE" sz="2000" dirty="0"/>
              <a:t>Deutliche Zunahme der einheimischen Gräser und der Bodenbedeckung, wodurch das künftige Erosionsrisiko verringert wird.</a:t>
            </a:r>
          </a:p>
          <a:p>
            <a:pPr marL="342900" lvl="0" indent="-342900" algn="l" rtl="0">
              <a:lnSpc>
                <a:spcPct val="90000"/>
              </a:lnSpc>
              <a:spcBef>
                <a:spcPts val="0"/>
              </a:spcBef>
              <a:buClr>
                <a:schemeClr val="dk1"/>
              </a:buClr>
              <a:buSzPts val="1800"/>
              <a:buFont typeface="Arial" panose="020B0604020202020204" pitchFamily="34" charset="0"/>
              <a:buChar char="•"/>
            </a:pPr>
            <a:r>
              <a:rPr lang="en-GB" sz="2000" dirty="0" err="1">
                <a:highlight>
                  <a:srgbClr val="8DC641"/>
                </a:highlight>
              </a:rPr>
              <a:t>Wiederhergestellter</a:t>
            </a:r>
            <a:r>
              <a:rPr lang="en-GB" sz="2000" dirty="0">
                <a:highlight>
                  <a:srgbClr val="8DC641"/>
                </a:highlight>
              </a:rPr>
              <a:t> </a:t>
            </a:r>
            <a:r>
              <a:rPr lang="en-GB" sz="2000" dirty="0" err="1">
                <a:highlight>
                  <a:srgbClr val="8DC641"/>
                </a:highlight>
              </a:rPr>
              <a:t>Wasserfluss</a:t>
            </a:r>
            <a:r>
              <a:rPr lang="en-GB" sz="2000" dirty="0">
                <a:highlight>
                  <a:srgbClr val="8DC641"/>
                </a:highlight>
              </a:rPr>
              <a:t>: </a:t>
            </a:r>
            <a:r>
              <a:rPr lang="de-DE" sz="2000" dirty="0"/>
              <a:t>Beide Bäche fließen auf natürliche Weise und mit weniger Bodensedimenten.</a:t>
            </a:r>
          </a:p>
          <a:p>
            <a:pPr marL="342900" lvl="0" indent="-342900" algn="l" rtl="0">
              <a:lnSpc>
                <a:spcPct val="90000"/>
              </a:lnSpc>
              <a:spcBef>
                <a:spcPts val="0"/>
              </a:spcBef>
              <a:buClr>
                <a:schemeClr val="dk1"/>
              </a:buClr>
              <a:buSzPts val="1800"/>
              <a:buFont typeface="Arial" panose="020B0604020202020204" pitchFamily="34" charset="0"/>
              <a:buChar char="•"/>
            </a:pPr>
            <a:r>
              <a:rPr lang="en-GB" sz="2000" dirty="0" err="1">
                <a:highlight>
                  <a:srgbClr val="8DC641"/>
                </a:highlight>
              </a:rPr>
              <a:t>Pädagogische</a:t>
            </a:r>
            <a:r>
              <a:rPr lang="en-GB" sz="2000" dirty="0">
                <a:highlight>
                  <a:srgbClr val="8DC641"/>
                </a:highlight>
              </a:rPr>
              <a:t> </a:t>
            </a:r>
            <a:r>
              <a:rPr lang="en-GB" sz="2000" dirty="0" err="1">
                <a:highlight>
                  <a:srgbClr val="8DC641"/>
                </a:highlight>
              </a:rPr>
              <a:t>Auswirkungen</a:t>
            </a:r>
            <a:r>
              <a:rPr lang="en-GB" sz="2000" dirty="0">
                <a:highlight>
                  <a:srgbClr val="8DC641"/>
                </a:highlight>
              </a:rPr>
              <a:t>: </a:t>
            </a:r>
            <a:r>
              <a:rPr lang="de-DE" sz="2000" dirty="0" err="1"/>
              <a:t>orkshops</a:t>
            </a:r>
            <a:r>
              <a:rPr lang="de-DE" sz="2000" dirty="0"/>
              <a:t> validiert; Folgeworkshops zum Austausch erfolgreicher Praktiken geplant</a:t>
            </a:r>
            <a:endParaRPr sz="2000" dirty="0"/>
          </a:p>
        </p:txBody>
      </p:sp>
      <p:pic>
        <p:nvPicPr>
          <p:cNvPr id="629" name="Google Shape;629;p24" descr="The experimental farm that pioneered one of Denmark's first constructed  wetlands - WWF Baltic Farm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9576" y="686696"/>
            <a:ext cx="4930902" cy="49377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Gut </a:t>
            </a:r>
            <a:r>
              <a:rPr lang="en-IE" sz="3600" b="1" dirty="0" err="1"/>
              <a:t>gemacht</a:t>
            </a:r>
            <a:r>
              <a:rPr lang="en-IE" sz="3600" b="1" dirty="0"/>
              <a:t>!!! </a:t>
            </a:r>
            <a:r>
              <a:rPr lang="en-IE" sz="3600" dirty="0"/>
              <a:t>I</a:t>
            </a:r>
            <a:r>
              <a:rPr lang="de-DE" sz="3600" dirty="0"/>
              <a:t>hr macht das großartig...macht weiter auf dieser Lernreise.</a:t>
            </a:r>
          </a:p>
          <a:p>
            <a:pPr>
              <a:lnSpc>
                <a:spcPct val="110000"/>
              </a:lnSpc>
            </a:pPr>
            <a:r>
              <a:rPr lang="de-DE" sz="3600" dirty="0"/>
              <a:t>In Modul 8 besprechen wir das wichtige Thema der Erhaltung der </a:t>
            </a:r>
            <a:r>
              <a:rPr lang="de-DE" sz="3600" b="1" dirty="0"/>
              <a:t>biologischen Vielfalt. </a:t>
            </a:r>
            <a:endParaRPr lang="en-IE"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
          <p:cNvSpPr txBox="1">
            <a:spLocks noGrp="1"/>
          </p:cNvSpPr>
          <p:nvPr>
            <p:ph type="body" idx="1"/>
          </p:nvPr>
        </p:nvSpPr>
        <p:spPr>
          <a:xfrm>
            <a:off x="5424694"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01</a:t>
            </a:r>
            <a:endParaRPr/>
          </a:p>
        </p:txBody>
      </p:sp>
      <p:sp>
        <p:nvSpPr>
          <p:cNvPr id="217" name="Google Shape;217;p2"/>
          <p:cNvSpPr txBox="1">
            <a:spLocks noGrp="1"/>
          </p:cNvSpPr>
          <p:nvPr>
            <p:ph type="body" idx="2"/>
          </p:nvPr>
        </p:nvSpPr>
        <p:spPr>
          <a:xfrm>
            <a:off x="6099545" y="1337990"/>
            <a:ext cx="4697443"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sz="1900" b="1" dirty="0" err="1"/>
              <a:t>Einführung</a:t>
            </a:r>
            <a:endParaRPr sz="1900" b="1" dirty="0"/>
          </a:p>
        </p:txBody>
      </p:sp>
      <p:sp>
        <p:nvSpPr>
          <p:cNvPr id="218" name="Google Shape;218;p2"/>
          <p:cNvSpPr txBox="1">
            <a:spLocks noGrp="1"/>
          </p:cNvSpPr>
          <p:nvPr>
            <p:ph type="body" idx="3"/>
          </p:nvPr>
        </p:nvSpPr>
        <p:spPr>
          <a:xfrm>
            <a:off x="750849" y="1337990"/>
            <a:ext cx="4763504" cy="3982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D0D0D"/>
              </a:buClr>
              <a:buSzPts val="2400"/>
              <a:buNone/>
            </a:pPr>
            <a:r>
              <a:rPr lang="de-DE" sz="22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In diesem Modul möchten wir die komplexen Beziehungen zwischen den physikalischen, chemischen und biologischen Komponenten des Bodens klären und wie diese Beziehungen das Pflanzenwachstum und die ökologische Resilienz </a:t>
            </a:r>
            <a:r>
              <a:rPr lang="de-DE" sz="2200" b="0" i="0" dirty="0" err="1">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beeinflussen.Am</a:t>
            </a:r>
            <a:r>
              <a:rPr lang="de-DE" sz="22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Ende des Moduls werden Sie motiviert sein, Praktiken zu übernehmen, die die Bodengesundheit fördern, und Sie werden die Bedeutung und Relevanz des Bodenmanagements besser verstehen.</a:t>
            </a:r>
            <a:endParaRPr sz="2200" dirty="0">
              <a:latin typeface="Calibri" panose="020F0502020204030204" pitchFamily="34" charset="0"/>
              <a:ea typeface="Calibri" panose="020F0502020204030204" pitchFamily="34" charset="0"/>
              <a:cs typeface="Calibri" panose="020F0502020204030204" pitchFamily="34" charset="0"/>
            </a:endParaRPr>
          </a:p>
        </p:txBody>
      </p:sp>
      <p:sp>
        <p:nvSpPr>
          <p:cNvPr id="219" name="Google Shape;219;p2"/>
          <p:cNvSpPr txBox="1">
            <a:spLocks noGrp="1"/>
          </p:cNvSpPr>
          <p:nvPr>
            <p:ph type="body" idx="4"/>
          </p:nvPr>
        </p:nvSpPr>
        <p:spPr>
          <a:xfrm>
            <a:off x="5446397"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02</a:t>
            </a:r>
            <a:endParaRPr/>
          </a:p>
        </p:txBody>
      </p:sp>
      <p:sp>
        <p:nvSpPr>
          <p:cNvPr id="220" name="Google Shape;220;p2"/>
          <p:cNvSpPr txBox="1">
            <a:spLocks noGrp="1"/>
          </p:cNvSpPr>
          <p:nvPr>
            <p:ph type="body" idx="5"/>
          </p:nvPr>
        </p:nvSpPr>
        <p:spPr>
          <a:xfrm>
            <a:off x="6121248" y="2252978"/>
            <a:ext cx="6271125"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sz="1900" b="1" dirty="0" err="1"/>
              <a:t>Wesentliche</a:t>
            </a:r>
            <a:r>
              <a:rPr lang="en-GB" sz="1900" b="1" dirty="0"/>
              <a:t> </a:t>
            </a:r>
            <a:r>
              <a:rPr lang="en-GB" sz="1900" b="1" dirty="0" err="1"/>
              <a:t>Elemente</a:t>
            </a:r>
            <a:r>
              <a:rPr lang="en-GB" sz="1900" b="1" dirty="0"/>
              <a:t> von Bodenmanagementsystemen</a:t>
            </a:r>
          </a:p>
        </p:txBody>
      </p:sp>
      <p:sp>
        <p:nvSpPr>
          <p:cNvPr id="221" name="Google Shape;221;p2"/>
          <p:cNvSpPr txBox="1">
            <a:spLocks noGrp="1"/>
          </p:cNvSpPr>
          <p:nvPr>
            <p:ph type="body" idx="6"/>
          </p:nvPr>
        </p:nvSpPr>
        <p:spPr>
          <a:xfrm>
            <a:off x="5452976"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03</a:t>
            </a:r>
            <a:endParaRPr/>
          </a:p>
        </p:txBody>
      </p:sp>
      <p:sp>
        <p:nvSpPr>
          <p:cNvPr id="222" name="Google Shape;222;p2"/>
          <p:cNvSpPr txBox="1">
            <a:spLocks noGrp="1"/>
          </p:cNvSpPr>
          <p:nvPr>
            <p:ph type="body" idx="7"/>
          </p:nvPr>
        </p:nvSpPr>
        <p:spPr>
          <a:xfrm>
            <a:off x="6127827" y="3167965"/>
            <a:ext cx="4697443"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sz="1900" b="1" dirty="0"/>
              <a:t>Die </a:t>
            </a:r>
            <a:r>
              <a:rPr lang="en-GB" sz="1900" b="1" dirty="0" err="1"/>
              <a:t>Komponenten</a:t>
            </a:r>
            <a:r>
              <a:rPr lang="en-GB" sz="1900" b="1" dirty="0"/>
              <a:t> der Bodengesundheit</a:t>
            </a:r>
          </a:p>
        </p:txBody>
      </p:sp>
      <p:sp>
        <p:nvSpPr>
          <p:cNvPr id="223" name="Google Shape;223;p2"/>
          <p:cNvSpPr txBox="1">
            <a:spLocks noGrp="1"/>
          </p:cNvSpPr>
          <p:nvPr>
            <p:ph type="body" idx="8"/>
          </p:nvPr>
        </p:nvSpPr>
        <p:spPr>
          <a:xfrm>
            <a:off x="5446397" y="40796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04</a:t>
            </a:r>
            <a:endParaRPr dirty="0"/>
          </a:p>
        </p:txBody>
      </p:sp>
      <p:sp>
        <p:nvSpPr>
          <p:cNvPr id="224" name="Google Shape;224;p2"/>
          <p:cNvSpPr txBox="1">
            <a:spLocks noGrp="1"/>
          </p:cNvSpPr>
          <p:nvPr>
            <p:ph type="body" idx="9"/>
          </p:nvPr>
        </p:nvSpPr>
        <p:spPr>
          <a:xfrm>
            <a:off x="6149529" y="4082953"/>
            <a:ext cx="5855851"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de-DE" sz="1900" b="1" dirty="0"/>
              <a:t>Die Wechselbeziehung zwischen Bodeneigenschaften und ihrem Einfluss auf das Pflanzenwachstum</a:t>
            </a:r>
          </a:p>
        </p:txBody>
      </p:sp>
      <p:sp>
        <p:nvSpPr>
          <p:cNvPr id="225" name="Google Shape;225;p2"/>
          <p:cNvSpPr txBox="1">
            <a:spLocks noGrp="1"/>
          </p:cNvSpPr>
          <p:nvPr>
            <p:ph type="body" idx="13"/>
          </p:nvPr>
        </p:nvSpPr>
        <p:spPr>
          <a:xfrm>
            <a:off x="5452976"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05</a:t>
            </a:r>
            <a:endParaRPr/>
          </a:p>
        </p:txBody>
      </p:sp>
      <p:sp>
        <p:nvSpPr>
          <p:cNvPr id="226" name="Google Shape;226;p2"/>
          <p:cNvSpPr txBox="1">
            <a:spLocks noGrp="1"/>
          </p:cNvSpPr>
          <p:nvPr>
            <p:ph type="body" idx="14"/>
          </p:nvPr>
        </p:nvSpPr>
        <p:spPr>
          <a:xfrm>
            <a:off x="6127827" y="4997940"/>
            <a:ext cx="5369196"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sz="1900" b="1" dirty="0" err="1"/>
              <a:t>Bodenfruchtbarkeit</a:t>
            </a:r>
            <a:r>
              <a:rPr lang="en-GB" sz="1900" b="1" dirty="0"/>
              <a:t> und </a:t>
            </a:r>
            <a:r>
              <a:rPr lang="en-GB" sz="1900" b="1" dirty="0" err="1"/>
              <a:t>Nährstoffmanagement</a:t>
            </a:r>
            <a:endParaRPr lang="en-GB" sz="1900" b="1" dirty="0"/>
          </a:p>
        </p:txBody>
      </p:sp>
      <p:sp>
        <p:nvSpPr>
          <p:cNvPr id="227" name="Google Shape;227;p2"/>
          <p:cNvSpPr txBox="1">
            <a:spLocks noGrp="1"/>
          </p:cNvSpPr>
          <p:nvPr>
            <p:ph type="body" idx="15"/>
          </p:nvPr>
        </p:nvSpPr>
        <p:spPr>
          <a:xfrm>
            <a:off x="820959" y="38100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b="1" dirty="0" err="1"/>
              <a:t>Inhaltsübersicht</a:t>
            </a:r>
            <a:endParaRPr dirty="0"/>
          </a:p>
        </p:txBody>
      </p:sp>
      <p:grpSp>
        <p:nvGrpSpPr>
          <p:cNvPr id="228" name="Google Shape;228;p2"/>
          <p:cNvGrpSpPr/>
          <p:nvPr/>
        </p:nvGrpSpPr>
        <p:grpSpPr>
          <a:xfrm rot="3730759">
            <a:off x="10896097" y="175396"/>
            <a:ext cx="949887" cy="1163493"/>
            <a:chOff x="7602444" y="4967675"/>
            <a:chExt cx="483620" cy="592374"/>
          </a:xfrm>
        </p:grpSpPr>
        <p:grpSp>
          <p:nvGrpSpPr>
            <p:cNvPr id="229" name="Google Shape;229;p2"/>
            <p:cNvGrpSpPr/>
            <p:nvPr/>
          </p:nvGrpSpPr>
          <p:grpSpPr>
            <a:xfrm>
              <a:off x="7618661" y="4967675"/>
              <a:ext cx="467403" cy="507609"/>
              <a:chOff x="2251964" y="3590497"/>
              <a:chExt cx="467403" cy="507609"/>
            </a:xfrm>
          </p:grpSpPr>
          <p:sp>
            <p:nvSpPr>
              <p:cNvPr id="230" name="Google Shape;230;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33" name="Google Shape;233;p2"/>
            <p:cNvGrpSpPr/>
            <p:nvPr/>
          </p:nvGrpSpPr>
          <p:grpSpPr>
            <a:xfrm>
              <a:off x="7602444" y="4993761"/>
              <a:ext cx="421973" cy="566288"/>
              <a:chOff x="2235747" y="3616583"/>
              <a:chExt cx="421973" cy="566288"/>
            </a:xfrm>
          </p:grpSpPr>
          <p:sp>
            <p:nvSpPr>
              <p:cNvPr id="234" name="Google Shape;234;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Einführung</a:t>
            </a:r>
            <a:endParaRPr lang="en-GB" dirty="0"/>
          </a:p>
        </p:txBody>
      </p:sp>
      <p:sp>
        <p:nvSpPr>
          <p:cNvPr id="242" name="Google Shape;242;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2"/>
          </p:nvPr>
        </p:nvSpPr>
        <p:spPr>
          <a:xfrm>
            <a:off x="864956" y="36069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err="1"/>
              <a:t>Bodenmanagement</a:t>
            </a:r>
            <a:endParaRPr b="1" dirty="0"/>
          </a:p>
        </p:txBody>
      </p:sp>
      <p:grpSp>
        <p:nvGrpSpPr>
          <p:cNvPr id="249" name="Google Shape;249;p4"/>
          <p:cNvGrpSpPr/>
          <p:nvPr/>
        </p:nvGrpSpPr>
        <p:grpSpPr>
          <a:xfrm rot="3730759">
            <a:off x="10853332" y="211862"/>
            <a:ext cx="949887" cy="1163493"/>
            <a:chOff x="7602444" y="4967675"/>
            <a:chExt cx="483620" cy="592374"/>
          </a:xfrm>
        </p:grpSpPr>
        <p:grpSp>
          <p:nvGrpSpPr>
            <p:cNvPr id="250" name="Google Shape;250;p4"/>
            <p:cNvGrpSpPr/>
            <p:nvPr/>
          </p:nvGrpSpPr>
          <p:grpSpPr>
            <a:xfrm>
              <a:off x="7618661" y="4967675"/>
              <a:ext cx="467403" cy="507609"/>
              <a:chOff x="2251964" y="3590497"/>
              <a:chExt cx="467403" cy="507609"/>
            </a:xfrm>
          </p:grpSpPr>
          <p:sp>
            <p:nvSpPr>
              <p:cNvPr id="251" name="Google Shape;251;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4" name="Google Shape;254;p4"/>
            <p:cNvGrpSpPr/>
            <p:nvPr/>
          </p:nvGrpSpPr>
          <p:grpSpPr>
            <a:xfrm>
              <a:off x="7602444" y="4993761"/>
              <a:ext cx="421973" cy="566288"/>
              <a:chOff x="2235747" y="3616583"/>
              <a:chExt cx="421973" cy="566288"/>
            </a:xfrm>
          </p:grpSpPr>
          <p:sp>
            <p:nvSpPr>
              <p:cNvPr id="255" name="Google Shape;255;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57" name="Google Shape;257;p4"/>
          <p:cNvGrpSpPr/>
          <p:nvPr/>
        </p:nvGrpSpPr>
        <p:grpSpPr>
          <a:xfrm>
            <a:off x="799773" y="1213647"/>
            <a:ext cx="10096136" cy="4723459"/>
            <a:chOff x="0" y="2309"/>
            <a:chExt cx="10619276" cy="4723459"/>
          </a:xfrm>
          <a:solidFill>
            <a:srgbClr val="D6EBBB"/>
          </a:solidFill>
        </p:grpSpPr>
        <p:sp>
          <p:nvSpPr>
            <p:cNvPr id="258" name="Google Shape;258;p4"/>
            <p:cNvSpPr/>
            <p:nvPr/>
          </p:nvSpPr>
          <p:spPr>
            <a:xfrm rot="5400000">
              <a:off x="-193578" y="195887"/>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rot="5400000">
              <a:off x="5341901" y="-4436224"/>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txBox="1"/>
            <p:nvPr/>
          </p:nvSpPr>
          <p:spPr>
            <a:xfrm>
              <a:off x="903368" y="43258"/>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de-DE" sz="2400" b="0" i="0" u="none" strike="noStrike" cap="none" dirty="0">
                  <a:latin typeface="Calibri"/>
                  <a:ea typeface="Calibri"/>
                  <a:cs typeface="Calibri"/>
                  <a:sym typeface="Calibri"/>
                </a:rPr>
                <a:t>	Fokussierung auf landwirtschaftliche Praktiken, die das Wohl des Bodens priorisieren</a:t>
              </a:r>
            </a:p>
          </p:txBody>
        </p:sp>
        <p:sp>
          <p:nvSpPr>
            <p:cNvPr id="262" name="Google Shape;262;p4"/>
            <p:cNvSpPr/>
            <p:nvPr/>
          </p:nvSpPr>
          <p:spPr>
            <a:xfrm rot="5400000">
              <a:off x="-193578" y="1340199"/>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rot="5400000">
              <a:off x="5341901" y="-3291913"/>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p:nvPr/>
          </p:nvSpPr>
          <p:spPr>
            <a:xfrm>
              <a:off x="903368" y="1187569"/>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solidFill>
                    <a:schemeClr val="dk1"/>
                  </a:solidFill>
                  <a:latin typeface="Calibri"/>
                  <a:ea typeface="Calibri"/>
                  <a:cs typeface="Calibri"/>
                  <a:sym typeface="Calibri"/>
                </a:rPr>
                <a:t>	</a:t>
              </a:r>
              <a:r>
                <a:rPr lang="en-GB" sz="2400" dirty="0" err="1">
                  <a:latin typeface="Calibri"/>
                  <a:ea typeface="Calibri"/>
                  <a:cs typeface="Calibri"/>
                  <a:sym typeface="Calibri"/>
                </a:rPr>
                <a:t>Minimierung</a:t>
              </a:r>
              <a:r>
                <a:rPr lang="en-GB" sz="2400" dirty="0">
                  <a:latin typeface="Calibri"/>
                  <a:ea typeface="Calibri"/>
                  <a:cs typeface="Calibri"/>
                  <a:sym typeface="Calibri"/>
                </a:rPr>
                <a:t> von </a:t>
              </a:r>
              <a:r>
                <a:rPr lang="en-GB" sz="2400" dirty="0" err="1">
                  <a:latin typeface="Calibri"/>
                  <a:ea typeface="Calibri"/>
                  <a:cs typeface="Calibri"/>
                  <a:sym typeface="Calibri"/>
                </a:rPr>
                <a:t>Bodenstörungen</a:t>
              </a:r>
              <a:endParaRPr lang="en-GB" sz="2400" dirty="0">
                <a:latin typeface="Calibri"/>
                <a:ea typeface="Calibri"/>
                <a:cs typeface="Calibri"/>
              </a:endParaRPr>
            </a:p>
          </p:txBody>
        </p:sp>
        <p:sp>
          <p:nvSpPr>
            <p:cNvPr id="266" name="Google Shape;266;p4"/>
            <p:cNvSpPr/>
            <p:nvPr/>
          </p:nvSpPr>
          <p:spPr>
            <a:xfrm rot="5400000">
              <a:off x="-193578" y="2484510"/>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rot="5400000">
              <a:off x="5319360" y="-2147601"/>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txBox="1"/>
            <p:nvPr/>
          </p:nvSpPr>
          <p:spPr>
            <a:xfrm>
              <a:off x="880827" y="2331881"/>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de-DE" sz="2400" b="0" i="0" u="none" strike="noStrike" cap="none" dirty="0">
                  <a:latin typeface="Calibri"/>
                  <a:ea typeface="Calibri"/>
                  <a:cs typeface="Calibri"/>
                  <a:sym typeface="Calibri"/>
                </a:rPr>
                <a:t>	Erhaltung der Bodenstruktur und organischen Substanz</a:t>
              </a:r>
            </a:p>
          </p:txBody>
        </p:sp>
        <p:sp>
          <p:nvSpPr>
            <p:cNvPr id="270" name="Google Shape;270;p4"/>
            <p:cNvSpPr/>
            <p:nvPr/>
          </p:nvSpPr>
          <p:spPr>
            <a:xfrm rot="5400000">
              <a:off x="-193578" y="3628822"/>
              <a:ext cx="1290524" cy="903367"/>
            </a:xfrm>
            <a:prstGeom prst="chevron">
              <a:avLst>
                <a:gd name="adj" fmla="val 5000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rot="5400000">
              <a:off x="5341901" y="-1003290"/>
              <a:ext cx="838841" cy="9715908"/>
            </a:xfrm>
            <a:prstGeom prst="round2SameRect">
              <a:avLst>
                <a:gd name="adj1" fmla="val 16667"/>
                <a:gd name="adj2" fmla="val 0"/>
              </a:avLst>
            </a:prstGeom>
            <a:grp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txBox="1"/>
            <p:nvPr/>
          </p:nvSpPr>
          <p:spPr>
            <a:xfrm>
              <a:off x="903368" y="3476192"/>
              <a:ext cx="9674959" cy="756943"/>
            </a:xfrm>
            <a:prstGeom prst="rect">
              <a:avLst/>
            </a:prstGeom>
            <a:grp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Arial"/>
                <a:buNone/>
              </a:pPr>
              <a:r>
                <a:rPr lang="de-DE" sz="2400" b="0" i="0" u="none" strike="noStrike" cap="none" dirty="0">
                  <a:latin typeface="Calibri"/>
                  <a:ea typeface="Calibri"/>
                  <a:cs typeface="Calibri"/>
                  <a:sym typeface="Calibri"/>
                </a:rPr>
                <a:t>	Sicherstellung einer kontinuierlichen Zufuhr von organischer Substanz und Förderung des mikrobiellen Wachstums</a:t>
              </a:r>
            </a:p>
          </p:txBody>
        </p:sp>
      </p:grpSp>
      <p:sp>
        <p:nvSpPr>
          <p:cNvPr id="19" name="Google Shape;261;p4">
            <a:extLst>
              <a:ext uri="{FF2B5EF4-FFF2-40B4-BE49-F238E27FC236}">
                <a16:creationId xmlns:a16="http://schemas.microsoft.com/office/drawing/2014/main" id="{C585C45F-631E-088E-0A0B-BD8060F11F01}"/>
              </a:ext>
            </a:extLst>
          </p:cNvPr>
          <p:cNvSpPr txBox="1"/>
          <p:nvPr/>
        </p:nvSpPr>
        <p:spPr>
          <a:xfrm>
            <a:off x="5763767" y="5712533"/>
            <a:ext cx="6428233"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b="1"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hlinkClick r:id="rId3"/>
              </a:rPr>
              <a:t>Soil </a:t>
            </a:r>
            <a:r>
              <a:rPr lang="tr-TR" b="1" dirty="0">
                <a:solidFill>
                  <a:schemeClr val="dk1"/>
                </a:solidFill>
                <a:latin typeface="Calibri"/>
                <a:ea typeface="Calibri"/>
                <a:cs typeface="Calibri"/>
                <a:sym typeface="Calibri"/>
                <a:hlinkClick r:id="rId3"/>
              </a:rPr>
              <a:t>H</a:t>
            </a:r>
            <a:r>
              <a:rPr lang="en-US" b="1" dirty="0" err="1">
                <a:solidFill>
                  <a:schemeClr val="dk1"/>
                </a:solidFill>
                <a:latin typeface="Calibri"/>
                <a:ea typeface="Calibri"/>
                <a:cs typeface="Calibri"/>
                <a:sym typeface="Calibri"/>
                <a:hlinkClick r:id="rId3"/>
              </a:rPr>
              <a:t>ealth</a:t>
            </a:r>
            <a:r>
              <a:rPr lang="en-US" b="1" dirty="0">
                <a:solidFill>
                  <a:schemeClr val="dk1"/>
                </a:solidFill>
                <a:latin typeface="Calibri"/>
                <a:ea typeface="Calibri"/>
                <a:cs typeface="Calibri"/>
                <a:sym typeface="Calibri"/>
                <a:hlinkClick r:id="rId3"/>
              </a:rPr>
              <a:t> and </a:t>
            </a:r>
            <a:r>
              <a:rPr lang="tr-TR" b="1" dirty="0">
                <a:solidFill>
                  <a:schemeClr val="dk1"/>
                </a:solidFill>
                <a:latin typeface="Calibri"/>
                <a:ea typeface="Calibri"/>
                <a:cs typeface="Calibri"/>
                <a:sym typeface="Calibri"/>
                <a:hlinkClick r:id="rId3"/>
              </a:rPr>
              <a:t>G</a:t>
            </a:r>
            <a:r>
              <a:rPr lang="en-US" b="1" dirty="0">
                <a:solidFill>
                  <a:schemeClr val="dk1"/>
                </a:solidFill>
                <a:latin typeface="Calibri"/>
                <a:ea typeface="Calibri"/>
                <a:cs typeface="Calibri"/>
                <a:sym typeface="Calibri"/>
                <a:hlinkClick r:id="rId3"/>
              </a:rPr>
              <a:t>lobal </a:t>
            </a:r>
            <a:r>
              <a:rPr lang="tr-TR" b="1" dirty="0">
                <a:solidFill>
                  <a:schemeClr val="dk1"/>
                </a:solidFill>
                <a:latin typeface="Calibri"/>
                <a:ea typeface="Calibri"/>
                <a:cs typeface="Calibri"/>
                <a:sym typeface="Calibri"/>
                <a:hlinkClick r:id="rId3"/>
              </a:rPr>
              <a:t>S</a:t>
            </a:r>
            <a:r>
              <a:rPr lang="en-US" b="1" dirty="0" err="1">
                <a:solidFill>
                  <a:schemeClr val="dk1"/>
                </a:solidFill>
                <a:latin typeface="Calibri"/>
                <a:ea typeface="Calibri"/>
                <a:cs typeface="Calibri"/>
                <a:sym typeface="Calibri"/>
                <a:hlinkClick r:id="rId3"/>
              </a:rPr>
              <a:t>ustainability</a:t>
            </a:r>
            <a:r>
              <a:rPr lang="en-US" b="1" dirty="0">
                <a:solidFill>
                  <a:schemeClr val="dk1"/>
                </a:solidFill>
                <a:latin typeface="Calibri"/>
                <a:ea typeface="Calibri"/>
                <a:cs typeface="Calibri"/>
                <a:sym typeface="Calibri"/>
                <a:hlinkClick r:id="rId3"/>
              </a:rPr>
              <a:t>: </a:t>
            </a:r>
            <a:r>
              <a:rPr lang="tr-TR" b="1" dirty="0">
                <a:solidFill>
                  <a:schemeClr val="dk1"/>
                </a:solidFill>
                <a:latin typeface="Calibri"/>
                <a:ea typeface="Calibri"/>
                <a:cs typeface="Calibri"/>
                <a:sym typeface="Calibri"/>
                <a:hlinkClick r:id="rId3"/>
              </a:rPr>
              <a:t>T</a:t>
            </a:r>
            <a:r>
              <a:rPr lang="en-US" b="1" dirty="0" err="1">
                <a:solidFill>
                  <a:schemeClr val="dk1"/>
                </a:solidFill>
                <a:latin typeface="Calibri"/>
                <a:ea typeface="Calibri"/>
                <a:cs typeface="Calibri"/>
                <a:sym typeface="Calibri"/>
                <a:hlinkClick r:id="rId3"/>
              </a:rPr>
              <a:t>ranslating</a:t>
            </a:r>
            <a:r>
              <a:rPr lang="en-US" b="1" dirty="0">
                <a:solidFill>
                  <a:schemeClr val="dk1"/>
                </a:solidFill>
                <a:latin typeface="Calibri"/>
                <a:ea typeface="Calibri"/>
                <a:cs typeface="Calibri"/>
                <a:sym typeface="Calibri"/>
                <a:hlinkClick r:id="rId3"/>
              </a:rPr>
              <a:t> </a:t>
            </a:r>
            <a:r>
              <a:rPr lang="tr-TR" b="1" dirty="0">
                <a:solidFill>
                  <a:schemeClr val="dk1"/>
                </a:solidFill>
                <a:latin typeface="Calibri"/>
                <a:ea typeface="Calibri"/>
                <a:cs typeface="Calibri"/>
                <a:sym typeface="Calibri"/>
                <a:hlinkClick r:id="rId3"/>
              </a:rPr>
              <a:t> </a:t>
            </a:r>
            <a:r>
              <a:rPr lang="tr-TR" b="1" dirty="0" err="1">
                <a:solidFill>
                  <a:schemeClr val="dk1"/>
                </a:solidFill>
                <a:latin typeface="Calibri"/>
                <a:ea typeface="Calibri"/>
                <a:cs typeface="Calibri"/>
                <a:sym typeface="Calibri"/>
                <a:hlinkClick r:id="rId3"/>
              </a:rPr>
              <a:t>Sc</a:t>
            </a:r>
            <a:r>
              <a:rPr lang="en-US" b="1" dirty="0" err="1">
                <a:solidFill>
                  <a:schemeClr val="dk1"/>
                </a:solidFill>
                <a:latin typeface="Calibri"/>
                <a:ea typeface="Calibri"/>
                <a:cs typeface="Calibri"/>
                <a:sym typeface="Calibri"/>
                <a:hlinkClick r:id="rId3"/>
              </a:rPr>
              <a:t>ience</a:t>
            </a:r>
            <a:r>
              <a:rPr lang="en-US" b="1" dirty="0">
                <a:solidFill>
                  <a:schemeClr val="dk1"/>
                </a:solidFill>
                <a:latin typeface="Calibri"/>
                <a:ea typeface="Calibri"/>
                <a:cs typeface="Calibri"/>
                <a:sym typeface="Calibri"/>
                <a:hlinkClick r:id="rId3"/>
              </a:rPr>
              <a:t> into practice</a:t>
            </a:r>
            <a:endParaRPr lang="tr-TR" b="1" dirty="0">
              <a:solidFill>
                <a:schemeClr val="dk1"/>
              </a:solidFill>
              <a:latin typeface="Calibri"/>
              <a:ea typeface="Calibri"/>
              <a:cs typeface="Calibri"/>
              <a:sym typeface="Calibri"/>
              <a:hlinkClick r:id="rId3"/>
            </a:endParaRPr>
          </a:p>
          <a:p>
            <a:pPr marL="228600" marR="0" lvl="1" indent="-228600" algn="l" rtl="0">
              <a:lnSpc>
                <a:spcPct val="90000"/>
              </a:lnSpc>
              <a:spcBef>
                <a:spcPts val="0"/>
              </a:spcBef>
              <a:spcAft>
                <a:spcPts val="0"/>
              </a:spcAft>
              <a:buClr>
                <a:schemeClr val="dk1"/>
              </a:buClr>
              <a:buSzPts val="2400"/>
              <a:buFont typeface="Calibri"/>
              <a:buNone/>
            </a:pPr>
            <a:r>
              <a:rPr lang="tr-TR" b="1" dirty="0">
                <a:solidFill>
                  <a:schemeClr val="dk1"/>
                </a:solidFill>
                <a:latin typeface="Calibri"/>
                <a:ea typeface="Calibri"/>
                <a:cs typeface="Calibri"/>
                <a:sym typeface="Calibri"/>
              </a:rPr>
              <a:t>                                   </a:t>
            </a:r>
            <a:r>
              <a:rPr lang="tr-TR" b="1" dirty="0">
                <a:solidFill>
                  <a:schemeClr val="dk1"/>
                </a:solidFill>
                <a:latin typeface="Calibri"/>
                <a:ea typeface="Calibri"/>
                <a:cs typeface="Calibri"/>
                <a:sym typeface="Calibri"/>
                <a:hlinkClick r:id="rId4"/>
              </a:rPr>
              <a:t>Soil </a:t>
            </a:r>
            <a:r>
              <a:rPr lang="tr-TR" b="1" dirty="0" err="1">
                <a:solidFill>
                  <a:schemeClr val="dk1"/>
                </a:solidFill>
                <a:latin typeface="Calibri"/>
                <a:ea typeface="Calibri"/>
                <a:cs typeface="Calibri"/>
                <a:sym typeface="Calibri"/>
                <a:hlinkClick r:id="rId4"/>
              </a:rPr>
              <a:t>Compaction</a:t>
            </a:r>
            <a:r>
              <a:rPr lang="tr-TR" b="1" dirty="0">
                <a:solidFill>
                  <a:schemeClr val="dk1"/>
                </a:solidFill>
                <a:latin typeface="Calibri"/>
                <a:ea typeface="Calibri"/>
                <a:cs typeface="Calibri"/>
                <a:sym typeface="Calibri"/>
                <a:hlinkClick r:id="rId4"/>
              </a:rPr>
              <a:t> </a:t>
            </a:r>
            <a:r>
              <a:rPr lang="tr-TR" b="1" dirty="0" err="1">
                <a:solidFill>
                  <a:schemeClr val="dk1"/>
                </a:solidFill>
                <a:latin typeface="Calibri"/>
                <a:ea typeface="Calibri"/>
                <a:cs typeface="Calibri"/>
                <a:sym typeface="Calibri"/>
                <a:hlinkClick r:id="rId4"/>
              </a:rPr>
              <a:t>and</a:t>
            </a:r>
            <a:r>
              <a:rPr lang="tr-TR" b="1" dirty="0">
                <a:solidFill>
                  <a:schemeClr val="dk1"/>
                </a:solidFill>
                <a:latin typeface="Calibri"/>
                <a:ea typeface="Calibri"/>
                <a:cs typeface="Calibri"/>
                <a:sym typeface="Calibri"/>
                <a:hlinkClick r:id="rId4"/>
              </a:rPr>
              <a:t> Soil Management</a:t>
            </a:r>
            <a:r>
              <a:rPr lang="en-GB" b="1" dirty="0">
                <a:solidFill>
                  <a:schemeClr val="dk1"/>
                </a:solidFill>
                <a:latin typeface="Calibri"/>
                <a:ea typeface="Calibri"/>
                <a:cs typeface="Calibri"/>
                <a:sym typeface="Calibri"/>
                <a:hlinkClick r:id="rId4"/>
              </a:rPr>
              <a:t> </a:t>
            </a:r>
            <a:endParaRPr lang="en-GB" b="1" dirty="0">
              <a:solidFill>
                <a:schemeClr val="dk1"/>
              </a:solidFill>
              <a:latin typeface="Calibri"/>
              <a:ea typeface="Calibri"/>
              <a:cs typeface="Calibri"/>
            </a:endParaRPr>
          </a:p>
        </p:txBody>
      </p:sp>
      <p:sp>
        <p:nvSpPr>
          <p:cNvPr id="2" name="Arrow: Right 1">
            <a:extLst>
              <a:ext uri="{FF2B5EF4-FFF2-40B4-BE49-F238E27FC236}">
                <a16:creationId xmlns:a16="http://schemas.microsoft.com/office/drawing/2014/main" id="{BA301F01-6566-56D8-5D9C-970DD6603C70}"/>
              </a:ext>
            </a:extLst>
          </p:cNvPr>
          <p:cNvSpPr/>
          <p:nvPr/>
        </p:nvSpPr>
        <p:spPr>
          <a:xfrm>
            <a:off x="3495675" y="557670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err="1">
                <a:latin typeface="Calibri" panose="020F0502020204030204" pitchFamily="34" charset="0"/>
                <a:ea typeface="Calibri" panose="020F0502020204030204" pitchFamily="34" charset="0"/>
                <a:cs typeface="Calibri" panose="020F0502020204030204" pitchFamily="34" charset="0"/>
              </a:rPr>
              <a:t>Weitere</a:t>
            </a:r>
            <a:r>
              <a:rPr lang="en-IE" sz="2000" b="1" dirty="0">
                <a:latin typeface="Calibri" panose="020F0502020204030204" pitchFamily="34" charset="0"/>
                <a:ea typeface="Calibri" panose="020F0502020204030204" pitchFamily="34" charset="0"/>
                <a:cs typeface="Calibri" panose="020F0502020204030204" pitchFamily="34" charset="0"/>
              </a:rPr>
              <a:t> </a:t>
            </a:r>
            <a:r>
              <a:rPr lang="en-IE" sz="2000" b="1" dirty="0" err="1">
                <a:latin typeface="Calibri" panose="020F0502020204030204" pitchFamily="34" charset="0"/>
                <a:ea typeface="Calibri" panose="020F0502020204030204" pitchFamily="34" charset="0"/>
                <a:cs typeface="Calibri" panose="020F0502020204030204" pitchFamily="34" charset="0"/>
              </a:rPr>
              <a:t>Lektüre</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
          <p:cNvSpPr txBox="1">
            <a:spLocks noGrp="1"/>
          </p:cNvSpPr>
          <p:nvPr>
            <p:ph type="body" idx="2"/>
          </p:nvPr>
        </p:nvSpPr>
        <p:spPr>
          <a:xfrm>
            <a:off x="4600575" y="1079083"/>
            <a:ext cx="6864952"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de-DE" sz="2400" dirty="0"/>
              <a:t>Eine entscheidende Rolle in der nachhaltigen Landwirtschaft und der Resilienz von Ökosystemen spielen</a:t>
            </a:r>
          </a:p>
        </p:txBody>
      </p:sp>
      <p:sp>
        <p:nvSpPr>
          <p:cNvPr id="280" name="Google Shape;280;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1</a:t>
            </a:r>
            <a:endParaRPr/>
          </a:p>
        </p:txBody>
      </p:sp>
      <p:sp>
        <p:nvSpPr>
          <p:cNvPr id="281" name="Google Shape;281;p5"/>
          <p:cNvSpPr txBox="1">
            <a:spLocks noGrp="1"/>
          </p:cNvSpPr>
          <p:nvPr>
            <p:ph type="body" idx="6"/>
          </p:nvPr>
        </p:nvSpPr>
        <p:spPr>
          <a:xfrm>
            <a:off x="4912293" y="3172497"/>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de-DE" sz="2400" dirty="0"/>
              <a:t>Die Wasserverfügbarkeit für Pflanzen verbessern und die Auswirkungen von Dürren </a:t>
            </a:r>
            <a:r>
              <a:rPr lang="de-DE" sz="2400" dirty="0" err="1"/>
              <a:t>verringer</a:t>
            </a:r>
            <a:endParaRPr lang="de-DE" sz="2400" dirty="0"/>
          </a:p>
        </p:txBody>
      </p:sp>
      <p:sp>
        <p:nvSpPr>
          <p:cNvPr id="282" name="Google Shape;282;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2</a:t>
            </a:r>
            <a:endParaRPr/>
          </a:p>
        </p:txBody>
      </p:sp>
      <p:sp>
        <p:nvSpPr>
          <p:cNvPr id="283" name="Google Shape;283;p5"/>
          <p:cNvSpPr txBox="1">
            <a:spLocks noGrp="1"/>
          </p:cNvSpPr>
          <p:nvPr>
            <p:ph type="body" idx="9"/>
          </p:nvPr>
        </p:nvSpPr>
        <p:spPr>
          <a:xfrm>
            <a:off x="5088046" y="5012692"/>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2400" dirty="0"/>
              <a:t>Eine vielfältige Gemeinschaft von Bodenorganismen fördern</a:t>
            </a:r>
          </a:p>
        </p:txBody>
      </p:sp>
      <p:sp>
        <p:nvSpPr>
          <p:cNvPr id="284" name="Google Shape;284;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3</a:t>
            </a:r>
            <a:endParaRPr/>
          </a:p>
        </p:txBody>
      </p:sp>
      <p:grpSp>
        <p:nvGrpSpPr>
          <p:cNvPr id="285" name="Google Shape;285;p5"/>
          <p:cNvGrpSpPr/>
          <p:nvPr/>
        </p:nvGrpSpPr>
        <p:grpSpPr>
          <a:xfrm rot="3730759">
            <a:off x="11217249" y="-159880"/>
            <a:ext cx="949887" cy="1163493"/>
            <a:chOff x="7602444" y="4967675"/>
            <a:chExt cx="483620" cy="592374"/>
          </a:xfrm>
        </p:grpSpPr>
        <p:grpSp>
          <p:nvGrpSpPr>
            <p:cNvPr id="286" name="Google Shape;286;p5"/>
            <p:cNvGrpSpPr/>
            <p:nvPr/>
          </p:nvGrpSpPr>
          <p:grpSpPr>
            <a:xfrm>
              <a:off x="7618661" y="4967675"/>
              <a:ext cx="467403" cy="507609"/>
              <a:chOff x="2251964" y="3590497"/>
              <a:chExt cx="467403" cy="507609"/>
            </a:xfrm>
          </p:grpSpPr>
          <p:sp>
            <p:nvSpPr>
              <p:cNvPr id="287" name="Google Shape;287;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90" name="Google Shape;290;p5"/>
            <p:cNvGrpSpPr/>
            <p:nvPr/>
          </p:nvGrpSpPr>
          <p:grpSpPr>
            <a:xfrm>
              <a:off x="7602444" y="4993761"/>
              <a:ext cx="421973" cy="566288"/>
              <a:chOff x="2235747" y="3616583"/>
              <a:chExt cx="421973" cy="566288"/>
            </a:xfrm>
          </p:grpSpPr>
          <p:sp>
            <p:nvSpPr>
              <p:cNvPr id="291" name="Google Shape;291;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293" name="Google Shape;293;p5" descr="Sprinklers spraying water on a field&#10;&#10;Description automatically generated"/>
          <p:cNvPicPr preferRelativeResize="0">
            <a:picLocks noGrp="1"/>
          </p:cNvPicPr>
          <p:nvPr>
            <p:ph type="pic" idx="4"/>
          </p:nvPr>
        </p:nvPicPr>
        <p:blipFill rotWithShape="1">
          <a:blip r:embed="rId3" cstate="email">
            <a:alphaModFix/>
            <a:extLst>
              <a:ext uri="{28A0092B-C50C-407E-A947-70E740481C1C}">
                <a14:useLocalDpi xmlns:a14="http://schemas.microsoft.com/office/drawing/2010/main"/>
              </a:ext>
            </a:extLst>
          </a:blip>
          <a:srcRect/>
          <a:stretch/>
        </p:blipFill>
        <p:spPr>
          <a:xfrm>
            <a:off x="-23100" y="319791"/>
            <a:ext cx="3354094" cy="5923858"/>
          </a:xfrm>
          <a:prstGeom prst="rect">
            <a:avLst/>
          </a:prstGeom>
          <a:solidFill>
            <a:srgbClr val="D8D8D8"/>
          </a:solidFill>
          <a:ln>
            <a:noFill/>
          </a:ln>
        </p:spPr>
      </p:pic>
      <p:sp>
        <p:nvSpPr>
          <p:cNvPr id="2" name="Google Shape;248;p4">
            <a:extLst>
              <a:ext uri="{FF2B5EF4-FFF2-40B4-BE49-F238E27FC236}">
                <a16:creationId xmlns:a16="http://schemas.microsoft.com/office/drawing/2014/main" id="{FCA2F1F1-36AD-2097-4AB3-55CE4653791B}"/>
              </a:ext>
            </a:extLst>
          </p:cNvPr>
          <p:cNvSpPr txBox="1">
            <a:spLocks/>
          </p:cNvSpPr>
          <p:nvPr/>
        </p:nvSpPr>
        <p:spPr>
          <a:xfrm>
            <a:off x="4208231" y="132055"/>
            <a:ext cx="10595237" cy="803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lnSpc>
                <a:spcPct val="90000"/>
              </a:lnSpc>
              <a:spcBef>
                <a:spcPts val="0"/>
              </a:spcBef>
              <a:buClr>
                <a:srgbClr val="8DC641"/>
              </a:buClr>
              <a:buSzPts val="3600"/>
            </a:pPr>
            <a:r>
              <a:rPr lang="en-GB" sz="3600" b="1" dirty="0" err="1">
                <a:solidFill>
                  <a:srgbClr val="8DC641"/>
                </a:solidFill>
              </a:rPr>
              <a:t>Bodenmanagement</a:t>
            </a:r>
            <a:endParaRPr lang="en-GB" sz="3600" b="1" dirty="0">
              <a:solidFill>
                <a:srgbClr val="8DC64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p6"/>
          <p:cNvGrpSpPr/>
          <p:nvPr/>
        </p:nvGrpSpPr>
        <p:grpSpPr>
          <a:xfrm>
            <a:off x="356928" y="1145021"/>
            <a:ext cx="11478142" cy="4372953"/>
            <a:chOff x="1832" y="902133"/>
            <a:chExt cx="11478142" cy="4372953"/>
          </a:xfrm>
        </p:grpSpPr>
        <p:sp>
          <p:nvSpPr>
            <p:cNvPr id="299" name="Google Shape;299;p6"/>
            <p:cNvSpPr/>
            <p:nvPr/>
          </p:nvSpPr>
          <p:spPr>
            <a:xfrm>
              <a:off x="3718842" y="3054333"/>
              <a:ext cx="939324" cy="68554"/>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a:lstStyle/>
            <a:p>
              <a:endParaRPr lang="tr-TR"/>
            </a:p>
          </p:txBody>
        </p:sp>
        <p:sp>
          <p:nvSpPr>
            <p:cNvPr id="300" name="Google Shape;300;p6"/>
            <p:cNvSpPr/>
            <p:nvPr/>
          </p:nvSpPr>
          <p:spPr>
            <a:xfrm>
              <a:off x="1832" y="902133"/>
              <a:ext cx="4372953" cy="4372953"/>
            </a:xfrm>
            <a:prstGeom prst="ellipse">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4658166" y="1776724"/>
              <a:ext cx="2623772" cy="2623772"/>
            </a:xfrm>
            <a:prstGeom prst="ellipse">
              <a:avLst/>
            </a:prstGeom>
            <a:solidFill>
              <a:srgbClr val="8DC64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txBox="1"/>
            <p:nvPr/>
          </p:nvSpPr>
          <p:spPr>
            <a:xfrm>
              <a:off x="5042409" y="2160967"/>
              <a:ext cx="1855286" cy="185528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de-DE" sz="2000" b="1" i="0" dirty="0">
                  <a:solidFill>
                    <a:schemeClr val="lt1"/>
                  </a:solidFill>
                  <a:latin typeface="Calibri"/>
                  <a:ea typeface="Calibri"/>
                  <a:cs typeface="Calibri"/>
                  <a:sym typeface="Calibri"/>
                </a:rPr>
                <a:t>Bodenqualität umfasst physikalische, chemische und biologische Eigenschaften:</a:t>
              </a:r>
            </a:p>
          </p:txBody>
        </p:sp>
        <p:sp>
          <p:nvSpPr>
            <p:cNvPr id="303" name="Google Shape;303;p6"/>
            <p:cNvSpPr/>
            <p:nvPr/>
          </p:nvSpPr>
          <p:spPr>
            <a:xfrm>
              <a:off x="7544316" y="1776724"/>
              <a:ext cx="3935658" cy="26237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txBox="1"/>
            <p:nvPr/>
          </p:nvSpPr>
          <p:spPr>
            <a:xfrm>
              <a:off x="7293074" y="1507500"/>
              <a:ext cx="4119820" cy="3524998"/>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rgbClr val="8DC641"/>
                </a:buClr>
                <a:buSzPts val="2000"/>
                <a:buFont typeface="Arial"/>
                <a:buChar char="•"/>
              </a:pPr>
              <a:r>
                <a:rPr lang="de-DE" sz="2400" b="0" i="0" u="none" strike="noStrike" cap="none" dirty="0">
                  <a:latin typeface="Calibri"/>
                  <a:ea typeface="Calibri"/>
                  <a:cs typeface="Calibri"/>
                  <a:sym typeface="Calibri"/>
                </a:rPr>
                <a:t>Physikalisch verfügen gesunde </a:t>
              </a:r>
              <a:r>
                <a:rPr lang="de-DE" sz="2400" b="1" i="0" u="none" strike="noStrike" cap="none" dirty="0">
                  <a:latin typeface="Calibri"/>
                  <a:ea typeface="Calibri"/>
                  <a:cs typeface="Calibri"/>
                  <a:sym typeface="Calibri"/>
                </a:rPr>
                <a:t>Böden über eine gute Struktur, Textur und Porosität</a:t>
              </a:r>
              <a:r>
                <a:rPr lang="de-DE" sz="2400" b="0" i="0" u="none" strike="noStrike" cap="none" dirty="0">
                  <a:latin typeface="Calibri"/>
                  <a:ea typeface="Calibri"/>
                  <a:cs typeface="Calibri"/>
                  <a:sym typeface="Calibri"/>
                </a:rPr>
                <a:t>.</a:t>
              </a:r>
            </a:p>
            <a:p>
              <a:pPr marL="228600" marR="0" lvl="1" indent="-228600" algn="l" rtl="0">
                <a:lnSpc>
                  <a:spcPct val="90000"/>
                </a:lnSpc>
                <a:spcBef>
                  <a:spcPts val="0"/>
                </a:spcBef>
                <a:spcAft>
                  <a:spcPts val="0"/>
                </a:spcAft>
                <a:buClr>
                  <a:srgbClr val="8DC641"/>
                </a:buClr>
                <a:buSzPts val="2000"/>
                <a:buFont typeface="Arial"/>
                <a:buChar char="•"/>
              </a:pPr>
              <a:r>
                <a:rPr lang="de-DE" sz="2400" b="0" i="0" u="none" strike="noStrike" cap="none" dirty="0">
                  <a:latin typeface="Calibri"/>
                  <a:ea typeface="Calibri"/>
                  <a:cs typeface="Calibri"/>
                  <a:sym typeface="Calibri"/>
                </a:rPr>
                <a:t>Chemisch halten sie </a:t>
              </a:r>
              <a:r>
                <a:rPr lang="de-DE" sz="2400" b="1" i="0" u="none" strike="noStrike" cap="none" dirty="0">
                  <a:latin typeface="Calibri"/>
                  <a:ea typeface="Calibri"/>
                  <a:cs typeface="Calibri"/>
                  <a:sym typeface="Calibri"/>
                </a:rPr>
                <a:t>ausgewogene pH-Werte </a:t>
              </a:r>
              <a:r>
                <a:rPr lang="de-DE" sz="2400" b="0" i="0" u="none" strike="noStrike" cap="none" dirty="0">
                  <a:latin typeface="Calibri"/>
                  <a:ea typeface="Calibri"/>
                  <a:cs typeface="Calibri"/>
                  <a:sym typeface="Calibri"/>
                </a:rPr>
                <a:t>und ausreichenden Nährstoffgehalt aufrecht.</a:t>
              </a:r>
            </a:p>
            <a:p>
              <a:pPr marL="228600" marR="0" lvl="1" indent="-228600" algn="l" rtl="0">
                <a:lnSpc>
                  <a:spcPct val="90000"/>
                </a:lnSpc>
                <a:spcBef>
                  <a:spcPts val="0"/>
                </a:spcBef>
                <a:spcAft>
                  <a:spcPts val="0"/>
                </a:spcAft>
                <a:buClr>
                  <a:srgbClr val="8DC641"/>
                </a:buClr>
                <a:buSzPts val="2000"/>
                <a:buFont typeface="Arial"/>
                <a:buChar char="•"/>
              </a:pPr>
              <a:r>
                <a:rPr lang="de-DE" sz="2400" b="0" i="0" u="none" strike="noStrike" cap="none" dirty="0">
                  <a:latin typeface="Calibri"/>
                  <a:ea typeface="Calibri"/>
                  <a:cs typeface="Calibri"/>
                  <a:sym typeface="Calibri"/>
                </a:rPr>
                <a:t>Biologisch sind sie </a:t>
              </a:r>
              <a:r>
                <a:rPr lang="de-DE" sz="2400" b="1" i="0" u="none" strike="noStrike" cap="none" dirty="0">
                  <a:latin typeface="Calibri"/>
                  <a:ea typeface="Calibri"/>
                  <a:cs typeface="Calibri"/>
                  <a:sym typeface="Calibri"/>
                </a:rPr>
                <a:t>reich an organischem Material </a:t>
              </a:r>
              <a:r>
                <a:rPr lang="de-DE" sz="2400" b="0" i="0" u="none" strike="noStrike" cap="none" dirty="0">
                  <a:latin typeface="Calibri"/>
                  <a:ea typeface="Calibri"/>
                  <a:cs typeface="Calibri"/>
                  <a:sym typeface="Calibri"/>
                </a:rPr>
                <a:t>und unterstützen eine vielfältige mikrobielle Gemeinschaft.</a:t>
              </a:r>
            </a:p>
          </p:txBody>
        </p:sp>
      </p:grpSp>
      <p:grpSp>
        <p:nvGrpSpPr>
          <p:cNvPr id="305" name="Google Shape;305;p6"/>
          <p:cNvGrpSpPr/>
          <p:nvPr/>
        </p:nvGrpSpPr>
        <p:grpSpPr>
          <a:xfrm rot="3730759">
            <a:off x="10926567" y="109803"/>
            <a:ext cx="949887" cy="1163493"/>
            <a:chOff x="7602444" y="4967675"/>
            <a:chExt cx="483620" cy="592374"/>
          </a:xfrm>
        </p:grpSpPr>
        <p:grpSp>
          <p:nvGrpSpPr>
            <p:cNvPr id="306" name="Google Shape;306;p6"/>
            <p:cNvGrpSpPr/>
            <p:nvPr/>
          </p:nvGrpSpPr>
          <p:grpSpPr>
            <a:xfrm>
              <a:off x="7618661" y="4967675"/>
              <a:ext cx="467403" cy="507609"/>
              <a:chOff x="2251964" y="3590497"/>
              <a:chExt cx="467403" cy="507609"/>
            </a:xfrm>
          </p:grpSpPr>
          <p:sp>
            <p:nvSpPr>
              <p:cNvPr id="307" name="Google Shape;307;p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6"/>
            <p:cNvGrpSpPr/>
            <p:nvPr/>
          </p:nvGrpSpPr>
          <p:grpSpPr>
            <a:xfrm>
              <a:off x="7602444" y="4993761"/>
              <a:ext cx="421973" cy="566288"/>
              <a:chOff x="2235747" y="3616583"/>
              <a:chExt cx="421973" cy="566288"/>
            </a:xfrm>
          </p:grpSpPr>
          <p:sp>
            <p:nvSpPr>
              <p:cNvPr id="311" name="Google Shape;311;p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7"/>
          <p:cNvGrpSpPr/>
          <p:nvPr/>
        </p:nvGrpSpPr>
        <p:grpSpPr>
          <a:xfrm>
            <a:off x="719627" y="1043211"/>
            <a:ext cx="10752746" cy="4726352"/>
            <a:chOff x="64607" y="346157"/>
            <a:chExt cx="10752746" cy="4726352"/>
          </a:xfrm>
        </p:grpSpPr>
        <p:sp>
          <p:nvSpPr>
            <p:cNvPr id="319" name="Google Shape;319;p7"/>
            <p:cNvSpPr/>
            <p:nvPr/>
          </p:nvSpPr>
          <p:spPr>
            <a:xfrm rot="-5400000">
              <a:off x="-1859357"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txBox="1"/>
            <p:nvPr/>
          </p:nvSpPr>
          <p:spPr>
            <a:xfrm rot="-5400000">
              <a:off x="-1859357"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21" name="Google Shape;321;p7"/>
            <p:cNvSpPr/>
            <p:nvPr/>
          </p:nvSpPr>
          <p:spPr>
            <a:xfrm>
              <a:off x="443237"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txBox="1"/>
            <p:nvPr/>
          </p:nvSpPr>
          <p:spPr>
            <a:xfrm>
              <a:off x="443237" y="845949"/>
              <a:ext cx="2303122"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endParaRPr lang="en-GB" sz="2100" b="0" i="0" u="none" strike="noStrike" cap="none"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r>
                <a:rPr lang="de-DE" sz="2000" b="0" i="0" u="none" strike="noStrike" cap="none" dirty="0">
                  <a:latin typeface="Calibri"/>
                  <a:ea typeface="Calibri"/>
                  <a:cs typeface="Calibri"/>
                  <a:sym typeface="Calibri"/>
                </a:rPr>
                <a:t>Praktiken zur Förderung der Bodenqualität kommen der Landwirtschaft zugute und tragen zur umfassenderen Umweltverträglichkeit bei.</a:t>
              </a:r>
            </a:p>
          </p:txBody>
        </p:sp>
        <p:sp>
          <p:nvSpPr>
            <p:cNvPr id="323" name="Google Shape;323;p7"/>
            <p:cNvSpPr/>
            <p:nvPr/>
          </p:nvSpPr>
          <p:spPr>
            <a:xfrm>
              <a:off x="64607" y="346157"/>
              <a:ext cx="1135891" cy="1204689"/>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5400000">
              <a:off x="896708"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txBox="1"/>
            <p:nvPr/>
          </p:nvSpPr>
          <p:spPr>
            <a:xfrm rot="-5400000">
              <a:off x="896708"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a:solidFill>
                  <a:schemeClr val="dk1"/>
                </a:solidFill>
                <a:latin typeface="Calibri"/>
                <a:ea typeface="Calibri"/>
                <a:cs typeface="Calibri"/>
                <a:sym typeface="Calibri"/>
              </a:endParaRPr>
            </a:p>
          </p:txBody>
        </p:sp>
        <p:sp>
          <p:nvSpPr>
            <p:cNvPr id="326" name="Google Shape;326;p7"/>
            <p:cNvSpPr/>
            <p:nvPr/>
          </p:nvSpPr>
          <p:spPr>
            <a:xfrm>
              <a:off x="3199303"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txBox="1"/>
            <p:nvPr/>
          </p:nvSpPr>
          <p:spPr>
            <a:xfrm>
              <a:off x="3199302" y="845949"/>
              <a:ext cx="2264613"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r>
                <a:rPr lang="en-GB" sz="2100" b="0" i="0" u="none" strike="noStrike" cap="none" dirty="0">
                  <a:latin typeface="Calibri"/>
                  <a:ea typeface="Calibri"/>
                  <a:cs typeface="Calibri"/>
                  <a:sym typeface="Calibri"/>
                </a:rPr>
                <a:t>	</a:t>
              </a: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r>
                <a:rPr lang="de-DE" sz="2000" dirty="0">
                  <a:latin typeface="Calibri"/>
                  <a:ea typeface="Calibri"/>
                  <a:cs typeface="Calibri"/>
                  <a:sym typeface="Calibri"/>
                </a:rPr>
                <a:t>Gesunde Böden spielen eine entscheidende Rolle bei der Minderung des Klimawandels, indem sie Kohlenstoff speichern.</a:t>
              </a:r>
            </a:p>
          </p:txBody>
        </p:sp>
        <p:sp>
          <p:nvSpPr>
            <p:cNvPr id="328" name="Google Shape;328;p7"/>
            <p:cNvSpPr/>
            <p:nvPr/>
          </p:nvSpPr>
          <p:spPr>
            <a:xfrm>
              <a:off x="2820672" y="346157"/>
              <a:ext cx="1135891" cy="1204689"/>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5400000">
              <a:off x="3652774"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txBox="1"/>
            <p:nvPr/>
          </p:nvSpPr>
          <p:spPr>
            <a:xfrm rot="-5400000">
              <a:off x="3652774"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a:solidFill>
                  <a:schemeClr val="dk1"/>
                </a:solidFill>
                <a:latin typeface="Calibri"/>
                <a:ea typeface="Calibri"/>
                <a:cs typeface="Calibri"/>
                <a:sym typeface="Calibri"/>
              </a:endParaRPr>
            </a:p>
          </p:txBody>
        </p:sp>
        <p:sp>
          <p:nvSpPr>
            <p:cNvPr id="331" name="Google Shape;331;p7"/>
            <p:cNvSpPr/>
            <p:nvPr/>
          </p:nvSpPr>
          <p:spPr>
            <a:xfrm>
              <a:off x="5955369"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txBox="1"/>
            <p:nvPr/>
          </p:nvSpPr>
          <p:spPr>
            <a:xfrm>
              <a:off x="5955368" y="845949"/>
              <a:ext cx="2228811"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r>
                <a:rPr lang="en-GB" sz="2100" b="0" i="0" u="none" strike="noStrike" cap="none" dirty="0">
                  <a:latin typeface="Calibri"/>
                  <a:ea typeface="Calibri"/>
                  <a:cs typeface="Calibri"/>
                  <a:sym typeface="Calibri"/>
                </a:rPr>
                <a:t>	</a:t>
              </a: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R="0" lvl="1" algn="ctr" rtl="0">
                <a:lnSpc>
                  <a:spcPct val="90000"/>
                </a:lnSpc>
                <a:spcBef>
                  <a:spcPts val="0"/>
                </a:spcBef>
                <a:spcAft>
                  <a:spcPts val="0"/>
                </a:spcAft>
                <a:buClr>
                  <a:schemeClr val="lt1"/>
                </a:buClr>
                <a:buSzPts val="1800"/>
                <a:buFont typeface="Arial"/>
                <a:buNone/>
              </a:pPr>
              <a:r>
                <a:rPr lang="de-DE" sz="2000" dirty="0">
                  <a:latin typeface="Calibri"/>
                  <a:ea typeface="Calibri"/>
                  <a:cs typeface="Calibri"/>
                  <a:sym typeface="Calibri"/>
                </a:rPr>
                <a:t>Sie wirken auch als natürliche Filter, indem sie Wasser reinigen und die Wasserqualität verbessern.</a:t>
              </a:r>
            </a:p>
          </p:txBody>
        </p:sp>
        <p:sp>
          <p:nvSpPr>
            <p:cNvPr id="333" name="Google Shape;333;p7"/>
            <p:cNvSpPr/>
            <p:nvPr/>
          </p:nvSpPr>
          <p:spPr>
            <a:xfrm>
              <a:off x="5576738" y="346157"/>
              <a:ext cx="1135891" cy="1204689"/>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rot="-5400000">
              <a:off x="6408839" y="2769914"/>
              <a:ext cx="4226560" cy="3786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txBox="1"/>
            <p:nvPr/>
          </p:nvSpPr>
          <p:spPr>
            <a:xfrm rot="-5400000">
              <a:off x="6408839"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a:solidFill>
                  <a:schemeClr val="dk1"/>
                </a:solidFill>
                <a:latin typeface="Calibri"/>
                <a:ea typeface="Calibri"/>
                <a:cs typeface="Calibri"/>
                <a:sym typeface="Calibri"/>
              </a:endParaRPr>
            </a:p>
          </p:txBody>
        </p:sp>
        <p:sp>
          <p:nvSpPr>
            <p:cNvPr id="336" name="Google Shape;336;p7"/>
            <p:cNvSpPr/>
            <p:nvPr/>
          </p:nvSpPr>
          <p:spPr>
            <a:xfrm>
              <a:off x="8711435"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txBox="1"/>
            <p:nvPr/>
          </p:nvSpPr>
          <p:spPr>
            <a:xfrm>
              <a:off x="8711435" y="845949"/>
              <a:ext cx="2105918" cy="4226560"/>
            </a:xfrm>
            <a:prstGeom prst="rect">
              <a:avLst/>
            </a:prstGeom>
            <a:solidFill>
              <a:srgbClr val="9FDADF"/>
            </a:solidFill>
            <a:ln>
              <a:noFill/>
            </a:ln>
          </p:spPr>
          <p:txBody>
            <a:bodyPr spcFirstLastPara="1" wrap="square" lIns="163575" tIns="333925" rIns="163575" bIns="163575" anchor="t" anchorCtr="0">
              <a:noAutofit/>
            </a:bodyPr>
            <a:lstStyle/>
            <a:p>
              <a:pPr marR="0" lvl="1" algn="ctr" rtl="0">
                <a:lnSpc>
                  <a:spcPct val="90000"/>
                </a:lnSpc>
                <a:spcBef>
                  <a:spcPts val="0"/>
                </a:spcBef>
                <a:spcAft>
                  <a:spcPts val="0"/>
                </a:spcAft>
                <a:buClr>
                  <a:schemeClr val="lt1"/>
                </a:buClr>
                <a:buSzPts val="1800"/>
                <a:buFont typeface="Arial"/>
                <a:buNone/>
              </a:pPr>
              <a:r>
                <a:rPr lang="en-GB" sz="2100" b="0" i="0" u="none" strike="noStrike" cap="none" dirty="0">
                  <a:latin typeface="Calibri"/>
                  <a:ea typeface="Calibri"/>
                  <a:cs typeface="Calibri"/>
                  <a:sym typeface="Calibri"/>
                </a:rPr>
                <a:t>	</a:t>
              </a:r>
            </a:p>
            <a:p>
              <a:pPr marR="0" lvl="1" algn="ctr" rtl="0">
                <a:lnSpc>
                  <a:spcPct val="90000"/>
                </a:lnSpc>
                <a:spcBef>
                  <a:spcPts val="0"/>
                </a:spcBef>
                <a:spcAft>
                  <a:spcPts val="0"/>
                </a:spcAft>
                <a:buClr>
                  <a:schemeClr val="lt1"/>
                </a:buClr>
                <a:buSzPts val="1800"/>
                <a:buFont typeface="Arial"/>
                <a:buNone/>
              </a:pPr>
              <a:endParaRPr lang="en-GB" sz="2100" dirty="0">
                <a:latin typeface="Calibri"/>
                <a:ea typeface="Calibri"/>
                <a:cs typeface="Calibri"/>
                <a:sym typeface="Calibri"/>
              </a:endParaRPr>
            </a:p>
            <a:p>
              <a:pPr marL="171450" marR="0" lvl="1" indent="-171450" algn="ctr" rtl="0">
                <a:lnSpc>
                  <a:spcPct val="90000"/>
                </a:lnSpc>
                <a:spcBef>
                  <a:spcPts val="0"/>
                </a:spcBef>
                <a:spcAft>
                  <a:spcPts val="0"/>
                </a:spcAft>
                <a:buClr>
                  <a:schemeClr val="lt1"/>
                </a:buClr>
                <a:buSzPts val="1800"/>
                <a:buFont typeface="Arial"/>
                <a:buNone/>
              </a:pPr>
              <a:r>
                <a:rPr lang="de-DE" sz="2400" b="0" i="0" u="none" strike="noStrike" cap="none" dirty="0">
                  <a:solidFill>
                    <a:schemeClr val="lt1"/>
                  </a:solidFill>
                  <a:latin typeface="Calibri"/>
                  <a:ea typeface="Calibri"/>
                  <a:cs typeface="Calibri"/>
                  <a:sym typeface="Calibri"/>
                </a:rPr>
                <a:t>	</a:t>
              </a:r>
              <a:r>
                <a:rPr lang="de-DE" sz="1900" dirty="0">
                  <a:latin typeface="Calibri"/>
                  <a:ea typeface="Calibri"/>
                  <a:cs typeface="Calibri"/>
                  <a:sym typeface="Calibri"/>
                </a:rPr>
                <a:t>Bodenmanagement-systeme fördern die Biodiversität, indem sie Lebensräume für Bodenorganismen bieten.</a:t>
              </a:r>
              <a:endParaRPr lang="de-DE" sz="1900" dirty="0">
                <a:latin typeface="Calibri"/>
                <a:ea typeface="Calibri"/>
                <a:cs typeface="Calibri"/>
              </a:endParaRPr>
            </a:p>
          </p:txBody>
        </p:sp>
        <p:sp>
          <p:nvSpPr>
            <p:cNvPr id="338" name="Google Shape;338;p7"/>
            <p:cNvSpPr/>
            <p:nvPr/>
          </p:nvSpPr>
          <p:spPr>
            <a:xfrm>
              <a:off x="8332804" y="346157"/>
              <a:ext cx="757261" cy="757261"/>
            </a:xfrm>
            <a:prstGeom prst="rect">
              <a:avLst/>
            </a:prstGeom>
            <a:solidFill>
              <a:srgbClr val="BAC7C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Honeybee about to the take-off from a flower">
            <a:extLst>
              <a:ext uri="{FF2B5EF4-FFF2-40B4-BE49-F238E27FC236}">
                <a16:creationId xmlns:a16="http://schemas.microsoft.com/office/drawing/2014/main" id="{BF13D2D4-1708-DB4C-C1EF-BE9E647C01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87824" y="1043211"/>
            <a:ext cx="1135892" cy="1204689"/>
          </a:xfrm>
          <a:prstGeom prst="rect">
            <a:avLst/>
          </a:prstGeom>
          <a:ln>
            <a:solidFill>
              <a:schemeClr val="bg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8"/>
          <p:cNvSpPr txBox="1">
            <a:spLocks noGrp="1"/>
          </p:cNvSpPr>
          <p:nvPr>
            <p:ph type="body" idx="1"/>
          </p:nvPr>
        </p:nvSpPr>
        <p:spPr>
          <a:xfrm>
            <a:off x="4233179" y="2177143"/>
            <a:ext cx="7958821"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Wesentliche</a:t>
            </a:r>
            <a:r>
              <a:rPr lang="en-GB" dirty="0"/>
              <a:t> </a:t>
            </a:r>
            <a:r>
              <a:rPr lang="en-GB" dirty="0" err="1"/>
              <a:t>Elemente</a:t>
            </a:r>
            <a:r>
              <a:rPr lang="en-GB" dirty="0"/>
              <a:t> von Bodenmanagementsystemen</a:t>
            </a:r>
          </a:p>
        </p:txBody>
      </p:sp>
      <p:sp>
        <p:nvSpPr>
          <p:cNvPr id="345" name="Google Shape;345;p8"/>
          <p:cNvSpPr txBox="1">
            <a:spLocks noGrp="1"/>
          </p:cNvSpPr>
          <p:nvPr>
            <p:ph type="body" idx="2"/>
          </p:nvPr>
        </p:nvSpPr>
        <p:spPr>
          <a:xfrm>
            <a:off x="4502882" y="892243"/>
            <a:ext cx="1919433" cy="1151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1400</Words>
  <Application>Microsoft Office PowerPoint</Application>
  <PresentationFormat>Widescreen</PresentationFormat>
  <Paragraphs>180</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Noto Sans Symbols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9</cp:revision>
  <dcterms:created xsi:type="dcterms:W3CDTF">2020-10-14T13:32:04Z</dcterms:created>
  <dcterms:modified xsi:type="dcterms:W3CDTF">2024-09-04T13:53:43Z</dcterms:modified>
</cp:coreProperties>
</file>