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4289" r:id="rId30"/>
  </p:sldIdLst>
  <p:sldSz cx="12192000" cy="6858000"/>
  <p:notesSz cx="6858000" cy="9144000"/>
  <p:embeddedFontLst>
    <p:embeddedFont>
      <p:font typeface="Montserrat Light" panose="000004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aY8ByA/WuzriChMegbi9+Q6T3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D6EBBB"/>
    <a:srgbClr val="6A972D"/>
    <a:srgbClr val="9FDADF"/>
    <a:srgbClr val="34969E"/>
    <a:srgbClr val="55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fb70a839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2efb70a8396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3" name="Google Shape;213;g2efb70a8396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2" name="Google Shape;5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8" name="Google Shape;5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5" name="Google Shape;5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9" name="Google Shape;22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5"/>
          <p:cNvSpPr/>
          <p:nvPr/>
        </p:nvSpPr>
        <p:spPr>
          <a:xfrm>
            <a:off x="477385" y="748834"/>
            <a:ext cx="5751971"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5"/>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5"/>
          <p:cNvSpPr txBox="1">
            <a:spLocks noGrp="1"/>
          </p:cNvSpPr>
          <p:nvPr>
            <p:ph type="body" idx="1"/>
          </p:nvPr>
        </p:nvSpPr>
        <p:spPr>
          <a:xfrm>
            <a:off x="6364266" y="13379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body" idx="2"/>
          </p:nvPr>
        </p:nvSpPr>
        <p:spPr>
          <a:xfrm>
            <a:off x="7199563" y="13379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body" idx="4"/>
          </p:nvPr>
        </p:nvSpPr>
        <p:spPr>
          <a:xfrm>
            <a:off x="6385969" y="225297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5"/>
          <p:cNvSpPr txBox="1">
            <a:spLocks noGrp="1"/>
          </p:cNvSpPr>
          <p:nvPr>
            <p:ph type="body" idx="5"/>
          </p:nvPr>
        </p:nvSpPr>
        <p:spPr>
          <a:xfrm>
            <a:off x="7221266" y="225297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5"/>
          <p:cNvSpPr txBox="1">
            <a:spLocks noGrp="1"/>
          </p:cNvSpPr>
          <p:nvPr>
            <p:ph type="body" idx="6"/>
          </p:nvPr>
        </p:nvSpPr>
        <p:spPr>
          <a:xfrm>
            <a:off x="6392548" y="31679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5"/>
          <p:cNvSpPr txBox="1">
            <a:spLocks noGrp="1"/>
          </p:cNvSpPr>
          <p:nvPr>
            <p:ph type="body" idx="7"/>
          </p:nvPr>
        </p:nvSpPr>
        <p:spPr>
          <a:xfrm>
            <a:off x="7227845" y="316796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5"/>
          <p:cNvSpPr txBox="1">
            <a:spLocks noGrp="1"/>
          </p:cNvSpPr>
          <p:nvPr>
            <p:ph type="body" idx="8"/>
          </p:nvPr>
        </p:nvSpPr>
        <p:spPr>
          <a:xfrm>
            <a:off x="6414251" y="408295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5"/>
          <p:cNvSpPr txBox="1">
            <a:spLocks noGrp="1"/>
          </p:cNvSpPr>
          <p:nvPr>
            <p:ph type="body" idx="9"/>
          </p:nvPr>
        </p:nvSpPr>
        <p:spPr>
          <a:xfrm>
            <a:off x="7249548" y="408295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5"/>
          <p:cNvSpPr txBox="1">
            <a:spLocks noGrp="1"/>
          </p:cNvSpPr>
          <p:nvPr>
            <p:ph type="body" idx="13"/>
          </p:nvPr>
        </p:nvSpPr>
        <p:spPr>
          <a:xfrm>
            <a:off x="6392548" y="499793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5"/>
          <p:cNvSpPr txBox="1">
            <a:spLocks noGrp="1"/>
          </p:cNvSpPr>
          <p:nvPr>
            <p:ph type="body" idx="14"/>
          </p:nvPr>
        </p:nvSpPr>
        <p:spPr>
          <a:xfrm>
            <a:off x="7227845" y="499793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5"/>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5"/>
          <p:cNvCxnSpPr/>
          <p:nvPr/>
        </p:nvCxnSpPr>
        <p:spPr>
          <a:xfrm rot="10800000">
            <a:off x="6159430" y="4851969"/>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5"/>
          <p:cNvCxnSpPr/>
          <p:nvPr/>
        </p:nvCxnSpPr>
        <p:spPr>
          <a:xfrm rot="10800000">
            <a:off x="6159430" y="396267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5"/>
          <p:cNvCxnSpPr/>
          <p:nvPr/>
        </p:nvCxnSpPr>
        <p:spPr>
          <a:xfrm rot="10800000">
            <a:off x="6159430" y="30818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5"/>
          <p:cNvCxnSpPr/>
          <p:nvPr/>
        </p:nvCxnSpPr>
        <p:spPr>
          <a:xfrm rot="10800000">
            <a:off x="6159430" y="2103077"/>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5"/>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2" name="Google Shape;152;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5"/>
          <p:cNvGrpSpPr/>
          <p:nvPr/>
        </p:nvGrpSpPr>
        <p:grpSpPr>
          <a:xfrm>
            <a:off x="9031059" y="445499"/>
            <a:ext cx="2735993" cy="679345"/>
            <a:chOff x="0" y="0"/>
            <a:chExt cx="2301694" cy="571500"/>
          </a:xfrm>
        </p:grpSpPr>
        <p:sp>
          <p:nvSpPr>
            <p:cNvPr id="156" name="Google Shape;156;p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58" name="Google Shape;158;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6"/>
          <p:cNvGrpSpPr/>
          <p:nvPr/>
        </p:nvGrpSpPr>
        <p:grpSpPr>
          <a:xfrm>
            <a:off x="9236842" y="286604"/>
            <a:ext cx="2735993" cy="679345"/>
            <a:chOff x="0" y="0"/>
            <a:chExt cx="2301694" cy="571500"/>
          </a:xfrm>
        </p:grpSpPr>
        <p:sp>
          <p:nvSpPr>
            <p:cNvPr id="166" name="Google Shape;166;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8" name="Google Shape;168;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6"/>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1" name="Google Shape;171;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7"/>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7"/>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8"/>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9"/>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9"/>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50"/>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5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5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50"/>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90" name="Google Shape;190;p50"/>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5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95717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6"/>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3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49" name="Google Shape;49;p36"/>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 name="Google Shape;50;p36"/>
          <p:cNvGrpSpPr/>
          <p:nvPr/>
        </p:nvGrpSpPr>
        <p:grpSpPr>
          <a:xfrm>
            <a:off x="482255" y="3109382"/>
            <a:ext cx="6917577" cy="2914086"/>
            <a:chOff x="1202708" y="6807724"/>
            <a:chExt cx="6270636" cy="2641557"/>
          </a:xfrm>
        </p:grpSpPr>
        <p:grpSp>
          <p:nvGrpSpPr>
            <p:cNvPr id="51" name="Google Shape;51;p36"/>
            <p:cNvGrpSpPr/>
            <p:nvPr/>
          </p:nvGrpSpPr>
          <p:grpSpPr>
            <a:xfrm>
              <a:off x="2348838" y="6807724"/>
              <a:ext cx="1249545" cy="2223620"/>
              <a:chOff x="2348838" y="6807724"/>
              <a:chExt cx="1249545" cy="2223620"/>
            </a:xfrm>
          </p:grpSpPr>
          <p:sp>
            <p:nvSpPr>
              <p:cNvPr id="52" name="Google Shape;52;p36"/>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6"/>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6"/>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6"/>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 name="Google Shape;56;p36"/>
              <p:cNvGrpSpPr/>
              <p:nvPr/>
            </p:nvGrpSpPr>
            <p:grpSpPr>
              <a:xfrm>
                <a:off x="2483956" y="6807724"/>
                <a:ext cx="738321" cy="802017"/>
                <a:chOff x="2483956" y="6807724"/>
                <a:chExt cx="738321" cy="802017"/>
              </a:xfrm>
            </p:grpSpPr>
            <p:sp>
              <p:nvSpPr>
                <p:cNvPr id="57" name="Google Shape;57;p36"/>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6"/>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6"/>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 name="Google Shape;60;p36"/>
            <p:cNvGrpSpPr/>
            <p:nvPr/>
          </p:nvGrpSpPr>
          <p:grpSpPr>
            <a:xfrm>
              <a:off x="1202708" y="6848940"/>
              <a:ext cx="6270636" cy="2600341"/>
              <a:chOff x="1202708" y="6848940"/>
              <a:chExt cx="6270636" cy="2600341"/>
            </a:xfrm>
          </p:grpSpPr>
          <p:sp>
            <p:nvSpPr>
              <p:cNvPr id="61" name="Google Shape;61;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3" name="Google Shape;63;p36"/>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7"/>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7"/>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70" name="Google Shape;70;p37"/>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8"/>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8"/>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8"/>
          <p:cNvGrpSpPr/>
          <p:nvPr/>
        </p:nvGrpSpPr>
        <p:grpSpPr>
          <a:xfrm>
            <a:off x="4054161" y="721803"/>
            <a:ext cx="7547911" cy="1674487"/>
            <a:chOff x="4061909" y="1565906"/>
            <a:chExt cx="7547911" cy="1882781"/>
          </a:xfrm>
        </p:grpSpPr>
        <p:cxnSp>
          <p:nvCxnSpPr>
            <p:cNvPr id="78" name="Google Shape;78;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8"/>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8"/>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8"/>
          <p:cNvGrpSpPr/>
          <p:nvPr/>
        </p:nvGrpSpPr>
        <p:grpSpPr>
          <a:xfrm>
            <a:off x="4054160" y="2644936"/>
            <a:ext cx="7547911" cy="1674487"/>
            <a:chOff x="4061909" y="1565906"/>
            <a:chExt cx="7547911" cy="1882781"/>
          </a:xfrm>
        </p:grpSpPr>
        <p:cxnSp>
          <p:nvCxnSpPr>
            <p:cNvPr id="87" name="Google Shape;87;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8"/>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8"/>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8"/>
          <p:cNvGrpSpPr/>
          <p:nvPr/>
        </p:nvGrpSpPr>
        <p:grpSpPr>
          <a:xfrm>
            <a:off x="4069658" y="4508733"/>
            <a:ext cx="7547911" cy="1674487"/>
            <a:chOff x="4061909" y="1565906"/>
            <a:chExt cx="7547911" cy="1882781"/>
          </a:xfrm>
        </p:grpSpPr>
        <p:cxnSp>
          <p:nvCxnSpPr>
            <p:cNvPr id="96" name="Google Shape;96;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8"/>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8"/>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1"/>
        <p:cNvGrpSpPr/>
        <p:nvPr/>
      </p:nvGrpSpPr>
      <p:grpSpPr>
        <a:xfrm>
          <a:off x="0" y="0"/>
          <a:ext cx="0" cy="0"/>
          <a:chOff x="0" y="0"/>
          <a:chExt cx="0" cy="0"/>
        </a:xfrm>
      </p:grpSpPr>
      <p:sp>
        <p:nvSpPr>
          <p:cNvPr id="102" name="Google Shape;102;p39"/>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9"/>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9"/>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9"/>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06"/>
        <p:cNvGrpSpPr/>
        <p:nvPr/>
      </p:nvGrpSpPr>
      <p:grpSpPr>
        <a:xfrm>
          <a:off x="0" y="0"/>
          <a:ext cx="0" cy="0"/>
          <a:chOff x="0" y="0"/>
          <a:chExt cx="0" cy="0"/>
        </a:xfrm>
      </p:grpSpPr>
      <p:sp>
        <p:nvSpPr>
          <p:cNvPr id="107" name="Google Shape;107;p40"/>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8" name="Google Shape;108;p40"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109" name="Google Shape;109;p40"/>
          <p:cNvSpPr>
            <a:spLocks noGrp="1"/>
          </p:cNvSpPr>
          <p:nvPr>
            <p:ph type="pic" idx="2"/>
          </p:nvPr>
        </p:nvSpPr>
        <p:spPr>
          <a:xfrm>
            <a:off x="8912202" y="1246695"/>
            <a:ext cx="2444127" cy="4336988"/>
          </a:xfrm>
          <a:prstGeom prst="rect">
            <a:avLst/>
          </a:prstGeom>
          <a:solidFill>
            <a:srgbClr val="D8D8D8"/>
          </a:solidFill>
          <a:ln>
            <a:noFill/>
          </a:ln>
        </p:spPr>
      </p:sp>
      <p:sp>
        <p:nvSpPr>
          <p:cNvPr id="110" name="Google Shape;110;p4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0"/>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3" name="Google Shape;123;p42"/>
          <p:cNvGrpSpPr/>
          <p:nvPr/>
        </p:nvGrpSpPr>
        <p:grpSpPr>
          <a:xfrm>
            <a:off x="309236" y="3028352"/>
            <a:ext cx="6499866" cy="2738122"/>
            <a:chOff x="1202708" y="6807724"/>
            <a:chExt cx="6270636" cy="2641557"/>
          </a:xfrm>
        </p:grpSpPr>
        <p:grpSp>
          <p:nvGrpSpPr>
            <p:cNvPr id="124" name="Google Shape;124;p42"/>
            <p:cNvGrpSpPr/>
            <p:nvPr/>
          </p:nvGrpSpPr>
          <p:grpSpPr>
            <a:xfrm>
              <a:off x="2348838" y="6807724"/>
              <a:ext cx="1249545" cy="2223620"/>
              <a:chOff x="2348838" y="6807724"/>
              <a:chExt cx="1249545" cy="2223620"/>
            </a:xfrm>
          </p:grpSpPr>
          <p:sp>
            <p:nvSpPr>
              <p:cNvPr id="125" name="Google Shape;125;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 name="Google Shape;129;p42"/>
              <p:cNvGrpSpPr/>
              <p:nvPr/>
            </p:nvGrpSpPr>
            <p:grpSpPr>
              <a:xfrm>
                <a:off x="2483956" y="6807724"/>
                <a:ext cx="738321" cy="802017"/>
                <a:chOff x="2483956" y="6807724"/>
                <a:chExt cx="738321" cy="802017"/>
              </a:xfrm>
            </p:grpSpPr>
            <p:sp>
              <p:nvSpPr>
                <p:cNvPr id="130" name="Google Shape;130;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3" name="Google Shape;133;p42"/>
            <p:cNvGrpSpPr/>
            <p:nvPr/>
          </p:nvGrpSpPr>
          <p:grpSpPr>
            <a:xfrm>
              <a:off x="1202708" y="6848940"/>
              <a:ext cx="6270636" cy="2600341"/>
              <a:chOff x="1202708" y="6848940"/>
              <a:chExt cx="6270636" cy="2600341"/>
            </a:xfrm>
          </p:grpSpPr>
          <p:sp>
            <p:nvSpPr>
              <p:cNvPr id="134" name="Google Shape;134;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6" name="Google Shape;136;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B5CFEB40-1220-4238-862C-C886346A5294}"/>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EDDDA138-8329-AE5A-A7B1-55239543468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4B848362-1636-0B96-8FD5-24698C6EBB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33"/>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searchgate.net/publication/365154672_Sustainable_Water_Management_Practices_for_Intensified_Agriculture" TargetMode="External"/><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371232800_Use_of_Treated_Sewage_or_wastewater_as_an_Irrigation_Water_for_Agricultural_Purposes-_Environmental_Health_and_Economic_Impact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wwfbalticfarmer.org/bsfya-denmark-201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50.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22107843150007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researchgate.net/publication/235704197_Crop_evapotranspiration-Guidelines_for_computing_crop_water_requirements-FAO_Irrigation_and_drainage_paper_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075566" y="4419406"/>
            <a:ext cx="7140433" cy="697353"/>
          </a:xfrm>
        </p:spPr>
        <p:txBody>
          <a:bodyPr/>
          <a:lstStyle/>
          <a:p>
            <a:pPr marL="0" lvl="0" indent="0" algn="l" rtl="0">
              <a:spcBef>
                <a:spcPts val="0"/>
              </a:spcBef>
              <a:spcAft>
                <a:spcPts val="0"/>
              </a:spcAft>
              <a:buClr>
                <a:srgbClr val="000000"/>
              </a:buClr>
              <a:buSzPts val="2800"/>
              <a:buNone/>
            </a:pPr>
            <a:r>
              <a:rPr lang="en-GB" sz="3400" dirty="0" err="1"/>
              <a:t>Wasserressourcenmanagement</a:t>
            </a:r>
            <a:endParaRPr lang="en-GB" sz="34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6</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360" name="Google Shape;360;p9"/>
          <p:cNvGrpSpPr/>
          <p:nvPr/>
        </p:nvGrpSpPr>
        <p:grpSpPr>
          <a:xfrm>
            <a:off x="1047750" y="666751"/>
            <a:ext cx="10725417" cy="5524498"/>
            <a:chOff x="-60288" y="-52915"/>
            <a:chExt cx="10725417" cy="5524498"/>
          </a:xfrm>
        </p:grpSpPr>
        <p:sp>
          <p:nvSpPr>
            <p:cNvPr id="361" name="Google Shape;361;p9"/>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9"/>
            <p:cNvSpPr txBox="1"/>
            <p:nvPr/>
          </p:nvSpPr>
          <p:spPr>
            <a:xfrm>
              <a:off x="1673053" y="329789"/>
              <a:ext cx="3970457" cy="742747"/>
            </a:xfrm>
            <a:prstGeom prst="rect">
              <a:avLst/>
            </a:prstGeom>
            <a:noFill/>
            <a:ln>
              <a:noFill/>
            </a:ln>
          </p:spPr>
          <p:txBody>
            <a:bodyPr spcFirstLastPara="1" wrap="square" lIns="0" tIns="0" rIns="655050" bIns="0" anchor="t" anchorCtr="0">
              <a:noAutofit/>
            </a:bodyPr>
            <a:lstStyle/>
            <a:p>
              <a:pPr marL="0" marR="0" lvl="0" indent="0" rtl="0">
                <a:lnSpc>
                  <a:spcPct val="90000"/>
                </a:lnSpc>
                <a:spcBef>
                  <a:spcPts val="0"/>
                </a:spcBef>
                <a:spcAft>
                  <a:spcPts val="0"/>
                </a:spcAft>
                <a:buClr>
                  <a:schemeClr val="dk1"/>
                </a:buClr>
                <a:buSzPts val="3300"/>
                <a:buFont typeface="Calibri"/>
                <a:buNone/>
              </a:pPr>
              <a:r>
                <a:rPr lang="en-GB" sz="2600" b="1" i="0" u="none" strike="noStrike" cap="none" dirty="0" err="1">
                  <a:latin typeface="Calibri"/>
                  <a:ea typeface="Calibri"/>
                  <a:cs typeface="Calibri"/>
                  <a:sym typeface="Calibri"/>
                </a:rPr>
                <a:t>Klimatische</a:t>
              </a:r>
              <a:r>
                <a:rPr lang="en-GB" sz="2600" b="1" i="0" u="none" strike="noStrike" cap="none" dirty="0">
                  <a:latin typeface="Calibri"/>
                  <a:ea typeface="Calibri"/>
                  <a:cs typeface="Calibri"/>
                  <a:sym typeface="Calibri"/>
                </a:rPr>
                <a:t> Parameter</a:t>
              </a:r>
            </a:p>
          </p:txBody>
        </p:sp>
        <p:sp>
          <p:nvSpPr>
            <p:cNvPr id="363" name="Google Shape;363;p9"/>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806384" y="1072536"/>
              <a:ext cx="3892215" cy="4399047"/>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de-DE" sz="2100" b="0" i="0" u="none" strike="noStrike" cap="none" dirty="0">
                  <a:latin typeface="Calibri"/>
                  <a:ea typeface="Calibri"/>
                  <a:cs typeface="Calibri"/>
                  <a:sym typeface="Calibri"/>
                </a:rPr>
                <a:t>Wesentlich für lokale und regionale Bewässerungsprogramme.</a:t>
              </a:r>
            </a:p>
            <a:p>
              <a:pPr marL="228600" marR="0" lvl="1" indent="-228600" algn="l" rtl="0">
                <a:lnSpc>
                  <a:spcPct val="90000"/>
                </a:lnSpc>
                <a:spcBef>
                  <a:spcPts val="0"/>
                </a:spcBef>
                <a:spcAft>
                  <a:spcPts val="0"/>
                </a:spcAft>
                <a:buClr>
                  <a:schemeClr val="lt1"/>
                </a:buClr>
                <a:buSzPts val="2000"/>
                <a:buFont typeface="Calibri"/>
                <a:buChar char="•"/>
              </a:pPr>
              <a:r>
                <a:rPr lang="de-DE" sz="2100" b="1" i="0" u="none" strike="noStrike" cap="none" dirty="0">
                  <a:latin typeface="Calibri"/>
                  <a:ea typeface="Calibri"/>
                  <a:cs typeface="Calibri"/>
                  <a:sym typeface="Calibri"/>
                </a:rPr>
                <a:t>Referenz-</a:t>
              </a:r>
              <a:r>
                <a:rPr lang="de-DE" sz="2100" b="1" i="0" u="none" strike="noStrike" cap="none" dirty="0" err="1">
                  <a:latin typeface="Calibri"/>
                  <a:ea typeface="Calibri"/>
                  <a:cs typeface="Calibri"/>
                  <a:sym typeface="Calibri"/>
                </a:rPr>
                <a:t>Evapotranspiration</a:t>
              </a:r>
              <a:r>
                <a:rPr lang="de-DE" sz="2100" b="1" i="0" u="none" strike="noStrike" cap="none" dirty="0">
                  <a:latin typeface="Calibri"/>
                  <a:ea typeface="Calibri"/>
                  <a:cs typeface="Calibri"/>
                  <a:sym typeface="Calibri"/>
                </a:rPr>
                <a:t>:</a:t>
              </a:r>
              <a:r>
                <a:rPr lang="de-DE" sz="2100" b="0" i="0" u="none" strike="noStrike" cap="none" dirty="0">
                  <a:latin typeface="Calibri"/>
                  <a:ea typeface="Calibri"/>
                  <a:cs typeface="Calibri"/>
                  <a:sym typeface="Calibri"/>
                </a:rPr>
                <a:t> Geschätzt mit Wetterdaten und empirischen Gleichungen, mit lokaler Kalibrierung.</a:t>
              </a:r>
            </a:p>
            <a:p>
              <a:pPr marL="228600" marR="0" lvl="1" indent="-228600" algn="l" rtl="0">
                <a:lnSpc>
                  <a:spcPct val="90000"/>
                </a:lnSpc>
                <a:spcBef>
                  <a:spcPts val="0"/>
                </a:spcBef>
                <a:spcAft>
                  <a:spcPts val="0"/>
                </a:spcAft>
                <a:buClr>
                  <a:schemeClr val="lt1"/>
                </a:buClr>
                <a:buSzPts val="2000"/>
                <a:buFont typeface="Calibri"/>
                <a:buChar char="•"/>
              </a:pPr>
              <a:r>
                <a:rPr lang="de-DE" sz="2100" b="1" i="0" u="none" strike="noStrike" cap="none" dirty="0">
                  <a:latin typeface="Calibri"/>
                  <a:ea typeface="Calibri"/>
                  <a:cs typeface="Calibri"/>
                  <a:sym typeface="Calibri"/>
                </a:rPr>
                <a:t>Pflanzen-</a:t>
              </a:r>
              <a:r>
                <a:rPr lang="de-DE" sz="2100" b="1" i="0" u="none" strike="noStrike" cap="none" dirty="0" err="1">
                  <a:latin typeface="Calibri"/>
                  <a:ea typeface="Calibri"/>
                  <a:cs typeface="Calibri"/>
                  <a:sym typeface="Calibri"/>
                </a:rPr>
                <a:t>Evapotranspiration</a:t>
              </a:r>
              <a:r>
                <a:rPr lang="de-DE" sz="2100" b="1" i="0" u="none" strike="noStrike" cap="none" dirty="0">
                  <a:latin typeface="Calibri"/>
                  <a:ea typeface="Calibri"/>
                  <a:cs typeface="Calibri"/>
                  <a:sym typeface="Calibri"/>
                </a:rPr>
                <a:t>: </a:t>
              </a:r>
              <a:r>
                <a:rPr lang="de-DE" sz="2100" b="0" i="0" u="none" strike="noStrike" cap="none" dirty="0">
                  <a:latin typeface="Calibri"/>
                  <a:ea typeface="Calibri"/>
                  <a:cs typeface="Calibri"/>
                  <a:sym typeface="Calibri"/>
                </a:rPr>
                <a:t>Berechnet mit pflanzenspezifischen </a:t>
              </a:r>
              <a:r>
                <a:rPr lang="de-DE" sz="2100" b="0" i="0" u="none" strike="noStrike" cap="none" dirty="0" err="1">
                  <a:latin typeface="Calibri"/>
                  <a:ea typeface="Calibri"/>
                  <a:cs typeface="Calibri"/>
                  <a:sym typeface="Calibri"/>
                </a:rPr>
                <a:t>Koeffiziente</a:t>
              </a:r>
              <a:endParaRPr lang="de-DE" sz="2100" b="0" i="0" u="none" strike="noStrike" cap="none" dirty="0">
                <a:latin typeface="Calibri"/>
                <a:ea typeface="Calibri"/>
                <a:cs typeface="Calibri"/>
                <a:sym typeface="Calibri"/>
              </a:endParaRPr>
            </a:p>
          </p:txBody>
        </p:sp>
        <p:sp>
          <p:nvSpPr>
            <p:cNvPr id="365" name="Google Shape;365;p9"/>
            <p:cNvSpPr/>
            <p:nvPr/>
          </p:nvSpPr>
          <p:spPr>
            <a:xfrm>
              <a:off x="-60288" y="-52915"/>
              <a:ext cx="1609419" cy="1630521"/>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9"/>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9"/>
            <p:cNvSpPr txBox="1"/>
            <p:nvPr/>
          </p:nvSpPr>
          <p:spPr>
            <a:xfrm>
              <a:off x="6535919" y="329789"/>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Boden-Wasser-</a:t>
              </a:r>
              <a:r>
                <a:rPr lang="en-GB" sz="2600" b="1" i="0" u="none" strike="noStrike" cap="none" dirty="0" err="1">
                  <a:latin typeface="Calibri"/>
                  <a:ea typeface="Calibri"/>
                  <a:cs typeface="Calibri"/>
                  <a:sym typeface="Calibri"/>
                </a:rPr>
                <a:t>Bilanz</a:t>
              </a:r>
              <a:endParaRPr lang="en-GB" sz="2600" b="1" i="0" u="none" strike="noStrike" cap="none" dirty="0">
                <a:latin typeface="Calibri"/>
                <a:ea typeface="Calibri"/>
                <a:cs typeface="Calibri"/>
                <a:sym typeface="Calibri"/>
              </a:endParaRPr>
            </a:p>
          </p:txBody>
        </p:sp>
        <p:sp>
          <p:nvSpPr>
            <p:cNvPr id="368" name="Google Shape;368;p9"/>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6209030" y="1072537"/>
              <a:ext cx="3699671" cy="4399046"/>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de-DE" sz="2100" b="0" i="0" u="none" strike="noStrike" cap="none" dirty="0">
                  <a:latin typeface="Calibri"/>
                  <a:ea typeface="Calibri"/>
                  <a:cs typeface="Calibri"/>
                  <a:sym typeface="Calibri"/>
                </a:rPr>
                <a:t>Gleichgewicht zwischen Wasser im Boden und Wasser, das ein- oder austritt.</a:t>
              </a:r>
            </a:p>
            <a:p>
              <a:pPr marL="228600" marR="0" lvl="1" indent="-228600" algn="l" rtl="0">
                <a:lnSpc>
                  <a:spcPct val="90000"/>
                </a:lnSpc>
                <a:spcBef>
                  <a:spcPts val="0"/>
                </a:spcBef>
                <a:spcAft>
                  <a:spcPts val="0"/>
                </a:spcAft>
                <a:buClr>
                  <a:schemeClr val="lt1"/>
                </a:buClr>
                <a:buSzPts val="2000"/>
                <a:buFont typeface="Calibri"/>
                <a:buChar char="•"/>
              </a:pPr>
              <a:r>
                <a:rPr lang="de-DE" sz="2100" b="0" i="0" u="none" strike="noStrike" cap="none" dirty="0">
                  <a:latin typeface="Calibri"/>
                  <a:ea typeface="Calibri"/>
                  <a:cs typeface="Calibri"/>
                  <a:sym typeface="Calibri"/>
                </a:rPr>
                <a:t>Geeignet für verschiedene landwirtschaftliche Anwendungen, von kleinen Betrieben bis zu regionalen Systemen.</a:t>
              </a:r>
            </a:p>
            <a:p>
              <a:pPr marL="228600" marR="0" lvl="1" indent="-228600" algn="l" rtl="0">
                <a:lnSpc>
                  <a:spcPct val="90000"/>
                </a:lnSpc>
                <a:spcBef>
                  <a:spcPts val="0"/>
                </a:spcBef>
                <a:spcAft>
                  <a:spcPts val="0"/>
                </a:spcAft>
                <a:buClr>
                  <a:schemeClr val="lt1"/>
                </a:buClr>
                <a:buSzPts val="2000"/>
                <a:buFont typeface="Calibri"/>
                <a:buChar char="•"/>
              </a:pPr>
              <a:r>
                <a:rPr lang="de-DE" sz="2100" b="0" i="0" u="none" strike="noStrike" cap="none" dirty="0">
                  <a:latin typeface="Calibri"/>
                  <a:ea typeface="Calibri"/>
                  <a:cs typeface="Calibri"/>
                  <a:sym typeface="Calibri"/>
                </a:rPr>
                <a:t>Hohe Effektivität, abhängig von technologischen Fortschritten und Unterstützungsdien.</a:t>
              </a:r>
            </a:p>
          </p:txBody>
        </p:sp>
        <p:sp>
          <p:nvSpPr>
            <p:cNvPr id="370" name="Google Shape;370;p9"/>
            <p:cNvSpPr/>
            <p:nvPr/>
          </p:nvSpPr>
          <p:spPr>
            <a:xfrm>
              <a:off x="5342360" y="-52915"/>
              <a:ext cx="1609418" cy="163052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D92DDFB-BF09-DFEE-8DA2-8441EA4AA0D9}"/>
              </a:ext>
            </a:extLst>
          </p:cNvPr>
          <p:cNvGrpSpPr/>
          <p:nvPr/>
        </p:nvGrpSpPr>
        <p:grpSpPr>
          <a:xfrm rot="3730759">
            <a:off x="673028" y="5041788"/>
            <a:ext cx="949887" cy="1163493"/>
            <a:chOff x="7602444" y="4967675"/>
            <a:chExt cx="483620" cy="592374"/>
          </a:xfrm>
        </p:grpSpPr>
        <p:grpSp>
          <p:nvGrpSpPr>
            <p:cNvPr id="3" name="Google Shape;301;p5">
              <a:extLst>
                <a:ext uri="{FF2B5EF4-FFF2-40B4-BE49-F238E27FC236}">
                  <a16:creationId xmlns:a16="http://schemas.microsoft.com/office/drawing/2014/main" id="{2FC02B03-C2FC-943F-CB75-A4BD6ED4AF4C}"/>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601D40E9-F346-2DDF-5F70-37B8312FB42C}"/>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D5569BE2-ED26-87C2-7773-D7ECCB3FE21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145CF245-EAAF-7644-F0F0-207E73020E56}"/>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9AF47E00-E150-F73E-7217-2723AE231060}"/>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25138E96-C093-EFBA-655E-456A123723B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6568F056-87C5-EF66-65AC-02C38872552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7" name="Google Shape;377;p1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
        <p:nvSpPr>
          <p:cNvPr id="2" name="Google Shape;376;p10">
            <a:extLst>
              <a:ext uri="{FF2B5EF4-FFF2-40B4-BE49-F238E27FC236}">
                <a16:creationId xmlns:a16="http://schemas.microsoft.com/office/drawing/2014/main" id="{CB1CEE6B-E5CA-EAEE-99C4-14642D33E5E6}"/>
              </a:ext>
            </a:extLst>
          </p:cNvPr>
          <p:cNvSpPr txBox="1">
            <a:spLocks/>
          </p:cNvSpPr>
          <p:nvPr/>
        </p:nvSpPr>
        <p:spPr>
          <a:xfrm>
            <a:off x="5817689" y="2170525"/>
            <a:ext cx="6010480" cy="306642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a:t>Präzisionsbewässerung</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11"/>
          <p:cNvGrpSpPr/>
          <p:nvPr/>
        </p:nvGrpSpPr>
        <p:grpSpPr>
          <a:xfrm>
            <a:off x="647700" y="1111216"/>
            <a:ext cx="8077199" cy="4097519"/>
            <a:chOff x="0" y="396463"/>
            <a:chExt cx="7058123" cy="4097519"/>
          </a:xfrm>
          <a:solidFill>
            <a:srgbClr val="8DC641"/>
          </a:solidFill>
        </p:grpSpPr>
        <p:sp>
          <p:nvSpPr>
            <p:cNvPr id="383" name="Google Shape;383;p11"/>
            <p:cNvSpPr/>
            <p:nvPr/>
          </p:nvSpPr>
          <p:spPr>
            <a:xfrm>
              <a:off x="0" y="39646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latin typeface="Arial"/>
                <a:ea typeface="Arial"/>
                <a:cs typeface="Arial"/>
                <a:sym typeface="Arial"/>
              </a:endParaRPr>
            </a:p>
          </p:txBody>
        </p:sp>
        <p:sp>
          <p:nvSpPr>
            <p:cNvPr id="384" name="Google Shape;384;p11"/>
            <p:cNvSpPr txBox="1"/>
            <p:nvPr/>
          </p:nvSpPr>
          <p:spPr>
            <a:xfrm>
              <a:off x="64425" y="46088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de-DE" sz="2300" b="1" i="0" u="none" strike="noStrike" cap="none" dirty="0">
                  <a:latin typeface="Calibri"/>
                  <a:ea typeface="Calibri"/>
                  <a:cs typeface="Calibri"/>
                  <a:sym typeface="Calibri"/>
                </a:rPr>
                <a:t>Präzisionsbewässerung </a:t>
              </a:r>
              <a:r>
                <a:rPr lang="de-DE" sz="2300" i="0" u="none" strike="noStrike" cap="none" dirty="0">
                  <a:latin typeface="Calibri"/>
                  <a:ea typeface="Calibri"/>
                  <a:cs typeface="Calibri"/>
                  <a:sym typeface="Calibri"/>
                </a:rPr>
                <a:t>liefert Feuchtigkeit direkt an die Pflanzen in kleinen, bedarfsgerechten Mengen und unterstützt präzise die Bedürfnisse der Pflanzen. </a:t>
              </a:r>
            </a:p>
          </p:txBody>
        </p:sp>
        <p:sp>
          <p:nvSpPr>
            <p:cNvPr id="385" name="Google Shape;385;p11"/>
            <p:cNvSpPr/>
            <p:nvPr/>
          </p:nvSpPr>
          <p:spPr>
            <a:xfrm>
              <a:off x="0" y="178534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latin typeface="Arial"/>
                <a:ea typeface="Arial"/>
                <a:cs typeface="Arial"/>
                <a:sym typeface="Arial"/>
              </a:endParaRPr>
            </a:p>
          </p:txBody>
        </p:sp>
        <p:sp>
          <p:nvSpPr>
            <p:cNvPr id="386" name="Google Shape;386;p11"/>
            <p:cNvSpPr txBox="1"/>
            <p:nvPr/>
          </p:nvSpPr>
          <p:spPr>
            <a:xfrm>
              <a:off x="64426" y="184976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de-DE" sz="2270" b="0" i="0" u="none" strike="noStrike" cap="none" dirty="0">
                  <a:latin typeface="Calibri"/>
                  <a:ea typeface="Calibri"/>
                  <a:cs typeface="Calibri"/>
                  <a:sym typeface="Calibri"/>
                </a:rPr>
                <a:t>Das System stellt sicher, dass die Pflanzen </a:t>
              </a:r>
              <a:r>
                <a:rPr lang="de-DE" sz="2270" b="1" i="0" u="none" strike="noStrike" cap="none" dirty="0">
                  <a:latin typeface="Calibri"/>
                  <a:ea typeface="Calibri"/>
                  <a:cs typeface="Calibri"/>
                  <a:sym typeface="Calibri"/>
                </a:rPr>
                <a:t>Wasser und Nährstoffe</a:t>
              </a:r>
              <a:r>
                <a:rPr lang="de-DE" sz="2270" b="0" i="0" u="none" strike="noStrike" cap="none" dirty="0">
                  <a:latin typeface="Calibri"/>
                  <a:ea typeface="Calibri"/>
                  <a:cs typeface="Calibri"/>
                  <a:sym typeface="Calibri"/>
                </a:rPr>
                <a:t> zur richtigen Zeit, am richtigen Ort und in optimalen Mengen erhalten, was ihr Wachstum und ihre Entwicklung fördert.</a:t>
              </a:r>
            </a:p>
          </p:txBody>
        </p:sp>
        <p:sp>
          <p:nvSpPr>
            <p:cNvPr id="387" name="Google Shape;387;p11"/>
            <p:cNvSpPr/>
            <p:nvPr/>
          </p:nvSpPr>
          <p:spPr>
            <a:xfrm>
              <a:off x="0" y="317422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latin typeface="Arial"/>
                <a:ea typeface="Arial"/>
                <a:cs typeface="Arial"/>
                <a:sym typeface="Arial"/>
              </a:endParaRPr>
            </a:p>
          </p:txBody>
        </p:sp>
        <p:sp>
          <p:nvSpPr>
            <p:cNvPr id="388" name="Google Shape;388;p11"/>
            <p:cNvSpPr txBox="1"/>
            <p:nvPr/>
          </p:nvSpPr>
          <p:spPr>
            <a:xfrm>
              <a:off x="64425" y="323864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de-DE" sz="2300" b="0" i="0" u="none" strike="noStrike" cap="none" dirty="0">
                  <a:latin typeface="Calibri"/>
                  <a:ea typeface="Calibri"/>
                  <a:cs typeface="Calibri"/>
                  <a:sym typeface="Calibri"/>
                </a:rPr>
                <a:t>Präzisionssysteme liefern </a:t>
              </a:r>
              <a:r>
                <a:rPr lang="de-DE" sz="2300" b="1" i="0" u="none" strike="noStrike" cap="none" dirty="0">
                  <a:latin typeface="Calibri"/>
                  <a:ea typeface="Calibri"/>
                  <a:cs typeface="Calibri"/>
                  <a:sym typeface="Calibri"/>
                </a:rPr>
                <a:t>Wasser direkt an die Wurzelzone,</a:t>
              </a:r>
              <a:r>
                <a:rPr lang="de-DE" sz="2300" b="0" i="0" u="none" strike="noStrike" cap="none" dirty="0">
                  <a:latin typeface="Calibri"/>
                  <a:ea typeface="Calibri"/>
                  <a:cs typeface="Calibri"/>
                  <a:sym typeface="Calibri"/>
                </a:rPr>
                <a:t> minimieren Abfall und maximieren die Nutzung.</a:t>
              </a:r>
            </a:p>
          </p:txBody>
        </p:sp>
      </p:grpSp>
      <p:pic>
        <p:nvPicPr>
          <p:cNvPr id="389" name="Google Shape;389;p11" descr="A irrigation system spraying plants&#10;&#10;Description automatically generated"/>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12"/>
          <p:cNvGrpSpPr/>
          <p:nvPr/>
        </p:nvGrpSpPr>
        <p:grpSpPr>
          <a:xfrm>
            <a:off x="0" y="31275"/>
            <a:ext cx="3199156" cy="2005533"/>
            <a:chOff x="0" y="286255"/>
            <a:chExt cx="3199156" cy="2005533"/>
          </a:xfrm>
        </p:grpSpPr>
        <p:sp>
          <p:nvSpPr>
            <p:cNvPr id="395" name="Google Shape;395;p12"/>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6" name="Google Shape;396;p12"/>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7" name="Google Shape;397;p12"/>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8" name="Google Shape;398;p12"/>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399" name="Google Shape;399;p12"/>
          <p:cNvSpPr/>
          <p:nvPr/>
        </p:nvSpPr>
        <p:spPr>
          <a:xfrm>
            <a:off x="7218217" y="2242599"/>
            <a:ext cx="1520496" cy="1710292"/>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0" name="Google Shape;400;p12"/>
          <p:cNvSpPr/>
          <p:nvPr/>
        </p:nvSpPr>
        <p:spPr>
          <a:xfrm>
            <a:off x="4603614" y="2242599"/>
            <a:ext cx="1520496" cy="1710292"/>
          </a:xfrm>
          <a:custGeom>
            <a:avLst/>
            <a:gdLst/>
            <a:ahLst/>
            <a:cxnLst/>
            <a:rect l="l" t="t" r="r" b="b"/>
            <a:pathLst>
              <a:path w="3180" h="3577" extrusionOk="0">
                <a:moveTo>
                  <a:pt x="1734" y="83"/>
                </a:moveTo>
                <a:lnTo>
                  <a:pt x="1734" y="83"/>
                </a:lnTo>
                <a:cubicBezTo>
                  <a:pt x="1660" y="0"/>
                  <a:pt x="1528" y="0"/>
                  <a:pt x="1453"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79" y="2445"/>
                  <a:pt x="3179"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1" name="Google Shape;401;p12"/>
          <p:cNvSpPr/>
          <p:nvPr/>
        </p:nvSpPr>
        <p:spPr>
          <a:xfrm>
            <a:off x="2191537" y="2888791"/>
            <a:ext cx="991169" cy="858309"/>
          </a:xfrm>
          <a:custGeom>
            <a:avLst/>
            <a:gdLst/>
            <a:ahLst/>
            <a:cxnLst/>
            <a:rect l="l" t="t" r="r" b="b"/>
            <a:pathLst>
              <a:path w="2074" h="1793" extrusionOk="0">
                <a:moveTo>
                  <a:pt x="1941" y="520"/>
                </a:moveTo>
                <a:lnTo>
                  <a:pt x="1941" y="520"/>
                </a:lnTo>
                <a:cubicBezTo>
                  <a:pt x="1850" y="421"/>
                  <a:pt x="1726" y="372"/>
                  <a:pt x="1577" y="363"/>
                </a:cubicBezTo>
                <a:cubicBezTo>
                  <a:pt x="1734" y="99"/>
                  <a:pt x="1734" y="99"/>
                  <a:pt x="1734" y="99"/>
                </a:cubicBezTo>
                <a:cubicBezTo>
                  <a:pt x="1751" y="74"/>
                  <a:pt x="1751" y="41"/>
                  <a:pt x="1726" y="16"/>
                </a:cubicBezTo>
                <a:cubicBezTo>
                  <a:pt x="1701" y="0"/>
                  <a:pt x="1668" y="0"/>
                  <a:pt x="1644" y="25"/>
                </a:cubicBezTo>
                <a:cubicBezTo>
                  <a:pt x="1396" y="264"/>
                  <a:pt x="1396" y="264"/>
                  <a:pt x="1396" y="264"/>
                </a:cubicBezTo>
                <a:cubicBezTo>
                  <a:pt x="1322" y="223"/>
                  <a:pt x="1239" y="198"/>
                  <a:pt x="1148" y="198"/>
                </a:cubicBezTo>
                <a:cubicBezTo>
                  <a:pt x="933" y="198"/>
                  <a:pt x="743" y="339"/>
                  <a:pt x="686" y="545"/>
                </a:cubicBezTo>
                <a:cubicBezTo>
                  <a:pt x="652" y="537"/>
                  <a:pt x="611" y="528"/>
                  <a:pt x="570" y="528"/>
                </a:cubicBezTo>
                <a:cubicBezTo>
                  <a:pt x="454" y="528"/>
                  <a:pt x="347" y="553"/>
                  <a:pt x="265" y="594"/>
                </a:cubicBezTo>
                <a:cubicBezTo>
                  <a:pt x="182" y="636"/>
                  <a:pt x="116" y="693"/>
                  <a:pt x="74" y="768"/>
                </a:cubicBezTo>
                <a:cubicBezTo>
                  <a:pt x="0" y="900"/>
                  <a:pt x="0" y="1057"/>
                  <a:pt x="74" y="1181"/>
                </a:cubicBezTo>
                <a:cubicBezTo>
                  <a:pt x="149" y="1313"/>
                  <a:pt x="306" y="1396"/>
                  <a:pt x="496" y="1396"/>
                </a:cubicBezTo>
                <a:cubicBezTo>
                  <a:pt x="966" y="1396"/>
                  <a:pt x="966" y="1396"/>
                  <a:pt x="966" y="1396"/>
                </a:cubicBezTo>
                <a:cubicBezTo>
                  <a:pt x="768" y="1701"/>
                  <a:pt x="768" y="1701"/>
                  <a:pt x="768" y="1701"/>
                </a:cubicBezTo>
                <a:cubicBezTo>
                  <a:pt x="752" y="1726"/>
                  <a:pt x="760" y="1759"/>
                  <a:pt x="785" y="1783"/>
                </a:cubicBezTo>
                <a:cubicBezTo>
                  <a:pt x="793" y="1792"/>
                  <a:pt x="809" y="1792"/>
                  <a:pt x="818" y="1792"/>
                </a:cubicBezTo>
                <a:cubicBezTo>
                  <a:pt x="834" y="1792"/>
                  <a:pt x="851" y="1792"/>
                  <a:pt x="859" y="1775"/>
                </a:cubicBezTo>
                <a:cubicBezTo>
                  <a:pt x="1280" y="1396"/>
                  <a:pt x="1280" y="1396"/>
                  <a:pt x="1280" y="1396"/>
                </a:cubicBezTo>
                <a:lnTo>
                  <a:pt x="1289" y="1396"/>
                </a:lnTo>
                <a:cubicBezTo>
                  <a:pt x="1437" y="1396"/>
                  <a:pt x="1437" y="1396"/>
                  <a:pt x="1437" y="1396"/>
                </a:cubicBezTo>
                <a:cubicBezTo>
                  <a:pt x="1627" y="1396"/>
                  <a:pt x="1792" y="1338"/>
                  <a:pt x="1908" y="1230"/>
                </a:cubicBezTo>
                <a:cubicBezTo>
                  <a:pt x="2015" y="1131"/>
                  <a:pt x="2073" y="999"/>
                  <a:pt x="2073" y="850"/>
                </a:cubicBezTo>
                <a:cubicBezTo>
                  <a:pt x="2073" y="726"/>
                  <a:pt x="2024" y="611"/>
                  <a:pt x="1941" y="520"/>
                </a:cubicBezTo>
                <a:close/>
                <a:moveTo>
                  <a:pt x="1569" y="487"/>
                </a:moveTo>
                <a:lnTo>
                  <a:pt x="1569" y="487"/>
                </a:lnTo>
                <a:cubicBezTo>
                  <a:pt x="1685" y="487"/>
                  <a:pt x="1784" y="528"/>
                  <a:pt x="1858" y="603"/>
                </a:cubicBezTo>
                <a:cubicBezTo>
                  <a:pt x="1875" y="619"/>
                  <a:pt x="1891" y="644"/>
                  <a:pt x="1908" y="669"/>
                </a:cubicBezTo>
                <a:lnTo>
                  <a:pt x="1908" y="669"/>
                </a:lnTo>
                <a:cubicBezTo>
                  <a:pt x="1396" y="669"/>
                  <a:pt x="1396" y="669"/>
                  <a:pt x="1396" y="669"/>
                </a:cubicBezTo>
                <a:cubicBezTo>
                  <a:pt x="1503" y="487"/>
                  <a:pt x="1503" y="487"/>
                  <a:pt x="1503" y="487"/>
                </a:cubicBezTo>
                <a:cubicBezTo>
                  <a:pt x="1528" y="487"/>
                  <a:pt x="1544" y="487"/>
                  <a:pt x="1569" y="487"/>
                </a:cubicBezTo>
                <a:close/>
                <a:moveTo>
                  <a:pt x="1041" y="1280"/>
                </a:moveTo>
                <a:lnTo>
                  <a:pt x="1041" y="1280"/>
                </a:lnTo>
                <a:cubicBezTo>
                  <a:pt x="496" y="1280"/>
                  <a:pt x="496" y="1280"/>
                  <a:pt x="496" y="1280"/>
                </a:cubicBezTo>
                <a:cubicBezTo>
                  <a:pt x="347" y="1280"/>
                  <a:pt x="231" y="1222"/>
                  <a:pt x="174" y="1123"/>
                </a:cubicBezTo>
                <a:cubicBezTo>
                  <a:pt x="124" y="1032"/>
                  <a:pt x="124" y="916"/>
                  <a:pt x="182" y="826"/>
                </a:cubicBezTo>
                <a:cubicBezTo>
                  <a:pt x="215" y="776"/>
                  <a:pt x="256" y="735"/>
                  <a:pt x="314" y="702"/>
                </a:cubicBezTo>
                <a:cubicBezTo>
                  <a:pt x="388" y="669"/>
                  <a:pt x="471" y="652"/>
                  <a:pt x="570" y="652"/>
                </a:cubicBezTo>
                <a:cubicBezTo>
                  <a:pt x="619" y="652"/>
                  <a:pt x="669" y="660"/>
                  <a:pt x="710" y="677"/>
                </a:cubicBezTo>
                <a:cubicBezTo>
                  <a:pt x="727" y="685"/>
                  <a:pt x="752" y="685"/>
                  <a:pt x="768" y="677"/>
                </a:cubicBezTo>
                <a:cubicBezTo>
                  <a:pt x="785" y="669"/>
                  <a:pt x="793" y="652"/>
                  <a:pt x="793" y="636"/>
                </a:cubicBezTo>
                <a:cubicBezTo>
                  <a:pt x="818" y="454"/>
                  <a:pt x="966" y="314"/>
                  <a:pt x="1148" y="314"/>
                </a:cubicBezTo>
                <a:cubicBezTo>
                  <a:pt x="1206" y="314"/>
                  <a:pt x="1256" y="330"/>
                  <a:pt x="1297" y="347"/>
                </a:cubicBezTo>
                <a:cubicBezTo>
                  <a:pt x="677" y="933"/>
                  <a:pt x="677" y="933"/>
                  <a:pt x="677" y="933"/>
                </a:cubicBezTo>
                <a:cubicBezTo>
                  <a:pt x="652" y="949"/>
                  <a:pt x="652" y="974"/>
                  <a:pt x="661" y="999"/>
                </a:cubicBezTo>
                <a:cubicBezTo>
                  <a:pt x="669" y="1024"/>
                  <a:pt x="694" y="1040"/>
                  <a:pt x="719" y="1040"/>
                </a:cubicBezTo>
                <a:cubicBezTo>
                  <a:pt x="1198" y="1040"/>
                  <a:pt x="1198" y="1040"/>
                  <a:pt x="1198" y="1040"/>
                </a:cubicBezTo>
                <a:cubicBezTo>
                  <a:pt x="1049" y="1280"/>
                  <a:pt x="1049" y="1280"/>
                  <a:pt x="1049" y="1280"/>
                </a:cubicBezTo>
                <a:cubicBezTo>
                  <a:pt x="1041" y="1280"/>
                  <a:pt x="1041" y="1280"/>
                  <a:pt x="1041" y="1280"/>
                </a:cubicBezTo>
                <a:close/>
                <a:moveTo>
                  <a:pt x="1363" y="1007"/>
                </a:moveTo>
                <a:lnTo>
                  <a:pt x="1363" y="1007"/>
                </a:lnTo>
                <a:cubicBezTo>
                  <a:pt x="1371" y="991"/>
                  <a:pt x="1371" y="966"/>
                  <a:pt x="1363" y="949"/>
                </a:cubicBezTo>
                <a:cubicBezTo>
                  <a:pt x="1355" y="933"/>
                  <a:pt x="1330" y="916"/>
                  <a:pt x="1313" y="916"/>
                </a:cubicBezTo>
                <a:cubicBezTo>
                  <a:pt x="867" y="916"/>
                  <a:pt x="867" y="916"/>
                  <a:pt x="867" y="916"/>
                </a:cubicBezTo>
                <a:cubicBezTo>
                  <a:pt x="1404" y="413"/>
                  <a:pt x="1404" y="413"/>
                  <a:pt x="1404" y="413"/>
                </a:cubicBezTo>
                <a:cubicBezTo>
                  <a:pt x="1421" y="396"/>
                  <a:pt x="1421" y="396"/>
                  <a:pt x="1421" y="396"/>
                </a:cubicBezTo>
                <a:cubicBezTo>
                  <a:pt x="1404" y="421"/>
                  <a:pt x="1404" y="421"/>
                  <a:pt x="1404" y="421"/>
                </a:cubicBezTo>
                <a:cubicBezTo>
                  <a:pt x="1239" y="702"/>
                  <a:pt x="1239" y="702"/>
                  <a:pt x="1239" y="702"/>
                </a:cubicBezTo>
                <a:cubicBezTo>
                  <a:pt x="1231" y="718"/>
                  <a:pt x="1231" y="743"/>
                  <a:pt x="1239" y="759"/>
                </a:cubicBezTo>
                <a:cubicBezTo>
                  <a:pt x="1247" y="784"/>
                  <a:pt x="1272" y="793"/>
                  <a:pt x="1289" y="793"/>
                </a:cubicBezTo>
                <a:cubicBezTo>
                  <a:pt x="1751" y="793"/>
                  <a:pt x="1751" y="793"/>
                  <a:pt x="1751" y="793"/>
                </a:cubicBezTo>
                <a:cubicBezTo>
                  <a:pt x="1132" y="1371"/>
                  <a:pt x="1132" y="1371"/>
                  <a:pt x="1132" y="1371"/>
                </a:cubicBezTo>
                <a:lnTo>
                  <a:pt x="1363" y="1007"/>
                </a:lnTo>
                <a:close/>
                <a:moveTo>
                  <a:pt x="1825" y="1139"/>
                </a:moveTo>
                <a:lnTo>
                  <a:pt x="1825" y="1139"/>
                </a:lnTo>
                <a:cubicBezTo>
                  <a:pt x="1734" y="1230"/>
                  <a:pt x="1594" y="1280"/>
                  <a:pt x="1437" y="1280"/>
                </a:cubicBezTo>
                <a:cubicBezTo>
                  <a:pt x="1404" y="1280"/>
                  <a:pt x="1404" y="1280"/>
                  <a:pt x="1404" y="1280"/>
                </a:cubicBezTo>
                <a:cubicBezTo>
                  <a:pt x="1949" y="776"/>
                  <a:pt x="1949" y="776"/>
                  <a:pt x="1949" y="776"/>
                </a:cubicBezTo>
                <a:cubicBezTo>
                  <a:pt x="1949" y="801"/>
                  <a:pt x="1949" y="826"/>
                  <a:pt x="1949" y="850"/>
                </a:cubicBezTo>
                <a:cubicBezTo>
                  <a:pt x="1949" y="966"/>
                  <a:pt x="1908" y="1065"/>
                  <a:pt x="1825" y="11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p:txBody>
      </p:sp>
      <p:sp>
        <p:nvSpPr>
          <p:cNvPr id="402" name="Google Shape;402;p12"/>
          <p:cNvSpPr txBox="1"/>
          <p:nvPr/>
        </p:nvSpPr>
        <p:spPr>
          <a:xfrm>
            <a:off x="453888" y="4296224"/>
            <a:ext cx="3497573" cy="56713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400" b="1" i="0" u="none" strike="noStrike" cap="none" dirty="0" err="1">
                <a:solidFill>
                  <a:srgbClr val="8DC641"/>
                </a:solidFill>
                <a:latin typeface="Calibri"/>
                <a:ea typeface="Calibri"/>
                <a:cs typeface="Calibri"/>
                <a:sym typeface="Calibri"/>
              </a:rPr>
              <a:t>Sprinklerbewässerung</a:t>
            </a:r>
            <a:r>
              <a:rPr lang="en-GB" sz="2400" b="1" i="0" u="none" strike="noStrike" cap="none" dirty="0">
                <a:solidFill>
                  <a:srgbClr val="8DC641"/>
                </a:solidFill>
                <a:latin typeface="Calibri"/>
                <a:ea typeface="Calibri"/>
                <a:cs typeface="Calibri"/>
                <a:sym typeface="Calibri"/>
              </a:rPr>
              <a:t> </a:t>
            </a:r>
          </a:p>
        </p:txBody>
      </p:sp>
      <p:sp>
        <p:nvSpPr>
          <p:cNvPr id="403" name="Google Shape;403;p12"/>
          <p:cNvSpPr txBox="1"/>
          <p:nvPr/>
        </p:nvSpPr>
        <p:spPr>
          <a:xfrm>
            <a:off x="4184464" y="4254008"/>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400" b="1" i="0" u="none" strike="noStrike" cap="none" dirty="0" err="1">
                <a:solidFill>
                  <a:srgbClr val="8DC641"/>
                </a:solidFill>
                <a:latin typeface="Calibri"/>
                <a:ea typeface="Calibri"/>
                <a:cs typeface="Calibri"/>
                <a:sym typeface="Calibri"/>
              </a:rPr>
              <a:t>Variabel</a:t>
            </a:r>
            <a:r>
              <a:rPr lang="en-GB" sz="2400" b="1" i="0" u="none" strike="noStrike" cap="none" dirty="0">
                <a:solidFill>
                  <a:srgbClr val="8DC641"/>
                </a:solidFill>
                <a:latin typeface="Calibri"/>
                <a:ea typeface="Calibri"/>
                <a:cs typeface="Calibri"/>
                <a:sym typeface="Calibri"/>
              </a:rPr>
              <a:t>-Rate-</a:t>
            </a:r>
            <a:r>
              <a:rPr lang="en-GB" sz="2400" b="1" i="0" u="none" strike="noStrike" cap="none" dirty="0" err="1">
                <a:solidFill>
                  <a:srgbClr val="8DC641"/>
                </a:solidFill>
                <a:latin typeface="Calibri"/>
                <a:ea typeface="Calibri"/>
                <a:cs typeface="Calibri"/>
                <a:sym typeface="Calibri"/>
              </a:rPr>
              <a:t>Bewässerung</a:t>
            </a:r>
            <a:r>
              <a:rPr lang="en-GB" sz="2400" b="1" i="0" u="none" strike="noStrike" cap="none" dirty="0">
                <a:solidFill>
                  <a:srgbClr val="8DC641"/>
                </a:solidFill>
                <a:latin typeface="Calibri"/>
                <a:ea typeface="Calibri"/>
                <a:cs typeface="Calibri"/>
                <a:sym typeface="Calibri"/>
              </a:rPr>
              <a:t> (VRI)</a:t>
            </a:r>
          </a:p>
        </p:txBody>
      </p:sp>
      <p:sp>
        <p:nvSpPr>
          <p:cNvPr id="404" name="Google Shape;404;p12"/>
          <p:cNvSpPr/>
          <p:nvPr/>
        </p:nvSpPr>
        <p:spPr>
          <a:xfrm>
            <a:off x="1746989" y="2370961"/>
            <a:ext cx="1520496" cy="1710292"/>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20EE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05" name="Google Shape;405;p12"/>
          <p:cNvSpPr/>
          <p:nvPr/>
        </p:nvSpPr>
        <p:spPr>
          <a:xfrm>
            <a:off x="9862857" y="2218612"/>
            <a:ext cx="1520494" cy="1710292"/>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6" name="Google Shape;406;p12"/>
          <p:cNvSpPr txBox="1"/>
          <p:nvPr/>
        </p:nvSpPr>
        <p:spPr>
          <a:xfrm>
            <a:off x="3247183" y="425019"/>
            <a:ext cx="8103920" cy="15696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de-DE" sz="2400" b="1" i="0" u="none" strike="noStrike" cap="none" dirty="0">
                <a:latin typeface="Calibri"/>
                <a:ea typeface="Calibri"/>
                <a:cs typeface="Calibri"/>
                <a:sym typeface="Calibri"/>
              </a:rPr>
              <a:t>Präzisionstechniken passen die Wasseranwendung an die spezifischen Bedürfnisse der einzelnen Pflanzen und Umweltfaktoren an, minimieren Verschwendung und maximieren die Effizienz.</a:t>
            </a:r>
          </a:p>
        </p:txBody>
      </p:sp>
      <p:sp>
        <p:nvSpPr>
          <p:cNvPr id="407" name="Google Shape;407;p12"/>
          <p:cNvSpPr txBox="1"/>
          <p:nvPr/>
        </p:nvSpPr>
        <p:spPr>
          <a:xfrm>
            <a:off x="9157283" y="4248698"/>
            <a:ext cx="303471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400" b="1" u="none" strike="noStrike" cap="none" dirty="0" err="1">
                <a:solidFill>
                  <a:srgbClr val="8DC641"/>
                </a:solidFill>
                <a:latin typeface="Calibri"/>
                <a:ea typeface="Calibri"/>
                <a:cs typeface="Calibri"/>
                <a:sym typeface="Calibri"/>
              </a:rPr>
              <a:t>Individualisierte</a:t>
            </a:r>
            <a:r>
              <a:rPr lang="en-GB" sz="2400" b="1" u="none" strike="noStrike" cap="none" dirty="0">
                <a:solidFill>
                  <a:srgbClr val="8DC641"/>
                </a:solidFill>
                <a:latin typeface="Calibri"/>
                <a:ea typeface="Calibri"/>
                <a:cs typeface="Calibri"/>
                <a:sym typeface="Calibri"/>
              </a:rPr>
              <a:t> </a:t>
            </a:r>
            <a:r>
              <a:rPr lang="en-GB" sz="2400" b="1" u="none" strike="noStrike" cap="none" dirty="0" err="1">
                <a:solidFill>
                  <a:srgbClr val="8DC641"/>
                </a:solidFill>
                <a:latin typeface="Calibri"/>
                <a:ea typeface="Calibri"/>
                <a:cs typeface="Calibri"/>
                <a:sym typeface="Calibri"/>
              </a:rPr>
              <a:t>Wasseranwendung</a:t>
            </a:r>
            <a:endParaRPr lang="en-GB" sz="2400" b="1" u="none" strike="noStrike" cap="none" dirty="0">
              <a:solidFill>
                <a:srgbClr val="8DC641"/>
              </a:solidFill>
              <a:latin typeface="Calibri"/>
              <a:ea typeface="Calibri"/>
              <a:cs typeface="Calibri"/>
              <a:sym typeface="Calibri"/>
            </a:endParaRPr>
          </a:p>
        </p:txBody>
      </p:sp>
      <p:sp>
        <p:nvSpPr>
          <p:cNvPr id="408" name="Google Shape;408;p12"/>
          <p:cNvSpPr txBox="1"/>
          <p:nvPr/>
        </p:nvSpPr>
        <p:spPr>
          <a:xfrm>
            <a:off x="6510158" y="4248250"/>
            <a:ext cx="303471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400" b="1" i="0" u="none" strike="noStrike" cap="none">
                <a:solidFill>
                  <a:srgbClr val="8DC641"/>
                </a:solidFill>
                <a:latin typeface="Calibri"/>
                <a:ea typeface="Calibri"/>
                <a:cs typeface="Calibri"/>
                <a:sym typeface="Calibri"/>
              </a:rPr>
              <a:t>Tropfbewässerung</a:t>
            </a:r>
            <a:endParaRPr sz="2400" b="0" i="0" u="none" strike="noStrike" cap="none" dirty="0">
              <a:solidFill>
                <a:srgbClr val="000000"/>
              </a:solidFill>
              <a:latin typeface="Arial"/>
              <a:ea typeface="Arial"/>
              <a:cs typeface="Arial"/>
              <a:sym typeface="Arial"/>
            </a:endParaRPr>
          </a:p>
        </p:txBody>
      </p:sp>
      <p:pic>
        <p:nvPicPr>
          <p:cNvPr id="28" name="Graphic 27" descr="Stopwatch outline">
            <a:extLst>
              <a:ext uri="{FF2B5EF4-FFF2-40B4-BE49-F238E27FC236}">
                <a16:creationId xmlns:a16="http://schemas.microsoft.com/office/drawing/2014/main" id="{EC6277F4-557A-3C75-20CF-D6AF86112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662" y="2655068"/>
            <a:ext cx="914400" cy="914400"/>
          </a:xfrm>
          <a:prstGeom prst="rect">
            <a:avLst/>
          </a:prstGeom>
        </p:spPr>
      </p:pic>
      <p:pic>
        <p:nvPicPr>
          <p:cNvPr id="30" name="Graphic 29" descr="Water outline">
            <a:extLst>
              <a:ext uri="{FF2B5EF4-FFF2-40B4-BE49-F238E27FC236}">
                <a16:creationId xmlns:a16="http://schemas.microsoft.com/office/drawing/2014/main" id="{5053F930-8C34-6D4C-FF55-17E9BCD53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6284" y="2658880"/>
            <a:ext cx="914400" cy="914400"/>
          </a:xfrm>
          <a:prstGeom prst="rect">
            <a:avLst/>
          </a:prstGeom>
        </p:spPr>
      </p:pic>
      <p:pic>
        <p:nvPicPr>
          <p:cNvPr id="32" name="Graphic 31" descr="Gears outline">
            <a:extLst>
              <a:ext uri="{FF2B5EF4-FFF2-40B4-BE49-F238E27FC236}">
                <a16:creationId xmlns:a16="http://schemas.microsoft.com/office/drawing/2014/main" id="{E1BD4AD7-1F6C-32AF-4651-12BBA8FC80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65904" y="2666559"/>
            <a:ext cx="914400" cy="914400"/>
          </a:xfrm>
          <a:prstGeom prst="rect">
            <a:avLst/>
          </a:prstGeom>
        </p:spPr>
      </p:pic>
      <p:pic>
        <p:nvPicPr>
          <p:cNvPr id="34" name="Picture 33">
            <a:extLst>
              <a:ext uri="{FF2B5EF4-FFF2-40B4-BE49-F238E27FC236}">
                <a16:creationId xmlns:a16="http://schemas.microsoft.com/office/drawing/2014/main" id="{F045DFB2-ABA0-43CE-D5ED-7A53B6106CA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02675" y="2983050"/>
            <a:ext cx="581024" cy="581024"/>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3"/>
          <p:cNvSpPr txBox="1">
            <a:spLocks noGrp="1"/>
          </p:cNvSpPr>
          <p:nvPr>
            <p:ph type="body" idx="2"/>
          </p:nvPr>
        </p:nvSpPr>
        <p:spPr>
          <a:xfrm>
            <a:off x="692037" y="4749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Präzisionsbewässerungstechniken</a:t>
            </a:r>
            <a:endParaRPr b="1" dirty="0"/>
          </a:p>
        </p:txBody>
      </p:sp>
      <p:grpSp>
        <p:nvGrpSpPr>
          <p:cNvPr id="415" name="Google Shape;415;p13"/>
          <p:cNvGrpSpPr/>
          <p:nvPr/>
        </p:nvGrpSpPr>
        <p:grpSpPr>
          <a:xfrm>
            <a:off x="1122382" y="1241449"/>
            <a:ext cx="9947236" cy="4453118"/>
            <a:chOff x="2658410" y="67838"/>
            <a:chExt cx="9947236" cy="4675293"/>
          </a:xfrm>
        </p:grpSpPr>
        <p:sp>
          <p:nvSpPr>
            <p:cNvPr id="416" name="Google Shape;416;p13"/>
            <p:cNvSpPr/>
            <p:nvPr/>
          </p:nvSpPr>
          <p:spPr>
            <a:xfrm>
              <a:off x="2977566" y="182880"/>
              <a:ext cx="9602620"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3"/>
            <p:cNvSpPr txBox="1"/>
            <p:nvPr/>
          </p:nvSpPr>
          <p:spPr>
            <a:xfrm>
              <a:off x="3003026" y="100973"/>
              <a:ext cx="9602620" cy="1851644"/>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err="1">
                  <a:latin typeface="Calibri"/>
                  <a:ea typeface="Calibri"/>
                  <a:cs typeface="Calibri"/>
                  <a:sym typeface="Calibri"/>
                </a:rPr>
                <a:t>Sprinklerbewässerung</a:t>
              </a:r>
              <a:r>
                <a:rPr lang="en-GB" sz="2400" b="1" i="0" u="none" strike="noStrike" cap="none" dirty="0">
                  <a:latin typeface="Calibri"/>
                  <a:ea typeface="Calibri"/>
                  <a:cs typeface="Calibri"/>
                  <a:sym typeface="Calibri"/>
                </a:rPr>
                <a:t> </a:t>
              </a:r>
            </a:p>
            <a:p>
              <a:pPr marL="228600" marR="0" lvl="1" indent="-228600" algn="l" rtl="0">
                <a:lnSpc>
                  <a:spcPct val="90000"/>
                </a:lnSpc>
                <a:spcBef>
                  <a:spcPts val="840"/>
                </a:spcBef>
                <a:spcAft>
                  <a:spcPts val="0"/>
                </a:spcAft>
                <a:buClr>
                  <a:srgbClr val="056C6E"/>
                </a:buClr>
                <a:buSzPts val="2400"/>
                <a:buFont typeface="Calibri"/>
                <a:buChar char="•"/>
              </a:pPr>
              <a:r>
                <a:rPr lang="de-DE" sz="2200" b="0" i="0" u="none" strike="noStrike" cap="none" dirty="0">
                  <a:latin typeface="Calibri"/>
                  <a:ea typeface="Calibri"/>
                  <a:cs typeface="Calibri"/>
                  <a:sym typeface="Calibri"/>
                </a:rPr>
                <a:t>Ahmt natürlichen Niederschlag nach, indem Feuchtigkeit von oben aufgebracht wird</a:t>
              </a:r>
            </a:p>
            <a:p>
              <a:pPr marL="228600" marR="0" lvl="1" indent="-228600" algn="l" rtl="0">
                <a:lnSpc>
                  <a:spcPct val="90000"/>
                </a:lnSpc>
                <a:spcBef>
                  <a:spcPts val="840"/>
                </a:spcBef>
                <a:spcAft>
                  <a:spcPts val="0"/>
                </a:spcAft>
                <a:buClr>
                  <a:srgbClr val="056C6E"/>
                </a:buClr>
                <a:buSzPts val="2400"/>
                <a:buFont typeface="Calibri"/>
                <a:buChar char="•"/>
              </a:pPr>
              <a:r>
                <a:rPr lang="de-DE" sz="2200" b="0" i="0" u="none" strike="noStrike" cap="none" dirty="0">
                  <a:latin typeface="Calibri"/>
                  <a:ea typeface="Calibri"/>
                  <a:cs typeface="Calibri"/>
                  <a:sym typeface="Calibri"/>
                </a:rPr>
                <a:t>Gewährleistet eine gleichmäßige Feuchtigkeitsverteilung im gesamten Feld</a:t>
              </a:r>
            </a:p>
          </p:txBody>
        </p:sp>
        <p:sp>
          <p:nvSpPr>
            <p:cNvPr id="418" name="Google Shape;418;p13"/>
            <p:cNvSpPr/>
            <p:nvPr/>
          </p:nvSpPr>
          <p:spPr>
            <a:xfrm>
              <a:off x="2658410" y="67838"/>
              <a:ext cx="1403732" cy="210559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3"/>
            <p:cNvSpPr/>
            <p:nvPr/>
          </p:nvSpPr>
          <p:spPr>
            <a:xfrm>
              <a:off x="2913059" y="2793228"/>
              <a:ext cx="9692587"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13"/>
            <p:cNvSpPr txBox="1"/>
            <p:nvPr/>
          </p:nvSpPr>
          <p:spPr>
            <a:xfrm>
              <a:off x="2913059" y="2793227"/>
              <a:ext cx="9667127" cy="1867996"/>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err="1">
                  <a:latin typeface="Calibri"/>
                  <a:ea typeface="Calibri"/>
                  <a:cs typeface="Calibri"/>
                  <a:sym typeface="Calibri"/>
                </a:rPr>
                <a:t>Variabel</a:t>
              </a:r>
              <a:r>
                <a:rPr lang="en-GB" sz="2400" b="1" i="0" u="none" strike="noStrike" cap="none" dirty="0">
                  <a:latin typeface="Calibri"/>
                  <a:ea typeface="Calibri"/>
                  <a:cs typeface="Calibri"/>
                  <a:sym typeface="Calibri"/>
                </a:rPr>
                <a:t>-Rate-</a:t>
              </a:r>
              <a:r>
                <a:rPr lang="en-GB" sz="2400" b="1" i="0" u="none" strike="noStrike" cap="none" dirty="0" err="1">
                  <a:latin typeface="Calibri"/>
                  <a:ea typeface="Calibri"/>
                  <a:cs typeface="Calibri"/>
                  <a:sym typeface="Calibri"/>
                </a:rPr>
                <a:t>Bewässerung</a:t>
              </a:r>
              <a:r>
                <a:rPr lang="en-GB" sz="2400" b="1" i="0" u="none" strike="noStrike" cap="none" dirty="0">
                  <a:latin typeface="Calibri"/>
                  <a:ea typeface="Calibri"/>
                  <a:cs typeface="Calibri"/>
                  <a:sym typeface="Calibri"/>
                </a:rPr>
                <a:t> (VRI)</a:t>
              </a:r>
              <a:endParaRPr lang="en-GB"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de-DE" sz="2200" b="0" i="0" u="none" strike="noStrike" cap="none" dirty="0" err="1">
                  <a:latin typeface="Calibri"/>
                  <a:ea typeface="Calibri"/>
                  <a:cs typeface="Calibri"/>
                  <a:sym typeface="Calibri"/>
                </a:rPr>
                <a:t>Verwaltert</a:t>
              </a:r>
              <a:r>
                <a:rPr lang="de-DE" sz="2200" b="0" i="0" u="none" strike="noStrike" cap="none" dirty="0">
                  <a:latin typeface="Calibri"/>
                  <a:ea typeface="Calibri"/>
                  <a:cs typeface="Calibri"/>
                  <a:sym typeface="Calibri"/>
                </a:rPr>
                <a:t> Bewässerungszyklen, indem die Wasserquantitäten je nach spezifischen Feldbedürfnissen angepasst werden, um eine optimierte Zuteilung zu gewährleisten. </a:t>
              </a:r>
            </a:p>
          </p:txBody>
        </p:sp>
        <p:sp>
          <p:nvSpPr>
            <p:cNvPr id="421" name="Google Shape;421;p13"/>
            <p:cNvSpPr/>
            <p:nvPr/>
          </p:nvSpPr>
          <p:spPr>
            <a:xfrm>
              <a:off x="2658410" y="2637533"/>
              <a:ext cx="1403732" cy="2105598"/>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4"/>
          <p:cNvSpPr txBox="1">
            <a:spLocks noGrp="1"/>
          </p:cNvSpPr>
          <p:nvPr>
            <p:ph type="body" idx="2"/>
          </p:nvPr>
        </p:nvSpPr>
        <p:spPr>
          <a:xfrm>
            <a:off x="798381" y="3962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Präzisionsbewässerungstechniken</a:t>
            </a:r>
          </a:p>
        </p:txBody>
      </p:sp>
      <p:grpSp>
        <p:nvGrpSpPr>
          <p:cNvPr id="427" name="Google Shape;427;p14"/>
          <p:cNvGrpSpPr/>
          <p:nvPr/>
        </p:nvGrpSpPr>
        <p:grpSpPr>
          <a:xfrm>
            <a:off x="1452832" y="1156466"/>
            <a:ext cx="9111280" cy="4903470"/>
            <a:chOff x="2482989" y="29814"/>
            <a:chExt cx="9111280" cy="4903470"/>
          </a:xfrm>
        </p:grpSpPr>
        <p:sp>
          <p:nvSpPr>
            <p:cNvPr id="428" name="Google Shape;428;p14"/>
            <p:cNvSpPr/>
            <p:nvPr/>
          </p:nvSpPr>
          <p:spPr>
            <a:xfrm>
              <a:off x="2952465" y="262373"/>
              <a:ext cx="8641804" cy="1905632"/>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29" name="Google Shape;429;p14"/>
            <p:cNvSpPr txBox="1"/>
            <p:nvPr/>
          </p:nvSpPr>
          <p:spPr>
            <a:xfrm>
              <a:off x="2952465" y="262373"/>
              <a:ext cx="8641804" cy="1997364"/>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err="1">
                  <a:latin typeface="Calibri"/>
                  <a:ea typeface="Calibri"/>
                  <a:cs typeface="Calibri"/>
                  <a:sym typeface="Calibri"/>
                </a:rPr>
                <a:t>Tropfbewässerung</a:t>
              </a:r>
              <a:r>
                <a:rPr lang="en-GB" sz="2400" b="1" i="0" u="none" strike="noStrike" cap="none" dirty="0">
                  <a:latin typeface="Calibri"/>
                  <a:ea typeface="Calibri"/>
                  <a:cs typeface="Calibri"/>
                  <a:sym typeface="Calibri"/>
                </a:rPr>
                <a:t> </a:t>
              </a:r>
            </a:p>
            <a:p>
              <a:pPr marL="228600" marR="0" lvl="1" indent="-228600" algn="l" rtl="0">
                <a:lnSpc>
                  <a:spcPct val="90000"/>
                </a:lnSpc>
                <a:spcBef>
                  <a:spcPts val="840"/>
                </a:spcBef>
                <a:spcAft>
                  <a:spcPts val="0"/>
                </a:spcAft>
                <a:buClr>
                  <a:schemeClr val="dk1"/>
                </a:buClr>
                <a:buSzPts val="2400"/>
                <a:buFont typeface="Calibri"/>
                <a:buChar char="•"/>
              </a:pPr>
              <a:r>
                <a:rPr lang="de-DE" sz="2400" b="0" i="0" u="none" strike="noStrike" cap="none" dirty="0">
                  <a:latin typeface="Calibri"/>
                  <a:ea typeface="Calibri"/>
                  <a:cs typeface="Calibri"/>
                  <a:sym typeface="Calibri"/>
                </a:rPr>
                <a:t>Liefert Wasser direkt an die Wurzeln der Pflanzen und sorgt so für eine optimale Verteilung und minimiert Abfluss- oder Verdunstungsverluste. </a:t>
              </a:r>
            </a:p>
          </p:txBody>
        </p:sp>
        <p:sp>
          <p:nvSpPr>
            <p:cNvPr id="430" name="Google Shape;430;p14"/>
            <p:cNvSpPr/>
            <p:nvPr/>
          </p:nvSpPr>
          <p:spPr>
            <a:xfrm>
              <a:off x="2482989" y="29814"/>
              <a:ext cx="1486615" cy="2229922"/>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1" name="Google Shape;431;p14"/>
            <p:cNvSpPr/>
            <p:nvPr/>
          </p:nvSpPr>
          <p:spPr>
            <a:xfrm>
              <a:off x="2897485" y="2984236"/>
              <a:ext cx="8648192" cy="1949048"/>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2" name="Google Shape;432;p14"/>
            <p:cNvSpPr txBox="1"/>
            <p:nvPr/>
          </p:nvSpPr>
          <p:spPr>
            <a:xfrm>
              <a:off x="2897485" y="2984236"/>
              <a:ext cx="8648192" cy="1949048"/>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err="1">
                  <a:latin typeface="Calibri"/>
                  <a:ea typeface="Calibri"/>
                  <a:cs typeface="Calibri"/>
                  <a:sym typeface="Calibri"/>
                </a:rPr>
                <a:t>Individualisierte</a:t>
              </a:r>
              <a:r>
                <a:rPr lang="en-GB" sz="2400" b="1" i="0" u="none" strike="noStrike" cap="none" dirty="0">
                  <a:latin typeface="Calibri"/>
                  <a:ea typeface="Calibri"/>
                  <a:cs typeface="Calibri"/>
                  <a:sym typeface="Calibri"/>
                </a:rPr>
                <a:t> </a:t>
              </a:r>
              <a:r>
                <a:rPr lang="en-GB" sz="2400" b="1" i="0" u="none" strike="noStrike" cap="none" dirty="0" err="1">
                  <a:latin typeface="Calibri"/>
                  <a:ea typeface="Calibri"/>
                  <a:cs typeface="Calibri"/>
                  <a:sym typeface="Calibri"/>
                </a:rPr>
                <a:t>Wasseranwendung</a:t>
              </a:r>
              <a:endParaRPr lang="en-GB" sz="2400" b="1"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de-DE" sz="2400" b="0" i="0" u="none" strike="noStrike" cap="none" dirty="0">
                  <a:latin typeface="Calibri"/>
                  <a:ea typeface="Calibri"/>
                  <a:cs typeface="Calibri"/>
                  <a:sym typeface="Calibri"/>
                </a:rPr>
                <a:t>Nutzt Wettervorhersagen und Software-Algorithmen, um Bewässerungsoperationen dynamisch an wechselnde Umweltbedingungen anzupassen und so das Wassermanagement zu verbessern.</a:t>
              </a:r>
            </a:p>
          </p:txBody>
        </p:sp>
        <p:sp>
          <p:nvSpPr>
            <p:cNvPr id="433" name="Google Shape;433;p14"/>
            <p:cNvSpPr/>
            <p:nvPr/>
          </p:nvSpPr>
          <p:spPr>
            <a:xfrm>
              <a:off x="2482989" y="2703361"/>
              <a:ext cx="1486615" cy="2229922"/>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Vorteile</a:t>
            </a:r>
            <a:endParaRPr lang="en-GB" b="1" dirty="0"/>
          </a:p>
        </p:txBody>
      </p:sp>
      <p:grpSp>
        <p:nvGrpSpPr>
          <p:cNvPr id="439" name="Google Shape;439;p15"/>
          <p:cNvGrpSpPr/>
          <p:nvPr/>
        </p:nvGrpSpPr>
        <p:grpSpPr>
          <a:xfrm>
            <a:off x="-4227056" y="350493"/>
            <a:ext cx="15702305" cy="6157014"/>
            <a:chOff x="-5170295" y="-791969"/>
            <a:chExt cx="15702305" cy="6157014"/>
          </a:xfrm>
          <a:solidFill>
            <a:srgbClr val="8DC641"/>
          </a:solidFill>
        </p:grpSpPr>
        <p:sp>
          <p:nvSpPr>
            <p:cNvPr id="440" name="Google Shape;440;p15"/>
            <p:cNvSpPr/>
            <p:nvPr/>
          </p:nvSpPr>
          <p:spPr>
            <a:xfrm>
              <a:off x="-5170295" y="-791969"/>
              <a:ext cx="6157014" cy="6157014"/>
            </a:xfrm>
            <a:prstGeom prst="blockArc">
              <a:avLst>
                <a:gd name="adj1" fmla="val 18900000"/>
                <a:gd name="adj2" fmla="val 2700000"/>
                <a:gd name="adj3" fmla="val 351"/>
              </a:avLst>
            </a:prstGeom>
            <a:grpFill/>
            <a:ln w="12700" cap="flat" cmpd="sng">
              <a:solidFill>
                <a:srgbClr val="035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15"/>
            <p:cNvSpPr/>
            <p:nvPr/>
          </p:nvSpPr>
          <p:spPr>
            <a:xfrm>
              <a:off x="431579" y="285725"/>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15"/>
            <p:cNvSpPr txBox="1"/>
            <p:nvPr/>
          </p:nvSpPr>
          <p:spPr>
            <a:xfrm>
              <a:off x="431579" y="285725"/>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err="1">
                  <a:latin typeface="Calibri"/>
                  <a:ea typeface="Calibri"/>
                  <a:cs typeface="Calibri"/>
                  <a:sym typeface="Calibri"/>
                </a:rPr>
                <a:t>Reduzierung</a:t>
              </a:r>
              <a:r>
                <a:rPr lang="en-GB" sz="3000" b="0" i="0" u="none" strike="noStrike" cap="none" dirty="0">
                  <a:latin typeface="Calibri"/>
                  <a:ea typeface="Calibri"/>
                  <a:cs typeface="Calibri"/>
                  <a:sym typeface="Calibri"/>
                </a:rPr>
                <a:t> des </a:t>
              </a:r>
              <a:r>
                <a:rPr lang="en-GB" sz="3000" b="0" i="0" u="none" strike="noStrike" cap="none" dirty="0" err="1">
                  <a:latin typeface="Calibri"/>
                  <a:ea typeface="Calibri"/>
                  <a:cs typeface="Calibri"/>
                  <a:sym typeface="Calibri"/>
                </a:rPr>
                <a:t>übermäßigen</a:t>
              </a:r>
              <a:r>
                <a:rPr lang="en-GB" sz="3000" b="0" i="0" u="none" strike="noStrike" cap="none" dirty="0">
                  <a:latin typeface="Calibri"/>
                  <a:ea typeface="Calibri"/>
                  <a:cs typeface="Calibri"/>
                  <a:sym typeface="Calibri"/>
                </a:rPr>
                <a:t> </a:t>
              </a:r>
              <a:r>
                <a:rPr lang="en-GB" sz="3000" b="0" i="0" u="none" strike="noStrike" cap="none" dirty="0" err="1">
                  <a:latin typeface="Calibri"/>
                  <a:ea typeface="Calibri"/>
                  <a:cs typeface="Calibri"/>
                  <a:sym typeface="Calibri"/>
                </a:rPr>
                <a:t>Wasserverbrauchs</a:t>
              </a:r>
              <a:endParaRPr lang="en-GB" sz="3000" b="0" i="0" u="none" strike="noStrike" cap="none" dirty="0">
                <a:latin typeface="Calibri"/>
                <a:ea typeface="Calibri"/>
                <a:cs typeface="Calibri"/>
                <a:sym typeface="Calibri"/>
              </a:endParaRPr>
            </a:p>
          </p:txBody>
        </p:sp>
        <p:sp>
          <p:nvSpPr>
            <p:cNvPr id="443" name="Google Shape;443;p15"/>
            <p:cNvSpPr/>
            <p:nvPr/>
          </p:nvSpPr>
          <p:spPr>
            <a:xfrm>
              <a:off x="74194" y="214248"/>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15"/>
            <p:cNvSpPr/>
            <p:nvPr/>
          </p:nvSpPr>
          <p:spPr>
            <a:xfrm>
              <a:off x="841327" y="1143177"/>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5"/>
            <p:cNvSpPr txBox="1"/>
            <p:nvPr/>
          </p:nvSpPr>
          <p:spPr>
            <a:xfrm>
              <a:off x="841327" y="1143177"/>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err="1">
                  <a:latin typeface="Calibri"/>
                  <a:ea typeface="Calibri"/>
                  <a:cs typeface="Calibri"/>
                  <a:sym typeface="Calibri"/>
                </a:rPr>
                <a:t>Verbesserte</a:t>
              </a:r>
              <a:r>
                <a:rPr lang="en-GB" sz="3000" b="0" i="0" u="none" strike="noStrike" cap="none" dirty="0">
                  <a:latin typeface="Calibri"/>
                  <a:ea typeface="Calibri"/>
                  <a:cs typeface="Calibri"/>
                  <a:sym typeface="Calibri"/>
                </a:rPr>
                <a:t> </a:t>
              </a:r>
              <a:r>
                <a:rPr lang="en-GB" sz="3000" b="0" i="0" u="none" strike="noStrike" cap="none" dirty="0" err="1">
                  <a:latin typeface="Calibri"/>
                  <a:ea typeface="Calibri"/>
                  <a:cs typeface="Calibri"/>
                  <a:sym typeface="Calibri"/>
                </a:rPr>
                <a:t>Produktivität</a:t>
              </a:r>
              <a:endParaRPr lang="en-GB" sz="3000" b="0" i="0" u="none" strike="noStrike" cap="none" dirty="0">
                <a:latin typeface="Calibri"/>
                <a:ea typeface="Calibri"/>
                <a:cs typeface="Calibri"/>
                <a:sym typeface="Calibri"/>
              </a:endParaRPr>
            </a:p>
          </p:txBody>
        </p:sp>
        <p:sp>
          <p:nvSpPr>
            <p:cNvPr id="446" name="Google Shape;446;p15"/>
            <p:cNvSpPr/>
            <p:nvPr/>
          </p:nvSpPr>
          <p:spPr>
            <a:xfrm>
              <a:off x="483941" y="1071700"/>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15"/>
            <p:cNvSpPr/>
            <p:nvPr/>
          </p:nvSpPr>
          <p:spPr>
            <a:xfrm>
              <a:off x="967087" y="2000629"/>
              <a:ext cx="956492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15"/>
            <p:cNvSpPr txBox="1"/>
            <p:nvPr/>
          </p:nvSpPr>
          <p:spPr>
            <a:xfrm>
              <a:off x="967087" y="2000629"/>
              <a:ext cx="956492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err="1">
                  <a:latin typeface="Calibri"/>
                  <a:ea typeface="Calibri"/>
                  <a:cs typeface="Calibri"/>
                  <a:sym typeface="Calibri"/>
                </a:rPr>
                <a:t>Bessere</a:t>
              </a:r>
              <a:r>
                <a:rPr lang="en-GB" sz="3000" b="0" i="0" u="none" strike="noStrike" cap="none" dirty="0">
                  <a:latin typeface="Calibri"/>
                  <a:ea typeface="Calibri"/>
                  <a:cs typeface="Calibri"/>
                  <a:sym typeface="Calibri"/>
                </a:rPr>
                <a:t> </a:t>
              </a:r>
              <a:r>
                <a:rPr lang="en-GB" sz="3000" b="0" i="0" u="none" strike="noStrike" cap="none" dirty="0" err="1">
                  <a:latin typeface="Calibri"/>
                  <a:ea typeface="Calibri"/>
                  <a:cs typeface="Calibri"/>
                  <a:sym typeface="Calibri"/>
                </a:rPr>
                <a:t>Qualität</a:t>
              </a:r>
              <a:r>
                <a:rPr lang="en-GB" sz="3000" b="0" i="0" u="none" strike="noStrike" cap="none" dirty="0">
                  <a:latin typeface="Calibri"/>
                  <a:ea typeface="Calibri"/>
                  <a:cs typeface="Calibri"/>
                  <a:sym typeface="Calibri"/>
                </a:rPr>
                <a:t> der </a:t>
              </a:r>
              <a:r>
                <a:rPr lang="en-GB" sz="3000" b="0" i="0" u="none" strike="noStrike" cap="none" dirty="0" err="1">
                  <a:latin typeface="Calibri"/>
                  <a:ea typeface="Calibri"/>
                  <a:cs typeface="Calibri"/>
                  <a:sym typeface="Calibri"/>
                </a:rPr>
                <a:t>Erträge</a:t>
              </a:r>
              <a:endParaRPr lang="en-GB" sz="3000" b="0" i="0" u="none" strike="noStrike" cap="none" dirty="0">
                <a:latin typeface="Calibri"/>
                <a:ea typeface="Calibri"/>
                <a:cs typeface="Calibri"/>
                <a:sym typeface="Calibri"/>
              </a:endParaRPr>
            </a:p>
          </p:txBody>
        </p:sp>
        <p:sp>
          <p:nvSpPr>
            <p:cNvPr id="449" name="Google Shape;449;p15"/>
            <p:cNvSpPr/>
            <p:nvPr/>
          </p:nvSpPr>
          <p:spPr>
            <a:xfrm>
              <a:off x="609701" y="1929152"/>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5"/>
            <p:cNvSpPr/>
            <p:nvPr/>
          </p:nvSpPr>
          <p:spPr>
            <a:xfrm>
              <a:off x="841327" y="2858081"/>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15"/>
            <p:cNvSpPr txBox="1"/>
            <p:nvPr/>
          </p:nvSpPr>
          <p:spPr>
            <a:xfrm>
              <a:off x="841327" y="2858081"/>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de-DE" sz="3000" b="0" i="0" u="none" strike="noStrike" cap="none" dirty="0">
                  <a:latin typeface="Calibri"/>
                  <a:ea typeface="Calibri"/>
                  <a:cs typeface="Calibri"/>
                  <a:sym typeface="Calibri"/>
                </a:rPr>
                <a:t>Hilft bei der Einhaltung von Umweltvorschriften</a:t>
              </a:r>
            </a:p>
          </p:txBody>
        </p:sp>
        <p:sp>
          <p:nvSpPr>
            <p:cNvPr id="452" name="Google Shape;452;p15"/>
            <p:cNvSpPr/>
            <p:nvPr/>
          </p:nvSpPr>
          <p:spPr>
            <a:xfrm>
              <a:off x="483941" y="2786603"/>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15"/>
            <p:cNvSpPr/>
            <p:nvPr/>
          </p:nvSpPr>
          <p:spPr>
            <a:xfrm>
              <a:off x="431579" y="3715532"/>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15"/>
            <p:cNvSpPr txBox="1"/>
            <p:nvPr/>
          </p:nvSpPr>
          <p:spPr>
            <a:xfrm>
              <a:off x="431579" y="3715532"/>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err="1">
                  <a:latin typeface="Calibri"/>
                  <a:ea typeface="Calibri"/>
                  <a:cs typeface="Calibri"/>
                  <a:sym typeface="Calibri"/>
                </a:rPr>
                <a:t>Reduzierung</a:t>
              </a:r>
              <a:r>
                <a:rPr lang="en-GB" sz="3000" b="0" i="0" u="none" strike="noStrike" cap="none" dirty="0">
                  <a:latin typeface="Calibri"/>
                  <a:ea typeface="Calibri"/>
                  <a:cs typeface="Calibri"/>
                  <a:sym typeface="Calibri"/>
                </a:rPr>
                <a:t> der </a:t>
              </a:r>
              <a:r>
                <a:rPr lang="en-GB" sz="3000" b="0" i="0" u="none" strike="noStrike" cap="none" dirty="0" err="1">
                  <a:latin typeface="Calibri"/>
                  <a:ea typeface="Calibri"/>
                  <a:cs typeface="Calibri"/>
                  <a:sym typeface="Calibri"/>
                </a:rPr>
                <a:t>manuellen</a:t>
              </a:r>
              <a:r>
                <a:rPr lang="en-GB" sz="3000" b="0" i="0" u="none" strike="noStrike" cap="none" dirty="0">
                  <a:latin typeface="Calibri"/>
                  <a:ea typeface="Calibri"/>
                  <a:cs typeface="Calibri"/>
                  <a:sym typeface="Calibri"/>
                </a:rPr>
                <a:t> Arbeit</a:t>
              </a:r>
            </a:p>
          </p:txBody>
        </p:sp>
        <p:sp>
          <p:nvSpPr>
            <p:cNvPr id="455" name="Google Shape;455;p15"/>
            <p:cNvSpPr/>
            <p:nvPr/>
          </p:nvSpPr>
          <p:spPr>
            <a:xfrm>
              <a:off x="74194" y="3644055"/>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BFA12CB-7038-35F0-F9DD-DC13A2195867}"/>
              </a:ext>
            </a:extLst>
          </p:cNvPr>
          <p:cNvGrpSpPr/>
          <p:nvPr/>
        </p:nvGrpSpPr>
        <p:grpSpPr>
          <a:xfrm rot="3730759">
            <a:off x="10621528" y="213713"/>
            <a:ext cx="949887" cy="1163493"/>
            <a:chOff x="7602444" y="4967675"/>
            <a:chExt cx="483620" cy="592374"/>
          </a:xfrm>
        </p:grpSpPr>
        <p:grpSp>
          <p:nvGrpSpPr>
            <p:cNvPr id="3" name="Google Shape;301;p5">
              <a:extLst>
                <a:ext uri="{FF2B5EF4-FFF2-40B4-BE49-F238E27FC236}">
                  <a16:creationId xmlns:a16="http://schemas.microsoft.com/office/drawing/2014/main" id="{E2E5D297-F09E-1E92-3A80-563C6F7EDD25}"/>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A54283B4-7DCD-258F-AA66-0F2475B0BF7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742849CD-FEAA-ACBA-8C4F-E5B17500451A}"/>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2C33834C-B2C6-7021-A2E0-C9CCA424823A}"/>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C1FFA42B-DCF6-EBBF-A9D6-024E332733A7}"/>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5C245D26-B571-75E4-93E3-AD5730685D2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0410AF07-14C9-5925-23C3-949E815DC53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16"/>
          <p:cNvSpPr txBox="1">
            <a:spLocks noGrp="1"/>
          </p:cNvSpPr>
          <p:nvPr>
            <p:ph type="body" idx="1"/>
          </p:nvPr>
        </p:nvSpPr>
        <p:spPr>
          <a:xfrm>
            <a:off x="5957633" y="2288487"/>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Regenwassernutzung</a:t>
            </a:r>
            <a:endParaRPr dirty="0"/>
          </a:p>
        </p:txBody>
      </p:sp>
      <p:sp>
        <p:nvSpPr>
          <p:cNvPr id="462" name="Google Shape;462;p1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7"/>
          <p:cNvSpPr txBox="1">
            <a:spLocks noGrp="1"/>
          </p:cNvSpPr>
          <p:nvPr>
            <p:ph type="body" idx="1"/>
          </p:nvPr>
        </p:nvSpPr>
        <p:spPr>
          <a:xfrm>
            <a:off x="712107" y="965937"/>
            <a:ext cx="5585418" cy="465613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sz="2200" b="1" dirty="0">
                <a:highlight>
                  <a:srgbClr val="8DC641"/>
                </a:highlight>
                <a:latin typeface="Calibri" panose="020F0502020204030204" pitchFamily="34" charset="0"/>
                <a:ea typeface="Calibri" panose="020F0502020204030204" pitchFamily="34" charset="0"/>
                <a:cs typeface="Calibri" panose="020F0502020204030204" pitchFamily="34" charset="0"/>
              </a:rPr>
              <a:t>DIE REGENWASSERNUTUNG </a:t>
            </a:r>
            <a:r>
              <a:rPr lang="de-DE" sz="2200" dirty="0">
                <a:latin typeface="Calibri" panose="020F0502020204030204" pitchFamily="34" charset="0"/>
                <a:ea typeface="Calibri" panose="020F0502020204030204" pitchFamily="34" charset="0"/>
                <a:cs typeface="Calibri" panose="020F0502020204030204" pitchFamily="34" charset="0"/>
              </a:rPr>
              <a:t>umfasst das Sammeln und Speichern von Regenwasser zur späteren Verwendung in der Landwirtschaft.</a:t>
            </a:r>
          </a:p>
          <a:p>
            <a:pPr marL="342900" lvl="0" indent="-342900" algn="l" rtl="0">
              <a:lnSpc>
                <a:spcPct val="90000"/>
              </a:lnSpc>
              <a:spcBef>
                <a:spcPts val="0"/>
              </a:spcBef>
              <a:spcAft>
                <a:spcPts val="0"/>
              </a:spcAft>
              <a:buClr>
                <a:srgbClr val="000000"/>
              </a:buClr>
              <a:buSzPts val="2400"/>
              <a:buFont typeface="Arial"/>
              <a:buChar char="•"/>
            </a:pPr>
            <a:r>
              <a:rPr lang="de-DE" sz="2200" dirty="0">
                <a:latin typeface="Calibri" panose="020F0502020204030204" pitchFamily="34" charset="0"/>
                <a:ea typeface="Calibri" panose="020F0502020204030204" pitchFamily="34" charset="0"/>
                <a:cs typeface="Calibri" panose="020F0502020204030204" pitchFamily="34" charset="0"/>
              </a:rPr>
              <a:t>Regenwasser wird von Oberflächen wie Dächern gesammelt und in Tanks, Zisternen oder Behältern gespeichert.</a:t>
            </a:r>
          </a:p>
          <a:p>
            <a:pPr marL="342900" lvl="0" indent="-342900" algn="l" rtl="0">
              <a:lnSpc>
                <a:spcPct val="90000"/>
              </a:lnSpc>
              <a:spcBef>
                <a:spcPts val="0"/>
              </a:spcBef>
              <a:spcAft>
                <a:spcPts val="0"/>
              </a:spcAft>
              <a:buClr>
                <a:srgbClr val="000000"/>
              </a:buClr>
              <a:buSzPts val="2400"/>
              <a:buFont typeface="Arial"/>
              <a:buChar char="•"/>
            </a:pPr>
            <a:r>
              <a:rPr lang="de-DE" sz="2200" dirty="0">
                <a:latin typeface="Calibri" panose="020F0502020204030204" pitchFamily="34" charset="0"/>
                <a:ea typeface="Calibri" panose="020F0502020204030204" pitchFamily="34" charset="0"/>
                <a:cs typeface="Calibri" panose="020F0502020204030204" pitchFamily="34" charset="0"/>
              </a:rPr>
              <a:t>Das Speichern von Regenwasser hilft, Dürre und Wasserknappheit zu bewältigen und zeigt die Widerstandsfähigkeit landwirtschaftlicher Methoden.</a:t>
            </a:r>
          </a:p>
          <a:p>
            <a:pPr marL="342900" lvl="0" indent="-342900" algn="l" rtl="0">
              <a:lnSpc>
                <a:spcPct val="90000"/>
              </a:lnSpc>
              <a:spcBef>
                <a:spcPts val="0"/>
              </a:spcBef>
              <a:spcAft>
                <a:spcPts val="0"/>
              </a:spcAft>
              <a:buClr>
                <a:srgbClr val="000000"/>
              </a:buClr>
              <a:buSzPts val="2400"/>
              <a:buFont typeface="Arial"/>
              <a:buChar char="•"/>
            </a:pPr>
            <a:r>
              <a:rPr lang="de-DE" sz="2200" dirty="0">
                <a:latin typeface="Calibri" panose="020F0502020204030204" pitchFamily="34" charset="0"/>
                <a:ea typeface="Calibri" panose="020F0502020204030204" pitchFamily="34" charset="0"/>
                <a:cs typeface="Calibri" panose="020F0502020204030204" pitchFamily="34" charset="0"/>
              </a:rPr>
              <a:t>Es fördert die landwirtschaftliche Entwicklung, insbesondere in Regionen mit Wasserknappheit oder unzuverlässigen Niederschlagsmustern.</a:t>
            </a:r>
            <a:endParaRPr sz="2200" dirty="0">
              <a:latin typeface="Calibri" panose="020F0502020204030204" pitchFamily="34" charset="0"/>
              <a:ea typeface="Calibri" panose="020F0502020204030204" pitchFamily="34" charset="0"/>
              <a:cs typeface="Calibri" panose="020F0502020204030204" pitchFamily="34" charset="0"/>
            </a:endParaRPr>
          </a:p>
        </p:txBody>
      </p:sp>
      <p:grpSp>
        <p:nvGrpSpPr>
          <p:cNvPr id="468" name="Google Shape;468;p17"/>
          <p:cNvGrpSpPr/>
          <p:nvPr/>
        </p:nvGrpSpPr>
        <p:grpSpPr>
          <a:xfrm rot="3730759">
            <a:off x="6806483" y="507641"/>
            <a:ext cx="949887" cy="1163493"/>
            <a:chOff x="7602444" y="4967675"/>
            <a:chExt cx="483620" cy="592374"/>
          </a:xfrm>
        </p:grpSpPr>
        <p:grpSp>
          <p:nvGrpSpPr>
            <p:cNvPr id="469" name="Google Shape;469;p17"/>
            <p:cNvGrpSpPr/>
            <p:nvPr/>
          </p:nvGrpSpPr>
          <p:grpSpPr>
            <a:xfrm>
              <a:off x="7618661" y="4967675"/>
              <a:ext cx="467403" cy="507609"/>
              <a:chOff x="2251964" y="3590497"/>
              <a:chExt cx="467403" cy="507609"/>
            </a:xfrm>
          </p:grpSpPr>
          <p:sp>
            <p:nvSpPr>
              <p:cNvPr id="470" name="Google Shape;470;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17"/>
            <p:cNvGrpSpPr/>
            <p:nvPr/>
          </p:nvGrpSpPr>
          <p:grpSpPr>
            <a:xfrm>
              <a:off x="7602444" y="4993761"/>
              <a:ext cx="421973" cy="566288"/>
              <a:chOff x="2235747" y="3616583"/>
              <a:chExt cx="421973" cy="566288"/>
            </a:xfrm>
          </p:grpSpPr>
          <p:sp>
            <p:nvSpPr>
              <p:cNvPr id="474" name="Google Shape;474;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76" name="Google Shape;476;p17"/>
          <p:cNvPicPr preferRelativeResize="0">
            <a:picLocks noGrp="1"/>
          </p:cNvPicPr>
          <p:nvPr>
            <p:ph type="pic" idx="3"/>
          </p:nvPr>
        </p:nvPicPr>
        <p:blipFill rotWithShape="1">
          <a:blip r:embed="rId3" cstate="email">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2" name="TextBox 1">
            <a:extLst>
              <a:ext uri="{FF2B5EF4-FFF2-40B4-BE49-F238E27FC236}">
                <a16:creationId xmlns:a16="http://schemas.microsoft.com/office/drawing/2014/main" id="{1C550070-6D5D-3B88-A1F1-6854D4BB18F3}"/>
              </a:ext>
            </a:extLst>
          </p:cNvPr>
          <p:cNvSpPr txBox="1"/>
          <p:nvPr/>
        </p:nvSpPr>
        <p:spPr>
          <a:xfrm>
            <a:off x="-161925" y="6260638"/>
            <a:ext cx="12353925" cy="524339"/>
          </a:xfrm>
          <a:prstGeom prst="rect">
            <a:avLst/>
          </a:prstGeom>
          <a:solidFill>
            <a:schemeClr val="bg1"/>
          </a:solidFill>
        </p:spPr>
        <p:txBody>
          <a:bodyPr wrap="square" rtlCol="0">
            <a:spAutoFit/>
          </a:bodyPr>
          <a:lstStyle/>
          <a:p>
            <a:endParaRPr lang="en-IE" dirty="0"/>
          </a:p>
        </p:txBody>
      </p:sp>
      <p:grpSp>
        <p:nvGrpSpPr>
          <p:cNvPr id="482" name="Google Shape;482;p18"/>
          <p:cNvGrpSpPr/>
          <p:nvPr/>
        </p:nvGrpSpPr>
        <p:grpSpPr>
          <a:xfrm>
            <a:off x="407005" y="800248"/>
            <a:ext cx="3923992" cy="4682094"/>
            <a:chOff x="826180" y="944079"/>
            <a:chExt cx="3923992" cy="4682094"/>
          </a:xfrm>
        </p:grpSpPr>
        <p:sp>
          <p:nvSpPr>
            <p:cNvPr id="483" name="Google Shape;483;p18"/>
            <p:cNvSpPr/>
            <p:nvPr/>
          </p:nvSpPr>
          <p:spPr>
            <a:xfrm>
              <a:off x="2775583" y="5623654"/>
              <a:ext cx="25186" cy="2519"/>
            </a:xfrm>
            <a:custGeom>
              <a:avLst/>
              <a:gdLst/>
              <a:ahLst/>
              <a:cxnLst/>
              <a:rect l="l" t="t" r="r" b="b"/>
              <a:pathLst>
                <a:path w="43" h="1" extrusionOk="0">
                  <a:moveTo>
                    <a:pt x="42" y="0"/>
                  </a:moveTo>
                  <a:lnTo>
                    <a:pt x="42" y="0"/>
                  </a:lnTo>
                  <a:cubicBezTo>
                    <a:pt x="0" y="0"/>
                    <a:pt x="0" y="0"/>
                    <a:pt x="0" y="0"/>
                  </a:cubicBezTo>
                  <a:cubicBezTo>
                    <a:pt x="17" y="0"/>
                    <a:pt x="25" y="0"/>
                    <a:pt x="42" y="0"/>
                  </a:cubicBezTo>
                </a:path>
              </a:pathLst>
            </a:custGeom>
            <a:solidFill>
              <a:srgbClr val="313234"/>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18"/>
            <p:cNvSpPr/>
            <p:nvPr/>
          </p:nvSpPr>
          <p:spPr>
            <a:xfrm>
              <a:off x="2317196" y="944079"/>
              <a:ext cx="936923" cy="420609"/>
            </a:xfrm>
            <a:custGeom>
              <a:avLst/>
              <a:gdLst/>
              <a:ahLst/>
              <a:cxnLst/>
              <a:rect l="l" t="t" r="r" b="b"/>
              <a:pathLst>
                <a:path w="1641" h="738" extrusionOk="0">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8"/>
            <p:cNvSpPr/>
            <p:nvPr/>
          </p:nvSpPr>
          <p:spPr>
            <a:xfrm>
              <a:off x="1843698" y="1364687"/>
              <a:ext cx="1883919" cy="473498"/>
            </a:xfrm>
            <a:custGeom>
              <a:avLst/>
              <a:gdLst/>
              <a:ahLst/>
              <a:cxnLst/>
              <a:rect l="l" t="t" r="r" b="b"/>
              <a:pathLst>
                <a:path w="3299" h="830" extrusionOk="0">
                  <a:moveTo>
                    <a:pt x="3298" y="829"/>
                  </a:moveTo>
                  <a:lnTo>
                    <a:pt x="2469" y="0"/>
                  </a:lnTo>
                  <a:lnTo>
                    <a:pt x="829" y="0"/>
                  </a:lnTo>
                  <a:lnTo>
                    <a:pt x="0" y="829"/>
                  </a:lnTo>
                  <a:lnTo>
                    <a:pt x="3298" y="829"/>
                  </a:lnTo>
                </a:path>
              </a:pathLst>
            </a:custGeom>
            <a:solidFill>
              <a:srgbClr val="63C1D3">
                <a:alpha val="2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6" name="Google Shape;486;p18"/>
            <p:cNvSpPr/>
            <p:nvPr/>
          </p:nvSpPr>
          <p:spPr>
            <a:xfrm>
              <a:off x="1375237" y="1838186"/>
              <a:ext cx="2825879" cy="473498"/>
            </a:xfrm>
            <a:custGeom>
              <a:avLst/>
              <a:gdLst/>
              <a:ahLst/>
              <a:cxnLst/>
              <a:rect l="l" t="t" r="r" b="b"/>
              <a:pathLst>
                <a:path w="4949" h="829" extrusionOk="0">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37743" y="2311684"/>
              <a:ext cx="3498346" cy="473498"/>
            </a:xfrm>
            <a:custGeom>
              <a:avLst/>
              <a:gdLst/>
              <a:ahLst/>
              <a:cxnLst/>
              <a:rect l="l" t="t" r="r" b="b"/>
              <a:pathLst>
                <a:path w="6125" h="830" extrusionOk="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874033" y="2785183"/>
              <a:ext cx="3830805" cy="473498"/>
            </a:xfrm>
            <a:custGeom>
              <a:avLst/>
              <a:gdLst/>
              <a:ahLst/>
              <a:cxnLst/>
              <a:rect l="l" t="t" r="r" b="b"/>
              <a:pathLst>
                <a:path w="6705" h="830" extrusionOk="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4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18"/>
            <p:cNvSpPr/>
            <p:nvPr/>
          </p:nvSpPr>
          <p:spPr>
            <a:xfrm>
              <a:off x="826180" y="3258681"/>
              <a:ext cx="3923992" cy="473498"/>
            </a:xfrm>
            <a:custGeom>
              <a:avLst/>
              <a:gdLst/>
              <a:ahLst/>
              <a:cxnLst/>
              <a:rect l="l" t="t" r="r" b="b"/>
              <a:pathLst>
                <a:path w="6871" h="828" extrusionOk="0">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p18"/>
            <p:cNvSpPr/>
            <p:nvPr/>
          </p:nvSpPr>
          <p:spPr>
            <a:xfrm>
              <a:off x="831217" y="3732180"/>
              <a:ext cx="3916435" cy="473498"/>
            </a:xfrm>
            <a:custGeom>
              <a:avLst/>
              <a:gdLst/>
              <a:ahLst/>
              <a:cxnLst/>
              <a:rect l="l" t="t" r="r" b="b"/>
              <a:pathLst>
                <a:path w="6855" h="830" extrusionOk="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8"/>
            <p:cNvSpPr/>
            <p:nvPr/>
          </p:nvSpPr>
          <p:spPr>
            <a:xfrm>
              <a:off x="906776" y="4205678"/>
              <a:ext cx="3762801" cy="473498"/>
            </a:xfrm>
            <a:custGeom>
              <a:avLst/>
              <a:gdLst/>
              <a:ahLst/>
              <a:cxnLst/>
              <a:rect l="l" t="t" r="r" b="b"/>
              <a:pathLst>
                <a:path w="6589" h="829" extrusionOk="0">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8"/>
            <p:cNvSpPr/>
            <p:nvPr/>
          </p:nvSpPr>
          <p:spPr>
            <a:xfrm>
              <a:off x="1110782" y="4676657"/>
              <a:ext cx="3357306" cy="473498"/>
            </a:xfrm>
            <a:custGeom>
              <a:avLst/>
              <a:gdLst/>
              <a:ahLst/>
              <a:cxnLst/>
              <a:rect l="l" t="t" r="r" b="b"/>
              <a:pathLst>
                <a:path w="5877" h="830" extrusionOk="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p18"/>
            <p:cNvSpPr/>
            <p:nvPr/>
          </p:nvSpPr>
          <p:spPr>
            <a:xfrm>
              <a:off x="1511242" y="5150155"/>
              <a:ext cx="2551350" cy="473498"/>
            </a:xfrm>
            <a:custGeom>
              <a:avLst/>
              <a:gdLst/>
              <a:ahLst/>
              <a:cxnLst/>
              <a:rect l="l" t="t" r="r" b="b"/>
              <a:pathLst>
                <a:path w="4467" h="830" extrusionOk="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4" name="Google Shape;494;p18"/>
          <p:cNvSpPr/>
          <p:nvPr/>
        </p:nvSpPr>
        <p:spPr>
          <a:xfrm>
            <a:off x="4570315" y="203467"/>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8"/>
          <p:cNvSpPr/>
          <p:nvPr/>
        </p:nvSpPr>
        <p:spPr>
          <a:xfrm>
            <a:off x="4545140" y="1536224"/>
            <a:ext cx="929366" cy="929367"/>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18"/>
          <p:cNvSpPr/>
          <p:nvPr/>
        </p:nvSpPr>
        <p:spPr>
          <a:xfrm>
            <a:off x="4570315" y="2868981"/>
            <a:ext cx="929366" cy="929367"/>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7" name="Google Shape;497;p18"/>
          <p:cNvSpPr/>
          <p:nvPr/>
        </p:nvSpPr>
        <p:spPr>
          <a:xfrm>
            <a:off x="4588570" y="4151034"/>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8" name="Google Shape;498;p18"/>
          <p:cNvSpPr txBox="1"/>
          <p:nvPr/>
        </p:nvSpPr>
        <p:spPr>
          <a:xfrm>
            <a:off x="5716887" y="205228"/>
            <a:ext cx="6012051" cy="41043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Sammlung</a:t>
            </a:r>
            <a:r>
              <a:rPr lang="en-GB" sz="2800" b="1" i="0" u="none" strike="noStrike" cap="none" dirty="0">
                <a:solidFill>
                  <a:srgbClr val="8DC641"/>
                </a:solidFill>
                <a:latin typeface="Calibri"/>
                <a:ea typeface="Calibri"/>
                <a:cs typeface="Calibri"/>
                <a:sym typeface="Calibri"/>
              </a:rPr>
              <a:t> von </a:t>
            </a:r>
            <a:r>
              <a:rPr lang="en-GB" sz="2800" b="1" i="0" u="none" strike="noStrike" cap="none" dirty="0" err="1">
                <a:solidFill>
                  <a:srgbClr val="8DC641"/>
                </a:solidFill>
                <a:latin typeface="Calibri"/>
                <a:ea typeface="Calibri"/>
                <a:cs typeface="Calibri"/>
                <a:sym typeface="Calibri"/>
              </a:rPr>
              <a:t>Oberflächenabfluss</a:t>
            </a:r>
            <a:endParaRPr lang="en-GB" sz="1400" b="0" i="0" u="none" strike="noStrike" cap="none" dirty="0">
              <a:solidFill>
                <a:srgbClr val="000000"/>
              </a:solidFill>
              <a:latin typeface="Arial"/>
              <a:ea typeface="Arial"/>
              <a:cs typeface="Arial"/>
              <a:sym typeface="Arial"/>
            </a:endParaRPr>
          </a:p>
        </p:txBody>
      </p:sp>
      <p:sp>
        <p:nvSpPr>
          <p:cNvPr id="499" name="Google Shape;499;p18"/>
          <p:cNvSpPr txBox="1"/>
          <p:nvPr/>
        </p:nvSpPr>
        <p:spPr>
          <a:xfrm>
            <a:off x="5755317" y="605861"/>
            <a:ext cx="5830968" cy="684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Die Sammlung von Oberflächenabfluss ist eine weit verbreitete Form der Regenwasserbewirtschaftung.</a:t>
            </a:r>
          </a:p>
        </p:txBody>
      </p:sp>
      <p:sp>
        <p:nvSpPr>
          <p:cNvPr id="500" name="Google Shape;500;p18"/>
          <p:cNvSpPr txBox="1"/>
          <p:nvPr/>
        </p:nvSpPr>
        <p:spPr>
          <a:xfrm>
            <a:off x="5753838" y="1443093"/>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Infiltrationssysteme</a:t>
            </a:r>
            <a:endParaRPr lang="en-GB" sz="2800" b="1" i="0" u="none" strike="noStrike" cap="none" dirty="0">
              <a:solidFill>
                <a:srgbClr val="8DC641"/>
              </a:solidFill>
              <a:latin typeface="Calibri"/>
              <a:ea typeface="Calibri"/>
              <a:cs typeface="Calibri"/>
              <a:sym typeface="Calibri"/>
            </a:endParaRPr>
          </a:p>
        </p:txBody>
      </p:sp>
      <p:sp>
        <p:nvSpPr>
          <p:cNvPr id="501" name="Google Shape;501;p18"/>
          <p:cNvSpPr txBox="1"/>
          <p:nvPr/>
        </p:nvSpPr>
        <p:spPr>
          <a:xfrm>
            <a:off x="5753838" y="1821651"/>
            <a:ext cx="6296396" cy="999383"/>
          </a:xfrm>
          <a:prstGeom prst="rect">
            <a:avLst/>
          </a:prstGeom>
          <a:noFill/>
          <a:ln>
            <a:noFill/>
          </a:ln>
        </p:spPr>
        <p:txBody>
          <a:bodyPr spcFirstLastPara="1" wrap="square" lIns="91425" tIns="45700" rIns="91425" bIns="45700" anchor="t" anchorCtr="0">
            <a:noAutofit/>
          </a:bodyPr>
          <a:lstStyle/>
          <a:p>
            <a:pPr>
              <a:lnSpc>
                <a:spcPct val="90000"/>
              </a:lnSpc>
              <a:buSzPts val="2000"/>
            </a:pPr>
            <a:r>
              <a:rPr lang="de-DE" sz="2000" b="0" i="0" u="none" strike="noStrike" cap="none" dirty="0">
                <a:solidFill>
                  <a:srgbClr val="000000"/>
                </a:solidFill>
                <a:latin typeface="Calibri"/>
                <a:ea typeface="Calibri"/>
                <a:cs typeface="Calibri"/>
                <a:sym typeface="Calibri"/>
              </a:rPr>
              <a:t>Infiltrationssysteme sammeln Regenwasser von undurchlässigen Oberflächen und lassen es in den Boden versickern.</a:t>
            </a:r>
            <a:endParaRPr sz="2000" b="0" i="0" u="none" strike="noStrike" cap="none" dirty="0">
              <a:solidFill>
                <a:srgbClr val="000000"/>
              </a:solidFill>
              <a:latin typeface="Calibri"/>
              <a:ea typeface="Calibri"/>
              <a:cs typeface="Calibri"/>
              <a:sym typeface="Calibri"/>
            </a:endParaRPr>
          </a:p>
        </p:txBody>
      </p:sp>
      <p:sp>
        <p:nvSpPr>
          <p:cNvPr id="502" name="Google Shape;502;p18"/>
          <p:cNvSpPr txBox="1"/>
          <p:nvPr/>
        </p:nvSpPr>
        <p:spPr>
          <a:xfrm>
            <a:off x="5753839" y="274732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Regengärten</a:t>
            </a:r>
            <a:endParaRPr sz="1400" b="0" i="0" u="none" strike="noStrike" cap="none" dirty="0">
              <a:solidFill>
                <a:srgbClr val="000000"/>
              </a:solidFill>
              <a:latin typeface="Arial"/>
              <a:ea typeface="Arial"/>
              <a:cs typeface="Arial"/>
              <a:sym typeface="Arial"/>
            </a:endParaRPr>
          </a:p>
        </p:txBody>
      </p:sp>
      <p:sp>
        <p:nvSpPr>
          <p:cNvPr id="503" name="Google Shape;503;p18"/>
          <p:cNvSpPr txBox="1"/>
          <p:nvPr/>
        </p:nvSpPr>
        <p:spPr>
          <a:xfrm>
            <a:off x="5753839" y="3141295"/>
            <a:ext cx="6216371"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Regengärten sind flache Vertiefungen, die mit einheimischen Pflanzen und organischem Material gefüllt sind und zur Sammlung von Regenwasser verwendet werden</a:t>
            </a:r>
            <a:r>
              <a:rPr lang="en-GB" sz="20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sp>
        <p:nvSpPr>
          <p:cNvPr id="504" name="Google Shape;504;p18"/>
          <p:cNvSpPr txBox="1"/>
          <p:nvPr/>
        </p:nvSpPr>
        <p:spPr>
          <a:xfrm>
            <a:off x="5753838" y="4171346"/>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Gründächer</a:t>
            </a:r>
          </a:p>
        </p:txBody>
      </p:sp>
      <p:sp>
        <p:nvSpPr>
          <p:cNvPr id="505" name="Google Shape;505;p18"/>
          <p:cNvSpPr txBox="1"/>
          <p:nvPr/>
        </p:nvSpPr>
        <p:spPr>
          <a:xfrm>
            <a:off x="5758295" y="4519236"/>
            <a:ext cx="6127435" cy="999383"/>
          </a:xfrm>
          <a:prstGeom prst="rect">
            <a:avLst/>
          </a:prstGeom>
          <a:noFill/>
          <a:ln>
            <a:noFill/>
          </a:ln>
        </p:spPr>
        <p:txBody>
          <a:bodyPr spcFirstLastPara="1" wrap="square" lIns="91425" tIns="45700" rIns="91425" bIns="45700" anchor="t" anchorCtr="0">
            <a:noAutofit/>
          </a:bodyPr>
          <a:lstStyle/>
          <a:p>
            <a:pPr>
              <a:lnSpc>
                <a:spcPct val="90000"/>
              </a:lnSpc>
              <a:buSzPts val="2000"/>
            </a:pPr>
            <a:r>
              <a:rPr lang="de-DE" sz="2000" b="0" i="0" u="none" strike="noStrike" cap="none" dirty="0">
                <a:solidFill>
                  <a:srgbClr val="000000"/>
                </a:solidFill>
                <a:latin typeface="Calibri"/>
                <a:ea typeface="Calibri"/>
                <a:cs typeface="Calibri"/>
                <a:sym typeface="Calibri"/>
              </a:rPr>
              <a:t>Gründächer beinhalten das Bepflanzen von Dachflächen, um Regenwasser aufzufangen und so zu verhindern, dass es sofort in nahegelegene Gewässer abfließt.</a:t>
            </a:r>
            <a:endParaRPr sz="2000" b="0" i="0" u="none" strike="noStrike" cap="none" dirty="0">
              <a:solidFill>
                <a:srgbClr val="000000"/>
              </a:solidFill>
              <a:latin typeface="Calibri"/>
              <a:ea typeface="Calibri"/>
              <a:cs typeface="Calibri"/>
              <a:sym typeface="Calibri"/>
            </a:endParaRPr>
          </a:p>
        </p:txBody>
      </p:sp>
      <p:sp>
        <p:nvSpPr>
          <p:cNvPr id="506" name="Google Shape;506;p18"/>
          <p:cNvSpPr/>
          <p:nvPr/>
        </p:nvSpPr>
        <p:spPr>
          <a:xfrm>
            <a:off x="4588570" y="5433088"/>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BC2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18"/>
          <p:cNvSpPr txBox="1"/>
          <p:nvPr/>
        </p:nvSpPr>
        <p:spPr>
          <a:xfrm>
            <a:off x="5753838" y="551016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Regentonnen</a:t>
            </a:r>
            <a:endParaRPr sz="1400" b="0" i="0" u="none" strike="noStrike" cap="none" dirty="0">
              <a:solidFill>
                <a:srgbClr val="000000"/>
              </a:solidFill>
              <a:latin typeface="Arial"/>
              <a:ea typeface="Arial"/>
              <a:cs typeface="Arial"/>
              <a:sym typeface="Arial"/>
            </a:endParaRPr>
          </a:p>
        </p:txBody>
      </p:sp>
      <p:sp>
        <p:nvSpPr>
          <p:cNvPr id="508" name="Google Shape;508;p18"/>
          <p:cNvSpPr txBox="1"/>
          <p:nvPr/>
        </p:nvSpPr>
        <p:spPr>
          <a:xfrm>
            <a:off x="5758295" y="5862455"/>
            <a:ext cx="6112299"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Regentonnen bieten Hausbesitzern eine bequeme Möglichkeit, Regenwasser von ihren Dächern zu sammeln.</a:t>
            </a:r>
          </a:p>
        </p:txBody>
      </p:sp>
      <p:sp>
        <p:nvSpPr>
          <p:cNvPr id="509" name="Google Shape;509;p18"/>
          <p:cNvSpPr txBox="1"/>
          <p:nvPr/>
        </p:nvSpPr>
        <p:spPr>
          <a:xfrm>
            <a:off x="675733" y="2402358"/>
            <a:ext cx="328675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err="1">
                <a:latin typeface="Calibri"/>
                <a:ea typeface="Calibri"/>
                <a:cs typeface="Calibri"/>
                <a:sym typeface="Calibri"/>
              </a:rPr>
              <a:t>Arten</a:t>
            </a:r>
            <a:r>
              <a:rPr lang="en-GB" sz="3600" b="1" i="0" u="none" strike="noStrike" cap="none" dirty="0">
                <a:latin typeface="Calibri"/>
                <a:ea typeface="Calibri"/>
                <a:cs typeface="Calibri"/>
                <a:sym typeface="Calibri"/>
              </a:rPr>
              <a:t> der </a:t>
            </a:r>
            <a:r>
              <a:rPr lang="en-GB" sz="3600" b="1" i="0" u="none" strike="noStrike" cap="none" dirty="0" err="1">
                <a:latin typeface="Calibri"/>
                <a:ea typeface="Calibri"/>
                <a:cs typeface="Calibri"/>
                <a:sym typeface="Calibri"/>
              </a:rPr>
              <a:t>Regenwasserbewirtschaftung</a:t>
            </a:r>
            <a:endParaRPr lang="en-GB" sz="3600" b="1" i="0" u="none" strike="noStrike" cap="none" dirty="0">
              <a:latin typeface="Calibri"/>
              <a:ea typeface="Calibri"/>
              <a:cs typeface="Calibri"/>
              <a:sym typeface="Calibri"/>
            </a:endParaRPr>
          </a:p>
        </p:txBody>
      </p:sp>
      <p:pic>
        <p:nvPicPr>
          <p:cNvPr id="4" name="Graphic 3" descr="Badge 3 outline">
            <a:extLst>
              <a:ext uri="{FF2B5EF4-FFF2-40B4-BE49-F238E27FC236}">
                <a16:creationId xmlns:a16="http://schemas.microsoft.com/office/drawing/2014/main" id="{D903C6E0-EF63-B3DA-86AD-D19FEFF48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0335" y="2876464"/>
            <a:ext cx="914400" cy="914400"/>
          </a:xfrm>
          <a:prstGeom prst="rect">
            <a:avLst/>
          </a:prstGeom>
        </p:spPr>
      </p:pic>
      <p:pic>
        <p:nvPicPr>
          <p:cNvPr id="6" name="Graphic 5" descr="Badge 1 outline">
            <a:extLst>
              <a:ext uri="{FF2B5EF4-FFF2-40B4-BE49-F238E27FC236}">
                <a16:creationId xmlns:a16="http://schemas.microsoft.com/office/drawing/2014/main" id="{765AC310-A37B-9E44-B22C-5B62F2E99F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0315" y="208049"/>
            <a:ext cx="914400" cy="914400"/>
          </a:xfrm>
          <a:prstGeom prst="rect">
            <a:avLst/>
          </a:prstGeom>
        </p:spPr>
      </p:pic>
      <p:pic>
        <p:nvPicPr>
          <p:cNvPr id="8" name="Graphic 7" descr="Badge outline">
            <a:extLst>
              <a:ext uri="{FF2B5EF4-FFF2-40B4-BE49-F238E27FC236}">
                <a16:creationId xmlns:a16="http://schemas.microsoft.com/office/drawing/2014/main" id="{AB16FCD6-5C3C-1A95-CAC6-A60525A46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4380" y="1548289"/>
            <a:ext cx="914400" cy="914400"/>
          </a:xfrm>
          <a:prstGeom prst="rect">
            <a:avLst/>
          </a:prstGeom>
        </p:spPr>
      </p:pic>
      <p:pic>
        <p:nvPicPr>
          <p:cNvPr id="10" name="Graphic 9" descr="Badge 4 outline">
            <a:extLst>
              <a:ext uri="{FF2B5EF4-FFF2-40B4-BE49-F238E27FC236}">
                <a16:creationId xmlns:a16="http://schemas.microsoft.com/office/drawing/2014/main" id="{D13BE800-884E-0D28-5130-F03BB552326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536" y="4166001"/>
            <a:ext cx="914400" cy="914400"/>
          </a:xfrm>
          <a:prstGeom prst="rect">
            <a:avLst/>
          </a:prstGeom>
        </p:spPr>
      </p:pic>
      <p:pic>
        <p:nvPicPr>
          <p:cNvPr id="12" name="Graphic 11" descr="Badge 5 outline">
            <a:extLst>
              <a:ext uri="{FF2B5EF4-FFF2-40B4-BE49-F238E27FC236}">
                <a16:creationId xmlns:a16="http://schemas.microsoft.com/office/drawing/2014/main" id="{FDE15D5B-27AA-986C-A58B-37608D26ED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3536" y="5428067"/>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efb70a8396_1_18"/>
          <p:cNvSpPr txBox="1">
            <a:spLocks noGrp="1"/>
          </p:cNvSpPr>
          <p:nvPr>
            <p:ph type="body" idx="2"/>
          </p:nvPr>
        </p:nvSpPr>
        <p:spPr>
          <a:xfrm>
            <a:off x="878257" y="56627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Lernreflexion</a:t>
            </a:r>
            <a:endParaRPr lang="en-GB" b="1" dirty="0"/>
          </a:p>
          <a:p>
            <a:pPr marL="0" lvl="0" indent="0" algn="l" rtl="0">
              <a:lnSpc>
                <a:spcPct val="90000"/>
              </a:lnSpc>
              <a:spcBef>
                <a:spcPts val="0"/>
              </a:spcBef>
              <a:spcAft>
                <a:spcPts val="0"/>
              </a:spcAft>
              <a:buClr>
                <a:srgbClr val="8DC641"/>
              </a:buClr>
              <a:buSzPts val="3600"/>
              <a:buNone/>
            </a:pPr>
            <a:endParaRPr b="1" dirty="0"/>
          </a:p>
        </p:txBody>
      </p:sp>
      <p:grpSp>
        <p:nvGrpSpPr>
          <p:cNvPr id="216" name="Google Shape;216;g2efb70a8396_1_18"/>
          <p:cNvGrpSpPr/>
          <p:nvPr/>
        </p:nvGrpSpPr>
        <p:grpSpPr>
          <a:xfrm rot="3730713">
            <a:off x="10364059" y="188191"/>
            <a:ext cx="949899" cy="1163507"/>
            <a:chOff x="7602444" y="4967675"/>
            <a:chExt cx="483620" cy="592374"/>
          </a:xfrm>
        </p:grpSpPr>
        <p:grpSp>
          <p:nvGrpSpPr>
            <p:cNvPr id="217" name="Google Shape;217;g2efb70a8396_1_18"/>
            <p:cNvGrpSpPr/>
            <p:nvPr/>
          </p:nvGrpSpPr>
          <p:grpSpPr>
            <a:xfrm>
              <a:off x="7618661" y="4967675"/>
              <a:ext cx="467403" cy="507609"/>
              <a:chOff x="2251964" y="3590497"/>
              <a:chExt cx="467403" cy="507609"/>
            </a:xfrm>
          </p:grpSpPr>
          <p:sp>
            <p:nvSpPr>
              <p:cNvPr id="218" name="Google Shape;218;g2efb70a8396_1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g2efb70a8396_1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g2efb70a8396_1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1" name="Google Shape;221;g2efb70a8396_1_18"/>
            <p:cNvGrpSpPr/>
            <p:nvPr/>
          </p:nvGrpSpPr>
          <p:grpSpPr>
            <a:xfrm>
              <a:off x="7602444" y="4993761"/>
              <a:ext cx="421973" cy="566288"/>
              <a:chOff x="2235747" y="3616583"/>
              <a:chExt cx="421973" cy="566288"/>
            </a:xfrm>
          </p:grpSpPr>
          <p:sp>
            <p:nvSpPr>
              <p:cNvPr id="222" name="Google Shape;222;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3" name="Google Shape;223;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224" name="Google Shape;224;g2efb70a8396_1_18"/>
          <p:cNvSpPr txBox="1"/>
          <p:nvPr/>
        </p:nvSpPr>
        <p:spPr>
          <a:xfrm>
            <a:off x="770118" y="2229784"/>
            <a:ext cx="10810640" cy="3508623"/>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Tx/>
              <a:buSzPts val="2400"/>
              <a:buFont typeface="Calibri"/>
              <a:buAutoNum type="arabicPeriod"/>
            </a:pPr>
            <a:r>
              <a:rPr lang="de-DE" sz="2400" dirty="0">
                <a:latin typeface="Calibri"/>
                <a:ea typeface="Calibri"/>
                <a:cs typeface="Calibri"/>
                <a:sym typeface="Calibri"/>
              </a:rPr>
              <a:t>Was verstehen Sie unter der Verbesserung der Wassereffizienz in der Landwirtschaft durch präzise Bewässerungsmethoden wie Tropfbewässerung?</a:t>
            </a:r>
          </a:p>
          <a:p>
            <a:pPr marL="457200" lvl="0" indent="-381000" algn="l" rtl="0">
              <a:spcBef>
                <a:spcPts val="0"/>
              </a:spcBef>
              <a:spcAft>
                <a:spcPts val="0"/>
              </a:spcAft>
              <a:buClrTx/>
              <a:buSzPts val="2400"/>
              <a:buFont typeface="Calibri"/>
              <a:buAutoNum type="arabicPeriod"/>
            </a:pPr>
            <a:endParaRPr lang="de-DE"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de-DE" sz="2400" dirty="0">
                <a:latin typeface="Calibri"/>
                <a:ea typeface="Calibri"/>
                <a:cs typeface="Calibri"/>
                <a:sym typeface="Calibri"/>
              </a:rPr>
              <a:t>Wie stehen Sie zu den Vorteilen und möglichen Problemen des Einsatzes von Regenwassernutzungssystemen in der Landwirtschaft?</a:t>
            </a:r>
          </a:p>
          <a:p>
            <a:pPr marL="457200" lvl="0" indent="-381000" algn="l" rtl="0">
              <a:spcBef>
                <a:spcPts val="0"/>
              </a:spcBef>
              <a:spcAft>
                <a:spcPts val="0"/>
              </a:spcAft>
              <a:buClrTx/>
              <a:buSzPts val="2400"/>
              <a:buFont typeface="Calibri"/>
              <a:buAutoNum type="arabicPeriod"/>
            </a:pPr>
            <a:endParaRPr lang="de-DE"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de-DE" sz="2400" dirty="0">
                <a:latin typeface="Calibri"/>
                <a:ea typeface="Calibri"/>
                <a:cs typeface="Calibri"/>
                <a:sym typeface="Calibri"/>
              </a:rPr>
              <a:t>Wie denken Sie, kann das Wissen über den Wassergehalt des Bodens und die Bedürfnisse der Pflanzen die Bewässerungs- und Wasserbewirtschaftungsstrategien beeinflussen?</a:t>
            </a:r>
            <a:endParaRPr sz="2400" dirty="0">
              <a:latin typeface="Calibri"/>
              <a:ea typeface="Calibri"/>
              <a:cs typeface="Calibri"/>
              <a:sym typeface="Calibri"/>
            </a:endParaRPr>
          </a:p>
        </p:txBody>
      </p:sp>
      <p:sp>
        <p:nvSpPr>
          <p:cNvPr id="225" name="Google Shape;225;g2efb70a8396_1_18"/>
          <p:cNvSpPr txBox="1"/>
          <p:nvPr/>
        </p:nvSpPr>
        <p:spPr>
          <a:xfrm>
            <a:off x="901401" y="1330596"/>
            <a:ext cx="9792900" cy="84943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de-DE" sz="2400" b="1" dirty="0">
                <a:solidFill>
                  <a:srgbClr val="8DC641"/>
                </a:solidFill>
                <a:latin typeface="Calibri"/>
                <a:ea typeface="Calibri"/>
                <a:cs typeface="Calibri"/>
                <a:sym typeface="Calibri"/>
              </a:rPr>
              <a:t>Bitte nehmen Sie sich ein paar Minuten Zeit, um über die folgenden Fragen nachzudenken: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9"/>
          <p:cNvSpPr/>
          <p:nvPr/>
        </p:nvSpPr>
        <p:spPr>
          <a:xfrm>
            <a:off x="6490881" y="190035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9"/>
          <p:cNvSpPr/>
          <p:nvPr/>
        </p:nvSpPr>
        <p:spPr>
          <a:xfrm>
            <a:off x="6260484" y="251321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9"/>
          <p:cNvSpPr/>
          <p:nvPr/>
        </p:nvSpPr>
        <p:spPr>
          <a:xfrm>
            <a:off x="3924254" y="890990"/>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9"/>
          <p:cNvSpPr/>
          <p:nvPr/>
        </p:nvSpPr>
        <p:spPr>
          <a:xfrm>
            <a:off x="4362009" y="105019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9"/>
          <p:cNvSpPr/>
          <p:nvPr/>
        </p:nvSpPr>
        <p:spPr>
          <a:xfrm>
            <a:off x="4057884" y="373892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519" name="Google Shape;519;p19"/>
          <p:cNvSpPr/>
          <p:nvPr/>
        </p:nvSpPr>
        <p:spPr>
          <a:xfrm>
            <a:off x="3723808" y="289797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p19"/>
          <p:cNvSpPr txBox="1"/>
          <p:nvPr/>
        </p:nvSpPr>
        <p:spPr>
          <a:xfrm>
            <a:off x="512458" y="936842"/>
            <a:ext cx="262383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de-DE" sz="2800" b="1" i="0" u="none" strike="noStrike" cap="none" dirty="0">
                <a:solidFill>
                  <a:srgbClr val="8DC641"/>
                </a:solidFill>
                <a:latin typeface="Calibri"/>
                <a:ea typeface="Calibri"/>
                <a:cs typeface="Calibri"/>
                <a:sym typeface="Calibri"/>
              </a:rPr>
              <a:t>Fülle, Zugänglichkeit und niedriger Salzgehalt</a:t>
            </a:r>
          </a:p>
        </p:txBody>
      </p:sp>
      <p:sp>
        <p:nvSpPr>
          <p:cNvPr id="521" name="Google Shape;521;p19"/>
          <p:cNvSpPr txBox="1"/>
          <p:nvPr/>
        </p:nvSpPr>
        <p:spPr>
          <a:xfrm>
            <a:off x="837031" y="3179602"/>
            <a:ext cx="2299264"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Ermöglicht die effektive Nutzung dieser wertvollen Ressource</a:t>
            </a:r>
          </a:p>
        </p:txBody>
      </p:sp>
      <p:cxnSp>
        <p:nvCxnSpPr>
          <p:cNvPr id="522" name="Google Shape;522;p19"/>
          <p:cNvCxnSpPr/>
          <p:nvPr/>
        </p:nvCxnSpPr>
        <p:spPr>
          <a:xfrm rot="10800000">
            <a:off x="2746615" y="1227095"/>
            <a:ext cx="1873439" cy="8679"/>
          </a:xfrm>
          <a:prstGeom prst="straightConnector1">
            <a:avLst/>
          </a:prstGeom>
          <a:noFill/>
          <a:ln w="12950" cap="flat" cmpd="sng">
            <a:solidFill>
              <a:srgbClr val="8DC641"/>
            </a:solidFill>
            <a:prstDash val="solid"/>
            <a:round/>
            <a:headEnd type="none" w="sm" len="sm"/>
            <a:tailEnd type="none" w="sm" len="sm"/>
          </a:ln>
        </p:spPr>
      </p:cxnSp>
      <p:sp>
        <p:nvSpPr>
          <p:cNvPr id="523" name="Google Shape;523;p19"/>
          <p:cNvSpPr/>
          <p:nvPr/>
        </p:nvSpPr>
        <p:spPr>
          <a:xfrm>
            <a:off x="2700184" y="118612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9"/>
          <p:cNvSpPr txBox="1"/>
          <p:nvPr/>
        </p:nvSpPr>
        <p:spPr>
          <a:xfrm>
            <a:off x="7262772" y="4427582"/>
            <a:ext cx="3933600" cy="24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GB" sz="2800" b="1" i="0" u="none" strike="noStrike" cap="none" dirty="0" err="1">
                <a:solidFill>
                  <a:srgbClr val="63C1D3"/>
                </a:solidFill>
                <a:latin typeface="Calibri"/>
                <a:ea typeface="Calibri"/>
                <a:cs typeface="Calibri"/>
                <a:sym typeface="Calibri"/>
              </a:rPr>
              <a:t>Kostengünstige</a:t>
            </a:r>
            <a:r>
              <a:rPr lang="en-GB" sz="2800" b="1" i="0" u="none" strike="noStrike" cap="none" dirty="0">
                <a:solidFill>
                  <a:srgbClr val="63C1D3"/>
                </a:solidFill>
                <a:latin typeface="Calibri"/>
                <a:ea typeface="Calibri"/>
                <a:cs typeface="Calibri"/>
                <a:sym typeface="Calibri"/>
              </a:rPr>
              <a:t> und </a:t>
            </a:r>
            <a:r>
              <a:rPr lang="en-GB" sz="2800" b="1" i="0" u="none" strike="noStrike" cap="none" dirty="0" err="1">
                <a:solidFill>
                  <a:srgbClr val="63C1D3"/>
                </a:solidFill>
                <a:latin typeface="Calibri"/>
                <a:ea typeface="Calibri"/>
                <a:cs typeface="Calibri"/>
                <a:sym typeface="Calibri"/>
              </a:rPr>
              <a:t>umweltfreundliche</a:t>
            </a:r>
            <a:r>
              <a:rPr lang="en-GB" sz="2800" b="1" i="0" u="none" strike="noStrike" cap="none" dirty="0">
                <a:solidFill>
                  <a:srgbClr val="63C1D3"/>
                </a:solidFill>
                <a:latin typeface="Calibri"/>
                <a:ea typeface="Calibri"/>
                <a:cs typeface="Calibri"/>
                <a:sym typeface="Calibri"/>
              </a:rPr>
              <a:t> </a:t>
            </a:r>
            <a:r>
              <a:rPr lang="en-GB" sz="2800" b="1" i="0" u="none" strike="noStrike" cap="none" dirty="0" err="1">
                <a:solidFill>
                  <a:srgbClr val="63C1D3"/>
                </a:solidFill>
                <a:latin typeface="Calibri"/>
                <a:ea typeface="Calibri"/>
                <a:cs typeface="Calibri"/>
                <a:sym typeface="Calibri"/>
              </a:rPr>
              <a:t>Tanksysteme</a:t>
            </a:r>
            <a:endParaRPr lang="en-GB" sz="2800" b="1" i="0" u="none" strike="noStrike" cap="none" dirty="0">
              <a:solidFill>
                <a:srgbClr val="63C1D3"/>
              </a:solidFill>
              <a:latin typeface="Calibri"/>
              <a:ea typeface="Calibri"/>
              <a:cs typeface="Calibri"/>
              <a:sym typeface="Calibri"/>
            </a:endParaRPr>
          </a:p>
        </p:txBody>
      </p:sp>
      <p:sp>
        <p:nvSpPr>
          <p:cNvPr id="525" name="Google Shape;525;p19"/>
          <p:cNvSpPr txBox="1"/>
          <p:nvPr/>
        </p:nvSpPr>
        <p:spPr>
          <a:xfrm>
            <a:off x="8334375" y="5740195"/>
            <a:ext cx="3492667" cy="999383"/>
          </a:xfrm>
          <a:prstGeom prst="rect">
            <a:avLst/>
          </a:prstGeom>
          <a:solidFill>
            <a:schemeClr val="bg1"/>
          </a:solidFill>
          <a:ln>
            <a:noFill/>
          </a:ln>
        </p:spPr>
        <p:txBody>
          <a:bodyPr spcFirstLastPara="1" wrap="square" lIns="91425" tIns="45700" rIns="91425" bIns="45700" anchor="t" anchorCtr="0">
            <a:noAutofit/>
          </a:bodyPr>
          <a:lstStyle/>
          <a:p>
            <a:pPr marL="144000" marR="0" lvl="0" indent="0" algn="ctr"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Bietet eine praktische und umweltbewusste Alternative</a:t>
            </a:r>
          </a:p>
        </p:txBody>
      </p:sp>
      <p:sp>
        <p:nvSpPr>
          <p:cNvPr id="526" name="Google Shape;526;p19"/>
          <p:cNvSpPr txBox="1"/>
          <p:nvPr/>
        </p:nvSpPr>
        <p:spPr>
          <a:xfrm>
            <a:off x="9216711" y="227058"/>
            <a:ext cx="2666997" cy="339415"/>
          </a:xfrm>
          <a:prstGeom prst="rect">
            <a:avLst/>
          </a:prstGeom>
          <a:noFill/>
          <a:ln>
            <a:noFill/>
          </a:ln>
        </p:spPr>
        <p:txBody>
          <a:bodyPr spcFirstLastPara="1" wrap="square" lIns="91425" tIns="45700" rIns="91425" bIns="45700" anchor="t" anchorCtr="0">
            <a:noAutofit/>
          </a:bodyPr>
          <a:lstStyle/>
          <a:p>
            <a:pPr lvl="0">
              <a:lnSpc>
                <a:spcPct val="90000"/>
              </a:lnSpc>
              <a:buClr>
                <a:srgbClr val="9FDADF"/>
              </a:buClr>
              <a:buSzPts val="2800"/>
            </a:pPr>
            <a:r>
              <a:rPr lang="de-DE" sz="2800" b="1" i="0" u="none" strike="noStrike" cap="none" dirty="0">
                <a:solidFill>
                  <a:srgbClr val="9FDADF"/>
                </a:solidFill>
                <a:latin typeface="Calibri"/>
                <a:ea typeface="Calibri"/>
                <a:cs typeface="Calibri"/>
                <a:sym typeface="Calibri"/>
              </a:rPr>
              <a:t>Verringerung der Abhängigkeit von externen Quellen</a:t>
            </a:r>
          </a:p>
        </p:txBody>
      </p:sp>
      <p:sp>
        <p:nvSpPr>
          <p:cNvPr id="527" name="Google Shape;527;p19"/>
          <p:cNvSpPr txBox="1"/>
          <p:nvPr/>
        </p:nvSpPr>
        <p:spPr>
          <a:xfrm>
            <a:off x="9448895" y="2875043"/>
            <a:ext cx="2378147"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Bietet eine zusätzliche und lokal verfügbare Wasserquelle</a:t>
            </a:r>
          </a:p>
        </p:txBody>
      </p:sp>
      <p:grpSp>
        <p:nvGrpSpPr>
          <p:cNvPr id="528" name="Google Shape;528;p19"/>
          <p:cNvGrpSpPr/>
          <p:nvPr/>
        </p:nvGrpSpPr>
        <p:grpSpPr>
          <a:xfrm rot="10800000">
            <a:off x="5170374" y="5192862"/>
            <a:ext cx="1919870" cy="90131"/>
            <a:chOff x="6348336" y="5127450"/>
            <a:chExt cx="1919870" cy="90131"/>
          </a:xfrm>
        </p:grpSpPr>
        <p:cxnSp>
          <p:nvCxnSpPr>
            <p:cNvPr id="529" name="Google Shape;529;p19"/>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30" name="Google Shape;530;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1" name="Google Shape;531;p19"/>
          <p:cNvGrpSpPr/>
          <p:nvPr/>
        </p:nvGrpSpPr>
        <p:grpSpPr>
          <a:xfrm rot="10800000">
            <a:off x="7309702" y="1868427"/>
            <a:ext cx="1919870" cy="90131"/>
            <a:chOff x="6348336" y="5127450"/>
            <a:chExt cx="1919870" cy="90131"/>
          </a:xfrm>
        </p:grpSpPr>
        <p:cxnSp>
          <p:nvCxnSpPr>
            <p:cNvPr id="532" name="Google Shape;532;p19"/>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33" name="Google Shape;533;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4" name="Google Shape;534;p19"/>
          <p:cNvSpPr txBox="1"/>
          <p:nvPr/>
        </p:nvSpPr>
        <p:spPr>
          <a:xfrm>
            <a:off x="487738" y="72144"/>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i="0" u="none" strike="noStrike" cap="none" dirty="0" err="1">
                <a:latin typeface="Calibri"/>
                <a:ea typeface="Calibri"/>
                <a:cs typeface="Calibri"/>
                <a:sym typeface="Calibri"/>
              </a:rPr>
              <a:t>Vorteile</a:t>
            </a:r>
            <a:endParaRPr sz="1400" b="0" i="0" u="none" strike="noStrike" cap="none" dirty="0">
              <a:latin typeface="Arial"/>
              <a:ea typeface="Arial"/>
              <a:cs typeface="Arial"/>
              <a:sym typeface="Arial"/>
            </a:endParaRPr>
          </a:p>
        </p:txBody>
      </p:sp>
      <p:sp>
        <p:nvSpPr>
          <p:cNvPr id="2" name="Google Shape;315;p6">
            <a:extLst>
              <a:ext uri="{FF2B5EF4-FFF2-40B4-BE49-F238E27FC236}">
                <a16:creationId xmlns:a16="http://schemas.microsoft.com/office/drawing/2014/main" id="{24D5B15A-515B-D7DB-382A-2729081E8999}"/>
              </a:ext>
            </a:extLst>
          </p:cNvPr>
          <p:cNvSpPr txBox="1"/>
          <p:nvPr/>
        </p:nvSpPr>
        <p:spPr>
          <a:xfrm>
            <a:off x="2500987" y="5770353"/>
            <a:ext cx="5447760" cy="523180"/>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Sustainable Water Management Practices for Intensified Agriculture</a:t>
            </a:r>
            <a:endParaRPr lang="en-US" b="1" dirty="0">
              <a:solidFill>
                <a:schemeClr val="dk1"/>
              </a:solidFill>
              <a:latin typeface="Calibri"/>
              <a:ea typeface="Calibri"/>
              <a:cs typeface="Calibri"/>
            </a:endParaRPr>
          </a:p>
          <a:p>
            <a:pPr>
              <a:buSzPts val="2400"/>
            </a:pPr>
            <a:endParaRPr lang="tr-TR" b="1" i="0" u="none" strike="noStrike" cap="none" dirty="0">
              <a:solidFill>
                <a:srgbClr val="000000"/>
              </a:solidFill>
              <a:latin typeface="Arial"/>
              <a:ea typeface="Arial"/>
              <a:cs typeface="Arial"/>
              <a:sym typeface="Arial"/>
            </a:endParaRPr>
          </a:p>
        </p:txBody>
      </p:sp>
      <p:pic>
        <p:nvPicPr>
          <p:cNvPr id="4" name="Graphic 3" descr="Arrow: Clockwise curve outline">
            <a:extLst>
              <a:ext uri="{FF2B5EF4-FFF2-40B4-BE49-F238E27FC236}">
                <a16:creationId xmlns:a16="http://schemas.microsoft.com/office/drawing/2014/main" id="{DD0C6DAC-E75A-6F16-8E83-25CB2A50F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750110" y="2369728"/>
            <a:ext cx="914400" cy="914400"/>
          </a:xfrm>
          <a:prstGeom prst="rect">
            <a:avLst/>
          </a:prstGeom>
        </p:spPr>
      </p:pic>
      <p:pic>
        <p:nvPicPr>
          <p:cNvPr id="5" name="Graphic 4" descr="Arrow: Clockwise curve outline">
            <a:extLst>
              <a:ext uri="{FF2B5EF4-FFF2-40B4-BE49-F238E27FC236}">
                <a16:creationId xmlns:a16="http://schemas.microsoft.com/office/drawing/2014/main" id="{D80F972A-BB77-7859-1316-29122EB2B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34651" y="4825794"/>
            <a:ext cx="914400" cy="914400"/>
          </a:xfrm>
          <a:prstGeom prst="rect">
            <a:avLst/>
          </a:prstGeom>
        </p:spPr>
      </p:pic>
      <p:pic>
        <p:nvPicPr>
          <p:cNvPr id="6" name="Graphic 5" descr="Arrow: Clockwise curve outline">
            <a:extLst>
              <a:ext uri="{FF2B5EF4-FFF2-40B4-BE49-F238E27FC236}">
                <a16:creationId xmlns:a16="http://schemas.microsoft.com/office/drawing/2014/main" id="{3BB37872-1336-0145-404B-0E99350E8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496111" y="1890748"/>
            <a:ext cx="914400" cy="914400"/>
          </a:xfrm>
          <a:prstGeom prst="rect">
            <a:avLst/>
          </a:prstGeom>
        </p:spPr>
      </p:pic>
      <p:sp>
        <p:nvSpPr>
          <p:cNvPr id="7" name="Arrow: Right 6">
            <a:extLst>
              <a:ext uri="{FF2B5EF4-FFF2-40B4-BE49-F238E27FC236}">
                <a16:creationId xmlns:a16="http://schemas.microsoft.com/office/drawing/2014/main" id="{71989A3F-173E-6690-3FA6-809D7E665634}"/>
              </a:ext>
            </a:extLst>
          </p:cNvPr>
          <p:cNvSpPr/>
          <p:nvPr/>
        </p:nvSpPr>
        <p:spPr>
          <a:xfrm>
            <a:off x="0" y="5424928"/>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Lesen</a:t>
            </a:r>
            <a:r>
              <a:rPr lang="en-IE" sz="2000" b="1" dirty="0">
                <a:latin typeface="Calibri" panose="020F0502020204030204" pitchFamily="34" charset="0"/>
                <a:ea typeface="Calibri" panose="020F0502020204030204" pitchFamily="34" charset="0"/>
                <a:cs typeface="Calibri" panose="020F0502020204030204" pitchFamily="34" charset="0"/>
              </a:rPr>
              <a:t> Sie </a:t>
            </a:r>
            <a:r>
              <a:rPr lang="en-IE" sz="2000" b="1" dirty="0" err="1">
                <a:latin typeface="Calibri" panose="020F0502020204030204" pitchFamily="34" charset="0"/>
                <a:ea typeface="Calibri" panose="020F0502020204030204" pitchFamily="34" charset="0"/>
                <a:cs typeface="Calibri" panose="020F0502020204030204" pitchFamily="34" charset="0"/>
              </a:rPr>
              <a:t>hier</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mehr</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4C880F41-FFAF-DB05-9751-6495A88323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759" y="1276257"/>
            <a:ext cx="704409" cy="704409"/>
          </a:xfrm>
          <a:prstGeom prst="rect">
            <a:avLst/>
          </a:prstGeom>
        </p:spPr>
      </p:pic>
      <p:pic>
        <p:nvPicPr>
          <p:cNvPr id="11" name="Picture 10">
            <a:extLst>
              <a:ext uri="{FF2B5EF4-FFF2-40B4-BE49-F238E27FC236}">
                <a16:creationId xmlns:a16="http://schemas.microsoft.com/office/drawing/2014/main" id="{FDE4BB86-26E1-FECF-0EB1-AE8F2F07C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52514" y="2660360"/>
            <a:ext cx="714375" cy="714375"/>
          </a:xfrm>
          <a:prstGeom prst="rect">
            <a:avLst/>
          </a:prstGeom>
        </p:spPr>
      </p:pic>
      <p:grpSp>
        <p:nvGrpSpPr>
          <p:cNvPr id="12" name="Graphic 3">
            <a:extLst>
              <a:ext uri="{FF2B5EF4-FFF2-40B4-BE49-F238E27FC236}">
                <a16:creationId xmlns:a16="http://schemas.microsoft.com/office/drawing/2014/main" id="{B98BDFA0-8B88-362E-14FF-994A4D0304A2}"/>
              </a:ext>
            </a:extLst>
          </p:cNvPr>
          <p:cNvGrpSpPr/>
          <p:nvPr/>
        </p:nvGrpSpPr>
        <p:grpSpPr>
          <a:xfrm>
            <a:off x="4511773" y="4222610"/>
            <a:ext cx="787954" cy="699436"/>
            <a:chOff x="10410452" y="410457"/>
            <a:chExt cx="1091621" cy="1089230"/>
          </a:xfrm>
        </p:grpSpPr>
        <p:sp>
          <p:nvSpPr>
            <p:cNvPr id="13" name="Freeform 1356">
              <a:extLst>
                <a:ext uri="{FF2B5EF4-FFF2-40B4-BE49-F238E27FC236}">
                  <a16:creationId xmlns:a16="http://schemas.microsoft.com/office/drawing/2014/main" id="{C70D75A2-B5A5-FEBB-6169-65A8D6CB372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A972D"/>
            </a:solidFill>
            <a:ln w="27426" cap="flat">
              <a:noFill/>
              <a:prstDash val="solid"/>
              <a:miter/>
            </a:ln>
          </p:spPr>
          <p:txBody>
            <a:bodyPr rtlCol="0" anchor="ctr"/>
            <a:lstStyle/>
            <a:p>
              <a:endParaRPr lang="en-US" dirty="0"/>
            </a:p>
          </p:txBody>
        </p:sp>
        <p:sp>
          <p:nvSpPr>
            <p:cNvPr id="14" name="Freeform 1357">
              <a:extLst>
                <a:ext uri="{FF2B5EF4-FFF2-40B4-BE49-F238E27FC236}">
                  <a16:creationId xmlns:a16="http://schemas.microsoft.com/office/drawing/2014/main" id="{9C323F78-CC4F-3EA0-875C-806EB83C3653}"/>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Wasserintelligente</a:t>
            </a:r>
            <a:r>
              <a:rPr lang="en-GB" dirty="0"/>
              <a:t> </a:t>
            </a:r>
            <a:r>
              <a:rPr lang="en-GB" dirty="0" err="1"/>
              <a:t>Pflanzenauswahl</a:t>
            </a:r>
            <a:endParaRPr lang="en-GB" dirty="0"/>
          </a:p>
        </p:txBody>
      </p:sp>
      <p:sp>
        <p:nvSpPr>
          <p:cNvPr id="541" name="Google Shape;541;p2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04</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1"/>
          <p:cNvSpPr txBox="1">
            <a:spLocks noGrp="1"/>
          </p:cNvSpPr>
          <p:nvPr>
            <p:ph type="body" idx="1"/>
          </p:nvPr>
        </p:nvSpPr>
        <p:spPr>
          <a:xfrm>
            <a:off x="587879" y="1434750"/>
            <a:ext cx="605433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de-DE" sz="2000" dirty="0"/>
              <a:t>Der Anbau </a:t>
            </a:r>
            <a:r>
              <a:rPr lang="de-DE" sz="2000" b="1" dirty="0"/>
              <a:t>trockenheitsresistenter und einheimischer Pflanzen </a:t>
            </a:r>
            <a:r>
              <a:rPr lang="de-DE" sz="2000" dirty="0"/>
              <a:t>fördert die nachhaltige Wassernutzung in der Landwirtschaft.</a:t>
            </a:r>
          </a:p>
          <a:p>
            <a:pPr marL="342900" lvl="0" indent="-342900" algn="l" rtl="0">
              <a:lnSpc>
                <a:spcPct val="90000"/>
              </a:lnSpc>
              <a:spcBef>
                <a:spcPts val="0"/>
              </a:spcBef>
              <a:spcAft>
                <a:spcPts val="0"/>
              </a:spcAft>
              <a:buClr>
                <a:srgbClr val="000000"/>
              </a:buClr>
              <a:buSzPts val="2400"/>
              <a:buFont typeface="Arial"/>
              <a:buChar char="•"/>
            </a:pPr>
            <a:r>
              <a:rPr lang="de-DE" sz="2000" dirty="0"/>
              <a:t>Die Verwendung von Pflanzen mit Eigenschaften wie </a:t>
            </a:r>
            <a:r>
              <a:rPr lang="de-DE" sz="2000" b="1" dirty="0"/>
              <a:t>ausgedehnten Wurzelsystemen und geringer Transpiration </a:t>
            </a:r>
            <a:r>
              <a:rPr lang="de-DE" sz="2000" dirty="0"/>
              <a:t>erleichtert die Anpassung an trockene Bedingungen.</a:t>
            </a:r>
          </a:p>
          <a:p>
            <a:pPr marL="342900" lvl="0" indent="-342900" algn="l" rtl="0">
              <a:lnSpc>
                <a:spcPct val="90000"/>
              </a:lnSpc>
              <a:spcBef>
                <a:spcPts val="0"/>
              </a:spcBef>
              <a:spcAft>
                <a:spcPts val="0"/>
              </a:spcAft>
              <a:buClr>
                <a:srgbClr val="000000"/>
              </a:buClr>
              <a:buSzPts val="2400"/>
              <a:buFont typeface="Arial"/>
              <a:buChar char="•"/>
            </a:pPr>
            <a:r>
              <a:rPr lang="de-DE" sz="2000" b="1" dirty="0"/>
              <a:t>Die Fruchtfolge </a:t>
            </a:r>
            <a:r>
              <a:rPr lang="de-DE" sz="2000" dirty="0"/>
              <a:t>verbessert die Widerstandsfähigkeit gegen Trockenheit und Bodenversalzung, was dem Grundwasserspiegel und der landwirtschaftlichen Produktion zugute kommt.</a:t>
            </a:r>
          </a:p>
          <a:p>
            <a:pPr marL="342900" lvl="0" indent="-342900" algn="l" rtl="0">
              <a:lnSpc>
                <a:spcPct val="90000"/>
              </a:lnSpc>
              <a:spcBef>
                <a:spcPts val="0"/>
              </a:spcBef>
              <a:spcAft>
                <a:spcPts val="0"/>
              </a:spcAft>
              <a:buClr>
                <a:srgbClr val="000000"/>
              </a:buClr>
              <a:buSzPts val="2400"/>
              <a:buFont typeface="Arial"/>
              <a:buChar char="•"/>
            </a:pPr>
            <a:r>
              <a:rPr lang="de-DE" sz="2000" dirty="0"/>
              <a:t>Techniken </a:t>
            </a:r>
            <a:r>
              <a:rPr lang="de-DE" sz="2000" b="1" dirty="0"/>
              <a:t>wie Deckfruchtanbau und Mulchen </a:t>
            </a:r>
            <a:r>
              <a:rPr lang="de-DE" sz="2000" dirty="0"/>
              <a:t>tragen dazu bei, Feuchtigkeit zu speichern und die Auswirkungen der Wasserknappheit abzumildern</a:t>
            </a:r>
            <a:r>
              <a:rPr lang="de-DE" dirty="0"/>
              <a:t>.</a:t>
            </a:r>
            <a:endParaRPr lang="en-GB" dirty="0"/>
          </a:p>
        </p:txBody>
      </p:sp>
      <p:grpSp>
        <p:nvGrpSpPr>
          <p:cNvPr id="548" name="Google Shape;548;p21"/>
          <p:cNvGrpSpPr/>
          <p:nvPr/>
        </p:nvGrpSpPr>
        <p:grpSpPr>
          <a:xfrm rot="3730759">
            <a:off x="6806483" y="507641"/>
            <a:ext cx="949887" cy="1163493"/>
            <a:chOff x="7602444" y="4967675"/>
            <a:chExt cx="483620" cy="592374"/>
          </a:xfrm>
        </p:grpSpPr>
        <p:grpSp>
          <p:nvGrpSpPr>
            <p:cNvPr id="549" name="Google Shape;549;p21"/>
            <p:cNvGrpSpPr/>
            <p:nvPr/>
          </p:nvGrpSpPr>
          <p:grpSpPr>
            <a:xfrm>
              <a:off x="7618661" y="4967675"/>
              <a:ext cx="467403" cy="507609"/>
              <a:chOff x="2251964" y="3590497"/>
              <a:chExt cx="467403" cy="507609"/>
            </a:xfrm>
          </p:grpSpPr>
          <p:sp>
            <p:nvSpPr>
              <p:cNvPr id="550" name="Google Shape;550;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1" name="Google Shape;551;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2" name="Google Shape;552;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nvGrpSpPr>
            <p:cNvPr id="553" name="Google Shape;553;p21"/>
            <p:cNvGrpSpPr/>
            <p:nvPr/>
          </p:nvGrpSpPr>
          <p:grpSpPr>
            <a:xfrm>
              <a:off x="7602444" y="4993761"/>
              <a:ext cx="421973" cy="566288"/>
              <a:chOff x="2235747" y="3616583"/>
              <a:chExt cx="421973" cy="566288"/>
            </a:xfrm>
          </p:grpSpPr>
          <p:sp>
            <p:nvSpPr>
              <p:cNvPr id="554" name="Google Shape;554;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5" name="Google Shape;555;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pic>
        <p:nvPicPr>
          <p:cNvPr id="556" name="Google Shape;556;p2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BB687FCD-AA89-6C01-ECD3-7FC7028848C9}"/>
              </a:ext>
            </a:extLst>
          </p:cNvPr>
          <p:cNvSpPr txBox="1"/>
          <p:nvPr/>
        </p:nvSpPr>
        <p:spPr>
          <a:xfrm>
            <a:off x="828489" y="605084"/>
            <a:ext cx="5591843" cy="584775"/>
          </a:xfrm>
          <a:prstGeom prst="rect">
            <a:avLst/>
          </a:prstGeom>
          <a:noFill/>
        </p:spPr>
        <p:txBody>
          <a:bodyPr wrap="square" rtlCol="0">
            <a:spAutoFit/>
          </a:bodyPr>
          <a:lstStyle/>
          <a:p>
            <a:r>
              <a:rPr lang="en-IE" sz="3200" b="1" dirty="0" err="1">
                <a:latin typeface="Calibri" panose="020F0502020204030204" pitchFamily="34" charset="0"/>
                <a:ea typeface="Calibri" panose="020F0502020204030204" pitchFamily="34" charset="0"/>
                <a:cs typeface="Calibri" panose="020F0502020204030204" pitchFamily="34" charset="0"/>
              </a:rPr>
              <a:t>Wasserbewusste</a:t>
            </a:r>
            <a:r>
              <a:rPr lang="en-IE" sz="3200" b="1" dirty="0">
                <a:latin typeface="Calibri" panose="020F0502020204030204" pitchFamily="34" charset="0"/>
                <a:ea typeface="Calibri" panose="020F0502020204030204" pitchFamily="34" charset="0"/>
                <a:cs typeface="Calibri" panose="020F0502020204030204" pitchFamily="34" charset="0"/>
              </a:rPr>
              <a:t> </a:t>
            </a:r>
            <a:r>
              <a:rPr lang="en-IE" sz="3200" b="1" dirty="0" err="1">
                <a:latin typeface="Calibri" panose="020F0502020204030204" pitchFamily="34" charset="0"/>
                <a:ea typeface="Calibri" panose="020F0502020204030204" pitchFamily="34" charset="0"/>
                <a:cs typeface="Calibri" panose="020F0502020204030204" pitchFamily="34" charset="0"/>
              </a:rPr>
              <a:t>Praktiken</a:t>
            </a:r>
            <a:r>
              <a:rPr lang="en-IE" sz="3200" b="1"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2"/>
          <p:cNvSpPr txBox="1">
            <a:spLocks noGrp="1"/>
          </p:cNvSpPr>
          <p:nvPr>
            <p:ph type="body" idx="2"/>
          </p:nvPr>
        </p:nvSpPr>
        <p:spPr>
          <a:xfrm>
            <a:off x="264720" y="612485"/>
            <a:ext cx="1166256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Schlüsselelemente</a:t>
            </a:r>
            <a:r>
              <a:rPr lang="en-GB" b="1" dirty="0"/>
              <a:t> der </a:t>
            </a:r>
            <a:r>
              <a:rPr lang="en-GB" b="1" dirty="0" err="1"/>
              <a:t>wasserintelligenten</a:t>
            </a:r>
            <a:r>
              <a:rPr lang="en-GB" b="1" dirty="0"/>
              <a:t> </a:t>
            </a:r>
            <a:r>
              <a:rPr lang="en-GB" b="1" dirty="0" err="1"/>
              <a:t>Pflanzenauswahl</a:t>
            </a:r>
            <a:endParaRPr lang="en-GB" b="1" dirty="0"/>
          </a:p>
        </p:txBody>
      </p:sp>
      <p:grpSp>
        <p:nvGrpSpPr>
          <p:cNvPr id="563" name="Google Shape;563;p22"/>
          <p:cNvGrpSpPr/>
          <p:nvPr/>
        </p:nvGrpSpPr>
        <p:grpSpPr>
          <a:xfrm>
            <a:off x="655295" y="1726609"/>
            <a:ext cx="10592651" cy="4236041"/>
            <a:chOff x="1293" y="584147"/>
            <a:chExt cx="10592651" cy="4236041"/>
          </a:xfrm>
          <a:solidFill>
            <a:srgbClr val="8DC641"/>
          </a:solidFill>
        </p:grpSpPr>
        <p:sp>
          <p:nvSpPr>
            <p:cNvPr id="564" name="Google Shape;564;p22"/>
            <p:cNvSpPr/>
            <p:nvPr/>
          </p:nvSpPr>
          <p:spPr>
            <a:xfrm>
              <a:off x="129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5" name="Google Shape;565;p22"/>
            <p:cNvSpPr txBox="1"/>
            <p:nvPr/>
          </p:nvSpPr>
          <p:spPr>
            <a:xfrm>
              <a:off x="4561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2800" b="1" i="0" u="none" strike="noStrike" cap="none" dirty="0" err="1">
                  <a:solidFill>
                    <a:schemeClr val="lt1"/>
                  </a:solidFill>
                  <a:latin typeface="Calibri"/>
                  <a:ea typeface="Calibri"/>
                  <a:cs typeface="Calibri"/>
                  <a:sym typeface="Calibri"/>
                </a:rPr>
                <a:t>Trockenresistente</a:t>
              </a:r>
              <a:r>
                <a:rPr lang="en-GB" sz="2800" b="1" i="0" u="none" strike="noStrike" cap="none" dirty="0">
                  <a:solidFill>
                    <a:schemeClr val="lt1"/>
                  </a:solidFill>
                  <a:latin typeface="Calibri"/>
                  <a:ea typeface="Calibri"/>
                  <a:cs typeface="Calibri"/>
                  <a:sym typeface="Calibri"/>
                </a:rPr>
                <a:t> </a:t>
              </a:r>
              <a:r>
                <a:rPr lang="en-GB" sz="2800" b="1" i="0" u="none" strike="noStrike" cap="none" dirty="0" err="1">
                  <a:solidFill>
                    <a:schemeClr val="lt1"/>
                  </a:solidFill>
                  <a:latin typeface="Calibri"/>
                  <a:ea typeface="Calibri"/>
                  <a:cs typeface="Calibri"/>
                  <a:sym typeface="Calibri"/>
                </a:rPr>
                <a:t>Sorten</a:t>
              </a:r>
              <a:endParaRPr lang="en-GB" sz="2800" b="1" i="0" u="none" strike="noStrike" cap="none" dirty="0">
                <a:solidFill>
                  <a:schemeClr val="lt1"/>
                </a:solidFill>
                <a:latin typeface="Calibri"/>
                <a:ea typeface="Calibri"/>
                <a:cs typeface="Calibri"/>
                <a:sym typeface="Calibri"/>
              </a:endParaRPr>
            </a:p>
          </p:txBody>
        </p:sp>
        <p:sp>
          <p:nvSpPr>
            <p:cNvPr id="566" name="Google Shape;566;p22"/>
            <p:cNvSpPr/>
            <p:nvPr/>
          </p:nvSpPr>
          <p:spPr>
            <a:xfrm>
              <a:off x="30394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67" name="Google Shape;567;p22"/>
            <p:cNvSpPr/>
            <p:nvPr/>
          </p:nvSpPr>
          <p:spPr>
            <a:xfrm>
              <a:off x="606587" y="2475692"/>
              <a:ext cx="2421177" cy="2344496"/>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p22"/>
            <p:cNvSpPr txBox="1"/>
            <p:nvPr/>
          </p:nvSpPr>
          <p:spPr>
            <a:xfrm>
              <a:off x="650908" y="2600863"/>
              <a:ext cx="2332535" cy="203835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de-DE" sz="1600" b="0" i="0" u="none" strike="noStrike" cap="none" dirty="0">
                  <a:latin typeface="Calibri"/>
                  <a:ea typeface="Calibri"/>
                  <a:cs typeface="Calibri"/>
                  <a:sym typeface="Calibri"/>
                </a:rPr>
                <a:t>Wählen Sie Pflanzen mit tiefen Wurzelsystemen und reduziertem Feuchtigkeitsverlust, um in wasserarmen Bedingungen zu gedeihen</a:t>
              </a:r>
              <a:endParaRPr lang="en-GB" sz="1600" b="0" i="0" u="none" strike="noStrike" cap="none" dirty="0">
                <a:latin typeface="Arial"/>
                <a:ea typeface="Arial"/>
                <a:cs typeface="Arial"/>
                <a:sym typeface="Arial"/>
              </a:endParaRPr>
            </a:p>
          </p:txBody>
        </p:sp>
        <p:sp>
          <p:nvSpPr>
            <p:cNvPr id="569" name="Google Shape;569;p22"/>
            <p:cNvSpPr/>
            <p:nvPr/>
          </p:nvSpPr>
          <p:spPr>
            <a:xfrm>
              <a:off x="378438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0" name="Google Shape;570;p22"/>
            <p:cNvSpPr txBox="1"/>
            <p:nvPr/>
          </p:nvSpPr>
          <p:spPr>
            <a:xfrm>
              <a:off x="382870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2800" b="1" i="0" u="none" strike="noStrike" cap="none" dirty="0" err="1">
                  <a:solidFill>
                    <a:schemeClr val="lt1"/>
                  </a:solidFill>
                  <a:latin typeface="Calibri"/>
                  <a:ea typeface="Calibri"/>
                  <a:cs typeface="Calibri"/>
                  <a:sym typeface="Calibri"/>
                </a:rPr>
                <a:t>Anpflanzung</a:t>
              </a:r>
              <a:r>
                <a:rPr lang="en-GB" sz="2800" b="1" i="0" u="none" strike="noStrike" cap="none" dirty="0">
                  <a:solidFill>
                    <a:schemeClr val="lt1"/>
                  </a:solidFill>
                  <a:latin typeface="Calibri"/>
                  <a:ea typeface="Calibri"/>
                  <a:cs typeface="Calibri"/>
                  <a:sym typeface="Calibri"/>
                </a:rPr>
                <a:t> </a:t>
              </a:r>
              <a:r>
                <a:rPr lang="en-GB" sz="2800" b="1" i="0" u="none" strike="noStrike" cap="none" dirty="0" err="1">
                  <a:solidFill>
                    <a:schemeClr val="lt1"/>
                  </a:solidFill>
                  <a:latin typeface="Calibri"/>
                  <a:ea typeface="Calibri"/>
                  <a:cs typeface="Calibri"/>
                  <a:sym typeface="Calibri"/>
                </a:rPr>
                <a:t>einheimischer</a:t>
              </a:r>
              <a:r>
                <a:rPr lang="en-GB" sz="2800" b="1" i="0" u="none" strike="noStrike" cap="none" dirty="0">
                  <a:solidFill>
                    <a:schemeClr val="lt1"/>
                  </a:solidFill>
                  <a:latin typeface="Calibri"/>
                  <a:ea typeface="Calibri"/>
                  <a:cs typeface="Calibri"/>
                  <a:sym typeface="Calibri"/>
                </a:rPr>
                <a:t> </a:t>
              </a:r>
              <a:r>
                <a:rPr lang="en-GB" sz="2800" b="1" i="0" u="none" strike="noStrike" cap="none" dirty="0" err="1">
                  <a:solidFill>
                    <a:schemeClr val="lt1"/>
                  </a:solidFill>
                  <a:latin typeface="Calibri"/>
                  <a:ea typeface="Calibri"/>
                  <a:cs typeface="Calibri"/>
                  <a:sym typeface="Calibri"/>
                </a:rPr>
                <a:t>Pflanzen</a:t>
              </a:r>
              <a:endParaRPr lang="en-GB" sz="2800" b="1" i="0" u="none" strike="noStrike" cap="none" dirty="0">
                <a:solidFill>
                  <a:schemeClr val="lt1"/>
                </a:solidFill>
                <a:latin typeface="Calibri"/>
                <a:ea typeface="Calibri"/>
                <a:cs typeface="Calibri"/>
                <a:sym typeface="Calibri"/>
              </a:endParaRPr>
            </a:p>
          </p:txBody>
        </p:sp>
        <p:sp>
          <p:nvSpPr>
            <p:cNvPr id="571" name="Google Shape;571;p22"/>
            <p:cNvSpPr/>
            <p:nvPr/>
          </p:nvSpPr>
          <p:spPr>
            <a:xfrm>
              <a:off x="408703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2" name="Google Shape;572;p22"/>
            <p:cNvSpPr/>
            <p:nvPr/>
          </p:nvSpPr>
          <p:spPr>
            <a:xfrm>
              <a:off x="4389677" y="2475692"/>
              <a:ext cx="2421177" cy="2344496"/>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3" name="Google Shape;573;p22"/>
            <p:cNvSpPr txBox="1"/>
            <p:nvPr/>
          </p:nvSpPr>
          <p:spPr>
            <a:xfrm>
              <a:off x="4433998" y="2600863"/>
              <a:ext cx="2332535" cy="203835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de-DE" sz="1600" dirty="0">
                  <a:latin typeface="Calibri"/>
                  <a:ea typeface="Calibri"/>
                  <a:cs typeface="Calibri"/>
                  <a:sym typeface="Calibri"/>
                </a:rPr>
                <a:t>Entscheiden Sie sich für einheimische Pflanzen, die an das regionale Klima angepasst sind, um eine höhere Widerstandsfähigkeit gegen Dürre zu erreichen.</a:t>
              </a:r>
            </a:p>
          </p:txBody>
        </p:sp>
        <p:sp>
          <p:nvSpPr>
            <p:cNvPr id="574" name="Google Shape;574;p22"/>
            <p:cNvSpPr/>
            <p:nvPr/>
          </p:nvSpPr>
          <p:spPr>
            <a:xfrm>
              <a:off x="7567472"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2"/>
            <p:cNvSpPr txBox="1"/>
            <p:nvPr/>
          </p:nvSpPr>
          <p:spPr>
            <a:xfrm>
              <a:off x="7611793"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2800" b="1" i="0" u="none" strike="noStrike" cap="none" dirty="0" err="1">
                  <a:solidFill>
                    <a:schemeClr val="lt1"/>
                  </a:solidFill>
                  <a:latin typeface="Calibri"/>
                  <a:ea typeface="Calibri"/>
                  <a:cs typeface="Calibri"/>
                  <a:sym typeface="Calibri"/>
                </a:rPr>
                <a:t>Fruchtfolge</a:t>
              </a:r>
              <a:endParaRPr lang="en-GB" sz="2800" b="1" i="0" u="none" strike="noStrike" cap="none" dirty="0">
                <a:solidFill>
                  <a:schemeClr val="lt1"/>
                </a:solidFill>
                <a:latin typeface="Calibri"/>
                <a:ea typeface="Calibri"/>
                <a:cs typeface="Calibri"/>
                <a:sym typeface="Calibri"/>
              </a:endParaRPr>
            </a:p>
          </p:txBody>
        </p:sp>
        <p:sp>
          <p:nvSpPr>
            <p:cNvPr id="576" name="Google Shape;576;p22"/>
            <p:cNvSpPr/>
            <p:nvPr/>
          </p:nvSpPr>
          <p:spPr>
            <a:xfrm>
              <a:off x="787012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7" name="Google Shape;577;p22"/>
            <p:cNvSpPr/>
            <p:nvPr/>
          </p:nvSpPr>
          <p:spPr>
            <a:xfrm>
              <a:off x="8172767" y="2475692"/>
              <a:ext cx="2421177" cy="2344496"/>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2"/>
            <p:cNvSpPr txBox="1"/>
            <p:nvPr/>
          </p:nvSpPr>
          <p:spPr>
            <a:xfrm>
              <a:off x="8217088" y="2600863"/>
              <a:ext cx="2332535" cy="203835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de-DE" sz="1600" dirty="0">
                  <a:latin typeface="Calibri"/>
                  <a:ea typeface="Calibri"/>
                  <a:cs typeface="Calibri"/>
                  <a:sym typeface="Calibri"/>
                </a:rPr>
                <a:t>Setzen Sie Fruchtfolgen ein, um die Wassereffizienz zu steigern und abiotische Stressfaktoren wie Dürre und Bodensalinität zu mildern.</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3"/>
          <p:cNvSpPr txBox="1">
            <a:spLocks noGrp="1"/>
          </p:cNvSpPr>
          <p:nvPr>
            <p:ph type="body" idx="1"/>
          </p:nvPr>
        </p:nvSpPr>
        <p:spPr>
          <a:xfrm>
            <a:off x="5849349" y="24205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Abwasserbehandlung</a:t>
            </a:r>
            <a:endParaRPr lang="en-GB" dirty="0"/>
          </a:p>
        </p:txBody>
      </p:sp>
      <p:sp>
        <p:nvSpPr>
          <p:cNvPr id="585" name="Google Shape;585;p2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4"/>
          <p:cNvSpPr/>
          <p:nvPr/>
        </p:nvSpPr>
        <p:spPr>
          <a:xfrm>
            <a:off x="3967682" y="1028960"/>
            <a:ext cx="2054637" cy="1950033"/>
          </a:xfrm>
          <a:custGeom>
            <a:avLst/>
            <a:gdLst/>
            <a:ahLst/>
            <a:cxnLst/>
            <a:rect l="l" t="t" r="r" b="b"/>
            <a:pathLst>
              <a:path w="3327" h="3625" extrusionOk="0">
                <a:moveTo>
                  <a:pt x="72" y="3624"/>
                </a:moveTo>
                <a:lnTo>
                  <a:pt x="72" y="3624"/>
                </a:lnTo>
                <a:cubicBezTo>
                  <a:pt x="36" y="3624"/>
                  <a:pt x="0" y="3588"/>
                  <a:pt x="0" y="3543"/>
                </a:cubicBezTo>
                <a:cubicBezTo>
                  <a:pt x="0" y="2648"/>
                  <a:pt x="334" y="1799"/>
                  <a:pt x="940" y="1140"/>
                </a:cubicBezTo>
                <a:cubicBezTo>
                  <a:pt x="1546" y="489"/>
                  <a:pt x="2359" y="82"/>
                  <a:pt x="3236" y="9"/>
                </a:cubicBezTo>
                <a:cubicBezTo>
                  <a:pt x="3281" y="0"/>
                  <a:pt x="3317" y="28"/>
                  <a:pt x="3317" y="73"/>
                </a:cubicBezTo>
                <a:cubicBezTo>
                  <a:pt x="3326" y="109"/>
                  <a:pt x="3290" y="145"/>
                  <a:pt x="3254" y="154"/>
                </a:cubicBezTo>
                <a:cubicBezTo>
                  <a:pt x="2404" y="227"/>
                  <a:pt x="1627" y="615"/>
                  <a:pt x="1048" y="1239"/>
                </a:cubicBezTo>
                <a:cubicBezTo>
                  <a:pt x="470" y="1872"/>
                  <a:pt x="153" y="2693"/>
                  <a:pt x="153" y="3543"/>
                </a:cubicBezTo>
                <a:cubicBezTo>
                  <a:pt x="153" y="3588"/>
                  <a:pt x="117" y="3624"/>
                  <a:pt x="72" y="362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24"/>
          <p:cNvSpPr/>
          <p:nvPr/>
        </p:nvSpPr>
        <p:spPr>
          <a:xfrm>
            <a:off x="5909375" y="1025682"/>
            <a:ext cx="1941049" cy="1789601"/>
          </a:xfrm>
          <a:custGeom>
            <a:avLst/>
            <a:gdLst/>
            <a:ahLst/>
            <a:cxnLst/>
            <a:rect l="l" t="t" r="r" b="b"/>
            <a:pathLst>
              <a:path w="3617" h="3317" extrusionOk="0">
                <a:moveTo>
                  <a:pt x="3534" y="3316"/>
                </a:moveTo>
                <a:lnTo>
                  <a:pt x="3534" y="3316"/>
                </a:lnTo>
                <a:cubicBezTo>
                  <a:pt x="3498" y="3316"/>
                  <a:pt x="3471" y="3289"/>
                  <a:pt x="3462" y="3253"/>
                </a:cubicBezTo>
                <a:cubicBezTo>
                  <a:pt x="3390" y="2403"/>
                  <a:pt x="3001" y="1627"/>
                  <a:pt x="2377" y="1048"/>
                </a:cubicBezTo>
                <a:cubicBezTo>
                  <a:pt x="1745" y="470"/>
                  <a:pt x="922" y="144"/>
                  <a:pt x="72" y="144"/>
                </a:cubicBezTo>
                <a:cubicBezTo>
                  <a:pt x="27" y="144"/>
                  <a:pt x="0" y="117"/>
                  <a:pt x="0" y="72"/>
                </a:cubicBezTo>
                <a:cubicBezTo>
                  <a:pt x="0" y="36"/>
                  <a:pt x="27" y="0"/>
                  <a:pt x="72" y="0"/>
                </a:cubicBezTo>
                <a:cubicBezTo>
                  <a:pt x="967" y="0"/>
                  <a:pt x="1817" y="334"/>
                  <a:pt x="2477" y="940"/>
                </a:cubicBezTo>
                <a:cubicBezTo>
                  <a:pt x="3128" y="1536"/>
                  <a:pt x="3534" y="2358"/>
                  <a:pt x="3607" y="3235"/>
                </a:cubicBezTo>
                <a:cubicBezTo>
                  <a:pt x="3616" y="3280"/>
                  <a:pt x="3589" y="3316"/>
                  <a:pt x="3544" y="3316"/>
                </a:cubicBezTo>
                <a:cubicBezTo>
                  <a:pt x="3544" y="3316"/>
                  <a:pt x="3544" y="3316"/>
                  <a:pt x="3534" y="331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24"/>
          <p:cNvSpPr/>
          <p:nvPr/>
        </p:nvSpPr>
        <p:spPr>
          <a:xfrm>
            <a:off x="7716271" y="2708415"/>
            <a:ext cx="181901" cy="229651"/>
          </a:xfrm>
          <a:custGeom>
            <a:avLst/>
            <a:gdLst/>
            <a:ahLst/>
            <a:cxnLst/>
            <a:rect l="l" t="t" r="r" b="b"/>
            <a:pathLst>
              <a:path w="353" h="444" extrusionOk="0">
                <a:moveTo>
                  <a:pt x="199" y="443"/>
                </a:moveTo>
                <a:lnTo>
                  <a:pt x="0" y="18"/>
                </a:lnTo>
                <a:lnTo>
                  <a:pt x="180" y="108"/>
                </a:lnTo>
                <a:lnTo>
                  <a:pt x="352" y="0"/>
                </a:lnTo>
                <a:lnTo>
                  <a:pt x="199" y="443"/>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3" name="Google Shape;593;p24"/>
          <p:cNvSpPr/>
          <p:nvPr/>
        </p:nvSpPr>
        <p:spPr>
          <a:xfrm>
            <a:off x="3987301" y="3304141"/>
            <a:ext cx="1869032" cy="1714416"/>
          </a:xfrm>
          <a:custGeom>
            <a:avLst/>
            <a:gdLst/>
            <a:ahLst/>
            <a:cxnLst/>
            <a:rect l="l" t="t" r="r" b="b"/>
            <a:pathLst>
              <a:path w="3626" h="3327" extrusionOk="0">
                <a:moveTo>
                  <a:pt x="3553" y="3326"/>
                </a:moveTo>
                <a:lnTo>
                  <a:pt x="3553" y="3326"/>
                </a:lnTo>
                <a:cubicBezTo>
                  <a:pt x="2658" y="3326"/>
                  <a:pt x="1799" y="2992"/>
                  <a:pt x="1139" y="2386"/>
                </a:cubicBezTo>
                <a:cubicBezTo>
                  <a:pt x="488" y="1781"/>
                  <a:pt x="81" y="967"/>
                  <a:pt x="9" y="81"/>
                </a:cubicBezTo>
                <a:cubicBezTo>
                  <a:pt x="0" y="45"/>
                  <a:pt x="36" y="9"/>
                  <a:pt x="72" y="9"/>
                </a:cubicBezTo>
                <a:cubicBezTo>
                  <a:pt x="117" y="0"/>
                  <a:pt x="154" y="27"/>
                  <a:pt x="154" y="72"/>
                </a:cubicBezTo>
                <a:cubicBezTo>
                  <a:pt x="226" y="913"/>
                  <a:pt x="614" y="1699"/>
                  <a:pt x="1238" y="2278"/>
                </a:cubicBezTo>
                <a:cubicBezTo>
                  <a:pt x="1871" y="2856"/>
                  <a:pt x="2694" y="3173"/>
                  <a:pt x="3553" y="3173"/>
                </a:cubicBezTo>
                <a:cubicBezTo>
                  <a:pt x="3589" y="3173"/>
                  <a:pt x="3625" y="3209"/>
                  <a:pt x="3625" y="3245"/>
                </a:cubicBezTo>
                <a:cubicBezTo>
                  <a:pt x="3625" y="3290"/>
                  <a:pt x="3589" y="3326"/>
                  <a:pt x="3553" y="332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4" name="Google Shape;594;p24"/>
          <p:cNvSpPr/>
          <p:nvPr/>
        </p:nvSpPr>
        <p:spPr>
          <a:xfrm>
            <a:off x="6145102" y="3147252"/>
            <a:ext cx="1712142" cy="1864484"/>
          </a:xfrm>
          <a:custGeom>
            <a:avLst/>
            <a:gdLst/>
            <a:ahLst/>
            <a:cxnLst/>
            <a:rect l="l" t="t" r="r" b="b"/>
            <a:pathLst>
              <a:path w="3319" h="3616" extrusionOk="0">
                <a:moveTo>
                  <a:pt x="73" y="3615"/>
                </a:moveTo>
                <a:lnTo>
                  <a:pt x="73" y="3615"/>
                </a:lnTo>
                <a:cubicBezTo>
                  <a:pt x="36" y="3615"/>
                  <a:pt x="0" y="3588"/>
                  <a:pt x="0" y="3552"/>
                </a:cubicBezTo>
                <a:cubicBezTo>
                  <a:pt x="0" y="3507"/>
                  <a:pt x="27" y="3471"/>
                  <a:pt x="64" y="3471"/>
                </a:cubicBezTo>
                <a:cubicBezTo>
                  <a:pt x="913" y="3399"/>
                  <a:pt x="1691" y="3010"/>
                  <a:pt x="2269" y="2377"/>
                </a:cubicBezTo>
                <a:cubicBezTo>
                  <a:pt x="2848" y="1753"/>
                  <a:pt x="3173" y="931"/>
                  <a:pt x="3173" y="72"/>
                </a:cubicBezTo>
                <a:cubicBezTo>
                  <a:pt x="3173" y="36"/>
                  <a:pt x="3201" y="0"/>
                  <a:pt x="3246" y="0"/>
                </a:cubicBezTo>
                <a:cubicBezTo>
                  <a:pt x="3282" y="0"/>
                  <a:pt x="3318" y="36"/>
                  <a:pt x="3318" y="72"/>
                </a:cubicBezTo>
                <a:cubicBezTo>
                  <a:pt x="3318" y="967"/>
                  <a:pt x="2984" y="1826"/>
                  <a:pt x="2378" y="2476"/>
                </a:cubicBezTo>
                <a:cubicBezTo>
                  <a:pt x="1781" y="3136"/>
                  <a:pt x="959" y="3534"/>
                  <a:pt x="82" y="3615"/>
                </a:cubicBezTo>
                <a:lnTo>
                  <a:pt x="73" y="3615"/>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5" name="Google Shape;595;p24"/>
          <p:cNvSpPr/>
          <p:nvPr/>
        </p:nvSpPr>
        <p:spPr>
          <a:xfrm>
            <a:off x="6022319" y="4875311"/>
            <a:ext cx="229649" cy="186448"/>
          </a:xfrm>
          <a:custGeom>
            <a:avLst/>
            <a:gdLst/>
            <a:ahLst/>
            <a:cxnLst/>
            <a:rect l="l" t="t" r="r" b="b"/>
            <a:pathLst>
              <a:path w="444" h="363" extrusionOk="0">
                <a:moveTo>
                  <a:pt x="0" y="199"/>
                </a:moveTo>
                <a:lnTo>
                  <a:pt x="443" y="362"/>
                </a:lnTo>
                <a:lnTo>
                  <a:pt x="335" y="190"/>
                </a:lnTo>
                <a:lnTo>
                  <a:pt x="425" y="0"/>
                </a:lnTo>
                <a:lnTo>
                  <a:pt x="0" y="199"/>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6" name="Google Shape;596;p24"/>
          <p:cNvSpPr/>
          <p:nvPr/>
        </p:nvSpPr>
        <p:spPr>
          <a:xfrm>
            <a:off x="7324847" y="2410403"/>
            <a:ext cx="923148" cy="918600"/>
          </a:xfrm>
          <a:custGeom>
            <a:avLst/>
            <a:gdLst/>
            <a:ahLst/>
            <a:cxnLst/>
            <a:rect l="l" t="t" r="r" b="b"/>
            <a:pathLst>
              <a:path w="1791" h="1782" extrusionOk="0">
                <a:moveTo>
                  <a:pt x="1790" y="895"/>
                </a:moveTo>
                <a:lnTo>
                  <a:pt x="1790" y="895"/>
                </a:lnTo>
                <a:cubicBezTo>
                  <a:pt x="1790" y="1383"/>
                  <a:pt x="1392" y="1781"/>
                  <a:pt x="895" y="1781"/>
                </a:cubicBezTo>
                <a:cubicBezTo>
                  <a:pt x="398" y="1781"/>
                  <a:pt x="0" y="1383"/>
                  <a:pt x="0" y="895"/>
                </a:cubicBezTo>
                <a:cubicBezTo>
                  <a:pt x="0" y="398"/>
                  <a:pt x="398"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7" name="Google Shape;597;p24"/>
          <p:cNvSpPr/>
          <p:nvPr/>
        </p:nvSpPr>
        <p:spPr>
          <a:xfrm>
            <a:off x="3466278" y="2371463"/>
            <a:ext cx="923148" cy="918600"/>
          </a:xfrm>
          <a:custGeom>
            <a:avLst/>
            <a:gdLst/>
            <a:ahLst/>
            <a:cxnLst/>
            <a:rect l="l" t="t" r="r" b="b"/>
            <a:pathLst>
              <a:path w="1791" h="1782" extrusionOk="0">
                <a:moveTo>
                  <a:pt x="1790" y="895"/>
                </a:moveTo>
                <a:lnTo>
                  <a:pt x="1790" y="895"/>
                </a:lnTo>
                <a:cubicBezTo>
                  <a:pt x="1790" y="1383"/>
                  <a:pt x="1392" y="1781"/>
                  <a:pt x="895" y="1781"/>
                </a:cubicBezTo>
                <a:cubicBezTo>
                  <a:pt x="407" y="1781"/>
                  <a:pt x="0" y="1383"/>
                  <a:pt x="0" y="895"/>
                </a:cubicBezTo>
                <a:cubicBezTo>
                  <a:pt x="0" y="398"/>
                  <a:pt x="407"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8" name="Google Shape;598;p24"/>
          <p:cNvSpPr/>
          <p:nvPr/>
        </p:nvSpPr>
        <p:spPr>
          <a:xfrm>
            <a:off x="5592707" y="4316875"/>
            <a:ext cx="923148" cy="923147"/>
          </a:xfrm>
          <a:custGeom>
            <a:avLst/>
            <a:gdLst/>
            <a:ahLst/>
            <a:cxnLst/>
            <a:rect l="l" t="t" r="r" b="b"/>
            <a:pathLst>
              <a:path w="1791" h="1791" extrusionOk="0">
                <a:moveTo>
                  <a:pt x="1790" y="895"/>
                </a:moveTo>
                <a:lnTo>
                  <a:pt x="1790" y="895"/>
                </a:lnTo>
                <a:cubicBezTo>
                  <a:pt x="1790" y="1392"/>
                  <a:pt x="1383" y="1790"/>
                  <a:pt x="895" y="1790"/>
                </a:cubicBezTo>
                <a:cubicBezTo>
                  <a:pt x="397" y="1790"/>
                  <a:pt x="0" y="1392"/>
                  <a:pt x="0" y="895"/>
                </a:cubicBezTo>
                <a:cubicBezTo>
                  <a:pt x="0" y="407"/>
                  <a:pt x="397" y="0"/>
                  <a:pt x="895" y="0"/>
                </a:cubicBezTo>
                <a:cubicBezTo>
                  <a:pt x="1383" y="0"/>
                  <a:pt x="1790" y="407"/>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599" name="Google Shape;599;p24"/>
          <p:cNvGrpSpPr/>
          <p:nvPr/>
        </p:nvGrpSpPr>
        <p:grpSpPr>
          <a:xfrm>
            <a:off x="5096720" y="1855161"/>
            <a:ext cx="1650111" cy="2443688"/>
            <a:chOff x="-50415" y="2166347"/>
            <a:chExt cx="2129405" cy="3153486"/>
          </a:xfrm>
        </p:grpSpPr>
        <p:sp>
          <p:nvSpPr>
            <p:cNvPr id="600" name="Google Shape;600;p24"/>
            <p:cNvSpPr/>
            <p:nvPr/>
          </p:nvSpPr>
          <p:spPr>
            <a:xfrm>
              <a:off x="-50415" y="2166347"/>
              <a:ext cx="2129405" cy="3153486"/>
            </a:xfrm>
            <a:custGeom>
              <a:avLst/>
              <a:gdLst/>
              <a:ahLst/>
              <a:cxnLst/>
              <a:rect l="l" t="t" r="r" b="b"/>
              <a:pathLst>
                <a:path w="3813" h="5648" extrusionOk="0">
                  <a:moveTo>
                    <a:pt x="3595" y="2511"/>
                  </a:moveTo>
                  <a:lnTo>
                    <a:pt x="3595" y="2511"/>
                  </a:lnTo>
                  <a:cubicBezTo>
                    <a:pt x="3297" y="1526"/>
                    <a:pt x="2655" y="759"/>
                    <a:pt x="1951" y="45"/>
                  </a:cubicBezTo>
                  <a:cubicBezTo>
                    <a:pt x="1896" y="0"/>
                    <a:pt x="1833" y="0"/>
                    <a:pt x="1788" y="54"/>
                  </a:cubicBezTo>
                  <a:cubicBezTo>
                    <a:pt x="1743" y="91"/>
                    <a:pt x="1698" y="136"/>
                    <a:pt x="1661" y="181"/>
                  </a:cubicBezTo>
                  <a:cubicBezTo>
                    <a:pt x="1101" y="768"/>
                    <a:pt x="604" y="1409"/>
                    <a:pt x="270" y="2150"/>
                  </a:cubicBezTo>
                  <a:cubicBezTo>
                    <a:pt x="89" y="2556"/>
                    <a:pt x="0" y="2981"/>
                    <a:pt x="62" y="3433"/>
                  </a:cubicBezTo>
                  <a:cubicBezTo>
                    <a:pt x="170" y="4174"/>
                    <a:pt x="767" y="4815"/>
                    <a:pt x="1490" y="4969"/>
                  </a:cubicBezTo>
                  <a:cubicBezTo>
                    <a:pt x="1571" y="4987"/>
                    <a:pt x="1698" y="4978"/>
                    <a:pt x="1734" y="5023"/>
                  </a:cubicBezTo>
                  <a:cubicBezTo>
                    <a:pt x="1779" y="5086"/>
                    <a:pt x="1752" y="5204"/>
                    <a:pt x="1752" y="5294"/>
                  </a:cubicBezTo>
                  <a:lnTo>
                    <a:pt x="1752" y="5294"/>
                  </a:lnTo>
                  <a:cubicBezTo>
                    <a:pt x="1752" y="5366"/>
                    <a:pt x="1752" y="5430"/>
                    <a:pt x="1752" y="5502"/>
                  </a:cubicBezTo>
                  <a:cubicBezTo>
                    <a:pt x="1752" y="5583"/>
                    <a:pt x="1779" y="5637"/>
                    <a:pt x="1860" y="5647"/>
                  </a:cubicBezTo>
                  <a:cubicBezTo>
                    <a:pt x="1932" y="5647"/>
                    <a:pt x="1977" y="5592"/>
                    <a:pt x="1977" y="5502"/>
                  </a:cubicBezTo>
                  <a:cubicBezTo>
                    <a:pt x="1977" y="5366"/>
                    <a:pt x="1987" y="5240"/>
                    <a:pt x="1977" y="5104"/>
                  </a:cubicBezTo>
                  <a:cubicBezTo>
                    <a:pt x="1977" y="5032"/>
                    <a:pt x="1996" y="5005"/>
                    <a:pt x="2077" y="4996"/>
                  </a:cubicBezTo>
                  <a:cubicBezTo>
                    <a:pt x="2529" y="4942"/>
                    <a:pt x="2908" y="4743"/>
                    <a:pt x="3206" y="4399"/>
                  </a:cubicBezTo>
                  <a:cubicBezTo>
                    <a:pt x="3694" y="3839"/>
                    <a:pt x="3812" y="3198"/>
                    <a:pt x="3595" y="2511"/>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1" name="Google Shape;601;p24"/>
            <p:cNvSpPr/>
            <p:nvPr/>
          </p:nvSpPr>
          <p:spPr>
            <a:xfrm>
              <a:off x="926895" y="3114115"/>
              <a:ext cx="137857" cy="2205718"/>
            </a:xfrm>
            <a:custGeom>
              <a:avLst/>
              <a:gdLst/>
              <a:ahLst/>
              <a:cxnLst/>
              <a:rect l="l" t="t" r="r" b="b"/>
              <a:pathLst>
                <a:path w="245" h="3950" extrusionOk="0">
                  <a:moveTo>
                    <a:pt x="135" y="3949"/>
                  </a:moveTo>
                  <a:lnTo>
                    <a:pt x="135" y="3949"/>
                  </a:lnTo>
                  <a:cubicBezTo>
                    <a:pt x="108" y="3949"/>
                    <a:pt x="108" y="3949"/>
                    <a:pt x="108" y="3949"/>
                  </a:cubicBezTo>
                  <a:cubicBezTo>
                    <a:pt x="45" y="3949"/>
                    <a:pt x="0" y="3894"/>
                    <a:pt x="0" y="3840"/>
                  </a:cubicBezTo>
                  <a:cubicBezTo>
                    <a:pt x="0" y="126"/>
                    <a:pt x="0" y="126"/>
                    <a:pt x="0" y="126"/>
                  </a:cubicBezTo>
                  <a:cubicBezTo>
                    <a:pt x="0" y="54"/>
                    <a:pt x="54" y="0"/>
                    <a:pt x="117" y="0"/>
                  </a:cubicBezTo>
                  <a:lnTo>
                    <a:pt x="117" y="0"/>
                  </a:lnTo>
                  <a:cubicBezTo>
                    <a:pt x="189" y="0"/>
                    <a:pt x="244" y="54"/>
                    <a:pt x="244" y="126"/>
                  </a:cubicBezTo>
                  <a:cubicBezTo>
                    <a:pt x="244" y="3840"/>
                    <a:pt x="244" y="3840"/>
                    <a:pt x="244" y="3840"/>
                  </a:cubicBezTo>
                  <a:cubicBezTo>
                    <a:pt x="244" y="3894"/>
                    <a:pt x="199" y="3949"/>
                    <a:pt x="135" y="3949"/>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2" name="Google Shape;602;p24"/>
            <p:cNvSpPr/>
            <p:nvPr/>
          </p:nvSpPr>
          <p:spPr>
            <a:xfrm>
              <a:off x="956436" y="3793555"/>
              <a:ext cx="817298" cy="812374"/>
            </a:xfrm>
            <a:custGeom>
              <a:avLst/>
              <a:gdLst/>
              <a:ahLst/>
              <a:cxnLst/>
              <a:rect l="l" t="t" r="r" b="b"/>
              <a:pathLst>
                <a:path w="1465" h="1455" extrusionOk="0">
                  <a:moveTo>
                    <a:pt x="36" y="1427"/>
                  </a:moveTo>
                  <a:lnTo>
                    <a:pt x="36" y="1427"/>
                  </a:lnTo>
                  <a:lnTo>
                    <a:pt x="36" y="1427"/>
                  </a:lnTo>
                  <a:cubicBezTo>
                    <a:pt x="0" y="1391"/>
                    <a:pt x="0" y="1337"/>
                    <a:pt x="36" y="1301"/>
                  </a:cubicBezTo>
                  <a:cubicBezTo>
                    <a:pt x="1310" y="27"/>
                    <a:pt x="1310" y="27"/>
                    <a:pt x="1310" y="27"/>
                  </a:cubicBezTo>
                  <a:cubicBezTo>
                    <a:pt x="1337" y="0"/>
                    <a:pt x="1391" y="0"/>
                    <a:pt x="1427" y="27"/>
                  </a:cubicBezTo>
                  <a:lnTo>
                    <a:pt x="1427" y="27"/>
                  </a:lnTo>
                  <a:cubicBezTo>
                    <a:pt x="1464" y="63"/>
                    <a:pt x="1464" y="117"/>
                    <a:pt x="1427" y="153"/>
                  </a:cubicBezTo>
                  <a:cubicBezTo>
                    <a:pt x="153" y="1427"/>
                    <a:pt x="153" y="1427"/>
                    <a:pt x="153" y="1427"/>
                  </a:cubicBezTo>
                  <a:cubicBezTo>
                    <a:pt x="126" y="1454"/>
                    <a:pt x="72" y="1454"/>
                    <a:pt x="36"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3" name="Google Shape;603;p24"/>
            <p:cNvSpPr/>
            <p:nvPr/>
          </p:nvSpPr>
          <p:spPr>
            <a:xfrm>
              <a:off x="956436" y="3461222"/>
              <a:ext cx="393878" cy="398801"/>
            </a:xfrm>
            <a:custGeom>
              <a:avLst/>
              <a:gdLst/>
              <a:ahLst/>
              <a:cxnLst/>
              <a:rect l="l" t="t" r="r" b="b"/>
              <a:pathLst>
                <a:path w="706" h="715" extrusionOk="0">
                  <a:moveTo>
                    <a:pt x="36" y="678"/>
                  </a:moveTo>
                  <a:lnTo>
                    <a:pt x="36" y="678"/>
                  </a:lnTo>
                  <a:lnTo>
                    <a:pt x="36" y="678"/>
                  </a:lnTo>
                  <a:cubicBezTo>
                    <a:pt x="0" y="642"/>
                    <a:pt x="0" y="588"/>
                    <a:pt x="36" y="552"/>
                  </a:cubicBezTo>
                  <a:cubicBezTo>
                    <a:pt x="551" y="37"/>
                    <a:pt x="551" y="37"/>
                    <a:pt x="551" y="37"/>
                  </a:cubicBezTo>
                  <a:cubicBezTo>
                    <a:pt x="587" y="0"/>
                    <a:pt x="641" y="0"/>
                    <a:pt x="677" y="37"/>
                  </a:cubicBezTo>
                  <a:lnTo>
                    <a:pt x="677" y="37"/>
                  </a:lnTo>
                  <a:cubicBezTo>
                    <a:pt x="705" y="73"/>
                    <a:pt x="705" y="127"/>
                    <a:pt x="677" y="163"/>
                  </a:cubicBezTo>
                  <a:cubicBezTo>
                    <a:pt x="153" y="678"/>
                    <a:pt x="153" y="678"/>
                    <a:pt x="153" y="678"/>
                  </a:cubicBezTo>
                  <a:cubicBezTo>
                    <a:pt x="126" y="714"/>
                    <a:pt x="72" y="714"/>
                    <a:pt x="36" y="67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4" name="Google Shape;604;p24"/>
            <p:cNvSpPr/>
            <p:nvPr/>
          </p:nvSpPr>
          <p:spPr>
            <a:xfrm>
              <a:off x="180988" y="3970800"/>
              <a:ext cx="817298" cy="817298"/>
            </a:xfrm>
            <a:custGeom>
              <a:avLst/>
              <a:gdLst/>
              <a:ahLst/>
              <a:cxnLst/>
              <a:rect l="l" t="t" r="r" b="b"/>
              <a:pathLst>
                <a:path w="1465" h="1465" extrusionOk="0">
                  <a:moveTo>
                    <a:pt x="1428" y="1427"/>
                  </a:moveTo>
                  <a:lnTo>
                    <a:pt x="1428" y="1427"/>
                  </a:lnTo>
                  <a:lnTo>
                    <a:pt x="1428" y="1427"/>
                  </a:lnTo>
                  <a:cubicBezTo>
                    <a:pt x="1464" y="1391"/>
                    <a:pt x="1464" y="1337"/>
                    <a:pt x="1428" y="1310"/>
                  </a:cubicBezTo>
                  <a:cubicBezTo>
                    <a:pt x="163" y="36"/>
                    <a:pt x="163" y="36"/>
                    <a:pt x="163" y="36"/>
                  </a:cubicBezTo>
                  <a:cubicBezTo>
                    <a:pt x="127" y="0"/>
                    <a:pt x="73" y="0"/>
                    <a:pt x="36" y="36"/>
                  </a:cubicBezTo>
                  <a:lnTo>
                    <a:pt x="36" y="36"/>
                  </a:lnTo>
                  <a:cubicBezTo>
                    <a:pt x="0" y="72"/>
                    <a:pt x="0" y="126"/>
                    <a:pt x="36" y="153"/>
                  </a:cubicBezTo>
                  <a:cubicBezTo>
                    <a:pt x="1310" y="1427"/>
                    <a:pt x="1310" y="1427"/>
                    <a:pt x="1310" y="1427"/>
                  </a:cubicBezTo>
                  <a:cubicBezTo>
                    <a:pt x="1338" y="1464"/>
                    <a:pt x="1401" y="1464"/>
                    <a:pt x="1428"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24"/>
            <p:cNvSpPr/>
            <p:nvPr/>
          </p:nvSpPr>
          <p:spPr>
            <a:xfrm>
              <a:off x="604406" y="3643390"/>
              <a:ext cx="393878" cy="393878"/>
            </a:xfrm>
            <a:custGeom>
              <a:avLst/>
              <a:gdLst/>
              <a:ahLst/>
              <a:cxnLst/>
              <a:rect l="l" t="t" r="r" b="b"/>
              <a:pathLst>
                <a:path w="706" h="705" extrusionOk="0">
                  <a:moveTo>
                    <a:pt x="669" y="677"/>
                  </a:moveTo>
                  <a:lnTo>
                    <a:pt x="669" y="677"/>
                  </a:lnTo>
                  <a:lnTo>
                    <a:pt x="669" y="677"/>
                  </a:lnTo>
                  <a:cubicBezTo>
                    <a:pt x="705" y="641"/>
                    <a:pt x="705" y="587"/>
                    <a:pt x="669" y="551"/>
                  </a:cubicBezTo>
                  <a:cubicBezTo>
                    <a:pt x="154" y="36"/>
                    <a:pt x="154" y="36"/>
                    <a:pt x="154" y="36"/>
                  </a:cubicBezTo>
                  <a:cubicBezTo>
                    <a:pt x="118" y="0"/>
                    <a:pt x="64" y="0"/>
                    <a:pt x="27" y="36"/>
                  </a:cubicBezTo>
                  <a:lnTo>
                    <a:pt x="27" y="36"/>
                  </a:lnTo>
                  <a:cubicBezTo>
                    <a:pt x="0" y="63"/>
                    <a:pt x="0" y="126"/>
                    <a:pt x="27" y="153"/>
                  </a:cubicBezTo>
                  <a:cubicBezTo>
                    <a:pt x="551" y="677"/>
                    <a:pt x="551" y="677"/>
                    <a:pt x="551" y="677"/>
                  </a:cubicBezTo>
                  <a:cubicBezTo>
                    <a:pt x="579" y="704"/>
                    <a:pt x="642" y="704"/>
                    <a:pt x="669" y="67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606" name="Google Shape;606;p24"/>
          <p:cNvSpPr txBox="1"/>
          <p:nvPr/>
        </p:nvSpPr>
        <p:spPr>
          <a:xfrm>
            <a:off x="8289596" y="1025682"/>
            <a:ext cx="3339550"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Integrierte</a:t>
            </a:r>
            <a:r>
              <a:rPr lang="en-GB" sz="2800" b="1" i="0" u="none" strike="noStrike" cap="none" dirty="0">
                <a:solidFill>
                  <a:srgbClr val="8DC641"/>
                </a:solidFill>
                <a:latin typeface="Calibri"/>
                <a:ea typeface="Calibri"/>
                <a:cs typeface="Calibri"/>
                <a:sym typeface="Calibri"/>
              </a:rPr>
              <a:t> </a:t>
            </a:r>
            <a:r>
              <a:rPr lang="en-GB" sz="2800" b="1" i="0" u="none" strike="noStrike" cap="none" dirty="0" err="1">
                <a:solidFill>
                  <a:srgbClr val="8DC641"/>
                </a:solidFill>
                <a:latin typeface="Calibri"/>
                <a:ea typeface="Calibri"/>
                <a:cs typeface="Calibri"/>
                <a:sym typeface="Calibri"/>
              </a:rPr>
              <a:t>Planung</a:t>
            </a:r>
            <a:endParaRPr lang="en-GB" sz="1400" b="0" i="0" u="none" strike="noStrike" cap="none" dirty="0">
              <a:solidFill>
                <a:srgbClr val="000000"/>
              </a:solidFill>
              <a:latin typeface="Arial"/>
              <a:ea typeface="Arial"/>
              <a:cs typeface="Arial"/>
              <a:sym typeface="Arial"/>
            </a:endParaRPr>
          </a:p>
        </p:txBody>
      </p:sp>
      <p:sp>
        <p:nvSpPr>
          <p:cNvPr id="607" name="Google Shape;607;p24"/>
          <p:cNvSpPr txBox="1"/>
          <p:nvPr/>
        </p:nvSpPr>
        <p:spPr>
          <a:xfrm>
            <a:off x="8451976" y="2238623"/>
            <a:ext cx="3580068"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de-DE"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Integrieren Sie Planung und Management bei der Abwasserbehandlung für eine effiziente Wasserrückgewinnung und reduzierte Umweltauswirkungen</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8" name="Google Shape;608;p24"/>
          <p:cNvSpPr txBox="1"/>
          <p:nvPr/>
        </p:nvSpPr>
        <p:spPr>
          <a:xfrm>
            <a:off x="279970" y="1245301"/>
            <a:ext cx="2731535"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Wasserrecycling</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9" name="Google Shape;609;p24"/>
          <p:cNvSpPr txBox="1"/>
          <p:nvPr/>
        </p:nvSpPr>
        <p:spPr>
          <a:xfrm>
            <a:off x="452255" y="2399666"/>
            <a:ext cx="3117856"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de-DE"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Verwenden Sie behandeltes Abwasser zur Bewässerung, um die Abhängigkeit von begrenzten Süßwasserressourcen zu verringern.</a:t>
            </a:r>
          </a:p>
        </p:txBody>
      </p:sp>
      <p:sp>
        <p:nvSpPr>
          <p:cNvPr id="610" name="Google Shape;610;p24"/>
          <p:cNvSpPr txBox="1"/>
          <p:nvPr/>
        </p:nvSpPr>
        <p:spPr>
          <a:xfrm>
            <a:off x="4398555" y="5179752"/>
            <a:ext cx="3262001"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Erhöhte</a:t>
            </a:r>
            <a:r>
              <a:rPr lang="en-GB" sz="2800" b="1" i="0" u="none" strike="noStrike" cap="none" dirty="0">
                <a:solidFill>
                  <a:srgbClr val="8DC641"/>
                </a:solidFill>
                <a:latin typeface="Calibri"/>
                <a:ea typeface="Calibri"/>
                <a:cs typeface="Calibri"/>
                <a:sym typeface="Calibri"/>
              </a:rPr>
              <a:t> </a:t>
            </a:r>
            <a:r>
              <a:rPr lang="en-GB" sz="2800" b="1" i="0" u="none" strike="noStrike" cap="none" dirty="0" err="1">
                <a:solidFill>
                  <a:srgbClr val="8DC641"/>
                </a:solidFill>
                <a:latin typeface="Calibri"/>
                <a:ea typeface="Calibri"/>
                <a:cs typeface="Calibri"/>
                <a:sym typeface="Calibri"/>
              </a:rPr>
              <a:t>Resilienz</a:t>
            </a:r>
            <a:endParaRPr lang="en-GB" sz="1400" b="0" i="0" u="none" strike="noStrike" cap="none" dirty="0">
              <a:solidFill>
                <a:srgbClr val="000000"/>
              </a:solidFill>
              <a:latin typeface="Arial"/>
              <a:ea typeface="Arial"/>
              <a:cs typeface="Arial"/>
              <a:sym typeface="Arial"/>
            </a:endParaRPr>
          </a:p>
        </p:txBody>
      </p:sp>
      <p:sp>
        <p:nvSpPr>
          <p:cNvPr id="611" name="Google Shape;611;p24"/>
          <p:cNvSpPr txBox="1"/>
          <p:nvPr/>
        </p:nvSpPr>
        <p:spPr>
          <a:xfrm>
            <a:off x="8281217" y="4901315"/>
            <a:ext cx="3910783" cy="1678248"/>
          </a:xfrm>
          <a:prstGeom prst="rect">
            <a:avLst/>
          </a:prstGeom>
          <a:solidFill>
            <a:schemeClr val="bg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de-DE"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`Die Wiederverwendung von landwirtschaftlichem Abwasser verbessert die Fähigkeit der Landwirte, trockene Bedingungen zu überstehen, und verringert die negativen Umweltauswirkungen</a:t>
            </a:r>
          </a:p>
        </p:txBody>
      </p:sp>
      <p:sp>
        <p:nvSpPr>
          <p:cNvPr id="2" name="Google Shape;315;p6">
            <a:extLst>
              <a:ext uri="{FF2B5EF4-FFF2-40B4-BE49-F238E27FC236}">
                <a16:creationId xmlns:a16="http://schemas.microsoft.com/office/drawing/2014/main" id="{C7C04C48-5202-32A5-B70F-25C29F951350}"/>
              </a:ext>
            </a:extLst>
          </p:cNvPr>
          <p:cNvSpPr txBox="1"/>
          <p:nvPr/>
        </p:nvSpPr>
        <p:spPr>
          <a:xfrm>
            <a:off x="275618" y="5840940"/>
            <a:ext cx="5345158"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Use of Treated Sewage or wastewater as an Irrigation Water for Agricultural Purposes- Environmental, Health, and Economic Impacts</a:t>
            </a:r>
            <a:endParaRPr lang="en-US" b="1"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400"/>
              <a:buFont typeface="Arial"/>
              <a:buNone/>
            </a:pPr>
            <a:endParaRPr lang="tr-TR" b="1" i="0" u="none" strike="noStrike" cap="none" dirty="0">
              <a:solidFill>
                <a:srgbClr val="000000"/>
              </a:solidFill>
              <a:latin typeface="Arial"/>
              <a:ea typeface="Arial"/>
              <a:cs typeface="Arial"/>
              <a:sym typeface="Arial"/>
            </a:endParaRPr>
          </a:p>
        </p:txBody>
      </p:sp>
      <p:pic>
        <p:nvPicPr>
          <p:cNvPr id="3" name="Graphic 2" descr="Arrow: Clockwise curve outline">
            <a:extLst>
              <a:ext uri="{FF2B5EF4-FFF2-40B4-BE49-F238E27FC236}">
                <a16:creationId xmlns:a16="http://schemas.microsoft.com/office/drawing/2014/main" id="{76D8C8E9-7E52-548D-4790-8EA463FE52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581341" y="1643358"/>
            <a:ext cx="914400" cy="914400"/>
          </a:xfrm>
          <a:prstGeom prst="rect">
            <a:avLst/>
          </a:prstGeom>
        </p:spPr>
      </p:pic>
      <p:pic>
        <p:nvPicPr>
          <p:cNvPr id="4" name="Graphic 3" descr="Arrow: Clockwise curve outline">
            <a:extLst>
              <a:ext uri="{FF2B5EF4-FFF2-40B4-BE49-F238E27FC236}">
                <a16:creationId xmlns:a16="http://schemas.microsoft.com/office/drawing/2014/main" id="{A286904F-DE63-2A8E-9A71-F024D7418A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221804">
            <a:off x="7401578" y="4638544"/>
            <a:ext cx="914400" cy="914400"/>
          </a:xfrm>
          <a:prstGeom prst="rect">
            <a:avLst/>
          </a:prstGeom>
        </p:spPr>
      </p:pic>
      <p:pic>
        <p:nvPicPr>
          <p:cNvPr id="5" name="Graphic 4" descr="Arrow: Clockwise curve outline">
            <a:extLst>
              <a:ext uri="{FF2B5EF4-FFF2-40B4-BE49-F238E27FC236}">
                <a16:creationId xmlns:a16="http://schemas.microsoft.com/office/drawing/2014/main" id="{9E965E05-40C8-B545-7767-CD21111781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9959371" y="1340045"/>
            <a:ext cx="914400" cy="914400"/>
          </a:xfrm>
          <a:prstGeom prst="rect">
            <a:avLst/>
          </a:prstGeom>
        </p:spPr>
      </p:pic>
      <p:sp>
        <p:nvSpPr>
          <p:cNvPr id="6" name="TextBox 5">
            <a:extLst>
              <a:ext uri="{FF2B5EF4-FFF2-40B4-BE49-F238E27FC236}">
                <a16:creationId xmlns:a16="http://schemas.microsoft.com/office/drawing/2014/main" id="{D64C7980-CD4B-5E3A-AC15-9E6BD3543BCF}"/>
              </a:ext>
            </a:extLst>
          </p:cNvPr>
          <p:cNvSpPr txBox="1"/>
          <p:nvPr/>
        </p:nvSpPr>
        <p:spPr>
          <a:xfrm>
            <a:off x="3350617" y="183528"/>
            <a:ext cx="4365654" cy="646331"/>
          </a:xfrm>
          <a:prstGeom prst="rect">
            <a:avLst/>
          </a:prstGeom>
          <a:noFill/>
        </p:spPr>
        <p:txBody>
          <a:bodyPr wrap="square" rtlCol="0">
            <a:spAutoFit/>
          </a:bodyPr>
          <a:lstStyle/>
          <a:p>
            <a:r>
              <a:rPr lang="en-IE" sz="3600" b="1" dirty="0" err="1">
                <a:latin typeface="Calibri" panose="020F0502020204030204" pitchFamily="34" charset="0"/>
                <a:ea typeface="Calibri" panose="020F0502020204030204" pitchFamily="34" charset="0"/>
                <a:cs typeface="Calibri" panose="020F0502020204030204" pitchFamily="34" charset="0"/>
              </a:rPr>
              <a:t>Abwasserverwertung</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Arrow: Right 6">
            <a:extLst>
              <a:ext uri="{FF2B5EF4-FFF2-40B4-BE49-F238E27FC236}">
                <a16:creationId xmlns:a16="http://schemas.microsoft.com/office/drawing/2014/main" id="{383F5B1D-73BD-53EB-B884-B4E56C96E63D}"/>
              </a:ext>
            </a:extLst>
          </p:cNvPr>
          <p:cNvSpPr/>
          <p:nvPr/>
        </p:nvSpPr>
        <p:spPr>
          <a:xfrm rot="1432592">
            <a:off x="124069" y="461240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Lesen</a:t>
            </a:r>
            <a:r>
              <a:rPr lang="en-IE" sz="2000" b="1" dirty="0">
                <a:latin typeface="Calibri" panose="020F0502020204030204" pitchFamily="34" charset="0"/>
                <a:ea typeface="Calibri" panose="020F0502020204030204" pitchFamily="34" charset="0"/>
                <a:cs typeface="Calibri" panose="020F0502020204030204" pitchFamily="34" charset="0"/>
              </a:rPr>
              <a:t> Sie </a:t>
            </a:r>
            <a:r>
              <a:rPr lang="en-IE" sz="2000" b="1" dirty="0" err="1">
                <a:latin typeface="Calibri" panose="020F0502020204030204" pitchFamily="34" charset="0"/>
                <a:ea typeface="Calibri" panose="020F0502020204030204" pitchFamily="34" charset="0"/>
                <a:cs typeface="Calibri" panose="020F0502020204030204" pitchFamily="34" charset="0"/>
              </a:rPr>
              <a:t>hier</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mehr</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body" idx="2"/>
          </p:nvPr>
        </p:nvSpPr>
        <p:spPr>
          <a:xfrm>
            <a:off x="529440" y="506080"/>
            <a:ext cx="11260940" cy="803654"/>
          </a:xfrm>
          <a:prstGeom prst="rect">
            <a:avLst/>
          </a:prstGeom>
          <a:noFill/>
          <a:ln>
            <a:noFill/>
          </a:ln>
        </p:spPr>
        <p:txBody>
          <a:bodyPr spcFirstLastPara="1" wrap="square" lIns="91425" tIns="45700" rIns="91425" bIns="45700" anchor="t" anchorCtr="0">
            <a:noAutofit/>
          </a:bodyPr>
          <a:lstStyle/>
          <a:p>
            <a:r>
              <a:rPr lang="en-GB" sz="3400" b="1" dirty="0" err="1"/>
              <a:t>Schlüsselelemente</a:t>
            </a:r>
            <a:r>
              <a:rPr lang="en-GB" sz="3400" b="1" dirty="0"/>
              <a:t> der </a:t>
            </a:r>
            <a:r>
              <a:rPr lang="en-GB" sz="3400" b="1" dirty="0" err="1"/>
              <a:t>wasserfreundlichen</a:t>
            </a:r>
            <a:r>
              <a:rPr lang="en-GB" sz="3400" b="1" dirty="0"/>
              <a:t> </a:t>
            </a:r>
            <a:r>
              <a:rPr lang="en-GB" sz="3400" b="1" dirty="0" err="1"/>
              <a:t>Pflanzenauswahl</a:t>
            </a:r>
            <a:endParaRPr lang="en-GB" sz="3400" dirty="0"/>
          </a:p>
        </p:txBody>
      </p:sp>
      <p:grpSp>
        <p:nvGrpSpPr>
          <p:cNvPr id="617" name="Google Shape;617;p25"/>
          <p:cNvGrpSpPr/>
          <p:nvPr/>
        </p:nvGrpSpPr>
        <p:grpSpPr>
          <a:xfrm>
            <a:off x="729632" y="1309734"/>
            <a:ext cx="11060748" cy="4571367"/>
            <a:chOff x="0" y="0"/>
            <a:chExt cx="11060748" cy="4571367"/>
          </a:xfrm>
          <a:solidFill>
            <a:srgbClr val="8DC641"/>
          </a:solidFill>
        </p:grpSpPr>
        <p:sp>
          <p:nvSpPr>
            <p:cNvPr id="618" name="Google Shape;618;p25"/>
            <p:cNvSpPr/>
            <p:nvPr/>
          </p:nvSpPr>
          <p:spPr>
            <a:xfrm>
              <a:off x="4424299" y="0"/>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19" name="Google Shape;619;p25"/>
            <p:cNvSpPr txBox="1"/>
            <p:nvPr/>
          </p:nvSpPr>
          <p:spPr>
            <a:xfrm>
              <a:off x="4424299" y="178569"/>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de-DE" sz="1600" b="0" i="0" u="none" strike="noStrike" cap="none" dirty="0">
                  <a:latin typeface="Calibri"/>
                  <a:ea typeface="Calibri"/>
                  <a:cs typeface="Calibri"/>
                  <a:sym typeface="Calibri"/>
                </a:rPr>
                <a:t>	Reinigen Sie Wasser aus verschiedenen Quellen für die landwirtschaftliche Bewässerung, um die Abhängigkeit von Süßwasserressourcen zu verringern und nachhaltige Wasserbewirtschaftung zu fördern</a:t>
              </a:r>
              <a:endParaRPr sz="1600" b="0" i="0" u="none" strike="noStrike" cap="none" dirty="0">
                <a:latin typeface="Arial"/>
                <a:ea typeface="Arial"/>
                <a:cs typeface="Arial"/>
                <a:sym typeface="Arial"/>
              </a:endParaRPr>
            </a:p>
          </p:txBody>
        </p:sp>
        <p:sp>
          <p:nvSpPr>
            <p:cNvPr id="620" name="Google Shape;620;p25"/>
            <p:cNvSpPr/>
            <p:nvPr/>
          </p:nvSpPr>
          <p:spPr>
            <a:xfrm>
              <a:off x="0" y="0"/>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1" name="Google Shape;621;p25"/>
            <p:cNvSpPr txBox="1"/>
            <p:nvPr/>
          </p:nvSpPr>
          <p:spPr>
            <a:xfrm>
              <a:off x="69736" y="69736"/>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err="1">
                  <a:solidFill>
                    <a:schemeClr val="bg1"/>
                  </a:solidFill>
                  <a:latin typeface="Calibri"/>
                  <a:ea typeface="Calibri"/>
                  <a:cs typeface="Calibri"/>
                  <a:sym typeface="Calibri"/>
                </a:rPr>
                <a:t>Nutzung</a:t>
              </a:r>
              <a:r>
                <a:rPr lang="en-GB" sz="2400" b="1" i="0" u="none" strike="noStrike" cap="none" dirty="0">
                  <a:solidFill>
                    <a:schemeClr val="bg1"/>
                  </a:solidFill>
                  <a:latin typeface="Calibri"/>
                  <a:ea typeface="Calibri"/>
                  <a:cs typeface="Calibri"/>
                  <a:sym typeface="Calibri"/>
                </a:rPr>
                <a:t> von </a:t>
              </a:r>
              <a:r>
                <a:rPr lang="en-GB" sz="2400" b="1" i="0" u="none" strike="noStrike" cap="none" dirty="0" err="1">
                  <a:solidFill>
                    <a:schemeClr val="bg1"/>
                  </a:solidFill>
                  <a:latin typeface="Calibri"/>
                  <a:ea typeface="Calibri"/>
                  <a:cs typeface="Calibri"/>
                  <a:sym typeface="Calibri"/>
                </a:rPr>
                <a:t>behandeltem</a:t>
              </a:r>
              <a:r>
                <a:rPr lang="en-GB" sz="2400" b="1" i="0" u="none" strike="noStrike" cap="none" dirty="0">
                  <a:solidFill>
                    <a:schemeClr val="bg1"/>
                  </a:solidFill>
                  <a:latin typeface="Calibri"/>
                  <a:ea typeface="Calibri"/>
                  <a:cs typeface="Calibri"/>
                  <a:sym typeface="Calibri"/>
                </a:rPr>
                <a:t> </a:t>
              </a:r>
              <a:r>
                <a:rPr lang="en-GB" sz="2400" b="1" i="0" u="none" strike="noStrike" cap="none" dirty="0" err="1">
                  <a:solidFill>
                    <a:schemeClr val="bg1"/>
                  </a:solidFill>
                  <a:latin typeface="Calibri"/>
                  <a:ea typeface="Calibri"/>
                  <a:cs typeface="Calibri"/>
                  <a:sym typeface="Calibri"/>
                </a:rPr>
                <a:t>Abwasser</a:t>
              </a:r>
              <a:endParaRPr lang="en-GB" sz="2400" b="1" i="0" u="none" strike="noStrike" cap="none" dirty="0">
                <a:solidFill>
                  <a:schemeClr val="bg1"/>
                </a:solidFill>
                <a:latin typeface="Calibri"/>
                <a:ea typeface="Calibri"/>
                <a:cs typeface="Calibri"/>
                <a:sym typeface="Calibri"/>
              </a:endParaRPr>
            </a:p>
          </p:txBody>
        </p:sp>
        <p:sp>
          <p:nvSpPr>
            <p:cNvPr id="622" name="Google Shape;622;p25"/>
            <p:cNvSpPr/>
            <p:nvPr/>
          </p:nvSpPr>
          <p:spPr>
            <a:xfrm>
              <a:off x="4424299" y="1571407"/>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3" name="Google Shape;623;p25"/>
            <p:cNvSpPr txBox="1"/>
            <p:nvPr/>
          </p:nvSpPr>
          <p:spPr>
            <a:xfrm>
              <a:off x="4424299" y="1749976"/>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de-DE" sz="1600" b="0" i="0" u="none" strike="noStrike" cap="none" dirty="0">
                  <a:latin typeface="Calibri"/>
                  <a:ea typeface="Calibri"/>
                  <a:cs typeface="Calibri"/>
                  <a:sym typeface="Calibri"/>
                </a:rPr>
                <a:t>	Integrieren Sie Planungs- und Managementbemühungen für eine effiziente Abwasserbehandlung, wobei die Wasserqualität, Umweltvorschriften und Anforderungen der Pflanzen berücksichtigt werden, um Sicherheits- und Gesundheitsstandards zu gewährleisten</a:t>
              </a:r>
            </a:p>
          </p:txBody>
        </p:sp>
        <p:sp>
          <p:nvSpPr>
            <p:cNvPr id="624" name="Google Shape;624;p25"/>
            <p:cNvSpPr/>
            <p:nvPr/>
          </p:nvSpPr>
          <p:spPr>
            <a:xfrm>
              <a:off x="0" y="1571407"/>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5" name="Google Shape;625;p25"/>
            <p:cNvSpPr txBox="1"/>
            <p:nvPr/>
          </p:nvSpPr>
          <p:spPr>
            <a:xfrm>
              <a:off x="69736" y="1641143"/>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err="1">
                  <a:solidFill>
                    <a:schemeClr val="bg1"/>
                  </a:solidFill>
                  <a:latin typeface="Calibri"/>
                  <a:ea typeface="Calibri"/>
                  <a:cs typeface="Calibri"/>
                  <a:sym typeface="Calibri"/>
                </a:rPr>
                <a:t>Integrierte</a:t>
              </a:r>
              <a:r>
                <a:rPr lang="en-GB" sz="2400" b="1" i="0" u="none" strike="noStrike" cap="none" dirty="0">
                  <a:solidFill>
                    <a:schemeClr val="bg1"/>
                  </a:solidFill>
                  <a:latin typeface="Calibri"/>
                  <a:ea typeface="Calibri"/>
                  <a:cs typeface="Calibri"/>
                  <a:sym typeface="Calibri"/>
                </a:rPr>
                <a:t> </a:t>
              </a:r>
              <a:r>
                <a:rPr lang="en-GB" sz="2400" b="1" i="0" u="none" strike="noStrike" cap="none" dirty="0" err="1">
                  <a:solidFill>
                    <a:schemeClr val="bg1"/>
                  </a:solidFill>
                  <a:latin typeface="Calibri"/>
                  <a:ea typeface="Calibri"/>
                  <a:cs typeface="Calibri"/>
                  <a:sym typeface="Calibri"/>
                </a:rPr>
                <a:t>Planung</a:t>
              </a:r>
              <a:r>
                <a:rPr lang="en-GB" sz="2400" b="1" i="0" u="none" strike="noStrike" cap="none" dirty="0">
                  <a:solidFill>
                    <a:schemeClr val="bg1"/>
                  </a:solidFill>
                  <a:latin typeface="Calibri"/>
                  <a:ea typeface="Calibri"/>
                  <a:cs typeface="Calibri"/>
                  <a:sym typeface="Calibri"/>
                </a:rPr>
                <a:t> und Management</a:t>
              </a:r>
            </a:p>
          </p:txBody>
        </p:sp>
        <p:sp>
          <p:nvSpPr>
            <p:cNvPr id="626" name="Google Shape;626;p25"/>
            <p:cNvSpPr/>
            <p:nvPr/>
          </p:nvSpPr>
          <p:spPr>
            <a:xfrm>
              <a:off x="4424299" y="3142815"/>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7" name="Google Shape;627;p25"/>
            <p:cNvSpPr txBox="1"/>
            <p:nvPr/>
          </p:nvSpPr>
          <p:spPr>
            <a:xfrm>
              <a:off x="4424299" y="3321384"/>
              <a:ext cx="6100742" cy="1071414"/>
            </a:xfrm>
            <a:prstGeom prst="rect">
              <a:avLst/>
            </a:prstGeom>
            <a:solidFill>
              <a:srgbClr val="D6EBBB"/>
            </a:solidFill>
            <a:ln>
              <a:noFill/>
            </a:ln>
          </p:spPr>
          <p:txBody>
            <a:bodyPr spcFirstLastPara="1" wrap="square" lIns="12050" tIns="12050" rIns="12050" bIns="12050" anchor="ctr" anchorCtr="0">
              <a:noAutofit/>
            </a:bodyPr>
            <a:lstStyle/>
            <a:p>
              <a:pPr marL="171450" marR="0" lvl="1" indent="-171450" algn="l" rtl="0">
                <a:lnSpc>
                  <a:spcPct val="90000"/>
                </a:lnSpc>
                <a:spcBef>
                  <a:spcPts val="0"/>
                </a:spcBef>
                <a:spcAft>
                  <a:spcPts val="0"/>
                </a:spcAft>
                <a:buClr>
                  <a:schemeClr val="dk1"/>
                </a:buClr>
                <a:buSzPts val="1900"/>
                <a:buFont typeface="Arial"/>
                <a:buNone/>
              </a:pPr>
              <a:r>
                <a:rPr lang="de-DE" sz="1600" b="0" i="0" u="none" strike="noStrike" cap="none" dirty="0">
                  <a:latin typeface="Calibri"/>
                  <a:ea typeface="Calibri"/>
                  <a:cs typeface="Calibri"/>
                  <a:sym typeface="Calibri"/>
                </a:rPr>
                <a:t>	Setzen Sie ein geschlossenes System um, bei dem behandeltes Abwasser zur Bewässerung verwendet, dann gesammelt und weiter behandelt wird, um die Wassereffizienz zu verbessern und die Verschmutzung zu reduzieren.</a:t>
              </a:r>
            </a:p>
          </p:txBody>
        </p:sp>
        <p:sp>
          <p:nvSpPr>
            <p:cNvPr id="628" name="Google Shape;628;p25"/>
            <p:cNvSpPr/>
            <p:nvPr/>
          </p:nvSpPr>
          <p:spPr>
            <a:xfrm>
              <a:off x="0" y="3142815"/>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9" name="Google Shape;629;p25"/>
            <p:cNvSpPr txBox="1"/>
            <p:nvPr/>
          </p:nvSpPr>
          <p:spPr>
            <a:xfrm>
              <a:off x="69736" y="3212551"/>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Zyklische </a:t>
              </a:r>
              <a:r>
                <a:rPr lang="en-GB" sz="2400" b="1" i="0" u="none" strike="noStrike" cap="none" dirty="0" err="1">
                  <a:solidFill>
                    <a:schemeClr val="bg1"/>
                  </a:solidFill>
                  <a:latin typeface="Calibri"/>
                  <a:ea typeface="Calibri"/>
                  <a:cs typeface="Calibri"/>
                  <a:sym typeface="Calibri"/>
                </a:rPr>
                <a:t>Wassernutzung</a:t>
              </a:r>
              <a:endParaRPr lang="en-GB" sz="2400" b="1" i="0" u="none" strike="noStrike" cap="none" dirty="0">
                <a:solidFill>
                  <a:schemeClr val="bg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p:nvPr/>
        </p:nvSpPr>
        <p:spPr>
          <a:xfrm>
            <a:off x="406764" y="1166102"/>
            <a:ext cx="5689236" cy="469355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Tx/>
              <a:buSzPts val="1800"/>
              <a:buFont typeface="Arial"/>
              <a:buChar char="•"/>
            </a:pPr>
            <a:r>
              <a:rPr lang="de-DE" sz="2300" b="0" i="0" u="none" strike="noStrike" cap="none" dirty="0">
                <a:latin typeface="Calibri"/>
                <a:ea typeface="Calibri"/>
                <a:cs typeface="Calibri"/>
                <a:sym typeface="Calibri"/>
              </a:rPr>
              <a:t>Ole Lyngby Pedersen und sein Bruder Per </a:t>
            </a:r>
            <a:r>
              <a:rPr lang="de-DE" sz="2300" b="0" i="0" u="none" strike="noStrike" cap="none" dirty="0" err="1">
                <a:latin typeface="Calibri"/>
                <a:ea typeface="Calibri"/>
                <a:cs typeface="Calibri"/>
                <a:sym typeface="Calibri"/>
              </a:rPr>
              <a:t>helm</a:t>
            </a:r>
            <a:r>
              <a:rPr lang="de-DE" sz="2300" b="0" i="0" u="none" strike="noStrike" cap="none" dirty="0">
                <a:latin typeface="Calibri"/>
                <a:ea typeface="Calibri"/>
                <a:cs typeface="Calibri"/>
                <a:sym typeface="Calibri"/>
              </a:rPr>
              <a:t> I/S </a:t>
            </a:r>
            <a:r>
              <a:rPr lang="de-DE" sz="2300" b="0" i="0" u="none" strike="noStrike" cap="none" dirty="0" err="1">
                <a:latin typeface="Calibri"/>
                <a:ea typeface="Calibri"/>
                <a:cs typeface="Calibri"/>
                <a:sym typeface="Calibri"/>
              </a:rPr>
              <a:t>Faurgård</a:t>
            </a:r>
            <a:r>
              <a:rPr lang="de-DE" sz="2300" b="0" i="0" u="none" strike="noStrike" cap="none" dirty="0">
                <a:latin typeface="Calibri"/>
                <a:ea typeface="Calibri"/>
                <a:cs typeface="Calibri"/>
                <a:sym typeface="Calibri"/>
              </a:rPr>
              <a:t>, ein wegweisender Familienbetrieb in der dritten Generation, gelegen in </a:t>
            </a:r>
            <a:r>
              <a:rPr lang="de-DE" sz="2300" b="0" i="0" u="none" strike="noStrike" cap="none" dirty="0" err="1">
                <a:latin typeface="Calibri"/>
                <a:ea typeface="Calibri"/>
                <a:cs typeface="Calibri"/>
                <a:sym typeface="Calibri"/>
              </a:rPr>
              <a:t>Odder</a:t>
            </a:r>
            <a:r>
              <a:rPr lang="de-DE" sz="2300" b="0" i="0" u="none" strike="noStrike" cap="none" dirty="0">
                <a:latin typeface="Calibri"/>
                <a:ea typeface="Calibri"/>
                <a:cs typeface="Calibri"/>
                <a:sym typeface="Calibri"/>
              </a:rPr>
              <a:t>, Zentraldänemark.</a:t>
            </a:r>
          </a:p>
          <a:p>
            <a:pPr marL="285750" marR="0" lvl="0" indent="-285750" algn="l" rtl="0">
              <a:lnSpc>
                <a:spcPct val="100000"/>
              </a:lnSpc>
              <a:spcBef>
                <a:spcPts val="0"/>
              </a:spcBef>
              <a:spcAft>
                <a:spcPts val="0"/>
              </a:spcAft>
              <a:buClrTx/>
              <a:buSzPts val="1800"/>
              <a:buFont typeface="Arial"/>
              <a:buChar char="•"/>
            </a:pPr>
            <a:r>
              <a:rPr lang="de-DE" sz="2300" b="0" i="0" u="none" strike="noStrike" cap="none" dirty="0">
                <a:latin typeface="Calibri"/>
                <a:ea typeface="Calibri"/>
                <a:cs typeface="Calibri"/>
                <a:sym typeface="Calibri"/>
              </a:rPr>
              <a:t>Schlossen sich 2008 dem LIFE AGWAPLAN-Projekt an und verwandelten ihren Hof in ein Leuchtturmprojekt der Innovation.</a:t>
            </a:r>
          </a:p>
          <a:p>
            <a:pPr marL="285750" marR="0" lvl="0" indent="-285750" algn="l" rtl="0">
              <a:lnSpc>
                <a:spcPct val="100000"/>
              </a:lnSpc>
              <a:spcBef>
                <a:spcPts val="0"/>
              </a:spcBef>
              <a:spcAft>
                <a:spcPts val="0"/>
              </a:spcAft>
              <a:buClrTx/>
              <a:buSzPts val="1800"/>
              <a:buFont typeface="Arial"/>
              <a:buChar char="•"/>
            </a:pPr>
            <a:r>
              <a:rPr lang="de-DE" sz="2300" b="0" i="0" u="none" strike="noStrike" cap="none" dirty="0">
                <a:latin typeface="Calibri"/>
                <a:ea typeface="Calibri"/>
                <a:cs typeface="Calibri"/>
                <a:sym typeface="Calibri"/>
              </a:rPr>
              <a:t>Oles Hof wird zum lebenden Labor für fortschrittliche Umwelttechniken.</a:t>
            </a:r>
          </a:p>
          <a:p>
            <a:pPr marL="285750" marR="0" lvl="0" indent="-285750" algn="l" rtl="0">
              <a:lnSpc>
                <a:spcPct val="100000"/>
              </a:lnSpc>
              <a:spcBef>
                <a:spcPts val="0"/>
              </a:spcBef>
              <a:spcAft>
                <a:spcPts val="0"/>
              </a:spcAft>
              <a:buClrTx/>
              <a:buSzPts val="1800"/>
              <a:buFont typeface="Arial"/>
              <a:buChar char="•"/>
            </a:pPr>
            <a:r>
              <a:rPr lang="de-DE" sz="2300" b="0" i="0" u="none" strike="noStrike" cap="none" dirty="0">
                <a:latin typeface="Calibri"/>
                <a:ea typeface="Calibri"/>
                <a:cs typeface="Calibri"/>
                <a:sym typeface="Calibri"/>
              </a:rPr>
              <a:t>Erleben Sie die Entstehung der frühen künstlichen Feuchtgebiete Dänemarks, ein revolutionärer Schritt in der nachhaltigen Landwirtschaft.</a:t>
            </a:r>
          </a:p>
        </p:txBody>
      </p:sp>
      <p:pic>
        <p:nvPicPr>
          <p:cNvPr id="642" name="Google Shape;642;p27" descr="Besøg en bondegård - Book gratis besøg på I/S Faurgård her!"/>
          <p:cNvPicPr preferRelativeResize="0"/>
          <p:nvPr/>
        </p:nvPicPr>
        <p:blipFill rotWithShape="1">
          <a:blip r:embed="rId3">
            <a:alphaModFix/>
          </a:blip>
          <a:srcRect/>
          <a:stretch/>
        </p:blipFill>
        <p:spPr>
          <a:xfrm>
            <a:off x="6240710" y="1259466"/>
            <a:ext cx="5544526" cy="3948057"/>
          </a:xfrm>
          <a:prstGeom prst="rect">
            <a:avLst/>
          </a:prstGeom>
          <a:noFill/>
          <a:ln>
            <a:noFill/>
          </a:ln>
        </p:spPr>
      </p:pic>
      <p:sp>
        <p:nvSpPr>
          <p:cNvPr id="3" name="Text Placeholder 3">
            <a:extLst>
              <a:ext uri="{FF2B5EF4-FFF2-40B4-BE49-F238E27FC236}">
                <a16:creationId xmlns:a16="http://schemas.microsoft.com/office/drawing/2014/main" id="{1D3C4436-1AEC-3F4D-8765-D172A008AB48}"/>
              </a:ext>
            </a:extLst>
          </p:cNvPr>
          <p:cNvSpPr txBox="1">
            <a:spLocks/>
          </p:cNvSpPr>
          <p:nvPr/>
        </p:nvSpPr>
        <p:spPr>
          <a:xfrm>
            <a:off x="152640" y="266814"/>
            <a:ext cx="7391160"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Lassen Sie </a:t>
            </a:r>
            <a:r>
              <a:rPr lang="en-IE" sz="3600" b="1" dirty="0" err="1">
                <a:highlight>
                  <a:srgbClr val="8DC641"/>
                </a:highlight>
                <a:latin typeface="Calibri" panose="020F0502020204030204" pitchFamily="34" charset="0"/>
                <a:ea typeface="Calibri" panose="020F0502020204030204" pitchFamily="34" charset="0"/>
                <a:cs typeface="Calibri" panose="020F0502020204030204" pitchFamily="34" charset="0"/>
              </a:rPr>
              <a:t>sich</a:t>
            </a:r>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IE" sz="3600" b="1" dirty="0" err="1">
                <a:highlight>
                  <a:srgbClr val="8DC641"/>
                </a:highlight>
                <a:latin typeface="Calibri" panose="020F0502020204030204" pitchFamily="34" charset="0"/>
                <a:ea typeface="Calibri" panose="020F0502020204030204" pitchFamily="34" charset="0"/>
                <a:cs typeface="Calibri" panose="020F0502020204030204" pitchFamily="34" charset="0"/>
              </a:rPr>
              <a:t>inspirieren</a:t>
            </a:r>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5836596" y="1383017"/>
            <a:ext cx="5943600" cy="384991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Tx/>
              <a:buSzPts val="1800"/>
              <a:buFont typeface="Arial"/>
              <a:buChar char="•"/>
            </a:pPr>
            <a:r>
              <a:rPr lang="de-DE" dirty="0"/>
              <a:t>Tauchen Sie ein in Oles Arsenal nachhaltiger Praktiken: präzise Düngemittelplanung, strategisches Güllemanagement und innovative Pufferzonen.</a:t>
            </a:r>
          </a:p>
          <a:p>
            <a:pPr marL="285750" lvl="0" indent="-285750" algn="l" rtl="0">
              <a:lnSpc>
                <a:spcPct val="90000"/>
              </a:lnSpc>
              <a:spcBef>
                <a:spcPts val="0"/>
              </a:spcBef>
              <a:spcAft>
                <a:spcPts val="0"/>
              </a:spcAft>
              <a:buClrTx/>
              <a:buSzPts val="1800"/>
              <a:buFont typeface="Arial"/>
              <a:buChar char="•"/>
            </a:pPr>
            <a:r>
              <a:rPr lang="de-DE" dirty="0"/>
              <a:t>Oles proaktive Vorgehensweise, einschließlich Grundstückskartierung und Expertenberatung, setzt neue Maßstäbe in der Umweltbewirtschaftung.</a:t>
            </a:r>
          </a:p>
          <a:p>
            <a:pPr marL="285750" lvl="0" indent="-285750" algn="l" rtl="0">
              <a:lnSpc>
                <a:spcPct val="90000"/>
              </a:lnSpc>
              <a:spcBef>
                <a:spcPts val="0"/>
              </a:spcBef>
              <a:spcAft>
                <a:spcPts val="0"/>
              </a:spcAft>
              <a:buClrTx/>
              <a:buSzPts val="1800"/>
              <a:buFont typeface="Arial"/>
              <a:buChar char="•"/>
            </a:pPr>
            <a:r>
              <a:rPr lang="de-DE" dirty="0"/>
              <a:t>Für seine unerschütterliche Hingabe und seinen transformativen Einfluss gefeiert, wird Oles Hof zu einem Pilgerort für umweltbewusste Enthusiasten.</a:t>
            </a:r>
          </a:p>
        </p:txBody>
      </p:sp>
      <p:pic>
        <p:nvPicPr>
          <p:cNvPr id="648" name="Google Shape;648;p28" descr="The experimental farm that pioneered one of Denmark's first constructed  wetlands - WWF Baltic Farm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8176" y="839096"/>
            <a:ext cx="4930902" cy="4937760"/>
          </a:xfrm>
          <a:prstGeom prst="rect">
            <a:avLst/>
          </a:prstGeom>
          <a:noFill/>
          <a:ln>
            <a:noFill/>
          </a:ln>
        </p:spPr>
      </p:pic>
      <p:sp>
        <p:nvSpPr>
          <p:cNvPr id="3" name="TextBox 2">
            <a:extLst>
              <a:ext uri="{FF2B5EF4-FFF2-40B4-BE49-F238E27FC236}">
                <a16:creationId xmlns:a16="http://schemas.microsoft.com/office/drawing/2014/main" id="{2C089075-98AC-75A3-6DB2-D3DD696BD890}"/>
              </a:ext>
            </a:extLst>
          </p:cNvPr>
          <p:cNvSpPr txBox="1"/>
          <p:nvPr/>
        </p:nvSpPr>
        <p:spPr>
          <a:xfrm>
            <a:off x="6096000" y="616180"/>
            <a:ext cx="6097604" cy="646331"/>
          </a:xfrm>
          <a:prstGeom prst="rect">
            <a:avLst/>
          </a:prstGeom>
          <a:noFill/>
        </p:spPr>
        <p:txBody>
          <a:bodyPr wrap="square">
            <a:spAutoFit/>
          </a:bodyPr>
          <a:lstStyle/>
          <a:p>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I/S </a:t>
            </a:r>
            <a:r>
              <a:rPr lang="en-IE" sz="3600" b="1"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Faurgård</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 </a:t>
            </a:r>
            <a:r>
              <a:rPr lang="en-IE" sz="3600"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IE" sz="3600"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Fortsetzung</a:t>
            </a:r>
            <a:r>
              <a:rPr lang="en-IE" sz="3600"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E78FD1C-E542-6698-5C6F-F6751959EFE4}"/>
              </a:ext>
            </a:extLst>
          </p:cNvPr>
          <p:cNvSpPr/>
          <p:nvPr/>
        </p:nvSpPr>
        <p:spPr>
          <a:xfrm>
            <a:off x="3180396" y="552606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Lesen</a:t>
            </a:r>
            <a:r>
              <a:rPr lang="en-IE" sz="2000" b="1" dirty="0">
                <a:latin typeface="Calibri" panose="020F0502020204030204" pitchFamily="34" charset="0"/>
                <a:ea typeface="Calibri" panose="020F0502020204030204" pitchFamily="34" charset="0"/>
                <a:cs typeface="Calibri" panose="020F0502020204030204" pitchFamily="34" charset="0"/>
              </a:rPr>
              <a:t> Sie </a:t>
            </a:r>
            <a:r>
              <a:rPr lang="en-IE" sz="2000" b="1" dirty="0" err="1">
                <a:latin typeface="Calibri" panose="020F0502020204030204" pitchFamily="34" charset="0"/>
                <a:ea typeface="Calibri" panose="020F0502020204030204" pitchFamily="34" charset="0"/>
                <a:cs typeface="Calibri" panose="020F0502020204030204" pitchFamily="34" charset="0"/>
              </a:rPr>
              <a:t>hier</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mehr</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315;p6">
            <a:extLst>
              <a:ext uri="{FF2B5EF4-FFF2-40B4-BE49-F238E27FC236}">
                <a16:creationId xmlns:a16="http://schemas.microsoft.com/office/drawing/2014/main" id="{314D7003-EA23-1F26-C1A4-26938846A285}"/>
              </a:ext>
            </a:extLst>
          </p:cNvPr>
          <p:cNvSpPr txBox="1"/>
          <p:nvPr/>
        </p:nvSpPr>
        <p:spPr>
          <a:xfrm>
            <a:off x="5657019" y="5837019"/>
            <a:ext cx="65349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dk1"/>
                </a:solidFill>
                <a:latin typeface="Calibri"/>
                <a:ea typeface="Calibri"/>
                <a:cs typeface="Calibri"/>
                <a:sym typeface="Calibri"/>
                <a:hlinkClick r:id="rId4"/>
              </a:rPr>
              <a:t>The experimental farm that pioneered one of Denmark’s first constructed wetlands</a:t>
            </a:r>
            <a:r>
              <a:rPr lang="tr-TR" b="1" i="0" u="none" strike="noStrike" cap="none" dirty="0">
                <a:solidFill>
                  <a:schemeClr val="dk1"/>
                </a:solidFill>
                <a:latin typeface="Calibri"/>
                <a:ea typeface="Calibri"/>
                <a:cs typeface="Calibri"/>
                <a:sym typeface="Calibri"/>
                <a:hlinkClick r:id="rId4"/>
              </a:rPr>
              <a:t> </a:t>
            </a:r>
            <a:endParaRPr lang="tr-TR" b="1"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215662" y="953590"/>
            <a:ext cx="9502312" cy="3288205"/>
          </a:xfrm>
        </p:spPr>
        <p:txBody>
          <a:bodyPr>
            <a:normAutofit lnSpcReduction="10000"/>
          </a:bodyPr>
          <a:lstStyle/>
          <a:p>
            <a:pPr>
              <a:lnSpc>
                <a:spcPct val="110000"/>
              </a:lnSpc>
            </a:pPr>
            <a:r>
              <a:rPr lang="en-IE" sz="3600" b="1" dirty="0"/>
              <a:t>Gut </a:t>
            </a:r>
            <a:r>
              <a:rPr lang="en-IE" sz="3600" b="1" dirty="0" err="1"/>
              <a:t>gemacht</a:t>
            </a:r>
            <a:r>
              <a:rPr lang="en-IE" sz="3600" b="1" dirty="0"/>
              <a:t>!!! </a:t>
            </a:r>
            <a:r>
              <a:rPr lang="de-DE" sz="3600" dirty="0"/>
              <a:t>Sie machen das großartig... machen Sie weiter auf dieser Lernreise.</a:t>
            </a:r>
          </a:p>
          <a:p>
            <a:pPr>
              <a:lnSpc>
                <a:spcPct val="110000"/>
              </a:lnSpc>
            </a:pPr>
            <a:r>
              <a:rPr lang="de-DE" sz="3600" dirty="0"/>
              <a:t>In Modul 7 besprechen wir die </a:t>
            </a:r>
            <a:r>
              <a:rPr lang="de-DE" sz="3600" b="1" dirty="0"/>
              <a:t>Bewirtschaftung natürlicher Ressourcen mit Schwerpunkt auf dem Boden. </a:t>
            </a:r>
            <a:r>
              <a:rPr lang="en-IE" sz="3600" b="1"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body" idx="1"/>
          </p:nvPr>
        </p:nvSpPr>
        <p:spPr>
          <a:xfrm>
            <a:off x="6240908"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01</a:t>
            </a:r>
            <a:endParaRPr dirty="0"/>
          </a:p>
        </p:txBody>
      </p:sp>
      <p:sp>
        <p:nvSpPr>
          <p:cNvPr id="232" name="Google Shape;232;p2"/>
          <p:cNvSpPr txBox="1">
            <a:spLocks noGrp="1"/>
          </p:cNvSpPr>
          <p:nvPr>
            <p:ph type="body" idx="2"/>
          </p:nvPr>
        </p:nvSpPr>
        <p:spPr>
          <a:xfrm>
            <a:off x="7076205"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Einführung</a:t>
            </a:r>
            <a:endParaRPr b="1" dirty="0"/>
          </a:p>
        </p:txBody>
      </p:sp>
      <p:sp>
        <p:nvSpPr>
          <p:cNvPr id="233" name="Google Shape;233;p2"/>
          <p:cNvSpPr txBox="1">
            <a:spLocks noGrp="1"/>
          </p:cNvSpPr>
          <p:nvPr>
            <p:ph type="body" idx="3"/>
          </p:nvPr>
        </p:nvSpPr>
        <p:spPr>
          <a:xfrm>
            <a:off x="526872" y="1257299"/>
            <a:ext cx="5714036" cy="4510849"/>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D0D0D"/>
              </a:buClr>
              <a:buSzPts val="2400"/>
              <a:buNone/>
            </a:pPr>
            <a:r>
              <a:rPr lang="de-DE" sz="22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Dieses Modul untersucht die wesentlichen Aspekte des Wasserressourcenmanagements in der Landwirtschaft. Am Ende dieses Moduls werden Sie die Bedeutung der Bewirtschaftung landwirtschaftlicher Wasserressourcen verstehen, Faktoren identifizieren, die nachhaltiges Wassermanagement beeinflussen, und Präzisionsbewässerungstechniken wie Tropf- und Sprinklersysteme kennenlernen. Sie werden auch in der Lage sein, die Vorteile der Regenwassernutzung und der Verwendung von behandeltem Abwasser zur Bewässerung 	zu bewerten.</a:t>
            </a:r>
            <a:endParaRPr sz="2200" dirty="0">
              <a:latin typeface="Calibri" panose="020F0502020204030204" pitchFamily="34" charset="0"/>
              <a:ea typeface="Calibri" panose="020F0502020204030204" pitchFamily="34" charset="0"/>
              <a:cs typeface="Calibri" panose="020F0502020204030204" pitchFamily="34" charset="0"/>
            </a:endParaRPr>
          </a:p>
        </p:txBody>
      </p:sp>
      <p:sp>
        <p:nvSpPr>
          <p:cNvPr id="234" name="Google Shape;234;p2"/>
          <p:cNvSpPr txBox="1">
            <a:spLocks noGrp="1"/>
          </p:cNvSpPr>
          <p:nvPr>
            <p:ph type="body" idx="4"/>
          </p:nvPr>
        </p:nvSpPr>
        <p:spPr>
          <a:xfrm>
            <a:off x="6262611"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02</a:t>
            </a:r>
            <a:endParaRPr dirty="0"/>
          </a:p>
        </p:txBody>
      </p:sp>
      <p:sp>
        <p:nvSpPr>
          <p:cNvPr id="235" name="Google Shape;235;p2"/>
          <p:cNvSpPr txBox="1">
            <a:spLocks noGrp="1"/>
          </p:cNvSpPr>
          <p:nvPr>
            <p:ph type="body" idx="5"/>
          </p:nvPr>
        </p:nvSpPr>
        <p:spPr>
          <a:xfrm>
            <a:off x="7097908" y="2252978"/>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Präzisionsbewässerung</a:t>
            </a:r>
            <a:endParaRPr lang="en-GB" b="1" dirty="0"/>
          </a:p>
        </p:txBody>
      </p:sp>
      <p:sp>
        <p:nvSpPr>
          <p:cNvPr id="236" name="Google Shape;236;p2"/>
          <p:cNvSpPr txBox="1">
            <a:spLocks noGrp="1"/>
          </p:cNvSpPr>
          <p:nvPr>
            <p:ph type="body" idx="6"/>
          </p:nvPr>
        </p:nvSpPr>
        <p:spPr>
          <a:xfrm>
            <a:off x="6269190"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03</a:t>
            </a:r>
            <a:endParaRPr dirty="0"/>
          </a:p>
        </p:txBody>
      </p:sp>
      <p:sp>
        <p:nvSpPr>
          <p:cNvPr id="237" name="Google Shape;237;p2"/>
          <p:cNvSpPr txBox="1">
            <a:spLocks noGrp="1"/>
          </p:cNvSpPr>
          <p:nvPr>
            <p:ph type="body" idx="7"/>
          </p:nvPr>
        </p:nvSpPr>
        <p:spPr>
          <a:xfrm>
            <a:off x="7104487"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Regenwassernutzung</a:t>
            </a:r>
            <a:endParaRPr lang="en-GB" b="1" dirty="0"/>
          </a:p>
        </p:txBody>
      </p:sp>
      <p:sp>
        <p:nvSpPr>
          <p:cNvPr id="238" name="Google Shape;238;p2"/>
          <p:cNvSpPr txBox="1">
            <a:spLocks noGrp="1"/>
          </p:cNvSpPr>
          <p:nvPr>
            <p:ph type="body" idx="8"/>
          </p:nvPr>
        </p:nvSpPr>
        <p:spPr>
          <a:xfrm>
            <a:off x="6290893"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39" name="Google Shape;239;p2"/>
          <p:cNvSpPr txBox="1">
            <a:spLocks noGrp="1"/>
          </p:cNvSpPr>
          <p:nvPr>
            <p:ph type="body" idx="9"/>
          </p:nvPr>
        </p:nvSpPr>
        <p:spPr>
          <a:xfrm>
            <a:off x="7126190" y="4082953"/>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Wasserintelligente</a:t>
            </a:r>
            <a:r>
              <a:rPr lang="en-GB" b="1" dirty="0"/>
              <a:t> </a:t>
            </a:r>
            <a:r>
              <a:rPr lang="en-GB" b="1" dirty="0" err="1"/>
              <a:t>Pflanzenauswahl</a:t>
            </a:r>
            <a:endParaRPr lang="en-GB" b="1" dirty="0"/>
          </a:p>
        </p:txBody>
      </p:sp>
      <p:sp>
        <p:nvSpPr>
          <p:cNvPr id="240" name="Google Shape;240;p2"/>
          <p:cNvSpPr txBox="1">
            <a:spLocks noGrp="1"/>
          </p:cNvSpPr>
          <p:nvPr>
            <p:ph type="body" idx="13"/>
          </p:nvPr>
        </p:nvSpPr>
        <p:spPr>
          <a:xfrm>
            <a:off x="6269190"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05</a:t>
            </a:r>
            <a:endParaRPr dirty="0"/>
          </a:p>
        </p:txBody>
      </p:sp>
      <p:sp>
        <p:nvSpPr>
          <p:cNvPr id="241" name="Google Shape;241;p2"/>
          <p:cNvSpPr txBox="1">
            <a:spLocks noGrp="1"/>
          </p:cNvSpPr>
          <p:nvPr>
            <p:ph type="body" idx="14"/>
          </p:nvPr>
        </p:nvSpPr>
        <p:spPr>
          <a:xfrm>
            <a:off x="7104487" y="499794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Abwasserbehandlung</a:t>
            </a:r>
            <a:endParaRPr lang="en-GB" b="1" dirty="0"/>
          </a:p>
        </p:txBody>
      </p:sp>
      <p:sp>
        <p:nvSpPr>
          <p:cNvPr id="242" name="Google Shape;242;p2"/>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dirty="0" err="1"/>
              <a:t>Inhaltsübersicht</a:t>
            </a:r>
            <a:endParaRPr lang="en-GB" dirty="0"/>
          </a:p>
        </p:txBody>
      </p:sp>
      <p:grpSp>
        <p:nvGrpSpPr>
          <p:cNvPr id="243" name="Google Shape;243;p2"/>
          <p:cNvGrpSpPr/>
          <p:nvPr/>
        </p:nvGrpSpPr>
        <p:grpSpPr>
          <a:xfrm rot="3730759">
            <a:off x="10867814" y="245891"/>
            <a:ext cx="949887" cy="1163493"/>
            <a:chOff x="7602444" y="4967675"/>
            <a:chExt cx="483620" cy="592374"/>
          </a:xfrm>
        </p:grpSpPr>
        <p:grpSp>
          <p:nvGrpSpPr>
            <p:cNvPr id="244" name="Google Shape;244;p2"/>
            <p:cNvGrpSpPr/>
            <p:nvPr/>
          </p:nvGrpSpPr>
          <p:grpSpPr>
            <a:xfrm>
              <a:off x="7618661" y="4967675"/>
              <a:ext cx="467403" cy="507609"/>
              <a:chOff x="2251964" y="3590497"/>
              <a:chExt cx="467403" cy="507609"/>
            </a:xfrm>
          </p:grpSpPr>
          <p:sp>
            <p:nvSpPr>
              <p:cNvPr id="245" name="Google Shape;245;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6" name="Google Shape;246;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7" name="Google Shape;247;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48" name="Google Shape;248;p2"/>
            <p:cNvGrpSpPr/>
            <p:nvPr/>
          </p:nvGrpSpPr>
          <p:grpSpPr>
            <a:xfrm>
              <a:off x="7602444" y="4993761"/>
              <a:ext cx="421973" cy="566288"/>
              <a:chOff x="2235747" y="3616583"/>
              <a:chExt cx="421973" cy="566288"/>
            </a:xfrm>
          </p:grpSpPr>
          <p:sp>
            <p:nvSpPr>
              <p:cNvPr id="249" name="Google Shape;24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0" name="Google Shape;25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Einführung</a:t>
            </a:r>
            <a:endParaRPr dirty="0"/>
          </a:p>
        </p:txBody>
      </p:sp>
      <p:sp>
        <p:nvSpPr>
          <p:cNvPr id="257" name="Google Shape;257;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01</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2"/>
          </p:nvPr>
        </p:nvSpPr>
        <p:spPr>
          <a:xfrm>
            <a:off x="877888" y="46294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Wasserressourcenmanagement</a:t>
            </a:r>
            <a:endParaRPr lang="en-GB" b="1" dirty="0"/>
          </a:p>
        </p:txBody>
      </p:sp>
      <p:grpSp>
        <p:nvGrpSpPr>
          <p:cNvPr id="272" name="Google Shape;272;p4"/>
          <p:cNvGrpSpPr/>
          <p:nvPr/>
        </p:nvGrpSpPr>
        <p:grpSpPr>
          <a:xfrm>
            <a:off x="786362" y="1076485"/>
            <a:ext cx="11138938" cy="4723459"/>
            <a:chOff x="0" y="2309"/>
            <a:chExt cx="10851250" cy="4723459"/>
          </a:xfrm>
        </p:grpSpPr>
        <p:sp>
          <p:nvSpPr>
            <p:cNvPr id="273" name="Google Shape;273;p4"/>
            <p:cNvSpPr/>
            <p:nvPr/>
          </p:nvSpPr>
          <p:spPr>
            <a:xfrm rot="5400000">
              <a:off x="-193578" y="195887"/>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4" name="Google Shape;274;p4"/>
            <p:cNvSpPr txBox="1"/>
            <p:nvPr/>
          </p:nvSpPr>
          <p:spPr>
            <a:xfrm>
              <a:off x="1" y="453993"/>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GB"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275" name="Google Shape;275;p4"/>
            <p:cNvSpPr/>
            <p:nvPr/>
          </p:nvSpPr>
          <p:spPr>
            <a:xfrm rot="5400000">
              <a:off x="5341901" y="-4436224"/>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6" name="Google Shape;276;p4"/>
            <p:cNvSpPr txBox="1"/>
            <p:nvPr/>
          </p:nvSpPr>
          <p:spPr>
            <a:xfrm>
              <a:off x="903368" y="43258"/>
              <a:ext cx="9674959" cy="756943"/>
            </a:xfrm>
            <a:prstGeom prst="rect">
              <a:avLst/>
            </a:prstGeom>
            <a:noFill/>
            <a:ln>
              <a:noFill/>
            </a:ln>
          </p:spPr>
          <p:txBody>
            <a:bodyPr spcFirstLastPara="1" wrap="square" lIns="170675" tIns="15225" rIns="15225" bIns="15225" anchor="ctr" anchorCtr="0">
              <a:noAutofit/>
            </a:bodyPr>
            <a:lstStyle/>
            <a:p>
              <a:pPr marL="144000" marR="0" lvl="1" indent="-228600" algn="l" rtl="0">
                <a:lnSpc>
                  <a:spcPct val="90000"/>
                </a:lnSpc>
                <a:spcBef>
                  <a:spcPts val="0"/>
                </a:spcBef>
                <a:spcAft>
                  <a:spcPts val="0"/>
                </a:spcAft>
                <a:buClr>
                  <a:schemeClr val="dk1"/>
                </a:buClr>
                <a:buSzPts val="2400"/>
                <a:buFont typeface="Calibri"/>
                <a:buNone/>
              </a:pPr>
              <a:r>
                <a:rPr lang="de-DE" sz="2000" b="0" i="0" u="none" strike="noStrike" cap="none" dirty="0">
                  <a:solidFill>
                    <a:schemeClr val="dk1"/>
                  </a:solidFill>
                  <a:latin typeface="Calibri"/>
                  <a:ea typeface="Calibri"/>
                  <a:cs typeface="Calibri"/>
                  <a:sym typeface="Calibri"/>
                </a:rPr>
                <a:t>	</a:t>
              </a:r>
              <a:r>
                <a:rPr lang="de-DE" sz="2000" dirty="0">
                  <a:latin typeface="Calibri"/>
                  <a:ea typeface="Calibri"/>
                  <a:cs typeface="Calibri"/>
                  <a:sym typeface="Calibri"/>
                </a:rPr>
                <a:t>Strategische Planung, Entwicklung und effiziente Nutzung von Wasserressourcen sind in der Landwirtschaft von entscheidender Bedeutung.</a:t>
              </a:r>
              <a:endParaRPr lang="de-DE" sz="2000" dirty="0">
                <a:latin typeface="Calibri"/>
                <a:ea typeface="Calibri"/>
                <a:cs typeface="Calibri"/>
              </a:endParaRPr>
            </a:p>
          </p:txBody>
        </p:sp>
        <p:sp>
          <p:nvSpPr>
            <p:cNvPr id="277" name="Google Shape;277;p4"/>
            <p:cNvSpPr/>
            <p:nvPr/>
          </p:nvSpPr>
          <p:spPr>
            <a:xfrm rot="5400000">
              <a:off x="-193578" y="1340199"/>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p4"/>
            <p:cNvSpPr txBox="1"/>
            <p:nvPr/>
          </p:nvSpPr>
          <p:spPr>
            <a:xfrm>
              <a:off x="1" y="1598305"/>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79" name="Google Shape;279;p4"/>
            <p:cNvSpPr/>
            <p:nvPr/>
          </p:nvSpPr>
          <p:spPr>
            <a:xfrm rot="5400000">
              <a:off x="5341901" y="-3291913"/>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0" name="Google Shape;280;p4"/>
            <p:cNvSpPr txBox="1"/>
            <p:nvPr/>
          </p:nvSpPr>
          <p:spPr>
            <a:xfrm>
              <a:off x="903368" y="1187569"/>
              <a:ext cx="9674959" cy="756943"/>
            </a:xfrm>
            <a:prstGeom prst="rect">
              <a:avLst/>
            </a:prstGeom>
            <a:noFill/>
            <a:ln>
              <a:noFill/>
            </a:ln>
          </p:spPr>
          <p:txBody>
            <a:bodyPr spcFirstLastPara="1" wrap="square" lIns="170675" tIns="15225" rIns="15225" bIns="15225" anchor="ctr" anchorCtr="0">
              <a:noAutofit/>
            </a:bodyPr>
            <a:lstStyle/>
            <a:p>
              <a:pPr marL="144000" marR="0" lvl="1" indent="-228600" algn="l" rtl="0">
                <a:lnSpc>
                  <a:spcPct val="90000"/>
                </a:lnSpc>
                <a:spcBef>
                  <a:spcPts val="0"/>
                </a:spcBef>
                <a:spcAft>
                  <a:spcPts val="0"/>
                </a:spcAft>
                <a:buClr>
                  <a:schemeClr val="dk1"/>
                </a:buClr>
                <a:buSzPts val="2400"/>
                <a:buFont typeface="Calibri"/>
                <a:buNone/>
              </a:pPr>
              <a:r>
                <a:rPr lang="de-DE" sz="2000" b="0" i="0" u="none" strike="noStrike" cap="none" dirty="0">
                  <a:solidFill>
                    <a:schemeClr val="dk1"/>
                  </a:solidFill>
                  <a:latin typeface="Calibri"/>
                  <a:ea typeface="Calibri"/>
                  <a:cs typeface="Calibri"/>
                  <a:sym typeface="Calibri"/>
                </a:rPr>
                <a:t>	</a:t>
              </a:r>
              <a:r>
                <a:rPr lang="de-DE" sz="2000" dirty="0">
                  <a:latin typeface="Calibri"/>
                  <a:ea typeface="Calibri"/>
                  <a:cs typeface="Calibri"/>
                  <a:sym typeface="Calibri"/>
                </a:rPr>
                <a:t>Die Erweiterung der bewässerten Flächen ist direkt mit der Verfügbarkeit von Wasser und den Infrastrukturkosten verbunden</a:t>
              </a:r>
            </a:p>
          </p:txBody>
        </p:sp>
        <p:sp>
          <p:nvSpPr>
            <p:cNvPr id="281" name="Google Shape;281;p4"/>
            <p:cNvSpPr/>
            <p:nvPr/>
          </p:nvSpPr>
          <p:spPr>
            <a:xfrm rot="5400000">
              <a:off x="-193578" y="2484510"/>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2" name="Google Shape;282;p4"/>
            <p:cNvSpPr txBox="1"/>
            <p:nvPr/>
          </p:nvSpPr>
          <p:spPr>
            <a:xfrm>
              <a:off x="1" y="2742616"/>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3" name="Google Shape;283;p4"/>
            <p:cNvSpPr/>
            <p:nvPr/>
          </p:nvSpPr>
          <p:spPr>
            <a:xfrm rot="5400000">
              <a:off x="5341901" y="-2147601"/>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p4"/>
            <p:cNvSpPr txBox="1"/>
            <p:nvPr/>
          </p:nvSpPr>
          <p:spPr>
            <a:xfrm>
              <a:off x="903368" y="2331881"/>
              <a:ext cx="9947882" cy="756943"/>
            </a:xfrm>
            <a:prstGeom prst="rect">
              <a:avLst/>
            </a:prstGeom>
            <a:noFill/>
            <a:ln>
              <a:noFill/>
            </a:ln>
          </p:spPr>
          <p:txBody>
            <a:bodyPr spcFirstLastPara="1" wrap="square" lIns="170675" tIns="15225" rIns="15225" bIns="15225" anchor="ctr" anchorCtr="0">
              <a:noAutofit/>
            </a:bodyPr>
            <a:lstStyle/>
            <a:p>
              <a:pPr marL="144000" marR="0" lvl="1" indent="-228600" algn="l" rtl="0">
                <a:lnSpc>
                  <a:spcPct val="90000"/>
                </a:lnSpc>
                <a:spcBef>
                  <a:spcPts val="0"/>
                </a:spcBef>
                <a:spcAft>
                  <a:spcPts val="0"/>
                </a:spcAft>
                <a:buClr>
                  <a:schemeClr val="dk1"/>
                </a:buClr>
                <a:buSzPts val="2400"/>
                <a:buFont typeface="Calibri"/>
                <a:buNone/>
              </a:pPr>
              <a:r>
                <a:rPr lang="de-DE" sz="2000" b="0" i="0" u="none" strike="noStrike" cap="none" dirty="0">
                  <a:solidFill>
                    <a:schemeClr val="dk1"/>
                  </a:solidFill>
                  <a:latin typeface="Calibri"/>
                  <a:ea typeface="Calibri"/>
                  <a:cs typeface="Calibri"/>
                  <a:sym typeface="Calibri"/>
                </a:rPr>
                <a:t>	</a:t>
              </a:r>
              <a:r>
                <a:rPr lang="de-DE" sz="2000" dirty="0">
                  <a:latin typeface="Calibri"/>
                  <a:ea typeface="Calibri"/>
                  <a:cs typeface="Calibri"/>
                  <a:sym typeface="Calibri"/>
                </a:rPr>
                <a:t>Das Verständnis des Zustands der Bewässerungsinfrastruktur ist entscheidend für die Bewertung ihrer Auswirkungen auf die Flächennutzung, die Energieerzeugung und wirtschaftliche Betriebsabläufe.</a:t>
              </a:r>
            </a:p>
          </p:txBody>
        </p:sp>
        <p:sp>
          <p:nvSpPr>
            <p:cNvPr id="285" name="Google Shape;285;p4"/>
            <p:cNvSpPr/>
            <p:nvPr/>
          </p:nvSpPr>
          <p:spPr>
            <a:xfrm rot="5400000">
              <a:off x="-193578" y="3628822"/>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1" y="3886928"/>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7" name="Google Shape;287;p4"/>
            <p:cNvSpPr/>
            <p:nvPr/>
          </p:nvSpPr>
          <p:spPr>
            <a:xfrm rot="5400000">
              <a:off x="5341901" y="-1003290"/>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p4"/>
            <p:cNvSpPr txBox="1"/>
            <p:nvPr/>
          </p:nvSpPr>
          <p:spPr>
            <a:xfrm>
              <a:off x="903368" y="3476192"/>
              <a:ext cx="9674959" cy="756943"/>
            </a:xfrm>
            <a:prstGeom prst="rect">
              <a:avLst/>
            </a:prstGeom>
            <a:noFill/>
            <a:ln>
              <a:noFill/>
            </a:ln>
          </p:spPr>
          <p:txBody>
            <a:bodyPr spcFirstLastPara="1" wrap="square" lIns="170675" tIns="15225" rIns="15225" bIns="15225" anchor="ctr" anchorCtr="0">
              <a:noAutofit/>
            </a:bodyPr>
            <a:lstStyle/>
            <a:p>
              <a:pPr marL="144000" marR="0" lvl="1" indent="-228600" algn="l" rtl="0">
                <a:lnSpc>
                  <a:spcPct val="90000"/>
                </a:lnSpc>
                <a:spcBef>
                  <a:spcPts val="0"/>
                </a:spcBef>
                <a:spcAft>
                  <a:spcPts val="0"/>
                </a:spcAft>
                <a:buClr>
                  <a:schemeClr val="dk1"/>
                </a:buClr>
                <a:buSzPts val="2400"/>
                <a:buFont typeface="Arial"/>
                <a:buNone/>
              </a:pPr>
              <a:r>
                <a:rPr lang="de-DE" sz="2000" b="0" i="0" u="none" strike="noStrike" cap="none" dirty="0">
                  <a:solidFill>
                    <a:schemeClr val="dk1"/>
                  </a:solidFill>
                  <a:latin typeface="Calibri"/>
                  <a:ea typeface="Calibri"/>
                  <a:cs typeface="Calibri"/>
                  <a:sym typeface="Calibri"/>
                </a:rPr>
                <a:t>	</a:t>
              </a:r>
              <a:r>
                <a:rPr lang="de-DE" sz="2000" dirty="0">
                  <a:latin typeface="Calibri"/>
                  <a:ea typeface="Calibri"/>
                  <a:cs typeface="Calibri"/>
                  <a:sym typeface="Calibri"/>
                </a:rPr>
                <a:t>Wasserintensive Landwirtschaft ist entscheidend für eine hohe Ernteproduktion und den Schutz der Wasserquellen vor Kontamination.</a:t>
              </a:r>
              <a:endParaRPr lang="de-DE" sz="2000" dirty="0">
                <a:latin typeface="Calibri"/>
                <a:ea typeface="Calibri"/>
                <a:cs typeface="Calibri"/>
              </a:endParaRPr>
            </a:p>
          </p:txBody>
        </p:sp>
      </p:grpSp>
      <p:sp>
        <p:nvSpPr>
          <p:cNvPr id="2" name="Google Shape;315;p6">
            <a:extLst>
              <a:ext uri="{FF2B5EF4-FFF2-40B4-BE49-F238E27FC236}">
                <a16:creationId xmlns:a16="http://schemas.microsoft.com/office/drawing/2014/main" id="{FF29F9BD-42A9-5BFB-4867-B83694F6704C}"/>
              </a:ext>
            </a:extLst>
          </p:cNvPr>
          <p:cNvSpPr txBox="1"/>
          <p:nvPr/>
        </p:nvSpPr>
        <p:spPr>
          <a:xfrm>
            <a:off x="5995152" y="5669159"/>
            <a:ext cx="653498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dirty="0">
                <a:solidFill>
                  <a:schemeClr val="dk1"/>
                </a:solidFill>
                <a:latin typeface="Calibri"/>
                <a:ea typeface="Calibri"/>
                <a:cs typeface="Calibri"/>
                <a:sym typeface="Calibri"/>
                <a:hlinkClick r:id="rId3"/>
              </a:rPr>
              <a:t>Sustainable water management in agriculture under climate change</a:t>
            </a:r>
            <a:endParaRPr sz="1600" b="1"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566A41BA-EA4D-ACD6-705A-3D119241B85B}"/>
              </a:ext>
            </a:extLst>
          </p:cNvPr>
          <p:cNvSpPr/>
          <p:nvPr/>
        </p:nvSpPr>
        <p:spPr>
          <a:xfrm>
            <a:off x="3306104" y="538921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Hier</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weiterlesen</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264" name="Google Shape;264;p4"/>
          <p:cNvGrpSpPr/>
          <p:nvPr/>
        </p:nvGrpSpPr>
        <p:grpSpPr>
          <a:xfrm rot="3730759">
            <a:off x="10363841" y="187949"/>
            <a:ext cx="949887" cy="1163493"/>
            <a:chOff x="7602444" y="4967675"/>
            <a:chExt cx="483620" cy="592374"/>
          </a:xfrm>
        </p:grpSpPr>
        <p:grpSp>
          <p:nvGrpSpPr>
            <p:cNvPr id="265" name="Google Shape;265;p4"/>
            <p:cNvGrpSpPr/>
            <p:nvPr/>
          </p:nvGrpSpPr>
          <p:grpSpPr>
            <a:xfrm>
              <a:off x="7618661" y="4967675"/>
              <a:ext cx="467403" cy="507609"/>
              <a:chOff x="2251964" y="3590497"/>
              <a:chExt cx="467403" cy="507609"/>
            </a:xfrm>
          </p:grpSpPr>
          <p:sp>
            <p:nvSpPr>
              <p:cNvPr id="266" name="Google Shape;266;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7" name="Google Shape;267;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8" name="Google Shape;268;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69" name="Google Shape;269;p4"/>
            <p:cNvGrpSpPr/>
            <p:nvPr/>
          </p:nvGrpSpPr>
          <p:grpSpPr>
            <a:xfrm>
              <a:off x="7602444" y="4993761"/>
              <a:ext cx="421973" cy="566288"/>
              <a:chOff x="2235747" y="3616583"/>
              <a:chExt cx="421973" cy="566288"/>
            </a:xfrm>
          </p:grpSpPr>
          <p:sp>
            <p:nvSpPr>
              <p:cNvPr id="270" name="Google Shape;27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1" name="Google Shape;304;p5">
            <a:extLst>
              <a:ext uri="{FF2B5EF4-FFF2-40B4-BE49-F238E27FC236}">
                <a16:creationId xmlns:a16="http://schemas.microsoft.com/office/drawing/2014/main" id="{5037B07F-A9CA-9097-7DE2-0F5A485F6DC2}"/>
              </a:ext>
            </a:extLst>
          </p:cNvPr>
          <p:cNvSpPr/>
          <p:nvPr/>
        </p:nvSpPr>
        <p:spPr>
          <a:xfrm rot="2161991">
            <a:off x="5812210" y="5457243"/>
            <a:ext cx="129305" cy="203588"/>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94" name="Google Shape;294;p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Bewertung </a:t>
            </a:r>
            <a:r>
              <a:rPr lang="en-GB" sz="2400" b="1" dirty="0" err="1"/>
              <a:t>mehrerer</a:t>
            </a:r>
            <a:r>
              <a:rPr lang="en-GB" sz="2400" b="1" dirty="0"/>
              <a:t> </a:t>
            </a:r>
            <a:r>
              <a:rPr lang="en-GB" sz="2400" b="1" dirty="0" err="1"/>
              <a:t>Aspekte</a:t>
            </a:r>
            <a:endParaRPr lang="en-GB" sz="2400" b="1" dirty="0"/>
          </a:p>
        </p:txBody>
      </p:sp>
      <p:sp>
        <p:nvSpPr>
          <p:cNvPr id="295" name="Google Shape;295;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1</a:t>
            </a:r>
            <a:endParaRPr dirty="0"/>
          </a:p>
        </p:txBody>
      </p:sp>
      <p:sp>
        <p:nvSpPr>
          <p:cNvPr id="296" name="Google Shape;296;p5"/>
          <p:cNvSpPr txBox="1">
            <a:spLocks noGrp="1"/>
          </p:cNvSpPr>
          <p:nvPr>
            <p:ph type="body" idx="6"/>
          </p:nvPr>
        </p:nvSpPr>
        <p:spPr>
          <a:xfrm>
            <a:off x="6896099" y="3268749"/>
            <a:ext cx="4569427"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Maßgeschneiderte </a:t>
            </a:r>
            <a:r>
              <a:rPr lang="en-GB" sz="2400" b="1" dirty="0" err="1"/>
              <a:t>Strategien</a:t>
            </a:r>
            <a:endParaRPr lang="en-GB" sz="2400" b="1" dirty="0"/>
          </a:p>
        </p:txBody>
      </p:sp>
      <p:sp>
        <p:nvSpPr>
          <p:cNvPr id="297" name="Google Shape;297;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2</a:t>
            </a:r>
            <a:endParaRPr dirty="0"/>
          </a:p>
        </p:txBody>
      </p:sp>
      <p:sp>
        <p:nvSpPr>
          <p:cNvPr id="298" name="Google Shape;298;p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b="1" dirty="0" err="1"/>
              <a:t>Förderung</a:t>
            </a:r>
            <a:r>
              <a:rPr lang="en-GB" sz="2400" b="1" dirty="0"/>
              <a:t> der </a:t>
            </a:r>
            <a:r>
              <a:rPr lang="en-GB" sz="2400" b="1" dirty="0" err="1"/>
              <a:t>Wassernutzung</a:t>
            </a:r>
            <a:endParaRPr lang="en-GB" sz="2400" b="1" dirty="0"/>
          </a:p>
        </p:txBody>
      </p:sp>
      <p:sp>
        <p:nvSpPr>
          <p:cNvPr id="299" name="Google Shape;299;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3</a:t>
            </a:r>
            <a:endParaRPr dirty="0"/>
          </a:p>
        </p:txBody>
      </p:sp>
      <p:grpSp>
        <p:nvGrpSpPr>
          <p:cNvPr id="300" name="Google Shape;300;p5"/>
          <p:cNvGrpSpPr/>
          <p:nvPr/>
        </p:nvGrpSpPr>
        <p:grpSpPr>
          <a:xfrm rot="3730759">
            <a:off x="11104818" y="-82661"/>
            <a:ext cx="949887" cy="1163493"/>
            <a:chOff x="7602444" y="4967675"/>
            <a:chExt cx="483620" cy="592374"/>
          </a:xfrm>
        </p:grpSpPr>
        <p:grpSp>
          <p:nvGrpSpPr>
            <p:cNvPr id="301" name="Google Shape;301;p5"/>
            <p:cNvGrpSpPr/>
            <p:nvPr/>
          </p:nvGrpSpPr>
          <p:grpSpPr>
            <a:xfrm>
              <a:off x="7618661" y="4967675"/>
              <a:ext cx="467403" cy="507609"/>
              <a:chOff x="2251964" y="3590497"/>
              <a:chExt cx="467403" cy="507609"/>
            </a:xfrm>
          </p:grpSpPr>
          <p:sp>
            <p:nvSpPr>
              <p:cNvPr id="302" name="Google Shape;302;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3" name="Google Shape;303;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4" name="Google Shape;304;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05" name="Google Shape;305;p5"/>
            <p:cNvGrpSpPr/>
            <p:nvPr/>
          </p:nvGrpSpPr>
          <p:grpSpPr>
            <a:xfrm>
              <a:off x="7602444" y="4993761"/>
              <a:ext cx="421973" cy="566288"/>
              <a:chOff x="2235747" y="3616583"/>
              <a:chExt cx="421973" cy="566288"/>
            </a:xfrm>
          </p:grpSpPr>
          <p:sp>
            <p:nvSpPr>
              <p:cNvPr id="306" name="Google Shape;30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7" name="Google Shape;307;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08" name="Google Shape;308;p5"/>
          <p:cNvSpPr txBox="1">
            <a:spLocks noGrp="1"/>
          </p:cNvSpPr>
          <p:nvPr>
            <p:ph type="body" idx="8"/>
          </p:nvPr>
        </p:nvSpPr>
        <p:spPr>
          <a:xfrm>
            <a:off x="3730273" y="11748"/>
            <a:ext cx="6663737" cy="618722"/>
          </a:xfrm>
          <a:prstGeom prst="rect">
            <a:avLst/>
          </a:prstGeom>
          <a:solidFill>
            <a:schemeClr val="bg1"/>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DC641"/>
              </a:buClr>
              <a:buSzPts val="3600"/>
              <a:buNone/>
            </a:pPr>
            <a:r>
              <a:rPr lang="en-GB" sz="3600" b="1" dirty="0" err="1"/>
              <a:t>Wasserbewirtschaftungsstrategie</a:t>
            </a:r>
            <a:endParaRPr dirty="0"/>
          </a:p>
        </p:txBody>
      </p:sp>
      <p:pic>
        <p:nvPicPr>
          <p:cNvPr id="309" name="Google Shape;309;p5" descr="Sprinklers spraying water on a field&#10;&#10;Description automatically generated"/>
          <p:cNvPicPr preferRelativeResize="0">
            <a:picLocks noGrp="1"/>
          </p:cNvPicPr>
          <p:nvPr>
            <p:ph type="pic" idx="4"/>
          </p:nvPr>
        </p:nvPicPr>
        <p:blipFill rotWithShape="1">
          <a:blip r:embed="rId3" cstate="email">
            <a:alphaModFix/>
            <a:extLst>
              <a:ext uri="{28A0092B-C50C-407E-A947-70E740481C1C}">
                <a14:useLocalDpi xmlns:a14="http://schemas.microsoft.com/office/drawing/2010/main"/>
              </a:ext>
            </a:extLst>
          </a:blip>
          <a:srcRect/>
          <a:stretch/>
        </p:blipFill>
        <p:spPr>
          <a:xfrm>
            <a:off x="-23100" y="319791"/>
            <a:ext cx="3354094" cy="5923858"/>
          </a:xfrm>
          <a:prstGeom prst="rect">
            <a:avLst/>
          </a:prstGeom>
          <a:solidFill>
            <a:srgbClr val="D8D8D8"/>
          </a:solidFill>
          <a:ln>
            <a:noFill/>
          </a:ln>
        </p:spPr>
      </p:pic>
      <p:grpSp>
        <p:nvGrpSpPr>
          <p:cNvPr id="2" name="Group 1">
            <a:extLst>
              <a:ext uri="{FF2B5EF4-FFF2-40B4-BE49-F238E27FC236}">
                <a16:creationId xmlns:a16="http://schemas.microsoft.com/office/drawing/2014/main" id="{9DA3028A-EAF6-F5F7-1872-F4EAC2050514}"/>
              </a:ext>
            </a:extLst>
          </p:cNvPr>
          <p:cNvGrpSpPr/>
          <p:nvPr/>
        </p:nvGrpSpPr>
        <p:grpSpPr>
          <a:xfrm>
            <a:off x="4999837" y="1035657"/>
            <a:ext cx="920484" cy="919581"/>
            <a:chOff x="10376768" y="2334933"/>
            <a:chExt cx="920484" cy="919581"/>
          </a:xfrm>
        </p:grpSpPr>
        <p:sp>
          <p:nvSpPr>
            <p:cNvPr id="3" name="Freeform 240">
              <a:extLst>
                <a:ext uri="{FF2B5EF4-FFF2-40B4-BE49-F238E27FC236}">
                  <a16:creationId xmlns:a16="http://schemas.microsoft.com/office/drawing/2014/main" id="{44EB5550-CCE8-5615-A356-7CA19F5974E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DC641"/>
            </a:solidFill>
            <a:ln w="9028" cap="flat">
              <a:noFill/>
              <a:prstDash val="solid"/>
              <a:miter/>
            </a:ln>
          </p:spPr>
          <p:txBody>
            <a:bodyPr rtlCol="0" anchor="ctr"/>
            <a:lstStyle/>
            <a:p>
              <a:endParaRPr lang="en-US" dirty="0"/>
            </a:p>
          </p:txBody>
        </p:sp>
        <p:sp>
          <p:nvSpPr>
            <p:cNvPr id="4" name="Freeform 241">
              <a:extLst>
                <a:ext uri="{FF2B5EF4-FFF2-40B4-BE49-F238E27FC236}">
                  <a16:creationId xmlns:a16="http://schemas.microsoft.com/office/drawing/2014/main" id="{CC7F97D8-3D15-EF10-19A8-189E222C085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DC641"/>
            </a:solidFill>
            <a:ln w="9028" cap="flat">
              <a:noFill/>
              <a:prstDash val="solid"/>
              <a:miter/>
            </a:ln>
          </p:spPr>
          <p:txBody>
            <a:bodyPr rtlCol="0" anchor="ctr"/>
            <a:lstStyle/>
            <a:p>
              <a:endParaRPr lang="en-US" dirty="0"/>
            </a:p>
          </p:txBody>
        </p:sp>
        <p:grpSp>
          <p:nvGrpSpPr>
            <p:cNvPr id="5" name="Graphic 2">
              <a:extLst>
                <a:ext uri="{FF2B5EF4-FFF2-40B4-BE49-F238E27FC236}">
                  <a16:creationId xmlns:a16="http://schemas.microsoft.com/office/drawing/2014/main" id="{B7E1FBF3-4455-E812-0928-933540DAEB25}"/>
                </a:ext>
              </a:extLst>
            </p:cNvPr>
            <p:cNvGrpSpPr/>
            <p:nvPr/>
          </p:nvGrpSpPr>
          <p:grpSpPr>
            <a:xfrm>
              <a:off x="10376768" y="2334933"/>
              <a:ext cx="920484" cy="919581"/>
              <a:chOff x="10376768" y="2334933"/>
              <a:chExt cx="920484" cy="919581"/>
            </a:xfrm>
            <a:solidFill>
              <a:srgbClr val="010101"/>
            </a:solidFill>
          </p:grpSpPr>
          <p:sp>
            <p:nvSpPr>
              <p:cNvPr id="6" name="Freeform 243">
                <a:extLst>
                  <a:ext uri="{FF2B5EF4-FFF2-40B4-BE49-F238E27FC236}">
                    <a16:creationId xmlns:a16="http://schemas.microsoft.com/office/drawing/2014/main" id="{36B8E3F9-767F-8C42-62A5-B8B53E23C55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dirty="0"/>
              </a:p>
            </p:txBody>
          </p:sp>
          <p:sp>
            <p:nvSpPr>
              <p:cNvPr id="7" name="Freeform 244">
                <a:extLst>
                  <a:ext uri="{FF2B5EF4-FFF2-40B4-BE49-F238E27FC236}">
                    <a16:creationId xmlns:a16="http://schemas.microsoft.com/office/drawing/2014/main" id="{BC11B38C-982F-71F4-D7A6-4D7FCFFD1D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dirty="0"/>
              </a:p>
            </p:txBody>
          </p:sp>
        </p:grpSp>
      </p:grpSp>
      <p:grpSp>
        <p:nvGrpSpPr>
          <p:cNvPr id="8" name="Graphic 3">
            <a:extLst>
              <a:ext uri="{FF2B5EF4-FFF2-40B4-BE49-F238E27FC236}">
                <a16:creationId xmlns:a16="http://schemas.microsoft.com/office/drawing/2014/main" id="{5879905F-CE01-B7AC-E714-B021F121D261}"/>
              </a:ext>
            </a:extLst>
          </p:cNvPr>
          <p:cNvGrpSpPr/>
          <p:nvPr/>
        </p:nvGrpSpPr>
        <p:grpSpPr>
          <a:xfrm>
            <a:off x="4985580" y="3039120"/>
            <a:ext cx="948997" cy="948995"/>
            <a:chOff x="665400" y="3833425"/>
            <a:chExt cx="948997" cy="948995"/>
          </a:xfrm>
        </p:grpSpPr>
        <p:sp>
          <p:nvSpPr>
            <p:cNvPr id="9" name="Freeform 1464">
              <a:extLst>
                <a:ext uri="{FF2B5EF4-FFF2-40B4-BE49-F238E27FC236}">
                  <a16:creationId xmlns:a16="http://schemas.microsoft.com/office/drawing/2014/main" id="{78EFD415-A7A9-14F6-5A4C-5DC5A6A053A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dirty="0"/>
            </a:p>
          </p:txBody>
        </p:sp>
        <p:sp>
          <p:nvSpPr>
            <p:cNvPr id="10" name="Freeform 1465">
              <a:extLst>
                <a:ext uri="{FF2B5EF4-FFF2-40B4-BE49-F238E27FC236}">
                  <a16:creationId xmlns:a16="http://schemas.microsoft.com/office/drawing/2014/main" id="{885315B9-D366-31F7-8EA5-B9EA574434EE}"/>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817D8C4F-0738-0D42-0B35-239DB2C57B4D}"/>
                </a:ext>
              </a:extLst>
            </p:cNvPr>
            <p:cNvGrpSpPr/>
            <p:nvPr/>
          </p:nvGrpSpPr>
          <p:grpSpPr>
            <a:xfrm>
              <a:off x="788824" y="4019932"/>
              <a:ext cx="244106" cy="641806"/>
              <a:chOff x="788824" y="4019932"/>
              <a:chExt cx="244106" cy="641806"/>
            </a:xfrm>
            <a:solidFill>
              <a:srgbClr val="00BADE"/>
            </a:solidFill>
          </p:grpSpPr>
          <p:sp>
            <p:nvSpPr>
              <p:cNvPr id="12" name="Freeform 1467">
                <a:extLst>
                  <a:ext uri="{FF2B5EF4-FFF2-40B4-BE49-F238E27FC236}">
                    <a16:creationId xmlns:a16="http://schemas.microsoft.com/office/drawing/2014/main" id="{782DAE3D-F40C-978D-9624-27E21136EDD9}"/>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3" name="Freeform 1468">
                <a:extLst>
                  <a:ext uri="{FF2B5EF4-FFF2-40B4-BE49-F238E27FC236}">
                    <a16:creationId xmlns:a16="http://schemas.microsoft.com/office/drawing/2014/main" id="{56E81D84-1DF5-C4A3-D2CB-95B5BE0C1E33}"/>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4" name="Freeform 1469">
                <a:extLst>
                  <a:ext uri="{FF2B5EF4-FFF2-40B4-BE49-F238E27FC236}">
                    <a16:creationId xmlns:a16="http://schemas.microsoft.com/office/drawing/2014/main" id="{84D55890-C788-26E0-BB05-05D369022A0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5" name="Freeform 1470">
                <a:extLst>
                  <a:ext uri="{FF2B5EF4-FFF2-40B4-BE49-F238E27FC236}">
                    <a16:creationId xmlns:a16="http://schemas.microsoft.com/office/drawing/2014/main" id="{E8E752A3-4526-528B-B444-3EC7EF7098FA}"/>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6" name="Freeform 1471">
                <a:extLst>
                  <a:ext uri="{FF2B5EF4-FFF2-40B4-BE49-F238E27FC236}">
                    <a16:creationId xmlns:a16="http://schemas.microsoft.com/office/drawing/2014/main" id="{C169963F-17E3-843E-E299-687DDB682DF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7" name="Freeform 1472">
                <a:extLst>
                  <a:ext uri="{FF2B5EF4-FFF2-40B4-BE49-F238E27FC236}">
                    <a16:creationId xmlns:a16="http://schemas.microsoft.com/office/drawing/2014/main" id="{CCD9A13D-446B-5241-3CF1-B3C083E4049F}"/>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grpSp>
      </p:grpSp>
      <p:pic>
        <p:nvPicPr>
          <p:cNvPr id="19" name="Graphic 18" descr="Watering Plant outline">
            <a:extLst>
              <a:ext uri="{FF2B5EF4-FFF2-40B4-BE49-F238E27FC236}">
                <a16:creationId xmlns:a16="http://schemas.microsoft.com/office/drawing/2014/main" id="{33C6E497-13CB-0EC6-7557-BF87D3A4D4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471" y="4802121"/>
            <a:ext cx="1063803" cy="1063803"/>
          </a:xfrm>
          <a:prstGeom prst="rect">
            <a:avLst/>
          </a:prstGeom>
        </p:spPr>
      </p:pic>
      <p:sp>
        <p:nvSpPr>
          <p:cNvPr id="20" name="Google Shape;304;p5">
            <a:extLst>
              <a:ext uri="{FF2B5EF4-FFF2-40B4-BE49-F238E27FC236}">
                <a16:creationId xmlns:a16="http://schemas.microsoft.com/office/drawing/2014/main" id="{34F1EBBB-F33E-95E4-AB43-EC9E897F1DAE}"/>
              </a:ext>
            </a:extLst>
          </p:cNvPr>
          <p:cNvSpPr/>
          <p:nvPr/>
        </p:nvSpPr>
        <p:spPr>
          <a:xfrm rot="17770768">
            <a:off x="5622127" y="5549722"/>
            <a:ext cx="48539" cy="113517"/>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body" idx="2"/>
          </p:nvPr>
        </p:nvSpPr>
        <p:spPr>
          <a:xfrm>
            <a:off x="467286" y="499606"/>
            <a:ext cx="1163898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sz="3200" b="1" dirty="0" err="1"/>
              <a:t>Wasserbewirtschaftungsstrategie</a:t>
            </a:r>
            <a:r>
              <a:rPr lang="en-GB" sz="3200" b="1" dirty="0"/>
              <a:t> für die </a:t>
            </a:r>
            <a:r>
              <a:rPr lang="en-GB" sz="3200" b="1" dirty="0" err="1"/>
              <a:t>Bewässerungsplanung</a:t>
            </a:r>
            <a:endParaRPr lang="en-GB" sz="3200" b="1" dirty="0"/>
          </a:p>
        </p:txBody>
      </p:sp>
      <p:sp>
        <p:nvSpPr>
          <p:cNvPr id="315" name="Google Shape;315;p6"/>
          <p:cNvSpPr txBox="1"/>
          <p:nvPr/>
        </p:nvSpPr>
        <p:spPr>
          <a:xfrm>
            <a:off x="628184" y="1606812"/>
            <a:ext cx="5222445"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err="1">
                <a:highlight>
                  <a:srgbClr val="8DC641"/>
                </a:highlight>
                <a:latin typeface="Calibri"/>
                <a:ea typeface="Calibri"/>
                <a:cs typeface="Calibri"/>
                <a:sym typeface="Calibri"/>
              </a:rPr>
              <a:t>Bedeutung</a:t>
            </a:r>
            <a:endParaRPr lang="en-GB" sz="2400" b="1" i="0" u="none" strike="noStrike" cap="none" dirty="0">
              <a:highlight>
                <a:srgbClr val="8DC641"/>
              </a:highlight>
              <a:latin typeface="Calibri"/>
              <a:ea typeface="Calibri"/>
              <a:cs typeface="Calibri"/>
              <a:sym typeface="Calibri"/>
            </a:endParaRPr>
          </a:p>
          <a:p>
            <a:pPr marL="285750" marR="0" lvl="0" indent="-285750" algn="l" rtl="0">
              <a:lnSpc>
                <a:spcPct val="100000"/>
              </a:lnSpc>
              <a:spcBef>
                <a:spcPts val="0"/>
              </a:spcBef>
              <a:spcAft>
                <a:spcPts val="0"/>
              </a:spcAft>
              <a:buClr>
                <a:srgbClr val="8DC641"/>
              </a:buClr>
              <a:buSzPts val="2400"/>
              <a:buFont typeface="Arial"/>
              <a:buChar char="•"/>
            </a:pPr>
            <a:r>
              <a:rPr lang="de-DE" sz="2400" b="0" i="0" u="none" strike="noStrike" cap="none" dirty="0">
                <a:latin typeface="Calibri"/>
                <a:ea typeface="Calibri"/>
                <a:cs typeface="Calibri"/>
                <a:sym typeface="Calibri"/>
              </a:rPr>
              <a:t>Maximierung der landwirtschaftlichen Produktion und Schonung der Wasserressourcen.</a:t>
            </a:r>
          </a:p>
          <a:p>
            <a:pPr marL="285750" marR="0" lvl="0" indent="-285750" algn="l" rtl="0">
              <a:lnSpc>
                <a:spcPct val="100000"/>
              </a:lnSpc>
              <a:spcBef>
                <a:spcPts val="0"/>
              </a:spcBef>
              <a:spcAft>
                <a:spcPts val="0"/>
              </a:spcAft>
              <a:buClr>
                <a:srgbClr val="8DC641"/>
              </a:buClr>
              <a:buSzPts val="2400"/>
              <a:buFont typeface="Arial"/>
              <a:buChar char="•"/>
            </a:pPr>
            <a:r>
              <a:rPr lang="de-DE" sz="2400" b="0" i="0" u="none" strike="noStrike" cap="none" dirty="0">
                <a:latin typeface="Calibri"/>
                <a:ea typeface="Calibri"/>
                <a:cs typeface="Calibri"/>
                <a:sym typeface="Calibri"/>
              </a:rPr>
              <a:t>Verbesserung der </a:t>
            </a:r>
            <a:r>
              <a:rPr lang="de-DE" sz="2400" b="1" i="0" u="none" strike="noStrike" cap="none" dirty="0">
                <a:latin typeface="Calibri"/>
                <a:ea typeface="Calibri"/>
                <a:cs typeface="Calibri"/>
                <a:sym typeface="Calibri"/>
              </a:rPr>
              <a:t>Effizienz und langfristigen Nachhaltigkeit von Bewässerungssystemen</a:t>
            </a:r>
            <a:r>
              <a:rPr lang="en-GB" sz="2400" b="1" i="0" u="none" strike="noStrike" cap="none" dirty="0">
                <a:latin typeface="Calibri"/>
                <a:ea typeface="Calibri"/>
                <a:cs typeface="Calibri"/>
                <a:sym typeface="Calibri"/>
              </a:rPr>
              <a:t>.</a:t>
            </a:r>
            <a:endParaRPr sz="2400" b="1" i="0" u="none" strike="noStrike" cap="none" dirty="0">
              <a:latin typeface="Arial"/>
              <a:ea typeface="Arial"/>
              <a:cs typeface="Arial"/>
              <a:sym typeface="Arial"/>
            </a:endParaRPr>
          </a:p>
        </p:txBody>
      </p:sp>
      <p:sp>
        <p:nvSpPr>
          <p:cNvPr id="316" name="Google Shape;316;p6"/>
          <p:cNvSpPr txBox="1"/>
          <p:nvPr/>
        </p:nvSpPr>
        <p:spPr>
          <a:xfrm>
            <a:off x="6180092" y="1613224"/>
            <a:ext cx="5407921" cy="378561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8DC641"/>
              </a:buClr>
              <a:buSzPts val="2500"/>
            </a:pPr>
            <a:r>
              <a:rPr lang="en-GB" sz="2400" b="1" i="0" u="none" strike="noStrike" cap="none" dirty="0" err="1">
                <a:highlight>
                  <a:srgbClr val="8DC641"/>
                </a:highlight>
                <a:latin typeface="Calibri"/>
                <a:ea typeface="Calibri"/>
                <a:cs typeface="Calibri"/>
                <a:sym typeface="Calibri"/>
              </a:rPr>
              <a:t>Schlüsselfaktoren</a:t>
            </a:r>
            <a:endParaRPr sz="2400" b="0" i="0" u="none" strike="noStrike" cap="none" dirty="0">
              <a:latin typeface="Calibri"/>
              <a:ea typeface="Calibri"/>
              <a:cs typeface="Calibri"/>
              <a:sym typeface="Calibri"/>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de-DE" sz="2400" b="0" i="0" u="none" strike="noStrike" cap="none" dirty="0">
                <a:latin typeface="Calibri"/>
                <a:ea typeface="Calibri"/>
                <a:cs typeface="Calibri"/>
                <a:sym typeface="Calibri"/>
              </a:rPr>
              <a:t>Verständnis der </a:t>
            </a:r>
            <a:r>
              <a:rPr lang="de-DE" sz="2400" b="1" i="0" u="none" strike="noStrike" cap="none" dirty="0">
                <a:latin typeface="Calibri"/>
                <a:ea typeface="Calibri"/>
                <a:cs typeface="Calibri"/>
                <a:sym typeface="Calibri"/>
              </a:rPr>
              <a:t>spezifischen Wasserbedürfnisse der Pflanzen </a:t>
            </a:r>
            <a:r>
              <a:rPr lang="de-DE" sz="2400" b="0" i="0" u="none" strike="noStrike" cap="none" dirty="0">
                <a:latin typeface="Calibri"/>
                <a:ea typeface="Calibri"/>
                <a:cs typeface="Calibri"/>
                <a:sym typeface="Calibri"/>
              </a:rPr>
              <a:t>und der Wasserhaltefähigkeit des Bodens.</a:t>
            </a: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de-DE" sz="2400" b="0" i="0" u="none" strike="noStrike" cap="none" dirty="0">
                <a:latin typeface="Calibri"/>
                <a:ea typeface="Calibri"/>
                <a:cs typeface="Calibri"/>
                <a:sym typeface="Calibri"/>
              </a:rPr>
              <a:t>Implementierung </a:t>
            </a:r>
            <a:r>
              <a:rPr lang="de-DE" sz="2400" b="1" i="0" u="none" strike="noStrike" cap="none" dirty="0">
                <a:latin typeface="Calibri"/>
                <a:ea typeface="Calibri"/>
                <a:cs typeface="Calibri"/>
                <a:sym typeface="Calibri"/>
              </a:rPr>
              <a:t>effektiver Bewässerungsmethoden </a:t>
            </a:r>
            <a:r>
              <a:rPr lang="de-DE" sz="2400" b="0" i="0" u="none" strike="noStrike" cap="none" dirty="0">
                <a:latin typeface="Calibri"/>
                <a:ea typeface="Calibri"/>
                <a:cs typeface="Calibri"/>
                <a:sym typeface="Calibri"/>
              </a:rPr>
              <a:t>zur genauen Wasseranwendung.</a:t>
            </a: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de-DE" sz="2400" b="1" i="0" u="none" strike="noStrike" cap="none" dirty="0">
                <a:latin typeface="Calibri"/>
                <a:ea typeface="Calibri"/>
                <a:cs typeface="Calibri"/>
                <a:sym typeface="Calibri"/>
              </a:rPr>
              <a:t>Nutzung der Expertise </a:t>
            </a:r>
            <a:r>
              <a:rPr lang="de-DE" sz="2400" b="0" i="0" u="none" strike="noStrike" cap="none" dirty="0">
                <a:latin typeface="Calibri"/>
                <a:ea typeface="Calibri"/>
                <a:cs typeface="Calibri"/>
                <a:sym typeface="Calibri"/>
              </a:rPr>
              <a:t>der Landwirte zur Steuerung der Bewässerungspraxis auf Feldebene.</a:t>
            </a:r>
          </a:p>
        </p:txBody>
      </p:sp>
      <p:grpSp>
        <p:nvGrpSpPr>
          <p:cNvPr id="2" name="Google Shape;50;p36">
            <a:extLst>
              <a:ext uri="{FF2B5EF4-FFF2-40B4-BE49-F238E27FC236}">
                <a16:creationId xmlns:a16="http://schemas.microsoft.com/office/drawing/2014/main" id="{E5F2F6F5-2488-C46D-16EB-A61BC0A9B4B2}"/>
              </a:ext>
            </a:extLst>
          </p:cNvPr>
          <p:cNvGrpSpPr/>
          <p:nvPr/>
        </p:nvGrpSpPr>
        <p:grpSpPr>
          <a:xfrm>
            <a:off x="2307329" y="4419600"/>
            <a:ext cx="5407921" cy="2046662"/>
            <a:chOff x="1202708" y="6807724"/>
            <a:chExt cx="6270636" cy="2641557"/>
          </a:xfrm>
        </p:grpSpPr>
        <p:grpSp>
          <p:nvGrpSpPr>
            <p:cNvPr id="3" name="Google Shape;51;p36">
              <a:extLst>
                <a:ext uri="{FF2B5EF4-FFF2-40B4-BE49-F238E27FC236}">
                  <a16:creationId xmlns:a16="http://schemas.microsoft.com/office/drawing/2014/main" id="{716B3544-FA89-6CD5-1C27-93A62FA090C4}"/>
                </a:ext>
              </a:extLst>
            </p:cNvPr>
            <p:cNvGrpSpPr/>
            <p:nvPr/>
          </p:nvGrpSpPr>
          <p:grpSpPr>
            <a:xfrm>
              <a:off x="2348838" y="6807724"/>
              <a:ext cx="1249545" cy="2223620"/>
              <a:chOff x="2348838" y="6807724"/>
              <a:chExt cx="1249545" cy="2223620"/>
            </a:xfrm>
          </p:grpSpPr>
          <p:sp>
            <p:nvSpPr>
              <p:cNvPr id="7" name="Google Shape;52;p36">
                <a:extLst>
                  <a:ext uri="{FF2B5EF4-FFF2-40B4-BE49-F238E27FC236}">
                    <a16:creationId xmlns:a16="http://schemas.microsoft.com/office/drawing/2014/main" id="{A84D9792-AFC8-FA5D-9DE2-80394AEC045A}"/>
                  </a:ext>
                </a:extLst>
              </p:cNvPr>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8" name="Google Shape;53;p36">
                <a:extLst>
                  <a:ext uri="{FF2B5EF4-FFF2-40B4-BE49-F238E27FC236}">
                    <a16:creationId xmlns:a16="http://schemas.microsoft.com/office/drawing/2014/main" id="{CFD35B32-9B18-CBE6-C1B0-86B28647CC3E}"/>
                  </a:ext>
                </a:extLst>
              </p:cNvPr>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9" name="Google Shape;54;p36">
                <a:extLst>
                  <a:ext uri="{FF2B5EF4-FFF2-40B4-BE49-F238E27FC236}">
                    <a16:creationId xmlns:a16="http://schemas.microsoft.com/office/drawing/2014/main" id="{B55152D1-B23C-040F-43D2-7541FD96EF8A}"/>
                  </a:ext>
                </a:extLst>
              </p:cNvPr>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0" name="Google Shape;55;p36">
                <a:extLst>
                  <a:ext uri="{FF2B5EF4-FFF2-40B4-BE49-F238E27FC236}">
                    <a16:creationId xmlns:a16="http://schemas.microsoft.com/office/drawing/2014/main" id="{9167A0E9-9FA7-ABAF-E909-36A04F9E2C63}"/>
                  </a:ext>
                </a:extLst>
              </p:cNvPr>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11" name="Google Shape;56;p36">
                <a:extLst>
                  <a:ext uri="{FF2B5EF4-FFF2-40B4-BE49-F238E27FC236}">
                    <a16:creationId xmlns:a16="http://schemas.microsoft.com/office/drawing/2014/main" id="{AC4717F2-67ED-25AA-7ABD-F44CB7B82ABE}"/>
                  </a:ext>
                </a:extLst>
              </p:cNvPr>
              <p:cNvGrpSpPr/>
              <p:nvPr/>
            </p:nvGrpSpPr>
            <p:grpSpPr>
              <a:xfrm>
                <a:off x="2483956" y="6807724"/>
                <a:ext cx="738321" cy="802017"/>
                <a:chOff x="2483956" y="6807724"/>
                <a:chExt cx="738321" cy="802017"/>
              </a:xfrm>
            </p:grpSpPr>
            <p:sp>
              <p:nvSpPr>
                <p:cNvPr id="12" name="Google Shape;57;p36">
                  <a:extLst>
                    <a:ext uri="{FF2B5EF4-FFF2-40B4-BE49-F238E27FC236}">
                      <a16:creationId xmlns:a16="http://schemas.microsoft.com/office/drawing/2014/main" id="{14B574B1-D8BE-AE0B-19ED-9765524A0F7D}"/>
                    </a:ext>
                  </a:extLst>
                </p:cNvPr>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58;p36">
                  <a:extLst>
                    <a:ext uri="{FF2B5EF4-FFF2-40B4-BE49-F238E27FC236}">
                      <a16:creationId xmlns:a16="http://schemas.microsoft.com/office/drawing/2014/main" id="{5668364E-5F5A-67B7-1804-BB2DCE550904}"/>
                    </a:ext>
                  </a:extLst>
                </p:cNvPr>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59;p36">
                  <a:extLst>
                    <a:ext uri="{FF2B5EF4-FFF2-40B4-BE49-F238E27FC236}">
                      <a16:creationId xmlns:a16="http://schemas.microsoft.com/office/drawing/2014/main" id="{987FEC49-31CF-359A-2A79-5582BE2C4778}"/>
                    </a:ext>
                  </a:extLst>
                </p:cNvPr>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grpSp>
          <p:nvGrpSpPr>
            <p:cNvPr id="4" name="Google Shape;60;p36">
              <a:extLst>
                <a:ext uri="{FF2B5EF4-FFF2-40B4-BE49-F238E27FC236}">
                  <a16:creationId xmlns:a16="http://schemas.microsoft.com/office/drawing/2014/main" id="{3868D355-A80A-E0CB-DB73-5F2B59E1DFF0}"/>
                </a:ext>
              </a:extLst>
            </p:cNvPr>
            <p:cNvGrpSpPr/>
            <p:nvPr/>
          </p:nvGrpSpPr>
          <p:grpSpPr>
            <a:xfrm>
              <a:off x="1202708" y="6848940"/>
              <a:ext cx="6270636" cy="2600341"/>
              <a:chOff x="1202708" y="6848940"/>
              <a:chExt cx="6270636" cy="2600341"/>
            </a:xfrm>
          </p:grpSpPr>
          <p:sp>
            <p:nvSpPr>
              <p:cNvPr id="5" name="Google Shape;61;p36">
                <a:extLst>
                  <a:ext uri="{FF2B5EF4-FFF2-40B4-BE49-F238E27FC236}">
                    <a16:creationId xmlns:a16="http://schemas.microsoft.com/office/drawing/2014/main" id="{831786F3-D526-3767-0CB3-8F06AAE464AF}"/>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2;p36">
                <a:extLst>
                  <a:ext uri="{FF2B5EF4-FFF2-40B4-BE49-F238E27FC236}">
                    <a16:creationId xmlns:a16="http://schemas.microsoft.com/office/drawing/2014/main" id="{935EF062-8E8B-24C6-1123-059D238EC8D8}"/>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40" name="Google Shape;340;p7" descr="A sprinkler spraying water on a field&#10;&#10;Description automatically generated"/>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Google Shape;315;p6">
            <a:extLst>
              <a:ext uri="{FF2B5EF4-FFF2-40B4-BE49-F238E27FC236}">
                <a16:creationId xmlns:a16="http://schemas.microsoft.com/office/drawing/2014/main" id="{49B7A64D-2B6A-61C0-118A-22A0E5310E8B}"/>
              </a:ext>
            </a:extLst>
          </p:cNvPr>
          <p:cNvSpPr txBox="1"/>
          <p:nvPr/>
        </p:nvSpPr>
        <p:spPr>
          <a:xfrm>
            <a:off x="7327724" y="5648175"/>
            <a:ext cx="4864276" cy="584735"/>
          </a:xfrm>
          <a:prstGeom prst="rect">
            <a:avLst/>
          </a:prstGeom>
          <a:solidFill>
            <a:schemeClr val="bg1"/>
          </a:solidFill>
          <a:ln>
            <a:noFill/>
          </a:ln>
        </p:spPr>
        <p:txBody>
          <a:bodyPr spcFirstLastPara="1" wrap="square" lIns="91425" tIns="45700" rIns="91425" bIns="45700" anchor="t" anchorCtr="0">
            <a:spAutoFit/>
          </a:bodyPr>
          <a:lstStyle/>
          <a:p>
            <a:pPr marL="288000" marR="0" lvl="0" indent="0" algn="l" rtl="0">
              <a:lnSpc>
                <a:spcPct val="100000"/>
              </a:lnSpc>
              <a:spcBef>
                <a:spcPts val="0"/>
              </a:spcBef>
              <a:spcAft>
                <a:spcPts val="0"/>
              </a:spcAft>
              <a:buClr>
                <a:srgbClr val="000000"/>
              </a:buClr>
              <a:buSzPts val="2400"/>
              <a:buFont typeface="Arial"/>
              <a:buNone/>
            </a:pPr>
            <a:r>
              <a:rPr lang="en-US" sz="1600" i="0" u="none" strike="noStrike" cap="none" dirty="0">
                <a:solidFill>
                  <a:schemeClr val="dk1"/>
                </a:solidFill>
                <a:latin typeface="Calibri"/>
                <a:ea typeface="Calibri"/>
                <a:cs typeface="Calibri"/>
                <a:sym typeface="Calibri"/>
                <a:hlinkClick r:id="rId4"/>
              </a:rPr>
              <a:t>Crop evapotranspiration-Guidelines for computing crop water requirements</a:t>
            </a:r>
            <a:r>
              <a:rPr lang="tr-TR"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1D621ADB-29E0-A7B8-92C3-181C5E224769}"/>
              </a:ext>
            </a:extLst>
          </p:cNvPr>
          <p:cNvSpPr/>
          <p:nvPr/>
        </p:nvSpPr>
        <p:spPr>
          <a:xfrm>
            <a:off x="5155212" y="536466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Lesen</a:t>
            </a:r>
            <a:r>
              <a:rPr lang="en-IE" sz="2000" b="1" dirty="0">
                <a:latin typeface="Calibri" panose="020F0502020204030204" pitchFamily="34" charset="0"/>
                <a:ea typeface="Calibri" panose="020F0502020204030204" pitchFamily="34" charset="0"/>
                <a:cs typeface="Calibri" panose="020F0502020204030204" pitchFamily="34" charset="0"/>
              </a:rPr>
              <a:t> Sie </a:t>
            </a:r>
            <a:r>
              <a:rPr lang="en-IE" sz="2000" b="1" dirty="0" err="1">
                <a:latin typeface="Calibri" panose="020F0502020204030204" pitchFamily="34" charset="0"/>
                <a:ea typeface="Calibri" panose="020F0502020204030204" pitchFamily="34" charset="0"/>
                <a:cs typeface="Calibri" panose="020F0502020204030204" pitchFamily="34" charset="0"/>
              </a:rPr>
              <a:t>hier</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mehr</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grpSp>
        <p:nvGrpSpPr>
          <p:cNvPr id="321" name="Google Shape;321;p7"/>
          <p:cNvGrpSpPr/>
          <p:nvPr/>
        </p:nvGrpSpPr>
        <p:grpSpPr>
          <a:xfrm>
            <a:off x="295276" y="478765"/>
            <a:ext cx="6581774" cy="5513194"/>
            <a:chOff x="906846" y="-110080"/>
            <a:chExt cx="6077369" cy="5513194"/>
          </a:xfrm>
        </p:grpSpPr>
        <p:sp>
          <p:nvSpPr>
            <p:cNvPr id="322" name="Google Shape;322;p7"/>
            <p:cNvSpPr/>
            <p:nvPr/>
          </p:nvSpPr>
          <p:spPr>
            <a:xfrm>
              <a:off x="3211523" y="1912509"/>
              <a:ext cx="1468015" cy="1468015"/>
            </a:xfrm>
            <a:prstGeom prst="ellipse">
              <a:avLst/>
            </a:prstGeom>
            <a:solidFill>
              <a:srgbClr val="8DC641"/>
            </a:solidFill>
            <a:ln w="19050" cap="flat" cmpd="sng">
              <a:solidFill>
                <a:srgbClr val="00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323" name="Google Shape;323;p7"/>
            <p:cNvSpPr txBox="1"/>
            <p:nvPr/>
          </p:nvSpPr>
          <p:spPr>
            <a:xfrm>
              <a:off x="3426509" y="2127495"/>
              <a:ext cx="1038043" cy="103804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b="0" i="0" u="none" strike="noStrike" cap="none" dirty="0">
                  <a:latin typeface="Calibri"/>
                  <a:ea typeface="Calibri"/>
                  <a:cs typeface="Calibri"/>
                  <a:sym typeface="Calibri"/>
                </a:rPr>
                <a:t>Bewässerungsplanung</a:t>
              </a:r>
            </a:p>
          </p:txBody>
        </p:sp>
        <p:sp>
          <p:nvSpPr>
            <p:cNvPr id="324" name="Google Shape;324;p7"/>
            <p:cNvSpPr/>
            <p:nvPr/>
          </p:nvSpPr>
          <p:spPr>
            <a:xfrm rot="-5400000">
              <a:off x="3782396" y="1732631"/>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5" name="Google Shape;325;p7"/>
            <p:cNvSpPr txBox="1"/>
            <p:nvPr/>
          </p:nvSpPr>
          <p:spPr>
            <a:xfrm rot="-5400000">
              <a:off x="3937374" y="1741218"/>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26" name="Google Shape;326;p7"/>
            <p:cNvSpPr/>
            <p:nvPr/>
          </p:nvSpPr>
          <p:spPr>
            <a:xfrm>
              <a:off x="2670797" y="-110080"/>
              <a:ext cx="2631637" cy="1696320"/>
            </a:xfrm>
            <a:prstGeom prst="ellipse">
              <a:avLst/>
            </a:prstGeom>
            <a:solidFill>
              <a:srgbClr val="55BFC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7" name="Google Shape;327;p7"/>
            <p:cNvSpPr txBox="1"/>
            <p:nvPr/>
          </p:nvSpPr>
          <p:spPr>
            <a:xfrm>
              <a:off x="2982474" y="138340"/>
              <a:ext cx="2174068"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Boden- und </a:t>
              </a:r>
              <a:r>
                <a:rPr lang="en-GB" sz="1200" b="1" i="0" u="none" strike="noStrike" cap="none" dirty="0" err="1">
                  <a:latin typeface="Calibri"/>
                  <a:ea typeface="Calibri"/>
                  <a:cs typeface="Calibri"/>
                  <a:sym typeface="Calibri"/>
                </a:rPr>
                <a:t>Pflanzenmerkmale</a:t>
              </a:r>
              <a:endParaRPr lang="en-GB" sz="1200" b="1" i="0" u="none" strike="noStrike" cap="none" dirty="0">
                <a:latin typeface="Calibri"/>
                <a:ea typeface="Calibri"/>
                <a:cs typeface="Calibri"/>
                <a:sym typeface="Calibri"/>
              </a:endParaRP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Boden-Wasser-Speicherkapazität</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Infiltrationsrate</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Pflanzenreaktion auf Wasser</a:t>
              </a:r>
            </a:p>
          </p:txBody>
        </p:sp>
        <p:sp>
          <p:nvSpPr>
            <p:cNvPr id="328" name="Google Shape;328;p7"/>
            <p:cNvSpPr/>
            <p:nvPr/>
          </p:nvSpPr>
          <p:spPr>
            <a:xfrm>
              <a:off x="4679539"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9" name="Google Shape;329;p7"/>
            <p:cNvSpPr txBox="1"/>
            <p:nvPr/>
          </p:nvSpPr>
          <p:spPr>
            <a:xfrm>
              <a:off x="4700526"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0" name="Google Shape;330;p7"/>
            <p:cNvSpPr/>
            <p:nvPr/>
          </p:nvSpPr>
          <p:spPr>
            <a:xfrm>
              <a:off x="4723722" y="1798357"/>
              <a:ext cx="2260493" cy="1696320"/>
            </a:xfrm>
            <a:prstGeom prst="ellipse">
              <a:avLst/>
            </a:prstGeom>
            <a:solidFill>
              <a:srgbClr val="6A972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p7"/>
            <p:cNvSpPr txBox="1"/>
            <p:nvPr/>
          </p:nvSpPr>
          <p:spPr>
            <a:xfrm>
              <a:off x="4831214" y="2043974"/>
              <a:ext cx="2095533"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err="1">
                  <a:latin typeface="Calibri"/>
                  <a:ea typeface="Calibri"/>
                  <a:cs typeface="Calibri"/>
                  <a:sym typeface="Calibri"/>
                </a:rPr>
                <a:t>Managementziele</a:t>
              </a:r>
              <a:endParaRPr lang="en-GB" sz="1200" b="1" i="0" u="none" strike="noStrike" cap="none" dirty="0">
                <a:latin typeface="Calibri"/>
                <a:ea typeface="Calibri"/>
                <a:cs typeface="Calibri"/>
                <a:sym typeface="Calibri"/>
              </a:endParaRP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Technische Unterstützung der Landwirte durch Fachleute der Beratungsstellen</a:t>
              </a:r>
            </a:p>
          </p:txBody>
        </p:sp>
        <p:sp>
          <p:nvSpPr>
            <p:cNvPr id="332" name="Google Shape;332;p7"/>
            <p:cNvSpPr/>
            <p:nvPr/>
          </p:nvSpPr>
          <p:spPr>
            <a:xfrm rot="5400000">
              <a:off x="3782396" y="3526916"/>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p7"/>
            <p:cNvSpPr txBox="1"/>
            <p:nvPr/>
          </p:nvSpPr>
          <p:spPr>
            <a:xfrm rot="5400000">
              <a:off x="3937374" y="3535503"/>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4" name="Google Shape;334;p7"/>
            <p:cNvSpPr/>
            <p:nvPr/>
          </p:nvSpPr>
          <p:spPr>
            <a:xfrm>
              <a:off x="2815284" y="3706794"/>
              <a:ext cx="2260493" cy="1696320"/>
            </a:xfrm>
            <a:prstGeom prst="ellipse">
              <a:avLst/>
            </a:prstGeom>
            <a:solidFill>
              <a:srgbClr val="34969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5" name="Google Shape;335;p7"/>
            <p:cNvSpPr txBox="1"/>
            <p:nvPr/>
          </p:nvSpPr>
          <p:spPr>
            <a:xfrm>
              <a:off x="3031463" y="3955214"/>
              <a:ext cx="2044314"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Bewässerungspraktiken</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Bewässerungsmethode</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Wasserversorgungssysteme</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Verfügbarkeit von Wasser</a:t>
              </a:r>
            </a:p>
          </p:txBody>
        </p:sp>
        <p:sp>
          <p:nvSpPr>
            <p:cNvPr id="336" name="Google Shape;336;p7"/>
            <p:cNvSpPr/>
            <p:nvPr/>
          </p:nvSpPr>
          <p:spPr>
            <a:xfrm rot="10800000">
              <a:off x="3167340"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3188327"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338" name="Google Shape;338;p7"/>
            <p:cNvSpPr/>
            <p:nvPr/>
          </p:nvSpPr>
          <p:spPr>
            <a:xfrm>
              <a:off x="906846" y="1798357"/>
              <a:ext cx="2260493" cy="1696320"/>
            </a:xfrm>
            <a:prstGeom prst="ellipse">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txBox="1"/>
            <p:nvPr/>
          </p:nvSpPr>
          <p:spPr>
            <a:xfrm>
              <a:off x="1041516" y="1992306"/>
              <a:ext cx="2233317" cy="1199480"/>
            </a:xfrm>
            <a:prstGeom prst="rect">
              <a:avLst/>
            </a:prstGeom>
            <a:noFill/>
            <a:ln>
              <a:noFill/>
            </a:ln>
          </p:spPr>
          <p:txBody>
            <a:bodyPr spcFirstLastPara="1" wrap="square" lIns="7600" tIns="7600" rIns="7600" bIns="7600" anchor="ctr" anchorCtr="0">
              <a:noAutofit/>
            </a:bodyPr>
            <a:lstStyle/>
            <a:p>
              <a:pPr marL="0" marR="0" lvl="0" indent="0"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	Klima</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Verdunstungsbedarf</a:t>
              </a: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Regemenge und –</a:t>
              </a:r>
              <a:r>
                <a:rPr lang="de-DE" b="0" i="0" u="none" strike="noStrike" cap="none" dirty="0" err="1">
                  <a:solidFill>
                    <a:schemeClr val="lt1"/>
                  </a:solidFill>
                  <a:latin typeface="Calibri"/>
                  <a:ea typeface="Calibri"/>
                  <a:cs typeface="Calibri"/>
                  <a:sym typeface="Calibri"/>
                </a:rPr>
                <a:t>verteilung</a:t>
              </a:r>
              <a:endParaRPr lang="de-DE" b="0" i="0" u="none" strike="noStrike" cap="none" dirty="0">
                <a:solidFill>
                  <a:schemeClr val="lt1"/>
                </a:solidFill>
                <a:latin typeface="Calibri"/>
                <a:ea typeface="Calibri"/>
                <a:cs typeface="Calibri"/>
                <a:sym typeface="Calibri"/>
              </a:endParaRPr>
            </a:p>
            <a:p>
              <a:pPr marL="114300" marR="0" lvl="1" indent="-114300" algn="l" rtl="0">
                <a:lnSpc>
                  <a:spcPct val="90000"/>
                </a:lnSpc>
                <a:spcBef>
                  <a:spcPts val="420"/>
                </a:spcBef>
                <a:spcAft>
                  <a:spcPts val="0"/>
                </a:spcAft>
                <a:buClr>
                  <a:schemeClr val="lt1"/>
                </a:buClr>
                <a:buSzPts val="1200"/>
                <a:buFont typeface="Calibri"/>
                <a:buChar char="•"/>
              </a:pPr>
              <a:r>
                <a:rPr lang="de-DE" b="0" i="0" u="none" strike="noStrike" cap="none" dirty="0">
                  <a:solidFill>
                    <a:schemeClr val="lt1"/>
                  </a:solidFill>
                  <a:latin typeface="Calibri"/>
                  <a:ea typeface="Calibri"/>
                  <a:cs typeface="Calibri"/>
                  <a:sym typeface="Calibri"/>
                </a:rPr>
                <a:t>Temperatur</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Google Shape;345;p8"/>
          <p:cNvGrpSpPr/>
          <p:nvPr/>
        </p:nvGrpSpPr>
        <p:grpSpPr>
          <a:xfrm>
            <a:off x="771525" y="457201"/>
            <a:ext cx="11372749" cy="5750798"/>
            <a:chOff x="-231738" y="-110065"/>
            <a:chExt cx="11276692" cy="5750798"/>
          </a:xfrm>
        </p:grpSpPr>
        <p:sp>
          <p:nvSpPr>
            <p:cNvPr id="346" name="Google Shape;346;p8"/>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806384" y="1072537"/>
              <a:ext cx="3901377" cy="4568196"/>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de-DE" sz="2100" b="0" i="0" u="none" strike="noStrike" cap="none" dirty="0">
                  <a:latin typeface="Calibri"/>
                  <a:ea typeface="Calibri"/>
                  <a:cs typeface="Calibri"/>
                  <a:sym typeface="Calibri"/>
                </a:rPr>
                <a:t>Bodenwasser reguliert direkt den Wasserstatus der Pflanzen und beeinflusst ihr Wachstum.</a:t>
              </a:r>
            </a:p>
            <a:p>
              <a:pPr marL="171450" marR="0" lvl="1" indent="-171450" algn="l" rtl="0">
                <a:lnSpc>
                  <a:spcPct val="90000"/>
                </a:lnSpc>
                <a:spcBef>
                  <a:spcPts val="0"/>
                </a:spcBef>
                <a:spcAft>
                  <a:spcPts val="0"/>
                </a:spcAft>
                <a:buClr>
                  <a:schemeClr val="lt1"/>
                </a:buClr>
                <a:buSzPts val="1900"/>
                <a:buFont typeface="Calibri"/>
                <a:buChar char="•"/>
              </a:pPr>
              <a:r>
                <a:rPr lang="de-DE" sz="2100" b="1" i="0" u="none" strike="noStrike" cap="none" dirty="0">
                  <a:latin typeface="Calibri"/>
                  <a:ea typeface="Calibri"/>
                  <a:cs typeface="Calibri"/>
                  <a:sym typeface="Calibri"/>
                </a:rPr>
                <a:t>Bodenfeuchtigkeit: </a:t>
              </a:r>
              <a:r>
                <a:rPr lang="de-DE" sz="2100" b="0" i="0" u="none" strike="noStrike" cap="none" dirty="0">
                  <a:latin typeface="Calibri"/>
                  <a:ea typeface="Calibri"/>
                  <a:cs typeface="Calibri"/>
                  <a:sym typeface="Calibri"/>
                </a:rPr>
                <a:t>Quantifiziert mit Techniken wie der Time Domain </a:t>
              </a:r>
              <a:r>
                <a:rPr lang="de-DE" sz="2100" b="0" i="0" u="none" strike="noStrike" cap="none" dirty="0" err="1">
                  <a:latin typeface="Calibri"/>
                  <a:ea typeface="Calibri"/>
                  <a:cs typeface="Calibri"/>
                  <a:sym typeface="Calibri"/>
                </a:rPr>
                <a:t>Reflectometry</a:t>
              </a:r>
              <a:r>
                <a:rPr lang="de-DE" sz="2100" b="0" i="0" u="none" strike="noStrike" cap="none" dirty="0">
                  <a:latin typeface="Calibri"/>
                  <a:ea typeface="Calibri"/>
                  <a:cs typeface="Calibri"/>
                  <a:sym typeface="Calibri"/>
                </a:rPr>
                <a:t> (TDR).</a:t>
              </a:r>
            </a:p>
            <a:p>
              <a:pPr marL="171450" marR="0" lvl="1" indent="-171450" algn="l" rtl="0">
                <a:lnSpc>
                  <a:spcPct val="90000"/>
                </a:lnSpc>
                <a:spcBef>
                  <a:spcPts val="0"/>
                </a:spcBef>
                <a:spcAft>
                  <a:spcPts val="0"/>
                </a:spcAft>
                <a:buClr>
                  <a:schemeClr val="lt1"/>
                </a:buClr>
                <a:buSzPts val="1900"/>
                <a:buFont typeface="Calibri"/>
                <a:buChar char="•"/>
              </a:pPr>
              <a:r>
                <a:rPr lang="de-DE" sz="2100" i="0" u="none" strike="noStrike" cap="none" dirty="0">
                  <a:latin typeface="Calibri"/>
                  <a:ea typeface="Calibri"/>
                  <a:cs typeface="Calibri"/>
                  <a:sym typeface="Calibri"/>
                </a:rPr>
                <a:t>Bo</a:t>
              </a:r>
              <a:r>
                <a:rPr lang="de-DE" sz="2100" b="1" i="0" u="none" strike="noStrike" cap="none" dirty="0">
                  <a:latin typeface="Calibri"/>
                  <a:ea typeface="Calibri"/>
                  <a:cs typeface="Calibri"/>
                  <a:sym typeface="Calibri"/>
                </a:rPr>
                <a:t>denwasserpotenzial</a:t>
              </a:r>
              <a:r>
                <a:rPr lang="de-DE" sz="2100" b="0" i="0" u="none" strike="noStrike" cap="none" dirty="0">
                  <a:latin typeface="Calibri"/>
                  <a:ea typeface="Calibri"/>
                  <a:cs typeface="Calibri"/>
                  <a:sym typeface="Calibri"/>
                </a:rPr>
                <a:t>: Bewertet mit Geräten wie Tensiometern, Boden-Spektrometern und </a:t>
              </a:r>
              <a:r>
                <a:rPr lang="de-DE" sz="2100" b="0" i="0" u="none" strike="noStrike" cap="none" dirty="0" err="1">
                  <a:latin typeface="Calibri"/>
                  <a:ea typeface="Calibri"/>
                  <a:cs typeface="Calibri"/>
                  <a:sym typeface="Calibri"/>
                </a:rPr>
                <a:t>Drucktransducern</a:t>
              </a:r>
              <a:r>
                <a:rPr lang="de-DE" sz="2100" b="0" i="0" u="none" strike="noStrike" cap="none" dirty="0">
                  <a:latin typeface="Calibri"/>
                  <a:ea typeface="Calibri"/>
                  <a:cs typeface="Calibri"/>
                  <a:sym typeface="Calibri"/>
                </a:rPr>
                <a:t>.</a:t>
              </a:r>
            </a:p>
          </p:txBody>
        </p:sp>
        <p:sp>
          <p:nvSpPr>
            <p:cNvPr id="350" name="Google Shape;350;p8"/>
            <p:cNvSpPr/>
            <p:nvPr/>
          </p:nvSpPr>
          <p:spPr>
            <a:xfrm>
              <a:off x="-231738" y="-110065"/>
              <a:ext cx="1780869" cy="1687672"/>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txBox="1"/>
            <p:nvPr/>
          </p:nvSpPr>
          <p:spPr>
            <a:xfrm>
              <a:off x="6915744" y="329789"/>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1" dirty="0" err="1">
                  <a:latin typeface="Calibri"/>
                  <a:ea typeface="Calibri"/>
                  <a:cs typeface="Calibri"/>
                  <a:sym typeface="Calibri"/>
                </a:rPr>
                <a:t>Pflanzenstressparameter</a:t>
              </a:r>
              <a:endParaRPr lang="en-GB" sz="2600" b="1" dirty="0">
                <a:latin typeface="Calibri"/>
                <a:ea typeface="Calibri"/>
                <a:cs typeface="Calibri"/>
                <a:sym typeface="Calibri"/>
              </a:endParaRPr>
            </a:p>
          </p:txBody>
        </p:sp>
        <p:sp>
          <p:nvSpPr>
            <p:cNvPr id="353" name="Google Shape;353;p8"/>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8"/>
            <p:cNvSpPr txBox="1"/>
            <p:nvPr/>
          </p:nvSpPr>
          <p:spPr>
            <a:xfrm>
              <a:off x="6209030" y="1072536"/>
              <a:ext cx="3699671" cy="4568195"/>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de-DE" sz="2100" b="0" i="0" u="none" strike="noStrike" cap="none" dirty="0">
                  <a:latin typeface="Calibri"/>
                  <a:ea typeface="Calibri"/>
                  <a:cs typeface="Calibri"/>
                  <a:sym typeface="Calibri"/>
                </a:rPr>
                <a:t>Nutzen Sie </a:t>
              </a:r>
              <a:r>
                <a:rPr lang="de-DE" sz="2100" b="1" i="0" u="none" strike="noStrike" cap="none" dirty="0">
                  <a:latin typeface="Calibri"/>
                  <a:ea typeface="Calibri"/>
                  <a:cs typeface="Calibri"/>
                  <a:sym typeface="Calibri"/>
                </a:rPr>
                <a:t>Pflanzensignale, </a:t>
              </a:r>
              <a:r>
                <a:rPr lang="de-DE" sz="2100" b="0" i="0" u="none" strike="noStrike" cap="none" dirty="0">
                  <a:latin typeface="Calibri"/>
                  <a:ea typeface="Calibri"/>
                  <a:cs typeface="Calibri"/>
                  <a:sym typeface="Calibri"/>
                </a:rPr>
                <a:t>um den Bewässerungszeitpunkt zu bestimmen, anstatt Bodenmessungen.</a:t>
              </a:r>
            </a:p>
            <a:p>
              <a:pPr marL="171450" marR="0" lvl="1" indent="-171450" algn="l" rtl="0">
                <a:lnSpc>
                  <a:spcPct val="90000"/>
                </a:lnSpc>
                <a:spcBef>
                  <a:spcPts val="0"/>
                </a:spcBef>
                <a:spcAft>
                  <a:spcPts val="0"/>
                </a:spcAft>
                <a:buClr>
                  <a:schemeClr val="lt1"/>
                </a:buClr>
                <a:buSzPts val="1900"/>
                <a:buFont typeface="Calibri"/>
                <a:buChar char="•"/>
              </a:pPr>
              <a:r>
                <a:rPr lang="de-DE" sz="2100" b="0" i="0" u="none" strike="noStrike" cap="none" dirty="0">
                  <a:latin typeface="Calibri"/>
                  <a:ea typeface="Calibri"/>
                  <a:cs typeface="Calibri"/>
                  <a:sym typeface="Calibri"/>
                </a:rPr>
                <a:t>Nützlich, wenn die Bewässerungstiefen vorgegeben und konstant sind</a:t>
              </a:r>
              <a:endParaRPr sz="2100" b="0" i="0" u="none" strike="noStrike" cap="none" dirty="0">
                <a:latin typeface="Calibri"/>
                <a:ea typeface="Calibri"/>
                <a:cs typeface="Calibri"/>
                <a:sym typeface="Calibri"/>
              </a:endParaRPr>
            </a:p>
          </p:txBody>
        </p:sp>
        <p:sp>
          <p:nvSpPr>
            <p:cNvPr id="355" name="Google Shape;355;p8"/>
            <p:cNvSpPr/>
            <p:nvPr/>
          </p:nvSpPr>
          <p:spPr>
            <a:xfrm>
              <a:off x="5170910" y="-110065"/>
              <a:ext cx="1780868" cy="1687671"/>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8"/>
            <p:cNvSpPr txBox="1"/>
            <p:nvPr/>
          </p:nvSpPr>
          <p:spPr>
            <a:xfrm>
              <a:off x="1277398" y="150347"/>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de-DE" sz="2600" b="1" dirty="0">
                  <a:latin typeface="Calibri"/>
                  <a:ea typeface="Calibri"/>
                  <a:cs typeface="Calibri"/>
                  <a:sym typeface="Calibri"/>
                </a:rPr>
                <a:t>Schätzung und Messung des Bodenwassers</a:t>
              </a:r>
            </a:p>
          </p:txBody>
        </p:sp>
      </p:grpSp>
      <p:grpSp>
        <p:nvGrpSpPr>
          <p:cNvPr id="3" name="Google Shape;300;p5">
            <a:extLst>
              <a:ext uri="{FF2B5EF4-FFF2-40B4-BE49-F238E27FC236}">
                <a16:creationId xmlns:a16="http://schemas.microsoft.com/office/drawing/2014/main" id="{0B0CF632-C734-C10E-DF1B-D1AD1A8CBA9E}"/>
              </a:ext>
            </a:extLst>
          </p:cNvPr>
          <p:cNvGrpSpPr/>
          <p:nvPr/>
        </p:nvGrpSpPr>
        <p:grpSpPr>
          <a:xfrm rot="3730759">
            <a:off x="673028" y="5041788"/>
            <a:ext cx="949887" cy="1163493"/>
            <a:chOff x="7602444" y="4967675"/>
            <a:chExt cx="483620" cy="592374"/>
          </a:xfrm>
        </p:grpSpPr>
        <p:grpSp>
          <p:nvGrpSpPr>
            <p:cNvPr id="4" name="Google Shape;301;p5">
              <a:extLst>
                <a:ext uri="{FF2B5EF4-FFF2-40B4-BE49-F238E27FC236}">
                  <a16:creationId xmlns:a16="http://schemas.microsoft.com/office/drawing/2014/main" id="{355F3C89-73F8-F0DA-517F-4F3BE617D478}"/>
                </a:ext>
              </a:extLst>
            </p:cNvPr>
            <p:cNvGrpSpPr/>
            <p:nvPr/>
          </p:nvGrpSpPr>
          <p:grpSpPr>
            <a:xfrm>
              <a:off x="7618661" y="4967675"/>
              <a:ext cx="467403" cy="507609"/>
              <a:chOff x="2251964" y="3590497"/>
              <a:chExt cx="467403" cy="507609"/>
            </a:xfrm>
          </p:grpSpPr>
          <p:sp>
            <p:nvSpPr>
              <p:cNvPr id="8" name="Google Shape;302;p5">
                <a:extLst>
                  <a:ext uri="{FF2B5EF4-FFF2-40B4-BE49-F238E27FC236}">
                    <a16:creationId xmlns:a16="http://schemas.microsoft.com/office/drawing/2014/main" id="{C5032B19-26E5-EBCF-E99D-1B25B391DE3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3;p5">
                <a:extLst>
                  <a:ext uri="{FF2B5EF4-FFF2-40B4-BE49-F238E27FC236}">
                    <a16:creationId xmlns:a16="http://schemas.microsoft.com/office/drawing/2014/main" id="{1D6844A7-1167-11D3-9001-7A7B8E93AAC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04;p5">
                <a:extLst>
                  <a:ext uri="{FF2B5EF4-FFF2-40B4-BE49-F238E27FC236}">
                    <a16:creationId xmlns:a16="http://schemas.microsoft.com/office/drawing/2014/main" id="{A5039219-9676-01D2-1A57-75F61A7B8308}"/>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305;p5">
              <a:extLst>
                <a:ext uri="{FF2B5EF4-FFF2-40B4-BE49-F238E27FC236}">
                  <a16:creationId xmlns:a16="http://schemas.microsoft.com/office/drawing/2014/main" id="{122840E6-93E2-6C3B-CD2C-A126A1A80ACD}"/>
                </a:ext>
              </a:extLst>
            </p:cNvPr>
            <p:cNvGrpSpPr/>
            <p:nvPr/>
          </p:nvGrpSpPr>
          <p:grpSpPr>
            <a:xfrm>
              <a:off x="7602444" y="4993761"/>
              <a:ext cx="421973" cy="566288"/>
              <a:chOff x="2235747" y="3616583"/>
              <a:chExt cx="421973" cy="566288"/>
            </a:xfrm>
          </p:grpSpPr>
          <p:sp>
            <p:nvSpPr>
              <p:cNvPr id="6" name="Google Shape;306;p5">
                <a:extLst>
                  <a:ext uri="{FF2B5EF4-FFF2-40B4-BE49-F238E27FC236}">
                    <a16:creationId xmlns:a16="http://schemas.microsoft.com/office/drawing/2014/main" id="{D22E62D6-56F8-9E04-CEC5-A8A282EB3E9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307;p5">
                <a:extLst>
                  <a:ext uri="{FF2B5EF4-FFF2-40B4-BE49-F238E27FC236}">
                    <a16:creationId xmlns:a16="http://schemas.microsoft.com/office/drawing/2014/main" id="{E17EA704-305A-1329-ECEC-5EB9DB6DFA3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1441</Words>
  <Application>Microsoft Office PowerPoint</Application>
  <PresentationFormat>Widescreen</PresentationFormat>
  <Paragraphs>193</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7</cp:revision>
  <dcterms:created xsi:type="dcterms:W3CDTF">2020-10-14T13:32:04Z</dcterms:created>
  <dcterms:modified xsi:type="dcterms:W3CDTF">2024-09-04T14:01:00Z</dcterms:modified>
</cp:coreProperties>
</file>