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9" r:id="rId4"/>
    <p:sldId id="260" r:id="rId5"/>
    <p:sldId id="261" r:id="rId6"/>
    <p:sldId id="4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4289"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zvP5sqQTo5GEUY+AgrVQ2YOxE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omentum" initials="" lastIdx="2" clrIdx="0"/>
  <p:cmAuthor id="1" name="Eduard Uh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DC641"/>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2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e6adfa13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de6adfa13e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de6adfa13e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d75f9cf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cd75f9cf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d75f9cf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cd75f9cf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bfe1409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bfe1409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bfe1409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e6adfa13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de6adfa13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de6adfa13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userDrawn="1">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799619" y="83404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34916" y="83404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799619" y="157714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634916" y="157714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799619" y="231702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634916" y="231702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799619" y="305861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634916" y="305861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799619" y="376548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634916" y="376548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594783" y="335432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594783" y="266881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594783" y="2052457"/>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594783" y="144184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cxnSp>
        <p:nvCxnSpPr>
          <p:cNvPr id="2" name="Google Shape;39;p30">
            <a:extLst>
              <a:ext uri="{FF2B5EF4-FFF2-40B4-BE49-F238E27FC236}">
                <a16:creationId xmlns:a16="http://schemas.microsoft.com/office/drawing/2014/main" id="{F303AD7C-128E-E68B-CA97-D85274A10052}"/>
              </a:ext>
            </a:extLst>
          </p:cNvPr>
          <p:cNvCxnSpPr/>
          <p:nvPr userDrawn="1"/>
        </p:nvCxnSpPr>
        <p:spPr>
          <a:xfrm rot="10800000">
            <a:off x="5594783" y="401619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3" name="Google Shape;39;p30">
            <a:extLst>
              <a:ext uri="{FF2B5EF4-FFF2-40B4-BE49-F238E27FC236}">
                <a16:creationId xmlns:a16="http://schemas.microsoft.com/office/drawing/2014/main" id="{DCFF810E-6DE5-32BA-DFEA-EF23FDF62FCE}"/>
              </a:ext>
            </a:extLst>
          </p:cNvPr>
          <p:cNvCxnSpPr/>
          <p:nvPr userDrawn="1"/>
        </p:nvCxnSpPr>
        <p:spPr>
          <a:xfrm rot="10800000">
            <a:off x="5594783" y="5280853"/>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 name="Google Shape;36;p30">
            <a:extLst>
              <a:ext uri="{FF2B5EF4-FFF2-40B4-BE49-F238E27FC236}">
                <a16:creationId xmlns:a16="http://schemas.microsoft.com/office/drawing/2014/main" id="{C4265B9A-3547-2A60-59FC-76DA4CF3F7B8}"/>
              </a:ext>
            </a:extLst>
          </p:cNvPr>
          <p:cNvSpPr txBox="1">
            <a:spLocks noGrp="1"/>
          </p:cNvSpPr>
          <p:nvPr>
            <p:ph type="body" idx="16"/>
          </p:nvPr>
        </p:nvSpPr>
        <p:spPr>
          <a:xfrm>
            <a:off x="5799619" y="44403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37;p30">
            <a:extLst>
              <a:ext uri="{FF2B5EF4-FFF2-40B4-BE49-F238E27FC236}">
                <a16:creationId xmlns:a16="http://schemas.microsoft.com/office/drawing/2014/main" id="{9008243E-C860-76AA-0969-E1439B600785}"/>
              </a:ext>
            </a:extLst>
          </p:cNvPr>
          <p:cNvSpPr txBox="1">
            <a:spLocks noGrp="1"/>
          </p:cNvSpPr>
          <p:nvPr>
            <p:ph type="body" idx="17"/>
          </p:nvPr>
        </p:nvSpPr>
        <p:spPr>
          <a:xfrm>
            <a:off x="6634916" y="44403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Google Shape;36;p30">
            <a:extLst>
              <a:ext uri="{FF2B5EF4-FFF2-40B4-BE49-F238E27FC236}">
                <a16:creationId xmlns:a16="http://schemas.microsoft.com/office/drawing/2014/main" id="{213AF83A-D641-6F6E-3E79-2222572A2B4A}"/>
              </a:ext>
            </a:extLst>
          </p:cNvPr>
          <p:cNvSpPr txBox="1">
            <a:spLocks noGrp="1"/>
          </p:cNvSpPr>
          <p:nvPr>
            <p:ph type="body" idx="18"/>
          </p:nvPr>
        </p:nvSpPr>
        <p:spPr>
          <a:xfrm>
            <a:off x="5799619" y="510999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37;p30">
            <a:extLst>
              <a:ext uri="{FF2B5EF4-FFF2-40B4-BE49-F238E27FC236}">
                <a16:creationId xmlns:a16="http://schemas.microsoft.com/office/drawing/2014/main" id="{512B1257-3F5C-5333-6AAD-A56BB6601D07}"/>
              </a:ext>
            </a:extLst>
          </p:cNvPr>
          <p:cNvSpPr txBox="1">
            <a:spLocks noGrp="1"/>
          </p:cNvSpPr>
          <p:nvPr>
            <p:ph type="body" idx="19"/>
          </p:nvPr>
        </p:nvSpPr>
        <p:spPr>
          <a:xfrm>
            <a:off x="6634916" y="510999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 name="Google Shape;39;p30">
            <a:extLst>
              <a:ext uri="{FF2B5EF4-FFF2-40B4-BE49-F238E27FC236}">
                <a16:creationId xmlns:a16="http://schemas.microsoft.com/office/drawing/2014/main" id="{44DB0B4C-8956-5030-1BF7-5D8F52E1F322}"/>
              </a:ext>
            </a:extLst>
          </p:cNvPr>
          <p:cNvCxnSpPr/>
          <p:nvPr userDrawn="1"/>
        </p:nvCxnSpPr>
        <p:spPr>
          <a:xfrm rot="10800000">
            <a:off x="5594783" y="467193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11" name="Google Shape;36;p30">
            <a:extLst>
              <a:ext uri="{FF2B5EF4-FFF2-40B4-BE49-F238E27FC236}">
                <a16:creationId xmlns:a16="http://schemas.microsoft.com/office/drawing/2014/main" id="{76DD109B-BE85-4FFB-0D00-A495D4518CCC}"/>
              </a:ext>
            </a:extLst>
          </p:cNvPr>
          <p:cNvSpPr txBox="1">
            <a:spLocks noGrp="1"/>
          </p:cNvSpPr>
          <p:nvPr>
            <p:ph type="body" idx="20"/>
          </p:nvPr>
        </p:nvSpPr>
        <p:spPr>
          <a:xfrm>
            <a:off x="5799619" y="57848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37;p30">
            <a:extLst>
              <a:ext uri="{FF2B5EF4-FFF2-40B4-BE49-F238E27FC236}">
                <a16:creationId xmlns:a16="http://schemas.microsoft.com/office/drawing/2014/main" id="{F2DC929A-4729-90F1-01ED-115DA453B775}"/>
              </a:ext>
            </a:extLst>
          </p:cNvPr>
          <p:cNvSpPr txBox="1">
            <a:spLocks noGrp="1"/>
          </p:cNvSpPr>
          <p:nvPr>
            <p:ph type="body" idx="21"/>
          </p:nvPr>
        </p:nvSpPr>
        <p:spPr>
          <a:xfrm>
            <a:off x="6634916" y="578489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593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78"/>
        <p:cNvGrpSpPr/>
        <p:nvPr/>
      </p:nvGrpSpPr>
      <p:grpSpPr>
        <a:xfrm>
          <a:off x="0" y="0"/>
          <a:ext cx="0" cy="0"/>
          <a:chOff x="0" y="0"/>
          <a:chExt cx="0" cy="0"/>
        </a:xfrm>
      </p:grpSpPr>
      <p:sp>
        <p:nvSpPr>
          <p:cNvPr id="79" name="Google Shape;7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7" name="Google Shape;87;p40"/>
          <p:cNvGrpSpPr/>
          <p:nvPr/>
        </p:nvGrpSpPr>
        <p:grpSpPr>
          <a:xfrm>
            <a:off x="309236" y="3028352"/>
            <a:ext cx="6499866" cy="2738122"/>
            <a:chOff x="1202708" y="6807724"/>
            <a:chExt cx="6270636" cy="2641557"/>
          </a:xfrm>
        </p:grpSpPr>
        <p:grpSp>
          <p:nvGrpSpPr>
            <p:cNvPr id="88" name="Google Shape;88;p40"/>
            <p:cNvGrpSpPr/>
            <p:nvPr/>
          </p:nvGrpSpPr>
          <p:grpSpPr>
            <a:xfrm>
              <a:off x="2348838" y="6807724"/>
              <a:ext cx="1249545" cy="2223620"/>
              <a:chOff x="2348838" y="6807724"/>
              <a:chExt cx="1249545" cy="2223620"/>
            </a:xfrm>
          </p:grpSpPr>
          <p:sp>
            <p:nvSpPr>
              <p:cNvPr id="89" name="Google Shape;8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3" name="Google Shape;93;p40"/>
              <p:cNvGrpSpPr/>
              <p:nvPr/>
            </p:nvGrpSpPr>
            <p:grpSpPr>
              <a:xfrm>
                <a:off x="2483956" y="6807724"/>
                <a:ext cx="738321" cy="802017"/>
                <a:chOff x="2483956" y="6807724"/>
                <a:chExt cx="738321" cy="802017"/>
              </a:xfrm>
            </p:grpSpPr>
            <p:sp>
              <p:nvSpPr>
                <p:cNvPr id="94" name="Google Shape;9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7" name="Google Shape;97;p40"/>
            <p:cNvGrpSpPr/>
            <p:nvPr/>
          </p:nvGrpSpPr>
          <p:grpSpPr>
            <a:xfrm>
              <a:off x="1202708" y="6848940"/>
              <a:ext cx="6270636" cy="2600341"/>
              <a:chOff x="1202708" y="6848940"/>
              <a:chExt cx="6270636" cy="2600341"/>
            </a:xfrm>
          </p:grpSpPr>
          <p:sp>
            <p:nvSpPr>
              <p:cNvPr id="98" name="Google Shape;9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0" name="Google Shape;10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3E547445-D073-40D9-2DDA-10E159C5872B}"/>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B7579557-572C-6AB8-00FE-2FC8E1D08D1E}"/>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C54AC337-E81F-7F77-AA96-8E80034CC5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1"/>
        <p:cNvGrpSpPr/>
        <p:nvPr/>
      </p:nvGrpSpPr>
      <p:grpSpPr>
        <a:xfrm>
          <a:off x="0" y="0"/>
          <a:ext cx="0" cy="0"/>
          <a:chOff x="0" y="0"/>
          <a:chExt cx="0" cy="0"/>
        </a:xfrm>
      </p:grpSpPr>
      <p:sp>
        <p:nvSpPr>
          <p:cNvPr id="102" name="Google Shape;102;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05"/>
        <p:cNvGrpSpPr/>
        <p:nvPr/>
      </p:nvGrpSpPr>
      <p:grpSpPr>
        <a:xfrm>
          <a:off x="0" y="0"/>
          <a:ext cx="0" cy="0"/>
          <a:chOff x="0" y="0"/>
          <a:chExt cx="0" cy="0"/>
        </a:xfrm>
      </p:grpSpPr>
      <p:cxnSp>
        <p:nvCxnSpPr>
          <p:cNvPr id="106" name="Google Shape;106;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08"/>
        <p:cNvGrpSpPr/>
        <p:nvPr/>
      </p:nvGrpSpPr>
      <p:grpSpPr>
        <a:xfrm>
          <a:off x="0" y="0"/>
          <a:ext cx="0" cy="0"/>
          <a:chOff x="0" y="0"/>
          <a:chExt cx="0" cy="0"/>
        </a:xfrm>
      </p:grpSpPr>
      <p:sp>
        <p:nvSpPr>
          <p:cNvPr id="109" name="Google Shape;109;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0" name="Google Shape;11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11" name="Google Shape;111;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4" name="Google Shape;114;p42"/>
          <p:cNvGrpSpPr/>
          <p:nvPr/>
        </p:nvGrpSpPr>
        <p:grpSpPr>
          <a:xfrm>
            <a:off x="9031059" y="445499"/>
            <a:ext cx="2735993" cy="679345"/>
            <a:chOff x="0" y="0"/>
            <a:chExt cx="2301694" cy="571500"/>
          </a:xfrm>
        </p:grpSpPr>
        <p:sp>
          <p:nvSpPr>
            <p:cNvPr id="115" name="Google Shape;115;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17" name="Google Shape;117;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20"/>
        <p:cNvGrpSpPr/>
        <p:nvPr/>
      </p:nvGrpSpPr>
      <p:grpSpPr>
        <a:xfrm>
          <a:off x="0" y="0"/>
          <a:ext cx="0" cy="0"/>
          <a:chOff x="0" y="0"/>
          <a:chExt cx="0" cy="0"/>
        </a:xfrm>
      </p:grpSpPr>
      <p:sp>
        <p:nvSpPr>
          <p:cNvPr id="121" name="Google Shape;121;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4" name="Google Shape;124;p43"/>
          <p:cNvGrpSpPr/>
          <p:nvPr/>
        </p:nvGrpSpPr>
        <p:grpSpPr>
          <a:xfrm>
            <a:off x="9236842" y="286604"/>
            <a:ext cx="2735993" cy="679345"/>
            <a:chOff x="0" y="0"/>
            <a:chExt cx="2301694" cy="571500"/>
          </a:xfrm>
        </p:grpSpPr>
        <p:sp>
          <p:nvSpPr>
            <p:cNvPr id="125" name="Google Shape;125;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27" name="Google Shape;127;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3"/>
          <p:cNvSpPr>
            <a:spLocks noGrp="1"/>
          </p:cNvSpPr>
          <p:nvPr>
            <p:ph type="pic" idx="3"/>
          </p:nvPr>
        </p:nvSpPr>
        <p:spPr>
          <a:xfrm>
            <a:off x="-1" y="354507"/>
            <a:ext cx="5501637" cy="4939649"/>
          </a:xfrm>
          <a:prstGeom prst="rect">
            <a:avLst/>
          </a:prstGeom>
          <a:solidFill>
            <a:srgbClr val="D8D8D8"/>
          </a:solidFill>
          <a:ln>
            <a:noFill/>
          </a:ln>
        </p:spPr>
      </p:sp>
      <p:pic>
        <p:nvPicPr>
          <p:cNvPr id="129" name="Google Shape;129;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30" name="Google Shape;130;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celerator.chathamhouse.org/article/land-use-challenges#section-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accelerator.chathamhouse.org/article/land-use-challenges#section-5"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2FS0169-5347%2803%2900008-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rainly.com/question/2378022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wfbalticfarmer.org/farming-practices/water-manag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https://epthinktank.eu/2017/10/09/precision-agriculture-animated-infographic-explains-how-it-revolutionises-farming-in-europ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rmablatnicka.eu/cs/" TargetMode="External"/><Relationship Id="rId2" Type="http://schemas.openxmlformats.org/officeDocument/2006/relationships/slideLayout" Target="../slideLayouts/slideLayout4.xml"/><Relationship Id="rId1" Type="http://schemas.openxmlformats.org/officeDocument/2006/relationships/video" Target="https://www.youtube.com/embed/ysqXZHxJzyU?feature=oembed" TargetMode="External"/><Relationship Id="rId5" Type="http://schemas.openxmlformats.org/officeDocument/2006/relationships/image" Target="../media/image12.jpeg"/><Relationship Id="rId4" Type="http://schemas.openxmlformats.org/officeDocument/2006/relationships/hyperlink" Target="https://www.youtube.com/watch?v=ysqXZHxJzy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BF0012925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err="1">
                <a:latin typeface="Calibri" panose="020F0502020204030204" pitchFamily="34" charset="0"/>
                <a:ea typeface="Calibri" panose="020F0502020204030204" pitchFamily="34" charset="0"/>
                <a:cs typeface="Calibri" panose="020F0502020204030204" pitchFamily="34" charset="0"/>
              </a:rPr>
              <a:t>Landschaftsökologie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5</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de6adfa13e_3_0"/>
          <p:cNvSpPr txBox="1">
            <a:spLocks noGrp="1"/>
          </p:cNvSpPr>
          <p:nvPr>
            <p:ph type="body" idx="1"/>
          </p:nvPr>
        </p:nvSpPr>
        <p:spPr>
          <a:xfrm>
            <a:off x="493650" y="957901"/>
            <a:ext cx="11469750" cy="441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sz="2300" b="1" dirty="0" err="1">
                <a:solidFill>
                  <a:srgbClr val="8DC64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Räumliche</a:t>
            </a:r>
            <a:r>
              <a:rPr lang="en-US" sz="2300" b="1" dirty="0">
                <a:solidFill>
                  <a:srgbClr val="8DC64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2300" b="1" dirty="0" err="1">
                <a:solidFill>
                  <a:srgbClr val="8DC64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Heterogenität</a:t>
            </a:r>
            <a:r>
              <a:rPr lang="en-US" sz="2300" b="1" dirty="0">
                <a:solidFill>
                  <a:srgbClr val="8DC64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de-DE" sz="2300" dirty="0">
                <a:solidFill>
                  <a:srgbClr val="0D0D0D"/>
                </a:solidFill>
                <a:highlight>
                  <a:srgbClr val="FFFFFF"/>
                </a:highlight>
              </a:rPr>
              <a:t>In einem Waldökosystem kann räumliche Heterogenität in der fleckigen Verteilung verschiedener Baumarten beobachtet werden. Zum Beispiel könnten bestimmte Bereiche von Kiefern dominiert werden, während andere Bereiche von Eichen oder Ahornbäumen geprägt sind. Diese Verteilung könnte durch Faktoren wie Bodentyp, Feuchtigkeitsniveaus, Lichtverfügbarkeit und Störungen wie Feuer oder Windwurf beeinflusst werden. Die Variation dieser Umweltfaktoren schafft ein Mosaik unterschiedlicher Lebensräume, von denen jeder verschiedene Gemeinschaften von Pflanzen und Tieren unterstützt.</a:t>
            </a:r>
          </a:p>
          <a:p>
            <a:pPr marL="457200" lvl="0" indent="-228600" algn="l" rtl="0">
              <a:lnSpc>
                <a:spcPct val="90000"/>
              </a:lnSpc>
              <a:spcBef>
                <a:spcPts val="1000"/>
              </a:spcBef>
              <a:spcAft>
                <a:spcPts val="0"/>
              </a:spcAft>
              <a:buClr>
                <a:srgbClr val="000000"/>
              </a:buClr>
              <a:buSzPts val="2400"/>
              <a:buFont typeface="Arial"/>
              <a:buNone/>
            </a:pPr>
            <a:r>
              <a:rPr lang="de-DE" sz="2300" b="1" dirty="0">
                <a:solidFill>
                  <a:srgbClr val="8DC641"/>
                </a:solidFill>
              </a:rPr>
              <a:t>Betonung von Mustern, Prozessen und Maßstab</a:t>
            </a:r>
            <a:r>
              <a:rPr lang="en-US" sz="2300" b="1" dirty="0">
                <a:solidFill>
                  <a:srgbClr val="8DC641"/>
                </a:solidFill>
              </a:rPr>
              <a:t>:</a:t>
            </a:r>
            <a:r>
              <a:rPr lang="en-US" sz="2300" dirty="0">
                <a:solidFill>
                  <a:srgbClr val="8DC641"/>
                </a:solidFill>
              </a:rPr>
              <a:t> </a:t>
            </a:r>
            <a:r>
              <a:rPr lang="de-DE" sz="2300" dirty="0">
                <a:solidFill>
                  <a:srgbClr val="0D0D0D"/>
                </a:solidFill>
                <a:highlight>
                  <a:srgbClr val="FFFFFF"/>
                </a:highlight>
              </a:rPr>
              <a:t>Betrachten Sie ein Flusssystem mit einem Netzwerk von Zuflüssen. Das Muster könnte die dendritische (verzweigte) Anordnung der Wasserwege sein. Der Prozess könnte den hydrologischen Zyklus, den Sedimenttransport und die Erosion umfassen, die die Form des Flusses im Laufe der Zeit prägen. Die Maßstäbe könnten von den kleinen Wellen auf der Wasseroberfläche bis zu den großräumigen Einzugsgebiets-Dynamiken reichen, die die regionale Wasserverfügbarkeit und die Gesundheit des Ökosystems beeinflussen.</a:t>
            </a:r>
            <a:r>
              <a:rPr lang="en-US" sz="2300" dirty="0">
                <a:solidFill>
                  <a:srgbClr val="0D0D0D"/>
                </a:solidFill>
                <a:highlight>
                  <a:srgbClr val="FFFFFF"/>
                </a:highlight>
              </a:rPr>
              <a:t>.</a:t>
            </a:r>
            <a:endParaRPr sz="2300" dirty="0">
              <a:solidFill>
                <a:srgbClr val="374151"/>
              </a:solidFill>
            </a:endParaRPr>
          </a:p>
          <a:p>
            <a:pPr marL="457200" lvl="0" indent="-228600" algn="l" rtl="0">
              <a:lnSpc>
                <a:spcPct val="90000"/>
              </a:lnSpc>
              <a:spcBef>
                <a:spcPts val="1000"/>
              </a:spcBef>
              <a:spcAft>
                <a:spcPts val="0"/>
              </a:spcAft>
              <a:buSzPts val="2400"/>
              <a:buNone/>
            </a:pPr>
            <a:endParaRPr sz="2300" dirty="0"/>
          </a:p>
        </p:txBody>
      </p:sp>
      <p:sp>
        <p:nvSpPr>
          <p:cNvPr id="268" name="Google Shape;268;g2de6adfa13e_3_0"/>
          <p:cNvSpPr txBox="1">
            <a:spLocks noGrp="1"/>
          </p:cNvSpPr>
          <p:nvPr>
            <p:ph type="body" idx="2"/>
          </p:nvPr>
        </p:nvSpPr>
        <p:spPr>
          <a:xfrm>
            <a:off x="493650" y="26535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err="1"/>
              <a:t>Beispiele</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de6adfa13e_3_9"/>
          <p:cNvSpPr txBox="1">
            <a:spLocks noGrp="1"/>
          </p:cNvSpPr>
          <p:nvPr>
            <p:ph type="body" idx="1"/>
          </p:nvPr>
        </p:nvSpPr>
        <p:spPr>
          <a:xfrm>
            <a:off x="731700" y="1050231"/>
            <a:ext cx="8640900" cy="44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de-DE" sz="2300" dirty="0">
                <a:solidFill>
                  <a:srgbClr val="8DC641"/>
                </a:solidFill>
              </a:rPr>
              <a:t>Verknüpfung von biophysischen und sozioökonomischen Wissenschaften: </a:t>
            </a:r>
            <a:r>
              <a:rPr lang="de-DE" sz="2300" dirty="0">
                <a:solidFill>
                  <a:srgbClr val="0D0D0D"/>
                </a:solidFill>
                <a:highlight>
                  <a:srgbClr val="FFFFFF"/>
                </a:highlight>
              </a:rPr>
              <a:t>Die Küstenzonenbewirtschaftung ist ein Bereich, in dem die Verknüpfung von biophysischen und sozioökonomischen Wissenschaften entscheidend ist. Biophysikalische Wissenschaften untersuchen Küstenprozesse wie Gezeitenbewegungen, Erosion und Lebensraumverteilung. Sozioökonomische Wissenschaften betrachten menschliche Aktivitäten wie Fischerei, Tourismus, städtische Entwicklung und politische Entscheidungsfindung. Effektive Küstenbewirtschaftungsstrategien müssen sowohl die natürlichen Dynamiken der </a:t>
            </a:r>
            <a:r>
              <a:rPr lang="de-DE" sz="2300" dirty="0" err="1">
                <a:solidFill>
                  <a:srgbClr val="0D0D0D"/>
                </a:solidFill>
                <a:highlight>
                  <a:srgbClr val="FFFFFF"/>
                </a:highlight>
              </a:rPr>
              <a:t>Küstene</a:t>
            </a:r>
            <a:r>
              <a:rPr lang="de-DE" sz="2300" dirty="0">
                <a:solidFill>
                  <a:srgbClr val="0D0D0D"/>
                </a:solidFill>
                <a:highlight>
                  <a:srgbClr val="FFFFFF"/>
                </a:highlight>
              </a:rPr>
              <a:t> </a:t>
            </a:r>
            <a:r>
              <a:rPr lang="de-DE" sz="2300" dirty="0" err="1">
                <a:solidFill>
                  <a:srgbClr val="0D0D0D"/>
                </a:solidFill>
                <a:highlight>
                  <a:srgbClr val="FFFFFF"/>
                </a:highlight>
              </a:rPr>
              <a:t>kosysteme</a:t>
            </a:r>
            <a:r>
              <a:rPr lang="de-DE" sz="2300" dirty="0">
                <a:solidFill>
                  <a:srgbClr val="0D0D0D"/>
                </a:solidFill>
                <a:highlight>
                  <a:srgbClr val="FFFFFF"/>
                </a:highlight>
              </a:rPr>
              <a:t> als auch die sozioökonomischen Anforderungen berücksichtigen. Zum Beispiel erfordert die Erstellung nachhaltiger Fischereimanagementpläne das Verständnis der </a:t>
            </a:r>
            <a:r>
              <a:rPr lang="de-DE" sz="2300" dirty="0" err="1">
                <a:solidFill>
                  <a:srgbClr val="0D0D0D"/>
                </a:solidFill>
                <a:highlight>
                  <a:srgbClr val="FFFFFF"/>
                </a:highlight>
              </a:rPr>
              <a:t>Fischpopulationdynamik</a:t>
            </a:r>
            <a:r>
              <a:rPr lang="de-DE" sz="2300" dirty="0">
                <a:solidFill>
                  <a:srgbClr val="0D0D0D"/>
                </a:solidFill>
                <a:highlight>
                  <a:srgbClr val="FFFFFF"/>
                </a:highlight>
              </a:rPr>
              <a:t> (ein biophysikalisches Anliegen) und der wirtschaftlichen Bedeutung der Fischerei für die lokalen Gemeinschaften (ein sozioökonomisches Anliegen).</a:t>
            </a:r>
            <a:endParaRPr sz="2300" dirty="0"/>
          </a:p>
        </p:txBody>
      </p:sp>
      <p:sp>
        <p:nvSpPr>
          <p:cNvPr id="275" name="Google Shape;275;g2de6adfa13e_3_9"/>
          <p:cNvSpPr txBox="1">
            <a:spLocks noGrp="1"/>
          </p:cNvSpPr>
          <p:nvPr>
            <p:ph type="body" idx="2"/>
          </p:nvPr>
        </p:nvSpPr>
        <p:spPr>
          <a:xfrm>
            <a:off x="645975" y="291006"/>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GB" b="1" dirty="0" err="1"/>
              <a:t>Beispiele</a:t>
            </a:r>
            <a:endParaRPr lang="en-GB" b="1" dirty="0"/>
          </a:p>
        </p:txBody>
      </p:sp>
      <p:pic>
        <p:nvPicPr>
          <p:cNvPr id="3" name="Picture 2" descr="Balance stone with spa on river coast">
            <a:extLst>
              <a:ext uri="{FF2B5EF4-FFF2-40B4-BE49-F238E27FC236}">
                <a16:creationId xmlns:a16="http://schemas.microsoft.com/office/drawing/2014/main" id="{F1CDE135-152C-C485-40F9-11A47B2D4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2600" y="1783941"/>
            <a:ext cx="2477108" cy="3803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200"/>
              <a:buNone/>
            </a:pPr>
            <a:r>
              <a:rPr lang="en-US" sz="4800" b="1" dirty="0" err="1"/>
              <a:t>Wichtige</a:t>
            </a:r>
            <a:r>
              <a:rPr lang="en-US" sz="4800" b="1" dirty="0"/>
              <a:t> </a:t>
            </a:r>
            <a:r>
              <a:rPr lang="en-US" sz="4800" b="1" dirty="0" err="1"/>
              <a:t>Forschungsthemen</a:t>
            </a:r>
            <a:endParaRPr lang="en-US" sz="4800" b="1" dirty="0"/>
          </a:p>
        </p:txBody>
      </p:sp>
      <p:sp>
        <p:nvSpPr>
          <p:cNvPr id="282" name="Google Shape;282;p47"/>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err="1">
                <a:latin typeface="Calibri"/>
                <a:ea typeface="Calibri"/>
                <a:cs typeface="Calibri"/>
                <a:sym typeface="Calibri"/>
              </a:rPr>
              <a:t>Wichtige</a:t>
            </a:r>
            <a:r>
              <a:rPr lang="en-US" sz="3600" b="1" dirty="0">
                <a:latin typeface="Calibri"/>
                <a:ea typeface="Calibri"/>
                <a:cs typeface="Calibri"/>
                <a:sym typeface="Calibri"/>
              </a:rPr>
              <a:t> </a:t>
            </a:r>
            <a:r>
              <a:rPr lang="en-US" sz="3600" b="1" dirty="0" err="1">
                <a:latin typeface="Calibri"/>
                <a:ea typeface="Calibri"/>
                <a:cs typeface="Calibri"/>
                <a:sym typeface="Calibri"/>
              </a:rPr>
              <a:t>Forschungsthemen</a:t>
            </a:r>
            <a:endParaRPr lang="en-US" sz="3600" b="1" dirty="0">
              <a:latin typeface="Calibri"/>
              <a:ea typeface="Calibri"/>
              <a:cs typeface="Calibri"/>
              <a:sym typeface="Calibri"/>
            </a:endParaRPr>
          </a:p>
        </p:txBody>
      </p:sp>
      <p:grpSp>
        <p:nvGrpSpPr>
          <p:cNvPr id="289" name="Google Shape;289;p48"/>
          <p:cNvGrpSpPr/>
          <p:nvPr/>
        </p:nvGrpSpPr>
        <p:grpSpPr>
          <a:xfrm rot="3730759">
            <a:off x="10590024" y="380632"/>
            <a:ext cx="949887" cy="1163493"/>
            <a:chOff x="7602444" y="4967675"/>
            <a:chExt cx="483620" cy="592374"/>
          </a:xfrm>
        </p:grpSpPr>
        <p:grpSp>
          <p:nvGrpSpPr>
            <p:cNvPr id="290" name="Google Shape;290;p48"/>
            <p:cNvGrpSpPr/>
            <p:nvPr/>
          </p:nvGrpSpPr>
          <p:grpSpPr>
            <a:xfrm>
              <a:off x="7618661" y="4967675"/>
              <a:ext cx="467403" cy="507609"/>
              <a:chOff x="2251964" y="3590497"/>
              <a:chExt cx="467403" cy="507609"/>
            </a:xfrm>
          </p:grpSpPr>
          <p:sp>
            <p:nvSpPr>
              <p:cNvPr id="291" name="Google Shape;291;p4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4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4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p48"/>
            <p:cNvGrpSpPr/>
            <p:nvPr/>
          </p:nvGrpSpPr>
          <p:grpSpPr>
            <a:xfrm>
              <a:off x="7602444" y="4993761"/>
              <a:ext cx="421973" cy="566288"/>
              <a:chOff x="2235747" y="3616583"/>
              <a:chExt cx="421973" cy="566288"/>
            </a:xfrm>
          </p:grpSpPr>
          <p:sp>
            <p:nvSpPr>
              <p:cNvPr id="295" name="Google Shape;295;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43934A45-164B-50B3-9C12-D1A1FA830FAD}"/>
              </a:ext>
            </a:extLst>
          </p:cNvPr>
          <p:cNvSpPr>
            <a:spLocks noChangeArrowheads="1"/>
          </p:cNvSpPr>
          <p:nvPr/>
        </p:nvSpPr>
        <p:spPr bwMode="auto">
          <a:xfrm>
            <a:off x="575327" y="2476597"/>
            <a:ext cx="2620590" cy="2619801"/>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4F0D5F84-B3E7-CC1D-B020-9E8E06D6D7AF}"/>
              </a:ext>
            </a:extLst>
          </p:cNvPr>
          <p:cNvSpPr>
            <a:spLocks noChangeArrowheads="1"/>
          </p:cNvSpPr>
          <p:nvPr/>
        </p:nvSpPr>
        <p:spPr bwMode="auto">
          <a:xfrm>
            <a:off x="683041" y="2545844"/>
            <a:ext cx="2620590" cy="2619798"/>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E11C362C-45C8-A573-4758-A2249B5DA6D8}"/>
              </a:ext>
            </a:extLst>
          </p:cNvPr>
          <p:cNvSpPr>
            <a:spLocks noChangeArrowheads="1"/>
          </p:cNvSpPr>
          <p:nvPr/>
        </p:nvSpPr>
        <p:spPr bwMode="auto">
          <a:xfrm>
            <a:off x="3417757" y="2513433"/>
            <a:ext cx="2620590" cy="2619801"/>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C8A2B691-150C-520B-891B-E81FA3FCDDA2}"/>
              </a:ext>
            </a:extLst>
          </p:cNvPr>
          <p:cNvSpPr>
            <a:spLocks noChangeArrowheads="1"/>
          </p:cNvSpPr>
          <p:nvPr/>
        </p:nvSpPr>
        <p:spPr bwMode="auto">
          <a:xfrm>
            <a:off x="3522905" y="2582680"/>
            <a:ext cx="2620592" cy="2619798"/>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D635B29E-E79F-55D3-5DE6-B2D1F98F7E45}"/>
              </a:ext>
            </a:extLst>
          </p:cNvPr>
          <p:cNvSpPr>
            <a:spLocks noChangeArrowheads="1"/>
          </p:cNvSpPr>
          <p:nvPr/>
        </p:nvSpPr>
        <p:spPr bwMode="auto">
          <a:xfrm>
            <a:off x="8912016" y="2372026"/>
            <a:ext cx="2620592" cy="2619801"/>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D0D0F2FD-497C-E316-884D-F5785A4C9D30}"/>
              </a:ext>
            </a:extLst>
          </p:cNvPr>
          <p:cNvSpPr>
            <a:spLocks noChangeArrowheads="1"/>
          </p:cNvSpPr>
          <p:nvPr/>
        </p:nvSpPr>
        <p:spPr bwMode="auto">
          <a:xfrm>
            <a:off x="9017166" y="2441272"/>
            <a:ext cx="2620590" cy="2619798"/>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88C8B4E0-703F-F486-1EEE-E384C2BF0475}"/>
              </a:ext>
            </a:extLst>
          </p:cNvPr>
          <p:cNvSpPr>
            <a:spLocks noChangeArrowheads="1"/>
          </p:cNvSpPr>
          <p:nvPr/>
        </p:nvSpPr>
        <p:spPr bwMode="auto">
          <a:xfrm>
            <a:off x="744592" y="2530456"/>
            <a:ext cx="2675644"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43CBFCA7-15CD-244F-8CD2-8EE62CDD164E}"/>
              </a:ext>
            </a:extLst>
          </p:cNvPr>
          <p:cNvSpPr>
            <a:spLocks noChangeArrowheads="1"/>
          </p:cNvSpPr>
          <p:nvPr/>
        </p:nvSpPr>
        <p:spPr bwMode="auto">
          <a:xfrm>
            <a:off x="3587022" y="2567292"/>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1A1B1237-026F-3D7F-056D-A9561F27222E}"/>
              </a:ext>
            </a:extLst>
          </p:cNvPr>
          <p:cNvSpPr>
            <a:spLocks noChangeArrowheads="1"/>
          </p:cNvSpPr>
          <p:nvPr/>
        </p:nvSpPr>
        <p:spPr bwMode="auto">
          <a:xfrm>
            <a:off x="9078717" y="2425884"/>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CuadroTexto 553">
            <a:extLst>
              <a:ext uri="{FF2B5EF4-FFF2-40B4-BE49-F238E27FC236}">
                <a16:creationId xmlns:a16="http://schemas.microsoft.com/office/drawing/2014/main" id="{6A02920E-44CB-B952-302A-AFA5145DFD50}"/>
              </a:ext>
            </a:extLst>
          </p:cNvPr>
          <p:cNvSpPr txBox="1"/>
          <p:nvPr/>
        </p:nvSpPr>
        <p:spPr>
          <a:xfrm>
            <a:off x="661592" y="3366450"/>
            <a:ext cx="2703590" cy="769441"/>
          </a:xfrm>
          <a:prstGeom prst="rect">
            <a:avLst/>
          </a:prstGeom>
          <a:noFill/>
        </p:spPr>
        <p:txBody>
          <a:bodyPr wrap="square" rtlCol="0">
            <a:spAutoFit/>
          </a:bodyPr>
          <a:lstStyle/>
          <a:p>
            <a:pPr algn="ctr"/>
            <a:r>
              <a:rPr lang="en-US" sz="2200" b="1" dirty="0" err="1">
                <a:solidFill>
                  <a:srgbClr val="000000"/>
                </a:solidFill>
                <a:latin typeface="Calibri" panose="020F0502020204030204" pitchFamily="34" charset="0"/>
                <a:ea typeface="Lato" charset="0"/>
                <a:cs typeface="Calibri" panose="020F0502020204030204" pitchFamily="34" charset="0"/>
              </a:rPr>
              <a:t>Ökologische</a:t>
            </a:r>
            <a:r>
              <a:rPr lang="en-US" sz="2200" b="1" dirty="0">
                <a:solidFill>
                  <a:srgbClr val="000000"/>
                </a:solidFill>
                <a:latin typeface="Calibri" panose="020F0502020204030204" pitchFamily="34" charset="0"/>
                <a:ea typeface="Lato" charset="0"/>
                <a:cs typeface="Calibri" panose="020F0502020204030204" pitchFamily="34" charset="0"/>
              </a:rPr>
              <a:t> </a:t>
            </a:r>
            <a:r>
              <a:rPr lang="en-US" sz="2200" b="1" dirty="0" err="1">
                <a:solidFill>
                  <a:srgbClr val="000000"/>
                </a:solidFill>
                <a:latin typeface="Calibri" panose="020F0502020204030204" pitchFamily="34" charset="0"/>
                <a:ea typeface="Lato" charset="0"/>
                <a:cs typeface="Calibri" panose="020F0502020204030204" pitchFamily="34" charset="0"/>
              </a:rPr>
              <a:t>Flüsse</a:t>
            </a:r>
            <a:r>
              <a:rPr lang="en-US" sz="2200" b="1" dirty="0">
                <a:solidFill>
                  <a:srgbClr val="000000"/>
                </a:solidFill>
                <a:latin typeface="Calibri" panose="020F0502020204030204" pitchFamily="34" charset="0"/>
                <a:ea typeface="Lato" charset="0"/>
                <a:cs typeface="Calibri" panose="020F0502020204030204" pitchFamily="34" charset="0"/>
              </a:rPr>
              <a:t> in </a:t>
            </a:r>
            <a:r>
              <a:rPr lang="en-US" sz="2200" b="1" dirty="0" err="1">
                <a:solidFill>
                  <a:srgbClr val="000000"/>
                </a:solidFill>
                <a:latin typeface="Calibri" panose="020F0502020204030204" pitchFamily="34" charset="0"/>
                <a:ea typeface="Lato" charset="0"/>
                <a:cs typeface="Calibri" panose="020F0502020204030204" pitchFamily="34" charset="0"/>
              </a:rPr>
              <a:t>Landschaftsmosaiken</a:t>
            </a:r>
            <a:endParaRPr lang="en-US" sz="2200" b="1" dirty="0">
              <a:solidFill>
                <a:srgbClr val="000000"/>
              </a:solidFill>
              <a:latin typeface="Calibri" panose="020F0502020204030204" pitchFamily="34" charset="0"/>
              <a:ea typeface="Lato" charset="0"/>
              <a:cs typeface="Calibri" panose="020F0502020204030204" pitchFamily="34" charset="0"/>
            </a:endParaRPr>
          </a:p>
        </p:txBody>
      </p:sp>
      <p:sp>
        <p:nvSpPr>
          <p:cNvPr id="12" name="CuadroTexto 553">
            <a:extLst>
              <a:ext uri="{FF2B5EF4-FFF2-40B4-BE49-F238E27FC236}">
                <a16:creationId xmlns:a16="http://schemas.microsoft.com/office/drawing/2014/main" id="{E32EA209-1C8A-1A5A-6A3C-FFCA74326F28}"/>
              </a:ext>
            </a:extLst>
          </p:cNvPr>
          <p:cNvSpPr txBox="1"/>
          <p:nvPr/>
        </p:nvSpPr>
        <p:spPr>
          <a:xfrm>
            <a:off x="3582176" y="3358400"/>
            <a:ext cx="2503843" cy="1107996"/>
          </a:xfrm>
          <a:prstGeom prst="rect">
            <a:avLst/>
          </a:prstGeom>
          <a:noFill/>
        </p:spPr>
        <p:txBody>
          <a:bodyPr wrap="square" rtlCol="0">
            <a:spAutoFit/>
          </a:bodyPr>
          <a:lstStyle/>
          <a:p>
            <a:pPr algn="ctr"/>
            <a:r>
              <a:rPr lang="en-US" sz="2200" b="1" dirty="0" err="1">
                <a:solidFill>
                  <a:srgbClr val="000000"/>
                </a:solidFill>
                <a:latin typeface="Calibri" panose="020F0502020204030204" pitchFamily="34" charset="0"/>
                <a:ea typeface="Lato" charset="0"/>
                <a:cs typeface="Calibri" panose="020F0502020204030204" pitchFamily="34" charset="0"/>
              </a:rPr>
              <a:t>Landnutzung</a:t>
            </a:r>
            <a:r>
              <a:rPr lang="en-US" sz="2200" b="1" dirty="0">
                <a:solidFill>
                  <a:srgbClr val="000000"/>
                </a:solidFill>
                <a:latin typeface="Calibri" panose="020F0502020204030204" pitchFamily="34" charset="0"/>
                <a:ea typeface="Lato" charset="0"/>
                <a:cs typeface="Calibri" panose="020F0502020204030204" pitchFamily="34" charset="0"/>
              </a:rPr>
              <a:t> und </a:t>
            </a:r>
            <a:r>
              <a:rPr lang="en-US" sz="2200" b="1" dirty="0" err="1">
                <a:solidFill>
                  <a:srgbClr val="000000"/>
                </a:solidFill>
                <a:latin typeface="Calibri" panose="020F0502020204030204" pitchFamily="34" charset="0"/>
                <a:ea typeface="Lato" charset="0"/>
                <a:cs typeface="Calibri" panose="020F0502020204030204" pitchFamily="34" charset="0"/>
              </a:rPr>
              <a:t>Landbedeckungsän-derungen</a:t>
            </a:r>
            <a:endParaRPr lang="en-US" sz="2200" b="1" dirty="0">
              <a:solidFill>
                <a:srgbClr val="000000"/>
              </a:solidFill>
              <a:latin typeface="Calibri" panose="020F0502020204030204" pitchFamily="34" charset="0"/>
              <a:ea typeface="Lato" charset="0"/>
              <a:cs typeface="Calibri" panose="020F0502020204030204" pitchFamily="34" charset="0"/>
            </a:endParaRPr>
          </a:p>
        </p:txBody>
      </p:sp>
      <p:sp>
        <p:nvSpPr>
          <p:cNvPr id="13" name="CuadroTexto 553">
            <a:extLst>
              <a:ext uri="{FF2B5EF4-FFF2-40B4-BE49-F238E27FC236}">
                <a16:creationId xmlns:a16="http://schemas.microsoft.com/office/drawing/2014/main" id="{A3B93558-EB43-7D5D-04D3-2CEE21255A2D}"/>
              </a:ext>
            </a:extLst>
          </p:cNvPr>
          <p:cNvSpPr txBox="1"/>
          <p:nvPr/>
        </p:nvSpPr>
        <p:spPr>
          <a:xfrm>
            <a:off x="9009628" y="2821532"/>
            <a:ext cx="2681238" cy="1446550"/>
          </a:xfrm>
          <a:prstGeom prst="rect">
            <a:avLst/>
          </a:prstGeom>
          <a:noFill/>
          <a:ln>
            <a:noFill/>
          </a:ln>
        </p:spPr>
        <p:txBody>
          <a:bodyPr wrap="square" rtlCol="0">
            <a:spAutoFit/>
          </a:bodyPr>
          <a:lstStyle/>
          <a:p>
            <a:pPr algn="ctr"/>
            <a:r>
              <a:rPr lang="de-DE" sz="2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Rolle der menschlichen Einflüsse auf die </a:t>
            </a:r>
            <a:r>
              <a:rPr lang="de-DE" sz="2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Landschaftsdiversitä</a:t>
            </a:r>
            <a:endParaRPr lang="de-DE" sz="2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Freeform 174">
            <a:extLst>
              <a:ext uri="{FF2B5EF4-FFF2-40B4-BE49-F238E27FC236}">
                <a16:creationId xmlns:a16="http://schemas.microsoft.com/office/drawing/2014/main" id="{F0639D05-5EC3-9A48-4D1F-A8F5A1F2E4F3}"/>
              </a:ext>
            </a:extLst>
          </p:cNvPr>
          <p:cNvSpPr>
            <a:spLocks noChangeArrowheads="1"/>
          </p:cNvSpPr>
          <p:nvPr/>
        </p:nvSpPr>
        <p:spPr bwMode="auto">
          <a:xfrm>
            <a:off x="6293905" y="2460819"/>
            <a:ext cx="2620592" cy="2619801"/>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68705899-F0C6-CD4B-85FA-DF4104569E89}"/>
              </a:ext>
            </a:extLst>
          </p:cNvPr>
          <p:cNvSpPr>
            <a:spLocks noChangeArrowheads="1"/>
          </p:cNvSpPr>
          <p:nvPr/>
        </p:nvSpPr>
        <p:spPr bwMode="auto">
          <a:xfrm>
            <a:off x="6401619" y="2530065"/>
            <a:ext cx="2620592" cy="2619798"/>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50ECE955-ABD8-EE0D-862B-51FB83C6B231}"/>
              </a:ext>
            </a:extLst>
          </p:cNvPr>
          <p:cNvSpPr>
            <a:spLocks noChangeArrowheads="1"/>
          </p:cNvSpPr>
          <p:nvPr/>
        </p:nvSpPr>
        <p:spPr bwMode="auto">
          <a:xfrm>
            <a:off x="6340068" y="2514677"/>
            <a:ext cx="2743694"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7" name="CuadroTexto 553">
            <a:extLst>
              <a:ext uri="{FF2B5EF4-FFF2-40B4-BE49-F238E27FC236}">
                <a16:creationId xmlns:a16="http://schemas.microsoft.com/office/drawing/2014/main" id="{2FA4EFCC-42BA-445C-836C-77E109356880}"/>
              </a:ext>
            </a:extLst>
          </p:cNvPr>
          <p:cNvSpPr txBox="1"/>
          <p:nvPr/>
        </p:nvSpPr>
        <p:spPr>
          <a:xfrm>
            <a:off x="6045885" y="3353755"/>
            <a:ext cx="3230135" cy="769441"/>
          </a:xfrm>
          <a:prstGeom prst="rect">
            <a:avLst/>
          </a:prstGeom>
          <a:noFill/>
          <a:ln>
            <a:noFill/>
          </a:ln>
        </p:spPr>
        <p:txBody>
          <a:bodyPr wrap="square" rtlCol="0">
            <a:spAutoFit/>
          </a:bodyPr>
          <a:lstStyle/>
          <a:p>
            <a:pPr algn="ctr"/>
            <a:r>
              <a:rPr lang="en-US" sz="2200" b="1" dirty="0" err="1">
                <a:solidFill>
                  <a:srgbClr val="000000"/>
                </a:solidFill>
                <a:latin typeface="Calibri" panose="020F0502020204030204" pitchFamily="34" charset="0"/>
                <a:ea typeface="Lato" charset="0"/>
                <a:cs typeface="Calibri" panose="020F0502020204030204" pitchFamily="34" charset="0"/>
              </a:rPr>
              <a:t>Landschaftserhaltung</a:t>
            </a:r>
            <a:r>
              <a:rPr lang="en-US" sz="2200" b="1" dirty="0">
                <a:solidFill>
                  <a:srgbClr val="000000"/>
                </a:solidFill>
                <a:latin typeface="Calibri" panose="020F0502020204030204" pitchFamily="34" charset="0"/>
                <a:ea typeface="Lato" charset="0"/>
                <a:cs typeface="Calibri" panose="020F0502020204030204" pitchFamily="34" charset="0"/>
              </a:rPr>
              <a:t> </a:t>
            </a:r>
          </a:p>
          <a:p>
            <a:pPr algn="ctr"/>
            <a:r>
              <a:rPr lang="en-US" sz="2200" b="1" dirty="0">
                <a:solidFill>
                  <a:srgbClr val="000000"/>
                </a:solidFill>
                <a:latin typeface="Calibri" panose="020F0502020204030204" pitchFamily="34" charset="0"/>
                <a:ea typeface="Lato" charset="0"/>
                <a:cs typeface="Calibri" panose="020F0502020204030204" pitchFamily="34" charset="0"/>
              </a:rPr>
              <a:t>und </a:t>
            </a:r>
            <a:r>
              <a:rPr lang="en-US" sz="2200" b="1" dirty="0" err="1">
                <a:solidFill>
                  <a:srgbClr val="000000"/>
                </a:solidFill>
                <a:latin typeface="Calibri" panose="020F0502020204030204" pitchFamily="34" charset="0"/>
                <a:ea typeface="Lato" charset="0"/>
                <a:cs typeface="Calibri" panose="020F0502020204030204" pitchFamily="34" charset="0"/>
              </a:rPr>
              <a:t>Nachhaltigkeit</a:t>
            </a:r>
            <a:endParaRPr lang="en-US" sz="2200" b="1" dirty="0">
              <a:solidFill>
                <a:srgbClr val="000000"/>
              </a:solidFill>
              <a:latin typeface="Calibri" panose="020F0502020204030204" pitchFamily="34" charset="0"/>
              <a:ea typeface="Lato" charset="0"/>
              <a:cs typeface="Calibri" panose="020F0502020204030204" pitchFamily="34" charset="0"/>
            </a:endParaRPr>
          </a:p>
        </p:txBody>
      </p:sp>
      <p:pic>
        <p:nvPicPr>
          <p:cNvPr id="19" name="Graphic 18" descr="Badge 3 outline">
            <a:extLst>
              <a:ext uri="{FF2B5EF4-FFF2-40B4-BE49-F238E27FC236}">
                <a16:creationId xmlns:a16="http://schemas.microsoft.com/office/drawing/2014/main" id="{D61BE50D-1194-56C6-6286-FA53A2ADD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1449" y="1914826"/>
            <a:ext cx="914400" cy="914400"/>
          </a:xfrm>
          <a:prstGeom prst="rect">
            <a:avLst/>
          </a:prstGeom>
        </p:spPr>
      </p:pic>
      <p:pic>
        <p:nvPicPr>
          <p:cNvPr id="21" name="Graphic 20" descr="Badge 1 outline">
            <a:extLst>
              <a:ext uri="{FF2B5EF4-FFF2-40B4-BE49-F238E27FC236}">
                <a16:creationId xmlns:a16="http://schemas.microsoft.com/office/drawing/2014/main" id="{BD93A4FC-AA9A-A8EE-4901-E72CC53DD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894" y="1914826"/>
            <a:ext cx="914400" cy="914400"/>
          </a:xfrm>
          <a:prstGeom prst="rect">
            <a:avLst/>
          </a:prstGeom>
        </p:spPr>
      </p:pic>
      <p:pic>
        <p:nvPicPr>
          <p:cNvPr id="23" name="Graphic 22" descr="Badge outline">
            <a:extLst>
              <a:ext uri="{FF2B5EF4-FFF2-40B4-BE49-F238E27FC236}">
                <a16:creationId xmlns:a16="http://schemas.microsoft.com/office/drawing/2014/main" id="{B81BD2FF-C83D-4492-62B2-C084D44A7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7350" y="1911777"/>
            <a:ext cx="914400" cy="914400"/>
          </a:xfrm>
          <a:prstGeom prst="rect">
            <a:avLst/>
          </a:prstGeom>
        </p:spPr>
      </p:pic>
      <p:pic>
        <p:nvPicPr>
          <p:cNvPr id="25" name="Graphic 24" descr="Badge 4 outline">
            <a:extLst>
              <a:ext uri="{FF2B5EF4-FFF2-40B4-BE49-F238E27FC236}">
                <a16:creationId xmlns:a16="http://schemas.microsoft.com/office/drawing/2014/main" id="{96E94424-D420-E0AD-5381-A9F9C0ED4F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93263" y="1907132"/>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body" idx="1"/>
          </p:nvPr>
        </p:nvSpPr>
        <p:spPr>
          <a:xfrm>
            <a:off x="466725" y="1334449"/>
            <a:ext cx="11258550" cy="4369164"/>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sz="2300" b="1" i="0" dirty="0" err="1">
                <a:highlight>
                  <a:srgbClr val="8DC641"/>
                </a:highlight>
                <a:latin typeface="Calibri"/>
                <a:ea typeface="Calibri"/>
                <a:cs typeface="Calibri"/>
                <a:sym typeface="Calibri"/>
              </a:rPr>
              <a:t>Ökologische</a:t>
            </a:r>
            <a:r>
              <a:rPr lang="en-US" sz="2300" b="1" i="0" dirty="0">
                <a:highlight>
                  <a:srgbClr val="8DC641"/>
                </a:highlight>
                <a:latin typeface="Calibri"/>
                <a:ea typeface="Calibri"/>
                <a:cs typeface="Calibri"/>
                <a:sym typeface="Calibri"/>
              </a:rPr>
              <a:t> </a:t>
            </a:r>
            <a:r>
              <a:rPr lang="en-US" sz="2300" b="1" i="0" dirty="0" err="1">
                <a:highlight>
                  <a:srgbClr val="8DC641"/>
                </a:highlight>
                <a:latin typeface="Calibri"/>
                <a:ea typeface="Calibri"/>
                <a:cs typeface="Calibri"/>
                <a:sym typeface="Calibri"/>
              </a:rPr>
              <a:t>Flüsse</a:t>
            </a:r>
            <a:r>
              <a:rPr lang="en-US" sz="2300" b="1" i="0" dirty="0">
                <a:highlight>
                  <a:srgbClr val="8DC641"/>
                </a:highlight>
                <a:latin typeface="Calibri"/>
                <a:ea typeface="Calibri"/>
                <a:cs typeface="Calibri"/>
                <a:sym typeface="Calibri"/>
              </a:rPr>
              <a:t> </a:t>
            </a:r>
            <a:r>
              <a:rPr lang="en-US" sz="2300" b="1" i="0" dirty="0" err="1">
                <a:highlight>
                  <a:srgbClr val="8DC641"/>
                </a:highlight>
                <a:latin typeface="Calibri"/>
                <a:ea typeface="Calibri"/>
                <a:cs typeface="Calibri"/>
                <a:sym typeface="Calibri"/>
              </a:rPr>
              <a:t>erforschen</a:t>
            </a:r>
            <a:r>
              <a:rPr lang="en-US" sz="2300" b="1" i="0" dirty="0">
                <a:highlight>
                  <a:srgbClr val="8DC641"/>
                </a:highlight>
                <a:latin typeface="Calibri"/>
                <a:ea typeface="Calibri"/>
                <a:cs typeface="Calibri"/>
                <a:sym typeface="Calibri"/>
              </a:rPr>
              <a:t>:</a:t>
            </a:r>
            <a:r>
              <a:rPr lang="en-US" sz="2300" b="0" i="0" dirty="0">
                <a:latin typeface="Calibri"/>
                <a:ea typeface="Calibri"/>
                <a:cs typeface="Calibri"/>
                <a:sym typeface="Calibri"/>
              </a:rPr>
              <a:t> </a:t>
            </a:r>
            <a:r>
              <a:rPr lang="de-DE" sz="2300" b="0" i="0" dirty="0">
                <a:latin typeface="Calibri"/>
                <a:ea typeface="Calibri"/>
                <a:cs typeface="Calibri"/>
                <a:sym typeface="Calibri"/>
              </a:rPr>
              <a:t>Stellen Sie sich Ihre landwirtschaftliche Landschaft als lebendiges Mosaik vor und tauchen Sie in die komplexen Dynamiken ökologischer Flüsse ein, die die unterschiedlichen Facetten Ihres Betriebs miteinander verbinden.</a:t>
            </a:r>
          </a:p>
          <a:p>
            <a:pPr marL="457200" lvl="0" indent="0" algn="l" rtl="0">
              <a:lnSpc>
                <a:spcPct val="90000"/>
              </a:lnSpc>
              <a:spcBef>
                <a:spcPts val="1000"/>
              </a:spcBef>
              <a:spcAft>
                <a:spcPts val="0"/>
              </a:spcAft>
              <a:buSzPts val="2400"/>
              <a:buNone/>
            </a:pPr>
            <a:r>
              <a:rPr lang="en-US" sz="2300" b="1" i="0" dirty="0">
                <a:highlight>
                  <a:srgbClr val="8DC641"/>
                </a:highlight>
                <a:latin typeface="Calibri"/>
                <a:ea typeface="Calibri"/>
                <a:cs typeface="Calibri"/>
                <a:sym typeface="Calibri"/>
              </a:rPr>
              <a:t>Eine Symphonie der </a:t>
            </a:r>
            <a:r>
              <a:rPr lang="en-US" sz="2300" b="1" i="0" dirty="0" err="1">
                <a:highlight>
                  <a:srgbClr val="8DC641"/>
                </a:highlight>
                <a:latin typeface="Calibri"/>
                <a:ea typeface="Calibri"/>
                <a:cs typeface="Calibri"/>
                <a:sym typeface="Calibri"/>
              </a:rPr>
              <a:t>Verbindungen</a:t>
            </a:r>
            <a:r>
              <a:rPr lang="en-US" sz="2300" b="1" i="0" dirty="0">
                <a:highlight>
                  <a:srgbClr val="8DC641"/>
                </a:highlight>
                <a:latin typeface="Calibri"/>
                <a:ea typeface="Calibri"/>
                <a:cs typeface="Calibri"/>
                <a:sym typeface="Calibri"/>
              </a:rPr>
              <a:t>:</a:t>
            </a:r>
            <a:r>
              <a:rPr lang="en-US" sz="2300" b="0" i="0" dirty="0">
                <a:highlight>
                  <a:srgbClr val="8DC641"/>
                </a:highlight>
                <a:latin typeface="Calibri"/>
                <a:ea typeface="Calibri"/>
                <a:cs typeface="Calibri"/>
                <a:sym typeface="Calibri"/>
              </a:rPr>
              <a:t> </a:t>
            </a:r>
            <a:r>
              <a:rPr lang="de-DE" sz="2300" b="0" i="0" dirty="0">
                <a:latin typeface="Calibri"/>
                <a:ea typeface="Calibri"/>
                <a:cs typeface="Calibri"/>
                <a:sym typeface="Calibri"/>
              </a:rPr>
              <a:t>Von den mäandrierenden Wasserwegen bis hin zu den festgelegten Korridoren für Wildtiere – ökologische Flüsse sind die feinen Fäden, die durch das Gewebe Ihres Landschaftsmosaiks ziehen. Diese Untersuchung zielt darauf ab, die vernetzten Pfade zu verstehen, die die Biodiversität erhalten, die Bodenfruchtbarkeit fördern und ein empfindliches Gleichgewicht in Ihrer Landschaft herstellen.</a:t>
            </a:r>
          </a:p>
          <a:p>
            <a:pPr marL="457200" lvl="0" indent="0" algn="l" rtl="0">
              <a:lnSpc>
                <a:spcPct val="90000"/>
              </a:lnSpc>
              <a:spcBef>
                <a:spcPts val="1000"/>
              </a:spcBef>
              <a:spcAft>
                <a:spcPts val="0"/>
              </a:spcAft>
              <a:buSzPts val="2400"/>
              <a:buNone/>
            </a:pPr>
            <a:r>
              <a:rPr lang="en-US" sz="2300" b="1" i="0" dirty="0">
                <a:highlight>
                  <a:srgbClr val="8DC641"/>
                </a:highlight>
                <a:latin typeface="Calibri"/>
                <a:ea typeface="Calibri"/>
                <a:cs typeface="Calibri"/>
                <a:sym typeface="Calibri"/>
              </a:rPr>
              <a:t>Das </a:t>
            </a:r>
            <a:r>
              <a:rPr lang="en-US" sz="2300" b="1" i="0" dirty="0" err="1">
                <a:highlight>
                  <a:srgbClr val="8DC641"/>
                </a:highlight>
                <a:latin typeface="Calibri"/>
                <a:ea typeface="Calibri"/>
                <a:cs typeface="Calibri"/>
                <a:sym typeface="Calibri"/>
              </a:rPr>
              <a:t>Mosaik</a:t>
            </a:r>
            <a:r>
              <a:rPr lang="en-US" sz="2300" b="1" i="0" dirty="0">
                <a:highlight>
                  <a:srgbClr val="8DC641"/>
                </a:highlight>
                <a:latin typeface="Calibri"/>
                <a:ea typeface="Calibri"/>
                <a:cs typeface="Calibri"/>
                <a:sym typeface="Calibri"/>
              </a:rPr>
              <a:t> </a:t>
            </a:r>
            <a:r>
              <a:rPr lang="en-US" sz="2300" b="1" i="0" dirty="0" err="1">
                <a:highlight>
                  <a:srgbClr val="8DC641"/>
                </a:highlight>
                <a:latin typeface="Calibri"/>
                <a:ea typeface="Calibri"/>
                <a:cs typeface="Calibri"/>
                <a:sym typeface="Calibri"/>
              </a:rPr>
              <a:t>managen</a:t>
            </a:r>
            <a:r>
              <a:rPr lang="en-US" sz="2300" b="1" i="0" dirty="0">
                <a:highlight>
                  <a:srgbClr val="8DC641"/>
                </a:highlight>
                <a:latin typeface="Calibri"/>
                <a:ea typeface="Calibri"/>
                <a:cs typeface="Calibri"/>
                <a:sym typeface="Calibri"/>
              </a:rPr>
              <a:t>: </a:t>
            </a:r>
            <a:r>
              <a:rPr lang="de-DE" sz="2300" b="0" i="0" dirty="0">
                <a:latin typeface="Calibri"/>
                <a:ea typeface="Calibri"/>
                <a:cs typeface="Calibri"/>
                <a:sym typeface="Calibri"/>
              </a:rPr>
              <a:t>Beginnen Sie eine Reise, um zu verstehen, wie das Erkennen und die gezielte Verwaltung ökologischer Flüsse die Resilienz und Produktivität Ihres Betriebs optimieren können. Dies beinhaltet die Nutzung der natürlichen rhythmischen Muster Ihres Landschaftsmosaiks, um eine florierende und nachhaltige landwirtschaftliche Umgebung zu schaffen.</a:t>
            </a:r>
          </a:p>
          <a:p>
            <a:pPr marL="342900" lvl="0" indent="0" algn="l" rtl="0">
              <a:lnSpc>
                <a:spcPct val="107000"/>
              </a:lnSpc>
              <a:spcBef>
                <a:spcPts val="1000"/>
              </a:spcBef>
              <a:spcAft>
                <a:spcPts val="800"/>
              </a:spcAft>
              <a:buSzPts val="1000"/>
              <a:buFont typeface="Noto Sans Symbols"/>
              <a:buNone/>
            </a:pPr>
            <a:r>
              <a:rPr lang="en-IE" sz="2300" dirty="0">
                <a:latin typeface="Calibri"/>
                <a:ea typeface="Calibri"/>
                <a:cs typeface="Calibri"/>
                <a:sym typeface="Calibri"/>
              </a:rPr>
              <a:t> </a:t>
            </a:r>
            <a:endParaRPr sz="2300" dirty="0">
              <a:latin typeface="Calibri"/>
              <a:ea typeface="Calibri"/>
              <a:cs typeface="Calibri"/>
              <a:sym typeface="Calibri"/>
            </a:endParaRPr>
          </a:p>
        </p:txBody>
      </p:sp>
      <p:sp>
        <p:nvSpPr>
          <p:cNvPr id="302" name="Google Shape;302;p49"/>
          <p:cNvSpPr txBox="1">
            <a:spLocks noGrp="1"/>
          </p:cNvSpPr>
          <p:nvPr>
            <p:ph type="body" idx="2"/>
          </p:nvPr>
        </p:nvSpPr>
        <p:spPr>
          <a:xfrm>
            <a:off x="616137" y="44414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pPr>
            <a:r>
              <a:rPr lang="en-US" sz="3600" b="1" dirty="0">
                <a:solidFill>
                  <a:srgbClr val="92D050"/>
                </a:solidFill>
                <a:latin typeface="Calibri"/>
                <a:ea typeface="Calibri"/>
                <a:cs typeface="Calibri"/>
                <a:sym typeface="Calibri"/>
              </a:rPr>
              <a:t>1. </a:t>
            </a:r>
            <a:r>
              <a:rPr lang="en-US" sz="3600" b="1" dirty="0" err="1">
                <a:solidFill>
                  <a:srgbClr val="92D050"/>
                </a:solidFill>
                <a:latin typeface="Calibri"/>
                <a:ea typeface="Calibri"/>
                <a:cs typeface="Calibri"/>
                <a:sym typeface="Calibri"/>
              </a:rPr>
              <a:t>Ökologische</a:t>
            </a:r>
            <a:r>
              <a:rPr lang="en-US" sz="3600" b="1" dirty="0">
                <a:solidFill>
                  <a:srgbClr val="92D050"/>
                </a:solidFill>
                <a:latin typeface="Calibri"/>
                <a:ea typeface="Calibri"/>
                <a:cs typeface="Calibri"/>
                <a:sym typeface="Calibri"/>
              </a:rPr>
              <a:t> </a:t>
            </a:r>
            <a:r>
              <a:rPr lang="en-US" sz="3600" b="1" dirty="0" err="1">
                <a:solidFill>
                  <a:srgbClr val="92D050"/>
                </a:solidFill>
                <a:latin typeface="Calibri"/>
                <a:ea typeface="Calibri"/>
                <a:cs typeface="Calibri"/>
                <a:sym typeface="Calibri"/>
              </a:rPr>
              <a:t>Flüsse</a:t>
            </a:r>
            <a:r>
              <a:rPr lang="en-US" sz="3600" b="1" dirty="0">
                <a:solidFill>
                  <a:srgbClr val="92D050"/>
                </a:solidFill>
                <a:latin typeface="Calibri"/>
                <a:ea typeface="Calibri"/>
                <a:cs typeface="Calibri"/>
                <a:sym typeface="Calibri"/>
              </a:rPr>
              <a:t> in </a:t>
            </a:r>
            <a:r>
              <a:rPr lang="en-US" sz="3600" b="1" dirty="0" err="1">
                <a:solidFill>
                  <a:srgbClr val="92D050"/>
                </a:solidFill>
                <a:latin typeface="Calibri"/>
                <a:ea typeface="Calibri"/>
                <a:cs typeface="Calibri"/>
                <a:sym typeface="Calibri"/>
              </a:rPr>
              <a:t>Landschaftsmosaiken</a:t>
            </a:r>
            <a:endParaRPr sz="3200" dirty="0">
              <a:solidFill>
                <a:srgbClr val="92D050"/>
              </a:solidFill>
              <a:latin typeface="Calibri"/>
              <a:ea typeface="Calibri"/>
              <a:cs typeface="Calibri"/>
              <a:sym typeface="Calibri"/>
            </a:endParaRPr>
          </a:p>
        </p:txBody>
      </p:sp>
      <p:grpSp>
        <p:nvGrpSpPr>
          <p:cNvPr id="303" name="Google Shape;303;p49"/>
          <p:cNvGrpSpPr/>
          <p:nvPr/>
        </p:nvGrpSpPr>
        <p:grpSpPr>
          <a:xfrm rot="3730759">
            <a:off x="10815109" y="179855"/>
            <a:ext cx="949887" cy="1163493"/>
            <a:chOff x="7602444" y="4967675"/>
            <a:chExt cx="483620" cy="592374"/>
          </a:xfrm>
        </p:grpSpPr>
        <p:grpSp>
          <p:nvGrpSpPr>
            <p:cNvPr id="304" name="Google Shape;304;p49"/>
            <p:cNvGrpSpPr/>
            <p:nvPr/>
          </p:nvGrpSpPr>
          <p:grpSpPr>
            <a:xfrm>
              <a:off x="7618661" y="4967675"/>
              <a:ext cx="467403" cy="507609"/>
              <a:chOff x="2251964" y="3590497"/>
              <a:chExt cx="467403" cy="507609"/>
            </a:xfrm>
          </p:grpSpPr>
          <p:sp>
            <p:nvSpPr>
              <p:cNvPr id="305" name="Google Shape;305;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49"/>
            <p:cNvGrpSpPr/>
            <p:nvPr/>
          </p:nvGrpSpPr>
          <p:grpSpPr>
            <a:xfrm>
              <a:off x="7602444" y="4993761"/>
              <a:ext cx="421973" cy="566288"/>
              <a:chOff x="2235747" y="3616583"/>
              <a:chExt cx="421973" cy="566288"/>
            </a:xfrm>
          </p:grpSpPr>
          <p:sp>
            <p:nvSpPr>
              <p:cNvPr id="309" name="Google Shape;309;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819866" y="1368835"/>
            <a:ext cx="7431151" cy="4369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de-DE" b="0" i="0" dirty="0">
                <a:latin typeface="Calibri"/>
                <a:ea typeface="Calibri"/>
                <a:cs typeface="Calibri"/>
                <a:sym typeface="Calibri"/>
              </a:rPr>
              <a:t>Nutzungs- und Deckungsänderungen des Landes beziehen sich auf die Veränderungen der Erdoberfläche im Laufe der Zeit, einschließlich der Verschiebungen in den </a:t>
            </a:r>
            <a:r>
              <a:rPr lang="de-DE" b="0" i="0" dirty="0" err="1">
                <a:latin typeface="Calibri"/>
                <a:ea typeface="Calibri"/>
                <a:cs typeface="Calibri"/>
                <a:sym typeface="Calibri"/>
              </a:rPr>
              <a:t>Landnutzungssmustern</a:t>
            </a:r>
            <a:r>
              <a:rPr lang="de-DE" b="0" i="0" dirty="0">
                <a:latin typeface="Calibri"/>
                <a:ea typeface="Calibri"/>
                <a:cs typeface="Calibri"/>
                <a:sym typeface="Calibri"/>
              </a:rPr>
              <a:t> und den Veränderungen in natürlichen oder künstlichen Merkmalen. Dieser dynamische Prozess wird von einer Vielzahl von Faktoren beeinflusst, darunter Urbanisierung, landwirtschaftliche Expansion, Abholzung und Klimawandel. Das Verständnis dieses Themas ist entscheidend für eine fundierte Umweltbewirtschaftung, nachhaltige Entwicklung und den Erhalt der Biodiversität.</a:t>
            </a:r>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228600" lvl="0" indent="-228600" algn="l" rtl="0">
              <a:lnSpc>
                <a:spcPct val="90000"/>
              </a:lnSpc>
              <a:spcBef>
                <a:spcPts val="800"/>
              </a:spcBef>
              <a:spcAft>
                <a:spcPts val="0"/>
              </a:spcAft>
              <a:buClr>
                <a:srgbClr val="000000"/>
              </a:buClr>
              <a:buSzPts val="2400"/>
              <a:buFont typeface="Arial"/>
              <a:buNone/>
            </a:pPr>
            <a:r>
              <a:rPr lang="en-US" u="sng" dirty="0">
                <a:hlinkClick r:id="rId3">
                  <a:extLst>
                    <a:ext uri="{A12FA001-AC4F-418D-AE19-62706E023703}">
                      <ahyp:hlinkClr xmlns:ahyp="http://schemas.microsoft.com/office/drawing/2018/hyperlinkcolor" val="tx"/>
                    </a:ext>
                  </a:extLst>
                </a:hlinkClick>
              </a:rPr>
              <a:t>Source</a:t>
            </a:r>
            <a:endParaRPr dirty="0"/>
          </a:p>
        </p:txBody>
      </p:sp>
      <p:sp>
        <p:nvSpPr>
          <p:cNvPr id="316" name="Google Shape;316;p50"/>
          <p:cNvSpPr txBox="1">
            <a:spLocks noGrp="1"/>
          </p:cNvSpPr>
          <p:nvPr>
            <p:ph type="body" idx="2"/>
          </p:nvPr>
        </p:nvSpPr>
        <p:spPr>
          <a:xfrm>
            <a:off x="747468" y="565181"/>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2. </a:t>
            </a:r>
            <a:r>
              <a:rPr lang="de-DE" sz="3600" b="1" dirty="0">
                <a:solidFill>
                  <a:srgbClr val="92D050"/>
                </a:solidFill>
                <a:latin typeface="Calibri"/>
                <a:ea typeface="Calibri"/>
                <a:cs typeface="Calibri"/>
                <a:sym typeface="Calibri"/>
              </a:rPr>
              <a:t>Nutzungs- und Deckungsänderungen des Landes</a:t>
            </a:r>
          </a:p>
          <a:p>
            <a:pPr marL="0" lvl="0" indent="0" algn="l" rtl="0">
              <a:lnSpc>
                <a:spcPct val="90000"/>
              </a:lnSpc>
              <a:spcBef>
                <a:spcPts val="1800"/>
              </a:spcBef>
              <a:spcAft>
                <a:spcPts val="0"/>
              </a:spcAft>
              <a:buClr>
                <a:srgbClr val="8DC641"/>
              </a:buClr>
              <a:buSzPts val="3600"/>
              <a:buNone/>
            </a:pPr>
            <a:endParaRPr dirty="0"/>
          </a:p>
        </p:txBody>
      </p:sp>
      <p:grpSp>
        <p:nvGrpSpPr>
          <p:cNvPr id="317" name="Google Shape;317;p50"/>
          <p:cNvGrpSpPr/>
          <p:nvPr/>
        </p:nvGrpSpPr>
        <p:grpSpPr>
          <a:xfrm rot="3730759">
            <a:off x="10918674" y="291960"/>
            <a:ext cx="949887" cy="1163493"/>
            <a:chOff x="7602444" y="4967675"/>
            <a:chExt cx="483620" cy="592374"/>
          </a:xfrm>
        </p:grpSpPr>
        <p:grpSp>
          <p:nvGrpSpPr>
            <p:cNvPr id="318" name="Google Shape;318;p50"/>
            <p:cNvGrpSpPr/>
            <p:nvPr/>
          </p:nvGrpSpPr>
          <p:grpSpPr>
            <a:xfrm>
              <a:off x="7618661" y="4967675"/>
              <a:ext cx="467403" cy="507609"/>
              <a:chOff x="2251964" y="3590497"/>
              <a:chExt cx="467403" cy="507609"/>
            </a:xfrm>
          </p:grpSpPr>
          <p:sp>
            <p:nvSpPr>
              <p:cNvPr id="319" name="Google Shape;319;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50"/>
            <p:cNvGrpSpPr/>
            <p:nvPr/>
          </p:nvGrpSpPr>
          <p:grpSpPr>
            <a:xfrm>
              <a:off x="7602444" y="4993761"/>
              <a:ext cx="421973" cy="566288"/>
              <a:chOff x="2235747" y="3616583"/>
              <a:chExt cx="421973" cy="566288"/>
            </a:xfrm>
          </p:grpSpPr>
          <p:sp>
            <p:nvSpPr>
              <p:cNvPr id="323" name="Google Shape;323;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25" name="Google Shape;325;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92702" y="2195275"/>
            <a:ext cx="3143851" cy="2467450"/>
          </a:xfrm>
          <a:prstGeom prst="rect">
            <a:avLst/>
          </a:prstGeom>
          <a:noFill/>
          <a:ln>
            <a:noFill/>
          </a:ln>
        </p:spPr>
      </p:pic>
      <p:sp>
        <p:nvSpPr>
          <p:cNvPr id="2" name="TextBox 1">
            <a:extLst>
              <a:ext uri="{FF2B5EF4-FFF2-40B4-BE49-F238E27FC236}">
                <a16:creationId xmlns:a16="http://schemas.microsoft.com/office/drawing/2014/main" id="{5437F5A2-C941-E1FD-188F-F4603279C82E}"/>
              </a:ext>
            </a:extLst>
          </p:cNvPr>
          <p:cNvSpPr txBox="1"/>
          <p:nvPr/>
        </p:nvSpPr>
        <p:spPr>
          <a:xfrm>
            <a:off x="10657454" y="5292743"/>
            <a:ext cx="1701760" cy="307777"/>
          </a:xfrm>
          <a:prstGeom prst="rect">
            <a:avLst/>
          </a:prstGeom>
          <a:noFill/>
        </p:spPr>
        <p:txBody>
          <a:bodyPr wrap="square" rtlCol="0">
            <a:spAutoFit/>
          </a:bodyPr>
          <a:lstStyle/>
          <a:p>
            <a:r>
              <a:rPr lang="en-IE" b="1" dirty="0">
                <a:latin typeface="Calibri" panose="020F0502020204030204" pitchFamily="34" charset="0"/>
                <a:ea typeface="Calibri" panose="020F0502020204030204" pitchFamily="34" charset="0"/>
                <a:cs typeface="Calibri" panose="020F0502020204030204" pitchFamily="34" charset="0"/>
                <a:hlinkClick r:id="rId5"/>
              </a:rPr>
              <a:t>Source</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body" idx="1"/>
          </p:nvPr>
        </p:nvSpPr>
        <p:spPr>
          <a:xfrm>
            <a:off x="666750" y="1349514"/>
            <a:ext cx="10858500" cy="446763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sz="2200" b="1" i="0" dirty="0" err="1">
                <a:highlight>
                  <a:srgbClr val="8DC641"/>
                </a:highlight>
                <a:latin typeface="Calibri"/>
                <a:ea typeface="Calibri"/>
                <a:cs typeface="Calibri"/>
                <a:sym typeface="Calibri"/>
              </a:rPr>
              <a:t>Ökosystemintegrität</a:t>
            </a:r>
            <a:r>
              <a:rPr lang="en-US" sz="2200" b="1" i="0" dirty="0">
                <a:highlight>
                  <a:srgbClr val="8DC641"/>
                </a:highlight>
                <a:latin typeface="Calibri"/>
                <a:ea typeface="Calibri"/>
                <a:cs typeface="Calibri"/>
                <a:sym typeface="Calibri"/>
              </a:rPr>
              <a:t>:</a:t>
            </a:r>
            <a:r>
              <a:rPr lang="en-US" sz="2200" dirty="0">
                <a:highlight>
                  <a:srgbClr val="8DC641"/>
                </a:highlight>
                <a:latin typeface="Calibri"/>
                <a:ea typeface="Calibri"/>
                <a:cs typeface="Calibri"/>
                <a:sym typeface="Calibri"/>
              </a:rPr>
              <a:t> </a:t>
            </a:r>
            <a:r>
              <a:rPr lang="de-DE" sz="2200" b="0" i="0" dirty="0">
                <a:latin typeface="Calibri"/>
                <a:ea typeface="Calibri"/>
                <a:cs typeface="Calibri"/>
                <a:sym typeface="Calibri"/>
              </a:rPr>
              <a:t>Der Landschaftsschutz ist der Hüter der Ökosysteme und sorgt dafür, dass deren strukturelle und funktionale Integrität erhalten bleibt. Durch den Schutz des empfindlichen Gleichgewichts zwischen Pflanzen, Tieren und ihrer Umgebung bildet er die Grundlage für anhaltende Produktivität und ökologische Gesundheit.</a:t>
            </a:r>
          </a:p>
          <a:p>
            <a:pPr marL="228600" lvl="0" indent="0" algn="l" rtl="0">
              <a:lnSpc>
                <a:spcPct val="90000"/>
              </a:lnSpc>
              <a:spcBef>
                <a:spcPts val="1000"/>
              </a:spcBef>
              <a:spcAft>
                <a:spcPts val="0"/>
              </a:spcAft>
              <a:buSzPts val="2400"/>
              <a:buNone/>
            </a:pPr>
            <a:r>
              <a:rPr lang="en-US" sz="2200" b="1" i="0" dirty="0" err="1">
                <a:highlight>
                  <a:srgbClr val="8DC641"/>
                </a:highlight>
                <a:latin typeface="Calibri"/>
                <a:ea typeface="Calibri"/>
                <a:cs typeface="Calibri"/>
                <a:sym typeface="Calibri"/>
              </a:rPr>
              <a:t>Biodiversitätsresilienz</a:t>
            </a:r>
            <a:r>
              <a:rPr lang="en-US" sz="2200" b="1" i="0" dirty="0">
                <a:highlight>
                  <a:srgbClr val="8DC641"/>
                </a:highlight>
                <a:latin typeface="Calibri"/>
                <a:ea typeface="Calibri"/>
                <a:cs typeface="Calibri"/>
                <a:sym typeface="Calibri"/>
              </a:rPr>
              <a:t>:</a:t>
            </a:r>
            <a:r>
              <a:rPr lang="en-US" sz="2200" dirty="0">
                <a:highlight>
                  <a:srgbClr val="8DC641"/>
                </a:highlight>
                <a:latin typeface="Calibri"/>
                <a:ea typeface="Calibri"/>
                <a:cs typeface="Calibri"/>
                <a:sym typeface="Calibri"/>
              </a:rPr>
              <a:t> </a:t>
            </a:r>
            <a:r>
              <a:rPr lang="de-DE" sz="2200" b="0" i="0" dirty="0">
                <a:latin typeface="Calibri"/>
                <a:ea typeface="Calibri"/>
                <a:cs typeface="Calibri"/>
                <a:sym typeface="Calibri"/>
              </a:rPr>
              <a:t>Im Kern sind Naturschutzbemühungen ein Schutzmechanismus für die Biodiversität. Das Bewahren vielfältiger Pflanzen- und Tierarten in der Landschaft fördert nicht nur die Reichtum der Natur, sondern stärkt auch die Resilienz des gesamten Ökosystems. Biodiversität fungiert als natürliche Versicherung gegen Umweltunsicherheiten.</a:t>
            </a:r>
          </a:p>
          <a:p>
            <a:pPr marL="228600" lvl="0" indent="0" algn="l" rtl="0">
              <a:lnSpc>
                <a:spcPct val="90000"/>
              </a:lnSpc>
              <a:spcBef>
                <a:spcPts val="1000"/>
              </a:spcBef>
              <a:spcAft>
                <a:spcPts val="0"/>
              </a:spcAft>
              <a:buSzPts val="2400"/>
              <a:buNone/>
            </a:pPr>
            <a:r>
              <a:rPr lang="en-US" sz="2200" b="1" i="0" dirty="0" err="1">
                <a:highlight>
                  <a:srgbClr val="8DC641"/>
                </a:highlight>
                <a:latin typeface="Calibri"/>
                <a:ea typeface="Calibri"/>
                <a:cs typeface="Calibri"/>
                <a:sym typeface="Calibri"/>
              </a:rPr>
              <a:t>Nachhaltige</a:t>
            </a:r>
            <a:r>
              <a:rPr lang="en-US" sz="2200" b="1" i="0" dirty="0">
                <a:highlight>
                  <a:srgbClr val="8DC641"/>
                </a:highlight>
                <a:latin typeface="Calibri"/>
                <a:ea typeface="Calibri"/>
                <a:cs typeface="Calibri"/>
                <a:sym typeface="Calibri"/>
              </a:rPr>
              <a:t> </a:t>
            </a:r>
            <a:r>
              <a:rPr lang="en-US" sz="2200" b="1" i="0" dirty="0" err="1">
                <a:highlight>
                  <a:srgbClr val="8DC641"/>
                </a:highlight>
                <a:latin typeface="Calibri"/>
                <a:ea typeface="Calibri"/>
                <a:cs typeface="Calibri"/>
                <a:sym typeface="Calibri"/>
              </a:rPr>
              <a:t>Ressourcennutzung</a:t>
            </a:r>
            <a:r>
              <a:rPr lang="en-US" sz="2200" b="1" i="0" dirty="0">
                <a:highlight>
                  <a:srgbClr val="8DC641"/>
                </a:highlight>
                <a:latin typeface="Calibri"/>
                <a:ea typeface="Calibri"/>
                <a:cs typeface="Calibri"/>
                <a:sym typeface="Calibri"/>
              </a:rPr>
              <a:t>:</a:t>
            </a:r>
            <a:r>
              <a:rPr lang="en-US" sz="2200" dirty="0">
                <a:highlight>
                  <a:srgbClr val="8DC641"/>
                </a:highlight>
                <a:latin typeface="Calibri"/>
                <a:ea typeface="Calibri"/>
                <a:cs typeface="Calibri"/>
                <a:sym typeface="Calibri"/>
              </a:rPr>
              <a:t> </a:t>
            </a:r>
            <a:r>
              <a:rPr lang="de-DE" sz="2200" b="0" i="0" dirty="0">
                <a:latin typeface="Calibri"/>
                <a:ea typeface="Calibri"/>
                <a:cs typeface="Calibri"/>
                <a:sym typeface="Calibri"/>
              </a:rPr>
              <a:t>Nachhaltige Landschaften sind das Ergebnis sorgfältiger Ressourcennutzung. Landwirte spielen durch Schutzpraktiken eine zentrale Rolle bei der Optimierung des Ressourceneinsatzes – sei es Wasser, Boden oder Energie. Dies sichert nicht nur die Langlebigkeit der landwirtschaftlichen Betriebe, sondern trägt auch zur allgemeinen Nachhaltigkeit der Agrarlandschaft bei.</a:t>
            </a:r>
          </a:p>
          <a:p>
            <a:pPr marL="228600" lvl="0" indent="0" algn="l" rtl="0">
              <a:lnSpc>
                <a:spcPct val="90000"/>
              </a:lnSpc>
              <a:spcBef>
                <a:spcPts val="1000"/>
              </a:spcBef>
              <a:spcAft>
                <a:spcPts val="0"/>
              </a:spcAft>
              <a:buSzPts val="2400"/>
              <a:buNone/>
            </a:pPr>
            <a:endParaRPr dirty="0"/>
          </a:p>
          <a:p>
            <a:pPr marL="342900" lvl="0" indent="-279400" algn="l" rtl="0">
              <a:lnSpc>
                <a:spcPct val="107000"/>
              </a:lnSpc>
              <a:spcBef>
                <a:spcPts val="1000"/>
              </a:spcBef>
              <a:spcAft>
                <a:spcPts val="800"/>
              </a:spcAft>
              <a:buSzPts val="1000"/>
              <a:buFont typeface="Noto Sans Symbols"/>
              <a:buNone/>
            </a:pPr>
            <a:endParaRPr sz="2000" dirty="0">
              <a:latin typeface="Calibri"/>
              <a:ea typeface="Calibri"/>
              <a:cs typeface="Calibri"/>
              <a:sym typeface="Calibri"/>
            </a:endParaRPr>
          </a:p>
        </p:txBody>
      </p:sp>
      <p:sp>
        <p:nvSpPr>
          <p:cNvPr id="331" name="Google Shape;331;p51"/>
          <p:cNvSpPr txBox="1">
            <a:spLocks noGrp="1"/>
          </p:cNvSpPr>
          <p:nvPr>
            <p:ph type="body" idx="2"/>
          </p:nvPr>
        </p:nvSpPr>
        <p:spPr>
          <a:xfrm>
            <a:off x="747467" y="40704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solidFill>
                  <a:srgbClr val="92D050"/>
                </a:solidFill>
                <a:latin typeface="Calibri"/>
                <a:ea typeface="Calibri"/>
                <a:cs typeface="Calibri"/>
                <a:sym typeface="Calibri"/>
              </a:rPr>
              <a:t>3. </a:t>
            </a:r>
            <a:r>
              <a:rPr lang="en-US" sz="3600" b="1" dirty="0" err="1">
                <a:solidFill>
                  <a:srgbClr val="92D050"/>
                </a:solidFill>
                <a:latin typeface="Calibri"/>
                <a:ea typeface="Calibri"/>
                <a:cs typeface="Calibri"/>
                <a:sym typeface="Calibri"/>
              </a:rPr>
              <a:t>Landschaftserhaltung</a:t>
            </a:r>
            <a:r>
              <a:rPr lang="en-US" sz="3600" b="1" dirty="0">
                <a:solidFill>
                  <a:srgbClr val="92D050"/>
                </a:solidFill>
                <a:latin typeface="Calibri"/>
                <a:ea typeface="Calibri"/>
                <a:cs typeface="Calibri"/>
                <a:sym typeface="Calibri"/>
              </a:rPr>
              <a:t> und </a:t>
            </a:r>
            <a:r>
              <a:rPr lang="en-US" sz="3600" b="1" dirty="0" err="1">
                <a:solidFill>
                  <a:srgbClr val="92D050"/>
                </a:solidFill>
                <a:latin typeface="Calibri"/>
                <a:ea typeface="Calibri"/>
                <a:cs typeface="Calibri"/>
                <a:sym typeface="Calibri"/>
              </a:rPr>
              <a:t>Nachhaltigkeit</a:t>
            </a:r>
            <a:endParaRPr sz="3200" dirty="0">
              <a:solidFill>
                <a:srgbClr val="92D050"/>
              </a:solidFill>
              <a:latin typeface="Calibri"/>
              <a:ea typeface="Calibri"/>
              <a:cs typeface="Calibri"/>
              <a:sym typeface="Calibri"/>
            </a:endParaRPr>
          </a:p>
        </p:txBody>
      </p:sp>
      <p:grpSp>
        <p:nvGrpSpPr>
          <p:cNvPr id="332" name="Google Shape;332;p51"/>
          <p:cNvGrpSpPr/>
          <p:nvPr/>
        </p:nvGrpSpPr>
        <p:grpSpPr>
          <a:xfrm rot="3730759">
            <a:off x="10918673" y="291959"/>
            <a:ext cx="949887" cy="1163493"/>
            <a:chOff x="7602444" y="4967675"/>
            <a:chExt cx="483620" cy="592374"/>
          </a:xfrm>
        </p:grpSpPr>
        <p:grpSp>
          <p:nvGrpSpPr>
            <p:cNvPr id="333" name="Google Shape;333;p51"/>
            <p:cNvGrpSpPr/>
            <p:nvPr/>
          </p:nvGrpSpPr>
          <p:grpSpPr>
            <a:xfrm>
              <a:off x="7618661" y="4967675"/>
              <a:ext cx="467403" cy="507609"/>
              <a:chOff x="2251964" y="3590497"/>
              <a:chExt cx="467403" cy="507609"/>
            </a:xfrm>
          </p:grpSpPr>
          <p:sp>
            <p:nvSpPr>
              <p:cNvPr id="334" name="Google Shape;334;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51"/>
            <p:cNvGrpSpPr/>
            <p:nvPr/>
          </p:nvGrpSpPr>
          <p:grpSpPr>
            <a:xfrm>
              <a:off x="7602444" y="4993761"/>
              <a:ext cx="421973" cy="566288"/>
              <a:chOff x="2235747" y="3616583"/>
              <a:chExt cx="421973" cy="566288"/>
            </a:xfrm>
          </p:grpSpPr>
          <p:sp>
            <p:nvSpPr>
              <p:cNvPr id="338" name="Google Shape;338;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body" idx="1"/>
          </p:nvPr>
        </p:nvSpPr>
        <p:spPr>
          <a:xfrm>
            <a:off x="638343" y="1167359"/>
            <a:ext cx="10915313" cy="4369200"/>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500"/>
              </a:spcBef>
              <a:spcAft>
                <a:spcPts val="0"/>
              </a:spcAft>
              <a:buSzPts val="1000"/>
              <a:buNone/>
            </a:pPr>
            <a:r>
              <a:rPr lang="de-DE" sz="2200" b="0" i="1" dirty="0">
                <a:latin typeface="Calibri"/>
                <a:ea typeface="Calibri"/>
                <a:cs typeface="Calibri"/>
                <a:sym typeface="Calibri"/>
              </a:rPr>
              <a:t>Gestaltung des Mosaiks durch menschliche Interaktionen</a:t>
            </a:r>
          </a:p>
          <a:p>
            <a:pPr marL="0" lvl="0" indent="0" algn="l" rtl="0">
              <a:lnSpc>
                <a:spcPct val="90000"/>
              </a:lnSpc>
              <a:spcBef>
                <a:spcPts val="600"/>
              </a:spcBef>
              <a:spcAft>
                <a:spcPts val="0"/>
              </a:spcAft>
              <a:buSzPts val="2400"/>
              <a:buNone/>
            </a:pPr>
            <a:r>
              <a:rPr lang="en-US" sz="2200" b="1" dirty="0" err="1">
                <a:highlight>
                  <a:srgbClr val="8DC641"/>
                </a:highlight>
              </a:rPr>
              <a:t>La</a:t>
            </a:r>
            <a:r>
              <a:rPr lang="en-US" sz="2200" b="1" i="0" dirty="0" err="1">
                <a:highlight>
                  <a:srgbClr val="8DC641"/>
                </a:highlight>
                <a:latin typeface="Calibri"/>
                <a:ea typeface="Calibri"/>
                <a:cs typeface="Calibri"/>
                <a:sym typeface="Calibri"/>
              </a:rPr>
              <a:t>ndnutzungspraktiken</a:t>
            </a:r>
            <a:r>
              <a:rPr lang="en-US" sz="2200" b="1" dirty="0">
                <a:highlight>
                  <a:srgbClr val="8DC641"/>
                </a:highlight>
              </a:rPr>
              <a:t>: </a:t>
            </a:r>
            <a:r>
              <a:rPr lang="de-DE" sz="2200" b="0" i="0" dirty="0">
                <a:latin typeface="Calibri"/>
                <a:ea typeface="Calibri"/>
                <a:cs typeface="Calibri"/>
                <a:sym typeface="Calibri"/>
              </a:rPr>
              <a:t>Menschliche Einflüsse auf die Landschaftsvielfalt sind tiefgreifend und oft durch Landnutzungspraktiken beeinflusst. Die Ausweitung der Landwirtschaft, Urbanisierung und Abholzung verändern die physische Beschaffenheit von Landschaften und wirken sich direkt auf die Vielfalt der Ökosysteme und Lebensräume aus.</a:t>
            </a:r>
          </a:p>
          <a:p>
            <a:pPr marL="0" lvl="0" indent="0" algn="l" rtl="0">
              <a:lnSpc>
                <a:spcPct val="90000"/>
              </a:lnSpc>
              <a:spcBef>
                <a:spcPts val="600"/>
              </a:spcBef>
              <a:spcAft>
                <a:spcPts val="0"/>
              </a:spcAft>
              <a:buSzPts val="2400"/>
              <a:buNone/>
            </a:pPr>
            <a:r>
              <a:rPr lang="en-US" sz="2200" b="1" i="0" dirty="0" err="1">
                <a:highlight>
                  <a:srgbClr val="8DC641"/>
                </a:highlight>
                <a:latin typeface="Calibri"/>
                <a:ea typeface="Calibri"/>
                <a:cs typeface="Calibri"/>
                <a:sym typeface="Calibri"/>
              </a:rPr>
              <a:t>Veränderungen</a:t>
            </a:r>
            <a:r>
              <a:rPr lang="en-US" sz="2200" b="1" i="0" dirty="0">
                <a:highlight>
                  <a:srgbClr val="8DC641"/>
                </a:highlight>
                <a:latin typeface="Calibri"/>
                <a:ea typeface="Calibri"/>
                <a:cs typeface="Calibri"/>
                <a:sym typeface="Calibri"/>
              </a:rPr>
              <a:t> der </a:t>
            </a:r>
            <a:r>
              <a:rPr lang="en-US" sz="2200" b="1" i="0" dirty="0" err="1">
                <a:highlight>
                  <a:srgbClr val="8DC641"/>
                </a:highlight>
                <a:latin typeface="Calibri"/>
                <a:ea typeface="Calibri"/>
                <a:cs typeface="Calibri"/>
                <a:sym typeface="Calibri"/>
              </a:rPr>
              <a:t>Biodiversität</a:t>
            </a:r>
            <a:r>
              <a:rPr lang="en-US" sz="2200" b="1" i="0" dirty="0">
                <a:highlight>
                  <a:srgbClr val="8DC641"/>
                </a:highlight>
                <a:latin typeface="Calibri"/>
                <a:ea typeface="Calibri"/>
                <a:cs typeface="Calibri"/>
                <a:sym typeface="Calibri"/>
              </a:rPr>
              <a:t>: </a:t>
            </a:r>
            <a:r>
              <a:rPr lang="de-DE" sz="2200" b="0" i="0" dirty="0">
                <a:latin typeface="Calibri"/>
                <a:ea typeface="Calibri"/>
                <a:cs typeface="Calibri"/>
                <a:sym typeface="Calibri"/>
              </a:rPr>
              <a:t>Menschliche Aktivitäten tragen zu Veränderungen in den Mustern der Biodiversität bei. Die Einführung nicht einheimischer Arten, </a:t>
            </a:r>
            <a:r>
              <a:rPr lang="de-DE" sz="2200" b="0" i="0" dirty="0" err="1">
                <a:latin typeface="Calibri"/>
                <a:ea typeface="Calibri"/>
                <a:cs typeface="Calibri"/>
                <a:sym typeface="Calibri"/>
              </a:rPr>
              <a:t>Habitatfragmentierung</a:t>
            </a:r>
            <a:r>
              <a:rPr lang="de-DE" sz="2200" b="0" i="0" dirty="0">
                <a:latin typeface="Calibri"/>
                <a:ea typeface="Calibri"/>
                <a:cs typeface="Calibri"/>
                <a:sym typeface="Calibri"/>
              </a:rPr>
              <a:t> und Übernutzung können das empfindliche Gleichgewicht von Flora und Fauna stören, was zu Verschiebungen in der Zusammensetzung der Landschaften führt.</a:t>
            </a:r>
          </a:p>
          <a:p>
            <a:pPr marL="0" lvl="0" indent="0" algn="l" rtl="0">
              <a:lnSpc>
                <a:spcPct val="90000"/>
              </a:lnSpc>
              <a:spcBef>
                <a:spcPts val="1000"/>
              </a:spcBef>
              <a:spcAft>
                <a:spcPts val="0"/>
              </a:spcAft>
              <a:buSzPts val="2400"/>
              <a:buNone/>
            </a:pPr>
            <a:r>
              <a:rPr lang="en-US" sz="2200" b="1" i="0" dirty="0" err="1">
                <a:highlight>
                  <a:srgbClr val="8DC641"/>
                </a:highlight>
                <a:latin typeface="Calibri"/>
                <a:ea typeface="Calibri"/>
                <a:cs typeface="Calibri"/>
                <a:sym typeface="Calibri"/>
              </a:rPr>
              <a:t>Änderungen</a:t>
            </a:r>
            <a:r>
              <a:rPr lang="en-US" sz="2200" b="1" i="0" dirty="0">
                <a:highlight>
                  <a:srgbClr val="8DC641"/>
                </a:highlight>
                <a:latin typeface="Calibri"/>
                <a:ea typeface="Calibri"/>
                <a:cs typeface="Calibri"/>
                <a:sym typeface="Calibri"/>
              </a:rPr>
              <a:t> der </a:t>
            </a:r>
            <a:r>
              <a:rPr lang="en-US" sz="2200" b="1" i="0" dirty="0" err="1">
                <a:highlight>
                  <a:srgbClr val="8DC641"/>
                </a:highlight>
                <a:latin typeface="Calibri"/>
                <a:ea typeface="Calibri"/>
                <a:cs typeface="Calibri"/>
                <a:sym typeface="Calibri"/>
              </a:rPr>
              <a:t>Ökosystemdienstleistungen</a:t>
            </a:r>
            <a:r>
              <a:rPr lang="en-US" sz="2200" b="1" i="0" dirty="0">
                <a:highlight>
                  <a:srgbClr val="8DC641"/>
                </a:highlight>
                <a:latin typeface="Calibri"/>
                <a:ea typeface="Calibri"/>
                <a:cs typeface="Calibri"/>
                <a:sym typeface="Calibri"/>
              </a:rPr>
              <a:t>:</a:t>
            </a:r>
            <a:r>
              <a:rPr lang="en-US" sz="2200" dirty="0">
                <a:highlight>
                  <a:srgbClr val="8DC641"/>
                </a:highlight>
                <a:latin typeface="Calibri"/>
                <a:ea typeface="Calibri"/>
                <a:cs typeface="Calibri"/>
                <a:sym typeface="Calibri"/>
              </a:rPr>
              <a:t> </a:t>
            </a:r>
            <a:r>
              <a:rPr lang="de-DE" sz="2200" b="0" i="0" dirty="0">
                <a:latin typeface="Calibri"/>
                <a:ea typeface="Calibri"/>
                <a:cs typeface="Calibri"/>
                <a:sym typeface="Calibri"/>
              </a:rPr>
              <a:t>Die Entscheidungen, die Menschen bei der Landbewirtschaftung treffen, beeinflussen die Bereitstellung von Ökosystemdienstleistungen. Von der Veränderung der Wasserflussmuster bis hin zu Änderungen der Nährstoffzyklen, menschliche Handlungen modifizieren direkt die Dienste, die Landschaften bieten, und beeinflussen die allgemeine Gesundheit und Funktionalität der Ökosysteme</a:t>
            </a:r>
            <a:endParaRPr sz="2200" dirty="0">
              <a:latin typeface="Calibri"/>
              <a:ea typeface="Calibri"/>
              <a:cs typeface="Calibri"/>
              <a:sym typeface="Calibri"/>
            </a:endParaRPr>
          </a:p>
        </p:txBody>
      </p:sp>
      <p:sp>
        <p:nvSpPr>
          <p:cNvPr id="345" name="Google Shape;345;p52"/>
          <p:cNvSpPr txBox="1">
            <a:spLocks noGrp="1"/>
          </p:cNvSpPr>
          <p:nvPr>
            <p:ph type="body" idx="2"/>
          </p:nvPr>
        </p:nvSpPr>
        <p:spPr>
          <a:xfrm>
            <a:off x="337694" y="363705"/>
            <a:ext cx="11728610"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200" b="1" dirty="0">
                <a:solidFill>
                  <a:srgbClr val="92D050"/>
                </a:solidFill>
                <a:latin typeface="Calibri"/>
                <a:ea typeface="Calibri"/>
                <a:cs typeface="Calibri"/>
                <a:sym typeface="Calibri"/>
              </a:rPr>
              <a:t>4. </a:t>
            </a:r>
            <a:r>
              <a:rPr lang="de-DE" sz="3200" b="1" dirty="0">
                <a:solidFill>
                  <a:srgbClr val="92D050"/>
                </a:solidFill>
                <a:latin typeface="Calibri"/>
                <a:ea typeface="Calibri"/>
                <a:cs typeface="Calibri"/>
                <a:sym typeface="Calibri"/>
              </a:rPr>
              <a:t>Rolle der menschlichen Einflüsse auf die Landschaftsvielfalt</a:t>
            </a:r>
          </a:p>
        </p:txBody>
      </p:sp>
      <p:grpSp>
        <p:nvGrpSpPr>
          <p:cNvPr id="346" name="Google Shape;346;p52"/>
          <p:cNvGrpSpPr/>
          <p:nvPr/>
        </p:nvGrpSpPr>
        <p:grpSpPr>
          <a:xfrm rot="3730759">
            <a:off x="10980893" y="109804"/>
            <a:ext cx="949887" cy="1163493"/>
            <a:chOff x="7602444" y="4967675"/>
            <a:chExt cx="483620" cy="592374"/>
          </a:xfrm>
        </p:grpSpPr>
        <p:grpSp>
          <p:nvGrpSpPr>
            <p:cNvPr id="347" name="Google Shape;347;p52"/>
            <p:cNvGrpSpPr/>
            <p:nvPr/>
          </p:nvGrpSpPr>
          <p:grpSpPr>
            <a:xfrm>
              <a:off x="7618661" y="4967675"/>
              <a:ext cx="467403" cy="507609"/>
              <a:chOff x="2251964" y="3590497"/>
              <a:chExt cx="467403" cy="507609"/>
            </a:xfrm>
          </p:grpSpPr>
          <p:sp>
            <p:nvSpPr>
              <p:cNvPr id="348" name="Google Shape;348;p5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5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5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1" name="Google Shape;351;p52"/>
            <p:cNvGrpSpPr/>
            <p:nvPr/>
          </p:nvGrpSpPr>
          <p:grpSpPr>
            <a:xfrm>
              <a:off x="7602444" y="4993761"/>
              <a:ext cx="421973" cy="566288"/>
              <a:chOff x="2235747" y="3616583"/>
              <a:chExt cx="421973" cy="566288"/>
            </a:xfrm>
          </p:grpSpPr>
          <p:sp>
            <p:nvSpPr>
              <p:cNvPr id="352" name="Google Shape;352;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4721958" y="2034100"/>
            <a:ext cx="7470042" cy="3002088"/>
          </a:xfrm>
          <a:prstGeom prst="rect">
            <a:avLst/>
          </a:prstGeom>
          <a:noFill/>
          <a:ln>
            <a:noFill/>
          </a:ln>
        </p:spPr>
        <p:txBody>
          <a:bodyPr spcFirstLastPara="1" wrap="square" lIns="91425" tIns="45700" rIns="91425" bIns="45700" anchor="t" anchorCtr="0">
            <a:normAutofit/>
          </a:bodyPr>
          <a:lstStyle/>
          <a:p>
            <a:pPr marL="360000" lvl="0" indent="0" algn="l" rtl="0">
              <a:lnSpc>
                <a:spcPct val="107000"/>
              </a:lnSpc>
              <a:spcBef>
                <a:spcPts val="1000"/>
              </a:spcBef>
              <a:spcAft>
                <a:spcPts val="800"/>
              </a:spcAft>
              <a:buSzPts val="4800"/>
              <a:buNone/>
            </a:pPr>
            <a:r>
              <a:rPr lang="en-US" sz="4800" b="1" dirty="0" err="1">
                <a:latin typeface="Calibri"/>
                <a:ea typeface="Calibri"/>
                <a:cs typeface="Calibri"/>
                <a:sym typeface="Calibri"/>
              </a:rPr>
              <a:t>Landschaftskomponenten</a:t>
            </a:r>
            <a:r>
              <a:rPr lang="en-US" sz="4800" b="1" dirty="0">
                <a:latin typeface="Calibri"/>
                <a:ea typeface="Calibri"/>
                <a:cs typeface="Calibri"/>
                <a:sym typeface="Calibri"/>
              </a:rPr>
              <a:t> und </a:t>
            </a:r>
            <a:r>
              <a:rPr lang="en-US" sz="4800" b="1" dirty="0" err="1">
                <a:latin typeface="Calibri"/>
                <a:ea typeface="Calibri"/>
                <a:cs typeface="Calibri"/>
                <a:sym typeface="Calibri"/>
              </a:rPr>
              <a:t>Begriffe</a:t>
            </a:r>
            <a:endParaRPr lang="en-US" sz="4800" b="1" dirty="0">
              <a:latin typeface="Calibri"/>
              <a:ea typeface="Calibri"/>
              <a:cs typeface="Calibri"/>
              <a:sym typeface="Calibri"/>
            </a:endParaRPr>
          </a:p>
        </p:txBody>
      </p:sp>
      <p:sp>
        <p:nvSpPr>
          <p:cNvPr id="360" name="Google Shape;360;p5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body" idx="1"/>
          </p:nvPr>
        </p:nvSpPr>
        <p:spPr>
          <a:xfrm>
            <a:off x="1466849" y="1440650"/>
            <a:ext cx="10176375" cy="4369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Landnutzungsmuster</a:t>
            </a:r>
            <a:r>
              <a:rPr lang="en-US" sz="2200" b="1" i="0" dirty="0">
                <a:latin typeface="Calibri"/>
                <a:ea typeface="Calibri"/>
                <a:cs typeface="Calibri"/>
                <a:sym typeface="Calibri"/>
              </a:rPr>
              <a:t>:</a:t>
            </a:r>
            <a:r>
              <a:rPr lang="en-US" sz="2200" dirty="0">
                <a:latin typeface="Calibri"/>
                <a:ea typeface="Calibri"/>
                <a:cs typeface="Calibri"/>
                <a:sym typeface="Calibri"/>
              </a:rPr>
              <a:t> </a:t>
            </a:r>
            <a:r>
              <a:rPr lang="de-DE" sz="2200" b="0" i="0" dirty="0">
                <a:latin typeface="Calibri"/>
                <a:ea typeface="Calibri"/>
                <a:cs typeface="Calibri"/>
                <a:sym typeface="Calibri"/>
              </a:rPr>
              <a:t>Die Anordnung der Landnutzungsmuster zeichnet ein lebhaftes Bild der Funktionalität der Landschaft. Von Ackerland bis zu Weideflächen beeinflussen diese Muster die ökologischen Dynamiken, die Ressourcendistribution und die allgemeine Widerstandsfähigkeit der landwirtschaftlichen Landschaft.</a:t>
            </a:r>
          </a:p>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Ökosystemdienstleistungs</a:t>
            </a:r>
            <a:r>
              <a:rPr lang="en-US" sz="2200" b="1" i="0" dirty="0">
                <a:latin typeface="Calibri"/>
                <a:ea typeface="Calibri"/>
                <a:cs typeface="Calibri"/>
                <a:sym typeface="Calibri"/>
              </a:rPr>
              <a:t>-Hub: </a:t>
            </a:r>
            <a:r>
              <a:rPr lang="de-DE" sz="2200" b="0" i="0" dirty="0">
                <a:latin typeface="Calibri"/>
                <a:ea typeface="Calibri"/>
                <a:cs typeface="Calibri"/>
                <a:sym typeface="Calibri"/>
              </a:rPr>
              <a:t>Die Landschaft wirkt als zentraler Knotenpunkt für eine Vielzahl von Ökosystemdienstleistungen. Vom Bereitstellen von Nahrungsmitteln bis zur Regulierung von Umweltbedingungen ist die Anerkennung und Verbesserung dieser Dienstleistungen entscheidend für eine nachhaltige Landbewirtschaftung und landwirtschaftliche Produktivität.</a:t>
            </a:r>
          </a:p>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Wasserwege</a:t>
            </a:r>
            <a:r>
              <a:rPr lang="en-US" sz="2200" b="1" i="0" dirty="0">
                <a:latin typeface="Calibri"/>
                <a:ea typeface="Calibri"/>
                <a:cs typeface="Calibri"/>
                <a:sym typeface="Calibri"/>
              </a:rPr>
              <a:t> und </a:t>
            </a:r>
            <a:r>
              <a:rPr lang="en-US" sz="2200" b="1" i="0" dirty="0" err="1">
                <a:latin typeface="Calibri"/>
                <a:ea typeface="Calibri"/>
                <a:cs typeface="Calibri"/>
                <a:sym typeface="Calibri"/>
              </a:rPr>
              <a:t>Uferzonen</a:t>
            </a:r>
            <a:r>
              <a:rPr lang="en-US" sz="2200" b="1" i="0" dirty="0">
                <a:latin typeface="Calibri"/>
                <a:ea typeface="Calibri"/>
                <a:cs typeface="Calibri"/>
                <a:sym typeface="Calibri"/>
              </a:rPr>
              <a:t>:</a:t>
            </a:r>
            <a:r>
              <a:rPr lang="en-US" sz="2200" dirty="0">
                <a:latin typeface="Calibri"/>
                <a:ea typeface="Calibri"/>
                <a:cs typeface="Calibri"/>
                <a:sym typeface="Calibri"/>
              </a:rPr>
              <a:t> </a:t>
            </a:r>
            <a:r>
              <a:rPr lang="de-DE" sz="2200" b="0" i="0" dirty="0">
                <a:latin typeface="Calibri"/>
                <a:ea typeface="Calibri"/>
                <a:cs typeface="Calibri"/>
                <a:sym typeface="Calibri"/>
              </a:rPr>
              <a:t>Wasserwege prägen ihre Präsenz über die Landschaft und beeinflussen deren Struktur und Gesundheit. Die Verwaltung von Wasserläufen und der Schutz der Uferzonen sind entscheiden</a:t>
            </a:r>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66" name="Google Shape;366;p54"/>
          <p:cNvSpPr txBox="1">
            <a:spLocks noGrp="1"/>
          </p:cNvSpPr>
          <p:nvPr>
            <p:ph type="body" idx="2"/>
          </p:nvPr>
        </p:nvSpPr>
        <p:spPr>
          <a:xfrm>
            <a:off x="798379" y="40155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err="1">
                <a:latin typeface="Calibri"/>
                <a:ea typeface="Calibri"/>
                <a:cs typeface="Calibri"/>
                <a:sym typeface="Calibri"/>
              </a:rPr>
              <a:t>Landschaftskomponenten</a:t>
            </a:r>
            <a:r>
              <a:rPr lang="en-US" sz="3600" b="1" dirty="0">
                <a:latin typeface="Calibri"/>
                <a:ea typeface="Calibri"/>
                <a:cs typeface="Calibri"/>
                <a:sym typeface="Calibri"/>
              </a:rPr>
              <a:t> und -</a:t>
            </a:r>
            <a:r>
              <a:rPr lang="en-US" sz="3600" b="1" dirty="0" err="1">
                <a:latin typeface="Calibri"/>
                <a:ea typeface="Calibri"/>
                <a:cs typeface="Calibri"/>
                <a:sym typeface="Calibri"/>
              </a:rPr>
              <a:t>begriffe</a:t>
            </a:r>
            <a:endParaRPr lang="en-US" sz="3600" b="1" dirty="0">
              <a:latin typeface="Calibri"/>
              <a:ea typeface="Calibri"/>
              <a:cs typeface="Calibri"/>
              <a:sym typeface="Calibri"/>
            </a:endParaRPr>
          </a:p>
        </p:txBody>
      </p:sp>
      <p:grpSp>
        <p:nvGrpSpPr>
          <p:cNvPr id="367" name="Google Shape;367;p54"/>
          <p:cNvGrpSpPr/>
          <p:nvPr/>
        </p:nvGrpSpPr>
        <p:grpSpPr>
          <a:xfrm rot="3730759">
            <a:off x="10980893" y="109804"/>
            <a:ext cx="949887" cy="1163493"/>
            <a:chOff x="7602444" y="4967675"/>
            <a:chExt cx="483620" cy="592374"/>
          </a:xfrm>
        </p:grpSpPr>
        <p:grpSp>
          <p:nvGrpSpPr>
            <p:cNvPr id="368" name="Google Shape;368;p54"/>
            <p:cNvGrpSpPr/>
            <p:nvPr/>
          </p:nvGrpSpPr>
          <p:grpSpPr>
            <a:xfrm>
              <a:off x="7618661" y="4967675"/>
              <a:ext cx="467403" cy="507609"/>
              <a:chOff x="2251964" y="3590497"/>
              <a:chExt cx="467403" cy="507609"/>
            </a:xfrm>
          </p:grpSpPr>
          <p:sp>
            <p:nvSpPr>
              <p:cNvPr id="369" name="Google Shape;369;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54"/>
            <p:cNvGrpSpPr/>
            <p:nvPr/>
          </p:nvGrpSpPr>
          <p:grpSpPr>
            <a:xfrm>
              <a:off x="7602444" y="4993761"/>
              <a:ext cx="421973" cy="566288"/>
              <a:chOff x="2235747" y="3616583"/>
              <a:chExt cx="421973" cy="566288"/>
            </a:xfrm>
          </p:grpSpPr>
          <p:sp>
            <p:nvSpPr>
              <p:cNvPr id="373" name="Google Shape;373;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 name="Graphic 2" descr="Hill scene outline">
            <a:extLst>
              <a:ext uri="{FF2B5EF4-FFF2-40B4-BE49-F238E27FC236}">
                <a16:creationId xmlns:a16="http://schemas.microsoft.com/office/drawing/2014/main" id="{EC529E6A-245B-3EF2-4548-209D53143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49" y="1790700"/>
            <a:ext cx="914400" cy="914400"/>
          </a:xfrm>
          <a:prstGeom prst="rect">
            <a:avLst/>
          </a:prstGeom>
        </p:spPr>
      </p:pic>
      <p:pic>
        <p:nvPicPr>
          <p:cNvPr id="5" name="Graphic 4" descr="Agriculture outline">
            <a:extLst>
              <a:ext uri="{FF2B5EF4-FFF2-40B4-BE49-F238E27FC236}">
                <a16:creationId xmlns:a16="http://schemas.microsoft.com/office/drawing/2014/main" id="{51B321CD-A4BF-25DD-A434-75BCA7F0F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449" y="3168050"/>
            <a:ext cx="914400" cy="914400"/>
          </a:xfrm>
          <a:prstGeom prst="rect">
            <a:avLst/>
          </a:prstGeom>
        </p:spPr>
      </p:pic>
      <p:pic>
        <p:nvPicPr>
          <p:cNvPr id="9" name="Picture 8">
            <a:extLst>
              <a:ext uri="{FF2B5EF4-FFF2-40B4-BE49-F238E27FC236}">
                <a16:creationId xmlns:a16="http://schemas.microsoft.com/office/drawing/2014/main" id="{392C3F56-746B-4CC8-7679-46B4EFC27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653" y="4686300"/>
            <a:ext cx="704850" cy="704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body" idx="1"/>
          </p:nvPr>
        </p:nvSpPr>
        <p:spPr>
          <a:xfrm>
            <a:off x="5629230" y="14274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01</a:t>
            </a:r>
            <a:endParaRPr dirty="0"/>
          </a:p>
        </p:txBody>
      </p:sp>
      <p:sp>
        <p:nvSpPr>
          <p:cNvPr id="156" name="Google Shape;156;p4"/>
          <p:cNvSpPr txBox="1">
            <a:spLocks noGrp="1"/>
          </p:cNvSpPr>
          <p:nvPr>
            <p:ph type="body" idx="2"/>
          </p:nvPr>
        </p:nvSpPr>
        <p:spPr>
          <a:xfrm>
            <a:off x="6462886" y="1360841"/>
            <a:ext cx="5311128" cy="7232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Einführung</a:t>
            </a:r>
            <a:r>
              <a:rPr lang="en-US" sz="2400" b="1" dirty="0"/>
              <a:t> in die </a:t>
            </a:r>
            <a:r>
              <a:rPr lang="en-US" sz="2400" b="1" dirty="0" err="1"/>
              <a:t>Landschaftsökologie</a:t>
            </a:r>
            <a:endParaRPr lang="en-US" sz="2400" b="1" dirty="0"/>
          </a:p>
        </p:txBody>
      </p:sp>
      <p:sp>
        <p:nvSpPr>
          <p:cNvPr id="157" name="Google Shape;157;p4"/>
          <p:cNvSpPr txBox="1">
            <a:spLocks noGrp="1"/>
          </p:cNvSpPr>
          <p:nvPr>
            <p:ph type="body" idx="3"/>
          </p:nvPr>
        </p:nvSpPr>
        <p:spPr>
          <a:xfrm>
            <a:off x="286103" y="1172799"/>
            <a:ext cx="5198972" cy="3982800"/>
          </a:xfrm>
          <a:prstGeom prst="rect">
            <a:avLst/>
          </a:prstGeom>
          <a:noFill/>
          <a:ln>
            <a:noFill/>
          </a:ln>
        </p:spPr>
        <p:txBody>
          <a:bodyPr spcFirstLastPara="1" wrap="square" lIns="91425" tIns="45700" rIns="91425" bIns="45700" anchor="t" anchorCtr="0">
            <a:noAutofit/>
          </a:bodyPr>
          <a:lstStyle/>
          <a:p>
            <a:r>
              <a:rPr lang="de-DE" sz="2200" dirty="0"/>
              <a:t>	In diesem Modul erkunden wir, wie die Natur auf dem Bauernhof funktioniert. Wir behandeln die Landschaftsökologie, die sich mit den Verbindungen zwischen Pflanzen, Tieren und dem Land beschäftigt.</a:t>
            </a:r>
          </a:p>
          <a:p>
            <a:r>
              <a:rPr lang="de-DE" sz="2200" dirty="0"/>
              <a:t>	Wir betrachten praktische Tipps für Landwirte, wie z.B. den effizienten Umgang mit Wasser, den Anbau vielfältiger Pflanzen und die Pflege des Landes. Es geht darum, die Landwirtschaft in Einklang mit der Natur zu bringen.</a:t>
            </a:r>
          </a:p>
        </p:txBody>
      </p:sp>
      <p:sp>
        <p:nvSpPr>
          <p:cNvPr id="158" name="Google Shape;158;p4"/>
          <p:cNvSpPr txBox="1">
            <a:spLocks noGrp="1"/>
          </p:cNvSpPr>
          <p:nvPr>
            <p:ph type="body" idx="4"/>
          </p:nvPr>
        </p:nvSpPr>
        <p:spPr>
          <a:xfrm>
            <a:off x="5629230" y="212565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02</a:t>
            </a:r>
            <a:endParaRPr dirty="0"/>
          </a:p>
        </p:txBody>
      </p:sp>
      <p:sp>
        <p:nvSpPr>
          <p:cNvPr id="159" name="Google Shape;159;p4"/>
          <p:cNvSpPr txBox="1">
            <a:spLocks noGrp="1"/>
          </p:cNvSpPr>
          <p:nvPr>
            <p:ph type="body" idx="5"/>
          </p:nvPr>
        </p:nvSpPr>
        <p:spPr>
          <a:xfrm>
            <a:off x="6462886" y="204647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Merkmale</a:t>
            </a:r>
            <a:r>
              <a:rPr lang="en-US" sz="2400" b="1" dirty="0"/>
              <a:t> von </a:t>
            </a:r>
            <a:r>
              <a:rPr lang="en-US" sz="2400" b="1" dirty="0" err="1"/>
              <a:t>Landschaften</a:t>
            </a:r>
            <a:endParaRPr lang="en-US" sz="2400" b="1" dirty="0"/>
          </a:p>
        </p:txBody>
      </p:sp>
      <p:sp>
        <p:nvSpPr>
          <p:cNvPr id="160" name="Google Shape;160;p4"/>
          <p:cNvSpPr txBox="1">
            <a:spLocks noGrp="1"/>
          </p:cNvSpPr>
          <p:nvPr>
            <p:ph type="body" idx="6"/>
          </p:nvPr>
        </p:nvSpPr>
        <p:spPr>
          <a:xfrm>
            <a:off x="5629231" y="27358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03</a:t>
            </a:r>
            <a:endParaRPr dirty="0"/>
          </a:p>
        </p:txBody>
      </p:sp>
      <p:sp>
        <p:nvSpPr>
          <p:cNvPr id="161" name="Google Shape;161;p4"/>
          <p:cNvSpPr txBox="1">
            <a:spLocks noGrp="1"/>
          </p:cNvSpPr>
          <p:nvPr>
            <p:ph type="body" idx="7"/>
          </p:nvPr>
        </p:nvSpPr>
        <p:spPr>
          <a:xfrm>
            <a:off x="6515002" y="2688785"/>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Wichtige</a:t>
            </a:r>
            <a:r>
              <a:rPr lang="en-US" sz="2400" b="1" dirty="0"/>
              <a:t> </a:t>
            </a:r>
            <a:r>
              <a:rPr lang="en-US" sz="2400" b="1" dirty="0" err="1"/>
              <a:t>Forschungsthemen</a:t>
            </a:r>
            <a:endParaRPr lang="en-US" sz="2400" b="1" dirty="0"/>
          </a:p>
        </p:txBody>
      </p:sp>
      <p:sp>
        <p:nvSpPr>
          <p:cNvPr id="162" name="Google Shape;162;p4"/>
          <p:cNvSpPr txBox="1">
            <a:spLocks noGrp="1"/>
          </p:cNvSpPr>
          <p:nvPr>
            <p:ph type="body" idx="8"/>
          </p:nvPr>
        </p:nvSpPr>
        <p:spPr>
          <a:xfrm>
            <a:off x="5670461" y="33547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04</a:t>
            </a:r>
            <a:endParaRPr dirty="0"/>
          </a:p>
        </p:txBody>
      </p:sp>
      <p:sp>
        <p:nvSpPr>
          <p:cNvPr id="163" name="Google Shape;163;p4"/>
          <p:cNvSpPr txBox="1">
            <a:spLocks noGrp="1"/>
          </p:cNvSpPr>
          <p:nvPr>
            <p:ph type="body" idx="9"/>
          </p:nvPr>
        </p:nvSpPr>
        <p:spPr>
          <a:xfrm>
            <a:off x="6462886" y="3479816"/>
            <a:ext cx="51720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Landschaftskomponenten</a:t>
            </a:r>
            <a:r>
              <a:rPr lang="en-US" sz="2400" b="1" dirty="0"/>
              <a:t> und </a:t>
            </a:r>
            <a:r>
              <a:rPr lang="en-US" sz="2400" b="1" dirty="0" err="1"/>
              <a:t>Begriffe</a:t>
            </a:r>
            <a:endParaRPr lang="en-US" sz="2400" b="1" dirty="0"/>
          </a:p>
          <a:p>
            <a:pPr marL="0" lvl="0" indent="0" algn="l" rtl="0">
              <a:lnSpc>
                <a:spcPct val="90000"/>
              </a:lnSpc>
              <a:spcBef>
                <a:spcPts val="0"/>
              </a:spcBef>
              <a:spcAft>
                <a:spcPts val="0"/>
              </a:spcAft>
              <a:buClr>
                <a:srgbClr val="000000"/>
              </a:buClr>
              <a:buSzPts val="2200"/>
              <a:buNone/>
            </a:pPr>
            <a:endParaRPr b="1" dirty="0"/>
          </a:p>
        </p:txBody>
      </p:sp>
      <p:sp>
        <p:nvSpPr>
          <p:cNvPr id="164" name="Google Shape;164;p4"/>
          <p:cNvSpPr txBox="1">
            <a:spLocks noGrp="1"/>
          </p:cNvSpPr>
          <p:nvPr>
            <p:ph type="body" idx="13"/>
          </p:nvPr>
        </p:nvSpPr>
        <p:spPr>
          <a:xfrm>
            <a:off x="5670460" y="40443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05</a:t>
            </a:r>
            <a:endParaRPr dirty="0"/>
          </a:p>
        </p:txBody>
      </p:sp>
      <p:sp>
        <p:nvSpPr>
          <p:cNvPr id="165" name="Google Shape;165;p4"/>
          <p:cNvSpPr txBox="1">
            <a:spLocks noGrp="1"/>
          </p:cNvSpPr>
          <p:nvPr>
            <p:ph type="body" idx="14"/>
          </p:nvPr>
        </p:nvSpPr>
        <p:spPr>
          <a:xfrm>
            <a:off x="6515002" y="404406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Störungen</a:t>
            </a:r>
            <a:r>
              <a:rPr lang="en-US" sz="2400" b="1" dirty="0"/>
              <a:t> und </a:t>
            </a:r>
            <a:r>
              <a:rPr lang="en-US" sz="2400" b="1" dirty="0" err="1"/>
              <a:t>Fragmentierung</a:t>
            </a:r>
            <a:endParaRPr lang="en-US" sz="2400" b="1" dirty="0"/>
          </a:p>
        </p:txBody>
      </p:sp>
      <p:sp>
        <p:nvSpPr>
          <p:cNvPr id="166" name="Google Shape;166;p4"/>
          <p:cNvSpPr txBox="1">
            <a:spLocks noGrp="1"/>
          </p:cNvSpPr>
          <p:nvPr>
            <p:ph type="body" idx="15"/>
          </p:nvPr>
        </p:nvSpPr>
        <p:spPr>
          <a:xfrm>
            <a:off x="687316" y="380932"/>
            <a:ext cx="5041800" cy="7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dirty="0" err="1"/>
              <a:t>Inhaltsübersicht</a:t>
            </a:r>
            <a:endParaRPr lang="en-US" dirty="0"/>
          </a:p>
        </p:txBody>
      </p:sp>
      <p:grpSp>
        <p:nvGrpSpPr>
          <p:cNvPr id="167" name="Google Shape;167;p4"/>
          <p:cNvGrpSpPr/>
          <p:nvPr/>
        </p:nvGrpSpPr>
        <p:grpSpPr>
          <a:xfrm rot="3730759">
            <a:off x="10980893" y="367519"/>
            <a:ext cx="949887" cy="1163493"/>
            <a:chOff x="7602444" y="4967675"/>
            <a:chExt cx="483620" cy="592374"/>
          </a:xfrm>
        </p:grpSpPr>
        <p:grpSp>
          <p:nvGrpSpPr>
            <p:cNvPr id="168" name="Google Shape;168;p4"/>
            <p:cNvGrpSpPr/>
            <p:nvPr/>
          </p:nvGrpSpPr>
          <p:grpSpPr>
            <a:xfrm>
              <a:off x="7618661" y="4967675"/>
              <a:ext cx="467403" cy="507609"/>
              <a:chOff x="2251964" y="3590497"/>
              <a:chExt cx="467403" cy="507609"/>
            </a:xfrm>
          </p:grpSpPr>
          <p:sp>
            <p:nvSpPr>
              <p:cNvPr id="169" name="Google Shape;169;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0" name="Google Shape;170;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1" name="Google Shape;171;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nvGrpSpPr>
            <p:cNvPr id="172" name="Google Shape;172;p4"/>
            <p:cNvGrpSpPr/>
            <p:nvPr/>
          </p:nvGrpSpPr>
          <p:grpSpPr>
            <a:xfrm>
              <a:off x="7602444" y="4993761"/>
              <a:ext cx="421973" cy="566288"/>
              <a:chOff x="2235747" y="3616583"/>
              <a:chExt cx="421973" cy="566288"/>
            </a:xfrm>
          </p:grpSpPr>
          <p:sp>
            <p:nvSpPr>
              <p:cNvPr id="173" name="Google Shape;17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4" name="Google Shape;174;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sp>
        <p:nvSpPr>
          <p:cNvPr id="181" name="Google Shape;181;p44"/>
          <p:cNvSpPr txBox="1">
            <a:spLocks/>
          </p:cNvSpPr>
          <p:nvPr/>
        </p:nvSpPr>
        <p:spPr>
          <a:xfrm>
            <a:off x="6515135" y="4648670"/>
            <a:ext cx="4465067"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b="1" dirty="0"/>
              <a:t>Praktische Tipps</a:t>
            </a:r>
            <a:endParaRPr lang="en-US" b="1" dirty="0"/>
          </a:p>
        </p:txBody>
      </p:sp>
      <p:sp>
        <p:nvSpPr>
          <p:cNvPr id="2" name="Google Shape;164;p4">
            <a:extLst>
              <a:ext uri="{FF2B5EF4-FFF2-40B4-BE49-F238E27FC236}">
                <a16:creationId xmlns:a16="http://schemas.microsoft.com/office/drawing/2014/main" id="{664F54BD-B710-9F48-DB23-AC3AC868C4A6}"/>
              </a:ext>
            </a:extLst>
          </p:cNvPr>
          <p:cNvSpPr txBox="1">
            <a:spLocks/>
          </p:cNvSpPr>
          <p:nvPr/>
        </p:nvSpPr>
        <p:spPr>
          <a:xfrm>
            <a:off x="5697669" y="471540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14" name="Freeform 1250">
            <a:extLst>
              <a:ext uri="{FF2B5EF4-FFF2-40B4-BE49-F238E27FC236}">
                <a16:creationId xmlns:a16="http://schemas.microsoft.com/office/drawing/2014/main" id="{5AC5B35E-74EE-3FD1-6C5E-4B2F1429A98E}"/>
              </a:ext>
            </a:extLst>
          </p:cNvPr>
          <p:cNvSpPr/>
          <p:nvPr/>
        </p:nvSpPr>
        <p:spPr>
          <a:xfrm rot="7445796">
            <a:off x="1044247" y="4316932"/>
            <a:ext cx="149976" cy="16344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13" name="Freeform 1250">
            <a:extLst>
              <a:ext uri="{FF2B5EF4-FFF2-40B4-BE49-F238E27FC236}">
                <a16:creationId xmlns:a16="http://schemas.microsoft.com/office/drawing/2014/main" id="{ED22B484-4601-EAAA-BC82-DF3D176CB967}"/>
              </a:ext>
            </a:extLst>
          </p:cNvPr>
          <p:cNvSpPr/>
          <p:nvPr/>
        </p:nvSpPr>
        <p:spPr>
          <a:xfrm rot="20349704">
            <a:off x="761753" y="4344028"/>
            <a:ext cx="165093" cy="168082"/>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379" name="Google Shape;379;p55"/>
          <p:cNvSpPr txBox="1">
            <a:spLocks noGrp="1"/>
          </p:cNvSpPr>
          <p:nvPr>
            <p:ph type="body" idx="1"/>
          </p:nvPr>
        </p:nvSpPr>
        <p:spPr>
          <a:xfrm>
            <a:off x="1428639" y="1212112"/>
            <a:ext cx="6553200" cy="252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Grüne</a:t>
            </a:r>
            <a:r>
              <a:rPr lang="en-US" sz="2200" b="1" i="0" dirty="0">
                <a:latin typeface="Calibri"/>
                <a:ea typeface="Calibri"/>
                <a:cs typeface="Calibri"/>
                <a:sym typeface="Calibri"/>
              </a:rPr>
              <a:t> </a:t>
            </a:r>
            <a:r>
              <a:rPr lang="en-US" sz="2200" b="1" i="0" dirty="0" err="1">
                <a:latin typeface="Calibri"/>
                <a:ea typeface="Calibri"/>
                <a:cs typeface="Calibri"/>
                <a:sym typeface="Calibri"/>
              </a:rPr>
              <a:t>Infrastruktur</a:t>
            </a:r>
            <a:r>
              <a:rPr lang="en-US" sz="2200" b="1" i="0" dirty="0">
                <a:latin typeface="Calibri"/>
                <a:ea typeface="Calibri"/>
                <a:cs typeface="Calibri"/>
                <a:sym typeface="Calibri"/>
              </a:rPr>
              <a:t>: </a:t>
            </a:r>
            <a:r>
              <a:rPr lang="de-DE" sz="2200" b="0" i="0" dirty="0">
                <a:latin typeface="Calibri"/>
                <a:ea typeface="Calibri"/>
                <a:cs typeface="Calibri"/>
                <a:sym typeface="Calibri"/>
              </a:rPr>
              <a:t>Grüne Infrastruktur, das Netzwerk natürlicher Flächen, dient als Lebensader landwirtschaftlicher Ökosysteme. Die Erhaltung von Wäldern, Feuchtgebieten und Grünflächen sichert die Vitalität und das ökologische Gleichgewicht innerhalb der Landschaft.</a:t>
            </a:r>
          </a:p>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Randwirkungen</a:t>
            </a:r>
            <a:r>
              <a:rPr lang="en-US" sz="2200" b="1" i="0" dirty="0">
                <a:latin typeface="Calibri"/>
                <a:ea typeface="Calibri"/>
                <a:cs typeface="Calibri"/>
                <a:sym typeface="Calibri"/>
              </a:rPr>
              <a:t>:</a:t>
            </a:r>
            <a:r>
              <a:rPr lang="en-US" sz="2200" dirty="0">
                <a:latin typeface="Calibri"/>
                <a:ea typeface="Calibri"/>
                <a:cs typeface="Calibri"/>
                <a:sym typeface="Calibri"/>
              </a:rPr>
              <a:t> </a:t>
            </a:r>
            <a:r>
              <a:rPr lang="de-DE" sz="2200" b="0" i="0" dirty="0">
                <a:latin typeface="Calibri"/>
                <a:ea typeface="Calibri"/>
                <a:cs typeface="Calibri"/>
                <a:sym typeface="Calibri"/>
              </a:rPr>
              <a:t>Die Schnittstellen zwischen verschiedenen Landnutzungen, bekannt als Ränder, schaffen einzigartige Bedingungen, die die Biodiversität und die Dynamik von Ökosystemen beeinflussen. Das Verstehen und die Verwaltung dieser Randwirkungen sind wichtig für eine nachhaltige und harmonische Landschaftsführung.</a:t>
            </a:r>
            <a:endParaRPr sz="2200" dirty="0">
              <a:latin typeface="Calibri"/>
              <a:ea typeface="Calibri"/>
              <a:cs typeface="Calibri"/>
              <a:sym typeface="Calibri"/>
            </a:endParaRPr>
          </a:p>
        </p:txBody>
      </p:sp>
      <p:sp>
        <p:nvSpPr>
          <p:cNvPr id="380" name="Google Shape;380;p55"/>
          <p:cNvSpPr txBox="1">
            <a:spLocks noGrp="1"/>
          </p:cNvSpPr>
          <p:nvPr>
            <p:ph type="body" idx="2"/>
          </p:nvPr>
        </p:nvSpPr>
        <p:spPr>
          <a:xfrm>
            <a:off x="549334" y="413536"/>
            <a:ext cx="11312852" cy="100309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de-DE" sz="3400" b="1" dirty="0">
                <a:latin typeface="Calibri"/>
                <a:ea typeface="Calibri"/>
                <a:cs typeface="Calibri"/>
                <a:sym typeface="Calibri"/>
              </a:rPr>
              <a:t>Komponenten und Begriffe der Landschaft - Fortsetzung</a:t>
            </a:r>
            <a:endParaRPr sz="3400" dirty="0">
              <a:latin typeface="Calibri"/>
              <a:ea typeface="Calibri"/>
              <a:cs typeface="Calibri"/>
              <a:sym typeface="Calibri"/>
            </a:endParaRPr>
          </a:p>
        </p:txBody>
      </p:sp>
      <p:grpSp>
        <p:nvGrpSpPr>
          <p:cNvPr id="381" name="Google Shape;381;p55"/>
          <p:cNvGrpSpPr/>
          <p:nvPr/>
        </p:nvGrpSpPr>
        <p:grpSpPr>
          <a:xfrm rot="3730759">
            <a:off x="10980893" y="109804"/>
            <a:ext cx="949887" cy="1163493"/>
            <a:chOff x="7602444" y="4967675"/>
            <a:chExt cx="483620" cy="592374"/>
          </a:xfrm>
        </p:grpSpPr>
        <p:grpSp>
          <p:nvGrpSpPr>
            <p:cNvPr id="382" name="Google Shape;382;p55"/>
            <p:cNvGrpSpPr/>
            <p:nvPr/>
          </p:nvGrpSpPr>
          <p:grpSpPr>
            <a:xfrm>
              <a:off x="7618661" y="4967675"/>
              <a:ext cx="467403" cy="507609"/>
              <a:chOff x="2251964" y="3590497"/>
              <a:chExt cx="467403" cy="507609"/>
            </a:xfrm>
          </p:grpSpPr>
          <p:sp>
            <p:nvSpPr>
              <p:cNvPr id="383" name="Google Shape;383;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6" name="Google Shape;386;p55"/>
            <p:cNvGrpSpPr/>
            <p:nvPr/>
          </p:nvGrpSpPr>
          <p:grpSpPr>
            <a:xfrm>
              <a:off x="7602444" y="4993761"/>
              <a:ext cx="421973" cy="566288"/>
              <a:chOff x="2235747" y="3616583"/>
              <a:chExt cx="421973" cy="566288"/>
            </a:xfrm>
          </p:grpSpPr>
          <p:sp>
            <p:nvSpPr>
              <p:cNvPr id="387" name="Google Shape;387;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89" name="Google Shape;389;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800" y="1765423"/>
            <a:ext cx="3679876" cy="3568577"/>
          </a:xfrm>
          <a:prstGeom prst="rect">
            <a:avLst/>
          </a:prstGeom>
          <a:noFill/>
          <a:ln>
            <a:noFill/>
          </a:ln>
        </p:spPr>
      </p:pic>
      <p:grpSp>
        <p:nvGrpSpPr>
          <p:cNvPr id="2" name="Graphic 3">
            <a:extLst>
              <a:ext uri="{FF2B5EF4-FFF2-40B4-BE49-F238E27FC236}">
                <a16:creationId xmlns:a16="http://schemas.microsoft.com/office/drawing/2014/main" id="{11842AFA-107E-9511-32D2-75A3F9468B81}"/>
              </a:ext>
            </a:extLst>
          </p:cNvPr>
          <p:cNvGrpSpPr/>
          <p:nvPr/>
        </p:nvGrpSpPr>
        <p:grpSpPr>
          <a:xfrm>
            <a:off x="569805" y="1699037"/>
            <a:ext cx="822266" cy="876684"/>
            <a:chOff x="10407709" y="5371716"/>
            <a:chExt cx="1086136" cy="1037162"/>
          </a:xfrm>
        </p:grpSpPr>
        <p:sp>
          <p:nvSpPr>
            <p:cNvPr id="3" name="Freeform 1249">
              <a:extLst>
                <a:ext uri="{FF2B5EF4-FFF2-40B4-BE49-F238E27FC236}">
                  <a16:creationId xmlns:a16="http://schemas.microsoft.com/office/drawing/2014/main" id="{8BFB4F83-A6C0-1ADF-B0FC-B8C9C2A91D53}"/>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dirty="0"/>
            </a:p>
          </p:txBody>
        </p:sp>
        <p:sp>
          <p:nvSpPr>
            <p:cNvPr id="4" name="Freeform 1250">
              <a:extLst>
                <a:ext uri="{FF2B5EF4-FFF2-40B4-BE49-F238E27FC236}">
                  <a16:creationId xmlns:a16="http://schemas.microsoft.com/office/drawing/2014/main" id="{2142F35C-22AF-4A04-12C4-F42A66DA6195}"/>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EB663CDF-35A8-92CA-7588-2B6A9535F6B1}"/>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1CF02D3E-74F4-E0B8-AE62-D061FF0CBC24}"/>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07AD484-6895-A15B-A169-DF07144B91B4}"/>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8CA1EE1A-5FAC-1CD4-5AEA-4CE30E831BD6}"/>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6E9C33C7-0D5A-DA4D-E6FA-F173882635D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69AFD6C5-CC5F-4941-DE85-4D8CCA6A8565}"/>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dirty="0"/>
              </a:p>
            </p:txBody>
          </p:sp>
        </p:grpSp>
      </p:grpSp>
      <p:pic>
        <p:nvPicPr>
          <p:cNvPr id="12" name="Graphic 11" descr="Sunflower outline">
            <a:extLst>
              <a:ext uri="{FF2B5EF4-FFF2-40B4-BE49-F238E27FC236}">
                <a16:creationId xmlns:a16="http://schemas.microsoft.com/office/drawing/2014/main" id="{7D9D6660-BDC7-4A76-9625-F226DE833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98" y="3611767"/>
            <a:ext cx="995114" cy="9951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body" idx="1"/>
          </p:nvPr>
        </p:nvSpPr>
        <p:spPr>
          <a:xfrm>
            <a:off x="5805233" y="208172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200"/>
              <a:buNone/>
            </a:pPr>
            <a:r>
              <a:rPr lang="en-US" sz="4800" b="1" dirty="0" err="1"/>
              <a:t>Störungen</a:t>
            </a:r>
            <a:r>
              <a:rPr lang="en-US" sz="4800" b="1" dirty="0"/>
              <a:t> und </a:t>
            </a:r>
            <a:r>
              <a:rPr lang="en-US" sz="4800" b="1" dirty="0" err="1"/>
              <a:t>Fragmentierung</a:t>
            </a:r>
            <a:endParaRPr lang="en-US" sz="4800" b="1" dirty="0"/>
          </a:p>
        </p:txBody>
      </p:sp>
      <p:sp>
        <p:nvSpPr>
          <p:cNvPr id="396" name="Google Shape;396;p5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body" idx="1"/>
          </p:nvPr>
        </p:nvSpPr>
        <p:spPr>
          <a:xfrm>
            <a:off x="554067" y="1402066"/>
            <a:ext cx="11397457" cy="4369164"/>
          </a:xfrm>
          <a:prstGeom prst="rect">
            <a:avLst/>
          </a:prstGeom>
          <a:noFill/>
          <a:ln>
            <a:noFill/>
          </a:ln>
        </p:spPr>
        <p:txBody>
          <a:bodyPr spcFirstLastPara="1" wrap="square" lIns="91425" tIns="45700" rIns="91425" bIns="45700" anchor="t" anchorCtr="0">
            <a:noAutofit/>
          </a:bodyPr>
          <a:lstStyle/>
          <a:p>
            <a:pPr marL="230400" lvl="0" indent="0" algn="l" rtl="0">
              <a:lnSpc>
                <a:spcPct val="90000"/>
              </a:lnSpc>
              <a:spcBef>
                <a:spcPts val="0"/>
              </a:spcBef>
              <a:spcAft>
                <a:spcPts val="0"/>
              </a:spcAft>
              <a:buSzPts val="2400"/>
              <a:buNone/>
            </a:pPr>
            <a:r>
              <a:rPr lang="en-US" sz="2300" b="1" i="0" dirty="0" err="1">
                <a:latin typeface="Calibri"/>
                <a:ea typeface="Calibri"/>
                <a:cs typeface="Calibri"/>
                <a:sym typeface="Calibri"/>
              </a:rPr>
              <a:t>Ökosystemstörungen</a:t>
            </a:r>
            <a:r>
              <a:rPr lang="en-US" sz="2300" b="1" i="0" dirty="0">
                <a:latin typeface="Calibri"/>
                <a:ea typeface="Calibri"/>
                <a:cs typeface="Calibri"/>
                <a:sym typeface="Calibri"/>
              </a:rPr>
              <a:t>: </a:t>
            </a:r>
          </a:p>
          <a:p>
            <a:pPr marL="230400" lvl="0" indent="0" algn="l" rtl="0">
              <a:lnSpc>
                <a:spcPct val="90000"/>
              </a:lnSpc>
              <a:spcBef>
                <a:spcPts val="0"/>
              </a:spcBef>
              <a:spcAft>
                <a:spcPts val="600"/>
              </a:spcAft>
              <a:buSzPts val="2400"/>
              <a:buNone/>
            </a:pPr>
            <a:r>
              <a:rPr lang="de-DE" sz="2300" b="0" i="0" dirty="0">
                <a:solidFill>
                  <a:srgbClr val="000000"/>
                </a:solidFill>
                <a:latin typeface="Calibri"/>
                <a:ea typeface="Calibri"/>
                <a:cs typeface="Calibri"/>
                <a:sym typeface="Calibri"/>
              </a:rPr>
              <a:t>Störungen, sei es durch natürliche Ereignisse oder menschliche Aktivitäten, können das empfindliche Gleichgewicht von Ökosystemen stören. Ereignisse wie Waldbrände, Überschwemmungen oder intensive Landnutzungspraktiken können tiefgreifende ökologische Veränderungen verursachen, die die Biodiversität und die Funktionen der Ökosysteme beeinträchtigen.</a:t>
            </a:r>
            <a:endParaRPr sz="2300" dirty="0">
              <a:solidFill>
                <a:srgbClr val="000000"/>
              </a:solidFill>
            </a:endParaRPr>
          </a:p>
          <a:p>
            <a:pPr marL="230400" lvl="0" indent="0" algn="l" rtl="0">
              <a:lnSpc>
                <a:spcPct val="90000"/>
              </a:lnSpc>
              <a:spcBef>
                <a:spcPts val="0"/>
              </a:spcBef>
              <a:spcAft>
                <a:spcPts val="600"/>
              </a:spcAft>
              <a:buSzPts val="2400"/>
              <a:buNone/>
            </a:pPr>
            <a:r>
              <a:rPr lang="de-DE" sz="2300" b="1" i="0" dirty="0">
                <a:latin typeface="Calibri"/>
                <a:ea typeface="Calibri"/>
                <a:cs typeface="Calibri"/>
                <a:sym typeface="Calibri"/>
              </a:rPr>
              <a:t>Folgen der Fragmentierung für die Vernetzung:</a:t>
            </a:r>
          </a:p>
          <a:p>
            <a:pPr marL="230400" lvl="0" indent="0" algn="l" rtl="0">
              <a:lnSpc>
                <a:spcPct val="90000"/>
              </a:lnSpc>
              <a:spcBef>
                <a:spcPts val="0"/>
              </a:spcBef>
              <a:spcAft>
                <a:spcPts val="600"/>
              </a:spcAft>
              <a:buSzPts val="2400"/>
              <a:buNone/>
            </a:pPr>
            <a:r>
              <a:rPr lang="de-DE" sz="2300" b="0" i="0" dirty="0">
                <a:solidFill>
                  <a:srgbClr val="000000"/>
                </a:solidFill>
                <a:latin typeface="Calibri"/>
                <a:ea typeface="Calibri"/>
                <a:cs typeface="Calibri"/>
                <a:sym typeface="Calibri"/>
              </a:rPr>
              <a:t>Die Fragmentierung von Landschaften, oft bedingt durch Urbanisierung oder intensive Landwirtschaft, stört die natürliche Vernetzung zwischen Ökosystemen. Dies kann die Bewegung von Wildtieren behindern, die genetische Vielfalt einschränken und die ökologische Resilienz der Landschaft untergraben</a:t>
            </a:r>
            <a:r>
              <a:rPr lang="en-US" sz="2300" b="0" i="0" dirty="0">
                <a:solidFill>
                  <a:srgbClr val="000000"/>
                </a:solidFill>
                <a:latin typeface="Calibri"/>
                <a:ea typeface="Calibri"/>
                <a:cs typeface="Calibri"/>
                <a:sym typeface="Calibri"/>
              </a:rPr>
              <a:t>.</a:t>
            </a:r>
            <a:endParaRPr sz="2300" dirty="0">
              <a:solidFill>
                <a:srgbClr val="000000"/>
              </a:solidFill>
            </a:endParaRPr>
          </a:p>
          <a:p>
            <a:pPr marL="230400" lvl="0" indent="0" algn="l" rtl="0">
              <a:lnSpc>
                <a:spcPct val="90000"/>
              </a:lnSpc>
              <a:spcBef>
                <a:spcPts val="0"/>
              </a:spcBef>
              <a:spcAft>
                <a:spcPts val="600"/>
              </a:spcAft>
              <a:buSzPts val="2400"/>
              <a:buNone/>
            </a:pPr>
            <a:r>
              <a:rPr lang="en-US" sz="2300" b="0" i="0" dirty="0">
                <a:solidFill>
                  <a:srgbClr val="000000"/>
                </a:solidFill>
                <a:latin typeface="Calibri"/>
                <a:ea typeface="Calibri"/>
                <a:cs typeface="Calibri"/>
                <a:sym typeface="Calibri"/>
              </a:rPr>
              <a:t>	</a:t>
            </a:r>
          </a:p>
          <a:p>
            <a:pPr marL="23040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lang="en-US" sz="2300" dirty="0">
                <a:solidFill>
                  <a:srgbClr val="000000"/>
                </a:solidFill>
                <a:latin typeface="Calibri"/>
                <a:ea typeface="Calibri"/>
                <a:cs typeface="Calibri"/>
                <a:sym typeface="Calibri"/>
              </a:rPr>
              <a:t>											</a:t>
            </a:r>
            <a:r>
              <a:rPr kumimoji="0" lang="en-US" sz="2300" b="1" i="0" u="sng" strike="noStrike" kern="0" cap="none" spc="0" normalizeH="0" baseline="0" noProof="0" dirty="0">
                <a:ln>
                  <a:noFill/>
                </a:ln>
                <a:solidFill>
                  <a:srgbClr val="8DC64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endParaRPr kumimoji="0" lang="en-US" sz="2300" b="1" i="0" u="none" strike="noStrike" kern="0" cap="none" spc="0" normalizeH="0" baseline="0" noProof="0" dirty="0">
              <a:ln>
                <a:noFill/>
              </a:ln>
              <a:solidFill>
                <a:srgbClr val="8DC641"/>
              </a:solidFill>
              <a:effectLst/>
              <a:uLnTx/>
              <a:uFillTx/>
              <a:latin typeface="Calibri"/>
              <a:ea typeface="Calibri"/>
              <a:cs typeface="Calibri"/>
              <a:sym typeface="Calibri"/>
            </a:endParaRPr>
          </a:p>
          <a:p>
            <a:pPr marL="230400" lvl="1" indent="0" algn="l" rtl="0">
              <a:lnSpc>
                <a:spcPct val="90000"/>
              </a:lnSpc>
              <a:spcBef>
                <a:spcPts val="500"/>
              </a:spcBef>
              <a:spcAft>
                <a:spcPts val="0"/>
              </a:spcAft>
              <a:buSzPts val="2000"/>
            </a:pPr>
            <a:endParaRPr lang="en-US" sz="230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sz="2300" dirty="0"/>
          </a:p>
        </p:txBody>
      </p:sp>
      <p:sp>
        <p:nvSpPr>
          <p:cNvPr id="402" name="Google Shape;402;p57"/>
          <p:cNvSpPr txBox="1">
            <a:spLocks noGrp="1"/>
          </p:cNvSpPr>
          <p:nvPr>
            <p:ph type="body" idx="2"/>
          </p:nvPr>
        </p:nvSpPr>
        <p:spPr>
          <a:xfrm>
            <a:off x="703377" y="442814"/>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err="1">
                <a:latin typeface="Calibri"/>
                <a:ea typeface="Calibri"/>
                <a:cs typeface="Calibri"/>
                <a:sym typeface="Calibri"/>
              </a:rPr>
              <a:t>Störungen</a:t>
            </a:r>
            <a:r>
              <a:rPr lang="en-US" sz="3600" b="1" dirty="0">
                <a:latin typeface="Calibri"/>
                <a:ea typeface="Calibri"/>
                <a:cs typeface="Calibri"/>
                <a:sym typeface="Calibri"/>
              </a:rPr>
              <a:t> und </a:t>
            </a:r>
            <a:r>
              <a:rPr lang="en-US" sz="3600" b="1" dirty="0" err="1">
                <a:latin typeface="Calibri"/>
                <a:ea typeface="Calibri"/>
                <a:cs typeface="Calibri"/>
                <a:sym typeface="Calibri"/>
              </a:rPr>
              <a:t>Fragmentierung</a:t>
            </a:r>
            <a:endParaRPr lang="en-US" sz="3600" b="1" dirty="0">
              <a:latin typeface="Calibri"/>
              <a:ea typeface="Calibri"/>
              <a:cs typeface="Calibri"/>
              <a:sym typeface="Calibri"/>
            </a:endParaRPr>
          </a:p>
        </p:txBody>
      </p:sp>
      <p:grpSp>
        <p:nvGrpSpPr>
          <p:cNvPr id="403" name="Google Shape;403;p57"/>
          <p:cNvGrpSpPr/>
          <p:nvPr/>
        </p:nvGrpSpPr>
        <p:grpSpPr>
          <a:xfrm rot="3730759">
            <a:off x="11041226" y="-43017"/>
            <a:ext cx="949887" cy="1163493"/>
            <a:chOff x="7602444" y="4967675"/>
            <a:chExt cx="483620" cy="592374"/>
          </a:xfrm>
        </p:grpSpPr>
        <p:grpSp>
          <p:nvGrpSpPr>
            <p:cNvPr id="404" name="Google Shape;404;p57"/>
            <p:cNvGrpSpPr/>
            <p:nvPr/>
          </p:nvGrpSpPr>
          <p:grpSpPr>
            <a:xfrm>
              <a:off x="7618661" y="4967675"/>
              <a:ext cx="467403" cy="507609"/>
              <a:chOff x="2251964" y="3590497"/>
              <a:chExt cx="467403" cy="507609"/>
            </a:xfrm>
          </p:grpSpPr>
          <p:sp>
            <p:nvSpPr>
              <p:cNvPr id="405" name="Google Shape;405;p5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5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5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8" name="Google Shape;408;p57"/>
            <p:cNvGrpSpPr/>
            <p:nvPr/>
          </p:nvGrpSpPr>
          <p:grpSpPr>
            <a:xfrm>
              <a:off x="7602444" y="4993761"/>
              <a:ext cx="421973" cy="566288"/>
              <a:chOff x="2235747" y="3616583"/>
              <a:chExt cx="421973" cy="566288"/>
            </a:xfrm>
          </p:grpSpPr>
          <p:sp>
            <p:nvSpPr>
              <p:cNvPr id="409" name="Google Shape;409;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cd75f9cfb2_0_2"/>
          <p:cNvSpPr txBox="1">
            <a:spLocks noGrp="1"/>
          </p:cNvSpPr>
          <p:nvPr>
            <p:ph type="body" idx="1"/>
          </p:nvPr>
        </p:nvSpPr>
        <p:spPr>
          <a:xfrm>
            <a:off x="622888" y="782416"/>
            <a:ext cx="11126388" cy="5558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err="1">
                <a:latin typeface="Calibri"/>
                <a:ea typeface="Calibri"/>
                <a:cs typeface="Calibri"/>
                <a:sym typeface="Calibri"/>
              </a:rPr>
              <a:t>Einfluss</a:t>
            </a:r>
            <a:r>
              <a:rPr lang="en-US" b="1" i="0" dirty="0">
                <a:latin typeface="Calibri"/>
                <a:ea typeface="Calibri"/>
                <a:cs typeface="Calibri"/>
                <a:sym typeface="Calibri"/>
              </a:rPr>
              <a:t> auf </a:t>
            </a:r>
            <a:r>
              <a:rPr lang="en-US" b="1" i="0" dirty="0" err="1">
                <a:latin typeface="Calibri"/>
                <a:ea typeface="Calibri"/>
                <a:cs typeface="Calibri"/>
                <a:sym typeface="Calibri"/>
              </a:rPr>
              <a:t>Ökosystemdienstleistungen</a:t>
            </a:r>
            <a:r>
              <a:rPr lang="en-US" b="1" i="0" dirty="0">
                <a:latin typeface="Calibri"/>
                <a:ea typeface="Calibri"/>
                <a:cs typeface="Calibri"/>
                <a:sym typeface="Calibri"/>
              </a:rPr>
              <a:t> </a:t>
            </a:r>
          </a:p>
          <a:p>
            <a:pPr marL="0" lvl="0" indent="0" algn="l" rtl="0">
              <a:lnSpc>
                <a:spcPct val="90000"/>
              </a:lnSpc>
              <a:spcBef>
                <a:spcPts val="1000"/>
              </a:spcBef>
              <a:spcAft>
                <a:spcPts val="0"/>
              </a:spcAft>
              <a:buSzPts val="2400"/>
              <a:buNone/>
            </a:pPr>
            <a:r>
              <a:rPr lang="de-DE" sz="2400" b="0" i="0" dirty="0">
                <a:solidFill>
                  <a:srgbClr val="000000"/>
                </a:solidFill>
                <a:latin typeface="Calibri"/>
                <a:ea typeface="Calibri"/>
                <a:cs typeface="Calibri"/>
                <a:sym typeface="Calibri"/>
              </a:rPr>
              <a:t>Störungen und Fragmentierung gefährden die Bereitstellung wichtiger Ökosystemdienstleistungen. Von Bestäubung und Wasserreinigung bis hin zur Klimaregulation – diese Störungen beeinträchtigen die Fähigkeit der Landschaft, wesentliche Dienstleistungen bereitzustellen, die sowohl die landwirtschaftliche als auch die Umwelt-Nachhaltigkeit unterstützen.</a:t>
            </a:r>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228600" algn="l" rtl="0">
              <a:lnSpc>
                <a:spcPct val="90000"/>
              </a:lnSpc>
              <a:spcBef>
                <a:spcPts val="0"/>
              </a:spcBef>
              <a:spcAft>
                <a:spcPts val="0"/>
              </a:spcAft>
              <a:buSzPts val="2400"/>
              <a:buNone/>
            </a:pPr>
            <a:endParaRPr dirty="0"/>
          </a:p>
          <a:p>
            <a:pPr marL="230400" lvl="0" indent="0" algn="r" rtl="0">
              <a:lnSpc>
                <a:spcPct val="90000"/>
              </a:lnSpc>
              <a:spcBef>
                <a:spcPts val="0"/>
              </a:spcBef>
              <a:spcAft>
                <a:spcPts val="0"/>
              </a:spcAft>
              <a:buClr>
                <a:srgbClr val="000000"/>
              </a:buClr>
              <a:buSzPts val="2400"/>
              <a:buFont typeface="Arial"/>
              <a:buNone/>
            </a:pPr>
            <a:r>
              <a:rPr lang="en-US" sz="1700" b="1" u="sng" dirty="0">
                <a:solidFill>
                  <a:srgbClr val="8DC641"/>
                </a:solidFill>
                <a:hlinkClick r:id="rId3">
                  <a:extLst>
                    <a:ext uri="{A12FA001-AC4F-418D-AE19-62706E023703}">
                      <ahyp:hlinkClr xmlns:ahyp="http://schemas.microsoft.com/office/drawing/2018/hyperlinkcolor" val="tx"/>
                    </a:ext>
                  </a:extLst>
                </a:hlinkClick>
              </a:rPr>
              <a:t>Source</a:t>
            </a:r>
            <a:endParaRPr b="1" dirty="0">
              <a:solidFill>
                <a:srgbClr val="8DC641"/>
              </a:solidFill>
            </a:endParaRPr>
          </a:p>
        </p:txBody>
      </p:sp>
      <p:sp>
        <p:nvSpPr>
          <p:cNvPr id="416" name="Google Shape;416;g2cd75f9cfb2_0_2"/>
          <p:cNvSpPr txBox="1">
            <a:spLocks noGrp="1"/>
          </p:cNvSpPr>
          <p:nvPr>
            <p:ph type="body" idx="2"/>
          </p:nvPr>
        </p:nvSpPr>
        <p:spPr>
          <a:xfrm>
            <a:off x="798381" y="1369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err="1">
                <a:latin typeface="Calibri"/>
                <a:ea typeface="Calibri"/>
                <a:cs typeface="Calibri"/>
                <a:sym typeface="Calibri"/>
              </a:rPr>
              <a:t>Störungen</a:t>
            </a:r>
            <a:r>
              <a:rPr lang="en-US" sz="3600" b="1" dirty="0">
                <a:latin typeface="Calibri"/>
                <a:ea typeface="Calibri"/>
                <a:cs typeface="Calibri"/>
                <a:sym typeface="Calibri"/>
              </a:rPr>
              <a:t> und </a:t>
            </a:r>
            <a:r>
              <a:rPr lang="en-US" sz="3600" b="1" dirty="0" err="1">
                <a:latin typeface="Calibri"/>
                <a:ea typeface="Calibri"/>
                <a:cs typeface="Calibri"/>
                <a:sym typeface="Calibri"/>
              </a:rPr>
              <a:t>Fragmentierung</a:t>
            </a:r>
            <a:endParaRPr lang="en-US" sz="3600" b="1" dirty="0">
              <a:latin typeface="Calibri"/>
              <a:ea typeface="Calibri"/>
              <a:cs typeface="Calibri"/>
              <a:sym typeface="Calibri"/>
            </a:endParaRPr>
          </a:p>
        </p:txBody>
      </p:sp>
      <p:grpSp>
        <p:nvGrpSpPr>
          <p:cNvPr id="417" name="Google Shape;417;g2cd75f9cfb2_0_2"/>
          <p:cNvGrpSpPr/>
          <p:nvPr/>
        </p:nvGrpSpPr>
        <p:grpSpPr>
          <a:xfrm rot="3730713">
            <a:off x="11041444" y="-42775"/>
            <a:ext cx="949899" cy="1163507"/>
            <a:chOff x="7602444" y="4967675"/>
            <a:chExt cx="483620" cy="592374"/>
          </a:xfrm>
        </p:grpSpPr>
        <p:grpSp>
          <p:nvGrpSpPr>
            <p:cNvPr id="418" name="Google Shape;418;g2cd75f9cfb2_0_2"/>
            <p:cNvGrpSpPr/>
            <p:nvPr/>
          </p:nvGrpSpPr>
          <p:grpSpPr>
            <a:xfrm>
              <a:off x="7618661" y="4967675"/>
              <a:ext cx="467403" cy="507609"/>
              <a:chOff x="2251964" y="3590497"/>
              <a:chExt cx="467403" cy="507609"/>
            </a:xfrm>
          </p:grpSpPr>
          <p:sp>
            <p:nvSpPr>
              <p:cNvPr id="419" name="Google Shape;419;g2cd75f9cfb2_0_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g2cd75f9cfb2_0_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g2cd75f9cfb2_0_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g2cd75f9cfb2_0_2"/>
            <p:cNvGrpSpPr/>
            <p:nvPr/>
          </p:nvGrpSpPr>
          <p:grpSpPr>
            <a:xfrm>
              <a:off x="7602444" y="4993761"/>
              <a:ext cx="421973" cy="566288"/>
              <a:chOff x="2235747" y="3616583"/>
              <a:chExt cx="421973" cy="566288"/>
            </a:xfrm>
          </p:grpSpPr>
          <p:sp>
            <p:nvSpPr>
              <p:cNvPr id="423" name="Google Shape;423;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25" name="Google Shape;425;g2cd75f9cfb2_0_2"/>
          <p:cNvPicPr preferRelativeResize="0"/>
          <p:nvPr/>
        </p:nvPicPr>
        <p:blipFill rotWithShape="1">
          <a:blip r:embed="rId4">
            <a:alphaModFix/>
          </a:blip>
          <a:srcRect/>
          <a:stretch/>
        </p:blipFill>
        <p:spPr>
          <a:xfrm>
            <a:off x="3086100" y="3154335"/>
            <a:ext cx="5441326" cy="2904376"/>
          </a:xfrm>
          <a:prstGeom prst="rect">
            <a:avLst/>
          </a:prstGeom>
          <a:noFill/>
          <a:ln>
            <a:noFill/>
          </a:ln>
        </p:spPr>
      </p:pic>
      <p:sp>
        <p:nvSpPr>
          <p:cNvPr id="2" name="TextBox 1">
            <a:extLst>
              <a:ext uri="{FF2B5EF4-FFF2-40B4-BE49-F238E27FC236}">
                <a16:creationId xmlns:a16="http://schemas.microsoft.com/office/drawing/2014/main" id="{E1775184-7EBD-7FBE-0438-EEEDFFC926BB}"/>
              </a:ext>
            </a:extLst>
          </p:cNvPr>
          <p:cNvSpPr txBox="1"/>
          <p:nvPr/>
        </p:nvSpPr>
        <p:spPr>
          <a:xfrm>
            <a:off x="3505200" y="5597047"/>
            <a:ext cx="1962150" cy="230832"/>
          </a:xfrm>
          <a:prstGeom prst="rect">
            <a:avLst/>
          </a:prstGeom>
          <a:solidFill>
            <a:schemeClr val="bg1"/>
          </a:solidFill>
        </p:spPr>
        <p:txBody>
          <a:bodyPr wrap="square" rtlCol="0">
            <a:spAutoFit/>
          </a:bodyPr>
          <a:lstStyle/>
          <a:p>
            <a:r>
              <a:rPr lang="en-IE" sz="900" dirty="0" err="1">
                <a:latin typeface="Calibri" panose="020F0502020204030204" pitchFamily="34" charset="0"/>
                <a:ea typeface="Calibri" panose="020F0502020204030204" pitchFamily="34" charset="0"/>
                <a:cs typeface="Calibri" panose="020F0502020204030204" pitchFamily="34" charset="0"/>
              </a:rPr>
              <a:t>Innenleben</a:t>
            </a:r>
            <a:r>
              <a:rPr lang="en-IE" sz="900" dirty="0">
                <a:latin typeface="Calibri" panose="020F0502020204030204" pitchFamily="34" charset="0"/>
                <a:ea typeface="Calibri" panose="020F0502020204030204" pitchFamily="34" charset="0"/>
                <a:cs typeface="Calibri" panose="020F0502020204030204" pitchFamily="34" charset="0"/>
              </a:rPr>
              <a:t> </a:t>
            </a:r>
            <a:r>
              <a:rPr lang="en-IE" sz="900" dirty="0" err="1">
                <a:latin typeface="Calibri" panose="020F0502020204030204" pitchFamily="34" charset="0"/>
                <a:ea typeface="Calibri" panose="020F0502020204030204" pitchFamily="34" charset="0"/>
                <a:cs typeface="Calibri" panose="020F0502020204030204" pitchFamily="34" charset="0"/>
              </a:rPr>
              <a:t>mit</a:t>
            </a:r>
            <a:r>
              <a:rPr lang="en-IE" sz="900" dirty="0">
                <a:latin typeface="Calibri" panose="020F0502020204030204" pitchFamily="34" charset="0"/>
                <a:ea typeface="Calibri" panose="020F0502020204030204" pitchFamily="34" charset="0"/>
                <a:cs typeface="Calibri" panose="020F0502020204030204" pitchFamily="34" charset="0"/>
              </a:rPr>
              <a:t> </a:t>
            </a:r>
            <a:r>
              <a:rPr lang="en-IE" sz="900" dirty="0" err="1">
                <a:latin typeface="Calibri" panose="020F0502020204030204" pitchFamily="34" charset="0"/>
                <a:ea typeface="Calibri" panose="020F0502020204030204" pitchFamily="34" charset="0"/>
                <a:cs typeface="Calibri" panose="020F0502020204030204" pitchFamily="34" charset="0"/>
              </a:rPr>
              <a:t>Innenarten</a:t>
            </a:r>
            <a:endParaRPr lang="en-IE" sz="9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44DF928-E799-2713-96F2-DB620F644AA9}"/>
              </a:ext>
            </a:extLst>
          </p:cNvPr>
          <p:cNvSpPr txBox="1"/>
          <p:nvPr/>
        </p:nvSpPr>
        <p:spPr>
          <a:xfrm>
            <a:off x="3505200" y="5854530"/>
            <a:ext cx="1962150" cy="230832"/>
          </a:xfrm>
          <a:prstGeom prst="rect">
            <a:avLst/>
          </a:prstGeom>
          <a:solidFill>
            <a:schemeClr val="bg1"/>
          </a:solidFill>
        </p:spPr>
        <p:txBody>
          <a:bodyPr wrap="square" rtlCol="0">
            <a:spAutoFit/>
          </a:bodyPr>
          <a:lstStyle/>
          <a:p>
            <a:r>
              <a:rPr lang="en-IE" sz="900" dirty="0" err="1">
                <a:latin typeface="Calibri" panose="020F0502020204030204" pitchFamily="34" charset="0"/>
                <a:ea typeface="Calibri" panose="020F0502020204030204" pitchFamily="34" charset="0"/>
                <a:cs typeface="Calibri" panose="020F0502020204030204" pitchFamily="34" charset="0"/>
              </a:rPr>
              <a:t>Randlebensraum</a:t>
            </a:r>
            <a:r>
              <a:rPr lang="en-IE" sz="900" dirty="0">
                <a:latin typeface="Calibri" panose="020F0502020204030204" pitchFamily="34" charset="0"/>
                <a:ea typeface="Calibri" panose="020F0502020204030204" pitchFamily="34" charset="0"/>
                <a:cs typeface="Calibri" panose="020F0502020204030204" pitchFamily="34" charset="0"/>
              </a:rPr>
              <a:t> </a:t>
            </a:r>
            <a:r>
              <a:rPr lang="en-IE" sz="900" dirty="0" err="1">
                <a:latin typeface="Calibri" panose="020F0502020204030204" pitchFamily="34" charset="0"/>
                <a:ea typeface="Calibri" panose="020F0502020204030204" pitchFamily="34" charset="0"/>
                <a:cs typeface="Calibri" panose="020F0502020204030204" pitchFamily="34" charset="0"/>
              </a:rPr>
              <a:t>mit</a:t>
            </a:r>
            <a:r>
              <a:rPr lang="en-IE" sz="900" dirty="0">
                <a:latin typeface="Calibri" panose="020F0502020204030204" pitchFamily="34" charset="0"/>
                <a:ea typeface="Calibri" panose="020F0502020204030204" pitchFamily="34" charset="0"/>
                <a:cs typeface="Calibri" panose="020F0502020204030204" pitchFamily="34" charset="0"/>
              </a:rPr>
              <a:t> </a:t>
            </a:r>
            <a:r>
              <a:rPr lang="en-IE" sz="900" dirty="0" err="1">
                <a:latin typeface="Calibri" panose="020F0502020204030204" pitchFamily="34" charset="0"/>
                <a:ea typeface="Calibri" panose="020F0502020204030204" pitchFamily="34" charset="0"/>
                <a:cs typeface="Calibri" panose="020F0502020204030204" pitchFamily="34" charset="0"/>
              </a:rPr>
              <a:t>Randarten</a:t>
            </a:r>
            <a:endParaRPr lang="en-IE" sz="9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8FE812A-2953-C035-F01A-B258D1DFDD2D}"/>
              </a:ext>
            </a:extLst>
          </p:cNvPr>
          <p:cNvSpPr txBox="1"/>
          <p:nvPr/>
        </p:nvSpPr>
        <p:spPr>
          <a:xfrm>
            <a:off x="6105969" y="5844752"/>
            <a:ext cx="2762181" cy="230832"/>
          </a:xfrm>
          <a:prstGeom prst="rect">
            <a:avLst/>
          </a:prstGeom>
          <a:solidFill>
            <a:schemeClr val="bg1"/>
          </a:solidFill>
        </p:spPr>
        <p:txBody>
          <a:bodyPr wrap="square" rtlCol="0">
            <a:spAutoFit/>
          </a:bodyPr>
          <a:lstStyle/>
          <a:p>
            <a:r>
              <a:rPr lang="de-DE" sz="900" dirty="0">
                <a:latin typeface="Calibri" panose="020F0502020204030204" pitchFamily="34" charset="0"/>
                <a:ea typeface="Calibri" panose="020F0502020204030204" pitchFamily="34" charset="0"/>
                <a:cs typeface="Calibri" panose="020F0502020204030204" pitchFamily="34" charset="0"/>
              </a:rPr>
              <a:t>Der Randlebensraum und die Randarten </a:t>
            </a:r>
            <a:r>
              <a:rPr lang="de-DE" sz="900" dirty="0">
                <a:solidFill>
                  <a:srgbClr val="FF0000"/>
                </a:solidFill>
                <a:latin typeface="Calibri" panose="020F0502020204030204" pitchFamily="34" charset="0"/>
                <a:ea typeface="Calibri" panose="020F0502020204030204" pitchFamily="34" charset="0"/>
                <a:cs typeface="Calibri" panose="020F0502020204030204" pitchFamily="34" charset="0"/>
              </a:rPr>
              <a:t>nehmen zu</a:t>
            </a:r>
            <a:endPar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9202279-179B-8CAF-CE8D-7AE510825419}"/>
              </a:ext>
            </a:extLst>
          </p:cNvPr>
          <p:cNvSpPr txBox="1"/>
          <p:nvPr/>
        </p:nvSpPr>
        <p:spPr>
          <a:xfrm>
            <a:off x="6105969" y="5607656"/>
            <a:ext cx="2752143" cy="230832"/>
          </a:xfrm>
          <a:prstGeom prst="rect">
            <a:avLst/>
          </a:prstGeom>
          <a:solidFill>
            <a:schemeClr val="bg1"/>
          </a:solidFill>
        </p:spPr>
        <p:txBody>
          <a:bodyPr wrap="square" rtlCol="0">
            <a:spAutoFit/>
          </a:bodyPr>
          <a:lstStyle/>
          <a:p>
            <a:r>
              <a:rPr lang="de-DE" sz="900" dirty="0">
                <a:latin typeface="Calibri" panose="020F0502020204030204" pitchFamily="34" charset="0"/>
                <a:ea typeface="Calibri" panose="020F0502020204030204" pitchFamily="34" charset="0"/>
                <a:cs typeface="Calibri" panose="020F0502020204030204" pitchFamily="34" charset="0"/>
              </a:rPr>
              <a:t>Der Lebensraum und die Arten im Inneren </a:t>
            </a:r>
            <a:r>
              <a:rPr lang="de-DE" sz="900" dirty="0">
                <a:solidFill>
                  <a:srgbClr val="FF0000"/>
                </a:solidFill>
                <a:latin typeface="Calibri" panose="020F0502020204030204" pitchFamily="34" charset="0"/>
                <a:ea typeface="Calibri" panose="020F0502020204030204" pitchFamily="34" charset="0"/>
                <a:cs typeface="Calibri" panose="020F0502020204030204" pitchFamily="34" charset="0"/>
              </a:rPr>
              <a:t>nehmen ab</a:t>
            </a:r>
            <a:endPar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dirty="0">
                <a:latin typeface="Calibri"/>
                <a:ea typeface="Calibri"/>
                <a:cs typeface="Calibri"/>
                <a:sym typeface="Calibri"/>
              </a:rPr>
              <a:t>Praktische Tipps</a:t>
            </a:r>
          </a:p>
        </p:txBody>
      </p:sp>
      <p:sp>
        <p:nvSpPr>
          <p:cNvPr id="432" name="Google Shape;432;p5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
          <p:cNvSpPr txBox="1">
            <a:spLocks noGrp="1"/>
          </p:cNvSpPr>
          <p:nvPr>
            <p:ph type="body" idx="1"/>
          </p:nvPr>
        </p:nvSpPr>
        <p:spPr>
          <a:xfrm>
            <a:off x="422107" y="1420553"/>
            <a:ext cx="6893093" cy="4189834"/>
          </a:xfrm>
          <a:prstGeom prst="rect">
            <a:avLst/>
          </a:prstGeom>
          <a:noFill/>
          <a:ln>
            <a:noFill/>
          </a:ln>
        </p:spPr>
        <p:txBody>
          <a:bodyPr spcFirstLastPara="1" wrap="square" lIns="91425" tIns="45700" rIns="91425" bIns="45700" anchor="t" anchorCtr="0">
            <a:noAutofit/>
          </a:bodyPr>
          <a:lstStyle/>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Implementierung von Erhaltungspflügen</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Diversifizierung der Fruchtfolge</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Integration von Agroforstwirtschaft</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Wassererspartechniken</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Strategien für Deckfrüchte</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Präzisionslandwirtschaftstechnologien</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Integriertes Schädlingsmanagement </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Förderung der Viehrotation</a:t>
            </a:r>
          </a:p>
          <a:p>
            <a:pPr marL="685800" lvl="0" indent="-457200" algn="l" rtl="0">
              <a:lnSpc>
                <a:spcPct val="90000"/>
              </a:lnSpc>
              <a:spcBef>
                <a:spcPts val="600"/>
              </a:spcBef>
              <a:spcAft>
                <a:spcPts val="0"/>
              </a:spcAft>
              <a:buSzPts val="2400"/>
              <a:buAutoNum type="arabicPeriod"/>
            </a:pPr>
            <a:r>
              <a:rPr lang="de-DE" sz="2300" i="0" dirty="0">
                <a:latin typeface="Calibri"/>
                <a:ea typeface="Calibri"/>
                <a:cs typeface="Calibri"/>
                <a:sym typeface="Calibri"/>
              </a:rPr>
              <a:t>Adoption klimafreundlicher Pflanzensorten</a:t>
            </a:r>
            <a:br>
              <a:rPr lang="en-US" sz="2300" i="0" dirty="0">
                <a:latin typeface="Arial"/>
                <a:ea typeface="Arial"/>
                <a:cs typeface="Arial"/>
                <a:sym typeface="Arial"/>
              </a:rPr>
            </a:br>
            <a:endParaRPr sz="2300" dirty="0"/>
          </a:p>
        </p:txBody>
      </p:sp>
      <p:sp>
        <p:nvSpPr>
          <p:cNvPr id="438" name="Google Shape;438;p10"/>
          <p:cNvSpPr txBox="1">
            <a:spLocks noGrp="1"/>
          </p:cNvSpPr>
          <p:nvPr>
            <p:ph type="body" idx="2"/>
          </p:nvPr>
        </p:nvSpPr>
        <p:spPr>
          <a:xfrm>
            <a:off x="422107" y="498227"/>
            <a:ext cx="3659574" cy="530311"/>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800"/>
              </a:spcAft>
              <a:buSzPts val="4800"/>
              <a:buNone/>
            </a:pPr>
            <a:r>
              <a:rPr lang="en-US" sz="3600" b="1" dirty="0" err="1">
                <a:latin typeface="Calibri"/>
                <a:ea typeface="Calibri"/>
                <a:cs typeface="Calibri"/>
                <a:sym typeface="Calibri"/>
              </a:rPr>
              <a:t>Praktische</a:t>
            </a:r>
            <a:r>
              <a:rPr lang="en-US" sz="3600" b="1" dirty="0">
                <a:latin typeface="Calibri"/>
                <a:ea typeface="Calibri"/>
                <a:cs typeface="Calibri"/>
                <a:sym typeface="Calibri"/>
              </a:rPr>
              <a:t> Tipps</a:t>
            </a:r>
          </a:p>
          <a:p>
            <a:pPr marL="0" lvl="0" indent="0" algn="l" rtl="0">
              <a:lnSpc>
                <a:spcPct val="90000"/>
              </a:lnSpc>
              <a:spcBef>
                <a:spcPts val="1000"/>
              </a:spcBef>
              <a:spcAft>
                <a:spcPts val="0"/>
              </a:spcAft>
              <a:buClr>
                <a:srgbClr val="000000"/>
              </a:buClr>
              <a:buSzPts val="3600"/>
              <a:buNone/>
            </a:pPr>
            <a:endParaRPr b="1" dirty="0"/>
          </a:p>
        </p:txBody>
      </p:sp>
      <p:pic>
        <p:nvPicPr>
          <p:cNvPr id="439" name="Google Shape;439;p1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body" idx="1"/>
          </p:nvPr>
        </p:nvSpPr>
        <p:spPr>
          <a:xfrm>
            <a:off x="642906" y="1244418"/>
            <a:ext cx="11423398"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Implementierung</a:t>
            </a:r>
            <a:r>
              <a:rPr lang="en-US" sz="2200" b="1" i="0" dirty="0">
                <a:latin typeface="Calibri"/>
                <a:ea typeface="Calibri"/>
                <a:cs typeface="Calibri"/>
                <a:sym typeface="Calibri"/>
              </a:rPr>
              <a:t> von </a:t>
            </a:r>
            <a:r>
              <a:rPr lang="en-US" sz="2200" b="1" i="0" dirty="0" err="1">
                <a:latin typeface="Calibri"/>
                <a:ea typeface="Calibri"/>
                <a:cs typeface="Calibri"/>
                <a:sym typeface="Calibri"/>
              </a:rPr>
              <a:t>Erhaltungspflügen</a:t>
            </a:r>
            <a:r>
              <a:rPr lang="en-US" sz="2200" b="1" i="0" dirty="0">
                <a:latin typeface="Calibri"/>
                <a:ea typeface="Calibri"/>
                <a:cs typeface="Calibri"/>
                <a:sym typeface="Calibri"/>
              </a:rPr>
              <a:t>: </a:t>
            </a:r>
            <a:r>
              <a:rPr lang="de-DE" sz="2200" b="0" i="0" dirty="0">
                <a:latin typeface="Calibri"/>
                <a:ea typeface="Calibri"/>
                <a:cs typeface="Calibri"/>
                <a:sym typeface="Calibri"/>
              </a:rPr>
              <a:t>Adoptieren Sie Erhaltungspflüge, um die Bodenstörung zu reduzieren und die Bodenstruktur zu verbessern. Diese Methode minimiert die Erosion, erhält die Bodenfeuchtigkeit und fördert die langfristige Bodenfruchtbarkeit, was zu einer nachhaltigen und widerstandsfähigen Landwirtschaft beiträgt.</a:t>
            </a:r>
          </a:p>
          <a:p>
            <a:pPr marL="228600" lvl="0" indent="0" algn="l" rtl="0">
              <a:lnSpc>
                <a:spcPct val="90000"/>
              </a:lnSpc>
              <a:spcBef>
                <a:spcPts val="1000"/>
              </a:spcBef>
              <a:spcAft>
                <a:spcPts val="0"/>
              </a:spcAft>
              <a:buSzPts val="2400"/>
              <a:buNone/>
            </a:pPr>
            <a:r>
              <a:rPr lang="en-US" sz="2200" b="1" i="0" dirty="0" err="1">
                <a:latin typeface="Calibri"/>
                <a:ea typeface="Calibri"/>
                <a:cs typeface="Calibri"/>
                <a:sym typeface="Calibri"/>
              </a:rPr>
              <a:t>Diversifizierung</a:t>
            </a:r>
            <a:r>
              <a:rPr lang="en-US" sz="2200" b="1" i="0" dirty="0">
                <a:latin typeface="Calibri"/>
                <a:ea typeface="Calibri"/>
                <a:cs typeface="Calibri"/>
                <a:sym typeface="Calibri"/>
              </a:rPr>
              <a:t> der </a:t>
            </a:r>
            <a:r>
              <a:rPr lang="en-US" sz="2200" b="1" i="0" dirty="0" err="1">
                <a:latin typeface="Calibri"/>
                <a:ea typeface="Calibri"/>
                <a:cs typeface="Calibri"/>
                <a:sym typeface="Calibri"/>
              </a:rPr>
              <a:t>Fruchtfolge</a:t>
            </a:r>
            <a:r>
              <a:rPr lang="en-US" sz="2200" b="1" i="0" dirty="0">
                <a:latin typeface="Calibri"/>
                <a:ea typeface="Calibri"/>
                <a:cs typeface="Calibri"/>
                <a:sym typeface="Calibri"/>
              </a:rPr>
              <a:t>:</a:t>
            </a:r>
            <a:r>
              <a:rPr lang="de-DE" sz="2200" b="0" i="0" dirty="0">
                <a:latin typeface="Calibri"/>
                <a:ea typeface="Calibri"/>
                <a:cs typeface="Calibri"/>
                <a:sym typeface="Calibri"/>
              </a:rPr>
              <a:t>Setzen Sie auf vielfältige Fruchtfolgen, um die Biodiversität zu erhöhen, Schädlingseffekte zu durchbrechen und die Nährstoffnutzung zu optimieren. Der Wechsel der Nutzpflanzen fördert die Bodenfruchtbarkeit, reduziert das Risiko von Krankheiten und unterstützt ein ausgewogeneres und nachhaltigeres Agrarsystem</a:t>
            </a:r>
          </a:p>
          <a:p>
            <a:pPr marL="228600" lvl="0" indent="0" algn="l" rtl="0">
              <a:lnSpc>
                <a:spcPct val="90000"/>
              </a:lnSpc>
              <a:spcBef>
                <a:spcPts val="1000"/>
              </a:spcBef>
              <a:spcAft>
                <a:spcPts val="0"/>
              </a:spcAft>
              <a:buSzPts val="2400"/>
              <a:buNone/>
            </a:pPr>
            <a:r>
              <a:rPr lang="en-US" sz="2200" b="1" i="0" dirty="0">
                <a:latin typeface="Calibri"/>
                <a:ea typeface="Calibri"/>
                <a:cs typeface="Calibri"/>
                <a:sym typeface="Calibri"/>
              </a:rPr>
              <a:t>Integration von </a:t>
            </a:r>
            <a:r>
              <a:rPr lang="en-US" sz="2200" b="1" i="0" dirty="0" err="1">
                <a:latin typeface="Calibri"/>
                <a:ea typeface="Calibri"/>
                <a:cs typeface="Calibri"/>
                <a:sym typeface="Calibri"/>
              </a:rPr>
              <a:t>Agroforstwirtschaft</a:t>
            </a:r>
            <a:r>
              <a:rPr lang="en-US" sz="2200" b="1" i="0" dirty="0">
                <a:latin typeface="Calibri"/>
                <a:ea typeface="Calibri"/>
                <a:cs typeface="Calibri"/>
                <a:sym typeface="Calibri"/>
              </a:rPr>
              <a:t>:</a:t>
            </a:r>
            <a:r>
              <a:rPr lang="en-US" sz="2200" dirty="0">
                <a:latin typeface="Calibri"/>
                <a:ea typeface="Calibri"/>
                <a:cs typeface="Calibri"/>
                <a:sym typeface="Calibri"/>
              </a:rPr>
              <a:t> </a:t>
            </a:r>
            <a:r>
              <a:rPr lang="de-DE" sz="2200" b="0" i="0" dirty="0">
                <a:latin typeface="Calibri"/>
                <a:ea typeface="Calibri"/>
                <a:cs typeface="Calibri"/>
                <a:sym typeface="Calibri"/>
              </a:rPr>
              <a:t>Integrieren Sie Agroforstwirtschaft, indem Sie Bäume auf Ihrem Hof pflanzen. Dies erhöht nicht nur die Landschaftsbiodiversität, sondern bietet auch zusätzliche Vorteile wie verbesserte </a:t>
            </a:r>
            <a:r>
              <a:rPr lang="de-DE" sz="2200" b="0" i="0" dirty="0" err="1">
                <a:latin typeface="Calibri"/>
                <a:ea typeface="Calibri"/>
                <a:cs typeface="Calibri"/>
                <a:sym typeface="Calibri"/>
              </a:rPr>
              <a:t>Mikroklimata</a:t>
            </a:r>
            <a:r>
              <a:rPr lang="de-DE" sz="2200" b="0" i="0" dirty="0">
                <a:latin typeface="Calibri"/>
                <a:ea typeface="Calibri"/>
                <a:cs typeface="Calibri"/>
                <a:sym typeface="Calibri"/>
              </a:rPr>
              <a:t>, Kohlenstoffspeicherung und potenzielles zusätzliches Einkommen durch Agroforstprodukte</a:t>
            </a:r>
            <a:endParaRPr sz="2200" dirty="0"/>
          </a:p>
        </p:txBody>
      </p:sp>
      <p:sp>
        <p:nvSpPr>
          <p:cNvPr id="445" name="Google Shape;445;p59"/>
          <p:cNvSpPr txBox="1">
            <a:spLocks noGrp="1"/>
          </p:cNvSpPr>
          <p:nvPr>
            <p:ph type="body" idx="2"/>
          </p:nvPr>
        </p:nvSpPr>
        <p:spPr>
          <a:xfrm>
            <a:off x="574211" y="36370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Quattrocento Sans"/>
                <a:ea typeface="Quattrocento Sans"/>
                <a:cs typeface="Quattrocento Sans"/>
                <a:sym typeface="Quattrocento Sans"/>
              </a:rPr>
              <a:t>Praktische Tipps</a:t>
            </a:r>
          </a:p>
        </p:txBody>
      </p:sp>
      <p:grpSp>
        <p:nvGrpSpPr>
          <p:cNvPr id="446" name="Google Shape;446;p59"/>
          <p:cNvGrpSpPr/>
          <p:nvPr/>
        </p:nvGrpSpPr>
        <p:grpSpPr>
          <a:xfrm rot="3730759">
            <a:off x="10980893" y="109804"/>
            <a:ext cx="949887" cy="1163493"/>
            <a:chOff x="7602444" y="4967675"/>
            <a:chExt cx="483620" cy="592374"/>
          </a:xfrm>
        </p:grpSpPr>
        <p:grpSp>
          <p:nvGrpSpPr>
            <p:cNvPr id="447" name="Google Shape;447;p59"/>
            <p:cNvGrpSpPr/>
            <p:nvPr/>
          </p:nvGrpSpPr>
          <p:grpSpPr>
            <a:xfrm>
              <a:off x="7618661" y="4967675"/>
              <a:ext cx="467403" cy="507609"/>
              <a:chOff x="2251964" y="3590497"/>
              <a:chExt cx="467403" cy="507609"/>
            </a:xfrm>
          </p:grpSpPr>
          <p:sp>
            <p:nvSpPr>
              <p:cNvPr id="448" name="Google Shape;448;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p59"/>
            <p:cNvGrpSpPr/>
            <p:nvPr/>
          </p:nvGrpSpPr>
          <p:grpSpPr>
            <a:xfrm>
              <a:off x="7602444" y="4993761"/>
              <a:ext cx="421973" cy="566288"/>
              <a:chOff x="2235747" y="3616583"/>
              <a:chExt cx="421973" cy="566288"/>
            </a:xfrm>
          </p:grpSpPr>
          <p:sp>
            <p:nvSpPr>
              <p:cNvPr id="452" name="Google Shape;452;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body" idx="1"/>
          </p:nvPr>
        </p:nvSpPr>
        <p:spPr>
          <a:xfrm>
            <a:off x="571500" y="1046811"/>
            <a:ext cx="10761000" cy="5497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err="1">
                <a:latin typeface="Calibri"/>
                <a:ea typeface="Calibri"/>
                <a:cs typeface="Calibri"/>
                <a:sym typeface="Calibri"/>
              </a:rPr>
              <a:t>Wassererspartechniken</a:t>
            </a:r>
            <a:r>
              <a:rPr lang="en-US" b="1" i="0" dirty="0">
                <a:latin typeface="Calibri"/>
                <a:ea typeface="Calibri"/>
                <a:cs typeface="Calibri"/>
                <a:sym typeface="Calibri"/>
              </a:rPr>
              <a:t>:</a:t>
            </a:r>
            <a:r>
              <a:rPr lang="en-US" dirty="0">
                <a:latin typeface="Calibri"/>
                <a:ea typeface="Calibri"/>
                <a:cs typeface="Calibri"/>
                <a:sym typeface="Calibri"/>
              </a:rPr>
              <a:t> </a:t>
            </a:r>
            <a:r>
              <a:rPr lang="de-DE" b="0" i="0" dirty="0">
                <a:latin typeface="Calibri"/>
                <a:ea typeface="Calibri"/>
                <a:cs typeface="Calibri"/>
                <a:sym typeface="Calibri"/>
              </a:rPr>
              <a:t>Setzen Sie Wassererspartechniken um, einschließlich effizienter Bewässerungspraktiken und Wasserrecycling. Die Wassereinsparung bekämpft nicht nur die Ressourcenschwankungen, sondern trägt auch zu einer nachhaltigen landwirtschaftlichen Produktion angesichts der sich verändernden Klimamuster bei.</a:t>
            </a:r>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22860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Source</a:t>
            </a:r>
            <a:endParaRPr sz="2000" b="1" dirty="0">
              <a:solidFill>
                <a:srgbClr val="8DC641"/>
              </a:solidFill>
            </a:endParaRPr>
          </a:p>
        </p:txBody>
      </p:sp>
      <p:sp>
        <p:nvSpPr>
          <p:cNvPr id="459" name="Google Shape;459;p60"/>
          <p:cNvSpPr txBox="1">
            <a:spLocks noGrp="1"/>
          </p:cNvSpPr>
          <p:nvPr>
            <p:ph type="body" idx="2"/>
          </p:nvPr>
        </p:nvSpPr>
        <p:spPr>
          <a:xfrm>
            <a:off x="737395" y="343140"/>
            <a:ext cx="474900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Quattrocento Sans"/>
                <a:ea typeface="Quattrocento Sans"/>
                <a:cs typeface="Quattrocento Sans"/>
                <a:sym typeface="Quattrocento Sans"/>
              </a:rPr>
              <a:t>Praktische Tipps</a:t>
            </a:r>
          </a:p>
        </p:txBody>
      </p:sp>
      <p:grpSp>
        <p:nvGrpSpPr>
          <p:cNvPr id="460" name="Google Shape;460;p60"/>
          <p:cNvGrpSpPr/>
          <p:nvPr/>
        </p:nvGrpSpPr>
        <p:grpSpPr>
          <a:xfrm rot="3730759">
            <a:off x="10980893" y="109804"/>
            <a:ext cx="949887" cy="1163493"/>
            <a:chOff x="7602444" y="4967675"/>
            <a:chExt cx="483620" cy="592374"/>
          </a:xfrm>
        </p:grpSpPr>
        <p:grpSp>
          <p:nvGrpSpPr>
            <p:cNvPr id="461" name="Google Shape;461;p60"/>
            <p:cNvGrpSpPr/>
            <p:nvPr/>
          </p:nvGrpSpPr>
          <p:grpSpPr>
            <a:xfrm>
              <a:off x="7618661" y="4967675"/>
              <a:ext cx="467403" cy="507609"/>
              <a:chOff x="2251964" y="3590497"/>
              <a:chExt cx="467403" cy="507609"/>
            </a:xfrm>
          </p:grpSpPr>
          <p:sp>
            <p:nvSpPr>
              <p:cNvPr id="462" name="Google Shape;462;p6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6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6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5" name="Google Shape;465;p60"/>
            <p:cNvGrpSpPr/>
            <p:nvPr/>
          </p:nvGrpSpPr>
          <p:grpSpPr>
            <a:xfrm>
              <a:off x="7602444" y="4993761"/>
              <a:ext cx="421973" cy="566288"/>
              <a:chOff x="2235747" y="3616583"/>
              <a:chExt cx="421973" cy="566288"/>
            </a:xfrm>
          </p:grpSpPr>
          <p:sp>
            <p:nvSpPr>
              <p:cNvPr id="466" name="Google Shape;466;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68" name="Google Shape;468;p60"/>
          <p:cNvPicPr preferRelativeResize="0"/>
          <p:nvPr/>
        </p:nvPicPr>
        <p:blipFill rotWithShape="1">
          <a:blip r:embed="rId4">
            <a:alphaModFix/>
          </a:blip>
          <a:srcRect/>
          <a:stretch/>
        </p:blipFill>
        <p:spPr>
          <a:xfrm>
            <a:off x="1571025" y="3092849"/>
            <a:ext cx="2611250" cy="2777925"/>
          </a:xfrm>
          <a:prstGeom prst="rect">
            <a:avLst/>
          </a:prstGeom>
          <a:noFill/>
          <a:ln>
            <a:noFill/>
          </a:ln>
        </p:spPr>
      </p:pic>
      <p:pic>
        <p:nvPicPr>
          <p:cNvPr id="469" name="Google Shape;469;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53433" y="3429000"/>
            <a:ext cx="5057700" cy="223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cd75f9cfb2_0_18"/>
          <p:cNvSpPr txBox="1">
            <a:spLocks noGrp="1"/>
          </p:cNvSpPr>
          <p:nvPr>
            <p:ph type="body" idx="1"/>
          </p:nvPr>
        </p:nvSpPr>
        <p:spPr>
          <a:xfrm>
            <a:off x="702075" y="915335"/>
            <a:ext cx="10787850" cy="55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err="1">
                <a:latin typeface="Calibri"/>
                <a:ea typeface="Calibri"/>
                <a:cs typeface="Calibri"/>
                <a:sym typeface="Calibri"/>
              </a:rPr>
              <a:t>Strategien</a:t>
            </a:r>
            <a:r>
              <a:rPr lang="en-US" b="1" i="0" dirty="0">
                <a:latin typeface="Calibri"/>
                <a:ea typeface="Calibri"/>
                <a:cs typeface="Calibri"/>
                <a:sym typeface="Calibri"/>
              </a:rPr>
              <a:t> für </a:t>
            </a:r>
            <a:r>
              <a:rPr lang="en-US" b="1" i="0" dirty="0" err="1">
                <a:latin typeface="Calibri"/>
                <a:ea typeface="Calibri"/>
                <a:cs typeface="Calibri"/>
                <a:sym typeface="Calibri"/>
              </a:rPr>
              <a:t>Deckfrüchte</a:t>
            </a:r>
            <a:r>
              <a:rPr lang="en-US" b="1" i="0" dirty="0">
                <a:latin typeface="Calibri"/>
                <a:ea typeface="Calibri"/>
                <a:cs typeface="Calibri"/>
                <a:sym typeface="Calibri"/>
              </a:rPr>
              <a:t>:</a:t>
            </a:r>
            <a:r>
              <a:rPr lang="en-US" dirty="0">
                <a:latin typeface="Calibri"/>
                <a:ea typeface="Calibri"/>
                <a:cs typeface="Calibri"/>
                <a:sym typeface="Calibri"/>
              </a:rPr>
              <a:t> </a:t>
            </a:r>
            <a:r>
              <a:rPr lang="de-DE" b="0" i="0" dirty="0">
                <a:latin typeface="Calibri"/>
                <a:ea typeface="Calibri"/>
                <a:cs typeface="Calibri"/>
                <a:sym typeface="Calibri"/>
              </a:rPr>
              <a:t>Nutzen Sie Deckfrüchte während der Nicht-Wachstumszeiten, um den Boden zu schützen und zu bereichern. Deckfrüchte verhindern Erosion, unterdrücken Unkraut und verbessern die Bodenfruchtbarkeit, was zu einer gesünderen und widerstandsfähigeren Landwirtschaft führt.</a:t>
            </a:r>
          </a:p>
          <a:p>
            <a:pPr marL="0" lvl="0" indent="0" algn="l" rtl="0">
              <a:lnSpc>
                <a:spcPct val="90000"/>
              </a:lnSpc>
              <a:spcBef>
                <a:spcPts val="1000"/>
              </a:spcBef>
              <a:spcAft>
                <a:spcPts val="0"/>
              </a:spcAft>
              <a:buSzPts val="2400"/>
              <a:buNone/>
            </a:pPr>
            <a:r>
              <a:rPr lang="en-US" sz="2400" b="1" i="0" dirty="0" err="1">
                <a:latin typeface="Calibri"/>
                <a:ea typeface="Calibri"/>
                <a:cs typeface="Calibri"/>
                <a:sym typeface="Calibri"/>
              </a:rPr>
              <a:t>Präzisionslandwirtschaftstechnologien</a:t>
            </a:r>
            <a:r>
              <a:rPr lang="en-US" sz="2400" b="1" i="0" dirty="0">
                <a:latin typeface="Calibri"/>
                <a:ea typeface="Calibri"/>
                <a:cs typeface="Calibri"/>
                <a:sym typeface="Calibri"/>
              </a:rPr>
              <a:t>:</a:t>
            </a:r>
            <a:r>
              <a:rPr lang="en-US" sz="2400" dirty="0">
                <a:latin typeface="Calibri"/>
                <a:ea typeface="Calibri"/>
                <a:cs typeface="Calibri"/>
                <a:sym typeface="Calibri"/>
              </a:rPr>
              <a:t> </a:t>
            </a:r>
            <a:r>
              <a:rPr lang="de-DE" sz="2400" b="0" i="0" dirty="0">
                <a:latin typeface="Calibri"/>
                <a:ea typeface="Calibri"/>
                <a:cs typeface="Calibri"/>
                <a:sym typeface="Calibri"/>
              </a:rPr>
              <a:t>Nutzen Sie die Technologien der Präzisionslandwirtschaft für eine optimierte Ressourcennutzung. Diese Instrumente ermöglichen eine genaue Anwendung von Betriebsmitteln, reduzieren die Verschwendung, minimieren die Umweltbelastung und verbessern die Gesamteffizienz der landwirtschaftlichen Tätig</a:t>
            </a: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0"/>
              </a:spcBef>
              <a:spcAft>
                <a:spcPts val="0"/>
              </a:spcAft>
              <a:buSzPts val="2400"/>
              <a:buNone/>
            </a:pPr>
            <a:endParaRPr sz="2000" dirty="0"/>
          </a:p>
          <a:p>
            <a:pPr marL="228600" lvl="0" indent="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Source</a:t>
            </a:r>
            <a:endParaRPr sz="2000" b="1" dirty="0">
              <a:solidFill>
                <a:srgbClr val="8DC641"/>
              </a:solidFill>
            </a:endParaRPr>
          </a:p>
        </p:txBody>
      </p:sp>
      <p:sp>
        <p:nvSpPr>
          <p:cNvPr id="475" name="Google Shape;475;g2cd75f9cfb2_0_18"/>
          <p:cNvSpPr txBox="1">
            <a:spLocks noGrp="1"/>
          </p:cNvSpPr>
          <p:nvPr>
            <p:ph type="body" idx="2"/>
          </p:nvPr>
        </p:nvSpPr>
        <p:spPr>
          <a:xfrm>
            <a:off x="702075" y="295746"/>
            <a:ext cx="4762950" cy="79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Quattrocento Sans"/>
                <a:ea typeface="Quattrocento Sans"/>
                <a:cs typeface="Quattrocento Sans"/>
                <a:sym typeface="Quattrocento Sans"/>
              </a:rPr>
              <a:t>Praktische Tipps</a:t>
            </a:r>
          </a:p>
        </p:txBody>
      </p:sp>
      <p:grpSp>
        <p:nvGrpSpPr>
          <p:cNvPr id="476" name="Google Shape;476;g2cd75f9cfb2_0_18"/>
          <p:cNvGrpSpPr/>
          <p:nvPr/>
        </p:nvGrpSpPr>
        <p:grpSpPr>
          <a:xfrm rot="3730713">
            <a:off x="10981111" y="110046"/>
            <a:ext cx="949899" cy="1163507"/>
            <a:chOff x="7602444" y="4967675"/>
            <a:chExt cx="483620" cy="592374"/>
          </a:xfrm>
        </p:grpSpPr>
        <p:grpSp>
          <p:nvGrpSpPr>
            <p:cNvPr id="477" name="Google Shape;477;g2cd75f9cfb2_0_18"/>
            <p:cNvGrpSpPr/>
            <p:nvPr/>
          </p:nvGrpSpPr>
          <p:grpSpPr>
            <a:xfrm>
              <a:off x="7618661" y="4967675"/>
              <a:ext cx="467403" cy="507609"/>
              <a:chOff x="2251964" y="3590497"/>
              <a:chExt cx="467403" cy="507609"/>
            </a:xfrm>
          </p:grpSpPr>
          <p:sp>
            <p:nvSpPr>
              <p:cNvPr id="478" name="Google Shape;478;g2cd75f9cfb2_0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g2cd75f9cfb2_0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g2cd75f9cfb2_0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1" name="Google Shape;481;g2cd75f9cfb2_0_18"/>
            <p:cNvGrpSpPr/>
            <p:nvPr/>
          </p:nvGrpSpPr>
          <p:grpSpPr>
            <a:xfrm>
              <a:off x="7602444" y="4993761"/>
              <a:ext cx="421973" cy="566288"/>
              <a:chOff x="2235747" y="3616583"/>
              <a:chExt cx="421973" cy="566288"/>
            </a:xfrm>
          </p:grpSpPr>
          <p:sp>
            <p:nvSpPr>
              <p:cNvPr id="482" name="Google Shape;482;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84" name="Google Shape;484;g2cd75f9cfb2_0_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47167" y="3829252"/>
            <a:ext cx="2365101" cy="2342846"/>
          </a:xfrm>
          <a:prstGeom prst="rect">
            <a:avLst/>
          </a:prstGeom>
          <a:noFill/>
          <a:ln>
            <a:noFill/>
          </a:ln>
        </p:spPr>
      </p:pic>
      <p:pic>
        <p:nvPicPr>
          <p:cNvPr id="485" name="Google Shape;485;g2cd75f9cfb2_0_18"/>
          <p:cNvPicPr preferRelativeResize="0"/>
          <p:nvPr/>
        </p:nvPicPr>
        <p:blipFill rotWithShape="1">
          <a:blip r:embed="rId5">
            <a:alphaModFix/>
          </a:blip>
          <a:srcRect/>
          <a:stretch/>
        </p:blipFill>
        <p:spPr>
          <a:xfrm>
            <a:off x="2187600" y="4433748"/>
            <a:ext cx="2365100" cy="1738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body" idx="1"/>
          </p:nvPr>
        </p:nvSpPr>
        <p:spPr>
          <a:xfrm>
            <a:off x="647700" y="1179180"/>
            <a:ext cx="10896599"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err="1">
                <a:latin typeface="Calibri"/>
                <a:ea typeface="Calibri"/>
                <a:cs typeface="Calibri"/>
                <a:sym typeface="Calibri"/>
              </a:rPr>
              <a:t>Integriertes</a:t>
            </a:r>
            <a:r>
              <a:rPr lang="en-US" b="1" i="0" dirty="0">
                <a:latin typeface="Calibri"/>
                <a:ea typeface="Calibri"/>
                <a:cs typeface="Calibri"/>
                <a:sym typeface="Calibri"/>
              </a:rPr>
              <a:t> </a:t>
            </a:r>
            <a:r>
              <a:rPr lang="en-US" b="1" i="0" dirty="0" err="1">
                <a:latin typeface="Calibri"/>
                <a:ea typeface="Calibri"/>
                <a:cs typeface="Calibri"/>
                <a:sym typeface="Calibri"/>
              </a:rPr>
              <a:t>Schädlingsmanagement</a:t>
            </a:r>
            <a:r>
              <a:rPr lang="en-US" b="1" i="0" dirty="0">
                <a:latin typeface="Calibri"/>
                <a:ea typeface="Calibri"/>
                <a:cs typeface="Calibri"/>
                <a:sym typeface="Calibri"/>
              </a:rPr>
              <a:t> (IPM):</a:t>
            </a:r>
            <a:r>
              <a:rPr lang="de-DE" sz="2400" dirty="0"/>
              <a:t>Implementieren Sie Strategien des Integrierten Schädlingsmanagements (IPM), um die Abhängigkeit von chemischen Pestiziden zu minimieren. Durch die Integration biologischer Kontrollmethoden, Fruchtfolgen und schädlingsresistenter Sorten können Landwirte ein ausgewogenes Ökosystem fördern und Umweltrisiken reduzieren </a:t>
            </a:r>
          </a:p>
          <a:p>
            <a:pPr marL="228600" lvl="0" indent="0" algn="l" rtl="0">
              <a:lnSpc>
                <a:spcPct val="90000"/>
              </a:lnSpc>
              <a:spcBef>
                <a:spcPts val="1000"/>
              </a:spcBef>
              <a:spcAft>
                <a:spcPts val="0"/>
              </a:spcAft>
              <a:buSzPts val="2400"/>
              <a:buNone/>
            </a:pPr>
            <a:r>
              <a:rPr lang="en-US" b="1" i="0" dirty="0" err="1">
                <a:latin typeface="Calibri"/>
                <a:ea typeface="Calibri"/>
                <a:cs typeface="Calibri"/>
                <a:sym typeface="Calibri"/>
              </a:rPr>
              <a:t>Förderung</a:t>
            </a:r>
            <a:r>
              <a:rPr lang="en-US" b="1" i="0" dirty="0">
                <a:latin typeface="Calibri"/>
                <a:ea typeface="Calibri"/>
                <a:cs typeface="Calibri"/>
                <a:sym typeface="Calibri"/>
              </a:rPr>
              <a:t> der </a:t>
            </a:r>
            <a:r>
              <a:rPr lang="en-US" b="1" i="0" dirty="0" err="1">
                <a:latin typeface="Calibri"/>
                <a:ea typeface="Calibri"/>
                <a:cs typeface="Calibri"/>
                <a:sym typeface="Calibri"/>
              </a:rPr>
              <a:t>Viehrotation</a:t>
            </a:r>
            <a:r>
              <a:rPr lang="en-US" b="1" i="0" dirty="0">
                <a:latin typeface="Calibri"/>
                <a:ea typeface="Calibri"/>
                <a:cs typeface="Calibri"/>
                <a:sym typeface="Calibri"/>
              </a:rPr>
              <a:t>:</a:t>
            </a:r>
            <a:r>
              <a:rPr lang="de-DE" sz="2400" dirty="0"/>
              <a:t>Praktizieren Sie Rotationsweiden und Viehrotation, um Überweidung zu verhindern und gesunde Weideflächen zu erhalten. Dieser Ansatz verbessert nicht nur die Gesundheit des Viehs, sondern unterstützt auch </a:t>
            </a:r>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Adoption </a:t>
            </a:r>
            <a:r>
              <a:rPr lang="en-US" b="1" i="0" dirty="0" err="1">
                <a:latin typeface="Calibri"/>
                <a:ea typeface="Calibri"/>
                <a:cs typeface="Calibri"/>
                <a:sym typeface="Calibri"/>
              </a:rPr>
              <a:t>klimafreundlicher</a:t>
            </a:r>
            <a:r>
              <a:rPr lang="en-US" b="1" i="0" dirty="0">
                <a:latin typeface="Calibri"/>
                <a:ea typeface="Calibri"/>
                <a:cs typeface="Calibri"/>
                <a:sym typeface="Calibri"/>
              </a:rPr>
              <a:t> </a:t>
            </a:r>
            <a:r>
              <a:rPr lang="en-US" b="1" i="0" dirty="0" err="1">
                <a:latin typeface="Calibri"/>
                <a:ea typeface="Calibri"/>
                <a:cs typeface="Calibri"/>
                <a:sym typeface="Calibri"/>
              </a:rPr>
              <a:t>Pflanzensorten</a:t>
            </a:r>
            <a:r>
              <a:rPr lang="en-US" b="1" i="0" dirty="0">
                <a:latin typeface="Calibri"/>
                <a:ea typeface="Calibri"/>
                <a:cs typeface="Calibri"/>
                <a:sym typeface="Calibri"/>
              </a:rPr>
              <a:t>:</a:t>
            </a:r>
            <a:r>
              <a:rPr lang="de-DE" sz="2400" dirty="0"/>
              <a:t>Wählen Sie klimafreundliche Pflanzensorten, die an sich ändernde Umweltbedingungen angepasst sind. Diese Sorten sind widerstandsfähig gegenüber extremen klimatischen Bedingungen, gewährleisten konstante Ernteerträge und tragen zur langfristigen landwirtschaftlichen Nachhaltigkeit bei.</a:t>
            </a:r>
          </a:p>
          <a:p>
            <a:pPr marL="228600" lvl="0" indent="0" algn="l" rtl="0">
              <a:lnSpc>
                <a:spcPct val="90000"/>
              </a:lnSpc>
              <a:spcBef>
                <a:spcPts val="1000"/>
              </a:spcBef>
              <a:spcAft>
                <a:spcPts val="0"/>
              </a:spcAft>
              <a:buSzPts val="2400"/>
              <a:buNone/>
            </a:pPr>
            <a:endParaRPr lang="en-GB" sz="2000" b="0" i="0" dirty="0">
              <a:latin typeface="Calibri"/>
              <a:ea typeface="Calibri"/>
              <a:cs typeface="Calibri"/>
              <a:sym typeface="Calibri"/>
            </a:endParaRPr>
          </a:p>
        </p:txBody>
      </p:sp>
      <p:sp>
        <p:nvSpPr>
          <p:cNvPr id="491" name="Google Shape;491;p61"/>
          <p:cNvSpPr txBox="1">
            <a:spLocks noGrp="1"/>
          </p:cNvSpPr>
          <p:nvPr>
            <p:ph type="body" idx="2"/>
          </p:nvPr>
        </p:nvSpPr>
        <p:spPr>
          <a:xfrm>
            <a:off x="737395" y="343140"/>
            <a:ext cx="535860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Quattrocento Sans"/>
                <a:ea typeface="Quattrocento Sans"/>
                <a:cs typeface="Quattrocento Sans"/>
                <a:sym typeface="Quattrocento Sans"/>
              </a:rPr>
              <a:t>Praktische Tipps</a:t>
            </a:r>
          </a:p>
        </p:txBody>
      </p:sp>
      <p:grpSp>
        <p:nvGrpSpPr>
          <p:cNvPr id="492" name="Google Shape;492;p61"/>
          <p:cNvGrpSpPr/>
          <p:nvPr/>
        </p:nvGrpSpPr>
        <p:grpSpPr>
          <a:xfrm rot="3730759">
            <a:off x="10980893" y="109804"/>
            <a:ext cx="949887" cy="1163493"/>
            <a:chOff x="7602444" y="4967675"/>
            <a:chExt cx="483620" cy="592374"/>
          </a:xfrm>
        </p:grpSpPr>
        <p:grpSp>
          <p:nvGrpSpPr>
            <p:cNvPr id="493" name="Google Shape;493;p61"/>
            <p:cNvGrpSpPr/>
            <p:nvPr/>
          </p:nvGrpSpPr>
          <p:grpSpPr>
            <a:xfrm>
              <a:off x="7618661" y="4967675"/>
              <a:ext cx="467403" cy="507609"/>
              <a:chOff x="2251964" y="3590497"/>
              <a:chExt cx="467403" cy="507609"/>
            </a:xfrm>
          </p:grpSpPr>
          <p:sp>
            <p:nvSpPr>
              <p:cNvPr id="494" name="Google Shape;494;p6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6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6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p61"/>
            <p:cNvGrpSpPr/>
            <p:nvPr/>
          </p:nvGrpSpPr>
          <p:grpSpPr>
            <a:xfrm>
              <a:off x="7602444" y="4993761"/>
              <a:ext cx="421973" cy="566288"/>
              <a:chOff x="2235747" y="3616583"/>
              <a:chExt cx="421973" cy="566288"/>
            </a:xfrm>
          </p:grpSpPr>
          <p:sp>
            <p:nvSpPr>
              <p:cNvPr id="498" name="Google Shape;498;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body" idx="1"/>
          </p:nvPr>
        </p:nvSpPr>
        <p:spPr>
          <a:xfrm>
            <a:off x="694795" y="2167158"/>
            <a:ext cx="4753506" cy="2662895"/>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000000"/>
              </a:buClr>
              <a:buSzPts val="2400"/>
              <a:buNone/>
            </a:pPr>
            <a:r>
              <a:rPr lang="de-DE" dirty="0"/>
              <a:t>Was ist Landschaftsökologie und wie kann sie Bauern in ihren landwirtschaftlichen Praktiken zugutekommen?</a:t>
            </a:r>
            <a:endParaRPr lang="de-DE" i="1" dirty="0">
              <a:latin typeface="Calibri"/>
              <a:ea typeface="Calibri"/>
              <a:cs typeface="Calibri"/>
              <a:sym typeface="Calibri"/>
            </a:endParaRPr>
          </a:p>
        </p:txBody>
      </p:sp>
      <p:sp>
        <p:nvSpPr>
          <p:cNvPr id="201" name="Google Shape;201;p5"/>
          <p:cNvSpPr txBox="1">
            <a:spLocks noGrp="1"/>
          </p:cNvSpPr>
          <p:nvPr>
            <p:ph type="body" idx="2"/>
          </p:nvPr>
        </p:nvSpPr>
        <p:spPr>
          <a:xfrm>
            <a:off x="516565" y="653853"/>
            <a:ext cx="10595237"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0"/>
              </a:spcAft>
              <a:buSzPts val="3600"/>
              <a:buNone/>
            </a:pPr>
            <a:r>
              <a:rPr lang="en-US" b="1" dirty="0" err="1"/>
              <a:t>Lernreflexion</a:t>
            </a:r>
            <a:endParaRPr lang="en-US" dirty="0"/>
          </a:p>
        </p:txBody>
      </p:sp>
      <p:grpSp>
        <p:nvGrpSpPr>
          <p:cNvPr id="202" name="Google Shape;202;p5"/>
          <p:cNvGrpSpPr/>
          <p:nvPr/>
        </p:nvGrpSpPr>
        <p:grpSpPr>
          <a:xfrm rot="3730759">
            <a:off x="10590024" y="380632"/>
            <a:ext cx="949887" cy="1163493"/>
            <a:chOff x="7602444" y="4967675"/>
            <a:chExt cx="483620" cy="592374"/>
          </a:xfrm>
        </p:grpSpPr>
        <p:grpSp>
          <p:nvGrpSpPr>
            <p:cNvPr id="203" name="Google Shape;203;p5"/>
            <p:cNvGrpSpPr/>
            <p:nvPr/>
          </p:nvGrpSpPr>
          <p:grpSpPr>
            <a:xfrm>
              <a:off x="7618661" y="4967675"/>
              <a:ext cx="467403" cy="507609"/>
              <a:chOff x="2251964" y="3590497"/>
              <a:chExt cx="467403" cy="507609"/>
            </a:xfrm>
          </p:grpSpPr>
          <p:sp>
            <p:nvSpPr>
              <p:cNvPr id="204" name="Google Shape;204;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7" name="Google Shape;207;p5"/>
            <p:cNvGrpSpPr/>
            <p:nvPr/>
          </p:nvGrpSpPr>
          <p:grpSpPr>
            <a:xfrm>
              <a:off x="7602444" y="4993761"/>
              <a:ext cx="421973" cy="566288"/>
              <a:chOff x="2235747" y="3616583"/>
              <a:chExt cx="421973" cy="566288"/>
            </a:xfrm>
          </p:grpSpPr>
          <p:sp>
            <p:nvSpPr>
              <p:cNvPr id="208" name="Google Shape;208;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10" name="Google Shape;2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2386" y="1961629"/>
            <a:ext cx="5261175" cy="3564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a:spLocks noGrp="1"/>
          </p:cNvSpPr>
          <p:nvPr>
            <p:ph type="body" idx="1"/>
          </p:nvPr>
        </p:nvSpPr>
        <p:spPr>
          <a:xfrm>
            <a:off x="798375" y="1504052"/>
            <a:ext cx="10900932" cy="4778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r>
              <a:rPr lang="en-US" dirty="0"/>
              <a:t>Ellis EC, Gauthier N, Klein </a:t>
            </a:r>
            <a:r>
              <a:rPr lang="en-US" dirty="0" err="1"/>
              <a:t>Goldewijk</a:t>
            </a:r>
            <a:r>
              <a:rPr lang="en-US" dirty="0"/>
              <a:t> K, </a:t>
            </a:r>
            <a:r>
              <a:rPr lang="en-US" dirty="0" err="1"/>
              <a:t>Bliege</a:t>
            </a:r>
            <a:r>
              <a:rPr lang="en-US" dirty="0"/>
              <a:t> Bird R, Boivin N, Díaz S, Fuller DQ, Gill JL, Kaplan JO, Kingston N, Locke H, McMichael CNH, </a:t>
            </a:r>
            <a:r>
              <a:rPr lang="en-US" dirty="0" err="1"/>
              <a:t>Ranco</a:t>
            </a:r>
            <a:r>
              <a:rPr lang="en-US" dirty="0"/>
              <a:t> D, Rick TC, Shaw MR, Stephens L, </a:t>
            </a:r>
            <a:r>
              <a:rPr lang="en-US" dirty="0" err="1"/>
              <a:t>Svenning</a:t>
            </a:r>
            <a:r>
              <a:rPr lang="en-US" dirty="0"/>
              <a:t> JC, Watson JEM. People have shaped most of terrestrial nature for at least 12,000 years. Proc Natl </a:t>
            </a:r>
            <a:r>
              <a:rPr lang="en-US" dirty="0" err="1"/>
              <a:t>Acad</a:t>
            </a:r>
            <a:r>
              <a:rPr lang="en-US" dirty="0"/>
              <a:t> Sci U S A. 2021 Apr 27;118(17):e2023483118. </a:t>
            </a:r>
            <a:r>
              <a:rPr lang="en-US" dirty="0" err="1"/>
              <a:t>doi</a:t>
            </a:r>
            <a:r>
              <a:rPr lang="en-US" dirty="0"/>
              <a:t>: 10.1073/pnas.2023483118. PMID: 33875599; PMCID: PMC8092386.</a:t>
            </a:r>
            <a:endParaRPr lang="en-IE" dirty="0"/>
          </a:p>
          <a:p>
            <a:pPr marL="228600">
              <a:spcBef>
                <a:spcPts val="0"/>
              </a:spcBef>
            </a:pPr>
            <a:endParaRPr lang="en-US" b="0" i="0" dirty="0">
              <a:solidFill>
                <a:srgbClr val="202122"/>
              </a:solidFill>
              <a:latin typeface="Calibri"/>
              <a:ea typeface="Calibri"/>
              <a:cs typeface="Calibri"/>
              <a:sym typeface="Calibri"/>
            </a:endParaRPr>
          </a:p>
          <a:p>
            <a:pPr marL="228600">
              <a:spcBef>
                <a:spcPts val="0"/>
              </a:spcBef>
            </a:pPr>
            <a:r>
              <a:rPr lang="en-US" b="0" i="0" dirty="0">
                <a:solidFill>
                  <a:srgbClr val="202122"/>
                </a:solidFill>
                <a:latin typeface="Calibri"/>
                <a:ea typeface="Calibri"/>
                <a:cs typeface="Calibri"/>
                <a:sym typeface="Calibri"/>
              </a:rPr>
              <a:t>Wiens JA (2005). "Toward a unified landscape ecology". In Wiens JA, Moss MR (eds.). </a:t>
            </a:r>
            <a:r>
              <a:rPr lang="en-US" b="0" i="1" dirty="0">
                <a:solidFill>
                  <a:srgbClr val="202122"/>
                </a:solidFill>
                <a:latin typeface="Calibri"/>
                <a:ea typeface="Calibri"/>
                <a:cs typeface="Calibri"/>
                <a:sym typeface="Calibri"/>
              </a:rPr>
              <a:t>Issues and perspectives in landscape ecology</a:t>
            </a:r>
            <a:r>
              <a:rPr lang="en-US" b="0" i="0" dirty="0">
                <a:solidFill>
                  <a:srgbClr val="202122"/>
                </a:solidFill>
                <a:latin typeface="Calibri"/>
                <a:ea typeface="Calibri"/>
                <a:cs typeface="Calibri"/>
                <a:sym typeface="Calibri"/>
              </a:rPr>
              <a:t>. Cambridge: Cambridge University Press.</a:t>
            </a:r>
            <a:endParaRPr lang="en-US"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0" lvl="0" indent="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p:txBody>
      </p:sp>
      <p:sp>
        <p:nvSpPr>
          <p:cNvPr id="528" name="Google Shape;528;p6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IE" dirty="0" err="1"/>
              <a:t>Weitere</a:t>
            </a:r>
            <a:r>
              <a:rPr lang="en-IE" dirty="0"/>
              <a:t> </a:t>
            </a:r>
            <a:r>
              <a:rPr lang="en-IE" dirty="0" err="1"/>
              <a:t>Lektüre</a:t>
            </a:r>
            <a:r>
              <a:rPr lang="en-IE" dirty="0"/>
              <a:t>...</a:t>
            </a:r>
            <a:endParaRPr dirty="0"/>
          </a:p>
        </p:txBody>
      </p:sp>
      <p:grpSp>
        <p:nvGrpSpPr>
          <p:cNvPr id="529" name="Google Shape;529;p66"/>
          <p:cNvGrpSpPr/>
          <p:nvPr/>
        </p:nvGrpSpPr>
        <p:grpSpPr>
          <a:xfrm rot="3730759">
            <a:off x="10590024" y="380632"/>
            <a:ext cx="949887" cy="1163493"/>
            <a:chOff x="7602444" y="4967675"/>
            <a:chExt cx="483620" cy="592374"/>
          </a:xfrm>
        </p:grpSpPr>
        <p:grpSp>
          <p:nvGrpSpPr>
            <p:cNvPr id="530" name="Google Shape;530;p66"/>
            <p:cNvGrpSpPr/>
            <p:nvPr/>
          </p:nvGrpSpPr>
          <p:grpSpPr>
            <a:xfrm>
              <a:off x="7618661" y="4967675"/>
              <a:ext cx="467403" cy="507609"/>
              <a:chOff x="2251964" y="3590497"/>
              <a:chExt cx="467403" cy="507609"/>
            </a:xfrm>
          </p:grpSpPr>
          <p:sp>
            <p:nvSpPr>
              <p:cNvPr id="531" name="Google Shape;531;p6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6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6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4" name="Google Shape;534;p66"/>
            <p:cNvGrpSpPr/>
            <p:nvPr/>
          </p:nvGrpSpPr>
          <p:grpSpPr>
            <a:xfrm>
              <a:off x="7602444" y="4993761"/>
              <a:ext cx="421973" cy="566288"/>
              <a:chOff x="2235747" y="3616583"/>
              <a:chExt cx="421973" cy="566288"/>
            </a:xfrm>
          </p:grpSpPr>
          <p:sp>
            <p:nvSpPr>
              <p:cNvPr id="535" name="Google Shape;535;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300749" y="1079400"/>
            <a:ext cx="9382056" cy="3288205"/>
          </a:xfrm>
        </p:spPr>
        <p:txBody>
          <a:bodyPr>
            <a:normAutofit/>
          </a:bodyPr>
          <a:lstStyle/>
          <a:p>
            <a:pPr>
              <a:lnSpc>
                <a:spcPct val="110000"/>
              </a:lnSpc>
            </a:pPr>
            <a:r>
              <a:rPr lang="en-IE" sz="3600" b="1" dirty="0"/>
              <a:t>Gut </a:t>
            </a:r>
            <a:r>
              <a:rPr lang="en-IE" sz="3600" b="1" dirty="0" err="1"/>
              <a:t>gemacht</a:t>
            </a:r>
            <a:r>
              <a:rPr lang="en-IE" sz="3600" b="1" dirty="0"/>
              <a:t>!!! </a:t>
            </a:r>
            <a:r>
              <a:rPr lang="de-DE" sz="3600" dirty="0"/>
              <a:t>Sie machen das großartig...machen Sie weiter auf dieser </a:t>
            </a:r>
            <a:r>
              <a:rPr lang="de-DE" sz="3600" dirty="0" err="1"/>
              <a:t>Lernreise.In</a:t>
            </a:r>
            <a:r>
              <a:rPr lang="de-DE" sz="3600" dirty="0"/>
              <a:t> Modul 6 besprechen wir das </a:t>
            </a:r>
            <a:r>
              <a:rPr lang="de-DE" sz="3600" b="1" dirty="0"/>
              <a:t>Management natürlicher Ressourcen mit dem Schwerpunkt Wasser</a:t>
            </a:r>
            <a:r>
              <a:rPr lang="en-IE" sz="3600" b="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5957633" y="220789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200"/>
              <a:buNone/>
            </a:pPr>
            <a:r>
              <a:rPr lang="en-US" sz="4800" b="1" dirty="0" err="1"/>
              <a:t>Einführung</a:t>
            </a:r>
            <a:r>
              <a:rPr lang="en-US" sz="4800" b="1" dirty="0"/>
              <a:t> in die </a:t>
            </a:r>
            <a:r>
              <a:rPr lang="en-US" sz="4800" b="1" dirty="0" err="1"/>
              <a:t>Landschaftsökologie</a:t>
            </a:r>
            <a:endParaRPr lang="en-US" sz="4800" b="1" dirty="0"/>
          </a:p>
        </p:txBody>
      </p:sp>
      <p:sp>
        <p:nvSpPr>
          <p:cNvPr id="217" name="Google Shape;21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402771" y="1652775"/>
            <a:ext cx="11506200" cy="3849918"/>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de-DE" sz="2200" b="1" dirty="0">
                <a:latin typeface="Calibri"/>
                <a:ea typeface="Calibri"/>
                <a:cs typeface="Calibri"/>
                <a:sym typeface="Calibri"/>
              </a:rPr>
              <a:t>Landschaftsökologie </a:t>
            </a:r>
            <a:r>
              <a:rPr lang="de-DE" sz="2200" dirty="0">
                <a:latin typeface="Calibri"/>
                <a:ea typeface="Calibri"/>
                <a:cs typeface="Calibri"/>
                <a:sym typeface="Calibri"/>
              </a:rPr>
              <a:t>taucht tief in das faszinierende Netz der Wechselwirkungen der Natur in bestimmten Gebieten ein. Hier ein genauerer Blick:</a:t>
            </a:r>
          </a:p>
          <a:p>
            <a:pPr marL="457200" lvl="0" indent="0" algn="l" rtl="0">
              <a:lnSpc>
                <a:spcPct val="90000"/>
              </a:lnSpc>
              <a:spcBef>
                <a:spcPts val="1000"/>
              </a:spcBef>
              <a:spcAft>
                <a:spcPts val="0"/>
              </a:spcAft>
              <a:buSzPts val="2400"/>
              <a:buNone/>
            </a:pPr>
            <a:r>
              <a:rPr lang="de-DE" sz="2200" b="1" dirty="0">
                <a:latin typeface="Calibri"/>
                <a:ea typeface="Calibri"/>
                <a:cs typeface="Calibri"/>
                <a:sym typeface="Calibri"/>
              </a:rPr>
              <a:t>Definition: </a:t>
            </a:r>
            <a:r>
              <a:rPr lang="de-DE" sz="2200" dirty="0">
                <a:latin typeface="Calibri"/>
                <a:ea typeface="Calibri"/>
                <a:cs typeface="Calibri"/>
                <a:sym typeface="Calibri"/>
              </a:rPr>
              <a:t>Stellen Sie sich Landschaftsökologie als die Wissenschaft von Ökosystemen vor, die untersucht, wie ökologische Prozesse und verschiedene Ökosysteme in einem Gebiet miteinander in Beziehung stehen und sich gegenseitig beeinflussen.</a:t>
            </a:r>
          </a:p>
          <a:p>
            <a:pPr marL="457200" lvl="0" indent="0" algn="l" rtl="0">
              <a:lnSpc>
                <a:spcPct val="90000"/>
              </a:lnSpc>
              <a:spcBef>
                <a:spcPts val="1000"/>
              </a:spcBef>
              <a:spcAft>
                <a:spcPts val="0"/>
              </a:spcAft>
              <a:buSzPts val="2400"/>
              <a:buNone/>
            </a:pPr>
            <a:r>
              <a:rPr lang="de-DE" sz="2200" b="1" dirty="0">
                <a:latin typeface="Calibri"/>
                <a:ea typeface="Calibri"/>
                <a:cs typeface="Calibri"/>
                <a:sym typeface="Calibri"/>
              </a:rPr>
              <a:t>Umfang: </a:t>
            </a:r>
            <a:r>
              <a:rPr lang="de-DE" sz="2200" dirty="0">
                <a:latin typeface="Calibri"/>
                <a:ea typeface="Calibri"/>
                <a:cs typeface="Calibri"/>
                <a:sym typeface="Calibri"/>
              </a:rPr>
              <a:t>Es geht nicht nur um Pflanzen und Tiere; es geht um die gesamte Szene. Die Landschaftsökologie konzentriert sich darauf, wie die Mischung von Lebewesen und die Landschaft selbst vielfältige und einzigartige Landschaften schafft.</a:t>
            </a:r>
          </a:p>
          <a:p>
            <a:pPr marL="457200" lvl="0" indent="0" algn="l" rtl="0">
              <a:lnSpc>
                <a:spcPct val="90000"/>
              </a:lnSpc>
              <a:spcBef>
                <a:spcPts val="1000"/>
              </a:spcBef>
              <a:spcAft>
                <a:spcPts val="0"/>
              </a:spcAft>
              <a:buSzPts val="2400"/>
              <a:buNone/>
            </a:pPr>
            <a:r>
              <a:rPr lang="de-DE" sz="2200" b="1" dirty="0">
                <a:latin typeface="Calibri"/>
                <a:ea typeface="Calibri"/>
                <a:cs typeface="Calibri"/>
                <a:sym typeface="Calibri"/>
              </a:rPr>
              <a:t>Interdisziplinärer Charakter: </a:t>
            </a:r>
            <a:r>
              <a:rPr lang="de-DE" sz="2200" dirty="0">
                <a:latin typeface="Calibri"/>
                <a:ea typeface="Calibri"/>
                <a:cs typeface="Calibri"/>
                <a:sym typeface="Calibri"/>
              </a:rPr>
              <a:t>Dieses Fachgebiet geht über traditionelle Wissenschaft hinaus. Es verbindet die harte Wissenschaft des Verständnisses von Ökosystemen mit einem Hauch von Geisteswissenschaften und komplexen Perspektiven. Es ist, als ob man die Verbindungen zwischen der physischen Umwelt und dem menschlichen Einfluss auf die Natur verbindet</a:t>
            </a:r>
            <a:r>
              <a:rPr lang="de-DE" sz="2200" b="1" dirty="0">
                <a:latin typeface="Calibri"/>
                <a:ea typeface="Calibri"/>
                <a:cs typeface="Calibri"/>
                <a:sym typeface="Calibri"/>
              </a:rPr>
              <a:t>.</a:t>
            </a:r>
          </a:p>
          <a:p>
            <a:pPr marL="457200" lvl="0" indent="0" algn="l" rtl="0">
              <a:lnSpc>
                <a:spcPct val="90000"/>
              </a:lnSpc>
              <a:spcBef>
                <a:spcPts val="1000"/>
              </a:spcBef>
              <a:spcAft>
                <a:spcPts val="0"/>
              </a:spcAft>
              <a:buSzPts val="2400"/>
              <a:buNone/>
            </a:pPr>
            <a:endParaRPr sz="2200" dirty="0"/>
          </a:p>
          <a:p>
            <a:pPr marL="228600" lvl="0" indent="0" algn="l" rtl="0">
              <a:lnSpc>
                <a:spcPct val="90000"/>
              </a:lnSpc>
              <a:spcBef>
                <a:spcPts val="0"/>
              </a:spcBef>
              <a:spcAft>
                <a:spcPts val="0"/>
              </a:spcAft>
              <a:buClr>
                <a:srgbClr val="000000"/>
              </a:buClr>
              <a:buSzPts val="2400"/>
              <a:buFont typeface="Arial"/>
              <a:buNone/>
            </a:pPr>
            <a:endParaRPr sz="2200" dirty="0"/>
          </a:p>
        </p:txBody>
      </p:sp>
      <p:sp>
        <p:nvSpPr>
          <p:cNvPr id="223" name="Google Shape;223;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err="1">
                <a:latin typeface="Calibri"/>
                <a:ea typeface="Calibri"/>
                <a:cs typeface="Calibri"/>
                <a:sym typeface="Calibri"/>
              </a:rPr>
              <a:t>Einführung</a:t>
            </a:r>
            <a:r>
              <a:rPr lang="en-US" sz="3600" b="1" dirty="0">
                <a:latin typeface="Calibri"/>
                <a:ea typeface="Calibri"/>
                <a:cs typeface="Calibri"/>
                <a:sym typeface="Calibri"/>
              </a:rPr>
              <a:t> in die </a:t>
            </a:r>
            <a:r>
              <a:rPr lang="en-US" sz="3600" b="1" dirty="0" err="1">
                <a:latin typeface="Calibri"/>
                <a:ea typeface="Calibri"/>
                <a:cs typeface="Calibri"/>
                <a:sym typeface="Calibri"/>
              </a:rPr>
              <a:t>Landschaftsökologie</a:t>
            </a:r>
            <a:endParaRPr lang="en-US" sz="3600" b="1"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24" name="Google Shape;224;p7"/>
          <p:cNvGrpSpPr/>
          <p:nvPr/>
        </p:nvGrpSpPr>
        <p:grpSpPr>
          <a:xfrm rot="3730759">
            <a:off x="10590024" y="380632"/>
            <a:ext cx="949887" cy="1163493"/>
            <a:chOff x="7602444" y="4967675"/>
            <a:chExt cx="483620" cy="592374"/>
          </a:xfrm>
        </p:grpSpPr>
        <p:grpSp>
          <p:nvGrpSpPr>
            <p:cNvPr id="225" name="Google Shape;225;p7"/>
            <p:cNvGrpSpPr/>
            <p:nvPr/>
          </p:nvGrpSpPr>
          <p:grpSpPr>
            <a:xfrm>
              <a:off x="7618661" y="4967675"/>
              <a:ext cx="467403" cy="507609"/>
              <a:chOff x="2251964" y="3590497"/>
              <a:chExt cx="467403" cy="507609"/>
            </a:xfrm>
          </p:grpSpPr>
          <p:sp>
            <p:nvSpPr>
              <p:cNvPr id="226" name="Google Shape;226;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9" name="Google Shape;229;p7"/>
            <p:cNvGrpSpPr/>
            <p:nvPr/>
          </p:nvGrpSpPr>
          <p:grpSpPr>
            <a:xfrm>
              <a:off x="7602444" y="4993761"/>
              <a:ext cx="421973" cy="566288"/>
              <a:chOff x="2235747" y="3616583"/>
              <a:chExt cx="421973" cy="566288"/>
            </a:xfrm>
          </p:grpSpPr>
          <p:sp>
            <p:nvSpPr>
              <p:cNvPr id="230" name="Google Shape;230;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C3570-7567-2252-E94B-F91B89714C23}"/>
              </a:ext>
            </a:extLst>
          </p:cNvPr>
          <p:cNvSpPr>
            <a:spLocks noGrp="1"/>
          </p:cNvSpPr>
          <p:nvPr>
            <p:ph type="body" idx="1"/>
          </p:nvPr>
        </p:nvSpPr>
        <p:spPr>
          <a:xfrm>
            <a:off x="432784" y="1536609"/>
            <a:ext cx="6199833" cy="3291086"/>
          </a:xfrm>
        </p:spPr>
        <p:txBody>
          <a:bodyPr/>
          <a:lstStyle/>
          <a:p>
            <a:pPr indent="0"/>
            <a:r>
              <a:rPr lang="de-DE" dirty="0"/>
              <a:t>Die </a:t>
            </a:r>
            <a:r>
              <a:rPr lang="de-DE" dirty="0">
                <a:hlinkClick r:id="rId3"/>
              </a:rPr>
              <a:t>Farm </a:t>
            </a:r>
            <a:r>
              <a:rPr lang="de-DE" dirty="0" err="1">
                <a:hlinkClick r:id="rId3"/>
              </a:rPr>
              <a:t>Blatnička</a:t>
            </a:r>
            <a:r>
              <a:rPr lang="de-DE" dirty="0">
                <a:hlinkClick r:id="rId3"/>
              </a:rPr>
              <a:t> </a:t>
            </a:r>
            <a:r>
              <a:rPr lang="de-DE" dirty="0"/>
              <a:t>in Tschechien ist ein Beispiel für nachhaltige Landwirtschaft. Seit ihrer Gründung im Jahr 2010 konzentriert sich die Farm auf die Verbesserung der ökologischen Resilienz und Biodiversität, während sie die negativen Auswirkungen der intensiven Landwirtschaft mindert. Zu den Schlüsselstrategien gehören Infiltrationsstreifen, Baumreihen, Förderung der Biodiversität, Erosionskontrolle und Mikroklimamanagement.</a:t>
            </a:r>
            <a:endParaRPr lang="en-IE" dirty="0"/>
          </a:p>
        </p:txBody>
      </p:sp>
      <p:sp>
        <p:nvSpPr>
          <p:cNvPr id="3" name="Text Placeholder 2">
            <a:extLst>
              <a:ext uri="{FF2B5EF4-FFF2-40B4-BE49-F238E27FC236}">
                <a16:creationId xmlns:a16="http://schemas.microsoft.com/office/drawing/2014/main" id="{8A8D4C77-E87C-036F-7D03-C392898DD630}"/>
              </a:ext>
            </a:extLst>
          </p:cNvPr>
          <p:cNvSpPr>
            <a:spLocks noGrp="1"/>
          </p:cNvSpPr>
          <p:nvPr>
            <p:ph type="body" idx="2"/>
          </p:nvPr>
        </p:nvSpPr>
        <p:spPr>
          <a:xfrm>
            <a:off x="698333" y="856954"/>
            <a:ext cx="4990998" cy="992652"/>
          </a:xfrm>
        </p:spPr>
        <p:txBody>
          <a:bodyPr/>
          <a:lstStyle/>
          <a:p>
            <a:r>
              <a:rPr lang="en-IE" b="1" dirty="0" err="1"/>
              <a:t>Inspiriert</a:t>
            </a:r>
            <a:r>
              <a:rPr lang="en-IE" b="1" dirty="0"/>
              <a:t> </a:t>
            </a:r>
            <a:r>
              <a:rPr lang="en-IE" b="1" dirty="0" err="1"/>
              <a:t>werden</a:t>
            </a:r>
            <a:r>
              <a:rPr lang="en-IE" b="1" dirty="0"/>
              <a:t>…</a:t>
            </a:r>
          </a:p>
        </p:txBody>
      </p:sp>
      <p:sp>
        <p:nvSpPr>
          <p:cNvPr id="4" name="Picture Placeholder 3">
            <a:extLst>
              <a:ext uri="{FF2B5EF4-FFF2-40B4-BE49-F238E27FC236}">
                <a16:creationId xmlns:a16="http://schemas.microsoft.com/office/drawing/2014/main" id="{210C4F53-B2B0-C20D-1323-5E87C287A44F}"/>
              </a:ext>
            </a:extLst>
          </p:cNvPr>
          <p:cNvSpPr>
            <a:spLocks noGrp="1"/>
          </p:cNvSpPr>
          <p:nvPr>
            <p:ph type="pic" idx="3"/>
          </p:nvPr>
        </p:nvSpPr>
        <p:spPr/>
        <p:txBody>
          <a:bodyPr/>
          <a:lstStyle/>
          <a:p>
            <a:endParaRPr lang="en-IE"/>
          </a:p>
        </p:txBody>
      </p:sp>
      <p:sp>
        <p:nvSpPr>
          <p:cNvPr id="7" name="TextBox 6">
            <a:extLst>
              <a:ext uri="{FF2B5EF4-FFF2-40B4-BE49-F238E27FC236}">
                <a16:creationId xmlns:a16="http://schemas.microsoft.com/office/drawing/2014/main" id="{339ECA29-595A-9EA8-007B-84BACC4426CA}"/>
              </a:ext>
            </a:extLst>
          </p:cNvPr>
          <p:cNvSpPr txBox="1"/>
          <p:nvPr/>
        </p:nvSpPr>
        <p:spPr>
          <a:xfrm>
            <a:off x="7208715" y="5930389"/>
            <a:ext cx="4835769" cy="276999"/>
          </a:xfrm>
          <a:prstGeom prst="rect">
            <a:avLst/>
          </a:prstGeom>
          <a:noFill/>
        </p:spPr>
        <p:txBody>
          <a:bodyPr wrap="square">
            <a:spAutoFit/>
          </a:bodyPr>
          <a:lstStyle/>
          <a:p>
            <a:r>
              <a:rPr lang="en-IE" sz="1200" dirty="0" err="1">
                <a:latin typeface="Calibri" panose="020F0502020204030204" pitchFamily="34" charset="0"/>
                <a:ea typeface="Calibri" panose="020F0502020204030204" pitchFamily="34" charset="0"/>
                <a:cs typeface="Calibri" panose="020F0502020204030204" pitchFamily="34" charset="0"/>
                <a:hlinkClick r:id="rId4"/>
              </a:rPr>
              <a:t>Obnova</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krajiny</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na</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Zálúčí</a:t>
            </a:r>
            <a:r>
              <a:rPr lang="en-IE" sz="1200" dirty="0">
                <a:latin typeface="Calibri" panose="020F0502020204030204" pitchFamily="34" charset="0"/>
                <a:ea typeface="Calibri" panose="020F0502020204030204" pitchFamily="34" charset="0"/>
                <a:cs typeface="Calibri" panose="020F0502020204030204" pitchFamily="34" charset="0"/>
                <a:hlinkClick r:id="rId4"/>
              </a:rPr>
              <a:t> u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Blatničky</a:t>
            </a:r>
            <a:r>
              <a:rPr lang="en-IE" sz="1200" dirty="0">
                <a:latin typeface="Calibri" panose="020F0502020204030204" pitchFamily="34" charset="0"/>
                <a:ea typeface="Calibri" panose="020F0502020204030204" pitchFamily="34" charset="0"/>
                <a:cs typeface="Calibri" panose="020F0502020204030204" pitchFamily="34" charset="0"/>
                <a:hlinkClick r:id="rId4"/>
              </a:rPr>
              <a:t> |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Adapterra</a:t>
            </a:r>
            <a:r>
              <a:rPr lang="en-IE" sz="1200" dirty="0">
                <a:latin typeface="Calibri" panose="020F0502020204030204" pitchFamily="34" charset="0"/>
                <a:ea typeface="Calibri" panose="020F0502020204030204" pitchFamily="34" charset="0"/>
                <a:cs typeface="Calibri" panose="020F0502020204030204" pitchFamily="34" charset="0"/>
                <a:hlinkClick r:id="rId4"/>
              </a:rPr>
              <a:t> Awards (youtube.com)</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Online Media 7" title="Obnova krajiny na Zálúčí u Blatničky | Adapterra Awards">
            <a:hlinkClick r:id="" action="ppaction://media"/>
            <a:extLst>
              <a:ext uri="{FF2B5EF4-FFF2-40B4-BE49-F238E27FC236}">
                <a16:creationId xmlns:a16="http://schemas.microsoft.com/office/drawing/2014/main" id="{FE6E4DFD-6A3F-9AFA-EED6-8ED648857C4B}"/>
              </a:ext>
            </a:extLst>
          </p:cNvPr>
          <p:cNvPicPr>
            <a:picLocks noRot="1" noChangeAspect="1"/>
          </p:cNvPicPr>
          <p:nvPr>
            <a:videoFile r:link="rId1"/>
          </p:nvPr>
        </p:nvPicPr>
        <p:blipFill>
          <a:blip r:embed="rId5"/>
          <a:stretch>
            <a:fillRect/>
          </a:stretch>
        </p:blipFill>
        <p:spPr>
          <a:xfrm>
            <a:off x="6955277" y="1420553"/>
            <a:ext cx="5236723" cy="3913188"/>
          </a:xfrm>
          <a:prstGeom prst="rect">
            <a:avLst/>
          </a:prstGeom>
        </p:spPr>
      </p:pic>
      <p:sp>
        <p:nvSpPr>
          <p:cNvPr id="9" name="Arrow: Right 8">
            <a:extLst>
              <a:ext uri="{FF2B5EF4-FFF2-40B4-BE49-F238E27FC236}">
                <a16:creationId xmlns:a16="http://schemas.microsoft.com/office/drawing/2014/main" id="{206476F7-6602-7BA3-D6B3-B423AE9DE47E}"/>
              </a:ext>
            </a:extLst>
          </p:cNvPr>
          <p:cNvSpPr/>
          <p:nvPr/>
        </p:nvSpPr>
        <p:spPr>
          <a:xfrm rot="21033897">
            <a:off x="4695974" y="4790145"/>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Mehr </a:t>
            </a:r>
            <a:r>
              <a:rPr lang="en-IE" sz="2000" b="1" dirty="0" err="1">
                <a:latin typeface="Calibri" panose="020F0502020204030204" pitchFamily="34" charset="0"/>
                <a:ea typeface="Calibri" panose="020F0502020204030204" pitchFamily="34" charset="0"/>
                <a:cs typeface="Calibri" panose="020F0502020204030204" pitchFamily="34" charset="0"/>
              </a:rPr>
              <a:t>erfahren</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4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dbfe14094d_0_0"/>
          <p:cNvSpPr txBox="1">
            <a:spLocks noGrp="1"/>
          </p:cNvSpPr>
          <p:nvPr>
            <p:ph type="body" idx="1"/>
          </p:nvPr>
        </p:nvSpPr>
        <p:spPr>
          <a:xfrm>
            <a:off x="590550" y="1113385"/>
            <a:ext cx="11439525" cy="50799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100" b="1" dirty="0" err="1">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Einleitung</a:t>
            </a:r>
            <a:r>
              <a:rPr lang="en-US" sz="21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 </a:t>
            </a:r>
            <a:r>
              <a:rPr lang="en-US" sz="2100" b="1" dirty="0" err="1">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Beispielsbeschreibung</a:t>
            </a:r>
            <a:r>
              <a:rPr lang="en-US" sz="21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a:t>
            </a:r>
            <a:r>
              <a:rPr lang="en-US" sz="2100" dirty="0">
                <a:latin typeface="Calibri" panose="020F0502020204030204" pitchFamily="34" charset="0"/>
                <a:ea typeface="Calibri" panose="020F0502020204030204" pitchFamily="34" charset="0"/>
                <a:cs typeface="Calibri" panose="020F0502020204030204" pitchFamily="34" charset="0"/>
                <a:sym typeface="Arial"/>
              </a:rPr>
              <a:t> </a:t>
            </a:r>
            <a:r>
              <a:rPr lang="de-DE" sz="2100" dirty="0">
                <a:latin typeface="Calibri" panose="020F0502020204030204" pitchFamily="34" charset="0"/>
                <a:ea typeface="Calibri" panose="020F0502020204030204" pitchFamily="34" charset="0"/>
                <a:cs typeface="Calibri" panose="020F0502020204030204" pitchFamily="34" charset="0"/>
                <a:sym typeface="Arial"/>
              </a:rPr>
              <a:t>Im Jahr 2015 wurde die kontinuierliche Monokultur der Farm in kleinere Parzellen aufgeteilt. Dies förderte eine Mischung aus Ackerland, pflegeleichten Obstgärten, Birnenalleen und Gehölzen. Die Einführung von Grasstreifen, Wiesen und Brachflächen erhöhte die Biodiversität und schuf eine ökologisch ausgewogenere Landschaft.</a:t>
            </a:r>
            <a:endParaRPr lang="en-US" sz="21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err="1">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Beschreibung</a:t>
            </a:r>
            <a:r>
              <a:rPr lang="en-US"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 der Innovation:</a:t>
            </a:r>
          </a:p>
          <a:p>
            <a:pPr marL="342900" lvl="0" indent="-342900" algn="l" rtl="0">
              <a:lnSpc>
                <a:spcPct val="100000"/>
              </a:lnSpc>
              <a:spcBef>
                <a:spcPts val="0"/>
              </a:spcBef>
              <a:spcAft>
                <a:spcPts val="0"/>
              </a:spcAft>
              <a:buSzPts val="2400"/>
              <a:buFont typeface="Arial" panose="020B0604020202020204" pitchFamily="34" charset="0"/>
              <a:buChar char="•"/>
            </a:pPr>
            <a:r>
              <a:rPr lang="de-DE"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Umwandlung: </a:t>
            </a:r>
            <a:r>
              <a:rPr lang="de-DE" sz="2000" dirty="0">
                <a:latin typeface="Calibri" panose="020F0502020204030204" pitchFamily="34" charset="0"/>
                <a:ea typeface="Calibri" panose="020F0502020204030204" pitchFamily="34" charset="0"/>
                <a:cs typeface="Calibri" panose="020F0502020204030204" pitchFamily="34" charset="0"/>
                <a:sym typeface="Arial"/>
              </a:rPr>
              <a:t>65 Hektar Monokultur in &lt;10 Hektar Parzellen</a:t>
            </a:r>
          </a:p>
          <a:p>
            <a:pPr marL="342900" indent="-342900">
              <a:lnSpc>
                <a:spcPct val="100000"/>
              </a:lnSpc>
              <a:spcBef>
                <a:spcPts val="0"/>
              </a:spcBef>
              <a:buFont typeface="Arial" panose="020B0604020202020204" pitchFamily="34" charset="0"/>
              <a:buChar char="•"/>
            </a:pPr>
            <a:r>
              <a:rPr lang="de-DE"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Methoden:</a:t>
            </a:r>
            <a:r>
              <a:rPr lang="de-DE" sz="2000" dirty="0">
                <a:latin typeface="Calibri" panose="020F0502020204030204" pitchFamily="34" charset="0"/>
                <a:ea typeface="Calibri" panose="020F0502020204030204" pitchFamily="34" charset="0"/>
                <a:cs typeface="Calibri" panose="020F0502020204030204" pitchFamily="34" charset="0"/>
                <a:sym typeface="Arial"/>
              </a:rPr>
              <a:t> Vielfältige Anbaumethoden einschließlich Ackerland, Obstgärten, Grünstreifen und Brachflächen</a:t>
            </a:r>
          </a:p>
          <a:p>
            <a:pPr marL="342900" lvl="0" indent="-342900" algn="l" rtl="0">
              <a:lnSpc>
                <a:spcPct val="100000"/>
              </a:lnSpc>
              <a:spcBef>
                <a:spcPts val="0"/>
              </a:spcBef>
              <a:spcAft>
                <a:spcPts val="0"/>
              </a:spcAft>
              <a:buSzPts val="2400"/>
              <a:buFont typeface="Arial" panose="020B0604020202020204" pitchFamily="34" charset="0"/>
              <a:buChar char="•"/>
            </a:pPr>
            <a:r>
              <a:rPr lang="de-DE"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Ziele: </a:t>
            </a:r>
            <a:r>
              <a:rPr lang="de-DE" sz="2000" dirty="0">
                <a:latin typeface="Calibri" panose="020F0502020204030204" pitchFamily="34" charset="0"/>
                <a:ea typeface="Calibri" panose="020F0502020204030204" pitchFamily="34" charset="0"/>
                <a:cs typeface="Calibri" panose="020F0502020204030204" pitchFamily="34" charset="0"/>
                <a:sym typeface="Arial"/>
              </a:rPr>
              <a:t>Erhöhung der ökologischen Stabilität, bessere Anpassung an den Klimawandel, Verringerung der Bodenerosion</a:t>
            </a:r>
            <a:endParaRPr lang="en-US"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err="1">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Heutige</a:t>
            </a:r>
            <a:r>
              <a:rPr lang="en-US"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 </a:t>
            </a:r>
            <a:r>
              <a:rPr lang="en-US" sz="2000" b="1" dirty="0" err="1">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Ergebnisse</a:t>
            </a:r>
            <a:r>
              <a:rPr lang="en-US"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a:t>
            </a:r>
          </a:p>
          <a:p>
            <a:pPr marL="342900" lvl="0" indent="-342900">
              <a:lnSpc>
                <a:spcPct val="100000"/>
              </a:lnSpc>
              <a:spcBef>
                <a:spcPts val="0"/>
              </a:spcBef>
              <a:buFont typeface="Arial" panose="020B0604020202020204" pitchFamily="34" charset="0"/>
              <a:buChar char="•"/>
            </a:pPr>
            <a:r>
              <a:rPr lang="de-DE"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Landschaft: </a:t>
            </a:r>
            <a:r>
              <a:rPr lang="de-DE" sz="2000" dirty="0">
                <a:latin typeface="Calibri" panose="020F0502020204030204" pitchFamily="34" charset="0"/>
                <a:ea typeface="Calibri" panose="020F0502020204030204" pitchFamily="34" charset="0"/>
                <a:cs typeface="Calibri" panose="020F0502020204030204" pitchFamily="34" charset="0"/>
                <a:sym typeface="Arial"/>
              </a:rPr>
              <a:t>Ökologisch stabil und reich an biologischer </a:t>
            </a:r>
            <a:r>
              <a:rPr lang="de-DE" sz="2000" dirty="0" err="1">
                <a:latin typeface="Calibri" panose="020F0502020204030204" pitchFamily="34" charset="0"/>
                <a:ea typeface="Calibri" panose="020F0502020204030204" pitchFamily="34" charset="0"/>
                <a:cs typeface="Calibri" panose="020F0502020204030204" pitchFamily="34" charset="0"/>
                <a:sym typeface="Arial"/>
              </a:rPr>
              <a:t>VielfaltGeringere</a:t>
            </a:r>
            <a:r>
              <a:rPr lang="de-DE" sz="2000" dirty="0">
                <a:latin typeface="Calibri" panose="020F0502020204030204" pitchFamily="34" charset="0"/>
                <a:ea typeface="Calibri" panose="020F0502020204030204" pitchFamily="34" charset="0"/>
                <a:cs typeface="Calibri" panose="020F0502020204030204" pitchFamily="34" charset="0"/>
                <a:sym typeface="Arial"/>
              </a:rPr>
              <a:t> Erosion, verbesserte Bodenbedingungen, bessere Klimaresistenz</a:t>
            </a:r>
          </a:p>
          <a:p>
            <a:pPr marL="342900" lvl="0" indent="-342900" algn="l" rtl="0">
              <a:lnSpc>
                <a:spcPct val="100000"/>
              </a:lnSpc>
              <a:spcBef>
                <a:spcPts val="0"/>
              </a:spcBef>
              <a:spcAft>
                <a:spcPts val="0"/>
              </a:spcAft>
              <a:buSzPts val="2400"/>
              <a:buFont typeface="Arial" panose="020B0604020202020204" pitchFamily="34" charset="0"/>
              <a:buChar char="•"/>
            </a:pPr>
            <a:r>
              <a:rPr lang="de-DE"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Auswirkungen: </a:t>
            </a:r>
            <a:r>
              <a:rPr lang="de-DE" sz="2000" dirty="0">
                <a:latin typeface="Calibri" panose="020F0502020204030204" pitchFamily="34" charset="0"/>
                <a:ea typeface="Calibri" panose="020F0502020204030204" pitchFamily="34" charset="0"/>
                <a:cs typeface="Calibri" panose="020F0502020204030204" pitchFamily="34" charset="0"/>
                <a:sym typeface="Arial"/>
              </a:rPr>
              <a:t>Reduzierte Erosion, verbesserte Bodenbedingungen, bessere Klimaresilienz</a:t>
            </a:r>
          </a:p>
          <a:p>
            <a:pPr marL="342900" lvl="0" indent="-342900" algn="l" rtl="0">
              <a:lnSpc>
                <a:spcPct val="100000"/>
              </a:lnSpc>
              <a:spcBef>
                <a:spcPts val="0"/>
              </a:spcBef>
              <a:spcAft>
                <a:spcPts val="0"/>
              </a:spcAft>
              <a:buSzPts val="2400"/>
              <a:buFont typeface="Arial" panose="020B0604020202020204" pitchFamily="34" charset="0"/>
              <a:buChar char="•"/>
            </a:pPr>
            <a:r>
              <a:rPr lang="de-DE"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Vielfältige Bewirtschaftung: </a:t>
            </a:r>
            <a:r>
              <a:rPr lang="de-DE" sz="2000" dirty="0">
                <a:latin typeface="Calibri" panose="020F0502020204030204" pitchFamily="34" charset="0"/>
                <a:ea typeface="Calibri" panose="020F0502020204030204" pitchFamily="34" charset="0"/>
                <a:cs typeface="Calibri" panose="020F0502020204030204" pitchFamily="34" charset="0"/>
                <a:sym typeface="Arial"/>
              </a:rPr>
              <a:t>Unterstützung des natürlichen Bodenlebens und der ökologischen Produktion</a:t>
            </a:r>
            <a:r>
              <a:rPr lang="en-US" sz="2000" dirty="0">
                <a:latin typeface="Calibri" panose="020F0502020204030204" pitchFamily="34" charset="0"/>
                <a:ea typeface="Calibri" panose="020F0502020204030204" pitchFamily="34" charset="0"/>
                <a:cs typeface="Calibri" panose="020F0502020204030204" pitchFamily="34" charset="0"/>
                <a:sym typeface="Arial"/>
              </a:rPr>
              <a:t>l</a:t>
            </a:r>
            <a:endParaRPr sz="200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8" name="Google Shape;238;g2dbfe14094d_0_0"/>
          <p:cNvSpPr txBox="1">
            <a:spLocks noGrp="1"/>
          </p:cNvSpPr>
          <p:nvPr>
            <p:ph type="body" idx="2"/>
          </p:nvPr>
        </p:nvSpPr>
        <p:spPr>
          <a:xfrm>
            <a:off x="590550" y="385885"/>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b="1" dirty="0"/>
              <a:t>Beispiel für Landschaftsökologie - </a:t>
            </a:r>
            <a:r>
              <a:rPr lang="de-DE" b="1" dirty="0" err="1"/>
              <a:t>Farma</a:t>
            </a:r>
            <a:r>
              <a:rPr lang="de-DE" b="1" dirty="0"/>
              <a:t> </a:t>
            </a:r>
            <a:r>
              <a:rPr lang="de-DE" b="1" dirty="0" err="1"/>
              <a:t>Blatnička</a:t>
            </a:r>
            <a:endParaRPr lang="de-DE"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dirty="0" err="1">
                <a:latin typeface="Calibri"/>
                <a:ea typeface="Calibri"/>
                <a:cs typeface="Calibri"/>
                <a:sym typeface="Calibri"/>
              </a:rPr>
              <a:t>Merkmale</a:t>
            </a:r>
            <a:r>
              <a:rPr lang="en-US" sz="4800" b="1" dirty="0">
                <a:latin typeface="Calibri"/>
                <a:ea typeface="Calibri"/>
                <a:cs typeface="Calibri"/>
                <a:sym typeface="Calibri"/>
              </a:rPr>
              <a:t> von </a:t>
            </a:r>
            <a:r>
              <a:rPr lang="en-US" sz="4800" b="1" dirty="0" err="1">
                <a:latin typeface="Calibri"/>
                <a:ea typeface="Calibri"/>
                <a:cs typeface="Calibri"/>
                <a:sym typeface="Calibri"/>
              </a:rPr>
              <a:t>Landschaften</a:t>
            </a:r>
            <a:endParaRPr lang="en-US" sz="4800" b="1" dirty="0">
              <a:latin typeface="Calibri"/>
              <a:ea typeface="Calibri"/>
              <a:cs typeface="Calibri"/>
              <a:sym typeface="Calibri"/>
            </a:endParaRPr>
          </a:p>
        </p:txBody>
      </p:sp>
      <p:sp>
        <p:nvSpPr>
          <p:cNvPr id="247" name="Google Shape;247;p4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body" idx="1"/>
          </p:nvPr>
        </p:nvSpPr>
        <p:spPr>
          <a:xfrm>
            <a:off x="914811" y="993376"/>
            <a:ext cx="10901007" cy="4733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sz="2200" b="1" i="0" dirty="0" err="1">
                <a:solidFill>
                  <a:srgbClr val="8DC64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Räumliche</a:t>
            </a:r>
            <a:r>
              <a:rPr lang="en-US" sz="2200" b="1" i="0" dirty="0">
                <a:solidFill>
                  <a:srgbClr val="8DC64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200" b="1" i="0" dirty="0" err="1">
                <a:solidFill>
                  <a:srgbClr val="8DC64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Heterogenität</a:t>
            </a:r>
            <a:r>
              <a:rPr lang="en-US" sz="2200" b="1" i="0" dirty="0">
                <a:solidFill>
                  <a:srgbClr val="8DC64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2200" b="0" i="0" dirty="0">
                <a:solidFill>
                  <a:srgbClr val="374151"/>
                </a:solidFill>
                <a:latin typeface="Calibri"/>
                <a:ea typeface="Calibri"/>
                <a:cs typeface="Calibri"/>
                <a:sym typeface="Calibri"/>
              </a:rPr>
              <a:t> </a:t>
            </a:r>
            <a:r>
              <a:rPr lang="de-DE" sz="2200" b="0" i="0" dirty="0">
                <a:latin typeface="Calibri"/>
                <a:ea typeface="Calibri"/>
                <a:cs typeface="Calibri"/>
                <a:sym typeface="Calibri"/>
              </a:rPr>
              <a:t>In der Landwirtschaft sind Landschaften wie vielfältige Teppiche. Räumliche Heterogenität bezieht sich darauf, wie verschiedene Teile Ihres Landes variieren – von Bodentypen bis zur Vegetation. Es ist der Schlüssel zur effektiven Verwaltung der einzigartigen Bereiche Ihres Betriebs.</a:t>
            </a:r>
          </a:p>
          <a:p>
            <a:pPr marL="457200" lvl="0" indent="0" algn="l" rtl="0">
              <a:lnSpc>
                <a:spcPct val="90000"/>
              </a:lnSpc>
              <a:spcBef>
                <a:spcPts val="1000"/>
              </a:spcBef>
              <a:spcAft>
                <a:spcPts val="0"/>
              </a:spcAft>
              <a:buSzPts val="2400"/>
              <a:buNone/>
            </a:pPr>
            <a:r>
              <a:rPr lang="de-DE" sz="2200" b="1" i="0" dirty="0">
                <a:solidFill>
                  <a:srgbClr val="8DC641"/>
                </a:solidFill>
                <a:latin typeface="Calibri"/>
                <a:ea typeface="Calibri"/>
                <a:cs typeface="Calibri"/>
                <a:sym typeface="Calibri"/>
              </a:rPr>
              <a:t>Betonung von Mustern, Prozessen und Maßstab: </a:t>
            </a:r>
            <a:r>
              <a:rPr lang="de-DE" sz="2200" b="0" i="0" dirty="0">
                <a:latin typeface="Calibri"/>
                <a:ea typeface="Calibri"/>
                <a:cs typeface="Calibri"/>
                <a:sym typeface="Calibri"/>
              </a:rPr>
              <a:t>Wenn Sie einen Schritt zurücktreten, erzählt Ihre Farm eine Geschichte. Die Landschaftsökologie betont das Verständnis der Muster von Ökosystemen, der sie formenden Prozesse und der verschiedenen Maßstäbe, auf denen diese Veränderungen auftreten. Es geht darum, die dynamische Erzählung der Ökologie Ihrer Farm auf einer größeren Ebene zu lesen.</a:t>
            </a:r>
          </a:p>
          <a:p>
            <a:pPr marL="457200" lvl="0" indent="0" algn="l" rtl="0">
              <a:lnSpc>
                <a:spcPct val="90000"/>
              </a:lnSpc>
              <a:spcBef>
                <a:spcPts val="1000"/>
              </a:spcBef>
              <a:spcAft>
                <a:spcPts val="0"/>
              </a:spcAft>
              <a:buSzPts val="2400"/>
              <a:buNone/>
            </a:pPr>
            <a:r>
              <a:rPr lang="de-DE" sz="2200" b="1" i="0" dirty="0">
                <a:solidFill>
                  <a:srgbClr val="8DC641"/>
                </a:solidFill>
                <a:latin typeface="Calibri"/>
                <a:ea typeface="Calibri"/>
                <a:cs typeface="Calibri"/>
                <a:sym typeface="Calibri"/>
              </a:rPr>
              <a:t>Verknüpfung von biophysischen und sozioökonomischen Wissenschaften:</a:t>
            </a:r>
            <a:r>
              <a:rPr lang="en-US" sz="2200" b="0" i="0" dirty="0">
                <a:latin typeface="Calibri"/>
                <a:ea typeface="Calibri"/>
                <a:cs typeface="Calibri"/>
                <a:sym typeface="Calibri"/>
              </a:rPr>
              <a:t>F</a:t>
            </a:r>
            <a:r>
              <a:rPr lang="de-DE" sz="2200" b="0" i="0" dirty="0">
                <a:latin typeface="Calibri"/>
                <a:ea typeface="Calibri"/>
                <a:cs typeface="Calibri"/>
                <a:sym typeface="Calibri"/>
              </a:rPr>
              <a:t>Landwirtschaft ist nicht nur Natur; es ist ein Zusammenspiel zwischen natürlichen Kräften und menschlichen Handlungen. Diese Eigenschaft erkennt das komplexe Zusammenspiel zwischen Umweltfaktoren und den Entscheidungen, die Sie auf der Farm treffen. Es </a:t>
            </a:r>
            <a:r>
              <a:rPr lang="de-DE" sz="2200" b="1" i="0" dirty="0">
                <a:latin typeface="Calibri"/>
                <a:ea typeface="Calibri"/>
                <a:cs typeface="Calibri"/>
                <a:sym typeface="Calibri"/>
              </a:rPr>
              <a:t>geht darum, zu verstehen, wie Ihre Praktiken sowohl mit dem Land als auch mit den Bedürfnissen Ihrer Gemeinschaft in Einklang stehen</a:t>
            </a:r>
            <a:r>
              <a:rPr lang="en-US" sz="2200" b="1" i="0" dirty="0"/>
              <a:t>.</a:t>
            </a:r>
            <a:r>
              <a:rPr lang="en-US" sz="2200" b="1" dirty="0"/>
              <a:t>				</a:t>
            </a:r>
            <a:r>
              <a:rPr lang="en-US" sz="2200" u="sng" dirty="0">
                <a:solidFill>
                  <a:schemeClr val="hlink"/>
                </a:solidFill>
                <a:hlinkClick r:id="rId3"/>
              </a:rPr>
              <a:t>Source</a:t>
            </a:r>
            <a:endParaRPr sz="2200" b="1" dirty="0">
              <a:solidFill>
                <a:srgbClr val="374151"/>
              </a:solidFill>
            </a:endParaRPr>
          </a:p>
          <a:p>
            <a:pPr marL="0" lvl="0" indent="0" algn="l" rtl="0">
              <a:lnSpc>
                <a:spcPct val="90000"/>
              </a:lnSpc>
              <a:spcBef>
                <a:spcPts val="1000"/>
              </a:spcBef>
              <a:spcAft>
                <a:spcPts val="0"/>
              </a:spcAft>
              <a:buSzPts val="2400"/>
              <a:buNone/>
            </a:pPr>
            <a:endParaRPr sz="2200" b="1" dirty="0">
              <a:solidFill>
                <a:srgbClr val="374151"/>
              </a:solidFill>
            </a:endParaRPr>
          </a:p>
          <a:p>
            <a:pPr marL="342900" lvl="0" indent="0" algn="l" rtl="0">
              <a:lnSpc>
                <a:spcPct val="107000"/>
              </a:lnSpc>
              <a:spcBef>
                <a:spcPts val="1000"/>
              </a:spcBef>
              <a:spcAft>
                <a:spcPts val="800"/>
              </a:spcAft>
              <a:buSzPts val="1000"/>
              <a:buFont typeface="Noto Sans Symbols"/>
              <a:buNone/>
            </a:pPr>
            <a:endParaRPr sz="2000" dirty="0">
              <a:solidFill>
                <a:srgbClr val="374151"/>
              </a:solidFill>
              <a:latin typeface="Calibri"/>
              <a:ea typeface="Calibri"/>
              <a:cs typeface="Calibri"/>
              <a:sym typeface="Calibri"/>
            </a:endParaRPr>
          </a:p>
        </p:txBody>
      </p:sp>
      <p:sp>
        <p:nvSpPr>
          <p:cNvPr id="253" name="Google Shape;253;p46"/>
          <p:cNvSpPr txBox="1">
            <a:spLocks noGrp="1"/>
          </p:cNvSpPr>
          <p:nvPr>
            <p:ph type="body" idx="2"/>
          </p:nvPr>
        </p:nvSpPr>
        <p:spPr>
          <a:xfrm>
            <a:off x="831693" y="368346"/>
            <a:ext cx="10595400" cy="48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err="1">
                <a:latin typeface="Calibri"/>
                <a:ea typeface="Calibri"/>
                <a:cs typeface="Calibri"/>
                <a:sym typeface="Calibri"/>
              </a:rPr>
              <a:t>Eigenschaften</a:t>
            </a:r>
            <a:r>
              <a:rPr lang="en-US" sz="3600" b="1" dirty="0">
                <a:latin typeface="Calibri"/>
                <a:ea typeface="Calibri"/>
                <a:cs typeface="Calibri"/>
                <a:sym typeface="Calibri"/>
              </a:rPr>
              <a:t> von </a:t>
            </a:r>
            <a:r>
              <a:rPr lang="en-US" sz="3600" b="1" dirty="0" err="1">
                <a:latin typeface="Calibri"/>
                <a:ea typeface="Calibri"/>
                <a:cs typeface="Calibri"/>
                <a:sym typeface="Calibri"/>
              </a:rPr>
              <a:t>Landschaften</a:t>
            </a:r>
            <a:endParaRPr lang="en-US" sz="3600" b="1" dirty="0">
              <a:latin typeface="Calibri"/>
              <a:ea typeface="Calibri"/>
              <a:cs typeface="Calibri"/>
              <a:sym typeface="Calibri"/>
            </a:endParaRPr>
          </a:p>
        </p:txBody>
      </p:sp>
      <p:grpSp>
        <p:nvGrpSpPr>
          <p:cNvPr id="254" name="Google Shape;254;p46"/>
          <p:cNvGrpSpPr/>
          <p:nvPr/>
        </p:nvGrpSpPr>
        <p:grpSpPr>
          <a:xfrm rot="3730759">
            <a:off x="10590024" y="380632"/>
            <a:ext cx="949887" cy="1163493"/>
            <a:chOff x="7602444" y="4967675"/>
            <a:chExt cx="483620" cy="592374"/>
          </a:xfrm>
        </p:grpSpPr>
        <p:grpSp>
          <p:nvGrpSpPr>
            <p:cNvPr id="255" name="Google Shape;255;p46"/>
            <p:cNvGrpSpPr/>
            <p:nvPr/>
          </p:nvGrpSpPr>
          <p:grpSpPr>
            <a:xfrm>
              <a:off x="7618661" y="4967675"/>
              <a:ext cx="467403" cy="507609"/>
              <a:chOff x="2251964" y="3590497"/>
              <a:chExt cx="467403" cy="507609"/>
            </a:xfrm>
          </p:grpSpPr>
          <p:sp>
            <p:nvSpPr>
              <p:cNvPr id="256" name="Google Shape;256;p4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4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4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9" name="Google Shape;259;p46"/>
            <p:cNvGrpSpPr/>
            <p:nvPr/>
          </p:nvGrpSpPr>
          <p:grpSpPr>
            <a:xfrm>
              <a:off x="7602444" y="4993761"/>
              <a:ext cx="421973" cy="566288"/>
              <a:chOff x="2235747" y="3616583"/>
              <a:chExt cx="421973" cy="566288"/>
            </a:xfrm>
          </p:grpSpPr>
          <p:sp>
            <p:nvSpPr>
              <p:cNvPr id="260" name="Google Shape;260;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 name="Graphic 3">
            <a:extLst>
              <a:ext uri="{FF2B5EF4-FFF2-40B4-BE49-F238E27FC236}">
                <a16:creationId xmlns:a16="http://schemas.microsoft.com/office/drawing/2014/main" id="{C2F4135D-5FCC-55E1-9CF0-E7AA990D0EF5}"/>
              </a:ext>
            </a:extLst>
          </p:cNvPr>
          <p:cNvGrpSpPr/>
          <p:nvPr/>
        </p:nvGrpSpPr>
        <p:grpSpPr>
          <a:xfrm>
            <a:off x="555612" y="1041209"/>
            <a:ext cx="822266" cy="736890"/>
            <a:chOff x="10407709" y="5371716"/>
            <a:chExt cx="1086136" cy="1037162"/>
          </a:xfrm>
        </p:grpSpPr>
        <p:sp>
          <p:nvSpPr>
            <p:cNvPr id="3" name="Freeform 1249">
              <a:extLst>
                <a:ext uri="{FF2B5EF4-FFF2-40B4-BE49-F238E27FC236}">
                  <a16:creationId xmlns:a16="http://schemas.microsoft.com/office/drawing/2014/main" id="{1F3086AC-83DB-BBAC-9542-30A4FC125251}"/>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a:p>
          </p:txBody>
        </p:sp>
        <p:sp>
          <p:nvSpPr>
            <p:cNvPr id="4" name="Freeform 1250">
              <a:extLst>
                <a:ext uri="{FF2B5EF4-FFF2-40B4-BE49-F238E27FC236}">
                  <a16:creationId xmlns:a16="http://schemas.microsoft.com/office/drawing/2014/main" id="{BCCA5F84-0735-EDCB-AE72-786F4F200349}"/>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93BC6E27-98F2-6E03-4434-BF98C6CE1797}"/>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C21C17BD-E7C9-2B78-561B-B8A48BB88ABF}"/>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DCCE3F7-CF41-D7FA-F212-7BD1ACE85239}"/>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A4A91BE0-DC8F-EA01-0864-797E80519ED0}"/>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316D3788-FC5B-7641-EBE1-7E620A9F8F09}"/>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547DA04D-F0EB-198F-7FC4-F35140E0AA5A}"/>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1" name="Graphic 3">
            <a:extLst>
              <a:ext uri="{FF2B5EF4-FFF2-40B4-BE49-F238E27FC236}">
                <a16:creationId xmlns:a16="http://schemas.microsoft.com/office/drawing/2014/main" id="{E0939EEE-7BE3-E0D9-D147-AE2E57F260A4}"/>
              </a:ext>
            </a:extLst>
          </p:cNvPr>
          <p:cNvGrpSpPr/>
          <p:nvPr/>
        </p:nvGrpSpPr>
        <p:grpSpPr>
          <a:xfrm>
            <a:off x="391915" y="2696770"/>
            <a:ext cx="822266" cy="936270"/>
            <a:chOff x="4420248" y="5325487"/>
            <a:chExt cx="1091621" cy="1108075"/>
          </a:xfrm>
        </p:grpSpPr>
        <p:grpSp>
          <p:nvGrpSpPr>
            <p:cNvPr id="12" name="Graphic 3">
              <a:extLst>
                <a:ext uri="{FF2B5EF4-FFF2-40B4-BE49-F238E27FC236}">
                  <a16:creationId xmlns:a16="http://schemas.microsoft.com/office/drawing/2014/main" id="{8AE89569-EC98-327C-0B96-BF2FCC482BA2}"/>
                </a:ext>
              </a:extLst>
            </p:cNvPr>
            <p:cNvGrpSpPr/>
            <p:nvPr/>
          </p:nvGrpSpPr>
          <p:grpSpPr>
            <a:xfrm>
              <a:off x="4420248" y="5325487"/>
              <a:ext cx="965453" cy="1091619"/>
              <a:chOff x="4420248" y="5325487"/>
              <a:chExt cx="965453" cy="1091619"/>
            </a:xfrm>
            <a:solidFill>
              <a:srgbClr val="000000"/>
            </a:solidFill>
          </p:grpSpPr>
          <p:sp>
            <p:nvSpPr>
              <p:cNvPr id="24" name="Freeform 1301">
                <a:extLst>
                  <a:ext uri="{FF2B5EF4-FFF2-40B4-BE49-F238E27FC236}">
                    <a16:creationId xmlns:a16="http://schemas.microsoft.com/office/drawing/2014/main" id="{35E504B7-5D65-52DA-5B6F-181F7CED6B8A}"/>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25" name="Freeform 1302">
                <a:extLst>
                  <a:ext uri="{FF2B5EF4-FFF2-40B4-BE49-F238E27FC236}">
                    <a16:creationId xmlns:a16="http://schemas.microsoft.com/office/drawing/2014/main" id="{A617C201-834F-45CC-96B9-E665BD356510}"/>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26" name="Freeform 1303">
                <a:extLst>
                  <a:ext uri="{FF2B5EF4-FFF2-40B4-BE49-F238E27FC236}">
                    <a16:creationId xmlns:a16="http://schemas.microsoft.com/office/drawing/2014/main" id="{2D128FE2-D5CA-A29D-3529-2D8B1BF589CE}"/>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27" name="Freeform 1304">
                <a:extLst>
                  <a:ext uri="{FF2B5EF4-FFF2-40B4-BE49-F238E27FC236}">
                    <a16:creationId xmlns:a16="http://schemas.microsoft.com/office/drawing/2014/main" id="{12B773AF-C95C-0343-FF5D-EEAB1C19478C}"/>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28" name="Freeform 1305">
                <a:extLst>
                  <a:ext uri="{FF2B5EF4-FFF2-40B4-BE49-F238E27FC236}">
                    <a16:creationId xmlns:a16="http://schemas.microsoft.com/office/drawing/2014/main" id="{024AE66E-8A61-3060-5EAA-A4291198E50F}"/>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29" name="Freeform 1306">
                <a:extLst>
                  <a:ext uri="{FF2B5EF4-FFF2-40B4-BE49-F238E27FC236}">
                    <a16:creationId xmlns:a16="http://schemas.microsoft.com/office/drawing/2014/main" id="{54ECE28B-670A-66C3-7126-78847C1F62EB}"/>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0" name="Freeform 1307">
                <a:extLst>
                  <a:ext uri="{FF2B5EF4-FFF2-40B4-BE49-F238E27FC236}">
                    <a16:creationId xmlns:a16="http://schemas.microsoft.com/office/drawing/2014/main" id="{3FF46B05-9C4E-7964-6C42-8893A752269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31" name="Freeform 1308">
                <a:extLst>
                  <a:ext uri="{FF2B5EF4-FFF2-40B4-BE49-F238E27FC236}">
                    <a16:creationId xmlns:a16="http://schemas.microsoft.com/office/drawing/2014/main" id="{C5267517-4C00-5BE6-15A3-CBD564AA32A2}"/>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13" name="Freeform 1290">
              <a:extLst>
                <a:ext uri="{FF2B5EF4-FFF2-40B4-BE49-F238E27FC236}">
                  <a16:creationId xmlns:a16="http://schemas.microsoft.com/office/drawing/2014/main" id="{551A9A11-4494-E665-4598-E3ED4D670193}"/>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14" name="Freeform 1291">
              <a:extLst>
                <a:ext uri="{FF2B5EF4-FFF2-40B4-BE49-F238E27FC236}">
                  <a16:creationId xmlns:a16="http://schemas.microsoft.com/office/drawing/2014/main" id="{4C29E3C2-7A73-664B-7192-3DB0D1FAC7D7}"/>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15" name="Freeform 1292">
              <a:extLst>
                <a:ext uri="{FF2B5EF4-FFF2-40B4-BE49-F238E27FC236}">
                  <a16:creationId xmlns:a16="http://schemas.microsoft.com/office/drawing/2014/main" id="{14D5A780-468F-44A3-395C-6D3EC442AB1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16" name="Freeform 1293">
              <a:extLst>
                <a:ext uri="{FF2B5EF4-FFF2-40B4-BE49-F238E27FC236}">
                  <a16:creationId xmlns:a16="http://schemas.microsoft.com/office/drawing/2014/main" id="{AD3397B0-1F48-7054-019C-C9AACBC09B7A}"/>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17" name="Freeform 1294">
              <a:extLst>
                <a:ext uri="{FF2B5EF4-FFF2-40B4-BE49-F238E27FC236}">
                  <a16:creationId xmlns:a16="http://schemas.microsoft.com/office/drawing/2014/main" id="{B274A39C-087F-901A-D90A-5E7CA2D26FEE}"/>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18" name="Freeform 1295">
              <a:extLst>
                <a:ext uri="{FF2B5EF4-FFF2-40B4-BE49-F238E27FC236}">
                  <a16:creationId xmlns:a16="http://schemas.microsoft.com/office/drawing/2014/main" id="{C0E17AF8-C7CC-EE02-CA7C-A66F1A1DA54D}"/>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19" name="Freeform 1296">
              <a:extLst>
                <a:ext uri="{FF2B5EF4-FFF2-40B4-BE49-F238E27FC236}">
                  <a16:creationId xmlns:a16="http://schemas.microsoft.com/office/drawing/2014/main" id="{4816A2C1-8900-DF7D-504C-2039873CEBB2}"/>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0" name="Freeform 1297">
              <a:extLst>
                <a:ext uri="{FF2B5EF4-FFF2-40B4-BE49-F238E27FC236}">
                  <a16:creationId xmlns:a16="http://schemas.microsoft.com/office/drawing/2014/main" id="{143FAC34-0E80-6148-F62A-1902AB7B5DC7}"/>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21" name="Freeform 1298">
              <a:extLst>
                <a:ext uri="{FF2B5EF4-FFF2-40B4-BE49-F238E27FC236}">
                  <a16:creationId xmlns:a16="http://schemas.microsoft.com/office/drawing/2014/main" id="{77A1D16E-5E4F-CA40-A070-1DBC10E4C96D}"/>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22" name="Freeform 1299">
              <a:extLst>
                <a:ext uri="{FF2B5EF4-FFF2-40B4-BE49-F238E27FC236}">
                  <a16:creationId xmlns:a16="http://schemas.microsoft.com/office/drawing/2014/main" id="{8688D9C7-FB23-C51A-58BA-20D476775FE9}"/>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DC641"/>
            </a:solidFill>
            <a:ln w="27426" cap="flat">
              <a:noFill/>
              <a:prstDash val="solid"/>
              <a:miter/>
            </a:ln>
          </p:spPr>
          <p:txBody>
            <a:bodyPr rtlCol="0" anchor="ctr"/>
            <a:lstStyle/>
            <a:p>
              <a:endParaRPr lang="en-US"/>
            </a:p>
          </p:txBody>
        </p:sp>
        <p:sp>
          <p:nvSpPr>
            <p:cNvPr id="23" name="Freeform 1300">
              <a:extLst>
                <a:ext uri="{FF2B5EF4-FFF2-40B4-BE49-F238E27FC236}">
                  <a16:creationId xmlns:a16="http://schemas.microsoft.com/office/drawing/2014/main" id="{FD89CC19-5B21-6F87-B313-0DEDB8AC88A5}"/>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66821227-735F-78A3-8CF3-0F24BCDE31DA}"/>
              </a:ext>
            </a:extLst>
          </p:cNvPr>
          <p:cNvGrpSpPr/>
          <p:nvPr/>
        </p:nvGrpSpPr>
        <p:grpSpPr>
          <a:xfrm>
            <a:off x="431985" y="4503043"/>
            <a:ext cx="796918" cy="765320"/>
            <a:chOff x="5614841" y="786428"/>
            <a:chExt cx="901130" cy="901727"/>
          </a:xfrm>
        </p:grpSpPr>
        <p:grpSp>
          <p:nvGrpSpPr>
            <p:cNvPr id="33" name="Graphic 2">
              <a:extLst>
                <a:ext uri="{FF2B5EF4-FFF2-40B4-BE49-F238E27FC236}">
                  <a16:creationId xmlns:a16="http://schemas.microsoft.com/office/drawing/2014/main" id="{ED6BA307-3F38-71D9-AFBD-57B3C05A7CEC}"/>
                </a:ext>
              </a:extLst>
            </p:cNvPr>
            <p:cNvGrpSpPr/>
            <p:nvPr/>
          </p:nvGrpSpPr>
          <p:grpSpPr>
            <a:xfrm>
              <a:off x="5715019" y="1058540"/>
              <a:ext cx="543506" cy="445337"/>
              <a:chOff x="5715019" y="1058540"/>
              <a:chExt cx="543506" cy="445337"/>
            </a:xfrm>
            <a:solidFill>
              <a:srgbClr val="60A9DD"/>
            </a:solidFill>
          </p:grpSpPr>
          <p:sp>
            <p:nvSpPr>
              <p:cNvPr id="35" name="Freeform 210">
                <a:extLst>
                  <a:ext uri="{FF2B5EF4-FFF2-40B4-BE49-F238E27FC236}">
                    <a16:creationId xmlns:a16="http://schemas.microsoft.com/office/drawing/2014/main" id="{A913FB1A-53A3-DAEC-A840-855F1742D002}"/>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8DC641"/>
              </a:solidFill>
              <a:ln w="9028" cap="flat">
                <a:noFill/>
                <a:prstDash val="solid"/>
                <a:miter/>
              </a:ln>
            </p:spPr>
            <p:txBody>
              <a:bodyPr rtlCol="0" anchor="ctr"/>
              <a:lstStyle/>
              <a:p>
                <a:endParaRPr lang="en-US"/>
              </a:p>
            </p:txBody>
          </p:sp>
          <p:sp>
            <p:nvSpPr>
              <p:cNvPr id="36" name="Freeform 211">
                <a:extLst>
                  <a:ext uri="{FF2B5EF4-FFF2-40B4-BE49-F238E27FC236}">
                    <a16:creationId xmlns:a16="http://schemas.microsoft.com/office/drawing/2014/main" id="{63FB8FCD-A1CD-E362-9581-028F1CAAC398}"/>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DC641"/>
              </a:solidFill>
              <a:ln w="9028" cap="flat">
                <a:noFill/>
                <a:prstDash val="solid"/>
                <a:miter/>
              </a:ln>
            </p:spPr>
            <p:txBody>
              <a:bodyPr rtlCol="0" anchor="ctr"/>
              <a:lstStyle/>
              <a:p>
                <a:endParaRPr lang="en-US"/>
              </a:p>
            </p:txBody>
          </p:sp>
        </p:grpSp>
        <p:sp>
          <p:nvSpPr>
            <p:cNvPr id="34" name="Freeform 209">
              <a:extLst>
                <a:ext uri="{FF2B5EF4-FFF2-40B4-BE49-F238E27FC236}">
                  <a16:creationId xmlns:a16="http://schemas.microsoft.com/office/drawing/2014/main" id="{6EABBBF2-1940-C491-6E2F-CB7991AB6EBA}"/>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2452</Words>
  <Application>Microsoft Office PowerPoint</Application>
  <PresentationFormat>Widescreen</PresentationFormat>
  <Paragraphs>182</Paragraphs>
  <Slides>31</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Quattrocento Sans</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7</cp:revision>
  <dcterms:created xsi:type="dcterms:W3CDTF">2020-10-14T13:32:04Z</dcterms:created>
  <dcterms:modified xsi:type="dcterms:W3CDTF">2024-09-04T13:55:04Z</dcterms:modified>
</cp:coreProperties>
</file>