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8" r:id="rId4"/>
    <p:sldId id="4376" r:id="rId5"/>
    <p:sldId id="260" r:id="rId6"/>
    <p:sldId id="261" r:id="rId7"/>
    <p:sldId id="262" r:id="rId8"/>
    <p:sldId id="263" r:id="rId9"/>
    <p:sldId id="264" r:id="rId10"/>
    <p:sldId id="265" r:id="rId11"/>
    <p:sldId id="266" r:id="rId12"/>
    <p:sldId id="267" r:id="rId13"/>
    <p:sldId id="268" r:id="rId14"/>
    <p:sldId id="437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4377"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giEndYKsjCeBfmWZdK+CdfUcW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9FD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8705490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a8705490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2591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90ff9d01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a90ff9d01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a90ff9d01a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a90ff9d01a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2a90ff9d01a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e8e45bba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2e8e45bba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e8e45bbabd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e8e45bbabd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e8e45bbabd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2e8e45bbabd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a955ad1b0e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a955ad1b0e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a955ad1b0e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a955ad1b0e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2a955ad1b0e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e8e45bbabd_3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2e8e45bbabd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a955ad1b0e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2a955ad1b0e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a955ad1b0e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g2a955ad1b0e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4"/>
        <p:cNvGrpSpPr/>
        <p:nvPr/>
      </p:nvGrpSpPr>
      <p:grpSpPr>
        <a:xfrm>
          <a:off x="0" y="0"/>
          <a:ext cx="0" cy="0"/>
          <a:chOff x="0" y="0"/>
          <a:chExt cx="0" cy="0"/>
        </a:xfrm>
      </p:grpSpPr>
      <p:sp>
        <p:nvSpPr>
          <p:cNvPr id="125" name="Google Shape;125;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28"/>
        <p:cNvGrpSpPr/>
        <p:nvPr/>
      </p:nvGrpSpPr>
      <p:grpSpPr>
        <a:xfrm>
          <a:off x="0" y="0"/>
          <a:ext cx="0" cy="0"/>
          <a:chOff x="0" y="0"/>
          <a:chExt cx="0" cy="0"/>
        </a:xfrm>
      </p:grpSpPr>
      <p:sp>
        <p:nvSpPr>
          <p:cNvPr id="129" name="Google Shape;129;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3"/>
        <p:cNvGrpSpPr/>
        <p:nvPr/>
      </p:nvGrpSpPr>
      <p:grpSpPr>
        <a:xfrm>
          <a:off x="0" y="0"/>
          <a:ext cx="0" cy="0"/>
          <a:chOff x="0" y="0"/>
          <a:chExt cx="0" cy="0"/>
        </a:xfrm>
      </p:grpSpPr>
      <p:sp>
        <p:nvSpPr>
          <p:cNvPr id="134" name="Google Shape;134;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2" name="Google Shape;142;p40"/>
          <p:cNvGrpSpPr/>
          <p:nvPr/>
        </p:nvGrpSpPr>
        <p:grpSpPr>
          <a:xfrm>
            <a:off x="309236" y="3028352"/>
            <a:ext cx="6499866" cy="2738122"/>
            <a:chOff x="1202708" y="6807724"/>
            <a:chExt cx="6270636" cy="2641557"/>
          </a:xfrm>
        </p:grpSpPr>
        <p:grpSp>
          <p:nvGrpSpPr>
            <p:cNvPr id="143" name="Google Shape;143;p40"/>
            <p:cNvGrpSpPr/>
            <p:nvPr/>
          </p:nvGrpSpPr>
          <p:grpSpPr>
            <a:xfrm>
              <a:off x="2348838" y="6807724"/>
              <a:ext cx="1249545" cy="2223620"/>
              <a:chOff x="2348838" y="6807724"/>
              <a:chExt cx="1249545" cy="2223620"/>
            </a:xfrm>
          </p:grpSpPr>
          <p:sp>
            <p:nvSpPr>
              <p:cNvPr id="144" name="Google Shape;144;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8" name="Google Shape;148;p40"/>
              <p:cNvGrpSpPr/>
              <p:nvPr/>
            </p:nvGrpSpPr>
            <p:grpSpPr>
              <a:xfrm>
                <a:off x="2483956" y="6807724"/>
                <a:ext cx="738321" cy="802017"/>
                <a:chOff x="2483956" y="6807724"/>
                <a:chExt cx="738321" cy="802017"/>
              </a:xfrm>
            </p:grpSpPr>
            <p:sp>
              <p:nvSpPr>
                <p:cNvPr id="149" name="Google Shape;149;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2" name="Google Shape;152;p40"/>
            <p:cNvGrpSpPr/>
            <p:nvPr/>
          </p:nvGrpSpPr>
          <p:grpSpPr>
            <a:xfrm>
              <a:off x="1202708" y="6848940"/>
              <a:ext cx="6270636" cy="2600341"/>
              <a:chOff x="1202708" y="6848940"/>
              <a:chExt cx="6270636" cy="2600341"/>
            </a:xfrm>
          </p:grpSpPr>
          <p:sp>
            <p:nvSpPr>
              <p:cNvPr id="153" name="Google Shape;153;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5" name="Google Shape;155;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93EA43B7-9202-1082-F97F-81278B2857FA}"/>
              </a:ext>
            </a:extLst>
          </p:cNvPr>
          <p:cNvGrpSpPr/>
          <p:nvPr userDrawn="1"/>
        </p:nvGrpSpPr>
        <p:grpSpPr>
          <a:xfrm>
            <a:off x="665715" y="6068756"/>
            <a:ext cx="2735993" cy="679345"/>
            <a:chOff x="0" y="0"/>
            <a:chExt cx="2301694" cy="571500"/>
          </a:xfrm>
        </p:grpSpPr>
        <p:sp>
          <p:nvSpPr>
            <p:cNvPr id="3" name="Rectangle 2">
              <a:extLst>
                <a:ext uri="{FF2B5EF4-FFF2-40B4-BE49-F238E27FC236}">
                  <a16:creationId xmlns:a16="http://schemas.microsoft.com/office/drawing/2014/main" id="{4DAFCC25-3FCD-DB1F-BEE1-15BED9BDCC3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81510443-0AB9-138F-64C9-0360AAEC4A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56"/>
        <p:cNvGrpSpPr/>
        <p:nvPr/>
      </p:nvGrpSpPr>
      <p:grpSpPr>
        <a:xfrm>
          <a:off x="0" y="0"/>
          <a:ext cx="0" cy="0"/>
          <a:chOff x="0" y="0"/>
          <a:chExt cx="0" cy="0"/>
        </a:xfrm>
      </p:grpSpPr>
      <p:sp>
        <p:nvSpPr>
          <p:cNvPr id="157" name="Google Shape;157;p27"/>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7"/>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59" name="Google Shape;159;p27"/>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60" name="Google Shape;160;p27"/>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000000"/>
                </a:solidFill>
                <a:latin typeface="Calibri"/>
                <a:ea typeface="Calibri"/>
                <a:cs typeface="Calibri"/>
                <a:sym typeface="Calibri"/>
              </a:rPr>
              <a:t>EU DARE </a:t>
            </a:r>
            <a:r>
              <a:rPr lang="en-US"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61" name="Google Shape;161;p27"/>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62" name="Google Shape;162;p27"/>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63" name="Google Shape;163;p27"/>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PLEASE DELETE THIS INSTRUCTION SLIDE BEFORE PRESENTING FINAL PRESENTATION </a:t>
            </a: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64" name="Google Shape;164;p27"/>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65"/>
        <p:cNvGrpSpPr/>
        <p:nvPr/>
      </p:nvGrpSpPr>
      <p:grpSpPr>
        <a:xfrm>
          <a:off x="0" y="0"/>
          <a:ext cx="0" cy="0"/>
          <a:chOff x="0" y="0"/>
          <a:chExt cx="0" cy="0"/>
        </a:xfrm>
      </p:grpSpPr>
      <p:cxnSp>
        <p:nvCxnSpPr>
          <p:cNvPr id="166" name="Google Shape;16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7" name="Google Shape;16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8"/>
        <p:cNvGrpSpPr/>
        <p:nvPr/>
      </p:nvGrpSpPr>
      <p:grpSpPr>
        <a:xfrm>
          <a:off x="0" y="0"/>
          <a:ext cx="0" cy="0"/>
          <a:chOff x="0" y="0"/>
          <a:chExt cx="0" cy="0"/>
        </a:xfrm>
      </p:grpSpPr>
      <p:sp>
        <p:nvSpPr>
          <p:cNvPr id="169" name="Google Shape;16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0" name="Google Shape;17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71" name="Google Shape;17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42"/>
          <p:cNvGrpSpPr/>
          <p:nvPr/>
        </p:nvGrpSpPr>
        <p:grpSpPr>
          <a:xfrm>
            <a:off x="9031059" y="445499"/>
            <a:ext cx="2735993" cy="679345"/>
            <a:chOff x="0" y="0"/>
            <a:chExt cx="2301694" cy="571500"/>
          </a:xfrm>
        </p:grpSpPr>
        <p:sp>
          <p:nvSpPr>
            <p:cNvPr id="175" name="Google Shape;17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7" name="Google Shape;17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80"/>
        <p:cNvGrpSpPr/>
        <p:nvPr/>
      </p:nvGrpSpPr>
      <p:grpSpPr>
        <a:xfrm>
          <a:off x="0" y="0"/>
          <a:ext cx="0" cy="0"/>
          <a:chOff x="0" y="0"/>
          <a:chExt cx="0" cy="0"/>
        </a:xfrm>
      </p:grpSpPr>
      <p:sp>
        <p:nvSpPr>
          <p:cNvPr id="181" name="Google Shape;18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84" name="Google Shape;184;p43"/>
          <p:cNvGrpSpPr/>
          <p:nvPr/>
        </p:nvGrpSpPr>
        <p:grpSpPr>
          <a:xfrm>
            <a:off x="9236842" y="286604"/>
            <a:ext cx="2735993" cy="679345"/>
            <a:chOff x="0" y="0"/>
            <a:chExt cx="2301694" cy="571500"/>
          </a:xfrm>
        </p:grpSpPr>
        <p:sp>
          <p:nvSpPr>
            <p:cNvPr id="185" name="Google Shape;18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7" name="Google Shape;18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a:spLocks noGrp="1"/>
          </p:cNvSpPr>
          <p:nvPr>
            <p:ph type="pic" idx="3"/>
          </p:nvPr>
        </p:nvSpPr>
        <p:spPr>
          <a:xfrm>
            <a:off x="-1" y="354507"/>
            <a:ext cx="5501637" cy="4939649"/>
          </a:xfrm>
          <a:prstGeom prst="rect">
            <a:avLst/>
          </a:prstGeom>
          <a:solidFill>
            <a:srgbClr val="D8D8D8"/>
          </a:solidFill>
          <a:ln>
            <a:noFill/>
          </a:ln>
        </p:spPr>
      </p:sp>
      <p:pic>
        <p:nvPicPr>
          <p:cNvPr id="189" name="Google Shape;189;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90" name="Google Shape;19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09700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9753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2"/>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2"/>
          <p:cNvGrpSpPr/>
          <p:nvPr/>
        </p:nvGrpSpPr>
        <p:grpSpPr>
          <a:xfrm>
            <a:off x="4054161" y="721803"/>
            <a:ext cx="7547911" cy="1674487"/>
            <a:chOff x="4061909" y="1565906"/>
            <a:chExt cx="7547911" cy="1882781"/>
          </a:xfrm>
        </p:grpSpPr>
        <p:cxnSp>
          <p:nvCxnSpPr>
            <p:cNvPr id="78" name="Google Shape;78;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2"/>
          <p:cNvGrpSpPr/>
          <p:nvPr/>
        </p:nvGrpSpPr>
        <p:grpSpPr>
          <a:xfrm>
            <a:off x="4054160" y="2644936"/>
            <a:ext cx="7547911" cy="1674487"/>
            <a:chOff x="4061909" y="1565906"/>
            <a:chExt cx="7547911" cy="1882781"/>
          </a:xfrm>
        </p:grpSpPr>
        <p:cxnSp>
          <p:nvCxnSpPr>
            <p:cNvPr id="87" name="Google Shape;87;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2"/>
          <p:cNvGrpSpPr/>
          <p:nvPr/>
        </p:nvGrpSpPr>
        <p:grpSpPr>
          <a:xfrm>
            <a:off x="4069658" y="4508733"/>
            <a:ext cx="7547911" cy="1674487"/>
            <a:chOff x="4061909" y="1565906"/>
            <a:chExt cx="7547911" cy="1882781"/>
          </a:xfrm>
        </p:grpSpPr>
        <p:cxnSp>
          <p:nvCxnSpPr>
            <p:cNvPr id="96" name="Google Shape;96;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05"/>
        <p:cNvGrpSpPr/>
        <p:nvPr/>
      </p:nvGrpSpPr>
      <p:grpSpPr>
        <a:xfrm>
          <a:off x="0" y="0"/>
          <a:ext cx="0" cy="0"/>
          <a:chOff x="0" y="0"/>
          <a:chExt cx="0" cy="0"/>
        </a:xfrm>
      </p:grpSpPr>
      <p:sp>
        <p:nvSpPr>
          <p:cNvPr id="106" name="Google Shape;106;p34"/>
          <p:cNvSpPr/>
          <p:nvPr/>
        </p:nvSpPr>
        <p:spPr>
          <a:xfrm>
            <a:off x="394447" y="453836"/>
            <a:ext cx="6666753"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 name="Google Shape;109;p34"/>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4105834" y="1247613"/>
            <a:ext cx="8086165" cy="5375657"/>
          </a:xfrm>
          <a:prstGeom prst="rect">
            <a:avLst/>
          </a:prstGeom>
          <a:noFill/>
          <a:ln>
            <a:noFill/>
          </a:ln>
        </p:spPr>
      </p:pic>
      <p:sp>
        <p:nvSpPr>
          <p:cNvPr id="110" name="Google Shape;110;p34"/>
          <p:cNvSpPr>
            <a:spLocks noGrp="1"/>
          </p:cNvSpPr>
          <p:nvPr>
            <p:ph type="pic" idx="3"/>
          </p:nvPr>
        </p:nvSpPr>
        <p:spPr>
          <a:xfrm>
            <a:off x="7252446" y="1420553"/>
            <a:ext cx="4939553" cy="3913188"/>
          </a:xfrm>
          <a:prstGeom prst="rect">
            <a:avLst/>
          </a:prstGeom>
          <a:solidFill>
            <a:srgbClr val="D8D8D8"/>
          </a:solidFill>
          <a:ln>
            <a:noFill/>
          </a:ln>
        </p:spPr>
      </p:sp>
      <p:sp>
        <p:nvSpPr>
          <p:cNvPr id="111" name="Google Shape;111;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2"/>
        <p:cNvGrpSpPr/>
        <p:nvPr/>
      </p:nvGrpSpPr>
      <p:grpSpPr>
        <a:xfrm>
          <a:off x="0" y="0"/>
          <a:ext cx="0" cy="0"/>
          <a:chOff x="0" y="0"/>
          <a:chExt cx="0" cy="0"/>
        </a:xfrm>
      </p:grpSpPr>
      <p:sp>
        <p:nvSpPr>
          <p:cNvPr id="113" name="Google Shape;11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4" name="Google Shape;114;p35"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15" name="Google Shape;115;p35"/>
          <p:cNvSpPr>
            <a:spLocks noGrp="1"/>
          </p:cNvSpPr>
          <p:nvPr>
            <p:ph type="pic" idx="2"/>
          </p:nvPr>
        </p:nvSpPr>
        <p:spPr>
          <a:xfrm>
            <a:off x="8912202" y="1246695"/>
            <a:ext cx="2444127" cy="4336988"/>
          </a:xfrm>
          <a:prstGeom prst="rect">
            <a:avLst/>
          </a:prstGeom>
          <a:solidFill>
            <a:srgbClr val="D8D8D8"/>
          </a:solidFill>
          <a:ln>
            <a:noFill/>
          </a:ln>
        </p:spPr>
      </p:sp>
      <p:sp>
        <p:nvSpPr>
          <p:cNvPr id="116" name="Google Shape;11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20"/>
        <p:cNvGrpSpPr/>
        <p:nvPr/>
      </p:nvGrpSpPr>
      <p:grpSpPr>
        <a:xfrm>
          <a:off x="0" y="0"/>
          <a:ext cx="0" cy="0"/>
          <a:chOff x="0" y="0"/>
          <a:chExt cx="0" cy="0"/>
        </a:xfrm>
      </p:grpSpPr>
      <p:sp>
        <p:nvSpPr>
          <p:cNvPr id="121" name="Google Shape;121;p36"/>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6"/>
          <p:cNvSpPr>
            <a:spLocks noGrp="1"/>
          </p:cNvSpPr>
          <p:nvPr>
            <p:ph type="pic" idx="2"/>
          </p:nvPr>
        </p:nvSpPr>
        <p:spPr>
          <a:xfrm>
            <a:off x="320540" y="335338"/>
            <a:ext cx="11578483" cy="6146707"/>
          </a:xfrm>
          <a:prstGeom prst="rect">
            <a:avLst/>
          </a:prstGeom>
          <a:solidFill>
            <a:srgbClr val="D8D8D8"/>
          </a:solidFill>
          <a:ln>
            <a:noFill/>
          </a:ln>
        </p:spPr>
      </p:sp>
      <p:sp>
        <p:nvSpPr>
          <p:cNvPr id="123" name="Google Shape;123;p36"/>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online.ucpress.edu/elementa/article/10/1/00090/185041/Human-and-social-values-in-agroecologyA-revie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urgenci.net/wp-content/uploads/2016/05/Overview-of-Community-Supported-Agriculture-in-Europ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yeleni.org/en/category/newsletters-nyeleni-in-english/newsletter-no-13-food-sovereignt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nyeleni.org/DOWNLOADS/Nyelni_EN.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xfarm.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eu-dare.com/good-practic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nline.ucpress.edu/elementa/article/10/1/00090/185041/Human-and-social-values-in-agroecologyA-re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fao.org/agroecology/overview/agroecology-and-the-sustainable-development-goal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6030215" y="4145149"/>
            <a:ext cx="6120000" cy="697353"/>
          </a:xfrm>
        </p:spPr>
        <p:txBody>
          <a:bodyPr/>
          <a:lstStyle/>
          <a:p>
            <a:pPr marL="0" lvl="0" indent="0" algn="l" rtl="0">
              <a:lnSpc>
                <a:spcPct val="90000"/>
              </a:lnSpc>
              <a:spcBef>
                <a:spcPts val="0"/>
              </a:spcBef>
              <a:spcAft>
                <a:spcPts val="0"/>
              </a:spcAft>
              <a:buClr>
                <a:srgbClr val="000000"/>
              </a:buClr>
              <a:buSzPts val="4800"/>
              <a:buNone/>
            </a:pPr>
            <a:r>
              <a:rPr lang="de-DE" sz="3600" dirty="0">
                <a:latin typeface="Calibri" panose="020F0502020204030204" pitchFamily="34" charset="0"/>
                <a:ea typeface="Calibri" panose="020F0502020204030204" pitchFamily="34" charset="0"/>
                <a:cs typeface="Calibri" panose="020F0502020204030204" pitchFamily="34" charset="0"/>
              </a:rPr>
              <a:t>Auswirkungen der Agroökologie auf die Gemeinschaft</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51016" y="3250740"/>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4</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30215" y="4010621"/>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body" idx="1"/>
          </p:nvPr>
        </p:nvSpPr>
        <p:spPr>
          <a:xfrm>
            <a:off x="5825258" y="1807841"/>
            <a:ext cx="6010500" cy="3066300"/>
          </a:xfrm>
          <a:prstGeom prst="rect">
            <a:avLst/>
          </a:prstGeom>
          <a:noFill/>
          <a:ln>
            <a:noFill/>
          </a:ln>
        </p:spPr>
        <p:txBody>
          <a:bodyPr spcFirstLastPara="1" wrap="square" lIns="91425" tIns="45700" rIns="91425" bIns="45700" anchor="t" anchorCtr="0">
            <a:normAutofit fontScale="85000" lnSpcReduction="10000"/>
          </a:bodyPr>
          <a:lstStyle/>
          <a:p>
            <a:pPr marL="457200" lvl="0" indent="0" algn="l" rtl="0">
              <a:lnSpc>
                <a:spcPct val="115000"/>
              </a:lnSpc>
              <a:spcBef>
                <a:spcPts val="0"/>
              </a:spcBef>
              <a:spcAft>
                <a:spcPts val="0"/>
              </a:spcAft>
              <a:buSzPts val="4800"/>
              <a:buNone/>
            </a:pPr>
            <a:endParaRPr sz="1200" dirty="0">
              <a:solidFill>
                <a:srgbClr val="0D0D0D"/>
              </a:solidFill>
            </a:endParaRPr>
          </a:p>
          <a:p>
            <a:pPr marL="0" lvl="0" indent="0" algn="l" rtl="0">
              <a:lnSpc>
                <a:spcPct val="115000"/>
              </a:lnSpc>
              <a:spcBef>
                <a:spcPts val="1500"/>
              </a:spcBef>
              <a:spcAft>
                <a:spcPts val="1500"/>
              </a:spcAft>
              <a:buSzPts val="4800"/>
              <a:buNone/>
            </a:pPr>
            <a:r>
              <a:rPr lang="de-DE" sz="4700" b="1" dirty="0">
                <a:solidFill>
                  <a:srgbClr val="0D0D0D"/>
                </a:solidFill>
              </a:rPr>
              <a:t>Umweltauswirkungen und Ernährungssouveränität – Solidarische Landwirtschaft</a:t>
            </a:r>
            <a:endParaRPr lang="de-DE" sz="4700" dirty="0">
              <a:solidFill>
                <a:srgbClr val="0D0D0D"/>
              </a:solidFill>
            </a:endParaRPr>
          </a:p>
        </p:txBody>
      </p:sp>
      <p:sp>
        <p:nvSpPr>
          <p:cNvPr id="338" name="Google Shape;338;p1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body" idx="1"/>
          </p:nvPr>
        </p:nvSpPr>
        <p:spPr>
          <a:xfrm>
            <a:off x="584224" y="1236089"/>
            <a:ext cx="8121626" cy="4336987"/>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000000"/>
              </a:buClr>
              <a:buSzPts val="2400"/>
              <a:buNone/>
            </a:pPr>
            <a:r>
              <a:rPr lang="de-DE" sz="2000" dirty="0"/>
              <a:t>    Ernährungssouveränität stellt eine soziale Bewegung dar, die auf die Ermächtigung der Menschen abzielt und eine Alternative zur neoliberalen Vision einer Welt bietet, die von Waren und Märkten dominiert wird. Dieses Konzept ist ein anpassbarer Prozess, der den Besonderheiten von Menschen und Orten Rechnung trägt. </a:t>
            </a:r>
            <a:r>
              <a:rPr lang="en-IE" sz="2000" b="1" dirty="0">
                <a:hlinkClick r:id="rId3"/>
              </a:rPr>
              <a:t>Source</a:t>
            </a:r>
            <a:endParaRPr sz="2000" b="1" dirty="0"/>
          </a:p>
          <a:p>
            <a:pPr marL="228600" lvl="0" indent="-228600" algn="just" rtl="0">
              <a:lnSpc>
                <a:spcPct val="100000"/>
              </a:lnSpc>
              <a:spcBef>
                <a:spcPts val="0"/>
              </a:spcBef>
              <a:spcAft>
                <a:spcPts val="0"/>
              </a:spcAft>
              <a:buClr>
                <a:srgbClr val="000000"/>
              </a:buClr>
              <a:buSzPts val="2400"/>
              <a:buNone/>
            </a:pPr>
            <a:r>
              <a:rPr lang="de-DE" sz="2000" dirty="0"/>
              <a:t>     Ernährungssouveränität betont Solidarität anstelle von Wettbewerb und strebt an, eine gerechtere und inklusivere Welt zu schaffen. Der Begriff wurde 1996 von La Via </a:t>
            </a:r>
            <a:r>
              <a:rPr lang="de-DE" sz="2000" dirty="0" err="1"/>
              <a:t>Campesina</a:t>
            </a:r>
            <a:r>
              <a:rPr lang="de-DE" sz="2000" dirty="0"/>
              <a:t>, einer globalen Bewegung von Landwirten, geprägt, um eine Vision einer gerechteren und nachhaltigeren Ernährungsvorsorge zu beschreiben. Laut La Via </a:t>
            </a:r>
            <a:r>
              <a:rPr lang="de-DE" sz="2000" dirty="0" err="1"/>
              <a:t>Campesina</a:t>
            </a:r>
            <a:r>
              <a:rPr lang="de-DE" sz="2000" dirty="0"/>
              <a:t> </a:t>
            </a:r>
            <a:r>
              <a:rPr lang="en-US" sz="2000" dirty="0"/>
              <a:t>…</a:t>
            </a:r>
            <a:r>
              <a:rPr lang="de-DE" sz="2000" b="1" dirty="0"/>
              <a:t>umfasst Ernährungssouveränität das Recht der Menschen auf gesunde und kulturell angemessene Lebensmittel, die auf ökologisch nachhaltige Weise produziert werden, sowie das Recht, ihre eigenen Lebensmittel- und Landwirtschaftssysteme zu definieren</a:t>
            </a:r>
            <a:r>
              <a:rPr lang="en-US" sz="2000" b="1" dirty="0"/>
              <a:t>. </a:t>
            </a:r>
            <a:r>
              <a:rPr lang="en-US" sz="2000" b="1" dirty="0">
                <a:hlinkClick r:id="rId4"/>
              </a:rPr>
              <a:t>Source </a:t>
            </a:r>
            <a:endParaRPr sz="2000" b="1" dirty="0"/>
          </a:p>
          <a:p>
            <a:pPr marL="228600" lvl="0" indent="-228600" algn="l" rtl="0">
              <a:lnSpc>
                <a:spcPct val="100000"/>
              </a:lnSpc>
              <a:spcBef>
                <a:spcPts val="1000"/>
              </a:spcBef>
              <a:spcAft>
                <a:spcPts val="0"/>
              </a:spcAft>
              <a:buClr>
                <a:srgbClr val="000000"/>
              </a:buClr>
              <a:buSzPts val="2400"/>
              <a:buNone/>
            </a:pPr>
            <a:endParaRPr sz="2200" dirty="0"/>
          </a:p>
        </p:txBody>
      </p:sp>
      <p:sp>
        <p:nvSpPr>
          <p:cNvPr id="344" name="Google Shape;344;p12"/>
          <p:cNvSpPr txBox="1">
            <a:spLocks noGrp="1"/>
          </p:cNvSpPr>
          <p:nvPr>
            <p:ph type="body" idx="3"/>
          </p:nvPr>
        </p:nvSpPr>
        <p:spPr>
          <a:xfrm>
            <a:off x="784249" y="558857"/>
            <a:ext cx="4991100" cy="6772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b="1" dirty="0" err="1"/>
              <a:t>Ernährungssouveränität</a:t>
            </a:r>
            <a:endParaRPr lang="en-GB" b="1" dirty="0"/>
          </a:p>
          <a:p>
            <a:pPr marL="0" lvl="0" indent="0" algn="l" rtl="0">
              <a:lnSpc>
                <a:spcPct val="90000"/>
              </a:lnSpc>
              <a:spcBef>
                <a:spcPts val="1000"/>
              </a:spcBef>
              <a:spcAft>
                <a:spcPts val="0"/>
              </a:spcAft>
              <a:buClr>
                <a:srgbClr val="000000"/>
              </a:buClr>
              <a:buSzPts val="3600"/>
              <a:buNone/>
            </a:pPr>
            <a:r>
              <a:rPr lang="en-GB" b="1" dirty="0"/>
              <a:t>		</a:t>
            </a:r>
            <a:endParaRPr b="1" dirty="0"/>
          </a:p>
        </p:txBody>
      </p:sp>
      <p:pic>
        <p:nvPicPr>
          <p:cNvPr id="345" name="Google Shape;345;p12"/>
          <p:cNvPicPr preferRelativeResize="0">
            <a:picLocks noGrp="1"/>
          </p:cNvPicPr>
          <p:nvPr>
            <p:ph type="pic" idx="2"/>
          </p:nvPr>
        </p:nvPicPr>
        <p:blipFill rotWithShape="1">
          <a:blip r:embed="rId5"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a8705490bb_0_0"/>
          <p:cNvSpPr txBox="1">
            <a:spLocks noGrp="1"/>
          </p:cNvSpPr>
          <p:nvPr>
            <p:ph type="body" idx="1"/>
          </p:nvPr>
        </p:nvSpPr>
        <p:spPr>
          <a:xfrm>
            <a:off x="661502" y="994440"/>
            <a:ext cx="5858412" cy="47727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ct val="121363"/>
              <a:buNone/>
            </a:pPr>
            <a:r>
              <a:rPr lang="de-DE" sz="1800" i="0" dirty="0"/>
              <a:t>Ernährungssouveränität unterscheidet sich sowohl in Ansatz als auch in der politischen Ausrichtung von der Ernährungssicherheit. Ernährungssicherheit berücksichtigt nicht, woher das Essen kommt oder unter welchen Bedingungen es produziert und verteilt wird. Nationale Ernährungssicherheitsziele werden häufig durch die Beschaffung von Lebensmitteln erreicht, die unter umweltzerstörerischen und ausbeuterischen Bedingungen produziert werden, unterstützt durch Subventionen und Politiken, die lokale Lebensmittelproduzenten schädigen, aber Agrarunternehmen zugutekommen.</a:t>
            </a:r>
            <a:r>
              <a:rPr lang="de-DE" sz="1800" b="1" i="0" dirty="0"/>
              <a:t> Ernährungssouveränität betont ökologisch angemessene Produktion, Verteilung und Konsum, soziale und wirtschaftliche Gerechtigkeit sowie lokale Lebensmittelsysteme als Wege, um Hunger und Armut zu bekämpfen und nachhaltige Ernährungssicherheit für alle Menschen zu gewährleisten.</a:t>
            </a:r>
            <a:endParaRPr sz="1800" b="1" dirty="0"/>
          </a:p>
        </p:txBody>
      </p:sp>
      <p:sp>
        <p:nvSpPr>
          <p:cNvPr id="351" name="Google Shape;351;g2a8705490bb_0_0"/>
          <p:cNvSpPr txBox="1"/>
          <p:nvPr/>
        </p:nvSpPr>
        <p:spPr>
          <a:xfrm>
            <a:off x="1868430" y="6111787"/>
            <a:ext cx="3637020" cy="5058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2200" b="1" i="0" u="sng" strike="noStrike" cap="none" dirty="0">
                <a:solidFill>
                  <a:schemeClr val="hlink"/>
                </a:solidFill>
                <a:latin typeface="Calibri"/>
                <a:ea typeface="Calibri"/>
                <a:cs typeface="Calibri"/>
                <a:sym typeface="Calibri"/>
                <a:hlinkClick r:id="rId3"/>
              </a:rPr>
              <a:t>Source:  </a:t>
            </a:r>
            <a:r>
              <a:rPr lang="en-US" sz="2200" b="1" i="0" u="sng" strike="noStrike" cap="none" dirty="0" err="1">
                <a:solidFill>
                  <a:schemeClr val="hlink"/>
                </a:solidFill>
                <a:latin typeface="Calibri"/>
                <a:ea typeface="Calibri"/>
                <a:cs typeface="Calibri"/>
                <a:sym typeface="Calibri"/>
                <a:hlinkClick r:id="rId3"/>
              </a:rPr>
              <a:t>Nyéléni</a:t>
            </a:r>
            <a:r>
              <a:rPr lang="en-US" sz="2200" b="1" i="0" u="sng" strike="noStrike" cap="none" dirty="0">
                <a:solidFill>
                  <a:schemeClr val="hlink"/>
                </a:solidFill>
                <a:latin typeface="Calibri"/>
                <a:ea typeface="Calibri"/>
                <a:cs typeface="Calibri"/>
                <a:sym typeface="Calibri"/>
                <a:hlinkClick r:id="rId3"/>
              </a:rPr>
              <a:t> Newsletter no. 13 </a:t>
            </a:r>
            <a:r>
              <a:rPr lang="en-US" sz="2200" b="1" u="sng" dirty="0">
                <a:solidFill>
                  <a:schemeClr val="hlink"/>
                </a:solidFill>
                <a:latin typeface="Calibri"/>
                <a:ea typeface="Calibri"/>
                <a:cs typeface="Calibri"/>
                <a:sym typeface="Calibri"/>
                <a:hlinkClick r:id="rId3"/>
              </a:rPr>
              <a:t>[2]</a:t>
            </a:r>
            <a:endParaRPr sz="1400" b="0" i="0" u="none" strike="noStrike" cap="none" dirty="0">
              <a:solidFill>
                <a:srgbClr val="000000"/>
              </a:solidFill>
              <a:latin typeface="Arial"/>
              <a:ea typeface="Arial"/>
              <a:cs typeface="Arial"/>
              <a:sym typeface="Arial"/>
            </a:endParaRPr>
          </a:p>
        </p:txBody>
      </p:sp>
      <p:pic>
        <p:nvPicPr>
          <p:cNvPr id="352" name="Google Shape;352;g2a8705490bb_0_0"/>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6410850" y="1185125"/>
            <a:ext cx="5315700" cy="4772701"/>
          </a:xfrm>
          <a:prstGeom prst="rect">
            <a:avLst/>
          </a:prstGeom>
          <a:solidFill>
            <a:srgbClr val="D8D8D8"/>
          </a:solidFill>
          <a:ln>
            <a:noFill/>
          </a:ln>
        </p:spPr>
      </p:pic>
      <p:grpSp>
        <p:nvGrpSpPr>
          <p:cNvPr id="353" name="Google Shape;353;g2a8705490bb_0_0"/>
          <p:cNvGrpSpPr/>
          <p:nvPr/>
        </p:nvGrpSpPr>
        <p:grpSpPr>
          <a:xfrm>
            <a:off x="6330181" y="495683"/>
            <a:ext cx="1488446" cy="1083613"/>
            <a:chOff x="3400450" y="986392"/>
            <a:chExt cx="1488446" cy="1083613"/>
          </a:xfrm>
        </p:grpSpPr>
        <p:sp>
          <p:nvSpPr>
            <p:cNvPr id="354" name="Google Shape;354;g2a8705490bb_0_0"/>
            <p:cNvSpPr/>
            <p:nvPr/>
          </p:nvSpPr>
          <p:spPr>
            <a:xfrm>
              <a:off x="3400450" y="986392"/>
              <a:ext cx="1367848" cy="997515"/>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55" name="Google Shape;355;g2a8705490bb_0_0"/>
            <p:cNvSpPr/>
            <p:nvPr/>
          </p:nvSpPr>
          <p:spPr>
            <a:xfrm>
              <a:off x="3400450" y="986392"/>
              <a:ext cx="1488446" cy="1083613"/>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6" name="Google Shape;356;g2a8705490bb_0_0"/>
          <p:cNvGrpSpPr/>
          <p:nvPr/>
        </p:nvGrpSpPr>
        <p:grpSpPr>
          <a:xfrm rot="3730713">
            <a:off x="263985" y="5329771"/>
            <a:ext cx="893505" cy="1163507"/>
            <a:chOff x="7602444" y="4967675"/>
            <a:chExt cx="483620" cy="592374"/>
          </a:xfrm>
        </p:grpSpPr>
        <p:grpSp>
          <p:nvGrpSpPr>
            <p:cNvPr id="357" name="Google Shape;357;g2a8705490bb_0_0"/>
            <p:cNvGrpSpPr/>
            <p:nvPr/>
          </p:nvGrpSpPr>
          <p:grpSpPr>
            <a:xfrm>
              <a:off x="7618661" y="4967675"/>
              <a:ext cx="467403" cy="507609"/>
              <a:chOff x="2251964" y="3590497"/>
              <a:chExt cx="467403" cy="507609"/>
            </a:xfrm>
          </p:grpSpPr>
          <p:sp>
            <p:nvSpPr>
              <p:cNvPr id="358" name="Google Shape;358;g2a8705490bb_0_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g2a8705490bb_0_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g2a8705490bb_0_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g2a8705490bb_0_0"/>
            <p:cNvGrpSpPr/>
            <p:nvPr/>
          </p:nvGrpSpPr>
          <p:grpSpPr>
            <a:xfrm>
              <a:off x="7602444" y="4993761"/>
              <a:ext cx="421973" cy="566288"/>
              <a:chOff x="2235747" y="3616583"/>
              <a:chExt cx="421973" cy="566288"/>
            </a:xfrm>
          </p:grpSpPr>
          <p:sp>
            <p:nvSpPr>
              <p:cNvPr id="362" name="Google Shape;362;g2a8705490bb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g2a8705490bb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 name="TextBox 2">
            <a:extLst>
              <a:ext uri="{FF2B5EF4-FFF2-40B4-BE49-F238E27FC236}">
                <a16:creationId xmlns:a16="http://schemas.microsoft.com/office/drawing/2014/main" id="{528F51BC-03F5-2F3C-75C1-58B8E2823AD1}"/>
              </a:ext>
            </a:extLst>
          </p:cNvPr>
          <p:cNvSpPr txBox="1"/>
          <p:nvPr/>
        </p:nvSpPr>
        <p:spPr>
          <a:xfrm>
            <a:off x="7279343" y="2412188"/>
            <a:ext cx="4043001" cy="2549159"/>
          </a:xfrm>
          <a:prstGeom prst="rect">
            <a:avLst/>
          </a:prstGeom>
          <a:solidFill>
            <a:srgbClr val="9FDADF"/>
          </a:solidFill>
        </p:spPr>
        <p:txBody>
          <a:bodyPr wrap="square">
            <a:spAutoFit/>
          </a:bodyPr>
          <a:lstStyle/>
          <a:p>
            <a:pPr marL="0" lvl="0" indent="0" algn="ctr" rtl="0">
              <a:lnSpc>
                <a:spcPct val="115000"/>
              </a:lnSpc>
              <a:spcBef>
                <a:spcPts val="0"/>
              </a:spcBef>
              <a:spcAft>
                <a:spcPts val="0"/>
              </a:spcAft>
              <a:buSzPct val="130460"/>
              <a:buNone/>
            </a:pPr>
            <a:r>
              <a:rPr lang="de-DE" sz="2000" b="1" dirty="0">
                <a:latin typeface="Calibri" panose="020F0502020204030204" pitchFamily="34" charset="0"/>
                <a:ea typeface="Calibri" panose="020F0502020204030204" pitchFamily="34" charset="0"/>
                <a:cs typeface="Calibri" panose="020F0502020204030204" pitchFamily="34" charset="0"/>
              </a:rPr>
              <a:t>LEBENSMITTELSOUVERÄNITÄT vs. LEBENSMITTELSICHERHEIT „IN EINEM GEFÄNGNIS ODER EINER DIKTATUR KANN MAN LEBENSMITTELSICHERHEIT HABEN, ABER LEBENSMITTELSOUVERÄNITÄT KANN MAN NIE HABEN</a:t>
            </a:r>
            <a:r>
              <a:rPr lang="en-GB" sz="2000" b="1"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6613" y="2139487"/>
            <a:ext cx="2423889" cy="2579024"/>
          </a:xfrm>
          <a:prstGeom prst="rect">
            <a:avLst/>
          </a:prstGeom>
          <a:noFill/>
          <a:ln>
            <a:noFill/>
          </a:ln>
        </p:spPr>
      </p:pic>
      <p:sp>
        <p:nvSpPr>
          <p:cNvPr id="370" name="Google Shape;370;p19"/>
          <p:cNvSpPr txBox="1"/>
          <p:nvPr/>
        </p:nvSpPr>
        <p:spPr>
          <a:xfrm>
            <a:off x="164575" y="478705"/>
            <a:ext cx="3687122" cy="5821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de-DE" sz="2000" b="1" i="0" u="none" strike="noStrike" cap="none" dirty="0">
                <a:solidFill>
                  <a:srgbClr val="0AA3A4"/>
                </a:solidFill>
                <a:latin typeface="Calibri"/>
                <a:ea typeface="Calibri"/>
                <a:cs typeface="Calibri"/>
                <a:sym typeface="Calibri"/>
              </a:rPr>
              <a:t>Priorität für Lebensmittel für Menschen</a:t>
            </a:r>
          </a:p>
        </p:txBody>
      </p:sp>
      <p:sp>
        <p:nvSpPr>
          <p:cNvPr id="371" name="Google Shape;371;p19"/>
          <p:cNvSpPr txBox="1"/>
          <p:nvPr/>
        </p:nvSpPr>
        <p:spPr>
          <a:xfrm>
            <a:off x="164575" y="1079275"/>
            <a:ext cx="3139500"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b="0" i="0" u="none" strike="noStrike" cap="none" dirty="0">
                <a:solidFill>
                  <a:srgbClr val="000000"/>
                </a:solidFill>
                <a:latin typeface="Calibri"/>
                <a:ea typeface="Calibri"/>
                <a:cs typeface="Calibri"/>
                <a:sym typeface="Calibri"/>
              </a:rPr>
              <a:t>Dieses Prinzip betont das Recht auf ausreichende, gesunde und kulturell relevante Nahrung für alle. Es lehnt die Betrachtung von Lebensmitteln als bloße Ware ab und fördert stattdessen die Auffassung von Lebensmitteln als grundlegendes Recht.</a:t>
            </a:r>
          </a:p>
        </p:txBody>
      </p:sp>
      <p:sp>
        <p:nvSpPr>
          <p:cNvPr id="372" name="Google Shape;372;p19"/>
          <p:cNvSpPr txBox="1"/>
          <p:nvPr/>
        </p:nvSpPr>
        <p:spPr>
          <a:xfrm>
            <a:off x="143732" y="2758911"/>
            <a:ext cx="3788974" cy="4509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000" b="1" i="0" u="none" strike="noStrike" cap="none" dirty="0">
                <a:solidFill>
                  <a:srgbClr val="0AA3A4"/>
                </a:solidFill>
                <a:latin typeface="Calibri"/>
                <a:ea typeface="Calibri"/>
                <a:cs typeface="Calibri"/>
                <a:sym typeface="Calibri"/>
              </a:rPr>
              <a:t>Wertschätzung der </a:t>
            </a:r>
            <a:r>
              <a:rPr lang="en-US" sz="2000" b="1" i="0" u="none" strike="noStrike" cap="none" dirty="0" err="1">
                <a:solidFill>
                  <a:srgbClr val="0AA3A4"/>
                </a:solidFill>
                <a:latin typeface="Calibri"/>
                <a:ea typeface="Calibri"/>
                <a:cs typeface="Calibri"/>
                <a:sym typeface="Calibri"/>
              </a:rPr>
              <a:t>Lebensmittelproduzenten</a:t>
            </a:r>
            <a:endParaRPr lang="en-US" sz="2000" b="1" i="0" u="none" strike="noStrike" cap="none" dirty="0">
              <a:solidFill>
                <a:srgbClr val="0AA3A4"/>
              </a:solidFill>
              <a:latin typeface="Calibri"/>
              <a:ea typeface="Calibri"/>
              <a:cs typeface="Calibri"/>
              <a:sym typeface="Calibri"/>
            </a:endParaRPr>
          </a:p>
        </p:txBody>
      </p:sp>
      <p:sp>
        <p:nvSpPr>
          <p:cNvPr id="373" name="Google Shape;373;p19"/>
          <p:cNvSpPr txBox="1"/>
          <p:nvPr/>
        </p:nvSpPr>
        <p:spPr>
          <a:xfrm>
            <a:off x="141402" y="3329258"/>
            <a:ext cx="3860271"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b="0" i="0" u="none" strike="noStrike" cap="none" dirty="0">
                <a:solidFill>
                  <a:srgbClr val="000000"/>
                </a:solidFill>
                <a:latin typeface="Calibri"/>
                <a:ea typeface="Calibri"/>
                <a:cs typeface="Calibri"/>
                <a:sym typeface="Calibri"/>
              </a:rPr>
              <a:t>Dieses Prinzip betont die Bedeutung und den Respekt für die Rechte der Lebensmittelproduzenten, einschließlich Landwirte, Fischer und landwirtschaftliche Arbeiter. Es lehnt politische Maßnahmen und Praktiken ab, die diese Personen entwerten oder ihre Lebensgrundlage gefährden.</a:t>
            </a:r>
            <a:endParaRPr lang="en-GB" b="0" i="0" u="none" strike="noStrike" cap="none" dirty="0">
              <a:solidFill>
                <a:srgbClr val="000000"/>
              </a:solidFill>
              <a:latin typeface="Arial"/>
              <a:ea typeface="Arial"/>
              <a:cs typeface="Arial"/>
              <a:sym typeface="Arial"/>
            </a:endParaRPr>
          </a:p>
        </p:txBody>
      </p:sp>
      <p:sp>
        <p:nvSpPr>
          <p:cNvPr id="374" name="Google Shape;374;p19"/>
          <p:cNvSpPr txBox="1"/>
          <p:nvPr/>
        </p:nvSpPr>
        <p:spPr>
          <a:xfrm>
            <a:off x="141402" y="4985033"/>
            <a:ext cx="4424827" cy="2818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000" b="1" dirty="0" err="1">
                <a:solidFill>
                  <a:srgbClr val="0AA3A4"/>
                </a:solidFill>
                <a:latin typeface="Calibri"/>
                <a:ea typeface="Calibri"/>
                <a:cs typeface="Calibri"/>
                <a:sym typeface="Calibri"/>
              </a:rPr>
              <a:t>Lokalisierte</a:t>
            </a:r>
            <a:r>
              <a:rPr lang="en-US" sz="2000" b="1" dirty="0">
                <a:solidFill>
                  <a:srgbClr val="0AA3A4"/>
                </a:solidFill>
                <a:latin typeface="Calibri"/>
                <a:ea typeface="Calibri"/>
                <a:cs typeface="Calibri"/>
                <a:sym typeface="Calibri"/>
              </a:rPr>
              <a:t> </a:t>
            </a:r>
            <a:r>
              <a:rPr lang="en-US" sz="2000" b="1" dirty="0" err="1">
                <a:solidFill>
                  <a:srgbClr val="0AA3A4"/>
                </a:solidFill>
                <a:latin typeface="Calibri"/>
                <a:ea typeface="Calibri"/>
                <a:cs typeface="Calibri"/>
                <a:sym typeface="Calibri"/>
              </a:rPr>
              <a:t>Lebensmittelsysteme</a:t>
            </a:r>
            <a:endParaRPr lang="en-US" sz="2000" b="0" i="0" u="none" strike="noStrike" cap="none" dirty="0">
              <a:solidFill>
                <a:srgbClr val="0AA3A4"/>
              </a:solidFill>
              <a:latin typeface="Arial"/>
              <a:ea typeface="Arial"/>
              <a:cs typeface="Arial"/>
              <a:sym typeface="Arial"/>
            </a:endParaRPr>
          </a:p>
        </p:txBody>
      </p:sp>
      <p:sp>
        <p:nvSpPr>
          <p:cNvPr id="375" name="Google Shape;375;p19"/>
          <p:cNvSpPr txBox="1"/>
          <p:nvPr/>
        </p:nvSpPr>
        <p:spPr>
          <a:xfrm>
            <a:off x="141402" y="5362268"/>
            <a:ext cx="6138498"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b="0" i="0" u="none" strike="noStrike" cap="none" dirty="0">
                <a:solidFill>
                  <a:srgbClr val="000000"/>
                </a:solidFill>
                <a:latin typeface="Calibri"/>
                <a:ea typeface="Calibri"/>
                <a:cs typeface="Calibri"/>
                <a:sym typeface="Calibri"/>
              </a:rPr>
              <a:t>Fördert die Harmonie und das Zusammenspiel zwischen Lebensmittelproduzenten und -verbrauchern, indem es ihnen eine zentrale Rolle bei Lebensmittelentscheidungen gibt. Es lehnt Lebensmittelabfälle und die Kontrolle von Lebensmittelsystemen durch entfernte und nicht rechenschaftspflichtige Unternehmen ab.</a:t>
            </a:r>
          </a:p>
        </p:txBody>
      </p:sp>
      <p:sp>
        <p:nvSpPr>
          <p:cNvPr id="376" name="Google Shape;376;p19"/>
          <p:cNvSpPr txBox="1"/>
          <p:nvPr/>
        </p:nvSpPr>
        <p:spPr>
          <a:xfrm>
            <a:off x="6795156" y="933288"/>
            <a:ext cx="5213325" cy="37558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000" b="1" i="0" u="none" strike="noStrike" cap="none" dirty="0" err="1">
                <a:solidFill>
                  <a:srgbClr val="8DC641"/>
                </a:solidFill>
                <a:latin typeface="Calibri"/>
                <a:ea typeface="Calibri"/>
                <a:cs typeface="Calibri"/>
                <a:sym typeface="Calibri"/>
              </a:rPr>
              <a:t>Lokale</a:t>
            </a:r>
            <a:r>
              <a:rPr lang="en-GB" sz="2000" b="1" i="0" u="none" strike="noStrike" cap="none" dirty="0">
                <a:solidFill>
                  <a:srgbClr val="8DC641"/>
                </a:solidFill>
                <a:latin typeface="Calibri"/>
                <a:ea typeface="Calibri"/>
                <a:cs typeface="Calibri"/>
                <a:sym typeface="Calibri"/>
              </a:rPr>
              <a:t> </a:t>
            </a:r>
            <a:r>
              <a:rPr lang="en-GB" sz="2000" b="1" i="0" u="none" strike="noStrike" cap="none" dirty="0" err="1">
                <a:solidFill>
                  <a:srgbClr val="8DC641"/>
                </a:solidFill>
                <a:latin typeface="Calibri"/>
                <a:ea typeface="Calibri"/>
                <a:cs typeface="Calibri"/>
                <a:sym typeface="Calibri"/>
              </a:rPr>
              <a:t>Kontrolle</a:t>
            </a:r>
            <a:r>
              <a:rPr lang="en-GB" sz="2000" b="1" i="0" u="none" strike="noStrike" cap="none" dirty="0">
                <a:solidFill>
                  <a:srgbClr val="8DC641"/>
                </a:solidFill>
                <a:latin typeface="Calibri"/>
                <a:ea typeface="Calibri"/>
                <a:cs typeface="Calibri"/>
                <a:sym typeface="Calibri"/>
              </a:rPr>
              <a:t> </a:t>
            </a:r>
            <a:r>
              <a:rPr lang="en-GB" sz="2000" b="1" i="0" u="none" strike="noStrike" cap="none" dirty="0" err="1">
                <a:solidFill>
                  <a:srgbClr val="8DC641"/>
                </a:solidFill>
                <a:latin typeface="Calibri"/>
                <a:ea typeface="Calibri"/>
                <a:cs typeface="Calibri"/>
                <a:sym typeface="Calibri"/>
              </a:rPr>
              <a:t>über</a:t>
            </a:r>
            <a:r>
              <a:rPr lang="en-GB" sz="2000" b="1" i="0" u="none" strike="noStrike" cap="none" dirty="0">
                <a:solidFill>
                  <a:srgbClr val="8DC641"/>
                </a:solidFill>
                <a:latin typeface="Calibri"/>
                <a:ea typeface="Calibri"/>
                <a:cs typeface="Calibri"/>
                <a:sym typeface="Calibri"/>
              </a:rPr>
              <a:t> </a:t>
            </a:r>
            <a:r>
              <a:rPr lang="en-GB" sz="2000" b="1" i="0" u="none" strike="noStrike" cap="none" dirty="0" err="1">
                <a:solidFill>
                  <a:srgbClr val="8DC641"/>
                </a:solidFill>
                <a:latin typeface="Calibri"/>
                <a:ea typeface="Calibri"/>
                <a:cs typeface="Calibri"/>
                <a:sym typeface="Calibri"/>
              </a:rPr>
              <a:t>Lebensmittelsysteme</a:t>
            </a:r>
            <a:endParaRPr lang="en-GB" sz="2000" b="0" i="0" u="none" strike="noStrike" cap="none" dirty="0">
              <a:solidFill>
                <a:srgbClr val="000000"/>
              </a:solidFill>
              <a:latin typeface="Arial"/>
              <a:ea typeface="Arial"/>
              <a:cs typeface="Arial"/>
              <a:sym typeface="Arial"/>
            </a:endParaRPr>
          </a:p>
        </p:txBody>
      </p:sp>
      <p:sp>
        <p:nvSpPr>
          <p:cNvPr id="377" name="Google Shape;377;p19"/>
          <p:cNvSpPr txBox="1"/>
          <p:nvPr/>
        </p:nvSpPr>
        <p:spPr>
          <a:xfrm>
            <a:off x="7876499" y="1329417"/>
            <a:ext cx="4131981" cy="99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de-DE" b="0" i="0" u="none" strike="noStrike" cap="none" dirty="0">
                <a:solidFill>
                  <a:srgbClr val="000000"/>
                </a:solidFill>
                <a:latin typeface="Calibri"/>
                <a:ea typeface="Calibri"/>
                <a:cs typeface="Calibri"/>
                <a:sym typeface="Calibri"/>
              </a:rPr>
              <a:t>Weist die Kontrolle über Ressourcen wie Land, Wasser und Saatgut den lokalen Lebensmittelproduzenten zu und fördert die faire und nachhaltige Nutzung dieser Ressourcen. Es lehnt die Privatisierung dieser Ressourcen ab</a:t>
            </a:r>
            <a:r>
              <a:rPr lang="en-US" b="0" i="0" u="none" strike="noStrike" cap="none" dirty="0">
                <a:solidFill>
                  <a:srgbClr val="000000"/>
                </a:solidFill>
                <a:latin typeface="Calibri"/>
                <a:ea typeface="Calibri"/>
                <a:cs typeface="Calibri"/>
                <a:sym typeface="Calibri"/>
              </a:rPr>
              <a:t>.</a:t>
            </a:r>
            <a:endParaRPr b="0" i="0" u="none" strike="noStrike" cap="none" dirty="0">
              <a:solidFill>
                <a:srgbClr val="000000"/>
              </a:solidFill>
              <a:latin typeface="Arial"/>
              <a:ea typeface="Arial"/>
              <a:cs typeface="Arial"/>
              <a:sym typeface="Arial"/>
            </a:endParaRPr>
          </a:p>
        </p:txBody>
      </p:sp>
      <p:sp>
        <p:nvSpPr>
          <p:cNvPr id="378" name="Google Shape;378;p19"/>
          <p:cNvSpPr txBox="1"/>
          <p:nvPr/>
        </p:nvSpPr>
        <p:spPr>
          <a:xfrm>
            <a:off x="7830933" y="2705062"/>
            <a:ext cx="4159500" cy="525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US" sz="2000" b="1" i="0" u="none" strike="noStrike" cap="none" dirty="0">
                <a:solidFill>
                  <a:srgbClr val="8DC641"/>
                </a:solidFill>
                <a:latin typeface="Calibri"/>
                <a:ea typeface="Calibri"/>
                <a:cs typeface="Calibri"/>
                <a:sym typeface="Calibri"/>
              </a:rPr>
              <a:t>Wissen und </a:t>
            </a:r>
            <a:r>
              <a:rPr lang="en-US" sz="2000" b="1" i="0" u="none" strike="noStrike" cap="none" dirty="0" err="1">
                <a:solidFill>
                  <a:srgbClr val="8DC641"/>
                </a:solidFill>
                <a:latin typeface="Calibri"/>
                <a:ea typeface="Calibri"/>
                <a:cs typeface="Calibri"/>
                <a:sym typeface="Calibri"/>
              </a:rPr>
              <a:t>Kompetenzentwicklung</a:t>
            </a:r>
            <a:endParaRPr lang="en-US" sz="2000" b="0" i="0" u="none" strike="noStrike" cap="none" dirty="0">
              <a:solidFill>
                <a:srgbClr val="000000"/>
              </a:solidFill>
              <a:latin typeface="Arial"/>
              <a:ea typeface="Arial"/>
              <a:cs typeface="Arial"/>
              <a:sym typeface="Arial"/>
            </a:endParaRPr>
          </a:p>
        </p:txBody>
      </p:sp>
      <p:sp>
        <p:nvSpPr>
          <p:cNvPr id="379" name="Google Shape;379;p19"/>
          <p:cNvSpPr txBox="1"/>
          <p:nvPr/>
        </p:nvSpPr>
        <p:spPr>
          <a:xfrm>
            <a:off x="8058106" y="3120230"/>
            <a:ext cx="3935816" cy="99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de-DE" dirty="0">
                <a:latin typeface="Calibri"/>
                <a:ea typeface="Calibri"/>
                <a:cs typeface="Calibri"/>
                <a:sym typeface="Calibri"/>
              </a:rPr>
              <a:t>Lebensmittelproduzenten und ihrem lokalen Wissen auf, fördert Forschung und gibt dieses Wissen an zukünftige Generationen weiter. Es lehnt Technologien ab, die lokale Lebensmittelsysteme gefährden oder verschmutzen.</a:t>
            </a:r>
            <a:r>
              <a:rPr lang="en-US" dirty="0">
                <a:latin typeface="Calibri"/>
                <a:ea typeface="Calibri"/>
                <a:cs typeface="Calibri"/>
                <a:sym typeface="Calibri"/>
              </a:rPr>
              <a:t>.</a:t>
            </a:r>
            <a:endParaRPr dirty="0">
              <a:latin typeface="Calibri"/>
              <a:ea typeface="Calibri"/>
              <a:cs typeface="Calibri"/>
            </a:endParaRPr>
          </a:p>
        </p:txBody>
      </p:sp>
      <p:sp>
        <p:nvSpPr>
          <p:cNvPr id="380" name="Google Shape;380;p19"/>
          <p:cNvSpPr txBox="1"/>
          <p:nvPr/>
        </p:nvSpPr>
        <p:spPr>
          <a:xfrm>
            <a:off x="9164733" y="4586689"/>
            <a:ext cx="2825700" cy="339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US" sz="2000" b="1" i="0" u="none" strike="noStrike" cap="none" dirty="0">
                <a:solidFill>
                  <a:srgbClr val="8DC641"/>
                </a:solidFill>
                <a:latin typeface="Calibri"/>
                <a:ea typeface="Calibri"/>
                <a:cs typeface="Calibri"/>
                <a:sym typeface="Calibri"/>
              </a:rPr>
              <a:t>Harmonie </a:t>
            </a:r>
            <a:r>
              <a:rPr lang="en-US" sz="2000" b="1" i="0" u="none" strike="noStrike" cap="none" dirty="0" err="1">
                <a:solidFill>
                  <a:srgbClr val="8DC641"/>
                </a:solidFill>
                <a:latin typeface="Calibri"/>
                <a:ea typeface="Calibri"/>
                <a:cs typeface="Calibri"/>
                <a:sym typeface="Calibri"/>
              </a:rPr>
              <a:t>mit</a:t>
            </a:r>
            <a:r>
              <a:rPr lang="en-US" sz="2000" b="1" i="0" u="none" strike="noStrike" cap="none" dirty="0">
                <a:solidFill>
                  <a:srgbClr val="8DC641"/>
                </a:solidFill>
                <a:latin typeface="Calibri"/>
                <a:ea typeface="Calibri"/>
                <a:cs typeface="Calibri"/>
                <a:sym typeface="Calibri"/>
              </a:rPr>
              <a:t> der </a:t>
            </a:r>
            <a:r>
              <a:rPr lang="en-US" sz="2000" b="1" i="0" u="none" strike="noStrike" cap="none" dirty="0" err="1">
                <a:solidFill>
                  <a:srgbClr val="8DC641"/>
                </a:solidFill>
                <a:latin typeface="Calibri"/>
                <a:ea typeface="Calibri"/>
                <a:cs typeface="Calibri"/>
                <a:sym typeface="Calibri"/>
              </a:rPr>
              <a:t>Natur</a:t>
            </a:r>
            <a:endParaRPr lang="en-US" sz="2000" b="0" i="0" u="none" strike="noStrike" cap="none" dirty="0">
              <a:solidFill>
                <a:srgbClr val="000000"/>
              </a:solidFill>
              <a:latin typeface="Arial"/>
              <a:ea typeface="Arial"/>
              <a:cs typeface="Arial"/>
              <a:sym typeface="Arial"/>
            </a:endParaRPr>
          </a:p>
        </p:txBody>
      </p:sp>
      <p:sp>
        <p:nvSpPr>
          <p:cNvPr id="381" name="Google Shape;381;p19"/>
          <p:cNvSpPr txBox="1"/>
          <p:nvPr/>
        </p:nvSpPr>
        <p:spPr>
          <a:xfrm>
            <a:off x="7876499" y="4957224"/>
            <a:ext cx="4134483" cy="11661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de-DE" b="0" i="0" u="none" strike="noStrike" cap="none" dirty="0">
                <a:solidFill>
                  <a:srgbClr val="000000"/>
                </a:solidFill>
                <a:latin typeface="Calibri"/>
                <a:ea typeface="Calibri"/>
                <a:cs typeface="Calibri"/>
                <a:sym typeface="Calibri"/>
              </a:rPr>
              <a:t>Setzt agroökologische Praktiken ein, die den Beitrag von Ökosystemen optimieren und die Resilienz sowie Anpassungsfähigkeit an den Klimawandel verbessern. Es lehnt Produktionsmethoden ab, die die Umwelt schädigen und zur globalen Erwärmung beitragen.</a:t>
            </a:r>
          </a:p>
          <a:p>
            <a:pPr marL="0" marR="0" lvl="0" indent="0" algn="r" rtl="0">
              <a:lnSpc>
                <a:spcPct val="90000"/>
              </a:lnSpc>
              <a:spcBef>
                <a:spcPts val="0"/>
              </a:spcBef>
              <a:spcAft>
                <a:spcPts val="0"/>
              </a:spcAft>
              <a:buClr>
                <a:srgbClr val="000000"/>
              </a:buClr>
              <a:buSzPts val="2000"/>
              <a:buFont typeface="Arial"/>
              <a:buNone/>
            </a:pPr>
            <a:r>
              <a:rPr lang="en-GB" b="0" i="0" u="none" strike="noStrike" cap="none" dirty="0">
                <a:solidFill>
                  <a:srgbClr val="000000"/>
                </a:solidFill>
                <a:latin typeface="Calibri"/>
                <a:ea typeface="Calibri"/>
                <a:cs typeface="Calibri"/>
                <a:sym typeface="Calibri"/>
              </a:rPr>
              <a:t>.</a:t>
            </a:r>
            <a:endParaRPr lang="en-GB" b="0" i="0" u="none" strike="noStrike" cap="none" dirty="0">
              <a:solidFill>
                <a:srgbClr val="000000"/>
              </a:solidFill>
              <a:latin typeface="Arial"/>
              <a:ea typeface="Arial"/>
              <a:cs typeface="Arial"/>
              <a:sym typeface="Arial"/>
            </a:endParaRPr>
          </a:p>
        </p:txBody>
      </p:sp>
      <p:grpSp>
        <p:nvGrpSpPr>
          <p:cNvPr id="382" name="Google Shape;382;p19"/>
          <p:cNvGrpSpPr/>
          <p:nvPr/>
        </p:nvGrpSpPr>
        <p:grpSpPr>
          <a:xfrm>
            <a:off x="3489133" y="1872672"/>
            <a:ext cx="4898749" cy="3112664"/>
            <a:chOff x="3210699" y="1392870"/>
            <a:chExt cx="5590903" cy="3519521"/>
          </a:xfrm>
        </p:grpSpPr>
        <p:grpSp>
          <p:nvGrpSpPr>
            <p:cNvPr id="383" name="Google Shape;383;p19"/>
            <p:cNvGrpSpPr/>
            <p:nvPr/>
          </p:nvGrpSpPr>
          <p:grpSpPr>
            <a:xfrm flipH="1">
              <a:off x="7091226" y="1392870"/>
              <a:ext cx="1393548" cy="1862024"/>
              <a:chOff x="3464157" y="1713527"/>
              <a:chExt cx="1393548" cy="1862024"/>
            </a:xfrm>
          </p:grpSpPr>
          <p:cxnSp>
            <p:nvCxnSpPr>
              <p:cNvPr id="384" name="Google Shape;384;p19"/>
              <p:cNvCxnSpPr/>
              <p:nvPr/>
            </p:nvCxnSpPr>
            <p:spPr>
              <a:xfrm rot="10800000">
                <a:off x="3505005" y="1754551"/>
                <a:ext cx="1352700" cy="1821000"/>
              </a:xfrm>
              <a:prstGeom prst="straightConnector1">
                <a:avLst/>
              </a:prstGeom>
              <a:noFill/>
              <a:ln w="12950" cap="flat" cmpd="sng">
                <a:solidFill>
                  <a:srgbClr val="75A949"/>
                </a:solidFill>
                <a:prstDash val="solid"/>
                <a:round/>
                <a:headEnd type="none" w="sm" len="sm"/>
                <a:tailEnd type="none" w="sm" len="sm"/>
              </a:ln>
            </p:spPr>
          </p:cxnSp>
          <p:sp>
            <p:nvSpPr>
              <p:cNvPr id="385" name="Google Shape;385;p19"/>
              <p:cNvSpPr/>
              <p:nvPr/>
            </p:nvSpPr>
            <p:spPr>
              <a:xfrm>
                <a:off x="3464157" y="17135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386" name="Google Shape;386;p19"/>
            <p:cNvCxnSpPr/>
            <p:nvPr/>
          </p:nvCxnSpPr>
          <p:spPr>
            <a:xfrm>
              <a:off x="7083635" y="3238125"/>
              <a:ext cx="1567800" cy="1627800"/>
            </a:xfrm>
            <a:prstGeom prst="straightConnector1">
              <a:avLst/>
            </a:prstGeom>
            <a:noFill/>
            <a:ln w="12950" cap="flat" cmpd="sng">
              <a:solidFill>
                <a:srgbClr val="75A949"/>
              </a:solidFill>
              <a:prstDash val="solid"/>
              <a:round/>
              <a:headEnd type="none" w="sm" len="sm"/>
              <a:tailEnd type="none" w="sm" len="sm"/>
            </a:ln>
          </p:spPr>
        </p:cxnSp>
        <p:sp>
          <p:nvSpPr>
            <p:cNvPr id="387" name="Google Shape;387;p19"/>
            <p:cNvSpPr/>
            <p:nvPr/>
          </p:nvSpPr>
          <p:spPr>
            <a:xfrm>
              <a:off x="8604951" y="4822260"/>
              <a:ext cx="90131" cy="90131"/>
            </a:xfrm>
            <a:custGeom>
              <a:avLst/>
              <a:gdLst/>
              <a:ahLst/>
              <a:cxnLst/>
              <a:rect l="l" t="t" r="r" b="b"/>
              <a:pathLst>
                <a:path w="145" h="146" extrusionOk="0">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88" name="Google Shape;388;p19"/>
            <p:cNvCxnSpPr/>
            <p:nvPr/>
          </p:nvCxnSpPr>
          <p:spPr>
            <a:xfrm>
              <a:off x="7083635" y="3232663"/>
              <a:ext cx="1679700" cy="2700"/>
            </a:xfrm>
            <a:prstGeom prst="straightConnector1">
              <a:avLst/>
            </a:prstGeom>
            <a:noFill/>
            <a:ln w="12950" cap="flat" cmpd="sng">
              <a:solidFill>
                <a:srgbClr val="75A949"/>
              </a:solidFill>
              <a:prstDash val="solid"/>
              <a:round/>
              <a:headEnd type="none" w="sm" len="sm"/>
              <a:tailEnd type="none" w="sm" len="sm"/>
            </a:ln>
          </p:spPr>
        </p:cxnSp>
        <p:sp>
          <p:nvSpPr>
            <p:cNvPr id="389" name="Google Shape;389;p19"/>
            <p:cNvSpPr/>
            <p:nvPr/>
          </p:nvSpPr>
          <p:spPr>
            <a:xfrm>
              <a:off x="8716932" y="3194425"/>
              <a:ext cx="84670" cy="84668"/>
            </a:xfrm>
            <a:custGeom>
              <a:avLst/>
              <a:gdLst/>
              <a:ahLst/>
              <a:cxnLst/>
              <a:rect l="l" t="t" r="r" b="b"/>
              <a:pathLst>
                <a:path w="136" h="136" extrusionOk="0">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0" name="Google Shape;390;p19"/>
            <p:cNvCxnSpPr/>
            <p:nvPr/>
          </p:nvCxnSpPr>
          <p:spPr>
            <a:xfrm rot="10800000">
              <a:off x="3352735" y="1602194"/>
              <a:ext cx="1573200" cy="1633200"/>
            </a:xfrm>
            <a:prstGeom prst="straightConnector1">
              <a:avLst/>
            </a:prstGeom>
            <a:noFill/>
            <a:ln w="12950" cap="flat" cmpd="sng">
              <a:solidFill>
                <a:srgbClr val="9FDADF"/>
              </a:solidFill>
              <a:prstDash val="solid"/>
              <a:round/>
              <a:headEnd type="none" w="sm" len="sm"/>
              <a:tailEnd type="none" w="sm" len="sm"/>
            </a:ln>
          </p:spPr>
        </p:cxnSp>
        <p:sp>
          <p:nvSpPr>
            <p:cNvPr id="391" name="Google Shape;391;p19"/>
            <p:cNvSpPr/>
            <p:nvPr/>
          </p:nvSpPr>
          <p:spPr>
            <a:xfrm>
              <a:off x="3311757" y="15611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2" name="Google Shape;392;p19"/>
            <p:cNvCxnSpPr/>
            <p:nvPr/>
          </p:nvCxnSpPr>
          <p:spPr>
            <a:xfrm flipH="1">
              <a:off x="3352735" y="3238125"/>
              <a:ext cx="1573200" cy="1627800"/>
            </a:xfrm>
            <a:prstGeom prst="straightConnector1">
              <a:avLst/>
            </a:prstGeom>
            <a:noFill/>
            <a:ln w="12950" cap="flat" cmpd="sng">
              <a:solidFill>
                <a:srgbClr val="9FDADF"/>
              </a:solidFill>
              <a:prstDash val="solid"/>
              <a:round/>
              <a:headEnd type="none" w="sm" len="sm"/>
              <a:tailEnd type="none" w="sm" len="sm"/>
            </a:ln>
          </p:spPr>
        </p:cxnSp>
        <p:sp>
          <p:nvSpPr>
            <p:cNvPr id="393" name="Google Shape;393;p19"/>
            <p:cNvSpPr/>
            <p:nvPr/>
          </p:nvSpPr>
          <p:spPr>
            <a:xfrm>
              <a:off x="3311757" y="4822260"/>
              <a:ext cx="90131" cy="90131"/>
            </a:xfrm>
            <a:custGeom>
              <a:avLst/>
              <a:gdLst/>
              <a:ahLst/>
              <a:cxnLst/>
              <a:rect l="l" t="t" r="r" b="b"/>
              <a:pathLst>
                <a:path w="145" h="146" extrusionOk="0">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94" name="Google Shape;394;p19"/>
            <p:cNvCxnSpPr/>
            <p:nvPr/>
          </p:nvCxnSpPr>
          <p:spPr>
            <a:xfrm flipH="1">
              <a:off x="3246234" y="3232663"/>
              <a:ext cx="1679700" cy="2700"/>
            </a:xfrm>
            <a:prstGeom prst="straightConnector1">
              <a:avLst/>
            </a:prstGeom>
            <a:noFill/>
            <a:ln w="12950" cap="flat" cmpd="sng">
              <a:solidFill>
                <a:srgbClr val="9FDADF"/>
              </a:solidFill>
              <a:prstDash val="solid"/>
              <a:round/>
              <a:headEnd type="none" w="sm" len="sm"/>
              <a:tailEnd type="none" w="sm" len="sm"/>
            </a:ln>
          </p:spPr>
        </p:cxnSp>
        <p:sp>
          <p:nvSpPr>
            <p:cNvPr id="395" name="Google Shape;395;p19"/>
            <p:cNvSpPr/>
            <p:nvPr/>
          </p:nvSpPr>
          <p:spPr>
            <a:xfrm>
              <a:off x="3210699" y="3194425"/>
              <a:ext cx="84670" cy="84668"/>
            </a:xfrm>
            <a:custGeom>
              <a:avLst/>
              <a:gdLst/>
              <a:ahLst/>
              <a:cxnLst/>
              <a:rect l="l" t="t" r="r" b="b"/>
              <a:pathLst>
                <a:path w="137" h="136" extrusionOk="0">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6" name="Google Shape;396;p19"/>
          <p:cNvSpPr txBox="1"/>
          <p:nvPr/>
        </p:nvSpPr>
        <p:spPr>
          <a:xfrm>
            <a:off x="2741000" y="-152971"/>
            <a:ext cx="6244200" cy="46043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500"/>
              <a:buFont typeface="Arial"/>
              <a:buNone/>
            </a:pPr>
            <a:r>
              <a:rPr lang="en-US" sz="2500" b="1" i="0" u="none" strike="noStrike" cap="none" dirty="0">
                <a:solidFill>
                  <a:srgbClr val="5F95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6 </a:t>
            </a:r>
            <a:r>
              <a:rPr lang="en-US" sz="2500" b="1" i="0" u="none" strike="noStrike" cap="none" dirty="0" err="1">
                <a:solidFill>
                  <a:srgbClr val="5F95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Säulen</a:t>
            </a:r>
            <a:r>
              <a:rPr lang="en-US" sz="2500" b="1" i="0" u="none" strike="noStrike" cap="none" dirty="0">
                <a:solidFill>
                  <a:srgbClr val="5F95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der </a:t>
            </a:r>
            <a:r>
              <a:rPr lang="en-US" sz="2500" b="1" i="0" u="none" strike="noStrike" cap="none" dirty="0" err="1">
                <a:solidFill>
                  <a:srgbClr val="5F95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Ernährungssouveränität</a:t>
            </a:r>
            <a:endParaRPr lang="en-US" sz="2500" b="1" i="0" u="none" strike="noStrike" cap="none" dirty="0">
              <a:solidFill>
                <a:srgbClr val="5F953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marR="0" lvl="0" indent="0" algn="ctr" rtl="0">
              <a:lnSpc>
                <a:spcPct val="115000"/>
              </a:lnSpc>
              <a:spcBef>
                <a:spcPts val="0"/>
              </a:spcBef>
              <a:spcAft>
                <a:spcPts val="0"/>
              </a:spcAft>
              <a:buClr>
                <a:srgbClr val="000000"/>
              </a:buClr>
              <a:buSzPts val="1700"/>
              <a:buFont typeface="Arial"/>
              <a:buNone/>
            </a:pPr>
            <a:r>
              <a:rPr lang="en-US" sz="1700" b="0" i="0" u="sng" strike="noStrike" cap="none" dirty="0">
                <a:solidFill>
                  <a:schemeClr val="hlink"/>
                </a:solidFill>
                <a:latin typeface="Calibri"/>
                <a:ea typeface="Calibri"/>
                <a:cs typeface="Calibri"/>
                <a:sym typeface="Calibri"/>
                <a:hlinkClick r:id="rId4"/>
              </a:rPr>
              <a:t>(</a:t>
            </a:r>
            <a:r>
              <a:rPr lang="en-US" sz="1700" b="0" i="0" u="sng" strike="noStrike" cap="none" dirty="0" err="1">
                <a:solidFill>
                  <a:schemeClr val="hlink"/>
                </a:solidFill>
                <a:latin typeface="Calibri"/>
                <a:ea typeface="Calibri"/>
                <a:cs typeface="Calibri"/>
                <a:sym typeface="Calibri"/>
                <a:hlinkClick r:id="rId4"/>
              </a:rPr>
              <a:t>Nyéléni</a:t>
            </a:r>
            <a:r>
              <a:rPr lang="en-US" sz="1700" b="0" i="0" u="sng" strike="noStrike" cap="none" dirty="0">
                <a:solidFill>
                  <a:schemeClr val="hlink"/>
                </a:solidFill>
                <a:latin typeface="Calibri"/>
                <a:ea typeface="Calibri"/>
                <a:cs typeface="Calibri"/>
                <a:sym typeface="Calibri"/>
                <a:hlinkClick r:id="rId4"/>
              </a:rPr>
              <a:t> Declaration)(</a:t>
            </a:r>
            <a:r>
              <a:rPr lang="en-US" sz="1700" b="0" i="0" u="sng" strike="noStrike" cap="none" dirty="0" err="1">
                <a:solidFill>
                  <a:schemeClr val="hlink"/>
                </a:solidFill>
                <a:latin typeface="Calibri"/>
                <a:ea typeface="Calibri"/>
                <a:cs typeface="Calibri"/>
                <a:sym typeface="Calibri"/>
                <a:hlinkClick r:id="rId4"/>
              </a:rPr>
              <a:t>Nyéléni</a:t>
            </a:r>
            <a:r>
              <a:rPr lang="en-US" sz="1700" b="0" i="0" u="sng" strike="noStrike" cap="none" dirty="0">
                <a:solidFill>
                  <a:schemeClr val="hlink"/>
                </a:solidFill>
                <a:latin typeface="Calibri"/>
                <a:ea typeface="Calibri"/>
                <a:cs typeface="Calibri"/>
                <a:sym typeface="Calibri"/>
                <a:hlinkClick r:id="rId4"/>
              </a:rPr>
              <a:t> Forum, Mali 2007)</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3"/>
          <p:cNvSpPr txBox="1">
            <a:spLocks noGrp="1"/>
          </p:cNvSpPr>
          <p:nvPr>
            <p:ph type="body" idx="1"/>
          </p:nvPr>
        </p:nvSpPr>
        <p:spPr>
          <a:xfrm>
            <a:off x="514513" y="1931404"/>
            <a:ext cx="10879267" cy="3849918"/>
          </a:xfrm>
          <a:prstGeom prst="rect">
            <a:avLst/>
          </a:prstGeom>
          <a:noFill/>
          <a:ln>
            <a:noFill/>
          </a:ln>
        </p:spPr>
        <p:txBody>
          <a:bodyPr spcFirstLastPara="1" wrap="square" lIns="91425" tIns="45700" rIns="91425" bIns="45700" anchor="t" anchorCtr="0">
            <a:noAutofit/>
          </a:bodyPr>
          <a:lstStyle/>
          <a:p>
            <a:r>
              <a:rPr lang="de-DE" dirty="0"/>
              <a:t>	CSA ist ein Modell, </a:t>
            </a:r>
            <a:r>
              <a:rPr lang="de-DE" b="1" dirty="0"/>
              <a:t>das Produzenten und Verbraucher zusammenbringt und Zwischenhändler </a:t>
            </a:r>
            <a:r>
              <a:rPr lang="de-DE" dirty="0"/>
              <a:t>ausschließt. In einem CSA unterstützen die Endverbraucher die Landwirte, indem sie die Ernte, in der Regel für ein Jahr, vorfinanzieren und somit die Risiken mit dem Produzenten oder einer Gruppe von Produzenten teilen.</a:t>
            </a:r>
          </a:p>
          <a:p>
            <a:r>
              <a:rPr lang="de-DE" dirty="0"/>
              <a:t>	Es gibt einen vollständigen Bottom-up-Ansatz zur Lebensmittelproduktion. Die Produzenten können die Produktion auf Basis von Abonnements zu einem festgelegten Preis planen. Auf diese Weise vermeiden sie die Probleme, die mit der großflächigen Verteilung verbunden sind, die oft zu großen Mengen ungenutzter Lebensmittel führt und wirtschaftliche Verluste für die Produzenten verursacht.</a:t>
            </a:r>
          </a:p>
          <a:p>
            <a:pPr marL="0" lvl="0" indent="0" algn="l" rtl="0">
              <a:lnSpc>
                <a:spcPct val="90000"/>
              </a:lnSpc>
              <a:spcBef>
                <a:spcPts val="1000"/>
              </a:spcBef>
              <a:spcAft>
                <a:spcPts val="0"/>
              </a:spcAft>
              <a:buClr>
                <a:srgbClr val="000000"/>
              </a:buClr>
              <a:buSzPts val="2400"/>
              <a:buNone/>
            </a:pPr>
            <a:endParaRPr dirty="0"/>
          </a:p>
          <a:p>
            <a:pPr marL="0" lvl="0" indent="0" algn="l" rtl="0">
              <a:lnSpc>
                <a:spcPct val="90000"/>
              </a:lnSpc>
              <a:spcBef>
                <a:spcPts val="1000"/>
              </a:spcBef>
              <a:spcAft>
                <a:spcPts val="0"/>
              </a:spcAft>
              <a:buClr>
                <a:srgbClr val="000000"/>
              </a:buClr>
              <a:buSzPts val="2400"/>
              <a:buNone/>
            </a:pPr>
            <a:endParaRPr dirty="0"/>
          </a:p>
        </p:txBody>
      </p:sp>
      <p:sp>
        <p:nvSpPr>
          <p:cNvPr id="402" name="Google Shape;402;p13"/>
          <p:cNvSpPr txBox="1">
            <a:spLocks noGrp="1"/>
          </p:cNvSpPr>
          <p:nvPr>
            <p:ph type="body" idx="2"/>
          </p:nvPr>
        </p:nvSpPr>
        <p:spPr>
          <a:xfrm>
            <a:off x="798380" y="590149"/>
            <a:ext cx="10595400" cy="111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b="1" dirty="0"/>
              <a:t>Gemeinschaftsunterstützte Landwirtschaft (CSA), ein Werkzeug für Ernährungssouveränität</a:t>
            </a:r>
            <a:endParaRPr b="1" dirty="0"/>
          </a:p>
        </p:txBody>
      </p:sp>
    </p:spTree>
    <p:extLst>
      <p:ext uri="{BB962C8B-B14F-4D97-AF65-F5344CB8AC3E}">
        <p14:creationId xmlns:p14="http://schemas.microsoft.com/office/powerpoint/2010/main" val="90675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4"/>
          <p:cNvSpPr txBox="1">
            <a:spLocks noGrp="1"/>
          </p:cNvSpPr>
          <p:nvPr>
            <p:ph type="body" idx="1"/>
          </p:nvPr>
        </p:nvSpPr>
        <p:spPr>
          <a:xfrm>
            <a:off x="629148" y="1532028"/>
            <a:ext cx="4624777" cy="37939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People must feel that the natural world is important and valuable and beautiful and wonderful and an amazement and a pleasure.</a:t>
            </a:r>
            <a:endParaRPr/>
          </a:p>
          <a:p>
            <a:pPr marL="0" lvl="0" indent="0" algn="ctr" rtl="0">
              <a:lnSpc>
                <a:spcPct val="90000"/>
              </a:lnSpc>
              <a:spcBef>
                <a:spcPts val="1000"/>
              </a:spcBef>
              <a:spcAft>
                <a:spcPts val="0"/>
              </a:spcAft>
              <a:buClr>
                <a:srgbClr val="000000"/>
              </a:buClr>
              <a:buSzPts val="3000"/>
              <a:buNone/>
            </a:pPr>
            <a:endParaRPr/>
          </a:p>
        </p:txBody>
      </p:sp>
      <p:pic>
        <p:nvPicPr>
          <p:cNvPr id="409" name="Google Shape;409;p1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320540" y="335338"/>
            <a:ext cx="11578483" cy="6146707"/>
          </a:xfrm>
          <a:prstGeom prst="rect">
            <a:avLst/>
          </a:prstGeom>
          <a:solidFill>
            <a:srgbClr val="D8D8D8"/>
          </a:solidFill>
          <a:ln>
            <a:noFill/>
          </a:ln>
        </p:spPr>
      </p:pic>
      <p:sp>
        <p:nvSpPr>
          <p:cNvPr id="410" name="Google Shape;410;p14"/>
          <p:cNvSpPr txBox="1"/>
          <p:nvPr/>
        </p:nvSpPr>
        <p:spPr>
          <a:xfrm>
            <a:off x="1360848" y="465682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Sir David Attenborough</a:t>
            </a:r>
            <a:endParaRPr sz="1400" b="0" i="0" u="none" strike="noStrike" cap="none">
              <a:solidFill>
                <a:srgbClr val="000000"/>
              </a:solidFill>
              <a:latin typeface="Arial"/>
              <a:ea typeface="Arial"/>
              <a:cs typeface="Arial"/>
              <a:sym typeface="Arial"/>
            </a:endParaRPr>
          </a:p>
        </p:txBody>
      </p:sp>
      <p:sp>
        <p:nvSpPr>
          <p:cNvPr id="411" name="Google Shape;411;p14"/>
          <p:cNvSpPr txBox="1"/>
          <p:nvPr/>
        </p:nvSpPr>
        <p:spPr>
          <a:xfrm>
            <a:off x="504975" y="1153999"/>
            <a:ext cx="7848450" cy="4171971"/>
          </a:xfrm>
          <a:prstGeom prst="rect">
            <a:avLst/>
          </a:prstGeom>
          <a:solidFill>
            <a:srgbClr val="9FDAD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lang="de-DE" sz="2200" b="0" i="1" u="none" strike="noStrike" cap="none" dirty="0">
              <a:solidFill>
                <a:srgbClr val="0D0D0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de-DE" sz="2200" b="0" i="1" u="none" strike="noStrike" cap="none" dirty="0">
                <a:solidFill>
                  <a:srgbClr val="0D0D0D"/>
                </a:solidFill>
                <a:latin typeface="Calibri"/>
                <a:ea typeface="Calibri"/>
                <a:cs typeface="Calibri"/>
                <a:sym typeface="Calibri"/>
              </a:rPr>
              <a:t>Die Hauptidee der Gemeinschaftsunterstützten Landwirtschaft (CSA) ist einfach: Eine Gruppe von Verbrauchern kommt mit einem Bauernhof in ihrer Nähe zusammen. Gemeinsam teilen sie sich die Kosten der Landwirtschaftssaison, einschließlich Pacht, Samen, Werkzeuge und Gehälter der Landwirte. Ebenso teilen sie sich die Erzeugnisse des Bauernhofs. Auf diese Weise erhalten Verbraucher frische Lebensmittel von einem nahegelegenen Bauernhof, die von Landwirten produziert werden, die sie kennen; Landwirte erhalten gute Arbeitsbedingungen und produzieren für Menschen, die sie kennen.</a:t>
            </a:r>
          </a:p>
          <a:p>
            <a:pPr marL="0" marR="0" lvl="0" indent="0" algn="l" rtl="0">
              <a:lnSpc>
                <a:spcPct val="100000"/>
              </a:lnSpc>
              <a:spcBef>
                <a:spcPts val="0"/>
              </a:spcBef>
              <a:spcAft>
                <a:spcPts val="0"/>
              </a:spcAft>
              <a:buClr>
                <a:srgbClr val="000000"/>
              </a:buClr>
              <a:buSzPts val="1400"/>
              <a:buFont typeface="Arial"/>
              <a:buNone/>
            </a:pPr>
            <a:endParaRPr sz="2200" b="1" i="0" u="none" strike="noStrike" cap="none"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2200" b="1" i="0" u="none" strike="noStrike" cap="none" dirty="0">
              <a:solidFill>
                <a:srgbClr val="0D0D0D"/>
              </a:solidFill>
              <a:latin typeface="Calibri"/>
              <a:ea typeface="Calibri"/>
              <a:cs typeface="Calibri"/>
              <a:sym typeface="Calibri"/>
            </a:endParaRPr>
          </a:p>
        </p:txBody>
      </p:sp>
      <p:grpSp>
        <p:nvGrpSpPr>
          <p:cNvPr id="412" name="Google Shape;412;p14"/>
          <p:cNvGrpSpPr/>
          <p:nvPr/>
        </p:nvGrpSpPr>
        <p:grpSpPr>
          <a:xfrm>
            <a:off x="6533850" y="4746074"/>
            <a:ext cx="1487826" cy="1083162"/>
            <a:chOff x="3400450" y="986392"/>
            <a:chExt cx="1487826" cy="1083162"/>
          </a:xfrm>
        </p:grpSpPr>
        <p:sp>
          <p:nvSpPr>
            <p:cNvPr id="413" name="Google Shape;413;p1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5"/>
          <p:cNvSpPr txBox="1">
            <a:spLocks noGrp="1"/>
          </p:cNvSpPr>
          <p:nvPr>
            <p:ph type="body" idx="1"/>
          </p:nvPr>
        </p:nvSpPr>
        <p:spPr>
          <a:xfrm>
            <a:off x="914408" y="1353345"/>
            <a:ext cx="10741350" cy="1404628"/>
          </a:xfrm>
          <a:prstGeom prst="rect">
            <a:avLst/>
          </a:prstGeom>
          <a:noFill/>
          <a:ln>
            <a:noFill/>
          </a:ln>
        </p:spPr>
        <p:txBody>
          <a:bodyPr spcFirstLastPara="1" wrap="square" lIns="91425" tIns="45700" rIns="91425" bIns="45700" anchor="t" anchorCtr="0">
            <a:noAutofit/>
          </a:bodyPr>
          <a:lstStyle/>
          <a:p>
            <a:pPr marL="133350" lvl="0" indent="0" algn="l" rtl="0">
              <a:lnSpc>
                <a:spcPct val="115000"/>
              </a:lnSpc>
              <a:spcBef>
                <a:spcPts val="0"/>
              </a:spcBef>
              <a:spcAft>
                <a:spcPts val="0"/>
              </a:spcAft>
              <a:buSzPts val="1500"/>
            </a:pPr>
            <a:r>
              <a:rPr lang="de-DE" dirty="0"/>
              <a:t>CSAs basieren auf Vertrauen zwischen Verbrauchern und Produzenten.</a:t>
            </a:r>
          </a:p>
          <a:p>
            <a:pPr marL="133350" lvl="0" indent="0" algn="l" rtl="0">
              <a:lnSpc>
                <a:spcPct val="115000"/>
              </a:lnSpc>
              <a:spcBef>
                <a:spcPts val="0"/>
              </a:spcBef>
              <a:spcAft>
                <a:spcPts val="0"/>
              </a:spcAft>
              <a:buSzPts val="1500"/>
            </a:pPr>
            <a:r>
              <a:rPr lang="de-DE" dirty="0"/>
              <a:t>Vertrauen ist notwendig, um langfristige Geschäftsbeziehungen aufzubauen und die Nachhaltigkeit der Kleinproduktion sicherzustellen.</a:t>
            </a:r>
          </a:p>
          <a:p>
            <a:pPr marL="0" lvl="0" indent="0" algn="l" rtl="0">
              <a:lnSpc>
                <a:spcPct val="90000"/>
              </a:lnSpc>
              <a:spcBef>
                <a:spcPts val="0"/>
              </a:spcBef>
              <a:spcAft>
                <a:spcPts val="0"/>
              </a:spcAft>
              <a:buClr>
                <a:srgbClr val="000000"/>
              </a:buClr>
              <a:buSzPts val="2400"/>
            </a:pPr>
            <a:endParaRPr dirty="0"/>
          </a:p>
        </p:txBody>
      </p:sp>
      <p:sp>
        <p:nvSpPr>
          <p:cNvPr id="420" name="Google Shape;420;p15"/>
          <p:cNvSpPr txBox="1">
            <a:spLocks noGrp="1"/>
          </p:cNvSpPr>
          <p:nvPr>
            <p:ph type="body" idx="2"/>
          </p:nvPr>
        </p:nvSpPr>
        <p:spPr>
          <a:xfrm>
            <a:off x="507698" y="31707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sz="3200" b="1" dirty="0"/>
              <a:t>Vertrauen als Schlüsselfaktor in sozialen Beziehungen bei CSA</a:t>
            </a:r>
          </a:p>
        </p:txBody>
      </p:sp>
      <p:grpSp>
        <p:nvGrpSpPr>
          <p:cNvPr id="421" name="Google Shape;421;p15"/>
          <p:cNvGrpSpPr/>
          <p:nvPr/>
        </p:nvGrpSpPr>
        <p:grpSpPr>
          <a:xfrm rot="3730759">
            <a:off x="10918674" y="553763"/>
            <a:ext cx="949887" cy="1163493"/>
            <a:chOff x="7602444" y="4967675"/>
            <a:chExt cx="483620" cy="592374"/>
          </a:xfrm>
        </p:grpSpPr>
        <p:grpSp>
          <p:nvGrpSpPr>
            <p:cNvPr id="422" name="Google Shape;422;p15"/>
            <p:cNvGrpSpPr/>
            <p:nvPr/>
          </p:nvGrpSpPr>
          <p:grpSpPr>
            <a:xfrm>
              <a:off x="7618661" y="4967675"/>
              <a:ext cx="467403" cy="507609"/>
              <a:chOff x="2251964" y="3590497"/>
              <a:chExt cx="467403" cy="507609"/>
            </a:xfrm>
          </p:grpSpPr>
          <p:sp>
            <p:nvSpPr>
              <p:cNvPr id="423" name="Google Shape;423;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6" name="Google Shape;426;p15"/>
            <p:cNvGrpSpPr/>
            <p:nvPr/>
          </p:nvGrpSpPr>
          <p:grpSpPr>
            <a:xfrm>
              <a:off x="7602444" y="4993761"/>
              <a:ext cx="421973" cy="566288"/>
              <a:chOff x="2235747" y="3616583"/>
              <a:chExt cx="421973" cy="566288"/>
            </a:xfrm>
          </p:grpSpPr>
          <p:sp>
            <p:nvSpPr>
              <p:cNvPr id="427" name="Google Shape;42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B876E4AD-5846-3856-FAE6-95AC08E01078}"/>
              </a:ext>
            </a:extLst>
          </p:cNvPr>
          <p:cNvSpPr>
            <a:spLocks noChangeArrowheads="1"/>
          </p:cNvSpPr>
          <p:nvPr/>
        </p:nvSpPr>
        <p:spPr bwMode="auto">
          <a:xfrm>
            <a:off x="695325" y="2870728"/>
            <a:ext cx="2907310" cy="3009492"/>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2096EBBD-657C-9669-99AE-58A92FB4F13F}"/>
              </a:ext>
            </a:extLst>
          </p:cNvPr>
          <p:cNvSpPr>
            <a:spLocks noChangeArrowheads="1"/>
          </p:cNvSpPr>
          <p:nvPr/>
        </p:nvSpPr>
        <p:spPr bwMode="auto">
          <a:xfrm>
            <a:off x="803039" y="2939973"/>
            <a:ext cx="2907310" cy="3009489"/>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235AEC1F-8245-5E4D-D3A6-6D63A79A2E49}"/>
              </a:ext>
            </a:extLst>
          </p:cNvPr>
          <p:cNvSpPr>
            <a:spLocks noChangeArrowheads="1"/>
          </p:cNvSpPr>
          <p:nvPr/>
        </p:nvSpPr>
        <p:spPr bwMode="auto">
          <a:xfrm>
            <a:off x="3537755" y="2907564"/>
            <a:ext cx="2907310" cy="3009492"/>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18DEEDD5-7500-C479-7C4F-E51E29FF3A34}"/>
              </a:ext>
            </a:extLst>
          </p:cNvPr>
          <p:cNvSpPr>
            <a:spLocks noChangeArrowheads="1"/>
          </p:cNvSpPr>
          <p:nvPr/>
        </p:nvSpPr>
        <p:spPr bwMode="auto">
          <a:xfrm>
            <a:off x="3642903" y="2976809"/>
            <a:ext cx="2907312" cy="3009489"/>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7617DE85-7B6C-17EF-3DD1-EE4BBF7F9B11}"/>
              </a:ext>
            </a:extLst>
          </p:cNvPr>
          <p:cNvSpPr>
            <a:spLocks noChangeArrowheads="1"/>
          </p:cNvSpPr>
          <p:nvPr/>
        </p:nvSpPr>
        <p:spPr bwMode="auto">
          <a:xfrm>
            <a:off x="9032014" y="2766157"/>
            <a:ext cx="2907312" cy="3009492"/>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FA2916CB-B325-2286-FB49-BBBEC60ED1AB}"/>
              </a:ext>
            </a:extLst>
          </p:cNvPr>
          <p:cNvSpPr>
            <a:spLocks noChangeArrowheads="1"/>
          </p:cNvSpPr>
          <p:nvPr/>
        </p:nvSpPr>
        <p:spPr bwMode="auto">
          <a:xfrm>
            <a:off x="9137164" y="2835401"/>
            <a:ext cx="2907310" cy="3009489"/>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40C9E41A-42B4-FEB3-CECE-7D6A5E501875}"/>
              </a:ext>
            </a:extLst>
          </p:cNvPr>
          <p:cNvSpPr>
            <a:spLocks noChangeArrowheads="1"/>
          </p:cNvSpPr>
          <p:nvPr/>
        </p:nvSpPr>
        <p:spPr bwMode="auto">
          <a:xfrm>
            <a:off x="864590" y="2924585"/>
            <a:ext cx="2907310" cy="3009489"/>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B2D803B0-4946-9B6B-20BD-009BE3469248}"/>
              </a:ext>
            </a:extLst>
          </p:cNvPr>
          <p:cNvSpPr>
            <a:spLocks noChangeArrowheads="1"/>
          </p:cNvSpPr>
          <p:nvPr/>
        </p:nvSpPr>
        <p:spPr bwMode="auto">
          <a:xfrm>
            <a:off x="3707020" y="2961421"/>
            <a:ext cx="2907310" cy="3009489"/>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0A5DB359-7B6A-7092-EE4B-19421C2E248A}"/>
              </a:ext>
            </a:extLst>
          </p:cNvPr>
          <p:cNvSpPr>
            <a:spLocks noChangeArrowheads="1"/>
          </p:cNvSpPr>
          <p:nvPr/>
        </p:nvSpPr>
        <p:spPr bwMode="auto">
          <a:xfrm>
            <a:off x="9198715" y="2820013"/>
            <a:ext cx="2907310" cy="3009489"/>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4">
            <a:extLst>
              <a:ext uri="{FF2B5EF4-FFF2-40B4-BE49-F238E27FC236}">
                <a16:creationId xmlns:a16="http://schemas.microsoft.com/office/drawing/2014/main" id="{2C5EB67D-5265-21F8-0A7B-40A1E46EB040}"/>
              </a:ext>
            </a:extLst>
          </p:cNvPr>
          <p:cNvSpPr>
            <a:spLocks noChangeArrowheads="1"/>
          </p:cNvSpPr>
          <p:nvPr/>
        </p:nvSpPr>
        <p:spPr bwMode="auto">
          <a:xfrm>
            <a:off x="6289989" y="2853359"/>
            <a:ext cx="2907312" cy="3009492"/>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AEA1A037-5C22-E8EF-03DA-66368EB03FFB}"/>
              </a:ext>
            </a:extLst>
          </p:cNvPr>
          <p:cNvSpPr>
            <a:spLocks noChangeArrowheads="1"/>
          </p:cNvSpPr>
          <p:nvPr/>
        </p:nvSpPr>
        <p:spPr bwMode="auto">
          <a:xfrm>
            <a:off x="6397703" y="2922603"/>
            <a:ext cx="2907312" cy="3009489"/>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4A0455DD-311D-CB02-E34B-A4AA2C2F2C44}"/>
              </a:ext>
            </a:extLst>
          </p:cNvPr>
          <p:cNvSpPr>
            <a:spLocks noChangeArrowheads="1"/>
          </p:cNvSpPr>
          <p:nvPr/>
        </p:nvSpPr>
        <p:spPr bwMode="auto">
          <a:xfrm>
            <a:off x="6459254" y="2907215"/>
            <a:ext cx="2907312" cy="3009489"/>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29" name="Google Shape;429;p15"/>
          <p:cNvSpPr txBox="1"/>
          <p:nvPr/>
        </p:nvSpPr>
        <p:spPr>
          <a:xfrm>
            <a:off x="937563" y="3346870"/>
            <a:ext cx="2458360" cy="1896659"/>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de-DE" sz="1400" b="1" i="0" u="none" strike="noStrike" cap="none" dirty="0">
                <a:solidFill>
                  <a:srgbClr val="000000"/>
                </a:solidFill>
                <a:latin typeface="Calibri"/>
                <a:ea typeface="Calibri"/>
                <a:cs typeface="Calibri"/>
                <a:sym typeface="Calibri"/>
              </a:rPr>
              <a:t>Zunächst zahlen die Mitproduzenten die Produktionskosten im Voraus. </a:t>
            </a:r>
            <a:r>
              <a:rPr lang="de-DE" sz="1400" b="0" i="0" u="none" strike="noStrike" cap="none" dirty="0">
                <a:solidFill>
                  <a:srgbClr val="000000"/>
                </a:solidFill>
                <a:latin typeface="Calibri"/>
                <a:ea typeface="Calibri"/>
                <a:cs typeface="Calibri"/>
                <a:sym typeface="Calibri"/>
              </a:rPr>
              <a:t>Dies zeigt ihr Vertrauen in den Produzenten und dessen Fähigkeit, Qualitätsprodukte zu liefern.</a:t>
            </a:r>
            <a:endParaRPr sz="1400" b="0" i="0" u="none" strike="noStrike" cap="none" dirty="0">
              <a:solidFill>
                <a:srgbClr val="000000"/>
              </a:solidFill>
              <a:latin typeface="Calibri"/>
              <a:ea typeface="Calibri"/>
              <a:cs typeface="Calibri"/>
              <a:sym typeface="Calibri"/>
            </a:endParaRPr>
          </a:p>
        </p:txBody>
      </p:sp>
      <p:sp>
        <p:nvSpPr>
          <p:cNvPr id="430" name="Google Shape;430;p15"/>
          <p:cNvSpPr txBox="1"/>
          <p:nvPr/>
        </p:nvSpPr>
        <p:spPr>
          <a:xfrm>
            <a:off x="3801179" y="3420100"/>
            <a:ext cx="2458360" cy="1767192"/>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de-DE" sz="1400" b="1" i="0" u="none" strike="noStrike" cap="none" dirty="0">
                <a:solidFill>
                  <a:srgbClr val="000000"/>
                </a:solidFill>
                <a:latin typeface="Calibri"/>
                <a:ea typeface="Calibri"/>
                <a:cs typeface="Calibri"/>
                <a:sym typeface="Calibri"/>
              </a:rPr>
              <a:t>Darüber hinaus nehmen die Mitproduzenten am Leben des Bauernhofs teil. </a:t>
            </a:r>
          </a:p>
          <a:p>
            <a:pPr marL="139700" marR="0" lvl="0" algn="ctr" rtl="0">
              <a:lnSpc>
                <a:spcPct val="115000"/>
              </a:lnSpc>
              <a:spcBef>
                <a:spcPts val="0"/>
              </a:spcBef>
              <a:spcAft>
                <a:spcPts val="0"/>
              </a:spcAft>
              <a:buClr>
                <a:srgbClr val="000000"/>
              </a:buClr>
              <a:buSzPts val="1400"/>
            </a:pPr>
            <a:r>
              <a:rPr lang="de-DE" sz="1400" b="0" i="0" u="none" strike="noStrike" cap="none" dirty="0">
                <a:solidFill>
                  <a:srgbClr val="000000"/>
                </a:solidFill>
                <a:latin typeface="Calibri"/>
                <a:ea typeface="Calibri"/>
                <a:cs typeface="Calibri"/>
                <a:sym typeface="Calibri"/>
              </a:rPr>
              <a:t>Dies ermöglicht es ihnen, den Produzenten und dessen Arbeit besser kennenzulernen und Vertrauensverhältnisse aufzubauen.</a:t>
            </a:r>
            <a:endParaRPr sz="1400" b="0" i="0" u="none" strike="noStrike" cap="none" dirty="0">
              <a:solidFill>
                <a:srgbClr val="000000"/>
              </a:solidFill>
              <a:latin typeface="Arial"/>
              <a:ea typeface="Arial"/>
              <a:cs typeface="Arial"/>
              <a:sym typeface="Arial"/>
            </a:endParaRPr>
          </a:p>
        </p:txBody>
      </p:sp>
      <p:sp>
        <p:nvSpPr>
          <p:cNvPr id="431" name="Google Shape;431;p15"/>
          <p:cNvSpPr txBox="1"/>
          <p:nvPr/>
        </p:nvSpPr>
        <p:spPr>
          <a:xfrm>
            <a:off x="6496262" y="3245499"/>
            <a:ext cx="2588291" cy="2099403"/>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de-DE" sz="1400" i="0" u="none" strike="noStrike" cap="none" dirty="0">
                <a:solidFill>
                  <a:srgbClr val="000000"/>
                </a:solidFill>
                <a:latin typeface="Calibri"/>
                <a:ea typeface="Calibri"/>
                <a:cs typeface="Calibri"/>
                <a:sym typeface="Calibri"/>
              </a:rPr>
              <a:t>Die Überschneidung der beiden Identitäten – die des Verbrauchers und des Produzenten – ist ein weiterer wichtiger Aspekt der sozialen Beziehung in CSAs. </a:t>
            </a:r>
            <a:r>
              <a:rPr lang="de-DE" sz="1400" b="1" i="0" u="none" strike="noStrike" cap="none" dirty="0">
                <a:solidFill>
                  <a:srgbClr val="000000"/>
                </a:solidFill>
                <a:latin typeface="Calibri"/>
                <a:ea typeface="Calibri"/>
                <a:cs typeface="Calibri"/>
                <a:sym typeface="Calibri"/>
              </a:rPr>
              <a:t>Mitproduzenten identifizieren sich sowohl als Verbraucher als auch als Produzenten.</a:t>
            </a:r>
            <a:endParaRPr sz="1400" b="1" i="0" u="none" strike="noStrike" cap="none" dirty="0">
              <a:solidFill>
                <a:srgbClr val="000000"/>
              </a:solidFill>
              <a:latin typeface="Calibri"/>
              <a:ea typeface="Calibri"/>
              <a:cs typeface="Calibri"/>
              <a:sym typeface="Calibri"/>
            </a:endParaRPr>
          </a:p>
        </p:txBody>
      </p:sp>
      <p:sp>
        <p:nvSpPr>
          <p:cNvPr id="432" name="Google Shape;432;p15"/>
          <p:cNvSpPr txBox="1"/>
          <p:nvPr/>
        </p:nvSpPr>
        <p:spPr>
          <a:xfrm>
            <a:off x="9292240" y="3284862"/>
            <a:ext cx="2564628" cy="2181223"/>
          </a:xfrm>
          <a:prstGeom prst="rect">
            <a:avLst/>
          </a:prstGeom>
          <a:noFill/>
          <a:ln>
            <a:noFill/>
          </a:ln>
        </p:spPr>
        <p:txBody>
          <a:bodyPr spcFirstLastPara="1" wrap="square" lIns="91425" tIns="91425" rIns="91425" bIns="91425" anchor="t" anchorCtr="0">
            <a:noAutofit/>
          </a:bodyPr>
          <a:lstStyle/>
          <a:p>
            <a:pPr marL="139700" marR="0" lvl="0" algn="ctr" rtl="0">
              <a:lnSpc>
                <a:spcPct val="115000"/>
              </a:lnSpc>
              <a:spcBef>
                <a:spcPts val="0"/>
              </a:spcBef>
              <a:spcAft>
                <a:spcPts val="0"/>
              </a:spcAft>
              <a:buClr>
                <a:srgbClr val="000000"/>
              </a:buClr>
              <a:buSzPts val="1400"/>
            </a:pPr>
            <a:r>
              <a:rPr lang="de-DE" sz="1300" i="0" u="none" strike="noStrike" cap="none" dirty="0">
                <a:solidFill>
                  <a:srgbClr val="000000"/>
                </a:solidFill>
                <a:latin typeface="Calibri"/>
                <a:ea typeface="Calibri"/>
                <a:cs typeface="Calibri"/>
                <a:sym typeface="Calibri"/>
              </a:rPr>
              <a:t>CSAs sind eine Alternative zum dominierenden Lebensmittelsystem, das durch eine klare Trennung von Rollen und Funktionen gekennzeichnet ist. In CSAs </a:t>
            </a:r>
            <a:r>
              <a:rPr lang="de-DE" sz="1300" b="1" i="0" u="none" strike="noStrike" cap="none" dirty="0">
                <a:solidFill>
                  <a:srgbClr val="000000"/>
                </a:solidFill>
                <a:latin typeface="Calibri"/>
                <a:ea typeface="Calibri"/>
                <a:cs typeface="Calibri"/>
                <a:sym typeface="Calibri"/>
              </a:rPr>
              <a:t>basiert die Beziehung zwischen Verbrauchern und Produzenten auf Vertrauen und Zusammenarbeit</a:t>
            </a:r>
            <a:r>
              <a:rPr lang="de-DE" sz="1400" b="1" i="0" u="none" strike="noStrike" cap="none" dirty="0">
                <a:solidFill>
                  <a:srgbClr val="000000"/>
                </a:solidFill>
                <a:latin typeface="Calibri"/>
                <a:ea typeface="Calibri"/>
                <a:cs typeface="Calibri"/>
                <a:sym typeface="Calibri"/>
              </a:rPr>
              <a:t>.</a:t>
            </a:r>
            <a:endParaRPr lang="en-GB"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p:nvPr/>
        </p:nvSpPr>
        <p:spPr>
          <a:xfrm>
            <a:off x="6608713" y="2265400"/>
            <a:ext cx="5267462" cy="3819300"/>
          </a:xfrm>
          <a:prstGeom prst="roundRect">
            <a:avLst>
              <a:gd name="adj" fmla="val 16667"/>
            </a:avLst>
          </a:prstGeom>
          <a:solidFill>
            <a:srgbClr val="9FDA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0"/>
          <p:cNvSpPr/>
          <p:nvPr/>
        </p:nvSpPr>
        <p:spPr>
          <a:xfrm>
            <a:off x="391226" y="823049"/>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4" name="Google Shape;444;p20"/>
          <p:cNvSpPr/>
          <p:nvPr/>
        </p:nvSpPr>
        <p:spPr>
          <a:xfrm>
            <a:off x="391226" y="2160521"/>
            <a:ext cx="929366" cy="929366"/>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5" name="Google Shape;445;p20"/>
          <p:cNvSpPr/>
          <p:nvPr/>
        </p:nvSpPr>
        <p:spPr>
          <a:xfrm>
            <a:off x="391226" y="3462551"/>
            <a:ext cx="929366" cy="929366"/>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6" name="Google Shape;446;p20"/>
          <p:cNvSpPr/>
          <p:nvPr/>
        </p:nvSpPr>
        <p:spPr>
          <a:xfrm>
            <a:off x="393726" y="4957905"/>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7" name="Google Shape;447;p20"/>
          <p:cNvSpPr txBox="1"/>
          <p:nvPr/>
        </p:nvSpPr>
        <p:spPr>
          <a:xfrm>
            <a:off x="1396851" y="827155"/>
            <a:ext cx="5895311" cy="3738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dirty="0">
                <a:solidFill>
                  <a:srgbClr val="8DC641"/>
                </a:solidFill>
                <a:latin typeface="Calibri"/>
                <a:ea typeface="Calibri"/>
                <a:cs typeface="Calibri"/>
                <a:sym typeface="Calibri"/>
              </a:rPr>
              <a:t>Finden </a:t>
            </a:r>
            <a:r>
              <a:rPr lang="en-US" sz="2100" b="1" i="0" u="none" strike="noStrike" cap="none" dirty="0" err="1">
                <a:solidFill>
                  <a:srgbClr val="8DC641"/>
                </a:solidFill>
                <a:latin typeface="Calibri"/>
                <a:ea typeface="Calibri"/>
                <a:cs typeface="Calibri"/>
                <a:sym typeface="Calibri"/>
              </a:rPr>
              <a:t>eines</a:t>
            </a:r>
            <a:r>
              <a:rPr lang="en-US" sz="2100" b="1" i="0" u="none" strike="noStrike" cap="none" dirty="0">
                <a:solidFill>
                  <a:srgbClr val="8DC641"/>
                </a:solidFill>
                <a:latin typeface="Calibri"/>
                <a:ea typeface="Calibri"/>
                <a:cs typeface="Calibri"/>
                <a:sym typeface="Calibri"/>
              </a:rPr>
              <a:t> </a:t>
            </a:r>
            <a:r>
              <a:rPr lang="en-US" sz="2100" b="1" i="0" u="none" strike="noStrike" cap="none" dirty="0" err="1">
                <a:solidFill>
                  <a:srgbClr val="8DC641"/>
                </a:solidFill>
                <a:latin typeface="Calibri"/>
                <a:ea typeface="Calibri"/>
                <a:cs typeface="Calibri"/>
                <a:sym typeface="Calibri"/>
              </a:rPr>
              <a:t>landwirtschaftlichen</a:t>
            </a:r>
            <a:r>
              <a:rPr lang="en-US" sz="2100" b="1" i="0" u="none" strike="noStrike" cap="none" dirty="0">
                <a:solidFill>
                  <a:srgbClr val="8DC641"/>
                </a:solidFill>
                <a:latin typeface="Calibri"/>
                <a:ea typeface="Calibri"/>
                <a:cs typeface="Calibri"/>
                <a:sym typeface="Calibri"/>
              </a:rPr>
              <a:t> </a:t>
            </a:r>
            <a:r>
              <a:rPr lang="en-US" sz="2100" b="1" i="0" u="none" strike="noStrike" cap="none" dirty="0" err="1">
                <a:solidFill>
                  <a:srgbClr val="8DC641"/>
                </a:solidFill>
                <a:latin typeface="Calibri"/>
                <a:ea typeface="Calibri"/>
                <a:cs typeface="Calibri"/>
                <a:sym typeface="Calibri"/>
              </a:rPr>
              <a:t>Produzenten</a:t>
            </a:r>
            <a:endParaRPr lang="en-US" sz="2100" b="1" i="0" u="none" strike="noStrike" cap="none" dirty="0">
              <a:solidFill>
                <a:srgbClr val="8DC641"/>
              </a:solidFill>
              <a:latin typeface="Calibri"/>
              <a:ea typeface="Calibri"/>
              <a:cs typeface="Calibri"/>
              <a:sym typeface="Calibri"/>
            </a:endParaRPr>
          </a:p>
        </p:txBody>
      </p:sp>
      <p:sp>
        <p:nvSpPr>
          <p:cNvPr id="448" name="Google Shape;448;p20"/>
          <p:cNvSpPr txBox="1"/>
          <p:nvPr/>
        </p:nvSpPr>
        <p:spPr>
          <a:xfrm>
            <a:off x="1401012" y="1223217"/>
            <a:ext cx="4856672"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1400" b="0" i="0" u="none" strike="noStrike" cap="none" dirty="0">
                <a:solidFill>
                  <a:srgbClr val="000000"/>
                </a:solidFill>
                <a:latin typeface="Calibri"/>
                <a:ea typeface="Calibri"/>
                <a:cs typeface="Calibri"/>
                <a:sym typeface="Calibri"/>
              </a:rPr>
              <a:t>Der erste Schritt besteht darin, einen landwirtschaftlichen Produzenten zu finden, der bereit ist, mit einer CSA zusammenzuarbeiten. Der Produzent muss in der Lage sein, qualitativ hochwertige Produkte in ausreichender Menge zu liefern, um die Bedürfnisse der Co-Produzenten zu erfüllen.</a:t>
            </a:r>
          </a:p>
        </p:txBody>
      </p:sp>
      <p:sp>
        <p:nvSpPr>
          <p:cNvPr id="449" name="Google Shape;449;p20"/>
          <p:cNvSpPr txBox="1"/>
          <p:nvPr/>
        </p:nvSpPr>
        <p:spPr>
          <a:xfrm>
            <a:off x="1460616" y="2295827"/>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dirty="0" err="1">
                <a:solidFill>
                  <a:srgbClr val="8DC641"/>
                </a:solidFill>
                <a:latin typeface="Calibri"/>
                <a:ea typeface="Calibri"/>
                <a:cs typeface="Calibri"/>
                <a:sym typeface="Calibri"/>
              </a:rPr>
              <a:t>Gründung</a:t>
            </a:r>
            <a:r>
              <a:rPr lang="en-US" sz="2100" b="1" i="0" u="none" strike="noStrike" cap="none" dirty="0">
                <a:solidFill>
                  <a:srgbClr val="8DC641"/>
                </a:solidFill>
                <a:latin typeface="Calibri"/>
                <a:ea typeface="Calibri"/>
                <a:cs typeface="Calibri"/>
                <a:sym typeface="Calibri"/>
              </a:rPr>
              <a:t> </a:t>
            </a:r>
            <a:r>
              <a:rPr lang="en-US" sz="2100" b="1" i="0" u="none" strike="noStrike" cap="none" dirty="0" err="1">
                <a:solidFill>
                  <a:srgbClr val="8DC641"/>
                </a:solidFill>
                <a:latin typeface="Calibri"/>
                <a:ea typeface="Calibri"/>
                <a:cs typeface="Calibri"/>
                <a:sym typeface="Calibri"/>
              </a:rPr>
              <a:t>einer</a:t>
            </a:r>
            <a:r>
              <a:rPr lang="en-US" sz="2100" b="1" i="0" u="none" strike="noStrike" cap="none" dirty="0">
                <a:solidFill>
                  <a:srgbClr val="8DC641"/>
                </a:solidFill>
                <a:latin typeface="Calibri"/>
                <a:ea typeface="Calibri"/>
                <a:cs typeface="Calibri"/>
                <a:sym typeface="Calibri"/>
              </a:rPr>
              <a:t> Co-</a:t>
            </a:r>
            <a:r>
              <a:rPr lang="en-US" sz="2100" b="1" i="0" u="none" strike="noStrike" cap="none" dirty="0" err="1">
                <a:solidFill>
                  <a:srgbClr val="8DC641"/>
                </a:solidFill>
                <a:latin typeface="Calibri"/>
                <a:ea typeface="Calibri"/>
                <a:cs typeface="Calibri"/>
                <a:sym typeface="Calibri"/>
              </a:rPr>
              <a:t>Produzentengruppe</a:t>
            </a:r>
            <a:endParaRPr lang="en-US" sz="2100" b="1" i="0" u="none" strike="noStrike" cap="none" dirty="0">
              <a:solidFill>
                <a:srgbClr val="8DC641"/>
              </a:solidFill>
              <a:latin typeface="Calibri"/>
              <a:ea typeface="Calibri"/>
              <a:cs typeface="Calibri"/>
              <a:sym typeface="Calibri"/>
            </a:endParaRPr>
          </a:p>
        </p:txBody>
      </p:sp>
      <p:sp>
        <p:nvSpPr>
          <p:cNvPr id="450" name="Google Shape;450;p20"/>
          <p:cNvSpPr txBox="1"/>
          <p:nvPr/>
        </p:nvSpPr>
        <p:spPr>
          <a:xfrm>
            <a:off x="1460617" y="2641996"/>
            <a:ext cx="5028902"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1400" b="0" i="0" u="none" strike="noStrike" cap="none" dirty="0">
                <a:solidFill>
                  <a:srgbClr val="000000"/>
                </a:solidFill>
                <a:latin typeface="Calibri"/>
                <a:ea typeface="Calibri"/>
                <a:cs typeface="Calibri"/>
                <a:sym typeface="Calibri"/>
              </a:rPr>
              <a:t>Sobald ein landwirtschaftlicher Produzent gefunden wurde, muss eine Gruppe von Co-Produzenten gebildet werden. Die Gruppe sollte aus Personen bestehen, die daran interessiert sind, die lokale Landwirtschaft zu unterstützen und frische, hochwertige Produkte zu erhalten.</a:t>
            </a:r>
          </a:p>
        </p:txBody>
      </p:sp>
      <p:sp>
        <p:nvSpPr>
          <p:cNvPr id="451" name="Google Shape;451;p20"/>
          <p:cNvSpPr txBox="1"/>
          <p:nvPr/>
        </p:nvSpPr>
        <p:spPr>
          <a:xfrm>
            <a:off x="1425356" y="3631368"/>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dirty="0" err="1">
                <a:solidFill>
                  <a:srgbClr val="8DC641"/>
                </a:solidFill>
                <a:latin typeface="Calibri"/>
                <a:ea typeface="Calibri"/>
                <a:cs typeface="Calibri"/>
                <a:sym typeface="Calibri"/>
              </a:rPr>
              <a:t>Vertrag</a:t>
            </a:r>
            <a:r>
              <a:rPr lang="en-US" sz="2100" b="1" i="0" u="none" strike="noStrike" cap="none" dirty="0">
                <a:solidFill>
                  <a:srgbClr val="8DC641"/>
                </a:solidFill>
                <a:latin typeface="Calibri"/>
                <a:ea typeface="Calibri"/>
                <a:cs typeface="Calibri"/>
                <a:sym typeface="Calibri"/>
              </a:rPr>
              <a:t> </a:t>
            </a:r>
            <a:r>
              <a:rPr lang="en-US" sz="2100" b="1" i="0" u="none" strike="noStrike" cap="none" dirty="0" err="1">
                <a:solidFill>
                  <a:srgbClr val="8DC641"/>
                </a:solidFill>
                <a:latin typeface="Calibri"/>
                <a:ea typeface="Calibri"/>
                <a:cs typeface="Calibri"/>
                <a:sym typeface="Calibri"/>
              </a:rPr>
              <a:t>aufsetzen</a:t>
            </a:r>
            <a:endParaRPr lang="en-US" sz="2100" b="0" i="0" u="none" strike="noStrike" cap="none" dirty="0">
              <a:solidFill>
                <a:srgbClr val="000000"/>
              </a:solidFill>
              <a:latin typeface="Arial"/>
              <a:ea typeface="Arial"/>
              <a:cs typeface="Arial"/>
              <a:sym typeface="Arial"/>
            </a:endParaRPr>
          </a:p>
        </p:txBody>
      </p:sp>
      <p:sp>
        <p:nvSpPr>
          <p:cNvPr id="452" name="Google Shape;452;p20"/>
          <p:cNvSpPr txBox="1"/>
          <p:nvPr/>
        </p:nvSpPr>
        <p:spPr>
          <a:xfrm>
            <a:off x="1425356" y="3960739"/>
            <a:ext cx="5064163"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1400" b="0" i="0" u="none" strike="noStrike" cap="none" dirty="0">
                <a:solidFill>
                  <a:srgbClr val="000000"/>
                </a:solidFill>
                <a:latin typeface="Calibri"/>
                <a:ea typeface="Calibri"/>
                <a:cs typeface="Calibri"/>
                <a:sym typeface="Calibri"/>
              </a:rPr>
              <a:t>Der nächste Schritt besteht darin, einen Vertrag zwischen dem Produzenten und der Co-Produzentengruppe abzuschließen. Der Vertrag sollte die Bedingungen der Zusammenarbeit festlegen, wie die Menge und Qualität der Produkte, den Preis, die Lieferfrequenz und die Verantwortlichkeiten der einzelnen </a:t>
            </a:r>
            <a:r>
              <a:rPr lang="de-DE" sz="1400" b="0" i="0" u="none" strike="noStrike" cap="none" dirty="0" err="1">
                <a:solidFill>
                  <a:srgbClr val="000000"/>
                </a:solidFill>
                <a:latin typeface="Calibri"/>
                <a:ea typeface="Calibri"/>
                <a:cs typeface="Calibri"/>
                <a:sym typeface="Calibri"/>
              </a:rPr>
              <a:t>Parteie</a:t>
            </a:r>
            <a:endParaRPr lang="de-DE" sz="1400" b="0" i="0" u="none" strike="noStrike" cap="none" dirty="0">
              <a:solidFill>
                <a:srgbClr val="000000"/>
              </a:solidFill>
              <a:latin typeface="Arial"/>
              <a:ea typeface="Arial"/>
              <a:cs typeface="Arial"/>
              <a:sym typeface="Arial"/>
            </a:endParaRPr>
          </a:p>
        </p:txBody>
      </p:sp>
      <p:sp>
        <p:nvSpPr>
          <p:cNvPr id="453" name="Google Shape;453;p20"/>
          <p:cNvSpPr txBox="1"/>
          <p:nvPr/>
        </p:nvSpPr>
        <p:spPr>
          <a:xfrm>
            <a:off x="1460616" y="5086619"/>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100" b="1" i="0" u="none" strike="noStrike" cap="none" dirty="0">
                <a:solidFill>
                  <a:srgbClr val="8DC641"/>
                </a:solidFill>
                <a:latin typeface="Calibri"/>
                <a:ea typeface="Calibri"/>
                <a:cs typeface="Calibri"/>
                <a:sym typeface="Calibri"/>
              </a:rPr>
              <a:t>CSA </a:t>
            </a:r>
            <a:r>
              <a:rPr lang="en-US" sz="2100" b="1" i="0" u="none" strike="noStrike" cap="none" dirty="0" err="1">
                <a:solidFill>
                  <a:srgbClr val="8DC641"/>
                </a:solidFill>
                <a:latin typeface="Calibri"/>
                <a:ea typeface="Calibri"/>
                <a:cs typeface="Calibri"/>
                <a:sym typeface="Calibri"/>
              </a:rPr>
              <a:t>fördern</a:t>
            </a:r>
            <a:endParaRPr lang="en-US" sz="2100" b="0" i="0" u="none" strike="noStrike" cap="none" dirty="0">
              <a:solidFill>
                <a:srgbClr val="000000"/>
              </a:solidFill>
              <a:latin typeface="Arial"/>
              <a:ea typeface="Arial"/>
              <a:cs typeface="Arial"/>
              <a:sym typeface="Arial"/>
            </a:endParaRPr>
          </a:p>
        </p:txBody>
      </p:sp>
      <p:sp>
        <p:nvSpPr>
          <p:cNvPr id="454" name="Google Shape;454;p20"/>
          <p:cNvSpPr txBox="1"/>
          <p:nvPr/>
        </p:nvSpPr>
        <p:spPr>
          <a:xfrm>
            <a:off x="1421604" y="5425900"/>
            <a:ext cx="5064163" cy="999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DE" sz="1400" b="0" i="0" u="none" strike="noStrike" cap="none" dirty="0">
                <a:solidFill>
                  <a:srgbClr val="000000"/>
                </a:solidFill>
                <a:latin typeface="Calibri"/>
                <a:ea typeface="Calibri"/>
                <a:cs typeface="Calibri"/>
                <a:sym typeface="Calibri"/>
              </a:rPr>
              <a:t>Nachdem der Vertrag abgeschlossen ist, muss die CSA beworben werden, um neue Co-Produzenten zu gewinnen. Die Werbung kann über verschiedene Kanäle erfolgen, wie z.B. soziale Medien, Flyer oder öffentliche Veranstaltungen.</a:t>
            </a:r>
          </a:p>
          <a:p>
            <a:pPr marL="0" marR="0" lvl="0" indent="0" algn="l" rtl="0">
              <a:lnSpc>
                <a:spcPct val="9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1800" b="0" i="0" u="none" strike="noStrike" cap="none" dirty="0">
              <a:solidFill>
                <a:srgbClr val="000000"/>
              </a:solidFill>
              <a:latin typeface="Calibri"/>
              <a:ea typeface="Calibri"/>
              <a:cs typeface="Calibri"/>
              <a:sym typeface="Calibri"/>
            </a:endParaRPr>
          </a:p>
        </p:txBody>
      </p:sp>
      <p:sp>
        <p:nvSpPr>
          <p:cNvPr id="455" name="Google Shape;455;p20"/>
          <p:cNvSpPr/>
          <p:nvPr/>
        </p:nvSpPr>
        <p:spPr>
          <a:xfrm>
            <a:off x="6439991" y="923808"/>
            <a:ext cx="929366" cy="929366"/>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456" name="Google Shape;456;p20"/>
          <p:cNvSpPr txBox="1"/>
          <p:nvPr/>
        </p:nvSpPr>
        <p:spPr>
          <a:xfrm>
            <a:off x="7514903" y="766444"/>
            <a:ext cx="52380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200" b="1" i="0" u="none" strike="noStrike" cap="none" dirty="0" err="1">
                <a:solidFill>
                  <a:srgbClr val="8DC641"/>
                </a:solidFill>
                <a:latin typeface="Calibri"/>
                <a:ea typeface="Calibri"/>
                <a:cs typeface="Calibri"/>
                <a:sym typeface="Calibri"/>
              </a:rPr>
              <a:t>Lieferung</a:t>
            </a:r>
            <a:r>
              <a:rPr lang="en-US" sz="2200" b="1" i="0" u="none" strike="noStrike" cap="none" dirty="0">
                <a:solidFill>
                  <a:srgbClr val="8DC641"/>
                </a:solidFill>
                <a:latin typeface="Calibri"/>
                <a:ea typeface="Calibri"/>
                <a:cs typeface="Calibri"/>
                <a:sym typeface="Calibri"/>
              </a:rPr>
              <a:t> </a:t>
            </a:r>
            <a:r>
              <a:rPr lang="en-US" sz="2200" b="1" i="0" u="none" strike="noStrike" cap="none" dirty="0" err="1">
                <a:solidFill>
                  <a:srgbClr val="8DC641"/>
                </a:solidFill>
                <a:latin typeface="Calibri"/>
                <a:ea typeface="Calibri"/>
                <a:cs typeface="Calibri"/>
                <a:sym typeface="Calibri"/>
              </a:rPr>
              <a:t>starten</a:t>
            </a:r>
            <a:endParaRPr lang="en-US" sz="2200" b="0" i="0" u="none" strike="noStrike" cap="none" dirty="0">
              <a:solidFill>
                <a:srgbClr val="000000"/>
              </a:solidFill>
              <a:latin typeface="Arial"/>
              <a:ea typeface="Arial"/>
              <a:cs typeface="Arial"/>
              <a:sym typeface="Arial"/>
            </a:endParaRPr>
          </a:p>
        </p:txBody>
      </p:sp>
      <p:sp>
        <p:nvSpPr>
          <p:cNvPr id="457" name="Google Shape;457;p20"/>
          <p:cNvSpPr txBox="1"/>
          <p:nvPr/>
        </p:nvSpPr>
        <p:spPr>
          <a:xfrm>
            <a:off x="7514903" y="1162675"/>
            <a:ext cx="4215888" cy="99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1400" b="0" i="0" u="none" strike="noStrike" cap="none" dirty="0">
                <a:solidFill>
                  <a:srgbClr val="000000"/>
                </a:solidFill>
                <a:latin typeface="Calibri"/>
                <a:ea typeface="Calibri"/>
                <a:cs typeface="Calibri"/>
                <a:sym typeface="Calibri"/>
              </a:rPr>
              <a:t>Sobald die CSA eine ausreichende Anzahl von Co-Produzenten erreicht hat, können die Lieferungen beginnen. Die Lieferungen können zu Hause, an einem öffentlichen Ort oder an einem Abholpunkt erfolgen.</a:t>
            </a:r>
            <a:endParaRPr lang="de-DE" sz="1400" b="0" i="0" u="none" strike="noStrike" cap="none" dirty="0">
              <a:solidFill>
                <a:srgbClr val="000000"/>
              </a:solidFill>
              <a:latin typeface="Arial"/>
              <a:ea typeface="Arial"/>
              <a:cs typeface="Arial"/>
              <a:sym typeface="Arial"/>
            </a:endParaRPr>
          </a:p>
        </p:txBody>
      </p:sp>
      <p:sp>
        <p:nvSpPr>
          <p:cNvPr id="458" name="Google Shape;458;p20"/>
          <p:cNvSpPr txBox="1"/>
          <p:nvPr/>
        </p:nvSpPr>
        <p:spPr>
          <a:xfrm>
            <a:off x="6694866" y="2430100"/>
            <a:ext cx="5151848" cy="3819300"/>
          </a:xfrm>
          <a:prstGeom prst="rect">
            <a:avLst/>
          </a:prstGeom>
          <a:noFill/>
          <a:ln>
            <a:noFill/>
          </a:ln>
        </p:spPr>
        <p:txBody>
          <a:bodyPr spcFirstLastPara="1" wrap="square" lIns="91425" tIns="91425" rIns="91425" bIns="91425" anchor="t" anchorCtr="0">
            <a:noAutofit/>
          </a:bodyPr>
          <a:lstStyle/>
          <a:p>
            <a:pPr marL="180000" marR="0" lvl="0" indent="0" algn="l" rtl="0">
              <a:lnSpc>
                <a:spcPct val="115000"/>
              </a:lnSpc>
              <a:spcBef>
                <a:spcPts val="0"/>
              </a:spcBef>
              <a:spcAft>
                <a:spcPts val="0"/>
              </a:spcAft>
              <a:buClr>
                <a:srgbClr val="000000"/>
              </a:buClr>
              <a:buSzPts val="1400"/>
              <a:buFont typeface="Arial"/>
              <a:buNone/>
            </a:pPr>
            <a:r>
              <a:rPr lang="de-DE" sz="1600" b="1" i="0" u="none" strike="noStrike" cap="none" dirty="0">
                <a:latin typeface="Calibri" panose="020F0502020204030204" pitchFamily="34" charset="0"/>
                <a:ea typeface="Calibri" panose="020F0502020204030204" pitchFamily="34" charset="0"/>
                <a:cs typeface="Calibri" panose="020F0502020204030204" pitchFamily="34" charset="0"/>
                <a:sym typeface="Arial"/>
              </a:rPr>
              <a:t>Hier sind einige Tipps zur Einrichtung einer erfolgreichen CSA:</a:t>
            </a:r>
          </a:p>
          <a:p>
            <a:pPr marL="457200" marR="0" lvl="0" indent="-311150" algn="l" rtl="0">
              <a:lnSpc>
                <a:spcPct val="115000"/>
              </a:lnSpc>
              <a:spcBef>
                <a:spcPts val="0"/>
              </a:spcBef>
              <a:spcAft>
                <a:spcPts val="0"/>
              </a:spcAft>
              <a:buClr>
                <a:srgbClr val="8DC641"/>
              </a:buClr>
              <a:buSzPts val="1300"/>
              <a:buFont typeface="Arial"/>
              <a:buChar char="●"/>
            </a:pPr>
            <a:r>
              <a:rPr lang="de-DE"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Wählen Sie einen landwirtschaftlichen Produzenten, der Ihre Werte teilt. Es ist wichtig, einen Produzenten zu finden, der sich für nachhaltige und qualitativ hochwertige Lebensmittelproduktion engagiert.</a:t>
            </a:r>
          </a:p>
          <a:p>
            <a:pPr marL="457200" marR="0" lvl="0" indent="-311150" algn="l" rtl="0">
              <a:lnSpc>
                <a:spcPct val="115000"/>
              </a:lnSpc>
              <a:spcBef>
                <a:spcPts val="0"/>
              </a:spcBef>
              <a:spcAft>
                <a:spcPts val="0"/>
              </a:spcAft>
              <a:buClr>
                <a:srgbClr val="8DC641"/>
              </a:buClr>
              <a:buSzPts val="1300"/>
              <a:buFont typeface="Arial"/>
              <a:buChar char="●"/>
            </a:pPr>
            <a:r>
              <a:rPr lang="de-DE"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Bildung Sie eine vielfältige Gruppe von Co-Produzenten. Eine CSA ist stärker, wenn sie aus Menschen unterschiedlichen Alters, Hintergrunds und Interessen besteht.</a:t>
            </a:r>
          </a:p>
          <a:p>
            <a:pPr marL="457200" marR="0" lvl="0" indent="-311150" algn="l" rtl="0">
              <a:lnSpc>
                <a:spcPct val="115000"/>
              </a:lnSpc>
              <a:spcBef>
                <a:spcPts val="0"/>
              </a:spcBef>
              <a:spcAft>
                <a:spcPts val="0"/>
              </a:spcAft>
              <a:buClr>
                <a:srgbClr val="8DC641"/>
              </a:buClr>
              <a:buSzPts val="1300"/>
              <a:buFont typeface="Arial"/>
              <a:buChar char="●"/>
            </a:pPr>
            <a:r>
              <a:rPr lang="de-DE" b="0" i="0" u="none" strike="noStrike" cap="none" dirty="0">
                <a:latin typeface="Calibri" panose="020F0502020204030204" pitchFamily="34" charset="0"/>
                <a:ea typeface="Calibri" panose="020F0502020204030204" pitchFamily="34" charset="0"/>
                <a:cs typeface="Calibri" panose="020F0502020204030204" pitchFamily="34" charset="0"/>
                <a:sym typeface="Arial"/>
              </a:rPr>
              <a:t>Seien Sie transparent und kommunizieren Sie mit den Co-Produzenten. Es ist wichtig, die Co-Produzenten über die Aktivitäten der CSA und die getroffenen Entscheidungen informiert zu halten.</a:t>
            </a: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59" name="Google Shape;459;p20"/>
          <p:cNvSpPr txBox="1"/>
          <p:nvPr/>
        </p:nvSpPr>
        <p:spPr>
          <a:xfrm>
            <a:off x="1038334" y="988"/>
            <a:ext cx="6962666" cy="5094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de-DE" sz="3600" b="1" i="0" u="none" strike="noStrike" cap="none" dirty="0">
                <a:latin typeface="Calibri" panose="020F0502020204030204" pitchFamily="34" charset="0"/>
                <a:ea typeface="Calibri" panose="020F0502020204030204" pitchFamily="34" charset="0"/>
                <a:cs typeface="Calibri" panose="020F0502020204030204" pitchFamily="34" charset="0"/>
                <a:sym typeface="Arial"/>
              </a:rPr>
              <a:t>Schritte zur Gründung einer CSA </a:t>
            </a:r>
          </a:p>
        </p:txBody>
      </p:sp>
      <p:sp>
        <p:nvSpPr>
          <p:cNvPr id="433" name="Google Shape;433;p15"/>
          <p:cNvSpPr txBox="1"/>
          <p:nvPr/>
        </p:nvSpPr>
        <p:spPr>
          <a:xfrm>
            <a:off x="623593" y="835335"/>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1</a:t>
            </a:r>
            <a:endParaRPr sz="4000" b="1" i="0" u="none" strike="noStrike" cap="none" dirty="0">
              <a:solidFill>
                <a:srgbClr val="8DC641"/>
              </a:solidFill>
              <a:latin typeface="Calibri"/>
              <a:ea typeface="Calibri"/>
              <a:cs typeface="Calibri"/>
              <a:sym typeface="Calibri"/>
            </a:endParaRPr>
          </a:p>
        </p:txBody>
      </p:sp>
      <p:sp>
        <p:nvSpPr>
          <p:cNvPr id="434" name="Google Shape;434;p15"/>
          <p:cNvSpPr txBox="1"/>
          <p:nvPr/>
        </p:nvSpPr>
        <p:spPr>
          <a:xfrm>
            <a:off x="623593" y="2200123"/>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2</a:t>
            </a:r>
            <a:endParaRPr sz="4000" b="1" i="0" u="none" strike="noStrike" cap="none" dirty="0">
              <a:solidFill>
                <a:srgbClr val="8DC641"/>
              </a:solidFill>
              <a:latin typeface="Calibri"/>
              <a:ea typeface="Calibri"/>
              <a:cs typeface="Calibri"/>
              <a:sym typeface="Calibri"/>
            </a:endParaRPr>
          </a:p>
        </p:txBody>
      </p:sp>
      <p:sp>
        <p:nvSpPr>
          <p:cNvPr id="435" name="Google Shape;435;p15"/>
          <p:cNvSpPr txBox="1"/>
          <p:nvPr/>
        </p:nvSpPr>
        <p:spPr>
          <a:xfrm>
            <a:off x="615275" y="3501287"/>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3</a:t>
            </a:r>
            <a:endParaRPr sz="4000" b="1" i="0" u="none" strike="noStrike" cap="none" dirty="0">
              <a:solidFill>
                <a:srgbClr val="8DC641"/>
              </a:solidFill>
              <a:latin typeface="Calibri"/>
              <a:ea typeface="Calibri"/>
              <a:cs typeface="Calibri"/>
              <a:sym typeface="Calibri"/>
            </a:endParaRPr>
          </a:p>
        </p:txBody>
      </p:sp>
      <p:sp>
        <p:nvSpPr>
          <p:cNvPr id="436" name="Google Shape;436;p15"/>
          <p:cNvSpPr txBox="1"/>
          <p:nvPr/>
        </p:nvSpPr>
        <p:spPr>
          <a:xfrm>
            <a:off x="603568" y="4958771"/>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4</a:t>
            </a:r>
            <a:endParaRPr sz="4000" b="1" i="0" u="none" strike="noStrike" cap="none" dirty="0">
              <a:solidFill>
                <a:srgbClr val="8DC641"/>
              </a:solidFill>
              <a:latin typeface="Calibri"/>
              <a:ea typeface="Calibri"/>
              <a:cs typeface="Calibri"/>
              <a:sym typeface="Calibri"/>
            </a:endParaRPr>
          </a:p>
        </p:txBody>
      </p:sp>
      <p:sp>
        <p:nvSpPr>
          <p:cNvPr id="437" name="Google Shape;437;p15"/>
          <p:cNvSpPr txBox="1"/>
          <p:nvPr/>
        </p:nvSpPr>
        <p:spPr>
          <a:xfrm>
            <a:off x="6676866" y="936094"/>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8DC641"/>
                </a:solidFill>
                <a:latin typeface="Calibri"/>
                <a:ea typeface="Calibri"/>
                <a:cs typeface="Calibri"/>
                <a:sym typeface="Calibri"/>
              </a:rPr>
              <a:t>5</a:t>
            </a:r>
            <a:endParaRPr sz="4000" b="1" i="0" u="none" strike="noStrike" cap="none" dirty="0">
              <a:solidFill>
                <a:srgbClr val="8DC641"/>
              </a:solidFill>
              <a:latin typeface="Calibri"/>
              <a:ea typeface="Calibri"/>
              <a:cs typeface="Calibri"/>
              <a:sym typeface="Calibri"/>
            </a:endParaRPr>
          </a:p>
        </p:txBody>
      </p:sp>
      <p:grpSp>
        <p:nvGrpSpPr>
          <p:cNvPr id="2" name="Google Shape;421;p15">
            <a:extLst>
              <a:ext uri="{FF2B5EF4-FFF2-40B4-BE49-F238E27FC236}">
                <a16:creationId xmlns:a16="http://schemas.microsoft.com/office/drawing/2014/main" id="{8616A3C3-39F8-AA11-8CA6-17281B45D287}"/>
              </a:ext>
            </a:extLst>
          </p:cNvPr>
          <p:cNvGrpSpPr/>
          <p:nvPr/>
        </p:nvGrpSpPr>
        <p:grpSpPr>
          <a:xfrm rot="3730759">
            <a:off x="11093462" y="26853"/>
            <a:ext cx="949887" cy="1163493"/>
            <a:chOff x="7602444" y="4967675"/>
            <a:chExt cx="483620" cy="592374"/>
          </a:xfrm>
        </p:grpSpPr>
        <p:grpSp>
          <p:nvGrpSpPr>
            <p:cNvPr id="3" name="Google Shape;422;p15">
              <a:extLst>
                <a:ext uri="{FF2B5EF4-FFF2-40B4-BE49-F238E27FC236}">
                  <a16:creationId xmlns:a16="http://schemas.microsoft.com/office/drawing/2014/main" id="{75A38F19-C02A-82C3-4749-346A8BE50460}"/>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CE50E48E-911B-3927-53CE-E8BB64A78FF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5167E046-8A65-B57F-3DC5-9DBA627C66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2E877E0C-EAD8-3028-660C-C9B902E92295}"/>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2ECAEB91-6A18-6B57-45B8-90218904D133}"/>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4B85DBF9-98FD-39A6-072C-99ACE1CB2EC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B76C96BC-59CE-B1F0-7F63-94D4474E4B4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body" idx="1"/>
          </p:nvPr>
        </p:nvSpPr>
        <p:spPr>
          <a:xfrm>
            <a:off x="799887" y="1037068"/>
            <a:ext cx="5664868" cy="4209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600"/>
              </a:spcAft>
              <a:buSzPts val="2400"/>
              <a:buNone/>
            </a:pPr>
            <a:r>
              <a:rPr lang="de-DE" sz="1800" dirty="0"/>
              <a:t>Lebensmittelsouveränität ist ein grundlegendes Recht, das es Gemeinschaften ermöglicht, ihre eigenen Lebensmittel- und Agrarpolitik zu bestimmen, um Ernährungssicherheit, Gesundheit und Wohlbefinden zu gewährleisten.</a:t>
            </a:r>
          </a:p>
          <a:p>
            <a:pPr marL="0" lvl="0" indent="0" algn="just" rtl="0">
              <a:lnSpc>
                <a:spcPct val="100000"/>
              </a:lnSpc>
              <a:spcBef>
                <a:spcPts val="0"/>
              </a:spcBef>
              <a:spcAft>
                <a:spcPts val="600"/>
              </a:spcAft>
              <a:buSzPts val="2400"/>
              <a:buNone/>
            </a:pPr>
            <a:r>
              <a:rPr lang="de-DE" sz="1800" dirty="0"/>
              <a:t>CSAs (Community Supported Agriculture) sind gute Modelle für Lebensmittelsouveränität, da sie es den Verbrauchern ermöglichen, eine aktive Rolle in der Produktion der von ihnen konsumierten Lebensmittel zu übernehmen, lokale, nachhaltige und qualitativ hochwertige Produktion fördern und dabei helfen, lokale Gemeinschaften zu stärken.</a:t>
            </a:r>
          </a:p>
          <a:p>
            <a:pPr marL="0" lvl="0" indent="0" algn="just" rtl="0">
              <a:lnSpc>
                <a:spcPct val="100000"/>
              </a:lnSpc>
              <a:spcBef>
                <a:spcPts val="0"/>
              </a:spcBef>
              <a:spcAft>
                <a:spcPts val="600"/>
              </a:spcAft>
              <a:buSzPts val="2400"/>
              <a:buNone/>
            </a:pPr>
            <a:r>
              <a:rPr lang="de-DE" sz="1800" dirty="0"/>
              <a:t>Zusammenfassend lässt sich sagen, dass CSAs eine wichtige Alternative zum vorherrschenden Lebensmittelsystem darstellen und dazu beitragen können, ein gerechteres, nachhaltigeres und inklusiveres Lebensmittelsystem zu fördern.</a:t>
            </a:r>
          </a:p>
          <a:p>
            <a:pPr marL="0" lvl="0" indent="0" algn="just" rtl="0">
              <a:lnSpc>
                <a:spcPct val="100000"/>
              </a:lnSpc>
              <a:spcBef>
                <a:spcPts val="0"/>
              </a:spcBef>
              <a:spcAft>
                <a:spcPts val="600"/>
              </a:spcAft>
              <a:buSzPts val="2400"/>
              <a:buNone/>
            </a:pPr>
            <a:endParaRPr sz="1800" dirty="0"/>
          </a:p>
          <a:p>
            <a:pPr marL="228600" lvl="0" indent="-228600" algn="l" rtl="0">
              <a:lnSpc>
                <a:spcPct val="100000"/>
              </a:lnSpc>
              <a:spcBef>
                <a:spcPts val="0"/>
              </a:spcBef>
              <a:spcAft>
                <a:spcPts val="600"/>
              </a:spcAft>
              <a:buClr>
                <a:srgbClr val="000000"/>
              </a:buClr>
              <a:buSzPts val="2400"/>
              <a:buNone/>
            </a:pPr>
            <a:endParaRPr sz="1800" dirty="0"/>
          </a:p>
          <a:p>
            <a:pPr marL="228600" lvl="0" indent="-228600" algn="l" rtl="0">
              <a:lnSpc>
                <a:spcPct val="100000"/>
              </a:lnSpc>
              <a:spcBef>
                <a:spcPts val="1000"/>
              </a:spcBef>
              <a:spcAft>
                <a:spcPts val="600"/>
              </a:spcAft>
              <a:buClr>
                <a:srgbClr val="000000"/>
              </a:buClr>
              <a:buSzPts val="2400"/>
              <a:buNone/>
            </a:pPr>
            <a:endParaRPr sz="1800" dirty="0"/>
          </a:p>
        </p:txBody>
      </p:sp>
      <p:sp>
        <p:nvSpPr>
          <p:cNvPr id="465" name="Google Shape;465;p16"/>
          <p:cNvSpPr txBox="1">
            <a:spLocks noGrp="1"/>
          </p:cNvSpPr>
          <p:nvPr>
            <p:ph type="body" idx="2"/>
          </p:nvPr>
        </p:nvSpPr>
        <p:spPr>
          <a:xfrm>
            <a:off x="776071" y="400792"/>
            <a:ext cx="4991100" cy="6362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err="1"/>
              <a:t>Fazit</a:t>
            </a:r>
            <a:endParaRPr b="1" dirty="0"/>
          </a:p>
        </p:txBody>
      </p:sp>
      <p:pic>
        <p:nvPicPr>
          <p:cNvPr id="466" name="Google Shape;466;p1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15675" y="1400875"/>
            <a:ext cx="5526573" cy="4656129"/>
          </a:xfrm>
          <a:prstGeom prst="rect">
            <a:avLst/>
          </a:prstGeom>
          <a:solidFill>
            <a:srgbClr val="D8D8D8"/>
          </a:solidFill>
          <a:ln>
            <a:noFill/>
          </a:ln>
        </p:spPr>
      </p:pic>
      <p:grpSp>
        <p:nvGrpSpPr>
          <p:cNvPr id="467" name="Google Shape;467;p16"/>
          <p:cNvGrpSpPr/>
          <p:nvPr/>
        </p:nvGrpSpPr>
        <p:grpSpPr>
          <a:xfrm rot="3730759">
            <a:off x="6563864" y="804822"/>
            <a:ext cx="949887" cy="1163493"/>
            <a:chOff x="7602444" y="4967675"/>
            <a:chExt cx="483620" cy="592374"/>
          </a:xfrm>
        </p:grpSpPr>
        <p:grpSp>
          <p:nvGrpSpPr>
            <p:cNvPr id="468" name="Google Shape;468;p16"/>
            <p:cNvGrpSpPr/>
            <p:nvPr/>
          </p:nvGrpSpPr>
          <p:grpSpPr>
            <a:xfrm>
              <a:off x="7618661" y="4967675"/>
              <a:ext cx="467403" cy="507609"/>
              <a:chOff x="2251964" y="3590497"/>
              <a:chExt cx="467403" cy="507609"/>
            </a:xfrm>
          </p:grpSpPr>
          <p:sp>
            <p:nvSpPr>
              <p:cNvPr id="469" name="Google Shape;46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2" name="Google Shape;472;p16"/>
            <p:cNvGrpSpPr/>
            <p:nvPr/>
          </p:nvGrpSpPr>
          <p:grpSpPr>
            <a:xfrm>
              <a:off x="7602444" y="4993761"/>
              <a:ext cx="421973" cy="566288"/>
              <a:chOff x="2235747" y="3616583"/>
              <a:chExt cx="421973" cy="566288"/>
            </a:xfrm>
          </p:grpSpPr>
          <p:sp>
            <p:nvSpPr>
              <p:cNvPr id="473" name="Google Shape;47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90ff9d01a_0_58"/>
          <p:cNvSpPr txBox="1">
            <a:spLocks noGrp="1"/>
          </p:cNvSpPr>
          <p:nvPr>
            <p:ph type="body" idx="1"/>
          </p:nvPr>
        </p:nvSpPr>
        <p:spPr>
          <a:xfrm>
            <a:off x="5958983" y="1826441"/>
            <a:ext cx="6010500" cy="30663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0"/>
              </a:spcBef>
              <a:spcAft>
                <a:spcPts val="0"/>
              </a:spcAft>
              <a:buSzPts val="4800"/>
              <a:buNone/>
            </a:pPr>
            <a:endParaRPr sz="1200" dirty="0">
              <a:solidFill>
                <a:srgbClr val="0D0D0D"/>
              </a:solidFill>
            </a:endParaRPr>
          </a:p>
          <a:p>
            <a:pPr marL="0" lvl="0" indent="0" algn="l" rtl="0">
              <a:lnSpc>
                <a:spcPct val="115000"/>
              </a:lnSpc>
              <a:spcBef>
                <a:spcPts val="1500"/>
              </a:spcBef>
              <a:spcAft>
                <a:spcPts val="1500"/>
              </a:spcAft>
              <a:buSzPts val="4800"/>
              <a:buNone/>
            </a:pPr>
            <a:r>
              <a:rPr lang="en-US" sz="4700" b="1" dirty="0" err="1">
                <a:solidFill>
                  <a:srgbClr val="0D0D0D"/>
                </a:solidFill>
              </a:rPr>
              <a:t>Soziale</a:t>
            </a:r>
            <a:r>
              <a:rPr lang="en-US" sz="4700" b="1" dirty="0">
                <a:solidFill>
                  <a:srgbClr val="0D0D0D"/>
                </a:solidFill>
              </a:rPr>
              <a:t> </a:t>
            </a:r>
            <a:r>
              <a:rPr lang="en-US" sz="4700" b="1" dirty="0" err="1">
                <a:solidFill>
                  <a:srgbClr val="0D0D0D"/>
                </a:solidFill>
              </a:rPr>
              <a:t>Auswirkungen</a:t>
            </a:r>
            <a:r>
              <a:rPr lang="en-US" sz="4700" b="1" dirty="0">
                <a:solidFill>
                  <a:srgbClr val="0D0D0D"/>
                </a:solidFill>
              </a:rPr>
              <a:t> und Empowerment</a:t>
            </a:r>
          </a:p>
        </p:txBody>
      </p:sp>
      <p:sp>
        <p:nvSpPr>
          <p:cNvPr id="481" name="Google Shape;481;g2a90ff9d01a_0_58"/>
          <p:cNvSpPr txBox="1">
            <a:spLocks noGrp="1"/>
          </p:cNvSpPr>
          <p:nvPr>
            <p:ph type="body" idx="2"/>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
          <p:cNvSpPr txBox="1">
            <a:spLocks noGrp="1"/>
          </p:cNvSpPr>
          <p:nvPr>
            <p:ph type="body" idx="1"/>
          </p:nvPr>
        </p:nvSpPr>
        <p:spPr>
          <a:xfrm>
            <a:off x="5468341" y="132276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16" name="Google Shape;216;p4"/>
          <p:cNvSpPr txBox="1">
            <a:spLocks noGrp="1"/>
          </p:cNvSpPr>
          <p:nvPr>
            <p:ph type="body" idx="2"/>
          </p:nvPr>
        </p:nvSpPr>
        <p:spPr>
          <a:xfrm>
            <a:off x="6218713" y="1322766"/>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err="1"/>
              <a:t>Einführung</a:t>
            </a:r>
            <a:r>
              <a:rPr lang="en-US" b="1" dirty="0"/>
              <a:t> </a:t>
            </a:r>
            <a:endParaRPr b="1" dirty="0"/>
          </a:p>
        </p:txBody>
      </p:sp>
      <p:sp>
        <p:nvSpPr>
          <p:cNvPr id="217" name="Google Shape;217;p4"/>
          <p:cNvSpPr txBox="1">
            <a:spLocks noGrp="1"/>
          </p:cNvSpPr>
          <p:nvPr>
            <p:ph type="body" idx="3"/>
          </p:nvPr>
        </p:nvSpPr>
        <p:spPr>
          <a:xfrm>
            <a:off x="772505" y="1322766"/>
            <a:ext cx="4610462" cy="398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DE" sz="2400" dirty="0"/>
              <a:t>Willkommen im Modul „Auswirkungen auf die Gemeinschaft“, in dem wir die Auswirkungen der Agroökologie auf die Ernährungssouveränität und die lokale Wirtschaft untersuchen, mit einem Schwerpunkt auf der solidarischen Landwirtschaft (CSA).</a:t>
            </a:r>
            <a:endParaRPr lang="de-DE" sz="3600" dirty="0"/>
          </a:p>
          <a:p>
            <a:pPr marL="228600" lvl="0" indent="-228600" algn="l" rtl="0">
              <a:lnSpc>
                <a:spcPct val="90000"/>
              </a:lnSpc>
              <a:spcBef>
                <a:spcPts val="1000"/>
              </a:spcBef>
              <a:spcAft>
                <a:spcPts val="0"/>
              </a:spcAft>
              <a:buClr>
                <a:srgbClr val="000000"/>
              </a:buClr>
              <a:buSzPts val="2400"/>
              <a:buNone/>
            </a:pPr>
            <a:endParaRPr dirty="0"/>
          </a:p>
        </p:txBody>
      </p:sp>
      <p:sp>
        <p:nvSpPr>
          <p:cNvPr id="218" name="Google Shape;218;p4"/>
          <p:cNvSpPr txBox="1">
            <a:spLocks noGrp="1"/>
          </p:cNvSpPr>
          <p:nvPr>
            <p:ph type="body" idx="4"/>
          </p:nvPr>
        </p:nvSpPr>
        <p:spPr>
          <a:xfrm>
            <a:off x="5490044" y="223775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19" name="Google Shape;219;p4"/>
          <p:cNvSpPr txBox="1">
            <a:spLocks noGrp="1"/>
          </p:cNvSpPr>
          <p:nvPr>
            <p:ph type="body" idx="5"/>
          </p:nvPr>
        </p:nvSpPr>
        <p:spPr>
          <a:xfrm>
            <a:off x="6218713" y="2445571"/>
            <a:ext cx="6055796" cy="6894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SzPts val="2200"/>
              <a:buNone/>
            </a:pPr>
            <a:endParaRPr b="1" dirty="0"/>
          </a:p>
          <a:p>
            <a:pPr marL="0" lvl="0" indent="0" algn="l" rtl="0">
              <a:lnSpc>
                <a:spcPct val="100000"/>
              </a:lnSpc>
              <a:spcBef>
                <a:spcPts val="0"/>
              </a:spcBef>
              <a:spcAft>
                <a:spcPts val="0"/>
              </a:spcAft>
              <a:buSzPts val="2200"/>
              <a:buNone/>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Umweltauswirkungen und Ernährungssouveränität – Solidarische Landwirtschaft (CSA)</a:t>
            </a:r>
          </a:p>
        </p:txBody>
      </p:sp>
      <p:sp>
        <p:nvSpPr>
          <p:cNvPr id="220" name="Google Shape;220;p4"/>
          <p:cNvSpPr txBox="1">
            <a:spLocks noGrp="1"/>
          </p:cNvSpPr>
          <p:nvPr>
            <p:ph type="body" idx="6"/>
          </p:nvPr>
        </p:nvSpPr>
        <p:spPr>
          <a:xfrm>
            <a:off x="5496623" y="315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21" name="Google Shape;221;p4"/>
          <p:cNvSpPr txBox="1">
            <a:spLocks noGrp="1"/>
          </p:cNvSpPr>
          <p:nvPr>
            <p:ph type="body" idx="7"/>
          </p:nvPr>
        </p:nvSpPr>
        <p:spPr>
          <a:xfrm>
            <a:off x="6229997" y="3178279"/>
            <a:ext cx="5398571"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err="1"/>
              <a:t>Soziale</a:t>
            </a:r>
            <a:r>
              <a:rPr lang="en-US" b="1" dirty="0"/>
              <a:t> </a:t>
            </a:r>
            <a:r>
              <a:rPr lang="en-US" b="1" dirty="0" err="1"/>
              <a:t>Auswirkungen</a:t>
            </a:r>
            <a:r>
              <a:rPr lang="en-US" b="1" dirty="0"/>
              <a:t> und Empowerment</a:t>
            </a:r>
          </a:p>
        </p:txBody>
      </p:sp>
      <p:sp>
        <p:nvSpPr>
          <p:cNvPr id="222" name="Google Shape;222;p4"/>
          <p:cNvSpPr txBox="1">
            <a:spLocks noGrp="1"/>
          </p:cNvSpPr>
          <p:nvPr>
            <p:ph type="body" idx="8"/>
          </p:nvPr>
        </p:nvSpPr>
        <p:spPr>
          <a:xfrm>
            <a:off x="5518326" y="406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23" name="Google Shape;223;p4"/>
          <p:cNvSpPr txBox="1">
            <a:spLocks noGrp="1"/>
          </p:cNvSpPr>
          <p:nvPr>
            <p:ph type="body" idx="9"/>
          </p:nvPr>
        </p:nvSpPr>
        <p:spPr>
          <a:xfrm>
            <a:off x="6303637" y="4067729"/>
            <a:ext cx="5855772"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a:t>Wirtschaftliche </a:t>
            </a:r>
            <a:r>
              <a:rPr lang="en-US" b="1" dirty="0" err="1"/>
              <a:t>Auswirkungen</a:t>
            </a:r>
            <a:r>
              <a:rPr lang="en-US" b="1" dirty="0"/>
              <a:t> auf </a:t>
            </a:r>
            <a:r>
              <a:rPr lang="en-US" b="1" dirty="0" err="1"/>
              <a:t>Gemeinschaften</a:t>
            </a:r>
            <a:endParaRPr lang="en-US" b="1" dirty="0"/>
          </a:p>
        </p:txBody>
      </p:sp>
      <p:sp>
        <p:nvSpPr>
          <p:cNvPr id="224" name="Google Shape;224;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dirty="0" err="1"/>
              <a:t>Inhaltsübersicht</a:t>
            </a:r>
            <a:endParaRPr lang="en-US" dirty="0"/>
          </a:p>
        </p:txBody>
      </p:sp>
      <p:grpSp>
        <p:nvGrpSpPr>
          <p:cNvPr id="225" name="Google Shape;225;p4"/>
          <p:cNvGrpSpPr/>
          <p:nvPr/>
        </p:nvGrpSpPr>
        <p:grpSpPr>
          <a:xfrm rot="3730759">
            <a:off x="10867814" y="245891"/>
            <a:ext cx="949887" cy="1163493"/>
            <a:chOff x="7602444" y="4967675"/>
            <a:chExt cx="483620" cy="592374"/>
          </a:xfrm>
        </p:grpSpPr>
        <p:grpSp>
          <p:nvGrpSpPr>
            <p:cNvPr id="226" name="Google Shape;226;p4"/>
            <p:cNvGrpSpPr/>
            <p:nvPr/>
          </p:nvGrpSpPr>
          <p:grpSpPr>
            <a:xfrm>
              <a:off x="7618661" y="4967675"/>
              <a:ext cx="467403" cy="507609"/>
              <a:chOff x="2251964" y="3590497"/>
              <a:chExt cx="467403" cy="507609"/>
            </a:xfrm>
          </p:grpSpPr>
          <p:sp>
            <p:nvSpPr>
              <p:cNvPr id="227" name="Google Shape;227;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0" name="Google Shape;230;p4"/>
            <p:cNvGrpSpPr/>
            <p:nvPr/>
          </p:nvGrpSpPr>
          <p:grpSpPr>
            <a:xfrm>
              <a:off x="7602444" y="4993761"/>
              <a:ext cx="421973" cy="566288"/>
              <a:chOff x="2235747" y="3616583"/>
              <a:chExt cx="421973" cy="566288"/>
            </a:xfrm>
          </p:grpSpPr>
          <p:sp>
            <p:nvSpPr>
              <p:cNvPr id="231" name="Google Shape;23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Google Shape;486;p17"/>
          <p:cNvGrpSpPr/>
          <p:nvPr/>
        </p:nvGrpSpPr>
        <p:grpSpPr>
          <a:xfrm>
            <a:off x="0" y="286255"/>
            <a:ext cx="3199156" cy="2005533"/>
            <a:chOff x="0" y="286255"/>
            <a:chExt cx="3199156" cy="2005533"/>
          </a:xfrm>
        </p:grpSpPr>
        <p:sp>
          <p:nvSpPr>
            <p:cNvPr id="487" name="Google Shape;487;p17"/>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8" name="Google Shape;488;p17"/>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89" name="Google Shape;489;p17"/>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0" name="Google Shape;490;p17"/>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491" name="Google Shape;491;p17"/>
          <p:cNvSpPr/>
          <p:nvPr/>
        </p:nvSpPr>
        <p:spPr>
          <a:xfrm>
            <a:off x="1671527" y="2386873"/>
            <a:ext cx="1947600" cy="2144151"/>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2" name="Google Shape;492;p17"/>
          <p:cNvSpPr/>
          <p:nvPr/>
        </p:nvSpPr>
        <p:spPr>
          <a:xfrm>
            <a:off x="5105101" y="2458674"/>
            <a:ext cx="1947600" cy="2144151"/>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3" name="Google Shape;493;p17"/>
          <p:cNvSpPr/>
          <p:nvPr/>
        </p:nvSpPr>
        <p:spPr>
          <a:xfrm>
            <a:off x="8444478" y="2458674"/>
            <a:ext cx="1947600" cy="2249731"/>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94" name="Google Shape;494;p17"/>
          <p:cNvSpPr txBox="1"/>
          <p:nvPr/>
        </p:nvSpPr>
        <p:spPr>
          <a:xfrm>
            <a:off x="1445023" y="3252760"/>
            <a:ext cx="2302500" cy="498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000" b="1" i="0" u="none" strike="noStrike" cap="none" dirty="0">
                <a:solidFill>
                  <a:srgbClr val="0D0D0D"/>
                </a:solidFill>
                <a:latin typeface="Calibri"/>
                <a:ea typeface="Calibri"/>
                <a:cs typeface="Calibri"/>
                <a:sym typeface="Calibri"/>
              </a:rPr>
              <a:t>Wirtschaftliche </a:t>
            </a:r>
            <a:r>
              <a:rPr lang="en-US" sz="2000" b="1" i="0" u="none" strike="noStrike" cap="none" dirty="0" err="1">
                <a:solidFill>
                  <a:srgbClr val="0D0D0D"/>
                </a:solidFill>
                <a:latin typeface="Calibri"/>
                <a:ea typeface="Calibri"/>
                <a:cs typeface="Calibri"/>
                <a:sym typeface="Calibri"/>
              </a:rPr>
              <a:t>Entwicklung</a:t>
            </a:r>
            <a:endParaRPr lang="en-US" sz="2000" b="0" i="0" u="none" strike="noStrike" cap="none" dirty="0">
              <a:solidFill>
                <a:srgbClr val="0D0D0D"/>
              </a:solidFill>
              <a:latin typeface="Arial"/>
              <a:ea typeface="Arial"/>
              <a:cs typeface="Arial"/>
              <a:sym typeface="Arial"/>
            </a:endParaRPr>
          </a:p>
        </p:txBody>
      </p:sp>
      <p:sp>
        <p:nvSpPr>
          <p:cNvPr id="495" name="Google Shape;495;p17"/>
          <p:cNvSpPr txBox="1"/>
          <p:nvPr/>
        </p:nvSpPr>
        <p:spPr>
          <a:xfrm>
            <a:off x="552450" y="4463271"/>
            <a:ext cx="3397507"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Agroökologie kann dazu beitragen, wirtschaftliche Chancen für Mitglieder der Gemeinschaft zu schaffen. Dies kann dazu beitragen, Armut zu reduzieren und die Lebensqualität zu verbessern.</a:t>
            </a:r>
            <a:endParaRPr lang="de-DE" sz="2000" b="0" i="0" u="none" strike="noStrike" cap="none" dirty="0">
              <a:solidFill>
                <a:srgbClr val="000000"/>
              </a:solidFill>
              <a:latin typeface="Arial"/>
              <a:ea typeface="Arial"/>
              <a:cs typeface="Arial"/>
              <a:sym typeface="Arial"/>
            </a:endParaRPr>
          </a:p>
        </p:txBody>
      </p:sp>
      <p:sp>
        <p:nvSpPr>
          <p:cNvPr id="496" name="Google Shape;496;p17"/>
          <p:cNvSpPr txBox="1"/>
          <p:nvPr/>
        </p:nvSpPr>
        <p:spPr>
          <a:xfrm>
            <a:off x="9079430" y="4321993"/>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7"/>
          <p:cNvSpPr txBox="1"/>
          <p:nvPr/>
        </p:nvSpPr>
        <p:spPr>
          <a:xfrm>
            <a:off x="8538675" y="3346555"/>
            <a:ext cx="1786240"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000" b="1" i="0" u="none" strike="noStrike" cap="none" dirty="0" err="1">
                <a:solidFill>
                  <a:srgbClr val="0D0D0D"/>
                </a:solidFill>
                <a:latin typeface="Calibri"/>
                <a:ea typeface="Calibri"/>
                <a:cs typeface="Calibri"/>
                <a:sym typeface="Calibri"/>
              </a:rPr>
              <a:t>Umweltschutz</a:t>
            </a:r>
            <a:endParaRPr sz="2000" b="0" i="0" u="none" strike="noStrike" cap="none" dirty="0">
              <a:solidFill>
                <a:srgbClr val="0D0D0D"/>
              </a:solidFill>
              <a:latin typeface="Arial"/>
              <a:ea typeface="Arial"/>
              <a:cs typeface="Arial"/>
              <a:sym typeface="Arial"/>
            </a:endParaRPr>
          </a:p>
        </p:txBody>
      </p:sp>
      <p:sp>
        <p:nvSpPr>
          <p:cNvPr id="498" name="Google Shape;498;p17"/>
          <p:cNvSpPr txBox="1"/>
          <p:nvPr/>
        </p:nvSpPr>
        <p:spPr>
          <a:xfrm>
            <a:off x="8015318" y="4646529"/>
            <a:ext cx="3527431"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dirty="0">
                <a:latin typeface="Calibri"/>
                <a:ea typeface="Calibri"/>
                <a:cs typeface="Calibri"/>
                <a:sym typeface="Calibri"/>
              </a:rPr>
              <a:t>Agroökologie kann dazu beitragen, die Umwelt zu schützen. Dies kann helfen, natürliche Ressourcen zu bewahren und die Verschmutzung zu reduzieren.</a:t>
            </a:r>
            <a:endParaRPr lang="de-DE" sz="2000" b="0" i="0" u="none" strike="noStrike" cap="none" dirty="0">
              <a:solidFill>
                <a:srgbClr val="000000"/>
              </a:solidFill>
              <a:latin typeface="Arial"/>
              <a:ea typeface="Arial"/>
              <a:cs typeface="Arial"/>
              <a:sym typeface="Arial"/>
            </a:endParaRPr>
          </a:p>
        </p:txBody>
      </p:sp>
      <p:sp>
        <p:nvSpPr>
          <p:cNvPr id="499" name="Google Shape;499;p17"/>
          <p:cNvSpPr txBox="1"/>
          <p:nvPr/>
        </p:nvSpPr>
        <p:spPr>
          <a:xfrm>
            <a:off x="5113352" y="3307319"/>
            <a:ext cx="1947600"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US" sz="2000" b="1" i="0" u="none" strike="noStrike" cap="none" dirty="0" err="1">
                <a:solidFill>
                  <a:srgbClr val="0D0D0D"/>
                </a:solidFill>
                <a:latin typeface="Calibri"/>
                <a:ea typeface="Calibri"/>
                <a:cs typeface="Calibri"/>
                <a:sym typeface="Calibri"/>
              </a:rPr>
              <a:t>Soziale</a:t>
            </a:r>
            <a:r>
              <a:rPr lang="en-US" sz="2000" b="1" i="0" u="none" strike="noStrike" cap="none" dirty="0">
                <a:solidFill>
                  <a:srgbClr val="0D0D0D"/>
                </a:solidFill>
                <a:latin typeface="Calibri"/>
                <a:ea typeface="Calibri"/>
                <a:cs typeface="Calibri"/>
                <a:sym typeface="Calibri"/>
              </a:rPr>
              <a:t> </a:t>
            </a:r>
            <a:r>
              <a:rPr lang="en-US" sz="2000" b="1" i="0" u="none" strike="noStrike" cap="none" dirty="0" err="1">
                <a:solidFill>
                  <a:srgbClr val="0D0D0D"/>
                </a:solidFill>
                <a:latin typeface="Calibri"/>
                <a:ea typeface="Calibri"/>
                <a:cs typeface="Calibri"/>
                <a:sym typeface="Calibri"/>
              </a:rPr>
              <a:t>Inklusion</a:t>
            </a:r>
            <a:endParaRPr lang="en-US" sz="2000" b="0" i="0" u="none" strike="noStrike" cap="none" dirty="0">
              <a:solidFill>
                <a:srgbClr val="0D0D0D"/>
              </a:solidFill>
              <a:latin typeface="Arial"/>
              <a:ea typeface="Arial"/>
              <a:cs typeface="Arial"/>
              <a:sym typeface="Arial"/>
            </a:endParaRPr>
          </a:p>
        </p:txBody>
      </p:sp>
      <p:sp>
        <p:nvSpPr>
          <p:cNvPr id="500" name="Google Shape;500;p17"/>
          <p:cNvSpPr txBox="1"/>
          <p:nvPr/>
        </p:nvSpPr>
        <p:spPr>
          <a:xfrm>
            <a:off x="4285342" y="4463271"/>
            <a:ext cx="3527431" cy="136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Agroökologie kann dazu beitragen, marginalisierte Gruppen in die Gesellschaft einzubeziehen. Dies kann helfen, eine gerechtere und inklusivere Gesellschaft zu schaffen.</a:t>
            </a:r>
            <a:endParaRPr lang="de-DE" sz="2000" b="0" i="0" u="none" strike="noStrike" cap="none" dirty="0">
              <a:solidFill>
                <a:srgbClr val="000000"/>
              </a:solidFill>
              <a:latin typeface="Arial"/>
              <a:ea typeface="Arial"/>
              <a:cs typeface="Arial"/>
              <a:sym typeface="Arial"/>
            </a:endParaRPr>
          </a:p>
        </p:txBody>
      </p:sp>
      <p:sp>
        <p:nvSpPr>
          <p:cNvPr id="501" name="Google Shape;501;p17"/>
          <p:cNvSpPr txBox="1"/>
          <p:nvPr/>
        </p:nvSpPr>
        <p:spPr>
          <a:xfrm>
            <a:off x="3197047" y="107860"/>
            <a:ext cx="8809373" cy="2249732"/>
          </a:xfrm>
          <a:prstGeom prst="rect">
            <a:avLst/>
          </a:prstGeom>
          <a:solidFill>
            <a:srgbClr val="9FDAD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1800" b="1" i="0" u="none" strike="noStrike" cap="none" dirty="0">
                <a:solidFill>
                  <a:srgbClr val="010101"/>
                </a:solidFill>
                <a:latin typeface="Calibri"/>
                <a:ea typeface="Calibri"/>
                <a:cs typeface="Calibri"/>
                <a:sym typeface="Calibri"/>
              </a:rPr>
              <a:t>Agroökologie als Quelle der Ermächtigung</a:t>
            </a:r>
            <a:r>
              <a:rPr lang="de-DE" sz="1800" i="0" u="none" strike="noStrike" cap="none" dirty="0">
                <a:solidFill>
                  <a:srgbClr val="010101"/>
                </a:solidFill>
                <a:latin typeface="Calibri"/>
                <a:ea typeface="Calibri"/>
                <a:cs typeface="Calibri"/>
                <a:sym typeface="Calibri"/>
              </a:rPr>
              <a:t>: Agroökologieprojekte beinhalten die Zusammenarbeit zwischen Landwirten und anderen Mitgliedern der Gemeinschaft, wie Schulen, Nichtregierungsorganisationen und Regierungen. Diese Zusammenarbeit kann dabei helfen, Ressourcen und Wissen zu teilen und einen Konsens für Agroökologie aufzubauen. Die landwirtschaftliche Produktion kann den </a:t>
            </a:r>
            <a:r>
              <a:rPr lang="de-DE" sz="1800" b="1" i="0" u="none" strike="noStrike" cap="none" dirty="0">
                <a:solidFill>
                  <a:srgbClr val="010101"/>
                </a:solidFill>
                <a:latin typeface="Calibri"/>
                <a:ea typeface="Calibri"/>
                <a:cs typeface="Calibri"/>
                <a:sym typeface="Calibri"/>
              </a:rPr>
              <a:t>Menschen helfen, unternehmerische Fähigkeiten, Führungsfähigkeiten und Problemlösungsfähigkeiten zu entwickeln</a:t>
            </a:r>
            <a:r>
              <a:rPr lang="de-DE" sz="1800" i="0" u="none" strike="noStrike" cap="none" dirty="0">
                <a:solidFill>
                  <a:srgbClr val="010101"/>
                </a:solidFill>
                <a:latin typeface="Calibri"/>
                <a:ea typeface="Calibri"/>
                <a:cs typeface="Calibri"/>
                <a:sym typeface="Calibri"/>
              </a:rPr>
              <a:t>. Diese Fähigkeiten können den Menschen helfen, aktivere Mitglieder ihrer Gemeinschaften zu werden und ihre Lebensbedingungen zu verbessern</a:t>
            </a:r>
          </a:p>
        </p:txBody>
      </p:sp>
      <p:sp>
        <p:nvSpPr>
          <p:cNvPr id="2" name="TextBox 1">
            <a:extLst>
              <a:ext uri="{FF2B5EF4-FFF2-40B4-BE49-F238E27FC236}">
                <a16:creationId xmlns:a16="http://schemas.microsoft.com/office/drawing/2014/main" id="{5B085D47-E1D8-9979-F56D-272EEDB5A9AA}"/>
              </a:ext>
            </a:extLst>
          </p:cNvPr>
          <p:cNvSpPr txBox="1"/>
          <p:nvPr/>
        </p:nvSpPr>
        <p:spPr>
          <a:xfrm>
            <a:off x="8286454" y="6338764"/>
            <a:ext cx="3527431" cy="411375"/>
          </a:xfrm>
          <a:prstGeom prst="rect">
            <a:avLst/>
          </a:prstGeom>
          <a:solidFill>
            <a:schemeClr val="bg1"/>
          </a:solidFill>
        </p:spPr>
        <p:txBody>
          <a:bodyPr wrap="square" rtlCol="0">
            <a:spAutoFit/>
          </a:bodyPr>
          <a:lstStyle/>
          <a:p>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a90ff9d01a_0_67"/>
          <p:cNvSpPr txBox="1">
            <a:spLocks noGrp="1"/>
          </p:cNvSpPr>
          <p:nvPr>
            <p:ph type="body" idx="1"/>
          </p:nvPr>
        </p:nvSpPr>
        <p:spPr>
          <a:xfrm>
            <a:off x="609600" y="1262475"/>
            <a:ext cx="11334744" cy="446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DE" sz="1900" dirty="0"/>
              <a:t>Frauen spielen eine Schlüsselrolle in der landwirtschaftlichen Produktion und der Ernährungssicherheit, sind jedoch häufig marginalisiert und haben eingeschränkten Zugang zu Ressourcen.</a:t>
            </a:r>
          </a:p>
          <a:p>
            <a:pPr marL="0" lvl="0" indent="0" algn="l" rtl="0">
              <a:lnSpc>
                <a:spcPct val="100000"/>
              </a:lnSpc>
              <a:spcBef>
                <a:spcPts val="0"/>
              </a:spcBef>
              <a:spcAft>
                <a:spcPts val="0"/>
              </a:spcAft>
              <a:buSzPts val="2400"/>
              <a:buNone/>
            </a:pPr>
            <a:r>
              <a:rPr lang="de-DE" sz="1900" dirty="0"/>
              <a:t>Agroökologie kann Frauen auf verschiedene Weise stärken, darunter:</a:t>
            </a:r>
          </a:p>
          <a:p>
            <a:pPr marL="457200" lvl="0" indent="-349250" algn="l" rtl="0">
              <a:lnSpc>
                <a:spcPct val="100000"/>
              </a:lnSpc>
              <a:spcBef>
                <a:spcPts val="0"/>
              </a:spcBef>
              <a:spcAft>
                <a:spcPts val="0"/>
              </a:spcAft>
              <a:buSzPts val="1900"/>
              <a:buChar char="●"/>
            </a:pPr>
            <a:r>
              <a:rPr lang="de-DE" sz="1900" b="1" dirty="0">
                <a:highlight>
                  <a:srgbClr val="8DC641"/>
                </a:highlight>
              </a:rPr>
              <a:t>Verbesserung von Wissen und Fähigkeiten </a:t>
            </a:r>
            <a:r>
              <a:rPr lang="en-US" sz="1900" b="1" dirty="0">
                <a:highlight>
                  <a:srgbClr val="8DC641"/>
                </a:highlight>
              </a:rPr>
              <a:t>:</a:t>
            </a:r>
            <a:r>
              <a:rPr lang="en-US" sz="1900" dirty="0"/>
              <a:t> </a:t>
            </a:r>
            <a:r>
              <a:rPr lang="de-DE" sz="1900" dirty="0"/>
              <a:t>Agroökologische Praktiken, wie die diversifizierte Anbauweise und integrierte Schädlingsbekämpfung, erfordern ein tieferes Verständnis landwirtschaftlicher Prinzipien und Techniken. Schulungen in Agroökologie können Frauen das Wissen und die Fähigkeiten vermitteln, um effektivere Landwirtinnen zu werden und ihre Flächen besser zu bewirtschaften.</a:t>
            </a:r>
          </a:p>
          <a:p>
            <a:pPr marL="457200" lvl="0" indent="-349250" algn="l" rtl="0">
              <a:lnSpc>
                <a:spcPct val="100000"/>
              </a:lnSpc>
              <a:spcBef>
                <a:spcPts val="0"/>
              </a:spcBef>
              <a:spcAft>
                <a:spcPts val="0"/>
              </a:spcAft>
              <a:buSzPts val="1900"/>
              <a:buChar char="●"/>
            </a:pPr>
            <a:r>
              <a:rPr lang="de-DE" sz="1900" b="1" dirty="0">
                <a:highlight>
                  <a:srgbClr val="8DC641"/>
                </a:highlight>
              </a:rPr>
              <a:t>Stärkung der wirtschaftlichen Möglichkeiten: </a:t>
            </a:r>
            <a:r>
              <a:rPr lang="de-DE" sz="1900" dirty="0"/>
              <a:t>Agroökologie kann das Einkommen von Frauen steigern, indem sie die Produktion wertvoller Kulturen fördert, Märkte erweitert und den Zugang zu fairen und gerechten Preisen verbessert. Dies kann zu größerer wirtschaftlicher Unabhängigkeit und Entscheidungsbefugnis für Frauen in landwirtschaftlichen Haushalten führen.</a:t>
            </a:r>
          </a:p>
          <a:p>
            <a:pPr>
              <a:lnSpc>
                <a:spcPct val="100000"/>
              </a:lnSpc>
              <a:buFont typeface="Arial" panose="020B0604020202020204" pitchFamily="34" charset="0"/>
              <a:buChar char="•"/>
            </a:pPr>
            <a:r>
              <a:rPr lang="de-DE" sz="1900" b="1" dirty="0">
                <a:highlight>
                  <a:srgbClr val="8DC641"/>
                </a:highlight>
              </a:rPr>
              <a:t>Förderung der Gleichstellung der Geschlechter </a:t>
            </a:r>
            <a:r>
              <a:rPr lang="en-US" sz="1900" b="1" dirty="0">
                <a:highlight>
                  <a:srgbClr val="8DC641"/>
                </a:highlight>
              </a:rPr>
              <a:t>:</a:t>
            </a:r>
            <a:r>
              <a:rPr lang="en-US" sz="1900" dirty="0"/>
              <a:t> </a:t>
            </a:r>
            <a:r>
              <a:rPr lang="de-DE" sz="1900" dirty="0"/>
              <a:t>Agroökologische Praktiken, die Zusammenarbeit, Wissensaustausch und kollektives Handeln betonen, können ein gerechteres und inklusiveres Umfeld für Frauen in landwirtschaftlichen Gemeinschaften schaffen. Dies kann zu einer Verringerung geschlechtsbezogener Diskriminierung und einer gerechteren Verteilung von Ressourcen und Chancen führen.</a:t>
            </a:r>
          </a:p>
          <a:p>
            <a:pPr marL="228600" lvl="0" indent="-228600" algn="l" rtl="0">
              <a:lnSpc>
                <a:spcPct val="100000"/>
              </a:lnSpc>
              <a:spcBef>
                <a:spcPts val="0"/>
              </a:spcBef>
              <a:spcAft>
                <a:spcPts val="0"/>
              </a:spcAft>
              <a:buClr>
                <a:srgbClr val="000000"/>
              </a:buClr>
              <a:buSzPts val="2400"/>
              <a:buNone/>
            </a:pPr>
            <a:endParaRPr sz="1900" dirty="0"/>
          </a:p>
          <a:p>
            <a:pPr marL="0" lvl="0" indent="0" algn="l" rtl="0">
              <a:lnSpc>
                <a:spcPct val="100000"/>
              </a:lnSpc>
              <a:spcBef>
                <a:spcPts val="1000"/>
              </a:spcBef>
              <a:spcAft>
                <a:spcPts val="0"/>
              </a:spcAft>
              <a:buClr>
                <a:srgbClr val="000000"/>
              </a:buClr>
              <a:buSzPts val="2400"/>
              <a:buNone/>
            </a:pPr>
            <a:endParaRPr sz="1900" dirty="0"/>
          </a:p>
          <a:p>
            <a:pPr marL="0" lvl="0" indent="0" algn="l" rtl="0">
              <a:lnSpc>
                <a:spcPct val="100000"/>
              </a:lnSpc>
              <a:spcBef>
                <a:spcPts val="1000"/>
              </a:spcBef>
              <a:spcAft>
                <a:spcPts val="0"/>
              </a:spcAft>
              <a:buClr>
                <a:srgbClr val="000000"/>
              </a:buClr>
              <a:buSzPts val="2400"/>
              <a:buNone/>
            </a:pPr>
            <a:endParaRPr sz="1900" dirty="0"/>
          </a:p>
        </p:txBody>
      </p:sp>
      <p:sp>
        <p:nvSpPr>
          <p:cNvPr id="507" name="Google Shape;507;g2a90ff9d01a_0_67"/>
          <p:cNvSpPr txBox="1">
            <a:spLocks noGrp="1"/>
          </p:cNvSpPr>
          <p:nvPr>
            <p:ph type="body" idx="2"/>
          </p:nvPr>
        </p:nvSpPr>
        <p:spPr>
          <a:xfrm>
            <a:off x="609600" y="40342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dirty="0" err="1"/>
              <a:t>Stärkung</a:t>
            </a:r>
            <a:r>
              <a:rPr lang="en-GB" dirty="0"/>
              <a:t> der Frauen</a:t>
            </a:r>
            <a:endParaRPr lang="en-GB" b="1" dirty="0">
              <a:solidFill>
                <a:srgbClr val="75A949"/>
              </a:solidFill>
            </a:endParaRPr>
          </a:p>
        </p:txBody>
      </p:sp>
      <p:pic>
        <p:nvPicPr>
          <p:cNvPr id="3" name="Graphic 2" descr="Group of women outline">
            <a:extLst>
              <a:ext uri="{FF2B5EF4-FFF2-40B4-BE49-F238E27FC236}">
                <a16:creationId xmlns:a16="http://schemas.microsoft.com/office/drawing/2014/main" id="{BEF2A436-866B-2726-531A-E34630446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8300" y="348075"/>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a:extLst>
              <a:ext uri="{FF2B5EF4-FFF2-40B4-BE49-F238E27FC236}">
                <a16:creationId xmlns:a16="http://schemas.microsoft.com/office/drawing/2014/main" id="{050CE68C-A791-31C5-B64B-2E48C4700547}"/>
              </a:ext>
            </a:extLst>
          </p:cNvPr>
          <p:cNvSpPr txBox="1"/>
          <p:nvPr/>
        </p:nvSpPr>
        <p:spPr>
          <a:xfrm>
            <a:off x="0" y="6191250"/>
            <a:ext cx="12192000" cy="666750"/>
          </a:xfrm>
          <a:prstGeom prst="rect">
            <a:avLst/>
          </a:prstGeom>
          <a:solidFill>
            <a:schemeClr val="bg1"/>
          </a:solidFill>
        </p:spPr>
        <p:txBody>
          <a:bodyPr wrap="square" rtlCol="0">
            <a:spAutoFit/>
          </a:bodyPr>
          <a:lstStyle/>
          <a:p>
            <a:endParaRPr lang="en-IE" dirty="0"/>
          </a:p>
        </p:txBody>
      </p:sp>
      <p:sp>
        <p:nvSpPr>
          <p:cNvPr id="512" name="Google Shape;512;p18"/>
          <p:cNvSpPr/>
          <p:nvPr/>
        </p:nvSpPr>
        <p:spPr>
          <a:xfrm>
            <a:off x="7154100" y="273850"/>
            <a:ext cx="4693800" cy="942300"/>
          </a:xfrm>
          <a:prstGeom prst="wedgeRoundRectCallout">
            <a:avLst>
              <a:gd name="adj1" fmla="val -29132"/>
              <a:gd name="adj2" fmla="val 72360"/>
              <a:gd name="adj3" fmla="val 0"/>
            </a:avLst>
          </a:prstGeom>
          <a:solidFill>
            <a:srgbClr val="63C1D3">
              <a:alpha val="8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6514945" y="171987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18"/>
          <p:cNvSpPr/>
          <p:nvPr/>
        </p:nvSpPr>
        <p:spPr>
          <a:xfrm>
            <a:off x="6284548" y="233273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8"/>
          <p:cNvSpPr/>
          <p:nvPr/>
        </p:nvSpPr>
        <p:spPr>
          <a:xfrm>
            <a:off x="3948318" y="687697"/>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8"/>
          <p:cNvSpPr/>
          <p:nvPr/>
        </p:nvSpPr>
        <p:spPr>
          <a:xfrm>
            <a:off x="4386073" y="86971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8"/>
          <p:cNvSpPr/>
          <p:nvPr/>
        </p:nvSpPr>
        <p:spPr>
          <a:xfrm>
            <a:off x="4081948" y="355844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8"/>
          <p:cNvSpPr/>
          <p:nvPr/>
        </p:nvSpPr>
        <p:spPr>
          <a:xfrm>
            <a:off x="3747872" y="271749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9" name="Google Shape;519;p18"/>
          <p:cNvGrpSpPr/>
          <p:nvPr/>
        </p:nvGrpSpPr>
        <p:grpSpPr>
          <a:xfrm>
            <a:off x="4450584" y="3945516"/>
            <a:ext cx="820214" cy="827127"/>
            <a:chOff x="6256100" y="4406950"/>
            <a:chExt cx="820214" cy="827127"/>
          </a:xfrm>
        </p:grpSpPr>
        <p:sp>
          <p:nvSpPr>
            <p:cNvPr id="520" name="Google Shape;520;p18"/>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18"/>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2" name="Google Shape;522;p18"/>
          <p:cNvGrpSpPr/>
          <p:nvPr/>
        </p:nvGrpSpPr>
        <p:grpSpPr>
          <a:xfrm>
            <a:off x="6844412" y="2563132"/>
            <a:ext cx="866294" cy="1297138"/>
            <a:chOff x="8649928" y="3024566"/>
            <a:chExt cx="866294" cy="1297138"/>
          </a:xfrm>
        </p:grpSpPr>
        <p:sp>
          <p:nvSpPr>
            <p:cNvPr id="523" name="Google Shape;523;p18"/>
            <p:cNvSpPr/>
            <p:nvPr/>
          </p:nvSpPr>
          <p:spPr>
            <a:xfrm>
              <a:off x="9085380" y="4319399"/>
              <a:ext cx="2303" cy="2305"/>
            </a:xfrm>
            <a:custGeom>
              <a:avLst/>
              <a:gdLst/>
              <a:ahLst/>
              <a:cxnLst/>
              <a:rect l="l" t="t" r="r" b="b"/>
              <a:pathLst>
                <a:path w="1" h="1" extrusionOk="0">
                  <a:moveTo>
                    <a:pt x="0" y="0"/>
                  </a:moveTo>
                  <a:lnTo>
                    <a:pt x="0" y="0"/>
                  </a:lnTo>
                </a:path>
              </a:pathLst>
            </a:custGeom>
            <a:solidFill>
              <a:srgbClr val="5F95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8"/>
            <p:cNvSpPr/>
            <p:nvPr/>
          </p:nvSpPr>
          <p:spPr>
            <a:xfrm>
              <a:off x="9085380" y="4319399"/>
              <a:ext cx="2303" cy="2305"/>
            </a:xfrm>
            <a:custGeom>
              <a:avLst/>
              <a:gdLst/>
              <a:ahLst/>
              <a:cxnLst/>
              <a:rect l="l" t="t" r="r" b="b"/>
              <a:pathLst>
                <a:path w="1" h="1" extrusionOk="0">
                  <a:moveTo>
                    <a:pt x="0" y="0"/>
                  </a:moveTo>
                  <a:lnTo>
                    <a:pt x="0" y="0"/>
                  </a:lnTo>
                </a:path>
              </a:pathLst>
            </a:custGeom>
            <a:solidFill>
              <a:srgbClr val="5F95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18"/>
            <p:cNvSpPr/>
            <p:nvPr/>
          </p:nvSpPr>
          <p:spPr>
            <a:xfrm>
              <a:off x="8649928" y="3024566"/>
              <a:ext cx="866294" cy="868599"/>
            </a:xfrm>
            <a:custGeom>
              <a:avLst/>
              <a:gdLst/>
              <a:ahLst/>
              <a:cxnLst/>
              <a:rect l="l" t="t" r="r" b="b"/>
              <a:pathLst>
                <a:path w="1660" h="1662" extrusionOk="0">
                  <a:moveTo>
                    <a:pt x="978" y="1616"/>
                  </a:moveTo>
                  <a:lnTo>
                    <a:pt x="978" y="1616"/>
                  </a:lnTo>
                  <a:cubicBezTo>
                    <a:pt x="772" y="1661"/>
                    <a:pt x="556" y="1616"/>
                    <a:pt x="377" y="1490"/>
                  </a:cubicBezTo>
                  <a:cubicBezTo>
                    <a:pt x="206" y="1373"/>
                    <a:pt x="80" y="1194"/>
                    <a:pt x="44" y="978"/>
                  </a:cubicBezTo>
                  <a:cubicBezTo>
                    <a:pt x="0" y="772"/>
                    <a:pt x="44" y="557"/>
                    <a:pt x="170" y="377"/>
                  </a:cubicBezTo>
                  <a:cubicBezTo>
                    <a:pt x="287" y="197"/>
                    <a:pt x="466" y="81"/>
                    <a:pt x="682" y="45"/>
                  </a:cubicBezTo>
                  <a:cubicBezTo>
                    <a:pt x="889" y="0"/>
                    <a:pt x="1104" y="45"/>
                    <a:pt x="1284" y="162"/>
                  </a:cubicBezTo>
                  <a:cubicBezTo>
                    <a:pt x="1463" y="287"/>
                    <a:pt x="1579" y="467"/>
                    <a:pt x="1615" y="682"/>
                  </a:cubicBezTo>
                  <a:cubicBezTo>
                    <a:pt x="1659" y="889"/>
                    <a:pt x="1615" y="1104"/>
                    <a:pt x="1490" y="1284"/>
                  </a:cubicBezTo>
                  <a:cubicBezTo>
                    <a:pt x="1373" y="1454"/>
                    <a:pt x="1194" y="1580"/>
                    <a:pt x="978" y="1616"/>
                  </a:cubicBezTo>
                  <a:close/>
                  <a:moveTo>
                    <a:pt x="700" y="143"/>
                  </a:moveTo>
                  <a:lnTo>
                    <a:pt x="700" y="143"/>
                  </a:lnTo>
                  <a:cubicBezTo>
                    <a:pt x="520" y="179"/>
                    <a:pt x="359" y="278"/>
                    <a:pt x="251" y="440"/>
                  </a:cubicBezTo>
                  <a:cubicBezTo>
                    <a:pt x="152" y="592"/>
                    <a:pt x="107" y="772"/>
                    <a:pt x="143" y="960"/>
                  </a:cubicBezTo>
                  <a:cubicBezTo>
                    <a:pt x="179" y="1140"/>
                    <a:pt x="287" y="1301"/>
                    <a:pt x="439" y="1409"/>
                  </a:cubicBezTo>
                  <a:cubicBezTo>
                    <a:pt x="592" y="1508"/>
                    <a:pt x="781" y="1553"/>
                    <a:pt x="960" y="1517"/>
                  </a:cubicBezTo>
                  <a:cubicBezTo>
                    <a:pt x="1149" y="1481"/>
                    <a:pt x="1301" y="1373"/>
                    <a:pt x="1409" y="1221"/>
                  </a:cubicBezTo>
                  <a:cubicBezTo>
                    <a:pt x="1516" y="1068"/>
                    <a:pt x="1552" y="880"/>
                    <a:pt x="1516" y="700"/>
                  </a:cubicBezTo>
                  <a:cubicBezTo>
                    <a:pt x="1481" y="511"/>
                    <a:pt x="1373" y="359"/>
                    <a:pt x="1221" y="251"/>
                  </a:cubicBezTo>
                  <a:cubicBezTo>
                    <a:pt x="1068" y="143"/>
                    <a:pt x="879" y="108"/>
                    <a:pt x="700" y="1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p18"/>
            <p:cNvSpPr/>
            <p:nvPr/>
          </p:nvSpPr>
          <p:spPr>
            <a:xfrm>
              <a:off x="8891846" y="3174324"/>
              <a:ext cx="389371" cy="343291"/>
            </a:xfrm>
            <a:custGeom>
              <a:avLst/>
              <a:gdLst/>
              <a:ahLst/>
              <a:cxnLst/>
              <a:rect l="l" t="t" r="r" b="b"/>
              <a:pathLst>
                <a:path w="747" h="656" extrusionOk="0">
                  <a:moveTo>
                    <a:pt x="728" y="90"/>
                  </a:moveTo>
                  <a:lnTo>
                    <a:pt x="728" y="90"/>
                  </a:lnTo>
                  <a:cubicBezTo>
                    <a:pt x="404" y="557"/>
                    <a:pt x="404" y="557"/>
                    <a:pt x="404" y="557"/>
                  </a:cubicBezTo>
                  <a:cubicBezTo>
                    <a:pt x="395" y="575"/>
                    <a:pt x="387" y="584"/>
                    <a:pt x="368" y="593"/>
                  </a:cubicBezTo>
                  <a:cubicBezTo>
                    <a:pt x="72" y="646"/>
                    <a:pt x="72" y="646"/>
                    <a:pt x="72" y="646"/>
                  </a:cubicBezTo>
                  <a:cubicBezTo>
                    <a:pt x="45" y="655"/>
                    <a:pt x="18" y="638"/>
                    <a:pt x="9" y="602"/>
                  </a:cubicBezTo>
                  <a:cubicBezTo>
                    <a:pt x="0" y="575"/>
                    <a:pt x="18" y="548"/>
                    <a:pt x="54" y="548"/>
                  </a:cubicBezTo>
                  <a:cubicBezTo>
                    <a:pt x="324" y="494"/>
                    <a:pt x="324" y="494"/>
                    <a:pt x="324" y="494"/>
                  </a:cubicBezTo>
                  <a:cubicBezTo>
                    <a:pt x="638" y="27"/>
                    <a:pt x="638" y="27"/>
                    <a:pt x="638" y="27"/>
                  </a:cubicBezTo>
                  <a:cubicBezTo>
                    <a:pt x="656" y="9"/>
                    <a:pt x="692" y="0"/>
                    <a:pt x="710" y="18"/>
                  </a:cubicBezTo>
                  <a:cubicBezTo>
                    <a:pt x="737" y="36"/>
                    <a:pt x="746" y="63"/>
                    <a:pt x="728" y="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7" name="Google Shape;527;p18"/>
          <p:cNvGrpSpPr/>
          <p:nvPr/>
        </p:nvGrpSpPr>
        <p:grpSpPr>
          <a:xfrm>
            <a:off x="4508183" y="904271"/>
            <a:ext cx="1108213" cy="942326"/>
            <a:chOff x="6313699" y="1365705"/>
            <a:chExt cx="1108213" cy="942326"/>
          </a:xfrm>
        </p:grpSpPr>
        <p:sp>
          <p:nvSpPr>
            <p:cNvPr id="528" name="Google Shape;528;p18"/>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9" name="Google Shape;529;p18"/>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0" name="Google Shape;530;p18"/>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18"/>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2" name="Google Shape;532;p18"/>
          <p:cNvSpPr txBox="1"/>
          <p:nvPr/>
        </p:nvSpPr>
        <p:spPr>
          <a:xfrm>
            <a:off x="157791" y="223446"/>
            <a:ext cx="3777421" cy="83044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de-DE" sz="2000" b="1" i="0" u="none" strike="noStrike" cap="none" dirty="0">
                <a:solidFill>
                  <a:srgbClr val="8DC641"/>
                </a:solidFill>
                <a:latin typeface="Calibri"/>
                <a:ea typeface="Calibri"/>
                <a:cs typeface="Calibri"/>
                <a:sym typeface="Calibri"/>
              </a:rPr>
              <a:t>Ein Bewusstsein für Umweltverantwortung schaffen</a:t>
            </a:r>
            <a:endParaRPr sz="2000" b="0" i="0" u="none" strike="noStrike" cap="none" dirty="0">
              <a:solidFill>
                <a:srgbClr val="000000"/>
              </a:solidFill>
              <a:latin typeface="Arial"/>
              <a:ea typeface="Arial"/>
              <a:cs typeface="Arial"/>
              <a:sym typeface="Arial"/>
            </a:endParaRPr>
          </a:p>
        </p:txBody>
      </p:sp>
      <p:sp>
        <p:nvSpPr>
          <p:cNvPr id="533" name="Google Shape;533;p18"/>
          <p:cNvSpPr txBox="1"/>
          <p:nvPr/>
        </p:nvSpPr>
        <p:spPr>
          <a:xfrm>
            <a:off x="230800" y="1268850"/>
            <a:ext cx="3316626" cy="29568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i="0" u="none" strike="noStrike" cap="none" dirty="0">
                <a:solidFill>
                  <a:srgbClr val="000000"/>
                </a:solidFill>
                <a:latin typeface="Calibri"/>
                <a:ea typeface="Calibri"/>
                <a:cs typeface="Calibri"/>
                <a:sym typeface="Calibri"/>
              </a:rPr>
              <a:t>Die Prinzipien der Agroökologie betonen die Vernetzung menschlicher Aktivitäten mit der natürlichen Welt. Durch die Einbeziehung junger Menschen in agroökologische Praktiken können wir ein tieferes Verständnis für Umweltverantwortung vermitteln und verantwortungsbewussten Umgang mit Ressourcen fördern</a:t>
            </a:r>
            <a:r>
              <a:rPr lang="de-DE" sz="1900" i="0" u="none" strike="noStrike" cap="none" dirty="0">
                <a:solidFill>
                  <a:srgbClr val="000000"/>
                </a:solidFill>
                <a:latin typeface="Calibri"/>
                <a:ea typeface="Calibri"/>
                <a:cs typeface="Calibri"/>
                <a:sym typeface="Calibri"/>
              </a:rPr>
              <a:t>.</a:t>
            </a:r>
            <a:endParaRPr sz="1900" i="0" u="none" strike="noStrike" cap="none" dirty="0">
              <a:solidFill>
                <a:srgbClr val="000000"/>
              </a:solidFill>
              <a:latin typeface="Calibri"/>
              <a:ea typeface="Calibri"/>
              <a:cs typeface="Calibri"/>
              <a:sym typeface="Calibri"/>
            </a:endParaRPr>
          </a:p>
        </p:txBody>
      </p:sp>
      <p:cxnSp>
        <p:nvCxnSpPr>
          <p:cNvPr id="534" name="Google Shape;534;p18"/>
          <p:cNvCxnSpPr/>
          <p:nvPr/>
        </p:nvCxnSpPr>
        <p:spPr>
          <a:xfrm rot="10800000">
            <a:off x="2770679" y="1046615"/>
            <a:ext cx="1873439" cy="8679"/>
          </a:xfrm>
          <a:prstGeom prst="straightConnector1">
            <a:avLst/>
          </a:prstGeom>
          <a:noFill/>
          <a:ln w="12950" cap="flat" cmpd="sng">
            <a:solidFill>
              <a:srgbClr val="8DC641"/>
            </a:solidFill>
            <a:prstDash val="solid"/>
            <a:round/>
            <a:headEnd type="none" w="sm" len="sm"/>
            <a:tailEnd type="none" w="sm" len="sm"/>
          </a:ln>
        </p:spPr>
      </p:cxnSp>
      <p:sp>
        <p:nvSpPr>
          <p:cNvPr id="535" name="Google Shape;535;p18"/>
          <p:cNvSpPr/>
          <p:nvPr/>
        </p:nvSpPr>
        <p:spPr>
          <a:xfrm>
            <a:off x="2724248" y="100564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8"/>
          <p:cNvSpPr txBox="1"/>
          <p:nvPr/>
        </p:nvSpPr>
        <p:spPr>
          <a:xfrm>
            <a:off x="230804" y="4673025"/>
            <a:ext cx="2972700" cy="33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de-DE" sz="2000" b="1" i="0" u="none" strike="noStrike" cap="none" dirty="0">
                <a:solidFill>
                  <a:srgbClr val="63C1D3"/>
                </a:solidFill>
                <a:latin typeface="Calibri"/>
                <a:ea typeface="Calibri"/>
                <a:cs typeface="Calibri"/>
                <a:sym typeface="Calibri"/>
              </a:rPr>
              <a:t>Stärkung der Ernährungssicherheit und -qualität</a:t>
            </a:r>
            <a:endParaRPr lang="de-DE" sz="2000" b="0" i="0" u="none" strike="noStrike" cap="none" dirty="0">
              <a:solidFill>
                <a:srgbClr val="000000"/>
              </a:solidFill>
              <a:latin typeface="Arial"/>
              <a:ea typeface="Arial"/>
              <a:cs typeface="Arial"/>
              <a:sym typeface="Arial"/>
            </a:endParaRPr>
          </a:p>
        </p:txBody>
      </p:sp>
      <p:sp>
        <p:nvSpPr>
          <p:cNvPr id="537" name="Google Shape;537;p18"/>
          <p:cNvSpPr txBox="1"/>
          <p:nvPr/>
        </p:nvSpPr>
        <p:spPr>
          <a:xfrm>
            <a:off x="1132283" y="5336540"/>
            <a:ext cx="6926323" cy="1374446"/>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900" b="0" i="0" u="none" strike="noStrike" cap="none" dirty="0">
                <a:solidFill>
                  <a:srgbClr val="000000"/>
                </a:solidFill>
                <a:latin typeface="Calibri"/>
                <a:ea typeface="Calibri"/>
                <a:cs typeface="Calibri"/>
                <a:sym typeface="Calibri"/>
              </a:rPr>
              <a:t>Agroökologische Praktiken konzentrieren sich oft auf die Diversifizierung der Lebensmittelproduktion, was die Ernährung in Haushalten verbessern und zu einer besseren Ernährung für junge Menschen und ihre Familien beitragen kann. Dies kann langfristige Auswirkungen auf Gesundheit und Wohlbefinden haben</a:t>
            </a:r>
            <a:endParaRPr sz="1900" b="0" i="0" u="none" strike="noStrike" cap="none" dirty="0">
              <a:solidFill>
                <a:srgbClr val="000000"/>
              </a:solidFill>
              <a:latin typeface="Arial"/>
              <a:ea typeface="Arial"/>
              <a:cs typeface="Arial"/>
              <a:sym typeface="Arial"/>
            </a:endParaRPr>
          </a:p>
        </p:txBody>
      </p:sp>
      <p:sp>
        <p:nvSpPr>
          <p:cNvPr id="538" name="Google Shape;538;p18"/>
          <p:cNvSpPr txBox="1"/>
          <p:nvPr/>
        </p:nvSpPr>
        <p:spPr>
          <a:xfrm>
            <a:off x="9545319" y="1581878"/>
            <a:ext cx="2302500" cy="33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9FDADF"/>
              </a:buClr>
              <a:buSzPts val="2800"/>
              <a:buFont typeface="Arial"/>
              <a:buNone/>
            </a:pPr>
            <a:r>
              <a:rPr lang="de-DE" sz="2000" b="1" i="0" u="none" strike="noStrike" cap="none" dirty="0">
                <a:solidFill>
                  <a:srgbClr val="9FDADF"/>
                </a:solidFill>
                <a:latin typeface="Calibri"/>
                <a:ea typeface="Calibri"/>
                <a:cs typeface="Calibri"/>
                <a:sym typeface="Calibri"/>
              </a:rPr>
              <a:t>Förderung von Unternehmertum und Innovation</a:t>
            </a:r>
            <a:endParaRPr lang="de-DE" sz="2000" b="0" i="0" u="none" strike="noStrike" cap="none" dirty="0">
              <a:solidFill>
                <a:srgbClr val="000000"/>
              </a:solidFill>
              <a:latin typeface="Arial"/>
              <a:ea typeface="Arial"/>
              <a:cs typeface="Arial"/>
              <a:sym typeface="Arial"/>
            </a:endParaRPr>
          </a:p>
        </p:txBody>
      </p:sp>
      <p:sp>
        <p:nvSpPr>
          <p:cNvPr id="539" name="Google Shape;539;p18"/>
          <p:cNvSpPr txBox="1"/>
          <p:nvPr/>
        </p:nvSpPr>
        <p:spPr>
          <a:xfrm>
            <a:off x="8342525" y="2563125"/>
            <a:ext cx="3542400" cy="3587156"/>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1800" b="0" i="0" u="none" strike="noStrike" cap="none" dirty="0">
                <a:solidFill>
                  <a:srgbClr val="000000"/>
                </a:solidFill>
                <a:latin typeface="Calibri"/>
                <a:ea typeface="Calibri"/>
                <a:cs typeface="Calibri"/>
                <a:sym typeface="Calibri"/>
              </a:rPr>
              <a:t>Agroökologie bietet zahlreiche Möglichkeiten für junge Menschen, unternehmerische Fähigkeiten zu entwickeln und innovative Lösungen für landwirtschaftliche Herausforderungen zu finden. Durch die Teilnahme an agroökologischen Projekten können junge Menschen praktische Erfahrungen sammeln, Problemlösungsfähigkeiten entwickeln und zur nachhaltigen Entwicklung ihrer Gemeinschaften beitragen</a:t>
            </a:r>
            <a:r>
              <a:rPr lang="de-DE" sz="1900" b="0" i="0" u="none" strike="noStrike" cap="none" dirty="0">
                <a:solidFill>
                  <a:srgbClr val="000000"/>
                </a:solidFill>
                <a:latin typeface="Calibri"/>
                <a:ea typeface="Calibri"/>
                <a:cs typeface="Calibri"/>
                <a:sym typeface="Calibri"/>
              </a:rPr>
              <a:t>.</a:t>
            </a:r>
          </a:p>
        </p:txBody>
      </p:sp>
      <p:grpSp>
        <p:nvGrpSpPr>
          <p:cNvPr id="540" name="Google Shape;540;p18"/>
          <p:cNvGrpSpPr/>
          <p:nvPr/>
        </p:nvGrpSpPr>
        <p:grpSpPr>
          <a:xfrm>
            <a:off x="3203538" y="5012332"/>
            <a:ext cx="1919870" cy="90131"/>
            <a:chOff x="6348336" y="5127450"/>
            <a:chExt cx="1919870" cy="90131"/>
          </a:xfrm>
        </p:grpSpPr>
        <p:cxnSp>
          <p:nvCxnSpPr>
            <p:cNvPr id="541" name="Google Shape;541;p18"/>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42" name="Google Shape;542;p18"/>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3" name="Google Shape;543;p18"/>
          <p:cNvGrpSpPr/>
          <p:nvPr/>
        </p:nvGrpSpPr>
        <p:grpSpPr>
          <a:xfrm rot="10800000">
            <a:off x="7475701" y="2132979"/>
            <a:ext cx="1919870" cy="90131"/>
            <a:chOff x="6348336" y="5127450"/>
            <a:chExt cx="1919870" cy="90131"/>
          </a:xfrm>
        </p:grpSpPr>
        <p:cxnSp>
          <p:nvCxnSpPr>
            <p:cNvPr id="544" name="Google Shape;544;p18"/>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45" name="Google Shape;545;p18"/>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46" name="Google Shape;546;p18"/>
          <p:cNvSpPr txBox="1"/>
          <p:nvPr/>
        </p:nvSpPr>
        <p:spPr>
          <a:xfrm>
            <a:off x="7286776" y="292610"/>
            <a:ext cx="4881900" cy="691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de-DE" sz="2400" b="1" i="0" u="none" strike="noStrike" cap="none" dirty="0">
                <a:solidFill>
                  <a:srgbClr val="0D0D0D"/>
                </a:solidFill>
                <a:latin typeface="Calibri"/>
                <a:ea typeface="Calibri"/>
                <a:cs typeface="Calibri"/>
                <a:sym typeface="Calibri"/>
              </a:rPr>
              <a:t>Bildung und Einbindung von Jugendlichen</a:t>
            </a:r>
            <a:endParaRPr lang="en-US" sz="2400" b="0" i="0" u="none" strike="noStrike" cap="none"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900" b="0" i="0" u="none" strike="noStrike" cap="none" dirty="0">
              <a:solidFill>
                <a:srgbClr val="0D0D0D"/>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2e8e45bbabd_0_0"/>
          <p:cNvSpPr txBox="1">
            <a:spLocks noGrp="1"/>
          </p:cNvSpPr>
          <p:nvPr>
            <p:ph type="body" idx="1"/>
          </p:nvPr>
        </p:nvSpPr>
        <p:spPr>
          <a:xfrm>
            <a:off x="765300" y="1659049"/>
            <a:ext cx="7878826" cy="23879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de-DE" sz="2100" dirty="0"/>
              <a:t>Die Genossenschaft </a:t>
            </a:r>
            <a:r>
              <a:rPr lang="de-DE" sz="2100" dirty="0">
                <a:hlinkClick r:id="rId3"/>
              </a:rPr>
              <a:t>XFARM</a:t>
            </a:r>
            <a:r>
              <a:rPr lang="de-DE" sz="2100" dirty="0"/>
              <a:t>, die in San Vito </a:t>
            </a:r>
            <a:r>
              <a:rPr lang="de-DE" sz="2100" dirty="0" err="1"/>
              <a:t>dei</a:t>
            </a:r>
            <a:r>
              <a:rPr lang="de-DE" sz="2100" dirty="0"/>
              <a:t> </a:t>
            </a:r>
            <a:r>
              <a:rPr lang="de-DE" sz="2100" dirty="0" err="1"/>
              <a:t>Normanni</a:t>
            </a:r>
            <a:r>
              <a:rPr lang="de-DE" sz="2100" dirty="0"/>
              <a:t> im Herzen Apuliens ansässig ist, ist ein herausragendes Beispiel dafür, wie Agroökologie ländliche Gemeinschaften positiv transformieren kann. Auf dem Land, das einst in den Händen des organisierten Verbrechens war, hat XFARM ein ökologisches und soziales Farmmodell geschaffen, das das Ökosystem regeneriert und erhebliche soziale Vorteile schafft</a:t>
            </a:r>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228600" lvl="0" indent="-228600" algn="l" rtl="0">
              <a:lnSpc>
                <a:spcPct val="100000"/>
              </a:lnSpc>
              <a:spcBef>
                <a:spcPts val="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p:txBody>
      </p:sp>
      <p:sp>
        <p:nvSpPr>
          <p:cNvPr id="552" name="Google Shape;552;g2e8e45bbabd_0_0"/>
          <p:cNvSpPr txBox="1">
            <a:spLocks noGrp="1"/>
          </p:cNvSpPr>
          <p:nvPr>
            <p:ph type="body" idx="2"/>
          </p:nvPr>
        </p:nvSpPr>
        <p:spPr>
          <a:xfrm>
            <a:off x="689100" y="453499"/>
            <a:ext cx="83675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sz="3500" b="1" dirty="0">
                <a:solidFill>
                  <a:srgbClr val="75A949"/>
                </a:solidFill>
              </a:rPr>
              <a:t>Soziale Auswirkungen und Empowerment: Der Fall von XFARM in Apulien</a:t>
            </a:r>
          </a:p>
        </p:txBody>
      </p:sp>
      <p:sp>
        <p:nvSpPr>
          <p:cNvPr id="553" name="Google Shape;553;g2e8e45bbabd_0_0"/>
          <p:cNvSpPr txBox="1"/>
          <p:nvPr/>
        </p:nvSpPr>
        <p:spPr>
          <a:xfrm>
            <a:off x="765300" y="4046975"/>
            <a:ext cx="10661400" cy="1819276"/>
          </a:xfrm>
          <a:prstGeom prst="rect">
            <a:avLst/>
          </a:prstGeom>
          <a:noFill/>
          <a:ln>
            <a:noFill/>
          </a:ln>
        </p:spPr>
        <p:txBody>
          <a:bodyPr spcFirstLastPara="1" wrap="square" lIns="91425" tIns="91425" rIns="91425" bIns="91425" anchor="t" anchorCtr="0">
            <a:noAutofit/>
          </a:bodyPr>
          <a:lstStyle/>
          <a:p>
            <a:pPr marL="0" lvl="0" indent="0" algn="just" rtl="0">
              <a:spcBef>
                <a:spcPts val="1200"/>
              </a:spcBef>
              <a:spcAft>
                <a:spcPts val="0"/>
              </a:spcAft>
              <a:buNone/>
            </a:pPr>
            <a:r>
              <a:rPr lang="en-US" sz="2000" b="1" dirty="0">
                <a:highlight>
                  <a:srgbClr val="8DC641"/>
                </a:highlight>
                <a:latin typeface="Calibri"/>
                <a:ea typeface="Calibri"/>
                <a:cs typeface="Calibri"/>
                <a:sym typeface="Calibri"/>
              </a:rPr>
              <a:t>Ökologische und </a:t>
            </a:r>
            <a:r>
              <a:rPr lang="en-US" sz="2000" b="1" dirty="0" err="1">
                <a:highlight>
                  <a:srgbClr val="8DC641"/>
                </a:highlight>
                <a:latin typeface="Calibri"/>
                <a:ea typeface="Calibri"/>
                <a:cs typeface="Calibri"/>
                <a:sym typeface="Calibri"/>
              </a:rPr>
              <a:t>soziale</a:t>
            </a:r>
            <a:r>
              <a:rPr lang="en-US" sz="2000" b="1" dirty="0">
                <a:highlight>
                  <a:srgbClr val="8DC641"/>
                </a:highlight>
                <a:latin typeface="Calibri"/>
                <a:ea typeface="Calibri"/>
                <a:cs typeface="Calibri"/>
                <a:sym typeface="Calibri"/>
              </a:rPr>
              <a:t> Regeneration</a:t>
            </a:r>
          </a:p>
          <a:p>
            <a:pPr marL="0" lvl="0" indent="0" algn="just" rtl="0">
              <a:spcBef>
                <a:spcPts val="1200"/>
              </a:spcBef>
              <a:spcAft>
                <a:spcPts val="0"/>
              </a:spcAft>
              <a:buNone/>
            </a:pPr>
            <a:r>
              <a:rPr lang="de-DE" sz="2000" dirty="0">
                <a:latin typeface="Calibri"/>
                <a:ea typeface="Calibri"/>
                <a:cs typeface="Calibri"/>
                <a:sym typeface="Calibri"/>
              </a:rPr>
              <a:t>Durch die Umwandlung von 50 Hektar in ein multifunktionales ländliches Zentrum hat XFARM die Biodiversität gefördert und Praktiken der Kreislaufwirtschaft implementiert. Sie haben einheimische Pflanzenarten und biologische sowie regenerative Anbaumethoden reintegriert, die Bodenfruchtbarkeit verbessert und Umweltverschmutzung beseitigt.</a:t>
            </a:r>
          </a:p>
          <a:p>
            <a:pPr marL="0" lvl="0" indent="0" algn="l" rtl="0">
              <a:spcBef>
                <a:spcPts val="1200"/>
              </a:spcBef>
              <a:spcAft>
                <a:spcPts val="0"/>
              </a:spcAft>
              <a:buNone/>
            </a:pPr>
            <a:endParaRPr sz="2000"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b="1"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228600" lvl="0" indent="-228600" algn="l" rtl="0">
              <a:spcBef>
                <a:spcPts val="0"/>
              </a:spcBef>
              <a:spcAft>
                <a:spcPts val="0"/>
              </a:spcAft>
              <a:buClr>
                <a:srgbClr val="000000"/>
              </a:buClr>
              <a:buSzPts val="2400"/>
              <a:buFont typeface="Arial"/>
              <a:buNone/>
            </a:pPr>
            <a:endParaRPr sz="2000" dirty="0"/>
          </a:p>
          <a:p>
            <a:pPr marL="0" lvl="0" indent="0" algn="l" rtl="0">
              <a:spcBef>
                <a:spcPts val="1000"/>
              </a:spcBef>
              <a:spcAft>
                <a:spcPts val="0"/>
              </a:spcAft>
              <a:buClr>
                <a:srgbClr val="000000"/>
              </a:buClr>
              <a:buSzPts val="2400"/>
              <a:buFont typeface="Arial"/>
              <a:buNone/>
            </a:pPr>
            <a:endParaRPr sz="2000" dirty="0"/>
          </a:p>
          <a:p>
            <a:pPr marL="0" lvl="0" indent="0" algn="l" rtl="0">
              <a:spcBef>
                <a:spcPts val="1000"/>
              </a:spcBef>
              <a:spcAft>
                <a:spcPts val="0"/>
              </a:spcAft>
              <a:buClr>
                <a:srgbClr val="000000"/>
              </a:buClr>
              <a:buSzPts val="2400"/>
              <a:buFont typeface="Arial"/>
              <a:buNone/>
            </a:pPr>
            <a:endParaRPr sz="2000" dirty="0"/>
          </a:p>
          <a:p>
            <a:pPr marL="0" lvl="0" indent="0" algn="l" rtl="0">
              <a:spcBef>
                <a:spcPts val="0"/>
              </a:spcBef>
              <a:spcAft>
                <a:spcPts val="0"/>
              </a:spcAft>
              <a:buNone/>
            </a:pPr>
            <a:endParaRPr sz="2000" dirty="0"/>
          </a:p>
        </p:txBody>
      </p:sp>
      <p:pic>
        <p:nvPicPr>
          <p:cNvPr id="554" name="Google Shape;554;g2e8e45bbabd_0_0">
            <a:hlinkClick r:id="rId4"/>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056600" y="1218788"/>
            <a:ext cx="2173975" cy="3060175"/>
          </a:xfrm>
          <a:prstGeom prst="rect">
            <a:avLst/>
          </a:prstGeom>
          <a:noFill/>
          <a:ln>
            <a:noFill/>
          </a:ln>
        </p:spPr>
      </p:pic>
      <p:sp>
        <p:nvSpPr>
          <p:cNvPr id="2" name="Arrow: Right 1">
            <a:extLst>
              <a:ext uri="{FF2B5EF4-FFF2-40B4-BE49-F238E27FC236}">
                <a16:creationId xmlns:a16="http://schemas.microsoft.com/office/drawing/2014/main" id="{732A87D0-F9E0-0D42-B2B6-BA2029D8026C}"/>
              </a:ext>
            </a:extLst>
          </p:cNvPr>
          <p:cNvSpPr/>
          <p:nvPr/>
        </p:nvSpPr>
        <p:spPr>
          <a:xfrm>
            <a:off x="5686425" y="3606375"/>
            <a:ext cx="3048000" cy="803700"/>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latin typeface="Calibri" panose="020F0502020204030204" pitchFamily="34" charset="0"/>
                <a:ea typeface="Calibri" panose="020F0502020204030204" pitchFamily="34" charset="0"/>
                <a:cs typeface="Calibri" panose="020F0502020204030204" pitchFamily="34" charset="0"/>
              </a:rPr>
              <a:t>Lesen Sie die ganze Geschichte</a:t>
            </a:r>
            <a:endParaRPr lang="en-IE" sz="16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e8e45bbabd_1_2"/>
          <p:cNvSpPr txBox="1">
            <a:spLocks noGrp="1"/>
          </p:cNvSpPr>
          <p:nvPr>
            <p:ph type="body" idx="1"/>
          </p:nvPr>
        </p:nvSpPr>
        <p:spPr>
          <a:xfrm>
            <a:off x="696626" y="1476431"/>
            <a:ext cx="10973101" cy="439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100" b="1" dirty="0">
                <a:highlight>
                  <a:srgbClr val="8DC641"/>
                </a:highlight>
              </a:rPr>
              <a:t>Gemeinschafts-Empowerment</a:t>
            </a:r>
          </a:p>
          <a:p>
            <a:pPr marL="0" lvl="0" indent="0" algn="l" rtl="0">
              <a:lnSpc>
                <a:spcPct val="100000"/>
              </a:lnSpc>
              <a:spcBef>
                <a:spcPts val="0"/>
              </a:spcBef>
              <a:spcAft>
                <a:spcPts val="600"/>
              </a:spcAft>
              <a:buNone/>
            </a:pPr>
            <a:r>
              <a:rPr lang="de-DE" sz="2000" dirty="0"/>
              <a:t>XFARM engagiert sich stark für die Integration von Arbeitskräften, insbesondere für Menschen mit Schwierigkeiten beim Zugang zum Arbeitsmarkt, wie Personen mit psychischen Erkrankungen oder solche mit Haftgeschichte. Landwirtschaft wird dadurch nicht nur zu einem Mittel zur Lebensmittelproduktion, sondern auch zu einem Instrument für soziale und persönliche Integration.</a:t>
            </a:r>
          </a:p>
          <a:p>
            <a:pPr marL="0" lvl="0" indent="0" algn="l" rtl="0">
              <a:lnSpc>
                <a:spcPct val="100000"/>
              </a:lnSpc>
              <a:spcBef>
                <a:spcPts val="0"/>
              </a:spcBef>
              <a:spcAft>
                <a:spcPts val="600"/>
              </a:spcAft>
              <a:buNone/>
            </a:pPr>
            <a:endParaRPr sz="500" dirty="0"/>
          </a:p>
          <a:p>
            <a:pPr marL="0" lvl="0" indent="0" algn="l" rtl="0">
              <a:lnSpc>
                <a:spcPct val="100000"/>
              </a:lnSpc>
              <a:spcBef>
                <a:spcPts val="0"/>
              </a:spcBef>
              <a:spcAft>
                <a:spcPts val="600"/>
              </a:spcAft>
              <a:buNone/>
            </a:pPr>
            <a:r>
              <a:rPr lang="en-US" sz="2100" b="1" dirty="0">
                <a:highlight>
                  <a:srgbClr val="8DC641"/>
                </a:highlight>
              </a:rPr>
              <a:t>Bildung und </a:t>
            </a:r>
            <a:r>
              <a:rPr lang="en-US" sz="2100" b="1" dirty="0" err="1">
                <a:highlight>
                  <a:srgbClr val="8DC641"/>
                </a:highlight>
              </a:rPr>
              <a:t>Inklusion</a:t>
            </a:r>
            <a:endParaRPr lang="en-US" sz="2100" b="1" dirty="0">
              <a:highlight>
                <a:srgbClr val="8DC641"/>
              </a:highlight>
            </a:endParaRPr>
          </a:p>
          <a:p>
            <a:pPr marL="0" lvl="0" indent="0" algn="l" rtl="0">
              <a:lnSpc>
                <a:spcPct val="100000"/>
              </a:lnSpc>
              <a:spcBef>
                <a:spcPts val="0"/>
              </a:spcBef>
              <a:spcAft>
                <a:spcPts val="600"/>
              </a:spcAft>
              <a:buNone/>
            </a:pPr>
            <a:r>
              <a:rPr lang="de-DE" sz="2000" dirty="0"/>
              <a:t>Durch technische Schulungsprogramme und Unterstützung der wissenschaftlichen Forschung sowie Initiativen wie Sommerlager und Gemeinschaftsveranstaltungen fördert XFARM die aktive Teilnahme der lokalen Gemeinschaft. Der Gemeinschaftsgarten und die Aktivitäten der CSA (Community </a:t>
            </a:r>
            <a:r>
              <a:rPr lang="de-DE" sz="2000" dirty="0" err="1"/>
              <a:t>Supported</a:t>
            </a:r>
            <a:r>
              <a:rPr lang="de-DE" sz="2000" dirty="0"/>
              <a:t> </a:t>
            </a:r>
            <a:r>
              <a:rPr lang="de-DE" sz="2000" dirty="0" err="1"/>
              <a:t>Agriculture</a:t>
            </a:r>
            <a:r>
              <a:rPr lang="de-DE" sz="2000" dirty="0"/>
              <a:t>) ermöglichen es den Mitgliedern der Gemeinschaft, aktiv an der landwirtschaftlichen Produktion teilzunehmen, wodurch die Bindung zur lokalen Umgebung und unter den Mitgliedern selbst gestärkt wird.</a:t>
            </a:r>
          </a:p>
          <a:p>
            <a:pPr marL="0" lvl="0" indent="0" algn="l" rtl="0">
              <a:lnSpc>
                <a:spcPct val="100000"/>
              </a:lnSpc>
              <a:spcBef>
                <a:spcPts val="1200"/>
              </a:spcBef>
              <a:spcAft>
                <a:spcPts val="0"/>
              </a:spcAft>
              <a:buNone/>
            </a:pPr>
            <a:endParaRPr sz="2100" dirty="0"/>
          </a:p>
          <a:p>
            <a:pPr marL="0" lvl="0" indent="0" algn="just" rtl="0">
              <a:lnSpc>
                <a:spcPct val="100000"/>
              </a:lnSpc>
              <a:spcBef>
                <a:spcPts val="1200"/>
              </a:spcBef>
              <a:spcAft>
                <a:spcPts val="0"/>
              </a:spcAft>
              <a:buNone/>
            </a:pPr>
            <a:endParaRPr sz="2100"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1000"/>
              </a:spcBef>
              <a:spcAft>
                <a:spcPts val="0"/>
              </a:spcAft>
              <a:buNone/>
            </a:pPr>
            <a:endParaRPr sz="2100" dirty="0">
              <a:latin typeface="Arial"/>
              <a:ea typeface="Arial"/>
              <a:cs typeface="Arial"/>
              <a:sym typeface="Arial"/>
            </a:endParaRPr>
          </a:p>
          <a:p>
            <a:pPr marL="0" lvl="0" indent="0" algn="l" rtl="0">
              <a:lnSpc>
                <a:spcPct val="100000"/>
              </a:lnSpc>
              <a:spcBef>
                <a:spcPts val="100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b="1" dirty="0"/>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b="1"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100" dirty="0">
              <a:latin typeface="Arial"/>
              <a:ea typeface="Arial"/>
              <a:cs typeface="Arial"/>
              <a:sym typeface="Arial"/>
            </a:endParaRPr>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0" lvl="0" indent="0" algn="l" rtl="0">
              <a:lnSpc>
                <a:spcPct val="100000"/>
              </a:lnSpc>
              <a:spcBef>
                <a:spcPts val="0"/>
              </a:spcBef>
              <a:spcAft>
                <a:spcPts val="0"/>
              </a:spcAft>
              <a:buNone/>
            </a:pPr>
            <a:endParaRPr sz="2100" dirty="0"/>
          </a:p>
          <a:p>
            <a:pPr marL="228600" lvl="0" indent="-228600" algn="l" rtl="0">
              <a:lnSpc>
                <a:spcPct val="100000"/>
              </a:lnSpc>
              <a:spcBef>
                <a:spcPts val="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a:p>
            <a:pPr marL="0" lvl="0" indent="0" algn="l" rtl="0">
              <a:lnSpc>
                <a:spcPct val="100000"/>
              </a:lnSpc>
              <a:spcBef>
                <a:spcPts val="1000"/>
              </a:spcBef>
              <a:spcAft>
                <a:spcPts val="0"/>
              </a:spcAft>
              <a:buClr>
                <a:srgbClr val="000000"/>
              </a:buClr>
              <a:buSzPts val="2400"/>
              <a:buNone/>
            </a:pPr>
            <a:endParaRPr sz="2100" dirty="0"/>
          </a:p>
        </p:txBody>
      </p:sp>
      <p:sp>
        <p:nvSpPr>
          <p:cNvPr id="561" name="Google Shape;561;g2e8e45bbabd_1_2"/>
          <p:cNvSpPr txBox="1">
            <a:spLocks noGrp="1"/>
          </p:cNvSpPr>
          <p:nvPr>
            <p:ph type="body" idx="2"/>
          </p:nvPr>
        </p:nvSpPr>
        <p:spPr>
          <a:xfrm>
            <a:off x="546145" y="377222"/>
            <a:ext cx="8407355" cy="9958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sz="3500" b="1" dirty="0">
                <a:solidFill>
                  <a:srgbClr val="75A949"/>
                </a:solidFill>
              </a:rPr>
              <a:t>Soziale Auswirkungen und Empowerment: Der Fall von XFARM in Apulien</a:t>
            </a:r>
          </a:p>
        </p:txBody>
      </p:sp>
      <p:grpSp>
        <p:nvGrpSpPr>
          <p:cNvPr id="2" name="Google Shape;421;p15">
            <a:extLst>
              <a:ext uri="{FF2B5EF4-FFF2-40B4-BE49-F238E27FC236}">
                <a16:creationId xmlns:a16="http://schemas.microsoft.com/office/drawing/2014/main" id="{5C790994-1674-B511-C132-71DD652C07EE}"/>
              </a:ext>
            </a:extLst>
          </p:cNvPr>
          <p:cNvGrpSpPr/>
          <p:nvPr/>
        </p:nvGrpSpPr>
        <p:grpSpPr>
          <a:xfrm rot="3730759">
            <a:off x="10560444" y="493578"/>
            <a:ext cx="949887" cy="1163493"/>
            <a:chOff x="7602444" y="4967675"/>
            <a:chExt cx="483620" cy="592374"/>
          </a:xfrm>
        </p:grpSpPr>
        <p:grpSp>
          <p:nvGrpSpPr>
            <p:cNvPr id="3" name="Google Shape;422;p15">
              <a:extLst>
                <a:ext uri="{FF2B5EF4-FFF2-40B4-BE49-F238E27FC236}">
                  <a16:creationId xmlns:a16="http://schemas.microsoft.com/office/drawing/2014/main" id="{30FFF7FB-8EB4-746B-1429-0129906B170E}"/>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1D3779FD-FAEF-69E3-F135-1BEA1459E730}"/>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1EF2977A-E3DF-D2CB-34FD-9B7B626F4D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BB05F238-898C-8D66-875E-0AD61A7ED0D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C2EDEF94-C1A5-FF68-4B3C-82D5A2D0F69D}"/>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6A9B3A09-09B2-3DA2-2110-F8516509C4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4B0D56D2-8286-CE1E-3089-0F10448213B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2e8e45bbabd_3_1"/>
          <p:cNvSpPr txBox="1">
            <a:spLocks noGrp="1"/>
          </p:cNvSpPr>
          <p:nvPr>
            <p:ph type="body" idx="1"/>
          </p:nvPr>
        </p:nvSpPr>
        <p:spPr>
          <a:xfrm>
            <a:off x="798450" y="1989424"/>
            <a:ext cx="10973100" cy="37088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100" b="1" dirty="0" err="1">
                <a:highlight>
                  <a:srgbClr val="8DC641"/>
                </a:highlight>
              </a:rPr>
              <a:t>Entwicklung</a:t>
            </a:r>
            <a:r>
              <a:rPr lang="en-US" sz="2100" b="1" dirty="0">
                <a:highlight>
                  <a:srgbClr val="8DC641"/>
                </a:highlight>
              </a:rPr>
              <a:t> von </a:t>
            </a:r>
            <a:r>
              <a:rPr lang="en-US" sz="2100" b="1" dirty="0" err="1">
                <a:highlight>
                  <a:srgbClr val="8DC641"/>
                </a:highlight>
              </a:rPr>
              <a:t>Agroforstsystemen</a:t>
            </a:r>
            <a:endParaRPr lang="en-US" sz="2100" b="1" dirty="0">
              <a:highlight>
                <a:srgbClr val="8DC641"/>
              </a:highlight>
            </a:endParaRPr>
          </a:p>
          <a:p>
            <a:pPr marL="0" lvl="0" indent="0" algn="l" rtl="0">
              <a:lnSpc>
                <a:spcPct val="100000"/>
              </a:lnSpc>
              <a:spcBef>
                <a:spcPts val="0"/>
              </a:spcBef>
              <a:spcAft>
                <a:spcPts val="600"/>
              </a:spcAft>
              <a:buNone/>
            </a:pPr>
            <a:r>
              <a:rPr lang="de-DE" sz="2100" dirty="0"/>
              <a:t>Die Einführung von Agroforst-Prototypen und die Umwandlung eines intensiven Olivenhains in Agroforstsysteme zeigen einen innovativen Ansatz im Management landwirtschaftlicher Ressourcen, der landwirtschaftliche, forstwirtschaftliche und Viehzucht-Funktionen integriert. Dies trägt zu einer nachhaltigen Diversifizierung der landwirtschaftlichen Landschaft in Apulien bei.</a:t>
            </a:r>
          </a:p>
          <a:p>
            <a:pPr marL="0" lvl="0" indent="0" algn="l" rtl="0">
              <a:lnSpc>
                <a:spcPct val="100000"/>
              </a:lnSpc>
              <a:spcBef>
                <a:spcPts val="0"/>
              </a:spcBef>
              <a:spcAft>
                <a:spcPts val="600"/>
              </a:spcAft>
              <a:buNone/>
            </a:pPr>
            <a:r>
              <a:rPr lang="de-DE" sz="2100" dirty="0"/>
              <a:t>Dieser Fall von XFARM verdeutlicht klar die Vielzahl positiver Auswirkungen, die Agroökologie auf eine ländliche Gemeinschaft haben kann, und hebt hervor, wie solche Praktiken nicht nur die Umwelt verbessern, sondern auch soziale Kohäsion, wirtschaftliches Empowerment und soziale Integration fördern.</a:t>
            </a:r>
            <a:endParaRPr sz="2000" b="1" dirty="0"/>
          </a:p>
          <a:p>
            <a:pPr marL="0" lvl="0" indent="0" algn="l" rtl="0">
              <a:lnSpc>
                <a:spcPct val="100000"/>
              </a:lnSpc>
              <a:spcBef>
                <a:spcPts val="1200"/>
              </a:spcBef>
              <a:spcAft>
                <a:spcPts val="0"/>
              </a:spcAft>
              <a:buNone/>
            </a:pPr>
            <a:endParaRPr sz="2000" dirty="0"/>
          </a:p>
          <a:p>
            <a:pPr marL="0" lvl="0" indent="0" algn="just" rtl="0">
              <a:lnSpc>
                <a:spcPct val="100000"/>
              </a:lnSpc>
              <a:spcBef>
                <a:spcPts val="1200"/>
              </a:spcBef>
              <a:spcAft>
                <a:spcPts val="0"/>
              </a:spcAft>
              <a:buNone/>
            </a:pPr>
            <a:endParaRPr sz="2000" dirty="0"/>
          </a:p>
          <a:p>
            <a:pPr marL="0" lvl="0" indent="0" algn="l" rtl="0">
              <a:lnSpc>
                <a:spcPct val="100000"/>
              </a:lnSpc>
              <a:spcBef>
                <a:spcPts val="0"/>
              </a:spcBef>
              <a:spcAft>
                <a:spcPts val="0"/>
              </a:spcAft>
              <a:buNone/>
            </a:pPr>
            <a:endParaRPr sz="2000" b="1" dirty="0"/>
          </a:p>
          <a:p>
            <a:pPr marL="0" lvl="0" indent="0" algn="l" rtl="0">
              <a:lnSpc>
                <a:spcPct val="100000"/>
              </a:lnSpc>
              <a:spcBef>
                <a:spcPts val="0"/>
              </a:spcBef>
              <a:spcAft>
                <a:spcPts val="0"/>
              </a:spcAft>
              <a:buNone/>
            </a:pPr>
            <a:endParaRPr sz="2000" b="1" dirty="0"/>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228600" lvl="0" indent="-228600" algn="l" rtl="0">
              <a:lnSpc>
                <a:spcPct val="100000"/>
              </a:lnSpc>
              <a:spcBef>
                <a:spcPts val="0"/>
              </a:spcBef>
              <a:spcAft>
                <a:spcPts val="0"/>
              </a:spcAft>
              <a:buNone/>
            </a:pPr>
            <a:endParaRPr sz="2000" dirty="0">
              <a:latin typeface="Arial"/>
              <a:ea typeface="Arial"/>
              <a:cs typeface="Arial"/>
              <a:sym typeface="Arial"/>
            </a:endParaRPr>
          </a:p>
          <a:p>
            <a:pPr marL="0" lvl="0" indent="0" algn="l" rtl="0">
              <a:lnSpc>
                <a:spcPct val="100000"/>
              </a:lnSpc>
              <a:spcBef>
                <a:spcPts val="1000"/>
              </a:spcBef>
              <a:spcAft>
                <a:spcPts val="0"/>
              </a:spcAft>
              <a:buNone/>
            </a:pPr>
            <a:endParaRPr sz="2000" dirty="0">
              <a:latin typeface="Arial"/>
              <a:ea typeface="Arial"/>
              <a:cs typeface="Arial"/>
              <a:sym typeface="Arial"/>
            </a:endParaRPr>
          </a:p>
          <a:p>
            <a:pPr marL="0" lvl="0" indent="0" algn="l" rtl="0">
              <a:lnSpc>
                <a:spcPct val="100000"/>
              </a:lnSpc>
              <a:spcBef>
                <a:spcPts val="1000"/>
              </a:spcBef>
              <a:spcAft>
                <a:spcPts val="0"/>
              </a:spcAft>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b="1" dirty="0"/>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b="1"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dirty="0">
              <a:latin typeface="Arial"/>
              <a:ea typeface="Arial"/>
              <a:cs typeface="Arial"/>
              <a:sym typeface="Arial"/>
            </a:endParaRPr>
          </a:p>
          <a:p>
            <a:pPr marL="228600" lvl="0" indent="-228600" algn="l" rtl="0">
              <a:lnSpc>
                <a:spcPct val="100000"/>
              </a:lnSpc>
              <a:spcBef>
                <a:spcPts val="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lnSpc>
                <a:spcPct val="100000"/>
              </a:lnSpc>
              <a:spcBef>
                <a:spcPts val="1000"/>
              </a:spcBef>
              <a:spcAft>
                <a:spcPts val="0"/>
              </a:spcAft>
              <a:buClr>
                <a:srgbClr val="000000"/>
              </a:buClr>
              <a:buSzPts val="2400"/>
              <a:buFont typeface="Arial"/>
              <a:buNone/>
            </a:pPr>
            <a:endParaRPr sz="2000" dirty="0">
              <a:latin typeface="Arial"/>
              <a:ea typeface="Arial"/>
              <a:cs typeface="Arial"/>
              <a:sym typeface="Arial"/>
            </a:endParaRPr>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endParaRPr sz="2000" dirty="0"/>
          </a:p>
          <a:p>
            <a:pPr marL="228600" lvl="0" indent="-228600" algn="l" rtl="0">
              <a:lnSpc>
                <a:spcPct val="100000"/>
              </a:lnSpc>
              <a:spcBef>
                <a:spcPts val="0"/>
              </a:spcBef>
              <a:spcAft>
                <a:spcPts val="0"/>
              </a:spcAft>
              <a:buClr>
                <a:srgbClr val="000000"/>
              </a:buClr>
              <a:buSzPts val="2400"/>
              <a:buNone/>
            </a:pPr>
            <a:endParaRPr sz="2000" dirty="0"/>
          </a:p>
          <a:p>
            <a:pPr marL="0" lvl="0" indent="0" algn="l" rtl="0">
              <a:lnSpc>
                <a:spcPct val="100000"/>
              </a:lnSpc>
              <a:spcBef>
                <a:spcPts val="1000"/>
              </a:spcBef>
              <a:spcAft>
                <a:spcPts val="0"/>
              </a:spcAft>
              <a:buClr>
                <a:srgbClr val="000000"/>
              </a:buClr>
              <a:buSzPts val="2400"/>
              <a:buNone/>
            </a:pPr>
            <a:endParaRPr sz="2000" dirty="0"/>
          </a:p>
          <a:p>
            <a:pPr marL="0" lvl="0" indent="0" algn="l" rtl="0">
              <a:lnSpc>
                <a:spcPct val="100000"/>
              </a:lnSpc>
              <a:spcBef>
                <a:spcPts val="1000"/>
              </a:spcBef>
              <a:spcAft>
                <a:spcPts val="0"/>
              </a:spcAft>
              <a:buClr>
                <a:srgbClr val="000000"/>
              </a:buClr>
              <a:buSzPts val="2400"/>
              <a:buNone/>
            </a:pPr>
            <a:endParaRPr sz="2000" dirty="0"/>
          </a:p>
        </p:txBody>
      </p:sp>
      <p:sp>
        <p:nvSpPr>
          <p:cNvPr id="567" name="Google Shape;567;g2e8e45bbabd_3_1"/>
          <p:cNvSpPr txBox="1">
            <a:spLocks noGrp="1"/>
          </p:cNvSpPr>
          <p:nvPr>
            <p:ph type="body" idx="2"/>
          </p:nvPr>
        </p:nvSpPr>
        <p:spPr>
          <a:xfrm>
            <a:off x="798450" y="656525"/>
            <a:ext cx="8564625"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sz="3500" b="1" dirty="0">
                <a:solidFill>
                  <a:srgbClr val="75A949"/>
                </a:solidFill>
              </a:rPr>
              <a:t>Soziale Auswirkungen und Empowerment: Der Fall von XFARM in Apulien</a:t>
            </a:r>
          </a:p>
        </p:txBody>
      </p:sp>
      <p:grpSp>
        <p:nvGrpSpPr>
          <p:cNvPr id="2" name="Google Shape;421;p15">
            <a:extLst>
              <a:ext uri="{FF2B5EF4-FFF2-40B4-BE49-F238E27FC236}">
                <a16:creationId xmlns:a16="http://schemas.microsoft.com/office/drawing/2014/main" id="{D593CAF0-1580-1EAC-AE19-D935BE2F9DF1}"/>
              </a:ext>
            </a:extLst>
          </p:cNvPr>
          <p:cNvGrpSpPr/>
          <p:nvPr/>
        </p:nvGrpSpPr>
        <p:grpSpPr>
          <a:xfrm rot="3730759">
            <a:off x="10560444" y="493578"/>
            <a:ext cx="949887" cy="1163493"/>
            <a:chOff x="7602444" y="4967675"/>
            <a:chExt cx="483620" cy="592374"/>
          </a:xfrm>
        </p:grpSpPr>
        <p:grpSp>
          <p:nvGrpSpPr>
            <p:cNvPr id="3" name="Google Shape;422;p15">
              <a:extLst>
                <a:ext uri="{FF2B5EF4-FFF2-40B4-BE49-F238E27FC236}">
                  <a16:creationId xmlns:a16="http://schemas.microsoft.com/office/drawing/2014/main" id="{3142B432-898B-D996-60A5-9269427615FE}"/>
                </a:ext>
              </a:extLst>
            </p:cNvPr>
            <p:cNvGrpSpPr/>
            <p:nvPr/>
          </p:nvGrpSpPr>
          <p:grpSpPr>
            <a:xfrm>
              <a:off x="7618661" y="4967675"/>
              <a:ext cx="467403" cy="507609"/>
              <a:chOff x="2251964" y="3590497"/>
              <a:chExt cx="467403" cy="507609"/>
            </a:xfrm>
          </p:grpSpPr>
          <p:sp>
            <p:nvSpPr>
              <p:cNvPr id="7" name="Google Shape;423;p15">
                <a:extLst>
                  <a:ext uri="{FF2B5EF4-FFF2-40B4-BE49-F238E27FC236}">
                    <a16:creationId xmlns:a16="http://schemas.microsoft.com/office/drawing/2014/main" id="{7B12ABB7-7F1B-2E90-B62D-0557DB330CA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424;p15">
                <a:extLst>
                  <a:ext uri="{FF2B5EF4-FFF2-40B4-BE49-F238E27FC236}">
                    <a16:creationId xmlns:a16="http://schemas.microsoft.com/office/drawing/2014/main" id="{C4360E2B-5EE0-473F-942D-04E76C40847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425;p15">
                <a:extLst>
                  <a:ext uri="{FF2B5EF4-FFF2-40B4-BE49-F238E27FC236}">
                    <a16:creationId xmlns:a16="http://schemas.microsoft.com/office/drawing/2014/main" id="{04F3CAFA-868B-795C-C917-55F233D1934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426;p15">
              <a:extLst>
                <a:ext uri="{FF2B5EF4-FFF2-40B4-BE49-F238E27FC236}">
                  <a16:creationId xmlns:a16="http://schemas.microsoft.com/office/drawing/2014/main" id="{D0F56D7D-B1F2-31BB-B5E4-A0A66E612A4E}"/>
                </a:ext>
              </a:extLst>
            </p:cNvPr>
            <p:cNvGrpSpPr/>
            <p:nvPr/>
          </p:nvGrpSpPr>
          <p:grpSpPr>
            <a:xfrm>
              <a:off x="7602444" y="4993761"/>
              <a:ext cx="421973" cy="566288"/>
              <a:chOff x="2235747" y="3616583"/>
              <a:chExt cx="421973" cy="566288"/>
            </a:xfrm>
          </p:grpSpPr>
          <p:sp>
            <p:nvSpPr>
              <p:cNvPr id="5" name="Google Shape;427;p15">
                <a:extLst>
                  <a:ext uri="{FF2B5EF4-FFF2-40B4-BE49-F238E27FC236}">
                    <a16:creationId xmlns:a16="http://schemas.microsoft.com/office/drawing/2014/main" id="{74616A77-157E-1D03-72C6-A414083D44E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428;p15">
                <a:extLst>
                  <a:ext uri="{FF2B5EF4-FFF2-40B4-BE49-F238E27FC236}">
                    <a16:creationId xmlns:a16="http://schemas.microsoft.com/office/drawing/2014/main" id="{7344DACF-CB72-BD4A-D6D4-5D03020B99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a955ad1b0e_1_11"/>
          <p:cNvSpPr txBox="1">
            <a:spLocks noGrp="1"/>
          </p:cNvSpPr>
          <p:nvPr>
            <p:ph type="body" idx="1"/>
          </p:nvPr>
        </p:nvSpPr>
        <p:spPr>
          <a:xfrm>
            <a:off x="5543550" y="1895850"/>
            <a:ext cx="6301733" cy="30663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15000"/>
              </a:lnSpc>
              <a:spcBef>
                <a:spcPts val="0"/>
              </a:spcBef>
              <a:spcAft>
                <a:spcPts val="0"/>
              </a:spcAft>
              <a:buSzPts val="4800"/>
              <a:buNone/>
            </a:pPr>
            <a:endParaRPr sz="1200" dirty="0"/>
          </a:p>
          <a:p>
            <a:pPr marL="0" lvl="0" indent="0" algn="l" rtl="0">
              <a:lnSpc>
                <a:spcPct val="115000"/>
              </a:lnSpc>
              <a:spcBef>
                <a:spcPts val="1500"/>
              </a:spcBef>
              <a:spcAft>
                <a:spcPts val="1500"/>
              </a:spcAft>
              <a:buSzPts val="4800"/>
              <a:buNone/>
            </a:pPr>
            <a:r>
              <a:rPr lang="en-US" sz="4700" b="1" dirty="0"/>
              <a:t>Wirtschaftliche </a:t>
            </a:r>
            <a:r>
              <a:rPr lang="en-US" sz="4700" b="1" dirty="0" err="1"/>
              <a:t>Auswirkungen</a:t>
            </a:r>
            <a:r>
              <a:rPr lang="en-US" sz="4700" b="1" dirty="0"/>
              <a:t> auf </a:t>
            </a:r>
            <a:r>
              <a:rPr lang="en-US" sz="4700" b="1" dirty="0" err="1"/>
              <a:t>Gemeinschaften</a:t>
            </a:r>
            <a:endParaRPr lang="en-US" sz="4700" b="1" dirty="0"/>
          </a:p>
        </p:txBody>
      </p:sp>
      <p:sp>
        <p:nvSpPr>
          <p:cNvPr id="574" name="Google Shape;574;g2a955ad1b0e_1_11"/>
          <p:cNvSpPr txBox="1">
            <a:spLocks noGrp="1"/>
          </p:cNvSpPr>
          <p:nvPr>
            <p:ph type="body" idx="2"/>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a955ad1b0e_1_17"/>
          <p:cNvSpPr txBox="1">
            <a:spLocks noGrp="1"/>
          </p:cNvSpPr>
          <p:nvPr>
            <p:ph type="body" idx="1"/>
          </p:nvPr>
        </p:nvSpPr>
        <p:spPr>
          <a:xfrm>
            <a:off x="1992121" y="1796816"/>
            <a:ext cx="10172701" cy="336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500" b="1" dirty="0">
                <a:solidFill>
                  <a:srgbClr val="75A949"/>
                </a:solidFill>
              </a:rPr>
              <a:t>Erhöhtes </a:t>
            </a:r>
            <a:r>
              <a:rPr lang="en-US" sz="2500" b="1" dirty="0" err="1">
                <a:solidFill>
                  <a:srgbClr val="75A949"/>
                </a:solidFill>
              </a:rPr>
              <a:t>Einkommen</a:t>
            </a:r>
            <a:r>
              <a:rPr lang="en-US" sz="2500" b="1" dirty="0">
                <a:solidFill>
                  <a:srgbClr val="75A949"/>
                </a:solidFill>
              </a:rPr>
              <a:t> und </a:t>
            </a:r>
            <a:r>
              <a:rPr lang="en-US" sz="2500" b="1" dirty="0" err="1">
                <a:solidFill>
                  <a:srgbClr val="75A949"/>
                </a:solidFill>
              </a:rPr>
              <a:t>Ernährungssicherheit</a:t>
            </a:r>
            <a:r>
              <a:rPr lang="en-US" sz="2500" b="1" dirty="0">
                <a:solidFill>
                  <a:srgbClr val="75A949"/>
                </a:solidFill>
              </a:rPr>
              <a:t>:</a:t>
            </a:r>
          </a:p>
          <a:p>
            <a:pPr marL="0" lvl="0" indent="0" algn="l" rtl="0">
              <a:lnSpc>
                <a:spcPct val="100000"/>
              </a:lnSpc>
              <a:spcBef>
                <a:spcPts val="0"/>
              </a:spcBef>
              <a:spcAft>
                <a:spcPts val="0"/>
              </a:spcAft>
              <a:buSzPts val="2400"/>
              <a:buNone/>
            </a:pPr>
            <a:endParaRPr sz="1500" dirty="0"/>
          </a:p>
          <a:p>
            <a:pPr marL="457200" lvl="0" indent="-381000" algn="l" rtl="0">
              <a:lnSpc>
                <a:spcPct val="100000"/>
              </a:lnSpc>
              <a:spcBef>
                <a:spcPts val="0"/>
              </a:spcBef>
              <a:spcAft>
                <a:spcPts val="0"/>
              </a:spcAft>
              <a:buSzPts val="2400"/>
              <a:buChar char="●"/>
            </a:pPr>
            <a:r>
              <a:rPr lang="de-DE" dirty="0"/>
              <a:t>Agroökologie kann die Lebensmittelproduktion steigern und die Lebensmittelqualität verbessern, was zu einem erhöhten Einkommen für Landwirte führt.</a:t>
            </a:r>
          </a:p>
          <a:p>
            <a:pPr marL="457200" lvl="0" indent="-381000" algn="l" rtl="0">
              <a:lnSpc>
                <a:spcPct val="100000"/>
              </a:lnSpc>
              <a:spcBef>
                <a:spcPts val="0"/>
              </a:spcBef>
              <a:spcAft>
                <a:spcPts val="0"/>
              </a:spcAft>
              <a:buSzPts val="2400"/>
              <a:buChar char="●"/>
            </a:pPr>
            <a:r>
              <a:rPr lang="de-DE" dirty="0"/>
              <a:t>Diversifizierte Anbaupraktiken und Agroforstwirtschaft können Einkommensquellen diversifizieren und die Abhängigkeit von Monokulturen reduzieren.</a:t>
            </a:r>
          </a:p>
          <a:p>
            <a:pPr marL="457200" lvl="0" indent="-381000" algn="l" rtl="0">
              <a:lnSpc>
                <a:spcPct val="100000"/>
              </a:lnSpc>
              <a:spcBef>
                <a:spcPts val="0"/>
              </a:spcBef>
              <a:spcAft>
                <a:spcPts val="0"/>
              </a:spcAft>
              <a:buSzPts val="2400"/>
              <a:buChar char="●"/>
            </a:pPr>
            <a:r>
              <a:rPr lang="de-DE" dirty="0"/>
              <a:t>Eine gesteigerte Lebensmittelproduktion kann die Ernährungssicherheit für Haushalte, insbesondere in benachteiligten Gemeinschaften, verbessern</a:t>
            </a:r>
            <a:endParaRPr dirty="0"/>
          </a:p>
        </p:txBody>
      </p:sp>
      <p:sp>
        <p:nvSpPr>
          <p:cNvPr id="580" name="Google Shape;580;g2a955ad1b0e_1_17"/>
          <p:cNvSpPr txBox="1">
            <a:spLocks noGrp="1"/>
          </p:cNvSpPr>
          <p:nvPr>
            <p:ph type="body" idx="2"/>
          </p:nvPr>
        </p:nvSpPr>
        <p:spPr>
          <a:xfrm>
            <a:off x="388385" y="234791"/>
            <a:ext cx="11003025"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solidFill>
                  <a:srgbClr val="75A949"/>
                </a:solidFill>
              </a:rPr>
              <a:t>Wirtschaftliche </a:t>
            </a:r>
            <a:r>
              <a:rPr lang="en-US" b="1" dirty="0" err="1">
                <a:solidFill>
                  <a:srgbClr val="75A949"/>
                </a:solidFill>
              </a:rPr>
              <a:t>Verbesserung</a:t>
            </a:r>
            <a:r>
              <a:rPr lang="en-US" b="1" dirty="0">
                <a:solidFill>
                  <a:srgbClr val="75A949"/>
                </a:solidFill>
              </a:rPr>
              <a:t> </a:t>
            </a:r>
            <a:r>
              <a:rPr lang="en-US" b="1" dirty="0" err="1">
                <a:solidFill>
                  <a:srgbClr val="75A949"/>
                </a:solidFill>
              </a:rPr>
              <a:t>ländlicher</a:t>
            </a:r>
            <a:r>
              <a:rPr lang="en-US" b="1" dirty="0">
                <a:solidFill>
                  <a:srgbClr val="75A949"/>
                </a:solidFill>
              </a:rPr>
              <a:t> </a:t>
            </a:r>
            <a:r>
              <a:rPr lang="en-US" b="1" dirty="0" err="1">
                <a:solidFill>
                  <a:srgbClr val="75A949"/>
                </a:solidFill>
              </a:rPr>
              <a:t>Gemeinschaften</a:t>
            </a:r>
            <a:endParaRPr lang="en-US" b="1" dirty="0">
              <a:solidFill>
                <a:srgbClr val="75A949"/>
              </a:solidFill>
            </a:endParaRPr>
          </a:p>
        </p:txBody>
      </p:sp>
      <p:grpSp>
        <p:nvGrpSpPr>
          <p:cNvPr id="581" name="Google Shape;581;g2a955ad1b0e_1_17"/>
          <p:cNvGrpSpPr/>
          <p:nvPr/>
        </p:nvGrpSpPr>
        <p:grpSpPr>
          <a:xfrm rot="3730713">
            <a:off x="10918892" y="554005"/>
            <a:ext cx="949899" cy="1163507"/>
            <a:chOff x="7602444" y="4967675"/>
            <a:chExt cx="483620" cy="592374"/>
          </a:xfrm>
        </p:grpSpPr>
        <p:grpSp>
          <p:nvGrpSpPr>
            <p:cNvPr id="582" name="Google Shape;582;g2a955ad1b0e_1_17"/>
            <p:cNvGrpSpPr/>
            <p:nvPr/>
          </p:nvGrpSpPr>
          <p:grpSpPr>
            <a:xfrm>
              <a:off x="7618661" y="4967675"/>
              <a:ext cx="467403" cy="507609"/>
              <a:chOff x="2251964" y="3590497"/>
              <a:chExt cx="467403" cy="507609"/>
            </a:xfrm>
          </p:grpSpPr>
          <p:sp>
            <p:nvSpPr>
              <p:cNvPr id="583" name="Google Shape;583;g2a955ad1b0e_1_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g2a955ad1b0e_1_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g2a955ad1b0e_1_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6" name="Google Shape;586;g2a955ad1b0e_1_17"/>
            <p:cNvGrpSpPr/>
            <p:nvPr/>
          </p:nvGrpSpPr>
          <p:grpSpPr>
            <a:xfrm>
              <a:off x="7602444" y="4993761"/>
              <a:ext cx="421973" cy="566288"/>
              <a:chOff x="2235747" y="3616583"/>
              <a:chExt cx="421973" cy="566288"/>
            </a:xfrm>
          </p:grpSpPr>
          <p:sp>
            <p:nvSpPr>
              <p:cNvPr id="587" name="Google Shape;587;g2a955ad1b0e_1_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g2a955ad1b0e_1_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89" name="Google Shape;589;g2a955ad1b0e_1_17"/>
          <p:cNvSpPr txBox="1"/>
          <p:nvPr/>
        </p:nvSpPr>
        <p:spPr>
          <a:xfrm>
            <a:off x="900500"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590" name="Google Shape;590;g2a955ad1b0e_1_17"/>
          <p:cNvSpPr txBox="1"/>
          <p:nvPr/>
        </p:nvSpPr>
        <p:spPr>
          <a:xfrm>
            <a:off x="4314525"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grpSp>
        <p:nvGrpSpPr>
          <p:cNvPr id="8" name="Graphic 3">
            <a:extLst>
              <a:ext uri="{FF2B5EF4-FFF2-40B4-BE49-F238E27FC236}">
                <a16:creationId xmlns:a16="http://schemas.microsoft.com/office/drawing/2014/main" id="{85577801-73D0-F2D8-AC09-C0F625E7551D}"/>
              </a:ext>
            </a:extLst>
          </p:cNvPr>
          <p:cNvGrpSpPr/>
          <p:nvPr/>
        </p:nvGrpSpPr>
        <p:grpSpPr>
          <a:xfrm>
            <a:off x="900500" y="1648707"/>
            <a:ext cx="1091621" cy="1089230"/>
            <a:chOff x="10410452" y="410457"/>
            <a:chExt cx="1091621" cy="1089230"/>
          </a:xfrm>
        </p:grpSpPr>
        <p:sp>
          <p:nvSpPr>
            <p:cNvPr id="9" name="Freeform 1356">
              <a:extLst>
                <a:ext uri="{FF2B5EF4-FFF2-40B4-BE49-F238E27FC236}">
                  <a16:creationId xmlns:a16="http://schemas.microsoft.com/office/drawing/2014/main" id="{835B424B-88A5-1B44-56E4-EB5012A99EA7}"/>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8DC641"/>
            </a:solidFill>
            <a:ln w="27426" cap="flat">
              <a:noFill/>
              <a:prstDash val="solid"/>
              <a:miter/>
            </a:ln>
          </p:spPr>
          <p:txBody>
            <a:bodyPr rtlCol="0" anchor="ctr"/>
            <a:lstStyle/>
            <a:p>
              <a:endParaRPr lang="en-US"/>
            </a:p>
          </p:txBody>
        </p:sp>
        <p:sp>
          <p:nvSpPr>
            <p:cNvPr id="10" name="Freeform 1357">
              <a:extLst>
                <a:ext uri="{FF2B5EF4-FFF2-40B4-BE49-F238E27FC236}">
                  <a16:creationId xmlns:a16="http://schemas.microsoft.com/office/drawing/2014/main" id="{8C34741F-49F3-5AFA-F639-38E91E539B8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e8e45bbabd_3_7"/>
          <p:cNvSpPr txBox="1">
            <a:spLocks noGrp="1"/>
          </p:cNvSpPr>
          <p:nvPr>
            <p:ph type="body" idx="2"/>
          </p:nvPr>
        </p:nvSpPr>
        <p:spPr>
          <a:xfrm>
            <a:off x="341070" y="285919"/>
            <a:ext cx="1128565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a:solidFill>
                  <a:srgbClr val="75A949"/>
                </a:solidFill>
              </a:rPr>
              <a:t>Wirtschaftliche </a:t>
            </a:r>
            <a:r>
              <a:rPr lang="en-US" b="1" dirty="0" err="1">
                <a:solidFill>
                  <a:srgbClr val="75A949"/>
                </a:solidFill>
              </a:rPr>
              <a:t>Verbesserung</a:t>
            </a:r>
            <a:r>
              <a:rPr lang="en-US" b="1" dirty="0">
                <a:solidFill>
                  <a:srgbClr val="75A949"/>
                </a:solidFill>
              </a:rPr>
              <a:t> </a:t>
            </a:r>
            <a:r>
              <a:rPr lang="en-US" b="1" dirty="0" err="1">
                <a:solidFill>
                  <a:srgbClr val="75A949"/>
                </a:solidFill>
              </a:rPr>
              <a:t>ländlicher</a:t>
            </a:r>
            <a:r>
              <a:rPr lang="en-US" b="1" dirty="0">
                <a:solidFill>
                  <a:srgbClr val="75A949"/>
                </a:solidFill>
              </a:rPr>
              <a:t> </a:t>
            </a:r>
            <a:r>
              <a:rPr lang="en-US" b="1" dirty="0" err="1">
                <a:solidFill>
                  <a:srgbClr val="75A949"/>
                </a:solidFill>
              </a:rPr>
              <a:t>Gemeinschaften</a:t>
            </a:r>
            <a:endParaRPr lang="en-US" b="1" dirty="0">
              <a:solidFill>
                <a:srgbClr val="75A949"/>
              </a:solidFill>
            </a:endParaRPr>
          </a:p>
        </p:txBody>
      </p:sp>
      <p:grpSp>
        <p:nvGrpSpPr>
          <p:cNvPr id="596" name="Google Shape;596;g2e8e45bbabd_3_7"/>
          <p:cNvGrpSpPr/>
          <p:nvPr/>
        </p:nvGrpSpPr>
        <p:grpSpPr>
          <a:xfrm rot="3730713">
            <a:off x="10918888" y="553998"/>
            <a:ext cx="949899" cy="1163507"/>
            <a:chOff x="7602444" y="4967675"/>
            <a:chExt cx="483620" cy="592374"/>
          </a:xfrm>
        </p:grpSpPr>
        <p:grpSp>
          <p:nvGrpSpPr>
            <p:cNvPr id="597" name="Google Shape;597;g2e8e45bbabd_3_7"/>
            <p:cNvGrpSpPr/>
            <p:nvPr/>
          </p:nvGrpSpPr>
          <p:grpSpPr>
            <a:xfrm>
              <a:off x="7618661" y="4967675"/>
              <a:ext cx="467403" cy="507609"/>
              <a:chOff x="2251964" y="3590497"/>
              <a:chExt cx="467403" cy="507609"/>
            </a:xfrm>
          </p:grpSpPr>
          <p:sp>
            <p:nvSpPr>
              <p:cNvPr id="598" name="Google Shape;598;g2e8e45bbabd_3_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9" name="Google Shape;599;g2e8e45bbabd_3_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g2e8e45bbabd_3_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1" name="Google Shape;601;g2e8e45bbabd_3_7"/>
            <p:cNvGrpSpPr/>
            <p:nvPr/>
          </p:nvGrpSpPr>
          <p:grpSpPr>
            <a:xfrm>
              <a:off x="7602444" y="4993761"/>
              <a:ext cx="421973" cy="566288"/>
              <a:chOff x="2235747" y="3616583"/>
              <a:chExt cx="421973" cy="566288"/>
            </a:xfrm>
          </p:grpSpPr>
          <p:sp>
            <p:nvSpPr>
              <p:cNvPr id="602" name="Google Shape;602;g2e8e45bbabd_3_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3" name="Google Shape;603;g2e8e45bbabd_3_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04" name="Google Shape;604;g2e8e45bbabd_3_7"/>
          <p:cNvSpPr txBox="1"/>
          <p:nvPr/>
        </p:nvSpPr>
        <p:spPr>
          <a:xfrm>
            <a:off x="900500"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605" name="Google Shape;605;g2e8e45bbabd_3_7"/>
          <p:cNvSpPr txBox="1"/>
          <p:nvPr/>
        </p:nvSpPr>
        <p:spPr>
          <a:xfrm>
            <a:off x="4314525" y="2821300"/>
            <a:ext cx="643800" cy="9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606" name="Google Shape;606;g2e8e45bbabd_3_7"/>
          <p:cNvSpPr txBox="1"/>
          <p:nvPr/>
        </p:nvSpPr>
        <p:spPr>
          <a:xfrm>
            <a:off x="2350575" y="1630884"/>
            <a:ext cx="9126425" cy="418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2000"/>
              <a:buFont typeface="Arial"/>
              <a:buNone/>
            </a:pPr>
            <a:r>
              <a:rPr lang="de-DE" sz="2500" b="1" i="0" u="none" strike="noStrike" cap="none" dirty="0">
                <a:solidFill>
                  <a:srgbClr val="75A949"/>
                </a:solidFill>
                <a:latin typeface="Calibri"/>
                <a:ea typeface="Calibri"/>
                <a:cs typeface="Calibri"/>
                <a:sym typeface="Calibri"/>
              </a:rPr>
              <a:t>Reduzierte Kosten und verbesserte Rentabilität:</a:t>
            </a:r>
          </a:p>
          <a:p>
            <a:pPr marL="457200" marR="0" lvl="0" indent="0" algn="l" rtl="0">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457200" marR="0" lvl="0" indent="-381000" algn="l" rtl="0">
              <a:spcBef>
                <a:spcPts val="0"/>
              </a:spcBef>
              <a:spcAft>
                <a:spcPts val="0"/>
              </a:spcAft>
              <a:buClr>
                <a:srgbClr val="000000"/>
              </a:buClr>
              <a:buSzPts val="2400"/>
              <a:buFont typeface="Calibri"/>
              <a:buChar char="●"/>
            </a:pPr>
            <a:r>
              <a:rPr lang="de-DE" sz="2400" i="0" u="none" strike="noStrike" cap="none" dirty="0">
                <a:solidFill>
                  <a:srgbClr val="000000"/>
                </a:solidFill>
                <a:latin typeface="Calibri"/>
                <a:ea typeface="Calibri"/>
                <a:cs typeface="Calibri"/>
                <a:sym typeface="Calibri"/>
              </a:rPr>
              <a:t>Agroökologie fördert die natürliche Kontrolle von Schädlingen und Krankheiten, wodurch der Bedarf an teuren externen Inputs verringert wird.</a:t>
            </a:r>
          </a:p>
          <a:p>
            <a:pPr marL="457200" marR="0" lvl="0" indent="-381000" algn="l" rtl="0">
              <a:spcBef>
                <a:spcPts val="0"/>
              </a:spcBef>
              <a:spcAft>
                <a:spcPts val="0"/>
              </a:spcAft>
              <a:buClr>
                <a:srgbClr val="000000"/>
              </a:buClr>
              <a:buSzPts val="2400"/>
              <a:buFont typeface="Calibri"/>
              <a:buChar char="●"/>
            </a:pPr>
            <a:r>
              <a:rPr lang="de-DE" sz="2400" i="0" u="none" strike="noStrike" cap="none" dirty="0">
                <a:solidFill>
                  <a:srgbClr val="000000"/>
                </a:solidFill>
                <a:latin typeface="Calibri"/>
                <a:ea typeface="Calibri"/>
                <a:cs typeface="Calibri"/>
                <a:sym typeface="Calibri"/>
              </a:rPr>
              <a:t>Integrierte Schädlingsbekämpfung (IPM)-Techniken können Schäden durch Schädlinge minimieren und die Ernteerträge maximieren.</a:t>
            </a:r>
          </a:p>
          <a:p>
            <a:pPr marL="457200" marR="0" lvl="0" indent="-381000" algn="l" rtl="0">
              <a:spcBef>
                <a:spcPts val="0"/>
              </a:spcBef>
              <a:spcAft>
                <a:spcPts val="0"/>
              </a:spcAft>
              <a:buClr>
                <a:srgbClr val="000000"/>
              </a:buClr>
              <a:buSzPts val="2400"/>
              <a:buFont typeface="Calibri"/>
              <a:buChar char="●"/>
            </a:pPr>
            <a:r>
              <a:rPr lang="de-DE" sz="2400" i="0" u="none" strike="noStrike" cap="none" dirty="0">
                <a:solidFill>
                  <a:srgbClr val="000000"/>
                </a:solidFill>
                <a:latin typeface="Calibri"/>
                <a:ea typeface="Calibri"/>
                <a:cs typeface="Calibri"/>
                <a:sym typeface="Calibri"/>
              </a:rPr>
              <a:t>Eine geringere Abhängigkeit von chemischen Düngemitteln und Pestiziden kann den Landwirten Kosten sparen und die Umwelt schützen.</a:t>
            </a:r>
          </a:p>
        </p:txBody>
      </p:sp>
      <p:grpSp>
        <p:nvGrpSpPr>
          <p:cNvPr id="2" name="Group 1">
            <a:extLst>
              <a:ext uri="{FF2B5EF4-FFF2-40B4-BE49-F238E27FC236}">
                <a16:creationId xmlns:a16="http://schemas.microsoft.com/office/drawing/2014/main" id="{14EED2B1-C65A-06E7-C555-034D4FAEFD81}"/>
              </a:ext>
            </a:extLst>
          </p:cNvPr>
          <p:cNvGrpSpPr/>
          <p:nvPr/>
        </p:nvGrpSpPr>
        <p:grpSpPr>
          <a:xfrm>
            <a:off x="897384" y="1562725"/>
            <a:ext cx="1094363" cy="943510"/>
            <a:chOff x="4417506" y="446113"/>
            <a:chExt cx="1094363" cy="943510"/>
          </a:xfrm>
        </p:grpSpPr>
        <p:sp>
          <p:nvSpPr>
            <p:cNvPr id="3" name="Freeform 1341">
              <a:extLst>
                <a:ext uri="{FF2B5EF4-FFF2-40B4-BE49-F238E27FC236}">
                  <a16:creationId xmlns:a16="http://schemas.microsoft.com/office/drawing/2014/main" id="{45622314-CD67-867E-9304-58EA9B611E21}"/>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endParaRPr lang="en-US"/>
            </a:p>
          </p:txBody>
        </p:sp>
        <p:grpSp>
          <p:nvGrpSpPr>
            <p:cNvPr id="4" name="Graphic 3">
              <a:extLst>
                <a:ext uri="{FF2B5EF4-FFF2-40B4-BE49-F238E27FC236}">
                  <a16:creationId xmlns:a16="http://schemas.microsoft.com/office/drawing/2014/main" id="{B5663805-F34A-D076-5F93-C25C14B55FD3}"/>
                </a:ext>
              </a:extLst>
            </p:cNvPr>
            <p:cNvGrpSpPr/>
            <p:nvPr/>
          </p:nvGrpSpPr>
          <p:grpSpPr>
            <a:xfrm>
              <a:off x="4417506" y="446113"/>
              <a:ext cx="1023051" cy="943510"/>
              <a:chOff x="4417506" y="446113"/>
              <a:chExt cx="1023051" cy="943510"/>
            </a:xfrm>
            <a:solidFill>
              <a:srgbClr val="000000"/>
            </a:solidFill>
          </p:grpSpPr>
          <p:sp>
            <p:nvSpPr>
              <p:cNvPr id="6" name="Freeform 1344">
                <a:extLst>
                  <a:ext uri="{FF2B5EF4-FFF2-40B4-BE49-F238E27FC236}">
                    <a16:creationId xmlns:a16="http://schemas.microsoft.com/office/drawing/2014/main" id="{27B5EBF8-FFE3-2D1F-976A-A1412B624AB3}"/>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endParaRPr lang="en-US"/>
              </a:p>
            </p:txBody>
          </p:sp>
          <p:sp>
            <p:nvSpPr>
              <p:cNvPr id="7" name="Freeform 1345">
                <a:extLst>
                  <a:ext uri="{FF2B5EF4-FFF2-40B4-BE49-F238E27FC236}">
                    <a16:creationId xmlns:a16="http://schemas.microsoft.com/office/drawing/2014/main" id="{8FA3B252-2F35-8A2E-3961-02572EB1F5E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endParaRPr lang="en-US"/>
              </a:p>
            </p:txBody>
          </p:sp>
        </p:grpSp>
        <p:sp>
          <p:nvSpPr>
            <p:cNvPr id="5" name="Freeform 1343">
              <a:extLst>
                <a:ext uri="{FF2B5EF4-FFF2-40B4-BE49-F238E27FC236}">
                  <a16:creationId xmlns:a16="http://schemas.microsoft.com/office/drawing/2014/main" id="{D995640F-DBE2-EFF6-20D4-14B32F1D920A}"/>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8DC641"/>
            </a:solidFill>
            <a:ln w="27426" cap="flat">
              <a:noFill/>
              <a:prstDash val="solid"/>
              <a:miter/>
            </a:ln>
          </p:spPr>
          <p:txBody>
            <a:bodyPr rtlCol="0"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a955ad1b0e_1_44"/>
          <p:cNvSpPr txBox="1">
            <a:spLocks noGrp="1"/>
          </p:cNvSpPr>
          <p:nvPr>
            <p:ph type="body" idx="1"/>
          </p:nvPr>
        </p:nvSpPr>
        <p:spPr>
          <a:xfrm>
            <a:off x="712276" y="1611053"/>
            <a:ext cx="6288599" cy="430545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de-DE" sz="2300" dirty="0"/>
              <a:t>Agroökologie kann hochwertige, biologische und lokal angepasste Produkte hervorbringen, was den Marktwert erhöht.</a:t>
            </a:r>
          </a:p>
          <a:p>
            <a:pPr marL="457200" lvl="0" indent="-349250" algn="l" rtl="0">
              <a:lnSpc>
                <a:spcPct val="100000"/>
              </a:lnSpc>
              <a:spcBef>
                <a:spcPts val="0"/>
              </a:spcBef>
              <a:spcAft>
                <a:spcPts val="0"/>
              </a:spcAft>
              <a:buSzPts val="1900"/>
              <a:buChar char="●"/>
            </a:pPr>
            <a:r>
              <a:rPr lang="de-DE" sz="2300" dirty="0"/>
              <a:t>Programme der gemeinschaftlich unterstützten Landwirtschaft (CSA) können Landwirte direkt mit Verbrauchern verbinden, Zwischenhändler umgehen und faire Preise sichern.</a:t>
            </a:r>
          </a:p>
          <a:p>
            <a:pPr marL="457200" lvl="0" indent="-349250" algn="l" rtl="0">
              <a:lnSpc>
                <a:spcPct val="100000"/>
              </a:lnSpc>
              <a:spcBef>
                <a:spcPts val="0"/>
              </a:spcBef>
              <a:spcAft>
                <a:spcPts val="0"/>
              </a:spcAft>
              <a:buSzPts val="1900"/>
              <a:buChar char="●"/>
            </a:pPr>
            <a:r>
              <a:rPr lang="de-DE" sz="2300" dirty="0"/>
              <a:t>Agroökologie kann faire Handelspraktiken fördern und eine gerechte Verteilung der Gewinne entlang der Wertschöpfungskette sicherstellen.</a:t>
            </a:r>
          </a:p>
          <a:p>
            <a:pPr marL="0" lvl="0" indent="0" algn="l" rtl="0">
              <a:lnSpc>
                <a:spcPct val="100000"/>
              </a:lnSpc>
              <a:spcBef>
                <a:spcPts val="0"/>
              </a:spcBef>
              <a:spcAft>
                <a:spcPts val="0"/>
              </a:spcAft>
              <a:buSzPts val="2400"/>
              <a:buNone/>
            </a:pPr>
            <a:endParaRPr dirty="0"/>
          </a:p>
          <a:p>
            <a:pPr marL="228600" lvl="0" indent="-228600" algn="l" rtl="0">
              <a:lnSpc>
                <a:spcPct val="100000"/>
              </a:lnSpc>
              <a:spcBef>
                <a:spcPts val="0"/>
              </a:spcBef>
              <a:spcAft>
                <a:spcPts val="0"/>
              </a:spcAft>
              <a:buClr>
                <a:srgbClr val="000000"/>
              </a:buClr>
              <a:buSzPts val="2400"/>
              <a:buNone/>
            </a:pPr>
            <a:endParaRPr dirty="0"/>
          </a:p>
          <a:p>
            <a:pPr marL="228600" lvl="0" indent="-228600" algn="l" rtl="0">
              <a:lnSpc>
                <a:spcPct val="100000"/>
              </a:lnSpc>
              <a:spcBef>
                <a:spcPts val="1000"/>
              </a:spcBef>
              <a:spcAft>
                <a:spcPts val="0"/>
              </a:spcAft>
              <a:buClr>
                <a:srgbClr val="000000"/>
              </a:buClr>
              <a:buSzPts val="2400"/>
              <a:buNone/>
            </a:pPr>
            <a:endParaRPr dirty="0"/>
          </a:p>
        </p:txBody>
      </p:sp>
      <p:pic>
        <p:nvPicPr>
          <p:cNvPr id="612" name="Google Shape;612;g2a955ad1b0e_1_44"/>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219950" y="1420553"/>
            <a:ext cx="4972049" cy="3913188"/>
          </a:xfrm>
          <a:prstGeom prst="rect">
            <a:avLst/>
          </a:prstGeom>
          <a:solidFill>
            <a:srgbClr val="D8D8D8"/>
          </a:solidFill>
          <a:ln>
            <a:noFill/>
          </a:ln>
        </p:spPr>
      </p:pic>
      <p:grpSp>
        <p:nvGrpSpPr>
          <p:cNvPr id="2" name="Graphic 3">
            <a:extLst>
              <a:ext uri="{FF2B5EF4-FFF2-40B4-BE49-F238E27FC236}">
                <a16:creationId xmlns:a16="http://schemas.microsoft.com/office/drawing/2014/main" id="{0F265A2A-F0C5-DBC3-16B4-1010D485645F}"/>
              </a:ext>
            </a:extLst>
          </p:cNvPr>
          <p:cNvGrpSpPr/>
          <p:nvPr/>
        </p:nvGrpSpPr>
        <p:grpSpPr>
          <a:xfrm>
            <a:off x="469823" y="248635"/>
            <a:ext cx="1028777" cy="1056365"/>
            <a:chOff x="986212" y="4755836"/>
            <a:chExt cx="715862" cy="735059"/>
          </a:xfrm>
        </p:grpSpPr>
        <p:sp>
          <p:nvSpPr>
            <p:cNvPr id="3" name="Freeform 4">
              <a:extLst>
                <a:ext uri="{FF2B5EF4-FFF2-40B4-BE49-F238E27FC236}">
                  <a16:creationId xmlns:a16="http://schemas.microsoft.com/office/drawing/2014/main" id="{80D3E122-FDF6-425D-0F3F-E27FA1F34C79}"/>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8DC641"/>
            </a:solidFill>
            <a:ln w="27426" cap="flat">
              <a:noFill/>
              <a:prstDash val="solid"/>
              <a:miter/>
            </a:ln>
          </p:spPr>
          <p:txBody>
            <a:bodyPr rtlCol="0" anchor="ctr"/>
            <a:lstStyle/>
            <a:p>
              <a:endParaRPr lang="en-US"/>
            </a:p>
          </p:txBody>
        </p:sp>
        <p:sp>
          <p:nvSpPr>
            <p:cNvPr id="4" name="Freeform 5">
              <a:extLst>
                <a:ext uri="{FF2B5EF4-FFF2-40B4-BE49-F238E27FC236}">
                  <a16:creationId xmlns:a16="http://schemas.microsoft.com/office/drawing/2014/main" id="{C5B7634E-86BD-31AD-CD25-5FEF3EFCF59A}"/>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37D8DF6D-5B7F-CF17-7F93-037270DF0BBF}"/>
              </a:ext>
            </a:extLst>
          </p:cNvPr>
          <p:cNvSpPr txBox="1"/>
          <p:nvPr/>
        </p:nvSpPr>
        <p:spPr>
          <a:xfrm>
            <a:off x="1682750" y="437147"/>
            <a:ext cx="6107624" cy="98552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
                <a:srgbClr val="000000"/>
              </a:buClr>
              <a:buSzPts val="2400"/>
              <a:buFont typeface="Arial"/>
              <a:buNone/>
              <a:tabLst/>
              <a:defRPr/>
            </a:pPr>
            <a:r>
              <a:rPr kumimoji="0" lang="en-US" sz="2600" b="1" i="0" u="none" strike="noStrike" kern="0" cap="none" spc="0" normalizeH="0" baseline="0" noProof="0" dirty="0">
                <a:ln>
                  <a:noFill/>
                </a:ln>
                <a:solidFill>
                  <a:srgbClr val="75A949"/>
                </a:solidFill>
                <a:effectLst/>
                <a:uLnTx/>
                <a:uFillTx/>
                <a:latin typeface="Calibri"/>
                <a:ea typeface="Calibri"/>
                <a:cs typeface="Calibri"/>
                <a:sym typeface="Calibri"/>
              </a:rPr>
              <a:t>Verbesserter </a:t>
            </a:r>
            <a:r>
              <a:rPr kumimoji="0" lang="en-US" sz="2600" b="1" i="0" u="none" strike="noStrike" kern="0" cap="none" spc="0" normalizeH="0" baseline="0" noProof="0" dirty="0" err="1">
                <a:ln>
                  <a:noFill/>
                </a:ln>
                <a:solidFill>
                  <a:srgbClr val="75A949"/>
                </a:solidFill>
                <a:effectLst/>
                <a:uLnTx/>
                <a:uFillTx/>
                <a:latin typeface="Calibri"/>
                <a:ea typeface="Calibri"/>
                <a:cs typeface="Calibri"/>
                <a:sym typeface="Calibri"/>
              </a:rPr>
              <a:t>Marktzugang</a:t>
            </a:r>
            <a:r>
              <a:rPr kumimoji="0" lang="en-US" sz="2600" b="1" i="0" u="none" strike="noStrike" kern="0" cap="none" spc="0" normalizeH="0" baseline="0" noProof="0" dirty="0">
                <a:ln>
                  <a:noFill/>
                </a:ln>
                <a:solidFill>
                  <a:srgbClr val="75A949"/>
                </a:solidFill>
                <a:effectLst/>
                <a:uLnTx/>
                <a:uFillTx/>
                <a:latin typeface="Calibri"/>
                <a:ea typeface="Calibri"/>
                <a:cs typeface="Calibri"/>
                <a:sym typeface="Calibri"/>
              </a:rPr>
              <a:t> und </a:t>
            </a:r>
            <a:r>
              <a:rPr kumimoji="0" lang="en-US" sz="2600" b="1" i="0" u="none" strike="noStrike" kern="0" cap="none" spc="0" normalizeH="0" baseline="0" noProof="0" dirty="0" err="1">
                <a:ln>
                  <a:noFill/>
                </a:ln>
                <a:solidFill>
                  <a:srgbClr val="75A949"/>
                </a:solidFill>
                <a:effectLst/>
                <a:uLnTx/>
                <a:uFillTx/>
                <a:latin typeface="Calibri"/>
                <a:ea typeface="Calibri"/>
                <a:cs typeface="Calibri"/>
                <a:sym typeface="Calibri"/>
              </a:rPr>
              <a:t>Wertschöpfungskettenverbesserung</a:t>
            </a:r>
            <a:endParaRPr kumimoji="0" lang="en-US" sz="2600" b="1" i="0" u="none" strike="noStrike" kern="0" cap="none" spc="0" normalizeH="0" baseline="0" noProof="0" dirty="0">
              <a:ln>
                <a:noFill/>
              </a:ln>
              <a:solidFill>
                <a:srgbClr val="75A949"/>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body" idx="1"/>
          </p:nvPr>
        </p:nvSpPr>
        <p:spPr>
          <a:xfrm>
            <a:off x="516565" y="1419550"/>
            <a:ext cx="11423400" cy="38499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010101"/>
              </a:buClr>
              <a:buSzPts val="2200"/>
              <a:buFont typeface="Calibri"/>
              <a:buAutoNum type="arabicPeriod"/>
            </a:pPr>
            <a:r>
              <a:rPr lang="de-DE" sz="2100" dirty="0"/>
              <a:t>Du wirst in der Lage sein, zu </a:t>
            </a:r>
            <a:r>
              <a:rPr lang="de-DE" sz="2100" b="1" dirty="0"/>
              <a:t>diskutieren</a:t>
            </a:r>
            <a:r>
              <a:rPr lang="de-DE" sz="2100" dirty="0"/>
              <a:t>, wie die Prinzipien der Agroökologie und Ernährungssouveränität Umwelt-, Wirtschafts- und Sozialnachhaltigkeit in Gemeinschaften fördern.</a:t>
            </a:r>
          </a:p>
          <a:p>
            <a:pPr marL="457200" lvl="0" indent="-368300" algn="l" rtl="0">
              <a:lnSpc>
                <a:spcPct val="100000"/>
              </a:lnSpc>
              <a:spcBef>
                <a:spcPts val="0"/>
              </a:spcBef>
              <a:spcAft>
                <a:spcPts val="0"/>
              </a:spcAft>
              <a:buClr>
                <a:srgbClr val="010101"/>
              </a:buClr>
              <a:buSzPts val="2200"/>
              <a:buFont typeface="Calibri"/>
              <a:buAutoNum type="arabicPeriod"/>
            </a:pPr>
            <a:r>
              <a:rPr lang="de-DE" sz="2100" dirty="0"/>
              <a:t>Du wirst die Bedeutung und den Wert der Gemeinschaftsunterstützten Landwirtschaft (CSA) als Modell zur Erreichung der Ernährungssouveränität und deren Einfluss auf die Gemeinschaftskohäsion und das Wohlbefinden interpretieren können.</a:t>
            </a:r>
          </a:p>
          <a:p>
            <a:pPr marL="457200" lvl="0" indent="-368300" algn="l" rtl="0">
              <a:lnSpc>
                <a:spcPct val="100000"/>
              </a:lnSpc>
              <a:spcBef>
                <a:spcPts val="0"/>
              </a:spcBef>
              <a:spcAft>
                <a:spcPts val="0"/>
              </a:spcAft>
              <a:buClr>
                <a:srgbClr val="010101"/>
              </a:buClr>
              <a:buSzPts val="2200"/>
              <a:buFont typeface="Calibri"/>
              <a:buAutoNum type="arabicPeriod"/>
            </a:pPr>
            <a:r>
              <a:rPr lang="de-DE" sz="2100" dirty="0"/>
              <a:t>Du wirst die wirtschaftlichen, sozialen und ökologischen Auswirkungen der Agroökologie im </a:t>
            </a:r>
            <a:r>
              <a:rPr lang="de-DE" sz="2100" b="1" dirty="0"/>
              <a:t>Vergleich </a:t>
            </a:r>
            <a:r>
              <a:rPr lang="de-DE" sz="2100" dirty="0"/>
              <a:t>zur konventionellen Landwirtschaft vergleichen können und die Vorteile und Herausforderungen bei der Umsetzung agroökologischer Praktiken in Gemeinschaften identifizieren können.</a:t>
            </a:r>
          </a:p>
          <a:p>
            <a:pPr marL="457200" lvl="0" indent="-368300" algn="l" rtl="0">
              <a:lnSpc>
                <a:spcPct val="100000"/>
              </a:lnSpc>
              <a:spcBef>
                <a:spcPts val="0"/>
              </a:spcBef>
              <a:spcAft>
                <a:spcPts val="0"/>
              </a:spcAft>
              <a:buClr>
                <a:srgbClr val="010101"/>
              </a:buClr>
              <a:buSzPts val="2200"/>
              <a:buFont typeface="Calibri"/>
              <a:buAutoNum type="arabicPeriod"/>
            </a:pPr>
            <a:r>
              <a:rPr lang="de-DE" sz="2100" dirty="0"/>
              <a:t>Du wirst </a:t>
            </a:r>
            <a:r>
              <a:rPr lang="de-DE" sz="2100" b="1" dirty="0"/>
              <a:t>zeigen</a:t>
            </a:r>
            <a:r>
              <a:rPr lang="de-DE" sz="2100" dirty="0"/>
              <a:t> können, wie man die Konzepte der Agroökologie und Ernährungssouveränität anwendet, um Aktionspläne für die Gemeinschaft zu entwickeln, die nachhaltige landwirtschaftliche Praktiken fördern.</a:t>
            </a:r>
          </a:p>
        </p:txBody>
      </p:sp>
      <p:sp>
        <p:nvSpPr>
          <p:cNvPr id="238" name="Google Shape;238;p5"/>
          <p:cNvSpPr txBox="1">
            <a:spLocks noGrp="1"/>
          </p:cNvSpPr>
          <p:nvPr>
            <p:ph type="body" idx="2"/>
          </p:nvPr>
        </p:nvSpPr>
        <p:spPr>
          <a:xfrm>
            <a:off x="716595" y="51288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Lernziele</a:t>
            </a:r>
            <a:endParaRPr lang="en-US" b="1" dirty="0"/>
          </a:p>
        </p:txBody>
      </p:sp>
      <p:grpSp>
        <p:nvGrpSpPr>
          <p:cNvPr id="239" name="Google Shape;239;p5"/>
          <p:cNvGrpSpPr/>
          <p:nvPr/>
        </p:nvGrpSpPr>
        <p:grpSpPr>
          <a:xfrm rot="3730759">
            <a:off x="10590024" y="380632"/>
            <a:ext cx="949887" cy="1163493"/>
            <a:chOff x="7602444" y="4967675"/>
            <a:chExt cx="483620" cy="592374"/>
          </a:xfrm>
        </p:grpSpPr>
        <p:grpSp>
          <p:nvGrpSpPr>
            <p:cNvPr id="240" name="Google Shape;240;p5"/>
            <p:cNvGrpSpPr/>
            <p:nvPr/>
          </p:nvGrpSpPr>
          <p:grpSpPr>
            <a:xfrm>
              <a:off x="7618661" y="4967675"/>
              <a:ext cx="467403" cy="507609"/>
              <a:chOff x="2251964" y="3590497"/>
              <a:chExt cx="467403" cy="507609"/>
            </a:xfrm>
          </p:grpSpPr>
          <p:sp>
            <p:nvSpPr>
              <p:cNvPr id="241" name="Google Shape;241;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5"/>
            <p:cNvGrpSpPr/>
            <p:nvPr/>
          </p:nvGrpSpPr>
          <p:grpSpPr>
            <a:xfrm>
              <a:off x="7602444" y="4993761"/>
              <a:ext cx="421973" cy="566288"/>
              <a:chOff x="2235747" y="3616583"/>
              <a:chExt cx="421973" cy="566288"/>
            </a:xfrm>
          </p:grpSpPr>
          <p:sp>
            <p:nvSpPr>
              <p:cNvPr id="245" name="Google Shape;245;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a955ad1b0e_1_51"/>
          <p:cNvSpPr txBox="1">
            <a:spLocks noGrp="1"/>
          </p:cNvSpPr>
          <p:nvPr>
            <p:ph type="body" idx="1"/>
          </p:nvPr>
        </p:nvSpPr>
        <p:spPr>
          <a:xfrm>
            <a:off x="853727" y="2002954"/>
            <a:ext cx="5650575" cy="44922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15000"/>
              </a:lnSpc>
              <a:spcBef>
                <a:spcPts val="0"/>
              </a:spcBef>
              <a:spcAft>
                <a:spcPts val="0"/>
              </a:spcAft>
              <a:buSzPct val="117878"/>
              <a:buNone/>
            </a:pPr>
            <a:endParaRPr sz="2545" i="0" dirty="0"/>
          </a:p>
          <a:p>
            <a:pPr marL="457200" lvl="0" indent="-349006" algn="l" rtl="0">
              <a:lnSpc>
                <a:spcPct val="115000"/>
              </a:lnSpc>
              <a:spcBef>
                <a:spcPts val="0"/>
              </a:spcBef>
              <a:spcAft>
                <a:spcPts val="0"/>
              </a:spcAft>
              <a:buSzPct val="100000"/>
              <a:buChar char="●"/>
            </a:pPr>
            <a:r>
              <a:rPr lang="de-DE" sz="3033" i="0" dirty="0"/>
              <a:t>Agroökologie erfordert vielfältige Fähigkeiten und Arbeitskräfte, was zur Schaffung von Arbeitsplätzen in ländlichen Gemeinschaften führt.</a:t>
            </a:r>
          </a:p>
          <a:p>
            <a:pPr marL="457200" lvl="0" indent="-349006" algn="l" rtl="0">
              <a:lnSpc>
                <a:spcPct val="115000"/>
              </a:lnSpc>
              <a:spcBef>
                <a:spcPts val="0"/>
              </a:spcBef>
              <a:spcAft>
                <a:spcPts val="0"/>
              </a:spcAft>
              <a:buSzPct val="100000"/>
              <a:buChar char="●"/>
            </a:pPr>
            <a:r>
              <a:rPr lang="de-DE" sz="3033" i="0" dirty="0"/>
              <a:t>Die Verarbeitung, Verpackung und Vermarktung agroökologischer Produkte kann zusätzliche Beschäftigungsmöglichkeiten schaffen.</a:t>
            </a:r>
          </a:p>
          <a:p>
            <a:pPr marL="457200" lvl="0" indent="-349006" algn="l" rtl="0">
              <a:lnSpc>
                <a:spcPct val="115000"/>
              </a:lnSpc>
              <a:spcBef>
                <a:spcPts val="0"/>
              </a:spcBef>
              <a:spcAft>
                <a:spcPts val="0"/>
              </a:spcAft>
              <a:buSzPct val="100000"/>
              <a:buChar char="●"/>
            </a:pPr>
            <a:r>
              <a:rPr lang="de-DE" sz="3033" i="0" dirty="0"/>
              <a:t>Agroökologie kann zu einer stärker diversifizierten ländlichen Wirtschaft beitragen, wodurch die Abhängigkeit von einem einzelnen Feldfrucht oder einer 	Branche reduziert wird.</a:t>
            </a:r>
            <a:endParaRPr sz="3181" b="1" dirty="0"/>
          </a:p>
          <a:p>
            <a:pPr marL="0" lvl="0" indent="0" algn="ctr" rtl="0">
              <a:lnSpc>
                <a:spcPct val="90000"/>
              </a:lnSpc>
              <a:spcBef>
                <a:spcPts val="0"/>
              </a:spcBef>
              <a:spcAft>
                <a:spcPts val="0"/>
              </a:spcAft>
              <a:buClr>
                <a:srgbClr val="000000"/>
              </a:buClr>
              <a:buSzPct val="100000"/>
              <a:buNone/>
            </a:pPr>
            <a:endParaRPr dirty="0"/>
          </a:p>
          <a:p>
            <a:pPr marL="0" lvl="0" indent="0" algn="ctr" rtl="0">
              <a:lnSpc>
                <a:spcPct val="90000"/>
              </a:lnSpc>
              <a:spcBef>
                <a:spcPts val="1000"/>
              </a:spcBef>
              <a:spcAft>
                <a:spcPts val="0"/>
              </a:spcAft>
              <a:buClr>
                <a:srgbClr val="000000"/>
              </a:buClr>
              <a:buSzPct val="100000"/>
              <a:buNone/>
            </a:pPr>
            <a:endParaRPr dirty="0"/>
          </a:p>
        </p:txBody>
      </p:sp>
      <p:pic>
        <p:nvPicPr>
          <p:cNvPr id="618" name="Google Shape;618;g2a955ad1b0e_1_51"/>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410850" y="1185125"/>
            <a:ext cx="5315700" cy="4772701"/>
          </a:xfrm>
          <a:prstGeom prst="rect">
            <a:avLst/>
          </a:prstGeom>
          <a:solidFill>
            <a:srgbClr val="D8D8D8"/>
          </a:solidFill>
          <a:ln>
            <a:noFill/>
          </a:ln>
        </p:spPr>
      </p:pic>
      <p:sp>
        <p:nvSpPr>
          <p:cNvPr id="3" name="TextBox 2">
            <a:extLst>
              <a:ext uri="{FF2B5EF4-FFF2-40B4-BE49-F238E27FC236}">
                <a16:creationId xmlns:a16="http://schemas.microsoft.com/office/drawing/2014/main" id="{8880D5B9-55DD-7028-E049-85636EFFEF61}"/>
              </a:ext>
            </a:extLst>
          </p:cNvPr>
          <p:cNvSpPr txBox="1"/>
          <p:nvPr/>
        </p:nvSpPr>
        <p:spPr>
          <a:xfrm>
            <a:off x="1783762" y="583816"/>
            <a:ext cx="4534826" cy="154978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
                <a:srgbClr val="000000"/>
              </a:buClr>
              <a:buSzPct val="70588"/>
              <a:buFont typeface="Arial"/>
              <a:buNone/>
              <a:tabLst/>
              <a:defRPr/>
            </a:pPr>
            <a:r>
              <a:rPr kumimoji="0" lang="de-DE" sz="2800" b="1" i="0" u="none" strike="noStrike" kern="0" cap="none" spc="0" normalizeH="0" baseline="0" noProof="0" dirty="0">
                <a:ln>
                  <a:noFill/>
                </a:ln>
                <a:solidFill>
                  <a:srgbClr val="75A949"/>
                </a:solidFill>
                <a:effectLst/>
                <a:uLnTx/>
                <a:uFillTx/>
                <a:latin typeface="Calibri"/>
                <a:ea typeface="Calibri"/>
                <a:cs typeface="Calibri"/>
                <a:sym typeface="Calibri"/>
              </a:rPr>
              <a:t>Schaffung von Arbeitsplätzen und Diversifizierung der Wirtschaft</a:t>
            </a:r>
            <a:r>
              <a:rPr kumimoji="0" lang="en-US" sz="2800" b="1" i="0" u="none" strike="noStrike" kern="0" cap="none" spc="0" normalizeH="0" baseline="0" noProof="0" dirty="0">
                <a:ln>
                  <a:noFill/>
                </a:ln>
                <a:solidFill>
                  <a:srgbClr val="75A949"/>
                </a:solidFill>
                <a:effectLst/>
                <a:uLnTx/>
                <a:uFillTx/>
                <a:latin typeface="Calibri"/>
                <a:ea typeface="Calibri"/>
                <a:cs typeface="Calibri"/>
                <a:sym typeface="Calibri"/>
              </a:rPr>
              <a:t>:</a:t>
            </a:r>
          </a:p>
        </p:txBody>
      </p:sp>
      <p:grpSp>
        <p:nvGrpSpPr>
          <p:cNvPr id="4" name="Group 3">
            <a:extLst>
              <a:ext uri="{FF2B5EF4-FFF2-40B4-BE49-F238E27FC236}">
                <a16:creationId xmlns:a16="http://schemas.microsoft.com/office/drawing/2014/main" id="{8CDAB9C1-66C4-17EB-2EDD-0C48E7CB7430}"/>
              </a:ext>
            </a:extLst>
          </p:cNvPr>
          <p:cNvGrpSpPr/>
          <p:nvPr/>
        </p:nvGrpSpPr>
        <p:grpSpPr>
          <a:xfrm>
            <a:off x="689277" y="684239"/>
            <a:ext cx="1094485" cy="1094485"/>
            <a:chOff x="3907180" y="2351193"/>
            <a:chExt cx="889771" cy="889771"/>
          </a:xfrm>
        </p:grpSpPr>
        <p:sp>
          <p:nvSpPr>
            <p:cNvPr id="5" name="Freeform 322">
              <a:extLst>
                <a:ext uri="{FF2B5EF4-FFF2-40B4-BE49-F238E27FC236}">
                  <a16:creationId xmlns:a16="http://schemas.microsoft.com/office/drawing/2014/main" id="{49C23D6C-C598-D04B-8827-9009953FAE9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DC641"/>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37B2979D-42C1-5CFE-B609-96E31DC0FCBE}"/>
                </a:ext>
              </a:extLst>
            </p:cNvPr>
            <p:cNvGrpSpPr/>
            <p:nvPr/>
          </p:nvGrpSpPr>
          <p:grpSpPr>
            <a:xfrm>
              <a:off x="3907180" y="2351193"/>
              <a:ext cx="889771" cy="889771"/>
              <a:chOff x="3907180" y="2351193"/>
              <a:chExt cx="889771" cy="889771"/>
            </a:xfrm>
          </p:grpSpPr>
          <p:grpSp>
            <p:nvGrpSpPr>
              <p:cNvPr id="7" name="Graphic 2">
                <a:extLst>
                  <a:ext uri="{FF2B5EF4-FFF2-40B4-BE49-F238E27FC236}">
                    <a16:creationId xmlns:a16="http://schemas.microsoft.com/office/drawing/2014/main" id="{9C353C0D-A402-28E8-4877-8F1E134214C0}"/>
                  </a:ext>
                </a:extLst>
              </p:cNvPr>
              <p:cNvGrpSpPr/>
              <p:nvPr/>
            </p:nvGrpSpPr>
            <p:grpSpPr>
              <a:xfrm>
                <a:off x="3907180" y="2351193"/>
                <a:ext cx="889771" cy="889771"/>
                <a:chOff x="3907180" y="2351193"/>
                <a:chExt cx="889771" cy="889771"/>
              </a:xfrm>
              <a:solidFill>
                <a:srgbClr val="010101"/>
              </a:solidFill>
            </p:grpSpPr>
            <p:sp>
              <p:nvSpPr>
                <p:cNvPr id="9" name="Freeform 326">
                  <a:extLst>
                    <a:ext uri="{FF2B5EF4-FFF2-40B4-BE49-F238E27FC236}">
                      <a16:creationId xmlns:a16="http://schemas.microsoft.com/office/drawing/2014/main" id="{A8500F2E-D4B0-925D-2A00-7DC9561B3770}"/>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0" name="Freeform 327">
                  <a:extLst>
                    <a:ext uri="{FF2B5EF4-FFF2-40B4-BE49-F238E27FC236}">
                      <a16:creationId xmlns:a16="http://schemas.microsoft.com/office/drawing/2014/main" id="{3FAFDFBC-CE93-A4B5-30A6-5DB0BB1DECFF}"/>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1" name="Freeform 328">
                  <a:extLst>
                    <a:ext uri="{FF2B5EF4-FFF2-40B4-BE49-F238E27FC236}">
                      <a16:creationId xmlns:a16="http://schemas.microsoft.com/office/drawing/2014/main" id="{D4AE753A-289C-B535-2551-D83C3B32B97C}"/>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2" name="Freeform 329">
                  <a:extLst>
                    <a:ext uri="{FF2B5EF4-FFF2-40B4-BE49-F238E27FC236}">
                      <a16:creationId xmlns:a16="http://schemas.microsoft.com/office/drawing/2014/main" id="{BF992017-1D95-66D3-ED3D-F2A45755C856}"/>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3" name="Freeform 330">
                  <a:extLst>
                    <a:ext uri="{FF2B5EF4-FFF2-40B4-BE49-F238E27FC236}">
                      <a16:creationId xmlns:a16="http://schemas.microsoft.com/office/drawing/2014/main" id="{67F1F335-9C00-E97E-DC19-53D3C85EB433}"/>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4" name="Freeform 331">
                  <a:extLst>
                    <a:ext uri="{FF2B5EF4-FFF2-40B4-BE49-F238E27FC236}">
                      <a16:creationId xmlns:a16="http://schemas.microsoft.com/office/drawing/2014/main" id="{EA2443DE-1C65-928E-A532-B705BEC42AF3}"/>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15" name="Freeform 332">
                  <a:extLst>
                    <a:ext uri="{FF2B5EF4-FFF2-40B4-BE49-F238E27FC236}">
                      <a16:creationId xmlns:a16="http://schemas.microsoft.com/office/drawing/2014/main" id="{8D2A789C-D8E6-C9BE-70AE-CF8BBBA6441A}"/>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6" name="Freeform 333">
                  <a:extLst>
                    <a:ext uri="{FF2B5EF4-FFF2-40B4-BE49-F238E27FC236}">
                      <a16:creationId xmlns:a16="http://schemas.microsoft.com/office/drawing/2014/main" id="{FA0B8DBD-C867-6693-AECC-77785C9138AA}"/>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7" name="Freeform 334">
                  <a:extLst>
                    <a:ext uri="{FF2B5EF4-FFF2-40B4-BE49-F238E27FC236}">
                      <a16:creationId xmlns:a16="http://schemas.microsoft.com/office/drawing/2014/main" id="{990DE631-867F-3403-7CD5-C153A5A8165C}"/>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8" name="Freeform 325">
                <a:extLst>
                  <a:ext uri="{FF2B5EF4-FFF2-40B4-BE49-F238E27FC236}">
                    <a16:creationId xmlns:a16="http://schemas.microsoft.com/office/drawing/2014/main" id="{A33B30FD-D52F-C87A-711A-134889368602}"/>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de-DE" sz="3600" dirty="0"/>
              <a:t>	</a:t>
            </a:r>
            <a:r>
              <a:rPr lang="de-DE" sz="3600" b="1" dirty="0"/>
              <a:t>Ich gratuliere Ihnen</a:t>
            </a:r>
            <a:r>
              <a:rPr lang="de-DE" sz="3600" dirty="0"/>
              <a:t>, dass Ihre Lernreise so gut voranschreitet... machen Sie </a:t>
            </a:r>
            <a:r>
              <a:rPr lang="de-DE" sz="3600" err="1"/>
              <a:t>weiter</a:t>
            </a:r>
            <a:r>
              <a:rPr lang="de-DE" sz="3600"/>
              <a:t>! In </a:t>
            </a:r>
            <a:r>
              <a:rPr lang="de-DE" sz="3600" dirty="0"/>
              <a:t>Modul 5 </a:t>
            </a:r>
            <a:r>
              <a:rPr lang="de-DE" sz="3600" b="1" dirty="0"/>
              <a:t>diskutieren und erforschen wir Landschaftsökologie</a:t>
            </a:r>
            <a:endParaRPr lang="en-IE"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0" y="1769646"/>
            <a:ext cx="7565379" cy="3291086"/>
          </a:xfr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Bitte nehmen Sie sich ein paar Minuten Zeit, um über die folgenden Fragen nachzudenken</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Welche positiven Auswirkungen kann die Agrarökologie auf Gemeinschaften haben?</a:t>
            </a:r>
          </a:p>
          <a:p>
            <a:pPr marL="342900" indent="-342900">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Kennen Sie praktische Werkzeuge, die die Ernährungssouveränität in Gemeinschaften fördern können?</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0" y="913838"/>
            <a:ext cx="6384279" cy="992652"/>
          </a:xfrm>
        </p:spPr>
        <p:txBody>
          <a:bodyPr/>
          <a:lstStyle/>
          <a:p>
            <a:r>
              <a:rPr lang="de-DE"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Aber zuerst sollten wir REFLECT</a:t>
            </a:r>
            <a:endPar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93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err="1"/>
              <a:t>Einführung</a:t>
            </a:r>
            <a:r>
              <a:rPr lang="en-GB" dirty="0"/>
              <a:t> </a:t>
            </a:r>
          </a:p>
          <a:p>
            <a:pPr marL="0" lvl="0" indent="0" algn="l" rtl="0">
              <a:lnSpc>
                <a:spcPct val="90000"/>
              </a:lnSpc>
              <a:spcBef>
                <a:spcPts val="0"/>
              </a:spcBef>
              <a:spcAft>
                <a:spcPts val="0"/>
              </a:spcAft>
              <a:buClr>
                <a:srgbClr val="000000"/>
              </a:buClr>
              <a:buSzPts val="4800"/>
              <a:buNone/>
            </a:pPr>
            <a:endParaRPr dirty="0"/>
          </a:p>
        </p:txBody>
      </p:sp>
      <p:sp>
        <p:nvSpPr>
          <p:cNvPr id="267" name="Google Shape;26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p:nvPr/>
        </p:nvSpPr>
        <p:spPr>
          <a:xfrm>
            <a:off x="9481175" y="4399750"/>
            <a:ext cx="2395800" cy="1767000"/>
          </a:xfrm>
          <a:prstGeom prst="ellipse">
            <a:avLst/>
          </a:prstGeom>
          <a:solidFill>
            <a:srgbClr val="9FDA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
          <p:cNvSpPr txBox="1">
            <a:spLocks noGrp="1"/>
          </p:cNvSpPr>
          <p:nvPr>
            <p:ph type="body" idx="1"/>
          </p:nvPr>
        </p:nvSpPr>
        <p:spPr>
          <a:xfrm>
            <a:off x="798449" y="1049550"/>
            <a:ext cx="9181825" cy="4758900"/>
          </a:xfrm>
          <a:prstGeom prst="rect">
            <a:avLst/>
          </a:prstGeom>
          <a:noFill/>
          <a:ln>
            <a:noFill/>
          </a:ln>
        </p:spPr>
        <p:txBody>
          <a:bodyPr spcFirstLastPara="1" wrap="square" lIns="91425" tIns="45700" rIns="91425" bIns="45700" anchor="t" anchorCtr="0">
            <a:noAutofit/>
          </a:bodyPr>
          <a:lstStyle/>
          <a:p>
            <a:pPr marL="228600" lvl="0" indent="-228600" rtl="0">
              <a:lnSpc>
                <a:spcPct val="90000"/>
              </a:lnSpc>
              <a:spcBef>
                <a:spcPts val="0"/>
              </a:spcBef>
              <a:spcAft>
                <a:spcPts val="0"/>
              </a:spcAft>
              <a:buClr>
                <a:srgbClr val="000000"/>
              </a:buClr>
              <a:buSzPts val="2400"/>
              <a:buNone/>
            </a:pPr>
            <a:r>
              <a:rPr lang="de-DE"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Als nachhaltiger Ansatz in der Landwirtschaft hat die Agrarökologie nicht nur erhebliche Auswirkungen auf die Umwelt, sondern auch auf die </a:t>
            </a:r>
            <a:r>
              <a:rPr lang="de-DE" sz="2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sozioökonomischen und politischen Dynamiken</a:t>
            </a:r>
            <a:r>
              <a:rPr lang="de-DE"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die landwirtschaftliche Produktionssysteme prägen.</a:t>
            </a:r>
          </a:p>
          <a:p>
            <a:pPr marL="228600" lvl="0" indent="-228600" rtl="0">
              <a:lnSpc>
                <a:spcPct val="90000"/>
              </a:lnSpc>
              <a:spcBef>
                <a:spcPts val="0"/>
              </a:spcBef>
              <a:spcAft>
                <a:spcPts val="0"/>
              </a:spcAft>
              <a:buClr>
                <a:srgbClr val="000000"/>
              </a:buClr>
              <a:buSzPts val="2400"/>
              <a:buNone/>
            </a:pPr>
            <a:r>
              <a:rPr lang="de-DE"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Sie führt zu größerer </a:t>
            </a:r>
            <a:r>
              <a:rPr lang="de-DE" sz="2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Autonomie und Wohlstand für Lebensmittelproduzenten</a:t>
            </a:r>
            <a:r>
              <a:rPr lang="de-DE"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unterstützt menschenwürdige und sinnvolle Arbeitsformen innerhalb der Ernährungssysteme und definiert die Interaktionen mit nicht-menschlichen Spezies und natürlichen Räumen neu.</a:t>
            </a:r>
          </a:p>
          <a:p>
            <a:pPr marL="228600" lvl="0" indent="-228600" rtl="0">
              <a:lnSpc>
                <a:spcPct val="90000"/>
              </a:lnSpc>
              <a:spcBef>
                <a:spcPts val="0"/>
              </a:spcBef>
              <a:spcAft>
                <a:spcPts val="0"/>
              </a:spcAft>
              <a:buClr>
                <a:srgbClr val="000000"/>
              </a:buClr>
              <a:buSzPts val="2400"/>
              <a:buNone/>
            </a:pPr>
            <a:r>
              <a:rPr lang="de-DE"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Wie in Modul 3 erwähnt, umfassen die soziopolitischen Dimensionen der Agrarökologie Aspekte wie das Recht auf Land, gemeinschaftliche Saatgutbanken, Zugang zu Krediten, lokale Märkte und Wissensaustausch. Diese Arbeiten zielen darauf ab, autonome Räume zu schaffen, die lokales Wissen wertschätzen und die Lebensmittelproduktion in ökologisch nachhaltigere und sozial gerechtere Systeme transformieren.</a:t>
            </a:r>
          </a:p>
          <a:p>
            <a:pPr marL="228600" lvl="0" indent="-228600" rtl="0">
              <a:lnSpc>
                <a:spcPct val="90000"/>
              </a:lnSpc>
              <a:spcBef>
                <a:spcPts val="1000"/>
              </a:spcBef>
              <a:spcAft>
                <a:spcPts val="0"/>
              </a:spcAft>
              <a:buClr>
                <a:srgbClr val="000000"/>
              </a:buClr>
              <a:buSzPts val="2400"/>
              <a:buNone/>
            </a:pPr>
            <a:endParaRPr dirty="0"/>
          </a:p>
        </p:txBody>
      </p:sp>
      <p:sp>
        <p:nvSpPr>
          <p:cNvPr id="274" name="Google Shape;274;p7"/>
          <p:cNvSpPr txBox="1">
            <a:spLocks noGrp="1"/>
          </p:cNvSpPr>
          <p:nvPr>
            <p:ph type="body" idx="2"/>
          </p:nvPr>
        </p:nvSpPr>
        <p:spPr>
          <a:xfrm>
            <a:off x="798456" y="470091"/>
            <a:ext cx="10595100" cy="6904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dirty="0" err="1"/>
              <a:t>Einführung</a:t>
            </a:r>
            <a:endParaRPr b="1" dirty="0"/>
          </a:p>
        </p:txBody>
      </p:sp>
      <p:grpSp>
        <p:nvGrpSpPr>
          <p:cNvPr id="275" name="Google Shape;275;p7"/>
          <p:cNvGrpSpPr/>
          <p:nvPr/>
        </p:nvGrpSpPr>
        <p:grpSpPr>
          <a:xfrm rot="3730759">
            <a:off x="10590024" y="380632"/>
            <a:ext cx="949887" cy="1163493"/>
            <a:chOff x="7602444" y="4967675"/>
            <a:chExt cx="483620" cy="592374"/>
          </a:xfrm>
        </p:grpSpPr>
        <p:grpSp>
          <p:nvGrpSpPr>
            <p:cNvPr id="276" name="Google Shape;276;p7"/>
            <p:cNvGrpSpPr/>
            <p:nvPr/>
          </p:nvGrpSpPr>
          <p:grpSpPr>
            <a:xfrm>
              <a:off x="7618661" y="4967675"/>
              <a:ext cx="467403" cy="507609"/>
              <a:chOff x="2251964" y="3590497"/>
              <a:chExt cx="467403" cy="507609"/>
            </a:xfrm>
          </p:grpSpPr>
          <p:sp>
            <p:nvSpPr>
              <p:cNvPr id="277" name="Google Shape;277;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p7"/>
            <p:cNvGrpSpPr/>
            <p:nvPr/>
          </p:nvGrpSpPr>
          <p:grpSpPr>
            <a:xfrm>
              <a:off x="7602444" y="4993761"/>
              <a:ext cx="421973" cy="566288"/>
              <a:chOff x="2235747" y="3616583"/>
              <a:chExt cx="421973" cy="566288"/>
            </a:xfrm>
          </p:grpSpPr>
          <p:sp>
            <p:nvSpPr>
              <p:cNvPr id="281" name="Google Shape;28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83" name="Google Shape;283;p7"/>
          <p:cNvSpPr txBox="1"/>
          <p:nvPr/>
        </p:nvSpPr>
        <p:spPr>
          <a:xfrm>
            <a:off x="9593525" y="4620909"/>
            <a:ext cx="2171100" cy="17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Find out more: </a:t>
            </a:r>
            <a:endParaRPr sz="20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100"/>
              <a:buFont typeface="Arial"/>
              <a:buNone/>
            </a:pPr>
            <a:r>
              <a:rPr lang="en-US" sz="2000" b="1" i="0" u="sng"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hlinkClick r:id="rId3"/>
              </a:rPr>
              <a:t>Human and social values in agroecology</a:t>
            </a:r>
            <a:endParaRPr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body" idx="1"/>
          </p:nvPr>
        </p:nvSpPr>
        <p:spPr>
          <a:xfrm>
            <a:off x="4802479" y="678336"/>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a:solidFill>
                  <a:srgbClr val="6AA84F"/>
                </a:solidFill>
              </a:rPr>
              <a:t>SDGs</a:t>
            </a:r>
            <a:endParaRPr dirty="0">
              <a:solidFill>
                <a:srgbClr val="6AA84F"/>
              </a:solidFill>
            </a:endParaRPr>
          </a:p>
        </p:txBody>
      </p:sp>
      <p:sp>
        <p:nvSpPr>
          <p:cNvPr id="289" name="Google Shape;289;p8"/>
          <p:cNvSpPr txBox="1">
            <a:spLocks noGrp="1"/>
          </p:cNvSpPr>
          <p:nvPr>
            <p:ph type="body" idx="2"/>
          </p:nvPr>
        </p:nvSpPr>
        <p:spPr>
          <a:xfrm>
            <a:off x="4374625" y="1016062"/>
            <a:ext cx="70956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700" dirty="0"/>
              <a:t>Die Agrarökologie steht im Einklang mit den Zielen für nachhaltige Entwicklung (SDGs) der Vereinten Nationen und bietet eine wichtige Antwort, um die nachhaltige Transformation unserer Lebensmittelsysteme voranzutreiben. Sie unterstützt Lebensmittelproduzenten dabei, die Produktionskosten zu senken, was zu höherem Einkommen, wirtschaftlicher Stabilität und Resilienz führt</a:t>
            </a:r>
            <a:r>
              <a:rPr lang="de-DE" sz="1600" dirty="0"/>
              <a:t>.</a:t>
            </a:r>
          </a:p>
          <a:p>
            <a:pPr marL="0" lvl="0" indent="0" algn="r" rtl="0">
              <a:lnSpc>
                <a:spcPct val="100000"/>
              </a:lnSpc>
              <a:spcBef>
                <a:spcPts val="0"/>
              </a:spcBef>
              <a:spcAft>
                <a:spcPts val="0"/>
              </a:spcAft>
              <a:buClr>
                <a:srgbClr val="000000"/>
              </a:buClr>
              <a:buSzPts val="2200"/>
              <a:buNone/>
            </a:pPr>
            <a:r>
              <a:rPr lang="en-US" sz="1800" dirty="0"/>
              <a:t>.</a:t>
            </a:r>
            <a:endParaRPr sz="1800" dirty="0"/>
          </a:p>
        </p:txBody>
      </p:sp>
      <p:sp>
        <p:nvSpPr>
          <p:cNvPr id="290" name="Google Shape;290;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291" name="Google Shape;291;p8"/>
          <p:cNvSpPr txBox="1">
            <a:spLocks noGrp="1"/>
          </p:cNvSpPr>
          <p:nvPr>
            <p:ph type="body" idx="5"/>
          </p:nvPr>
        </p:nvSpPr>
        <p:spPr>
          <a:xfrm>
            <a:off x="4802479" y="2599291"/>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solidFill>
                  <a:srgbClr val="6AA84F"/>
                </a:solidFill>
              </a:rPr>
              <a:t>Optimierung</a:t>
            </a:r>
            <a:endParaRPr lang="en-US" dirty="0">
              <a:solidFill>
                <a:srgbClr val="6AA84F"/>
              </a:solidFill>
            </a:endParaRPr>
          </a:p>
          <a:p>
            <a:pPr marL="0" lvl="0" indent="0" algn="r" rtl="0">
              <a:lnSpc>
                <a:spcPct val="100000"/>
              </a:lnSpc>
              <a:spcBef>
                <a:spcPts val="0"/>
              </a:spcBef>
              <a:spcAft>
                <a:spcPts val="0"/>
              </a:spcAft>
              <a:buClr>
                <a:srgbClr val="8DC641"/>
              </a:buClr>
              <a:buSzPts val="2400"/>
              <a:buNone/>
            </a:pPr>
            <a:endParaRPr dirty="0">
              <a:solidFill>
                <a:srgbClr val="6AA84F"/>
              </a:solidFill>
            </a:endParaRPr>
          </a:p>
          <a:p>
            <a:pPr marL="0" lvl="0" indent="0" algn="r" rtl="0">
              <a:lnSpc>
                <a:spcPct val="100000"/>
              </a:lnSpc>
              <a:spcBef>
                <a:spcPts val="1000"/>
              </a:spcBef>
              <a:spcAft>
                <a:spcPts val="0"/>
              </a:spcAft>
              <a:buClr>
                <a:srgbClr val="8DC641"/>
              </a:buClr>
              <a:buSzPts val="2400"/>
              <a:buNone/>
            </a:pPr>
            <a:endParaRPr dirty="0">
              <a:solidFill>
                <a:srgbClr val="6AA84F"/>
              </a:solidFill>
            </a:endParaRPr>
          </a:p>
        </p:txBody>
      </p:sp>
      <p:sp>
        <p:nvSpPr>
          <p:cNvPr id="292" name="Google Shape;292;p8"/>
          <p:cNvSpPr txBox="1">
            <a:spLocks noGrp="1"/>
          </p:cNvSpPr>
          <p:nvPr>
            <p:ph type="body" idx="6"/>
          </p:nvPr>
        </p:nvSpPr>
        <p:spPr>
          <a:xfrm>
            <a:off x="4415658" y="2891059"/>
            <a:ext cx="70956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700" dirty="0"/>
              <a:t>Durch die Optimierung der Nutzung lokaler und erneuerbarer Ressourcen sowie Wissen ermöglicht die Agrarökologie, dass landwirtschaftliche Produktionssysteme die Vorteile von Ökosystemen wie Schädlingsbekämpfung, Bestäubung, Bodenqualität und Erosionsschutz nutzen können, während sie gleichzeitig die Produktivität sicherstelle</a:t>
            </a:r>
            <a:endParaRPr sz="1700" dirty="0"/>
          </a:p>
        </p:txBody>
      </p:sp>
      <p:sp>
        <p:nvSpPr>
          <p:cNvPr id="293" name="Google Shape;293;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294" name="Google Shape;294;p8"/>
          <p:cNvSpPr txBox="1">
            <a:spLocks noGrp="1"/>
          </p:cNvSpPr>
          <p:nvPr>
            <p:ph type="body" idx="8"/>
          </p:nvPr>
        </p:nvSpPr>
        <p:spPr>
          <a:xfrm>
            <a:off x="4802479" y="4426756"/>
            <a:ext cx="6562800" cy="3393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a:t>Gesünder</a:t>
            </a:r>
            <a:endParaRPr lang="en-GB" dirty="0">
              <a:solidFill>
                <a:srgbClr val="6AA84F"/>
              </a:solidFill>
            </a:endParaRPr>
          </a:p>
          <a:p>
            <a:pPr marL="0" lvl="0" indent="0" algn="r" rtl="0">
              <a:lnSpc>
                <a:spcPct val="100000"/>
              </a:lnSpc>
              <a:spcBef>
                <a:spcPts val="0"/>
              </a:spcBef>
              <a:spcAft>
                <a:spcPts val="0"/>
              </a:spcAft>
              <a:buClr>
                <a:srgbClr val="8DC641"/>
              </a:buClr>
              <a:buSzPts val="2400"/>
              <a:buNone/>
            </a:pPr>
            <a:endParaRPr dirty="0">
              <a:solidFill>
                <a:srgbClr val="6AA84F"/>
              </a:solidFill>
            </a:endParaRPr>
          </a:p>
          <a:p>
            <a:pPr marL="0" lvl="0" indent="0" algn="r" rtl="0">
              <a:lnSpc>
                <a:spcPct val="100000"/>
              </a:lnSpc>
              <a:spcBef>
                <a:spcPts val="1000"/>
              </a:spcBef>
              <a:spcAft>
                <a:spcPts val="0"/>
              </a:spcAft>
              <a:buClr>
                <a:srgbClr val="8DC641"/>
              </a:buClr>
              <a:buSzPts val="2400"/>
              <a:buNone/>
            </a:pPr>
            <a:endParaRPr dirty="0">
              <a:solidFill>
                <a:srgbClr val="6AA84F"/>
              </a:solidFill>
            </a:endParaRPr>
          </a:p>
        </p:txBody>
      </p:sp>
      <p:sp>
        <p:nvSpPr>
          <p:cNvPr id="295" name="Google Shape;295;p8"/>
          <p:cNvSpPr txBox="1">
            <a:spLocks noGrp="1"/>
          </p:cNvSpPr>
          <p:nvPr>
            <p:ph type="body" idx="9"/>
          </p:nvPr>
        </p:nvSpPr>
        <p:spPr>
          <a:xfrm>
            <a:off x="4374625" y="4782728"/>
            <a:ext cx="70956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700" dirty="0"/>
              <a:t>Darüber hinaus reduziert sie durch die Minimierung der Verwendung potenziell schädlicher Agrochemikalien die negativen Auswirkungen der Landwirtschaft auf die menschliche und Umweltgesundheit. Durch die Rückverlagerung von Ernährung kann sie zudem zur Förderung nachhaltiger und gesunder Ernährungsweisen beitragen</a:t>
            </a:r>
            <a:r>
              <a:rPr lang="en-US" sz="1800" dirty="0"/>
              <a:t>. </a:t>
            </a:r>
            <a:endParaRPr sz="1800" dirty="0"/>
          </a:p>
          <a:p>
            <a:pPr marL="0" lvl="0" indent="0" algn="r" rtl="0">
              <a:lnSpc>
                <a:spcPct val="100000"/>
              </a:lnSpc>
              <a:spcBef>
                <a:spcPts val="1000"/>
              </a:spcBef>
              <a:spcAft>
                <a:spcPts val="0"/>
              </a:spcAft>
              <a:buClr>
                <a:srgbClr val="000000"/>
              </a:buClr>
              <a:buSzPts val="2200"/>
              <a:buNone/>
            </a:pPr>
            <a:endParaRPr sz="2400" dirty="0"/>
          </a:p>
        </p:txBody>
      </p:sp>
      <p:sp>
        <p:nvSpPr>
          <p:cNvPr id="296" name="Google Shape;296;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297" name="Google Shape;297;p8"/>
          <p:cNvPicPr preferRelativeResize="0">
            <a:picLocks noGrp="1"/>
          </p:cNvPicPr>
          <p:nvPr>
            <p:ph type="pic" idx="4"/>
          </p:nvPr>
        </p:nvPicPr>
        <p:blipFill rotWithShape="1">
          <a:blip r:embed="rId3" cstate="email">
            <a:alphaModFix/>
            <a:extLst>
              <a:ext uri="{28A0092B-C50C-407E-A947-70E740481C1C}">
                <a14:useLocalDpi xmlns:a14="http://schemas.microsoft.com/office/drawing/2010/main"/>
              </a:ext>
            </a:extLst>
          </a:blip>
          <a:srcRect/>
          <a:stretch/>
        </p:blipFill>
        <p:spPr>
          <a:xfrm>
            <a:off x="7559" y="188180"/>
            <a:ext cx="3354095" cy="5923856"/>
          </a:xfrm>
          <a:prstGeom prst="rect">
            <a:avLst/>
          </a:prstGeom>
          <a:solidFill>
            <a:srgbClr val="D8D8D8"/>
          </a:solidFill>
          <a:ln>
            <a:noFill/>
          </a:ln>
        </p:spPr>
      </p:pic>
      <p:grpSp>
        <p:nvGrpSpPr>
          <p:cNvPr id="298" name="Google Shape;298;p8"/>
          <p:cNvGrpSpPr/>
          <p:nvPr/>
        </p:nvGrpSpPr>
        <p:grpSpPr>
          <a:xfrm rot="3730759">
            <a:off x="11181018" y="-146767"/>
            <a:ext cx="949887" cy="1163493"/>
            <a:chOff x="7602444" y="4967675"/>
            <a:chExt cx="483620" cy="592374"/>
          </a:xfrm>
        </p:grpSpPr>
        <p:grpSp>
          <p:nvGrpSpPr>
            <p:cNvPr id="299" name="Google Shape;299;p8"/>
            <p:cNvGrpSpPr/>
            <p:nvPr/>
          </p:nvGrpSpPr>
          <p:grpSpPr>
            <a:xfrm>
              <a:off x="7618661" y="4967675"/>
              <a:ext cx="467403" cy="507609"/>
              <a:chOff x="2251964" y="3590497"/>
              <a:chExt cx="467403" cy="507609"/>
            </a:xfrm>
          </p:grpSpPr>
          <p:sp>
            <p:nvSpPr>
              <p:cNvPr id="300" name="Google Shape;300;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p8"/>
            <p:cNvGrpSpPr/>
            <p:nvPr/>
          </p:nvGrpSpPr>
          <p:grpSpPr>
            <a:xfrm>
              <a:off x="7602444" y="4993761"/>
              <a:ext cx="421973" cy="566288"/>
              <a:chOff x="2235747" y="3616583"/>
              <a:chExt cx="421973" cy="566288"/>
            </a:xfrm>
          </p:grpSpPr>
          <p:sp>
            <p:nvSpPr>
              <p:cNvPr id="304" name="Google Shape;304;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06" name="Google Shape;306;p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50" y="188175"/>
            <a:ext cx="3354099" cy="5923849"/>
          </a:xfrm>
          <a:prstGeom prst="rect">
            <a:avLst/>
          </a:prstGeom>
          <a:solidFill>
            <a:srgbClr val="D8D8D8"/>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endParaRPr dirty="0"/>
          </a:p>
          <a:p>
            <a:pPr marL="0" lvl="0" indent="0" algn="ctr" rtl="0">
              <a:lnSpc>
                <a:spcPct val="90000"/>
              </a:lnSpc>
              <a:spcBef>
                <a:spcPts val="0"/>
              </a:spcBef>
              <a:spcAft>
                <a:spcPts val="0"/>
              </a:spcAft>
              <a:buClr>
                <a:srgbClr val="000000"/>
              </a:buClr>
              <a:buSzPts val="3000"/>
              <a:buNone/>
            </a:pPr>
            <a:r>
              <a:rPr lang="de-DE" dirty="0"/>
              <a:t>"Nachhaltige Landwirtschaft betrifft nicht nur den Anbau von Pflanzen, sondern auch die Pflege des Bodens, des Wassers, der Luft und aller Lebewesen, die auf sie angewiesen sind.“</a:t>
            </a:r>
          </a:p>
          <a:p>
            <a:pPr marL="0" lvl="0" indent="0" algn="ctr" rtl="0">
              <a:lnSpc>
                <a:spcPct val="90000"/>
              </a:lnSpc>
              <a:spcBef>
                <a:spcPts val="1000"/>
              </a:spcBef>
              <a:spcAft>
                <a:spcPts val="0"/>
              </a:spcAft>
              <a:buClr>
                <a:srgbClr val="000000"/>
              </a:buClr>
              <a:buSzPts val="3000"/>
              <a:buNone/>
            </a:pPr>
            <a:endParaRPr dirty="0"/>
          </a:p>
        </p:txBody>
      </p:sp>
      <p:sp>
        <p:nvSpPr>
          <p:cNvPr id="312" name="Google Shape;312;p9"/>
          <p:cNvSpPr txBox="1"/>
          <p:nvPr/>
        </p:nvSpPr>
        <p:spPr>
          <a:xfrm>
            <a:off x="1686639" y="4827311"/>
            <a:ext cx="3161400" cy="5058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US" sz="2200" b="1">
                <a:latin typeface="Calibri"/>
                <a:ea typeface="Calibri"/>
                <a:cs typeface="Calibri"/>
                <a:sym typeface="Calibri"/>
              </a:rPr>
              <a:t>Vandana Shiva</a:t>
            </a:r>
            <a:endParaRPr sz="1400" b="0" i="0" u="none" strike="noStrike" cap="none">
              <a:solidFill>
                <a:srgbClr val="000000"/>
              </a:solidFill>
              <a:latin typeface="Arial"/>
              <a:ea typeface="Arial"/>
              <a:cs typeface="Arial"/>
              <a:sym typeface="Arial"/>
            </a:endParaRPr>
          </a:p>
        </p:txBody>
      </p:sp>
      <p:pic>
        <p:nvPicPr>
          <p:cNvPr id="313" name="Google Shape;313;p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096000" y="1404749"/>
            <a:ext cx="5239644" cy="4704420"/>
          </a:xfrm>
          <a:prstGeom prst="rect">
            <a:avLst/>
          </a:prstGeom>
          <a:solidFill>
            <a:srgbClr val="D8D8D8"/>
          </a:solidFill>
          <a:ln>
            <a:noFill/>
          </a:ln>
        </p:spPr>
      </p:pic>
      <p:grpSp>
        <p:nvGrpSpPr>
          <p:cNvPr id="314" name="Google Shape;314;p9"/>
          <p:cNvGrpSpPr/>
          <p:nvPr/>
        </p:nvGrpSpPr>
        <p:grpSpPr>
          <a:xfrm>
            <a:off x="5992835" y="651183"/>
            <a:ext cx="1487826" cy="1083162"/>
            <a:chOff x="3400450" y="986392"/>
            <a:chExt cx="1487826" cy="1083162"/>
          </a:xfrm>
        </p:grpSpPr>
        <p:sp>
          <p:nvSpPr>
            <p:cNvPr id="315" name="Google Shape;315;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7" name="Google Shape;317;p9"/>
          <p:cNvGrpSpPr/>
          <p:nvPr/>
        </p:nvGrpSpPr>
        <p:grpSpPr>
          <a:xfrm rot="3730759">
            <a:off x="475533" y="5007290"/>
            <a:ext cx="949887" cy="1163493"/>
            <a:chOff x="7602444" y="4967675"/>
            <a:chExt cx="483620" cy="592374"/>
          </a:xfrm>
        </p:grpSpPr>
        <p:grpSp>
          <p:nvGrpSpPr>
            <p:cNvPr id="318" name="Google Shape;318;p9"/>
            <p:cNvGrpSpPr/>
            <p:nvPr/>
          </p:nvGrpSpPr>
          <p:grpSpPr>
            <a:xfrm>
              <a:off x="7618661" y="4967675"/>
              <a:ext cx="467403" cy="507609"/>
              <a:chOff x="2251964" y="3590497"/>
              <a:chExt cx="467403" cy="507609"/>
            </a:xfrm>
          </p:grpSpPr>
          <p:sp>
            <p:nvSpPr>
              <p:cNvPr id="319" name="Google Shape;319;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9"/>
            <p:cNvGrpSpPr/>
            <p:nvPr/>
          </p:nvGrpSpPr>
          <p:grpSpPr>
            <a:xfrm>
              <a:off x="7602444" y="4993761"/>
              <a:ext cx="421973" cy="566288"/>
              <a:chOff x="2235747" y="3616583"/>
              <a:chExt cx="421973" cy="566288"/>
            </a:xfrm>
          </p:grpSpPr>
          <p:sp>
            <p:nvSpPr>
              <p:cNvPr id="323" name="Google Shape;323;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0"/>
          <p:cNvSpPr txBox="1">
            <a:spLocks noGrp="1"/>
          </p:cNvSpPr>
          <p:nvPr>
            <p:ph type="body" idx="1"/>
          </p:nvPr>
        </p:nvSpPr>
        <p:spPr>
          <a:xfrm>
            <a:off x="619125" y="478600"/>
            <a:ext cx="6324600" cy="410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de-DE" sz="1850" dirty="0"/>
              <a:t>Zum Beispiel spielen </a:t>
            </a:r>
            <a:r>
              <a:rPr lang="de-DE" sz="1850" b="1" dirty="0"/>
              <a:t>Frauen</a:t>
            </a:r>
            <a:r>
              <a:rPr lang="de-DE" sz="1850" dirty="0"/>
              <a:t> eine zentrale Rolle in der Agroökologie, indem sie oft Hüterinnen gesunder, traditioneller Ernährung sind und eine Schlüsselrolle in nachhaltigen Lebensmittelsystemen einnehmen – vom Zuhause über das Feld bis hin zum Markt und darüber hinaus. Agroökologie hat das Potenzial, die Rechte, Motivation und Autonomie von Frauen voranzutreiben.</a:t>
            </a:r>
          </a:p>
          <a:p>
            <a:pPr marL="0" lvl="0" indent="0" algn="l" rtl="0">
              <a:lnSpc>
                <a:spcPct val="115000"/>
              </a:lnSpc>
              <a:spcBef>
                <a:spcPts val="0"/>
              </a:spcBef>
              <a:spcAft>
                <a:spcPts val="0"/>
              </a:spcAft>
              <a:buSzPts val="2400"/>
              <a:buNone/>
            </a:pPr>
            <a:r>
              <a:rPr lang="de-DE" sz="1850" dirty="0"/>
              <a:t>Agroökologie ist ein Ansatz, der nicht nur darauf abzielt, Lebensmittel auf nachhaltige Weise zu produzieren, sondern auch als </a:t>
            </a:r>
            <a:r>
              <a:rPr lang="de-DE" sz="1850" b="1" dirty="0"/>
              <a:t>Motor für Veränderung und Entwicklung in lokalen Gemeinschaften wirkt, mit einem Fokus auf Jugend, Frauen und Ernährungssouveränität</a:t>
            </a:r>
            <a:r>
              <a:rPr lang="de-DE" sz="1850" dirty="0"/>
              <a:t>. Dieser Ansatz bietet Chancen für eine gerechtere, inklusivere und umweltfreundlichere Landwirtschaft, während er gleichzeitig die Ernährungssicherheit, Gesundheit und das Wohlbefinden der 	Gemeinschaft fördert.</a:t>
            </a:r>
            <a:endParaRPr sz="1850" dirty="0"/>
          </a:p>
          <a:p>
            <a:pPr marL="228600" lvl="0" indent="-228600" algn="l" rtl="0">
              <a:lnSpc>
                <a:spcPct val="90000"/>
              </a:lnSpc>
              <a:spcBef>
                <a:spcPts val="1000"/>
              </a:spcBef>
              <a:spcAft>
                <a:spcPts val="0"/>
              </a:spcAft>
              <a:buClr>
                <a:srgbClr val="000000"/>
              </a:buClr>
              <a:buSzPts val="2400"/>
              <a:buNone/>
            </a:pPr>
            <a:endParaRPr sz="1850" dirty="0"/>
          </a:p>
        </p:txBody>
      </p:sp>
      <p:pic>
        <p:nvPicPr>
          <p:cNvPr id="330" name="Google Shape;330;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210424" y="1420553"/>
            <a:ext cx="4981575" cy="3913188"/>
          </a:xfrm>
          <a:prstGeom prst="rect">
            <a:avLst/>
          </a:prstGeom>
          <a:solidFill>
            <a:srgbClr val="D8D8D8"/>
          </a:solidFill>
          <a:ln>
            <a:noFill/>
          </a:ln>
        </p:spPr>
      </p:pic>
      <p:sp>
        <p:nvSpPr>
          <p:cNvPr id="331" name="Google Shape;331;p10"/>
          <p:cNvSpPr txBox="1"/>
          <p:nvPr/>
        </p:nvSpPr>
        <p:spPr>
          <a:xfrm>
            <a:off x="0" y="5766950"/>
            <a:ext cx="4372500" cy="479100"/>
          </a:xfrm>
          <a:prstGeom prst="rect">
            <a:avLst/>
          </a:prstGeom>
          <a:noFill/>
          <a:ln>
            <a:noFill/>
          </a:ln>
        </p:spPr>
        <p:txBody>
          <a:bodyPr spcFirstLastPara="1" wrap="square" lIns="91425" tIns="91425" rIns="91425" bIns="91425" anchor="t" anchorCtr="0">
            <a:noAutofit/>
          </a:bodyPr>
          <a:lstStyle/>
          <a:p>
            <a:pPr marL="228600" marR="0" lvl="0" indent="-228600" algn="ctr" rtl="0">
              <a:lnSpc>
                <a:spcPct val="90000"/>
              </a:lnSpc>
              <a:spcBef>
                <a:spcPts val="1000"/>
              </a:spcBef>
              <a:spcAft>
                <a:spcPts val="0"/>
              </a:spcAft>
              <a:buClr>
                <a:srgbClr val="000000"/>
              </a:buClr>
              <a:buSzPts val="2400"/>
              <a:buFont typeface="Arial"/>
              <a:buNone/>
            </a:pP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Find out more:</a:t>
            </a:r>
            <a:r>
              <a:rPr lang="en-US"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b="1" i="0" u="sng"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Agroecology and the Sustainable Development Goals (SDGs)</a:t>
            </a: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3139</Words>
  <Application>Microsoft Office PowerPoint</Application>
  <PresentationFormat>Widescreen</PresentationFormat>
  <Paragraphs>286</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9</cp:revision>
  <dcterms:created xsi:type="dcterms:W3CDTF">2020-10-14T13:32:04Z</dcterms:created>
  <dcterms:modified xsi:type="dcterms:W3CDTF">2024-09-04T12:58:22Z</dcterms:modified>
</cp:coreProperties>
</file>