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4286" r:id="rId2"/>
    <p:sldId id="257" r:id="rId3"/>
    <p:sldId id="258" r:id="rId4"/>
    <p:sldId id="4377" r:id="rId5"/>
    <p:sldId id="259" r:id="rId6"/>
    <p:sldId id="4378" r:id="rId7"/>
    <p:sldId id="261" r:id="rId8"/>
    <p:sldId id="262" r:id="rId9"/>
    <p:sldId id="263" r:id="rId10"/>
    <p:sldId id="264" r:id="rId11"/>
    <p:sldId id="265" r:id="rId12"/>
    <p:sldId id="437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12192000" cy="6858000"/>
  <p:notesSz cx="6858000" cy="9144000"/>
  <p:embeddedFontLst>
    <p:embeddedFont>
      <p:font typeface="Montserrat Light" panose="000004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2Ys2EjM01I28JTu8GLprhKUB6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ssandro d'Alsaz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4129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2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bd476212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dbd476212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2dbd476212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dbd476212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dbd476212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2dbd476212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7" name="Google Shape;4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dbd476212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2dbd476212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2dbd4762122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AGATA project as Case study</a:t>
            </a: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8" name="Google Shape;2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72" name="Google Shape;2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8"/>
        <p:cNvGrpSpPr/>
        <p:nvPr/>
      </p:nvGrpSpPr>
      <p:grpSpPr>
        <a:xfrm>
          <a:off x="0" y="0"/>
          <a:ext cx="0" cy="0"/>
          <a:chOff x="0" y="0"/>
          <a:chExt cx="0" cy="0"/>
        </a:xfrm>
      </p:grpSpPr>
      <p:sp>
        <p:nvSpPr>
          <p:cNvPr id="129" name="Google Shape;129;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7" name="Google Shape;137;p40"/>
          <p:cNvGrpSpPr/>
          <p:nvPr/>
        </p:nvGrpSpPr>
        <p:grpSpPr>
          <a:xfrm>
            <a:off x="309236" y="3028352"/>
            <a:ext cx="6499866" cy="2738122"/>
            <a:chOff x="1202708" y="6807724"/>
            <a:chExt cx="6270636" cy="2641557"/>
          </a:xfrm>
        </p:grpSpPr>
        <p:grpSp>
          <p:nvGrpSpPr>
            <p:cNvPr id="138" name="Google Shape;138;p40"/>
            <p:cNvGrpSpPr/>
            <p:nvPr/>
          </p:nvGrpSpPr>
          <p:grpSpPr>
            <a:xfrm>
              <a:off x="2348838" y="6807724"/>
              <a:ext cx="1249545" cy="2223620"/>
              <a:chOff x="2348838" y="6807724"/>
              <a:chExt cx="1249545" cy="2223620"/>
            </a:xfrm>
          </p:grpSpPr>
          <p:sp>
            <p:nvSpPr>
              <p:cNvPr id="139" name="Google Shape;139;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3" name="Google Shape;143;p40"/>
              <p:cNvGrpSpPr/>
              <p:nvPr/>
            </p:nvGrpSpPr>
            <p:grpSpPr>
              <a:xfrm>
                <a:off x="2483956" y="6807724"/>
                <a:ext cx="738321" cy="802017"/>
                <a:chOff x="2483956" y="6807724"/>
                <a:chExt cx="738321" cy="802017"/>
              </a:xfrm>
            </p:grpSpPr>
            <p:sp>
              <p:nvSpPr>
                <p:cNvPr id="144" name="Google Shape;144;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47" name="Google Shape;147;p40"/>
            <p:cNvGrpSpPr/>
            <p:nvPr/>
          </p:nvGrpSpPr>
          <p:grpSpPr>
            <a:xfrm>
              <a:off x="1202708" y="6848940"/>
              <a:ext cx="6270636" cy="2600341"/>
              <a:chOff x="1202708" y="6848940"/>
              <a:chExt cx="6270636" cy="2600341"/>
            </a:xfrm>
          </p:grpSpPr>
          <p:sp>
            <p:nvSpPr>
              <p:cNvPr id="148" name="Google Shape;148;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0" name="Google Shape;150;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oogle Shape;131;p42">
            <a:extLst>
              <a:ext uri="{FF2B5EF4-FFF2-40B4-BE49-F238E27FC236}">
                <a16:creationId xmlns:a16="http://schemas.microsoft.com/office/drawing/2014/main" id="{DFE9F6F1-72F5-9127-2E7F-D1360EE60F8E}"/>
              </a:ext>
            </a:extLst>
          </p:cNvPr>
          <p:cNvGrpSpPr/>
          <p:nvPr userDrawn="1"/>
        </p:nvGrpSpPr>
        <p:grpSpPr>
          <a:xfrm>
            <a:off x="548818" y="6039954"/>
            <a:ext cx="2735993" cy="679345"/>
            <a:chOff x="0" y="0"/>
            <a:chExt cx="2301694" cy="571500"/>
          </a:xfrm>
        </p:grpSpPr>
        <p:sp>
          <p:nvSpPr>
            <p:cNvPr id="3" name="Google Shape;132;p42">
              <a:extLst>
                <a:ext uri="{FF2B5EF4-FFF2-40B4-BE49-F238E27FC236}">
                  <a16:creationId xmlns:a16="http://schemas.microsoft.com/office/drawing/2014/main" id="{D9F3B8D8-F716-FD68-EA5D-153D8DBC7B04}"/>
                </a:ext>
              </a:extLst>
            </p:cNvPr>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 name="Google Shape;133;p42">
              <a:extLst>
                <a:ext uri="{FF2B5EF4-FFF2-40B4-BE49-F238E27FC236}">
                  <a16:creationId xmlns:a16="http://schemas.microsoft.com/office/drawing/2014/main" id="{AC15A4D6-6AA6-33F5-41F3-AC29522E0F27}"/>
                </a:ext>
              </a:extLst>
            </p:cNvPr>
            <p:cNvPicPr preferRelativeResize="0"/>
            <p:nvPr/>
          </p:nvPicPr>
          <p:blipFill rotWithShape="1">
            <a:blip r:embed="rId2"/>
            <a:srcRect/>
            <a:stretch/>
          </p:blipFill>
          <p:spPr>
            <a:xfrm>
              <a:off x="312965" y="101059"/>
              <a:ext cx="1675765" cy="37516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1"/>
        <p:cNvGrpSpPr/>
        <p:nvPr/>
      </p:nvGrpSpPr>
      <p:grpSpPr>
        <a:xfrm>
          <a:off x="0" y="0"/>
          <a:ext cx="0" cy="0"/>
          <a:chOff x="0" y="0"/>
          <a:chExt cx="0" cy="0"/>
        </a:xfrm>
      </p:grpSpPr>
      <p:cxnSp>
        <p:nvCxnSpPr>
          <p:cNvPr id="152" name="Google Shape;152;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53" name="Google Shape;153;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54"/>
        <p:cNvGrpSpPr/>
        <p:nvPr/>
      </p:nvGrpSpPr>
      <p:grpSpPr>
        <a:xfrm>
          <a:off x="0" y="0"/>
          <a:ext cx="0" cy="0"/>
          <a:chOff x="0" y="0"/>
          <a:chExt cx="0" cy="0"/>
        </a:xfrm>
      </p:grpSpPr>
      <p:sp>
        <p:nvSpPr>
          <p:cNvPr id="155" name="Google Shape;155;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6" name="Google Shape;156;p4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57" name="Google Shape;157;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0" name="Google Shape;160;p42"/>
          <p:cNvGrpSpPr/>
          <p:nvPr/>
        </p:nvGrpSpPr>
        <p:grpSpPr>
          <a:xfrm>
            <a:off x="9031059" y="445499"/>
            <a:ext cx="2735993" cy="679345"/>
            <a:chOff x="0" y="0"/>
            <a:chExt cx="2301694" cy="571500"/>
          </a:xfrm>
        </p:grpSpPr>
        <p:sp>
          <p:nvSpPr>
            <p:cNvPr id="161" name="Google Shape;161;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63" name="Google Shape;163;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6"/>
        <p:cNvGrpSpPr/>
        <p:nvPr/>
      </p:nvGrpSpPr>
      <p:grpSpPr>
        <a:xfrm>
          <a:off x="0" y="0"/>
          <a:ext cx="0" cy="0"/>
          <a:chOff x="0" y="0"/>
          <a:chExt cx="0" cy="0"/>
        </a:xfrm>
      </p:grpSpPr>
      <p:sp>
        <p:nvSpPr>
          <p:cNvPr id="167" name="Google Shape;167;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8" name="Google Shape;168;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0" name="Google Shape;170;p43"/>
          <p:cNvGrpSpPr/>
          <p:nvPr/>
        </p:nvGrpSpPr>
        <p:grpSpPr>
          <a:xfrm>
            <a:off x="9236842" y="286604"/>
            <a:ext cx="2735993" cy="679345"/>
            <a:chOff x="0" y="0"/>
            <a:chExt cx="2301694" cy="571500"/>
          </a:xfrm>
        </p:grpSpPr>
        <p:sp>
          <p:nvSpPr>
            <p:cNvPr id="171" name="Google Shape;171;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p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73" name="Google Shape;173;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43"/>
          <p:cNvSpPr>
            <a:spLocks noGrp="1"/>
          </p:cNvSpPr>
          <p:nvPr>
            <p:ph type="pic" idx="3"/>
          </p:nvPr>
        </p:nvSpPr>
        <p:spPr>
          <a:xfrm>
            <a:off x="-1" y="354507"/>
            <a:ext cx="5501637" cy="4939649"/>
          </a:xfrm>
          <a:prstGeom prst="rect">
            <a:avLst/>
          </a:prstGeom>
          <a:solidFill>
            <a:srgbClr val="D8D8D8"/>
          </a:solidFill>
          <a:ln>
            <a:noFill/>
          </a:ln>
        </p:spPr>
      </p:sp>
      <p:pic>
        <p:nvPicPr>
          <p:cNvPr id="175" name="Google Shape;175;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76" name="Google Shape;176;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1610849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320777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4"/>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4"/>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78"/>
        <p:cNvGrpSpPr/>
        <p:nvPr/>
      </p:nvGrpSpPr>
      <p:grpSpPr>
        <a:xfrm>
          <a:off x="0" y="0"/>
          <a:ext cx="0" cy="0"/>
          <a:chOff x="0" y="0"/>
          <a:chExt cx="0" cy="0"/>
        </a:xfrm>
      </p:grpSpPr>
      <p:sp>
        <p:nvSpPr>
          <p:cNvPr id="79" name="Google Shape;79;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82"/>
        <p:cNvGrpSpPr/>
        <p:nvPr/>
      </p:nvGrpSpPr>
      <p:grpSpPr>
        <a:xfrm>
          <a:off x="0" y="0"/>
          <a:ext cx="0" cy="0"/>
          <a:chOff x="0" y="0"/>
          <a:chExt cx="0" cy="0"/>
        </a:xfrm>
      </p:grpSpPr>
      <p:sp>
        <p:nvSpPr>
          <p:cNvPr id="83" name="Google Shape;83;p35"/>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4" name="Google Shape;84;p35"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85" name="Google Shape;85;p35"/>
          <p:cNvSpPr>
            <a:spLocks noGrp="1"/>
          </p:cNvSpPr>
          <p:nvPr>
            <p:ph type="pic" idx="2"/>
          </p:nvPr>
        </p:nvSpPr>
        <p:spPr>
          <a:xfrm>
            <a:off x="8912202" y="1246695"/>
            <a:ext cx="2444127" cy="4336988"/>
          </a:xfrm>
          <a:prstGeom prst="rect">
            <a:avLst/>
          </a:prstGeom>
          <a:solidFill>
            <a:srgbClr val="D8D8D8"/>
          </a:solidFill>
          <a:ln>
            <a:noFill/>
          </a:ln>
        </p:spPr>
      </p:sp>
      <p:sp>
        <p:nvSpPr>
          <p:cNvPr id="86" name="Google Shape;86;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5"/>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35"/>
          <p:cNvSpPr/>
          <p:nvPr/>
        </p:nvSpPr>
        <p:spPr>
          <a:xfrm>
            <a:off x="0" y="5782590"/>
            <a:ext cx="6938682"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89"/>
        <p:cNvGrpSpPr/>
        <p:nvPr/>
      </p:nvGrpSpPr>
      <p:grpSpPr>
        <a:xfrm>
          <a:off x="0" y="0"/>
          <a:ext cx="0" cy="0"/>
          <a:chOff x="0" y="0"/>
          <a:chExt cx="0" cy="0"/>
        </a:xfrm>
      </p:grpSpPr>
      <p:sp>
        <p:nvSpPr>
          <p:cNvPr id="90" name="Google Shape;90;p37"/>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7"/>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37"/>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93"/>
        <p:cNvGrpSpPr/>
        <p:nvPr/>
      </p:nvGrpSpPr>
      <p:grpSpPr>
        <a:xfrm>
          <a:off x="0" y="0"/>
          <a:ext cx="0" cy="0"/>
          <a:chOff x="0" y="0"/>
          <a:chExt cx="0" cy="0"/>
        </a:xfrm>
      </p:grpSpPr>
      <p:sp>
        <p:nvSpPr>
          <p:cNvPr id="94" name="Google Shape;94;p38"/>
          <p:cNvSpPr/>
          <p:nvPr/>
        </p:nvSpPr>
        <p:spPr>
          <a:xfrm>
            <a:off x="511444" y="453836"/>
            <a:ext cx="6391380"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8"/>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8"/>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7" name="Google Shape;97;p38"/>
          <p:cNvSpPr>
            <a:spLocks noGrp="1"/>
          </p:cNvSpPr>
          <p:nvPr>
            <p:ph type="pic" idx="3"/>
          </p:nvPr>
        </p:nvSpPr>
        <p:spPr>
          <a:xfrm>
            <a:off x="6902824" y="1452563"/>
            <a:ext cx="5289176" cy="4656137"/>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98"/>
        <p:cNvGrpSpPr/>
        <p:nvPr/>
      </p:nvGrpSpPr>
      <p:grpSpPr>
        <a:xfrm>
          <a:off x="0" y="0"/>
          <a:ext cx="0" cy="0"/>
          <a:chOff x="0" y="0"/>
          <a:chExt cx="0" cy="0"/>
        </a:xfrm>
      </p:grpSpPr>
      <p:sp>
        <p:nvSpPr>
          <p:cNvPr id="99" name="Google Shape;99;p32"/>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2"/>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2"/>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2"/>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2"/>
          <p:cNvSpPr>
            <a:spLocks noGrp="1"/>
          </p:cNvSpPr>
          <p:nvPr>
            <p:ph type="pic" idx="4"/>
          </p:nvPr>
        </p:nvSpPr>
        <p:spPr>
          <a:xfrm>
            <a:off x="7559" y="188180"/>
            <a:ext cx="3354094" cy="5923858"/>
          </a:xfrm>
          <a:prstGeom prst="rect">
            <a:avLst/>
          </a:prstGeom>
          <a:solidFill>
            <a:srgbClr val="D8D8D8"/>
          </a:solidFill>
          <a:ln>
            <a:noFill/>
          </a:ln>
        </p:spPr>
      </p:sp>
      <p:grpSp>
        <p:nvGrpSpPr>
          <p:cNvPr id="104" name="Google Shape;104;p32"/>
          <p:cNvGrpSpPr/>
          <p:nvPr/>
        </p:nvGrpSpPr>
        <p:grpSpPr>
          <a:xfrm>
            <a:off x="4054161" y="721803"/>
            <a:ext cx="7547911" cy="1674487"/>
            <a:chOff x="4061909" y="1565906"/>
            <a:chExt cx="7547911" cy="1882781"/>
          </a:xfrm>
        </p:grpSpPr>
        <p:cxnSp>
          <p:nvCxnSpPr>
            <p:cNvPr id="105" name="Google Shape;105;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32"/>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32"/>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32"/>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32"/>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32"/>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32"/>
          <p:cNvGrpSpPr/>
          <p:nvPr/>
        </p:nvGrpSpPr>
        <p:grpSpPr>
          <a:xfrm>
            <a:off x="4054160" y="2644936"/>
            <a:ext cx="7547911" cy="1674487"/>
            <a:chOff x="4061909" y="1565906"/>
            <a:chExt cx="7547911" cy="1882781"/>
          </a:xfrm>
        </p:grpSpPr>
        <p:cxnSp>
          <p:nvCxnSpPr>
            <p:cNvPr id="114" name="Google Shape;114;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32"/>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32"/>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9" name="Google Shape;119;p32"/>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2"/>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32"/>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2" name="Google Shape;122;p32"/>
          <p:cNvGrpSpPr/>
          <p:nvPr/>
        </p:nvGrpSpPr>
        <p:grpSpPr>
          <a:xfrm>
            <a:off x="4069658" y="4508733"/>
            <a:ext cx="7547911" cy="1674487"/>
            <a:chOff x="4061909" y="1565906"/>
            <a:chExt cx="7547911" cy="1882781"/>
          </a:xfrm>
        </p:grpSpPr>
        <p:cxnSp>
          <p:nvCxnSpPr>
            <p:cNvPr id="123" name="Google Shape;123;p32"/>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4" name="Google Shape;124;p32"/>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5" name="Google Shape;125;p32"/>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26" name="Google Shape;126;p32"/>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27" name="Google Shape;127;p32"/>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ermesdavenir.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www.seeds4all.eu/seed-operators/spain/red-de-semillas-resembrando-intercambi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www.campagnamica.it/world-farmers-markets-coali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agricultureandfood.d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regeneration.org/nexus/agroecology"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ratislava.sk/zivotne-prostredie-a-vystavba/zelen/udrzba-a-tvorba-zelene/komunitne-zahrady"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hyperlink" Target="https://zivica.sk/" TargetMode="External"/><Relationship Id="rId4" Type="http://schemas.openxmlformats.org/officeDocument/2006/relationships/hyperlink" Target="https://biofarma.s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intechopen.com/chapters/7880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ao.org/family-farming/detail/en/c/114776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o.org/agroecology/overview/our-work/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335684" y="4492507"/>
            <a:ext cx="6769414" cy="697353"/>
          </a:xfrm>
        </p:spPr>
        <p:txBody>
          <a:bodyPr/>
          <a:lstStyle/>
          <a:p>
            <a:r>
              <a:rPr lang="de-DE" sz="3600" dirty="0">
                <a:latin typeface="Calibri" panose="020F0502020204030204" pitchFamily="34" charset="0"/>
                <a:ea typeface="Calibri" panose="020F0502020204030204" pitchFamily="34" charset="0"/>
                <a:cs typeface="Calibri" panose="020F0502020204030204" pitchFamily="34" charset="0"/>
              </a:rPr>
              <a:t>Brücken zwischen Agroökologie und der Gemeinschaft bauen</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891848" y="3477653"/>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3</a:t>
            </a:r>
          </a:p>
        </p:txBody>
      </p:sp>
      <p:pic>
        <p:nvPicPr>
          <p:cNvPr id="5" name="Picture Placeholder 4" descr="Farmer watering crops in urban garden">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screen">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
        <p:nvSpPr>
          <p:cNvPr id="8" name="Text Placeholder 1">
            <a:extLst>
              <a:ext uri="{FF2B5EF4-FFF2-40B4-BE49-F238E27FC236}">
                <a16:creationId xmlns:a16="http://schemas.microsoft.com/office/drawing/2014/main" id="{2F125B86-02A8-17B7-80A2-C8090A495C48}"/>
              </a:ext>
            </a:extLst>
          </p:cNvPr>
          <p:cNvSpPr txBox="1">
            <a:spLocks/>
          </p:cNvSpPr>
          <p:nvPr/>
        </p:nvSpPr>
        <p:spPr>
          <a:xfrm>
            <a:off x="7511514" y="5856037"/>
            <a:ext cx="4448014" cy="679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de-DE" dirty="0"/>
              <a:t>Agroökologie wirkt als Katalysator für Gemeinschaftszusammenhalt und -stärkung, indem sie </a:t>
            </a:r>
            <a:r>
              <a:rPr lang="de-DE" b="1" dirty="0"/>
              <a:t>kooperative Beziehungen zwischen Personen in der Landwirtschaft und den Mitgliedern der Gemeinschaft fördert.</a:t>
            </a:r>
          </a:p>
          <a:p>
            <a:pPr marL="228600" lvl="0" indent="-228600" algn="l" rtl="0">
              <a:lnSpc>
                <a:spcPct val="90000"/>
              </a:lnSpc>
              <a:spcBef>
                <a:spcPts val="1000"/>
              </a:spcBef>
              <a:spcAft>
                <a:spcPts val="0"/>
              </a:spcAft>
              <a:buClr>
                <a:srgbClr val="000000"/>
              </a:buClr>
              <a:buSzPts val="2400"/>
              <a:buNone/>
            </a:pPr>
            <a:endParaRPr dirty="0"/>
          </a:p>
        </p:txBody>
      </p:sp>
      <p:sp>
        <p:nvSpPr>
          <p:cNvPr id="296" name="Google Shape;296;p10"/>
          <p:cNvSpPr txBox="1">
            <a:spLocks noGrp="1"/>
          </p:cNvSpPr>
          <p:nvPr>
            <p:ph type="body" idx="2"/>
          </p:nvPr>
        </p:nvSpPr>
        <p:spPr>
          <a:xfrm>
            <a:off x="836363" y="585442"/>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de-DE" dirty="0"/>
              <a:t>Förderung der Gemeinschaftsbindung durch Agroökologie</a:t>
            </a:r>
          </a:p>
        </p:txBody>
      </p:sp>
      <p:pic>
        <p:nvPicPr>
          <p:cNvPr id="297" name="Google Shape;297;p10"/>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7061200" y="1420553"/>
            <a:ext cx="5130799" cy="3913188"/>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9"/>
          <p:cNvSpPr txBox="1">
            <a:spLocks noGrp="1"/>
          </p:cNvSpPr>
          <p:nvPr>
            <p:ph type="body" idx="1"/>
          </p:nvPr>
        </p:nvSpPr>
        <p:spPr>
          <a:xfrm>
            <a:off x="856356" y="1268964"/>
            <a:ext cx="4821945" cy="406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de-DE" dirty="0"/>
              <a:t>Der Zweck meiner Arbeit war nie, zu zerstören, sondern immer zu schaffen, Brücken zu bauen, denn wir müssen in der Hoffnung leben, dass die Menschheit zusammenfindet und dass es leichter wird, je besser wir einander verstehen.</a:t>
            </a:r>
          </a:p>
          <a:p>
            <a:pPr marL="0" lvl="0" indent="0" algn="ctr" rtl="0">
              <a:lnSpc>
                <a:spcPct val="90000"/>
              </a:lnSpc>
              <a:spcBef>
                <a:spcPts val="1000"/>
              </a:spcBef>
              <a:spcAft>
                <a:spcPts val="0"/>
              </a:spcAft>
              <a:buClr>
                <a:srgbClr val="000000"/>
              </a:buClr>
              <a:buSzPts val="3000"/>
              <a:buNone/>
            </a:pPr>
            <a:endParaRPr dirty="0"/>
          </a:p>
        </p:txBody>
      </p:sp>
      <p:sp>
        <p:nvSpPr>
          <p:cNvPr id="303" name="Google Shape;303;p9"/>
          <p:cNvSpPr txBox="1"/>
          <p:nvPr/>
        </p:nvSpPr>
        <p:spPr>
          <a:xfrm>
            <a:off x="1686639" y="4827311"/>
            <a:ext cx="3161377" cy="505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Alphonse</a:t>
            </a:r>
            <a:r>
              <a:rPr lang="en-US" sz="2800" b="1" i="0" u="none" strike="noStrike" cap="none">
                <a:solidFill>
                  <a:srgbClr val="000000"/>
                </a:solidFill>
                <a:latin typeface="Arial"/>
                <a:ea typeface="Arial"/>
                <a:cs typeface="Arial"/>
                <a:sym typeface="Arial"/>
              </a:rPr>
              <a:t> </a:t>
            </a:r>
            <a:r>
              <a:rPr lang="en-US" sz="2800" b="1" i="0" u="none" strike="noStrike" cap="none">
                <a:solidFill>
                  <a:srgbClr val="000000"/>
                </a:solidFill>
                <a:latin typeface="Calibri"/>
                <a:ea typeface="Calibri"/>
                <a:cs typeface="Calibri"/>
                <a:sym typeface="Calibri"/>
              </a:rPr>
              <a:t>Mucha</a:t>
            </a:r>
            <a:endParaRPr sz="2800" b="1" i="0" u="none" strike="noStrike" cap="none">
              <a:solidFill>
                <a:srgbClr val="000000"/>
              </a:solidFill>
              <a:latin typeface="Calibri"/>
              <a:ea typeface="Calibri"/>
              <a:cs typeface="Calibri"/>
              <a:sym typeface="Calibri"/>
            </a:endParaRPr>
          </a:p>
        </p:txBody>
      </p:sp>
      <p:pic>
        <p:nvPicPr>
          <p:cNvPr id="304" name="Google Shape;304;p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096000" y="1404749"/>
            <a:ext cx="5239644" cy="4704418"/>
          </a:xfrm>
          <a:prstGeom prst="rect">
            <a:avLst/>
          </a:prstGeom>
          <a:solidFill>
            <a:srgbClr val="D8D8D8"/>
          </a:solidFill>
          <a:ln>
            <a:noFill/>
          </a:ln>
        </p:spPr>
      </p:pic>
      <p:grpSp>
        <p:nvGrpSpPr>
          <p:cNvPr id="305" name="Google Shape;305;p9"/>
          <p:cNvGrpSpPr/>
          <p:nvPr/>
        </p:nvGrpSpPr>
        <p:grpSpPr>
          <a:xfrm>
            <a:off x="6926285" y="727383"/>
            <a:ext cx="1487826" cy="1083162"/>
            <a:chOff x="3400450" y="986392"/>
            <a:chExt cx="1487826" cy="1083162"/>
          </a:xfrm>
        </p:grpSpPr>
        <p:sp>
          <p:nvSpPr>
            <p:cNvPr id="306" name="Google Shape;306;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9"/>
          <p:cNvGrpSpPr/>
          <p:nvPr/>
        </p:nvGrpSpPr>
        <p:grpSpPr>
          <a:xfrm rot="3730759">
            <a:off x="475533" y="5007290"/>
            <a:ext cx="949887" cy="1163493"/>
            <a:chOff x="7602444" y="4967675"/>
            <a:chExt cx="483620" cy="592374"/>
          </a:xfrm>
        </p:grpSpPr>
        <p:grpSp>
          <p:nvGrpSpPr>
            <p:cNvPr id="309" name="Google Shape;309;p9"/>
            <p:cNvGrpSpPr/>
            <p:nvPr/>
          </p:nvGrpSpPr>
          <p:grpSpPr>
            <a:xfrm>
              <a:off x="7618661" y="4967675"/>
              <a:ext cx="467403" cy="507609"/>
              <a:chOff x="2251964" y="3590497"/>
              <a:chExt cx="467403" cy="507609"/>
            </a:xfrm>
          </p:grpSpPr>
          <p:sp>
            <p:nvSpPr>
              <p:cNvPr id="310" name="Google Shape;310;p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3" name="Google Shape;313;p9"/>
            <p:cNvGrpSpPr/>
            <p:nvPr/>
          </p:nvGrpSpPr>
          <p:grpSpPr>
            <a:xfrm>
              <a:off x="7602444" y="4993761"/>
              <a:ext cx="421973" cy="566288"/>
              <a:chOff x="2235747" y="3616583"/>
              <a:chExt cx="421973" cy="566288"/>
            </a:xfrm>
          </p:grpSpPr>
          <p:sp>
            <p:nvSpPr>
              <p:cNvPr id="314" name="Google Shape;314;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5" name="Google Shape;315;p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71">
            <a:extLst>
              <a:ext uri="{FF2B5EF4-FFF2-40B4-BE49-F238E27FC236}">
                <a16:creationId xmlns:a16="http://schemas.microsoft.com/office/drawing/2014/main" id="{16F73E4A-3502-3246-DC44-A2C68319A4CF}"/>
              </a:ext>
            </a:extLst>
          </p:cNvPr>
          <p:cNvSpPr>
            <a:spLocks noChangeArrowheads="1"/>
          </p:cNvSpPr>
          <p:nvPr/>
        </p:nvSpPr>
        <p:spPr bwMode="auto">
          <a:xfrm>
            <a:off x="534620" y="4291842"/>
            <a:ext cx="2620590" cy="1666264"/>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2">
            <a:extLst>
              <a:ext uri="{FF2B5EF4-FFF2-40B4-BE49-F238E27FC236}">
                <a16:creationId xmlns:a16="http://schemas.microsoft.com/office/drawing/2014/main" id="{3EE9A29A-5DD2-9C77-28AD-F025F7C3183E}"/>
              </a:ext>
            </a:extLst>
          </p:cNvPr>
          <p:cNvSpPr>
            <a:spLocks noChangeArrowheads="1"/>
          </p:cNvSpPr>
          <p:nvPr/>
        </p:nvSpPr>
        <p:spPr bwMode="auto">
          <a:xfrm>
            <a:off x="642334" y="4361088"/>
            <a:ext cx="2620590" cy="1666262"/>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74">
            <a:extLst>
              <a:ext uri="{FF2B5EF4-FFF2-40B4-BE49-F238E27FC236}">
                <a16:creationId xmlns:a16="http://schemas.microsoft.com/office/drawing/2014/main" id="{D31C321F-0445-C1F4-5198-67F21C668C28}"/>
              </a:ext>
            </a:extLst>
          </p:cNvPr>
          <p:cNvSpPr>
            <a:spLocks noChangeArrowheads="1"/>
          </p:cNvSpPr>
          <p:nvPr/>
        </p:nvSpPr>
        <p:spPr bwMode="auto">
          <a:xfrm>
            <a:off x="1814725" y="2722735"/>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solidFill>
            <a:srgbClr val="9FDADF"/>
          </a:solidFill>
          <a:ln w="7200" cap="flat">
            <a:solidFill>
              <a:srgbClr val="75A949"/>
            </a:solidFill>
            <a:round/>
            <a:headEnd/>
            <a:tailEnd/>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75">
            <a:extLst>
              <a:ext uri="{FF2B5EF4-FFF2-40B4-BE49-F238E27FC236}">
                <a16:creationId xmlns:a16="http://schemas.microsoft.com/office/drawing/2014/main" id="{D2797CEC-5536-DA64-D3F3-97EC65F6C671}"/>
              </a:ext>
            </a:extLst>
          </p:cNvPr>
          <p:cNvSpPr>
            <a:spLocks noChangeArrowheads="1"/>
          </p:cNvSpPr>
          <p:nvPr/>
        </p:nvSpPr>
        <p:spPr bwMode="auto">
          <a:xfrm>
            <a:off x="1922439" y="2791980"/>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solidFill>
            <a:srgbClr val="9FDADF"/>
          </a:solidFill>
          <a:ln w="7200" cap="flat">
            <a:solidFill>
              <a:srgbClr val="75A949"/>
            </a:solidFill>
            <a:round/>
            <a:headEnd/>
            <a:tailEnd/>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7">
            <a:extLst>
              <a:ext uri="{FF2B5EF4-FFF2-40B4-BE49-F238E27FC236}">
                <a16:creationId xmlns:a16="http://schemas.microsoft.com/office/drawing/2014/main" id="{3C74B15B-BF11-F6E8-4050-5957518054A1}"/>
              </a:ext>
            </a:extLst>
          </p:cNvPr>
          <p:cNvSpPr>
            <a:spLocks noChangeArrowheads="1"/>
          </p:cNvSpPr>
          <p:nvPr/>
        </p:nvSpPr>
        <p:spPr bwMode="auto">
          <a:xfrm>
            <a:off x="3377050" y="4328678"/>
            <a:ext cx="2620590" cy="1666264"/>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8">
            <a:extLst>
              <a:ext uri="{FF2B5EF4-FFF2-40B4-BE49-F238E27FC236}">
                <a16:creationId xmlns:a16="http://schemas.microsoft.com/office/drawing/2014/main" id="{AD5EBA14-784A-DEFD-F757-1DBC12130BAA}"/>
              </a:ext>
            </a:extLst>
          </p:cNvPr>
          <p:cNvSpPr>
            <a:spLocks noChangeArrowheads="1"/>
          </p:cNvSpPr>
          <p:nvPr/>
        </p:nvSpPr>
        <p:spPr bwMode="auto">
          <a:xfrm>
            <a:off x="3482198" y="4397924"/>
            <a:ext cx="2620592" cy="1666262"/>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80">
            <a:extLst>
              <a:ext uri="{FF2B5EF4-FFF2-40B4-BE49-F238E27FC236}">
                <a16:creationId xmlns:a16="http://schemas.microsoft.com/office/drawing/2014/main" id="{CDF55265-E4BA-E15B-A147-8C45385160C4}"/>
              </a:ext>
            </a:extLst>
          </p:cNvPr>
          <p:cNvSpPr>
            <a:spLocks noChangeArrowheads="1"/>
          </p:cNvSpPr>
          <p:nvPr/>
        </p:nvSpPr>
        <p:spPr bwMode="auto">
          <a:xfrm>
            <a:off x="8871309" y="4187271"/>
            <a:ext cx="2620592" cy="1666264"/>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1" name="Freeform 181">
            <a:extLst>
              <a:ext uri="{FF2B5EF4-FFF2-40B4-BE49-F238E27FC236}">
                <a16:creationId xmlns:a16="http://schemas.microsoft.com/office/drawing/2014/main" id="{EA0195D7-E19C-2A1E-3C9E-530965095B98}"/>
              </a:ext>
            </a:extLst>
          </p:cNvPr>
          <p:cNvSpPr>
            <a:spLocks noChangeArrowheads="1"/>
          </p:cNvSpPr>
          <p:nvPr/>
        </p:nvSpPr>
        <p:spPr bwMode="auto">
          <a:xfrm>
            <a:off x="8976459" y="4256516"/>
            <a:ext cx="2620590" cy="1666262"/>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2" name="Freeform 170">
            <a:extLst>
              <a:ext uri="{FF2B5EF4-FFF2-40B4-BE49-F238E27FC236}">
                <a16:creationId xmlns:a16="http://schemas.microsoft.com/office/drawing/2014/main" id="{1EE62611-65BC-FE1C-C1A8-3D2B53F948CF}"/>
              </a:ext>
            </a:extLst>
          </p:cNvPr>
          <p:cNvSpPr>
            <a:spLocks noChangeArrowheads="1"/>
          </p:cNvSpPr>
          <p:nvPr/>
        </p:nvSpPr>
        <p:spPr bwMode="auto">
          <a:xfrm>
            <a:off x="703885" y="4345700"/>
            <a:ext cx="2620590"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3" name="Freeform 173">
            <a:extLst>
              <a:ext uri="{FF2B5EF4-FFF2-40B4-BE49-F238E27FC236}">
                <a16:creationId xmlns:a16="http://schemas.microsoft.com/office/drawing/2014/main" id="{09FBBB92-9E18-68B7-C960-1CA50DB042DB}"/>
              </a:ext>
            </a:extLst>
          </p:cNvPr>
          <p:cNvSpPr>
            <a:spLocks noChangeArrowheads="1"/>
          </p:cNvSpPr>
          <p:nvPr/>
        </p:nvSpPr>
        <p:spPr bwMode="auto">
          <a:xfrm>
            <a:off x="1983990" y="2776592"/>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4" name="Freeform 176">
            <a:extLst>
              <a:ext uri="{FF2B5EF4-FFF2-40B4-BE49-F238E27FC236}">
                <a16:creationId xmlns:a16="http://schemas.microsoft.com/office/drawing/2014/main" id="{F893C54A-0CE3-6273-E6A9-18D041C37C11}"/>
              </a:ext>
            </a:extLst>
          </p:cNvPr>
          <p:cNvSpPr>
            <a:spLocks noChangeArrowheads="1"/>
          </p:cNvSpPr>
          <p:nvPr/>
        </p:nvSpPr>
        <p:spPr bwMode="auto">
          <a:xfrm>
            <a:off x="3546315" y="4382536"/>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9">
            <a:extLst>
              <a:ext uri="{FF2B5EF4-FFF2-40B4-BE49-F238E27FC236}">
                <a16:creationId xmlns:a16="http://schemas.microsoft.com/office/drawing/2014/main" id="{3AF312BB-CE35-54F3-71E0-7F32FE83A670}"/>
              </a:ext>
            </a:extLst>
          </p:cNvPr>
          <p:cNvSpPr>
            <a:spLocks noChangeArrowheads="1"/>
          </p:cNvSpPr>
          <p:nvPr/>
        </p:nvSpPr>
        <p:spPr bwMode="auto">
          <a:xfrm>
            <a:off x="9038010" y="4241128"/>
            <a:ext cx="2620590"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CuadroTexto 553">
            <a:extLst>
              <a:ext uri="{FF2B5EF4-FFF2-40B4-BE49-F238E27FC236}">
                <a16:creationId xmlns:a16="http://schemas.microsoft.com/office/drawing/2014/main" id="{6C2C2682-F366-477B-E917-9B5D487F5396}"/>
              </a:ext>
            </a:extLst>
          </p:cNvPr>
          <p:cNvSpPr txBox="1"/>
          <p:nvPr/>
        </p:nvSpPr>
        <p:spPr>
          <a:xfrm>
            <a:off x="799329" y="4562887"/>
            <a:ext cx="2153422" cy="1015663"/>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ea typeface="Lato" charset="0"/>
                <a:cs typeface="Calibri" panose="020F0502020204030204" pitchFamily="34" charset="0"/>
              </a:rPr>
              <a:t>Gemeinschafts- </a:t>
            </a:r>
            <a:r>
              <a:rPr lang="en-US" sz="2000" b="1" dirty="0" err="1">
                <a:solidFill>
                  <a:srgbClr val="000000"/>
                </a:solidFill>
                <a:latin typeface="Calibri" panose="020F0502020204030204" pitchFamily="34" charset="0"/>
                <a:ea typeface="Lato" charset="0"/>
                <a:cs typeface="Calibri" panose="020F0502020204030204" pitchFamily="34" charset="0"/>
              </a:rPr>
              <a:t>veranstaltungen</a:t>
            </a:r>
            <a:r>
              <a:rPr lang="en-US" sz="2000" b="1" dirty="0">
                <a:solidFill>
                  <a:srgbClr val="000000"/>
                </a:solidFill>
                <a:latin typeface="Calibri" panose="020F0502020204030204" pitchFamily="34" charset="0"/>
                <a:ea typeface="Lato" charset="0"/>
                <a:cs typeface="Calibri" panose="020F0502020204030204" pitchFamily="34" charset="0"/>
              </a:rPr>
              <a:t> und -</a:t>
            </a:r>
            <a:r>
              <a:rPr lang="en-US" sz="2000" b="1" dirty="0" err="1">
                <a:solidFill>
                  <a:srgbClr val="000000"/>
                </a:solidFill>
                <a:latin typeface="Calibri" panose="020F0502020204030204" pitchFamily="34" charset="0"/>
                <a:ea typeface="Lato" charset="0"/>
                <a:cs typeface="Calibri" panose="020F0502020204030204" pitchFamily="34" charset="0"/>
              </a:rPr>
              <a:t>aktionen</a:t>
            </a:r>
            <a:endParaRPr lang="en-US" sz="2000" b="1" dirty="0">
              <a:solidFill>
                <a:srgbClr val="000000"/>
              </a:solidFill>
              <a:latin typeface="Calibri" panose="020F0502020204030204" pitchFamily="34" charset="0"/>
              <a:ea typeface="Lato" charset="0"/>
              <a:cs typeface="Calibri" panose="020F0502020204030204" pitchFamily="34" charset="0"/>
            </a:endParaRPr>
          </a:p>
        </p:txBody>
      </p:sp>
      <p:sp>
        <p:nvSpPr>
          <p:cNvPr id="17" name="CuadroTexto 553">
            <a:extLst>
              <a:ext uri="{FF2B5EF4-FFF2-40B4-BE49-F238E27FC236}">
                <a16:creationId xmlns:a16="http://schemas.microsoft.com/office/drawing/2014/main" id="{AD6403BE-A59C-7010-ADB0-E36FC9583164}"/>
              </a:ext>
            </a:extLst>
          </p:cNvPr>
          <p:cNvSpPr txBox="1"/>
          <p:nvPr/>
        </p:nvSpPr>
        <p:spPr>
          <a:xfrm>
            <a:off x="2124280" y="3167782"/>
            <a:ext cx="2269003" cy="707886"/>
          </a:xfrm>
          <a:prstGeom prst="rect">
            <a:avLst/>
          </a:prstGeom>
          <a:noFill/>
          <a:ln>
            <a:noFill/>
          </a:ln>
        </p:spPr>
        <p:txBody>
          <a:bodyPr wrap="square" rtlCol="0">
            <a:spAutoFit/>
          </a:bodyPr>
          <a:lstStyle/>
          <a:p>
            <a:pPr algn="ctr"/>
            <a:r>
              <a:rPr lang="en-US" sz="2000" b="1" dirty="0" err="1">
                <a:solidFill>
                  <a:srgbClr val="000000"/>
                </a:solidFill>
                <a:latin typeface="Calibri" panose="020F0502020204030204" pitchFamily="34" charset="0"/>
                <a:ea typeface="Lato" charset="0"/>
                <a:cs typeface="Calibri" panose="020F0502020204030204" pitchFamily="34" charset="0"/>
              </a:rPr>
              <a:t>Bildung</a:t>
            </a:r>
            <a:r>
              <a:rPr lang="en-US" sz="2000" b="1" dirty="0">
                <a:solidFill>
                  <a:srgbClr val="000000"/>
                </a:solidFill>
                <a:latin typeface="Calibri" panose="020F0502020204030204" pitchFamily="34" charset="0"/>
                <a:ea typeface="Lato" charset="0"/>
                <a:cs typeface="Calibri" panose="020F0502020204030204" pitchFamily="34" charset="0"/>
              </a:rPr>
              <a:t> und Aufklärung</a:t>
            </a:r>
          </a:p>
        </p:txBody>
      </p:sp>
      <p:sp>
        <p:nvSpPr>
          <p:cNvPr id="18" name="CuadroTexto 553">
            <a:extLst>
              <a:ext uri="{FF2B5EF4-FFF2-40B4-BE49-F238E27FC236}">
                <a16:creationId xmlns:a16="http://schemas.microsoft.com/office/drawing/2014/main" id="{B39CD173-B7C8-D4E1-9B44-52F7397F0FC5}"/>
              </a:ext>
            </a:extLst>
          </p:cNvPr>
          <p:cNvSpPr txBox="1"/>
          <p:nvPr/>
        </p:nvSpPr>
        <p:spPr>
          <a:xfrm>
            <a:off x="3727683" y="4774590"/>
            <a:ext cx="2064752" cy="707886"/>
          </a:xfrm>
          <a:prstGeom prst="rect">
            <a:avLst/>
          </a:prstGeom>
          <a:noFill/>
        </p:spPr>
        <p:txBody>
          <a:bodyPr wrap="square" rtlCol="0">
            <a:spAutoFit/>
          </a:bodyPr>
          <a:lstStyle/>
          <a:p>
            <a:pPr algn="ctr"/>
            <a:r>
              <a:rPr lang="en-US" sz="2000" b="1" dirty="0" err="1">
                <a:solidFill>
                  <a:srgbClr val="000000"/>
                </a:solidFill>
                <a:latin typeface="Calibri" panose="020F0502020204030204" pitchFamily="34" charset="0"/>
                <a:ea typeface="Lato" charset="0"/>
                <a:cs typeface="Calibri" panose="020F0502020204030204" pitchFamily="34" charset="0"/>
              </a:rPr>
              <a:t>Unterstützung</a:t>
            </a:r>
            <a:r>
              <a:rPr lang="en-US" sz="2000" b="1" dirty="0">
                <a:solidFill>
                  <a:srgbClr val="000000"/>
                </a:solidFill>
                <a:latin typeface="Calibri" panose="020F0502020204030204" pitchFamily="34" charset="0"/>
                <a:ea typeface="Lato" charset="0"/>
                <a:cs typeface="Calibri" panose="020F0502020204030204" pitchFamily="34" charset="0"/>
              </a:rPr>
              <a:t> </a:t>
            </a:r>
            <a:r>
              <a:rPr lang="en-US" sz="2000" b="1" dirty="0" err="1">
                <a:solidFill>
                  <a:srgbClr val="000000"/>
                </a:solidFill>
                <a:latin typeface="Calibri" panose="020F0502020204030204" pitchFamily="34" charset="0"/>
                <a:ea typeface="Lato" charset="0"/>
                <a:cs typeface="Calibri" panose="020F0502020204030204" pitchFamily="34" charset="0"/>
              </a:rPr>
              <a:t>lokaler</a:t>
            </a:r>
            <a:r>
              <a:rPr lang="en-US" sz="2000" b="1" dirty="0">
                <a:solidFill>
                  <a:srgbClr val="000000"/>
                </a:solidFill>
                <a:latin typeface="Calibri" panose="020F0502020204030204" pitchFamily="34" charset="0"/>
                <a:ea typeface="Lato" charset="0"/>
                <a:cs typeface="Calibri" panose="020F0502020204030204" pitchFamily="34" charset="0"/>
              </a:rPr>
              <a:t> </a:t>
            </a:r>
            <a:r>
              <a:rPr lang="en-US" sz="2000" b="1" dirty="0" err="1">
                <a:solidFill>
                  <a:srgbClr val="000000"/>
                </a:solidFill>
                <a:latin typeface="Calibri" panose="020F0502020204030204" pitchFamily="34" charset="0"/>
                <a:ea typeface="Lato" charset="0"/>
                <a:cs typeface="Calibri" panose="020F0502020204030204" pitchFamily="34" charset="0"/>
              </a:rPr>
              <a:t>Märkte</a:t>
            </a:r>
            <a:endParaRPr lang="en-US" sz="2000" b="1" dirty="0">
              <a:solidFill>
                <a:srgbClr val="000000"/>
              </a:solidFill>
              <a:latin typeface="Calibri" panose="020F0502020204030204" pitchFamily="34" charset="0"/>
              <a:ea typeface="Lato" charset="0"/>
              <a:cs typeface="Calibri" panose="020F0502020204030204" pitchFamily="34" charset="0"/>
            </a:endParaRPr>
          </a:p>
        </p:txBody>
      </p:sp>
      <p:sp>
        <p:nvSpPr>
          <p:cNvPr id="19" name="CuadroTexto 553">
            <a:extLst>
              <a:ext uri="{FF2B5EF4-FFF2-40B4-BE49-F238E27FC236}">
                <a16:creationId xmlns:a16="http://schemas.microsoft.com/office/drawing/2014/main" id="{B7BE05C5-47D2-2FDB-8875-8D2E1F2C33CF}"/>
              </a:ext>
            </a:extLst>
          </p:cNvPr>
          <p:cNvSpPr txBox="1"/>
          <p:nvPr/>
        </p:nvSpPr>
        <p:spPr>
          <a:xfrm>
            <a:off x="8956571" y="4554508"/>
            <a:ext cx="2825244" cy="1015663"/>
          </a:xfrm>
          <a:prstGeom prst="rect">
            <a:avLst/>
          </a:prstGeom>
          <a:noFill/>
          <a:ln>
            <a:noFill/>
          </a:ln>
        </p:spPr>
        <p:txBody>
          <a:bodyPr wrap="square" rtlCol="0">
            <a:spAutoFit/>
          </a:bodyPr>
          <a:lstStyle/>
          <a:p>
            <a:pPr algn="ctr"/>
            <a:r>
              <a:rPr lang="de-DE" sz="2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Teilnahme an lokalen Diskussionen und Entscheidungsprozessen</a:t>
            </a:r>
          </a:p>
        </p:txBody>
      </p:sp>
      <p:sp>
        <p:nvSpPr>
          <p:cNvPr id="20" name="Freeform 174">
            <a:extLst>
              <a:ext uri="{FF2B5EF4-FFF2-40B4-BE49-F238E27FC236}">
                <a16:creationId xmlns:a16="http://schemas.microsoft.com/office/drawing/2014/main" id="{E603FE09-E28B-BD15-C208-9F3DFEA01329}"/>
              </a:ext>
            </a:extLst>
          </p:cNvPr>
          <p:cNvSpPr>
            <a:spLocks noChangeArrowheads="1"/>
          </p:cNvSpPr>
          <p:nvPr/>
        </p:nvSpPr>
        <p:spPr bwMode="auto">
          <a:xfrm>
            <a:off x="4790802" y="2707452"/>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1" name="Freeform 175">
            <a:extLst>
              <a:ext uri="{FF2B5EF4-FFF2-40B4-BE49-F238E27FC236}">
                <a16:creationId xmlns:a16="http://schemas.microsoft.com/office/drawing/2014/main" id="{865EDF92-FD03-9F4D-4E23-0BEC82295728}"/>
              </a:ext>
            </a:extLst>
          </p:cNvPr>
          <p:cNvSpPr>
            <a:spLocks noChangeArrowheads="1"/>
          </p:cNvSpPr>
          <p:nvPr/>
        </p:nvSpPr>
        <p:spPr bwMode="auto">
          <a:xfrm>
            <a:off x="4898516" y="2776697"/>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2" name="Freeform 173">
            <a:extLst>
              <a:ext uri="{FF2B5EF4-FFF2-40B4-BE49-F238E27FC236}">
                <a16:creationId xmlns:a16="http://schemas.microsoft.com/office/drawing/2014/main" id="{27726002-9E35-9F07-8AFB-FAFF201AAD73}"/>
              </a:ext>
            </a:extLst>
          </p:cNvPr>
          <p:cNvSpPr>
            <a:spLocks noChangeArrowheads="1"/>
          </p:cNvSpPr>
          <p:nvPr/>
        </p:nvSpPr>
        <p:spPr bwMode="auto">
          <a:xfrm>
            <a:off x="4960067" y="2761309"/>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23" name="CuadroTexto 553">
            <a:extLst>
              <a:ext uri="{FF2B5EF4-FFF2-40B4-BE49-F238E27FC236}">
                <a16:creationId xmlns:a16="http://schemas.microsoft.com/office/drawing/2014/main" id="{3A60A56C-5584-086A-65F0-59BC09B844B5}"/>
              </a:ext>
            </a:extLst>
          </p:cNvPr>
          <p:cNvSpPr txBox="1"/>
          <p:nvPr/>
        </p:nvSpPr>
        <p:spPr>
          <a:xfrm>
            <a:off x="4983513" y="3208217"/>
            <a:ext cx="2392630" cy="707886"/>
          </a:xfrm>
          <a:prstGeom prst="rect">
            <a:avLst/>
          </a:prstGeom>
          <a:noFill/>
          <a:ln>
            <a:noFill/>
          </a:ln>
        </p:spPr>
        <p:txBody>
          <a:bodyPr wrap="square" rtlCol="0">
            <a:spAutoFit/>
          </a:bodyPr>
          <a:lstStyle/>
          <a:p>
            <a:pPr algn="ctr"/>
            <a:r>
              <a:rPr lang="en-US" sz="2000" b="1" dirty="0" err="1">
                <a:solidFill>
                  <a:srgbClr val="000000"/>
                </a:solidFill>
                <a:latin typeface="Calibri" panose="020F0502020204030204" pitchFamily="34" charset="0"/>
                <a:ea typeface="Lato" charset="0"/>
                <a:cs typeface="Calibri" panose="020F0502020204030204" pitchFamily="34" charset="0"/>
              </a:rPr>
              <a:t>Erfahrungsaustausch</a:t>
            </a:r>
            <a:r>
              <a:rPr lang="en-US" sz="2000" b="1" dirty="0">
                <a:solidFill>
                  <a:srgbClr val="000000"/>
                </a:solidFill>
                <a:latin typeface="Calibri" panose="020F0502020204030204" pitchFamily="34" charset="0"/>
                <a:ea typeface="Lato" charset="0"/>
                <a:cs typeface="Calibri" panose="020F0502020204030204" pitchFamily="34" charset="0"/>
              </a:rPr>
              <a:t> und Know-how</a:t>
            </a:r>
          </a:p>
        </p:txBody>
      </p:sp>
      <p:sp>
        <p:nvSpPr>
          <p:cNvPr id="29" name="Freeform 177">
            <a:extLst>
              <a:ext uri="{FF2B5EF4-FFF2-40B4-BE49-F238E27FC236}">
                <a16:creationId xmlns:a16="http://schemas.microsoft.com/office/drawing/2014/main" id="{F75EC935-B439-1B6E-9ABC-9D2015D0F27C}"/>
              </a:ext>
            </a:extLst>
          </p:cNvPr>
          <p:cNvSpPr>
            <a:spLocks noChangeArrowheads="1"/>
          </p:cNvSpPr>
          <p:nvPr/>
        </p:nvSpPr>
        <p:spPr bwMode="auto">
          <a:xfrm>
            <a:off x="7506105" y="2599420"/>
            <a:ext cx="2620590" cy="1666264"/>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0" name="Freeform 178">
            <a:extLst>
              <a:ext uri="{FF2B5EF4-FFF2-40B4-BE49-F238E27FC236}">
                <a16:creationId xmlns:a16="http://schemas.microsoft.com/office/drawing/2014/main" id="{56F07491-2D33-E6EA-439A-F164A572DA18}"/>
              </a:ext>
            </a:extLst>
          </p:cNvPr>
          <p:cNvSpPr>
            <a:spLocks noChangeArrowheads="1"/>
          </p:cNvSpPr>
          <p:nvPr/>
        </p:nvSpPr>
        <p:spPr bwMode="auto">
          <a:xfrm>
            <a:off x="7611253" y="2668666"/>
            <a:ext cx="2620592" cy="1666262"/>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1" name="Freeform 176">
            <a:extLst>
              <a:ext uri="{FF2B5EF4-FFF2-40B4-BE49-F238E27FC236}">
                <a16:creationId xmlns:a16="http://schemas.microsoft.com/office/drawing/2014/main" id="{2936FC71-DD19-4365-FE22-529A95FEE448}"/>
              </a:ext>
            </a:extLst>
          </p:cNvPr>
          <p:cNvSpPr>
            <a:spLocks noChangeArrowheads="1"/>
          </p:cNvSpPr>
          <p:nvPr/>
        </p:nvSpPr>
        <p:spPr bwMode="auto">
          <a:xfrm>
            <a:off x="7675369" y="2653278"/>
            <a:ext cx="2700427" cy="1666262"/>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2" name="CuadroTexto 553">
            <a:extLst>
              <a:ext uri="{FF2B5EF4-FFF2-40B4-BE49-F238E27FC236}">
                <a16:creationId xmlns:a16="http://schemas.microsoft.com/office/drawing/2014/main" id="{FD0C9E44-6F7B-B1A8-F47B-771D8A7FE7DF}"/>
              </a:ext>
            </a:extLst>
          </p:cNvPr>
          <p:cNvSpPr txBox="1"/>
          <p:nvPr/>
        </p:nvSpPr>
        <p:spPr>
          <a:xfrm>
            <a:off x="7597614" y="2844294"/>
            <a:ext cx="2721677" cy="1015663"/>
          </a:xfrm>
          <a:prstGeom prst="rect">
            <a:avLst/>
          </a:prstGeom>
          <a:noFill/>
        </p:spPr>
        <p:txBody>
          <a:bodyPr wrap="square" rtlCol="0">
            <a:spAutoFit/>
          </a:bodyPr>
          <a:lstStyle/>
          <a:p>
            <a:pPr algn="ctr"/>
            <a:r>
              <a:rPr lang="de-DE" sz="2000" b="1" dirty="0">
                <a:solidFill>
                  <a:srgbClr val="000000"/>
                </a:solidFill>
                <a:latin typeface="Calibri" panose="020F0502020204030204" pitchFamily="34" charset="0"/>
                <a:ea typeface="Lato" charset="0"/>
                <a:cs typeface="Calibri" panose="020F0502020204030204" pitchFamily="34" charset="0"/>
              </a:rPr>
              <a:t>Schaffung von Gemeinschaftsgärten und Projekten</a:t>
            </a:r>
          </a:p>
        </p:txBody>
      </p:sp>
      <p:sp>
        <p:nvSpPr>
          <p:cNvPr id="33" name="Freeform 174">
            <a:extLst>
              <a:ext uri="{FF2B5EF4-FFF2-40B4-BE49-F238E27FC236}">
                <a16:creationId xmlns:a16="http://schemas.microsoft.com/office/drawing/2014/main" id="{E30D6732-584C-02C4-5E1E-AA82F922FDB7}"/>
              </a:ext>
            </a:extLst>
          </p:cNvPr>
          <p:cNvSpPr>
            <a:spLocks noChangeArrowheads="1"/>
          </p:cNvSpPr>
          <p:nvPr/>
        </p:nvSpPr>
        <p:spPr bwMode="auto">
          <a:xfrm>
            <a:off x="6253198" y="4276064"/>
            <a:ext cx="2620592" cy="1666264"/>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4" name="Freeform 175">
            <a:extLst>
              <a:ext uri="{FF2B5EF4-FFF2-40B4-BE49-F238E27FC236}">
                <a16:creationId xmlns:a16="http://schemas.microsoft.com/office/drawing/2014/main" id="{BBAA79BA-0959-A7F7-09A3-6CBB6918F48D}"/>
              </a:ext>
            </a:extLst>
          </p:cNvPr>
          <p:cNvSpPr>
            <a:spLocks noChangeArrowheads="1"/>
          </p:cNvSpPr>
          <p:nvPr/>
        </p:nvSpPr>
        <p:spPr bwMode="auto">
          <a:xfrm>
            <a:off x="6360912" y="4345309"/>
            <a:ext cx="2620592" cy="1666262"/>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5" name="Freeform 173">
            <a:extLst>
              <a:ext uri="{FF2B5EF4-FFF2-40B4-BE49-F238E27FC236}">
                <a16:creationId xmlns:a16="http://schemas.microsoft.com/office/drawing/2014/main" id="{1157D6D0-1CD4-7036-E763-DCB74BEA0AC4}"/>
              </a:ext>
            </a:extLst>
          </p:cNvPr>
          <p:cNvSpPr>
            <a:spLocks noChangeArrowheads="1"/>
          </p:cNvSpPr>
          <p:nvPr/>
        </p:nvSpPr>
        <p:spPr bwMode="auto">
          <a:xfrm>
            <a:off x="6422463" y="4329921"/>
            <a:ext cx="2620592" cy="1666262"/>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6" name="CuadroTexto 553">
            <a:extLst>
              <a:ext uri="{FF2B5EF4-FFF2-40B4-BE49-F238E27FC236}">
                <a16:creationId xmlns:a16="http://schemas.microsoft.com/office/drawing/2014/main" id="{15667BD8-6AD4-A21C-190F-3B9CB4E6E935}"/>
              </a:ext>
            </a:extLst>
          </p:cNvPr>
          <p:cNvSpPr txBox="1"/>
          <p:nvPr/>
        </p:nvSpPr>
        <p:spPr>
          <a:xfrm>
            <a:off x="6430320" y="4662539"/>
            <a:ext cx="2444709" cy="1015663"/>
          </a:xfrm>
          <a:prstGeom prst="rect">
            <a:avLst/>
          </a:prstGeom>
          <a:noFill/>
          <a:ln>
            <a:noFill/>
          </a:ln>
        </p:spPr>
        <p:txBody>
          <a:bodyPr wrap="square" rtlCol="0">
            <a:spAutoFit/>
          </a:bodyPr>
          <a:lstStyle/>
          <a:p>
            <a:pPr algn="ctr"/>
            <a:r>
              <a:rPr lang="en-US" sz="2000" b="1" dirty="0" err="1">
                <a:solidFill>
                  <a:srgbClr val="000000"/>
                </a:solidFill>
                <a:latin typeface="Calibri" panose="020F0502020204030204" pitchFamily="34" charset="0"/>
                <a:ea typeface="Lato" charset="0"/>
                <a:cs typeface="Calibri" panose="020F0502020204030204" pitchFamily="34" charset="0"/>
              </a:rPr>
              <a:t>Gemeinsame</a:t>
            </a:r>
            <a:r>
              <a:rPr lang="en-US" sz="2000" b="1" dirty="0">
                <a:solidFill>
                  <a:srgbClr val="000000"/>
                </a:solidFill>
                <a:latin typeface="Calibri" panose="020F0502020204030204" pitchFamily="34" charset="0"/>
                <a:ea typeface="Lato" charset="0"/>
                <a:cs typeface="Calibri" panose="020F0502020204030204" pitchFamily="34" charset="0"/>
              </a:rPr>
              <a:t> </a:t>
            </a:r>
            <a:r>
              <a:rPr lang="en-US" sz="2000" b="1" dirty="0" err="1">
                <a:solidFill>
                  <a:srgbClr val="000000"/>
                </a:solidFill>
                <a:latin typeface="Calibri" panose="020F0502020204030204" pitchFamily="34" charset="0"/>
                <a:ea typeface="Lato" charset="0"/>
                <a:cs typeface="Calibri" panose="020F0502020204030204" pitchFamily="34" charset="0"/>
              </a:rPr>
              <a:t>Bildungs</a:t>
            </a:r>
            <a:r>
              <a:rPr lang="en-US" sz="2000" b="1" dirty="0">
                <a:solidFill>
                  <a:srgbClr val="000000"/>
                </a:solidFill>
                <a:latin typeface="Calibri" panose="020F0502020204030204" pitchFamily="34" charset="0"/>
                <a:ea typeface="Lato" charset="0"/>
                <a:cs typeface="Calibri" panose="020F0502020204030204" pitchFamily="34" charset="0"/>
              </a:rPr>
              <a:t>- und </a:t>
            </a:r>
            <a:r>
              <a:rPr lang="en-US" sz="2000" b="1" dirty="0" err="1">
                <a:solidFill>
                  <a:srgbClr val="000000"/>
                </a:solidFill>
                <a:latin typeface="Calibri" panose="020F0502020204030204" pitchFamily="34" charset="0"/>
                <a:ea typeface="Lato" charset="0"/>
                <a:cs typeface="Calibri" panose="020F0502020204030204" pitchFamily="34" charset="0"/>
              </a:rPr>
              <a:t>Forschungsprojekte</a:t>
            </a:r>
            <a:endParaRPr lang="en-US" sz="2000" b="1" dirty="0">
              <a:solidFill>
                <a:srgbClr val="000000"/>
              </a:solidFill>
              <a:latin typeface="Calibri" panose="020F0502020204030204" pitchFamily="34" charset="0"/>
              <a:ea typeface="Lato" charset="0"/>
              <a:cs typeface="Calibri" panose="020F0502020204030204" pitchFamily="34" charset="0"/>
            </a:endParaRPr>
          </a:p>
        </p:txBody>
      </p:sp>
      <p:sp>
        <p:nvSpPr>
          <p:cNvPr id="321" name="Google Shape;321;p13"/>
          <p:cNvSpPr txBox="1">
            <a:spLocks/>
          </p:cNvSpPr>
          <p:nvPr/>
        </p:nvSpPr>
        <p:spPr>
          <a:xfrm>
            <a:off x="307413" y="410781"/>
            <a:ext cx="12230100" cy="803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sz="3400" b="1" dirty="0">
                <a:solidFill>
                  <a:srgbClr val="6AA84F"/>
                </a:solidFill>
              </a:rPr>
              <a:t>Förderung von Gemeinschaftsbindungen durch Agroökologie</a:t>
            </a:r>
          </a:p>
          <a:p>
            <a:pPr marL="0" indent="0"/>
            <a:endParaRPr lang="en-US" b="1" dirty="0">
              <a:solidFill>
                <a:srgbClr val="6AA84F"/>
              </a:solidFill>
            </a:endParaRPr>
          </a:p>
        </p:txBody>
      </p:sp>
      <p:sp>
        <p:nvSpPr>
          <p:cNvPr id="38" name="TextBox 37">
            <a:extLst>
              <a:ext uri="{FF2B5EF4-FFF2-40B4-BE49-F238E27FC236}">
                <a16:creationId xmlns:a16="http://schemas.microsoft.com/office/drawing/2014/main" id="{06A25C93-7247-E452-0F7E-838A0C6D64C7}"/>
              </a:ext>
            </a:extLst>
          </p:cNvPr>
          <p:cNvSpPr txBox="1"/>
          <p:nvPr/>
        </p:nvSpPr>
        <p:spPr>
          <a:xfrm>
            <a:off x="3482198" y="6177296"/>
            <a:ext cx="8654106" cy="553998"/>
          </a:xfrm>
          <a:prstGeom prst="rect">
            <a:avLst/>
          </a:prstGeom>
          <a:noFill/>
        </p:spPr>
        <p:txBody>
          <a:bodyPr wrap="square">
            <a:spAutoFit/>
          </a:bodyPr>
          <a:lstStyle/>
          <a:p>
            <a:pPr marL="482600" lvl="0" indent="0" algn="l" rtl="0">
              <a:lnSpc>
                <a:spcPct val="100000"/>
              </a:lnSpc>
              <a:spcBef>
                <a:spcPts val="0"/>
              </a:spcBef>
              <a:spcAft>
                <a:spcPts val="0"/>
              </a:spcAft>
              <a:buSzPts val="2000"/>
            </a:pPr>
            <a:r>
              <a:rPr lang="en-US" sz="1600" dirty="0">
                <a:highlight>
                  <a:srgbClr val="8DC641"/>
                </a:highlight>
                <a:latin typeface="Calibri" panose="020F0502020204030204" pitchFamily="34" charset="0"/>
                <a:ea typeface="Calibri" panose="020F0502020204030204" pitchFamily="34" charset="0"/>
                <a:cs typeface="Calibri" panose="020F0502020204030204" pitchFamily="34" charset="0"/>
              </a:rPr>
              <a:t>Read more in: </a:t>
            </a:r>
            <a:r>
              <a:rPr lang="sk-SK" sz="1400" b="0" i="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UTTER, Alisha; WHITE, Alissa; MÉNDEZ, V. Ernesto a MORRIS, Katlyn. Co-creation of knowledge in agroecology. Online. </a:t>
            </a:r>
            <a:r>
              <a:rPr lang="sk-SK" sz="1400" b="0" i="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Elementa: Science of the Anthropocene</a:t>
            </a:r>
            <a:r>
              <a:rPr lang="sk-SK" sz="1400" b="0" i="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2021, roč. 9, č. 1. ISSN 2325-1026. </a:t>
            </a:r>
            <a:endParaRPr lang="en-US" sz="1400" dirty="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9" name="Google Shape;320;p13">
            <a:extLst>
              <a:ext uri="{FF2B5EF4-FFF2-40B4-BE49-F238E27FC236}">
                <a16:creationId xmlns:a16="http://schemas.microsoft.com/office/drawing/2014/main" id="{52B6B9A6-8FCC-6F44-FD1E-64520EBA8BB2}"/>
              </a:ext>
            </a:extLst>
          </p:cNvPr>
          <p:cNvSpPr txBox="1">
            <a:spLocks noGrp="1"/>
          </p:cNvSpPr>
          <p:nvPr>
            <p:ph type="body" idx="1"/>
          </p:nvPr>
        </p:nvSpPr>
        <p:spPr>
          <a:xfrm>
            <a:off x="410185" y="930585"/>
            <a:ext cx="11371630" cy="839774"/>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de-DE" sz="2000" b="0" i="0" u="none" strike="noStrike" cap="none" dirty="0">
                <a:solidFill>
                  <a:srgbClr val="000000"/>
                </a:solidFill>
                <a:latin typeface="Calibri"/>
                <a:ea typeface="Calibri"/>
                <a:cs typeface="Calibri"/>
                <a:sym typeface="Calibri"/>
              </a:rPr>
              <a:t>Bei der Annahme agroökologischer Prinzipien engagieren sich Gemeinschaften oft in Prozessen der kollektiven Entscheidungsfindung, des Wissensaustauschs und des partizipativen Lernens. </a:t>
            </a:r>
          </a:p>
          <a:p>
            <a:pPr marL="228600" lvl="0" indent="0" algn="l" rtl="0">
              <a:lnSpc>
                <a:spcPct val="100000"/>
              </a:lnSpc>
              <a:spcBef>
                <a:spcPts val="600"/>
              </a:spcBef>
              <a:spcAft>
                <a:spcPts val="0"/>
              </a:spcAft>
              <a:buSzPts val="2400"/>
              <a:buNone/>
            </a:pPr>
            <a:r>
              <a:rPr lang="de-DE" sz="2000" b="0" i="0" u="none" strike="noStrike" cap="none" dirty="0">
                <a:solidFill>
                  <a:srgbClr val="000000"/>
                </a:solidFill>
                <a:latin typeface="Calibri"/>
                <a:ea typeface="Calibri"/>
                <a:cs typeface="Calibri"/>
                <a:sym typeface="Calibri"/>
              </a:rPr>
              <a:t>Dieser kollektive Ansatz fördert ein Gefühl der Eigenverantwortung und gemeinsamen Verantwortung und stärkt die sozialen Bindungen zwischen den Mitgliedern der Gemeinschaft.</a:t>
            </a:r>
          </a:p>
          <a:p>
            <a:pPr marL="228600" lvl="0" indent="0" algn="l" rtl="0">
              <a:lnSpc>
                <a:spcPct val="100000"/>
              </a:lnSpc>
              <a:spcBef>
                <a:spcPts val="600"/>
              </a:spcBef>
              <a:spcAft>
                <a:spcPts val="0"/>
              </a:spcAft>
              <a:buSzPts val="2400"/>
              <a:buNone/>
            </a:pPr>
            <a:r>
              <a:rPr lang="de-DE" sz="2000" b="0" i="0" u="none" strike="noStrike" cap="none" dirty="0">
                <a:solidFill>
                  <a:srgbClr val="000000"/>
                </a:solidFill>
                <a:latin typeface="Calibri"/>
                <a:ea typeface="Calibri"/>
                <a:cs typeface="Calibri"/>
                <a:sym typeface="Calibri"/>
              </a:rPr>
              <a:t>Es gibt mehrere effektive Möglichkeiten, um Bindungen zu stärken und die Zusammenarbeit zu fördern</a:t>
            </a:r>
            <a:endParaRPr lang="en-US" sz="2200" dirty="0"/>
          </a:p>
        </p:txBody>
      </p:sp>
    </p:spTree>
    <p:extLst>
      <p:ext uri="{BB962C8B-B14F-4D97-AF65-F5344CB8AC3E}">
        <p14:creationId xmlns:p14="http://schemas.microsoft.com/office/powerpoint/2010/main" val="58614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4"/>
          <p:cNvSpPr txBox="1">
            <a:spLocks noGrp="1"/>
          </p:cNvSpPr>
          <p:nvPr>
            <p:ph type="body" idx="1"/>
          </p:nvPr>
        </p:nvSpPr>
        <p:spPr>
          <a:xfrm>
            <a:off x="473651" y="1558725"/>
            <a:ext cx="6410558" cy="3870525"/>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US" b="1" dirty="0" err="1"/>
              <a:t>Bildung</a:t>
            </a:r>
            <a:r>
              <a:rPr lang="en-US" b="1" dirty="0"/>
              <a:t> und Aufklärung:</a:t>
            </a:r>
          </a:p>
          <a:p>
            <a:pPr marL="571500" lvl="0" indent="-342900" algn="l" rtl="0">
              <a:lnSpc>
                <a:spcPct val="100000"/>
              </a:lnSpc>
              <a:spcBef>
                <a:spcPts val="0"/>
              </a:spcBef>
              <a:spcAft>
                <a:spcPts val="0"/>
              </a:spcAft>
              <a:buSzPts val="2400"/>
              <a:buFont typeface="Arial"/>
              <a:buChar char="•"/>
            </a:pPr>
            <a:r>
              <a:rPr lang="de-DE" dirty="0"/>
              <a:t>In Frankreich organisiert die Initiative </a:t>
            </a:r>
            <a:r>
              <a:rPr lang="de-DE" b="1" dirty="0"/>
              <a:t>Fermes </a:t>
            </a:r>
            <a:r>
              <a:rPr lang="de-DE" b="1" dirty="0" err="1"/>
              <a:t>d'Avenir</a:t>
            </a:r>
            <a:r>
              <a:rPr lang="de-DE" b="1" dirty="0"/>
              <a:t> </a:t>
            </a:r>
            <a:r>
              <a:rPr lang="de-DE" dirty="0"/>
              <a:t>Workshops und Schulungen zu nachhaltigen Anbaumethoden und informiert Landwirte und die Öffentlichkeit über Agroökologie.</a:t>
            </a:r>
          </a:p>
          <a:p>
            <a:pPr marL="571500" lvl="0" indent="-342900" algn="l" rtl="0">
              <a:lnSpc>
                <a:spcPct val="100000"/>
              </a:lnSpc>
              <a:spcBef>
                <a:spcPts val="0"/>
              </a:spcBef>
              <a:spcAft>
                <a:spcPts val="0"/>
              </a:spcAft>
              <a:buSzPts val="2400"/>
              <a:buFont typeface="Arial"/>
              <a:buChar char="•"/>
            </a:pPr>
            <a:r>
              <a:rPr lang="de-DE" dirty="0"/>
              <a:t>Sie bieten praktische Erfahrungen und theoretisches Wissen zu Themen wie Permakultur, Biodiversität und Bodenfruchtbarkeit an.</a:t>
            </a:r>
            <a:endParaRPr dirty="0"/>
          </a:p>
          <a:p>
            <a:pPr marL="228600" lvl="0" indent="0" algn="l" rtl="0">
              <a:lnSpc>
                <a:spcPct val="100000"/>
              </a:lnSpc>
              <a:spcBef>
                <a:spcPts val="0"/>
              </a:spcBef>
              <a:spcAft>
                <a:spcPts val="0"/>
              </a:spcAft>
              <a:buSzPts val="2400"/>
            </a:pPr>
            <a:endParaRPr lang="en-US" sz="1200" dirty="0">
              <a:highlight>
                <a:srgbClr val="8DC641"/>
              </a:highlight>
            </a:endParaRPr>
          </a:p>
          <a:p>
            <a:pPr marL="228600" lvl="0" indent="0" algn="l" rtl="0">
              <a:lnSpc>
                <a:spcPct val="100000"/>
              </a:lnSpc>
              <a:spcBef>
                <a:spcPts val="0"/>
              </a:spcBef>
              <a:spcAft>
                <a:spcPts val="0"/>
              </a:spcAft>
              <a:buSzPts val="2400"/>
            </a:pPr>
            <a:r>
              <a:rPr lang="de-DE" dirty="0"/>
              <a:t>	</a:t>
            </a:r>
            <a:r>
              <a:rPr lang="de-DE" dirty="0">
                <a:highlight>
                  <a:srgbClr val="8DC641"/>
                </a:highlight>
              </a:rPr>
              <a:t>Erfahren Sie mehr über die: </a:t>
            </a:r>
            <a:r>
              <a:rPr lang="de-DE" dirty="0"/>
              <a:t>	</a:t>
            </a:r>
            <a:r>
              <a:rPr lang="en-US" u="sng" dirty="0">
                <a:solidFill>
                  <a:schemeClr val="hlink"/>
                </a:solidFill>
                <a:hlinkClick r:id="rId3"/>
              </a:rPr>
              <a:t>www.fermesdavenir.org</a:t>
            </a:r>
            <a:endParaRPr lang="en-US" u="sng" dirty="0">
              <a:solidFill>
                <a:schemeClr val="hlink"/>
              </a:solidFill>
            </a:endParaRPr>
          </a:p>
          <a:p>
            <a:pPr marL="228600" lvl="0" indent="0" algn="l" rtl="0">
              <a:lnSpc>
                <a:spcPct val="100000"/>
              </a:lnSpc>
              <a:spcBef>
                <a:spcPts val="0"/>
              </a:spcBef>
              <a:spcAft>
                <a:spcPts val="0"/>
              </a:spcAft>
              <a:buSzPts val="2400"/>
            </a:pPr>
            <a:r>
              <a:rPr lang="en-US" dirty="0"/>
              <a:t> </a:t>
            </a:r>
            <a:endParaRPr dirty="0"/>
          </a:p>
        </p:txBody>
      </p:sp>
      <p:sp>
        <p:nvSpPr>
          <p:cNvPr id="327" name="Google Shape;327;p14"/>
          <p:cNvSpPr txBox="1">
            <a:spLocks noGrp="1"/>
          </p:cNvSpPr>
          <p:nvPr>
            <p:ph type="body" idx="2"/>
          </p:nvPr>
        </p:nvSpPr>
        <p:spPr>
          <a:xfrm>
            <a:off x="578715" y="437625"/>
            <a:ext cx="11034569"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de-DE" sz="3600" b="1" i="0" u="none" strike="noStrike" cap="none" dirty="0">
                <a:solidFill>
                  <a:srgbClr val="6AA84F"/>
                </a:solidFill>
              </a:rPr>
              <a:t>Teilnahme an lokalen Diskussionen und Entscheidungsprozessen</a:t>
            </a:r>
          </a:p>
        </p:txBody>
      </p:sp>
      <p:pic>
        <p:nvPicPr>
          <p:cNvPr id="328" name="Google Shape;328;p14">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84209" y="2411220"/>
            <a:ext cx="4834141" cy="2583922"/>
          </a:xfrm>
          <a:prstGeom prst="rect">
            <a:avLst/>
          </a:prstGeom>
          <a:noFill/>
          <a:ln>
            <a:noFill/>
          </a:ln>
        </p:spPr>
      </p:pic>
      <p:grpSp>
        <p:nvGrpSpPr>
          <p:cNvPr id="2" name="Google Shape;276;p11">
            <a:extLst>
              <a:ext uri="{FF2B5EF4-FFF2-40B4-BE49-F238E27FC236}">
                <a16:creationId xmlns:a16="http://schemas.microsoft.com/office/drawing/2014/main" id="{6AD157E8-2BA2-DCE6-BFEE-ED213F28909F}"/>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8F70B415-DD5C-1A79-9C78-70172E145DBE}"/>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9D4C8034-C011-7D67-A79E-0201F25F3ACF}"/>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B2985ED9-1E41-81F9-5845-5571A7C5E7D7}"/>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12A696D6-64FB-9C8D-83F0-319C53FDA471}"/>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576D2761-1E9A-148C-4A6C-E3270E1C311B}"/>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355C8297-7ACD-0E01-81A4-D516B3A27D17}"/>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A242A802-1C5A-86E4-CFA9-C62BE1E33DC7}"/>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
          <p:cNvSpPr txBox="1">
            <a:spLocks noGrp="1"/>
          </p:cNvSpPr>
          <p:nvPr>
            <p:ph type="body" idx="1"/>
          </p:nvPr>
        </p:nvSpPr>
        <p:spPr>
          <a:xfrm>
            <a:off x="473650" y="1530803"/>
            <a:ext cx="7099967"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GB" b="1" dirty="0" err="1"/>
              <a:t>Erfahrungen</a:t>
            </a:r>
            <a:r>
              <a:rPr lang="en-GB" b="1" dirty="0"/>
              <a:t> und Wissen </a:t>
            </a:r>
            <a:r>
              <a:rPr lang="en-GB" b="1" dirty="0" err="1"/>
              <a:t>teilen</a:t>
            </a:r>
            <a:r>
              <a:rPr lang="en-GB" b="1" dirty="0"/>
              <a:t>:</a:t>
            </a:r>
          </a:p>
          <a:p>
            <a:pPr marL="571500" lvl="0" indent="-342900" algn="l" rtl="0">
              <a:lnSpc>
                <a:spcPct val="100000"/>
              </a:lnSpc>
              <a:spcBef>
                <a:spcPts val="0"/>
              </a:spcBef>
              <a:spcAft>
                <a:spcPts val="0"/>
              </a:spcAft>
              <a:buSzPts val="2400"/>
              <a:buFont typeface="Arial"/>
              <a:buChar char="•"/>
            </a:pPr>
            <a:r>
              <a:rPr lang="en-GB" dirty="0"/>
              <a:t>I</a:t>
            </a:r>
            <a:r>
              <a:rPr lang="de-DE" dirty="0"/>
              <a:t>In Spanien erleichtert die "</a:t>
            </a:r>
            <a:r>
              <a:rPr lang="de-DE" dirty="0" err="1"/>
              <a:t>Red</a:t>
            </a:r>
            <a:r>
              <a:rPr lang="de-DE" dirty="0"/>
              <a:t> de </a:t>
            </a:r>
            <a:r>
              <a:rPr lang="de-DE" dirty="0" err="1"/>
              <a:t>Semillas</a:t>
            </a:r>
            <a:r>
              <a:rPr lang="de-DE" dirty="0"/>
              <a:t>" (Saatgutnetzwerk) den Austausch von Samen und Landwirtschaftstechniken zwischen Landwirten und Gemeinschaften. </a:t>
            </a:r>
          </a:p>
          <a:p>
            <a:pPr marL="571500" lvl="0" indent="-342900" algn="l" rtl="0">
              <a:lnSpc>
                <a:spcPct val="100000"/>
              </a:lnSpc>
              <a:spcBef>
                <a:spcPts val="0"/>
              </a:spcBef>
              <a:spcAft>
                <a:spcPts val="0"/>
              </a:spcAft>
              <a:buSzPts val="2400"/>
              <a:buFont typeface="Arial"/>
              <a:buChar char="•"/>
            </a:pPr>
            <a:r>
              <a:rPr lang="de-DE" dirty="0"/>
              <a:t>Dieses Netzwerk fördert die Agro-Biodiversität und den Erhalt traditioneller Landwirtschaftswissen durch regelmäßige Treffen und Veranstaltungen, bei denen die Teilnehmer ihre Erfahrungen teilen.</a:t>
            </a:r>
          </a:p>
          <a:p>
            <a:pPr marL="228600" lvl="0" indent="0" algn="l" rtl="0">
              <a:lnSpc>
                <a:spcPct val="100000"/>
              </a:lnSpc>
              <a:spcBef>
                <a:spcPts val="0"/>
              </a:spcBef>
              <a:spcAft>
                <a:spcPts val="0"/>
              </a:spcAft>
              <a:buSzPts val="2400"/>
            </a:pPr>
            <a:endParaRPr lang="en-US" sz="1400" dirty="0">
              <a:highlight>
                <a:srgbClr val="8DC641"/>
              </a:highlight>
            </a:endParaRPr>
          </a:p>
          <a:p>
            <a:pPr marL="228600" lvl="0" indent="0" algn="l" rtl="0">
              <a:lnSpc>
                <a:spcPct val="100000"/>
              </a:lnSpc>
              <a:spcBef>
                <a:spcPts val="0"/>
              </a:spcBef>
              <a:spcAft>
                <a:spcPts val="0"/>
              </a:spcAft>
              <a:buSzPts val="2400"/>
            </a:pPr>
            <a:r>
              <a:rPr lang="en-US" sz="2400" dirty="0">
                <a:highlight>
                  <a:srgbClr val="8DC641"/>
                </a:highlight>
              </a:rPr>
              <a:t>Mehr </a:t>
            </a:r>
            <a:r>
              <a:rPr lang="en-US" sz="2400" dirty="0" err="1">
                <a:highlight>
                  <a:srgbClr val="8DC641"/>
                </a:highlight>
              </a:rPr>
              <a:t>erfahren</a:t>
            </a:r>
            <a:r>
              <a:rPr lang="en-US" sz="2400" dirty="0">
                <a:highlight>
                  <a:srgbClr val="8DC641"/>
                </a:highlight>
              </a:rPr>
              <a:t> </a:t>
            </a:r>
            <a:r>
              <a:rPr lang="en-US" sz="2400" dirty="0" err="1">
                <a:highlight>
                  <a:srgbClr val="8DC641"/>
                </a:highlight>
              </a:rPr>
              <a:t>unter</a:t>
            </a:r>
            <a:r>
              <a:rPr lang="en-US" sz="2400" dirty="0">
                <a:highlight>
                  <a:srgbClr val="8DC641"/>
                </a:highlight>
              </a:rPr>
              <a:t>: </a:t>
            </a:r>
            <a:r>
              <a:rPr lang="en-US" u="sng" dirty="0">
                <a:solidFill>
                  <a:schemeClr val="hlink"/>
                </a:solidFill>
                <a:hlinkClick r:id="rId3"/>
              </a:rPr>
              <a:t>www.seeds4all.eu/seed-operators/spain/red-de-semillas-resembrando-intercambio/</a:t>
            </a:r>
            <a:r>
              <a:rPr lang="en-US" dirty="0"/>
              <a:t> </a:t>
            </a:r>
            <a:endParaRPr dirty="0"/>
          </a:p>
          <a:p>
            <a:pPr marL="228600" lvl="0" indent="0" algn="l" rtl="0">
              <a:lnSpc>
                <a:spcPct val="100000"/>
              </a:lnSpc>
              <a:spcBef>
                <a:spcPts val="0"/>
              </a:spcBef>
              <a:spcAft>
                <a:spcPts val="0"/>
              </a:spcAft>
              <a:buSzPts val="2400"/>
              <a:buNone/>
            </a:pPr>
            <a:endParaRPr dirty="0"/>
          </a:p>
        </p:txBody>
      </p:sp>
      <p:sp>
        <p:nvSpPr>
          <p:cNvPr id="334" name="Google Shape;334;p17"/>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de-DE" sz="3600" b="1" i="0" u="none" strike="noStrike" cap="none" dirty="0">
                <a:solidFill>
                  <a:srgbClr val="6AA84F"/>
                </a:solidFill>
              </a:rPr>
              <a:t>Förderung von Gemeinschaftsbindungen durch Agroökologie</a:t>
            </a:r>
          </a:p>
        </p:txBody>
      </p:sp>
      <p:pic>
        <p:nvPicPr>
          <p:cNvPr id="335" name="Google Shape;335;p17">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73616" y="2364593"/>
            <a:ext cx="4144733" cy="2128814"/>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6D81C87B-30C6-50BA-28BF-58661550F7A8}"/>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A567F01E-1076-C240-13A2-57AE151A205F}"/>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8F5754FC-ECDD-33D9-18DA-B17FA8BEE7B2}"/>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602EFDD1-544E-79DF-EF83-9A2B96072619}"/>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EEE0C484-2518-FC00-F1AA-9DA5DF25B78D}"/>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AAA3666A-8606-71B1-4E4E-699504FAE9DF}"/>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D1A27441-E4B5-8EB5-EECB-937F2D38A744}"/>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4EA0BF38-0BF2-87D3-1A85-226771747AE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8"/>
          <p:cNvSpPr txBox="1">
            <a:spLocks noGrp="1"/>
          </p:cNvSpPr>
          <p:nvPr>
            <p:ph type="body" idx="1"/>
          </p:nvPr>
        </p:nvSpPr>
        <p:spPr>
          <a:xfrm>
            <a:off x="473650" y="1573550"/>
            <a:ext cx="7099967"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en-GB" b="1" dirty="0" err="1"/>
              <a:t>Gemeinschaftsveranstaltungen</a:t>
            </a:r>
            <a:r>
              <a:rPr lang="en-GB" b="1" dirty="0"/>
              <a:t> und -</a:t>
            </a:r>
            <a:r>
              <a:rPr lang="en-GB" b="1" dirty="0" err="1"/>
              <a:t>aktionen</a:t>
            </a:r>
            <a:r>
              <a:rPr lang="en-GB" b="1" dirty="0"/>
              <a:t>:</a:t>
            </a:r>
          </a:p>
          <a:p>
            <a:pPr marL="571500" lvl="0" indent="-342900" algn="l" rtl="0">
              <a:lnSpc>
                <a:spcPct val="100000"/>
              </a:lnSpc>
              <a:spcBef>
                <a:spcPts val="0"/>
              </a:spcBef>
              <a:spcAft>
                <a:spcPts val="0"/>
              </a:spcAft>
              <a:buSzPts val="2400"/>
              <a:buFont typeface="Arial"/>
              <a:buChar char="•"/>
            </a:pPr>
            <a:r>
              <a:rPr lang="de-DE" dirty="0"/>
              <a:t>In Italien fördern die "Campagna Amica"-Bauernmärkte, organisiert von </a:t>
            </a:r>
            <a:r>
              <a:rPr lang="de-DE" dirty="0" err="1"/>
              <a:t>Coldiretti</a:t>
            </a:r>
            <a:r>
              <a:rPr lang="de-DE" dirty="0"/>
              <a:t>, lokale und nachhaltige Lebensmittelproduktion. </a:t>
            </a:r>
          </a:p>
          <a:p>
            <a:pPr marL="571500" lvl="0" indent="-342900" algn="l" rtl="0">
              <a:lnSpc>
                <a:spcPct val="100000"/>
              </a:lnSpc>
              <a:spcBef>
                <a:spcPts val="0"/>
              </a:spcBef>
              <a:spcAft>
                <a:spcPts val="0"/>
              </a:spcAft>
              <a:buSzPts val="2400"/>
              <a:buFont typeface="Arial"/>
              <a:buChar char="•"/>
            </a:pPr>
            <a:r>
              <a:rPr lang="de-DE" dirty="0"/>
              <a:t>Diese Märkte dienen als Treffpunkte für die Gemeinschaft, wo Landwirte und Verbraucher interagieren, über agroökologische Praktiken lernen und an Workshops und Verkostungen teilnehmen können.</a:t>
            </a:r>
            <a:endParaRPr lang="en-US" sz="1400" dirty="0"/>
          </a:p>
          <a:p>
            <a:pPr marL="228600" lvl="0" indent="0" algn="l" rtl="0">
              <a:lnSpc>
                <a:spcPct val="100000"/>
              </a:lnSpc>
              <a:spcBef>
                <a:spcPts val="0"/>
              </a:spcBef>
              <a:spcAft>
                <a:spcPts val="0"/>
              </a:spcAft>
              <a:buSzPts val="2400"/>
            </a:pPr>
            <a:r>
              <a:rPr lang="en-US" sz="2400" dirty="0">
                <a:highlight>
                  <a:srgbClr val="8DC641"/>
                </a:highlight>
              </a:rPr>
              <a:t>Mehr </a:t>
            </a:r>
            <a:r>
              <a:rPr lang="en-US" sz="2400" dirty="0" err="1">
                <a:highlight>
                  <a:srgbClr val="8DC641"/>
                </a:highlight>
              </a:rPr>
              <a:t>erfahren</a:t>
            </a:r>
            <a:r>
              <a:rPr lang="en-US" sz="2400" dirty="0">
                <a:highlight>
                  <a:srgbClr val="8DC641"/>
                </a:highlight>
              </a:rPr>
              <a:t> </a:t>
            </a:r>
            <a:r>
              <a:rPr lang="en-US" sz="2400" dirty="0" err="1">
                <a:highlight>
                  <a:srgbClr val="8DC641"/>
                </a:highlight>
              </a:rPr>
              <a:t>unter</a:t>
            </a:r>
            <a:r>
              <a:rPr lang="en-US" sz="2400" dirty="0">
                <a:highlight>
                  <a:srgbClr val="8DC641"/>
                </a:highlight>
              </a:rPr>
              <a:t>: </a:t>
            </a:r>
            <a:r>
              <a:rPr lang="en-US" u="sng" dirty="0">
                <a:solidFill>
                  <a:schemeClr val="hlink"/>
                </a:solidFill>
                <a:hlinkClick r:id="rId3"/>
              </a:rPr>
              <a:t>www.campagnamica.it/world-farmers-markets-coalition/</a:t>
            </a:r>
            <a:r>
              <a:rPr lang="en-US" dirty="0"/>
              <a:t> </a:t>
            </a:r>
            <a:endParaRPr dirty="0"/>
          </a:p>
        </p:txBody>
      </p:sp>
      <p:sp>
        <p:nvSpPr>
          <p:cNvPr id="341" name="Google Shape;341;p18"/>
          <p:cNvSpPr txBox="1">
            <a:spLocks noGrp="1"/>
          </p:cNvSpPr>
          <p:nvPr>
            <p:ph type="body" idx="2"/>
          </p:nvPr>
        </p:nvSpPr>
        <p:spPr>
          <a:xfrm>
            <a:off x="683781" y="513278"/>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de-DE" sz="3600" b="1" i="0" u="none" strike="noStrike" cap="none" dirty="0">
                <a:solidFill>
                  <a:srgbClr val="6AA84F"/>
                </a:solidFill>
              </a:rPr>
              <a:t>Förderung von Gemeinschaftsbindungen durch Agroökologie</a:t>
            </a:r>
          </a:p>
        </p:txBody>
      </p:sp>
      <p:pic>
        <p:nvPicPr>
          <p:cNvPr id="342" name="Google Shape;342;p18">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487146" y="2100261"/>
            <a:ext cx="4297879" cy="2304388"/>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4BA5EDB9-06B6-82B3-77C6-BE86B8C781EE}"/>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949FF53C-F484-5831-4E02-31A0E91CA6B6}"/>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A4319FEB-4186-0C5B-8FFC-15F3882F94BA}"/>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A2D334EB-BF39-0E9F-FC9A-C0F8B2EAACF5}"/>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20805E86-DF43-676C-122A-2A3EFBAA157C}"/>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E95CA417-4030-3816-8829-1435A68003AD}"/>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05A0DF9E-10CC-449F-EA36-AC65004A656A}"/>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CB6DB8CA-1ECF-138F-8128-6B18DEA099E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body" idx="1"/>
          </p:nvPr>
        </p:nvSpPr>
        <p:spPr>
          <a:xfrm>
            <a:off x="492693" y="1476197"/>
            <a:ext cx="6851075" cy="44835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de-DE" b="1" dirty="0"/>
              <a:t>Gemeinschaftsveranstaltungen und -aktionen </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In Dänemark bezieht der "Food Council" in Kopenhagen Bürger, Landwirte und Politiker in Diskussionen über die städtischen Lebensmittelrichtlinien ein. </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Dieser partizipative Ansatz stellt sicher, dass unterschiedliche Perspektiven im Entscheidungsprozess berücksichtigt werden, wodurch nachhaltige und inklusive Lebensmittelsysteme gefördert werden.</a:t>
            </a:r>
          </a:p>
          <a:p>
            <a:pPr marL="228600" lvl="0" indent="0" algn="l" rtl="0">
              <a:lnSpc>
                <a:spcPct val="100000"/>
              </a:lnSpc>
              <a:spcBef>
                <a:spcPts val="0"/>
              </a:spcBef>
              <a:spcAft>
                <a:spcPts val="0"/>
              </a:spcAft>
              <a:buSzPts val="2400"/>
            </a:pPr>
            <a:endParaRPr sz="1400" dirty="0"/>
          </a:p>
          <a:p>
            <a:pPr marL="228600" lvl="0" indent="0" algn="l" rtl="0">
              <a:lnSpc>
                <a:spcPct val="100000"/>
              </a:lnSpc>
              <a:spcBef>
                <a:spcPts val="0"/>
              </a:spcBef>
              <a:spcAft>
                <a:spcPts val="0"/>
              </a:spcAft>
              <a:buSzPts val="2400"/>
            </a:pPr>
            <a:r>
              <a:rPr lang="en-US" sz="2400" dirty="0">
                <a:highlight>
                  <a:srgbClr val="8DC641"/>
                </a:highlight>
              </a:rPr>
              <a:t>Mehr </a:t>
            </a:r>
            <a:r>
              <a:rPr lang="en-US" sz="2400" dirty="0" err="1">
                <a:highlight>
                  <a:srgbClr val="8DC641"/>
                </a:highlight>
              </a:rPr>
              <a:t>erfahren</a:t>
            </a:r>
            <a:r>
              <a:rPr lang="en-US" sz="2400" dirty="0">
                <a:highlight>
                  <a:srgbClr val="8DC641"/>
                </a:highlight>
              </a:rPr>
              <a:t> </a:t>
            </a:r>
            <a:r>
              <a:rPr lang="en-US" sz="2400" dirty="0" err="1">
                <a:highlight>
                  <a:srgbClr val="8DC641"/>
                </a:highlight>
              </a:rPr>
              <a:t>unter</a:t>
            </a:r>
            <a:r>
              <a:rPr lang="en-US" sz="2400" dirty="0">
                <a:highlight>
                  <a:srgbClr val="8DC641"/>
                </a:highlight>
              </a:rPr>
              <a:t>: </a:t>
            </a:r>
            <a:r>
              <a:rPr lang="en-US" u="sng" dirty="0">
                <a:solidFill>
                  <a:schemeClr val="hlink"/>
                </a:solidFill>
                <a:hlinkClick r:id="rId3"/>
              </a:rPr>
              <a:t>www.agricultureandfood.dk</a:t>
            </a:r>
            <a:r>
              <a:rPr lang="en-US" dirty="0"/>
              <a:t> </a:t>
            </a:r>
            <a:endParaRPr dirty="0"/>
          </a:p>
        </p:txBody>
      </p:sp>
      <p:sp>
        <p:nvSpPr>
          <p:cNvPr id="348" name="Google Shape;348;p19"/>
          <p:cNvSpPr txBox="1">
            <a:spLocks noGrp="1"/>
          </p:cNvSpPr>
          <p:nvPr>
            <p:ph type="body" idx="2"/>
          </p:nvPr>
        </p:nvSpPr>
        <p:spPr>
          <a:xfrm>
            <a:off x="607581" y="464613"/>
            <a:ext cx="10595100" cy="80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de-DE" sz="3600" b="1" i="0" u="none" strike="noStrike" cap="none" dirty="0">
                <a:solidFill>
                  <a:srgbClr val="6AA84F"/>
                </a:solidFill>
              </a:rPr>
              <a:t>Förderung von Gemeinschaftsbindungen durch Agroökologie</a:t>
            </a:r>
          </a:p>
        </p:txBody>
      </p:sp>
      <p:pic>
        <p:nvPicPr>
          <p:cNvPr id="349" name="Google Shape;349;p19">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73617" y="2341445"/>
            <a:ext cx="4044551" cy="2175109"/>
          </a:xfrm>
          <a:prstGeom prst="rect">
            <a:avLst/>
          </a:prstGeom>
          <a:noFill/>
          <a:ln>
            <a:solidFill>
              <a:srgbClr val="41296C"/>
            </a:solidFill>
          </a:ln>
        </p:spPr>
      </p:pic>
      <p:grpSp>
        <p:nvGrpSpPr>
          <p:cNvPr id="2" name="Google Shape;276;p11">
            <a:extLst>
              <a:ext uri="{FF2B5EF4-FFF2-40B4-BE49-F238E27FC236}">
                <a16:creationId xmlns:a16="http://schemas.microsoft.com/office/drawing/2014/main" id="{E6A3E247-A2A4-B277-16D5-9D72E18D019D}"/>
              </a:ext>
            </a:extLst>
          </p:cNvPr>
          <p:cNvGrpSpPr/>
          <p:nvPr/>
        </p:nvGrpSpPr>
        <p:grpSpPr>
          <a:xfrm rot="3730759">
            <a:off x="10590024" y="380632"/>
            <a:ext cx="949887" cy="1163493"/>
            <a:chOff x="7602444" y="4967675"/>
            <a:chExt cx="483620" cy="592374"/>
          </a:xfrm>
        </p:grpSpPr>
        <p:grpSp>
          <p:nvGrpSpPr>
            <p:cNvPr id="3" name="Google Shape;277;p11">
              <a:extLst>
                <a:ext uri="{FF2B5EF4-FFF2-40B4-BE49-F238E27FC236}">
                  <a16:creationId xmlns:a16="http://schemas.microsoft.com/office/drawing/2014/main" id="{80BA1308-5B5A-055F-E43D-8002BC5B717A}"/>
                </a:ext>
              </a:extLst>
            </p:cNvPr>
            <p:cNvGrpSpPr/>
            <p:nvPr/>
          </p:nvGrpSpPr>
          <p:grpSpPr>
            <a:xfrm>
              <a:off x="7618661" y="4967675"/>
              <a:ext cx="467403" cy="507609"/>
              <a:chOff x="2251964" y="3590497"/>
              <a:chExt cx="467403" cy="507609"/>
            </a:xfrm>
          </p:grpSpPr>
          <p:sp>
            <p:nvSpPr>
              <p:cNvPr id="7" name="Google Shape;278;p11">
                <a:extLst>
                  <a:ext uri="{FF2B5EF4-FFF2-40B4-BE49-F238E27FC236}">
                    <a16:creationId xmlns:a16="http://schemas.microsoft.com/office/drawing/2014/main" id="{34E520E5-D816-2CB5-288E-02383DEF2BC5}"/>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279;p11">
                <a:extLst>
                  <a:ext uri="{FF2B5EF4-FFF2-40B4-BE49-F238E27FC236}">
                    <a16:creationId xmlns:a16="http://schemas.microsoft.com/office/drawing/2014/main" id="{3D78469F-C748-3486-2783-05ADE8EAC1A6}"/>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80;p11">
                <a:extLst>
                  <a:ext uri="{FF2B5EF4-FFF2-40B4-BE49-F238E27FC236}">
                    <a16:creationId xmlns:a16="http://schemas.microsoft.com/office/drawing/2014/main" id="{3B01F91C-488A-A7A6-67B9-9535384E50D4}"/>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281;p11">
              <a:extLst>
                <a:ext uri="{FF2B5EF4-FFF2-40B4-BE49-F238E27FC236}">
                  <a16:creationId xmlns:a16="http://schemas.microsoft.com/office/drawing/2014/main" id="{33EA413C-D947-F513-04FA-71A3788DBA68}"/>
                </a:ext>
              </a:extLst>
            </p:cNvPr>
            <p:cNvGrpSpPr/>
            <p:nvPr/>
          </p:nvGrpSpPr>
          <p:grpSpPr>
            <a:xfrm>
              <a:off x="7602444" y="4993761"/>
              <a:ext cx="421973" cy="566288"/>
              <a:chOff x="2235747" y="3616583"/>
              <a:chExt cx="421973" cy="566288"/>
            </a:xfrm>
          </p:grpSpPr>
          <p:sp>
            <p:nvSpPr>
              <p:cNvPr id="5" name="Google Shape;282;p11">
                <a:extLst>
                  <a:ext uri="{FF2B5EF4-FFF2-40B4-BE49-F238E27FC236}">
                    <a16:creationId xmlns:a16="http://schemas.microsoft.com/office/drawing/2014/main" id="{3F86801F-4F87-9F60-496F-47206C4A0A9B}"/>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283;p11">
                <a:extLst>
                  <a:ext uri="{FF2B5EF4-FFF2-40B4-BE49-F238E27FC236}">
                    <a16:creationId xmlns:a16="http://schemas.microsoft.com/office/drawing/2014/main" id="{97A4C6EB-3DE9-DE95-6752-7BA0C8DDF1F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dbd4762122_0_2"/>
          <p:cNvSpPr txBox="1">
            <a:spLocks noGrp="1"/>
          </p:cNvSpPr>
          <p:nvPr>
            <p:ph type="body" idx="1"/>
          </p:nvPr>
        </p:nvSpPr>
        <p:spPr>
          <a:xfrm>
            <a:off x="5162550" y="2341241"/>
            <a:ext cx="7034183"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en-US" dirty="0" err="1"/>
              <a:t>Stärkung</a:t>
            </a:r>
            <a:r>
              <a:rPr lang="en-US" dirty="0"/>
              <a:t> der </a:t>
            </a:r>
            <a:r>
              <a:rPr lang="en-US" dirty="0" err="1"/>
              <a:t>sozioökonomischen</a:t>
            </a:r>
            <a:r>
              <a:rPr lang="en-US" dirty="0"/>
              <a:t> </a:t>
            </a:r>
            <a:r>
              <a:rPr lang="en-US" dirty="0" err="1"/>
              <a:t>Dynamik</a:t>
            </a:r>
            <a:endParaRPr lang="en-US" dirty="0"/>
          </a:p>
          <a:p>
            <a:pPr marL="0" lvl="0" indent="0" algn="l" rtl="0">
              <a:lnSpc>
                <a:spcPct val="90000"/>
              </a:lnSpc>
              <a:spcBef>
                <a:spcPts val="0"/>
              </a:spcBef>
              <a:spcAft>
                <a:spcPts val="0"/>
              </a:spcAft>
              <a:buClr>
                <a:srgbClr val="000000"/>
              </a:buClr>
              <a:buSzPts val="4800"/>
              <a:buNone/>
            </a:pPr>
            <a:endParaRPr dirty="0"/>
          </a:p>
        </p:txBody>
      </p:sp>
      <p:sp>
        <p:nvSpPr>
          <p:cNvPr id="356" name="Google Shape;356;g2dbd4762122_0_2"/>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03</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body" idx="1"/>
          </p:nvPr>
        </p:nvSpPr>
        <p:spPr>
          <a:xfrm>
            <a:off x="505412" y="1345250"/>
            <a:ext cx="8118300" cy="32910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rgbClr val="000000"/>
              </a:buClr>
              <a:buSzPts val="2400"/>
              <a:buNone/>
            </a:pPr>
            <a:r>
              <a:rPr lang="de-DE" dirty="0"/>
              <a:t>Die Anwendung agroökologischer Prinzipien in Gemeinschaften führt häufig zu vielfältigen, widerstandsfähigen Landwirtschaftssystemen, die erheblich zur lokalen Wirtschaft beitragen. Hier sind einige agroökologische Praktiken, die dazu beitragen können</a:t>
            </a:r>
          </a:p>
          <a:p>
            <a:pPr marL="571500" lvl="0" indent="-342900" algn="l" rtl="0">
              <a:lnSpc>
                <a:spcPct val="100000"/>
              </a:lnSpc>
              <a:spcBef>
                <a:spcPts val="0"/>
              </a:spcBef>
              <a:spcAft>
                <a:spcPts val="0"/>
              </a:spcAft>
              <a:buClr>
                <a:srgbClr val="000000"/>
              </a:buClr>
              <a:buSzPts val="2400"/>
              <a:buFont typeface="Arial" panose="020B0604020202020204" pitchFamily="34" charset="0"/>
              <a:buChar char="•"/>
            </a:pPr>
            <a:r>
              <a:rPr lang="de-DE" b="1" dirty="0"/>
              <a:t>Agrobiodiversität</a:t>
            </a:r>
          </a:p>
          <a:p>
            <a:pPr marL="571500" lvl="0" indent="-342900" algn="l" rtl="0">
              <a:lnSpc>
                <a:spcPct val="100000"/>
              </a:lnSpc>
              <a:spcBef>
                <a:spcPts val="0"/>
              </a:spcBef>
              <a:spcAft>
                <a:spcPts val="0"/>
              </a:spcAft>
              <a:buClr>
                <a:srgbClr val="000000"/>
              </a:buClr>
              <a:buSzPts val="2400"/>
              <a:buFont typeface="Arial" panose="020B0604020202020204" pitchFamily="34" charset="0"/>
              <a:buChar char="•"/>
            </a:pPr>
            <a:r>
              <a:rPr lang="de-DE" b="1" dirty="0"/>
              <a:t>Reduzierung des Einsatzes von Chemikalien</a:t>
            </a:r>
          </a:p>
          <a:p>
            <a:pPr marL="571500" lvl="0" indent="-342900" algn="l" rtl="0">
              <a:lnSpc>
                <a:spcPct val="100000"/>
              </a:lnSpc>
              <a:spcBef>
                <a:spcPts val="0"/>
              </a:spcBef>
              <a:spcAft>
                <a:spcPts val="0"/>
              </a:spcAft>
              <a:buClr>
                <a:srgbClr val="000000"/>
              </a:buClr>
              <a:buSzPts val="2400"/>
              <a:buFont typeface="Arial" panose="020B0604020202020204" pitchFamily="34" charset="0"/>
              <a:buChar char="•"/>
            </a:pPr>
            <a:r>
              <a:rPr lang="de-DE" b="1" dirty="0"/>
              <a:t>Integration von Bäumen in landwirtschaftliche Systeme</a:t>
            </a:r>
          </a:p>
          <a:p>
            <a:pPr marL="571500" lvl="0" indent="-342900" algn="l" rtl="0">
              <a:lnSpc>
                <a:spcPct val="100000"/>
              </a:lnSpc>
              <a:spcBef>
                <a:spcPts val="0"/>
              </a:spcBef>
              <a:spcAft>
                <a:spcPts val="0"/>
              </a:spcAft>
              <a:buClr>
                <a:srgbClr val="000000"/>
              </a:buClr>
              <a:buSzPts val="2400"/>
              <a:buFont typeface="Arial" panose="020B0604020202020204" pitchFamily="34" charset="0"/>
              <a:buChar char="•"/>
            </a:pPr>
            <a:r>
              <a:rPr lang="de-DE" b="1" dirty="0"/>
              <a:t>Fruchtfolge und Mischkulturen</a:t>
            </a:r>
          </a:p>
          <a:p>
            <a:pPr marL="571500" lvl="0" indent="-342900" algn="l" rtl="0">
              <a:lnSpc>
                <a:spcPct val="100000"/>
              </a:lnSpc>
              <a:spcBef>
                <a:spcPts val="0"/>
              </a:spcBef>
              <a:spcAft>
                <a:spcPts val="0"/>
              </a:spcAft>
              <a:buClr>
                <a:srgbClr val="000000"/>
              </a:buClr>
              <a:buSzPts val="2400"/>
              <a:buFont typeface="Arial" panose="020B0604020202020204" pitchFamily="34" charset="0"/>
              <a:buChar char="•"/>
            </a:pPr>
            <a:r>
              <a:rPr lang="de-DE" b="1" dirty="0"/>
              <a:t>Gemeinschaftsgärten und Zusammenarbeit</a:t>
            </a:r>
          </a:p>
          <a:p>
            <a:pPr marL="571500" lvl="0" indent="-342900" algn="l" rtl="0">
              <a:lnSpc>
                <a:spcPct val="100000"/>
              </a:lnSpc>
              <a:spcBef>
                <a:spcPts val="0"/>
              </a:spcBef>
              <a:spcAft>
                <a:spcPts val="0"/>
              </a:spcAft>
              <a:buClr>
                <a:srgbClr val="000000"/>
              </a:buClr>
              <a:buSzPts val="2400"/>
              <a:buFont typeface="Arial" panose="020B0604020202020204" pitchFamily="34" charset="0"/>
              <a:buChar char="•"/>
            </a:pPr>
            <a:r>
              <a:rPr lang="de-DE" b="1" dirty="0"/>
              <a:t>Gemeinsame Bildungs- und Forschungsprojekte</a:t>
            </a:r>
          </a:p>
        </p:txBody>
      </p:sp>
      <p:sp>
        <p:nvSpPr>
          <p:cNvPr id="362" name="Google Shape;362;p12"/>
          <p:cNvSpPr txBox="1">
            <a:spLocks noGrp="1"/>
          </p:cNvSpPr>
          <p:nvPr>
            <p:ph type="body" idx="3"/>
          </p:nvPr>
        </p:nvSpPr>
        <p:spPr>
          <a:xfrm>
            <a:off x="505412" y="664950"/>
            <a:ext cx="8522075"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err="1"/>
              <a:t>Stärkung</a:t>
            </a:r>
            <a:r>
              <a:rPr lang="en-US" b="1" dirty="0"/>
              <a:t> der </a:t>
            </a:r>
            <a:r>
              <a:rPr lang="en-US" b="1" dirty="0" err="1"/>
              <a:t>sozioökonomischen</a:t>
            </a:r>
            <a:r>
              <a:rPr lang="en-US" b="1" dirty="0"/>
              <a:t> </a:t>
            </a:r>
            <a:r>
              <a:rPr lang="en-US" b="1" dirty="0" err="1"/>
              <a:t>Dynamik</a:t>
            </a:r>
            <a:endParaRPr lang="en-US" b="1" dirty="0"/>
          </a:p>
        </p:txBody>
      </p:sp>
      <p:pic>
        <p:nvPicPr>
          <p:cNvPr id="363" name="Google Shape;363;p1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
        <p:nvSpPr>
          <p:cNvPr id="3" name="BlokTextu 2">
            <a:extLst>
              <a:ext uri="{FF2B5EF4-FFF2-40B4-BE49-F238E27FC236}">
                <a16:creationId xmlns:a16="http://schemas.microsoft.com/office/drawing/2014/main" id="{83D9D007-D323-D606-1073-724313C26BD6}"/>
              </a:ext>
            </a:extLst>
          </p:cNvPr>
          <p:cNvSpPr txBox="1"/>
          <p:nvPr/>
        </p:nvSpPr>
        <p:spPr>
          <a:xfrm>
            <a:off x="371475" y="5879409"/>
            <a:ext cx="6467475" cy="646331"/>
          </a:xfrm>
          <a:prstGeom prst="rect">
            <a:avLst/>
          </a:prstGeom>
          <a:noFill/>
          <a:ln>
            <a:noFill/>
          </a:ln>
        </p:spPr>
        <p:txBody>
          <a:bodyPr wrap="square">
            <a:spAutoFit/>
          </a:bodyPr>
          <a:lstStyle/>
          <a:p>
            <a:r>
              <a:rPr lang="en-IE" sz="1200" b="1" dirty="0">
                <a:latin typeface="Calibri" panose="020F0502020204030204" pitchFamily="34" charset="0"/>
                <a:ea typeface="Calibri" panose="020F0502020204030204" pitchFamily="34" charset="0"/>
                <a:cs typeface="Calibri" panose="020F0502020204030204" pitchFamily="34" charset="0"/>
              </a:rPr>
              <a:t>Source: </a:t>
            </a:r>
            <a:r>
              <a:rPr lang="sk-SK" sz="1200" dirty="0">
                <a:latin typeface="Calibri" panose="020F0502020204030204" pitchFamily="34" charset="0"/>
                <a:ea typeface="Calibri" panose="020F0502020204030204" pitchFamily="34" charset="0"/>
                <a:cs typeface="Calibri" panose="020F0502020204030204" pitchFamily="34" charset="0"/>
              </a:rPr>
              <a:t>BONAUDO, T</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BENDAHAN, A</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B</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SABATIER, R</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RYSCHAWY, J</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BELLON, S</a:t>
            </a:r>
            <a:r>
              <a:rPr lang="en-GB" sz="1200" dirty="0">
                <a:latin typeface="Calibri" panose="020F0502020204030204" pitchFamily="34" charset="0"/>
                <a:ea typeface="Calibri" panose="020F0502020204030204" pitchFamily="34" charset="0"/>
                <a:cs typeface="Calibri" panose="020F0502020204030204" pitchFamily="34" charset="0"/>
              </a:rPr>
              <a:t>.</a:t>
            </a:r>
            <a:r>
              <a:rPr lang="sk-SK" sz="1200" dirty="0">
                <a:latin typeface="Calibri" panose="020F0502020204030204" pitchFamily="34" charset="0"/>
                <a:ea typeface="Calibri" panose="020F0502020204030204" pitchFamily="34" charset="0"/>
                <a:cs typeface="Calibri" panose="020F0502020204030204" pitchFamily="34" charset="0"/>
              </a:rPr>
              <a:t> et al. </a:t>
            </a:r>
            <a:r>
              <a:rPr lang="sk-SK" sz="1200" dirty="0" err="1">
                <a:latin typeface="Calibri" panose="020F0502020204030204" pitchFamily="34" charset="0"/>
                <a:ea typeface="Calibri" panose="020F0502020204030204" pitchFamily="34" charset="0"/>
                <a:cs typeface="Calibri" panose="020F0502020204030204" pitchFamily="34" charset="0"/>
              </a:rPr>
              <a:t>Agroecological</a:t>
            </a:r>
            <a:r>
              <a:rPr lang="sk-SK" sz="1200" dirty="0">
                <a:latin typeface="Calibri" panose="020F0502020204030204" pitchFamily="34" charset="0"/>
                <a:ea typeface="Calibri" panose="020F0502020204030204" pitchFamily="34" charset="0"/>
                <a:cs typeface="Calibri" panose="020F0502020204030204" pitchFamily="34" charset="0"/>
              </a:rPr>
              <a:t> </a:t>
            </a:r>
            <a:r>
              <a:rPr lang="sk-SK" sz="1200" dirty="0" err="1">
                <a:latin typeface="Calibri" panose="020F0502020204030204" pitchFamily="34" charset="0"/>
                <a:ea typeface="Calibri" panose="020F0502020204030204" pitchFamily="34" charset="0"/>
                <a:cs typeface="Calibri" panose="020F0502020204030204" pitchFamily="34" charset="0"/>
              </a:rPr>
              <a:t>principles</a:t>
            </a:r>
            <a:r>
              <a:rPr lang="sk-SK" sz="1200" dirty="0">
                <a:latin typeface="Calibri" panose="020F0502020204030204" pitchFamily="34" charset="0"/>
                <a:ea typeface="Calibri" panose="020F0502020204030204" pitchFamily="34" charset="0"/>
                <a:cs typeface="Calibri" panose="020F0502020204030204" pitchFamily="34" charset="0"/>
              </a:rPr>
              <a:t> for </a:t>
            </a:r>
            <a:r>
              <a:rPr lang="sk-SK" sz="1200" dirty="0" err="1">
                <a:latin typeface="Calibri" panose="020F0502020204030204" pitchFamily="34" charset="0"/>
                <a:ea typeface="Calibri" panose="020F0502020204030204" pitchFamily="34" charset="0"/>
                <a:cs typeface="Calibri" panose="020F0502020204030204" pitchFamily="34" charset="0"/>
              </a:rPr>
              <a:t>the</a:t>
            </a:r>
            <a:r>
              <a:rPr lang="sk-SK" sz="1200" dirty="0">
                <a:latin typeface="Calibri" panose="020F0502020204030204" pitchFamily="34" charset="0"/>
                <a:ea typeface="Calibri" panose="020F0502020204030204" pitchFamily="34" charset="0"/>
                <a:cs typeface="Calibri" panose="020F0502020204030204" pitchFamily="34" charset="0"/>
              </a:rPr>
              <a:t> </a:t>
            </a:r>
            <a:r>
              <a:rPr lang="sk-SK" sz="1200" dirty="0" err="1">
                <a:latin typeface="Calibri" panose="020F0502020204030204" pitchFamily="34" charset="0"/>
                <a:ea typeface="Calibri" panose="020F0502020204030204" pitchFamily="34" charset="0"/>
                <a:cs typeface="Calibri" panose="020F0502020204030204" pitchFamily="34" charset="0"/>
              </a:rPr>
              <a:t>redesign</a:t>
            </a:r>
            <a:r>
              <a:rPr lang="sk-SK" sz="1200" dirty="0">
                <a:latin typeface="Calibri" panose="020F0502020204030204" pitchFamily="34" charset="0"/>
                <a:ea typeface="Calibri" panose="020F0502020204030204" pitchFamily="34" charset="0"/>
                <a:cs typeface="Calibri" panose="020F0502020204030204" pitchFamily="34" charset="0"/>
              </a:rPr>
              <a:t> of </a:t>
            </a:r>
            <a:r>
              <a:rPr lang="sk-SK" sz="1200" dirty="0" err="1">
                <a:latin typeface="Calibri" panose="020F0502020204030204" pitchFamily="34" charset="0"/>
                <a:ea typeface="Calibri" panose="020F0502020204030204" pitchFamily="34" charset="0"/>
                <a:cs typeface="Calibri" panose="020F0502020204030204" pitchFamily="34" charset="0"/>
              </a:rPr>
              <a:t>integrated</a:t>
            </a:r>
            <a:r>
              <a:rPr lang="sk-SK" sz="1200" dirty="0">
                <a:latin typeface="Calibri" panose="020F0502020204030204" pitchFamily="34" charset="0"/>
                <a:ea typeface="Calibri" panose="020F0502020204030204" pitchFamily="34" charset="0"/>
                <a:cs typeface="Calibri" panose="020F0502020204030204" pitchFamily="34" charset="0"/>
              </a:rPr>
              <a:t> </a:t>
            </a:r>
            <a:r>
              <a:rPr lang="sk-SK" sz="1200" dirty="0" err="1">
                <a:latin typeface="Calibri" panose="020F0502020204030204" pitchFamily="34" charset="0"/>
                <a:ea typeface="Calibri" panose="020F0502020204030204" pitchFamily="34" charset="0"/>
                <a:cs typeface="Calibri" panose="020F0502020204030204" pitchFamily="34" charset="0"/>
              </a:rPr>
              <a:t>crop</a:t>
            </a:r>
            <a:r>
              <a:rPr lang="sk-SK" sz="1200" dirty="0">
                <a:latin typeface="Calibri" panose="020F0502020204030204" pitchFamily="34" charset="0"/>
                <a:ea typeface="Calibri" panose="020F0502020204030204" pitchFamily="34" charset="0"/>
                <a:cs typeface="Calibri" panose="020F0502020204030204" pitchFamily="34" charset="0"/>
              </a:rPr>
              <a:t>–</a:t>
            </a:r>
            <a:r>
              <a:rPr lang="sk-SK" sz="1200" dirty="0" err="1">
                <a:latin typeface="Calibri" panose="020F0502020204030204" pitchFamily="34" charset="0"/>
                <a:ea typeface="Calibri" panose="020F0502020204030204" pitchFamily="34" charset="0"/>
                <a:cs typeface="Calibri" panose="020F0502020204030204" pitchFamily="34" charset="0"/>
              </a:rPr>
              <a:t>livestock</a:t>
            </a:r>
            <a:r>
              <a:rPr lang="sk-SK" sz="1200" dirty="0">
                <a:latin typeface="Calibri" panose="020F0502020204030204" pitchFamily="34" charset="0"/>
                <a:ea typeface="Calibri" panose="020F0502020204030204" pitchFamily="34" charset="0"/>
                <a:cs typeface="Calibri" panose="020F0502020204030204" pitchFamily="34" charset="0"/>
              </a:rPr>
              <a:t> </a:t>
            </a:r>
            <a:r>
              <a:rPr lang="sk-SK" sz="1200" dirty="0" err="1">
                <a:latin typeface="Calibri" panose="020F0502020204030204" pitchFamily="34" charset="0"/>
                <a:ea typeface="Calibri" panose="020F0502020204030204" pitchFamily="34" charset="0"/>
                <a:cs typeface="Calibri" panose="020F0502020204030204" pitchFamily="34" charset="0"/>
              </a:rPr>
              <a:t>systems</a:t>
            </a:r>
            <a:r>
              <a:rPr lang="sk-SK" sz="1200" dirty="0">
                <a:latin typeface="Calibri" panose="020F0502020204030204" pitchFamily="34" charset="0"/>
                <a:ea typeface="Calibri" panose="020F0502020204030204" pitchFamily="34" charset="0"/>
                <a:cs typeface="Calibri" panose="020F0502020204030204" pitchFamily="34" charset="0"/>
              </a:rPr>
              <a:t>. Online. European </a:t>
            </a:r>
            <a:r>
              <a:rPr lang="sk-SK" sz="1200" dirty="0" err="1">
                <a:latin typeface="Calibri" panose="020F0502020204030204" pitchFamily="34" charset="0"/>
                <a:ea typeface="Calibri" panose="020F0502020204030204" pitchFamily="34" charset="0"/>
                <a:cs typeface="Calibri" panose="020F0502020204030204" pitchFamily="34" charset="0"/>
              </a:rPr>
              <a:t>Journal</a:t>
            </a:r>
            <a:r>
              <a:rPr lang="sk-SK" sz="1200" dirty="0">
                <a:latin typeface="Calibri" panose="020F0502020204030204" pitchFamily="34" charset="0"/>
                <a:ea typeface="Calibri" panose="020F0502020204030204" pitchFamily="34" charset="0"/>
                <a:cs typeface="Calibri" panose="020F0502020204030204" pitchFamily="34" charset="0"/>
              </a:rPr>
              <a:t> of </a:t>
            </a:r>
            <a:r>
              <a:rPr lang="sk-SK" sz="1200" dirty="0" err="1">
                <a:latin typeface="Calibri" panose="020F0502020204030204" pitchFamily="34" charset="0"/>
                <a:ea typeface="Calibri" panose="020F0502020204030204" pitchFamily="34" charset="0"/>
                <a:cs typeface="Calibri" panose="020F0502020204030204" pitchFamily="34" charset="0"/>
              </a:rPr>
              <a:t>Agronomy</a:t>
            </a:r>
            <a:r>
              <a:rPr lang="sk-SK" sz="1200" dirty="0">
                <a:latin typeface="Calibri" panose="020F0502020204030204" pitchFamily="34" charset="0"/>
                <a:ea typeface="Calibri" panose="020F0502020204030204" pitchFamily="34" charset="0"/>
                <a:cs typeface="Calibri" panose="020F0502020204030204" pitchFamily="34" charset="0"/>
              </a:rPr>
              <a:t>. 2014, roč. 57, s. 43-51. ISSN 11610301.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5"/>
          <p:cNvSpPr txBox="1">
            <a:spLocks noGrp="1"/>
          </p:cNvSpPr>
          <p:nvPr>
            <p:ph type="body" idx="1"/>
          </p:nvPr>
        </p:nvSpPr>
        <p:spPr>
          <a:xfrm>
            <a:off x="880808" y="1333687"/>
            <a:ext cx="6939568" cy="46885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buSzPts val="2400"/>
              <a:buNone/>
            </a:pPr>
            <a:r>
              <a:rPr lang="de-DE" dirty="0"/>
              <a:t>Diese agroökologischen Prinzipien tragen nicht nur zur Schaffung widerstandsfähigerer Landwirtschaftssysteme bei, sondern können auch positive Auswirkungen auf die lokalen Wirtschaften haben, indem sie die Produktionsdiversifizierung fördern, die Kosten für Inputs senken und die Boden- und Pflanzenqualität verbessern. Auf diese Weise können sie ein starkes und nachhaltiges landwirtschaftliches Umfeld schaffen, das zur allgemeinen Wohlstand der lokalen Gemeinschaften beiträgt.</a:t>
            </a:r>
            <a:endParaRPr lang="en-US" sz="1600" dirty="0"/>
          </a:p>
          <a:p>
            <a:pPr marL="228600" lvl="0" indent="0" algn="l" rtl="0">
              <a:lnSpc>
                <a:spcPct val="100000"/>
              </a:lnSpc>
              <a:spcBef>
                <a:spcPts val="600"/>
              </a:spcBef>
              <a:spcAft>
                <a:spcPts val="600"/>
              </a:spcAft>
              <a:buSzPts val="2400"/>
              <a:buNone/>
            </a:pPr>
            <a:r>
              <a:rPr lang="de-DE" sz="1600" b="1" dirty="0">
                <a:highlight>
                  <a:srgbClr val="8DC641"/>
                </a:highlight>
              </a:rPr>
              <a:t>Erfahren Sie mehr über die </a:t>
            </a:r>
            <a:r>
              <a:rPr lang="en-US" sz="1600" b="1" dirty="0">
                <a:highlight>
                  <a:srgbClr val="8DC641"/>
                </a:highlight>
              </a:rPr>
              <a:t>:</a:t>
            </a:r>
            <a:r>
              <a:rPr lang="en-US" sz="1600" b="1" dirty="0"/>
              <a:t>  </a:t>
            </a:r>
            <a:r>
              <a:rPr lang="en-US" sz="1600" dirty="0" err="1"/>
              <a:t>Wagh</a:t>
            </a:r>
            <a:r>
              <a:rPr lang="en-US" sz="1600" dirty="0"/>
              <a:t>, P., Singh, A., Singh, G., &amp; </a:t>
            </a:r>
            <a:r>
              <a:rPr lang="en-US" sz="1600" dirty="0" err="1"/>
              <a:t>Sasane</a:t>
            </a:r>
            <a:r>
              <a:rPr lang="en-US" sz="1600" dirty="0"/>
              <a:t>, P. (2024). </a:t>
            </a:r>
            <a:r>
              <a:rPr lang="en-US" sz="1600" dirty="0" err="1"/>
              <a:t>Agro</a:t>
            </a:r>
            <a:r>
              <a:rPr lang="en-US" sz="1600" dirty="0"/>
              <a:t>-ecology: Integrating Ecology into Agricultural Systems. In Fields of Tomorrow: Advancements in Modern Agriculture. Astitva </a:t>
            </a:r>
            <a:r>
              <a:rPr lang="en-US" sz="1600" dirty="0" err="1"/>
              <a:t>Prakashan</a:t>
            </a:r>
            <a:r>
              <a:rPr lang="en-US" sz="1600" dirty="0"/>
              <a:t>.</a:t>
            </a:r>
            <a:endParaRPr sz="1600" dirty="0"/>
          </a:p>
        </p:txBody>
      </p:sp>
      <p:sp>
        <p:nvSpPr>
          <p:cNvPr id="369" name="Google Shape;369;p15"/>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err="1">
                <a:solidFill>
                  <a:srgbClr val="6AA84F"/>
                </a:solidFill>
              </a:rPr>
              <a:t>Stärkung</a:t>
            </a:r>
            <a:r>
              <a:rPr lang="en-US" b="1" dirty="0">
                <a:solidFill>
                  <a:srgbClr val="6AA84F"/>
                </a:solidFill>
              </a:rPr>
              <a:t> der </a:t>
            </a:r>
            <a:r>
              <a:rPr lang="en-US" b="1" dirty="0" err="1">
                <a:solidFill>
                  <a:srgbClr val="6AA84F"/>
                </a:solidFill>
              </a:rPr>
              <a:t>sozioökonomischen</a:t>
            </a:r>
            <a:r>
              <a:rPr lang="en-US" b="1" dirty="0">
                <a:solidFill>
                  <a:srgbClr val="6AA84F"/>
                </a:solidFill>
              </a:rPr>
              <a:t> </a:t>
            </a:r>
            <a:r>
              <a:rPr lang="en-US" b="1" dirty="0" err="1">
                <a:solidFill>
                  <a:srgbClr val="6AA84F"/>
                </a:solidFill>
              </a:rPr>
              <a:t>Dynamik</a:t>
            </a:r>
            <a:endParaRPr lang="en-US" b="1" dirty="0">
              <a:solidFill>
                <a:srgbClr val="6AA84F"/>
              </a:solidFill>
            </a:endParaRPr>
          </a:p>
        </p:txBody>
      </p:sp>
      <p:grpSp>
        <p:nvGrpSpPr>
          <p:cNvPr id="370" name="Google Shape;370;p15"/>
          <p:cNvGrpSpPr/>
          <p:nvPr/>
        </p:nvGrpSpPr>
        <p:grpSpPr>
          <a:xfrm rot="3730759">
            <a:off x="10918674" y="553763"/>
            <a:ext cx="949887" cy="1163493"/>
            <a:chOff x="7602444" y="4967675"/>
            <a:chExt cx="483620" cy="592374"/>
          </a:xfrm>
        </p:grpSpPr>
        <p:grpSp>
          <p:nvGrpSpPr>
            <p:cNvPr id="371" name="Google Shape;371;p15"/>
            <p:cNvGrpSpPr/>
            <p:nvPr/>
          </p:nvGrpSpPr>
          <p:grpSpPr>
            <a:xfrm>
              <a:off x="7618661" y="4967675"/>
              <a:ext cx="467403" cy="507609"/>
              <a:chOff x="2251964" y="3590497"/>
              <a:chExt cx="467403" cy="507609"/>
            </a:xfrm>
          </p:grpSpPr>
          <p:sp>
            <p:nvSpPr>
              <p:cNvPr id="372" name="Google Shape;372;p1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3" name="Google Shape;373;p1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1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5" name="Google Shape;375;p15"/>
            <p:cNvGrpSpPr/>
            <p:nvPr/>
          </p:nvGrpSpPr>
          <p:grpSpPr>
            <a:xfrm>
              <a:off x="7602444" y="4993761"/>
              <a:ext cx="421973" cy="566288"/>
              <a:chOff x="2235747" y="3616583"/>
              <a:chExt cx="421973" cy="566288"/>
            </a:xfrm>
          </p:grpSpPr>
          <p:sp>
            <p:nvSpPr>
              <p:cNvPr id="376" name="Google Shape;376;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1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78" name="Google Shape;378;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1409" y="2124824"/>
            <a:ext cx="4162676" cy="2608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txBox="1">
            <a:spLocks noGrp="1"/>
          </p:cNvSpPr>
          <p:nvPr>
            <p:ph type="body" idx="1"/>
          </p:nvPr>
        </p:nvSpPr>
        <p:spPr>
          <a:xfrm>
            <a:off x="5658307" y="132274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01</a:t>
            </a:r>
            <a:endParaRPr/>
          </a:p>
        </p:txBody>
      </p:sp>
      <p:sp>
        <p:nvSpPr>
          <p:cNvPr id="202" name="Google Shape;202;p4"/>
          <p:cNvSpPr txBox="1">
            <a:spLocks noGrp="1"/>
          </p:cNvSpPr>
          <p:nvPr>
            <p:ph type="body" idx="2"/>
          </p:nvPr>
        </p:nvSpPr>
        <p:spPr>
          <a:xfrm>
            <a:off x="6386979" y="1322766"/>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err="1"/>
              <a:t>Einführung</a:t>
            </a:r>
            <a:endParaRPr b="1" dirty="0"/>
          </a:p>
        </p:txBody>
      </p:sp>
      <p:sp>
        <p:nvSpPr>
          <p:cNvPr id="203" name="Google Shape;203;p4"/>
          <p:cNvSpPr txBox="1">
            <a:spLocks noGrp="1"/>
          </p:cNvSpPr>
          <p:nvPr>
            <p:ph type="body" idx="3"/>
          </p:nvPr>
        </p:nvSpPr>
        <p:spPr>
          <a:xfrm>
            <a:off x="533719" y="1560452"/>
            <a:ext cx="4714556" cy="4280805"/>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de-DE" b="0" i="0" u="none" strike="noStrike" dirty="0">
                <a:solidFill>
                  <a:srgbClr val="000000"/>
                </a:solidFill>
                <a:latin typeface="Calibri"/>
                <a:ea typeface="Calibri"/>
                <a:cs typeface="Calibri"/>
                <a:sym typeface="Calibri"/>
              </a:rPr>
              <a:t>Willkommen im Modul „Brücken bauen zwischen Agrarökologie und der Gemeinschaft“, in dem wir die Verbindungen zwischen agrarökologischen Praktiken und dem Wohl der Gemeinschaft erkunden und stärken werden.</a:t>
            </a:r>
            <a:endParaRPr lang="de-DE" sz="2800" dirty="0"/>
          </a:p>
        </p:txBody>
      </p:sp>
      <p:sp>
        <p:nvSpPr>
          <p:cNvPr id="204" name="Google Shape;204;p4"/>
          <p:cNvSpPr txBox="1">
            <a:spLocks noGrp="1"/>
          </p:cNvSpPr>
          <p:nvPr>
            <p:ph type="body" idx="4"/>
          </p:nvPr>
        </p:nvSpPr>
        <p:spPr>
          <a:xfrm>
            <a:off x="5680010" y="223772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02</a:t>
            </a:r>
            <a:endParaRPr/>
          </a:p>
        </p:txBody>
      </p:sp>
      <p:sp>
        <p:nvSpPr>
          <p:cNvPr id="205" name="Google Shape;205;p4"/>
          <p:cNvSpPr txBox="1">
            <a:spLocks noGrp="1"/>
          </p:cNvSpPr>
          <p:nvPr>
            <p:ph type="body" idx="5"/>
          </p:nvPr>
        </p:nvSpPr>
        <p:spPr>
          <a:xfrm>
            <a:off x="6360900" y="2237789"/>
            <a:ext cx="58311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de-DE" b="1" dirty="0"/>
              <a:t>Förderung von Gemeinschaftsbindungen durch Agrarökologie</a:t>
            </a:r>
          </a:p>
        </p:txBody>
      </p:sp>
      <p:sp>
        <p:nvSpPr>
          <p:cNvPr id="206" name="Google Shape;206;p4"/>
          <p:cNvSpPr txBox="1">
            <a:spLocks noGrp="1"/>
          </p:cNvSpPr>
          <p:nvPr>
            <p:ph type="body" idx="6"/>
          </p:nvPr>
        </p:nvSpPr>
        <p:spPr>
          <a:xfrm>
            <a:off x="5686589" y="31527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03</a:t>
            </a:r>
            <a:endParaRPr/>
          </a:p>
        </p:txBody>
      </p:sp>
      <p:sp>
        <p:nvSpPr>
          <p:cNvPr id="207" name="Google Shape;207;p4"/>
          <p:cNvSpPr txBox="1">
            <a:spLocks noGrp="1"/>
          </p:cNvSpPr>
          <p:nvPr>
            <p:ph type="body" idx="7"/>
          </p:nvPr>
        </p:nvSpPr>
        <p:spPr>
          <a:xfrm>
            <a:off x="6358698" y="3152726"/>
            <a:ext cx="52224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b="1" dirty="0" err="1"/>
              <a:t>Stärkung</a:t>
            </a:r>
            <a:r>
              <a:rPr lang="en-US" b="1" dirty="0"/>
              <a:t> der </a:t>
            </a:r>
            <a:r>
              <a:rPr lang="en-US" b="1" dirty="0" err="1"/>
              <a:t>sozioökonomischen</a:t>
            </a:r>
            <a:r>
              <a:rPr lang="en-US" b="1" dirty="0"/>
              <a:t> </a:t>
            </a:r>
            <a:r>
              <a:rPr lang="en-US" b="1" dirty="0" err="1"/>
              <a:t>Dynamik</a:t>
            </a:r>
            <a:endParaRPr lang="en-US" b="1" dirty="0"/>
          </a:p>
        </p:txBody>
      </p:sp>
      <p:sp>
        <p:nvSpPr>
          <p:cNvPr id="208" name="Google Shape;208;p4"/>
          <p:cNvSpPr txBox="1">
            <a:spLocks noGrp="1"/>
          </p:cNvSpPr>
          <p:nvPr>
            <p:ph type="body" idx="8"/>
          </p:nvPr>
        </p:nvSpPr>
        <p:spPr>
          <a:xfrm>
            <a:off x="5708292" y="406770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04</a:t>
            </a:r>
            <a:endParaRPr/>
          </a:p>
        </p:txBody>
      </p:sp>
      <p:sp>
        <p:nvSpPr>
          <p:cNvPr id="209" name="Google Shape;209;p4"/>
          <p:cNvSpPr txBox="1">
            <a:spLocks noGrp="1"/>
          </p:cNvSpPr>
          <p:nvPr>
            <p:ph type="body" idx="9"/>
          </p:nvPr>
        </p:nvSpPr>
        <p:spPr>
          <a:xfrm>
            <a:off x="6380427" y="4067701"/>
            <a:ext cx="54657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de-DE" b="1" dirty="0"/>
              <a:t>Unterstützung der Nahrungsmittel-Selbstversorgung und -Sicherheit</a:t>
            </a:r>
          </a:p>
        </p:txBody>
      </p:sp>
      <p:sp>
        <p:nvSpPr>
          <p:cNvPr id="210" name="Google Shape;210;p4"/>
          <p:cNvSpPr txBox="1">
            <a:spLocks noGrp="1"/>
          </p:cNvSpPr>
          <p:nvPr>
            <p:ph type="body" idx="13"/>
          </p:nvPr>
        </p:nvSpPr>
        <p:spPr>
          <a:xfrm>
            <a:off x="5686589" y="4982691"/>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a:t>05</a:t>
            </a:r>
            <a:endParaRPr/>
          </a:p>
        </p:txBody>
      </p:sp>
      <p:sp>
        <p:nvSpPr>
          <p:cNvPr id="211" name="Google Shape;211;p4"/>
          <p:cNvSpPr txBox="1">
            <a:spLocks noGrp="1"/>
          </p:cNvSpPr>
          <p:nvPr>
            <p:ph type="body" idx="14"/>
          </p:nvPr>
        </p:nvSpPr>
        <p:spPr>
          <a:xfrm>
            <a:off x="6358700" y="4982701"/>
            <a:ext cx="54657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de-DE" b="1" dirty="0"/>
              <a:t>Stärkung von sozialer Gerechtigkeit und </a:t>
            </a:r>
            <a:r>
              <a:rPr lang="de-DE" b="1" dirty="0" err="1"/>
              <a:t>Inklusivität</a:t>
            </a:r>
            <a:endParaRPr lang="de-DE" b="1" dirty="0"/>
          </a:p>
        </p:txBody>
      </p:sp>
      <p:sp>
        <p:nvSpPr>
          <p:cNvPr id="212" name="Google Shape;212;p4"/>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b="1" dirty="0" err="1"/>
              <a:t>Inhaltsübersicht</a:t>
            </a:r>
            <a:endParaRPr lang="en-GB" b="1" dirty="0"/>
          </a:p>
        </p:txBody>
      </p:sp>
      <p:grpSp>
        <p:nvGrpSpPr>
          <p:cNvPr id="213" name="Google Shape;213;p4"/>
          <p:cNvGrpSpPr/>
          <p:nvPr/>
        </p:nvGrpSpPr>
        <p:grpSpPr>
          <a:xfrm rot="3730759">
            <a:off x="10867814" y="245891"/>
            <a:ext cx="949887" cy="1163493"/>
            <a:chOff x="7602444" y="4967675"/>
            <a:chExt cx="483620" cy="592374"/>
          </a:xfrm>
        </p:grpSpPr>
        <p:grpSp>
          <p:nvGrpSpPr>
            <p:cNvPr id="214" name="Google Shape;214;p4"/>
            <p:cNvGrpSpPr/>
            <p:nvPr/>
          </p:nvGrpSpPr>
          <p:grpSpPr>
            <a:xfrm>
              <a:off x="7618661" y="4967675"/>
              <a:ext cx="467403" cy="507609"/>
              <a:chOff x="2251964" y="3590497"/>
              <a:chExt cx="467403" cy="507609"/>
            </a:xfrm>
          </p:grpSpPr>
          <p:sp>
            <p:nvSpPr>
              <p:cNvPr id="215" name="Google Shape;215;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8" name="Google Shape;218;p4"/>
            <p:cNvGrpSpPr/>
            <p:nvPr/>
          </p:nvGrpSpPr>
          <p:grpSpPr>
            <a:xfrm>
              <a:off x="7602444" y="4993761"/>
              <a:ext cx="421973" cy="566288"/>
              <a:chOff x="2235747" y="3616583"/>
              <a:chExt cx="421973" cy="566288"/>
            </a:xfrm>
          </p:grpSpPr>
          <p:sp>
            <p:nvSpPr>
              <p:cNvPr id="219" name="Google Shape;219;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9"/>
          <p:cNvSpPr txBox="1">
            <a:spLocks noGrp="1"/>
          </p:cNvSpPr>
          <p:nvPr>
            <p:ph type="body" idx="1"/>
          </p:nvPr>
        </p:nvSpPr>
        <p:spPr>
          <a:xfrm>
            <a:off x="933790" y="1359043"/>
            <a:ext cx="10479218" cy="4217632"/>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pPr>
            <a:r>
              <a:rPr lang="de-DE" dirty="0"/>
              <a:t>Durch die Priorisierung der Biodiversität fördert Agroökologie nicht nur eine </a:t>
            </a:r>
            <a:r>
              <a:rPr lang="de-DE" b="1" dirty="0"/>
              <a:t>nachhaltige Landnutzung</a:t>
            </a:r>
            <a:r>
              <a:rPr lang="de-DE" dirty="0"/>
              <a:t>, sondern erhöht auch die Widerstandsfähigkeit der landwirtschaftlichen Produktion gegenüber Umweltbelastungen. </a:t>
            </a:r>
          </a:p>
          <a:p>
            <a:pPr marL="0" indent="0">
              <a:lnSpc>
                <a:spcPct val="100000"/>
              </a:lnSpc>
              <a:spcBef>
                <a:spcPts val="0"/>
              </a:spcBef>
            </a:pPr>
            <a:r>
              <a:rPr lang="de-DE" dirty="0"/>
              <a:t>Diese Resilienz kann Gemeinschaften vor den Risiken schützen, die mit Monokulturen und industrieller Landwirtschaft verbunden sind, und so zur Ernährungssicherheit und Stabilität in lokalen Wirtschaften beitragen. </a:t>
            </a:r>
          </a:p>
          <a:p>
            <a:pPr marL="0" indent="0">
              <a:lnSpc>
                <a:spcPct val="100000"/>
              </a:lnSpc>
              <a:spcBef>
                <a:spcPts val="0"/>
              </a:spcBef>
            </a:pPr>
            <a:r>
              <a:rPr lang="de-DE" dirty="0"/>
              <a:t>Darüber hinaus kann die Betonung der lokalen Produktion und des Konsums durch die Unterstützung kleinerer Landwirte und lokaler Märkte </a:t>
            </a:r>
            <a:r>
              <a:rPr lang="de-DE" b="1" dirty="0"/>
              <a:t>das Wirtschaftswachstum ankurbeln</a:t>
            </a:r>
            <a:r>
              <a:rPr lang="de-DE" dirty="0"/>
              <a:t> und das wirtschaftliche Gefüge der Gemeinschaften stärken</a:t>
            </a:r>
            <a:endParaRPr lang="en-US" sz="1000" b="1" dirty="0">
              <a:highlight>
                <a:srgbClr val="8DC641"/>
              </a:highlight>
            </a:endParaRPr>
          </a:p>
          <a:p>
            <a:pPr marL="228600" indent="0">
              <a:lnSpc>
                <a:spcPct val="100000"/>
              </a:lnSpc>
              <a:spcBef>
                <a:spcPts val="600"/>
              </a:spcBef>
              <a:spcAft>
                <a:spcPts val="600"/>
              </a:spcAft>
            </a:pPr>
            <a:r>
              <a:rPr lang="de-DE" sz="1600" b="1" dirty="0">
                <a:highlight>
                  <a:srgbClr val="8DC641"/>
                </a:highlight>
              </a:rPr>
              <a:t>Erfahren Sie mehr über die </a:t>
            </a:r>
            <a:r>
              <a:rPr lang="en-US" sz="1600" b="1" dirty="0">
                <a:highlight>
                  <a:srgbClr val="8DC641"/>
                </a:highlight>
              </a:rPr>
              <a:t>:</a:t>
            </a:r>
            <a:r>
              <a:rPr lang="en-US" sz="1600" b="1" dirty="0"/>
              <a:t> </a:t>
            </a:r>
            <a:r>
              <a:rPr lang="sk-SK" sz="1600" dirty="0"/>
              <a:t>CHAUDHARY, Suraj; SHRESTHA, Atmaz Kumar; RAI, Sushil; ACHARYA, Dhana Krishna; SUBEDI, Sabnam et al. </a:t>
            </a:r>
            <a:r>
              <a:rPr lang="sk-SK" sz="1600" dirty="0" err="1"/>
              <a:t>Agroecology</a:t>
            </a:r>
            <a:r>
              <a:rPr lang="sk-SK" sz="1600" dirty="0"/>
              <a:t> </a:t>
            </a:r>
            <a:r>
              <a:rPr lang="sk-SK" sz="1600" dirty="0" err="1"/>
              <a:t>integrates</a:t>
            </a:r>
            <a:r>
              <a:rPr lang="sk-SK" sz="1600" dirty="0"/>
              <a:t> </a:t>
            </a:r>
            <a:r>
              <a:rPr lang="sk-SK" sz="1600" dirty="0" err="1"/>
              <a:t>science</a:t>
            </a:r>
            <a:r>
              <a:rPr lang="sk-SK" sz="1600" dirty="0"/>
              <a:t>, </a:t>
            </a:r>
            <a:r>
              <a:rPr lang="sk-SK" sz="1600" dirty="0" err="1"/>
              <a:t>practice</a:t>
            </a:r>
            <a:r>
              <a:rPr lang="sk-SK" sz="1600" dirty="0"/>
              <a:t>, </a:t>
            </a:r>
            <a:r>
              <a:rPr lang="sk-SK" sz="1600" dirty="0" err="1"/>
              <a:t>movement</a:t>
            </a:r>
            <a:r>
              <a:rPr lang="sk-SK" sz="1600" dirty="0"/>
              <a:t>, and </a:t>
            </a:r>
            <a:r>
              <a:rPr lang="sk-SK" sz="1600" dirty="0" err="1"/>
              <a:t>future</a:t>
            </a:r>
            <a:r>
              <a:rPr lang="sk-SK" sz="1600" dirty="0"/>
              <a:t> </a:t>
            </a:r>
            <a:r>
              <a:rPr lang="sk-SK" sz="1600" dirty="0" err="1"/>
              <a:t>food</a:t>
            </a:r>
            <a:r>
              <a:rPr lang="sk-SK" sz="1600" dirty="0"/>
              <a:t> </a:t>
            </a:r>
            <a:r>
              <a:rPr lang="sk-SK" sz="1600" dirty="0" err="1"/>
              <a:t>systems</a:t>
            </a:r>
            <a:r>
              <a:rPr lang="sk-SK" sz="1600" dirty="0"/>
              <a:t>. Online. </a:t>
            </a:r>
            <a:r>
              <a:rPr lang="sk-SK" sz="1600" dirty="0" err="1"/>
              <a:t>Journal</a:t>
            </a:r>
            <a:r>
              <a:rPr lang="sk-SK" sz="1600" dirty="0"/>
              <a:t> of </a:t>
            </a:r>
            <a:r>
              <a:rPr lang="sk-SK" sz="1600" dirty="0" err="1"/>
              <a:t>Multidisciplinary</a:t>
            </a:r>
            <a:r>
              <a:rPr lang="sk-SK" sz="1600" dirty="0"/>
              <a:t> </a:t>
            </a:r>
            <a:r>
              <a:rPr lang="sk-SK" sz="1600" dirty="0" err="1"/>
              <a:t>Sciences</a:t>
            </a:r>
            <a:r>
              <a:rPr lang="sk-SK" sz="1600" dirty="0"/>
              <a:t>. 2023, roč. 5, č. 2, s. 39-60. ISSN 26715449.</a:t>
            </a:r>
            <a:endParaRPr sz="1600" dirty="0"/>
          </a:p>
        </p:txBody>
      </p:sp>
      <p:sp>
        <p:nvSpPr>
          <p:cNvPr id="384" name="Google Shape;384;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b="1" dirty="0" err="1">
                <a:solidFill>
                  <a:srgbClr val="6AA84F"/>
                </a:solidFill>
              </a:rPr>
              <a:t>Stärkung</a:t>
            </a:r>
            <a:r>
              <a:rPr lang="en-US" b="1" dirty="0">
                <a:solidFill>
                  <a:srgbClr val="6AA84F"/>
                </a:solidFill>
              </a:rPr>
              <a:t> der </a:t>
            </a:r>
            <a:r>
              <a:rPr lang="en-US" b="1" dirty="0" err="1">
                <a:solidFill>
                  <a:srgbClr val="6AA84F"/>
                </a:solidFill>
              </a:rPr>
              <a:t>sozioökonomischen</a:t>
            </a:r>
            <a:r>
              <a:rPr lang="en-US" b="1" dirty="0">
                <a:solidFill>
                  <a:srgbClr val="6AA84F"/>
                </a:solidFill>
              </a:rPr>
              <a:t> </a:t>
            </a:r>
            <a:r>
              <a:rPr lang="en-US" b="1" dirty="0" err="1">
                <a:solidFill>
                  <a:srgbClr val="6AA84F"/>
                </a:solidFill>
              </a:rPr>
              <a:t>Dynamik</a:t>
            </a:r>
            <a:endParaRPr lang="en-US" b="1" dirty="0">
              <a:solidFill>
                <a:srgbClr val="6AA84F"/>
              </a:solidFill>
            </a:endParaRPr>
          </a:p>
        </p:txBody>
      </p:sp>
      <p:grpSp>
        <p:nvGrpSpPr>
          <p:cNvPr id="385" name="Google Shape;385;p49"/>
          <p:cNvGrpSpPr/>
          <p:nvPr/>
        </p:nvGrpSpPr>
        <p:grpSpPr>
          <a:xfrm rot="3730759">
            <a:off x="10918674" y="553763"/>
            <a:ext cx="949887" cy="1163493"/>
            <a:chOff x="7602444" y="4967675"/>
            <a:chExt cx="483620" cy="592374"/>
          </a:xfrm>
        </p:grpSpPr>
        <p:grpSp>
          <p:nvGrpSpPr>
            <p:cNvPr id="386" name="Google Shape;386;p49"/>
            <p:cNvGrpSpPr/>
            <p:nvPr/>
          </p:nvGrpSpPr>
          <p:grpSpPr>
            <a:xfrm>
              <a:off x="7618661" y="4967675"/>
              <a:ext cx="467403" cy="507609"/>
              <a:chOff x="2251964" y="3590497"/>
              <a:chExt cx="467403" cy="507609"/>
            </a:xfrm>
          </p:grpSpPr>
          <p:sp>
            <p:nvSpPr>
              <p:cNvPr id="387" name="Google Shape;387;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9" name="Google Shape;389;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0" name="Google Shape;390;p49"/>
            <p:cNvGrpSpPr/>
            <p:nvPr/>
          </p:nvGrpSpPr>
          <p:grpSpPr>
            <a:xfrm>
              <a:off x="7602444" y="4993761"/>
              <a:ext cx="421973" cy="566288"/>
              <a:chOff x="2235747" y="3616583"/>
              <a:chExt cx="421973" cy="566288"/>
            </a:xfrm>
          </p:grpSpPr>
          <p:sp>
            <p:nvSpPr>
              <p:cNvPr id="391" name="Google Shape;391;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2" name="Google Shape;392;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dbd4762122_0_9"/>
          <p:cNvSpPr txBox="1">
            <a:spLocks noGrp="1"/>
          </p:cNvSpPr>
          <p:nvPr>
            <p:ph type="body" idx="1"/>
          </p:nvPr>
        </p:nvSpPr>
        <p:spPr>
          <a:xfrm>
            <a:off x="5791200" y="1895850"/>
            <a:ext cx="7967633"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de-DE" dirty="0"/>
              <a:t>Unterstützung der Nahrungsmittel-Selbstversorgung und -Sicherheit</a:t>
            </a:r>
          </a:p>
          <a:p>
            <a:pPr marL="0" lvl="0" indent="0" algn="l" rtl="0">
              <a:lnSpc>
                <a:spcPct val="90000"/>
              </a:lnSpc>
              <a:spcBef>
                <a:spcPts val="0"/>
              </a:spcBef>
              <a:spcAft>
                <a:spcPts val="0"/>
              </a:spcAft>
              <a:buClr>
                <a:srgbClr val="000000"/>
              </a:buClr>
              <a:buSzPts val="4800"/>
              <a:buNone/>
            </a:pPr>
            <a:endParaRPr dirty="0"/>
          </a:p>
        </p:txBody>
      </p:sp>
      <p:sp>
        <p:nvSpPr>
          <p:cNvPr id="399" name="Google Shape;399;g2dbd4762122_0_9"/>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04</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6"/>
          <p:cNvSpPr txBox="1">
            <a:spLocks noGrp="1"/>
          </p:cNvSpPr>
          <p:nvPr>
            <p:ph type="body" idx="1"/>
          </p:nvPr>
        </p:nvSpPr>
        <p:spPr>
          <a:xfrm>
            <a:off x="669124" y="1885575"/>
            <a:ext cx="5646600" cy="33393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de-DE" sz="2100" dirty="0"/>
              <a:t>Agroökologie spielt eine </a:t>
            </a:r>
            <a:r>
              <a:rPr lang="de-DE" sz="2100" b="1" dirty="0"/>
              <a:t>Schlüsselrolle bei der Förderung der Ernährungssouveränität</a:t>
            </a:r>
            <a:r>
              <a:rPr lang="de-DE" sz="2100" dirty="0"/>
              <a:t> – einem Konzept, das das Recht der Gemeinschaften umfasst, ihre Lebensmittelsysteme selbst zu kontrollieren – indem sie es den Gemeinschaften ermöglicht, vielfältige und nahrhafte Lebensmittel auf nachhaltige Weise zu produzieren. Durch agroökologische Praktiken, die Agrobiodiversität und traditionelles Wissen priorisieren, </a:t>
            </a:r>
            <a:r>
              <a:rPr lang="de-DE" sz="2100" b="1" dirty="0"/>
              <a:t>gewinnen Gemeinschaften mehr Autonomie über ihre Lebensmittelproduktion und –</a:t>
            </a:r>
            <a:r>
              <a:rPr lang="de-DE" sz="2100" b="1" dirty="0" err="1"/>
              <a:t>verbrauchsmuster</a:t>
            </a:r>
            <a:r>
              <a:rPr lang="de-DE" dirty="0"/>
              <a:t>.</a:t>
            </a:r>
          </a:p>
          <a:p>
            <a:pPr marL="228600" lvl="0" indent="0" algn="l" rtl="0">
              <a:lnSpc>
                <a:spcPct val="90000"/>
              </a:lnSpc>
              <a:spcBef>
                <a:spcPts val="1000"/>
              </a:spcBef>
              <a:spcAft>
                <a:spcPts val="0"/>
              </a:spcAft>
              <a:buClr>
                <a:srgbClr val="000000"/>
              </a:buClr>
              <a:buSzPts val="2400"/>
              <a:buNone/>
            </a:pPr>
            <a:endParaRPr dirty="0"/>
          </a:p>
        </p:txBody>
      </p:sp>
      <p:sp>
        <p:nvSpPr>
          <p:cNvPr id="405" name="Google Shape;405;p16"/>
          <p:cNvSpPr txBox="1">
            <a:spLocks noGrp="1"/>
          </p:cNvSpPr>
          <p:nvPr>
            <p:ph type="body" idx="2"/>
          </p:nvPr>
        </p:nvSpPr>
        <p:spPr>
          <a:xfrm>
            <a:off x="558015" y="494175"/>
            <a:ext cx="5396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de-DE" sz="3000" b="1" dirty="0"/>
              <a:t>Unterstützung der Ernährungssouveränität und -sicherheit</a:t>
            </a:r>
          </a:p>
        </p:txBody>
      </p:sp>
      <p:pic>
        <p:nvPicPr>
          <p:cNvPr id="406" name="Google Shape;406;p16"/>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grpSp>
        <p:nvGrpSpPr>
          <p:cNvPr id="407" name="Google Shape;407;p16"/>
          <p:cNvGrpSpPr/>
          <p:nvPr/>
        </p:nvGrpSpPr>
        <p:grpSpPr>
          <a:xfrm rot="3730759">
            <a:off x="6563864" y="804822"/>
            <a:ext cx="949887" cy="1163493"/>
            <a:chOff x="7602444" y="4967675"/>
            <a:chExt cx="483620" cy="592374"/>
          </a:xfrm>
        </p:grpSpPr>
        <p:grpSp>
          <p:nvGrpSpPr>
            <p:cNvPr id="408" name="Google Shape;408;p16"/>
            <p:cNvGrpSpPr/>
            <p:nvPr/>
          </p:nvGrpSpPr>
          <p:grpSpPr>
            <a:xfrm>
              <a:off x="7618661" y="4967675"/>
              <a:ext cx="467403" cy="507609"/>
              <a:chOff x="2251964" y="3590497"/>
              <a:chExt cx="467403" cy="507609"/>
            </a:xfrm>
          </p:grpSpPr>
          <p:sp>
            <p:nvSpPr>
              <p:cNvPr id="409" name="Google Shape;409;p1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1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1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2" name="Google Shape;412;p16"/>
            <p:cNvGrpSpPr/>
            <p:nvPr/>
          </p:nvGrpSpPr>
          <p:grpSpPr>
            <a:xfrm>
              <a:off x="7602444" y="4993761"/>
              <a:ext cx="421973" cy="566288"/>
              <a:chOff x="2235747" y="3616583"/>
              <a:chExt cx="421973" cy="566288"/>
            </a:xfrm>
          </p:grpSpPr>
          <p:sp>
            <p:nvSpPr>
              <p:cNvPr id="413" name="Google Shape;413;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4" name="Google Shape;414;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0"/>
          <p:cNvSpPr txBox="1">
            <a:spLocks noGrp="1"/>
          </p:cNvSpPr>
          <p:nvPr>
            <p:ph type="body" idx="1"/>
          </p:nvPr>
        </p:nvSpPr>
        <p:spPr>
          <a:xfrm>
            <a:off x="522600" y="1252728"/>
            <a:ext cx="11146800" cy="5027847"/>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de-DE" dirty="0"/>
              <a:t>Diese Autonomie über ihre Lebensmittelproduktion und -</a:t>
            </a:r>
            <a:r>
              <a:rPr lang="de-DE" dirty="0" err="1"/>
              <a:t>verbrauchsmuster</a:t>
            </a:r>
            <a:r>
              <a:rPr lang="de-DE" dirty="0"/>
              <a:t> gewährleistet nicht nur den Zugang zu gesunden und kulturell relevanten Lebensmitteln, sondern reduziert auch die Abhängigkeit von externen Märkten und Agrarunternehmen. Einige dieser Verfahren umfassen</a:t>
            </a:r>
            <a:r>
              <a:rPr lang="en-US" dirty="0"/>
              <a:t>:</a:t>
            </a:r>
            <a:endParaRPr dirty="0"/>
          </a:p>
          <a:p>
            <a:pPr marL="800100" lvl="0" indent="-342900" algn="l" rtl="0">
              <a:lnSpc>
                <a:spcPct val="100000"/>
              </a:lnSpc>
              <a:spcBef>
                <a:spcPts val="600"/>
              </a:spcBef>
              <a:spcAft>
                <a:spcPts val="0"/>
              </a:spcAft>
              <a:buSzPts val="2400"/>
              <a:buChar char="•"/>
            </a:pPr>
            <a:r>
              <a:rPr lang="de-DE"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Agrobiodiversität und Anbau von lokal angepassten Kulturen</a:t>
            </a:r>
          </a:p>
          <a:p>
            <a:pPr marL="800100" lvl="0" indent="-342900" algn="l" rtl="0">
              <a:lnSpc>
                <a:spcPct val="100000"/>
              </a:lnSpc>
              <a:spcBef>
                <a:spcPts val="600"/>
              </a:spcBef>
              <a:spcAft>
                <a:spcPts val="0"/>
              </a:spcAft>
              <a:buSzPts val="2400"/>
              <a:buChar char="•"/>
            </a:pPr>
            <a:r>
              <a:rPr lang="de-DE"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Erhaltung von Saatgutbanken</a:t>
            </a:r>
          </a:p>
          <a:p>
            <a:pPr marL="800100" lvl="0" indent="-342900" algn="l" rtl="0">
              <a:lnSpc>
                <a:spcPct val="100000"/>
              </a:lnSpc>
              <a:spcBef>
                <a:spcPts val="600"/>
              </a:spcBef>
              <a:spcAft>
                <a:spcPts val="0"/>
              </a:spcAft>
              <a:buSzPts val="2400"/>
              <a:buChar char="•"/>
            </a:pPr>
            <a:r>
              <a:rPr lang="de-DE"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Lokale Gemeinschaften und Gemeinschaftsgärten</a:t>
            </a:r>
          </a:p>
          <a:p>
            <a:pPr marL="800100" lvl="0" indent="-342900" algn="l" rtl="0">
              <a:lnSpc>
                <a:spcPct val="100000"/>
              </a:lnSpc>
              <a:spcBef>
                <a:spcPts val="600"/>
              </a:spcBef>
              <a:spcAft>
                <a:spcPts val="0"/>
              </a:spcAft>
              <a:buSzPts val="2400"/>
              <a:buChar char="•"/>
            </a:pPr>
            <a:r>
              <a:rPr lang="de-DE"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Lokale Produktion und Konsum</a:t>
            </a:r>
          </a:p>
          <a:p>
            <a:pPr marL="800100" lvl="0" indent="-342900" algn="l" rtl="0">
              <a:lnSpc>
                <a:spcPct val="100000"/>
              </a:lnSpc>
              <a:spcBef>
                <a:spcPts val="600"/>
              </a:spcBef>
              <a:spcAft>
                <a:spcPts val="0"/>
              </a:spcAft>
              <a:buSzPts val="2400"/>
              <a:buChar char="•"/>
            </a:pPr>
            <a:r>
              <a:rPr lang="de-DE"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Traditionelles Wissen und Techniken</a:t>
            </a:r>
          </a:p>
          <a:p>
            <a:pPr marL="800100" lvl="0" indent="-342900" algn="l" rtl="0">
              <a:lnSpc>
                <a:spcPct val="100000"/>
              </a:lnSpc>
              <a:spcBef>
                <a:spcPts val="600"/>
              </a:spcBef>
              <a:spcAft>
                <a:spcPts val="0"/>
              </a:spcAft>
              <a:buSzPts val="2400"/>
              <a:buChar char="•"/>
            </a:pPr>
            <a:r>
              <a:rPr lang="de-DE"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Gemeinschaftsernte und Austausch</a:t>
            </a:r>
          </a:p>
          <a:p>
            <a:pPr marL="228600" indent="0">
              <a:lnSpc>
                <a:spcPct val="100000"/>
              </a:lnSpc>
              <a:spcBef>
                <a:spcPts val="600"/>
              </a:spcBef>
              <a:spcAft>
                <a:spcPts val="600"/>
              </a:spcAft>
            </a:pPr>
            <a:r>
              <a:rPr lang="de-DE" sz="1600" b="1" dirty="0">
                <a:highlight>
                  <a:srgbClr val="8DC641"/>
                </a:highlight>
              </a:rPr>
              <a:t>Erfahren Sie mehr über die </a:t>
            </a:r>
            <a:r>
              <a:rPr lang="en-US" sz="1600" b="1" dirty="0">
                <a:highlight>
                  <a:srgbClr val="8DC641"/>
                </a:highlight>
              </a:rPr>
              <a:t>:</a:t>
            </a:r>
            <a:r>
              <a:rPr lang="en-US" sz="1600" b="1" dirty="0"/>
              <a:t> </a:t>
            </a:r>
            <a:r>
              <a:rPr lang="en-US" sz="1600" dirty="0"/>
              <a:t>Altieri, M. A., &amp; Nicholls, C. I. (2021). Agroecology: A Brief Account of its Origins and Currents of Thought in Latin America. Agroecology and Sustainable Food Systems.</a:t>
            </a:r>
          </a:p>
        </p:txBody>
      </p:sp>
      <p:sp>
        <p:nvSpPr>
          <p:cNvPr id="420" name="Google Shape;420;p50"/>
          <p:cNvSpPr txBox="1">
            <a:spLocks noGrp="1"/>
          </p:cNvSpPr>
          <p:nvPr>
            <p:ph type="body" idx="2"/>
          </p:nvPr>
        </p:nvSpPr>
        <p:spPr>
          <a:xfrm>
            <a:off x="477301" y="571529"/>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de-DE" sz="3200" b="1" dirty="0"/>
              <a:t>Unterstützung der Ernährungssouveränität und -sicherheit</a:t>
            </a:r>
          </a:p>
        </p:txBody>
      </p:sp>
      <p:grpSp>
        <p:nvGrpSpPr>
          <p:cNvPr id="2" name="Google Shape;385;p49">
            <a:extLst>
              <a:ext uri="{FF2B5EF4-FFF2-40B4-BE49-F238E27FC236}">
                <a16:creationId xmlns:a16="http://schemas.microsoft.com/office/drawing/2014/main" id="{B04D742F-0632-3EBF-91CF-18F5A2217C65}"/>
              </a:ext>
            </a:extLst>
          </p:cNvPr>
          <p:cNvGrpSpPr/>
          <p:nvPr/>
        </p:nvGrpSpPr>
        <p:grpSpPr>
          <a:xfrm rot="3730759">
            <a:off x="10832812" y="352481"/>
            <a:ext cx="949887" cy="1163493"/>
            <a:chOff x="7602444" y="4967675"/>
            <a:chExt cx="483620" cy="592374"/>
          </a:xfrm>
        </p:grpSpPr>
        <p:grpSp>
          <p:nvGrpSpPr>
            <p:cNvPr id="3" name="Google Shape;386;p49">
              <a:extLst>
                <a:ext uri="{FF2B5EF4-FFF2-40B4-BE49-F238E27FC236}">
                  <a16:creationId xmlns:a16="http://schemas.microsoft.com/office/drawing/2014/main" id="{B1AAA06C-FE19-3AC0-66AD-A06A1E7C347A}"/>
                </a:ext>
              </a:extLst>
            </p:cNvPr>
            <p:cNvGrpSpPr/>
            <p:nvPr/>
          </p:nvGrpSpPr>
          <p:grpSpPr>
            <a:xfrm>
              <a:off x="7618661" y="4967675"/>
              <a:ext cx="467403" cy="507609"/>
              <a:chOff x="2251964" y="3590497"/>
              <a:chExt cx="467403" cy="507609"/>
            </a:xfrm>
          </p:grpSpPr>
          <p:sp>
            <p:nvSpPr>
              <p:cNvPr id="7" name="Google Shape;387;p49">
                <a:extLst>
                  <a:ext uri="{FF2B5EF4-FFF2-40B4-BE49-F238E27FC236}">
                    <a16:creationId xmlns:a16="http://schemas.microsoft.com/office/drawing/2014/main" id="{1D9A81DE-1051-0A6D-8161-42AD53D1B304}"/>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88;p49">
                <a:extLst>
                  <a:ext uri="{FF2B5EF4-FFF2-40B4-BE49-F238E27FC236}">
                    <a16:creationId xmlns:a16="http://schemas.microsoft.com/office/drawing/2014/main" id="{E11CFF88-FB32-623F-D97B-15366A4AE499}"/>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89;p49">
                <a:extLst>
                  <a:ext uri="{FF2B5EF4-FFF2-40B4-BE49-F238E27FC236}">
                    <a16:creationId xmlns:a16="http://schemas.microsoft.com/office/drawing/2014/main" id="{0FB61E49-4989-0215-A758-54D8E2D3DBA9}"/>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90;p49">
              <a:extLst>
                <a:ext uri="{FF2B5EF4-FFF2-40B4-BE49-F238E27FC236}">
                  <a16:creationId xmlns:a16="http://schemas.microsoft.com/office/drawing/2014/main" id="{5C6AFBA1-81C0-1FB0-32EF-3184D1512B5B}"/>
                </a:ext>
              </a:extLst>
            </p:cNvPr>
            <p:cNvGrpSpPr/>
            <p:nvPr/>
          </p:nvGrpSpPr>
          <p:grpSpPr>
            <a:xfrm>
              <a:off x="7602444" y="4993761"/>
              <a:ext cx="421973" cy="566288"/>
              <a:chOff x="2235747" y="3616583"/>
              <a:chExt cx="421973" cy="566288"/>
            </a:xfrm>
          </p:grpSpPr>
          <p:sp>
            <p:nvSpPr>
              <p:cNvPr id="5" name="Google Shape;391;p49">
                <a:extLst>
                  <a:ext uri="{FF2B5EF4-FFF2-40B4-BE49-F238E27FC236}">
                    <a16:creationId xmlns:a16="http://schemas.microsoft.com/office/drawing/2014/main" id="{2C28AB2D-4904-4451-7C80-BD4FB7A3976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92;p49">
                <a:extLst>
                  <a:ext uri="{FF2B5EF4-FFF2-40B4-BE49-F238E27FC236}">
                    <a16:creationId xmlns:a16="http://schemas.microsoft.com/office/drawing/2014/main" id="{3F2DDEA8-85DE-56A0-16E4-D5588FF18815}"/>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2dbd4762122_0_15"/>
          <p:cNvSpPr txBox="1">
            <a:spLocks noGrp="1"/>
          </p:cNvSpPr>
          <p:nvPr>
            <p:ph type="body" idx="1"/>
          </p:nvPr>
        </p:nvSpPr>
        <p:spPr>
          <a:xfrm>
            <a:off x="6096000" y="2160200"/>
            <a:ext cx="588645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de-DE" dirty="0"/>
              <a:t>Stärkung von sozialer Gerechtigkeit und </a:t>
            </a:r>
            <a:r>
              <a:rPr lang="de-DE" dirty="0" err="1"/>
              <a:t>Inklusivität</a:t>
            </a:r>
            <a:endParaRPr lang="de-DE" dirty="0"/>
          </a:p>
          <a:p>
            <a:pPr marL="0" lvl="0" indent="0" algn="l" rtl="0">
              <a:lnSpc>
                <a:spcPct val="90000"/>
              </a:lnSpc>
              <a:spcBef>
                <a:spcPts val="0"/>
              </a:spcBef>
              <a:spcAft>
                <a:spcPts val="0"/>
              </a:spcAft>
              <a:buClr>
                <a:srgbClr val="000000"/>
              </a:buClr>
              <a:buSzPts val="4800"/>
              <a:buNone/>
            </a:pPr>
            <a:endParaRPr dirty="0"/>
          </a:p>
        </p:txBody>
      </p:sp>
      <p:sp>
        <p:nvSpPr>
          <p:cNvPr id="427" name="Google Shape;427;g2dbd4762122_0_15"/>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05</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1"/>
          <p:cNvSpPr txBox="1">
            <a:spLocks noGrp="1"/>
          </p:cNvSpPr>
          <p:nvPr>
            <p:ph type="body" idx="1"/>
          </p:nvPr>
        </p:nvSpPr>
        <p:spPr>
          <a:xfrm>
            <a:off x="656044" y="1800550"/>
            <a:ext cx="5646600" cy="41276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de-DE" dirty="0"/>
              <a:t>Agroökologie fördert die Prinzipien der sozialen Gerechtigkeit, Gleichheit und Inklusion innerhalb von Gemeinschaften. Durch die Förderung eines gerechten Zugangs zu Ressourcen, Wissen und Entscheidungsprozessen stärkt die </a:t>
            </a:r>
            <a:r>
              <a:rPr lang="de-DE" b="1" dirty="0"/>
              <a:t>Agroökologie marginalisierte Gruppen </a:t>
            </a:r>
            <a:r>
              <a:rPr lang="de-DE" dirty="0"/>
              <a:t>– wie Frauen, indigene Gemeinschaften und Kleinbauern – und ermöglicht ihnen eine aktive Teilnahme an der Gestaltung ihrer Lebensmittelsysteme</a:t>
            </a:r>
            <a:r>
              <a:rPr lang="en-GB" dirty="0"/>
              <a:t>.</a:t>
            </a:r>
          </a:p>
          <a:p>
            <a:pPr marL="228600" indent="0">
              <a:spcBef>
                <a:spcPts val="0"/>
              </a:spcBef>
            </a:pPr>
            <a:endParaRPr lang="en-GB" dirty="0"/>
          </a:p>
          <a:p>
            <a:pPr marL="228600" indent="0">
              <a:spcBef>
                <a:spcPts val="0"/>
              </a:spcBef>
            </a:pPr>
            <a:r>
              <a:rPr lang="en-US" dirty="0"/>
              <a:t>	</a:t>
            </a:r>
            <a:r>
              <a:rPr lang="de-DE" sz="2400" b="1" dirty="0">
                <a:highlight>
                  <a:srgbClr val="8DC641"/>
                </a:highlight>
              </a:rPr>
              <a:t> Erfahren Sie mehr über die </a:t>
            </a:r>
            <a:r>
              <a:rPr lang="en-US" dirty="0">
                <a:highlight>
                  <a:srgbClr val="8DC641"/>
                </a:highlight>
              </a:rPr>
              <a:t>: </a:t>
            </a:r>
            <a:r>
              <a:rPr lang="en-US" dirty="0"/>
              <a:t>		</a:t>
            </a:r>
            <a:r>
              <a:rPr lang="en-US" u="sng" dirty="0">
                <a:solidFill>
                  <a:schemeClr val="hlink"/>
                </a:solidFill>
                <a:latin typeface="Calibri"/>
                <a:ea typeface="Calibri"/>
                <a:cs typeface="Calibri"/>
                <a:sym typeface="Calibri"/>
                <a:hlinkClick r:id="rId3"/>
              </a:rPr>
              <a:t>Project Regeneration</a:t>
            </a:r>
            <a:r>
              <a:rPr lang="en-US" dirty="0">
                <a:latin typeface="Calibri"/>
                <a:ea typeface="Calibri"/>
                <a:cs typeface="Calibri"/>
                <a:sym typeface="Calibri"/>
              </a:rPr>
              <a:t> </a:t>
            </a:r>
            <a:endParaRPr lang="en-US" dirty="0"/>
          </a:p>
        </p:txBody>
      </p:sp>
      <p:sp>
        <p:nvSpPr>
          <p:cNvPr id="433" name="Google Shape;433;p51"/>
          <p:cNvSpPr txBox="1">
            <a:spLocks noGrp="1"/>
          </p:cNvSpPr>
          <p:nvPr>
            <p:ph type="body" idx="2"/>
          </p:nvPr>
        </p:nvSpPr>
        <p:spPr>
          <a:xfrm>
            <a:off x="615790" y="602994"/>
            <a:ext cx="6092081"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de-DE" b="1" dirty="0"/>
              <a:t>Stärkung von sozialer Gerechtigkeit und </a:t>
            </a:r>
            <a:r>
              <a:rPr lang="de-DE" b="1" dirty="0" err="1"/>
              <a:t>Inklusivität</a:t>
            </a:r>
            <a:endParaRPr lang="de-DE" b="1" dirty="0"/>
          </a:p>
        </p:txBody>
      </p:sp>
      <p:pic>
        <p:nvPicPr>
          <p:cNvPr id="434" name="Google Shape;434;p51" descr="Obrázok, na ktorom je nebo, exteriér, rastlina, tráva"/>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grpSp>
        <p:nvGrpSpPr>
          <p:cNvPr id="435" name="Google Shape;435;p51"/>
          <p:cNvGrpSpPr/>
          <p:nvPr/>
        </p:nvGrpSpPr>
        <p:grpSpPr>
          <a:xfrm rot="3730759">
            <a:off x="6563864" y="804822"/>
            <a:ext cx="949887" cy="1163493"/>
            <a:chOff x="7602444" y="4967675"/>
            <a:chExt cx="483620" cy="592374"/>
          </a:xfrm>
        </p:grpSpPr>
        <p:grpSp>
          <p:nvGrpSpPr>
            <p:cNvPr id="436" name="Google Shape;436;p51"/>
            <p:cNvGrpSpPr/>
            <p:nvPr/>
          </p:nvGrpSpPr>
          <p:grpSpPr>
            <a:xfrm>
              <a:off x="7618661" y="4967675"/>
              <a:ext cx="467403" cy="507609"/>
              <a:chOff x="2251964" y="3590497"/>
              <a:chExt cx="467403" cy="507609"/>
            </a:xfrm>
          </p:grpSpPr>
          <p:sp>
            <p:nvSpPr>
              <p:cNvPr id="437" name="Google Shape;437;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40" name="Google Shape;440;p51"/>
            <p:cNvGrpSpPr/>
            <p:nvPr/>
          </p:nvGrpSpPr>
          <p:grpSpPr>
            <a:xfrm>
              <a:off x="7602444" y="4993761"/>
              <a:ext cx="421973" cy="566288"/>
              <a:chOff x="2235747" y="3616583"/>
              <a:chExt cx="421973" cy="566288"/>
            </a:xfrm>
          </p:grpSpPr>
          <p:sp>
            <p:nvSpPr>
              <p:cNvPr id="441" name="Google Shape;441;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2"/>
          <p:cNvSpPr txBox="1">
            <a:spLocks noGrp="1"/>
          </p:cNvSpPr>
          <p:nvPr>
            <p:ph type="body" idx="1"/>
          </p:nvPr>
        </p:nvSpPr>
        <p:spPr>
          <a:xfrm>
            <a:off x="587550" y="1028225"/>
            <a:ext cx="11016900" cy="48015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2400"/>
              <a:buNone/>
            </a:pPr>
            <a:r>
              <a:rPr lang="de-DE" dirty="0"/>
              <a:t>Dieser inklusive Ansatz anerkennt nicht </a:t>
            </a:r>
            <a:r>
              <a:rPr lang="de-DE" b="1" dirty="0"/>
              <a:t>nur unterschiedliche Wissenssysteme und kulturelle Praktiken,</a:t>
            </a:r>
            <a:r>
              <a:rPr lang="de-DE" dirty="0"/>
              <a:t> sondern geht auch auf soziale Ungleichheiten ein und fördert eine gerechtere und fairere Gesellschaft. Einige spezifische Aktivitäten, die umgesetzt werden können, um dieses Ziel zu erreichen, sind:</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Gemeinschaftsgärten</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Bauernmärkte</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Einbeziehung von Jugendlichen und Frauen</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Wissensaustausch</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Landbesitz und Zugang zu Ressourcen</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Fairer Handel und lokale Märkte</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Gemeinschafts-Saatgutbanken</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Bildung und Bewusstseinsbildung</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Partizipative Entscheidungsfindung</a:t>
            </a:r>
          </a:p>
          <a:p>
            <a:pPr marL="571500" lvl="0" indent="-342900" algn="l" rtl="0">
              <a:lnSpc>
                <a:spcPct val="100000"/>
              </a:lnSpc>
              <a:spcBef>
                <a:spcPts val="0"/>
              </a:spcBef>
              <a:spcAft>
                <a:spcPts val="0"/>
              </a:spcAft>
              <a:buSzPts val="2400"/>
              <a:buFont typeface="Arial" panose="020B0604020202020204" pitchFamily="34" charset="0"/>
              <a:buChar char="•"/>
            </a:pPr>
            <a:r>
              <a:rPr lang="de-DE" dirty="0"/>
              <a:t>Förderung der Familienlandwirtschaft</a:t>
            </a:r>
          </a:p>
        </p:txBody>
      </p:sp>
      <p:sp>
        <p:nvSpPr>
          <p:cNvPr id="448" name="Google Shape;448;p52"/>
          <p:cNvSpPr txBox="1">
            <a:spLocks noGrp="1"/>
          </p:cNvSpPr>
          <p:nvPr>
            <p:ph type="body" idx="2"/>
          </p:nvPr>
        </p:nvSpPr>
        <p:spPr>
          <a:xfrm>
            <a:off x="500900" y="467350"/>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de-DE" b="1" dirty="0"/>
              <a:t>Stärkung von sozialer Gerechtigkeit und </a:t>
            </a:r>
            <a:r>
              <a:rPr lang="de-DE" b="1" dirty="0" err="1"/>
              <a:t>Inklusivität</a:t>
            </a:r>
            <a:endParaRPr lang="de-DE" b="1" dirty="0"/>
          </a:p>
        </p:txBody>
      </p:sp>
      <p:pic>
        <p:nvPicPr>
          <p:cNvPr id="449" name="Google Shape;449;p5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43225" y="2679425"/>
            <a:ext cx="4661225" cy="3150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t>Fallstudie</a:t>
            </a:r>
            <a:r>
              <a:rPr lang="en-US" dirty="0"/>
              <a:t> 1</a:t>
            </a:r>
          </a:p>
        </p:txBody>
      </p:sp>
      <p:sp>
        <p:nvSpPr>
          <p:cNvPr id="455" name="Google Shape;455;p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200" dirty="0">
                <a:latin typeface="Calibri"/>
                <a:ea typeface="Calibri"/>
                <a:cs typeface="Calibri"/>
                <a:sym typeface="Calibri"/>
              </a:rPr>
              <a:t>Community gardens in the capital city of Slovakia</a:t>
            </a:r>
            <a:endParaRPr lang="en-US" u="sng" dirty="0">
              <a:solidFill>
                <a:schemeClr val="hlink"/>
              </a:solidFill>
              <a:latin typeface="Calibri"/>
              <a:ea typeface="Calibri"/>
              <a:cs typeface="Calibri"/>
              <a:sym typeface="Calibri"/>
              <a:hlinkClick r:id="rId3"/>
            </a:endParaRPr>
          </a:p>
          <a:p>
            <a:pPr marL="0" lvl="0" indent="0" algn="r" rtl="0">
              <a:lnSpc>
                <a:spcPct val="100000"/>
              </a:lnSpc>
              <a:spcBef>
                <a:spcPts val="0"/>
              </a:spcBef>
              <a:spcAft>
                <a:spcPts val="0"/>
              </a:spcAft>
              <a:buClr>
                <a:srgbClr val="000000"/>
              </a:buClr>
              <a:buSzPts val="2200"/>
              <a:buNone/>
            </a:pPr>
            <a:r>
              <a:rPr lang="en-US" u="sng" dirty="0">
                <a:solidFill>
                  <a:schemeClr val="hlink"/>
                </a:solidFill>
                <a:latin typeface="Calibri"/>
                <a:ea typeface="Calibri"/>
                <a:cs typeface="Calibri"/>
                <a:sym typeface="Calibri"/>
                <a:hlinkClick r:id="rId3"/>
              </a:rPr>
              <a:t>Community Gardens in Bratislava</a:t>
            </a:r>
            <a:endParaRPr dirty="0"/>
          </a:p>
        </p:txBody>
      </p:sp>
      <p:sp>
        <p:nvSpPr>
          <p:cNvPr id="456" name="Google Shape;456;p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sp>
        <p:nvSpPr>
          <p:cNvPr id="457" name="Google Shape;457;p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dirty="0" err="1"/>
              <a:t>Fallstudie</a:t>
            </a:r>
            <a:r>
              <a:rPr lang="en-US" dirty="0"/>
              <a:t> 2</a:t>
            </a:r>
          </a:p>
        </p:txBody>
      </p:sp>
      <p:sp>
        <p:nvSpPr>
          <p:cNvPr id="458" name="Google Shape;458;p8"/>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de-DE" dirty="0"/>
              <a:t>Biofarma mit eigenem </a:t>
            </a:r>
            <a:r>
              <a:rPr lang="de-DE" dirty="0" err="1"/>
              <a:t>Salash</a:t>
            </a:r>
            <a:r>
              <a:rPr lang="de-DE" dirty="0"/>
              <a:t> und Hütte</a:t>
            </a:r>
          </a:p>
          <a:p>
            <a:pPr marL="0" indent="0">
              <a:spcBef>
                <a:spcPts val="0"/>
              </a:spcBef>
            </a:pPr>
            <a:r>
              <a:rPr lang="en-US" u="sng" dirty="0">
                <a:solidFill>
                  <a:schemeClr val="hlink"/>
                </a:solidFill>
                <a:hlinkClick r:id="rId4">
                  <a:extLst>
                    <a:ext uri="{A12FA001-AC4F-418D-AE19-62706E023703}">
                      <ahyp:hlinkClr xmlns:ahyp="http://schemas.microsoft.com/office/drawing/2018/hyperlinkcolor" val="tx"/>
                    </a:ext>
                  </a:extLst>
                </a:hlinkClick>
              </a:rPr>
              <a:t>Biofarma.sk</a:t>
            </a:r>
            <a:endParaRPr u="sng" dirty="0">
              <a:solidFill>
                <a:schemeClr val="hlink"/>
              </a:solidFill>
            </a:endParaRPr>
          </a:p>
        </p:txBody>
      </p:sp>
      <p:sp>
        <p:nvSpPr>
          <p:cNvPr id="459" name="Google Shape;459;p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60" name="Google Shape;460;p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dirty="0" err="1"/>
              <a:t>Fallstudie</a:t>
            </a:r>
            <a:r>
              <a:rPr lang="en-US" dirty="0"/>
              <a:t> 3</a:t>
            </a:r>
          </a:p>
        </p:txBody>
      </p:sp>
      <p:sp>
        <p:nvSpPr>
          <p:cNvPr id="461" name="Google Shape;461;p8"/>
          <p:cNvSpPr txBox="1">
            <a:spLocks noGrp="1"/>
          </p:cNvSpPr>
          <p:nvPr>
            <p:ph type="body" idx="9"/>
          </p:nvPr>
        </p:nvSpPr>
        <p:spPr>
          <a:xfrm>
            <a:off x="4669510" y="5132546"/>
            <a:ext cx="6811515" cy="99938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err="1"/>
              <a:t>Bildungs</a:t>
            </a:r>
            <a:r>
              <a:rPr lang="en-US" dirty="0"/>
              <a:t>- und </a:t>
            </a:r>
            <a:r>
              <a:rPr lang="en-US" dirty="0" err="1"/>
              <a:t>Forschungsinitiativen</a:t>
            </a:r>
            <a:endParaRPr lang="en-US" dirty="0"/>
          </a:p>
          <a:p>
            <a:pPr marL="457200" lvl="0" indent="0" algn="r" rtl="0">
              <a:lnSpc>
                <a:spcPct val="100000"/>
              </a:lnSpc>
              <a:spcBef>
                <a:spcPts val="0"/>
              </a:spcBef>
              <a:spcAft>
                <a:spcPts val="0"/>
              </a:spcAft>
              <a:buSzPts val="2200"/>
              <a:buNone/>
            </a:pPr>
            <a:r>
              <a:rPr lang="en-US" u="sng" dirty="0">
                <a:solidFill>
                  <a:schemeClr val="hlink"/>
                </a:solidFill>
                <a:hlinkClick r:id="rId5"/>
              </a:rPr>
              <a:t>Center for Environmental and Ethical Education </a:t>
            </a:r>
            <a:r>
              <a:rPr lang="en-US" u="sng" dirty="0" err="1">
                <a:solidFill>
                  <a:schemeClr val="hlink"/>
                </a:solidFill>
                <a:hlinkClick r:id="rId5"/>
              </a:rPr>
              <a:t>Živica</a:t>
            </a:r>
            <a:endParaRPr dirty="0"/>
          </a:p>
        </p:txBody>
      </p:sp>
      <p:sp>
        <p:nvSpPr>
          <p:cNvPr id="462" name="Google Shape;462;p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pic>
        <p:nvPicPr>
          <p:cNvPr id="463" name="Google Shape;463;p8" descr="A cut out of a paper light bulb"/>
          <p:cNvPicPr preferRelativeResize="0">
            <a:picLocks noGrp="1"/>
          </p:cNvPicPr>
          <p:nvPr>
            <p:ph type="pic" idx="4"/>
          </p:nvPr>
        </p:nvPicPr>
        <p:blipFill>
          <a:blip r:embed="rId6" cstate="screen">
            <a:extLst>
              <a:ext uri="{28A0092B-C50C-407E-A947-70E740481C1C}">
                <a14:useLocalDpi xmlns:a14="http://schemas.microsoft.com/office/drawing/2010/main"/>
              </a:ext>
            </a:extLst>
          </a:blip>
          <a:srcRect/>
          <a:stretch/>
        </p:blipFill>
        <p:spPr>
          <a:xfrm>
            <a:off x="7559" y="188180"/>
            <a:ext cx="3354094" cy="5923858"/>
          </a:xfrm>
          <a:prstGeom prst="rect">
            <a:avLst/>
          </a:prstGeom>
          <a:solidFill>
            <a:srgbClr val="D8D8D8"/>
          </a:solidFill>
          <a:ln>
            <a:noFill/>
          </a:ln>
        </p:spPr>
      </p:pic>
      <p:grpSp>
        <p:nvGrpSpPr>
          <p:cNvPr id="464" name="Google Shape;464;p8"/>
          <p:cNvGrpSpPr/>
          <p:nvPr/>
        </p:nvGrpSpPr>
        <p:grpSpPr>
          <a:xfrm rot="3730759">
            <a:off x="11161968" y="-100545"/>
            <a:ext cx="949887" cy="1163493"/>
            <a:chOff x="7602444" y="4967675"/>
            <a:chExt cx="483620" cy="592374"/>
          </a:xfrm>
        </p:grpSpPr>
        <p:grpSp>
          <p:nvGrpSpPr>
            <p:cNvPr id="465" name="Google Shape;465;p8"/>
            <p:cNvGrpSpPr/>
            <p:nvPr/>
          </p:nvGrpSpPr>
          <p:grpSpPr>
            <a:xfrm>
              <a:off x="7618661" y="4967675"/>
              <a:ext cx="467403" cy="507609"/>
              <a:chOff x="2251964" y="3590497"/>
              <a:chExt cx="467403" cy="507609"/>
            </a:xfrm>
          </p:grpSpPr>
          <p:sp>
            <p:nvSpPr>
              <p:cNvPr id="466" name="Google Shape;466;p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9" name="Google Shape;469;p8"/>
            <p:cNvGrpSpPr/>
            <p:nvPr/>
          </p:nvGrpSpPr>
          <p:grpSpPr>
            <a:xfrm>
              <a:off x="7602444" y="4993761"/>
              <a:ext cx="421973" cy="566288"/>
              <a:chOff x="2235747" y="3616583"/>
              <a:chExt cx="421973" cy="566288"/>
            </a:xfrm>
          </p:grpSpPr>
          <p:sp>
            <p:nvSpPr>
              <p:cNvPr id="470" name="Google Shape;470;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Text Placeholder 3">
            <a:extLst>
              <a:ext uri="{FF2B5EF4-FFF2-40B4-BE49-F238E27FC236}">
                <a16:creationId xmlns:a16="http://schemas.microsoft.com/office/drawing/2014/main" id="{87F3BA39-4A7F-C53E-7B64-06EBDA8D9DD6}"/>
              </a:ext>
            </a:extLst>
          </p:cNvPr>
          <p:cNvSpPr txBox="1">
            <a:spLocks/>
          </p:cNvSpPr>
          <p:nvPr/>
        </p:nvSpPr>
        <p:spPr>
          <a:xfrm>
            <a:off x="970732" y="98029"/>
            <a:ext cx="5393541" cy="3394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IE" sz="3600" b="1" dirty="0" err="1">
                <a:highlight>
                  <a:srgbClr val="8DC641"/>
                </a:highlight>
              </a:rPr>
              <a:t>Inspiriert</a:t>
            </a:r>
            <a:r>
              <a:rPr lang="en-IE" sz="3600" b="1" dirty="0">
                <a:highlight>
                  <a:srgbClr val="8DC641"/>
                </a:highlight>
              </a:rPr>
              <a:t> </a:t>
            </a:r>
            <a:r>
              <a:rPr lang="en-IE" sz="3600" b="1" dirty="0" err="1">
                <a:highlight>
                  <a:srgbClr val="8DC641"/>
                </a:highlight>
              </a:rPr>
              <a:t>werden</a:t>
            </a:r>
            <a:r>
              <a:rPr lang="en-IE" sz="3600" b="1" dirty="0">
                <a:highlight>
                  <a:srgbClr val="8DC641"/>
                </a:highlight>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343531" cy="3288205"/>
          </a:xfrm>
        </p:spPr>
        <p:txBody>
          <a:bodyPr>
            <a:normAutofit/>
          </a:bodyPr>
          <a:lstStyle/>
          <a:p>
            <a:pPr marL="0" indent="0">
              <a:lnSpc>
                <a:spcPct val="110000"/>
              </a:lnSpc>
              <a:spcBef>
                <a:spcPts val="600"/>
              </a:spcBef>
            </a:pPr>
            <a:r>
              <a:rPr lang="de-DE" sz="3600" b="1" dirty="0"/>
              <a:t>Super!!! </a:t>
            </a:r>
          </a:p>
          <a:p>
            <a:pPr marL="0" indent="0">
              <a:lnSpc>
                <a:spcPct val="110000"/>
              </a:lnSpc>
              <a:spcBef>
                <a:spcPts val="600"/>
              </a:spcBef>
            </a:pPr>
            <a:r>
              <a:rPr lang="de-DE" sz="3600" dirty="0"/>
              <a:t>Du hast gerade Modul 3 abgeschlossen…mach weiter auf diesem </a:t>
            </a:r>
            <a:r>
              <a:rPr lang="de-DE" sz="3600" dirty="0" err="1"/>
              <a:t>Lernweg.In</a:t>
            </a:r>
            <a:r>
              <a:rPr lang="de-DE" sz="3600" dirty="0"/>
              <a:t> Modul 4 besprechen wir d</a:t>
            </a:r>
            <a:r>
              <a:rPr lang="de-DE" sz="3600" b="1" dirty="0"/>
              <a:t>ie Auswirkungen der Agroökologie auf die Gemeinschaft.</a:t>
            </a:r>
            <a:endParaRPr lang="en-IE"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txBox="1">
            <a:spLocks noGrp="1"/>
          </p:cNvSpPr>
          <p:nvPr>
            <p:ph type="body" idx="1"/>
          </p:nvPr>
        </p:nvSpPr>
        <p:spPr>
          <a:xfrm>
            <a:off x="551891" y="1497300"/>
            <a:ext cx="10841700" cy="4360200"/>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SzPts val="2400"/>
              <a:buFont typeface="Arial"/>
              <a:buChar char="•"/>
            </a:pPr>
            <a:r>
              <a:rPr lang="de-DE" dirty="0"/>
              <a:t>Den Studierenden das Wissen zu vermitteln, wie ökologische Prinzipien in die Landwirtschaft integriert werden können, um nachhaltige und kontextbezogene Lösungen für lokale landwirtschaftliche Herausforderungen zu bieten, wodurch die Ernährungssicherheit, Ernährung und soziale Gerechtigkeit gefördert werden.</a:t>
            </a:r>
          </a:p>
          <a:p>
            <a:pPr marL="800100" lvl="0" indent="-342900" algn="l" rtl="0">
              <a:lnSpc>
                <a:spcPct val="100000"/>
              </a:lnSpc>
              <a:spcBef>
                <a:spcPts val="0"/>
              </a:spcBef>
              <a:spcAft>
                <a:spcPts val="0"/>
              </a:spcAft>
              <a:buSzPts val="2400"/>
              <a:buFont typeface="Arial"/>
              <a:buChar char="•"/>
            </a:pPr>
            <a:r>
              <a:rPr lang="de-DE" dirty="0"/>
              <a:t>Die Bedeutung kollektiver Anstrengungen aller Beteiligten, einschließlich Landwirten, Caterern, Unternehmen und Bürgern, zu betonen, um ein neues Denken über Ernährung, Landwirtschaft und Umwelt zu fördern.</a:t>
            </a:r>
          </a:p>
          <a:p>
            <a:pPr marL="800100" lvl="0" indent="-342900" algn="l" rtl="0">
              <a:lnSpc>
                <a:spcPct val="100000"/>
              </a:lnSpc>
              <a:spcBef>
                <a:spcPts val="0"/>
              </a:spcBef>
              <a:spcAft>
                <a:spcPts val="0"/>
              </a:spcAft>
              <a:buSzPts val="2400"/>
              <a:buFont typeface="Arial"/>
              <a:buChar char="•"/>
            </a:pPr>
            <a:r>
              <a:rPr lang="de-DE" dirty="0"/>
              <a:t>Den Gemeinschaften zu ermöglichen, resilientere lokale Wirtschaften aufzubauen, Kleinbauern zu unterstützen und den Zugang zu nahrhaftem und kulturell angemessenem Essen für alle sicherzustellen.</a:t>
            </a:r>
          </a:p>
        </p:txBody>
      </p:sp>
      <p:sp>
        <p:nvSpPr>
          <p:cNvPr id="226" name="Google Shape;226;p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dirty="0" err="1"/>
              <a:t>Lernziele</a:t>
            </a:r>
            <a:endParaRPr dirty="0"/>
          </a:p>
        </p:txBody>
      </p:sp>
      <p:grpSp>
        <p:nvGrpSpPr>
          <p:cNvPr id="227" name="Google Shape;227;p1"/>
          <p:cNvGrpSpPr/>
          <p:nvPr/>
        </p:nvGrpSpPr>
        <p:grpSpPr>
          <a:xfrm rot="3730759">
            <a:off x="10590024" y="380632"/>
            <a:ext cx="949887" cy="1163493"/>
            <a:chOff x="7602444" y="4967675"/>
            <a:chExt cx="483620" cy="592374"/>
          </a:xfrm>
        </p:grpSpPr>
        <p:grpSp>
          <p:nvGrpSpPr>
            <p:cNvPr id="228" name="Google Shape;228;p1"/>
            <p:cNvGrpSpPr/>
            <p:nvPr/>
          </p:nvGrpSpPr>
          <p:grpSpPr>
            <a:xfrm>
              <a:off x="7618661" y="4967675"/>
              <a:ext cx="467403" cy="507609"/>
              <a:chOff x="2251964" y="3590497"/>
              <a:chExt cx="467403" cy="507609"/>
            </a:xfrm>
          </p:grpSpPr>
          <p:sp>
            <p:nvSpPr>
              <p:cNvPr id="229" name="Google Shape;229;p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2" name="Google Shape;232;p1"/>
            <p:cNvGrpSpPr/>
            <p:nvPr/>
          </p:nvGrpSpPr>
          <p:grpSpPr>
            <a:xfrm>
              <a:off x="7602444" y="4993761"/>
              <a:ext cx="421973" cy="566288"/>
              <a:chOff x="2235747" y="3616583"/>
              <a:chExt cx="421973" cy="566288"/>
            </a:xfrm>
          </p:grpSpPr>
          <p:sp>
            <p:nvSpPr>
              <p:cNvPr id="233" name="Google Shape;233;p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p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1" y="1783457"/>
            <a:ext cx="7755879" cy="3291086"/>
          </a:xfrm>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Nehmen Sie sich bitte ein paar Minuten Zeit, um über die folgenden Fragen nachzudenken:</a:t>
            </a:r>
          </a:p>
          <a:p>
            <a:pPr marL="342900" indent="-342900">
              <a:buFont typeface="Arial" panose="020B0604020202020204" pitchFamily="34" charset="0"/>
              <a:buChar char="•"/>
            </a:pPr>
            <a:r>
              <a:rPr lang="de-DE" dirty="0">
                <a:latin typeface="Calibri" panose="020F0502020204030204" pitchFamily="34" charset="0"/>
                <a:ea typeface="Calibri" panose="020F0502020204030204" pitchFamily="34" charset="0"/>
                <a:cs typeface="Calibri" panose="020F0502020204030204" pitchFamily="34" charset="0"/>
              </a:rPr>
              <a:t>Was ist Ihr derzeitiges Verständnis von Agroökologie und wie unterscheidet sich diese von herkömmlichen landwirtschaftlichen Praktiken?</a:t>
            </a:r>
          </a:p>
          <a:p>
            <a:pPr marL="342900" indent="-342900">
              <a:buFont typeface="Arial" panose="020B0604020202020204" pitchFamily="34" charset="0"/>
              <a:buChar char="•"/>
            </a:pPr>
            <a:r>
              <a:rPr lang="de-DE" dirty="0">
                <a:latin typeface="Calibri" panose="020F0502020204030204" pitchFamily="34" charset="0"/>
                <a:ea typeface="Calibri" panose="020F0502020204030204" pitchFamily="34" charset="0"/>
                <a:cs typeface="Calibri" panose="020F0502020204030204" pitchFamily="34" charset="0"/>
              </a:rPr>
              <a:t>Können Sie bestehende Initiativen in Ihrer Gemeinschaft oder anderswo beschreiben, die agroökologische Praktiken fördern und die Beteiligung der Gemeinschaft einbeziehen?</a:t>
            </a:r>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a:xfrm>
            <a:off x="835671" y="970988"/>
            <a:ext cx="4990998" cy="591112"/>
          </a:xfrm>
        </p:spPr>
        <p:txBody>
          <a:bodyPr/>
          <a:lstStyle/>
          <a:p>
            <a:r>
              <a:rPr lang="en-IE" b="1" dirty="0" err="1">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Selbstreflexion</a:t>
            </a:r>
            <a:endParaRPr lang="en-IE"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121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dirty="0" err="1"/>
              <a:t>Einführung</a:t>
            </a:r>
            <a:endParaRPr dirty="0"/>
          </a:p>
        </p:txBody>
      </p:sp>
      <p:sp>
        <p:nvSpPr>
          <p:cNvPr id="241" name="Google Shape;241;p6"/>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01</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F95A200-E0B0-63B6-6E43-E98208D20B1C}"/>
              </a:ext>
            </a:extLst>
          </p:cNvPr>
          <p:cNvPicPr>
            <a:picLocks noGrp="1" noChangeAspect="1"/>
          </p:cNvPicPr>
          <p:nvPr>
            <p:ph type="pic" idx="3"/>
          </p:nvPr>
        </p:nvPicPr>
        <p:blipFill rotWithShape="1">
          <a:blip r:embed="rId2" cstate="screen">
            <a:extLst>
              <a:ext uri="{28A0092B-C50C-407E-A947-70E740481C1C}">
                <a14:useLocalDpi xmlns:a14="http://schemas.microsoft.com/office/drawing/2010/main"/>
              </a:ext>
            </a:extLst>
          </a:blip>
          <a:srcRect/>
          <a:stretch/>
        </p:blipFill>
        <p:spPr>
          <a:xfrm>
            <a:off x="6848475" y="1452563"/>
            <a:ext cx="5343525" cy="4656137"/>
          </a:xfrm>
        </p:spPr>
      </p:pic>
      <p:sp>
        <p:nvSpPr>
          <p:cNvPr id="246" name="Google Shape;246;p45"/>
          <p:cNvSpPr txBox="1">
            <a:spLocks noGrp="1"/>
          </p:cNvSpPr>
          <p:nvPr>
            <p:ph type="body" idx="1"/>
          </p:nvPr>
        </p:nvSpPr>
        <p:spPr>
          <a:xfrm>
            <a:off x="219074" y="1089819"/>
            <a:ext cx="6715125" cy="4360200"/>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SzPts val="2400"/>
              <a:buFont typeface="Arial"/>
              <a:buChar char="•"/>
            </a:pPr>
            <a:r>
              <a:rPr lang="de-DE" sz="2200" dirty="0">
                <a:latin typeface="Calibri"/>
                <a:ea typeface="Calibri"/>
                <a:cs typeface="Calibri"/>
                <a:sym typeface="Calibri"/>
              </a:rPr>
              <a:t>Das komplexe Zusammenspiel zwischen Agroökologie und Gemeinschaft verkörpert eine symbiotische Beziehung, die über bloße landwirtschaftliche Praktiken hinausgeht.</a:t>
            </a:r>
          </a:p>
          <a:p>
            <a:pPr marL="800100" lvl="0" indent="-342900" algn="l" rtl="0">
              <a:lnSpc>
                <a:spcPct val="100000"/>
              </a:lnSpc>
              <a:spcBef>
                <a:spcPts val="0"/>
              </a:spcBef>
              <a:spcAft>
                <a:spcPts val="0"/>
              </a:spcAft>
              <a:buSzPts val="2400"/>
              <a:buFont typeface="Arial"/>
              <a:buChar char="•"/>
            </a:pPr>
            <a:r>
              <a:rPr lang="de-DE" sz="2200" dirty="0">
                <a:latin typeface="Calibri"/>
                <a:ea typeface="Calibri"/>
                <a:cs typeface="Calibri"/>
                <a:sym typeface="Calibri"/>
              </a:rPr>
              <a:t>Agroökologie ist ein ganzheitlicher und integrierter Ansatz, der darauf abzielt, kontextbezogene Lösungen für lokale Probleme zu bieten, wobei die Menschen im Mittelpunkt stehen.</a:t>
            </a:r>
          </a:p>
          <a:p>
            <a:pPr marL="800100" lvl="0" indent="-342900" algn="l" rtl="0">
              <a:lnSpc>
                <a:spcPct val="100000"/>
              </a:lnSpc>
              <a:spcBef>
                <a:spcPts val="0"/>
              </a:spcBef>
              <a:spcAft>
                <a:spcPts val="0"/>
              </a:spcAft>
              <a:buSzPts val="2400"/>
              <a:buFont typeface="Arial"/>
              <a:buChar char="•"/>
            </a:pPr>
            <a:r>
              <a:rPr lang="de-DE" sz="2200" dirty="0">
                <a:latin typeface="Calibri"/>
                <a:ea typeface="Calibri"/>
                <a:cs typeface="Calibri"/>
                <a:sym typeface="Calibri"/>
              </a:rPr>
              <a:t>Sie basiert auf Bottom-up-Praktiken und territorialen Prozessen, die es den Landwirten ermöglichen, mit der Natur zusammenzuarbeiten und eigene Lösungen für Probleme zu entwickeln</a:t>
            </a:r>
            <a:r>
              <a:rPr lang="de-DE" dirty="0">
                <a:latin typeface="Calibri"/>
                <a:ea typeface="Calibri"/>
                <a:cs typeface="Calibri"/>
                <a:sym typeface="Calibri"/>
              </a:rPr>
              <a:t>.</a:t>
            </a:r>
          </a:p>
          <a:p>
            <a:pPr lvl="0" indent="0" algn="l" rtl="0">
              <a:lnSpc>
                <a:spcPct val="100000"/>
              </a:lnSpc>
              <a:spcBef>
                <a:spcPts val="600"/>
              </a:spcBef>
              <a:spcAft>
                <a:spcPts val="0"/>
              </a:spcAft>
              <a:buSzPts val="2400"/>
            </a:pPr>
            <a:endParaRPr dirty="0">
              <a:latin typeface="Calibri"/>
              <a:ea typeface="Calibri"/>
              <a:cs typeface="Calibri"/>
              <a:sym typeface="Calibri"/>
            </a:endParaRPr>
          </a:p>
        </p:txBody>
      </p:sp>
      <p:sp>
        <p:nvSpPr>
          <p:cNvPr id="247" name="Google Shape;247;p45"/>
          <p:cNvSpPr txBox="1">
            <a:spLocks noGrp="1"/>
          </p:cNvSpPr>
          <p:nvPr>
            <p:ph type="body" idx="2"/>
          </p:nvPr>
        </p:nvSpPr>
        <p:spPr>
          <a:xfrm>
            <a:off x="730250" y="593725"/>
            <a:ext cx="4989513" cy="4960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err="1">
                <a:solidFill>
                  <a:srgbClr val="8DC641"/>
                </a:solidFill>
              </a:rPr>
              <a:t>Einführung</a:t>
            </a:r>
            <a:endParaRPr lang="en-US" b="1" dirty="0">
              <a:solidFill>
                <a:srgbClr val="8DC641"/>
              </a:solidFill>
            </a:endParaRPr>
          </a:p>
          <a:p>
            <a:pPr marL="0" lvl="0" indent="0" algn="l" rtl="0">
              <a:lnSpc>
                <a:spcPct val="90000"/>
              </a:lnSpc>
              <a:spcBef>
                <a:spcPts val="0"/>
              </a:spcBef>
              <a:spcAft>
                <a:spcPts val="0"/>
              </a:spcAft>
              <a:buClr>
                <a:srgbClr val="8DC641"/>
              </a:buClr>
              <a:buSzPts val="3600"/>
              <a:buNone/>
            </a:pPr>
            <a:endParaRPr lang="en-US" b="1" dirty="0">
              <a:solidFill>
                <a:srgbClr val="8DC641"/>
              </a:solidFill>
            </a:endParaRPr>
          </a:p>
          <a:p>
            <a:pPr marL="0" lvl="0" indent="0" algn="l" rtl="0">
              <a:lnSpc>
                <a:spcPct val="90000"/>
              </a:lnSpc>
              <a:spcBef>
                <a:spcPts val="1000"/>
              </a:spcBef>
              <a:spcAft>
                <a:spcPts val="0"/>
              </a:spcAft>
              <a:buClr>
                <a:srgbClr val="8DC641"/>
              </a:buClr>
              <a:buSzPts val="3600"/>
              <a:buNone/>
            </a:pPr>
            <a:endParaRPr b="1" dirty="0">
              <a:solidFill>
                <a:srgbClr val="8DC641"/>
              </a:solidFill>
            </a:endParaRPr>
          </a:p>
        </p:txBody>
      </p:sp>
    </p:spTree>
    <p:extLst>
      <p:ext uri="{BB962C8B-B14F-4D97-AF65-F5344CB8AC3E}">
        <p14:creationId xmlns:p14="http://schemas.microsoft.com/office/powerpoint/2010/main" val="378714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
          <p:cNvSpPr txBox="1">
            <a:spLocks noGrp="1"/>
          </p:cNvSpPr>
          <p:nvPr>
            <p:ph type="body" idx="1"/>
          </p:nvPr>
        </p:nvSpPr>
        <p:spPr>
          <a:xfrm>
            <a:off x="675149" y="1050537"/>
            <a:ext cx="10841700" cy="4599097"/>
          </a:xfrm>
          <a:prstGeom prst="rect">
            <a:avLst/>
          </a:prstGeom>
          <a:noFill/>
          <a:ln>
            <a:noFill/>
          </a:ln>
        </p:spPr>
        <p:txBody>
          <a:bodyPr spcFirstLastPara="1" wrap="square" lIns="91425" tIns="45700" rIns="91425" bIns="45700" anchor="t" anchorCtr="0">
            <a:noAutofit/>
          </a:bodyPr>
          <a:lstStyle/>
          <a:p>
            <a:pPr marL="800100" indent="-342900">
              <a:lnSpc>
                <a:spcPct val="100000"/>
              </a:lnSpc>
              <a:spcBef>
                <a:spcPts val="600"/>
              </a:spcBef>
              <a:buFont typeface="Arial"/>
              <a:buChar char="•"/>
            </a:pPr>
            <a:r>
              <a:rPr lang="de-DE" dirty="0">
                <a:latin typeface="Calibri"/>
                <a:ea typeface="Calibri"/>
                <a:cs typeface="Calibri"/>
                <a:sym typeface="Calibri"/>
              </a:rPr>
              <a:t>Um eine agroökologische Zukunft zu erreichen, müssen alle Beteiligten, einschließlich Landwirte, Caterer, Unternehmen und Bürger, eine neue Denkweise über Lebensmittel, Landwirtschaft und Umwelt unterstützen.</a:t>
            </a:r>
          </a:p>
          <a:p>
            <a:pPr marL="800100" indent="-342900">
              <a:lnSpc>
                <a:spcPct val="100000"/>
              </a:lnSpc>
              <a:spcBef>
                <a:spcPts val="600"/>
              </a:spcBef>
              <a:buFont typeface="Arial"/>
              <a:buChar char="•"/>
            </a:pPr>
            <a:r>
              <a:rPr lang="de-DE" dirty="0">
                <a:latin typeface="Calibri"/>
                <a:ea typeface="Calibri"/>
                <a:cs typeface="Calibri"/>
                <a:sym typeface="Calibri"/>
              </a:rPr>
              <a:t>Durch die Einführung agroökologischer Praktiken können Gemeinschaften auf nachhaltige Landwirtschaft, Ernährungssicherheit und Ernährung hinarbeiten [</a:t>
            </a:r>
            <a:r>
              <a:rPr lang="de-DE" dirty="0">
                <a:latin typeface="Calibri"/>
                <a:ea typeface="Calibri"/>
                <a:cs typeface="Calibri"/>
                <a:sym typeface="Calibri"/>
                <a:hlinkClick r:id="rId3"/>
              </a:rPr>
              <a:t>Agroecological Approach </a:t>
            </a:r>
            <a:r>
              <a:rPr lang="de-DE" dirty="0" err="1">
                <a:latin typeface="Calibri"/>
                <a:ea typeface="Calibri"/>
                <a:cs typeface="Calibri"/>
                <a:sym typeface="Calibri"/>
                <a:hlinkClick r:id="rId3"/>
              </a:rPr>
              <a:t>to</a:t>
            </a:r>
            <a:r>
              <a:rPr lang="de-DE" dirty="0">
                <a:latin typeface="Calibri"/>
                <a:ea typeface="Calibri"/>
                <a:cs typeface="Calibri"/>
                <a:sym typeface="Calibri"/>
                <a:hlinkClick r:id="rId3"/>
              </a:rPr>
              <a:t> Farming </a:t>
            </a:r>
            <a:r>
              <a:rPr lang="de-DE" dirty="0" err="1">
                <a:latin typeface="Calibri"/>
                <a:ea typeface="Calibri"/>
                <a:cs typeface="Calibri"/>
                <a:sym typeface="Calibri"/>
                <a:hlinkClick r:id="rId3"/>
              </a:rPr>
              <a:t>for</a:t>
            </a:r>
            <a:r>
              <a:rPr lang="de-DE" dirty="0">
                <a:latin typeface="Calibri"/>
                <a:ea typeface="Calibri"/>
                <a:cs typeface="Calibri"/>
                <a:sym typeface="Calibri"/>
                <a:hlinkClick r:id="rId3"/>
              </a:rPr>
              <a:t> </a:t>
            </a:r>
            <a:r>
              <a:rPr lang="de-DE" dirty="0" err="1">
                <a:latin typeface="Calibri"/>
                <a:ea typeface="Calibri"/>
                <a:cs typeface="Calibri"/>
                <a:sym typeface="Calibri"/>
                <a:hlinkClick r:id="rId3"/>
              </a:rPr>
              <a:t>Sustainable</a:t>
            </a:r>
            <a:r>
              <a:rPr lang="de-DE" dirty="0">
                <a:latin typeface="Calibri"/>
                <a:ea typeface="Calibri"/>
                <a:cs typeface="Calibri"/>
                <a:sym typeface="Calibri"/>
                <a:hlinkClick r:id="rId3"/>
              </a:rPr>
              <a:t> Development: The Indian Scenario</a:t>
            </a:r>
            <a:r>
              <a:rPr lang="de-DE" dirty="0">
                <a:latin typeface="Calibri"/>
                <a:ea typeface="Calibri"/>
                <a:cs typeface="Calibri"/>
                <a:sym typeface="Calibri"/>
              </a:rPr>
              <a:t>].</a:t>
            </a:r>
          </a:p>
          <a:p>
            <a:pPr marL="800100" indent="-342900">
              <a:lnSpc>
                <a:spcPct val="100000"/>
              </a:lnSpc>
              <a:spcBef>
                <a:spcPts val="600"/>
              </a:spcBef>
              <a:buFont typeface="Arial"/>
              <a:buChar char="•"/>
            </a:pPr>
            <a:r>
              <a:rPr lang="de-DE" dirty="0">
                <a:latin typeface="Calibri"/>
                <a:ea typeface="Calibri"/>
                <a:cs typeface="Calibri"/>
                <a:sym typeface="Calibri"/>
              </a:rPr>
              <a:t>Diese neue Denkweise fördert das ökologische Gleichgewicht, die wirtschaftliche Tragfähigkeit und die soziale Gerechtigkeit und stellt sicher, dass landwirtschaftliche Praktiken positiv zum Wohl der Gemeinschaften beitragen.</a:t>
            </a:r>
          </a:p>
          <a:p>
            <a:pPr lvl="0" indent="0" algn="r" rtl="0">
              <a:lnSpc>
                <a:spcPct val="100000"/>
              </a:lnSpc>
              <a:spcBef>
                <a:spcPts val="1200"/>
              </a:spcBef>
              <a:spcAft>
                <a:spcPts val="0"/>
              </a:spcAft>
              <a:buSzPts val="2400"/>
            </a:pPr>
            <a:r>
              <a:rPr lang="en-US" u="sng" dirty="0">
                <a:solidFill>
                  <a:schemeClr val="hlink"/>
                </a:solidFill>
                <a:latin typeface="Calibri"/>
                <a:ea typeface="Calibri"/>
                <a:cs typeface="Calibri"/>
                <a:sym typeface="Calibri"/>
                <a:hlinkClick r:id="rId4"/>
              </a:rPr>
              <a:t>The 10 Elements of Agroecology</a:t>
            </a:r>
            <a:endParaRPr lang="en-US" dirty="0"/>
          </a:p>
        </p:txBody>
      </p:sp>
      <p:sp>
        <p:nvSpPr>
          <p:cNvPr id="261" name="Google Shape;261;p2"/>
          <p:cNvSpPr txBox="1">
            <a:spLocks noGrp="1"/>
          </p:cNvSpPr>
          <p:nvPr>
            <p:ph type="body" idx="2"/>
          </p:nvPr>
        </p:nvSpPr>
        <p:spPr>
          <a:xfrm>
            <a:off x="702612" y="51896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err="1"/>
              <a:t>Einführung</a:t>
            </a:r>
            <a:endParaRPr b="1" dirty="0"/>
          </a:p>
        </p:txBody>
      </p:sp>
      <p:grpSp>
        <p:nvGrpSpPr>
          <p:cNvPr id="262" name="Google Shape;262;p2"/>
          <p:cNvGrpSpPr/>
          <p:nvPr/>
        </p:nvGrpSpPr>
        <p:grpSpPr>
          <a:xfrm rot="3730759">
            <a:off x="10590024" y="380632"/>
            <a:ext cx="949887" cy="1163493"/>
            <a:chOff x="7602444" y="4967675"/>
            <a:chExt cx="483620" cy="592374"/>
          </a:xfrm>
        </p:grpSpPr>
        <p:grpSp>
          <p:nvGrpSpPr>
            <p:cNvPr id="263" name="Google Shape;263;p2"/>
            <p:cNvGrpSpPr/>
            <p:nvPr/>
          </p:nvGrpSpPr>
          <p:grpSpPr>
            <a:xfrm>
              <a:off x="7618661" y="4967675"/>
              <a:ext cx="467403" cy="507609"/>
              <a:chOff x="2251964" y="3590497"/>
              <a:chExt cx="467403" cy="507609"/>
            </a:xfrm>
          </p:grpSpPr>
          <p:sp>
            <p:nvSpPr>
              <p:cNvPr id="264" name="Google Shape;264;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7" name="Google Shape;267;p2"/>
            <p:cNvGrpSpPr/>
            <p:nvPr/>
          </p:nvGrpSpPr>
          <p:grpSpPr>
            <a:xfrm>
              <a:off x="7602444" y="4993761"/>
              <a:ext cx="421973" cy="566288"/>
              <a:chOff x="2235747" y="3616583"/>
              <a:chExt cx="421973" cy="566288"/>
            </a:xfrm>
          </p:grpSpPr>
          <p:sp>
            <p:nvSpPr>
              <p:cNvPr id="268" name="Google Shape;268;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Arrow: Right 1">
            <a:extLst>
              <a:ext uri="{FF2B5EF4-FFF2-40B4-BE49-F238E27FC236}">
                <a16:creationId xmlns:a16="http://schemas.microsoft.com/office/drawing/2014/main" id="{566A41BA-EA4D-ACD6-705A-3D119241B85B}"/>
              </a:ext>
            </a:extLst>
          </p:cNvPr>
          <p:cNvSpPr/>
          <p:nvPr/>
        </p:nvSpPr>
        <p:spPr>
          <a:xfrm>
            <a:off x="3638551" y="5180535"/>
            <a:ext cx="3474766"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latin typeface="Calibri" panose="020F0502020204030204" pitchFamily="34" charset="0"/>
                <a:ea typeface="Calibri" panose="020F0502020204030204" pitchFamily="34" charset="0"/>
                <a:cs typeface="Calibri" panose="020F0502020204030204" pitchFamily="34" charset="0"/>
              </a:rPr>
              <a:t>Erfahren Sie mehr über die </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a:spLocks noGrp="1"/>
          </p:cNvSpPr>
          <p:nvPr>
            <p:ph type="body" idx="1"/>
          </p:nvPr>
        </p:nvSpPr>
        <p:spPr>
          <a:xfrm>
            <a:off x="516565" y="1129451"/>
            <a:ext cx="10841700" cy="4599097"/>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600"/>
              </a:spcBef>
              <a:spcAft>
                <a:spcPts val="0"/>
              </a:spcAft>
              <a:buSzPts val="2400"/>
              <a:buFont typeface="Arial"/>
              <a:buChar char="•"/>
            </a:pPr>
            <a:r>
              <a:rPr lang="de-DE" dirty="0"/>
              <a:t>Wenn Gemeinschaften diese Prinzipien annehmen, können sie stärkere, widerstandsfähigere lokale Wirtschaften aufbauen, Kleinbauern unterstützen und sicherstellen, dass alle Zugang zu nahrhaftem und kulturell angemessenem Essen haben.</a:t>
            </a:r>
          </a:p>
          <a:p>
            <a:pPr marL="800100" lvl="0" indent="-342900" algn="l" rtl="0">
              <a:lnSpc>
                <a:spcPct val="100000"/>
              </a:lnSpc>
              <a:spcBef>
                <a:spcPts val="600"/>
              </a:spcBef>
              <a:spcAft>
                <a:spcPts val="0"/>
              </a:spcAft>
              <a:buSzPts val="2400"/>
              <a:buFont typeface="Arial"/>
              <a:buChar char="•"/>
            </a:pPr>
            <a:r>
              <a:rPr lang="de-DE" dirty="0"/>
              <a:t>Diese Praktiken umfassen das Recycling von Nährstoffen, die Förderung der Biodiversität, die Verringerung der Abhängigkeit von externen Eingaben und die Stärkung der Widerstandsfähigkeit gegenüber dem Klimawandel.</a:t>
            </a:r>
          </a:p>
          <a:p>
            <a:pPr marL="800100" lvl="0" indent="-342900" algn="l" rtl="0">
              <a:lnSpc>
                <a:spcPct val="100000"/>
              </a:lnSpc>
              <a:spcBef>
                <a:spcPts val="600"/>
              </a:spcBef>
              <a:spcAft>
                <a:spcPts val="0"/>
              </a:spcAft>
              <a:buSzPts val="2400"/>
              <a:buFont typeface="Arial"/>
              <a:buChar char="•"/>
            </a:pPr>
            <a:r>
              <a:rPr lang="de-DE" dirty="0"/>
              <a:t>Im Wesentlichen ist Agroökologie ein transformativer Ansatz, der ökologische Wissenschaft mit sozialer Gerechtigkeit vereint und darauf abzielt, ein nachhaltiges und gerechtes Lebensmittelsystem für alle zu schaffen.</a:t>
            </a:r>
          </a:p>
          <a:p>
            <a:pPr marL="800100" lvl="0" indent="-342900" algn="l" rtl="0">
              <a:lnSpc>
                <a:spcPct val="100000"/>
              </a:lnSpc>
              <a:spcBef>
                <a:spcPts val="600"/>
              </a:spcBef>
              <a:spcAft>
                <a:spcPts val="0"/>
              </a:spcAft>
              <a:buSzPts val="2400"/>
              <a:buFont typeface="Arial"/>
              <a:buChar char="•"/>
            </a:pPr>
            <a:endParaRPr lang="de-DE" dirty="0"/>
          </a:p>
          <a:p>
            <a:pPr lvl="8" indent="0" algn="r">
              <a:lnSpc>
                <a:spcPct val="100000"/>
              </a:lnSpc>
              <a:spcBef>
                <a:spcPts val="600"/>
              </a:spcBef>
              <a:buSzPts val="2400"/>
              <a:buNone/>
            </a:pPr>
            <a:r>
              <a:rPr lang="en-GB" dirty="0">
                <a:hlinkClick r:id="rId3"/>
              </a:rPr>
              <a:t>FAO’s Work on Agroecology</a:t>
            </a:r>
            <a:endParaRPr lang="en-GB" dirty="0"/>
          </a:p>
        </p:txBody>
      </p:sp>
      <p:sp>
        <p:nvSpPr>
          <p:cNvPr id="275" name="Google Shape;275;p11"/>
          <p:cNvSpPr txBox="1">
            <a:spLocks noGrp="1"/>
          </p:cNvSpPr>
          <p:nvPr>
            <p:ph type="body" idx="2"/>
          </p:nvPr>
        </p:nvSpPr>
        <p:spPr>
          <a:xfrm>
            <a:off x="702612" y="54198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US" b="1" dirty="0" err="1"/>
              <a:t>Einführung</a:t>
            </a:r>
            <a:endParaRPr b="1" dirty="0"/>
          </a:p>
          <a:p>
            <a:pPr marL="0" lvl="0" indent="0" algn="l" rtl="0">
              <a:lnSpc>
                <a:spcPct val="90000"/>
              </a:lnSpc>
              <a:spcBef>
                <a:spcPts val="1000"/>
              </a:spcBef>
              <a:spcAft>
                <a:spcPts val="0"/>
              </a:spcAft>
              <a:buClr>
                <a:srgbClr val="8DC641"/>
              </a:buClr>
              <a:buSzPts val="3600"/>
              <a:buNone/>
            </a:pPr>
            <a:endParaRPr b="1" dirty="0"/>
          </a:p>
        </p:txBody>
      </p:sp>
      <p:grpSp>
        <p:nvGrpSpPr>
          <p:cNvPr id="276" name="Google Shape;276;p11"/>
          <p:cNvGrpSpPr/>
          <p:nvPr/>
        </p:nvGrpSpPr>
        <p:grpSpPr>
          <a:xfrm rot="3730759">
            <a:off x="10590024" y="380632"/>
            <a:ext cx="949887" cy="1163493"/>
            <a:chOff x="7602444" y="4967675"/>
            <a:chExt cx="483620" cy="592374"/>
          </a:xfrm>
        </p:grpSpPr>
        <p:grpSp>
          <p:nvGrpSpPr>
            <p:cNvPr id="277" name="Google Shape;277;p11"/>
            <p:cNvGrpSpPr/>
            <p:nvPr/>
          </p:nvGrpSpPr>
          <p:grpSpPr>
            <a:xfrm>
              <a:off x="7618661" y="4967675"/>
              <a:ext cx="467403" cy="507609"/>
              <a:chOff x="2251964" y="3590497"/>
              <a:chExt cx="467403" cy="507609"/>
            </a:xfrm>
          </p:grpSpPr>
          <p:sp>
            <p:nvSpPr>
              <p:cNvPr id="278" name="Google Shape;278;p1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1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1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1" name="Google Shape;281;p11"/>
            <p:cNvGrpSpPr/>
            <p:nvPr/>
          </p:nvGrpSpPr>
          <p:grpSpPr>
            <a:xfrm>
              <a:off x="7602444" y="4993761"/>
              <a:ext cx="421973" cy="566288"/>
              <a:chOff x="2235747" y="3616583"/>
              <a:chExt cx="421973" cy="566288"/>
            </a:xfrm>
          </p:grpSpPr>
          <p:sp>
            <p:nvSpPr>
              <p:cNvPr id="282" name="Google Shape;282;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3" name="Google Shape;283;p1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Arrow: Right 1">
            <a:extLst>
              <a:ext uri="{FF2B5EF4-FFF2-40B4-BE49-F238E27FC236}">
                <a16:creationId xmlns:a16="http://schemas.microsoft.com/office/drawing/2014/main" id="{F9A18E21-D559-A823-09BE-666059C9AF3D}"/>
              </a:ext>
            </a:extLst>
          </p:cNvPr>
          <p:cNvSpPr/>
          <p:nvPr/>
        </p:nvSpPr>
        <p:spPr>
          <a:xfrm>
            <a:off x="4495800" y="5232318"/>
            <a:ext cx="390339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latin typeface="Calibri" panose="020F0502020204030204" pitchFamily="34" charset="0"/>
                <a:ea typeface="Calibri" panose="020F0502020204030204" pitchFamily="34" charset="0"/>
                <a:cs typeface="Calibri" panose="020F0502020204030204" pitchFamily="34" charset="0"/>
              </a:rPr>
              <a:t>Erfahren Sie mehr über die </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body" idx="1"/>
          </p:nvPr>
        </p:nvSpPr>
        <p:spPr>
          <a:xfrm>
            <a:off x="5843333" y="2245991"/>
            <a:ext cx="56280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200"/>
              <a:buNone/>
            </a:pPr>
            <a:r>
              <a:rPr lang="de-DE" b="1" dirty="0"/>
              <a:t>Förderung von Gemeinschaftsbindungen durch Agrarökologie</a:t>
            </a:r>
          </a:p>
        </p:txBody>
      </p:sp>
      <p:sp>
        <p:nvSpPr>
          <p:cNvPr id="290" name="Google Shape;290;p46"/>
          <p:cNvSpPr txBox="1"/>
          <p:nvPr/>
        </p:nvSpPr>
        <p:spPr>
          <a:xfrm>
            <a:off x="4502882" y="892243"/>
            <a:ext cx="2067000" cy="582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US" sz="9000" b="0" i="0" u="none" strike="noStrike" cap="none">
                <a:solidFill>
                  <a:srgbClr val="000000"/>
                </a:solidFill>
                <a:latin typeface="Calibri"/>
                <a:ea typeface="Calibri"/>
                <a:cs typeface="Calibri"/>
                <a:sym typeface="Calibri"/>
              </a:rPr>
              <a:t>02</a:t>
            </a:r>
            <a:endParaRPr sz="90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1809</Words>
  <Application>Microsoft Office PowerPoint</Application>
  <PresentationFormat>Widescreen</PresentationFormat>
  <Paragraphs>158</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16</cp:revision>
  <dcterms:created xsi:type="dcterms:W3CDTF">2020-10-14T13:32:04Z</dcterms:created>
  <dcterms:modified xsi:type="dcterms:W3CDTF">2024-09-04T14:01:25Z</dcterms:modified>
</cp:coreProperties>
</file>