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40"/>
  </p:notesMasterIdLst>
  <p:sldIdLst>
    <p:sldId id="4286" r:id="rId2"/>
    <p:sldId id="4306" r:id="rId3"/>
    <p:sldId id="4376" r:id="rId4"/>
    <p:sldId id="269" r:id="rId5"/>
    <p:sldId id="270" r:id="rId6"/>
    <p:sldId id="271" r:id="rId7"/>
    <p:sldId id="272" r:id="rId8"/>
    <p:sldId id="4323" r:id="rId9"/>
    <p:sldId id="4338" r:id="rId10"/>
    <p:sldId id="4300" r:id="rId11"/>
    <p:sldId id="4356" r:id="rId12"/>
    <p:sldId id="4358" r:id="rId13"/>
    <p:sldId id="4359" r:id="rId14"/>
    <p:sldId id="4360" r:id="rId15"/>
    <p:sldId id="4361" r:id="rId16"/>
    <p:sldId id="4342" r:id="rId17"/>
    <p:sldId id="4377" r:id="rId18"/>
    <p:sldId id="4363" r:id="rId19"/>
    <p:sldId id="4364" r:id="rId20"/>
    <p:sldId id="4365" r:id="rId21"/>
    <p:sldId id="4366" r:id="rId22"/>
    <p:sldId id="4369" r:id="rId23"/>
    <p:sldId id="4367" r:id="rId24"/>
    <p:sldId id="4368" r:id="rId25"/>
    <p:sldId id="4287" r:id="rId26"/>
    <p:sldId id="4351" r:id="rId27"/>
    <p:sldId id="4370" r:id="rId28"/>
    <p:sldId id="4352" r:id="rId29"/>
    <p:sldId id="4339" r:id="rId30"/>
    <p:sldId id="4347" r:id="rId31"/>
    <p:sldId id="4340" r:id="rId32"/>
    <p:sldId id="4371" r:id="rId33"/>
    <p:sldId id="4372" r:id="rId34"/>
    <p:sldId id="4373" r:id="rId35"/>
    <p:sldId id="4374" r:id="rId36"/>
    <p:sldId id="4375" r:id="rId37"/>
    <p:sldId id="4319" r:id="rId38"/>
    <p:sldId id="28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33"/>
    <a:srgbClr val="87A66E"/>
    <a:srgbClr val="94C1AA"/>
    <a:srgbClr val="000000"/>
    <a:srgbClr val="63C1D3"/>
    <a:srgbClr val="287B8C"/>
    <a:srgbClr val="75A949"/>
    <a:srgbClr val="9FDADF"/>
    <a:srgbClr val="8DC641"/>
    <a:srgbClr val="064A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9"/>
    <p:restoredTop sz="89385" autoAdjust="0"/>
  </p:normalViewPr>
  <p:slideViewPr>
    <p:cSldViewPr snapToGrid="0" snapToObjects="1">
      <p:cViewPr varScale="1">
        <p:scale>
          <a:sx n="95" d="100"/>
          <a:sy n="95" d="100"/>
        </p:scale>
        <p:origin x="396" y="7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201631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31</a:t>
            </a:fld>
            <a:endParaRPr lang="en-US"/>
          </a:p>
        </p:txBody>
      </p:sp>
    </p:spTree>
    <p:extLst>
      <p:ext uri="{BB962C8B-B14F-4D97-AF65-F5344CB8AC3E}">
        <p14:creationId xmlns:p14="http://schemas.microsoft.com/office/powerpoint/2010/main" val="281338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2355165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a:p>
        </p:txBody>
      </p:sp>
    </p:spTree>
    <p:extLst>
      <p:ext uri="{BB962C8B-B14F-4D97-AF65-F5344CB8AC3E}">
        <p14:creationId xmlns:p14="http://schemas.microsoft.com/office/powerpoint/2010/main" val="231305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44119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397875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36</a:t>
            </a:fld>
            <a:endParaRPr lang="en-US"/>
          </a:p>
        </p:txBody>
      </p:sp>
    </p:spTree>
    <p:extLst>
      <p:ext uri="{BB962C8B-B14F-4D97-AF65-F5344CB8AC3E}">
        <p14:creationId xmlns:p14="http://schemas.microsoft.com/office/powerpoint/2010/main" val="338938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16402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EU DARE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694846"/>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4865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9F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pic>
        <p:nvPicPr>
          <p:cNvPr id="2" name="Graphic 1">
            <a:extLst>
              <a:ext uri="{FF2B5EF4-FFF2-40B4-BE49-F238E27FC236}">
                <a16:creationId xmlns:a16="http://schemas.microsoft.com/office/drawing/2014/main" id="{0491397C-5ADC-5295-0BCE-3A9A4982ED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4" name="Graphic 12">
            <a:extLst>
              <a:ext uri="{FF2B5EF4-FFF2-40B4-BE49-F238E27FC236}">
                <a16:creationId xmlns:a16="http://schemas.microsoft.com/office/drawing/2014/main" id="{9F564081-4710-16F5-CFD0-EFED7220F6B1}"/>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8DC64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544169" y="-2888292"/>
            <a:ext cx="5131224"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w="24491" cap="flat">
            <a:noFill/>
            <a:prstDash val="solid"/>
            <a:miter/>
          </a:ln>
        </p:spPr>
        <p:txBody>
          <a:bodyPr wrap="square" rtlCol="0" anchor="ctr">
            <a:noAutofit/>
          </a:bodyP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6186233" y="2341241"/>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502882" y="892243"/>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2" name="Graphic 1">
            <a:extLst>
              <a:ext uri="{FF2B5EF4-FFF2-40B4-BE49-F238E27FC236}">
                <a16:creationId xmlns:a16="http://schemas.microsoft.com/office/drawing/2014/main" id="{DD1B5276-4697-134C-5141-92087E53F29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5742" t="75046" r="6487" b="13954"/>
          <a:stretch/>
        </p:blipFill>
        <p:spPr>
          <a:xfrm>
            <a:off x="8124669" y="6484108"/>
            <a:ext cx="3540279" cy="252000"/>
          </a:xfrm>
          <a:prstGeom prst="rect">
            <a:avLst/>
          </a:prstGeom>
        </p:spPr>
      </p:pic>
      <p:sp>
        <p:nvSpPr>
          <p:cNvPr id="3" name="Graphic 12">
            <a:extLst>
              <a:ext uri="{FF2B5EF4-FFF2-40B4-BE49-F238E27FC236}">
                <a16:creationId xmlns:a16="http://schemas.microsoft.com/office/drawing/2014/main" id="{9C67662B-0CEE-FBC7-D294-08845D5FA785}"/>
              </a:ext>
            </a:extLst>
          </p:cNvPr>
          <p:cNvSpPr/>
          <p:nvPr userDrawn="1"/>
        </p:nvSpPr>
        <p:spPr>
          <a:xfrm>
            <a:off x="0" y="6553248"/>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4" name="Group 3">
            <a:extLst>
              <a:ext uri="{FF2B5EF4-FFF2-40B4-BE49-F238E27FC236}">
                <a16:creationId xmlns:a16="http://schemas.microsoft.com/office/drawing/2014/main" id="{1D6565CD-14A9-102E-64D3-ADE50FB947F6}"/>
              </a:ext>
            </a:extLst>
          </p:cNvPr>
          <p:cNvGrpSpPr/>
          <p:nvPr userDrawn="1"/>
        </p:nvGrpSpPr>
        <p:grpSpPr>
          <a:xfrm>
            <a:off x="482255" y="3109382"/>
            <a:ext cx="6917577" cy="2914086"/>
            <a:chOff x="1202708" y="6807724"/>
            <a:chExt cx="6270636" cy="2641557"/>
          </a:xfrm>
        </p:grpSpPr>
        <p:grpSp>
          <p:nvGrpSpPr>
            <p:cNvPr id="5" name="Graphic 83">
              <a:extLst>
                <a:ext uri="{FF2B5EF4-FFF2-40B4-BE49-F238E27FC236}">
                  <a16:creationId xmlns:a16="http://schemas.microsoft.com/office/drawing/2014/main" id="{C00150BE-4DA1-1DD8-7F5C-048506034CBA}"/>
                </a:ext>
              </a:extLst>
            </p:cNvPr>
            <p:cNvGrpSpPr/>
            <p:nvPr/>
          </p:nvGrpSpPr>
          <p:grpSpPr>
            <a:xfrm>
              <a:off x="2348838" y="6807724"/>
              <a:ext cx="1249545" cy="2223619"/>
              <a:chOff x="2348838" y="6807724"/>
              <a:chExt cx="1249545" cy="2223619"/>
            </a:xfrm>
          </p:grpSpPr>
          <p:sp>
            <p:nvSpPr>
              <p:cNvPr id="11" name="Freeform 10">
                <a:extLst>
                  <a:ext uri="{FF2B5EF4-FFF2-40B4-BE49-F238E27FC236}">
                    <a16:creationId xmlns:a16="http://schemas.microsoft.com/office/drawing/2014/main" id="{BE76BAF2-FE45-C7F4-C72C-D48FC631657F}"/>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F50E4DA-9E2A-805D-72E1-D13D74A541A3}"/>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E9CEAE3-4F0E-EC78-D6AA-B42A2670E9B9}"/>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777710E-DFF1-293A-DA94-75C7CBAE188D}"/>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4" name="Graphic 83">
                <a:extLst>
                  <a:ext uri="{FF2B5EF4-FFF2-40B4-BE49-F238E27FC236}">
                    <a16:creationId xmlns:a16="http://schemas.microsoft.com/office/drawing/2014/main" id="{3BE665FF-0DAC-FF0A-F21B-AE212DA1B783}"/>
                  </a:ext>
                </a:extLst>
              </p:cNvPr>
              <p:cNvGrpSpPr/>
              <p:nvPr/>
            </p:nvGrpSpPr>
            <p:grpSpPr>
              <a:xfrm>
                <a:off x="2483956" y="6807724"/>
                <a:ext cx="738321" cy="802017"/>
                <a:chOff x="2483956" y="6807724"/>
                <a:chExt cx="738321" cy="802017"/>
              </a:xfrm>
              <a:solidFill>
                <a:srgbClr val="8DC641"/>
              </a:solidFill>
            </p:grpSpPr>
            <p:sp>
              <p:nvSpPr>
                <p:cNvPr id="25" name="Freeform 24">
                  <a:extLst>
                    <a:ext uri="{FF2B5EF4-FFF2-40B4-BE49-F238E27FC236}">
                      <a16:creationId xmlns:a16="http://schemas.microsoft.com/office/drawing/2014/main" id="{D8743E89-42E1-E523-299E-9BDFB38D00FB}"/>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5E932F38-9CAF-36C0-A207-A93AECE8176C}"/>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7220D11-E491-4CC6-0C4B-5599E806AC05}"/>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6" name="Graphic 83">
              <a:extLst>
                <a:ext uri="{FF2B5EF4-FFF2-40B4-BE49-F238E27FC236}">
                  <a16:creationId xmlns:a16="http://schemas.microsoft.com/office/drawing/2014/main" id="{2585067D-428D-933C-4222-1212CBE6C0B6}"/>
                </a:ext>
              </a:extLst>
            </p:cNvPr>
            <p:cNvGrpSpPr/>
            <p:nvPr/>
          </p:nvGrpSpPr>
          <p:grpSpPr>
            <a:xfrm>
              <a:off x="1202708" y="6848940"/>
              <a:ext cx="6270636" cy="2600341"/>
              <a:chOff x="1202708" y="6848940"/>
              <a:chExt cx="6270636" cy="2600341"/>
            </a:xfrm>
            <a:solidFill>
              <a:srgbClr val="231F20"/>
            </a:solidFill>
          </p:grpSpPr>
          <p:sp>
            <p:nvSpPr>
              <p:cNvPr id="7" name="Freeform 6">
                <a:extLst>
                  <a:ext uri="{FF2B5EF4-FFF2-40B4-BE49-F238E27FC236}">
                    <a16:creationId xmlns:a16="http://schemas.microsoft.com/office/drawing/2014/main" id="{05272B69-FE87-DE2F-7959-53D17770A5B0}"/>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ACC380-A7D7-F67C-11B0-2441DB26A693}"/>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49" name="Freeform 48">
            <a:extLst>
              <a:ext uri="{FF2B5EF4-FFF2-40B4-BE49-F238E27FC236}">
                <a16:creationId xmlns:a16="http://schemas.microsoft.com/office/drawing/2014/main" id="{4359AA21-EC2B-BFEF-971D-94D10D87B4BB}"/>
              </a:ext>
            </a:extLst>
          </p:cNvPr>
          <p:cNvSpPr/>
          <p:nvPr userDrawn="1"/>
        </p:nvSpPr>
        <p:spPr>
          <a:xfrm>
            <a:off x="6186233" y="1718215"/>
            <a:ext cx="6010479" cy="86688"/>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8092144" y="-1284365"/>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rot="16200000">
            <a:off x="8861858" y="-250778"/>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35671"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502088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728421"/>
            <a:ext cx="11356551" cy="4377036"/>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4530600"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20835" y="2037653"/>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20835" y="1228077"/>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 name="Freeform 15">
            <a:extLst>
              <a:ext uri="{FF2B5EF4-FFF2-40B4-BE49-F238E27FC236}">
                <a16:creationId xmlns:a16="http://schemas.microsoft.com/office/drawing/2014/main" id="{6565B2FF-54A6-26E5-37D5-73093C8A3852}"/>
              </a:ext>
            </a:extLst>
          </p:cNvPr>
          <p:cNvSpPr/>
          <p:nvPr userDrawn="1"/>
        </p:nvSpPr>
        <p:spPr>
          <a:xfrm>
            <a:off x="-169156" y="4480875"/>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w="24491"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52161E5D-05CF-35DE-FB4C-BA0FC71B496F}"/>
              </a:ext>
            </a:extLst>
          </p:cNvPr>
          <p:cNvGrpSpPr/>
          <p:nvPr userDrawn="1"/>
        </p:nvGrpSpPr>
        <p:grpSpPr>
          <a:xfrm>
            <a:off x="309236" y="3028352"/>
            <a:ext cx="6499866" cy="2738122"/>
            <a:chOff x="1202708" y="6807724"/>
            <a:chExt cx="6270636" cy="2641557"/>
          </a:xfrm>
        </p:grpSpPr>
        <p:grpSp>
          <p:nvGrpSpPr>
            <p:cNvPr id="18" name="Graphic 83">
              <a:extLst>
                <a:ext uri="{FF2B5EF4-FFF2-40B4-BE49-F238E27FC236}">
                  <a16:creationId xmlns:a16="http://schemas.microsoft.com/office/drawing/2014/main" id="{4DE4FAED-9F6A-19B5-53A3-3E5E43014923}"/>
                </a:ext>
              </a:extLst>
            </p:cNvPr>
            <p:cNvGrpSpPr/>
            <p:nvPr/>
          </p:nvGrpSpPr>
          <p:grpSpPr>
            <a:xfrm>
              <a:off x="2348838" y="6807724"/>
              <a:ext cx="1249545" cy="2223619"/>
              <a:chOff x="2348838" y="6807724"/>
              <a:chExt cx="1249545" cy="2223619"/>
            </a:xfrm>
          </p:grpSpPr>
          <p:sp>
            <p:nvSpPr>
              <p:cNvPr id="22" name="Freeform 21">
                <a:extLst>
                  <a:ext uri="{FF2B5EF4-FFF2-40B4-BE49-F238E27FC236}">
                    <a16:creationId xmlns:a16="http://schemas.microsoft.com/office/drawing/2014/main" id="{A3A0C2DA-D4A9-8976-6CE8-500AAB2EDAB0}"/>
                  </a:ext>
                </a:extLst>
              </p:cNvPr>
              <p:cNvSpPr/>
              <p:nvPr/>
            </p:nvSpPr>
            <p:spPr>
              <a:xfrm>
                <a:off x="2519028" y="7841415"/>
                <a:ext cx="536931" cy="498493"/>
              </a:xfrm>
              <a:custGeom>
                <a:avLst/>
                <a:gdLst>
                  <a:gd name="connsiteX0" fmla="*/ 453593 w 536931"/>
                  <a:gd name="connsiteY0" fmla="*/ 0 h 498493"/>
                  <a:gd name="connsiteX1" fmla="*/ 373894 w 536931"/>
                  <a:gd name="connsiteY1" fmla="*/ 13534 h 498493"/>
                  <a:gd name="connsiteX2" fmla="*/ 244572 w 536931"/>
                  <a:gd name="connsiteY2" fmla="*/ 45112 h 498493"/>
                  <a:gd name="connsiteX3" fmla="*/ 56603 w 536931"/>
                  <a:gd name="connsiteY3" fmla="*/ 114285 h 498493"/>
                  <a:gd name="connsiteX4" fmla="*/ 964 w 536931"/>
                  <a:gd name="connsiteY4" fmla="*/ 260149 h 498493"/>
                  <a:gd name="connsiteX5" fmla="*/ 101715 w 536931"/>
                  <a:gd name="connsiteY5" fmla="*/ 399997 h 498493"/>
                  <a:gd name="connsiteX6" fmla="*/ 205474 w 536931"/>
                  <a:gd name="connsiteY6" fmla="*/ 430072 h 498493"/>
                  <a:gd name="connsiteX7" fmla="*/ 318255 w 536931"/>
                  <a:gd name="connsiteY7" fmla="*/ 496238 h 498493"/>
                  <a:gd name="connsiteX8" fmla="*/ 328782 w 536931"/>
                  <a:gd name="connsiteY8" fmla="*/ 496238 h 498493"/>
                  <a:gd name="connsiteX9" fmla="*/ 331789 w 536931"/>
                  <a:gd name="connsiteY9" fmla="*/ 494734 h 498493"/>
                  <a:gd name="connsiteX10" fmla="*/ 315248 w 536931"/>
                  <a:gd name="connsiteY10" fmla="*/ 372930 h 498493"/>
                  <a:gd name="connsiteX11" fmla="*/ 247579 w 536931"/>
                  <a:gd name="connsiteY11" fmla="*/ 326314 h 498493"/>
                  <a:gd name="connsiteX12" fmla="*/ 205474 w 536931"/>
                  <a:gd name="connsiteY12" fmla="*/ 287216 h 498493"/>
                  <a:gd name="connsiteX13" fmla="*/ 255098 w 536931"/>
                  <a:gd name="connsiteY13" fmla="*/ 243608 h 498493"/>
                  <a:gd name="connsiteX14" fmla="*/ 363368 w 536931"/>
                  <a:gd name="connsiteY14" fmla="*/ 270675 h 498493"/>
                  <a:gd name="connsiteX15" fmla="*/ 434044 w 536931"/>
                  <a:gd name="connsiteY15" fmla="*/ 240600 h 498493"/>
                  <a:gd name="connsiteX16" fmla="*/ 536299 w 536931"/>
                  <a:gd name="connsiteY16" fmla="*/ 85714 h 498493"/>
                  <a:gd name="connsiteX17" fmla="*/ 453593 w 536931"/>
                  <a:gd name="connsiteY17" fmla="*/ 0 h 49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6931" h="498493">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w="150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BE900AB-CD5E-E1DC-55AE-085C5420A89A}"/>
                  </a:ext>
                </a:extLst>
              </p:cNvPr>
              <p:cNvSpPr/>
              <p:nvPr/>
            </p:nvSpPr>
            <p:spPr>
              <a:xfrm>
                <a:off x="2908218" y="8231767"/>
                <a:ext cx="491926" cy="675803"/>
              </a:xfrm>
              <a:custGeom>
                <a:avLst/>
                <a:gdLst>
                  <a:gd name="connsiteX0" fmla="*/ 488461 w 491926"/>
                  <a:gd name="connsiteY0" fmla="*/ 271298 h 675803"/>
                  <a:gd name="connsiteX1" fmla="*/ 446356 w 491926"/>
                  <a:gd name="connsiteY1" fmla="*/ 242726 h 675803"/>
                  <a:gd name="connsiteX2" fmla="*/ 390717 w 491926"/>
                  <a:gd name="connsiteY2" fmla="*/ 185584 h 675803"/>
                  <a:gd name="connsiteX3" fmla="*/ 306507 w 491926"/>
                  <a:gd name="connsiteY3" fmla="*/ 96863 h 675803"/>
                  <a:gd name="connsiteX4" fmla="*/ 201244 w 491926"/>
                  <a:gd name="connsiteY4" fmla="*/ 41224 h 675803"/>
                  <a:gd name="connsiteX5" fmla="*/ 91471 w 491926"/>
                  <a:gd name="connsiteY5" fmla="*/ 623 h 675803"/>
                  <a:gd name="connsiteX6" fmla="*/ 83952 w 491926"/>
                  <a:gd name="connsiteY6" fmla="*/ 2127 h 675803"/>
                  <a:gd name="connsiteX7" fmla="*/ 26809 w 491926"/>
                  <a:gd name="connsiteY7" fmla="*/ 75810 h 675803"/>
                  <a:gd name="connsiteX8" fmla="*/ 22298 w 491926"/>
                  <a:gd name="connsiteY8" fmla="*/ 80321 h 675803"/>
                  <a:gd name="connsiteX9" fmla="*/ 4253 w 491926"/>
                  <a:gd name="connsiteY9" fmla="*/ 164532 h 675803"/>
                  <a:gd name="connsiteX10" fmla="*/ 1246 w 491926"/>
                  <a:gd name="connsiteY10" fmla="*/ 269794 h 675803"/>
                  <a:gd name="connsiteX11" fmla="*/ 20795 w 491926"/>
                  <a:gd name="connsiteY11" fmla="*/ 347989 h 675803"/>
                  <a:gd name="connsiteX12" fmla="*/ 80945 w 491926"/>
                  <a:gd name="connsiteY12" fmla="*/ 426184 h 675803"/>
                  <a:gd name="connsiteX13" fmla="*/ 108012 w 491926"/>
                  <a:gd name="connsiteY13" fmla="*/ 635205 h 675803"/>
                  <a:gd name="connsiteX14" fmla="*/ 133576 w 491926"/>
                  <a:gd name="connsiteY14" fmla="*/ 674303 h 675803"/>
                  <a:gd name="connsiteX15" fmla="*/ 207259 w 491926"/>
                  <a:gd name="connsiteY15" fmla="*/ 647235 h 675803"/>
                  <a:gd name="connsiteX16" fmla="*/ 253876 w 491926"/>
                  <a:gd name="connsiteY16" fmla="*/ 599115 h 675803"/>
                  <a:gd name="connsiteX17" fmla="*/ 261394 w 491926"/>
                  <a:gd name="connsiteY17" fmla="*/ 570544 h 675803"/>
                  <a:gd name="connsiteX18" fmla="*/ 258387 w 491926"/>
                  <a:gd name="connsiteY18" fmla="*/ 507387 h 675803"/>
                  <a:gd name="connsiteX19" fmla="*/ 357634 w 491926"/>
                  <a:gd name="connsiteY19" fmla="*/ 483326 h 675803"/>
                  <a:gd name="connsiteX20" fmla="*/ 426807 w 491926"/>
                  <a:gd name="connsiteY20" fmla="*/ 430695 h 675803"/>
                  <a:gd name="connsiteX21" fmla="*/ 470416 w 491926"/>
                  <a:gd name="connsiteY21" fmla="*/ 354004 h 675803"/>
                  <a:gd name="connsiteX22" fmla="*/ 488461 w 491926"/>
                  <a:gd name="connsiteY22" fmla="*/ 271298 h 67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1926" h="675803">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w="1503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193B2A3-80EE-AA34-8265-26CA25C2B978}"/>
                  </a:ext>
                </a:extLst>
              </p:cNvPr>
              <p:cNvSpPr/>
              <p:nvPr/>
            </p:nvSpPr>
            <p:spPr>
              <a:xfrm>
                <a:off x="2348838" y="7983188"/>
                <a:ext cx="604234" cy="1048156"/>
              </a:xfrm>
              <a:custGeom>
                <a:avLst/>
                <a:gdLst>
                  <a:gd name="connsiteX0" fmla="*/ 604235 w 604234"/>
                  <a:gd name="connsiteY0" fmla="*/ 761980 h 1048156"/>
                  <a:gd name="connsiteX1" fmla="*/ 507995 w 604234"/>
                  <a:gd name="connsiteY1" fmla="*/ 590553 h 1048156"/>
                  <a:gd name="connsiteX2" fmla="*/ 482431 w 604234"/>
                  <a:gd name="connsiteY2" fmla="*/ 471756 h 1048156"/>
                  <a:gd name="connsiteX3" fmla="*/ 449349 w 604234"/>
                  <a:gd name="connsiteY3" fmla="*/ 384539 h 1048156"/>
                  <a:gd name="connsiteX4" fmla="*/ 225290 w 604234"/>
                  <a:gd name="connsiteY4" fmla="*/ 330404 h 1048156"/>
                  <a:gd name="connsiteX5" fmla="*/ 154613 w 604234"/>
                  <a:gd name="connsiteY5" fmla="*/ 34165 h 1048156"/>
                  <a:gd name="connsiteX6" fmla="*/ 151606 w 604234"/>
                  <a:gd name="connsiteY6" fmla="*/ 26647 h 1048156"/>
                  <a:gd name="connsiteX7" fmla="*/ 162132 w 604234"/>
                  <a:gd name="connsiteY7" fmla="*/ 13113 h 1048156"/>
                  <a:gd name="connsiteX8" fmla="*/ 151606 w 604234"/>
                  <a:gd name="connsiteY8" fmla="*/ 2587 h 1048156"/>
                  <a:gd name="connsiteX9" fmla="*/ 11757 w 604234"/>
                  <a:gd name="connsiteY9" fmla="*/ 551455 h 1048156"/>
                  <a:gd name="connsiteX10" fmla="*/ 321530 w 604234"/>
                  <a:gd name="connsiteY10" fmla="*/ 990550 h 1048156"/>
                  <a:gd name="connsiteX11" fmla="*/ 592205 w 604234"/>
                  <a:gd name="connsiteY11" fmla="*/ 996565 h 1048156"/>
                  <a:gd name="connsiteX12" fmla="*/ 592205 w 604234"/>
                  <a:gd name="connsiteY12" fmla="*/ 989047 h 1048156"/>
                  <a:gd name="connsiteX13" fmla="*/ 604235 w 604234"/>
                  <a:gd name="connsiteY13" fmla="*/ 761980 h 104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234" h="1048156">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w="1503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55ED290-EE09-FFED-D2FB-FF5A3073C2F9}"/>
                  </a:ext>
                </a:extLst>
              </p:cNvPr>
              <p:cNvSpPr/>
              <p:nvPr/>
            </p:nvSpPr>
            <p:spPr>
              <a:xfrm>
                <a:off x="2901049" y="7819127"/>
                <a:ext cx="697334" cy="1163667"/>
              </a:xfrm>
              <a:custGeom>
                <a:avLst/>
                <a:gdLst>
                  <a:gd name="connsiteX0" fmla="*/ 627960 w 697334"/>
                  <a:gd name="connsiteY0" fmla="*/ 274918 h 1163667"/>
                  <a:gd name="connsiteX1" fmla="*/ 376834 w 697334"/>
                  <a:gd name="connsiteY1" fmla="*/ 31310 h 1163667"/>
                  <a:gd name="connsiteX2" fmla="*/ 226459 w 697334"/>
                  <a:gd name="connsiteY2" fmla="*/ 7250 h 1163667"/>
                  <a:gd name="connsiteX3" fmla="*/ 193376 w 697334"/>
                  <a:gd name="connsiteY3" fmla="*/ 43340 h 1163667"/>
                  <a:gd name="connsiteX4" fmla="*/ 193376 w 697334"/>
                  <a:gd name="connsiteY4" fmla="*/ 43340 h 1163667"/>
                  <a:gd name="connsiteX5" fmla="*/ 191872 w 697334"/>
                  <a:gd name="connsiteY5" fmla="*/ 53866 h 1163667"/>
                  <a:gd name="connsiteX6" fmla="*/ 142249 w 697334"/>
                  <a:gd name="connsiteY6" fmla="*/ 234316 h 1163667"/>
                  <a:gd name="connsiteX7" fmla="*/ 11422 w 697334"/>
                  <a:gd name="connsiteY7" fmla="*/ 357624 h 1163667"/>
                  <a:gd name="connsiteX8" fmla="*/ 29468 w 697334"/>
                  <a:gd name="connsiteY8" fmla="*/ 422285 h 1163667"/>
                  <a:gd name="connsiteX9" fmla="*/ 56535 w 697334"/>
                  <a:gd name="connsiteY9" fmla="*/ 405744 h 1163667"/>
                  <a:gd name="connsiteX10" fmla="*/ 95633 w 697334"/>
                  <a:gd name="connsiteY10" fmla="*/ 387699 h 1163667"/>
                  <a:gd name="connsiteX11" fmla="*/ 193376 w 697334"/>
                  <a:gd name="connsiteY11" fmla="*/ 387699 h 1163667"/>
                  <a:gd name="connsiteX12" fmla="*/ 364804 w 697334"/>
                  <a:gd name="connsiteY12" fmla="*/ 495969 h 1163667"/>
                  <a:gd name="connsiteX13" fmla="*/ 503149 w 697334"/>
                  <a:gd name="connsiteY13" fmla="*/ 638825 h 1163667"/>
                  <a:gd name="connsiteX14" fmla="*/ 492622 w 697334"/>
                  <a:gd name="connsiteY14" fmla="*/ 829801 h 1163667"/>
                  <a:gd name="connsiteX15" fmla="*/ 348263 w 697334"/>
                  <a:gd name="connsiteY15" fmla="*/ 939575 h 1163667"/>
                  <a:gd name="connsiteX16" fmla="*/ 273075 w 697334"/>
                  <a:gd name="connsiteY16" fmla="*/ 1070401 h 1163667"/>
                  <a:gd name="connsiteX17" fmla="*/ 348263 w 697334"/>
                  <a:gd name="connsiteY17" fmla="*/ 1163634 h 1163667"/>
                  <a:gd name="connsiteX18" fmla="*/ 588863 w 697334"/>
                  <a:gd name="connsiteY18" fmla="*/ 978673 h 1163667"/>
                  <a:gd name="connsiteX19" fmla="*/ 627960 w 697334"/>
                  <a:gd name="connsiteY19" fmla="*/ 274918 h 116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7334" h="1163667">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w="15030" cap="flat">
                <a:noFill/>
                <a:prstDash val="solid"/>
                <a:miter/>
              </a:ln>
            </p:spPr>
            <p:txBody>
              <a:bodyPr rtlCol="0" anchor="ctr"/>
              <a:lstStyle/>
              <a:p>
                <a:endParaRPr lang="en-US"/>
              </a:p>
            </p:txBody>
          </p:sp>
          <p:grpSp>
            <p:nvGrpSpPr>
              <p:cNvPr id="26" name="Graphic 83">
                <a:extLst>
                  <a:ext uri="{FF2B5EF4-FFF2-40B4-BE49-F238E27FC236}">
                    <a16:creationId xmlns:a16="http://schemas.microsoft.com/office/drawing/2014/main" id="{F7D2B9BB-52C0-DDDA-7F66-7530C5F40656}"/>
                  </a:ext>
                </a:extLst>
              </p:cNvPr>
              <p:cNvGrpSpPr/>
              <p:nvPr/>
            </p:nvGrpSpPr>
            <p:grpSpPr>
              <a:xfrm>
                <a:off x="2483956" y="6807724"/>
                <a:ext cx="738321" cy="802017"/>
                <a:chOff x="2483956" y="6807724"/>
                <a:chExt cx="738321" cy="802017"/>
              </a:xfrm>
              <a:solidFill>
                <a:srgbClr val="8DC641"/>
              </a:solidFill>
            </p:grpSpPr>
            <p:sp>
              <p:nvSpPr>
                <p:cNvPr id="27" name="Freeform 26">
                  <a:extLst>
                    <a:ext uri="{FF2B5EF4-FFF2-40B4-BE49-F238E27FC236}">
                      <a16:creationId xmlns:a16="http://schemas.microsoft.com/office/drawing/2014/main" id="{0E5E917A-C781-8C39-EE8F-22A72C53AB30}"/>
                    </a:ext>
                  </a:extLst>
                </p:cNvPr>
                <p:cNvSpPr/>
                <p:nvPr/>
              </p:nvSpPr>
              <p:spPr>
                <a:xfrm>
                  <a:off x="2483956" y="7278916"/>
                  <a:ext cx="360330" cy="330825"/>
                </a:xfrm>
                <a:custGeom>
                  <a:avLst/>
                  <a:gdLst>
                    <a:gd name="connsiteX0" fmla="*/ 359343 w 360330"/>
                    <a:gd name="connsiteY0" fmla="*/ 293327 h 330825"/>
                    <a:gd name="connsiteX1" fmla="*/ 279644 w 360330"/>
                    <a:gd name="connsiteY1" fmla="*/ 67765 h 330825"/>
                    <a:gd name="connsiteX2" fmla="*/ 13480 w 360330"/>
                    <a:gd name="connsiteY2" fmla="*/ 96 h 330825"/>
                    <a:gd name="connsiteX3" fmla="*/ 2954 w 360330"/>
                    <a:gd name="connsiteY3" fmla="*/ 24156 h 330825"/>
                    <a:gd name="connsiteX4" fmla="*/ 69119 w 360330"/>
                    <a:gd name="connsiteY4" fmla="*/ 147463 h 330825"/>
                    <a:gd name="connsiteX5" fmla="*/ 141299 w 360330"/>
                    <a:gd name="connsiteY5" fmla="*/ 236185 h 330825"/>
                    <a:gd name="connsiteX6" fmla="*/ 329268 w 360330"/>
                    <a:gd name="connsiteY6" fmla="*/ 323402 h 330825"/>
                    <a:gd name="connsiteX7" fmla="*/ 356335 w 360330"/>
                    <a:gd name="connsiteY7" fmla="*/ 317387 h 330825"/>
                    <a:gd name="connsiteX8" fmla="*/ 357839 w 360330"/>
                    <a:gd name="connsiteY8" fmla="*/ 299342 h 330825"/>
                    <a:gd name="connsiteX9" fmla="*/ 359343 w 360330"/>
                    <a:gd name="connsiteY9" fmla="*/ 293327 h 3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330" h="330825">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w="150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201E2D8-5BE4-92E3-744B-3D37B1BC8898}"/>
                    </a:ext>
                  </a:extLst>
                </p:cNvPr>
                <p:cNvSpPr/>
                <p:nvPr/>
              </p:nvSpPr>
              <p:spPr>
                <a:xfrm>
                  <a:off x="2727059" y="6807724"/>
                  <a:ext cx="278617" cy="539813"/>
                </a:xfrm>
                <a:custGeom>
                  <a:avLst/>
                  <a:gdLst>
                    <a:gd name="connsiteX0" fmla="*/ 275637 w 278617"/>
                    <a:gd name="connsiteY0" fmla="*/ 274297 h 539813"/>
                    <a:gd name="connsiteX1" fmla="*/ 201954 w 278617"/>
                    <a:gd name="connsiteY1" fmla="*/ 134448 h 539813"/>
                    <a:gd name="connsiteX2" fmla="*/ 77142 w 278617"/>
                    <a:gd name="connsiteY2" fmla="*/ 3622 h 539813"/>
                    <a:gd name="connsiteX3" fmla="*/ 53082 w 278617"/>
                    <a:gd name="connsiteY3" fmla="*/ 14148 h 539813"/>
                    <a:gd name="connsiteX4" fmla="*/ 29022 w 278617"/>
                    <a:gd name="connsiteY4" fmla="*/ 182568 h 539813"/>
                    <a:gd name="connsiteX5" fmla="*/ 451 w 278617"/>
                    <a:gd name="connsiteY5" fmla="*/ 319409 h 539813"/>
                    <a:gd name="connsiteX6" fmla="*/ 36541 w 278617"/>
                    <a:gd name="connsiteY6" fmla="*/ 430687 h 539813"/>
                    <a:gd name="connsiteX7" fmla="*/ 132781 w 278617"/>
                    <a:gd name="connsiteY7" fmla="*/ 535949 h 539813"/>
                    <a:gd name="connsiteX8" fmla="*/ 155337 w 278617"/>
                    <a:gd name="connsiteY8" fmla="*/ 531438 h 539813"/>
                    <a:gd name="connsiteX9" fmla="*/ 155337 w 278617"/>
                    <a:gd name="connsiteY9" fmla="*/ 531438 h 539813"/>
                    <a:gd name="connsiteX10" fmla="*/ 158345 w 278617"/>
                    <a:gd name="connsiteY10" fmla="*/ 528431 h 539813"/>
                    <a:gd name="connsiteX11" fmla="*/ 275637 w 278617"/>
                    <a:gd name="connsiteY11" fmla="*/ 274297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617" h="539813">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w="150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431EBB2-FB61-9D9F-38EE-D64DCD8E8D43}"/>
                    </a:ext>
                  </a:extLst>
                </p:cNvPr>
                <p:cNvSpPr/>
                <p:nvPr/>
              </p:nvSpPr>
              <p:spPr>
                <a:xfrm>
                  <a:off x="2947809" y="7217347"/>
                  <a:ext cx="274468" cy="379484"/>
                </a:xfrm>
                <a:custGeom>
                  <a:avLst/>
                  <a:gdLst>
                    <a:gd name="connsiteX0" fmla="*/ 257893 w 274468"/>
                    <a:gd name="connsiteY0" fmla="*/ 13545 h 379484"/>
                    <a:gd name="connsiteX1" fmla="*/ 236841 w 274468"/>
                    <a:gd name="connsiteY1" fmla="*/ 1515 h 379484"/>
                    <a:gd name="connsiteX2" fmla="*/ 110526 w 274468"/>
                    <a:gd name="connsiteY2" fmla="*/ 60162 h 379484"/>
                    <a:gd name="connsiteX3" fmla="*/ 30827 w 274468"/>
                    <a:gd name="connsiteY3" fmla="*/ 120312 h 379484"/>
                    <a:gd name="connsiteX4" fmla="*/ 11278 w 274468"/>
                    <a:gd name="connsiteY4" fmla="*/ 207529 h 379484"/>
                    <a:gd name="connsiteX5" fmla="*/ 3759 w 274468"/>
                    <a:gd name="connsiteY5" fmla="*/ 297754 h 379484"/>
                    <a:gd name="connsiteX6" fmla="*/ 2256 w 274468"/>
                    <a:gd name="connsiteY6" fmla="*/ 300762 h 379484"/>
                    <a:gd name="connsiteX7" fmla="*/ 2256 w 274468"/>
                    <a:gd name="connsiteY7" fmla="*/ 324822 h 379484"/>
                    <a:gd name="connsiteX8" fmla="*/ 752 w 274468"/>
                    <a:gd name="connsiteY8" fmla="*/ 341363 h 379484"/>
                    <a:gd name="connsiteX9" fmla="*/ 23308 w 274468"/>
                    <a:gd name="connsiteY9" fmla="*/ 351889 h 379484"/>
                    <a:gd name="connsiteX10" fmla="*/ 86466 w 274468"/>
                    <a:gd name="connsiteY10" fmla="*/ 377453 h 379484"/>
                    <a:gd name="connsiteX11" fmla="*/ 214284 w 274468"/>
                    <a:gd name="connsiteY11" fmla="*/ 339859 h 379484"/>
                    <a:gd name="connsiteX12" fmla="*/ 257893 w 274468"/>
                    <a:gd name="connsiteY12" fmla="*/ 13545 h 3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468" h="379484">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w="15030" cap="flat">
                  <a:noFill/>
                  <a:prstDash val="solid"/>
                  <a:miter/>
                </a:ln>
              </p:spPr>
              <p:txBody>
                <a:bodyPr rtlCol="0" anchor="ctr"/>
                <a:lstStyle/>
                <a:p>
                  <a:endParaRPr lang="en-US"/>
                </a:p>
              </p:txBody>
            </p:sp>
          </p:grpSp>
        </p:grpSp>
        <p:grpSp>
          <p:nvGrpSpPr>
            <p:cNvPr id="19" name="Graphic 83">
              <a:extLst>
                <a:ext uri="{FF2B5EF4-FFF2-40B4-BE49-F238E27FC236}">
                  <a16:creationId xmlns:a16="http://schemas.microsoft.com/office/drawing/2014/main" id="{27F72B99-786F-BCBC-C273-6A15C7806D4C}"/>
                </a:ext>
              </a:extLst>
            </p:cNvPr>
            <p:cNvGrpSpPr/>
            <p:nvPr/>
          </p:nvGrpSpPr>
          <p:grpSpPr>
            <a:xfrm>
              <a:off x="1202708" y="6848940"/>
              <a:ext cx="6270636" cy="2600341"/>
              <a:chOff x="1202708" y="6848940"/>
              <a:chExt cx="6270636" cy="2600341"/>
            </a:xfrm>
            <a:solidFill>
              <a:srgbClr val="231F20"/>
            </a:solidFill>
          </p:grpSpPr>
          <p:sp>
            <p:nvSpPr>
              <p:cNvPr id="20" name="Freeform 19">
                <a:extLst>
                  <a:ext uri="{FF2B5EF4-FFF2-40B4-BE49-F238E27FC236}">
                    <a16:creationId xmlns:a16="http://schemas.microsoft.com/office/drawing/2014/main" id="{D6AC22A1-776C-F27F-3607-F1F132D11F1E}"/>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FF62B51-67F7-64C5-A37E-BDBC00CD5D4B}"/>
                  </a:ext>
                </a:extLst>
              </p:cNvPr>
              <p:cNvSpPr/>
              <p:nvPr/>
            </p:nvSpPr>
            <p:spPr>
              <a:xfrm>
                <a:off x="1202708" y="6848940"/>
                <a:ext cx="6270636" cy="2600341"/>
              </a:xfrm>
              <a:custGeom>
                <a:avLst/>
                <a:gdLst>
                  <a:gd name="connsiteX0" fmla="*/ 1990965 w 6270636"/>
                  <a:gd name="connsiteY0" fmla="*/ 2598479 h 2600341"/>
                  <a:gd name="connsiteX1" fmla="*/ 1875176 w 6270636"/>
                  <a:gd name="connsiteY1" fmla="*/ 2538329 h 2600341"/>
                  <a:gd name="connsiteX2" fmla="*/ 1843597 w 6270636"/>
                  <a:gd name="connsiteY2" fmla="*/ 2491713 h 2600341"/>
                  <a:gd name="connsiteX3" fmla="*/ 1843597 w 6270636"/>
                  <a:gd name="connsiteY3" fmla="*/ 2500736 h 2600341"/>
                  <a:gd name="connsiteX4" fmla="*/ 1833071 w 6270636"/>
                  <a:gd name="connsiteY4" fmla="*/ 2542841 h 2600341"/>
                  <a:gd name="connsiteX5" fmla="*/ 1812018 w 6270636"/>
                  <a:gd name="connsiteY5" fmla="*/ 2551863 h 2600341"/>
                  <a:gd name="connsiteX6" fmla="*/ 1760891 w 6270636"/>
                  <a:gd name="connsiteY6" fmla="*/ 2512766 h 2600341"/>
                  <a:gd name="connsiteX7" fmla="*/ 1721793 w 6270636"/>
                  <a:gd name="connsiteY7" fmla="*/ 2415022 h 2600341"/>
                  <a:gd name="connsiteX8" fmla="*/ 1721793 w 6270636"/>
                  <a:gd name="connsiteY8" fmla="*/ 2390962 h 2600341"/>
                  <a:gd name="connsiteX9" fmla="*/ 1612020 w 6270636"/>
                  <a:gd name="connsiteY9" fmla="*/ 2518781 h 2600341"/>
                  <a:gd name="connsiteX10" fmla="*/ 1527810 w 6270636"/>
                  <a:gd name="connsiteY10" fmla="*/ 2511262 h 2600341"/>
                  <a:gd name="connsiteX11" fmla="*/ 1524802 w 6270636"/>
                  <a:gd name="connsiteY11" fmla="*/ 2508254 h 2600341"/>
                  <a:gd name="connsiteX12" fmla="*/ 1526306 w 6270636"/>
                  <a:gd name="connsiteY12" fmla="*/ 2503743 h 2600341"/>
                  <a:gd name="connsiteX13" fmla="*/ 1595478 w 6270636"/>
                  <a:gd name="connsiteY13" fmla="*/ 2378932 h 2600341"/>
                  <a:gd name="connsiteX14" fmla="*/ 1601493 w 6270636"/>
                  <a:gd name="connsiteY14" fmla="*/ 2374421 h 2600341"/>
                  <a:gd name="connsiteX15" fmla="*/ 1606005 w 6270636"/>
                  <a:gd name="connsiteY15" fmla="*/ 2380436 h 2600341"/>
                  <a:gd name="connsiteX16" fmla="*/ 1652621 w 6270636"/>
                  <a:gd name="connsiteY16" fmla="*/ 2401488 h 2600341"/>
                  <a:gd name="connsiteX17" fmla="*/ 1684200 w 6270636"/>
                  <a:gd name="connsiteY17" fmla="*/ 2409007 h 2600341"/>
                  <a:gd name="connsiteX18" fmla="*/ 1702245 w 6270636"/>
                  <a:gd name="connsiteY18" fmla="*/ 2371413 h 2600341"/>
                  <a:gd name="connsiteX19" fmla="*/ 1643598 w 6270636"/>
                  <a:gd name="connsiteY19" fmla="*/ 2366902 h 2600341"/>
                  <a:gd name="connsiteX20" fmla="*/ 1612020 w 6270636"/>
                  <a:gd name="connsiteY20" fmla="*/ 2368406 h 2600341"/>
                  <a:gd name="connsiteX21" fmla="*/ 1612020 w 6270636"/>
                  <a:gd name="connsiteY21" fmla="*/ 2368406 h 2600341"/>
                  <a:gd name="connsiteX22" fmla="*/ 1602997 w 6270636"/>
                  <a:gd name="connsiteY22" fmla="*/ 2362391 h 2600341"/>
                  <a:gd name="connsiteX23" fmla="*/ 1616531 w 6270636"/>
                  <a:gd name="connsiteY23" fmla="*/ 2329308 h 2600341"/>
                  <a:gd name="connsiteX24" fmla="*/ 1619538 w 6270636"/>
                  <a:gd name="connsiteY24" fmla="*/ 2326301 h 2600341"/>
                  <a:gd name="connsiteX25" fmla="*/ 1622546 w 6270636"/>
                  <a:gd name="connsiteY25" fmla="*/ 2323293 h 2600341"/>
                  <a:gd name="connsiteX26" fmla="*/ 1651117 w 6270636"/>
                  <a:gd name="connsiteY26" fmla="*/ 2291715 h 2600341"/>
                  <a:gd name="connsiteX27" fmla="*/ 1651117 w 6270636"/>
                  <a:gd name="connsiteY27" fmla="*/ 2291715 h 2600341"/>
                  <a:gd name="connsiteX28" fmla="*/ 1673673 w 6270636"/>
                  <a:gd name="connsiteY28" fmla="*/ 2236076 h 2600341"/>
                  <a:gd name="connsiteX29" fmla="*/ 1679688 w 6270636"/>
                  <a:gd name="connsiteY29" fmla="*/ 2153370 h 2600341"/>
                  <a:gd name="connsiteX30" fmla="*/ 1628561 w 6270636"/>
                  <a:gd name="connsiteY30" fmla="*/ 2103746 h 2600341"/>
                  <a:gd name="connsiteX31" fmla="*/ 1560892 w 6270636"/>
                  <a:gd name="connsiteY31" fmla="*/ 2145851 h 2600341"/>
                  <a:gd name="connsiteX32" fmla="*/ 1654125 w 6270636"/>
                  <a:gd name="connsiteY32" fmla="*/ 2148858 h 2600341"/>
                  <a:gd name="connsiteX33" fmla="*/ 1654125 w 6270636"/>
                  <a:gd name="connsiteY33" fmla="*/ 2243595 h 2600341"/>
                  <a:gd name="connsiteX34" fmla="*/ 1571418 w 6270636"/>
                  <a:gd name="connsiteY34" fmla="*/ 2264647 h 2600341"/>
                  <a:gd name="connsiteX35" fmla="*/ 1535328 w 6270636"/>
                  <a:gd name="connsiteY35" fmla="*/ 2178933 h 2600341"/>
                  <a:gd name="connsiteX36" fmla="*/ 1424051 w 6270636"/>
                  <a:gd name="connsiteY36" fmla="*/ 2386451 h 2600341"/>
                  <a:gd name="connsiteX37" fmla="*/ 1419540 w 6270636"/>
                  <a:gd name="connsiteY37" fmla="*/ 2412015 h 2600341"/>
                  <a:gd name="connsiteX38" fmla="*/ 1472171 w 6270636"/>
                  <a:gd name="connsiteY38" fmla="*/ 2416526 h 2600341"/>
                  <a:gd name="connsiteX39" fmla="*/ 1509765 w 6270636"/>
                  <a:gd name="connsiteY39" fmla="*/ 2481187 h 2600341"/>
                  <a:gd name="connsiteX40" fmla="*/ 1509765 w 6270636"/>
                  <a:gd name="connsiteY40" fmla="*/ 2488706 h 2600341"/>
                  <a:gd name="connsiteX41" fmla="*/ 1502246 w 6270636"/>
                  <a:gd name="connsiteY41" fmla="*/ 2488706 h 2600341"/>
                  <a:gd name="connsiteX42" fmla="*/ 1418036 w 6270636"/>
                  <a:gd name="connsiteY42" fmla="*/ 2464646 h 2600341"/>
                  <a:gd name="connsiteX43" fmla="*/ 1402998 w 6270636"/>
                  <a:gd name="connsiteY43" fmla="*/ 2431563 h 2600341"/>
                  <a:gd name="connsiteX44" fmla="*/ 1368412 w 6270636"/>
                  <a:gd name="connsiteY44" fmla="*/ 2449608 h 2600341"/>
                  <a:gd name="connsiteX45" fmla="*/ 1330818 w 6270636"/>
                  <a:gd name="connsiteY45" fmla="*/ 2512766 h 2600341"/>
                  <a:gd name="connsiteX46" fmla="*/ 1351871 w 6270636"/>
                  <a:gd name="connsiteY46" fmla="*/ 2512766 h 2600341"/>
                  <a:gd name="connsiteX47" fmla="*/ 1433073 w 6270636"/>
                  <a:gd name="connsiteY47" fmla="*/ 2524796 h 2600341"/>
                  <a:gd name="connsiteX48" fmla="*/ 1503750 w 6270636"/>
                  <a:gd name="connsiteY48" fmla="*/ 2535322 h 2600341"/>
                  <a:gd name="connsiteX49" fmla="*/ 1524802 w 6270636"/>
                  <a:gd name="connsiteY49" fmla="*/ 2536826 h 2600341"/>
                  <a:gd name="connsiteX50" fmla="*/ 1506757 w 6270636"/>
                  <a:gd name="connsiteY50" fmla="*/ 2548856 h 2600341"/>
                  <a:gd name="connsiteX51" fmla="*/ 1354878 w 6270636"/>
                  <a:gd name="connsiteY51" fmla="*/ 2571412 h 2600341"/>
                  <a:gd name="connsiteX52" fmla="*/ 1318788 w 6270636"/>
                  <a:gd name="connsiteY52" fmla="*/ 2529307 h 2600341"/>
                  <a:gd name="connsiteX53" fmla="*/ 1284202 w 6270636"/>
                  <a:gd name="connsiteY53" fmla="*/ 2533818 h 2600341"/>
                  <a:gd name="connsiteX54" fmla="*/ 1120293 w 6270636"/>
                  <a:gd name="connsiteY54" fmla="*/ 2509758 h 2600341"/>
                  <a:gd name="connsiteX55" fmla="*/ 1114279 w 6270636"/>
                  <a:gd name="connsiteY55" fmla="*/ 2419533 h 2600341"/>
                  <a:gd name="connsiteX56" fmla="*/ 1159391 w 6270636"/>
                  <a:gd name="connsiteY56" fmla="*/ 2362391 h 2600341"/>
                  <a:gd name="connsiteX57" fmla="*/ 1157887 w 6270636"/>
                  <a:gd name="connsiteY57" fmla="*/ 2362391 h 2600341"/>
                  <a:gd name="connsiteX58" fmla="*/ 1135331 w 6270636"/>
                  <a:gd name="connsiteY58" fmla="*/ 2362391 h 2600341"/>
                  <a:gd name="connsiteX59" fmla="*/ 1019542 w 6270636"/>
                  <a:gd name="connsiteY59" fmla="*/ 2436075 h 2600341"/>
                  <a:gd name="connsiteX60" fmla="*/ 906761 w 6270636"/>
                  <a:gd name="connsiteY60" fmla="*/ 2401488 h 2600341"/>
                  <a:gd name="connsiteX61" fmla="*/ 900746 w 6270636"/>
                  <a:gd name="connsiteY61" fmla="*/ 2329308 h 2600341"/>
                  <a:gd name="connsiteX62" fmla="*/ 903754 w 6270636"/>
                  <a:gd name="connsiteY62" fmla="*/ 2294722 h 2600341"/>
                  <a:gd name="connsiteX63" fmla="*/ 905257 w 6270636"/>
                  <a:gd name="connsiteY63" fmla="*/ 2249610 h 2600341"/>
                  <a:gd name="connsiteX64" fmla="*/ 893227 w 6270636"/>
                  <a:gd name="connsiteY64" fmla="*/ 2099235 h 2600341"/>
                  <a:gd name="connsiteX65" fmla="*/ 742852 w 6270636"/>
                  <a:gd name="connsiteY65" fmla="*/ 2021040 h 2600341"/>
                  <a:gd name="connsiteX66" fmla="*/ 712777 w 6270636"/>
                  <a:gd name="connsiteY66" fmla="*/ 2018032 h 2600341"/>
                  <a:gd name="connsiteX67" fmla="*/ 612026 w 6270636"/>
                  <a:gd name="connsiteY67" fmla="*/ 2016528 h 2600341"/>
                  <a:gd name="connsiteX68" fmla="*/ 609019 w 6270636"/>
                  <a:gd name="connsiteY68" fmla="*/ 2016528 h 2600341"/>
                  <a:gd name="connsiteX69" fmla="*/ 481200 w 6270636"/>
                  <a:gd name="connsiteY69" fmla="*/ 2036077 h 2600341"/>
                  <a:gd name="connsiteX70" fmla="*/ 401501 w 6270636"/>
                  <a:gd name="connsiteY70" fmla="*/ 2042092 h 2600341"/>
                  <a:gd name="connsiteX71" fmla="*/ 278194 w 6270636"/>
                  <a:gd name="connsiteY71" fmla="*/ 2048107 h 2600341"/>
                  <a:gd name="connsiteX72" fmla="*/ 0 w 6270636"/>
                  <a:gd name="connsiteY72" fmla="*/ 2048107 h 2600341"/>
                  <a:gd name="connsiteX73" fmla="*/ 0 w 6270636"/>
                  <a:gd name="connsiteY73" fmla="*/ 2033070 h 2600341"/>
                  <a:gd name="connsiteX74" fmla="*/ 278194 w 6270636"/>
                  <a:gd name="connsiteY74" fmla="*/ 2033070 h 2600341"/>
                  <a:gd name="connsiteX75" fmla="*/ 399997 w 6270636"/>
                  <a:gd name="connsiteY75" fmla="*/ 2027055 h 2600341"/>
                  <a:gd name="connsiteX76" fmla="*/ 481200 w 6270636"/>
                  <a:gd name="connsiteY76" fmla="*/ 2021040 h 2600341"/>
                  <a:gd name="connsiteX77" fmla="*/ 515786 w 6270636"/>
                  <a:gd name="connsiteY77" fmla="*/ 2018032 h 2600341"/>
                  <a:gd name="connsiteX78" fmla="*/ 509771 w 6270636"/>
                  <a:gd name="connsiteY78" fmla="*/ 2018032 h 2600341"/>
                  <a:gd name="connsiteX79" fmla="*/ 421050 w 6270636"/>
                  <a:gd name="connsiteY79" fmla="*/ 1965401 h 2600341"/>
                  <a:gd name="connsiteX80" fmla="*/ 475185 w 6270636"/>
                  <a:gd name="connsiteY80" fmla="*/ 1857131 h 2600341"/>
                  <a:gd name="connsiteX81" fmla="*/ 757890 w 6270636"/>
                  <a:gd name="connsiteY81" fmla="*/ 1812019 h 2600341"/>
                  <a:gd name="connsiteX82" fmla="*/ 881197 w 6270636"/>
                  <a:gd name="connsiteY82" fmla="*/ 1818033 h 2600341"/>
                  <a:gd name="connsiteX83" fmla="*/ 903754 w 6270636"/>
                  <a:gd name="connsiteY83" fmla="*/ 1816530 h 2600341"/>
                  <a:gd name="connsiteX84" fmla="*/ 1066158 w 6270636"/>
                  <a:gd name="connsiteY84" fmla="*/ 1837582 h 2600341"/>
                  <a:gd name="connsiteX85" fmla="*/ 1079692 w 6270636"/>
                  <a:gd name="connsiteY85" fmla="*/ 1887206 h 2600341"/>
                  <a:gd name="connsiteX86" fmla="*/ 992475 w 6270636"/>
                  <a:gd name="connsiteY86" fmla="*/ 1942845 h 2600341"/>
                  <a:gd name="connsiteX87" fmla="*/ 986460 w 6270636"/>
                  <a:gd name="connsiteY87" fmla="*/ 1944348 h 2600341"/>
                  <a:gd name="connsiteX88" fmla="*/ 1051121 w 6270636"/>
                  <a:gd name="connsiteY88" fmla="*/ 1948860 h 2600341"/>
                  <a:gd name="connsiteX89" fmla="*/ 1061647 w 6270636"/>
                  <a:gd name="connsiteY89" fmla="*/ 1950363 h 2600341"/>
                  <a:gd name="connsiteX90" fmla="*/ 1060143 w 6270636"/>
                  <a:gd name="connsiteY90" fmla="*/ 1965401 h 2600341"/>
                  <a:gd name="connsiteX91" fmla="*/ 957889 w 6270636"/>
                  <a:gd name="connsiteY91" fmla="*/ 1996980 h 2600341"/>
                  <a:gd name="connsiteX92" fmla="*/ 936836 w 6270636"/>
                  <a:gd name="connsiteY92" fmla="*/ 2010513 h 2600341"/>
                  <a:gd name="connsiteX93" fmla="*/ 845107 w 6270636"/>
                  <a:gd name="connsiteY93" fmla="*/ 2012017 h 2600341"/>
                  <a:gd name="connsiteX94" fmla="*/ 694732 w 6270636"/>
                  <a:gd name="connsiteY94" fmla="*/ 2001491 h 2600341"/>
                  <a:gd name="connsiteX95" fmla="*/ 714281 w 6270636"/>
                  <a:gd name="connsiteY95" fmla="*/ 2002995 h 2600341"/>
                  <a:gd name="connsiteX96" fmla="*/ 742852 w 6270636"/>
                  <a:gd name="connsiteY96" fmla="*/ 2006002 h 2600341"/>
                  <a:gd name="connsiteX97" fmla="*/ 906761 w 6270636"/>
                  <a:gd name="connsiteY97" fmla="*/ 2094723 h 2600341"/>
                  <a:gd name="connsiteX98" fmla="*/ 920295 w 6270636"/>
                  <a:gd name="connsiteY98" fmla="*/ 2251113 h 2600341"/>
                  <a:gd name="connsiteX99" fmla="*/ 918791 w 6270636"/>
                  <a:gd name="connsiteY99" fmla="*/ 2296226 h 2600341"/>
                  <a:gd name="connsiteX100" fmla="*/ 915784 w 6270636"/>
                  <a:gd name="connsiteY100" fmla="*/ 2333820 h 2600341"/>
                  <a:gd name="connsiteX101" fmla="*/ 918791 w 6270636"/>
                  <a:gd name="connsiteY101" fmla="*/ 2396977 h 2600341"/>
                  <a:gd name="connsiteX102" fmla="*/ 1016535 w 6270636"/>
                  <a:gd name="connsiteY102" fmla="*/ 2425548 h 2600341"/>
                  <a:gd name="connsiteX103" fmla="*/ 1120293 w 6270636"/>
                  <a:gd name="connsiteY103" fmla="*/ 2360887 h 2600341"/>
                  <a:gd name="connsiteX104" fmla="*/ 1076685 w 6270636"/>
                  <a:gd name="connsiteY104" fmla="*/ 2324797 h 2600341"/>
                  <a:gd name="connsiteX105" fmla="*/ 1079692 w 6270636"/>
                  <a:gd name="connsiteY105" fmla="*/ 2273670 h 2600341"/>
                  <a:gd name="connsiteX106" fmla="*/ 1082700 w 6270636"/>
                  <a:gd name="connsiteY106" fmla="*/ 2270662 h 2600341"/>
                  <a:gd name="connsiteX107" fmla="*/ 1085707 w 6270636"/>
                  <a:gd name="connsiteY107" fmla="*/ 2270662 h 2600341"/>
                  <a:gd name="connsiteX108" fmla="*/ 1156383 w 6270636"/>
                  <a:gd name="connsiteY108" fmla="*/ 2314271 h 2600341"/>
                  <a:gd name="connsiteX109" fmla="*/ 1144354 w 6270636"/>
                  <a:gd name="connsiteY109" fmla="*/ 2351865 h 2600341"/>
                  <a:gd name="connsiteX110" fmla="*/ 1154880 w 6270636"/>
                  <a:gd name="connsiteY110" fmla="*/ 2351865 h 2600341"/>
                  <a:gd name="connsiteX111" fmla="*/ 1215030 w 6270636"/>
                  <a:gd name="connsiteY111" fmla="*/ 2269158 h 2600341"/>
                  <a:gd name="connsiteX112" fmla="*/ 1228563 w 6270636"/>
                  <a:gd name="connsiteY112" fmla="*/ 2237580 h 2600341"/>
                  <a:gd name="connsiteX113" fmla="*/ 1261646 w 6270636"/>
                  <a:gd name="connsiteY113" fmla="*/ 2187956 h 2600341"/>
                  <a:gd name="connsiteX114" fmla="*/ 1321796 w 6270636"/>
                  <a:gd name="connsiteY114" fmla="*/ 2096227 h 2600341"/>
                  <a:gd name="connsiteX115" fmla="*/ 1227060 w 6270636"/>
                  <a:gd name="connsiteY115" fmla="*/ 2100738 h 2600341"/>
                  <a:gd name="connsiteX116" fmla="*/ 1267661 w 6270636"/>
                  <a:gd name="connsiteY116" fmla="*/ 1986453 h 2600341"/>
                  <a:gd name="connsiteX117" fmla="*/ 1348863 w 6270636"/>
                  <a:gd name="connsiteY117" fmla="*/ 2002995 h 2600341"/>
                  <a:gd name="connsiteX118" fmla="*/ 1353375 w 6270636"/>
                  <a:gd name="connsiteY118" fmla="*/ 2009010 h 2600341"/>
                  <a:gd name="connsiteX119" fmla="*/ 1348863 w 6270636"/>
                  <a:gd name="connsiteY119" fmla="*/ 1993972 h 2600341"/>
                  <a:gd name="connsiteX120" fmla="*/ 1269165 w 6270636"/>
                  <a:gd name="connsiteY120" fmla="*/ 1966905 h 2600341"/>
                  <a:gd name="connsiteX121" fmla="*/ 1141346 w 6270636"/>
                  <a:gd name="connsiteY121" fmla="*/ 2025551 h 2600341"/>
                  <a:gd name="connsiteX122" fmla="*/ 1133827 w 6270636"/>
                  <a:gd name="connsiteY122" fmla="*/ 2046603 h 2600341"/>
                  <a:gd name="connsiteX123" fmla="*/ 1006008 w 6270636"/>
                  <a:gd name="connsiteY123" fmla="*/ 2207505 h 2600341"/>
                  <a:gd name="connsiteX124" fmla="*/ 977437 w 6270636"/>
                  <a:gd name="connsiteY124" fmla="*/ 2204497 h 2600341"/>
                  <a:gd name="connsiteX125" fmla="*/ 989467 w 6270636"/>
                  <a:gd name="connsiteY125" fmla="*/ 2157881 h 2600341"/>
                  <a:gd name="connsiteX126" fmla="*/ 1051121 w 6270636"/>
                  <a:gd name="connsiteY126" fmla="*/ 2082693 h 2600341"/>
                  <a:gd name="connsiteX127" fmla="*/ 1127812 w 6270636"/>
                  <a:gd name="connsiteY127" fmla="*/ 2018032 h 2600341"/>
                  <a:gd name="connsiteX128" fmla="*/ 1096233 w 6270636"/>
                  <a:gd name="connsiteY128" fmla="*/ 1897732 h 2600341"/>
                  <a:gd name="connsiteX129" fmla="*/ 1075181 w 6270636"/>
                  <a:gd name="connsiteY129" fmla="*/ 1854123 h 2600341"/>
                  <a:gd name="connsiteX130" fmla="*/ 1024054 w 6270636"/>
                  <a:gd name="connsiteY130" fmla="*/ 1602997 h 2600341"/>
                  <a:gd name="connsiteX131" fmla="*/ 1317285 w 6270636"/>
                  <a:gd name="connsiteY131" fmla="*/ 1064655 h 2600341"/>
                  <a:gd name="connsiteX132" fmla="*/ 1324803 w 6270636"/>
                  <a:gd name="connsiteY132" fmla="*/ 1060144 h 2600341"/>
                  <a:gd name="connsiteX133" fmla="*/ 1329315 w 6270636"/>
                  <a:gd name="connsiteY133" fmla="*/ 1067662 h 2600341"/>
                  <a:gd name="connsiteX134" fmla="*/ 1306759 w 6270636"/>
                  <a:gd name="connsiteY134" fmla="*/ 1139842 h 2600341"/>
                  <a:gd name="connsiteX135" fmla="*/ 1293225 w 6270636"/>
                  <a:gd name="connsiteY135" fmla="*/ 1157887 h 2600341"/>
                  <a:gd name="connsiteX136" fmla="*/ 1282698 w 6270636"/>
                  <a:gd name="connsiteY136" fmla="*/ 1249616 h 2600341"/>
                  <a:gd name="connsiteX137" fmla="*/ 1296232 w 6270636"/>
                  <a:gd name="connsiteY137" fmla="*/ 1275180 h 2600341"/>
                  <a:gd name="connsiteX138" fmla="*/ 1314277 w 6270636"/>
                  <a:gd name="connsiteY138" fmla="*/ 1330819 h 2600341"/>
                  <a:gd name="connsiteX139" fmla="*/ 1312773 w 6270636"/>
                  <a:gd name="connsiteY139" fmla="*/ 1338337 h 2600341"/>
                  <a:gd name="connsiteX140" fmla="*/ 1312773 w 6270636"/>
                  <a:gd name="connsiteY140" fmla="*/ 1347360 h 2600341"/>
                  <a:gd name="connsiteX141" fmla="*/ 1330818 w 6270636"/>
                  <a:gd name="connsiteY141" fmla="*/ 1362397 h 2600341"/>
                  <a:gd name="connsiteX142" fmla="*/ 1359390 w 6270636"/>
                  <a:gd name="connsiteY142" fmla="*/ 1392472 h 2600341"/>
                  <a:gd name="connsiteX143" fmla="*/ 1362397 w 6270636"/>
                  <a:gd name="connsiteY143" fmla="*/ 1399991 h 2600341"/>
                  <a:gd name="connsiteX144" fmla="*/ 1375931 w 6270636"/>
                  <a:gd name="connsiteY144" fmla="*/ 1399991 h 2600341"/>
                  <a:gd name="connsiteX145" fmla="*/ 1378938 w 6270636"/>
                  <a:gd name="connsiteY145" fmla="*/ 1398487 h 2600341"/>
                  <a:gd name="connsiteX146" fmla="*/ 1467660 w 6270636"/>
                  <a:gd name="connsiteY146" fmla="*/ 1427059 h 2600341"/>
                  <a:gd name="connsiteX147" fmla="*/ 1493223 w 6270636"/>
                  <a:gd name="connsiteY147" fmla="*/ 1448111 h 2600341"/>
                  <a:gd name="connsiteX148" fmla="*/ 1497735 w 6270636"/>
                  <a:gd name="connsiteY148" fmla="*/ 1451119 h 2600341"/>
                  <a:gd name="connsiteX149" fmla="*/ 1589463 w 6270636"/>
                  <a:gd name="connsiteY149" fmla="*/ 1484201 h 2600341"/>
                  <a:gd name="connsiteX150" fmla="*/ 1548862 w 6270636"/>
                  <a:gd name="connsiteY150" fmla="*/ 1448111 h 2600341"/>
                  <a:gd name="connsiteX151" fmla="*/ 1542847 w 6270636"/>
                  <a:gd name="connsiteY151" fmla="*/ 1446607 h 2600341"/>
                  <a:gd name="connsiteX152" fmla="*/ 1509765 w 6270636"/>
                  <a:gd name="connsiteY152" fmla="*/ 1430066 h 2600341"/>
                  <a:gd name="connsiteX153" fmla="*/ 1506757 w 6270636"/>
                  <a:gd name="connsiteY153" fmla="*/ 1384953 h 2600341"/>
                  <a:gd name="connsiteX154" fmla="*/ 1509765 w 6270636"/>
                  <a:gd name="connsiteY154" fmla="*/ 1377435 h 2600341"/>
                  <a:gd name="connsiteX155" fmla="*/ 1512772 w 6270636"/>
                  <a:gd name="connsiteY155" fmla="*/ 1342848 h 2600341"/>
                  <a:gd name="connsiteX156" fmla="*/ 1500742 w 6270636"/>
                  <a:gd name="connsiteY156" fmla="*/ 1338337 h 2600341"/>
                  <a:gd name="connsiteX157" fmla="*/ 1493223 w 6270636"/>
                  <a:gd name="connsiteY157" fmla="*/ 1347360 h 2600341"/>
                  <a:gd name="connsiteX158" fmla="*/ 1487208 w 6270636"/>
                  <a:gd name="connsiteY158" fmla="*/ 1357886 h 2600341"/>
                  <a:gd name="connsiteX159" fmla="*/ 1466156 w 6270636"/>
                  <a:gd name="connsiteY159" fmla="*/ 1366909 h 2600341"/>
                  <a:gd name="connsiteX160" fmla="*/ 1443600 w 6270636"/>
                  <a:gd name="connsiteY160" fmla="*/ 1359390 h 2600341"/>
                  <a:gd name="connsiteX161" fmla="*/ 1419540 w 6270636"/>
                  <a:gd name="connsiteY161" fmla="*/ 1326307 h 2600341"/>
                  <a:gd name="connsiteX162" fmla="*/ 1418036 w 6270636"/>
                  <a:gd name="connsiteY162" fmla="*/ 1264653 h 2600341"/>
                  <a:gd name="connsiteX163" fmla="*/ 1446607 w 6270636"/>
                  <a:gd name="connsiteY163" fmla="*/ 1249616 h 2600341"/>
                  <a:gd name="connsiteX164" fmla="*/ 1497735 w 6270636"/>
                  <a:gd name="connsiteY164" fmla="*/ 1264653 h 2600341"/>
                  <a:gd name="connsiteX165" fmla="*/ 1530817 w 6270636"/>
                  <a:gd name="connsiteY165" fmla="*/ 1243601 h 2600341"/>
                  <a:gd name="connsiteX166" fmla="*/ 1551870 w 6270636"/>
                  <a:gd name="connsiteY166" fmla="*/ 1245105 h 2600341"/>
                  <a:gd name="connsiteX167" fmla="*/ 1569915 w 6270636"/>
                  <a:gd name="connsiteY167" fmla="*/ 1276684 h 2600341"/>
                  <a:gd name="connsiteX168" fmla="*/ 1569915 w 6270636"/>
                  <a:gd name="connsiteY168" fmla="*/ 1282699 h 2600341"/>
                  <a:gd name="connsiteX169" fmla="*/ 1604501 w 6270636"/>
                  <a:gd name="connsiteY169" fmla="*/ 1312774 h 2600341"/>
                  <a:gd name="connsiteX170" fmla="*/ 1595478 w 6270636"/>
                  <a:gd name="connsiteY170" fmla="*/ 1293225 h 2600341"/>
                  <a:gd name="connsiteX171" fmla="*/ 1589463 w 6270636"/>
                  <a:gd name="connsiteY171" fmla="*/ 1281195 h 2600341"/>
                  <a:gd name="connsiteX172" fmla="*/ 1596982 w 6270636"/>
                  <a:gd name="connsiteY172" fmla="*/ 1243601 h 2600341"/>
                  <a:gd name="connsiteX173" fmla="*/ 1604501 w 6270636"/>
                  <a:gd name="connsiteY173" fmla="*/ 1239090 h 2600341"/>
                  <a:gd name="connsiteX174" fmla="*/ 1621042 w 6270636"/>
                  <a:gd name="connsiteY174" fmla="*/ 1204504 h 2600341"/>
                  <a:gd name="connsiteX175" fmla="*/ 1678185 w 6270636"/>
                  <a:gd name="connsiteY175" fmla="*/ 1168414 h 2600341"/>
                  <a:gd name="connsiteX176" fmla="*/ 1684200 w 6270636"/>
                  <a:gd name="connsiteY176" fmla="*/ 1165406 h 2600341"/>
                  <a:gd name="connsiteX177" fmla="*/ 1696230 w 6270636"/>
                  <a:gd name="connsiteY177" fmla="*/ 1159391 h 2600341"/>
                  <a:gd name="connsiteX178" fmla="*/ 1700741 w 6270636"/>
                  <a:gd name="connsiteY178" fmla="*/ 1138339 h 2600341"/>
                  <a:gd name="connsiteX179" fmla="*/ 1687207 w 6270636"/>
                  <a:gd name="connsiteY179" fmla="*/ 1124805 h 2600341"/>
                  <a:gd name="connsiteX180" fmla="*/ 1676681 w 6270636"/>
                  <a:gd name="connsiteY180" fmla="*/ 1123301 h 2600341"/>
                  <a:gd name="connsiteX181" fmla="*/ 1681192 w 6270636"/>
                  <a:gd name="connsiteY181" fmla="*/ 1112775 h 2600341"/>
                  <a:gd name="connsiteX182" fmla="*/ 1730816 w 6270636"/>
                  <a:gd name="connsiteY182" fmla="*/ 1091722 h 2600341"/>
                  <a:gd name="connsiteX183" fmla="*/ 1738335 w 6270636"/>
                  <a:gd name="connsiteY183" fmla="*/ 1091722 h 2600341"/>
                  <a:gd name="connsiteX184" fmla="*/ 1775928 w 6270636"/>
                  <a:gd name="connsiteY184" fmla="*/ 1090219 h 2600341"/>
                  <a:gd name="connsiteX185" fmla="*/ 1787958 w 6270636"/>
                  <a:gd name="connsiteY185" fmla="*/ 1075181 h 2600341"/>
                  <a:gd name="connsiteX186" fmla="*/ 1784951 w 6270636"/>
                  <a:gd name="connsiteY186" fmla="*/ 1063151 h 2600341"/>
                  <a:gd name="connsiteX187" fmla="*/ 1780440 w 6270636"/>
                  <a:gd name="connsiteY187" fmla="*/ 1060144 h 2600341"/>
                  <a:gd name="connsiteX188" fmla="*/ 1766906 w 6270636"/>
                  <a:gd name="connsiteY188" fmla="*/ 1046610 h 2600341"/>
                  <a:gd name="connsiteX189" fmla="*/ 1771417 w 6270636"/>
                  <a:gd name="connsiteY189" fmla="*/ 1024054 h 2600341"/>
                  <a:gd name="connsiteX190" fmla="*/ 1774425 w 6270636"/>
                  <a:gd name="connsiteY190" fmla="*/ 1012024 h 2600341"/>
                  <a:gd name="connsiteX191" fmla="*/ 1766906 w 6270636"/>
                  <a:gd name="connsiteY191" fmla="*/ 1007512 h 2600341"/>
                  <a:gd name="connsiteX192" fmla="*/ 1387961 w 6270636"/>
                  <a:gd name="connsiteY192" fmla="*/ 1073677 h 2600341"/>
                  <a:gd name="connsiteX193" fmla="*/ 1384953 w 6270636"/>
                  <a:gd name="connsiteY193" fmla="*/ 1075181 h 2600341"/>
                  <a:gd name="connsiteX194" fmla="*/ 1381946 w 6270636"/>
                  <a:gd name="connsiteY194" fmla="*/ 1073677 h 2600341"/>
                  <a:gd name="connsiteX195" fmla="*/ 1366909 w 6270636"/>
                  <a:gd name="connsiteY195" fmla="*/ 1054129 h 2600341"/>
                  <a:gd name="connsiteX196" fmla="*/ 1371420 w 6270636"/>
                  <a:gd name="connsiteY196" fmla="*/ 1027061 h 2600341"/>
                  <a:gd name="connsiteX197" fmla="*/ 1372923 w 6270636"/>
                  <a:gd name="connsiteY197" fmla="*/ 1025557 h 2600341"/>
                  <a:gd name="connsiteX198" fmla="*/ 1374427 w 6270636"/>
                  <a:gd name="connsiteY198" fmla="*/ 1024054 h 2600341"/>
                  <a:gd name="connsiteX199" fmla="*/ 1556381 w 6270636"/>
                  <a:gd name="connsiteY199" fmla="*/ 965407 h 2600341"/>
                  <a:gd name="connsiteX200" fmla="*/ 1580441 w 6270636"/>
                  <a:gd name="connsiteY200" fmla="*/ 965407 h 2600341"/>
                  <a:gd name="connsiteX201" fmla="*/ 1618035 w 6270636"/>
                  <a:gd name="connsiteY201" fmla="*/ 954881 h 2600341"/>
                  <a:gd name="connsiteX202" fmla="*/ 1559388 w 6270636"/>
                  <a:gd name="connsiteY202" fmla="*/ 818040 h 2600341"/>
                  <a:gd name="connsiteX203" fmla="*/ 1526306 w 6270636"/>
                  <a:gd name="connsiteY203" fmla="*/ 768416 h 2600341"/>
                  <a:gd name="connsiteX204" fmla="*/ 1505253 w 6270636"/>
                  <a:gd name="connsiteY204" fmla="*/ 735334 h 2600341"/>
                  <a:gd name="connsiteX205" fmla="*/ 1473675 w 6270636"/>
                  <a:gd name="connsiteY205" fmla="*/ 727815 h 2600341"/>
                  <a:gd name="connsiteX206" fmla="*/ 1260142 w 6270636"/>
                  <a:gd name="connsiteY206" fmla="*/ 487215 h 2600341"/>
                  <a:gd name="connsiteX207" fmla="*/ 1258638 w 6270636"/>
                  <a:gd name="connsiteY207" fmla="*/ 473681 h 2600341"/>
                  <a:gd name="connsiteX208" fmla="*/ 1270668 w 6270636"/>
                  <a:gd name="connsiteY208" fmla="*/ 479696 h 2600341"/>
                  <a:gd name="connsiteX209" fmla="*/ 1360893 w 6270636"/>
                  <a:gd name="connsiteY209" fmla="*/ 502252 h 2600341"/>
                  <a:gd name="connsiteX210" fmla="*/ 1461645 w 6270636"/>
                  <a:gd name="connsiteY210" fmla="*/ 530824 h 2600341"/>
                  <a:gd name="connsiteX211" fmla="*/ 1539840 w 6270636"/>
                  <a:gd name="connsiteY211" fmla="*/ 652627 h 2600341"/>
                  <a:gd name="connsiteX212" fmla="*/ 1554877 w 6270636"/>
                  <a:gd name="connsiteY212" fmla="*/ 705259 h 2600341"/>
                  <a:gd name="connsiteX213" fmla="*/ 1565403 w 6270636"/>
                  <a:gd name="connsiteY213" fmla="*/ 732326 h 2600341"/>
                  <a:gd name="connsiteX214" fmla="*/ 1542847 w 6270636"/>
                  <a:gd name="connsiteY214" fmla="*/ 714281 h 2600341"/>
                  <a:gd name="connsiteX215" fmla="*/ 1518787 w 6270636"/>
                  <a:gd name="connsiteY215" fmla="*/ 694732 h 2600341"/>
                  <a:gd name="connsiteX216" fmla="*/ 1449615 w 6270636"/>
                  <a:gd name="connsiteY216" fmla="*/ 642101 h 2600341"/>
                  <a:gd name="connsiteX217" fmla="*/ 1515780 w 6270636"/>
                  <a:gd name="connsiteY217" fmla="*/ 723304 h 2600341"/>
                  <a:gd name="connsiteX218" fmla="*/ 1569915 w 6270636"/>
                  <a:gd name="connsiteY218" fmla="*/ 756386 h 2600341"/>
                  <a:gd name="connsiteX219" fmla="*/ 1593975 w 6270636"/>
                  <a:gd name="connsiteY219" fmla="*/ 786461 h 2600341"/>
                  <a:gd name="connsiteX220" fmla="*/ 1625553 w 6270636"/>
                  <a:gd name="connsiteY220" fmla="*/ 821047 h 2600341"/>
                  <a:gd name="connsiteX221" fmla="*/ 1628561 w 6270636"/>
                  <a:gd name="connsiteY221" fmla="*/ 673680 h 2600341"/>
                  <a:gd name="connsiteX222" fmla="*/ 1613523 w 6270636"/>
                  <a:gd name="connsiteY222" fmla="*/ 646612 h 2600341"/>
                  <a:gd name="connsiteX223" fmla="*/ 1610516 w 6270636"/>
                  <a:gd name="connsiteY223" fmla="*/ 642101 h 2600341"/>
                  <a:gd name="connsiteX224" fmla="*/ 1580441 w 6270636"/>
                  <a:gd name="connsiteY224" fmla="*/ 542854 h 2600341"/>
                  <a:gd name="connsiteX225" fmla="*/ 1533825 w 6270636"/>
                  <a:gd name="connsiteY225" fmla="*/ 419546 h 2600341"/>
                  <a:gd name="connsiteX226" fmla="*/ 1512772 w 6270636"/>
                  <a:gd name="connsiteY226" fmla="*/ 395486 h 2600341"/>
                  <a:gd name="connsiteX227" fmla="*/ 1460141 w 6270636"/>
                  <a:gd name="connsiteY227" fmla="*/ 272179 h 2600341"/>
                  <a:gd name="connsiteX228" fmla="*/ 1478186 w 6270636"/>
                  <a:gd name="connsiteY228" fmla="*/ 172931 h 2600341"/>
                  <a:gd name="connsiteX229" fmla="*/ 1491720 w 6270636"/>
                  <a:gd name="connsiteY229" fmla="*/ 33083 h 2600341"/>
                  <a:gd name="connsiteX230" fmla="*/ 1484201 w 6270636"/>
                  <a:gd name="connsiteY230" fmla="*/ 0 h 2600341"/>
                  <a:gd name="connsiteX231" fmla="*/ 1505253 w 6270636"/>
                  <a:gd name="connsiteY231" fmla="*/ 27068 h 2600341"/>
                  <a:gd name="connsiteX232" fmla="*/ 1565403 w 6270636"/>
                  <a:gd name="connsiteY232" fmla="*/ 79699 h 2600341"/>
                  <a:gd name="connsiteX233" fmla="*/ 1622546 w 6270636"/>
                  <a:gd name="connsiteY233" fmla="*/ 127819 h 2600341"/>
                  <a:gd name="connsiteX234" fmla="*/ 1661643 w 6270636"/>
                  <a:gd name="connsiteY234" fmla="*/ 354885 h 2600341"/>
                  <a:gd name="connsiteX235" fmla="*/ 1616531 w 6270636"/>
                  <a:gd name="connsiteY235" fmla="*/ 410524 h 2600341"/>
                  <a:gd name="connsiteX236" fmla="*/ 1592471 w 6270636"/>
                  <a:gd name="connsiteY236" fmla="*/ 412027 h 2600341"/>
                  <a:gd name="connsiteX237" fmla="*/ 1602997 w 6270636"/>
                  <a:gd name="connsiteY237" fmla="*/ 464659 h 2600341"/>
                  <a:gd name="connsiteX238" fmla="*/ 1613523 w 6270636"/>
                  <a:gd name="connsiteY238" fmla="*/ 514282 h 2600341"/>
                  <a:gd name="connsiteX239" fmla="*/ 1624050 w 6270636"/>
                  <a:gd name="connsiteY239" fmla="*/ 566914 h 2600341"/>
                  <a:gd name="connsiteX240" fmla="*/ 1643598 w 6270636"/>
                  <a:gd name="connsiteY240" fmla="*/ 670672 h 2600341"/>
                  <a:gd name="connsiteX241" fmla="*/ 1657132 w 6270636"/>
                  <a:gd name="connsiteY241" fmla="*/ 681199 h 2600341"/>
                  <a:gd name="connsiteX242" fmla="*/ 1670666 w 6270636"/>
                  <a:gd name="connsiteY242" fmla="*/ 669169 h 2600341"/>
                  <a:gd name="connsiteX243" fmla="*/ 1672170 w 6270636"/>
                  <a:gd name="connsiteY243" fmla="*/ 598492 h 2600341"/>
                  <a:gd name="connsiteX244" fmla="*/ 1681192 w 6270636"/>
                  <a:gd name="connsiteY244" fmla="*/ 496237 h 2600341"/>
                  <a:gd name="connsiteX245" fmla="*/ 1786455 w 6270636"/>
                  <a:gd name="connsiteY245" fmla="*/ 434584 h 2600341"/>
                  <a:gd name="connsiteX246" fmla="*/ 1870665 w 6270636"/>
                  <a:gd name="connsiteY246" fmla="*/ 392479 h 2600341"/>
                  <a:gd name="connsiteX247" fmla="*/ 1887206 w 6270636"/>
                  <a:gd name="connsiteY247" fmla="*/ 378945 h 2600341"/>
                  <a:gd name="connsiteX248" fmla="*/ 1884198 w 6270636"/>
                  <a:gd name="connsiteY248" fmla="*/ 399997 h 2600341"/>
                  <a:gd name="connsiteX249" fmla="*/ 1822544 w 6270636"/>
                  <a:gd name="connsiteY249" fmla="*/ 514282 h 2600341"/>
                  <a:gd name="connsiteX250" fmla="*/ 1783447 w 6270636"/>
                  <a:gd name="connsiteY250" fmla="*/ 569921 h 2600341"/>
                  <a:gd name="connsiteX251" fmla="*/ 1806003 w 6270636"/>
                  <a:gd name="connsiteY251" fmla="*/ 548869 h 2600341"/>
                  <a:gd name="connsiteX252" fmla="*/ 1860138 w 6270636"/>
                  <a:gd name="connsiteY252" fmla="*/ 491726 h 2600341"/>
                  <a:gd name="connsiteX253" fmla="*/ 1893221 w 6270636"/>
                  <a:gd name="connsiteY253" fmla="*/ 412027 h 2600341"/>
                  <a:gd name="connsiteX254" fmla="*/ 1900740 w 6270636"/>
                  <a:gd name="connsiteY254" fmla="*/ 387967 h 2600341"/>
                  <a:gd name="connsiteX255" fmla="*/ 1908258 w 6270636"/>
                  <a:gd name="connsiteY255" fmla="*/ 366915 h 2600341"/>
                  <a:gd name="connsiteX256" fmla="*/ 1914273 w 6270636"/>
                  <a:gd name="connsiteY256" fmla="*/ 387967 h 2600341"/>
                  <a:gd name="connsiteX257" fmla="*/ 1804500 w 6270636"/>
                  <a:gd name="connsiteY257" fmla="*/ 694732 h 2600341"/>
                  <a:gd name="connsiteX258" fmla="*/ 1733823 w 6270636"/>
                  <a:gd name="connsiteY258" fmla="*/ 711274 h 2600341"/>
                  <a:gd name="connsiteX259" fmla="*/ 1694726 w 6270636"/>
                  <a:gd name="connsiteY259" fmla="*/ 720296 h 2600341"/>
                  <a:gd name="connsiteX260" fmla="*/ 1696230 w 6270636"/>
                  <a:gd name="connsiteY260" fmla="*/ 799995 h 2600341"/>
                  <a:gd name="connsiteX261" fmla="*/ 1694726 w 6270636"/>
                  <a:gd name="connsiteY261" fmla="*/ 905257 h 2600341"/>
                  <a:gd name="connsiteX262" fmla="*/ 1690215 w 6270636"/>
                  <a:gd name="connsiteY262" fmla="*/ 960896 h 2600341"/>
                  <a:gd name="connsiteX263" fmla="*/ 2302241 w 6270636"/>
                  <a:gd name="connsiteY263" fmla="*/ 1601494 h 2600341"/>
                  <a:gd name="connsiteX264" fmla="*/ 2175926 w 6270636"/>
                  <a:gd name="connsiteY264" fmla="*/ 1975927 h 2600341"/>
                  <a:gd name="connsiteX265" fmla="*/ 2169911 w 6270636"/>
                  <a:gd name="connsiteY265" fmla="*/ 1975927 h 2600341"/>
                  <a:gd name="connsiteX266" fmla="*/ 2165399 w 6270636"/>
                  <a:gd name="connsiteY266" fmla="*/ 1975927 h 2600341"/>
                  <a:gd name="connsiteX267" fmla="*/ 2135324 w 6270636"/>
                  <a:gd name="connsiteY267" fmla="*/ 1969912 h 2600341"/>
                  <a:gd name="connsiteX268" fmla="*/ 2088708 w 6270636"/>
                  <a:gd name="connsiteY268" fmla="*/ 1963897 h 2600341"/>
                  <a:gd name="connsiteX269" fmla="*/ 2036077 w 6270636"/>
                  <a:gd name="connsiteY269" fmla="*/ 2006002 h 2600341"/>
                  <a:gd name="connsiteX270" fmla="*/ 2015024 w 6270636"/>
                  <a:gd name="connsiteY270" fmla="*/ 2033070 h 2600341"/>
                  <a:gd name="connsiteX271" fmla="*/ 2009010 w 6270636"/>
                  <a:gd name="connsiteY271" fmla="*/ 2039085 h 2600341"/>
                  <a:gd name="connsiteX272" fmla="*/ 2002994 w 6270636"/>
                  <a:gd name="connsiteY272" fmla="*/ 2031566 h 2600341"/>
                  <a:gd name="connsiteX273" fmla="*/ 1960890 w 6270636"/>
                  <a:gd name="connsiteY273" fmla="*/ 2007506 h 2600341"/>
                  <a:gd name="connsiteX274" fmla="*/ 1899236 w 6270636"/>
                  <a:gd name="connsiteY274" fmla="*/ 2024047 h 2600341"/>
                  <a:gd name="connsiteX275" fmla="*/ 1882694 w 6270636"/>
                  <a:gd name="connsiteY275" fmla="*/ 2109761 h 2600341"/>
                  <a:gd name="connsiteX276" fmla="*/ 1918785 w 6270636"/>
                  <a:gd name="connsiteY276" fmla="*/ 2045100 h 2600341"/>
                  <a:gd name="connsiteX277" fmla="*/ 1992468 w 6270636"/>
                  <a:gd name="connsiteY277" fmla="*/ 2058633 h 2600341"/>
                  <a:gd name="connsiteX278" fmla="*/ 2022543 w 6270636"/>
                  <a:gd name="connsiteY278" fmla="*/ 2144347 h 2600341"/>
                  <a:gd name="connsiteX279" fmla="*/ 2021040 w 6270636"/>
                  <a:gd name="connsiteY279" fmla="*/ 2148858 h 2600341"/>
                  <a:gd name="connsiteX280" fmla="*/ 2043596 w 6270636"/>
                  <a:gd name="connsiteY280" fmla="*/ 2075175 h 2600341"/>
                  <a:gd name="connsiteX281" fmla="*/ 2063144 w 6270636"/>
                  <a:gd name="connsiteY281" fmla="*/ 2021040 h 2600341"/>
                  <a:gd name="connsiteX282" fmla="*/ 2180437 w 6270636"/>
                  <a:gd name="connsiteY282" fmla="*/ 2025551 h 2600341"/>
                  <a:gd name="connsiteX283" fmla="*/ 2181941 w 6270636"/>
                  <a:gd name="connsiteY283" fmla="*/ 2015025 h 2600341"/>
                  <a:gd name="connsiteX284" fmla="*/ 2299233 w 6270636"/>
                  <a:gd name="connsiteY284" fmla="*/ 2024047 h 2600341"/>
                  <a:gd name="connsiteX285" fmla="*/ 2454119 w 6270636"/>
                  <a:gd name="connsiteY285" fmla="*/ 2111265 h 2600341"/>
                  <a:gd name="connsiteX286" fmla="*/ 2383443 w 6270636"/>
                  <a:gd name="connsiteY286" fmla="*/ 2025551 h 2600341"/>
                  <a:gd name="connsiteX287" fmla="*/ 2353368 w 6270636"/>
                  <a:gd name="connsiteY287" fmla="*/ 2012017 h 2600341"/>
                  <a:gd name="connsiteX288" fmla="*/ 2324797 w 6270636"/>
                  <a:gd name="connsiteY288" fmla="*/ 1999987 h 2600341"/>
                  <a:gd name="connsiteX289" fmla="*/ 2309760 w 6270636"/>
                  <a:gd name="connsiteY289" fmla="*/ 1977431 h 2600341"/>
                  <a:gd name="connsiteX290" fmla="*/ 2284196 w 6270636"/>
                  <a:gd name="connsiteY290" fmla="*/ 1956378 h 2600341"/>
                  <a:gd name="connsiteX291" fmla="*/ 2230061 w 6270636"/>
                  <a:gd name="connsiteY291" fmla="*/ 1947356 h 2600341"/>
                  <a:gd name="connsiteX292" fmla="*/ 2284196 w 6270636"/>
                  <a:gd name="connsiteY292" fmla="*/ 1941341 h 2600341"/>
                  <a:gd name="connsiteX293" fmla="*/ 2449608 w 6270636"/>
                  <a:gd name="connsiteY293" fmla="*/ 2012017 h 2600341"/>
                  <a:gd name="connsiteX294" fmla="*/ 2497728 w 6270636"/>
                  <a:gd name="connsiteY294" fmla="*/ 2051115 h 2600341"/>
                  <a:gd name="connsiteX295" fmla="*/ 2374421 w 6270636"/>
                  <a:gd name="connsiteY295" fmla="*/ 1924800 h 2600341"/>
                  <a:gd name="connsiteX296" fmla="*/ 2285699 w 6270636"/>
                  <a:gd name="connsiteY296" fmla="*/ 1852620 h 2600341"/>
                  <a:gd name="connsiteX297" fmla="*/ 2260136 w 6270636"/>
                  <a:gd name="connsiteY297" fmla="*/ 1825552 h 2600341"/>
                  <a:gd name="connsiteX298" fmla="*/ 2294722 w 6270636"/>
                  <a:gd name="connsiteY298" fmla="*/ 1840590 h 2600341"/>
                  <a:gd name="connsiteX299" fmla="*/ 2500736 w 6270636"/>
                  <a:gd name="connsiteY299" fmla="*/ 1902243 h 2600341"/>
                  <a:gd name="connsiteX300" fmla="*/ 2624043 w 6270636"/>
                  <a:gd name="connsiteY300" fmla="*/ 1882695 h 2600341"/>
                  <a:gd name="connsiteX301" fmla="*/ 2706749 w 6270636"/>
                  <a:gd name="connsiteY301" fmla="*/ 1864650 h 2600341"/>
                  <a:gd name="connsiteX302" fmla="*/ 2723291 w 6270636"/>
                  <a:gd name="connsiteY302" fmla="*/ 1863146 h 2600341"/>
                  <a:gd name="connsiteX303" fmla="*/ 2893214 w 6270636"/>
                  <a:gd name="connsiteY303" fmla="*/ 1872168 h 2600341"/>
                  <a:gd name="connsiteX304" fmla="*/ 2963891 w 6270636"/>
                  <a:gd name="connsiteY304" fmla="*/ 1960890 h 2600341"/>
                  <a:gd name="connsiteX305" fmla="*/ 2944342 w 6270636"/>
                  <a:gd name="connsiteY305" fmla="*/ 2022543 h 2600341"/>
                  <a:gd name="connsiteX306" fmla="*/ 3018025 w 6270636"/>
                  <a:gd name="connsiteY306" fmla="*/ 2039085 h 2600341"/>
                  <a:gd name="connsiteX307" fmla="*/ 3126296 w 6270636"/>
                  <a:gd name="connsiteY307" fmla="*/ 2046603 h 2600341"/>
                  <a:gd name="connsiteX308" fmla="*/ 3154867 w 6270636"/>
                  <a:gd name="connsiteY308" fmla="*/ 2045100 h 2600341"/>
                  <a:gd name="connsiteX309" fmla="*/ 3228550 w 6270636"/>
                  <a:gd name="connsiteY309" fmla="*/ 2027055 h 2600341"/>
                  <a:gd name="connsiteX310" fmla="*/ 4015012 w 6270636"/>
                  <a:gd name="connsiteY310" fmla="*/ 1932318 h 2600341"/>
                  <a:gd name="connsiteX311" fmla="*/ 4688691 w 6270636"/>
                  <a:gd name="connsiteY311" fmla="*/ 2063145 h 2600341"/>
                  <a:gd name="connsiteX312" fmla="*/ 6270636 w 6270636"/>
                  <a:gd name="connsiteY312" fmla="*/ 2063145 h 2600341"/>
                  <a:gd name="connsiteX313" fmla="*/ 6270636 w 6270636"/>
                  <a:gd name="connsiteY313" fmla="*/ 2078182 h 2600341"/>
                  <a:gd name="connsiteX314" fmla="*/ 4690195 w 6270636"/>
                  <a:gd name="connsiteY314" fmla="*/ 2078182 h 2600341"/>
                  <a:gd name="connsiteX315" fmla="*/ 4010500 w 6270636"/>
                  <a:gd name="connsiteY315" fmla="*/ 1944348 h 2600341"/>
                  <a:gd name="connsiteX316" fmla="*/ 3234565 w 6270636"/>
                  <a:gd name="connsiteY316" fmla="*/ 2040588 h 2600341"/>
                  <a:gd name="connsiteX317" fmla="*/ 3157874 w 6270636"/>
                  <a:gd name="connsiteY317" fmla="*/ 2060137 h 2600341"/>
                  <a:gd name="connsiteX318" fmla="*/ 3129303 w 6270636"/>
                  <a:gd name="connsiteY318" fmla="*/ 2061641 h 2600341"/>
                  <a:gd name="connsiteX319" fmla="*/ 3015018 w 6270636"/>
                  <a:gd name="connsiteY319" fmla="*/ 2054122 h 2600341"/>
                  <a:gd name="connsiteX320" fmla="*/ 2933816 w 6270636"/>
                  <a:gd name="connsiteY320" fmla="*/ 2036077 h 2600341"/>
                  <a:gd name="connsiteX321" fmla="*/ 2918778 w 6270636"/>
                  <a:gd name="connsiteY321" fmla="*/ 2046603 h 2600341"/>
                  <a:gd name="connsiteX322" fmla="*/ 2691712 w 6270636"/>
                  <a:gd name="connsiteY322" fmla="*/ 2058633 h 2600341"/>
                  <a:gd name="connsiteX323" fmla="*/ 2685697 w 6270636"/>
                  <a:gd name="connsiteY323" fmla="*/ 2054122 h 2600341"/>
                  <a:gd name="connsiteX324" fmla="*/ 2691712 w 6270636"/>
                  <a:gd name="connsiteY324" fmla="*/ 2048107 h 2600341"/>
                  <a:gd name="connsiteX325" fmla="*/ 2845094 w 6270636"/>
                  <a:gd name="connsiteY325" fmla="*/ 2018032 h 2600341"/>
                  <a:gd name="connsiteX326" fmla="*/ 2858628 w 6270636"/>
                  <a:gd name="connsiteY326" fmla="*/ 2018032 h 2600341"/>
                  <a:gd name="connsiteX327" fmla="*/ 2929304 w 6270636"/>
                  <a:gd name="connsiteY327" fmla="*/ 2021040 h 2600341"/>
                  <a:gd name="connsiteX328" fmla="*/ 2951861 w 6270636"/>
                  <a:gd name="connsiteY328" fmla="*/ 1962393 h 2600341"/>
                  <a:gd name="connsiteX329" fmla="*/ 2890207 w 6270636"/>
                  <a:gd name="connsiteY329" fmla="*/ 1885702 h 2600341"/>
                  <a:gd name="connsiteX330" fmla="*/ 2727802 w 6270636"/>
                  <a:gd name="connsiteY330" fmla="*/ 1878183 h 2600341"/>
                  <a:gd name="connsiteX331" fmla="*/ 2711261 w 6270636"/>
                  <a:gd name="connsiteY331" fmla="*/ 1879687 h 2600341"/>
                  <a:gd name="connsiteX332" fmla="*/ 2630058 w 6270636"/>
                  <a:gd name="connsiteY332" fmla="*/ 1897732 h 2600341"/>
                  <a:gd name="connsiteX333" fmla="*/ 2502240 w 6270636"/>
                  <a:gd name="connsiteY333" fmla="*/ 1917281 h 2600341"/>
                  <a:gd name="connsiteX334" fmla="*/ 2330812 w 6270636"/>
                  <a:gd name="connsiteY334" fmla="*/ 1873672 h 2600341"/>
                  <a:gd name="connsiteX335" fmla="*/ 2384947 w 6270636"/>
                  <a:gd name="connsiteY335" fmla="*/ 1914273 h 2600341"/>
                  <a:gd name="connsiteX336" fmla="*/ 2521788 w 6270636"/>
                  <a:gd name="connsiteY336" fmla="*/ 2069160 h 2600341"/>
                  <a:gd name="connsiteX337" fmla="*/ 2527803 w 6270636"/>
                  <a:gd name="connsiteY337" fmla="*/ 2087205 h 2600341"/>
                  <a:gd name="connsiteX338" fmla="*/ 2511262 w 6270636"/>
                  <a:gd name="connsiteY338" fmla="*/ 2076678 h 2600341"/>
                  <a:gd name="connsiteX339" fmla="*/ 2440586 w 6270636"/>
                  <a:gd name="connsiteY339" fmla="*/ 2022543 h 2600341"/>
                  <a:gd name="connsiteX340" fmla="*/ 2314271 w 6270636"/>
                  <a:gd name="connsiteY340" fmla="*/ 1954875 h 2600341"/>
                  <a:gd name="connsiteX341" fmla="*/ 2323293 w 6270636"/>
                  <a:gd name="connsiteY341" fmla="*/ 1971416 h 2600341"/>
                  <a:gd name="connsiteX342" fmla="*/ 2333819 w 6270636"/>
                  <a:gd name="connsiteY342" fmla="*/ 1987957 h 2600341"/>
                  <a:gd name="connsiteX343" fmla="*/ 2359383 w 6270636"/>
                  <a:gd name="connsiteY343" fmla="*/ 1998483 h 2600341"/>
                  <a:gd name="connsiteX344" fmla="*/ 2392466 w 6270636"/>
                  <a:gd name="connsiteY344" fmla="*/ 2013521 h 2600341"/>
                  <a:gd name="connsiteX345" fmla="*/ 2476676 w 6270636"/>
                  <a:gd name="connsiteY345" fmla="*/ 2132317 h 2600341"/>
                  <a:gd name="connsiteX346" fmla="*/ 2482691 w 6270636"/>
                  <a:gd name="connsiteY346" fmla="*/ 2154873 h 2600341"/>
                  <a:gd name="connsiteX347" fmla="*/ 2464646 w 6270636"/>
                  <a:gd name="connsiteY347" fmla="*/ 2139836 h 2600341"/>
                  <a:gd name="connsiteX348" fmla="*/ 2293218 w 6270636"/>
                  <a:gd name="connsiteY348" fmla="*/ 2039085 h 2600341"/>
                  <a:gd name="connsiteX349" fmla="*/ 2193971 w 6270636"/>
                  <a:gd name="connsiteY349" fmla="*/ 2024047 h 2600341"/>
                  <a:gd name="connsiteX350" fmla="*/ 2225549 w 6270636"/>
                  <a:gd name="connsiteY350" fmla="*/ 2060137 h 2600341"/>
                  <a:gd name="connsiteX351" fmla="*/ 2258632 w 6270636"/>
                  <a:gd name="connsiteY351" fmla="*/ 2085701 h 2600341"/>
                  <a:gd name="connsiteX352" fmla="*/ 2381940 w 6270636"/>
                  <a:gd name="connsiteY352" fmla="*/ 2227053 h 2600341"/>
                  <a:gd name="connsiteX353" fmla="*/ 2378932 w 6270636"/>
                  <a:gd name="connsiteY353" fmla="*/ 2299233 h 2600341"/>
                  <a:gd name="connsiteX354" fmla="*/ 2421037 w 6270636"/>
                  <a:gd name="connsiteY354" fmla="*/ 2332316 h 2600341"/>
                  <a:gd name="connsiteX355" fmla="*/ 2396977 w 6270636"/>
                  <a:gd name="connsiteY355" fmla="*/ 2431563 h 2600341"/>
                  <a:gd name="connsiteX356" fmla="*/ 2252617 w 6270636"/>
                  <a:gd name="connsiteY356" fmla="*/ 2485698 h 2600341"/>
                  <a:gd name="connsiteX357" fmla="*/ 2246602 w 6270636"/>
                  <a:gd name="connsiteY357" fmla="*/ 2485698 h 2600341"/>
                  <a:gd name="connsiteX358" fmla="*/ 2219535 w 6270636"/>
                  <a:gd name="connsiteY358" fmla="*/ 2572916 h 2600341"/>
                  <a:gd name="connsiteX359" fmla="*/ 2118783 w 6270636"/>
                  <a:gd name="connsiteY359" fmla="*/ 2599983 h 2600341"/>
                  <a:gd name="connsiteX360" fmla="*/ 2087204 w 6270636"/>
                  <a:gd name="connsiteY360" fmla="*/ 2587953 h 2600341"/>
                  <a:gd name="connsiteX361" fmla="*/ 2078182 w 6270636"/>
                  <a:gd name="connsiteY361" fmla="*/ 2556375 h 2600341"/>
                  <a:gd name="connsiteX362" fmla="*/ 2162392 w 6270636"/>
                  <a:gd name="connsiteY362" fmla="*/ 2485698 h 2600341"/>
                  <a:gd name="connsiteX363" fmla="*/ 2228557 w 6270636"/>
                  <a:gd name="connsiteY363" fmla="*/ 2470661 h 2600341"/>
                  <a:gd name="connsiteX364" fmla="*/ 2166903 w 6270636"/>
                  <a:gd name="connsiteY364" fmla="*/ 2347353 h 2600341"/>
                  <a:gd name="connsiteX365" fmla="*/ 2163896 w 6270636"/>
                  <a:gd name="connsiteY365" fmla="*/ 2342842 h 2600341"/>
                  <a:gd name="connsiteX366" fmla="*/ 2054122 w 6270636"/>
                  <a:gd name="connsiteY366" fmla="*/ 2103746 h 2600341"/>
                  <a:gd name="connsiteX367" fmla="*/ 2067656 w 6270636"/>
                  <a:gd name="connsiteY367" fmla="*/ 2099235 h 2600341"/>
                  <a:gd name="connsiteX368" fmla="*/ 2093219 w 6270636"/>
                  <a:gd name="connsiteY368" fmla="*/ 2132317 h 2600341"/>
                  <a:gd name="connsiteX369" fmla="*/ 2151866 w 6270636"/>
                  <a:gd name="connsiteY369" fmla="*/ 2099235 h 2600341"/>
                  <a:gd name="connsiteX370" fmla="*/ 2168407 w 6270636"/>
                  <a:gd name="connsiteY370" fmla="*/ 2037581 h 2600341"/>
                  <a:gd name="connsiteX371" fmla="*/ 2069160 w 6270636"/>
                  <a:gd name="connsiteY371" fmla="*/ 2034573 h 2600341"/>
                  <a:gd name="connsiteX372" fmla="*/ 2055626 w 6270636"/>
                  <a:gd name="connsiteY372" fmla="*/ 2078182 h 2600341"/>
                  <a:gd name="connsiteX373" fmla="*/ 2013521 w 6270636"/>
                  <a:gd name="connsiteY373" fmla="*/ 2174422 h 2600341"/>
                  <a:gd name="connsiteX374" fmla="*/ 1983446 w 6270636"/>
                  <a:gd name="connsiteY374" fmla="*/ 2186452 h 2600341"/>
                  <a:gd name="connsiteX375" fmla="*/ 1957882 w 6270636"/>
                  <a:gd name="connsiteY375" fmla="*/ 2193971 h 2600341"/>
                  <a:gd name="connsiteX376" fmla="*/ 1893221 w 6270636"/>
                  <a:gd name="connsiteY376" fmla="*/ 2162392 h 2600341"/>
                  <a:gd name="connsiteX377" fmla="*/ 1903747 w 6270636"/>
                  <a:gd name="connsiteY377" fmla="*/ 2199986 h 2600341"/>
                  <a:gd name="connsiteX378" fmla="*/ 1911266 w 6270636"/>
                  <a:gd name="connsiteY378" fmla="*/ 2215023 h 2600341"/>
                  <a:gd name="connsiteX379" fmla="*/ 1965401 w 6270636"/>
                  <a:gd name="connsiteY379" fmla="*/ 2345850 h 2600341"/>
                  <a:gd name="connsiteX380" fmla="*/ 1981942 w 6270636"/>
                  <a:gd name="connsiteY380" fmla="*/ 2390962 h 2600341"/>
                  <a:gd name="connsiteX381" fmla="*/ 1996980 w 6270636"/>
                  <a:gd name="connsiteY381" fmla="*/ 2425548 h 2600341"/>
                  <a:gd name="connsiteX382" fmla="*/ 2034573 w 6270636"/>
                  <a:gd name="connsiteY382" fmla="*/ 2563893 h 2600341"/>
                  <a:gd name="connsiteX383" fmla="*/ 2001491 w 6270636"/>
                  <a:gd name="connsiteY383" fmla="*/ 2598479 h 2600341"/>
                  <a:gd name="connsiteX384" fmla="*/ 1990965 w 6270636"/>
                  <a:gd name="connsiteY384" fmla="*/ 2598479 h 2600341"/>
                  <a:gd name="connsiteX385" fmla="*/ 1825552 w 6270636"/>
                  <a:gd name="connsiteY385" fmla="*/ 2434571 h 2600341"/>
                  <a:gd name="connsiteX386" fmla="*/ 1887206 w 6270636"/>
                  <a:gd name="connsiteY386" fmla="*/ 2529307 h 2600341"/>
                  <a:gd name="connsiteX387" fmla="*/ 1999987 w 6270636"/>
                  <a:gd name="connsiteY387" fmla="*/ 2581938 h 2600341"/>
                  <a:gd name="connsiteX388" fmla="*/ 2022543 w 6270636"/>
                  <a:gd name="connsiteY388" fmla="*/ 2559382 h 2600341"/>
                  <a:gd name="connsiteX389" fmla="*/ 1984949 w 6270636"/>
                  <a:gd name="connsiteY389" fmla="*/ 2430060 h 2600341"/>
                  <a:gd name="connsiteX390" fmla="*/ 1969912 w 6270636"/>
                  <a:gd name="connsiteY390" fmla="*/ 2395473 h 2600341"/>
                  <a:gd name="connsiteX391" fmla="*/ 1953371 w 6270636"/>
                  <a:gd name="connsiteY391" fmla="*/ 2348857 h 2600341"/>
                  <a:gd name="connsiteX392" fmla="*/ 1914273 w 6270636"/>
                  <a:gd name="connsiteY392" fmla="*/ 2249610 h 2600341"/>
                  <a:gd name="connsiteX393" fmla="*/ 1911266 w 6270636"/>
                  <a:gd name="connsiteY393" fmla="*/ 2261640 h 2600341"/>
                  <a:gd name="connsiteX394" fmla="*/ 1887206 w 6270636"/>
                  <a:gd name="connsiteY394" fmla="*/ 2293218 h 2600341"/>
                  <a:gd name="connsiteX395" fmla="*/ 1848108 w 6270636"/>
                  <a:gd name="connsiteY395" fmla="*/ 2296226 h 2600341"/>
                  <a:gd name="connsiteX396" fmla="*/ 1828560 w 6270636"/>
                  <a:gd name="connsiteY396" fmla="*/ 2287203 h 2600341"/>
                  <a:gd name="connsiteX397" fmla="*/ 1772921 w 6270636"/>
                  <a:gd name="connsiteY397" fmla="*/ 2282692 h 2600341"/>
                  <a:gd name="connsiteX398" fmla="*/ 1769913 w 6270636"/>
                  <a:gd name="connsiteY398" fmla="*/ 2285700 h 2600341"/>
                  <a:gd name="connsiteX399" fmla="*/ 1816530 w 6270636"/>
                  <a:gd name="connsiteY399" fmla="*/ 2415022 h 2600341"/>
                  <a:gd name="connsiteX400" fmla="*/ 1825552 w 6270636"/>
                  <a:gd name="connsiteY400" fmla="*/ 2434571 h 2600341"/>
                  <a:gd name="connsiteX401" fmla="*/ 2233068 w 6270636"/>
                  <a:gd name="connsiteY401" fmla="*/ 2482691 h 2600341"/>
                  <a:gd name="connsiteX402" fmla="*/ 2169911 w 6270636"/>
                  <a:gd name="connsiteY402" fmla="*/ 2496225 h 2600341"/>
                  <a:gd name="connsiteX403" fmla="*/ 2094723 w 6270636"/>
                  <a:gd name="connsiteY403" fmla="*/ 2556375 h 2600341"/>
                  <a:gd name="connsiteX404" fmla="*/ 2100738 w 6270636"/>
                  <a:gd name="connsiteY404" fmla="*/ 2574420 h 2600341"/>
                  <a:gd name="connsiteX405" fmla="*/ 2121791 w 6270636"/>
                  <a:gd name="connsiteY405" fmla="*/ 2581938 h 2600341"/>
                  <a:gd name="connsiteX406" fmla="*/ 2212016 w 6270636"/>
                  <a:gd name="connsiteY406" fmla="*/ 2557878 h 2600341"/>
                  <a:gd name="connsiteX407" fmla="*/ 2233068 w 6270636"/>
                  <a:gd name="connsiteY407" fmla="*/ 2482691 h 2600341"/>
                  <a:gd name="connsiteX408" fmla="*/ 1335330 w 6270636"/>
                  <a:gd name="connsiteY408" fmla="*/ 2524796 h 2600341"/>
                  <a:gd name="connsiteX409" fmla="*/ 1362397 w 6270636"/>
                  <a:gd name="connsiteY409" fmla="*/ 2554871 h 2600341"/>
                  <a:gd name="connsiteX410" fmla="*/ 1479690 w 6270636"/>
                  <a:gd name="connsiteY410" fmla="*/ 2545848 h 2600341"/>
                  <a:gd name="connsiteX411" fmla="*/ 1430066 w 6270636"/>
                  <a:gd name="connsiteY411" fmla="*/ 2536826 h 2600341"/>
                  <a:gd name="connsiteX412" fmla="*/ 1351871 w 6270636"/>
                  <a:gd name="connsiteY412" fmla="*/ 2524796 h 2600341"/>
                  <a:gd name="connsiteX413" fmla="*/ 1335330 w 6270636"/>
                  <a:gd name="connsiteY413" fmla="*/ 2524796 h 2600341"/>
                  <a:gd name="connsiteX414" fmla="*/ 1741342 w 6270636"/>
                  <a:gd name="connsiteY414" fmla="*/ 2338331 h 2600341"/>
                  <a:gd name="connsiteX415" fmla="*/ 1738335 w 6270636"/>
                  <a:gd name="connsiteY415" fmla="*/ 2357880 h 2600341"/>
                  <a:gd name="connsiteX416" fmla="*/ 1736831 w 6270636"/>
                  <a:gd name="connsiteY416" fmla="*/ 2415022 h 2600341"/>
                  <a:gd name="connsiteX417" fmla="*/ 1772921 w 6270636"/>
                  <a:gd name="connsiteY417" fmla="*/ 2505247 h 2600341"/>
                  <a:gd name="connsiteX418" fmla="*/ 1812018 w 6270636"/>
                  <a:gd name="connsiteY418" fmla="*/ 2538329 h 2600341"/>
                  <a:gd name="connsiteX419" fmla="*/ 1821041 w 6270636"/>
                  <a:gd name="connsiteY419" fmla="*/ 2533818 h 2600341"/>
                  <a:gd name="connsiteX420" fmla="*/ 1828560 w 6270636"/>
                  <a:gd name="connsiteY420" fmla="*/ 2502240 h 2600341"/>
                  <a:gd name="connsiteX421" fmla="*/ 1812018 w 6270636"/>
                  <a:gd name="connsiteY421" fmla="*/ 2442090 h 2600341"/>
                  <a:gd name="connsiteX422" fmla="*/ 1801492 w 6270636"/>
                  <a:gd name="connsiteY422" fmla="*/ 2422541 h 2600341"/>
                  <a:gd name="connsiteX423" fmla="*/ 1784951 w 6270636"/>
                  <a:gd name="connsiteY423" fmla="*/ 2395473 h 2600341"/>
                  <a:gd name="connsiteX424" fmla="*/ 1775928 w 6270636"/>
                  <a:gd name="connsiteY424" fmla="*/ 2378932 h 2600341"/>
                  <a:gd name="connsiteX425" fmla="*/ 1763898 w 6270636"/>
                  <a:gd name="connsiteY425" fmla="*/ 2359383 h 2600341"/>
                  <a:gd name="connsiteX426" fmla="*/ 1741342 w 6270636"/>
                  <a:gd name="connsiteY426" fmla="*/ 2338331 h 2600341"/>
                  <a:gd name="connsiteX427" fmla="*/ 1240593 w 6270636"/>
                  <a:gd name="connsiteY427" fmla="*/ 2353368 h 2600341"/>
                  <a:gd name="connsiteX428" fmla="*/ 1224052 w 6270636"/>
                  <a:gd name="connsiteY428" fmla="*/ 2354872 h 2600341"/>
                  <a:gd name="connsiteX429" fmla="*/ 1130820 w 6270636"/>
                  <a:gd name="connsiteY429" fmla="*/ 2422541 h 2600341"/>
                  <a:gd name="connsiteX430" fmla="*/ 1133827 w 6270636"/>
                  <a:gd name="connsiteY430" fmla="*/ 2497728 h 2600341"/>
                  <a:gd name="connsiteX431" fmla="*/ 1284202 w 6270636"/>
                  <a:gd name="connsiteY431" fmla="*/ 2517277 h 2600341"/>
                  <a:gd name="connsiteX432" fmla="*/ 1318788 w 6270636"/>
                  <a:gd name="connsiteY432" fmla="*/ 2512766 h 2600341"/>
                  <a:gd name="connsiteX433" fmla="*/ 1362397 w 6270636"/>
                  <a:gd name="connsiteY433" fmla="*/ 2436075 h 2600341"/>
                  <a:gd name="connsiteX434" fmla="*/ 1404502 w 6270636"/>
                  <a:gd name="connsiteY434" fmla="*/ 2413518 h 2600341"/>
                  <a:gd name="connsiteX435" fmla="*/ 1410517 w 6270636"/>
                  <a:gd name="connsiteY435" fmla="*/ 2378932 h 2600341"/>
                  <a:gd name="connsiteX436" fmla="*/ 1542847 w 6270636"/>
                  <a:gd name="connsiteY436" fmla="*/ 2151866 h 2600341"/>
                  <a:gd name="connsiteX437" fmla="*/ 1544351 w 6270636"/>
                  <a:gd name="connsiteY437" fmla="*/ 2147355 h 2600341"/>
                  <a:gd name="connsiteX438" fmla="*/ 1633072 w 6270636"/>
                  <a:gd name="connsiteY438" fmla="*/ 2085701 h 2600341"/>
                  <a:gd name="connsiteX439" fmla="*/ 1693222 w 6270636"/>
                  <a:gd name="connsiteY439" fmla="*/ 2141340 h 2600341"/>
                  <a:gd name="connsiteX440" fmla="*/ 1687207 w 6270636"/>
                  <a:gd name="connsiteY440" fmla="*/ 2239083 h 2600341"/>
                  <a:gd name="connsiteX441" fmla="*/ 1669162 w 6270636"/>
                  <a:gd name="connsiteY441" fmla="*/ 2278181 h 2600341"/>
                  <a:gd name="connsiteX442" fmla="*/ 1669162 w 6270636"/>
                  <a:gd name="connsiteY442" fmla="*/ 2278181 h 2600341"/>
                  <a:gd name="connsiteX443" fmla="*/ 1696230 w 6270636"/>
                  <a:gd name="connsiteY443" fmla="*/ 2287203 h 2600341"/>
                  <a:gd name="connsiteX444" fmla="*/ 1700741 w 6270636"/>
                  <a:gd name="connsiteY444" fmla="*/ 2290211 h 2600341"/>
                  <a:gd name="connsiteX445" fmla="*/ 1733823 w 6270636"/>
                  <a:gd name="connsiteY445" fmla="*/ 2314271 h 2600341"/>
                  <a:gd name="connsiteX446" fmla="*/ 1753372 w 6270636"/>
                  <a:gd name="connsiteY446" fmla="*/ 2282692 h 2600341"/>
                  <a:gd name="connsiteX447" fmla="*/ 1753372 w 6270636"/>
                  <a:gd name="connsiteY447" fmla="*/ 2275173 h 2600341"/>
                  <a:gd name="connsiteX448" fmla="*/ 1741342 w 6270636"/>
                  <a:gd name="connsiteY448" fmla="*/ 2201490 h 2600341"/>
                  <a:gd name="connsiteX449" fmla="*/ 1763898 w 6270636"/>
                  <a:gd name="connsiteY449" fmla="*/ 2129310 h 2600341"/>
                  <a:gd name="connsiteX450" fmla="*/ 1855627 w 6270636"/>
                  <a:gd name="connsiteY450" fmla="*/ 2120287 h 2600341"/>
                  <a:gd name="connsiteX451" fmla="*/ 1857131 w 6270636"/>
                  <a:gd name="connsiteY451" fmla="*/ 2120287 h 2600341"/>
                  <a:gd name="connsiteX452" fmla="*/ 1855627 w 6270636"/>
                  <a:gd name="connsiteY452" fmla="*/ 2117280 h 2600341"/>
                  <a:gd name="connsiteX453" fmla="*/ 1842093 w 6270636"/>
                  <a:gd name="connsiteY453" fmla="*/ 2082693 h 2600341"/>
                  <a:gd name="connsiteX454" fmla="*/ 1867657 w 6270636"/>
                  <a:gd name="connsiteY454" fmla="*/ 2019536 h 2600341"/>
                  <a:gd name="connsiteX455" fmla="*/ 1876680 w 6270636"/>
                  <a:gd name="connsiteY455" fmla="*/ 2010513 h 2600341"/>
                  <a:gd name="connsiteX456" fmla="*/ 1861642 w 6270636"/>
                  <a:gd name="connsiteY456" fmla="*/ 1978935 h 2600341"/>
                  <a:gd name="connsiteX457" fmla="*/ 1846605 w 6270636"/>
                  <a:gd name="connsiteY457" fmla="*/ 1959386 h 2600341"/>
                  <a:gd name="connsiteX458" fmla="*/ 1851116 w 6270636"/>
                  <a:gd name="connsiteY458" fmla="*/ 1909762 h 2600341"/>
                  <a:gd name="connsiteX459" fmla="*/ 1893221 w 6270636"/>
                  <a:gd name="connsiteY459" fmla="*/ 1885702 h 2600341"/>
                  <a:gd name="connsiteX460" fmla="*/ 1917281 w 6270636"/>
                  <a:gd name="connsiteY460" fmla="*/ 1891717 h 2600341"/>
                  <a:gd name="connsiteX461" fmla="*/ 1929311 w 6270636"/>
                  <a:gd name="connsiteY461" fmla="*/ 1894725 h 2600341"/>
                  <a:gd name="connsiteX462" fmla="*/ 1981942 w 6270636"/>
                  <a:gd name="connsiteY462" fmla="*/ 1881191 h 2600341"/>
                  <a:gd name="connsiteX463" fmla="*/ 2010513 w 6270636"/>
                  <a:gd name="connsiteY463" fmla="*/ 1837582 h 2600341"/>
                  <a:gd name="connsiteX464" fmla="*/ 2012017 w 6270636"/>
                  <a:gd name="connsiteY464" fmla="*/ 1831567 h 2600341"/>
                  <a:gd name="connsiteX465" fmla="*/ 2018032 w 6270636"/>
                  <a:gd name="connsiteY465" fmla="*/ 1812019 h 2600341"/>
                  <a:gd name="connsiteX466" fmla="*/ 2034573 w 6270636"/>
                  <a:gd name="connsiteY466" fmla="*/ 1799988 h 2600341"/>
                  <a:gd name="connsiteX467" fmla="*/ 2040588 w 6270636"/>
                  <a:gd name="connsiteY467" fmla="*/ 1796981 h 2600341"/>
                  <a:gd name="connsiteX468" fmla="*/ 2057130 w 6270636"/>
                  <a:gd name="connsiteY468" fmla="*/ 1763898 h 2600341"/>
                  <a:gd name="connsiteX469" fmla="*/ 2057130 w 6270636"/>
                  <a:gd name="connsiteY469" fmla="*/ 1757883 h 2600341"/>
                  <a:gd name="connsiteX470" fmla="*/ 2063144 w 6270636"/>
                  <a:gd name="connsiteY470" fmla="*/ 1756380 h 2600341"/>
                  <a:gd name="connsiteX471" fmla="*/ 2102242 w 6270636"/>
                  <a:gd name="connsiteY471" fmla="*/ 1720290 h 2600341"/>
                  <a:gd name="connsiteX472" fmla="*/ 2106753 w 6270636"/>
                  <a:gd name="connsiteY472" fmla="*/ 1714275 h 2600341"/>
                  <a:gd name="connsiteX473" fmla="*/ 2114272 w 6270636"/>
                  <a:gd name="connsiteY473" fmla="*/ 1684200 h 2600341"/>
                  <a:gd name="connsiteX474" fmla="*/ 2066152 w 6270636"/>
                  <a:gd name="connsiteY474" fmla="*/ 1654125 h 2600341"/>
                  <a:gd name="connsiteX475" fmla="*/ 2040588 w 6270636"/>
                  <a:gd name="connsiteY475" fmla="*/ 1646606 h 2600341"/>
                  <a:gd name="connsiteX476" fmla="*/ 1981942 w 6270636"/>
                  <a:gd name="connsiteY476" fmla="*/ 1563900 h 2600341"/>
                  <a:gd name="connsiteX477" fmla="*/ 1947356 w 6270636"/>
                  <a:gd name="connsiteY477" fmla="*/ 1539840 h 2600341"/>
                  <a:gd name="connsiteX478" fmla="*/ 1921792 w 6270636"/>
                  <a:gd name="connsiteY478" fmla="*/ 1535328 h 2600341"/>
                  <a:gd name="connsiteX479" fmla="*/ 1875176 w 6270636"/>
                  <a:gd name="connsiteY479" fmla="*/ 1518787 h 2600341"/>
                  <a:gd name="connsiteX480" fmla="*/ 1863146 w 6270636"/>
                  <a:gd name="connsiteY480" fmla="*/ 1496231 h 2600341"/>
                  <a:gd name="connsiteX481" fmla="*/ 1860138 w 6270636"/>
                  <a:gd name="connsiteY481" fmla="*/ 1488712 h 2600341"/>
                  <a:gd name="connsiteX482" fmla="*/ 1843597 w 6270636"/>
                  <a:gd name="connsiteY482" fmla="*/ 1476682 h 2600341"/>
                  <a:gd name="connsiteX483" fmla="*/ 1834575 w 6270636"/>
                  <a:gd name="connsiteY483" fmla="*/ 1481194 h 2600341"/>
                  <a:gd name="connsiteX484" fmla="*/ 1830063 w 6270636"/>
                  <a:gd name="connsiteY484" fmla="*/ 1484201 h 2600341"/>
                  <a:gd name="connsiteX485" fmla="*/ 1765402 w 6270636"/>
                  <a:gd name="connsiteY485" fmla="*/ 1484201 h 2600341"/>
                  <a:gd name="connsiteX486" fmla="*/ 1724801 w 6270636"/>
                  <a:gd name="connsiteY486" fmla="*/ 1449615 h 2600341"/>
                  <a:gd name="connsiteX487" fmla="*/ 1634576 w 6270636"/>
                  <a:gd name="connsiteY487" fmla="*/ 1490216 h 2600341"/>
                  <a:gd name="connsiteX488" fmla="*/ 1621042 w 6270636"/>
                  <a:gd name="connsiteY488" fmla="*/ 1491720 h 2600341"/>
                  <a:gd name="connsiteX489" fmla="*/ 1612020 w 6270636"/>
                  <a:gd name="connsiteY489" fmla="*/ 1493223 h 2600341"/>
                  <a:gd name="connsiteX490" fmla="*/ 1612020 w 6270636"/>
                  <a:gd name="connsiteY490" fmla="*/ 1496231 h 2600341"/>
                  <a:gd name="connsiteX491" fmla="*/ 1612020 w 6270636"/>
                  <a:gd name="connsiteY491" fmla="*/ 1499239 h 2600341"/>
                  <a:gd name="connsiteX492" fmla="*/ 1610516 w 6270636"/>
                  <a:gd name="connsiteY492" fmla="*/ 1500742 h 2600341"/>
                  <a:gd name="connsiteX493" fmla="*/ 1606005 w 6270636"/>
                  <a:gd name="connsiteY493" fmla="*/ 1538336 h 2600341"/>
                  <a:gd name="connsiteX494" fmla="*/ 1609012 w 6270636"/>
                  <a:gd name="connsiteY494" fmla="*/ 1545855 h 2600341"/>
                  <a:gd name="connsiteX495" fmla="*/ 1615027 w 6270636"/>
                  <a:gd name="connsiteY495" fmla="*/ 1601494 h 2600341"/>
                  <a:gd name="connsiteX496" fmla="*/ 1607508 w 6270636"/>
                  <a:gd name="connsiteY496" fmla="*/ 1618035 h 2600341"/>
                  <a:gd name="connsiteX497" fmla="*/ 1601493 w 6270636"/>
                  <a:gd name="connsiteY497" fmla="*/ 1645102 h 2600341"/>
                  <a:gd name="connsiteX498" fmla="*/ 1609012 w 6270636"/>
                  <a:gd name="connsiteY498" fmla="*/ 1652621 h 2600341"/>
                  <a:gd name="connsiteX499" fmla="*/ 1621042 w 6270636"/>
                  <a:gd name="connsiteY499" fmla="*/ 1664651 h 2600341"/>
                  <a:gd name="connsiteX500" fmla="*/ 1621042 w 6270636"/>
                  <a:gd name="connsiteY500" fmla="*/ 1702245 h 2600341"/>
                  <a:gd name="connsiteX501" fmla="*/ 1618035 w 6270636"/>
                  <a:gd name="connsiteY501" fmla="*/ 1714275 h 2600341"/>
                  <a:gd name="connsiteX502" fmla="*/ 1670666 w 6270636"/>
                  <a:gd name="connsiteY502" fmla="*/ 1780440 h 2600341"/>
                  <a:gd name="connsiteX503" fmla="*/ 1741342 w 6270636"/>
                  <a:gd name="connsiteY503" fmla="*/ 1855627 h 2600341"/>
                  <a:gd name="connsiteX504" fmla="*/ 1733823 w 6270636"/>
                  <a:gd name="connsiteY504" fmla="*/ 1888710 h 2600341"/>
                  <a:gd name="connsiteX505" fmla="*/ 1727808 w 6270636"/>
                  <a:gd name="connsiteY505" fmla="*/ 1912770 h 2600341"/>
                  <a:gd name="connsiteX506" fmla="*/ 1730816 w 6270636"/>
                  <a:gd name="connsiteY506" fmla="*/ 1960890 h 2600341"/>
                  <a:gd name="connsiteX507" fmla="*/ 1730816 w 6270636"/>
                  <a:gd name="connsiteY507" fmla="*/ 2024047 h 2600341"/>
                  <a:gd name="connsiteX508" fmla="*/ 1727808 w 6270636"/>
                  <a:gd name="connsiteY508" fmla="*/ 2033070 h 2600341"/>
                  <a:gd name="connsiteX509" fmla="*/ 1717282 w 6270636"/>
                  <a:gd name="connsiteY509" fmla="*/ 2055626 h 2600341"/>
                  <a:gd name="connsiteX510" fmla="*/ 1712771 w 6270636"/>
                  <a:gd name="connsiteY510" fmla="*/ 2061641 h 2600341"/>
                  <a:gd name="connsiteX511" fmla="*/ 1602997 w 6270636"/>
                  <a:gd name="connsiteY511" fmla="*/ 2075175 h 2600341"/>
                  <a:gd name="connsiteX512" fmla="*/ 1572922 w 6270636"/>
                  <a:gd name="connsiteY512" fmla="*/ 2069160 h 2600341"/>
                  <a:gd name="connsiteX513" fmla="*/ 1563900 w 6270636"/>
                  <a:gd name="connsiteY513" fmla="*/ 2067656 h 2600341"/>
                  <a:gd name="connsiteX514" fmla="*/ 1566907 w 6270636"/>
                  <a:gd name="connsiteY514" fmla="*/ 2058633 h 2600341"/>
                  <a:gd name="connsiteX515" fmla="*/ 1535328 w 6270636"/>
                  <a:gd name="connsiteY515" fmla="*/ 1963897 h 2600341"/>
                  <a:gd name="connsiteX516" fmla="*/ 1467660 w 6270636"/>
                  <a:gd name="connsiteY516" fmla="*/ 1963897 h 2600341"/>
                  <a:gd name="connsiteX517" fmla="*/ 1431570 w 6270636"/>
                  <a:gd name="connsiteY517" fmla="*/ 2009010 h 2600341"/>
                  <a:gd name="connsiteX518" fmla="*/ 1484201 w 6270636"/>
                  <a:gd name="connsiteY518" fmla="*/ 1978935 h 2600341"/>
                  <a:gd name="connsiteX519" fmla="*/ 1530817 w 6270636"/>
                  <a:gd name="connsiteY519" fmla="*/ 2001491 h 2600341"/>
                  <a:gd name="connsiteX520" fmla="*/ 1553373 w 6270636"/>
                  <a:gd name="connsiteY520" fmla="*/ 2058633 h 2600341"/>
                  <a:gd name="connsiteX521" fmla="*/ 1475178 w 6270636"/>
                  <a:gd name="connsiteY521" fmla="*/ 2153370 h 2600341"/>
                  <a:gd name="connsiteX522" fmla="*/ 1402998 w 6270636"/>
                  <a:gd name="connsiteY522" fmla="*/ 2115776 h 2600341"/>
                  <a:gd name="connsiteX523" fmla="*/ 1395480 w 6270636"/>
                  <a:gd name="connsiteY523" fmla="*/ 2061641 h 2600341"/>
                  <a:gd name="connsiteX524" fmla="*/ 1387961 w 6270636"/>
                  <a:gd name="connsiteY524" fmla="*/ 2069160 h 2600341"/>
                  <a:gd name="connsiteX525" fmla="*/ 1266157 w 6270636"/>
                  <a:gd name="connsiteY525" fmla="*/ 2341338 h 2600341"/>
                  <a:gd name="connsiteX526" fmla="*/ 1351871 w 6270636"/>
                  <a:gd name="connsiteY526" fmla="*/ 2384947 h 2600341"/>
                  <a:gd name="connsiteX527" fmla="*/ 1351871 w 6270636"/>
                  <a:gd name="connsiteY527" fmla="*/ 2439082 h 2600341"/>
                  <a:gd name="connsiteX528" fmla="*/ 1342848 w 6270636"/>
                  <a:gd name="connsiteY528" fmla="*/ 2442090 h 2600341"/>
                  <a:gd name="connsiteX529" fmla="*/ 1336834 w 6270636"/>
                  <a:gd name="connsiteY529" fmla="*/ 2440586 h 2600341"/>
                  <a:gd name="connsiteX530" fmla="*/ 1251120 w 6270636"/>
                  <a:gd name="connsiteY530" fmla="*/ 2366902 h 2600341"/>
                  <a:gd name="connsiteX531" fmla="*/ 1248112 w 6270636"/>
                  <a:gd name="connsiteY531" fmla="*/ 2353368 h 2600341"/>
                  <a:gd name="connsiteX532" fmla="*/ 1240593 w 6270636"/>
                  <a:gd name="connsiteY532" fmla="*/ 2353368 h 2600341"/>
                  <a:gd name="connsiteX533" fmla="*/ 1542847 w 6270636"/>
                  <a:gd name="connsiteY533" fmla="*/ 2502240 h 2600341"/>
                  <a:gd name="connsiteX534" fmla="*/ 1606005 w 6270636"/>
                  <a:gd name="connsiteY534" fmla="*/ 2503743 h 2600341"/>
                  <a:gd name="connsiteX535" fmla="*/ 1693222 w 6270636"/>
                  <a:gd name="connsiteY535" fmla="*/ 2418029 h 2600341"/>
                  <a:gd name="connsiteX536" fmla="*/ 1690215 w 6270636"/>
                  <a:gd name="connsiteY536" fmla="*/ 2422541 h 2600341"/>
                  <a:gd name="connsiteX537" fmla="*/ 1685703 w 6270636"/>
                  <a:gd name="connsiteY537" fmla="*/ 2421037 h 2600341"/>
                  <a:gd name="connsiteX538" fmla="*/ 1652621 w 6270636"/>
                  <a:gd name="connsiteY538" fmla="*/ 2413518 h 2600341"/>
                  <a:gd name="connsiteX539" fmla="*/ 1602997 w 6270636"/>
                  <a:gd name="connsiteY539" fmla="*/ 2393970 h 2600341"/>
                  <a:gd name="connsiteX540" fmla="*/ 1542847 w 6270636"/>
                  <a:gd name="connsiteY540" fmla="*/ 2502240 h 2600341"/>
                  <a:gd name="connsiteX541" fmla="*/ 1419540 w 6270636"/>
                  <a:gd name="connsiteY541" fmla="*/ 2424045 h 2600341"/>
                  <a:gd name="connsiteX542" fmla="*/ 1431570 w 6270636"/>
                  <a:gd name="connsiteY542" fmla="*/ 2451112 h 2600341"/>
                  <a:gd name="connsiteX543" fmla="*/ 1494727 w 6270636"/>
                  <a:gd name="connsiteY543" fmla="*/ 2470661 h 2600341"/>
                  <a:gd name="connsiteX544" fmla="*/ 1466156 w 6270636"/>
                  <a:gd name="connsiteY544" fmla="*/ 2425548 h 2600341"/>
                  <a:gd name="connsiteX545" fmla="*/ 1419540 w 6270636"/>
                  <a:gd name="connsiteY545" fmla="*/ 2424045 h 2600341"/>
                  <a:gd name="connsiteX546" fmla="*/ 2082693 w 6270636"/>
                  <a:gd name="connsiteY546" fmla="*/ 2139836 h 2600341"/>
                  <a:gd name="connsiteX547" fmla="*/ 2177430 w 6270636"/>
                  <a:gd name="connsiteY547" fmla="*/ 2330812 h 2600341"/>
                  <a:gd name="connsiteX548" fmla="*/ 2180437 w 6270636"/>
                  <a:gd name="connsiteY548" fmla="*/ 2335323 h 2600341"/>
                  <a:gd name="connsiteX549" fmla="*/ 2245098 w 6270636"/>
                  <a:gd name="connsiteY549" fmla="*/ 2466150 h 2600341"/>
                  <a:gd name="connsiteX550" fmla="*/ 2254121 w 6270636"/>
                  <a:gd name="connsiteY550" fmla="*/ 2466150 h 2600341"/>
                  <a:gd name="connsiteX551" fmla="*/ 2387954 w 6270636"/>
                  <a:gd name="connsiteY551" fmla="*/ 2416526 h 2600341"/>
                  <a:gd name="connsiteX552" fmla="*/ 2410511 w 6270636"/>
                  <a:gd name="connsiteY552" fmla="*/ 2333820 h 2600341"/>
                  <a:gd name="connsiteX553" fmla="*/ 2377428 w 6270636"/>
                  <a:gd name="connsiteY553" fmla="*/ 2308256 h 2600341"/>
                  <a:gd name="connsiteX554" fmla="*/ 2336827 w 6270636"/>
                  <a:gd name="connsiteY554" fmla="*/ 2377428 h 2600341"/>
                  <a:gd name="connsiteX555" fmla="*/ 2275173 w 6270636"/>
                  <a:gd name="connsiteY555" fmla="*/ 2384947 h 2600341"/>
                  <a:gd name="connsiteX556" fmla="*/ 2269158 w 6270636"/>
                  <a:gd name="connsiteY556" fmla="*/ 2381940 h 2600341"/>
                  <a:gd name="connsiteX557" fmla="*/ 2270662 w 6270636"/>
                  <a:gd name="connsiteY557" fmla="*/ 2375925 h 2600341"/>
                  <a:gd name="connsiteX558" fmla="*/ 2360887 w 6270636"/>
                  <a:gd name="connsiteY558" fmla="*/ 2293218 h 2600341"/>
                  <a:gd name="connsiteX559" fmla="*/ 2366902 w 6270636"/>
                  <a:gd name="connsiteY559" fmla="*/ 2293218 h 2600341"/>
                  <a:gd name="connsiteX560" fmla="*/ 2369910 w 6270636"/>
                  <a:gd name="connsiteY560" fmla="*/ 2228557 h 2600341"/>
                  <a:gd name="connsiteX561" fmla="*/ 2251113 w 6270636"/>
                  <a:gd name="connsiteY561" fmla="*/ 2094723 h 2600341"/>
                  <a:gd name="connsiteX562" fmla="*/ 2218031 w 6270636"/>
                  <a:gd name="connsiteY562" fmla="*/ 2069160 h 2600341"/>
                  <a:gd name="connsiteX563" fmla="*/ 2190963 w 6270636"/>
                  <a:gd name="connsiteY563" fmla="*/ 2043596 h 2600341"/>
                  <a:gd name="connsiteX564" fmla="*/ 2163896 w 6270636"/>
                  <a:gd name="connsiteY564" fmla="*/ 2109761 h 2600341"/>
                  <a:gd name="connsiteX565" fmla="*/ 2091716 w 6270636"/>
                  <a:gd name="connsiteY565" fmla="*/ 2147355 h 2600341"/>
                  <a:gd name="connsiteX566" fmla="*/ 2082693 w 6270636"/>
                  <a:gd name="connsiteY566" fmla="*/ 2139836 h 2600341"/>
                  <a:gd name="connsiteX567" fmla="*/ 1263150 w 6270636"/>
                  <a:gd name="connsiteY567" fmla="*/ 2354872 h 2600341"/>
                  <a:gd name="connsiteX568" fmla="*/ 1264654 w 6270636"/>
                  <a:gd name="connsiteY568" fmla="*/ 2362391 h 2600341"/>
                  <a:gd name="connsiteX569" fmla="*/ 1335330 w 6270636"/>
                  <a:gd name="connsiteY569" fmla="*/ 2424045 h 2600341"/>
                  <a:gd name="connsiteX570" fmla="*/ 1332322 w 6270636"/>
                  <a:gd name="connsiteY570" fmla="*/ 2390962 h 2600341"/>
                  <a:gd name="connsiteX571" fmla="*/ 1263150 w 6270636"/>
                  <a:gd name="connsiteY571" fmla="*/ 2354872 h 2600341"/>
                  <a:gd name="connsiteX572" fmla="*/ 2285699 w 6270636"/>
                  <a:gd name="connsiteY572" fmla="*/ 2374421 h 2600341"/>
                  <a:gd name="connsiteX573" fmla="*/ 2324797 w 6270636"/>
                  <a:gd name="connsiteY573" fmla="*/ 2365398 h 2600341"/>
                  <a:gd name="connsiteX574" fmla="*/ 2360887 w 6270636"/>
                  <a:gd name="connsiteY574" fmla="*/ 2306752 h 2600341"/>
                  <a:gd name="connsiteX575" fmla="*/ 2360887 w 6270636"/>
                  <a:gd name="connsiteY575" fmla="*/ 2306752 h 2600341"/>
                  <a:gd name="connsiteX576" fmla="*/ 2285699 w 6270636"/>
                  <a:gd name="connsiteY576" fmla="*/ 2374421 h 2600341"/>
                  <a:gd name="connsiteX577" fmla="*/ 1676681 w 6270636"/>
                  <a:gd name="connsiteY577" fmla="*/ 2344346 h 2600341"/>
                  <a:gd name="connsiteX578" fmla="*/ 1712771 w 6270636"/>
                  <a:gd name="connsiteY578" fmla="*/ 2354872 h 2600341"/>
                  <a:gd name="connsiteX579" fmla="*/ 1712771 w 6270636"/>
                  <a:gd name="connsiteY579" fmla="*/ 2345850 h 2600341"/>
                  <a:gd name="connsiteX580" fmla="*/ 1663147 w 6270636"/>
                  <a:gd name="connsiteY580" fmla="*/ 2294722 h 2600341"/>
                  <a:gd name="connsiteX581" fmla="*/ 1634576 w 6270636"/>
                  <a:gd name="connsiteY581" fmla="*/ 2326301 h 2600341"/>
                  <a:gd name="connsiteX582" fmla="*/ 1633072 w 6270636"/>
                  <a:gd name="connsiteY582" fmla="*/ 2329308 h 2600341"/>
                  <a:gd name="connsiteX583" fmla="*/ 1630065 w 6270636"/>
                  <a:gd name="connsiteY583" fmla="*/ 2333820 h 2600341"/>
                  <a:gd name="connsiteX584" fmla="*/ 1619538 w 6270636"/>
                  <a:gd name="connsiteY584" fmla="*/ 2348857 h 2600341"/>
                  <a:gd name="connsiteX585" fmla="*/ 1642095 w 6270636"/>
                  <a:gd name="connsiteY585" fmla="*/ 2347353 h 2600341"/>
                  <a:gd name="connsiteX586" fmla="*/ 1676681 w 6270636"/>
                  <a:gd name="connsiteY586" fmla="*/ 2344346 h 2600341"/>
                  <a:gd name="connsiteX587" fmla="*/ 1348863 w 6270636"/>
                  <a:gd name="connsiteY587" fmla="*/ 2075175 h 2600341"/>
                  <a:gd name="connsiteX588" fmla="*/ 1276684 w 6270636"/>
                  <a:gd name="connsiteY588" fmla="*/ 2190963 h 2600341"/>
                  <a:gd name="connsiteX589" fmla="*/ 1245105 w 6270636"/>
                  <a:gd name="connsiteY589" fmla="*/ 2239083 h 2600341"/>
                  <a:gd name="connsiteX590" fmla="*/ 1231571 w 6270636"/>
                  <a:gd name="connsiteY590" fmla="*/ 2269158 h 2600341"/>
                  <a:gd name="connsiteX591" fmla="*/ 1183451 w 6270636"/>
                  <a:gd name="connsiteY591" fmla="*/ 2348857 h 2600341"/>
                  <a:gd name="connsiteX592" fmla="*/ 1222548 w 6270636"/>
                  <a:gd name="connsiteY592" fmla="*/ 2339835 h 2600341"/>
                  <a:gd name="connsiteX593" fmla="*/ 1246609 w 6270636"/>
                  <a:gd name="connsiteY593" fmla="*/ 2338331 h 2600341"/>
                  <a:gd name="connsiteX594" fmla="*/ 1371420 w 6270636"/>
                  <a:gd name="connsiteY594" fmla="*/ 2058633 h 2600341"/>
                  <a:gd name="connsiteX595" fmla="*/ 1398487 w 6270636"/>
                  <a:gd name="connsiteY595" fmla="*/ 2033070 h 2600341"/>
                  <a:gd name="connsiteX596" fmla="*/ 1452622 w 6270636"/>
                  <a:gd name="connsiteY596" fmla="*/ 1953371 h 2600341"/>
                  <a:gd name="connsiteX597" fmla="*/ 1538336 w 6270636"/>
                  <a:gd name="connsiteY597" fmla="*/ 1951867 h 2600341"/>
                  <a:gd name="connsiteX598" fmla="*/ 1578937 w 6270636"/>
                  <a:gd name="connsiteY598" fmla="*/ 2057130 h 2600341"/>
                  <a:gd name="connsiteX599" fmla="*/ 1601493 w 6270636"/>
                  <a:gd name="connsiteY599" fmla="*/ 2061641 h 2600341"/>
                  <a:gd name="connsiteX600" fmla="*/ 1694726 w 6270636"/>
                  <a:gd name="connsiteY600" fmla="*/ 2055626 h 2600341"/>
                  <a:gd name="connsiteX601" fmla="*/ 1699237 w 6270636"/>
                  <a:gd name="connsiteY601" fmla="*/ 2048107 h 2600341"/>
                  <a:gd name="connsiteX602" fmla="*/ 1708260 w 6270636"/>
                  <a:gd name="connsiteY602" fmla="*/ 2030062 h 2600341"/>
                  <a:gd name="connsiteX603" fmla="*/ 1711267 w 6270636"/>
                  <a:gd name="connsiteY603" fmla="*/ 2019536 h 2600341"/>
                  <a:gd name="connsiteX604" fmla="*/ 1709763 w 6270636"/>
                  <a:gd name="connsiteY604" fmla="*/ 1963897 h 2600341"/>
                  <a:gd name="connsiteX605" fmla="*/ 1706756 w 6270636"/>
                  <a:gd name="connsiteY605" fmla="*/ 1911266 h 2600341"/>
                  <a:gd name="connsiteX606" fmla="*/ 1714275 w 6270636"/>
                  <a:gd name="connsiteY606" fmla="*/ 1885702 h 2600341"/>
                  <a:gd name="connsiteX607" fmla="*/ 1720290 w 6270636"/>
                  <a:gd name="connsiteY607" fmla="*/ 1857131 h 2600341"/>
                  <a:gd name="connsiteX608" fmla="*/ 1658636 w 6270636"/>
                  <a:gd name="connsiteY608" fmla="*/ 1793973 h 2600341"/>
                  <a:gd name="connsiteX609" fmla="*/ 1599990 w 6270636"/>
                  <a:gd name="connsiteY609" fmla="*/ 1712771 h 2600341"/>
                  <a:gd name="connsiteX610" fmla="*/ 1604501 w 6270636"/>
                  <a:gd name="connsiteY610" fmla="*/ 1699237 h 2600341"/>
                  <a:gd name="connsiteX611" fmla="*/ 1606005 w 6270636"/>
                  <a:gd name="connsiteY611" fmla="*/ 1675177 h 2600341"/>
                  <a:gd name="connsiteX612" fmla="*/ 1596982 w 6270636"/>
                  <a:gd name="connsiteY612" fmla="*/ 1666155 h 2600341"/>
                  <a:gd name="connsiteX613" fmla="*/ 1584952 w 6270636"/>
                  <a:gd name="connsiteY613" fmla="*/ 1654125 h 2600341"/>
                  <a:gd name="connsiteX614" fmla="*/ 1590967 w 6270636"/>
                  <a:gd name="connsiteY614" fmla="*/ 1612020 h 2600341"/>
                  <a:gd name="connsiteX615" fmla="*/ 1596982 w 6270636"/>
                  <a:gd name="connsiteY615" fmla="*/ 1598486 h 2600341"/>
                  <a:gd name="connsiteX616" fmla="*/ 1590967 w 6270636"/>
                  <a:gd name="connsiteY616" fmla="*/ 1551870 h 2600341"/>
                  <a:gd name="connsiteX617" fmla="*/ 1587960 w 6270636"/>
                  <a:gd name="connsiteY617" fmla="*/ 1542847 h 2600341"/>
                  <a:gd name="connsiteX618" fmla="*/ 1593975 w 6270636"/>
                  <a:gd name="connsiteY618" fmla="*/ 1494727 h 2600341"/>
                  <a:gd name="connsiteX619" fmla="*/ 1593975 w 6270636"/>
                  <a:gd name="connsiteY619" fmla="*/ 1494727 h 2600341"/>
                  <a:gd name="connsiteX620" fmla="*/ 1490216 w 6270636"/>
                  <a:gd name="connsiteY620" fmla="*/ 1458637 h 2600341"/>
                  <a:gd name="connsiteX621" fmla="*/ 1485705 w 6270636"/>
                  <a:gd name="connsiteY621" fmla="*/ 1455630 h 2600341"/>
                  <a:gd name="connsiteX622" fmla="*/ 1460141 w 6270636"/>
                  <a:gd name="connsiteY622" fmla="*/ 1434577 h 2600341"/>
                  <a:gd name="connsiteX623" fmla="*/ 1386457 w 6270636"/>
                  <a:gd name="connsiteY623" fmla="*/ 1407510 h 2600341"/>
                  <a:gd name="connsiteX624" fmla="*/ 1383450 w 6270636"/>
                  <a:gd name="connsiteY624" fmla="*/ 1409014 h 2600341"/>
                  <a:gd name="connsiteX625" fmla="*/ 1351871 w 6270636"/>
                  <a:gd name="connsiteY625" fmla="*/ 1406006 h 2600341"/>
                  <a:gd name="connsiteX626" fmla="*/ 1345856 w 6270636"/>
                  <a:gd name="connsiteY626" fmla="*/ 1389465 h 2600341"/>
                  <a:gd name="connsiteX627" fmla="*/ 1326307 w 6270636"/>
                  <a:gd name="connsiteY627" fmla="*/ 1371420 h 2600341"/>
                  <a:gd name="connsiteX628" fmla="*/ 1300743 w 6270636"/>
                  <a:gd name="connsiteY628" fmla="*/ 1347360 h 2600341"/>
                  <a:gd name="connsiteX629" fmla="*/ 1300743 w 6270636"/>
                  <a:gd name="connsiteY629" fmla="*/ 1332322 h 2600341"/>
                  <a:gd name="connsiteX630" fmla="*/ 1302247 w 6270636"/>
                  <a:gd name="connsiteY630" fmla="*/ 1326307 h 2600341"/>
                  <a:gd name="connsiteX631" fmla="*/ 1285706 w 6270636"/>
                  <a:gd name="connsiteY631" fmla="*/ 1278187 h 2600341"/>
                  <a:gd name="connsiteX632" fmla="*/ 1272172 w 6270636"/>
                  <a:gd name="connsiteY632" fmla="*/ 1251120 h 2600341"/>
                  <a:gd name="connsiteX633" fmla="*/ 1284202 w 6270636"/>
                  <a:gd name="connsiteY633" fmla="*/ 1144354 h 2600341"/>
                  <a:gd name="connsiteX634" fmla="*/ 1297736 w 6270636"/>
                  <a:gd name="connsiteY634" fmla="*/ 1126309 h 2600341"/>
                  <a:gd name="connsiteX635" fmla="*/ 1320292 w 6270636"/>
                  <a:gd name="connsiteY635" fmla="*/ 1078189 h 2600341"/>
                  <a:gd name="connsiteX636" fmla="*/ 1042098 w 6270636"/>
                  <a:gd name="connsiteY636" fmla="*/ 1598486 h 2600341"/>
                  <a:gd name="connsiteX637" fmla="*/ 1093226 w 6270636"/>
                  <a:gd name="connsiteY637" fmla="*/ 1843597 h 2600341"/>
                  <a:gd name="connsiteX638" fmla="*/ 1114279 w 6270636"/>
                  <a:gd name="connsiteY638" fmla="*/ 1885702 h 2600341"/>
                  <a:gd name="connsiteX639" fmla="*/ 1148865 w 6270636"/>
                  <a:gd name="connsiteY639" fmla="*/ 2001491 h 2600341"/>
                  <a:gd name="connsiteX640" fmla="*/ 1272172 w 6270636"/>
                  <a:gd name="connsiteY640" fmla="*/ 1948860 h 2600341"/>
                  <a:gd name="connsiteX641" fmla="*/ 1366909 w 6270636"/>
                  <a:gd name="connsiteY641" fmla="*/ 1984950 h 2600341"/>
                  <a:gd name="connsiteX642" fmla="*/ 1348863 w 6270636"/>
                  <a:gd name="connsiteY642" fmla="*/ 2075175 h 2600341"/>
                  <a:gd name="connsiteX643" fmla="*/ 1613523 w 6270636"/>
                  <a:gd name="connsiteY643" fmla="*/ 2348857 h 2600341"/>
                  <a:gd name="connsiteX644" fmla="*/ 1613523 w 6270636"/>
                  <a:gd name="connsiteY644" fmla="*/ 2348857 h 2600341"/>
                  <a:gd name="connsiteX645" fmla="*/ 1613523 w 6270636"/>
                  <a:gd name="connsiteY645" fmla="*/ 2348857 h 2600341"/>
                  <a:gd name="connsiteX646" fmla="*/ 1090218 w 6270636"/>
                  <a:gd name="connsiteY646" fmla="*/ 2279685 h 2600341"/>
                  <a:gd name="connsiteX647" fmla="*/ 1091722 w 6270636"/>
                  <a:gd name="connsiteY647" fmla="*/ 2311263 h 2600341"/>
                  <a:gd name="connsiteX648" fmla="*/ 1130820 w 6270636"/>
                  <a:gd name="connsiteY648" fmla="*/ 2342842 h 2600341"/>
                  <a:gd name="connsiteX649" fmla="*/ 1142850 w 6270636"/>
                  <a:gd name="connsiteY649" fmla="*/ 2309760 h 2600341"/>
                  <a:gd name="connsiteX650" fmla="*/ 1090218 w 6270636"/>
                  <a:gd name="connsiteY650" fmla="*/ 2279685 h 2600341"/>
                  <a:gd name="connsiteX651" fmla="*/ 1745853 w 6270636"/>
                  <a:gd name="connsiteY651" fmla="*/ 2323293 h 2600341"/>
                  <a:gd name="connsiteX652" fmla="*/ 1748861 w 6270636"/>
                  <a:gd name="connsiteY652" fmla="*/ 2326301 h 2600341"/>
                  <a:gd name="connsiteX653" fmla="*/ 1766906 w 6270636"/>
                  <a:gd name="connsiteY653" fmla="*/ 2341338 h 2600341"/>
                  <a:gd name="connsiteX654" fmla="*/ 1756380 w 6270636"/>
                  <a:gd name="connsiteY654" fmla="*/ 2302241 h 2600341"/>
                  <a:gd name="connsiteX655" fmla="*/ 1745853 w 6270636"/>
                  <a:gd name="connsiteY655" fmla="*/ 2323293 h 2600341"/>
                  <a:gd name="connsiteX656" fmla="*/ 1721793 w 6270636"/>
                  <a:gd name="connsiteY656" fmla="*/ 2321790 h 2600341"/>
                  <a:gd name="connsiteX657" fmla="*/ 1726305 w 6270636"/>
                  <a:gd name="connsiteY657" fmla="*/ 2336827 h 2600341"/>
                  <a:gd name="connsiteX658" fmla="*/ 1729312 w 6270636"/>
                  <a:gd name="connsiteY658" fmla="*/ 2327805 h 2600341"/>
                  <a:gd name="connsiteX659" fmla="*/ 1721793 w 6270636"/>
                  <a:gd name="connsiteY659" fmla="*/ 2321790 h 2600341"/>
                  <a:gd name="connsiteX660" fmla="*/ 1831567 w 6270636"/>
                  <a:gd name="connsiteY660" fmla="*/ 2157881 h 2600341"/>
                  <a:gd name="connsiteX661" fmla="*/ 1828560 w 6270636"/>
                  <a:gd name="connsiteY661" fmla="*/ 2157881 h 2600341"/>
                  <a:gd name="connsiteX662" fmla="*/ 1806003 w 6270636"/>
                  <a:gd name="connsiteY662" fmla="*/ 2196978 h 2600341"/>
                  <a:gd name="connsiteX663" fmla="*/ 1836078 w 6270636"/>
                  <a:gd name="connsiteY663" fmla="*/ 2270662 h 2600341"/>
                  <a:gd name="connsiteX664" fmla="*/ 1870665 w 6270636"/>
                  <a:gd name="connsiteY664" fmla="*/ 2278181 h 2600341"/>
                  <a:gd name="connsiteX665" fmla="*/ 1891717 w 6270636"/>
                  <a:gd name="connsiteY665" fmla="*/ 2230061 h 2600341"/>
                  <a:gd name="connsiteX666" fmla="*/ 1891717 w 6270636"/>
                  <a:gd name="connsiteY666" fmla="*/ 2219535 h 2600341"/>
                  <a:gd name="connsiteX667" fmla="*/ 1863146 w 6270636"/>
                  <a:gd name="connsiteY667" fmla="*/ 2178933 h 2600341"/>
                  <a:gd name="connsiteX668" fmla="*/ 1831567 w 6270636"/>
                  <a:gd name="connsiteY668" fmla="*/ 2157881 h 2600341"/>
                  <a:gd name="connsiteX669" fmla="*/ 1818033 w 6270636"/>
                  <a:gd name="connsiteY669" fmla="*/ 2124798 h 2600341"/>
                  <a:gd name="connsiteX670" fmla="*/ 1774425 w 6270636"/>
                  <a:gd name="connsiteY670" fmla="*/ 2139836 h 2600341"/>
                  <a:gd name="connsiteX671" fmla="*/ 1756380 w 6270636"/>
                  <a:gd name="connsiteY671" fmla="*/ 2196978 h 2600341"/>
                  <a:gd name="connsiteX672" fmla="*/ 1768410 w 6270636"/>
                  <a:gd name="connsiteY672" fmla="*/ 2269158 h 2600341"/>
                  <a:gd name="connsiteX673" fmla="*/ 1809011 w 6270636"/>
                  <a:gd name="connsiteY673" fmla="*/ 2263143 h 2600341"/>
                  <a:gd name="connsiteX674" fmla="*/ 1790966 w 6270636"/>
                  <a:gd name="connsiteY674" fmla="*/ 2193971 h 2600341"/>
                  <a:gd name="connsiteX675" fmla="*/ 1825552 w 6270636"/>
                  <a:gd name="connsiteY675" fmla="*/ 2142843 h 2600341"/>
                  <a:gd name="connsiteX676" fmla="*/ 1873672 w 6270636"/>
                  <a:gd name="connsiteY676" fmla="*/ 2166903 h 2600341"/>
                  <a:gd name="connsiteX677" fmla="*/ 1876680 w 6270636"/>
                  <a:gd name="connsiteY677" fmla="*/ 2169911 h 2600341"/>
                  <a:gd name="connsiteX678" fmla="*/ 1866153 w 6270636"/>
                  <a:gd name="connsiteY678" fmla="*/ 2142843 h 2600341"/>
                  <a:gd name="connsiteX679" fmla="*/ 1849612 w 6270636"/>
                  <a:gd name="connsiteY679" fmla="*/ 2130813 h 2600341"/>
                  <a:gd name="connsiteX680" fmla="*/ 1818033 w 6270636"/>
                  <a:gd name="connsiteY680" fmla="*/ 2124798 h 2600341"/>
                  <a:gd name="connsiteX681" fmla="*/ 1554877 w 6270636"/>
                  <a:gd name="connsiteY681" fmla="*/ 2160888 h 2600341"/>
                  <a:gd name="connsiteX682" fmla="*/ 1577433 w 6270636"/>
                  <a:gd name="connsiteY682" fmla="*/ 2246602 h 2600341"/>
                  <a:gd name="connsiteX683" fmla="*/ 1642095 w 6270636"/>
                  <a:gd name="connsiteY683" fmla="*/ 2230061 h 2600341"/>
                  <a:gd name="connsiteX684" fmla="*/ 1643598 w 6270636"/>
                  <a:gd name="connsiteY684" fmla="*/ 2153370 h 2600341"/>
                  <a:gd name="connsiteX685" fmla="*/ 1554877 w 6270636"/>
                  <a:gd name="connsiteY685" fmla="*/ 2160888 h 2600341"/>
                  <a:gd name="connsiteX686" fmla="*/ 1121797 w 6270636"/>
                  <a:gd name="connsiteY686" fmla="*/ 2037581 h 2600341"/>
                  <a:gd name="connsiteX687" fmla="*/ 1063151 w 6270636"/>
                  <a:gd name="connsiteY687" fmla="*/ 2088708 h 2600341"/>
                  <a:gd name="connsiteX688" fmla="*/ 1004505 w 6270636"/>
                  <a:gd name="connsiteY688" fmla="*/ 2160888 h 2600341"/>
                  <a:gd name="connsiteX689" fmla="*/ 990971 w 6270636"/>
                  <a:gd name="connsiteY689" fmla="*/ 2190963 h 2600341"/>
                  <a:gd name="connsiteX690" fmla="*/ 1003001 w 6270636"/>
                  <a:gd name="connsiteY690" fmla="*/ 2187956 h 2600341"/>
                  <a:gd name="connsiteX691" fmla="*/ 1121797 w 6270636"/>
                  <a:gd name="connsiteY691" fmla="*/ 2037581 h 2600341"/>
                  <a:gd name="connsiteX692" fmla="*/ 1945852 w 6270636"/>
                  <a:gd name="connsiteY692" fmla="*/ 2052618 h 2600341"/>
                  <a:gd name="connsiteX693" fmla="*/ 1927807 w 6270636"/>
                  <a:gd name="connsiteY693" fmla="*/ 2057130 h 2600341"/>
                  <a:gd name="connsiteX694" fmla="*/ 1900740 w 6270636"/>
                  <a:gd name="connsiteY694" fmla="*/ 2123295 h 2600341"/>
                  <a:gd name="connsiteX695" fmla="*/ 1947356 w 6270636"/>
                  <a:gd name="connsiteY695" fmla="*/ 2168407 h 2600341"/>
                  <a:gd name="connsiteX696" fmla="*/ 1983446 w 6270636"/>
                  <a:gd name="connsiteY696" fmla="*/ 2169911 h 2600341"/>
                  <a:gd name="connsiteX697" fmla="*/ 2010513 w 6270636"/>
                  <a:gd name="connsiteY697" fmla="*/ 2138332 h 2600341"/>
                  <a:gd name="connsiteX698" fmla="*/ 1984949 w 6270636"/>
                  <a:gd name="connsiteY698" fmla="*/ 2069160 h 2600341"/>
                  <a:gd name="connsiteX699" fmla="*/ 1945852 w 6270636"/>
                  <a:gd name="connsiteY699" fmla="*/ 2052618 h 2600341"/>
                  <a:gd name="connsiteX700" fmla="*/ 1409013 w 6270636"/>
                  <a:gd name="connsiteY700" fmla="*/ 2042092 h 2600341"/>
                  <a:gd name="connsiteX701" fmla="*/ 1410517 w 6270636"/>
                  <a:gd name="connsiteY701" fmla="*/ 2108257 h 2600341"/>
                  <a:gd name="connsiteX702" fmla="*/ 1467660 w 6270636"/>
                  <a:gd name="connsiteY702" fmla="*/ 2136828 h 2600341"/>
                  <a:gd name="connsiteX703" fmla="*/ 1533825 w 6270636"/>
                  <a:gd name="connsiteY703" fmla="*/ 2054122 h 2600341"/>
                  <a:gd name="connsiteX704" fmla="*/ 1514276 w 6270636"/>
                  <a:gd name="connsiteY704" fmla="*/ 2009010 h 2600341"/>
                  <a:gd name="connsiteX705" fmla="*/ 1481193 w 6270636"/>
                  <a:gd name="connsiteY705" fmla="*/ 1992468 h 2600341"/>
                  <a:gd name="connsiteX706" fmla="*/ 1409013 w 6270636"/>
                  <a:gd name="connsiteY706" fmla="*/ 2042092 h 2600341"/>
                  <a:gd name="connsiteX707" fmla="*/ 1305255 w 6270636"/>
                  <a:gd name="connsiteY707" fmla="*/ 1986453 h 2600341"/>
                  <a:gd name="connsiteX708" fmla="*/ 1279691 w 6270636"/>
                  <a:gd name="connsiteY708" fmla="*/ 1995476 h 2600341"/>
                  <a:gd name="connsiteX709" fmla="*/ 1242097 w 6270636"/>
                  <a:gd name="connsiteY709" fmla="*/ 2088708 h 2600341"/>
                  <a:gd name="connsiteX710" fmla="*/ 1330818 w 6270636"/>
                  <a:gd name="connsiteY710" fmla="*/ 2070663 h 2600341"/>
                  <a:gd name="connsiteX711" fmla="*/ 1335330 w 6270636"/>
                  <a:gd name="connsiteY711" fmla="*/ 2067656 h 2600341"/>
                  <a:gd name="connsiteX712" fmla="*/ 1339841 w 6270636"/>
                  <a:gd name="connsiteY712" fmla="*/ 2007506 h 2600341"/>
                  <a:gd name="connsiteX713" fmla="*/ 1305255 w 6270636"/>
                  <a:gd name="connsiteY713" fmla="*/ 1986453 h 2600341"/>
                  <a:gd name="connsiteX714" fmla="*/ 1870665 w 6270636"/>
                  <a:gd name="connsiteY714" fmla="*/ 2036077 h 2600341"/>
                  <a:gd name="connsiteX715" fmla="*/ 1857131 w 6270636"/>
                  <a:gd name="connsiteY715" fmla="*/ 2076678 h 2600341"/>
                  <a:gd name="connsiteX716" fmla="*/ 1861642 w 6270636"/>
                  <a:gd name="connsiteY716" fmla="*/ 2087205 h 2600341"/>
                  <a:gd name="connsiteX717" fmla="*/ 1870665 w 6270636"/>
                  <a:gd name="connsiteY717" fmla="*/ 2036077 h 2600341"/>
                  <a:gd name="connsiteX718" fmla="*/ 2709757 w 6270636"/>
                  <a:gd name="connsiteY718" fmla="*/ 2049611 h 2600341"/>
                  <a:gd name="connsiteX719" fmla="*/ 2911259 w 6270636"/>
                  <a:gd name="connsiteY719" fmla="*/ 2031566 h 2600341"/>
                  <a:gd name="connsiteX720" fmla="*/ 2912763 w 6270636"/>
                  <a:gd name="connsiteY720" fmla="*/ 2030062 h 2600341"/>
                  <a:gd name="connsiteX721" fmla="*/ 2858628 w 6270636"/>
                  <a:gd name="connsiteY721" fmla="*/ 2028558 h 2600341"/>
                  <a:gd name="connsiteX722" fmla="*/ 2845094 w 6270636"/>
                  <a:gd name="connsiteY722" fmla="*/ 2028558 h 2600341"/>
                  <a:gd name="connsiteX723" fmla="*/ 2709757 w 6270636"/>
                  <a:gd name="connsiteY723" fmla="*/ 2049611 h 2600341"/>
                  <a:gd name="connsiteX724" fmla="*/ 1951867 w 6270636"/>
                  <a:gd name="connsiteY724" fmla="*/ 1992468 h 2600341"/>
                  <a:gd name="connsiteX725" fmla="*/ 1963897 w 6270636"/>
                  <a:gd name="connsiteY725" fmla="*/ 1993972 h 2600341"/>
                  <a:gd name="connsiteX726" fmla="*/ 2010513 w 6270636"/>
                  <a:gd name="connsiteY726" fmla="*/ 2016528 h 2600341"/>
                  <a:gd name="connsiteX727" fmla="*/ 2025551 w 6270636"/>
                  <a:gd name="connsiteY727" fmla="*/ 1996980 h 2600341"/>
                  <a:gd name="connsiteX728" fmla="*/ 2087204 w 6270636"/>
                  <a:gd name="connsiteY728" fmla="*/ 1948860 h 2600341"/>
                  <a:gd name="connsiteX729" fmla="*/ 2141340 w 6270636"/>
                  <a:gd name="connsiteY729" fmla="*/ 1954875 h 2600341"/>
                  <a:gd name="connsiteX730" fmla="*/ 2163896 w 6270636"/>
                  <a:gd name="connsiteY730" fmla="*/ 1960890 h 2600341"/>
                  <a:gd name="connsiteX731" fmla="*/ 2284196 w 6270636"/>
                  <a:gd name="connsiteY731" fmla="*/ 1598486 h 2600341"/>
                  <a:gd name="connsiteX732" fmla="*/ 1679688 w 6270636"/>
                  <a:gd name="connsiteY732" fmla="*/ 972926 h 2600341"/>
                  <a:gd name="connsiteX733" fmla="*/ 1672170 w 6270636"/>
                  <a:gd name="connsiteY733" fmla="*/ 972926 h 2600341"/>
                  <a:gd name="connsiteX734" fmla="*/ 1672170 w 6270636"/>
                  <a:gd name="connsiteY734" fmla="*/ 965407 h 2600341"/>
                  <a:gd name="connsiteX735" fmla="*/ 1676681 w 6270636"/>
                  <a:gd name="connsiteY735" fmla="*/ 900746 h 2600341"/>
                  <a:gd name="connsiteX736" fmla="*/ 1678185 w 6270636"/>
                  <a:gd name="connsiteY736" fmla="*/ 801499 h 2600341"/>
                  <a:gd name="connsiteX737" fmla="*/ 1679688 w 6270636"/>
                  <a:gd name="connsiteY737" fmla="*/ 709770 h 2600341"/>
                  <a:gd name="connsiteX738" fmla="*/ 1730816 w 6270636"/>
                  <a:gd name="connsiteY738" fmla="*/ 696236 h 2600341"/>
                  <a:gd name="connsiteX739" fmla="*/ 1792469 w 6270636"/>
                  <a:gd name="connsiteY739" fmla="*/ 682702 h 2600341"/>
                  <a:gd name="connsiteX740" fmla="*/ 1902243 w 6270636"/>
                  <a:gd name="connsiteY740" fmla="*/ 416539 h 2600341"/>
                  <a:gd name="connsiteX741" fmla="*/ 1867657 w 6270636"/>
                  <a:gd name="connsiteY741" fmla="*/ 499245 h 2600341"/>
                  <a:gd name="connsiteX742" fmla="*/ 1810515 w 6270636"/>
                  <a:gd name="connsiteY742" fmla="*/ 559395 h 2600341"/>
                  <a:gd name="connsiteX743" fmla="*/ 1759387 w 6270636"/>
                  <a:gd name="connsiteY743" fmla="*/ 613530 h 2600341"/>
                  <a:gd name="connsiteX744" fmla="*/ 1735327 w 6270636"/>
                  <a:gd name="connsiteY744" fmla="*/ 648116 h 2600341"/>
                  <a:gd name="connsiteX745" fmla="*/ 1747357 w 6270636"/>
                  <a:gd name="connsiteY745" fmla="*/ 607515 h 2600341"/>
                  <a:gd name="connsiteX746" fmla="*/ 1807507 w 6270636"/>
                  <a:gd name="connsiteY746" fmla="*/ 505260 h 2600341"/>
                  <a:gd name="connsiteX747" fmla="*/ 1861642 w 6270636"/>
                  <a:gd name="connsiteY747" fmla="*/ 418042 h 2600341"/>
                  <a:gd name="connsiteX748" fmla="*/ 1789462 w 6270636"/>
                  <a:gd name="connsiteY748" fmla="*/ 449621 h 2600341"/>
                  <a:gd name="connsiteX749" fmla="*/ 1691718 w 6270636"/>
                  <a:gd name="connsiteY749" fmla="*/ 506764 h 2600341"/>
                  <a:gd name="connsiteX750" fmla="*/ 1685703 w 6270636"/>
                  <a:gd name="connsiteY750" fmla="*/ 598492 h 2600341"/>
                  <a:gd name="connsiteX751" fmla="*/ 1682696 w 6270636"/>
                  <a:gd name="connsiteY751" fmla="*/ 679695 h 2600341"/>
                  <a:gd name="connsiteX752" fmla="*/ 1655628 w 6270636"/>
                  <a:gd name="connsiteY752" fmla="*/ 697740 h 2600341"/>
                  <a:gd name="connsiteX753" fmla="*/ 1645102 w 6270636"/>
                  <a:gd name="connsiteY753" fmla="*/ 694732 h 2600341"/>
                  <a:gd name="connsiteX754" fmla="*/ 1636080 w 6270636"/>
                  <a:gd name="connsiteY754" fmla="*/ 839092 h 2600341"/>
                  <a:gd name="connsiteX755" fmla="*/ 1633072 w 6270636"/>
                  <a:gd name="connsiteY755" fmla="*/ 846611 h 2600341"/>
                  <a:gd name="connsiteX756" fmla="*/ 1625553 w 6270636"/>
                  <a:gd name="connsiteY756" fmla="*/ 843604 h 2600341"/>
                  <a:gd name="connsiteX757" fmla="*/ 1580441 w 6270636"/>
                  <a:gd name="connsiteY757" fmla="*/ 799995 h 2600341"/>
                  <a:gd name="connsiteX758" fmla="*/ 1557885 w 6270636"/>
                  <a:gd name="connsiteY758" fmla="*/ 772927 h 2600341"/>
                  <a:gd name="connsiteX759" fmla="*/ 1529313 w 6270636"/>
                  <a:gd name="connsiteY759" fmla="*/ 751875 h 2600341"/>
                  <a:gd name="connsiteX760" fmla="*/ 1538336 w 6270636"/>
                  <a:gd name="connsiteY760" fmla="*/ 765409 h 2600341"/>
                  <a:gd name="connsiteX761" fmla="*/ 1569915 w 6270636"/>
                  <a:gd name="connsiteY761" fmla="*/ 815032 h 2600341"/>
                  <a:gd name="connsiteX762" fmla="*/ 1628561 w 6270636"/>
                  <a:gd name="connsiteY762" fmla="*/ 966911 h 2600341"/>
                  <a:gd name="connsiteX763" fmla="*/ 1577433 w 6270636"/>
                  <a:gd name="connsiteY763" fmla="*/ 983452 h 2600341"/>
                  <a:gd name="connsiteX764" fmla="*/ 1556381 w 6270636"/>
                  <a:gd name="connsiteY764" fmla="*/ 983452 h 2600341"/>
                  <a:gd name="connsiteX765" fmla="*/ 1381946 w 6270636"/>
                  <a:gd name="connsiteY765" fmla="*/ 1040595 h 2600341"/>
                  <a:gd name="connsiteX766" fmla="*/ 1380442 w 6270636"/>
                  <a:gd name="connsiteY766" fmla="*/ 1052625 h 2600341"/>
                  <a:gd name="connsiteX767" fmla="*/ 1384953 w 6270636"/>
                  <a:gd name="connsiteY767" fmla="*/ 1060144 h 2600341"/>
                  <a:gd name="connsiteX768" fmla="*/ 1766906 w 6270636"/>
                  <a:gd name="connsiteY768" fmla="*/ 993979 h 2600341"/>
                  <a:gd name="connsiteX769" fmla="*/ 1784951 w 6270636"/>
                  <a:gd name="connsiteY769" fmla="*/ 1004505 h 2600341"/>
                  <a:gd name="connsiteX770" fmla="*/ 1781943 w 6270636"/>
                  <a:gd name="connsiteY770" fmla="*/ 1033076 h 2600341"/>
                  <a:gd name="connsiteX771" fmla="*/ 1777432 w 6270636"/>
                  <a:gd name="connsiteY771" fmla="*/ 1042099 h 2600341"/>
                  <a:gd name="connsiteX772" fmla="*/ 1784951 w 6270636"/>
                  <a:gd name="connsiteY772" fmla="*/ 1048114 h 2600341"/>
                  <a:gd name="connsiteX773" fmla="*/ 1790966 w 6270636"/>
                  <a:gd name="connsiteY773" fmla="*/ 1052625 h 2600341"/>
                  <a:gd name="connsiteX774" fmla="*/ 1798485 w 6270636"/>
                  <a:gd name="connsiteY774" fmla="*/ 1078189 h 2600341"/>
                  <a:gd name="connsiteX775" fmla="*/ 1777432 w 6270636"/>
                  <a:gd name="connsiteY775" fmla="*/ 1103752 h 2600341"/>
                  <a:gd name="connsiteX776" fmla="*/ 1732319 w 6270636"/>
                  <a:gd name="connsiteY776" fmla="*/ 1106760 h 2600341"/>
                  <a:gd name="connsiteX777" fmla="*/ 1724801 w 6270636"/>
                  <a:gd name="connsiteY777" fmla="*/ 1106760 h 2600341"/>
                  <a:gd name="connsiteX778" fmla="*/ 1696230 w 6270636"/>
                  <a:gd name="connsiteY778" fmla="*/ 1112775 h 2600341"/>
                  <a:gd name="connsiteX779" fmla="*/ 1711267 w 6270636"/>
                  <a:gd name="connsiteY779" fmla="*/ 1132324 h 2600341"/>
                  <a:gd name="connsiteX780" fmla="*/ 1702245 w 6270636"/>
                  <a:gd name="connsiteY780" fmla="*/ 1168414 h 2600341"/>
                  <a:gd name="connsiteX781" fmla="*/ 1685703 w 6270636"/>
                  <a:gd name="connsiteY781" fmla="*/ 1175932 h 2600341"/>
                  <a:gd name="connsiteX782" fmla="*/ 1679688 w 6270636"/>
                  <a:gd name="connsiteY782" fmla="*/ 1178940 h 2600341"/>
                  <a:gd name="connsiteX783" fmla="*/ 1628561 w 6270636"/>
                  <a:gd name="connsiteY783" fmla="*/ 1212022 h 2600341"/>
                  <a:gd name="connsiteX784" fmla="*/ 1618035 w 6270636"/>
                  <a:gd name="connsiteY784" fmla="*/ 1240594 h 2600341"/>
                  <a:gd name="connsiteX785" fmla="*/ 1628561 w 6270636"/>
                  <a:gd name="connsiteY785" fmla="*/ 1261646 h 2600341"/>
                  <a:gd name="connsiteX786" fmla="*/ 1607508 w 6270636"/>
                  <a:gd name="connsiteY786" fmla="*/ 1249616 h 2600341"/>
                  <a:gd name="connsiteX787" fmla="*/ 1604501 w 6270636"/>
                  <a:gd name="connsiteY787" fmla="*/ 1249616 h 2600341"/>
                  <a:gd name="connsiteX788" fmla="*/ 1599990 w 6270636"/>
                  <a:gd name="connsiteY788" fmla="*/ 1269165 h 2600341"/>
                  <a:gd name="connsiteX789" fmla="*/ 1606005 w 6270636"/>
                  <a:gd name="connsiteY789" fmla="*/ 1279691 h 2600341"/>
                  <a:gd name="connsiteX790" fmla="*/ 1616531 w 6270636"/>
                  <a:gd name="connsiteY790" fmla="*/ 1315781 h 2600341"/>
                  <a:gd name="connsiteX791" fmla="*/ 1615027 w 6270636"/>
                  <a:gd name="connsiteY791" fmla="*/ 1320292 h 2600341"/>
                  <a:gd name="connsiteX792" fmla="*/ 1609012 w 6270636"/>
                  <a:gd name="connsiteY792" fmla="*/ 1320292 h 2600341"/>
                  <a:gd name="connsiteX793" fmla="*/ 1550366 w 6270636"/>
                  <a:gd name="connsiteY793" fmla="*/ 1278187 h 2600341"/>
                  <a:gd name="connsiteX794" fmla="*/ 1550366 w 6270636"/>
                  <a:gd name="connsiteY794" fmla="*/ 1272172 h 2600341"/>
                  <a:gd name="connsiteX795" fmla="*/ 1541343 w 6270636"/>
                  <a:gd name="connsiteY795" fmla="*/ 1254127 h 2600341"/>
                  <a:gd name="connsiteX796" fmla="*/ 1527810 w 6270636"/>
                  <a:gd name="connsiteY796" fmla="*/ 1252624 h 2600341"/>
                  <a:gd name="connsiteX797" fmla="*/ 1499238 w 6270636"/>
                  <a:gd name="connsiteY797" fmla="*/ 1273676 h 2600341"/>
                  <a:gd name="connsiteX798" fmla="*/ 1494727 w 6270636"/>
                  <a:gd name="connsiteY798" fmla="*/ 1278187 h 2600341"/>
                  <a:gd name="connsiteX799" fmla="*/ 1488712 w 6270636"/>
                  <a:gd name="connsiteY799" fmla="*/ 1275180 h 2600341"/>
                  <a:gd name="connsiteX800" fmla="*/ 1442096 w 6270636"/>
                  <a:gd name="connsiteY800" fmla="*/ 1258639 h 2600341"/>
                  <a:gd name="connsiteX801" fmla="*/ 1422547 w 6270636"/>
                  <a:gd name="connsiteY801" fmla="*/ 1267661 h 2600341"/>
                  <a:gd name="connsiteX802" fmla="*/ 1427059 w 6270636"/>
                  <a:gd name="connsiteY802" fmla="*/ 1314277 h 2600341"/>
                  <a:gd name="connsiteX803" fmla="*/ 1445103 w 6270636"/>
                  <a:gd name="connsiteY803" fmla="*/ 1341345 h 2600341"/>
                  <a:gd name="connsiteX804" fmla="*/ 1458637 w 6270636"/>
                  <a:gd name="connsiteY804" fmla="*/ 1345856 h 2600341"/>
                  <a:gd name="connsiteX805" fmla="*/ 1469163 w 6270636"/>
                  <a:gd name="connsiteY805" fmla="*/ 1341345 h 2600341"/>
                  <a:gd name="connsiteX806" fmla="*/ 1473675 w 6270636"/>
                  <a:gd name="connsiteY806" fmla="*/ 1333826 h 2600341"/>
                  <a:gd name="connsiteX807" fmla="*/ 1490216 w 6270636"/>
                  <a:gd name="connsiteY807" fmla="*/ 1317285 h 2600341"/>
                  <a:gd name="connsiteX808" fmla="*/ 1520291 w 6270636"/>
                  <a:gd name="connsiteY808" fmla="*/ 1329315 h 2600341"/>
                  <a:gd name="connsiteX809" fmla="*/ 1518787 w 6270636"/>
                  <a:gd name="connsiteY809" fmla="*/ 1374427 h 2600341"/>
                  <a:gd name="connsiteX810" fmla="*/ 1515780 w 6270636"/>
                  <a:gd name="connsiteY810" fmla="*/ 1381946 h 2600341"/>
                  <a:gd name="connsiteX811" fmla="*/ 1515780 w 6270636"/>
                  <a:gd name="connsiteY811" fmla="*/ 1413525 h 2600341"/>
                  <a:gd name="connsiteX812" fmla="*/ 1541343 w 6270636"/>
                  <a:gd name="connsiteY812" fmla="*/ 1424051 h 2600341"/>
                  <a:gd name="connsiteX813" fmla="*/ 1547358 w 6270636"/>
                  <a:gd name="connsiteY813" fmla="*/ 1425555 h 2600341"/>
                  <a:gd name="connsiteX814" fmla="*/ 1599990 w 6270636"/>
                  <a:gd name="connsiteY814" fmla="*/ 1476682 h 2600341"/>
                  <a:gd name="connsiteX815" fmla="*/ 1607508 w 6270636"/>
                  <a:gd name="connsiteY815" fmla="*/ 1475178 h 2600341"/>
                  <a:gd name="connsiteX816" fmla="*/ 1625553 w 6270636"/>
                  <a:gd name="connsiteY816" fmla="*/ 1473675 h 2600341"/>
                  <a:gd name="connsiteX817" fmla="*/ 1708260 w 6270636"/>
                  <a:gd name="connsiteY817" fmla="*/ 1431570 h 2600341"/>
                  <a:gd name="connsiteX818" fmla="*/ 1714275 w 6270636"/>
                  <a:gd name="connsiteY818" fmla="*/ 1424051 h 2600341"/>
                  <a:gd name="connsiteX819" fmla="*/ 1720290 w 6270636"/>
                  <a:gd name="connsiteY819" fmla="*/ 1431570 h 2600341"/>
                  <a:gd name="connsiteX820" fmla="*/ 1763898 w 6270636"/>
                  <a:gd name="connsiteY820" fmla="*/ 1469164 h 2600341"/>
                  <a:gd name="connsiteX821" fmla="*/ 1813522 w 6270636"/>
                  <a:gd name="connsiteY821" fmla="*/ 1469164 h 2600341"/>
                  <a:gd name="connsiteX822" fmla="*/ 1816530 w 6270636"/>
                  <a:gd name="connsiteY822" fmla="*/ 1466156 h 2600341"/>
                  <a:gd name="connsiteX823" fmla="*/ 1830063 w 6270636"/>
                  <a:gd name="connsiteY823" fmla="*/ 1458637 h 2600341"/>
                  <a:gd name="connsiteX824" fmla="*/ 1864650 w 6270636"/>
                  <a:gd name="connsiteY824" fmla="*/ 1479690 h 2600341"/>
                  <a:gd name="connsiteX825" fmla="*/ 1869161 w 6270636"/>
                  <a:gd name="connsiteY825" fmla="*/ 1488712 h 2600341"/>
                  <a:gd name="connsiteX826" fmla="*/ 1878183 w 6270636"/>
                  <a:gd name="connsiteY826" fmla="*/ 1506757 h 2600341"/>
                  <a:gd name="connsiteX827" fmla="*/ 1915777 w 6270636"/>
                  <a:gd name="connsiteY827" fmla="*/ 1518787 h 2600341"/>
                  <a:gd name="connsiteX828" fmla="*/ 1944348 w 6270636"/>
                  <a:gd name="connsiteY828" fmla="*/ 1523298 h 2600341"/>
                  <a:gd name="connsiteX829" fmla="*/ 1987957 w 6270636"/>
                  <a:gd name="connsiteY829" fmla="*/ 1553373 h 2600341"/>
                  <a:gd name="connsiteX830" fmla="*/ 1990965 w 6270636"/>
                  <a:gd name="connsiteY830" fmla="*/ 1556381 h 2600341"/>
                  <a:gd name="connsiteX831" fmla="*/ 1990965 w 6270636"/>
                  <a:gd name="connsiteY831" fmla="*/ 1559389 h 2600341"/>
                  <a:gd name="connsiteX832" fmla="*/ 2040588 w 6270636"/>
                  <a:gd name="connsiteY832" fmla="*/ 1630065 h 2600341"/>
                  <a:gd name="connsiteX833" fmla="*/ 2064648 w 6270636"/>
                  <a:gd name="connsiteY833" fmla="*/ 1636080 h 2600341"/>
                  <a:gd name="connsiteX834" fmla="*/ 2124798 w 6270636"/>
                  <a:gd name="connsiteY834" fmla="*/ 1678185 h 2600341"/>
                  <a:gd name="connsiteX835" fmla="*/ 2114272 w 6270636"/>
                  <a:gd name="connsiteY835" fmla="*/ 1720290 h 2600341"/>
                  <a:gd name="connsiteX836" fmla="*/ 2109761 w 6270636"/>
                  <a:gd name="connsiteY836" fmla="*/ 1726305 h 2600341"/>
                  <a:gd name="connsiteX837" fmla="*/ 2067656 w 6270636"/>
                  <a:gd name="connsiteY837" fmla="*/ 1766906 h 2600341"/>
                  <a:gd name="connsiteX838" fmla="*/ 2043596 w 6270636"/>
                  <a:gd name="connsiteY838" fmla="*/ 1809011 h 2600341"/>
                  <a:gd name="connsiteX839" fmla="*/ 2036077 w 6270636"/>
                  <a:gd name="connsiteY839" fmla="*/ 1812019 h 2600341"/>
                  <a:gd name="connsiteX840" fmla="*/ 2025551 w 6270636"/>
                  <a:gd name="connsiteY840" fmla="*/ 1819537 h 2600341"/>
                  <a:gd name="connsiteX841" fmla="*/ 2021040 w 6270636"/>
                  <a:gd name="connsiteY841" fmla="*/ 1833071 h 2600341"/>
                  <a:gd name="connsiteX842" fmla="*/ 2019536 w 6270636"/>
                  <a:gd name="connsiteY842" fmla="*/ 1839086 h 2600341"/>
                  <a:gd name="connsiteX843" fmla="*/ 1984949 w 6270636"/>
                  <a:gd name="connsiteY843" fmla="*/ 1893221 h 2600341"/>
                  <a:gd name="connsiteX844" fmla="*/ 1920288 w 6270636"/>
                  <a:gd name="connsiteY844" fmla="*/ 1908258 h 2600341"/>
                  <a:gd name="connsiteX845" fmla="*/ 1906755 w 6270636"/>
                  <a:gd name="connsiteY845" fmla="*/ 1903747 h 2600341"/>
                  <a:gd name="connsiteX846" fmla="*/ 1885702 w 6270636"/>
                  <a:gd name="connsiteY846" fmla="*/ 1899236 h 2600341"/>
                  <a:gd name="connsiteX847" fmla="*/ 1857131 w 6270636"/>
                  <a:gd name="connsiteY847" fmla="*/ 1915777 h 2600341"/>
                  <a:gd name="connsiteX848" fmla="*/ 1854123 w 6270636"/>
                  <a:gd name="connsiteY848" fmla="*/ 1950363 h 2600341"/>
                  <a:gd name="connsiteX849" fmla="*/ 1866153 w 6270636"/>
                  <a:gd name="connsiteY849" fmla="*/ 1966905 h 2600341"/>
                  <a:gd name="connsiteX850" fmla="*/ 1884198 w 6270636"/>
                  <a:gd name="connsiteY850" fmla="*/ 2009010 h 2600341"/>
                  <a:gd name="connsiteX851" fmla="*/ 1951867 w 6270636"/>
                  <a:gd name="connsiteY851" fmla="*/ 1992468 h 2600341"/>
                  <a:gd name="connsiteX852" fmla="*/ 762401 w 6270636"/>
                  <a:gd name="connsiteY852" fmla="*/ 1977431 h 2600341"/>
                  <a:gd name="connsiteX853" fmla="*/ 852626 w 6270636"/>
                  <a:gd name="connsiteY853" fmla="*/ 1993972 h 2600341"/>
                  <a:gd name="connsiteX854" fmla="*/ 930821 w 6270636"/>
                  <a:gd name="connsiteY854" fmla="*/ 1993972 h 2600341"/>
                  <a:gd name="connsiteX855" fmla="*/ 951874 w 6270636"/>
                  <a:gd name="connsiteY855" fmla="*/ 1980438 h 2600341"/>
                  <a:gd name="connsiteX856" fmla="*/ 1009016 w 6270636"/>
                  <a:gd name="connsiteY856" fmla="*/ 1954875 h 2600341"/>
                  <a:gd name="connsiteX857" fmla="*/ 981949 w 6270636"/>
                  <a:gd name="connsiteY857" fmla="*/ 1956378 h 2600341"/>
                  <a:gd name="connsiteX858" fmla="*/ 939843 w 6270636"/>
                  <a:gd name="connsiteY858" fmla="*/ 1975927 h 2600341"/>
                  <a:gd name="connsiteX859" fmla="*/ 897739 w 6270636"/>
                  <a:gd name="connsiteY859" fmla="*/ 1995476 h 2600341"/>
                  <a:gd name="connsiteX860" fmla="*/ 885709 w 6270636"/>
                  <a:gd name="connsiteY860" fmla="*/ 1998483 h 2600341"/>
                  <a:gd name="connsiteX861" fmla="*/ 890220 w 6270636"/>
                  <a:gd name="connsiteY861" fmla="*/ 1986453 h 2600341"/>
                  <a:gd name="connsiteX862" fmla="*/ 992475 w 6270636"/>
                  <a:gd name="connsiteY862" fmla="*/ 1924800 h 2600341"/>
                  <a:gd name="connsiteX863" fmla="*/ 1067662 w 6270636"/>
                  <a:gd name="connsiteY863" fmla="*/ 1881191 h 2600341"/>
                  <a:gd name="connsiteX864" fmla="*/ 1058640 w 6270636"/>
                  <a:gd name="connsiteY864" fmla="*/ 1843597 h 2600341"/>
                  <a:gd name="connsiteX865" fmla="*/ 908265 w 6270636"/>
                  <a:gd name="connsiteY865" fmla="*/ 1827056 h 2600341"/>
                  <a:gd name="connsiteX866" fmla="*/ 885709 w 6270636"/>
                  <a:gd name="connsiteY866" fmla="*/ 1828560 h 2600341"/>
                  <a:gd name="connsiteX867" fmla="*/ 760897 w 6270636"/>
                  <a:gd name="connsiteY867" fmla="*/ 1822545 h 2600341"/>
                  <a:gd name="connsiteX868" fmla="*/ 487215 w 6270636"/>
                  <a:gd name="connsiteY868" fmla="*/ 1864650 h 2600341"/>
                  <a:gd name="connsiteX869" fmla="*/ 439095 w 6270636"/>
                  <a:gd name="connsiteY869" fmla="*/ 1956378 h 2600341"/>
                  <a:gd name="connsiteX870" fmla="*/ 512779 w 6270636"/>
                  <a:gd name="connsiteY870" fmla="*/ 1998483 h 2600341"/>
                  <a:gd name="connsiteX871" fmla="*/ 598492 w 6270636"/>
                  <a:gd name="connsiteY871" fmla="*/ 1996980 h 2600341"/>
                  <a:gd name="connsiteX872" fmla="*/ 613530 w 6270636"/>
                  <a:gd name="connsiteY872" fmla="*/ 1996980 h 2600341"/>
                  <a:gd name="connsiteX873" fmla="*/ 762401 w 6270636"/>
                  <a:gd name="connsiteY873" fmla="*/ 1977431 h 2600341"/>
                  <a:gd name="connsiteX874" fmla="*/ 957889 w 6270636"/>
                  <a:gd name="connsiteY874" fmla="*/ 1948860 h 2600341"/>
                  <a:gd name="connsiteX875" fmla="*/ 911272 w 6270636"/>
                  <a:gd name="connsiteY875" fmla="*/ 1975927 h 2600341"/>
                  <a:gd name="connsiteX876" fmla="*/ 930821 w 6270636"/>
                  <a:gd name="connsiteY876" fmla="*/ 1963897 h 2600341"/>
                  <a:gd name="connsiteX877" fmla="*/ 957889 w 6270636"/>
                  <a:gd name="connsiteY877" fmla="*/ 1948860 h 2600341"/>
                  <a:gd name="connsiteX878" fmla="*/ 1276684 w 6270636"/>
                  <a:gd name="connsiteY878" fmla="*/ 500749 h 2600341"/>
                  <a:gd name="connsiteX879" fmla="*/ 1476682 w 6270636"/>
                  <a:gd name="connsiteY879" fmla="*/ 715785 h 2600341"/>
                  <a:gd name="connsiteX880" fmla="*/ 1493223 w 6270636"/>
                  <a:gd name="connsiteY880" fmla="*/ 718792 h 2600341"/>
                  <a:gd name="connsiteX881" fmla="*/ 1371420 w 6270636"/>
                  <a:gd name="connsiteY881" fmla="*/ 607515 h 2600341"/>
                  <a:gd name="connsiteX882" fmla="*/ 1375931 w 6270636"/>
                  <a:gd name="connsiteY882" fmla="*/ 593981 h 2600341"/>
                  <a:gd name="connsiteX883" fmla="*/ 1527810 w 6270636"/>
                  <a:gd name="connsiteY883" fmla="*/ 685710 h 2600341"/>
                  <a:gd name="connsiteX884" fmla="*/ 1530817 w 6270636"/>
                  <a:gd name="connsiteY884" fmla="*/ 688717 h 2600341"/>
                  <a:gd name="connsiteX885" fmla="*/ 1523298 w 6270636"/>
                  <a:gd name="connsiteY885" fmla="*/ 658642 h 2600341"/>
                  <a:gd name="connsiteX886" fmla="*/ 1452622 w 6270636"/>
                  <a:gd name="connsiteY886" fmla="*/ 545861 h 2600341"/>
                  <a:gd name="connsiteX887" fmla="*/ 1357886 w 6270636"/>
                  <a:gd name="connsiteY887" fmla="*/ 520297 h 2600341"/>
                  <a:gd name="connsiteX888" fmla="*/ 1276684 w 6270636"/>
                  <a:gd name="connsiteY888" fmla="*/ 500749 h 2600341"/>
                  <a:gd name="connsiteX889" fmla="*/ 1508261 w 6270636"/>
                  <a:gd name="connsiteY889" fmla="*/ 57143 h 2600341"/>
                  <a:gd name="connsiteX890" fmla="*/ 1491720 w 6270636"/>
                  <a:gd name="connsiteY890" fmla="*/ 177443 h 2600341"/>
                  <a:gd name="connsiteX891" fmla="*/ 1475178 w 6270636"/>
                  <a:gd name="connsiteY891" fmla="*/ 273682 h 2600341"/>
                  <a:gd name="connsiteX892" fmla="*/ 1523298 w 6270636"/>
                  <a:gd name="connsiteY892" fmla="*/ 386464 h 2600341"/>
                  <a:gd name="connsiteX893" fmla="*/ 1544351 w 6270636"/>
                  <a:gd name="connsiteY893" fmla="*/ 410524 h 2600341"/>
                  <a:gd name="connsiteX894" fmla="*/ 1593975 w 6270636"/>
                  <a:gd name="connsiteY894" fmla="*/ 541350 h 2600341"/>
                  <a:gd name="connsiteX895" fmla="*/ 1619538 w 6270636"/>
                  <a:gd name="connsiteY895" fmla="*/ 631575 h 2600341"/>
                  <a:gd name="connsiteX896" fmla="*/ 1607508 w 6270636"/>
                  <a:gd name="connsiteY896" fmla="*/ 569921 h 2600341"/>
                  <a:gd name="connsiteX897" fmla="*/ 1596982 w 6270636"/>
                  <a:gd name="connsiteY897" fmla="*/ 517290 h 2600341"/>
                  <a:gd name="connsiteX898" fmla="*/ 1586456 w 6270636"/>
                  <a:gd name="connsiteY898" fmla="*/ 469170 h 2600341"/>
                  <a:gd name="connsiteX899" fmla="*/ 1574426 w 6270636"/>
                  <a:gd name="connsiteY899" fmla="*/ 407516 h 2600341"/>
                  <a:gd name="connsiteX900" fmla="*/ 1565403 w 6270636"/>
                  <a:gd name="connsiteY900" fmla="*/ 401501 h 2600341"/>
                  <a:gd name="connsiteX901" fmla="*/ 1554877 w 6270636"/>
                  <a:gd name="connsiteY901" fmla="*/ 273682 h 2600341"/>
                  <a:gd name="connsiteX902" fmla="*/ 1559388 w 6270636"/>
                  <a:gd name="connsiteY902" fmla="*/ 261652 h 2600341"/>
                  <a:gd name="connsiteX903" fmla="*/ 1571418 w 6270636"/>
                  <a:gd name="connsiteY903" fmla="*/ 193984 h 2600341"/>
                  <a:gd name="connsiteX904" fmla="*/ 1580441 w 6270636"/>
                  <a:gd name="connsiteY904" fmla="*/ 169924 h 2600341"/>
                  <a:gd name="connsiteX905" fmla="*/ 1584952 w 6270636"/>
                  <a:gd name="connsiteY905" fmla="*/ 193984 h 2600341"/>
                  <a:gd name="connsiteX906" fmla="*/ 1574426 w 6270636"/>
                  <a:gd name="connsiteY906" fmla="*/ 263156 h 2600341"/>
                  <a:gd name="connsiteX907" fmla="*/ 1587960 w 6270636"/>
                  <a:gd name="connsiteY907" fmla="*/ 393982 h 2600341"/>
                  <a:gd name="connsiteX908" fmla="*/ 1610516 w 6270636"/>
                  <a:gd name="connsiteY908" fmla="*/ 393982 h 2600341"/>
                  <a:gd name="connsiteX909" fmla="*/ 1645102 w 6270636"/>
                  <a:gd name="connsiteY909" fmla="*/ 347366 h 2600341"/>
                  <a:gd name="connsiteX910" fmla="*/ 1609012 w 6270636"/>
                  <a:gd name="connsiteY910" fmla="*/ 135337 h 2600341"/>
                  <a:gd name="connsiteX911" fmla="*/ 1554877 w 6270636"/>
                  <a:gd name="connsiteY911" fmla="*/ 90225 h 2600341"/>
                  <a:gd name="connsiteX912" fmla="*/ 1508261 w 6270636"/>
                  <a:gd name="connsiteY912" fmla="*/ 57143 h 2600341"/>
                  <a:gd name="connsiteX913" fmla="*/ 1560892 w 6270636"/>
                  <a:gd name="connsiteY913" fmla="*/ 303757 h 2600341"/>
                  <a:gd name="connsiteX914" fmla="*/ 1571418 w 6270636"/>
                  <a:gd name="connsiteY914" fmla="*/ 386464 h 2600341"/>
                  <a:gd name="connsiteX915" fmla="*/ 1560892 w 6270636"/>
                  <a:gd name="connsiteY915" fmla="*/ 303757 h 260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Lst>
                <a:rect l="l" t="t" r="r" b="b"/>
                <a:pathLst>
                  <a:path w="6270636" h="2600341">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w="15030" cap="flat">
                <a:noFill/>
                <a:prstDash val="solid"/>
                <a:miter/>
              </a:ln>
            </p:spPr>
            <p:txBody>
              <a:bodyPr rtlCol="0" anchor="ctr"/>
              <a:lstStyle/>
              <a:p>
                <a:endParaRPr lang="en-US"/>
              </a:p>
            </p:txBody>
          </p:sp>
        </p:grpSp>
      </p:grpSp>
      <p:sp>
        <p:nvSpPr>
          <p:cNvPr id="30" name="Text Placeholder 23">
            <a:extLst>
              <a:ext uri="{FF2B5EF4-FFF2-40B4-BE49-F238E27FC236}">
                <a16:creationId xmlns:a16="http://schemas.microsoft.com/office/drawing/2014/main" id="{587BDFE5-A273-0B61-D595-D027BBAE1B61}"/>
              </a:ext>
            </a:extLst>
          </p:cNvPr>
          <p:cNvSpPr>
            <a:spLocks noGrp="1"/>
          </p:cNvSpPr>
          <p:nvPr>
            <p:ph type="body" sz="quarter" idx="17" hasCustomPrompt="1"/>
          </p:nvPr>
        </p:nvSpPr>
        <p:spPr>
          <a:xfrm>
            <a:off x="6199057" y="4615890"/>
            <a:ext cx="5278651" cy="697353"/>
          </a:xfrm>
          <a:prstGeom prst="rect">
            <a:avLst/>
          </a:prstGeom>
        </p:spPr>
        <p:txBody>
          <a:bodyPr>
            <a:normAutofit/>
          </a:bodyPr>
          <a:lstStyle>
            <a:lvl1pPr marL="0" indent="0" algn="r">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442108"/>
      </p:ext>
    </p:extLst>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
  <p:cSld name="1_Divider ">
    <p:spTree>
      <p:nvGrpSpPr>
        <p:cNvPr id="1" name="Shape 51"/>
        <p:cNvGrpSpPr/>
        <p:nvPr/>
      </p:nvGrpSpPr>
      <p:grpSpPr>
        <a:xfrm>
          <a:off x="0" y="0"/>
          <a:ext cx="0" cy="0"/>
          <a:chOff x="0" y="0"/>
          <a:chExt cx="0" cy="0"/>
        </a:xfrm>
      </p:grpSpPr>
      <p:sp>
        <p:nvSpPr>
          <p:cNvPr id="52" name="Google Shape;52;p34"/>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34"/>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4"/>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4"/>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 name="Google Shape;57;p34"/>
          <p:cNvGrpSpPr/>
          <p:nvPr/>
        </p:nvGrpSpPr>
        <p:grpSpPr>
          <a:xfrm>
            <a:off x="482255" y="3109382"/>
            <a:ext cx="6917577" cy="2914086"/>
            <a:chOff x="1202708" y="6807724"/>
            <a:chExt cx="6270636" cy="2641557"/>
          </a:xfrm>
        </p:grpSpPr>
        <p:grpSp>
          <p:nvGrpSpPr>
            <p:cNvPr id="58" name="Google Shape;58;p34"/>
            <p:cNvGrpSpPr/>
            <p:nvPr/>
          </p:nvGrpSpPr>
          <p:grpSpPr>
            <a:xfrm>
              <a:off x="2348838" y="6807724"/>
              <a:ext cx="1249545" cy="2223620"/>
              <a:chOff x="2348838" y="6807724"/>
              <a:chExt cx="1249545" cy="2223620"/>
            </a:xfrm>
          </p:grpSpPr>
          <p:sp>
            <p:nvSpPr>
              <p:cNvPr id="59" name="Google Shape;59;p34"/>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34"/>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34"/>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34"/>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3" name="Google Shape;63;p34"/>
              <p:cNvGrpSpPr/>
              <p:nvPr/>
            </p:nvGrpSpPr>
            <p:grpSpPr>
              <a:xfrm>
                <a:off x="2483956" y="6807724"/>
                <a:ext cx="738321" cy="802017"/>
                <a:chOff x="2483956" y="6807724"/>
                <a:chExt cx="738321" cy="802017"/>
              </a:xfrm>
            </p:grpSpPr>
            <p:sp>
              <p:nvSpPr>
                <p:cNvPr id="64" name="Google Shape;64;p34"/>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34"/>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34"/>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67" name="Google Shape;67;p34"/>
            <p:cNvGrpSpPr/>
            <p:nvPr/>
          </p:nvGrpSpPr>
          <p:grpSpPr>
            <a:xfrm>
              <a:off x="1202708" y="6848940"/>
              <a:ext cx="6270636" cy="2600341"/>
              <a:chOff x="1202708" y="6848940"/>
              <a:chExt cx="6270636" cy="2600341"/>
            </a:xfrm>
          </p:grpSpPr>
          <p:sp>
            <p:nvSpPr>
              <p:cNvPr id="68" name="Google Shape;68;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34"/>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70" name="Google Shape;70;p34"/>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61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hoto Slide">
  <p:cSld name="1_Photo Slide">
    <p:spTree>
      <p:nvGrpSpPr>
        <p:cNvPr id="1" name="Shape 79"/>
        <p:cNvGrpSpPr/>
        <p:nvPr/>
      </p:nvGrpSpPr>
      <p:grpSpPr>
        <a:xfrm>
          <a:off x="0" y="0"/>
          <a:ext cx="0" cy="0"/>
          <a:chOff x="0" y="0"/>
          <a:chExt cx="0" cy="0"/>
        </a:xfrm>
      </p:grpSpPr>
      <p:sp>
        <p:nvSpPr>
          <p:cNvPr id="80" name="Google Shape;80;p37"/>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81" name="Google Shape;81;p37"/>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0" marR="0" lvl="0" indent="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37"/>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37"/>
          <p:cNvSpPr>
            <a:spLocks noGrp="1"/>
          </p:cNvSpPr>
          <p:nvPr>
            <p:ph type="pic" idx="3"/>
          </p:nvPr>
        </p:nvSpPr>
        <p:spPr>
          <a:xfrm>
            <a:off x="6545263" y="1452563"/>
            <a:ext cx="5646737" cy="4656137"/>
          </a:xfrm>
          <a:prstGeom prst="rect">
            <a:avLst/>
          </a:prstGeom>
          <a:solidFill>
            <a:srgbClr val="D8D8D8"/>
          </a:solidFill>
          <a:ln>
            <a:noFill/>
          </a:ln>
        </p:spPr>
      </p:sp>
    </p:spTree>
    <p:extLst>
      <p:ext uri="{BB962C8B-B14F-4D97-AF65-F5344CB8AC3E}">
        <p14:creationId xmlns:p14="http://schemas.microsoft.com/office/powerpoint/2010/main" val="38394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llet Point x3 slide with photo">
  <p:cSld name="1_Bullet Point x3 slide with photo">
    <p:spTree>
      <p:nvGrpSpPr>
        <p:cNvPr id="1" name="Shape 89"/>
        <p:cNvGrpSpPr/>
        <p:nvPr/>
      </p:nvGrpSpPr>
      <p:grpSpPr>
        <a:xfrm>
          <a:off x="0" y="0"/>
          <a:ext cx="0" cy="0"/>
          <a:chOff x="0" y="0"/>
          <a:chExt cx="0" cy="0"/>
        </a:xfrm>
      </p:grpSpPr>
      <p:sp>
        <p:nvSpPr>
          <p:cNvPr id="90" name="Google Shape;90;p40"/>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91" name="Google Shape;91;p40"/>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40"/>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40"/>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40"/>
          <p:cNvSpPr>
            <a:spLocks noGrp="1"/>
          </p:cNvSpPr>
          <p:nvPr>
            <p:ph type="pic" idx="4"/>
          </p:nvPr>
        </p:nvSpPr>
        <p:spPr>
          <a:xfrm>
            <a:off x="7559" y="188180"/>
            <a:ext cx="3354094" cy="5923858"/>
          </a:xfrm>
          <a:prstGeom prst="rect">
            <a:avLst/>
          </a:prstGeom>
          <a:solidFill>
            <a:srgbClr val="D8D8D8"/>
          </a:solidFill>
          <a:ln>
            <a:noFill/>
          </a:ln>
        </p:spPr>
      </p:sp>
      <p:grpSp>
        <p:nvGrpSpPr>
          <p:cNvPr id="95" name="Google Shape;95;p40"/>
          <p:cNvGrpSpPr/>
          <p:nvPr/>
        </p:nvGrpSpPr>
        <p:grpSpPr>
          <a:xfrm>
            <a:off x="4054161" y="721803"/>
            <a:ext cx="7547911" cy="1674487"/>
            <a:chOff x="4061909" y="1565906"/>
            <a:chExt cx="7547911" cy="1882781"/>
          </a:xfrm>
        </p:grpSpPr>
        <p:cxnSp>
          <p:nvCxnSpPr>
            <p:cNvPr id="96" name="Google Shape;96;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40"/>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40"/>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01" name="Google Shape;101;p40"/>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40"/>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0"/>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4" name="Google Shape;104;p40"/>
          <p:cNvGrpSpPr/>
          <p:nvPr/>
        </p:nvGrpSpPr>
        <p:grpSpPr>
          <a:xfrm>
            <a:off x="4054160" y="2644936"/>
            <a:ext cx="7547911" cy="1674487"/>
            <a:chOff x="4061909" y="1565906"/>
            <a:chExt cx="7547911" cy="1882781"/>
          </a:xfrm>
        </p:grpSpPr>
        <p:cxnSp>
          <p:nvCxnSpPr>
            <p:cNvPr id="105" name="Google Shape;105;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6" name="Google Shape;106;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7" name="Google Shape;107;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08" name="Google Shape;108;p40"/>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9" name="Google Shape;109;p40"/>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110" name="Google Shape;110;p40"/>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3" name="Google Shape;113;p40"/>
          <p:cNvGrpSpPr/>
          <p:nvPr/>
        </p:nvGrpSpPr>
        <p:grpSpPr>
          <a:xfrm>
            <a:off x="4069658" y="4508733"/>
            <a:ext cx="7547911" cy="1674487"/>
            <a:chOff x="4061909" y="1565906"/>
            <a:chExt cx="7547911" cy="1882781"/>
          </a:xfrm>
        </p:grpSpPr>
        <p:cxnSp>
          <p:nvCxnSpPr>
            <p:cNvPr id="114" name="Google Shape;114;p40"/>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5" name="Google Shape;115;p40"/>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6" name="Google Shape;116;p40"/>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117" name="Google Shape;117;p40"/>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18" name="Google Shape;118;p40"/>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extLst>
      <p:ext uri="{BB962C8B-B14F-4D97-AF65-F5344CB8AC3E}">
        <p14:creationId xmlns:p14="http://schemas.microsoft.com/office/powerpoint/2010/main" val="4092720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ne Slide">
  <p:cSld name="2_Phone Slide">
    <p:spTree>
      <p:nvGrpSpPr>
        <p:cNvPr id="1" name="Shape 119"/>
        <p:cNvGrpSpPr/>
        <p:nvPr/>
      </p:nvGrpSpPr>
      <p:grpSpPr>
        <a:xfrm>
          <a:off x="0" y="0"/>
          <a:ext cx="0" cy="0"/>
          <a:chOff x="0" y="0"/>
          <a:chExt cx="0" cy="0"/>
        </a:xfrm>
      </p:grpSpPr>
      <p:sp>
        <p:nvSpPr>
          <p:cNvPr id="120" name="Google Shape;120;p41"/>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pic>
        <p:nvPicPr>
          <p:cNvPr id="121" name="Google Shape;121;p41"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22" name="Google Shape;122;p41"/>
          <p:cNvSpPr>
            <a:spLocks noGrp="1"/>
          </p:cNvSpPr>
          <p:nvPr>
            <p:ph type="pic" idx="2"/>
          </p:nvPr>
        </p:nvSpPr>
        <p:spPr>
          <a:xfrm>
            <a:off x="8912202" y="1246695"/>
            <a:ext cx="2444127" cy="4336988"/>
          </a:xfrm>
          <a:prstGeom prst="rect">
            <a:avLst/>
          </a:prstGeom>
          <a:solidFill>
            <a:srgbClr val="D8D8D8"/>
          </a:solidFill>
          <a:ln>
            <a:noFill/>
          </a:ln>
        </p:spPr>
      </p:sp>
      <p:sp>
        <p:nvSpPr>
          <p:cNvPr id="123" name="Google Shape;123;p41"/>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6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1"/>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1"/>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79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inal Slide">
  <p:cSld name="1_Final Slide">
    <p:spTree>
      <p:nvGrpSpPr>
        <p:cNvPr id="1" name="Shape 126"/>
        <p:cNvGrpSpPr/>
        <p:nvPr/>
      </p:nvGrpSpPr>
      <p:grpSpPr>
        <a:xfrm>
          <a:off x="0" y="0"/>
          <a:ext cx="0" cy="0"/>
          <a:chOff x="0" y="0"/>
          <a:chExt cx="0" cy="0"/>
        </a:xfrm>
      </p:grpSpPr>
      <p:sp>
        <p:nvSpPr>
          <p:cNvPr id="127" name="Google Shape;127;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28" name="Google Shape;128;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1" name="Google Shape;131;p42"/>
          <p:cNvGrpSpPr/>
          <p:nvPr/>
        </p:nvGrpSpPr>
        <p:grpSpPr>
          <a:xfrm>
            <a:off x="548818" y="6039954"/>
            <a:ext cx="2735993" cy="679345"/>
            <a:chOff x="0" y="0"/>
            <a:chExt cx="2301694" cy="571500"/>
          </a:xfrm>
        </p:grpSpPr>
        <p:sp>
          <p:nvSpPr>
            <p:cNvPr id="132" name="Google Shape;132;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33" name="Google Shape;133;p42"/>
            <p:cNvPicPr preferRelativeResize="0"/>
            <p:nvPr/>
          </p:nvPicPr>
          <p:blipFill rotWithShape="1">
            <a:blip r:embed="rId2"/>
            <a:srcRect/>
            <a:stretch/>
          </p:blipFill>
          <p:spPr>
            <a:xfrm>
              <a:off x="312965" y="101059"/>
              <a:ext cx="1675765" cy="375165"/>
            </a:xfrm>
            <a:prstGeom prst="rect">
              <a:avLst/>
            </a:prstGeom>
            <a:noFill/>
            <a:ln>
              <a:noFill/>
            </a:ln>
          </p:spPr>
        </p:pic>
      </p:grpSp>
      <p:sp>
        <p:nvSpPr>
          <p:cNvPr id="134" name="Google Shape;134;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5" name="Google Shape;135;p42"/>
          <p:cNvGrpSpPr/>
          <p:nvPr/>
        </p:nvGrpSpPr>
        <p:grpSpPr>
          <a:xfrm>
            <a:off x="309236" y="3028352"/>
            <a:ext cx="6499866" cy="2738122"/>
            <a:chOff x="1202708" y="6807724"/>
            <a:chExt cx="6270636" cy="2641557"/>
          </a:xfrm>
        </p:grpSpPr>
        <p:grpSp>
          <p:nvGrpSpPr>
            <p:cNvPr id="136" name="Google Shape;136;p42"/>
            <p:cNvGrpSpPr/>
            <p:nvPr/>
          </p:nvGrpSpPr>
          <p:grpSpPr>
            <a:xfrm>
              <a:off x="2348838" y="6807724"/>
              <a:ext cx="1249545" cy="2223620"/>
              <a:chOff x="2348838" y="6807724"/>
              <a:chExt cx="1249545" cy="2223620"/>
            </a:xfrm>
          </p:grpSpPr>
          <p:sp>
            <p:nvSpPr>
              <p:cNvPr id="137" name="Google Shape;137;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1" name="Google Shape;141;p42"/>
              <p:cNvGrpSpPr/>
              <p:nvPr/>
            </p:nvGrpSpPr>
            <p:grpSpPr>
              <a:xfrm>
                <a:off x="2483956" y="6807724"/>
                <a:ext cx="738321" cy="802017"/>
                <a:chOff x="2483956" y="6807724"/>
                <a:chExt cx="738321" cy="802017"/>
              </a:xfrm>
            </p:grpSpPr>
            <p:sp>
              <p:nvSpPr>
                <p:cNvPr id="142" name="Google Shape;142;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5" name="Google Shape;145;p42"/>
            <p:cNvGrpSpPr/>
            <p:nvPr/>
          </p:nvGrpSpPr>
          <p:grpSpPr>
            <a:xfrm>
              <a:off x="1202708" y="6848940"/>
              <a:ext cx="6270636" cy="2600341"/>
              <a:chOff x="1202708" y="6848940"/>
              <a:chExt cx="6270636" cy="2600341"/>
            </a:xfrm>
          </p:grpSpPr>
          <p:sp>
            <p:nvSpPr>
              <p:cNvPr id="146" name="Google Shape;146;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6543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cons">
    <p:spTree>
      <p:nvGrpSpPr>
        <p:cNvPr id="1" name=""/>
        <p:cNvGrpSpPr/>
        <p:nvPr/>
      </p:nvGrpSpPr>
      <p:grpSpPr>
        <a:xfrm>
          <a:off x="0" y="0"/>
          <a:ext cx="0" cy="0"/>
          <a:chOff x="0" y="0"/>
          <a:chExt cx="0" cy="0"/>
        </a:xfrm>
      </p:grpSpPr>
      <p:sp>
        <p:nvSpPr>
          <p:cNvPr id="17" name="Freeform 37">
            <a:extLst>
              <a:ext uri="{FF2B5EF4-FFF2-40B4-BE49-F238E27FC236}">
                <a16:creationId xmlns:a16="http://schemas.microsoft.com/office/drawing/2014/main" id="{999300AA-363E-0BB7-F85E-C70A10D96D1D}"/>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641A2D1D-FF8A-C08E-D7BA-E63773CAAB88}"/>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8DC641"/>
                </a:solidFill>
                <a:latin typeface="Calibri" panose="020F0502020204030204" pitchFamily="34" charset="0"/>
                <a:cs typeface="Calibri" panose="020F0502020204030204" pitchFamily="34" charset="0"/>
              </a:defRPr>
            </a:lvl1pPr>
          </a:lstStyle>
          <a:p>
            <a:pPr lvl="0"/>
            <a:r>
              <a:rPr lang="en-US" dirty="0"/>
              <a:t>Feature Title</a:t>
            </a:r>
          </a:p>
        </p:txBody>
      </p:sp>
      <p:sp>
        <p:nvSpPr>
          <p:cNvPr id="3" name="Text Placeholder 8">
            <a:extLst>
              <a:ext uri="{FF2B5EF4-FFF2-40B4-BE49-F238E27FC236}">
                <a16:creationId xmlns:a16="http://schemas.microsoft.com/office/drawing/2014/main" id="{2FC32F57-1C94-02F9-DFB0-1878A4BFDB77}"/>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 name="Text Placeholder 8">
            <a:extLst>
              <a:ext uri="{FF2B5EF4-FFF2-40B4-BE49-F238E27FC236}">
                <a16:creationId xmlns:a16="http://schemas.microsoft.com/office/drawing/2014/main" id="{CB0C8F24-20EA-6587-4860-6AFF290A33F8}"/>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grpSp>
        <p:nvGrpSpPr>
          <p:cNvPr id="5" name="Group 4">
            <a:extLst>
              <a:ext uri="{FF2B5EF4-FFF2-40B4-BE49-F238E27FC236}">
                <a16:creationId xmlns:a16="http://schemas.microsoft.com/office/drawing/2014/main" id="{44192E7E-73A5-12AA-52FC-8B4F828258C5}"/>
              </a:ext>
            </a:extLst>
          </p:cNvPr>
          <p:cNvGrpSpPr/>
          <p:nvPr userDrawn="1"/>
        </p:nvGrpSpPr>
        <p:grpSpPr>
          <a:xfrm>
            <a:off x="4054161" y="694846"/>
            <a:ext cx="7547911" cy="4511244"/>
            <a:chOff x="4061909" y="1565906"/>
            <a:chExt cx="7547911" cy="5072410"/>
          </a:xfrm>
        </p:grpSpPr>
        <p:cxnSp>
          <p:nvCxnSpPr>
            <p:cNvPr id="6" name="Straight Connector 5">
              <a:extLst>
                <a:ext uri="{FF2B5EF4-FFF2-40B4-BE49-F238E27FC236}">
                  <a16:creationId xmlns:a16="http://schemas.microsoft.com/office/drawing/2014/main" id="{08F8C34D-195B-FD15-9683-3EF3BC850F9F}"/>
                </a:ext>
              </a:extLst>
            </p:cNvPr>
            <p:cNvCxnSpPr>
              <a:cxnSpLocks/>
            </p:cNvCxnSpPr>
            <p:nvPr userDrawn="1"/>
          </p:nvCxnSpPr>
          <p:spPr>
            <a:xfrm>
              <a:off x="11609820" y="1582845"/>
              <a:ext cx="0" cy="5055471"/>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5C0436-094B-4A63-1765-EBD3BEC56B80}"/>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D367A0-1B8C-BB53-74D4-C428FF456EC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B57C5270-456A-E6E9-682F-40DCAA7A0E2E}"/>
              </a:ext>
            </a:extLst>
          </p:cNvPr>
          <p:cNvCxnSpPr>
            <a:cxnSpLocks/>
          </p:cNvCxnSpPr>
          <p:nvPr userDrawn="1"/>
        </p:nvCxnSpPr>
        <p:spPr>
          <a:xfrm>
            <a:off x="4054160" y="2000290"/>
            <a:ext cx="0" cy="32058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1D460E-6F7B-20EE-4BB7-F84482BF38C7}"/>
              </a:ext>
            </a:extLst>
          </p:cNvPr>
          <p:cNvCxnSpPr>
            <a:cxnSpLocks/>
          </p:cNvCxnSpPr>
          <p:nvPr userDrawn="1"/>
        </p:nvCxnSpPr>
        <p:spPr>
          <a:xfrm>
            <a:off x="4054160" y="5206090"/>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4726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517168" y="3092717"/>
            <a:ext cx="11393619" cy="3142374"/>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3" name="Graphic 12">
            <a:extLst>
              <a:ext uri="{FF2B5EF4-FFF2-40B4-BE49-F238E27FC236}">
                <a16:creationId xmlns:a16="http://schemas.microsoft.com/office/drawing/2014/main" id="{26CC6A74-EB58-1A9E-FD5E-B360272852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40" y="-215395"/>
            <a:ext cx="6718883" cy="3816325"/>
          </a:xfrm>
          <a:prstGeom prst="rect">
            <a:avLst/>
          </a:prstGeom>
        </p:spPr>
      </p:pic>
      <p:sp>
        <p:nvSpPr>
          <p:cNvPr id="16" name="Freeform 15">
            <a:extLst>
              <a:ext uri="{FF2B5EF4-FFF2-40B4-BE49-F238E27FC236}">
                <a16:creationId xmlns:a16="http://schemas.microsoft.com/office/drawing/2014/main" id="{C5831853-3F42-2938-75D6-3E281E5B1564}"/>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935325" y="444830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935326" y="382557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031059" y="445499"/>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770610" y="9117214"/>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712750" y="5921074"/>
            <a:ext cx="5278651" cy="697353"/>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9" name="Picture Placeholder 11">
            <a:extLst>
              <a:ext uri="{FF2B5EF4-FFF2-40B4-BE49-F238E27FC236}">
                <a16:creationId xmlns:a16="http://schemas.microsoft.com/office/drawing/2014/main" id="{1098C2DB-4C81-8C5D-E2DE-9A64EDF94AC2}"/>
              </a:ext>
            </a:extLst>
          </p:cNvPr>
          <p:cNvSpPr>
            <a:spLocks noGrp="1"/>
          </p:cNvSpPr>
          <p:nvPr>
            <p:ph type="pic" sz="quarter" idx="42"/>
          </p:nvPr>
        </p:nvSpPr>
        <p:spPr>
          <a:xfrm>
            <a:off x="6404869" y="1379349"/>
            <a:ext cx="5153881" cy="515435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758B67A-69DD-268C-54DF-07D403273975}"/>
              </a:ext>
            </a:extLst>
          </p:cNvPr>
          <p:cNvSpPr/>
          <p:nvPr userDrawn="1"/>
        </p:nvSpPr>
        <p:spPr>
          <a:xfrm>
            <a:off x="408680" y="1218981"/>
            <a:ext cx="11393619" cy="3322022"/>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690366" y="2260013"/>
            <a:ext cx="5092953"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690367" y="1637287"/>
            <a:ext cx="5092953"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9236842" y="28660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Picture Placeholder 11">
            <a:extLst>
              <a:ext uri="{FF2B5EF4-FFF2-40B4-BE49-F238E27FC236}">
                <a16:creationId xmlns:a16="http://schemas.microsoft.com/office/drawing/2014/main" id="{78484704-09FD-8CB2-C579-EF55447B6087}"/>
              </a:ext>
            </a:extLst>
          </p:cNvPr>
          <p:cNvSpPr>
            <a:spLocks noGrp="1"/>
          </p:cNvSpPr>
          <p:nvPr>
            <p:ph type="pic" sz="quarter" idx="42"/>
          </p:nvPr>
        </p:nvSpPr>
        <p:spPr>
          <a:xfrm>
            <a:off x="-1" y="354507"/>
            <a:ext cx="5501637" cy="493964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pic>
        <p:nvPicPr>
          <p:cNvPr id="10" name="Graphic 9">
            <a:extLst>
              <a:ext uri="{FF2B5EF4-FFF2-40B4-BE49-F238E27FC236}">
                <a16:creationId xmlns:a16="http://schemas.microsoft.com/office/drawing/2014/main" id="{087E1EFB-07FB-7EEE-DA95-10A93AC80E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64436" y="3332171"/>
            <a:ext cx="6908399" cy="3923970"/>
          </a:xfrm>
          <a:prstGeom prst="rect">
            <a:avLst/>
          </a:prstGeom>
        </p:spPr>
      </p:pic>
      <p:sp>
        <p:nvSpPr>
          <p:cNvPr id="12" name="Freeform 11">
            <a:extLst>
              <a:ext uri="{FF2B5EF4-FFF2-40B4-BE49-F238E27FC236}">
                <a16:creationId xmlns:a16="http://schemas.microsoft.com/office/drawing/2014/main" id="{4D8A02C5-FA86-0547-D6F7-4C54FD49D38C}"/>
              </a:ext>
            </a:extLst>
          </p:cNvPr>
          <p:cNvSpPr/>
          <p:nvPr userDrawn="1"/>
        </p:nvSpPr>
        <p:spPr>
          <a:xfrm>
            <a:off x="0" y="5775564"/>
            <a:ext cx="4372199" cy="727928"/>
          </a:xfrm>
          <a:custGeom>
            <a:avLst/>
            <a:gdLst>
              <a:gd name="connsiteX0" fmla="*/ 0 w 4372199"/>
              <a:gd name="connsiteY0" fmla="*/ 0 h 727928"/>
              <a:gd name="connsiteX1" fmla="*/ 3978412 w 4372199"/>
              <a:gd name="connsiteY1" fmla="*/ 0 h 727928"/>
              <a:gd name="connsiteX2" fmla="*/ 4372199 w 4372199"/>
              <a:gd name="connsiteY2" fmla="*/ 393878 h 727928"/>
              <a:gd name="connsiteX3" fmla="*/ 4372199 w 4372199"/>
              <a:gd name="connsiteY3" fmla="*/ 727928 h 727928"/>
              <a:gd name="connsiteX4" fmla="*/ 0 w 4372199"/>
              <a:gd name="connsiteY4" fmla="*/ 727928 h 727928"/>
              <a:gd name="connsiteX5" fmla="*/ 0 w 4372199"/>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199" h="727928">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3" name="Text Placeholder 23">
            <a:extLst>
              <a:ext uri="{FF2B5EF4-FFF2-40B4-BE49-F238E27FC236}">
                <a16:creationId xmlns:a16="http://schemas.microsoft.com/office/drawing/2014/main" id="{516EC391-B699-CA18-B486-3AC65E04D04C}"/>
              </a:ext>
            </a:extLst>
          </p:cNvPr>
          <p:cNvSpPr>
            <a:spLocks noGrp="1"/>
          </p:cNvSpPr>
          <p:nvPr>
            <p:ph type="body" sz="quarter" idx="17" hasCustomPrompt="1"/>
          </p:nvPr>
        </p:nvSpPr>
        <p:spPr>
          <a:xfrm>
            <a:off x="712750" y="5890500"/>
            <a:ext cx="3659449" cy="727927"/>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Tree>
    <p:extLst>
      <p:ext uri="{BB962C8B-B14F-4D97-AF65-F5344CB8AC3E}">
        <p14:creationId xmlns:p14="http://schemas.microsoft.com/office/powerpoint/2010/main" val="144065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307910" y="959688"/>
            <a:ext cx="5487517" cy="493862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9237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3982712"/>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1" baseline="0">
                <a:solidFill>
                  <a:srgbClr val="8DC6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8DC64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478182" y="604652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47650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77BFFCE-41A3-AA8B-DF0F-2DC51A98B14D}"/>
              </a:ext>
            </a:extLst>
          </p:cNvPr>
          <p:cNvPicPr>
            <a:picLocks noChangeAspect="1"/>
          </p:cNvPicPr>
          <p:nvPr userDrawn="1"/>
        </p:nvPicPr>
        <p:blipFill rotWithShape="1">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rcRect l="5742" t="75046" r="6487" b="13954"/>
          <a:stretch/>
        </p:blipFill>
        <p:spPr>
          <a:xfrm>
            <a:off x="8124669" y="6375621"/>
            <a:ext cx="3540279" cy="252000"/>
          </a:xfrm>
          <a:prstGeom prst="rect">
            <a:avLst/>
          </a:prstGeom>
        </p:spPr>
      </p:pic>
      <p:sp>
        <p:nvSpPr>
          <p:cNvPr id="3" name="Graphic 12">
            <a:extLst>
              <a:ext uri="{FF2B5EF4-FFF2-40B4-BE49-F238E27FC236}">
                <a16:creationId xmlns:a16="http://schemas.microsoft.com/office/drawing/2014/main" id="{66E087F4-2E80-A557-526D-D8CECFA6D70A}"/>
              </a:ext>
            </a:extLst>
          </p:cNvPr>
          <p:cNvSpPr/>
          <p:nvPr userDrawn="1"/>
        </p:nvSpPr>
        <p:spPr>
          <a:xfrm>
            <a:off x="0" y="6444761"/>
            <a:ext cx="8229600" cy="45719"/>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88" r:id="rId3"/>
    <p:sldLayoutId id="2147483881" r:id="rId4"/>
    <p:sldLayoutId id="2147483829" r:id="rId5"/>
    <p:sldLayoutId id="2147483882" r:id="rId6"/>
    <p:sldLayoutId id="2147483842" r:id="rId7"/>
    <p:sldLayoutId id="2147483840" r:id="rId8"/>
    <p:sldLayoutId id="2147483880" r:id="rId9"/>
    <p:sldLayoutId id="2147483877" r:id="rId10"/>
    <p:sldLayoutId id="2147483841" r:id="rId11"/>
    <p:sldLayoutId id="2147483879" r:id="rId12"/>
    <p:sldLayoutId id="2147483878" r:id="rId13"/>
    <p:sldLayoutId id="2147483861" r:id="rId14"/>
    <p:sldLayoutId id="2147483833" r:id="rId15"/>
    <p:sldLayoutId id="2147483847" r:id="rId16"/>
    <p:sldLayoutId id="2147483887" r:id="rId17"/>
    <p:sldLayoutId id="2147483853" r:id="rId18"/>
    <p:sldLayoutId id="2147483883" r:id="rId19"/>
    <p:sldLayoutId id="2147483884" r:id="rId20"/>
    <p:sldLayoutId id="2147483885" r:id="rId21"/>
    <p:sldLayoutId id="2147483886" r:id="rId22"/>
    <p:sldLayoutId id="2147483889" r:id="rId23"/>
    <p:sldLayoutId id="2147483890"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dgs.un.org/goals"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eu-dare.com/good-practices/" TargetMode="Externa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hyperlink" Target="https://www.farmingfornature.ie/" TargetMode="External"/><Relationship Id="rId13" Type="http://schemas.openxmlformats.org/officeDocument/2006/relationships/hyperlink" Target="https://nots.ie/" TargetMode="External"/><Relationship Id="rId3" Type="http://schemas.openxmlformats.org/officeDocument/2006/relationships/hyperlink" Target="https://www.ifa.ie/" TargetMode="External"/><Relationship Id="rId7" Type="http://schemas.openxmlformats.org/officeDocument/2006/relationships/hyperlink" Target="https://thatsfarming.com/" TargetMode="External"/><Relationship Id="rId12" Type="http://schemas.openxmlformats.org/officeDocument/2006/relationships/hyperlink" Target="https://www.arc2020.eu/"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agriland.ie/" TargetMode="External"/><Relationship Id="rId11" Type="http://schemas.openxmlformats.org/officeDocument/2006/relationships/hyperlink" Target="http://www.leitrimorganic.com/" TargetMode="External"/><Relationship Id="rId5" Type="http://schemas.openxmlformats.org/officeDocument/2006/relationships/hyperlink" Target="https://talamhbeo.ie/" TargetMode="External"/><Relationship Id="rId15" Type="http://schemas.openxmlformats.org/officeDocument/2006/relationships/hyperlink" Target="https://www.iconfinder.com/icons/2863044/flag_ireland_irish_icon" TargetMode="External"/><Relationship Id="rId10" Type="http://schemas.openxmlformats.org/officeDocument/2006/relationships/hyperlink" Target="https://www.irishorganicassociation.ie/" TargetMode="External"/><Relationship Id="rId4" Type="http://schemas.openxmlformats.org/officeDocument/2006/relationships/hyperlink" Target="https://capnetworkireland.eu/" TargetMode="External"/><Relationship Id="rId9" Type="http://schemas.openxmlformats.org/officeDocument/2006/relationships/hyperlink" Target="https://organicgrowersireland.ie/" TargetMode="External"/><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hyperlink" Target="https://www.iconfinder.com/icons/2863022/flag_poland_polish_icon" TargetMode="External"/><Relationship Id="rId3" Type="http://schemas.openxmlformats.org/officeDocument/2006/relationships/hyperlink" Target="https://www.cdr.gov.pl/" TargetMode="External"/><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ksow.pl/" TargetMode="External"/><Relationship Id="rId5" Type="http://schemas.openxmlformats.org/officeDocument/2006/relationships/hyperlink" Target="https://kolkarolnicze.pl/" TargetMode="External"/><Relationship Id="rId4" Type="http://schemas.openxmlformats.org/officeDocument/2006/relationships/hyperlink" Target="https://zzpr.org.p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genuinoclandestino.it/" TargetMode="External"/><Relationship Id="rId13" Type="http://schemas.openxmlformats.org/officeDocument/2006/relationships/hyperlink" Target="https://www.iconfinder.com/icons/2863042/flag_italian_italy_icon" TargetMode="External"/><Relationship Id="rId3" Type="http://schemas.openxmlformats.org/officeDocument/2006/relationships/hyperlink" Target="https://www.campagnamica.it/?post_type=anagrafiche&amp;p=694614" TargetMode="External"/><Relationship Id="rId7" Type="http://schemas.openxmlformats.org/officeDocument/2006/relationships/hyperlink" Target="https://feder.bio/" TargetMode="External"/><Relationship Id="rId12"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legacooppuglia.it/" TargetMode="External"/><Relationship Id="rId11" Type="http://schemas.openxmlformats.org/officeDocument/2006/relationships/hyperlink" Target="https://www.slowfood.it/chi-siamo/che-cose-slow-food/" TargetMode="External"/><Relationship Id="rId5" Type="http://schemas.openxmlformats.org/officeDocument/2006/relationships/hyperlink" Target="https://www.confagricolturafoggia.it/" TargetMode="External"/><Relationship Id="rId10" Type="http://schemas.openxmlformats.org/officeDocument/2006/relationships/hyperlink" Target="https://www.cia.it/" TargetMode="External"/><Relationship Id="rId4" Type="http://schemas.openxmlformats.org/officeDocument/2006/relationships/hyperlink" Target="https://puglia.coldiretti.it/federazioni/foggia/" TargetMode="External"/><Relationship Id="rId9" Type="http://schemas.openxmlformats.org/officeDocument/2006/relationships/hyperlink" Target="https://www.campiaperti.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asyf.sk/" TargetMode="External"/><Relationship Id="rId13" Type="http://schemas.openxmlformats.org/officeDocument/2006/relationships/hyperlink" Target="https://www.izpi.sk/" TargetMode="External"/><Relationship Id="rId3" Type="http://schemas.openxmlformats.org/officeDocument/2006/relationships/image" Target="../media/image54.png"/><Relationship Id="rId7" Type="http://schemas.openxmlformats.org/officeDocument/2006/relationships/hyperlink" Target="https://www.vipa.sk/" TargetMode="External"/><Relationship Id="rId12" Type="http://schemas.openxmlformats.org/officeDocument/2006/relationships/hyperlink" Target="https://zchok.sk/"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nahaji.sk/" TargetMode="External"/><Relationship Id="rId11" Type="http://schemas.openxmlformats.org/officeDocument/2006/relationships/hyperlink" Target="https://www.vpms.sk/" TargetMode="External"/><Relationship Id="rId5" Type="http://schemas.openxmlformats.org/officeDocument/2006/relationships/hyperlink" Target="http://www.olejhont.sk/" TargetMode="External"/><Relationship Id="rId10" Type="http://schemas.openxmlformats.org/officeDocument/2006/relationships/hyperlink" Target="https://www.vegget.sk/" TargetMode="External"/><Relationship Id="rId4" Type="http://schemas.openxmlformats.org/officeDocument/2006/relationships/hyperlink" Target="http://almasun.sk/" TargetMode="External"/><Relationship Id="rId9" Type="http://schemas.openxmlformats.org/officeDocument/2006/relationships/hyperlink" Target="https://newedu.info/"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zscr.cz/" TargetMode="External"/><Relationship Id="rId3" Type="http://schemas.openxmlformats.org/officeDocument/2006/relationships/hyperlink" Target="https://zemedelec.cz/" TargetMode="External"/><Relationship Id="rId7" Type="http://schemas.openxmlformats.org/officeDocument/2006/relationships/hyperlink" Target="https://www.cmzu.cz/" TargetMode="External"/><Relationship Id="rId12" Type="http://schemas.openxmlformats.org/officeDocument/2006/relationships/hyperlink" Target="https://www.iconfinder.com/icons/1692178/country_czech_flag_flags_republic_ic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cmszp.cz/" TargetMode="External"/><Relationship Id="rId11" Type="http://schemas.openxmlformats.org/officeDocument/2006/relationships/image" Target="../media/image55.png"/><Relationship Id="rId5" Type="http://schemas.openxmlformats.org/officeDocument/2006/relationships/hyperlink" Target="https://bioinstitut.cz/" TargetMode="External"/><Relationship Id="rId10" Type="http://schemas.openxmlformats.org/officeDocument/2006/relationships/hyperlink" Target="https://www.smacr.cz/en/" TargetMode="External"/><Relationship Id="rId4" Type="http://schemas.openxmlformats.org/officeDocument/2006/relationships/hyperlink" Target="https://eagri.cz/public/portal/" TargetMode="External"/><Relationship Id="rId9" Type="http://schemas.openxmlformats.org/officeDocument/2006/relationships/hyperlink" Target="https://www.foodnet.cz/c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landschafftleben.at/hintergruende/landwirtschaft-ernaehrung-klima" TargetMode="External"/><Relationship Id="rId3" Type="http://schemas.openxmlformats.org/officeDocument/2006/relationships/hyperlink" Target="https://www.lwk-niedersachsen.de/" TargetMode="External"/><Relationship Id="rId7" Type="http://schemas.openxmlformats.org/officeDocument/2006/relationships/hyperlink" Target="https://oekl.at/oek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www.bio-austria.at/" TargetMode="External"/><Relationship Id="rId11" Type="http://schemas.openxmlformats.org/officeDocument/2006/relationships/image" Target="../media/image56.png"/><Relationship Id="rId5" Type="http://schemas.openxmlformats.org/officeDocument/2006/relationships/hyperlink" Target="https://bauernbund.at/" TargetMode="External"/><Relationship Id="rId10" Type="http://schemas.openxmlformats.org/officeDocument/2006/relationships/hyperlink" Target="https://resola-ev.de/" TargetMode="External"/><Relationship Id="rId4" Type="http://schemas.openxmlformats.org/officeDocument/2006/relationships/hyperlink" Target="https://www.ama.at/home" TargetMode="External"/><Relationship Id="rId9" Type="http://schemas.openxmlformats.org/officeDocument/2006/relationships/hyperlink" Target="https://www.lw.uni-hannover.de/de/institu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www.eu-dare.com/" TargetMode="Externa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5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s://food.ec.europa.eu/system/files/2020-05/f2f_action-plan_2020_strategy-info_en.pdf#:~:text=The%20Farm%20to%20Fork%20Strategy%20is%20a%20new,opportunity%20to%20improve%20lifestyles%2C%20health%2C%20and%20the%20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environment.ec.europa.eu/strategy/biodiversity-strategy-2030_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312269" y="4240163"/>
            <a:ext cx="6879731" cy="1166040"/>
          </a:xfrm>
        </p:spPr>
        <p:txBody>
          <a:bodyPr/>
          <a:lstStyle/>
          <a:p>
            <a:r>
              <a:rPr lang="de-DE" sz="3600" dirty="0"/>
              <a:t>Politik- und Rahmenbedingungen im Zusammenhang mit Agroökologie</a:t>
            </a:r>
            <a:endParaRPr lang="en-IE" sz="36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342168" y="3284889"/>
            <a:ext cx="5278651" cy="697353"/>
          </a:xfrm>
        </p:spPr>
        <p:txBody>
          <a:bodyPr>
            <a:noAutofit/>
          </a:bodyPr>
          <a:lstStyle/>
          <a:p>
            <a:r>
              <a:rPr lang="en-US" sz="4800" dirty="0"/>
              <a:t>MODUL 2</a:t>
            </a:r>
          </a:p>
        </p:txBody>
      </p:sp>
      <p:pic>
        <p:nvPicPr>
          <p:cNvPr id="5" name="Picture Placeholder 4" descr="Woman carrying vegetables">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screen">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5335684" y="4160215"/>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
        <p:nvSpPr>
          <p:cNvPr id="8" name="Text Placeholder 1">
            <a:extLst>
              <a:ext uri="{FF2B5EF4-FFF2-40B4-BE49-F238E27FC236}">
                <a16:creationId xmlns:a16="http://schemas.microsoft.com/office/drawing/2014/main" id="{2F125B86-02A8-17B7-80A2-C8090A495C48}"/>
              </a:ext>
            </a:extLst>
          </p:cNvPr>
          <p:cNvSpPr txBox="1">
            <a:spLocks/>
          </p:cNvSpPr>
          <p:nvPr/>
        </p:nvSpPr>
        <p:spPr>
          <a:xfrm>
            <a:off x="7511514" y="5856037"/>
            <a:ext cx="4448014" cy="67934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856356" y="1268964"/>
            <a:ext cx="4821945" cy="4064124"/>
          </a:xfrm>
        </p:spPr>
        <p:txBody>
          <a:bodyPr/>
          <a:lstStyle/>
          <a:p>
            <a:r>
              <a:rPr lang="de-DE" dirty="0"/>
              <a:t>Bei der Organisation, Durchführung, Überwachung und Bewertung agroökologischer Übergänge können Praktiker und andere Interessengruppen mit Hilfe der 10 Elemente der Agroökologie bessere Entscheidungen treffen!</a:t>
            </a:r>
          </a:p>
        </p:txBody>
      </p:sp>
      <p:pic>
        <p:nvPicPr>
          <p:cNvPr id="7" name="Picture Placeholder 6">
            <a:extLst>
              <a:ext uri="{FF2B5EF4-FFF2-40B4-BE49-F238E27FC236}">
                <a16:creationId xmlns:a16="http://schemas.microsoft.com/office/drawing/2014/main" id="{923812EB-E131-5F07-4303-BEBCA608DA5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096000" y="1404749"/>
            <a:ext cx="5239644" cy="4704418"/>
          </a:xfrm>
        </p:spPr>
      </p:pic>
      <p:grpSp>
        <p:nvGrpSpPr>
          <p:cNvPr id="8" name="Group 7">
            <a:extLst>
              <a:ext uri="{FF2B5EF4-FFF2-40B4-BE49-F238E27FC236}">
                <a16:creationId xmlns:a16="http://schemas.microsoft.com/office/drawing/2014/main" id="{EB78239F-FE77-81DB-FAA3-24E8A32972E3}"/>
              </a:ext>
            </a:extLst>
          </p:cNvPr>
          <p:cNvGrpSpPr/>
          <p:nvPr/>
        </p:nvGrpSpPr>
        <p:grpSpPr>
          <a:xfrm>
            <a:off x="6926285" y="727383"/>
            <a:ext cx="1487826" cy="1083162"/>
            <a:chOff x="3400450" y="986392"/>
            <a:chExt cx="1487826" cy="1083162"/>
          </a:xfrm>
        </p:grpSpPr>
        <p:sp>
          <p:nvSpPr>
            <p:cNvPr id="13" name="Freeform 12">
              <a:extLst>
                <a:ext uri="{FF2B5EF4-FFF2-40B4-BE49-F238E27FC236}">
                  <a16:creationId xmlns:a16="http://schemas.microsoft.com/office/drawing/2014/main" id="{51725DFE-72E9-BC1C-FA46-B418EDE5932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8DC641"/>
            </a:solidFill>
            <a:ln w="897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E7181B-1F96-A691-4D38-38B5297E74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5CC04F-5710-F60C-B84D-0D5FEC123F92}"/>
              </a:ext>
            </a:extLst>
          </p:cNvPr>
          <p:cNvGrpSpPr/>
          <p:nvPr/>
        </p:nvGrpSpPr>
        <p:grpSpPr>
          <a:xfrm rot="3730759">
            <a:off x="475534" y="5007289"/>
            <a:ext cx="949885" cy="1163493"/>
            <a:chOff x="7602444" y="4967675"/>
            <a:chExt cx="483619" cy="592374"/>
          </a:xfrm>
        </p:grpSpPr>
        <p:grpSp>
          <p:nvGrpSpPr>
            <p:cNvPr id="16" name="Graphic 214">
              <a:extLst>
                <a:ext uri="{FF2B5EF4-FFF2-40B4-BE49-F238E27FC236}">
                  <a16:creationId xmlns:a16="http://schemas.microsoft.com/office/drawing/2014/main" id="{7CECC4D8-7789-65DF-DEA3-9954495E52C5}"/>
                </a:ext>
              </a:extLst>
            </p:cNvPr>
            <p:cNvGrpSpPr/>
            <p:nvPr/>
          </p:nvGrpSpPr>
          <p:grpSpPr>
            <a:xfrm>
              <a:off x="7618661" y="4967675"/>
              <a:ext cx="467402" cy="507608"/>
              <a:chOff x="2251964" y="3590497"/>
              <a:chExt cx="467402" cy="507608"/>
            </a:xfrm>
            <a:solidFill>
              <a:srgbClr val="8DC641"/>
            </a:solidFill>
          </p:grpSpPr>
          <p:sp>
            <p:nvSpPr>
              <p:cNvPr id="20" name="Freeform 19">
                <a:extLst>
                  <a:ext uri="{FF2B5EF4-FFF2-40B4-BE49-F238E27FC236}">
                    <a16:creationId xmlns:a16="http://schemas.microsoft.com/office/drawing/2014/main" id="{D34BC30D-47EA-14C8-E7F9-142850F174CA}"/>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03CCE4F-EBAC-F9A9-B0A6-546FA7BDCDF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983C1F1-B5D7-94D4-087D-E7B49CE7A73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7" name="Graphic 214">
              <a:extLst>
                <a:ext uri="{FF2B5EF4-FFF2-40B4-BE49-F238E27FC236}">
                  <a16:creationId xmlns:a16="http://schemas.microsoft.com/office/drawing/2014/main" id="{A55E4D96-116D-1D29-D2F3-073A989CCFCB}"/>
                </a:ext>
              </a:extLst>
            </p:cNvPr>
            <p:cNvGrpSpPr/>
            <p:nvPr/>
          </p:nvGrpSpPr>
          <p:grpSpPr>
            <a:xfrm>
              <a:off x="7602444" y="4993761"/>
              <a:ext cx="421973" cy="566288"/>
              <a:chOff x="2235747" y="3616583"/>
              <a:chExt cx="421973" cy="566288"/>
            </a:xfrm>
            <a:solidFill>
              <a:srgbClr val="231F20"/>
            </a:solidFill>
          </p:grpSpPr>
          <p:sp>
            <p:nvSpPr>
              <p:cNvPr id="18" name="Freeform 17">
                <a:extLst>
                  <a:ext uri="{FF2B5EF4-FFF2-40B4-BE49-F238E27FC236}">
                    <a16:creationId xmlns:a16="http://schemas.microsoft.com/office/drawing/2014/main" id="{C69F4C63-626C-EAC4-EC0C-9179D388150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980D836-CCAC-43F7-499B-1A14DA29E6B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0357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70A0E-6123-1CA0-2D61-FEC2FB8E4C9E}"/>
              </a:ext>
            </a:extLst>
          </p:cNvPr>
          <p:cNvSpPr>
            <a:spLocks noGrp="1"/>
          </p:cNvSpPr>
          <p:nvPr>
            <p:ph type="body" sz="quarter" idx="18"/>
          </p:nvPr>
        </p:nvSpPr>
        <p:spPr>
          <a:xfrm>
            <a:off x="1202989" y="1445734"/>
            <a:ext cx="6162452" cy="3440624"/>
          </a:xfrm>
        </p:spPr>
        <p:txBody>
          <a:bodyPr/>
          <a:lstStyle/>
          <a:p>
            <a:r>
              <a:rPr lang="de-DE" sz="2200" dirty="0"/>
              <a:t>Die </a:t>
            </a:r>
            <a:r>
              <a:rPr lang="de-DE" sz="2200" b="1" dirty="0">
                <a:solidFill>
                  <a:srgbClr val="8DC641"/>
                </a:solidFill>
                <a:hlinkClick r:id="rId2"/>
              </a:rPr>
              <a:t>Ziele für nachhaltige Entwicklung (SDGs) </a:t>
            </a:r>
            <a:r>
              <a:rPr lang="de-DE" sz="2200" dirty="0"/>
              <a:t>sind eine globale Sammlung von 17 miteinander verknüpften Zielen, die als „Plan zur Erreichung einer besseren und nachhaltigeren Zukunft für alle“ bis 2030 dienen sollen. Diese Ziele wurden 2015 von der Generalversammlung der Vereinten Nationen festgelegt und decken ein breites Spektrum sozialer, wirtschaftlicher und ökologischer Entwicklungsfragen ab. Die SDGs sollen von allen Ländern erreicht werden und zielen darauf ab, die globalen Herausforderungen zu bewältigen, einschließlich solcher im Zusammenhang mit Armut, Ungleichheit, Klimawandel, Umweltzerstörung, Frieden und Gerechtigkeit</a:t>
            </a:r>
            <a:endParaRPr lang="en-IE" sz="2200" dirty="0"/>
          </a:p>
        </p:txBody>
      </p:sp>
      <p:sp>
        <p:nvSpPr>
          <p:cNvPr id="3" name="Text Placeholder 2">
            <a:extLst>
              <a:ext uri="{FF2B5EF4-FFF2-40B4-BE49-F238E27FC236}">
                <a16:creationId xmlns:a16="http://schemas.microsoft.com/office/drawing/2014/main" id="{2895205D-A518-AD1A-7C56-47A9D6A79597}"/>
              </a:ext>
            </a:extLst>
          </p:cNvPr>
          <p:cNvSpPr>
            <a:spLocks noGrp="1"/>
          </p:cNvSpPr>
          <p:nvPr>
            <p:ph type="body" sz="quarter" idx="16"/>
          </p:nvPr>
        </p:nvSpPr>
        <p:spPr/>
        <p:txBody>
          <a:bodyPr/>
          <a:lstStyle/>
          <a:p>
            <a:r>
              <a:rPr lang="en-US" b="1" dirty="0"/>
              <a:t>Was </a:t>
            </a:r>
            <a:r>
              <a:rPr lang="en-US" b="1" dirty="0" err="1"/>
              <a:t>sind</a:t>
            </a:r>
            <a:r>
              <a:rPr lang="en-US" b="1" dirty="0"/>
              <a:t> die SDGs?</a:t>
            </a:r>
          </a:p>
          <a:p>
            <a:endParaRPr lang="en-IE" b="1" dirty="0"/>
          </a:p>
        </p:txBody>
      </p:sp>
      <p:pic>
        <p:nvPicPr>
          <p:cNvPr id="4" name="Picture 3">
            <a:extLst>
              <a:ext uri="{FF2B5EF4-FFF2-40B4-BE49-F238E27FC236}">
                <a16:creationId xmlns:a16="http://schemas.microsoft.com/office/drawing/2014/main" id="{D78AE75E-5148-E8FA-CB06-03CBE261C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5927" y="1468073"/>
            <a:ext cx="6162452" cy="4480551"/>
          </a:xfrm>
          <a:prstGeom prst="rect">
            <a:avLst/>
          </a:prstGeom>
          <a:noFill/>
        </p:spPr>
      </p:pic>
      <p:pic>
        <p:nvPicPr>
          <p:cNvPr id="5" name="Picture 4" descr="A chart of goals for sustainable development&#10;&#10;Description automatically generated">
            <a:hlinkClick r:id="rId2"/>
            <a:extLst>
              <a:ext uri="{FF2B5EF4-FFF2-40B4-BE49-F238E27FC236}">
                <a16:creationId xmlns:a16="http://schemas.microsoft.com/office/drawing/2014/main" id="{B09FFBB9-EBE2-3CF0-0CDB-FE5EB89E0E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666892" y="2208398"/>
            <a:ext cx="4283942" cy="2464397"/>
          </a:xfrm>
          <a:prstGeom prst="rect">
            <a:avLst/>
          </a:prstGeom>
          <a:noFill/>
        </p:spPr>
      </p:pic>
      <p:grpSp>
        <p:nvGrpSpPr>
          <p:cNvPr id="6" name="Group 5">
            <a:extLst>
              <a:ext uri="{FF2B5EF4-FFF2-40B4-BE49-F238E27FC236}">
                <a16:creationId xmlns:a16="http://schemas.microsoft.com/office/drawing/2014/main" id="{849EE088-33FC-505A-F2A8-A370A625B203}"/>
              </a:ext>
            </a:extLst>
          </p:cNvPr>
          <p:cNvGrpSpPr/>
          <p:nvPr/>
        </p:nvGrpSpPr>
        <p:grpSpPr>
          <a:xfrm rot="15172469">
            <a:off x="10780083" y="264041"/>
            <a:ext cx="949885" cy="1163493"/>
            <a:chOff x="7602444" y="4967675"/>
            <a:chExt cx="483619" cy="592374"/>
          </a:xfrm>
        </p:grpSpPr>
        <p:grpSp>
          <p:nvGrpSpPr>
            <p:cNvPr id="7" name="Graphic 214">
              <a:extLst>
                <a:ext uri="{FF2B5EF4-FFF2-40B4-BE49-F238E27FC236}">
                  <a16:creationId xmlns:a16="http://schemas.microsoft.com/office/drawing/2014/main" id="{76317094-D12C-F805-6F21-6E6914D7501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322D4AC7-EFD8-7A50-7EB0-48128EE4314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ED98F9B2-E0FD-257F-4D0F-6397551903B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89DD226F-D500-02AE-F135-AF0D049CCED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63785F32-709C-077B-C33B-97130EC255CB}"/>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C92FDAEC-4CD6-F092-3812-35D1D581BA3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8DEDB728-7ED4-A609-EF15-EF78848204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6698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810162" y="1117840"/>
            <a:ext cx="9838089" cy="3849918"/>
          </a:xfrm>
        </p:spPr>
        <p:txBody>
          <a:bodyPr/>
          <a:lstStyle/>
          <a:p>
            <a:r>
              <a:rPr lang="de-DE" b="1" dirty="0"/>
              <a:t>In diesem Abschnitt werden wir die Auswirkungen der Agroökologie auf mehrere der UN-Nachhaltigkeitsziele hervorheben. Es ist sehr deutlich, wie gut die 10 Elemente der Agroökologie mit den SDGs übereinstimmen. Die Agroökologie trägt auf verschiedene Weise zu diesen Zielen bei…</a:t>
            </a:r>
          </a:p>
          <a:p>
            <a:endParaRPr lang="de-DE" b="1" dirty="0"/>
          </a:p>
          <a:p>
            <a:r>
              <a:rPr lang="de-DE" sz="2300" b="1" dirty="0"/>
              <a:t>Armutsbekämpfung: </a:t>
            </a:r>
            <a:r>
              <a:rPr lang="de-DE" sz="2300" dirty="0"/>
              <a:t>Agroökologie verbessert das wirtschaftliche Wohlbefinden von Kleinbauern und reduziert die ländliche Armut, indem sie ihre Abhängigkeit von externen Ressourcen, Subventionen und Marktschwankungen verringert. Agroökologie kann die wirtschaftliche Resilienz erhöhen, indem sie ein stabiles Einkommen während des ganzen Jahres sichert und direkte Verbindungen zwischen Kunden und Produzenten herstellt. Dies verbessert wiederum die Verhandlungsmacht und minimiert den Gewinnverlust, insbesondere wenn staatliche Politiken Unterstützung, Zugang zu Finanzmitteln und sichere Märkte bieten.</a:t>
            </a:r>
            <a:endParaRPr lang="en-US" sz="2300" dirty="0"/>
          </a:p>
          <a:p>
            <a:endParaRPr lang="en-IE" b="1"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702096" y="533647"/>
            <a:ext cx="10595237" cy="803654"/>
          </a:xfrm>
        </p:spPr>
        <p:txBody>
          <a:bodyPr/>
          <a:lstStyle/>
          <a:p>
            <a:r>
              <a:rPr lang="de-DE" b="1" dirty="0"/>
              <a:t>Agroökologie und ihre Auswirkungen auf die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tretch>
            <a:fillRect/>
          </a:stretch>
        </p:blipFill>
        <p:spPr>
          <a:xfrm>
            <a:off x="10394612" y="2730464"/>
            <a:ext cx="1390721" cy="1397072"/>
          </a:xfrm>
          <a:prstGeom prst="rect">
            <a:avLst/>
          </a:prstGeom>
        </p:spPr>
      </p:pic>
      <p:grpSp>
        <p:nvGrpSpPr>
          <p:cNvPr id="8" name="Group 7">
            <a:extLst>
              <a:ext uri="{FF2B5EF4-FFF2-40B4-BE49-F238E27FC236}">
                <a16:creationId xmlns:a16="http://schemas.microsoft.com/office/drawing/2014/main" id="{08D58D53-932E-36EC-DEB7-2E9F6ADE46E3}"/>
              </a:ext>
            </a:extLst>
          </p:cNvPr>
          <p:cNvGrpSpPr/>
          <p:nvPr/>
        </p:nvGrpSpPr>
        <p:grpSpPr>
          <a:xfrm rot="15172469">
            <a:off x="10780083" y="264041"/>
            <a:ext cx="949885" cy="1163493"/>
            <a:chOff x="7602444" y="4967675"/>
            <a:chExt cx="483619" cy="592374"/>
          </a:xfrm>
        </p:grpSpPr>
        <p:grpSp>
          <p:nvGrpSpPr>
            <p:cNvPr id="9" name="Graphic 214">
              <a:extLst>
                <a:ext uri="{FF2B5EF4-FFF2-40B4-BE49-F238E27FC236}">
                  <a16:creationId xmlns:a16="http://schemas.microsoft.com/office/drawing/2014/main" id="{7CA00222-031F-E1AE-8EB9-B190C17ECEA0}"/>
                </a:ext>
              </a:extLst>
            </p:cNvPr>
            <p:cNvGrpSpPr/>
            <p:nvPr/>
          </p:nvGrpSpPr>
          <p:grpSpPr>
            <a:xfrm>
              <a:off x="7618661" y="4967675"/>
              <a:ext cx="467402" cy="507608"/>
              <a:chOff x="2251964" y="3590497"/>
              <a:chExt cx="467402" cy="507608"/>
            </a:xfrm>
            <a:solidFill>
              <a:srgbClr val="8DC641"/>
            </a:solidFill>
          </p:grpSpPr>
          <p:sp>
            <p:nvSpPr>
              <p:cNvPr id="13" name="Freeform 19">
                <a:extLst>
                  <a:ext uri="{FF2B5EF4-FFF2-40B4-BE49-F238E27FC236}">
                    <a16:creationId xmlns:a16="http://schemas.microsoft.com/office/drawing/2014/main" id="{74C3758E-3549-2253-79FE-4B14BF4A1741}"/>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4" name="Freeform 20">
                <a:extLst>
                  <a:ext uri="{FF2B5EF4-FFF2-40B4-BE49-F238E27FC236}">
                    <a16:creationId xmlns:a16="http://schemas.microsoft.com/office/drawing/2014/main" id="{DDF84326-2723-DC36-C490-0986089AB0EB}"/>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5" name="Freeform 21">
                <a:extLst>
                  <a:ext uri="{FF2B5EF4-FFF2-40B4-BE49-F238E27FC236}">
                    <a16:creationId xmlns:a16="http://schemas.microsoft.com/office/drawing/2014/main" id="{BD3180BA-1A43-44CE-AA71-0495470595AC}"/>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83E094D5-3383-D152-1E71-91D82C8E083C}"/>
                </a:ext>
              </a:extLst>
            </p:cNvPr>
            <p:cNvGrpSpPr/>
            <p:nvPr/>
          </p:nvGrpSpPr>
          <p:grpSpPr>
            <a:xfrm>
              <a:off x="7602444" y="4993761"/>
              <a:ext cx="421973" cy="566288"/>
              <a:chOff x="2235747" y="3616583"/>
              <a:chExt cx="421973" cy="566288"/>
            </a:xfrm>
            <a:solidFill>
              <a:srgbClr val="231F20"/>
            </a:solidFill>
          </p:grpSpPr>
          <p:sp>
            <p:nvSpPr>
              <p:cNvPr id="11" name="Freeform 17">
                <a:extLst>
                  <a:ext uri="{FF2B5EF4-FFF2-40B4-BE49-F238E27FC236}">
                    <a16:creationId xmlns:a16="http://schemas.microsoft.com/office/drawing/2014/main" id="{577A7529-C374-78FD-B1DD-985E6327B81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56079B4B-24B8-1F85-BD37-9B07923479AF}"/>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223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617593" y="1265905"/>
            <a:ext cx="9838089" cy="3849918"/>
          </a:xfrm>
        </p:spPr>
        <p:txBody>
          <a:bodyPr/>
          <a:lstStyle/>
          <a:p>
            <a:r>
              <a:rPr lang="de-DE" sz="2000" b="1" dirty="0"/>
              <a:t>Null Hunger, Ernährungssicherheit, Ernährung und Gesundheit: </a:t>
            </a:r>
            <a:r>
              <a:rPr lang="de-DE" sz="2000" dirty="0"/>
              <a:t>Agroökologie fördert die Kultivierung vielfältiger, robuster und nachhaltiger territorialer Produktionssysteme, die eine ganzjährige integrierte Produktion gesunder und nahrhafter Lebensmittel ermöglichen. Der Ansatz zielt darauf ab, lokale, stabile und vielfältige Ernährungsmuster zu fördern. Agroökologische Methoden auf Farmen und in Ökosystemen können die Ernährungssicherheit in vier wesentlichen Aspekten verbessern: Verfügbarkeit, Zugang, Stabilität und Nutzung. Sie trägt dazu bei, ländliche Armut zu reduzieren, die Resilienz zu erhöhen, lokale Entwicklung zu fördern und die Lebensgrundlagen der Gemeinschaften zu verbessern.</a:t>
            </a:r>
          </a:p>
          <a:p>
            <a:r>
              <a:rPr lang="de-DE" sz="2000" b="1" dirty="0"/>
              <a:t>Geschlechtergleichstellung: </a:t>
            </a:r>
            <a:r>
              <a:rPr lang="de-DE" sz="2000" dirty="0"/>
              <a:t>Agroökologie nutzt gemeinschaftliche Anstrengungen, um Machtungleichgewichte zu überwinden, die Vorurteile und Unterdrückung fördern, reduziert Geschlechterdisparitäten und fördert Solidarität. Frauen werden ermutigt, Agroökologie in ihre täglichen Routinen einzubeziehen, indem sie Aktivitäten wie die Erhaltung und Vermehrung einheimischer Samen, den Anbau nahrhafter und vielfältiger Lebensmittel ohne Einsatz von Pestiziden, die Zucht lokaler und einheimischer Nutztierrassen sowie die Förderung der Erhaltung lokaler Biodiversität und Landschaften übernehmen.</a:t>
            </a:r>
            <a:endParaRPr lang="en-US" sz="2000"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702097" y="506341"/>
            <a:ext cx="10595237" cy="803654"/>
          </a:xfrm>
        </p:spPr>
        <p:txBody>
          <a:bodyPr/>
          <a:lstStyle/>
          <a:p>
            <a:r>
              <a:rPr lang="de-DE" b="1" dirty="0"/>
              <a:t>Agroökologie und ihre Auswirkungen auf die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370902" y="1414042"/>
            <a:ext cx="1360784" cy="1397072"/>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360016" y="4020443"/>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7507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684337" y="1315316"/>
            <a:ext cx="9959499" cy="3849918"/>
          </a:xfrm>
        </p:spPr>
        <p:txBody>
          <a:bodyPr/>
          <a:lstStyle/>
          <a:p>
            <a:r>
              <a:rPr lang="de-DE" sz="2100" b="1" dirty="0"/>
              <a:t>Jugend- und </a:t>
            </a:r>
            <a:r>
              <a:rPr lang="de-DE" sz="2100" b="1" dirty="0" err="1"/>
              <a:t>Benachteiligtenengagement</a:t>
            </a:r>
            <a:r>
              <a:rPr lang="de-DE" sz="2100" b="1" dirty="0"/>
              <a:t>: </a:t>
            </a:r>
            <a:r>
              <a:rPr lang="de-DE" sz="2100" dirty="0"/>
              <a:t>Agroökologie bietet neuartige Lösungen und zufriedenstellende Karrieremöglichkeiten für junge Menschen und weniger privilegierte Individuen. Agroökologie ist eine Form der landwirtschaftlichen Produktion, die auf Wissensaustausch, Umweltverträglichkeit, soziale Verantwortung, Innovation und qualifiziertes Personal setzt. Sie ist ein basisorientierter Ansatz für eine nachhaltige ländliche Entwicklung, der es Einzelpersonen und Gemeinschaften ermöglicht, die Kontrolle über ihre Transformation zu übernehmen</a:t>
            </a:r>
            <a:r>
              <a:rPr lang="de-DE" sz="2100" b="1" dirty="0"/>
              <a:t>.</a:t>
            </a:r>
          </a:p>
          <a:p>
            <a:r>
              <a:rPr lang="de-DE" sz="2100" b="1" dirty="0"/>
              <a:t>Menschenrechte: </a:t>
            </a:r>
            <a:r>
              <a:rPr lang="de-DE" sz="2100" dirty="0"/>
              <a:t>Agroökologie fördert die Integration marginalisierter Bevölkerungsgruppen und die gerechte Verteilung von Ressourcen für alle. Sie unterstützt das Recht auf Nahrung durch einen menschenzentrierten Ansatz, der ausdrücklich die am stärksten gefährdeten Personen betont. Agroökologie setzt sich für eine gerechte, verantwortungsvolle und transparente Verwaltung von Ressourcen ein. Dies umfasst die Übertragung von Autorität auf lokale und gemeinschaftliche Führungskräfte, um ihnen die Fähigkeit und das Vermögen zu geben, Entscheidungen zu treffen und Maßnahmen zu ergreifen.</a:t>
            </a:r>
            <a:endParaRPr lang="en-US" sz="2100"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653693" y="563521"/>
            <a:ext cx="10595237" cy="803654"/>
          </a:xfrm>
        </p:spPr>
        <p:txBody>
          <a:bodyPr/>
          <a:lstStyle/>
          <a:p>
            <a:r>
              <a:rPr lang="de-DE" b="1" dirty="0"/>
              <a:t>Agroökologie und ihre Auswirkungen auf die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2896" y="1367175"/>
            <a:ext cx="1390721" cy="1390721"/>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4" name="Picture 13">
            <a:extLst>
              <a:ext uri="{FF2B5EF4-FFF2-40B4-BE49-F238E27FC236}">
                <a16:creationId xmlns:a16="http://schemas.microsoft.com/office/drawing/2014/main" id="{133ABA69-46B3-99F3-E2C3-0384F5D1D4C1}"/>
              </a:ext>
            </a:extLst>
          </p:cNvPr>
          <p:cNvPicPr>
            <a:picLocks noChangeAspect="1"/>
          </p:cNvPicPr>
          <p:nvPr/>
        </p:nvPicPr>
        <p:blipFill>
          <a:blip r:embed="rId3"/>
          <a:srcRect/>
          <a:stretch/>
        </p:blipFill>
        <p:spPr>
          <a:xfrm>
            <a:off x="10537059" y="4469874"/>
            <a:ext cx="1382951" cy="1390721"/>
          </a:xfrm>
          <a:prstGeom prst="rect">
            <a:avLst/>
          </a:prstGeom>
        </p:spPr>
      </p:pic>
    </p:spTree>
    <p:extLst>
      <p:ext uri="{BB962C8B-B14F-4D97-AF65-F5344CB8AC3E}">
        <p14:creationId xmlns:p14="http://schemas.microsoft.com/office/powerpoint/2010/main" val="260388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34DCDE-5185-2DDB-550F-061B2BE4E02B}"/>
              </a:ext>
            </a:extLst>
          </p:cNvPr>
          <p:cNvSpPr>
            <a:spLocks noGrp="1"/>
          </p:cNvSpPr>
          <p:nvPr>
            <p:ph type="body" sz="quarter" idx="18"/>
          </p:nvPr>
        </p:nvSpPr>
        <p:spPr>
          <a:xfrm>
            <a:off x="785500" y="1151664"/>
            <a:ext cx="9919029" cy="3849918"/>
          </a:xfrm>
        </p:spPr>
        <p:txBody>
          <a:bodyPr/>
          <a:lstStyle/>
          <a:p>
            <a:r>
              <a:rPr lang="de-DE" sz="2000" b="1" dirty="0"/>
              <a:t>Klimawandelresilienz: </a:t>
            </a:r>
            <a:r>
              <a:rPr lang="de-DE" sz="2000" dirty="0"/>
              <a:t>Agroökologie schützt, rehabilitiert und verbessert landwirtschaftliche und Ernährungssysteme als Reaktion auf klimatische Störungen und Belastungen. Agroökologische Systeme, die vielfältig und gut integriert sind, können den Prozess der Kohlenstoffbindung verbessern und praktische Optionen zur Minderung und Anpassung an den Klimawandel bieten. Diese Systeme zeigen eine erhöhte Resilienz gegenüber verschiedenen gesellschaftlichen Schocks und Belastungen, einschließlich Pandemien und </a:t>
            </a:r>
            <a:r>
              <a:rPr lang="de-DE" sz="2000" dirty="0" err="1"/>
              <a:t>Marktdisruptionen</a:t>
            </a:r>
            <a:r>
              <a:rPr lang="de-DE" sz="2000" dirty="0"/>
              <a:t>, durch die Re-Lokalisierung von Ernährungssystemen und die Verkürzung der Wertschöpfungskette.</a:t>
            </a:r>
          </a:p>
          <a:p>
            <a:endParaRPr lang="de-DE" sz="1200" dirty="0"/>
          </a:p>
          <a:p>
            <a:r>
              <a:rPr lang="de-DE" sz="2000" b="1" dirty="0"/>
              <a:t>Biodiversität: </a:t>
            </a:r>
            <a:r>
              <a:rPr lang="de-DE" sz="2000" dirty="0"/>
              <a:t>Integrierte agroökologische Systeme erhalten und verbessern effektiv natürliche Funktionen und Ökosystemdienstleistungen. Diese Ansätze konzentrieren sich auch auf die Wiederherstellung geschädigter Böden, insbesondere in Trockengebieten, und haben positive Auswirkungen auf Ernährungssicherheit, Resilienz und nachhaltige Lebensstile. Verschiedene agroökologische Systeme wie Polykulturen, Tier-Integrationssysteme und Agroforstwirtschaftssysteme nutzen die Vorteile, die Ökosysteme bieten, wie Schädlingmanagement, Bestäubung, Bodenqualität und Erosionsschutz, während sie gleichzeitig die Produktivität aufrechterhalten.</a:t>
            </a:r>
            <a:endParaRPr lang="en-IE" sz="2000" dirty="0"/>
          </a:p>
        </p:txBody>
      </p:sp>
      <p:sp>
        <p:nvSpPr>
          <p:cNvPr id="3" name="Text Placeholder 2">
            <a:extLst>
              <a:ext uri="{FF2B5EF4-FFF2-40B4-BE49-F238E27FC236}">
                <a16:creationId xmlns:a16="http://schemas.microsoft.com/office/drawing/2014/main" id="{888643F4-D76C-C6EC-1D9E-D4451C8B8195}"/>
              </a:ext>
            </a:extLst>
          </p:cNvPr>
          <p:cNvSpPr>
            <a:spLocks noGrp="1"/>
          </p:cNvSpPr>
          <p:nvPr>
            <p:ph type="body" sz="quarter" idx="16"/>
          </p:nvPr>
        </p:nvSpPr>
        <p:spPr>
          <a:xfrm>
            <a:off x="786601" y="501753"/>
            <a:ext cx="10595237" cy="803654"/>
          </a:xfrm>
        </p:spPr>
        <p:txBody>
          <a:bodyPr/>
          <a:lstStyle/>
          <a:p>
            <a:r>
              <a:rPr lang="de-DE" b="1" dirty="0"/>
              <a:t>Agroökologie und ihre Auswirkungen auf die SDGs</a:t>
            </a:r>
          </a:p>
        </p:txBody>
      </p:sp>
      <p:pic>
        <p:nvPicPr>
          <p:cNvPr id="5" name="Picture 4">
            <a:extLst>
              <a:ext uri="{FF2B5EF4-FFF2-40B4-BE49-F238E27FC236}">
                <a16:creationId xmlns:a16="http://schemas.microsoft.com/office/drawing/2014/main" id="{92F06013-6F34-A642-AAC0-19C5F1DAD665}"/>
              </a:ext>
            </a:extLst>
          </p:cNvPr>
          <p:cNvPicPr>
            <a:picLocks noChangeAspect="1"/>
          </p:cNvPicPr>
          <p:nvPr/>
        </p:nvPicPr>
        <p:blipFill>
          <a:blip r:embed="rId2"/>
          <a:srcRect/>
          <a:stretch/>
        </p:blipFill>
        <p:spPr>
          <a:xfrm>
            <a:off x="10566781" y="1301161"/>
            <a:ext cx="1382951" cy="1382951"/>
          </a:xfrm>
          <a:prstGeom prst="rect">
            <a:avLst/>
          </a:prstGeom>
        </p:spPr>
      </p:pic>
      <p:pic>
        <p:nvPicPr>
          <p:cNvPr id="7" name="Picture 6">
            <a:extLst>
              <a:ext uri="{FF2B5EF4-FFF2-40B4-BE49-F238E27FC236}">
                <a16:creationId xmlns:a16="http://schemas.microsoft.com/office/drawing/2014/main" id="{DC2FCF7C-B277-1D42-955B-0CD1D0C42785}"/>
              </a:ext>
            </a:extLst>
          </p:cNvPr>
          <p:cNvPicPr>
            <a:picLocks noChangeAspect="1"/>
          </p:cNvPicPr>
          <p:nvPr/>
        </p:nvPicPr>
        <p:blipFill>
          <a:blip r:embed="rId3"/>
          <a:srcRect/>
          <a:stretch/>
        </p:blipFill>
        <p:spPr>
          <a:xfrm>
            <a:off x="10611499" y="4103990"/>
            <a:ext cx="1371670" cy="1371670"/>
          </a:xfrm>
          <a:prstGeom prst="rect">
            <a:avLst/>
          </a:prstGeom>
        </p:spPr>
      </p:pic>
      <p:grpSp>
        <p:nvGrpSpPr>
          <p:cNvPr id="4" name="Group 3">
            <a:extLst>
              <a:ext uri="{FF2B5EF4-FFF2-40B4-BE49-F238E27FC236}">
                <a16:creationId xmlns:a16="http://schemas.microsoft.com/office/drawing/2014/main" id="{8F49B636-BAE8-7A28-EBE8-D00D19AE30A2}"/>
              </a:ext>
            </a:extLst>
          </p:cNvPr>
          <p:cNvGrpSpPr/>
          <p:nvPr/>
        </p:nvGrpSpPr>
        <p:grpSpPr>
          <a:xfrm rot="15172469">
            <a:off x="10780083" y="264041"/>
            <a:ext cx="949885" cy="1163493"/>
            <a:chOff x="7602444" y="4967675"/>
            <a:chExt cx="483619" cy="592374"/>
          </a:xfrm>
        </p:grpSpPr>
        <p:grpSp>
          <p:nvGrpSpPr>
            <p:cNvPr id="6" name="Graphic 214">
              <a:extLst>
                <a:ext uri="{FF2B5EF4-FFF2-40B4-BE49-F238E27FC236}">
                  <a16:creationId xmlns:a16="http://schemas.microsoft.com/office/drawing/2014/main" id="{C6D756C3-59A8-1383-CBDB-07AB5316560D}"/>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926EE8B5-4B1A-481B-49A5-C34D892711A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3CA8826-1BE9-FEEA-0850-E5E09AEEFCA3}"/>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E56461E1-A597-0CC8-FEFB-506D6C88712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BB0D23AF-1BAF-9726-E667-17E5CBE5D042}"/>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5E286B6-8140-13AB-0C55-03F93ACE1790}"/>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2530C1EA-F5BA-8ABF-F752-A3334E6840D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8147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6096000" y="2290974"/>
            <a:ext cx="6010480" cy="3066422"/>
          </a:xfrm>
        </p:spPr>
        <p:txBody>
          <a:bodyPr/>
          <a:lstStyle/>
          <a:p>
            <a:r>
              <a:rPr lang="en-GB" dirty="0" err="1"/>
              <a:t>Zertifizierungen</a:t>
            </a:r>
            <a:r>
              <a:rPr lang="en-GB" dirty="0"/>
              <a:t> und Labels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681761" y="1703902"/>
            <a:ext cx="11153528" cy="3849918"/>
          </a:xfrm>
        </p:spPr>
        <p:txBody>
          <a:bodyPr/>
          <a:lstStyle/>
          <a:p>
            <a:r>
              <a:rPr lang="de-DE" dirty="0"/>
              <a:t>Zertifikate und Labels in der Landwirtschaft, wie BIO, </a:t>
            </a:r>
            <a:r>
              <a:rPr lang="de-DE" dirty="0" err="1"/>
              <a:t>Organic</a:t>
            </a:r>
            <a:r>
              <a:rPr lang="de-DE" dirty="0"/>
              <a:t>, Fair Trade, Rainforest Alliance, Demeter </a:t>
            </a:r>
            <a:r>
              <a:rPr lang="de-DE" dirty="0" err="1"/>
              <a:t>Biodynamic</a:t>
            </a:r>
            <a:r>
              <a:rPr lang="de-DE" dirty="0"/>
              <a:t>, Non-GMO Project </a:t>
            </a:r>
            <a:r>
              <a:rPr lang="de-DE" dirty="0" err="1"/>
              <a:t>Verified</a:t>
            </a:r>
            <a:r>
              <a:rPr lang="de-DE" dirty="0"/>
              <a:t> und Regenerative </a:t>
            </a:r>
            <a:r>
              <a:rPr lang="de-DE" dirty="0" err="1"/>
              <a:t>Organic</a:t>
            </a:r>
            <a:r>
              <a:rPr lang="de-DE" dirty="0"/>
              <a:t> </a:t>
            </a:r>
            <a:r>
              <a:rPr lang="de-DE" dirty="0" err="1"/>
              <a:t>Certification</a:t>
            </a:r>
            <a:r>
              <a:rPr lang="de-DE" dirty="0"/>
              <a:t> (ROC), werden zunehmend verbreitet.</a:t>
            </a:r>
          </a:p>
          <a:p>
            <a:r>
              <a:rPr lang="de-DE" dirty="0"/>
              <a:t>Sie können eine entscheidende Rolle bei der Förderung der Agroökologie spielen, </a:t>
            </a:r>
            <a:r>
              <a:rPr lang="de-DE" b="1" dirty="0">
                <a:solidFill>
                  <a:srgbClr val="287B8C"/>
                </a:solidFill>
              </a:rPr>
              <a:t>indem sie die Einführung nachhaltiger landwirtschaftlicher Praktiken anreizen, </a:t>
            </a:r>
            <a:r>
              <a:rPr lang="de-DE" b="1" dirty="0">
                <a:solidFill>
                  <a:srgbClr val="78AB33"/>
                </a:solidFill>
              </a:rPr>
              <a:t>Marktchancen für agroökologische Produkte verbessern und das Bewusstsein </a:t>
            </a:r>
            <a:r>
              <a:rPr lang="de-DE" b="1" dirty="0">
                <a:solidFill>
                  <a:srgbClr val="287B8C"/>
                </a:solidFill>
              </a:rPr>
              <a:t>der Verbraucher für die Umwelt- und Sozialaspekte d</a:t>
            </a:r>
            <a:r>
              <a:rPr lang="de-DE" dirty="0"/>
              <a:t>er Lebensmittelproduktion schärfen.</a:t>
            </a:r>
          </a:p>
          <a:p>
            <a:r>
              <a:rPr lang="de-DE" dirty="0"/>
              <a:t>Obwohl Zertifizierungen nicht gleichbedeutend mit Agroökologie sind, dienen sie oft als wichtige Instrumente zur Förderung der Nachhaltigkeit in Lebensmittel- und Landwirtschaftssystemen.</a:t>
            </a:r>
          </a:p>
          <a:p>
            <a:r>
              <a:rPr lang="de-DE" dirty="0"/>
              <a:t>Siehe die folgenden Folien für weitere Informationen zu einigen dieser Label</a:t>
            </a:r>
            <a:r>
              <a:rPr lang="en-US" dirty="0"/>
              <a:t>…</a:t>
            </a:r>
            <a:endParaRPr lang="de-DE"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485851" y="837091"/>
            <a:ext cx="10595237" cy="803654"/>
          </a:xfrm>
        </p:spPr>
        <p:txBody>
          <a:bodyPr/>
          <a:lstStyle/>
          <a:p>
            <a:r>
              <a:rPr lang="de-DE" b="1" dirty="0"/>
              <a:t>Verständnis der Rolle von Zertifizierungen und Labels</a:t>
            </a:r>
          </a:p>
        </p:txBody>
      </p:sp>
      <p:grpSp>
        <p:nvGrpSpPr>
          <p:cNvPr id="2" name="Group 1">
            <a:extLst>
              <a:ext uri="{FF2B5EF4-FFF2-40B4-BE49-F238E27FC236}">
                <a16:creationId xmlns:a16="http://schemas.microsoft.com/office/drawing/2014/main" id="{0A4D9256-E7CD-18B7-043A-3DD1F22856FF}"/>
              </a:ext>
            </a:extLst>
          </p:cNvPr>
          <p:cNvGrpSpPr/>
          <p:nvPr/>
        </p:nvGrpSpPr>
        <p:grpSpPr>
          <a:xfrm rot="3730759">
            <a:off x="10896828" y="474533"/>
            <a:ext cx="949885" cy="1163493"/>
            <a:chOff x="7602444" y="4967675"/>
            <a:chExt cx="483619" cy="592374"/>
          </a:xfrm>
        </p:grpSpPr>
        <p:grpSp>
          <p:nvGrpSpPr>
            <p:cNvPr id="3" name="Graphic 214">
              <a:extLst>
                <a:ext uri="{FF2B5EF4-FFF2-40B4-BE49-F238E27FC236}">
                  <a16:creationId xmlns:a16="http://schemas.microsoft.com/office/drawing/2014/main" id="{7B978FBA-F2C0-A7FC-AAEF-7F0240810DE8}"/>
                </a:ext>
              </a:extLst>
            </p:cNvPr>
            <p:cNvGrpSpPr/>
            <p:nvPr/>
          </p:nvGrpSpPr>
          <p:grpSpPr>
            <a:xfrm>
              <a:off x="7618661" y="4967675"/>
              <a:ext cx="467402" cy="507608"/>
              <a:chOff x="2251964" y="3590497"/>
              <a:chExt cx="467402" cy="507608"/>
            </a:xfrm>
            <a:solidFill>
              <a:srgbClr val="8DC641"/>
            </a:solidFill>
          </p:grpSpPr>
          <p:sp>
            <p:nvSpPr>
              <p:cNvPr id="9" name="Freeform 19">
                <a:extLst>
                  <a:ext uri="{FF2B5EF4-FFF2-40B4-BE49-F238E27FC236}">
                    <a16:creationId xmlns:a16="http://schemas.microsoft.com/office/drawing/2014/main" id="{7831F8D8-2B38-43AF-B4F8-2570C780B11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20">
                <a:extLst>
                  <a:ext uri="{FF2B5EF4-FFF2-40B4-BE49-F238E27FC236}">
                    <a16:creationId xmlns:a16="http://schemas.microsoft.com/office/drawing/2014/main" id="{2B50A49A-1462-1F12-1761-09CC4ED46BCA}"/>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21">
                <a:extLst>
                  <a:ext uri="{FF2B5EF4-FFF2-40B4-BE49-F238E27FC236}">
                    <a16:creationId xmlns:a16="http://schemas.microsoft.com/office/drawing/2014/main" id="{80ED0B05-36A0-87B9-DEF0-D120C071BEF8}"/>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6E6C5AC8-64FF-FA0F-413D-4860905E71A1}"/>
                </a:ext>
              </a:extLst>
            </p:cNvPr>
            <p:cNvGrpSpPr/>
            <p:nvPr/>
          </p:nvGrpSpPr>
          <p:grpSpPr>
            <a:xfrm>
              <a:off x="7602444" y="4993761"/>
              <a:ext cx="421973" cy="566288"/>
              <a:chOff x="2235747" y="3616583"/>
              <a:chExt cx="421973" cy="566288"/>
            </a:xfrm>
            <a:solidFill>
              <a:srgbClr val="231F20"/>
            </a:solidFill>
          </p:grpSpPr>
          <p:sp>
            <p:nvSpPr>
              <p:cNvPr id="7" name="Freeform 17">
                <a:extLst>
                  <a:ext uri="{FF2B5EF4-FFF2-40B4-BE49-F238E27FC236}">
                    <a16:creationId xmlns:a16="http://schemas.microsoft.com/office/drawing/2014/main" id="{E69183D6-EAA9-A5DF-0DBC-F5BC3EC985E4}"/>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7EB8F434-A2DA-E6FF-945A-6870D9EA80F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53753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BIO- Label</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261683" y="1473569"/>
            <a:ext cx="7219349" cy="999383"/>
          </a:xfrm>
        </p:spPr>
        <p:txBody>
          <a:bodyPr/>
          <a:lstStyle/>
          <a:p>
            <a:r>
              <a:rPr lang="de-DE" sz="2300" dirty="0"/>
              <a:t>Dieses EU-Label signalisiert, dass landwirtschaftliche Produkte gemäß den Prinzipien und Praktiken der ökologischen Landwirtschaft produziert wurden. Diese Prioritäten umfassen Umweltverträglichkeit, den Erhalt der Biodiversität und das Wohl der Tiere.</a:t>
            </a:r>
          </a:p>
          <a:p>
            <a:r>
              <a:rPr lang="de-DE" sz="2300" dirty="0"/>
              <a:t>Verbraucher können darauf vertrauen, dass Produkte mit dem BIO-Label ohne synthetische Chemikalien, genetisch veränderte Zutaten oder schädliche landwirtschaftliche Praktiken hergestellt wurden. Dies entspricht den Präferenzen für gesündere</a:t>
            </a:r>
            <a:r>
              <a:rPr lang="en-US" sz="23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1</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225" y="2038481"/>
            <a:ext cx="3047300" cy="2041691"/>
          </a:xfrm>
          <a:prstGeom prst="rect">
            <a:avLst/>
          </a:prstGeom>
        </p:spPr>
      </p:pic>
      <p:grpSp>
        <p:nvGrpSpPr>
          <p:cNvPr id="6" name="Group 5">
            <a:extLst>
              <a:ext uri="{FF2B5EF4-FFF2-40B4-BE49-F238E27FC236}">
                <a16:creationId xmlns:a16="http://schemas.microsoft.com/office/drawing/2014/main" id="{BDD7F585-D1BD-27AC-8C5F-0E6F4846483B}"/>
              </a:ext>
            </a:extLst>
          </p:cNvPr>
          <p:cNvGrpSpPr/>
          <p:nvPr/>
        </p:nvGrpSpPr>
        <p:grpSpPr>
          <a:xfrm rot="3730759">
            <a:off x="1957206" y="5024466"/>
            <a:ext cx="949885" cy="1163493"/>
            <a:chOff x="7602444" y="4967675"/>
            <a:chExt cx="483619" cy="592374"/>
          </a:xfrm>
        </p:grpSpPr>
        <p:grpSp>
          <p:nvGrpSpPr>
            <p:cNvPr id="7" name="Graphic 214">
              <a:extLst>
                <a:ext uri="{FF2B5EF4-FFF2-40B4-BE49-F238E27FC236}">
                  <a16:creationId xmlns:a16="http://schemas.microsoft.com/office/drawing/2014/main" id="{1A489FD6-36E1-2267-A798-2BD48A4C7692}"/>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1C8C65CA-3464-E279-4B1A-95EA77A263DB}"/>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48BCB1CA-EF52-6C0D-A94B-936854DE9C6F}"/>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50FA81D6-4152-B305-952E-E71E861BD76F}"/>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57D0DA8F-E9DE-10E0-1977-97D6F2E954F7}"/>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623CE38F-A740-F679-9915-83868CEA052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CCF2348F-60F9-77D1-D26B-63FCF68EDCF6}"/>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47107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p:txBody>
          <a:bodyPr/>
          <a:lstStyle/>
          <a:p>
            <a:r>
              <a:rPr lang="en-US" sz="3600" dirty="0"/>
              <a:t>Fair Trade</a:t>
            </a:r>
          </a:p>
          <a:p>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73569"/>
            <a:ext cx="6977611" cy="999383"/>
          </a:xfrm>
        </p:spPr>
        <p:txBody>
          <a:bodyPr/>
          <a:lstStyle/>
          <a:p>
            <a:r>
              <a:rPr lang="de-DE" sz="2400" dirty="0"/>
              <a:t>Fair-Trade-Zertifizierungen stellen sicher, dass Produzenten in Entwicklungsländern faire Preise für ihre Produkte erhalten, soziale und ökologische Standards einhalten und von Gemeinschaftsprojekten profitieren. Fair Trade fördert ethische Handelsbeziehungen, soziale Gerechtigkeit und nachhaltige Lebensgrundlagen für Kleinbauern und Arbeiter.</a:t>
            </a:r>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2</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85860" y="1973261"/>
            <a:ext cx="1885199" cy="221242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8925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698179" y="1337990"/>
            <a:ext cx="4926849" cy="689519"/>
          </a:xfrm>
        </p:spPr>
        <p:txBody>
          <a:bodyPr/>
          <a:lstStyle/>
          <a:p>
            <a:pPr marL="0" lvl="0" indent="0" algn="l" rtl="0">
              <a:lnSpc>
                <a:spcPct val="90000"/>
              </a:lnSpc>
              <a:spcBef>
                <a:spcPts val="0"/>
              </a:spcBef>
              <a:spcAft>
                <a:spcPts val="0"/>
              </a:spcAft>
              <a:buClr>
                <a:srgbClr val="000000"/>
              </a:buClr>
              <a:buSzPts val="2200"/>
              <a:buNone/>
            </a:pPr>
            <a:r>
              <a:rPr lang="en-US" b="1" i="0" dirty="0" err="1">
                <a:ea typeface="Arial"/>
                <a:cs typeface="Arial"/>
                <a:sym typeface="Arial"/>
              </a:rPr>
              <a:t>Europäische</a:t>
            </a:r>
            <a:r>
              <a:rPr lang="en-US" b="1" i="0" dirty="0">
                <a:ea typeface="Arial"/>
                <a:cs typeface="Arial"/>
                <a:sym typeface="Arial"/>
              </a:rPr>
              <a:t> </a:t>
            </a:r>
            <a:r>
              <a:rPr lang="en-US" b="1" i="0" dirty="0" err="1">
                <a:ea typeface="Arial"/>
                <a:cs typeface="Arial"/>
                <a:sym typeface="Arial"/>
              </a:rPr>
              <a:t>Richtlinien</a:t>
            </a:r>
            <a:r>
              <a:rPr lang="en-US" b="1" i="0" dirty="0">
                <a:ea typeface="Arial"/>
                <a:cs typeface="Arial"/>
                <a:sym typeface="Arial"/>
              </a:rPr>
              <a:t> und </a:t>
            </a:r>
            <a:r>
              <a:rPr lang="en-US" b="1" i="0" dirty="0" err="1">
                <a:ea typeface="Arial"/>
                <a:cs typeface="Arial"/>
                <a:sym typeface="Arial"/>
              </a:rPr>
              <a:t>Strategien</a:t>
            </a:r>
            <a:endParaRPr lang="en-US" b="1" i="0" dirty="0">
              <a:ea typeface="Arial"/>
              <a:cs typeface="Arial"/>
              <a:sym typeface="Arial"/>
            </a:endParaRP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669730" y="1323988"/>
            <a:ext cx="5073170" cy="3982712"/>
          </a:xfrm>
        </p:spPr>
        <p:txBody>
          <a:bodyPr/>
          <a:lstStyle/>
          <a:p>
            <a:pPr marL="0" indent="0"/>
            <a:r>
              <a:rPr lang="de-DE" sz="2300" dirty="0"/>
              <a:t>In diesem Modul werden wir die bestehenden EU- und UN-Richtlinien sowie Strategien besprechen, die die Agroökologie und ihre Praktiken regeln oder mit ihnen übereinstimmen. Wir stellen auch einige gängige Labels vor und verweisen Sie auf relevante Verbände in Ihrem Land. Am Ende dieses Moduls werden Sie ein besseres Verständnis dafür haben, wie gut die Agroökologie mit diesen wichtigen und potenziell wirkungsvollen Politiken und Zielen übereinstimmt.</a:t>
            </a:r>
            <a:endParaRPr lang="en-US" sz="2300"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US" b="1" dirty="0"/>
              <a:t>Die SDGs und </a:t>
            </a:r>
            <a:r>
              <a:rPr lang="en-US" b="1" dirty="0" err="1"/>
              <a:t>Agroökologie</a:t>
            </a:r>
            <a:endParaRPr lang="en-US" b="1" dirty="0"/>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p:txBody>
          <a:bodyPr/>
          <a:lstStyle/>
          <a:p>
            <a:r>
              <a:rPr lang="en-US" b="1" dirty="0" err="1"/>
              <a:t>Zertifizierungen</a:t>
            </a:r>
            <a:r>
              <a:rPr lang="en-US" b="1" dirty="0"/>
              <a:t> und Labels</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8164" y="4082953"/>
            <a:ext cx="5551018" cy="689519"/>
          </a:xfrm>
        </p:spPr>
        <p:txBody>
          <a:bodyPr/>
          <a:lstStyle/>
          <a:p>
            <a:r>
              <a:rPr lang="en-US" b="1" dirty="0" err="1"/>
              <a:t>Lebensmittel</a:t>
            </a:r>
            <a:r>
              <a:rPr lang="en-US" b="1" dirty="0"/>
              <a:t>- und </a:t>
            </a:r>
            <a:r>
              <a:rPr lang="en-US" b="1" dirty="0" err="1"/>
              <a:t>Landwirtschaftsorganisationen</a:t>
            </a:r>
            <a:endParaRPr lang="en-US" b="1" dirty="0"/>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238774" y="383586"/>
            <a:ext cx="5780189" cy="642228"/>
          </a:xfrm>
        </p:spPr>
        <p:txBody>
          <a:bodyPr/>
          <a:lstStyle/>
          <a:p>
            <a:r>
              <a:rPr lang="en-US" sz="3000" dirty="0"/>
              <a:t>Politiken und </a:t>
            </a:r>
            <a:r>
              <a:rPr lang="en-US" sz="3000" dirty="0" err="1"/>
              <a:t>Rahmenbedingungen</a:t>
            </a:r>
            <a:endParaRPr lang="en-US" sz="3000" dirty="0"/>
          </a:p>
        </p:txBody>
      </p:sp>
      <p:grpSp>
        <p:nvGrpSpPr>
          <p:cNvPr id="2" name="Group 1">
            <a:extLst>
              <a:ext uri="{FF2B5EF4-FFF2-40B4-BE49-F238E27FC236}">
                <a16:creationId xmlns:a16="http://schemas.microsoft.com/office/drawing/2014/main" id="{26CE3FF7-AE59-BB75-1468-553A6CCD98D5}"/>
              </a:ext>
            </a:extLst>
          </p:cNvPr>
          <p:cNvGrpSpPr/>
          <p:nvPr/>
        </p:nvGrpSpPr>
        <p:grpSpPr>
          <a:xfrm rot="3730759">
            <a:off x="10867815" y="245890"/>
            <a:ext cx="949885" cy="1163493"/>
            <a:chOff x="7602444" y="4967675"/>
            <a:chExt cx="483619" cy="592374"/>
          </a:xfrm>
        </p:grpSpPr>
        <p:grpSp>
          <p:nvGrpSpPr>
            <p:cNvPr id="3" name="Graphic 214">
              <a:extLst>
                <a:ext uri="{FF2B5EF4-FFF2-40B4-BE49-F238E27FC236}">
                  <a16:creationId xmlns:a16="http://schemas.microsoft.com/office/drawing/2014/main" id="{B1D2659F-8E40-B475-0749-C0D61FA4D02D}"/>
                </a:ext>
              </a:extLst>
            </p:cNvPr>
            <p:cNvGrpSpPr/>
            <p:nvPr/>
          </p:nvGrpSpPr>
          <p:grpSpPr>
            <a:xfrm>
              <a:off x="7618661" y="4967675"/>
              <a:ext cx="467402" cy="507608"/>
              <a:chOff x="2251964" y="3590497"/>
              <a:chExt cx="467402" cy="507608"/>
            </a:xfrm>
            <a:solidFill>
              <a:srgbClr val="8DC641"/>
            </a:solidFill>
          </p:grpSpPr>
          <p:sp>
            <p:nvSpPr>
              <p:cNvPr id="7" name="Freeform 6">
                <a:extLst>
                  <a:ext uri="{FF2B5EF4-FFF2-40B4-BE49-F238E27FC236}">
                    <a16:creationId xmlns:a16="http://schemas.microsoft.com/office/drawing/2014/main" id="{68D31A6E-DA3C-EEBA-73AF-9DE523439792}"/>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B0E960B-888A-D63E-F704-5D76164064A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96D06EC-EF69-1EDD-0C52-D981A83C5966}"/>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4" name="Graphic 214">
              <a:extLst>
                <a:ext uri="{FF2B5EF4-FFF2-40B4-BE49-F238E27FC236}">
                  <a16:creationId xmlns:a16="http://schemas.microsoft.com/office/drawing/2014/main" id="{27369D2E-71B8-064A-BC2A-4623595193CF}"/>
                </a:ext>
              </a:extLst>
            </p:cNvPr>
            <p:cNvGrpSpPr/>
            <p:nvPr/>
          </p:nvGrpSpPr>
          <p:grpSpPr>
            <a:xfrm>
              <a:off x="7602444" y="4993761"/>
              <a:ext cx="421973" cy="566288"/>
              <a:chOff x="2235747" y="3616583"/>
              <a:chExt cx="421973" cy="566288"/>
            </a:xfrm>
            <a:solidFill>
              <a:srgbClr val="231F20"/>
            </a:solidFill>
          </p:grpSpPr>
          <p:sp>
            <p:nvSpPr>
              <p:cNvPr id="5" name="Freeform 4">
                <a:extLst>
                  <a:ext uri="{FF2B5EF4-FFF2-40B4-BE49-F238E27FC236}">
                    <a16:creationId xmlns:a16="http://schemas.microsoft.com/office/drawing/2014/main" id="{A79F1BAA-1E8F-A14E-2E86-F8E6DC688BE9}"/>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D6F9B1CC-50A8-5810-DE78-5A65353F070C}"/>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3758084" y="693217"/>
            <a:ext cx="7915277" cy="648837"/>
          </a:xfrm>
        </p:spPr>
        <p:txBody>
          <a:bodyPr/>
          <a:lstStyle/>
          <a:p>
            <a:r>
              <a:rPr lang="en-GB" sz="3200" dirty="0"/>
              <a:t>Das Regenerative Organic Certification </a:t>
            </a:r>
            <a:r>
              <a:rPr lang="en-GB" sz="3200" b="0" dirty="0"/>
              <a:t>(ROC)</a:t>
            </a:r>
            <a:endParaRPr lang="en-IE" sz="3200" b="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546125"/>
            <a:ext cx="6977611" cy="999383"/>
          </a:xfrm>
        </p:spPr>
        <p:txBody>
          <a:bodyPr/>
          <a:lstStyle/>
          <a:p>
            <a:r>
              <a:rPr lang="de-DE" sz="2300" dirty="0"/>
              <a:t>Das Regenerative </a:t>
            </a:r>
            <a:r>
              <a:rPr lang="de-DE" sz="2300" dirty="0" err="1"/>
              <a:t>Organic</a:t>
            </a:r>
            <a:r>
              <a:rPr lang="de-DE" sz="2300" dirty="0"/>
              <a:t> </a:t>
            </a:r>
            <a:r>
              <a:rPr lang="de-DE" sz="2300" dirty="0" err="1"/>
              <a:t>Certification</a:t>
            </a:r>
            <a:r>
              <a:rPr lang="de-DE" sz="2300" dirty="0"/>
              <a:t> (ROC)-Programm geht über die organischen Standards hinaus und fördert regenerative landwirtschaftliche Praktiken, die die Bodenqualität wiederherstellen, die Biodiversität verbessern und Kohlenstoff speichern. ROC integriert Kriterien für organische Landwirtschaft, Tierwohl und soziale Gerechtigkeit, wobei ein ganzheitliches Landmanagement und die Wiederherstellung von Ökosystemen betont werden. Es ist sehr gut mit agroökologischen Systemen abgestimmt</a:t>
            </a:r>
            <a:r>
              <a:rPr lang="en-US" sz="23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3</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0116"/>
            <a:ext cx="2445542" cy="2448088"/>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25221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PDO &amp; PDI</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97361" y="1473569"/>
            <a:ext cx="6977611" cy="999383"/>
          </a:xfrm>
        </p:spPr>
        <p:txBody>
          <a:bodyPr/>
          <a:lstStyle/>
          <a:p>
            <a:r>
              <a:rPr lang="de-DE" sz="2300" dirty="0"/>
              <a:t>Die Labels „Geschützte Ursprungsbezeichnung“ (</a:t>
            </a:r>
            <a:r>
              <a:rPr lang="de-DE" sz="2300" dirty="0" err="1"/>
              <a:t>g.U</a:t>
            </a:r>
            <a:r>
              <a:rPr lang="de-DE" sz="2300" dirty="0"/>
              <a:t>.) und „Geschützte Geographische Angabe“ (</a:t>
            </a:r>
            <a:r>
              <a:rPr lang="de-DE" sz="2300" dirty="0" err="1"/>
              <a:t>g.g.A</a:t>
            </a:r>
            <a:r>
              <a:rPr lang="de-DE" sz="2300" dirty="0"/>
              <a:t>.), die von der EU eingeführt wurden, kennzeichnen Lebensmittelprodukte, die in einem bestimmten geografischen Gebiet mit traditionellem Wissen produziert, verarbeitet und zubereitet wurden.</a:t>
            </a:r>
          </a:p>
          <a:p>
            <a:r>
              <a:rPr lang="de-DE" sz="2300" dirty="0"/>
              <a:t>Die </a:t>
            </a:r>
            <a:r>
              <a:rPr lang="de-DE" sz="2300" dirty="0" err="1"/>
              <a:t>g.U</a:t>
            </a:r>
            <a:r>
              <a:rPr lang="de-DE" sz="2300" dirty="0"/>
              <a:t>.- und </a:t>
            </a:r>
            <a:r>
              <a:rPr lang="de-DE" sz="2300" dirty="0" err="1"/>
              <a:t>g.g.A</a:t>
            </a:r>
            <a:r>
              <a:rPr lang="de-DE" sz="2300" dirty="0"/>
              <a:t>.-Labels schützen die Qualität, den Ruf und die Authentizität regionaler und traditioneller Lebensmittel, unterstützen lokale Wirtschaften und bewahren das kulturelle Erbe.</a:t>
            </a:r>
          </a:p>
          <a:p>
            <a:r>
              <a:rPr lang="en-US" sz="23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4</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31674" y="1186318"/>
            <a:ext cx="1935501" cy="1889001"/>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5" name="Picture 14">
            <a:extLst>
              <a:ext uri="{FF2B5EF4-FFF2-40B4-BE49-F238E27FC236}">
                <a16:creationId xmlns:a16="http://schemas.microsoft.com/office/drawing/2014/main" id="{44F3DB8F-E17A-51F2-8F22-8068FA59F0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293" y="3020405"/>
            <a:ext cx="2064995" cy="1889001"/>
          </a:xfrm>
          <a:prstGeom prst="rect">
            <a:avLst/>
          </a:prstGeom>
        </p:spPr>
      </p:pic>
    </p:spTree>
    <p:extLst>
      <p:ext uri="{BB962C8B-B14F-4D97-AF65-F5344CB8AC3E}">
        <p14:creationId xmlns:p14="http://schemas.microsoft.com/office/powerpoint/2010/main" val="3978283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677195"/>
            <a:ext cx="6977610" cy="339415"/>
          </a:xfrm>
        </p:spPr>
        <p:txBody>
          <a:bodyPr/>
          <a:lstStyle/>
          <a:p>
            <a:r>
              <a:rPr lang="en-US" sz="3600" dirty="0"/>
              <a:t>Die Demeter-</a:t>
            </a:r>
            <a:r>
              <a:rPr lang="en-US" sz="3600" dirty="0" err="1"/>
              <a:t>Biodynamische</a:t>
            </a:r>
            <a:r>
              <a:rPr lang="en-US" sz="3600" dirty="0"/>
              <a:t> </a:t>
            </a:r>
            <a:r>
              <a:rPr lang="en-US" sz="3600" dirty="0" err="1"/>
              <a:t>Zertifizierung</a:t>
            </a:r>
            <a:r>
              <a:rPr lang="en-US" sz="3600" dirty="0"/>
              <a:t> </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394132" y="1740035"/>
            <a:ext cx="6977611" cy="999383"/>
          </a:xfrm>
        </p:spPr>
        <p:txBody>
          <a:bodyPr/>
          <a:lstStyle/>
          <a:p>
            <a:r>
              <a:rPr lang="de-DE" sz="2400" dirty="0"/>
              <a:t>Diese Zertifizierung geht über die Standards des biologischen Landbaus hinaus und fördert ganzheitliche Anbaumethoden, die die Bodenfruchtbarkeit regenerieren, die Biodiversität erhöhen und das ökologische Gleichgewicht fördern. </a:t>
            </a:r>
          </a:p>
          <a:p>
            <a:r>
              <a:rPr lang="de-DE" sz="2400" dirty="0"/>
              <a:t>Die biodynamische Landwirtschaft integriert spirituelle und kosmische Prinzipien mit ökologischer Landwirtschaft und betont die Wechselwirkungen zwischen Boden, Pflanzen, Tieren und dem Kosmos</a:t>
            </a:r>
            <a:r>
              <a:rPr lang="en-US" sz="23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5</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021389"/>
            <a:ext cx="2445542" cy="2445542"/>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689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Non-GMO Project Verified</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97361" y="1728501"/>
            <a:ext cx="6977611" cy="999383"/>
          </a:xfrm>
        </p:spPr>
        <p:txBody>
          <a:bodyPr/>
          <a:lstStyle/>
          <a:p>
            <a:r>
              <a:rPr lang="de-DE" sz="2400" dirty="0"/>
              <a:t>Dieses Label zeigt an, dass ein Produkt gemäß strengen Standards getestet und als frei von genetisch veränderten Organismen (GVO) verifiziert wurde. Produkte, die das Non-GMO Project </a:t>
            </a:r>
            <a:r>
              <a:rPr lang="de-DE" sz="2400" dirty="0" err="1"/>
              <a:t>Verified</a:t>
            </a:r>
            <a:r>
              <a:rPr lang="de-DE" sz="2400" dirty="0"/>
              <a:t>-Siegel tragen, unterstützen die Verbraucherpräferenz für GVO-freie Lebensmittel und fördern Transparenz und Rückverfolgbarkeit in der Lebensmittelversorgungskette</a:t>
            </a:r>
            <a:r>
              <a:rPr lang="de-DE" sz="20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6</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26472" y="2228193"/>
            <a:ext cx="2891394" cy="1760470"/>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8514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BA68CC-9C57-C53B-9E2B-B1B0B432FCA5}"/>
              </a:ext>
            </a:extLst>
          </p:cNvPr>
          <p:cNvSpPr>
            <a:spLocks noGrp="1"/>
          </p:cNvSpPr>
          <p:nvPr>
            <p:ph type="body" sz="quarter" idx="35"/>
          </p:nvPr>
        </p:nvSpPr>
        <p:spPr>
          <a:xfrm>
            <a:off x="4497361" y="846903"/>
            <a:ext cx="6977610" cy="339415"/>
          </a:xfrm>
        </p:spPr>
        <p:txBody>
          <a:bodyPr/>
          <a:lstStyle/>
          <a:p>
            <a:r>
              <a:rPr lang="en-US" sz="3600" dirty="0"/>
              <a:t>Rainforest Alliance</a:t>
            </a:r>
            <a:endParaRPr lang="en-IE" sz="3600" dirty="0"/>
          </a:p>
        </p:txBody>
      </p:sp>
      <p:sp>
        <p:nvSpPr>
          <p:cNvPr id="3" name="Text Placeholder 2">
            <a:extLst>
              <a:ext uri="{FF2B5EF4-FFF2-40B4-BE49-F238E27FC236}">
                <a16:creationId xmlns:a16="http://schemas.microsoft.com/office/drawing/2014/main" id="{716FEA52-D307-8E48-73FE-0246142F349F}"/>
              </a:ext>
            </a:extLst>
          </p:cNvPr>
          <p:cNvSpPr>
            <a:spLocks noGrp="1"/>
          </p:cNvSpPr>
          <p:nvPr>
            <p:ph type="body" sz="quarter" idx="36"/>
          </p:nvPr>
        </p:nvSpPr>
        <p:spPr>
          <a:xfrm>
            <a:off x="4487917" y="1495740"/>
            <a:ext cx="6977611" cy="999383"/>
          </a:xfrm>
        </p:spPr>
        <p:txBody>
          <a:bodyPr/>
          <a:lstStyle/>
          <a:p>
            <a:r>
              <a:rPr lang="de-DE" sz="2300" dirty="0"/>
              <a:t>Dieses Zertifikat fördert nachhaltige Landwirtschaft, Forstwirtschaft und Tourismuspraktiken, die die Biodiversität bewahren, Ökosysteme schützen und das Wohl der lokalen Gemeinschaften unterstützen. Zertifizierte Produkte erfüllen strenge Umwelt-, Sozial- und Wirtschaftskriterien, einschließlich solcher, die mit Agroökologie in Zusammenhang stehen, wie beispielsweise Biodiversitätsschutz, Bodenqualität und integrierte </a:t>
            </a:r>
            <a:r>
              <a:rPr lang="de-DE" sz="2300" dirty="0" err="1"/>
              <a:t>Schädlingsbekämpfun</a:t>
            </a:r>
            <a:r>
              <a:rPr lang="de-DE" sz="2300" dirty="0"/>
              <a:t>.</a:t>
            </a:r>
            <a:endParaRPr lang="en-IE" sz="2300" dirty="0"/>
          </a:p>
        </p:txBody>
      </p:sp>
      <p:sp>
        <p:nvSpPr>
          <p:cNvPr id="4" name="Text Placeholder 3">
            <a:extLst>
              <a:ext uri="{FF2B5EF4-FFF2-40B4-BE49-F238E27FC236}">
                <a16:creationId xmlns:a16="http://schemas.microsoft.com/office/drawing/2014/main" id="{B193F00C-23DF-5004-8D2B-C823C3F36B88}"/>
              </a:ext>
            </a:extLst>
          </p:cNvPr>
          <p:cNvSpPr>
            <a:spLocks noGrp="1"/>
          </p:cNvSpPr>
          <p:nvPr>
            <p:ph type="body" sz="quarter" idx="37"/>
          </p:nvPr>
        </p:nvSpPr>
        <p:spPr/>
        <p:txBody>
          <a:bodyPr/>
          <a:lstStyle/>
          <a:p>
            <a:r>
              <a:rPr lang="en-IE" dirty="0"/>
              <a:t>7</a:t>
            </a:r>
          </a:p>
        </p:txBody>
      </p:sp>
      <p:pic>
        <p:nvPicPr>
          <p:cNvPr id="5" name="Picture 4">
            <a:extLst>
              <a:ext uri="{FF2B5EF4-FFF2-40B4-BE49-F238E27FC236}">
                <a16:creationId xmlns:a16="http://schemas.microsoft.com/office/drawing/2014/main" id="{C6A916F6-03B8-0BF8-E597-20A17AE5108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0424" y="2026337"/>
            <a:ext cx="2798001" cy="2010657"/>
          </a:xfrm>
          <a:prstGeom prst="rect">
            <a:avLst/>
          </a:prstGeom>
        </p:spPr>
      </p:pic>
      <p:grpSp>
        <p:nvGrpSpPr>
          <p:cNvPr id="6" name="Group 5">
            <a:extLst>
              <a:ext uri="{FF2B5EF4-FFF2-40B4-BE49-F238E27FC236}">
                <a16:creationId xmlns:a16="http://schemas.microsoft.com/office/drawing/2014/main" id="{55C678D2-FC13-634B-EFD4-19CF88B64A2F}"/>
              </a:ext>
            </a:extLst>
          </p:cNvPr>
          <p:cNvGrpSpPr/>
          <p:nvPr/>
        </p:nvGrpSpPr>
        <p:grpSpPr>
          <a:xfrm rot="3730759">
            <a:off x="1915165" y="4940383"/>
            <a:ext cx="949885" cy="1163493"/>
            <a:chOff x="7602444" y="4967675"/>
            <a:chExt cx="483619" cy="592374"/>
          </a:xfrm>
        </p:grpSpPr>
        <p:grpSp>
          <p:nvGrpSpPr>
            <p:cNvPr id="7" name="Graphic 214">
              <a:extLst>
                <a:ext uri="{FF2B5EF4-FFF2-40B4-BE49-F238E27FC236}">
                  <a16:creationId xmlns:a16="http://schemas.microsoft.com/office/drawing/2014/main" id="{27D0D9FE-284E-F040-C8AA-CED6BDA2880E}"/>
                </a:ext>
              </a:extLst>
            </p:cNvPr>
            <p:cNvGrpSpPr/>
            <p:nvPr/>
          </p:nvGrpSpPr>
          <p:grpSpPr>
            <a:xfrm>
              <a:off x="7618661" y="4967675"/>
              <a:ext cx="467402" cy="507608"/>
              <a:chOff x="2251964" y="3590497"/>
              <a:chExt cx="467402" cy="507608"/>
            </a:xfrm>
            <a:solidFill>
              <a:srgbClr val="8DC641"/>
            </a:solidFill>
          </p:grpSpPr>
          <p:sp>
            <p:nvSpPr>
              <p:cNvPr id="11" name="Freeform 19">
                <a:extLst>
                  <a:ext uri="{FF2B5EF4-FFF2-40B4-BE49-F238E27FC236}">
                    <a16:creationId xmlns:a16="http://schemas.microsoft.com/office/drawing/2014/main" id="{D9EA7D5C-751B-DE43-2F6E-791AF4783AC0}"/>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F59FCAB1-A349-D45D-D80D-CA18C9D57B1D}"/>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3" name="Freeform 21">
                <a:extLst>
                  <a:ext uri="{FF2B5EF4-FFF2-40B4-BE49-F238E27FC236}">
                    <a16:creationId xmlns:a16="http://schemas.microsoft.com/office/drawing/2014/main" id="{F2EDF93B-5D82-15BC-68F1-2ECB0942A2F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8" name="Graphic 214">
              <a:extLst>
                <a:ext uri="{FF2B5EF4-FFF2-40B4-BE49-F238E27FC236}">
                  <a16:creationId xmlns:a16="http://schemas.microsoft.com/office/drawing/2014/main" id="{C1DEE962-1BB9-9BC0-6C04-59DB095DEC63}"/>
                </a:ext>
              </a:extLst>
            </p:cNvPr>
            <p:cNvGrpSpPr/>
            <p:nvPr/>
          </p:nvGrpSpPr>
          <p:grpSpPr>
            <a:xfrm>
              <a:off x="7602444" y="4993761"/>
              <a:ext cx="421973" cy="566288"/>
              <a:chOff x="2235747" y="3616583"/>
              <a:chExt cx="421973" cy="566288"/>
            </a:xfrm>
            <a:solidFill>
              <a:srgbClr val="231F20"/>
            </a:solidFill>
          </p:grpSpPr>
          <p:sp>
            <p:nvSpPr>
              <p:cNvPr id="9" name="Freeform 17">
                <a:extLst>
                  <a:ext uri="{FF2B5EF4-FFF2-40B4-BE49-F238E27FC236}">
                    <a16:creationId xmlns:a16="http://schemas.microsoft.com/office/drawing/2014/main" id="{1E10686E-257F-ED90-925E-049A17FE5E3B}"/>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0" name="Freeform 18">
                <a:extLst>
                  <a:ext uri="{FF2B5EF4-FFF2-40B4-BE49-F238E27FC236}">
                    <a16:creationId xmlns:a16="http://schemas.microsoft.com/office/drawing/2014/main" id="{DC98E020-BA74-F56C-7547-BE9D9B3332A7}"/>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7747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hlinkClick r:id="rId2"/>
            <a:extLst>
              <a:ext uri="{FF2B5EF4-FFF2-40B4-BE49-F238E27FC236}">
                <a16:creationId xmlns:a16="http://schemas.microsoft.com/office/drawing/2014/main" id="{FD220A16-64D5-CCC6-5511-CEA390587F79}"/>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8912202" y="1246695"/>
            <a:ext cx="2444127" cy="4336988"/>
          </a:xfrm>
          <a:ln>
            <a:solidFill>
              <a:srgbClr val="232323"/>
            </a:solidFill>
          </a:ln>
        </p:spPr>
      </p:pic>
      <p:pic>
        <p:nvPicPr>
          <p:cNvPr id="7" name="Picture 6">
            <a:extLst>
              <a:ext uri="{FF2B5EF4-FFF2-40B4-BE49-F238E27FC236}">
                <a16:creationId xmlns:a16="http://schemas.microsoft.com/office/drawing/2014/main" id="{09A6FF3B-5ED5-0339-891B-53FDDC09E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26634" y="1246695"/>
            <a:ext cx="1889924" cy="2672947"/>
          </a:xfrm>
          <a:prstGeom prst="rect">
            <a:avLst/>
          </a:prstGeom>
          <a:ln>
            <a:solidFill>
              <a:srgbClr val="232323"/>
            </a:solidFill>
          </a:ln>
        </p:spPr>
      </p:pic>
      <p:sp>
        <p:nvSpPr>
          <p:cNvPr id="3" name="Text Placeholder 2">
            <a:extLst>
              <a:ext uri="{FF2B5EF4-FFF2-40B4-BE49-F238E27FC236}">
                <a16:creationId xmlns:a16="http://schemas.microsoft.com/office/drawing/2014/main" id="{BCCF850F-B1F2-E94D-B2A5-E6326630E8D1}"/>
              </a:ext>
            </a:extLst>
          </p:cNvPr>
          <p:cNvSpPr>
            <a:spLocks noGrp="1"/>
          </p:cNvSpPr>
          <p:nvPr>
            <p:ph type="body" idx="1"/>
          </p:nvPr>
        </p:nvSpPr>
        <p:spPr>
          <a:xfrm>
            <a:off x="1069022" y="1456520"/>
            <a:ext cx="5205881" cy="3291086"/>
          </a:xfrm>
        </p:spPr>
        <p:txBody>
          <a:bodyPr/>
          <a:lstStyle/>
          <a:p>
            <a:pPr marL="36000" indent="0"/>
            <a:r>
              <a:rPr lang="de-DE" dirty="0"/>
              <a:t>Im </a:t>
            </a:r>
            <a:r>
              <a:rPr lang="de-DE" dirty="0">
                <a:hlinkClick r:id="rId2"/>
              </a:rPr>
              <a:t>Leitfaden und Lernwerkzeug für nachhaltige regenerative Landwirtschaftssysteme zeigt eine der Fallstudien</a:t>
            </a:r>
            <a:r>
              <a:rPr lang="de-DE" dirty="0"/>
              <a:t>, die </a:t>
            </a:r>
            <a:r>
              <a:rPr lang="de-DE" b="1" dirty="0" err="1"/>
              <a:t>Castlewood</a:t>
            </a:r>
            <a:r>
              <a:rPr lang="de-DE" b="1" dirty="0"/>
              <a:t> </a:t>
            </a:r>
            <a:r>
              <a:rPr lang="de-DE" b="1" dirty="0" err="1"/>
              <a:t>Organic</a:t>
            </a:r>
            <a:r>
              <a:rPr lang="de-DE" b="1" dirty="0"/>
              <a:t> Farm, </a:t>
            </a:r>
            <a:r>
              <a:rPr lang="de-DE" dirty="0"/>
              <a:t>die Effektivität von Auszeichnungen, Labels und Zertifizierungen. Sie haben eine Zertifizierung vom </a:t>
            </a:r>
            <a:r>
              <a:rPr lang="de-DE" dirty="0" err="1"/>
              <a:t>Irish</a:t>
            </a:r>
            <a:r>
              <a:rPr lang="de-DE" dirty="0"/>
              <a:t> Food Board erhalten, um ihr Fleisch als Bio zu kennzeichnen, was den Wert ihrer Produkte durch dieses Qualitäts- und Authentizitätszeichen erhöht.</a:t>
            </a:r>
            <a:endParaRPr lang="en-IE" dirty="0"/>
          </a:p>
          <a:p>
            <a:pPr marL="36000" indent="0"/>
            <a:endParaRPr lang="en-IE" dirty="0"/>
          </a:p>
        </p:txBody>
      </p:sp>
      <p:sp>
        <p:nvSpPr>
          <p:cNvPr id="4" name="Text Placeholder 3">
            <a:extLst>
              <a:ext uri="{FF2B5EF4-FFF2-40B4-BE49-F238E27FC236}">
                <a16:creationId xmlns:a16="http://schemas.microsoft.com/office/drawing/2014/main" id="{36EDDAF0-B74A-05BB-F355-CEC640465D8F}"/>
              </a:ext>
            </a:extLst>
          </p:cNvPr>
          <p:cNvSpPr>
            <a:spLocks noGrp="1"/>
          </p:cNvSpPr>
          <p:nvPr>
            <p:ph type="body" idx="3"/>
          </p:nvPr>
        </p:nvSpPr>
        <p:spPr>
          <a:xfrm>
            <a:off x="835671" y="750369"/>
            <a:ext cx="4990998" cy="992652"/>
          </a:xfrm>
        </p:spPr>
        <p:txBody>
          <a:bodyPr/>
          <a:lstStyle/>
          <a:p>
            <a:r>
              <a:rPr lang="en-IE" b="1" dirty="0"/>
              <a:t>Lass dich </a:t>
            </a:r>
            <a:r>
              <a:rPr lang="en-IE" b="1" dirty="0" err="1"/>
              <a:t>inspirieren</a:t>
            </a:r>
            <a:r>
              <a:rPr lang="en-IE" b="1" dirty="0"/>
              <a:t>…</a:t>
            </a:r>
          </a:p>
        </p:txBody>
      </p:sp>
      <p:sp>
        <p:nvSpPr>
          <p:cNvPr id="2" name="Arrow: Right 1">
            <a:extLst>
              <a:ext uri="{FF2B5EF4-FFF2-40B4-BE49-F238E27FC236}">
                <a16:creationId xmlns:a16="http://schemas.microsoft.com/office/drawing/2014/main" id="{D094233A-EDD4-E049-D3E7-BAF93E66ADBB}"/>
              </a:ext>
            </a:extLst>
          </p:cNvPr>
          <p:cNvSpPr/>
          <p:nvPr/>
        </p:nvSpPr>
        <p:spPr>
          <a:xfrm rot="20697947">
            <a:off x="5111757" y="4829854"/>
            <a:ext cx="3735658"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latin typeface="Calibri" panose="020F0502020204030204" pitchFamily="34" charset="0"/>
                <a:ea typeface="Calibri" panose="020F0502020204030204" pitchFamily="34" charset="0"/>
                <a:cs typeface="Calibri" panose="020F0502020204030204" pitchFamily="34" charset="0"/>
              </a:rPr>
              <a:t>Lesen Sie die ganze Geschichte</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8829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936742" y="1895789"/>
            <a:ext cx="6010480" cy="3066422"/>
          </a:xfrm>
        </p:spPr>
        <p:txBody>
          <a:bodyPr/>
          <a:lstStyle/>
          <a:p>
            <a:r>
              <a:rPr lang="en-US" dirty="0" err="1"/>
              <a:t>Lebensmittel</a:t>
            </a:r>
            <a:r>
              <a:rPr lang="en-US" dirty="0"/>
              <a:t>- und </a:t>
            </a:r>
            <a:r>
              <a:rPr lang="en-US" dirty="0" err="1"/>
              <a:t>Landwirtschaftsorganisationen</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1374648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6B1E047-FAA2-8D95-40C0-2C7FBDBE09E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l="7585"/>
          <a:stretch/>
        </p:blipFill>
        <p:spPr>
          <a:xfrm>
            <a:off x="6973556" y="1452563"/>
            <a:ext cx="5218444" cy="4656137"/>
          </a:xfrm>
          <a:prstGeom prst="rect">
            <a:avLst/>
          </a:prstGeom>
        </p:spPr>
      </p:pic>
      <p:sp>
        <p:nvSpPr>
          <p:cNvPr id="2" name="Text Placeholder 1">
            <a:extLst>
              <a:ext uri="{FF2B5EF4-FFF2-40B4-BE49-F238E27FC236}">
                <a16:creationId xmlns:a16="http://schemas.microsoft.com/office/drawing/2014/main" id="{5FBC7DA2-31AD-D15D-DCAF-CC62E0AFDAC3}"/>
              </a:ext>
            </a:extLst>
          </p:cNvPr>
          <p:cNvSpPr>
            <a:spLocks noGrp="1"/>
          </p:cNvSpPr>
          <p:nvPr>
            <p:ph type="body" sz="quarter" idx="18"/>
          </p:nvPr>
        </p:nvSpPr>
        <p:spPr>
          <a:xfrm>
            <a:off x="910485" y="1336949"/>
            <a:ext cx="6063071" cy="3025975"/>
          </a:xfrm>
        </p:spPr>
        <p:txBody>
          <a:bodyPr/>
          <a:lstStyle/>
          <a:p>
            <a:r>
              <a:rPr lang="de-DE" sz="2300" dirty="0"/>
              <a:t>Lebensmittel- und Landwirtschaftsverbände sind für europäische Kleinbauern von großer Bedeutung, da sie wertvolle Unterstützung, Ressourcen und Möglichkeiten für kollektives Handeln, Marktzugang, politische Einflussnahme und Gemeinschaftsentwicklung bieten.</a:t>
            </a:r>
          </a:p>
          <a:p>
            <a:r>
              <a:rPr lang="de-DE" sz="2300" dirty="0"/>
              <a:t>Durch die Stärkung der Fähigkeit von Kleinbauern, sich zu organisieren, zusammenzuarbeiten und für ihre Interessen einzutreten, tragen diese Verbände zur Nachhaltigkeit, Resilienz und Vitalität ländlicher Gemeinschaften und landwirtschaftlicher Systeme in Europa bei.</a:t>
            </a:r>
          </a:p>
        </p:txBody>
      </p:sp>
      <p:sp>
        <p:nvSpPr>
          <p:cNvPr id="3" name="Text Placeholder 2">
            <a:extLst>
              <a:ext uri="{FF2B5EF4-FFF2-40B4-BE49-F238E27FC236}">
                <a16:creationId xmlns:a16="http://schemas.microsoft.com/office/drawing/2014/main" id="{D8DCF107-E9D0-C49B-1492-398395BC9C3E}"/>
              </a:ext>
            </a:extLst>
          </p:cNvPr>
          <p:cNvSpPr>
            <a:spLocks noGrp="1"/>
          </p:cNvSpPr>
          <p:nvPr>
            <p:ph type="body" sz="quarter" idx="16"/>
          </p:nvPr>
        </p:nvSpPr>
        <p:spPr>
          <a:xfrm>
            <a:off x="646110" y="625651"/>
            <a:ext cx="5744180" cy="992652"/>
          </a:xfrm>
        </p:spPr>
        <p:txBody>
          <a:bodyPr/>
          <a:lstStyle/>
          <a:p>
            <a:r>
              <a:rPr lang="en-IE" b="1" dirty="0"/>
              <a:t>Rollen von </a:t>
            </a:r>
            <a:r>
              <a:rPr lang="en-IE" b="1" dirty="0" err="1"/>
              <a:t>Verbänden</a:t>
            </a:r>
            <a:endParaRPr lang="en-IE" b="1" dirty="0"/>
          </a:p>
        </p:txBody>
      </p:sp>
    </p:spTree>
    <p:extLst>
      <p:ext uri="{BB962C8B-B14F-4D97-AF65-F5344CB8AC3E}">
        <p14:creationId xmlns:p14="http://schemas.microsoft.com/office/powerpoint/2010/main" val="22431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35C3CC-DC47-B184-44EF-07E1839E61A6}"/>
              </a:ext>
            </a:extLst>
          </p:cNvPr>
          <p:cNvSpPr>
            <a:spLocks noGrp="1"/>
          </p:cNvSpPr>
          <p:nvPr>
            <p:ph type="body" sz="quarter" idx="18"/>
          </p:nvPr>
        </p:nvSpPr>
        <p:spPr>
          <a:xfrm>
            <a:off x="813565" y="1623828"/>
            <a:ext cx="6129846" cy="3025975"/>
          </a:xfrm>
        </p:spPr>
        <p:txBody>
          <a:bodyPr/>
          <a:lstStyle/>
          <a:p>
            <a:r>
              <a:rPr lang="de-DE" sz="2350" dirty="0"/>
              <a:t>Internationale, europäische und regionale Netzwerke und Plattformen spielen ebenfalls eine entscheidende Rolle bei der Förderung der Agroökologie, indem sie den Wissensaustausch, den politischen Dialog und die Zusammenarbeit zwischen den Beteiligten erleichtern. Diese Netzwerke bringen Regierungen, Forscher, Landwirte, zivilgesellschaftliche Organisationen und andere Akteure zusammen, um Erfahrungen auszutauschen, bewährte Praktiken zu teilen und für unterstützende Politiken und Investitionen in die Agroökologie einzutreten.</a:t>
            </a:r>
          </a:p>
        </p:txBody>
      </p:sp>
      <p:sp>
        <p:nvSpPr>
          <p:cNvPr id="3" name="Text Placeholder 2">
            <a:extLst>
              <a:ext uri="{FF2B5EF4-FFF2-40B4-BE49-F238E27FC236}">
                <a16:creationId xmlns:a16="http://schemas.microsoft.com/office/drawing/2014/main" id="{18214E1A-2D9A-38F1-4EF2-E4C40146ADA4}"/>
              </a:ext>
            </a:extLst>
          </p:cNvPr>
          <p:cNvSpPr>
            <a:spLocks noGrp="1"/>
          </p:cNvSpPr>
          <p:nvPr>
            <p:ph type="body" sz="quarter" idx="16"/>
          </p:nvPr>
        </p:nvSpPr>
        <p:spPr>
          <a:xfrm>
            <a:off x="740703" y="545544"/>
            <a:ext cx="5981644" cy="992652"/>
          </a:xfrm>
        </p:spPr>
        <p:txBody>
          <a:bodyPr/>
          <a:lstStyle/>
          <a:p>
            <a:r>
              <a:rPr lang="en-IE" b="1" dirty="0" err="1"/>
              <a:t>Agroökologie-Netzwerke</a:t>
            </a:r>
            <a:r>
              <a:rPr lang="en-IE" b="1" dirty="0"/>
              <a:t> und –</a:t>
            </a:r>
            <a:r>
              <a:rPr lang="en-IE" b="1" dirty="0" err="1"/>
              <a:t>Plattformen</a:t>
            </a:r>
            <a:r>
              <a:rPr lang="en-IE" b="1" dirty="0"/>
              <a:t>:</a:t>
            </a:r>
          </a:p>
        </p:txBody>
      </p:sp>
      <p:pic>
        <p:nvPicPr>
          <p:cNvPr id="6" name="Picture Placeholder 5" descr="Stick figure families holding hands">
            <a:extLst>
              <a:ext uri="{FF2B5EF4-FFF2-40B4-BE49-F238E27FC236}">
                <a16:creationId xmlns:a16="http://schemas.microsoft.com/office/drawing/2014/main" id="{FA77CC0C-C727-41AD-6EBE-4EC617798B0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943411" y="1452563"/>
            <a:ext cx="5248589" cy="4656137"/>
          </a:xfrm>
        </p:spPr>
      </p:pic>
    </p:spTree>
    <p:extLst>
      <p:ext uri="{BB962C8B-B14F-4D97-AF65-F5344CB8AC3E}">
        <p14:creationId xmlns:p14="http://schemas.microsoft.com/office/powerpoint/2010/main" val="301397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1331F3-1FAA-D347-8B9C-59F1536C295C}"/>
              </a:ext>
            </a:extLst>
          </p:cNvPr>
          <p:cNvSpPr>
            <a:spLocks noGrp="1"/>
          </p:cNvSpPr>
          <p:nvPr>
            <p:ph type="body" sz="quarter" idx="18"/>
          </p:nvPr>
        </p:nvSpPr>
        <p:spPr>
          <a:xfrm>
            <a:off x="907167" y="1557143"/>
            <a:ext cx="7772677" cy="4022940"/>
          </a:xfrm>
        </p:spPr>
        <p:txBody>
          <a:bodyPr/>
          <a:lstStyle/>
          <a:p>
            <a:pPr marL="0" indent="0">
              <a:spcBef>
                <a:spcPts val="600"/>
              </a:spcBef>
              <a:spcAft>
                <a:spcPts val="1200"/>
              </a:spcAft>
            </a:pPr>
            <a:r>
              <a:rPr lang="de-DE" dirty="0"/>
              <a:t>Auf lokaler Ebene spielen Gemeinschaften, Kommunen sowie Basisorganisationen und -verbände oft eine entscheidende Rolle bei der Förderung der Agroökologie. Dies geschieht durch lokale Lebensmittelpolitiken, Flächennutzungsplanung, Gemeinschaftsunterstützte Landwirtschaft (CSA)-Programme und partizipative Ressourcennutzungsinitiativen.</a:t>
            </a:r>
          </a:p>
          <a:p>
            <a:pPr marL="0" indent="0">
              <a:spcBef>
                <a:spcPts val="600"/>
              </a:spcBef>
              <a:spcAft>
                <a:spcPts val="1200"/>
              </a:spcAft>
            </a:pPr>
            <a:r>
              <a:rPr lang="de-DE" dirty="0"/>
              <a:t>Diese Bottom-up-Ansätze befähigen lokale Akteure, kontextspezifische Lösungen zu entwickeln und agroökologische Praktiken zu fördern, die auf lokale Bedürfnisse und Prioritäten abgestimmt sin</a:t>
            </a:r>
          </a:p>
        </p:txBody>
      </p:sp>
      <p:sp>
        <p:nvSpPr>
          <p:cNvPr id="2" name="Text Placeholder 1">
            <a:extLst>
              <a:ext uri="{FF2B5EF4-FFF2-40B4-BE49-F238E27FC236}">
                <a16:creationId xmlns:a16="http://schemas.microsoft.com/office/drawing/2014/main" id="{4807231A-8C56-9D46-8B91-D1040E2F919E}"/>
              </a:ext>
            </a:extLst>
          </p:cNvPr>
          <p:cNvSpPr>
            <a:spLocks noGrp="1"/>
          </p:cNvSpPr>
          <p:nvPr>
            <p:ph type="body" sz="quarter" idx="16"/>
          </p:nvPr>
        </p:nvSpPr>
        <p:spPr>
          <a:xfrm>
            <a:off x="674809" y="750369"/>
            <a:ext cx="8408957" cy="992652"/>
          </a:xfrm>
        </p:spPr>
        <p:txBody>
          <a:bodyPr/>
          <a:lstStyle/>
          <a:p>
            <a:r>
              <a:rPr lang="en-US" b="1" dirty="0" err="1"/>
              <a:t>Lokale</a:t>
            </a:r>
            <a:r>
              <a:rPr lang="en-US" b="1" dirty="0"/>
              <a:t> und </a:t>
            </a:r>
            <a:r>
              <a:rPr lang="en-US" b="1" dirty="0" err="1"/>
              <a:t>Gemeinschaftliche</a:t>
            </a:r>
            <a:r>
              <a:rPr lang="en-US" b="1" dirty="0"/>
              <a:t> </a:t>
            </a:r>
            <a:r>
              <a:rPr lang="en-US" b="1" dirty="0" err="1"/>
              <a:t>Initiativen</a:t>
            </a:r>
            <a:r>
              <a:rPr lang="en-US" b="1" dirty="0"/>
              <a:t>:</a:t>
            </a:r>
          </a:p>
        </p:txBody>
      </p:sp>
      <p:pic>
        <p:nvPicPr>
          <p:cNvPr id="10" name="Picture Placeholder 9">
            <a:extLst>
              <a:ext uri="{FF2B5EF4-FFF2-40B4-BE49-F238E27FC236}">
                <a16:creationId xmlns:a16="http://schemas.microsoft.com/office/drawing/2014/main" id="{B7A739CE-6E23-414C-AF67-9C0ED44C8D2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09141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een question mark">
            <a:extLst>
              <a:ext uri="{FF2B5EF4-FFF2-40B4-BE49-F238E27FC236}">
                <a16:creationId xmlns:a16="http://schemas.microsoft.com/office/drawing/2014/main" id="{6961A6EA-21D0-CDD4-7FB3-964AE84B112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9D9B90E-BE6B-AB23-02A2-5A475DD1B33B}"/>
              </a:ext>
            </a:extLst>
          </p:cNvPr>
          <p:cNvSpPr>
            <a:spLocks noGrp="1"/>
          </p:cNvSpPr>
          <p:nvPr>
            <p:ph type="body" sz="quarter" idx="18"/>
          </p:nvPr>
        </p:nvSpPr>
        <p:spPr>
          <a:xfrm>
            <a:off x="835671" y="2319301"/>
            <a:ext cx="6811125" cy="3291086"/>
          </a:xfrm>
        </p:spPr>
        <p:txBody>
          <a:bodyPr/>
          <a:lstStyle/>
          <a:p>
            <a:r>
              <a:rPr lang="de-DE" dirty="0"/>
              <a:t>Was wissen Sie über die möglichen Auswirkungen der „Farm to Fork“-Strategie der Europäischen Union und der Biodiversitätsstrategie 2030 auf lokale landwirtschaftliche Praktiken?</a:t>
            </a:r>
          </a:p>
          <a:p>
            <a:r>
              <a:rPr lang="de-DE" dirty="0"/>
              <a:t>Wie unterstützen diese Strategien Ihrer Meinung nach den Übergang zur Agrarökologie und tragen zur Erreichung der Ziele für nachhaltige Entwicklung (SDGs) bei?“</a:t>
            </a:r>
            <a:endParaRPr lang="en-IE" dirty="0"/>
          </a:p>
        </p:txBody>
      </p:sp>
      <p:sp>
        <p:nvSpPr>
          <p:cNvPr id="4" name="Text Placeholder 3">
            <a:extLst>
              <a:ext uri="{FF2B5EF4-FFF2-40B4-BE49-F238E27FC236}">
                <a16:creationId xmlns:a16="http://schemas.microsoft.com/office/drawing/2014/main" id="{8325DA49-E1C2-A6FF-0FA9-3C78EF3BF435}"/>
              </a:ext>
            </a:extLst>
          </p:cNvPr>
          <p:cNvSpPr>
            <a:spLocks noGrp="1"/>
          </p:cNvSpPr>
          <p:nvPr>
            <p:ph type="body" sz="quarter" idx="16"/>
          </p:nvPr>
        </p:nvSpPr>
        <p:spPr>
          <a:xfrm>
            <a:off x="835670" y="1104338"/>
            <a:ext cx="6489577" cy="992652"/>
          </a:xfrm>
        </p:spPr>
        <p:txBody>
          <a:bodyPr/>
          <a:lstStyle/>
          <a:p>
            <a:r>
              <a:rPr lang="de-DE" dirty="0"/>
              <a:t>Aber zuerst lasst uns </a:t>
            </a:r>
            <a:r>
              <a:rPr lang="de-DE" b="1" dirty="0"/>
              <a:t>nachdenken</a:t>
            </a:r>
            <a:endParaRPr lang="en-IE" b="1" dirty="0"/>
          </a:p>
        </p:txBody>
      </p:sp>
    </p:spTree>
    <p:extLst>
      <p:ext uri="{BB962C8B-B14F-4D97-AF65-F5344CB8AC3E}">
        <p14:creationId xmlns:p14="http://schemas.microsoft.com/office/powerpoint/2010/main" val="349930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879661D2-2E73-AD91-3527-4F68B8269876}"/>
              </a:ext>
            </a:extLst>
          </p:cNvPr>
          <p:cNvGrpSpPr/>
          <p:nvPr/>
        </p:nvGrpSpPr>
        <p:grpSpPr>
          <a:xfrm>
            <a:off x="3632137" y="1560914"/>
            <a:ext cx="5886017" cy="3379966"/>
            <a:chOff x="3210699" y="1277075"/>
            <a:chExt cx="6530459" cy="3750029"/>
          </a:xfrm>
        </p:grpSpPr>
        <p:grpSp>
          <p:nvGrpSpPr>
            <p:cNvPr id="123" name="Group 122">
              <a:extLst>
                <a:ext uri="{FF2B5EF4-FFF2-40B4-BE49-F238E27FC236}">
                  <a16:creationId xmlns:a16="http://schemas.microsoft.com/office/drawing/2014/main" id="{F535B66A-A702-7383-D78B-85AAA2A43EBD}"/>
                </a:ext>
              </a:extLst>
            </p:cNvPr>
            <p:cNvGrpSpPr/>
            <p:nvPr/>
          </p:nvGrpSpPr>
          <p:grpSpPr>
            <a:xfrm flipH="1">
              <a:off x="6870596" y="1392870"/>
              <a:ext cx="1614178" cy="1674267"/>
              <a:chOff x="3464157" y="1713527"/>
              <a:chExt cx="1614178" cy="1674267"/>
            </a:xfrm>
          </p:grpSpPr>
          <p:sp>
            <p:nvSpPr>
              <p:cNvPr id="121" name="Line 7">
                <a:extLst>
                  <a:ext uri="{FF2B5EF4-FFF2-40B4-BE49-F238E27FC236}">
                    <a16:creationId xmlns:a16="http://schemas.microsoft.com/office/drawing/2014/main" id="{AC0A4D75-65E7-7B39-BB60-F73CDF993400}"/>
                  </a:ext>
                </a:extLst>
              </p:cNvPr>
              <p:cNvSpPr>
                <a:spLocks noChangeShapeType="1"/>
              </p:cNvSpPr>
              <p:nvPr/>
            </p:nvSpPr>
            <p:spPr bwMode="auto">
              <a:xfrm flipH="1" flipV="1">
                <a:off x="3505125" y="1754496"/>
                <a:ext cx="1573210" cy="1633298"/>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22" name="Freeform 8">
                <a:extLst>
                  <a:ext uri="{FF2B5EF4-FFF2-40B4-BE49-F238E27FC236}">
                    <a16:creationId xmlns:a16="http://schemas.microsoft.com/office/drawing/2014/main" id="{B83E68E1-92C8-9733-8DEF-D1886AA90242}"/>
                  </a:ext>
                </a:extLst>
              </p:cNvPr>
              <p:cNvSpPr>
                <a:spLocks noChangeArrowheads="1"/>
              </p:cNvSpPr>
              <p:nvPr/>
            </p:nvSpPr>
            <p:spPr bwMode="auto">
              <a:xfrm>
                <a:off x="3464157" y="17135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75A949"/>
              </a:solidFill>
              <a:ln>
                <a:noFill/>
              </a:ln>
              <a:effectLst/>
            </p:spPr>
            <p:txBody>
              <a:bodyPr wrap="none" anchor="ctr"/>
              <a:lstStyle/>
              <a:p>
                <a:endParaRPr lang="es-MX"/>
              </a:p>
            </p:txBody>
          </p:sp>
        </p:grpSp>
        <p:sp>
          <p:nvSpPr>
            <p:cNvPr id="15" name="Line 3">
              <a:extLst>
                <a:ext uri="{FF2B5EF4-FFF2-40B4-BE49-F238E27FC236}">
                  <a16:creationId xmlns:a16="http://schemas.microsoft.com/office/drawing/2014/main" id="{BC671853-5C01-BDC4-F02E-BF1BADA87486}"/>
                </a:ext>
              </a:extLst>
            </p:cNvPr>
            <p:cNvSpPr>
              <a:spLocks noChangeShapeType="1"/>
            </p:cNvSpPr>
            <p:nvPr/>
          </p:nvSpPr>
          <p:spPr bwMode="auto">
            <a:xfrm>
              <a:off x="7083635" y="3238125"/>
              <a:ext cx="1567747" cy="1627835"/>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16" name="Freeform 4">
              <a:extLst>
                <a:ext uri="{FF2B5EF4-FFF2-40B4-BE49-F238E27FC236}">
                  <a16:creationId xmlns:a16="http://schemas.microsoft.com/office/drawing/2014/main" id="{DF0F28B3-907B-2735-52A6-C25F0CFA233A}"/>
                </a:ext>
              </a:extLst>
            </p:cNvPr>
            <p:cNvSpPr>
              <a:spLocks noChangeArrowheads="1"/>
            </p:cNvSpPr>
            <p:nvPr/>
          </p:nvSpPr>
          <p:spPr bwMode="auto">
            <a:xfrm>
              <a:off x="8604951" y="4822260"/>
              <a:ext cx="90131" cy="90131"/>
            </a:xfrm>
            <a:custGeom>
              <a:avLst/>
              <a:gdLst>
                <a:gd name="T0" fmla="*/ 27 w 145"/>
                <a:gd name="T1" fmla="*/ 118 h 146"/>
                <a:gd name="T2" fmla="*/ 27 w 145"/>
                <a:gd name="T3" fmla="*/ 118 h 146"/>
                <a:gd name="T4" fmla="*/ 117 w 145"/>
                <a:gd name="T5" fmla="*/ 118 h 146"/>
                <a:gd name="T6" fmla="*/ 126 w 145"/>
                <a:gd name="T7" fmla="*/ 27 h 146"/>
                <a:gd name="T8" fmla="*/ 27 w 145"/>
                <a:gd name="T9" fmla="*/ 27 h 146"/>
                <a:gd name="T10" fmla="*/ 27 w 145"/>
                <a:gd name="T11" fmla="*/ 118 h 146"/>
              </a:gdLst>
              <a:ahLst/>
              <a:cxnLst>
                <a:cxn ang="0">
                  <a:pos x="T0" y="T1"/>
                </a:cxn>
                <a:cxn ang="0">
                  <a:pos x="T2" y="T3"/>
                </a:cxn>
                <a:cxn ang="0">
                  <a:pos x="T4" y="T5"/>
                </a:cxn>
                <a:cxn ang="0">
                  <a:pos x="T6" y="T7"/>
                </a:cxn>
                <a:cxn ang="0">
                  <a:pos x="T8" y="T9"/>
                </a:cxn>
                <a:cxn ang="0">
                  <a:pos x="T10" y="T11"/>
                </a:cxn>
              </a:cxnLst>
              <a:rect l="0" t="0" r="r" b="b"/>
              <a:pathLst>
                <a:path w="145" h="146">
                  <a:moveTo>
                    <a:pt x="27" y="118"/>
                  </a:moveTo>
                  <a:lnTo>
                    <a:pt x="27" y="118"/>
                  </a:lnTo>
                  <a:cubicBezTo>
                    <a:pt x="54" y="145"/>
                    <a:pt x="90" y="145"/>
                    <a:pt x="117" y="118"/>
                  </a:cubicBezTo>
                  <a:cubicBezTo>
                    <a:pt x="144" y="99"/>
                    <a:pt x="144" y="54"/>
                    <a:pt x="126" y="27"/>
                  </a:cubicBezTo>
                  <a:cubicBezTo>
                    <a:pt x="99" y="0"/>
                    <a:pt x="54" y="0"/>
                    <a:pt x="27" y="27"/>
                  </a:cubicBezTo>
                  <a:cubicBezTo>
                    <a:pt x="0" y="54"/>
                    <a:pt x="0" y="90"/>
                    <a:pt x="27" y="118"/>
                  </a:cubicBezTo>
                </a:path>
              </a:pathLst>
            </a:custGeom>
            <a:solidFill>
              <a:srgbClr val="75A949"/>
            </a:solidFill>
            <a:ln>
              <a:noFill/>
            </a:ln>
            <a:effectLst/>
          </p:spPr>
          <p:txBody>
            <a:bodyPr wrap="none" anchor="ctr"/>
            <a:lstStyle/>
            <a:p>
              <a:endParaRPr lang="es-MX"/>
            </a:p>
          </p:txBody>
        </p:sp>
        <p:sp>
          <p:nvSpPr>
            <p:cNvPr id="17" name="Line 5">
              <a:extLst>
                <a:ext uri="{FF2B5EF4-FFF2-40B4-BE49-F238E27FC236}">
                  <a16:creationId xmlns:a16="http://schemas.microsoft.com/office/drawing/2014/main" id="{BA75EF32-71B8-18FE-EBF6-A9138E651EE9}"/>
                </a:ext>
              </a:extLst>
            </p:cNvPr>
            <p:cNvSpPr>
              <a:spLocks noChangeShapeType="1"/>
            </p:cNvSpPr>
            <p:nvPr/>
          </p:nvSpPr>
          <p:spPr bwMode="auto">
            <a:xfrm>
              <a:off x="7083635" y="3232663"/>
              <a:ext cx="1679730" cy="2731"/>
            </a:xfrm>
            <a:prstGeom prst="line">
              <a:avLst/>
            </a:prstGeom>
            <a:noFill/>
            <a:ln w="12960" cap="flat">
              <a:solidFill>
                <a:srgbClr val="75A94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28" name="Freeform 6">
              <a:extLst>
                <a:ext uri="{FF2B5EF4-FFF2-40B4-BE49-F238E27FC236}">
                  <a16:creationId xmlns:a16="http://schemas.microsoft.com/office/drawing/2014/main" id="{59C32FCD-7370-EBBB-07BB-C6AFEC4E9514}"/>
                </a:ext>
              </a:extLst>
            </p:cNvPr>
            <p:cNvSpPr>
              <a:spLocks noChangeArrowheads="1"/>
            </p:cNvSpPr>
            <p:nvPr/>
          </p:nvSpPr>
          <p:spPr bwMode="auto">
            <a:xfrm>
              <a:off x="8716932" y="3194425"/>
              <a:ext cx="84670" cy="84668"/>
            </a:xfrm>
            <a:custGeom>
              <a:avLst/>
              <a:gdLst>
                <a:gd name="T0" fmla="*/ 63 w 136"/>
                <a:gd name="T1" fmla="*/ 135 h 136"/>
                <a:gd name="T2" fmla="*/ 63 w 136"/>
                <a:gd name="T3" fmla="*/ 135 h 136"/>
                <a:gd name="T4" fmla="*/ 135 w 136"/>
                <a:gd name="T5" fmla="*/ 63 h 136"/>
                <a:gd name="T6" fmla="*/ 63 w 136"/>
                <a:gd name="T7" fmla="*/ 0 h 136"/>
                <a:gd name="T8" fmla="*/ 0 w 136"/>
                <a:gd name="T9" fmla="*/ 63 h 136"/>
                <a:gd name="T10" fmla="*/ 63 w 136"/>
                <a:gd name="T11" fmla="*/ 135 h 136"/>
              </a:gdLst>
              <a:ahLst/>
              <a:cxnLst>
                <a:cxn ang="0">
                  <a:pos x="T0" y="T1"/>
                </a:cxn>
                <a:cxn ang="0">
                  <a:pos x="T2" y="T3"/>
                </a:cxn>
                <a:cxn ang="0">
                  <a:pos x="T4" y="T5"/>
                </a:cxn>
                <a:cxn ang="0">
                  <a:pos x="T6" y="T7"/>
                </a:cxn>
                <a:cxn ang="0">
                  <a:pos x="T8" y="T9"/>
                </a:cxn>
                <a:cxn ang="0">
                  <a:pos x="T10" y="T11"/>
                </a:cxn>
              </a:cxnLst>
              <a:rect l="0" t="0" r="r" b="b"/>
              <a:pathLst>
                <a:path w="136" h="136">
                  <a:moveTo>
                    <a:pt x="63" y="135"/>
                  </a:moveTo>
                  <a:lnTo>
                    <a:pt x="63" y="135"/>
                  </a:lnTo>
                  <a:cubicBezTo>
                    <a:pt x="99" y="135"/>
                    <a:pt x="135" y="108"/>
                    <a:pt x="135" y="63"/>
                  </a:cubicBezTo>
                  <a:cubicBezTo>
                    <a:pt x="135" y="27"/>
                    <a:pt x="99" y="0"/>
                    <a:pt x="63" y="0"/>
                  </a:cubicBezTo>
                  <a:cubicBezTo>
                    <a:pt x="26" y="0"/>
                    <a:pt x="0" y="27"/>
                    <a:pt x="0" y="63"/>
                  </a:cubicBezTo>
                  <a:cubicBezTo>
                    <a:pt x="0" y="108"/>
                    <a:pt x="26" y="135"/>
                    <a:pt x="63" y="135"/>
                  </a:cubicBezTo>
                </a:path>
              </a:pathLst>
            </a:custGeom>
            <a:solidFill>
              <a:srgbClr val="75A949"/>
            </a:solidFill>
            <a:ln>
              <a:noFill/>
            </a:ln>
            <a:effectLst/>
          </p:spPr>
          <p:txBody>
            <a:bodyPr wrap="none" anchor="ctr"/>
            <a:lstStyle/>
            <a:p>
              <a:endParaRPr lang="es-MX"/>
            </a:p>
          </p:txBody>
        </p:sp>
        <p:sp>
          <p:nvSpPr>
            <p:cNvPr id="29" name="Line 7">
              <a:extLst>
                <a:ext uri="{FF2B5EF4-FFF2-40B4-BE49-F238E27FC236}">
                  <a16:creationId xmlns:a16="http://schemas.microsoft.com/office/drawing/2014/main" id="{4BCC7230-D33C-2BE6-7D5B-06AB1BF27173}"/>
                </a:ext>
              </a:extLst>
            </p:cNvPr>
            <p:cNvSpPr>
              <a:spLocks noChangeShapeType="1"/>
            </p:cNvSpPr>
            <p:nvPr/>
          </p:nvSpPr>
          <p:spPr bwMode="auto">
            <a:xfrm flipH="1" flipV="1">
              <a:off x="3352725" y="1602096"/>
              <a:ext cx="1573210" cy="1633298"/>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0" name="Freeform 8">
              <a:extLst>
                <a:ext uri="{FF2B5EF4-FFF2-40B4-BE49-F238E27FC236}">
                  <a16:creationId xmlns:a16="http://schemas.microsoft.com/office/drawing/2014/main" id="{E1E06465-1B6F-72B0-51DE-240CF5A85B37}"/>
                </a:ext>
              </a:extLst>
            </p:cNvPr>
            <p:cNvSpPr>
              <a:spLocks noChangeArrowheads="1"/>
            </p:cNvSpPr>
            <p:nvPr/>
          </p:nvSpPr>
          <p:spPr bwMode="auto">
            <a:xfrm>
              <a:off x="3311757" y="1561127"/>
              <a:ext cx="90131" cy="90131"/>
            </a:xfrm>
            <a:custGeom>
              <a:avLst/>
              <a:gdLst>
                <a:gd name="T0" fmla="*/ 126 w 145"/>
                <a:gd name="T1" fmla="*/ 28 h 146"/>
                <a:gd name="T2" fmla="*/ 126 w 145"/>
                <a:gd name="T3" fmla="*/ 28 h 146"/>
                <a:gd name="T4" fmla="*/ 27 w 145"/>
                <a:gd name="T5" fmla="*/ 28 h 146"/>
                <a:gd name="T6" fmla="*/ 27 w 145"/>
                <a:gd name="T7" fmla="*/ 118 h 146"/>
                <a:gd name="T8" fmla="*/ 117 w 145"/>
                <a:gd name="T9" fmla="*/ 118 h 146"/>
                <a:gd name="T10" fmla="*/ 126 w 145"/>
                <a:gd name="T11" fmla="*/ 28 h 146"/>
              </a:gdLst>
              <a:ahLst/>
              <a:cxnLst>
                <a:cxn ang="0">
                  <a:pos x="T0" y="T1"/>
                </a:cxn>
                <a:cxn ang="0">
                  <a:pos x="T2" y="T3"/>
                </a:cxn>
                <a:cxn ang="0">
                  <a:pos x="T4" y="T5"/>
                </a:cxn>
                <a:cxn ang="0">
                  <a:pos x="T6" y="T7"/>
                </a:cxn>
                <a:cxn ang="0">
                  <a:pos x="T8" y="T9"/>
                </a:cxn>
                <a:cxn ang="0">
                  <a:pos x="T10" y="T11"/>
                </a:cxn>
              </a:cxnLst>
              <a:rect l="0" t="0" r="r" b="b"/>
              <a:pathLst>
                <a:path w="145" h="146">
                  <a:moveTo>
                    <a:pt x="126" y="28"/>
                  </a:moveTo>
                  <a:lnTo>
                    <a:pt x="126" y="28"/>
                  </a:lnTo>
                  <a:cubicBezTo>
                    <a:pt x="99" y="0"/>
                    <a:pt x="54" y="0"/>
                    <a:pt x="27" y="28"/>
                  </a:cubicBezTo>
                  <a:cubicBezTo>
                    <a:pt x="0" y="46"/>
                    <a:pt x="0" y="91"/>
                    <a:pt x="27" y="118"/>
                  </a:cubicBezTo>
                  <a:cubicBezTo>
                    <a:pt x="54" y="145"/>
                    <a:pt x="90" y="145"/>
                    <a:pt x="117" y="118"/>
                  </a:cubicBezTo>
                  <a:cubicBezTo>
                    <a:pt x="144" y="100"/>
                    <a:pt x="144" y="54"/>
                    <a:pt x="126" y="28"/>
                  </a:cubicBezTo>
                </a:path>
              </a:pathLst>
            </a:custGeom>
            <a:solidFill>
              <a:srgbClr val="63C1D3"/>
            </a:solidFill>
            <a:ln>
              <a:noFill/>
            </a:ln>
            <a:effectLst/>
          </p:spPr>
          <p:txBody>
            <a:bodyPr wrap="none" anchor="ctr"/>
            <a:lstStyle/>
            <a:p>
              <a:endParaRPr lang="es-MX"/>
            </a:p>
          </p:txBody>
        </p:sp>
        <p:sp>
          <p:nvSpPr>
            <p:cNvPr id="31" name="Line 9">
              <a:extLst>
                <a:ext uri="{FF2B5EF4-FFF2-40B4-BE49-F238E27FC236}">
                  <a16:creationId xmlns:a16="http://schemas.microsoft.com/office/drawing/2014/main" id="{BACEB8CB-F99D-ECD0-1B96-747A612527F0}"/>
                </a:ext>
              </a:extLst>
            </p:cNvPr>
            <p:cNvSpPr>
              <a:spLocks noChangeShapeType="1"/>
            </p:cNvSpPr>
            <p:nvPr/>
          </p:nvSpPr>
          <p:spPr bwMode="auto">
            <a:xfrm flipH="1">
              <a:off x="3352725" y="3238125"/>
              <a:ext cx="1573210" cy="1627835"/>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2" name="Freeform 10">
              <a:extLst>
                <a:ext uri="{FF2B5EF4-FFF2-40B4-BE49-F238E27FC236}">
                  <a16:creationId xmlns:a16="http://schemas.microsoft.com/office/drawing/2014/main" id="{2D447208-0F23-BC68-52CB-597D415A5225}"/>
                </a:ext>
              </a:extLst>
            </p:cNvPr>
            <p:cNvSpPr>
              <a:spLocks noChangeArrowheads="1"/>
            </p:cNvSpPr>
            <p:nvPr/>
          </p:nvSpPr>
          <p:spPr bwMode="auto">
            <a:xfrm>
              <a:off x="3311757" y="4822260"/>
              <a:ext cx="90131" cy="90131"/>
            </a:xfrm>
            <a:custGeom>
              <a:avLst/>
              <a:gdLst>
                <a:gd name="T0" fmla="*/ 27 w 145"/>
                <a:gd name="T1" fmla="*/ 27 h 146"/>
                <a:gd name="T2" fmla="*/ 27 w 145"/>
                <a:gd name="T3" fmla="*/ 27 h 146"/>
                <a:gd name="T4" fmla="*/ 27 w 145"/>
                <a:gd name="T5" fmla="*/ 118 h 146"/>
                <a:gd name="T6" fmla="*/ 126 w 145"/>
                <a:gd name="T7" fmla="*/ 118 h 146"/>
                <a:gd name="T8" fmla="*/ 117 w 145"/>
                <a:gd name="T9" fmla="*/ 27 h 146"/>
                <a:gd name="T10" fmla="*/ 27 w 145"/>
                <a:gd name="T11" fmla="*/ 27 h 146"/>
              </a:gdLst>
              <a:ahLst/>
              <a:cxnLst>
                <a:cxn ang="0">
                  <a:pos x="T0" y="T1"/>
                </a:cxn>
                <a:cxn ang="0">
                  <a:pos x="T2" y="T3"/>
                </a:cxn>
                <a:cxn ang="0">
                  <a:pos x="T4" y="T5"/>
                </a:cxn>
                <a:cxn ang="0">
                  <a:pos x="T6" y="T7"/>
                </a:cxn>
                <a:cxn ang="0">
                  <a:pos x="T8" y="T9"/>
                </a:cxn>
                <a:cxn ang="0">
                  <a:pos x="T10" y="T11"/>
                </a:cxn>
              </a:cxnLst>
              <a:rect l="0" t="0" r="r" b="b"/>
              <a:pathLst>
                <a:path w="145" h="146">
                  <a:moveTo>
                    <a:pt x="27" y="27"/>
                  </a:moveTo>
                  <a:lnTo>
                    <a:pt x="27" y="27"/>
                  </a:lnTo>
                  <a:cubicBezTo>
                    <a:pt x="0" y="54"/>
                    <a:pt x="0" y="99"/>
                    <a:pt x="27" y="118"/>
                  </a:cubicBezTo>
                  <a:cubicBezTo>
                    <a:pt x="54" y="145"/>
                    <a:pt x="99" y="145"/>
                    <a:pt x="126" y="118"/>
                  </a:cubicBezTo>
                  <a:cubicBezTo>
                    <a:pt x="144" y="90"/>
                    <a:pt x="144" y="54"/>
                    <a:pt x="117" y="27"/>
                  </a:cubicBezTo>
                  <a:cubicBezTo>
                    <a:pt x="90" y="0"/>
                    <a:pt x="54" y="0"/>
                    <a:pt x="27" y="27"/>
                  </a:cubicBezTo>
                </a:path>
              </a:pathLst>
            </a:custGeom>
            <a:solidFill>
              <a:srgbClr val="63C1D3"/>
            </a:solidFill>
            <a:ln>
              <a:noFill/>
            </a:ln>
            <a:effectLst/>
          </p:spPr>
          <p:txBody>
            <a:bodyPr wrap="none" anchor="ctr"/>
            <a:lstStyle/>
            <a:p>
              <a:endParaRPr lang="es-MX"/>
            </a:p>
          </p:txBody>
        </p:sp>
        <p:sp>
          <p:nvSpPr>
            <p:cNvPr id="33" name="Line 11">
              <a:extLst>
                <a:ext uri="{FF2B5EF4-FFF2-40B4-BE49-F238E27FC236}">
                  <a16:creationId xmlns:a16="http://schemas.microsoft.com/office/drawing/2014/main" id="{24A52587-7282-C69C-9D30-D2B6D72AF60D}"/>
                </a:ext>
              </a:extLst>
            </p:cNvPr>
            <p:cNvSpPr>
              <a:spLocks noChangeShapeType="1"/>
            </p:cNvSpPr>
            <p:nvPr/>
          </p:nvSpPr>
          <p:spPr bwMode="auto">
            <a:xfrm flipH="1">
              <a:off x="3246206" y="3232663"/>
              <a:ext cx="1679728" cy="2731"/>
            </a:xfrm>
            <a:prstGeom prst="line">
              <a:avLst/>
            </a:prstGeom>
            <a:noFill/>
            <a:ln w="12960" cap="flat">
              <a:solidFill>
                <a:srgbClr val="9FDA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34" name="Freeform 12">
              <a:extLst>
                <a:ext uri="{FF2B5EF4-FFF2-40B4-BE49-F238E27FC236}">
                  <a16:creationId xmlns:a16="http://schemas.microsoft.com/office/drawing/2014/main" id="{CB01D4A7-D559-8FF0-8CC9-FC1F6D4F49A4}"/>
                </a:ext>
              </a:extLst>
            </p:cNvPr>
            <p:cNvSpPr>
              <a:spLocks noChangeArrowheads="1"/>
            </p:cNvSpPr>
            <p:nvPr/>
          </p:nvSpPr>
          <p:spPr bwMode="auto">
            <a:xfrm>
              <a:off x="3210699" y="3194425"/>
              <a:ext cx="84670" cy="84668"/>
            </a:xfrm>
            <a:custGeom>
              <a:avLst/>
              <a:gdLst>
                <a:gd name="T0" fmla="*/ 63 w 137"/>
                <a:gd name="T1" fmla="*/ 0 h 136"/>
                <a:gd name="T2" fmla="*/ 63 w 137"/>
                <a:gd name="T3" fmla="*/ 0 h 136"/>
                <a:gd name="T4" fmla="*/ 0 w 137"/>
                <a:gd name="T5" fmla="*/ 63 h 136"/>
                <a:gd name="T6" fmla="*/ 63 w 137"/>
                <a:gd name="T7" fmla="*/ 135 h 136"/>
                <a:gd name="T8" fmla="*/ 136 w 137"/>
                <a:gd name="T9" fmla="*/ 63 h 136"/>
                <a:gd name="T10" fmla="*/ 63 w 137"/>
                <a:gd name="T11" fmla="*/ 0 h 136"/>
              </a:gdLst>
              <a:ahLst/>
              <a:cxnLst>
                <a:cxn ang="0">
                  <a:pos x="T0" y="T1"/>
                </a:cxn>
                <a:cxn ang="0">
                  <a:pos x="T2" y="T3"/>
                </a:cxn>
                <a:cxn ang="0">
                  <a:pos x="T4" y="T5"/>
                </a:cxn>
                <a:cxn ang="0">
                  <a:pos x="T6" y="T7"/>
                </a:cxn>
                <a:cxn ang="0">
                  <a:pos x="T8" y="T9"/>
                </a:cxn>
                <a:cxn ang="0">
                  <a:pos x="T10" y="T11"/>
                </a:cxn>
              </a:cxnLst>
              <a:rect l="0" t="0" r="r" b="b"/>
              <a:pathLst>
                <a:path w="137" h="136">
                  <a:moveTo>
                    <a:pt x="63" y="0"/>
                  </a:moveTo>
                  <a:lnTo>
                    <a:pt x="63" y="0"/>
                  </a:lnTo>
                  <a:cubicBezTo>
                    <a:pt x="27" y="0"/>
                    <a:pt x="0" y="27"/>
                    <a:pt x="0" y="63"/>
                  </a:cubicBezTo>
                  <a:cubicBezTo>
                    <a:pt x="0" y="108"/>
                    <a:pt x="27" y="135"/>
                    <a:pt x="63" y="135"/>
                  </a:cubicBezTo>
                  <a:cubicBezTo>
                    <a:pt x="99" y="135"/>
                    <a:pt x="136" y="108"/>
                    <a:pt x="136" y="63"/>
                  </a:cubicBezTo>
                  <a:cubicBezTo>
                    <a:pt x="136" y="27"/>
                    <a:pt x="99" y="0"/>
                    <a:pt x="63" y="0"/>
                  </a:cubicBezTo>
                </a:path>
              </a:pathLst>
            </a:custGeom>
            <a:solidFill>
              <a:srgbClr val="63C1D3"/>
            </a:solidFill>
            <a:ln>
              <a:noFill/>
            </a:ln>
            <a:effectLst/>
          </p:spPr>
          <p:txBody>
            <a:bodyPr wrap="none" anchor="ctr"/>
            <a:lstStyle/>
            <a:p>
              <a:endParaRPr lang="es-MX"/>
            </a:p>
          </p:txBody>
        </p:sp>
        <p:sp>
          <p:nvSpPr>
            <p:cNvPr id="35" name="Freeform 407">
              <a:extLst>
                <a:ext uri="{FF2B5EF4-FFF2-40B4-BE49-F238E27FC236}">
                  <a16:creationId xmlns:a16="http://schemas.microsoft.com/office/drawing/2014/main" id="{45B2B5A5-C064-9A99-FF83-5C62D0C12F85}"/>
                </a:ext>
              </a:extLst>
            </p:cNvPr>
            <p:cNvSpPr>
              <a:spLocks noChangeArrowheads="1"/>
            </p:cNvSpPr>
            <p:nvPr/>
          </p:nvSpPr>
          <p:spPr bwMode="auto">
            <a:xfrm>
              <a:off x="3852548" y="1572053"/>
              <a:ext cx="1455764" cy="3089062"/>
            </a:xfrm>
            <a:custGeom>
              <a:avLst/>
              <a:gdLst>
                <a:gd name="T0" fmla="*/ 2350 w 2351"/>
                <a:gd name="T1" fmla="*/ 4987 h 4988"/>
                <a:gd name="T2" fmla="*/ 2350 w 2351"/>
                <a:gd name="T3" fmla="*/ 4987 h 4988"/>
                <a:gd name="T4" fmla="*/ 0 w 2351"/>
                <a:gd name="T5" fmla="*/ 2493 h 4988"/>
                <a:gd name="T6" fmla="*/ 2350 w 2351"/>
                <a:gd name="T7" fmla="*/ 0 h 4988"/>
                <a:gd name="T8" fmla="*/ 2350 w 2351"/>
                <a:gd name="T9" fmla="*/ 4987 h 4988"/>
              </a:gdLst>
              <a:ahLst/>
              <a:cxnLst>
                <a:cxn ang="0">
                  <a:pos x="T0" y="T1"/>
                </a:cxn>
                <a:cxn ang="0">
                  <a:pos x="T2" y="T3"/>
                </a:cxn>
                <a:cxn ang="0">
                  <a:pos x="T4" y="T5"/>
                </a:cxn>
                <a:cxn ang="0">
                  <a:pos x="T6" y="T7"/>
                </a:cxn>
                <a:cxn ang="0">
                  <a:pos x="T8" y="T9"/>
                </a:cxn>
              </a:cxnLst>
              <a:rect l="0" t="0" r="r" b="b"/>
              <a:pathLst>
                <a:path w="2351" h="4988">
                  <a:moveTo>
                    <a:pt x="2350" y="4987"/>
                  </a:moveTo>
                  <a:lnTo>
                    <a:pt x="2350" y="4987"/>
                  </a:lnTo>
                  <a:cubicBezTo>
                    <a:pt x="1048" y="4987"/>
                    <a:pt x="0" y="3867"/>
                    <a:pt x="0" y="2493"/>
                  </a:cubicBezTo>
                  <a:cubicBezTo>
                    <a:pt x="0" y="1111"/>
                    <a:pt x="1048" y="0"/>
                    <a:pt x="2350" y="0"/>
                  </a:cubicBezTo>
                  <a:lnTo>
                    <a:pt x="2350" y="4987"/>
                  </a:lnTo>
                </a:path>
              </a:pathLst>
            </a:custGeom>
            <a:solidFill>
              <a:srgbClr val="9FDADF"/>
            </a:solidFill>
            <a:ln>
              <a:noFill/>
            </a:ln>
            <a:effectLst/>
          </p:spPr>
          <p:txBody>
            <a:bodyPr wrap="none" anchor="ctr"/>
            <a:lstStyle/>
            <a:p>
              <a:endParaRPr lang="es-MX"/>
            </a:p>
          </p:txBody>
        </p:sp>
        <p:sp>
          <p:nvSpPr>
            <p:cNvPr id="36" name="Freeform 408">
              <a:extLst>
                <a:ext uri="{FF2B5EF4-FFF2-40B4-BE49-F238E27FC236}">
                  <a16:creationId xmlns:a16="http://schemas.microsoft.com/office/drawing/2014/main" id="{9310CA06-10BE-4B1D-D5BD-7730D5D58C52}"/>
                </a:ext>
              </a:extLst>
            </p:cNvPr>
            <p:cNvSpPr>
              <a:spLocks noChangeArrowheads="1"/>
            </p:cNvSpPr>
            <p:nvPr/>
          </p:nvSpPr>
          <p:spPr bwMode="auto">
            <a:xfrm>
              <a:off x="5264612" y="1572053"/>
              <a:ext cx="1461228" cy="3089062"/>
            </a:xfrm>
            <a:custGeom>
              <a:avLst/>
              <a:gdLst>
                <a:gd name="T0" fmla="*/ 0 w 2358"/>
                <a:gd name="T1" fmla="*/ 4987 h 4988"/>
                <a:gd name="T2" fmla="*/ 0 w 2358"/>
                <a:gd name="T3" fmla="*/ 4987 h 4988"/>
                <a:gd name="T4" fmla="*/ 2357 w 2358"/>
                <a:gd name="T5" fmla="*/ 2493 h 4988"/>
                <a:gd name="T6" fmla="*/ 0 w 2358"/>
                <a:gd name="T7" fmla="*/ 0 h 4988"/>
                <a:gd name="T8" fmla="*/ 0 w 2358"/>
                <a:gd name="T9" fmla="*/ 4987 h 4988"/>
              </a:gdLst>
              <a:ahLst/>
              <a:cxnLst>
                <a:cxn ang="0">
                  <a:pos x="T0" y="T1"/>
                </a:cxn>
                <a:cxn ang="0">
                  <a:pos x="T2" y="T3"/>
                </a:cxn>
                <a:cxn ang="0">
                  <a:pos x="T4" y="T5"/>
                </a:cxn>
                <a:cxn ang="0">
                  <a:pos x="T6" y="T7"/>
                </a:cxn>
                <a:cxn ang="0">
                  <a:pos x="T8" y="T9"/>
                </a:cxn>
              </a:cxnLst>
              <a:rect l="0" t="0" r="r" b="b"/>
              <a:pathLst>
                <a:path w="2358" h="4988">
                  <a:moveTo>
                    <a:pt x="0" y="4987"/>
                  </a:moveTo>
                  <a:lnTo>
                    <a:pt x="0" y="4987"/>
                  </a:lnTo>
                  <a:cubicBezTo>
                    <a:pt x="1300" y="4987"/>
                    <a:pt x="2357" y="3867"/>
                    <a:pt x="2357" y="2493"/>
                  </a:cubicBezTo>
                  <a:cubicBezTo>
                    <a:pt x="2357" y="1111"/>
                    <a:pt x="1300" y="0"/>
                    <a:pt x="0" y="0"/>
                  </a:cubicBezTo>
                  <a:lnTo>
                    <a:pt x="0" y="4987"/>
                  </a:lnTo>
                </a:path>
              </a:pathLst>
            </a:custGeom>
            <a:solidFill>
              <a:srgbClr val="9FDADF"/>
            </a:solidFill>
            <a:ln>
              <a:noFill/>
            </a:ln>
            <a:effectLst/>
          </p:spPr>
          <p:txBody>
            <a:bodyPr wrap="none" anchor="ctr"/>
            <a:lstStyle/>
            <a:p>
              <a:endParaRPr lang="es-MX" dirty="0"/>
            </a:p>
          </p:txBody>
        </p:sp>
        <p:sp>
          <p:nvSpPr>
            <p:cNvPr id="37" name="Freeform 409">
              <a:extLst>
                <a:ext uri="{FF2B5EF4-FFF2-40B4-BE49-F238E27FC236}">
                  <a16:creationId xmlns:a16="http://schemas.microsoft.com/office/drawing/2014/main" id="{A1F0AB51-F781-AF3A-440F-0DDF3B3B11EF}"/>
                </a:ext>
              </a:extLst>
            </p:cNvPr>
            <p:cNvSpPr>
              <a:spLocks noChangeArrowheads="1"/>
            </p:cNvSpPr>
            <p:nvPr/>
          </p:nvSpPr>
          <p:spPr bwMode="auto">
            <a:xfrm>
              <a:off x="3759684" y="1566590"/>
              <a:ext cx="3094524" cy="3099987"/>
            </a:xfrm>
            <a:custGeom>
              <a:avLst/>
              <a:gdLst>
                <a:gd name="T0" fmla="*/ 4282 w 4996"/>
                <a:gd name="T1" fmla="*/ 768 h 5006"/>
                <a:gd name="T2" fmla="*/ 4227 w 4996"/>
                <a:gd name="T3" fmla="*/ 714 h 5006"/>
                <a:gd name="T4" fmla="*/ 2548 w 4996"/>
                <a:gd name="T5" fmla="*/ 0 h 5006"/>
                <a:gd name="T6" fmla="*/ 2512 w 4996"/>
                <a:gd name="T7" fmla="*/ 0 h 5006"/>
                <a:gd name="T8" fmla="*/ 2503 w 4996"/>
                <a:gd name="T9" fmla="*/ 0 h 5006"/>
                <a:gd name="T10" fmla="*/ 2485 w 4996"/>
                <a:gd name="T11" fmla="*/ 0 h 5006"/>
                <a:gd name="T12" fmla="*/ 2457 w 4996"/>
                <a:gd name="T13" fmla="*/ 0 h 5006"/>
                <a:gd name="T14" fmla="*/ 768 w 4996"/>
                <a:gd name="T15" fmla="*/ 714 h 5006"/>
                <a:gd name="T16" fmla="*/ 714 w 4996"/>
                <a:gd name="T17" fmla="*/ 768 h 5006"/>
                <a:gd name="T18" fmla="*/ 786 w 4996"/>
                <a:gd name="T19" fmla="*/ 4309 h 5006"/>
                <a:gd name="T20" fmla="*/ 2466 w 4996"/>
                <a:gd name="T21" fmla="*/ 5005 h 5006"/>
                <a:gd name="T22" fmla="*/ 2503 w 4996"/>
                <a:gd name="T23" fmla="*/ 5005 h 5006"/>
                <a:gd name="T24" fmla="*/ 2530 w 4996"/>
                <a:gd name="T25" fmla="*/ 5005 h 5006"/>
                <a:gd name="T26" fmla="*/ 4218 w 4996"/>
                <a:gd name="T27" fmla="*/ 4309 h 5006"/>
                <a:gd name="T28" fmla="*/ 4282 w 4996"/>
                <a:gd name="T29" fmla="*/ 768 h 5006"/>
                <a:gd name="T30" fmla="*/ 4679 w 4996"/>
                <a:gd name="T31" fmla="*/ 2394 h 5006"/>
                <a:gd name="T32" fmla="*/ 3622 w 4996"/>
                <a:gd name="T33" fmla="*/ 1228 h 5006"/>
                <a:gd name="T34" fmla="*/ 4679 w 4996"/>
                <a:gd name="T35" fmla="*/ 2394 h 5006"/>
                <a:gd name="T36" fmla="*/ 2503 w 4996"/>
                <a:gd name="T37" fmla="*/ 4680 h 5006"/>
                <a:gd name="T38" fmla="*/ 2503 w 4996"/>
                <a:gd name="T39" fmla="*/ 3876 h 5006"/>
                <a:gd name="T40" fmla="*/ 2503 w 4996"/>
                <a:gd name="T41" fmla="*/ 4680 h 5006"/>
                <a:gd name="T42" fmla="*/ 2512 w 4996"/>
                <a:gd name="T43" fmla="*/ 3568 h 5006"/>
                <a:gd name="T44" fmla="*/ 2503 w 4996"/>
                <a:gd name="T45" fmla="*/ 3568 h 5006"/>
                <a:gd name="T46" fmla="*/ 2485 w 4996"/>
                <a:gd name="T47" fmla="*/ 3568 h 5006"/>
                <a:gd name="T48" fmla="*/ 1346 w 4996"/>
                <a:gd name="T49" fmla="*/ 2674 h 5006"/>
                <a:gd name="T50" fmla="*/ 3649 w 4996"/>
                <a:gd name="T51" fmla="*/ 2674 h 5006"/>
                <a:gd name="T52" fmla="*/ 2512 w 4996"/>
                <a:gd name="T53" fmla="*/ 3568 h 5006"/>
                <a:gd name="T54" fmla="*/ 2512 w 4996"/>
                <a:gd name="T55" fmla="*/ 2349 h 5006"/>
                <a:gd name="T56" fmla="*/ 2503 w 4996"/>
                <a:gd name="T57" fmla="*/ 2349 h 5006"/>
                <a:gd name="T58" fmla="*/ 2485 w 4996"/>
                <a:gd name="T59" fmla="*/ 2349 h 5006"/>
                <a:gd name="T60" fmla="*/ 1671 w 4996"/>
                <a:gd name="T61" fmla="*/ 1328 h 5006"/>
                <a:gd name="T62" fmla="*/ 2503 w 4996"/>
                <a:gd name="T63" fmla="*/ 1436 h 5006"/>
                <a:gd name="T64" fmla="*/ 3334 w 4996"/>
                <a:gd name="T65" fmla="*/ 1328 h 5006"/>
                <a:gd name="T66" fmla="*/ 2512 w 4996"/>
                <a:gd name="T67" fmla="*/ 2349 h 5006"/>
                <a:gd name="T68" fmla="*/ 2503 w 4996"/>
                <a:gd name="T69" fmla="*/ 326 h 5006"/>
                <a:gd name="T70" fmla="*/ 2521 w 4996"/>
                <a:gd name="T71" fmla="*/ 1129 h 5006"/>
                <a:gd name="T72" fmla="*/ 2512 w 4996"/>
                <a:gd name="T73" fmla="*/ 1129 h 5006"/>
                <a:gd name="T74" fmla="*/ 2485 w 4996"/>
                <a:gd name="T75" fmla="*/ 1129 h 5006"/>
                <a:gd name="T76" fmla="*/ 2476 w 4996"/>
                <a:gd name="T77" fmla="*/ 1129 h 5006"/>
                <a:gd name="T78" fmla="*/ 2503 w 4996"/>
                <a:gd name="T79" fmla="*/ 326 h 5006"/>
                <a:gd name="T80" fmla="*/ 3848 w 4996"/>
                <a:gd name="T81" fmla="*/ 778 h 5006"/>
                <a:gd name="T82" fmla="*/ 2982 w 4996"/>
                <a:gd name="T83" fmla="*/ 362 h 5006"/>
                <a:gd name="T84" fmla="*/ 2015 w 4996"/>
                <a:gd name="T85" fmla="*/ 362 h 5006"/>
                <a:gd name="T86" fmla="*/ 1536 w 4996"/>
                <a:gd name="T87" fmla="*/ 957 h 5006"/>
                <a:gd name="T88" fmla="*/ 2015 w 4996"/>
                <a:gd name="T89" fmla="*/ 362 h 5006"/>
                <a:gd name="T90" fmla="*/ 921 w 4996"/>
                <a:gd name="T91" fmla="*/ 993 h 5006"/>
                <a:gd name="T92" fmla="*/ 1039 w 4996"/>
                <a:gd name="T93" fmla="*/ 2376 h 5006"/>
                <a:gd name="T94" fmla="*/ 921 w 4996"/>
                <a:gd name="T95" fmla="*/ 993 h 5006"/>
                <a:gd name="T96" fmla="*/ 325 w 4996"/>
                <a:gd name="T97" fmla="*/ 2701 h 5006"/>
                <a:gd name="T98" fmla="*/ 1382 w 4996"/>
                <a:gd name="T99" fmla="*/ 3821 h 5006"/>
                <a:gd name="T100" fmla="*/ 325 w 4996"/>
                <a:gd name="T101" fmla="*/ 2701 h 5006"/>
                <a:gd name="T102" fmla="*/ 1201 w 4996"/>
                <a:gd name="T103" fmla="*/ 4255 h 5006"/>
                <a:gd name="T104" fmla="*/ 1997 w 4996"/>
                <a:gd name="T105" fmla="*/ 4635 h 5006"/>
                <a:gd name="T106" fmla="*/ 3000 w 4996"/>
                <a:gd name="T107" fmla="*/ 4635 h 5006"/>
                <a:gd name="T108" fmla="*/ 3460 w 4996"/>
                <a:gd name="T109" fmla="*/ 4083 h 5006"/>
                <a:gd name="T110" fmla="*/ 3000 w 4996"/>
                <a:gd name="T111" fmla="*/ 4635 h 5006"/>
                <a:gd name="T112" fmla="*/ 4038 w 4996"/>
                <a:gd name="T113" fmla="*/ 4047 h 5006"/>
                <a:gd name="T114" fmla="*/ 3957 w 4996"/>
                <a:gd name="T115" fmla="*/ 2683 h 5006"/>
                <a:gd name="T116" fmla="*/ 4038 w 4996"/>
                <a:gd name="T117" fmla="*/ 4047 h 5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96" h="5006">
                  <a:moveTo>
                    <a:pt x="4282" y="768"/>
                  </a:moveTo>
                  <a:lnTo>
                    <a:pt x="4282" y="768"/>
                  </a:lnTo>
                  <a:cubicBezTo>
                    <a:pt x="4273" y="750"/>
                    <a:pt x="4255" y="732"/>
                    <a:pt x="4236" y="714"/>
                  </a:cubicBezTo>
                  <a:cubicBezTo>
                    <a:pt x="4227" y="714"/>
                    <a:pt x="4227" y="714"/>
                    <a:pt x="4227" y="714"/>
                  </a:cubicBezTo>
                  <a:cubicBezTo>
                    <a:pt x="4218" y="696"/>
                    <a:pt x="4200" y="678"/>
                    <a:pt x="4182" y="669"/>
                  </a:cubicBezTo>
                  <a:cubicBezTo>
                    <a:pt x="3740" y="253"/>
                    <a:pt x="3162" y="19"/>
                    <a:pt x="2548" y="0"/>
                  </a:cubicBezTo>
                  <a:cubicBezTo>
                    <a:pt x="2539" y="0"/>
                    <a:pt x="2530" y="0"/>
                    <a:pt x="2521" y="0"/>
                  </a:cubicBezTo>
                  <a:cubicBezTo>
                    <a:pt x="2521" y="0"/>
                    <a:pt x="2521" y="0"/>
                    <a:pt x="2512" y="0"/>
                  </a:cubicBezTo>
                  <a:lnTo>
                    <a:pt x="2512" y="0"/>
                  </a:lnTo>
                  <a:lnTo>
                    <a:pt x="2503" y="0"/>
                  </a:lnTo>
                  <a:cubicBezTo>
                    <a:pt x="2494" y="0"/>
                    <a:pt x="2485" y="0"/>
                    <a:pt x="2485" y="0"/>
                  </a:cubicBezTo>
                  <a:lnTo>
                    <a:pt x="2485" y="0"/>
                  </a:lnTo>
                  <a:lnTo>
                    <a:pt x="2476" y="0"/>
                  </a:lnTo>
                  <a:cubicBezTo>
                    <a:pt x="2466" y="0"/>
                    <a:pt x="2466" y="0"/>
                    <a:pt x="2457" y="0"/>
                  </a:cubicBezTo>
                  <a:cubicBezTo>
                    <a:pt x="1843" y="19"/>
                    <a:pt x="1265" y="253"/>
                    <a:pt x="813" y="669"/>
                  </a:cubicBezTo>
                  <a:cubicBezTo>
                    <a:pt x="795" y="678"/>
                    <a:pt x="777" y="696"/>
                    <a:pt x="768" y="714"/>
                  </a:cubicBezTo>
                  <a:lnTo>
                    <a:pt x="768" y="714"/>
                  </a:lnTo>
                  <a:cubicBezTo>
                    <a:pt x="750" y="732"/>
                    <a:pt x="731" y="750"/>
                    <a:pt x="714" y="768"/>
                  </a:cubicBezTo>
                  <a:cubicBezTo>
                    <a:pt x="253" y="1246"/>
                    <a:pt x="0" y="1888"/>
                    <a:pt x="18" y="2557"/>
                  </a:cubicBezTo>
                  <a:cubicBezTo>
                    <a:pt x="27" y="3225"/>
                    <a:pt x="298" y="3849"/>
                    <a:pt x="786" y="4309"/>
                  </a:cubicBezTo>
                  <a:cubicBezTo>
                    <a:pt x="1237" y="4743"/>
                    <a:pt x="1816" y="4987"/>
                    <a:pt x="2439" y="5005"/>
                  </a:cubicBezTo>
                  <a:cubicBezTo>
                    <a:pt x="2448" y="5005"/>
                    <a:pt x="2457" y="5005"/>
                    <a:pt x="2466" y="5005"/>
                  </a:cubicBezTo>
                  <a:cubicBezTo>
                    <a:pt x="2476" y="5005"/>
                    <a:pt x="2485" y="5005"/>
                    <a:pt x="2485" y="5005"/>
                  </a:cubicBezTo>
                  <a:cubicBezTo>
                    <a:pt x="2494" y="5005"/>
                    <a:pt x="2494" y="5005"/>
                    <a:pt x="2503" y="5005"/>
                  </a:cubicBezTo>
                  <a:lnTo>
                    <a:pt x="2512" y="5005"/>
                  </a:lnTo>
                  <a:cubicBezTo>
                    <a:pt x="2521" y="5005"/>
                    <a:pt x="2521" y="5005"/>
                    <a:pt x="2530" y="5005"/>
                  </a:cubicBezTo>
                  <a:cubicBezTo>
                    <a:pt x="2539" y="5005"/>
                    <a:pt x="2548" y="5005"/>
                    <a:pt x="2566" y="5005"/>
                  </a:cubicBezTo>
                  <a:cubicBezTo>
                    <a:pt x="3180" y="4987"/>
                    <a:pt x="3767" y="4743"/>
                    <a:pt x="4218" y="4309"/>
                  </a:cubicBezTo>
                  <a:cubicBezTo>
                    <a:pt x="4697" y="3849"/>
                    <a:pt x="4969" y="3225"/>
                    <a:pt x="4986" y="2557"/>
                  </a:cubicBezTo>
                  <a:cubicBezTo>
                    <a:pt x="4995" y="1888"/>
                    <a:pt x="4752" y="1246"/>
                    <a:pt x="4282" y="768"/>
                  </a:cubicBezTo>
                  <a:close/>
                  <a:moveTo>
                    <a:pt x="4679" y="2394"/>
                  </a:moveTo>
                  <a:lnTo>
                    <a:pt x="4679" y="2394"/>
                  </a:lnTo>
                  <a:cubicBezTo>
                    <a:pt x="3957" y="2376"/>
                    <a:pt x="3957" y="2376"/>
                    <a:pt x="3957" y="2376"/>
                  </a:cubicBezTo>
                  <a:cubicBezTo>
                    <a:pt x="3938" y="1987"/>
                    <a:pt x="3821" y="1599"/>
                    <a:pt x="3622" y="1228"/>
                  </a:cubicBezTo>
                  <a:cubicBezTo>
                    <a:pt x="3785" y="1165"/>
                    <a:pt x="3938" y="1084"/>
                    <a:pt x="4083" y="993"/>
                  </a:cubicBezTo>
                  <a:cubicBezTo>
                    <a:pt x="4426" y="1364"/>
                    <a:pt x="4652" y="1852"/>
                    <a:pt x="4679" y="2394"/>
                  </a:cubicBezTo>
                  <a:close/>
                  <a:moveTo>
                    <a:pt x="2503" y="4680"/>
                  </a:moveTo>
                  <a:lnTo>
                    <a:pt x="2503" y="4680"/>
                  </a:lnTo>
                  <a:cubicBezTo>
                    <a:pt x="2232" y="4463"/>
                    <a:pt x="2015" y="4228"/>
                    <a:pt x="1843" y="3975"/>
                  </a:cubicBezTo>
                  <a:cubicBezTo>
                    <a:pt x="2051" y="3921"/>
                    <a:pt x="2277" y="3885"/>
                    <a:pt x="2503" y="3876"/>
                  </a:cubicBezTo>
                  <a:cubicBezTo>
                    <a:pt x="2729" y="3885"/>
                    <a:pt x="2945" y="3921"/>
                    <a:pt x="3162" y="3975"/>
                  </a:cubicBezTo>
                  <a:cubicBezTo>
                    <a:pt x="2982" y="4228"/>
                    <a:pt x="2765" y="4463"/>
                    <a:pt x="2503" y="4680"/>
                  </a:cubicBezTo>
                  <a:close/>
                  <a:moveTo>
                    <a:pt x="2512" y="3568"/>
                  </a:moveTo>
                  <a:lnTo>
                    <a:pt x="2512" y="3568"/>
                  </a:lnTo>
                  <a:lnTo>
                    <a:pt x="2512" y="3568"/>
                  </a:lnTo>
                  <a:lnTo>
                    <a:pt x="2503" y="3568"/>
                  </a:lnTo>
                  <a:cubicBezTo>
                    <a:pt x="2494" y="3568"/>
                    <a:pt x="2485" y="3568"/>
                    <a:pt x="2485" y="3568"/>
                  </a:cubicBezTo>
                  <a:lnTo>
                    <a:pt x="2485" y="3568"/>
                  </a:lnTo>
                  <a:cubicBezTo>
                    <a:pt x="2204" y="3577"/>
                    <a:pt x="1933" y="3623"/>
                    <a:pt x="1671" y="3713"/>
                  </a:cubicBezTo>
                  <a:cubicBezTo>
                    <a:pt x="1482" y="3379"/>
                    <a:pt x="1373" y="3035"/>
                    <a:pt x="1346" y="2674"/>
                  </a:cubicBezTo>
                  <a:cubicBezTo>
                    <a:pt x="2503" y="2656"/>
                    <a:pt x="2503" y="2656"/>
                    <a:pt x="2503" y="2656"/>
                  </a:cubicBezTo>
                  <a:cubicBezTo>
                    <a:pt x="3649" y="2674"/>
                    <a:pt x="3649" y="2674"/>
                    <a:pt x="3649" y="2674"/>
                  </a:cubicBezTo>
                  <a:cubicBezTo>
                    <a:pt x="3631" y="3035"/>
                    <a:pt x="3524" y="3379"/>
                    <a:pt x="3334" y="3713"/>
                  </a:cubicBezTo>
                  <a:cubicBezTo>
                    <a:pt x="3072" y="3623"/>
                    <a:pt x="2792" y="3577"/>
                    <a:pt x="2512" y="3568"/>
                  </a:cubicBezTo>
                  <a:close/>
                  <a:moveTo>
                    <a:pt x="2512" y="2349"/>
                  </a:moveTo>
                  <a:lnTo>
                    <a:pt x="2512" y="2349"/>
                  </a:lnTo>
                  <a:lnTo>
                    <a:pt x="2512" y="2349"/>
                  </a:lnTo>
                  <a:cubicBezTo>
                    <a:pt x="2503" y="2349"/>
                    <a:pt x="2503" y="2349"/>
                    <a:pt x="2503" y="2349"/>
                  </a:cubicBezTo>
                  <a:cubicBezTo>
                    <a:pt x="2485" y="2349"/>
                    <a:pt x="2485" y="2349"/>
                    <a:pt x="2485" y="2349"/>
                  </a:cubicBezTo>
                  <a:lnTo>
                    <a:pt x="2485" y="2349"/>
                  </a:lnTo>
                  <a:cubicBezTo>
                    <a:pt x="1346" y="2376"/>
                    <a:pt x="1346" y="2376"/>
                    <a:pt x="1346" y="2376"/>
                  </a:cubicBezTo>
                  <a:cubicBezTo>
                    <a:pt x="1373" y="2014"/>
                    <a:pt x="1482" y="1662"/>
                    <a:pt x="1671" y="1328"/>
                  </a:cubicBezTo>
                  <a:cubicBezTo>
                    <a:pt x="1933" y="1400"/>
                    <a:pt x="2204" y="1436"/>
                    <a:pt x="2485" y="1436"/>
                  </a:cubicBezTo>
                  <a:cubicBezTo>
                    <a:pt x="2485" y="1436"/>
                    <a:pt x="2494" y="1436"/>
                    <a:pt x="2503" y="1436"/>
                  </a:cubicBezTo>
                  <a:cubicBezTo>
                    <a:pt x="2503" y="1436"/>
                    <a:pt x="2512" y="1436"/>
                    <a:pt x="2521" y="1436"/>
                  </a:cubicBezTo>
                  <a:cubicBezTo>
                    <a:pt x="2792" y="1436"/>
                    <a:pt x="3072" y="1400"/>
                    <a:pt x="3334" y="1328"/>
                  </a:cubicBezTo>
                  <a:cubicBezTo>
                    <a:pt x="3524" y="1662"/>
                    <a:pt x="3631" y="2014"/>
                    <a:pt x="3649" y="2376"/>
                  </a:cubicBezTo>
                  <a:lnTo>
                    <a:pt x="2512" y="2349"/>
                  </a:lnTo>
                  <a:close/>
                  <a:moveTo>
                    <a:pt x="2503" y="326"/>
                  </a:moveTo>
                  <a:lnTo>
                    <a:pt x="2503" y="326"/>
                  </a:lnTo>
                  <a:cubicBezTo>
                    <a:pt x="2765" y="561"/>
                    <a:pt x="2982" y="804"/>
                    <a:pt x="3162" y="1056"/>
                  </a:cubicBezTo>
                  <a:cubicBezTo>
                    <a:pt x="2954" y="1102"/>
                    <a:pt x="2738" y="1129"/>
                    <a:pt x="2521" y="1129"/>
                  </a:cubicBezTo>
                  <a:cubicBezTo>
                    <a:pt x="2521" y="1129"/>
                    <a:pt x="2521" y="1129"/>
                    <a:pt x="2512" y="1129"/>
                  </a:cubicBezTo>
                  <a:lnTo>
                    <a:pt x="2512" y="1129"/>
                  </a:lnTo>
                  <a:lnTo>
                    <a:pt x="2503" y="1129"/>
                  </a:lnTo>
                  <a:cubicBezTo>
                    <a:pt x="2494" y="1129"/>
                    <a:pt x="2485" y="1129"/>
                    <a:pt x="2485" y="1129"/>
                  </a:cubicBezTo>
                  <a:lnTo>
                    <a:pt x="2485" y="1129"/>
                  </a:lnTo>
                  <a:cubicBezTo>
                    <a:pt x="2485" y="1129"/>
                    <a:pt x="2485" y="1129"/>
                    <a:pt x="2476" y="1129"/>
                  </a:cubicBezTo>
                  <a:cubicBezTo>
                    <a:pt x="2259" y="1129"/>
                    <a:pt x="2051" y="1102"/>
                    <a:pt x="1843" y="1056"/>
                  </a:cubicBezTo>
                  <a:cubicBezTo>
                    <a:pt x="2015" y="804"/>
                    <a:pt x="2232" y="561"/>
                    <a:pt x="2503" y="326"/>
                  </a:cubicBezTo>
                  <a:close/>
                  <a:moveTo>
                    <a:pt x="3848" y="778"/>
                  </a:moveTo>
                  <a:lnTo>
                    <a:pt x="3848" y="778"/>
                  </a:lnTo>
                  <a:cubicBezTo>
                    <a:pt x="3721" y="850"/>
                    <a:pt x="3595" y="912"/>
                    <a:pt x="3469" y="957"/>
                  </a:cubicBezTo>
                  <a:cubicBezTo>
                    <a:pt x="3334" y="750"/>
                    <a:pt x="3171" y="551"/>
                    <a:pt x="2982" y="362"/>
                  </a:cubicBezTo>
                  <a:cubicBezTo>
                    <a:pt x="3307" y="434"/>
                    <a:pt x="3595" y="579"/>
                    <a:pt x="3848" y="778"/>
                  </a:cubicBezTo>
                  <a:close/>
                  <a:moveTo>
                    <a:pt x="2015" y="362"/>
                  </a:moveTo>
                  <a:lnTo>
                    <a:pt x="2015" y="362"/>
                  </a:lnTo>
                  <a:cubicBezTo>
                    <a:pt x="1834" y="551"/>
                    <a:pt x="1671" y="750"/>
                    <a:pt x="1536" y="957"/>
                  </a:cubicBezTo>
                  <a:cubicBezTo>
                    <a:pt x="1400" y="912"/>
                    <a:pt x="1274" y="850"/>
                    <a:pt x="1156" y="778"/>
                  </a:cubicBezTo>
                  <a:cubicBezTo>
                    <a:pt x="1400" y="579"/>
                    <a:pt x="1698" y="434"/>
                    <a:pt x="2015" y="362"/>
                  </a:cubicBezTo>
                  <a:close/>
                  <a:moveTo>
                    <a:pt x="921" y="993"/>
                  </a:moveTo>
                  <a:lnTo>
                    <a:pt x="921" y="993"/>
                  </a:lnTo>
                  <a:cubicBezTo>
                    <a:pt x="1066" y="1084"/>
                    <a:pt x="1220" y="1165"/>
                    <a:pt x="1373" y="1228"/>
                  </a:cubicBezTo>
                  <a:cubicBezTo>
                    <a:pt x="1174" y="1599"/>
                    <a:pt x="1066" y="1987"/>
                    <a:pt x="1039" y="2376"/>
                  </a:cubicBezTo>
                  <a:cubicBezTo>
                    <a:pt x="325" y="2394"/>
                    <a:pt x="325" y="2394"/>
                    <a:pt x="325" y="2394"/>
                  </a:cubicBezTo>
                  <a:cubicBezTo>
                    <a:pt x="352" y="1852"/>
                    <a:pt x="569" y="1364"/>
                    <a:pt x="921" y="993"/>
                  </a:cubicBezTo>
                  <a:close/>
                  <a:moveTo>
                    <a:pt x="325" y="2701"/>
                  </a:moveTo>
                  <a:lnTo>
                    <a:pt x="325" y="2701"/>
                  </a:lnTo>
                  <a:cubicBezTo>
                    <a:pt x="1039" y="2683"/>
                    <a:pt x="1039" y="2683"/>
                    <a:pt x="1039" y="2683"/>
                  </a:cubicBezTo>
                  <a:cubicBezTo>
                    <a:pt x="1066" y="3071"/>
                    <a:pt x="1183" y="3460"/>
                    <a:pt x="1382" y="3821"/>
                  </a:cubicBezTo>
                  <a:cubicBezTo>
                    <a:pt x="1237" y="3885"/>
                    <a:pt x="1093" y="3966"/>
                    <a:pt x="958" y="4047"/>
                  </a:cubicBezTo>
                  <a:cubicBezTo>
                    <a:pt x="605" y="3695"/>
                    <a:pt x="379" y="3225"/>
                    <a:pt x="325" y="2701"/>
                  </a:cubicBezTo>
                  <a:close/>
                  <a:moveTo>
                    <a:pt x="1201" y="4255"/>
                  </a:moveTo>
                  <a:lnTo>
                    <a:pt x="1201" y="4255"/>
                  </a:lnTo>
                  <a:cubicBezTo>
                    <a:pt x="1310" y="4192"/>
                    <a:pt x="1427" y="4138"/>
                    <a:pt x="1545" y="4083"/>
                  </a:cubicBezTo>
                  <a:cubicBezTo>
                    <a:pt x="1671" y="4273"/>
                    <a:pt x="1825" y="4463"/>
                    <a:pt x="1997" y="4635"/>
                  </a:cubicBezTo>
                  <a:cubicBezTo>
                    <a:pt x="1707" y="4562"/>
                    <a:pt x="1436" y="4436"/>
                    <a:pt x="1201" y="4255"/>
                  </a:cubicBezTo>
                  <a:close/>
                  <a:moveTo>
                    <a:pt x="3000" y="4635"/>
                  </a:moveTo>
                  <a:lnTo>
                    <a:pt x="3000" y="4635"/>
                  </a:lnTo>
                  <a:cubicBezTo>
                    <a:pt x="3180" y="4463"/>
                    <a:pt x="3334" y="4273"/>
                    <a:pt x="3460" y="4083"/>
                  </a:cubicBezTo>
                  <a:cubicBezTo>
                    <a:pt x="3578" y="4138"/>
                    <a:pt x="3685" y="4192"/>
                    <a:pt x="3803" y="4255"/>
                  </a:cubicBezTo>
                  <a:cubicBezTo>
                    <a:pt x="3569" y="4436"/>
                    <a:pt x="3298" y="4562"/>
                    <a:pt x="3000" y="4635"/>
                  </a:cubicBezTo>
                  <a:close/>
                  <a:moveTo>
                    <a:pt x="4038" y="4047"/>
                  </a:moveTo>
                  <a:lnTo>
                    <a:pt x="4038" y="4047"/>
                  </a:lnTo>
                  <a:cubicBezTo>
                    <a:pt x="3902" y="3966"/>
                    <a:pt x="3767" y="3885"/>
                    <a:pt x="3622" y="3821"/>
                  </a:cubicBezTo>
                  <a:cubicBezTo>
                    <a:pt x="3821" y="3460"/>
                    <a:pt x="3929" y="3071"/>
                    <a:pt x="3957" y="2683"/>
                  </a:cubicBezTo>
                  <a:cubicBezTo>
                    <a:pt x="4670" y="2701"/>
                    <a:pt x="4670" y="2701"/>
                    <a:pt x="4670" y="2701"/>
                  </a:cubicBezTo>
                  <a:cubicBezTo>
                    <a:pt x="4625" y="3225"/>
                    <a:pt x="4390" y="3695"/>
                    <a:pt x="4038" y="4047"/>
                  </a:cubicBezTo>
                  <a:close/>
                </a:path>
              </a:pathLst>
            </a:custGeom>
            <a:solidFill>
              <a:srgbClr val="63C1D3"/>
            </a:solidFill>
            <a:ln>
              <a:noFill/>
            </a:ln>
            <a:effectLst/>
          </p:spPr>
          <p:txBody>
            <a:bodyPr wrap="none" anchor="ctr"/>
            <a:lstStyle/>
            <a:p>
              <a:endParaRPr lang="es-MX"/>
            </a:p>
          </p:txBody>
        </p:sp>
        <p:sp>
          <p:nvSpPr>
            <p:cNvPr id="38" name="Freeform 410">
              <a:extLst>
                <a:ext uri="{FF2B5EF4-FFF2-40B4-BE49-F238E27FC236}">
                  <a16:creationId xmlns:a16="http://schemas.microsoft.com/office/drawing/2014/main" id="{4474379C-85CA-68D0-2F9C-4795A2D49D6C}"/>
                </a:ext>
              </a:extLst>
            </p:cNvPr>
            <p:cNvSpPr>
              <a:spLocks noChangeArrowheads="1"/>
            </p:cNvSpPr>
            <p:nvPr/>
          </p:nvSpPr>
          <p:spPr bwMode="auto">
            <a:xfrm>
              <a:off x="5941966" y="1528352"/>
              <a:ext cx="2362547" cy="3498752"/>
            </a:xfrm>
            <a:custGeom>
              <a:avLst/>
              <a:gdLst>
                <a:gd name="T0" fmla="*/ 3595 w 3813"/>
                <a:gd name="T1" fmla="*/ 2511 h 5648"/>
                <a:gd name="T2" fmla="*/ 3595 w 3813"/>
                <a:gd name="T3" fmla="*/ 2511 h 5648"/>
                <a:gd name="T4" fmla="*/ 1951 w 3813"/>
                <a:gd name="T5" fmla="*/ 45 h 5648"/>
                <a:gd name="T6" fmla="*/ 1788 w 3813"/>
                <a:gd name="T7" fmla="*/ 54 h 5648"/>
                <a:gd name="T8" fmla="*/ 1661 w 3813"/>
                <a:gd name="T9" fmla="*/ 181 h 5648"/>
                <a:gd name="T10" fmla="*/ 270 w 3813"/>
                <a:gd name="T11" fmla="*/ 2150 h 5648"/>
                <a:gd name="T12" fmla="*/ 62 w 3813"/>
                <a:gd name="T13" fmla="*/ 3433 h 5648"/>
                <a:gd name="T14" fmla="*/ 1490 w 3813"/>
                <a:gd name="T15" fmla="*/ 4969 h 5648"/>
                <a:gd name="T16" fmla="*/ 1734 w 3813"/>
                <a:gd name="T17" fmla="*/ 5023 h 5648"/>
                <a:gd name="T18" fmla="*/ 1752 w 3813"/>
                <a:gd name="T19" fmla="*/ 5294 h 5648"/>
                <a:gd name="T20" fmla="*/ 1752 w 3813"/>
                <a:gd name="T21" fmla="*/ 5294 h 5648"/>
                <a:gd name="T22" fmla="*/ 1752 w 3813"/>
                <a:gd name="T23" fmla="*/ 5502 h 5648"/>
                <a:gd name="T24" fmla="*/ 1860 w 3813"/>
                <a:gd name="T25" fmla="*/ 5647 h 5648"/>
                <a:gd name="T26" fmla="*/ 1977 w 3813"/>
                <a:gd name="T27" fmla="*/ 5502 h 5648"/>
                <a:gd name="T28" fmla="*/ 1977 w 3813"/>
                <a:gd name="T29" fmla="*/ 5104 h 5648"/>
                <a:gd name="T30" fmla="*/ 2077 w 3813"/>
                <a:gd name="T31" fmla="*/ 4996 h 5648"/>
                <a:gd name="T32" fmla="*/ 3206 w 3813"/>
                <a:gd name="T33" fmla="*/ 4399 h 5648"/>
                <a:gd name="T34" fmla="*/ 3595 w 3813"/>
                <a:gd name="T35" fmla="*/ 2511 h 5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3" h="5648">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w="9525" cap="flat">
              <a:noFill/>
              <a:bevel/>
              <a:headEnd/>
              <a:tailEnd/>
            </a:ln>
            <a:effectLst/>
          </p:spPr>
          <p:txBody>
            <a:bodyPr wrap="none" anchor="ctr"/>
            <a:lstStyle/>
            <a:p>
              <a:endParaRPr lang="es-MX" dirty="0"/>
            </a:p>
          </p:txBody>
        </p:sp>
        <p:sp>
          <p:nvSpPr>
            <p:cNvPr id="39" name="Freeform 411">
              <a:extLst>
                <a:ext uri="{FF2B5EF4-FFF2-40B4-BE49-F238E27FC236}">
                  <a16:creationId xmlns:a16="http://schemas.microsoft.com/office/drawing/2014/main" id="{C13A5FC4-81F0-7F73-C7C5-86567A08BC04}"/>
                </a:ext>
              </a:extLst>
            </p:cNvPr>
            <p:cNvSpPr>
              <a:spLocks noChangeArrowheads="1"/>
            </p:cNvSpPr>
            <p:nvPr/>
          </p:nvSpPr>
          <p:spPr bwMode="auto">
            <a:xfrm>
              <a:off x="7026279" y="2579889"/>
              <a:ext cx="152951" cy="2447215"/>
            </a:xfrm>
            <a:custGeom>
              <a:avLst/>
              <a:gdLst>
                <a:gd name="T0" fmla="*/ 135 w 245"/>
                <a:gd name="T1" fmla="*/ 3949 h 3950"/>
                <a:gd name="T2" fmla="*/ 135 w 245"/>
                <a:gd name="T3" fmla="*/ 3949 h 3950"/>
                <a:gd name="T4" fmla="*/ 108 w 245"/>
                <a:gd name="T5" fmla="*/ 3949 h 3950"/>
                <a:gd name="T6" fmla="*/ 0 w 245"/>
                <a:gd name="T7" fmla="*/ 3840 h 3950"/>
                <a:gd name="T8" fmla="*/ 0 w 245"/>
                <a:gd name="T9" fmla="*/ 126 h 3950"/>
                <a:gd name="T10" fmla="*/ 117 w 245"/>
                <a:gd name="T11" fmla="*/ 0 h 3950"/>
                <a:gd name="T12" fmla="*/ 117 w 245"/>
                <a:gd name="T13" fmla="*/ 0 h 3950"/>
                <a:gd name="T14" fmla="*/ 244 w 245"/>
                <a:gd name="T15" fmla="*/ 126 h 3950"/>
                <a:gd name="T16" fmla="*/ 244 w 245"/>
                <a:gd name="T17" fmla="*/ 3840 h 3950"/>
                <a:gd name="T18" fmla="*/ 135 w 245"/>
                <a:gd name="T19" fmla="*/ 3949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395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a:effectLst/>
          </p:spPr>
          <p:txBody>
            <a:bodyPr wrap="none" anchor="ctr"/>
            <a:lstStyle/>
            <a:p>
              <a:endParaRPr lang="es-MX"/>
            </a:p>
          </p:txBody>
        </p:sp>
        <p:sp>
          <p:nvSpPr>
            <p:cNvPr id="40" name="Freeform 412">
              <a:extLst>
                <a:ext uri="{FF2B5EF4-FFF2-40B4-BE49-F238E27FC236}">
                  <a16:creationId xmlns:a16="http://schemas.microsoft.com/office/drawing/2014/main" id="{8E1590B9-709D-D830-623B-28B9F74580A8}"/>
                </a:ext>
              </a:extLst>
            </p:cNvPr>
            <p:cNvSpPr>
              <a:spLocks noChangeArrowheads="1"/>
            </p:cNvSpPr>
            <p:nvPr/>
          </p:nvSpPr>
          <p:spPr bwMode="auto">
            <a:xfrm>
              <a:off x="7059054" y="3333719"/>
              <a:ext cx="906781" cy="901318"/>
            </a:xfrm>
            <a:custGeom>
              <a:avLst/>
              <a:gdLst>
                <a:gd name="T0" fmla="*/ 36 w 1465"/>
                <a:gd name="T1" fmla="*/ 1427 h 1455"/>
                <a:gd name="T2" fmla="*/ 36 w 1465"/>
                <a:gd name="T3" fmla="*/ 1427 h 1455"/>
                <a:gd name="T4" fmla="*/ 36 w 1465"/>
                <a:gd name="T5" fmla="*/ 1427 h 1455"/>
                <a:gd name="T6" fmla="*/ 36 w 1465"/>
                <a:gd name="T7" fmla="*/ 1301 h 1455"/>
                <a:gd name="T8" fmla="*/ 1310 w 1465"/>
                <a:gd name="T9" fmla="*/ 27 h 1455"/>
                <a:gd name="T10" fmla="*/ 1427 w 1465"/>
                <a:gd name="T11" fmla="*/ 27 h 1455"/>
                <a:gd name="T12" fmla="*/ 1427 w 1465"/>
                <a:gd name="T13" fmla="*/ 27 h 1455"/>
                <a:gd name="T14" fmla="*/ 1427 w 1465"/>
                <a:gd name="T15" fmla="*/ 153 h 1455"/>
                <a:gd name="T16" fmla="*/ 153 w 1465"/>
                <a:gd name="T17" fmla="*/ 1427 h 1455"/>
                <a:gd name="T18" fmla="*/ 36 w 1465"/>
                <a:gd name="T19" fmla="*/ 1427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55">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a:effectLst/>
          </p:spPr>
          <p:txBody>
            <a:bodyPr wrap="none" anchor="ctr"/>
            <a:lstStyle/>
            <a:p>
              <a:endParaRPr lang="es-MX"/>
            </a:p>
          </p:txBody>
        </p:sp>
        <p:sp>
          <p:nvSpPr>
            <p:cNvPr id="41" name="Freeform 413">
              <a:extLst>
                <a:ext uri="{FF2B5EF4-FFF2-40B4-BE49-F238E27FC236}">
                  <a16:creationId xmlns:a16="http://schemas.microsoft.com/office/drawing/2014/main" id="{06D68DE9-70DB-1204-8CA1-6327DA2B2913}"/>
                </a:ext>
              </a:extLst>
            </p:cNvPr>
            <p:cNvSpPr>
              <a:spLocks noChangeArrowheads="1"/>
            </p:cNvSpPr>
            <p:nvPr/>
          </p:nvSpPr>
          <p:spPr bwMode="auto">
            <a:xfrm>
              <a:off x="7059054" y="2964999"/>
              <a:ext cx="437003" cy="442465"/>
            </a:xfrm>
            <a:custGeom>
              <a:avLst/>
              <a:gdLst>
                <a:gd name="T0" fmla="*/ 36 w 706"/>
                <a:gd name="T1" fmla="*/ 678 h 715"/>
                <a:gd name="T2" fmla="*/ 36 w 706"/>
                <a:gd name="T3" fmla="*/ 678 h 715"/>
                <a:gd name="T4" fmla="*/ 36 w 706"/>
                <a:gd name="T5" fmla="*/ 678 h 715"/>
                <a:gd name="T6" fmla="*/ 36 w 706"/>
                <a:gd name="T7" fmla="*/ 552 h 715"/>
                <a:gd name="T8" fmla="*/ 551 w 706"/>
                <a:gd name="T9" fmla="*/ 37 h 715"/>
                <a:gd name="T10" fmla="*/ 677 w 706"/>
                <a:gd name="T11" fmla="*/ 37 h 715"/>
                <a:gd name="T12" fmla="*/ 677 w 706"/>
                <a:gd name="T13" fmla="*/ 37 h 715"/>
                <a:gd name="T14" fmla="*/ 677 w 706"/>
                <a:gd name="T15" fmla="*/ 163 h 715"/>
                <a:gd name="T16" fmla="*/ 153 w 706"/>
                <a:gd name="T17" fmla="*/ 678 h 715"/>
                <a:gd name="T18" fmla="*/ 36 w 706"/>
                <a:gd name="T19" fmla="*/ 678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15">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a:effectLst/>
          </p:spPr>
          <p:txBody>
            <a:bodyPr wrap="none" anchor="ctr"/>
            <a:lstStyle/>
            <a:p>
              <a:endParaRPr lang="es-MX"/>
            </a:p>
          </p:txBody>
        </p:sp>
        <p:sp>
          <p:nvSpPr>
            <p:cNvPr id="42" name="Freeform 414">
              <a:extLst>
                <a:ext uri="{FF2B5EF4-FFF2-40B4-BE49-F238E27FC236}">
                  <a16:creationId xmlns:a16="http://schemas.microsoft.com/office/drawing/2014/main" id="{A303046C-074A-3670-94BF-A030DDE1208E}"/>
                </a:ext>
              </a:extLst>
            </p:cNvPr>
            <p:cNvSpPr>
              <a:spLocks noChangeArrowheads="1"/>
            </p:cNvSpPr>
            <p:nvPr/>
          </p:nvSpPr>
          <p:spPr bwMode="auto">
            <a:xfrm>
              <a:off x="6198705" y="3530370"/>
              <a:ext cx="906781" cy="906781"/>
            </a:xfrm>
            <a:custGeom>
              <a:avLst/>
              <a:gdLst>
                <a:gd name="T0" fmla="*/ 1428 w 1465"/>
                <a:gd name="T1" fmla="*/ 1427 h 1465"/>
                <a:gd name="T2" fmla="*/ 1428 w 1465"/>
                <a:gd name="T3" fmla="*/ 1427 h 1465"/>
                <a:gd name="T4" fmla="*/ 1428 w 1465"/>
                <a:gd name="T5" fmla="*/ 1427 h 1465"/>
                <a:gd name="T6" fmla="*/ 1428 w 1465"/>
                <a:gd name="T7" fmla="*/ 1310 h 1465"/>
                <a:gd name="T8" fmla="*/ 163 w 1465"/>
                <a:gd name="T9" fmla="*/ 36 h 1465"/>
                <a:gd name="T10" fmla="*/ 36 w 1465"/>
                <a:gd name="T11" fmla="*/ 36 h 1465"/>
                <a:gd name="T12" fmla="*/ 36 w 1465"/>
                <a:gd name="T13" fmla="*/ 36 h 1465"/>
                <a:gd name="T14" fmla="*/ 36 w 1465"/>
                <a:gd name="T15" fmla="*/ 153 h 1465"/>
                <a:gd name="T16" fmla="*/ 1310 w 1465"/>
                <a:gd name="T17" fmla="*/ 1427 h 1465"/>
                <a:gd name="T18" fmla="*/ 1428 w 1465"/>
                <a:gd name="T19" fmla="*/ 1427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5" h="1465">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a:effectLst/>
          </p:spPr>
          <p:txBody>
            <a:bodyPr wrap="none" anchor="ctr"/>
            <a:lstStyle/>
            <a:p>
              <a:endParaRPr lang="es-MX"/>
            </a:p>
          </p:txBody>
        </p:sp>
        <p:sp>
          <p:nvSpPr>
            <p:cNvPr id="43" name="Freeform 415">
              <a:extLst>
                <a:ext uri="{FF2B5EF4-FFF2-40B4-BE49-F238E27FC236}">
                  <a16:creationId xmlns:a16="http://schemas.microsoft.com/office/drawing/2014/main" id="{3FDF250D-F527-54F8-0FB5-6719A33A417A}"/>
                </a:ext>
              </a:extLst>
            </p:cNvPr>
            <p:cNvSpPr>
              <a:spLocks noChangeArrowheads="1"/>
            </p:cNvSpPr>
            <p:nvPr/>
          </p:nvSpPr>
          <p:spPr bwMode="auto">
            <a:xfrm>
              <a:off x="6668482" y="3167112"/>
              <a:ext cx="437003" cy="437003"/>
            </a:xfrm>
            <a:custGeom>
              <a:avLst/>
              <a:gdLst>
                <a:gd name="T0" fmla="*/ 669 w 706"/>
                <a:gd name="T1" fmla="*/ 677 h 705"/>
                <a:gd name="T2" fmla="*/ 669 w 706"/>
                <a:gd name="T3" fmla="*/ 677 h 705"/>
                <a:gd name="T4" fmla="*/ 669 w 706"/>
                <a:gd name="T5" fmla="*/ 677 h 705"/>
                <a:gd name="T6" fmla="*/ 669 w 706"/>
                <a:gd name="T7" fmla="*/ 551 h 705"/>
                <a:gd name="T8" fmla="*/ 154 w 706"/>
                <a:gd name="T9" fmla="*/ 36 h 705"/>
                <a:gd name="T10" fmla="*/ 27 w 706"/>
                <a:gd name="T11" fmla="*/ 36 h 705"/>
                <a:gd name="T12" fmla="*/ 27 w 706"/>
                <a:gd name="T13" fmla="*/ 36 h 705"/>
                <a:gd name="T14" fmla="*/ 27 w 706"/>
                <a:gd name="T15" fmla="*/ 153 h 705"/>
                <a:gd name="T16" fmla="*/ 551 w 706"/>
                <a:gd name="T17" fmla="*/ 677 h 705"/>
                <a:gd name="T18" fmla="*/ 669 w 706"/>
                <a:gd name="T19"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 h="705">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a:effectLst/>
          </p:spPr>
          <p:txBody>
            <a:bodyPr wrap="none" anchor="ctr"/>
            <a:lstStyle/>
            <a:p>
              <a:endParaRPr lang="es-MX"/>
            </a:p>
          </p:txBody>
        </p:sp>
        <p:sp>
          <p:nvSpPr>
            <p:cNvPr id="98" name="Freeform 437">
              <a:extLst>
                <a:ext uri="{FF2B5EF4-FFF2-40B4-BE49-F238E27FC236}">
                  <a16:creationId xmlns:a16="http://schemas.microsoft.com/office/drawing/2014/main" id="{8F665EC1-38CB-2800-F3EA-D3905C69A860}"/>
                </a:ext>
              </a:extLst>
            </p:cNvPr>
            <p:cNvSpPr>
              <a:spLocks noChangeArrowheads="1"/>
            </p:cNvSpPr>
            <p:nvPr/>
          </p:nvSpPr>
          <p:spPr bwMode="auto">
            <a:xfrm>
              <a:off x="9063804" y="1277075"/>
              <a:ext cx="677354" cy="393302"/>
            </a:xfrm>
            <a:custGeom>
              <a:avLst/>
              <a:gdLst>
                <a:gd name="T0" fmla="*/ 759 w 1094"/>
                <a:gd name="T1" fmla="*/ 632 h 633"/>
                <a:gd name="T2" fmla="*/ 759 w 1094"/>
                <a:gd name="T3" fmla="*/ 632 h 633"/>
                <a:gd name="T4" fmla="*/ 262 w 1094"/>
                <a:gd name="T5" fmla="*/ 632 h 633"/>
                <a:gd name="T6" fmla="*/ 36 w 1094"/>
                <a:gd name="T7" fmla="*/ 514 h 633"/>
                <a:gd name="T8" fmla="*/ 36 w 1094"/>
                <a:gd name="T9" fmla="*/ 298 h 633"/>
                <a:gd name="T10" fmla="*/ 135 w 1094"/>
                <a:gd name="T11" fmla="*/ 207 h 633"/>
                <a:gd name="T12" fmla="*/ 298 w 1094"/>
                <a:gd name="T13" fmla="*/ 171 h 633"/>
                <a:gd name="T14" fmla="*/ 361 w 1094"/>
                <a:gd name="T15" fmla="*/ 180 h 633"/>
                <a:gd name="T16" fmla="*/ 605 w 1094"/>
                <a:gd name="T17" fmla="*/ 0 h 633"/>
                <a:gd name="T18" fmla="*/ 795 w 1094"/>
                <a:gd name="T19" fmla="*/ 90 h 633"/>
                <a:gd name="T20" fmla="*/ 831 w 1094"/>
                <a:gd name="T21" fmla="*/ 90 h 633"/>
                <a:gd name="T22" fmla="*/ 1021 w 1094"/>
                <a:gd name="T23" fmla="*/ 171 h 633"/>
                <a:gd name="T24" fmla="*/ 1093 w 1094"/>
                <a:gd name="T25" fmla="*/ 343 h 633"/>
                <a:gd name="T26" fmla="*/ 1003 w 1094"/>
                <a:gd name="T27" fmla="*/ 542 h 633"/>
                <a:gd name="T28" fmla="*/ 759 w 1094"/>
                <a:gd name="T29" fmla="*/ 632 h 633"/>
                <a:gd name="T30" fmla="*/ 298 w 1094"/>
                <a:gd name="T31" fmla="*/ 235 h 633"/>
                <a:gd name="T32" fmla="*/ 298 w 1094"/>
                <a:gd name="T33" fmla="*/ 235 h 633"/>
                <a:gd name="T34" fmla="*/ 162 w 1094"/>
                <a:gd name="T35" fmla="*/ 271 h 633"/>
                <a:gd name="T36" fmla="*/ 90 w 1094"/>
                <a:gd name="T37" fmla="*/ 334 h 633"/>
                <a:gd name="T38" fmla="*/ 90 w 1094"/>
                <a:gd name="T39" fmla="*/ 488 h 633"/>
                <a:gd name="T40" fmla="*/ 262 w 1094"/>
                <a:gd name="T41" fmla="*/ 569 h 633"/>
                <a:gd name="T42" fmla="*/ 759 w 1094"/>
                <a:gd name="T43" fmla="*/ 569 h 633"/>
                <a:gd name="T44" fmla="*/ 967 w 1094"/>
                <a:gd name="T45" fmla="*/ 497 h 633"/>
                <a:gd name="T46" fmla="*/ 1030 w 1094"/>
                <a:gd name="T47" fmla="*/ 343 h 633"/>
                <a:gd name="T48" fmla="*/ 976 w 1094"/>
                <a:gd name="T49" fmla="*/ 216 h 633"/>
                <a:gd name="T50" fmla="*/ 822 w 1094"/>
                <a:gd name="T51" fmla="*/ 153 h 633"/>
                <a:gd name="T52" fmla="*/ 795 w 1094"/>
                <a:gd name="T53" fmla="*/ 153 h 633"/>
                <a:gd name="T54" fmla="*/ 759 w 1094"/>
                <a:gd name="T55" fmla="*/ 144 h 633"/>
                <a:gd name="T56" fmla="*/ 605 w 1094"/>
                <a:gd name="T57" fmla="*/ 63 h 633"/>
                <a:gd name="T58" fmla="*/ 415 w 1094"/>
                <a:gd name="T59" fmla="*/ 225 h 633"/>
                <a:gd name="T60" fmla="*/ 397 w 1094"/>
                <a:gd name="T61" fmla="*/ 253 h 633"/>
                <a:gd name="T62" fmla="*/ 370 w 1094"/>
                <a:gd name="T63" fmla="*/ 253 h 633"/>
                <a:gd name="T64" fmla="*/ 298 w 1094"/>
                <a:gd name="T65" fmla="*/ 2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4" h="633">
                  <a:moveTo>
                    <a:pt x="759" y="632"/>
                  </a:moveTo>
                  <a:lnTo>
                    <a:pt x="759" y="632"/>
                  </a:lnTo>
                  <a:cubicBezTo>
                    <a:pt x="262" y="632"/>
                    <a:pt x="262" y="632"/>
                    <a:pt x="262" y="632"/>
                  </a:cubicBezTo>
                  <a:cubicBezTo>
                    <a:pt x="162" y="632"/>
                    <a:pt x="81" y="587"/>
                    <a:pt x="36" y="514"/>
                  </a:cubicBezTo>
                  <a:cubicBezTo>
                    <a:pt x="0" y="451"/>
                    <a:pt x="0" y="370"/>
                    <a:pt x="36" y="298"/>
                  </a:cubicBezTo>
                  <a:cubicBezTo>
                    <a:pt x="63" y="261"/>
                    <a:pt x="90" y="235"/>
                    <a:pt x="135" y="207"/>
                  </a:cubicBezTo>
                  <a:cubicBezTo>
                    <a:pt x="180" y="189"/>
                    <a:pt x="235" y="171"/>
                    <a:pt x="298" y="171"/>
                  </a:cubicBezTo>
                  <a:cubicBezTo>
                    <a:pt x="316" y="171"/>
                    <a:pt x="343" y="180"/>
                    <a:pt x="361" y="180"/>
                  </a:cubicBezTo>
                  <a:cubicBezTo>
                    <a:pt x="388" y="72"/>
                    <a:pt x="488" y="0"/>
                    <a:pt x="605" y="0"/>
                  </a:cubicBezTo>
                  <a:cubicBezTo>
                    <a:pt x="677" y="0"/>
                    <a:pt x="750" y="36"/>
                    <a:pt x="795" y="90"/>
                  </a:cubicBezTo>
                  <a:cubicBezTo>
                    <a:pt x="813" y="90"/>
                    <a:pt x="822" y="90"/>
                    <a:pt x="831" y="90"/>
                  </a:cubicBezTo>
                  <a:cubicBezTo>
                    <a:pt x="903" y="90"/>
                    <a:pt x="976" y="117"/>
                    <a:pt x="1021" y="171"/>
                  </a:cubicBezTo>
                  <a:cubicBezTo>
                    <a:pt x="1066" y="216"/>
                    <a:pt x="1093" y="280"/>
                    <a:pt x="1093" y="343"/>
                  </a:cubicBezTo>
                  <a:cubicBezTo>
                    <a:pt x="1093" y="424"/>
                    <a:pt x="1057" y="488"/>
                    <a:pt x="1003" y="542"/>
                  </a:cubicBezTo>
                  <a:cubicBezTo>
                    <a:pt x="948" y="605"/>
                    <a:pt x="858" y="632"/>
                    <a:pt x="759" y="632"/>
                  </a:cubicBezTo>
                  <a:close/>
                  <a:moveTo>
                    <a:pt x="298" y="235"/>
                  </a:moveTo>
                  <a:lnTo>
                    <a:pt x="298" y="235"/>
                  </a:lnTo>
                  <a:cubicBezTo>
                    <a:pt x="244" y="235"/>
                    <a:pt x="199" y="244"/>
                    <a:pt x="162" y="271"/>
                  </a:cubicBezTo>
                  <a:cubicBezTo>
                    <a:pt x="135" y="280"/>
                    <a:pt x="108" y="307"/>
                    <a:pt x="90" y="334"/>
                  </a:cubicBezTo>
                  <a:cubicBezTo>
                    <a:pt x="63" y="379"/>
                    <a:pt x="63" y="442"/>
                    <a:pt x="90" y="488"/>
                  </a:cubicBezTo>
                  <a:cubicBezTo>
                    <a:pt x="117" y="542"/>
                    <a:pt x="180" y="569"/>
                    <a:pt x="262" y="569"/>
                  </a:cubicBezTo>
                  <a:cubicBezTo>
                    <a:pt x="759" y="569"/>
                    <a:pt x="759" y="569"/>
                    <a:pt x="759" y="569"/>
                  </a:cubicBezTo>
                  <a:cubicBezTo>
                    <a:pt x="840" y="569"/>
                    <a:pt x="912" y="542"/>
                    <a:pt x="967" y="497"/>
                  </a:cubicBezTo>
                  <a:cubicBezTo>
                    <a:pt x="1003" y="460"/>
                    <a:pt x="1030" y="406"/>
                    <a:pt x="1030" y="343"/>
                  </a:cubicBezTo>
                  <a:cubicBezTo>
                    <a:pt x="1030" y="298"/>
                    <a:pt x="1012" y="244"/>
                    <a:pt x="976" y="216"/>
                  </a:cubicBezTo>
                  <a:cubicBezTo>
                    <a:pt x="939" y="171"/>
                    <a:pt x="885" y="153"/>
                    <a:pt x="822" y="153"/>
                  </a:cubicBezTo>
                  <a:cubicBezTo>
                    <a:pt x="813" y="153"/>
                    <a:pt x="804" y="153"/>
                    <a:pt x="795" y="153"/>
                  </a:cubicBezTo>
                  <a:cubicBezTo>
                    <a:pt x="777" y="153"/>
                    <a:pt x="768" y="153"/>
                    <a:pt x="759" y="144"/>
                  </a:cubicBezTo>
                  <a:cubicBezTo>
                    <a:pt x="723" y="90"/>
                    <a:pt x="668" y="63"/>
                    <a:pt x="605" y="63"/>
                  </a:cubicBezTo>
                  <a:cubicBezTo>
                    <a:pt x="506" y="63"/>
                    <a:pt x="424" y="135"/>
                    <a:pt x="415" y="225"/>
                  </a:cubicBezTo>
                  <a:cubicBezTo>
                    <a:pt x="415" y="235"/>
                    <a:pt x="406" y="244"/>
                    <a:pt x="397" y="253"/>
                  </a:cubicBezTo>
                  <a:cubicBezTo>
                    <a:pt x="388" y="261"/>
                    <a:pt x="379" y="261"/>
                    <a:pt x="370" y="253"/>
                  </a:cubicBezTo>
                  <a:cubicBezTo>
                    <a:pt x="352" y="244"/>
                    <a:pt x="325" y="235"/>
                    <a:pt x="298" y="235"/>
                  </a:cubicBezTo>
                  <a:close/>
                </a:path>
              </a:pathLst>
            </a:custGeom>
            <a:solidFill>
              <a:srgbClr val="75A949"/>
            </a:solidFill>
            <a:ln>
              <a:noFill/>
            </a:ln>
            <a:effectLst/>
          </p:spPr>
          <p:txBody>
            <a:bodyPr wrap="none" anchor="ctr"/>
            <a:lstStyle/>
            <a:p>
              <a:endParaRPr lang="es-MX"/>
            </a:p>
          </p:txBody>
        </p:sp>
      </p:grpSp>
      <p:sp>
        <p:nvSpPr>
          <p:cNvPr id="124" name="Text Placeholder 13">
            <a:extLst>
              <a:ext uri="{FF2B5EF4-FFF2-40B4-BE49-F238E27FC236}">
                <a16:creationId xmlns:a16="http://schemas.microsoft.com/office/drawing/2014/main" id="{B53CF8EE-A8D5-2648-4D0C-34AE659454FC}"/>
              </a:ext>
            </a:extLst>
          </p:cNvPr>
          <p:cNvSpPr txBox="1">
            <a:spLocks/>
          </p:cNvSpPr>
          <p:nvPr/>
        </p:nvSpPr>
        <p:spPr>
          <a:xfrm>
            <a:off x="200398" y="1355560"/>
            <a:ext cx="2302577" cy="339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63C1D3"/>
                </a:solidFill>
                <a:latin typeface="Calibri" panose="020F0502020204030204" pitchFamily="34" charset="0"/>
                <a:cs typeface="Calibri" panose="020F0502020204030204" pitchFamily="34" charset="0"/>
              </a:rPr>
              <a:t>Faire </a:t>
            </a:r>
            <a:r>
              <a:rPr lang="en-US" sz="2400" b="1" dirty="0" err="1">
                <a:solidFill>
                  <a:srgbClr val="63C1D3"/>
                </a:solidFill>
                <a:latin typeface="Calibri" panose="020F0502020204030204" pitchFamily="34" charset="0"/>
                <a:cs typeface="Calibri" panose="020F0502020204030204" pitchFamily="34" charset="0"/>
              </a:rPr>
              <a:t>Preise</a:t>
            </a:r>
            <a:r>
              <a:rPr lang="en-US" sz="2400" b="1" dirty="0">
                <a:solidFill>
                  <a:srgbClr val="63C1D3"/>
                </a:solidFill>
                <a:latin typeface="Calibri" panose="020F0502020204030204" pitchFamily="34" charset="0"/>
                <a:cs typeface="Calibri" panose="020F0502020204030204" pitchFamily="34" charset="0"/>
              </a:rPr>
              <a:t> und </a:t>
            </a:r>
            <a:r>
              <a:rPr lang="en-US" sz="2400" b="1" dirty="0" err="1">
                <a:solidFill>
                  <a:srgbClr val="63C1D3"/>
                </a:solidFill>
                <a:latin typeface="Calibri" panose="020F0502020204030204" pitchFamily="34" charset="0"/>
                <a:cs typeface="Calibri" panose="020F0502020204030204" pitchFamily="34" charset="0"/>
              </a:rPr>
              <a:t>Marktzugang</a:t>
            </a:r>
            <a:endParaRPr lang="en-US" sz="2400" b="1" dirty="0">
              <a:solidFill>
                <a:srgbClr val="63C1D3"/>
              </a:solidFill>
              <a:latin typeface="Calibri" panose="020F0502020204030204" pitchFamily="34" charset="0"/>
              <a:cs typeface="Calibri" panose="020F0502020204030204" pitchFamily="34" charset="0"/>
            </a:endParaRPr>
          </a:p>
        </p:txBody>
      </p:sp>
      <p:sp>
        <p:nvSpPr>
          <p:cNvPr id="127" name="Text Placeholder 13">
            <a:extLst>
              <a:ext uri="{FF2B5EF4-FFF2-40B4-BE49-F238E27FC236}">
                <a16:creationId xmlns:a16="http://schemas.microsoft.com/office/drawing/2014/main" id="{BF53BE86-2C28-B28F-115E-E83093849D07}"/>
              </a:ext>
            </a:extLst>
          </p:cNvPr>
          <p:cNvSpPr txBox="1">
            <a:spLocks/>
          </p:cNvSpPr>
          <p:nvPr/>
        </p:nvSpPr>
        <p:spPr>
          <a:xfrm>
            <a:off x="216453" y="2797566"/>
            <a:ext cx="2589276" cy="284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solidFill>
                  <a:srgbClr val="63C1D3"/>
                </a:solidFill>
                <a:latin typeface="Calibri" panose="020F0502020204030204" pitchFamily="34" charset="0"/>
                <a:cs typeface="Calibri" panose="020F0502020204030204" pitchFamily="34" charset="0"/>
              </a:rPr>
              <a:t>Landnutzung und Zugang zu Ressourcen</a:t>
            </a:r>
            <a:endParaRPr lang="en-US" sz="2400" b="1" dirty="0">
              <a:solidFill>
                <a:srgbClr val="63C1D3"/>
              </a:solidFill>
              <a:latin typeface="Calibri" panose="020F0502020204030204" pitchFamily="34" charset="0"/>
              <a:cs typeface="Calibri" panose="020F0502020204030204" pitchFamily="34" charset="0"/>
            </a:endParaRPr>
          </a:p>
        </p:txBody>
      </p:sp>
      <p:sp>
        <p:nvSpPr>
          <p:cNvPr id="129" name="Text Placeholder 13">
            <a:extLst>
              <a:ext uri="{FF2B5EF4-FFF2-40B4-BE49-F238E27FC236}">
                <a16:creationId xmlns:a16="http://schemas.microsoft.com/office/drawing/2014/main" id="{D0E5C03B-25FE-CD51-5DF6-C2653DBBF324}"/>
              </a:ext>
            </a:extLst>
          </p:cNvPr>
          <p:cNvSpPr txBox="1">
            <a:spLocks/>
          </p:cNvSpPr>
          <p:nvPr/>
        </p:nvSpPr>
        <p:spPr>
          <a:xfrm>
            <a:off x="186723" y="4585585"/>
            <a:ext cx="2396652" cy="1203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err="1">
                <a:solidFill>
                  <a:srgbClr val="63C1D3"/>
                </a:solidFill>
                <a:latin typeface="Calibri" panose="020F0502020204030204" pitchFamily="34" charset="0"/>
                <a:cs typeface="Calibri" panose="020F0502020204030204" pitchFamily="34" charset="0"/>
              </a:rPr>
              <a:t>Soziale</a:t>
            </a:r>
            <a:r>
              <a:rPr lang="en-US" sz="2400" b="1" dirty="0">
                <a:solidFill>
                  <a:srgbClr val="63C1D3"/>
                </a:solidFill>
                <a:latin typeface="Calibri" panose="020F0502020204030204" pitchFamily="34" charset="0"/>
                <a:cs typeface="Calibri" panose="020F0502020204030204" pitchFamily="34" charset="0"/>
              </a:rPr>
              <a:t> </a:t>
            </a:r>
            <a:r>
              <a:rPr lang="en-US" sz="2400" b="1" dirty="0" err="1">
                <a:solidFill>
                  <a:srgbClr val="63C1D3"/>
                </a:solidFill>
                <a:latin typeface="Calibri" panose="020F0502020204030204" pitchFamily="34" charset="0"/>
                <a:cs typeface="Calibri" panose="020F0502020204030204" pitchFamily="34" charset="0"/>
              </a:rPr>
              <a:t>Gerechtigkeit</a:t>
            </a:r>
            <a:r>
              <a:rPr lang="en-US" sz="2400" b="1" dirty="0">
                <a:solidFill>
                  <a:srgbClr val="63C1D3"/>
                </a:solidFill>
                <a:latin typeface="Calibri" panose="020F0502020204030204" pitchFamily="34" charset="0"/>
                <a:cs typeface="Calibri" panose="020F0502020204030204" pitchFamily="34" charset="0"/>
              </a:rPr>
              <a:t> und </a:t>
            </a:r>
            <a:r>
              <a:rPr lang="en-US" sz="2400" b="1" dirty="0" err="1">
                <a:solidFill>
                  <a:srgbClr val="63C1D3"/>
                </a:solidFill>
                <a:latin typeface="Calibri" panose="020F0502020204030204" pitchFamily="34" charset="0"/>
                <a:cs typeface="Calibri" panose="020F0502020204030204" pitchFamily="34" charset="0"/>
              </a:rPr>
              <a:t>Gleichheit</a:t>
            </a:r>
            <a:endParaRPr lang="en-US" sz="2400" b="1" dirty="0">
              <a:solidFill>
                <a:srgbClr val="63C1D3"/>
              </a:solidFill>
              <a:latin typeface="Calibri" panose="020F0502020204030204" pitchFamily="34" charset="0"/>
              <a:cs typeface="Calibri" panose="020F0502020204030204" pitchFamily="34" charset="0"/>
            </a:endParaRPr>
          </a:p>
        </p:txBody>
      </p:sp>
      <p:sp>
        <p:nvSpPr>
          <p:cNvPr id="131" name="Text Placeholder 13">
            <a:extLst>
              <a:ext uri="{FF2B5EF4-FFF2-40B4-BE49-F238E27FC236}">
                <a16:creationId xmlns:a16="http://schemas.microsoft.com/office/drawing/2014/main" id="{B8460400-91BF-BA6F-048F-E6B269D27FB6}"/>
              </a:ext>
            </a:extLst>
          </p:cNvPr>
          <p:cNvSpPr txBox="1">
            <a:spLocks/>
          </p:cNvSpPr>
          <p:nvPr/>
        </p:nvSpPr>
        <p:spPr>
          <a:xfrm>
            <a:off x="9614242" y="1147974"/>
            <a:ext cx="2407717" cy="4795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2400" b="1" dirty="0">
                <a:solidFill>
                  <a:srgbClr val="8DC641"/>
                </a:solidFill>
                <a:latin typeface="Calibri" panose="020F0502020204030204" pitchFamily="34" charset="0"/>
                <a:cs typeface="Calibri" panose="020F0502020204030204" pitchFamily="34" charset="0"/>
              </a:rPr>
              <a:t>Anpassung an den Klimawandel und Minderung</a:t>
            </a:r>
            <a:endParaRPr lang="en-US" sz="2400" b="1" dirty="0">
              <a:solidFill>
                <a:srgbClr val="8DC641"/>
              </a:solidFill>
              <a:latin typeface="Calibri" panose="020F0502020204030204" pitchFamily="34" charset="0"/>
              <a:cs typeface="Calibri" panose="020F0502020204030204" pitchFamily="34" charset="0"/>
            </a:endParaRPr>
          </a:p>
        </p:txBody>
      </p:sp>
      <p:sp>
        <p:nvSpPr>
          <p:cNvPr id="133" name="Text Placeholder 13">
            <a:extLst>
              <a:ext uri="{FF2B5EF4-FFF2-40B4-BE49-F238E27FC236}">
                <a16:creationId xmlns:a16="http://schemas.microsoft.com/office/drawing/2014/main" id="{FA5F21A6-C4BC-6EC0-2B30-CB470B3181E1}"/>
              </a:ext>
            </a:extLst>
          </p:cNvPr>
          <p:cNvSpPr txBox="1">
            <a:spLocks/>
          </p:cNvSpPr>
          <p:nvPr/>
        </p:nvSpPr>
        <p:spPr>
          <a:xfrm>
            <a:off x="9022654" y="3598781"/>
            <a:ext cx="3024585" cy="574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err="1">
                <a:solidFill>
                  <a:srgbClr val="8DC641"/>
                </a:solidFill>
                <a:latin typeface="Calibri" panose="020F0502020204030204" pitchFamily="34" charset="0"/>
                <a:cs typeface="Calibri" panose="020F0502020204030204" pitchFamily="34" charset="0"/>
              </a:rPr>
              <a:t>Umweltverträglichkeit</a:t>
            </a:r>
            <a:endParaRPr lang="en-US" sz="2400" b="1" dirty="0">
              <a:solidFill>
                <a:srgbClr val="8DC641"/>
              </a:solidFill>
              <a:latin typeface="Calibri" panose="020F0502020204030204" pitchFamily="34" charset="0"/>
              <a:cs typeface="Calibri" panose="020F0502020204030204" pitchFamily="34" charset="0"/>
            </a:endParaRPr>
          </a:p>
        </p:txBody>
      </p:sp>
      <p:sp>
        <p:nvSpPr>
          <p:cNvPr id="135" name="Text Placeholder 13">
            <a:extLst>
              <a:ext uri="{FF2B5EF4-FFF2-40B4-BE49-F238E27FC236}">
                <a16:creationId xmlns:a16="http://schemas.microsoft.com/office/drawing/2014/main" id="{FE0CEFBD-0453-9321-68A2-1114DA8D7F0A}"/>
              </a:ext>
            </a:extLst>
          </p:cNvPr>
          <p:cNvSpPr txBox="1">
            <a:spLocks/>
          </p:cNvSpPr>
          <p:nvPr/>
        </p:nvSpPr>
        <p:spPr>
          <a:xfrm>
            <a:off x="9106194" y="4944324"/>
            <a:ext cx="2948332" cy="3458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400" b="1" dirty="0" err="1">
                <a:solidFill>
                  <a:srgbClr val="8DC641"/>
                </a:solidFill>
                <a:latin typeface="Calibri" panose="020F0502020204030204" pitchFamily="34" charset="0"/>
                <a:cs typeface="Calibri" panose="020F0502020204030204" pitchFamily="34" charset="0"/>
              </a:rPr>
              <a:t>Ernährungssouveränität</a:t>
            </a:r>
            <a:r>
              <a:rPr lang="en-US" sz="2400" b="1" dirty="0">
                <a:solidFill>
                  <a:srgbClr val="8DC641"/>
                </a:solidFill>
                <a:latin typeface="Calibri" panose="020F0502020204030204" pitchFamily="34" charset="0"/>
                <a:cs typeface="Calibri" panose="020F0502020204030204" pitchFamily="34" charset="0"/>
              </a:rPr>
              <a:t> und </a:t>
            </a:r>
            <a:r>
              <a:rPr lang="en-US" sz="2400" b="1" dirty="0" err="1">
                <a:solidFill>
                  <a:srgbClr val="8DC641"/>
                </a:solidFill>
                <a:latin typeface="Calibri" panose="020F0502020204030204" pitchFamily="34" charset="0"/>
                <a:cs typeface="Calibri" panose="020F0502020204030204" pitchFamily="34" charset="0"/>
              </a:rPr>
              <a:t>lokale</a:t>
            </a:r>
            <a:r>
              <a:rPr lang="en-US" sz="2400" b="1" dirty="0">
                <a:solidFill>
                  <a:srgbClr val="8DC641"/>
                </a:solidFill>
                <a:latin typeface="Calibri" panose="020F0502020204030204" pitchFamily="34" charset="0"/>
                <a:cs typeface="Calibri" panose="020F0502020204030204" pitchFamily="34" charset="0"/>
              </a:rPr>
              <a:t> </a:t>
            </a:r>
            <a:r>
              <a:rPr lang="en-US" sz="2400" b="1" dirty="0" err="1">
                <a:solidFill>
                  <a:srgbClr val="8DC641"/>
                </a:solidFill>
                <a:latin typeface="Calibri" panose="020F0502020204030204" pitchFamily="34" charset="0"/>
                <a:cs typeface="Calibri" panose="020F0502020204030204" pitchFamily="34" charset="0"/>
              </a:rPr>
              <a:t>Lebensmittelsysteme</a:t>
            </a:r>
            <a:endParaRPr lang="en-US" sz="2400" b="1" dirty="0">
              <a:solidFill>
                <a:srgbClr val="8DC641"/>
              </a:solidFill>
              <a:latin typeface="Calibri" panose="020F0502020204030204" pitchFamily="34" charset="0"/>
              <a:cs typeface="Calibri" panose="020F0502020204030204" pitchFamily="34" charset="0"/>
            </a:endParaRPr>
          </a:p>
        </p:txBody>
      </p:sp>
      <p:pic>
        <p:nvPicPr>
          <p:cNvPr id="5" name="Graphic 4" descr="Scales of justice outline">
            <a:extLst>
              <a:ext uri="{FF2B5EF4-FFF2-40B4-BE49-F238E27FC236}">
                <a16:creationId xmlns:a16="http://schemas.microsoft.com/office/drawing/2014/main" id="{F95EDA8B-253D-41F0-B67B-C15307A4B1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8662" y="4585585"/>
            <a:ext cx="914400" cy="914400"/>
          </a:xfrm>
          <a:prstGeom prst="rect">
            <a:avLst/>
          </a:prstGeom>
        </p:spPr>
      </p:pic>
      <p:pic>
        <p:nvPicPr>
          <p:cNvPr id="7" name="Graphic 6" descr="Watering Plant outline">
            <a:extLst>
              <a:ext uri="{FF2B5EF4-FFF2-40B4-BE49-F238E27FC236}">
                <a16:creationId xmlns:a16="http://schemas.microsoft.com/office/drawing/2014/main" id="{A6941DE3-B8B8-2390-4442-D69AE02484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1890" y="2971800"/>
            <a:ext cx="914400" cy="914400"/>
          </a:xfrm>
          <a:prstGeom prst="rect">
            <a:avLst/>
          </a:prstGeom>
        </p:spPr>
      </p:pic>
      <p:pic>
        <p:nvPicPr>
          <p:cNvPr id="9" name="Graphic 8" descr="Euro with solid fill">
            <a:extLst>
              <a:ext uri="{FF2B5EF4-FFF2-40B4-BE49-F238E27FC236}">
                <a16:creationId xmlns:a16="http://schemas.microsoft.com/office/drawing/2014/main" id="{E2EF2FA1-3372-3333-790E-996250EDFA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8662" y="1412957"/>
            <a:ext cx="748873" cy="748873"/>
          </a:xfrm>
          <a:prstGeom prst="rect">
            <a:avLst/>
          </a:prstGeom>
        </p:spPr>
      </p:pic>
      <p:pic>
        <p:nvPicPr>
          <p:cNvPr id="11" name="Graphic 10" descr="Restaurant outline">
            <a:extLst>
              <a:ext uri="{FF2B5EF4-FFF2-40B4-BE49-F238E27FC236}">
                <a16:creationId xmlns:a16="http://schemas.microsoft.com/office/drawing/2014/main" id="{A0A9CE8C-9336-1480-4BA1-F7DBDED841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30161" y="4756251"/>
            <a:ext cx="914400" cy="914400"/>
          </a:xfrm>
          <a:prstGeom prst="rect">
            <a:avLst/>
          </a:prstGeom>
        </p:spPr>
      </p:pic>
      <p:pic>
        <p:nvPicPr>
          <p:cNvPr id="13" name="Graphic 12" descr="Sustainability with solid fill">
            <a:extLst>
              <a:ext uri="{FF2B5EF4-FFF2-40B4-BE49-F238E27FC236}">
                <a16:creationId xmlns:a16="http://schemas.microsoft.com/office/drawing/2014/main" id="{61E9108B-E190-AD0B-5501-ECAE9FFB15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783198" y="2848915"/>
            <a:ext cx="831044" cy="831044"/>
          </a:xfrm>
          <a:prstGeom prst="rect">
            <a:avLst/>
          </a:prstGeom>
        </p:spPr>
      </p:pic>
      <p:sp>
        <p:nvSpPr>
          <p:cNvPr id="14" name="TextBox 13">
            <a:extLst>
              <a:ext uri="{FF2B5EF4-FFF2-40B4-BE49-F238E27FC236}">
                <a16:creationId xmlns:a16="http://schemas.microsoft.com/office/drawing/2014/main" id="{D2F29F7E-D00C-97FA-36EB-ACF17459F7F8}"/>
              </a:ext>
            </a:extLst>
          </p:cNvPr>
          <p:cNvSpPr txBox="1"/>
          <p:nvPr/>
        </p:nvSpPr>
        <p:spPr>
          <a:xfrm>
            <a:off x="304800" y="43576"/>
            <a:ext cx="11887200" cy="1015663"/>
          </a:xfrm>
          <a:prstGeom prst="rect">
            <a:avLst/>
          </a:prstGeom>
          <a:noFill/>
        </p:spPr>
        <p:txBody>
          <a:bodyPr wrap="square" rtlCol="0">
            <a:spAutoFit/>
          </a:bodyPr>
          <a:lstStyle/>
          <a:p>
            <a:pPr algn="ctr"/>
            <a:r>
              <a:rPr lang="de-DE" sz="3000" b="1" dirty="0">
                <a:solidFill>
                  <a:srgbClr val="000000"/>
                </a:solidFill>
              </a:rPr>
              <a:t>Einige Vorteile für Landwirte beim Beitritt zu landwirtschaftlichen Verbänden und Netzwerken</a:t>
            </a:r>
          </a:p>
        </p:txBody>
      </p:sp>
    </p:spTree>
    <p:extLst>
      <p:ext uri="{BB962C8B-B14F-4D97-AF65-F5344CB8AC3E}">
        <p14:creationId xmlns:p14="http://schemas.microsoft.com/office/powerpoint/2010/main" val="62068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946682" y="1368178"/>
            <a:ext cx="8261535" cy="3440624"/>
          </a:xfrm>
        </p:spPr>
        <p:txBody>
          <a:bodyPr/>
          <a:lstStyle/>
          <a:p>
            <a:pPr marL="342900" indent="-342900">
              <a:buFont typeface="Arial" panose="020B0604020202020204" pitchFamily="34" charset="0"/>
              <a:buChar char="•"/>
            </a:pPr>
            <a:r>
              <a:rPr lang="en-US" sz="2100" dirty="0">
                <a:hlinkClick r:id="rId3"/>
              </a:rPr>
              <a:t>Irish Farming Association </a:t>
            </a:r>
            <a:endParaRPr lang="en-US" sz="2100" dirty="0"/>
          </a:p>
          <a:p>
            <a:pPr marL="342900" indent="-342900">
              <a:buFont typeface="Arial" panose="020B0604020202020204" pitchFamily="34" charset="0"/>
              <a:buChar char="•"/>
            </a:pPr>
            <a:r>
              <a:rPr lang="en-US" sz="2100" dirty="0">
                <a:hlinkClick r:id="rId4"/>
              </a:rPr>
              <a:t>CAP Network Ireland</a:t>
            </a:r>
            <a:endParaRPr lang="en-US" sz="2100" dirty="0"/>
          </a:p>
          <a:p>
            <a:pPr marL="342900" indent="-342900">
              <a:buFont typeface="Arial" panose="020B0604020202020204" pitchFamily="34" charset="0"/>
              <a:buChar char="•"/>
            </a:pPr>
            <a:r>
              <a:rPr lang="en-US" sz="2100" dirty="0">
                <a:hlinkClick r:id="rId5"/>
              </a:rPr>
              <a:t>Talamh Beo</a:t>
            </a:r>
            <a:endParaRPr lang="en-US" sz="2100" dirty="0"/>
          </a:p>
          <a:p>
            <a:pPr marL="342900" indent="-342900">
              <a:buFont typeface="Arial" panose="020B0604020202020204" pitchFamily="34" charset="0"/>
              <a:buChar char="•"/>
            </a:pPr>
            <a:r>
              <a:rPr lang="en-US" sz="2100" dirty="0" err="1">
                <a:hlinkClick r:id="rId6"/>
              </a:rPr>
              <a:t>Agriland</a:t>
            </a:r>
            <a:endParaRPr lang="en-US" sz="2100" dirty="0"/>
          </a:p>
          <a:p>
            <a:pPr marL="342900" indent="-342900">
              <a:buFont typeface="Arial" panose="020B0604020202020204" pitchFamily="34" charset="0"/>
              <a:buChar char="•"/>
            </a:pPr>
            <a:r>
              <a:rPr lang="en-US" sz="2100" dirty="0">
                <a:hlinkClick r:id="rId7"/>
              </a:rPr>
              <a:t>That's Farming - Latest Farming News from Ireland</a:t>
            </a:r>
            <a:endParaRPr lang="en-US" sz="2100" dirty="0"/>
          </a:p>
          <a:p>
            <a:pPr marL="342900" indent="-342900">
              <a:buFont typeface="Arial" panose="020B0604020202020204" pitchFamily="34" charset="0"/>
              <a:buChar char="•"/>
            </a:pPr>
            <a:r>
              <a:rPr lang="en-IE" sz="2100" dirty="0">
                <a:hlinkClick r:id="rId8"/>
              </a:rPr>
              <a:t>Farming for Nature</a:t>
            </a:r>
            <a:endParaRPr lang="en-IE" sz="2100" dirty="0"/>
          </a:p>
          <a:p>
            <a:pPr marL="342900" indent="-342900">
              <a:buFont typeface="Arial" panose="020B0604020202020204" pitchFamily="34" charset="0"/>
              <a:buChar char="•"/>
            </a:pPr>
            <a:r>
              <a:rPr lang="en-US" sz="2100" dirty="0">
                <a:hlinkClick r:id="rId9"/>
              </a:rPr>
              <a:t>OGI | Organic Growers of Ireland</a:t>
            </a:r>
            <a:endParaRPr lang="en-US" sz="2100" dirty="0"/>
          </a:p>
          <a:p>
            <a:pPr marL="342900" indent="-342900">
              <a:buFont typeface="Arial" panose="020B0604020202020204" pitchFamily="34" charset="0"/>
              <a:buChar char="•"/>
            </a:pPr>
            <a:r>
              <a:rPr lang="en-US" sz="2100" dirty="0">
                <a:hlinkClick r:id="rId10"/>
              </a:rPr>
              <a:t>Irish Organic Association</a:t>
            </a:r>
            <a:endParaRPr lang="en-US" sz="2100" dirty="0"/>
          </a:p>
          <a:p>
            <a:pPr marL="342900" indent="-342900">
              <a:buFont typeface="Arial" panose="020B0604020202020204" pitchFamily="34" charset="0"/>
              <a:buChar char="•"/>
            </a:pPr>
            <a:r>
              <a:rPr lang="en-US" sz="2100" dirty="0">
                <a:hlinkClick r:id="rId11"/>
              </a:rPr>
              <a:t>Leitrim Organic Farmers</a:t>
            </a:r>
            <a:endParaRPr lang="en-US" sz="2100" dirty="0"/>
          </a:p>
          <a:p>
            <a:pPr marL="342900" indent="-342900">
              <a:buFont typeface="Arial" panose="020B0604020202020204" pitchFamily="34" charset="0"/>
              <a:buChar char="•"/>
            </a:pPr>
            <a:r>
              <a:rPr lang="en-US" sz="2100" dirty="0">
                <a:hlinkClick r:id="rId12"/>
              </a:rPr>
              <a:t>ARC | Agriculture &amp; Rural Convention </a:t>
            </a:r>
            <a:endParaRPr lang="en-US" sz="2100" dirty="0"/>
          </a:p>
          <a:p>
            <a:pPr marL="342900" indent="-342900">
              <a:buFont typeface="Arial" panose="020B0604020202020204" pitchFamily="34" charset="0"/>
              <a:buChar char="•"/>
            </a:pPr>
            <a:r>
              <a:rPr lang="en-IE" sz="2100" dirty="0">
                <a:hlinkClick r:id="rId13"/>
              </a:rPr>
              <a:t>NOTS – National Organic Training </a:t>
            </a:r>
            <a:r>
              <a:rPr lang="en-IE" sz="2100" dirty="0" err="1">
                <a:hlinkClick r:id="rId13"/>
              </a:rPr>
              <a:t>Skillnet</a:t>
            </a:r>
            <a:endParaRPr lang="en-US" sz="2100"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0" y="443960"/>
            <a:ext cx="11237589" cy="803654"/>
          </a:xfrm>
        </p:spPr>
        <p:txBody>
          <a:bodyPr/>
          <a:lstStyle/>
          <a:p>
            <a:r>
              <a:rPr lang="de-DE" dirty="0"/>
              <a:t>Einige nützliche Links für Verbände und Netzwerke in </a:t>
            </a:r>
            <a:r>
              <a:rPr lang="de-DE" b="1" dirty="0"/>
              <a:t>Irland</a:t>
            </a:r>
            <a:br>
              <a:rPr lang="de-DE" dirty="0"/>
            </a:br>
            <a:endParaRPr lang="de-DE" dirty="0"/>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descr="A flag of ireland with a black background&#10;&#10;Description automatically generated">
            <a:extLst>
              <a:ext uri="{FF2B5EF4-FFF2-40B4-BE49-F238E27FC236}">
                <a16:creationId xmlns:a16="http://schemas.microsoft.com/office/drawing/2014/main" id="{0E7CB549-7A74-1107-46FF-AAF218AD6664}"/>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tretch>
            <a:fillRect/>
          </a:stretch>
        </p:blipFill>
        <p:spPr>
          <a:xfrm>
            <a:off x="1221573" y="1633298"/>
            <a:ext cx="1019757" cy="1019757"/>
          </a:xfrm>
          <a:prstGeom prst="rect">
            <a:avLst/>
          </a:prstGeom>
        </p:spPr>
      </p:pic>
    </p:spTree>
    <p:extLst>
      <p:ext uri="{BB962C8B-B14F-4D97-AF65-F5344CB8AC3E}">
        <p14:creationId xmlns:p14="http://schemas.microsoft.com/office/powerpoint/2010/main" val="360021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448097" y="1494130"/>
            <a:ext cx="9409604" cy="3440624"/>
          </a:xfrm>
        </p:spPr>
        <p:txBody>
          <a:bodyPr/>
          <a:lstStyle/>
          <a:p>
            <a:pPr marL="342900" indent="-342900">
              <a:spcBef>
                <a:spcPts val="600"/>
              </a:spcBef>
              <a:buFont typeface="Arial" panose="020B0604020202020204" pitchFamily="34" charset="0"/>
              <a:buChar char="•"/>
            </a:pPr>
            <a:r>
              <a:rPr lang="pl-PL" dirty="0">
                <a:hlinkClick r:id="rId3"/>
              </a:rPr>
              <a:t>CDR - Centrum Doradztwa Rolniczego w Brwinowie</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(Agricultural Advisory Centre) </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4"/>
              </a:rPr>
              <a:t>Strona główna - ZWIĄZEK ZAWODOWY PRACOWNIKÓW ROLNICTWA W RZECZYPOSPOLITEJ POLSKIEJ (zzpr.org.pl)</a:t>
            </a:r>
            <a:r>
              <a:rPr lang="pl-PL" dirty="0">
                <a:effectLst/>
                <a:latin typeface="Calibri" panose="020F0502020204030204" pitchFamily="34" charset="0"/>
                <a:ea typeface="Aptos" panose="020B0004020202020204" pitchFamily="34" charset="0"/>
                <a:cs typeface="Aptos" panose="020B0004020202020204" pitchFamily="34" charset="0"/>
              </a:rPr>
              <a:t>(Agricultural Workers Union)</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pl-PL" dirty="0">
                <a:hlinkClick r:id="rId5"/>
              </a:rPr>
              <a:t>KZRKiOR | Krajowy Związek Rolników i Organizacji Rolniczych (kolkarolnicze.pl)</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(National Union of Farmers, Cooperatives and Agricultural Organi</a:t>
            </a:r>
            <a:r>
              <a:rPr lang="en-IE" dirty="0">
                <a:effectLst/>
                <a:latin typeface="Calibri" panose="020F0502020204030204" pitchFamily="34" charset="0"/>
                <a:ea typeface="Aptos" panose="020B0004020202020204" pitchFamily="34" charset="0"/>
                <a:cs typeface="Aptos" panose="020B0004020202020204" pitchFamily="34" charset="0"/>
              </a:rPr>
              <a:t>s</a:t>
            </a:r>
            <a:r>
              <a:rPr lang="pl-PL" dirty="0">
                <a:effectLst/>
                <a:latin typeface="Calibri" panose="020F0502020204030204" pitchFamily="34" charset="0"/>
                <a:ea typeface="Aptos" panose="020B0004020202020204" pitchFamily="34" charset="0"/>
                <a:cs typeface="Aptos" panose="020B0004020202020204" pitchFamily="34" charset="0"/>
              </a:rPr>
              <a:t>ations)</a:t>
            </a:r>
            <a:endParaRPr lang="en-IE" dirty="0">
              <a:effectLst/>
              <a:latin typeface="Calibri" panose="020F0502020204030204" pitchFamily="34" charset="0"/>
              <a:ea typeface="Aptos" panose="020B0004020202020204" pitchFamily="34" charset="0"/>
              <a:cs typeface="Aptos" panose="020B0004020202020204" pitchFamily="34" charset="0"/>
            </a:endParaRPr>
          </a:p>
          <a:p>
            <a:pPr marL="342900" indent="-342900">
              <a:spcBef>
                <a:spcPts val="600"/>
              </a:spcBef>
              <a:buFont typeface="Arial" panose="020B0604020202020204" pitchFamily="34" charset="0"/>
              <a:buChar char="•"/>
            </a:pPr>
            <a:r>
              <a:rPr lang="en-IE" dirty="0">
                <a:hlinkClick r:id="rId6"/>
              </a:rPr>
              <a:t>KSOW</a:t>
            </a:r>
            <a:r>
              <a:rPr lang="en-IE" dirty="0"/>
              <a:t> </a:t>
            </a:r>
            <a:r>
              <a:rPr lang="pl-PL" dirty="0">
                <a:effectLst/>
                <a:latin typeface="Calibri" panose="020F0502020204030204" pitchFamily="34" charset="0"/>
                <a:ea typeface="Aptos" panose="020B0004020202020204" pitchFamily="34" charset="0"/>
                <a:cs typeface="Aptos" panose="020B0004020202020204" pitchFamily="34" charset="0"/>
              </a:rPr>
              <a:t>(National Network of Rural Areas)</a:t>
            </a:r>
            <a:endParaRPr lang="en-IE"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0" y="443960"/>
            <a:ext cx="11237589" cy="803654"/>
          </a:xfrm>
        </p:spPr>
        <p:txBody>
          <a:bodyPr/>
          <a:lstStyle/>
          <a:p>
            <a:r>
              <a:rPr lang="de-DE" dirty="0"/>
              <a:t>Einige nützliche Links für Verbände und Netzwerke in </a:t>
            </a:r>
            <a:r>
              <a:rPr lang="de-DE" b="1" dirty="0"/>
              <a:t>Polen</a:t>
            </a:r>
            <a:br>
              <a:rPr lang="de-DE" dirty="0"/>
            </a:br>
            <a:endParaRPr lang="en-US" b="1" dirty="0"/>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99474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877987" y="1494130"/>
            <a:ext cx="8261535" cy="3440624"/>
          </a:xfrm>
        </p:spPr>
        <p:txBody>
          <a:bodyPr/>
          <a:lstStyle/>
          <a:p>
            <a:pPr marL="285750" indent="-285750">
              <a:buFont typeface="Arial" panose="020B0604020202020204" pitchFamily="34" charset="0"/>
              <a:buChar char="•"/>
            </a:pPr>
            <a:r>
              <a:rPr lang="en-IE" dirty="0">
                <a:hlinkClick r:id="rId3"/>
              </a:rPr>
              <a:t>Campagna </a:t>
            </a:r>
            <a:r>
              <a:rPr lang="en-IE" dirty="0" err="1">
                <a:hlinkClick r:id="rId3"/>
              </a:rPr>
              <a:t>Amica</a:t>
            </a:r>
            <a:r>
              <a:rPr lang="en-IE" dirty="0">
                <a:hlinkClick r:id="rId3"/>
              </a:rPr>
              <a:t> (campagnamica.it)</a:t>
            </a:r>
            <a:endParaRPr lang="en-IE" dirty="0"/>
          </a:p>
          <a:p>
            <a:pPr marL="285750" indent="-285750">
              <a:buFont typeface="Arial" panose="020B0604020202020204" pitchFamily="34" charset="0"/>
              <a:buChar char="•"/>
            </a:pPr>
            <a:r>
              <a:rPr lang="en-IE" dirty="0">
                <a:hlinkClick r:id="rId4"/>
              </a:rPr>
              <a:t>Coldiretti – PUGLIA</a:t>
            </a:r>
            <a:endParaRPr lang="en-IE" dirty="0"/>
          </a:p>
          <a:p>
            <a:pPr marL="285750" indent="-285750">
              <a:buFont typeface="Arial" panose="020B0604020202020204" pitchFamily="34" charset="0"/>
              <a:buChar char="•"/>
            </a:pPr>
            <a:r>
              <a:rPr lang="en-IE" dirty="0" err="1">
                <a:hlinkClick r:id="rId5"/>
              </a:rPr>
              <a:t>Confagricoltura</a:t>
            </a:r>
            <a:r>
              <a:rPr lang="en-IE" dirty="0">
                <a:hlinkClick r:id="rId5"/>
              </a:rPr>
              <a:t> Foggia</a:t>
            </a:r>
            <a:endParaRPr lang="en-IE" dirty="0"/>
          </a:p>
          <a:p>
            <a:pPr marL="285750" indent="-285750">
              <a:buFont typeface="Arial" panose="020B0604020202020204" pitchFamily="34" charset="0"/>
              <a:buChar char="•"/>
            </a:pPr>
            <a:r>
              <a:rPr lang="it-IT" dirty="0">
                <a:hlinkClick r:id="rId6"/>
              </a:rPr>
              <a:t>Legacoop Puglia - Valori, Imprese, Persone</a:t>
            </a:r>
            <a:endParaRPr lang="it-IT" dirty="0"/>
          </a:p>
          <a:p>
            <a:pPr marL="285750" indent="-285750">
              <a:buFont typeface="Arial" panose="020B0604020202020204" pitchFamily="34" charset="0"/>
              <a:buChar char="•"/>
            </a:pPr>
            <a:r>
              <a:rPr lang="it-IT" dirty="0">
                <a:hlinkClick r:id="rId7"/>
              </a:rPr>
              <a:t>FederBio. Il biologico italiano in movimento</a:t>
            </a:r>
            <a:endParaRPr lang="it-IT" dirty="0"/>
          </a:p>
          <a:p>
            <a:pPr marL="285750" indent="-285750">
              <a:buFont typeface="Arial" panose="020B0604020202020204" pitchFamily="34" charset="0"/>
              <a:buChar char="•"/>
            </a:pPr>
            <a:r>
              <a:rPr lang="en-IE" dirty="0">
                <a:hlinkClick r:id="rId8"/>
              </a:rPr>
              <a:t>genuinoclandestino.it</a:t>
            </a:r>
            <a:endParaRPr lang="en-IE" dirty="0"/>
          </a:p>
          <a:p>
            <a:pPr marL="285750" indent="-285750">
              <a:buFont typeface="Arial" panose="020B0604020202020204" pitchFamily="34" charset="0"/>
              <a:buChar char="•"/>
            </a:pPr>
            <a:r>
              <a:rPr lang="it-IT" dirty="0">
                <a:hlinkClick r:id="rId9"/>
              </a:rPr>
              <a:t>CampiAperti - Agricoltura biologica e mercati contadini per l'autogestione alimentare</a:t>
            </a:r>
            <a:endParaRPr lang="it-IT" dirty="0"/>
          </a:p>
          <a:p>
            <a:pPr marL="285750" indent="-285750">
              <a:buFont typeface="Arial" panose="020B0604020202020204" pitchFamily="34" charset="0"/>
              <a:buChar char="•"/>
            </a:pPr>
            <a:r>
              <a:rPr lang="en-IE" dirty="0">
                <a:hlinkClick r:id="rId10"/>
              </a:rPr>
              <a:t>CIA - </a:t>
            </a:r>
            <a:r>
              <a:rPr lang="en-IE" dirty="0" err="1">
                <a:hlinkClick r:id="rId10"/>
              </a:rPr>
              <a:t>Agricoltori</a:t>
            </a:r>
            <a:r>
              <a:rPr lang="en-IE" dirty="0">
                <a:hlinkClick r:id="rId10"/>
              </a:rPr>
              <a:t> </a:t>
            </a:r>
            <a:r>
              <a:rPr lang="en-IE" dirty="0" err="1">
                <a:hlinkClick r:id="rId10"/>
              </a:rPr>
              <a:t>Italiani</a:t>
            </a:r>
            <a:r>
              <a:rPr lang="en-IE" dirty="0">
                <a:hlinkClick r:id="rId10"/>
              </a:rPr>
              <a:t> – Home</a:t>
            </a:r>
            <a:endParaRPr lang="en-IE" dirty="0"/>
          </a:p>
          <a:p>
            <a:pPr marL="285750" indent="-285750">
              <a:buFont typeface="Arial" panose="020B0604020202020204" pitchFamily="34" charset="0"/>
              <a:buChar char="•"/>
            </a:pPr>
            <a:r>
              <a:rPr lang="it-IT" dirty="0">
                <a:hlinkClick r:id="rId11"/>
              </a:rPr>
              <a:t>Chi siamo - Slow Food - Buono, Pulito e Giusto.</a:t>
            </a: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314876" y="443960"/>
            <a:ext cx="11562247" cy="803654"/>
          </a:xfrm>
        </p:spPr>
        <p:txBody>
          <a:bodyPr/>
          <a:lstStyle/>
          <a:p>
            <a:r>
              <a:rPr lang="de-DE" dirty="0"/>
              <a:t>Einige nützliche Links für Verbände und Netzwerke in </a:t>
            </a:r>
            <a:r>
              <a:rPr lang="de-DE" b="1" dirty="0"/>
              <a:t>Italien</a:t>
            </a:r>
            <a:br>
              <a:rPr lang="de-DE" dirty="0"/>
            </a:br>
            <a:endParaRPr lang="de-DE" dirty="0"/>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rcRect/>
          <a:stretch/>
        </p:blipFill>
        <p:spPr>
          <a:xfrm>
            <a:off x="1221573" y="1633298"/>
            <a:ext cx="1019757" cy="1019757"/>
          </a:xfrm>
          <a:prstGeom prst="rect">
            <a:avLst/>
          </a:prstGeom>
        </p:spPr>
      </p:pic>
    </p:spTree>
    <p:extLst>
      <p:ext uri="{BB962C8B-B14F-4D97-AF65-F5344CB8AC3E}">
        <p14:creationId xmlns:p14="http://schemas.microsoft.com/office/powerpoint/2010/main" val="3651624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288780" y="231642"/>
            <a:ext cx="11917450" cy="803654"/>
          </a:xfrm>
        </p:spPr>
        <p:txBody>
          <a:bodyPr/>
          <a:lstStyle/>
          <a:p>
            <a:r>
              <a:rPr lang="de-DE" dirty="0"/>
              <a:t>Einige nützliche Links für Verbände und Netzwerke in der </a:t>
            </a:r>
            <a:r>
              <a:rPr lang="de-DE" b="1" dirty="0"/>
              <a:t>Slowakei</a:t>
            </a:r>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4814" y="1839310"/>
            <a:ext cx="819808" cy="578069"/>
          </a:xfrm>
          <a:prstGeom prst="rect">
            <a:avLst/>
          </a:prstGeom>
        </p:spPr>
      </p:pic>
      <p:cxnSp>
        <p:nvCxnSpPr>
          <p:cNvPr id="14" name="Straight Connector 13">
            <a:extLst>
              <a:ext uri="{FF2B5EF4-FFF2-40B4-BE49-F238E27FC236}">
                <a16:creationId xmlns:a16="http://schemas.microsoft.com/office/drawing/2014/main" id="{6AE2C3AD-6782-D609-74E2-4734EFD93E5E}"/>
              </a:ext>
            </a:extLst>
          </p:cNvPr>
          <p:cNvCxnSpPr/>
          <p:nvPr/>
        </p:nvCxnSpPr>
        <p:spPr>
          <a:xfrm>
            <a:off x="1345325" y="1765738"/>
            <a:ext cx="0" cy="872359"/>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52C7256F-06D5-A2E8-81CD-E9545869BF8D}"/>
              </a:ext>
            </a:extLst>
          </p:cNvPr>
          <p:cNvSpPr/>
          <p:nvPr/>
        </p:nvSpPr>
        <p:spPr>
          <a:xfrm>
            <a:off x="1310961" y="1765739"/>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
            <a:extLst>
              <a:ext uri="{FF2B5EF4-FFF2-40B4-BE49-F238E27FC236}">
                <a16:creationId xmlns:a16="http://schemas.microsoft.com/office/drawing/2014/main" id="{F70F783F-C7AD-226A-D57E-D80337D411A0}"/>
              </a:ext>
            </a:extLst>
          </p:cNvPr>
          <p:cNvSpPr>
            <a:spLocks noGrp="1" noChangeArrowheads="1"/>
          </p:cNvSpPr>
          <p:nvPr>
            <p:ph type="body" sz="quarter" idx="18"/>
          </p:nvPr>
        </p:nvSpPr>
        <p:spPr bwMode="auto">
          <a:xfrm>
            <a:off x="2746082" y="1488302"/>
            <a:ext cx="915181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4"/>
              </a:rPr>
              <a:t>Poctivé</a:t>
            </a:r>
            <a:r>
              <a:rPr lang="en-IE" dirty="0">
                <a:hlinkClick r:id="rId4"/>
              </a:rPr>
              <a:t> </a:t>
            </a:r>
            <a:r>
              <a:rPr lang="en-IE" dirty="0" err="1">
                <a:hlinkClick r:id="rId4"/>
              </a:rPr>
              <a:t>dobroty</a:t>
            </a:r>
            <a:r>
              <a:rPr lang="en-IE" dirty="0">
                <a:hlinkClick r:id="rId4"/>
              </a:rPr>
              <a:t> (almasun.sk)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5"/>
              </a:rPr>
              <a:t>Úvod</a:t>
            </a:r>
            <a:r>
              <a:rPr lang="en-IE" dirty="0">
                <a:hlinkClick r:id="rId5"/>
              </a:rPr>
              <a:t> | OlejHont.sk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6"/>
              </a:rPr>
              <a:t>nahaji.sk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7"/>
              </a:rPr>
              <a:t>VIPA - </a:t>
            </a:r>
            <a:r>
              <a:rPr lang="en-IE" dirty="0" err="1">
                <a:hlinkClick r:id="rId7"/>
              </a:rPr>
              <a:t>Vidiecky</a:t>
            </a:r>
            <a:r>
              <a:rPr lang="en-IE" dirty="0">
                <a:hlinkClick r:id="rId7"/>
              </a:rPr>
              <a:t> </a:t>
            </a:r>
            <a:r>
              <a:rPr lang="en-IE" dirty="0" err="1">
                <a:hlinkClick r:id="rId7"/>
              </a:rPr>
              <a:t>parlament</a:t>
            </a:r>
            <a:r>
              <a:rPr lang="en-IE" dirty="0">
                <a:hlinkClick r:id="rId7"/>
              </a:rPr>
              <a:t> | VIPA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8"/>
              </a:rPr>
              <a:t>Domov</a:t>
            </a:r>
            <a:r>
              <a:rPr lang="en-IE" dirty="0">
                <a:hlinkClick r:id="rId8"/>
              </a:rPr>
              <a:t> - ASYF - </a:t>
            </a:r>
            <a:r>
              <a:rPr lang="en-IE" dirty="0" err="1">
                <a:hlinkClick r:id="rId8"/>
              </a:rPr>
              <a:t>Združenie</a:t>
            </a:r>
            <a:r>
              <a:rPr lang="en-IE" dirty="0">
                <a:hlinkClick r:id="rId8"/>
              </a:rPr>
              <a:t> </a:t>
            </a:r>
            <a:r>
              <a:rPr lang="en-IE" dirty="0" err="1">
                <a:hlinkClick r:id="rId8"/>
              </a:rPr>
              <a:t>mladých</a:t>
            </a:r>
            <a:r>
              <a:rPr lang="en-IE" dirty="0">
                <a:hlinkClick r:id="rId8"/>
              </a:rPr>
              <a:t> </a:t>
            </a:r>
            <a:r>
              <a:rPr lang="en-IE" dirty="0" err="1">
                <a:hlinkClick r:id="rId8"/>
              </a:rPr>
              <a:t>farmárov</a:t>
            </a:r>
            <a:r>
              <a:rPr lang="en-IE" dirty="0">
                <a:hlinkClick r:id="rId8"/>
              </a:rPr>
              <a:t> </a:t>
            </a:r>
            <a:r>
              <a:rPr lang="en-IE" dirty="0" err="1">
                <a:hlinkClick r:id="rId8"/>
              </a:rPr>
              <a:t>Slovenska</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a:hlinkClick r:id="rId9"/>
              </a:rPr>
              <a:t>New Edu, </a:t>
            </a:r>
            <a:r>
              <a:rPr lang="en-IE" dirty="0" err="1">
                <a:hlinkClick r:id="rId9"/>
              </a:rPr>
              <a:t>n.o.</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0"/>
              </a:rPr>
              <a:t>Domov</a:t>
            </a:r>
            <a:r>
              <a:rPr lang="en-IE" dirty="0">
                <a:hlinkClick r:id="rId10"/>
              </a:rPr>
              <a:t> - </a:t>
            </a:r>
            <a:r>
              <a:rPr lang="en-IE" dirty="0" err="1">
                <a:hlinkClick r:id="rId10"/>
              </a:rPr>
              <a:t>Vitajte</a:t>
            </a:r>
            <a:r>
              <a:rPr lang="en-IE" dirty="0">
                <a:hlinkClick r:id="rId10"/>
              </a:rPr>
              <a:t> </a:t>
            </a:r>
            <a:r>
              <a:rPr lang="en-IE" dirty="0" err="1">
                <a:hlinkClick r:id="rId10"/>
              </a:rPr>
              <a:t>na</a:t>
            </a:r>
            <a:r>
              <a:rPr lang="en-IE" dirty="0">
                <a:hlinkClick r:id="rId10"/>
              </a:rPr>
              <a:t> </a:t>
            </a:r>
            <a:r>
              <a:rPr lang="en-IE" dirty="0" err="1">
                <a:hlinkClick r:id="rId10"/>
              </a:rPr>
              <a:t>farme</a:t>
            </a:r>
            <a:r>
              <a:rPr lang="en-IE" dirty="0">
                <a:hlinkClick r:id="rId10"/>
              </a:rPr>
              <a:t> VEGGET</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1"/>
              </a:rPr>
              <a:t>Domov</a:t>
            </a:r>
            <a:r>
              <a:rPr lang="en-IE" dirty="0">
                <a:hlinkClick r:id="rId11"/>
              </a:rPr>
              <a:t> – VPMS</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2"/>
              </a:rPr>
              <a:t>Zväz</a:t>
            </a:r>
            <a:r>
              <a:rPr lang="en-IE" dirty="0">
                <a:hlinkClick r:id="rId12"/>
              </a:rPr>
              <a:t> </a:t>
            </a:r>
            <a:r>
              <a:rPr lang="en-IE" dirty="0" err="1">
                <a:hlinkClick r:id="rId12"/>
              </a:rPr>
              <a:t>chovateľov</a:t>
            </a:r>
            <a:r>
              <a:rPr lang="en-IE" dirty="0">
                <a:hlinkClick r:id="rId12"/>
              </a:rPr>
              <a:t> </a:t>
            </a:r>
            <a:r>
              <a:rPr lang="en-IE" dirty="0" err="1">
                <a:hlinkClick r:id="rId12"/>
              </a:rPr>
              <a:t>oviec</a:t>
            </a:r>
            <a:r>
              <a:rPr lang="en-IE" dirty="0">
                <a:hlinkClick r:id="rId12"/>
              </a:rPr>
              <a:t> a </a:t>
            </a:r>
            <a:r>
              <a:rPr lang="en-IE" dirty="0" err="1">
                <a:hlinkClick r:id="rId12"/>
              </a:rPr>
              <a:t>kôz</a:t>
            </a:r>
            <a:r>
              <a:rPr lang="en-IE" dirty="0">
                <a:hlinkClick r:id="rId12"/>
              </a:rPr>
              <a:t> - so </a:t>
            </a:r>
            <a:r>
              <a:rPr lang="en-IE" dirty="0" err="1">
                <a:hlinkClick r:id="rId12"/>
              </a:rPr>
              <a:t>sídlom</a:t>
            </a:r>
            <a:r>
              <a:rPr lang="en-IE" dirty="0">
                <a:hlinkClick r:id="rId12"/>
              </a:rPr>
              <a:t> v </a:t>
            </a:r>
            <a:r>
              <a:rPr lang="en-IE" dirty="0" err="1">
                <a:hlinkClick r:id="rId12"/>
              </a:rPr>
              <a:t>Banskej</a:t>
            </a:r>
            <a:r>
              <a:rPr lang="en-IE" dirty="0">
                <a:hlinkClick r:id="rId12"/>
              </a:rPr>
              <a:t> </a:t>
            </a:r>
            <a:r>
              <a:rPr lang="en-IE" dirty="0" err="1">
                <a:hlinkClick r:id="rId12"/>
              </a:rPr>
              <a:t>Bystrici</a:t>
            </a:r>
            <a:r>
              <a:rPr lang="en-IE" dirty="0">
                <a:hlinkClick r:id="rId12"/>
              </a:rPr>
              <a:t> (zchok.sk)</a:t>
            </a:r>
            <a:endParaRPr lang="en-IE" dirty="0"/>
          </a:p>
          <a:p>
            <a:pPr marL="342900" marR="0" lvl="0" indent="-3429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lang="en-IE" dirty="0" err="1">
                <a:hlinkClick r:id="rId13"/>
              </a:rPr>
              <a:t>Vítame</a:t>
            </a:r>
            <a:r>
              <a:rPr lang="en-IE" dirty="0">
                <a:hlinkClick r:id="rId13"/>
              </a:rPr>
              <a:t> </a:t>
            </a:r>
            <a:r>
              <a:rPr lang="en-IE" dirty="0" err="1">
                <a:hlinkClick r:id="rId13"/>
              </a:rPr>
              <a:t>Vás</a:t>
            </a:r>
            <a:r>
              <a:rPr lang="en-IE" dirty="0">
                <a:hlinkClick r:id="rId13"/>
              </a:rPr>
              <a:t> | izpi.sk</a:t>
            </a:r>
            <a:endParaRPr kumimoji="0" lang="sk-SK"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765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647006" y="1557432"/>
            <a:ext cx="9118960" cy="3440624"/>
          </a:xfrm>
        </p:spPr>
        <p:txBody>
          <a:bodyPr/>
          <a:lstStyle/>
          <a:p>
            <a:pPr marL="285750" indent="-285750">
              <a:buFont typeface="Arial" panose="020B0604020202020204" pitchFamily="34" charset="0"/>
              <a:buChar char="•"/>
            </a:pPr>
            <a:r>
              <a:rPr lang="en-IE" dirty="0">
                <a:hlinkClick r:id="rId3"/>
              </a:rPr>
              <a:t>Zemedelec.cz – </a:t>
            </a:r>
            <a:r>
              <a:rPr lang="en-IE" dirty="0" err="1">
                <a:hlinkClick r:id="rId3"/>
              </a:rPr>
              <a:t>zpravodajství</a:t>
            </a:r>
            <a:r>
              <a:rPr lang="en-IE" dirty="0">
                <a:hlinkClick r:id="rId3"/>
              </a:rPr>
              <a:t> ze </a:t>
            </a:r>
            <a:r>
              <a:rPr lang="en-IE" dirty="0" err="1">
                <a:hlinkClick r:id="rId3"/>
              </a:rPr>
              <a:t>všech</a:t>
            </a:r>
            <a:r>
              <a:rPr lang="en-IE" dirty="0">
                <a:hlinkClick r:id="rId3"/>
              </a:rPr>
              <a:t> </a:t>
            </a:r>
            <a:r>
              <a:rPr lang="en-IE" dirty="0" err="1">
                <a:hlinkClick r:id="rId3"/>
              </a:rPr>
              <a:t>oborů</a:t>
            </a:r>
            <a:r>
              <a:rPr lang="en-IE" dirty="0">
                <a:hlinkClick r:id="rId3"/>
              </a:rPr>
              <a:t> </a:t>
            </a:r>
            <a:r>
              <a:rPr lang="en-IE" dirty="0" err="1">
                <a:hlinkClick r:id="rId3"/>
              </a:rPr>
              <a:t>zemědělství</a:t>
            </a:r>
            <a:endParaRPr lang="en-IE" dirty="0"/>
          </a:p>
          <a:p>
            <a:pPr marL="285750" indent="-285750">
              <a:buFont typeface="Arial" panose="020B0604020202020204" pitchFamily="34" charset="0"/>
              <a:buChar char="•"/>
            </a:pPr>
            <a:r>
              <a:rPr lang="en-IE" dirty="0" err="1">
                <a:hlinkClick r:id="rId4"/>
              </a:rPr>
              <a:t>eAGRI</a:t>
            </a:r>
            <a:r>
              <a:rPr lang="en-IE" dirty="0">
                <a:hlinkClick r:id="rId4"/>
              </a:rPr>
              <a:t> | </a:t>
            </a:r>
            <a:r>
              <a:rPr lang="en-IE" dirty="0" err="1">
                <a:hlinkClick r:id="rId4"/>
              </a:rPr>
              <a:t>eAGRI</a:t>
            </a:r>
            <a:endParaRPr lang="en-IE" dirty="0"/>
          </a:p>
          <a:p>
            <a:pPr marL="285750" indent="-285750">
              <a:buFont typeface="Arial" panose="020B0604020202020204" pitchFamily="34" charset="0"/>
              <a:buChar char="•"/>
            </a:pPr>
            <a:r>
              <a:rPr lang="en-IE" dirty="0">
                <a:hlinkClick r:id="rId5"/>
              </a:rPr>
              <a:t>Home (bioinstitut.cz)</a:t>
            </a:r>
            <a:endParaRPr lang="en-IE" dirty="0"/>
          </a:p>
          <a:p>
            <a:pPr marL="285750" indent="-285750">
              <a:buFont typeface="Arial" panose="020B0604020202020204" pitchFamily="34" charset="0"/>
              <a:buChar char="•"/>
            </a:pPr>
            <a:r>
              <a:rPr lang="en-IE" dirty="0">
                <a:hlinkClick r:id="rId6"/>
              </a:rPr>
              <a:t>ČMSZP | </a:t>
            </a:r>
            <a:r>
              <a:rPr lang="en-IE" dirty="0" err="1">
                <a:hlinkClick r:id="rId6"/>
              </a:rPr>
              <a:t>Českomoravský</a:t>
            </a:r>
            <a:r>
              <a:rPr lang="en-IE" dirty="0">
                <a:hlinkClick r:id="rId6"/>
              </a:rPr>
              <a:t> </a:t>
            </a:r>
            <a:r>
              <a:rPr lang="en-IE" dirty="0" err="1">
                <a:hlinkClick r:id="rId6"/>
              </a:rPr>
              <a:t>svaz</a:t>
            </a:r>
            <a:r>
              <a:rPr lang="en-IE" dirty="0">
                <a:hlinkClick r:id="rId6"/>
              </a:rPr>
              <a:t> </a:t>
            </a:r>
            <a:r>
              <a:rPr lang="en-IE" dirty="0" err="1">
                <a:hlinkClick r:id="rId6"/>
              </a:rPr>
              <a:t>zemědělských</a:t>
            </a:r>
            <a:r>
              <a:rPr lang="en-IE" dirty="0">
                <a:hlinkClick r:id="rId6"/>
              </a:rPr>
              <a:t> </a:t>
            </a:r>
            <a:r>
              <a:rPr lang="en-IE" dirty="0" err="1">
                <a:hlinkClick r:id="rId6"/>
              </a:rPr>
              <a:t>podnikatelů</a:t>
            </a:r>
            <a:r>
              <a:rPr lang="en-IE" dirty="0">
                <a:hlinkClick r:id="rId6"/>
              </a:rPr>
              <a:t> (cmszp.cz)</a:t>
            </a:r>
            <a:endParaRPr lang="en-IE" dirty="0"/>
          </a:p>
          <a:p>
            <a:pPr marL="285750" indent="-285750">
              <a:buFont typeface="Arial" panose="020B0604020202020204" pitchFamily="34" charset="0"/>
              <a:buChar char="•"/>
            </a:pPr>
            <a:r>
              <a:rPr lang="en-IE" dirty="0">
                <a:hlinkClick r:id="rId7"/>
              </a:rPr>
              <a:t>Homepage - ČMZU (cmzu.cz)</a:t>
            </a:r>
            <a:endParaRPr lang="en-IE" dirty="0"/>
          </a:p>
          <a:p>
            <a:pPr marL="285750" indent="-285750">
              <a:buFont typeface="Arial" panose="020B0604020202020204" pitchFamily="34" charset="0"/>
              <a:buChar char="•"/>
            </a:pPr>
            <a:r>
              <a:rPr lang="en-IE" dirty="0" err="1">
                <a:hlinkClick r:id="rId8"/>
              </a:rPr>
              <a:t>Zemědělský</a:t>
            </a:r>
            <a:r>
              <a:rPr lang="en-IE" dirty="0">
                <a:hlinkClick r:id="rId8"/>
              </a:rPr>
              <a:t> </a:t>
            </a:r>
            <a:r>
              <a:rPr lang="en-IE" dirty="0" err="1">
                <a:hlinkClick r:id="rId8"/>
              </a:rPr>
              <a:t>svaz</a:t>
            </a:r>
            <a:r>
              <a:rPr lang="en-IE" dirty="0">
                <a:hlinkClick r:id="rId8"/>
              </a:rPr>
              <a:t> ČR (zscr.cz)</a:t>
            </a:r>
            <a:endParaRPr lang="en-IE" dirty="0"/>
          </a:p>
          <a:p>
            <a:pPr marL="285750" indent="-285750">
              <a:buFont typeface="Arial" panose="020B0604020202020204" pitchFamily="34" charset="0"/>
              <a:buChar char="•"/>
            </a:pPr>
            <a:r>
              <a:rPr lang="en-IE" dirty="0" err="1">
                <a:hlinkClick r:id="rId9"/>
              </a:rPr>
              <a:t>Informační</a:t>
            </a:r>
            <a:r>
              <a:rPr lang="en-IE" dirty="0">
                <a:hlinkClick r:id="rId9"/>
              </a:rPr>
              <a:t> </a:t>
            </a:r>
            <a:r>
              <a:rPr lang="en-IE" dirty="0" err="1">
                <a:hlinkClick r:id="rId9"/>
              </a:rPr>
              <a:t>systém</a:t>
            </a:r>
            <a:r>
              <a:rPr lang="en-IE" dirty="0">
                <a:hlinkClick r:id="rId9"/>
              </a:rPr>
              <a:t> PK ČR </a:t>
            </a:r>
            <a:r>
              <a:rPr lang="en-IE" dirty="0">
                <a:hlinkClick r:id="rId10"/>
              </a:rPr>
              <a:t>–</a:t>
            </a:r>
            <a:r>
              <a:rPr lang="en-IE" dirty="0">
                <a:hlinkClick r:id="rId9"/>
              </a:rPr>
              <a:t> </a:t>
            </a:r>
            <a:r>
              <a:rPr lang="en-IE" dirty="0" err="1">
                <a:hlinkClick r:id="rId9"/>
              </a:rPr>
              <a:t>Foodnet</a:t>
            </a:r>
            <a:endParaRPr lang="en-IE" dirty="0"/>
          </a:p>
          <a:p>
            <a:pPr marL="285750" indent="-285750">
              <a:buFont typeface="Arial" panose="020B0604020202020204" pitchFamily="34" charset="0"/>
              <a:buChar char="•"/>
            </a:pPr>
            <a:r>
              <a:rPr lang="en-IE" dirty="0">
                <a:hlinkClick r:id="rId10"/>
              </a:rPr>
              <a:t>The Young </a:t>
            </a:r>
            <a:r>
              <a:rPr lang="en-IE" dirty="0" err="1">
                <a:hlinkClick r:id="rId10"/>
              </a:rPr>
              <a:t>Agrarians´Society</a:t>
            </a:r>
            <a:r>
              <a:rPr lang="en-IE" dirty="0">
                <a:hlinkClick r:id="rId10"/>
              </a:rPr>
              <a:t> of the Czech Republic (YAS CR) | </a:t>
            </a:r>
            <a:r>
              <a:rPr lang="en-IE" dirty="0" err="1">
                <a:hlinkClick r:id="rId10"/>
              </a:rPr>
              <a:t>Společnost</a:t>
            </a:r>
            <a:r>
              <a:rPr lang="en-IE" dirty="0">
                <a:hlinkClick r:id="rId10"/>
              </a:rPr>
              <a:t> </a:t>
            </a:r>
            <a:r>
              <a:rPr lang="en-IE" dirty="0" err="1">
                <a:hlinkClick r:id="rId10"/>
              </a:rPr>
              <a:t>mladých</a:t>
            </a:r>
            <a:r>
              <a:rPr lang="en-IE" dirty="0">
                <a:hlinkClick r:id="rId10"/>
              </a:rPr>
              <a:t> </a:t>
            </a:r>
            <a:r>
              <a:rPr lang="en-IE" dirty="0" err="1">
                <a:hlinkClick r:id="rId10"/>
              </a:rPr>
              <a:t>agrárníků</a:t>
            </a:r>
            <a:r>
              <a:rPr lang="en-IE" dirty="0">
                <a:hlinkClick r:id="rId10"/>
              </a:rPr>
              <a:t> </a:t>
            </a:r>
            <a:r>
              <a:rPr lang="en-IE" dirty="0" err="1">
                <a:hlinkClick r:id="rId10"/>
              </a:rPr>
              <a:t>České</a:t>
            </a:r>
            <a:r>
              <a:rPr lang="en-IE" dirty="0">
                <a:hlinkClick r:id="rId10"/>
              </a:rPr>
              <a:t> </a:t>
            </a:r>
            <a:r>
              <a:rPr lang="en-IE" dirty="0" err="1">
                <a:hlinkClick r:id="rId10"/>
              </a:rPr>
              <a:t>republiky</a:t>
            </a:r>
            <a:r>
              <a:rPr lang="en-IE" dirty="0">
                <a:hlinkClick r:id="rId10"/>
              </a:rPr>
              <a:t>, z. s. (smacr.cz)</a:t>
            </a:r>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515007" y="209377"/>
            <a:ext cx="11161986" cy="803654"/>
          </a:xfrm>
        </p:spPr>
        <p:txBody>
          <a:bodyPr/>
          <a:lstStyle/>
          <a:p>
            <a:r>
              <a:rPr lang="de-DE" dirty="0"/>
              <a:t>Einige nützliche Links für Verbände und Netzwerke in </a:t>
            </a:r>
            <a:r>
              <a:rPr lang="de-DE" b="1" dirty="0"/>
              <a:t>Tschechien</a:t>
            </a:r>
            <a:br>
              <a:rPr lang="de-DE" dirty="0"/>
            </a:br>
            <a:endParaRPr lang="de-DE" dirty="0"/>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3" name="Picture 12">
            <a:extLst>
              <a:ext uri="{FF2B5EF4-FFF2-40B4-BE49-F238E27FC236}">
                <a16:creationId xmlns:a16="http://schemas.microsoft.com/office/drawing/2014/main" id="{0E7CB549-7A74-1107-46FF-AAF218AD6664}"/>
              </a:ext>
            </a:extLst>
          </p:cNvPr>
          <p:cNvPicPr>
            <a:picLocks noChangeAspect="1"/>
          </p:cNvPicPr>
          <p:nvPr/>
        </p:nvPicPr>
        <p:blipFill rotWithShape="1">
          <a:blip r:embed="rId11" cstate="screen">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1197899" y="1758346"/>
            <a:ext cx="1019757" cy="557050"/>
          </a:xfrm>
          <a:prstGeom prst="rect">
            <a:avLst/>
          </a:prstGeom>
        </p:spPr>
      </p:pic>
      <p:cxnSp>
        <p:nvCxnSpPr>
          <p:cNvPr id="12" name="Straight Connector 11">
            <a:extLst>
              <a:ext uri="{FF2B5EF4-FFF2-40B4-BE49-F238E27FC236}">
                <a16:creationId xmlns:a16="http://schemas.microsoft.com/office/drawing/2014/main" id="{DDACE4C9-A8A1-B625-6411-D3EB0D9D78E8}"/>
              </a:ext>
            </a:extLst>
          </p:cNvPr>
          <p:cNvCxnSpPr/>
          <p:nvPr/>
        </p:nvCxnSpPr>
        <p:spPr>
          <a:xfrm>
            <a:off x="1349167" y="1734209"/>
            <a:ext cx="0" cy="872359"/>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355DCAC2-6B48-B819-424D-4BC2BBD3C21A}"/>
              </a:ext>
            </a:extLst>
          </p:cNvPr>
          <p:cNvSpPr/>
          <p:nvPr/>
        </p:nvSpPr>
        <p:spPr>
          <a:xfrm>
            <a:off x="1279434" y="1697423"/>
            <a:ext cx="139465" cy="73572"/>
          </a:xfrm>
          <a:prstGeom prst="flowChartConnector">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748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8"/>
          </p:nvPr>
        </p:nvSpPr>
        <p:spPr>
          <a:xfrm>
            <a:off x="2796602" y="1423147"/>
            <a:ext cx="9061098" cy="3440624"/>
          </a:xfrm>
        </p:spPr>
        <p:txBody>
          <a:bodyPr/>
          <a:lstStyle/>
          <a:p>
            <a:pPr marL="342900" indent="-342900">
              <a:buFont typeface="Arial" panose="020B0604020202020204" pitchFamily="34" charset="0"/>
              <a:buChar char="•"/>
            </a:pPr>
            <a:r>
              <a:rPr lang="en-US" dirty="0">
                <a:hlinkClick r:id="rId3"/>
              </a:rPr>
              <a:t>Lower Saxony Chamber of Agriculture (lwk-niedersachsen.de)</a:t>
            </a:r>
            <a:endParaRPr lang="en-US" dirty="0"/>
          </a:p>
          <a:p>
            <a:pPr marL="342900" indent="-342900">
              <a:buFont typeface="Arial" panose="020B0604020202020204" pitchFamily="34" charset="0"/>
              <a:buChar char="•"/>
            </a:pPr>
            <a:r>
              <a:rPr lang="en-IE" dirty="0">
                <a:hlinkClick r:id="rId4"/>
              </a:rPr>
              <a:t>Home | AMA - </a:t>
            </a:r>
            <a:r>
              <a:rPr lang="en-IE" dirty="0" err="1">
                <a:hlinkClick r:id="rId4"/>
              </a:rPr>
              <a:t>AgrarMarkt</a:t>
            </a:r>
            <a:r>
              <a:rPr lang="en-IE" dirty="0">
                <a:hlinkClick r:id="rId4"/>
              </a:rPr>
              <a:t> Austria</a:t>
            </a:r>
            <a:endParaRPr lang="en-US" dirty="0"/>
          </a:p>
          <a:p>
            <a:pPr marL="342900" indent="-342900">
              <a:buFont typeface="Arial" panose="020B0604020202020204" pitchFamily="34" charset="0"/>
              <a:buChar char="•"/>
            </a:pPr>
            <a:r>
              <a:rPr lang="en-US" dirty="0">
                <a:hlinkClick r:id="rId5"/>
              </a:rPr>
              <a:t>Austrian Farmers' Union (bauernbund.at)</a:t>
            </a:r>
            <a:endParaRPr lang="en-US" dirty="0"/>
          </a:p>
          <a:p>
            <a:pPr marL="342900" indent="-342900">
              <a:buFont typeface="Arial" panose="020B0604020202020204" pitchFamily="34" charset="0"/>
              <a:buChar char="•"/>
            </a:pPr>
            <a:r>
              <a:rPr lang="en-IE" dirty="0">
                <a:hlinkClick r:id="rId6"/>
              </a:rPr>
              <a:t>BIO AUSTRIA - Organic farmers (bio-austria.at)</a:t>
            </a:r>
            <a:endParaRPr lang="en-IE" dirty="0"/>
          </a:p>
          <a:p>
            <a:pPr marL="342900" indent="-342900">
              <a:buFont typeface="Arial" panose="020B0604020202020204" pitchFamily="34" charset="0"/>
              <a:buChar char="•"/>
            </a:pPr>
            <a:r>
              <a:rPr lang="en-IE" dirty="0">
                <a:hlinkClick r:id="rId7"/>
              </a:rPr>
              <a:t>ÖKL | ÖKL (oekl.at)</a:t>
            </a:r>
            <a:endParaRPr lang="en-IE" dirty="0"/>
          </a:p>
          <a:p>
            <a:pPr marL="342900" indent="-342900">
              <a:buFont typeface="Arial" panose="020B0604020202020204" pitchFamily="34" charset="0"/>
              <a:buChar char="•"/>
            </a:pPr>
            <a:r>
              <a:rPr lang="en-US" dirty="0">
                <a:hlinkClick r:id="rId8"/>
              </a:rPr>
              <a:t>Agriculture, Food and Climate in Austria (landschafftleben.at)</a:t>
            </a:r>
            <a:endParaRPr lang="en-IE" dirty="0"/>
          </a:p>
          <a:p>
            <a:pPr marL="342900" indent="-342900">
              <a:buFont typeface="Arial" panose="020B0604020202020204" pitchFamily="34" charset="0"/>
              <a:buChar char="•"/>
            </a:pPr>
            <a:r>
              <a:rPr lang="en-US" dirty="0">
                <a:hlinkClick r:id="rId9"/>
              </a:rPr>
              <a:t>Institute – Institute of Food Science and Human Nutrition – Leibniz University Hannover (uni-hannover.de)</a:t>
            </a:r>
            <a:endParaRPr lang="en-US" dirty="0"/>
          </a:p>
          <a:p>
            <a:pPr marL="342900" indent="-342900">
              <a:buFont typeface="Arial" panose="020B0604020202020204" pitchFamily="34" charset="0"/>
              <a:buChar char="•"/>
            </a:pPr>
            <a:r>
              <a:rPr lang="pt-BR" dirty="0">
                <a:hlinkClick r:id="rId10"/>
              </a:rPr>
              <a:t>Home - ReSoLa e.V. (resola-ev.de)</a:t>
            </a:r>
            <a:endParaRPr lang="en-IE" dirty="0"/>
          </a:p>
          <a:p>
            <a:pPr marL="342900" indent="-342900">
              <a:buFont typeface="Arial" panose="020B0604020202020204" pitchFamily="34" charset="0"/>
              <a:buChar char="•"/>
            </a:pPr>
            <a:endParaRPr lang="en-US" dirty="0"/>
          </a:p>
          <a:p>
            <a:endParaRPr lang="en-US" dirty="0"/>
          </a:p>
        </p:txBody>
      </p:sp>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6"/>
          </p:nvPr>
        </p:nvSpPr>
        <p:spPr>
          <a:xfrm>
            <a:off x="620111" y="233205"/>
            <a:ext cx="11161986" cy="803654"/>
          </a:xfrm>
        </p:spPr>
        <p:txBody>
          <a:bodyPr/>
          <a:lstStyle/>
          <a:p>
            <a:r>
              <a:rPr lang="de-DE" dirty="0"/>
              <a:t>Einige nützliche Links für Verbände und Netzwerke in </a:t>
            </a:r>
            <a:r>
              <a:rPr lang="de-DE" b="1" dirty="0"/>
              <a:t>Österreich</a:t>
            </a:r>
            <a:endParaRPr lang="en-US" b="1" dirty="0"/>
          </a:p>
        </p:txBody>
      </p:sp>
      <p:grpSp>
        <p:nvGrpSpPr>
          <p:cNvPr id="2" name="Group 1">
            <a:extLst>
              <a:ext uri="{FF2B5EF4-FFF2-40B4-BE49-F238E27FC236}">
                <a16:creationId xmlns:a16="http://schemas.microsoft.com/office/drawing/2014/main" id="{5D62FDE7-21E9-009D-EB03-A1C6FAEEB58C}"/>
              </a:ext>
            </a:extLst>
          </p:cNvPr>
          <p:cNvGrpSpPr/>
          <p:nvPr/>
        </p:nvGrpSpPr>
        <p:grpSpPr>
          <a:xfrm rot="3730759">
            <a:off x="11096947" y="828018"/>
            <a:ext cx="949885" cy="1163493"/>
            <a:chOff x="7602444" y="4967675"/>
            <a:chExt cx="483619" cy="592374"/>
          </a:xfrm>
        </p:grpSpPr>
        <p:grpSp>
          <p:nvGrpSpPr>
            <p:cNvPr id="5" name="Graphic 214">
              <a:extLst>
                <a:ext uri="{FF2B5EF4-FFF2-40B4-BE49-F238E27FC236}">
                  <a16:creationId xmlns:a16="http://schemas.microsoft.com/office/drawing/2014/main" id="{8C2979E3-14C7-6FB7-FC98-3C1F4DE373BF}"/>
                </a:ext>
              </a:extLst>
            </p:cNvPr>
            <p:cNvGrpSpPr/>
            <p:nvPr/>
          </p:nvGrpSpPr>
          <p:grpSpPr>
            <a:xfrm>
              <a:off x="7618661" y="4967675"/>
              <a:ext cx="467402" cy="507608"/>
              <a:chOff x="2251964" y="3590497"/>
              <a:chExt cx="467402" cy="507608"/>
            </a:xfrm>
            <a:solidFill>
              <a:srgbClr val="8DC641"/>
            </a:solidFill>
          </p:grpSpPr>
          <p:sp>
            <p:nvSpPr>
              <p:cNvPr id="9" name="Freeform 8">
                <a:extLst>
                  <a:ext uri="{FF2B5EF4-FFF2-40B4-BE49-F238E27FC236}">
                    <a16:creationId xmlns:a16="http://schemas.microsoft.com/office/drawing/2014/main" id="{796082C8-FAAC-3AE1-55A8-EBBFF518083E}"/>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96F58CF-A964-3963-6DA7-61A461266AAE}"/>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EBF1BE33-565E-E175-9797-E21DBEEDCC2D}"/>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6" name="Graphic 214">
              <a:extLst>
                <a:ext uri="{FF2B5EF4-FFF2-40B4-BE49-F238E27FC236}">
                  <a16:creationId xmlns:a16="http://schemas.microsoft.com/office/drawing/2014/main" id="{AC97DC2B-E325-7C8F-4684-DC00A44DA630}"/>
                </a:ext>
              </a:extLst>
            </p:cNvPr>
            <p:cNvGrpSpPr/>
            <p:nvPr/>
          </p:nvGrpSpPr>
          <p:grpSpPr>
            <a:xfrm>
              <a:off x="7602444" y="4993761"/>
              <a:ext cx="421973" cy="566288"/>
              <a:chOff x="2235747" y="3616583"/>
              <a:chExt cx="421973" cy="566288"/>
            </a:xfrm>
            <a:solidFill>
              <a:srgbClr val="231F20"/>
            </a:solidFill>
          </p:grpSpPr>
          <p:sp>
            <p:nvSpPr>
              <p:cNvPr id="7" name="Freeform 6">
                <a:extLst>
                  <a:ext uri="{FF2B5EF4-FFF2-40B4-BE49-F238E27FC236}">
                    <a16:creationId xmlns:a16="http://schemas.microsoft.com/office/drawing/2014/main" id="{800C5AFC-B468-CCD6-380D-1EC67EAF690A}"/>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30554CB-B349-6FE3-8F24-984FE64076E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9FFDAEA2-ACE4-FC42-6368-AEDC6F3B3D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495168" y="1755128"/>
            <a:ext cx="973052" cy="941050"/>
          </a:xfrm>
          <a:prstGeom prst="rect">
            <a:avLst/>
          </a:prstGeom>
        </p:spPr>
      </p:pic>
    </p:spTree>
    <p:extLst>
      <p:ext uri="{BB962C8B-B14F-4D97-AF65-F5344CB8AC3E}">
        <p14:creationId xmlns:p14="http://schemas.microsoft.com/office/powerpoint/2010/main" val="3064978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8"/>
          </p:nvPr>
        </p:nvSpPr>
        <p:spPr>
          <a:xfrm>
            <a:off x="779727" y="2132235"/>
            <a:ext cx="4867011" cy="3025975"/>
          </a:xfrm>
        </p:spPr>
        <p:txBody>
          <a:bodyPr/>
          <a:lstStyle/>
          <a:p>
            <a:r>
              <a:rPr lang="de-DE" dirty="0"/>
              <a:t>Um einfachen Zugang zu all diesen Verbänden und Netzwerken zu erhalten, besuchen Sie bitte unsere interaktive Karte auf der Projektwebsite </a:t>
            </a:r>
            <a:r>
              <a:rPr lang="en-US" dirty="0">
                <a:hlinkClick r:id="rId2"/>
              </a:rPr>
              <a:t>www.eu-dare.com</a:t>
            </a:r>
            <a:endParaRPr lang="en-US" dirty="0"/>
          </a:p>
          <a:p>
            <a:endParaRPr lang="en-US" dirty="0"/>
          </a:p>
          <a:p>
            <a:endParaRPr lang="en-US" dirty="0"/>
          </a:p>
        </p:txBody>
      </p:sp>
      <p:sp>
        <p:nvSpPr>
          <p:cNvPr id="5" name="Text Placeholder 4">
            <a:extLst>
              <a:ext uri="{FF2B5EF4-FFF2-40B4-BE49-F238E27FC236}">
                <a16:creationId xmlns:a16="http://schemas.microsoft.com/office/drawing/2014/main" id="{A771A6C9-E269-C442-8C5C-3C47FA5A2BA7}"/>
              </a:ext>
            </a:extLst>
          </p:cNvPr>
          <p:cNvSpPr>
            <a:spLocks noGrp="1"/>
          </p:cNvSpPr>
          <p:nvPr>
            <p:ph type="body" sz="quarter" idx="16"/>
          </p:nvPr>
        </p:nvSpPr>
        <p:spPr/>
        <p:txBody>
          <a:bodyPr/>
          <a:lstStyle/>
          <a:p>
            <a:r>
              <a:rPr lang="en-GB" b="1" dirty="0" err="1"/>
              <a:t>Interaktive</a:t>
            </a:r>
            <a:r>
              <a:rPr lang="en-GB" b="1" dirty="0"/>
              <a:t> Karte</a:t>
            </a:r>
            <a:br>
              <a:rPr lang="en-GB" dirty="0"/>
            </a:br>
            <a:endParaRPr lang="en-US" dirty="0"/>
          </a:p>
        </p:txBody>
      </p:sp>
      <p:pic>
        <p:nvPicPr>
          <p:cNvPr id="7" name="Picture Placeholder 6">
            <a:extLst>
              <a:ext uri="{FF2B5EF4-FFF2-40B4-BE49-F238E27FC236}">
                <a16:creationId xmlns:a16="http://schemas.microsoft.com/office/drawing/2014/main" id="{256AEAD7-B536-886B-A070-3606C9CD1F7A}"/>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7146E44-982C-DDCB-EF04-E409C539ADC1}"/>
              </a:ext>
            </a:extLst>
          </p:cNvPr>
          <p:cNvGrpSpPr/>
          <p:nvPr/>
        </p:nvGrpSpPr>
        <p:grpSpPr>
          <a:xfrm rot="3730759">
            <a:off x="6563865" y="804821"/>
            <a:ext cx="949885" cy="1163493"/>
            <a:chOff x="7602444" y="4967675"/>
            <a:chExt cx="483619" cy="592374"/>
          </a:xfrm>
        </p:grpSpPr>
        <p:grpSp>
          <p:nvGrpSpPr>
            <p:cNvPr id="9" name="Graphic 214">
              <a:extLst>
                <a:ext uri="{FF2B5EF4-FFF2-40B4-BE49-F238E27FC236}">
                  <a16:creationId xmlns:a16="http://schemas.microsoft.com/office/drawing/2014/main" id="{DE99BCAB-5FF3-81B5-725A-DCFFDE1AF9EF}"/>
                </a:ext>
              </a:extLst>
            </p:cNvPr>
            <p:cNvGrpSpPr/>
            <p:nvPr/>
          </p:nvGrpSpPr>
          <p:grpSpPr>
            <a:xfrm>
              <a:off x="7618661" y="4967675"/>
              <a:ext cx="467402" cy="507608"/>
              <a:chOff x="2251964" y="3590497"/>
              <a:chExt cx="467402" cy="507608"/>
            </a:xfrm>
            <a:solidFill>
              <a:srgbClr val="8DC641"/>
            </a:solidFill>
          </p:grpSpPr>
          <p:sp>
            <p:nvSpPr>
              <p:cNvPr id="14" name="Freeform 13">
                <a:extLst>
                  <a:ext uri="{FF2B5EF4-FFF2-40B4-BE49-F238E27FC236}">
                    <a16:creationId xmlns:a16="http://schemas.microsoft.com/office/drawing/2014/main" id="{578ED1C3-8686-ACD3-3876-A1B347060767}"/>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45F8FEE-105A-4450-1103-B6F4B7B71387}"/>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12DE49-7CEC-7792-F160-D40A3BBFF233}"/>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0" name="Graphic 214">
              <a:extLst>
                <a:ext uri="{FF2B5EF4-FFF2-40B4-BE49-F238E27FC236}">
                  <a16:creationId xmlns:a16="http://schemas.microsoft.com/office/drawing/2014/main" id="{0FABC650-489D-E5A8-59F5-0F93D90F9FE8}"/>
                </a:ext>
              </a:extLst>
            </p:cNvPr>
            <p:cNvGrpSpPr/>
            <p:nvPr/>
          </p:nvGrpSpPr>
          <p:grpSpPr>
            <a:xfrm>
              <a:off x="7602444" y="4993761"/>
              <a:ext cx="421973" cy="566288"/>
              <a:chOff x="2235747" y="3616583"/>
              <a:chExt cx="421973" cy="566288"/>
            </a:xfrm>
            <a:solidFill>
              <a:srgbClr val="231F20"/>
            </a:solidFill>
          </p:grpSpPr>
          <p:sp>
            <p:nvSpPr>
              <p:cNvPr id="11" name="Freeform 10">
                <a:extLst>
                  <a:ext uri="{FF2B5EF4-FFF2-40B4-BE49-F238E27FC236}">
                    <a16:creationId xmlns:a16="http://schemas.microsoft.com/office/drawing/2014/main" id="{DBD5FE4F-4C47-8CE3-5224-03843F1CD315}"/>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7E50A44-386F-1A7C-35CB-719B774873DD}"/>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63509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905542"/>
            <a:ext cx="9234385" cy="3288205"/>
          </a:xfrm>
        </p:spPr>
        <p:txBody>
          <a:bodyPr>
            <a:normAutofit/>
          </a:bodyPr>
          <a:lstStyle/>
          <a:p>
            <a:pPr>
              <a:lnSpc>
                <a:spcPct val="110000"/>
              </a:lnSpc>
            </a:pPr>
            <a:r>
              <a:rPr lang="de-DE" sz="3600" b="1" dirty="0"/>
              <a:t>Gut gemacht! </a:t>
            </a:r>
            <a:r>
              <a:rPr lang="de-DE" sz="3600" dirty="0"/>
              <a:t>Sie machen das großartig ... machen Sie weiter auf dieser </a:t>
            </a:r>
            <a:r>
              <a:rPr lang="de-DE" sz="3600" dirty="0" err="1"/>
              <a:t>Lernreise.In</a:t>
            </a:r>
            <a:r>
              <a:rPr lang="de-DE" sz="3600" dirty="0"/>
              <a:t> Modul 3 besprechen wir den </a:t>
            </a:r>
            <a:r>
              <a:rPr lang="de-DE" sz="3600" b="1" dirty="0"/>
              <a:t>Brückenbau zwischen Agroökologie und der Gemeinschaft.</a:t>
            </a:r>
            <a:endParaRPr lang="en-IE"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body" idx="1"/>
          </p:nvPr>
        </p:nvSpPr>
        <p:spPr>
          <a:xfrm>
            <a:off x="5857987" y="2153672"/>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dirty="0" err="1"/>
              <a:t>Europäische</a:t>
            </a:r>
            <a:r>
              <a:rPr lang="en-US" dirty="0"/>
              <a:t> </a:t>
            </a:r>
            <a:r>
              <a:rPr lang="en-US" dirty="0" err="1"/>
              <a:t>Richtlinien</a:t>
            </a:r>
            <a:r>
              <a:rPr lang="en-US" dirty="0"/>
              <a:t> und </a:t>
            </a:r>
            <a:r>
              <a:rPr lang="en-US" dirty="0" err="1"/>
              <a:t>Strategien</a:t>
            </a:r>
            <a:endParaRPr lang="en-US" dirty="0"/>
          </a:p>
          <a:p>
            <a:pPr marL="0" lvl="0" indent="0" algn="l" rtl="0">
              <a:lnSpc>
                <a:spcPct val="90000"/>
              </a:lnSpc>
              <a:spcBef>
                <a:spcPts val="1000"/>
              </a:spcBef>
              <a:spcAft>
                <a:spcPts val="0"/>
              </a:spcAft>
              <a:buClr>
                <a:srgbClr val="000000"/>
              </a:buClr>
              <a:buSzPts val="4800"/>
              <a:buNone/>
            </a:pPr>
            <a:endParaRPr dirty="0"/>
          </a:p>
        </p:txBody>
      </p:sp>
      <p:sp>
        <p:nvSpPr>
          <p:cNvPr id="390" name="Google Shape;390;p1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6"/>
          <p:cNvSpPr txBox="1">
            <a:spLocks noGrp="1"/>
          </p:cNvSpPr>
          <p:nvPr>
            <p:ph type="body" idx="1"/>
          </p:nvPr>
        </p:nvSpPr>
        <p:spPr>
          <a:xfrm>
            <a:off x="898526" y="1366461"/>
            <a:ext cx="5646737" cy="3025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400"/>
              <a:buNone/>
            </a:pPr>
            <a:r>
              <a:rPr lang="de-DE" dirty="0"/>
              <a:t>Die Europäische Union (EU) ist führend darin, nachhaltige Praktiken in der Landwirtschaft zu integrieren. Schlüsselrichtlinien wie die </a:t>
            </a:r>
            <a:r>
              <a:rPr lang="de-DE" dirty="0">
                <a:hlinkClick r:id="rId3"/>
              </a:rPr>
              <a:t>Farm-</a:t>
            </a:r>
            <a:r>
              <a:rPr lang="de-DE" dirty="0" err="1">
                <a:hlinkClick r:id="rId3"/>
              </a:rPr>
              <a:t>to</a:t>
            </a:r>
            <a:r>
              <a:rPr lang="de-DE" dirty="0">
                <a:hlinkClick r:id="rId3"/>
              </a:rPr>
              <a:t>-Fork-Strategie</a:t>
            </a:r>
            <a:r>
              <a:rPr lang="de-DE" dirty="0"/>
              <a:t> und die </a:t>
            </a:r>
            <a:r>
              <a:rPr lang="de-DE" dirty="0">
                <a:hlinkClick r:id="rId4"/>
              </a:rPr>
              <a:t>Biodiversitätsstrategie 2030 </a:t>
            </a:r>
            <a:r>
              <a:rPr lang="de-DE" dirty="0"/>
              <a:t>spielen dabei eine zentrale Rolle. Beide Strategien befürworten nicht nur die Prinzipien der Agroökologie, sondern unterstützen diese aktiv und helfen, die europäische Landwirtschaft auf eine nachhaltigere, gerechtere und umweltfreundlichere Zukunft auszurichten.</a:t>
            </a:r>
          </a:p>
        </p:txBody>
      </p:sp>
      <p:sp>
        <p:nvSpPr>
          <p:cNvPr id="396" name="Google Shape;396;p16"/>
          <p:cNvSpPr txBox="1">
            <a:spLocks noGrp="1"/>
          </p:cNvSpPr>
          <p:nvPr>
            <p:ph type="body" idx="2"/>
          </p:nvPr>
        </p:nvSpPr>
        <p:spPr>
          <a:xfrm>
            <a:off x="795253" y="614853"/>
            <a:ext cx="4990998" cy="4963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err="1"/>
              <a:t>Agroökologie</a:t>
            </a:r>
            <a:r>
              <a:rPr lang="en-US" b="1" dirty="0"/>
              <a:t> und Europa</a:t>
            </a:r>
          </a:p>
        </p:txBody>
      </p:sp>
      <p:pic>
        <p:nvPicPr>
          <p:cNvPr id="397" name="Google Shape;397;p16" descr="Rows of cabbages growing in field"/>
          <p:cNvPicPr preferRelativeResize="0">
            <a:picLocks noGrp="1"/>
          </p:cNvPicPr>
          <p:nvPr>
            <p:ph type="pic" idx="3"/>
          </p:nvPr>
        </p:nvPicPr>
        <p:blipFill rotWithShape="1">
          <a:blip r:embed="rId5" cstate="screen">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pic>
        <p:nvPicPr>
          <p:cNvPr id="398" name="Google Shape;398;p16">
            <a:hlinkClick r:id="rId3"/>
          </p:cNvPr>
          <p:cNvPicPr preferRelativeResize="0"/>
          <p:nvPr/>
        </p:nvPicPr>
        <p:blipFill rotWithShape="1">
          <a:blip r:embed="rId6">
            <a:alphaModFix/>
          </a:blip>
          <a:srcRect/>
          <a:stretch/>
        </p:blipFill>
        <p:spPr>
          <a:xfrm>
            <a:off x="7378933" y="1155445"/>
            <a:ext cx="3740342" cy="495325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body" idx="1"/>
          </p:nvPr>
        </p:nvSpPr>
        <p:spPr>
          <a:xfrm>
            <a:off x="4638517" y="846903"/>
            <a:ext cx="6836454" cy="33731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de-DE" dirty="0"/>
              <a:t>Reduzierung von Chemikalien in der Landwirtschaft</a:t>
            </a:r>
          </a:p>
        </p:txBody>
      </p:sp>
      <p:sp>
        <p:nvSpPr>
          <p:cNvPr id="404" name="Google Shape;404;p17"/>
          <p:cNvSpPr txBox="1">
            <a:spLocks noGrp="1"/>
          </p:cNvSpPr>
          <p:nvPr>
            <p:ph type="body" idx="2"/>
          </p:nvPr>
        </p:nvSpPr>
        <p:spPr>
          <a:xfrm>
            <a:off x="4336141" y="1302150"/>
            <a:ext cx="712938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Es setzt Ziele zur Reduzierung des Einsatzes von Pestiziden, Düngemitteln und Antibiotika in der Landwirtschaft, was mit den agroökologischen Prinzipien übereinstimmt, externe chemische Eingaben zu verringern.</a:t>
            </a:r>
          </a:p>
        </p:txBody>
      </p:sp>
      <p:sp>
        <p:nvSpPr>
          <p:cNvPr id="405" name="Google Shape;405;p17"/>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06" name="Google Shape;406;p17" descr="Plants in field"/>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07" name="Google Shape;407;p17"/>
          <p:cNvSpPr txBox="1">
            <a:spLocks noGrp="1"/>
          </p:cNvSpPr>
          <p:nvPr>
            <p:ph type="body" idx="5"/>
          </p:nvPr>
        </p:nvSpPr>
        <p:spPr>
          <a:xfrm>
            <a:off x="4912292" y="2651636"/>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Förderung</a:t>
            </a:r>
            <a:r>
              <a:rPr lang="en-US" dirty="0"/>
              <a:t> der </a:t>
            </a:r>
            <a:r>
              <a:rPr lang="en-US" dirty="0" err="1"/>
              <a:t>ökologischen</a:t>
            </a:r>
            <a:r>
              <a:rPr lang="en-US" dirty="0"/>
              <a:t> </a:t>
            </a:r>
            <a:r>
              <a:rPr lang="en-US" dirty="0" err="1"/>
              <a:t>Landwirtschaft</a:t>
            </a:r>
            <a:endParaRPr lang="en-US" dirty="0"/>
          </a:p>
        </p:txBody>
      </p:sp>
      <p:sp>
        <p:nvSpPr>
          <p:cNvPr id="408" name="Google Shape;408;p17"/>
          <p:cNvSpPr txBox="1">
            <a:spLocks noGrp="1"/>
          </p:cNvSpPr>
          <p:nvPr>
            <p:ph type="body" idx="6"/>
          </p:nvPr>
        </p:nvSpPr>
        <p:spPr>
          <a:xfrm>
            <a:off x="4320643" y="3189659"/>
            <a:ext cx="714488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Die Strategie zielt darauf ab, die Fläche landwirtschaftlicher Flächen, die unter ökologischer Landwirtschaft betrieben werden, zu vergrößern. Dies steht im Einklang mit der Agroökologie, da die ökologische Landwirtschaft auf ökologischen Prozessen und Kreisläufen basiert.</a:t>
            </a:r>
          </a:p>
        </p:txBody>
      </p:sp>
      <p:sp>
        <p:nvSpPr>
          <p:cNvPr id="409" name="Google Shape;409;p17"/>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10" name="Google Shape;410;p17"/>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Förderung</a:t>
            </a:r>
            <a:r>
              <a:rPr lang="en-US" dirty="0"/>
              <a:t> </a:t>
            </a:r>
            <a:r>
              <a:rPr lang="en-US" dirty="0" err="1"/>
              <a:t>nachhaltiger</a:t>
            </a:r>
            <a:r>
              <a:rPr lang="en-US" dirty="0"/>
              <a:t> </a:t>
            </a:r>
            <a:r>
              <a:rPr lang="en-US" dirty="0" err="1"/>
              <a:t>Lebensmittelproduktion</a:t>
            </a:r>
            <a:endParaRPr lang="en-US" dirty="0"/>
          </a:p>
        </p:txBody>
      </p:sp>
      <p:sp>
        <p:nvSpPr>
          <p:cNvPr id="411" name="Google Shape;411;p17"/>
          <p:cNvSpPr txBox="1">
            <a:spLocks noGrp="1"/>
          </p:cNvSpPr>
          <p:nvPr>
            <p:ph type="body" idx="9"/>
          </p:nvPr>
        </p:nvSpPr>
        <p:spPr>
          <a:xfrm>
            <a:off x="4351639" y="5091176"/>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Die Farm-</a:t>
            </a:r>
            <a:r>
              <a:rPr lang="de-DE" sz="1800" dirty="0" err="1"/>
              <a:t>to</a:t>
            </a:r>
            <a:r>
              <a:rPr lang="de-DE" sz="1800" dirty="0"/>
              <a:t>-Fork-Strategie konzentriert sich auf nachhaltige Lebensmittelproduktion und die Reduzierung des CO2-Fußabdrucks des Landwirtschaftssektors, beides zentrale Prinzipien der Agroökologie</a:t>
            </a:r>
            <a:r>
              <a:rPr lang="de-DE" dirty="0"/>
              <a:t>.</a:t>
            </a:r>
          </a:p>
        </p:txBody>
      </p:sp>
      <p:sp>
        <p:nvSpPr>
          <p:cNvPr id="412" name="Google Shape;412;p17"/>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13" name="Google Shape;413;p17"/>
          <p:cNvSpPr txBox="1"/>
          <p:nvPr/>
        </p:nvSpPr>
        <p:spPr>
          <a:xfrm>
            <a:off x="270821" y="154235"/>
            <a:ext cx="2851798" cy="5909270"/>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100" dirty="0">
                <a:solidFill>
                  <a:srgbClr val="000000"/>
                </a:solidFill>
                <a:latin typeface="Calibri"/>
                <a:ea typeface="Calibri"/>
                <a:cs typeface="Calibri"/>
                <a:sym typeface="Calibri"/>
              </a:rPr>
              <a:t>Eingeführt als Teil des Europäischen Grünen Deals zielt die Farm-</a:t>
            </a:r>
            <a:r>
              <a:rPr lang="de-DE" sz="2100" dirty="0" err="1">
                <a:solidFill>
                  <a:srgbClr val="000000"/>
                </a:solidFill>
                <a:latin typeface="Calibri"/>
                <a:ea typeface="Calibri"/>
                <a:cs typeface="Calibri"/>
                <a:sym typeface="Calibri"/>
              </a:rPr>
              <a:t>to</a:t>
            </a:r>
            <a:r>
              <a:rPr lang="de-DE" sz="2100" dirty="0">
                <a:solidFill>
                  <a:srgbClr val="000000"/>
                </a:solidFill>
                <a:latin typeface="Calibri"/>
                <a:ea typeface="Calibri"/>
                <a:cs typeface="Calibri"/>
                <a:sym typeface="Calibri"/>
              </a:rPr>
              <a:t>-Fork-Strategie darauf ab, Lebensmittel Systeme GERECHT, GESUND UND UMFELTVERTRÄGLICH zu gestalten. Sie erkennt die entscheidende Rolle der Landwirtschaft bei der Bewirtschaftung natürlicher Ressourcen und der Minderung des Klimawandels 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100" dirty="0">
              <a:solidFill>
                <a:srgbClr val="000000"/>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100" dirty="0">
                <a:solidFill>
                  <a:srgbClr val="000000"/>
                </a:solidFill>
                <a:latin typeface="Calibri"/>
                <a:ea typeface="Calibri"/>
                <a:cs typeface="Calibri"/>
                <a:sym typeface="Calibri"/>
              </a:rPr>
              <a:t>Die Strategie unterstützt die Agroökologie durc</a:t>
            </a:r>
            <a:r>
              <a:rPr lang="de-DE" sz="2100" dirty="0">
                <a:solidFill>
                  <a:srgbClr val="000000"/>
                </a:solidFill>
                <a:latin typeface="Calibri"/>
                <a:ea typeface="Calibri"/>
                <a:cs typeface="Calibri"/>
                <a:sym typeface="Arial"/>
              </a:rPr>
              <a:t>:</a:t>
            </a:r>
            <a:endParaRPr lang="de-DE" sz="2100" dirty="0">
              <a:solidFill>
                <a:srgbClr val="000000"/>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451D753A-E4E2-C2D5-7A82-5D088AA41A2A}"/>
              </a:ext>
            </a:extLst>
          </p:cNvPr>
          <p:cNvGrpSpPr/>
          <p:nvPr/>
        </p:nvGrpSpPr>
        <p:grpSpPr>
          <a:xfrm rot="2193605">
            <a:off x="2933275" y="5352346"/>
            <a:ext cx="712051" cy="767298"/>
            <a:chOff x="6084669" y="2147938"/>
            <a:chExt cx="812877" cy="798534"/>
          </a:xfrm>
          <a:solidFill>
            <a:srgbClr val="75A949"/>
          </a:solidFill>
        </p:grpSpPr>
        <p:sp>
          <p:nvSpPr>
            <p:cNvPr id="7" name="Freeform 68">
              <a:extLst>
                <a:ext uri="{FF2B5EF4-FFF2-40B4-BE49-F238E27FC236}">
                  <a16:creationId xmlns:a16="http://schemas.microsoft.com/office/drawing/2014/main" id="{7164B282-507F-66D8-7825-D082CD2C814A}"/>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8" name="Freeform 94">
              <a:extLst>
                <a:ext uri="{FF2B5EF4-FFF2-40B4-BE49-F238E27FC236}">
                  <a16:creationId xmlns:a16="http://schemas.microsoft.com/office/drawing/2014/main" id="{B77FBECA-7B7E-E763-CCA5-A35AB44D2811}"/>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en-US" dirty="0" err="1"/>
              <a:t>Biodiversitätsschutz</a:t>
            </a:r>
            <a:endParaRPr lang="en-US" dirty="0"/>
          </a:p>
        </p:txBody>
      </p:sp>
      <p:sp>
        <p:nvSpPr>
          <p:cNvPr id="420" name="Google Shape;420;p18"/>
          <p:cNvSpPr txBox="1">
            <a:spLocks noGrp="1"/>
          </p:cNvSpPr>
          <p:nvPr>
            <p:ph type="body" idx="2"/>
          </p:nvPr>
        </p:nvSpPr>
        <p:spPr>
          <a:xfrm>
            <a:off x="4638516" y="1302150"/>
            <a:ext cx="6827012"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Durch das Ziel, 30 % der Land- und Seegebiete der EU zu schützen, schafft es ein förderliches Umfeld für agroökologische Praktiken, die von der Biodiversität profitieren und zu ihr beitragen.</a:t>
            </a:r>
          </a:p>
        </p:txBody>
      </p:sp>
      <p:sp>
        <p:nvSpPr>
          <p:cNvPr id="421" name="Google Shape;421;p1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1</a:t>
            </a:r>
            <a:endParaRPr/>
          </a:p>
        </p:txBody>
      </p:sp>
      <p:pic>
        <p:nvPicPr>
          <p:cNvPr id="422" name="Google Shape;422;p18" descr="Field of sunflowers"/>
          <p:cNvPicPr preferRelativeResize="0">
            <a:picLocks noGrp="1"/>
          </p:cNvPicPr>
          <p:nvPr>
            <p:ph type="pic" idx="4"/>
          </p:nvPr>
        </p:nvPicPr>
        <p:blipFill rotWithShape="1">
          <a:blip r:embed="rId3" cstate="screen">
            <a:alphaModFix/>
            <a:extLst>
              <a:ext uri="{28A0092B-C50C-407E-A947-70E740481C1C}">
                <a14:useLocalDpi xmlns:a14="http://schemas.microsoft.com/office/drawing/2010/main"/>
              </a:ext>
            </a:extLst>
          </a:blip>
          <a:srcRect/>
          <a:stretch/>
        </p:blipFill>
        <p:spPr>
          <a:xfrm>
            <a:off x="7559" y="188180"/>
            <a:ext cx="3354094" cy="5923858"/>
          </a:xfrm>
          <a:prstGeom prst="rect">
            <a:avLst/>
          </a:prstGeom>
          <a:solidFill>
            <a:srgbClr val="D8D8D8"/>
          </a:solidFill>
          <a:ln>
            <a:noFill/>
          </a:ln>
        </p:spPr>
      </p:pic>
      <p:sp>
        <p:nvSpPr>
          <p:cNvPr id="423" name="Google Shape;423;p18"/>
          <p:cNvSpPr txBox="1">
            <a:spLocks noGrp="1"/>
          </p:cNvSpPr>
          <p:nvPr>
            <p:ph type="body" idx="5"/>
          </p:nvPr>
        </p:nvSpPr>
        <p:spPr>
          <a:xfrm>
            <a:off x="6618241" y="2702447"/>
            <a:ext cx="5166323" cy="440605"/>
          </a:xfrm>
          <a:prstGeom prst="rect">
            <a:avLst/>
          </a:prstGeom>
          <a:noFill/>
          <a:ln>
            <a:noFill/>
          </a:ln>
        </p:spPr>
        <p:txBody>
          <a:bodyPr spcFirstLastPara="1" wrap="square" lIns="91425" tIns="45700" rIns="91425" bIns="45700" anchor="t" anchorCtr="0">
            <a:noAutofit/>
          </a:bodyPr>
          <a:lstStyle/>
          <a:p>
            <a:pPr marL="0" indent="0" algn="l">
              <a:spcBef>
                <a:spcPts val="0"/>
              </a:spcBef>
            </a:pPr>
            <a:r>
              <a:rPr lang="en-US" dirty="0" err="1"/>
              <a:t>Wiederherstellung</a:t>
            </a:r>
            <a:r>
              <a:rPr lang="en-US" dirty="0"/>
              <a:t> von </a:t>
            </a:r>
            <a:r>
              <a:rPr lang="en-US" dirty="0" err="1"/>
              <a:t>Ökosystemen</a:t>
            </a:r>
            <a:endParaRPr lang="en-US" dirty="0"/>
          </a:p>
          <a:p>
            <a:pPr marL="0" lvl="0" indent="0" algn="r" rtl="0">
              <a:lnSpc>
                <a:spcPct val="100000"/>
              </a:lnSpc>
              <a:spcBef>
                <a:spcPts val="0"/>
              </a:spcBef>
              <a:spcAft>
                <a:spcPts val="0"/>
              </a:spcAft>
              <a:buClr>
                <a:srgbClr val="8DC641"/>
              </a:buClr>
              <a:buSzPts val="2400"/>
              <a:buNone/>
            </a:pPr>
            <a:r>
              <a:rPr lang="en-US" dirty="0"/>
              <a:t> </a:t>
            </a:r>
            <a:endParaRPr dirty="0"/>
          </a:p>
        </p:txBody>
      </p:sp>
      <p:sp>
        <p:nvSpPr>
          <p:cNvPr id="424" name="Google Shape;424;p18"/>
          <p:cNvSpPr txBox="1">
            <a:spLocks noGrp="1"/>
          </p:cNvSpPr>
          <p:nvPr>
            <p:ph type="body" idx="6"/>
          </p:nvPr>
        </p:nvSpPr>
        <p:spPr>
          <a:xfrm>
            <a:off x="4336141" y="3189659"/>
            <a:ext cx="7129386"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Die Strategie umfasst Pläne zur Wiederherstellung degradierter Ökosysteme, einschließlich landwirtschaftlicher Flächen, was mit den agroökologischen Prinzipien der Verbesserung von Ökosystemdienstleistungen und Widerstandsfähigkeit übereinstimmt.</a:t>
            </a:r>
          </a:p>
        </p:txBody>
      </p:sp>
      <p:sp>
        <p:nvSpPr>
          <p:cNvPr id="425" name="Google Shape;425;p1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2</a:t>
            </a:r>
            <a:endParaRPr/>
          </a:p>
        </p:txBody>
      </p:sp>
      <p:sp>
        <p:nvSpPr>
          <p:cNvPr id="426" name="Google Shape;426;p18"/>
          <p:cNvSpPr txBox="1">
            <a:spLocks noGrp="1"/>
          </p:cNvSpPr>
          <p:nvPr>
            <p:ph type="body" idx="8"/>
          </p:nvPr>
        </p:nvSpPr>
        <p:spPr>
          <a:xfrm>
            <a:off x="3598056" y="4564802"/>
            <a:ext cx="7895061" cy="372822"/>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8DC641"/>
              </a:buClr>
              <a:buSzPts val="2400"/>
              <a:buNone/>
            </a:pPr>
            <a:r>
              <a:rPr lang="de-DE" sz="2200" dirty="0"/>
              <a:t>Integration von Biodiversität in landwirtschaftliche Praktiken</a:t>
            </a:r>
          </a:p>
        </p:txBody>
      </p:sp>
      <p:sp>
        <p:nvSpPr>
          <p:cNvPr id="427" name="Google Shape;427;p18"/>
          <p:cNvSpPr txBox="1">
            <a:spLocks noGrp="1"/>
          </p:cNvSpPr>
          <p:nvPr>
            <p:ph type="body" idx="9"/>
          </p:nvPr>
        </p:nvSpPr>
        <p:spPr>
          <a:xfrm>
            <a:off x="4059534" y="5000572"/>
            <a:ext cx="7361020"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de-DE" sz="1800" dirty="0"/>
              <a:t>Die Strategie fördert die Integration von Biodiversitätsüberlegungen in landwirtschaftliche Praktiken und Methoden, die den Schutz von Lebensräumen und die Artenvielfalt unterstützen, ähnlich wie die Agroökologie</a:t>
            </a:r>
          </a:p>
        </p:txBody>
      </p:sp>
      <p:sp>
        <p:nvSpPr>
          <p:cNvPr id="428" name="Google Shape;428;p1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000000"/>
              </a:buClr>
              <a:buSzPts val="6300"/>
              <a:buNone/>
            </a:pPr>
            <a:r>
              <a:rPr lang="en-US"/>
              <a:t>3</a:t>
            </a:r>
            <a:endParaRPr/>
          </a:p>
        </p:txBody>
      </p:sp>
      <p:sp>
        <p:nvSpPr>
          <p:cNvPr id="429" name="Google Shape;429;p18"/>
          <p:cNvSpPr txBox="1"/>
          <p:nvPr/>
        </p:nvSpPr>
        <p:spPr>
          <a:xfrm>
            <a:off x="171399" y="358135"/>
            <a:ext cx="3009447" cy="566304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b="0" i="0" dirty="0">
                <a:solidFill>
                  <a:srgbClr val="000000"/>
                </a:solidFill>
                <a:ea typeface="Calibri"/>
                <a:cs typeface="Calibri"/>
                <a:sym typeface="Calibri"/>
              </a:rPr>
              <a:t>Die </a:t>
            </a:r>
            <a:r>
              <a:rPr lang="de-DE" sz="2000" b="1" i="0" dirty="0">
                <a:solidFill>
                  <a:srgbClr val="000000"/>
                </a:solidFill>
                <a:ea typeface="Calibri"/>
                <a:cs typeface="Calibri"/>
                <a:sym typeface="Calibri"/>
              </a:rPr>
              <a:t>Biodiversitätsstrategie 2030 </a:t>
            </a:r>
            <a:r>
              <a:rPr lang="de-DE" sz="2000" b="0" i="0" dirty="0">
                <a:solidFill>
                  <a:srgbClr val="000000"/>
                </a:solidFill>
                <a:ea typeface="Calibri"/>
                <a:cs typeface="Calibri"/>
                <a:sym typeface="Calibri"/>
              </a:rPr>
              <a:t>ist Teil des EU-Engagements, den VERLUST DER BIODIVERSITÄT ZU STOPPEN und eine gesunde und widerstandsfähige Umwelt aufzubauen. Sie ist eng mit landwirtschaftlichen Praktiken verbunden, da die Landwirtschaft einen erheblichen Einfluss auf Ökosysteme hat.</a:t>
            </a:r>
          </a:p>
          <a:p>
            <a:pPr marL="0" marR="0" lvl="0" indent="0" algn="l" rtl="0">
              <a:spcBef>
                <a:spcPts val="0"/>
              </a:spcBef>
              <a:spcAft>
                <a:spcPts val="0"/>
              </a:spcAft>
              <a:buNone/>
            </a:pPr>
            <a:endParaRPr lang="de-DE" sz="2000" dirty="0">
              <a:solidFill>
                <a:srgbClr val="000000"/>
              </a:solidFill>
              <a:ea typeface="Calibri"/>
              <a:cs typeface="Calibri"/>
              <a:sym typeface="Calibri"/>
            </a:endParaRPr>
          </a:p>
          <a:p>
            <a:pPr marL="0" marR="0" lvl="0" indent="0" algn="l" rtl="0">
              <a:spcBef>
                <a:spcPts val="0"/>
              </a:spcBef>
              <a:spcAft>
                <a:spcPts val="0"/>
              </a:spcAft>
              <a:buNone/>
            </a:pPr>
            <a:r>
              <a:rPr lang="de-DE" sz="2000" b="0" i="0" dirty="0">
                <a:solidFill>
                  <a:srgbClr val="000000"/>
                </a:solidFill>
                <a:ea typeface="Calibri"/>
                <a:cs typeface="Calibri"/>
                <a:sym typeface="Calibri"/>
              </a:rPr>
              <a:t>Die Strategie unterstützt die Agroökologie durch:</a:t>
            </a:r>
            <a:endParaRPr sz="2000" dirty="0"/>
          </a:p>
          <a:p>
            <a:pPr marL="0" marR="0" lvl="0" indent="0" algn="l" rtl="0">
              <a:spcBef>
                <a:spcPts val="0"/>
              </a:spcBef>
              <a:spcAft>
                <a:spcPts val="0"/>
              </a:spcAft>
              <a:buNone/>
            </a:pPr>
            <a:r>
              <a:rPr lang="en-US" sz="2200" dirty="0">
                <a:solidFill>
                  <a:srgbClr val="000000"/>
                </a:solidFill>
                <a:ea typeface="Arial"/>
                <a:cs typeface="Arial"/>
                <a:sym typeface="Arial"/>
              </a:rPr>
              <a:t>	</a:t>
            </a:r>
            <a:endParaRPr sz="2200" dirty="0">
              <a:solidFill>
                <a:srgbClr val="000000"/>
              </a:solidFill>
              <a:ea typeface="Calibri"/>
              <a:cs typeface="Calibri"/>
              <a:sym typeface="Calibri"/>
            </a:endParaRPr>
          </a:p>
        </p:txBody>
      </p:sp>
      <p:grpSp>
        <p:nvGrpSpPr>
          <p:cNvPr id="2" name="Group 1">
            <a:extLst>
              <a:ext uri="{FF2B5EF4-FFF2-40B4-BE49-F238E27FC236}">
                <a16:creationId xmlns:a16="http://schemas.microsoft.com/office/drawing/2014/main" id="{F1ECBDA1-D754-C7EE-A3A5-AC35E5C94948}"/>
              </a:ext>
            </a:extLst>
          </p:cNvPr>
          <p:cNvGrpSpPr/>
          <p:nvPr/>
        </p:nvGrpSpPr>
        <p:grpSpPr>
          <a:xfrm rot="2193605">
            <a:off x="2608076" y="5208158"/>
            <a:ext cx="712051" cy="767298"/>
            <a:chOff x="6084669" y="2147938"/>
            <a:chExt cx="812877" cy="798534"/>
          </a:xfrm>
          <a:solidFill>
            <a:srgbClr val="75A949"/>
          </a:solidFill>
        </p:grpSpPr>
        <p:sp>
          <p:nvSpPr>
            <p:cNvPr id="3" name="Freeform 68">
              <a:extLst>
                <a:ext uri="{FF2B5EF4-FFF2-40B4-BE49-F238E27FC236}">
                  <a16:creationId xmlns:a16="http://schemas.microsoft.com/office/drawing/2014/main" id="{99BDAF0C-2D68-3AE5-5B94-9F3EFA869CD7}"/>
                </a:ext>
              </a:extLst>
            </p:cNvPr>
            <p:cNvSpPr/>
            <p:nvPr/>
          </p:nvSpPr>
          <p:spPr>
            <a:xfrm>
              <a:off x="6084669" y="2147938"/>
              <a:ext cx="777967" cy="778154"/>
            </a:xfrm>
            <a:custGeom>
              <a:avLst/>
              <a:gdLst>
                <a:gd name="connsiteX0" fmla="*/ 552310 w 777967"/>
                <a:gd name="connsiteY0" fmla="*/ 129851 h 778154"/>
                <a:gd name="connsiteX1" fmla="*/ 540080 w 777967"/>
                <a:gd name="connsiteY1" fmla="*/ 129851 h 778154"/>
                <a:gd name="connsiteX2" fmla="*/ 324653 w 777967"/>
                <a:gd name="connsiteY2" fmla="*/ 129851 h 778154"/>
                <a:gd name="connsiteX3" fmla="*/ 262095 w 777967"/>
                <a:gd name="connsiteY3" fmla="*/ 43284 h 778154"/>
                <a:gd name="connsiteX4" fmla="*/ 325594 w 777967"/>
                <a:gd name="connsiteY4" fmla="*/ 0 h 778154"/>
                <a:gd name="connsiteX5" fmla="*/ 653909 w 777967"/>
                <a:gd name="connsiteY5" fmla="*/ 0 h 778154"/>
                <a:gd name="connsiteX6" fmla="*/ 712234 w 777967"/>
                <a:gd name="connsiteY6" fmla="*/ 0 h 778154"/>
                <a:gd name="connsiteX7" fmla="*/ 777615 w 777967"/>
                <a:gd name="connsiteY7" fmla="*/ 64925 h 778154"/>
                <a:gd name="connsiteX8" fmla="*/ 777615 w 777967"/>
                <a:gd name="connsiteY8" fmla="*/ 453537 h 778154"/>
                <a:gd name="connsiteX9" fmla="*/ 712704 w 777967"/>
                <a:gd name="connsiteY9" fmla="*/ 518933 h 778154"/>
                <a:gd name="connsiteX10" fmla="*/ 648264 w 777967"/>
                <a:gd name="connsiteY10" fmla="*/ 453067 h 778154"/>
                <a:gd name="connsiteX11" fmla="*/ 648264 w 777967"/>
                <a:gd name="connsiteY11" fmla="*/ 237589 h 778154"/>
                <a:gd name="connsiteX12" fmla="*/ 648264 w 777967"/>
                <a:gd name="connsiteY12" fmla="*/ 222064 h 778154"/>
                <a:gd name="connsiteX13" fmla="*/ 636505 w 777967"/>
                <a:gd name="connsiteY13" fmla="*/ 233355 h 778154"/>
                <a:gd name="connsiteX14" fmla="*/ 115341 w 777967"/>
                <a:gd name="connsiteY14" fmla="*/ 754641 h 778154"/>
                <a:gd name="connsiteX15" fmla="*/ 48549 w 777967"/>
                <a:gd name="connsiteY15" fmla="*/ 775812 h 778154"/>
                <a:gd name="connsiteX16" fmla="*/ 15623 w 777967"/>
                <a:gd name="connsiteY16" fmla="*/ 671367 h 778154"/>
                <a:gd name="connsiteX17" fmla="*/ 26442 w 777967"/>
                <a:gd name="connsiteY17" fmla="*/ 660075 h 778154"/>
                <a:gd name="connsiteX18" fmla="*/ 544784 w 777967"/>
                <a:gd name="connsiteY18" fmla="*/ 142083 h 778154"/>
                <a:gd name="connsiteX19" fmla="*/ 555602 w 777967"/>
                <a:gd name="connsiteY19" fmla="*/ 133615 h 778154"/>
                <a:gd name="connsiteX20" fmla="*/ 552310 w 777967"/>
                <a:gd name="connsiteY20" fmla="*/ 129851 h 7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7967" h="778154">
                  <a:moveTo>
                    <a:pt x="552310" y="129851"/>
                  </a:moveTo>
                  <a:cubicBezTo>
                    <a:pt x="548077" y="129851"/>
                    <a:pt x="544314" y="129851"/>
                    <a:pt x="540080" y="129851"/>
                  </a:cubicBezTo>
                  <a:cubicBezTo>
                    <a:pt x="468114" y="129851"/>
                    <a:pt x="396619" y="129851"/>
                    <a:pt x="324653" y="129851"/>
                  </a:cubicBezTo>
                  <a:cubicBezTo>
                    <a:pt x="278087" y="129851"/>
                    <a:pt x="247043" y="86097"/>
                    <a:pt x="262095" y="43284"/>
                  </a:cubicBezTo>
                  <a:cubicBezTo>
                    <a:pt x="271502" y="16937"/>
                    <a:pt x="295491" y="0"/>
                    <a:pt x="325594" y="0"/>
                  </a:cubicBezTo>
                  <a:cubicBezTo>
                    <a:pt x="435189" y="0"/>
                    <a:pt x="544314" y="0"/>
                    <a:pt x="653909" y="0"/>
                  </a:cubicBezTo>
                  <a:cubicBezTo>
                    <a:pt x="673194" y="0"/>
                    <a:pt x="692479" y="0"/>
                    <a:pt x="712234" y="0"/>
                  </a:cubicBezTo>
                  <a:cubicBezTo>
                    <a:pt x="749393" y="471"/>
                    <a:pt x="777615" y="27758"/>
                    <a:pt x="777615" y="64925"/>
                  </a:cubicBezTo>
                  <a:cubicBezTo>
                    <a:pt x="778085" y="194306"/>
                    <a:pt x="778085" y="324157"/>
                    <a:pt x="777615" y="453537"/>
                  </a:cubicBezTo>
                  <a:cubicBezTo>
                    <a:pt x="777615" y="490234"/>
                    <a:pt x="748452" y="518933"/>
                    <a:pt x="712704" y="518933"/>
                  </a:cubicBezTo>
                  <a:cubicBezTo>
                    <a:pt x="676957" y="518933"/>
                    <a:pt x="648264" y="490234"/>
                    <a:pt x="648264" y="453067"/>
                  </a:cubicBezTo>
                  <a:cubicBezTo>
                    <a:pt x="647794" y="381084"/>
                    <a:pt x="648264" y="309572"/>
                    <a:pt x="648264" y="237589"/>
                  </a:cubicBezTo>
                  <a:cubicBezTo>
                    <a:pt x="648264" y="233355"/>
                    <a:pt x="648264" y="229121"/>
                    <a:pt x="648264" y="222064"/>
                  </a:cubicBezTo>
                  <a:cubicBezTo>
                    <a:pt x="643090" y="226769"/>
                    <a:pt x="639798" y="230062"/>
                    <a:pt x="636505" y="233355"/>
                  </a:cubicBezTo>
                  <a:cubicBezTo>
                    <a:pt x="462941" y="406960"/>
                    <a:pt x="288905" y="581036"/>
                    <a:pt x="115341" y="754641"/>
                  </a:cubicBezTo>
                  <a:cubicBezTo>
                    <a:pt x="96526" y="773460"/>
                    <a:pt x="74889" y="782869"/>
                    <a:pt x="48549" y="775812"/>
                  </a:cubicBezTo>
                  <a:cubicBezTo>
                    <a:pt x="1983" y="763580"/>
                    <a:pt x="-15421" y="708064"/>
                    <a:pt x="15623" y="671367"/>
                  </a:cubicBezTo>
                  <a:cubicBezTo>
                    <a:pt x="18916" y="667132"/>
                    <a:pt x="22679" y="663839"/>
                    <a:pt x="26442" y="660075"/>
                  </a:cubicBezTo>
                  <a:cubicBezTo>
                    <a:pt x="199066" y="487411"/>
                    <a:pt x="371690" y="314747"/>
                    <a:pt x="544784" y="142083"/>
                  </a:cubicBezTo>
                  <a:cubicBezTo>
                    <a:pt x="548077" y="138790"/>
                    <a:pt x="551840" y="136438"/>
                    <a:pt x="555602" y="133615"/>
                  </a:cubicBezTo>
                  <a:cubicBezTo>
                    <a:pt x="553721" y="132203"/>
                    <a:pt x="552780" y="131262"/>
                    <a:pt x="552310" y="129851"/>
                  </a:cubicBezTo>
                  <a:close/>
                </a:path>
              </a:pathLst>
            </a:custGeom>
            <a:grpFill/>
            <a:ln w="4695" cap="flat">
              <a:solidFill>
                <a:srgbClr val="000000"/>
              </a:solidFill>
              <a:prstDash val="solid"/>
              <a:miter/>
            </a:ln>
          </p:spPr>
          <p:txBody>
            <a:bodyPr rtlCol="0" anchor="ctr"/>
            <a:lstStyle/>
            <a:p>
              <a:endParaRPr lang="en-US"/>
            </a:p>
          </p:txBody>
        </p:sp>
        <p:sp>
          <p:nvSpPr>
            <p:cNvPr id="4" name="Freeform 94">
              <a:extLst>
                <a:ext uri="{FF2B5EF4-FFF2-40B4-BE49-F238E27FC236}">
                  <a16:creationId xmlns:a16="http://schemas.microsoft.com/office/drawing/2014/main" id="{A24CB1C0-E0C8-99E1-9503-DE6EF780A936}"/>
                </a:ext>
              </a:extLst>
            </p:cNvPr>
            <p:cNvSpPr/>
            <p:nvPr/>
          </p:nvSpPr>
          <p:spPr>
            <a:xfrm>
              <a:off x="6101246" y="2150901"/>
              <a:ext cx="796300" cy="795571"/>
            </a:xfrm>
            <a:custGeom>
              <a:avLst/>
              <a:gdLst>
                <a:gd name="connsiteX0" fmla="*/ 73937 w 796300"/>
                <a:gd name="connsiteY0" fmla="*/ 795572 h 795571"/>
                <a:gd name="connsiteX1" fmla="*/ 55123 w 796300"/>
                <a:gd name="connsiteY1" fmla="*/ 793219 h 795571"/>
                <a:gd name="connsiteX2" fmla="*/ 3382 w 796300"/>
                <a:gd name="connsiteY2" fmla="*/ 744761 h 795571"/>
                <a:gd name="connsiteX3" fmla="*/ 17493 w 796300"/>
                <a:gd name="connsiteY3" fmla="*/ 674660 h 795571"/>
                <a:gd name="connsiteX4" fmla="*/ 27371 w 796300"/>
                <a:gd name="connsiteY4" fmla="*/ 664310 h 795571"/>
                <a:gd name="connsiteX5" fmla="*/ 29253 w 796300"/>
                <a:gd name="connsiteY5" fmla="*/ 662428 h 795571"/>
                <a:gd name="connsiteX6" fmla="*/ 544773 w 796300"/>
                <a:gd name="connsiteY6" fmla="*/ 146788 h 795571"/>
                <a:gd name="connsiteX7" fmla="*/ 485977 w 796300"/>
                <a:gd name="connsiteY7" fmla="*/ 146788 h 795571"/>
                <a:gd name="connsiteX8" fmla="*/ 334519 w 796300"/>
                <a:gd name="connsiteY8" fmla="*/ 146788 h 795571"/>
                <a:gd name="connsiteX9" fmla="*/ 272902 w 796300"/>
                <a:gd name="connsiteY9" fmla="*/ 115266 h 795571"/>
                <a:gd name="connsiteX10" fmla="*/ 263965 w 796300"/>
                <a:gd name="connsiteY10" fmla="*/ 48929 h 795571"/>
                <a:gd name="connsiteX11" fmla="*/ 335460 w 796300"/>
                <a:gd name="connsiteY11" fmla="*/ 0 h 795571"/>
                <a:gd name="connsiteX12" fmla="*/ 575346 w 796300"/>
                <a:gd name="connsiteY12" fmla="*/ 0 h 795571"/>
                <a:gd name="connsiteX13" fmla="*/ 663775 w 796300"/>
                <a:gd name="connsiteY13" fmla="*/ 0 h 795571"/>
                <a:gd name="connsiteX14" fmla="*/ 681649 w 796300"/>
                <a:gd name="connsiteY14" fmla="*/ 0 h 795571"/>
                <a:gd name="connsiteX15" fmla="*/ 722100 w 796300"/>
                <a:gd name="connsiteY15" fmla="*/ 0 h 795571"/>
                <a:gd name="connsiteX16" fmla="*/ 795948 w 796300"/>
                <a:gd name="connsiteY16" fmla="*/ 73394 h 795571"/>
                <a:gd name="connsiteX17" fmla="*/ 795948 w 796300"/>
                <a:gd name="connsiteY17" fmla="*/ 462006 h 795571"/>
                <a:gd name="connsiteX18" fmla="*/ 774311 w 796300"/>
                <a:gd name="connsiteY18" fmla="*/ 514699 h 795571"/>
                <a:gd name="connsiteX19" fmla="*/ 722571 w 796300"/>
                <a:gd name="connsiteY19" fmla="*/ 535870 h 795571"/>
                <a:gd name="connsiteX20" fmla="*/ 649194 w 796300"/>
                <a:gd name="connsiteY20" fmla="*/ 461535 h 795571"/>
                <a:gd name="connsiteX21" fmla="*/ 649194 w 796300"/>
                <a:gd name="connsiteY21" fmla="*/ 309572 h 795571"/>
                <a:gd name="connsiteX22" fmla="*/ 649194 w 796300"/>
                <a:gd name="connsiteY22" fmla="*/ 250763 h 795571"/>
                <a:gd name="connsiteX23" fmla="*/ 549476 w 796300"/>
                <a:gd name="connsiteY23" fmla="*/ 350503 h 795571"/>
                <a:gd name="connsiteX24" fmla="*/ 130851 w 796300"/>
                <a:gd name="connsiteY24" fmla="*/ 769225 h 795571"/>
                <a:gd name="connsiteX25" fmla="*/ 73937 w 796300"/>
                <a:gd name="connsiteY25" fmla="*/ 795572 h 795571"/>
                <a:gd name="connsiteX26" fmla="*/ 561706 w 796300"/>
                <a:gd name="connsiteY26" fmla="*/ 129851 h 795571"/>
                <a:gd name="connsiteX27" fmla="*/ 566410 w 796300"/>
                <a:gd name="connsiteY27" fmla="*/ 129851 h 795571"/>
                <a:gd name="connsiteX28" fmla="*/ 574876 w 796300"/>
                <a:gd name="connsiteY28" fmla="*/ 143965 h 795571"/>
                <a:gd name="connsiteX29" fmla="*/ 568761 w 796300"/>
                <a:gd name="connsiteY29" fmla="*/ 148670 h 795571"/>
                <a:gd name="connsiteX30" fmla="*/ 564998 w 796300"/>
                <a:gd name="connsiteY30" fmla="*/ 151493 h 795571"/>
                <a:gd name="connsiteX31" fmla="*/ 558884 w 796300"/>
                <a:gd name="connsiteY31" fmla="*/ 156668 h 795571"/>
                <a:gd name="connsiteX32" fmla="*/ 40541 w 796300"/>
                <a:gd name="connsiteY32" fmla="*/ 674660 h 795571"/>
                <a:gd name="connsiteX33" fmla="*/ 38660 w 796300"/>
                <a:gd name="connsiteY33" fmla="*/ 676542 h 795571"/>
                <a:gd name="connsiteX34" fmla="*/ 30193 w 796300"/>
                <a:gd name="connsiteY34" fmla="*/ 685481 h 795571"/>
                <a:gd name="connsiteX35" fmla="*/ 19375 w 796300"/>
                <a:gd name="connsiteY35" fmla="*/ 739115 h 795571"/>
                <a:gd name="connsiteX36" fmla="*/ 58886 w 796300"/>
                <a:gd name="connsiteY36" fmla="*/ 776282 h 795571"/>
                <a:gd name="connsiteX37" fmla="*/ 117681 w 796300"/>
                <a:gd name="connsiteY37" fmla="*/ 757463 h 795571"/>
                <a:gd name="connsiteX38" fmla="*/ 536306 w 796300"/>
                <a:gd name="connsiteY38" fmla="*/ 338741 h 795571"/>
                <a:gd name="connsiteX39" fmla="*/ 639316 w 796300"/>
                <a:gd name="connsiteY39" fmla="*/ 235708 h 795571"/>
                <a:gd name="connsiteX40" fmla="*/ 646372 w 796300"/>
                <a:gd name="connsiteY40" fmla="*/ 229121 h 795571"/>
                <a:gd name="connsiteX41" fmla="*/ 665656 w 796300"/>
                <a:gd name="connsiteY41" fmla="*/ 210772 h 795571"/>
                <a:gd name="connsiteX42" fmla="*/ 665656 w 796300"/>
                <a:gd name="connsiteY42" fmla="*/ 246528 h 795571"/>
                <a:gd name="connsiteX43" fmla="*/ 665656 w 796300"/>
                <a:gd name="connsiteY43" fmla="*/ 310043 h 795571"/>
                <a:gd name="connsiteX44" fmla="*/ 665656 w 796300"/>
                <a:gd name="connsiteY44" fmla="*/ 462006 h 795571"/>
                <a:gd name="connsiteX45" fmla="*/ 721630 w 796300"/>
                <a:gd name="connsiteY45" fmla="*/ 519403 h 795571"/>
                <a:gd name="connsiteX46" fmla="*/ 722100 w 796300"/>
                <a:gd name="connsiteY46" fmla="*/ 519403 h 795571"/>
                <a:gd name="connsiteX47" fmla="*/ 761611 w 796300"/>
                <a:gd name="connsiteY47" fmla="*/ 503407 h 795571"/>
                <a:gd name="connsiteX48" fmla="*/ 778074 w 796300"/>
                <a:gd name="connsiteY48" fmla="*/ 462947 h 795571"/>
                <a:gd name="connsiteX49" fmla="*/ 778074 w 796300"/>
                <a:gd name="connsiteY49" fmla="*/ 74335 h 795571"/>
                <a:gd name="connsiteX50" fmla="*/ 721160 w 796300"/>
                <a:gd name="connsiteY50" fmla="*/ 17878 h 795571"/>
                <a:gd name="connsiteX51" fmla="*/ 681179 w 796300"/>
                <a:gd name="connsiteY51" fmla="*/ 17878 h 795571"/>
                <a:gd name="connsiteX52" fmla="*/ 663305 w 796300"/>
                <a:gd name="connsiteY52" fmla="*/ 17878 h 795571"/>
                <a:gd name="connsiteX53" fmla="*/ 574876 w 796300"/>
                <a:gd name="connsiteY53" fmla="*/ 17878 h 795571"/>
                <a:gd name="connsiteX54" fmla="*/ 334990 w 796300"/>
                <a:gd name="connsiteY54" fmla="*/ 17878 h 795571"/>
                <a:gd name="connsiteX55" fmla="*/ 279957 w 796300"/>
                <a:gd name="connsiteY55" fmla="*/ 55516 h 795571"/>
                <a:gd name="connsiteX56" fmla="*/ 286542 w 796300"/>
                <a:gd name="connsiteY56" fmla="*/ 106327 h 795571"/>
                <a:gd name="connsiteX57" fmla="*/ 334519 w 796300"/>
                <a:gd name="connsiteY57" fmla="*/ 130321 h 795571"/>
                <a:gd name="connsiteX58" fmla="*/ 485977 w 796300"/>
                <a:gd name="connsiteY58" fmla="*/ 130321 h 795571"/>
                <a:gd name="connsiteX59" fmla="*/ 549947 w 796300"/>
                <a:gd name="connsiteY59" fmla="*/ 130321 h 795571"/>
                <a:gd name="connsiteX60" fmla="*/ 561706 w 796300"/>
                <a:gd name="connsiteY60" fmla="*/ 130321 h 7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96300" h="795571">
                  <a:moveTo>
                    <a:pt x="73937" y="795572"/>
                  </a:moveTo>
                  <a:cubicBezTo>
                    <a:pt x="67822" y="795572"/>
                    <a:pt x="61237" y="794631"/>
                    <a:pt x="55123" y="793219"/>
                  </a:cubicBezTo>
                  <a:cubicBezTo>
                    <a:pt x="30664" y="786633"/>
                    <a:pt x="11379" y="768755"/>
                    <a:pt x="3382" y="744761"/>
                  </a:cubicBezTo>
                  <a:cubicBezTo>
                    <a:pt x="-4143" y="720766"/>
                    <a:pt x="1031" y="694420"/>
                    <a:pt x="17493" y="674660"/>
                  </a:cubicBezTo>
                  <a:cubicBezTo>
                    <a:pt x="20786" y="670896"/>
                    <a:pt x="24079" y="667603"/>
                    <a:pt x="27371" y="664310"/>
                  </a:cubicBezTo>
                  <a:lnTo>
                    <a:pt x="29253" y="662428"/>
                  </a:lnTo>
                  <a:cubicBezTo>
                    <a:pt x="200936" y="490705"/>
                    <a:pt x="372619" y="318981"/>
                    <a:pt x="544773" y="146788"/>
                  </a:cubicBezTo>
                  <a:cubicBezTo>
                    <a:pt x="525017" y="146788"/>
                    <a:pt x="505732" y="146788"/>
                    <a:pt x="485977" y="146788"/>
                  </a:cubicBezTo>
                  <a:cubicBezTo>
                    <a:pt x="436118" y="146788"/>
                    <a:pt x="384849" y="146788"/>
                    <a:pt x="334519" y="146788"/>
                  </a:cubicBezTo>
                  <a:cubicBezTo>
                    <a:pt x="309120" y="146788"/>
                    <a:pt x="286542" y="135026"/>
                    <a:pt x="272902" y="115266"/>
                  </a:cubicBezTo>
                  <a:cubicBezTo>
                    <a:pt x="259261" y="95977"/>
                    <a:pt x="255969" y="71512"/>
                    <a:pt x="263965" y="48929"/>
                  </a:cubicBezTo>
                  <a:cubicBezTo>
                    <a:pt x="274783" y="18819"/>
                    <a:pt x="302064" y="0"/>
                    <a:pt x="335460" y="0"/>
                  </a:cubicBezTo>
                  <a:cubicBezTo>
                    <a:pt x="415422" y="0"/>
                    <a:pt x="495384" y="0"/>
                    <a:pt x="575346" y="0"/>
                  </a:cubicBezTo>
                  <a:lnTo>
                    <a:pt x="663775" y="0"/>
                  </a:lnTo>
                  <a:cubicBezTo>
                    <a:pt x="669890" y="0"/>
                    <a:pt x="675534" y="0"/>
                    <a:pt x="681649" y="0"/>
                  </a:cubicBezTo>
                  <a:cubicBezTo>
                    <a:pt x="694819" y="0"/>
                    <a:pt x="708460" y="0"/>
                    <a:pt x="722100" y="0"/>
                  </a:cubicBezTo>
                  <a:cubicBezTo>
                    <a:pt x="763963" y="471"/>
                    <a:pt x="795948" y="31992"/>
                    <a:pt x="795948" y="73394"/>
                  </a:cubicBezTo>
                  <a:cubicBezTo>
                    <a:pt x="796418" y="195717"/>
                    <a:pt x="796418" y="323216"/>
                    <a:pt x="795948" y="462006"/>
                  </a:cubicBezTo>
                  <a:cubicBezTo>
                    <a:pt x="795948" y="482236"/>
                    <a:pt x="787951" y="501055"/>
                    <a:pt x="774311" y="514699"/>
                  </a:cubicBezTo>
                  <a:cubicBezTo>
                    <a:pt x="760670" y="528343"/>
                    <a:pt x="741856" y="535870"/>
                    <a:pt x="722571" y="535870"/>
                  </a:cubicBezTo>
                  <a:cubicBezTo>
                    <a:pt x="681649" y="535400"/>
                    <a:pt x="649664" y="502937"/>
                    <a:pt x="649194" y="461535"/>
                  </a:cubicBezTo>
                  <a:cubicBezTo>
                    <a:pt x="649194" y="410724"/>
                    <a:pt x="649194" y="359442"/>
                    <a:pt x="649194" y="309572"/>
                  </a:cubicBezTo>
                  <a:cubicBezTo>
                    <a:pt x="649194" y="289812"/>
                    <a:pt x="649194" y="270523"/>
                    <a:pt x="649194" y="250763"/>
                  </a:cubicBezTo>
                  <a:lnTo>
                    <a:pt x="549476" y="350503"/>
                  </a:lnTo>
                  <a:cubicBezTo>
                    <a:pt x="412130" y="487882"/>
                    <a:pt x="270550" y="629494"/>
                    <a:pt x="130851" y="769225"/>
                  </a:cubicBezTo>
                  <a:cubicBezTo>
                    <a:pt x="112978" y="786633"/>
                    <a:pt x="93693" y="795572"/>
                    <a:pt x="73937" y="795572"/>
                  </a:cubicBezTo>
                  <a:close/>
                  <a:moveTo>
                    <a:pt x="561706" y="129851"/>
                  </a:moveTo>
                  <a:lnTo>
                    <a:pt x="566410" y="129851"/>
                  </a:lnTo>
                  <a:lnTo>
                    <a:pt x="574876" y="143965"/>
                  </a:lnTo>
                  <a:lnTo>
                    <a:pt x="568761" y="148670"/>
                  </a:lnTo>
                  <a:cubicBezTo>
                    <a:pt x="567350" y="149611"/>
                    <a:pt x="566410" y="150552"/>
                    <a:pt x="564998" y="151493"/>
                  </a:cubicBezTo>
                  <a:cubicBezTo>
                    <a:pt x="562647" y="153375"/>
                    <a:pt x="560295" y="154786"/>
                    <a:pt x="558884" y="156668"/>
                  </a:cubicBezTo>
                  <a:cubicBezTo>
                    <a:pt x="386260" y="329332"/>
                    <a:pt x="213636" y="501996"/>
                    <a:pt x="40541" y="674660"/>
                  </a:cubicBezTo>
                  <a:lnTo>
                    <a:pt x="38660" y="676542"/>
                  </a:lnTo>
                  <a:cubicBezTo>
                    <a:pt x="35367" y="679835"/>
                    <a:pt x="32545" y="682658"/>
                    <a:pt x="30193" y="685481"/>
                  </a:cubicBezTo>
                  <a:cubicBezTo>
                    <a:pt x="17493" y="700536"/>
                    <a:pt x="13260" y="720296"/>
                    <a:pt x="19375" y="739115"/>
                  </a:cubicBezTo>
                  <a:cubicBezTo>
                    <a:pt x="25019" y="757463"/>
                    <a:pt x="40071" y="771107"/>
                    <a:pt x="58886" y="776282"/>
                  </a:cubicBezTo>
                  <a:cubicBezTo>
                    <a:pt x="80522" y="781928"/>
                    <a:pt x="99337" y="775812"/>
                    <a:pt x="117681" y="757463"/>
                  </a:cubicBezTo>
                  <a:cubicBezTo>
                    <a:pt x="256909" y="617733"/>
                    <a:pt x="398960" y="476120"/>
                    <a:pt x="536306" y="338741"/>
                  </a:cubicBezTo>
                  <a:lnTo>
                    <a:pt x="639316" y="235708"/>
                  </a:lnTo>
                  <a:cubicBezTo>
                    <a:pt x="641668" y="233355"/>
                    <a:pt x="643549" y="231473"/>
                    <a:pt x="646372" y="229121"/>
                  </a:cubicBezTo>
                  <a:lnTo>
                    <a:pt x="665656" y="210772"/>
                  </a:lnTo>
                  <a:lnTo>
                    <a:pt x="665656" y="246528"/>
                  </a:lnTo>
                  <a:cubicBezTo>
                    <a:pt x="665656" y="267700"/>
                    <a:pt x="665656" y="288871"/>
                    <a:pt x="665656" y="310043"/>
                  </a:cubicBezTo>
                  <a:cubicBezTo>
                    <a:pt x="665656" y="359913"/>
                    <a:pt x="665656" y="411194"/>
                    <a:pt x="665656" y="462006"/>
                  </a:cubicBezTo>
                  <a:cubicBezTo>
                    <a:pt x="665656" y="493998"/>
                    <a:pt x="690586" y="518933"/>
                    <a:pt x="721630" y="519403"/>
                  </a:cubicBezTo>
                  <a:cubicBezTo>
                    <a:pt x="721630" y="519403"/>
                    <a:pt x="721630" y="519403"/>
                    <a:pt x="722100" y="519403"/>
                  </a:cubicBezTo>
                  <a:cubicBezTo>
                    <a:pt x="737152" y="519403"/>
                    <a:pt x="750793" y="513758"/>
                    <a:pt x="761611" y="503407"/>
                  </a:cubicBezTo>
                  <a:cubicBezTo>
                    <a:pt x="772429" y="492586"/>
                    <a:pt x="778074" y="478472"/>
                    <a:pt x="778074" y="462947"/>
                  </a:cubicBezTo>
                  <a:cubicBezTo>
                    <a:pt x="778544" y="323686"/>
                    <a:pt x="778074" y="196658"/>
                    <a:pt x="778074" y="74335"/>
                  </a:cubicBezTo>
                  <a:cubicBezTo>
                    <a:pt x="778074" y="42813"/>
                    <a:pt x="753615" y="18349"/>
                    <a:pt x="721160" y="17878"/>
                  </a:cubicBezTo>
                  <a:cubicBezTo>
                    <a:pt x="707989" y="17878"/>
                    <a:pt x="694349" y="17878"/>
                    <a:pt x="681179" y="17878"/>
                  </a:cubicBezTo>
                  <a:cubicBezTo>
                    <a:pt x="675064" y="17878"/>
                    <a:pt x="669419" y="17878"/>
                    <a:pt x="663305" y="17878"/>
                  </a:cubicBezTo>
                  <a:lnTo>
                    <a:pt x="574876" y="17878"/>
                  </a:lnTo>
                  <a:cubicBezTo>
                    <a:pt x="494914" y="17878"/>
                    <a:pt x="414952" y="17878"/>
                    <a:pt x="334990" y="17878"/>
                  </a:cubicBezTo>
                  <a:cubicBezTo>
                    <a:pt x="309120" y="17878"/>
                    <a:pt x="287953" y="32463"/>
                    <a:pt x="279957" y="55516"/>
                  </a:cubicBezTo>
                  <a:cubicBezTo>
                    <a:pt x="273842" y="72923"/>
                    <a:pt x="276194" y="91272"/>
                    <a:pt x="286542" y="106327"/>
                  </a:cubicBezTo>
                  <a:cubicBezTo>
                    <a:pt x="297361" y="121853"/>
                    <a:pt x="314764" y="130321"/>
                    <a:pt x="334519" y="130321"/>
                  </a:cubicBezTo>
                  <a:cubicBezTo>
                    <a:pt x="384849" y="130321"/>
                    <a:pt x="436118" y="130321"/>
                    <a:pt x="485977" y="130321"/>
                  </a:cubicBezTo>
                  <a:cubicBezTo>
                    <a:pt x="507144" y="130321"/>
                    <a:pt x="528780" y="130321"/>
                    <a:pt x="549947" y="130321"/>
                  </a:cubicBezTo>
                  <a:lnTo>
                    <a:pt x="561706" y="130321"/>
                  </a:lnTo>
                  <a:close/>
                </a:path>
              </a:pathLst>
            </a:custGeom>
            <a:solidFill>
              <a:srgbClr val="000000"/>
            </a:solidFill>
            <a:ln w="4695" cap="flat">
              <a:solidFill>
                <a:srgbClr val="000000"/>
              </a:solidFill>
              <a:prstDash val="solid"/>
              <a:miter/>
            </a:ln>
          </p:spPr>
          <p:txBody>
            <a:bodyPr rtlCol="0" anchor="ctr"/>
            <a:lstStyle/>
            <a:p>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Die SDGs und </a:t>
            </a:r>
            <a:r>
              <a:rPr lang="en-US" dirty="0" err="1"/>
              <a:t>Agroökologie</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13291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764590" y="1203321"/>
            <a:ext cx="5954388" cy="3291086"/>
          </a:xfrm>
        </p:spPr>
        <p:txBody>
          <a:bodyPr/>
          <a:lstStyle/>
          <a:p>
            <a:r>
              <a:rPr lang="de-DE" dirty="0"/>
              <a:t>In Modul 1 haben wir die 10 Elemente der Agroökologie besprochen. Dieses Rahmenwerk wurde von der Ernährungs- und Landwirtschaftsorganisation der Vereinten Nationen (FAO) erstellt, um globale revolutionäre Veränderungen zu unterstützen. Die 10 Elemente sind miteinander verbunden und voneinander abhängig. Sie umreißen die grundlegenden Elemente, entscheidenden Beziehungen, aufkommenden Merkmale und idealen Rahmenbedingungen in agroökologischen Übergängen zu nachhaltigen Lebensmittel- und Agrarsystemen.</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451119" y="631159"/>
            <a:ext cx="6782298" cy="687967"/>
          </a:xfrm>
        </p:spPr>
        <p:txBody>
          <a:bodyPr/>
          <a:lstStyle/>
          <a:p>
            <a:r>
              <a:rPr lang="de-DE" sz="3000" b="1" dirty="0"/>
              <a:t>Verknüpfung der SDGs und Agroökologie</a:t>
            </a:r>
          </a:p>
          <a:p>
            <a:endParaRPr lang="en-US" sz="3000" b="1" dirty="0"/>
          </a:p>
        </p:txBody>
      </p:sp>
      <p:pic>
        <p:nvPicPr>
          <p:cNvPr id="7" name="Picture Placeholder 6" descr="Young girl lifting up earth">
            <a:extLst>
              <a:ext uri="{FF2B5EF4-FFF2-40B4-BE49-F238E27FC236}">
                <a16:creationId xmlns:a16="http://schemas.microsoft.com/office/drawing/2014/main" id="{6F922B2C-B0F6-88A7-2A90-BECA6D33887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55738992"/>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2777</Words>
  <Application>Microsoft Office PowerPoint</Application>
  <PresentationFormat>Widescreen</PresentationFormat>
  <Paragraphs>191</Paragraphs>
  <Slides>38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Aptos</vt: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190</cp:revision>
  <dcterms:created xsi:type="dcterms:W3CDTF">2020-10-14T13:32:04Z</dcterms:created>
  <dcterms:modified xsi:type="dcterms:W3CDTF">2024-08-28T13:17:49Z</dcterms:modified>
</cp:coreProperties>
</file>