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4286" r:id="rId2"/>
    <p:sldId id="257" r:id="rId3"/>
    <p:sldId id="258" r:id="rId4"/>
    <p:sldId id="259" r:id="rId5"/>
    <p:sldId id="260" r:id="rId6"/>
    <p:sldId id="291" r:id="rId7"/>
    <p:sldId id="290" r:id="rId8"/>
    <p:sldId id="292" r:id="rId9"/>
    <p:sldId id="293" r:id="rId10"/>
    <p:sldId id="296" r:id="rId11"/>
    <p:sldId id="262" r:id="rId12"/>
    <p:sldId id="263" r:id="rId13"/>
    <p:sldId id="294" r:id="rId14"/>
    <p:sldId id="264" r:id="rId15"/>
    <p:sldId id="295" r:id="rId16"/>
    <p:sldId id="4287" r:id="rId17"/>
    <p:sldId id="266" r:id="rId18"/>
    <p:sldId id="284" r:id="rId19"/>
    <p:sldId id="267" r:id="rId20"/>
    <p:sldId id="268" r:id="rId21"/>
    <p:sldId id="286" r:id="rId22"/>
    <p:sldId id="273" r:id="rId23"/>
    <p:sldId id="274" r:id="rId24"/>
    <p:sldId id="275" r:id="rId25"/>
    <p:sldId id="288" r:id="rId26"/>
    <p:sldId id="276" r:id="rId27"/>
    <p:sldId id="277" r:id="rId28"/>
    <p:sldId id="278" r:id="rId29"/>
    <p:sldId id="289" r:id="rId30"/>
    <p:sldId id="283" r:id="rId31"/>
  </p:sldIdLst>
  <p:sldSz cx="12192000" cy="6858000"/>
  <p:notesSz cx="6858000" cy="9144000"/>
  <p:embeddedFontLst>
    <p:embeddedFont>
      <p:font typeface="Lato Black" panose="020F0502020204030203" pitchFamily="34" charset="0"/>
      <p:bold r:id="rId33"/>
      <p:boldItalic r:id="rId34"/>
    </p:embeddedFont>
    <p:embeddedFont>
      <p:font typeface="Montserrat Light" panose="000004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BYlmIPrxuZdDg+ZM5KzHGyktv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232323"/>
    <a:srgbClr val="78A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197" autoAdjust="0"/>
  </p:normalViewPr>
  <p:slideViewPr>
    <p:cSldViewPr snapToGrid="0">
      <p:cViewPr varScale="1">
        <p:scale>
          <a:sx n="86" d="100"/>
          <a:sy n="86" d="100"/>
        </p:scale>
        <p:origin x="155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03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19</a:t>
            </a:fld>
            <a:endParaRPr sz="1200" b="0" i="0">
              <a:solidFill>
                <a:srgbClr val="000000"/>
              </a:solidFill>
              <a:latin typeface="Times New Roman"/>
              <a:ea typeface="Times New Roman"/>
              <a:cs typeface="Times New Roman"/>
              <a:sym typeface="Times New Roman"/>
            </a:endParaRPr>
          </a:p>
        </p:txBody>
      </p:sp>
      <p:sp>
        <p:nvSpPr>
          <p:cNvPr id="337" name="Google Shape;337;p13: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8" name="Google Shape;338;p13: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93000"/>
              </a:lnSpc>
              <a:spcBef>
                <a:spcPts val="0"/>
              </a:spcBef>
              <a:spcAft>
                <a:spcPts val="0"/>
              </a:spcAft>
              <a:buClr>
                <a:srgbClr val="000000"/>
              </a:buClr>
              <a:buSzPts val="1200"/>
              <a:buFont typeface="Times New Roman"/>
              <a:buNone/>
            </a:pPr>
            <a:fld id="{00000000-1234-1234-1234-123412341234}" type="slidenum">
              <a:rPr lang="en-US" sz="1200" b="0" i="0">
                <a:solidFill>
                  <a:srgbClr val="000000"/>
                </a:solidFill>
                <a:latin typeface="Times New Roman"/>
                <a:ea typeface="Times New Roman"/>
                <a:cs typeface="Times New Roman"/>
                <a:sym typeface="Times New Roman"/>
              </a:rPr>
              <a:t>20</a:t>
            </a:fld>
            <a:endParaRPr sz="1200" b="0" i="0">
              <a:solidFill>
                <a:srgbClr val="000000"/>
              </a:solidFill>
              <a:latin typeface="Times New Roman"/>
              <a:ea typeface="Times New Roman"/>
              <a:cs typeface="Times New Roman"/>
              <a:sym typeface="Times New Roman"/>
            </a:endParaRPr>
          </a:p>
        </p:txBody>
      </p:sp>
      <p:sp>
        <p:nvSpPr>
          <p:cNvPr id="364" name="Google Shape;364;p14:notes"/>
          <p:cNvSpPr>
            <a:spLocks noGrp="1" noRot="1" noChangeAspect="1"/>
          </p:cNvSpPr>
          <p:nvPr>
            <p:ph type="sldImg" idx="2"/>
          </p:nvPr>
        </p:nvSpPr>
        <p:spPr>
          <a:xfrm>
            <a:off x="533400" y="763588"/>
            <a:ext cx="67056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5" name="Google Shape;365;p14:notes"/>
          <p:cNvSpPr txBox="1">
            <a:spLocks noGrp="1"/>
          </p:cNvSpPr>
          <p:nvPr>
            <p:ph type="body" idx="1"/>
          </p:nvPr>
        </p:nvSpPr>
        <p:spPr>
          <a:xfrm>
            <a:off x="777875" y="4776788"/>
            <a:ext cx="6218100" cy="4526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7704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231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12"/>
        <p:cNvGrpSpPr/>
        <p:nvPr/>
      </p:nvGrpSpPr>
      <p:grpSpPr>
        <a:xfrm>
          <a:off x="0" y="0"/>
          <a:ext cx="0" cy="0"/>
          <a:chOff x="0" y="0"/>
          <a:chExt cx="0" cy="0"/>
        </a:xfrm>
      </p:grpSpPr>
      <p:sp>
        <p:nvSpPr>
          <p:cNvPr id="13" name="Google Shape;13;p31"/>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4;p31"/>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3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 name="Google Shape;17;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18" name="Google Shape;18;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9"/>
        <p:cNvGrpSpPr/>
        <p:nvPr/>
      </p:nvGrpSpPr>
      <p:grpSpPr>
        <a:xfrm>
          <a:off x="0" y="0"/>
          <a:ext cx="0" cy="0"/>
          <a:chOff x="0" y="0"/>
          <a:chExt cx="0" cy="0"/>
        </a:xfrm>
      </p:grpSpPr>
      <p:sp>
        <p:nvSpPr>
          <p:cNvPr id="150" name="Google Shape;150;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152" name="Google Shape;152;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153" name="Google Shape;153;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US" sz="2400" b="1" i="0" u="none" strike="noStrike">
                <a:solidFill>
                  <a:srgbClr val="000000"/>
                </a:solidFill>
                <a:latin typeface="Calibri"/>
                <a:ea typeface="Calibri"/>
                <a:cs typeface="Calibri"/>
                <a:sym typeface="Calibri"/>
              </a:rPr>
              <a:t>EU DARE </a:t>
            </a:r>
            <a:r>
              <a:rPr lang="en-US"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US"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154" name="Google Shape;154;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55" name="Google Shape;155;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56" name="Google Shape;156;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 </a:t>
            </a:r>
            <a:r>
              <a:rPr lang="en-US" sz="2400" b="1">
                <a:solidFill>
                  <a:srgbClr val="000000"/>
                </a:solidFill>
                <a:latin typeface="Calibri"/>
                <a:ea typeface="Calibri"/>
                <a:cs typeface="Calibri"/>
                <a:sym typeface="Calibri"/>
              </a:rPr>
              <a:t>PLEASE DELETE THIS INSTRUCTION SLIDE BEFORE PRESENTING FINAL PRESENTATION </a:t>
            </a:r>
            <a:r>
              <a:rPr lang="en-US"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157" name="Google Shape;157;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8"/>
        <p:cNvGrpSpPr/>
        <p:nvPr/>
      </p:nvGrpSpPr>
      <p:grpSpPr>
        <a:xfrm>
          <a:off x="0" y="0"/>
          <a:ext cx="0" cy="0"/>
          <a:chOff x="0" y="0"/>
          <a:chExt cx="0" cy="0"/>
        </a:xfrm>
      </p:grpSpPr>
      <p:cxnSp>
        <p:nvCxnSpPr>
          <p:cNvPr id="159" name="Google Shape;159;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60" name="Google Shape;160;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61"/>
        <p:cNvGrpSpPr/>
        <p:nvPr/>
      </p:nvGrpSpPr>
      <p:grpSpPr>
        <a:xfrm>
          <a:off x="0" y="0"/>
          <a:ext cx="0" cy="0"/>
          <a:chOff x="0" y="0"/>
          <a:chExt cx="0" cy="0"/>
        </a:xfrm>
      </p:grpSpPr>
      <p:sp>
        <p:nvSpPr>
          <p:cNvPr id="162" name="Google Shape;162;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63" name="Google Shape;163;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64" name="Google Shape;164;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5" name="Google Shape;165;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7" name="Google Shape;167;p45"/>
          <p:cNvGrpSpPr/>
          <p:nvPr/>
        </p:nvGrpSpPr>
        <p:grpSpPr>
          <a:xfrm>
            <a:off x="9031059" y="445499"/>
            <a:ext cx="2735993" cy="679345"/>
            <a:chOff x="0" y="0"/>
            <a:chExt cx="2301694" cy="571500"/>
          </a:xfrm>
        </p:grpSpPr>
        <p:sp>
          <p:nvSpPr>
            <p:cNvPr id="168" name="Google Shape;168;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45"/>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312965" y="101059"/>
              <a:ext cx="1675765" cy="375165"/>
            </a:xfrm>
            <a:prstGeom prst="rect">
              <a:avLst/>
            </a:prstGeom>
            <a:noFill/>
            <a:ln>
              <a:noFill/>
            </a:ln>
          </p:spPr>
        </p:pic>
      </p:grpSp>
      <p:sp>
        <p:nvSpPr>
          <p:cNvPr id="170" name="Google Shape;170;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1" name="Google Shape;171;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73"/>
        <p:cNvGrpSpPr/>
        <p:nvPr/>
      </p:nvGrpSpPr>
      <p:grpSpPr>
        <a:xfrm>
          <a:off x="0" y="0"/>
          <a:ext cx="0" cy="0"/>
          <a:chOff x="0" y="0"/>
          <a:chExt cx="0" cy="0"/>
        </a:xfrm>
      </p:grpSpPr>
      <p:sp>
        <p:nvSpPr>
          <p:cNvPr id="174" name="Google Shape;174;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5" name="Google Shape;175;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7" name="Google Shape;177;p46"/>
          <p:cNvGrpSpPr/>
          <p:nvPr/>
        </p:nvGrpSpPr>
        <p:grpSpPr>
          <a:xfrm>
            <a:off x="9236842" y="286604"/>
            <a:ext cx="2735993" cy="679345"/>
            <a:chOff x="0" y="0"/>
            <a:chExt cx="2301694" cy="571500"/>
          </a:xfrm>
        </p:grpSpPr>
        <p:sp>
          <p:nvSpPr>
            <p:cNvPr id="178" name="Google Shape;178;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80" name="Google Shape;180;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1" name="Google Shape;181;p46"/>
          <p:cNvSpPr>
            <a:spLocks noGrp="1"/>
          </p:cNvSpPr>
          <p:nvPr>
            <p:ph type="pic" idx="3"/>
          </p:nvPr>
        </p:nvSpPr>
        <p:spPr>
          <a:xfrm>
            <a:off x="-1" y="354507"/>
            <a:ext cx="5501637" cy="4939649"/>
          </a:xfrm>
          <a:prstGeom prst="rect">
            <a:avLst/>
          </a:prstGeom>
          <a:solidFill>
            <a:srgbClr val="D8D8D8"/>
          </a:solidFill>
          <a:ln>
            <a:noFill/>
          </a:ln>
        </p:spPr>
      </p:sp>
      <p:pic>
        <p:nvPicPr>
          <p:cNvPr id="182" name="Google Shape;182;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83" name="Google Shape;183;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4" name="Google Shape;184;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85"/>
        <p:cNvGrpSpPr/>
        <p:nvPr/>
      </p:nvGrpSpPr>
      <p:grpSpPr>
        <a:xfrm>
          <a:off x="0" y="0"/>
          <a:ext cx="0" cy="0"/>
          <a:chOff x="0" y="0"/>
          <a:chExt cx="0" cy="0"/>
        </a:xfrm>
      </p:grpSpPr>
      <p:sp>
        <p:nvSpPr>
          <p:cNvPr id="186" name="Google Shape;186;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7" name="Google Shape;187;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9"/>
        <p:cNvGrpSpPr/>
        <p:nvPr/>
      </p:nvGrpSpPr>
      <p:grpSpPr>
        <a:xfrm>
          <a:off x="0" y="0"/>
          <a:ext cx="0" cy="0"/>
          <a:chOff x="0" y="0"/>
          <a:chExt cx="0" cy="0"/>
        </a:xfrm>
      </p:grpSpPr>
      <p:sp>
        <p:nvSpPr>
          <p:cNvPr id="190" name="Google Shape;190;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91" name="Google Shape;191;p48"/>
          <p:cNvSpPr>
            <a:spLocks noGrp="1"/>
          </p:cNvSpPr>
          <p:nvPr>
            <p:ph type="pic" idx="2"/>
          </p:nvPr>
        </p:nvSpPr>
        <p:spPr>
          <a:xfrm>
            <a:off x="320540" y="335338"/>
            <a:ext cx="11578483" cy="6146707"/>
          </a:xfrm>
          <a:prstGeom prst="rect">
            <a:avLst/>
          </a:prstGeom>
          <a:solidFill>
            <a:srgbClr val="D8D8D8"/>
          </a:solidFill>
          <a:ln>
            <a:noFill/>
          </a:ln>
        </p:spPr>
      </p:sp>
      <p:sp>
        <p:nvSpPr>
          <p:cNvPr id="192" name="Google Shape;192;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29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31"/>
        <p:cNvGrpSpPr/>
        <p:nvPr/>
      </p:nvGrpSpPr>
      <p:grpSpPr>
        <a:xfrm>
          <a:off x="0" y="0"/>
          <a:ext cx="0" cy="0"/>
          <a:chOff x="0" y="0"/>
          <a:chExt cx="0" cy="0"/>
        </a:xfrm>
      </p:grpSpPr>
      <p:sp>
        <p:nvSpPr>
          <p:cNvPr id="32" name="Google Shape;32;p33"/>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3" name="Google Shape;33;p33"/>
          <p:cNvSpPr/>
          <p:nvPr/>
        </p:nvSpPr>
        <p:spPr>
          <a:xfrm>
            <a:off x="-15514" y="268990"/>
            <a:ext cx="6600486"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4" name="Google Shape;34;p33"/>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3"/>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3"/>
          <p:cNvSpPr txBox="1">
            <a:spLocks noGrp="1"/>
          </p:cNvSpPr>
          <p:nvPr>
            <p:ph type="body" idx="3"/>
          </p:nvPr>
        </p:nvSpPr>
        <p:spPr>
          <a:xfrm>
            <a:off x="1007051"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3"/>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3"/>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33"/>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3"/>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3"/>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3"/>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3"/>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6" name="Google Shape;46;p33"/>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7" name="Google Shape;47;p33"/>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8" name="Google Shape;48;p33"/>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9" name="Google Shape;49;p33"/>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50" name="Google Shape;50;p33"/>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5"/>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73" name="Google Shape;73;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5"/>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5"/>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5"/>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79"/>
        <p:cNvGrpSpPr/>
        <p:nvPr/>
      </p:nvGrpSpPr>
      <p:grpSpPr>
        <a:xfrm>
          <a:off x="0" y="0"/>
          <a:ext cx="0" cy="0"/>
          <a:chOff x="0" y="0"/>
          <a:chExt cx="0" cy="0"/>
        </a:xfrm>
      </p:grpSpPr>
      <p:sp>
        <p:nvSpPr>
          <p:cNvPr id="80" name="Google Shape;80;p37"/>
          <p:cNvSpPr/>
          <p:nvPr/>
        </p:nvSpPr>
        <p:spPr>
          <a:xfrm>
            <a:off x="511444" y="453836"/>
            <a:ext cx="6383878" cy="6002948"/>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1" name="Google Shape;81;p37"/>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7"/>
          <p:cNvSpPr>
            <a:spLocks noGrp="1"/>
          </p:cNvSpPr>
          <p:nvPr>
            <p:ph type="pic" idx="3"/>
          </p:nvPr>
        </p:nvSpPr>
        <p:spPr>
          <a:xfrm>
            <a:off x="6895322" y="1452563"/>
            <a:ext cx="5296678" cy="4656137"/>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8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19"/>
        <p:cNvGrpSpPr/>
        <p:nvPr/>
      </p:nvGrpSpPr>
      <p:grpSpPr>
        <a:xfrm>
          <a:off x="0" y="0"/>
          <a:ext cx="0" cy="0"/>
          <a:chOff x="0" y="0"/>
          <a:chExt cx="0" cy="0"/>
        </a:xfrm>
      </p:grpSpPr>
      <p:sp>
        <p:nvSpPr>
          <p:cNvPr id="120" name="Google Shape;120;p4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21" name="Google Shape;121;p41"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22" name="Google Shape;122;p41"/>
          <p:cNvSpPr>
            <a:spLocks noGrp="1"/>
          </p:cNvSpPr>
          <p:nvPr>
            <p:ph type="pic" idx="2"/>
          </p:nvPr>
        </p:nvSpPr>
        <p:spPr>
          <a:xfrm>
            <a:off x="8912202" y="1246695"/>
            <a:ext cx="2444127" cy="4336988"/>
          </a:xfrm>
          <a:prstGeom prst="rect">
            <a:avLst/>
          </a:prstGeom>
          <a:solidFill>
            <a:srgbClr val="D8D8D8"/>
          </a:solidFill>
          <a:ln>
            <a:noFill/>
          </a:ln>
        </p:spPr>
      </p:sp>
      <p:sp>
        <p:nvSpPr>
          <p:cNvPr id="123" name="Google Shape;123;p41"/>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6"/>
        <p:cNvGrpSpPr/>
        <p:nvPr/>
      </p:nvGrpSpPr>
      <p:grpSpPr>
        <a:xfrm>
          <a:off x="0" y="0"/>
          <a:ext cx="0" cy="0"/>
          <a:chOff x="0" y="0"/>
          <a:chExt cx="0" cy="0"/>
        </a:xfrm>
      </p:grpSpPr>
      <p:sp>
        <p:nvSpPr>
          <p:cNvPr id="127" name="Google Shape;12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 name="Google Shape;131;p42"/>
          <p:cNvGrpSpPr/>
          <p:nvPr/>
        </p:nvGrpSpPr>
        <p:grpSpPr>
          <a:xfrm>
            <a:off x="548818" y="6039954"/>
            <a:ext cx="2735993" cy="679345"/>
            <a:chOff x="0" y="0"/>
            <a:chExt cx="2301694" cy="571500"/>
          </a:xfrm>
        </p:grpSpPr>
        <p:sp>
          <p:nvSpPr>
            <p:cNvPr id="132" name="Google Shape;13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2"/>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312965" y="101059"/>
              <a:ext cx="1675765" cy="375165"/>
            </a:xfrm>
            <a:prstGeom prst="rect">
              <a:avLst/>
            </a:prstGeom>
            <a:noFill/>
            <a:ln>
              <a:noFill/>
            </a:ln>
          </p:spPr>
        </p:pic>
      </p:grpSp>
      <p:sp>
        <p:nvSpPr>
          <p:cNvPr id="134" name="Google Shape;13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42"/>
          <p:cNvGrpSpPr/>
          <p:nvPr/>
        </p:nvGrpSpPr>
        <p:grpSpPr>
          <a:xfrm>
            <a:off x="309236" y="3028352"/>
            <a:ext cx="6499866" cy="2738122"/>
            <a:chOff x="1202708" y="6807724"/>
            <a:chExt cx="6270636" cy="2641557"/>
          </a:xfrm>
        </p:grpSpPr>
        <p:grpSp>
          <p:nvGrpSpPr>
            <p:cNvPr id="136" name="Google Shape;136;p42"/>
            <p:cNvGrpSpPr/>
            <p:nvPr/>
          </p:nvGrpSpPr>
          <p:grpSpPr>
            <a:xfrm>
              <a:off x="2348838" y="6807724"/>
              <a:ext cx="1249545" cy="2223620"/>
              <a:chOff x="2348838" y="6807724"/>
              <a:chExt cx="1249545" cy="2223620"/>
            </a:xfrm>
          </p:grpSpPr>
          <p:sp>
            <p:nvSpPr>
              <p:cNvPr id="137" name="Google Shape;13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 name="Google Shape;141;p42"/>
              <p:cNvGrpSpPr/>
              <p:nvPr/>
            </p:nvGrpSpPr>
            <p:grpSpPr>
              <a:xfrm>
                <a:off x="2483956" y="6807724"/>
                <a:ext cx="738321" cy="802017"/>
                <a:chOff x="2483956" y="6807724"/>
                <a:chExt cx="738321" cy="802017"/>
              </a:xfrm>
            </p:grpSpPr>
            <p:sp>
              <p:nvSpPr>
                <p:cNvPr id="142" name="Google Shape;14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 name="Google Shape;145;p42"/>
            <p:cNvGrpSpPr/>
            <p:nvPr/>
          </p:nvGrpSpPr>
          <p:grpSpPr>
            <a:xfrm>
              <a:off x="1202708" y="6848940"/>
              <a:ext cx="6270636" cy="2600341"/>
              <a:chOff x="1202708" y="6848940"/>
              <a:chExt cx="6270636" cy="2600341"/>
            </a:xfrm>
          </p:grpSpPr>
          <p:sp>
            <p:nvSpPr>
              <p:cNvPr id="146" name="Google Shape;14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30"/>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o.org/about/meetings/second-international-agroecology-symposium/en/"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u-dare.com/good-practices/" TargetMode="Externa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s://www.foodunfolded.com/article/farming-for-gender-equality-agroecology-in-practice"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ideo" Target="https://www.youtube.com/embed/OgJInRNyEDY?feature=oembed" TargetMode="External"/><Relationship Id="rId5" Type="http://schemas.openxmlformats.org/officeDocument/2006/relationships/hyperlink" Target="https://www.youtube.com/watch?v=OgJInRNyEDY"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ome&#160;|&#160;Agroecology%20Knowledge%20Hub&#160;|&#160;Food%20and%20Agriculture%20Organization%20of%20the%20United%20Nations%20(fao.org)"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839528" y="4549269"/>
            <a:ext cx="6120000" cy="697353"/>
          </a:xfrm>
        </p:spPr>
        <p:txBody>
          <a:bodyPr/>
          <a:lstStyle/>
          <a:p>
            <a:r>
              <a:rPr lang="en-US" sz="3600" dirty="0" err="1">
                <a:latin typeface="Calibri" panose="020F0502020204030204" pitchFamily="34" charset="0"/>
                <a:ea typeface="Calibri" panose="020F0502020204030204" pitchFamily="34" charset="0"/>
                <a:cs typeface="Calibri" panose="020F0502020204030204" pitchFamily="34" charset="0"/>
              </a:rPr>
              <a:t>Einführung</a:t>
            </a:r>
            <a:r>
              <a:rPr lang="en-US" sz="3600" dirty="0">
                <a:latin typeface="Calibri" panose="020F0502020204030204" pitchFamily="34" charset="0"/>
                <a:ea typeface="Calibri" panose="020F0502020204030204" pitchFamily="34" charset="0"/>
                <a:cs typeface="Calibri" panose="020F0502020204030204" pitchFamily="34" charset="0"/>
              </a:rPr>
              <a:t> in die </a:t>
            </a:r>
            <a:r>
              <a:rPr lang="en-US" sz="3600" dirty="0" err="1">
                <a:latin typeface="Calibri" panose="020F0502020204030204" pitchFamily="34" charset="0"/>
                <a:ea typeface="Calibri" panose="020F0502020204030204" pitchFamily="34" charset="0"/>
                <a:cs typeface="Calibri" panose="020F0502020204030204" pitchFamily="34" charset="0"/>
              </a:rPr>
              <a:t>Agroökologie</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1</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88989-616F-E1E5-0A14-FBEC5F9345F9}"/>
              </a:ext>
            </a:extLst>
          </p:cNvPr>
          <p:cNvSpPr>
            <a:spLocks noGrp="1"/>
          </p:cNvSpPr>
          <p:nvPr>
            <p:ph type="body" idx="1"/>
          </p:nvPr>
        </p:nvSpPr>
        <p:spPr>
          <a:xfrm>
            <a:off x="863068" y="1420553"/>
            <a:ext cx="5845343" cy="3291086"/>
          </a:xfrm>
        </p:spPr>
        <p:txBody>
          <a:bodyPr/>
          <a:lstStyle/>
          <a:p>
            <a:pPr marL="0" indent="0"/>
            <a:r>
              <a:rPr lang="de-DE" dirty="0"/>
              <a:t>Die 10 Elemente der Agroökologie entstanden aus einem Multi-Stakeholder-Prozess im Jahr 2018, der darauf abzielte, einen Rahmen für die Systemneugestaltung zu schaffen, der optimiert und an lokale Gegebenheiten angepasst werden kann. Sie kombinieren ökologische Merkmale mit sozialen und politischen Aspekten.</a:t>
            </a:r>
            <a:endParaRPr lang="en-US" dirty="0"/>
          </a:p>
          <a:p>
            <a:pPr marL="0" indent="0"/>
            <a:endParaRPr lang="en-US" sz="1100" dirty="0"/>
          </a:p>
          <a:p>
            <a:pPr marL="0" indent="0"/>
            <a:r>
              <a:rPr lang="de-DE" dirty="0"/>
              <a:t>Für weitere Informationen zum Symposium:</a:t>
            </a:r>
            <a:endParaRPr lang="en-IE" dirty="0"/>
          </a:p>
          <a:p>
            <a:pPr marL="0" indent="0"/>
            <a:endParaRPr lang="en-IE" dirty="0"/>
          </a:p>
        </p:txBody>
      </p:sp>
      <p:sp>
        <p:nvSpPr>
          <p:cNvPr id="3" name="Text Placeholder 2">
            <a:extLst>
              <a:ext uri="{FF2B5EF4-FFF2-40B4-BE49-F238E27FC236}">
                <a16:creationId xmlns:a16="http://schemas.microsoft.com/office/drawing/2014/main" id="{630E5FEB-2F5F-8260-70F6-72B12E7F02C2}"/>
              </a:ext>
            </a:extLst>
          </p:cNvPr>
          <p:cNvSpPr>
            <a:spLocks noGrp="1"/>
          </p:cNvSpPr>
          <p:nvPr>
            <p:ph type="body" idx="2"/>
          </p:nvPr>
        </p:nvSpPr>
        <p:spPr>
          <a:xfrm>
            <a:off x="510278" y="626375"/>
            <a:ext cx="6870364" cy="992652"/>
          </a:xfrm>
        </p:spPr>
        <p:txBody>
          <a:bodyPr/>
          <a:lstStyle/>
          <a:p>
            <a:pPr marL="0"/>
            <a:r>
              <a:rPr lang="de-DE" dirty="0"/>
              <a:t>Die 10 Elemente der Agroökologie</a:t>
            </a:r>
            <a:endParaRPr lang="en-IE" dirty="0"/>
          </a:p>
        </p:txBody>
      </p:sp>
      <p:pic>
        <p:nvPicPr>
          <p:cNvPr id="1026" name="Picture 2">
            <a:extLst>
              <a:ext uri="{FF2B5EF4-FFF2-40B4-BE49-F238E27FC236}">
                <a16:creationId xmlns:a16="http://schemas.microsoft.com/office/drawing/2014/main" id="{89F96A5A-0600-8619-7D6F-7FF055370BE1}"/>
              </a:ext>
            </a:extLst>
          </p:cNvPr>
          <p:cNvPicPr>
            <a:picLocks noGrp="1" noChangeAspect="1" noChangeArrowheads="1"/>
          </p:cNvPicPr>
          <p:nvPr>
            <p:ph type="pic" idx="3"/>
          </p:nvPr>
        </p:nvPicPr>
        <p:blipFill rotWithShape="1">
          <a:blip r:embed="rId2"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7F8ACB-305C-2B35-84E1-2A3DA17B541E}"/>
              </a:ext>
            </a:extLst>
          </p:cNvPr>
          <p:cNvSpPr txBox="1"/>
          <p:nvPr/>
        </p:nvSpPr>
        <p:spPr>
          <a:xfrm>
            <a:off x="898357" y="4850125"/>
            <a:ext cx="6094206" cy="523220"/>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hlinkClick r:id="rId3"/>
              </a:rPr>
              <a:t>Second International Symposium on Agroecology | Food and Agriculture Organization of the United Nations (fao.org)</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59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txBox="1">
            <a:spLocks noGrp="1"/>
          </p:cNvSpPr>
          <p:nvPr>
            <p:ph type="body" idx="1"/>
          </p:nvPr>
        </p:nvSpPr>
        <p:spPr>
          <a:xfrm>
            <a:off x="898525" y="1166201"/>
            <a:ext cx="5646737" cy="2127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de-DE" dirty="0"/>
              <a:t>Agroökologie betont die Bedeutung der Biodiversität in landwirtschaftlichen Systemen. Verschiedene Pflanzen- und Tierarten sowie die genetische Vielfalt innerhalb der Arten tragen zur Resilienz von Ökosystemen, zur Schädlingsbekämpfung und zum Nährstoffkreislauf bei.</a:t>
            </a:r>
          </a:p>
        </p:txBody>
      </p:sp>
      <p:sp>
        <p:nvSpPr>
          <p:cNvPr id="299" name="Google Shape;299;p8"/>
          <p:cNvSpPr txBox="1">
            <a:spLocks noGrp="1"/>
          </p:cNvSpPr>
          <p:nvPr>
            <p:ph type="body" idx="2"/>
          </p:nvPr>
        </p:nvSpPr>
        <p:spPr>
          <a:xfrm>
            <a:off x="655740" y="621302"/>
            <a:ext cx="4990998" cy="5623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err="1">
                <a:solidFill>
                  <a:srgbClr val="78AB33"/>
                </a:solidFill>
              </a:rPr>
              <a:t>Vielfalt</a:t>
            </a:r>
            <a:r>
              <a:rPr lang="en-US" sz="3000" b="1" dirty="0">
                <a:solidFill>
                  <a:srgbClr val="78AB33"/>
                </a:solidFill>
              </a:rPr>
              <a:t>:</a:t>
            </a:r>
            <a:endParaRPr sz="3000" b="1" dirty="0">
              <a:solidFill>
                <a:srgbClr val="78AB33"/>
              </a:solidFill>
            </a:endParaRPr>
          </a:p>
        </p:txBody>
      </p:sp>
      <p:pic>
        <p:nvPicPr>
          <p:cNvPr id="300" name="Google Shape;300;p8" descr="Grain stalks with butterfly"/>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4BCCC770-D4CC-2523-A2F8-6131CD2961C2}"/>
              </a:ext>
            </a:extLst>
          </p:cNvPr>
          <p:cNvSpPr txBox="1">
            <a:spLocks/>
          </p:cNvSpPr>
          <p:nvPr/>
        </p:nvSpPr>
        <p:spPr>
          <a:xfrm>
            <a:off x="898525" y="4141928"/>
            <a:ext cx="5576412" cy="16595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dirty="0"/>
              <a:t>Landwirtschaftliche Innovationen reagieren besser auf lokale Herausforderungen, wenn sie durch partizipative Prozesse gemeinsam entwickelt werden</a:t>
            </a:r>
            <a:r>
              <a:rPr lang="en-US" dirty="0"/>
              <a:t>.</a:t>
            </a:r>
          </a:p>
        </p:txBody>
      </p:sp>
      <p:sp>
        <p:nvSpPr>
          <p:cNvPr id="3" name="Google Shape;299;p8">
            <a:extLst>
              <a:ext uri="{FF2B5EF4-FFF2-40B4-BE49-F238E27FC236}">
                <a16:creationId xmlns:a16="http://schemas.microsoft.com/office/drawing/2014/main" id="{FAB1C0BA-3968-9EDB-0EA8-4D28909A62CC}"/>
              </a:ext>
            </a:extLst>
          </p:cNvPr>
          <p:cNvSpPr txBox="1">
            <a:spLocks/>
          </p:cNvSpPr>
          <p:nvPr/>
        </p:nvSpPr>
        <p:spPr>
          <a:xfrm>
            <a:off x="499622" y="3579607"/>
            <a:ext cx="7495801"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Ko-</a:t>
            </a:r>
            <a:r>
              <a:rPr lang="en-US" sz="3000" b="1" dirty="0" err="1">
                <a:solidFill>
                  <a:srgbClr val="78AB33"/>
                </a:solidFill>
              </a:rPr>
              <a:t>Kreation</a:t>
            </a:r>
            <a:r>
              <a:rPr lang="en-US" sz="3000" b="1" dirty="0">
                <a:solidFill>
                  <a:srgbClr val="78AB33"/>
                </a:solidFill>
              </a:rPr>
              <a:t> und </a:t>
            </a:r>
            <a:r>
              <a:rPr lang="en-US" sz="3000" b="1" dirty="0" err="1">
                <a:solidFill>
                  <a:srgbClr val="78AB33"/>
                </a:solidFill>
              </a:rPr>
              <a:t>Wissensaustausch</a:t>
            </a:r>
            <a:r>
              <a:rPr lang="en-US" sz="3000" b="1" dirty="0">
                <a:solidFill>
                  <a:srgbClr val="78AB33"/>
                </a:solidFill>
              </a:rPr>
              <a:t>:</a:t>
            </a:r>
          </a:p>
        </p:txBody>
      </p:sp>
      <p:grpSp>
        <p:nvGrpSpPr>
          <p:cNvPr id="4" name="Google Shape;321;p11">
            <a:extLst>
              <a:ext uri="{FF2B5EF4-FFF2-40B4-BE49-F238E27FC236}">
                <a16:creationId xmlns:a16="http://schemas.microsoft.com/office/drawing/2014/main" id="{CB7D3F38-3FE1-8BE9-2357-8B1166936EE2}"/>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E3431533-8D0D-2B83-4F16-609666D97A13}"/>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E7A7A202-FDF3-CBC3-40CE-F35C003ED4DD}"/>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922EA4C4-014C-751D-8B46-2C8BD87E115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7CABADCA-BBED-B5FB-4329-4AAF8EE962CA}"/>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992B47D0-1B80-E559-6082-F02918CBD455}"/>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39818368-9B12-D312-1CA6-3684C81E75D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A907184C-E5EA-3702-7F89-891C5A9CA22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9" descr="Woman watering plants"/>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880301" y="1452563"/>
            <a:ext cx="5311699" cy="4656137"/>
          </a:xfrm>
          <a:prstGeom prst="rect">
            <a:avLst/>
          </a:prstGeom>
          <a:solidFill>
            <a:srgbClr val="D8D8D8"/>
          </a:solidFill>
          <a:ln>
            <a:noFill/>
          </a:ln>
        </p:spPr>
      </p:pic>
      <p:sp>
        <p:nvSpPr>
          <p:cNvPr id="4" name="Google Shape;298;p8">
            <a:extLst>
              <a:ext uri="{FF2B5EF4-FFF2-40B4-BE49-F238E27FC236}">
                <a16:creationId xmlns:a16="http://schemas.microsoft.com/office/drawing/2014/main" id="{4E39B2A3-1BC9-8FB5-65DE-A266324F3AD9}"/>
              </a:ext>
            </a:extLst>
          </p:cNvPr>
          <p:cNvSpPr txBox="1">
            <a:spLocks/>
          </p:cNvSpPr>
          <p:nvPr/>
        </p:nvSpPr>
        <p:spPr>
          <a:xfrm>
            <a:off x="638274" y="3835470"/>
            <a:ext cx="6242027"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sz="2400" dirty="0"/>
              <a:t>Effiziente Nutzung von Wasser, Nährstoffen, Energie und anderen Ressourcen trägt dazu bei, Umweltauswirkungen zu reduzieren und wirtschaftliche Erträge zu verbessern. Innovative agroökologische Praktiken ermöglichen eine </a:t>
            </a:r>
            <a:r>
              <a:rPr lang="de-DE" dirty="0"/>
              <a:t>  	</a:t>
            </a:r>
            <a:r>
              <a:rPr lang="de-DE" sz="2400" dirty="0"/>
              <a:t>höhere Produktion bei geringerer 		Verwendung externer Ressourcen</a:t>
            </a:r>
            <a:endParaRPr lang="en-US" dirty="0"/>
          </a:p>
        </p:txBody>
      </p:sp>
      <p:sp>
        <p:nvSpPr>
          <p:cNvPr id="5" name="Google Shape;299;p8">
            <a:extLst>
              <a:ext uri="{FF2B5EF4-FFF2-40B4-BE49-F238E27FC236}">
                <a16:creationId xmlns:a16="http://schemas.microsoft.com/office/drawing/2014/main" id="{067D0263-D785-3F05-92FC-2F33B14FE076}"/>
              </a:ext>
            </a:extLst>
          </p:cNvPr>
          <p:cNvSpPr txBox="1">
            <a:spLocks/>
          </p:cNvSpPr>
          <p:nvPr/>
        </p:nvSpPr>
        <p:spPr>
          <a:xfrm>
            <a:off x="638274" y="504630"/>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err="1">
                <a:solidFill>
                  <a:srgbClr val="78AB33"/>
                </a:solidFill>
              </a:rPr>
              <a:t>Synergien</a:t>
            </a:r>
            <a:r>
              <a:rPr lang="en-US" sz="3000" b="1" dirty="0">
                <a:solidFill>
                  <a:srgbClr val="78AB33"/>
                </a:solidFill>
              </a:rPr>
              <a:t>:</a:t>
            </a:r>
          </a:p>
        </p:txBody>
      </p:sp>
      <p:sp>
        <p:nvSpPr>
          <p:cNvPr id="8" name="Google Shape;298;p8">
            <a:extLst>
              <a:ext uri="{FF2B5EF4-FFF2-40B4-BE49-F238E27FC236}">
                <a16:creationId xmlns:a16="http://schemas.microsoft.com/office/drawing/2014/main" id="{E7A9998B-15A9-218B-AB89-40BAB4922765}"/>
              </a:ext>
            </a:extLst>
          </p:cNvPr>
          <p:cNvSpPr txBox="1">
            <a:spLocks/>
          </p:cNvSpPr>
          <p:nvPr/>
        </p:nvSpPr>
        <p:spPr>
          <a:xfrm>
            <a:off x="638274" y="985920"/>
            <a:ext cx="6085910"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sz="2400" dirty="0"/>
              <a:t>Agroökologische Praktiken zielen darauf ab, Synergien zwischen verschiedenen Komponenten des landwirtschaftlichen Systems zu optimieren. Beispielsweise kann die Integration von Pflanzen mit Viehhaltung oder Bäumen die Ressourcennutzungseffizienz und Produktivität steigern.</a:t>
            </a:r>
            <a:endParaRPr lang="en-US" sz="2400" dirty="0"/>
          </a:p>
        </p:txBody>
      </p:sp>
      <p:sp>
        <p:nvSpPr>
          <p:cNvPr id="9" name="Google Shape;299;p8">
            <a:extLst>
              <a:ext uri="{FF2B5EF4-FFF2-40B4-BE49-F238E27FC236}">
                <a16:creationId xmlns:a16="http://schemas.microsoft.com/office/drawing/2014/main" id="{F48F1F83-4DCE-7674-3C9C-77CF91DB8139}"/>
              </a:ext>
            </a:extLst>
          </p:cNvPr>
          <p:cNvSpPr txBox="1">
            <a:spLocks/>
          </p:cNvSpPr>
          <p:nvPr/>
        </p:nvSpPr>
        <p:spPr>
          <a:xfrm>
            <a:off x="638275" y="3303691"/>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err="1">
                <a:solidFill>
                  <a:srgbClr val="78AB33"/>
                </a:solidFill>
              </a:rPr>
              <a:t>Effizienz</a:t>
            </a:r>
            <a:r>
              <a:rPr lang="en-US" sz="3000" b="1" dirty="0">
                <a:solidFill>
                  <a:srgbClr val="78AB33"/>
                </a:solidFill>
              </a:rPr>
              <a:t>:</a:t>
            </a:r>
          </a:p>
        </p:txBody>
      </p:sp>
      <p:grpSp>
        <p:nvGrpSpPr>
          <p:cNvPr id="10" name="Google Shape;321;p11">
            <a:extLst>
              <a:ext uri="{FF2B5EF4-FFF2-40B4-BE49-F238E27FC236}">
                <a16:creationId xmlns:a16="http://schemas.microsoft.com/office/drawing/2014/main" id="{ECA1685A-483B-B7E7-6A67-69E0145B3167}"/>
              </a:ext>
            </a:extLst>
          </p:cNvPr>
          <p:cNvGrpSpPr/>
          <p:nvPr/>
        </p:nvGrpSpPr>
        <p:grpSpPr>
          <a:xfrm rot="3730759">
            <a:off x="10980894" y="500089"/>
            <a:ext cx="949887" cy="1163493"/>
            <a:chOff x="7602444" y="4967675"/>
            <a:chExt cx="483620" cy="592374"/>
          </a:xfrm>
        </p:grpSpPr>
        <p:grpSp>
          <p:nvGrpSpPr>
            <p:cNvPr id="11" name="Google Shape;322;p11">
              <a:extLst>
                <a:ext uri="{FF2B5EF4-FFF2-40B4-BE49-F238E27FC236}">
                  <a16:creationId xmlns:a16="http://schemas.microsoft.com/office/drawing/2014/main" id="{AC5442AD-4545-2537-C451-BF4C4670A6A6}"/>
                </a:ext>
              </a:extLst>
            </p:cNvPr>
            <p:cNvGrpSpPr/>
            <p:nvPr/>
          </p:nvGrpSpPr>
          <p:grpSpPr>
            <a:xfrm>
              <a:off x="7618661" y="4967675"/>
              <a:ext cx="467403" cy="507609"/>
              <a:chOff x="2251964" y="3590497"/>
              <a:chExt cx="467403" cy="507609"/>
            </a:xfrm>
          </p:grpSpPr>
          <p:sp>
            <p:nvSpPr>
              <p:cNvPr id="15" name="Google Shape;323;p11">
                <a:extLst>
                  <a:ext uri="{FF2B5EF4-FFF2-40B4-BE49-F238E27FC236}">
                    <a16:creationId xmlns:a16="http://schemas.microsoft.com/office/drawing/2014/main" id="{5801E738-FAB7-B811-3A07-4C74CE422563}"/>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324;p11">
                <a:extLst>
                  <a:ext uri="{FF2B5EF4-FFF2-40B4-BE49-F238E27FC236}">
                    <a16:creationId xmlns:a16="http://schemas.microsoft.com/office/drawing/2014/main" id="{5567F7E0-9CBF-8FC7-9D56-3CEA19475F6B}"/>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325;p11">
                <a:extLst>
                  <a:ext uri="{FF2B5EF4-FFF2-40B4-BE49-F238E27FC236}">
                    <a16:creationId xmlns:a16="http://schemas.microsoft.com/office/drawing/2014/main" id="{E97420E9-C621-CB7E-0ACD-8CAD749601F7}"/>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 name="Google Shape;326;p11">
              <a:extLst>
                <a:ext uri="{FF2B5EF4-FFF2-40B4-BE49-F238E27FC236}">
                  <a16:creationId xmlns:a16="http://schemas.microsoft.com/office/drawing/2014/main" id="{1E7D6C33-44A2-7F14-CD7F-4A47B322726C}"/>
                </a:ext>
              </a:extLst>
            </p:cNvPr>
            <p:cNvGrpSpPr/>
            <p:nvPr/>
          </p:nvGrpSpPr>
          <p:grpSpPr>
            <a:xfrm>
              <a:off x="7602444" y="4993761"/>
              <a:ext cx="421973" cy="566288"/>
              <a:chOff x="2235747" y="3616583"/>
              <a:chExt cx="421973" cy="566288"/>
            </a:xfrm>
          </p:grpSpPr>
          <p:sp>
            <p:nvSpPr>
              <p:cNvPr id="13" name="Google Shape;327;p11">
                <a:extLst>
                  <a:ext uri="{FF2B5EF4-FFF2-40B4-BE49-F238E27FC236}">
                    <a16:creationId xmlns:a16="http://schemas.microsoft.com/office/drawing/2014/main" id="{6A18796E-255C-F3C7-AA59-EEBF68CC497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28;p11">
                <a:extLst>
                  <a:ext uri="{FF2B5EF4-FFF2-40B4-BE49-F238E27FC236}">
                    <a16:creationId xmlns:a16="http://schemas.microsoft.com/office/drawing/2014/main" id="{BFD07105-7177-424E-2AEE-4CBD97BA2C2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9"/>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891454" y="1452563"/>
            <a:ext cx="5300546" cy="4656137"/>
          </a:xfrm>
          <a:prstGeom prst="rect">
            <a:avLst/>
          </a:prstGeom>
          <a:solidFill>
            <a:srgbClr val="D8D8D8"/>
          </a:solidFill>
          <a:ln>
            <a:noFill/>
          </a:ln>
        </p:spPr>
      </p:pic>
      <p:sp>
        <p:nvSpPr>
          <p:cNvPr id="4" name="Google Shape;298;p8">
            <a:extLst>
              <a:ext uri="{FF2B5EF4-FFF2-40B4-BE49-F238E27FC236}">
                <a16:creationId xmlns:a16="http://schemas.microsoft.com/office/drawing/2014/main" id="{4E39B2A3-1BC9-8FB5-65DE-A266324F3AD9}"/>
              </a:ext>
            </a:extLst>
          </p:cNvPr>
          <p:cNvSpPr txBox="1">
            <a:spLocks/>
          </p:cNvSpPr>
          <p:nvPr/>
        </p:nvSpPr>
        <p:spPr>
          <a:xfrm>
            <a:off x="890574" y="4373811"/>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dirty="0"/>
              <a:t>Die erhöhte Resilienz von Menschen, Gemeinschaften und Ökosystemen ist entscheidend für nachhaltige Lebensmittel- und Agrarsysteme.</a:t>
            </a:r>
            <a:endParaRPr lang="en-US" dirty="0"/>
          </a:p>
        </p:txBody>
      </p:sp>
      <p:sp>
        <p:nvSpPr>
          <p:cNvPr id="5" name="Google Shape;299;p8">
            <a:extLst>
              <a:ext uri="{FF2B5EF4-FFF2-40B4-BE49-F238E27FC236}">
                <a16:creationId xmlns:a16="http://schemas.microsoft.com/office/drawing/2014/main" id="{067D0263-D785-3F05-92FC-2F33B14FE076}"/>
              </a:ext>
            </a:extLst>
          </p:cNvPr>
          <p:cNvSpPr txBox="1">
            <a:spLocks/>
          </p:cNvSpPr>
          <p:nvPr/>
        </p:nvSpPr>
        <p:spPr>
          <a:xfrm>
            <a:off x="808140" y="489879"/>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a:solidFill>
                  <a:srgbClr val="78AB33"/>
                </a:solidFill>
              </a:rPr>
              <a:t>Recycling:</a:t>
            </a:r>
          </a:p>
        </p:txBody>
      </p:sp>
      <p:sp>
        <p:nvSpPr>
          <p:cNvPr id="8" name="Google Shape;298;p8">
            <a:extLst>
              <a:ext uri="{FF2B5EF4-FFF2-40B4-BE49-F238E27FC236}">
                <a16:creationId xmlns:a16="http://schemas.microsoft.com/office/drawing/2014/main" id="{E7A9998B-15A9-218B-AB89-40BAB4922765}"/>
              </a:ext>
            </a:extLst>
          </p:cNvPr>
          <p:cNvSpPr txBox="1">
            <a:spLocks/>
          </p:cNvSpPr>
          <p:nvPr/>
        </p:nvSpPr>
        <p:spPr>
          <a:xfrm>
            <a:off x="890574" y="1046953"/>
            <a:ext cx="6000880"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sz="2350" dirty="0"/>
              <a:t>Agroökologie fördert das Recycling und die Wiederverwendung von Ressourcen innerhalb landwirtschaftlicher Systeme. Organische Substanzen, Nährstoffe und Energie werden durch Prozesse wie Kompostierung, Einarbeitung von Pflanzenresten und biologische Stickstofffixierung recycelt, was die Umwelt- und Wirtschaftskosten senkt</a:t>
            </a:r>
            <a:endParaRPr lang="en-US" sz="2350" dirty="0"/>
          </a:p>
        </p:txBody>
      </p:sp>
      <p:sp>
        <p:nvSpPr>
          <p:cNvPr id="9" name="Google Shape;299;p8">
            <a:extLst>
              <a:ext uri="{FF2B5EF4-FFF2-40B4-BE49-F238E27FC236}">
                <a16:creationId xmlns:a16="http://schemas.microsoft.com/office/drawing/2014/main" id="{F48F1F83-4DCE-7674-3C9C-77CF91DB8139}"/>
              </a:ext>
            </a:extLst>
          </p:cNvPr>
          <p:cNvSpPr txBox="1">
            <a:spLocks/>
          </p:cNvSpPr>
          <p:nvPr/>
        </p:nvSpPr>
        <p:spPr>
          <a:xfrm>
            <a:off x="890574" y="3811490"/>
            <a:ext cx="4990998"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b="1" dirty="0" err="1">
                <a:solidFill>
                  <a:srgbClr val="78AB33"/>
                </a:solidFill>
              </a:rPr>
              <a:t>Resilienz</a:t>
            </a:r>
            <a:r>
              <a:rPr lang="en-US" b="1" dirty="0">
                <a:solidFill>
                  <a:srgbClr val="78AB33"/>
                </a:solidFill>
              </a:rPr>
              <a:t>:</a:t>
            </a:r>
          </a:p>
        </p:txBody>
      </p:sp>
      <p:grpSp>
        <p:nvGrpSpPr>
          <p:cNvPr id="2" name="Google Shape;321;p11">
            <a:extLst>
              <a:ext uri="{FF2B5EF4-FFF2-40B4-BE49-F238E27FC236}">
                <a16:creationId xmlns:a16="http://schemas.microsoft.com/office/drawing/2014/main" id="{98A47E70-AA91-C136-2857-823389397279}"/>
              </a:ext>
            </a:extLst>
          </p:cNvPr>
          <p:cNvGrpSpPr/>
          <p:nvPr/>
        </p:nvGrpSpPr>
        <p:grpSpPr>
          <a:xfrm rot="3730759">
            <a:off x="10980894" y="500089"/>
            <a:ext cx="949887" cy="1163493"/>
            <a:chOff x="7602444" y="4967675"/>
            <a:chExt cx="483620" cy="592374"/>
          </a:xfrm>
        </p:grpSpPr>
        <p:grpSp>
          <p:nvGrpSpPr>
            <p:cNvPr id="3" name="Google Shape;322;p11">
              <a:extLst>
                <a:ext uri="{FF2B5EF4-FFF2-40B4-BE49-F238E27FC236}">
                  <a16:creationId xmlns:a16="http://schemas.microsoft.com/office/drawing/2014/main" id="{12F9DF1E-8DCB-6572-FF5F-09138F2F997E}"/>
                </a:ext>
              </a:extLst>
            </p:cNvPr>
            <p:cNvGrpSpPr/>
            <p:nvPr/>
          </p:nvGrpSpPr>
          <p:grpSpPr>
            <a:xfrm>
              <a:off x="7618661" y="4967675"/>
              <a:ext cx="467403" cy="507609"/>
              <a:chOff x="2251964" y="3590497"/>
              <a:chExt cx="467403" cy="507609"/>
            </a:xfrm>
          </p:grpSpPr>
          <p:sp>
            <p:nvSpPr>
              <p:cNvPr id="11" name="Google Shape;323;p11">
                <a:extLst>
                  <a:ext uri="{FF2B5EF4-FFF2-40B4-BE49-F238E27FC236}">
                    <a16:creationId xmlns:a16="http://schemas.microsoft.com/office/drawing/2014/main" id="{C017378B-CA55-E6CF-C14D-98DA355E52A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24;p11">
                <a:extLst>
                  <a:ext uri="{FF2B5EF4-FFF2-40B4-BE49-F238E27FC236}">
                    <a16:creationId xmlns:a16="http://schemas.microsoft.com/office/drawing/2014/main" id="{5EABCA64-74CA-5E27-8DBC-D192336A47CC}"/>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5;p11">
                <a:extLst>
                  <a:ext uri="{FF2B5EF4-FFF2-40B4-BE49-F238E27FC236}">
                    <a16:creationId xmlns:a16="http://schemas.microsoft.com/office/drawing/2014/main" id="{96225709-49C1-2532-3C5D-3B125DDD58EB}"/>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E549A8A1-3D8E-E1D2-44E9-587C3121EEE7}"/>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7148EB55-A20D-3CE8-A154-D5CCCA21095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8;p11">
                <a:extLst>
                  <a:ext uri="{FF2B5EF4-FFF2-40B4-BE49-F238E27FC236}">
                    <a16:creationId xmlns:a16="http://schemas.microsoft.com/office/drawing/2014/main" id="{880EC192-F8B7-3689-3601-4EA553983C2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10557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4" name="Google Shape;314;p10" descr="Passing bread during Hanukkah"/>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837513" y="1489279"/>
            <a:ext cx="5354487" cy="4582703"/>
          </a:xfrm>
          <a:prstGeom prst="rect">
            <a:avLst/>
          </a:prstGeom>
          <a:solidFill>
            <a:srgbClr val="D8D8D8"/>
          </a:solidFill>
          <a:ln>
            <a:noFill/>
          </a:ln>
        </p:spPr>
      </p:pic>
      <p:sp>
        <p:nvSpPr>
          <p:cNvPr id="312" name="Google Shape;312;p10"/>
          <p:cNvSpPr txBox="1">
            <a:spLocks noGrp="1"/>
          </p:cNvSpPr>
          <p:nvPr>
            <p:ph type="body" idx="1"/>
          </p:nvPr>
        </p:nvSpPr>
        <p:spPr>
          <a:xfrm>
            <a:off x="639279" y="935732"/>
            <a:ext cx="6096411"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de-DE" sz="2200" dirty="0"/>
              <a:t>Der Schutz und die Verbesserung der ländlichen Lebensgrundlagen, der Gerechtigkeit und des sozialen Wohlbefindens sind entscheidend für nachhaltige Lebensmittel- und Agrarsysteme. Praktiken wie partizipative Entscheidungsfindung, Traditionen und kulturelles Erbe werden neben ökologischen und wirtschaftlichen Überlegungen geschätzt.</a:t>
            </a:r>
          </a:p>
        </p:txBody>
      </p:sp>
      <p:sp>
        <p:nvSpPr>
          <p:cNvPr id="313" name="Google Shape;313;p10"/>
          <p:cNvSpPr txBox="1">
            <a:spLocks noGrp="1"/>
          </p:cNvSpPr>
          <p:nvPr>
            <p:ph type="body" idx="2"/>
          </p:nvPr>
        </p:nvSpPr>
        <p:spPr>
          <a:xfrm>
            <a:off x="569058" y="432101"/>
            <a:ext cx="7018268" cy="6195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a:solidFill>
                  <a:srgbClr val="78AB33"/>
                </a:solidFill>
              </a:rPr>
              <a:t>Menschliche und </a:t>
            </a:r>
            <a:r>
              <a:rPr lang="en-US" sz="3000" b="1" dirty="0" err="1">
                <a:solidFill>
                  <a:srgbClr val="78AB33"/>
                </a:solidFill>
              </a:rPr>
              <a:t>soziale</a:t>
            </a:r>
            <a:r>
              <a:rPr lang="en-US" sz="3000" b="1" dirty="0">
                <a:solidFill>
                  <a:srgbClr val="78AB33"/>
                </a:solidFill>
              </a:rPr>
              <a:t> </a:t>
            </a:r>
            <a:r>
              <a:rPr lang="en-US" sz="3000" b="1" dirty="0" err="1">
                <a:solidFill>
                  <a:srgbClr val="78AB33"/>
                </a:solidFill>
              </a:rPr>
              <a:t>Werte</a:t>
            </a:r>
            <a:endParaRPr lang="en-US" sz="3000" b="1" dirty="0">
              <a:solidFill>
                <a:srgbClr val="78AB33"/>
              </a:solidFill>
            </a:endParaRPr>
          </a:p>
        </p:txBody>
      </p:sp>
      <p:sp>
        <p:nvSpPr>
          <p:cNvPr id="2" name="Google Shape;298;p8">
            <a:extLst>
              <a:ext uri="{FF2B5EF4-FFF2-40B4-BE49-F238E27FC236}">
                <a16:creationId xmlns:a16="http://schemas.microsoft.com/office/drawing/2014/main" id="{B865EA65-A5EA-2872-9F21-DD9008565A3A}"/>
              </a:ext>
            </a:extLst>
          </p:cNvPr>
          <p:cNvSpPr txBox="1">
            <a:spLocks/>
          </p:cNvSpPr>
          <p:nvPr/>
        </p:nvSpPr>
        <p:spPr>
          <a:xfrm>
            <a:off x="639279" y="4011212"/>
            <a:ext cx="5800682"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sz="2200" dirty="0"/>
              <a:t>Durch die Unterstützung gesunder, vielfältiger und kulturell angemessener Ernährungsweisen trägt die Agroökologie zur Ernährungssicherheit und zur Verbesserung der Ernährung bei, während sie gleichzeitig die Gesundheit der 	Ökosysteme erhält.</a:t>
            </a:r>
            <a:endParaRPr lang="en-US" sz="2200" dirty="0"/>
          </a:p>
        </p:txBody>
      </p:sp>
      <p:sp>
        <p:nvSpPr>
          <p:cNvPr id="3" name="Google Shape;299;p8">
            <a:extLst>
              <a:ext uri="{FF2B5EF4-FFF2-40B4-BE49-F238E27FC236}">
                <a16:creationId xmlns:a16="http://schemas.microsoft.com/office/drawing/2014/main" id="{C15A0FB9-7E86-B8EB-DD96-6A4B9850F34B}"/>
              </a:ext>
            </a:extLst>
          </p:cNvPr>
          <p:cNvSpPr txBox="1">
            <a:spLocks/>
          </p:cNvSpPr>
          <p:nvPr/>
        </p:nvSpPr>
        <p:spPr>
          <a:xfrm>
            <a:off x="639279" y="3561551"/>
            <a:ext cx="8173477" cy="6195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a:solidFill>
                  <a:srgbClr val="78AB33"/>
                </a:solidFill>
              </a:rPr>
              <a:t>Kultur und </a:t>
            </a:r>
            <a:r>
              <a:rPr lang="en-US" sz="3000" b="1" dirty="0" err="1">
                <a:solidFill>
                  <a:srgbClr val="78AB33"/>
                </a:solidFill>
              </a:rPr>
              <a:t>Ernährungstraditionen</a:t>
            </a:r>
            <a:endParaRPr lang="en-US" sz="3000" b="1" dirty="0">
              <a:solidFill>
                <a:srgbClr val="78AB33"/>
              </a:solidFill>
            </a:endParaRPr>
          </a:p>
        </p:txBody>
      </p:sp>
      <p:grpSp>
        <p:nvGrpSpPr>
          <p:cNvPr id="4" name="Google Shape;321;p11">
            <a:extLst>
              <a:ext uri="{FF2B5EF4-FFF2-40B4-BE49-F238E27FC236}">
                <a16:creationId xmlns:a16="http://schemas.microsoft.com/office/drawing/2014/main" id="{F9C279D1-8628-265C-91DE-80CE72B4E40F}"/>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3F3DDF75-357E-2576-0CA1-A57EC4686C0F}"/>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CA4300A2-890A-12B8-6EF1-725C17A72E38}"/>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1A75175F-FA5F-546B-F52F-3210FCE85E91}"/>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30E4C509-3DF9-9767-B741-4798535B45FD}"/>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3AD72CA3-DFEF-610A-96E2-EF2F5C295065}"/>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FAB1BCB9-C37F-480F-00B6-6A235E30E0F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FCFF215B-1043-6249-D79F-A237ECCD2B8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body" idx="1"/>
          </p:nvPr>
        </p:nvSpPr>
        <p:spPr>
          <a:xfrm>
            <a:off x="641838" y="973817"/>
            <a:ext cx="5594453" cy="19859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de-DE" sz="2300" dirty="0"/>
              <a:t>Nachhaltige Lebensmittel- und Agrarsysteme erfordern verantwortungsvolle und effektive </a:t>
            </a:r>
            <a:r>
              <a:rPr lang="de-DE" sz="2300" dirty="0" err="1"/>
              <a:t>Governance</a:t>
            </a:r>
            <a:r>
              <a:rPr lang="de-DE" sz="2300" dirty="0"/>
              <a:t>-Mechanismen und -Politiken auf unterschiedlichen Ebenen – von lokal über national bis global.</a:t>
            </a:r>
          </a:p>
        </p:txBody>
      </p:sp>
      <p:sp>
        <p:nvSpPr>
          <p:cNvPr id="313" name="Google Shape;313;p10"/>
          <p:cNvSpPr txBox="1">
            <a:spLocks noGrp="1"/>
          </p:cNvSpPr>
          <p:nvPr>
            <p:ph type="body" idx="2"/>
          </p:nvPr>
        </p:nvSpPr>
        <p:spPr>
          <a:xfrm>
            <a:off x="577826" y="508764"/>
            <a:ext cx="7106676" cy="6578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sz="3000" b="1" dirty="0" err="1">
                <a:solidFill>
                  <a:srgbClr val="78AB33"/>
                </a:solidFill>
              </a:rPr>
              <a:t>Verantwortungsvolle</a:t>
            </a:r>
            <a:r>
              <a:rPr lang="en-US" sz="3000" b="1" dirty="0">
                <a:solidFill>
                  <a:srgbClr val="78AB33"/>
                </a:solidFill>
              </a:rPr>
              <a:t> Governance</a:t>
            </a:r>
          </a:p>
        </p:txBody>
      </p:sp>
      <p:pic>
        <p:nvPicPr>
          <p:cNvPr id="314" name="Google Shape;314;p10" descr="Waterdrop on leaf"/>
          <p:cNvPicPr preferRelativeResize="0">
            <a:picLocks noGrp="1"/>
          </p:cNvPicPr>
          <p:nvPr>
            <p:ph type="pic" idx="3"/>
          </p:nvPr>
        </p:nvPicPr>
        <p:blipFill>
          <a:blip r:embed="rId3" cstate="email">
            <a:extLst>
              <a:ext uri="{28A0092B-C50C-407E-A947-70E740481C1C}">
                <a14:useLocalDpi xmlns:a14="http://schemas.microsoft.com/office/drawing/2010/main"/>
              </a:ext>
            </a:extLst>
          </a:blip>
          <a:srcRect/>
          <a:stretch/>
        </p:blipFill>
        <p:spPr>
          <a:xfrm>
            <a:off x="6831239" y="1382091"/>
            <a:ext cx="5360761" cy="4656137"/>
          </a:xfrm>
          <a:prstGeom prst="rect">
            <a:avLst/>
          </a:prstGeom>
          <a:solidFill>
            <a:srgbClr val="D8D8D8"/>
          </a:solidFill>
          <a:ln>
            <a:noFill/>
          </a:ln>
        </p:spPr>
      </p:pic>
      <p:sp>
        <p:nvSpPr>
          <p:cNvPr id="2" name="Google Shape;298;p8">
            <a:extLst>
              <a:ext uri="{FF2B5EF4-FFF2-40B4-BE49-F238E27FC236}">
                <a16:creationId xmlns:a16="http://schemas.microsoft.com/office/drawing/2014/main" id="{B865EA65-A5EA-2872-9F21-DD9008565A3A}"/>
              </a:ext>
            </a:extLst>
          </p:cNvPr>
          <p:cNvSpPr txBox="1">
            <a:spLocks/>
          </p:cNvSpPr>
          <p:nvPr/>
        </p:nvSpPr>
        <p:spPr>
          <a:xfrm>
            <a:off x="641838" y="3577677"/>
            <a:ext cx="6189401" cy="21270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sz="2300" dirty="0"/>
              <a:t>Agroökologie setzt sich für Kreiswirtschaft und solidarische Wirtschaften ein, die Produzenten und Verbraucher wieder miteinander verbinden und innovative Lösungen bieten, um innerhalb der planetaren Grenzen zu leben, während sie die soziale Basis für eine inklusive und nachhaltige 	Entwicklung sicherstellen</a:t>
            </a:r>
            <a:endParaRPr lang="en-US" sz="2300" dirty="0"/>
          </a:p>
        </p:txBody>
      </p:sp>
      <p:sp>
        <p:nvSpPr>
          <p:cNvPr id="3" name="Google Shape;299;p8">
            <a:extLst>
              <a:ext uri="{FF2B5EF4-FFF2-40B4-BE49-F238E27FC236}">
                <a16:creationId xmlns:a16="http://schemas.microsoft.com/office/drawing/2014/main" id="{C15A0FB9-7E86-B8EB-DD96-6A4B9850F34B}"/>
              </a:ext>
            </a:extLst>
          </p:cNvPr>
          <p:cNvSpPr txBox="1">
            <a:spLocks/>
          </p:cNvSpPr>
          <p:nvPr/>
        </p:nvSpPr>
        <p:spPr>
          <a:xfrm>
            <a:off x="577826" y="2661218"/>
            <a:ext cx="6330781" cy="5623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3000" b="1" dirty="0" err="1">
                <a:solidFill>
                  <a:srgbClr val="78AB33"/>
                </a:solidFill>
              </a:rPr>
              <a:t>Kreiswirtschaft</a:t>
            </a:r>
            <a:r>
              <a:rPr lang="en-US" sz="3000" b="1" dirty="0">
                <a:solidFill>
                  <a:srgbClr val="78AB33"/>
                </a:solidFill>
              </a:rPr>
              <a:t> und </a:t>
            </a:r>
            <a:r>
              <a:rPr lang="en-US" sz="3000" b="1" dirty="0" err="1">
                <a:solidFill>
                  <a:srgbClr val="78AB33"/>
                </a:solidFill>
              </a:rPr>
              <a:t>Solidarische</a:t>
            </a:r>
            <a:r>
              <a:rPr lang="en-US" sz="3000" b="1" dirty="0">
                <a:solidFill>
                  <a:srgbClr val="78AB33"/>
                </a:solidFill>
              </a:rPr>
              <a:t> </a:t>
            </a:r>
            <a:r>
              <a:rPr lang="en-US" sz="3000" b="1" dirty="0" err="1">
                <a:solidFill>
                  <a:srgbClr val="78AB33"/>
                </a:solidFill>
              </a:rPr>
              <a:t>Wirtschaft</a:t>
            </a:r>
            <a:endParaRPr lang="en-US" sz="3000" b="1" dirty="0">
              <a:solidFill>
                <a:srgbClr val="78AB33"/>
              </a:solidFill>
            </a:endParaRPr>
          </a:p>
        </p:txBody>
      </p:sp>
      <p:grpSp>
        <p:nvGrpSpPr>
          <p:cNvPr id="4" name="Google Shape;321;p11">
            <a:extLst>
              <a:ext uri="{FF2B5EF4-FFF2-40B4-BE49-F238E27FC236}">
                <a16:creationId xmlns:a16="http://schemas.microsoft.com/office/drawing/2014/main" id="{48A4E34F-D4E3-4C18-A833-EF4BB82F5550}"/>
              </a:ext>
            </a:extLst>
          </p:cNvPr>
          <p:cNvGrpSpPr/>
          <p:nvPr/>
        </p:nvGrpSpPr>
        <p:grpSpPr>
          <a:xfrm rot="3730759">
            <a:off x="10980894" y="500089"/>
            <a:ext cx="949887" cy="1163493"/>
            <a:chOff x="7602444" y="4967675"/>
            <a:chExt cx="483620" cy="592374"/>
          </a:xfrm>
        </p:grpSpPr>
        <p:grpSp>
          <p:nvGrpSpPr>
            <p:cNvPr id="5" name="Google Shape;322;p11">
              <a:extLst>
                <a:ext uri="{FF2B5EF4-FFF2-40B4-BE49-F238E27FC236}">
                  <a16:creationId xmlns:a16="http://schemas.microsoft.com/office/drawing/2014/main" id="{381DC884-DCF0-2F13-B73E-0D97A8D60ADC}"/>
                </a:ext>
              </a:extLst>
            </p:cNvPr>
            <p:cNvGrpSpPr/>
            <p:nvPr/>
          </p:nvGrpSpPr>
          <p:grpSpPr>
            <a:xfrm>
              <a:off x="7618661" y="4967675"/>
              <a:ext cx="467403" cy="507609"/>
              <a:chOff x="2251964" y="3590497"/>
              <a:chExt cx="467403" cy="507609"/>
            </a:xfrm>
          </p:grpSpPr>
          <p:sp>
            <p:nvSpPr>
              <p:cNvPr id="9" name="Google Shape;323;p11">
                <a:extLst>
                  <a:ext uri="{FF2B5EF4-FFF2-40B4-BE49-F238E27FC236}">
                    <a16:creationId xmlns:a16="http://schemas.microsoft.com/office/drawing/2014/main" id="{5FE947D5-974B-F5C7-9E81-E3F916669AA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4;p11">
                <a:extLst>
                  <a:ext uri="{FF2B5EF4-FFF2-40B4-BE49-F238E27FC236}">
                    <a16:creationId xmlns:a16="http://schemas.microsoft.com/office/drawing/2014/main" id="{C23A8573-4A6B-A2F3-A4A7-3094B347EE54}"/>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5;p11">
                <a:extLst>
                  <a:ext uri="{FF2B5EF4-FFF2-40B4-BE49-F238E27FC236}">
                    <a16:creationId xmlns:a16="http://schemas.microsoft.com/office/drawing/2014/main" id="{F8B5B06F-C413-F8AC-65BF-831A27DF548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326;p11">
              <a:extLst>
                <a:ext uri="{FF2B5EF4-FFF2-40B4-BE49-F238E27FC236}">
                  <a16:creationId xmlns:a16="http://schemas.microsoft.com/office/drawing/2014/main" id="{8E75381D-9768-5604-EC46-1F3EF0858EEA}"/>
                </a:ext>
              </a:extLst>
            </p:cNvPr>
            <p:cNvGrpSpPr/>
            <p:nvPr/>
          </p:nvGrpSpPr>
          <p:grpSpPr>
            <a:xfrm>
              <a:off x="7602444" y="4993761"/>
              <a:ext cx="421973" cy="566288"/>
              <a:chOff x="2235747" y="3616583"/>
              <a:chExt cx="421973" cy="566288"/>
            </a:xfrm>
          </p:grpSpPr>
          <p:sp>
            <p:nvSpPr>
              <p:cNvPr id="7" name="Google Shape;327;p11">
                <a:extLst>
                  <a:ext uri="{FF2B5EF4-FFF2-40B4-BE49-F238E27FC236}">
                    <a16:creationId xmlns:a16="http://schemas.microsoft.com/office/drawing/2014/main" id="{1B774F62-7CEE-DE54-4097-AA06948CF662}"/>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328;p11">
                <a:extLst>
                  <a:ext uri="{FF2B5EF4-FFF2-40B4-BE49-F238E27FC236}">
                    <a16:creationId xmlns:a16="http://schemas.microsoft.com/office/drawing/2014/main" id="{500F7A2A-4A7B-7DF9-7D68-6EF90D0F3ADE}"/>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76750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FD220A16-64D5-CCC6-5511-CEA390587F79}"/>
              </a:ext>
            </a:extLst>
          </p:cNvPr>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a:stretch/>
        </p:blipFill>
        <p:spPr>
          <a:xfrm>
            <a:off x="8912202" y="1246695"/>
            <a:ext cx="2444127" cy="4336988"/>
          </a:xfrm>
          <a:ln>
            <a:solidFill>
              <a:srgbClr val="232323"/>
            </a:solidFill>
          </a:ln>
        </p:spPr>
      </p:pic>
      <p:pic>
        <p:nvPicPr>
          <p:cNvPr id="7" name="Picture 6">
            <a:extLst>
              <a:ext uri="{FF2B5EF4-FFF2-40B4-BE49-F238E27FC236}">
                <a16:creationId xmlns:a16="http://schemas.microsoft.com/office/drawing/2014/main" id="{09A6FF3B-5ED5-0339-891B-53FDDC09E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6634" y="1246695"/>
            <a:ext cx="1889924" cy="2672947"/>
          </a:xfrm>
          <a:prstGeom prst="rect">
            <a:avLst/>
          </a:prstGeom>
          <a:ln>
            <a:solidFill>
              <a:srgbClr val="232323"/>
            </a:solidFill>
          </a:ln>
        </p:spPr>
      </p:pic>
      <p:sp>
        <p:nvSpPr>
          <p:cNvPr id="3" name="Text Placeholder 2">
            <a:extLst>
              <a:ext uri="{FF2B5EF4-FFF2-40B4-BE49-F238E27FC236}">
                <a16:creationId xmlns:a16="http://schemas.microsoft.com/office/drawing/2014/main" id="{BCCF850F-B1F2-E94D-B2A5-E6326630E8D1}"/>
              </a:ext>
            </a:extLst>
          </p:cNvPr>
          <p:cNvSpPr>
            <a:spLocks noGrp="1"/>
          </p:cNvSpPr>
          <p:nvPr>
            <p:ph type="body" idx="1"/>
          </p:nvPr>
        </p:nvSpPr>
        <p:spPr>
          <a:xfrm>
            <a:off x="805559" y="1823894"/>
            <a:ext cx="5205881" cy="3291086"/>
          </a:xfrm>
        </p:spPr>
        <p:txBody>
          <a:bodyPr/>
          <a:lstStyle/>
          <a:p>
            <a:pPr marL="36000" indent="0"/>
            <a:r>
              <a:rPr lang="de-DE" dirty="0"/>
              <a:t>Im </a:t>
            </a:r>
            <a:r>
              <a:rPr lang="de-DE" dirty="0">
                <a:hlinkClick r:id="rId2"/>
              </a:rPr>
              <a:t>Leitfaden und Lernwerkzeug für nachhaltige und regenerative Landwirtschaftssysteme zeigt </a:t>
            </a:r>
            <a:r>
              <a:rPr lang="de-DE" dirty="0"/>
              <a:t>eine der Fallstudien… die ökologische </a:t>
            </a:r>
            <a:r>
              <a:rPr lang="de-DE" b="1" dirty="0"/>
              <a:t>Farm </a:t>
            </a:r>
            <a:r>
              <a:rPr lang="de-DE" b="1" dirty="0" err="1"/>
              <a:t>Wańczyk</a:t>
            </a:r>
            <a:r>
              <a:rPr lang="de-DE" b="1" dirty="0"/>
              <a:t> die Wirksamkeit</a:t>
            </a:r>
            <a:r>
              <a:rPr lang="de-DE" dirty="0"/>
              <a:t> eines agroökologischen Ansatzes. Sie sind in die Bildung eingebunden, führen fortlaufend neue Produkte ein und profitieren von nationalen Unterstützungsprogrammen.</a:t>
            </a:r>
            <a:r>
              <a:rPr lang="en-US" dirty="0"/>
              <a:t>  </a:t>
            </a:r>
          </a:p>
          <a:p>
            <a:pPr marL="36000" indent="0"/>
            <a:endParaRPr lang="en-IE" dirty="0"/>
          </a:p>
        </p:txBody>
      </p:sp>
      <p:sp>
        <p:nvSpPr>
          <p:cNvPr id="4" name="Text Placeholder 3">
            <a:extLst>
              <a:ext uri="{FF2B5EF4-FFF2-40B4-BE49-F238E27FC236}">
                <a16:creationId xmlns:a16="http://schemas.microsoft.com/office/drawing/2014/main" id="{36EDDAF0-B74A-05BB-F355-CEC640465D8F}"/>
              </a:ext>
            </a:extLst>
          </p:cNvPr>
          <p:cNvSpPr>
            <a:spLocks noGrp="1"/>
          </p:cNvSpPr>
          <p:nvPr>
            <p:ph type="body" idx="3"/>
          </p:nvPr>
        </p:nvSpPr>
        <p:spPr>
          <a:xfrm>
            <a:off x="682547" y="750369"/>
            <a:ext cx="4990998" cy="992652"/>
          </a:xfrm>
        </p:spPr>
        <p:txBody>
          <a:bodyPr/>
          <a:lstStyle/>
          <a:p>
            <a:r>
              <a:rPr lang="en-IE" b="1" dirty="0"/>
              <a:t>Lass dich </a:t>
            </a:r>
            <a:r>
              <a:rPr lang="en-IE" b="1" dirty="0" err="1"/>
              <a:t>inspirieren</a:t>
            </a:r>
            <a:r>
              <a:rPr lang="en-IE" b="1" dirty="0"/>
              <a:t>…</a:t>
            </a:r>
          </a:p>
        </p:txBody>
      </p:sp>
      <p:sp>
        <p:nvSpPr>
          <p:cNvPr id="8" name="Arrow: Right 7">
            <a:extLst>
              <a:ext uri="{FF2B5EF4-FFF2-40B4-BE49-F238E27FC236}">
                <a16:creationId xmlns:a16="http://schemas.microsoft.com/office/drawing/2014/main" id="{206476F7-6602-7BA3-D6B3-B423AE9DE47E}"/>
              </a:ext>
            </a:extLst>
          </p:cNvPr>
          <p:cNvSpPr/>
          <p:nvPr/>
        </p:nvSpPr>
        <p:spPr>
          <a:xfrm>
            <a:off x="6096000" y="439358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Read the full story</a:t>
            </a:r>
          </a:p>
        </p:txBody>
      </p:sp>
    </p:spTree>
    <p:extLst>
      <p:ext uri="{BB962C8B-B14F-4D97-AF65-F5344CB8AC3E}">
        <p14:creationId xmlns:p14="http://schemas.microsoft.com/office/powerpoint/2010/main" val="247882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
          <p:cNvSpPr txBox="1">
            <a:spLocks noGrp="1"/>
          </p:cNvSpPr>
          <p:nvPr>
            <p:ph type="body" idx="1"/>
          </p:nvPr>
        </p:nvSpPr>
        <p:spPr>
          <a:xfrm>
            <a:off x="6186233" y="2341241"/>
            <a:ext cx="548025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dirty="0" err="1"/>
              <a:t>Historischer</a:t>
            </a:r>
            <a:r>
              <a:rPr lang="en-US" dirty="0"/>
              <a:t> </a:t>
            </a:r>
            <a:r>
              <a:rPr lang="en-US" dirty="0" err="1"/>
              <a:t>Kontext</a:t>
            </a:r>
            <a:r>
              <a:rPr lang="en-US" dirty="0"/>
              <a:t> und </a:t>
            </a:r>
            <a:r>
              <a:rPr lang="en-US" dirty="0" err="1"/>
              <a:t>Entwicklung</a:t>
            </a:r>
            <a:endParaRPr lang="en-US" dirty="0"/>
          </a:p>
        </p:txBody>
      </p:sp>
      <p:sp>
        <p:nvSpPr>
          <p:cNvPr id="334" name="Google Shape;334;p1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F04003-C04E-6E60-76E4-8AD619AFA8BD}"/>
              </a:ext>
            </a:extLst>
          </p:cNvPr>
          <p:cNvSpPr>
            <a:spLocks noGrp="1"/>
          </p:cNvSpPr>
          <p:nvPr>
            <p:ph type="body" idx="1"/>
          </p:nvPr>
        </p:nvSpPr>
        <p:spPr>
          <a:xfrm>
            <a:off x="898358" y="1949132"/>
            <a:ext cx="5302417" cy="3422968"/>
          </a:xfrm>
        </p:spPr>
        <p:txBody>
          <a:bodyPr/>
          <a:lstStyle/>
          <a:p>
            <a:pPr marL="0" indent="0"/>
            <a:r>
              <a:rPr lang="de-DE" dirty="0"/>
              <a:t>Der Weg der Agroökologie in Europa wurde von einem komplexen Zusammenspiel wissenschaftlicher, </a:t>
            </a:r>
            <a:r>
              <a:rPr lang="de-DE" b="1" dirty="0"/>
              <a:t>sozialer, wirtschaftlicher </a:t>
            </a:r>
            <a:r>
              <a:rPr lang="de-DE" dirty="0"/>
              <a:t>und </a:t>
            </a:r>
            <a:r>
              <a:rPr lang="de-DE" b="1" dirty="0"/>
              <a:t>politischer</a:t>
            </a:r>
            <a:r>
              <a:rPr lang="de-DE" dirty="0"/>
              <a:t> Faktoren geprägt, das eine breitere globale Bewegung hin zu nachhaltigeren und widerstandsfähigeren Lebensmittelsystemen widerspiegelt. In den folgenden Folien sehen Sie in chronologischer Reihenfolge, wie sich dieser Weg entwickelt hat.</a:t>
            </a:r>
            <a:endParaRPr lang="en-GB" dirty="0"/>
          </a:p>
        </p:txBody>
      </p:sp>
      <p:sp>
        <p:nvSpPr>
          <p:cNvPr id="3" name="Text Placeholder 2">
            <a:extLst>
              <a:ext uri="{FF2B5EF4-FFF2-40B4-BE49-F238E27FC236}">
                <a16:creationId xmlns:a16="http://schemas.microsoft.com/office/drawing/2014/main" id="{A48ECA20-C4FE-D8D8-7AD6-7AD94D58B6D2}"/>
              </a:ext>
            </a:extLst>
          </p:cNvPr>
          <p:cNvSpPr>
            <a:spLocks noGrp="1"/>
          </p:cNvSpPr>
          <p:nvPr>
            <p:ph type="body" idx="2"/>
          </p:nvPr>
        </p:nvSpPr>
        <p:spPr>
          <a:xfrm>
            <a:off x="726198" y="493248"/>
            <a:ext cx="5646736" cy="992652"/>
          </a:xfrm>
        </p:spPr>
        <p:txBody>
          <a:bodyPr/>
          <a:lstStyle/>
          <a:p>
            <a:pPr marL="0"/>
            <a:r>
              <a:rPr lang="de-DE" b="1" dirty="0"/>
              <a:t>Was hat die Agroökologie geprägt?</a:t>
            </a:r>
            <a:endParaRPr lang="en-IE" b="1" dirty="0"/>
          </a:p>
        </p:txBody>
      </p:sp>
      <p:pic>
        <p:nvPicPr>
          <p:cNvPr id="6" name="Picture Placeholder 5" descr="Aspirations to be an astronaut">
            <a:extLst>
              <a:ext uri="{FF2B5EF4-FFF2-40B4-BE49-F238E27FC236}">
                <a16:creationId xmlns:a16="http://schemas.microsoft.com/office/drawing/2014/main" id="{7A8D7DCD-4036-61CD-FE37-FD36BAD776F4}"/>
              </a:ext>
            </a:extLst>
          </p:cNvPr>
          <p:cNvPicPr>
            <a:picLocks noGrp="1" noChangeAspect="1"/>
          </p:cNvPicPr>
          <p:nvPr>
            <p:ph type="pic" idx="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32766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p:nvPr/>
        </p:nvSpPr>
        <p:spPr>
          <a:xfrm>
            <a:off x="6071078" y="2927465"/>
            <a:ext cx="1585507" cy="1214148"/>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6037072" y="4960540"/>
            <a:ext cx="1585507" cy="1218595"/>
          </a:xfrm>
          <a:custGeom>
            <a:avLst/>
            <a:gdLst/>
            <a:ahLst/>
            <a:cxnLst/>
            <a:rect l="l" t="t" r="r" b="b"/>
            <a:pathLst>
              <a:path w="3146" h="2415" extrusionOk="0">
                <a:moveTo>
                  <a:pt x="2259" y="1971"/>
                </a:moveTo>
                <a:lnTo>
                  <a:pt x="2259" y="1971"/>
                </a:lnTo>
                <a:cubicBezTo>
                  <a:pt x="2711" y="1519"/>
                  <a:pt x="2946" y="949"/>
                  <a:pt x="3136" y="343"/>
                </a:cubicBezTo>
                <a:cubicBezTo>
                  <a:pt x="3145" y="307"/>
                  <a:pt x="3127" y="271"/>
                  <a:pt x="3082" y="262"/>
                </a:cubicBezTo>
                <a:cubicBezTo>
                  <a:pt x="3045" y="244"/>
                  <a:pt x="3009" y="235"/>
                  <a:pt x="2973" y="226"/>
                </a:cubicBezTo>
                <a:cubicBezTo>
                  <a:pt x="2485" y="90"/>
                  <a:pt x="1997" y="0"/>
                  <a:pt x="1482" y="36"/>
                </a:cubicBezTo>
                <a:cubicBezTo>
                  <a:pt x="1210" y="54"/>
                  <a:pt x="948" y="127"/>
                  <a:pt x="722" y="289"/>
                </a:cubicBezTo>
                <a:cubicBezTo>
                  <a:pt x="342" y="569"/>
                  <a:pt x="162" y="1085"/>
                  <a:pt x="288" y="1528"/>
                </a:cubicBezTo>
                <a:cubicBezTo>
                  <a:pt x="306" y="1573"/>
                  <a:pt x="342" y="1645"/>
                  <a:pt x="324" y="1681"/>
                </a:cubicBezTo>
                <a:cubicBezTo>
                  <a:pt x="306" y="1718"/>
                  <a:pt x="234" y="1735"/>
                  <a:pt x="189" y="1763"/>
                </a:cubicBezTo>
                <a:lnTo>
                  <a:pt x="189" y="1763"/>
                </a:lnTo>
                <a:cubicBezTo>
                  <a:pt x="144" y="1781"/>
                  <a:pt x="107" y="1808"/>
                  <a:pt x="72" y="1826"/>
                </a:cubicBezTo>
                <a:cubicBezTo>
                  <a:pt x="27" y="1844"/>
                  <a:pt x="0" y="1880"/>
                  <a:pt x="27" y="1926"/>
                </a:cubicBezTo>
                <a:cubicBezTo>
                  <a:pt x="45" y="1962"/>
                  <a:pt x="81" y="1980"/>
                  <a:pt x="134" y="1952"/>
                </a:cubicBezTo>
                <a:cubicBezTo>
                  <a:pt x="207" y="1916"/>
                  <a:pt x="279" y="1871"/>
                  <a:pt x="351" y="1835"/>
                </a:cubicBezTo>
                <a:cubicBezTo>
                  <a:pt x="397" y="1808"/>
                  <a:pt x="415" y="1808"/>
                  <a:pt x="442" y="1853"/>
                </a:cubicBezTo>
                <a:cubicBezTo>
                  <a:pt x="604" y="2088"/>
                  <a:pt x="831" y="2242"/>
                  <a:pt x="1102" y="2305"/>
                </a:cubicBezTo>
                <a:cubicBezTo>
                  <a:pt x="1545" y="2414"/>
                  <a:pt x="1933" y="2287"/>
                  <a:pt x="2259" y="1971"/>
                </a:cubicBezTo>
              </a:path>
            </a:pathLst>
          </a:custGeom>
          <a:solidFill>
            <a:srgbClr val="C3DC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spcBef>
                <a:spcPts val="0"/>
              </a:spcBef>
              <a:spcAft>
                <a:spcPts val="0"/>
              </a:spcAft>
              <a:buNone/>
            </a:pPr>
            <a:r>
              <a:rPr lang="en-US" sz="4000" b="1">
                <a:solidFill>
                  <a:schemeClr val="dk2"/>
                </a:solidFill>
                <a:latin typeface="Lato Black"/>
                <a:ea typeface="Lato Black"/>
                <a:cs typeface="Lato Black"/>
                <a:sym typeface="Lato Black"/>
              </a:rPr>
              <a:t>Ecology</a:t>
            </a:r>
            <a:endParaRPr sz="4000" b="1">
              <a:solidFill>
                <a:schemeClr val="dk2"/>
              </a:solidFill>
              <a:latin typeface="Lato Black"/>
              <a:ea typeface="Lato Black"/>
              <a:cs typeface="Lato Black"/>
              <a:sym typeface="Lato Black"/>
            </a:endParaRPr>
          </a:p>
        </p:txBody>
      </p:sp>
      <p:sp>
        <p:nvSpPr>
          <p:cNvPr id="351" name="Google Shape;351;p13"/>
          <p:cNvSpPr txBox="1"/>
          <p:nvPr/>
        </p:nvSpPr>
        <p:spPr>
          <a:xfrm>
            <a:off x="472076" y="679805"/>
            <a:ext cx="11352059" cy="731096"/>
          </a:xfrm>
          <a:prstGeom prst="rect">
            <a:avLst/>
          </a:prstGeom>
          <a:noFill/>
          <a:ln>
            <a:noFill/>
          </a:ln>
        </p:spPr>
        <p:txBody>
          <a:bodyPr spcFirstLastPara="1" wrap="square" lIns="45700" tIns="22850" rIns="45700" bIns="22850" anchor="t" anchorCtr="0">
            <a:noAutofit/>
          </a:bodyPr>
          <a:lstStyle/>
          <a:p>
            <a:pPr marL="0" marR="0" lvl="0" indent="0" algn="l" rtl="0">
              <a:spcBef>
                <a:spcPts val="0"/>
              </a:spcBef>
              <a:spcAft>
                <a:spcPts val="0"/>
              </a:spcAft>
              <a:buNone/>
            </a:pPr>
            <a:r>
              <a:rPr lang="de-DE" sz="2400" dirty="0">
                <a:solidFill>
                  <a:srgbClr val="000000"/>
                </a:solidFill>
                <a:latin typeface="Calibri"/>
                <a:ea typeface="Calibri"/>
                <a:cs typeface="Calibri"/>
                <a:sym typeface="Calibri"/>
              </a:rPr>
              <a:t>Die Agroökologie in Europa hat eine faszinierende Reise durchlaufen, die ein wachsendes Bewusstsein und einen Wandel hin zu nachhaltigen landwirtschaftlichen Praktiken widerspiegelt. Hier ist ein kurzer Überblick</a:t>
            </a:r>
            <a:endParaRPr lang="de-DE" sz="2400" dirty="0"/>
          </a:p>
        </p:txBody>
      </p:sp>
      <p:sp>
        <p:nvSpPr>
          <p:cNvPr id="352" name="Google Shape;352;p13"/>
          <p:cNvSpPr/>
          <p:nvPr/>
        </p:nvSpPr>
        <p:spPr>
          <a:xfrm>
            <a:off x="7700758" y="1834911"/>
            <a:ext cx="4123377" cy="477000"/>
          </a:xfrm>
          <a:prstGeom prst="rect">
            <a:avLst/>
          </a:prstGeom>
          <a:noFill/>
          <a:ln>
            <a:noFill/>
          </a:ln>
        </p:spPr>
        <p:txBody>
          <a:bodyPr spcFirstLastPara="1" wrap="square" lIns="45700" tIns="22850" rIns="45700" bIns="22850" anchor="t" anchorCtr="0">
            <a:noAutofit/>
          </a:bodyPr>
          <a:lstStyle/>
          <a:p>
            <a:pPr marL="0" marR="0" lvl="0" indent="0" algn="r" rtl="0">
              <a:spcBef>
                <a:spcPts val="0"/>
              </a:spcBef>
              <a:spcAft>
                <a:spcPts val="0"/>
              </a:spcAft>
              <a:buNone/>
            </a:pPr>
            <a:r>
              <a:rPr lang="de-DE" sz="1700" dirty="0">
                <a:solidFill>
                  <a:schemeClr val="dk1"/>
                </a:solidFill>
                <a:latin typeface="Calibri"/>
                <a:ea typeface="Calibri"/>
                <a:cs typeface="Calibri"/>
                <a:sym typeface="Calibri"/>
              </a:rPr>
              <a:t>Der Aufstieg der industriellen Landwirtschaft, gekennzeichnet durch hochinput- und ertragreiche Bewirtschaftung, begann, ihre Umweltbeschränkungen und Nebenwirkungen zu zeigen. Diese Periode markierte ein wachsendes Bewusstsein für die Notwendigkeit nachhaltigerer Landwirtschaft.</a:t>
            </a:r>
            <a:endParaRPr lang="de-DE" sz="1800" dirty="0"/>
          </a:p>
        </p:txBody>
      </p:sp>
      <p:sp>
        <p:nvSpPr>
          <p:cNvPr id="353" name="Google Shape;353;p13"/>
          <p:cNvSpPr/>
          <p:nvPr/>
        </p:nvSpPr>
        <p:spPr>
          <a:xfrm>
            <a:off x="472966" y="1916995"/>
            <a:ext cx="4123377" cy="312833"/>
          </a:xfrm>
          <a:prstGeom prst="rect">
            <a:avLst/>
          </a:prstGeom>
          <a:noFill/>
          <a:ln>
            <a:noFill/>
          </a:ln>
        </p:spPr>
        <p:txBody>
          <a:bodyPr spcFirstLastPara="1" wrap="square" lIns="45700" tIns="22850" rIns="45700" bIns="22850" anchor="t" anchorCtr="0">
            <a:noAutofit/>
          </a:bodyPr>
          <a:lstStyle/>
          <a:p>
            <a:pPr marL="0" marR="0" lvl="0" indent="0" rtl="0">
              <a:spcBef>
                <a:spcPts val="0"/>
              </a:spcBef>
              <a:spcAft>
                <a:spcPts val="0"/>
              </a:spcAft>
              <a:buNone/>
            </a:pPr>
            <a:r>
              <a:rPr lang="de-DE" sz="1700" dirty="0">
                <a:solidFill>
                  <a:srgbClr val="75A949"/>
                </a:solidFill>
                <a:latin typeface="Calibri"/>
                <a:ea typeface="Calibri"/>
                <a:cs typeface="Calibri"/>
                <a:sym typeface="Calibri"/>
              </a:rPr>
              <a:t>Die Wurzeln der Agroökologie lassen sich bis zu frühen ökologischen Studien in der Landwirtschaft zurückverfolgen. Wissenschaftler begannen, die komplexen Wechselwirkungen innerhalb landwirtschaftlicher Ökosysteme zu beobachten und zu verstehen, obwohl der Begriff „Agroökologie“ noch nicht weit verbreitet war.</a:t>
            </a:r>
          </a:p>
          <a:p>
            <a:pPr marL="0" marR="0" lvl="0" indent="0" rtl="0">
              <a:spcBef>
                <a:spcPts val="0"/>
              </a:spcBef>
              <a:spcAft>
                <a:spcPts val="0"/>
              </a:spcAft>
              <a:buNone/>
            </a:pPr>
            <a:endParaRPr lang="de-DE" sz="1800" dirty="0"/>
          </a:p>
        </p:txBody>
      </p:sp>
      <p:sp>
        <p:nvSpPr>
          <p:cNvPr id="354" name="Google Shape;354;p13"/>
          <p:cNvSpPr/>
          <p:nvPr/>
        </p:nvSpPr>
        <p:spPr>
          <a:xfrm>
            <a:off x="450063" y="4486236"/>
            <a:ext cx="4664581" cy="1211922"/>
          </a:xfrm>
          <a:prstGeom prst="rect">
            <a:avLst/>
          </a:prstGeom>
          <a:noFill/>
          <a:ln>
            <a:noFill/>
          </a:ln>
        </p:spPr>
        <p:txBody>
          <a:bodyPr spcFirstLastPara="1" wrap="square" lIns="45700" tIns="22850" rIns="45700" bIns="22850" anchor="t" anchorCtr="0">
            <a:noAutofit/>
          </a:bodyPr>
          <a:lstStyle/>
          <a:p>
            <a:pPr marL="0" marR="0" lvl="0" indent="0" rtl="0">
              <a:spcBef>
                <a:spcPts val="0"/>
              </a:spcBef>
              <a:spcAft>
                <a:spcPts val="0"/>
              </a:spcAft>
              <a:buNone/>
            </a:pPr>
            <a:r>
              <a:rPr lang="de-DE" sz="1700" dirty="0">
                <a:solidFill>
                  <a:srgbClr val="3DB0B9"/>
                </a:solidFill>
                <a:latin typeface="Calibri"/>
                <a:ea typeface="Calibri"/>
                <a:cs typeface="Calibri"/>
                <a:sym typeface="Calibri"/>
              </a:rPr>
              <a:t>Das Konzept der Agroökologie begann sich im frühen 20. Jahrhundert als wissenschaftliche Disziplin in Europa formeller herauszubilden. In dieser Zeit begannen Forscher, beeinflusst von Umweltbewegungen, für eine Landwirtschaft einzutreten, die im Einklang mit der Natur arbeitet.</a:t>
            </a:r>
            <a:endParaRPr lang="de-DE" sz="1800" dirty="0"/>
          </a:p>
        </p:txBody>
      </p:sp>
      <p:sp>
        <p:nvSpPr>
          <p:cNvPr id="355" name="Google Shape;355;p13"/>
          <p:cNvSpPr txBox="1"/>
          <p:nvPr/>
        </p:nvSpPr>
        <p:spPr>
          <a:xfrm>
            <a:off x="598685" y="150594"/>
            <a:ext cx="10595237" cy="6427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A949"/>
              </a:buClr>
              <a:buSzPts val="3600"/>
              <a:buFont typeface="Arial"/>
              <a:buNone/>
            </a:pPr>
            <a:r>
              <a:rPr lang="de-DE" sz="3600" b="1" dirty="0">
                <a:solidFill>
                  <a:srgbClr val="75A949"/>
                </a:solidFill>
                <a:latin typeface="Calibri"/>
                <a:ea typeface="Calibri"/>
                <a:cs typeface="Calibri"/>
                <a:sym typeface="Calibri"/>
              </a:rPr>
              <a:t>Die Reise der Agroökologie durch die Geschichte</a:t>
            </a:r>
            <a:endParaRPr lang="de-DE" sz="3600" b="1" dirty="0"/>
          </a:p>
        </p:txBody>
      </p:sp>
      <p:sp>
        <p:nvSpPr>
          <p:cNvPr id="356" name="Google Shape;356;p13"/>
          <p:cNvSpPr txBox="1"/>
          <p:nvPr/>
        </p:nvSpPr>
        <p:spPr>
          <a:xfrm>
            <a:off x="4685958" y="2229828"/>
            <a:ext cx="11456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Early 20</a:t>
            </a:r>
            <a:r>
              <a:rPr lang="en-US" sz="1800" b="1" baseline="30000">
                <a:solidFill>
                  <a:srgbClr val="000000"/>
                </a:solidFill>
                <a:latin typeface="Calibri"/>
                <a:ea typeface="Calibri"/>
                <a:cs typeface="Calibri"/>
                <a:sym typeface="Calibri"/>
              </a:rPr>
              <a:t>th</a:t>
            </a:r>
            <a:r>
              <a:rPr lang="en-US" sz="1800" b="1">
                <a:solidFill>
                  <a:srgbClr val="000000"/>
                </a:solidFill>
                <a:latin typeface="Calibri"/>
                <a:ea typeface="Calibri"/>
                <a:cs typeface="Calibri"/>
                <a:sym typeface="Calibri"/>
              </a:rPr>
              <a:t> Century</a:t>
            </a:r>
            <a:endParaRPr/>
          </a:p>
        </p:txBody>
      </p:sp>
      <p:sp>
        <p:nvSpPr>
          <p:cNvPr id="357" name="Google Shape;357;p13"/>
          <p:cNvSpPr txBox="1"/>
          <p:nvPr/>
        </p:nvSpPr>
        <p:spPr>
          <a:xfrm>
            <a:off x="6175609" y="5298808"/>
            <a:ext cx="13917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1980s-1990s</a:t>
            </a:r>
            <a:endParaRPr/>
          </a:p>
        </p:txBody>
      </p:sp>
      <p:sp>
        <p:nvSpPr>
          <p:cNvPr id="358" name="Google Shape;358;p13"/>
          <p:cNvSpPr txBox="1"/>
          <p:nvPr/>
        </p:nvSpPr>
        <p:spPr>
          <a:xfrm>
            <a:off x="4598077" y="4203876"/>
            <a:ext cx="15262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1970s-1980s</a:t>
            </a:r>
            <a:endParaRPr/>
          </a:p>
        </p:txBody>
      </p:sp>
      <p:sp>
        <p:nvSpPr>
          <p:cNvPr id="359" name="Google Shape;359;p13"/>
          <p:cNvSpPr txBox="1"/>
          <p:nvPr/>
        </p:nvSpPr>
        <p:spPr>
          <a:xfrm>
            <a:off x="6237533" y="3195118"/>
            <a:ext cx="13150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Post-World War II</a:t>
            </a:r>
            <a:endParaRPr/>
          </a:p>
        </p:txBody>
      </p:sp>
      <p:sp>
        <p:nvSpPr>
          <p:cNvPr id="360" name="Google Shape;360;p13"/>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3"/>
          <p:cNvSpPr/>
          <p:nvPr/>
        </p:nvSpPr>
        <p:spPr>
          <a:xfrm>
            <a:off x="7370957" y="4306836"/>
            <a:ext cx="4369342" cy="1118913"/>
          </a:xfrm>
          <a:prstGeom prst="rect">
            <a:avLst/>
          </a:prstGeom>
          <a:noFill/>
          <a:ln>
            <a:noFill/>
          </a:ln>
        </p:spPr>
        <p:txBody>
          <a:bodyPr spcFirstLastPara="1" wrap="square" lIns="45700" tIns="22850" rIns="45700" bIns="22850" anchor="t" anchorCtr="0">
            <a:noAutofit/>
          </a:bodyPr>
          <a:lstStyle/>
          <a:p>
            <a:pPr marL="0" marR="0" lvl="0" indent="0" algn="r" rtl="0">
              <a:spcBef>
                <a:spcPts val="0"/>
              </a:spcBef>
              <a:spcAft>
                <a:spcPts val="0"/>
              </a:spcAft>
              <a:buNone/>
            </a:pPr>
            <a:r>
              <a:rPr lang="de-DE" sz="1700" dirty="0">
                <a:solidFill>
                  <a:srgbClr val="75A949"/>
                </a:solidFill>
                <a:latin typeface="Calibri"/>
                <a:ea typeface="Calibri"/>
                <a:cs typeface="Calibri"/>
                <a:sym typeface="Calibri"/>
              </a:rPr>
              <a:t>Die Agroökologie begann, akademische Anerkennung zu gewinnen. Universitäten und Forschungseinrichtungen begannen, Agroökologie in ihre Lehrpläne und Forschungsagenda aufzunehmen, wobei der Fokus auf nachhaltigen Landwirtschaftspraktiken und der Untersuchung von Agroökosystemen lag</a:t>
            </a:r>
            <a:endParaRPr sz="1700" dirty="0">
              <a:solidFill>
                <a:srgbClr val="75A94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
          <p:cNvSpPr txBox="1">
            <a:spLocks noGrp="1"/>
          </p:cNvSpPr>
          <p:nvPr>
            <p:ph type="body" idx="1"/>
          </p:nvPr>
        </p:nvSpPr>
        <p:spPr>
          <a:xfrm>
            <a:off x="645535" y="1438187"/>
            <a:ext cx="10900928" cy="3849918"/>
          </a:xfrm>
          <a:prstGeom prst="rect">
            <a:avLst/>
          </a:prstGeom>
          <a:noFill/>
          <a:ln>
            <a:noFill/>
          </a:ln>
        </p:spPr>
        <p:txBody>
          <a:bodyPr spcFirstLastPara="1" wrap="square" lIns="91425" tIns="45700" rIns="91425" bIns="45700" anchor="t" anchorCtr="0">
            <a:noAutofit/>
          </a:bodyPr>
          <a:lstStyle/>
          <a:p>
            <a:r>
              <a:rPr lang="de-DE" dirty="0"/>
              <a:t>Das EU-DARE-Projekt zielt darauf ab, einen äußerst nützlichen Schulungskurs zu entwickeln, der die Bedürfnisse von Kleinbauern in ländlichen Gebieten Europas anspricht, insbesondere durch:</a:t>
            </a:r>
          </a:p>
          <a:p>
            <a:pPr marL="685800" indent="-457200">
              <a:buFont typeface="+mj-lt"/>
              <a:buAutoNum type="arabicPeriod"/>
            </a:pPr>
            <a:r>
              <a:rPr lang="de-DE" dirty="0"/>
              <a:t>Erklärung, was Agroökologie ist und welche Rolle sie beim Klimawandel, bei der Erhöhung der Resilienz und der Steigerung der Bodenproduktivität spielt;</a:t>
            </a:r>
          </a:p>
          <a:p>
            <a:pPr marL="685800" indent="-457200">
              <a:buFont typeface="+mj-lt"/>
              <a:buAutoNum type="arabicPeriod"/>
            </a:pPr>
            <a:r>
              <a:rPr lang="de-DE" dirty="0"/>
              <a:t>Veranschaulichung des Wertes, Kleinbauern als Grundlage für Verbesserungen in der landwirtschaftlichen Leistung zu nutzen;</a:t>
            </a:r>
          </a:p>
          <a:p>
            <a:pPr marL="685800" indent="-457200">
              <a:buFont typeface="+mj-lt"/>
              <a:buAutoNum type="arabicPeriod"/>
            </a:pPr>
            <a:r>
              <a:rPr lang="de-DE" dirty="0"/>
              <a:t>Motivation von Bildungseinrichtungen mit praktischen Anleitungen, wie man 'nachhaltige und regenerative Landwirtschaftssysteme' in ihre Organisationen einführen kann.</a:t>
            </a:r>
          </a:p>
          <a:p>
            <a:pPr marL="0" lvl="0" indent="0" algn="l" rtl="0">
              <a:lnSpc>
                <a:spcPct val="90000"/>
              </a:lnSpc>
              <a:spcBef>
                <a:spcPts val="600"/>
              </a:spcBef>
              <a:spcAft>
                <a:spcPts val="0"/>
              </a:spcAft>
              <a:buClr>
                <a:srgbClr val="000000"/>
              </a:buClr>
              <a:buSzPts val="900"/>
              <a:buNone/>
            </a:pPr>
            <a:endParaRPr sz="900" dirty="0"/>
          </a:p>
          <a:p>
            <a:pPr marL="0" lvl="0" indent="0" algn="ctr" rtl="0">
              <a:lnSpc>
                <a:spcPct val="90000"/>
              </a:lnSpc>
              <a:spcBef>
                <a:spcPts val="600"/>
              </a:spcBef>
              <a:spcAft>
                <a:spcPts val="0"/>
              </a:spcAft>
              <a:buClr>
                <a:srgbClr val="75A949"/>
              </a:buClr>
              <a:buSzPts val="2400"/>
              <a:buNone/>
            </a:pPr>
            <a:r>
              <a:rPr lang="de-DE" b="1" dirty="0">
                <a:solidFill>
                  <a:srgbClr val="75A949"/>
                </a:solidFill>
              </a:rPr>
              <a:t>Bevor wir jedoch beginnen, möchten wir, dass Sie über all das nachdenken, was Sie derzeit über AGROEKOLOGIE wissen und verstehen!</a:t>
            </a:r>
          </a:p>
        </p:txBody>
      </p:sp>
      <p:sp>
        <p:nvSpPr>
          <p:cNvPr id="216" name="Google Shape;216;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endParaRPr/>
          </a:p>
          <a:p>
            <a:pPr marL="0" lvl="0" indent="0" algn="l" rtl="0">
              <a:lnSpc>
                <a:spcPct val="90000"/>
              </a:lnSpc>
              <a:spcBef>
                <a:spcPts val="1000"/>
              </a:spcBef>
              <a:spcAft>
                <a:spcPts val="0"/>
              </a:spcAft>
              <a:buClr>
                <a:srgbClr val="8DC641"/>
              </a:buClr>
              <a:buSzPts val="3600"/>
              <a:buNone/>
            </a:pPr>
            <a:endParaRPr/>
          </a:p>
        </p:txBody>
      </p:sp>
      <p:grpSp>
        <p:nvGrpSpPr>
          <p:cNvPr id="217" name="Google Shape;217;p3"/>
          <p:cNvGrpSpPr/>
          <p:nvPr/>
        </p:nvGrpSpPr>
        <p:grpSpPr>
          <a:xfrm rot="3730759">
            <a:off x="10590024" y="380632"/>
            <a:ext cx="949887" cy="1163493"/>
            <a:chOff x="7602444" y="4967675"/>
            <a:chExt cx="483620" cy="592374"/>
          </a:xfrm>
        </p:grpSpPr>
        <p:grpSp>
          <p:nvGrpSpPr>
            <p:cNvPr id="218" name="Google Shape;218;p3"/>
            <p:cNvGrpSpPr/>
            <p:nvPr/>
          </p:nvGrpSpPr>
          <p:grpSpPr>
            <a:xfrm>
              <a:off x="7618661" y="4967675"/>
              <a:ext cx="467403" cy="507609"/>
              <a:chOff x="2251964" y="3590497"/>
              <a:chExt cx="467403" cy="507609"/>
            </a:xfrm>
          </p:grpSpPr>
          <p:sp>
            <p:nvSpPr>
              <p:cNvPr id="219" name="Google Shape;219;p3"/>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3"/>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3"/>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22" name="Google Shape;222;p3"/>
            <p:cNvGrpSpPr/>
            <p:nvPr/>
          </p:nvGrpSpPr>
          <p:grpSpPr>
            <a:xfrm>
              <a:off x="7602444" y="4993761"/>
              <a:ext cx="421973" cy="566288"/>
              <a:chOff x="2235747" y="3616583"/>
              <a:chExt cx="421973" cy="566288"/>
            </a:xfrm>
          </p:grpSpPr>
          <p:sp>
            <p:nvSpPr>
              <p:cNvPr id="223" name="Google Shape;223;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3"/>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4"/>
          <p:cNvSpPr/>
          <p:nvPr/>
        </p:nvSpPr>
        <p:spPr>
          <a:xfrm>
            <a:off x="6071078" y="2927465"/>
            <a:ext cx="1585507" cy="1214148"/>
          </a:xfrm>
          <a:custGeom>
            <a:avLst/>
            <a:gdLst/>
            <a:ahLst/>
            <a:cxnLst/>
            <a:rect l="l" t="t" r="r" b="b"/>
            <a:pathLst>
              <a:path w="3146" h="2406" extrusionOk="0">
                <a:moveTo>
                  <a:pt x="2259" y="1971"/>
                </a:moveTo>
                <a:lnTo>
                  <a:pt x="2259" y="1971"/>
                </a:lnTo>
                <a:cubicBezTo>
                  <a:pt x="2711" y="1519"/>
                  <a:pt x="2946" y="941"/>
                  <a:pt x="3136" y="344"/>
                </a:cubicBezTo>
                <a:cubicBezTo>
                  <a:pt x="3145" y="299"/>
                  <a:pt x="3127" y="271"/>
                  <a:pt x="3082" y="254"/>
                </a:cubicBezTo>
                <a:cubicBezTo>
                  <a:pt x="3045" y="245"/>
                  <a:pt x="3009" y="235"/>
                  <a:pt x="2973" y="217"/>
                </a:cubicBezTo>
                <a:cubicBezTo>
                  <a:pt x="2485" y="82"/>
                  <a:pt x="1997" y="0"/>
                  <a:pt x="1482" y="28"/>
                </a:cubicBezTo>
                <a:cubicBezTo>
                  <a:pt x="1210" y="46"/>
                  <a:pt x="948" y="118"/>
                  <a:pt x="722" y="290"/>
                </a:cubicBezTo>
                <a:cubicBezTo>
                  <a:pt x="342" y="561"/>
                  <a:pt x="162" y="1076"/>
                  <a:pt x="288" y="1519"/>
                </a:cubicBezTo>
                <a:cubicBezTo>
                  <a:pt x="306" y="1573"/>
                  <a:pt x="342" y="1637"/>
                  <a:pt x="324" y="1673"/>
                </a:cubicBezTo>
                <a:cubicBezTo>
                  <a:pt x="306" y="1718"/>
                  <a:pt x="234" y="1736"/>
                  <a:pt x="189" y="1763"/>
                </a:cubicBezTo>
                <a:lnTo>
                  <a:pt x="189" y="1763"/>
                </a:lnTo>
                <a:cubicBezTo>
                  <a:pt x="144" y="1781"/>
                  <a:pt x="107" y="1799"/>
                  <a:pt x="72" y="1817"/>
                </a:cubicBezTo>
                <a:cubicBezTo>
                  <a:pt x="27" y="1844"/>
                  <a:pt x="0" y="1872"/>
                  <a:pt x="27" y="1917"/>
                </a:cubicBezTo>
                <a:cubicBezTo>
                  <a:pt x="45" y="1962"/>
                  <a:pt x="81" y="1971"/>
                  <a:pt x="134" y="1944"/>
                </a:cubicBezTo>
                <a:cubicBezTo>
                  <a:pt x="207" y="1908"/>
                  <a:pt x="279" y="1872"/>
                  <a:pt x="351" y="1826"/>
                </a:cubicBezTo>
                <a:cubicBezTo>
                  <a:pt x="397" y="1808"/>
                  <a:pt x="415" y="1808"/>
                  <a:pt x="442" y="1853"/>
                </a:cubicBezTo>
                <a:cubicBezTo>
                  <a:pt x="604" y="2089"/>
                  <a:pt x="831" y="2233"/>
                  <a:pt x="1102" y="2306"/>
                </a:cubicBezTo>
                <a:cubicBezTo>
                  <a:pt x="1545" y="2405"/>
                  <a:pt x="1933" y="2287"/>
                  <a:pt x="2259" y="1971"/>
                </a:cubicBezTo>
              </a:path>
            </a:pathLst>
          </a:custGeom>
          <a:solidFill>
            <a:srgbClr val="3DB0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4"/>
          <p:cNvSpPr/>
          <p:nvPr/>
        </p:nvSpPr>
        <p:spPr>
          <a:xfrm>
            <a:off x="4479933" y="2013758"/>
            <a:ext cx="1587732" cy="1216372"/>
          </a:xfrm>
          <a:custGeom>
            <a:avLst/>
            <a:gdLst/>
            <a:ahLst/>
            <a:cxnLst/>
            <a:rect l="l" t="t" r="r" b="b"/>
            <a:pathLst>
              <a:path w="3147" h="2414" extrusionOk="0">
                <a:moveTo>
                  <a:pt x="886" y="1970"/>
                </a:moveTo>
                <a:lnTo>
                  <a:pt x="886" y="1970"/>
                </a:lnTo>
                <a:cubicBezTo>
                  <a:pt x="434" y="1518"/>
                  <a:pt x="199" y="939"/>
                  <a:pt x="9" y="344"/>
                </a:cubicBezTo>
                <a:cubicBezTo>
                  <a:pt x="0" y="299"/>
                  <a:pt x="18" y="271"/>
                  <a:pt x="63" y="253"/>
                </a:cubicBezTo>
                <a:cubicBezTo>
                  <a:pt x="99" y="244"/>
                  <a:pt x="136" y="235"/>
                  <a:pt x="172" y="226"/>
                </a:cubicBezTo>
                <a:cubicBezTo>
                  <a:pt x="660" y="91"/>
                  <a:pt x="1148" y="0"/>
                  <a:pt x="1664" y="27"/>
                </a:cubicBezTo>
                <a:cubicBezTo>
                  <a:pt x="1935" y="45"/>
                  <a:pt x="2197" y="118"/>
                  <a:pt x="2423" y="290"/>
                </a:cubicBezTo>
                <a:cubicBezTo>
                  <a:pt x="2802" y="570"/>
                  <a:pt x="2983" y="1075"/>
                  <a:pt x="2857" y="1518"/>
                </a:cubicBezTo>
                <a:cubicBezTo>
                  <a:pt x="2839" y="1572"/>
                  <a:pt x="2802" y="1635"/>
                  <a:pt x="2821" y="1672"/>
                </a:cubicBezTo>
                <a:cubicBezTo>
                  <a:pt x="2839" y="1717"/>
                  <a:pt x="2911" y="1735"/>
                  <a:pt x="2956" y="1762"/>
                </a:cubicBezTo>
                <a:lnTo>
                  <a:pt x="2956" y="1762"/>
                </a:lnTo>
                <a:cubicBezTo>
                  <a:pt x="3002" y="1780"/>
                  <a:pt x="3038" y="1807"/>
                  <a:pt x="3074" y="1825"/>
                </a:cubicBezTo>
                <a:cubicBezTo>
                  <a:pt x="3119" y="1843"/>
                  <a:pt x="3146" y="1870"/>
                  <a:pt x="3119" y="1925"/>
                </a:cubicBezTo>
                <a:cubicBezTo>
                  <a:pt x="3101" y="1961"/>
                  <a:pt x="3065" y="1970"/>
                  <a:pt x="3010" y="1943"/>
                </a:cubicBezTo>
                <a:cubicBezTo>
                  <a:pt x="2938" y="1906"/>
                  <a:pt x="2866" y="1870"/>
                  <a:pt x="2794" y="1834"/>
                </a:cubicBezTo>
                <a:cubicBezTo>
                  <a:pt x="2748" y="1807"/>
                  <a:pt x="2730" y="1807"/>
                  <a:pt x="2703" y="1852"/>
                </a:cubicBezTo>
                <a:cubicBezTo>
                  <a:pt x="2540" y="2087"/>
                  <a:pt x="2314" y="2241"/>
                  <a:pt x="2043" y="2304"/>
                </a:cubicBezTo>
                <a:cubicBezTo>
                  <a:pt x="1600" y="2413"/>
                  <a:pt x="1211" y="2286"/>
                  <a:pt x="886" y="1970"/>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4"/>
          <p:cNvSpPr/>
          <p:nvPr/>
        </p:nvSpPr>
        <p:spPr>
          <a:xfrm>
            <a:off x="4479933" y="3902219"/>
            <a:ext cx="1587732" cy="1211923"/>
          </a:xfrm>
          <a:custGeom>
            <a:avLst/>
            <a:gdLst/>
            <a:ahLst/>
            <a:cxnLst/>
            <a:rect l="l" t="t" r="r" b="b"/>
            <a:pathLst>
              <a:path w="3147" h="2405" extrusionOk="0">
                <a:moveTo>
                  <a:pt x="886" y="1970"/>
                </a:moveTo>
                <a:lnTo>
                  <a:pt x="886" y="1970"/>
                </a:lnTo>
                <a:cubicBezTo>
                  <a:pt x="434" y="1518"/>
                  <a:pt x="199" y="940"/>
                  <a:pt x="9" y="343"/>
                </a:cubicBezTo>
                <a:cubicBezTo>
                  <a:pt x="0" y="298"/>
                  <a:pt x="18" y="271"/>
                  <a:pt x="63" y="253"/>
                </a:cubicBezTo>
                <a:cubicBezTo>
                  <a:pt x="99" y="243"/>
                  <a:pt x="136" y="234"/>
                  <a:pt x="172" y="226"/>
                </a:cubicBezTo>
                <a:cubicBezTo>
                  <a:pt x="660" y="90"/>
                  <a:pt x="1148" y="0"/>
                  <a:pt x="1664" y="27"/>
                </a:cubicBezTo>
                <a:cubicBezTo>
                  <a:pt x="1935" y="45"/>
                  <a:pt x="2197" y="117"/>
                  <a:pt x="2423" y="289"/>
                </a:cubicBezTo>
                <a:cubicBezTo>
                  <a:pt x="2802" y="560"/>
                  <a:pt x="2983" y="1075"/>
                  <a:pt x="2857" y="1518"/>
                </a:cubicBezTo>
                <a:cubicBezTo>
                  <a:pt x="2839" y="1572"/>
                  <a:pt x="2802" y="1636"/>
                  <a:pt x="2821" y="1672"/>
                </a:cubicBezTo>
                <a:cubicBezTo>
                  <a:pt x="2839" y="1717"/>
                  <a:pt x="2911" y="1735"/>
                  <a:pt x="2956" y="1762"/>
                </a:cubicBezTo>
                <a:lnTo>
                  <a:pt x="2956" y="1762"/>
                </a:lnTo>
                <a:cubicBezTo>
                  <a:pt x="3002" y="1780"/>
                  <a:pt x="3038" y="1798"/>
                  <a:pt x="3074" y="1825"/>
                </a:cubicBezTo>
                <a:cubicBezTo>
                  <a:pt x="3119" y="1844"/>
                  <a:pt x="3146" y="1871"/>
                  <a:pt x="3119" y="1925"/>
                </a:cubicBezTo>
                <a:cubicBezTo>
                  <a:pt x="3101" y="1961"/>
                  <a:pt x="3065" y="1970"/>
                  <a:pt x="3010" y="1943"/>
                </a:cubicBezTo>
                <a:cubicBezTo>
                  <a:pt x="2938" y="1907"/>
                  <a:pt x="2866" y="1871"/>
                  <a:pt x="2794" y="1825"/>
                </a:cubicBezTo>
                <a:cubicBezTo>
                  <a:pt x="2748" y="1808"/>
                  <a:pt x="2730" y="1808"/>
                  <a:pt x="2703" y="1853"/>
                </a:cubicBezTo>
                <a:cubicBezTo>
                  <a:pt x="2540" y="2088"/>
                  <a:pt x="2314" y="2241"/>
                  <a:pt x="2043" y="2305"/>
                </a:cubicBezTo>
                <a:cubicBezTo>
                  <a:pt x="1600" y="2404"/>
                  <a:pt x="1211" y="2287"/>
                  <a:pt x="886" y="1970"/>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4"/>
          <p:cNvSpPr/>
          <p:nvPr/>
        </p:nvSpPr>
        <p:spPr>
          <a:xfrm>
            <a:off x="6003716" y="2044873"/>
            <a:ext cx="82278" cy="4422966"/>
          </a:xfrm>
          <a:custGeom>
            <a:avLst/>
            <a:gdLst/>
            <a:ahLst/>
            <a:cxnLst/>
            <a:rect l="l" t="t" r="r" b="b"/>
            <a:pathLst>
              <a:path w="163" h="8769" extrusionOk="0">
                <a:moveTo>
                  <a:pt x="162" y="8768"/>
                </a:moveTo>
                <a:lnTo>
                  <a:pt x="162" y="8768"/>
                </a:lnTo>
                <a:cubicBezTo>
                  <a:pt x="0" y="8768"/>
                  <a:pt x="0" y="8768"/>
                  <a:pt x="0" y="8768"/>
                </a:cubicBezTo>
                <a:cubicBezTo>
                  <a:pt x="0" y="82"/>
                  <a:pt x="0" y="82"/>
                  <a:pt x="0" y="82"/>
                </a:cubicBezTo>
                <a:cubicBezTo>
                  <a:pt x="0" y="37"/>
                  <a:pt x="36" y="0"/>
                  <a:pt x="81" y="0"/>
                </a:cubicBezTo>
                <a:lnTo>
                  <a:pt x="81" y="0"/>
                </a:lnTo>
                <a:cubicBezTo>
                  <a:pt x="126" y="0"/>
                  <a:pt x="162" y="37"/>
                  <a:pt x="162" y="82"/>
                </a:cubicBezTo>
                <a:lnTo>
                  <a:pt x="162" y="8768"/>
                </a:ln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4"/>
          <p:cNvSpPr/>
          <p:nvPr/>
        </p:nvSpPr>
        <p:spPr>
          <a:xfrm>
            <a:off x="5014164" y="5171414"/>
            <a:ext cx="489217" cy="662667"/>
          </a:xfrm>
          <a:custGeom>
            <a:avLst/>
            <a:gdLst/>
            <a:ahLst/>
            <a:cxnLst/>
            <a:rect l="l" t="t" r="r" b="b"/>
            <a:pathLst>
              <a:path w="968" h="1312" extrusionOk="0">
                <a:moveTo>
                  <a:pt x="913" y="136"/>
                </a:moveTo>
                <a:lnTo>
                  <a:pt x="913" y="136"/>
                </a:lnTo>
                <a:cubicBezTo>
                  <a:pt x="714" y="136"/>
                  <a:pt x="714" y="136"/>
                  <a:pt x="714" y="136"/>
                </a:cubicBezTo>
                <a:cubicBezTo>
                  <a:pt x="696" y="100"/>
                  <a:pt x="660" y="64"/>
                  <a:pt x="633" y="46"/>
                </a:cubicBezTo>
                <a:cubicBezTo>
                  <a:pt x="588" y="19"/>
                  <a:pt x="533" y="0"/>
                  <a:pt x="479" y="0"/>
                </a:cubicBezTo>
                <a:cubicBezTo>
                  <a:pt x="434" y="0"/>
                  <a:pt x="380" y="19"/>
                  <a:pt x="334" y="46"/>
                </a:cubicBezTo>
                <a:cubicBezTo>
                  <a:pt x="298" y="64"/>
                  <a:pt x="271" y="100"/>
                  <a:pt x="253" y="136"/>
                </a:cubicBezTo>
                <a:cubicBezTo>
                  <a:pt x="54" y="136"/>
                  <a:pt x="54" y="136"/>
                  <a:pt x="54" y="136"/>
                </a:cubicBezTo>
                <a:cubicBezTo>
                  <a:pt x="27" y="136"/>
                  <a:pt x="0" y="163"/>
                  <a:pt x="0" y="208"/>
                </a:cubicBezTo>
                <a:cubicBezTo>
                  <a:pt x="0" y="1275"/>
                  <a:pt x="0" y="1275"/>
                  <a:pt x="0" y="1275"/>
                </a:cubicBezTo>
                <a:cubicBezTo>
                  <a:pt x="0" y="1293"/>
                  <a:pt x="18" y="1311"/>
                  <a:pt x="36" y="1311"/>
                </a:cubicBezTo>
                <a:cubicBezTo>
                  <a:pt x="922" y="1311"/>
                  <a:pt x="922" y="1311"/>
                  <a:pt x="922" y="1311"/>
                </a:cubicBezTo>
                <a:cubicBezTo>
                  <a:pt x="949" y="1311"/>
                  <a:pt x="967" y="1293"/>
                  <a:pt x="967" y="1275"/>
                </a:cubicBezTo>
                <a:cubicBezTo>
                  <a:pt x="967" y="208"/>
                  <a:pt x="967" y="208"/>
                  <a:pt x="967" y="208"/>
                </a:cubicBezTo>
                <a:cubicBezTo>
                  <a:pt x="967" y="163"/>
                  <a:pt x="940" y="136"/>
                  <a:pt x="913" y="136"/>
                </a:cubicBezTo>
                <a:close/>
                <a:moveTo>
                  <a:pt x="316" y="181"/>
                </a:moveTo>
                <a:lnTo>
                  <a:pt x="316" y="181"/>
                </a:lnTo>
                <a:cubicBezTo>
                  <a:pt x="325" y="154"/>
                  <a:pt x="352" y="127"/>
                  <a:pt x="380" y="109"/>
                </a:cubicBezTo>
                <a:cubicBezTo>
                  <a:pt x="407" y="91"/>
                  <a:pt x="443" y="73"/>
                  <a:pt x="479" y="73"/>
                </a:cubicBezTo>
                <a:cubicBezTo>
                  <a:pt x="524" y="73"/>
                  <a:pt x="560" y="91"/>
                  <a:pt x="588" y="109"/>
                </a:cubicBezTo>
                <a:cubicBezTo>
                  <a:pt x="615" y="127"/>
                  <a:pt x="633" y="154"/>
                  <a:pt x="651" y="181"/>
                </a:cubicBezTo>
                <a:cubicBezTo>
                  <a:pt x="651" y="254"/>
                  <a:pt x="651" y="254"/>
                  <a:pt x="651" y="254"/>
                </a:cubicBezTo>
                <a:cubicBezTo>
                  <a:pt x="316" y="254"/>
                  <a:pt x="316" y="254"/>
                  <a:pt x="316" y="254"/>
                </a:cubicBezTo>
                <a:lnTo>
                  <a:pt x="316" y="181"/>
                </a:lnTo>
                <a:close/>
                <a:moveTo>
                  <a:pt x="199" y="208"/>
                </a:moveTo>
                <a:lnTo>
                  <a:pt x="199" y="208"/>
                </a:lnTo>
                <a:cubicBezTo>
                  <a:pt x="244" y="208"/>
                  <a:pt x="244" y="208"/>
                  <a:pt x="244" y="208"/>
                </a:cubicBezTo>
                <a:cubicBezTo>
                  <a:pt x="244" y="290"/>
                  <a:pt x="244" y="290"/>
                  <a:pt x="244" y="290"/>
                </a:cubicBezTo>
                <a:cubicBezTo>
                  <a:pt x="244" y="308"/>
                  <a:pt x="262" y="326"/>
                  <a:pt x="289" y="326"/>
                </a:cubicBezTo>
                <a:cubicBezTo>
                  <a:pt x="678" y="326"/>
                  <a:pt x="678" y="326"/>
                  <a:pt x="678" y="326"/>
                </a:cubicBezTo>
                <a:cubicBezTo>
                  <a:pt x="705" y="326"/>
                  <a:pt x="723" y="308"/>
                  <a:pt x="723" y="290"/>
                </a:cubicBezTo>
                <a:cubicBezTo>
                  <a:pt x="723" y="208"/>
                  <a:pt x="723" y="208"/>
                  <a:pt x="723" y="208"/>
                </a:cubicBezTo>
                <a:cubicBezTo>
                  <a:pt x="768" y="208"/>
                  <a:pt x="768" y="208"/>
                  <a:pt x="768" y="208"/>
                </a:cubicBezTo>
                <a:cubicBezTo>
                  <a:pt x="768" y="1103"/>
                  <a:pt x="768" y="1103"/>
                  <a:pt x="768" y="1103"/>
                </a:cubicBezTo>
                <a:cubicBezTo>
                  <a:pt x="199" y="1103"/>
                  <a:pt x="199" y="1103"/>
                  <a:pt x="199" y="1103"/>
                </a:cubicBezTo>
                <a:lnTo>
                  <a:pt x="199" y="208"/>
                </a:lnTo>
                <a:close/>
                <a:moveTo>
                  <a:pt x="886" y="1239"/>
                </a:moveTo>
                <a:lnTo>
                  <a:pt x="886" y="1239"/>
                </a:lnTo>
                <a:cubicBezTo>
                  <a:pt x="81" y="1239"/>
                  <a:pt x="81" y="1239"/>
                  <a:pt x="81" y="1239"/>
                </a:cubicBezTo>
                <a:cubicBezTo>
                  <a:pt x="81" y="208"/>
                  <a:pt x="81" y="208"/>
                  <a:pt x="81" y="208"/>
                </a:cubicBezTo>
                <a:cubicBezTo>
                  <a:pt x="126" y="208"/>
                  <a:pt x="126" y="208"/>
                  <a:pt x="126" y="208"/>
                </a:cubicBezTo>
                <a:cubicBezTo>
                  <a:pt x="126" y="1149"/>
                  <a:pt x="126" y="1149"/>
                  <a:pt x="126" y="1149"/>
                </a:cubicBezTo>
                <a:cubicBezTo>
                  <a:pt x="126" y="1166"/>
                  <a:pt x="145" y="1185"/>
                  <a:pt x="163" y="1185"/>
                </a:cubicBezTo>
                <a:cubicBezTo>
                  <a:pt x="805" y="1185"/>
                  <a:pt x="805" y="1185"/>
                  <a:pt x="805" y="1185"/>
                </a:cubicBezTo>
                <a:cubicBezTo>
                  <a:pt x="822" y="1185"/>
                  <a:pt x="841" y="1166"/>
                  <a:pt x="841" y="1149"/>
                </a:cubicBezTo>
                <a:cubicBezTo>
                  <a:pt x="841" y="208"/>
                  <a:pt x="841" y="208"/>
                  <a:pt x="841" y="208"/>
                </a:cubicBezTo>
                <a:cubicBezTo>
                  <a:pt x="886" y="208"/>
                  <a:pt x="886" y="208"/>
                  <a:pt x="886" y="208"/>
                </a:cubicBezTo>
                <a:lnTo>
                  <a:pt x="886" y="12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4"/>
          <p:cNvSpPr/>
          <p:nvPr/>
        </p:nvSpPr>
        <p:spPr>
          <a:xfrm>
            <a:off x="5169824" y="5380444"/>
            <a:ext cx="177897" cy="42250"/>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4"/>
          <p:cNvSpPr/>
          <p:nvPr/>
        </p:nvSpPr>
        <p:spPr>
          <a:xfrm>
            <a:off x="5169824" y="5484957"/>
            <a:ext cx="177897" cy="42252"/>
          </a:xfrm>
          <a:custGeom>
            <a:avLst/>
            <a:gdLst/>
            <a:ahLst/>
            <a:cxnLst/>
            <a:rect l="l" t="t" r="r" b="b"/>
            <a:pathLst>
              <a:path w="354" h="83" extrusionOk="0">
                <a:moveTo>
                  <a:pt x="36" y="82"/>
                </a:moveTo>
                <a:lnTo>
                  <a:pt x="36" y="82"/>
                </a:lnTo>
                <a:cubicBezTo>
                  <a:pt x="317" y="82"/>
                  <a:pt x="317" y="82"/>
                  <a:pt x="317" y="82"/>
                </a:cubicBezTo>
                <a:cubicBezTo>
                  <a:pt x="335" y="82"/>
                  <a:pt x="353" y="63"/>
                  <a:pt x="353" y="46"/>
                </a:cubicBezTo>
                <a:cubicBezTo>
                  <a:pt x="353" y="18"/>
                  <a:pt x="335" y="0"/>
                  <a:pt x="317" y="0"/>
                </a:cubicBezTo>
                <a:cubicBezTo>
                  <a:pt x="36" y="0"/>
                  <a:pt x="36" y="0"/>
                  <a:pt x="36" y="0"/>
                </a:cubicBezTo>
                <a:cubicBezTo>
                  <a:pt x="18" y="0"/>
                  <a:pt x="0" y="18"/>
                  <a:pt x="0" y="46"/>
                </a:cubicBezTo>
                <a:cubicBezTo>
                  <a:pt x="0" y="63"/>
                  <a:pt x="18" y="82"/>
                  <a:pt x="36"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4"/>
          <p:cNvSpPr/>
          <p:nvPr/>
        </p:nvSpPr>
        <p:spPr>
          <a:xfrm>
            <a:off x="5169824" y="5596143"/>
            <a:ext cx="177897" cy="37804"/>
          </a:xfrm>
          <a:custGeom>
            <a:avLst/>
            <a:gdLst/>
            <a:ahLst/>
            <a:cxnLst/>
            <a:rect l="l" t="t" r="r" b="b"/>
            <a:pathLst>
              <a:path w="354" h="73" extrusionOk="0">
                <a:moveTo>
                  <a:pt x="36" y="72"/>
                </a:moveTo>
                <a:lnTo>
                  <a:pt x="36" y="72"/>
                </a:lnTo>
                <a:cubicBezTo>
                  <a:pt x="317" y="72"/>
                  <a:pt x="317" y="72"/>
                  <a:pt x="317" y="72"/>
                </a:cubicBezTo>
                <a:cubicBezTo>
                  <a:pt x="335" y="72"/>
                  <a:pt x="353" y="54"/>
                  <a:pt x="353" y="36"/>
                </a:cubicBezTo>
                <a:cubicBezTo>
                  <a:pt x="353" y="9"/>
                  <a:pt x="335" y="0"/>
                  <a:pt x="317" y="0"/>
                </a:cubicBezTo>
                <a:cubicBezTo>
                  <a:pt x="36" y="0"/>
                  <a:pt x="36" y="0"/>
                  <a:pt x="36" y="0"/>
                </a:cubicBezTo>
                <a:cubicBezTo>
                  <a:pt x="18" y="0"/>
                  <a:pt x="0" y="9"/>
                  <a:pt x="0" y="36"/>
                </a:cubicBezTo>
                <a:cubicBezTo>
                  <a:pt x="0" y="54"/>
                  <a:pt x="18" y="72"/>
                  <a:pt x="36" y="7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4"/>
          <p:cNvSpPr/>
          <p:nvPr/>
        </p:nvSpPr>
        <p:spPr>
          <a:xfrm>
            <a:off x="5125350" y="3330180"/>
            <a:ext cx="269069" cy="100067"/>
          </a:xfrm>
          <a:custGeom>
            <a:avLst/>
            <a:gdLst/>
            <a:ahLst/>
            <a:cxnLst/>
            <a:rect l="l" t="t" r="r" b="b"/>
            <a:pathLst>
              <a:path w="534" h="200" extrusionOk="0">
                <a:moveTo>
                  <a:pt x="45" y="199"/>
                </a:moveTo>
                <a:lnTo>
                  <a:pt x="45" y="199"/>
                </a:lnTo>
                <a:cubicBezTo>
                  <a:pt x="72" y="199"/>
                  <a:pt x="90" y="181"/>
                  <a:pt x="90" y="154"/>
                </a:cubicBezTo>
                <a:cubicBezTo>
                  <a:pt x="90" y="91"/>
                  <a:pt x="90" y="91"/>
                  <a:pt x="90" y="91"/>
                </a:cubicBezTo>
                <a:cubicBezTo>
                  <a:pt x="443" y="91"/>
                  <a:pt x="443" y="91"/>
                  <a:pt x="443" y="91"/>
                </a:cubicBezTo>
                <a:cubicBezTo>
                  <a:pt x="443" y="154"/>
                  <a:pt x="443" y="154"/>
                  <a:pt x="443" y="154"/>
                </a:cubicBezTo>
                <a:cubicBezTo>
                  <a:pt x="443" y="181"/>
                  <a:pt x="461" y="199"/>
                  <a:pt x="488" y="199"/>
                </a:cubicBezTo>
                <a:cubicBezTo>
                  <a:pt x="506" y="199"/>
                  <a:pt x="533" y="181"/>
                  <a:pt x="533" y="154"/>
                </a:cubicBezTo>
                <a:cubicBezTo>
                  <a:pt x="533" y="55"/>
                  <a:pt x="533" y="55"/>
                  <a:pt x="533" y="55"/>
                </a:cubicBezTo>
                <a:cubicBezTo>
                  <a:pt x="533" y="28"/>
                  <a:pt x="506" y="0"/>
                  <a:pt x="479" y="0"/>
                </a:cubicBezTo>
                <a:cubicBezTo>
                  <a:pt x="54" y="0"/>
                  <a:pt x="54" y="0"/>
                  <a:pt x="54" y="0"/>
                </a:cubicBezTo>
                <a:cubicBezTo>
                  <a:pt x="27" y="0"/>
                  <a:pt x="0" y="28"/>
                  <a:pt x="0" y="55"/>
                </a:cubicBezTo>
                <a:cubicBezTo>
                  <a:pt x="0" y="154"/>
                  <a:pt x="0" y="154"/>
                  <a:pt x="0" y="154"/>
                </a:cubicBezTo>
                <a:cubicBezTo>
                  <a:pt x="0" y="181"/>
                  <a:pt x="18" y="199"/>
                  <a:pt x="45" y="19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6" name="Google Shape;376;p14"/>
          <p:cNvSpPr txBox="1"/>
          <p:nvPr/>
        </p:nvSpPr>
        <p:spPr>
          <a:xfrm>
            <a:off x="5124940" y="404198"/>
            <a:ext cx="1942121" cy="661650"/>
          </a:xfrm>
          <a:prstGeom prst="rect">
            <a:avLst/>
          </a:prstGeom>
          <a:noFill/>
          <a:ln>
            <a:noFill/>
          </a:ln>
        </p:spPr>
        <p:txBody>
          <a:bodyPr spcFirstLastPara="1" wrap="square" lIns="45700" tIns="22850" rIns="45700" bIns="22850" anchor="t" anchorCtr="0">
            <a:noAutofit/>
          </a:bodyPr>
          <a:lstStyle/>
          <a:p>
            <a:pPr marL="0" marR="0" lvl="0" indent="0" algn="ctr" rtl="0">
              <a:spcBef>
                <a:spcPts val="0"/>
              </a:spcBef>
              <a:spcAft>
                <a:spcPts val="0"/>
              </a:spcAft>
              <a:buNone/>
            </a:pPr>
            <a:r>
              <a:rPr lang="en-US" sz="4000" b="1">
                <a:solidFill>
                  <a:schemeClr val="dk2"/>
                </a:solidFill>
                <a:latin typeface="Lato Black"/>
                <a:ea typeface="Lato Black"/>
                <a:cs typeface="Lato Black"/>
                <a:sym typeface="Lato Black"/>
              </a:rPr>
              <a:t>Ecology</a:t>
            </a:r>
            <a:endParaRPr sz="4000" b="1">
              <a:solidFill>
                <a:schemeClr val="dk2"/>
              </a:solidFill>
              <a:latin typeface="Lato Black"/>
              <a:ea typeface="Lato Black"/>
              <a:cs typeface="Lato Black"/>
              <a:sym typeface="Lato Black"/>
            </a:endParaRPr>
          </a:p>
        </p:txBody>
      </p:sp>
      <p:sp>
        <p:nvSpPr>
          <p:cNvPr id="377" name="Google Shape;377;p14"/>
          <p:cNvSpPr/>
          <p:nvPr/>
        </p:nvSpPr>
        <p:spPr>
          <a:xfrm>
            <a:off x="7818054" y="2600665"/>
            <a:ext cx="4006083" cy="477000"/>
          </a:xfrm>
          <a:prstGeom prst="rect">
            <a:avLst/>
          </a:prstGeom>
          <a:noFill/>
          <a:ln>
            <a:noFill/>
          </a:ln>
        </p:spPr>
        <p:txBody>
          <a:bodyPr spcFirstLastPara="1" wrap="square" lIns="45700" tIns="22850" rIns="45700" bIns="22850" anchor="t" anchorCtr="0">
            <a:noAutofit/>
          </a:bodyPr>
          <a:lstStyle/>
          <a:p>
            <a:pPr marL="0" marR="0" lvl="0" indent="0" algn="r" rtl="0">
              <a:spcBef>
                <a:spcPts val="0"/>
              </a:spcBef>
              <a:spcAft>
                <a:spcPts val="0"/>
              </a:spcAft>
              <a:buNone/>
            </a:pPr>
            <a:r>
              <a:rPr lang="de-DE" sz="1700" dirty="0">
                <a:solidFill>
                  <a:schemeClr val="dk1"/>
                </a:solidFill>
                <a:latin typeface="Calibri"/>
                <a:ea typeface="Calibri"/>
                <a:cs typeface="Calibri"/>
                <a:sym typeface="Calibri"/>
              </a:rPr>
              <a:t>Die Agroökologie ist zu einem bedeutenden Teil der europäischen Agrarlandschaft geworden. Sie wird als eine zentrale Lösung für nachhaltige Lebensmittelproduktion angesehen und trägt zur Bewältigung von Herausforderungen wie dem Klimawandel, dem Verlust der biologischen Vielfalt und der Entvölkerung ländlicher Gebiete bei.</a:t>
            </a:r>
            <a:endParaRPr lang="en-GB" dirty="0"/>
          </a:p>
        </p:txBody>
      </p:sp>
      <p:sp>
        <p:nvSpPr>
          <p:cNvPr id="378" name="Google Shape;378;p14"/>
          <p:cNvSpPr/>
          <p:nvPr/>
        </p:nvSpPr>
        <p:spPr>
          <a:xfrm>
            <a:off x="472076" y="1486751"/>
            <a:ext cx="4007857" cy="477000"/>
          </a:xfrm>
          <a:prstGeom prst="rect">
            <a:avLst/>
          </a:prstGeom>
          <a:noFill/>
          <a:ln>
            <a:noFill/>
          </a:ln>
        </p:spPr>
        <p:txBody>
          <a:bodyPr spcFirstLastPara="1" wrap="square" lIns="45700" tIns="22850" rIns="45700" bIns="22850" anchor="t" anchorCtr="0">
            <a:noAutofit/>
          </a:bodyPr>
          <a:lstStyle/>
          <a:p>
            <a:pPr marL="0" marR="0" lvl="0" indent="0" rtl="0">
              <a:spcBef>
                <a:spcPts val="0"/>
              </a:spcBef>
              <a:spcAft>
                <a:spcPts val="0"/>
              </a:spcAft>
              <a:buNone/>
            </a:pPr>
            <a:r>
              <a:rPr lang="de-DE" sz="1700" dirty="0">
                <a:solidFill>
                  <a:srgbClr val="75A949"/>
                </a:solidFill>
                <a:latin typeface="Calibri"/>
                <a:ea typeface="Calibri"/>
                <a:cs typeface="Calibri"/>
                <a:sym typeface="Calibri"/>
              </a:rPr>
              <a:t>Die Agroökologie begann, nicht nur als wissenschaftliche Disziplin, sondern auch als Bewegung und Praxis anerkannt zu werden. In dieser Zeit wurden agroökologische </a:t>
            </a:r>
            <a:r>
              <a:rPr lang="de-DE" sz="1700" b="1" dirty="0">
                <a:solidFill>
                  <a:srgbClr val="75A949"/>
                </a:solidFill>
                <a:latin typeface="Calibri"/>
                <a:ea typeface="Calibri"/>
                <a:cs typeface="Calibri"/>
                <a:sym typeface="Calibri"/>
              </a:rPr>
              <a:t>Prinzipien in europäische Agrarpolitiken (GAP) und -praktiken integriert.</a:t>
            </a:r>
            <a:endParaRPr lang="de-DE" sz="1800" b="1" dirty="0"/>
          </a:p>
        </p:txBody>
      </p:sp>
      <p:sp>
        <p:nvSpPr>
          <p:cNvPr id="379" name="Google Shape;379;p14"/>
          <p:cNvSpPr/>
          <p:nvPr/>
        </p:nvSpPr>
        <p:spPr>
          <a:xfrm>
            <a:off x="472076" y="3599993"/>
            <a:ext cx="4211666" cy="1211922"/>
          </a:xfrm>
          <a:prstGeom prst="rect">
            <a:avLst/>
          </a:prstGeom>
          <a:noFill/>
          <a:ln>
            <a:noFill/>
          </a:ln>
        </p:spPr>
        <p:txBody>
          <a:bodyPr spcFirstLastPara="1" wrap="square" lIns="45700" tIns="22850" rIns="45700" bIns="22850" anchor="t" anchorCtr="0">
            <a:noAutofit/>
          </a:bodyPr>
          <a:lstStyle/>
          <a:p>
            <a:pPr marL="0" marR="0" lvl="0" indent="0" rtl="0">
              <a:spcBef>
                <a:spcPts val="0"/>
              </a:spcBef>
              <a:spcAft>
                <a:spcPts val="0"/>
              </a:spcAft>
              <a:buNone/>
            </a:pPr>
            <a:r>
              <a:rPr lang="de-DE" sz="1700" dirty="0">
                <a:solidFill>
                  <a:srgbClr val="3DB0B9"/>
                </a:solidFill>
                <a:latin typeface="Calibri"/>
                <a:ea typeface="Calibri"/>
                <a:cs typeface="Calibri"/>
                <a:sym typeface="Calibri"/>
              </a:rPr>
              <a:t>Laufende Forschung und Innovation in der Agroökologie konzentrieren sich darauf, ihre Wirksamkeit und Anpassungsfähigkeit an verschiedene europäische Regionen weiter zu verbessern. Mit wachsendem Bewusstsein für Umweltprobleme und Ernährungssicherheit sollte sie weiterhin starke politische und gesellschaftliche Unterstützung erhalten und ist bereit für weiteres Wachstum im europäischen Agrarsektor.</a:t>
            </a:r>
            <a:endParaRPr lang="de-DE" sz="1800" dirty="0"/>
          </a:p>
        </p:txBody>
      </p:sp>
      <p:sp>
        <p:nvSpPr>
          <p:cNvPr id="380" name="Google Shape;380;p14"/>
          <p:cNvSpPr txBox="1"/>
          <p:nvPr/>
        </p:nvSpPr>
        <p:spPr>
          <a:xfrm>
            <a:off x="282454" y="126937"/>
            <a:ext cx="11898115"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5A949"/>
              </a:buClr>
              <a:buSzPts val="3600"/>
              <a:buFont typeface="Arial"/>
              <a:buNone/>
            </a:pPr>
            <a:r>
              <a:rPr lang="de-DE" sz="3600" b="1" dirty="0">
                <a:solidFill>
                  <a:srgbClr val="75A949"/>
                </a:solidFill>
                <a:latin typeface="Calibri"/>
                <a:ea typeface="Calibri"/>
                <a:cs typeface="Calibri"/>
                <a:sym typeface="Calibri"/>
              </a:rPr>
              <a:t>Die Reise der Agroökologie durch die Geschichte… fortgesetzt</a:t>
            </a:r>
            <a:endParaRPr lang="de-DE" sz="3600" b="1" dirty="0"/>
          </a:p>
        </p:txBody>
      </p:sp>
      <p:sp>
        <p:nvSpPr>
          <p:cNvPr id="381" name="Google Shape;381;p14"/>
          <p:cNvSpPr txBox="1"/>
          <p:nvPr/>
        </p:nvSpPr>
        <p:spPr>
          <a:xfrm>
            <a:off x="4729655" y="2192834"/>
            <a:ext cx="11456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Early 21</a:t>
            </a:r>
            <a:r>
              <a:rPr lang="en-US" sz="1800" b="1" baseline="30000">
                <a:solidFill>
                  <a:srgbClr val="000000"/>
                </a:solidFill>
                <a:latin typeface="Calibri"/>
                <a:ea typeface="Calibri"/>
                <a:cs typeface="Calibri"/>
                <a:sym typeface="Calibri"/>
              </a:rPr>
              <a:t>st</a:t>
            </a:r>
            <a:r>
              <a:rPr lang="en-US" sz="1800" b="1">
                <a:solidFill>
                  <a:srgbClr val="000000"/>
                </a:solidFill>
                <a:latin typeface="Calibri"/>
                <a:ea typeface="Calibri"/>
                <a:cs typeface="Calibri"/>
                <a:sym typeface="Calibri"/>
              </a:rPr>
              <a:t>  Century</a:t>
            </a:r>
            <a:endParaRPr/>
          </a:p>
        </p:txBody>
      </p:sp>
      <p:sp>
        <p:nvSpPr>
          <p:cNvPr id="382" name="Google Shape;382;p14"/>
          <p:cNvSpPr txBox="1"/>
          <p:nvPr/>
        </p:nvSpPr>
        <p:spPr>
          <a:xfrm>
            <a:off x="4524837" y="4086106"/>
            <a:ext cx="149792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Future Outlook</a:t>
            </a:r>
            <a:endParaRPr/>
          </a:p>
        </p:txBody>
      </p:sp>
      <p:sp>
        <p:nvSpPr>
          <p:cNvPr id="383" name="Google Shape;383;p14"/>
          <p:cNvSpPr txBox="1"/>
          <p:nvPr/>
        </p:nvSpPr>
        <p:spPr>
          <a:xfrm>
            <a:off x="6231512" y="3160901"/>
            <a:ext cx="13150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Present Day</a:t>
            </a:r>
            <a:endParaRPr/>
          </a:p>
        </p:txBody>
      </p:sp>
      <p:sp>
        <p:nvSpPr>
          <p:cNvPr id="384" name="Google Shape;384;p14"/>
          <p:cNvSpPr txBox="1"/>
          <p:nvPr/>
        </p:nvSpPr>
        <p:spPr>
          <a:xfrm>
            <a:off x="8282153" y="6373789"/>
            <a:ext cx="34263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rmers collecting vegetables">
            <a:extLst>
              <a:ext uri="{FF2B5EF4-FFF2-40B4-BE49-F238E27FC236}">
                <a16:creationId xmlns:a16="http://schemas.microsoft.com/office/drawing/2014/main" id="{798C73FC-D898-8763-41E8-F22786C9D6CB}"/>
              </a:ext>
            </a:extLst>
          </p:cNvPr>
          <p:cNvPicPr>
            <a:picLocks noGrp="1" noChangeAspect="1"/>
          </p:cNvPicPr>
          <p:nvPr>
            <p:ph type="pic" idx="2"/>
          </p:nvPr>
        </p:nvPicPr>
        <p:blipFill>
          <a:blip r:embed="rId2" cstate="email">
            <a:extLst>
              <a:ext uri="{28A0092B-C50C-407E-A947-70E740481C1C}">
                <a14:useLocalDpi xmlns:a14="http://schemas.microsoft.com/office/drawing/2010/main"/>
              </a:ext>
            </a:extLst>
          </a:blip>
          <a:srcRect/>
          <a:stretch>
            <a:fillRect/>
          </a:stretch>
        </p:blipFill>
        <p:spPr>
          <a:xfrm>
            <a:off x="8912202" y="1246695"/>
            <a:ext cx="2444127" cy="4336988"/>
          </a:xfrm>
        </p:spPr>
      </p:pic>
      <p:sp>
        <p:nvSpPr>
          <p:cNvPr id="3" name="Text Placeholder 2">
            <a:extLst>
              <a:ext uri="{FF2B5EF4-FFF2-40B4-BE49-F238E27FC236}">
                <a16:creationId xmlns:a16="http://schemas.microsoft.com/office/drawing/2014/main" id="{C9261FA6-A09B-150E-CD9B-A121F101899C}"/>
              </a:ext>
            </a:extLst>
          </p:cNvPr>
          <p:cNvSpPr>
            <a:spLocks noGrp="1"/>
          </p:cNvSpPr>
          <p:nvPr>
            <p:ph type="body" idx="1"/>
          </p:nvPr>
        </p:nvSpPr>
        <p:spPr>
          <a:xfrm>
            <a:off x="667382" y="1059366"/>
            <a:ext cx="8244820" cy="3291086"/>
          </a:xfrm>
        </p:spPr>
        <p:txBody>
          <a:bodyPr/>
          <a:lstStyle/>
          <a:p>
            <a:pPr marL="0" indent="0"/>
            <a:r>
              <a:rPr lang="de-DE" sz="2300" b="1" dirty="0"/>
              <a:t>Agroökologische Transformation: </a:t>
            </a:r>
            <a:r>
              <a:rPr lang="de-DE" sz="2300" dirty="0"/>
              <a:t>Viele europäische Länder erleben einen Übergang zu agroökologischen Landwirtschaftssystemen, die durch vielfältige Anbauverfahren, Agroforstwirtschaft und integrierte Schädlingsbekämpfung gekennzeichnet sind.</a:t>
            </a:r>
          </a:p>
          <a:p>
            <a:pPr marL="0" indent="0"/>
            <a:r>
              <a:rPr lang="de-DE" sz="2300" b="1" dirty="0"/>
              <a:t>Politikintegration: </a:t>
            </a:r>
            <a:r>
              <a:rPr lang="de-DE" sz="2300" dirty="0"/>
              <a:t>Es werden Anstrengungen unternommen, um die Agroökologie in nationale Agrarpolitiken und -strategien zu integrieren, was ein wachsendes Bewusstsein für ihre Rolle bei der Bekämpfung des Klimawandels, des Biodiversitätsverlusts und der Ernährungssicherheit widerspiegelt.</a:t>
            </a:r>
          </a:p>
          <a:p>
            <a:pPr marL="0" indent="0"/>
            <a:r>
              <a:rPr lang="de-DE" sz="2300" b="1" dirty="0"/>
              <a:t>Wissensaustausch: </a:t>
            </a:r>
            <a:r>
              <a:rPr lang="de-DE" sz="2300" dirty="0"/>
              <a:t>Plattformen für den Wissensaustausch und die Zusammenarbeit, wie Netzwerke von Landwirten, Agroökologie-Hubs und Forschungspartnerschaften, fördern die Einführung und 	das Wachstum agroökologischer Praktiken in ganz Europa.</a:t>
            </a:r>
            <a:endParaRPr lang="en-IE" sz="2300" dirty="0"/>
          </a:p>
        </p:txBody>
      </p:sp>
      <p:sp>
        <p:nvSpPr>
          <p:cNvPr id="4" name="Text Placeholder 3">
            <a:extLst>
              <a:ext uri="{FF2B5EF4-FFF2-40B4-BE49-F238E27FC236}">
                <a16:creationId xmlns:a16="http://schemas.microsoft.com/office/drawing/2014/main" id="{28064745-7654-C858-773D-738EF271782A}"/>
              </a:ext>
            </a:extLst>
          </p:cNvPr>
          <p:cNvSpPr>
            <a:spLocks noGrp="1"/>
          </p:cNvSpPr>
          <p:nvPr>
            <p:ph type="body" idx="3"/>
          </p:nvPr>
        </p:nvSpPr>
        <p:spPr>
          <a:xfrm>
            <a:off x="452812" y="474747"/>
            <a:ext cx="8209881" cy="584619"/>
          </a:xfrm>
        </p:spPr>
        <p:txBody>
          <a:bodyPr/>
          <a:lstStyle/>
          <a:p>
            <a:r>
              <a:rPr lang="en-IE" b="1" dirty="0" err="1"/>
              <a:t>Aktuelle</a:t>
            </a:r>
            <a:r>
              <a:rPr lang="en-IE" b="1" dirty="0"/>
              <a:t> Trends und </a:t>
            </a:r>
            <a:r>
              <a:rPr lang="en-IE" b="1" dirty="0" err="1"/>
              <a:t>Herausforderungen</a:t>
            </a:r>
            <a:endParaRPr lang="en-IE" b="1" dirty="0"/>
          </a:p>
        </p:txBody>
      </p:sp>
    </p:spTree>
    <p:extLst>
      <p:ext uri="{BB962C8B-B14F-4D97-AF65-F5344CB8AC3E}">
        <p14:creationId xmlns:p14="http://schemas.microsoft.com/office/powerpoint/2010/main" val="128933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9"/>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dirty="0" err="1"/>
              <a:t>Vorteile</a:t>
            </a:r>
            <a:r>
              <a:rPr lang="en-US" dirty="0"/>
              <a:t> der </a:t>
            </a:r>
            <a:r>
              <a:rPr lang="en-US" dirty="0" err="1"/>
              <a:t>Agroökologie</a:t>
            </a:r>
            <a:endParaRPr lang="en-US" dirty="0"/>
          </a:p>
        </p:txBody>
      </p:sp>
      <p:sp>
        <p:nvSpPr>
          <p:cNvPr id="436" name="Google Shape;436;p19"/>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03</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0"/>
          <p:cNvSpPr/>
          <p:nvPr/>
        </p:nvSpPr>
        <p:spPr>
          <a:xfrm>
            <a:off x="6524161" y="2236934"/>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0"/>
          <p:cNvSpPr/>
          <p:nvPr/>
        </p:nvSpPr>
        <p:spPr>
          <a:xfrm>
            <a:off x="6293764" y="2849791"/>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20"/>
          <p:cNvSpPr/>
          <p:nvPr/>
        </p:nvSpPr>
        <p:spPr>
          <a:xfrm>
            <a:off x="3957534" y="1204754"/>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20"/>
          <p:cNvSpPr/>
          <p:nvPr/>
        </p:nvSpPr>
        <p:spPr>
          <a:xfrm>
            <a:off x="4395289" y="1386768"/>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20"/>
          <p:cNvSpPr/>
          <p:nvPr/>
        </p:nvSpPr>
        <p:spPr>
          <a:xfrm>
            <a:off x="4091164" y="4075505"/>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0"/>
          <p:cNvSpPr/>
          <p:nvPr/>
        </p:nvSpPr>
        <p:spPr>
          <a:xfrm>
            <a:off x="3757088" y="3234555"/>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47" name="Google Shape;447;p20"/>
          <p:cNvGrpSpPr/>
          <p:nvPr/>
        </p:nvGrpSpPr>
        <p:grpSpPr>
          <a:xfrm>
            <a:off x="4459800" y="4462573"/>
            <a:ext cx="820214" cy="827127"/>
            <a:chOff x="6256100" y="4406950"/>
            <a:chExt cx="820214" cy="827127"/>
          </a:xfrm>
        </p:grpSpPr>
        <p:sp>
          <p:nvSpPr>
            <p:cNvPr id="448" name="Google Shape;448;p20"/>
            <p:cNvSpPr/>
            <p:nvPr/>
          </p:nvSpPr>
          <p:spPr>
            <a:xfrm>
              <a:off x="6256100" y="4406950"/>
              <a:ext cx="820214" cy="827127"/>
            </a:xfrm>
            <a:custGeom>
              <a:avLst/>
              <a:gdLst/>
              <a:ahLst/>
              <a:cxnLst/>
              <a:rect l="l" t="t" r="r" b="b"/>
              <a:pathLst>
                <a:path w="1572" h="1581" extrusionOk="0">
                  <a:moveTo>
                    <a:pt x="1347" y="234"/>
                  </a:moveTo>
                  <a:lnTo>
                    <a:pt x="1347" y="234"/>
                  </a:lnTo>
                  <a:cubicBezTo>
                    <a:pt x="1194" y="90"/>
                    <a:pt x="996" y="0"/>
                    <a:pt x="790" y="0"/>
                  </a:cubicBezTo>
                  <a:cubicBezTo>
                    <a:pt x="574" y="0"/>
                    <a:pt x="377" y="90"/>
                    <a:pt x="233" y="234"/>
                  </a:cubicBezTo>
                  <a:cubicBezTo>
                    <a:pt x="81" y="386"/>
                    <a:pt x="0" y="584"/>
                    <a:pt x="0" y="790"/>
                  </a:cubicBezTo>
                  <a:cubicBezTo>
                    <a:pt x="0" y="1006"/>
                    <a:pt x="81" y="1203"/>
                    <a:pt x="233" y="1347"/>
                  </a:cubicBezTo>
                  <a:cubicBezTo>
                    <a:pt x="377" y="1500"/>
                    <a:pt x="565" y="1580"/>
                    <a:pt x="781" y="1580"/>
                  </a:cubicBezTo>
                  <a:cubicBezTo>
                    <a:pt x="781" y="1580"/>
                    <a:pt x="781" y="1580"/>
                    <a:pt x="790" y="1580"/>
                  </a:cubicBezTo>
                  <a:lnTo>
                    <a:pt x="790" y="1580"/>
                  </a:lnTo>
                  <a:lnTo>
                    <a:pt x="790" y="1580"/>
                  </a:lnTo>
                  <a:cubicBezTo>
                    <a:pt x="996" y="1580"/>
                    <a:pt x="1194" y="1500"/>
                    <a:pt x="1347" y="1347"/>
                  </a:cubicBezTo>
                  <a:cubicBezTo>
                    <a:pt x="1490" y="1203"/>
                    <a:pt x="1571" y="1006"/>
                    <a:pt x="1571" y="790"/>
                  </a:cubicBezTo>
                  <a:cubicBezTo>
                    <a:pt x="1571" y="584"/>
                    <a:pt x="1490" y="386"/>
                    <a:pt x="1347" y="234"/>
                  </a:cubicBezTo>
                  <a:close/>
                  <a:moveTo>
                    <a:pt x="332" y="1284"/>
                  </a:moveTo>
                  <a:lnTo>
                    <a:pt x="332" y="1284"/>
                  </a:lnTo>
                  <a:lnTo>
                    <a:pt x="332" y="1284"/>
                  </a:lnTo>
                  <a:cubicBezTo>
                    <a:pt x="332" y="1275"/>
                    <a:pt x="332" y="1275"/>
                    <a:pt x="332" y="1275"/>
                  </a:cubicBezTo>
                  <a:cubicBezTo>
                    <a:pt x="431" y="1185"/>
                    <a:pt x="601" y="1131"/>
                    <a:pt x="781" y="1131"/>
                  </a:cubicBezTo>
                  <a:cubicBezTo>
                    <a:pt x="960" y="1131"/>
                    <a:pt x="1131" y="1185"/>
                    <a:pt x="1239" y="1284"/>
                  </a:cubicBezTo>
                  <a:lnTo>
                    <a:pt x="1239" y="1284"/>
                  </a:lnTo>
                  <a:lnTo>
                    <a:pt x="1239" y="1293"/>
                  </a:lnTo>
                  <a:cubicBezTo>
                    <a:pt x="1113" y="1410"/>
                    <a:pt x="952" y="1473"/>
                    <a:pt x="790" y="1473"/>
                  </a:cubicBezTo>
                  <a:cubicBezTo>
                    <a:pt x="781" y="1473"/>
                    <a:pt x="772" y="1473"/>
                    <a:pt x="772" y="1473"/>
                  </a:cubicBezTo>
                  <a:cubicBezTo>
                    <a:pt x="601" y="1473"/>
                    <a:pt x="449" y="1401"/>
                    <a:pt x="332" y="1284"/>
                  </a:cubicBezTo>
                  <a:close/>
                  <a:moveTo>
                    <a:pt x="1320" y="1221"/>
                  </a:moveTo>
                  <a:lnTo>
                    <a:pt x="1320" y="1221"/>
                  </a:lnTo>
                  <a:cubicBezTo>
                    <a:pt x="1311" y="1212"/>
                    <a:pt x="1311" y="1212"/>
                    <a:pt x="1302" y="1203"/>
                  </a:cubicBezTo>
                  <a:cubicBezTo>
                    <a:pt x="1248" y="1149"/>
                    <a:pt x="1167" y="1104"/>
                    <a:pt x="1077" y="1078"/>
                  </a:cubicBezTo>
                  <a:cubicBezTo>
                    <a:pt x="987" y="1042"/>
                    <a:pt x="880" y="1024"/>
                    <a:pt x="781" y="1024"/>
                  </a:cubicBezTo>
                  <a:cubicBezTo>
                    <a:pt x="574" y="1024"/>
                    <a:pt x="386" y="1086"/>
                    <a:pt x="260" y="1194"/>
                  </a:cubicBezTo>
                  <a:cubicBezTo>
                    <a:pt x="260" y="1203"/>
                    <a:pt x="251" y="1203"/>
                    <a:pt x="251" y="1212"/>
                  </a:cubicBezTo>
                  <a:cubicBezTo>
                    <a:pt x="153" y="1095"/>
                    <a:pt x="99" y="943"/>
                    <a:pt x="99" y="790"/>
                  </a:cubicBezTo>
                  <a:cubicBezTo>
                    <a:pt x="99" y="611"/>
                    <a:pt x="170" y="440"/>
                    <a:pt x="305" y="305"/>
                  </a:cubicBezTo>
                  <a:cubicBezTo>
                    <a:pt x="431" y="180"/>
                    <a:pt x="601" y="108"/>
                    <a:pt x="790" y="108"/>
                  </a:cubicBezTo>
                  <a:cubicBezTo>
                    <a:pt x="969" y="108"/>
                    <a:pt x="1140" y="180"/>
                    <a:pt x="1266" y="305"/>
                  </a:cubicBezTo>
                  <a:cubicBezTo>
                    <a:pt x="1400" y="440"/>
                    <a:pt x="1472" y="611"/>
                    <a:pt x="1472" y="790"/>
                  </a:cubicBezTo>
                  <a:cubicBezTo>
                    <a:pt x="1472" y="952"/>
                    <a:pt x="1418" y="1095"/>
                    <a:pt x="1320" y="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20"/>
            <p:cNvSpPr/>
            <p:nvPr/>
          </p:nvSpPr>
          <p:spPr>
            <a:xfrm>
              <a:off x="6449634" y="4496805"/>
              <a:ext cx="426234" cy="426234"/>
            </a:xfrm>
            <a:custGeom>
              <a:avLst/>
              <a:gdLst/>
              <a:ahLst/>
              <a:cxnLst/>
              <a:rect l="l" t="t" r="r" b="b"/>
              <a:pathLst>
                <a:path w="818" h="818" extrusionOk="0">
                  <a:moveTo>
                    <a:pt x="413" y="0"/>
                  </a:moveTo>
                  <a:lnTo>
                    <a:pt x="413" y="0"/>
                  </a:lnTo>
                  <a:cubicBezTo>
                    <a:pt x="188" y="0"/>
                    <a:pt x="0" y="179"/>
                    <a:pt x="0" y="404"/>
                  </a:cubicBezTo>
                  <a:cubicBezTo>
                    <a:pt x="0" y="628"/>
                    <a:pt x="188" y="817"/>
                    <a:pt x="413" y="817"/>
                  </a:cubicBezTo>
                  <a:cubicBezTo>
                    <a:pt x="637" y="817"/>
                    <a:pt x="817" y="628"/>
                    <a:pt x="817" y="404"/>
                  </a:cubicBezTo>
                  <a:cubicBezTo>
                    <a:pt x="817" y="179"/>
                    <a:pt x="637" y="0"/>
                    <a:pt x="413" y="0"/>
                  </a:cubicBezTo>
                  <a:close/>
                  <a:moveTo>
                    <a:pt x="413" y="709"/>
                  </a:moveTo>
                  <a:lnTo>
                    <a:pt x="413" y="709"/>
                  </a:lnTo>
                  <a:cubicBezTo>
                    <a:pt x="242" y="709"/>
                    <a:pt x="108" y="574"/>
                    <a:pt x="108" y="404"/>
                  </a:cubicBezTo>
                  <a:cubicBezTo>
                    <a:pt x="108" y="242"/>
                    <a:pt x="242" y="108"/>
                    <a:pt x="413" y="108"/>
                  </a:cubicBezTo>
                  <a:cubicBezTo>
                    <a:pt x="575" y="108"/>
                    <a:pt x="709" y="242"/>
                    <a:pt x="709" y="404"/>
                  </a:cubicBezTo>
                  <a:cubicBezTo>
                    <a:pt x="709" y="574"/>
                    <a:pt x="575" y="709"/>
                    <a:pt x="413" y="7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50" name="Google Shape;450;p20"/>
          <p:cNvGrpSpPr/>
          <p:nvPr/>
        </p:nvGrpSpPr>
        <p:grpSpPr>
          <a:xfrm>
            <a:off x="4517399" y="1421328"/>
            <a:ext cx="1108213" cy="942326"/>
            <a:chOff x="6313699" y="1365705"/>
            <a:chExt cx="1108213" cy="942326"/>
          </a:xfrm>
        </p:grpSpPr>
        <p:sp>
          <p:nvSpPr>
            <p:cNvPr id="451" name="Google Shape;451;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20"/>
            <p:cNvSpPr/>
            <p:nvPr/>
          </p:nvSpPr>
          <p:spPr>
            <a:xfrm>
              <a:off x="7419607" y="1365705"/>
              <a:ext cx="2305" cy="2305"/>
            </a:xfrm>
            <a:custGeom>
              <a:avLst/>
              <a:gdLst/>
              <a:ahLst/>
              <a:cxnLst/>
              <a:rect l="l" t="t" r="r" b="b"/>
              <a:pathLst>
                <a:path w="1" h="1" extrusionOk="0">
                  <a:moveTo>
                    <a:pt x="0" y="0"/>
                  </a:moveTo>
                  <a:lnTo>
                    <a:pt x="0" y="0"/>
                  </a:lnTo>
                </a:path>
              </a:pathLst>
            </a:custGeom>
            <a:solidFill>
              <a:srgbClr val="3A668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20"/>
            <p:cNvSpPr/>
            <p:nvPr/>
          </p:nvSpPr>
          <p:spPr>
            <a:xfrm>
              <a:off x="6313699" y="1467080"/>
              <a:ext cx="840951" cy="840951"/>
            </a:xfrm>
            <a:custGeom>
              <a:avLst/>
              <a:gdLst/>
              <a:ahLst/>
              <a:cxnLst/>
              <a:rect l="l" t="t" r="r" b="b"/>
              <a:pathLst>
                <a:path w="1609" h="1608" extrusionOk="0">
                  <a:moveTo>
                    <a:pt x="800" y="1607"/>
                  </a:moveTo>
                  <a:lnTo>
                    <a:pt x="800" y="1607"/>
                  </a:lnTo>
                  <a:cubicBezTo>
                    <a:pt x="593" y="1607"/>
                    <a:pt x="387" y="1527"/>
                    <a:pt x="234" y="1374"/>
                  </a:cubicBezTo>
                  <a:cubicBezTo>
                    <a:pt x="81" y="1221"/>
                    <a:pt x="0" y="1024"/>
                    <a:pt x="0" y="808"/>
                  </a:cubicBezTo>
                  <a:cubicBezTo>
                    <a:pt x="0" y="593"/>
                    <a:pt x="81" y="386"/>
                    <a:pt x="234" y="243"/>
                  </a:cubicBezTo>
                  <a:cubicBezTo>
                    <a:pt x="387" y="90"/>
                    <a:pt x="593" y="0"/>
                    <a:pt x="800" y="0"/>
                  </a:cubicBezTo>
                  <a:cubicBezTo>
                    <a:pt x="1015" y="0"/>
                    <a:pt x="1221" y="90"/>
                    <a:pt x="1374" y="243"/>
                  </a:cubicBezTo>
                  <a:cubicBezTo>
                    <a:pt x="1527" y="386"/>
                    <a:pt x="1608" y="593"/>
                    <a:pt x="1608" y="808"/>
                  </a:cubicBezTo>
                  <a:cubicBezTo>
                    <a:pt x="1608" y="1024"/>
                    <a:pt x="1527" y="1221"/>
                    <a:pt x="1374" y="1374"/>
                  </a:cubicBezTo>
                  <a:cubicBezTo>
                    <a:pt x="1221" y="1527"/>
                    <a:pt x="1015" y="1607"/>
                    <a:pt x="800" y="1607"/>
                  </a:cubicBezTo>
                  <a:close/>
                  <a:moveTo>
                    <a:pt x="800" y="108"/>
                  </a:moveTo>
                  <a:lnTo>
                    <a:pt x="800" y="108"/>
                  </a:lnTo>
                  <a:cubicBezTo>
                    <a:pt x="620" y="108"/>
                    <a:pt x="441" y="180"/>
                    <a:pt x="306" y="315"/>
                  </a:cubicBezTo>
                  <a:cubicBezTo>
                    <a:pt x="180" y="449"/>
                    <a:pt x="108" y="620"/>
                    <a:pt x="108" y="808"/>
                  </a:cubicBezTo>
                  <a:cubicBezTo>
                    <a:pt x="108" y="997"/>
                    <a:pt x="180" y="1167"/>
                    <a:pt x="306" y="1302"/>
                  </a:cubicBezTo>
                  <a:cubicBezTo>
                    <a:pt x="441" y="1437"/>
                    <a:pt x="620" y="1508"/>
                    <a:pt x="800" y="1508"/>
                  </a:cubicBezTo>
                  <a:cubicBezTo>
                    <a:pt x="988" y="1508"/>
                    <a:pt x="1168" y="1437"/>
                    <a:pt x="1293" y="1302"/>
                  </a:cubicBezTo>
                  <a:cubicBezTo>
                    <a:pt x="1428" y="1167"/>
                    <a:pt x="1500" y="997"/>
                    <a:pt x="1500" y="808"/>
                  </a:cubicBezTo>
                  <a:cubicBezTo>
                    <a:pt x="1500" y="620"/>
                    <a:pt x="1428" y="449"/>
                    <a:pt x="1293" y="315"/>
                  </a:cubicBezTo>
                  <a:cubicBezTo>
                    <a:pt x="1168" y="180"/>
                    <a:pt x="988" y="108"/>
                    <a:pt x="800" y="1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20"/>
            <p:cNvSpPr/>
            <p:nvPr/>
          </p:nvSpPr>
          <p:spPr>
            <a:xfrm>
              <a:off x="6468066" y="1628358"/>
              <a:ext cx="520698" cy="440060"/>
            </a:xfrm>
            <a:custGeom>
              <a:avLst/>
              <a:gdLst/>
              <a:ahLst/>
              <a:cxnLst/>
              <a:rect l="l" t="t" r="r" b="b"/>
              <a:pathLst>
                <a:path w="997" h="844" extrusionOk="0">
                  <a:moveTo>
                    <a:pt x="978" y="80"/>
                  </a:moveTo>
                  <a:lnTo>
                    <a:pt x="978" y="80"/>
                  </a:lnTo>
                  <a:cubicBezTo>
                    <a:pt x="377" y="826"/>
                    <a:pt x="377" y="826"/>
                    <a:pt x="377" y="826"/>
                  </a:cubicBezTo>
                  <a:lnTo>
                    <a:pt x="377" y="826"/>
                  </a:lnTo>
                  <a:lnTo>
                    <a:pt x="377" y="834"/>
                  </a:lnTo>
                  <a:lnTo>
                    <a:pt x="377" y="834"/>
                  </a:lnTo>
                  <a:cubicBezTo>
                    <a:pt x="368" y="834"/>
                    <a:pt x="368" y="834"/>
                    <a:pt x="368" y="834"/>
                  </a:cubicBezTo>
                  <a:lnTo>
                    <a:pt x="368" y="834"/>
                  </a:lnTo>
                  <a:lnTo>
                    <a:pt x="368" y="834"/>
                  </a:lnTo>
                  <a:cubicBezTo>
                    <a:pt x="359" y="834"/>
                    <a:pt x="359" y="834"/>
                    <a:pt x="359" y="834"/>
                  </a:cubicBezTo>
                  <a:cubicBezTo>
                    <a:pt x="359" y="834"/>
                    <a:pt x="359" y="834"/>
                    <a:pt x="359" y="843"/>
                  </a:cubicBezTo>
                  <a:lnTo>
                    <a:pt x="359" y="843"/>
                  </a:lnTo>
                  <a:lnTo>
                    <a:pt x="350" y="843"/>
                  </a:lnTo>
                  <a:lnTo>
                    <a:pt x="350" y="843"/>
                  </a:lnTo>
                  <a:lnTo>
                    <a:pt x="350" y="843"/>
                  </a:lnTo>
                  <a:lnTo>
                    <a:pt x="350" y="843"/>
                  </a:lnTo>
                  <a:lnTo>
                    <a:pt x="350" y="843"/>
                  </a:lnTo>
                  <a:lnTo>
                    <a:pt x="350" y="843"/>
                  </a:lnTo>
                  <a:cubicBezTo>
                    <a:pt x="350" y="843"/>
                    <a:pt x="350" y="843"/>
                    <a:pt x="341" y="843"/>
                  </a:cubicBezTo>
                  <a:lnTo>
                    <a:pt x="341" y="843"/>
                  </a:lnTo>
                  <a:lnTo>
                    <a:pt x="341" y="843"/>
                  </a:lnTo>
                  <a:lnTo>
                    <a:pt x="341" y="843"/>
                  </a:lnTo>
                  <a:lnTo>
                    <a:pt x="341" y="843"/>
                  </a:lnTo>
                  <a:cubicBezTo>
                    <a:pt x="332" y="843"/>
                    <a:pt x="332" y="834"/>
                    <a:pt x="332" y="834"/>
                  </a:cubicBezTo>
                  <a:lnTo>
                    <a:pt x="332" y="834"/>
                  </a:lnTo>
                  <a:cubicBezTo>
                    <a:pt x="323" y="834"/>
                    <a:pt x="323" y="834"/>
                    <a:pt x="323" y="834"/>
                  </a:cubicBezTo>
                  <a:lnTo>
                    <a:pt x="323" y="834"/>
                  </a:lnTo>
                  <a:lnTo>
                    <a:pt x="323" y="834"/>
                  </a:lnTo>
                  <a:cubicBezTo>
                    <a:pt x="323" y="834"/>
                    <a:pt x="323" y="834"/>
                    <a:pt x="314" y="834"/>
                  </a:cubicBezTo>
                  <a:lnTo>
                    <a:pt x="314" y="826"/>
                  </a:lnTo>
                  <a:lnTo>
                    <a:pt x="314" y="826"/>
                  </a:lnTo>
                  <a:cubicBezTo>
                    <a:pt x="18" y="529"/>
                    <a:pt x="18" y="529"/>
                    <a:pt x="18" y="529"/>
                  </a:cubicBezTo>
                  <a:cubicBezTo>
                    <a:pt x="0" y="511"/>
                    <a:pt x="0" y="484"/>
                    <a:pt x="18" y="466"/>
                  </a:cubicBezTo>
                  <a:cubicBezTo>
                    <a:pt x="36" y="448"/>
                    <a:pt x="72" y="448"/>
                    <a:pt x="90" y="466"/>
                  </a:cubicBezTo>
                  <a:cubicBezTo>
                    <a:pt x="341" y="727"/>
                    <a:pt x="341" y="727"/>
                    <a:pt x="341" y="727"/>
                  </a:cubicBezTo>
                  <a:cubicBezTo>
                    <a:pt x="907" y="26"/>
                    <a:pt x="907" y="26"/>
                    <a:pt x="907" y="26"/>
                  </a:cubicBezTo>
                  <a:cubicBezTo>
                    <a:pt x="924" y="0"/>
                    <a:pt x="951" y="0"/>
                    <a:pt x="978" y="17"/>
                  </a:cubicBezTo>
                  <a:cubicBezTo>
                    <a:pt x="996" y="36"/>
                    <a:pt x="996" y="62"/>
                    <a:pt x="978" y="8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5" name="Google Shape;455;p20"/>
          <p:cNvSpPr txBox="1"/>
          <p:nvPr/>
        </p:nvSpPr>
        <p:spPr>
          <a:xfrm>
            <a:off x="353703" y="1336205"/>
            <a:ext cx="3027672"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US" sz="2800" b="1" dirty="0">
                <a:solidFill>
                  <a:srgbClr val="8DC641"/>
                </a:solidFill>
                <a:latin typeface="Calibri"/>
                <a:ea typeface="Calibri"/>
                <a:cs typeface="Calibri"/>
                <a:sym typeface="Calibri"/>
              </a:rPr>
              <a:t>UMWELTLICH</a:t>
            </a:r>
            <a:endParaRPr dirty="0"/>
          </a:p>
        </p:txBody>
      </p:sp>
      <p:sp>
        <p:nvSpPr>
          <p:cNvPr id="456" name="Google Shape;456;p20"/>
          <p:cNvSpPr txBox="1"/>
          <p:nvPr/>
        </p:nvSpPr>
        <p:spPr>
          <a:xfrm>
            <a:off x="353703" y="1834480"/>
            <a:ext cx="3691030" cy="4208966"/>
          </a:xfrm>
          <a:prstGeom prst="rect">
            <a:avLst/>
          </a:prstGeom>
          <a:noFill/>
          <a:ln>
            <a:noFill/>
          </a:ln>
        </p:spPr>
        <p:txBody>
          <a:bodyPr spcFirstLastPara="1" wrap="square" lIns="91425" tIns="45700" rIns="91425" bIns="45700" anchor="t" anchorCtr="0">
            <a:noAutofit/>
          </a:bodyPr>
          <a:lstStyle/>
          <a:p>
            <a:pPr marL="288000" marR="0" lvl="0" indent="-288000" algn="l" rtl="0">
              <a:lnSpc>
                <a:spcPct val="90000"/>
              </a:lnSpc>
              <a:spcBef>
                <a:spcPts val="0"/>
              </a:spcBef>
              <a:spcAft>
                <a:spcPts val="0"/>
              </a:spcAft>
              <a:buClr>
                <a:srgbClr val="000000"/>
              </a:buClr>
              <a:buSzPts val="2000"/>
              <a:buFont typeface="Calibri"/>
              <a:buAutoNum type="arabicPeriod"/>
            </a:pPr>
            <a:r>
              <a:rPr lang="de-DE" sz="2000" dirty="0">
                <a:solidFill>
                  <a:srgbClr val="000000"/>
                </a:solidFill>
                <a:latin typeface="Calibri"/>
                <a:ea typeface="Calibri"/>
                <a:cs typeface="Calibri"/>
                <a:sym typeface="Calibri"/>
              </a:rPr>
              <a:t>Biodiversitätserhaltung</a:t>
            </a:r>
          </a:p>
          <a:p>
            <a:pPr marL="288000" marR="0" lvl="0" indent="-288000" algn="l" rtl="0">
              <a:lnSpc>
                <a:spcPct val="90000"/>
              </a:lnSpc>
              <a:spcBef>
                <a:spcPts val="0"/>
              </a:spcBef>
              <a:spcAft>
                <a:spcPts val="0"/>
              </a:spcAft>
              <a:buClr>
                <a:srgbClr val="000000"/>
              </a:buClr>
              <a:buSzPts val="2000"/>
              <a:buFont typeface="Calibri"/>
              <a:buAutoNum type="arabicPeriod"/>
            </a:pPr>
            <a:r>
              <a:rPr lang="de-DE" sz="2000" dirty="0">
                <a:solidFill>
                  <a:srgbClr val="000000"/>
                </a:solidFill>
                <a:latin typeface="Calibri"/>
                <a:ea typeface="Calibri"/>
                <a:cs typeface="Calibri"/>
                <a:sym typeface="Calibri"/>
              </a:rPr>
              <a:t>Verbesserte Bodenqualität</a:t>
            </a:r>
          </a:p>
          <a:p>
            <a:pPr marL="288000" marR="0" lvl="0" indent="-288000" algn="l" rtl="0">
              <a:lnSpc>
                <a:spcPct val="90000"/>
              </a:lnSpc>
              <a:spcBef>
                <a:spcPts val="0"/>
              </a:spcBef>
              <a:spcAft>
                <a:spcPts val="0"/>
              </a:spcAft>
              <a:buClr>
                <a:srgbClr val="000000"/>
              </a:buClr>
              <a:buSzPts val="2000"/>
              <a:buFont typeface="Calibri"/>
              <a:buAutoNum type="arabicPeriod"/>
            </a:pPr>
            <a:r>
              <a:rPr lang="de-DE" sz="2000" dirty="0">
                <a:solidFill>
                  <a:srgbClr val="000000"/>
                </a:solidFill>
                <a:latin typeface="Calibri"/>
                <a:ea typeface="Calibri"/>
                <a:cs typeface="Calibri"/>
                <a:sym typeface="Calibri"/>
              </a:rPr>
              <a:t>Wassererhaltung und –</a:t>
            </a:r>
            <a:r>
              <a:rPr lang="de-DE" sz="2000" dirty="0" err="1">
                <a:solidFill>
                  <a:srgbClr val="000000"/>
                </a:solidFill>
                <a:latin typeface="Calibri"/>
                <a:ea typeface="Calibri"/>
                <a:cs typeface="Calibri"/>
                <a:sym typeface="Calibri"/>
              </a:rPr>
              <a:t>gesundheit</a:t>
            </a:r>
            <a:endParaRPr lang="de-DE" sz="2000" dirty="0">
              <a:solidFill>
                <a:srgbClr val="000000"/>
              </a:solidFill>
              <a:latin typeface="Calibri"/>
              <a:ea typeface="Calibri"/>
              <a:cs typeface="Calibri"/>
              <a:sym typeface="Calibri"/>
            </a:endParaRPr>
          </a:p>
          <a:p>
            <a:pPr marL="288000" marR="0" lvl="0" indent="-288000" algn="l" rtl="0">
              <a:lnSpc>
                <a:spcPct val="90000"/>
              </a:lnSpc>
              <a:spcBef>
                <a:spcPts val="0"/>
              </a:spcBef>
              <a:spcAft>
                <a:spcPts val="0"/>
              </a:spcAft>
              <a:buClr>
                <a:srgbClr val="000000"/>
              </a:buClr>
              <a:buSzPts val="2000"/>
              <a:buFont typeface="Calibri"/>
              <a:buAutoNum type="arabicPeriod"/>
            </a:pPr>
            <a:r>
              <a:rPr lang="de-DE" sz="2000" dirty="0">
                <a:solidFill>
                  <a:srgbClr val="000000"/>
                </a:solidFill>
                <a:latin typeface="Calibri"/>
                <a:ea typeface="Calibri"/>
                <a:cs typeface="Calibri"/>
                <a:sym typeface="Calibri"/>
              </a:rPr>
              <a:t>Reduzierung der Abhängigkeit von Chemikalien</a:t>
            </a:r>
          </a:p>
          <a:p>
            <a:pPr marL="288000" marR="0" lvl="0" indent="-288000" algn="l" rtl="0">
              <a:lnSpc>
                <a:spcPct val="90000"/>
              </a:lnSpc>
              <a:spcBef>
                <a:spcPts val="0"/>
              </a:spcBef>
              <a:spcAft>
                <a:spcPts val="0"/>
              </a:spcAft>
              <a:buClr>
                <a:srgbClr val="000000"/>
              </a:buClr>
              <a:buSzPts val="2000"/>
              <a:buFont typeface="Calibri"/>
              <a:buAutoNum type="arabicPeriod"/>
            </a:pPr>
            <a:r>
              <a:rPr lang="de-DE" sz="2000" dirty="0">
                <a:solidFill>
                  <a:srgbClr val="000000"/>
                </a:solidFill>
                <a:latin typeface="Calibri"/>
                <a:ea typeface="Calibri"/>
                <a:cs typeface="Calibri"/>
                <a:sym typeface="Calibri"/>
              </a:rPr>
              <a:t>Reduzierung der Treibhausgasemissionen und Verbesserung der Kohlenstoffspeicherung</a:t>
            </a:r>
          </a:p>
          <a:p>
            <a:pPr marL="288000" marR="0" lvl="0" indent="-288000" algn="l" rtl="0">
              <a:lnSpc>
                <a:spcPct val="90000"/>
              </a:lnSpc>
              <a:spcBef>
                <a:spcPts val="0"/>
              </a:spcBef>
              <a:spcAft>
                <a:spcPts val="0"/>
              </a:spcAft>
              <a:buClr>
                <a:srgbClr val="000000"/>
              </a:buClr>
              <a:buSzPts val="2000"/>
              <a:buFont typeface="Calibri"/>
              <a:buAutoNum type="arabicPeriod"/>
            </a:pPr>
            <a:endParaRPr lang="de-DE"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000"/>
              <a:buFont typeface="Arial"/>
              <a:buNone/>
            </a:pPr>
            <a:r>
              <a:rPr lang="de-DE" sz="2000" b="1" dirty="0">
                <a:solidFill>
                  <a:srgbClr val="000000"/>
                </a:solidFill>
                <a:latin typeface="Calibri"/>
                <a:ea typeface="Calibri"/>
                <a:cs typeface="Calibri"/>
                <a:sym typeface="Calibri"/>
              </a:rPr>
              <a:t>Trägt zur Minderung des Klimawandels bei</a:t>
            </a:r>
            <a:endParaRPr lang="de-DE"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lang="de-DE" sz="2000" dirty="0">
              <a:solidFill>
                <a:srgbClr val="000000"/>
              </a:solidFill>
              <a:latin typeface="Calibri"/>
              <a:ea typeface="Calibri"/>
              <a:cs typeface="Calibri"/>
              <a:sym typeface="Calibri"/>
            </a:endParaRPr>
          </a:p>
          <a:p>
            <a:pPr marL="360000" marR="0" lvl="0" indent="-233000" algn="l" rtl="0">
              <a:lnSpc>
                <a:spcPct val="90000"/>
              </a:lnSpc>
              <a:spcBef>
                <a:spcPts val="1000"/>
              </a:spcBef>
              <a:spcAft>
                <a:spcPts val="0"/>
              </a:spcAft>
              <a:buClr>
                <a:schemeClr val="dk1"/>
              </a:buClr>
              <a:buSzPts val="2000"/>
              <a:buFont typeface="Calibri"/>
              <a:buNone/>
            </a:pPr>
            <a:endParaRPr sz="2000" dirty="0">
              <a:solidFill>
                <a:srgbClr val="000000"/>
              </a:solidFill>
              <a:latin typeface="Calibri"/>
              <a:ea typeface="Calibri"/>
              <a:cs typeface="Calibri"/>
              <a:sym typeface="Calibri"/>
            </a:endParaRPr>
          </a:p>
        </p:txBody>
      </p:sp>
      <p:cxnSp>
        <p:nvCxnSpPr>
          <p:cNvPr id="457" name="Google Shape;457;p20"/>
          <p:cNvCxnSpPr/>
          <p:nvPr/>
        </p:nvCxnSpPr>
        <p:spPr>
          <a:xfrm rot="10800000">
            <a:off x="3291684" y="1572350"/>
            <a:ext cx="1361649" cy="0"/>
          </a:xfrm>
          <a:prstGeom prst="straightConnector1">
            <a:avLst/>
          </a:prstGeom>
          <a:noFill/>
          <a:ln w="12950" cap="flat" cmpd="sng">
            <a:solidFill>
              <a:srgbClr val="8DC641"/>
            </a:solidFill>
            <a:prstDash val="solid"/>
            <a:round/>
            <a:headEnd type="none" w="med" len="med"/>
            <a:tailEnd type="none" w="med" len="med"/>
          </a:ln>
        </p:spPr>
      </p:cxnSp>
      <p:sp>
        <p:nvSpPr>
          <p:cNvPr id="458" name="Google Shape;458;p20"/>
          <p:cNvSpPr/>
          <p:nvPr/>
        </p:nvSpPr>
        <p:spPr>
          <a:xfrm>
            <a:off x="3223304" y="152728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20"/>
          <p:cNvSpPr txBox="1"/>
          <p:nvPr/>
        </p:nvSpPr>
        <p:spPr>
          <a:xfrm>
            <a:off x="7120272" y="4668668"/>
            <a:ext cx="230257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US" sz="2800" b="1" dirty="0">
                <a:solidFill>
                  <a:srgbClr val="63C1D3"/>
                </a:solidFill>
                <a:latin typeface="Calibri"/>
                <a:ea typeface="Calibri"/>
                <a:cs typeface="Calibri"/>
                <a:sym typeface="Calibri"/>
              </a:rPr>
              <a:t>SOZIAL</a:t>
            </a:r>
            <a:endParaRPr dirty="0"/>
          </a:p>
        </p:txBody>
      </p:sp>
      <p:sp>
        <p:nvSpPr>
          <p:cNvPr id="460" name="Google Shape;460;p20"/>
          <p:cNvSpPr txBox="1"/>
          <p:nvPr/>
        </p:nvSpPr>
        <p:spPr>
          <a:xfrm>
            <a:off x="8653031" y="1978240"/>
            <a:ext cx="2954747" cy="3701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FDADF"/>
              </a:buClr>
              <a:buSzPts val="2800"/>
              <a:buFont typeface="Arial"/>
              <a:buNone/>
            </a:pPr>
            <a:r>
              <a:rPr lang="en-US" sz="2800" b="1" dirty="0">
                <a:solidFill>
                  <a:srgbClr val="9FDADF"/>
                </a:solidFill>
                <a:latin typeface="Calibri"/>
                <a:ea typeface="Calibri"/>
                <a:cs typeface="Calibri"/>
                <a:sym typeface="Calibri"/>
              </a:rPr>
              <a:t>WIRTSCHAFTLICH</a:t>
            </a:r>
            <a:endParaRPr lang="en-US" dirty="0"/>
          </a:p>
        </p:txBody>
      </p:sp>
      <p:sp>
        <p:nvSpPr>
          <p:cNvPr id="461" name="Google Shape;461;p20"/>
          <p:cNvSpPr txBox="1"/>
          <p:nvPr/>
        </p:nvSpPr>
        <p:spPr>
          <a:xfrm>
            <a:off x="8653031" y="2487933"/>
            <a:ext cx="3364238"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de-DE" sz="2000" dirty="0">
                <a:solidFill>
                  <a:srgbClr val="000000"/>
                </a:solidFill>
                <a:latin typeface="Calibri"/>
                <a:ea typeface="Calibri"/>
                <a:cs typeface="Calibri"/>
                <a:sym typeface="Calibri"/>
              </a:rPr>
              <a:t>Kostenreduzierung</a:t>
            </a:r>
          </a:p>
          <a:p>
            <a:pPr marL="324000" marR="0" lvl="0" indent="-324000" algn="l" rtl="0">
              <a:lnSpc>
                <a:spcPct val="90000"/>
              </a:lnSpc>
              <a:spcBef>
                <a:spcPts val="0"/>
              </a:spcBef>
              <a:spcAft>
                <a:spcPts val="0"/>
              </a:spcAft>
              <a:buClr>
                <a:srgbClr val="000000"/>
              </a:buClr>
              <a:buSzPts val="2000"/>
              <a:buFont typeface="Calibri"/>
              <a:buAutoNum type="arabicPeriod"/>
            </a:pPr>
            <a:r>
              <a:rPr lang="de-DE" sz="2000" dirty="0">
                <a:solidFill>
                  <a:srgbClr val="000000"/>
                </a:solidFill>
                <a:latin typeface="Calibri"/>
                <a:ea typeface="Calibri"/>
                <a:cs typeface="Calibri"/>
                <a:sym typeface="Calibri"/>
              </a:rPr>
              <a:t>Bessere Resilienz gegenüber Markt- und Klimafluktuationen</a:t>
            </a:r>
          </a:p>
          <a:p>
            <a:pPr marL="324000" marR="0" lvl="0" indent="-324000" algn="l" rtl="0">
              <a:lnSpc>
                <a:spcPct val="90000"/>
              </a:lnSpc>
              <a:spcBef>
                <a:spcPts val="0"/>
              </a:spcBef>
              <a:spcAft>
                <a:spcPts val="0"/>
              </a:spcAft>
              <a:buClr>
                <a:srgbClr val="000000"/>
              </a:buClr>
              <a:buSzPts val="2000"/>
              <a:buFont typeface="Calibri"/>
              <a:buAutoNum type="arabicPeriod"/>
            </a:pPr>
            <a:r>
              <a:rPr lang="de-DE" sz="2000" dirty="0">
                <a:solidFill>
                  <a:srgbClr val="000000"/>
                </a:solidFill>
                <a:latin typeface="Calibri"/>
                <a:ea typeface="Calibri"/>
                <a:cs typeface="Calibri"/>
                <a:sym typeface="Calibri"/>
              </a:rPr>
              <a:t>Wertsteigerung und neue Marktchancen</a:t>
            </a:r>
            <a:endParaRPr lang="de-DE" sz="2000" dirty="0"/>
          </a:p>
        </p:txBody>
      </p:sp>
      <p:grpSp>
        <p:nvGrpSpPr>
          <p:cNvPr id="462" name="Google Shape;462;p20"/>
          <p:cNvGrpSpPr/>
          <p:nvPr/>
        </p:nvGrpSpPr>
        <p:grpSpPr>
          <a:xfrm rot="10800000">
            <a:off x="5235526" y="5093770"/>
            <a:ext cx="1919870" cy="90131"/>
            <a:chOff x="6348336" y="5127450"/>
            <a:chExt cx="1919870" cy="90131"/>
          </a:xfrm>
        </p:grpSpPr>
        <p:cxnSp>
          <p:nvCxnSpPr>
            <p:cNvPr id="463" name="Google Shape;463;p20"/>
            <p:cNvCxnSpPr/>
            <p:nvPr/>
          </p:nvCxnSpPr>
          <p:spPr>
            <a:xfrm rot="10800000">
              <a:off x="6394767" y="5168419"/>
              <a:ext cx="1873439" cy="8679"/>
            </a:xfrm>
            <a:prstGeom prst="straightConnector1">
              <a:avLst/>
            </a:prstGeom>
            <a:noFill/>
            <a:ln w="12950" cap="flat" cmpd="sng">
              <a:solidFill>
                <a:srgbClr val="63C1D3"/>
              </a:solidFill>
              <a:prstDash val="solid"/>
              <a:round/>
              <a:headEnd type="none" w="med" len="med"/>
              <a:tailEnd type="none" w="med" len="med"/>
            </a:ln>
          </p:spPr>
        </p:cxnSp>
        <p:sp>
          <p:nvSpPr>
            <p:cNvPr id="464" name="Google Shape;464;p20"/>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5" name="Google Shape;465;p20"/>
          <p:cNvGrpSpPr/>
          <p:nvPr/>
        </p:nvGrpSpPr>
        <p:grpSpPr>
          <a:xfrm rot="10800000">
            <a:off x="7282167" y="2348363"/>
            <a:ext cx="1460995" cy="90131"/>
            <a:chOff x="6807210" y="5113344"/>
            <a:chExt cx="1460995" cy="90131"/>
          </a:xfrm>
        </p:grpSpPr>
        <p:cxnSp>
          <p:nvCxnSpPr>
            <p:cNvPr id="466" name="Google Shape;466;p20"/>
            <p:cNvCxnSpPr/>
            <p:nvPr/>
          </p:nvCxnSpPr>
          <p:spPr>
            <a:xfrm rot="10800000">
              <a:off x="6808819" y="5168419"/>
              <a:ext cx="1459386" cy="8679"/>
            </a:xfrm>
            <a:prstGeom prst="straightConnector1">
              <a:avLst/>
            </a:prstGeom>
            <a:noFill/>
            <a:ln w="12950" cap="flat" cmpd="sng">
              <a:solidFill>
                <a:srgbClr val="9FDADF"/>
              </a:solidFill>
              <a:prstDash val="solid"/>
              <a:round/>
              <a:headEnd type="none" w="med" len="med"/>
              <a:tailEnd type="none" w="med" len="med"/>
            </a:ln>
          </p:spPr>
        </p:cxnSp>
        <p:sp>
          <p:nvSpPr>
            <p:cNvPr id="467" name="Google Shape;467;p20"/>
            <p:cNvSpPr/>
            <p:nvPr/>
          </p:nvSpPr>
          <p:spPr>
            <a:xfrm>
              <a:off x="6807210" y="5113344"/>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8" name="Google Shape;468;p20"/>
          <p:cNvSpPr txBox="1"/>
          <p:nvPr/>
        </p:nvSpPr>
        <p:spPr>
          <a:xfrm>
            <a:off x="-412595" y="42649"/>
            <a:ext cx="12524956" cy="1569620"/>
          </a:xfrm>
          <a:prstGeom prst="rect">
            <a:avLst/>
          </a:prstGeom>
          <a:noFill/>
          <a:ln>
            <a:noFill/>
          </a:ln>
        </p:spPr>
        <p:txBody>
          <a:bodyPr spcFirstLastPara="1" wrap="square" lIns="91425" tIns="45700" rIns="91425" bIns="45700" anchor="t" anchorCtr="0">
            <a:spAutoFit/>
          </a:bodyPr>
          <a:lstStyle/>
          <a:p>
            <a:pPr algn="r"/>
            <a:r>
              <a:rPr lang="de-DE" sz="3200" dirty="0">
                <a:solidFill>
                  <a:srgbClr val="000000"/>
                </a:solidFill>
                <a:latin typeface="Calibri"/>
                <a:ea typeface="Calibri"/>
                <a:cs typeface="Calibri"/>
                <a:sym typeface="Calibri"/>
              </a:rPr>
              <a:t>Der HOLISTISCHE Ansatz der Agroökologie bietet 3 Hauptarten von </a:t>
            </a:r>
            <a:r>
              <a:rPr lang="de-DE" sz="3200" b="1" dirty="0">
                <a:solidFill>
                  <a:srgbClr val="000000"/>
                </a:solidFill>
                <a:latin typeface="Calibri"/>
                <a:ea typeface="Calibri"/>
                <a:cs typeface="Calibri"/>
                <a:sym typeface="Calibri"/>
              </a:rPr>
              <a:t>VORTEILEN…</a:t>
            </a:r>
            <a:endParaRPr lang="de-DE" sz="3200" b="1" dirty="0"/>
          </a:p>
          <a:p>
            <a:pPr marL="0" marR="0" lvl="0" indent="0" algn="r" rtl="0">
              <a:spcBef>
                <a:spcPts val="0"/>
              </a:spcBef>
              <a:spcAft>
                <a:spcPts val="0"/>
              </a:spcAft>
              <a:buNone/>
            </a:pPr>
            <a:endParaRPr sz="3200" dirty="0"/>
          </a:p>
        </p:txBody>
      </p:sp>
      <p:pic>
        <p:nvPicPr>
          <p:cNvPr id="469" name="Google Shape;469;p20" descr="Euro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38792" y="2884348"/>
            <a:ext cx="914400" cy="914400"/>
          </a:xfrm>
          <a:prstGeom prst="rect">
            <a:avLst/>
          </a:prstGeom>
          <a:noFill/>
          <a:ln>
            <a:noFill/>
          </a:ln>
        </p:spPr>
      </p:pic>
      <p:pic>
        <p:nvPicPr>
          <p:cNvPr id="470" name="Google Shape;470;p20" descr="Arrow: Straight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1638995" y="4775348"/>
            <a:ext cx="914400" cy="914400"/>
          </a:xfrm>
          <a:prstGeom prst="rect">
            <a:avLst/>
          </a:prstGeom>
          <a:noFill/>
          <a:ln>
            <a:noFill/>
          </a:ln>
        </p:spPr>
      </p:pic>
      <p:sp>
        <p:nvSpPr>
          <p:cNvPr id="471" name="Google Shape;471;p20"/>
          <p:cNvSpPr txBox="1"/>
          <p:nvPr/>
        </p:nvSpPr>
        <p:spPr>
          <a:xfrm>
            <a:off x="8271560" y="6306207"/>
            <a:ext cx="3336218" cy="44669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20"/>
          <p:cNvSpPr txBox="1"/>
          <p:nvPr/>
        </p:nvSpPr>
        <p:spPr>
          <a:xfrm>
            <a:off x="7065264" y="5097069"/>
            <a:ext cx="4896997" cy="999383"/>
          </a:xfrm>
          <a:prstGeom prst="rect">
            <a:avLst/>
          </a:prstGeom>
          <a:noFill/>
          <a:ln>
            <a:noFill/>
          </a:ln>
        </p:spPr>
        <p:txBody>
          <a:bodyPr spcFirstLastPara="1" wrap="square" lIns="91425" tIns="45700" rIns="91425" bIns="45700" anchor="t" anchorCtr="0">
            <a:noAutofit/>
          </a:bodyPr>
          <a:lstStyle/>
          <a:p>
            <a:pPr marL="324000" marR="0" lvl="0" indent="-324000" algn="l" rtl="0">
              <a:lnSpc>
                <a:spcPct val="90000"/>
              </a:lnSpc>
              <a:spcBef>
                <a:spcPts val="0"/>
              </a:spcBef>
              <a:spcAft>
                <a:spcPts val="0"/>
              </a:spcAft>
              <a:buClr>
                <a:srgbClr val="000000"/>
              </a:buClr>
              <a:buSzPts val="2000"/>
              <a:buFont typeface="Calibri"/>
              <a:buAutoNum type="arabicPeriod"/>
            </a:pPr>
            <a:r>
              <a:rPr lang="de-DE" sz="2000" dirty="0">
                <a:latin typeface="Calibri"/>
                <a:ea typeface="Calibri"/>
                <a:cs typeface="Calibri"/>
              </a:rPr>
              <a:t>Ernährungssicherheit und –</a:t>
            </a:r>
            <a:r>
              <a:rPr lang="de-DE" sz="2000" dirty="0" err="1">
                <a:latin typeface="Calibri"/>
                <a:ea typeface="Calibri"/>
                <a:cs typeface="Calibri"/>
              </a:rPr>
              <a:t>qualität</a:t>
            </a:r>
            <a:endParaRPr lang="de-DE" sz="2000" dirty="0">
              <a:latin typeface="Calibri"/>
              <a:ea typeface="Calibri"/>
              <a:cs typeface="Calibri"/>
            </a:endParaRPr>
          </a:p>
          <a:p>
            <a:pPr marL="324000" marR="0" lvl="0" indent="-324000" algn="l" rtl="0">
              <a:lnSpc>
                <a:spcPct val="90000"/>
              </a:lnSpc>
              <a:spcBef>
                <a:spcPts val="0"/>
              </a:spcBef>
              <a:spcAft>
                <a:spcPts val="0"/>
              </a:spcAft>
              <a:buClr>
                <a:srgbClr val="000000"/>
              </a:buClr>
              <a:buSzPts val="2000"/>
              <a:buFont typeface="Calibri"/>
              <a:buAutoNum type="arabicPeriod"/>
            </a:pPr>
            <a:r>
              <a:rPr lang="de-DE" sz="2000" dirty="0">
                <a:latin typeface="Calibri"/>
                <a:ea typeface="Calibri"/>
                <a:cs typeface="Calibri"/>
              </a:rPr>
              <a:t>Gemeinschaftliches Engagement und Wissensaustausch</a:t>
            </a:r>
          </a:p>
          <a:p>
            <a:pPr marL="324000" marR="0" lvl="0" indent="-324000" algn="l" rtl="0">
              <a:lnSpc>
                <a:spcPct val="90000"/>
              </a:lnSpc>
              <a:spcBef>
                <a:spcPts val="0"/>
              </a:spcBef>
              <a:spcAft>
                <a:spcPts val="0"/>
              </a:spcAft>
              <a:buClr>
                <a:srgbClr val="000000"/>
              </a:buClr>
              <a:buSzPts val="2000"/>
              <a:buFont typeface="Calibri"/>
              <a:buAutoNum type="arabicPeriod"/>
            </a:pPr>
            <a:r>
              <a:rPr lang="de-DE" sz="2000" dirty="0">
                <a:latin typeface="Calibri"/>
                <a:ea typeface="Calibri"/>
                <a:cs typeface="Calibri"/>
              </a:rPr>
              <a:t>Gesundheit und </a:t>
            </a:r>
            <a:r>
              <a:rPr lang="de-DE" sz="2000" dirty="0" err="1">
                <a:latin typeface="Calibri"/>
                <a:ea typeface="Calibri"/>
                <a:cs typeface="Calibri"/>
              </a:rPr>
              <a:t>Wohlbefinden</a:t>
            </a:r>
            <a:r>
              <a:rPr lang="de-DE" sz="2000" dirty="0" err="1">
                <a:latin typeface="Calibri"/>
                <a:ea typeface="Calibri"/>
                <a:cs typeface="Calibri"/>
                <a:sym typeface="Calibri"/>
              </a:rPr>
              <a:t>Food</a:t>
            </a:r>
            <a:endParaRPr lang="de-DE" sz="2000" dirty="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endParaRPr/>
          </a:p>
          <a:p>
            <a:pPr marL="0" lvl="0" indent="0" algn="l" rtl="0">
              <a:lnSpc>
                <a:spcPct val="90000"/>
              </a:lnSpc>
              <a:spcBef>
                <a:spcPts val="600"/>
              </a:spcBef>
              <a:spcAft>
                <a:spcPts val="0"/>
              </a:spcAft>
              <a:buClr>
                <a:srgbClr val="000000"/>
              </a:buClr>
              <a:buSzPts val="2400"/>
              <a:buNone/>
            </a:pPr>
            <a:endParaRPr/>
          </a:p>
        </p:txBody>
      </p:sp>
      <p:sp>
        <p:nvSpPr>
          <p:cNvPr id="478" name="Google Shape;478;p21"/>
          <p:cNvSpPr txBox="1">
            <a:spLocks noGrp="1"/>
          </p:cNvSpPr>
          <p:nvPr>
            <p:ph type="body" idx="2"/>
          </p:nvPr>
        </p:nvSpPr>
        <p:spPr>
          <a:xfrm>
            <a:off x="388001" y="404713"/>
            <a:ext cx="10508391"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de-DE" sz="3000" b="1" i="0" dirty="0"/>
              <a:t>Die Agroökologie spielt eine bedeutende Rolle in der ZUKUNFT der nachhaltigen Landwirtschaft und Ernährungssicherheit…</a:t>
            </a:r>
            <a:endParaRPr lang="de-DE" sz="3000" b="1" dirty="0"/>
          </a:p>
          <a:p>
            <a:pPr marL="0" lvl="0" indent="0" algn="l" rtl="0">
              <a:lnSpc>
                <a:spcPct val="90000"/>
              </a:lnSpc>
              <a:spcBef>
                <a:spcPts val="1000"/>
              </a:spcBef>
              <a:spcAft>
                <a:spcPts val="0"/>
              </a:spcAft>
              <a:buClr>
                <a:srgbClr val="8DC641"/>
              </a:buClr>
              <a:buSzPts val="3600"/>
              <a:buNone/>
            </a:pPr>
            <a:endParaRPr sz="3000" b="1" dirty="0"/>
          </a:p>
        </p:txBody>
      </p:sp>
      <p:grpSp>
        <p:nvGrpSpPr>
          <p:cNvPr id="479" name="Google Shape;479;p21"/>
          <p:cNvGrpSpPr/>
          <p:nvPr/>
        </p:nvGrpSpPr>
        <p:grpSpPr>
          <a:xfrm rot="3730759">
            <a:off x="10590024" y="380632"/>
            <a:ext cx="949887" cy="1163493"/>
            <a:chOff x="7602444" y="4967675"/>
            <a:chExt cx="483620" cy="592374"/>
          </a:xfrm>
        </p:grpSpPr>
        <p:grpSp>
          <p:nvGrpSpPr>
            <p:cNvPr id="480" name="Google Shape;480;p21"/>
            <p:cNvGrpSpPr/>
            <p:nvPr/>
          </p:nvGrpSpPr>
          <p:grpSpPr>
            <a:xfrm>
              <a:off x="7618661" y="4967675"/>
              <a:ext cx="467403" cy="507609"/>
              <a:chOff x="2251964" y="3590497"/>
              <a:chExt cx="467403" cy="507609"/>
            </a:xfrm>
          </p:grpSpPr>
          <p:sp>
            <p:nvSpPr>
              <p:cNvPr id="481" name="Google Shape;481;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84" name="Google Shape;484;p21"/>
            <p:cNvGrpSpPr/>
            <p:nvPr/>
          </p:nvGrpSpPr>
          <p:grpSpPr>
            <a:xfrm>
              <a:off x="7602444" y="4993761"/>
              <a:ext cx="421973" cy="566288"/>
              <a:chOff x="2235747" y="3616583"/>
              <a:chExt cx="421973" cy="566288"/>
            </a:xfrm>
          </p:grpSpPr>
          <p:sp>
            <p:nvSpPr>
              <p:cNvPr id="485" name="Google Shape;485;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87" name="Google Shape;487;p21"/>
          <p:cNvSpPr txBox="1"/>
          <p:nvPr/>
        </p:nvSpPr>
        <p:spPr>
          <a:xfrm>
            <a:off x="463635" y="1654695"/>
            <a:ext cx="11412414"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i="0" dirty="0">
                <a:solidFill>
                  <a:srgbClr val="000000"/>
                </a:solidFill>
                <a:latin typeface="Calibri"/>
                <a:ea typeface="Calibri"/>
                <a:cs typeface="Calibri"/>
                <a:sym typeface="Calibri"/>
              </a:rPr>
              <a:t>Klimawandel: </a:t>
            </a:r>
            <a:r>
              <a:rPr lang="de-DE" sz="2400" i="0" dirty="0">
                <a:solidFill>
                  <a:srgbClr val="000000"/>
                </a:solidFill>
                <a:latin typeface="Calibri"/>
                <a:ea typeface="Calibri"/>
                <a:cs typeface="Calibri"/>
                <a:sym typeface="Calibri"/>
              </a:rPr>
              <a:t>Die Rolle der Agroökologie bei der Kohlenstoffspeicherung, der Reduzierung von Emissionen und dem Schutz natürlicher Ökosysteme macht sie zu einem wichtigen Akteur in den Strategien zur Minderung des Klimawandels.</a:t>
            </a:r>
          </a:p>
          <a:p>
            <a:pPr marL="0" marR="0" lvl="0" indent="0" algn="l" rtl="0">
              <a:spcBef>
                <a:spcPts val="0"/>
              </a:spcBef>
              <a:spcAft>
                <a:spcPts val="0"/>
              </a:spcAft>
              <a:buNone/>
            </a:pPr>
            <a:r>
              <a:rPr lang="de-DE" sz="2400" b="1" i="0" dirty="0">
                <a:solidFill>
                  <a:srgbClr val="000000"/>
                </a:solidFill>
                <a:latin typeface="Calibri"/>
                <a:ea typeface="Calibri"/>
                <a:cs typeface="Calibri"/>
                <a:sym typeface="Calibri"/>
              </a:rPr>
              <a:t>Resilienz: </a:t>
            </a:r>
            <a:r>
              <a:rPr lang="de-DE" sz="2400" i="0" dirty="0">
                <a:solidFill>
                  <a:srgbClr val="000000"/>
                </a:solidFill>
                <a:latin typeface="Calibri"/>
                <a:ea typeface="Calibri"/>
                <a:cs typeface="Calibri"/>
                <a:sym typeface="Calibri"/>
              </a:rPr>
              <a:t>Vielfältige Agroökosysteme sind widerstandsfähiger gegenüber Klima-Variabilität, Schädlingen und Krankheiten, was eine nachhaltige Lebensmittelproduktion auch unter ungünstigen Bedingungen gewährleistet.</a:t>
            </a:r>
          </a:p>
          <a:p>
            <a:pPr marL="0" marR="0" lvl="0" indent="0" algn="l" rtl="0">
              <a:spcBef>
                <a:spcPts val="0"/>
              </a:spcBef>
              <a:spcAft>
                <a:spcPts val="0"/>
              </a:spcAft>
              <a:buNone/>
            </a:pPr>
            <a:r>
              <a:rPr lang="de-DE" sz="2400" b="1" i="0" dirty="0">
                <a:solidFill>
                  <a:srgbClr val="000000"/>
                </a:solidFill>
                <a:latin typeface="Calibri"/>
                <a:ea typeface="Calibri"/>
                <a:cs typeface="Calibri"/>
                <a:sym typeface="Calibri"/>
              </a:rPr>
              <a:t>Landproduktivität</a:t>
            </a:r>
            <a:r>
              <a:rPr lang="de-DE" sz="2400" i="0" dirty="0">
                <a:solidFill>
                  <a:srgbClr val="000000"/>
                </a:solidFill>
                <a:latin typeface="Calibri"/>
                <a:ea typeface="Calibri"/>
                <a:cs typeface="Calibri"/>
                <a:sym typeface="Calibri"/>
              </a:rPr>
              <a:t>: Nachhaltige Bodenbewirtschaftung und Biodiversitätserhaltung führen im Laufe der Zeit zu einer verbesserten Landproduktivität, bekämpfen die Auswirkungen der Landdegradation und sichern die langfristige landwirtschaftliche Produktivität.</a:t>
            </a:r>
            <a:endParaRPr lang="de-DE" sz="2400" dirty="0"/>
          </a:p>
        </p:txBody>
      </p:sp>
      <p:sp>
        <p:nvSpPr>
          <p:cNvPr id="488" name="Google Shape;488;p21"/>
          <p:cNvSpPr txBox="1"/>
          <p:nvPr/>
        </p:nvSpPr>
        <p:spPr>
          <a:xfrm>
            <a:off x="4801624" y="5390352"/>
            <a:ext cx="7381656"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2000" b="1" i="0" u="sng" strike="noStrike" kern="0" cap="none" spc="0" normalizeH="0" baseline="0" noProof="0" dirty="0">
                <a:ln>
                  <a:noFill/>
                </a:ln>
                <a:solidFill>
                  <a:srgbClr val="086D6E"/>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Landwirtschaft für Geschlechtergleichheit | Agroökologie in der Praxis | </a:t>
            </a:r>
            <a:r>
              <a:rPr kumimoji="0" lang="de-DE" sz="2000" b="1" i="0" u="sng" strike="noStrike" kern="0" cap="none" spc="0" normalizeH="0" baseline="0" noProof="0" dirty="0" err="1">
                <a:ln>
                  <a:noFill/>
                </a:ln>
                <a:solidFill>
                  <a:srgbClr val="086D6E"/>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FoodUnfolded</a:t>
            </a:r>
            <a:endParaRPr kumimoji="0" lang="en-GB" sz="2000" b="1" i="0" u="none" strike="noStrike" kern="0" cap="none" spc="0" normalizeH="0" baseline="0" noProof="0" dirty="0">
              <a:ln>
                <a:noFill/>
              </a:ln>
              <a:solidFill>
                <a:srgbClr val="086D6E"/>
              </a:solidFill>
              <a:effectLst/>
              <a:uLnTx/>
              <a:uFillTx/>
              <a:latin typeface="Calibri"/>
              <a:ea typeface="Calibri"/>
              <a:cs typeface="Calibri"/>
              <a:sym typeface="Calibri"/>
            </a:endParaRPr>
          </a:p>
        </p:txBody>
      </p:sp>
      <p:sp>
        <p:nvSpPr>
          <p:cNvPr id="489" name="Google Shape;489;p21"/>
          <p:cNvSpPr/>
          <p:nvPr/>
        </p:nvSpPr>
        <p:spPr>
          <a:xfrm>
            <a:off x="1891032" y="5076966"/>
            <a:ext cx="2910592" cy="1196054"/>
          </a:xfrm>
          <a:prstGeom prst="rightArrow">
            <a:avLst>
              <a:gd name="adj1" fmla="val 50000"/>
              <a:gd name="adj2" fmla="val 50000"/>
            </a:avLst>
          </a:prstGeom>
          <a:solidFill>
            <a:srgbClr val="8DC641"/>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rgbClr val="000000"/>
                </a:solidFill>
                <a:latin typeface="Calibri"/>
                <a:ea typeface="Calibri"/>
                <a:cs typeface="Calibri"/>
                <a:sym typeface="Calibri"/>
              </a:rPr>
              <a:t>Klicken Sie hier für eine interessante Lektüre</a:t>
            </a:r>
            <a:endParaRPr lang="de-DE"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8D825-05E0-6C79-BF29-A0583D1793D7}"/>
              </a:ext>
            </a:extLst>
          </p:cNvPr>
          <p:cNvSpPr>
            <a:spLocks noGrp="1"/>
          </p:cNvSpPr>
          <p:nvPr>
            <p:ph type="body" idx="1"/>
          </p:nvPr>
        </p:nvSpPr>
        <p:spPr>
          <a:xfrm>
            <a:off x="516565" y="1185912"/>
            <a:ext cx="11206614" cy="3849918"/>
          </a:xfrm>
        </p:spPr>
        <p:txBody>
          <a:bodyPr/>
          <a:lstStyle/>
          <a:p>
            <a:pPr marL="0" indent="0"/>
            <a:r>
              <a:rPr lang="de-DE" sz="2400" dirty="0"/>
              <a:t>Die </a:t>
            </a:r>
            <a:r>
              <a:rPr lang="de-DE" sz="2200" dirty="0"/>
              <a:t>Einführung von Agroökologie-Praktiken kann zahlreichen Nutzen für Kleinbauern bieten, indem sie </a:t>
            </a:r>
            <a:r>
              <a:rPr lang="de-DE" sz="2100" dirty="0"/>
              <a:t>ihnen hilft, nachhaltigere, widerstandsfähigere und profitablere Agrarsysteme zu erreichen. Einige wesentliche Vorteile der Agroökologie für Kleinbauern sind</a:t>
            </a:r>
          </a:p>
          <a:p>
            <a:pPr marL="342900" indent="-342900">
              <a:buFont typeface="Arial" panose="020B0604020202020204" pitchFamily="34" charset="0"/>
              <a:buChar char="•"/>
            </a:pPr>
            <a:r>
              <a:rPr lang="de-DE" sz="2100" b="1" dirty="0"/>
              <a:t>Reduzierte Produktionskosten</a:t>
            </a:r>
            <a:r>
              <a:rPr lang="de-DE" sz="2100" dirty="0"/>
              <a:t>: Durch die Verringerung des Bedarfs an teuren Inputs wie chemischen Düngemitteln und Pestiziden können die Produktionskosten gesenkt und die Rentabilität erhöht werden.</a:t>
            </a:r>
          </a:p>
          <a:p>
            <a:pPr marL="342900" indent="-342900">
              <a:buFont typeface="Arial" panose="020B0604020202020204" pitchFamily="34" charset="0"/>
              <a:buChar char="•"/>
            </a:pPr>
            <a:r>
              <a:rPr lang="de-DE" sz="2100" b="1" dirty="0" err="1"/>
              <a:t>Klimawandelresilienz</a:t>
            </a:r>
            <a:r>
              <a:rPr lang="de-DE" sz="2100" b="1" dirty="0"/>
              <a:t>: </a:t>
            </a:r>
            <a:r>
              <a:rPr lang="de-DE" sz="2100" dirty="0"/>
              <a:t>Agroökologie kann die Auswirkungen extremer Wetterereignisse wie Dürre und Überschwemmungen mildern und gleichzeitig die Produktivität und Lebensgrundlagen aufrechterhalten.</a:t>
            </a:r>
          </a:p>
          <a:p>
            <a:pPr marL="342900" indent="-342900">
              <a:buFont typeface="Arial" panose="020B0604020202020204" pitchFamily="34" charset="0"/>
              <a:buChar char="•"/>
            </a:pPr>
            <a:r>
              <a:rPr lang="de-DE" sz="2100" b="1" dirty="0"/>
              <a:t>Verbesserte Ernährungssicherheit: </a:t>
            </a:r>
            <a:r>
              <a:rPr lang="de-DE" sz="2100" dirty="0"/>
              <a:t>Durch die Diversifizierung der Kulturen und die Einbeziehung traditioneller und indigener Kenntnisse können Kleinbauern die Ernährungssicherheit, Ernährung und die Vielfalt der Ernährung in ihren Gemeinschaften verbessern.</a:t>
            </a:r>
          </a:p>
          <a:p>
            <a:pPr marL="342900" indent="-342900">
              <a:buFont typeface="Arial" panose="020B0604020202020204" pitchFamily="34" charset="0"/>
              <a:buChar char="•"/>
            </a:pPr>
            <a:r>
              <a:rPr lang="de-DE" sz="2100" b="1" dirty="0"/>
              <a:t>Ermächtigung und Wissensaustausch: </a:t>
            </a:r>
            <a:r>
              <a:rPr lang="de-DE" sz="2100" dirty="0"/>
              <a:t>Agroökologie fördert von Bauern geleitete Innovationen, partizipative Forschung und Wissensaustausch und ermöglicht es Ihnen, aktive Veränderungsträger in Ihren eigenen Agrarsystemen, Resilienz und Lebensgrundlagen zu werden.</a:t>
            </a:r>
            <a:endParaRPr lang="en-IE" sz="2100" dirty="0"/>
          </a:p>
        </p:txBody>
      </p:sp>
      <p:sp>
        <p:nvSpPr>
          <p:cNvPr id="3" name="Text Placeholder 2">
            <a:extLst>
              <a:ext uri="{FF2B5EF4-FFF2-40B4-BE49-F238E27FC236}">
                <a16:creationId xmlns:a16="http://schemas.microsoft.com/office/drawing/2014/main" id="{19FA95D7-EC5A-4D61-3FFF-B3DA4A1FF617}"/>
              </a:ext>
            </a:extLst>
          </p:cNvPr>
          <p:cNvSpPr>
            <a:spLocks noGrp="1"/>
          </p:cNvSpPr>
          <p:nvPr>
            <p:ph type="body" idx="2"/>
          </p:nvPr>
        </p:nvSpPr>
        <p:spPr>
          <a:xfrm>
            <a:off x="492693" y="287428"/>
            <a:ext cx="10614576" cy="803654"/>
          </a:xfrm>
        </p:spPr>
        <p:txBody>
          <a:bodyPr/>
          <a:lstStyle/>
          <a:p>
            <a:r>
              <a:rPr lang="de-DE" sz="3000" b="1" dirty="0"/>
              <a:t>Wie würden Sie von Agroökologie-Praktiken profitieren?</a:t>
            </a:r>
          </a:p>
        </p:txBody>
      </p:sp>
      <p:grpSp>
        <p:nvGrpSpPr>
          <p:cNvPr id="4" name="Google Shape;479;p21">
            <a:extLst>
              <a:ext uri="{FF2B5EF4-FFF2-40B4-BE49-F238E27FC236}">
                <a16:creationId xmlns:a16="http://schemas.microsoft.com/office/drawing/2014/main" id="{D9BDF4EA-644B-EEB7-BD28-450157E0376E}"/>
              </a:ext>
            </a:extLst>
          </p:cNvPr>
          <p:cNvGrpSpPr/>
          <p:nvPr/>
        </p:nvGrpSpPr>
        <p:grpSpPr>
          <a:xfrm rot="3730759">
            <a:off x="10590024" y="380632"/>
            <a:ext cx="949887" cy="1163493"/>
            <a:chOff x="7602444" y="4967675"/>
            <a:chExt cx="483620" cy="592374"/>
          </a:xfrm>
        </p:grpSpPr>
        <p:grpSp>
          <p:nvGrpSpPr>
            <p:cNvPr id="5" name="Google Shape;480;p21">
              <a:extLst>
                <a:ext uri="{FF2B5EF4-FFF2-40B4-BE49-F238E27FC236}">
                  <a16:creationId xmlns:a16="http://schemas.microsoft.com/office/drawing/2014/main" id="{458E4799-A39E-75B4-CDD9-FF8A652888DE}"/>
                </a:ext>
              </a:extLst>
            </p:cNvPr>
            <p:cNvGrpSpPr/>
            <p:nvPr/>
          </p:nvGrpSpPr>
          <p:grpSpPr>
            <a:xfrm>
              <a:off x="7618661" y="4967675"/>
              <a:ext cx="467403" cy="507609"/>
              <a:chOff x="2251964" y="3590497"/>
              <a:chExt cx="467403" cy="507609"/>
            </a:xfrm>
          </p:grpSpPr>
          <p:sp>
            <p:nvSpPr>
              <p:cNvPr id="9" name="Google Shape;481;p21">
                <a:extLst>
                  <a:ext uri="{FF2B5EF4-FFF2-40B4-BE49-F238E27FC236}">
                    <a16:creationId xmlns:a16="http://schemas.microsoft.com/office/drawing/2014/main" id="{1DD12E47-F357-96B8-B6CD-EC9C85487DC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482;p21">
                <a:extLst>
                  <a:ext uri="{FF2B5EF4-FFF2-40B4-BE49-F238E27FC236}">
                    <a16:creationId xmlns:a16="http://schemas.microsoft.com/office/drawing/2014/main" id="{2DB07F57-FB6E-7BB6-C7E5-9DD124A181CF}"/>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83;p21">
                <a:extLst>
                  <a:ext uri="{FF2B5EF4-FFF2-40B4-BE49-F238E27FC236}">
                    <a16:creationId xmlns:a16="http://schemas.microsoft.com/office/drawing/2014/main" id="{40C56A07-C34B-72EF-4E24-F94F8F14859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484;p21">
              <a:extLst>
                <a:ext uri="{FF2B5EF4-FFF2-40B4-BE49-F238E27FC236}">
                  <a16:creationId xmlns:a16="http://schemas.microsoft.com/office/drawing/2014/main" id="{E6CE15AD-0071-E5B4-51F1-AE6E05121D64}"/>
                </a:ext>
              </a:extLst>
            </p:cNvPr>
            <p:cNvGrpSpPr/>
            <p:nvPr/>
          </p:nvGrpSpPr>
          <p:grpSpPr>
            <a:xfrm>
              <a:off x="7602444" y="4993761"/>
              <a:ext cx="421973" cy="566288"/>
              <a:chOff x="2235747" y="3616583"/>
              <a:chExt cx="421973" cy="566288"/>
            </a:xfrm>
          </p:grpSpPr>
          <p:sp>
            <p:nvSpPr>
              <p:cNvPr id="7" name="Google Shape;485;p21">
                <a:extLst>
                  <a:ext uri="{FF2B5EF4-FFF2-40B4-BE49-F238E27FC236}">
                    <a16:creationId xmlns:a16="http://schemas.microsoft.com/office/drawing/2014/main" id="{F6AB4C35-6249-5743-BDAF-AEC079A2EB33}"/>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486;p21">
                <a:extLst>
                  <a:ext uri="{FF2B5EF4-FFF2-40B4-BE49-F238E27FC236}">
                    <a16:creationId xmlns:a16="http://schemas.microsoft.com/office/drawing/2014/main" id="{8B7DB4EF-B784-A104-5B3B-BD504013F04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745707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2"/>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dirty="0"/>
              <a:t>Rolle der </a:t>
            </a:r>
            <a:r>
              <a:rPr lang="en-US" dirty="0" err="1"/>
              <a:t>Kleinbauern</a:t>
            </a:r>
            <a:endParaRPr lang="en-US" dirty="0"/>
          </a:p>
        </p:txBody>
      </p:sp>
      <p:sp>
        <p:nvSpPr>
          <p:cNvPr id="495" name="Google Shape;495;p22"/>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04</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3"/>
          <p:cNvSpPr txBox="1">
            <a:spLocks noGrp="1"/>
          </p:cNvSpPr>
          <p:nvPr>
            <p:ph type="body" idx="1"/>
          </p:nvPr>
        </p:nvSpPr>
        <p:spPr>
          <a:xfrm>
            <a:off x="835671" y="1516757"/>
            <a:ext cx="7689288" cy="32910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de-DE" dirty="0"/>
              <a:t>Kleinbauern wie SIE sind nicht nur Produzenten von Lebensmitteln; Sie sind Hüter der Biodiversität, Kultur und Landschaften. Die Agroökologie bietet Ihnen (und anderen Landwirten) einen Weg, Ihre Nachhaltigkeit, Resilienz und Rentabilität zu steigern und so positiv zu Ihren Gemeinschaften und der Umwelt beizutragen.</a:t>
            </a:r>
          </a:p>
          <a:p>
            <a:pPr marL="0" lvl="0" indent="0" algn="l" rtl="0">
              <a:lnSpc>
                <a:spcPct val="90000"/>
              </a:lnSpc>
              <a:spcBef>
                <a:spcPts val="0"/>
              </a:spcBef>
              <a:spcAft>
                <a:spcPts val="0"/>
              </a:spcAft>
              <a:buClr>
                <a:srgbClr val="000000"/>
              </a:buClr>
              <a:buSzPts val="2400"/>
              <a:buNone/>
            </a:pPr>
            <a:br>
              <a:rPr lang="de-DE" dirty="0"/>
            </a:br>
            <a:r>
              <a:rPr lang="de-DE" dirty="0"/>
              <a:t>Ihre Rolle im europäischen Agrarsektor ist von entscheidender Bedeutung, und die Unterstützung Ihres Übergangs zu agroökologischen Praktiken ist essenziell für die Zukunft der nachhaltigen Landwirtschaft und Lebensmittelsysteme in Europa</a:t>
            </a:r>
            <a:endParaRPr dirty="0"/>
          </a:p>
        </p:txBody>
      </p:sp>
      <p:sp>
        <p:nvSpPr>
          <p:cNvPr id="501" name="Google Shape;501;p23"/>
          <p:cNvSpPr txBox="1">
            <a:spLocks noGrp="1"/>
          </p:cNvSpPr>
          <p:nvPr>
            <p:ph type="body" idx="3"/>
          </p:nvPr>
        </p:nvSpPr>
        <p:spPr>
          <a:xfrm>
            <a:off x="835671" y="700909"/>
            <a:ext cx="6815860" cy="5457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err="1"/>
              <a:t>Hüter</a:t>
            </a:r>
            <a:r>
              <a:rPr lang="en-US" b="1" dirty="0"/>
              <a:t> und </a:t>
            </a:r>
            <a:r>
              <a:rPr lang="en-US" b="1" dirty="0" err="1"/>
              <a:t>Wegbereiter</a:t>
            </a:r>
            <a:endParaRPr b="1" dirty="0"/>
          </a:p>
        </p:txBody>
      </p:sp>
      <p:pic>
        <p:nvPicPr>
          <p:cNvPr id="502" name="Google Shape;502;p23"/>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body" idx="1"/>
          </p:nvPr>
        </p:nvSpPr>
        <p:spPr>
          <a:xfrm>
            <a:off x="1306723" y="934714"/>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de-DE" sz="2300" dirty="0"/>
              <a:t>Durch die Einführung agroökologischer Praktiken wie vielfältiger Anbau, Deckfrüchte und Agroforstwirtschaft </a:t>
            </a:r>
            <a:r>
              <a:rPr lang="de-DE" sz="2300" b="1" dirty="0"/>
              <a:t>können Kleinbauern ökologische Dienste wie Bestäubung, </a:t>
            </a:r>
            <a:r>
              <a:rPr lang="de-DE" sz="2300" dirty="0"/>
              <a:t>Schädlingsbekämpfung und Nährstoffkreislauf auf ihren Betrieben verbessern</a:t>
            </a:r>
            <a:r>
              <a:rPr lang="en-US" sz="2300" dirty="0"/>
              <a:t>.</a:t>
            </a:r>
            <a:endParaRPr sz="2300" dirty="0"/>
          </a:p>
          <a:p>
            <a:pPr marL="0" lvl="0" indent="0" algn="l" rtl="0">
              <a:lnSpc>
                <a:spcPct val="90000"/>
              </a:lnSpc>
              <a:spcBef>
                <a:spcPts val="1200"/>
              </a:spcBef>
              <a:spcAft>
                <a:spcPts val="0"/>
              </a:spcAft>
              <a:buClr>
                <a:srgbClr val="000000"/>
              </a:buClr>
              <a:buSzPts val="2400"/>
              <a:buNone/>
            </a:pPr>
            <a:r>
              <a:rPr lang="de-DE" sz="2300" dirty="0"/>
              <a:t>Vielfältige agroökologische Systeme sind </a:t>
            </a:r>
            <a:r>
              <a:rPr lang="de-DE" sz="2300" b="1" dirty="0"/>
              <a:t>widerstandsfähiger gegenüber klimatischen </a:t>
            </a:r>
            <a:r>
              <a:rPr lang="de-DE" sz="2300" dirty="0"/>
              <a:t>Belastungen und Marktveränderungen. Diese Resilienz kann für Kleinbauern stabilere und nachhaltigere Lebensgrundlagen gewährleisten und </a:t>
            </a:r>
            <a:r>
              <a:rPr lang="de-DE" sz="2300" b="1" dirty="0"/>
              <a:t>letztlich die Ernährungssicherheit und -qualität verbessern </a:t>
            </a:r>
          </a:p>
          <a:p>
            <a:pPr marL="0" lvl="0" indent="0" algn="l" rtl="0">
              <a:lnSpc>
                <a:spcPct val="90000"/>
              </a:lnSpc>
              <a:spcBef>
                <a:spcPts val="1200"/>
              </a:spcBef>
              <a:spcAft>
                <a:spcPts val="0"/>
              </a:spcAft>
              <a:buClr>
                <a:srgbClr val="000000"/>
              </a:buClr>
              <a:buSzPts val="2400"/>
              <a:buNone/>
            </a:pPr>
            <a:r>
              <a:rPr lang="de-DE" sz="2300" dirty="0"/>
              <a:t>Praktiken wie organische Landwirtschaft, minimale Bodenbearbeitung und </a:t>
            </a:r>
            <a:r>
              <a:rPr lang="de-DE" sz="2300" b="1" dirty="0"/>
              <a:t>Kompostierung verbessern die Bodenqualität.</a:t>
            </a:r>
            <a:r>
              <a:rPr lang="de-DE" sz="2300" dirty="0"/>
              <a:t> Gesunde Böden sind produktiver und weniger anfällig für Erosion und Degradation </a:t>
            </a:r>
          </a:p>
          <a:p>
            <a:pPr marL="0" lvl="0" indent="0" algn="l" rtl="0">
              <a:lnSpc>
                <a:spcPct val="90000"/>
              </a:lnSpc>
              <a:spcBef>
                <a:spcPts val="1200"/>
              </a:spcBef>
              <a:spcAft>
                <a:spcPts val="0"/>
              </a:spcAft>
              <a:buClr>
                <a:srgbClr val="000000"/>
              </a:buClr>
              <a:buSzPts val="2400"/>
              <a:buNone/>
            </a:pPr>
            <a:r>
              <a:rPr lang="de-DE" sz="2300" dirty="0"/>
              <a:t>Agroökologie kann die Abhängigkeit von teuren externen Inputs wie synthetischen Düngemitteln und Pestiziden reduzieren, </a:t>
            </a:r>
            <a:r>
              <a:rPr lang="de-DE" sz="2300" b="1" dirty="0"/>
              <a:t>was die Kosten senkt</a:t>
            </a:r>
            <a:r>
              <a:rPr lang="de-DE" sz="2300" dirty="0"/>
              <a:t>. Darüber hinaus können Produkte aus agroökologischen Systemen häufig zu höheren Preisen auf Märkten für biologische und nachhaltige Erzeugnisse verkauft werden, was die Rentabilität erhöht.</a:t>
            </a:r>
            <a:endParaRPr sz="2300" dirty="0"/>
          </a:p>
        </p:txBody>
      </p:sp>
      <p:sp>
        <p:nvSpPr>
          <p:cNvPr id="508" name="Google Shape;508;p24"/>
          <p:cNvSpPr txBox="1">
            <a:spLocks noGrp="1"/>
          </p:cNvSpPr>
          <p:nvPr>
            <p:ph type="body" idx="2"/>
          </p:nvPr>
        </p:nvSpPr>
        <p:spPr>
          <a:xfrm>
            <a:off x="798381" y="31777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de-DE" b="1" dirty="0">
                <a:latin typeface="Calibri" panose="020F0502020204030204" pitchFamily="34" charset="0"/>
                <a:ea typeface="Calibri" panose="020F0502020204030204" pitchFamily="34" charset="0"/>
                <a:cs typeface="Calibri" panose="020F0502020204030204" pitchFamily="34" charset="0"/>
              </a:rPr>
              <a:t>Die Bedeutung von Kleinbauern in Europa…</a:t>
            </a:r>
          </a:p>
        </p:txBody>
      </p:sp>
      <p:pic>
        <p:nvPicPr>
          <p:cNvPr id="509" name="Google Shape;509;p24" descr="Bee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8018" y="1158969"/>
            <a:ext cx="914400" cy="914400"/>
          </a:xfrm>
          <a:prstGeom prst="rect">
            <a:avLst/>
          </a:prstGeom>
          <a:noFill/>
          <a:ln>
            <a:noFill/>
          </a:ln>
        </p:spPr>
      </p:pic>
      <p:pic>
        <p:nvPicPr>
          <p:cNvPr id="510" name="Google Shape;510;p24" descr="Food Safety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5368" y="2183827"/>
            <a:ext cx="914400" cy="914400"/>
          </a:xfrm>
          <a:prstGeom prst="rect">
            <a:avLst/>
          </a:prstGeom>
          <a:noFill/>
          <a:ln>
            <a:noFill/>
          </a:ln>
        </p:spPr>
      </p:pic>
      <p:pic>
        <p:nvPicPr>
          <p:cNvPr id="511" name="Google Shape;511;p24" descr="Plant With Roots outli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4864" y="3441734"/>
            <a:ext cx="914400" cy="914400"/>
          </a:xfrm>
          <a:prstGeom prst="rect">
            <a:avLst/>
          </a:prstGeom>
          <a:noFill/>
          <a:ln>
            <a:noFill/>
          </a:ln>
        </p:spPr>
      </p:pic>
      <p:pic>
        <p:nvPicPr>
          <p:cNvPr id="512" name="Google Shape;512;p24" descr="Euro outlin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66257" y="4699641"/>
            <a:ext cx="771355" cy="7713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4"/>
          <p:cNvSpPr txBox="1">
            <a:spLocks noGrp="1"/>
          </p:cNvSpPr>
          <p:nvPr>
            <p:ph type="body" idx="1"/>
          </p:nvPr>
        </p:nvSpPr>
        <p:spPr>
          <a:xfrm>
            <a:off x="1306722" y="903866"/>
            <a:ext cx="10595237" cy="38499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de-DE" sz="2300" dirty="0"/>
              <a:t>Kleinbauern verfügen oft über wertvolles Wissen und Fachkenntnisse, die auf Generationen praktischer Erfahrung basieren. Die Unterstützung von bauerngeführten </a:t>
            </a:r>
            <a:r>
              <a:rPr lang="de-DE" sz="2300" b="1" dirty="0"/>
              <a:t>Forschungs- und Innovationsinitiativen</a:t>
            </a:r>
            <a:r>
              <a:rPr lang="de-DE" sz="2300" dirty="0"/>
              <a:t> befähigt die Landwirte, lokal geeignete Lösungen für bestehende Herausforderungen zu entwickeln.</a:t>
            </a:r>
          </a:p>
          <a:p>
            <a:pPr marL="0" lvl="0" indent="0" algn="l" rtl="0">
              <a:lnSpc>
                <a:spcPct val="90000"/>
              </a:lnSpc>
              <a:spcBef>
                <a:spcPts val="0"/>
              </a:spcBef>
              <a:spcAft>
                <a:spcPts val="0"/>
              </a:spcAft>
              <a:buClr>
                <a:srgbClr val="000000"/>
              </a:buClr>
              <a:buSzPts val="2400"/>
              <a:buNone/>
            </a:pPr>
            <a:endParaRPr lang="de-DE" sz="2000" dirty="0"/>
          </a:p>
          <a:p>
            <a:pPr marL="0" lvl="0" indent="0" algn="l" rtl="0">
              <a:lnSpc>
                <a:spcPct val="90000"/>
              </a:lnSpc>
              <a:spcBef>
                <a:spcPts val="0"/>
              </a:spcBef>
              <a:spcAft>
                <a:spcPts val="0"/>
              </a:spcAft>
              <a:buClr>
                <a:srgbClr val="000000"/>
              </a:buClr>
              <a:buSzPts val="2400"/>
              <a:buNone/>
            </a:pPr>
            <a:r>
              <a:rPr lang="de-DE" sz="2300" b="1" dirty="0"/>
              <a:t>Die Stärkung des Marktzugangs und der Wertschöpfungsketten </a:t>
            </a:r>
            <a:r>
              <a:rPr lang="de-DE" sz="2300" dirty="0"/>
              <a:t>durch Initiativen wie Bauernkooperativen, Fair-Trade-Zertifizierungen und inklusive Geschäftsmodelle hilft den Landwirten, mehr Wert aus ihren landwirtschaftlichen Produkten zu schöpfen und ihre Lebensgrundlagen zu verbessern.</a:t>
            </a:r>
          </a:p>
          <a:p>
            <a:pPr marL="0" lvl="0" indent="0" algn="l" rtl="0">
              <a:lnSpc>
                <a:spcPct val="90000"/>
              </a:lnSpc>
              <a:spcBef>
                <a:spcPts val="0"/>
              </a:spcBef>
              <a:spcAft>
                <a:spcPts val="0"/>
              </a:spcAft>
              <a:buClr>
                <a:srgbClr val="000000"/>
              </a:buClr>
              <a:buSzPts val="2400"/>
              <a:buNone/>
            </a:pPr>
            <a:endParaRPr lang="de-DE" sz="2000" dirty="0"/>
          </a:p>
          <a:p>
            <a:pPr marL="0" lvl="0" indent="0" algn="l" rtl="0">
              <a:lnSpc>
                <a:spcPct val="90000"/>
              </a:lnSpc>
              <a:spcBef>
                <a:spcPts val="0"/>
              </a:spcBef>
              <a:spcAft>
                <a:spcPts val="0"/>
              </a:spcAft>
              <a:buClr>
                <a:srgbClr val="000000"/>
              </a:buClr>
              <a:buSzPts val="2400"/>
              <a:buNone/>
            </a:pPr>
            <a:r>
              <a:rPr lang="de-DE" sz="2300" dirty="0"/>
              <a:t>Kleinbauern sind entscheidend </a:t>
            </a:r>
            <a:r>
              <a:rPr lang="de-DE" sz="2300" b="1" dirty="0"/>
              <a:t>für die ländliche Infrastruktur</a:t>
            </a:r>
            <a:r>
              <a:rPr lang="de-DE" sz="2300" dirty="0"/>
              <a:t>, da sie Investitionen anziehen, Nachfrage schaffen und zur Entwicklung und Instandhaltung grundlegender Infrastruktur in ländlichen Gebieten beitragen.</a:t>
            </a:r>
          </a:p>
          <a:p>
            <a:pPr marL="0" lvl="0" indent="0" algn="l" rtl="0">
              <a:lnSpc>
                <a:spcPct val="90000"/>
              </a:lnSpc>
              <a:spcBef>
                <a:spcPts val="0"/>
              </a:spcBef>
              <a:spcAft>
                <a:spcPts val="0"/>
              </a:spcAft>
              <a:buClr>
                <a:srgbClr val="000000"/>
              </a:buClr>
              <a:buSzPts val="2400"/>
              <a:buNone/>
            </a:pPr>
            <a:endParaRPr lang="de-DE" sz="2000" dirty="0"/>
          </a:p>
          <a:p>
            <a:pPr marL="0" lvl="0" indent="0" algn="l" rtl="0">
              <a:lnSpc>
                <a:spcPct val="90000"/>
              </a:lnSpc>
              <a:spcBef>
                <a:spcPts val="0"/>
              </a:spcBef>
              <a:spcAft>
                <a:spcPts val="0"/>
              </a:spcAft>
              <a:buClr>
                <a:srgbClr val="000000"/>
              </a:buClr>
              <a:buSzPts val="2400"/>
              <a:buNone/>
            </a:pPr>
            <a:r>
              <a:rPr lang="de-DE" sz="2300" dirty="0"/>
              <a:t>Kleinbauern bewahren oft jahrhundertealte Traditionen, Wissen und Bräuche, die von Generation zu Generation weitergegeben werden. Sie spielen eine wichtige Rolle bei der </a:t>
            </a:r>
            <a:r>
              <a:rPr lang="de-DE" sz="2300" b="1" dirty="0"/>
              <a:t>Erhaltung des kulturellen Erbes und traditioneller landwirtschaftlicher Praktiken</a:t>
            </a:r>
            <a:r>
              <a:rPr lang="de-DE" sz="2400" b="1" dirty="0"/>
              <a:t>.</a:t>
            </a:r>
          </a:p>
        </p:txBody>
      </p:sp>
      <p:sp>
        <p:nvSpPr>
          <p:cNvPr id="508" name="Google Shape;508;p24"/>
          <p:cNvSpPr txBox="1">
            <a:spLocks noGrp="1"/>
          </p:cNvSpPr>
          <p:nvPr>
            <p:ph type="body" idx="2"/>
          </p:nvPr>
        </p:nvSpPr>
        <p:spPr>
          <a:xfrm>
            <a:off x="798381" y="366067"/>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de-DE" b="1" dirty="0">
                <a:latin typeface="Calibri" panose="020F0502020204030204" pitchFamily="34" charset="0"/>
                <a:ea typeface="Calibri" panose="020F0502020204030204" pitchFamily="34" charset="0"/>
                <a:cs typeface="Calibri" panose="020F0502020204030204" pitchFamily="34" charset="0"/>
              </a:rPr>
              <a:t>Die Bedeutung von Kleinbauern in Europa…</a:t>
            </a:r>
          </a:p>
          <a:p>
            <a:pPr marL="0" lvl="0" indent="0" algn="l" rtl="0">
              <a:lnSpc>
                <a:spcPct val="90000"/>
              </a:lnSpc>
              <a:spcBef>
                <a:spcPts val="1000"/>
              </a:spcBef>
              <a:spcAft>
                <a:spcPts val="0"/>
              </a:spcAft>
              <a:buClr>
                <a:srgbClr val="8DC641"/>
              </a:buClr>
              <a:buSzPts val="3600"/>
              <a:buNone/>
            </a:pPr>
            <a:endParaRPr b="1" dirty="0">
              <a:latin typeface="Calibri" panose="020F0502020204030204" pitchFamily="34" charset="0"/>
              <a:ea typeface="Calibri" panose="020F0502020204030204" pitchFamily="34" charset="0"/>
              <a:cs typeface="Calibri" panose="020F0502020204030204" pitchFamily="34" charset="0"/>
            </a:endParaRPr>
          </a:p>
        </p:txBody>
      </p:sp>
      <p:pic>
        <p:nvPicPr>
          <p:cNvPr id="509" name="Google Shape;509;p24" descr="Open book outline"/>
          <p:cNvPicPr preferRelativeResize="0"/>
          <p:nvPr/>
        </p:nvPicPr>
        <p:blipFill>
          <a:blip r:embed="rId3">
            <a:extLst>
              <a:ext uri="{96DAC541-7B7A-43D3-8B79-37D633B846F1}">
                <asvg:svgBlip xmlns:asvg="http://schemas.microsoft.com/office/drawing/2016/SVG/main" r:embed="rId4"/>
              </a:ext>
            </a:extLst>
          </a:blip>
          <a:srcRect/>
          <a:stretch/>
        </p:blipFill>
        <p:spPr>
          <a:xfrm>
            <a:off x="392323" y="997583"/>
            <a:ext cx="914400" cy="914400"/>
          </a:xfrm>
          <a:prstGeom prst="rect">
            <a:avLst/>
          </a:prstGeom>
          <a:noFill/>
          <a:ln>
            <a:noFill/>
          </a:ln>
        </p:spPr>
      </p:pic>
      <p:pic>
        <p:nvPicPr>
          <p:cNvPr id="510" name="Google Shape;510;p24" descr="Group outline"/>
          <p:cNvPicPr preferRelativeResize="0"/>
          <p:nvPr/>
        </p:nvPicPr>
        <p:blipFill>
          <a:blip r:embed="rId5">
            <a:extLst>
              <a:ext uri="{96DAC541-7B7A-43D3-8B79-37D633B846F1}">
                <asvg:svgBlip xmlns:asvg="http://schemas.microsoft.com/office/drawing/2016/SVG/main" r:embed="rId6"/>
              </a:ext>
            </a:extLst>
          </a:blip>
          <a:srcRect/>
          <a:stretch/>
        </p:blipFill>
        <p:spPr>
          <a:xfrm>
            <a:off x="341181" y="2486057"/>
            <a:ext cx="914400" cy="914400"/>
          </a:xfrm>
          <a:prstGeom prst="rect">
            <a:avLst/>
          </a:prstGeom>
          <a:noFill/>
          <a:ln>
            <a:noFill/>
          </a:ln>
        </p:spPr>
      </p:pic>
      <p:pic>
        <p:nvPicPr>
          <p:cNvPr id="511" name="Google Shape;511;p24" descr="Road outline"/>
          <p:cNvPicPr preferRelativeResize="0"/>
          <p:nvPr/>
        </p:nvPicPr>
        <p:blipFill>
          <a:blip r:embed="rId7">
            <a:extLst>
              <a:ext uri="{96DAC541-7B7A-43D3-8B79-37D633B846F1}">
                <asvg:svgBlip xmlns:asvg="http://schemas.microsoft.com/office/drawing/2016/SVG/main" r:embed="rId8"/>
              </a:ext>
            </a:extLst>
          </a:blip>
          <a:srcRect/>
          <a:stretch/>
        </p:blipFill>
        <p:spPr>
          <a:xfrm>
            <a:off x="463845" y="3741002"/>
            <a:ext cx="914400" cy="914400"/>
          </a:xfrm>
          <a:prstGeom prst="rect">
            <a:avLst/>
          </a:prstGeom>
          <a:noFill/>
          <a:ln>
            <a:noFill/>
          </a:ln>
        </p:spPr>
      </p:pic>
      <p:pic>
        <p:nvPicPr>
          <p:cNvPr id="512" name="Google Shape;512;p24" descr="Tree With Roots outline"/>
          <p:cNvPicPr preferRelativeResize="0"/>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35367" y="5089062"/>
            <a:ext cx="771355" cy="771355"/>
          </a:xfrm>
          <a:prstGeom prst="rect">
            <a:avLst/>
          </a:prstGeom>
          <a:noFill/>
          <a:ln>
            <a:noFill/>
          </a:ln>
        </p:spPr>
      </p:pic>
    </p:spTree>
    <p:extLst>
      <p:ext uri="{BB962C8B-B14F-4D97-AF65-F5344CB8AC3E}">
        <p14:creationId xmlns:p14="http://schemas.microsoft.com/office/powerpoint/2010/main" val="55955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31" name="Google Shape;231;p4"/>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GB" b="1" dirty="0">
                <a:latin typeface="Calibri" panose="020F0502020204030204" pitchFamily="34" charset="0"/>
                <a:ea typeface="Calibri" panose="020F0502020204030204" pitchFamily="34" charset="0"/>
                <a:cs typeface="Calibri" panose="020F0502020204030204" pitchFamily="34" charset="0"/>
              </a:rPr>
              <a:t>Was </a:t>
            </a:r>
            <a:r>
              <a:rPr lang="en-GB" b="1" dirty="0" err="1">
                <a:latin typeface="Calibri" panose="020F0502020204030204" pitchFamily="34" charset="0"/>
                <a:ea typeface="Calibri" panose="020F0502020204030204" pitchFamily="34" charset="0"/>
                <a:cs typeface="Calibri" panose="020F0502020204030204" pitchFamily="34" charset="0"/>
              </a:rPr>
              <a:t>ist</a:t>
            </a:r>
            <a:r>
              <a:rPr lang="en-GB" b="1"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Agroökologie</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232" name="Google Shape;232;p4"/>
          <p:cNvSpPr txBox="1">
            <a:spLocks noGrp="1"/>
          </p:cNvSpPr>
          <p:nvPr>
            <p:ph type="body" idx="3"/>
          </p:nvPr>
        </p:nvSpPr>
        <p:spPr>
          <a:xfrm>
            <a:off x="1028754" y="1194452"/>
            <a:ext cx="4593363" cy="39827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de-DE" dirty="0"/>
              <a:t>In diesem Modul führen wir Sie in die Welt der AGROEKOLOGIE ein und deren Relevanz für Nachhaltigkeit und </a:t>
            </a:r>
            <a:r>
              <a:rPr lang="de-DE" dirty="0" err="1"/>
              <a:t>Klimaschutz.Nachdem</a:t>
            </a:r>
            <a:r>
              <a:rPr lang="de-DE" dirty="0"/>
              <a:t> wir erklärt haben, was Agroökologie ist, behandeln wir ihren historischen Kontext. Am Ende dieses Moduls werden Sie die Vorteile der Agroökologie verstehen und Ihre Rolle bei der Gestaltung einer widerstandsfähigeren und nachhaltigeren Zukunft erkenne.</a:t>
            </a:r>
            <a:endParaRPr dirty="0"/>
          </a:p>
        </p:txBody>
      </p:sp>
      <p:sp>
        <p:nvSpPr>
          <p:cNvPr id="233" name="Google Shape;233;p4"/>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34" name="Google Shape;234;p4"/>
          <p:cNvSpPr txBox="1">
            <a:spLocks noGrp="1"/>
          </p:cNvSpPr>
          <p:nvPr>
            <p:ph type="body" idx="5"/>
          </p:nvPr>
        </p:nvSpPr>
        <p:spPr>
          <a:xfrm>
            <a:off x="6719882" y="2252978"/>
            <a:ext cx="4908686"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en-GB" b="1" dirty="0" err="1">
                <a:latin typeface="Calibri" panose="020F0502020204030204" pitchFamily="34" charset="0"/>
                <a:ea typeface="Calibri" panose="020F0502020204030204" pitchFamily="34" charset="0"/>
                <a:cs typeface="Calibri" panose="020F0502020204030204" pitchFamily="34" charset="0"/>
              </a:rPr>
              <a:t>Historischer</a:t>
            </a:r>
            <a:r>
              <a:rPr lang="en-GB" b="1"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Kontext</a:t>
            </a:r>
            <a:r>
              <a:rPr lang="en-GB" b="1" dirty="0">
                <a:latin typeface="Calibri" panose="020F0502020204030204" pitchFamily="34" charset="0"/>
                <a:ea typeface="Calibri" panose="020F0502020204030204" pitchFamily="34" charset="0"/>
                <a:cs typeface="Calibri" panose="020F0502020204030204" pitchFamily="34" charset="0"/>
              </a:rPr>
              <a:t> und </a:t>
            </a:r>
            <a:r>
              <a:rPr lang="en-GB" b="1" dirty="0" err="1">
                <a:latin typeface="Calibri" panose="020F0502020204030204" pitchFamily="34" charset="0"/>
                <a:ea typeface="Calibri" panose="020F0502020204030204" pitchFamily="34" charset="0"/>
                <a:cs typeface="Calibri" panose="020F0502020204030204" pitchFamily="34" charset="0"/>
              </a:rPr>
              <a:t>Entwicklung</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235" name="Google Shape;235;p4"/>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36" name="Google Shape;236;p4"/>
          <p:cNvSpPr txBox="1">
            <a:spLocks noGrp="1"/>
          </p:cNvSpPr>
          <p:nvPr>
            <p:ph type="body" idx="7"/>
          </p:nvPr>
        </p:nvSpPr>
        <p:spPr>
          <a:xfrm>
            <a:off x="6698179" y="3167964"/>
            <a:ext cx="4465067"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en-GB" b="1" dirty="0" err="1">
                <a:latin typeface="Calibri" panose="020F0502020204030204" pitchFamily="34" charset="0"/>
                <a:ea typeface="Calibri" panose="020F0502020204030204" pitchFamily="34" charset="0"/>
                <a:cs typeface="Calibri" panose="020F0502020204030204" pitchFamily="34" charset="0"/>
              </a:rPr>
              <a:t>Vorteile</a:t>
            </a:r>
            <a:r>
              <a:rPr lang="en-GB" b="1" dirty="0">
                <a:latin typeface="Calibri" panose="020F0502020204030204" pitchFamily="34" charset="0"/>
                <a:ea typeface="Calibri" panose="020F0502020204030204" pitchFamily="34" charset="0"/>
                <a:cs typeface="Calibri" panose="020F0502020204030204" pitchFamily="34" charset="0"/>
              </a:rPr>
              <a:t> der </a:t>
            </a:r>
            <a:r>
              <a:rPr lang="en-GB" b="1" dirty="0" err="1">
                <a:latin typeface="Calibri" panose="020F0502020204030204" pitchFamily="34" charset="0"/>
                <a:ea typeface="Calibri" panose="020F0502020204030204" pitchFamily="34" charset="0"/>
                <a:cs typeface="Calibri" panose="020F0502020204030204" pitchFamily="34" charset="0"/>
              </a:rPr>
              <a:t>Agroökologie</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237" name="Google Shape;237;p4"/>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38" name="Google Shape;238;p4"/>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indent="0">
              <a:spcBef>
                <a:spcPts val="0"/>
              </a:spcBef>
            </a:pPr>
            <a:r>
              <a:rPr lang="en-US" b="1" i="0" dirty="0">
                <a:latin typeface="Calibri" panose="020F0502020204030204" pitchFamily="34" charset="0"/>
                <a:ea typeface="Calibri" panose="020F0502020204030204" pitchFamily="34" charset="0"/>
                <a:cs typeface="Calibri" panose="020F0502020204030204" pitchFamily="34" charset="0"/>
                <a:sym typeface="Arial"/>
              </a:rPr>
              <a:t>Rolle der </a:t>
            </a:r>
            <a:r>
              <a:rPr lang="en-US" b="1" i="0" dirty="0" err="1">
                <a:latin typeface="Calibri" panose="020F0502020204030204" pitchFamily="34" charset="0"/>
                <a:ea typeface="Calibri" panose="020F0502020204030204" pitchFamily="34" charset="0"/>
                <a:cs typeface="Calibri" panose="020F0502020204030204" pitchFamily="34" charset="0"/>
                <a:sym typeface="Arial"/>
              </a:rPr>
              <a:t>Kleinbauern</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41" name="Google Shape;241;p4"/>
          <p:cNvSpPr txBox="1">
            <a:spLocks noGrp="1"/>
          </p:cNvSpPr>
          <p:nvPr>
            <p:ph type="body" idx="15"/>
          </p:nvPr>
        </p:nvSpPr>
        <p:spPr>
          <a:xfrm>
            <a:off x="107775" y="330419"/>
            <a:ext cx="6483776" cy="720752"/>
          </a:xfrm>
          <a:prstGeom prst="rect">
            <a:avLst/>
          </a:prstGeom>
          <a:noFill/>
          <a:ln>
            <a:noFill/>
          </a:ln>
        </p:spPr>
        <p:txBody>
          <a:bodyPr spcFirstLastPara="1" wrap="square" lIns="91425" tIns="45700" rIns="91425" bIns="45700" anchor="ctr" anchorCtr="0">
            <a:noAutofit/>
          </a:bodyPr>
          <a:lstStyle/>
          <a:p>
            <a:r>
              <a:rPr lang="en-US" sz="3600" dirty="0" err="1">
                <a:latin typeface="Calibri" panose="020F0502020204030204" pitchFamily="34" charset="0"/>
                <a:ea typeface="Calibri" panose="020F0502020204030204" pitchFamily="34" charset="0"/>
                <a:cs typeface="Calibri" panose="020F0502020204030204" pitchFamily="34" charset="0"/>
              </a:rPr>
              <a:t>Einführung</a:t>
            </a:r>
            <a:r>
              <a:rPr lang="en-US" sz="3600" dirty="0">
                <a:latin typeface="Calibri" panose="020F0502020204030204" pitchFamily="34" charset="0"/>
                <a:ea typeface="Calibri" panose="020F0502020204030204" pitchFamily="34" charset="0"/>
                <a:cs typeface="Calibri" panose="020F0502020204030204" pitchFamily="34" charset="0"/>
              </a:rPr>
              <a:t> in die </a:t>
            </a:r>
            <a:r>
              <a:rPr lang="en-US" sz="3600" dirty="0" err="1">
                <a:latin typeface="Calibri" panose="020F0502020204030204" pitchFamily="34" charset="0"/>
                <a:ea typeface="Calibri" panose="020F0502020204030204" pitchFamily="34" charset="0"/>
                <a:cs typeface="Calibri" panose="020F0502020204030204" pitchFamily="34" charset="0"/>
              </a:rPr>
              <a:t>Agroökologie</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grpSp>
        <p:nvGrpSpPr>
          <p:cNvPr id="242" name="Google Shape;242;p4"/>
          <p:cNvGrpSpPr/>
          <p:nvPr/>
        </p:nvGrpSpPr>
        <p:grpSpPr>
          <a:xfrm rot="3730759">
            <a:off x="10867814" y="245891"/>
            <a:ext cx="949887" cy="1163493"/>
            <a:chOff x="7602444" y="4967675"/>
            <a:chExt cx="483620" cy="592374"/>
          </a:xfrm>
        </p:grpSpPr>
        <p:grpSp>
          <p:nvGrpSpPr>
            <p:cNvPr id="243" name="Google Shape;243;p4"/>
            <p:cNvGrpSpPr/>
            <p:nvPr/>
          </p:nvGrpSpPr>
          <p:grpSpPr>
            <a:xfrm>
              <a:off x="7618661" y="4967675"/>
              <a:ext cx="467403" cy="507609"/>
              <a:chOff x="2251964" y="3590497"/>
              <a:chExt cx="467403" cy="507609"/>
            </a:xfrm>
          </p:grpSpPr>
          <p:sp>
            <p:nvSpPr>
              <p:cNvPr id="244" name="Google Shape;244;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4"/>
            <p:cNvGrpSpPr/>
            <p:nvPr/>
          </p:nvGrpSpPr>
          <p:grpSpPr>
            <a:xfrm>
              <a:off x="7602444" y="4993761"/>
              <a:ext cx="421973" cy="566288"/>
              <a:chOff x="2235747" y="3616583"/>
              <a:chExt cx="421973" cy="566288"/>
            </a:xfrm>
          </p:grpSpPr>
          <p:sp>
            <p:nvSpPr>
              <p:cNvPr id="248" name="Google Shape;248;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fontScale="92500"/>
          </a:bodyPr>
          <a:lstStyle/>
          <a:p>
            <a:pPr>
              <a:lnSpc>
                <a:spcPct val="110000"/>
              </a:lnSpc>
            </a:pPr>
            <a:r>
              <a:rPr lang="de-DE" sz="3600" b="1" dirty="0"/>
              <a:t>Gut gemacht! </a:t>
            </a:r>
            <a:r>
              <a:rPr lang="de-DE" sz="3600" dirty="0"/>
              <a:t>Sie haben soeben Modul 1 abgeschlossen… machen Sie weiter auf diesem </a:t>
            </a:r>
            <a:r>
              <a:rPr lang="de-DE" sz="3600" dirty="0" err="1"/>
              <a:t>Lernweg.In</a:t>
            </a:r>
            <a:r>
              <a:rPr lang="de-DE" sz="3600" dirty="0"/>
              <a:t> Modul 2 werden wir über die politischen Rahmenbedingungen und Richtlinien sprechen, die die Agroökologie unterstütz</a:t>
            </a:r>
            <a:endParaRPr lang="en-IE"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a:spLocks noGrp="1"/>
          </p:cNvSpPr>
          <p:nvPr>
            <p:ph type="body" idx="1"/>
          </p:nvPr>
        </p:nvSpPr>
        <p:spPr>
          <a:xfrm>
            <a:off x="5940906" y="2296636"/>
            <a:ext cx="6010480" cy="306642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b="1" dirty="0">
                <a:latin typeface="Calibri" panose="020F0502020204030204" pitchFamily="34" charset="0"/>
                <a:ea typeface="Calibri" panose="020F0502020204030204" pitchFamily="34" charset="0"/>
                <a:cs typeface="Calibri" panose="020F0502020204030204" pitchFamily="34" charset="0"/>
              </a:rPr>
              <a:t>Was </a:t>
            </a:r>
            <a:r>
              <a:rPr lang="en-GB" b="1" dirty="0" err="1">
                <a:latin typeface="Calibri" panose="020F0502020204030204" pitchFamily="34" charset="0"/>
                <a:ea typeface="Calibri" panose="020F0502020204030204" pitchFamily="34" charset="0"/>
                <a:cs typeface="Calibri" panose="020F0502020204030204" pitchFamily="34" charset="0"/>
              </a:rPr>
              <a:t>ist</a:t>
            </a:r>
            <a:r>
              <a:rPr lang="en-GB" b="1"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Agroökologie</a:t>
            </a:r>
            <a:r>
              <a:rPr lang="en-GB" b="1" dirty="0">
                <a:latin typeface="Calibri" panose="020F0502020204030204" pitchFamily="34" charset="0"/>
                <a:ea typeface="Calibri" panose="020F0502020204030204" pitchFamily="34" charset="0"/>
                <a:cs typeface="Calibri" panose="020F0502020204030204" pitchFamily="34" charset="0"/>
              </a:rPr>
              <a:t>?</a:t>
            </a:r>
          </a:p>
        </p:txBody>
      </p:sp>
      <p:sp>
        <p:nvSpPr>
          <p:cNvPr id="256" name="Google Shape;256;p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body" idx="1"/>
          </p:nvPr>
        </p:nvSpPr>
        <p:spPr>
          <a:xfrm>
            <a:off x="864903" y="1331344"/>
            <a:ext cx="5921543" cy="37534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de-DE" b="0" i="0" dirty="0">
                <a:latin typeface="Calibri" panose="020F0502020204030204" pitchFamily="34" charset="0"/>
                <a:ea typeface="Calibri" panose="020F0502020204030204" pitchFamily="34" charset="0"/>
                <a:cs typeface="Calibri" panose="020F0502020204030204" pitchFamily="34" charset="0"/>
                <a:sym typeface="Arial"/>
              </a:rPr>
              <a:t>Agroökologie ist ein ganzheitlicher und integrierter Ansatz, der gleichzeitig ökologische und soziale Konzepte und Prinzipien auf das Design und das Management nachhaltiger Landwirtschafts- und Ernährungssysteme anwendet. Ziel ist es, die Wechselwirkungen zwischen Pflanzen, Tieren, Menschen und der Umwelt zu optimieren und gleichzeitig die Notwendigkeit sozial gerechter Ernährungssysteme zu berücksichtigen, innerhalb derer Menschen die Wahl haben, was sie essen und wie und wo es produziert wird.</a:t>
            </a:r>
            <a:endParaRPr lang="en-US" b="0" i="0"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2" name="Google Shape;262;p6"/>
          <p:cNvSpPr txBox="1">
            <a:spLocks noGrp="1"/>
          </p:cNvSpPr>
          <p:nvPr>
            <p:ph type="body" idx="2"/>
          </p:nvPr>
        </p:nvSpPr>
        <p:spPr>
          <a:xfrm>
            <a:off x="428147" y="691368"/>
            <a:ext cx="713238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de-DE" b="1" dirty="0"/>
              <a:t>Aber zuerst, was ist Agroökologie?</a:t>
            </a:r>
          </a:p>
          <a:p>
            <a:pPr marL="0" lvl="0" indent="0" algn="l" rtl="0">
              <a:lnSpc>
                <a:spcPct val="90000"/>
              </a:lnSpc>
              <a:spcBef>
                <a:spcPts val="1000"/>
              </a:spcBef>
              <a:spcAft>
                <a:spcPts val="0"/>
              </a:spcAft>
              <a:buClr>
                <a:srgbClr val="000000"/>
              </a:buClr>
              <a:buSzPts val="3600"/>
              <a:buNone/>
            </a:pPr>
            <a:endParaRPr dirty="0"/>
          </a:p>
        </p:txBody>
      </p:sp>
      <p:pic>
        <p:nvPicPr>
          <p:cNvPr id="263" name="Google Shape;263;p6"/>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3DDE6-2BD3-37E4-4BEB-D56624F038BE}"/>
              </a:ext>
            </a:extLst>
          </p:cNvPr>
          <p:cNvSpPr>
            <a:spLocks noGrp="1"/>
          </p:cNvSpPr>
          <p:nvPr>
            <p:ph type="body" idx="1"/>
          </p:nvPr>
        </p:nvSpPr>
        <p:spPr>
          <a:xfrm>
            <a:off x="694431" y="1686447"/>
            <a:ext cx="5152124" cy="3808175"/>
          </a:xfrm>
        </p:spPr>
        <p:txBody>
          <a:bodyPr/>
          <a:lstStyle/>
          <a:p>
            <a:r>
              <a:rPr lang="de-DE" dirty="0"/>
              <a:t>Agroökologie basiert auf einem tiefen Verständnis der Wechselwirkungen zwischen </a:t>
            </a:r>
            <a:r>
              <a:rPr lang="de-DE" b="1" dirty="0"/>
              <a:t>Pflanzen,</a:t>
            </a:r>
            <a:r>
              <a:rPr lang="de-DE" dirty="0"/>
              <a:t> </a:t>
            </a:r>
            <a:r>
              <a:rPr lang="de-DE" b="1" dirty="0"/>
              <a:t>Tieren</a:t>
            </a:r>
            <a:r>
              <a:rPr lang="de-DE" dirty="0"/>
              <a:t>, </a:t>
            </a:r>
            <a:r>
              <a:rPr lang="de-DE" b="1" dirty="0"/>
              <a:t>Menschen</a:t>
            </a:r>
            <a:r>
              <a:rPr lang="de-DE" dirty="0"/>
              <a:t> und der Umwelt innerhalb landwirtschaftlicher Systeme</a:t>
            </a:r>
            <a:r>
              <a:rPr lang="en-US" dirty="0"/>
              <a:t>.</a:t>
            </a:r>
          </a:p>
          <a:p>
            <a:endParaRPr lang="en-IE" dirty="0"/>
          </a:p>
        </p:txBody>
      </p:sp>
      <p:pic>
        <p:nvPicPr>
          <p:cNvPr id="5" name="Picture Placeholder 4" descr="Backyard chicken in garden">
            <a:extLst>
              <a:ext uri="{FF2B5EF4-FFF2-40B4-BE49-F238E27FC236}">
                <a16:creationId xmlns:a16="http://schemas.microsoft.com/office/drawing/2014/main" id="{295D3F7C-3E5A-A16C-A4E9-94518AD3C95E}"/>
              </a:ext>
            </a:extLst>
          </p:cNvPr>
          <p:cNvPicPr>
            <a:picLocks noGrp="1" noChangeAspect="1"/>
          </p:cNvPicPr>
          <p:nvPr>
            <p:ph type="pic" idx="2"/>
          </p:nvPr>
        </p:nvPicPr>
        <p:blipFill>
          <a:blip r:embed="rId2" cstate="email">
            <a:extLst>
              <a:ext uri="{28A0092B-C50C-407E-A947-70E740481C1C}">
                <a14:useLocalDpi xmlns:a14="http://schemas.microsoft.com/office/drawing/2010/main"/>
              </a:ext>
            </a:extLst>
          </a:blip>
          <a:srcRect/>
          <a:stretch>
            <a:fillRect/>
          </a:stretch>
        </p:blipFill>
        <p:spPr/>
      </p:pic>
      <p:grpSp>
        <p:nvGrpSpPr>
          <p:cNvPr id="6" name="Google Shape;321;p11">
            <a:extLst>
              <a:ext uri="{FF2B5EF4-FFF2-40B4-BE49-F238E27FC236}">
                <a16:creationId xmlns:a16="http://schemas.microsoft.com/office/drawing/2014/main" id="{934C3081-540D-7021-C97D-564086705BD2}"/>
              </a:ext>
            </a:extLst>
          </p:cNvPr>
          <p:cNvGrpSpPr/>
          <p:nvPr/>
        </p:nvGrpSpPr>
        <p:grpSpPr>
          <a:xfrm rot="3730759">
            <a:off x="6010823" y="563287"/>
            <a:ext cx="949887" cy="1163493"/>
            <a:chOff x="7602444" y="4967675"/>
            <a:chExt cx="483620" cy="592374"/>
          </a:xfrm>
        </p:grpSpPr>
        <p:grpSp>
          <p:nvGrpSpPr>
            <p:cNvPr id="7" name="Google Shape;322;p11">
              <a:extLst>
                <a:ext uri="{FF2B5EF4-FFF2-40B4-BE49-F238E27FC236}">
                  <a16:creationId xmlns:a16="http://schemas.microsoft.com/office/drawing/2014/main" id="{4E78002A-AD92-967C-46A8-8320A46184B5}"/>
                </a:ext>
              </a:extLst>
            </p:cNvPr>
            <p:cNvGrpSpPr/>
            <p:nvPr/>
          </p:nvGrpSpPr>
          <p:grpSpPr>
            <a:xfrm>
              <a:off x="7618661" y="4967675"/>
              <a:ext cx="467403" cy="507609"/>
              <a:chOff x="2251964" y="3590497"/>
              <a:chExt cx="467403" cy="507609"/>
            </a:xfrm>
          </p:grpSpPr>
          <p:sp>
            <p:nvSpPr>
              <p:cNvPr id="11" name="Google Shape;323;p11">
                <a:extLst>
                  <a:ext uri="{FF2B5EF4-FFF2-40B4-BE49-F238E27FC236}">
                    <a16:creationId xmlns:a16="http://schemas.microsoft.com/office/drawing/2014/main" id="{A6F8ABB7-9694-B04D-6086-D2422A45A41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324;p11">
                <a:extLst>
                  <a:ext uri="{FF2B5EF4-FFF2-40B4-BE49-F238E27FC236}">
                    <a16:creationId xmlns:a16="http://schemas.microsoft.com/office/drawing/2014/main" id="{8B41CD39-BCDC-7FBA-0CDB-DC56F57F7E7B}"/>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5;p11">
                <a:extLst>
                  <a:ext uri="{FF2B5EF4-FFF2-40B4-BE49-F238E27FC236}">
                    <a16:creationId xmlns:a16="http://schemas.microsoft.com/office/drawing/2014/main" id="{5DDCD848-FC07-229F-E7F9-DF7D3F6F19F3}"/>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326;p11">
              <a:extLst>
                <a:ext uri="{FF2B5EF4-FFF2-40B4-BE49-F238E27FC236}">
                  <a16:creationId xmlns:a16="http://schemas.microsoft.com/office/drawing/2014/main" id="{6B74D2ED-DA4C-933A-C455-319602D8FA7F}"/>
                </a:ext>
              </a:extLst>
            </p:cNvPr>
            <p:cNvGrpSpPr/>
            <p:nvPr/>
          </p:nvGrpSpPr>
          <p:grpSpPr>
            <a:xfrm>
              <a:off x="7602444" y="4993761"/>
              <a:ext cx="421973" cy="566288"/>
              <a:chOff x="2235747" y="3616583"/>
              <a:chExt cx="421973" cy="566288"/>
            </a:xfrm>
          </p:grpSpPr>
          <p:sp>
            <p:nvSpPr>
              <p:cNvPr id="9" name="Google Shape;327;p11">
                <a:extLst>
                  <a:ext uri="{FF2B5EF4-FFF2-40B4-BE49-F238E27FC236}">
                    <a16:creationId xmlns:a16="http://schemas.microsoft.com/office/drawing/2014/main" id="{8ACCF968-0C66-479D-0C96-959B5AEA690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328;p11">
                <a:extLst>
                  <a:ext uri="{FF2B5EF4-FFF2-40B4-BE49-F238E27FC236}">
                    <a16:creationId xmlns:a16="http://schemas.microsoft.com/office/drawing/2014/main" id="{2814C663-4E44-9250-C665-A4C7E9AA891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18893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DE73CA-F1D0-9D2C-B5BA-47784DF20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880" y="261710"/>
            <a:ext cx="9467705" cy="6883710"/>
          </a:xfrm>
          <a:prstGeom prst="rect">
            <a:avLst/>
          </a:prstGeom>
          <a:noFill/>
        </p:spPr>
      </p:pic>
      <p:pic>
        <p:nvPicPr>
          <p:cNvPr id="4" name="Online Media 3" title="Agroecology for Sustainable Food Systems">
            <a:hlinkClick r:id="" action="ppaction://media"/>
            <a:extLst>
              <a:ext uri="{FF2B5EF4-FFF2-40B4-BE49-F238E27FC236}">
                <a16:creationId xmlns:a16="http://schemas.microsoft.com/office/drawing/2014/main" id="{ADE0D9F7-7F30-1D89-D7EC-4CEFE70DA631}"/>
              </a:ext>
            </a:extLst>
          </p:cNvPr>
          <p:cNvPicPr>
            <a:picLocks noRot="1" noChangeAspect="1"/>
          </p:cNvPicPr>
          <p:nvPr>
            <a:videoFile r:link="rId1"/>
          </p:nvPr>
        </p:nvPicPr>
        <p:blipFill>
          <a:blip r:embed="rId4"/>
          <a:stretch>
            <a:fillRect/>
          </a:stretch>
        </p:blipFill>
        <p:spPr>
          <a:xfrm>
            <a:off x="954936" y="885825"/>
            <a:ext cx="7158072" cy="4429125"/>
          </a:xfrm>
          <a:prstGeom prst="rect">
            <a:avLst/>
          </a:prstGeom>
        </p:spPr>
      </p:pic>
      <p:sp>
        <p:nvSpPr>
          <p:cNvPr id="7" name="TextBox 6">
            <a:extLst>
              <a:ext uri="{FF2B5EF4-FFF2-40B4-BE49-F238E27FC236}">
                <a16:creationId xmlns:a16="http://schemas.microsoft.com/office/drawing/2014/main" id="{020A315D-4CB6-2021-2E24-486A7D41E653}"/>
              </a:ext>
            </a:extLst>
          </p:cNvPr>
          <p:cNvSpPr txBox="1"/>
          <p:nvPr/>
        </p:nvSpPr>
        <p:spPr>
          <a:xfrm>
            <a:off x="1057419" y="5708232"/>
            <a:ext cx="3381231" cy="461665"/>
          </a:xfrm>
          <a:prstGeom prst="rect">
            <a:avLst/>
          </a:prstGeom>
          <a:noFill/>
        </p:spPr>
        <p:txBody>
          <a:bodyPr wrap="square">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hlinkClick r:id="rId5"/>
              </a:rPr>
              <a:t>Agroecology for Sustainable Food Systems (youtube.com)</a:t>
            </a:r>
            <a:endParaRPr lang="en-IE" sz="12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D0DF161-6C26-2870-2E8C-C9CA0FDB1DBE}"/>
              </a:ext>
            </a:extLst>
          </p:cNvPr>
          <p:cNvSpPr txBox="1"/>
          <p:nvPr/>
        </p:nvSpPr>
        <p:spPr>
          <a:xfrm>
            <a:off x="8724900" y="1171575"/>
            <a:ext cx="2876550" cy="4154984"/>
          </a:xfrm>
          <a:prstGeom prst="rect">
            <a:avLst/>
          </a:prstGeom>
          <a:noFill/>
        </p:spPr>
        <p:txBody>
          <a:bodyPr wrap="square" rtlCol="0">
            <a:spAutoFit/>
          </a:bodyPr>
          <a:lstStyle/>
          <a:p>
            <a:r>
              <a:rPr lang="de-DE" sz="2400" dirty="0">
                <a:latin typeface="Calibri" panose="020F0502020204030204" pitchFamily="34" charset="0"/>
                <a:ea typeface="Calibri" panose="020F0502020204030204" pitchFamily="34" charset="0"/>
                <a:cs typeface="Calibri" panose="020F0502020204030204" pitchFamily="34" charset="0"/>
              </a:rPr>
              <a:t>In diesem kurzen Video erhalten Sie eine kurze Einführung in die Agroökologie und erfahren, wie relevant sie für die Erreichung unserer Ziele für nachhaltige Entwicklung (SDGs) ist.</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57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6DB8B-4700-0D87-3671-344D32A26FDF}"/>
              </a:ext>
            </a:extLst>
          </p:cNvPr>
          <p:cNvSpPr>
            <a:spLocks noGrp="1"/>
          </p:cNvSpPr>
          <p:nvPr>
            <p:ph type="body" idx="1"/>
          </p:nvPr>
        </p:nvSpPr>
        <p:spPr>
          <a:xfrm>
            <a:off x="876301" y="1584286"/>
            <a:ext cx="5197642" cy="3025975"/>
          </a:xfrm>
        </p:spPr>
        <p:txBody>
          <a:bodyPr/>
          <a:lstStyle/>
          <a:p>
            <a:pPr marL="0" indent="0" algn="ctr"/>
            <a:r>
              <a:rPr lang="de-DE" sz="3600" dirty="0"/>
              <a:t>Agroökologie wendet ökologische Prinzipien und Konzepte auf das Studium, </a:t>
            </a:r>
            <a:r>
              <a:rPr lang="de-DE" sz="3600" b="1" dirty="0"/>
              <a:t>das Design </a:t>
            </a:r>
            <a:r>
              <a:rPr lang="de-DE" sz="3600" dirty="0"/>
              <a:t>und </a:t>
            </a:r>
            <a:r>
              <a:rPr lang="de-DE" sz="3600" b="1" dirty="0"/>
              <a:t>das Management </a:t>
            </a:r>
            <a:r>
              <a:rPr lang="de-DE" sz="3600" dirty="0"/>
              <a:t>nachhaltiger Ernährungssysteme an</a:t>
            </a:r>
            <a:endParaRPr lang="en-IE" sz="3600" dirty="0"/>
          </a:p>
        </p:txBody>
      </p:sp>
      <p:sp>
        <p:nvSpPr>
          <p:cNvPr id="6" name="TextBox 5">
            <a:extLst>
              <a:ext uri="{FF2B5EF4-FFF2-40B4-BE49-F238E27FC236}">
                <a16:creationId xmlns:a16="http://schemas.microsoft.com/office/drawing/2014/main" id="{30142127-063F-48B8-8888-D818EF1E4E4B}"/>
              </a:ext>
            </a:extLst>
          </p:cNvPr>
          <p:cNvSpPr txBox="1"/>
          <p:nvPr/>
        </p:nvSpPr>
        <p:spPr>
          <a:xfrm>
            <a:off x="6503292" y="834353"/>
            <a:ext cx="5688708" cy="5401479"/>
          </a:xfrm>
          <a:prstGeom prst="rect">
            <a:avLst/>
          </a:prstGeom>
          <a:noFill/>
        </p:spPr>
        <p:txBody>
          <a:bodyPr wrap="square">
            <a:spAutoFit/>
          </a:bodyPr>
          <a:lstStyle/>
          <a:p>
            <a:pPr marL="342900" indent="-342900">
              <a:buFont typeface="Arial" panose="020B0604020202020204" pitchFamily="34" charset="0"/>
              <a:buChar char="•"/>
            </a:pPr>
            <a:r>
              <a:rPr lang="de-DE" sz="2300" dirty="0">
                <a:latin typeface="Calibri" panose="020F0502020204030204" pitchFamily="34" charset="0"/>
                <a:ea typeface="Calibri" panose="020F0502020204030204" pitchFamily="34" charset="0"/>
                <a:cs typeface="Calibri" panose="020F0502020204030204" pitchFamily="34" charset="0"/>
              </a:rPr>
              <a:t>Agroökologie fördert </a:t>
            </a:r>
            <a:r>
              <a:rPr lang="de-DE" sz="2300" b="1" dirty="0">
                <a:solidFill>
                  <a:srgbClr val="92D050"/>
                </a:solidFill>
                <a:latin typeface="Calibri" panose="020F0502020204030204" pitchFamily="34" charset="0"/>
                <a:ea typeface="Calibri" panose="020F0502020204030204" pitchFamily="34" charset="0"/>
                <a:cs typeface="Calibri" panose="020F0502020204030204" pitchFamily="34" charset="0"/>
              </a:rPr>
              <a:t>die ländliche Entwicklung und eine soziale Dimension,</a:t>
            </a:r>
            <a:r>
              <a:rPr lang="de-DE" sz="2300" dirty="0">
                <a:latin typeface="Calibri" panose="020F0502020204030204" pitchFamily="34" charset="0"/>
                <a:ea typeface="Calibri" panose="020F0502020204030204" pitchFamily="34" charset="0"/>
                <a:cs typeface="Calibri" panose="020F0502020204030204" pitchFamily="34" charset="0"/>
              </a:rPr>
              <a:t> die Landwirte, Verbraucher, Regierungen und alle anderen Akteure in der Wertschöpfungskette der Lebensmittel eng miteinander verbindet.</a:t>
            </a:r>
          </a:p>
          <a:p>
            <a:pPr marL="342900" indent="-342900">
              <a:buFont typeface="Arial" panose="020B0604020202020204" pitchFamily="34" charset="0"/>
              <a:buChar char="•"/>
            </a:pPr>
            <a:r>
              <a:rPr lang="en-US" sz="2300" dirty="0">
                <a:latin typeface="Calibri" panose="020F0502020204030204" pitchFamily="34" charset="0"/>
                <a:ea typeface="Calibri" panose="020F0502020204030204" pitchFamily="34" charset="0"/>
                <a:cs typeface="Calibri" panose="020F0502020204030204" pitchFamily="34" charset="0"/>
              </a:rPr>
              <a:t> </a:t>
            </a:r>
            <a:r>
              <a:rPr lang="en-US" sz="2300" dirty="0" err="1">
                <a:latin typeface="Calibri" panose="020F0502020204030204" pitchFamily="34" charset="0"/>
                <a:ea typeface="Calibri" panose="020F0502020204030204" pitchFamily="34" charset="0"/>
                <a:cs typeface="Calibri" panose="020F0502020204030204" pitchFamily="34" charset="0"/>
              </a:rPr>
              <a:t>Agroökologie</a:t>
            </a:r>
            <a:r>
              <a:rPr lang="en-US" sz="2300" dirty="0">
                <a:latin typeface="Calibri" panose="020F0502020204030204" pitchFamily="34" charset="0"/>
                <a:ea typeface="Calibri" panose="020F0502020204030204" pitchFamily="34" charset="0"/>
                <a:cs typeface="Calibri" panose="020F0502020204030204" pitchFamily="34" charset="0"/>
              </a:rPr>
              <a:t> </a:t>
            </a:r>
            <a:r>
              <a:rPr lang="en-US" sz="2300" dirty="0" err="1">
                <a:latin typeface="Calibri" panose="020F0502020204030204" pitchFamily="34" charset="0"/>
                <a:ea typeface="Calibri" panose="020F0502020204030204" pitchFamily="34" charset="0"/>
                <a:cs typeface="Calibri" panose="020F0502020204030204" pitchFamily="34" charset="0"/>
              </a:rPr>
              <a:t>ist</a:t>
            </a:r>
            <a:r>
              <a:rPr lang="en-US" sz="2300" dirty="0">
                <a:latin typeface="Calibri" panose="020F0502020204030204" pitchFamily="34" charset="0"/>
                <a:ea typeface="Calibri" panose="020F0502020204030204" pitchFamily="34" charset="0"/>
                <a:cs typeface="Calibri" panose="020F0502020204030204" pitchFamily="34" charset="0"/>
              </a:rPr>
              <a:t> </a:t>
            </a:r>
            <a:r>
              <a:rPr lang="en-US" sz="2300" b="1" dirty="0" err="1">
                <a:solidFill>
                  <a:srgbClr val="8DC641"/>
                </a:solidFill>
                <a:latin typeface="Calibri" panose="020F0502020204030204" pitchFamily="34" charset="0"/>
                <a:ea typeface="Calibri" panose="020F0502020204030204" pitchFamily="34" charset="0"/>
                <a:cs typeface="Calibri" panose="020F0502020204030204" pitchFamily="34" charset="0"/>
              </a:rPr>
              <a:t>wissensbasiert</a:t>
            </a:r>
            <a:r>
              <a:rPr lang="en-US" sz="2300" b="1" dirty="0">
                <a:solidFill>
                  <a:srgbClr val="8DC641"/>
                </a:solidFill>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de-DE" sz="2300" dirty="0">
                <a:latin typeface="Calibri" panose="020F0502020204030204" pitchFamily="34" charset="0"/>
                <a:ea typeface="Calibri" panose="020F0502020204030204" pitchFamily="34" charset="0"/>
                <a:cs typeface="Calibri" panose="020F0502020204030204" pitchFamily="34" charset="0"/>
              </a:rPr>
              <a:t>Agroökologie stellt die </a:t>
            </a:r>
            <a:r>
              <a:rPr lang="de-DE" sz="2300" b="1" dirty="0">
                <a:solidFill>
                  <a:srgbClr val="92D050"/>
                </a:solidFill>
                <a:latin typeface="Calibri" panose="020F0502020204030204" pitchFamily="34" charset="0"/>
                <a:ea typeface="Calibri" panose="020F0502020204030204" pitchFamily="34" charset="0"/>
                <a:cs typeface="Calibri" panose="020F0502020204030204" pitchFamily="34" charset="0"/>
              </a:rPr>
              <a:t>Verbindung zwischen Menschen </a:t>
            </a:r>
            <a:r>
              <a:rPr lang="de-DE" sz="2300" dirty="0">
                <a:latin typeface="Calibri" panose="020F0502020204030204" pitchFamily="34" charset="0"/>
                <a:ea typeface="Calibri" panose="020F0502020204030204" pitchFamily="34" charset="0"/>
                <a:cs typeface="Calibri" panose="020F0502020204030204" pitchFamily="34" charset="0"/>
              </a:rPr>
              <a:t>und ihren Lebensmitteln sowie zwischen Produzenten und Verbrauchern wieder her, indem sie gesunde Lebensmittel für alle Verbraucher zugänglich und für eine gesunde und nachhaltige Ernährung verfügbar macht.</a:t>
            </a:r>
            <a:endParaRPr lang="en-IE" sz="2300"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oogle Shape;321;p11">
            <a:extLst>
              <a:ext uri="{FF2B5EF4-FFF2-40B4-BE49-F238E27FC236}">
                <a16:creationId xmlns:a16="http://schemas.microsoft.com/office/drawing/2014/main" id="{F0ADD862-0733-5993-7058-56886E8FA0AB}"/>
              </a:ext>
            </a:extLst>
          </p:cNvPr>
          <p:cNvGrpSpPr/>
          <p:nvPr/>
        </p:nvGrpSpPr>
        <p:grpSpPr>
          <a:xfrm rot="3730759">
            <a:off x="11212501" y="-46310"/>
            <a:ext cx="949887" cy="1163493"/>
            <a:chOff x="7602444" y="4967675"/>
            <a:chExt cx="483620" cy="592374"/>
          </a:xfrm>
        </p:grpSpPr>
        <p:grpSp>
          <p:nvGrpSpPr>
            <p:cNvPr id="8" name="Google Shape;322;p11">
              <a:extLst>
                <a:ext uri="{FF2B5EF4-FFF2-40B4-BE49-F238E27FC236}">
                  <a16:creationId xmlns:a16="http://schemas.microsoft.com/office/drawing/2014/main" id="{5572D0B4-5C29-7A74-182A-1D3589F361B0}"/>
                </a:ext>
              </a:extLst>
            </p:cNvPr>
            <p:cNvGrpSpPr/>
            <p:nvPr/>
          </p:nvGrpSpPr>
          <p:grpSpPr>
            <a:xfrm>
              <a:off x="7618661" y="4967675"/>
              <a:ext cx="467403" cy="507609"/>
              <a:chOff x="2251964" y="3590497"/>
              <a:chExt cx="467403" cy="507609"/>
            </a:xfrm>
          </p:grpSpPr>
          <p:sp>
            <p:nvSpPr>
              <p:cNvPr id="12" name="Google Shape;323;p11">
                <a:extLst>
                  <a:ext uri="{FF2B5EF4-FFF2-40B4-BE49-F238E27FC236}">
                    <a16:creationId xmlns:a16="http://schemas.microsoft.com/office/drawing/2014/main" id="{C1D1DB99-7828-C510-26CB-8C089368420B}"/>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324;p11">
                <a:extLst>
                  <a:ext uri="{FF2B5EF4-FFF2-40B4-BE49-F238E27FC236}">
                    <a16:creationId xmlns:a16="http://schemas.microsoft.com/office/drawing/2014/main" id="{A76D2F01-1D1F-D78B-8AAC-C889B64BB30E}"/>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325;p11">
                <a:extLst>
                  <a:ext uri="{FF2B5EF4-FFF2-40B4-BE49-F238E27FC236}">
                    <a16:creationId xmlns:a16="http://schemas.microsoft.com/office/drawing/2014/main" id="{77BC9B8A-0B19-9CD2-FBDE-C3C958CFF0F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326;p11">
              <a:extLst>
                <a:ext uri="{FF2B5EF4-FFF2-40B4-BE49-F238E27FC236}">
                  <a16:creationId xmlns:a16="http://schemas.microsoft.com/office/drawing/2014/main" id="{2E5C3B2B-8E10-4649-9CC0-6949AC84842D}"/>
                </a:ext>
              </a:extLst>
            </p:cNvPr>
            <p:cNvGrpSpPr/>
            <p:nvPr/>
          </p:nvGrpSpPr>
          <p:grpSpPr>
            <a:xfrm>
              <a:off x="7602444" y="4993761"/>
              <a:ext cx="421973" cy="566288"/>
              <a:chOff x="2235747" y="3616583"/>
              <a:chExt cx="421973" cy="566288"/>
            </a:xfrm>
          </p:grpSpPr>
          <p:sp>
            <p:nvSpPr>
              <p:cNvPr id="10" name="Google Shape;327;p11">
                <a:extLst>
                  <a:ext uri="{FF2B5EF4-FFF2-40B4-BE49-F238E27FC236}">
                    <a16:creationId xmlns:a16="http://schemas.microsoft.com/office/drawing/2014/main" id="{2B27651B-E52E-94C6-E00E-0D99DB704B7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28;p11">
                <a:extLst>
                  <a:ext uri="{FF2B5EF4-FFF2-40B4-BE49-F238E27FC236}">
                    <a16:creationId xmlns:a16="http://schemas.microsoft.com/office/drawing/2014/main" id="{6497E38C-235F-BF03-2108-7435D14A0618}"/>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77524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FB731C-6FA0-55EC-9C42-2A67DA1701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4491" y="2026619"/>
            <a:ext cx="11118163" cy="3640391"/>
          </a:xfrm>
          <a:prstGeom prst="rect">
            <a:avLst/>
          </a:prstGeom>
        </p:spPr>
      </p:pic>
      <p:sp>
        <p:nvSpPr>
          <p:cNvPr id="288" name="Google Shape;288;p7"/>
          <p:cNvSpPr txBox="1"/>
          <p:nvPr/>
        </p:nvSpPr>
        <p:spPr>
          <a:xfrm>
            <a:off x="508943" y="576840"/>
            <a:ext cx="11499667" cy="803654"/>
          </a:xfrm>
          <a:prstGeom prst="rect">
            <a:avLst/>
          </a:prstGeom>
          <a:noFill/>
          <a:ln>
            <a:noFill/>
          </a:ln>
        </p:spPr>
        <p:txBody>
          <a:bodyPr spcFirstLastPara="1" wrap="square" lIns="91425" tIns="45700" rIns="91425" bIns="45700" anchor="t" anchorCtr="0">
            <a:noAutofit/>
          </a:bodyPr>
          <a:lstStyle/>
          <a:p>
            <a:pPr>
              <a:lnSpc>
                <a:spcPct val="90000"/>
              </a:lnSpc>
              <a:buSzPts val="2400"/>
            </a:pPr>
            <a:r>
              <a:rPr lang="de-DE" sz="2400" dirty="0">
                <a:latin typeface="Calibri"/>
                <a:ea typeface="Calibri"/>
                <a:cs typeface="Calibri"/>
              </a:rPr>
              <a:t>Agroökologie stellt einen Übergang zu </a:t>
            </a:r>
            <a:r>
              <a:rPr lang="de-DE" sz="2400" dirty="0" err="1">
                <a:latin typeface="Calibri"/>
                <a:ea typeface="Calibri"/>
                <a:cs typeface="Calibri"/>
              </a:rPr>
              <a:t>integrierteren</a:t>
            </a:r>
            <a:r>
              <a:rPr lang="de-DE" sz="2400" dirty="0">
                <a:latin typeface="Calibri"/>
                <a:ea typeface="Calibri"/>
                <a:cs typeface="Calibri"/>
              </a:rPr>
              <a:t>, ökologisch fundierteren und nachhaltigeren landwirtschaftlichen Praktiken dar. </a:t>
            </a:r>
            <a:r>
              <a:rPr lang="de-DE" sz="2400" b="1" dirty="0">
                <a:solidFill>
                  <a:srgbClr val="92D050"/>
                </a:solidFill>
                <a:latin typeface="Calibri" panose="020F0502020204030204" pitchFamily="34" charset="0"/>
                <a:ea typeface="Calibri" panose="020F0502020204030204" pitchFamily="34" charset="0"/>
                <a:cs typeface="Calibri" panose="020F0502020204030204" pitchFamily="34" charset="0"/>
              </a:rPr>
              <a:t>Die 10 Elemente der Agroökologie sind</a:t>
            </a:r>
          </a:p>
          <a:p>
            <a:pPr marL="0" marR="0" lvl="0" indent="0" algn="l" rtl="0">
              <a:lnSpc>
                <a:spcPct val="90000"/>
              </a:lnSpc>
              <a:spcBef>
                <a:spcPts val="1000"/>
              </a:spcBef>
              <a:spcAft>
                <a:spcPts val="0"/>
              </a:spcAft>
              <a:buClr>
                <a:schemeClr val="dk1"/>
              </a:buClr>
              <a:buSzPts val="2400"/>
              <a:buFont typeface="Arial"/>
              <a:buNone/>
            </a:pPr>
            <a:endParaRPr sz="2400" dirty="0">
              <a:solidFill>
                <a:srgbClr val="000000"/>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C1BF015A-105F-2AAA-3A6F-ACCC6549F657}"/>
              </a:ext>
            </a:extLst>
          </p:cNvPr>
          <p:cNvSpPr txBox="1"/>
          <p:nvPr/>
        </p:nvSpPr>
        <p:spPr>
          <a:xfrm>
            <a:off x="9839926" y="5888684"/>
            <a:ext cx="1751287"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hlinkClick r:id="rId3" action="ppaction://hlinkfile"/>
              </a:rPr>
              <a:t>Source</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pic>
        <p:nvPicPr>
          <p:cNvPr id="37" name="Picture 36">
            <a:extLst>
              <a:ext uri="{FF2B5EF4-FFF2-40B4-BE49-F238E27FC236}">
                <a16:creationId xmlns:a16="http://schemas.microsoft.com/office/drawing/2014/main" id="{E5DCC38A-D3FF-4572-C47C-7B03728483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696" y="2053398"/>
            <a:ext cx="11118163" cy="3640391"/>
          </a:xfrm>
          <a:prstGeom prst="rect">
            <a:avLst/>
          </a:prstGeom>
        </p:spPr>
      </p:pic>
      <p:sp>
        <p:nvSpPr>
          <p:cNvPr id="38" name="TextBox 37">
            <a:extLst>
              <a:ext uri="{FF2B5EF4-FFF2-40B4-BE49-F238E27FC236}">
                <a16:creationId xmlns:a16="http://schemas.microsoft.com/office/drawing/2014/main" id="{8965F8F0-6B21-4D3A-C76A-1B65ACAF2CAA}"/>
              </a:ext>
            </a:extLst>
          </p:cNvPr>
          <p:cNvSpPr txBox="1"/>
          <p:nvPr/>
        </p:nvSpPr>
        <p:spPr>
          <a:xfrm>
            <a:off x="1141822" y="3316208"/>
            <a:ext cx="1624405" cy="307777"/>
          </a:xfrm>
          <a:prstGeom prst="rect">
            <a:avLst/>
          </a:prstGeom>
          <a:solidFill>
            <a:schemeClr val="bg1"/>
          </a:solidFill>
        </p:spPr>
        <p:txBody>
          <a:bodyPr wrap="square" rtlCol="0">
            <a:spAutoFit/>
          </a:bodyPr>
          <a:lstStyle/>
          <a:p>
            <a:pPr algn="ctr"/>
            <a:r>
              <a:rPr lang="en-IE" b="1" dirty="0" err="1">
                <a:solidFill>
                  <a:srgbClr val="232323"/>
                </a:solidFill>
                <a:latin typeface="Calibri" panose="020F0502020204030204" pitchFamily="34" charset="0"/>
                <a:ea typeface="Calibri" panose="020F0502020204030204" pitchFamily="34" charset="0"/>
                <a:cs typeface="Calibri" panose="020F0502020204030204" pitchFamily="34" charset="0"/>
              </a:rPr>
              <a:t>Vielfalt</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1D87D791-2C66-88F5-5C01-160EE3DE8759}"/>
              </a:ext>
            </a:extLst>
          </p:cNvPr>
          <p:cNvSpPr txBox="1"/>
          <p:nvPr/>
        </p:nvSpPr>
        <p:spPr>
          <a:xfrm>
            <a:off x="9638609" y="5018470"/>
            <a:ext cx="1751287" cy="738664"/>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Kreiswirtschaft und </a:t>
            </a:r>
            <a:r>
              <a:rPr lang="en-IE" b="1" dirty="0" err="1">
                <a:solidFill>
                  <a:srgbClr val="232323"/>
                </a:solidFill>
                <a:latin typeface="Calibri" panose="020F0502020204030204" pitchFamily="34" charset="0"/>
                <a:ea typeface="Calibri" panose="020F0502020204030204" pitchFamily="34" charset="0"/>
                <a:cs typeface="Calibri" panose="020F0502020204030204" pitchFamily="34" charset="0"/>
              </a:rPr>
              <a:t>Solidarische</a:t>
            </a: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 </a:t>
            </a:r>
            <a:r>
              <a:rPr lang="en-IE" b="1" dirty="0" err="1">
                <a:solidFill>
                  <a:srgbClr val="232323"/>
                </a:solidFill>
                <a:latin typeface="Calibri" panose="020F0502020204030204" pitchFamily="34" charset="0"/>
                <a:ea typeface="Calibri" panose="020F0502020204030204" pitchFamily="34" charset="0"/>
                <a:cs typeface="Calibri" panose="020F0502020204030204" pitchFamily="34" charset="0"/>
              </a:rPr>
              <a:t>Wirtschaft</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380C602F-229A-EC11-B63F-B4577237DCCF}"/>
              </a:ext>
            </a:extLst>
          </p:cNvPr>
          <p:cNvSpPr txBox="1"/>
          <p:nvPr/>
        </p:nvSpPr>
        <p:spPr>
          <a:xfrm>
            <a:off x="7324184" y="5012684"/>
            <a:ext cx="2017193" cy="523220"/>
          </a:xfrm>
          <a:prstGeom prst="rect">
            <a:avLst/>
          </a:prstGeom>
          <a:solidFill>
            <a:schemeClr val="bg1"/>
          </a:solidFill>
        </p:spPr>
        <p:txBody>
          <a:bodyPr wrap="square" rtlCol="0">
            <a:spAutoFit/>
          </a:bodyPr>
          <a:lstStyle/>
          <a:p>
            <a:pPr algn="ctr"/>
            <a:r>
              <a:rPr lang="en-GB" b="1" dirty="0">
                <a:solidFill>
                  <a:srgbClr val="232323"/>
                </a:solidFill>
                <a:latin typeface="Calibri" panose="020F0502020204030204" pitchFamily="34" charset="0"/>
                <a:ea typeface="Calibri" panose="020F0502020204030204" pitchFamily="34" charset="0"/>
                <a:cs typeface="Calibri" panose="020F0502020204030204" pitchFamily="34" charset="0"/>
              </a:rPr>
              <a:t>Verantwortungsvolle Governance</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52F4988E-5331-2AD1-D4A8-61AC1FCE0FB1}"/>
              </a:ext>
            </a:extLst>
          </p:cNvPr>
          <p:cNvSpPr txBox="1"/>
          <p:nvPr/>
        </p:nvSpPr>
        <p:spPr>
          <a:xfrm>
            <a:off x="5136842" y="5012684"/>
            <a:ext cx="2017193"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Kultur und </a:t>
            </a:r>
            <a:r>
              <a:rPr lang="en-IE" b="1" dirty="0" err="1">
                <a:solidFill>
                  <a:srgbClr val="232323"/>
                </a:solidFill>
                <a:latin typeface="Calibri" panose="020F0502020204030204" pitchFamily="34" charset="0"/>
                <a:ea typeface="Calibri" panose="020F0502020204030204" pitchFamily="34" charset="0"/>
                <a:cs typeface="Calibri" panose="020F0502020204030204" pitchFamily="34" charset="0"/>
              </a:rPr>
              <a:t>Ernährungstraditionen</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DDFD6767-E615-A280-1C20-5D1D41BABA40}"/>
              </a:ext>
            </a:extLst>
          </p:cNvPr>
          <p:cNvSpPr txBox="1"/>
          <p:nvPr/>
        </p:nvSpPr>
        <p:spPr>
          <a:xfrm>
            <a:off x="3087198" y="5012684"/>
            <a:ext cx="1918448"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Menschliche und </a:t>
            </a:r>
            <a:r>
              <a:rPr lang="en-IE" b="1" dirty="0" err="1">
                <a:solidFill>
                  <a:srgbClr val="232323"/>
                </a:solidFill>
                <a:latin typeface="Calibri" panose="020F0502020204030204" pitchFamily="34" charset="0"/>
                <a:ea typeface="Calibri" panose="020F0502020204030204" pitchFamily="34" charset="0"/>
                <a:cs typeface="Calibri" panose="020F0502020204030204" pitchFamily="34" charset="0"/>
              </a:rPr>
              <a:t>soziale</a:t>
            </a: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 </a:t>
            </a:r>
            <a:r>
              <a:rPr lang="en-IE" b="1" dirty="0" err="1">
                <a:solidFill>
                  <a:srgbClr val="232323"/>
                </a:solidFill>
                <a:latin typeface="Calibri" panose="020F0502020204030204" pitchFamily="34" charset="0"/>
                <a:ea typeface="Calibri" panose="020F0502020204030204" pitchFamily="34" charset="0"/>
                <a:cs typeface="Calibri" panose="020F0502020204030204" pitchFamily="34" charset="0"/>
              </a:rPr>
              <a:t>Werte</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21ABAD11-A13C-5B15-3DE5-B92E9E6F1DA3}"/>
              </a:ext>
            </a:extLst>
          </p:cNvPr>
          <p:cNvSpPr txBox="1"/>
          <p:nvPr/>
        </p:nvSpPr>
        <p:spPr>
          <a:xfrm>
            <a:off x="1161448" y="5012684"/>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Resilienz</a:t>
            </a:r>
          </a:p>
        </p:txBody>
      </p:sp>
      <p:sp>
        <p:nvSpPr>
          <p:cNvPr id="44" name="TextBox 43">
            <a:extLst>
              <a:ext uri="{FF2B5EF4-FFF2-40B4-BE49-F238E27FC236}">
                <a16:creationId xmlns:a16="http://schemas.microsoft.com/office/drawing/2014/main" id="{383A43DD-D987-92C1-DE0D-07414BC92557}"/>
              </a:ext>
            </a:extLst>
          </p:cNvPr>
          <p:cNvSpPr txBox="1"/>
          <p:nvPr/>
        </p:nvSpPr>
        <p:spPr>
          <a:xfrm>
            <a:off x="2889010" y="3338228"/>
            <a:ext cx="2312001" cy="523220"/>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Ko-</a:t>
            </a:r>
            <a:r>
              <a:rPr lang="en-IE" b="1" dirty="0" err="1">
                <a:solidFill>
                  <a:srgbClr val="232323"/>
                </a:solidFill>
                <a:latin typeface="Calibri" panose="020F0502020204030204" pitchFamily="34" charset="0"/>
                <a:ea typeface="Calibri" panose="020F0502020204030204" pitchFamily="34" charset="0"/>
                <a:cs typeface="Calibri" panose="020F0502020204030204" pitchFamily="34" charset="0"/>
              </a:rPr>
              <a:t>Kreation</a:t>
            </a: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 und </a:t>
            </a:r>
            <a:r>
              <a:rPr lang="en-IE" b="1" dirty="0" err="1">
                <a:solidFill>
                  <a:srgbClr val="232323"/>
                </a:solidFill>
                <a:latin typeface="Calibri" panose="020F0502020204030204" pitchFamily="34" charset="0"/>
                <a:ea typeface="Calibri" panose="020F0502020204030204" pitchFamily="34" charset="0"/>
                <a:cs typeface="Calibri" panose="020F0502020204030204" pitchFamily="34" charset="0"/>
              </a:rPr>
              <a:t>Wissensaustausch</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A6EC789A-B35A-4357-046D-CCEF2AB2F210}"/>
              </a:ext>
            </a:extLst>
          </p:cNvPr>
          <p:cNvSpPr txBox="1"/>
          <p:nvPr/>
        </p:nvSpPr>
        <p:spPr>
          <a:xfrm>
            <a:off x="5446576" y="3312950"/>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Synergien</a:t>
            </a:r>
          </a:p>
        </p:txBody>
      </p:sp>
      <p:sp>
        <p:nvSpPr>
          <p:cNvPr id="46" name="TextBox 45">
            <a:extLst>
              <a:ext uri="{FF2B5EF4-FFF2-40B4-BE49-F238E27FC236}">
                <a16:creationId xmlns:a16="http://schemas.microsoft.com/office/drawing/2014/main" id="{9F83F3AD-F0E7-E09C-869E-512FE6F2D132}"/>
              </a:ext>
            </a:extLst>
          </p:cNvPr>
          <p:cNvSpPr txBox="1"/>
          <p:nvPr/>
        </p:nvSpPr>
        <p:spPr>
          <a:xfrm>
            <a:off x="7463769" y="3345648"/>
            <a:ext cx="1624405" cy="307777"/>
          </a:xfrm>
          <a:prstGeom prst="rect">
            <a:avLst/>
          </a:prstGeom>
          <a:solidFill>
            <a:schemeClr val="bg1"/>
          </a:solidFill>
        </p:spPr>
        <p:txBody>
          <a:bodyPr wrap="square" rtlCol="0">
            <a:spAutoFit/>
          </a:bodyPr>
          <a:lstStyle/>
          <a:p>
            <a:pPr algn="ctr"/>
            <a:r>
              <a:rPr lang="en-IE" b="1" dirty="0" err="1">
                <a:solidFill>
                  <a:srgbClr val="232323"/>
                </a:solidFill>
                <a:latin typeface="Calibri" panose="020F0502020204030204" pitchFamily="34" charset="0"/>
                <a:ea typeface="Calibri" panose="020F0502020204030204" pitchFamily="34" charset="0"/>
                <a:cs typeface="Calibri" panose="020F0502020204030204" pitchFamily="34" charset="0"/>
              </a:rPr>
              <a:t>Effizienz</a:t>
            </a:r>
            <a:endParaRPr lang="en-IE" b="1" dirty="0">
              <a:solidFill>
                <a:srgbClr val="232323"/>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3D42A839-AB62-DD98-CFAF-73CA08DCEFD6}"/>
              </a:ext>
            </a:extLst>
          </p:cNvPr>
          <p:cNvSpPr txBox="1"/>
          <p:nvPr/>
        </p:nvSpPr>
        <p:spPr>
          <a:xfrm>
            <a:off x="9646610" y="3338228"/>
            <a:ext cx="1624405" cy="307777"/>
          </a:xfrm>
          <a:prstGeom prst="rect">
            <a:avLst/>
          </a:prstGeom>
          <a:solidFill>
            <a:schemeClr val="bg1"/>
          </a:solidFill>
        </p:spPr>
        <p:txBody>
          <a:bodyPr wrap="square" rtlCol="0">
            <a:spAutoFit/>
          </a:bodyPr>
          <a:lstStyle/>
          <a:p>
            <a:pPr algn="ctr"/>
            <a:r>
              <a:rPr lang="en-IE" b="1" dirty="0">
                <a:solidFill>
                  <a:srgbClr val="232323"/>
                </a:solidFill>
                <a:latin typeface="Calibri" panose="020F0502020204030204" pitchFamily="34" charset="0"/>
                <a:ea typeface="Calibri" panose="020F0502020204030204" pitchFamily="34" charset="0"/>
                <a:cs typeface="Calibri" panose="020F0502020204030204" pitchFamily="34" charset="0"/>
              </a:rPr>
              <a:t>Recycling</a:t>
            </a:r>
          </a:p>
        </p:txBody>
      </p:sp>
    </p:spTree>
    <p:extLst>
      <p:ext uri="{BB962C8B-B14F-4D97-AF65-F5344CB8AC3E}">
        <p14:creationId xmlns:p14="http://schemas.microsoft.com/office/powerpoint/2010/main" val="374948490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2186</Words>
  <Application>Microsoft Office PowerPoint</Application>
  <PresentationFormat>Widescreen</PresentationFormat>
  <Paragraphs>155</Paragraphs>
  <Slides>30</Slides>
  <Notes>21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Lato Black</vt:lpstr>
      <vt:lpstr>Calibri</vt:lpstr>
      <vt:lpstr>Times New Roman</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11</cp:revision>
  <dcterms:created xsi:type="dcterms:W3CDTF">2020-10-14T13:32:04Z</dcterms:created>
  <dcterms:modified xsi:type="dcterms:W3CDTF">2024-09-04T14:03:38Z</dcterms:modified>
</cp:coreProperties>
</file>