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4286" r:id="rId2"/>
    <p:sldId id="257" r:id="rId3"/>
    <p:sldId id="259" r:id="rId4"/>
    <p:sldId id="260" r:id="rId5"/>
    <p:sldId id="261" r:id="rId6"/>
    <p:sldId id="4288"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4289" r:id="rId32"/>
  </p:sldIdLst>
  <p:sldSz cx="12192000" cy="6858000"/>
  <p:notesSz cx="6858000" cy="9144000"/>
  <p:embeddedFontLst>
    <p:embeddedFont>
      <p:font typeface="Montserrat Light" panose="000004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izvP5sqQTo5GEUY+AgrVQ2YOxEM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a momentum" initials="" lastIdx="2" clrIdx="0"/>
  <p:cmAuthor id="1" name="Eduard Uher"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DC641"/>
    <a:srgbClr val="1111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111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1.fntdata"/><Relationship Id="rId47" Type="http://customschemas.google.com/relationships/presentationmetadata" Target="meta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de6adfa13e_3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2de6adfa13e_3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g2de6adfa13e_3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cd75f9cfb2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g2cd75f9cfb2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2cd75f9cfb2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2" name="Google Shape;472;g2cd75f9cfb2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dbfe14094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2dbfe14094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g2dbfe14094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de6adfa13e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2de6adfa13e_3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g2de6adfa13e_3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userDrawn="1">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799619" y="83404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34916" y="834044"/>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799619" y="157714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634916" y="1577147"/>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799619" y="231702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634916" y="231702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799619" y="305861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634916" y="3058614"/>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799619" y="376548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634916" y="3765486"/>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594783" y="335432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594783" y="2668813"/>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594783" y="2052457"/>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594783" y="144184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cxnSp>
        <p:nvCxnSpPr>
          <p:cNvPr id="2" name="Google Shape;39;p30">
            <a:extLst>
              <a:ext uri="{FF2B5EF4-FFF2-40B4-BE49-F238E27FC236}">
                <a16:creationId xmlns:a16="http://schemas.microsoft.com/office/drawing/2014/main" id="{F303AD7C-128E-E68B-CA97-D85274A10052}"/>
              </a:ext>
            </a:extLst>
          </p:cNvPr>
          <p:cNvCxnSpPr/>
          <p:nvPr userDrawn="1"/>
        </p:nvCxnSpPr>
        <p:spPr>
          <a:xfrm rot="10800000">
            <a:off x="5594783" y="4016194"/>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3" name="Google Shape;39;p30">
            <a:extLst>
              <a:ext uri="{FF2B5EF4-FFF2-40B4-BE49-F238E27FC236}">
                <a16:creationId xmlns:a16="http://schemas.microsoft.com/office/drawing/2014/main" id="{DCFF810E-6DE5-32BA-DFEA-EF23FDF62FCE}"/>
              </a:ext>
            </a:extLst>
          </p:cNvPr>
          <p:cNvCxnSpPr/>
          <p:nvPr userDrawn="1"/>
        </p:nvCxnSpPr>
        <p:spPr>
          <a:xfrm rot="10800000">
            <a:off x="5594783" y="5280853"/>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 name="Google Shape;36;p30">
            <a:extLst>
              <a:ext uri="{FF2B5EF4-FFF2-40B4-BE49-F238E27FC236}">
                <a16:creationId xmlns:a16="http://schemas.microsoft.com/office/drawing/2014/main" id="{C4265B9A-3547-2A60-59FC-76DA4CF3F7B8}"/>
              </a:ext>
            </a:extLst>
          </p:cNvPr>
          <p:cNvSpPr txBox="1">
            <a:spLocks noGrp="1"/>
          </p:cNvSpPr>
          <p:nvPr>
            <p:ph type="body" idx="16"/>
          </p:nvPr>
        </p:nvSpPr>
        <p:spPr>
          <a:xfrm>
            <a:off x="5799619" y="4440389"/>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 name="Google Shape;37;p30">
            <a:extLst>
              <a:ext uri="{FF2B5EF4-FFF2-40B4-BE49-F238E27FC236}">
                <a16:creationId xmlns:a16="http://schemas.microsoft.com/office/drawing/2014/main" id="{9008243E-C860-76AA-0969-E1439B600785}"/>
              </a:ext>
            </a:extLst>
          </p:cNvPr>
          <p:cNvSpPr txBox="1">
            <a:spLocks noGrp="1"/>
          </p:cNvSpPr>
          <p:nvPr>
            <p:ph type="body" idx="17"/>
          </p:nvPr>
        </p:nvSpPr>
        <p:spPr>
          <a:xfrm>
            <a:off x="6634916" y="4440389"/>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 name="Google Shape;36;p30">
            <a:extLst>
              <a:ext uri="{FF2B5EF4-FFF2-40B4-BE49-F238E27FC236}">
                <a16:creationId xmlns:a16="http://schemas.microsoft.com/office/drawing/2014/main" id="{213AF83A-D641-6F6E-3E79-2222572A2B4A}"/>
              </a:ext>
            </a:extLst>
          </p:cNvPr>
          <p:cNvSpPr txBox="1">
            <a:spLocks noGrp="1"/>
          </p:cNvSpPr>
          <p:nvPr>
            <p:ph type="body" idx="18"/>
          </p:nvPr>
        </p:nvSpPr>
        <p:spPr>
          <a:xfrm>
            <a:off x="5799619" y="510999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37;p30">
            <a:extLst>
              <a:ext uri="{FF2B5EF4-FFF2-40B4-BE49-F238E27FC236}">
                <a16:creationId xmlns:a16="http://schemas.microsoft.com/office/drawing/2014/main" id="{512B1257-3F5C-5333-6AAD-A56BB6601D07}"/>
              </a:ext>
            </a:extLst>
          </p:cNvPr>
          <p:cNvSpPr txBox="1">
            <a:spLocks noGrp="1"/>
          </p:cNvSpPr>
          <p:nvPr>
            <p:ph type="body" idx="19"/>
          </p:nvPr>
        </p:nvSpPr>
        <p:spPr>
          <a:xfrm>
            <a:off x="6634916" y="5109992"/>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 name="Google Shape;39;p30">
            <a:extLst>
              <a:ext uri="{FF2B5EF4-FFF2-40B4-BE49-F238E27FC236}">
                <a16:creationId xmlns:a16="http://schemas.microsoft.com/office/drawing/2014/main" id="{44DB0B4C-8956-5030-1BF7-5D8F52E1F322}"/>
              </a:ext>
            </a:extLst>
          </p:cNvPr>
          <p:cNvCxnSpPr/>
          <p:nvPr userDrawn="1"/>
        </p:nvCxnSpPr>
        <p:spPr>
          <a:xfrm rot="10800000">
            <a:off x="5594783" y="4671931"/>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11" name="Google Shape;36;p30">
            <a:extLst>
              <a:ext uri="{FF2B5EF4-FFF2-40B4-BE49-F238E27FC236}">
                <a16:creationId xmlns:a16="http://schemas.microsoft.com/office/drawing/2014/main" id="{76DD109B-BE85-4FFB-0D00-A495D4518CCC}"/>
              </a:ext>
            </a:extLst>
          </p:cNvPr>
          <p:cNvSpPr txBox="1">
            <a:spLocks noGrp="1"/>
          </p:cNvSpPr>
          <p:nvPr>
            <p:ph type="body" idx="20"/>
          </p:nvPr>
        </p:nvSpPr>
        <p:spPr>
          <a:xfrm>
            <a:off x="5799619" y="57848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37;p30">
            <a:extLst>
              <a:ext uri="{FF2B5EF4-FFF2-40B4-BE49-F238E27FC236}">
                <a16:creationId xmlns:a16="http://schemas.microsoft.com/office/drawing/2014/main" id="{F2DC929A-4729-90F1-01ED-115DA453B775}"/>
              </a:ext>
            </a:extLst>
          </p:cNvPr>
          <p:cNvSpPr txBox="1">
            <a:spLocks noGrp="1"/>
          </p:cNvSpPr>
          <p:nvPr>
            <p:ph type="body" idx="21"/>
          </p:nvPr>
        </p:nvSpPr>
        <p:spPr>
          <a:xfrm>
            <a:off x="6634916" y="578489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55935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email">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78"/>
        <p:cNvGrpSpPr/>
        <p:nvPr/>
      </p:nvGrpSpPr>
      <p:grpSpPr>
        <a:xfrm>
          <a:off x="0" y="0"/>
          <a:ext cx="0" cy="0"/>
          <a:chOff x="0" y="0"/>
          <a:chExt cx="0" cy="0"/>
        </a:xfrm>
      </p:grpSpPr>
      <p:sp>
        <p:nvSpPr>
          <p:cNvPr id="79" name="Google Shape;7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 name="Google Shape;8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7" name="Google Shape;87;p40"/>
          <p:cNvGrpSpPr/>
          <p:nvPr/>
        </p:nvGrpSpPr>
        <p:grpSpPr>
          <a:xfrm>
            <a:off x="309236" y="3028352"/>
            <a:ext cx="6499866" cy="2738122"/>
            <a:chOff x="1202708" y="6807724"/>
            <a:chExt cx="6270636" cy="2641557"/>
          </a:xfrm>
        </p:grpSpPr>
        <p:grpSp>
          <p:nvGrpSpPr>
            <p:cNvPr id="88" name="Google Shape;88;p40"/>
            <p:cNvGrpSpPr/>
            <p:nvPr/>
          </p:nvGrpSpPr>
          <p:grpSpPr>
            <a:xfrm>
              <a:off x="2348838" y="6807724"/>
              <a:ext cx="1249545" cy="2223620"/>
              <a:chOff x="2348838" y="6807724"/>
              <a:chExt cx="1249545" cy="2223620"/>
            </a:xfrm>
          </p:grpSpPr>
          <p:sp>
            <p:nvSpPr>
              <p:cNvPr id="89" name="Google Shape;8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93" name="Google Shape;93;p40"/>
              <p:cNvGrpSpPr/>
              <p:nvPr/>
            </p:nvGrpSpPr>
            <p:grpSpPr>
              <a:xfrm>
                <a:off x="2483956" y="6807724"/>
                <a:ext cx="738321" cy="802017"/>
                <a:chOff x="2483956" y="6807724"/>
                <a:chExt cx="738321" cy="802017"/>
              </a:xfrm>
            </p:grpSpPr>
            <p:sp>
              <p:nvSpPr>
                <p:cNvPr id="94" name="Google Shape;9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97" name="Google Shape;97;p40"/>
            <p:cNvGrpSpPr/>
            <p:nvPr/>
          </p:nvGrpSpPr>
          <p:grpSpPr>
            <a:xfrm>
              <a:off x="1202708" y="6848940"/>
              <a:ext cx="6270636" cy="2600341"/>
              <a:chOff x="1202708" y="6848940"/>
              <a:chExt cx="6270636" cy="2600341"/>
            </a:xfrm>
          </p:grpSpPr>
          <p:sp>
            <p:nvSpPr>
              <p:cNvPr id="98" name="Google Shape;9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 name="Google Shape;9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00" name="Google Shape;10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3E547445-D073-40D9-2DDA-10E159C5872B}"/>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B7579557-572C-6AB8-00FE-2FC8E1D08D1E}"/>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C54AC337-E81F-7F77-AA96-8E80034CC55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01"/>
        <p:cNvGrpSpPr/>
        <p:nvPr/>
      </p:nvGrpSpPr>
      <p:grpSpPr>
        <a:xfrm>
          <a:off x="0" y="0"/>
          <a:ext cx="0" cy="0"/>
          <a:chOff x="0" y="0"/>
          <a:chExt cx="0" cy="0"/>
        </a:xfrm>
      </p:grpSpPr>
      <p:sp>
        <p:nvSpPr>
          <p:cNvPr id="102" name="Google Shape;102;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05"/>
        <p:cNvGrpSpPr/>
        <p:nvPr/>
      </p:nvGrpSpPr>
      <p:grpSpPr>
        <a:xfrm>
          <a:off x="0" y="0"/>
          <a:ext cx="0" cy="0"/>
          <a:chOff x="0" y="0"/>
          <a:chExt cx="0" cy="0"/>
        </a:xfrm>
      </p:grpSpPr>
      <p:cxnSp>
        <p:nvCxnSpPr>
          <p:cNvPr id="106" name="Google Shape;10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07" name="Google Shape;10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08"/>
        <p:cNvGrpSpPr/>
        <p:nvPr/>
      </p:nvGrpSpPr>
      <p:grpSpPr>
        <a:xfrm>
          <a:off x="0" y="0"/>
          <a:ext cx="0" cy="0"/>
          <a:chOff x="0" y="0"/>
          <a:chExt cx="0" cy="0"/>
        </a:xfrm>
      </p:grpSpPr>
      <p:sp>
        <p:nvSpPr>
          <p:cNvPr id="109" name="Google Shape;10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0" name="Google Shape;110;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11" name="Google Shape;11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4" name="Google Shape;114;p42"/>
          <p:cNvGrpSpPr/>
          <p:nvPr/>
        </p:nvGrpSpPr>
        <p:grpSpPr>
          <a:xfrm>
            <a:off x="9031059" y="445499"/>
            <a:ext cx="2735993" cy="679345"/>
            <a:chOff x="0" y="0"/>
            <a:chExt cx="2301694" cy="571500"/>
          </a:xfrm>
        </p:grpSpPr>
        <p:sp>
          <p:nvSpPr>
            <p:cNvPr id="115" name="Google Shape;11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6" name="Google Shape;116;p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17" name="Google Shape;11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11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20"/>
        <p:cNvGrpSpPr/>
        <p:nvPr/>
      </p:nvGrpSpPr>
      <p:grpSpPr>
        <a:xfrm>
          <a:off x="0" y="0"/>
          <a:ext cx="0" cy="0"/>
          <a:chOff x="0" y="0"/>
          <a:chExt cx="0" cy="0"/>
        </a:xfrm>
      </p:grpSpPr>
      <p:sp>
        <p:nvSpPr>
          <p:cNvPr id="121" name="Google Shape;12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4" name="Google Shape;124;p43"/>
          <p:cNvGrpSpPr/>
          <p:nvPr/>
        </p:nvGrpSpPr>
        <p:grpSpPr>
          <a:xfrm>
            <a:off x="9236842" y="286604"/>
            <a:ext cx="2735993" cy="679345"/>
            <a:chOff x="0" y="0"/>
            <a:chExt cx="2301694" cy="571500"/>
          </a:xfrm>
        </p:grpSpPr>
        <p:sp>
          <p:nvSpPr>
            <p:cNvPr id="125" name="Google Shape;12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6" name="Google Shape;126;p4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27" name="Google Shape;12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3"/>
          <p:cNvSpPr>
            <a:spLocks noGrp="1"/>
          </p:cNvSpPr>
          <p:nvPr>
            <p:ph type="pic" idx="3"/>
          </p:nvPr>
        </p:nvSpPr>
        <p:spPr>
          <a:xfrm>
            <a:off x="-1" y="354507"/>
            <a:ext cx="5501637" cy="4939649"/>
          </a:xfrm>
          <a:prstGeom prst="rect">
            <a:avLst/>
          </a:prstGeom>
          <a:solidFill>
            <a:srgbClr val="D8D8D8"/>
          </a:solidFill>
          <a:ln>
            <a:noFill/>
          </a:ln>
        </p:spPr>
      </p:sp>
      <p:pic>
        <p:nvPicPr>
          <p:cNvPr id="129" name="Google Shape;129;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30" name="Google Shape;13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accelerator.chathamhouse.org/article/land-use-challenges#section-4"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accelerator.chathamhouse.org/article/land-use-challenges#section-5" TargetMode="Externa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1.sv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1016%2FS0169-5347%2803%2900008-9"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brainly.com/question/23780224"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wwfbalticfarmer.org/farming-practices/water-managemen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hyperlink" Target="https://epthinktank.eu/2017/10/09/precision-agriculture-animated-infographic-explains-how-it-revolutionises-farming-in-europe/"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farmablatnicka.eu/cs/" TargetMode="External"/><Relationship Id="rId2" Type="http://schemas.openxmlformats.org/officeDocument/2006/relationships/slideLayout" Target="../slideLayouts/slideLayout4.xml"/><Relationship Id="rId1" Type="http://schemas.openxmlformats.org/officeDocument/2006/relationships/video" Target="https://www.youtube.com/embed/ysqXZHxJzyU?feature=oembed" TargetMode="External"/><Relationship Id="rId5" Type="http://schemas.openxmlformats.org/officeDocument/2006/relationships/image" Target="../media/image12.jpeg"/><Relationship Id="rId4" Type="http://schemas.openxmlformats.org/officeDocument/2006/relationships/hyperlink" Target="https://www.youtube.com/watch?v=ysqXZHxJzyU"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07/BF00129253"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6" y="4579624"/>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Krajinná ekológia</a:t>
            </a:r>
            <a:endParaRPr lang="en-IE" sz="36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5</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2de6adfa13e_3_0"/>
          <p:cNvSpPr txBox="1">
            <a:spLocks noGrp="1"/>
          </p:cNvSpPr>
          <p:nvPr>
            <p:ph type="body" idx="1"/>
          </p:nvPr>
        </p:nvSpPr>
        <p:spPr>
          <a:xfrm>
            <a:off x="542925" y="1109719"/>
            <a:ext cx="11106150" cy="44199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b="1" dirty="0">
                <a:solidFill>
                  <a:srgbClr val="8DC64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Priestorová heterogenita</a:t>
            </a:r>
            <a:r>
              <a:rPr lang="en-US" b="1" dirty="0">
                <a:solidFill>
                  <a:srgbClr val="8DC641"/>
                </a:solidFill>
              </a:rPr>
              <a:t>: </a:t>
            </a:r>
            <a:r>
              <a:rPr lang="en-US" b="1" dirty="0">
                <a:solidFill>
                  <a:srgbClr val="374151"/>
                </a:solidFill>
              </a:rPr>
              <a:t>V </a:t>
            </a:r>
            <a:r>
              <a:rPr lang="en-US" dirty="0">
                <a:solidFill>
                  <a:srgbClr val="0D0D0D"/>
                </a:solidFill>
                <a:highlight>
                  <a:srgbClr val="FFFFFF"/>
                </a:highlight>
              </a:rPr>
              <a:t>lesnom ekosystéme možno priestorovú heterogenitu pozorovať v nerovnomernom rozložení rôznych druhov drevín. Napríklad v niektorých oblastiach môže prevládať borovica, zatiaľ čo v iných oblastiach dominujú duby alebo javory. Toto rozloženie môže byť ovplyvnené faktormi, ako je typ pôdy, úroveň vlhkosti, dostupnosť slnečného svetla a narušenia, ako je požiar alebo vyvrátenie vetrom. Rozdielnosť týchto environmentálnych faktorov vytvára mozaiku rôznych biotopov, z ktorých každý podporuje rôzne spoločenstvá rastlín a živočíchov.</a:t>
            </a:r>
            <a:endParaRPr b="1" dirty="0">
              <a:solidFill>
                <a:srgbClr val="374151"/>
              </a:solidFill>
            </a:endParaRPr>
          </a:p>
          <a:p>
            <a:pPr marL="457200" lvl="0" indent="-228600" algn="l" rtl="0">
              <a:lnSpc>
                <a:spcPct val="90000"/>
              </a:lnSpc>
              <a:spcBef>
                <a:spcPts val="1000"/>
              </a:spcBef>
              <a:spcAft>
                <a:spcPts val="0"/>
              </a:spcAft>
              <a:buClr>
                <a:srgbClr val="000000"/>
              </a:buClr>
              <a:buSzPts val="2400"/>
              <a:buFont typeface="Arial"/>
              <a:buNone/>
            </a:pPr>
            <a:r>
              <a:rPr lang="en-US" b="1" dirty="0">
                <a:solidFill>
                  <a:srgbClr val="8DC641"/>
                </a:solidFill>
              </a:rPr>
              <a:t>Dôraz na vzor, proces a stupnice: </a:t>
            </a:r>
            <a:r>
              <a:rPr lang="en-US" dirty="0">
                <a:solidFill>
                  <a:srgbClr val="0D0D0D"/>
                </a:solidFill>
                <a:highlight>
                  <a:srgbClr val="FFFFFF"/>
                </a:highlight>
              </a:rPr>
              <a:t>Uvažujme riečny systém so sieťou prítokov. Vzor môže byť dendritické (rozvetvené) usporiadanie vodných tokov. Proces by mohol zahŕňať hydrologický cyklus, prenos sedimentov a eróziu, ktoré časom formujú podobu rieky. Mierka by mohla siahať od malých vlniek na vodnej hladine až po dynamiku povodia vo veľkom meradle, ktorá ovplyvňuje regionálnu dostupnosť vody a zdravie ekosystému.</a:t>
            </a:r>
            <a:endParaRPr dirty="0">
              <a:solidFill>
                <a:srgbClr val="374151"/>
              </a:solidFill>
            </a:endParaRPr>
          </a:p>
          <a:p>
            <a:pPr marL="457200" lvl="0" indent="-228600" algn="l" rtl="0">
              <a:lnSpc>
                <a:spcPct val="90000"/>
              </a:lnSpc>
              <a:spcBef>
                <a:spcPts val="1000"/>
              </a:spcBef>
              <a:spcAft>
                <a:spcPts val="0"/>
              </a:spcAft>
              <a:buSzPts val="2400"/>
              <a:buNone/>
            </a:pPr>
            <a:endParaRPr sz="1800" dirty="0"/>
          </a:p>
        </p:txBody>
      </p:sp>
      <p:sp>
        <p:nvSpPr>
          <p:cNvPr id="268" name="Google Shape;268;g2de6adfa13e_3_0"/>
          <p:cNvSpPr txBox="1">
            <a:spLocks noGrp="1"/>
          </p:cNvSpPr>
          <p:nvPr>
            <p:ph type="body" idx="2"/>
          </p:nvPr>
        </p:nvSpPr>
        <p:spPr>
          <a:xfrm>
            <a:off x="798450" y="492295"/>
            <a:ext cx="10595100" cy="52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dirty="0"/>
              <a:t>Príklady</a:t>
            </a:r>
            <a:endParaRPr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g2de6adfa13e_3_9"/>
          <p:cNvSpPr txBox="1">
            <a:spLocks noGrp="1"/>
          </p:cNvSpPr>
          <p:nvPr>
            <p:ph type="body" idx="1"/>
          </p:nvPr>
        </p:nvSpPr>
        <p:spPr>
          <a:xfrm>
            <a:off x="798375" y="1475749"/>
            <a:ext cx="8640900" cy="4419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dirty="0">
                <a:solidFill>
                  <a:srgbClr val="8DC641"/>
                </a:solidFill>
              </a:rPr>
              <a:t>Prepojenie biofyzikálnych a socioekonomických vied: </a:t>
            </a:r>
            <a:r>
              <a:rPr lang="en-US" dirty="0">
                <a:solidFill>
                  <a:srgbClr val="0D0D0D"/>
                </a:solidFill>
                <a:highlight>
                  <a:srgbClr val="FFFFFF"/>
                </a:highlight>
              </a:rPr>
              <a:t>Riadenie pobrežných zón je oblasť, v ktorej je prepojenie biofyzikálnych a socioekonomických vied kľúčové. Biofyzikálne vedy skúmajú pobrežné procesy, ako sú príliv a odliv, erózia a rozmiestnenie biotopov. Sociálno-ekonomické vedy skúmajú ľudské činnosti, ako je rybolov, cestovný ruch, rozvoj miest a tvorba politiky. Účinné stratégie riadenia pobrežných oblastí musia zohľadňovať prirodzenú dynamiku pobrežných ekosystémov aj sociálno-ekonomické požiadavky, ktoré sú na ne kladené. Napríklad vytvorenie plánov udržateľného riadenia rybolovu zahŕňa pochopenie dynamiky populácie rýb (biofyzikálny problém) a ekonomického významu rybolovu pre miestne komunity (socioekonomický problém). </a:t>
            </a:r>
            <a:endParaRPr dirty="0"/>
          </a:p>
        </p:txBody>
      </p:sp>
      <p:sp>
        <p:nvSpPr>
          <p:cNvPr id="275" name="Google Shape;275;g2de6adfa13e_3_9"/>
          <p:cNvSpPr txBox="1">
            <a:spLocks noGrp="1"/>
          </p:cNvSpPr>
          <p:nvPr>
            <p:ph type="body" idx="2"/>
          </p:nvPr>
        </p:nvSpPr>
        <p:spPr>
          <a:xfrm>
            <a:off x="798375" y="761601"/>
            <a:ext cx="10595100" cy="52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dirty="0"/>
              <a:t>Príklady</a:t>
            </a:r>
            <a:endParaRPr b="1" dirty="0"/>
          </a:p>
        </p:txBody>
      </p:sp>
      <p:pic>
        <p:nvPicPr>
          <p:cNvPr id="3" name="Picture 2" descr="Balance stone with spa on river coast">
            <a:extLst>
              <a:ext uri="{FF2B5EF4-FFF2-40B4-BE49-F238E27FC236}">
                <a16:creationId xmlns:a16="http://schemas.microsoft.com/office/drawing/2014/main" id="{F1CDE135-152C-C485-40F9-11A47B2D4ED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372600" y="1783941"/>
            <a:ext cx="2477108" cy="380351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7"/>
          <p:cNvSpPr txBox="1">
            <a:spLocks noGrp="1"/>
          </p:cNvSpPr>
          <p:nvPr>
            <p:ph type="body" idx="1"/>
          </p:nvPr>
        </p:nvSpPr>
        <p:spPr>
          <a:xfrm>
            <a:off x="6186233" y="2405575"/>
            <a:ext cx="5672832" cy="30020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a:latin typeface="Calibri"/>
                <a:ea typeface="Calibri"/>
                <a:cs typeface="Calibri"/>
                <a:sym typeface="Calibri"/>
              </a:rPr>
              <a:t>Kľúčové témy výskumu</a:t>
            </a:r>
            <a:endParaRPr>
              <a:latin typeface="Calibri"/>
              <a:ea typeface="Calibri"/>
              <a:cs typeface="Calibri"/>
              <a:sym typeface="Calibri"/>
            </a:endParaRPr>
          </a:p>
        </p:txBody>
      </p:sp>
      <p:sp>
        <p:nvSpPr>
          <p:cNvPr id="282" name="Google Shape;282;p47"/>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8" name="Google Shape;288;p4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a:latin typeface="Calibri"/>
                <a:ea typeface="Calibri"/>
                <a:cs typeface="Calibri"/>
                <a:sym typeface="Calibri"/>
              </a:rPr>
              <a:t>Kľúčové témy výskumu</a:t>
            </a:r>
            <a:endParaRPr>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a:p>
        </p:txBody>
      </p:sp>
      <p:grpSp>
        <p:nvGrpSpPr>
          <p:cNvPr id="289" name="Google Shape;289;p48"/>
          <p:cNvGrpSpPr/>
          <p:nvPr/>
        </p:nvGrpSpPr>
        <p:grpSpPr>
          <a:xfrm rot="3730759">
            <a:off x="10590024" y="380632"/>
            <a:ext cx="949887" cy="1163493"/>
            <a:chOff x="7602444" y="4967675"/>
            <a:chExt cx="483620" cy="592374"/>
          </a:xfrm>
        </p:grpSpPr>
        <p:grpSp>
          <p:nvGrpSpPr>
            <p:cNvPr id="290" name="Google Shape;290;p48"/>
            <p:cNvGrpSpPr/>
            <p:nvPr/>
          </p:nvGrpSpPr>
          <p:grpSpPr>
            <a:xfrm>
              <a:off x="7618661" y="4967675"/>
              <a:ext cx="467403" cy="507609"/>
              <a:chOff x="2251964" y="3590497"/>
              <a:chExt cx="467403" cy="507609"/>
            </a:xfrm>
          </p:grpSpPr>
          <p:sp>
            <p:nvSpPr>
              <p:cNvPr id="291" name="Google Shape;291;p4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2" name="Google Shape;292;p4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3" name="Google Shape;293;p4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48"/>
            <p:cNvGrpSpPr/>
            <p:nvPr/>
          </p:nvGrpSpPr>
          <p:grpSpPr>
            <a:xfrm>
              <a:off x="7602444" y="4993761"/>
              <a:ext cx="421973" cy="566288"/>
              <a:chOff x="2235747" y="3616583"/>
              <a:chExt cx="421973" cy="566288"/>
            </a:xfrm>
          </p:grpSpPr>
          <p:sp>
            <p:nvSpPr>
              <p:cNvPr id="295" name="Google Shape;295;p4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6" name="Google Shape;296;p4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Freeform 171">
            <a:extLst>
              <a:ext uri="{FF2B5EF4-FFF2-40B4-BE49-F238E27FC236}">
                <a16:creationId xmlns:a16="http://schemas.microsoft.com/office/drawing/2014/main" id="{43934A45-164B-50B3-9C12-D1A1FA830FAD}"/>
              </a:ext>
            </a:extLst>
          </p:cNvPr>
          <p:cNvSpPr>
            <a:spLocks noChangeArrowheads="1"/>
          </p:cNvSpPr>
          <p:nvPr/>
        </p:nvSpPr>
        <p:spPr bwMode="auto">
          <a:xfrm>
            <a:off x="575327" y="2476597"/>
            <a:ext cx="2620590" cy="2619801"/>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Freeform 172">
            <a:extLst>
              <a:ext uri="{FF2B5EF4-FFF2-40B4-BE49-F238E27FC236}">
                <a16:creationId xmlns:a16="http://schemas.microsoft.com/office/drawing/2014/main" id="{4F0D5F84-B3E7-CC1D-B020-9E8E06D6D7AF}"/>
              </a:ext>
            </a:extLst>
          </p:cNvPr>
          <p:cNvSpPr>
            <a:spLocks noChangeArrowheads="1"/>
          </p:cNvSpPr>
          <p:nvPr/>
        </p:nvSpPr>
        <p:spPr bwMode="auto">
          <a:xfrm>
            <a:off x="683041" y="2545844"/>
            <a:ext cx="2620590" cy="2619798"/>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4" name="Freeform 177">
            <a:extLst>
              <a:ext uri="{FF2B5EF4-FFF2-40B4-BE49-F238E27FC236}">
                <a16:creationId xmlns:a16="http://schemas.microsoft.com/office/drawing/2014/main" id="{E11C362C-45C8-A573-4758-A2249B5DA6D8}"/>
              </a:ext>
            </a:extLst>
          </p:cNvPr>
          <p:cNvSpPr>
            <a:spLocks noChangeArrowheads="1"/>
          </p:cNvSpPr>
          <p:nvPr/>
        </p:nvSpPr>
        <p:spPr bwMode="auto">
          <a:xfrm>
            <a:off x="3417757" y="2513433"/>
            <a:ext cx="2620590" cy="2619801"/>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5" name="Freeform 178">
            <a:extLst>
              <a:ext uri="{FF2B5EF4-FFF2-40B4-BE49-F238E27FC236}">
                <a16:creationId xmlns:a16="http://schemas.microsoft.com/office/drawing/2014/main" id="{C8A2B691-150C-520B-891B-E81FA3FCDDA2}"/>
              </a:ext>
            </a:extLst>
          </p:cNvPr>
          <p:cNvSpPr>
            <a:spLocks noChangeArrowheads="1"/>
          </p:cNvSpPr>
          <p:nvPr/>
        </p:nvSpPr>
        <p:spPr bwMode="auto">
          <a:xfrm>
            <a:off x="3522905" y="2582680"/>
            <a:ext cx="2620592" cy="2619798"/>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80">
            <a:extLst>
              <a:ext uri="{FF2B5EF4-FFF2-40B4-BE49-F238E27FC236}">
                <a16:creationId xmlns:a16="http://schemas.microsoft.com/office/drawing/2014/main" id="{D635B29E-E79F-55D3-5DE6-B2D1F98F7E45}"/>
              </a:ext>
            </a:extLst>
          </p:cNvPr>
          <p:cNvSpPr>
            <a:spLocks noChangeArrowheads="1"/>
          </p:cNvSpPr>
          <p:nvPr/>
        </p:nvSpPr>
        <p:spPr bwMode="auto">
          <a:xfrm>
            <a:off x="8912016" y="2372026"/>
            <a:ext cx="2620592" cy="2619801"/>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81">
            <a:extLst>
              <a:ext uri="{FF2B5EF4-FFF2-40B4-BE49-F238E27FC236}">
                <a16:creationId xmlns:a16="http://schemas.microsoft.com/office/drawing/2014/main" id="{D0D0F2FD-497C-E316-884D-F5785A4C9D30}"/>
              </a:ext>
            </a:extLst>
          </p:cNvPr>
          <p:cNvSpPr>
            <a:spLocks noChangeArrowheads="1"/>
          </p:cNvSpPr>
          <p:nvPr/>
        </p:nvSpPr>
        <p:spPr bwMode="auto">
          <a:xfrm>
            <a:off x="9017166" y="2441272"/>
            <a:ext cx="2620590" cy="2619798"/>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0">
            <a:extLst>
              <a:ext uri="{FF2B5EF4-FFF2-40B4-BE49-F238E27FC236}">
                <a16:creationId xmlns:a16="http://schemas.microsoft.com/office/drawing/2014/main" id="{88C8B4E0-703F-F486-1EEE-E384C2BF0475}"/>
              </a:ext>
            </a:extLst>
          </p:cNvPr>
          <p:cNvSpPr>
            <a:spLocks noChangeArrowheads="1"/>
          </p:cNvSpPr>
          <p:nvPr/>
        </p:nvSpPr>
        <p:spPr bwMode="auto">
          <a:xfrm>
            <a:off x="744592" y="2530456"/>
            <a:ext cx="2620590" cy="2619798"/>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6">
            <a:extLst>
              <a:ext uri="{FF2B5EF4-FFF2-40B4-BE49-F238E27FC236}">
                <a16:creationId xmlns:a16="http://schemas.microsoft.com/office/drawing/2014/main" id="{43CBFCA7-15CD-244F-8CD2-8EE62CDD164E}"/>
              </a:ext>
            </a:extLst>
          </p:cNvPr>
          <p:cNvSpPr>
            <a:spLocks noChangeArrowheads="1"/>
          </p:cNvSpPr>
          <p:nvPr/>
        </p:nvSpPr>
        <p:spPr bwMode="auto">
          <a:xfrm>
            <a:off x="3587022" y="2567292"/>
            <a:ext cx="2620590" cy="2619798"/>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9">
            <a:extLst>
              <a:ext uri="{FF2B5EF4-FFF2-40B4-BE49-F238E27FC236}">
                <a16:creationId xmlns:a16="http://schemas.microsoft.com/office/drawing/2014/main" id="{1A1B1237-026F-3D7F-056D-A9561F27222E}"/>
              </a:ext>
            </a:extLst>
          </p:cNvPr>
          <p:cNvSpPr>
            <a:spLocks noChangeArrowheads="1"/>
          </p:cNvSpPr>
          <p:nvPr/>
        </p:nvSpPr>
        <p:spPr bwMode="auto">
          <a:xfrm>
            <a:off x="9078717" y="2425884"/>
            <a:ext cx="2620590" cy="2619798"/>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CuadroTexto 553">
            <a:extLst>
              <a:ext uri="{FF2B5EF4-FFF2-40B4-BE49-F238E27FC236}">
                <a16:creationId xmlns:a16="http://schemas.microsoft.com/office/drawing/2014/main" id="{6A02920E-44CB-B952-302A-AFA5145DFD50}"/>
              </a:ext>
            </a:extLst>
          </p:cNvPr>
          <p:cNvSpPr txBox="1"/>
          <p:nvPr/>
        </p:nvSpPr>
        <p:spPr>
          <a:xfrm>
            <a:off x="855599" y="3246774"/>
            <a:ext cx="2306600" cy="1200329"/>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Ekologické toky v krajinnej mozaike</a:t>
            </a:r>
          </a:p>
        </p:txBody>
      </p:sp>
      <p:sp>
        <p:nvSpPr>
          <p:cNvPr id="12" name="CuadroTexto 553">
            <a:extLst>
              <a:ext uri="{FF2B5EF4-FFF2-40B4-BE49-F238E27FC236}">
                <a16:creationId xmlns:a16="http://schemas.microsoft.com/office/drawing/2014/main" id="{E32EA209-1C8A-1A5A-6A3C-FFCA74326F28}"/>
              </a:ext>
            </a:extLst>
          </p:cNvPr>
          <p:cNvSpPr txBox="1"/>
          <p:nvPr/>
        </p:nvSpPr>
        <p:spPr>
          <a:xfrm>
            <a:off x="3814016" y="3223168"/>
            <a:ext cx="2064752" cy="1200329"/>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Využívanie pôdy a zmena pôdneho krytu</a:t>
            </a:r>
          </a:p>
        </p:txBody>
      </p:sp>
      <p:sp>
        <p:nvSpPr>
          <p:cNvPr id="13" name="CuadroTexto 553">
            <a:extLst>
              <a:ext uri="{FF2B5EF4-FFF2-40B4-BE49-F238E27FC236}">
                <a16:creationId xmlns:a16="http://schemas.microsoft.com/office/drawing/2014/main" id="{A3B93558-EB43-7D5D-04D3-2CEE21255A2D}"/>
              </a:ext>
            </a:extLst>
          </p:cNvPr>
          <p:cNvSpPr txBox="1"/>
          <p:nvPr/>
        </p:nvSpPr>
        <p:spPr>
          <a:xfrm>
            <a:off x="9216218" y="3063222"/>
            <a:ext cx="2382144" cy="1446550"/>
          </a:xfrm>
          <a:prstGeom prst="rect">
            <a:avLst/>
          </a:prstGeom>
          <a:noFill/>
          <a:ln>
            <a:noFill/>
          </a:ln>
        </p:spPr>
        <p:txBody>
          <a:bodyPr wrap="square" rtlCol="0">
            <a:spAutoFit/>
          </a:bodyPr>
          <a:lstStyle/>
          <a:p>
            <a:pPr algn="ctr"/>
            <a:r>
              <a:rPr lang="en-US" sz="2200" b="1" i="0" dirty="0">
                <a:solidFill>
                  <a:srgbClr val="000000"/>
                </a:solidFill>
                <a:effectLst/>
                <a:latin typeface="Söhne"/>
              </a:rPr>
              <a:t>Úloha ľudských vplyvov na krajinnú rozmanitosť</a:t>
            </a:r>
          </a:p>
        </p:txBody>
      </p:sp>
      <p:sp>
        <p:nvSpPr>
          <p:cNvPr id="14" name="Freeform 174">
            <a:extLst>
              <a:ext uri="{FF2B5EF4-FFF2-40B4-BE49-F238E27FC236}">
                <a16:creationId xmlns:a16="http://schemas.microsoft.com/office/drawing/2014/main" id="{F0639D05-5EC3-9A48-4D1F-A8F5A1F2E4F3}"/>
              </a:ext>
            </a:extLst>
          </p:cNvPr>
          <p:cNvSpPr>
            <a:spLocks noChangeArrowheads="1"/>
          </p:cNvSpPr>
          <p:nvPr/>
        </p:nvSpPr>
        <p:spPr bwMode="auto">
          <a:xfrm>
            <a:off x="6293905" y="2460819"/>
            <a:ext cx="2620592" cy="2619801"/>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5">
            <a:extLst>
              <a:ext uri="{FF2B5EF4-FFF2-40B4-BE49-F238E27FC236}">
                <a16:creationId xmlns:a16="http://schemas.microsoft.com/office/drawing/2014/main" id="{68705899-F0C6-CD4B-85FA-DF4104569E89}"/>
              </a:ext>
            </a:extLst>
          </p:cNvPr>
          <p:cNvSpPr>
            <a:spLocks noChangeArrowheads="1"/>
          </p:cNvSpPr>
          <p:nvPr/>
        </p:nvSpPr>
        <p:spPr bwMode="auto">
          <a:xfrm>
            <a:off x="6401619" y="2530065"/>
            <a:ext cx="2620592" cy="2619798"/>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3">
            <a:extLst>
              <a:ext uri="{FF2B5EF4-FFF2-40B4-BE49-F238E27FC236}">
                <a16:creationId xmlns:a16="http://schemas.microsoft.com/office/drawing/2014/main" id="{50ECE955-ABD8-EE0D-862B-51FB83C6B231}"/>
              </a:ext>
            </a:extLst>
          </p:cNvPr>
          <p:cNvSpPr>
            <a:spLocks noChangeArrowheads="1"/>
          </p:cNvSpPr>
          <p:nvPr/>
        </p:nvSpPr>
        <p:spPr bwMode="auto">
          <a:xfrm>
            <a:off x="6463170" y="2514677"/>
            <a:ext cx="2620592" cy="2619798"/>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7" name="CuadroTexto 553">
            <a:extLst>
              <a:ext uri="{FF2B5EF4-FFF2-40B4-BE49-F238E27FC236}">
                <a16:creationId xmlns:a16="http://schemas.microsoft.com/office/drawing/2014/main" id="{2FA4EFCC-42BA-445C-836C-77E109356880}"/>
              </a:ext>
            </a:extLst>
          </p:cNvPr>
          <p:cNvSpPr txBox="1"/>
          <p:nvPr/>
        </p:nvSpPr>
        <p:spPr>
          <a:xfrm>
            <a:off x="6391544" y="3143500"/>
            <a:ext cx="2628103" cy="1200329"/>
          </a:xfrm>
          <a:prstGeom prst="rect">
            <a:avLst/>
          </a:prstGeom>
          <a:noFill/>
          <a:ln>
            <a:noFill/>
          </a:ln>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Ochrana a udržateľnosť krajiny</a:t>
            </a:r>
          </a:p>
        </p:txBody>
      </p:sp>
      <p:pic>
        <p:nvPicPr>
          <p:cNvPr id="19" name="Graphic 18" descr="Badge 3 outline">
            <a:extLst>
              <a:ext uri="{FF2B5EF4-FFF2-40B4-BE49-F238E27FC236}">
                <a16:creationId xmlns:a16="http://schemas.microsoft.com/office/drawing/2014/main" id="{D61BE50D-1194-56C6-6286-FA53A2ADD7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61449" y="1914826"/>
            <a:ext cx="914400" cy="914400"/>
          </a:xfrm>
          <a:prstGeom prst="rect">
            <a:avLst/>
          </a:prstGeom>
        </p:spPr>
      </p:pic>
      <p:pic>
        <p:nvPicPr>
          <p:cNvPr id="21" name="Graphic 20" descr="Badge 1 outline">
            <a:extLst>
              <a:ext uri="{FF2B5EF4-FFF2-40B4-BE49-F238E27FC236}">
                <a16:creationId xmlns:a16="http://schemas.microsoft.com/office/drawing/2014/main" id="{BD93A4FC-AA9A-A8EE-4901-E72CC53DD6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3894" y="1914826"/>
            <a:ext cx="914400" cy="914400"/>
          </a:xfrm>
          <a:prstGeom prst="rect">
            <a:avLst/>
          </a:prstGeom>
        </p:spPr>
      </p:pic>
      <p:pic>
        <p:nvPicPr>
          <p:cNvPr id="23" name="Graphic 22" descr="Badge outline">
            <a:extLst>
              <a:ext uri="{FF2B5EF4-FFF2-40B4-BE49-F238E27FC236}">
                <a16:creationId xmlns:a16="http://schemas.microsoft.com/office/drawing/2014/main" id="{B81BD2FF-C83D-4492-62B2-C084D44A762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27350" y="1911777"/>
            <a:ext cx="914400" cy="914400"/>
          </a:xfrm>
          <a:prstGeom prst="rect">
            <a:avLst/>
          </a:prstGeom>
        </p:spPr>
      </p:pic>
      <p:pic>
        <p:nvPicPr>
          <p:cNvPr id="25" name="Graphic 24" descr="Badge 4 outline">
            <a:extLst>
              <a:ext uri="{FF2B5EF4-FFF2-40B4-BE49-F238E27FC236}">
                <a16:creationId xmlns:a16="http://schemas.microsoft.com/office/drawing/2014/main" id="{96E94424-D420-E0AD-5381-A9F9C0ED4F5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93263" y="1907132"/>
            <a:ext cx="914400" cy="914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9"/>
          <p:cNvSpPr txBox="1">
            <a:spLocks noGrp="1"/>
          </p:cNvSpPr>
          <p:nvPr>
            <p:ph type="body" idx="1"/>
          </p:nvPr>
        </p:nvSpPr>
        <p:spPr>
          <a:xfrm>
            <a:off x="428625" y="1367961"/>
            <a:ext cx="11258550" cy="4369164"/>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Skúmanie ekologických tokov: </a:t>
            </a:r>
            <a:r>
              <a:rPr lang="en-US" b="0" i="0" dirty="0">
                <a:latin typeface="Calibri"/>
                <a:ea typeface="Calibri"/>
                <a:cs typeface="Calibri"/>
                <a:sym typeface="Calibri"/>
              </a:rPr>
              <a:t>Predstavte si svoju poľnohospodársku krajinu ako živú mozaiku a </a:t>
            </a:r>
            <a:r>
              <a:rPr lang="en-US" dirty="0"/>
              <a:t>pokúste sa </a:t>
            </a:r>
            <a:r>
              <a:rPr lang="en-US" b="0" i="0" dirty="0">
                <a:latin typeface="Calibri"/>
                <a:ea typeface="Calibri"/>
                <a:cs typeface="Calibri"/>
                <a:sym typeface="Calibri"/>
              </a:rPr>
              <a:t>preniknúť do jemnej dynamiky ekologických tokov, ktoré zložito spájajú </a:t>
            </a:r>
            <a:r>
              <a:rPr lang="en-US" dirty="0"/>
              <a:t>kontrastné </a:t>
            </a:r>
            <a:r>
              <a:rPr lang="en-US" b="0" i="0" dirty="0">
                <a:latin typeface="Calibri"/>
                <a:ea typeface="Calibri"/>
                <a:cs typeface="Calibri"/>
                <a:sym typeface="Calibri"/>
              </a:rPr>
              <a:t>aspekty vašej farmy.</a:t>
            </a:r>
            <a:endParaRPr dirty="0"/>
          </a:p>
          <a:p>
            <a:pPr marL="4572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Symfónia prepojení: </a:t>
            </a:r>
            <a:r>
              <a:rPr lang="en-US" b="0" i="0" dirty="0">
                <a:latin typeface="Calibri"/>
                <a:ea typeface="Calibri"/>
                <a:cs typeface="Calibri"/>
                <a:sym typeface="Calibri"/>
              </a:rPr>
              <a:t>Od kľukatých ciest vody až po koridory určené pre voľne žijúce živočíchy sú ekologické toky zložitými vláknami, ktoré sa prepletajú mozaikou vašej farmy. Cieľom tohto prieskumu je pochopiť vzájomne prepojené cesty, ktoré udržiavajú biodiverzitu, podporujú zdravie pôdy a vytvárajú krehkú rovnováhu vo vašej krajine.</a:t>
            </a:r>
            <a:endParaRPr dirty="0"/>
          </a:p>
          <a:p>
            <a:pPr marL="4572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Riadenie mozaiky:</a:t>
            </a:r>
            <a:r>
              <a:rPr lang="en-US" b="1" i="0" dirty="0">
                <a:latin typeface="Calibri"/>
                <a:ea typeface="Calibri"/>
                <a:cs typeface="Calibri"/>
                <a:sym typeface="Calibri"/>
              </a:rPr>
              <a:t> Vydajte </a:t>
            </a:r>
            <a:r>
              <a:rPr lang="en-US" b="0" i="0" dirty="0">
                <a:latin typeface="Calibri"/>
                <a:ea typeface="Calibri"/>
                <a:cs typeface="Calibri"/>
                <a:sym typeface="Calibri"/>
              </a:rPr>
              <a:t>sa na cestu, aby ste pochopili, ako môže rozpoznanie a zámerné riadenie ekologických tokov optimalizovať odolnosť a produktivitu vašej farmy. To zahŕňa využitie prirodzených rytmických vzorcov vašej krajinnej mozaiky na pestovanie prosperujúceho a udržateľného poľnohospodárskeho </a:t>
            </a:r>
            <a:r>
              <a:rPr lang="en-US" dirty="0"/>
              <a:t>prostredia</a:t>
            </a:r>
            <a:r>
              <a:rPr lang="en-US" b="0" i="0" dirty="0">
                <a:latin typeface="Calibri"/>
                <a:ea typeface="Calibri"/>
                <a:cs typeface="Calibri"/>
                <a:sym typeface="Calibri"/>
              </a:rPr>
              <a:t>.</a:t>
            </a:r>
            <a:endParaRPr dirty="0"/>
          </a:p>
          <a:p>
            <a:pPr marL="342900" lvl="0" indent="0" algn="l" rtl="0">
              <a:lnSpc>
                <a:spcPct val="107000"/>
              </a:lnSpc>
              <a:spcBef>
                <a:spcPts val="1000"/>
              </a:spcBef>
              <a:spcAft>
                <a:spcPts val="800"/>
              </a:spcAft>
              <a:buSzPts val="1000"/>
              <a:buFont typeface="Noto Sans Symbols"/>
              <a:buNone/>
            </a:pPr>
            <a:r>
              <a:rPr lang="en-IE" sz="2000" dirty="0">
                <a:latin typeface="Calibri"/>
                <a:ea typeface="Calibri"/>
                <a:cs typeface="Calibri"/>
                <a:sym typeface="Calibri"/>
              </a:rPr>
              <a:t> </a:t>
            </a:r>
            <a:endParaRPr sz="2000" dirty="0">
              <a:latin typeface="Calibri"/>
              <a:ea typeface="Calibri"/>
              <a:cs typeface="Calibri"/>
              <a:sym typeface="Calibri"/>
            </a:endParaRPr>
          </a:p>
        </p:txBody>
      </p:sp>
      <p:sp>
        <p:nvSpPr>
          <p:cNvPr id="302" name="Google Shape;302;p49"/>
          <p:cNvSpPr txBox="1">
            <a:spLocks noGrp="1"/>
          </p:cNvSpPr>
          <p:nvPr>
            <p:ph type="body" idx="2"/>
          </p:nvPr>
        </p:nvSpPr>
        <p:spPr>
          <a:xfrm>
            <a:off x="798381" y="5533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pPr>
            <a:r>
              <a:rPr lang="en-US" sz="3600" b="1" dirty="0">
                <a:solidFill>
                  <a:srgbClr val="92D050"/>
                </a:solidFill>
                <a:latin typeface="Calibri"/>
                <a:ea typeface="Calibri"/>
                <a:cs typeface="Calibri"/>
                <a:sym typeface="Calibri"/>
              </a:rPr>
              <a:t>1. Ekologické toky v krajinnej mozaike</a:t>
            </a:r>
            <a:endParaRPr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303" name="Google Shape;303;p49"/>
          <p:cNvGrpSpPr/>
          <p:nvPr/>
        </p:nvGrpSpPr>
        <p:grpSpPr>
          <a:xfrm rot="3730759">
            <a:off x="10815109" y="179855"/>
            <a:ext cx="949887" cy="1163493"/>
            <a:chOff x="7602444" y="4967675"/>
            <a:chExt cx="483620" cy="592374"/>
          </a:xfrm>
        </p:grpSpPr>
        <p:grpSp>
          <p:nvGrpSpPr>
            <p:cNvPr id="304" name="Google Shape;304;p49"/>
            <p:cNvGrpSpPr/>
            <p:nvPr/>
          </p:nvGrpSpPr>
          <p:grpSpPr>
            <a:xfrm>
              <a:off x="7618661" y="4967675"/>
              <a:ext cx="467403" cy="507609"/>
              <a:chOff x="2251964" y="3590497"/>
              <a:chExt cx="467403" cy="507609"/>
            </a:xfrm>
          </p:grpSpPr>
          <p:sp>
            <p:nvSpPr>
              <p:cNvPr id="305" name="Google Shape;305;p4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6" name="Google Shape;306;p4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7" name="Google Shape;307;p4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8" name="Google Shape;308;p49"/>
            <p:cNvGrpSpPr/>
            <p:nvPr/>
          </p:nvGrpSpPr>
          <p:grpSpPr>
            <a:xfrm>
              <a:off x="7602444" y="4993761"/>
              <a:ext cx="421973" cy="566288"/>
              <a:chOff x="2235747" y="3616583"/>
              <a:chExt cx="421973" cy="566288"/>
            </a:xfrm>
          </p:grpSpPr>
          <p:sp>
            <p:nvSpPr>
              <p:cNvPr id="309" name="Google Shape;309;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0" name="Google Shape;310;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0"/>
          <p:cNvSpPr txBox="1">
            <a:spLocks noGrp="1"/>
          </p:cNvSpPr>
          <p:nvPr>
            <p:ph type="body" idx="1"/>
          </p:nvPr>
        </p:nvSpPr>
        <p:spPr>
          <a:xfrm>
            <a:off x="798449" y="1627419"/>
            <a:ext cx="7431151" cy="43692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b="0" i="0" dirty="0">
                <a:latin typeface="Calibri"/>
                <a:ea typeface="Calibri"/>
                <a:cs typeface="Calibri"/>
                <a:sym typeface="Calibri"/>
              </a:rPr>
              <a:t>Zmena využívania pôdy a krajinnej pokrývky sa vzťahuje na premenu zemského povrchu v priebehu času, ktorá zahŕňa zmeny v spôsoboch </a:t>
            </a:r>
            <a:r>
              <a:rPr lang="en-US" b="0" i="0" dirty="0" err="1">
                <a:latin typeface="Calibri"/>
                <a:ea typeface="Calibri"/>
                <a:cs typeface="Calibri"/>
                <a:sym typeface="Calibri"/>
              </a:rPr>
              <a:t>využívania </a:t>
            </a:r>
            <a:r>
              <a:rPr lang="en-US" b="0" i="0" dirty="0">
                <a:latin typeface="Calibri"/>
                <a:ea typeface="Calibri"/>
                <a:cs typeface="Calibri"/>
                <a:sym typeface="Calibri"/>
              </a:rPr>
              <a:t>pôdy a zmeny prírodných alebo umelých prvkov. Tento dynamický proces je poháňaný nespočetným množstvom faktorov vrátane </a:t>
            </a:r>
            <a:r>
              <a:rPr lang="en-US" b="0" i="0" dirty="0" err="1">
                <a:latin typeface="Calibri"/>
                <a:ea typeface="Calibri"/>
                <a:cs typeface="Calibri"/>
                <a:sym typeface="Calibri"/>
              </a:rPr>
              <a:t>urbanizácie</a:t>
            </a:r>
            <a:r>
              <a:rPr lang="en-US" b="0" i="0" dirty="0">
                <a:latin typeface="Calibri"/>
                <a:ea typeface="Calibri"/>
                <a:cs typeface="Calibri"/>
                <a:sym typeface="Calibri"/>
              </a:rPr>
              <a:t>, rozširovania poľnohospodárstva, odlesňovania a zmeny klímy. Pochopenie tejto témy je nevyhnutné pre informované riadenie životného prostredia, udržateľný rozvoj a zachovanie biodiverzity.</a:t>
            </a:r>
            <a:endParaRPr b="0" i="0" dirty="0">
              <a:latin typeface="Calibri"/>
              <a:ea typeface="Calibri"/>
              <a:cs typeface="Calibri"/>
              <a:sym typeface="Calibri"/>
            </a:endParaRPr>
          </a:p>
          <a:p>
            <a:pPr marL="0" lvl="0" indent="0" algn="l" rtl="0">
              <a:lnSpc>
                <a:spcPct val="107000"/>
              </a:lnSpc>
              <a:spcBef>
                <a:spcPts val="1000"/>
              </a:spcBef>
              <a:spcAft>
                <a:spcPts val="0"/>
              </a:spcAft>
              <a:buSzPts val="1000"/>
              <a:buNone/>
            </a:pPr>
            <a:endParaRPr dirty="0"/>
          </a:p>
          <a:p>
            <a:pPr marL="0" lvl="0" indent="0" algn="l" rtl="0">
              <a:lnSpc>
                <a:spcPct val="107000"/>
              </a:lnSpc>
              <a:spcBef>
                <a:spcPts val="1000"/>
              </a:spcBef>
              <a:spcAft>
                <a:spcPts val="0"/>
              </a:spcAft>
              <a:buSzPts val="1000"/>
              <a:buNone/>
            </a:pPr>
            <a:endParaRPr dirty="0"/>
          </a:p>
          <a:p>
            <a:pPr marL="0" lvl="0" indent="0" algn="l" rtl="0">
              <a:lnSpc>
                <a:spcPct val="107000"/>
              </a:lnSpc>
              <a:spcBef>
                <a:spcPts val="1000"/>
              </a:spcBef>
              <a:spcAft>
                <a:spcPts val="0"/>
              </a:spcAft>
              <a:buSzPts val="1000"/>
              <a:buNone/>
            </a:pPr>
            <a:endParaRPr dirty="0"/>
          </a:p>
          <a:p>
            <a:pPr marL="228600" lvl="0" indent="-228600" algn="l" rtl="0">
              <a:lnSpc>
                <a:spcPct val="90000"/>
              </a:lnSpc>
              <a:spcBef>
                <a:spcPts val="800"/>
              </a:spcBef>
              <a:spcAft>
                <a:spcPts val="0"/>
              </a:spcAft>
              <a:buClr>
                <a:srgbClr val="000000"/>
              </a:buClr>
              <a:buSzPts val="2400"/>
              <a:buFont typeface="Arial"/>
              <a:buNone/>
            </a:pPr>
            <a:r>
              <a:rPr lang="en-US" sz="1700" u="sng" dirty="0">
                <a:hlinkClick r:id="rId3">
                  <a:extLst>
                    <a:ext uri="{A12FA001-AC4F-418D-AE19-62706E023703}">
                      <ahyp:hlinkClr xmlns:ahyp="http://schemas.microsoft.com/office/drawing/2018/hyperlinkcolor" val="tx"/>
                    </a:ext>
                  </a:extLst>
                </a:hlinkClick>
              </a:rPr>
              <a:t>Zdroj</a:t>
            </a:r>
            <a:endParaRPr dirty="0"/>
          </a:p>
        </p:txBody>
      </p:sp>
      <p:sp>
        <p:nvSpPr>
          <p:cNvPr id="316" name="Google Shape;316;p50"/>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sz="3600" b="1" dirty="0">
                <a:solidFill>
                  <a:srgbClr val="92D050"/>
                </a:solidFill>
                <a:latin typeface="Calibri"/>
                <a:ea typeface="Calibri"/>
                <a:cs typeface="Calibri"/>
                <a:sym typeface="Calibri"/>
              </a:rPr>
              <a:t>2. Využívanie pôdy a zmena pôdneho krytu</a:t>
            </a:r>
            <a:endParaRPr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317" name="Google Shape;317;p50"/>
          <p:cNvGrpSpPr/>
          <p:nvPr/>
        </p:nvGrpSpPr>
        <p:grpSpPr>
          <a:xfrm rot="3730759">
            <a:off x="10918674" y="291960"/>
            <a:ext cx="949887" cy="1163493"/>
            <a:chOff x="7602444" y="4967675"/>
            <a:chExt cx="483620" cy="592374"/>
          </a:xfrm>
        </p:grpSpPr>
        <p:grpSp>
          <p:nvGrpSpPr>
            <p:cNvPr id="318" name="Google Shape;318;p50"/>
            <p:cNvGrpSpPr/>
            <p:nvPr/>
          </p:nvGrpSpPr>
          <p:grpSpPr>
            <a:xfrm>
              <a:off x="7618661" y="4967675"/>
              <a:ext cx="467403" cy="507609"/>
              <a:chOff x="2251964" y="3590497"/>
              <a:chExt cx="467403" cy="507609"/>
            </a:xfrm>
          </p:grpSpPr>
          <p:sp>
            <p:nvSpPr>
              <p:cNvPr id="319" name="Google Shape;319;p5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0" name="Google Shape;320;p5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1" name="Google Shape;321;p5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2" name="Google Shape;322;p50"/>
            <p:cNvGrpSpPr/>
            <p:nvPr/>
          </p:nvGrpSpPr>
          <p:grpSpPr>
            <a:xfrm>
              <a:off x="7602444" y="4993761"/>
              <a:ext cx="421973" cy="566288"/>
              <a:chOff x="2235747" y="3616583"/>
              <a:chExt cx="421973" cy="566288"/>
            </a:xfrm>
          </p:grpSpPr>
          <p:sp>
            <p:nvSpPr>
              <p:cNvPr id="323" name="Google Shape;323;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4" name="Google Shape;324;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25" name="Google Shape;325;p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392702" y="2195275"/>
            <a:ext cx="3143851" cy="2467450"/>
          </a:xfrm>
          <a:prstGeom prst="rect">
            <a:avLst/>
          </a:prstGeom>
          <a:noFill/>
          <a:ln>
            <a:noFill/>
          </a:ln>
        </p:spPr>
      </p:pic>
      <p:sp>
        <p:nvSpPr>
          <p:cNvPr id="2" name="TextBox 1">
            <a:extLst>
              <a:ext uri="{FF2B5EF4-FFF2-40B4-BE49-F238E27FC236}">
                <a16:creationId xmlns:a16="http://schemas.microsoft.com/office/drawing/2014/main" id="{5437F5A2-C941-E1FD-188F-F4603279C82E}"/>
              </a:ext>
            </a:extLst>
          </p:cNvPr>
          <p:cNvSpPr txBox="1"/>
          <p:nvPr/>
        </p:nvSpPr>
        <p:spPr>
          <a:xfrm>
            <a:off x="10657454" y="5292743"/>
            <a:ext cx="1701760" cy="307777"/>
          </a:xfrm>
          <a:prstGeom prst="rect">
            <a:avLst/>
          </a:prstGeom>
          <a:noFill/>
        </p:spPr>
        <p:txBody>
          <a:bodyPr wrap="square" rtlCol="0">
            <a:spAutoFit/>
          </a:bodyPr>
          <a:lstStyle/>
          <a:p>
            <a:r>
              <a:rPr lang="en-IE" b="1" dirty="0">
                <a:latin typeface="Calibri" panose="020F0502020204030204" pitchFamily="34" charset="0"/>
                <a:ea typeface="Calibri" panose="020F0502020204030204" pitchFamily="34" charset="0"/>
                <a:cs typeface="Calibri" panose="020F0502020204030204" pitchFamily="34" charset="0"/>
                <a:hlinkClick r:id="rId5"/>
              </a:rPr>
              <a:t>Zdroj</a:t>
            </a:r>
            <a:endParaRPr lang="en-IE"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51"/>
          <p:cNvSpPr txBox="1">
            <a:spLocks noGrp="1"/>
          </p:cNvSpPr>
          <p:nvPr>
            <p:ph type="body" idx="1"/>
          </p:nvPr>
        </p:nvSpPr>
        <p:spPr>
          <a:xfrm>
            <a:off x="664311" y="1097239"/>
            <a:ext cx="11123498" cy="4467638"/>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Integrita ekosystému: </a:t>
            </a:r>
            <a:r>
              <a:rPr lang="en-US" b="0" i="0" dirty="0">
                <a:latin typeface="Calibri"/>
                <a:ea typeface="Calibri"/>
                <a:cs typeface="Calibri"/>
                <a:sym typeface="Calibri"/>
              </a:rPr>
              <a:t>Ochrana krajiny je strážcom ekosystémov, ktorý zabezpečuje ich štrukturálnu a funkčnú integritu. Ochranou krehkej rovnováhy medzi rastlinami, živočíchmi a ich prostredím poskytuje základ pre trvalú produktivitu a ekologické zdravie.</a:t>
            </a:r>
            <a:endParaRPr dirty="0"/>
          </a:p>
          <a:p>
            <a:pPr marL="2286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Odolnosť biodiverzity: </a:t>
            </a:r>
            <a:r>
              <a:rPr lang="en-US" b="0" i="0" dirty="0">
                <a:latin typeface="Calibri"/>
                <a:ea typeface="Calibri"/>
                <a:cs typeface="Calibri"/>
                <a:sym typeface="Calibri"/>
              </a:rPr>
              <a:t>Úsilie o ochranu prírody je v podstate </a:t>
            </a:r>
            <a:r>
              <a:rPr lang="en-US" dirty="0"/>
              <a:t>obranným mechanizmom </a:t>
            </a:r>
            <a:r>
              <a:rPr lang="en-US" b="0" i="0" dirty="0">
                <a:latin typeface="Calibri"/>
                <a:ea typeface="Calibri"/>
                <a:cs typeface="Calibri"/>
                <a:sym typeface="Calibri"/>
              </a:rPr>
              <a:t>biodiverzity. Zachovanie rozmanitých rastlinných a živočíšnych druhov v krajine nielenže podporuje bohatstvo prírody, ale zároveň posilňuje odolnosť celého ekosystému. Biodiverzita pôsobí ako prírodná poistka proti neistote životného prostredia.</a:t>
            </a:r>
            <a:endParaRPr dirty="0"/>
          </a:p>
          <a:p>
            <a:pPr marL="2286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Udržateľné riadenie zdrojov: </a:t>
            </a:r>
            <a:r>
              <a:rPr lang="en-US" b="0" i="0" dirty="0">
                <a:latin typeface="Calibri"/>
                <a:ea typeface="Calibri"/>
                <a:cs typeface="Calibri"/>
                <a:sym typeface="Calibri"/>
              </a:rPr>
              <a:t>Udržateľná krajina je výsledkom svedomitého hospodárenia so zdrojmi. Poľnohospodári prostredníctvom ochranných postupov zohrávajú kľúčovú úlohu pri </a:t>
            </a:r>
            <a:r>
              <a:rPr lang="en-US" b="0" i="0" dirty="0" err="1">
                <a:latin typeface="Calibri"/>
                <a:ea typeface="Calibri"/>
                <a:cs typeface="Calibri"/>
                <a:sym typeface="Calibri"/>
              </a:rPr>
              <a:t>optimalizácii </a:t>
            </a:r>
            <a:r>
              <a:rPr lang="en-US" b="0" i="0" dirty="0">
                <a:latin typeface="Calibri"/>
                <a:ea typeface="Calibri"/>
                <a:cs typeface="Calibri"/>
                <a:sym typeface="Calibri"/>
              </a:rPr>
              <a:t>využívania zdrojov - či už ide o vodu, pôdu alebo energiu. Tým sa zabezpečuje nielen dlhá životnosť poľnohospodárskych činností, ale prispieva to aj k celkovej udržateľnosti poľnohospodárskej krajiny.</a:t>
            </a:r>
            <a:endParaRPr dirty="0"/>
          </a:p>
          <a:p>
            <a:pPr marL="342900" lvl="0" indent="-279400" algn="l" rtl="0">
              <a:lnSpc>
                <a:spcPct val="107000"/>
              </a:lnSpc>
              <a:spcBef>
                <a:spcPts val="1000"/>
              </a:spcBef>
              <a:spcAft>
                <a:spcPts val="800"/>
              </a:spcAft>
              <a:buSzPts val="1000"/>
              <a:buFont typeface="Noto Sans Symbols"/>
              <a:buNone/>
            </a:pPr>
            <a:endParaRPr sz="2000" dirty="0">
              <a:latin typeface="Calibri"/>
              <a:ea typeface="Calibri"/>
              <a:cs typeface="Calibri"/>
              <a:sym typeface="Calibri"/>
            </a:endParaRPr>
          </a:p>
        </p:txBody>
      </p:sp>
      <p:sp>
        <p:nvSpPr>
          <p:cNvPr id="331" name="Google Shape;331;p51"/>
          <p:cNvSpPr txBox="1">
            <a:spLocks noGrp="1"/>
          </p:cNvSpPr>
          <p:nvPr>
            <p:ph type="body" idx="2"/>
          </p:nvPr>
        </p:nvSpPr>
        <p:spPr>
          <a:xfrm>
            <a:off x="795943" y="34637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solidFill>
                  <a:srgbClr val="92D050"/>
                </a:solidFill>
                <a:latin typeface="Calibri"/>
                <a:ea typeface="Calibri"/>
                <a:cs typeface="Calibri"/>
                <a:sym typeface="Calibri"/>
              </a:rPr>
              <a:t>3. Ochrana a udržateľnosť krajiny</a:t>
            </a:r>
            <a:endParaRPr sz="3200" dirty="0">
              <a:solidFill>
                <a:srgbClr val="92D050"/>
              </a:solidFill>
              <a:latin typeface="Calibri"/>
              <a:ea typeface="Calibri"/>
              <a:cs typeface="Calibri"/>
              <a:sym typeface="Calibri"/>
            </a:endParaRPr>
          </a:p>
        </p:txBody>
      </p:sp>
      <p:grpSp>
        <p:nvGrpSpPr>
          <p:cNvPr id="332" name="Google Shape;332;p51"/>
          <p:cNvGrpSpPr/>
          <p:nvPr/>
        </p:nvGrpSpPr>
        <p:grpSpPr>
          <a:xfrm rot="3730759">
            <a:off x="10918673" y="291959"/>
            <a:ext cx="949887" cy="1163493"/>
            <a:chOff x="7602444" y="4967675"/>
            <a:chExt cx="483620" cy="592374"/>
          </a:xfrm>
        </p:grpSpPr>
        <p:grpSp>
          <p:nvGrpSpPr>
            <p:cNvPr id="333" name="Google Shape;333;p51"/>
            <p:cNvGrpSpPr/>
            <p:nvPr/>
          </p:nvGrpSpPr>
          <p:grpSpPr>
            <a:xfrm>
              <a:off x="7618661" y="4967675"/>
              <a:ext cx="467403" cy="507609"/>
              <a:chOff x="2251964" y="3590497"/>
              <a:chExt cx="467403" cy="507609"/>
            </a:xfrm>
          </p:grpSpPr>
          <p:sp>
            <p:nvSpPr>
              <p:cNvPr id="334" name="Google Shape;334;p5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5" name="Google Shape;335;p5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6" name="Google Shape;336;p5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7" name="Google Shape;337;p51"/>
            <p:cNvGrpSpPr/>
            <p:nvPr/>
          </p:nvGrpSpPr>
          <p:grpSpPr>
            <a:xfrm>
              <a:off x="7602444" y="4993761"/>
              <a:ext cx="421973" cy="566288"/>
              <a:chOff x="2235747" y="3616583"/>
              <a:chExt cx="421973" cy="566288"/>
            </a:xfrm>
          </p:grpSpPr>
          <p:sp>
            <p:nvSpPr>
              <p:cNvPr id="338" name="Google Shape;338;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9" name="Google Shape;339;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52"/>
          <p:cNvSpPr txBox="1">
            <a:spLocks noGrp="1"/>
          </p:cNvSpPr>
          <p:nvPr>
            <p:ph type="body" idx="1"/>
          </p:nvPr>
        </p:nvSpPr>
        <p:spPr>
          <a:xfrm>
            <a:off x="905211" y="1148479"/>
            <a:ext cx="10915313" cy="4369200"/>
          </a:xfrm>
          <a:prstGeom prst="rect">
            <a:avLst/>
          </a:prstGeom>
          <a:noFill/>
          <a:ln>
            <a:noFill/>
          </a:ln>
        </p:spPr>
        <p:txBody>
          <a:bodyPr spcFirstLastPara="1" wrap="square" lIns="91425" tIns="45700" rIns="91425" bIns="45700" anchor="t" anchorCtr="0">
            <a:noAutofit/>
          </a:bodyPr>
          <a:lstStyle/>
          <a:p>
            <a:pPr marL="0" lvl="0" indent="0" algn="ctr" rtl="0">
              <a:lnSpc>
                <a:spcPct val="107000"/>
              </a:lnSpc>
              <a:spcBef>
                <a:spcPts val="500"/>
              </a:spcBef>
              <a:spcAft>
                <a:spcPts val="0"/>
              </a:spcAft>
              <a:buSzPts val="1000"/>
              <a:buNone/>
            </a:pPr>
            <a:r>
              <a:rPr lang="en-US" b="0" i="1" dirty="0">
                <a:latin typeface="Calibri"/>
                <a:ea typeface="Calibri"/>
                <a:cs typeface="Calibri"/>
                <a:sym typeface="Calibri"/>
              </a:rPr>
              <a:t>Formovanie mozaiky prostredníctvom ľudských interakcií</a:t>
            </a:r>
            <a:endParaRPr b="0" i="1" dirty="0">
              <a:latin typeface="Calibri"/>
              <a:ea typeface="Calibri"/>
              <a:cs typeface="Calibri"/>
              <a:sym typeface="Calibri"/>
            </a:endParaRPr>
          </a:p>
          <a:p>
            <a:pPr marL="0" lvl="0" indent="0" algn="l" rtl="0">
              <a:lnSpc>
                <a:spcPct val="90000"/>
              </a:lnSpc>
              <a:spcBef>
                <a:spcPts val="600"/>
              </a:spcBef>
              <a:spcAft>
                <a:spcPts val="0"/>
              </a:spcAft>
              <a:buSzPts val="2400"/>
              <a:buNone/>
            </a:pPr>
            <a:r>
              <a:rPr lang="en-US" b="1" i="0" dirty="0">
                <a:highlight>
                  <a:srgbClr val="8DC641"/>
                </a:highlight>
                <a:latin typeface="Calibri"/>
                <a:ea typeface="Calibri"/>
                <a:cs typeface="Calibri"/>
                <a:sym typeface="Calibri"/>
              </a:rPr>
              <a:t>Postupy využívania pôdy: </a:t>
            </a:r>
            <a:r>
              <a:rPr lang="en-US" b="0" i="0" dirty="0">
                <a:latin typeface="Calibri"/>
                <a:ea typeface="Calibri"/>
                <a:cs typeface="Calibri"/>
                <a:sym typeface="Calibri"/>
              </a:rPr>
              <a:t>Vplyv človeka na rozmanitosť krajiny je veľký a často ovplyvnený spôsobmi využívania pôdy. Rozširovanie poľnohospodárstva, </a:t>
            </a:r>
            <a:r>
              <a:rPr lang="en-US" b="0" i="0" dirty="0" err="1">
                <a:latin typeface="Calibri"/>
                <a:ea typeface="Calibri"/>
                <a:cs typeface="Calibri"/>
                <a:sym typeface="Calibri"/>
              </a:rPr>
              <a:t>urbanizácia </a:t>
            </a:r>
            <a:r>
              <a:rPr lang="en-US" b="0" i="0" dirty="0">
                <a:latin typeface="Calibri"/>
                <a:ea typeface="Calibri"/>
                <a:cs typeface="Calibri"/>
                <a:sym typeface="Calibri"/>
              </a:rPr>
              <a:t>a odlesňovanie menia fyzickú štruktúru krajiny, čo priamo ovplyvňuje rozmanitosť ekosystémov a biotopov.</a:t>
            </a:r>
            <a:endParaRPr dirty="0"/>
          </a:p>
          <a:p>
            <a:pPr marL="0" lvl="0" indent="0" algn="l" rtl="0">
              <a:lnSpc>
                <a:spcPct val="90000"/>
              </a:lnSpc>
              <a:spcBef>
                <a:spcPts val="600"/>
              </a:spcBef>
              <a:spcAft>
                <a:spcPts val="0"/>
              </a:spcAft>
              <a:buSzPts val="2400"/>
              <a:buNone/>
            </a:pPr>
            <a:r>
              <a:rPr lang="en-US" b="1" i="0" dirty="0">
                <a:highlight>
                  <a:srgbClr val="8DC641"/>
                </a:highlight>
                <a:latin typeface="Calibri"/>
                <a:ea typeface="Calibri"/>
                <a:cs typeface="Calibri"/>
                <a:sym typeface="Calibri"/>
              </a:rPr>
              <a:t>Zmeny biodiverzity: </a:t>
            </a:r>
            <a:r>
              <a:rPr lang="en-US" b="0" i="0" dirty="0">
                <a:latin typeface="Calibri"/>
                <a:ea typeface="Calibri"/>
                <a:cs typeface="Calibri"/>
                <a:sym typeface="Calibri"/>
              </a:rPr>
              <a:t>Ľudská činnosť prispieva k zmenám v štruktúre biodiverzity. Zavádzanie nepôvodných druhov, fragmentácia biotopov a nadmerné využívanie môžu narušiť krehkú rovnováhu flóry a fauny, čo vedie k zmenám v zložení krajiny.</a:t>
            </a:r>
            <a:endParaRPr dirty="0"/>
          </a:p>
          <a:p>
            <a:pPr marL="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Modifikácia ekosystémových služieb: </a:t>
            </a:r>
            <a:r>
              <a:rPr lang="en-US" b="0" i="0" dirty="0">
                <a:latin typeface="Calibri"/>
                <a:ea typeface="Calibri"/>
                <a:cs typeface="Calibri"/>
                <a:sym typeface="Calibri"/>
              </a:rPr>
              <a:t>Rozhodnutia, ktoré ľudia prijímajú pri obhospodarovaní pôdy, majú vplyv na poskytovanie ekosystémových služieb. Ľudská činnosť priamo mení služby, ktoré krajina poskytuje, od zmeny štruktúry vodných tokov až po zmenu kolobehu živín, čím ovplyvňuje celkové zdravie a funkčnosť ekosystémov.</a:t>
            </a:r>
            <a:endParaRPr dirty="0"/>
          </a:p>
          <a:p>
            <a:pPr marL="0" lvl="0" indent="0" algn="l" rtl="0">
              <a:lnSpc>
                <a:spcPct val="107000"/>
              </a:lnSpc>
              <a:spcBef>
                <a:spcPts val="1000"/>
              </a:spcBef>
              <a:spcAft>
                <a:spcPts val="800"/>
              </a:spcAft>
              <a:buSzPts val="1000"/>
              <a:buNone/>
            </a:pPr>
            <a:endParaRPr sz="2000" dirty="0">
              <a:latin typeface="Calibri"/>
              <a:ea typeface="Calibri"/>
              <a:cs typeface="Calibri"/>
              <a:sym typeface="Calibri"/>
            </a:endParaRPr>
          </a:p>
        </p:txBody>
      </p:sp>
      <p:sp>
        <p:nvSpPr>
          <p:cNvPr id="345" name="Google Shape;345;p52"/>
          <p:cNvSpPr txBox="1">
            <a:spLocks noGrp="1"/>
          </p:cNvSpPr>
          <p:nvPr>
            <p:ph type="body" idx="2"/>
          </p:nvPr>
        </p:nvSpPr>
        <p:spPr>
          <a:xfrm>
            <a:off x="809686" y="426915"/>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sz="3600" b="1" dirty="0">
                <a:solidFill>
                  <a:srgbClr val="92D050"/>
                </a:solidFill>
                <a:latin typeface="Calibri"/>
                <a:ea typeface="Calibri"/>
                <a:cs typeface="Calibri"/>
                <a:sym typeface="Calibri"/>
              </a:rPr>
              <a:t>4. Úloha ľudských vplyvov na krajinnú diverzitu</a:t>
            </a:r>
            <a:endParaRPr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346" name="Google Shape;346;p52"/>
          <p:cNvGrpSpPr/>
          <p:nvPr/>
        </p:nvGrpSpPr>
        <p:grpSpPr>
          <a:xfrm rot="3730759">
            <a:off x="10980893" y="109804"/>
            <a:ext cx="949887" cy="1163493"/>
            <a:chOff x="7602444" y="4967675"/>
            <a:chExt cx="483620" cy="592374"/>
          </a:xfrm>
        </p:grpSpPr>
        <p:grpSp>
          <p:nvGrpSpPr>
            <p:cNvPr id="347" name="Google Shape;347;p52"/>
            <p:cNvGrpSpPr/>
            <p:nvPr/>
          </p:nvGrpSpPr>
          <p:grpSpPr>
            <a:xfrm>
              <a:off x="7618661" y="4967675"/>
              <a:ext cx="467403" cy="507609"/>
              <a:chOff x="2251964" y="3590497"/>
              <a:chExt cx="467403" cy="507609"/>
            </a:xfrm>
          </p:grpSpPr>
          <p:sp>
            <p:nvSpPr>
              <p:cNvPr id="348" name="Google Shape;348;p5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9" name="Google Shape;349;p5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0" name="Google Shape;350;p5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51" name="Google Shape;351;p52"/>
            <p:cNvGrpSpPr/>
            <p:nvPr/>
          </p:nvGrpSpPr>
          <p:grpSpPr>
            <a:xfrm>
              <a:off x="7602444" y="4993761"/>
              <a:ext cx="421973" cy="566288"/>
              <a:chOff x="2235747" y="3616583"/>
              <a:chExt cx="421973" cy="566288"/>
            </a:xfrm>
          </p:grpSpPr>
          <p:sp>
            <p:nvSpPr>
              <p:cNvPr id="352" name="Google Shape;352;p5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3" name="Google Shape;353;p5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53"/>
          <p:cNvSpPr txBox="1">
            <a:spLocks noGrp="1"/>
          </p:cNvSpPr>
          <p:nvPr>
            <p:ph type="body" idx="1"/>
          </p:nvPr>
        </p:nvSpPr>
        <p:spPr>
          <a:xfrm>
            <a:off x="5757608" y="2034100"/>
            <a:ext cx="6000384" cy="3002088"/>
          </a:xfrm>
          <a:prstGeom prst="rect">
            <a:avLst/>
          </a:prstGeom>
          <a:noFill/>
          <a:ln>
            <a:noFill/>
          </a:ln>
        </p:spPr>
        <p:txBody>
          <a:bodyPr spcFirstLastPara="1" wrap="square" lIns="91425" tIns="45700" rIns="91425" bIns="45700" anchor="t" anchorCtr="0">
            <a:normAutofit/>
          </a:bodyPr>
          <a:lstStyle/>
          <a:p>
            <a:pPr marL="360000" lvl="0" indent="0" algn="l" rtl="0">
              <a:lnSpc>
                <a:spcPct val="107000"/>
              </a:lnSpc>
              <a:spcBef>
                <a:spcPts val="1000"/>
              </a:spcBef>
              <a:spcAft>
                <a:spcPts val="800"/>
              </a:spcAft>
              <a:buSzPts val="4800"/>
              <a:buNone/>
            </a:pPr>
            <a:r>
              <a:rPr lang="en-US" sz="4800" b="1" dirty="0">
                <a:latin typeface="Calibri"/>
                <a:ea typeface="Calibri"/>
                <a:cs typeface="Calibri"/>
                <a:sym typeface="Calibri"/>
              </a:rPr>
              <a:t>Komponenty krajiny a termíny</a:t>
            </a:r>
            <a:endParaRPr sz="3200" dirty="0">
              <a:latin typeface="Calibri"/>
              <a:ea typeface="Calibri"/>
              <a:cs typeface="Calibri"/>
              <a:sym typeface="Calibri"/>
            </a:endParaRPr>
          </a:p>
        </p:txBody>
      </p:sp>
      <p:sp>
        <p:nvSpPr>
          <p:cNvPr id="360" name="Google Shape;360;p5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4"/>
          <p:cNvSpPr txBox="1">
            <a:spLocks noGrp="1"/>
          </p:cNvSpPr>
          <p:nvPr>
            <p:ph type="body" idx="1"/>
          </p:nvPr>
        </p:nvSpPr>
        <p:spPr>
          <a:xfrm>
            <a:off x="1466849" y="1440650"/>
            <a:ext cx="10176375" cy="43692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Vzory využívania pôdy: </a:t>
            </a:r>
            <a:r>
              <a:rPr lang="en-US" b="0" i="0" dirty="0">
                <a:latin typeface="Calibri"/>
                <a:ea typeface="Calibri"/>
                <a:cs typeface="Calibri"/>
                <a:sym typeface="Calibri"/>
              </a:rPr>
              <a:t>Usporiadanie spôsobov využívania pôdy vytvára plastický obraz funkčnosti krajiny. Od ornej pôdy až po pasienky, tieto vzory ovplyvňujú ekologickú dynamiku, distribúciu zdrojov a celkovú odolnosť poľnohospodárskej krajiny.</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Ekosystémové služby Hub: </a:t>
            </a:r>
            <a:r>
              <a:rPr lang="en-US" b="0" i="0" dirty="0">
                <a:latin typeface="Calibri"/>
                <a:ea typeface="Calibri"/>
                <a:cs typeface="Calibri"/>
                <a:sym typeface="Calibri"/>
              </a:rPr>
              <a:t>Krajina funguje </a:t>
            </a:r>
            <a:r>
              <a:rPr lang="en-US" b="0" i="0" dirty="0" err="1">
                <a:latin typeface="Calibri"/>
                <a:ea typeface="Calibri"/>
                <a:cs typeface="Calibri"/>
                <a:sym typeface="Calibri"/>
              </a:rPr>
              <a:t>ako</a:t>
            </a:r>
            <a:r>
              <a:rPr lang="en-US" b="0" i="0">
                <a:latin typeface="Calibri"/>
                <a:ea typeface="Calibri"/>
                <a:cs typeface="Calibri"/>
                <a:sym typeface="Calibri"/>
              </a:rPr>
              <a:t> centrum </a:t>
            </a:r>
            <a:r>
              <a:rPr lang="en-US" b="0" i="0" dirty="0">
                <a:latin typeface="Calibri"/>
                <a:ea typeface="Calibri"/>
                <a:cs typeface="Calibri"/>
                <a:sym typeface="Calibri"/>
              </a:rPr>
              <a:t>pre nespočetné množstvo ekosystémových služieb. </a:t>
            </a:r>
            <a:r>
              <a:rPr lang="en-US" b="0" i="0" dirty="0" err="1">
                <a:latin typeface="Calibri"/>
                <a:ea typeface="Calibri"/>
                <a:cs typeface="Calibri"/>
                <a:sym typeface="Calibri"/>
              </a:rPr>
              <a:t>Rozpoznanie </a:t>
            </a:r>
            <a:r>
              <a:rPr lang="en-US" b="0" i="0" dirty="0">
                <a:latin typeface="Calibri"/>
                <a:ea typeface="Calibri"/>
                <a:cs typeface="Calibri"/>
                <a:sym typeface="Calibri"/>
              </a:rPr>
              <a:t>a posilnenie týchto služieb, od poskytovania obživy až po reguláciu environmentálnych podmienok, je kľúčové pre udržateľné hospodárenie s pôdou a poľnohospodársku produktivitu.</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Vodné cesty a pobrežné zóny: </a:t>
            </a:r>
            <a:r>
              <a:rPr lang="en-US" b="0" i="0" dirty="0">
                <a:latin typeface="Calibri"/>
                <a:ea typeface="Calibri"/>
                <a:cs typeface="Calibri"/>
                <a:sym typeface="Calibri"/>
              </a:rPr>
              <a:t>Vodné toky sa vtiskujú do krajiny a ovplyvňujú jej štruktúru a zdravie. Správa vodných tokov a ochrana pobrežných zón sú rozhodujúce pre biodiverzitu, kvalitu vody a celkovú odolnosť krajiny.</a:t>
            </a:r>
            <a:endParaRPr dirty="0"/>
          </a:p>
          <a:p>
            <a:pPr marL="0" lvl="0" indent="0" algn="l" rtl="0">
              <a:lnSpc>
                <a:spcPct val="107000"/>
              </a:lnSpc>
              <a:spcBef>
                <a:spcPts val="1000"/>
              </a:spcBef>
              <a:spcAft>
                <a:spcPts val="800"/>
              </a:spcAft>
              <a:buSzPts val="1000"/>
              <a:buNone/>
            </a:pPr>
            <a:endParaRPr sz="2000" dirty="0">
              <a:latin typeface="Calibri"/>
              <a:ea typeface="Calibri"/>
              <a:cs typeface="Calibri"/>
              <a:sym typeface="Calibri"/>
            </a:endParaRPr>
          </a:p>
        </p:txBody>
      </p:sp>
      <p:sp>
        <p:nvSpPr>
          <p:cNvPr id="366" name="Google Shape;366;p54"/>
          <p:cNvSpPr txBox="1">
            <a:spLocks noGrp="1"/>
          </p:cNvSpPr>
          <p:nvPr>
            <p:ph type="body" idx="2"/>
          </p:nvPr>
        </p:nvSpPr>
        <p:spPr>
          <a:xfrm>
            <a:off x="798379" y="401559"/>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Komponenty krajiny a termíny</a:t>
            </a:r>
            <a:endParaRPr>
              <a:latin typeface="Calibri"/>
              <a:ea typeface="Calibri"/>
              <a:cs typeface="Calibri"/>
              <a:sym typeface="Calibri"/>
            </a:endParaRPr>
          </a:p>
        </p:txBody>
      </p:sp>
      <p:grpSp>
        <p:nvGrpSpPr>
          <p:cNvPr id="367" name="Google Shape;367;p54"/>
          <p:cNvGrpSpPr/>
          <p:nvPr/>
        </p:nvGrpSpPr>
        <p:grpSpPr>
          <a:xfrm rot="3730759">
            <a:off x="10980893" y="109804"/>
            <a:ext cx="949887" cy="1163493"/>
            <a:chOff x="7602444" y="4967675"/>
            <a:chExt cx="483620" cy="592374"/>
          </a:xfrm>
        </p:grpSpPr>
        <p:grpSp>
          <p:nvGrpSpPr>
            <p:cNvPr id="368" name="Google Shape;368;p54"/>
            <p:cNvGrpSpPr/>
            <p:nvPr/>
          </p:nvGrpSpPr>
          <p:grpSpPr>
            <a:xfrm>
              <a:off x="7618661" y="4967675"/>
              <a:ext cx="467403" cy="507609"/>
              <a:chOff x="2251964" y="3590497"/>
              <a:chExt cx="467403" cy="507609"/>
            </a:xfrm>
          </p:grpSpPr>
          <p:sp>
            <p:nvSpPr>
              <p:cNvPr id="369" name="Google Shape;369;p5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0" name="Google Shape;370;p5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p5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2" name="Google Shape;372;p54"/>
            <p:cNvGrpSpPr/>
            <p:nvPr/>
          </p:nvGrpSpPr>
          <p:grpSpPr>
            <a:xfrm>
              <a:off x="7602444" y="4993761"/>
              <a:ext cx="421973" cy="566288"/>
              <a:chOff x="2235747" y="3616583"/>
              <a:chExt cx="421973" cy="566288"/>
            </a:xfrm>
          </p:grpSpPr>
          <p:sp>
            <p:nvSpPr>
              <p:cNvPr id="373" name="Google Shape;373;p5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4" name="Google Shape;374;p5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Graphic 2" descr="Hill scene outline">
            <a:extLst>
              <a:ext uri="{FF2B5EF4-FFF2-40B4-BE49-F238E27FC236}">
                <a16:creationId xmlns:a16="http://schemas.microsoft.com/office/drawing/2014/main" id="{EC529E6A-245B-3EF2-4548-209D53143A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2449" y="1790700"/>
            <a:ext cx="914400" cy="914400"/>
          </a:xfrm>
          <a:prstGeom prst="rect">
            <a:avLst/>
          </a:prstGeom>
        </p:spPr>
      </p:pic>
      <p:pic>
        <p:nvPicPr>
          <p:cNvPr id="5" name="Graphic 4" descr="Agriculture outline">
            <a:extLst>
              <a:ext uri="{FF2B5EF4-FFF2-40B4-BE49-F238E27FC236}">
                <a16:creationId xmlns:a16="http://schemas.microsoft.com/office/drawing/2014/main" id="{51B321CD-A4BF-25DD-A434-75BCA7F0FA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2449" y="3168050"/>
            <a:ext cx="914400" cy="914400"/>
          </a:xfrm>
          <a:prstGeom prst="rect">
            <a:avLst/>
          </a:prstGeom>
        </p:spPr>
      </p:pic>
      <p:pic>
        <p:nvPicPr>
          <p:cNvPr id="9" name="Picture 8">
            <a:extLst>
              <a:ext uri="{FF2B5EF4-FFF2-40B4-BE49-F238E27FC236}">
                <a16:creationId xmlns:a16="http://schemas.microsoft.com/office/drawing/2014/main" id="{392C3F56-746B-4CC8-7679-46B4EFC2794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2653" y="4686300"/>
            <a:ext cx="704850" cy="7048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4"/>
          <p:cNvSpPr txBox="1">
            <a:spLocks noGrp="1"/>
          </p:cNvSpPr>
          <p:nvPr>
            <p:ph type="body" idx="1"/>
          </p:nvPr>
        </p:nvSpPr>
        <p:spPr>
          <a:xfrm>
            <a:off x="5629230" y="14274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01</a:t>
            </a:r>
            <a:endParaRPr dirty="0"/>
          </a:p>
        </p:txBody>
      </p:sp>
      <p:sp>
        <p:nvSpPr>
          <p:cNvPr id="156" name="Google Shape;156;p4"/>
          <p:cNvSpPr txBox="1">
            <a:spLocks noGrp="1"/>
          </p:cNvSpPr>
          <p:nvPr>
            <p:ph type="body" idx="2"/>
          </p:nvPr>
        </p:nvSpPr>
        <p:spPr>
          <a:xfrm>
            <a:off x="6462886" y="1360841"/>
            <a:ext cx="49833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a:t>Úvod do krajinnej ekológie</a:t>
            </a:r>
            <a:endParaRPr sz="2400" b="1"/>
          </a:p>
        </p:txBody>
      </p:sp>
      <p:sp>
        <p:nvSpPr>
          <p:cNvPr id="157" name="Google Shape;157;p4"/>
          <p:cNvSpPr txBox="1">
            <a:spLocks noGrp="1"/>
          </p:cNvSpPr>
          <p:nvPr>
            <p:ph type="body" idx="3"/>
          </p:nvPr>
        </p:nvSpPr>
        <p:spPr>
          <a:xfrm>
            <a:off x="538793" y="1433997"/>
            <a:ext cx="4955026" cy="39828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b="0" i="0" dirty="0">
                <a:latin typeface="Calibri"/>
                <a:ea typeface="Calibri"/>
                <a:cs typeface="Calibri"/>
                <a:sym typeface="Calibri"/>
              </a:rPr>
              <a:t>V tomto module skúmame, ako funguje príroda na farme. Venujeme sa krajinnej ekológii, ktorá spočíva v pochopení súvislostí medzi rastlinami, živočíchmi a pôdou. </a:t>
            </a:r>
          </a:p>
          <a:p>
            <a:pPr marL="228600" lvl="0" indent="0" algn="l" rtl="0">
              <a:lnSpc>
                <a:spcPct val="90000"/>
              </a:lnSpc>
              <a:spcBef>
                <a:spcPts val="0"/>
              </a:spcBef>
              <a:spcAft>
                <a:spcPts val="0"/>
              </a:spcAft>
              <a:buClr>
                <a:srgbClr val="000000"/>
              </a:buClr>
              <a:buSzPts val="2400"/>
              <a:buNone/>
            </a:pPr>
            <a:r>
              <a:rPr lang="en-US" b="0" i="0" dirty="0">
                <a:latin typeface="Calibri"/>
                <a:ea typeface="Calibri"/>
                <a:cs typeface="Calibri"/>
                <a:sym typeface="Calibri"/>
              </a:rPr>
              <a:t>Venujeme sa praktickým radám pre poľnohospodárov, ako je rozumné využívanie vody, pestrá výsadba plodín a starostlivosť o pôdu. Ide o to, aby poľnohospodárstvo dobre spolupracovalo s prírodou. </a:t>
            </a:r>
            <a:endParaRPr dirty="0">
              <a:latin typeface="Calibri"/>
              <a:ea typeface="Calibri"/>
              <a:cs typeface="Calibri"/>
              <a:sym typeface="Calibri"/>
            </a:endParaRPr>
          </a:p>
        </p:txBody>
      </p:sp>
      <p:sp>
        <p:nvSpPr>
          <p:cNvPr id="158" name="Google Shape;158;p4"/>
          <p:cNvSpPr txBox="1">
            <a:spLocks noGrp="1"/>
          </p:cNvSpPr>
          <p:nvPr>
            <p:ph type="body" idx="4"/>
          </p:nvPr>
        </p:nvSpPr>
        <p:spPr>
          <a:xfrm>
            <a:off x="5629230" y="212565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02</a:t>
            </a:r>
            <a:endParaRPr dirty="0"/>
          </a:p>
        </p:txBody>
      </p:sp>
      <p:sp>
        <p:nvSpPr>
          <p:cNvPr id="159" name="Google Shape;159;p4"/>
          <p:cNvSpPr txBox="1">
            <a:spLocks noGrp="1"/>
          </p:cNvSpPr>
          <p:nvPr>
            <p:ph type="body" idx="5"/>
          </p:nvPr>
        </p:nvSpPr>
        <p:spPr>
          <a:xfrm>
            <a:off x="6462886" y="2046479"/>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Charakteristika krajiny</a:t>
            </a:r>
            <a:endParaRPr sz="2400" b="1" dirty="0"/>
          </a:p>
        </p:txBody>
      </p:sp>
      <p:sp>
        <p:nvSpPr>
          <p:cNvPr id="160" name="Google Shape;160;p4"/>
          <p:cNvSpPr txBox="1">
            <a:spLocks noGrp="1"/>
          </p:cNvSpPr>
          <p:nvPr>
            <p:ph type="body" idx="6"/>
          </p:nvPr>
        </p:nvSpPr>
        <p:spPr>
          <a:xfrm>
            <a:off x="5629231" y="273587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03</a:t>
            </a:r>
            <a:endParaRPr dirty="0"/>
          </a:p>
        </p:txBody>
      </p:sp>
      <p:sp>
        <p:nvSpPr>
          <p:cNvPr id="161" name="Google Shape;161;p4"/>
          <p:cNvSpPr txBox="1">
            <a:spLocks noGrp="1"/>
          </p:cNvSpPr>
          <p:nvPr>
            <p:ph type="body" idx="7"/>
          </p:nvPr>
        </p:nvSpPr>
        <p:spPr>
          <a:xfrm>
            <a:off x="6515002" y="2688785"/>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Kľúčové témy výskumu</a:t>
            </a:r>
            <a:endParaRPr sz="2400" b="1" dirty="0"/>
          </a:p>
        </p:txBody>
      </p:sp>
      <p:sp>
        <p:nvSpPr>
          <p:cNvPr id="162" name="Google Shape;162;p4"/>
          <p:cNvSpPr txBox="1">
            <a:spLocks noGrp="1"/>
          </p:cNvSpPr>
          <p:nvPr>
            <p:ph type="body" idx="8"/>
          </p:nvPr>
        </p:nvSpPr>
        <p:spPr>
          <a:xfrm>
            <a:off x="5670461" y="33547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04</a:t>
            </a:r>
            <a:endParaRPr dirty="0"/>
          </a:p>
        </p:txBody>
      </p:sp>
      <p:sp>
        <p:nvSpPr>
          <p:cNvPr id="163" name="Google Shape;163;p4"/>
          <p:cNvSpPr txBox="1">
            <a:spLocks noGrp="1"/>
          </p:cNvSpPr>
          <p:nvPr>
            <p:ph type="body" idx="9"/>
          </p:nvPr>
        </p:nvSpPr>
        <p:spPr>
          <a:xfrm>
            <a:off x="6462886" y="3479816"/>
            <a:ext cx="51720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 Komponenty krajiny a termíny</a:t>
            </a:r>
            <a:endParaRPr sz="2400" b="1" dirty="0"/>
          </a:p>
          <a:p>
            <a:pPr marL="0" lvl="0" indent="0" algn="l" rtl="0">
              <a:lnSpc>
                <a:spcPct val="90000"/>
              </a:lnSpc>
              <a:spcBef>
                <a:spcPts val="0"/>
              </a:spcBef>
              <a:spcAft>
                <a:spcPts val="0"/>
              </a:spcAft>
              <a:buClr>
                <a:srgbClr val="000000"/>
              </a:buClr>
              <a:buSzPts val="2200"/>
              <a:buNone/>
            </a:pPr>
            <a:endParaRPr b="1" dirty="0"/>
          </a:p>
        </p:txBody>
      </p:sp>
      <p:sp>
        <p:nvSpPr>
          <p:cNvPr id="164" name="Google Shape;164;p4"/>
          <p:cNvSpPr txBox="1">
            <a:spLocks noGrp="1"/>
          </p:cNvSpPr>
          <p:nvPr>
            <p:ph type="body" idx="13"/>
          </p:nvPr>
        </p:nvSpPr>
        <p:spPr>
          <a:xfrm>
            <a:off x="5670460" y="40443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05</a:t>
            </a:r>
            <a:endParaRPr dirty="0"/>
          </a:p>
        </p:txBody>
      </p:sp>
      <p:sp>
        <p:nvSpPr>
          <p:cNvPr id="165" name="Google Shape;165;p4"/>
          <p:cNvSpPr txBox="1">
            <a:spLocks noGrp="1"/>
          </p:cNvSpPr>
          <p:nvPr>
            <p:ph type="body" idx="14"/>
          </p:nvPr>
        </p:nvSpPr>
        <p:spPr>
          <a:xfrm>
            <a:off x="6515002" y="4044069"/>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Narušenie a fragmentácia</a:t>
            </a:r>
            <a:endParaRPr sz="2400" b="1" dirty="0"/>
          </a:p>
        </p:txBody>
      </p:sp>
      <p:sp>
        <p:nvSpPr>
          <p:cNvPr id="166" name="Google Shape;166;p4"/>
          <p:cNvSpPr txBox="1">
            <a:spLocks noGrp="1"/>
          </p:cNvSpPr>
          <p:nvPr>
            <p:ph type="body" idx="15"/>
          </p:nvPr>
        </p:nvSpPr>
        <p:spPr>
          <a:xfrm>
            <a:off x="687316" y="380932"/>
            <a:ext cx="5041800" cy="720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dirty="0"/>
              <a:t>Prehľad obsahu</a:t>
            </a:r>
            <a:endParaRPr dirty="0"/>
          </a:p>
        </p:txBody>
      </p:sp>
      <p:grpSp>
        <p:nvGrpSpPr>
          <p:cNvPr id="167" name="Google Shape;167;p4"/>
          <p:cNvGrpSpPr/>
          <p:nvPr/>
        </p:nvGrpSpPr>
        <p:grpSpPr>
          <a:xfrm rot="3730759">
            <a:off x="10980893" y="367519"/>
            <a:ext cx="949887" cy="1163493"/>
            <a:chOff x="7602444" y="4967675"/>
            <a:chExt cx="483620" cy="592374"/>
          </a:xfrm>
        </p:grpSpPr>
        <p:grpSp>
          <p:nvGrpSpPr>
            <p:cNvPr id="168" name="Google Shape;168;p4"/>
            <p:cNvGrpSpPr/>
            <p:nvPr/>
          </p:nvGrpSpPr>
          <p:grpSpPr>
            <a:xfrm>
              <a:off x="7618661" y="4967675"/>
              <a:ext cx="467403" cy="507609"/>
              <a:chOff x="2251964" y="3590497"/>
              <a:chExt cx="467403" cy="507609"/>
            </a:xfrm>
          </p:grpSpPr>
          <p:sp>
            <p:nvSpPr>
              <p:cNvPr id="169" name="Google Shape;169;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0" name="Google Shape;170;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1" name="Google Shape;171;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grpSp>
        <p:grpSp>
          <p:nvGrpSpPr>
            <p:cNvPr id="172" name="Google Shape;172;p4"/>
            <p:cNvGrpSpPr/>
            <p:nvPr/>
          </p:nvGrpSpPr>
          <p:grpSpPr>
            <a:xfrm>
              <a:off x="7602444" y="4993761"/>
              <a:ext cx="421973" cy="566288"/>
              <a:chOff x="2235747" y="3616583"/>
              <a:chExt cx="421973" cy="566288"/>
            </a:xfrm>
          </p:grpSpPr>
          <p:sp>
            <p:nvSpPr>
              <p:cNvPr id="173" name="Google Shape;173;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4" name="Google Shape;174;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grpSp>
      </p:grpSp>
      <p:sp>
        <p:nvSpPr>
          <p:cNvPr id="181" name="Google Shape;181;p44"/>
          <p:cNvSpPr txBox="1">
            <a:spLocks/>
          </p:cNvSpPr>
          <p:nvPr/>
        </p:nvSpPr>
        <p:spPr>
          <a:xfrm>
            <a:off x="6515135" y="4648670"/>
            <a:ext cx="4465067"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400" b="1"/>
              <a:t>Praktické tipy</a:t>
            </a:r>
            <a:endParaRPr lang="en-US" b="1" dirty="0"/>
          </a:p>
        </p:txBody>
      </p:sp>
      <p:sp>
        <p:nvSpPr>
          <p:cNvPr id="2" name="Google Shape;164;p4">
            <a:extLst>
              <a:ext uri="{FF2B5EF4-FFF2-40B4-BE49-F238E27FC236}">
                <a16:creationId xmlns:a16="http://schemas.microsoft.com/office/drawing/2014/main" id="{664F54BD-B710-9F48-DB23-AC3AC868C4A6}"/>
              </a:ext>
            </a:extLst>
          </p:cNvPr>
          <p:cNvSpPr txBox="1">
            <a:spLocks/>
          </p:cNvSpPr>
          <p:nvPr/>
        </p:nvSpPr>
        <p:spPr>
          <a:xfrm>
            <a:off x="5697669" y="4715402"/>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14" name="Freeform 1250">
            <a:extLst>
              <a:ext uri="{FF2B5EF4-FFF2-40B4-BE49-F238E27FC236}">
                <a16:creationId xmlns:a16="http://schemas.microsoft.com/office/drawing/2014/main" id="{5AC5B35E-74EE-3FD1-6C5E-4B2F1429A98E}"/>
              </a:ext>
            </a:extLst>
          </p:cNvPr>
          <p:cNvSpPr/>
          <p:nvPr/>
        </p:nvSpPr>
        <p:spPr>
          <a:xfrm rot="7445796">
            <a:off x="1015660" y="4562166"/>
            <a:ext cx="149976" cy="16344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sp>
        <p:nvSpPr>
          <p:cNvPr id="13" name="Freeform 1250">
            <a:extLst>
              <a:ext uri="{FF2B5EF4-FFF2-40B4-BE49-F238E27FC236}">
                <a16:creationId xmlns:a16="http://schemas.microsoft.com/office/drawing/2014/main" id="{ED22B484-4601-EAAA-BC82-DF3D176CB967}"/>
              </a:ext>
            </a:extLst>
          </p:cNvPr>
          <p:cNvSpPr/>
          <p:nvPr/>
        </p:nvSpPr>
        <p:spPr>
          <a:xfrm rot="20349704">
            <a:off x="765677" y="4585276"/>
            <a:ext cx="165093" cy="168082"/>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sp>
        <p:nvSpPr>
          <p:cNvPr id="379" name="Google Shape;379;p55"/>
          <p:cNvSpPr txBox="1">
            <a:spLocks noGrp="1"/>
          </p:cNvSpPr>
          <p:nvPr>
            <p:ph type="body" idx="1"/>
          </p:nvPr>
        </p:nvSpPr>
        <p:spPr>
          <a:xfrm>
            <a:off x="1371600" y="1524000"/>
            <a:ext cx="6553200" cy="25227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Zelená infraštruktúra: </a:t>
            </a:r>
            <a:r>
              <a:rPr lang="en-US" b="0" i="0" dirty="0">
                <a:latin typeface="Calibri"/>
                <a:ea typeface="Calibri"/>
                <a:cs typeface="Calibri"/>
                <a:sym typeface="Calibri"/>
              </a:rPr>
              <a:t>Zelená infraštruktúra, sieť prírodných oblastí, slúži ako životodarná sila poľnohospodárskych ekosystémov. Zachovanie lesov, mokradí a zelených plôch zabezpečuje vitalitu a ekologickú rovnováhu v krajine.</a:t>
            </a: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Efekty na hrane: </a:t>
            </a:r>
            <a:r>
              <a:rPr lang="en-US" b="0" i="0" dirty="0">
                <a:latin typeface="Calibri"/>
                <a:ea typeface="Calibri"/>
                <a:cs typeface="Calibri"/>
                <a:sym typeface="Calibri"/>
              </a:rPr>
              <a:t>Stretávanie sa rôznych spôsobov využívania krajiny, tzv. okraje, vytvára jedinečné podmienky ovplyvňujúce biodiverzitu a dynamiku ekosystémov. Pochopenie a riadenie týchto okrajových efektov je dôležité pre udržateľné a harmonické riadenie krajiny.</a:t>
            </a:r>
            <a:endParaRPr dirty="0"/>
          </a:p>
          <a:p>
            <a:pPr marL="0" lvl="0" indent="0" algn="l" rtl="0">
              <a:lnSpc>
                <a:spcPct val="107000"/>
              </a:lnSpc>
              <a:spcBef>
                <a:spcPts val="1000"/>
              </a:spcBef>
              <a:spcAft>
                <a:spcPts val="800"/>
              </a:spcAft>
              <a:buSzPts val="1000"/>
              <a:buNone/>
            </a:pPr>
            <a:endParaRPr sz="2000" dirty="0">
              <a:latin typeface="Calibri"/>
              <a:ea typeface="Calibri"/>
              <a:cs typeface="Calibri"/>
              <a:sym typeface="Calibri"/>
            </a:endParaRPr>
          </a:p>
        </p:txBody>
      </p:sp>
      <p:sp>
        <p:nvSpPr>
          <p:cNvPr id="380" name="Google Shape;380;p55"/>
          <p:cNvSpPr txBox="1">
            <a:spLocks noGrp="1"/>
          </p:cNvSpPr>
          <p:nvPr>
            <p:ph type="body" idx="2"/>
          </p:nvPr>
        </p:nvSpPr>
        <p:spPr>
          <a:xfrm>
            <a:off x="798381" y="47505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Komponenty a pojmy krajiny - pokračovanie</a:t>
            </a:r>
            <a:endParaRPr dirty="0">
              <a:latin typeface="Calibri"/>
              <a:ea typeface="Calibri"/>
              <a:cs typeface="Calibri"/>
              <a:sym typeface="Calibri"/>
            </a:endParaRPr>
          </a:p>
        </p:txBody>
      </p:sp>
      <p:grpSp>
        <p:nvGrpSpPr>
          <p:cNvPr id="381" name="Google Shape;381;p55"/>
          <p:cNvGrpSpPr/>
          <p:nvPr/>
        </p:nvGrpSpPr>
        <p:grpSpPr>
          <a:xfrm rot="3730759">
            <a:off x="10980893" y="109804"/>
            <a:ext cx="949887" cy="1163493"/>
            <a:chOff x="7602444" y="4967675"/>
            <a:chExt cx="483620" cy="592374"/>
          </a:xfrm>
        </p:grpSpPr>
        <p:grpSp>
          <p:nvGrpSpPr>
            <p:cNvPr id="382" name="Google Shape;382;p55"/>
            <p:cNvGrpSpPr/>
            <p:nvPr/>
          </p:nvGrpSpPr>
          <p:grpSpPr>
            <a:xfrm>
              <a:off x="7618661" y="4967675"/>
              <a:ext cx="467403" cy="507609"/>
              <a:chOff x="2251964" y="3590497"/>
              <a:chExt cx="467403" cy="507609"/>
            </a:xfrm>
          </p:grpSpPr>
          <p:sp>
            <p:nvSpPr>
              <p:cNvPr id="383" name="Google Shape;383;p5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4" name="Google Shape;384;p5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5" name="Google Shape;385;p5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6" name="Google Shape;386;p55"/>
            <p:cNvGrpSpPr/>
            <p:nvPr/>
          </p:nvGrpSpPr>
          <p:grpSpPr>
            <a:xfrm>
              <a:off x="7602444" y="4993761"/>
              <a:ext cx="421973" cy="566288"/>
              <a:chOff x="2235747" y="3616583"/>
              <a:chExt cx="421973" cy="566288"/>
            </a:xfrm>
          </p:grpSpPr>
          <p:sp>
            <p:nvSpPr>
              <p:cNvPr id="387" name="Google Shape;387;p5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8" name="Google Shape;388;p5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89" name="Google Shape;389;p5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24800" y="1765423"/>
            <a:ext cx="3679876" cy="3568577"/>
          </a:xfrm>
          <a:prstGeom prst="rect">
            <a:avLst/>
          </a:prstGeom>
          <a:noFill/>
          <a:ln>
            <a:noFill/>
          </a:ln>
        </p:spPr>
      </p:pic>
      <p:grpSp>
        <p:nvGrpSpPr>
          <p:cNvPr id="2" name="Graphic 3">
            <a:extLst>
              <a:ext uri="{FF2B5EF4-FFF2-40B4-BE49-F238E27FC236}">
                <a16:creationId xmlns:a16="http://schemas.microsoft.com/office/drawing/2014/main" id="{11842AFA-107E-9511-32D2-75A3F9468B81}"/>
              </a:ext>
            </a:extLst>
          </p:cNvPr>
          <p:cNvGrpSpPr/>
          <p:nvPr/>
        </p:nvGrpSpPr>
        <p:grpSpPr>
          <a:xfrm>
            <a:off x="549334" y="1908666"/>
            <a:ext cx="822266" cy="876684"/>
            <a:chOff x="10407709" y="5371716"/>
            <a:chExt cx="1086136" cy="1037162"/>
          </a:xfrm>
        </p:grpSpPr>
        <p:sp>
          <p:nvSpPr>
            <p:cNvPr id="3" name="Freeform 1249">
              <a:extLst>
                <a:ext uri="{FF2B5EF4-FFF2-40B4-BE49-F238E27FC236}">
                  <a16:creationId xmlns:a16="http://schemas.microsoft.com/office/drawing/2014/main" id="{8BFB4F83-A6C0-1ADF-B0FC-B8C9C2A91D53}"/>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8DC641"/>
            </a:solidFill>
            <a:ln w="27426" cap="flat">
              <a:noFill/>
              <a:prstDash val="solid"/>
              <a:miter/>
            </a:ln>
          </p:spPr>
          <p:txBody>
            <a:bodyPr rtlCol="0" anchor="ctr"/>
            <a:lstStyle/>
            <a:p>
              <a:endParaRPr lang="en-US" dirty="0"/>
            </a:p>
          </p:txBody>
        </p:sp>
        <p:sp>
          <p:nvSpPr>
            <p:cNvPr id="4" name="Freeform 1250">
              <a:extLst>
                <a:ext uri="{FF2B5EF4-FFF2-40B4-BE49-F238E27FC236}">
                  <a16:creationId xmlns:a16="http://schemas.microsoft.com/office/drawing/2014/main" id="{2142F35C-22AF-4A04-12C4-F42A66DA6195}"/>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EB663CDF-35A8-92CA-7588-2B6A9535F6B1}"/>
                </a:ext>
              </a:extLst>
            </p:cNvPr>
            <p:cNvGrpSpPr/>
            <p:nvPr/>
          </p:nvGrpSpPr>
          <p:grpSpPr>
            <a:xfrm>
              <a:off x="10407709" y="5371716"/>
              <a:ext cx="1086136" cy="1037162"/>
              <a:chOff x="10407709" y="5371716"/>
              <a:chExt cx="1086136" cy="1037162"/>
            </a:xfrm>
            <a:solidFill>
              <a:srgbClr val="000000"/>
            </a:solidFill>
          </p:grpSpPr>
          <p:grpSp>
            <p:nvGrpSpPr>
              <p:cNvPr id="6" name="Graphic 3">
                <a:extLst>
                  <a:ext uri="{FF2B5EF4-FFF2-40B4-BE49-F238E27FC236}">
                    <a16:creationId xmlns:a16="http://schemas.microsoft.com/office/drawing/2014/main" id="{1CF02D3E-74F4-E0B8-AE62-D061FF0CBC24}"/>
                  </a:ext>
                </a:extLst>
              </p:cNvPr>
              <p:cNvGrpSpPr/>
              <p:nvPr/>
            </p:nvGrpSpPr>
            <p:grpSpPr>
              <a:xfrm>
                <a:off x="10407709" y="5371716"/>
                <a:ext cx="1086136" cy="1037162"/>
                <a:chOff x="10407709" y="5371716"/>
                <a:chExt cx="1086136" cy="1037162"/>
              </a:xfrm>
              <a:solidFill>
                <a:srgbClr val="000000"/>
              </a:solidFill>
            </p:grpSpPr>
            <p:sp>
              <p:nvSpPr>
                <p:cNvPr id="8" name="Freeform 1254">
                  <a:extLst>
                    <a:ext uri="{FF2B5EF4-FFF2-40B4-BE49-F238E27FC236}">
                      <a16:creationId xmlns:a16="http://schemas.microsoft.com/office/drawing/2014/main" id="{407AD484-6895-A15B-A169-DF07144B91B4}"/>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00000"/>
                </a:solidFill>
                <a:ln w="27426" cap="flat">
                  <a:noFill/>
                  <a:prstDash val="solid"/>
                  <a:miter/>
                </a:ln>
              </p:spPr>
              <p:txBody>
                <a:bodyPr rtlCol="0" anchor="ctr"/>
                <a:lstStyle/>
                <a:p>
                  <a:endParaRPr lang="en-US"/>
                </a:p>
              </p:txBody>
            </p:sp>
            <p:sp>
              <p:nvSpPr>
                <p:cNvPr id="9" name="Freeform 1255">
                  <a:extLst>
                    <a:ext uri="{FF2B5EF4-FFF2-40B4-BE49-F238E27FC236}">
                      <a16:creationId xmlns:a16="http://schemas.microsoft.com/office/drawing/2014/main" id="{8CA1EE1A-5FAC-1CD4-5AEA-4CE30E831BD6}"/>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00000"/>
                </a:solidFill>
                <a:ln w="27426" cap="flat">
                  <a:noFill/>
                  <a:prstDash val="solid"/>
                  <a:miter/>
                </a:ln>
              </p:spPr>
              <p:txBody>
                <a:bodyPr rtlCol="0" anchor="ctr"/>
                <a:lstStyle/>
                <a:p>
                  <a:endParaRPr lang="en-US"/>
                </a:p>
              </p:txBody>
            </p:sp>
            <p:sp>
              <p:nvSpPr>
                <p:cNvPr id="10" name="Freeform 1256">
                  <a:extLst>
                    <a:ext uri="{FF2B5EF4-FFF2-40B4-BE49-F238E27FC236}">
                      <a16:creationId xmlns:a16="http://schemas.microsoft.com/office/drawing/2014/main" id="{6E9C33C7-0D5A-DA4D-E6FA-F173882635DA}"/>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00000"/>
                </a:solidFill>
                <a:ln w="27426" cap="flat">
                  <a:noFill/>
                  <a:prstDash val="solid"/>
                  <a:miter/>
                </a:ln>
              </p:spPr>
              <p:txBody>
                <a:bodyPr rtlCol="0" anchor="ctr"/>
                <a:lstStyle/>
                <a:p>
                  <a:endParaRPr lang="en-US"/>
                </a:p>
              </p:txBody>
            </p:sp>
          </p:grpSp>
          <p:sp>
            <p:nvSpPr>
              <p:cNvPr id="7" name="Freeform 1253">
                <a:extLst>
                  <a:ext uri="{FF2B5EF4-FFF2-40B4-BE49-F238E27FC236}">
                    <a16:creationId xmlns:a16="http://schemas.microsoft.com/office/drawing/2014/main" id="{69AFD6C5-CC5F-4941-DE85-4D8CCA6A8565}"/>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00000"/>
              </a:solidFill>
              <a:ln w="27426" cap="flat">
                <a:noFill/>
                <a:prstDash val="solid"/>
                <a:miter/>
              </a:ln>
            </p:spPr>
            <p:txBody>
              <a:bodyPr rtlCol="0" anchor="ctr"/>
              <a:lstStyle/>
              <a:p>
                <a:endParaRPr lang="en-US" dirty="0"/>
              </a:p>
            </p:txBody>
          </p:sp>
        </p:grpSp>
      </p:grpSp>
      <p:pic>
        <p:nvPicPr>
          <p:cNvPr id="12" name="Graphic 11" descr="Sunflower outline">
            <a:extLst>
              <a:ext uri="{FF2B5EF4-FFF2-40B4-BE49-F238E27FC236}">
                <a16:creationId xmlns:a16="http://schemas.microsoft.com/office/drawing/2014/main" id="{7D9D6660-BDC7-4A76-9625-F226DE8338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773" y="3842181"/>
            <a:ext cx="995114" cy="99511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56"/>
          <p:cNvSpPr txBox="1">
            <a:spLocks noGrp="1"/>
          </p:cNvSpPr>
          <p:nvPr>
            <p:ph type="body" idx="1"/>
          </p:nvPr>
        </p:nvSpPr>
        <p:spPr>
          <a:xfrm>
            <a:off x="5805233" y="2081725"/>
            <a:ext cx="5672832" cy="3002088"/>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sz="4800" b="1" dirty="0">
                <a:latin typeface="Calibri"/>
                <a:ea typeface="Calibri"/>
                <a:cs typeface="Calibri"/>
                <a:sym typeface="Calibri"/>
              </a:rPr>
              <a:t> Narušenie a fragmentácia</a:t>
            </a:r>
            <a:endParaRPr sz="3200" dirty="0">
              <a:latin typeface="Calibri"/>
              <a:ea typeface="Calibri"/>
              <a:cs typeface="Calibri"/>
              <a:sym typeface="Calibri"/>
            </a:endParaRPr>
          </a:p>
        </p:txBody>
      </p:sp>
      <p:sp>
        <p:nvSpPr>
          <p:cNvPr id="396" name="Google Shape;396;p5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05</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7"/>
          <p:cNvSpPr txBox="1">
            <a:spLocks noGrp="1"/>
          </p:cNvSpPr>
          <p:nvPr>
            <p:ph type="body" idx="1"/>
          </p:nvPr>
        </p:nvSpPr>
        <p:spPr>
          <a:xfrm>
            <a:off x="508793" y="988810"/>
            <a:ext cx="11397457" cy="4369164"/>
          </a:xfrm>
          <a:prstGeom prst="rect">
            <a:avLst/>
          </a:prstGeom>
          <a:noFill/>
          <a:ln>
            <a:noFill/>
          </a:ln>
        </p:spPr>
        <p:txBody>
          <a:bodyPr spcFirstLastPara="1" wrap="square" lIns="91425" tIns="45700" rIns="91425" bIns="45700" anchor="t" anchorCtr="0">
            <a:noAutofit/>
          </a:bodyPr>
          <a:lstStyle/>
          <a:p>
            <a:pPr marL="230400" lvl="0" indent="0" algn="l" rtl="0">
              <a:lnSpc>
                <a:spcPct val="90000"/>
              </a:lnSpc>
              <a:spcBef>
                <a:spcPts val="400"/>
              </a:spcBef>
              <a:spcAft>
                <a:spcPts val="0"/>
              </a:spcAft>
              <a:buSzPts val="2400"/>
              <a:buNone/>
            </a:pPr>
            <a:r>
              <a:rPr lang="en-US" b="1" i="0" dirty="0">
                <a:latin typeface="Calibri"/>
                <a:ea typeface="Calibri"/>
                <a:cs typeface="Calibri"/>
                <a:sym typeface="Calibri"/>
              </a:rPr>
              <a:t>Narušenie ekosystému:</a:t>
            </a:r>
            <a:endParaRPr b="0" i="0" dirty="0">
              <a:latin typeface="Calibri"/>
              <a:ea typeface="Calibri"/>
              <a:cs typeface="Calibri"/>
              <a:sym typeface="Calibri"/>
            </a:endParaRPr>
          </a:p>
          <a:p>
            <a:pPr marL="230400" lvl="1" indent="0" algn="l" rtl="0">
              <a:lnSpc>
                <a:spcPct val="90000"/>
              </a:lnSpc>
              <a:spcBef>
                <a:spcPts val="400"/>
              </a:spcBef>
              <a:spcAft>
                <a:spcPts val="0"/>
              </a:spcAft>
              <a:buSzPts val="2000"/>
            </a:pPr>
            <a:r>
              <a:rPr lang="en-US" sz="2400" b="0" i="0" dirty="0">
                <a:solidFill>
                  <a:srgbClr val="000000"/>
                </a:solidFill>
                <a:latin typeface="Calibri"/>
                <a:ea typeface="Calibri"/>
                <a:cs typeface="Calibri"/>
                <a:sym typeface="Calibri"/>
              </a:rPr>
              <a:t>Narušenie, či už v dôsledku prírodných udalostí alebo ľudských činností, môže narušiť krehkú rovnováhu ekosystémov. Udalosti ako lesné požiare, záplavy alebo intenzívne využívanie pôdy môžu viesť k hlbokým ekologickým zmenám, ktoré ovplyvňujú biodiverzitu a funkcie ekosystémov.</a:t>
            </a:r>
            <a:endParaRPr dirty="0">
              <a:solidFill>
                <a:srgbClr val="000000"/>
              </a:solidFill>
            </a:endParaRPr>
          </a:p>
          <a:p>
            <a:pPr marL="230400" lvl="0" indent="0" algn="l" rtl="0">
              <a:lnSpc>
                <a:spcPct val="90000"/>
              </a:lnSpc>
              <a:spcBef>
                <a:spcPts val="400"/>
              </a:spcBef>
              <a:spcAft>
                <a:spcPts val="0"/>
              </a:spcAft>
              <a:buSzPts val="2400"/>
              <a:buNone/>
            </a:pPr>
            <a:r>
              <a:rPr lang="en-US" b="1" i="0" dirty="0">
                <a:latin typeface="Calibri"/>
                <a:ea typeface="Calibri"/>
                <a:cs typeface="Calibri"/>
                <a:sym typeface="Calibri"/>
              </a:rPr>
              <a:t>Fragmentácia má vplyv na konektivitu:</a:t>
            </a:r>
            <a:endParaRPr b="0" i="0" dirty="0">
              <a:latin typeface="Calibri"/>
              <a:ea typeface="Calibri"/>
              <a:cs typeface="Calibri"/>
              <a:sym typeface="Calibri"/>
            </a:endParaRPr>
          </a:p>
          <a:p>
            <a:pPr marL="230400" lvl="1" indent="0" algn="l" rtl="0">
              <a:lnSpc>
                <a:spcPct val="90000"/>
              </a:lnSpc>
              <a:spcBef>
                <a:spcPts val="400"/>
              </a:spcBef>
              <a:spcAft>
                <a:spcPts val="0"/>
              </a:spcAft>
              <a:buSzPts val="2000"/>
            </a:pPr>
            <a:r>
              <a:rPr lang="en-US" sz="2400" b="0" i="0" dirty="0">
                <a:solidFill>
                  <a:srgbClr val="000000"/>
                </a:solidFill>
                <a:latin typeface="Calibri"/>
                <a:ea typeface="Calibri"/>
                <a:cs typeface="Calibri"/>
                <a:sym typeface="Calibri"/>
              </a:rPr>
              <a:t>Fragmentácia krajiny, často spôsobená </a:t>
            </a:r>
            <a:r>
              <a:rPr lang="en-US" sz="2400" b="0" i="0" dirty="0" err="1">
                <a:solidFill>
                  <a:srgbClr val="000000"/>
                </a:solidFill>
                <a:latin typeface="Calibri"/>
                <a:ea typeface="Calibri"/>
                <a:cs typeface="Calibri"/>
                <a:sym typeface="Calibri"/>
              </a:rPr>
              <a:t>urbanizáciou </a:t>
            </a:r>
            <a:r>
              <a:rPr lang="en-US" sz="2400" b="0" i="0" dirty="0">
                <a:solidFill>
                  <a:srgbClr val="000000"/>
                </a:solidFill>
                <a:latin typeface="Calibri"/>
                <a:ea typeface="Calibri"/>
                <a:cs typeface="Calibri"/>
                <a:sym typeface="Calibri"/>
              </a:rPr>
              <a:t>alebo intenzívnym poľnohospodárstvom, narúša prirodzené prepojenie medzi ekosystémami. To môže brániť pohybu voľne žijúcich živočíchov, obmedzovať genetickú rozmanitosť a oslabovať ekologickú odolnosť krajiny.</a:t>
            </a:r>
            <a:endParaRPr dirty="0">
              <a:solidFill>
                <a:srgbClr val="000000"/>
              </a:solidFill>
            </a:endParaRPr>
          </a:p>
          <a:p>
            <a:pPr marL="230400" lvl="0" indent="0" algn="l" rtl="0">
              <a:lnSpc>
                <a:spcPct val="90000"/>
              </a:lnSpc>
              <a:spcBef>
                <a:spcPts val="400"/>
              </a:spcBef>
              <a:spcAft>
                <a:spcPts val="0"/>
              </a:spcAft>
              <a:buSzPts val="2400"/>
              <a:buNone/>
            </a:pPr>
            <a:r>
              <a:rPr lang="en-US" b="1" i="0" dirty="0">
                <a:latin typeface="Calibri"/>
                <a:ea typeface="Calibri"/>
                <a:cs typeface="Calibri"/>
                <a:sym typeface="Calibri"/>
              </a:rPr>
              <a:t>Vplyv na ekosystémové služby:</a:t>
            </a:r>
            <a:endParaRPr b="0" i="0" dirty="0">
              <a:latin typeface="Calibri"/>
              <a:ea typeface="Calibri"/>
              <a:cs typeface="Calibri"/>
              <a:sym typeface="Calibri"/>
            </a:endParaRPr>
          </a:p>
          <a:p>
            <a:pPr marL="230400" lvl="1" indent="0" algn="l" rtl="0">
              <a:lnSpc>
                <a:spcPct val="90000"/>
              </a:lnSpc>
              <a:spcBef>
                <a:spcPts val="400"/>
              </a:spcBef>
              <a:spcAft>
                <a:spcPts val="0"/>
              </a:spcAft>
              <a:buSzPts val="2000"/>
            </a:pPr>
            <a:r>
              <a:rPr lang="en-US" sz="2400" b="0" i="0" dirty="0">
                <a:solidFill>
                  <a:srgbClr val="000000"/>
                </a:solidFill>
                <a:latin typeface="Calibri"/>
                <a:ea typeface="Calibri"/>
                <a:cs typeface="Calibri"/>
                <a:sym typeface="Calibri"/>
              </a:rPr>
              <a:t>Narušenie a fragmentácia </a:t>
            </a:r>
            <a:r>
              <a:rPr lang="en-US" sz="2400" b="0" i="0" dirty="0" err="1">
                <a:solidFill>
                  <a:srgbClr val="000000"/>
                </a:solidFill>
                <a:latin typeface="Calibri"/>
                <a:ea typeface="Calibri"/>
                <a:cs typeface="Calibri"/>
                <a:sym typeface="Calibri"/>
              </a:rPr>
              <a:t>ohrozujú </a:t>
            </a:r>
            <a:r>
              <a:rPr lang="en-US" sz="2400" b="0" i="0" dirty="0">
                <a:solidFill>
                  <a:srgbClr val="000000"/>
                </a:solidFill>
                <a:latin typeface="Calibri"/>
                <a:ea typeface="Calibri"/>
                <a:cs typeface="Calibri"/>
                <a:sym typeface="Calibri"/>
              </a:rPr>
              <a:t>poskytovanie kľúčových ekosystémových služieb. Tieto narušenia ohrozujú schopnosť krajiny poskytovať základné služby, ktoré podporujú udržateľnosť poľnohospodárstva a životného prostredia, od opeľovania a čistenia </a:t>
            </a:r>
            <a:r>
              <a:rPr lang="en-US" sz="2400" b="0" i="0" dirty="0" err="1">
                <a:solidFill>
                  <a:srgbClr val="000000"/>
                </a:solidFill>
                <a:latin typeface="Calibri"/>
                <a:ea typeface="Calibri"/>
                <a:cs typeface="Calibri"/>
                <a:sym typeface="Calibri"/>
              </a:rPr>
              <a:t>vody</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až</a:t>
            </a:r>
            <a:r>
              <a:rPr lang="en-US" sz="2400" b="0" i="0" dirty="0">
                <a:solidFill>
                  <a:srgbClr val="000000"/>
                </a:solidFill>
                <a:latin typeface="Calibri"/>
                <a:ea typeface="Calibri"/>
                <a:cs typeface="Calibri"/>
                <a:sym typeface="Calibri"/>
              </a:rPr>
              <a:t> po reguláciu </a:t>
            </a:r>
            <a:r>
              <a:rPr lang="en-US" sz="2400" b="0" i="0" dirty="0" err="1">
                <a:solidFill>
                  <a:srgbClr val="000000"/>
                </a:solidFill>
                <a:latin typeface="Calibri"/>
                <a:ea typeface="Calibri"/>
                <a:cs typeface="Calibri"/>
                <a:sym typeface="Calibri"/>
              </a:rPr>
              <a:t>klímy</a:t>
            </a:r>
            <a:r>
              <a:rPr lang="en-US" sz="2400" b="0" i="0" dirty="0">
                <a:solidFill>
                  <a:srgbClr val="000000"/>
                </a:solidFill>
                <a:latin typeface="Calibri"/>
                <a:ea typeface="Calibri"/>
                <a:cs typeface="Calibri"/>
                <a:sym typeface="Calibri"/>
              </a:rPr>
              <a:t>.                                				                   </a:t>
            </a:r>
            <a:r>
              <a:rPr kumimoji="0" lang="en-US" sz="1800" b="1" i="0" u="sng" strike="noStrike" kern="0" cap="none" spc="0" normalizeH="0" baseline="0" noProof="0" dirty="0" err="1">
                <a:ln>
                  <a:noFill/>
                </a:ln>
                <a:solidFill>
                  <a:srgbClr val="8DC641"/>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Zdroj</a:t>
            </a:r>
            <a:r>
              <a:rPr kumimoji="0" lang="en-US" sz="1800" b="1" i="0" u="sng" strike="noStrike" kern="0" cap="none" spc="0" normalizeH="0" baseline="0" noProof="0" dirty="0">
                <a:ln>
                  <a:noFill/>
                </a:ln>
                <a:solidFill>
                  <a:srgbClr val="8DC641"/>
                </a:solidFill>
                <a:effectLst/>
                <a:uLnTx/>
                <a:uFillTx/>
                <a:latin typeface="Calibri"/>
                <a:ea typeface="Calibri"/>
                <a:cs typeface="Calibri"/>
                <a:sym typeface="Calibri"/>
              </a:rPr>
              <a:t> </a:t>
            </a:r>
            <a:endParaRPr sz="1800" dirty="0"/>
          </a:p>
        </p:txBody>
      </p:sp>
      <p:sp>
        <p:nvSpPr>
          <p:cNvPr id="402" name="Google Shape;402;p57"/>
          <p:cNvSpPr txBox="1">
            <a:spLocks noGrp="1"/>
          </p:cNvSpPr>
          <p:nvPr>
            <p:ph type="body" idx="2"/>
          </p:nvPr>
        </p:nvSpPr>
        <p:spPr>
          <a:xfrm>
            <a:off x="634681" y="281205"/>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 Narušenie a fragmentácia</a:t>
            </a:r>
            <a:endParaRPr dirty="0">
              <a:latin typeface="Calibri"/>
              <a:ea typeface="Calibri"/>
              <a:cs typeface="Calibri"/>
              <a:sym typeface="Calibri"/>
            </a:endParaRPr>
          </a:p>
        </p:txBody>
      </p:sp>
      <p:grpSp>
        <p:nvGrpSpPr>
          <p:cNvPr id="403" name="Google Shape;403;p57"/>
          <p:cNvGrpSpPr/>
          <p:nvPr/>
        </p:nvGrpSpPr>
        <p:grpSpPr>
          <a:xfrm rot="3730759">
            <a:off x="11041226" y="-43017"/>
            <a:ext cx="949887" cy="1163493"/>
            <a:chOff x="7602444" y="4967675"/>
            <a:chExt cx="483620" cy="592374"/>
          </a:xfrm>
        </p:grpSpPr>
        <p:grpSp>
          <p:nvGrpSpPr>
            <p:cNvPr id="404" name="Google Shape;404;p57"/>
            <p:cNvGrpSpPr/>
            <p:nvPr/>
          </p:nvGrpSpPr>
          <p:grpSpPr>
            <a:xfrm>
              <a:off x="7618661" y="4967675"/>
              <a:ext cx="467403" cy="507609"/>
              <a:chOff x="2251964" y="3590497"/>
              <a:chExt cx="467403" cy="507609"/>
            </a:xfrm>
          </p:grpSpPr>
          <p:sp>
            <p:nvSpPr>
              <p:cNvPr id="405" name="Google Shape;405;p5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6" name="Google Shape;406;p5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7" name="Google Shape;407;p5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8" name="Google Shape;408;p57"/>
            <p:cNvGrpSpPr/>
            <p:nvPr/>
          </p:nvGrpSpPr>
          <p:grpSpPr>
            <a:xfrm>
              <a:off x="7602444" y="4993761"/>
              <a:ext cx="421973" cy="566288"/>
              <a:chOff x="2235747" y="3616583"/>
              <a:chExt cx="421973" cy="566288"/>
            </a:xfrm>
          </p:grpSpPr>
          <p:sp>
            <p:nvSpPr>
              <p:cNvPr id="409" name="Google Shape;409;p5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5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2cd75f9cfb2_0_2"/>
          <p:cNvSpPr txBox="1">
            <a:spLocks noGrp="1"/>
          </p:cNvSpPr>
          <p:nvPr>
            <p:ph type="body" idx="1"/>
          </p:nvPr>
        </p:nvSpPr>
        <p:spPr>
          <a:xfrm>
            <a:off x="675825" y="940603"/>
            <a:ext cx="11126388" cy="55587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i="0" dirty="0">
                <a:latin typeface="Calibri"/>
                <a:ea typeface="Calibri"/>
                <a:cs typeface="Calibri"/>
                <a:sym typeface="Calibri"/>
              </a:rPr>
              <a:t>Vplyv na ekosystémové služby:</a:t>
            </a:r>
            <a:endParaRPr b="0" i="0" dirty="0">
              <a:latin typeface="Calibri"/>
              <a:ea typeface="Calibri"/>
              <a:cs typeface="Calibri"/>
              <a:sym typeface="Calibri"/>
            </a:endParaRPr>
          </a:p>
          <a:p>
            <a:pPr marL="0" lvl="1" indent="0" algn="l" rtl="0">
              <a:lnSpc>
                <a:spcPct val="90000"/>
              </a:lnSpc>
              <a:spcBef>
                <a:spcPts val="500"/>
              </a:spcBef>
              <a:spcAft>
                <a:spcPts val="0"/>
              </a:spcAft>
              <a:buSzPts val="2000"/>
            </a:pPr>
            <a:r>
              <a:rPr lang="en-US" sz="2400" b="0" i="0" dirty="0">
                <a:solidFill>
                  <a:srgbClr val="000000"/>
                </a:solidFill>
                <a:latin typeface="Calibri"/>
                <a:ea typeface="Calibri"/>
                <a:cs typeface="Calibri"/>
                <a:sym typeface="Calibri"/>
              </a:rPr>
              <a:t>Narušenie a fragmentácia </a:t>
            </a:r>
            <a:r>
              <a:rPr lang="en-US" sz="2400" b="0" i="0" dirty="0" err="1">
                <a:solidFill>
                  <a:srgbClr val="000000"/>
                </a:solidFill>
                <a:latin typeface="Calibri"/>
                <a:ea typeface="Calibri"/>
                <a:cs typeface="Calibri"/>
                <a:sym typeface="Calibri"/>
              </a:rPr>
              <a:t>ohrozujú </a:t>
            </a:r>
            <a:r>
              <a:rPr lang="en-US" sz="2400" b="0" i="0" dirty="0">
                <a:solidFill>
                  <a:srgbClr val="000000"/>
                </a:solidFill>
                <a:latin typeface="Calibri"/>
                <a:ea typeface="Calibri"/>
                <a:cs typeface="Calibri"/>
                <a:sym typeface="Calibri"/>
              </a:rPr>
              <a:t>poskytovanie kľúčových ekosystémových služieb. Tieto narušenia ohrozujú schopnosť krajiny poskytovať základné služby, ktoré podporujú udržateľnosť poľnohospodárstva a životného prostredia, od opeľovania a čistenia vody až po reguláciu klímy.</a:t>
            </a:r>
            <a:endParaRPr sz="2400" b="0" i="0" dirty="0">
              <a:solidFill>
                <a:srgbClr val="000000"/>
              </a:solidFill>
              <a:latin typeface="Calibri"/>
              <a:ea typeface="Calibri"/>
              <a:cs typeface="Calibri"/>
              <a:sym typeface="Calibri"/>
            </a:endParaRPr>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228600" algn="l" rtl="0">
              <a:lnSpc>
                <a:spcPct val="90000"/>
              </a:lnSpc>
              <a:spcBef>
                <a:spcPts val="0"/>
              </a:spcBef>
              <a:spcAft>
                <a:spcPts val="0"/>
              </a:spcAft>
              <a:buSzPts val="2400"/>
              <a:buNone/>
            </a:pPr>
            <a:endParaRPr dirty="0"/>
          </a:p>
          <a:p>
            <a:pPr marL="230400" lvl="0" indent="0" algn="r" rtl="0">
              <a:lnSpc>
                <a:spcPct val="90000"/>
              </a:lnSpc>
              <a:spcBef>
                <a:spcPts val="0"/>
              </a:spcBef>
              <a:spcAft>
                <a:spcPts val="0"/>
              </a:spcAft>
              <a:buClr>
                <a:srgbClr val="000000"/>
              </a:buClr>
              <a:buSzPts val="2400"/>
              <a:buFont typeface="Arial"/>
              <a:buNone/>
            </a:pPr>
            <a:r>
              <a:rPr lang="en-US" sz="1700" b="1" u="sng" dirty="0">
                <a:solidFill>
                  <a:srgbClr val="8DC641"/>
                </a:solidFill>
                <a:hlinkClick r:id="rId3">
                  <a:extLst>
                    <a:ext uri="{A12FA001-AC4F-418D-AE19-62706E023703}">
                      <ahyp:hlinkClr xmlns:ahyp="http://schemas.microsoft.com/office/drawing/2018/hyperlinkcolor" val="tx"/>
                    </a:ext>
                  </a:extLst>
                </a:hlinkClick>
              </a:rPr>
              <a:t>Zdroj</a:t>
            </a:r>
            <a:endParaRPr b="1" dirty="0">
              <a:solidFill>
                <a:srgbClr val="8DC641"/>
              </a:solidFill>
            </a:endParaRPr>
          </a:p>
        </p:txBody>
      </p:sp>
      <p:sp>
        <p:nvSpPr>
          <p:cNvPr id="416" name="Google Shape;416;g2cd75f9cfb2_0_2"/>
          <p:cNvSpPr txBox="1">
            <a:spLocks noGrp="1"/>
          </p:cNvSpPr>
          <p:nvPr>
            <p:ph type="body" idx="2"/>
          </p:nvPr>
        </p:nvSpPr>
        <p:spPr>
          <a:xfrm>
            <a:off x="549556" y="224820"/>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 </a:t>
            </a:r>
            <a:r>
              <a:rPr lang="en-US" sz="3600" b="1" dirty="0" err="1">
                <a:latin typeface="Calibri"/>
                <a:ea typeface="Calibri"/>
                <a:cs typeface="Calibri"/>
                <a:sym typeface="Calibri"/>
              </a:rPr>
              <a:t>Narušenie</a:t>
            </a:r>
            <a:r>
              <a:rPr lang="en-US" sz="3600" b="1" dirty="0">
                <a:latin typeface="Calibri"/>
                <a:ea typeface="Calibri"/>
                <a:cs typeface="Calibri"/>
                <a:sym typeface="Calibri"/>
              </a:rPr>
              <a:t> a </a:t>
            </a:r>
            <a:r>
              <a:rPr lang="en-US" sz="3600" b="1" dirty="0" err="1">
                <a:latin typeface="Calibri"/>
                <a:ea typeface="Calibri"/>
                <a:cs typeface="Calibri"/>
                <a:sym typeface="Calibri"/>
              </a:rPr>
              <a:t>fragmentácia</a:t>
            </a:r>
            <a:endParaRPr dirty="0">
              <a:latin typeface="Calibri"/>
              <a:ea typeface="Calibri"/>
              <a:cs typeface="Calibri"/>
              <a:sym typeface="Calibri"/>
            </a:endParaRPr>
          </a:p>
        </p:txBody>
      </p:sp>
      <p:grpSp>
        <p:nvGrpSpPr>
          <p:cNvPr id="417" name="Google Shape;417;g2cd75f9cfb2_0_2"/>
          <p:cNvGrpSpPr/>
          <p:nvPr/>
        </p:nvGrpSpPr>
        <p:grpSpPr>
          <a:xfrm rot="3730713">
            <a:off x="11041444" y="-42775"/>
            <a:ext cx="949899" cy="1163507"/>
            <a:chOff x="7602444" y="4967675"/>
            <a:chExt cx="483620" cy="592374"/>
          </a:xfrm>
        </p:grpSpPr>
        <p:grpSp>
          <p:nvGrpSpPr>
            <p:cNvPr id="418" name="Google Shape;418;g2cd75f9cfb2_0_2"/>
            <p:cNvGrpSpPr/>
            <p:nvPr/>
          </p:nvGrpSpPr>
          <p:grpSpPr>
            <a:xfrm>
              <a:off x="7618661" y="4967675"/>
              <a:ext cx="467403" cy="507609"/>
              <a:chOff x="2251964" y="3590497"/>
              <a:chExt cx="467403" cy="507609"/>
            </a:xfrm>
          </p:grpSpPr>
          <p:sp>
            <p:nvSpPr>
              <p:cNvPr id="419" name="Google Shape;419;g2cd75f9cfb2_0_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0" name="Google Shape;420;g2cd75f9cfb2_0_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1" name="Google Shape;421;g2cd75f9cfb2_0_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2" name="Google Shape;422;g2cd75f9cfb2_0_2"/>
            <p:cNvGrpSpPr/>
            <p:nvPr/>
          </p:nvGrpSpPr>
          <p:grpSpPr>
            <a:xfrm>
              <a:off x="7602444" y="4993761"/>
              <a:ext cx="421973" cy="566288"/>
              <a:chOff x="2235747" y="3616583"/>
              <a:chExt cx="421973" cy="566288"/>
            </a:xfrm>
          </p:grpSpPr>
          <p:sp>
            <p:nvSpPr>
              <p:cNvPr id="423" name="Google Shape;423;g2cd75f9cfb2_0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g2cd75f9cfb2_0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25" name="Google Shape;425;g2cd75f9cfb2_0_2"/>
          <p:cNvPicPr preferRelativeResize="0"/>
          <p:nvPr/>
        </p:nvPicPr>
        <p:blipFill rotWithShape="1">
          <a:blip r:embed="rId4">
            <a:alphaModFix/>
          </a:blip>
          <a:srcRect/>
          <a:stretch/>
        </p:blipFill>
        <p:spPr>
          <a:xfrm>
            <a:off x="2905125" y="2835201"/>
            <a:ext cx="5622301" cy="3364825"/>
          </a:xfrm>
          <a:prstGeom prst="rect">
            <a:avLst/>
          </a:prstGeom>
          <a:noFill/>
          <a:ln>
            <a:noFill/>
          </a:ln>
        </p:spPr>
      </p:pic>
      <p:sp>
        <p:nvSpPr>
          <p:cNvPr id="2" name="TextBox 1">
            <a:extLst>
              <a:ext uri="{FF2B5EF4-FFF2-40B4-BE49-F238E27FC236}">
                <a16:creationId xmlns:a16="http://schemas.microsoft.com/office/drawing/2014/main" id="{E1775184-7EBD-7FBE-0438-EEEDFFC926BB}"/>
              </a:ext>
            </a:extLst>
          </p:cNvPr>
          <p:cNvSpPr txBox="1"/>
          <p:nvPr/>
        </p:nvSpPr>
        <p:spPr>
          <a:xfrm>
            <a:off x="3381375" y="5686565"/>
            <a:ext cx="1962150" cy="230832"/>
          </a:xfrm>
          <a:prstGeom prst="rect">
            <a:avLst/>
          </a:prstGeom>
          <a:solidFill>
            <a:schemeClr val="bg1"/>
          </a:solidFill>
        </p:spPr>
        <p:txBody>
          <a:bodyPr wrap="square" rtlCol="0">
            <a:spAutoFit/>
          </a:bodyPr>
          <a:lstStyle/>
          <a:p>
            <a:r>
              <a:rPr lang="en-IE" sz="900" dirty="0">
                <a:latin typeface="Calibri" panose="020F0502020204030204" pitchFamily="34" charset="0"/>
                <a:ea typeface="Calibri" panose="020F0502020204030204" pitchFamily="34" charset="0"/>
                <a:cs typeface="Calibri" panose="020F0502020204030204" pitchFamily="34" charset="0"/>
              </a:rPr>
              <a:t>Vnútorný biotop s vnútornými druhmi</a:t>
            </a:r>
          </a:p>
        </p:txBody>
      </p:sp>
      <p:sp>
        <p:nvSpPr>
          <p:cNvPr id="3" name="TextBox 2">
            <a:extLst>
              <a:ext uri="{FF2B5EF4-FFF2-40B4-BE49-F238E27FC236}">
                <a16:creationId xmlns:a16="http://schemas.microsoft.com/office/drawing/2014/main" id="{744DF928-E799-2713-96F2-DB620F644AA9}"/>
              </a:ext>
            </a:extLst>
          </p:cNvPr>
          <p:cNvSpPr txBox="1"/>
          <p:nvPr/>
        </p:nvSpPr>
        <p:spPr>
          <a:xfrm>
            <a:off x="3381375" y="5969194"/>
            <a:ext cx="1962150" cy="230832"/>
          </a:xfrm>
          <a:prstGeom prst="rect">
            <a:avLst/>
          </a:prstGeom>
          <a:solidFill>
            <a:schemeClr val="bg1"/>
          </a:solidFill>
        </p:spPr>
        <p:txBody>
          <a:bodyPr wrap="square" rtlCol="0">
            <a:spAutoFit/>
          </a:bodyPr>
          <a:lstStyle/>
          <a:p>
            <a:r>
              <a:rPr lang="en-IE" sz="900" dirty="0">
                <a:latin typeface="Calibri" panose="020F0502020204030204" pitchFamily="34" charset="0"/>
                <a:ea typeface="Calibri" panose="020F0502020204030204" pitchFamily="34" charset="0"/>
                <a:cs typeface="Calibri" panose="020F0502020204030204" pitchFamily="34" charset="0"/>
              </a:rPr>
              <a:t>Okrajový biotop s okrajovými druhmi</a:t>
            </a:r>
          </a:p>
        </p:txBody>
      </p:sp>
      <p:sp>
        <p:nvSpPr>
          <p:cNvPr id="4" name="TextBox 3">
            <a:extLst>
              <a:ext uri="{FF2B5EF4-FFF2-40B4-BE49-F238E27FC236}">
                <a16:creationId xmlns:a16="http://schemas.microsoft.com/office/drawing/2014/main" id="{08FE812A-2953-C035-F01A-B258D1DFDD2D}"/>
              </a:ext>
            </a:extLst>
          </p:cNvPr>
          <p:cNvSpPr txBox="1"/>
          <p:nvPr/>
        </p:nvSpPr>
        <p:spPr>
          <a:xfrm>
            <a:off x="6095930" y="5943295"/>
            <a:ext cx="2907745" cy="230832"/>
          </a:xfrm>
          <a:prstGeom prst="rect">
            <a:avLst/>
          </a:prstGeom>
          <a:solidFill>
            <a:schemeClr val="bg1"/>
          </a:solidFill>
        </p:spPr>
        <p:txBody>
          <a:bodyPr wrap="square" rtlCol="0">
            <a:spAutoFit/>
          </a:bodyPr>
          <a:lstStyle/>
          <a:p>
            <a:r>
              <a:rPr lang="en-IE" sz="900" dirty="0">
                <a:solidFill>
                  <a:srgbClr val="FF0000"/>
                </a:solidFill>
                <a:latin typeface="Calibri" panose="020F0502020204030204" pitchFamily="34" charset="0"/>
                <a:ea typeface="Calibri" panose="020F0502020204030204" pitchFamily="34" charset="0"/>
                <a:cs typeface="Calibri" panose="020F0502020204030204" pitchFamily="34" charset="0"/>
              </a:rPr>
              <a:t>Zvýšenie počtu </a:t>
            </a:r>
            <a:r>
              <a:rPr lang="en-IE" sz="900" dirty="0">
                <a:latin typeface="Calibri" panose="020F0502020204030204" pitchFamily="34" charset="0"/>
                <a:ea typeface="Calibri" panose="020F0502020204030204" pitchFamily="34" charset="0"/>
                <a:cs typeface="Calibri" panose="020F0502020204030204" pitchFamily="34" charset="0"/>
              </a:rPr>
              <a:t>okrajových biotopov a okrajových druhov</a:t>
            </a:r>
          </a:p>
        </p:txBody>
      </p:sp>
      <p:sp>
        <p:nvSpPr>
          <p:cNvPr id="5" name="TextBox 4">
            <a:extLst>
              <a:ext uri="{FF2B5EF4-FFF2-40B4-BE49-F238E27FC236}">
                <a16:creationId xmlns:a16="http://schemas.microsoft.com/office/drawing/2014/main" id="{A9202279-179B-8CAF-CE8D-7AE510825419}"/>
              </a:ext>
            </a:extLst>
          </p:cNvPr>
          <p:cNvSpPr txBox="1"/>
          <p:nvPr/>
        </p:nvSpPr>
        <p:spPr>
          <a:xfrm>
            <a:off x="6079501" y="5686565"/>
            <a:ext cx="2574194" cy="230831"/>
          </a:xfrm>
          <a:prstGeom prst="rect">
            <a:avLst/>
          </a:prstGeom>
          <a:solidFill>
            <a:schemeClr val="bg1"/>
          </a:solidFill>
        </p:spPr>
        <p:txBody>
          <a:bodyPr wrap="square" rtlCol="0">
            <a:spAutoFit/>
          </a:bodyPr>
          <a:lstStyle/>
          <a:p>
            <a:r>
              <a:rPr lang="en-IE" sz="900" dirty="0">
                <a:solidFill>
                  <a:srgbClr val="FF0000"/>
                </a:solidFill>
                <a:latin typeface="Calibri" panose="020F0502020204030204" pitchFamily="34" charset="0"/>
                <a:ea typeface="Calibri" panose="020F0502020204030204" pitchFamily="34" charset="0"/>
                <a:cs typeface="Calibri" panose="020F0502020204030204" pitchFamily="34" charset="0"/>
              </a:rPr>
              <a:t>Úbytok </a:t>
            </a:r>
            <a:r>
              <a:rPr lang="en-IE" sz="900" dirty="0">
                <a:latin typeface="Calibri" panose="020F0502020204030204" pitchFamily="34" charset="0"/>
                <a:ea typeface="Calibri" panose="020F0502020204030204" pitchFamily="34" charset="0"/>
                <a:cs typeface="Calibri" panose="020F0502020204030204" pitchFamily="34" charset="0"/>
              </a:rPr>
              <a:t>vnútorných biotopov a vnútorných druhov</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8"/>
          <p:cNvSpPr txBox="1">
            <a:spLocks noGrp="1"/>
          </p:cNvSpPr>
          <p:nvPr>
            <p:ph type="body" idx="1"/>
          </p:nvPr>
        </p:nvSpPr>
        <p:spPr>
          <a:xfrm>
            <a:off x="6186233" y="2405575"/>
            <a:ext cx="5672832" cy="3002088"/>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sz="4800" b="1">
                <a:latin typeface="Calibri"/>
                <a:ea typeface="Calibri"/>
                <a:cs typeface="Calibri"/>
                <a:sym typeface="Calibri"/>
              </a:rPr>
              <a:t>Praktické tipy</a:t>
            </a:r>
            <a:endParaRPr sz="3200">
              <a:latin typeface="Calibri"/>
              <a:ea typeface="Calibri"/>
              <a:cs typeface="Calibri"/>
              <a:sym typeface="Calibri"/>
            </a:endParaRPr>
          </a:p>
        </p:txBody>
      </p:sp>
      <p:sp>
        <p:nvSpPr>
          <p:cNvPr id="432" name="Google Shape;432;p58"/>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06</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10"/>
          <p:cNvSpPr txBox="1">
            <a:spLocks noGrp="1"/>
          </p:cNvSpPr>
          <p:nvPr>
            <p:ph type="body" idx="1"/>
          </p:nvPr>
        </p:nvSpPr>
        <p:spPr>
          <a:xfrm>
            <a:off x="745956" y="1334083"/>
            <a:ext cx="6042469" cy="418983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1. Zavedenie konzervačného obrábania pôdy</a:t>
            </a:r>
            <a:endParaRPr i="0"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2. Diverzifikácia striedania plodín</a:t>
            </a:r>
            <a:endParaRPr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3. Integrácia agrolesníckych postupov</a:t>
            </a:r>
            <a:endParaRPr i="0"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4. Techniky ochrany vody</a:t>
            </a:r>
            <a:endParaRPr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5. Stratégie pestovania krycích plodín</a:t>
            </a:r>
            <a:endParaRPr i="0"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6. Technológie presného poľnohospodárstva</a:t>
            </a:r>
            <a:endParaRPr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7. Integrovaná ochrana proti škodcom</a:t>
            </a:r>
            <a:endParaRPr dirty="0"/>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8. Podpora striedania hospodárskych zvierat</a:t>
            </a:r>
            <a:endParaRPr i="0"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i="0" dirty="0">
                <a:latin typeface="Calibri"/>
                <a:ea typeface="Calibri"/>
                <a:cs typeface="Calibri"/>
                <a:sym typeface="Calibri"/>
              </a:rPr>
              <a:t>9. Prijímanie odrôd plodín šetrných ku klíme</a:t>
            </a:r>
            <a:br>
              <a:rPr lang="en-US" i="0" dirty="0">
                <a:latin typeface="Arial"/>
                <a:ea typeface="Arial"/>
                <a:cs typeface="Arial"/>
                <a:sym typeface="Arial"/>
              </a:rPr>
            </a:br>
            <a:endParaRPr dirty="0"/>
          </a:p>
        </p:txBody>
      </p:sp>
      <p:sp>
        <p:nvSpPr>
          <p:cNvPr id="438" name="Google Shape;438;p10"/>
          <p:cNvSpPr txBox="1">
            <a:spLocks noGrp="1"/>
          </p:cNvSpPr>
          <p:nvPr>
            <p:ph type="body" idx="2"/>
          </p:nvPr>
        </p:nvSpPr>
        <p:spPr>
          <a:xfrm>
            <a:off x="898357" y="717302"/>
            <a:ext cx="3659574" cy="53031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dirty="0"/>
              <a:t>Praktické tipy</a:t>
            </a:r>
            <a:endParaRPr b="1" dirty="0"/>
          </a:p>
          <a:p>
            <a:pPr marL="0" lvl="0" indent="0" algn="l" rtl="0">
              <a:lnSpc>
                <a:spcPct val="90000"/>
              </a:lnSpc>
              <a:spcBef>
                <a:spcPts val="1000"/>
              </a:spcBef>
              <a:spcAft>
                <a:spcPts val="0"/>
              </a:spcAft>
              <a:buClr>
                <a:srgbClr val="000000"/>
              </a:buClr>
              <a:buSzPts val="3600"/>
              <a:buNone/>
            </a:pPr>
            <a:endParaRPr b="1" dirty="0"/>
          </a:p>
        </p:txBody>
      </p:sp>
      <p:pic>
        <p:nvPicPr>
          <p:cNvPr id="439" name="Google Shape;439;p10"/>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061200" y="1420553"/>
            <a:ext cx="5130800" cy="3913188"/>
          </a:xfrm>
          <a:prstGeom prst="rect">
            <a:avLst/>
          </a:prstGeom>
          <a:solidFill>
            <a:srgbClr val="D8D8D8"/>
          </a:solid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59"/>
          <p:cNvSpPr txBox="1">
            <a:spLocks noGrp="1"/>
          </p:cNvSpPr>
          <p:nvPr>
            <p:ph type="body" idx="1"/>
          </p:nvPr>
        </p:nvSpPr>
        <p:spPr>
          <a:xfrm>
            <a:off x="450353" y="1244418"/>
            <a:ext cx="11004252" cy="436916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Zavádzanie konzervačného obrábania pôdy: </a:t>
            </a:r>
            <a:r>
              <a:rPr lang="en-US" b="0" i="0" dirty="0">
                <a:latin typeface="Calibri"/>
                <a:ea typeface="Calibri"/>
                <a:cs typeface="Calibri"/>
                <a:sym typeface="Calibri"/>
              </a:rPr>
              <a:t>Zavedenie konzervačných postupov obrábania pôdy s cieľom znížiť narúšanie pôdy a zlepšiť jej štruktúru. Tento prístup </a:t>
            </a:r>
            <a:r>
              <a:rPr lang="en-US" b="0" i="0" dirty="0" err="1">
                <a:latin typeface="Calibri"/>
                <a:ea typeface="Calibri"/>
                <a:cs typeface="Calibri"/>
                <a:sym typeface="Calibri"/>
              </a:rPr>
              <a:t>minimalizuje </a:t>
            </a:r>
            <a:r>
              <a:rPr lang="en-US" b="0" i="0" dirty="0">
                <a:latin typeface="Calibri"/>
                <a:ea typeface="Calibri"/>
                <a:cs typeface="Calibri"/>
                <a:sym typeface="Calibri"/>
              </a:rPr>
              <a:t>eróziu, udržiava vlhkosť pôdy a podporuje dlhodobé zdravie pôdy, čím prispieva k udržateľnému a odolnému poľnohospodárstvu.</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Diverzifikácia striedania plodín: </a:t>
            </a:r>
            <a:r>
              <a:rPr lang="en-US" b="0" i="0" dirty="0">
                <a:latin typeface="Calibri"/>
                <a:ea typeface="Calibri"/>
                <a:cs typeface="Calibri"/>
                <a:sym typeface="Calibri"/>
              </a:rPr>
              <a:t>Využívajte rôznorodé striedanie plodín na zvýšenie biodiverzity, prerušenie kolobehu škodcov a </a:t>
            </a:r>
            <a:r>
              <a:rPr lang="en-US" b="0" i="0" dirty="0" err="1">
                <a:latin typeface="Calibri"/>
                <a:ea typeface="Calibri"/>
                <a:cs typeface="Calibri"/>
                <a:sym typeface="Calibri"/>
              </a:rPr>
              <a:t>optimalizáciu </a:t>
            </a:r>
            <a:r>
              <a:rPr lang="en-US" b="0" i="0" dirty="0">
                <a:latin typeface="Calibri"/>
                <a:ea typeface="Calibri"/>
                <a:cs typeface="Calibri"/>
                <a:sym typeface="Calibri"/>
              </a:rPr>
              <a:t>využívania živín. Striedanie plodín podporuje úrodnosť pôdy, znižuje riziko chorôb a podporuje vyváženejší a udržateľnejší poľnohospodársky systém.</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Integrácia agrolesníckych postupov: </a:t>
            </a:r>
            <a:r>
              <a:rPr lang="en-US" b="0" i="0" dirty="0">
                <a:latin typeface="Calibri"/>
                <a:ea typeface="Calibri"/>
                <a:cs typeface="Calibri"/>
                <a:sym typeface="Calibri"/>
              </a:rPr>
              <a:t>Integrácia agrolesníckych postupov prostredníctvom výsadby stromov na farme. To nielenže zvyšuje rozmanitosť krajiny, ale poskytuje aj ďalšie výhody, ako je zlepšenie mikroklímy, sekvestrácia uhlíka a potenciálny doplnkový príjem prostredníctvom agrolesníckych produktov. </a:t>
            </a:r>
            <a:endParaRPr dirty="0"/>
          </a:p>
        </p:txBody>
      </p:sp>
      <p:sp>
        <p:nvSpPr>
          <p:cNvPr id="445" name="Google Shape;445;p59"/>
          <p:cNvSpPr txBox="1">
            <a:spLocks noGrp="1"/>
          </p:cNvSpPr>
          <p:nvPr>
            <p:ph type="body" idx="2"/>
          </p:nvPr>
        </p:nvSpPr>
        <p:spPr>
          <a:xfrm>
            <a:off x="569917" y="30526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 Praktické tipy</a:t>
            </a:r>
            <a:endParaRPr dirty="0">
              <a:latin typeface="Calibri"/>
              <a:ea typeface="Calibri"/>
              <a:cs typeface="Calibri"/>
              <a:sym typeface="Calibri"/>
            </a:endParaRPr>
          </a:p>
        </p:txBody>
      </p:sp>
      <p:grpSp>
        <p:nvGrpSpPr>
          <p:cNvPr id="446" name="Google Shape;446;p59"/>
          <p:cNvGrpSpPr/>
          <p:nvPr/>
        </p:nvGrpSpPr>
        <p:grpSpPr>
          <a:xfrm rot="3730759">
            <a:off x="10980893" y="109804"/>
            <a:ext cx="949887" cy="1163493"/>
            <a:chOff x="7602444" y="4967675"/>
            <a:chExt cx="483620" cy="592374"/>
          </a:xfrm>
        </p:grpSpPr>
        <p:grpSp>
          <p:nvGrpSpPr>
            <p:cNvPr id="447" name="Google Shape;447;p59"/>
            <p:cNvGrpSpPr/>
            <p:nvPr/>
          </p:nvGrpSpPr>
          <p:grpSpPr>
            <a:xfrm>
              <a:off x="7618661" y="4967675"/>
              <a:ext cx="467403" cy="507609"/>
              <a:chOff x="2251964" y="3590497"/>
              <a:chExt cx="467403" cy="507609"/>
            </a:xfrm>
          </p:grpSpPr>
          <p:sp>
            <p:nvSpPr>
              <p:cNvPr id="448" name="Google Shape;448;p5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9" name="Google Shape;449;p5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0" name="Google Shape;450;p5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51" name="Google Shape;451;p59"/>
            <p:cNvGrpSpPr/>
            <p:nvPr/>
          </p:nvGrpSpPr>
          <p:grpSpPr>
            <a:xfrm>
              <a:off x="7602444" y="4993761"/>
              <a:ext cx="421973" cy="566288"/>
              <a:chOff x="2235747" y="3616583"/>
              <a:chExt cx="421973" cy="566288"/>
            </a:xfrm>
          </p:grpSpPr>
          <p:sp>
            <p:nvSpPr>
              <p:cNvPr id="452" name="Google Shape;452;p5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3" name="Google Shape;453;p5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60"/>
          <p:cNvSpPr txBox="1">
            <a:spLocks noGrp="1"/>
          </p:cNvSpPr>
          <p:nvPr>
            <p:ph type="body" idx="1"/>
          </p:nvPr>
        </p:nvSpPr>
        <p:spPr>
          <a:xfrm>
            <a:off x="571500" y="1046811"/>
            <a:ext cx="10761000" cy="54975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Techniky ochrany vody: </a:t>
            </a:r>
            <a:r>
              <a:rPr lang="en-US" b="0" i="0" dirty="0">
                <a:latin typeface="Calibri"/>
                <a:ea typeface="Calibri"/>
                <a:cs typeface="Calibri"/>
                <a:sym typeface="Calibri"/>
              </a:rPr>
              <a:t>Zavádzanie techník šetrenia vodou vrátane účinných postupov zavlažovania a recyklácie vody. Šetrenie vodou nielenže rieši nedostatok zdrojov, ale prispieva aj k udržateľnej poľnohospodárskej výrobe vzhľadom na meniace sa klimatické podmienky.</a:t>
            </a: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dirty="0"/>
          </a:p>
          <a:p>
            <a:pPr marL="228600" lvl="0" indent="0" algn="l" rtl="0">
              <a:lnSpc>
                <a:spcPct val="90000"/>
              </a:lnSpc>
              <a:spcBef>
                <a:spcPts val="1000"/>
              </a:spcBef>
              <a:spcAft>
                <a:spcPts val="0"/>
              </a:spcAft>
              <a:buSzPts val="2400"/>
              <a:buNone/>
            </a:pPr>
            <a:endParaRPr dirty="0"/>
          </a:p>
          <a:p>
            <a:pPr marL="228600" lvl="0" indent="0" algn="l" rtl="0">
              <a:lnSpc>
                <a:spcPct val="90000"/>
              </a:lnSpc>
              <a:spcBef>
                <a:spcPts val="1000"/>
              </a:spcBef>
              <a:spcAft>
                <a:spcPts val="0"/>
              </a:spcAft>
              <a:buSzPts val="2400"/>
              <a:buNone/>
            </a:pP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228600" algn="r" rtl="0">
              <a:lnSpc>
                <a:spcPct val="90000"/>
              </a:lnSpc>
              <a:spcBef>
                <a:spcPts val="0"/>
              </a:spcBef>
              <a:spcAft>
                <a:spcPts val="0"/>
              </a:spcAft>
              <a:buSzPts val="2400"/>
              <a:buNone/>
            </a:pPr>
            <a:r>
              <a:rPr lang="en-US" sz="1700" b="1" u="sng" dirty="0">
                <a:solidFill>
                  <a:srgbClr val="8DC641"/>
                </a:solidFill>
                <a:hlinkClick r:id="rId3">
                  <a:extLst>
                    <a:ext uri="{A12FA001-AC4F-418D-AE19-62706E023703}">
                      <ahyp:hlinkClr xmlns:ahyp="http://schemas.microsoft.com/office/drawing/2018/hyperlinkcolor" val="tx"/>
                    </a:ext>
                  </a:extLst>
                </a:hlinkClick>
              </a:rPr>
              <a:t>Zdroj</a:t>
            </a:r>
            <a:endParaRPr sz="2000" b="1" dirty="0">
              <a:solidFill>
                <a:srgbClr val="8DC641"/>
              </a:solidFill>
            </a:endParaRPr>
          </a:p>
        </p:txBody>
      </p:sp>
      <p:sp>
        <p:nvSpPr>
          <p:cNvPr id="459" name="Google Shape;459;p60"/>
          <p:cNvSpPr txBox="1">
            <a:spLocks noGrp="1"/>
          </p:cNvSpPr>
          <p:nvPr>
            <p:ph type="body" idx="2"/>
          </p:nvPr>
        </p:nvSpPr>
        <p:spPr>
          <a:xfrm>
            <a:off x="737395" y="343140"/>
            <a:ext cx="3309385" cy="792043"/>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 Praktické tipy</a:t>
            </a:r>
            <a:endParaRPr>
              <a:latin typeface="Calibri"/>
              <a:ea typeface="Calibri"/>
              <a:cs typeface="Calibri"/>
              <a:sym typeface="Calibri"/>
            </a:endParaRPr>
          </a:p>
        </p:txBody>
      </p:sp>
      <p:grpSp>
        <p:nvGrpSpPr>
          <p:cNvPr id="460" name="Google Shape;460;p60"/>
          <p:cNvGrpSpPr/>
          <p:nvPr/>
        </p:nvGrpSpPr>
        <p:grpSpPr>
          <a:xfrm rot="3730759">
            <a:off x="10980893" y="109804"/>
            <a:ext cx="949887" cy="1163493"/>
            <a:chOff x="7602444" y="4967675"/>
            <a:chExt cx="483620" cy="592374"/>
          </a:xfrm>
        </p:grpSpPr>
        <p:grpSp>
          <p:nvGrpSpPr>
            <p:cNvPr id="461" name="Google Shape;461;p60"/>
            <p:cNvGrpSpPr/>
            <p:nvPr/>
          </p:nvGrpSpPr>
          <p:grpSpPr>
            <a:xfrm>
              <a:off x="7618661" y="4967675"/>
              <a:ext cx="467403" cy="507609"/>
              <a:chOff x="2251964" y="3590497"/>
              <a:chExt cx="467403" cy="507609"/>
            </a:xfrm>
          </p:grpSpPr>
          <p:sp>
            <p:nvSpPr>
              <p:cNvPr id="462" name="Google Shape;462;p6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3" name="Google Shape;463;p6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4" name="Google Shape;464;p6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5" name="Google Shape;465;p60"/>
            <p:cNvGrpSpPr/>
            <p:nvPr/>
          </p:nvGrpSpPr>
          <p:grpSpPr>
            <a:xfrm>
              <a:off x="7602444" y="4993761"/>
              <a:ext cx="421973" cy="566288"/>
              <a:chOff x="2235747" y="3616583"/>
              <a:chExt cx="421973" cy="566288"/>
            </a:xfrm>
          </p:grpSpPr>
          <p:sp>
            <p:nvSpPr>
              <p:cNvPr id="466" name="Google Shape;466;p6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7" name="Google Shape;467;p6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68" name="Google Shape;468;p60"/>
          <p:cNvPicPr preferRelativeResize="0"/>
          <p:nvPr/>
        </p:nvPicPr>
        <p:blipFill rotWithShape="1">
          <a:blip r:embed="rId4">
            <a:alphaModFix/>
          </a:blip>
          <a:srcRect/>
          <a:stretch/>
        </p:blipFill>
        <p:spPr>
          <a:xfrm>
            <a:off x="1628175" y="2821326"/>
            <a:ext cx="2611250" cy="2777925"/>
          </a:xfrm>
          <a:prstGeom prst="rect">
            <a:avLst/>
          </a:prstGeom>
          <a:noFill/>
          <a:ln>
            <a:noFill/>
          </a:ln>
        </p:spPr>
      </p:pic>
      <p:pic>
        <p:nvPicPr>
          <p:cNvPr id="469" name="Google Shape;469;p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824084" y="3092850"/>
            <a:ext cx="5057700" cy="22348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g2cd75f9cfb2_0_18"/>
          <p:cNvSpPr txBox="1">
            <a:spLocks noGrp="1"/>
          </p:cNvSpPr>
          <p:nvPr>
            <p:ph type="body" idx="1"/>
          </p:nvPr>
        </p:nvSpPr>
        <p:spPr>
          <a:xfrm>
            <a:off x="737400" y="1018646"/>
            <a:ext cx="10787850" cy="559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i="0" dirty="0">
                <a:latin typeface="Calibri"/>
                <a:ea typeface="Calibri"/>
                <a:cs typeface="Calibri"/>
                <a:sym typeface="Calibri"/>
              </a:rPr>
              <a:t>Stratégie pestovania krycích plodín: </a:t>
            </a:r>
            <a:r>
              <a:rPr lang="en-US" b="0" i="0" dirty="0" err="1">
                <a:latin typeface="Calibri"/>
                <a:ea typeface="Calibri"/>
                <a:cs typeface="Calibri"/>
                <a:sym typeface="Calibri"/>
              </a:rPr>
              <a:t>Využívajte </a:t>
            </a:r>
            <a:r>
              <a:rPr lang="en-US" b="0" i="0" dirty="0">
                <a:latin typeface="Calibri"/>
                <a:ea typeface="Calibri"/>
                <a:cs typeface="Calibri"/>
                <a:sym typeface="Calibri"/>
              </a:rPr>
              <a:t>krycie plodiny počas mimovegetačných období na ochranu a obohatenie pôdy. Krycie plodiny zabraňujú erózii, potláčajú burinu a zvyšujú úrodnosť pôdy, čím podporujú zdravšiu a odolnejšiu poľnohospodársku krajinu.</a:t>
            </a:r>
            <a:endParaRPr b="0" i="0" dirty="0">
              <a:latin typeface="Calibri"/>
              <a:ea typeface="Calibri"/>
              <a:cs typeface="Calibri"/>
              <a:sym typeface="Calibri"/>
            </a:endParaRPr>
          </a:p>
          <a:p>
            <a:pPr marL="0" lvl="0" indent="0" algn="l" rtl="0">
              <a:lnSpc>
                <a:spcPct val="90000"/>
              </a:lnSpc>
              <a:spcBef>
                <a:spcPts val="1000"/>
              </a:spcBef>
              <a:spcAft>
                <a:spcPts val="0"/>
              </a:spcAft>
              <a:buSzPts val="2400"/>
              <a:buNone/>
            </a:pPr>
            <a:r>
              <a:rPr lang="en-US" sz="2400" b="1" i="0" dirty="0">
                <a:latin typeface="Calibri"/>
                <a:ea typeface="Calibri"/>
                <a:cs typeface="Calibri"/>
                <a:sym typeface="Calibri"/>
              </a:rPr>
              <a:t>Technológie presného poľnohospodárstva: </a:t>
            </a:r>
            <a:r>
              <a:rPr lang="en-US" sz="2400" b="0" i="0" dirty="0">
                <a:latin typeface="Calibri"/>
                <a:ea typeface="Calibri"/>
                <a:cs typeface="Calibri"/>
                <a:sym typeface="Calibri"/>
              </a:rPr>
              <a:t>Využívajte technológie presného poľnohospodárstva na </a:t>
            </a:r>
            <a:r>
              <a:rPr lang="en-US" sz="2400" b="0" i="0" dirty="0" err="1">
                <a:latin typeface="Calibri"/>
                <a:ea typeface="Calibri"/>
                <a:cs typeface="Calibri"/>
                <a:sym typeface="Calibri"/>
              </a:rPr>
              <a:t>optimalizáciu </a:t>
            </a:r>
            <a:r>
              <a:rPr lang="en-US" sz="2400" b="0" i="0" dirty="0">
                <a:latin typeface="Calibri"/>
                <a:ea typeface="Calibri"/>
                <a:cs typeface="Calibri"/>
                <a:sym typeface="Calibri"/>
              </a:rPr>
              <a:t>využívania zdrojov. Tieto nástroje umožňujú presnú aplikáciu vstupov, znižujú plytvanie, </a:t>
            </a:r>
            <a:r>
              <a:rPr lang="en-US" sz="2400" b="0" i="0" dirty="0" err="1">
                <a:latin typeface="Calibri"/>
                <a:ea typeface="Calibri"/>
                <a:cs typeface="Calibri"/>
                <a:sym typeface="Calibri"/>
              </a:rPr>
              <a:t>minimalizujú </a:t>
            </a:r>
            <a:r>
              <a:rPr lang="en-US" sz="2400" b="0" i="0" dirty="0">
                <a:latin typeface="Calibri"/>
                <a:ea typeface="Calibri"/>
                <a:cs typeface="Calibri"/>
                <a:sym typeface="Calibri"/>
              </a:rPr>
              <a:t>vplyv na životné prostredie a zvyšujú celkovú efektívnosť poľnohospodárskych činností.</a:t>
            </a:r>
            <a:endParaRPr dirty="0"/>
          </a:p>
          <a:p>
            <a:pPr marL="228600" lvl="0" indent="0" algn="l" rtl="0">
              <a:lnSpc>
                <a:spcPct val="90000"/>
              </a:lnSpc>
              <a:spcBef>
                <a:spcPts val="1000"/>
              </a:spcBef>
              <a:spcAft>
                <a:spcPts val="0"/>
              </a:spcAft>
              <a:buSzPts val="2400"/>
              <a:buNone/>
            </a:pP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r" rtl="0">
              <a:lnSpc>
                <a:spcPct val="90000"/>
              </a:lnSpc>
              <a:spcBef>
                <a:spcPts val="0"/>
              </a:spcBef>
              <a:spcAft>
                <a:spcPts val="0"/>
              </a:spcAft>
              <a:buSzPts val="2400"/>
              <a:buNone/>
            </a:pPr>
            <a:r>
              <a:rPr lang="en-US" sz="1700" b="1" u="sng" dirty="0" err="1">
                <a:solidFill>
                  <a:srgbClr val="8DC641"/>
                </a:solidFill>
                <a:hlinkClick r:id="rId3">
                  <a:extLst>
                    <a:ext uri="{A12FA001-AC4F-418D-AE19-62706E023703}">
                      <ahyp:hlinkClr xmlns:ahyp="http://schemas.microsoft.com/office/drawing/2018/hyperlinkcolor" val="tx"/>
                    </a:ext>
                  </a:extLst>
                </a:hlinkClick>
              </a:rPr>
              <a:t>Zdroj</a:t>
            </a:r>
            <a:endParaRPr sz="2000" b="1" dirty="0">
              <a:solidFill>
                <a:srgbClr val="8DC641"/>
              </a:solidFill>
            </a:endParaRPr>
          </a:p>
        </p:txBody>
      </p:sp>
      <p:sp>
        <p:nvSpPr>
          <p:cNvPr id="475" name="Google Shape;475;g2cd75f9cfb2_0_18"/>
          <p:cNvSpPr txBox="1">
            <a:spLocks noGrp="1"/>
          </p:cNvSpPr>
          <p:nvPr>
            <p:ph type="body" idx="2"/>
          </p:nvPr>
        </p:nvSpPr>
        <p:spPr>
          <a:xfrm>
            <a:off x="737395" y="343140"/>
            <a:ext cx="3309300" cy="7920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 Praktické tipy</a:t>
            </a:r>
            <a:endParaRPr>
              <a:latin typeface="Calibri"/>
              <a:ea typeface="Calibri"/>
              <a:cs typeface="Calibri"/>
              <a:sym typeface="Calibri"/>
            </a:endParaRPr>
          </a:p>
        </p:txBody>
      </p:sp>
      <p:grpSp>
        <p:nvGrpSpPr>
          <p:cNvPr id="476" name="Google Shape;476;g2cd75f9cfb2_0_18"/>
          <p:cNvGrpSpPr/>
          <p:nvPr/>
        </p:nvGrpSpPr>
        <p:grpSpPr>
          <a:xfrm rot="3730713">
            <a:off x="10981111" y="110046"/>
            <a:ext cx="949899" cy="1163507"/>
            <a:chOff x="7602444" y="4967675"/>
            <a:chExt cx="483620" cy="592374"/>
          </a:xfrm>
        </p:grpSpPr>
        <p:grpSp>
          <p:nvGrpSpPr>
            <p:cNvPr id="477" name="Google Shape;477;g2cd75f9cfb2_0_18"/>
            <p:cNvGrpSpPr/>
            <p:nvPr/>
          </p:nvGrpSpPr>
          <p:grpSpPr>
            <a:xfrm>
              <a:off x="7618661" y="4967675"/>
              <a:ext cx="467403" cy="507609"/>
              <a:chOff x="2251964" y="3590497"/>
              <a:chExt cx="467403" cy="507609"/>
            </a:xfrm>
          </p:grpSpPr>
          <p:sp>
            <p:nvSpPr>
              <p:cNvPr id="478" name="Google Shape;478;g2cd75f9cfb2_0_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9" name="Google Shape;479;g2cd75f9cfb2_0_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0" name="Google Shape;480;g2cd75f9cfb2_0_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81" name="Google Shape;481;g2cd75f9cfb2_0_18"/>
            <p:cNvGrpSpPr/>
            <p:nvPr/>
          </p:nvGrpSpPr>
          <p:grpSpPr>
            <a:xfrm>
              <a:off x="7602444" y="4993761"/>
              <a:ext cx="421973" cy="566288"/>
              <a:chOff x="2235747" y="3616583"/>
              <a:chExt cx="421973" cy="566288"/>
            </a:xfrm>
          </p:grpSpPr>
          <p:sp>
            <p:nvSpPr>
              <p:cNvPr id="482" name="Google Shape;482;g2cd75f9cfb2_0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3" name="Google Shape;483;g2cd75f9cfb2_0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84" name="Google Shape;484;g2cd75f9cfb2_0_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303639" y="3514527"/>
            <a:ext cx="2491473" cy="2657571"/>
          </a:xfrm>
          <a:prstGeom prst="rect">
            <a:avLst/>
          </a:prstGeom>
          <a:noFill/>
          <a:ln>
            <a:noFill/>
          </a:ln>
        </p:spPr>
      </p:pic>
      <p:pic>
        <p:nvPicPr>
          <p:cNvPr id="485" name="Google Shape;485;g2cd75f9cfb2_0_18"/>
          <p:cNvPicPr preferRelativeResize="0"/>
          <p:nvPr/>
        </p:nvPicPr>
        <p:blipFill rotWithShape="1">
          <a:blip r:embed="rId5">
            <a:alphaModFix/>
          </a:blip>
          <a:srcRect/>
          <a:stretch/>
        </p:blipFill>
        <p:spPr>
          <a:xfrm>
            <a:off x="2282850" y="3974138"/>
            <a:ext cx="2365100" cy="17383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61"/>
          <p:cNvSpPr txBox="1">
            <a:spLocks noGrp="1"/>
          </p:cNvSpPr>
          <p:nvPr>
            <p:ph type="body" idx="1"/>
          </p:nvPr>
        </p:nvSpPr>
        <p:spPr>
          <a:xfrm>
            <a:off x="647700" y="1186679"/>
            <a:ext cx="10896599" cy="436916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Integrovaná ochrana proti škodcom (IPM): </a:t>
            </a:r>
            <a:r>
              <a:rPr lang="en-US" b="0" i="0" dirty="0">
                <a:latin typeface="Calibri"/>
                <a:ea typeface="Calibri"/>
                <a:cs typeface="Calibri"/>
                <a:sym typeface="Calibri"/>
              </a:rPr>
              <a:t>Implementujte stratégie integrovanej ochrany proti škodcom (IPM) s cieľom </a:t>
            </a:r>
            <a:r>
              <a:rPr lang="en-US" b="0" i="0" dirty="0" err="1">
                <a:latin typeface="Calibri"/>
                <a:ea typeface="Calibri"/>
                <a:cs typeface="Calibri"/>
                <a:sym typeface="Calibri"/>
              </a:rPr>
              <a:t>minimalizovať </a:t>
            </a:r>
            <a:r>
              <a:rPr lang="en-US" b="0" i="0" dirty="0">
                <a:latin typeface="Calibri"/>
                <a:ea typeface="Calibri"/>
                <a:cs typeface="Calibri"/>
                <a:sym typeface="Calibri"/>
              </a:rPr>
              <a:t>závislosť od chemických pesticídov. Zapojením biologických metód kontroly, striedania plodín a odrôd odolných voči škodcom môžu poľnohospodári podporiť vyvážený ekosystém a znížiť environmentálne riziká. </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Podpora striedania hospodárskych zvierat: </a:t>
            </a:r>
            <a:r>
              <a:rPr lang="en-US" b="0" i="0" dirty="0">
                <a:latin typeface="Calibri"/>
                <a:ea typeface="Calibri"/>
                <a:cs typeface="Calibri"/>
                <a:sym typeface="Calibri"/>
              </a:rPr>
              <a:t>Praktizujte striedavú pastvu a striedanie hospodárskych zvierat, aby ste zabránili nadmernému spásaniu a udržali zdravé pasienky. Tento prístup nielenže zlepšuje zdravie hospodárskych zvierat, ale podporuje aj udržateľné hospodárenie s pôdou tým, že zabraňuje jej degradácii.</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Prijímanie odrôd plodín šetrných ku klíme: </a:t>
            </a:r>
            <a:r>
              <a:rPr lang="en-US" b="0" i="0" dirty="0">
                <a:latin typeface="Calibri"/>
                <a:ea typeface="Calibri"/>
                <a:cs typeface="Calibri"/>
                <a:sym typeface="Calibri"/>
              </a:rPr>
              <a:t>Vyberte si klimaticky inteligentné odrody plodín, ktoré sú prispôsobené meniacim sa podmienkam prostredia. Tieto odrody sú odolné voči extrémnym klimatickým podmienkam, zabezpečujú stabilné výnosy plodín a prispievajú k dlhodobej udržateľnosti poľnohospodárstva.</a:t>
            </a:r>
            <a:endParaRPr dirty="0"/>
          </a:p>
          <a:p>
            <a:pPr marL="228600" lvl="0" indent="0" algn="l" rtl="0">
              <a:lnSpc>
                <a:spcPct val="90000"/>
              </a:lnSpc>
              <a:spcBef>
                <a:spcPts val="1000"/>
              </a:spcBef>
              <a:spcAft>
                <a:spcPts val="0"/>
              </a:spcAft>
              <a:buSzPts val="2400"/>
              <a:buNone/>
            </a:pPr>
            <a:endParaRPr sz="2000" b="0" i="0" dirty="0">
              <a:latin typeface="Calibri"/>
              <a:ea typeface="Calibri"/>
              <a:cs typeface="Calibri"/>
              <a:sym typeface="Calibri"/>
            </a:endParaRPr>
          </a:p>
        </p:txBody>
      </p:sp>
      <p:sp>
        <p:nvSpPr>
          <p:cNvPr id="491" name="Google Shape;491;p61"/>
          <p:cNvSpPr txBox="1">
            <a:spLocks noGrp="1"/>
          </p:cNvSpPr>
          <p:nvPr>
            <p:ph type="body" idx="2"/>
          </p:nvPr>
        </p:nvSpPr>
        <p:spPr>
          <a:xfrm>
            <a:off x="737395" y="343140"/>
            <a:ext cx="3309385" cy="792043"/>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 Praktické tipy</a:t>
            </a:r>
            <a:endParaRPr>
              <a:latin typeface="Calibri"/>
              <a:ea typeface="Calibri"/>
              <a:cs typeface="Calibri"/>
              <a:sym typeface="Calibri"/>
            </a:endParaRPr>
          </a:p>
        </p:txBody>
      </p:sp>
      <p:grpSp>
        <p:nvGrpSpPr>
          <p:cNvPr id="492" name="Google Shape;492;p61"/>
          <p:cNvGrpSpPr/>
          <p:nvPr/>
        </p:nvGrpSpPr>
        <p:grpSpPr>
          <a:xfrm rot="3730759">
            <a:off x="10980893" y="109804"/>
            <a:ext cx="949887" cy="1163493"/>
            <a:chOff x="7602444" y="4967675"/>
            <a:chExt cx="483620" cy="592374"/>
          </a:xfrm>
        </p:grpSpPr>
        <p:grpSp>
          <p:nvGrpSpPr>
            <p:cNvPr id="493" name="Google Shape;493;p61"/>
            <p:cNvGrpSpPr/>
            <p:nvPr/>
          </p:nvGrpSpPr>
          <p:grpSpPr>
            <a:xfrm>
              <a:off x="7618661" y="4967675"/>
              <a:ext cx="467403" cy="507609"/>
              <a:chOff x="2251964" y="3590497"/>
              <a:chExt cx="467403" cy="507609"/>
            </a:xfrm>
          </p:grpSpPr>
          <p:sp>
            <p:nvSpPr>
              <p:cNvPr id="494" name="Google Shape;494;p6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5" name="Google Shape;495;p6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6" name="Google Shape;496;p6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7" name="Google Shape;497;p61"/>
            <p:cNvGrpSpPr/>
            <p:nvPr/>
          </p:nvGrpSpPr>
          <p:grpSpPr>
            <a:xfrm>
              <a:off x="7602444" y="4993761"/>
              <a:ext cx="421973" cy="566288"/>
              <a:chOff x="2235747" y="3616583"/>
              <a:chExt cx="421973" cy="566288"/>
            </a:xfrm>
          </p:grpSpPr>
          <p:sp>
            <p:nvSpPr>
              <p:cNvPr id="498" name="Google Shape;498;p6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9" name="Google Shape;499;p6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5"/>
          <p:cNvSpPr txBox="1">
            <a:spLocks noGrp="1"/>
          </p:cNvSpPr>
          <p:nvPr>
            <p:ph type="body" idx="1"/>
          </p:nvPr>
        </p:nvSpPr>
        <p:spPr>
          <a:xfrm>
            <a:off x="694795" y="2167158"/>
            <a:ext cx="4753506" cy="266289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None/>
            </a:pPr>
            <a:r>
              <a:rPr lang="en-US" sz="2400" i="1" dirty="0">
                <a:latin typeface="Calibri"/>
                <a:ea typeface="Calibri"/>
                <a:cs typeface="Calibri"/>
                <a:sym typeface="Calibri"/>
              </a:rPr>
              <a:t>Čo je to krajinná ekológia a ako podľa vás môže byť prínosom pre poľnohospodárov pri ich poľnohospodárskych postupoch? </a:t>
            </a:r>
            <a:endParaRPr i="1" dirty="0">
              <a:latin typeface="Calibri"/>
              <a:ea typeface="Calibri"/>
              <a:cs typeface="Calibri"/>
              <a:sym typeface="Calibri"/>
            </a:endParaRPr>
          </a:p>
        </p:txBody>
      </p:sp>
      <p:sp>
        <p:nvSpPr>
          <p:cNvPr id="201" name="Google Shape;201;p5"/>
          <p:cNvSpPr txBox="1">
            <a:spLocks noGrp="1"/>
          </p:cNvSpPr>
          <p:nvPr>
            <p:ph type="body" idx="2"/>
          </p:nvPr>
        </p:nvSpPr>
        <p:spPr>
          <a:xfrm>
            <a:off x="516565" y="65385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107000"/>
              </a:lnSpc>
              <a:spcBef>
                <a:spcPts val="1000"/>
              </a:spcBef>
              <a:spcAft>
                <a:spcPts val="0"/>
              </a:spcAft>
              <a:buSzPts val="3600"/>
              <a:buNone/>
            </a:pPr>
            <a:r>
              <a:rPr lang="en-US" b="1" dirty="0"/>
              <a:t>Reflexia žiaka</a:t>
            </a:r>
            <a:endParaRPr sz="2000" dirty="0">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202" name="Google Shape;202;p5"/>
          <p:cNvGrpSpPr/>
          <p:nvPr/>
        </p:nvGrpSpPr>
        <p:grpSpPr>
          <a:xfrm rot="3730759">
            <a:off x="10590024" y="380632"/>
            <a:ext cx="949887" cy="1163493"/>
            <a:chOff x="7602444" y="4967675"/>
            <a:chExt cx="483620" cy="592374"/>
          </a:xfrm>
        </p:grpSpPr>
        <p:grpSp>
          <p:nvGrpSpPr>
            <p:cNvPr id="203" name="Google Shape;203;p5"/>
            <p:cNvGrpSpPr/>
            <p:nvPr/>
          </p:nvGrpSpPr>
          <p:grpSpPr>
            <a:xfrm>
              <a:off x="7618661" y="4967675"/>
              <a:ext cx="467403" cy="507609"/>
              <a:chOff x="2251964" y="3590497"/>
              <a:chExt cx="467403" cy="507609"/>
            </a:xfrm>
          </p:grpSpPr>
          <p:sp>
            <p:nvSpPr>
              <p:cNvPr id="204" name="Google Shape;204;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5" name="Google Shape;205;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6" name="Google Shape;206;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7" name="Google Shape;207;p5"/>
            <p:cNvGrpSpPr/>
            <p:nvPr/>
          </p:nvGrpSpPr>
          <p:grpSpPr>
            <a:xfrm>
              <a:off x="7602444" y="4993761"/>
              <a:ext cx="421973" cy="566288"/>
              <a:chOff x="2235747" y="3616583"/>
              <a:chExt cx="421973" cy="566288"/>
            </a:xfrm>
          </p:grpSpPr>
          <p:sp>
            <p:nvSpPr>
              <p:cNvPr id="208" name="Google Shape;208;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9" name="Google Shape;209;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210" name="Google Shape;210;p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932386" y="1961629"/>
            <a:ext cx="5261175" cy="356479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66"/>
          <p:cNvSpPr txBox="1">
            <a:spLocks noGrp="1"/>
          </p:cNvSpPr>
          <p:nvPr>
            <p:ph type="body" idx="1"/>
          </p:nvPr>
        </p:nvSpPr>
        <p:spPr>
          <a:xfrm>
            <a:off x="798375" y="1504052"/>
            <a:ext cx="10900932" cy="47787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r>
              <a:rPr lang="en-US" dirty="0"/>
              <a:t>Ellis EC, Gauthier N, Klein </a:t>
            </a:r>
            <a:r>
              <a:rPr lang="en-US" dirty="0" err="1"/>
              <a:t>Goldewijk </a:t>
            </a:r>
            <a:r>
              <a:rPr lang="en-US" dirty="0"/>
              <a:t>K, </a:t>
            </a:r>
            <a:r>
              <a:rPr lang="en-US" dirty="0" err="1"/>
              <a:t>Bliege </a:t>
            </a:r>
            <a:r>
              <a:rPr lang="en-US" dirty="0"/>
              <a:t>Bird R, Boivin N, Díaz S, Fuller DQ, Gill JL, Kaplan JO, Kingston N, Locke H, McMichael CNH, </a:t>
            </a:r>
            <a:r>
              <a:rPr lang="en-US" dirty="0" err="1"/>
              <a:t>Ranco </a:t>
            </a:r>
            <a:r>
              <a:rPr lang="en-US" dirty="0"/>
              <a:t>D, Rick TC, Shaw MR, Stephens L, </a:t>
            </a:r>
            <a:r>
              <a:rPr lang="en-US" dirty="0" err="1"/>
              <a:t>Svenning </a:t>
            </a:r>
            <a:r>
              <a:rPr lang="en-US" dirty="0"/>
              <a:t>JC, Watson JEM. Ľudia formovali väčšinu suchozemskej prírody najmenej 12 000 rokov. Proc Natl </a:t>
            </a:r>
            <a:r>
              <a:rPr lang="en-US" dirty="0" err="1"/>
              <a:t>Acad </a:t>
            </a:r>
            <a:r>
              <a:rPr lang="en-US" dirty="0"/>
              <a:t>Sci U S A. 2021 Apr 27;118(17):e2023483118. </a:t>
            </a:r>
            <a:r>
              <a:rPr lang="en-US" dirty="0" err="1"/>
              <a:t>doi</a:t>
            </a:r>
            <a:r>
              <a:rPr lang="en-US" dirty="0"/>
              <a:t>: 10.1073/pnas.2023483118. PMID: 33875599; PMCID: PMC8092386.</a:t>
            </a:r>
            <a:endParaRPr lang="en-IE" dirty="0"/>
          </a:p>
          <a:p>
            <a:pPr marL="228600">
              <a:spcBef>
                <a:spcPts val="0"/>
              </a:spcBef>
            </a:pPr>
            <a:endParaRPr lang="en-US" b="0" i="0" dirty="0">
              <a:latin typeface="Calibri"/>
              <a:ea typeface="Calibri"/>
              <a:cs typeface="Calibri"/>
              <a:sym typeface="Calibri"/>
            </a:endParaRPr>
          </a:p>
          <a:p>
            <a:pPr marL="228600">
              <a:spcBef>
                <a:spcPts val="0"/>
              </a:spcBef>
            </a:pPr>
            <a:r>
              <a:rPr lang="en-US" b="0" i="0" dirty="0">
                <a:latin typeface="Calibri"/>
                <a:ea typeface="Calibri"/>
                <a:cs typeface="Calibri"/>
                <a:sym typeface="Calibri"/>
              </a:rPr>
              <a:t>Wiens JA (2005). "Na ceste k jednotnej krajinnej ekológii". In Wiens JA, Moss MR (eds.). </a:t>
            </a:r>
            <a:r>
              <a:rPr lang="en-US" b="0" i="1" dirty="0">
                <a:latin typeface="Calibri"/>
                <a:ea typeface="Calibri"/>
                <a:cs typeface="Calibri"/>
                <a:sym typeface="Calibri"/>
              </a:rPr>
              <a:t>Issues and perspectives in landscape ecology (Otázky a perspektívy krajinnej ekológie)</a:t>
            </a:r>
            <a:r>
              <a:rPr lang="en-US" b="0" i="0" dirty="0">
                <a:latin typeface="Calibri"/>
                <a:ea typeface="Calibri"/>
                <a:cs typeface="Calibri"/>
                <a:sym typeface="Calibri"/>
              </a:rPr>
              <a:t>. Cambridge: Cambridge University Press.</a:t>
            </a:r>
            <a:endParaRPr lang="en-US"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0" lvl="0" indent="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p:txBody>
      </p:sp>
      <p:sp>
        <p:nvSpPr>
          <p:cNvPr id="528" name="Google Shape;528;p6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IE" dirty="0"/>
              <a:t>Ďalšie čítanie...</a:t>
            </a:r>
            <a:endParaRPr dirty="0"/>
          </a:p>
          <a:p>
            <a:pPr marL="0" lvl="0" indent="0" algn="l" rtl="0">
              <a:lnSpc>
                <a:spcPct val="90000"/>
              </a:lnSpc>
              <a:spcBef>
                <a:spcPts val="1000"/>
              </a:spcBef>
              <a:spcAft>
                <a:spcPts val="0"/>
              </a:spcAft>
              <a:buClr>
                <a:srgbClr val="8DC641"/>
              </a:buClr>
              <a:buSzPts val="3600"/>
              <a:buNone/>
            </a:pPr>
            <a:endParaRPr dirty="0"/>
          </a:p>
        </p:txBody>
      </p:sp>
      <p:grpSp>
        <p:nvGrpSpPr>
          <p:cNvPr id="529" name="Google Shape;529;p66"/>
          <p:cNvGrpSpPr/>
          <p:nvPr/>
        </p:nvGrpSpPr>
        <p:grpSpPr>
          <a:xfrm rot="3730759">
            <a:off x="10590024" y="380632"/>
            <a:ext cx="949887" cy="1163493"/>
            <a:chOff x="7602444" y="4967675"/>
            <a:chExt cx="483620" cy="592374"/>
          </a:xfrm>
        </p:grpSpPr>
        <p:grpSp>
          <p:nvGrpSpPr>
            <p:cNvPr id="530" name="Google Shape;530;p66"/>
            <p:cNvGrpSpPr/>
            <p:nvPr/>
          </p:nvGrpSpPr>
          <p:grpSpPr>
            <a:xfrm>
              <a:off x="7618661" y="4967675"/>
              <a:ext cx="467403" cy="507609"/>
              <a:chOff x="2251964" y="3590497"/>
              <a:chExt cx="467403" cy="507609"/>
            </a:xfrm>
          </p:grpSpPr>
          <p:sp>
            <p:nvSpPr>
              <p:cNvPr id="531" name="Google Shape;531;p6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2" name="Google Shape;532;p6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3" name="Google Shape;533;p6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34" name="Google Shape;534;p66"/>
            <p:cNvGrpSpPr/>
            <p:nvPr/>
          </p:nvGrpSpPr>
          <p:grpSpPr>
            <a:xfrm>
              <a:off x="7602444" y="4993761"/>
              <a:ext cx="421973" cy="566288"/>
              <a:chOff x="2235747" y="3616583"/>
              <a:chExt cx="421973" cy="566288"/>
            </a:xfrm>
          </p:grpSpPr>
          <p:sp>
            <p:nvSpPr>
              <p:cNvPr id="535" name="Google Shape;535;p6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6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en-IE" sz="3600" b="1" dirty="0"/>
              <a:t>Výborne!!! </a:t>
            </a:r>
            <a:r>
              <a:rPr lang="en-IE" sz="3600" dirty="0"/>
              <a:t>Vediete si skvele... pokračujte v tejto ceste učenia.</a:t>
            </a:r>
          </a:p>
          <a:p>
            <a:pPr>
              <a:lnSpc>
                <a:spcPct val="110000"/>
              </a:lnSpc>
            </a:pPr>
            <a:r>
              <a:rPr lang="en-IE" sz="3600" dirty="0"/>
              <a:t>V module 6 sa venujeme </a:t>
            </a:r>
            <a:r>
              <a:rPr lang="en-US" sz="3600" b="1" dirty="0"/>
              <a:t>manažmentu prírodných zdrojov so zameraním na vodu</a:t>
            </a:r>
            <a:r>
              <a:rPr lang="en-IE" sz="3600"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a:latin typeface="Calibri"/>
                <a:ea typeface="Calibri"/>
                <a:cs typeface="Calibri"/>
                <a:sym typeface="Calibri"/>
              </a:rPr>
              <a:t>Úvod do krajinnej ekológie</a:t>
            </a:r>
            <a:endParaRPr>
              <a:latin typeface="Calibri"/>
              <a:ea typeface="Calibri"/>
              <a:cs typeface="Calibri"/>
              <a:sym typeface="Calibri"/>
            </a:endParaRPr>
          </a:p>
        </p:txBody>
      </p:sp>
      <p:sp>
        <p:nvSpPr>
          <p:cNvPr id="217" name="Google Shape;217;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7"/>
          <p:cNvSpPr txBox="1">
            <a:spLocks noGrp="1"/>
          </p:cNvSpPr>
          <p:nvPr>
            <p:ph type="body" idx="1"/>
          </p:nvPr>
        </p:nvSpPr>
        <p:spPr>
          <a:xfrm>
            <a:off x="607881" y="1401229"/>
            <a:ext cx="10595237" cy="3849918"/>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b="1" i="1" dirty="0">
                <a:latin typeface="Calibri"/>
                <a:ea typeface="Calibri"/>
                <a:cs typeface="Calibri"/>
                <a:sym typeface="Calibri"/>
              </a:rPr>
              <a:t>Krajinná ekológia </a:t>
            </a:r>
            <a:r>
              <a:rPr lang="en-US" b="0" i="1" dirty="0">
                <a:latin typeface="Calibri"/>
                <a:ea typeface="Calibri"/>
                <a:cs typeface="Calibri"/>
                <a:sym typeface="Calibri"/>
              </a:rPr>
              <a:t>sa zaoberá fascinujúcou sieťou interakcií prírody v konkrétnych oblastiach. Tu je bližší pohľad:</a:t>
            </a:r>
            <a:endParaRPr b="0" i="0"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b="1" i="0" dirty="0">
                <a:latin typeface="Calibri"/>
                <a:ea typeface="Calibri"/>
                <a:cs typeface="Calibri"/>
                <a:sym typeface="Calibri"/>
              </a:rPr>
              <a:t>Definícia:</a:t>
            </a:r>
            <a:r>
              <a:rPr lang="en-US" b="0" i="0" dirty="0">
                <a:latin typeface="Calibri"/>
                <a:ea typeface="Calibri"/>
                <a:cs typeface="Calibri"/>
                <a:sym typeface="Calibri"/>
              </a:rPr>
              <a:t> Predstavte si krajinnú ekológiu ako vedu o ekosystémoch, ktorá skúma, ako ekologické procesy a rôzne ekosystémy v oblasti súvisia a navzájom sa ovplyvňujú.</a:t>
            </a:r>
            <a:endParaRPr dirty="0"/>
          </a:p>
          <a:p>
            <a:pPr marL="457200" lvl="0" indent="-228600" algn="l" rtl="0">
              <a:lnSpc>
                <a:spcPct val="90000"/>
              </a:lnSpc>
              <a:spcBef>
                <a:spcPts val="1000"/>
              </a:spcBef>
              <a:spcAft>
                <a:spcPts val="0"/>
              </a:spcAft>
              <a:buSzPts val="2400"/>
              <a:buNone/>
            </a:pPr>
            <a:r>
              <a:rPr lang="en-US" b="1" i="0" dirty="0">
                <a:latin typeface="Calibri"/>
                <a:ea typeface="Calibri"/>
                <a:cs typeface="Calibri"/>
                <a:sym typeface="Calibri"/>
              </a:rPr>
              <a:t>Rozsah pôsobnosti:</a:t>
            </a:r>
            <a:r>
              <a:rPr lang="en-US" b="0" i="0" dirty="0">
                <a:latin typeface="Calibri"/>
                <a:ea typeface="Calibri"/>
                <a:cs typeface="Calibri"/>
                <a:sym typeface="Calibri"/>
              </a:rPr>
              <a:t> Nie je to len o rastlinách a zvieratách, ale o celej scéne. Krajinná ekológia sa zameriava na to, ako zmes živých organizmov a samotnej krajiny vytvára rozmanitú a jedinečnú krajinu.</a:t>
            </a:r>
            <a:endParaRPr dirty="0"/>
          </a:p>
          <a:p>
            <a:pPr marL="457200" lvl="0" indent="-228600" algn="l" rtl="0">
              <a:lnSpc>
                <a:spcPct val="90000"/>
              </a:lnSpc>
              <a:spcBef>
                <a:spcPts val="1000"/>
              </a:spcBef>
              <a:spcAft>
                <a:spcPts val="0"/>
              </a:spcAft>
              <a:buSzPts val="2400"/>
              <a:buNone/>
            </a:pPr>
            <a:r>
              <a:rPr lang="en-US" b="1" i="0" dirty="0">
                <a:latin typeface="Calibri"/>
                <a:ea typeface="Calibri"/>
                <a:cs typeface="Calibri"/>
                <a:sym typeface="Calibri"/>
              </a:rPr>
              <a:t>Interdisciplinárny charakter:</a:t>
            </a:r>
            <a:r>
              <a:rPr lang="en-US" b="0" i="0" dirty="0">
                <a:latin typeface="Calibri"/>
                <a:ea typeface="Calibri"/>
                <a:cs typeface="Calibri"/>
                <a:sym typeface="Calibri"/>
              </a:rPr>
              <a:t> Táto oblasť presahuje rámec tradičnej vedy. Spája tvrdú vedu o pochopení ekosystémov s nádychom humanitných vied a komplexných perspektív. Je to ako spojenie bodov medzi fyzickým prostredím a ľudským dotykom na plátne prírody.</a:t>
            </a:r>
            <a:endParaRPr sz="1800" dirty="0"/>
          </a:p>
          <a:p>
            <a:pPr marL="457200" lvl="0" indent="-228600" algn="l" rtl="0">
              <a:lnSpc>
                <a:spcPct val="90000"/>
              </a:lnSpc>
              <a:spcBef>
                <a:spcPts val="1000"/>
              </a:spcBef>
              <a:spcAft>
                <a:spcPts val="0"/>
              </a:spcAft>
              <a:buSzPts val="2400"/>
              <a:buNone/>
            </a:pPr>
            <a:endParaRPr sz="1800" dirty="0"/>
          </a:p>
          <a:p>
            <a:pPr marL="228600" lvl="0" indent="-228600" algn="l" rtl="0">
              <a:lnSpc>
                <a:spcPct val="90000"/>
              </a:lnSpc>
              <a:spcBef>
                <a:spcPts val="0"/>
              </a:spcBef>
              <a:spcAft>
                <a:spcPts val="0"/>
              </a:spcAft>
              <a:buClr>
                <a:srgbClr val="000000"/>
              </a:buClr>
              <a:buSzPts val="2400"/>
              <a:buFont typeface="Arial"/>
              <a:buNone/>
            </a:pPr>
            <a:endParaRPr sz="1500" dirty="0"/>
          </a:p>
        </p:txBody>
      </p:sp>
      <p:sp>
        <p:nvSpPr>
          <p:cNvPr id="223" name="Google Shape;223;p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dirty="0">
                <a:latin typeface="Calibri"/>
                <a:ea typeface="Calibri"/>
                <a:cs typeface="Calibri"/>
                <a:sym typeface="Calibri"/>
              </a:rPr>
              <a:t>Úvod do krajinnej ekológie</a:t>
            </a:r>
            <a:endParaRPr dirty="0">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dirty="0"/>
          </a:p>
        </p:txBody>
      </p:sp>
      <p:grpSp>
        <p:nvGrpSpPr>
          <p:cNvPr id="224" name="Google Shape;224;p7"/>
          <p:cNvGrpSpPr/>
          <p:nvPr/>
        </p:nvGrpSpPr>
        <p:grpSpPr>
          <a:xfrm rot="3730759">
            <a:off x="10590024" y="380632"/>
            <a:ext cx="949887" cy="1163493"/>
            <a:chOff x="7602444" y="4967675"/>
            <a:chExt cx="483620" cy="592374"/>
          </a:xfrm>
        </p:grpSpPr>
        <p:grpSp>
          <p:nvGrpSpPr>
            <p:cNvPr id="225" name="Google Shape;225;p7"/>
            <p:cNvGrpSpPr/>
            <p:nvPr/>
          </p:nvGrpSpPr>
          <p:grpSpPr>
            <a:xfrm>
              <a:off x="7618661" y="4967675"/>
              <a:ext cx="467403" cy="507609"/>
              <a:chOff x="2251964" y="3590497"/>
              <a:chExt cx="467403" cy="507609"/>
            </a:xfrm>
          </p:grpSpPr>
          <p:sp>
            <p:nvSpPr>
              <p:cNvPr id="226" name="Google Shape;226;p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7" name="Google Shape;227;p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8" name="Google Shape;228;p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29" name="Google Shape;229;p7"/>
            <p:cNvGrpSpPr/>
            <p:nvPr/>
          </p:nvGrpSpPr>
          <p:grpSpPr>
            <a:xfrm>
              <a:off x="7602444" y="4993761"/>
              <a:ext cx="421973" cy="566288"/>
              <a:chOff x="2235747" y="3616583"/>
              <a:chExt cx="421973" cy="566288"/>
            </a:xfrm>
          </p:grpSpPr>
          <p:sp>
            <p:nvSpPr>
              <p:cNvPr id="230" name="Google Shape;230;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1" name="Google Shape;231;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9C3570-7567-2252-E94B-F91B89714C23}"/>
              </a:ext>
            </a:extLst>
          </p:cNvPr>
          <p:cNvSpPr>
            <a:spLocks noGrp="1"/>
          </p:cNvSpPr>
          <p:nvPr>
            <p:ph type="body" idx="1"/>
          </p:nvPr>
        </p:nvSpPr>
        <p:spPr>
          <a:xfrm>
            <a:off x="432784" y="1574711"/>
            <a:ext cx="6199833" cy="3291086"/>
          </a:xfrm>
        </p:spPr>
        <p:txBody>
          <a:bodyPr/>
          <a:lstStyle/>
          <a:p>
            <a:pPr indent="0"/>
            <a:r>
              <a:rPr lang="en-US" dirty="0"/>
              <a:t>Česká farma </a:t>
            </a:r>
            <a:r>
              <a:rPr lang="en-US" b="1" dirty="0">
                <a:hlinkClick r:id="rId3"/>
              </a:rPr>
              <a:t>Farma </a:t>
            </a:r>
            <a:r>
              <a:rPr lang="en-US" b="1" dirty="0" err="1">
                <a:hlinkClick r:id="rId3"/>
              </a:rPr>
              <a:t>Blatnička je </a:t>
            </a:r>
            <a:r>
              <a:rPr lang="en-US" dirty="0"/>
              <a:t>príkladom udržateľných poľnohospodárskych postupov. Farma bola založená v roku 2010 a zameriava sa na zvyšovanie ekologickej odolnosti a biodiverzity pri súčasnom zmierňovaní negatívnych vplyvov intenzívneho poľnohospodárstva. Medzi kľúčové stratégie patria infiltračné pásy, stromové aleje, podpora biodiverzity, kontrola erózie a riadenie mikroklímy.</a:t>
            </a:r>
          </a:p>
          <a:p>
            <a:pPr indent="0"/>
            <a:endParaRPr lang="en-IE" dirty="0"/>
          </a:p>
        </p:txBody>
      </p:sp>
      <p:sp>
        <p:nvSpPr>
          <p:cNvPr id="3" name="Text Placeholder 2">
            <a:extLst>
              <a:ext uri="{FF2B5EF4-FFF2-40B4-BE49-F238E27FC236}">
                <a16:creationId xmlns:a16="http://schemas.microsoft.com/office/drawing/2014/main" id="{8A8D4C77-E87C-036F-7D03-C392898DD630}"/>
              </a:ext>
            </a:extLst>
          </p:cNvPr>
          <p:cNvSpPr>
            <a:spLocks noGrp="1"/>
          </p:cNvSpPr>
          <p:nvPr>
            <p:ph type="body" idx="2"/>
          </p:nvPr>
        </p:nvSpPr>
        <p:spPr>
          <a:xfrm>
            <a:off x="698333" y="856954"/>
            <a:ext cx="4990998" cy="992652"/>
          </a:xfrm>
        </p:spPr>
        <p:txBody>
          <a:bodyPr/>
          <a:lstStyle/>
          <a:p>
            <a:r>
              <a:rPr lang="en-IE" b="1" dirty="0"/>
              <a:t>Inšpirujte sa...</a:t>
            </a:r>
          </a:p>
        </p:txBody>
      </p:sp>
      <p:sp>
        <p:nvSpPr>
          <p:cNvPr id="4" name="Picture Placeholder 3">
            <a:extLst>
              <a:ext uri="{FF2B5EF4-FFF2-40B4-BE49-F238E27FC236}">
                <a16:creationId xmlns:a16="http://schemas.microsoft.com/office/drawing/2014/main" id="{210C4F53-B2B0-C20D-1323-5E87C287A44F}"/>
              </a:ext>
            </a:extLst>
          </p:cNvPr>
          <p:cNvSpPr>
            <a:spLocks noGrp="1"/>
          </p:cNvSpPr>
          <p:nvPr>
            <p:ph type="pic" idx="3"/>
          </p:nvPr>
        </p:nvSpPr>
        <p:spPr/>
        <p:txBody>
          <a:bodyPr/>
          <a:lstStyle/>
          <a:p>
            <a:endParaRPr lang="en-IE"/>
          </a:p>
        </p:txBody>
      </p:sp>
      <p:sp>
        <p:nvSpPr>
          <p:cNvPr id="7" name="TextBox 6">
            <a:extLst>
              <a:ext uri="{FF2B5EF4-FFF2-40B4-BE49-F238E27FC236}">
                <a16:creationId xmlns:a16="http://schemas.microsoft.com/office/drawing/2014/main" id="{339ECA29-595A-9EA8-007B-84BACC4426CA}"/>
              </a:ext>
            </a:extLst>
          </p:cNvPr>
          <p:cNvSpPr txBox="1"/>
          <p:nvPr/>
        </p:nvSpPr>
        <p:spPr>
          <a:xfrm>
            <a:off x="7208715" y="5930389"/>
            <a:ext cx="4835769" cy="276999"/>
          </a:xfrm>
          <a:prstGeom prst="rect">
            <a:avLst/>
          </a:prstGeom>
          <a:noFill/>
        </p:spPr>
        <p:txBody>
          <a:bodyPr wrap="square">
            <a:spAutoFit/>
          </a:bodyPr>
          <a:lstStyle/>
          <a:p>
            <a:r>
              <a:rPr lang="en-IE" sz="1200" dirty="0" err="1">
                <a:latin typeface="Calibri" panose="020F0502020204030204" pitchFamily="34" charset="0"/>
                <a:ea typeface="Calibri" panose="020F0502020204030204" pitchFamily="34" charset="0"/>
                <a:cs typeface="Calibri" panose="020F0502020204030204" pitchFamily="34" charset="0"/>
                <a:hlinkClick r:id="rId4"/>
              </a:rPr>
              <a:t>Obnova krajiny na Zálúčí </a:t>
            </a:r>
            <a:r>
              <a:rPr lang="en-IE" sz="1200" dirty="0">
                <a:latin typeface="Calibri" panose="020F0502020204030204" pitchFamily="34" charset="0"/>
                <a:ea typeface="Calibri" panose="020F0502020204030204" pitchFamily="34" charset="0"/>
                <a:cs typeface="Calibri" panose="020F0502020204030204" pitchFamily="34" charset="0"/>
                <a:hlinkClick r:id="rId4"/>
              </a:rPr>
              <a:t>u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Blatničky </a:t>
            </a:r>
            <a:r>
              <a:rPr lang="en-IE" sz="1200" dirty="0">
                <a:latin typeface="Calibri" panose="020F0502020204030204" pitchFamily="34" charset="0"/>
                <a:ea typeface="Calibri" panose="020F0502020204030204" pitchFamily="34" charset="0"/>
                <a:cs typeface="Calibri" panose="020F0502020204030204" pitchFamily="34" charset="0"/>
                <a:hlinkClick r:id="rId4"/>
              </a:rPr>
              <a:t>|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Adapterra </a:t>
            </a:r>
            <a:r>
              <a:rPr lang="en-IE" sz="1200" dirty="0">
                <a:latin typeface="Calibri" panose="020F0502020204030204" pitchFamily="34" charset="0"/>
                <a:ea typeface="Calibri" panose="020F0502020204030204" pitchFamily="34" charset="0"/>
                <a:cs typeface="Calibri" panose="020F0502020204030204" pitchFamily="34" charset="0"/>
                <a:hlinkClick r:id="rId4"/>
              </a:rPr>
              <a:t>Awards (youtube.com)</a:t>
            </a:r>
            <a:endParaRPr lang="en-IE" sz="1200" dirty="0">
              <a:latin typeface="Calibri" panose="020F0502020204030204" pitchFamily="34" charset="0"/>
              <a:ea typeface="Calibri" panose="020F0502020204030204" pitchFamily="34" charset="0"/>
              <a:cs typeface="Calibri" panose="020F0502020204030204" pitchFamily="34" charset="0"/>
            </a:endParaRPr>
          </a:p>
        </p:txBody>
      </p:sp>
      <p:pic>
        <p:nvPicPr>
          <p:cNvPr id="8" name="Online Media 7" title="Obnova krajiny na Zálúčí u Blatničky | Adapterra Awards">
            <a:hlinkClick r:id="" action="ppaction://media"/>
            <a:extLst>
              <a:ext uri="{FF2B5EF4-FFF2-40B4-BE49-F238E27FC236}">
                <a16:creationId xmlns:a16="http://schemas.microsoft.com/office/drawing/2014/main" id="{FE6E4DFD-6A3F-9AFA-EED6-8ED648857C4B}"/>
              </a:ext>
            </a:extLst>
          </p:cNvPr>
          <p:cNvPicPr>
            <a:picLocks noRot="1" noChangeAspect="1"/>
          </p:cNvPicPr>
          <p:nvPr>
            <a:videoFile r:link="rId1"/>
          </p:nvPr>
        </p:nvPicPr>
        <p:blipFill>
          <a:blip r:embed="rId5"/>
          <a:stretch>
            <a:fillRect/>
          </a:stretch>
        </p:blipFill>
        <p:spPr>
          <a:xfrm>
            <a:off x="6955277" y="1420553"/>
            <a:ext cx="5236723" cy="3913188"/>
          </a:xfrm>
          <a:prstGeom prst="rect">
            <a:avLst/>
          </a:prstGeom>
        </p:spPr>
      </p:pic>
      <p:sp>
        <p:nvSpPr>
          <p:cNvPr id="9" name="Arrow: Right 8">
            <a:extLst>
              <a:ext uri="{FF2B5EF4-FFF2-40B4-BE49-F238E27FC236}">
                <a16:creationId xmlns:a16="http://schemas.microsoft.com/office/drawing/2014/main" id="{206476F7-6602-7BA3-D6B3-B423AE9DE47E}"/>
              </a:ext>
            </a:extLst>
          </p:cNvPr>
          <p:cNvSpPr/>
          <p:nvPr/>
        </p:nvSpPr>
        <p:spPr>
          <a:xfrm rot="21033897">
            <a:off x="4695974" y="4790145"/>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Dozvedieť sa viac</a:t>
            </a:r>
          </a:p>
        </p:txBody>
      </p:sp>
    </p:spTree>
    <p:extLst>
      <p:ext uri="{BB962C8B-B14F-4D97-AF65-F5344CB8AC3E}">
        <p14:creationId xmlns:p14="http://schemas.microsoft.com/office/powerpoint/2010/main" val="173642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2dbfe14094d_0_0"/>
          <p:cNvSpPr txBox="1">
            <a:spLocks noGrp="1"/>
          </p:cNvSpPr>
          <p:nvPr>
            <p:ph type="body" idx="1"/>
          </p:nvPr>
        </p:nvSpPr>
        <p:spPr>
          <a:xfrm>
            <a:off x="559338" y="1326731"/>
            <a:ext cx="11089348" cy="384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Úvod: Príklad Popis:</a:t>
            </a:r>
            <a:r>
              <a:rPr lang="en-US" dirty="0">
                <a:latin typeface="Calibri" panose="020F0502020204030204" pitchFamily="34" charset="0"/>
                <a:ea typeface="Calibri" panose="020F0502020204030204" pitchFamily="34" charset="0"/>
                <a:cs typeface="Calibri" panose="020F0502020204030204" pitchFamily="34" charset="0"/>
                <a:sym typeface="Arial"/>
              </a:rPr>
              <a:t> V roku 2015 sa súvislá monokultúra na farme rozdelila na menšie pozemky, čím sa podporila kombinácia ornej pôdy, sadov s nízkymi nárokmi na údržbu, hruškových alejí a hájov. Zavedením trávnatých pásov, lúk a úhorov sa zvýšila biodiverzita a vytvorila sa ekologicky vyváženejšia krajina.</a:t>
            </a:r>
            <a:endParaRPr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endParaRPr lang="en-US" sz="9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Popis inovácie:</a:t>
            </a:r>
            <a:endParaRPr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Transformácia:</a:t>
            </a:r>
            <a:r>
              <a:rPr lang="en-US" sz="2000" dirty="0">
                <a:latin typeface="Calibri" panose="020F0502020204030204" pitchFamily="34" charset="0"/>
                <a:ea typeface="Calibri" panose="020F0502020204030204" pitchFamily="34" charset="0"/>
                <a:cs typeface="Calibri" panose="020F0502020204030204" pitchFamily="34" charset="0"/>
                <a:sym typeface="Arial"/>
              </a:rPr>
              <a:t> 65 hektárov monokultúr na pozemky s rozlohou &lt;10 hektárov</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Metódy:</a:t>
            </a:r>
            <a:r>
              <a:rPr lang="en-US" sz="2000" dirty="0">
                <a:latin typeface="Calibri" panose="020F0502020204030204" pitchFamily="34" charset="0"/>
                <a:ea typeface="Calibri" panose="020F0502020204030204" pitchFamily="34" charset="0"/>
                <a:cs typeface="Calibri" panose="020F0502020204030204" pitchFamily="34" charset="0"/>
                <a:sym typeface="Arial"/>
              </a:rPr>
              <a:t> Rôzne poľnohospodárske techniky vrátane ornej pôdy, ovocných sadov, trávnatých pásov a úhorov</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Ciele:</a:t>
            </a:r>
            <a:r>
              <a:rPr lang="en-US" sz="2000" dirty="0">
                <a:latin typeface="Calibri" panose="020F0502020204030204" pitchFamily="34" charset="0"/>
                <a:ea typeface="Calibri" panose="020F0502020204030204" pitchFamily="34" charset="0"/>
                <a:cs typeface="Calibri" panose="020F0502020204030204" pitchFamily="34" charset="0"/>
                <a:sym typeface="Arial"/>
              </a:rPr>
              <a:t> Zvýšiť ekologickú stabilitu, zlepšiť adaptáciu na zmenu klímy, znížiť eróziu pôdy</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endParaRPr lang="en-US" sz="9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Dnešné výsledky:</a:t>
            </a:r>
            <a:endParaRPr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Krajina:</a:t>
            </a:r>
            <a:r>
              <a:rPr lang="en-US" sz="2000" dirty="0">
                <a:latin typeface="Calibri" panose="020F0502020204030204" pitchFamily="34" charset="0"/>
                <a:ea typeface="Calibri" panose="020F0502020204030204" pitchFamily="34" charset="0"/>
                <a:cs typeface="Calibri" panose="020F0502020204030204" pitchFamily="34" charset="0"/>
                <a:sym typeface="Arial"/>
              </a:rPr>
              <a:t> Ekologicky stabilná a bohatá na biodiverzitu</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Vplyv:</a:t>
            </a:r>
            <a:r>
              <a:rPr lang="en-US" sz="2000" dirty="0">
                <a:latin typeface="Calibri" panose="020F0502020204030204" pitchFamily="34" charset="0"/>
                <a:ea typeface="Calibri" panose="020F0502020204030204" pitchFamily="34" charset="0"/>
                <a:cs typeface="Calibri" panose="020F0502020204030204" pitchFamily="34" charset="0"/>
                <a:sym typeface="Arial"/>
              </a:rPr>
              <a:t> Zníženie erózie, zlepšenie pôdnych podmienok, lepšia odolnosť voči zmene klímy</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Rozmanité poľnohospodárstvo:</a:t>
            </a:r>
            <a:r>
              <a:rPr lang="en-US" sz="2000" dirty="0">
                <a:latin typeface="Calibri" panose="020F0502020204030204" pitchFamily="34" charset="0"/>
                <a:ea typeface="Calibri" panose="020F0502020204030204" pitchFamily="34" charset="0"/>
                <a:cs typeface="Calibri" panose="020F0502020204030204" pitchFamily="34" charset="0"/>
                <a:sym typeface="Arial"/>
              </a:rPr>
              <a:t> Podporovaný prirodzený život v pôde a ekologická výroba</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r>
              <a:rPr lang="en-US" sz="2000" dirty="0">
                <a:latin typeface="Calibri" panose="020F0502020204030204" pitchFamily="34" charset="0"/>
                <a:ea typeface="Calibri" panose="020F0502020204030204" pitchFamily="34" charset="0"/>
                <a:cs typeface="Calibri" panose="020F0502020204030204" pitchFamily="34" charset="0"/>
                <a:sym typeface="Arial"/>
              </a:rPr>
              <a:t>l</a:t>
            </a:r>
            <a:endParaRPr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38" name="Google Shape;238;g2dbfe14094d_0_0"/>
          <p:cNvSpPr txBox="1">
            <a:spLocks noGrp="1"/>
          </p:cNvSpPr>
          <p:nvPr>
            <p:ph type="body" idx="2"/>
          </p:nvPr>
        </p:nvSpPr>
        <p:spPr>
          <a:xfrm>
            <a:off x="559338" y="523031"/>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dirty="0"/>
              <a:t>Príklad krajinnej ekológie - Farma </a:t>
            </a:r>
            <a:r>
              <a:rPr lang="en-US" b="1" dirty="0" err="1"/>
              <a:t>Blatnička</a:t>
            </a:r>
            <a:endParaRPr b="1" dirty="0"/>
          </a:p>
        </p:txBody>
      </p:sp>
      <p:pic>
        <p:nvPicPr>
          <p:cNvPr id="240" name="Google Shape;240;g2dbfe14094d_0_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09645" y="3967429"/>
            <a:ext cx="2446034" cy="16357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5"/>
          <p:cNvSpPr txBox="1">
            <a:spLocks noGrp="1"/>
          </p:cNvSpPr>
          <p:nvPr>
            <p:ph type="body" idx="1"/>
          </p:nvPr>
        </p:nvSpPr>
        <p:spPr>
          <a:xfrm>
            <a:off x="6096000" y="2321363"/>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dirty="0" err="1">
                <a:latin typeface="Calibri"/>
                <a:ea typeface="Calibri"/>
                <a:cs typeface="Calibri"/>
                <a:sym typeface="Calibri"/>
              </a:rPr>
              <a:t>Charakteristika</a:t>
            </a:r>
            <a:r>
              <a:rPr lang="en-US" sz="4800" b="1" dirty="0">
                <a:latin typeface="Calibri"/>
                <a:ea typeface="Calibri"/>
                <a:cs typeface="Calibri"/>
                <a:sym typeface="Calibri"/>
              </a:rPr>
              <a:t> </a:t>
            </a:r>
            <a:r>
              <a:rPr lang="en-US" sz="4800" b="1" dirty="0" err="1">
                <a:latin typeface="Calibri"/>
                <a:ea typeface="Calibri"/>
                <a:cs typeface="Calibri"/>
                <a:sym typeface="Calibri"/>
              </a:rPr>
              <a:t>krajiny</a:t>
            </a:r>
            <a:endParaRPr dirty="0">
              <a:latin typeface="Calibri"/>
              <a:ea typeface="Calibri"/>
              <a:cs typeface="Calibri"/>
              <a:sym typeface="Calibri"/>
            </a:endParaRPr>
          </a:p>
        </p:txBody>
      </p:sp>
      <p:sp>
        <p:nvSpPr>
          <p:cNvPr id="247" name="Google Shape;247;p45"/>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6"/>
          <p:cNvSpPr txBox="1">
            <a:spLocks noGrp="1"/>
          </p:cNvSpPr>
          <p:nvPr>
            <p:ph type="body" idx="1"/>
          </p:nvPr>
        </p:nvSpPr>
        <p:spPr>
          <a:xfrm>
            <a:off x="798300" y="1338948"/>
            <a:ext cx="11004984" cy="473340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b="1" i="0" dirty="0">
                <a:solidFill>
                  <a:srgbClr val="8DC641"/>
                </a:solidFill>
                <a:latin typeface="Calibri"/>
                <a:ea typeface="Calibri"/>
                <a:cs typeface="Calibri"/>
                <a:sym typeface="Calibri"/>
                <a:extLst>
                  <a:ext uri="http://customooxmlschemas.google.com/">
                    <go:slidesCustomData xmlns="" xmlns:a16="http://schemas.microsoft.com/office/drawing/2014/main"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Priestorová heterogenita</a:t>
            </a:r>
            <a:r>
              <a:rPr lang="en-US" b="1" i="0" dirty="0">
                <a:solidFill>
                  <a:srgbClr val="8DC641"/>
                </a:solidFill>
                <a:latin typeface="Calibri"/>
                <a:ea typeface="Calibri"/>
                <a:cs typeface="Calibri"/>
                <a:sym typeface="Calibri"/>
              </a:rPr>
              <a:t>: </a:t>
            </a:r>
            <a:r>
              <a:rPr lang="en-US" b="0" i="0" dirty="0">
                <a:latin typeface="Calibri"/>
                <a:ea typeface="Calibri"/>
                <a:cs typeface="Calibri"/>
                <a:sym typeface="Calibri"/>
              </a:rPr>
              <a:t>V poľnohospodárskom svete sú krajiny ako rôznorodé tapisérie. Priestorová heterogenita spočíva v pochopení toho, ako sa jednotlivé časti vašej pôdy líšia - od pôdnych typov až po vegetáciu. Je to kľúč k efektívnemu riadeniu jedinečných plôch vašej farmy.</a:t>
            </a:r>
            <a:endParaRPr dirty="0"/>
          </a:p>
          <a:p>
            <a:pPr marL="457200" lvl="0" indent="0" algn="l" rtl="0">
              <a:lnSpc>
                <a:spcPct val="90000"/>
              </a:lnSpc>
              <a:spcBef>
                <a:spcPts val="1000"/>
              </a:spcBef>
              <a:spcAft>
                <a:spcPts val="0"/>
              </a:spcAft>
              <a:buSzPts val="2400"/>
              <a:buNone/>
            </a:pPr>
            <a:r>
              <a:rPr lang="en-US" b="1" i="0" dirty="0">
                <a:solidFill>
                  <a:srgbClr val="8DC641"/>
                </a:solidFill>
                <a:latin typeface="Calibri"/>
                <a:ea typeface="Calibri"/>
                <a:cs typeface="Calibri"/>
                <a:sym typeface="Calibri"/>
              </a:rPr>
              <a:t>Dôraz na vzor, proces a stupnice: </a:t>
            </a:r>
            <a:r>
              <a:rPr lang="en-US" b="0" i="0" dirty="0">
                <a:latin typeface="Calibri"/>
                <a:ea typeface="Calibri"/>
                <a:cs typeface="Calibri"/>
                <a:sym typeface="Calibri"/>
              </a:rPr>
              <a:t>Urobte krok dozadu a vaša farma bude rozprávať príbeh. Krajinná ekológia </a:t>
            </a:r>
            <a:r>
              <a:rPr lang="en-US" b="0" i="0" dirty="0" err="1">
                <a:latin typeface="Calibri"/>
                <a:ea typeface="Calibri"/>
                <a:cs typeface="Calibri"/>
                <a:sym typeface="Calibri"/>
              </a:rPr>
              <a:t>kladie dôraz na </a:t>
            </a:r>
            <a:r>
              <a:rPr lang="en-US" b="0" i="0" dirty="0">
                <a:latin typeface="Calibri"/>
                <a:ea typeface="Calibri"/>
                <a:cs typeface="Calibri"/>
                <a:sym typeface="Calibri"/>
              </a:rPr>
              <a:t>pochopenie zákonitostí ekosystémov, procesov, ktoré ich formujú, a rôznych mierok, v ktorých tieto zmeny prebiehajú. Ide o čítanie dynamického príbehu ekológie vašej farmy v širšom meradle.</a:t>
            </a:r>
            <a:endParaRPr dirty="0"/>
          </a:p>
          <a:p>
            <a:pPr marL="457200" lvl="0" indent="0" algn="l" rtl="0">
              <a:lnSpc>
                <a:spcPct val="90000"/>
              </a:lnSpc>
              <a:spcBef>
                <a:spcPts val="1000"/>
              </a:spcBef>
              <a:spcAft>
                <a:spcPts val="0"/>
              </a:spcAft>
              <a:buSzPts val="2400"/>
              <a:buNone/>
            </a:pPr>
            <a:r>
              <a:rPr lang="en-US" b="1" i="0" dirty="0">
                <a:solidFill>
                  <a:srgbClr val="8DC641"/>
                </a:solidFill>
                <a:latin typeface="Calibri"/>
                <a:ea typeface="Calibri"/>
                <a:cs typeface="Calibri"/>
                <a:sym typeface="Calibri"/>
              </a:rPr>
              <a:t>Prepojenie biofyzikálnych a socioekonomických vied: </a:t>
            </a:r>
            <a:r>
              <a:rPr lang="en-US" b="0" i="0" dirty="0">
                <a:latin typeface="Calibri"/>
                <a:ea typeface="Calibri"/>
                <a:cs typeface="Calibri"/>
                <a:sym typeface="Calibri"/>
              </a:rPr>
              <a:t>Poľnohospodárstvo nie je len o prírode, ale je to tanec medzi prírodnými silami a ľudskou činnosťou. Táto charakteristika </a:t>
            </a:r>
            <a:r>
              <a:rPr lang="en-US" b="0" i="0" dirty="0" err="1">
                <a:latin typeface="Calibri"/>
                <a:ea typeface="Calibri"/>
                <a:cs typeface="Calibri"/>
                <a:sym typeface="Calibri"/>
              </a:rPr>
              <a:t>uznáva </a:t>
            </a:r>
            <a:r>
              <a:rPr lang="en-US" b="0" i="0" dirty="0">
                <a:latin typeface="Calibri"/>
                <a:ea typeface="Calibri"/>
                <a:cs typeface="Calibri"/>
                <a:sym typeface="Calibri"/>
              </a:rPr>
              <a:t>zložitú súhru medzi environmentálnymi faktormi a rozhodnutiami, ktoré robíte na farme. </a:t>
            </a:r>
            <a:r>
              <a:rPr lang="en-US" b="1" i="0" dirty="0"/>
              <a:t>Je to pochopenie toho, ako sú vaše postupy v súlade s pôdou aj s potrebami vašej komunity. 			</a:t>
            </a:r>
            <a:r>
              <a:rPr lang="en-US" sz="1800" u="sng" dirty="0" err="1">
                <a:solidFill>
                  <a:schemeClr val="hlink"/>
                </a:solidFill>
                <a:hlinkClick r:id="rId3"/>
              </a:rPr>
              <a:t>zdroj</a:t>
            </a:r>
            <a:endParaRPr sz="1800" b="1" dirty="0">
              <a:solidFill>
                <a:srgbClr val="374151"/>
              </a:solidFill>
            </a:endParaRPr>
          </a:p>
          <a:p>
            <a:pPr marL="0" lvl="0" indent="0" algn="l" rtl="0">
              <a:lnSpc>
                <a:spcPct val="90000"/>
              </a:lnSpc>
              <a:spcBef>
                <a:spcPts val="1000"/>
              </a:spcBef>
              <a:spcAft>
                <a:spcPts val="0"/>
              </a:spcAft>
              <a:buSzPts val="2400"/>
              <a:buNone/>
            </a:pPr>
            <a:endParaRPr sz="1800" b="1" dirty="0">
              <a:solidFill>
                <a:srgbClr val="374151"/>
              </a:solidFill>
            </a:endParaRPr>
          </a:p>
          <a:p>
            <a:pPr marL="342900" lvl="0" indent="0" algn="l" rtl="0">
              <a:lnSpc>
                <a:spcPct val="107000"/>
              </a:lnSpc>
              <a:spcBef>
                <a:spcPts val="1000"/>
              </a:spcBef>
              <a:spcAft>
                <a:spcPts val="800"/>
              </a:spcAft>
              <a:buSzPts val="1000"/>
              <a:buFont typeface="Noto Sans Symbols"/>
              <a:buNone/>
            </a:pPr>
            <a:endParaRPr sz="2000" dirty="0">
              <a:solidFill>
                <a:srgbClr val="374151"/>
              </a:solidFill>
              <a:latin typeface="Calibri"/>
              <a:ea typeface="Calibri"/>
              <a:cs typeface="Calibri"/>
              <a:sym typeface="Calibri"/>
            </a:endParaRPr>
          </a:p>
        </p:txBody>
      </p:sp>
      <p:sp>
        <p:nvSpPr>
          <p:cNvPr id="253" name="Google Shape;253;p46"/>
          <p:cNvSpPr txBox="1">
            <a:spLocks noGrp="1"/>
          </p:cNvSpPr>
          <p:nvPr>
            <p:ph type="body" idx="2"/>
          </p:nvPr>
        </p:nvSpPr>
        <p:spPr>
          <a:xfrm>
            <a:off x="798300" y="652692"/>
            <a:ext cx="10595400" cy="481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dirty="0">
                <a:latin typeface="Calibri"/>
                <a:ea typeface="Calibri"/>
                <a:cs typeface="Calibri"/>
                <a:sym typeface="Calibri"/>
              </a:rPr>
              <a:t>Charakteristika krajiny</a:t>
            </a:r>
            <a:endParaRPr dirty="0">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dirty="0"/>
          </a:p>
        </p:txBody>
      </p:sp>
      <p:grpSp>
        <p:nvGrpSpPr>
          <p:cNvPr id="254" name="Google Shape;254;p46"/>
          <p:cNvGrpSpPr/>
          <p:nvPr/>
        </p:nvGrpSpPr>
        <p:grpSpPr>
          <a:xfrm rot="3730759">
            <a:off x="10590024" y="380632"/>
            <a:ext cx="949887" cy="1163493"/>
            <a:chOff x="7602444" y="4967675"/>
            <a:chExt cx="483620" cy="592374"/>
          </a:xfrm>
        </p:grpSpPr>
        <p:grpSp>
          <p:nvGrpSpPr>
            <p:cNvPr id="255" name="Google Shape;255;p46"/>
            <p:cNvGrpSpPr/>
            <p:nvPr/>
          </p:nvGrpSpPr>
          <p:grpSpPr>
            <a:xfrm>
              <a:off x="7618661" y="4967675"/>
              <a:ext cx="467403" cy="507609"/>
              <a:chOff x="2251964" y="3590497"/>
              <a:chExt cx="467403" cy="507609"/>
            </a:xfrm>
          </p:grpSpPr>
          <p:sp>
            <p:nvSpPr>
              <p:cNvPr id="256" name="Google Shape;256;p4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7" name="Google Shape;257;p4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8" name="Google Shape;258;p4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9" name="Google Shape;259;p46"/>
            <p:cNvGrpSpPr/>
            <p:nvPr/>
          </p:nvGrpSpPr>
          <p:grpSpPr>
            <a:xfrm>
              <a:off x="7602444" y="4993761"/>
              <a:ext cx="421973" cy="566288"/>
              <a:chOff x="2235747" y="3616583"/>
              <a:chExt cx="421973" cy="566288"/>
            </a:xfrm>
          </p:grpSpPr>
          <p:sp>
            <p:nvSpPr>
              <p:cNvPr id="260" name="Google Shape;260;p4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p4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 name="Graphic 3">
            <a:extLst>
              <a:ext uri="{FF2B5EF4-FFF2-40B4-BE49-F238E27FC236}">
                <a16:creationId xmlns:a16="http://schemas.microsoft.com/office/drawing/2014/main" id="{C2F4135D-5FCC-55E1-9CF0-E7AA990D0EF5}"/>
              </a:ext>
            </a:extLst>
          </p:cNvPr>
          <p:cNvGrpSpPr/>
          <p:nvPr/>
        </p:nvGrpSpPr>
        <p:grpSpPr>
          <a:xfrm>
            <a:off x="387167" y="1787813"/>
            <a:ext cx="822266" cy="736890"/>
            <a:chOff x="10407709" y="5371716"/>
            <a:chExt cx="1086136" cy="1037162"/>
          </a:xfrm>
        </p:grpSpPr>
        <p:sp>
          <p:nvSpPr>
            <p:cNvPr id="3" name="Freeform 1249">
              <a:extLst>
                <a:ext uri="{FF2B5EF4-FFF2-40B4-BE49-F238E27FC236}">
                  <a16:creationId xmlns:a16="http://schemas.microsoft.com/office/drawing/2014/main" id="{1F3086AC-83DB-BBAC-9542-30A4FC125251}"/>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8DC641"/>
            </a:solidFill>
            <a:ln w="27426" cap="flat">
              <a:noFill/>
              <a:prstDash val="solid"/>
              <a:miter/>
            </a:ln>
          </p:spPr>
          <p:txBody>
            <a:bodyPr rtlCol="0" anchor="ctr"/>
            <a:lstStyle/>
            <a:p>
              <a:endParaRPr lang="en-US"/>
            </a:p>
          </p:txBody>
        </p:sp>
        <p:sp>
          <p:nvSpPr>
            <p:cNvPr id="4" name="Freeform 1250">
              <a:extLst>
                <a:ext uri="{FF2B5EF4-FFF2-40B4-BE49-F238E27FC236}">
                  <a16:creationId xmlns:a16="http://schemas.microsoft.com/office/drawing/2014/main" id="{BCCA5F84-0735-EDCB-AE72-786F4F200349}"/>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93BC6E27-98F2-6E03-4434-BF98C6CE1797}"/>
                </a:ext>
              </a:extLst>
            </p:cNvPr>
            <p:cNvGrpSpPr/>
            <p:nvPr/>
          </p:nvGrpSpPr>
          <p:grpSpPr>
            <a:xfrm>
              <a:off x="10407709" y="5371716"/>
              <a:ext cx="1086136" cy="1037162"/>
              <a:chOff x="10407709" y="5371716"/>
              <a:chExt cx="1086136" cy="1037162"/>
            </a:xfrm>
            <a:solidFill>
              <a:srgbClr val="000000"/>
            </a:solidFill>
          </p:grpSpPr>
          <p:grpSp>
            <p:nvGrpSpPr>
              <p:cNvPr id="6" name="Graphic 3">
                <a:extLst>
                  <a:ext uri="{FF2B5EF4-FFF2-40B4-BE49-F238E27FC236}">
                    <a16:creationId xmlns:a16="http://schemas.microsoft.com/office/drawing/2014/main" id="{C21C17BD-E7C9-2B78-561B-B8A48BB88ABF}"/>
                  </a:ext>
                </a:extLst>
              </p:cNvPr>
              <p:cNvGrpSpPr/>
              <p:nvPr/>
            </p:nvGrpSpPr>
            <p:grpSpPr>
              <a:xfrm>
                <a:off x="10407709" y="5371716"/>
                <a:ext cx="1086136" cy="1037162"/>
                <a:chOff x="10407709" y="5371716"/>
                <a:chExt cx="1086136" cy="1037162"/>
              </a:xfrm>
              <a:solidFill>
                <a:srgbClr val="000000"/>
              </a:solidFill>
            </p:grpSpPr>
            <p:sp>
              <p:nvSpPr>
                <p:cNvPr id="8" name="Freeform 1254">
                  <a:extLst>
                    <a:ext uri="{FF2B5EF4-FFF2-40B4-BE49-F238E27FC236}">
                      <a16:creationId xmlns:a16="http://schemas.microsoft.com/office/drawing/2014/main" id="{4DCCE3F7-CF41-D7FA-F212-7BD1ACE85239}"/>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00000"/>
                </a:solidFill>
                <a:ln w="27426" cap="flat">
                  <a:noFill/>
                  <a:prstDash val="solid"/>
                  <a:miter/>
                </a:ln>
              </p:spPr>
              <p:txBody>
                <a:bodyPr rtlCol="0" anchor="ctr"/>
                <a:lstStyle/>
                <a:p>
                  <a:endParaRPr lang="en-US"/>
                </a:p>
              </p:txBody>
            </p:sp>
            <p:sp>
              <p:nvSpPr>
                <p:cNvPr id="9" name="Freeform 1255">
                  <a:extLst>
                    <a:ext uri="{FF2B5EF4-FFF2-40B4-BE49-F238E27FC236}">
                      <a16:creationId xmlns:a16="http://schemas.microsoft.com/office/drawing/2014/main" id="{A4A91BE0-DC8F-EA01-0864-797E80519ED0}"/>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00000"/>
                </a:solidFill>
                <a:ln w="27426" cap="flat">
                  <a:noFill/>
                  <a:prstDash val="solid"/>
                  <a:miter/>
                </a:ln>
              </p:spPr>
              <p:txBody>
                <a:bodyPr rtlCol="0" anchor="ctr"/>
                <a:lstStyle/>
                <a:p>
                  <a:endParaRPr lang="en-US"/>
                </a:p>
              </p:txBody>
            </p:sp>
            <p:sp>
              <p:nvSpPr>
                <p:cNvPr id="10" name="Freeform 1256">
                  <a:extLst>
                    <a:ext uri="{FF2B5EF4-FFF2-40B4-BE49-F238E27FC236}">
                      <a16:creationId xmlns:a16="http://schemas.microsoft.com/office/drawing/2014/main" id="{316D3788-FC5B-7641-EBE1-7E620A9F8F09}"/>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00000"/>
                </a:solidFill>
                <a:ln w="27426" cap="flat">
                  <a:noFill/>
                  <a:prstDash val="solid"/>
                  <a:miter/>
                </a:ln>
              </p:spPr>
              <p:txBody>
                <a:bodyPr rtlCol="0" anchor="ctr"/>
                <a:lstStyle/>
                <a:p>
                  <a:endParaRPr lang="en-US"/>
                </a:p>
              </p:txBody>
            </p:sp>
          </p:grpSp>
          <p:sp>
            <p:nvSpPr>
              <p:cNvPr id="7" name="Freeform 1253">
                <a:extLst>
                  <a:ext uri="{FF2B5EF4-FFF2-40B4-BE49-F238E27FC236}">
                    <a16:creationId xmlns:a16="http://schemas.microsoft.com/office/drawing/2014/main" id="{547DA04D-F0EB-198F-7FC4-F35140E0AA5A}"/>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00000"/>
              </a:solidFill>
              <a:ln w="27426" cap="flat">
                <a:noFill/>
                <a:prstDash val="solid"/>
                <a:miter/>
              </a:ln>
            </p:spPr>
            <p:txBody>
              <a:bodyPr rtlCol="0" anchor="ctr"/>
              <a:lstStyle/>
              <a:p>
                <a:endParaRPr lang="en-US"/>
              </a:p>
            </p:txBody>
          </p:sp>
        </p:grpSp>
      </p:grpSp>
      <p:grpSp>
        <p:nvGrpSpPr>
          <p:cNvPr id="11" name="Graphic 3">
            <a:extLst>
              <a:ext uri="{FF2B5EF4-FFF2-40B4-BE49-F238E27FC236}">
                <a16:creationId xmlns:a16="http://schemas.microsoft.com/office/drawing/2014/main" id="{E0939EEE-7BE3-E0D9-D147-AE2E57F260A4}"/>
              </a:ext>
            </a:extLst>
          </p:cNvPr>
          <p:cNvGrpSpPr/>
          <p:nvPr/>
        </p:nvGrpSpPr>
        <p:grpSpPr>
          <a:xfrm>
            <a:off x="387167" y="3170305"/>
            <a:ext cx="822266" cy="936270"/>
            <a:chOff x="4420248" y="5325487"/>
            <a:chExt cx="1091621" cy="1108075"/>
          </a:xfrm>
        </p:grpSpPr>
        <p:grpSp>
          <p:nvGrpSpPr>
            <p:cNvPr id="12" name="Graphic 3">
              <a:extLst>
                <a:ext uri="{FF2B5EF4-FFF2-40B4-BE49-F238E27FC236}">
                  <a16:creationId xmlns:a16="http://schemas.microsoft.com/office/drawing/2014/main" id="{8AE89569-EC98-327C-0B96-BF2FCC482BA2}"/>
                </a:ext>
              </a:extLst>
            </p:cNvPr>
            <p:cNvGrpSpPr/>
            <p:nvPr/>
          </p:nvGrpSpPr>
          <p:grpSpPr>
            <a:xfrm>
              <a:off x="4420248" y="5325487"/>
              <a:ext cx="965453" cy="1091619"/>
              <a:chOff x="4420248" y="5325487"/>
              <a:chExt cx="965453" cy="1091619"/>
            </a:xfrm>
            <a:solidFill>
              <a:srgbClr val="000000"/>
            </a:solidFill>
          </p:grpSpPr>
          <p:sp>
            <p:nvSpPr>
              <p:cNvPr id="24" name="Freeform 1301">
                <a:extLst>
                  <a:ext uri="{FF2B5EF4-FFF2-40B4-BE49-F238E27FC236}">
                    <a16:creationId xmlns:a16="http://schemas.microsoft.com/office/drawing/2014/main" id="{35E504B7-5D65-52DA-5B6F-181F7CED6B8A}"/>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solidFill>
                <a:srgbClr val="000000"/>
              </a:solidFill>
              <a:ln w="27426" cap="flat">
                <a:noFill/>
                <a:prstDash val="solid"/>
                <a:miter/>
              </a:ln>
            </p:spPr>
            <p:txBody>
              <a:bodyPr rtlCol="0" anchor="ctr"/>
              <a:lstStyle/>
              <a:p>
                <a:endParaRPr lang="en-US"/>
              </a:p>
            </p:txBody>
          </p:sp>
          <p:sp>
            <p:nvSpPr>
              <p:cNvPr id="25" name="Freeform 1302">
                <a:extLst>
                  <a:ext uri="{FF2B5EF4-FFF2-40B4-BE49-F238E27FC236}">
                    <a16:creationId xmlns:a16="http://schemas.microsoft.com/office/drawing/2014/main" id="{A617C201-834F-45CC-96B9-E665BD356510}"/>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solidFill>
                <a:srgbClr val="000000"/>
              </a:solidFill>
              <a:ln w="27426" cap="flat">
                <a:noFill/>
                <a:prstDash val="solid"/>
                <a:miter/>
              </a:ln>
            </p:spPr>
            <p:txBody>
              <a:bodyPr rtlCol="0" anchor="ctr"/>
              <a:lstStyle/>
              <a:p>
                <a:endParaRPr lang="en-US"/>
              </a:p>
            </p:txBody>
          </p:sp>
          <p:sp>
            <p:nvSpPr>
              <p:cNvPr id="26" name="Freeform 1303">
                <a:extLst>
                  <a:ext uri="{FF2B5EF4-FFF2-40B4-BE49-F238E27FC236}">
                    <a16:creationId xmlns:a16="http://schemas.microsoft.com/office/drawing/2014/main" id="{2D128FE2-D5CA-A29D-3529-2D8B1BF589CE}"/>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solidFill>
                <a:srgbClr val="000000"/>
              </a:solidFill>
              <a:ln w="27426" cap="flat">
                <a:noFill/>
                <a:prstDash val="solid"/>
                <a:miter/>
              </a:ln>
            </p:spPr>
            <p:txBody>
              <a:bodyPr rtlCol="0" anchor="ctr"/>
              <a:lstStyle/>
              <a:p>
                <a:endParaRPr lang="en-US"/>
              </a:p>
            </p:txBody>
          </p:sp>
          <p:sp>
            <p:nvSpPr>
              <p:cNvPr id="27" name="Freeform 1304">
                <a:extLst>
                  <a:ext uri="{FF2B5EF4-FFF2-40B4-BE49-F238E27FC236}">
                    <a16:creationId xmlns:a16="http://schemas.microsoft.com/office/drawing/2014/main" id="{12B773AF-C95C-0343-FF5D-EEAB1C19478C}"/>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solidFill>
                <a:srgbClr val="000000"/>
              </a:solidFill>
              <a:ln w="27426" cap="flat">
                <a:noFill/>
                <a:prstDash val="solid"/>
                <a:miter/>
              </a:ln>
            </p:spPr>
            <p:txBody>
              <a:bodyPr rtlCol="0" anchor="ctr"/>
              <a:lstStyle/>
              <a:p>
                <a:endParaRPr lang="en-US"/>
              </a:p>
            </p:txBody>
          </p:sp>
          <p:sp>
            <p:nvSpPr>
              <p:cNvPr id="28" name="Freeform 1305">
                <a:extLst>
                  <a:ext uri="{FF2B5EF4-FFF2-40B4-BE49-F238E27FC236}">
                    <a16:creationId xmlns:a16="http://schemas.microsoft.com/office/drawing/2014/main" id="{024AE66E-8A61-3060-5EAA-A4291198E50F}"/>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solidFill>
                <a:srgbClr val="000000"/>
              </a:solidFill>
              <a:ln w="27426" cap="flat">
                <a:noFill/>
                <a:prstDash val="solid"/>
                <a:miter/>
              </a:ln>
            </p:spPr>
            <p:txBody>
              <a:bodyPr rtlCol="0" anchor="ctr"/>
              <a:lstStyle/>
              <a:p>
                <a:endParaRPr lang="en-US"/>
              </a:p>
            </p:txBody>
          </p:sp>
          <p:sp>
            <p:nvSpPr>
              <p:cNvPr id="29" name="Freeform 1306">
                <a:extLst>
                  <a:ext uri="{FF2B5EF4-FFF2-40B4-BE49-F238E27FC236}">
                    <a16:creationId xmlns:a16="http://schemas.microsoft.com/office/drawing/2014/main" id="{54ECE28B-670A-66C3-7126-78847C1F62EB}"/>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solidFill>
                <a:srgbClr val="000000"/>
              </a:solidFill>
              <a:ln w="27426" cap="flat">
                <a:noFill/>
                <a:prstDash val="solid"/>
                <a:miter/>
              </a:ln>
            </p:spPr>
            <p:txBody>
              <a:bodyPr rtlCol="0" anchor="ctr"/>
              <a:lstStyle/>
              <a:p>
                <a:endParaRPr lang="en-US"/>
              </a:p>
            </p:txBody>
          </p:sp>
          <p:sp>
            <p:nvSpPr>
              <p:cNvPr id="30" name="Freeform 1307">
                <a:extLst>
                  <a:ext uri="{FF2B5EF4-FFF2-40B4-BE49-F238E27FC236}">
                    <a16:creationId xmlns:a16="http://schemas.microsoft.com/office/drawing/2014/main" id="{3FF46B05-9C4E-7964-6C42-8893A7522692}"/>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solidFill>
                <a:srgbClr val="000000"/>
              </a:solidFill>
              <a:ln w="27426" cap="flat">
                <a:noFill/>
                <a:prstDash val="solid"/>
                <a:miter/>
              </a:ln>
            </p:spPr>
            <p:txBody>
              <a:bodyPr rtlCol="0" anchor="ctr"/>
              <a:lstStyle/>
              <a:p>
                <a:endParaRPr lang="en-US"/>
              </a:p>
            </p:txBody>
          </p:sp>
          <p:sp>
            <p:nvSpPr>
              <p:cNvPr id="31" name="Freeform 1308">
                <a:extLst>
                  <a:ext uri="{FF2B5EF4-FFF2-40B4-BE49-F238E27FC236}">
                    <a16:creationId xmlns:a16="http://schemas.microsoft.com/office/drawing/2014/main" id="{C5267517-4C00-5BE6-15A3-CBD564AA32A2}"/>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solidFill>
                <a:srgbClr val="000000"/>
              </a:solidFill>
              <a:ln w="27426" cap="flat">
                <a:noFill/>
                <a:prstDash val="solid"/>
                <a:miter/>
              </a:ln>
            </p:spPr>
            <p:txBody>
              <a:bodyPr rtlCol="0" anchor="ctr"/>
              <a:lstStyle/>
              <a:p>
                <a:endParaRPr lang="en-US"/>
              </a:p>
            </p:txBody>
          </p:sp>
        </p:grpSp>
        <p:sp>
          <p:nvSpPr>
            <p:cNvPr id="13" name="Freeform 1290">
              <a:extLst>
                <a:ext uri="{FF2B5EF4-FFF2-40B4-BE49-F238E27FC236}">
                  <a16:creationId xmlns:a16="http://schemas.microsoft.com/office/drawing/2014/main" id="{551A9A11-4494-E665-4598-E3ED4D670193}"/>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solidFill>
              <a:srgbClr val="000000"/>
            </a:solidFill>
            <a:ln w="27426" cap="flat">
              <a:noFill/>
              <a:prstDash val="solid"/>
              <a:miter/>
            </a:ln>
          </p:spPr>
          <p:txBody>
            <a:bodyPr rtlCol="0" anchor="ctr"/>
            <a:lstStyle/>
            <a:p>
              <a:endParaRPr lang="en-US"/>
            </a:p>
          </p:txBody>
        </p:sp>
        <p:sp>
          <p:nvSpPr>
            <p:cNvPr id="14" name="Freeform 1291">
              <a:extLst>
                <a:ext uri="{FF2B5EF4-FFF2-40B4-BE49-F238E27FC236}">
                  <a16:creationId xmlns:a16="http://schemas.microsoft.com/office/drawing/2014/main" id="{4C29E3C2-7A73-664B-7192-3DB0D1FAC7D7}"/>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solidFill>
              <a:srgbClr val="000000"/>
            </a:solidFill>
            <a:ln w="27426" cap="flat">
              <a:noFill/>
              <a:prstDash val="solid"/>
              <a:miter/>
            </a:ln>
          </p:spPr>
          <p:txBody>
            <a:bodyPr rtlCol="0" anchor="ctr"/>
            <a:lstStyle/>
            <a:p>
              <a:endParaRPr lang="en-US"/>
            </a:p>
          </p:txBody>
        </p:sp>
        <p:sp>
          <p:nvSpPr>
            <p:cNvPr id="15" name="Freeform 1292">
              <a:extLst>
                <a:ext uri="{FF2B5EF4-FFF2-40B4-BE49-F238E27FC236}">
                  <a16:creationId xmlns:a16="http://schemas.microsoft.com/office/drawing/2014/main" id="{14D5A780-468F-44A3-395C-6D3EC442AB1A}"/>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solidFill>
              <a:srgbClr val="000000"/>
            </a:solidFill>
            <a:ln w="27426" cap="flat">
              <a:noFill/>
              <a:prstDash val="solid"/>
              <a:miter/>
            </a:ln>
          </p:spPr>
          <p:txBody>
            <a:bodyPr rtlCol="0" anchor="ctr"/>
            <a:lstStyle/>
            <a:p>
              <a:endParaRPr lang="en-US"/>
            </a:p>
          </p:txBody>
        </p:sp>
        <p:sp>
          <p:nvSpPr>
            <p:cNvPr id="16" name="Freeform 1293">
              <a:extLst>
                <a:ext uri="{FF2B5EF4-FFF2-40B4-BE49-F238E27FC236}">
                  <a16:creationId xmlns:a16="http://schemas.microsoft.com/office/drawing/2014/main" id="{AD3397B0-1F48-7054-019C-C9AACBC09B7A}"/>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solidFill>
              <a:srgbClr val="000000"/>
            </a:solidFill>
            <a:ln w="27426" cap="flat">
              <a:noFill/>
              <a:prstDash val="solid"/>
              <a:miter/>
            </a:ln>
          </p:spPr>
          <p:txBody>
            <a:bodyPr rtlCol="0" anchor="ctr"/>
            <a:lstStyle/>
            <a:p>
              <a:endParaRPr lang="en-US"/>
            </a:p>
          </p:txBody>
        </p:sp>
        <p:sp>
          <p:nvSpPr>
            <p:cNvPr id="17" name="Freeform 1294">
              <a:extLst>
                <a:ext uri="{FF2B5EF4-FFF2-40B4-BE49-F238E27FC236}">
                  <a16:creationId xmlns:a16="http://schemas.microsoft.com/office/drawing/2014/main" id="{B274A39C-087F-901A-D90A-5E7CA2D26FEE}"/>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solidFill>
              <a:srgbClr val="000000"/>
            </a:solidFill>
            <a:ln w="27426" cap="flat">
              <a:noFill/>
              <a:prstDash val="solid"/>
              <a:miter/>
            </a:ln>
          </p:spPr>
          <p:txBody>
            <a:bodyPr rtlCol="0" anchor="ctr"/>
            <a:lstStyle/>
            <a:p>
              <a:endParaRPr lang="en-US"/>
            </a:p>
          </p:txBody>
        </p:sp>
        <p:sp>
          <p:nvSpPr>
            <p:cNvPr id="18" name="Freeform 1295">
              <a:extLst>
                <a:ext uri="{FF2B5EF4-FFF2-40B4-BE49-F238E27FC236}">
                  <a16:creationId xmlns:a16="http://schemas.microsoft.com/office/drawing/2014/main" id="{C0E17AF8-C7CC-EE02-CA7C-A66F1A1DA54D}"/>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solidFill>
              <a:srgbClr val="000000"/>
            </a:solidFill>
            <a:ln w="27426" cap="flat">
              <a:noFill/>
              <a:prstDash val="solid"/>
              <a:miter/>
            </a:ln>
          </p:spPr>
          <p:txBody>
            <a:bodyPr rtlCol="0" anchor="ctr"/>
            <a:lstStyle/>
            <a:p>
              <a:endParaRPr lang="en-US"/>
            </a:p>
          </p:txBody>
        </p:sp>
        <p:sp>
          <p:nvSpPr>
            <p:cNvPr id="19" name="Freeform 1296">
              <a:extLst>
                <a:ext uri="{FF2B5EF4-FFF2-40B4-BE49-F238E27FC236}">
                  <a16:creationId xmlns:a16="http://schemas.microsoft.com/office/drawing/2014/main" id="{4816A2C1-8900-DF7D-504C-2039873CEBB2}"/>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solidFill>
              <a:srgbClr val="000000"/>
            </a:solidFill>
            <a:ln w="27426" cap="flat">
              <a:noFill/>
              <a:prstDash val="solid"/>
              <a:miter/>
            </a:ln>
          </p:spPr>
          <p:txBody>
            <a:bodyPr rtlCol="0" anchor="ctr"/>
            <a:lstStyle/>
            <a:p>
              <a:endParaRPr lang="en-US"/>
            </a:p>
          </p:txBody>
        </p:sp>
        <p:sp>
          <p:nvSpPr>
            <p:cNvPr id="20" name="Freeform 1297">
              <a:extLst>
                <a:ext uri="{FF2B5EF4-FFF2-40B4-BE49-F238E27FC236}">
                  <a16:creationId xmlns:a16="http://schemas.microsoft.com/office/drawing/2014/main" id="{143FAC34-0E80-6148-F62A-1902AB7B5DC7}"/>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solidFill>
              <a:srgbClr val="000000"/>
            </a:solidFill>
            <a:ln w="27426" cap="flat">
              <a:noFill/>
              <a:prstDash val="solid"/>
              <a:miter/>
            </a:ln>
          </p:spPr>
          <p:txBody>
            <a:bodyPr rtlCol="0" anchor="ctr"/>
            <a:lstStyle/>
            <a:p>
              <a:endParaRPr lang="en-US"/>
            </a:p>
          </p:txBody>
        </p:sp>
        <p:sp>
          <p:nvSpPr>
            <p:cNvPr id="21" name="Freeform 1298">
              <a:extLst>
                <a:ext uri="{FF2B5EF4-FFF2-40B4-BE49-F238E27FC236}">
                  <a16:creationId xmlns:a16="http://schemas.microsoft.com/office/drawing/2014/main" id="{77A1D16E-5E4F-CA40-A070-1DBC10E4C96D}"/>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solidFill>
              <a:srgbClr val="000000"/>
            </a:solidFill>
            <a:ln w="27426" cap="flat">
              <a:noFill/>
              <a:prstDash val="solid"/>
              <a:miter/>
            </a:ln>
          </p:spPr>
          <p:txBody>
            <a:bodyPr rtlCol="0" anchor="ctr"/>
            <a:lstStyle/>
            <a:p>
              <a:endParaRPr lang="en-US"/>
            </a:p>
          </p:txBody>
        </p:sp>
        <p:sp>
          <p:nvSpPr>
            <p:cNvPr id="22" name="Freeform 1299">
              <a:extLst>
                <a:ext uri="{FF2B5EF4-FFF2-40B4-BE49-F238E27FC236}">
                  <a16:creationId xmlns:a16="http://schemas.microsoft.com/office/drawing/2014/main" id="{8688D9C7-FB23-C51A-58BA-20D476775FE9}"/>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8DC641"/>
            </a:solidFill>
            <a:ln w="27426" cap="flat">
              <a:noFill/>
              <a:prstDash val="solid"/>
              <a:miter/>
            </a:ln>
          </p:spPr>
          <p:txBody>
            <a:bodyPr rtlCol="0" anchor="ctr"/>
            <a:lstStyle/>
            <a:p>
              <a:endParaRPr lang="en-US"/>
            </a:p>
          </p:txBody>
        </p:sp>
        <p:sp>
          <p:nvSpPr>
            <p:cNvPr id="23" name="Freeform 1300">
              <a:extLst>
                <a:ext uri="{FF2B5EF4-FFF2-40B4-BE49-F238E27FC236}">
                  <a16:creationId xmlns:a16="http://schemas.microsoft.com/office/drawing/2014/main" id="{FD89CC19-5B21-6F87-B313-0DEDB8AC88A5}"/>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solidFill>
              <a:srgbClr val="000000"/>
            </a:solidFill>
            <a:ln w="27426"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66821227-735F-78A3-8CF3-0F24BCDE31DA}"/>
              </a:ext>
            </a:extLst>
          </p:cNvPr>
          <p:cNvGrpSpPr/>
          <p:nvPr/>
        </p:nvGrpSpPr>
        <p:grpSpPr>
          <a:xfrm>
            <a:off x="433234" y="4719731"/>
            <a:ext cx="796918" cy="765320"/>
            <a:chOff x="5614841" y="786428"/>
            <a:chExt cx="901130" cy="901727"/>
          </a:xfrm>
        </p:grpSpPr>
        <p:grpSp>
          <p:nvGrpSpPr>
            <p:cNvPr id="33" name="Graphic 2">
              <a:extLst>
                <a:ext uri="{FF2B5EF4-FFF2-40B4-BE49-F238E27FC236}">
                  <a16:creationId xmlns:a16="http://schemas.microsoft.com/office/drawing/2014/main" id="{ED6BA307-3F38-71D9-AFBD-57B3C05A7CEC}"/>
                </a:ext>
              </a:extLst>
            </p:cNvPr>
            <p:cNvGrpSpPr/>
            <p:nvPr/>
          </p:nvGrpSpPr>
          <p:grpSpPr>
            <a:xfrm>
              <a:off x="5715019" y="1058540"/>
              <a:ext cx="543506" cy="445337"/>
              <a:chOff x="5715019" y="1058540"/>
              <a:chExt cx="543506" cy="445337"/>
            </a:xfrm>
            <a:solidFill>
              <a:srgbClr val="60A9DD"/>
            </a:solidFill>
          </p:grpSpPr>
          <p:sp>
            <p:nvSpPr>
              <p:cNvPr id="35" name="Freeform 210">
                <a:extLst>
                  <a:ext uri="{FF2B5EF4-FFF2-40B4-BE49-F238E27FC236}">
                    <a16:creationId xmlns:a16="http://schemas.microsoft.com/office/drawing/2014/main" id="{A913FB1A-53A3-DAEC-A840-855F1742D002}"/>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8DC641"/>
              </a:solidFill>
              <a:ln w="9028" cap="flat">
                <a:noFill/>
                <a:prstDash val="solid"/>
                <a:miter/>
              </a:ln>
            </p:spPr>
            <p:txBody>
              <a:bodyPr rtlCol="0" anchor="ctr"/>
              <a:lstStyle/>
              <a:p>
                <a:endParaRPr lang="en-US"/>
              </a:p>
            </p:txBody>
          </p:sp>
          <p:sp>
            <p:nvSpPr>
              <p:cNvPr id="36" name="Freeform 211">
                <a:extLst>
                  <a:ext uri="{FF2B5EF4-FFF2-40B4-BE49-F238E27FC236}">
                    <a16:creationId xmlns:a16="http://schemas.microsoft.com/office/drawing/2014/main" id="{63FB8FCD-A1CD-E362-9581-028F1CAAC398}"/>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8DC641"/>
              </a:solidFill>
              <a:ln w="9028" cap="flat">
                <a:noFill/>
                <a:prstDash val="solid"/>
                <a:miter/>
              </a:ln>
            </p:spPr>
            <p:txBody>
              <a:bodyPr rtlCol="0" anchor="ctr"/>
              <a:lstStyle/>
              <a:p>
                <a:endParaRPr lang="en-US"/>
              </a:p>
            </p:txBody>
          </p:sp>
        </p:grpSp>
        <p:sp>
          <p:nvSpPr>
            <p:cNvPr id="34" name="Freeform 209">
              <a:extLst>
                <a:ext uri="{FF2B5EF4-FFF2-40B4-BE49-F238E27FC236}">
                  <a16:creationId xmlns:a16="http://schemas.microsoft.com/office/drawing/2014/main" id="{6EABBBF2-1940-C491-6E2F-CB7991AB6EBA}"/>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en-US"/>
            </a:p>
          </p:txBody>
        </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5635</TotalTime>
  <Words>2423</Words>
  <Application>Microsoft Office PowerPoint</Application>
  <PresentationFormat>Widescreen</PresentationFormat>
  <Paragraphs>184</Paragraphs>
  <Slides>31</Slides>
  <Notes>30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Montserrat Light</vt:lpstr>
      <vt:lpstr>Calibri</vt:lpstr>
      <vt:lpstr>Söhne</vt:lpstr>
      <vt:lpstr>Arial</vt:lpstr>
      <vt:lpstr>Noto Sans Symbols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docId:D308A03E4AB51EC6951953F078F27B93</cp:keywords>
  <cp:lastModifiedBy>Paula Whyte ( Momentum Consulting )</cp:lastModifiedBy>
  <cp:revision>5</cp:revision>
  <dcterms:created xsi:type="dcterms:W3CDTF">2020-10-14T13:32:04Z</dcterms:created>
  <dcterms:modified xsi:type="dcterms:W3CDTF">2024-08-06T08:49:14Z</dcterms:modified>
</cp:coreProperties>
</file>