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4286" r:id="rId2"/>
    <p:sldId id="257" r:id="rId3"/>
    <p:sldId id="259" r:id="rId4"/>
    <p:sldId id="260" r:id="rId5"/>
    <p:sldId id="261" r:id="rId6"/>
    <p:sldId id="4288"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4289" r:id="rId32"/>
  </p:sldIdLst>
  <p:sldSz cx="12192000" cy="6858000"/>
  <p:notesSz cx="6858000" cy="9144000"/>
  <p:embeddedFontLst>
    <p:embeddedFont>
      <p:font typeface="Montserrat Light" panose="000004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izvP5sqQTo5GEUY+AgrVQ2YOxEM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a momentum" initials="" lastIdx="2" clrIdx="0"/>
  <p:cmAuthor id="1" name="Eduard Uher"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DC641"/>
    <a:srgbClr val="111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111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1.fntdata"/><Relationship Id="rId47" Type="http://customschemas.google.com/relationships/presentationmetadata" Target="meta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de6adfa13e_3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2de6adfa13e_3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g2de6adfa13e_3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3" name="Google Shape;363;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7" name="Google Shape;377;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3" name="Google Shape;393;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cd75f9cfb2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3" name="Google Shape;413;g2cd75f9cfb2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9" name="Google Shape;429;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6" name="Google Shape;456;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2cd75f9cfb2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2" name="Google Shape;472;g2cd75f9cfb2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8" name="Google Shape;488;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5" name="Google Shape;525;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dbfe14094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2dbfe14094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g2dbfe14094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de6adfa13e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2de6adfa13e_3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g2de6adfa13e_3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Overview/Content Slide" userDrawn="1">
  <p:cSld name="Overview/Content Slide">
    <p:spTree>
      <p:nvGrpSpPr>
        <p:cNvPr id="1" name="Shape 24"/>
        <p:cNvGrpSpPr/>
        <p:nvPr/>
      </p:nvGrpSpPr>
      <p:grpSpPr>
        <a:xfrm>
          <a:off x="0" y="0"/>
          <a:ext cx="0" cy="0"/>
          <a:chOff x="0" y="0"/>
          <a:chExt cx="0" cy="0"/>
        </a:xfrm>
      </p:grpSpPr>
      <p:sp>
        <p:nvSpPr>
          <p:cNvPr id="25" name="Google Shape;25;p30"/>
          <p:cNvSpPr/>
          <p:nvPr/>
        </p:nvSpPr>
        <p:spPr>
          <a:xfrm>
            <a:off x="477385" y="748834"/>
            <a:ext cx="5041923" cy="4938624"/>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30"/>
          <p:cNvSpPr/>
          <p:nvPr/>
        </p:nvSpPr>
        <p:spPr>
          <a:xfrm>
            <a:off x="-15514" y="2689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30"/>
          <p:cNvSpPr txBox="1">
            <a:spLocks noGrp="1"/>
          </p:cNvSpPr>
          <p:nvPr>
            <p:ph type="body" idx="1"/>
          </p:nvPr>
        </p:nvSpPr>
        <p:spPr>
          <a:xfrm>
            <a:off x="5799619" y="834044"/>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30"/>
          <p:cNvSpPr txBox="1">
            <a:spLocks noGrp="1"/>
          </p:cNvSpPr>
          <p:nvPr>
            <p:ph type="body" idx="2"/>
          </p:nvPr>
        </p:nvSpPr>
        <p:spPr>
          <a:xfrm>
            <a:off x="6634916" y="834044"/>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30"/>
          <p:cNvSpPr txBox="1">
            <a:spLocks noGrp="1"/>
          </p:cNvSpPr>
          <p:nvPr>
            <p:ph type="body" idx="3"/>
          </p:nvPr>
        </p:nvSpPr>
        <p:spPr>
          <a:xfrm>
            <a:off x="979124" y="1519186"/>
            <a:ext cx="4198618" cy="39827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30"/>
          <p:cNvSpPr txBox="1">
            <a:spLocks noGrp="1"/>
          </p:cNvSpPr>
          <p:nvPr>
            <p:ph type="body" idx="4"/>
          </p:nvPr>
        </p:nvSpPr>
        <p:spPr>
          <a:xfrm>
            <a:off x="5799619" y="1577147"/>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30"/>
          <p:cNvSpPr txBox="1">
            <a:spLocks noGrp="1"/>
          </p:cNvSpPr>
          <p:nvPr>
            <p:ph type="body" idx="5"/>
          </p:nvPr>
        </p:nvSpPr>
        <p:spPr>
          <a:xfrm>
            <a:off x="6634916" y="1577147"/>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30"/>
          <p:cNvSpPr txBox="1">
            <a:spLocks noGrp="1"/>
          </p:cNvSpPr>
          <p:nvPr>
            <p:ph type="body" idx="6"/>
          </p:nvPr>
        </p:nvSpPr>
        <p:spPr>
          <a:xfrm>
            <a:off x="5799619" y="231702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30"/>
          <p:cNvSpPr txBox="1">
            <a:spLocks noGrp="1"/>
          </p:cNvSpPr>
          <p:nvPr>
            <p:ph type="body" idx="7"/>
          </p:nvPr>
        </p:nvSpPr>
        <p:spPr>
          <a:xfrm>
            <a:off x="6634916" y="231702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30"/>
          <p:cNvSpPr txBox="1">
            <a:spLocks noGrp="1"/>
          </p:cNvSpPr>
          <p:nvPr>
            <p:ph type="body" idx="8"/>
          </p:nvPr>
        </p:nvSpPr>
        <p:spPr>
          <a:xfrm>
            <a:off x="5799619" y="3058614"/>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30"/>
          <p:cNvSpPr txBox="1">
            <a:spLocks noGrp="1"/>
          </p:cNvSpPr>
          <p:nvPr>
            <p:ph type="body" idx="9"/>
          </p:nvPr>
        </p:nvSpPr>
        <p:spPr>
          <a:xfrm>
            <a:off x="6634916" y="3058614"/>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30"/>
          <p:cNvSpPr txBox="1">
            <a:spLocks noGrp="1"/>
          </p:cNvSpPr>
          <p:nvPr>
            <p:ph type="body" idx="13"/>
          </p:nvPr>
        </p:nvSpPr>
        <p:spPr>
          <a:xfrm>
            <a:off x="5799619" y="376548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30"/>
          <p:cNvSpPr txBox="1">
            <a:spLocks noGrp="1"/>
          </p:cNvSpPr>
          <p:nvPr>
            <p:ph type="body" idx="14"/>
          </p:nvPr>
        </p:nvSpPr>
        <p:spPr>
          <a:xfrm>
            <a:off x="6634916" y="3765486"/>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30"/>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9" name="Google Shape;39;p30"/>
          <p:cNvCxnSpPr/>
          <p:nvPr/>
        </p:nvCxnSpPr>
        <p:spPr>
          <a:xfrm rot="10800000">
            <a:off x="5594783" y="3354320"/>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0" name="Google Shape;40;p30"/>
          <p:cNvCxnSpPr/>
          <p:nvPr/>
        </p:nvCxnSpPr>
        <p:spPr>
          <a:xfrm rot="10800000">
            <a:off x="5594783" y="2668813"/>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1" name="Google Shape;41;p30"/>
          <p:cNvCxnSpPr/>
          <p:nvPr/>
        </p:nvCxnSpPr>
        <p:spPr>
          <a:xfrm rot="10800000">
            <a:off x="5594783" y="2052457"/>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2" name="Google Shape;42;p30"/>
          <p:cNvCxnSpPr/>
          <p:nvPr/>
        </p:nvCxnSpPr>
        <p:spPr>
          <a:xfrm rot="10800000">
            <a:off x="5594783" y="1441848"/>
            <a:ext cx="5784878" cy="0"/>
          </a:xfrm>
          <a:prstGeom prst="straightConnector1">
            <a:avLst/>
          </a:prstGeom>
          <a:noFill/>
          <a:ln w="12700" cap="flat" cmpd="sng">
            <a:solidFill>
              <a:srgbClr val="8DC641"/>
            </a:solidFill>
            <a:prstDash val="solid"/>
            <a:miter lim="800000"/>
            <a:headEnd type="none" w="sm" len="sm"/>
            <a:tailEnd type="none" w="sm" len="sm"/>
          </a:ln>
        </p:spPr>
      </p:cxnSp>
      <p:sp>
        <p:nvSpPr>
          <p:cNvPr id="43" name="Google Shape;43;p30"/>
          <p:cNvSpPr/>
          <p:nvPr/>
        </p:nvSpPr>
        <p:spPr>
          <a:xfrm>
            <a:off x="478182" y="6046526"/>
            <a:ext cx="5784878" cy="5998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Calibri"/>
              <a:buNone/>
            </a:pPr>
            <a:r>
              <a:rPr lang="en-US" sz="1050" b="0" i="0" u="none" strike="noStrike" cap="none" dirty="0">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cxnSp>
        <p:nvCxnSpPr>
          <p:cNvPr id="2" name="Google Shape;39;p30">
            <a:extLst>
              <a:ext uri="{FF2B5EF4-FFF2-40B4-BE49-F238E27FC236}">
                <a16:creationId xmlns:a16="http://schemas.microsoft.com/office/drawing/2014/main" id="{F303AD7C-128E-E68B-CA97-D85274A10052}"/>
              </a:ext>
            </a:extLst>
          </p:cNvPr>
          <p:cNvCxnSpPr/>
          <p:nvPr userDrawn="1"/>
        </p:nvCxnSpPr>
        <p:spPr>
          <a:xfrm rot="10800000">
            <a:off x="5594783" y="4016194"/>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3" name="Google Shape;39;p30">
            <a:extLst>
              <a:ext uri="{FF2B5EF4-FFF2-40B4-BE49-F238E27FC236}">
                <a16:creationId xmlns:a16="http://schemas.microsoft.com/office/drawing/2014/main" id="{DCFF810E-6DE5-32BA-DFEA-EF23FDF62FCE}"/>
              </a:ext>
            </a:extLst>
          </p:cNvPr>
          <p:cNvCxnSpPr/>
          <p:nvPr userDrawn="1"/>
        </p:nvCxnSpPr>
        <p:spPr>
          <a:xfrm rot="10800000">
            <a:off x="5594783" y="5280853"/>
            <a:ext cx="5784878" cy="0"/>
          </a:xfrm>
          <a:prstGeom prst="straightConnector1">
            <a:avLst/>
          </a:prstGeom>
          <a:noFill/>
          <a:ln w="12700" cap="flat" cmpd="sng">
            <a:solidFill>
              <a:srgbClr val="8DC641"/>
            </a:solidFill>
            <a:prstDash val="solid"/>
            <a:miter lim="800000"/>
            <a:headEnd type="none" w="sm" len="sm"/>
            <a:tailEnd type="none" w="sm" len="sm"/>
          </a:ln>
        </p:spPr>
      </p:cxnSp>
      <p:sp>
        <p:nvSpPr>
          <p:cNvPr id="4" name="Google Shape;36;p30">
            <a:extLst>
              <a:ext uri="{FF2B5EF4-FFF2-40B4-BE49-F238E27FC236}">
                <a16:creationId xmlns:a16="http://schemas.microsoft.com/office/drawing/2014/main" id="{C4265B9A-3547-2A60-59FC-76DA4CF3F7B8}"/>
              </a:ext>
            </a:extLst>
          </p:cNvPr>
          <p:cNvSpPr txBox="1">
            <a:spLocks noGrp="1"/>
          </p:cNvSpPr>
          <p:nvPr>
            <p:ph type="body" idx="16"/>
          </p:nvPr>
        </p:nvSpPr>
        <p:spPr>
          <a:xfrm>
            <a:off x="5799619" y="4440389"/>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 name="Google Shape;37;p30">
            <a:extLst>
              <a:ext uri="{FF2B5EF4-FFF2-40B4-BE49-F238E27FC236}">
                <a16:creationId xmlns:a16="http://schemas.microsoft.com/office/drawing/2014/main" id="{9008243E-C860-76AA-0969-E1439B600785}"/>
              </a:ext>
            </a:extLst>
          </p:cNvPr>
          <p:cNvSpPr txBox="1">
            <a:spLocks noGrp="1"/>
          </p:cNvSpPr>
          <p:nvPr>
            <p:ph type="body" idx="17"/>
          </p:nvPr>
        </p:nvSpPr>
        <p:spPr>
          <a:xfrm>
            <a:off x="6634916" y="4440389"/>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 name="Google Shape;36;p30">
            <a:extLst>
              <a:ext uri="{FF2B5EF4-FFF2-40B4-BE49-F238E27FC236}">
                <a16:creationId xmlns:a16="http://schemas.microsoft.com/office/drawing/2014/main" id="{213AF83A-D641-6F6E-3E79-2222572A2B4A}"/>
              </a:ext>
            </a:extLst>
          </p:cNvPr>
          <p:cNvSpPr txBox="1">
            <a:spLocks noGrp="1"/>
          </p:cNvSpPr>
          <p:nvPr>
            <p:ph type="body" idx="18"/>
          </p:nvPr>
        </p:nvSpPr>
        <p:spPr>
          <a:xfrm>
            <a:off x="5799619" y="5109992"/>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 name="Google Shape;37;p30">
            <a:extLst>
              <a:ext uri="{FF2B5EF4-FFF2-40B4-BE49-F238E27FC236}">
                <a16:creationId xmlns:a16="http://schemas.microsoft.com/office/drawing/2014/main" id="{512B1257-3F5C-5333-6AAD-A56BB6601D07}"/>
              </a:ext>
            </a:extLst>
          </p:cNvPr>
          <p:cNvSpPr txBox="1">
            <a:spLocks noGrp="1"/>
          </p:cNvSpPr>
          <p:nvPr>
            <p:ph type="body" idx="19"/>
          </p:nvPr>
        </p:nvSpPr>
        <p:spPr>
          <a:xfrm>
            <a:off x="6634916" y="5109992"/>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8" name="Google Shape;39;p30">
            <a:extLst>
              <a:ext uri="{FF2B5EF4-FFF2-40B4-BE49-F238E27FC236}">
                <a16:creationId xmlns:a16="http://schemas.microsoft.com/office/drawing/2014/main" id="{44DB0B4C-8956-5030-1BF7-5D8F52E1F322}"/>
              </a:ext>
            </a:extLst>
          </p:cNvPr>
          <p:cNvCxnSpPr/>
          <p:nvPr userDrawn="1"/>
        </p:nvCxnSpPr>
        <p:spPr>
          <a:xfrm rot="10800000">
            <a:off x="5594783" y="4671931"/>
            <a:ext cx="5784878" cy="0"/>
          </a:xfrm>
          <a:prstGeom prst="straightConnector1">
            <a:avLst/>
          </a:prstGeom>
          <a:noFill/>
          <a:ln w="12700" cap="flat" cmpd="sng">
            <a:solidFill>
              <a:srgbClr val="8DC641"/>
            </a:solidFill>
            <a:prstDash val="solid"/>
            <a:miter lim="800000"/>
            <a:headEnd type="none" w="sm" len="sm"/>
            <a:tailEnd type="none" w="sm" len="sm"/>
          </a:ln>
        </p:spPr>
      </p:cxnSp>
      <p:sp>
        <p:nvSpPr>
          <p:cNvPr id="11" name="Google Shape;36;p30">
            <a:extLst>
              <a:ext uri="{FF2B5EF4-FFF2-40B4-BE49-F238E27FC236}">
                <a16:creationId xmlns:a16="http://schemas.microsoft.com/office/drawing/2014/main" id="{76DD109B-BE85-4FFB-0D00-A495D4518CCC}"/>
              </a:ext>
            </a:extLst>
          </p:cNvPr>
          <p:cNvSpPr txBox="1">
            <a:spLocks noGrp="1"/>
          </p:cNvSpPr>
          <p:nvPr>
            <p:ph type="body" idx="20"/>
          </p:nvPr>
        </p:nvSpPr>
        <p:spPr>
          <a:xfrm>
            <a:off x="5799619" y="578489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37;p30">
            <a:extLst>
              <a:ext uri="{FF2B5EF4-FFF2-40B4-BE49-F238E27FC236}">
                <a16:creationId xmlns:a16="http://schemas.microsoft.com/office/drawing/2014/main" id="{F2DC929A-4729-90F1-01ED-115DA453B775}"/>
              </a:ext>
            </a:extLst>
          </p:cNvPr>
          <p:cNvSpPr txBox="1">
            <a:spLocks noGrp="1"/>
          </p:cNvSpPr>
          <p:nvPr>
            <p:ph type="body" idx="21"/>
          </p:nvPr>
        </p:nvSpPr>
        <p:spPr>
          <a:xfrm>
            <a:off x="6634916" y="5784895"/>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Cover Slide 01">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3538402" y="3132111"/>
            <a:ext cx="8372413" cy="3208481"/>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Freeform 15">
            <a:extLst>
              <a:ext uri="{FF2B5EF4-FFF2-40B4-BE49-F238E27FC236}">
                <a16:creationId xmlns:a16="http://schemas.microsoft.com/office/drawing/2014/main" id="{B7F80010-6A0A-D208-4E9B-9F12092CE078}"/>
              </a:ext>
            </a:extLst>
          </p:cNvPr>
          <p:cNvSpPr/>
          <p:nvPr userDrawn="1"/>
        </p:nvSpPr>
        <p:spPr>
          <a:xfrm>
            <a:off x="5982684" y="5831346"/>
            <a:ext cx="6207100" cy="727928"/>
          </a:xfrm>
          <a:custGeom>
            <a:avLst/>
            <a:gdLst>
              <a:gd name="connsiteX0" fmla="*/ 393788 w 6207100"/>
              <a:gd name="connsiteY0" fmla="*/ 0 h 727928"/>
              <a:gd name="connsiteX1" fmla="*/ 6207100 w 6207100"/>
              <a:gd name="connsiteY1" fmla="*/ 0 h 727928"/>
              <a:gd name="connsiteX2" fmla="*/ 6207100 w 6207100"/>
              <a:gd name="connsiteY2" fmla="*/ 727928 h 727928"/>
              <a:gd name="connsiteX3" fmla="*/ 0 w 6207100"/>
              <a:gd name="connsiteY3" fmla="*/ 727928 h 727928"/>
              <a:gd name="connsiteX4" fmla="*/ 0 w 6207100"/>
              <a:gd name="connsiteY4" fmla="*/ 393878 h 727928"/>
              <a:gd name="connsiteX5" fmla="*/ 393788 w 6207100"/>
              <a:gd name="connsiteY5" fmla="*/ 0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7100" h="727928">
                <a:moveTo>
                  <a:pt x="393788" y="0"/>
                </a:moveTo>
                <a:lnTo>
                  <a:pt x="6207100" y="0"/>
                </a:lnTo>
                <a:lnTo>
                  <a:pt x="6207100" y="727928"/>
                </a:lnTo>
                <a:lnTo>
                  <a:pt x="0" y="727928"/>
                </a:lnTo>
                <a:lnTo>
                  <a:pt x="0" y="393878"/>
                </a:lnTo>
                <a:cubicBezTo>
                  <a:pt x="0" y="176996"/>
                  <a:pt x="176955" y="0"/>
                  <a:pt x="393788" y="0"/>
                </a:cubicBez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245431" y="4341482"/>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245431" y="3718756"/>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2920696" y="415101"/>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3" name="Freeform 2">
            <a:extLst>
              <a:ext uri="{FF2B5EF4-FFF2-40B4-BE49-F238E27FC236}">
                <a16:creationId xmlns:a16="http://schemas.microsoft.com/office/drawing/2014/main" id="{A30EDEDF-C502-F704-5275-5CCFF6072A43}"/>
              </a:ext>
            </a:extLst>
          </p:cNvPr>
          <p:cNvSpPr/>
          <p:nvPr userDrawn="1"/>
        </p:nvSpPr>
        <p:spPr>
          <a:xfrm rot="16200000">
            <a:off x="1662122" y="772236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E46C5BAB-FDAD-B190-5451-F9C6C306C99F}"/>
              </a:ext>
            </a:extLst>
          </p:cNvPr>
          <p:cNvSpPr>
            <a:spLocks noGrp="1"/>
          </p:cNvSpPr>
          <p:nvPr>
            <p:ph type="body" sz="quarter" idx="17" hasCustomPrompt="1"/>
          </p:nvPr>
        </p:nvSpPr>
        <p:spPr>
          <a:xfrm>
            <a:off x="6261654" y="5963613"/>
            <a:ext cx="4448014" cy="679345"/>
          </a:xfrm>
          <a:prstGeom prst="rect">
            <a:avLst/>
          </a:prstGeom>
        </p:spPr>
        <p:txBody>
          <a:bodyPr>
            <a:normAutofit/>
          </a:bodyPr>
          <a:lstStyle>
            <a:lvl1pPr marL="0" indent="0" algn="l">
              <a:buNone/>
              <a:defRPr sz="3200" b="0" i="0">
                <a:solidFill>
                  <a:srgbClr val="000000"/>
                </a:solidFill>
                <a:latin typeface="+mn-lt"/>
              </a:defRPr>
            </a:lvl1pPr>
          </a:lstStyle>
          <a:p>
            <a:pPr lvl="0"/>
            <a:r>
              <a:rPr lang="en-US" dirty="0" err="1"/>
              <a:t>www.website.eu</a:t>
            </a:r>
            <a:endParaRPr lang="en-US" dirty="0"/>
          </a:p>
        </p:txBody>
      </p:sp>
      <p:sp>
        <p:nvSpPr>
          <p:cNvPr id="13" name="Freeform 12">
            <a:extLst>
              <a:ext uri="{FF2B5EF4-FFF2-40B4-BE49-F238E27FC236}">
                <a16:creationId xmlns:a16="http://schemas.microsoft.com/office/drawing/2014/main" id="{12E77AE1-D268-FF03-7D68-0538CD48A740}"/>
              </a:ext>
            </a:extLst>
          </p:cNvPr>
          <p:cNvSpPr>
            <a:spLocks noGrp="1"/>
          </p:cNvSpPr>
          <p:nvPr>
            <p:ph type="pic" sz="quarter" idx="48"/>
          </p:nvPr>
        </p:nvSpPr>
        <p:spPr>
          <a:xfrm>
            <a:off x="0" y="824937"/>
            <a:ext cx="4680488" cy="6056907"/>
          </a:xfrm>
          <a:custGeom>
            <a:avLst/>
            <a:gdLst>
              <a:gd name="connsiteX0" fmla="*/ 1148645 w 4540983"/>
              <a:gd name="connsiteY0" fmla="*/ 0 h 5876377"/>
              <a:gd name="connsiteX1" fmla="*/ 4540983 w 4540983"/>
              <a:gd name="connsiteY1" fmla="*/ 3392339 h 5876377"/>
              <a:gd name="connsiteX2" fmla="*/ 3547390 w 4540983"/>
              <a:gd name="connsiteY2" fmla="*/ 5791085 h 5876377"/>
              <a:gd name="connsiteX3" fmla="*/ 3453545 w 4540983"/>
              <a:gd name="connsiteY3" fmla="*/ 5876377 h 5876377"/>
              <a:gd name="connsiteX4" fmla="*/ 2465998 w 4540983"/>
              <a:gd name="connsiteY4" fmla="*/ 5876377 h 5876377"/>
              <a:gd name="connsiteX5" fmla="*/ 0 w 4540983"/>
              <a:gd name="connsiteY5" fmla="*/ 5876377 h 5876377"/>
              <a:gd name="connsiteX6" fmla="*/ 0 w 4540983"/>
              <a:gd name="connsiteY6" fmla="*/ 203705 h 5876377"/>
              <a:gd name="connsiteX7" fmla="*/ 139867 w 4540983"/>
              <a:gd name="connsiteY7" fmla="*/ 152513 h 5876377"/>
              <a:gd name="connsiteX8" fmla="*/ 1148645 w 4540983"/>
              <a:gd name="connsiteY8" fmla="*/ 0 h 587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0983" h="5876377">
                <a:moveTo>
                  <a:pt x="1148645" y="0"/>
                </a:moveTo>
                <a:cubicBezTo>
                  <a:pt x="3022181" y="0"/>
                  <a:pt x="4540983" y="1518802"/>
                  <a:pt x="4540983" y="3392339"/>
                </a:cubicBezTo>
                <a:cubicBezTo>
                  <a:pt x="4540983" y="4329108"/>
                  <a:pt x="4161283" y="5177192"/>
                  <a:pt x="3547390" y="5791085"/>
                </a:cubicBezTo>
                <a:lnTo>
                  <a:pt x="3453545" y="5876377"/>
                </a:lnTo>
                <a:lnTo>
                  <a:pt x="2465998" y="5876377"/>
                </a:lnTo>
                <a:lnTo>
                  <a:pt x="0" y="5876377"/>
                </a:lnTo>
                <a:lnTo>
                  <a:pt x="0" y="203705"/>
                </a:lnTo>
                <a:lnTo>
                  <a:pt x="139867" y="152513"/>
                </a:lnTo>
                <a:cubicBezTo>
                  <a:pt x="458539" y="53396"/>
                  <a:pt x="797357" y="0"/>
                  <a:pt x="1148645" y="0"/>
                </a:cubicBezTo>
                <a:close/>
              </a:path>
            </a:pathLst>
          </a:custGeom>
          <a:solidFill>
            <a:schemeClr val="bg1">
              <a:lumMod val="85000"/>
            </a:schemeClr>
          </a:solidFill>
        </p:spPr>
        <p:txBody>
          <a:bodyPr wrap="square" anchor="ctr">
            <a:noAutofit/>
          </a:bodyPr>
          <a:lstStyle>
            <a:lvl1pPr algn="ctr">
              <a:defRPr sz="1800">
                <a:solidFill>
                  <a:srgbClr val="595A59"/>
                </a:solidFill>
                <a:latin typeface="Calibri" panose="020F0502020204030204" pitchFamily="34" charset="0"/>
                <a:cs typeface="Calibri" panose="020F0502020204030204" pitchFamily="34" charset="0"/>
              </a:defRPr>
            </a:lvl1pPr>
          </a:lstStyle>
          <a:p>
            <a:endParaRPr lang="en-RU"/>
          </a:p>
        </p:txBody>
      </p:sp>
      <p:pic>
        <p:nvPicPr>
          <p:cNvPr id="14" name="Graphic 13">
            <a:extLst>
              <a:ext uri="{FF2B5EF4-FFF2-40B4-BE49-F238E27FC236}">
                <a16:creationId xmlns:a16="http://schemas.microsoft.com/office/drawing/2014/main" id="{A928727E-AD91-37B4-5AF0-D11501C6E98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35291" y="-104295"/>
            <a:ext cx="6431807" cy="3653266"/>
          </a:xfrm>
          <a:prstGeom prst="rect">
            <a:avLst/>
          </a:prstGeom>
        </p:spPr>
      </p:pic>
    </p:spTree>
    <p:extLst>
      <p:ext uri="{BB962C8B-B14F-4D97-AF65-F5344CB8AC3E}">
        <p14:creationId xmlns:p14="http://schemas.microsoft.com/office/powerpoint/2010/main" val="355935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44"/>
        <p:cNvGrpSpPr/>
        <p:nvPr/>
      </p:nvGrpSpPr>
      <p:grpSpPr>
        <a:xfrm>
          <a:off x="0" y="0"/>
          <a:ext cx="0" cy="0"/>
          <a:chOff x="0" y="0"/>
          <a:chExt cx="0" cy="0"/>
        </a:xfrm>
      </p:grpSpPr>
      <p:sp>
        <p:nvSpPr>
          <p:cNvPr id="45" name="Google Shape;45;p28"/>
          <p:cNvSpPr/>
          <p:nvPr/>
        </p:nvSpPr>
        <p:spPr>
          <a:xfrm>
            <a:off x="0" y="0"/>
            <a:ext cx="12192000" cy="6858000"/>
          </a:xfrm>
          <a:prstGeom prst="rect">
            <a:avLst/>
          </a:prstGeom>
          <a:solidFill>
            <a:srgbClr val="9FDAD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 name="Google Shape;46;p28"/>
          <p:cNvSpPr/>
          <p:nvPr/>
        </p:nvSpPr>
        <p:spPr>
          <a:xfrm rot="5400000" flipH="1">
            <a:off x="3135240" y="-2479364"/>
            <a:ext cx="5949081"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 name="Google Shape;47;p28"/>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28"/>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9" name="Google Shape;49;p2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124669" y="6484108"/>
            <a:ext cx="3540279" cy="252000"/>
          </a:xfrm>
          <a:prstGeom prst="rect">
            <a:avLst/>
          </a:prstGeom>
          <a:noFill/>
          <a:ln>
            <a:noFill/>
          </a:ln>
        </p:spPr>
      </p:pic>
      <p:sp>
        <p:nvSpPr>
          <p:cNvPr id="50" name="Google Shape;50;p28"/>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51"/>
        <p:cNvGrpSpPr/>
        <p:nvPr/>
      </p:nvGrpSpPr>
      <p:grpSpPr>
        <a:xfrm>
          <a:off x="0" y="0"/>
          <a:ext cx="0" cy="0"/>
          <a:chOff x="0" y="0"/>
          <a:chExt cx="0" cy="0"/>
        </a:xfrm>
      </p:grpSpPr>
      <p:sp>
        <p:nvSpPr>
          <p:cNvPr id="52" name="Google Shape;52;p31"/>
          <p:cNvSpPr/>
          <p:nvPr/>
        </p:nvSpPr>
        <p:spPr>
          <a:xfrm rot="5400000" flipH="1">
            <a:off x="3544169" y="-2888292"/>
            <a:ext cx="5131224"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31"/>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4800"/>
              <a:buFont typeface="Arial"/>
              <a:buNone/>
              <a:defRPr sz="4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31"/>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9000"/>
              <a:buFont typeface="Arial"/>
              <a:buNone/>
              <a:defRPr sz="9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5" name="Google Shape;55;p3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124669" y="6484108"/>
            <a:ext cx="3540279" cy="252000"/>
          </a:xfrm>
          <a:prstGeom prst="rect">
            <a:avLst/>
          </a:prstGeom>
          <a:noFill/>
          <a:ln>
            <a:noFill/>
          </a:ln>
        </p:spPr>
      </p:pic>
      <p:sp>
        <p:nvSpPr>
          <p:cNvPr id="56" name="Google Shape;56;p31"/>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7" name="Google Shape;57;p31"/>
          <p:cNvGrpSpPr/>
          <p:nvPr/>
        </p:nvGrpSpPr>
        <p:grpSpPr>
          <a:xfrm>
            <a:off x="482255" y="3109382"/>
            <a:ext cx="6917577" cy="2914086"/>
            <a:chOff x="1202708" y="6807724"/>
            <a:chExt cx="6270636" cy="2641557"/>
          </a:xfrm>
        </p:grpSpPr>
        <p:grpSp>
          <p:nvGrpSpPr>
            <p:cNvPr id="58" name="Google Shape;58;p31"/>
            <p:cNvGrpSpPr/>
            <p:nvPr/>
          </p:nvGrpSpPr>
          <p:grpSpPr>
            <a:xfrm>
              <a:off x="2348838" y="6807724"/>
              <a:ext cx="1249545" cy="2223620"/>
              <a:chOff x="2348838" y="6807724"/>
              <a:chExt cx="1249545" cy="2223620"/>
            </a:xfrm>
          </p:grpSpPr>
          <p:sp>
            <p:nvSpPr>
              <p:cNvPr id="59" name="Google Shape;59;p31"/>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 name="Google Shape;60;p31"/>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 name="Google Shape;61;p31"/>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31"/>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63" name="Google Shape;63;p31"/>
              <p:cNvGrpSpPr/>
              <p:nvPr/>
            </p:nvGrpSpPr>
            <p:grpSpPr>
              <a:xfrm>
                <a:off x="2483956" y="6807724"/>
                <a:ext cx="738321" cy="802017"/>
                <a:chOff x="2483956" y="6807724"/>
                <a:chExt cx="738321" cy="802017"/>
              </a:xfrm>
            </p:grpSpPr>
            <p:sp>
              <p:nvSpPr>
                <p:cNvPr id="64" name="Google Shape;64;p31"/>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31"/>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31"/>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67" name="Google Shape;67;p31"/>
            <p:cNvGrpSpPr/>
            <p:nvPr/>
          </p:nvGrpSpPr>
          <p:grpSpPr>
            <a:xfrm>
              <a:off x="1202708" y="6848940"/>
              <a:ext cx="6270636" cy="2600341"/>
              <a:chOff x="1202708" y="6848940"/>
              <a:chExt cx="6270636" cy="2600341"/>
            </a:xfrm>
          </p:grpSpPr>
          <p:sp>
            <p:nvSpPr>
              <p:cNvPr id="68" name="Google Shape;68;p31"/>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31"/>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70" name="Google Shape;70;p31"/>
          <p:cNvSpPr/>
          <p:nvPr/>
        </p:nvSpPr>
        <p:spPr>
          <a:xfrm>
            <a:off x="6186233" y="1718215"/>
            <a:ext cx="6010479" cy="86688"/>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71"/>
        <p:cNvGrpSpPr/>
        <p:nvPr/>
      </p:nvGrpSpPr>
      <p:grpSpPr>
        <a:xfrm>
          <a:off x="0" y="0"/>
          <a:ext cx="0" cy="0"/>
          <a:chOff x="0" y="0"/>
          <a:chExt cx="0" cy="0"/>
        </a:xfrm>
      </p:grpSpPr>
      <p:sp>
        <p:nvSpPr>
          <p:cNvPr id="72" name="Google Shape;72;p34"/>
          <p:cNvSpPr/>
          <p:nvPr/>
        </p:nvSpPr>
        <p:spPr>
          <a:xfrm>
            <a:off x="511444" y="453836"/>
            <a:ext cx="6549756"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34"/>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34"/>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5" name="Google Shape;75;p34"/>
          <p:cNvPicPr preferRelativeResize="0"/>
          <p:nvPr/>
        </p:nvPicPr>
        <p:blipFill rotWithShape="1">
          <a:blip r:embed="rId2" cstate="email">
            <a:alphaModFix/>
            <a:extLst>
              <a:ext uri="{28A0092B-C50C-407E-A947-70E740481C1C}">
                <a14:useLocalDpi xmlns:a14="http://schemas.microsoft.com/office/drawing/2010/main"/>
              </a:ext>
            </a:extLst>
          </a:blip>
          <a:srcRect l="-25867"/>
          <a:stretch/>
        </p:blipFill>
        <p:spPr>
          <a:xfrm>
            <a:off x="3752900" y="1247613"/>
            <a:ext cx="8439100" cy="5375657"/>
          </a:xfrm>
          <a:prstGeom prst="rect">
            <a:avLst/>
          </a:prstGeom>
          <a:noFill/>
          <a:ln>
            <a:noFill/>
          </a:ln>
        </p:spPr>
      </p:pic>
      <p:sp>
        <p:nvSpPr>
          <p:cNvPr id="76" name="Google Shape;76;p34"/>
          <p:cNvSpPr>
            <a:spLocks noGrp="1"/>
          </p:cNvSpPr>
          <p:nvPr>
            <p:ph type="pic" idx="3"/>
          </p:nvPr>
        </p:nvSpPr>
        <p:spPr>
          <a:xfrm>
            <a:off x="7061200" y="1420553"/>
            <a:ext cx="5130800" cy="3913188"/>
          </a:xfrm>
          <a:prstGeom prst="rect">
            <a:avLst/>
          </a:prstGeom>
          <a:solidFill>
            <a:srgbClr val="D8D8D8"/>
          </a:solidFill>
          <a:ln>
            <a:noFill/>
          </a:ln>
        </p:spPr>
      </p:sp>
      <p:sp>
        <p:nvSpPr>
          <p:cNvPr id="77" name="Google Shape;77;p34"/>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78"/>
        <p:cNvGrpSpPr/>
        <p:nvPr/>
      </p:nvGrpSpPr>
      <p:grpSpPr>
        <a:xfrm>
          <a:off x="0" y="0"/>
          <a:ext cx="0" cy="0"/>
          <a:chOff x="0" y="0"/>
          <a:chExt cx="0" cy="0"/>
        </a:xfrm>
      </p:grpSpPr>
      <p:sp>
        <p:nvSpPr>
          <p:cNvPr id="79" name="Google Shape;79;p40"/>
          <p:cNvSpPr/>
          <p:nvPr/>
        </p:nvSpPr>
        <p:spPr>
          <a:xfrm>
            <a:off x="417724" y="728421"/>
            <a:ext cx="11356551" cy="4377036"/>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40"/>
          <p:cNvSpPr/>
          <p:nvPr/>
        </p:nvSpPr>
        <p:spPr>
          <a:xfrm>
            <a:off x="4530600"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 name="Google Shape;81;p40"/>
          <p:cNvSpPr txBox="1">
            <a:spLocks noGrp="1"/>
          </p:cNvSpPr>
          <p:nvPr>
            <p:ph type="body" idx="1"/>
          </p:nvPr>
        </p:nvSpPr>
        <p:spPr>
          <a:xfrm>
            <a:off x="920835" y="2037653"/>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2800"/>
              <a:buFont typeface="Arial"/>
              <a:buNone/>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40"/>
          <p:cNvSpPr txBox="1">
            <a:spLocks noGrp="1"/>
          </p:cNvSpPr>
          <p:nvPr>
            <p:ph type="body" idx="2"/>
          </p:nvPr>
        </p:nvSpPr>
        <p:spPr>
          <a:xfrm>
            <a:off x="920835" y="1228077"/>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5000"/>
              <a:buFont typeface="Arial"/>
              <a:buNone/>
              <a:defRPr sz="5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40"/>
          <p:cNvSpPr/>
          <p:nvPr/>
        </p:nvSpPr>
        <p:spPr>
          <a:xfrm>
            <a:off x="-169156"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87" name="Google Shape;87;p40"/>
          <p:cNvGrpSpPr/>
          <p:nvPr/>
        </p:nvGrpSpPr>
        <p:grpSpPr>
          <a:xfrm>
            <a:off x="309236" y="3028352"/>
            <a:ext cx="6499866" cy="2738122"/>
            <a:chOff x="1202708" y="6807724"/>
            <a:chExt cx="6270636" cy="2641557"/>
          </a:xfrm>
        </p:grpSpPr>
        <p:grpSp>
          <p:nvGrpSpPr>
            <p:cNvPr id="88" name="Google Shape;88;p40"/>
            <p:cNvGrpSpPr/>
            <p:nvPr/>
          </p:nvGrpSpPr>
          <p:grpSpPr>
            <a:xfrm>
              <a:off x="2348838" y="6807724"/>
              <a:ext cx="1249545" cy="2223620"/>
              <a:chOff x="2348838" y="6807724"/>
              <a:chExt cx="1249545" cy="2223620"/>
            </a:xfrm>
          </p:grpSpPr>
          <p:sp>
            <p:nvSpPr>
              <p:cNvPr id="89" name="Google Shape;89;p40"/>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40"/>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40"/>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40"/>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93" name="Google Shape;93;p40"/>
              <p:cNvGrpSpPr/>
              <p:nvPr/>
            </p:nvGrpSpPr>
            <p:grpSpPr>
              <a:xfrm>
                <a:off x="2483956" y="6807724"/>
                <a:ext cx="738321" cy="802017"/>
                <a:chOff x="2483956" y="6807724"/>
                <a:chExt cx="738321" cy="802017"/>
              </a:xfrm>
            </p:grpSpPr>
            <p:sp>
              <p:nvSpPr>
                <p:cNvPr id="94" name="Google Shape;94;p40"/>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40"/>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40"/>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97" name="Google Shape;97;p40"/>
            <p:cNvGrpSpPr/>
            <p:nvPr/>
          </p:nvGrpSpPr>
          <p:grpSpPr>
            <a:xfrm>
              <a:off x="1202708" y="6848940"/>
              <a:ext cx="6270636" cy="2600341"/>
              <a:chOff x="1202708" y="6848940"/>
              <a:chExt cx="6270636" cy="2600341"/>
            </a:xfrm>
          </p:grpSpPr>
          <p:sp>
            <p:nvSpPr>
              <p:cNvPr id="98" name="Google Shape;98;p40"/>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9" name="Google Shape;99;p40"/>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00" name="Google Shape;100;p40"/>
          <p:cNvSpPr txBox="1">
            <a:spLocks noGrp="1"/>
          </p:cNvSpPr>
          <p:nvPr>
            <p:ph type="body" idx="3"/>
          </p:nvPr>
        </p:nvSpPr>
        <p:spPr>
          <a:xfrm>
            <a:off x="6199057" y="4615890"/>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2" name="Group 1">
            <a:extLst>
              <a:ext uri="{FF2B5EF4-FFF2-40B4-BE49-F238E27FC236}">
                <a16:creationId xmlns:a16="http://schemas.microsoft.com/office/drawing/2014/main" id="{3E547445-D073-40D9-2DDA-10E159C5872B}"/>
              </a:ext>
            </a:extLst>
          </p:cNvPr>
          <p:cNvGrpSpPr/>
          <p:nvPr userDrawn="1"/>
        </p:nvGrpSpPr>
        <p:grpSpPr>
          <a:xfrm>
            <a:off x="869520" y="5996896"/>
            <a:ext cx="2735993" cy="679345"/>
            <a:chOff x="0" y="0"/>
            <a:chExt cx="2301694" cy="571500"/>
          </a:xfrm>
        </p:grpSpPr>
        <p:sp>
          <p:nvSpPr>
            <p:cNvPr id="3" name="Rectangle 2">
              <a:extLst>
                <a:ext uri="{FF2B5EF4-FFF2-40B4-BE49-F238E27FC236}">
                  <a16:creationId xmlns:a16="http://schemas.microsoft.com/office/drawing/2014/main" id="{B7579557-572C-6AB8-00FE-2FC8E1D08D1E}"/>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 name="Picture 3">
              <a:extLst>
                <a:ext uri="{FF2B5EF4-FFF2-40B4-BE49-F238E27FC236}">
                  <a16:creationId xmlns:a16="http://schemas.microsoft.com/office/drawing/2014/main" id="{C54AC337-E81F-7F77-AA96-8E80034CC55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101"/>
        <p:cNvGrpSpPr/>
        <p:nvPr/>
      </p:nvGrpSpPr>
      <p:grpSpPr>
        <a:xfrm>
          <a:off x="0" y="0"/>
          <a:ext cx="0" cy="0"/>
          <a:chOff x="0" y="0"/>
          <a:chExt cx="0" cy="0"/>
        </a:xfrm>
      </p:grpSpPr>
      <p:sp>
        <p:nvSpPr>
          <p:cNvPr id="102" name="Google Shape;102;p33"/>
          <p:cNvSpPr/>
          <p:nvPr/>
        </p:nvSpPr>
        <p:spPr>
          <a:xfrm>
            <a:off x="632638" y="567428"/>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 name="Google Shape;103;p33"/>
          <p:cNvSpPr txBox="1">
            <a:spLocks noGrp="1"/>
          </p:cNvSpPr>
          <p:nvPr>
            <p:ph type="body" idx="1"/>
          </p:nvPr>
        </p:nvSpPr>
        <p:spPr>
          <a:xfrm>
            <a:off x="856356" y="152491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33"/>
          <p:cNvSpPr>
            <a:spLocks noGrp="1"/>
          </p:cNvSpPr>
          <p:nvPr>
            <p:ph type="pic" idx="2"/>
          </p:nvPr>
        </p:nvSpPr>
        <p:spPr>
          <a:xfrm>
            <a:off x="6096000" y="1404749"/>
            <a:ext cx="5239644" cy="4704418"/>
          </a:xfrm>
          <a:prstGeom prst="rect">
            <a:avLst/>
          </a:prstGeom>
          <a:solidFill>
            <a:srgbClr val="D8D8D8"/>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cons" type="blank">
  <p:cSld name="BLANK">
    <p:spTree>
      <p:nvGrpSpPr>
        <p:cNvPr id="1" name="Shape 105"/>
        <p:cNvGrpSpPr/>
        <p:nvPr/>
      </p:nvGrpSpPr>
      <p:grpSpPr>
        <a:xfrm>
          <a:off x="0" y="0"/>
          <a:ext cx="0" cy="0"/>
          <a:chOff x="0" y="0"/>
          <a:chExt cx="0" cy="0"/>
        </a:xfrm>
      </p:grpSpPr>
      <p:cxnSp>
        <p:nvCxnSpPr>
          <p:cNvPr id="106" name="Google Shape;106;p41"/>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cxnSp>
        <p:nvCxnSpPr>
          <p:cNvPr id="107" name="Google Shape;107;p41"/>
          <p:cNvCxnSpPr/>
          <p:nvPr/>
        </p:nvCxnSpPr>
        <p:spPr>
          <a:xfrm>
            <a:off x="5145818" y="0"/>
            <a:ext cx="0" cy="5540408"/>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 Slide 02">
  <p:cSld name="Cover Slide 02">
    <p:spTree>
      <p:nvGrpSpPr>
        <p:cNvPr id="1" name="Shape 108"/>
        <p:cNvGrpSpPr/>
        <p:nvPr/>
      </p:nvGrpSpPr>
      <p:grpSpPr>
        <a:xfrm>
          <a:off x="0" y="0"/>
          <a:ext cx="0" cy="0"/>
          <a:chOff x="0" y="0"/>
          <a:chExt cx="0" cy="0"/>
        </a:xfrm>
      </p:grpSpPr>
      <p:sp>
        <p:nvSpPr>
          <p:cNvPr id="109" name="Google Shape;109;p42"/>
          <p:cNvSpPr/>
          <p:nvPr/>
        </p:nvSpPr>
        <p:spPr>
          <a:xfrm>
            <a:off x="517168" y="3092717"/>
            <a:ext cx="11393619" cy="3142374"/>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10" name="Google Shape;110;p4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7740" y="-215395"/>
            <a:ext cx="6718883" cy="3816325"/>
          </a:xfrm>
          <a:prstGeom prst="rect">
            <a:avLst/>
          </a:prstGeom>
          <a:noFill/>
          <a:ln>
            <a:noFill/>
          </a:ln>
        </p:spPr>
      </p:pic>
      <p:sp>
        <p:nvSpPr>
          <p:cNvPr id="111" name="Google Shape;111;p42"/>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 name="Google Shape;112;p42"/>
          <p:cNvSpPr txBox="1">
            <a:spLocks noGrp="1"/>
          </p:cNvSpPr>
          <p:nvPr>
            <p:ph type="body" idx="1"/>
          </p:nvPr>
        </p:nvSpPr>
        <p:spPr>
          <a:xfrm>
            <a:off x="935325" y="4448301"/>
            <a:ext cx="5278651"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42"/>
          <p:cNvSpPr txBox="1">
            <a:spLocks noGrp="1"/>
          </p:cNvSpPr>
          <p:nvPr>
            <p:ph type="body" idx="2"/>
          </p:nvPr>
        </p:nvSpPr>
        <p:spPr>
          <a:xfrm>
            <a:off x="935326" y="3825575"/>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4" name="Google Shape;114;p42"/>
          <p:cNvGrpSpPr/>
          <p:nvPr/>
        </p:nvGrpSpPr>
        <p:grpSpPr>
          <a:xfrm>
            <a:off x="9031059" y="445499"/>
            <a:ext cx="2735993" cy="679345"/>
            <a:chOff x="0" y="0"/>
            <a:chExt cx="2301694" cy="571500"/>
          </a:xfrm>
        </p:grpSpPr>
        <p:sp>
          <p:nvSpPr>
            <p:cNvPr id="115" name="Google Shape;115;p42"/>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6" name="Google Shape;116;p4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2965" y="96237"/>
              <a:ext cx="1675765" cy="384810"/>
            </a:xfrm>
            <a:prstGeom prst="rect">
              <a:avLst/>
            </a:prstGeom>
            <a:noFill/>
            <a:ln>
              <a:noFill/>
            </a:ln>
          </p:spPr>
        </p:pic>
      </p:grpSp>
      <p:sp>
        <p:nvSpPr>
          <p:cNvPr id="117" name="Google Shape;117;p42"/>
          <p:cNvSpPr/>
          <p:nvPr/>
        </p:nvSpPr>
        <p:spPr>
          <a:xfrm rot="-5400000">
            <a:off x="1770610" y="9117214"/>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 name="Google Shape;118;p42"/>
          <p:cNvSpPr txBox="1">
            <a:spLocks noGrp="1"/>
          </p:cNvSpPr>
          <p:nvPr>
            <p:ph type="body" idx="3"/>
          </p:nvPr>
        </p:nvSpPr>
        <p:spPr>
          <a:xfrm>
            <a:off x="712750" y="5921074"/>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 name="Google Shape;119;p42"/>
          <p:cNvSpPr>
            <a:spLocks noGrp="1"/>
          </p:cNvSpPr>
          <p:nvPr>
            <p:ph type="pic" idx="4"/>
          </p:nvPr>
        </p:nvSpPr>
        <p:spPr>
          <a:xfrm>
            <a:off x="6404869" y="1379349"/>
            <a:ext cx="5153881" cy="5154359"/>
          </a:xfrm>
          <a:prstGeom prst="rect">
            <a:avLst/>
          </a:prstGeom>
          <a:solidFill>
            <a:srgbClr val="D8D8D8"/>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ver Slide 03">
  <p:cSld name="Cover Slide 03">
    <p:spTree>
      <p:nvGrpSpPr>
        <p:cNvPr id="1" name="Shape 120"/>
        <p:cNvGrpSpPr/>
        <p:nvPr/>
      </p:nvGrpSpPr>
      <p:grpSpPr>
        <a:xfrm>
          <a:off x="0" y="0"/>
          <a:ext cx="0" cy="0"/>
          <a:chOff x="0" y="0"/>
          <a:chExt cx="0" cy="0"/>
        </a:xfrm>
      </p:grpSpPr>
      <p:sp>
        <p:nvSpPr>
          <p:cNvPr id="121" name="Google Shape;121;p43"/>
          <p:cNvSpPr/>
          <p:nvPr/>
        </p:nvSpPr>
        <p:spPr>
          <a:xfrm>
            <a:off x="408680" y="1218981"/>
            <a:ext cx="11393619" cy="3322022"/>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 name="Google Shape;122;p43"/>
          <p:cNvSpPr txBox="1">
            <a:spLocks noGrp="1"/>
          </p:cNvSpPr>
          <p:nvPr>
            <p:ph type="body" idx="1"/>
          </p:nvPr>
        </p:nvSpPr>
        <p:spPr>
          <a:xfrm>
            <a:off x="6690366" y="2260013"/>
            <a:ext cx="5092953"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43"/>
          <p:cNvSpPr txBox="1">
            <a:spLocks noGrp="1"/>
          </p:cNvSpPr>
          <p:nvPr>
            <p:ph type="body" idx="2"/>
          </p:nvPr>
        </p:nvSpPr>
        <p:spPr>
          <a:xfrm>
            <a:off x="6690367" y="1637287"/>
            <a:ext cx="5092953"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24" name="Google Shape;124;p43"/>
          <p:cNvGrpSpPr/>
          <p:nvPr/>
        </p:nvGrpSpPr>
        <p:grpSpPr>
          <a:xfrm>
            <a:off x="9236842" y="286604"/>
            <a:ext cx="2735993" cy="679345"/>
            <a:chOff x="0" y="0"/>
            <a:chExt cx="2301694" cy="571500"/>
          </a:xfrm>
        </p:grpSpPr>
        <p:sp>
          <p:nvSpPr>
            <p:cNvPr id="125" name="Google Shape;125;p43"/>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6" name="Google Shape;126;p4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12965" y="96237"/>
              <a:ext cx="1675765" cy="384810"/>
            </a:xfrm>
            <a:prstGeom prst="rect">
              <a:avLst/>
            </a:prstGeom>
            <a:noFill/>
            <a:ln>
              <a:noFill/>
            </a:ln>
          </p:spPr>
        </p:pic>
      </p:grpSp>
      <p:sp>
        <p:nvSpPr>
          <p:cNvPr id="127" name="Google Shape;127;p43"/>
          <p:cNvSpPr/>
          <p:nvPr/>
        </p:nvSpPr>
        <p:spPr>
          <a:xfrm rot="-5400000">
            <a:off x="1662122" y="7722366"/>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 name="Google Shape;128;p43"/>
          <p:cNvSpPr>
            <a:spLocks noGrp="1"/>
          </p:cNvSpPr>
          <p:nvPr>
            <p:ph type="pic" idx="3"/>
          </p:nvPr>
        </p:nvSpPr>
        <p:spPr>
          <a:xfrm>
            <a:off x="-1" y="354507"/>
            <a:ext cx="5501637" cy="4939649"/>
          </a:xfrm>
          <a:prstGeom prst="rect">
            <a:avLst/>
          </a:prstGeom>
          <a:solidFill>
            <a:srgbClr val="D8D8D8"/>
          </a:solidFill>
          <a:ln>
            <a:noFill/>
          </a:ln>
        </p:spPr>
      </p:sp>
      <p:pic>
        <p:nvPicPr>
          <p:cNvPr id="129" name="Google Shape;129;p4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064436" y="3332171"/>
            <a:ext cx="6908399" cy="3923970"/>
          </a:xfrm>
          <a:prstGeom prst="rect">
            <a:avLst/>
          </a:prstGeom>
          <a:noFill/>
          <a:ln>
            <a:noFill/>
          </a:ln>
        </p:spPr>
      </p:pic>
      <p:sp>
        <p:nvSpPr>
          <p:cNvPr id="130" name="Google Shape;130;p43"/>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43"/>
          <p:cNvSpPr txBox="1">
            <a:spLocks noGrp="1"/>
          </p:cNvSpPr>
          <p:nvPr>
            <p:ph type="body" idx="4"/>
          </p:nvPr>
        </p:nvSpPr>
        <p:spPr>
          <a:xfrm>
            <a:off x="712750" y="5890500"/>
            <a:ext cx="3659449" cy="72792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6"/>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8124669" y="6375621"/>
            <a:ext cx="3540279" cy="252000"/>
          </a:xfrm>
          <a:prstGeom prst="rect">
            <a:avLst/>
          </a:prstGeom>
          <a:noFill/>
          <a:ln>
            <a:noFill/>
          </a:ln>
        </p:spPr>
      </p:pic>
      <p:sp>
        <p:nvSpPr>
          <p:cNvPr id="11" name="Google Shape;11;p26"/>
          <p:cNvSpPr/>
          <p:nvPr/>
        </p:nvSpPr>
        <p:spPr>
          <a:xfrm>
            <a:off x="0" y="6444761"/>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accelerator.chathamhouse.org/article/land-use-challenges#section-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accelerator.chathamhouse.org/article/land-use-challenges#section-5" TargetMode="Externa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1016%2FS0169-5347%2803%2900008-9"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brainly.com/question/23780224"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wwfbalticfarmer.org/farming-practices/water-managemen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hyperlink" Target="https://epthinktank.eu/2017/10/09/precision-agriculture-animated-infographic-explains-how-it-revolutionises-farming-in-europ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instagram.com/eu_dare_project/"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hyperlink" Target="https://eu-dare.com/" TargetMode="External"/><Relationship Id="rId4" Type="http://schemas.openxmlformats.org/officeDocument/2006/relationships/hyperlink" Target="https://www.facebook.com/EU.Dar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farmablatnicka.eu/cs/" TargetMode="External"/><Relationship Id="rId2" Type="http://schemas.openxmlformats.org/officeDocument/2006/relationships/slideLayout" Target="../slideLayouts/slideLayout4.xml"/><Relationship Id="rId1" Type="http://schemas.openxmlformats.org/officeDocument/2006/relationships/video" Target="https://www.youtube.com/embed/ysqXZHxJzyU?feature=oembed" TargetMode="External"/><Relationship Id="rId5" Type="http://schemas.openxmlformats.org/officeDocument/2006/relationships/image" Target="../media/image12.jpeg"/><Relationship Id="rId4" Type="http://schemas.openxmlformats.org/officeDocument/2006/relationships/hyperlink" Target="https://www.youtube.com/watch?v=ysqXZHxJzy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007/BF0012925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5928786" y="4579624"/>
            <a:ext cx="5646179" cy="697353"/>
          </a:xfrm>
        </p:spPr>
        <p:txBody>
          <a:bodyPr/>
          <a:lstStyle/>
          <a:p>
            <a:r>
              <a:rPr lang="en-US" sz="3600" dirty="0">
                <a:latin typeface="Calibri" panose="020F0502020204030204" pitchFamily="34" charset="0"/>
                <a:ea typeface="Calibri" panose="020F0502020204030204" pitchFamily="34" charset="0"/>
                <a:cs typeface="Calibri" panose="020F0502020204030204" pitchFamily="34" charset="0"/>
              </a:rPr>
              <a:t>Krajinná ekológia</a:t>
            </a:r>
            <a:endParaRPr lang="en-IE" sz="3600" dirty="0">
              <a:latin typeface="Calibri" panose="020F0502020204030204" pitchFamily="34" charset="0"/>
              <a:ea typeface="Calibri" panose="020F0502020204030204" pitchFamily="34" charset="0"/>
              <a:cs typeface="Calibri" panose="020F0502020204030204" pitchFamily="34" charset="0"/>
            </a:endParaRPr>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5928787" y="3442924"/>
            <a:ext cx="5278651" cy="697353"/>
          </a:xfrm>
        </p:spPr>
        <p:txBody>
          <a:bodyPr>
            <a:noAutofit/>
          </a:bodyPr>
          <a:lstStyle/>
          <a:p>
            <a:r>
              <a:rPr lang="en-US" sz="4800" dirty="0">
                <a:latin typeface="Calibri" panose="020F0502020204030204" pitchFamily="34" charset="0"/>
                <a:ea typeface="Calibri" panose="020F0502020204030204" pitchFamily="34" charset="0"/>
                <a:cs typeface="Calibri" panose="020F0502020204030204" pitchFamily="34" charset="0"/>
              </a:rPr>
              <a:t>MODUL 5</a:t>
            </a:r>
          </a:p>
        </p:txBody>
      </p:sp>
      <p:sp>
        <p:nvSpPr>
          <p:cNvPr id="2" name="Text Placeholder 1">
            <a:extLst>
              <a:ext uri="{FF2B5EF4-FFF2-40B4-BE49-F238E27FC236}">
                <a16:creationId xmlns:a16="http://schemas.microsoft.com/office/drawing/2014/main" id="{8A3C4CCF-2245-77FD-0725-C0934B9EA717}"/>
              </a:ext>
            </a:extLst>
          </p:cNvPr>
          <p:cNvSpPr>
            <a:spLocks noGrp="1"/>
          </p:cNvSpPr>
          <p:nvPr>
            <p:ph type="body" sz="quarter" idx="17"/>
          </p:nvPr>
        </p:nvSpPr>
        <p:spPr>
          <a:xfrm>
            <a:off x="7511514" y="5856037"/>
            <a:ext cx="4448014" cy="679345"/>
          </a:xfrm>
        </p:spPr>
        <p:txBody>
          <a:bodyPr/>
          <a:lstStyle/>
          <a:p>
            <a:pPr algn="r"/>
            <a:r>
              <a:rPr lang="en-US" b="1" dirty="0">
                <a:latin typeface="Calibri" panose="020F0502020204030204" pitchFamily="34" charset="0"/>
                <a:ea typeface="Calibri" panose="020F0502020204030204" pitchFamily="34" charset="0"/>
                <a:cs typeface="Calibri" panose="020F0502020204030204" pitchFamily="34" charset="0"/>
              </a:rPr>
              <a:t>www.eu-dare.com</a:t>
            </a:r>
          </a:p>
        </p:txBody>
      </p:sp>
      <p:pic>
        <p:nvPicPr>
          <p:cNvPr id="5" name="Picture Placeholder 4">
            <a:extLst>
              <a:ext uri="{FF2B5EF4-FFF2-40B4-BE49-F238E27FC236}">
                <a16:creationId xmlns:a16="http://schemas.microsoft.com/office/drawing/2014/main" id="{DCB2F413-3E18-DC63-1AD6-4EBE950F3B05}"/>
              </a:ext>
            </a:extLst>
          </p:cNvPr>
          <p:cNvPicPr>
            <a:picLocks noGrp="1" noChangeAspect="1"/>
          </p:cNvPicPr>
          <p:nvPr>
            <p:ph type="pic" sz="quarter" idx="48"/>
          </p:nvPr>
        </p:nvPicPr>
        <p:blipFill rotWithShape="1">
          <a:blip r:embed="rId3" cstate="email">
            <a:extLst>
              <a:ext uri="{28A0092B-C50C-407E-A947-70E740481C1C}">
                <a14:useLocalDpi xmlns:a14="http://schemas.microsoft.com/office/drawing/2010/main"/>
              </a:ext>
            </a:extLst>
          </a:blip>
          <a:srcRect/>
          <a:stretch/>
        </p:blipFill>
        <p:spPr>
          <a:xfrm>
            <a:off x="0" y="824937"/>
            <a:ext cx="4680488" cy="6056907"/>
          </a:xfrm>
        </p:spPr>
      </p:pic>
      <p:sp>
        <p:nvSpPr>
          <p:cNvPr id="6" name="Graphic 12">
            <a:extLst>
              <a:ext uri="{FF2B5EF4-FFF2-40B4-BE49-F238E27FC236}">
                <a16:creationId xmlns:a16="http://schemas.microsoft.com/office/drawing/2014/main" id="{B14CC7B2-F202-79E6-5E3A-99ED0E0C1B72}"/>
              </a:ext>
            </a:extLst>
          </p:cNvPr>
          <p:cNvSpPr/>
          <p:nvPr/>
        </p:nvSpPr>
        <p:spPr>
          <a:xfrm>
            <a:off x="6095999" y="4305482"/>
            <a:ext cx="6120000" cy="72000"/>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930A51DB-3B43-E630-B465-268127293C3F}"/>
              </a:ext>
            </a:extLst>
          </p:cNvPr>
          <p:cNvGrpSpPr/>
          <p:nvPr/>
        </p:nvGrpSpPr>
        <p:grpSpPr>
          <a:xfrm rot="3730759">
            <a:off x="4250273" y="2445460"/>
            <a:ext cx="949885" cy="1163493"/>
            <a:chOff x="7602444" y="4967675"/>
            <a:chExt cx="483619" cy="592374"/>
          </a:xfrm>
        </p:grpSpPr>
        <p:grpSp>
          <p:nvGrpSpPr>
            <p:cNvPr id="18" name="Graphic 214">
              <a:extLst>
                <a:ext uri="{FF2B5EF4-FFF2-40B4-BE49-F238E27FC236}">
                  <a16:creationId xmlns:a16="http://schemas.microsoft.com/office/drawing/2014/main" id="{AECA61D2-0C23-402F-23E6-B62A70CC8E82}"/>
                </a:ext>
              </a:extLst>
            </p:cNvPr>
            <p:cNvGrpSpPr/>
            <p:nvPr/>
          </p:nvGrpSpPr>
          <p:grpSpPr>
            <a:xfrm>
              <a:off x="7618661" y="4967675"/>
              <a:ext cx="467402" cy="507608"/>
              <a:chOff x="2251964" y="3590497"/>
              <a:chExt cx="467402" cy="507608"/>
            </a:xfrm>
            <a:solidFill>
              <a:srgbClr val="8DC641"/>
            </a:solidFill>
          </p:grpSpPr>
          <p:sp>
            <p:nvSpPr>
              <p:cNvPr id="22" name="Freeform 21">
                <a:extLst>
                  <a:ext uri="{FF2B5EF4-FFF2-40B4-BE49-F238E27FC236}">
                    <a16:creationId xmlns:a16="http://schemas.microsoft.com/office/drawing/2014/main" id="{EF460731-BF29-2D34-62C9-EB874CCF8EA3}"/>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23400A0-84A7-CC80-EDEA-D610C950016C}"/>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170EFDC-98DF-2A81-B977-9E144E9E3890}"/>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19" name="Graphic 214">
              <a:extLst>
                <a:ext uri="{FF2B5EF4-FFF2-40B4-BE49-F238E27FC236}">
                  <a16:creationId xmlns:a16="http://schemas.microsoft.com/office/drawing/2014/main" id="{455DDED9-DE1C-0F0E-7598-EAA458897EF1}"/>
                </a:ext>
              </a:extLst>
            </p:cNvPr>
            <p:cNvGrpSpPr/>
            <p:nvPr/>
          </p:nvGrpSpPr>
          <p:grpSpPr>
            <a:xfrm>
              <a:off x="7602444" y="4993761"/>
              <a:ext cx="421973" cy="566288"/>
              <a:chOff x="2235747" y="3616583"/>
              <a:chExt cx="421973" cy="566288"/>
            </a:xfrm>
            <a:solidFill>
              <a:srgbClr val="231F20"/>
            </a:solidFill>
          </p:grpSpPr>
          <p:sp>
            <p:nvSpPr>
              <p:cNvPr id="20" name="Freeform 19">
                <a:extLst>
                  <a:ext uri="{FF2B5EF4-FFF2-40B4-BE49-F238E27FC236}">
                    <a16:creationId xmlns:a16="http://schemas.microsoft.com/office/drawing/2014/main" id="{491B6B0F-3C69-87E8-26B3-F3C52DC945F8}"/>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B20DA3F-EB73-175A-E203-30D7D2798911}"/>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2de6adfa13e_3_0"/>
          <p:cNvSpPr txBox="1">
            <a:spLocks noGrp="1"/>
          </p:cNvSpPr>
          <p:nvPr>
            <p:ph type="body" idx="1"/>
          </p:nvPr>
        </p:nvSpPr>
        <p:spPr>
          <a:xfrm>
            <a:off x="542925" y="1109719"/>
            <a:ext cx="11106150" cy="4419900"/>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SzPts val="2400"/>
              <a:buNone/>
            </a:pPr>
            <a:r>
              <a:rPr lang="en-US" b="1" dirty="0">
                <a:solidFill>
                  <a:srgbClr val="8DC64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Priestorová heterogenita</a:t>
            </a:r>
            <a:r>
              <a:rPr lang="en-US" b="1" dirty="0">
                <a:solidFill>
                  <a:srgbClr val="8DC641"/>
                </a:solidFill>
              </a:rPr>
              <a:t>: </a:t>
            </a:r>
            <a:r>
              <a:rPr lang="en-US" b="1" dirty="0">
                <a:solidFill>
                  <a:srgbClr val="374151"/>
                </a:solidFill>
              </a:rPr>
              <a:t>V </a:t>
            </a:r>
            <a:r>
              <a:rPr lang="en-US" dirty="0">
                <a:solidFill>
                  <a:srgbClr val="0D0D0D"/>
                </a:solidFill>
                <a:highlight>
                  <a:srgbClr val="FFFFFF"/>
                </a:highlight>
              </a:rPr>
              <a:t>lesnom ekosystéme možno priestorovú heterogenitu pozorovať v nerovnomernom rozložení rôznych druhov drevín. Napríklad v niektorých oblastiach môže prevládať borovica, zatiaľ čo v iných oblastiach dominujú duby alebo javory. Toto rozloženie môže byť ovplyvnené faktormi, ako je typ pôdy, úroveň vlhkosti, dostupnosť slnečného svetla a narušenia, ako je požiar alebo vyvrátenie vetrom. Rozdielnosť týchto environmentálnych faktorov vytvára mozaiku rôznych biotopov, z ktorých každý podporuje rôzne spoločenstvá rastlín a živočíchov.</a:t>
            </a:r>
            <a:endParaRPr b="1" dirty="0">
              <a:solidFill>
                <a:srgbClr val="374151"/>
              </a:solidFill>
            </a:endParaRPr>
          </a:p>
          <a:p>
            <a:pPr marL="457200" lvl="0" indent="-228600" algn="l" rtl="0">
              <a:lnSpc>
                <a:spcPct val="90000"/>
              </a:lnSpc>
              <a:spcBef>
                <a:spcPts val="1000"/>
              </a:spcBef>
              <a:spcAft>
                <a:spcPts val="0"/>
              </a:spcAft>
              <a:buClr>
                <a:srgbClr val="000000"/>
              </a:buClr>
              <a:buSzPts val="2400"/>
              <a:buFont typeface="Arial"/>
              <a:buNone/>
            </a:pPr>
            <a:r>
              <a:rPr lang="en-US" b="1" dirty="0">
                <a:solidFill>
                  <a:srgbClr val="8DC641"/>
                </a:solidFill>
              </a:rPr>
              <a:t>Dôraz na vzor, proces a stupnice: </a:t>
            </a:r>
            <a:r>
              <a:rPr lang="en-US" dirty="0">
                <a:solidFill>
                  <a:srgbClr val="0D0D0D"/>
                </a:solidFill>
                <a:highlight>
                  <a:srgbClr val="FFFFFF"/>
                </a:highlight>
              </a:rPr>
              <a:t>Uvažujme riečny systém so sieťou prítokov. Vzor môže byť dendritické (rozvetvené) usporiadanie vodných tokov. Proces by mohol zahŕňať hydrologický cyklus, prenos sedimentov a eróziu, ktoré časom formujú podobu rieky. Mierka by mohla siahať od malých vlniek na vodnej hladine až po dynamiku povodia vo veľkom meradle, ktorá ovplyvňuje regionálnu dostupnosť vody a zdravie ekosystému.</a:t>
            </a:r>
            <a:endParaRPr dirty="0">
              <a:solidFill>
                <a:srgbClr val="374151"/>
              </a:solidFill>
            </a:endParaRPr>
          </a:p>
          <a:p>
            <a:pPr marL="457200" lvl="0" indent="-228600" algn="l" rtl="0">
              <a:lnSpc>
                <a:spcPct val="90000"/>
              </a:lnSpc>
              <a:spcBef>
                <a:spcPts val="1000"/>
              </a:spcBef>
              <a:spcAft>
                <a:spcPts val="0"/>
              </a:spcAft>
              <a:buSzPts val="2400"/>
              <a:buNone/>
            </a:pPr>
            <a:endParaRPr sz="1800" dirty="0"/>
          </a:p>
        </p:txBody>
      </p:sp>
      <p:sp>
        <p:nvSpPr>
          <p:cNvPr id="268" name="Google Shape;268;g2de6adfa13e_3_0"/>
          <p:cNvSpPr txBox="1">
            <a:spLocks noGrp="1"/>
          </p:cNvSpPr>
          <p:nvPr>
            <p:ph type="body" idx="2"/>
          </p:nvPr>
        </p:nvSpPr>
        <p:spPr>
          <a:xfrm>
            <a:off x="798450" y="492295"/>
            <a:ext cx="10595100" cy="521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b="1" dirty="0"/>
              <a:t>Príklady</a:t>
            </a:r>
            <a:endParaRPr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2de6adfa13e_3_9"/>
          <p:cNvSpPr txBox="1">
            <a:spLocks noGrp="1"/>
          </p:cNvSpPr>
          <p:nvPr>
            <p:ph type="body" idx="1"/>
          </p:nvPr>
        </p:nvSpPr>
        <p:spPr>
          <a:xfrm>
            <a:off x="798375" y="1475749"/>
            <a:ext cx="8640900" cy="4419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r>
              <a:rPr lang="en-US" b="1" dirty="0">
                <a:solidFill>
                  <a:srgbClr val="8DC641"/>
                </a:solidFill>
              </a:rPr>
              <a:t>Prepojenie biofyzikálnych a socioekonomických vied: </a:t>
            </a:r>
            <a:r>
              <a:rPr lang="en-US" dirty="0">
                <a:solidFill>
                  <a:srgbClr val="0D0D0D"/>
                </a:solidFill>
                <a:highlight>
                  <a:srgbClr val="FFFFFF"/>
                </a:highlight>
              </a:rPr>
              <a:t>Riadenie pobrežných zón je oblasť, v ktorej je prepojenie biofyzikálnych a socioekonomických vied kľúčové. Biofyzikálne vedy skúmajú pobrežné procesy, ako sú príliv a odliv, erózia a rozmiestnenie biotopov. Sociálno-ekonomické vedy skúmajú ľudské činnosti, ako je rybolov, cestovný ruch, rozvoj miest a tvorba politiky. Účinné stratégie riadenia pobrežných oblastí musia zohľadňovať prirodzenú dynamiku pobrežných ekosystémov aj sociálno-ekonomické požiadavky, ktoré sú na ne kladené. Napríklad vytvorenie plánov udržateľného riadenia rybolovu zahŕňa pochopenie dynamiky populácie rýb (biofyzikálny problém) a ekonomického významu rybolovu pre miestne komunity (socioekonomický problém). </a:t>
            </a:r>
            <a:endParaRPr dirty="0"/>
          </a:p>
        </p:txBody>
      </p:sp>
      <p:sp>
        <p:nvSpPr>
          <p:cNvPr id="275" name="Google Shape;275;g2de6adfa13e_3_9"/>
          <p:cNvSpPr txBox="1">
            <a:spLocks noGrp="1"/>
          </p:cNvSpPr>
          <p:nvPr>
            <p:ph type="body" idx="2"/>
          </p:nvPr>
        </p:nvSpPr>
        <p:spPr>
          <a:xfrm>
            <a:off x="798375" y="761601"/>
            <a:ext cx="10595100" cy="521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b="1" dirty="0"/>
              <a:t>Príklady</a:t>
            </a:r>
            <a:endParaRPr b="1" dirty="0"/>
          </a:p>
        </p:txBody>
      </p:sp>
      <p:pic>
        <p:nvPicPr>
          <p:cNvPr id="3" name="Picture 2" descr="Balance stone with spa on river coast">
            <a:extLst>
              <a:ext uri="{FF2B5EF4-FFF2-40B4-BE49-F238E27FC236}">
                <a16:creationId xmlns:a16="http://schemas.microsoft.com/office/drawing/2014/main" id="{F1CDE135-152C-C485-40F9-11A47B2D4ED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72600" y="1783941"/>
            <a:ext cx="2477108" cy="380351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7"/>
          <p:cNvSpPr txBox="1">
            <a:spLocks noGrp="1"/>
          </p:cNvSpPr>
          <p:nvPr>
            <p:ph type="body" idx="1"/>
          </p:nvPr>
        </p:nvSpPr>
        <p:spPr>
          <a:xfrm>
            <a:off x="6186233" y="2405575"/>
            <a:ext cx="5672832" cy="300208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sz="4800" b="1">
                <a:latin typeface="Calibri"/>
                <a:ea typeface="Calibri"/>
                <a:cs typeface="Calibri"/>
                <a:sym typeface="Calibri"/>
              </a:rPr>
              <a:t>Kľúčové témy výskumu</a:t>
            </a:r>
            <a:endParaRPr>
              <a:latin typeface="Calibri"/>
              <a:ea typeface="Calibri"/>
              <a:cs typeface="Calibri"/>
              <a:sym typeface="Calibri"/>
            </a:endParaRPr>
          </a:p>
        </p:txBody>
      </p:sp>
      <p:sp>
        <p:nvSpPr>
          <p:cNvPr id="282" name="Google Shape;282;p47"/>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03</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8" name="Google Shape;288;p48"/>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4800"/>
              <a:buNone/>
            </a:pPr>
            <a:r>
              <a:rPr lang="en-US" sz="3600" b="1">
                <a:latin typeface="Calibri"/>
                <a:ea typeface="Calibri"/>
                <a:cs typeface="Calibri"/>
                <a:sym typeface="Calibri"/>
              </a:rPr>
              <a:t>Kľúčové témy výskumu</a:t>
            </a:r>
            <a:endParaRPr>
              <a:latin typeface="Calibri"/>
              <a:ea typeface="Calibri"/>
              <a:cs typeface="Calibri"/>
              <a:sym typeface="Calibri"/>
            </a:endParaRPr>
          </a:p>
          <a:p>
            <a:pPr marL="0" lvl="0" indent="0" algn="l" rtl="0">
              <a:lnSpc>
                <a:spcPct val="90000"/>
              </a:lnSpc>
              <a:spcBef>
                <a:spcPts val="1000"/>
              </a:spcBef>
              <a:spcAft>
                <a:spcPts val="0"/>
              </a:spcAft>
              <a:buClr>
                <a:srgbClr val="8DC641"/>
              </a:buClr>
              <a:buSzPts val="3600"/>
              <a:buNone/>
            </a:pPr>
            <a:endParaRPr/>
          </a:p>
        </p:txBody>
      </p:sp>
      <p:grpSp>
        <p:nvGrpSpPr>
          <p:cNvPr id="289" name="Google Shape;289;p48"/>
          <p:cNvGrpSpPr/>
          <p:nvPr/>
        </p:nvGrpSpPr>
        <p:grpSpPr>
          <a:xfrm rot="3730759">
            <a:off x="10590024" y="380632"/>
            <a:ext cx="949887" cy="1163493"/>
            <a:chOff x="7602444" y="4967675"/>
            <a:chExt cx="483620" cy="592374"/>
          </a:xfrm>
        </p:grpSpPr>
        <p:grpSp>
          <p:nvGrpSpPr>
            <p:cNvPr id="290" name="Google Shape;290;p48"/>
            <p:cNvGrpSpPr/>
            <p:nvPr/>
          </p:nvGrpSpPr>
          <p:grpSpPr>
            <a:xfrm>
              <a:off x="7618661" y="4967675"/>
              <a:ext cx="467403" cy="507609"/>
              <a:chOff x="2251964" y="3590497"/>
              <a:chExt cx="467403" cy="507609"/>
            </a:xfrm>
          </p:grpSpPr>
          <p:sp>
            <p:nvSpPr>
              <p:cNvPr id="291" name="Google Shape;291;p48"/>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2" name="Google Shape;292;p48"/>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3" name="Google Shape;293;p48"/>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94" name="Google Shape;294;p48"/>
            <p:cNvGrpSpPr/>
            <p:nvPr/>
          </p:nvGrpSpPr>
          <p:grpSpPr>
            <a:xfrm>
              <a:off x="7602444" y="4993761"/>
              <a:ext cx="421973" cy="566288"/>
              <a:chOff x="2235747" y="3616583"/>
              <a:chExt cx="421973" cy="566288"/>
            </a:xfrm>
          </p:grpSpPr>
          <p:sp>
            <p:nvSpPr>
              <p:cNvPr id="295" name="Google Shape;295;p4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6" name="Google Shape;296;p4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 name="Freeform 171">
            <a:extLst>
              <a:ext uri="{FF2B5EF4-FFF2-40B4-BE49-F238E27FC236}">
                <a16:creationId xmlns:a16="http://schemas.microsoft.com/office/drawing/2014/main" id="{43934A45-164B-50B3-9C12-D1A1FA830FAD}"/>
              </a:ext>
            </a:extLst>
          </p:cNvPr>
          <p:cNvSpPr>
            <a:spLocks noChangeArrowheads="1"/>
          </p:cNvSpPr>
          <p:nvPr/>
        </p:nvSpPr>
        <p:spPr bwMode="auto">
          <a:xfrm>
            <a:off x="575327" y="2476597"/>
            <a:ext cx="2620590" cy="2619801"/>
          </a:xfrm>
          <a:custGeom>
            <a:avLst/>
            <a:gdLst>
              <a:gd name="T0" fmla="*/ 355 w 4425"/>
              <a:gd name="T1" fmla="*/ 2797 h 4231"/>
              <a:gd name="T2" fmla="*/ 355 w 4425"/>
              <a:gd name="T3" fmla="*/ 2797 h 4231"/>
              <a:gd name="T4" fmla="*/ 579 w 4425"/>
              <a:gd name="T5" fmla="*/ 3124 h 4231"/>
              <a:gd name="T6" fmla="*/ 579 w 4425"/>
              <a:gd name="T7" fmla="*/ 3124 h 4231"/>
              <a:gd name="T8" fmla="*/ 637 w 4425"/>
              <a:gd name="T9" fmla="*/ 3184 h 4231"/>
              <a:gd name="T10" fmla="*/ 637 w 4425"/>
              <a:gd name="T11" fmla="*/ 3184 h 4231"/>
              <a:gd name="T12" fmla="*/ 698 w 4425"/>
              <a:gd name="T13" fmla="*/ 3243 h 4231"/>
              <a:gd name="T14" fmla="*/ 698 w 4425"/>
              <a:gd name="T15" fmla="*/ 3243 h 4231"/>
              <a:gd name="T16" fmla="*/ 774 w 4425"/>
              <a:gd name="T17" fmla="*/ 3310 h 4231"/>
              <a:gd name="T18" fmla="*/ 774 w 4425"/>
              <a:gd name="T19" fmla="*/ 3310 h 4231"/>
              <a:gd name="T20" fmla="*/ 1279 w 4425"/>
              <a:gd name="T21" fmla="*/ 3695 h 4231"/>
              <a:gd name="T22" fmla="*/ 1279 w 4425"/>
              <a:gd name="T23" fmla="*/ 3695 h 4231"/>
              <a:gd name="T24" fmla="*/ 1372 w 4425"/>
              <a:gd name="T25" fmla="*/ 3753 h 4231"/>
              <a:gd name="T26" fmla="*/ 1372 w 4425"/>
              <a:gd name="T27" fmla="*/ 3753 h 4231"/>
              <a:gd name="T28" fmla="*/ 2947 w 4425"/>
              <a:gd name="T29" fmla="*/ 4061 h 4231"/>
              <a:gd name="T30" fmla="*/ 2947 w 4425"/>
              <a:gd name="T31" fmla="*/ 4061 h 4231"/>
              <a:gd name="T32" fmla="*/ 3043 w 4425"/>
              <a:gd name="T33" fmla="*/ 4025 h 4231"/>
              <a:gd name="T34" fmla="*/ 3043 w 4425"/>
              <a:gd name="T35" fmla="*/ 4025 h 4231"/>
              <a:gd name="T36" fmla="*/ 4418 w 4425"/>
              <a:gd name="T37" fmla="*/ 2174 h 4231"/>
              <a:gd name="T38" fmla="*/ 4418 w 4425"/>
              <a:gd name="T39" fmla="*/ 2174 h 4231"/>
              <a:gd name="T40" fmla="*/ 4422 w 4425"/>
              <a:gd name="T41" fmla="*/ 2104 h 4231"/>
              <a:gd name="T42" fmla="*/ 4422 w 4425"/>
              <a:gd name="T43" fmla="*/ 2104 h 4231"/>
              <a:gd name="T44" fmla="*/ 4422 w 4425"/>
              <a:gd name="T45" fmla="*/ 1963 h 4231"/>
              <a:gd name="T46" fmla="*/ 4422 w 4425"/>
              <a:gd name="T47" fmla="*/ 1963 h 4231"/>
              <a:gd name="T48" fmla="*/ 3208 w 4425"/>
              <a:gd name="T49" fmla="*/ 240 h 4231"/>
              <a:gd name="T50" fmla="*/ 3208 w 4425"/>
              <a:gd name="T51" fmla="*/ 240 h 4231"/>
              <a:gd name="T52" fmla="*/ 3109 w 4425"/>
              <a:gd name="T53" fmla="*/ 198 h 4231"/>
              <a:gd name="T54" fmla="*/ 3109 w 4425"/>
              <a:gd name="T55" fmla="*/ 198 h 4231"/>
              <a:gd name="T56" fmla="*/ 1911 w 4425"/>
              <a:gd name="T57" fmla="*/ 101 h 4231"/>
              <a:gd name="T58" fmla="*/ 1911 w 4425"/>
              <a:gd name="T59" fmla="*/ 101 h 4231"/>
              <a:gd name="T60" fmla="*/ 1806 w 4425"/>
              <a:gd name="T61" fmla="*/ 131 h 4231"/>
              <a:gd name="T62" fmla="*/ 1806 w 4425"/>
              <a:gd name="T63" fmla="*/ 131 h 4231"/>
              <a:gd name="T64" fmla="*/ 683 w 4425"/>
              <a:gd name="T65" fmla="*/ 917 h 4231"/>
              <a:gd name="T66" fmla="*/ 683 w 4425"/>
              <a:gd name="T67" fmla="*/ 917 h 4231"/>
              <a:gd name="T68" fmla="*/ 343 w 4425"/>
              <a:gd name="T69" fmla="*/ 2768 h 4231"/>
              <a:gd name="T70" fmla="*/ 343 w 4425"/>
              <a:gd name="T71" fmla="*/ 2768 h 4231"/>
              <a:gd name="T72" fmla="*/ 355 w 4425"/>
              <a:gd name="T73" fmla="*/ 2797 h 4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1">
                <a:moveTo>
                  <a:pt x="355" y="2797"/>
                </a:moveTo>
                <a:lnTo>
                  <a:pt x="355" y="2797"/>
                </a:lnTo>
                <a:cubicBezTo>
                  <a:pt x="427" y="2909"/>
                  <a:pt x="503" y="3017"/>
                  <a:pt x="579" y="3124"/>
                </a:cubicBezTo>
                <a:lnTo>
                  <a:pt x="579" y="3124"/>
                </a:lnTo>
                <a:cubicBezTo>
                  <a:pt x="597" y="3145"/>
                  <a:pt x="617" y="3165"/>
                  <a:pt x="637" y="3184"/>
                </a:cubicBezTo>
                <a:lnTo>
                  <a:pt x="637" y="3184"/>
                </a:lnTo>
                <a:cubicBezTo>
                  <a:pt x="657" y="3204"/>
                  <a:pt x="677" y="3223"/>
                  <a:pt x="698" y="3243"/>
                </a:cubicBezTo>
                <a:lnTo>
                  <a:pt x="698" y="3243"/>
                </a:lnTo>
                <a:cubicBezTo>
                  <a:pt x="723" y="3266"/>
                  <a:pt x="748" y="3288"/>
                  <a:pt x="774" y="3310"/>
                </a:cubicBezTo>
                <a:lnTo>
                  <a:pt x="774" y="3310"/>
                </a:lnTo>
                <a:cubicBezTo>
                  <a:pt x="925" y="3445"/>
                  <a:pt x="1096" y="3578"/>
                  <a:pt x="1279" y="3695"/>
                </a:cubicBezTo>
                <a:lnTo>
                  <a:pt x="1279" y="3695"/>
                </a:lnTo>
                <a:cubicBezTo>
                  <a:pt x="1309" y="3715"/>
                  <a:pt x="1341" y="3734"/>
                  <a:pt x="1372" y="3753"/>
                </a:cubicBezTo>
                <a:lnTo>
                  <a:pt x="1372" y="3753"/>
                </a:lnTo>
                <a:cubicBezTo>
                  <a:pt x="1830" y="4044"/>
                  <a:pt x="2426" y="4230"/>
                  <a:pt x="2947" y="4061"/>
                </a:cubicBezTo>
                <a:lnTo>
                  <a:pt x="2947" y="4061"/>
                </a:lnTo>
                <a:cubicBezTo>
                  <a:pt x="2979" y="4050"/>
                  <a:pt x="3012" y="4039"/>
                  <a:pt x="3043" y="4025"/>
                </a:cubicBezTo>
                <a:lnTo>
                  <a:pt x="3043" y="4025"/>
                </a:lnTo>
                <a:cubicBezTo>
                  <a:pt x="3879" y="3748"/>
                  <a:pt x="4249" y="2936"/>
                  <a:pt x="4418" y="2174"/>
                </a:cubicBezTo>
                <a:lnTo>
                  <a:pt x="4418" y="2174"/>
                </a:lnTo>
                <a:cubicBezTo>
                  <a:pt x="4419" y="2151"/>
                  <a:pt x="4421" y="2128"/>
                  <a:pt x="4422" y="2104"/>
                </a:cubicBezTo>
                <a:lnTo>
                  <a:pt x="4422" y="2104"/>
                </a:lnTo>
                <a:cubicBezTo>
                  <a:pt x="4424" y="2057"/>
                  <a:pt x="4424" y="2010"/>
                  <a:pt x="4422" y="1963"/>
                </a:cubicBezTo>
                <a:lnTo>
                  <a:pt x="4422" y="1963"/>
                </a:lnTo>
                <a:cubicBezTo>
                  <a:pt x="4392" y="1205"/>
                  <a:pt x="3889" y="548"/>
                  <a:pt x="3208" y="240"/>
                </a:cubicBezTo>
                <a:lnTo>
                  <a:pt x="3208" y="240"/>
                </a:lnTo>
                <a:cubicBezTo>
                  <a:pt x="3175" y="225"/>
                  <a:pt x="3142" y="211"/>
                  <a:pt x="3109" y="198"/>
                </a:cubicBezTo>
                <a:lnTo>
                  <a:pt x="3109" y="198"/>
                </a:lnTo>
                <a:cubicBezTo>
                  <a:pt x="2715" y="17"/>
                  <a:pt x="2298" y="0"/>
                  <a:pt x="1911" y="101"/>
                </a:cubicBezTo>
                <a:lnTo>
                  <a:pt x="1911" y="101"/>
                </a:lnTo>
                <a:cubicBezTo>
                  <a:pt x="1875" y="110"/>
                  <a:pt x="1840" y="120"/>
                  <a:pt x="1806" y="131"/>
                </a:cubicBezTo>
                <a:lnTo>
                  <a:pt x="1806" y="131"/>
                </a:lnTo>
                <a:cubicBezTo>
                  <a:pt x="1347" y="270"/>
                  <a:pt x="939" y="522"/>
                  <a:pt x="683" y="917"/>
                </a:cubicBezTo>
                <a:lnTo>
                  <a:pt x="683" y="917"/>
                </a:lnTo>
                <a:cubicBezTo>
                  <a:pt x="322" y="1467"/>
                  <a:pt x="0" y="2161"/>
                  <a:pt x="343" y="2768"/>
                </a:cubicBezTo>
                <a:lnTo>
                  <a:pt x="343" y="2768"/>
                </a:lnTo>
                <a:cubicBezTo>
                  <a:pt x="347" y="2778"/>
                  <a:pt x="351" y="2787"/>
                  <a:pt x="355"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3" name="Freeform 172">
            <a:extLst>
              <a:ext uri="{FF2B5EF4-FFF2-40B4-BE49-F238E27FC236}">
                <a16:creationId xmlns:a16="http://schemas.microsoft.com/office/drawing/2014/main" id="{4F0D5F84-B3E7-CC1D-B020-9E8E06D6D7AF}"/>
              </a:ext>
            </a:extLst>
          </p:cNvPr>
          <p:cNvSpPr>
            <a:spLocks noChangeArrowheads="1"/>
          </p:cNvSpPr>
          <p:nvPr/>
        </p:nvSpPr>
        <p:spPr bwMode="auto">
          <a:xfrm>
            <a:off x="683041" y="2545844"/>
            <a:ext cx="2620590" cy="2619798"/>
          </a:xfrm>
          <a:custGeom>
            <a:avLst/>
            <a:gdLst>
              <a:gd name="T0" fmla="*/ 356 w 4425"/>
              <a:gd name="T1" fmla="*/ 1432 h 4230"/>
              <a:gd name="T2" fmla="*/ 356 w 4425"/>
              <a:gd name="T3" fmla="*/ 1432 h 4230"/>
              <a:gd name="T4" fmla="*/ 579 w 4425"/>
              <a:gd name="T5" fmla="*/ 1105 h 4230"/>
              <a:gd name="T6" fmla="*/ 579 w 4425"/>
              <a:gd name="T7" fmla="*/ 1105 h 4230"/>
              <a:gd name="T8" fmla="*/ 637 w 4425"/>
              <a:gd name="T9" fmla="*/ 1044 h 4230"/>
              <a:gd name="T10" fmla="*/ 637 w 4425"/>
              <a:gd name="T11" fmla="*/ 1044 h 4230"/>
              <a:gd name="T12" fmla="*/ 698 w 4425"/>
              <a:gd name="T13" fmla="*/ 986 h 4230"/>
              <a:gd name="T14" fmla="*/ 698 w 4425"/>
              <a:gd name="T15" fmla="*/ 986 h 4230"/>
              <a:gd name="T16" fmla="*/ 774 w 4425"/>
              <a:gd name="T17" fmla="*/ 918 h 4230"/>
              <a:gd name="T18" fmla="*/ 774 w 4425"/>
              <a:gd name="T19" fmla="*/ 918 h 4230"/>
              <a:gd name="T20" fmla="*/ 1279 w 4425"/>
              <a:gd name="T21" fmla="*/ 534 h 4230"/>
              <a:gd name="T22" fmla="*/ 1279 w 4425"/>
              <a:gd name="T23" fmla="*/ 534 h 4230"/>
              <a:gd name="T24" fmla="*/ 1372 w 4425"/>
              <a:gd name="T25" fmla="*/ 477 h 4230"/>
              <a:gd name="T26" fmla="*/ 1372 w 4425"/>
              <a:gd name="T27" fmla="*/ 477 h 4230"/>
              <a:gd name="T28" fmla="*/ 2947 w 4425"/>
              <a:gd name="T29" fmla="*/ 169 h 4230"/>
              <a:gd name="T30" fmla="*/ 2947 w 4425"/>
              <a:gd name="T31" fmla="*/ 169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6 h 4230"/>
              <a:gd name="T46" fmla="*/ 4422 w 4425"/>
              <a:gd name="T47" fmla="*/ 2266 h 4230"/>
              <a:gd name="T48" fmla="*/ 3208 w 4425"/>
              <a:gd name="T49" fmla="*/ 3990 h 4230"/>
              <a:gd name="T50" fmla="*/ 3208 w 4425"/>
              <a:gd name="T51" fmla="*/ 3990 h 4230"/>
              <a:gd name="T52" fmla="*/ 3110 w 4425"/>
              <a:gd name="T53" fmla="*/ 4032 h 4230"/>
              <a:gd name="T54" fmla="*/ 3110 w 4425"/>
              <a:gd name="T55" fmla="*/ 4032 h 4230"/>
              <a:gd name="T56" fmla="*/ 1911 w 4425"/>
              <a:gd name="T57" fmla="*/ 4129 h 4230"/>
              <a:gd name="T58" fmla="*/ 1911 w 4425"/>
              <a:gd name="T59" fmla="*/ 4129 h 4230"/>
              <a:gd name="T60" fmla="*/ 1806 w 4425"/>
              <a:gd name="T61" fmla="*/ 4099 h 4230"/>
              <a:gd name="T62" fmla="*/ 1806 w 4425"/>
              <a:gd name="T63" fmla="*/ 4099 h 4230"/>
              <a:gd name="T64" fmla="*/ 683 w 4425"/>
              <a:gd name="T65" fmla="*/ 3311 h 4230"/>
              <a:gd name="T66" fmla="*/ 683 w 4425"/>
              <a:gd name="T67" fmla="*/ 3311 h 4230"/>
              <a:gd name="T68" fmla="*/ 343 w 4425"/>
              <a:gd name="T69" fmla="*/ 1461 h 4230"/>
              <a:gd name="T70" fmla="*/ 343 w 4425"/>
              <a:gd name="T71" fmla="*/ 1461 h 4230"/>
              <a:gd name="T72" fmla="*/ 356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6" y="1432"/>
                </a:moveTo>
                <a:lnTo>
                  <a:pt x="356" y="1432"/>
                </a:lnTo>
                <a:cubicBezTo>
                  <a:pt x="427" y="1320"/>
                  <a:pt x="503" y="1211"/>
                  <a:pt x="579" y="1105"/>
                </a:cubicBezTo>
                <a:lnTo>
                  <a:pt x="579" y="1105"/>
                </a:lnTo>
                <a:cubicBezTo>
                  <a:pt x="597" y="1084"/>
                  <a:pt x="617" y="1064"/>
                  <a:pt x="637" y="1044"/>
                </a:cubicBezTo>
                <a:lnTo>
                  <a:pt x="637" y="1044"/>
                </a:lnTo>
                <a:cubicBezTo>
                  <a:pt x="657" y="1025"/>
                  <a:pt x="677" y="1005"/>
                  <a:pt x="698" y="986"/>
                </a:cubicBezTo>
                <a:lnTo>
                  <a:pt x="698" y="986"/>
                </a:lnTo>
                <a:cubicBezTo>
                  <a:pt x="723" y="963"/>
                  <a:pt x="748" y="940"/>
                  <a:pt x="774" y="918"/>
                </a:cubicBezTo>
                <a:lnTo>
                  <a:pt x="774" y="918"/>
                </a:lnTo>
                <a:cubicBezTo>
                  <a:pt x="925" y="784"/>
                  <a:pt x="1096" y="651"/>
                  <a:pt x="1279" y="534"/>
                </a:cubicBezTo>
                <a:lnTo>
                  <a:pt x="1279" y="534"/>
                </a:lnTo>
                <a:cubicBezTo>
                  <a:pt x="1309" y="515"/>
                  <a:pt x="1341" y="495"/>
                  <a:pt x="1372" y="477"/>
                </a:cubicBezTo>
                <a:lnTo>
                  <a:pt x="1372" y="477"/>
                </a:lnTo>
                <a:cubicBezTo>
                  <a:pt x="1830" y="185"/>
                  <a:pt x="2426" y="0"/>
                  <a:pt x="2947" y="169"/>
                </a:cubicBezTo>
                <a:lnTo>
                  <a:pt x="2947" y="169"/>
                </a:lnTo>
                <a:cubicBezTo>
                  <a:pt x="2979" y="179"/>
                  <a:pt x="3012" y="191"/>
                  <a:pt x="3043" y="204"/>
                </a:cubicBezTo>
                <a:lnTo>
                  <a:pt x="3043" y="204"/>
                </a:lnTo>
                <a:cubicBezTo>
                  <a:pt x="3879" y="482"/>
                  <a:pt x="4249" y="1293"/>
                  <a:pt x="4418" y="2055"/>
                </a:cubicBezTo>
                <a:lnTo>
                  <a:pt x="4418" y="2055"/>
                </a:lnTo>
                <a:cubicBezTo>
                  <a:pt x="4419" y="2078"/>
                  <a:pt x="4421" y="2101"/>
                  <a:pt x="4422" y="2124"/>
                </a:cubicBezTo>
                <a:lnTo>
                  <a:pt x="4422" y="2124"/>
                </a:lnTo>
                <a:cubicBezTo>
                  <a:pt x="4424" y="2171"/>
                  <a:pt x="4424" y="2218"/>
                  <a:pt x="4422" y="2266"/>
                </a:cubicBezTo>
                <a:lnTo>
                  <a:pt x="4422" y="2266"/>
                </a:lnTo>
                <a:cubicBezTo>
                  <a:pt x="4392" y="3023"/>
                  <a:pt x="3889" y="3681"/>
                  <a:pt x="3208" y="3990"/>
                </a:cubicBezTo>
                <a:lnTo>
                  <a:pt x="3208" y="3990"/>
                </a:lnTo>
                <a:cubicBezTo>
                  <a:pt x="3175" y="4005"/>
                  <a:pt x="3142" y="4019"/>
                  <a:pt x="3110" y="4032"/>
                </a:cubicBezTo>
                <a:lnTo>
                  <a:pt x="3110" y="4032"/>
                </a:lnTo>
                <a:cubicBezTo>
                  <a:pt x="2715" y="4213"/>
                  <a:pt x="2298" y="4229"/>
                  <a:pt x="1911" y="4129"/>
                </a:cubicBezTo>
                <a:lnTo>
                  <a:pt x="1911" y="4129"/>
                </a:lnTo>
                <a:cubicBezTo>
                  <a:pt x="1875" y="4120"/>
                  <a:pt x="1841" y="4110"/>
                  <a:pt x="1806" y="4099"/>
                </a:cubicBezTo>
                <a:lnTo>
                  <a:pt x="1806" y="4099"/>
                </a:lnTo>
                <a:cubicBezTo>
                  <a:pt x="1347" y="3960"/>
                  <a:pt x="939" y="3707"/>
                  <a:pt x="683" y="3311"/>
                </a:cubicBezTo>
                <a:lnTo>
                  <a:pt x="683" y="3311"/>
                </a:lnTo>
                <a:cubicBezTo>
                  <a:pt x="322" y="2762"/>
                  <a:pt x="0" y="2068"/>
                  <a:pt x="343" y="1461"/>
                </a:cubicBezTo>
                <a:lnTo>
                  <a:pt x="343" y="1461"/>
                </a:lnTo>
                <a:cubicBezTo>
                  <a:pt x="347" y="1451"/>
                  <a:pt x="351" y="1441"/>
                  <a:pt x="356"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4" name="Freeform 177">
            <a:extLst>
              <a:ext uri="{FF2B5EF4-FFF2-40B4-BE49-F238E27FC236}">
                <a16:creationId xmlns:a16="http://schemas.microsoft.com/office/drawing/2014/main" id="{E11C362C-45C8-A573-4758-A2249B5DA6D8}"/>
              </a:ext>
            </a:extLst>
          </p:cNvPr>
          <p:cNvSpPr>
            <a:spLocks noChangeArrowheads="1"/>
          </p:cNvSpPr>
          <p:nvPr/>
        </p:nvSpPr>
        <p:spPr bwMode="auto">
          <a:xfrm>
            <a:off x="3417757" y="2513433"/>
            <a:ext cx="2620590" cy="2619801"/>
          </a:xfrm>
          <a:custGeom>
            <a:avLst/>
            <a:gdLst>
              <a:gd name="T0" fmla="*/ 354 w 4424"/>
              <a:gd name="T1" fmla="*/ 2797 h 4231"/>
              <a:gd name="T2" fmla="*/ 354 w 4424"/>
              <a:gd name="T3" fmla="*/ 2797 h 4231"/>
              <a:gd name="T4" fmla="*/ 577 w 4424"/>
              <a:gd name="T5" fmla="*/ 3124 h 4231"/>
              <a:gd name="T6" fmla="*/ 577 w 4424"/>
              <a:gd name="T7" fmla="*/ 3124 h 4231"/>
              <a:gd name="T8" fmla="*/ 636 w 4424"/>
              <a:gd name="T9" fmla="*/ 3184 h 4231"/>
              <a:gd name="T10" fmla="*/ 636 w 4424"/>
              <a:gd name="T11" fmla="*/ 3184 h 4231"/>
              <a:gd name="T12" fmla="*/ 697 w 4424"/>
              <a:gd name="T13" fmla="*/ 3243 h 4231"/>
              <a:gd name="T14" fmla="*/ 697 w 4424"/>
              <a:gd name="T15" fmla="*/ 3243 h 4231"/>
              <a:gd name="T16" fmla="*/ 773 w 4424"/>
              <a:gd name="T17" fmla="*/ 3310 h 4231"/>
              <a:gd name="T18" fmla="*/ 773 w 4424"/>
              <a:gd name="T19" fmla="*/ 3310 h 4231"/>
              <a:gd name="T20" fmla="*/ 1278 w 4424"/>
              <a:gd name="T21" fmla="*/ 3695 h 4231"/>
              <a:gd name="T22" fmla="*/ 1278 w 4424"/>
              <a:gd name="T23" fmla="*/ 3695 h 4231"/>
              <a:gd name="T24" fmla="*/ 1371 w 4424"/>
              <a:gd name="T25" fmla="*/ 3753 h 4231"/>
              <a:gd name="T26" fmla="*/ 1371 w 4424"/>
              <a:gd name="T27" fmla="*/ 3753 h 4231"/>
              <a:gd name="T28" fmla="*/ 2946 w 4424"/>
              <a:gd name="T29" fmla="*/ 4061 h 4231"/>
              <a:gd name="T30" fmla="*/ 2946 w 4424"/>
              <a:gd name="T31" fmla="*/ 4061 h 4231"/>
              <a:gd name="T32" fmla="*/ 3042 w 4424"/>
              <a:gd name="T33" fmla="*/ 4025 h 4231"/>
              <a:gd name="T34" fmla="*/ 3042 w 4424"/>
              <a:gd name="T35" fmla="*/ 4025 h 4231"/>
              <a:gd name="T36" fmla="*/ 4416 w 4424"/>
              <a:gd name="T37" fmla="*/ 2174 h 4231"/>
              <a:gd name="T38" fmla="*/ 4416 w 4424"/>
              <a:gd name="T39" fmla="*/ 2174 h 4231"/>
              <a:gd name="T40" fmla="*/ 4421 w 4424"/>
              <a:gd name="T41" fmla="*/ 2104 h 4231"/>
              <a:gd name="T42" fmla="*/ 4421 w 4424"/>
              <a:gd name="T43" fmla="*/ 2104 h 4231"/>
              <a:gd name="T44" fmla="*/ 4421 w 4424"/>
              <a:gd name="T45" fmla="*/ 1963 h 4231"/>
              <a:gd name="T46" fmla="*/ 4421 w 4424"/>
              <a:gd name="T47" fmla="*/ 1963 h 4231"/>
              <a:gd name="T48" fmla="*/ 3207 w 4424"/>
              <a:gd name="T49" fmla="*/ 240 h 4231"/>
              <a:gd name="T50" fmla="*/ 3207 w 4424"/>
              <a:gd name="T51" fmla="*/ 240 h 4231"/>
              <a:gd name="T52" fmla="*/ 3108 w 4424"/>
              <a:gd name="T53" fmla="*/ 198 h 4231"/>
              <a:gd name="T54" fmla="*/ 3108 w 4424"/>
              <a:gd name="T55" fmla="*/ 198 h 4231"/>
              <a:gd name="T56" fmla="*/ 1909 w 4424"/>
              <a:gd name="T57" fmla="*/ 101 h 4231"/>
              <a:gd name="T58" fmla="*/ 1909 w 4424"/>
              <a:gd name="T59" fmla="*/ 101 h 4231"/>
              <a:gd name="T60" fmla="*/ 1804 w 4424"/>
              <a:gd name="T61" fmla="*/ 131 h 4231"/>
              <a:gd name="T62" fmla="*/ 1804 w 4424"/>
              <a:gd name="T63" fmla="*/ 131 h 4231"/>
              <a:gd name="T64" fmla="*/ 682 w 4424"/>
              <a:gd name="T65" fmla="*/ 917 h 4231"/>
              <a:gd name="T66" fmla="*/ 682 w 4424"/>
              <a:gd name="T67" fmla="*/ 917 h 4231"/>
              <a:gd name="T68" fmla="*/ 341 w 4424"/>
              <a:gd name="T69" fmla="*/ 2768 h 4231"/>
              <a:gd name="T70" fmla="*/ 341 w 4424"/>
              <a:gd name="T71" fmla="*/ 2768 h 4231"/>
              <a:gd name="T72" fmla="*/ 354 w 4424"/>
              <a:gd name="T73" fmla="*/ 2797 h 4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4" h="4231">
                <a:moveTo>
                  <a:pt x="354" y="2797"/>
                </a:moveTo>
                <a:lnTo>
                  <a:pt x="354" y="2797"/>
                </a:lnTo>
                <a:cubicBezTo>
                  <a:pt x="426" y="2909"/>
                  <a:pt x="502" y="3017"/>
                  <a:pt x="577" y="3124"/>
                </a:cubicBezTo>
                <a:lnTo>
                  <a:pt x="577" y="3124"/>
                </a:lnTo>
                <a:cubicBezTo>
                  <a:pt x="596" y="3145"/>
                  <a:pt x="616" y="3165"/>
                  <a:pt x="636" y="3184"/>
                </a:cubicBezTo>
                <a:lnTo>
                  <a:pt x="636" y="3184"/>
                </a:lnTo>
                <a:cubicBezTo>
                  <a:pt x="656" y="3204"/>
                  <a:pt x="676" y="3223"/>
                  <a:pt x="697" y="3243"/>
                </a:cubicBezTo>
                <a:lnTo>
                  <a:pt x="697" y="3243"/>
                </a:lnTo>
                <a:cubicBezTo>
                  <a:pt x="722" y="3266"/>
                  <a:pt x="748" y="3288"/>
                  <a:pt x="773" y="3310"/>
                </a:cubicBezTo>
                <a:lnTo>
                  <a:pt x="773" y="3310"/>
                </a:lnTo>
                <a:cubicBezTo>
                  <a:pt x="924" y="3445"/>
                  <a:pt x="1095" y="3578"/>
                  <a:pt x="1278" y="3695"/>
                </a:cubicBezTo>
                <a:lnTo>
                  <a:pt x="1278" y="3695"/>
                </a:lnTo>
                <a:cubicBezTo>
                  <a:pt x="1308" y="3715"/>
                  <a:pt x="1340" y="3734"/>
                  <a:pt x="1371" y="3753"/>
                </a:cubicBezTo>
                <a:lnTo>
                  <a:pt x="1371" y="3753"/>
                </a:lnTo>
                <a:cubicBezTo>
                  <a:pt x="1829" y="4044"/>
                  <a:pt x="2425" y="4230"/>
                  <a:pt x="2946" y="4061"/>
                </a:cubicBezTo>
                <a:lnTo>
                  <a:pt x="2946" y="4061"/>
                </a:lnTo>
                <a:cubicBezTo>
                  <a:pt x="2978" y="4050"/>
                  <a:pt x="3010" y="4039"/>
                  <a:pt x="3042" y="4025"/>
                </a:cubicBezTo>
                <a:lnTo>
                  <a:pt x="3042" y="4025"/>
                </a:lnTo>
                <a:cubicBezTo>
                  <a:pt x="3879" y="3748"/>
                  <a:pt x="4248" y="2936"/>
                  <a:pt x="4416" y="2174"/>
                </a:cubicBezTo>
                <a:lnTo>
                  <a:pt x="4416" y="2174"/>
                </a:lnTo>
                <a:cubicBezTo>
                  <a:pt x="4418" y="2151"/>
                  <a:pt x="4419" y="2128"/>
                  <a:pt x="4421" y="2104"/>
                </a:cubicBezTo>
                <a:lnTo>
                  <a:pt x="4421" y="2104"/>
                </a:lnTo>
                <a:cubicBezTo>
                  <a:pt x="4423" y="2057"/>
                  <a:pt x="4423" y="2010"/>
                  <a:pt x="4421" y="1963"/>
                </a:cubicBezTo>
                <a:lnTo>
                  <a:pt x="4421" y="1963"/>
                </a:lnTo>
                <a:cubicBezTo>
                  <a:pt x="4391" y="1205"/>
                  <a:pt x="3888" y="548"/>
                  <a:pt x="3207" y="240"/>
                </a:cubicBezTo>
                <a:lnTo>
                  <a:pt x="3207" y="240"/>
                </a:lnTo>
                <a:cubicBezTo>
                  <a:pt x="3174" y="225"/>
                  <a:pt x="3142" y="211"/>
                  <a:pt x="3108" y="198"/>
                </a:cubicBezTo>
                <a:lnTo>
                  <a:pt x="3108" y="198"/>
                </a:lnTo>
                <a:cubicBezTo>
                  <a:pt x="2714" y="17"/>
                  <a:pt x="2297" y="0"/>
                  <a:pt x="1909" y="101"/>
                </a:cubicBezTo>
                <a:lnTo>
                  <a:pt x="1909" y="101"/>
                </a:lnTo>
                <a:cubicBezTo>
                  <a:pt x="1874" y="110"/>
                  <a:pt x="1839" y="120"/>
                  <a:pt x="1804" y="131"/>
                </a:cubicBezTo>
                <a:lnTo>
                  <a:pt x="1804" y="131"/>
                </a:lnTo>
                <a:cubicBezTo>
                  <a:pt x="1346" y="270"/>
                  <a:pt x="938" y="522"/>
                  <a:pt x="682" y="917"/>
                </a:cubicBezTo>
                <a:lnTo>
                  <a:pt x="682" y="917"/>
                </a:lnTo>
                <a:cubicBezTo>
                  <a:pt x="321" y="1467"/>
                  <a:pt x="0" y="2161"/>
                  <a:pt x="341" y="2768"/>
                </a:cubicBezTo>
                <a:lnTo>
                  <a:pt x="341" y="2768"/>
                </a:lnTo>
                <a:cubicBezTo>
                  <a:pt x="346" y="2778"/>
                  <a:pt x="350" y="2787"/>
                  <a:pt x="354"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5" name="Freeform 178">
            <a:extLst>
              <a:ext uri="{FF2B5EF4-FFF2-40B4-BE49-F238E27FC236}">
                <a16:creationId xmlns:a16="http://schemas.microsoft.com/office/drawing/2014/main" id="{C8A2B691-150C-520B-891B-E81FA3FCDDA2}"/>
              </a:ext>
            </a:extLst>
          </p:cNvPr>
          <p:cNvSpPr>
            <a:spLocks noChangeArrowheads="1"/>
          </p:cNvSpPr>
          <p:nvPr/>
        </p:nvSpPr>
        <p:spPr bwMode="auto">
          <a:xfrm>
            <a:off x="3522905" y="2582680"/>
            <a:ext cx="2620592" cy="2619798"/>
          </a:xfrm>
          <a:custGeom>
            <a:avLst/>
            <a:gdLst>
              <a:gd name="T0" fmla="*/ 355 w 4425"/>
              <a:gd name="T1" fmla="*/ 1432 h 4230"/>
              <a:gd name="T2" fmla="*/ 355 w 4425"/>
              <a:gd name="T3" fmla="*/ 1432 h 4230"/>
              <a:gd name="T4" fmla="*/ 579 w 4425"/>
              <a:gd name="T5" fmla="*/ 1105 h 4230"/>
              <a:gd name="T6" fmla="*/ 579 w 4425"/>
              <a:gd name="T7" fmla="*/ 1105 h 4230"/>
              <a:gd name="T8" fmla="*/ 637 w 4425"/>
              <a:gd name="T9" fmla="*/ 1044 h 4230"/>
              <a:gd name="T10" fmla="*/ 637 w 4425"/>
              <a:gd name="T11" fmla="*/ 1044 h 4230"/>
              <a:gd name="T12" fmla="*/ 698 w 4425"/>
              <a:gd name="T13" fmla="*/ 986 h 4230"/>
              <a:gd name="T14" fmla="*/ 698 w 4425"/>
              <a:gd name="T15" fmla="*/ 986 h 4230"/>
              <a:gd name="T16" fmla="*/ 774 w 4425"/>
              <a:gd name="T17" fmla="*/ 918 h 4230"/>
              <a:gd name="T18" fmla="*/ 774 w 4425"/>
              <a:gd name="T19" fmla="*/ 918 h 4230"/>
              <a:gd name="T20" fmla="*/ 1279 w 4425"/>
              <a:gd name="T21" fmla="*/ 534 h 4230"/>
              <a:gd name="T22" fmla="*/ 1279 w 4425"/>
              <a:gd name="T23" fmla="*/ 534 h 4230"/>
              <a:gd name="T24" fmla="*/ 1373 w 4425"/>
              <a:gd name="T25" fmla="*/ 477 h 4230"/>
              <a:gd name="T26" fmla="*/ 1373 w 4425"/>
              <a:gd name="T27" fmla="*/ 477 h 4230"/>
              <a:gd name="T28" fmla="*/ 2947 w 4425"/>
              <a:gd name="T29" fmla="*/ 169 h 4230"/>
              <a:gd name="T30" fmla="*/ 2947 w 4425"/>
              <a:gd name="T31" fmla="*/ 169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6 h 4230"/>
              <a:gd name="T46" fmla="*/ 4422 w 4425"/>
              <a:gd name="T47" fmla="*/ 2266 h 4230"/>
              <a:gd name="T48" fmla="*/ 3208 w 4425"/>
              <a:gd name="T49" fmla="*/ 3990 h 4230"/>
              <a:gd name="T50" fmla="*/ 3208 w 4425"/>
              <a:gd name="T51" fmla="*/ 3990 h 4230"/>
              <a:gd name="T52" fmla="*/ 3109 w 4425"/>
              <a:gd name="T53" fmla="*/ 4032 h 4230"/>
              <a:gd name="T54" fmla="*/ 3109 w 4425"/>
              <a:gd name="T55" fmla="*/ 4032 h 4230"/>
              <a:gd name="T56" fmla="*/ 1911 w 4425"/>
              <a:gd name="T57" fmla="*/ 4129 h 4230"/>
              <a:gd name="T58" fmla="*/ 1911 w 4425"/>
              <a:gd name="T59" fmla="*/ 4129 h 4230"/>
              <a:gd name="T60" fmla="*/ 1805 w 4425"/>
              <a:gd name="T61" fmla="*/ 4099 h 4230"/>
              <a:gd name="T62" fmla="*/ 1805 w 4425"/>
              <a:gd name="T63" fmla="*/ 4099 h 4230"/>
              <a:gd name="T64" fmla="*/ 683 w 4425"/>
              <a:gd name="T65" fmla="*/ 3311 h 4230"/>
              <a:gd name="T66" fmla="*/ 683 w 4425"/>
              <a:gd name="T67" fmla="*/ 3311 h 4230"/>
              <a:gd name="T68" fmla="*/ 343 w 4425"/>
              <a:gd name="T69" fmla="*/ 1461 h 4230"/>
              <a:gd name="T70" fmla="*/ 343 w 4425"/>
              <a:gd name="T71" fmla="*/ 1461 h 4230"/>
              <a:gd name="T72" fmla="*/ 355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1432"/>
                </a:moveTo>
                <a:lnTo>
                  <a:pt x="355" y="1432"/>
                </a:lnTo>
                <a:cubicBezTo>
                  <a:pt x="427" y="1320"/>
                  <a:pt x="503" y="1211"/>
                  <a:pt x="579" y="1105"/>
                </a:cubicBezTo>
                <a:lnTo>
                  <a:pt x="579" y="1105"/>
                </a:lnTo>
                <a:cubicBezTo>
                  <a:pt x="597" y="1084"/>
                  <a:pt x="617" y="1064"/>
                  <a:pt x="637" y="1044"/>
                </a:cubicBezTo>
                <a:lnTo>
                  <a:pt x="637" y="1044"/>
                </a:lnTo>
                <a:cubicBezTo>
                  <a:pt x="657" y="1025"/>
                  <a:pt x="677" y="1005"/>
                  <a:pt x="698" y="986"/>
                </a:cubicBezTo>
                <a:lnTo>
                  <a:pt x="698" y="986"/>
                </a:lnTo>
                <a:cubicBezTo>
                  <a:pt x="723" y="963"/>
                  <a:pt x="749" y="940"/>
                  <a:pt x="774" y="918"/>
                </a:cubicBezTo>
                <a:lnTo>
                  <a:pt x="774" y="918"/>
                </a:lnTo>
                <a:cubicBezTo>
                  <a:pt x="926" y="784"/>
                  <a:pt x="1096" y="651"/>
                  <a:pt x="1279" y="534"/>
                </a:cubicBezTo>
                <a:lnTo>
                  <a:pt x="1279" y="534"/>
                </a:lnTo>
                <a:cubicBezTo>
                  <a:pt x="1310" y="515"/>
                  <a:pt x="1341" y="495"/>
                  <a:pt x="1373" y="477"/>
                </a:cubicBezTo>
                <a:lnTo>
                  <a:pt x="1373" y="477"/>
                </a:lnTo>
                <a:cubicBezTo>
                  <a:pt x="1830" y="185"/>
                  <a:pt x="2426" y="0"/>
                  <a:pt x="2947" y="169"/>
                </a:cubicBezTo>
                <a:lnTo>
                  <a:pt x="2947" y="169"/>
                </a:lnTo>
                <a:cubicBezTo>
                  <a:pt x="2979" y="179"/>
                  <a:pt x="3011" y="191"/>
                  <a:pt x="3043" y="204"/>
                </a:cubicBezTo>
                <a:lnTo>
                  <a:pt x="3043" y="204"/>
                </a:lnTo>
                <a:cubicBezTo>
                  <a:pt x="3880" y="482"/>
                  <a:pt x="4249" y="1293"/>
                  <a:pt x="4418" y="2055"/>
                </a:cubicBezTo>
                <a:lnTo>
                  <a:pt x="4418" y="2055"/>
                </a:lnTo>
                <a:cubicBezTo>
                  <a:pt x="4419" y="2078"/>
                  <a:pt x="4421" y="2101"/>
                  <a:pt x="4422" y="2124"/>
                </a:cubicBezTo>
                <a:lnTo>
                  <a:pt x="4422" y="2124"/>
                </a:lnTo>
                <a:cubicBezTo>
                  <a:pt x="4424" y="2171"/>
                  <a:pt x="4424" y="2218"/>
                  <a:pt x="4422" y="2266"/>
                </a:cubicBezTo>
                <a:lnTo>
                  <a:pt x="4422" y="2266"/>
                </a:lnTo>
                <a:cubicBezTo>
                  <a:pt x="4392" y="3023"/>
                  <a:pt x="3889" y="3681"/>
                  <a:pt x="3208" y="3990"/>
                </a:cubicBezTo>
                <a:lnTo>
                  <a:pt x="3208" y="3990"/>
                </a:lnTo>
                <a:cubicBezTo>
                  <a:pt x="3175" y="4005"/>
                  <a:pt x="3143" y="4019"/>
                  <a:pt x="3109" y="4032"/>
                </a:cubicBezTo>
                <a:lnTo>
                  <a:pt x="3109" y="4032"/>
                </a:lnTo>
                <a:cubicBezTo>
                  <a:pt x="2716" y="4213"/>
                  <a:pt x="2298" y="4229"/>
                  <a:pt x="1911" y="4129"/>
                </a:cubicBezTo>
                <a:lnTo>
                  <a:pt x="1911" y="4129"/>
                </a:lnTo>
                <a:cubicBezTo>
                  <a:pt x="1875" y="4120"/>
                  <a:pt x="1840" y="4110"/>
                  <a:pt x="1805" y="4099"/>
                </a:cubicBezTo>
                <a:lnTo>
                  <a:pt x="1805" y="4099"/>
                </a:lnTo>
                <a:cubicBezTo>
                  <a:pt x="1347" y="3960"/>
                  <a:pt x="939" y="3707"/>
                  <a:pt x="683" y="3311"/>
                </a:cubicBezTo>
                <a:lnTo>
                  <a:pt x="683" y="3311"/>
                </a:lnTo>
                <a:cubicBezTo>
                  <a:pt x="323" y="2762"/>
                  <a:pt x="0" y="2068"/>
                  <a:pt x="343" y="1461"/>
                </a:cubicBezTo>
                <a:lnTo>
                  <a:pt x="343" y="1461"/>
                </a:lnTo>
                <a:cubicBezTo>
                  <a:pt x="347" y="1451"/>
                  <a:pt x="351" y="1441"/>
                  <a:pt x="355"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6" name="Freeform 180">
            <a:extLst>
              <a:ext uri="{FF2B5EF4-FFF2-40B4-BE49-F238E27FC236}">
                <a16:creationId xmlns:a16="http://schemas.microsoft.com/office/drawing/2014/main" id="{D635B29E-E79F-55D3-5DE6-B2D1F98F7E45}"/>
              </a:ext>
            </a:extLst>
          </p:cNvPr>
          <p:cNvSpPr>
            <a:spLocks noChangeArrowheads="1"/>
          </p:cNvSpPr>
          <p:nvPr/>
        </p:nvSpPr>
        <p:spPr bwMode="auto">
          <a:xfrm>
            <a:off x="8912016" y="2372026"/>
            <a:ext cx="2620592" cy="2619801"/>
          </a:xfrm>
          <a:custGeom>
            <a:avLst/>
            <a:gdLst>
              <a:gd name="T0" fmla="*/ 355 w 4424"/>
              <a:gd name="T1" fmla="*/ 2797 h 4230"/>
              <a:gd name="T2" fmla="*/ 355 w 4424"/>
              <a:gd name="T3" fmla="*/ 2797 h 4230"/>
              <a:gd name="T4" fmla="*/ 579 w 4424"/>
              <a:gd name="T5" fmla="*/ 3123 h 4230"/>
              <a:gd name="T6" fmla="*/ 579 w 4424"/>
              <a:gd name="T7" fmla="*/ 3123 h 4230"/>
              <a:gd name="T8" fmla="*/ 637 w 4424"/>
              <a:gd name="T9" fmla="*/ 3184 h 4230"/>
              <a:gd name="T10" fmla="*/ 637 w 4424"/>
              <a:gd name="T11" fmla="*/ 3184 h 4230"/>
              <a:gd name="T12" fmla="*/ 698 w 4424"/>
              <a:gd name="T13" fmla="*/ 3243 h 4230"/>
              <a:gd name="T14" fmla="*/ 698 w 4424"/>
              <a:gd name="T15" fmla="*/ 3243 h 4230"/>
              <a:gd name="T16" fmla="*/ 774 w 4424"/>
              <a:gd name="T17" fmla="*/ 3310 h 4230"/>
              <a:gd name="T18" fmla="*/ 774 w 4424"/>
              <a:gd name="T19" fmla="*/ 3310 h 4230"/>
              <a:gd name="T20" fmla="*/ 1279 w 4424"/>
              <a:gd name="T21" fmla="*/ 3695 h 4230"/>
              <a:gd name="T22" fmla="*/ 1279 w 4424"/>
              <a:gd name="T23" fmla="*/ 3695 h 4230"/>
              <a:gd name="T24" fmla="*/ 1372 w 4424"/>
              <a:gd name="T25" fmla="*/ 3752 h 4230"/>
              <a:gd name="T26" fmla="*/ 1372 w 4424"/>
              <a:gd name="T27" fmla="*/ 3752 h 4230"/>
              <a:gd name="T28" fmla="*/ 2947 w 4424"/>
              <a:gd name="T29" fmla="*/ 4061 h 4230"/>
              <a:gd name="T30" fmla="*/ 2947 w 4424"/>
              <a:gd name="T31" fmla="*/ 4061 h 4230"/>
              <a:gd name="T32" fmla="*/ 3043 w 4424"/>
              <a:gd name="T33" fmla="*/ 4025 h 4230"/>
              <a:gd name="T34" fmla="*/ 3043 w 4424"/>
              <a:gd name="T35" fmla="*/ 4025 h 4230"/>
              <a:gd name="T36" fmla="*/ 4417 w 4424"/>
              <a:gd name="T37" fmla="*/ 2174 h 4230"/>
              <a:gd name="T38" fmla="*/ 4417 w 4424"/>
              <a:gd name="T39" fmla="*/ 2174 h 4230"/>
              <a:gd name="T40" fmla="*/ 4422 w 4424"/>
              <a:gd name="T41" fmla="*/ 2104 h 4230"/>
              <a:gd name="T42" fmla="*/ 4422 w 4424"/>
              <a:gd name="T43" fmla="*/ 2104 h 4230"/>
              <a:gd name="T44" fmla="*/ 4422 w 4424"/>
              <a:gd name="T45" fmla="*/ 1963 h 4230"/>
              <a:gd name="T46" fmla="*/ 4422 w 4424"/>
              <a:gd name="T47" fmla="*/ 1963 h 4230"/>
              <a:gd name="T48" fmla="*/ 3208 w 4424"/>
              <a:gd name="T49" fmla="*/ 240 h 4230"/>
              <a:gd name="T50" fmla="*/ 3208 w 4424"/>
              <a:gd name="T51" fmla="*/ 240 h 4230"/>
              <a:gd name="T52" fmla="*/ 3109 w 4424"/>
              <a:gd name="T53" fmla="*/ 197 h 4230"/>
              <a:gd name="T54" fmla="*/ 3109 w 4424"/>
              <a:gd name="T55" fmla="*/ 197 h 4230"/>
              <a:gd name="T56" fmla="*/ 1911 w 4424"/>
              <a:gd name="T57" fmla="*/ 101 h 4230"/>
              <a:gd name="T58" fmla="*/ 1911 w 4424"/>
              <a:gd name="T59" fmla="*/ 101 h 4230"/>
              <a:gd name="T60" fmla="*/ 1805 w 4424"/>
              <a:gd name="T61" fmla="*/ 131 h 4230"/>
              <a:gd name="T62" fmla="*/ 1805 w 4424"/>
              <a:gd name="T63" fmla="*/ 131 h 4230"/>
              <a:gd name="T64" fmla="*/ 683 w 4424"/>
              <a:gd name="T65" fmla="*/ 919 h 4230"/>
              <a:gd name="T66" fmla="*/ 683 w 4424"/>
              <a:gd name="T67" fmla="*/ 919 h 4230"/>
              <a:gd name="T68" fmla="*/ 342 w 4424"/>
              <a:gd name="T69" fmla="*/ 2767 h 4230"/>
              <a:gd name="T70" fmla="*/ 342 w 4424"/>
              <a:gd name="T71" fmla="*/ 2767 h 4230"/>
              <a:gd name="T72" fmla="*/ 355 w 4424"/>
              <a:gd name="T73" fmla="*/ 2797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4" h="4230">
                <a:moveTo>
                  <a:pt x="355" y="2797"/>
                </a:moveTo>
                <a:lnTo>
                  <a:pt x="355" y="2797"/>
                </a:lnTo>
                <a:cubicBezTo>
                  <a:pt x="427" y="2909"/>
                  <a:pt x="503" y="3017"/>
                  <a:pt x="579" y="3123"/>
                </a:cubicBezTo>
                <a:lnTo>
                  <a:pt x="579" y="3123"/>
                </a:lnTo>
                <a:cubicBezTo>
                  <a:pt x="597" y="3144"/>
                  <a:pt x="616" y="3164"/>
                  <a:pt x="637" y="3184"/>
                </a:cubicBezTo>
                <a:lnTo>
                  <a:pt x="637" y="3184"/>
                </a:lnTo>
                <a:cubicBezTo>
                  <a:pt x="657" y="3204"/>
                  <a:pt x="677" y="3224"/>
                  <a:pt x="698" y="3243"/>
                </a:cubicBezTo>
                <a:lnTo>
                  <a:pt x="698" y="3243"/>
                </a:lnTo>
                <a:cubicBezTo>
                  <a:pt x="723" y="3266"/>
                  <a:pt x="749" y="3288"/>
                  <a:pt x="774" y="3310"/>
                </a:cubicBezTo>
                <a:lnTo>
                  <a:pt x="774" y="3310"/>
                </a:lnTo>
                <a:cubicBezTo>
                  <a:pt x="925" y="3444"/>
                  <a:pt x="1096" y="3578"/>
                  <a:pt x="1279" y="3695"/>
                </a:cubicBezTo>
                <a:lnTo>
                  <a:pt x="1279" y="3695"/>
                </a:lnTo>
                <a:cubicBezTo>
                  <a:pt x="1310" y="3715"/>
                  <a:pt x="1341" y="3734"/>
                  <a:pt x="1372" y="3752"/>
                </a:cubicBezTo>
                <a:lnTo>
                  <a:pt x="1372" y="3752"/>
                </a:lnTo>
                <a:cubicBezTo>
                  <a:pt x="1830" y="4044"/>
                  <a:pt x="2425" y="4229"/>
                  <a:pt x="2947" y="4061"/>
                </a:cubicBezTo>
                <a:lnTo>
                  <a:pt x="2947" y="4061"/>
                </a:lnTo>
                <a:cubicBezTo>
                  <a:pt x="2979" y="4050"/>
                  <a:pt x="3011" y="4038"/>
                  <a:pt x="3043" y="4025"/>
                </a:cubicBezTo>
                <a:lnTo>
                  <a:pt x="3043" y="4025"/>
                </a:lnTo>
                <a:cubicBezTo>
                  <a:pt x="3880" y="3747"/>
                  <a:pt x="4250" y="2936"/>
                  <a:pt x="4417" y="2174"/>
                </a:cubicBezTo>
                <a:lnTo>
                  <a:pt x="4417" y="2174"/>
                </a:lnTo>
                <a:cubicBezTo>
                  <a:pt x="4419" y="2150"/>
                  <a:pt x="4421" y="2127"/>
                  <a:pt x="4422" y="2104"/>
                </a:cubicBezTo>
                <a:lnTo>
                  <a:pt x="4422" y="2104"/>
                </a:lnTo>
                <a:cubicBezTo>
                  <a:pt x="4423" y="2057"/>
                  <a:pt x="4423" y="2010"/>
                  <a:pt x="4422" y="1963"/>
                </a:cubicBezTo>
                <a:lnTo>
                  <a:pt x="4422" y="1963"/>
                </a:lnTo>
                <a:cubicBezTo>
                  <a:pt x="4392" y="1206"/>
                  <a:pt x="3889" y="548"/>
                  <a:pt x="3208" y="240"/>
                </a:cubicBezTo>
                <a:lnTo>
                  <a:pt x="3208" y="240"/>
                </a:lnTo>
                <a:cubicBezTo>
                  <a:pt x="3175" y="225"/>
                  <a:pt x="3143" y="211"/>
                  <a:pt x="3109" y="197"/>
                </a:cubicBezTo>
                <a:lnTo>
                  <a:pt x="3109" y="197"/>
                </a:lnTo>
                <a:cubicBezTo>
                  <a:pt x="2715" y="17"/>
                  <a:pt x="2299" y="0"/>
                  <a:pt x="1911" y="101"/>
                </a:cubicBezTo>
                <a:lnTo>
                  <a:pt x="1911" y="101"/>
                </a:lnTo>
                <a:cubicBezTo>
                  <a:pt x="1875" y="110"/>
                  <a:pt x="1840" y="120"/>
                  <a:pt x="1805" y="131"/>
                </a:cubicBezTo>
                <a:lnTo>
                  <a:pt x="1805" y="131"/>
                </a:lnTo>
                <a:cubicBezTo>
                  <a:pt x="1347" y="270"/>
                  <a:pt x="939" y="522"/>
                  <a:pt x="683" y="919"/>
                </a:cubicBezTo>
                <a:lnTo>
                  <a:pt x="683" y="919"/>
                </a:lnTo>
                <a:cubicBezTo>
                  <a:pt x="322" y="1468"/>
                  <a:pt x="0" y="2161"/>
                  <a:pt x="342" y="2767"/>
                </a:cubicBezTo>
                <a:lnTo>
                  <a:pt x="342" y="2767"/>
                </a:lnTo>
                <a:cubicBezTo>
                  <a:pt x="347" y="2777"/>
                  <a:pt x="351" y="2787"/>
                  <a:pt x="355"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7" name="Freeform 181">
            <a:extLst>
              <a:ext uri="{FF2B5EF4-FFF2-40B4-BE49-F238E27FC236}">
                <a16:creationId xmlns:a16="http://schemas.microsoft.com/office/drawing/2014/main" id="{D0D0F2FD-497C-E316-884D-F5785A4C9D30}"/>
              </a:ext>
            </a:extLst>
          </p:cNvPr>
          <p:cNvSpPr>
            <a:spLocks noChangeArrowheads="1"/>
          </p:cNvSpPr>
          <p:nvPr/>
        </p:nvSpPr>
        <p:spPr bwMode="auto">
          <a:xfrm>
            <a:off x="9017166" y="2441272"/>
            <a:ext cx="2620590" cy="2619798"/>
          </a:xfrm>
          <a:custGeom>
            <a:avLst/>
            <a:gdLst>
              <a:gd name="T0" fmla="*/ 355 w 4424"/>
              <a:gd name="T1" fmla="*/ 1432 h 4230"/>
              <a:gd name="T2" fmla="*/ 355 w 4424"/>
              <a:gd name="T3" fmla="*/ 1432 h 4230"/>
              <a:gd name="T4" fmla="*/ 579 w 4424"/>
              <a:gd name="T5" fmla="*/ 1106 h 4230"/>
              <a:gd name="T6" fmla="*/ 579 w 4424"/>
              <a:gd name="T7" fmla="*/ 1106 h 4230"/>
              <a:gd name="T8" fmla="*/ 637 w 4424"/>
              <a:gd name="T9" fmla="*/ 1045 h 4230"/>
              <a:gd name="T10" fmla="*/ 637 w 4424"/>
              <a:gd name="T11" fmla="*/ 1045 h 4230"/>
              <a:gd name="T12" fmla="*/ 698 w 4424"/>
              <a:gd name="T13" fmla="*/ 986 h 4230"/>
              <a:gd name="T14" fmla="*/ 698 w 4424"/>
              <a:gd name="T15" fmla="*/ 986 h 4230"/>
              <a:gd name="T16" fmla="*/ 774 w 4424"/>
              <a:gd name="T17" fmla="*/ 919 h 4230"/>
              <a:gd name="T18" fmla="*/ 774 w 4424"/>
              <a:gd name="T19" fmla="*/ 919 h 4230"/>
              <a:gd name="T20" fmla="*/ 1280 w 4424"/>
              <a:gd name="T21" fmla="*/ 534 h 4230"/>
              <a:gd name="T22" fmla="*/ 1280 w 4424"/>
              <a:gd name="T23" fmla="*/ 534 h 4230"/>
              <a:gd name="T24" fmla="*/ 1373 w 4424"/>
              <a:gd name="T25" fmla="*/ 477 h 4230"/>
              <a:gd name="T26" fmla="*/ 1373 w 4424"/>
              <a:gd name="T27" fmla="*/ 477 h 4230"/>
              <a:gd name="T28" fmla="*/ 2947 w 4424"/>
              <a:gd name="T29" fmla="*/ 168 h 4230"/>
              <a:gd name="T30" fmla="*/ 2947 w 4424"/>
              <a:gd name="T31" fmla="*/ 168 h 4230"/>
              <a:gd name="T32" fmla="*/ 3043 w 4424"/>
              <a:gd name="T33" fmla="*/ 204 h 4230"/>
              <a:gd name="T34" fmla="*/ 3043 w 4424"/>
              <a:gd name="T35" fmla="*/ 204 h 4230"/>
              <a:gd name="T36" fmla="*/ 4417 w 4424"/>
              <a:gd name="T37" fmla="*/ 2055 h 4230"/>
              <a:gd name="T38" fmla="*/ 4417 w 4424"/>
              <a:gd name="T39" fmla="*/ 2055 h 4230"/>
              <a:gd name="T40" fmla="*/ 4422 w 4424"/>
              <a:gd name="T41" fmla="*/ 2124 h 4230"/>
              <a:gd name="T42" fmla="*/ 4422 w 4424"/>
              <a:gd name="T43" fmla="*/ 2124 h 4230"/>
              <a:gd name="T44" fmla="*/ 4422 w 4424"/>
              <a:gd name="T45" fmla="*/ 2265 h 4230"/>
              <a:gd name="T46" fmla="*/ 4422 w 4424"/>
              <a:gd name="T47" fmla="*/ 2265 h 4230"/>
              <a:gd name="T48" fmla="*/ 3208 w 4424"/>
              <a:gd name="T49" fmla="*/ 3990 h 4230"/>
              <a:gd name="T50" fmla="*/ 3208 w 4424"/>
              <a:gd name="T51" fmla="*/ 3990 h 4230"/>
              <a:gd name="T52" fmla="*/ 3109 w 4424"/>
              <a:gd name="T53" fmla="*/ 4032 h 4230"/>
              <a:gd name="T54" fmla="*/ 3109 w 4424"/>
              <a:gd name="T55" fmla="*/ 4032 h 4230"/>
              <a:gd name="T56" fmla="*/ 1911 w 4424"/>
              <a:gd name="T57" fmla="*/ 4129 h 4230"/>
              <a:gd name="T58" fmla="*/ 1911 w 4424"/>
              <a:gd name="T59" fmla="*/ 4129 h 4230"/>
              <a:gd name="T60" fmla="*/ 1805 w 4424"/>
              <a:gd name="T61" fmla="*/ 4098 h 4230"/>
              <a:gd name="T62" fmla="*/ 1805 w 4424"/>
              <a:gd name="T63" fmla="*/ 4098 h 4230"/>
              <a:gd name="T64" fmla="*/ 683 w 4424"/>
              <a:gd name="T65" fmla="*/ 3311 h 4230"/>
              <a:gd name="T66" fmla="*/ 683 w 4424"/>
              <a:gd name="T67" fmla="*/ 3311 h 4230"/>
              <a:gd name="T68" fmla="*/ 342 w 4424"/>
              <a:gd name="T69" fmla="*/ 1462 h 4230"/>
              <a:gd name="T70" fmla="*/ 342 w 4424"/>
              <a:gd name="T71" fmla="*/ 1462 h 4230"/>
              <a:gd name="T72" fmla="*/ 355 w 4424"/>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4" h="4230">
                <a:moveTo>
                  <a:pt x="355" y="1432"/>
                </a:moveTo>
                <a:lnTo>
                  <a:pt x="355" y="1432"/>
                </a:lnTo>
                <a:cubicBezTo>
                  <a:pt x="427" y="1320"/>
                  <a:pt x="503" y="1212"/>
                  <a:pt x="579" y="1106"/>
                </a:cubicBezTo>
                <a:lnTo>
                  <a:pt x="579" y="1106"/>
                </a:lnTo>
                <a:cubicBezTo>
                  <a:pt x="597" y="1085"/>
                  <a:pt x="617" y="1065"/>
                  <a:pt x="637" y="1045"/>
                </a:cubicBezTo>
                <a:lnTo>
                  <a:pt x="637" y="1045"/>
                </a:lnTo>
                <a:cubicBezTo>
                  <a:pt x="657" y="1025"/>
                  <a:pt x="677" y="1006"/>
                  <a:pt x="698" y="986"/>
                </a:cubicBezTo>
                <a:lnTo>
                  <a:pt x="698" y="986"/>
                </a:lnTo>
                <a:cubicBezTo>
                  <a:pt x="723" y="964"/>
                  <a:pt x="749" y="941"/>
                  <a:pt x="774" y="919"/>
                </a:cubicBezTo>
                <a:lnTo>
                  <a:pt x="774" y="919"/>
                </a:lnTo>
                <a:cubicBezTo>
                  <a:pt x="925" y="785"/>
                  <a:pt x="1096" y="651"/>
                  <a:pt x="1280" y="534"/>
                </a:cubicBezTo>
                <a:lnTo>
                  <a:pt x="1280" y="534"/>
                </a:lnTo>
                <a:cubicBezTo>
                  <a:pt x="1310" y="514"/>
                  <a:pt x="1341" y="496"/>
                  <a:pt x="1373" y="477"/>
                </a:cubicBezTo>
                <a:lnTo>
                  <a:pt x="1373" y="477"/>
                </a:lnTo>
                <a:cubicBezTo>
                  <a:pt x="1830" y="185"/>
                  <a:pt x="2425" y="0"/>
                  <a:pt x="2947" y="168"/>
                </a:cubicBezTo>
                <a:lnTo>
                  <a:pt x="2947" y="168"/>
                </a:lnTo>
                <a:cubicBezTo>
                  <a:pt x="2979" y="179"/>
                  <a:pt x="3011" y="191"/>
                  <a:pt x="3043" y="204"/>
                </a:cubicBezTo>
                <a:lnTo>
                  <a:pt x="3043" y="204"/>
                </a:lnTo>
                <a:cubicBezTo>
                  <a:pt x="3880" y="482"/>
                  <a:pt x="4250" y="1293"/>
                  <a:pt x="4417" y="2055"/>
                </a:cubicBezTo>
                <a:lnTo>
                  <a:pt x="4417" y="2055"/>
                </a:lnTo>
                <a:cubicBezTo>
                  <a:pt x="4419" y="2078"/>
                  <a:pt x="4421" y="2101"/>
                  <a:pt x="4422" y="2124"/>
                </a:cubicBezTo>
                <a:lnTo>
                  <a:pt x="4422" y="2124"/>
                </a:lnTo>
                <a:cubicBezTo>
                  <a:pt x="4423" y="2171"/>
                  <a:pt x="4423" y="2218"/>
                  <a:pt x="4422" y="2265"/>
                </a:cubicBezTo>
                <a:lnTo>
                  <a:pt x="4422" y="2265"/>
                </a:lnTo>
                <a:cubicBezTo>
                  <a:pt x="4392" y="3023"/>
                  <a:pt x="3889" y="3681"/>
                  <a:pt x="3208" y="3990"/>
                </a:cubicBezTo>
                <a:lnTo>
                  <a:pt x="3208" y="3990"/>
                </a:lnTo>
                <a:cubicBezTo>
                  <a:pt x="3175" y="4005"/>
                  <a:pt x="3143" y="4018"/>
                  <a:pt x="3109" y="4032"/>
                </a:cubicBezTo>
                <a:lnTo>
                  <a:pt x="3109" y="4032"/>
                </a:lnTo>
                <a:cubicBezTo>
                  <a:pt x="2716" y="4212"/>
                  <a:pt x="2299" y="4229"/>
                  <a:pt x="1911" y="4129"/>
                </a:cubicBezTo>
                <a:lnTo>
                  <a:pt x="1911" y="4129"/>
                </a:lnTo>
                <a:cubicBezTo>
                  <a:pt x="1875" y="4120"/>
                  <a:pt x="1840" y="4109"/>
                  <a:pt x="1805" y="4098"/>
                </a:cubicBezTo>
                <a:lnTo>
                  <a:pt x="1805" y="4098"/>
                </a:lnTo>
                <a:cubicBezTo>
                  <a:pt x="1347" y="3960"/>
                  <a:pt x="939" y="3708"/>
                  <a:pt x="683" y="3311"/>
                </a:cubicBezTo>
                <a:lnTo>
                  <a:pt x="683" y="3311"/>
                </a:lnTo>
                <a:cubicBezTo>
                  <a:pt x="322" y="2761"/>
                  <a:pt x="0" y="2068"/>
                  <a:pt x="342" y="1462"/>
                </a:cubicBezTo>
                <a:lnTo>
                  <a:pt x="342" y="1462"/>
                </a:lnTo>
                <a:cubicBezTo>
                  <a:pt x="347" y="1452"/>
                  <a:pt x="351" y="1442"/>
                  <a:pt x="355"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8" name="Freeform 170">
            <a:extLst>
              <a:ext uri="{FF2B5EF4-FFF2-40B4-BE49-F238E27FC236}">
                <a16:creationId xmlns:a16="http://schemas.microsoft.com/office/drawing/2014/main" id="{88C8B4E0-703F-F486-1EEE-E384C2BF0475}"/>
              </a:ext>
            </a:extLst>
          </p:cNvPr>
          <p:cNvSpPr>
            <a:spLocks noChangeArrowheads="1"/>
          </p:cNvSpPr>
          <p:nvPr/>
        </p:nvSpPr>
        <p:spPr bwMode="auto">
          <a:xfrm>
            <a:off x="744592" y="2530456"/>
            <a:ext cx="2620590" cy="2619798"/>
          </a:xfrm>
          <a:custGeom>
            <a:avLst/>
            <a:gdLst>
              <a:gd name="T0" fmla="*/ 4065 w 4422"/>
              <a:gd name="T1" fmla="*/ 2794 h 4227"/>
              <a:gd name="T2" fmla="*/ 4065 w 4422"/>
              <a:gd name="T3" fmla="*/ 2794 h 4227"/>
              <a:gd name="T4" fmla="*/ 3842 w 4422"/>
              <a:gd name="T5" fmla="*/ 3121 h 4227"/>
              <a:gd name="T6" fmla="*/ 3842 w 4422"/>
              <a:gd name="T7" fmla="*/ 3121 h 4227"/>
              <a:gd name="T8" fmla="*/ 3785 w 4422"/>
              <a:gd name="T9" fmla="*/ 3181 h 4227"/>
              <a:gd name="T10" fmla="*/ 3785 w 4422"/>
              <a:gd name="T11" fmla="*/ 3181 h 4227"/>
              <a:gd name="T12" fmla="*/ 3723 w 4422"/>
              <a:gd name="T13" fmla="*/ 3240 h 4227"/>
              <a:gd name="T14" fmla="*/ 3723 w 4422"/>
              <a:gd name="T15" fmla="*/ 3240 h 4227"/>
              <a:gd name="T16" fmla="*/ 3647 w 4422"/>
              <a:gd name="T17" fmla="*/ 3307 h 4227"/>
              <a:gd name="T18" fmla="*/ 3647 w 4422"/>
              <a:gd name="T19" fmla="*/ 3307 h 4227"/>
              <a:gd name="T20" fmla="*/ 3142 w 4422"/>
              <a:gd name="T21" fmla="*/ 3692 h 4227"/>
              <a:gd name="T22" fmla="*/ 3142 w 4422"/>
              <a:gd name="T23" fmla="*/ 3692 h 4227"/>
              <a:gd name="T24" fmla="*/ 3049 w 4422"/>
              <a:gd name="T25" fmla="*/ 3750 h 4227"/>
              <a:gd name="T26" fmla="*/ 3049 w 4422"/>
              <a:gd name="T27" fmla="*/ 3750 h 4227"/>
              <a:gd name="T28" fmla="*/ 1476 w 4422"/>
              <a:gd name="T29" fmla="*/ 4058 h 4227"/>
              <a:gd name="T30" fmla="*/ 1476 w 4422"/>
              <a:gd name="T31" fmla="*/ 4058 h 4227"/>
              <a:gd name="T32" fmla="*/ 1379 w 4422"/>
              <a:gd name="T33" fmla="*/ 4022 h 4227"/>
              <a:gd name="T34" fmla="*/ 1379 w 4422"/>
              <a:gd name="T35" fmla="*/ 4022 h 4227"/>
              <a:gd name="T36" fmla="*/ 6 w 4422"/>
              <a:gd name="T37" fmla="*/ 2171 h 4227"/>
              <a:gd name="T38" fmla="*/ 6 w 4422"/>
              <a:gd name="T39" fmla="*/ 2171 h 4227"/>
              <a:gd name="T40" fmla="*/ 2 w 4422"/>
              <a:gd name="T41" fmla="*/ 2102 h 4227"/>
              <a:gd name="T42" fmla="*/ 2 w 4422"/>
              <a:gd name="T43" fmla="*/ 2102 h 4227"/>
              <a:gd name="T44" fmla="*/ 2 w 4422"/>
              <a:gd name="T45" fmla="*/ 1961 h 4227"/>
              <a:gd name="T46" fmla="*/ 2 w 4422"/>
              <a:gd name="T47" fmla="*/ 1961 h 4227"/>
              <a:gd name="T48" fmla="*/ 1215 w 4422"/>
              <a:gd name="T49" fmla="*/ 239 h 4227"/>
              <a:gd name="T50" fmla="*/ 1215 w 4422"/>
              <a:gd name="T51" fmla="*/ 239 h 4227"/>
              <a:gd name="T52" fmla="*/ 1313 w 4422"/>
              <a:gd name="T53" fmla="*/ 197 h 4227"/>
              <a:gd name="T54" fmla="*/ 1313 w 4422"/>
              <a:gd name="T55" fmla="*/ 197 h 4227"/>
              <a:gd name="T56" fmla="*/ 2511 w 4422"/>
              <a:gd name="T57" fmla="*/ 100 h 4227"/>
              <a:gd name="T58" fmla="*/ 2511 w 4422"/>
              <a:gd name="T59" fmla="*/ 100 h 4227"/>
              <a:gd name="T60" fmla="*/ 2616 w 4422"/>
              <a:gd name="T61" fmla="*/ 130 h 4227"/>
              <a:gd name="T62" fmla="*/ 2616 w 4422"/>
              <a:gd name="T63" fmla="*/ 130 h 4227"/>
              <a:gd name="T64" fmla="*/ 3738 w 4422"/>
              <a:gd name="T65" fmla="*/ 916 h 4227"/>
              <a:gd name="T66" fmla="*/ 3738 w 4422"/>
              <a:gd name="T67" fmla="*/ 916 h 4227"/>
              <a:gd name="T68" fmla="*/ 4078 w 4422"/>
              <a:gd name="T69" fmla="*/ 2765 h 4227"/>
              <a:gd name="T70" fmla="*/ 4078 w 4422"/>
              <a:gd name="T71" fmla="*/ 2765 h 4227"/>
              <a:gd name="T72" fmla="*/ 4065 w 4422"/>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2" h="4227">
                <a:moveTo>
                  <a:pt x="4065" y="2794"/>
                </a:moveTo>
                <a:lnTo>
                  <a:pt x="4065" y="2794"/>
                </a:lnTo>
                <a:cubicBezTo>
                  <a:pt x="3993" y="2907"/>
                  <a:pt x="3918" y="3014"/>
                  <a:pt x="3842" y="3121"/>
                </a:cubicBezTo>
                <a:lnTo>
                  <a:pt x="3842" y="3121"/>
                </a:lnTo>
                <a:cubicBezTo>
                  <a:pt x="3824" y="3142"/>
                  <a:pt x="3804" y="3162"/>
                  <a:pt x="3785" y="3181"/>
                </a:cubicBezTo>
                <a:lnTo>
                  <a:pt x="3785" y="3181"/>
                </a:lnTo>
                <a:cubicBezTo>
                  <a:pt x="3764" y="3202"/>
                  <a:pt x="3744" y="3221"/>
                  <a:pt x="3723" y="3240"/>
                </a:cubicBezTo>
                <a:lnTo>
                  <a:pt x="3723" y="3240"/>
                </a:lnTo>
                <a:cubicBezTo>
                  <a:pt x="3698" y="3263"/>
                  <a:pt x="3672" y="3286"/>
                  <a:pt x="3647" y="3307"/>
                </a:cubicBezTo>
                <a:lnTo>
                  <a:pt x="3647" y="3307"/>
                </a:lnTo>
                <a:cubicBezTo>
                  <a:pt x="3496" y="3442"/>
                  <a:pt x="3325" y="3575"/>
                  <a:pt x="3142" y="3692"/>
                </a:cubicBezTo>
                <a:lnTo>
                  <a:pt x="3142" y="3692"/>
                </a:lnTo>
                <a:cubicBezTo>
                  <a:pt x="3112" y="3712"/>
                  <a:pt x="3080" y="3731"/>
                  <a:pt x="3049" y="3750"/>
                </a:cubicBezTo>
                <a:lnTo>
                  <a:pt x="3049" y="3750"/>
                </a:lnTo>
                <a:cubicBezTo>
                  <a:pt x="2592" y="4041"/>
                  <a:pt x="1997" y="4226"/>
                  <a:pt x="1476" y="4058"/>
                </a:cubicBezTo>
                <a:lnTo>
                  <a:pt x="1476" y="4058"/>
                </a:lnTo>
                <a:cubicBezTo>
                  <a:pt x="1443" y="4047"/>
                  <a:pt x="1411" y="4035"/>
                  <a:pt x="1379" y="4022"/>
                </a:cubicBezTo>
                <a:lnTo>
                  <a:pt x="1379" y="4022"/>
                </a:lnTo>
                <a:cubicBezTo>
                  <a:pt x="544" y="3744"/>
                  <a:pt x="174" y="2934"/>
                  <a:pt x="6" y="2171"/>
                </a:cubicBezTo>
                <a:lnTo>
                  <a:pt x="6" y="2171"/>
                </a:lnTo>
                <a:cubicBezTo>
                  <a:pt x="4" y="2149"/>
                  <a:pt x="3" y="2125"/>
                  <a:pt x="2" y="2102"/>
                </a:cubicBezTo>
                <a:lnTo>
                  <a:pt x="2" y="2102"/>
                </a:lnTo>
                <a:cubicBezTo>
                  <a:pt x="0" y="2056"/>
                  <a:pt x="0" y="2009"/>
                  <a:pt x="2" y="1961"/>
                </a:cubicBezTo>
                <a:lnTo>
                  <a:pt x="2" y="1961"/>
                </a:lnTo>
                <a:cubicBezTo>
                  <a:pt x="31" y="1204"/>
                  <a:pt x="534" y="547"/>
                  <a:pt x="1215" y="239"/>
                </a:cubicBezTo>
                <a:lnTo>
                  <a:pt x="1215" y="239"/>
                </a:lnTo>
                <a:cubicBezTo>
                  <a:pt x="1247" y="224"/>
                  <a:pt x="1280" y="210"/>
                  <a:pt x="1313" y="197"/>
                </a:cubicBezTo>
                <a:lnTo>
                  <a:pt x="1313" y="197"/>
                </a:lnTo>
                <a:cubicBezTo>
                  <a:pt x="1707" y="16"/>
                  <a:pt x="2123" y="0"/>
                  <a:pt x="2511" y="100"/>
                </a:cubicBezTo>
                <a:lnTo>
                  <a:pt x="2511" y="100"/>
                </a:lnTo>
                <a:cubicBezTo>
                  <a:pt x="2547" y="110"/>
                  <a:pt x="2581" y="119"/>
                  <a:pt x="2616" y="130"/>
                </a:cubicBezTo>
                <a:lnTo>
                  <a:pt x="2616" y="130"/>
                </a:lnTo>
                <a:cubicBezTo>
                  <a:pt x="3074" y="269"/>
                  <a:pt x="3482" y="521"/>
                  <a:pt x="3738" y="916"/>
                </a:cubicBezTo>
                <a:lnTo>
                  <a:pt x="3738" y="916"/>
                </a:lnTo>
                <a:cubicBezTo>
                  <a:pt x="4098" y="1466"/>
                  <a:pt x="4421" y="2159"/>
                  <a:pt x="4078" y="2765"/>
                </a:cubicBezTo>
                <a:lnTo>
                  <a:pt x="4078" y="2765"/>
                </a:lnTo>
                <a:cubicBezTo>
                  <a:pt x="4074" y="2775"/>
                  <a:pt x="4069" y="2785"/>
                  <a:pt x="4065" y="2794"/>
                </a:cubicBezTo>
              </a:path>
            </a:pathLst>
          </a:custGeom>
          <a:solidFill>
            <a:srgbClr val="75A949"/>
          </a:solidFill>
          <a:ln>
            <a:no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9" name="Freeform 176">
            <a:extLst>
              <a:ext uri="{FF2B5EF4-FFF2-40B4-BE49-F238E27FC236}">
                <a16:creationId xmlns:a16="http://schemas.microsoft.com/office/drawing/2014/main" id="{43CBFCA7-15CD-244F-8CD2-8EE62CDD164E}"/>
              </a:ext>
            </a:extLst>
          </p:cNvPr>
          <p:cNvSpPr>
            <a:spLocks noChangeArrowheads="1"/>
          </p:cNvSpPr>
          <p:nvPr/>
        </p:nvSpPr>
        <p:spPr bwMode="auto">
          <a:xfrm>
            <a:off x="3587022" y="2567292"/>
            <a:ext cx="2620590" cy="2619798"/>
          </a:xfrm>
          <a:custGeom>
            <a:avLst/>
            <a:gdLst>
              <a:gd name="T0" fmla="*/ 4065 w 4421"/>
              <a:gd name="T1" fmla="*/ 2794 h 4227"/>
              <a:gd name="T2" fmla="*/ 4065 w 4421"/>
              <a:gd name="T3" fmla="*/ 2794 h 4227"/>
              <a:gd name="T4" fmla="*/ 3842 w 4421"/>
              <a:gd name="T5" fmla="*/ 3121 h 4227"/>
              <a:gd name="T6" fmla="*/ 3842 w 4421"/>
              <a:gd name="T7" fmla="*/ 3121 h 4227"/>
              <a:gd name="T8" fmla="*/ 3784 w 4421"/>
              <a:gd name="T9" fmla="*/ 3181 h 4227"/>
              <a:gd name="T10" fmla="*/ 3784 w 4421"/>
              <a:gd name="T11" fmla="*/ 3181 h 4227"/>
              <a:gd name="T12" fmla="*/ 3723 w 4421"/>
              <a:gd name="T13" fmla="*/ 3240 h 4227"/>
              <a:gd name="T14" fmla="*/ 3723 w 4421"/>
              <a:gd name="T15" fmla="*/ 3240 h 4227"/>
              <a:gd name="T16" fmla="*/ 3647 w 4421"/>
              <a:gd name="T17" fmla="*/ 3307 h 4227"/>
              <a:gd name="T18" fmla="*/ 3647 w 4421"/>
              <a:gd name="T19" fmla="*/ 3307 h 4227"/>
              <a:gd name="T20" fmla="*/ 3142 w 4421"/>
              <a:gd name="T21" fmla="*/ 3692 h 4227"/>
              <a:gd name="T22" fmla="*/ 3142 w 4421"/>
              <a:gd name="T23" fmla="*/ 3692 h 4227"/>
              <a:gd name="T24" fmla="*/ 3049 w 4421"/>
              <a:gd name="T25" fmla="*/ 3750 h 4227"/>
              <a:gd name="T26" fmla="*/ 3049 w 4421"/>
              <a:gd name="T27" fmla="*/ 3750 h 4227"/>
              <a:gd name="T28" fmla="*/ 1476 w 4421"/>
              <a:gd name="T29" fmla="*/ 4058 h 4227"/>
              <a:gd name="T30" fmla="*/ 1476 w 4421"/>
              <a:gd name="T31" fmla="*/ 4058 h 4227"/>
              <a:gd name="T32" fmla="*/ 1379 w 4421"/>
              <a:gd name="T33" fmla="*/ 4022 h 4227"/>
              <a:gd name="T34" fmla="*/ 1379 w 4421"/>
              <a:gd name="T35" fmla="*/ 4022 h 4227"/>
              <a:gd name="T36" fmla="*/ 6 w 4421"/>
              <a:gd name="T37" fmla="*/ 2171 h 4227"/>
              <a:gd name="T38" fmla="*/ 6 w 4421"/>
              <a:gd name="T39" fmla="*/ 2171 h 4227"/>
              <a:gd name="T40" fmla="*/ 2 w 4421"/>
              <a:gd name="T41" fmla="*/ 2102 h 4227"/>
              <a:gd name="T42" fmla="*/ 2 w 4421"/>
              <a:gd name="T43" fmla="*/ 2102 h 4227"/>
              <a:gd name="T44" fmla="*/ 2 w 4421"/>
              <a:gd name="T45" fmla="*/ 1961 h 4227"/>
              <a:gd name="T46" fmla="*/ 2 w 4421"/>
              <a:gd name="T47" fmla="*/ 1961 h 4227"/>
              <a:gd name="T48" fmla="*/ 1215 w 4421"/>
              <a:gd name="T49" fmla="*/ 239 h 4227"/>
              <a:gd name="T50" fmla="*/ 1215 w 4421"/>
              <a:gd name="T51" fmla="*/ 239 h 4227"/>
              <a:gd name="T52" fmla="*/ 1313 w 4421"/>
              <a:gd name="T53" fmla="*/ 197 h 4227"/>
              <a:gd name="T54" fmla="*/ 1313 w 4421"/>
              <a:gd name="T55" fmla="*/ 197 h 4227"/>
              <a:gd name="T56" fmla="*/ 2511 w 4421"/>
              <a:gd name="T57" fmla="*/ 100 h 4227"/>
              <a:gd name="T58" fmla="*/ 2511 w 4421"/>
              <a:gd name="T59" fmla="*/ 100 h 4227"/>
              <a:gd name="T60" fmla="*/ 2616 w 4421"/>
              <a:gd name="T61" fmla="*/ 130 h 4227"/>
              <a:gd name="T62" fmla="*/ 2616 w 4421"/>
              <a:gd name="T63" fmla="*/ 130 h 4227"/>
              <a:gd name="T64" fmla="*/ 3738 w 4421"/>
              <a:gd name="T65" fmla="*/ 916 h 4227"/>
              <a:gd name="T66" fmla="*/ 3738 w 4421"/>
              <a:gd name="T67" fmla="*/ 916 h 4227"/>
              <a:gd name="T68" fmla="*/ 4078 w 4421"/>
              <a:gd name="T69" fmla="*/ 2765 h 4227"/>
              <a:gd name="T70" fmla="*/ 4078 w 4421"/>
              <a:gd name="T71" fmla="*/ 2765 h 4227"/>
              <a:gd name="T72" fmla="*/ 4065 w 4421"/>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1" h="4227">
                <a:moveTo>
                  <a:pt x="4065" y="2794"/>
                </a:moveTo>
                <a:lnTo>
                  <a:pt x="4065" y="2794"/>
                </a:lnTo>
                <a:cubicBezTo>
                  <a:pt x="3994" y="2907"/>
                  <a:pt x="3918" y="3014"/>
                  <a:pt x="3842" y="3121"/>
                </a:cubicBezTo>
                <a:lnTo>
                  <a:pt x="3842" y="3121"/>
                </a:lnTo>
                <a:cubicBezTo>
                  <a:pt x="3824" y="3142"/>
                  <a:pt x="3804" y="3162"/>
                  <a:pt x="3784" y="3181"/>
                </a:cubicBezTo>
                <a:lnTo>
                  <a:pt x="3784" y="3181"/>
                </a:lnTo>
                <a:cubicBezTo>
                  <a:pt x="3764" y="3202"/>
                  <a:pt x="3744" y="3221"/>
                  <a:pt x="3723" y="3240"/>
                </a:cubicBezTo>
                <a:lnTo>
                  <a:pt x="3723" y="3240"/>
                </a:lnTo>
                <a:cubicBezTo>
                  <a:pt x="3698" y="3263"/>
                  <a:pt x="3673" y="3286"/>
                  <a:pt x="3647" y="3307"/>
                </a:cubicBezTo>
                <a:lnTo>
                  <a:pt x="3647" y="3307"/>
                </a:lnTo>
                <a:cubicBezTo>
                  <a:pt x="3496" y="3442"/>
                  <a:pt x="3326" y="3575"/>
                  <a:pt x="3142" y="3692"/>
                </a:cubicBezTo>
                <a:lnTo>
                  <a:pt x="3142" y="3692"/>
                </a:lnTo>
                <a:cubicBezTo>
                  <a:pt x="3112" y="3712"/>
                  <a:pt x="3080" y="3731"/>
                  <a:pt x="3049" y="3750"/>
                </a:cubicBezTo>
                <a:lnTo>
                  <a:pt x="3049" y="3750"/>
                </a:lnTo>
                <a:cubicBezTo>
                  <a:pt x="2592" y="4041"/>
                  <a:pt x="1997" y="4226"/>
                  <a:pt x="1476" y="4058"/>
                </a:cubicBezTo>
                <a:lnTo>
                  <a:pt x="1476" y="4058"/>
                </a:lnTo>
                <a:cubicBezTo>
                  <a:pt x="1443" y="4047"/>
                  <a:pt x="1412" y="4035"/>
                  <a:pt x="1379" y="4022"/>
                </a:cubicBezTo>
                <a:lnTo>
                  <a:pt x="1379" y="4022"/>
                </a:lnTo>
                <a:cubicBezTo>
                  <a:pt x="544" y="3744"/>
                  <a:pt x="174" y="2934"/>
                  <a:pt x="6" y="2171"/>
                </a:cubicBezTo>
                <a:lnTo>
                  <a:pt x="6" y="2171"/>
                </a:lnTo>
                <a:cubicBezTo>
                  <a:pt x="4" y="2149"/>
                  <a:pt x="3" y="2125"/>
                  <a:pt x="2" y="2102"/>
                </a:cubicBezTo>
                <a:lnTo>
                  <a:pt x="2" y="2102"/>
                </a:lnTo>
                <a:cubicBezTo>
                  <a:pt x="0" y="2056"/>
                  <a:pt x="0" y="2009"/>
                  <a:pt x="2" y="1961"/>
                </a:cubicBezTo>
                <a:lnTo>
                  <a:pt x="2" y="1961"/>
                </a:lnTo>
                <a:cubicBezTo>
                  <a:pt x="31" y="1204"/>
                  <a:pt x="534" y="547"/>
                  <a:pt x="1215" y="239"/>
                </a:cubicBezTo>
                <a:lnTo>
                  <a:pt x="1215" y="239"/>
                </a:lnTo>
                <a:cubicBezTo>
                  <a:pt x="1247" y="224"/>
                  <a:pt x="1280" y="210"/>
                  <a:pt x="1313" y="197"/>
                </a:cubicBezTo>
                <a:lnTo>
                  <a:pt x="1313" y="197"/>
                </a:lnTo>
                <a:cubicBezTo>
                  <a:pt x="1707" y="16"/>
                  <a:pt x="2123" y="0"/>
                  <a:pt x="2511" y="100"/>
                </a:cubicBezTo>
                <a:lnTo>
                  <a:pt x="2511" y="100"/>
                </a:lnTo>
                <a:cubicBezTo>
                  <a:pt x="2547" y="110"/>
                  <a:pt x="2581" y="119"/>
                  <a:pt x="2616" y="130"/>
                </a:cubicBezTo>
                <a:lnTo>
                  <a:pt x="2616" y="130"/>
                </a:lnTo>
                <a:cubicBezTo>
                  <a:pt x="3074" y="269"/>
                  <a:pt x="3482" y="521"/>
                  <a:pt x="3738" y="916"/>
                </a:cubicBezTo>
                <a:lnTo>
                  <a:pt x="3738" y="916"/>
                </a:lnTo>
                <a:cubicBezTo>
                  <a:pt x="4098" y="1466"/>
                  <a:pt x="4420" y="2159"/>
                  <a:pt x="4078" y="2765"/>
                </a:cubicBezTo>
                <a:lnTo>
                  <a:pt x="4078" y="2765"/>
                </a:lnTo>
                <a:cubicBezTo>
                  <a:pt x="4074" y="2775"/>
                  <a:pt x="4070" y="2785"/>
                  <a:pt x="4065" y="2794"/>
                </a:cubicBezTo>
              </a:path>
            </a:pathLst>
          </a:custGeom>
          <a:solidFill>
            <a:srgbClr val="3DB0B9"/>
          </a:solidFill>
          <a:ln>
            <a:no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0" name="Freeform 179">
            <a:extLst>
              <a:ext uri="{FF2B5EF4-FFF2-40B4-BE49-F238E27FC236}">
                <a16:creationId xmlns:a16="http://schemas.microsoft.com/office/drawing/2014/main" id="{1A1B1237-026F-3D7F-056D-A9561F27222E}"/>
              </a:ext>
            </a:extLst>
          </p:cNvPr>
          <p:cNvSpPr>
            <a:spLocks noChangeArrowheads="1"/>
          </p:cNvSpPr>
          <p:nvPr/>
        </p:nvSpPr>
        <p:spPr bwMode="auto">
          <a:xfrm>
            <a:off x="9078717" y="2425884"/>
            <a:ext cx="2620590" cy="2619798"/>
          </a:xfrm>
          <a:custGeom>
            <a:avLst/>
            <a:gdLst>
              <a:gd name="T0" fmla="*/ 4065 w 4421"/>
              <a:gd name="T1" fmla="*/ 2794 h 4227"/>
              <a:gd name="T2" fmla="*/ 4065 w 4421"/>
              <a:gd name="T3" fmla="*/ 2794 h 4227"/>
              <a:gd name="T4" fmla="*/ 3842 w 4421"/>
              <a:gd name="T5" fmla="*/ 3121 h 4227"/>
              <a:gd name="T6" fmla="*/ 3842 w 4421"/>
              <a:gd name="T7" fmla="*/ 3121 h 4227"/>
              <a:gd name="T8" fmla="*/ 3784 w 4421"/>
              <a:gd name="T9" fmla="*/ 3181 h 4227"/>
              <a:gd name="T10" fmla="*/ 3784 w 4421"/>
              <a:gd name="T11" fmla="*/ 3181 h 4227"/>
              <a:gd name="T12" fmla="*/ 3723 w 4421"/>
              <a:gd name="T13" fmla="*/ 3240 h 4227"/>
              <a:gd name="T14" fmla="*/ 3723 w 4421"/>
              <a:gd name="T15" fmla="*/ 3240 h 4227"/>
              <a:gd name="T16" fmla="*/ 3647 w 4421"/>
              <a:gd name="T17" fmla="*/ 3307 h 4227"/>
              <a:gd name="T18" fmla="*/ 3647 w 4421"/>
              <a:gd name="T19" fmla="*/ 3307 h 4227"/>
              <a:gd name="T20" fmla="*/ 3142 w 4421"/>
              <a:gd name="T21" fmla="*/ 3692 h 4227"/>
              <a:gd name="T22" fmla="*/ 3142 w 4421"/>
              <a:gd name="T23" fmla="*/ 3692 h 4227"/>
              <a:gd name="T24" fmla="*/ 3049 w 4421"/>
              <a:gd name="T25" fmla="*/ 3750 h 4227"/>
              <a:gd name="T26" fmla="*/ 3049 w 4421"/>
              <a:gd name="T27" fmla="*/ 3750 h 4227"/>
              <a:gd name="T28" fmla="*/ 1476 w 4421"/>
              <a:gd name="T29" fmla="*/ 4057 h 4227"/>
              <a:gd name="T30" fmla="*/ 1476 w 4421"/>
              <a:gd name="T31" fmla="*/ 4057 h 4227"/>
              <a:gd name="T32" fmla="*/ 1379 w 4421"/>
              <a:gd name="T33" fmla="*/ 4022 h 4227"/>
              <a:gd name="T34" fmla="*/ 1379 w 4421"/>
              <a:gd name="T35" fmla="*/ 4022 h 4227"/>
              <a:gd name="T36" fmla="*/ 6 w 4421"/>
              <a:gd name="T37" fmla="*/ 2171 h 4227"/>
              <a:gd name="T38" fmla="*/ 6 w 4421"/>
              <a:gd name="T39" fmla="*/ 2171 h 4227"/>
              <a:gd name="T40" fmla="*/ 2 w 4421"/>
              <a:gd name="T41" fmla="*/ 2102 h 4227"/>
              <a:gd name="T42" fmla="*/ 2 w 4421"/>
              <a:gd name="T43" fmla="*/ 2102 h 4227"/>
              <a:gd name="T44" fmla="*/ 2 w 4421"/>
              <a:gd name="T45" fmla="*/ 1960 h 4227"/>
              <a:gd name="T46" fmla="*/ 2 w 4421"/>
              <a:gd name="T47" fmla="*/ 1960 h 4227"/>
              <a:gd name="T48" fmla="*/ 1215 w 4421"/>
              <a:gd name="T49" fmla="*/ 239 h 4227"/>
              <a:gd name="T50" fmla="*/ 1215 w 4421"/>
              <a:gd name="T51" fmla="*/ 239 h 4227"/>
              <a:gd name="T52" fmla="*/ 1313 w 4421"/>
              <a:gd name="T53" fmla="*/ 197 h 4227"/>
              <a:gd name="T54" fmla="*/ 1313 w 4421"/>
              <a:gd name="T55" fmla="*/ 197 h 4227"/>
              <a:gd name="T56" fmla="*/ 2511 w 4421"/>
              <a:gd name="T57" fmla="*/ 100 h 4227"/>
              <a:gd name="T58" fmla="*/ 2511 w 4421"/>
              <a:gd name="T59" fmla="*/ 100 h 4227"/>
              <a:gd name="T60" fmla="*/ 2616 w 4421"/>
              <a:gd name="T61" fmla="*/ 130 h 4227"/>
              <a:gd name="T62" fmla="*/ 2616 w 4421"/>
              <a:gd name="T63" fmla="*/ 130 h 4227"/>
              <a:gd name="T64" fmla="*/ 3738 w 4421"/>
              <a:gd name="T65" fmla="*/ 917 h 4227"/>
              <a:gd name="T66" fmla="*/ 3738 w 4421"/>
              <a:gd name="T67" fmla="*/ 917 h 4227"/>
              <a:gd name="T68" fmla="*/ 4078 w 4421"/>
              <a:gd name="T69" fmla="*/ 2765 h 4227"/>
              <a:gd name="T70" fmla="*/ 4078 w 4421"/>
              <a:gd name="T71" fmla="*/ 2765 h 4227"/>
              <a:gd name="T72" fmla="*/ 4065 w 4421"/>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1" h="4227">
                <a:moveTo>
                  <a:pt x="4065" y="2794"/>
                </a:moveTo>
                <a:lnTo>
                  <a:pt x="4065" y="2794"/>
                </a:lnTo>
                <a:cubicBezTo>
                  <a:pt x="3994" y="2906"/>
                  <a:pt x="3918" y="3015"/>
                  <a:pt x="3842" y="3121"/>
                </a:cubicBezTo>
                <a:lnTo>
                  <a:pt x="3842" y="3121"/>
                </a:lnTo>
                <a:cubicBezTo>
                  <a:pt x="3824" y="3142"/>
                  <a:pt x="3805" y="3162"/>
                  <a:pt x="3784" y="3181"/>
                </a:cubicBezTo>
                <a:lnTo>
                  <a:pt x="3784" y="3181"/>
                </a:lnTo>
                <a:cubicBezTo>
                  <a:pt x="3764" y="3201"/>
                  <a:pt x="3744" y="3221"/>
                  <a:pt x="3723" y="3240"/>
                </a:cubicBezTo>
                <a:lnTo>
                  <a:pt x="3723" y="3240"/>
                </a:lnTo>
                <a:cubicBezTo>
                  <a:pt x="3698" y="3263"/>
                  <a:pt x="3672" y="3285"/>
                  <a:pt x="3647" y="3307"/>
                </a:cubicBezTo>
                <a:lnTo>
                  <a:pt x="3647" y="3307"/>
                </a:lnTo>
                <a:cubicBezTo>
                  <a:pt x="3496" y="3441"/>
                  <a:pt x="3326" y="3575"/>
                  <a:pt x="3142" y="3692"/>
                </a:cubicBezTo>
                <a:lnTo>
                  <a:pt x="3142" y="3692"/>
                </a:lnTo>
                <a:cubicBezTo>
                  <a:pt x="3111" y="3712"/>
                  <a:pt x="3081" y="3731"/>
                  <a:pt x="3049" y="3750"/>
                </a:cubicBezTo>
                <a:lnTo>
                  <a:pt x="3049" y="3750"/>
                </a:lnTo>
                <a:cubicBezTo>
                  <a:pt x="2592" y="4041"/>
                  <a:pt x="1997" y="4226"/>
                  <a:pt x="1476" y="4057"/>
                </a:cubicBezTo>
                <a:lnTo>
                  <a:pt x="1476" y="4057"/>
                </a:lnTo>
                <a:cubicBezTo>
                  <a:pt x="1443" y="4047"/>
                  <a:pt x="1411" y="4035"/>
                  <a:pt x="1379" y="4022"/>
                </a:cubicBezTo>
                <a:lnTo>
                  <a:pt x="1379" y="4022"/>
                </a:lnTo>
                <a:cubicBezTo>
                  <a:pt x="544" y="3744"/>
                  <a:pt x="173" y="2934"/>
                  <a:pt x="6" y="2171"/>
                </a:cubicBezTo>
                <a:lnTo>
                  <a:pt x="6" y="2171"/>
                </a:lnTo>
                <a:cubicBezTo>
                  <a:pt x="4" y="2149"/>
                  <a:pt x="3" y="2125"/>
                  <a:pt x="2" y="2102"/>
                </a:cubicBezTo>
                <a:lnTo>
                  <a:pt x="2" y="2102"/>
                </a:lnTo>
                <a:cubicBezTo>
                  <a:pt x="0" y="2055"/>
                  <a:pt x="0" y="2008"/>
                  <a:pt x="2" y="1960"/>
                </a:cubicBezTo>
                <a:lnTo>
                  <a:pt x="2" y="1960"/>
                </a:lnTo>
                <a:cubicBezTo>
                  <a:pt x="31" y="1205"/>
                  <a:pt x="534" y="547"/>
                  <a:pt x="1215" y="239"/>
                </a:cubicBezTo>
                <a:lnTo>
                  <a:pt x="1215" y="239"/>
                </a:lnTo>
                <a:cubicBezTo>
                  <a:pt x="1247" y="224"/>
                  <a:pt x="1280" y="210"/>
                  <a:pt x="1313" y="197"/>
                </a:cubicBezTo>
                <a:lnTo>
                  <a:pt x="1313" y="197"/>
                </a:lnTo>
                <a:cubicBezTo>
                  <a:pt x="1707" y="16"/>
                  <a:pt x="2123" y="0"/>
                  <a:pt x="2511" y="100"/>
                </a:cubicBezTo>
                <a:lnTo>
                  <a:pt x="2511" y="100"/>
                </a:lnTo>
                <a:cubicBezTo>
                  <a:pt x="2547" y="109"/>
                  <a:pt x="2581" y="119"/>
                  <a:pt x="2616" y="130"/>
                </a:cubicBezTo>
                <a:lnTo>
                  <a:pt x="2616" y="130"/>
                </a:lnTo>
                <a:cubicBezTo>
                  <a:pt x="3074" y="268"/>
                  <a:pt x="3482" y="521"/>
                  <a:pt x="3738" y="917"/>
                </a:cubicBezTo>
                <a:lnTo>
                  <a:pt x="3738" y="917"/>
                </a:lnTo>
                <a:cubicBezTo>
                  <a:pt x="4098" y="1467"/>
                  <a:pt x="4420" y="2159"/>
                  <a:pt x="4078" y="2765"/>
                </a:cubicBezTo>
                <a:lnTo>
                  <a:pt x="4078" y="2765"/>
                </a:lnTo>
                <a:cubicBezTo>
                  <a:pt x="4074" y="2775"/>
                  <a:pt x="4070" y="2785"/>
                  <a:pt x="4065" y="2794"/>
                </a:cubicBezTo>
              </a:path>
            </a:pathLst>
          </a:custGeom>
          <a:solidFill>
            <a:srgbClr val="9FDADF"/>
          </a:solidFill>
          <a:ln>
            <a:solidFill>
              <a:srgbClr val="75A949"/>
            </a:solid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1" name="CuadroTexto 553">
            <a:extLst>
              <a:ext uri="{FF2B5EF4-FFF2-40B4-BE49-F238E27FC236}">
                <a16:creationId xmlns:a16="http://schemas.microsoft.com/office/drawing/2014/main" id="{6A02920E-44CB-B952-302A-AFA5145DFD50}"/>
              </a:ext>
            </a:extLst>
          </p:cNvPr>
          <p:cNvSpPr txBox="1"/>
          <p:nvPr/>
        </p:nvSpPr>
        <p:spPr>
          <a:xfrm>
            <a:off x="855599" y="3246774"/>
            <a:ext cx="2306600" cy="1200329"/>
          </a:xfrm>
          <a:prstGeom prst="rect">
            <a:avLst/>
          </a:prstGeom>
          <a:noFill/>
        </p:spPr>
        <p:txBody>
          <a:bodyPr wrap="square" rtlCol="0">
            <a:spAutoFit/>
          </a:bodyPr>
          <a:lstStyle/>
          <a:p>
            <a:pPr algn="ctr"/>
            <a:r>
              <a:rPr lang="en-US" sz="2400" b="1" dirty="0">
                <a:solidFill>
                  <a:srgbClr val="000000"/>
                </a:solidFill>
                <a:latin typeface="Calibri" panose="020F0502020204030204" pitchFamily="34" charset="0"/>
                <a:ea typeface="Lato" charset="0"/>
                <a:cs typeface="Calibri" panose="020F0502020204030204" pitchFamily="34" charset="0"/>
              </a:rPr>
              <a:t>Ekologické toky v krajinnej mozaike</a:t>
            </a:r>
          </a:p>
        </p:txBody>
      </p:sp>
      <p:sp>
        <p:nvSpPr>
          <p:cNvPr id="12" name="CuadroTexto 553">
            <a:extLst>
              <a:ext uri="{FF2B5EF4-FFF2-40B4-BE49-F238E27FC236}">
                <a16:creationId xmlns:a16="http://schemas.microsoft.com/office/drawing/2014/main" id="{E32EA209-1C8A-1A5A-6A3C-FFCA74326F28}"/>
              </a:ext>
            </a:extLst>
          </p:cNvPr>
          <p:cNvSpPr txBox="1"/>
          <p:nvPr/>
        </p:nvSpPr>
        <p:spPr>
          <a:xfrm>
            <a:off x="3814016" y="3223168"/>
            <a:ext cx="2064752" cy="1200329"/>
          </a:xfrm>
          <a:prstGeom prst="rect">
            <a:avLst/>
          </a:prstGeom>
          <a:noFill/>
        </p:spPr>
        <p:txBody>
          <a:bodyPr wrap="square" rtlCol="0">
            <a:spAutoFit/>
          </a:bodyPr>
          <a:lstStyle/>
          <a:p>
            <a:pPr algn="ctr"/>
            <a:r>
              <a:rPr lang="en-US" sz="2400" b="1" dirty="0">
                <a:solidFill>
                  <a:srgbClr val="000000"/>
                </a:solidFill>
                <a:latin typeface="Calibri" panose="020F0502020204030204" pitchFamily="34" charset="0"/>
                <a:ea typeface="Lato" charset="0"/>
                <a:cs typeface="Calibri" panose="020F0502020204030204" pitchFamily="34" charset="0"/>
              </a:rPr>
              <a:t>Využívanie pôdy a zmena pôdneho krytu</a:t>
            </a:r>
          </a:p>
        </p:txBody>
      </p:sp>
      <p:sp>
        <p:nvSpPr>
          <p:cNvPr id="13" name="CuadroTexto 553">
            <a:extLst>
              <a:ext uri="{FF2B5EF4-FFF2-40B4-BE49-F238E27FC236}">
                <a16:creationId xmlns:a16="http://schemas.microsoft.com/office/drawing/2014/main" id="{A3B93558-EB43-7D5D-04D3-2CEE21255A2D}"/>
              </a:ext>
            </a:extLst>
          </p:cNvPr>
          <p:cNvSpPr txBox="1"/>
          <p:nvPr/>
        </p:nvSpPr>
        <p:spPr>
          <a:xfrm>
            <a:off x="9216218" y="3063222"/>
            <a:ext cx="2382144" cy="1446550"/>
          </a:xfrm>
          <a:prstGeom prst="rect">
            <a:avLst/>
          </a:prstGeom>
          <a:noFill/>
          <a:ln>
            <a:noFill/>
          </a:ln>
        </p:spPr>
        <p:txBody>
          <a:bodyPr wrap="square" rtlCol="0">
            <a:spAutoFit/>
          </a:bodyPr>
          <a:lstStyle/>
          <a:p>
            <a:pPr algn="ctr"/>
            <a:r>
              <a:rPr lang="en-US" sz="2200" b="1" i="0" dirty="0">
                <a:solidFill>
                  <a:srgbClr val="000000"/>
                </a:solidFill>
                <a:effectLst/>
                <a:latin typeface="Söhne"/>
              </a:rPr>
              <a:t>Úloha ľudských vplyvov na krajinnú rozmanitosť</a:t>
            </a:r>
          </a:p>
        </p:txBody>
      </p:sp>
      <p:sp>
        <p:nvSpPr>
          <p:cNvPr id="14" name="Freeform 174">
            <a:extLst>
              <a:ext uri="{FF2B5EF4-FFF2-40B4-BE49-F238E27FC236}">
                <a16:creationId xmlns:a16="http://schemas.microsoft.com/office/drawing/2014/main" id="{F0639D05-5EC3-9A48-4D1F-A8F5A1F2E4F3}"/>
              </a:ext>
            </a:extLst>
          </p:cNvPr>
          <p:cNvSpPr>
            <a:spLocks noChangeArrowheads="1"/>
          </p:cNvSpPr>
          <p:nvPr/>
        </p:nvSpPr>
        <p:spPr bwMode="auto">
          <a:xfrm>
            <a:off x="6293905" y="2460819"/>
            <a:ext cx="2620592" cy="2619801"/>
          </a:xfrm>
          <a:custGeom>
            <a:avLst/>
            <a:gdLst>
              <a:gd name="T0" fmla="*/ 355 w 4425"/>
              <a:gd name="T1" fmla="*/ 2797 h 4230"/>
              <a:gd name="T2" fmla="*/ 355 w 4425"/>
              <a:gd name="T3" fmla="*/ 2797 h 4230"/>
              <a:gd name="T4" fmla="*/ 579 w 4425"/>
              <a:gd name="T5" fmla="*/ 3123 h 4230"/>
              <a:gd name="T6" fmla="*/ 579 w 4425"/>
              <a:gd name="T7" fmla="*/ 3123 h 4230"/>
              <a:gd name="T8" fmla="*/ 637 w 4425"/>
              <a:gd name="T9" fmla="*/ 3184 h 4230"/>
              <a:gd name="T10" fmla="*/ 637 w 4425"/>
              <a:gd name="T11" fmla="*/ 3184 h 4230"/>
              <a:gd name="T12" fmla="*/ 698 w 4425"/>
              <a:gd name="T13" fmla="*/ 3243 h 4230"/>
              <a:gd name="T14" fmla="*/ 698 w 4425"/>
              <a:gd name="T15" fmla="*/ 3243 h 4230"/>
              <a:gd name="T16" fmla="*/ 774 w 4425"/>
              <a:gd name="T17" fmla="*/ 3310 h 4230"/>
              <a:gd name="T18" fmla="*/ 774 w 4425"/>
              <a:gd name="T19" fmla="*/ 3310 h 4230"/>
              <a:gd name="T20" fmla="*/ 1279 w 4425"/>
              <a:gd name="T21" fmla="*/ 3695 h 4230"/>
              <a:gd name="T22" fmla="*/ 1279 w 4425"/>
              <a:gd name="T23" fmla="*/ 3695 h 4230"/>
              <a:gd name="T24" fmla="*/ 1372 w 4425"/>
              <a:gd name="T25" fmla="*/ 3752 h 4230"/>
              <a:gd name="T26" fmla="*/ 1372 w 4425"/>
              <a:gd name="T27" fmla="*/ 3752 h 4230"/>
              <a:gd name="T28" fmla="*/ 2947 w 4425"/>
              <a:gd name="T29" fmla="*/ 4061 h 4230"/>
              <a:gd name="T30" fmla="*/ 2947 w 4425"/>
              <a:gd name="T31" fmla="*/ 4061 h 4230"/>
              <a:gd name="T32" fmla="*/ 3043 w 4425"/>
              <a:gd name="T33" fmla="*/ 4025 h 4230"/>
              <a:gd name="T34" fmla="*/ 3043 w 4425"/>
              <a:gd name="T35" fmla="*/ 4025 h 4230"/>
              <a:gd name="T36" fmla="*/ 4418 w 4425"/>
              <a:gd name="T37" fmla="*/ 2174 h 4230"/>
              <a:gd name="T38" fmla="*/ 4418 w 4425"/>
              <a:gd name="T39" fmla="*/ 2174 h 4230"/>
              <a:gd name="T40" fmla="*/ 4422 w 4425"/>
              <a:gd name="T41" fmla="*/ 2104 h 4230"/>
              <a:gd name="T42" fmla="*/ 4422 w 4425"/>
              <a:gd name="T43" fmla="*/ 2104 h 4230"/>
              <a:gd name="T44" fmla="*/ 4422 w 4425"/>
              <a:gd name="T45" fmla="*/ 1963 h 4230"/>
              <a:gd name="T46" fmla="*/ 4422 w 4425"/>
              <a:gd name="T47" fmla="*/ 1963 h 4230"/>
              <a:gd name="T48" fmla="*/ 3208 w 4425"/>
              <a:gd name="T49" fmla="*/ 240 h 4230"/>
              <a:gd name="T50" fmla="*/ 3208 w 4425"/>
              <a:gd name="T51" fmla="*/ 240 h 4230"/>
              <a:gd name="T52" fmla="*/ 3109 w 4425"/>
              <a:gd name="T53" fmla="*/ 197 h 4230"/>
              <a:gd name="T54" fmla="*/ 3109 w 4425"/>
              <a:gd name="T55" fmla="*/ 197 h 4230"/>
              <a:gd name="T56" fmla="*/ 1911 w 4425"/>
              <a:gd name="T57" fmla="*/ 101 h 4230"/>
              <a:gd name="T58" fmla="*/ 1911 w 4425"/>
              <a:gd name="T59" fmla="*/ 101 h 4230"/>
              <a:gd name="T60" fmla="*/ 1806 w 4425"/>
              <a:gd name="T61" fmla="*/ 131 h 4230"/>
              <a:gd name="T62" fmla="*/ 1806 w 4425"/>
              <a:gd name="T63" fmla="*/ 131 h 4230"/>
              <a:gd name="T64" fmla="*/ 683 w 4425"/>
              <a:gd name="T65" fmla="*/ 919 h 4230"/>
              <a:gd name="T66" fmla="*/ 683 w 4425"/>
              <a:gd name="T67" fmla="*/ 919 h 4230"/>
              <a:gd name="T68" fmla="*/ 343 w 4425"/>
              <a:gd name="T69" fmla="*/ 2767 h 4230"/>
              <a:gd name="T70" fmla="*/ 343 w 4425"/>
              <a:gd name="T71" fmla="*/ 2767 h 4230"/>
              <a:gd name="T72" fmla="*/ 355 w 4425"/>
              <a:gd name="T73" fmla="*/ 2797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2797"/>
                </a:moveTo>
                <a:lnTo>
                  <a:pt x="355" y="2797"/>
                </a:lnTo>
                <a:cubicBezTo>
                  <a:pt x="427" y="2909"/>
                  <a:pt x="503" y="3017"/>
                  <a:pt x="579" y="3123"/>
                </a:cubicBezTo>
                <a:lnTo>
                  <a:pt x="579" y="3123"/>
                </a:lnTo>
                <a:cubicBezTo>
                  <a:pt x="597" y="3144"/>
                  <a:pt x="617" y="3164"/>
                  <a:pt x="637" y="3184"/>
                </a:cubicBezTo>
                <a:lnTo>
                  <a:pt x="637" y="3184"/>
                </a:lnTo>
                <a:cubicBezTo>
                  <a:pt x="657" y="3204"/>
                  <a:pt x="677" y="3224"/>
                  <a:pt x="698" y="3243"/>
                </a:cubicBezTo>
                <a:lnTo>
                  <a:pt x="698" y="3243"/>
                </a:lnTo>
                <a:cubicBezTo>
                  <a:pt x="723" y="3266"/>
                  <a:pt x="748" y="3288"/>
                  <a:pt x="774" y="3310"/>
                </a:cubicBezTo>
                <a:lnTo>
                  <a:pt x="774" y="3310"/>
                </a:lnTo>
                <a:cubicBezTo>
                  <a:pt x="925" y="3444"/>
                  <a:pt x="1096" y="3578"/>
                  <a:pt x="1279" y="3695"/>
                </a:cubicBezTo>
                <a:lnTo>
                  <a:pt x="1279" y="3695"/>
                </a:lnTo>
                <a:cubicBezTo>
                  <a:pt x="1309" y="3715"/>
                  <a:pt x="1341" y="3734"/>
                  <a:pt x="1372" y="3752"/>
                </a:cubicBezTo>
                <a:lnTo>
                  <a:pt x="1372" y="3752"/>
                </a:lnTo>
                <a:cubicBezTo>
                  <a:pt x="1830" y="4044"/>
                  <a:pt x="2426" y="4229"/>
                  <a:pt x="2947" y="4061"/>
                </a:cubicBezTo>
                <a:lnTo>
                  <a:pt x="2947" y="4061"/>
                </a:lnTo>
                <a:cubicBezTo>
                  <a:pt x="2979" y="4050"/>
                  <a:pt x="3012" y="4038"/>
                  <a:pt x="3043" y="4025"/>
                </a:cubicBezTo>
                <a:lnTo>
                  <a:pt x="3043" y="4025"/>
                </a:lnTo>
                <a:cubicBezTo>
                  <a:pt x="3879" y="3747"/>
                  <a:pt x="4249" y="2936"/>
                  <a:pt x="4418" y="2174"/>
                </a:cubicBezTo>
                <a:lnTo>
                  <a:pt x="4418" y="2174"/>
                </a:lnTo>
                <a:cubicBezTo>
                  <a:pt x="4419" y="2150"/>
                  <a:pt x="4420" y="2127"/>
                  <a:pt x="4422" y="2104"/>
                </a:cubicBezTo>
                <a:lnTo>
                  <a:pt x="4422" y="2104"/>
                </a:lnTo>
                <a:cubicBezTo>
                  <a:pt x="4424" y="2057"/>
                  <a:pt x="4424" y="2010"/>
                  <a:pt x="4422" y="1963"/>
                </a:cubicBezTo>
                <a:lnTo>
                  <a:pt x="4422" y="1963"/>
                </a:lnTo>
                <a:cubicBezTo>
                  <a:pt x="4392" y="1206"/>
                  <a:pt x="3889" y="548"/>
                  <a:pt x="3208" y="240"/>
                </a:cubicBezTo>
                <a:lnTo>
                  <a:pt x="3208" y="240"/>
                </a:lnTo>
                <a:cubicBezTo>
                  <a:pt x="3175" y="225"/>
                  <a:pt x="3143" y="211"/>
                  <a:pt x="3109" y="197"/>
                </a:cubicBezTo>
                <a:lnTo>
                  <a:pt x="3109" y="197"/>
                </a:lnTo>
                <a:cubicBezTo>
                  <a:pt x="2715" y="17"/>
                  <a:pt x="2298" y="0"/>
                  <a:pt x="1911" y="101"/>
                </a:cubicBezTo>
                <a:lnTo>
                  <a:pt x="1911" y="101"/>
                </a:lnTo>
                <a:cubicBezTo>
                  <a:pt x="1875" y="110"/>
                  <a:pt x="1840" y="120"/>
                  <a:pt x="1806" y="131"/>
                </a:cubicBezTo>
                <a:lnTo>
                  <a:pt x="1806" y="131"/>
                </a:lnTo>
                <a:cubicBezTo>
                  <a:pt x="1347" y="270"/>
                  <a:pt x="939" y="522"/>
                  <a:pt x="683" y="919"/>
                </a:cubicBezTo>
                <a:lnTo>
                  <a:pt x="683" y="919"/>
                </a:lnTo>
                <a:cubicBezTo>
                  <a:pt x="322" y="1468"/>
                  <a:pt x="0" y="2161"/>
                  <a:pt x="343" y="2767"/>
                </a:cubicBezTo>
                <a:lnTo>
                  <a:pt x="343" y="2767"/>
                </a:lnTo>
                <a:cubicBezTo>
                  <a:pt x="347" y="2777"/>
                  <a:pt x="351" y="2787"/>
                  <a:pt x="355"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5" name="Freeform 175">
            <a:extLst>
              <a:ext uri="{FF2B5EF4-FFF2-40B4-BE49-F238E27FC236}">
                <a16:creationId xmlns:a16="http://schemas.microsoft.com/office/drawing/2014/main" id="{68705899-F0C6-CD4B-85FA-DF4104569E89}"/>
              </a:ext>
            </a:extLst>
          </p:cNvPr>
          <p:cNvSpPr>
            <a:spLocks noChangeArrowheads="1"/>
          </p:cNvSpPr>
          <p:nvPr/>
        </p:nvSpPr>
        <p:spPr bwMode="auto">
          <a:xfrm>
            <a:off x="6401619" y="2530065"/>
            <a:ext cx="2620592" cy="2619798"/>
          </a:xfrm>
          <a:custGeom>
            <a:avLst/>
            <a:gdLst>
              <a:gd name="T0" fmla="*/ 355 w 4425"/>
              <a:gd name="T1" fmla="*/ 1432 h 4230"/>
              <a:gd name="T2" fmla="*/ 355 w 4425"/>
              <a:gd name="T3" fmla="*/ 1432 h 4230"/>
              <a:gd name="T4" fmla="*/ 579 w 4425"/>
              <a:gd name="T5" fmla="*/ 1106 h 4230"/>
              <a:gd name="T6" fmla="*/ 579 w 4425"/>
              <a:gd name="T7" fmla="*/ 1106 h 4230"/>
              <a:gd name="T8" fmla="*/ 637 w 4425"/>
              <a:gd name="T9" fmla="*/ 1045 h 4230"/>
              <a:gd name="T10" fmla="*/ 637 w 4425"/>
              <a:gd name="T11" fmla="*/ 1045 h 4230"/>
              <a:gd name="T12" fmla="*/ 698 w 4425"/>
              <a:gd name="T13" fmla="*/ 986 h 4230"/>
              <a:gd name="T14" fmla="*/ 698 w 4425"/>
              <a:gd name="T15" fmla="*/ 986 h 4230"/>
              <a:gd name="T16" fmla="*/ 774 w 4425"/>
              <a:gd name="T17" fmla="*/ 919 h 4230"/>
              <a:gd name="T18" fmla="*/ 774 w 4425"/>
              <a:gd name="T19" fmla="*/ 919 h 4230"/>
              <a:gd name="T20" fmla="*/ 1279 w 4425"/>
              <a:gd name="T21" fmla="*/ 534 h 4230"/>
              <a:gd name="T22" fmla="*/ 1279 w 4425"/>
              <a:gd name="T23" fmla="*/ 534 h 4230"/>
              <a:gd name="T24" fmla="*/ 1372 w 4425"/>
              <a:gd name="T25" fmla="*/ 477 h 4230"/>
              <a:gd name="T26" fmla="*/ 1372 w 4425"/>
              <a:gd name="T27" fmla="*/ 477 h 4230"/>
              <a:gd name="T28" fmla="*/ 2947 w 4425"/>
              <a:gd name="T29" fmla="*/ 168 h 4230"/>
              <a:gd name="T30" fmla="*/ 2947 w 4425"/>
              <a:gd name="T31" fmla="*/ 168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5 h 4230"/>
              <a:gd name="T46" fmla="*/ 4422 w 4425"/>
              <a:gd name="T47" fmla="*/ 2265 h 4230"/>
              <a:gd name="T48" fmla="*/ 3208 w 4425"/>
              <a:gd name="T49" fmla="*/ 3990 h 4230"/>
              <a:gd name="T50" fmla="*/ 3208 w 4425"/>
              <a:gd name="T51" fmla="*/ 3990 h 4230"/>
              <a:gd name="T52" fmla="*/ 3109 w 4425"/>
              <a:gd name="T53" fmla="*/ 4032 h 4230"/>
              <a:gd name="T54" fmla="*/ 3109 w 4425"/>
              <a:gd name="T55" fmla="*/ 4032 h 4230"/>
              <a:gd name="T56" fmla="*/ 1911 w 4425"/>
              <a:gd name="T57" fmla="*/ 4129 h 4230"/>
              <a:gd name="T58" fmla="*/ 1911 w 4425"/>
              <a:gd name="T59" fmla="*/ 4129 h 4230"/>
              <a:gd name="T60" fmla="*/ 1806 w 4425"/>
              <a:gd name="T61" fmla="*/ 4098 h 4230"/>
              <a:gd name="T62" fmla="*/ 1806 w 4425"/>
              <a:gd name="T63" fmla="*/ 4098 h 4230"/>
              <a:gd name="T64" fmla="*/ 683 w 4425"/>
              <a:gd name="T65" fmla="*/ 3311 h 4230"/>
              <a:gd name="T66" fmla="*/ 683 w 4425"/>
              <a:gd name="T67" fmla="*/ 3311 h 4230"/>
              <a:gd name="T68" fmla="*/ 343 w 4425"/>
              <a:gd name="T69" fmla="*/ 1462 h 4230"/>
              <a:gd name="T70" fmla="*/ 343 w 4425"/>
              <a:gd name="T71" fmla="*/ 1462 h 4230"/>
              <a:gd name="T72" fmla="*/ 355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1432"/>
                </a:moveTo>
                <a:lnTo>
                  <a:pt x="355" y="1432"/>
                </a:lnTo>
                <a:cubicBezTo>
                  <a:pt x="427" y="1320"/>
                  <a:pt x="503" y="1212"/>
                  <a:pt x="579" y="1106"/>
                </a:cubicBezTo>
                <a:lnTo>
                  <a:pt x="579" y="1106"/>
                </a:lnTo>
                <a:cubicBezTo>
                  <a:pt x="597" y="1085"/>
                  <a:pt x="617" y="1065"/>
                  <a:pt x="637" y="1045"/>
                </a:cubicBezTo>
                <a:lnTo>
                  <a:pt x="637" y="1045"/>
                </a:lnTo>
                <a:cubicBezTo>
                  <a:pt x="657" y="1025"/>
                  <a:pt x="677" y="1006"/>
                  <a:pt x="698" y="986"/>
                </a:cubicBezTo>
                <a:lnTo>
                  <a:pt x="698" y="986"/>
                </a:lnTo>
                <a:cubicBezTo>
                  <a:pt x="723" y="964"/>
                  <a:pt x="748" y="941"/>
                  <a:pt x="774" y="919"/>
                </a:cubicBezTo>
                <a:lnTo>
                  <a:pt x="774" y="919"/>
                </a:lnTo>
                <a:cubicBezTo>
                  <a:pt x="925" y="785"/>
                  <a:pt x="1096" y="651"/>
                  <a:pt x="1279" y="534"/>
                </a:cubicBezTo>
                <a:lnTo>
                  <a:pt x="1279" y="534"/>
                </a:lnTo>
                <a:cubicBezTo>
                  <a:pt x="1309" y="514"/>
                  <a:pt x="1341" y="496"/>
                  <a:pt x="1372" y="477"/>
                </a:cubicBezTo>
                <a:lnTo>
                  <a:pt x="1372" y="477"/>
                </a:lnTo>
                <a:cubicBezTo>
                  <a:pt x="1830" y="185"/>
                  <a:pt x="2426" y="0"/>
                  <a:pt x="2947" y="168"/>
                </a:cubicBezTo>
                <a:lnTo>
                  <a:pt x="2947" y="168"/>
                </a:lnTo>
                <a:cubicBezTo>
                  <a:pt x="2979" y="179"/>
                  <a:pt x="3012" y="191"/>
                  <a:pt x="3043" y="204"/>
                </a:cubicBezTo>
                <a:lnTo>
                  <a:pt x="3043" y="204"/>
                </a:lnTo>
                <a:cubicBezTo>
                  <a:pt x="3879" y="482"/>
                  <a:pt x="4249" y="1293"/>
                  <a:pt x="4418" y="2055"/>
                </a:cubicBezTo>
                <a:lnTo>
                  <a:pt x="4418" y="2055"/>
                </a:lnTo>
                <a:cubicBezTo>
                  <a:pt x="4419" y="2078"/>
                  <a:pt x="4420" y="2101"/>
                  <a:pt x="4422" y="2124"/>
                </a:cubicBezTo>
                <a:lnTo>
                  <a:pt x="4422" y="2124"/>
                </a:lnTo>
                <a:cubicBezTo>
                  <a:pt x="4424" y="2171"/>
                  <a:pt x="4424" y="2218"/>
                  <a:pt x="4422" y="2265"/>
                </a:cubicBezTo>
                <a:lnTo>
                  <a:pt x="4422" y="2265"/>
                </a:lnTo>
                <a:cubicBezTo>
                  <a:pt x="4392" y="3023"/>
                  <a:pt x="3889" y="3681"/>
                  <a:pt x="3208" y="3990"/>
                </a:cubicBezTo>
                <a:lnTo>
                  <a:pt x="3208" y="3990"/>
                </a:lnTo>
                <a:cubicBezTo>
                  <a:pt x="3175" y="4005"/>
                  <a:pt x="3143" y="4018"/>
                  <a:pt x="3109" y="4032"/>
                </a:cubicBezTo>
                <a:lnTo>
                  <a:pt x="3109" y="4032"/>
                </a:lnTo>
                <a:cubicBezTo>
                  <a:pt x="2715" y="4212"/>
                  <a:pt x="2299" y="4229"/>
                  <a:pt x="1911" y="4129"/>
                </a:cubicBezTo>
                <a:lnTo>
                  <a:pt x="1911" y="4129"/>
                </a:lnTo>
                <a:cubicBezTo>
                  <a:pt x="1875" y="4120"/>
                  <a:pt x="1840" y="4109"/>
                  <a:pt x="1806" y="4098"/>
                </a:cubicBezTo>
                <a:lnTo>
                  <a:pt x="1806" y="4098"/>
                </a:lnTo>
                <a:cubicBezTo>
                  <a:pt x="1347" y="3960"/>
                  <a:pt x="939" y="3708"/>
                  <a:pt x="683" y="3311"/>
                </a:cubicBezTo>
                <a:lnTo>
                  <a:pt x="683" y="3311"/>
                </a:lnTo>
                <a:cubicBezTo>
                  <a:pt x="322" y="2761"/>
                  <a:pt x="0" y="2068"/>
                  <a:pt x="343" y="1462"/>
                </a:cubicBezTo>
                <a:lnTo>
                  <a:pt x="343" y="1462"/>
                </a:lnTo>
                <a:cubicBezTo>
                  <a:pt x="347" y="1452"/>
                  <a:pt x="351" y="1442"/>
                  <a:pt x="355"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6" name="Freeform 173">
            <a:extLst>
              <a:ext uri="{FF2B5EF4-FFF2-40B4-BE49-F238E27FC236}">
                <a16:creationId xmlns:a16="http://schemas.microsoft.com/office/drawing/2014/main" id="{50ECE955-ABD8-EE0D-862B-51FB83C6B231}"/>
              </a:ext>
            </a:extLst>
          </p:cNvPr>
          <p:cNvSpPr>
            <a:spLocks noChangeArrowheads="1"/>
          </p:cNvSpPr>
          <p:nvPr/>
        </p:nvSpPr>
        <p:spPr bwMode="auto">
          <a:xfrm>
            <a:off x="6463170" y="2514677"/>
            <a:ext cx="2620592" cy="2619798"/>
          </a:xfrm>
          <a:custGeom>
            <a:avLst/>
            <a:gdLst>
              <a:gd name="T0" fmla="*/ 4065 w 4422"/>
              <a:gd name="T1" fmla="*/ 2794 h 4227"/>
              <a:gd name="T2" fmla="*/ 4065 w 4422"/>
              <a:gd name="T3" fmla="*/ 2794 h 4227"/>
              <a:gd name="T4" fmla="*/ 3842 w 4422"/>
              <a:gd name="T5" fmla="*/ 3121 h 4227"/>
              <a:gd name="T6" fmla="*/ 3842 w 4422"/>
              <a:gd name="T7" fmla="*/ 3121 h 4227"/>
              <a:gd name="T8" fmla="*/ 3784 w 4422"/>
              <a:gd name="T9" fmla="*/ 3181 h 4227"/>
              <a:gd name="T10" fmla="*/ 3784 w 4422"/>
              <a:gd name="T11" fmla="*/ 3181 h 4227"/>
              <a:gd name="T12" fmla="*/ 3723 w 4422"/>
              <a:gd name="T13" fmla="*/ 3240 h 4227"/>
              <a:gd name="T14" fmla="*/ 3723 w 4422"/>
              <a:gd name="T15" fmla="*/ 3240 h 4227"/>
              <a:gd name="T16" fmla="*/ 3647 w 4422"/>
              <a:gd name="T17" fmla="*/ 3307 h 4227"/>
              <a:gd name="T18" fmla="*/ 3647 w 4422"/>
              <a:gd name="T19" fmla="*/ 3307 h 4227"/>
              <a:gd name="T20" fmla="*/ 3142 w 4422"/>
              <a:gd name="T21" fmla="*/ 3692 h 4227"/>
              <a:gd name="T22" fmla="*/ 3142 w 4422"/>
              <a:gd name="T23" fmla="*/ 3692 h 4227"/>
              <a:gd name="T24" fmla="*/ 3049 w 4422"/>
              <a:gd name="T25" fmla="*/ 3750 h 4227"/>
              <a:gd name="T26" fmla="*/ 3049 w 4422"/>
              <a:gd name="T27" fmla="*/ 3750 h 4227"/>
              <a:gd name="T28" fmla="*/ 1476 w 4422"/>
              <a:gd name="T29" fmla="*/ 4057 h 4227"/>
              <a:gd name="T30" fmla="*/ 1476 w 4422"/>
              <a:gd name="T31" fmla="*/ 4057 h 4227"/>
              <a:gd name="T32" fmla="*/ 1379 w 4422"/>
              <a:gd name="T33" fmla="*/ 4022 h 4227"/>
              <a:gd name="T34" fmla="*/ 1379 w 4422"/>
              <a:gd name="T35" fmla="*/ 4022 h 4227"/>
              <a:gd name="T36" fmla="*/ 6 w 4422"/>
              <a:gd name="T37" fmla="*/ 2171 h 4227"/>
              <a:gd name="T38" fmla="*/ 6 w 4422"/>
              <a:gd name="T39" fmla="*/ 2171 h 4227"/>
              <a:gd name="T40" fmla="*/ 2 w 4422"/>
              <a:gd name="T41" fmla="*/ 2102 h 4227"/>
              <a:gd name="T42" fmla="*/ 2 w 4422"/>
              <a:gd name="T43" fmla="*/ 2102 h 4227"/>
              <a:gd name="T44" fmla="*/ 2 w 4422"/>
              <a:gd name="T45" fmla="*/ 1960 h 4227"/>
              <a:gd name="T46" fmla="*/ 2 w 4422"/>
              <a:gd name="T47" fmla="*/ 1960 h 4227"/>
              <a:gd name="T48" fmla="*/ 1214 w 4422"/>
              <a:gd name="T49" fmla="*/ 239 h 4227"/>
              <a:gd name="T50" fmla="*/ 1214 w 4422"/>
              <a:gd name="T51" fmla="*/ 239 h 4227"/>
              <a:gd name="T52" fmla="*/ 1313 w 4422"/>
              <a:gd name="T53" fmla="*/ 197 h 4227"/>
              <a:gd name="T54" fmla="*/ 1313 w 4422"/>
              <a:gd name="T55" fmla="*/ 197 h 4227"/>
              <a:gd name="T56" fmla="*/ 2511 w 4422"/>
              <a:gd name="T57" fmla="*/ 100 h 4227"/>
              <a:gd name="T58" fmla="*/ 2511 w 4422"/>
              <a:gd name="T59" fmla="*/ 100 h 4227"/>
              <a:gd name="T60" fmla="*/ 2616 w 4422"/>
              <a:gd name="T61" fmla="*/ 130 h 4227"/>
              <a:gd name="T62" fmla="*/ 2616 w 4422"/>
              <a:gd name="T63" fmla="*/ 130 h 4227"/>
              <a:gd name="T64" fmla="*/ 3738 w 4422"/>
              <a:gd name="T65" fmla="*/ 917 h 4227"/>
              <a:gd name="T66" fmla="*/ 3738 w 4422"/>
              <a:gd name="T67" fmla="*/ 917 h 4227"/>
              <a:gd name="T68" fmla="*/ 4078 w 4422"/>
              <a:gd name="T69" fmla="*/ 2765 h 4227"/>
              <a:gd name="T70" fmla="*/ 4078 w 4422"/>
              <a:gd name="T71" fmla="*/ 2765 h 4227"/>
              <a:gd name="T72" fmla="*/ 4065 w 4422"/>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2" h="4227">
                <a:moveTo>
                  <a:pt x="4065" y="2794"/>
                </a:moveTo>
                <a:lnTo>
                  <a:pt x="4065" y="2794"/>
                </a:lnTo>
                <a:cubicBezTo>
                  <a:pt x="3994" y="2906"/>
                  <a:pt x="3918" y="3015"/>
                  <a:pt x="3842" y="3121"/>
                </a:cubicBezTo>
                <a:lnTo>
                  <a:pt x="3842" y="3121"/>
                </a:lnTo>
                <a:cubicBezTo>
                  <a:pt x="3824" y="3142"/>
                  <a:pt x="3804" y="3162"/>
                  <a:pt x="3784" y="3181"/>
                </a:cubicBezTo>
                <a:lnTo>
                  <a:pt x="3784" y="3181"/>
                </a:lnTo>
                <a:cubicBezTo>
                  <a:pt x="3764" y="3201"/>
                  <a:pt x="3744" y="3221"/>
                  <a:pt x="3723" y="3240"/>
                </a:cubicBezTo>
                <a:lnTo>
                  <a:pt x="3723" y="3240"/>
                </a:lnTo>
                <a:cubicBezTo>
                  <a:pt x="3698" y="3263"/>
                  <a:pt x="3672" y="3285"/>
                  <a:pt x="3647" y="3307"/>
                </a:cubicBezTo>
                <a:lnTo>
                  <a:pt x="3647" y="3307"/>
                </a:lnTo>
                <a:cubicBezTo>
                  <a:pt x="3496" y="3441"/>
                  <a:pt x="3326" y="3575"/>
                  <a:pt x="3142" y="3692"/>
                </a:cubicBezTo>
                <a:lnTo>
                  <a:pt x="3142" y="3692"/>
                </a:lnTo>
                <a:cubicBezTo>
                  <a:pt x="3112" y="3712"/>
                  <a:pt x="3080" y="3731"/>
                  <a:pt x="3049" y="3750"/>
                </a:cubicBezTo>
                <a:lnTo>
                  <a:pt x="3049" y="3750"/>
                </a:lnTo>
                <a:cubicBezTo>
                  <a:pt x="2592" y="4041"/>
                  <a:pt x="1997" y="4226"/>
                  <a:pt x="1476" y="4057"/>
                </a:cubicBezTo>
                <a:lnTo>
                  <a:pt x="1476" y="4057"/>
                </a:lnTo>
                <a:cubicBezTo>
                  <a:pt x="1443" y="4047"/>
                  <a:pt x="1412" y="4035"/>
                  <a:pt x="1379" y="4022"/>
                </a:cubicBezTo>
                <a:lnTo>
                  <a:pt x="1379" y="4022"/>
                </a:lnTo>
                <a:cubicBezTo>
                  <a:pt x="544" y="3744"/>
                  <a:pt x="174" y="2934"/>
                  <a:pt x="6" y="2171"/>
                </a:cubicBezTo>
                <a:lnTo>
                  <a:pt x="6" y="2171"/>
                </a:lnTo>
                <a:cubicBezTo>
                  <a:pt x="4" y="2149"/>
                  <a:pt x="3" y="2125"/>
                  <a:pt x="2" y="2102"/>
                </a:cubicBezTo>
                <a:lnTo>
                  <a:pt x="2" y="2102"/>
                </a:lnTo>
                <a:cubicBezTo>
                  <a:pt x="0" y="2055"/>
                  <a:pt x="0" y="2008"/>
                  <a:pt x="2" y="1960"/>
                </a:cubicBezTo>
                <a:lnTo>
                  <a:pt x="2" y="1960"/>
                </a:lnTo>
                <a:cubicBezTo>
                  <a:pt x="31" y="1205"/>
                  <a:pt x="534" y="547"/>
                  <a:pt x="1214" y="239"/>
                </a:cubicBezTo>
                <a:lnTo>
                  <a:pt x="1214" y="239"/>
                </a:lnTo>
                <a:cubicBezTo>
                  <a:pt x="1247" y="224"/>
                  <a:pt x="1280" y="210"/>
                  <a:pt x="1313" y="197"/>
                </a:cubicBezTo>
                <a:lnTo>
                  <a:pt x="1313" y="197"/>
                </a:lnTo>
                <a:cubicBezTo>
                  <a:pt x="1707" y="16"/>
                  <a:pt x="2123" y="0"/>
                  <a:pt x="2511" y="100"/>
                </a:cubicBezTo>
                <a:lnTo>
                  <a:pt x="2511" y="100"/>
                </a:lnTo>
                <a:cubicBezTo>
                  <a:pt x="2546" y="109"/>
                  <a:pt x="2581" y="119"/>
                  <a:pt x="2616" y="130"/>
                </a:cubicBezTo>
                <a:lnTo>
                  <a:pt x="2616" y="130"/>
                </a:lnTo>
                <a:cubicBezTo>
                  <a:pt x="3074" y="268"/>
                  <a:pt x="3482" y="521"/>
                  <a:pt x="3738" y="917"/>
                </a:cubicBezTo>
                <a:lnTo>
                  <a:pt x="3738" y="917"/>
                </a:lnTo>
                <a:cubicBezTo>
                  <a:pt x="4098" y="1467"/>
                  <a:pt x="4421" y="2159"/>
                  <a:pt x="4078" y="2765"/>
                </a:cubicBezTo>
                <a:lnTo>
                  <a:pt x="4078" y="2765"/>
                </a:lnTo>
                <a:cubicBezTo>
                  <a:pt x="4074" y="2775"/>
                  <a:pt x="4069" y="2785"/>
                  <a:pt x="4065" y="2794"/>
                </a:cubicBezTo>
              </a:path>
            </a:pathLst>
          </a:custGeom>
          <a:solidFill>
            <a:srgbClr val="C3DCAE"/>
          </a:solidFill>
          <a:ln>
            <a:solidFill>
              <a:srgbClr val="75A949"/>
            </a:solid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7" name="CuadroTexto 553">
            <a:extLst>
              <a:ext uri="{FF2B5EF4-FFF2-40B4-BE49-F238E27FC236}">
                <a16:creationId xmlns:a16="http://schemas.microsoft.com/office/drawing/2014/main" id="{2FA4EFCC-42BA-445C-836C-77E109356880}"/>
              </a:ext>
            </a:extLst>
          </p:cNvPr>
          <p:cNvSpPr txBox="1"/>
          <p:nvPr/>
        </p:nvSpPr>
        <p:spPr>
          <a:xfrm>
            <a:off x="6391544" y="3143500"/>
            <a:ext cx="2628103" cy="1200329"/>
          </a:xfrm>
          <a:prstGeom prst="rect">
            <a:avLst/>
          </a:prstGeom>
          <a:noFill/>
          <a:ln>
            <a:noFill/>
          </a:ln>
        </p:spPr>
        <p:txBody>
          <a:bodyPr wrap="square" rtlCol="0">
            <a:spAutoFit/>
          </a:bodyPr>
          <a:lstStyle/>
          <a:p>
            <a:pPr algn="ctr"/>
            <a:r>
              <a:rPr lang="en-US" sz="2400" b="1" dirty="0">
                <a:solidFill>
                  <a:srgbClr val="000000"/>
                </a:solidFill>
                <a:latin typeface="Calibri" panose="020F0502020204030204" pitchFamily="34" charset="0"/>
                <a:ea typeface="Lato" charset="0"/>
                <a:cs typeface="Calibri" panose="020F0502020204030204" pitchFamily="34" charset="0"/>
              </a:rPr>
              <a:t>Ochrana a udržateľnosť krajiny</a:t>
            </a:r>
          </a:p>
        </p:txBody>
      </p:sp>
      <p:pic>
        <p:nvPicPr>
          <p:cNvPr id="19" name="Graphic 18" descr="Badge 3 outline">
            <a:extLst>
              <a:ext uri="{FF2B5EF4-FFF2-40B4-BE49-F238E27FC236}">
                <a16:creationId xmlns:a16="http://schemas.microsoft.com/office/drawing/2014/main" id="{D61BE50D-1194-56C6-6286-FA53A2ADD7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61449" y="1914826"/>
            <a:ext cx="914400" cy="914400"/>
          </a:xfrm>
          <a:prstGeom prst="rect">
            <a:avLst/>
          </a:prstGeom>
        </p:spPr>
      </p:pic>
      <p:pic>
        <p:nvPicPr>
          <p:cNvPr id="21" name="Graphic 20" descr="Badge 1 outline">
            <a:extLst>
              <a:ext uri="{FF2B5EF4-FFF2-40B4-BE49-F238E27FC236}">
                <a16:creationId xmlns:a16="http://schemas.microsoft.com/office/drawing/2014/main" id="{BD93A4FC-AA9A-A8EE-4901-E72CC53DD6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3894" y="1914826"/>
            <a:ext cx="914400" cy="914400"/>
          </a:xfrm>
          <a:prstGeom prst="rect">
            <a:avLst/>
          </a:prstGeom>
        </p:spPr>
      </p:pic>
      <p:pic>
        <p:nvPicPr>
          <p:cNvPr id="23" name="Graphic 22" descr="Badge outline">
            <a:extLst>
              <a:ext uri="{FF2B5EF4-FFF2-40B4-BE49-F238E27FC236}">
                <a16:creationId xmlns:a16="http://schemas.microsoft.com/office/drawing/2014/main" id="{B81BD2FF-C83D-4492-62B2-C084D44A762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27350" y="1911777"/>
            <a:ext cx="914400" cy="914400"/>
          </a:xfrm>
          <a:prstGeom prst="rect">
            <a:avLst/>
          </a:prstGeom>
        </p:spPr>
      </p:pic>
      <p:pic>
        <p:nvPicPr>
          <p:cNvPr id="25" name="Graphic 24" descr="Badge 4 outline">
            <a:extLst>
              <a:ext uri="{FF2B5EF4-FFF2-40B4-BE49-F238E27FC236}">
                <a16:creationId xmlns:a16="http://schemas.microsoft.com/office/drawing/2014/main" id="{96E94424-D420-E0AD-5381-A9F9C0ED4F5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93263" y="1907132"/>
            <a:ext cx="914400" cy="914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9"/>
          <p:cNvSpPr txBox="1">
            <a:spLocks noGrp="1"/>
          </p:cNvSpPr>
          <p:nvPr>
            <p:ph type="body" idx="1"/>
          </p:nvPr>
        </p:nvSpPr>
        <p:spPr>
          <a:xfrm>
            <a:off x="428625" y="1367961"/>
            <a:ext cx="11258550" cy="4369164"/>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1000"/>
              </a:spcBef>
              <a:spcAft>
                <a:spcPts val="0"/>
              </a:spcAft>
              <a:buSzPts val="2400"/>
              <a:buNone/>
            </a:pPr>
            <a:r>
              <a:rPr lang="en-US" b="1" i="0" dirty="0">
                <a:highlight>
                  <a:srgbClr val="8DC641"/>
                </a:highlight>
                <a:latin typeface="Calibri"/>
                <a:ea typeface="Calibri"/>
                <a:cs typeface="Calibri"/>
                <a:sym typeface="Calibri"/>
              </a:rPr>
              <a:t>Skúmanie ekologických tokov: </a:t>
            </a:r>
            <a:r>
              <a:rPr lang="en-US" b="0" i="0" dirty="0">
                <a:latin typeface="Calibri"/>
                <a:ea typeface="Calibri"/>
                <a:cs typeface="Calibri"/>
                <a:sym typeface="Calibri"/>
              </a:rPr>
              <a:t>Predstavte si svoju poľnohospodársku krajinu ako živú mozaiku a </a:t>
            </a:r>
            <a:r>
              <a:rPr lang="en-US" dirty="0"/>
              <a:t>pokúste sa </a:t>
            </a:r>
            <a:r>
              <a:rPr lang="en-US" b="0" i="0" dirty="0">
                <a:latin typeface="Calibri"/>
                <a:ea typeface="Calibri"/>
                <a:cs typeface="Calibri"/>
                <a:sym typeface="Calibri"/>
              </a:rPr>
              <a:t>preniknúť do jemnej dynamiky ekologických tokov, ktoré zložito spájajú </a:t>
            </a:r>
            <a:r>
              <a:rPr lang="en-US" dirty="0"/>
              <a:t>kontrastné </a:t>
            </a:r>
            <a:r>
              <a:rPr lang="en-US" b="0" i="0" dirty="0">
                <a:latin typeface="Calibri"/>
                <a:ea typeface="Calibri"/>
                <a:cs typeface="Calibri"/>
                <a:sym typeface="Calibri"/>
              </a:rPr>
              <a:t>aspekty vašej farmy.</a:t>
            </a:r>
            <a:endParaRPr dirty="0"/>
          </a:p>
          <a:p>
            <a:pPr marL="457200" lvl="0" indent="0" algn="l" rtl="0">
              <a:lnSpc>
                <a:spcPct val="90000"/>
              </a:lnSpc>
              <a:spcBef>
                <a:spcPts val="1000"/>
              </a:spcBef>
              <a:spcAft>
                <a:spcPts val="0"/>
              </a:spcAft>
              <a:buSzPts val="2400"/>
              <a:buNone/>
            </a:pPr>
            <a:r>
              <a:rPr lang="en-US" b="1" i="0" dirty="0">
                <a:highlight>
                  <a:srgbClr val="8DC641"/>
                </a:highlight>
                <a:latin typeface="Calibri"/>
                <a:ea typeface="Calibri"/>
                <a:cs typeface="Calibri"/>
                <a:sym typeface="Calibri"/>
              </a:rPr>
              <a:t>Symfónia prepojení: </a:t>
            </a:r>
            <a:r>
              <a:rPr lang="en-US" b="0" i="0" dirty="0">
                <a:latin typeface="Calibri"/>
                <a:ea typeface="Calibri"/>
                <a:cs typeface="Calibri"/>
                <a:sym typeface="Calibri"/>
              </a:rPr>
              <a:t>Od kľukatých ciest vody až po koridory určené pre voľne žijúce živočíchy sú ekologické toky zložitými vláknami, ktoré sa prepletajú mozaikou vašej farmy. Cieľom tohto prieskumu je pochopiť vzájomne prepojené cesty, ktoré udržiavajú biodiverzitu, podporujú zdravie pôdy a vytvárajú krehkú rovnováhu vo vašej krajine.</a:t>
            </a:r>
            <a:endParaRPr dirty="0"/>
          </a:p>
          <a:p>
            <a:pPr marL="457200" lvl="0" indent="0" algn="l" rtl="0">
              <a:lnSpc>
                <a:spcPct val="90000"/>
              </a:lnSpc>
              <a:spcBef>
                <a:spcPts val="1000"/>
              </a:spcBef>
              <a:spcAft>
                <a:spcPts val="0"/>
              </a:spcAft>
              <a:buSzPts val="2400"/>
              <a:buNone/>
            </a:pPr>
            <a:r>
              <a:rPr lang="en-US" b="1" i="0" dirty="0">
                <a:highlight>
                  <a:srgbClr val="8DC641"/>
                </a:highlight>
                <a:latin typeface="Calibri"/>
                <a:ea typeface="Calibri"/>
                <a:cs typeface="Calibri"/>
                <a:sym typeface="Calibri"/>
              </a:rPr>
              <a:t>Riadenie mozaiky:</a:t>
            </a:r>
            <a:r>
              <a:rPr lang="en-US" b="1" i="0" dirty="0">
                <a:latin typeface="Calibri"/>
                <a:ea typeface="Calibri"/>
                <a:cs typeface="Calibri"/>
                <a:sym typeface="Calibri"/>
              </a:rPr>
              <a:t> Vydajte </a:t>
            </a:r>
            <a:r>
              <a:rPr lang="en-US" b="0" i="0" dirty="0">
                <a:latin typeface="Calibri"/>
                <a:ea typeface="Calibri"/>
                <a:cs typeface="Calibri"/>
                <a:sym typeface="Calibri"/>
              </a:rPr>
              <a:t>sa na cestu, aby ste pochopili, ako môže rozpoznanie a zámerné riadenie ekologických tokov optimalizovať odolnosť a produktivitu vašej farmy. To zahŕňa využitie prirodzených rytmických vzorcov vašej krajinnej mozaiky na pestovanie prosperujúceho a udržateľného poľnohospodárskeho </a:t>
            </a:r>
            <a:r>
              <a:rPr lang="en-US" dirty="0"/>
              <a:t>prostredia</a:t>
            </a:r>
            <a:r>
              <a:rPr lang="en-US" b="0" i="0" dirty="0">
                <a:latin typeface="Calibri"/>
                <a:ea typeface="Calibri"/>
                <a:cs typeface="Calibri"/>
                <a:sym typeface="Calibri"/>
              </a:rPr>
              <a:t>.</a:t>
            </a:r>
            <a:endParaRPr dirty="0"/>
          </a:p>
          <a:p>
            <a:pPr marL="342900" lvl="0" indent="0" algn="l" rtl="0">
              <a:lnSpc>
                <a:spcPct val="107000"/>
              </a:lnSpc>
              <a:spcBef>
                <a:spcPts val="1000"/>
              </a:spcBef>
              <a:spcAft>
                <a:spcPts val="800"/>
              </a:spcAft>
              <a:buSzPts val="1000"/>
              <a:buFont typeface="Noto Sans Symbols"/>
              <a:buNone/>
            </a:pPr>
            <a:r>
              <a:rPr lang="en-IE" sz="2000" dirty="0">
                <a:latin typeface="Calibri"/>
                <a:ea typeface="Calibri"/>
                <a:cs typeface="Calibri"/>
                <a:sym typeface="Calibri"/>
              </a:rPr>
              <a:t> </a:t>
            </a:r>
            <a:endParaRPr sz="2000" dirty="0">
              <a:latin typeface="Calibri"/>
              <a:ea typeface="Calibri"/>
              <a:cs typeface="Calibri"/>
              <a:sym typeface="Calibri"/>
            </a:endParaRPr>
          </a:p>
        </p:txBody>
      </p:sp>
      <p:sp>
        <p:nvSpPr>
          <p:cNvPr id="302" name="Google Shape;302;p49"/>
          <p:cNvSpPr txBox="1">
            <a:spLocks noGrp="1"/>
          </p:cNvSpPr>
          <p:nvPr>
            <p:ph type="body" idx="2"/>
          </p:nvPr>
        </p:nvSpPr>
        <p:spPr>
          <a:xfrm>
            <a:off x="798381" y="553360"/>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0"/>
              </a:spcAft>
              <a:buSzPts val="1000"/>
            </a:pPr>
            <a:r>
              <a:rPr lang="en-US" sz="3600" b="1" dirty="0">
                <a:solidFill>
                  <a:srgbClr val="92D050"/>
                </a:solidFill>
                <a:latin typeface="Calibri"/>
                <a:ea typeface="Calibri"/>
                <a:cs typeface="Calibri"/>
                <a:sym typeface="Calibri"/>
              </a:rPr>
              <a:t>1. Ekologické toky v krajinnej mozaike</a:t>
            </a:r>
            <a:endParaRPr sz="3200" dirty="0">
              <a:solidFill>
                <a:srgbClr val="92D050"/>
              </a:solidFill>
              <a:latin typeface="Calibri"/>
              <a:ea typeface="Calibri"/>
              <a:cs typeface="Calibri"/>
              <a:sym typeface="Calibri"/>
            </a:endParaRPr>
          </a:p>
          <a:p>
            <a:pPr marL="0" lvl="0" indent="0" algn="l" rtl="0">
              <a:lnSpc>
                <a:spcPct val="90000"/>
              </a:lnSpc>
              <a:spcBef>
                <a:spcPts val="1800"/>
              </a:spcBef>
              <a:spcAft>
                <a:spcPts val="0"/>
              </a:spcAft>
              <a:buClr>
                <a:srgbClr val="8DC641"/>
              </a:buClr>
              <a:buSzPts val="3600"/>
              <a:buNone/>
            </a:pPr>
            <a:endParaRPr dirty="0"/>
          </a:p>
        </p:txBody>
      </p:sp>
      <p:grpSp>
        <p:nvGrpSpPr>
          <p:cNvPr id="303" name="Google Shape;303;p49"/>
          <p:cNvGrpSpPr/>
          <p:nvPr/>
        </p:nvGrpSpPr>
        <p:grpSpPr>
          <a:xfrm rot="3730759">
            <a:off x="10815109" y="179855"/>
            <a:ext cx="949887" cy="1163493"/>
            <a:chOff x="7602444" y="4967675"/>
            <a:chExt cx="483620" cy="592374"/>
          </a:xfrm>
        </p:grpSpPr>
        <p:grpSp>
          <p:nvGrpSpPr>
            <p:cNvPr id="304" name="Google Shape;304;p49"/>
            <p:cNvGrpSpPr/>
            <p:nvPr/>
          </p:nvGrpSpPr>
          <p:grpSpPr>
            <a:xfrm>
              <a:off x="7618661" y="4967675"/>
              <a:ext cx="467403" cy="507609"/>
              <a:chOff x="2251964" y="3590497"/>
              <a:chExt cx="467403" cy="507609"/>
            </a:xfrm>
          </p:grpSpPr>
          <p:sp>
            <p:nvSpPr>
              <p:cNvPr id="305" name="Google Shape;305;p49"/>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6" name="Google Shape;306;p49"/>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7" name="Google Shape;307;p49"/>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08" name="Google Shape;308;p49"/>
            <p:cNvGrpSpPr/>
            <p:nvPr/>
          </p:nvGrpSpPr>
          <p:grpSpPr>
            <a:xfrm>
              <a:off x="7602444" y="4993761"/>
              <a:ext cx="421973" cy="566288"/>
              <a:chOff x="2235747" y="3616583"/>
              <a:chExt cx="421973" cy="566288"/>
            </a:xfrm>
          </p:grpSpPr>
          <p:sp>
            <p:nvSpPr>
              <p:cNvPr id="309" name="Google Shape;309;p4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0" name="Google Shape;310;p4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0"/>
          <p:cNvSpPr txBox="1">
            <a:spLocks noGrp="1"/>
          </p:cNvSpPr>
          <p:nvPr>
            <p:ph type="body" idx="1"/>
          </p:nvPr>
        </p:nvSpPr>
        <p:spPr>
          <a:xfrm>
            <a:off x="798449" y="1627419"/>
            <a:ext cx="7431151" cy="43692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0"/>
              </a:spcAft>
              <a:buSzPts val="1000"/>
              <a:buNone/>
            </a:pPr>
            <a:r>
              <a:rPr lang="en-US" b="0" i="0" dirty="0">
                <a:latin typeface="Calibri"/>
                <a:ea typeface="Calibri"/>
                <a:cs typeface="Calibri"/>
                <a:sym typeface="Calibri"/>
              </a:rPr>
              <a:t>Zmena využívania pôdy a krajinnej pokrývky sa vzťahuje na premenu zemského povrchu v priebehu času, ktorá zahŕňa zmeny v spôsoboch </a:t>
            </a:r>
            <a:r>
              <a:rPr lang="en-US" b="0" i="0" dirty="0" err="1">
                <a:latin typeface="Calibri"/>
                <a:ea typeface="Calibri"/>
                <a:cs typeface="Calibri"/>
                <a:sym typeface="Calibri"/>
              </a:rPr>
              <a:t>využívania </a:t>
            </a:r>
            <a:r>
              <a:rPr lang="en-US" b="0" i="0" dirty="0">
                <a:latin typeface="Calibri"/>
                <a:ea typeface="Calibri"/>
                <a:cs typeface="Calibri"/>
                <a:sym typeface="Calibri"/>
              </a:rPr>
              <a:t>pôdy a zmeny prírodných alebo umelých prvkov. Tento dynamický proces je poháňaný nespočetným množstvom faktorov vrátane </a:t>
            </a:r>
            <a:r>
              <a:rPr lang="en-US" b="0" i="0" dirty="0" err="1">
                <a:latin typeface="Calibri"/>
                <a:ea typeface="Calibri"/>
                <a:cs typeface="Calibri"/>
                <a:sym typeface="Calibri"/>
              </a:rPr>
              <a:t>urbanizácie</a:t>
            </a:r>
            <a:r>
              <a:rPr lang="en-US" b="0" i="0" dirty="0">
                <a:latin typeface="Calibri"/>
                <a:ea typeface="Calibri"/>
                <a:cs typeface="Calibri"/>
                <a:sym typeface="Calibri"/>
              </a:rPr>
              <a:t>, rozširovania poľnohospodárstva, odlesňovania a zmeny klímy. Pochopenie tejto témy je nevyhnutné pre informované riadenie životného prostredia, udržateľný rozvoj a zachovanie biodiverzity.</a:t>
            </a:r>
            <a:endParaRPr b="0" i="0" dirty="0">
              <a:latin typeface="Calibri"/>
              <a:ea typeface="Calibri"/>
              <a:cs typeface="Calibri"/>
              <a:sym typeface="Calibri"/>
            </a:endParaRPr>
          </a:p>
          <a:p>
            <a:pPr marL="0" lvl="0" indent="0" algn="l" rtl="0">
              <a:lnSpc>
                <a:spcPct val="107000"/>
              </a:lnSpc>
              <a:spcBef>
                <a:spcPts val="1000"/>
              </a:spcBef>
              <a:spcAft>
                <a:spcPts val="0"/>
              </a:spcAft>
              <a:buSzPts val="1000"/>
              <a:buNone/>
            </a:pPr>
            <a:endParaRPr dirty="0"/>
          </a:p>
          <a:p>
            <a:pPr marL="0" lvl="0" indent="0" algn="l" rtl="0">
              <a:lnSpc>
                <a:spcPct val="107000"/>
              </a:lnSpc>
              <a:spcBef>
                <a:spcPts val="1000"/>
              </a:spcBef>
              <a:spcAft>
                <a:spcPts val="0"/>
              </a:spcAft>
              <a:buSzPts val="1000"/>
              <a:buNone/>
            </a:pPr>
            <a:endParaRPr dirty="0"/>
          </a:p>
          <a:p>
            <a:pPr marL="0" lvl="0" indent="0" algn="l" rtl="0">
              <a:lnSpc>
                <a:spcPct val="107000"/>
              </a:lnSpc>
              <a:spcBef>
                <a:spcPts val="1000"/>
              </a:spcBef>
              <a:spcAft>
                <a:spcPts val="0"/>
              </a:spcAft>
              <a:buSzPts val="1000"/>
              <a:buNone/>
            </a:pPr>
            <a:endParaRPr dirty="0"/>
          </a:p>
          <a:p>
            <a:pPr marL="228600" lvl="0" indent="-228600" algn="l" rtl="0">
              <a:lnSpc>
                <a:spcPct val="90000"/>
              </a:lnSpc>
              <a:spcBef>
                <a:spcPts val="800"/>
              </a:spcBef>
              <a:spcAft>
                <a:spcPts val="0"/>
              </a:spcAft>
              <a:buClr>
                <a:srgbClr val="000000"/>
              </a:buClr>
              <a:buSzPts val="2400"/>
              <a:buFont typeface="Arial"/>
              <a:buNone/>
            </a:pPr>
            <a:r>
              <a:rPr lang="en-US" sz="1700" u="sng" dirty="0">
                <a:hlinkClick r:id="rId3">
                  <a:extLst>
                    <a:ext uri="{A12FA001-AC4F-418D-AE19-62706E023703}">
                      <ahyp:hlinkClr xmlns:ahyp="http://schemas.microsoft.com/office/drawing/2018/hyperlinkcolor" val="tx"/>
                    </a:ext>
                  </a:extLst>
                </a:hlinkClick>
              </a:rPr>
              <a:t>Zdroj</a:t>
            </a:r>
            <a:endParaRPr dirty="0"/>
          </a:p>
        </p:txBody>
      </p:sp>
      <p:sp>
        <p:nvSpPr>
          <p:cNvPr id="316" name="Google Shape;316;p50"/>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0"/>
              </a:spcAft>
              <a:buSzPts val="1000"/>
              <a:buNone/>
            </a:pPr>
            <a:r>
              <a:rPr lang="en-US" sz="3600" b="1" dirty="0">
                <a:solidFill>
                  <a:srgbClr val="92D050"/>
                </a:solidFill>
                <a:latin typeface="Calibri"/>
                <a:ea typeface="Calibri"/>
                <a:cs typeface="Calibri"/>
                <a:sym typeface="Calibri"/>
              </a:rPr>
              <a:t>2. Využívanie pôdy a zmena pôdneho krytu</a:t>
            </a:r>
            <a:endParaRPr sz="3200" dirty="0">
              <a:solidFill>
                <a:srgbClr val="92D050"/>
              </a:solidFill>
              <a:latin typeface="Calibri"/>
              <a:ea typeface="Calibri"/>
              <a:cs typeface="Calibri"/>
              <a:sym typeface="Calibri"/>
            </a:endParaRPr>
          </a:p>
          <a:p>
            <a:pPr marL="0" lvl="0" indent="0" algn="l" rtl="0">
              <a:lnSpc>
                <a:spcPct val="90000"/>
              </a:lnSpc>
              <a:spcBef>
                <a:spcPts val="1800"/>
              </a:spcBef>
              <a:spcAft>
                <a:spcPts val="0"/>
              </a:spcAft>
              <a:buClr>
                <a:srgbClr val="8DC641"/>
              </a:buClr>
              <a:buSzPts val="3600"/>
              <a:buNone/>
            </a:pPr>
            <a:endParaRPr dirty="0"/>
          </a:p>
        </p:txBody>
      </p:sp>
      <p:grpSp>
        <p:nvGrpSpPr>
          <p:cNvPr id="317" name="Google Shape;317;p50"/>
          <p:cNvGrpSpPr/>
          <p:nvPr/>
        </p:nvGrpSpPr>
        <p:grpSpPr>
          <a:xfrm rot="3730759">
            <a:off x="10918674" y="291960"/>
            <a:ext cx="949887" cy="1163493"/>
            <a:chOff x="7602444" y="4967675"/>
            <a:chExt cx="483620" cy="592374"/>
          </a:xfrm>
        </p:grpSpPr>
        <p:grpSp>
          <p:nvGrpSpPr>
            <p:cNvPr id="318" name="Google Shape;318;p50"/>
            <p:cNvGrpSpPr/>
            <p:nvPr/>
          </p:nvGrpSpPr>
          <p:grpSpPr>
            <a:xfrm>
              <a:off x="7618661" y="4967675"/>
              <a:ext cx="467403" cy="507609"/>
              <a:chOff x="2251964" y="3590497"/>
              <a:chExt cx="467403" cy="507609"/>
            </a:xfrm>
          </p:grpSpPr>
          <p:sp>
            <p:nvSpPr>
              <p:cNvPr id="319" name="Google Shape;319;p50"/>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0" name="Google Shape;320;p50"/>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1" name="Google Shape;321;p50"/>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22" name="Google Shape;322;p50"/>
            <p:cNvGrpSpPr/>
            <p:nvPr/>
          </p:nvGrpSpPr>
          <p:grpSpPr>
            <a:xfrm>
              <a:off x="7602444" y="4993761"/>
              <a:ext cx="421973" cy="566288"/>
              <a:chOff x="2235747" y="3616583"/>
              <a:chExt cx="421973" cy="566288"/>
            </a:xfrm>
          </p:grpSpPr>
          <p:sp>
            <p:nvSpPr>
              <p:cNvPr id="323" name="Google Shape;323;p50"/>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4" name="Google Shape;324;p50"/>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325" name="Google Shape;325;p5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392702" y="2195275"/>
            <a:ext cx="3143851" cy="2467450"/>
          </a:xfrm>
          <a:prstGeom prst="rect">
            <a:avLst/>
          </a:prstGeom>
          <a:noFill/>
          <a:ln>
            <a:noFill/>
          </a:ln>
        </p:spPr>
      </p:pic>
      <p:sp>
        <p:nvSpPr>
          <p:cNvPr id="2" name="TextBox 1">
            <a:extLst>
              <a:ext uri="{FF2B5EF4-FFF2-40B4-BE49-F238E27FC236}">
                <a16:creationId xmlns:a16="http://schemas.microsoft.com/office/drawing/2014/main" id="{5437F5A2-C941-E1FD-188F-F4603279C82E}"/>
              </a:ext>
            </a:extLst>
          </p:cNvPr>
          <p:cNvSpPr txBox="1"/>
          <p:nvPr/>
        </p:nvSpPr>
        <p:spPr>
          <a:xfrm>
            <a:off x="10657454" y="5292743"/>
            <a:ext cx="1701760" cy="307777"/>
          </a:xfrm>
          <a:prstGeom prst="rect">
            <a:avLst/>
          </a:prstGeom>
          <a:noFill/>
        </p:spPr>
        <p:txBody>
          <a:bodyPr wrap="square" rtlCol="0">
            <a:spAutoFit/>
          </a:bodyPr>
          <a:lstStyle/>
          <a:p>
            <a:r>
              <a:rPr lang="en-IE" b="1" dirty="0">
                <a:latin typeface="Calibri" panose="020F0502020204030204" pitchFamily="34" charset="0"/>
                <a:ea typeface="Calibri" panose="020F0502020204030204" pitchFamily="34" charset="0"/>
                <a:cs typeface="Calibri" panose="020F0502020204030204" pitchFamily="34" charset="0"/>
                <a:hlinkClick r:id="rId5"/>
              </a:rPr>
              <a:t>Zdroj</a:t>
            </a:r>
            <a:endParaRPr lang="en-IE" b="1"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1"/>
          <p:cNvSpPr txBox="1">
            <a:spLocks noGrp="1"/>
          </p:cNvSpPr>
          <p:nvPr>
            <p:ph type="body" idx="1"/>
          </p:nvPr>
        </p:nvSpPr>
        <p:spPr>
          <a:xfrm>
            <a:off x="664311" y="1097239"/>
            <a:ext cx="11123498" cy="4467638"/>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SzPts val="2400"/>
              <a:buNone/>
            </a:pPr>
            <a:r>
              <a:rPr lang="en-US" b="1" i="0" dirty="0">
                <a:highlight>
                  <a:srgbClr val="8DC641"/>
                </a:highlight>
                <a:latin typeface="Calibri"/>
                <a:ea typeface="Calibri"/>
                <a:cs typeface="Calibri"/>
                <a:sym typeface="Calibri"/>
              </a:rPr>
              <a:t>Integrita ekosystému: </a:t>
            </a:r>
            <a:r>
              <a:rPr lang="en-US" b="0" i="0" dirty="0">
                <a:latin typeface="Calibri"/>
                <a:ea typeface="Calibri"/>
                <a:cs typeface="Calibri"/>
                <a:sym typeface="Calibri"/>
              </a:rPr>
              <a:t>Ochrana krajiny je strážcom ekosystémov, ktorý zabezpečuje ich štrukturálnu a funkčnú integritu. Ochranou krehkej rovnováhy medzi rastlinami, živočíchmi a ich prostredím poskytuje základ pre trvalú produktivitu a ekologické zdravie.</a:t>
            </a:r>
            <a:endParaRPr dirty="0"/>
          </a:p>
          <a:p>
            <a:pPr marL="228600" lvl="0" indent="0" algn="l" rtl="0">
              <a:lnSpc>
                <a:spcPct val="90000"/>
              </a:lnSpc>
              <a:spcBef>
                <a:spcPts val="1000"/>
              </a:spcBef>
              <a:spcAft>
                <a:spcPts val="0"/>
              </a:spcAft>
              <a:buSzPts val="2400"/>
              <a:buNone/>
            </a:pPr>
            <a:r>
              <a:rPr lang="en-US" b="1" i="0" dirty="0">
                <a:highlight>
                  <a:srgbClr val="8DC641"/>
                </a:highlight>
                <a:latin typeface="Calibri"/>
                <a:ea typeface="Calibri"/>
                <a:cs typeface="Calibri"/>
                <a:sym typeface="Calibri"/>
              </a:rPr>
              <a:t>Odolnosť biodiverzity: </a:t>
            </a:r>
            <a:r>
              <a:rPr lang="en-US" b="0" i="0" dirty="0">
                <a:latin typeface="Calibri"/>
                <a:ea typeface="Calibri"/>
                <a:cs typeface="Calibri"/>
                <a:sym typeface="Calibri"/>
              </a:rPr>
              <a:t>Úsilie o ochranu prírody je v podstate </a:t>
            </a:r>
            <a:r>
              <a:rPr lang="en-US" dirty="0"/>
              <a:t>obranným mechanizmom </a:t>
            </a:r>
            <a:r>
              <a:rPr lang="en-US" b="0" i="0" dirty="0">
                <a:latin typeface="Calibri"/>
                <a:ea typeface="Calibri"/>
                <a:cs typeface="Calibri"/>
                <a:sym typeface="Calibri"/>
              </a:rPr>
              <a:t>biodiverzity. Zachovanie rozmanitých rastlinných a živočíšnych druhov v krajine nielenže podporuje bohatstvo prírody, ale zároveň posilňuje odolnosť celého ekosystému. Biodiverzita pôsobí ako prírodná poistka proti neistote životného prostredia.</a:t>
            </a:r>
            <a:endParaRPr dirty="0"/>
          </a:p>
          <a:p>
            <a:pPr marL="228600" lvl="0" indent="0" algn="l" rtl="0">
              <a:lnSpc>
                <a:spcPct val="90000"/>
              </a:lnSpc>
              <a:spcBef>
                <a:spcPts val="1000"/>
              </a:spcBef>
              <a:spcAft>
                <a:spcPts val="0"/>
              </a:spcAft>
              <a:buSzPts val="2400"/>
              <a:buNone/>
            </a:pPr>
            <a:r>
              <a:rPr lang="en-US" b="1" i="0" dirty="0">
                <a:highlight>
                  <a:srgbClr val="8DC641"/>
                </a:highlight>
                <a:latin typeface="Calibri"/>
                <a:ea typeface="Calibri"/>
                <a:cs typeface="Calibri"/>
                <a:sym typeface="Calibri"/>
              </a:rPr>
              <a:t>Udržateľné riadenie zdrojov: </a:t>
            </a:r>
            <a:r>
              <a:rPr lang="en-US" b="0" i="0" dirty="0">
                <a:latin typeface="Calibri"/>
                <a:ea typeface="Calibri"/>
                <a:cs typeface="Calibri"/>
                <a:sym typeface="Calibri"/>
              </a:rPr>
              <a:t>Udržateľná krajina je výsledkom svedomitého hospodárenia so zdrojmi. Poľnohospodári prostredníctvom ochranných postupov zohrávajú kľúčovú úlohu pri </a:t>
            </a:r>
            <a:r>
              <a:rPr lang="en-US" b="0" i="0" dirty="0" err="1">
                <a:latin typeface="Calibri"/>
                <a:ea typeface="Calibri"/>
                <a:cs typeface="Calibri"/>
                <a:sym typeface="Calibri"/>
              </a:rPr>
              <a:t>optimalizácii </a:t>
            </a:r>
            <a:r>
              <a:rPr lang="en-US" b="0" i="0" dirty="0">
                <a:latin typeface="Calibri"/>
                <a:ea typeface="Calibri"/>
                <a:cs typeface="Calibri"/>
                <a:sym typeface="Calibri"/>
              </a:rPr>
              <a:t>využívania zdrojov - či už ide o vodu, pôdu alebo energiu. Tým sa zabezpečuje nielen dlhá životnosť poľnohospodárskych činností, ale prispieva to aj k celkovej udržateľnosti poľnohospodárskej krajiny.</a:t>
            </a:r>
            <a:endParaRPr dirty="0"/>
          </a:p>
          <a:p>
            <a:pPr marL="342900" lvl="0" indent="-279400" algn="l" rtl="0">
              <a:lnSpc>
                <a:spcPct val="107000"/>
              </a:lnSpc>
              <a:spcBef>
                <a:spcPts val="1000"/>
              </a:spcBef>
              <a:spcAft>
                <a:spcPts val="800"/>
              </a:spcAft>
              <a:buSzPts val="1000"/>
              <a:buFont typeface="Noto Sans Symbols"/>
              <a:buNone/>
            </a:pPr>
            <a:endParaRPr sz="2000" dirty="0">
              <a:latin typeface="Calibri"/>
              <a:ea typeface="Calibri"/>
              <a:cs typeface="Calibri"/>
              <a:sym typeface="Calibri"/>
            </a:endParaRPr>
          </a:p>
        </p:txBody>
      </p:sp>
      <p:sp>
        <p:nvSpPr>
          <p:cNvPr id="331" name="Google Shape;331;p51"/>
          <p:cNvSpPr txBox="1">
            <a:spLocks noGrp="1"/>
          </p:cNvSpPr>
          <p:nvPr>
            <p:ph type="body" idx="2"/>
          </p:nvPr>
        </p:nvSpPr>
        <p:spPr>
          <a:xfrm>
            <a:off x="795943" y="346374"/>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dirty="0">
                <a:solidFill>
                  <a:srgbClr val="92D050"/>
                </a:solidFill>
                <a:latin typeface="Calibri"/>
                <a:ea typeface="Calibri"/>
                <a:cs typeface="Calibri"/>
                <a:sym typeface="Calibri"/>
              </a:rPr>
              <a:t>3. Ochrana a udržateľnosť krajiny</a:t>
            </a:r>
            <a:endParaRPr sz="3200" dirty="0">
              <a:solidFill>
                <a:srgbClr val="92D050"/>
              </a:solidFill>
              <a:latin typeface="Calibri"/>
              <a:ea typeface="Calibri"/>
              <a:cs typeface="Calibri"/>
              <a:sym typeface="Calibri"/>
            </a:endParaRPr>
          </a:p>
        </p:txBody>
      </p:sp>
      <p:grpSp>
        <p:nvGrpSpPr>
          <p:cNvPr id="332" name="Google Shape;332;p51"/>
          <p:cNvGrpSpPr/>
          <p:nvPr/>
        </p:nvGrpSpPr>
        <p:grpSpPr>
          <a:xfrm rot="3730759">
            <a:off x="10918673" y="291959"/>
            <a:ext cx="949887" cy="1163493"/>
            <a:chOff x="7602444" y="4967675"/>
            <a:chExt cx="483620" cy="592374"/>
          </a:xfrm>
        </p:grpSpPr>
        <p:grpSp>
          <p:nvGrpSpPr>
            <p:cNvPr id="333" name="Google Shape;333;p51"/>
            <p:cNvGrpSpPr/>
            <p:nvPr/>
          </p:nvGrpSpPr>
          <p:grpSpPr>
            <a:xfrm>
              <a:off x="7618661" y="4967675"/>
              <a:ext cx="467403" cy="507609"/>
              <a:chOff x="2251964" y="3590497"/>
              <a:chExt cx="467403" cy="507609"/>
            </a:xfrm>
          </p:grpSpPr>
          <p:sp>
            <p:nvSpPr>
              <p:cNvPr id="334" name="Google Shape;334;p51"/>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5" name="Google Shape;335;p51"/>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6" name="Google Shape;336;p51"/>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37" name="Google Shape;337;p51"/>
            <p:cNvGrpSpPr/>
            <p:nvPr/>
          </p:nvGrpSpPr>
          <p:grpSpPr>
            <a:xfrm>
              <a:off x="7602444" y="4993761"/>
              <a:ext cx="421973" cy="566288"/>
              <a:chOff x="2235747" y="3616583"/>
              <a:chExt cx="421973" cy="566288"/>
            </a:xfrm>
          </p:grpSpPr>
          <p:sp>
            <p:nvSpPr>
              <p:cNvPr id="338" name="Google Shape;338;p5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9" name="Google Shape;339;p5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2"/>
          <p:cNvSpPr txBox="1">
            <a:spLocks noGrp="1"/>
          </p:cNvSpPr>
          <p:nvPr>
            <p:ph type="body" idx="1"/>
          </p:nvPr>
        </p:nvSpPr>
        <p:spPr>
          <a:xfrm>
            <a:off x="905211" y="1148479"/>
            <a:ext cx="10915313" cy="4369200"/>
          </a:xfrm>
          <a:prstGeom prst="rect">
            <a:avLst/>
          </a:prstGeom>
          <a:noFill/>
          <a:ln>
            <a:noFill/>
          </a:ln>
        </p:spPr>
        <p:txBody>
          <a:bodyPr spcFirstLastPara="1" wrap="square" lIns="91425" tIns="45700" rIns="91425" bIns="45700" anchor="t" anchorCtr="0">
            <a:noAutofit/>
          </a:bodyPr>
          <a:lstStyle/>
          <a:p>
            <a:pPr marL="0" lvl="0" indent="0" algn="ctr" rtl="0">
              <a:lnSpc>
                <a:spcPct val="107000"/>
              </a:lnSpc>
              <a:spcBef>
                <a:spcPts val="500"/>
              </a:spcBef>
              <a:spcAft>
                <a:spcPts val="0"/>
              </a:spcAft>
              <a:buSzPts val="1000"/>
              <a:buNone/>
            </a:pPr>
            <a:r>
              <a:rPr lang="en-US" b="0" i="1" dirty="0">
                <a:latin typeface="Calibri"/>
                <a:ea typeface="Calibri"/>
                <a:cs typeface="Calibri"/>
                <a:sym typeface="Calibri"/>
              </a:rPr>
              <a:t>Formovanie mozaiky prostredníctvom ľudských interakcií</a:t>
            </a:r>
            <a:endParaRPr b="0" i="1" dirty="0">
              <a:latin typeface="Calibri"/>
              <a:ea typeface="Calibri"/>
              <a:cs typeface="Calibri"/>
              <a:sym typeface="Calibri"/>
            </a:endParaRPr>
          </a:p>
          <a:p>
            <a:pPr marL="0" lvl="0" indent="0" algn="l" rtl="0">
              <a:lnSpc>
                <a:spcPct val="90000"/>
              </a:lnSpc>
              <a:spcBef>
                <a:spcPts val="600"/>
              </a:spcBef>
              <a:spcAft>
                <a:spcPts val="0"/>
              </a:spcAft>
              <a:buSzPts val="2400"/>
              <a:buNone/>
            </a:pPr>
            <a:r>
              <a:rPr lang="en-US" b="1" i="0" dirty="0">
                <a:highlight>
                  <a:srgbClr val="8DC641"/>
                </a:highlight>
                <a:latin typeface="Calibri"/>
                <a:ea typeface="Calibri"/>
                <a:cs typeface="Calibri"/>
                <a:sym typeface="Calibri"/>
              </a:rPr>
              <a:t>Postupy využívania pôdy: </a:t>
            </a:r>
            <a:r>
              <a:rPr lang="en-US" b="0" i="0" dirty="0">
                <a:latin typeface="Calibri"/>
                <a:ea typeface="Calibri"/>
                <a:cs typeface="Calibri"/>
                <a:sym typeface="Calibri"/>
              </a:rPr>
              <a:t>Vplyv človeka na rozmanitosť krajiny je veľký a často ovplyvnený spôsobmi využívania pôdy. Rozširovanie poľnohospodárstva, </a:t>
            </a:r>
            <a:r>
              <a:rPr lang="en-US" b="0" i="0" dirty="0" err="1">
                <a:latin typeface="Calibri"/>
                <a:ea typeface="Calibri"/>
                <a:cs typeface="Calibri"/>
                <a:sym typeface="Calibri"/>
              </a:rPr>
              <a:t>urbanizácia </a:t>
            </a:r>
            <a:r>
              <a:rPr lang="en-US" b="0" i="0" dirty="0">
                <a:latin typeface="Calibri"/>
                <a:ea typeface="Calibri"/>
                <a:cs typeface="Calibri"/>
                <a:sym typeface="Calibri"/>
              </a:rPr>
              <a:t>a odlesňovanie menia fyzickú štruktúru krajiny, čo priamo ovplyvňuje rozmanitosť ekosystémov a biotopov.</a:t>
            </a:r>
            <a:endParaRPr dirty="0"/>
          </a:p>
          <a:p>
            <a:pPr marL="0" lvl="0" indent="0" algn="l" rtl="0">
              <a:lnSpc>
                <a:spcPct val="90000"/>
              </a:lnSpc>
              <a:spcBef>
                <a:spcPts val="600"/>
              </a:spcBef>
              <a:spcAft>
                <a:spcPts val="0"/>
              </a:spcAft>
              <a:buSzPts val="2400"/>
              <a:buNone/>
            </a:pPr>
            <a:r>
              <a:rPr lang="en-US" b="1" i="0" dirty="0">
                <a:highlight>
                  <a:srgbClr val="8DC641"/>
                </a:highlight>
                <a:latin typeface="Calibri"/>
                <a:ea typeface="Calibri"/>
                <a:cs typeface="Calibri"/>
                <a:sym typeface="Calibri"/>
              </a:rPr>
              <a:t>Zmeny biodiverzity: </a:t>
            </a:r>
            <a:r>
              <a:rPr lang="en-US" b="0" i="0" dirty="0">
                <a:latin typeface="Calibri"/>
                <a:ea typeface="Calibri"/>
                <a:cs typeface="Calibri"/>
                <a:sym typeface="Calibri"/>
              </a:rPr>
              <a:t>Ľudská činnosť prispieva k zmenám v štruktúre biodiverzity. Zavádzanie nepôvodných druhov, fragmentácia biotopov a nadmerné využívanie môžu narušiť krehkú rovnováhu flóry a fauny, čo vedie k zmenám v zložení krajiny.</a:t>
            </a:r>
            <a:endParaRPr dirty="0"/>
          </a:p>
          <a:p>
            <a:pPr marL="0" lvl="0" indent="0" algn="l" rtl="0">
              <a:lnSpc>
                <a:spcPct val="90000"/>
              </a:lnSpc>
              <a:spcBef>
                <a:spcPts val="1000"/>
              </a:spcBef>
              <a:spcAft>
                <a:spcPts val="0"/>
              </a:spcAft>
              <a:buSzPts val="2400"/>
              <a:buNone/>
            </a:pPr>
            <a:r>
              <a:rPr lang="en-US" b="1" i="0" dirty="0">
                <a:highlight>
                  <a:srgbClr val="8DC641"/>
                </a:highlight>
                <a:latin typeface="Calibri"/>
                <a:ea typeface="Calibri"/>
                <a:cs typeface="Calibri"/>
                <a:sym typeface="Calibri"/>
              </a:rPr>
              <a:t>Modifikácia ekosystémových služieb: </a:t>
            </a:r>
            <a:r>
              <a:rPr lang="en-US" b="0" i="0" dirty="0">
                <a:latin typeface="Calibri"/>
                <a:ea typeface="Calibri"/>
                <a:cs typeface="Calibri"/>
                <a:sym typeface="Calibri"/>
              </a:rPr>
              <a:t>Rozhodnutia, ktoré ľudia prijímajú pri obhospodarovaní pôdy, majú vplyv na poskytovanie ekosystémových služieb. Ľudská činnosť priamo mení služby, ktoré krajina poskytuje, od zmeny štruktúry vodných tokov až po zmenu kolobehu živín, čím ovplyvňuje celkové zdravie a funkčnosť ekosystémov.</a:t>
            </a:r>
            <a:endParaRPr dirty="0"/>
          </a:p>
          <a:p>
            <a:pPr marL="0" lvl="0" indent="0" algn="l" rtl="0">
              <a:lnSpc>
                <a:spcPct val="107000"/>
              </a:lnSpc>
              <a:spcBef>
                <a:spcPts val="1000"/>
              </a:spcBef>
              <a:spcAft>
                <a:spcPts val="800"/>
              </a:spcAft>
              <a:buSzPts val="1000"/>
              <a:buNone/>
            </a:pPr>
            <a:endParaRPr sz="2000" dirty="0">
              <a:latin typeface="Calibri"/>
              <a:ea typeface="Calibri"/>
              <a:cs typeface="Calibri"/>
              <a:sym typeface="Calibri"/>
            </a:endParaRPr>
          </a:p>
        </p:txBody>
      </p:sp>
      <p:sp>
        <p:nvSpPr>
          <p:cNvPr id="345" name="Google Shape;345;p52"/>
          <p:cNvSpPr txBox="1">
            <a:spLocks noGrp="1"/>
          </p:cNvSpPr>
          <p:nvPr>
            <p:ph type="body" idx="2"/>
          </p:nvPr>
        </p:nvSpPr>
        <p:spPr>
          <a:xfrm>
            <a:off x="809686" y="426915"/>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0"/>
              </a:spcAft>
              <a:buSzPts val="1000"/>
              <a:buNone/>
            </a:pPr>
            <a:r>
              <a:rPr lang="en-US" sz="3600" b="1" dirty="0">
                <a:solidFill>
                  <a:srgbClr val="92D050"/>
                </a:solidFill>
                <a:latin typeface="Calibri"/>
                <a:ea typeface="Calibri"/>
                <a:cs typeface="Calibri"/>
                <a:sym typeface="Calibri"/>
              </a:rPr>
              <a:t>4. Úloha ľudských vplyvov na krajinnú diverzitu</a:t>
            </a:r>
            <a:endParaRPr sz="3200" dirty="0">
              <a:solidFill>
                <a:srgbClr val="92D050"/>
              </a:solidFill>
              <a:latin typeface="Calibri"/>
              <a:ea typeface="Calibri"/>
              <a:cs typeface="Calibri"/>
              <a:sym typeface="Calibri"/>
            </a:endParaRPr>
          </a:p>
          <a:p>
            <a:pPr marL="0" lvl="0" indent="0" algn="l" rtl="0">
              <a:lnSpc>
                <a:spcPct val="90000"/>
              </a:lnSpc>
              <a:spcBef>
                <a:spcPts val="1800"/>
              </a:spcBef>
              <a:spcAft>
                <a:spcPts val="0"/>
              </a:spcAft>
              <a:buClr>
                <a:srgbClr val="8DC641"/>
              </a:buClr>
              <a:buSzPts val="3600"/>
              <a:buNone/>
            </a:pPr>
            <a:endParaRPr dirty="0"/>
          </a:p>
        </p:txBody>
      </p:sp>
      <p:grpSp>
        <p:nvGrpSpPr>
          <p:cNvPr id="346" name="Google Shape;346;p52"/>
          <p:cNvGrpSpPr/>
          <p:nvPr/>
        </p:nvGrpSpPr>
        <p:grpSpPr>
          <a:xfrm rot="3730759">
            <a:off x="10980893" y="109804"/>
            <a:ext cx="949887" cy="1163493"/>
            <a:chOff x="7602444" y="4967675"/>
            <a:chExt cx="483620" cy="592374"/>
          </a:xfrm>
        </p:grpSpPr>
        <p:grpSp>
          <p:nvGrpSpPr>
            <p:cNvPr id="347" name="Google Shape;347;p52"/>
            <p:cNvGrpSpPr/>
            <p:nvPr/>
          </p:nvGrpSpPr>
          <p:grpSpPr>
            <a:xfrm>
              <a:off x="7618661" y="4967675"/>
              <a:ext cx="467403" cy="507609"/>
              <a:chOff x="2251964" y="3590497"/>
              <a:chExt cx="467403" cy="507609"/>
            </a:xfrm>
          </p:grpSpPr>
          <p:sp>
            <p:nvSpPr>
              <p:cNvPr id="348" name="Google Shape;348;p52"/>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9" name="Google Shape;349;p52"/>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0" name="Google Shape;350;p52"/>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51" name="Google Shape;351;p52"/>
            <p:cNvGrpSpPr/>
            <p:nvPr/>
          </p:nvGrpSpPr>
          <p:grpSpPr>
            <a:xfrm>
              <a:off x="7602444" y="4993761"/>
              <a:ext cx="421973" cy="566288"/>
              <a:chOff x="2235747" y="3616583"/>
              <a:chExt cx="421973" cy="566288"/>
            </a:xfrm>
          </p:grpSpPr>
          <p:sp>
            <p:nvSpPr>
              <p:cNvPr id="352" name="Google Shape;352;p5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3" name="Google Shape;353;p5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3"/>
          <p:cNvSpPr txBox="1">
            <a:spLocks noGrp="1"/>
          </p:cNvSpPr>
          <p:nvPr>
            <p:ph type="body" idx="1"/>
          </p:nvPr>
        </p:nvSpPr>
        <p:spPr>
          <a:xfrm>
            <a:off x="5757608" y="2034100"/>
            <a:ext cx="6000384" cy="3002088"/>
          </a:xfrm>
          <a:prstGeom prst="rect">
            <a:avLst/>
          </a:prstGeom>
          <a:noFill/>
          <a:ln>
            <a:noFill/>
          </a:ln>
        </p:spPr>
        <p:txBody>
          <a:bodyPr spcFirstLastPara="1" wrap="square" lIns="91425" tIns="45700" rIns="91425" bIns="45700" anchor="t" anchorCtr="0">
            <a:normAutofit/>
          </a:bodyPr>
          <a:lstStyle/>
          <a:p>
            <a:pPr marL="360000" lvl="0" indent="0" algn="l" rtl="0">
              <a:lnSpc>
                <a:spcPct val="107000"/>
              </a:lnSpc>
              <a:spcBef>
                <a:spcPts val="1000"/>
              </a:spcBef>
              <a:spcAft>
                <a:spcPts val="800"/>
              </a:spcAft>
              <a:buSzPts val="4800"/>
              <a:buNone/>
            </a:pPr>
            <a:r>
              <a:rPr lang="en-US" sz="4800" b="1" dirty="0">
                <a:latin typeface="Calibri"/>
                <a:ea typeface="Calibri"/>
                <a:cs typeface="Calibri"/>
                <a:sym typeface="Calibri"/>
              </a:rPr>
              <a:t>Komponenty krajiny a termíny</a:t>
            </a:r>
            <a:endParaRPr sz="3200" dirty="0">
              <a:latin typeface="Calibri"/>
              <a:ea typeface="Calibri"/>
              <a:cs typeface="Calibri"/>
              <a:sym typeface="Calibri"/>
            </a:endParaRPr>
          </a:p>
        </p:txBody>
      </p:sp>
      <p:sp>
        <p:nvSpPr>
          <p:cNvPr id="360" name="Google Shape;360;p53"/>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04</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4"/>
          <p:cNvSpPr txBox="1">
            <a:spLocks noGrp="1"/>
          </p:cNvSpPr>
          <p:nvPr>
            <p:ph type="body" idx="1"/>
          </p:nvPr>
        </p:nvSpPr>
        <p:spPr>
          <a:xfrm>
            <a:off x="1466849" y="1440650"/>
            <a:ext cx="10176375" cy="43692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SzPts val="2400"/>
              <a:buNone/>
            </a:pPr>
            <a:r>
              <a:rPr lang="en-US" b="1" i="0" dirty="0">
                <a:latin typeface="Calibri"/>
                <a:ea typeface="Calibri"/>
                <a:cs typeface="Calibri"/>
                <a:sym typeface="Calibri"/>
              </a:rPr>
              <a:t>Vzory využívania pôdy: </a:t>
            </a:r>
            <a:r>
              <a:rPr lang="en-US" b="0" i="0" dirty="0">
                <a:latin typeface="Calibri"/>
                <a:ea typeface="Calibri"/>
                <a:cs typeface="Calibri"/>
                <a:sym typeface="Calibri"/>
              </a:rPr>
              <a:t>Usporiadanie spôsobov využívania pôdy vytvára plastický obraz funkčnosti krajiny. Od ornej pôdy až po pasienky, tieto vzory ovplyvňujú ekologickú dynamiku, distribúciu zdrojov a celkovú odolnosť poľnohospodárskej krajiny.</a:t>
            </a:r>
            <a:endParaRPr dirty="0"/>
          </a:p>
          <a:p>
            <a:pPr marL="228600" lvl="0" indent="0" algn="l" rtl="0">
              <a:lnSpc>
                <a:spcPct val="90000"/>
              </a:lnSpc>
              <a:spcBef>
                <a:spcPts val="1000"/>
              </a:spcBef>
              <a:spcAft>
                <a:spcPts val="0"/>
              </a:spcAft>
              <a:buSzPts val="2400"/>
              <a:buNone/>
            </a:pPr>
            <a:r>
              <a:rPr lang="en-US" b="1" i="0" dirty="0">
                <a:latin typeface="Calibri"/>
                <a:ea typeface="Calibri"/>
                <a:cs typeface="Calibri"/>
                <a:sym typeface="Calibri"/>
              </a:rPr>
              <a:t>Ekosystémové služby Hub: </a:t>
            </a:r>
            <a:r>
              <a:rPr lang="en-US" b="0" i="0" dirty="0">
                <a:latin typeface="Calibri"/>
                <a:ea typeface="Calibri"/>
                <a:cs typeface="Calibri"/>
                <a:sym typeface="Calibri"/>
              </a:rPr>
              <a:t>Krajina funguje </a:t>
            </a:r>
            <a:r>
              <a:rPr lang="en-US" b="0" i="0" dirty="0" err="1">
                <a:latin typeface="Calibri"/>
                <a:ea typeface="Calibri"/>
                <a:cs typeface="Calibri"/>
                <a:sym typeface="Calibri"/>
              </a:rPr>
              <a:t>ako</a:t>
            </a:r>
            <a:r>
              <a:rPr lang="en-US" b="0" i="0">
                <a:latin typeface="Calibri"/>
                <a:ea typeface="Calibri"/>
                <a:cs typeface="Calibri"/>
                <a:sym typeface="Calibri"/>
              </a:rPr>
              <a:t> centrum </a:t>
            </a:r>
            <a:r>
              <a:rPr lang="en-US" b="0" i="0" dirty="0">
                <a:latin typeface="Calibri"/>
                <a:ea typeface="Calibri"/>
                <a:cs typeface="Calibri"/>
                <a:sym typeface="Calibri"/>
              </a:rPr>
              <a:t>pre nespočetné množstvo ekosystémových služieb. </a:t>
            </a:r>
            <a:r>
              <a:rPr lang="en-US" b="0" i="0" dirty="0" err="1">
                <a:latin typeface="Calibri"/>
                <a:ea typeface="Calibri"/>
                <a:cs typeface="Calibri"/>
                <a:sym typeface="Calibri"/>
              </a:rPr>
              <a:t>Rozpoznanie </a:t>
            </a:r>
            <a:r>
              <a:rPr lang="en-US" b="0" i="0" dirty="0">
                <a:latin typeface="Calibri"/>
                <a:ea typeface="Calibri"/>
                <a:cs typeface="Calibri"/>
                <a:sym typeface="Calibri"/>
              </a:rPr>
              <a:t>a posilnenie týchto služieb, od poskytovania obživy až po reguláciu environmentálnych podmienok, je kľúčové pre udržateľné hospodárenie s pôdou a poľnohospodársku produktivitu.</a:t>
            </a:r>
            <a:endParaRPr dirty="0"/>
          </a:p>
          <a:p>
            <a:pPr marL="228600" lvl="0" indent="0" algn="l" rtl="0">
              <a:lnSpc>
                <a:spcPct val="90000"/>
              </a:lnSpc>
              <a:spcBef>
                <a:spcPts val="1000"/>
              </a:spcBef>
              <a:spcAft>
                <a:spcPts val="0"/>
              </a:spcAft>
              <a:buSzPts val="2400"/>
              <a:buNone/>
            </a:pPr>
            <a:r>
              <a:rPr lang="en-US" b="1" i="0" dirty="0">
                <a:latin typeface="Calibri"/>
                <a:ea typeface="Calibri"/>
                <a:cs typeface="Calibri"/>
                <a:sym typeface="Calibri"/>
              </a:rPr>
              <a:t>Vodné cesty a pobrežné zóny: </a:t>
            </a:r>
            <a:r>
              <a:rPr lang="en-US" b="0" i="0" dirty="0">
                <a:latin typeface="Calibri"/>
                <a:ea typeface="Calibri"/>
                <a:cs typeface="Calibri"/>
                <a:sym typeface="Calibri"/>
              </a:rPr>
              <a:t>Vodné toky sa vtiskujú do krajiny a ovplyvňujú jej štruktúru a zdravie. Správa vodných tokov a ochrana pobrežných zón sú rozhodujúce pre biodiverzitu, kvalitu vody a celkovú odolnosť krajiny.</a:t>
            </a:r>
            <a:endParaRPr dirty="0"/>
          </a:p>
          <a:p>
            <a:pPr marL="0" lvl="0" indent="0" algn="l" rtl="0">
              <a:lnSpc>
                <a:spcPct val="107000"/>
              </a:lnSpc>
              <a:spcBef>
                <a:spcPts val="1000"/>
              </a:spcBef>
              <a:spcAft>
                <a:spcPts val="800"/>
              </a:spcAft>
              <a:buSzPts val="1000"/>
              <a:buNone/>
            </a:pPr>
            <a:endParaRPr sz="2000" dirty="0">
              <a:latin typeface="Calibri"/>
              <a:ea typeface="Calibri"/>
              <a:cs typeface="Calibri"/>
              <a:sym typeface="Calibri"/>
            </a:endParaRPr>
          </a:p>
        </p:txBody>
      </p:sp>
      <p:sp>
        <p:nvSpPr>
          <p:cNvPr id="366" name="Google Shape;366;p54"/>
          <p:cNvSpPr txBox="1">
            <a:spLocks noGrp="1"/>
          </p:cNvSpPr>
          <p:nvPr>
            <p:ph type="body" idx="2"/>
          </p:nvPr>
        </p:nvSpPr>
        <p:spPr>
          <a:xfrm>
            <a:off x="798379" y="401559"/>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a:latin typeface="Calibri"/>
                <a:ea typeface="Calibri"/>
                <a:cs typeface="Calibri"/>
                <a:sym typeface="Calibri"/>
              </a:rPr>
              <a:t>Komponenty krajiny a termíny</a:t>
            </a:r>
            <a:endParaRPr>
              <a:latin typeface="Calibri"/>
              <a:ea typeface="Calibri"/>
              <a:cs typeface="Calibri"/>
              <a:sym typeface="Calibri"/>
            </a:endParaRPr>
          </a:p>
        </p:txBody>
      </p:sp>
      <p:grpSp>
        <p:nvGrpSpPr>
          <p:cNvPr id="367" name="Google Shape;367;p54"/>
          <p:cNvGrpSpPr/>
          <p:nvPr/>
        </p:nvGrpSpPr>
        <p:grpSpPr>
          <a:xfrm rot="3730759">
            <a:off x="10980893" y="109804"/>
            <a:ext cx="949887" cy="1163493"/>
            <a:chOff x="7602444" y="4967675"/>
            <a:chExt cx="483620" cy="592374"/>
          </a:xfrm>
        </p:grpSpPr>
        <p:grpSp>
          <p:nvGrpSpPr>
            <p:cNvPr id="368" name="Google Shape;368;p54"/>
            <p:cNvGrpSpPr/>
            <p:nvPr/>
          </p:nvGrpSpPr>
          <p:grpSpPr>
            <a:xfrm>
              <a:off x="7618661" y="4967675"/>
              <a:ext cx="467403" cy="507609"/>
              <a:chOff x="2251964" y="3590497"/>
              <a:chExt cx="467403" cy="507609"/>
            </a:xfrm>
          </p:grpSpPr>
          <p:sp>
            <p:nvSpPr>
              <p:cNvPr id="369" name="Google Shape;369;p54"/>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0" name="Google Shape;370;p54"/>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1" name="Google Shape;371;p54"/>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2" name="Google Shape;372;p54"/>
            <p:cNvGrpSpPr/>
            <p:nvPr/>
          </p:nvGrpSpPr>
          <p:grpSpPr>
            <a:xfrm>
              <a:off x="7602444" y="4993761"/>
              <a:ext cx="421973" cy="566288"/>
              <a:chOff x="2235747" y="3616583"/>
              <a:chExt cx="421973" cy="566288"/>
            </a:xfrm>
          </p:grpSpPr>
          <p:sp>
            <p:nvSpPr>
              <p:cNvPr id="373" name="Google Shape;373;p5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4" name="Google Shape;374;p5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3" name="Graphic 2" descr="Hill scene outline">
            <a:extLst>
              <a:ext uri="{FF2B5EF4-FFF2-40B4-BE49-F238E27FC236}">
                <a16:creationId xmlns:a16="http://schemas.microsoft.com/office/drawing/2014/main" id="{EC529E6A-245B-3EF2-4548-209D53143A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449" y="1790700"/>
            <a:ext cx="914400" cy="914400"/>
          </a:xfrm>
          <a:prstGeom prst="rect">
            <a:avLst/>
          </a:prstGeom>
        </p:spPr>
      </p:pic>
      <p:pic>
        <p:nvPicPr>
          <p:cNvPr id="5" name="Graphic 4" descr="Agriculture outline">
            <a:extLst>
              <a:ext uri="{FF2B5EF4-FFF2-40B4-BE49-F238E27FC236}">
                <a16:creationId xmlns:a16="http://schemas.microsoft.com/office/drawing/2014/main" id="{51B321CD-A4BF-25DD-A434-75BCA7F0FA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2449" y="3168050"/>
            <a:ext cx="914400" cy="914400"/>
          </a:xfrm>
          <a:prstGeom prst="rect">
            <a:avLst/>
          </a:prstGeom>
        </p:spPr>
      </p:pic>
      <p:pic>
        <p:nvPicPr>
          <p:cNvPr id="9" name="Picture 8">
            <a:extLst>
              <a:ext uri="{FF2B5EF4-FFF2-40B4-BE49-F238E27FC236}">
                <a16:creationId xmlns:a16="http://schemas.microsoft.com/office/drawing/2014/main" id="{392C3F56-746B-4CC8-7679-46B4EFC2794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2653" y="4686300"/>
            <a:ext cx="704850" cy="7048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4"/>
          <p:cNvSpPr txBox="1">
            <a:spLocks noGrp="1"/>
          </p:cNvSpPr>
          <p:nvPr>
            <p:ph type="body" idx="1"/>
          </p:nvPr>
        </p:nvSpPr>
        <p:spPr>
          <a:xfrm>
            <a:off x="5629230" y="142744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dirty="0"/>
              <a:t>01</a:t>
            </a:r>
            <a:endParaRPr dirty="0"/>
          </a:p>
        </p:txBody>
      </p:sp>
      <p:sp>
        <p:nvSpPr>
          <p:cNvPr id="156" name="Google Shape;156;p4"/>
          <p:cNvSpPr txBox="1">
            <a:spLocks noGrp="1"/>
          </p:cNvSpPr>
          <p:nvPr>
            <p:ph type="body" idx="2"/>
          </p:nvPr>
        </p:nvSpPr>
        <p:spPr>
          <a:xfrm>
            <a:off x="6462886" y="1360841"/>
            <a:ext cx="49833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sz="2400" b="1"/>
              <a:t>Úvod do krajinnej ekológie</a:t>
            </a:r>
            <a:endParaRPr sz="2400" b="1"/>
          </a:p>
        </p:txBody>
      </p:sp>
      <p:sp>
        <p:nvSpPr>
          <p:cNvPr id="157" name="Google Shape;157;p4"/>
          <p:cNvSpPr txBox="1">
            <a:spLocks noGrp="1"/>
          </p:cNvSpPr>
          <p:nvPr>
            <p:ph type="body" idx="3"/>
          </p:nvPr>
        </p:nvSpPr>
        <p:spPr>
          <a:xfrm>
            <a:off x="538793" y="1433997"/>
            <a:ext cx="4955026" cy="39828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Clr>
                <a:srgbClr val="000000"/>
              </a:buClr>
              <a:buSzPts val="2400"/>
              <a:buNone/>
            </a:pPr>
            <a:r>
              <a:rPr lang="en-US" b="0" i="0" dirty="0">
                <a:latin typeface="Calibri"/>
                <a:ea typeface="Calibri"/>
                <a:cs typeface="Calibri"/>
                <a:sym typeface="Calibri"/>
              </a:rPr>
              <a:t>V tomto module skúmame, ako funguje príroda na farme. Venujeme sa krajinnej ekológii, ktorá spočíva v pochopení súvislostí medzi rastlinami, živočíchmi a pôdou. </a:t>
            </a:r>
          </a:p>
          <a:p>
            <a:pPr marL="228600" lvl="0" indent="0" algn="l" rtl="0">
              <a:lnSpc>
                <a:spcPct val="90000"/>
              </a:lnSpc>
              <a:spcBef>
                <a:spcPts val="0"/>
              </a:spcBef>
              <a:spcAft>
                <a:spcPts val="0"/>
              </a:spcAft>
              <a:buClr>
                <a:srgbClr val="000000"/>
              </a:buClr>
              <a:buSzPts val="2400"/>
              <a:buNone/>
            </a:pPr>
            <a:r>
              <a:rPr lang="en-US" b="0" i="0" dirty="0">
                <a:latin typeface="Calibri"/>
                <a:ea typeface="Calibri"/>
                <a:cs typeface="Calibri"/>
                <a:sym typeface="Calibri"/>
              </a:rPr>
              <a:t>Venujeme sa praktickým radám pre poľnohospodárov, ako je rozumné využívanie vody, pestrá výsadba plodín a starostlivosť o pôdu. Ide o to, aby poľnohospodárstvo dobre spolupracovalo s prírodou. </a:t>
            </a:r>
            <a:endParaRPr dirty="0">
              <a:latin typeface="Calibri"/>
              <a:ea typeface="Calibri"/>
              <a:cs typeface="Calibri"/>
              <a:sym typeface="Calibri"/>
            </a:endParaRPr>
          </a:p>
        </p:txBody>
      </p:sp>
      <p:sp>
        <p:nvSpPr>
          <p:cNvPr id="158" name="Google Shape;158;p4"/>
          <p:cNvSpPr txBox="1">
            <a:spLocks noGrp="1"/>
          </p:cNvSpPr>
          <p:nvPr>
            <p:ph type="body" idx="4"/>
          </p:nvPr>
        </p:nvSpPr>
        <p:spPr>
          <a:xfrm>
            <a:off x="5629230" y="2125659"/>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dirty="0"/>
              <a:t>02</a:t>
            </a:r>
            <a:endParaRPr dirty="0"/>
          </a:p>
        </p:txBody>
      </p:sp>
      <p:sp>
        <p:nvSpPr>
          <p:cNvPr id="159" name="Google Shape;159;p4"/>
          <p:cNvSpPr txBox="1">
            <a:spLocks noGrp="1"/>
          </p:cNvSpPr>
          <p:nvPr>
            <p:ph type="body" idx="5"/>
          </p:nvPr>
        </p:nvSpPr>
        <p:spPr>
          <a:xfrm>
            <a:off x="6462886" y="2046479"/>
            <a:ext cx="44652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sz="2400" b="1" dirty="0"/>
              <a:t>Charakteristika krajiny</a:t>
            </a:r>
            <a:endParaRPr sz="2400" b="1" dirty="0"/>
          </a:p>
        </p:txBody>
      </p:sp>
      <p:sp>
        <p:nvSpPr>
          <p:cNvPr id="160" name="Google Shape;160;p4"/>
          <p:cNvSpPr txBox="1">
            <a:spLocks noGrp="1"/>
          </p:cNvSpPr>
          <p:nvPr>
            <p:ph type="body" idx="6"/>
          </p:nvPr>
        </p:nvSpPr>
        <p:spPr>
          <a:xfrm>
            <a:off x="5629231" y="2735879"/>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dirty="0"/>
              <a:t>03</a:t>
            </a:r>
            <a:endParaRPr dirty="0"/>
          </a:p>
        </p:txBody>
      </p:sp>
      <p:sp>
        <p:nvSpPr>
          <p:cNvPr id="161" name="Google Shape;161;p4"/>
          <p:cNvSpPr txBox="1">
            <a:spLocks noGrp="1"/>
          </p:cNvSpPr>
          <p:nvPr>
            <p:ph type="body" idx="7"/>
          </p:nvPr>
        </p:nvSpPr>
        <p:spPr>
          <a:xfrm>
            <a:off x="6515002" y="2688785"/>
            <a:ext cx="44652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sz="2400" b="1" dirty="0"/>
              <a:t>Kľúčové témy výskumu</a:t>
            </a:r>
            <a:endParaRPr sz="2400" b="1" dirty="0"/>
          </a:p>
        </p:txBody>
      </p:sp>
      <p:sp>
        <p:nvSpPr>
          <p:cNvPr id="162" name="Google Shape;162;p4"/>
          <p:cNvSpPr txBox="1">
            <a:spLocks noGrp="1"/>
          </p:cNvSpPr>
          <p:nvPr>
            <p:ph type="body" idx="8"/>
          </p:nvPr>
        </p:nvSpPr>
        <p:spPr>
          <a:xfrm>
            <a:off x="5670461" y="335479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dirty="0"/>
              <a:t>04</a:t>
            </a:r>
            <a:endParaRPr dirty="0"/>
          </a:p>
        </p:txBody>
      </p:sp>
      <p:sp>
        <p:nvSpPr>
          <p:cNvPr id="163" name="Google Shape;163;p4"/>
          <p:cNvSpPr txBox="1">
            <a:spLocks noGrp="1"/>
          </p:cNvSpPr>
          <p:nvPr>
            <p:ph type="body" idx="9"/>
          </p:nvPr>
        </p:nvSpPr>
        <p:spPr>
          <a:xfrm>
            <a:off x="6462886" y="3479816"/>
            <a:ext cx="51720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sz="2400" b="1" dirty="0"/>
              <a:t> Komponenty krajiny a termíny</a:t>
            </a:r>
            <a:endParaRPr sz="2400" b="1" dirty="0"/>
          </a:p>
          <a:p>
            <a:pPr marL="0" lvl="0" indent="0" algn="l" rtl="0">
              <a:lnSpc>
                <a:spcPct val="90000"/>
              </a:lnSpc>
              <a:spcBef>
                <a:spcPts val="0"/>
              </a:spcBef>
              <a:spcAft>
                <a:spcPts val="0"/>
              </a:spcAft>
              <a:buClr>
                <a:srgbClr val="000000"/>
              </a:buClr>
              <a:buSzPts val="2200"/>
              <a:buNone/>
            </a:pPr>
            <a:endParaRPr b="1" dirty="0"/>
          </a:p>
        </p:txBody>
      </p:sp>
      <p:sp>
        <p:nvSpPr>
          <p:cNvPr id="164" name="Google Shape;164;p4"/>
          <p:cNvSpPr txBox="1">
            <a:spLocks noGrp="1"/>
          </p:cNvSpPr>
          <p:nvPr>
            <p:ph type="body" idx="13"/>
          </p:nvPr>
        </p:nvSpPr>
        <p:spPr>
          <a:xfrm>
            <a:off x="5670460" y="404431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dirty="0"/>
              <a:t>05</a:t>
            </a:r>
            <a:endParaRPr dirty="0"/>
          </a:p>
        </p:txBody>
      </p:sp>
      <p:sp>
        <p:nvSpPr>
          <p:cNvPr id="165" name="Google Shape;165;p4"/>
          <p:cNvSpPr txBox="1">
            <a:spLocks noGrp="1"/>
          </p:cNvSpPr>
          <p:nvPr>
            <p:ph type="body" idx="14"/>
          </p:nvPr>
        </p:nvSpPr>
        <p:spPr>
          <a:xfrm>
            <a:off x="6515002" y="4044069"/>
            <a:ext cx="44652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sz="2400" b="1" dirty="0"/>
              <a:t>Narušenie a fragmentácia</a:t>
            </a:r>
            <a:endParaRPr sz="2400" b="1" dirty="0"/>
          </a:p>
        </p:txBody>
      </p:sp>
      <p:sp>
        <p:nvSpPr>
          <p:cNvPr id="166" name="Google Shape;166;p4"/>
          <p:cNvSpPr txBox="1">
            <a:spLocks noGrp="1"/>
          </p:cNvSpPr>
          <p:nvPr>
            <p:ph type="body" idx="15"/>
          </p:nvPr>
        </p:nvSpPr>
        <p:spPr>
          <a:xfrm>
            <a:off x="687316" y="380932"/>
            <a:ext cx="5041800" cy="72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600"/>
              <a:buNone/>
            </a:pPr>
            <a:r>
              <a:rPr lang="en-US" dirty="0"/>
              <a:t>Prehľad obsahu</a:t>
            </a:r>
            <a:endParaRPr dirty="0"/>
          </a:p>
        </p:txBody>
      </p:sp>
      <p:grpSp>
        <p:nvGrpSpPr>
          <p:cNvPr id="167" name="Google Shape;167;p4"/>
          <p:cNvGrpSpPr/>
          <p:nvPr/>
        </p:nvGrpSpPr>
        <p:grpSpPr>
          <a:xfrm rot="3730759">
            <a:off x="10980893" y="367519"/>
            <a:ext cx="949887" cy="1163493"/>
            <a:chOff x="7602444" y="4967675"/>
            <a:chExt cx="483620" cy="592374"/>
          </a:xfrm>
        </p:grpSpPr>
        <p:grpSp>
          <p:nvGrpSpPr>
            <p:cNvPr id="168" name="Google Shape;168;p4"/>
            <p:cNvGrpSpPr/>
            <p:nvPr/>
          </p:nvGrpSpPr>
          <p:grpSpPr>
            <a:xfrm>
              <a:off x="7618661" y="4967675"/>
              <a:ext cx="467403" cy="507609"/>
              <a:chOff x="2251964" y="3590497"/>
              <a:chExt cx="467403" cy="507609"/>
            </a:xfrm>
          </p:grpSpPr>
          <p:sp>
            <p:nvSpPr>
              <p:cNvPr id="169" name="Google Shape;169;p4"/>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70" name="Google Shape;170;p4"/>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71" name="Google Shape;171;p4"/>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grpSp>
        <p:grpSp>
          <p:nvGrpSpPr>
            <p:cNvPr id="172" name="Google Shape;172;p4"/>
            <p:cNvGrpSpPr/>
            <p:nvPr/>
          </p:nvGrpSpPr>
          <p:grpSpPr>
            <a:xfrm>
              <a:off x="7602444" y="4993761"/>
              <a:ext cx="421973" cy="566288"/>
              <a:chOff x="2235747" y="3616583"/>
              <a:chExt cx="421973" cy="566288"/>
            </a:xfrm>
          </p:grpSpPr>
          <p:sp>
            <p:nvSpPr>
              <p:cNvPr id="173" name="Google Shape;173;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74" name="Google Shape;174;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grpSp>
      </p:grpSp>
      <p:sp>
        <p:nvSpPr>
          <p:cNvPr id="181" name="Google Shape;181;p44"/>
          <p:cNvSpPr txBox="1">
            <a:spLocks/>
          </p:cNvSpPr>
          <p:nvPr/>
        </p:nvSpPr>
        <p:spPr>
          <a:xfrm>
            <a:off x="6515135" y="4648670"/>
            <a:ext cx="4465067" cy="68951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2400" b="1"/>
              <a:t>Praktické tipy</a:t>
            </a:r>
            <a:endParaRPr lang="en-US" b="1" dirty="0"/>
          </a:p>
        </p:txBody>
      </p:sp>
      <p:sp>
        <p:nvSpPr>
          <p:cNvPr id="2" name="Google Shape;164;p4">
            <a:extLst>
              <a:ext uri="{FF2B5EF4-FFF2-40B4-BE49-F238E27FC236}">
                <a16:creationId xmlns:a16="http://schemas.microsoft.com/office/drawing/2014/main" id="{664F54BD-B710-9F48-DB23-AC3AC868C4A6}"/>
              </a:ext>
            </a:extLst>
          </p:cNvPr>
          <p:cNvSpPr txBox="1">
            <a:spLocks/>
          </p:cNvSpPr>
          <p:nvPr/>
        </p:nvSpPr>
        <p:spPr>
          <a:xfrm>
            <a:off x="5697669" y="4715402"/>
            <a:ext cx="700387" cy="68951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06</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14" name="Freeform 1250">
            <a:extLst>
              <a:ext uri="{FF2B5EF4-FFF2-40B4-BE49-F238E27FC236}">
                <a16:creationId xmlns:a16="http://schemas.microsoft.com/office/drawing/2014/main" id="{5AC5B35E-74EE-3FD1-6C5E-4B2F1429A98E}"/>
              </a:ext>
            </a:extLst>
          </p:cNvPr>
          <p:cNvSpPr/>
          <p:nvPr/>
        </p:nvSpPr>
        <p:spPr>
          <a:xfrm rot="7445796">
            <a:off x="1015660" y="4562166"/>
            <a:ext cx="149976" cy="16344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8DC641"/>
          </a:solidFill>
          <a:ln w="27426" cap="flat">
            <a:noFill/>
            <a:prstDash val="solid"/>
            <a:miter/>
          </a:ln>
        </p:spPr>
        <p:txBody>
          <a:bodyPr rtlCol="0" anchor="ctr"/>
          <a:lstStyle/>
          <a:p>
            <a:endParaRPr lang="en-US"/>
          </a:p>
        </p:txBody>
      </p:sp>
      <p:sp>
        <p:nvSpPr>
          <p:cNvPr id="13" name="Freeform 1250">
            <a:extLst>
              <a:ext uri="{FF2B5EF4-FFF2-40B4-BE49-F238E27FC236}">
                <a16:creationId xmlns:a16="http://schemas.microsoft.com/office/drawing/2014/main" id="{ED22B484-4601-EAAA-BC82-DF3D176CB967}"/>
              </a:ext>
            </a:extLst>
          </p:cNvPr>
          <p:cNvSpPr/>
          <p:nvPr/>
        </p:nvSpPr>
        <p:spPr>
          <a:xfrm rot="20349704">
            <a:off x="765677" y="4585276"/>
            <a:ext cx="165093" cy="168082"/>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8DC641"/>
          </a:solidFill>
          <a:ln w="27426" cap="flat">
            <a:noFill/>
            <a:prstDash val="solid"/>
            <a:miter/>
          </a:ln>
        </p:spPr>
        <p:txBody>
          <a:bodyPr rtlCol="0" anchor="ctr"/>
          <a:lstStyle/>
          <a:p>
            <a:endParaRPr lang="en-US"/>
          </a:p>
        </p:txBody>
      </p:sp>
      <p:sp>
        <p:nvSpPr>
          <p:cNvPr id="379" name="Google Shape;379;p55"/>
          <p:cNvSpPr txBox="1">
            <a:spLocks noGrp="1"/>
          </p:cNvSpPr>
          <p:nvPr>
            <p:ph type="body" idx="1"/>
          </p:nvPr>
        </p:nvSpPr>
        <p:spPr>
          <a:xfrm>
            <a:off x="1371600" y="1524000"/>
            <a:ext cx="6553200" cy="25227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SzPts val="2400"/>
              <a:buNone/>
            </a:pPr>
            <a:r>
              <a:rPr lang="en-US" b="1" i="0" dirty="0">
                <a:latin typeface="Calibri"/>
                <a:ea typeface="Calibri"/>
                <a:cs typeface="Calibri"/>
                <a:sym typeface="Calibri"/>
              </a:rPr>
              <a:t>Zelená infraštruktúra: </a:t>
            </a:r>
            <a:r>
              <a:rPr lang="en-US" b="0" i="0" dirty="0">
                <a:latin typeface="Calibri"/>
                <a:ea typeface="Calibri"/>
                <a:cs typeface="Calibri"/>
                <a:sym typeface="Calibri"/>
              </a:rPr>
              <a:t>Zelená infraštruktúra, sieť prírodných oblastí, slúži ako životodarná sila poľnohospodárskych ekosystémov. Zachovanie lesov, mokradí a zelených plôch zabezpečuje vitalitu a ekologickú rovnováhu v krajine.</a:t>
            </a:r>
            <a:endParaRPr b="0" i="0" dirty="0">
              <a:latin typeface="Calibri"/>
              <a:ea typeface="Calibri"/>
              <a:cs typeface="Calibri"/>
              <a:sym typeface="Calibri"/>
            </a:endParaRPr>
          </a:p>
          <a:p>
            <a:pPr marL="228600" lvl="0" indent="0" algn="l" rtl="0">
              <a:lnSpc>
                <a:spcPct val="90000"/>
              </a:lnSpc>
              <a:spcBef>
                <a:spcPts val="1000"/>
              </a:spcBef>
              <a:spcAft>
                <a:spcPts val="0"/>
              </a:spcAft>
              <a:buSzPts val="2400"/>
              <a:buNone/>
            </a:pPr>
            <a:r>
              <a:rPr lang="en-US" b="1" i="0" dirty="0">
                <a:latin typeface="Calibri"/>
                <a:ea typeface="Calibri"/>
                <a:cs typeface="Calibri"/>
                <a:sym typeface="Calibri"/>
              </a:rPr>
              <a:t>Efekty na hrane: </a:t>
            </a:r>
            <a:r>
              <a:rPr lang="en-US" b="0" i="0" dirty="0">
                <a:latin typeface="Calibri"/>
                <a:ea typeface="Calibri"/>
                <a:cs typeface="Calibri"/>
                <a:sym typeface="Calibri"/>
              </a:rPr>
              <a:t>Stretávanie sa rôznych spôsobov využívania krajiny, tzv. okraje, vytvára jedinečné podmienky ovplyvňujúce biodiverzitu a dynamiku ekosystémov. Pochopenie a riadenie týchto okrajových efektov je dôležité pre udržateľné a harmonické riadenie krajiny.</a:t>
            </a:r>
            <a:endParaRPr dirty="0"/>
          </a:p>
          <a:p>
            <a:pPr marL="0" lvl="0" indent="0" algn="l" rtl="0">
              <a:lnSpc>
                <a:spcPct val="107000"/>
              </a:lnSpc>
              <a:spcBef>
                <a:spcPts val="1000"/>
              </a:spcBef>
              <a:spcAft>
                <a:spcPts val="800"/>
              </a:spcAft>
              <a:buSzPts val="1000"/>
              <a:buNone/>
            </a:pPr>
            <a:endParaRPr sz="2000" dirty="0">
              <a:latin typeface="Calibri"/>
              <a:ea typeface="Calibri"/>
              <a:cs typeface="Calibri"/>
              <a:sym typeface="Calibri"/>
            </a:endParaRPr>
          </a:p>
        </p:txBody>
      </p:sp>
      <p:sp>
        <p:nvSpPr>
          <p:cNvPr id="380" name="Google Shape;380;p55"/>
          <p:cNvSpPr txBox="1">
            <a:spLocks noGrp="1"/>
          </p:cNvSpPr>
          <p:nvPr>
            <p:ph type="body" idx="2"/>
          </p:nvPr>
        </p:nvSpPr>
        <p:spPr>
          <a:xfrm>
            <a:off x="798381" y="475053"/>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dirty="0">
                <a:latin typeface="Calibri"/>
                <a:ea typeface="Calibri"/>
                <a:cs typeface="Calibri"/>
                <a:sym typeface="Calibri"/>
              </a:rPr>
              <a:t>Komponenty a pojmy krajiny - pokračovanie</a:t>
            </a:r>
            <a:endParaRPr dirty="0">
              <a:latin typeface="Calibri"/>
              <a:ea typeface="Calibri"/>
              <a:cs typeface="Calibri"/>
              <a:sym typeface="Calibri"/>
            </a:endParaRPr>
          </a:p>
        </p:txBody>
      </p:sp>
      <p:grpSp>
        <p:nvGrpSpPr>
          <p:cNvPr id="381" name="Google Shape;381;p55"/>
          <p:cNvGrpSpPr/>
          <p:nvPr/>
        </p:nvGrpSpPr>
        <p:grpSpPr>
          <a:xfrm rot="3730759">
            <a:off x="10980893" y="109804"/>
            <a:ext cx="949887" cy="1163493"/>
            <a:chOff x="7602444" y="4967675"/>
            <a:chExt cx="483620" cy="592374"/>
          </a:xfrm>
        </p:grpSpPr>
        <p:grpSp>
          <p:nvGrpSpPr>
            <p:cNvPr id="382" name="Google Shape;382;p55"/>
            <p:cNvGrpSpPr/>
            <p:nvPr/>
          </p:nvGrpSpPr>
          <p:grpSpPr>
            <a:xfrm>
              <a:off x="7618661" y="4967675"/>
              <a:ext cx="467403" cy="507609"/>
              <a:chOff x="2251964" y="3590497"/>
              <a:chExt cx="467403" cy="507609"/>
            </a:xfrm>
          </p:grpSpPr>
          <p:sp>
            <p:nvSpPr>
              <p:cNvPr id="383" name="Google Shape;383;p55"/>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4" name="Google Shape;384;p55"/>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5" name="Google Shape;385;p55"/>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86" name="Google Shape;386;p55"/>
            <p:cNvGrpSpPr/>
            <p:nvPr/>
          </p:nvGrpSpPr>
          <p:grpSpPr>
            <a:xfrm>
              <a:off x="7602444" y="4993761"/>
              <a:ext cx="421973" cy="566288"/>
              <a:chOff x="2235747" y="3616583"/>
              <a:chExt cx="421973" cy="566288"/>
            </a:xfrm>
          </p:grpSpPr>
          <p:sp>
            <p:nvSpPr>
              <p:cNvPr id="387" name="Google Shape;387;p5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8" name="Google Shape;388;p5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389" name="Google Shape;389;p5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24800" y="1765423"/>
            <a:ext cx="3679876" cy="3568577"/>
          </a:xfrm>
          <a:prstGeom prst="rect">
            <a:avLst/>
          </a:prstGeom>
          <a:noFill/>
          <a:ln>
            <a:noFill/>
          </a:ln>
        </p:spPr>
      </p:pic>
      <p:grpSp>
        <p:nvGrpSpPr>
          <p:cNvPr id="2" name="Graphic 3">
            <a:extLst>
              <a:ext uri="{FF2B5EF4-FFF2-40B4-BE49-F238E27FC236}">
                <a16:creationId xmlns:a16="http://schemas.microsoft.com/office/drawing/2014/main" id="{11842AFA-107E-9511-32D2-75A3F9468B81}"/>
              </a:ext>
            </a:extLst>
          </p:cNvPr>
          <p:cNvGrpSpPr/>
          <p:nvPr/>
        </p:nvGrpSpPr>
        <p:grpSpPr>
          <a:xfrm>
            <a:off x="549334" y="1908666"/>
            <a:ext cx="822266" cy="876684"/>
            <a:chOff x="10407709" y="5371716"/>
            <a:chExt cx="1086136" cy="1037162"/>
          </a:xfrm>
        </p:grpSpPr>
        <p:sp>
          <p:nvSpPr>
            <p:cNvPr id="3" name="Freeform 1249">
              <a:extLst>
                <a:ext uri="{FF2B5EF4-FFF2-40B4-BE49-F238E27FC236}">
                  <a16:creationId xmlns:a16="http://schemas.microsoft.com/office/drawing/2014/main" id="{8BFB4F83-A6C0-1ADF-B0FC-B8C9C2A91D53}"/>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8DC641"/>
            </a:solidFill>
            <a:ln w="27426" cap="flat">
              <a:noFill/>
              <a:prstDash val="solid"/>
              <a:miter/>
            </a:ln>
          </p:spPr>
          <p:txBody>
            <a:bodyPr rtlCol="0" anchor="ctr"/>
            <a:lstStyle/>
            <a:p>
              <a:endParaRPr lang="en-US" dirty="0"/>
            </a:p>
          </p:txBody>
        </p:sp>
        <p:sp>
          <p:nvSpPr>
            <p:cNvPr id="4" name="Freeform 1250">
              <a:extLst>
                <a:ext uri="{FF2B5EF4-FFF2-40B4-BE49-F238E27FC236}">
                  <a16:creationId xmlns:a16="http://schemas.microsoft.com/office/drawing/2014/main" id="{2142F35C-22AF-4A04-12C4-F42A66DA6195}"/>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8DC641"/>
            </a:solidFill>
            <a:ln w="27426" cap="flat">
              <a:noFill/>
              <a:prstDash val="solid"/>
              <a:miter/>
            </a:ln>
          </p:spPr>
          <p:txBody>
            <a:bodyPr rtlCol="0" anchor="ctr"/>
            <a:lstStyle/>
            <a:p>
              <a:endParaRPr lang="en-US"/>
            </a:p>
          </p:txBody>
        </p:sp>
        <p:grpSp>
          <p:nvGrpSpPr>
            <p:cNvPr id="5" name="Graphic 3">
              <a:extLst>
                <a:ext uri="{FF2B5EF4-FFF2-40B4-BE49-F238E27FC236}">
                  <a16:creationId xmlns:a16="http://schemas.microsoft.com/office/drawing/2014/main" id="{EB663CDF-35A8-92CA-7588-2B6A9535F6B1}"/>
                </a:ext>
              </a:extLst>
            </p:cNvPr>
            <p:cNvGrpSpPr/>
            <p:nvPr/>
          </p:nvGrpSpPr>
          <p:grpSpPr>
            <a:xfrm>
              <a:off x="10407709" y="5371716"/>
              <a:ext cx="1086136" cy="1037162"/>
              <a:chOff x="10407709" y="5371716"/>
              <a:chExt cx="1086136" cy="1037162"/>
            </a:xfrm>
            <a:solidFill>
              <a:srgbClr val="000000"/>
            </a:solidFill>
          </p:grpSpPr>
          <p:grpSp>
            <p:nvGrpSpPr>
              <p:cNvPr id="6" name="Graphic 3">
                <a:extLst>
                  <a:ext uri="{FF2B5EF4-FFF2-40B4-BE49-F238E27FC236}">
                    <a16:creationId xmlns:a16="http://schemas.microsoft.com/office/drawing/2014/main" id="{1CF02D3E-74F4-E0B8-AE62-D061FF0CBC24}"/>
                  </a:ext>
                </a:extLst>
              </p:cNvPr>
              <p:cNvGrpSpPr/>
              <p:nvPr/>
            </p:nvGrpSpPr>
            <p:grpSpPr>
              <a:xfrm>
                <a:off x="10407709" y="5371716"/>
                <a:ext cx="1086136" cy="1037162"/>
                <a:chOff x="10407709" y="5371716"/>
                <a:chExt cx="1086136" cy="1037162"/>
              </a:xfrm>
              <a:solidFill>
                <a:srgbClr val="000000"/>
              </a:solidFill>
            </p:grpSpPr>
            <p:sp>
              <p:nvSpPr>
                <p:cNvPr id="8" name="Freeform 1254">
                  <a:extLst>
                    <a:ext uri="{FF2B5EF4-FFF2-40B4-BE49-F238E27FC236}">
                      <a16:creationId xmlns:a16="http://schemas.microsoft.com/office/drawing/2014/main" id="{407AD484-6895-A15B-A169-DF07144B91B4}"/>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000000"/>
                </a:solidFill>
                <a:ln w="27426" cap="flat">
                  <a:noFill/>
                  <a:prstDash val="solid"/>
                  <a:miter/>
                </a:ln>
              </p:spPr>
              <p:txBody>
                <a:bodyPr rtlCol="0" anchor="ctr"/>
                <a:lstStyle/>
                <a:p>
                  <a:endParaRPr lang="en-US"/>
                </a:p>
              </p:txBody>
            </p:sp>
            <p:sp>
              <p:nvSpPr>
                <p:cNvPr id="9" name="Freeform 1255">
                  <a:extLst>
                    <a:ext uri="{FF2B5EF4-FFF2-40B4-BE49-F238E27FC236}">
                      <a16:creationId xmlns:a16="http://schemas.microsoft.com/office/drawing/2014/main" id="{8CA1EE1A-5FAC-1CD4-5AEA-4CE30E831BD6}"/>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000000"/>
                </a:solidFill>
                <a:ln w="27426" cap="flat">
                  <a:noFill/>
                  <a:prstDash val="solid"/>
                  <a:miter/>
                </a:ln>
              </p:spPr>
              <p:txBody>
                <a:bodyPr rtlCol="0" anchor="ctr"/>
                <a:lstStyle/>
                <a:p>
                  <a:endParaRPr lang="en-US"/>
                </a:p>
              </p:txBody>
            </p:sp>
            <p:sp>
              <p:nvSpPr>
                <p:cNvPr id="10" name="Freeform 1256">
                  <a:extLst>
                    <a:ext uri="{FF2B5EF4-FFF2-40B4-BE49-F238E27FC236}">
                      <a16:creationId xmlns:a16="http://schemas.microsoft.com/office/drawing/2014/main" id="{6E9C33C7-0D5A-DA4D-E6FA-F173882635DA}"/>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000000"/>
                </a:solidFill>
                <a:ln w="27426" cap="flat">
                  <a:noFill/>
                  <a:prstDash val="solid"/>
                  <a:miter/>
                </a:ln>
              </p:spPr>
              <p:txBody>
                <a:bodyPr rtlCol="0" anchor="ctr"/>
                <a:lstStyle/>
                <a:p>
                  <a:endParaRPr lang="en-US"/>
                </a:p>
              </p:txBody>
            </p:sp>
          </p:grpSp>
          <p:sp>
            <p:nvSpPr>
              <p:cNvPr id="7" name="Freeform 1253">
                <a:extLst>
                  <a:ext uri="{FF2B5EF4-FFF2-40B4-BE49-F238E27FC236}">
                    <a16:creationId xmlns:a16="http://schemas.microsoft.com/office/drawing/2014/main" id="{69AFD6C5-CC5F-4941-DE85-4D8CCA6A8565}"/>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000000"/>
              </a:solidFill>
              <a:ln w="27426" cap="flat">
                <a:noFill/>
                <a:prstDash val="solid"/>
                <a:miter/>
              </a:ln>
            </p:spPr>
            <p:txBody>
              <a:bodyPr rtlCol="0" anchor="ctr"/>
              <a:lstStyle/>
              <a:p>
                <a:endParaRPr lang="en-US" dirty="0"/>
              </a:p>
            </p:txBody>
          </p:sp>
        </p:grpSp>
      </p:grpSp>
      <p:pic>
        <p:nvPicPr>
          <p:cNvPr id="12" name="Graphic 11" descr="Sunflower outline">
            <a:extLst>
              <a:ext uri="{FF2B5EF4-FFF2-40B4-BE49-F238E27FC236}">
                <a16:creationId xmlns:a16="http://schemas.microsoft.com/office/drawing/2014/main" id="{7D9D6660-BDC7-4A76-9625-F226DE8338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6773" y="3842181"/>
            <a:ext cx="995114" cy="99511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6"/>
          <p:cNvSpPr txBox="1">
            <a:spLocks noGrp="1"/>
          </p:cNvSpPr>
          <p:nvPr>
            <p:ph type="body" idx="1"/>
          </p:nvPr>
        </p:nvSpPr>
        <p:spPr>
          <a:xfrm>
            <a:off x="5805233" y="2081725"/>
            <a:ext cx="5672832" cy="3002088"/>
          </a:xfrm>
          <a:prstGeom prst="rect">
            <a:avLst/>
          </a:prstGeom>
          <a:noFill/>
          <a:ln>
            <a:noFill/>
          </a:ln>
        </p:spPr>
        <p:txBody>
          <a:bodyPr spcFirstLastPara="1" wrap="square" lIns="91425" tIns="45700" rIns="91425" bIns="45700" anchor="t" anchorCtr="0">
            <a:normAutofit/>
          </a:bodyPr>
          <a:lstStyle/>
          <a:p>
            <a:pPr marL="457200" lvl="0" indent="-228600" algn="l" rtl="0">
              <a:lnSpc>
                <a:spcPct val="107000"/>
              </a:lnSpc>
              <a:spcBef>
                <a:spcPts val="1000"/>
              </a:spcBef>
              <a:spcAft>
                <a:spcPts val="800"/>
              </a:spcAft>
              <a:buSzPts val="4800"/>
              <a:buNone/>
            </a:pPr>
            <a:r>
              <a:rPr lang="en-US" sz="4800" b="1" dirty="0">
                <a:latin typeface="Calibri"/>
                <a:ea typeface="Calibri"/>
                <a:cs typeface="Calibri"/>
                <a:sym typeface="Calibri"/>
              </a:rPr>
              <a:t> Narušenie a fragmentácia</a:t>
            </a:r>
            <a:endParaRPr sz="3200" dirty="0">
              <a:latin typeface="Calibri"/>
              <a:ea typeface="Calibri"/>
              <a:cs typeface="Calibri"/>
              <a:sym typeface="Calibri"/>
            </a:endParaRPr>
          </a:p>
        </p:txBody>
      </p:sp>
      <p:sp>
        <p:nvSpPr>
          <p:cNvPr id="396" name="Google Shape;396;p56"/>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05</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7"/>
          <p:cNvSpPr txBox="1">
            <a:spLocks noGrp="1"/>
          </p:cNvSpPr>
          <p:nvPr>
            <p:ph type="body" idx="1"/>
          </p:nvPr>
        </p:nvSpPr>
        <p:spPr>
          <a:xfrm>
            <a:off x="508793" y="988810"/>
            <a:ext cx="11397457" cy="4369164"/>
          </a:xfrm>
          <a:prstGeom prst="rect">
            <a:avLst/>
          </a:prstGeom>
          <a:noFill/>
          <a:ln>
            <a:noFill/>
          </a:ln>
        </p:spPr>
        <p:txBody>
          <a:bodyPr spcFirstLastPara="1" wrap="square" lIns="91425" tIns="45700" rIns="91425" bIns="45700" anchor="t" anchorCtr="0">
            <a:noAutofit/>
          </a:bodyPr>
          <a:lstStyle/>
          <a:p>
            <a:pPr marL="230400" lvl="0" indent="0" algn="l" rtl="0">
              <a:lnSpc>
                <a:spcPct val="90000"/>
              </a:lnSpc>
              <a:spcBef>
                <a:spcPts val="400"/>
              </a:spcBef>
              <a:spcAft>
                <a:spcPts val="0"/>
              </a:spcAft>
              <a:buSzPts val="2400"/>
              <a:buNone/>
            </a:pPr>
            <a:r>
              <a:rPr lang="en-US" b="1" i="0" dirty="0">
                <a:latin typeface="Calibri"/>
                <a:ea typeface="Calibri"/>
                <a:cs typeface="Calibri"/>
                <a:sym typeface="Calibri"/>
              </a:rPr>
              <a:t>Narušenie ekosystému:</a:t>
            </a:r>
            <a:endParaRPr b="0" i="0" dirty="0">
              <a:latin typeface="Calibri"/>
              <a:ea typeface="Calibri"/>
              <a:cs typeface="Calibri"/>
              <a:sym typeface="Calibri"/>
            </a:endParaRPr>
          </a:p>
          <a:p>
            <a:pPr marL="230400" lvl="1" indent="0" algn="l" rtl="0">
              <a:lnSpc>
                <a:spcPct val="90000"/>
              </a:lnSpc>
              <a:spcBef>
                <a:spcPts val="400"/>
              </a:spcBef>
              <a:spcAft>
                <a:spcPts val="0"/>
              </a:spcAft>
              <a:buSzPts val="2000"/>
            </a:pPr>
            <a:r>
              <a:rPr lang="en-US" sz="2400" b="0" i="0" dirty="0">
                <a:solidFill>
                  <a:srgbClr val="000000"/>
                </a:solidFill>
                <a:latin typeface="Calibri"/>
                <a:ea typeface="Calibri"/>
                <a:cs typeface="Calibri"/>
                <a:sym typeface="Calibri"/>
              </a:rPr>
              <a:t>Narušenie, či už v dôsledku prírodných udalostí alebo ľudských činností, môže narušiť krehkú rovnováhu ekosystémov. Udalosti ako lesné požiare, záplavy alebo intenzívne využívanie pôdy môžu viesť k hlbokým ekologickým zmenám, ktoré ovplyvňujú biodiverzitu a funkcie ekosystémov.</a:t>
            </a:r>
            <a:endParaRPr dirty="0">
              <a:solidFill>
                <a:srgbClr val="000000"/>
              </a:solidFill>
            </a:endParaRPr>
          </a:p>
          <a:p>
            <a:pPr marL="230400" lvl="0" indent="0" algn="l" rtl="0">
              <a:lnSpc>
                <a:spcPct val="90000"/>
              </a:lnSpc>
              <a:spcBef>
                <a:spcPts val="400"/>
              </a:spcBef>
              <a:spcAft>
                <a:spcPts val="0"/>
              </a:spcAft>
              <a:buSzPts val="2400"/>
              <a:buNone/>
            </a:pPr>
            <a:r>
              <a:rPr lang="en-US" b="1" i="0" dirty="0">
                <a:latin typeface="Calibri"/>
                <a:ea typeface="Calibri"/>
                <a:cs typeface="Calibri"/>
                <a:sym typeface="Calibri"/>
              </a:rPr>
              <a:t>Fragmentácia má vplyv na konektivitu:</a:t>
            </a:r>
            <a:endParaRPr b="0" i="0" dirty="0">
              <a:latin typeface="Calibri"/>
              <a:ea typeface="Calibri"/>
              <a:cs typeface="Calibri"/>
              <a:sym typeface="Calibri"/>
            </a:endParaRPr>
          </a:p>
          <a:p>
            <a:pPr marL="230400" lvl="1" indent="0" algn="l" rtl="0">
              <a:lnSpc>
                <a:spcPct val="90000"/>
              </a:lnSpc>
              <a:spcBef>
                <a:spcPts val="400"/>
              </a:spcBef>
              <a:spcAft>
                <a:spcPts val="0"/>
              </a:spcAft>
              <a:buSzPts val="2000"/>
            </a:pPr>
            <a:r>
              <a:rPr lang="en-US" sz="2400" b="0" i="0" dirty="0">
                <a:solidFill>
                  <a:srgbClr val="000000"/>
                </a:solidFill>
                <a:latin typeface="Calibri"/>
                <a:ea typeface="Calibri"/>
                <a:cs typeface="Calibri"/>
                <a:sym typeface="Calibri"/>
              </a:rPr>
              <a:t>Fragmentácia krajiny, často spôsobená </a:t>
            </a:r>
            <a:r>
              <a:rPr lang="en-US" sz="2400" b="0" i="0" dirty="0" err="1">
                <a:solidFill>
                  <a:srgbClr val="000000"/>
                </a:solidFill>
                <a:latin typeface="Calibri"/>
                <a:ea typeface="Calibri"/>
                <a:cs typeface="Calibri"/>
                <a:sym typeface="Calibri"/>
              </a:rPr>
              <a:t>urbanizáciou </a:t>
            </a:r>
            <a:r>
              <a:rPr lang="en-US" sz="2400" b="0" i="0" dirty="0">
                <a:solidFill>
                  <a:srgbClr val="000000"/>
                </a:solidFill>
                <a:latin typeface="Calibri"/>
                <a:ea typeface="Calibri"/>
                <a:cs typeface="Calibri"/>
                <a:sym typeface="Calibri"/>
              </a:rPr>
              <a:t>alebo intenzívnym poľnohospodárstvom, narúša prirodzené prepojenie medzi ekosystémami. To môže brániť pohybu voľne žijúcich živočíchov, obmedzovať genetickú rozmanitosť a oslabovať ekologickú odolnosť krajiny.</a:t>
            </a:r>
            <a:endParaRPr dirty="0">
              <a:solidFill>
                <a:srgbClr val="000000"/>
              </a:solidFill>
            </a:endParaRPr>
          </a:p>
          <a:p>
            <a:pPr marL="230400" lvl="0" indent="0" algn="l" rtl="0">
              <a:lnSpc>
                <a:spcPct val="90000"/>
              </a:lnSpc>
              <a:spcBef>
                <a:spcPts val="400"/>
              </a:spcBef>
              <a:spcAft>
                <a:spcPts val="0"/>
              </a:spcAft>
              <a:buSzPts val="2400"/>
              <a:buNone/>
            </a:pPr>
            <a:r>
              <a:rPr lang="en-US" b="1" i="0" dirty="0">
                <a:latin typeface="Calibri"/>
                <a:ea typeface="Calibri"/>
                <a:cs typeface="Calibri"/>
                <a:sym typeface="Calibri"/>
              </a:rPr>
              <a:t>Vplyv na ekosystémové služby:</a:t>
            </a:r>
            <a:endParaRPr b="0" i="0" dirty="0">
              <a:latin typeface="Calibri"/>
              <a:ea typeface="Calibri"/>
              <a:cs typeface="Calibri"/>
              <a:sym typeface="Calibri"/>
            </a:endParaRPr>
          </a:p>
          <a:p>
            <a:pPr marL="230400" lvl="1" indent="0" algn="l" rtl="0">
              <a:lnSpc>
                <a:spcPct val="90000"/>
              </a:lnSpc>
              <a:spcBef>
                <a:spcPts val="400"/>
              </a:spcBef>
              <a:spcAft>
                <a:spcPts val="0"/>
              </a:spcAft>
              <a:buSzPts val="2000"/>
            </a:pPr>
            <a:r>
              <a:rPr lang="en-US" sz="2400" b="0" i="0" dirty="0">
                <a:solidFill>
                  <a:srgbClr val="000000"/>
                </a:solidFill>
                <a:latin typeface="Calibri"/>
                <a:ea typeface="Calibri"/>
                <a:cs typeface="Calibri"/>
                <a:sym typeface="Calibri"/>
              </a:rPr>
              <a:t>Narušenie a fragmentácia </a:t>
            </a:r>
            <a:r>
              <a:rPr lang="en-US" sz="2400" b="0" i="0" dirty="0" err="1">
                <a:solidFill>
                  <a:srgbClr val="000000"/>
                </a:solidFill>
                <a:latin typeface="Calibri"/>
                <a:ea typeface="Calibri"/>
                <a:cs typeface="Calibri"/>
                <a:sym typeface="Calibri"/>
              </a:rPr>
              <a:t>ohrozujú </a:t>
            </a:r>
            <a:r>
              <a:rPr lang="en-US" sz="2400" b="0" i="0" dirty="0">
                <a:solidFill>
                  <a:srgbClr val="000000"/>
                </a:solidFill>
                <a:latin typeface="Calibri"/>
                <a:ea typeface="Calibri"/>
                <a:cs typeface="Calibri"/>
                <a:sym typeface="Calibri"/>
              </a:rPr>
              <a:t>poskytovanie kľúčových ekosystémových služieb. Tieto narušenia ohrozujú schopnosť krajiny poskytovať základné služby, ktoré podporujú udržateľnosť poľnohospodárstva a životného prostredia, od opeľovania a čistenia </a:t>
            </a:r>
            <a:r>
              <a:rPr lang="en-US" sz="2400" b="0" i="0" dirty="0" err="1">
                <a:solidFill>
                  <a:srgbClr val="000000"/>
                </a:solidFill>
                <a:latin typeface="Calibri"/>
                <a:ea typeface="Calibri"/>
                <a:cs typeface="Calibri"/>
                <a:sym typeface="Calibri"/>
              </a:rPr>
              <a:t>vody</a:t>
            </a:r>
            <a:r>
              <a:rPr lang="en-US" sz="2400" b="0" i="0" dirty="0">
                <a:solidFill>
                  <a:srgbClr val="000000"/>
                </a:solidFill>
                <a:latin typeface="Calibri"/>
                <a:ea typeface="Calibri"/>
                <a:cs typeface="Calibri"/>
                <a:sym typeface="Calibri"/>
              </a:rPr>
              <a:t> 	</a:t>
            </a:r>
            <a:r>
              <a:rPr lang="en-US" sz="2400" b="0" i="0" dirty="0" err="1">
                <a:solidFill>
                  <a:srgbClr val="000000"/>
                </a:solidFill>
                <a:latin typeface="Calibri"/>
                <a:ea typeface="Calibri"/>
                <a:cs typeface="Calibri"/>
                <a:sym typeface="Calibri"/>
              </a:rPr>
              <a:t>až</a:t>
            </a:r>
            <a:r>
              <a:rPr lang="en-US" sz="2400" b="0" i="0" dirty="0">
                <a:solidFill>
                  <a:srgbClr val="000000"/>
                </a:solidFill>
                <a:latin typeface="Calibri"/>
                <a:ea typeface="Calibri"/>
                <a:cs typeface="Calibri"/>
                <a:sym typeface="Calibri"/>
              </a:rPr>
              <a:t> po reguláciu </a:t>
            </a:r>
            <a:r>
              <a:rPr lang="en-US" sz="2400" b="0" i="0" dirty="0" err="1">
                <a:solidFill>
                  <a:srgbClr val="000000"/>
                </a:solidFill>
                <a:latin typeface="Calibri"/>
                <a:ea typeface="Calibri"/>
                <a:cs typeface="Calibri"/>
                <a:sym typeface="Calibri"/>
              </a:rPr>
              <a:t>klímy</a:t>
            </a:r>
            <a:r>
              <a:rPr lang="en-US" sz="2400" b="0" i="0" dirty="0">
                <a:solidFill>
                  <a:srgbClr val="000000"/>
                </a:solidFill>
                <a:latin typeface="Calibri"/>
                <a:ea typeface="Calibri"/>
                <a:cs typeface="Calibri"/>
                <a:sym typeface="Calibri"/>
              </a:rPr>
              <a:t>.                                				                   </a:t>
            </a:r>
            <a:r>
              <a:rPr kumimoji="0" lang="en-US" sz="1800" b="1" i="0" u="sng" strike="noStrike" kern="0" cap="none" spc="0" normalizeH="0" baseline="0" noProof="0" dirty="0" err="1">
                <a:ln>
                  <a:noFill/>
                </a:ln>
                <a:solidFill>
                  <a:srgbClr val="8DC641"/>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Zdroj</a:t>
            </a:r>
            <a:r>
              <a:rPr kumimoji="0" lang="en-US" sz="1800" b="1" i="0" u="sng" strike="noStrike" kern="0" cap="none" spc="0" normalizeH="0" baseline="0" noProof="0" dirty="0">
                <a:ln>
                  <a:noFill/>
                </a:ln>
                <a:solidFill>
                  <a:srgbClr val="8DC641"/>
                </a:solidFill>
                <a:effectLst/>
                <a:uLnTx/>
                <a:uFillTx/>
                <a:latin typeface="Calibri"/>
                <a:ea typeface="Calibri"/>
                <a:cs typeface="Calibri"/>
                <a:sym typeface="Calibri"/>
              </a:rPr>
              <a:t> </a:t>
            </a:r>
            <a:endParaRPr sz="1800" dirty="0"/>
          </a:p>
        </p:txBody>
      </p:sp>
      <p:sp>
        <p:nvSpPr>
          <p:cNvPr id="402" name="Google Shape;402;p57"/>
          <p:cNvSpPr txBox="1">
            <a:spLocks noGrp="1"/>
          </p:cNvSpPr>
          <p:nvPr>
            <p:ph type="body" idx="2"/>
          </p:nvPr>
        </p:nvSpPr>
        <p:spPr>
          <a:xfrm>
            <a:off x="634681" y="281205"/>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dirty="0">
                <a:latin typeface="Calibri"/>
                <a:ea typeface="Calibri"/>
                <a:cs typeface="Calibri"/>
                <a:sym typeface="Calibri"/>
              </a:rPr>
              <a:t> Narušenie a fragmentácia</a:t>
            </a:r>
            <a:endParaRPr dirty="0">
              <a:latin typeface="Calibri"/>
              <a:ea typeface="Calibri"/>
              <a:cs typeface="Calibri"/>
              <a:sym typeface="Calibri"/>
            </a:endParaRPr>
          </a:p>
        </p:txBody>
      </p:sp>
      <p:grpSp>
        <p:nvGrpSpPr>
          <p:cNvPr id="403" name="Google Shape;403;p57"/>
          <p:cNvGrpSpPr/>
          <p:nvPr/>
        </p:nvGrpSpPr>
        <p:grpSpPr>
          <a:xfrm rot="3730759">
            <a:off x="11041226" y="-43017"/>
            <a:ext cx="949887" cy="1163493"/>
            <a:chOff x="7602444" y="4967675"/>
            <a:chExt cx="483620" cy="592374"/>
          </a:xfrm>
        </p:grpSpPr>
        <p:grpSp>
          <p:nvGrpSpPr>
            <p:cNvPr id="404" name="Google Shape;404;p57"/>
            <p:cNvGrpSpPr/>
            <p:nvPr/>
          </p:nvGrpSpPr>
          <p:grpSpPr>
            <a:xfrm>
              <a:off x="7618661" y="4967675"/>
              <a:ext cx="467403" cy="507609"/>
              <a:chOff x="2251964" y="3590497"/>
              <a:chExt cx="467403" cy="507609"/>
            </a:xfrm>
          </p:grpSpPr>
          <p:sp>
            <p:nvSpPr>
              <p:cNvPr id="405" name="Google Shape;405;p57"/>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6" name="Google Shape;406;p57"/>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7" name="Google Shape;407;p57"/>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08" name="Google Shape;408;p57"/>
            <p:cNvGrpSpPr/>
            <p:nvPr/>
          </p:nvGrpSpPr>
          <p:grpSpPr>
            <a:xfrm>
              <a:off x="7602444" y="4993761"/>
              <a:ext cx="421973" cy="566288"/>
              <a:chOff x="2235747" y="3616583"/>
              <a:chExt cx="421973" cy="566288"/>
            </a:xfrm>
          </p:grpSpPr>
          <p:sp>
            <p:nvSpPr>
              <p:cNvPr id="409" name="Google Shape;409;p5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0" name="Google Shape;410;p5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2cd75f9cfb2_0_2"/>
          <p:cNvSpPr txBox="1">
            <a:spLocks noGrp="1"/>
          </p:cNvSpPr>
          <p:nvPr>
            <p:ph type="body" idx="1"/>
          </p:nvPr>
        </p:nvSpPr>
        <p:spPr>
          <a:xfrm>
            <a:off x="675825" y="940603"/>
            <a:ext cx="11126388" cy="55587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r>
              <a:rPr lang="en-US" b="1" i="0" dirty="0">
                <a:latin typeface="Calibri"/>
                <a:ea typeface="Calibri"/>
                <a:cs typeface="Calibri"/>
                <a:sym typeface="Calibri"/>
              </a:rPr>
              <a:t>Vplyv na ekosystémové služby:</a:t>
            </a:r>
            <a:endParaRPr b="0" i="0" dirty="0">
              <a:latin typeface="Calibri"/>
              <a:ea typeface="Calibri"/>
              <a:cs typeface="Calibri"/>
              <a:sym typeface="Calibri"/>
            </a:endParaRPr>
          </a:p>
          <a:p>
            <a:pPr marL="0" lvl="1" indent="0" algn="l" rtl="0">
              <a:lnSpc>
                <a:spcPct val="90000"/>
              </a:lnSpc>
              <a:spcBef>
                <a:spcPts val="500"/>
              </a:spcBef>
              <a:spcAft>
                <a:spcPts val="0"/>
              </a:spcAft>
              <a:buSzPts val="2000"/>
            </a:pPr>
            <a:r>
              <a:rPr lang="en-US" sz="2400" b="0" i="0" dirty="0">
                <a:solidFill>
                  <a:srgbClr val="000000"/>
                </a:solidFill>
                <a:latin typeface="Calibri"/>
                <a:ea typeface="Calibri"/>
                <a:cs typeface="Calibri"/>
                <a:sym typeface="Calibri"/>
              </a:rPr>
              <a:t>Narušenie a fragmentácia </a:t>
            </a:r>
            <a:r>
              <a:rPr lang="en-US" sz="2400" b="0" i="0" dirty="0" err="1">
                <a:solidFill>
                  <a:srgbClr val="000000"/>
                </a:solidFill>
                <a:latin typeface="Calibri"/>
                <a:ea typeface="Calibri"/>
                <a:cs typeface="Calibri"/>
                <a:sym typeface="Calibri"/>
              </a:rPr>
              <a:t>ohrozujú </a:t>
            </a:r>
            <a:r>
              <a:rPr lang="en-US" sz="2400" b="0" i="0" dirty="0">
                <a:solidFill>
                  <a:srgbClr val="000000"/>
                </a:solidFill>
                <a:latin typeface="Calibri"/>
                <a:ea typeface="Calibri"/>
                <a:cs typeface="Calibri"/>
                <a:sym typeface="Calibri"/>
              </a:rPr>
              <a:t>poskytovanie kľúčových ekosystémových služieb. Tieto narušenia ohrozujú schopnosť krajiny poskytovať základné služby, ktoré podporujú udržateľnosť poľnohospodárstva a životného prostredia, od opeľovania a čistenia vody až po reguláciu klímy.</a:t>
            </a:r>
            <a:endParaRPr sz="2400" b="0" i="0" dirty="0">
              <a:solidFill>
                <a:srgbClr val="000000"/>
              </a:solidFill>
              <a:latin typeface="Calibri"/>
              <a:ea typeface="Calibri"/>
              <a:cs typeface="Calibri"/>
              <a:sym typeface="Calibri"/>
            </a:endParaRPr>
          </a:p>
          <a:p>
            <a:pPr marL="230400" lvl="0" indent="0" algn="l" rtl="0">
              <a:lnSpc>
                <a:spcPct val="90000"/>
              </a:lnSpc>
              <a:spcBef>
                <a:spcPts val="500"/>
              </a:spcBef>
              <a:spcAft>
                <a:spcPts val="0"/>
              </a:spcAft>
              <a:buSzPts val="2400"/>
              <a:buNone/>
            </a:pPr>
            <a:endParaRPr dirty="0"/>
          </a:p>
          <a:p>
            <a:pPr marL="230400" lvl="0" indent="0" algn="l" rtl="0">
              <a:lnSpc>
                <a:spcPct val="90000"/>
              </a:lnSpc>
              <a:spcBef>
                <a:spcPts val="500"/>
              </a:spcBef>
              <a:spcAft>
                <a:spcPts val="0"/>
              </a:spcAft>
              <a:buSzPts val="2400"/>
              <a:buNone/>
            </a:pPr>
            <a:endParaRPr dirty="0"/>
          </a:p>
          <a:p>
            <a:pPr marL="230400" lvl="0" indent="0" algn="l" rtl="0">
              <a:lnSpc>
                <a:spcPct val="90000"/>
              </a:lnSpc>
              <a:spcBef>
                <a:spcPts val="500"/>
              </a:spcBef>
              <a:spcAft>
                <a:spcPts val="0"/>
              </a:spcAft>
              <a:buSzPts val="2400"/>
              <a:buNone/>
            </a:pPr>
            <a:endParaRPr dirty="0"/>
          </a:p>
          <a:p>
            <a:pPr marL="230400" lvl="0" indent="0" algn="l" rtl="0">
              <a:lnSpc>
                <a:spcPct val="90000"/>
              </a:lnSpc>
              <a:spcBef>
                <a:spcPts val="500"/>
              </a:spcBef>
              <a:spcAft>
                <a:spcPts val="0"/>
              </a:spcAft>
              <a:buSzPts val="2400"/>
              <a:buNone/>
            </a:pPr>
            <a:endParaRPr dirty="0"/>
          </a:p>
          <a:p>
            <a:pPr marL="230400" lvl="0" indent="0" algn="l" rtl="0">
              <a:lnSpc>
                <a:spcPct val="90000"/>
              </a:lnSpc>
              <a:spcBef>
                <a:spcPts val="500"/>
              </a:spcBef>
              <a:spcAft>
                <a:spcPts val="0"/>
              </a:spcAft>
              <a:buSzPts val="2400"/>
              <a:buNone/>
            </a:pPr>
            <a:endParaRPr dirty="0"/>
          </a:p>
          <a:p>
            <a:pPr marL="230400" lvl="0" indent="0" algn="l" rtl="0">
              <a:lnSpc>
                <a:spcPct val="90000"/>
              </a:lnSpc>
              <a:spcBef>
                <a:spcPts val="500"/>
              </a:spcBef>
              <a:spcAft>
                <a:spcPts val="0"/>
              </a:spcAft>
              <a:buSzPts val="2400"/>
              <a:buNone/>
            </a:pPr>
            <a:endParaRPr dirty="0"/>
          </a:p>
          <a:p>
            <a:pPr marL="230400" lvl="0" indent="0" algn="l" rtl="0">
              <a:lnSpc>
                <a:spcPct val="90000"/>
              </a:lnSpc>
              <a:spcBef>
                <a:spcPts val="500"/>
              </a:spcBef>
              <a:spcAft>
                <a:spcPts val="0"/>
              </a:spcAft>
              <a:buSzPts val="2400"/>
              <a:buNone/>
            </a:pPr>
            <a:endParaRPr dirty="0"/>
          </a:p>
          <a:p>
            <a:pPr marL="230400" lvl="0" indent="-228600" algn="l" rtl="0">
              <a:lnSpc>
                <a:spcPct val="90000"/>
              </a:lnSpc>
              <a:spcBef>
                <a:spcPts val="0"/>
              </a:spcBef>
              <a:spcAft>
                <a:spcPts val="0"/>
              </a:spcAft>
              <a:buSzPts val="2400"/>
              <a:buNone/>
            </a:pPr>
            <a:endParaRPr dirty="0"/>
          </a:p>
          <a:p>
            <a:pPr marL="230400" lvl="0" indent="0" algn="r" rtl="0">
              <a:lnSpc>
                <a:spcPct val="90000"/>
              </a:lnSpc>
              <a:spcBef>
                <a:spcPts val="0"/>
              </a:spcBef>
              <a:spcAft>
                <a:spcPts val="0"/>
              </a:spcAft>
              <a:buClr>
                <a:srgbClr val="000000"/>
              </a:buClr>
              <a:buSzPts val="2400"/>
              <a:buFont typeface="Arial"/>
              <a:buNone/>
            </a:pPr>
            <a:r>
              <a:rPr lang="en-US" sz="1700" b="1" u="sng" dirty="0">
                <a:solidFill>
                  <a:srgbClr val="8DC641"/>
                </a:solidFill>
                <a:hlinkClick r:id="rId3">
                  <a:extLst>
                    <a:ext uri="{A12FA001-AC4F-418D-AE19-62706E023703}">
                      <ahyp:hlinkClr xmlns:ahyp="http://schemas.microsoft.com/office/drawing/2018/hyperlinkcolor" val="tx"/>
                    </a:ext>
                  </a:extLst>
                </a:hlinkClick>
              </a:rPr>
              <a:t>Zdroj</a:t>
            </a:r>
            <a:endParaRPr b="1" dirty="0">
              <a:solidFill>
                <a:srgbClr val="8DC641"/>
              </a:solidFill>
            </a:endParaRPr>
          </a:p>
        </p:txBody>
      </p:sp>
      <p:sp>
        <p:nvSpPr>
          <p:cNvPr id="416" name="Google Shape;416;g2cd75f9cfb2_0_2"/>
          <p:cNvSpPr txBox="1">
            <a:spLocks noGrp="1"/>
          </p:cNvSpPr>
          <p:nvPr>
            <p:ph type="body" idx="2"/>
          </p:nvPr>
        </p:nvSpPr>
        <p:spPr>
          <a:xfrm>
            <a:off x="549556" y="224820"/>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dirty="0">
                <a:latin typeface="Calibri"/>
                <a:ea typeface="Calibri"/>
                <a:cs typeface="Calibri"/>
                <a:sym typeface="Calibri"/>
              </a:rPr>
              <a:t> </a:t>
            </a:r>
            <a:r>
              <a:rPr lang="en-US" sz="3600" b="1" dirty="0" err="1">
                <a:latin typeface="Calibri"/>
                <a:ea typeface="Calibri"/>
                <a:cs typeface="Calibri"/>
                <a:sym typeface="Calibri"/>
              </a:rPr>
              <a:t>Narušenie</a:t>
            </a:r>
            <a:r>
              <a:rPr lang="en-US" sz="3600" b="1" dirty="0">
                <a:latin typeface="Calibri"/>
                <a:ea typeface="Calibri"/>
                <a:cs typeface="Calibri"/>
                <a:sym typeface="Calibri"/>
              </a:rPr>
              <a:t> a </a:t>
            </a:r>
            <a:r>
              <a:rPr lang="en-US" sz="3600" b="1" dirty="0" err="1">
                <a:latin typeface="Calibri"/>
                <a:ea typeface="Calibri"/>
                <a:cs typeface="Calibri"/>
                <a:sym typeface="Calibri"/>
              </a:rPr>
              <a:t>fragmentácia</a:t>
            </a:r>
            <a:endParaRPr dirty="0">
              <a:latin typeface="Calibri"/>
              <a:ea typeface="Calibri"/>
              <a:cs typeface="Calibri"/>
              <a:sym typeface="Calibri"/>
            </a:endParaRPr>
          </a:p>
        </p:txBody>
      </p:sp>
      <p:grpSp>
        <p:nvGrpSpPr>
          <p:cNvPr id="417" name="Google Shape;417;g2cd75f9cfb2_0_2"/>
          <p:cNvGrpSpPr/>
          <p:nvPr/>
        </p:nvGrpSpPr>
        <p:grpSpPr>
          <a:xfrm rot="3730713">
            <a:off x="11041444" y="-42775"/>
            <a:ext cx="949899" cy="1163507"/>
            <a:chOff x="7602444" y="4967675"/>
            <a:chExt cx="483620" cy="592374"/>
          </a:xfrm>
        </p:grpSpPr>
        <p:grpSp>
          <p:nvGrpSpPr>
            <p:cNvPr id="418" name="Google Shape;418;g2cd75f9cfb2_0_2"/>
            <p:cNvGrpSpPr/>
            <p:nvPr/>
          </p:nvGrpSpPr>
          <p:grpSpPr>
            <a:xfrm>
              <a:off x="7618661" y="4967675"/>
              <a:ext cx="467403" cy="507609"/>
              <a:chOff x="2251964" y="3590497"/>
              <a:chExt cx="467403" cy="507609"/>
            </a:xfrm>
          </p:grpSpPr>
          <p:sp>
            <p:nvSpPr>
              <p:cNvPr id="419" name="Google Shape;419;g2cd75f9cfb2_0_2"/>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0" name="Google Shape;420;g2cd75f9cfb2_0_2"/>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1" name="Google Shape;421;g2cd75f9cfb2_0_2"/>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22" name="Google Shape;422;g2cd75f9cfb2_0_2"/>
            <p:cNvGrpSpPr/>
            <p:nvPr/>
          </p:nvGrpSpPr>
          <p:grpSpPr>
            <a:xfrm>
              <a:off x="7602444" y="4993761"/>
              <a:ext cx="421973" cy="566288"/>
              <a:chOff x="2235747" y="3616583"/>
              <a:chExt cx="421973" cy="566288"/>
            </a:xfrm>
          </p:grpSpPr>
          <p:sp>
            <p:nvSpPr>
              <p:cNvPr id="423" name="Google Shape;423;g2cd75f9cfb2_0_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4" name="Google Shape;424;g2cd75f9cfb2_0_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425" name="Google Shape;425;g2cd75f9cfb2_0_2"/>
          <p:cNvPicPr preferRelativeResize="0"/>
          <p:nvPr/>
        </p:nvPicPr>
        <p:blipFill rotWithShape="1">
          <a:blip r:embed="rId4">
            <a:alphaModFix/>
          </a:blip>
          <a:srcRect/>
          <a:stretch/>
        </p:blipFill>
        <p:spPr>
          <a:xfrm>
            <a:off x="2905125" y="2835201"/>
            <a:ext cx="5622301" cy="3364825"/>
          </a:xfrm>
          <a:prstGeom prst="rect">
            <a:avLst/>
          </a:prstGeom>
          <a:noFill/>
          <a:ln>
            <a:noFill/>
          </a:ln>
        </p:spPr>
      </p:pic>
      <p:sp>
        <p:nvSpPr>
          <p:cNvPr id="2" name="TextBox 1">
            <a:extLst>
              <a:ext uri="{FF2B5EF4-FFF2-40B4-BE49-F238E27FC236}">
                <a16:creationId xmlns:a16="http://schemas.microsoft.com/office/drawing/2014/main" id="{E1775184-7EBD-7FBE-0438-EEEDFFC926BB}"/>
              </a:ext>
            </a:extLst>
          </p:cNvPr>
          <p:cNvSpPr txBox="1"/>
          <p:nvPr/>
        </p:nvSpPr>
        <p:spPr>
          <a:xfrm>
            <a:off x="3381375" y="5686565"/>
            <a:ext cx="1962150" cy="230832"/>
          </a:xfrm>
          <a:prstGeom prst="rect">
            <a:avLst/>
          </a:prstGeom>
          <a:solidFill>
            <a:schemeClr val="bg1"/>
          </a:solidFill>
        </p:spPr>
        <p:txBody>
          <a:bodyPr wrap="square" rtlCol="0">
            <a:spAutoFit/>
          </a:bodyPr>
          <a:lstStyle/>
          <a:p>
            <a:r>
              <a:rPr lang="en-IE" sz="900" dirty="0">
                <a:latin typeface="Calibri" panose="020F0502020204030204" pitchFamily="34" charset="0"/>
                <a:ea typeface="Calibri" panose="020F0502020204030204" pitchFamily="34" charset="0"/>
                <a:cs typeface="Calibri" panose="020F0502020204030204" pitchFamily="34" charset="0"/>
              </a:rPr>
              <a:t>Vnútorný biotop s vnútornými druhmi</a:t>
            </a:r>
          </a:p>
        </p:txBody>
      </p:sp>
      <p:sp>
        <p:nvSpPr>
          <p:cNvPr id="3" name="TextBox 2">
            <a:extLst>
              <a:ext uri="{FF2B5EF4-FFF2-40B4-BE49-F238E27FC236}">
                <a16:creationId xmlns:a16="http://schemas.microsoft.com/office/drawing/2014/main" id="{744DF928-E799-2713-96F2-DB620F644AA9}"/>
              </a:ext>
            </a:extLst>
          </p:cNvPr>
          <p:cNvSpPr txBox="1"/>
          <p:nvPr/>
        </p:nvSpPr>
        <p:spPr>
          <a:xfrm>
            <a:off x="3381375" y="5969194"/>
            <a:ext cx="1962150" cy="230832"/>
          </a:xfrm>
          <a:prstGeom prst="rect">
            <a:avLst/>
          </a:prstGeom>
          <a:solidFill>
            <a:schemeClr val="bg1"/>
          </a:solidFill>
        </p:spPr>
        <p:txBody>
          <a:bodyPr wrap="square" rtlCol="0">
            <a:spAutoFit/>
          </a:bodyPr>
          <a:lstStyle/>
          <a:p>
            <a:r>
              <a:rPr lang="en-IE" sz="900" dirty="0">
                <a:latin typeface="Calibri" panose="020F0502020204030204" pitchFamily="34" charset="0"/>
                <a:ea typeface="Calibri" panose="020F0502020204030204" pitchFamily="34" charset="0"/>
                <a:cs typeface="Calibri" panose="020F0502020204030204" pitchFamily="34" charset="0"/>
              </a:rPr>
              <a:t>Okrajový biotop s okrajovými druhmi</a:t>
            </a:r>
          </a:p>
        </p:txBody>
      </p:sp>
      <p:sp>
        <p:nvSpPr>
          <p:cNvPr id="4" name="TextBox 3">
            <a:extLst>
              <a:ext uri="{FF2B5EF4-FFF2-40B4-BE49-F238E27FC236}">
                <a16:creationId xmlns:a16="http://schemas.microsoft.com/office/drawing/2014/main" id="{08FE812A-2953-C035-F01A-B258D1DFDD2D}"/>
              </a:ext>
            </a:extLst>
          </p:cNvPr>
          <p:cNvSpPr txBox="1"/>
          <p:nvPr/>
        </p:nvSpPr>
        <p:spPr>
          <a:xfrm>
            <a:off x="6095930" y="5943295"/>
            <a:ext cx="2907745" cy="230832"/>
          </a:xfrm>
          <a:prstGeom prst="rect">
            <a:avLst/>
          </a:prstGeom>
          <a:solidFill>
            <a:schemeClr val="bg1"/>
          </a:solidFill>
        </p:spPr>
        <p:txBody>
          <a:bodyPr wrap="square" rtlCol="0">
            <a:spAutoFit/>
          </a:bodyPr>
          <a:lstStyle/>
          <a:p>
            <a:r>
              <a:rPr lang="en-IE" sz="900" dirty="0">
                <a:solidFill>
                  <a:srgbClr val="FF0000"/>
                </a:solidFill>
                <a:latin typeface="Calibri" panose="020F0502020204030204" pitchFamily="34" charset="0"/>
                <a:ea typeface="Calibri" panose="020F0502020204030204" pitchFamily="34" charset="0"/>
                <a:cs typeface="Calibri" panose="020F0502020204030204" pitchFamily="34" charset="0"/>
              </a:rPr>
              <a:t>Zvýšenie počtu </a:t>
            </a:r>
            <a:r>
              <a:rPr lang="en-IE" sz="900" dirty="0">
                <a:latin typeface="Calibri" panose="020F0502020204030204" pitchFamily="34" charset="0"/>
                <a:ea typeface="Calibri" panose="020F0502020204030204" pitchFamily="34" charset="0"/>
                <a:cs typeface="Calibri" panose="020F0502020204030204" pitchFamily="34" charset="0"/>
              </a:rPr>
              <a:t>okrajových biotopov a okrajových druhov</a:t>
            </a:r>
          </a:p>
        </p:txBody>
      </p:sp>
      <p:sp>
        <p:nvSpPr>
          <p:cNvPr id="5" name="TextBox 4">
            <a:extLst>
              <a:ext uri="{FF2B5EF4-FFF2-40B4-BE49-F238E27FC236}">
                <a16:creationId xmlns:a16="http://schemas.microsoft.com/office/drawing/2014/main" id="{A9202279-179B-8CAF-CE8D-7AE510825419}"/>
              </a:ext>
            </a:extLst>
          </p:cNvPr>
          <p:cNvSpPr txBox="1"/>
          <p:nvPr/>
        </p:nvSpPr>
        <p:spPr>
          <a:xfrm>
            <a:off x="6079501" y="5686565"/>
            <a:ext cx="2574194" cy="230831"/>
          </a:xfrm>
          <a:prstGeom prst="rect">
            <a:avLst/>
          </a:prstGeom>
          <a:solidFill>
            <a:schemeClr val="bg1"/>
          </a:solidFill>
        </p:spPr>
        <p:txBody>
          <a:bodyPr wrap="square" rtlCol="0">
            <a:spAutoFit/>
          </a:bodyPr>
          <a:lstStyle/>
          <a:p>
            <a:r>
              <a:rPr lang="en-IE" sz="900" dirty="0">
                <a:solidFill>
                  <a:srgbClr val="FF0000"/>
                </a:solidFill>
                <a:latin typeface="Calibri" panose="020F0502020204030204" pitchFamily="34" charset="0"/>
                <a:ea typeface="Calibri" panose="020F0502020204030204" pitchFamily="34" charset="0"/>
                <a:cs typeface="Calibri" panose="020F0502020204030204" pitchFamily="34" charset="0"/>
              </a:rPr>
              <a:t>Úbytok </a:t>
            </a:r>
            <a:r>
              <a:rPr lang="en-IE" sz="900" dirty="0">
                <a:latin typeface="Calibri" panose="020F0502020204030204" pitchFamily="34" charset="0"/>
                <a:ea typeface="Calibri" panose="020F0502020204030204" pitchFamily="34" charset="0"/>
                <a:cs typeface="Calibri" panose="020F0502020204030204" pitchFamily="34" charset="0"/>
              </a:rPr>
              <a:t>vnútorných biotopov a vnútorných druhov</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58"/>
          <p:cNvSpPr txBox="1">
            <a:spLocks noGrp="1"/>
          </p:cNvSpPr>
          <p:nvPr>
            <p:ph type="body" idx="1"/>
          </p:nvPr>
        </p:nvSpPr>
        <p:spPr>
          <a:xfrm>
            <a:off x="6186233" y="2405575"/>
            <a:ext cx="5672832" cy="3002088"/>
          </a:xfrm>
          <a:prstGeom prst="rect">
            <a:avLst/>
          </a:prstGeom>
          <a:noFill/>
          <a:ln>
            <a:noFill/>
          </a:ln>
        </p:spPr>
        <p:txBody>
          <a:bodyPr spcFirstLastPara="1" wrap="square" lIns="91425" tIns="45700" rIns="91425" bIns="45700" anchor="t" anchorCtr="0">
            <a:normAutofit/>
          </a:bodyPr>
          <a:lstStyle/>
          <a:p>
            <a:pPr marL="457200" lvl="0" indent="-228600" algn="l" rtl="0">
              <a:lnSpc>
                <a:spcPct val="107000"/>
              </a:lnSpc>
              <a:spcBef>
                <a:spcPts val="1000"/>
              </a:spcBef>
              <a:spcAft>
                <a:spcPts val="800"/>
              </a:spcAft>
              <a:buSzPts val="4800"/>
              <a:buNone/>
            </a:pPr>
            <a:r>
              <a:rPr lang="en-US" sz="4800" b="1">
                <a:latin typeface="Calibri"/>
                <a:ea typeface="Calibri"/>
                <a:cs typeface="Calibri"/>
                <a:sym typeface="Calibri"/>
              </a:rPr>
              <a:t>Praktické tipy</a:t>
            </a:r>
            <a:endParaRPr sz="3200">
              <a:latin typeface="Calibri"/>
              <a:ea typeface="Calibri"/>
              <a:cs typeface="Calibri"/>
              <a:sym typeface="Calibri"/>
            </a:endParaRPr>
          </a:p>
        </p:txBody>
      </p:sp>
      <p:sp>
        <p:nvSpPr>
          <p:cNvPr id="432" name="Google Shape;432;p58"/>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06</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10"/>
          <p:cNvSpPr txBox="1">
            <a:spLocks noGrp="1"/>
          </p:cNvSpPr>
          <p:nvPr>
            <p:ph type="body" idx="1"/>
          </p:nvPr>
        </p:nvSpPr>
        <p:spPr>
          <a:xfrm>
            <a:off x="745956" y="1334083"/>
            <a:ext cx="6042469" cy="4189834"/>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SzPts val="2400"/>
              <a:buNone/>
            </a:pPr>
            <a:r>
              <a:rPr lang="en-US" i="0" dirty="0">
                <a:latin typeface="Calibri"/>
                <a:ea typeface="Calibri"/>
                <a:cs typeface="Calibri"/>
                <a:sym typeface="Calibri"/>
              </a:rPr>
              <a:t>1. Zavedenie konzervačného obrábania pôdy</a:t>
            </a:r>
            <a:endParaRPr i="0" dirty="0">
              <a:latin typeface="Calibri"/>
              <a:ea typeface="Calibri"/>
              <a:cs typeface="Calibri"/>
              <a:sym typeface="Calibri"/>
            </a:endParaRPr>
          </a:p>
          <a:p>
            <a:pPr marL="457200" lvl="0" indent="-228600" algn="l" rtl="0">
              <a:lnSpc>
                <a:spcPct val="90000"/>
              </a:lnSpc>
              <a:spcBef>
                <a:spcPts val="1000"/>
              </a:spcBef>
              <a:spcAft>
                <a:spcPts val="0"/>
              </a:spcAft>
              <a:buSzPts val="2400"/>
              <a:buNone/>
            </a:pPr>
            <a:r>
              <a:rPr lang="en-US" i="0" dirty="0">
                <a:latin typeface="Calibri"/>
                <a:ea typeface="Calibri"/>
                <a:cs typeface="Calibri"/>
                <a:sym typeface="Calibri"/>
              </a:rPr>
              <a:t>2. Diverzifikácia striedania plodín</a:t>
            </a:r>
            <a:endParaRPr dirty="0">
              <a:latin typeface="Calibri"/>
              <a:ea typeface="Calibri"/>
              <a:cs typeface="Calibri"/>
              <a:sym typeface="Calibri"/>
            </a:endParaRPr>
          </a:p>
          <a:p>
            <a:pPr marL="457200" lvl="0" indent="-228600" algn="l" rtl="0">
              <a:lnSpc>
                <a:spcPct val="90000"/>
              </a:lnSpc>
              <a:spcBef>
                <a:spcPts val="1000"/>
              </a:spcBef>
              <a:spcAft>
                <a:spcPts val="0"/>
              </a:spcAft>
              <a:buSzPts val="2400"/>
              <a:buNone/>
            </a:pPr>
            <a:r>
              <a:rPr lang="en-US" i="0" dirty="0">
                <a:latin typeface="Calibri"/>
                <a:ea typeface="Calibri"/>
                <a:cs typeface="Calibri"/>
                <a:sym typeface="Calibri"/>
              </a:rPr>
              <a:t>3. Integrácia agrolesníckych postupov</a:t>
            </a:r>
            <a:endParaRPr i="0" dirty="0">
              <a:latin typeface="Calibri"/>
              <a:ea typeface="Calibri"/>
              <a:cs typeface="Calibri"/>
              <a:sym typeface="Calibri"/>
            </a:endParaRPr>
          </a:p>
          <a:p>
            <a:pPr marL="457200" lvl="0" indent="-228600" algn="l" rtl="0">
              <a:lnSpc>
                <a:spcPct val="90000"/>
              </a:lnSpc>
              <a:spcBef>
                <a:spcPts val="1000"/>
              </a:spcBef>
              <a:spcAft>
                <a:spcPts val="0"/>
              </a:spcAft>
              <a:buSzPts val="2400"/>
              <a:buNone/>
            </a:pPr>
            <a:r>
              <a:rPr lang="en-US" i="0" dirty="0">
                <a:latin typeface="Calibri"/>
                <a:ea typeface="Calibri"/>
                <a:cs typeface="Calibri"/>
                <a:sym typeface="Calibri"/>
              </a:rPr>
              <a:t>4. Techniky ochrany vody</a:t>
            </a:r>
            <a:endParaRPr dirty="0">
              <a:latin typeface="Calibri"/>
              <a:ea typeface="Calibri"/>
              <a:cs typeface="Calibri"/>
              <a:sym typeface="Calibri"/>
            </a:endParaRPr>
          </a:p>
          <a:p>
            <a:pPr marL="457200" lvl="0" indent="-228600" algn="l" rtl="0">
              <a:lnSpc>
                <a:spcPct val="90000"/>
              </a:lnSpc>
              <a:spcBef>
                <a:spcPts val="1000"/>
              </a:spcBef>
              <a:spcAft>
                <a:spcPts val="0"/>
              </a:spcAft>
              <a:buSzPts val="2400"/>
              <a:buNone/>
            </a:pPr>
            <a:r>
              <a:rPr lang="en-US" i="0" dirty="0">
                <a:latin typeface="Calibri"/>
                <a:ea typeface="Calibri"/>
                <a:cs typeface="Calibri"/>
                <a:sym typeface="Calibri"/>
              </a:rPr>
              <a:t>5. Stratégie pestovania krycích plodín</a:t>
            </a:r>
            <a:endParaRPr i="0" dirty="0">
              <a:latin typeface="Calibri"/>
              <a:ea typeface="Calibri"/>
              <a:cs typeface="Calibri"/>
              <a:sym typeface="Calibri"/>
            </a:endParaRPr>
          </a:p>
          <a:p>
            <a:pPr marL="457200" lvl="0" indent="-228600" algn="l" rtl="0">
              <a:lnSpc>
                <a:spcPct val="90000"/>
              </a:lnSpc>
              <a:spcBef>
                <a:spcPts val="1000"/>
              </a:spcBef>
              <a:spcAft>
                <a:spcPts val="0"/>
              </a:spcAft>
              <a:buSzPts val="2400"/>
              <a:buNone/>
            </a:pPr>
            <a:r>
              <a:rPr lang="en-US" i="0" dirty="0">
                <a:latin typeface="Calibri"/>
                <a:ea typeface="Calibri"/>
                <a:cs typeface="Calibri"/>
                <a:sym typeface="Calibri"/>
              </a:rPr>
              <a:t>6. Technológie presného poľnohospodárstva</a:t>
            </a:r>
            <a:endParaRPr dirty="0">
              <a:latin typeface="Calibri"/>
              <a:ea typeface="Calibri"/>
              <a:cs typeface="Calibri"/>
              <a:sym typeface="Calibri"/>
            </a:endParaRPr>
          </a:p>
          <a:p>
            <a:pPr marL="457200" lvl="0" indent="-228600" algn="l" rtl="0">
              <a:lnSpc>
                <a:spcPct val="90000"/>
              </a:lnSpc>
              <a:spcBef>
                <a:spcPts val="1000"/>
              </a:spcBef>
              <a:spcAft>
                <a:spcPts val="0"/>
              </a:spcAft>
              <a:buSzPts val="2400"/>
              <a:buNone/>
            </a:pPr>
            <a:r>
              <a:rPr lang="en-US" i="0" dirty="0">
                <a:latin typeface="Calibri"/>
                <a:ea typeface="Calibri"/>
                <a:cs typeface="Calibri"/>
                <a:sym typeface="Calibri"/>
              </a:rPr>
              <a:t>7. Integrovaná ochrana proti škodcom</a:t>
            </a:r>
            <a:endParaRPr dirty="0"/>
          </a:p>
          <a:p>
            <a:pPr marL="457200" lvl="0" indent="-228600" algn="l" rtl="0">
              <a:lnSpc>
                <a:spcPct val="90000"/>
              </a:lnSpc>
              <a:spcBef>
                <a:spcPts val="1000"/>
              </a:spcBef>
              <a:spcAft>
                <a:spcPts val="0"/>
              </a:spcAft>
              <a:buSzPts val="2400"/>
              <a:buNone/>
            </a:pPr>
            <a:r>
              <a:rPr lang="en-US" i="0" dirty="0">
                <a:latin typeface="Calibri"/>
                <a:ea typeface="Calibri"/>
                <a:cs typeface="Calibri"/>
                <a:sym typeface="Calibri"/>
              </a:rPr>
              <a:t>8. Podpora striedania hospodárskych zvierat</a:t>
            </a:r>
            <a:endParaRPr i="0" dirty="0">
              <a:latin typeface="Calibri"/>
              <a:ea typeface="Calibri"/>
              <a:cs typeface="Calibri"/>
              <a:sym typeface="Calibri"/>
            </a:endParaRPr>
          </a:p>
          <a:p>
            <a:pPr marL="457200" lvl="0" indent="-228600" algn="l" rtl="0">
              <a:lnSpc>
                <a:spcPct val="90000"/>
              </a:lnSpc>
              <a:spcBef>
                <a:spcPts val="1000"/>
              </a:spcBef>
              <a:spcAft>
                <a:spcPts val="0"/>
              </a:spcAft>
              <a:buSzPts val="2400"/>
              <a:buNone/>
            </a:pPr>
            <a:r>
              <a:rPr lang="en-US" i="0" dirty="0">
                <a:latin typeface="Calibri"/>
                <a:ea typeface="Calibri"/>
                <a:cs typeface="Calibri"/>
                <a:sym typeface="Calibri"/>
              </a:rPr>
              <a:t>9. Prijímanie odrôd plodín šetrných ku klíme</a:t>
            </a:r>
            <a:br>
              <a:rPr lang="en-US" i="0" dirty="0">
                <a:latin typeface="Arial"/>
                <a:ea typeface="Arial"/>
                <a:cs typeface="Arial"/>
                <a:sym typeface="Arial"/>
              </a:rPr>
            </a:br>
            <a:endParaRPr dirty="0"/>
          </a:p>
        </p:txBody>
      </p:sp>
      <p:sp>
        <p:nvSpPr>
          <p:cNvPr id="438" name="Google Shape;438;p10"/>
          <p:cNvSpPr txBox="1">
            <a:spLocks noGrp="1"/>
          </p:cNvSpPr>
          <p:nvPr>
            <p:ph type="body" idx="2"/>
          </p:nvPr>
        </p:nvSpPr>
        <p:spPr>
          <a:xfrm>
            <a:off x="898357" y="717302"/>
            <a:ext cx="3659574" cy="53031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US" b="1" dirty="0"/>
              <a:t>Praktické tipy</a:t>
            </a:r>
            <a:endParaRPr b="1" dirty="0"/>
          </a:p>
          <a:p>
            <a:pPr marL="0" lvl="0" indent="0" algn="l" rtl="0">
              <a:lnSpc>
                <a:spcPct val="90000"/>
              </a:lnSpc>
              <a:spcBef>
                <a:spcPts val="1000"/>
              </a:spcBef>
              <a:spcAft>
                <a:spcPts val="0"/>
              </a:spcAft>
              <a:buClr>
                <a:srgbClr val="000000"/>
              </a:buClr>
              <a:buSzPts val="3600"/>
              <a:buNone/>
            </a:pPr>
            <a:endParaRPr b="1" dirty="0"/>
          </a:p>
        </p:txBody>
      </p:sp>
      <p:pic>
        <p:nvPicPr>
          <p:cNvPr id="439" name="Google Shape;439;p10"/>
          <p:cNvPicPr preferRelativeResize="0">
            <a:picLocks noGrp="1"/>
          </p:cNvPicPr>
          <p:nvPr>
            <p:ph type="pic" idx="3"/>
          </p:nvPr>
        </p:nvPicPr>
        <p:blipFill rotWithShape="1">
          <a:blip r:embed="rId3" cstate="email">
            <a:alphaModFix/>
            <a:extLst>
              <a:ext uri="{28A0092B-C50C-407E-A947-70E740481C1C}">
                <a14:useLocalDpi xmlns:a14="http://schemas.microsoft.com/office/drawing/2010/main"/>
              </a:ext>
            </a:extLst>
          </a:blip>
          <a:srcRect/>
          <a:stretch/>
        </p:blipFill>
        <p:spPr>
          <a:xfrm>
            <a:off x="7061200" y="1420553"/>
            <a:ext cx="5130800" cy="3913188"/>
          </a:xfrm>
          <a:prstGeom prst="rect">
            <a:avLst/>
          </a:prstGeom>
          <a:solidFill>
            <a:srgbClr val="D8D8D8"/>
          </a:solid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9"/>
          <p:cNvSpPr txBox="1">
            <a:spLocks noGrp="1"/>
          </p:cNvSpPr>
          <p:nvPr>
            <p:ph type="body" idx="1"/>
          </p:nvPr>
        </p:nvSpPr>
        <p:spPr>
          <a:xfrm>
            <a:off x="450353" y="1244418"/>
            <a:ext cx="11004252" cy="4369164"/>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SzPts val="2400"/>
              <a:buNone/>
            </a:pPr>
            <a:r>
              <a:rPr lang="en-US" b="1" i="0" dirty="0">
                <a:latin typeface="Calibri"/>
                <a:ea typeface="Calibri"/>
                <a:cs typeface="Calibri"/>
                <a:sym typeface="Calibri"/>
              </a:rPr>
              <a:t>Zavádzanie konzervačného obrábania pôdy: </a:t>
            </a:r>
            <a:r>
              <a:rPr lang="en-US" b="0" i="0" dirty="0">
                <a:latin typeface="Calibri"/>
                <a:ea typeface="Calibri"/>
                <a:cs typeface="Calibri"/>
                <a:sym typeface="Calibri"/>
              </a:rPr>
              <a:t>Zavedenie konzervačných postupov obrábania pôdy s cieľom znížiť narúšanie pôdy a zlepšiť jej štruktúru. Tento prístup </a:t>
            </a:r>
            <a:r>
              <a:rPr lang="en-US" b="0" i="0" dirty="0" err="1">
                <a:latin typeface="Calibri"/>
                <a:ea typeface="Calibri"/>
                <a:cs typeface="Calibri"/>
                <a:sym typeface="Calibri"/>
              </a:rPr>
              <a:t>minimalizuje </a:t>
            </a:r>
            <a:r>
              <a:rPr lang="en-US" b="0" i="0" dirty="0">
                <a:latin typeface="Calibri"/>
                <a:ea typeface="Calibri"/>
                <a:cs typeface="Calibri"/>
                <a:sym typeface="Calibri"/>
              </a:rPr>
              <a:t>eróziu, udržiava vlhkosť pôdy a podporuje dlhodobé zdravie pôdy, čím prispieva k udržateľnému a odolnému poľnohospodárstvu.</a:t>
            </a:r>
            <a:endParaRPr dirty="0"/>
          </a:p>
          <a:p>
            <a:pPr marL="228600" lvl="0" indent="0" algn="l" rtl="0">
              <a:lnSpc>
                <a:spcPct val="90000"/>
              </a:lnSpc>
              <a:spcBef>
                <a:spcPts val="1000"/>
              </a:spcBef>
              <a:spcAft>
                <a:spcPts val="0"/>
              </a:spcAft>
              <a:buSzPts val="2400"/>
              <a:buNone/>
            </a:pPr>
            <a:r>
              <a:rPr lang="en-US" b="1" i="0" dirty="0">
                <a:latin typeface="Calibri"/>
                <a:ea typeface="Calibri"/>
                <a:cs typeface="Calibri"/>
                <a:sym typeface="Calibri"/>
              </a:rPr>
              <a:t>Diverzifikácia striedania plodín: </a:t>
            </a:r>
            <a:r>
              <a:rPr lang="en-US" b="0" i="0" dirty="0">
                <a:latin typeface="Calibri"/>
                <a:ea typeface="Calibri"/>
                <a:cs typeface="Calibri"/>
                <a:sym typeface="Calibri"/>
              </a:rPr>
              <a:t>Využívajte rôznorodé striedanie plodín na zvýšenie biodiverzity, prerušenie kolobehu škodcov a </a:t>
            </a:r>
            <a:r>
              <a:rPr lang="en-US" b="0" i="0" dirty="0" err="1">
                <a:latin typeface="Calibri"/>
                <a:ea typeface="Calibri"/>
                <a:cs typeface="Calibri"/>
                <a:sym typeface="Calibri"/>
              </a:rPr>
              <a:t>optimalizáciu </a:t>
            </a:r>
            <a:r>
              <a:rPr lang="en-US" b="0" i="0" dirty="0">
                <a:latin typeface="Calibri"/>
                <a:ea typeface="Calibri"/>
                <a:cs typeface="Calibri"/>
                <a:sym typeface="Calibri"/>
              </a:rPr>
              <a:t>využívania živín. Striedanie plodín podporuje úrodnosť pôdy, znižuje riziko chorôb a podporuje vyváženejší a udržateľnejší poľnohospodársky systém.</a:t>
            </a:r>
            <a:endParaRPr dirty="0"/>
          </a:p>
          <a:p>
            <a:pPr marL="228600" lvl="0" indent="0" algn="l" rtl="0">
              <a:lnSpc>
                <a:spcPct val="90000"/>
              </a:lnSpc>
              <a:spcBef>
                <a:spcPts val="1000"/>
              </a:spcBef>
              <a:spcAft>
                <a:spcPts val="0"/>
              </a:spcAft>
              <a:buSzPts val="2400"/>
              <a:buNone/>
            </a:pPr>
            <a:r>
              <a:rPr lang="en-US" b="1" i="0" dirty="0">
                <a:latin typeface="Calibri"/>
                <a:ea typeface="Calibri"/>
                <a:cs typeface="Calibri"/>
                <a:sym typeface="Calibri"/>
              </a:rPr>
              <a:t>Integrácia agrolesníckych postupov: </a:t>
            </a:r>
            <a:r>
              <a:rPr lang="en-US" b="0" i="0" dirty="0">
                <a:latin typeface="Calibri"/>
                <a:ea typeface="Calibri"/>
                <a:cs typeface="Calibri"/>
                <a:sym typeface="Calibri"/>
              </a:rPr>
              <a:t>Integrácia agrolesníckych postupov prostredníctvom výsadby stromov na farme. To nielenže zvyšuje rozmanitosť krajiny, ale poskytuje aj ďalšie výhody, ako je zlepšenie mikroklímy, sekvestrácia uhlíka a potenciálny doplnkový príjem prostredníctvom agrolesníckych produktov. </a:t>
            </a:r>
            <a:endParaRPr dirty="0"/>
          </a:p>
        </p:txBody>
      </p:sp>
      <p:sp>
        <p:nvSpPr>
          <p:cNvPr id="445" name="Google Shape;445;p59"/>
          <p:cNvSpPr txBox="1">
            <a:spLocks noGrp="1"/>
          </p:cNvSpPr>
          <p:nvPr>
            <p:ph type="body" idx="2"/>
          </p:nvPr>
        </p:nvSpPr>
        <p:spPr>
          <a:xfrm>
            <a:off x="569917" y="305264"/>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dirty="0">
                <a:latin typeface="Calibri"/>
                <a:ea typeface="Calibri"/>
                <a:cs typeface="Calibri"/>
                <a:sym typeface="Calibri"/>
              </a:rPr>
              <a:t> Praktické tipy</a:t>
            </a:r>
            <a:endParaRPr dirty="0">
              <a:latin typeface="Calibri"/>
              <a:ea typeface="Calibri"/>
              <a:cs typeface="Calibri"/>
              <a:sym typeface="Calibri"/>
            </a:endParaRPr>
          </a:p>
        </p:txBody>
      </p:sp>
      <p:grpSp>
        <p:nvGrpSpPr>
          <p:cNvPr id="446" name="Google Shape;446;p59"/>
          <p:cNvGrpSpPr/>
          <p:nvPr/>
        </p:nvGrpSpPr>
        <p:grpSpPr>
          <a:xfrm rot="3730759">
            <a:off x="10980893" y="109804"/>
            <a:ext cx="949887" cy="1163493"/>
            <a:chOff x="7602444" y="4967675"/>
            <a:chExt cx="483620" cy="592374"/>
          </a:xfrm>
        </p:grpSpPr>
        <p:grpSp>
          <p:nvGrpSpPr>
            <p:cNvPr id="447" name="Google Shape;447;p59"/>
            <p:cNvGrpSpPr/>
            <p:nvPr/>
          </p:nvGrpSpPr>
          <p:grpSpPr>
            <a:xfrm>
              <a:off x="7618661" y="4967675"/>
              <a:ext cx="467403" cy="507609"/>
              <a:chOff x="2251964" y="3590497"/>
              <a:chExt cx="467403" cy="507609"/>
            </a:xfrm>
          </p:grpSpPr>
          <p:sp>
            <p:nvSpPr>
              <p:cNvPr id="448" name="Google Shape;448;p59"/>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9" name="Google Shape;449;p59"/>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0" name="Google Shape;450;p59"/>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51" name="Google Shape;451;p59"/>
            <p:cNvGrpSpPr/>
            <p:nvPr/>
          </p:nvGrpSpPr>
          <p:grpSpPr>
            <a:xfrm>
              <a:off x="7602444" y="4993761"/>
              <a:ext cx="421973" cy="566288"/>
              <a:chOff x="2235747" y="3616583"/>
              <a:chExt cx="421973" cy="566288"/>
            </a:xfrm>
          </p:grpSpPr>
          <p:sp>
            <p:nvSpPr>
              <p:cNvPr id="452" name="Google Shape;452;p5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3" name="Google Shape;453;p5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60"/>
          <p:cNvSpPr txBox="1">
            <a:spLocks noGrp="1"/>
          </p:cNvSpPr>
          <p:nvPr>
            <p:ph type="body" idx="1"/>
          </p:nvPr>
        </p:nvSpPr>
        <p:spPr>
          <a:xfrm>
            <a:off x="571500" y="1046811"/>
            <a:ext cx="10761000" cy="54975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SzPts val="2400"/>
              <a:buNone/>
            </a:pPr>
            <a:r>
              <a:rPr lang="en-US" b="1" i="0" dirty="0">
                <a:latin typeface="Calibri"/>
                <a:ea typeface="Calibri"/>
                <a:cs typeface="Calibri"/>
                <a:sym typeface="Calibri"/>
              </a:rPr>
              <a:t>Techniky ochrany vody: </a:t>
            </a:r>
            <a:r>
              <a:rPr lang="en-US" b="0" i="0" dirty="0">
                <a:latin typeface="Calibri"/>
                <a:ea typeface="Calibri"/>
                <a:cs typeface="Calibri"/>
                <a:sym typeface="Calibri"/>
              </a:rPr>
              <a:t>Zavádzanie techník šetrenia vodou vrátane účinných postupov zavlažovania a recyklácie vody. Šetrenie vodou nielenže rieši nedostatok zdrojov, ale prispieva aj k udržateľnej poľnohospodárskej výrobe vzhľadom na meniace sa klimatické podmienky.</a:t>
            </a:r>
            <a:endParaRPr b="0" i="0" dirty="0">
              <a:latin typeface="Calibri"/>
              <a:ea typeface="Calibri"/>
              <a:cs typeface="Calibri"/>
              <a:sym typeface="Calibri"/>
            </a:endParaRPr>
          </a:p>
          <a:p>
            <a:pPr marL="228600" lvl="0" indent="0" algn="l" rtl="0">
              <a:lnSpc>
                <a:spcPct val="90000"/>
              </a:lnSpc>
              <a:spcBef>
                <a:spcPts val="1000"/>
              </a:spcBef>
              <a:spcAft>
                <a:spcPts val="0"/>
              </a:spcAft>
              <a:buSzPts val="2400"/>
              <a:buNone/>
            </a:pPr>
            <a:endParaRPr dirty="0"/>
          </a:p>
          <a:p>
            <a:pPr marL="228600" lvl="0" indent="0" algn="l" rtl="0">
              <a:lnSpc>
                <a:spcPct val="90000"/>
              </a:lnSpc>
              <a:spcBef>
                <a:spcPts val="1000"/>
              </a:spcBef>
              <a:spcAft>
                <a:spcPts val="0"/>
              </a:spcAft>
              <a:buSzPts val="2400"/>
              <a:buNone/>
            </a:pPr>
            <a:endParaRPr dirty="0"/>
          </a:p>
          <a:p>
            <a:pPr marL="228600" lvl="0" indent="0" algn="l" rtl="0">
              <a:lnSpc>
                <a:spcPct val="90000"/>
              </a:lnSpc>
              <a:spcBef>
                <a:spcPts val="1000"/>
              </a:spcBef>
              <a:spcAft>
                <a:spcPts val="0"/>
              </a:spcAft>
              <a:buSzPts val="2400"/>
              <a:buNone/>
            </a:pPr>
            <a:endParaRPr b="0" i="0" dirty="0">
              <a:latin typeface="Calibri"/>
              <a:ea typeface="Calibri"/>
              <a:cs typeface="Calibri"/>
              <a:sym typeface="Calibri"/>
            </a:endParaRPr>
          </a:p>
          <a:p>
            <a:pPr marL="228600" lvl="0" indent="0" algn="l" rtl="0">
              <a:lnSpc>
                <a:spcPct val="90000"/>
              </a:lnSpc>
              <a:spcBef>
                <a:spcPts val="1000"/>
              </a:spcBef>
              <a:spcAft>
                <a:spcPts val="0"/>
              </a:spcAft>
              <a:buSzPts val="2400"/>
              <a:buNone/>
            </a:pPr>
            <a:endParaRPr sz="2000" dirty="0"/>
          </a:p>
          <a:p>
            <a:pPr marL="228600" lvl="0" indent="0" algn="l" rtl="0">
              <a:lnSpc>
                <a:spcPct val="90000"/>
              </a:lnSpc>
              <a:spcBef>
                <a:spcPts val="1000"/>
              </a:spcBef>
              <a:spcAft>
                <a:spcPts val="0"/>
              </a:spcAft>
              <a:buSzPts val="2400"/>
              <a:buNone/>
            </a:pPr>
            <a:endParaRPr sz="2000" dirty="0"/>
          </a:p>
          <a:p>
            <a:pPr marL="228600" lvl="0" indent="0" algn="l" rtl="0">
              <a:lnSpc>
                <a:spcPct val="90000"/>
              </a:lnSpc>
              <a:spcBef>
                <a:spcPts val="1000"/>
              </a:spcBef>
              <a:spcAft>
                <a:spcPts val="0"/>
              </a:spcAft>
              <a:buSzPts val="2400"/>
              <a:buNone/>
            </a:pPr>
            <a:endParaRPr sz="2000" dirty="0"/>
          </a:p>
          <a:p>
            <a:pPr marL="228600" lvl="0" indent="0" algn="l" rtl="0">
              <a:lnSpc>
                <a:spcPct val="90000"/>
              </a:lnSpc>
              <a:spcBef>
                <a:spcPts val="1000"/>
              </a:spcBef>
              <a:spcAft>
                <a:spcPts val="0"/>
              </a:spcAft>
              <a:buSzPts val="2400"/>
              <a:buNone/>
            </a:pPr>
            <a:endParaRPr sz="2000" dirty="0"/>
          </a:p>
          <a:p>
            <a:pPr marL="228600" lvl="0" indent="0" algn="l" rtl="0">
              <a:lnSpc>
                <a:spcPct val="90000"/>
              </a:lnSpc>
              <a:spcBef>
                <a:spcPts val="1000"/>
              </a:spcBef>
              <a:spcAft>
                <a:spcPts val="0"/>
              </a:spcAft>
              <a:buSzPts val="2400"/>
              <a:buNone/>
            </a:pPr>
            <a:endParaRPr sz="2000" dirty="0"/>
          </a:p>
          <a:p>
            <a:pPr marL="228600" lvl="0" indent="-228600" algn="r" rtl="0">
              <a:lnSpc>
                <a:spcPct val="90000"/>
              </a:lnSpc>
              <a:spcBef>
                <a:spcPts val="0"/>
              </a:spcBef>
              <a:spcAft>
                <a:spcPts val="0"/>
              </a:spcAft>
              <a:buSzPts val="2400"/>
              <a:buNone/>
            </a:pPr>
            <a:r>
              <a:rPr lang="en-US" sz="1700" b="1" u="sng" dirty="0">
                <a:solidFill>
                  <a:srgbClr val="8DC641"/>
                </a:solidFill>
                <a:hlinkClick r:id="rId3">
                  <a:extLst>
                    <a:ext uri="{A12FA001-AC4F-418D-AE19-62706E023703}">
                      <ahyp:hlinkClr xmlns:ahyp="http://schemas.microsoft.com/office/drawing/2018/hyperlinkcolor" val="tx"/>
                    </a:ext>
                  </a:extLst>
                </a:hlinkClick>
              </a:rPr>
              <a:t>Zdroj</a:t>
            </a:r>
            <a:endParaRPr sz="2000" b="1" dirty="0">
              <a:solidFill>
                <a:srgbClr val="8DC641"/>
              </a:solidFill>
            </a:endParaRPr>
          </a:p>
        </p:txBody>
      </p:sp>
      <p:sp>
        <p:nvSpPr>
          <p:cNvPr id="459" name="Google Shape;459;p60"/>
          <p:cNvSpPr txBox="1">
            <a:spLocks noGrp="1"/>
          </p:cNvSpPr>
          <p:nvPr>
            <p:ph type="body" idx="2"/>
          </p:nvPr>
        </p:nvSpPr>
        <p:spPr>
          <a:xfrm>
            <a:off x="737395" y="343140"/>
            <a:ext cx="3309385" cy="792043"/>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a:latin typeface="Calibri"/>
                <a:ea typeface="Calibri"/>
                <a:cs typeface="Calibri"/>
                <a:sym typeface="Calibri"/>
              </a:rPr>
              <a:t> Praktické tipy</a:t>
            </a:r>
            <a:endParaRPr>
              <a:latin typeface="Calibri"/>
              <a:ea typeface="Calibri"/>
              <a:cs typeface="Calibri"/>
              <a:sym typeface="Calibri"/>
            </a:endParaRPr>
          </a:p>
        </p:txBody>
      </p:sp>
      <p:grpSp>
        <p:nvGrpSpPr>
          <p:cNvPr id="460" name="Google Shape;460;p60"/>
          <p:cNvGrpSpPr/>
          <p:nvPr/>
        </p:nvGrpSpPr>
        <p:grpSpPr>
          <a:xfrm rot="3730759">
            <a:off x="10980893" y="109804"/>
            <a:ext cx="949887" cy="1163493"/>
            <a:chOff x="7602444" y="4967675"/>
            <a:chExt cx="483620" cy="592374"/>
          </a:xfrm>
        </p:grpSpPr>
        <p:grpSp>
          <p:nvGrpSpPr>
            <p:cNvPr id="461" name="Google Shape;461;p60"/>
            <p:cNvGrpSpPr/>
            <p:nvPr/>
          </p:nvGrpSpPr>
          <p:grpSpPr>
            <a:xfrm>
              <a:off x="7618661" y="4967675"/>
              <a:ext cx="467403" cy="507609"/>
              <a:chOff x="2251964" y="3590497"/>
              <a:chExt cx="467403" cy="507609"/>
            </a:xfrm>
          </p:grpSpPr>
          <p:sp>
            <p:nvSpPr>
              <p:cNvPr id="462" name="Google Shape;462;p60"/>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3" name="Google Shape;463;p60"/>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4" name="Google Shape;464;p60"/>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65" name="Google Shape;465;p60"/>
            <p:cNvGrpSpPr/>
            <p:nvPr/>
          </p:nvGrpSpPr>
          <p:grpSpPr>
            <a:xfrm>
              <a:off x="7602444" y="4993761"/>
              <a:ext cx="421973" cy="566288"/>
              <a:chOff x="2235747" y="3616583"/>
              <a:chExt cx="421973" cy="566288"/>
            </a:xfrm>
          </p:grpSpPr>
          <p:sp>
            <p:nvSpPr>
              <p:cNvPr id="466" name="Google Shape;466;p60"/>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7" name="Google Shape;467;p60"/>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468" name="Google Shape;468;p60"/>
          <p:cNvPicPr preferRelativeResize="0"/>
          <p:nvPr/>
        </p:nvPicPr>
        <p:blipFill rotWithShape="1">
          <a:blip r:embed="rId4">
            <a:alphaModFix/>
          </a:blip>
          <a:srcRect/>
          <a:stretch/>
        </p:blipFill>
        <p:spPr>
          <a:xfrm>
            <a:off x="1628175" y="2821326"/>
            <a:ext cx="2611250" cy="2777925"/>
          </a:xfrm>
          <a:prstGeom prst="rect">
            <a:avLst/>
          </a:prstGeom>
          <a:noFill/>
          <a:ln>
            <a:noFill/>
          </a:ln>
        </p:spPr>
      </p:pic>
      <p:pic>
        <p:nvPicPr>
          <p:cNvPr id="469" name="Google Shape;469;p6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824084" y="3092850"/>
            <a:ext cx="5057700" cy="22348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2cd75f9cfb2_0_18"/>
          <p:cNvSpPr txBox="1">
            <a:spLocks noGrp="1"/>
          </p:cNvSpPr>
          <p:nvPr>
            <p:ph type="body" idx="1"/>
          </p:nvPr>
        </p:nvSpPr>
        <p:spPr>
          <a:xfrm>
            <a:off x="737400" y="1018646"/>
            <a:ext cx="10787850" cy="5591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r>
              <a:rPr lang="en-US" b="1" i="0" dirty="0">
                <a:latin typeface="Calibri"/>
                <a:ea typeface="Calibri"/>
                <a:cs typeface="Calibri"/>
                <a:sym typeface="Calibri"/>
              </a:rPr>
              <a:t>Stratégie pestovania krycích plodín: </a:t>
            </a:r>
            <a:r>
              <a:rPr lang="en-US" b="0" i="0" dirty="0" err="1">
                <a:latin typeface="Calibri"/>
                <a:ea typeface="Calibri"/>
                <a:cs typeface="Calibri"/>
                <a:sym typeface="Calibri"/>
              </a:rPr>
              <a:t>Využívajte </a:t>
            </a:r>
            <a:r>
              <a:rPr lang="en-US" b="0" i="0" dirty="0">
                <a:latin typeface="Calibri"/>
                <a:ea typeface="Calibri"/>
                <a:cs typeface="Calibri"/>
                <a:sym typeface="Calibri"/>
              </a:rPr>
              <a:t>krycie plodiny počas mimovegetačných období na ochranu a obohatenie pôdy. Krycie plodiny zabraňujú erózii, potláčajú burinu a zvyšujú úrodnosť pôdy, čím podporujú zdravšiu a odolnejšiu poľnohospodársku krajinu.</a:t>
            </a:r>
            <a:endParaRPr b="0" i="0" dirty="0">
              <a:latin typeface="Calibri"/>
              <a:ea typeface="Calibri"/>
              <a:cs typeface="Calibri"/>
              <a:sym typeface="Calibri"/>
            </a:endParaRPr>
          </a:p>
          <a:p>
            <a:pPr marL="0" lvl="0" indent="0" algn="l" rtl="0">
              <a:lnSpc>
                <a:spcPct val="90000"/>
              </a:lnSpc>
              <a:spcBef>
                <a:spcPts val="1000"/>
              </a:spcBef>
              <a:spcAft>
                <a:spcPts val="0"/>
              </a:spcAft>
              <a:buSzPts val="2400"/>
              <a:buNone/>
            </a:pPr>
            <a:r>
              <a:rPr lang="en-US" sz="2400" b="1" i="0" dirty="0">
                <a:latin typeface="Calibri"/>
                <a:ea typeface="Calibri"/>
                <a:cs typeface="Calibri"/>
                <a:sym typeface="Calibri"/>
              </a:rPr>
              <a:t>Technológie presného poľnohospodárstva: </a:t>
            </a:r>
            <a:r>
              <a:rPr lang="en-US" sz="2400" b="0" i="0" dirty="0">
                <a:latin typeface="Calibri"/>
                <a:ea typeface="Calibri"/>
                <a:cs typeface="Calibri"/>
                <a:sym typeface="Calibri"/>
              </a:rPr>
              <a:t>Využívajte technológie presného poľnohospodárstva na </a:t>
            </a:r>
            <a:r>
              <a:rPr lang="en-US" sz="2400" b="0" i="0" dirty="0" err="1">
                <a:latin typeface="Calibri"/>
                <a:ea typeface="Calibri"/>
                <a:cs typeface="Calibri"/>
                <a:sym typeface="Calibri"/>
              </a:rPr>
              <a:t>optimalizáciu </a:t>
            </a:r>
            <a:r>
              <a:rPr lang="en-US" sz="2400" b="0" i="0" dirty="0">
                <a:latin typeface="Calibri"/>
                <a:ea typeface="Calibri"/>
                <a:cs typeface="Calibri"/>
                <a:sym typeface="Calibri"/>
              </a:rPr>
              <a:t>využívania zdrojov. Tieto nástroje umožňujú presnú aplikáciu vstupov, znižujú plytvanie, </a:t>
            </a:r>
            <a:r>
              <a:rPr lang="en-US" sz="2400" b="0" i="0" dirty="0" err="1">
                <a:latin typeface="Calibri"/>
                <a:ea typeface="Calibri"/>
                <a:cs typeface="Calibri"/>
                <a:sym typeface="Calibri"/>
              </a:rPr>
              <a:t>minimalizujú </a:t>
            </a:r>
            <a:r>
              <a:rPr lang="en-US" sz="2400" b="0" i="0" dirty="0">
                <a:latin typeface="Calibri"/>
                <a:ea typeface="Calibri"/>
                <a:cs typeface="Calibri"/>
                <a:sym typeface="Calibri"/>
              </a:rPr>
              <a:t>vplyv na životné prostredie a zvyšujú celkovú efektívnosť poľnohospodárskych činností.</a:t>
            </a:r>
            <a:endParaRPr dirty="0"/>
          </a:p>
          <a:p>
            <a:pPr marL="228600" lvl="0" indent="0" algn="l" rtl="0">
              <a:lnSpc>
                <a:spcPct val="90000"/>
              </a:lnSpc>
              <a:spcBef>
                <a:spcPts val="1000"/>
              </a:spcBef>
              <a:spcAft>
                <a:spcPts val="0"/>
              </a:spcAft>
              <a:buSzPts val="2400"/>
              <a:buNone/>
            </a:pPr>
            <a:endParaRPr b="0" i="0" dirty="0">
              <a:latin typeface="Calibri"/>
              <a:ea typeface="Calibri"/>
              <a:cs typeface="Calibri"/>
              <a:sym typeface="Calibri"/>
            </a:endParaRPr>
          </a:p>
          <a:p>
            <a:pPr marL="228600" lvl="0" indent="0" algn="l" rtl="0">
              <a:lnSpc>
                <a:spcPct val="90000"/>
              </a:lnSpc>
              <a:spcBef>
                <a:spcPts val="1000"/>
              </a:spcBef>
              <a:spcAft>
                <a:spcPts val="0"/>
              </a:spcAft>
              <a:buSzPts val="2400"/>
              <a:buNone/>
            </a:pPr>
            <a:endParaRPr sz="2000" dirty="0"/>
          </a:p>
          <a:p>
            <a:pPr marL="228600" lvl="0" indent="0" algn="l" rtl="0">
              <a:lnSpc>
                <a:spcPct val="90000"/>
              </a:lnSpc>
              <a:spcBef>
                <a:spcPts val="1000"/>
              </a:spcBef>
              <a:spcAft>
                <a:spcPts val="0"/>
              </a:spcAft>
              <a:buSzPts val="2400"/>
              <a:buNone/>
            </a:pPr>
            <a:endParaRPr sz="2000" dirty="0"/>
          </a:p>
          <a:p>
            <a:pPr marL="228600" lvl="0" indent="0" algn="l" rtl="0">
              <a:lnSpc>
                <a:spcPct val="90000"/>
              </a:lnSpc>
              <a:spcBef>
                <a:spcPts val="1000"/>
              </a:spcBef>
              <a:spcAft>
                <a:spcPts val="0"/>
              </a:spcAft>
              <a:buSzPts val="2400"/>
              <a:buNone/>
            </a:pPr>
            <a:endParaRPr sz="2000" dirty="0"/>
          </a:p>
          <a:p>
            <a:pPr marL="228600" lvl="0" indent="0" algn="l" rtl="0">
              <a:lnSpc>
                <a:spcPct val="90000"/>
              </a:lnSpc>
              <a:spcBef>
                <a:spcPts val="1000"/>
              </a:spcBef>
              <a:spcAft>
                <a:spcPts val="0"/>
              </a:spcAft>
              <a:buSzPts val="2400"/>
              <a:buNone/>
            </a:pPr>
            <a:endParaRPr sz="2000" dirty="0"/>
          </a:p>
          <a:p>
            <a:pPr marL="228600" lvl="0" indent="0" algn="r" rtl="0">
              <a:lnSpc>
                <a:spcPct val="90000"/>
              </a:lnSpc>
              <a:spcBef>
                <a:spcPts val="0"/>
              </a:spcBef>
              <a:spcAft>
                <a:spcPts val="0"/>
              </a:spcAft>
              <a:buSzPts val="2400"/>
              <a:buNone/>
            </a:pPr>
            <a:r>
              <a:rPr lang="en-US" sz="1700" b="1" u="sng" dirty="0" err="1">
                <a:solidFill>
                  <a:srgbClr val="8DC641"/>
                </a:solidFill>
                <a:hlinkClick r:id="rId3">
                  <a:extLst>
                    <a:ext uri="{A12FA001-AC4F-418D-AE19-62706E023703}">
                      <ahyp:hlinkClr xmlns:ahyp="http://schemas.microsoft.com/office/drawing/2018/hyperlinkcolor" val="tx"/>
                    </a:ext>
                  </a:extLst>
                </a:hlinkClick>
              </a:rPr>
              <a:t>Zdroj</a:t>
            </a:r>
            <a:endParaRPr sz="2000" b="1" dirty="0">
              <a:solidFill>
                <a:srgbClr val="8DC641"/>
              </a:solidFill>
            </a:endParaRPr>
          </a:p>
        </p:txBody>
      </p:sp>
      <p:sp>
        <p:nvSpPr>
          <p:cNvPr id="475" name="Google Shape;475;g2cd75f9cfb2_0_18"/>
          <p:cNvSpPr txBox="1">
            <a:spLocks noGrp="1"/>
          </p:cNvSpPr>
          <p:nvPr>
            <p:ph type="body" idx="2"/>
          </p:nvPr>
        </p:nvSpPr>
        <p:spPr>
          <a:xfrm>
            <a:off x="737395" y="343140"/>
            <a:ext cx="3309300" cy="7920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a:latin typeface="Calibri"/>
                <a:ea typeface="Calibri"/>
                <a:cs typeface="Calibri"/>
                <a:sym typeface="Calibri"/>
              </a:rPr>
              <a:t> Praktické tipy</a:t>
            </a:r>
            <a:endParaRPr>
              <a:latin typeface="Calibri"/>
              <a:ea typeface="Calibri"/>
              <a:cs typeface="Calibri"/>
              <a:sym typeface="Calibri"/>
            </a:endParaRPr>
          </a:p>
        </p:txBody>
      </p:sp>
      <p:grpSp>
        <p:nvGrpSpPr>
          <p:cNvPr id="476" name="Google Shape;476;g2cd75f9cfb2_0_18"/>
          <p:cNvGrpSpPr/>
          <p:nvPr/>
        </p:nvGrpSpPr>
        <p:grpSpPr>
          <a:xfrm rot="3730713">
            <a:off x="10981111" y="110046"/>
            <a:ext cx="949899" cy="1163507"/>
            <a:chOff x="7602444" y="4967675"/>
            <a:chExt cx="483620" cy="592374"/>
          </a:xfrm>
        </p:grpSpPr>
        <p:grpSp>
          <p:nvGrpSpPr>
            <p:cNvPr id="477" name="Google Shape;477;g2cd75f9cfb2_0_18"/>
            <p:cNvGrpSpPr/>
            <p:nvPr/>
          </p:nvGrpSpPr>
          <p:grpSpPr>
            <a:xfrm>
              <a:off x="7618661" y="4967675"/>
              <a:ext cx="467403" cy="507609"/>
              <a:chOff x="2251964" y="3590497"/>
              <a:chExt cx="467403" cy="507609"/>
            </a:xfrm>
          </p:grpSpPr>
          <p:sp>
            <p:nvSpPr>
              <p:cNvPr id="478" name="Google Shape;478;g2cd75f9cfb2_0_18"/>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9" name="Google Shape;479;g2cd75f9cfb2_0_18"/>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0" name="Google Shape;480;g2cd75f9cfb2_0_18"/>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81" name="Google Shape;481;g2cd75f9cfb2_0_18"/>
            <p:cNvGrpSpPr/>
            <p:nvPr/>
          </p:nvGrpSpPr>
          <p:grpSpPr>
            <a:xfrm>
              <a:off x="7602444" y="4993761"/>
              <a:ext cx="421973" cy="566288"/>
              <a:chOff x="2235747" y="3616583"/>
              <a:chExt cx="421973" cy="566288"/>
            </a:xfrm>
          </p:grpSpPr>
          <p:sp>
            <p:nvSpPr>
              <p:cNvPr id="482" name="Google Shape;482;g2cd75f9cfb2_0_1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3" name="Google Shape;483;g2cd75f9cfb2_0_1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484" name="Google Shape;484;g2cd75f9cfb2_0_1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303639" y="3514527"/>
            <a:ext cx="2491473" cy="2657571"/>
          </a:xfrm>
          <a:prstGeom prst="rect">
            <a:avLst/>
          </a:prstGeom>
          <a:noFill/>
          <a:ln>
            <a:noFill/>
          </a:ln>
        </p:spPr>
      </p:pic>
      <p:pic>
        <p:nvPicPr>
          <p:cNvPr id="485" name="Google Shape;485;g2cd75f9cfb2_0_18"/>
          <p:cNvPicPr preferRelativeResize="0"/>
          <p:nvPr/>
        </p:nvPicPr>
        <p:blipFill rotWithShape="1">
          <a:blip r:embed="rId5">
            <a:alphaModFix/>
          </a:blip>
          <a:srcRect/>
          <a:stretch/>
        </p:blipFill>
        <p:spPr>
          <a:xfrm>
            <a:off x="2282850" y="3974138"/>
            <a:ext cx="2365100" cy="17383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61"/>
          <p:cNvSpPr txBox="1">
            <a:spLocks noGrp="1"/>
          </p:cNvSpPr>
          <p:nvPr>
            <p:ph type="body" idx="1"/>
          </p:nvPr>
        </p:nvSpPr>
        <p:spPr>
          <a:xfrm>
            <a:off x="647700" y="1186679"/>
            <a:ext cx="10896599" cy="4369164"/>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SzPts val="2400"/>
              <a:buNone/>
            </a:pPr>
            <a:r>
              <a:rPr lang="en-US" b="1" i="0" dirty="0">
                <a:latin typeface="Calibri"/>
                <a:ea typeface="Calibri"/>
                <a:cs typeface="Calibri"/>
                <a:sym typeface="Calibri"/>
              </a:rPr>
              <a:t>Integrovaná ochrana proti škodcom (IPM): </a:t>
            </a:r>
            <a:r>
              <a:rPr lang="en-US" b="0" i="0" dirty="0">
                <a:latin typeface="Calibri"/>
                <a:ea typeface="Calibri"/>
                <a:cs typeface="Calibri"/>
                <a:sym typeface="Calibri"/>
              </a:rPr>
              <a:t>Implementujte stratégie integrovanej ochrany proti škodcom (IPM) s cieľom </a:t>
            </a:r>
            <a:r>
              <a:rPr lang="en-US" b="0" i="0" dirty="0" err="1">
                <a:latin typeface="Calibri"/>
                <a:ea typeface="Calibri"/>
                <a:cs typeface="Calibri"/>
                <a:sym typeface="Calibri"/>
              </a:rPr>
              <a:t>minimalizovať </a:t>
            </a:r>
            <a:r>
              <a:rPr lang="en-US" b="0" i="0" dirty="0">
                <a:latin typeface="Calibri"/>
                <a:ea typeface="Calibri"/>
                <a:cs typeface="Calibri"/>
                <a:sym typeface="Calibri"/>
              </a:rPr>
              <a:t>závislosť od chemických pesticídov. Zapojením biologických metód kontroly, striedania plodín a odrôd odolných voči škodcom môžu poľnohospodári podporiť vyvážený ekosystém a znížiť environmentálne riziká. </a:t>
            </a:r>
            <a:endParaRPr dirty="0"/>
          </a:p>
          <a:p>
            <a:pPr marL="228600" lvl="0" indent="0" algn="l" rtl="0">
              <a:lnSpc>
                <a:spcPct val="90000"/>
              </a:lnSpc>
              <a:spcBef>
                <a:spcPts val="1000"/>
              </a:spcBef>
              <a:spcAft>
                <a:spcPts val="0"/>
              </a:spcAft>
              <a:buSzPts val="2400"/>
              <a:buNone/>
            </a:pPr>
            <a:r>
              <a:rPr lang="en-US" b="1" i="0" dirty="0">
                <a:latin typeface="Calibri"/>
                <a:ea typeface="Calibri"/>
                <a:cs typeface="Calibri"/>
                <a:sym typeface="Calibri"/>
              </a:rPr>
              <a:t>Podpora striedania hospodárskych zvierat: </a:t>
            </a:r>
            <a:r>
              <a:rPr lang="en-US" b="0" i="0" dirty="0">
                <a:latin typeface="Calibri"/>
                <a:ea typeface="Calibri"/>
                <a:cs typeface="Calibri"/>
                <a:sym typeface="Calibri"/>
              </a:rPr>
              <a:t>Praktizujte striedavú pastvu a striedanie hospodárskych zvierat, aby ste zabránili nadmernému spásaniu a udržali zdravé pasienky. Tento prístup nielenže zlepšuje zdravie hospodárskych zvierat, ale podporuje aj udržateľné hospodárenie s pôdou tým, že zabraňuje jej degradácii.</a:t>
            </a:r>
            <a:endParaRPr dirty="0"/>
          </a:p>
          <a:p>
            <a:pPr marL="228600" lvl="0" indent="0" algn="l" rtl="0">
              <a:lnSpc>
                <a:spcPct val="90000"/>
              </a:lnSpc>
              <a:spcBef>
                <a:spcPts val="1000"/>
              </a:spcBef>
              <a:spcAft>
                <a:spcPts val="0"/>
              </a:spcAft>
              <a:buSzPts val="2400"/>
              <a:buNone/>
            </a:pPr>
            <a:r>
              <a:rPr lang="en-US" b="1" i="0" dirty="0">
                <a:latin typeface="Calibri"/>
                <a:ea typeface="Calibri"/>
                <a:cs typeface="Calibri"/>
                <a:sym typeface="Calibri"/>
              </a:rPr>
              <a:t>Prijímanie odrôd plodín šetrných ku klíme: </a:t>
            </a:r>
            <a:r>
              <a:rPr lang="en-US" b="0" i="0" dirty="0">
                <a:latin typeface="Calibri"/>
                <a:ea typeface="Calibri"/>
                <a:cs typeface="Calibri"/>
                <a:sym typeface="Calibri"/>
              </a:rPr>
              <a:t>Vyberte si klimaticky inteligentné odrody plodín, ktoré sú prispôsobené meniacim sa podmienkam prostredia. Tieto odrody sú odolné voči extrémnym klimatickým podmienkam, zabezpečujú stabilné výnosy plodín a prispievajú k dlhodobej udržateľnosti poľnohospodárstva.</a:t>
            </a:r>
            <a:endParaRPr dirty="0"/>
          </a:p>
          <a:p>
            <a:pPr marL="228600" lvl="0" indent="0" algn="l" rtl="0">
              <a:lnSpc>
                <a:spcPct val="90000"/>
              </a:lnSpc>
              <a:spcBef>
                <a:spcPts val="1000"/>
              </a:spcBef>
              <a:spcAft>
                <a:spcPts val="0"/>
              </a:spcAft>
              <a:buSzPts val="2400"/>
              <a:buNone/>
            </a:pPr>
            <a:endParaRPr sz="2000" b="0" i="0" dirty="0">
              <a:latin typeface="Calibri"/>
              <a:ea typeface="Calibri"/>
              <a:cs typeface="Calibri"/>
              <a:sym typeface="Calibri"/>
            </a:endParaRPr>
          </a:p>
        </p:txBody>
      </p:sp>
      <p:sp>
        <p:nvSpPr>
          <p:cNvPr id="491" name="Google Shape;491;p61"/>
          <p:cNvSpPr txBox="1">
            <a:spLocks noGrp="1"/>
          </p:cNvSpPr>
          <p:nvPr>
            <p:ph type="body" idx="2"/>
          </p:nvPr>
        </p:nvSpPr>
        <p:spPr>
          <a:xfrm>
            <a:off x="737395" y="343140"/>
            <a:ext cx="3309385" cy="792043"/>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a:latin typeface="Calibri"/>
                <a:ea typeface="Calibri"/>
                <a:cs typeface="Calibri"/>
                <a:sym typeface="Calibri"/>
              </a:rPr>
              <a:t> Praktické tipy</a:t>
            </a:r>
            <a:endParaRPr>
              <a:latin typeface="Calibri"/>
              <a:ea typeface="Calibri"/>
              <a:cs typeface="Calibri"/>
              <a:sym typeface="Calibri"/>
            </a:endParaRPr>
          </a:p>
        </p:txBody>
      </p:sp>
      <p:grpSp>
        <p:nvGrpSpPr>
          <p:cNvPr id="492" name="Google Shape;492;p61"/>
          <p:cNvGrpSpPr/>
          <p:nvPr/>
        </p:nvGrpSpPr>
        <p:grpSpPr>
          <a:xfrm rot="3730759">
            <a:off x="10980893" y="109804"/>
            <a:ext cx="949887" cy="1163493"/>
            <a:chOff x="7602444" y="4967675"/>
            <a:chExt cx="483620" cy="592374"/>
          </a:xfrm>
        </p:grpSpPr>
        <p:grpSp>
          <p:nvGrpSpPr>
            <p:cNvPr id="493" name="Google Shape;493;p61"/>
            <p:cNvGrpSpPr/>
            <p:nvPr/>
          </p:nvGrpSpPr>
          <p:grpSpPr>
            <a:xfrm>
              <a:off x="7618661" y="4967675"/>
              <a:ext cx="467403" cy="507609"/>
              <a:chOff x="2251964" y="3590497"/>
              <a:chExt cx="467403" cy="507609"/>
            </a:xfrm>
          </p:grpSpPr>
          <p:sp>
            <p:nvSpPr>
              <p:cNvPr id="494" name="Google Shape;494;p61"/>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5" name="Google Shape;495;p61"/>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6" name="Google Shape;496;p61"/>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97" name="Google Shape;497;p61"/>
            <p:cNvGrpSpPr/>
            <p:nvPr/>
          </p:nvGrpSpPr>
          <p:grpSpPr>
            <a:xfrm>
              <a:off x="7602444" y="4993761"/>
              <a:ext cx="421973" cy="566288"/>
              <a:chOff x="2235747" y="3616583"/>
              <a:chExt cx="421973" cy="566288"/>
            </a:xfrm>
          </p:grpSpPr>
          <p:sp>
            <p:nvSpPr>
              <p:cNvPr id="498" name="Google Shape;498;p6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9" name="Google Shape;499;p6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5"/>
          <p:cNvSpPr txBox="1">
            <a:spLocks noGrp="1"/>
          </p:cNvSpPr>
          <p:nvPr>
            <p:ph type="body" idx="1"/>
          </p:nvPr>
        </p:nvSpPr>
        <p:spPr>
          <a:xfrm>
            <a:off x="694795" y="2167158"/>
            <a:ext cx="4753506" cy="266289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0000"/>
              </a:buClr>
              <a:buSzPts val="2400"/>
              <a:buNone/>
            </a:pPr>
            <a:r>
              <a:rPr lang="en-US" sz="2400" i="1" dirty="0">
                <a:latin typeface="Calibri"/>
                <a:ea typeface="Calibri"/>
                <a:cs typeface="Calibri"/>
                <a:sym typeface="Calibri"/>
              </a:rPr>
              <a:t>Čo je to krajinná ekológia a ako podľa vás môže byť prínosom pre poľnohospodárov pri ich poľnohospodárskych postupoch? </a:t>
            </a:r>
            <a:endParaRPr i="1" dirty="0">
              <a:latin typeface="Calibri"/>
              <a:ea typeface="Calibri"/>
              <a:cs typeface="Calibri"/>
              <a:sym typeface="Calibri"/>
            </a:endParaRPr>
          </a:p>
        </p:txBody>
      </p:sp>
      <p:sp>
        <p:nvSpPr>
          <p:cNvPr id="201" name="Google Shape;201;p5"/>
          <p:cNvSpPr txBox="1">
            <a:spLocks noGrp="1"/>
          </p:cNvSpPr>
          <p:nvPr>
            <p:ph type="body" idx="2"/>
          </p:nvPr>
        </p:nvSpPr>
        <p:spPr>
          <a:xfrm>
            <a:off x="516565" y="653853"/>
            <a:ext cx="10595237" cy="803654"/>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1000"/>
              </a:spcBef>
              <a:spcAft>
                <a:spcPts val="0"/>
              </a:spcAft>
              <a:buSzPts val="3600"/>
              <a:buNone/>
            </a:pPr>
            <a:r>
              <a:rPr lang="en-US" b="1" dirty="0"/>
              <a:t>Reflexia žiaka</a:t>
            </a:r>
            <a:endParaRPr sz="2000" dirty="0">
              <a:latin typeface="Calibri"/>
              <a:ea typeface="Calibri"/>
              <a:cs typeface="Calibri"/>
              <a:sym typeface="Calibri"/>
            </a:endParaRPr>
          </a:p>
          <a:p>
            <a:pPr marL="0" lvl="0" indent="0" algn="l" rtl="0">
              <a:lnSpc>
                <a:spcPct val="90000"/>
              </a:lnSpc>
              <a:spcBef>
                <a:spcPts val="1800"/>
              </a:spcBef>
              <a:spcAft>
                <a:spcPts val="0"/>
              </a:spcAft>
              <a:buClr>
                <a:srgbClr val="8DC641"/>
              </a:buClr>
              <a:buSzPts val="3600"/>
              <a:buNone/>
            </a:pPr>
            <a:endParaRPr dirty="0"/>
          </a:p>
        </p:txBody>
      </p:sp>
      <p:grpSp>
        <p:nvGrpSpPr>
          <p:cNvPr id="202" name="Google Shape;202;p5"/>
          <p:cNvGrpSpPr/>
          <p:nvPr/>
        </p:nvGrpSpPr>
        <p:grpSpPr>
          <a:xfrm rot="3730759">
            <a:off x="10590024" y="380632"/>
            <a:ext cx="949887" cy="1163493"/>
            <a:chOff x="7602444" y="4967675"/>
            <a:chExt cx="483620" cy="592374"/>
          </a:xfrm>
        </p:grpSpPr>
        <p:grpSp>
          <p:nvGrpSpPr>
            <p:cNvPr id="203" name="Google Shape;203;p5"/>
            <p:cNvGrpSpPr/>
            <p:nvPr/>
          </p:nvGrpSpPr>
          <p:grpSpPr>
            <a:xfrm>
              <a:off x="7618661" y="4967675"/>
              <a:ext cx="467403" cy="507609"/>
              <a:chOff x="2251964" y="3590497"/>
              <a:chExt cx="467403" cy="507609"/>
            </a:xfrm>
          </p:grpSpPr>
          <p:sp>
            <p:nvSpPr>
              <p:cNvPr id="204" name="Google Shape;204;p5"/>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5" name="Google Shape;205;p5"/>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6" name="Google Shape;206;p5"/>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07" name="Google Shape;207;p5"/>
            <p:cNvGrpSpPr/>
            <p:nvPr/>
          </p:nvGrpSpPr>
          <p:grpSpPr>
            <a:xfrm>
              <a:off x="7602444" y="4993761"/>
              <a:ext cx="421973" cy="566288"/>
              <a:chOff x="2235747" y="3616583"/>
              <a:chExt cx="421973" cy="566288"/>
            </a:xfrm>
          </p:grpSpPr>
          <p:sp>
            <p:nvSpPr>
              <p:cNvPr id="208" name="Google Shape;208;p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9" name="Google Shape;209;p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210" name="Google Shape;210;p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32386" y="1961629"/>
            <a:ext cx="5261175" cy="356479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66"/>
          <p:cNvSpPr txBox="1">
            <a:spLocks noGrp="1"/>
          </p:cNvSpPr>
          <p:nvPr>
            <p:ph type="body" idx="1"/>
          </p:nvPr>
        </p:nvSpPr>
        <p:spPr>
          <a:xfrm>
            <a:off x="798375" y="1504052"/>
            <a:ext cx="10900932" cy="4778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0000"/>
              </a:buClr>
              <a:buSzPts val="2400"/>
              <a:buNone/>
            </a:pPr>
            <a:endParaRPr dirty="0"/>
          </a:p>
          <a:p>
            <a:pPr marL="228600" lvl="0" indent="-228600" algn="l" rtl="0">
              <a:lnSpc>
                <a:spcPct val="90000"/>
              </a:lnSpc>
              <a:spcBef>
                <a:spcPts val="0"/>
              </a:spcBef>
              <a:spcAft>
                <a:spcPts val="0"/>
              </a:spcAft>
              <a:buClr>
                <a:srgbClr val="000000"/>
              </a:buClr>
              <a:buSzPts val="2400"/>
              <a:buNone/>
            </a:pPr>
            <a:r>
              <a:rPr lang="en-US" dirty="0"/>
              <a:t>Ellis EC, Gauthier N, Klein </a:t>
            </a:r>
            <a:r>
              <a:rPr lang="en-US" dirty="0" err="1"/>
              <a:t>Goldewijk </a:t>
            </a:r>
            <a:r>
              <a:rPr lang="en-US" dirty="0"/>
              <a:t>K, </a:t>
            </a:r>
            <a:r>
              <a:rPr lang="en-US" dirty="0" err="1"/>
              <a:t>Bliege </a:t>
            </a:r>
            <a:r>
              <a:rPr lang="en-US" dirty="0"/>
              <a:t>Bird R, Boivin N, Díaz S, Fuller DQ, Gill JL, Kaplan JO, Kingston N, Locke H, McMichael CNH, </a:t>
            </a:r>
            <a:r>
              <a:rPr lang="en-US" dirty="0" err="1"/>
              <a:t>Ranco </a:t>
            </a:r>
            <a:r>
              <a:rPr lang="en-US" dirty="0"/>
              <a:t>D, Rick TC, Shaw MR, Stephens L, </a:t>
            </a:r>
            <a:r>
              <a:rPr lang="en-US" dirty="0" err="1"/>
              <a:t>Svenning </a:t>
            </a:r>
            <a:r>
              <a:rPr lang="en-US" dirty="0"/>
              <a:t>JC, Watson JEM. Ľudia formovali väčšinu suchozemskej prírody najmenej 12 000 rokov. Proc Natl </a:t>
            </a:r>
            <a:r>
              <a:rPr lang="en-US" dirty="0" err="1"/>
              <a:t>Acad </a:t>
            </a:r>
            <a:r>
              <a:rPr lang="en-US" dirty="0"/>
              <a:t>Sci U S A. 2021 Apr 27;118(17):e2023483118. </a:t>
            </a:r>
            <a:r>
              <a:rPr lang="en-US" dirty="0" err="1"/>
              <a:t>doi</a:t>
            </a:r>
            <a:r>
              <a:rPr lang="en-US" dirty="0"/>
              <a:t>: 10.1073/pnas.2023483118. PMID: 33875599; PMCID: PMC8092386.</a:t>
            </a:r>
            <a:endParaRPr lang="en-IE" dirty="0"/>
          </a:p>
          <a:p>
            <a:pPr marL="228600">
              <a:spcBef>
                <a:spcPts val="0"/>
              </a:spcBef>
            </a:pPr>
            <a:endParaRPr lang="en-US" b="0" i="0" dirty="0">
              <a:latin typeface="Calibri"/>
              <a:ea typeface="Calibri"/>
              <a:cs typeface="Calibri"/>
              <a:sym typeface="Calibri"/>
            </a:endParaRPr>
          </a:p>
          <a:p>
            <a:pPr marL="228600">
              <a:spcBef>
                <a:spcPts val="0"/>
              </a:spcBef>
            </a:pPr>
            <a:r>
              <a:rPr lang="en-US" b="0" i="0" dirty="0">
                <a:latin typeface="Calibri"/>
                <a:ea typeface="Calibri"/>
                <a:cs typeface="Calibri"/>
                <a:sym typeface="Calibri"/>
              </a:rPr>
              <a:t>Wiens JA (2005). "Na ceste k jednotnej krajinnej ekológii". In Wiens JA, Moss MR (eds.). </a:t>
            </a:r>
            <a:r>
              <a:rPr lang="en-US" b="0" i="1" dirty="0">
                <a:latin typeface="Calibri"/>
                <a:ea typeface="Calibri"/>
                <a:cs typeface="Calibri"/>
                <a:sym typeface="Calibri"/>
              </a:rPr>
              <a:t>Issues and perspectives in landscape ecology (Otázky a perspektívy krajinnej ekológie)</a:t>
            </a:r>
            <a:r>
              <a:rPr lang="en-US" b="0" i="0" dirty="0">
                <a:latin typeface="Calibri"/>
                <a:ea typeface="Calibri"/>
                <a:cs typeface="Calibri"/>
                <a:sym typeface="Calibri"/>
              </a:rPr>
              <a:t>. Cambridge: Cambridge University Press.</a:t>
            </a:r>
            <a:endParaRPr lang="en-US" dirty="0"/>
          </a:p>
          <a:p>
            <a:pPr marL="228600" lvl="0" indent="-228600" algn="l" rtl="0">
              <a:lnSpc>
                <a:spcPct val="90000"/>
              </a:lnSpc>
              <a:spcBef>
                <a:spcPts val="0"/>
              </a:spcBef>
              <a:spcAft>
                <a:spcPts val="0"/>
              </a:spcAft>
              <a:buClr>
                <a:srgbClr val="000000"/>
              </a:buClr>
              <a:buSzPts val="2400"/>
              <a:buNone/>
            </a:pPr>
            <a:endParaRPr dirty="0"/>
          </a:p>
          <a:p>
            <a:pPr marL="228600" lvl="0" indent="-228600" algn="l" rtl="0">
              <a:lnSpc>
                <a:spcPct val="90000"/>
              </a:lnSpc>
              <a:spcBef>
                <a:spcPts val="0"/>
              </a:spcBef>
              <a:spcAft>
                <a:spcPts val="0"/>
              </a:spcAft>
              <a:buClr>
                <a:srgbClr val="000000"/>
              </a:buClr>
              <a:buSzPts val="2400"/>
              <a:buNone/>
            </a:pPr>
            <a:endParaRPr dirty="0"/>
          </a:p>
          <a:p>
            <a:pPr marL="228600" lvl="0" indent="-228600" algn="l" rtl="0">
              <a:lnSpc>
                <a:spcPct val="90000"/>
              </a:lnSpc>
              <a:spcBef>
                <a:spcPts val="0"/>
              </a:spcBef>
              <a:spcAft>
                <a:spcPts val="0"/>
              </a:spcAft>
              <a:buClr>
                <a:srgbClr val="000000"/>
              </a:buClr>
              <a:buSzPts val="2400"/>
              <a:buNone/>
            </a:pPr>
            <a:endParaRPr dirty="0"/>
          </a:p>
          <a:p>
            <a:pPr marL="228600" lvl="0" indent="-228600" algn="l" rtl="0">
              <a:lnSpc>
                <a:spcPct val="90000"/>
              </a:lnSpc>
              <a:spcBef>
                <a:spcPts val="0"/>
              </a:spcBef>
              <a:spcAft>
                <a:spcPts val="0"/>
              </a:spcAft>
              <a:buClr>
                <a:srgbClr val="000000"/>
              </a:buClr>
              <a:buSzPts val="2400"/>
              <a:buNone/>
            </a:pPr>
            <a:endParaRPr dirty="0"/>
          </a:p>
          <a:p>
            <a:pPr marL="228600" lvl="0" indent="-228600" algn="l" rtl="0">
              <a:lnSpc>
                <a:spcPct val="90000"/>
              </a:lnSpc>
              <a:spcBef>
                <a:spcPts val="0"/>
              </a:spcBef>
              <a:spcAft>
                <a:spcPts val="0"/>
              </a:spcAft>
              <a:buClr>
                <a:srgbClr val="000000"/>
              </a:buClr>
              <a:buSzPts val="2400"/>
              <a:buNone/>
            </a:pPr>
            <a:endParaRPr dirty="0"/>
          </a:p>
          <a:p>
            <a:pPr marL="228600" lvl="0" indent="-228600" algn="l" rtl="0">
              <a:lnSpc>
                <a:spcPct val="90000"/>
              </a:lnSpc>
              <a:spcBef>
                <a:spcPts val="0"/>
              </a:spcBef>
              <a:spcAft>
                <a:spcPts val="0"/>
              </a:spcAft>
              <a:buClr>
                <a:srgbClr val="000000"/>
              </a:buClr>
              <a:buSzPts val="2400"/>
              <a:buNone/>
            </a:pPr>
            <a:endParaRPr dirty="0"/>
          </a:p>
          <a:p>
            <a:pPr marL="228600" lvl="0" indent="-228600" algn="l" rtl="0">
              <a:lnSpc>
                <a:spcPct val="90000"/>
              </a:lnSpc>
              <a:spcBef>
                <a:spcPts val="0"/>
              </a:spcBef>
              <a:spcAft>
                <a:spcPts val="0"/>
              </a:spcAft>
              <a:buClr>
                <a:srgbClr val="000000"/>
              </a:buClr>
              <a:buSzPts val="2400"/>
              <a:buNone/>
            </a:pPr>
            <a:endParaRPr dirty="0"/>
          </a:p>
          <a:p>
            <a:pPr marL="0" lvl="0" indent="0" algn="l" rtl="0">
              <a:lnSpc>
                <a:spcPct val="90000"/>
              </a:lnSpc>
              <a:spcBef>
                <a:spcPts val="0"/>
              </a:spcBef>
              <a:spcAft>
                <a:spcPts val="0"/>
              </a:spcAft>
              <a:buClr>
                <a:srgbClr val="000000"/>
              </a:buClr>
              <a:buSzPts val="2400"/>
              <a:buNone/>
            </a:pPr>
            <a:endParaRPr dirty="0"/>
          </a:p>
          <a:p>
            <a:pPr marL="228600" lvl="0" indent="-228600" algn="l" rtl="0">
              <a:lnSpc>
                <a:spcPct val="90000"/>
              </a:lnSpc>
              <a:spcBef>
                <a:spcPts val="0"/>
              </a:spcBef>
              <a:spcAft>
                <a:spcPts val="0"/>
              </a:spcAft>
              <a:buClr>
                <a:srgbClr val="000000"/>
              </a:buClr>
              <a:buSzPts val="2400"/>
              <a:buNone/>
            </a:pPr>
            <a:endParaRPr dirty="0"/>
          </a:p>
          <a:p>
            <a:pPr marL="228600" lvl="0" indent="-228600" algn="l" rtl="0">
              <a:lnSpc>
                <a:spcPct val="90000"/>
              </a:lnSpc>
              <a:spcBef>
                <a:spcPts val="0"/>
              </a:spcBef>
              <a:spcAft>
                <a:spcPts val="0"/>
              </a:spcAft>
              <a:buClr>
                <a:srgbClr val="000000"/>
              </a:buClr>
              <a:buSzPts val="2400"/>
              <a:buNone/>
            </a:pPr>
            <a:endParaRPr dirty="0"/>
          </a:p>
        </p:txBody>
      </p:sp>
      <p:sp>
        <p:nvSpPr>
          <p:cNvPr id="528" name="Google Shape;528;p66"/>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IE" dirty="0"/>
              <a:t>Ďalšie čítanie...</a:t>
            </a:r>
            <a:endParaRPr dirty="0"/>
          </a:p>
          <a:p>
            <a:pPr marL="0" lvl="0" indent="0" algn="l" rtl="0">
              <a:lnSpc>
                <a:spcPct val="90000"/>
              </a:lnSpc>
              <a:spcBef>
                <a:spcPts val="1000"/>
              </a:spcBef>
              <a:spcAft>
                <a:spcPts val="0"/>
              </a:spcAft>
              <a:buClr>
                <a:srgbClr val="8DC641"/>
              </a:buClr>
              <a:buSzPts val="3600"/>
              <a:buNone/>
            </a:pPr>
            <a:endParaRPr dirty="0"/>
          </a:p>
        </p:txBody>
      </p:sp>
      <p:grpSp>
        <p:nvGrpSpPr>
          <p:cNvPr id="529" name="Google Shape;529;p66"/>
          <p:cNvGrpSpPr/>
          <p:nvPr/>
        </p:nvGrpSpPr>
        <p:grpSpPr>
          <a:xfrm rot="3730759">
            <a:off x="10590024" y="380632"/>
            <a:ext cx="949887" cy="1163493"/>
            <a:chOff x="7602444" y="4967675"/>
            <a:chExt cx="483620" cy="592374"/>
          </a:xfrm>
        </p:grpSpPr>
        <p:grpSp>
          <p:nvGrpSpPr>
            <p:cNvPr id="530" name="Google Shape;530;p66"/>
            <p:cNvGrpSpPr/>
            <p:nvPr/>
          </p:nvGrpSpPr>
          <p:grpSpPr>
            <a:xfrm>
              <a:off x="7618661" y="4967675"/>
              <a:ext cx="467403" cy="507609"/>
              <a:chOff x="2251964" y="3590497"/>
              <a:chExt cx="467403" cy="507609"/>
            </a:xfrm>
          </p:grpSpPr>
          <p:sp>
            <p:nvSpPr>
              <p:cNvPr id="531" name="Google Shape;531;p66"/>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2" name="Google Shape;532;p66"/>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3" name="Google Shape;533;p66"/>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34" name="Google Shape;534;p66"/>
            <p:cNvGrpSpPr/>
            <p:nvPr/>
          </p:nvGrpSpPr>
          <p:grpSpPr>
            <a:xfrm>
              <a:off x="7602444" y="4993761"/>
              <a:ext cx="421973" cy="566288"/>
              <a:chOff x="2235747" y="3616583"/>
              <a:chExt cx="421973" cy="566288"/>
            </a:xfrm>
          </p:grpSpPr>
          <p:sp>
            <p:nvSpPr>
              <p:cNvPr id="535" name="Google Shape;535;p6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6" name="Google Shape;536;p6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grpSp>
        <p:nvGrpSpPr>
          <p:cNvPr id="573" name="Google Shape;573;p29"/>
          <p:cNvGrpSpPr/>
          <p:nvPr/>
        </p:nvGrpSpPr>
        <p:grpSpPr>
          <a:xfrm>
            <a:off x="10222537" y="5692848"/>
            <a:ext cx="610343" cy="610343"/>
            <a:chOff x="1950027" y="2499889"/>
            <a:chExt cx="850463" cy="850463"/>
          </a:xfrm>
        </p:grpSpPr>
        <p:sp>
          <p:nvSpPr>
            <p:cNvPr id="574" name="Google Shape;574;p29">
              <a:hlinkClick r:id="rId3"/>
            </p:cNvPr>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75" name="Google Shape;575;p29"/>
            <p:cNvGrpSpPr/>
            <p:nvPr/>
          </p:nvGrpSpPr>
          <p:grpSpPr>
            <a:xfrm>
              <a:off x="2107521" y="2657382"/>
              <a:ext cx="535476" cy="535477"/>
              <a:chOff x="2107521" y="2657382"/>
              <a:chExt cx="535476" cy="535477"/>
            </a:xfrm>
          </p:grpSpPr>
          <p:sp>
            <p:nvSpPr>
              <p:cNvPr id="576" name="Google Shape;576;p29"/>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 name="Google Shape;577;p29"/>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 name="Google Shape;578;p29"/>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85" name="Google Shape;585;p29"/>
          <p:cNvGrpSpPr/>
          <p:nvPr/>
        </p:nvGrpSpPr>
        <p:grpSpPr>
          <a:xfrm>
            <a:off x="8782409" y="5686956"/>
            <a:ext cx="610343" cy="610794"/>
            <a:chOff x="-1196056" y="2499889"/>
            <a:chExt cx="850463" cy="851092"/>
          </a:xfrm>
        </p:grpSpPr>
        <p:sp>
          <p:nvSpPr>
            <p:cNvPr id="586" name="Google Shape;586;p29"/>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p29">
              <a:hlinkClick r:id="rId4"/>
            </p:cNvPr>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88" name="Google Shape;588;p29"/>
          <p:cNvSpPr/>
          <p:nvPr/>
        </p:nvSpPr>
        <p:spPr>
          <a:xfrm>
            <a:off x="9494024" y="5692848"/>
            <a:ext cx="610343" cy="61034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89" name="Google Shape;589;p29" descr="World with solid fill">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31602" y="5745797"/>
            <a:ext cx="535186" cy="535186"/>
          </a:xfrm>
          <a:prstGeom prst="rect">
            <a:avLst/>
          </a:prstGeom>
          <a:noFill/>
          <a:ln>
            <a:noFill/>
          </a:ln>
        </p:spPr>
      </p:pic>
      <p:sp>
        <p:nvSpPr>
          <p:cNvPr id="5" name="Text Placeholder 4">
            <a:extLst>
              <a:ext uri="{FF2B5EF4-FFF2-40B4-BE49-F238E27FC236}">
                <a16:creationId xmlns:a16="http://schemas.microsoft.com/office/drawing/2014/main" id="{EFABCE99-00BC-0D5A-CC3E-D249B3E70122}"/>
              </a:ext>
            </a:extLst>
          </p:cNvPr>
          <p:cNvSpPr>
            <a:spLocks noGrp="1"/>
          </p:cNvSpPr>
          <p:nvPr>
            <p:ph type="body" idx="2"/>
          </p:nvPr>
        </p:nvSpPr>
        <p:spPr>
          <a:xfrm>
            <a:off x="2448419" y="1079400"/>
            <a:ext cx="9234385" cy="3288205"/>
          </a:xfrm>
        </p:spPr>
        <p:txBody>
          <a:bodyPr>
            <a:normAutofit/>
          </a:bodyPr>
          <a:lstStyle/>
          <a:p>
            <a:pPr>
              <a:lnSpc>
                <a:spcPct val="110000"/>
              </a:lnSpc>
            </a:pPr>
            <a:r>
              <a:rPr lang="en-IE" sz="3600" b="1" dirty="0"/>
              <a:t>Výborne!!! </a:t>
            </a:r>
            <a:r>
              <a:rPr lang="en-IE" sz="3600" dirty="0"/>
              <a:t>Vediete si skvele... pokračujte v tejto ceste učenia.</a:t>
            </a:r>
          </a:p>
          <a:p>
            <a:pPr>
              <a:lnSpc>
                <a:spcPct val="110000"/>
              </a:lnSpc>
            </a:pPr>
            <a:r>
              <a:rPr lang="en-IE" sz="3600" dirty="0"/>
              <a:t>V module 6 sa venujeme </a:t>
            </a:r>
            <a:r>
              <a:rPr lang="en-US" sz="3600" b="1" dirty="0"/>
              <a:t>manažmentu prírodných zdrojov so zameraním na vodu</a:t>
            </a:r>
            <a:r>
              <a:rPr lang="en-IE" sz="3600"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6"/>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sz="4800" b="1">
                <a:latin typeface="Calibri"/>
                <a:ea typeface="Calibri"/>
                <a:cs typeface="Calibri"/>
                <a:sym typeface="Calibri"/>
              </a:rPr>
              <a:t>Úvod do krajinnej ekológie</a:t>
            </a:r>
            <a:endParaRPr>
              <a:latin typeface="Calibri"/>
              <a:ea typeface="Calibri"/>
              <a:cs typeface="Calibri"/>
              <a:sym typeface="Calibri"/>
            </a:endParaRPr>
          </a:p>
        </p:txBody>
      </p:sp>
      <p:sp>
        <p:nvSpPr>
          <p:cNvPr id="217" name="Google Shape;217;p6"/>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7"/>
          <p:cNvSpPr txBox="1">
            <a:spLocks noGrp="1"/>
          </p:cNvSpPr>
          <p:nvPr>
            <p:ph type="body" idx="1"/>
          </p:nvPr>
        </p:nvSpPr>
        <p:spPr>
          <a:xfrm>
            <a:off x="607881" y="1401229"/>
            <a:ext cx="10595237" cy="3849918"/>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SzPts val="2400"/>
              <a:buNone/>
            </a:pPr>
            <a:r>
              <a:rPr lang="en-US" b="1" i="1" dirty="0">
                <a:latin typeface="Calibri"/>
                <a:ea typeface="Calibri"/>
                <a:cs typeface="Calibri"/>
                <a:sym typeface="Calibri"/>
              </a:rPr>
              <a:t>Krajinná ekológia </a:t>
            </a:r>
            <a:r>
              <a:rPr lang="en-US" b="0" i="1" dirty="0">
                <a:latin typeface="Calibri"/>
                <a:ea typeface="Calibri"/>
                <a:cs typeface="Calibri"/>
                <a:sym typeface="Calibri"/>
              </a:rPr>
              <a:t>sa zaoberá fascinujúcou sieťou interakcií prírody v konkrétnych oblastiach. Tu je bližší pohľad:</a:t>
            </a:r>
            <a:endParaRPr b="0" i="0" dirty="0">
              <a:latin typeface="Calibri"/>
              <a:ea typeface="Calibri"/>
              <a:cs typeface="Calibri"/>
              <a:sym typeface="Calibri"/>
            </a:endParaRPr>
          </a:p>
          <a:p>
            <a:pPr marL="457200" lvl="0" indent="-228600" algn="l" rtl="0">
              <a:lnSpc>
                <a:spcPct val="90000"/>
              </a:lnSpc>
              <a:spcBef>
                <a:spcPts val="1000"/>
              </a:spcBef>
              <a:spcAft>
                <a:spcPts val="0"/>
              </a:spcAft>
              <a:buSzPts val="2400"/>
              <a:buNone/>
            </a:pPr>
            <a:r>
              <a:rPr lang="en-US" b="1" i="0" dirty="0">
                <a:latin typeface="Calibri"/>
                <a:ea typeface="Calibri"/>
                <a:cs typeface="Calibri"/>
                <a:sym typeface="Calibri"/>
              </a:rPr>
              <a:t>Definícia:</a:t>
            </a:r>
            <a:r>
              <a:rPr lang="en-US" b="0" i="0" dirty="0">
                <a:latin typeface="Calibri"/>
                <a:ea typeface="Calibri"/>
                <a:cs typeface="Calibri"/>
                <a:sym typeface="Calibri"/>
              </a:rPr>
              <a:t> Predstavte si krajinnú ekológiu ako vedu o ekosystémoch, ktorá skúma, ako ekologické procesy a rôzne ekosystémy v oblasti súvisia a navzájom sa ovplyvňujú.</a:t>
            </a:r>
            <a:endParaRPr dirty="0"/>
          </a:p>
          <a:p>
            <a:pPr marL="457200" lvl="0" indent="-228600" algn="l" rtl="0">
              <a:lnSpc>
                <a:spcPct val="90000"/>
              </a:lnSpc>
              <a:spcBef>
                <a:spcPts val="1000"/>
              </a:spcBef>
              <a:spcAft>
                <a:spcPts val="0"/>
              </a:spcAft>
              <a:buSzPts val="2400"/>
              <a:buNone/>
            </a:pPr>
            <a:r>
              <a:rPr lang="en-US" b="1" i="0" dirty="0">
                <a:latin typeface="Calibri"/>
                <a:ea typeface="Calibri"/>
                <a:cs typeface="Calibri"/>
                <a:sym typeface="Calibri"/>
              </a:rPr>
              <a:t>Rozsah pôsobnosti:</a:t>
            </a:r>
            <a:r>
              <a:rPr lang="en-US" b="0" i="0" dirty="0">
                <a:latin typeface="Calibri"/>
                <a:ea typeface="Calibri"/>
                <a:cs typeface="Calibri"/>
                <a:sym typeface="Calibri"/>
              </a:rPr>
              <a:t> Nie je to len o rastlinách a zvieratách, ale o celej scéne. Krajinná ekológia sa zameriava na to, ako zmes živých organizmov a samotnej krajiny vytvára rozmanitú a jedinečnú krajinu.</a:t>
            </a:r>
            <a:endParaRPr dirty="0"/>
          </a:p>
          <a:p>
            <a:pPr marL="457200" lvl="0" indent="-228600" algn="l" rtl="0">
              <a:lnSpc>
                <a:spcPct val="90000"/>
              </a:lnSpc>
              <a:spcBef>
                <a:spcPts val="1000"/>
              </a:spcBef>
              <a:spcAft>
                <a:spcPts val="0"/>
              </a:spcAft>
              <a:buSzPts val="2400"/>
              <a:buNone/>
            </a:pPr>
            <a:r>
              <a:rPr lang="en-US" b="1" i="0" dirty="0">
                <a:latin typeface="Calibri"/>
                <a:ea typeface="Calibri"/>
                <a:cs typeface="Calibri"/>
                <a:sym typeface="Calibri"/>
              </a:rPr>
              <a:t>Interdisciplinárny charakter:</a:t>
            </a:r>
            <a:r>
              <a:rPr lang="en-US" b="0" i="0" dirty="0">
                <a:latin typeface="Calibri"/>
                <a:ea typeface="Calibri"/>
                <a:cs typeface="Calibri"/>
                <a:sym typeface="Calibri"/>
              </a:rPr>
              <a:t> Táto oblasť presahuje rámec tradičnej vedy. Spája tvrdú vedu o pochopení ekosystémov s nádychom humanitných vied a komplexných perspektív. Je to ako spojenie bodov medzi fyzickým prostredím a ľudským dotykom na plátne prírody.</a:t>
            </a:r>
            <a:endParaRPr sz="1800" dirty="0"/>
          </a:p>
          <a:p>
            <a:pPr marL="457200" lvl="0" indent="-228600" algn="l" rtl="0">
              <a:lnSpc>
                <a:spcPct val="90000"/>
              </a:lnSpc>
              <a:spcBef>
                <a:spcPts val="1000"/>
              </a:spcBef>
              <a:spcAft>
                <a:spcPts val="0"/>
              </a:spcAft>
              <a:buSzPts val="2400"/>
              <a:buNone/>
            </a:pPr>
            <a:endParaRPr sz="1800" dirty="0"/>
          </a:p>
          <a:p>
            <a:pPr marL="228600" lvl="0" indent="-228600" algn="l" rtl="0">
              <a:lnSpc>
                <a:spcPct val="90000"/>
              </a:lnSpc>
              <a:spcBef>
                <a:spcPts val="0"/>
              </a:spcBef>
              <a:spcAft>
                <a:spcPts val="0"/>
              </a:spcAft>
              <a:buClr>
                <a:srgbClr val="000000"/>
              </a:buClr>
              <a:buSzPts val="2400"/>
              <a:buFont typeface="Arial"/>
              <a:buNone/>
            </a:pPr>
            <a:endParaRPr sz="1500" dirty="0"/>
          </a:p>
        </p:txBody>
      </p:sp>
      <p:sp>
        <p:nvSpPr>
          <p:cNvPr id="223" name="Google Shape;223;p7"/>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4800"/>
              <a:buNone/>
            </a:pPr>
            <a:r>
              <a:rPr lang="en-US" sz="3600" b="1" dirty="0">
                <a:latin typeface="Calibri"/>
                <a:ea typeface="Calibri"/>
                <a:cs typeface="Calibri"/>
                <a:sym typeface="Calibri"/>
              </a:rPr>
              <a:t>Úvod do krajinnej ekológie</a:t>
            </a:r>
            <a:endParaRPr dirty="0">
              <a:latin typeface="Calibri"/>
              <a:ea typeface="Calibri"/>
              <a:cs typeface="Calibri"/>
              <a:sym typeface="Calibri"/>
            </a:endParaRPr>
          </a:p>
          <a:p>
            <a:pPr marL="0" lvl="0" indent="0" algn="l" rtl="0">
              <a:lnSpc>
                <a:spcPct val="90000"/>
              </a:lnSpc>
              <a:spcBef>
                <a:spcPts val="1000"/>
              </a:spcBef>
              <a:spcAft>
                <a:spcPts val="0"/>
              </a:spcAft>
              <a:buClr>
                <a:srgbClr val="8DC641"/>
              </a:buClr>
              <a:buSzPts val="3600"/>
              <a:buNone/>
            </a:pPr>
            <a:endParaRPr dirty="0"/>
          </a:p>
        </p:txBody>
      </p:sp>
      <p:grpSp>
        <p:nvGrpSpPr>
          <p:cNvPr id="224" name="Google Shape;224;p7"/>
          <p:cNvGrpSpPr/>
          <p:nvPr/>
        </p:nvGrpSpPr>
        <p:grpSpPr>
          <a:xfrm rot="3730759">
            <a:off x="10590024" y="380632"/>
            <a:ext cx="949887" cy="1163493"/>
            <a:chOff x="7602444" y="4967675"/>
            <a:chExt cx="483620" cy="592374"/>
          </a:xfrm>
        </p:grpSpPr>
        <p:grpSp>
          <p:nvGrpSpPr>
            <p:cNvPr id="225" name="Google Shape;225;p7"/>
            <p:cNvGrpSpPr/>
            <p:nvPr/>
          </p:nvGrpSpPr>
          <p:grpSpPr>
            <a:xfrm>
              <a:off x="7618661" y="4967675"/>
              <a:ext cx="467403" cy="507609"/>
              <a:chOff x="2251964" y="3590497"/>
              <a:chExt cx="467403" cy="507609"/>
            </a:xfrm>
          </p:grpSpPr>
          <p:sp>
            <p:nvSpPr>
              <p:cNvPr id="226" name="Google Shape;226;p7"/>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7" name="Google Shape;227;p7"/>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8" name="Google Shape;228;p7"/>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29" name="Google Shape;229;p7"/>
            <p:cNvGrpSpPr/>
            <p:nvPr/>
          </p:nvGrpSpPr>
          <p:grpSpPr>
            <a:xfrm>
              <a:off x="7602444" y="4993761"/>
              <a:ext cx="421973" cy="566288"/>
              <a:chOff x="2235747" y="3616583"/>
              <a:chExt cx="421973" cy="566288"/>
            </a:xfrm>
          </p:grpSpPr>
          <p:sp>
            <p:nvSpPr>
              <p:cNvPr id="230" name="Google Shape;230;p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1" name="Google Shape;231;p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9C3570-7567-2252-E94B-F91B89714C23}"/>
              </a:ext>
            </a:extLst>
          </p:cNvPr>
          <p:cNvSpPr>
            <a:spLocks noGrp="1"/>
          </p:cNvSpPr>
          <p:nvPr>
            <p:ph type="body" idx="1"/>
          </p:nvPr>
        </p:nvSpPr>
        <p:spPr>
          <a:xfrm>
            <a:off x="432784" y="1574711"/>
            <a:ext cx="6199833" cy="3291086"/>
          </a:xfrm>
        </p:spPr>
        <p:txBody>
          <a:bodyPr/>
          <a:lstStyle/>
          <a:p>
            <a:pPr indent="0"/>
            <a:r>
              <a:rPr lang="en-US" dirty="0"/>
              <a:t>Česká farma </a:t>
            </a:r>
            <a:r>
              <a:rPr lang="en-US" b="1" dirty="0">
                <a:hlinkClick r:id="rId3"/>
              </a:rPr>
              <a:t>Farma </a:t>
            </a:r>
            <a:r>
              <a:rPr lang="en-US" b="1" dirty="0" err="1">
                <a:hlinkClick r:id="rId3"/>
              </a:rPr>
              <a:t>Blatnička je </a:t>
            </a:r>
            <a:r>
              <a:rPr lang="en-US" dirty="0"/>
              <a:t>príkladom udržateľných poľnohospodárskych postupov. Farma bola založená v roku 2010 a zameriava sa na zvyšovanie ekologickej odolnosti a biodiverzity pri súčasnom zmierňovaní negatívnych vplyvov intenzívneho poľnohospodárstva. Medzi kľúčové stratégie patria infiltračné pásy, stromové aleje, podpora biodiverzity, kontrola erózie a riadenie mikroklímy.</a:t>
            </a:r>
          </a:p>
          <a:p>
            <a:pPr indent="0"/>
            <a:endParaRPr lang="en-IE" dirty="0"/>
          </a:p>
        </p:txBody>
      </p:sp>
      <p:sp>
        <p:nvSpPr>
          <p:cNvPr id="3" name="Text Placeholder 2">
            <a:extLst>
              <a:ext uri="{FF2B5EF4-FFF2-40B4-BE49-F238E27FC236}">
                <a16:creationId xmlns:a16="http://schemas.microsoft.com/office/drawing/2014/main" id="{8A8D4C77-E87C-036F-7D03-C392898DD630}"/>
              </a:ext>
            </a:extLst>
          </p:cNvPr>
          <p:cNvSpPr>
            <a:spLocks noGrp="1"/>
          </p:cNvSpPr>
          <p:nvPr>
            <p:ph type="body" idx="2"/>
          </p:nvPr>
        </p:nvSpPr>
        <p:spPr>
          <a:xfrm>
            <a:off x="698333" y="856954"/>
            <a:ext cx="4990998" cy="992652"/>
          </a:xfrm>
        </p:spPr>
        <p:txBody>
          <a:bodyPr/>
          <a:lstStyle/>
          <a:p>
            <a:r>
              <a:rPr lang="en-IE" b="1" dirty="0"/>
              <a:t>Inšpirujte sa...</a:t>
            </a:r>
          </a:p>
        </p:txBody>
      </p:sp>
      <p:sp>
        <p:nvSpPr>
          <p:cNvPr id="4" name="Picture Placeholder 3">
            <a:extLst>
              <a:ext uri="{FF2B5EF4-FFF2-40B4-BE49-F238E27FC236}">
                <a16:creationId xmlns:a16="http://schemas.microsoft.com/office/drawing/2014/main" id="{210C4F53-B2B0-C20D-1323-5E87C287A44F}"/>
              </a:ext>
            </a:extLst>
          </p:cNvPr>
          <p:cNvSpPr>
            <a:spLocks noGrp="1"/>
          </p:cNvSpPr>
          <p:nvPr>
            <p:ph type="pic" idx="3"/>
          </p:nvPr>
        </p:nvSpPr>
        <p:spPr/>
        <p:txBody>
          <a:bodyPr/>
          <a:lstStyle/>
          <a:p>
            <a:endParaRPr lang="en-IE"/>
          </a:p>
        </p:txBody>
      </p:sp>
      <p:sp>
        <p:nvSpPr>
          <p:cNvPr id="7" name="TextBox 6">
            <a:extLst>
              <a:ext uri="{FF2B5EF4-FFF2-40B4-BE49-F238E27FC236}">
                <a16:creationId xmlns:a16="http://schemas.microsoft.com/office/drawing/2014/main" id="{339ECA29-595A-9EA8-007B-84BACC4426CA}"/>
              </a:ext>
            </a:extLst>
          </p:cNvPr>
          <p:cNvSpPr txBox="1"/>
          <p:nvPr/>
        </p:nvSpPr>
        <p:spPr>
          <a:xfrm>
            <a:off x="7208715" y="5930389"/>
            <a:ext cx="4835769" cy="276999"/>
          </a:xfrm>
          <a:prstGeom prst="rect">
            <a:avLst/>
          </a:prstGeom>
          <a:noFill/>
        </p:spPr>
        <p:txBody>
          <a:bodyPr wrap="square">
            <a:spAutoFit/>
          </a:bodyPr>
          <a:lstStyle/>
          <a:p>
            <a:r>
              <a:rPr lang="en-IE" sz="1200" dirty="0" err="1">
                <a:latin typeface="Calibri" panose="020F0502020204030204" pitchFamily="34" charset="0"/>
                <a:ea typeface="Calibri" panose="020F0502020204030204" pitchFamily="34" charset="0"/>
                <a:cs typeface="Calibri" panose="020F0502020204030204" pitchFamily="34" charset="0"/>
                <a:hlinkClick r:id="rId4"/>
              </a:rPr>
              <a:t>Obnova krajiny na Zálúčí </a:t>
            </a:r>
            <a:r>
              <a:rPr lang="en-IE" sz="1200" dirty="0">
                <a:latin typeface="Calibri" panose="020F0502020204030204" pitchFamily="34" charset="0"/>
                <a:ea typeface="Calibri" panose="020F0502020204030204" pitchFamily="34" charset="0"/>
                <a:cs typeface="Calibri" panose="020F0502020204030204" pitchFamily="34" charset="0"/>
                <a:hlinkClick r:id="rId4"/>
              </a:rPr>
              <a:t>u </a:t>
            </a:r>
            <a:r>
              <a:rPr lang="en-IE" sz="1200" dirty="0" err="1">
                <a:latin typeface="Calibri" panose="020F0502020204030204" pitchFamily="34" charset="0"/>
                <a:ea typeface="Calibri" panose="020F0502020204030204" pitchFamily="34" charset="0"/>
                <a:cs typeface="Calibri" panose="020F0502020204030204" pitchFamily="34" charset="0"/>
                <a:hlinkClick r:id="rId4"/>
              </a:rPr>
              <a:t>Blatničky </a:t>
            </a:r>
            <a:r>
              <a:rPr lang="en-IE" sz="1200" dirty="0">
                <a:latin typeface="Calibri" panose="020F0502020204030204" pitchFamily="34" charset="0"/>
                <a:ea typeface="Calibri" panose="020F0502020204030204" pitchFamily="34" charset="0"/>
                <a:cs typeface="Calibri" panose="020F0502020204030204" pitchFamily="34" charset="0"/>
                <a:hlinkClick r:id="rId4"/>
              </a:rPr>
              <a:t>| </a:t>
            </a:r>
            <a:r>
              <a:rPr lang="en-IE" sz="1200" dirty="0" err="1">
                <a:latin typeface="Calibri" panose="020F0502020204030204" pitchFamily="34" charset="0"/>
                <a:ea typeface="Calibri" panose="020F0502020204030204" pitchFamily="34" charset="0"/>
                <a:cs typeface="Calibri" panose="020F0502020204030204" pitchFamily="34" charset="0"/>
                <a:hlinkClick r:id="rId4"/>
              </a:rPr>
              <a:t>Adapterra </a:t>
            </a:r>
            <a:r>
              <a:rPr lang="en-IE" sz="1200" dirty="0">
                <a:latin typeface="Calibri" panose="020F0502020204030204" pitchFamily="34" charset="0"/>
                <a:ea typeface="Calibri" panose="020F0502020204030204" pitchFamily="34" charset="0"/>
                <a:cs typeface="Calibri" panose="020F0502020204030204" pitchFamily="34" charset="0"/>
                <a:hlinkClick r:id="rId4"/>
              </a:rPr>
              <a:t>Awards (youtube.com)</a:t>
            </a:r>
            <a:endParaRPr lang="en-IE" sz="1200" dirty="0">
              <a:latin typeface="Calibri" panose="020F0502020204030204" pitchFamily="34" charset="0"/>
              <a:ea typeface="Calibri" panose="020F0502020204030204" pitchFamily="34" charset="0"/>
              <a:cs typeface="Calibri" panose="020F0502020204030204" pitchFamily="34" charset="0"/>
            </a:endParaRPr>
          </a:p>
        </p:txBody>
      </p:sp>
      <p:pic>
        <p:nvPicPr>
          <p:cNvPr id="8" name="Online Media 7" title="Obnova krajiny na Zálúčí u Blatničky | Adapterra Awards">
            <a:hlinkClick r:id="" action="ppaction://media"/>
            <a:extLst>
              <a:ext uri="{FF2B5EF4-FFF2-40B4-BE49-F238E27FC236}">
                <a16:creationId xmlns:a16="http://schemas.microsoft.com/office/drawing/2014/main" id="{FE6E4DFD-6A3F-9AFA-EED6-8ED648857C4B}"/>
              </a:ext>
            </a:extLst>
          </p:cNvPr>
          <p:cNvPicPr>
            <a:picLocks noRot="1" noChangeAspect="1"/>
          </p:cNvPicPr>
          <p:nvPr>
            <a:videoFile r:link="rId1"/>
          </p:nvPr>
        </p:nvPicPr>
        <p:blipFill>
          <a:blip r:embed="rId5"/>
          <a:stretch>
            <a:fillRect/>
          </a:stretch>
        </p:blipFill>
        <p:spPr>
          <a:xfrm>
            <a:off x="6955277" y="1420553"/>
            <a:ext cx="5236723" cy="3913188"/>
          </a:xfrm>
          <a:prstGeom prst="rect">
            <a:avLst/>
          </a:prstGeom>
        </p:spPr>
      </p:pic>
      <p:sp>
        <p:nvSpPr>
          <p:cNvPr id="9" name="Arrow: Right 8">
            <a:extLst>
              <a:ext uri="{FF2B5EF4-FFF2-40B4-BE49-F238E27FC236}">
                <a16:creationId xmlns:a16="http://schemas.microsoft.com/office/drawing/2014/main" id="{206476F7-6602-7BA3-D6B3-B423AE9DE47E}"/>
              </a:ext>
            </a:extLst>
          </p:cNvPr>
          <p:cNvSpPr/>
          <p:nvPr/>
        </p:nvSpPr>
        <p:spPr>
          <a:xfrm rot="21033897">
            <a:off x="4695974" y="4790145"/>
            <a:ext cx="2512741"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000" b="1" dirty="0">
                <a:latin typeface="Calibri" panose="020F0502020204030204" pitchFamily="34" charset="0"/>
                <a:ea typeface="Calibri" panose="020F0502020204030204" pitchFamily="34" charset="0"/>
                <a:cs typeface="Calibri" panose="020F0502020204030204" pitchFamily="34" charset="0"/>
              </a:rPr>
              <a:t>Dozvedieť sa viac</a:t>
            </a:r>
          </a:p>
        </p:txBody>
      </p:sp>
    </p:spTree>
    <p:extLst>
      <p:ext uri="{BB962C8B-B14F-4D97-AF65-F5344CB8AC3E}">
        <p14:creationId xmlns:p14="http://schemas.microsoft.com/office/powerpoint/2010/main" val="173642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2dbfe14094d_0_0"/>
          <p:cNvSpPr txBox="1">
            <a:spLocks noGrp="1"/>
          </p:cNvSpPr>
          <p:nvPr>
            <p:ph type="body" idx="1"/>
          </p:nvPr>
        </p:nvSpPr>
        <p:spPr>
          <a:xfrm>
            <a:off x="559338" y="1326731"/>
            <a:ext cx="11089348" cy="384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rPr>
              <a:t>Úvod: Príklad Popis:</a:t>
            </a:r>
            <a:r>
              <a:rPr lang="en-US" dirty="0">
                <a:latin typeface="Calibri" panose="020F0502020204030204" pitchFamily="34" charset="0"/>
                <a:ea typeface="Calibri" panose="020F0502020204030204" pitchFamily="34" charset="0"/>
                <a:cs typeface="Calibri" panose="020F0502020204030204" pitchFamily="34" charset="0"/>
                <a:sym typeface="Arial"/>
              </a:rPr>
              <a:t> V roku 2015 sa súvislá monokultúra na farme rozdelila na menšie pozemky, čím sa podporila kombinácia ornej pôdy, sadov s nízkymi nárokmi na údržbu, hruškových alejí a hájov. Zavedením trávnatých pásov, lúk a úhorov sa zvýšila biodiverzita a vytvorila sa ekologicky vyváženejšia krajina.</a:t>
            </a:r>
            <a:endParaRPr dirty="0">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lnSpc>
                <a:spcPct val="100000"/>
              </a:lnSpc>
              <a:spcBef>
                <a:spcPts val="0"/>
              </a:spcBef>
              <a:spcAft>
                <a:spcPts val="0"/>
              </a:spcAft>
              <a:buSzPts val="2400"/>
              <a:buNone/>
            </a:pPr>
            <a:endParaRPr lang="en-US" sz="9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lnSpc>
                <a:spcPct val="100000"/>
              </a:lnSpc>
              <a:spcBef>
                <a:spcPts val="0"/>
              </a:spcBef>
              <a:spcAft>
                <a:spcPts val="0"/>
              </a:spcAft>
              <a:buSzPts val="2400"/>
              <a:buNone/>
            </a:pPr>
            <a:r>
              <a:rPr lang="en-US" sz="20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rPr>
              <a:t>Popis inovácie:</a:t>
            </a:r>
            <a:endParaRPr sz="20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endParaRPr>
          </a:p>
          <a:p>
            <a:pPr marL="457200" lvl="0" indent="-298450" algn="l" rtl="0">
              <a:lnSpc>
                <a:spcPct val="100000"/>
              </a:lnSpc>
              <a:spcBef>
                <a:spcPts val="0"/>
              </a:spcBef>
              <a:spcAft>
                <a:spcPts val="0"/>
              </a:spcAft>
              <a:buSzPts val="1100"/>
              <a:buChar char="●"/>
            </a:pPr>
            <a:r>
              <a:rPr lang="en-US" sz="20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rPr>
              <a:t>Transformácia:</a:t>
            </a:r>
            <a:r>
              <a:rPr lang="en-US" sz="2000" dirty="0">
                <a:latin typeface="Calibri" panose="020F0502020204030204" pitchFamily="34" charset="0"/>
                <a:ea typeface="Calibri" panose="020F0502020204030204" pitchFamily="34" charset="0"/>
                <a:cs typeface="Calibri" panose="020F0502020204030204" pitchFamily="34" charset="0"/>
                <a:sym typeface="Arial"/>
              </a:rPr>
              <a:t> 65 hektárov monokultúr na pozemky s rozlohou &lt;10 hektárov</a:t>
            </a:r>
            <a:endParaRPr sz="2000" dirty="0">
              <a:latin typeface="Calibri" panose="020F0502020204030204" pitchFamily="34" charset="0"/>
              <a:ea typeface="Calibri" panose="020F0502020204030204" pitchFamily="34" charset="0"/>
              <a:cs typeface="Calibri" panose="020F0502020204030204" pitchFamily="34" charset="0"/>
              <a:sym typeface="Arial"/>
            </a:endParaRPr>
          </a:p>
          <a:p>
            <a:pPr marL="457200" lvl="0" indent="-298450" algn="l" rtl="0">
              <a:lnSpc>
                <a:spcPct val="100000"/>
              </a:lnSpc>
              <a:spcBef>
                <a:spcPts val="0"/>
              </a:spcBef>
              <a:spcAft>
                <a:spcPts val="0"/>
              </a:spcAft>
              <a:buSzPts val="1100"/>
              <a:buChar char="●"/>
            </a:pPr>
            <a:r>
              <a:rPr lang="en-US" sz="20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rPr>
              <a:t>Metódy:</a:t>
            </a:r>
            <a:r>
              <a:rPr lang="en-US" sz="2000" dirty="0">
                <a:latin typeface="Calibri" panose="020F0502020204030204" pitchFamily="34" charset="0"/>
                <a:ea typeface="Calibri" panose="020F0502020204030204" pitchFamily="34" charset="0"/>
                <a:cs typeface="Calibri" panose="020F0502020204030204" pitchFamily="34" charset="0"/>
                <a:sym typeface="Arial"/>
              </a:rPr>
              <a:t> Rôzne poľnohospodárske techniky vrátane ornej pôdy, ovocných sadov, trávnatých pásov a úhorov</a:t>
            </a:r>
            <a:endParaRPr sz="2000" dirty="0">
              <a:latin typeface="Calibri" panose="020F0502020204030204" pitchFamily="34" charset="0"/>
              <a:ea typeface="Calibri" panose="020F0502020204030204" pitchFamily="34" charset="0"/>
              <a:cs typeface="Calibri" panose="020F0502020204030204" pitchFamily="34" charset="0"/>
              <a:sym typeface="Arial"/>
            </a:endParaRPr>
          </a:p>
          <a:p>
            <a:pPr marL="457200" lvl="0" indent="-298450" algn="l" rtl="0">
              <a:lnSpc>
                <a:spcPct val="100000"/>
              </a:lnSpc>
              <a:spcBef>
                <a:spcPts val="0"/>
              </a:spcBef>
              <a:spcAft>
                <a:spcPts val="0"/>
              </a:spcAft>
              <a:buSzPts val="1100"/>
              <a:buChar char="●"/>
            </a:pPr>
            <a:r>
              <a:rPr lang="en-US" sz="20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rPr>
              <a:t>Ciele:</a:t>
            </a:r>
            <a:r>
              <a:rPr lang="en-US" sz="2000" dirty="0">
                <a:latin typeface="Calibri" panose="020F0502020204030204" pitchFamily="34" charset="0"/>
                <a:ea typeface="Calibri" panose="020F0502020204030204" pitchFamily="34" charset="0"/>
                <a:cs typeface="Calibri" panose="020F0502020204030204" pitchFamily="34" charset="0"/>
                <a:sym typeface="Arial"/>
              </a:rPr>
              <a:t> Zvýšiť ekologickú stabilitu, zlepšiť adaptáciu na zmenu klímy, znížiť eróziu pôdy</a:t>
            </a:r>
            <a:endParaRPr sz="2000" dirty="0">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lnSpc>
                <a:spcPct val="100000"/>
              </a:lnSpc>
              <a:spcBef>
                <a:spcPts val="0"/>
              </a:spcBef>
              <a:spcAft>
                <a:spcPts val="0"/>
              </a:spcAft>
              <a:buSzPts val="2400"/>
              <a:buNone/>
            </a:pPr>
            <a:endParaRPr lang="en-US" sz="9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lnSpc>
                <a:spcPct val="100000"/>
              </a:lnSpc>
              <a:spcBef>
                <a:spcPts val="0"/>
              </a:spcBef>
              <a:spcAft>
                <a:spcPts val="0"/>
              </a:spcAft>
              <a:buSzPts val="2400"/>
              <a:buNone/>
            </a:pPr>
            <a:r>
              <a:rPr lang="en-US" sz="20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rPr>
              <a:t>Dnešné výsledky:</a:t>
            </a:r>
            <a:endParaRPr sz="20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endParaRPr>
          </a:p>
          <a:p>
            <a:pPr marL="457200" lvl="0" indent="-298450" algn="l" rtl="0">
              <a:lnSpc>
                <a:spcPct val="100000"/>
              </a:lnSpc>
              <a:spcBef>
                <a:spcPts val="0"/>
              </a:spcBef>
              <a:spcAft>
                <a:spcPts val="0"/>
              </a:spcAft>
              <a:buSzPts val="1100"/>
              <a:buChar char="●"/>
            </a:pPr>
            <a:r>
              <a:rPr lang="en-US" sz="20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rPr>
              <a:t>Krajina:</a:t>
            </a:r>
            <a:r>
              <a:rPr lang="en-US" sz="2000" dirty="0">
                <a:latin typeface="Calibri" panose="020F0502020204030204" pitchFamily="34" charset="0"/>
                <a:ea typeface="Calibri" panose="020F0502020204030204" pitchFamily="34" charset="0"/>
                <a:cs typeface="Calibri" panose="020F0502020204030204" pitchFamily="34" charset="0"/>
                <a:sym typeface="Arial"/>
              </a:rPr>
              <a:t> Ekologicky stabilná a bohatá na biodiverzitu</a:t>
            </a:r>
            <a:endParaRPr sz="2000" dirty="0">
              <a:latin typeface="Calibri" panose="020F0502020204030204" pitchFamily="34" charset="0"/>
              <a:ea typeface="Calibri" panose="020F0502020204030204" pitchFamily="34" charset="0"/>
              <a:cs typeface="Calibri" panose="020F0502020204030204" pitchFamily="34" charset="0"/>
              <a:sym typeface="Arial"/>
            </a:endParaRPr>
          </a:p>
          <a:p>
            <a:pPr marL="457200" lvl="0" indent="-298450" algn="l" rtl="0">
              <a:lnSpc>
                <a:spcPct val="100000"/>
              </a:lnSpc>
              <a:spcBef>
                <a:spcPts val="0"/>
              </a:spcBef>
              <a:spcAft>
                <a:spcPts val="0"/>
              </a:spcAft>
              <a:buSzPts val="1100"/>
              <a:buChar char="●"/>
            </a:pPr>
            <a:r>
              <a:rPr lang="en-US" sz="20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rPr>
              <a:t>Vplyv:</a:t>
            </a:r>
            <a:r>
              <a:rPr lang="en-US" sz="2000" dirty="0">
                <a:latin typeface="Calibri" panose="020F0502020204030204" pitchFamily="34" charset="0"/>
                <a:ea typeface="Calibri" panose="020F0502020204030204" pitchFamily="34" charset="0"/>
                <a:cs typeface="Calibri" panose="020F0502020204030204" pitchFamily="34" charset="0"/>
                <a:sym typeface="Arial"/>
              </a:rPr>
              <a:t> Zníženie erózie, zlepšenie pôdnych podmienok, lepšia odolnosť voči zmene klímy</a:t>
            </a:r>
            <a:endParaRPr sz="2000" dirty="0">
              <a:latin typeface="Calibri" panose="020F0502020204030204" pitchFamily="34" charset="0"/>
              <a:ea typeface="Calibri" panose="020F0502020204030204" pitchFamily="34" charset="0"/>
              <a:cs typeface="Calibri" panose="020F0502020204030204" pitchFamily="34" charset="0"/>
              <a:sym typeface="Arial"/>
            </a:endParaRPr>
          </a:p>
          <a:p>
            <a:pPr marL="457200" lvl="0" indent="-298450" algn="l" rtl="0">
              <a:lnSpc>
                <a:spcPct val="100000"/>
              </a:lnSpc>
              <a:spcBef>
                <a:spcPts val="0"/>
              </a:spcBef>
              <a:spcAft>
                <a:spcPts val="0"/>
              </a:spcAft>
              <a:buSzPts val="1100"/>
              <a:buChar char="●"/>
            </a:pPr>
            <a:r>
              <a:rPr lang="en-US" sz="20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rPr>
              <a:t>Rozmanité poľnohospodárstvo:</a:t>
            </a:r>
            <a:r>
              <a:rPr lang="en-US" sz="2000" dirty="0">
                <a:latin typeface="Calibri" panose="020F0502020204030204" pitchFamily="34" charset="0"/>
                <a:ea typeface="Calibri" panose="020F0502020204030204" pitchFamily="34" charset="0"/>
                <a:cs typeface="Calibri" panose="020F0502020204030204" pitchFamily="34" charset="0"/>
                <a:sym typeface="Arial"/>
              </a:rPr>
              <a:t> Podporovaný prirodzený život v pôde a ekologická výroba</a:t>
            </a:r>
            <a:endParaRPr sz="2000" dirty="0">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lnSpc>
                <a:spcPct val="100000"/>
              </a:lnSpc>
              <a:spcBef>
                <a:spcPts val="0"/>
              </a:spcBef>
              <a:spcAft>
                <a:spcPts val="0"/>
              </a:spcAft>
              <a:buSzPts val="2400"/>
              <a:buNone/>
            </a:pPr>
            <a:r>
              <a:rPr lang="en-US" sz="2000" dirty="0">
                <a:latin typeface="Calibri" panose="020F0502020204030204" pitchFamily="34" charset="0"/>
                <a:ea typeface="Calibri" panose="020F0502020204030204" pitchFamily="34" charset="0"/>
                <a:cs typeface="Calibri" panose="020F0502020204030204" pitchFamily="34" charset="0"/>
                <a:sym typeface="Arial"/>
              </a:rPr>
              <a:t>l</a:t>
            </a:r>
            <a:endParaRPr dirty="0">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38" name="Google Shape;238;g2dbfe14094d_0_0"/>
          <p:cNvSpPr txBox="1">
            <a:spLocks noGrp="1"/>
          </p:cNvSpPr>
          <p:nvPr>
            <p:ph type="body" idx="2"/>
          </p:nvPr>
        </p:nvSpPr>
        <p:spPr>
          <a:xfrm>
            <a:off x="559338" y="523031"/>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b="1" dirty="0"/>
              <a:t>Príklad krajinnej ekológie - Farma </a:t>
            </a:r>
            <a:r>
              <a:rPr lang="en-US" b="1" dirty="0" err="1"/>
              <a:t>Blatnička</a:t>
            </a:r>
            <a:endParaRPr b="1" dirty="0"/>
          </a:p>
        </p:txBody>
      </p:sp>
      <p:pic>
        <p:nvPicPr>
          <p:cNvPr id="240" name="Google Shape;240;g2dbfe14094d_0_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09645" y="3967429"/>
            <a:ext cx="2446034" cy="1635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5"/>
          <p:cNvSpPr txBox="1">
            <a:spLocks noGrp="1"/>
          </p:cNvSpPr>
          <p:nvPr>
            <p:ph type="body" idx="1"/>
          </p:nvPr>
        </p:nvSpPr>
        <p:spPr>
          <a:xfrm>
            <a:off x="6096000" y="2321363"/>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sz="4800" b="1" dirty="0" err="1">
                <a:latin typeface="Calibri"/>
                <a:ea typeface="Calibri"/>
                <a:cs typeface="Calibri"/>
                <a:sym typeface="Calibri"/>
              </a:rPr>
              <a:t>Charakteristika</a:t>
            </a:r>
            <a:r>
              <a:rPr lang="en-US" sz="4800" b="1" dirty="0">
                <a:latin typeface="Calibri"/>
                <a:ea typeface="Calibri"/>
                <a:cs typeface="Calibri"/>
                <a:sym typeface="Calibri"/>
              </a:rPr>
              <a:t> </a:t>
            </a:r>
            <a:r>
              <a:rPr lang="en-US" sz="4800" b="1" dirty="0" err="1">
                <a:latin typeface="Calibri"/>
                <a:ea typeface="Calibri"/>
                <a:cs typeface="Calibri"/>
                <a:sym typeface="Calibri"/>
              </a:rPr>
              <a:t>krajiny</a:t>
            </a:r>
            <a:endParaRPr dirty="0">
              <a:latin typeface="Calibri"/>
              <a:ea typeface="Calibri"/>
              <a:cs typeface="Calibri"/>
              <a:sym typeface="Calibri"/>
            </a:endParaRPr>
          </a:p>
        </p:txBody>
      </p:sp>
      <p:sp>
        <p:nvSpPr>
          <p:cNvPr id="247" name="Google Shape;247;p45"/>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02</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6"/>
          <p:cNvSpPr txBox="1">
            <a:spLocks noGrp="1"/>
          </p:cNvSpPr>
          <p:nvPr>
            <p:ph type="body" idx="1"/>
          </p:nvPr>
        </p:nvSpPr>
        <p:spPr>
          <a:xfrm>
            <a:off x="798300" y="1338948"/>
            <a:ext cx="11004984" cy="4733400"/>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1000"/>
              </a:spcBef>
              <a:spcAft>
                <a:spcPts val="0"/>
              </a:spcAft>
              <a:buSzPts val="2400"/>
              <a:buNone/>
            </a:pPr>
            <a:r>
              <a:rPr lang="en-US" b="1" i="0" dirty="0">
                <a:solidFill>
                  <a:srgbClr val="8DC641"/>
                </a:solidFill>
                <a:latin typeface="Calibri"/>
                <a:ea typeface="Calibri"/>
                <a:cs typeface="Calibri"/>
                <a:sym typeface="Calibri"/>
                <a:extLst>
                  <a:ext uri="http://customooxmlschemas.google.com/">
                    <go:slidesCustomData xmlns="" xmlns:a16="http://schemas.microsoft.com/office/drawing/2014/main"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Priestorová heterogenita</a:t>
            </a:r>
            <a:r>
              <a:rPr lang="en-US" b="1" i="0" dirty="0">
                <a:solidFill>
                  <a:srgbClr val="8DC641"/>
                </a:solidFill>
                <a:latin typeface="Calibri"/>
                <a:ea typeface="Calibri"/>
                <a:cs typeface="Calibri"/>
                <a:sym typeface="Calibri"/>
              </a:rPr>
              <a:t>: </a:t>
            </a:r>
            <a:r>
              <a:rPr lang="en-US" b="0" i="0" dirty="0">
                <a:latin typeface="Calibri"/>
                <a:ea typeface="Calibri"/>
                <a:cs typeface="Calibri"/>
                <a:sym typeface="Calibri"/>
              </a:rPr>
              <a:t>V poľnohospodárskom svete sú krajiny ako rôznorodé tapisérie. Priestorová heterogenita spočíva v pochopení toho, ako sa jednotlivé časti vašej pôdy líšia - od pôdnych typov až po vegetáciu. Je to kľúč k efektívnemu riadeniu jedinečných plôch vašej farmy.</a:t>
            </a:r>
            <a:endParaRPr dirty="0"/>
          </a:p>
          <a:p>
            <a:pPr marL="457200" lvl="0" indent="0" algn="l" rtl="0">
              <a:lnSpc>
                <a:spcPct val="90000"/>
              </a:lnSpc>
              <a:spcBef>
                <a:spcPts val="1000"/>
              </a:spcBef>
              <a:spcAft>
                <a:spcPts val="0"/>
              </a:spcAft>
              <a:buSzPts val="2400"/>
              <a:buNone/>
            </a:pPr>
            <a:r>
              <a:rPr lang="en-US" b="1" i="0" dirty="0">
                <a:solidFill>
                  <a:srgbClr val="8DC641"/>
                </a:solidFill>
                <a:latin typeface="Calibri"/>
                <a:ea typeface="Calibri"/>
                <a:cs typeface="Calibri"/>
                <a:sym typeface="Calibri"/>
              </a:rPr>
              <a:t>Dôraz na vzor, proces a stupnice: </a:t>
            </a:r>
            <a:r>
              <a:rPr lang="en-US" b="0" i="0" dirty="0">
                <a:latin typeface="Calibri"/>
                <a:ea typeface="Calibri"/>
                <a:cs typeface="Calibri"/>
                <a:sym typeface="Calibri"/>
              </a:rPr>
              <a:t>Urobte krok dozadu a vaša farma bude rozprávať príbeh. Krajinná ekológia </a:t>
            </a:r>
            <a:r>
              <a:rPr lang="en-US" b="0" i="0" dirty="0" err="1">
                <a:latin typeface="Calibri"/>
                <a:ea typeface="Calibri"/>
                <a:cs typeface="Calibri"/>
                <a:sym typeface="Calibri"/>
              </a:rPr>
              <a:t>kladie dôraz na </a:t>
            </a:r>
            <a:r>
              <a:rPr lang="en-US" b="0" i="0" dirty="0">
                <a:latin typeface="Calibri"/>
                <a:ea typeface="Calibri"/>
                <a:cs typeface="Calibri"/>
                <a:sym typeface="Calibri"/>
              </a:rPr>
              <a:t>pochopenie zákonitostí ekosystémov, procesov, ktoré ich formujú, a rôznych mierok, v ktorých tieto zmeny prebiehajú. Ide o čítanie dynamického príbehu ekológie vašej farmy v širšom meradle.</a:t>
            </a:r>
            <a:endParaRPr dirty="0"/>
          </a:p>
          <a:p>
            <a:pPr marL="457200" lvl="0" indent="0" algn="l" rtl="0">
              <a:lnSpc>
                <a:spcPct val="90000"/>
              </a:lnSpc>
              <a:spcBef>
                <a:spcPts val="1000"/>
              </a:spcBef>
              <a:spcAft>
                <a:spcPts val="0"/>
              </a:spcAft>
              <a:buSzPts val="2400"/>
              <a:buNone/>
            </a:pPr>
            <a:r>
              <a:rPr lang="en-US" b="1" i="0" dirty="0">
                <a:solidFill>
                  <a:srgbClr val="8DC641"/>
                </a:solidFill>
                <a:latin typeface="Calibri"/>
                <a:ea typeface="Calibri"/>
                <a:cs typeface="Calibri"/>
                <a:sym typeface="Calibri"/>
              </a:rPr>
              <a:t>Prepojenie biofyzikálnych a socioekonomických vied: </a:t>
            </a:r>
            <a:r>
              <a:rPr lang="en-US" b="0" i="0" dirty="0">
                <a:latin typeface="Calibri"/>
                <a:ea typeface="Calibri"/>
                <a:cs typeface="Calibri"/>
                <a:sym typeface="Calibri"/>
              </a:rPr>
              <a:t>Poľnohospodárstvo nie je len o prírode, ale je to tanec medzi prírodnými silami a ľudskou činnosťou. Táto charakteristika </a:t>
            </a:r>
            <a:r>
              <a:rPr lang="en-US" b="0" i="0" dirty="0" err="1">
                <a:latin typeface="Calibri"/>
                <a:ea typeface="Calibri"/>
                <a:cs typeface="Calibri"/>
                <a:sym typeface="Calibri"/>
              </a:rPr>
              <a:t>uznáva </a:t>
            </a:r>
            <a:r>
              <a:rPr lang="en-US" b="0" i="0" dirty="0">
                <a:latin typeface="Calibri"/>
                <a:ea typeface="Calibri"/>
                <a:cs typeface="Calibri"/>
                <a:sym typeface="Calibri"/>
              </a:rPr>
              <a:t>zložitú súhru medzi environmentálnymi faktormi a rozhodnutiami, ktoré robíte na farme. </a:t>
            </a:r>
            <a:r>
              <a:rPr lang="en-US" b="1" i="0" dirty="0"/>
              <a:t>Je to pochopenie toho, ako sú vaše postupy v súlade s pôdou aj s potrebami vašej komunity. 			</a:t>
            </a:r>
            <a:r>
              <a:rPr lang="en-US" sz="1800" u="sng" dirty="0" err="1">
                <a:solidFill>
                  <a:schemeClr val="hlink"/>
                </a:solidFill>
                <a:hlinkClick r:id="rId3"/>
              </a:rPr>
              <a:t>zdroj</a:t>
            </a:r>
            <a:endParaRPr sz="1800" b="1" dirty="0">
              <a:solidFill>
                <a:srgbClr val="374151"/>
              </a:solidFill>
            </a:endParaRPr>
          </a:p>
          <a:p>
            <a:pPr marL="0" lvl="0" indent="0" algn="l" rtl="0">
              <a:lnSpc>
                <a:spcPct val="90000"/>
              </a:lnSpc>
              <a:spcBef>
                <a:spcPts val="1000"/>
              </a:spcBef>
              <a:spcAft>
                <a:spcPts val="0"/>
              </a:spcAft>
              <a:buSzPts val="2400"/>
              <a:buNone/>
            </a:pPr>
            <a:endParaRPr sz="1800" b="1" dirty="0">
              <a:solidFill>
                <a:srgbClr val="374151"/>
              </a:solidFill>
            </a:endParaRPr>
          </a:p>
          <a:p>
            <a:pPr marL="342900" lvl="0" indent="0" algn="l" rtl="0">
              <a:lnSpc>
                <a:spcPct val="107000"/>
              </a:lnSpc>
              <a:spcBef>
                <a:spcPts val="1000"/>
              </a:spcBef>
              <a:spcAft>
                <a:spcPts val="800"/>
              </a:spcAft>
              <a:buSzPts val="1000"/>
              <a:buFont typeface="Noto Sans Symbols"/>
              <a:buNone/>
            </a:pPr>
            <a:endParaRPr sz="2000" dirty="0">
              <a:solidFill>
                <a:srgbClr val="374151"/>
              </a:solidFill>
              <a:latin typeface="Calibri"/>
              <a:ea typeface="Calibri"/>
              <a:cs typeface="Calibri"/>
              <a:sym typeface="Calibri"/>
            </a:endParaRPr>
          </a:p>
        </p:txBody>
      </p:sp>
      <p:sp>
        <p:nvSpPr>
          <p:cNvPr id="253" name="Google Shape;253;p46"/>
          <p:cNvSpPr txBox="1">
            <a:spLocks noGrp="1"/>
          </p:cNvSpPr>
          <p:nvPr>
            <p:ph type="body" idx="2"/>
          </p:nvPr>
        </p:nvSpPr>
        <p:spPr>
          <a:xfrm>
            <a:off x="798300" y="652692"/>
            <a:ext cx="10595400" cy="481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4800"/>
              <a:buNone/>
            </a:pPr>
            <a:r>
              <a:rPr lang="en-US" sz="3600" b="1" dirty="0">
                <a:latin typeface="Calibri"/>
                <a:ea typeface="Calibri"/>
                <a:cs typeface="Calibri"/>
                <a:sym typeface="Calibri"/>
              </a:rPr>
              <a:t>Charakteristika krajiny</a:t>
            </a:r>
            <a:endParaRPr dirty="0">
              <a:latin typeface="Calibri"/>
              <a:ea typeface="Calibri"/>
              <a:cs typeface="Calibri"/>
              <a:sym typeface="Calibri"/>
            </a:endParaRPr>
          </a:p>
          <a:p>
            <a:pPr marL="0" lvl="0" indent="0" algn="l" rtl="0">
              <a:lnSpc>
                <a:spcPct val="90000"/>
              </a:lnSpc>
              <a:spcBef>
                <a:spcPts val="1000"/>
              </a:spcBef>
              <a:spcAft>
                <a:spcPts val="0"/>
              </a:spcAft>
              <a:buClr>
                <a:srgbClr val="8DC641"/>
              </a:buClr>
              <a:buSzPts val="3600"/>
              <a:buNone/>
            </a:pPr>
            <a:endParaRPr dirty="0"/>
          </a:p>
        </p:txBody>
      </p:sp>
      <p:grpSp>
        <p:nvGrpSpPr>
          <p:cNvPr id="254" name="Google Shape;254;p46"/>
          <p:cNvGrpSpPr/>
          <p:nvPr/>
        </p:nvGrpSpPr>
        <p:grpSpPr>
          <a:xfrm rot="3730759">
            <a:off x="10590024" y="380632"/>
            <a:ext cx="949887" cy="1163493"/>
            <a:chOff x="7602444" y="4967675"/>
            <a:chExt cx="483620" cy="592374"/>
          </a:xfrm>
        </p:grpSpPr>
        <p:grpSp>
          <p:nvGrpSpPr>
            <p:cNvPr id="255" name="Google Shape;255;p46"/>
            <p:cNvGrpSpPr/>
            <p:nvPr/>
          </p:nvGrpSpPr>
          <p:grpSpPr>
            <a:xfrm>
              <a:off x="7618661" y="4967675"/>
              <a:ext cx="467403" cy="507609"/>
              <a:chOff x="2251964" y="3590497"/>
              <a:chExt cx="467403" cy="507609"/>
            </a:xfrm>
          </p:grpSpPr>
          <p:sp>
            <p:nvSpPr>
              <p:cNvPr id="256" name="Google Shape;256;p46"/>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7" name="Google Shape;257;p46"/>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8" name="Google Shape;258;p46"/>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59" name="Google Shape;259;p46"/>
            <p:cNvGrpSpPr/>
            <p:nvPr/>
          </p:nvGrpSpPr>
          <p:grpSpPr>
            <a:xfrm>
              <a:off x="7602444" y="4993761"/>
              <a:ext cx="421973" cy="566288"/>
              <a:chOff x="2235747" y="3616583"/>
              <a:chExt cx="421973" cy="566288"/>
            </a:xfrm>
          </p:grpSpPr>
          <p:sp>
            <p:nvSpPr>
              <p:cNvPr id="260" name="Google Shape;260;p4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1" name="Google Shape;261;p4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2" name="Graphic 3">
            <a:extLst>
              <a:ext uri="{FF2B5EF4-FFF2-40B4-BE49-F238E27FC236}">
                <a16:creationId xmlns:a16="http://schemas.microsoft.com/office/drawing/2014/main" id="{C2F4135D-5FCC-55E1-9CF0-E7AA990D0EF5}"/>
              </a:ext>
            </a:extLst>
          </p:cNvPr>
          <p:cNvGrpSpPr/>
          <p:nvPr/>
        </p:nvGrpSpPr>
        <p:grpSpPr>
          <a:xfrm>
            <a:off x="387167" y="1787813"/>
            <a:ext cx="822266" cy="736890"/>
            <a:chOff x="10407709" y="5371716"/>
            <a:chExt cx="1086136" cy="1037162"/>
          </a:xfrm>
        </p:grpSpPr>
        <p:sp>
          <p:nvSpPr>
            <p:cNvPr id="3" name="Freeform 1249">
              <a:extLst>
                <a:ext uri="{FF2B5EF4-FFF2-40B4-BE49-F238E27FC236}">
                  <a16:creationId xmlns:a16="http://schemas.microsoft.com/office/drawing/2014/main" id="{1F3086AC-83DB-BBAC-9542-30A4FC125251}"/>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8DC641"/>
            </a:solidFill>
            <a:ln w="27426" cap="flat">
              <a:noFill/>
              <a:prstDash val="solid"/>
              <a:miter/>
            </a:ln>
          </p:spPr>
          <p:txBody>
            <a:bodyPr rtlCol="0" anchor="ctr"/>
            <a:lstStyle/>
            <a:p>
              <a:endParaRPr lang="en-US"/>
            </a:p>
          </p:txBody>
        </p:sp>
        <p:sp>
          <p:nvSpPr>
            <p:cNvPr id="4" name="Freeform 1250">
              <a:extLst>
                <a:ext uri="{FF2B5EF4-FFF2-40B4-BE49-F238E27FC236}">
                  <a16:creationId xmlns:a16="http://schemas.microsoft.com/office/drawing/2014/main" id="{BCCA5F84-0735-EDCB-AE72-786F4F200349}"/>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8DC641"/>
            </a:solidFill>
            <a:ln w="27426" cap="flat">
              <a:noFill/>
              <a:prstDash val="solid"/>
              <a:miter/>
            </a:ln>
          </p:spPr>
          <p:txBody>
            <a:bodyPr rtlCol="0" anchor="ctr"/>
            <a:lstStyle/>
            <a:p>
              <a:endParaRPr lang="en-US"/>
            </a:p>
          </p:txBody>
        </p:sp>
        <p:grpSp>
          <p:nvGrpSpPr>
            <p:cNvPr id="5" name="Graphic 3">
              <a:extLst>
                <a:ext uri="{FF2B5EF4-FFF2-40B4-BE49-F238E27FC236}">
                  <a16:creationId xmlns:a16="http://schemas.microsoft.com/office/drawing/2014/main" id="{93BC6E27-98F2-6E03-4434-BF98C6CE1797}"/>
                </a:ext>
              </a:extLst>
            </p:cNvPr>
            <p:cNvGrpSpPr/>
            <p:nvPr/>
          </p:nvGrpSpPr>
          <p:grpSpPr>
            <a:xfrm>
              <a:off x="10407709" y="5371716"/>
              <a:ext cx="1086136" cy="1037162"/>
              <a:chOff x="10407709" y="5371716"/>
              <a:chExt cx="1086136" cy="1037162"/>
            </a:xfrm>
            <a:solidFill>
              <a:srgbClr val="000000"/>
            </a:solidFill>
          </p:grpSpPr>
          <p:grpSp>
            <p:nvGrpSpPr>
              <p:cNvPr id="6" name="Graphic 3">
                <a:extLst>
                  <a:ext uri="{FF2B5EF4-FFF2-40B4-BE49-F238E27FC236}">
                    <a16:creationId xmlns:a16="http://schemas.microsoft.com/office/drawing/2014/main" id="{C21C17BD-E7C9-2B78-561B-B8A48BB88ABF}"/>
                  </a:ext>
                </a:extLst>
              </p:cNvPr>
              <p:cNvGrpSpPr/>
              <p:nvPr/>
            </p:nvGrpSpPr>
            <p:grpSpPr>
              <a:xfrm>
                <a:off x="10407709" y="5371716"/>
                <a:ext cx="1086136" cy="1037162"/>
                <a:chOff x="10407709" y="5371716"/>
                <a:chExt cx="1086136" cy="1037162"/>
              </a:xfrm>
              <a:solidFill>
                <a:srgbClr val="000000"/>
              </a:solidFill>
            </p:grpSpPr>
            <p:sp>
              <p:nvSpPr>
                <p:cNvPr id="8" name="Freeform 1254">
                  <a:extLst>
                    <a:ext uri="{FF2B5EF4-FFF2-40B4-BE49-F238E27FC236}">
                      <a16:creationId xmlns:a16="http://schemas.microsoft.com/office/drawing/2014/main" id="{4DCCE3F7-CF41-D7FA-F212-7BD1ACE85239}"/>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000000"/>
                </a:solidFill>
                <a:ln w="27426" cap="flat">
                  <a:noFill/>
                  <a:prstDash val="solid"/>
                  <a:miter/>
                </a:ln>
              </p:spPr>
              <p:txBody>
                <a:bodyPr rtlCol="0" anchor="ctr"/>
                <a:lstStyle/>
                <a:p>
                  <a:endParaRPr lang="en-US"/>
                </a:p>
              </p:txBody>
            </p:sp>
            <p:sp>
              <p:nvSpPr>
                <p:cNvPr id="9" name="Freeform 1255">
                  <a:extLst>
                    <a:ext uri="{FF2B5EF4-FFF2-40B4-BE49-F238E27FC236}">
                      <a16:creationId xmlns:a16="http://schemas.microsoft.com/office/drawing/2014/main" id="{A4A91BE0-DC8F-EA01-0864-797E80519ED0}"/>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000000"/>
                </a:solidFill>
                <a:ln w="27426" cap="flat">
                  <a:noFill/>
                  <a:prstDash val="solid"/>
                  <a:miter/>
                </a:ln>
              </p:spPr>
              <p:txBody>
                <a:bodyPr rtlCol="0" anchor="ctr"/>
                <a:lstStyle/>
                <a:p>
                  <a:endParaRPr lang="en-US"/>
                </a:p>
              </p:txBody>
            </p:sp>
            <p:sp>
              <p:nvSpPr>
                <p:cNvPr id="10" name="Freeform 1256">
                  <a:extLst>
                    <a:ext uri="{FF2B5EF4-FFF2-40B4-BE49-F238E27FC236}">
                      <a16:creationId xmlns:a16="http://schemas.microsoft.com/office/drawing/2014/main" id="{316D3788-FC5B-7641-EBE1-7E620A9F8F09}"/>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000000"/>
                </a:solidFill>
                <a:ln w="27426" cap="flat">
                  <a:noFill/>
                  <a:prstDash val="solid"/>
                  <a:miter/>
                </a:ln>
              </p:spPr>
              <p:txBody>
                <a:bodyPr rtlCol="0" anchor="ctr"/>
                <a:lstStyle/>
                <a:p>
                  <a:endParaRPr lang="en-US"/>
                </a:p>
              </p:txBody>
            </p:sp>
          </p:grpSp>
          <p:sp>
            <p:nvSpPr>
              <p:cNvPr id="7" name="Freeform 1253">
                <a:extLst>
                  <a:ext uri="{FF2B5EF4-FFF2-40B4-BE49-F238E27FC236}">
                    <a16:creationId xmlns:a16="http://schemas.microsoft.com/office/drawing/2014/main" id="{547DA04D-F0EB-198F-7FC4-F35140E0AA5A}"/>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000000"/>
              </a:solidFill>
              <a:ln w="27426" cap="flat">
                <a:noFill/>
                <a:prstDash val="solid"/>
                <a:miter/>
              </a:ln>
            </p:spPr>
            <p:txBody>
              <a:bodyPr rtlCol="0" anchor="ctr"/>
              <a:lstStyle/>
              <a:p>
                <a:endParaRPr lang="en-US"/>
              </a:p>
            </p:txBody>
          </p:sp>
        </p:grpSp>
      </p:grpSp>
      <p:grpSp>
        <p:nvGrpSpPr>
          <p:cNvPr id="11" name="Graphic 3">
            <a:extLst>
              <a:ext uri="{FF2B5EF4-FFF2-40B4-BE49-F238E27FC236}">
                <a16:creationId xmlns:a16="http://schemas.microsoft.com/office/drawing/2014/main" id="{E0939EEE-7BE3-E0D9-D147-AE2E57F260A4}"/>
              </a:ext>
            </a:extLst>
          </p:cNvPr>
          <p:cNvGrpSpPr/>
          <p:nvPr/>
        </p:nvGrpSpPr>
        <p:grpSpPr>
          <a:xfrm>
            <a:off x="387167" y="3170305"/>
            <a:ext cx="822266" cy="936270"/>
            <a:chOff x="4420248" y="5325487"/>
            <a:chExt cx="1091621" cy="1108075"/>
          </a:xfrm>
        </p:grpSpPr>
        <p:grpSp>
          <p:nvGrpSpPr>
            <p:cNvPr id="12" name="Graphic 3">
              <a:extLst>
                <a:ext uri="{FF2B5EF4-FFF2-40B4-BE49-F238E27FC236}">
                  <a16:creationId xmlns:a16="http://schemas.microsoft.com/office/drawing/2014/main" id="{8AE89569-EC98-327C-0B96-BF2FCC482BA2}"/>
                </a:ext>
              </a:extLst>
            </p:cNvPr>
            <p:cNvGrpSpPr/>
            <p:nvPr/>
          </p:nvGrpSpPr>
          <p:grpSpPr>
            <a:xfrm>
              <a:off x="4420248" y="5325487"/>
              <a:ext cx="965453" cy="1091619"/>
              <a:chOff x="4420248" y="5325487"/>
              <a:chExt cx="965453" cy="1091619"/>
            </a:xfrm>
            <a:solidFill>
              <a:srgbClr val="000000"/>
            </a:solidFill>
          </p:grpSpPr>
          <p:sp>
            <p:nvSpPr>
              <p:cNvPr id="24" name="Freeform 1301">
                <a:extLst>
                  <a:ext uri="{FF2B5EF4-FFF2-40B4-BE49-F238E27FC236}">
                    <a16:creationId xmlns:a16="http://schemas.microsoft.com/office/drawing/2014/main" id="{35E504B7-5D65-52DA-5B6F-181F7CED6B8A}"/>
                  </a:ext>
                </a:extLst>
              </p:cNvPr>
              <p:cNvSpPr/>
              <p:nvPr/>
            </p:nvSpPr>
            <p:spPr>
              <a:xfrm>
                <a:off x="4653384" y="5553136"/>
                <a:ext cx="98739" cy="101482"/>
              </a:xfrm>
              <a:custGeom>
                <a:avLst/>
                <a:gdLst>
                  <a:gd name="connsiteX0" fmla="*/ 79540 w 98739"/>
                  <a:gd name="connsiteY0" fmla="*/ 0 h 101482"/>
                  <a:gd name="connsiteX1" fmla="*/ 0 w 98739"/>
                  <a:gd name="connsiteY1" fmla="*/ 76797 h 101482"/>
                  <a:gd name="connsiteX2" fmla="*/ 13714 w 98739"/>
                  <a:gd name="connsiteY2" fmla="*/ 101483 h 101482"/>
                  <a:gd name="connsiteX3" fmla="*/ 30170 w 98739"/>
                  <a:gd name="connsiteY3" fmla="*/ 79540 h 101482"/>
                  <a:gd name="connsiteX4" fmla="*/ 79540 w 98739"/>
                  <a:gd name="connsiteY4" fmla="*/ 30171 h 101482"/>
                  <a:gd name="connsiteX5" fmla="*/ 98739 w 98739"/>
                  <a:gd name="connsiteY5" fmla="*/ 13714 h 101482"/>
                  <a:gd name="connsiteX6" fmla="*/ 79540 w 98739"/>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39" h="101482">
                    <a:moveTo>
                      <a:pt x="79540" y="0"/>
                    </a:moveTo>
                    <a:cubicBezTo>
                      <a:pt x="35656" y="0"/>
                      <a:pt x="0" y="32913"/>
                      <a:pt x="0" y="76797"/>
                    </a:cubicBezTo>
                    <a:cubicBezTo>
                      <a:pt x="0" y="93254"/>
                      <a:pt x="2743" y="98740"/>
                      <a:pt x="13714" y="101483"/>
                    </a:cubicBezTo>
                    <a:cubicBezTo>
                      <a:pt x="24685" y="101483"/>
                      <a:pt x="30170" y="95997"/>
                      <a:pt x="30170" y="79540"/>
                    </a:cubicBezTo>
                    <a:cubicBezTo>
                      <a:pt x="32913" y="52112"/>
                      <a:pt x="52112" y="32913"/>
                      <a:pt x="79540" y="30171"/>
                    </a:cubicBezTo>
                    <a:cubicBezTo>
                      <a:pt x="93254" y="30171"/>
                      <a:pt x="98739" y="24685"/>
                      <a:pt x="98739" y="13714"/>
                    </a:cubicBezTo>
                    <a:cubicBezTo>
                      <a:pt x="98739" y="5486"/>
                      <a:pt x="90511" y="0"/>
                      <a:pt x="79540" y="0"/>
                    </a:cubicBezTo>
                    <a:close/>
                  </a:path>
                </a:pathLst>
              </a:custGeom>
              <a:solidFill>
                <a:srgbClr val="000000"/>
              </a:solidFill>
              <a:ln w="27426" cap="flat">
                <a:noFill/>
                <a:prstDash val="solid"/>
                <a:miter/>
              </a:ln>
            </p:spPr>
            <p:txBody>
              <a:bodyPr rtlCol="0" anchor="ctr"/>
              <a:lstStyle/>
              <a:p>
                <a:endParaRPr lang="en-US"/>
              </a:p>
            </p:txBody>
          </p:sp>
          <p:sp>
            <p:nvSpPr>
              <p:cNvPr id="25" name="Freeform 1302">
                <a:extLst>
                  <a:ext uri="{FF2B5EF4-FFF2-40B4-BE49-F238E27FC236}">
                    <a16:creationId xmlns:a16="http://schemas.microsoft.com/office/drawing/2014/main" id="{A617C201-834F-45CC-96B9-E665BD356510}"/>
                  </a:ext>
                </a:extLst>
              </p:cNvPr>
              <p:cNvSpPr/>
              <p:nvPr/>
            </p:nvSpPr>
            <p:spPr>
              <a:xfrm>
                <a:off x="4420248" y="5325487"/>
                <a:ext cx="342845" cy="341238"/>
              </a:xfrm>
              <a:custGeom>
                <a:avLst/>
                <a:gdLst>
                  <a:gd name="connsiteX0" fmla="*/ 342846 w 342845"/>
                  <a:gd name="connsiteY0" fmla="*/ 16456 h 341238"/>
                  <a:gd name="connsiteX1" fmla="*/ 320904 w 342845"/>
                  <a:gd name="connsiteY1" fmla="*/ 0 h 341238"/>
                  <a:gd name="connsiteX2" fmla="*/ 266048 w 342845"/>
                  <a:gd name="connsiteY2" fmla="*/ 2742 h 341238"/>
                  <a:gd name="connsiteX3" fmla="*/ 0 w 342845"/>
                  <a:gd name="connsiteY3" fmla="*/ 301704 h 341238"/>
                  <a:gd name="connsiteX4" fmla="*/ 0 w 342845"/>
                  <a:gd name="connsiteY4" fmla="*/ 326389 h 341238"/>
                  <a:gd name="connsiteX5" fmla="*/ 10971 w 342845"/>
                  <a:gd name="connsiteY5" fmla="*/ 340102 h 341238"/>
                  <a:gd name="connsiteX6" fmla="*/ 24685 w 342845"/>
                  <a:gd name="connsiteY6" fmla="*/ 337359 h 341238"/>
                  <a:gd name="connsiteX7" fmla="*/ 30170 w 342845"/>
                  <a:gd name="connsiteY7" fmla="*/ 320903 h 341238"/>
                  <a:gd name="connsiteX8" fmla="*/ 65826 w 342845"/>
                  <a:gd name="connsiteY8" fmla="*/ 172794 h 341238"/>
                  <a:gd name="connsiteX9" fmla="*/ 318161 w 342845"/>
                  <a:gd name="connsiteY9" fmla="*/ 32913 h 341238"/>
                  <a:gd name="connsiteX10" fmla="*/ 342846 w 342845"/>
                  <a:gd name="connsiteY10" fmla="*/ 16456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2845" h="341238">
                    <a:moveTo>
                      <a:pt x="342846" y="16456"/>
                    </a:moveTo>
                    <a:cubicBezTo>
                      <a:pt x="342846" y="5485"/>
                      <a:pt x="334618" y="0"/>
                      <a:pt x="320904" y="0"/>
                    </a:cubicBezTo>
                    <a:cubicBezTo>
                      <a:pt x="301704" y="0"/>
                      <a:pt x="285248" y="0"/>
                      <a:pt x="266048" y="2742"/>
                    </a:cubicBezTo>
                    <a:cubicBezTo>
                      <a:pt x="115196" y="24685"/>
                      <a:pt x="2743" y="148109"/>
                      <a:pt x="0" y="301704"/>
                    </a:cubicBezTo>
                    <a:cubicBezTo>
                      <a:pt x="0" y="309932"/>
                      <a:pt x="0" y="318160"/>
                      <a:pt x="0" y="326389"/>
                    </a:cubicBezTo>
                    <a:cubicBezTo>
                      <a:pt x="0" y="331874"/>
                      <a:pt x="5485" y="337359"/>
                      <a:pt x="10971" y="340102"/>
                    </a:cubicBezTo>
                    <a:cubicBezTo>
                      <a:pt x="13714" y="342845"/>
                      <a:pt x="21942" y="340102"/>
                      <a:pt x="24685" y="337359"/>
                    </a:cubicBezTo>
                    <a:cubicBezTo>
                      <a:pt x="27428" y="331874"/>
                      <a:pt x="30170" y="326389"/>
                      <a:pt x="30170" y="320903"/>
                    </a:cubicBezTo>
                    <a:cubicBezTo>
                      <a:pt x="30170" y="268790"/>
                      <a:pt x="38399" y="219421"/>
                      <a:pt x="65826" y="172794"/>
                    </a:cubicBezTo>
                    <a:cubicBezTo>
                      <a:pt x="123425" y="76797"/>
                      <a:pt x="205708" y="30170"/>
                      <a:pt x="318161" y="32913"/>
                    </a:cubicBezTo>
                    <a:cubicBezTo>
                      <a:pt x="334618" y="32913"/>
                      <a:pt x="342846" y="27428"/>
                      <a:pt x="342846" y="16456"/>
                    </a:cubicBezTo>
                    <a:close/>
                  </a:path>
                </a:pathLst>
              </a:custGeom>
              <a:solidFill>
                <a:srgbClr val="000000"/>
              </a:solidFill>
              <a:ln w="27426" cap="flat">
                <a:noFill/>
                <a:prstDash val="solid"/>
                <a:miter/>
              </a:ln>
            </p:spPr>
            <p:txBody>
              <a:bodyPr rtlCol="0" anchor="ctr"/>
              <a:lstStyle/>
              <a:p>
                <a:endParaRPr lang="en-US"/>
              </a:p>
            </p:txBody>
          </p:sp>
          <p:sp>
            <p:nvSpPr>
              <p:cNvPr id="26" name="Freeform 1303">
                <a:extLst>
                  <a:ext uri="{FF2B5EF4-FFF2-40B4-BE49-F238E27FC236}">
                    <a16:creationId xmlns:a16="http://schemas.microsoft.com/office/drawing/2014/main" id="{2D128FE2-D5CA-A29D-3529-2D8B1BF589CE}"/>
                  </a:ext>
                </a:extLst>
              </p:cNvPr>
              <p:cNvSpPr/>
              <p:nvPr/>
            </p:nvSpPr>
            <p:spPr>
              <a:xfrm>
                <a:off x="4540930" y="5443080"/>
                <a:ext cx="213935" cy="217023"/>
              </a:xfrm>
              <a:custGeom>
                <a:avLst/>
                <a:gdLst>
                  <a:gd name="connsiteX0" fmla="*/ 30171 w 213935"/>
                  <a:gd name="connsiteY0" fmla="*/ 200567 h 217023"/>
                  <a:gd name="connsiteX1" fmla="*/ 30171 w 213935"/>
                  <a:gd name="connsiteY1" fmla="*/ 189596 h 217023"/>
                  <a:gd name="connsiteX2" fmla="*/ 183765 w 213935"/>
                  <a:gd name="connsiteY2" fmla="*/ 33259 h 217023"/>
                  <a:gd name="connsiteX3" fmla="*/ 197479 w 213935"/>
                  <a:gd name="connsiteY3" fmla="*/ 33259 h 217023"/>
                  <a:gd name="connsiteX4" fmla="*/ 213936 w 213935"/>
                  <a:gd name="connsiteY4" fmla="*/ 16803 h 217023"/>
                  <a:gd name="connsiteX5" fmla="*/ 197479 w 213935"/>
                  <a:gd name="connsiteY5" fmla="*/ 346 h 217023"/>
                  <a:gd name="connsiteX6" fmla="*/ 5485 w 213935"/>
                  <a:gd name="connsiteY6" fmla="*/ 140227 h 217023"/>
                  <a:gd name="connsiteX7" fmla="*/ 0 w 213935"/>
                  <a:gd name="connsiteY7" fmla="*/ 203310 h 217023"/>
                  <a:gd name="connsiteX8" fmla="*/ 16457 w 213935"/>
                  <a:gd name="connsiteY8" fmla="*/ 217024 h 217023"/>
                  <a:gd name="connsiteX9" fmla="*/ 30171 w 213935"/>
                  <a:gd name="connsiteY9" fmla="*/ 200567 h 2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935" h="217023">
                    <a:moveTo>
                      <a:pt x="30171" y="200567"/>
                    </a:moveTo>
                    <a:cubicBezTo>
                      <a:pt x="30171" y="197825"/>
                      <a:pt x="30171" y="192339"/>
                      <a:pt x="30171" y="189596"/>
                    </a:cubicBezTo>
                    <a:cubicBezTo>
                      <a:pt x="30171" y="104571"/>
                      <a:pt x="98740" y="33259"/>
                      <a:pt x="183765" y="33259"/>
                    </a:cubicBezTo>
                    <a:cubicBezTo>
                      <a:pt x="189251" y="33259"/>
                      <a:pt x="191994" y="33259"/>
                      <a:pt x="197479" y="33259"/>
                    </a:cubicBezTo>
                    <a:cubicBezTo>
                      <a:pt x="208450" y="33259"/>
                      <a:pt x="213936" y="25031"/>
                      <a:pt x="213936" y="16803"/>
                    </a:cubicBezTo>
                    <a:cubicBezTo>
                      <a:pt x="213936" y="8574"/>
                      <a:pt x="208450" y="346"/>
                      <a:pt x="197479" y="346"/>
                    </a:cubicBezTo>
                    <a:cubicBezTo>
                      <a:pt x="109711" y="-5140"/>
                      <a:pt x="27428" y="55201"/>
                      <a:pt x="5485" y="140227"/>
                    </a:cubicBezTo>
                    <a:cubicBezTo>
                      <a:pt x="0" y="159426"/>
                      <a:pt x="0" y="181368"/>
                      <a:pt x="0" y="203310"/>
                    </a:cubicBezTo>
                    <a:cubicBezTo>
                      <a:pt x="0" y="211539"/>
                      <a:pt x="8228" y="217024"/>
                      <a:pt x="16457" y="217024"/>
                    </a:cubicBezTo>
                    <a:cubicBezTo>
                      <a:pt x="27428" y="217024"/>
                      <a:pt x="30171" y="208796"/>
                      <a:pt x="30171" y="200567"/>
                    </a:cubicBezTo>
                    <a:close/>
                  </a:path>
                </a:pathLst>
              </a:custGeom>
              <a:solidFill>
                <a:srgbClr val="000000"/>
              </a:solidFill>
              <a:ln w="27426" cap="flat">
                <a:noFill/>
                <a:prstDash val="solid"/>
                <a:miter/>
              </a:ln>
            </p:spPr>
            <p:txBody>
              <a:bodyPr rtlCol="0" anchor="ctr"/>
              <a:lstStyle/>
              <a:p>
                <a:endParaRPr lang="en-US"/>
              </a:p>
            </p:txBody>
          </p:sp>
          <p:sp>
            <p:nvSpPr>
              <p:cNvPr id="27" name="Freeform 1304">
                <a:extLst>
                  <a:ext uri="{FF2B5EF4-FFF2-40B4-BE49-F238E27FC236}">
                    <a16:creationId xmlns:a16="http://schemas.microsoft.com/office/drawing/2014/main" id="{12B773AF-C95C-0343-FF5D-EEAB1C19478C}"/>
                  </a:ext>
                </a:extLst>
              </p:cNvPr>
              <p:cNvSpPr/>
              <p:nvPr/>
            </p:nvSpPr>
            <p:spPr>
              <a:xfrm>
                <a:off x="4560129" y="5533525"/>
                <a:ext cx="825572" cy="307600"/>
              </a:xfrm>
              <a:custGeom>
                <a:avLst/>
                <a:gdLst>
                  <a:gd name="connsiteX0" fmla="*/ 411415 w 825572"/>
                  <a:gd name="connsiteY0" fmla="*/ 304858 h 307600"/>
                  <a:gd name="connsiteX1" fmla="*/ 411415 w 825572"/>
                  <a:gd name="connsiteY1" fmla="*/ 307601 h 307600"/>
                  <a:gd name="connsiteX2" fmla="*/ 548554 w 825572"/>
                  <a:gd name="connsiteY2" fmla="*/ 293887 h 307600"/>
                  <a:gd name="connsiteX3" fmla="*/ 751519 w 825572"/>
                  <a:gd name="connsiteY3" fmla="*/ 258232 h 307600"/>
                  <a:gd name="connsiteX4" fmla="*/ 809117 w 825572"/>
                  <a:gd name="connsiteY4" fmla="*/ 247260 h 307600"/>
                  <a:gd name="connsiteX5" fmla="*/ 825573 w 825572"/>
                  <a:gd name="connsiteY5" fmla="*/ 230804 h 307600"/>
                  <a:gd name="connsiteX6" fmla="*/ 809117 w 825572"/>
                  <a:gd name="connsiteY6" fmla="*/ 214347 h 307600"/>
                  <a:gd name="connsiteX7" fmla="*/ 803631 w 825572"/>
                  <a:gd name="connsiteY7" fmla="*/ 211604 h 307600"/>
                  <a:gd name="connsiteX8" fmla="*/ 608894 w 825572"/>
                  <a:gd name="connsiteY8" fmla="*/ 162235 h 307600"/>
                  <a:gd name="connsiteX9" fmla="*/ 592438 w 825572"/>
                  <a:gd name="connsiteY9" fmla="*/ 145778 h 307600"/>
                  <a:gd name="connsiteX10" fmla="*/ 548554 w 825572"/>
                  <a:gd name="connsiteY10" fmla="*/ 33325 h 307600"/>
                  <a:gd name="connsiteX11" fmla="*/ 490956 w 825572"/>
                  <a:gd name="connsiteY11" fmla="*/ 411 h 307600"/>
                  <a:gd name="connsiteX12" fmla="*/ 438843 w 825572"/>
                  <a:gd name="connsiteY12" fmla="*/ 8640 h 307600"/>
                  <a:gd name="connsiteX13" fmla="*/ 342846 w 825572"/>
                  <a:gd name="connsiteY13" fmla="*/ 3154 h 307600"/>
                  <a:gd name="connsiteX14" fmla="*/ 279762 w 825572"/>
                  <a:gd name="connsiteY14" fmla="*/ 36068 h 307600"/>
                  <a:gd name="connsiteX15" fmla="*/ 224907 w 825572"/>
                  <a:gd name="connsiteY15" fmla="*/ 154006 h 307600"/>
                  <a:gd name="connsiteX16" fmla="*/ 205708 w 825572"/>
                  <a:gd name="connsiteY16" fmla="*/ 167720 h 307600"/>
                  <a:gd name="connsiteX17" fmla="*/ 16457 w 825572"/>
                  <a:gd name="connsiteY17" fmla="*/ 211604 h 307600"/>
                  <a:gd name="connsiteX18" fmla="*/ 0 w 825572"/>
                  <a:gd name="connsiteY18" fmla="*/ 228061 h 307600"/>
                  <a:gd name="connsiteX19" fmla="*/ 16457 w 825572"/>
                  <a:gd name="connsiteY19" fmla="*/ 244518 h 307600"/>
                  <a:gd name="connsiteX20" fmla="*/ 205708 w 825572"/>
                  <a:gd name="connsiteY20" fmla="*/ 280173 h 307600"/>
                  <a:gd name="connsiteX21" fmla="*/ 411415 w 825572"/>
                  <a:gd name="connsiteY21" fmla="*/ 304858 h 307600"/>
                  <a:gd name="connsiteX22" fmla="*/ 101482 w 825572"/>
                  <a:gd name="connsiteY22" fmla="*/ 225318 h 307600"/>
                  <a:gd name="connsiteX23" fmla="*/ 123425 w 825572"/>
                  <a:gd name="connsiteY23" fmla="*/ 219832 h 307600"/>
                  <a:gd name="connsiteX24" fmla="*/ 230393 w 825572"/>
                  <a:gd name="connsiteY24" fmla="*/ 195148 h 307600"/>
                  <a:gd name="connsiteX25" fmla="*/ 244107 w 825572"/>
                  <a:gd name="connsiteY25" fmla="*/ 195148 h 307600"/>
                  <a:gd name="connsiteX26" fmla="*/ 504669 w 825572"/>
                  <a:gd name="connsiteY26" fmla="*/ 200633 h 307600"/>
                  <a:gd name="connsiteX27" fmla="*/ 512897 w 825572"/>
                  <a:gd name="connsiteY27" fmla="*/ 197890 h 307600"/>
                  <a:gd name="connsiteX28" fmla="*/ 529354 w 825572"/>
                  <a:gd name="connsiteY28" fmla="*/ 178691 h 307600"/>
                  <a:gd name="connsiteX29" fmla="*/ 392216 w 825572"/>
                  <a:gd name="connsiteY29" fmla="*/ 178691 h 307600"/>
                  <a:gd name="connsiteX30" fmla="*/ 257820 w 825572"/>
                  <a:gd name="connsiteY30" fmla="*/ 162235 h 307600"/>
                  <a:gd name="connsiteX31" fmla="*/ 263306 w 825572"/>
                  <a:gd name="connsiteY31" fmla="*/ 151263 h 307600"/>
                  <a:gd name="connsiteX32" fmla="*/ 312676 w 825572"/>
                  <a:gd name="connsiteY32" fmla="*/ 47039 h 307600"/>
                  <a:gd name="connsiteX33" fmla="*/ 340103 w 825572"/>
                  <a:gd name="connsiteY33" fmla="*/ 30582 h 307600"/>
                  <a:gd name="connsiteX34" fmla="*/ 433357 w 825572"/>
                  <a:gd name="connsiteY34" fmla="*/ 36068 h 307600"/>
                  <a:gd name="connsiteX35" fmla="*/ 493698 w 825572"/>
                  <a:gd name="connsiteY35" fmla="*/ 27839 h 307600"/>
                  <a:gd name="connsiteX36" fmla="*/ 570496 w 825572"/>
                  <a:gd name="connsiteY36" fmla="*/ 164977 h 307600"/>
                  <a:gd name="connsiteX37" fmla="*/ 589695 w 825572"/>
                  <a:gd name="connsiteY37" fmla="*/ 181434 h 307600"/>
                  <a:gd name="connsiteX38" fmla="*/ 721348 w 825572"/>
                  <a:gd name="connsiteY38" fmla="*/ 214347 h 307600"/>
                  <a:gd name="connsiteX39" fmla="*/ 732319 w 825572"/>
                  <a:gd name="connsiteY39" fmla="*/ 217090 h 307600"/>
                  <a:gd name="connsiteX40" fmla="*/ 732319 w 825572"/>
                  <a:gd name="connsiteY40" fmla="*/ 219832 h 307600"/>
                  <a:gd name="connsiteX41" fmla="*/ 685692 w 825572"/>
                  <a:gd name="connsiteY41" fmla="*/ 228061 h 307600"/>
                  <a:gd name="connsiteX42" fmla="*/ 507412 w 825572"/>
                  <a:gd name="connsiteY42" fmla="*/ 258232 h 307600"/>
                  <a:gd name="connsiteX43" fmla="*/ 233135 w 825572"/>
                  <a:gd name="connsiteY43" fmla="*/ 244518 h 307600"/>
                  <a:gd name="connsiteX44" fmla="*/ 106968 w 825572"/>
                  <a:gd name="connsiteY44" fmla="*/ 222575 h 307600"/>
                  <a:gd name="connsiteX45" fmla="*/ 101482 w 825572"/>
                  <a:gd name="connsiteY45" fmla="*/ 225318 h 30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25572" h="307600">
                    <a:moveTo>
                      <a:pt x="411415" y="304858"/>
                    </a:moveTo>
                    <a:cubicBezTo>
                      <a:pt x="411415" y="304858"/>
                      <a:pt x="411415" y="307601"/>
                      <a:pt x="411415" y="307601"/>
                    </a:cubicBezTo>
                    <a:cubicBezTo>
                      <a:pt x="458042" y="302115"/>
                      <a:pt x="501927" y="302115"/>
                      <a:pt x="548554" y="293887"/>
                    </a:cubicBezTo>
                    <a:cubicBezTo>
                      <a:pt x="617123" y="282916"/>
                      <a:pt x="682949" y="269202"/>
                      <a:pt x="751519" y="258232"/>
                    </a:cubicBezTo>
                    <a:cubicBezTo>
                      <a:pt x="770717" y="255489"/>
                      <a:pt x="789917" y="250003"/>
                      <a:pt x="809117" y="247260"/>
                    </a:cubicBezTo>
                    <a:cubicBezTo>
                      <a:pt x="817345" y="244518"/>
                      <a:pt x="825573" y="241775"/>
                      <a:pt x="825573" y="230804"/>
                    </a:cubicBezTo>
                    <a:cubicBezTo>
                      <a:pt x="825573" y="219832"/>
                      <a:pt x="820088" y="214347"/>
                      <a:pt x="809117" y="214347"/>
                    </a:cubicBezTo>
                    <a:cubicBezTo>
                      <a:pt x="806374" y="214347"/>
                      <a:pt x="803631" y="214347"/>
                      <a:pt x="803631" y="211604"/>
                    </a:cubicBezTo>
                    <a:cubicBezTo>
                      <a:pt x="737805" y="195148"/>
                      <a:pt x="671978" y="178691"/>
                      <a:pt x="608894" y="162235"/>
                    </a:cubicBezTo>
                    <a:cubicBezTo>
                      <a:pt x="600666" y="159492"/>
                      <a:pt x="595180" y="156749"/>
                      <a:pt x="592438" y="145778"/>
                    </a:cubicBezTo>
                    <a:cubicBezTo>
                      <a:pt x="578724" y="107380"/>
                      <a:pt x="565010" y="71723"/>
                      <a:pt x="548554" y="33325"/>
                    </a:cubicBezTo>
                    <a:cubicBezTo>
                      <a:pt x="537582" y="8640"/>
                      <a:pt x="515640" y="-2331"/>
                      <a:pt x="490956" y="411"/>
                    </a:cubicBezTo>
                    <a:cubicBezTo>
                      <a:pt x="474499" y="3154"/>
                      <a:pt x="455300" y="5897"/>
                      <a:pt x="438843" y="8640"/>
                    </a:cubicBezTo>
                    <a:cubicBezTo>
                      <a:pt x="405930" y="14125"/>
                      <a:pt x="375759" y="8640"/>
                      <a:pt x="342846" y="3154"/>
                    </a:cubicBezTo>
                    <a:cubicBezTo>
                      <a:pt x="312676" y="-2331"/>
                      <a:pt x="293476" y="8640"/>
                      <a:pt x="279762" y="36068"/>
                    </a:cubicBezTo>
                    <a:cubicBezTo>
                      <a:pt x="260563" y="74466"/>
                      <a:pt x="244107" y="112865"/>
                      <a:pt x="224907" y="154006"/>
                    </a:cubicBezTo>
                    <a:cubicBezTo>
                      <a:pt x="222164" y="162235"/>
                      <a:pt x="216679" y="167720"/>
                      <a:pt x="205708" y="167720"/>
                    </a:cubicBezTo>
                    <a:cubicBezTo>
                      <a:pt x="142624" y="181434"/>
                      <a:pt x="79541" y="197890"/>
                      <a:pt x="16457" y="211604"/>
                    </a:cubicBezTo>
                    <a:cubicBezTo>
                      <a:pt x="8228" y="214347"/>
                      <a:pt x="0" y="217090"/>
                      <a:pt x="0" y="228061"/>
                    </a:cubicBezTo>
                    <a:cubicBezTo>
                      <a:pt x="0" y="239032"/>
                      <a:pt x="8228" y="241775"/>
                      <a:pt x="16457" y="244518"/>
                    </a:cubicBezTo>
                    <a:cubicBezTo>
                      <a:pt x="79541" y="255489"/>
                      <a:pt x="142624" y="266460"/>
                      <a:pt x="205708" y="280173"/>
                    </a:cubicBezTo>
                    <a:cubicBezTo>
                      <a:pt x="274277" y="293887"/>
                      <a:pt x="342846" y="304858"/>
                      <a:pt x="411415" y="304858"/>
                    </a:cubicBezTo>
                    <a:close/>
                    <a:moveTo>
                      <a:pt x="101482" y="225318"/>
                    </a:moveTo>
                    <a:cubicBezTo>
                      <a:pt x="109711" y="222575"/>
                      <a:pt x="115196" y="222575"/>
                      <a:pt x="123425" y="219832"/>
                    </a:cubicBezTo>
                    <a:cubicBezTo>
                      <a:pt x="159081" y="211604"/>
                      <a:pt x="194737" y="203376"/>
                      <a:pt x="230393" y="195148"/>
                    </a:cubicBezTo>
                    <a:cubicBezTo>
                      <a:pt x="233135" y="195148"/>
                      <a:pt x="238621" y="195148"/>
                      <a:pt x="244107" y="195148"/>
                    </a:cubicBezTo>
                    <a:cubicBezTo>
                      <a:pt x="329132" y="217090"/>
                      <a:pt x="416901" y="217090"/>
                      <a:pt x="504669" y="200633"/>
                    </a:cubicBezTo>
                    <a:cubicBezTo>
                      <a:pt x="507412" y="200633"/>
                      <a:pt x="510154" y="200633"/>
                      <a:pt x="512897" y="197890"/>
                    </a:cubicBezTo>
                    <a:cubicBezTo>
                      <a:pt x="523868" y="195148"/>
                      <a:pt x="529354" y="186920"/>
                      <a:pt x="529354" y="178691"/>
                    </a:cubicBezTo>
                    <a:lnTo>
                      <a:pt x="392216" y="178691"/>
                    </a:lnTo>
                    <a:cubicBezTo>
                      <a:pt x="348331" y="181434"/>
                      <a:pt x="301704" y="175949"/>
                      <a:pt x="257820" y="162235"/>
                    </a:cubicBezTo>
                    <a:cubicBezTo>
                      <a:pt x="260563" y="156749"/>
                      <a:pt x="260563" y="154006"/>
                      <a:pt x="263306" y="151263"/>
                    </a:cubicBezTo>
                    <a:cubicBezTo>
                      <a:pt x="279762" y="115608"/>
                      <a:pt x="296219" y="82694"/>
                      <a:pt x="312676" y="47039"/>
                    </a:cubicBezTo>
                    <a:cubicBezTo>
                      <a:pt x="318161" y="33325"/>
                      <a:pt x="323647" y="30582"/>
                      <a:pt x="340103" y="30582"/>
                    </a:cubicBezTo>
                    <a:cubicBezTo>
                      <a:pt x="370274" y="33325"/>
                      <a:pt x="403187" y="36068"/>
                      <a:pt x="433357" y="36068"/>
                    </a:cubicBezTo>
                    <a:cubicBezTo>
                      <a:pt x="452557" y="36068"/>
                      <a:pt x="474499" y="30582"/>
                      <a:pt x="493698" y="27839"/>
                    </a:cubicBezTo>
                    <a:lnTo>
                      <a:pt x="570496" y="164977"/>
                    </a:lnTo>
                    <a:cubicBezTo>
                      <a:pt x="573239" y="173206"/>
                      <a:pt x="578724" y="178691"/>
                      <a:pt x="589695" y="181434"/>
                    </a:cubicBezTo>
                    <a:cubicBezTo>
                      <a:pt x="633579" y="192405"/>
                      <a:pt x="677463" y="203376"/>
                      <a:pt x="721348" y="214347"/>
                    </a:cubicBezTo>
                    <a:cubicBezTo>
                      <a:pt x="724091" y="214347"/>
                      <a:pt x="729576" y="217090"/>
                      <a:pt x="732319" y="217090"/>
                    </a:cubicBezTo>
                    <a:cubicBezTo>
                      <a:pt x="732319" y="217090"/>
                      <a:pt x="732319" y="219832"/>
                      <a:pt x="732319" y="219832"/>
                    </a:cubicBezTo>
                    <a:cubicBezTo>
                      <a:pt x="715862" y="222575"/>
                      <a:pt x="702148" y="225318"/>
                      <a:pt x="685692" y="228061"/>
                    </a:cubicBezTo>
                    <a:cubicBezTo>
                      <a:pt x="625351" y="239032"/>
                      <a:pt x="567753" y="250003"/>
                      <a:pt x="507412" y="258232"/>
                    </a:cubicBezTo>
                    <a:cubicBezTo>
                      <a:pt x="416901" y="269202"/>
                      <a:pt x="323647" y="263717"/>
                      <a:pt x="233135" y="244518"/>
                    </a:cubicBezTo>
                    <a:cubicBezTo>
                      <a:pt x="191994" y="236289"/>
                      <a:pt x="150852" y="228061"/>
                      <a:pt x="106968" y="222575"/>
                    </a:cubicBezTo>
                    <a:cubicBezTo>
                      <a:pt x="104225" y="230804"/>
                      <a:pt x="101482" y="228061"/>
                      <a:pt x="101482" y="225318"/>
                    </a:cubicBezTo>
                    <a:close/>
                  </a:path>
                </a:pathLst>
              </a:custGeom>
              <a:solidFill>
                <a:srgbClr val="000000"/>
              </a:solidFill>
              <a:ln w="27426" cap="flat">
                <a:noFill/>
                <a:prstDash val="solid"/>
                <a:miter/>
              </a:ln>
            </p:spPr>
            <p:txBody>
              <a:bodyPr rtlCol="0" anchor="ctr"/>
              <a:lstStyle/>
              <a:p>
                <a:endParaRPr lang="en-US"/>
              </a:p>
            </p:txBody>
          </p:sp>
          <p:sp>
            <p:nvSpPr>
              <p:cNvPr id="28" name="Freeform 1305">
                <a:extLst>
                  <a:ext uri="{FF2B5EF4-FFF2-40B4-BE49-F238E27FC236}">
                    <a16:creationId xmlns:a16="http://schemas.microsoft.com/office/drawing/2014/main" id="{024AE66E-8A61-3060-5EAA-A4291198E50F}"/>
                  </a:ext>
                </a:extLst>
              </p:cNvPr>
              <p:cNvSpPr/>
              <p:nvPr/>
            </p:nvSpPr>
            <p:spPr>
              <a:xfrm>
                <a:off x="4595785" y="6003635"/>
                <a:ext cx="230392" cy="410728"/>
              </a:xfrm>
              <a:custGeom>
                <a:avLst/>
                <a:gdLst>
                  <a:gd name="connsiteX0" fmla="*/ 222164 w 230392"/>
                  <a:gd name="connsiteY0" fmla="*/ 2057 h 410728"/>
                  <a:gd name="connsiteX1" fmla="*/ 205708 w 230392"/>
                  <a:gd name="connsiteY1" fmla="*/ 2057 h 410728"/>
                  <a:gd name="connsiteX2" fmla="*/ 112454 w 230392"/>
                  <a:gd name="connsiteY2" fmla="*/ 37713 h 410728"/>
                  <a:gd name="connsiteX3" fmla="*/ 21942 w 230392"/>
                  <a:gd name="connsiteY3" fmla="*/ 150166 h 410728"/>
                  <a:gd name="connsiteX4" fmla="*/ 16457 w 230392"/>
                  <a:gd name="connsiteY4" fmla="*/ 210507 h 410728"/>
                  <a:gd name="connsiteX5" fmla="*/ 0 w 230392"/>
                  <a:gd name="connsiteY5" fmla="*/ 391530 h 410728"/>
                  <a:gd name="connsiteX6" fmla="*/ 0 w 230392"/>
                  <a:gd name="connsiteY6" fmla="*/ 402501 h 410728"/>
                  <a:gd name="connsiteX7" fmla="*/ 16457 w 230392"/>
                  <a:gd name="connsiteY7" fmla="*/ 410729 h 410728"/>
                  <a:gd name="connsiteX8" fmla="*/ 30171 w 230392"/>
                  <a:gd name="connsiteY8" fmla="*/ 394272 h 410728"/>
                  <a:gd name="connsiteX9" fmla="*/ 52112 w 230392"/>
                  <a:gd name="connsiteY9" fmla="*/ 169366 h 410728"/>
                  <a:gd name="connsiteX10" fmla="*/ 131653 w 230392"/>
                  <a:gd name="connsiteY10" fmla="*/ 62398 h 410728"/>
                  <a:gd name="connsiteX11" fmla="*/ 219421 w 230392"/>
                  <a:gd name="connsiteY11" fmla="*/ 29485 h 410728"/>
                  <a:gd name="connsiteX12" fmla="*/ 230392 w 230392"/>
                  <a:gd name="connsiteY12" fmla="*/ 15771 h 410728"/>
                  <a:gd name="connsiteX13" fmla="*/ 222164 w 230392"/>
                  <a:gd name="connsiteY13" fmla="*/ 2057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392" h="410728">
                    <a:moveTo>
                      <a:pt x="222164" y="2057"/>
                    </a:moveTo>
                    <a:cubicBezTo>
                      <a:pt x="216678" y="-686"/>
                      <a:pt x="211193" y="-686"/>
                      <a:pt x="205708" y="2057"/>
                    </a:cubicBezTo>
                    <a:cubicBezTo>
                      <a:pt x="172794" y="13028"/>
                      <a:pt x="142624" y="23999"/>
                      <a:pt x="112454" y="37713"/>
                    </a:cubicBezTo>
                    <a:cubicBezTo>
                      <a:pt x="63084" y="59655"/>
                      <a:pt x="32913" y="98054"/>
                      <a:pt x="21942" y="150166"/>
                    </a:cubicBezTo>
                    <a:cubicBezTo>
                      <a:pt x="19199" y="169366"/>
                      <a:pt x="16457" y="188565"/>
                      <a:pt x="16457" y="210507"/>
                    </a:cubicBezTo>
                    <a:cubicBezTo>
                      <a:pt x="10971" y="270848"/>
                      <a:pt x="5485" y="331189"/>
                      <a:pt x="0" y="391530"/>
                    </a:cubicBezTo>
                    <a:cubicBezTo>
                      <a:pt x="0" y="394272"/>
                      <a:pt x="0" y="399758"/>
                      <a:pt x="0" y="402501"/>
                    </a:cubicBezTo>
                    <a:cubicBezTo>
                      <a:pt x="5485" y="407986"/>
                      <a:pt x="10971" y="410729"/>
                      <a:pt x="16457" y="410729"/>
                    </a:cubicBezTo>
                    <a:cubicBezTo>
                      <a:pt x="24685" y="410729"/>
                      <a:pt x="30171" y="405244"/>
                      <a:pt x="30171" y="394272"/>
                    </a:cubicBezTo>
                    <a:cubicBezTo>
                      <a:pt x="38399" y="320218"/>
                      <a:pt x="43884" y="243420"/>
                      <a:pt x="52112" y="169366"/>
                    </a:cubicBezTo>
                    <a:cubicBezTo>
                      <a:pt x="57598" y="117254"/>
                      <a:pt x="85026" y="81597"/>
                      <a:pt x="131653" y="62398"/>
                    </a:cubicBezTo>
                    <a:cubicBezTo>
                      <a:pt x="161823" y="51427"/>
                      <a:pt x="189251" y="40456"/>
                      <a:pt x="219421" y="29485"/>
                    </a:cubicBezTo>
                    <a:cubicBezTo>
                      <a:pt x="224907" y="26742"/>
                      <a:pt x="230392" y="21257"/>
                      <a:pt x="230392" y="15771"/>
                    </a:cubicBezTo>
                    <a:cubicBezTo>
                      <a:pt x="230392" y="13028"/>
                      <a:pt x="224907" y="4800"/>
                      <a:pt x="222164" y="2057"/>
                    </a:cubicBezTo>
                    <a:close/>
                  </a:path>
                </a:pathLst>
              </a:custGeom>
              <a:solidFill>
                <a:srgbClr val="000000"/>
              </a:solidFill>
              <a:ln w="27426" cap="flat">
                <a:noFill/>
                <a:prstDash val="solid"/>
                <a:miter/>
              </a:ln>
            </p:spPr>
            <p:txBody>
              <a:bodyPr rtlCol="0" anchor="ctr"/>
              <a:lstStyle/>
              <a:p>
                <a:endParaRPr lang="en-US"/>
              </a:p>
            </p:txBody>
          </p:sp>
          <p:sp>
            <p:nvSpPr>
              <p:cNvPr id="29" name="Freeform 1306">
                <a:extLst>
                  <a:ext uri="{FF2B5EF4-FFF2-40B4-BE49-F238E27FC236}">
                    <a16:creationId xmlns:a16="http://schemas.microsoft.com/office/drawing/2014/main" id="{54ECE28B-670A-66C3-7126-78847C1F62EB}"/>
                  </a:ext>
                </a:extLst>
              </p:cNvPr>
              <p:cNvSpPr/>
              <p:nvPr/>
            </p:nvSpPr>
            <p:spPr>
              <a:xfrm>
                <a:off x="4809721" y="5849354"/>
                <a:ext cx="330009" cy="208691"/>
              </a:xfrm>
              <a:custGeom>
                <a:avLst/>
                <a:gdLst>
                  <a:gd name="connsiteX0" fmla="*/ 312676 w 330009"/>
                  <a:gd name="connsiteY0" fmla="*/ 0 h 208691"/>
                  <a:gd name="connsiteX1" fmla="*/ 296219 w 330009"/>
                  <a:gd name="connsiteY1" fmla="*/ 19200 h 208691"/>
                  <a:gd name="connsiteX2" fmla="*/ 296219 w 330009"/>
                  <a:gd name="connsiteY2" fmla="*/ 57598 h 208691"/>
                  <a:gd name="connsiteX3" fmla="*/ 170051 w 330009"/>
                  <a:gd name="connsiteY3" fmla="*/ 181022 h 208691"/>
                  <a:gd name="connsiteX4" fmla="*/ 30170 w 330009"/>
                  <a:gd name="connsiteY4" fmla="*/ 46627 h 208691"/>
                  <a:gd name="connsiteX5" fmla="*/ 30170 w 330009"/>
                  <a:gd name="connsiteY5" fmla="*/ 16457 h 208691"/>
                  <a:gd name="connsiteX6" fmla="*/ 13714 w 330009"/>
                  <a:gd name="connsiteY6" fmla="*/ 0 h 208691"/>
                  <a:gd name="connsiteX7" fmla="*/ 0 w 330009"/>
                  <a:gd name="connsiteY7" fmla="*/ 16457 h 208691"/>
                  <a:gd name="connsiteX8" fmla="*/ 0 w 330009"/>
                  <a:gd name="connsiteY8" fmla="*/ 38399 h 208691"/>
                  <a:gd name="connsiteX9" fmla="*/ 0 w 330009"/>
                  <a:gd name="connsiteY9" fmla="*/ 38399 h 208691"/>
                  <a:gd name="connsiteX10" fmla="*/ 0 w 330009"/>
                  <a:gd name="connsiteY10" fmla="*/ 43884 h 208691"/>
                  <a:gd name="connsiteX11" fmla="*/ 117939 w 330009"/>
                  <a:gd name="connsiteY11" fmla="*/ 202965 h 208691"/>
                  <a:gd name="connsiteX12" fmla="*/ 307190 w 330009"/>
                  <a:gd name="connsiteY12" fmla="*/ 128910 h 208691"/>
                  <a:gd name="connsiteX13" fmla="*/ 329132 w 330009"/>
                  <a:gd name="connsiteY13" fmla="*/ 16457 h 208691"/>
                  <a:gd name="connsiteX14" fmla="*/ 312676 w 330009"/>
                  <a:gd name="connsiteY14" fmla="*/ 0 h 20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0009" h="208691">
                    <a:moveTo>
                      <a:pt x="312676" y="0"/>
                    </a:moveTo>
                    <a:cubicBezTo>
                      <a:pt x="301704" y="0"/>
                      <a:pt x="296219" y="5486"/>
                      <a:pt x="296219" y="19200"/>
                    </a:cubicBezTo>
                    <a:cubicBezTo>
                      <a:pt x="296219" y="32913"/>
                      <a:pt x="296219" y="43884"/>
                      <a:pt x="296219" y="57598"/>
                    </a:cubicBezTo>
                    <a:cubicBezTo>
                      <a:pt x="293476" y="123424"/>
                      <a:pt x="235878" y="178280"/>
                      <a:pt x="170051" y="181022"/>
                    </a:cubicBezTo>
                    <a:cubicBezTo>
                      <a:pt x="90511" y="183765"/>
                      <a:pt x="30170" y="126167"/>
                      <a:pt x="30170" y="46627"/>
                    </a:cubicBezTo>
                    <a:cubicBezTo>
                      <a:pt x="30170" y="35656"/>
                      <a:pt x="30170" y="27428"/>
                      <a:pt x="30170" y="16457"/>
                    </a:cubicBezTo>
                    <a:cubicBezTo>
                      <a:pt x="30170" y="5486"/>
                      <a:pt x="21942" y="0"/>
                      <a:pt x="13714" y="0"/>
                    </a:cubicBezTo>
                    <a:cubicBezTo>
                      <a:pt x="5485" y="0"/>
                      <a:pt x="0" y="5486"/>
                      <a:pt x="0" y="16457"/>
                    </a:cubicBezTo>
                    <a:cubicBezTo>
                      <a:pt x="0" y="24686"/>
                      <a:pt x="0" y="32913"/>
                      <a:pt x="0" y="38399"/>
                    </a:cubicBezTo>
                    <a:cubicBezTo>
                      <a:pt x="0" y="38399"/>
                      <a:pt x="0" y="38399"/>
                      <a:pt x="0" y="38399"/>
                    </a:cubicBezTo>
                    <a:cubicBezTo>
                      <a:pt x="0" y="41141"/>
                      <a:pt x="0" y="43884"/>
                      <a:pt x="0" y="43884"/>
                    </a:cubicBezTo>
                    <a:cubicBezTo>
                      <a:pt x="0" y="117939"/>
                      <a:pt x="49370" y="183765"/>
                      <a:pt x="117939" y="202965"/>
                    </a:cubicBezTo>
                    <a:cubicBezTo>
                      <a:pt x="191994" y="222164"/>
                      <a:pt x="268791" y="191993"/>
                      <a:pt x="307190" y="128910"/>
                    </a:cubicBezTo>
                    <a:cubicBezTo>
                      <a:pt x="329132" y="93255"/>
                      <a:pt x="331875" y="57598"/>
                      <a:pt x="329132" y="16457"/>
                    </a:cubicBezTo>
                    <a:cubicBezTo>
                      <a:pt x="326390" y="8229"/>
                      <a:pt x="320904" y="2743"/>
                      <a:pt x="312676" y="0"/>
                    </a:cubicBezTo>
                    <a:close/>
                  </a:path>
                </a:pathLst>
              </a:custGeom>
              <a:solidFill>
                <a:srgbClr val="000000"/>
              </a:solidFill>
              <a:ln w="27426" cap="flat">
                <a:noFill/>
                <a:prstDash val="solid"/>
                <a:miter/>
              </a:ln>
            </p:spPr>
            <p:txBody>
              <a:bodyPr rtlCol="0" anchor="ctr"/>
              <a:lstStyle/>
              <a:p>
                <a:endParaRPr lang="en-US"/>
              </a:p>
            </p:txBody>
          </p:sp>
          <p:sp>
            <p:nvSpPr>
              <p:cNvPr id="30" name="Freeform 1307">
                <a:extLst>
                  <a:ext uri="{FF2B5EF4-FFF2-40B4-BE49-F238E27FC236}">
                    <a16:creationId xmlns:a16="http://schemas.microsoft.com/office/drawing/2014/main" id="{3FF46B05-9C4E-7964-6C42-8893A7522692}"/>
                  </a:ext>
                </a:extLst>
              </p:cNvPr>
              <p:cNvSpPr/>
              <p:nvPr/>
            </p:nvSpPr>
            <p:spPr>
              <a:xfrm>
                <a:off x="4908461" y="5901468"/>
                <a:ext cx="128910" cy="82282"/>
              </a:xfrm>
              <a:custGeom>
                <a:avLst/>
                <a:gdLst>
                  <a:gd name="connsiteX0" fmla="*/ 95997 w 128910"/>
                  <a:gd name="connsiteY0" fmla="*/ 19199 h 82282"/>
                  <a:gd name="connsiteX1" fmla="*/ 90511 w 128910"/>
                  <a:gd name="connsiteY1" fmla="*/ 35656 h 82282"/>
                  <a:gd name="connsiteX2" fmla="*/ 54855 w 128910"/>
                  <a:gd name="connsiteY2" fmla="*/ 49369 h 82282"/>
                  <a:gd name="connsiteX3" fmla="*/ 30171 w 128910"/>
                  <a:gd name="connsiteY3" fmla="*/ 19199 h 82282"/>
                  <a:gd name="connsiteX4" fmla="*/ 13714 w 128910"/>
                  <a:gd name="connsiteY4" fmla="*/ 0 h 82282"/>
                  <a:gd name="connsiteX5" fmla="*/ 0 w 128910"/>
                  <a:gd name="connsiteY5" fmla="*/ 21942 h 82282"/>
                  <a:gd name="connsiteX6" fmla="*/ 65827 w 128910"/>
                  <a:gd name="connsiteY6" fmla="*/ 82283 h 82282"/>
                  <a:gd name="connsiteX7" fmla="*/ 128910 w 128910"/>
                  <a:gd name="connsiteY7" fmla="*/ 21942 h 82282"/>
                  <a:gd name="connsiteX8" fmla="*/ 115197 w 128910"/>
                  <a:gd name="connsiteY8" fmla="*/ 2742 h 82282"/>
                  <a:gd name="connsiteX9" fmla="*/ 95997 w 128910"/>
                  <a:gd name="connsiteY9" fmla="*/ 19199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10" h="82282">
                    <a:moveTo>
                      <a:pt x="95997" y="19199"/>
                    </a:moveTo>
                    <a:cubicBezTo>
                      <a:pt x="95997" y="24685"/>
                      <a:pt x="93254" y="30170"/>
                      <a:pt x="90511" y="35656"/>
                    </a:cubicBezTo>
                    <a:cubicBezTo>
                      <a:pt x="82283" y="46626"/>
                      <a:pt x="68569" y="52112"/>
                      <a:pt x="54855" y="49369"/>
                    </a:cubicBezTo>
                    <a:cubicBezTo>
                      <a:pt x="41142" y="43884"/>
                      <a:pt x="32914" y="35656"/>
                      <a:pt x="30171" y="19199"/>
                    </a:cubicBezTo>
                    <a:cubicBezTo>
                      <a:pt x="27428" y="5485"/>
                      <a:pt x="21942" y="0"/>
                      <a:pt x="13714" y="0"/>
                    </a:cubicBezTo>
                    <a:cubicBezTo>
                      <a:pt x="2743" y="0"/>
                      <a:pt x="0" y="8228"/>
                      <a:pt x="0" y="21942"/>
                    </a:cubicBezTo>
                    <a:cubicBezTo>
                      <a:pt x="2743" y="54855"/>
                      <a:pt x="30171" y="82283"/>
                      <a:pt x="65827" y="82283"/>
                    </a:cubicBezTo>
                    <a:cubicBezTo>
                      <a:pt x="98740" y="82283"/>
                      <a:pt x="128910" y="54855"/>
                      <a:pt x="128910" y="21942"/>
                    </a:cubicBezTo>
                    <a:cubicBezTo>
                      <a:pt x="128910" y="10971"/>
                      <a:pt x="123425" y="2742"/>
                      <a:pt x="115197" y="2742"/>
                    </a:cubicBezTo>
                    <a:cubicBezTo>
                      <a:pt x="104225" y="2742"/>
                      <a:pt x="98740" y="8228"/>
                      <a:pt x="95997" y="19199"/>
                    </a:cubicBezTo>
                    <a:close/>
                  </a:path>
                </a:pathLst>
              </a:custGeom>
              <a:solidFill>
                <a:srgbClr val="000000"/>
              </a:solidFill>
              <a:ln w="27426" cap="flat">
                <a:noFill/>
                <a:prstDash val="solid"/>
                <a:miter/>
              </a:ln>
            </p:spPr>
            <p:txBody>
              <a:bodyPr rtlCol="0" anchor="ctr"/>
              <a:lstStyle/>
              <a:p>
                <a:endParaRPr lang="en-US"/>
              </a:p>
            </p:txBody>
          </p:sp>
          <p:sp>
            <p:nvSpPr>
              <p:cNvPr id="31" name="Freeform 1308">
                <a:extLst>
                  <a:ext uri="{FF2B5EF4-FFF2-40B4-BE49-F238E27FC236}">
                    <a16:creationId xmlns:a16="http://schemas.microsoft.com/office/drawing/2014/main" id="{C5267517-4C00-5BE6-15A3-CBD564AA32A2}"/>
                  </a:ext>
                </a:extLst>
              </p:cNvPr>
              <p:cNvSpPr/>
              <p:nvPr/>
            </p:nvSpPr>
            <p:spPr>
              <a:xfrm>
                <a:off x="4870062" y="6057804"/>
                <a:ext cx="213935" cy="359302"/>
              </a:xfrm>
              <a:custGeom>
                <a:avLst/>
                <a:gdLst>
                  <a:gd name="connsiteX0" fmla="*/ 194737 w 213935"/>
                  <a:gd name="connsiteY0" fmla="*/ 2743 h 359302"/>
                  <a:gd name="connsiteX1" fmla="*/ 178280 w 213935"/>
                  <a:gd name="connsiteY1" fmla="*/ 16457 h 359302"/>
                  <a:gd name="connsiteX2" fmla="*/ 178280 w 213935"/>
                  <a:gd name="connsiteY2" fmla="*/ 21943 h 359302"/>
                  <a:gd name="connsiteX3" fmla="*/ 104225 w 213935"/>
                  <a:gd name="connsiteY3" fmla="*/ 87769 h 359302"/>
                  <a:gd name="connsiteX4" fmla="*/ 32913 w 213935"/>
                  <a:gd name="connsiteY4" fmla="*/ 19200 h 359302"/>
                  <a:gd name="connsiteX5" fmla="*/ 16457 w 213935"/>
                  <a:gd name="connsiteY5" fmla="*/ 0 h 359302"/>
                  <a:gd name="connsiteX6" fmla="*/ 0 w 213935"/>
                  <a:gd name="connsiteY6" fmla="*/ 21943 h 359302"/>
                  <a:gd name="connsiteX7" fmla="*/ 79540 w 213935"/>
                  <a:gd name="connsiteY7" fmla="*/ 117939 h 359302"/>
                  <a:gd name="connsiteX8" fmla="*/ 90511 w 213935"/>
                  <a:gd name="connsiteY8" fmla="*/ 131653 h 359302"/>
                  <a:gd name="connsiteX9" fmla="*/ 90511 w 213935"/>
                  <a:gd name="connsiteY9" fmla="*/ 235878 h 359302"/>
                  <a:gd name="connsiteX10" fmla="*/ 90511 w 213935"/>
                  <a:gd name="connsiteY10" fmla="*/ 235878 h 359302"/>
                  <a:gd name="connsiteX11" fmla="*/ 90511 w 213935"/>
                  <a:gd name="connsiteY11" fmla="*/ 337360 h 359302"/>
                  <a:gd name="connsiteX12" fmla="*/ 90511 w 213935"/>
                  <a:gd name="connsiteY12" fmla="*/ 348331 h 359302"/>
                  <a:gd name="connsiteX13" fmla="*/ 106968 w 213935"/>
                  <a:gd name="connsiteY13" fmla="*/ 359302 h 359302"/>
                  <a:gd name="connsiteX14" fmla="*/ 123425 w 213935"/>
                  <a:gd name="connsiteY14" fmla="*/ 345588 h 359302"/>
                  <a:gd name="connsiteX15" fmla="*/ 123425 w 213935"/>
                  <a:gd name="connsiteY15" fmla="*/ 337360 h 359302"/>
                  <a:gd name="connsiteX16" fmla="*/ 123425 w 213935"/>
                  <a:gd name="connsiteY16" fmla="*/ 134395 h 359302"/>
                  <a:gd name="connsiteX17" fmla="*/ 134395 w 213935"/>
                  <a:gd name="connsiteY17" fmla="*/ 120681 h 359302"/>
                  <a:gd name="connsiteX18" fmla="*/ 172794 w 213935"/>
                  <a:gd name="connsiteY18" fmla="*/ 101483 h 359302"/>
                  <a:gd name="connsiteX19" fmla="*/ 213936 w 213935"/>
                  <a:gd name="connsiteY19" fmla="*/ 21943 h 359302"/>
                  <a:gd name="connsiteX20" fmla="*/ 194737 w 213935"/>
                  <a:gd name="connsiteY20" fmla="*/ 2743 h 35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935" h="359302">
                    <a:moveTo>
                      <a:pt x="194737" y="2743"/>
                    </a:moveTo>
                    <a:cubicBezTo>
                      <a:pt x="186508" y="2743"/>
                      <a:pt x="178280" y="8229"/>
                      <a:pt x="178280" y="16457"/>
                    </a:cubicBezTo>
                    <a:cubicBezTo>
                      <a:pt x="178280" y="19200"/>
                      <a:pt x="178280" y="21943"/>
                      <a:pt x="178280" y="21943"/>
                    </a:cubicBezTo>
                    <a:cubicBezTo>
                      <a:pt x="175537" y="60341"/>
                      <a:pt x="142624" y="90512"/>
                      <a:pt x="104225" y="87769"/>
                    </a:cubicBezTo>
                    <a:cubicBezTo>
                      <a:pt x="65826" y="87769"/>
                      <a:pt x="35656" y="57598"/>
                      <a:pt x="32913" y="19200"/>
                    </a:cubicBezTo>
                    <a:cubicBezTo>
                      <a:pt x="32913" y="5486"/>
                      <a:pt x="27428" y="0"/>
                      <a:pt x="16457" y="0"/>
                    </a:cubicBezTo>
                    <a:cubicBezTo>
                      <a:pt x="5485" y="0"/>
                      <a:pt x="0" y="8229"/>
                      <a:pt x="0" y="21943"/>
                    </a:cubicBezTo>
                    <a:cubicBezTo>
                      <a:pt x="2743" y="68569"/>
                      <a:pt x="32913" y="104225"/>
                      <a:pt x="79540" y="117939"/>
                    </a:cubicBezTo>
                    <a:cubicBezTo>
                      <a:pt x="87768" y="120681"/>
                      <a:pt x="90511" y="123424"/>
                      <a:pt x="90511" y="131653"/>
                    </a:cubicBezTo>
                    <a:cubicBezTo>
                      <a:pt x="90511" y="167309"/>
                      <a:pt x="90511" y="200222"/>
                      <a:pt x="90511" y="235878"/>
                    </a:cubicBezTo>
                    <a:cubicBezTo>
                      <a:pt x="90511" y="235878"/>
                      <a:pt x="90511" y="235878"/>
                      <a:pt x="90511" y="235878"/>
                    </a:cubicBezTo>
                    <a:cubicBezTo>
                      <a:pt x="90511" y="268791"/>
                      <a:pt x="90511" y="301704"/>
                      <a:pt x="90511" y="337360"/>
                    </a:cubicBezTo>
                    <a:cubicBezTo>
                      <a:pt x="90511" y="340102"/>
                      <a:pt x="90511" y="345588"/>
                      <a:pt x="90511" y="348331"/>
                    </a:cubicBezTo>
                    <a:cubicBezTo>
                      <a:pt x="93254" y="356559"/>
                      <a:pt x="98740" y="359302"/>
                      <a:pt x="106968" y="359302"/>
                    </a:cubicBezTo>
                    <a:cubicBezTo>
                      <a:pt x="115196" y="359302"/>
                      <a:pt x="120682" y="353816"/>
                      <a:pt x="123425" y="345588"/>
                    </a:cubicBezTo>
                    <a:cubicBezTo>
                      <a:pt x="123425" y="342845"/>
                      <a:pt x="123425" y="340102"/>
                      <a:pt x="123425" y="337360"/>
                    </a:cubicBezTo>
                    <a:cubicBezTo>
                      <a:pt x="123425" y="268791"/>
                      <a:pt x="123425" y="200222"/>
                      <a:pt x="123425" y="134395"/>
                    </a:cubicBezTo>
                    <a:cubicBezTo>
                      <a:pt x="123425" y="126167"/>
                      <a:pt x="126167" y="123424"/>
                      <a:pt x="134395" y="120681"/>
                    </a:cubicBezTo>
                    <a:cubicBezTo>
                      <a:pt x="148109" y="115196"/>
                      <a:pt x="161823" y="109710"/>
                      <a:pt x="172794" y="101483"/>
                    </a:cubicBezTo>
                    <a:cubicBezTo>
                      <a:pt x="200222" y="82283"/>
                      <a:pt x="211193" y="54855"/>
                      <a:pt x="213936" y="21943"/>
                    </a:cubicBezTo>
                    <a:cubicBezTo>
                      <a:pt x="208450" y="10971"/>
                      <a:pt x="202965" y="2743"/>
                      <a:pt x="194737" y="2743"/>
                    </a:cubicBezTo>
                    <a:close/>
                  </a:path>
                </a:pathLst>
              </a:custGeom>
              <a:solidFill>
                <a:srgbClr val="000000"/>
              </a:solidFill>
              <a:ln w="27426" cap="flat">
                <a:noFill/>
                <a:prstDash val="solid"/>
                <a:miter/>
              </a:ln>
            </p:spPr>
            <p:txBody>
              <a:bodyPr rtlCol="0" anchor="ctr"/>
              <a:lstStyle/>
              <a:p>
                <a:endParaRPr lang="en-US"/>
              </a:p>
            </p:txBody>
          </p:sp>
        </p:grpSp>
        <p:sp>
          <p:nvSpPr>
            <p:cNvPr id="13" name="Freeform 1290">
              <a:extLst>
                <a:ext uri="{FF2B5EF4-FFF2-40B4-BE49-F238E27FC236}">
                  <a16:creationId xmlns:a16="http://schemas.microsoft.com/office/drawing/2014/main" id="{551A9A11-4494-E665-4598-E3ED4D670193}"/>
                </a:ext>
              </a:extLst>
            </p:cNvPr>
            <p:cNvSpPr/>
            <p:nvPr/>
          </p:nvSpPr>
          <p:spPr>
            <a:xfrm>
              <a:off x="5185480" y="5860326"/>
              <a:ext cx="326389" cy="573237"/>
            </a:xfrm>
            <a:custGeom>
              <a:avLst/>
              <a:gdLst>
                <a:gd name="connsiteX0" fmla="*/ 326389 w 326389"/>
                <a:gd name="connsiteY0" fmla="*/ 285247 h 573237"/>
                <a:gd name="connsiteX1" fmla="*/ 326389 w 326389"/>
                <a:gd name="connsiteY1" fmla="*/ 507411 h 573237"/>
                <a:gd name="connsiteX2" fmla="*/ 260563 w 326389"/>
                <a:gd name="connsiteY2" fmla="*/ 573237 h 573237"/>
                <a:gd name="connsiteX3" fmla="*/ 65826 w 326389"/>
                <a:gd name="connsiteY3" fmla="*/ 573237 h 573237"/>
                <a:gd name="connsiteX4" fmla="*/ 0 w 326389"/>
                <a:gd name="connsiteY4" fmla="*/ 507411 h 573237"/>
                <a:gd name="connsiteX5" fmla="*/ 0 w 326389"/>
                <a:gd name="connsiteY5" fmla="*/ 63083 h 573237"/>
                <a:gd name="connsiteX6" fmla="*/ 63083 w 326389"/>
                <a:gd name="connsiteY6" fmla="*/ 0 h 573237"/>
                <a:gd name="connsiteX7" fmla="*/ 263306 w 326389"/>
                <a:gd name="connsiteY7" fmla="*/ 0 h 573237"/>
                <a:gd name="connsiteX8" fmla="*/ 326389 w 326389"/>
                <a:gd name="connsiteY8" fmla="*/ 63083 h 573237"/>
                <a:gd name="connsiteX9" fmla="*/ 326389 w 326389"/>
                <a:gd name="connsiteY9" fmla="*/ 285247 h 573237"/>
                <a:gd name="connsiteX10" fmla="*/ 293476 w 326389"/>
                <a:gd name="connsiteY10" fmla="*/ 449813 h 573237"/>
                <a:gd name="connsiteX11" fmla="*/ 293476 w 326389"/>
                <a:gd name="connsiteY11" fmla="*/ 438842 h 573237"/>
                <a:gd name="connsiteX12" fmla="*/ 293476 w 326389"/>
                <a:gd name="connsiteY12" fmla="*/ 63083 h 573237"/>
                <a:gd name="connsiteX13" fmla="*/ 260563 w 326389"/>
                <a:gd name="connsiteY13" fmla="*/ 30170 h 573237"/>
                <a:gd name="connsiteX14" fmla="*/ 63083 w 326389"/>
                <a:gd name="connsiteY14" fmla="*/ 30170 h 573237"/>
                <a:gd name="connsiteX15" fmla="*/ 30171 w 326389"/>
                <a:gd name="connsiteY15" fmla="*/ 63083 h 573237"/>
                <a:gd name="connsiteX16" fmla="*/ 30171 w 326389"/>
                <a:gd name="connsiteY16" fmla="*/ 438842 h 573237"/>
                <a:gd name="connsiteX17" fmla="*/ 30171 w 326389"/>
                <a:gd name="connsiteY17" fmla="*/ 449813 h 573237"/>
                <a:gd name="connsiteX18" fmla="*/ 293476 w 326389"/>
                <a:gd name="connsiteY18" fmla="*/ 449813 h 573237"/>
                <a:gd name="connsiteX19" fmla="*/ 293476 w 326389"/>
                <a:gd name="connsiteY19" fmla="*/ 482725 h 573237"/>
                <a:gd name="connsiteX20" fmla="*/ 279763 w 326389"/>
                <a:gd name="connsiteY20" fmla="*/ 482725 h 573237"/>
                <a:gd name="connsiteX21" fmla="*/ 60341 w 326389"/>
                <a:gd name="connsiteY21" fmla="*/ 482725 h 573237"/>
                <a:gd name="connsiteX22" fmla="*/ 32914 w 326389"/>
                <a:gd name="connsiteY22" fmla="*/ 512896 h 573237"/>
                <a:gd name="connsiteX23" fmla="*/ 57598 w 326389"/>
                <a:gd name="connsiteY23" fmla="*/ 537581 h 573237"/>
                <a:gd name="connsiteX24" fmla="*/ 82283 w 326389"/>
                <a:gd name="connsiteY24" fmla="*/ 537581 h 573237"/>
                <a:gd name="connsiteX25" fmla="*/ 263306 w 326389"/>
                <a:gd name="connsiteY25" fmla="*/ 537581 h 573237"/>
                <a:gd name="connsiteX26" fmla="*/ 290734 w 326389"/>
                <a:gd name="connsiteY26" fmla="*/ 518382 h 573237"/>
                <a:gd name="connsiteX27" fmla="*/ 293476 w 326389"/>
                <a:gd name="connsiteY27" fmla="*/ 482725 h 57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6389" h="573237">
                  <a:moveTo>
                    <a:pt x="326389" y="285247"/>
                  </a:moveTo>
                  <a:cubicBezTo>
                    <a:pt x="326389" y="359301"/>
                    <a:pt x="326389" y="433356"/>
                    <a:pt x="326389" y="507411"/>
                  </a:cubicBezTo>
                  <a:cubicBezTo>
                    <a:pt x="326389" y="548552"/>
                    <a:pt x="304447" y="570494"/>
                    <a:pt x="260563" y="573237"/>
                  </a:cubicBezTo>
                  <a:cubicBezTo>
                    <a:pt x="194737" y="573237"/>
                    <a:pt x="131653" y="573237"/>
                    <a:pt x="65826" y="573237"/>
                  </a:cubicBezTo>
                  <a:cubicBezTo>
                    <a:pt x="24685" y="573237"/>
                    <a:pt x="0" y="548552"/>
                    <a:pt x="0" y="507411"/>
                  </a:cubicBezTo>
                  <a:cubicBezTo>
                    <a:pt x="0" y="359301"/>
                    <a:pt x="0" y="211192"/>
                    <a:pt x="0" y="63083"/>
                  </a:cubicBezTo>
                  <a:cubicBezTo>
                    <a:pt x="0" y="24685"/>
                    <a:pt x="24685" y="0"/>
                    <a:pt x="63083" y="0"/>
                  </a:cubicBezTo>
                  <a:cubicBezTo>
                    <a:pt x="128910" y="0"/>
                    <a:pt x="194737" y="0"/>
                    <a:pt x="263306" y="0"/>
                  </a:cubicBezTo>
                  <a:cubicBezTo>
                    <a:pt x="304447" y="0"/>
                    <a:pt x="326389" y="24685"/>
                    <a:pt x="326389" y="63083"/>
                  </a:cubicBezTo>
                  <a:cubicBezTo>
                    <a:pt x="326389" y="137138"/>
                    <a:pt x="326389" y="211192"/>
                    <a:pt x="326389" y="285247"/>
                  </a:cubicBezTo>
                  <a:close/>
                  <a:moveTo>
                    <a:pt x="293476" y="449813"/>
                  </a:moveTo>
                  <a:cubicBezTo>
                    <a:pt x="293476" y="444327"/>
                    <a:pt x="293476" y="441584"/>
                    <a:pt x="293476" y="438842"/>
                  </a:cubicBezTo>
                  <a:cubicBezTo>
                    <a:pt x="293476" y="312675"/>
                    <a:pt x="293476" y="189250"/>
                    <a:pt x="293476" y="63083"/>
                  </a:cubicBezTo>
                  <a:cubicBezTo>
                    <a:pt x="293476" y="41141"/>
                    <a:pt x="282505" y="30170"/>
                    <a:pt x="260563" y="30170"/>
                  </a:cubicBezTo>
                  <a:cubicBezTo>
                    <a:pt x="194737" y="30170"/>
                    <a:pt x="128910" y="30170"/>
                    <a:pt x="63083" y="30170"/>
                  </a:cubicBezTo>
                  <a:cubicBezTo>
                    <a:pt x="41142" y="30170"/>
                    <a:pt x="30171" y="41141"/>
                    <a:pt x="30171" y="63083"/>
                  </a:cubicBezTo>
                  <a:cubicBezTo>
                    <a:pt x="30171" y="189250"/>
                    <a:pt x="30171" y="312675"/>
                    <a:pt x="30171" y="438842"/>
                  </a:cubicBezTo>
                  <a:cubicBezTo>
                    <a:pt x="30171" y="441584"/>
                    <a:pt x="30171" y="447070"/>
                    <a:pt x="30171" y="449813"/>
                  </a:cubicBezTo>
                  <a:cubicBezTo>
                    <a:pt x="120682" y="449813"/>
                    <a:pt x="205708" y="449813"/>
                    <a:pt x="293476" y="449813"/>
                  </a:cubicBezTo>
                  <a:close/>
                  <a:moveTo>
                    <a:pt x="293476" y="482725"/>
                  </a:moveTo>
                  <a:cubicBezTo>
                    <a:pt x="287991" y="482725"/>
                    <a:pt x="285248" y="482725"/>
                    <a:pt x="279763" y="482725"/>
                  </a:cubicBezTo>
                  <a:cubicBezTo>
                    <a:pt x="205708" y="482725"/>
                    <a:pt x="134395" y="482725"/>
                    <a:pt x="60341" y="482725"/>
                  </a:cubicBezTo>
                  <a:cubicBezTo>
                    <a:pt x="30171" y="482725"/>
                    <a:pt x="30171" y="482725"/>
                    <a:pt x="32914" y="512896"/>
                  </a:cubicBezTo>
                  <a:cubicBezTo>
                    <a:pt x="35656" y="526610"/>
                    <a:pt x="43884" y="537581"/>
                    <a:pt x="57598" y="537581"/>
                  </a:cubicBezTo>
                  <a:cubicBezTo>
                    <a:pt x="65826" y="537581"/>
                    <a:pt x="74055" y="537581"/>
                    <a:pt x="82283" y="537581"/>
                  </a:cubicBezTo>
                  <a:cubicBezTo>
                    <a:pt x="142624" y="537581"/>
                    <a:pt x="202965" y="537581"/>
                    <a:pt x="263306" y="537581"/>
                  </a:cubicBezTo>
                  <a:cubicBezTo>
                    <a:pt x="277020" y="537581"/>
                    <a:pt x="287991" y="532096"/>
                    <a:pt x="290734" y="518382"/>
                  </a:cubicBezTo>
                  <a:cubicBezTo>
                    <a:pt x="293476" y="507411"/>
                    <a:pt x="293476" y="496439"/>
                    <a:pt x="293476" y="482725"/>
                  </a:cubicBezTo>
                  <a:close/>
                </a:path>
              </a:pathLst>
            </a:custGeom>
            <a:solidFill>
              <a:srgbClr val="000000"/>
            </a:solidFill>
            <a:ln w="27426" cap="flat">
              <a:noFill/>
              <a:prstDash val="solid"/>
              <a:miter/>
            </a:ln>
          </p:spPr>
          <p:txBody>
            <a:bodyPr rtlCol="0" anchor="ctr"/>
            <a:lstStyle/>
            <a:p>
              <a:endParaRPr lang="en-US"/>
            </a:p>
          </p:txBody>
        </p:sp>
        <p:sp>
          <p:nvSpPr>
            <p:cNvPr id="14" name="Freeform 1291">
              <a:extLst>
                <a:ext uri="{FF2B5EF4-FFF2-40B4-BE49-F238E27FC236}">
                  <a16:creationId xmlns:a16="http://schemas.microsoft.com/office/drawing/2014/main" id="{4C29E3C2-7A73-664B-7192-3DB0D1FAC7D7}"/>
                </a:ext>
              </a:extLst>
            </p:cNvPr>
            <p:cNvSpPr/>
            <p:nvPr/>
          </p:nvSpPr>
          <p:spPr>
            <a:xfrm>
              <a:off x="4804236" y="5852097"/>
              <a:ext cx="329794" cy="212798"/>
            </a:xfrm>
            <a:custGeom>
              <a:avLst/>
              <a:gdLst>
                <a:gd name="connsiteX0" fmla="*/ 2743 w 329794"/>
                <a:gd name="connsiteY0" fmla="*/ 38399 h 212798"/>
                <a:gd name="connsiteX1" fmla="*/ 2743 w 329794"/>
                <a:gd name="connsiteY1" fmla="*/ 16457 h 212798"/>
                <a:gd name="connsiteX2" fmla="*/ 16456 w 329794"/>
                <a:gd name="connsiteY2" fmla="*/ 0 h 212798"/>
                <a:gd name="connsiteX3" fmla="*/ 32913 w 329794"/>
                <a:gd name="connsiteY3" fmla="*/ 16457 h 212798"/>
                <a:gd name="connsiteX4" fmla="*/ 32913 w 329794"/>
                <a:gd name="connsiteY4" fmla="*/ 46627 h 212798"/>
                <a:gd name="connsiteX5" fmla="*/ 172794 w 329794"/>
                <a:gd name="connsiteY5" fmla="*/ 181022 h 212798"/>
                <a:gd name="connsiteX6" fmla="*/ 298961 w 329794"/>
                <a:gd name="connsiteY6" fmla="*/ 57598 h 212798"/>
                <a:gd name="connsiteX7" fmla="*/ 298961 w 329794"/>
                <a:gd name="connsiteY7" fmla="*/ 19200 h 212798"/>
                <a:gd name="connsiteX8" fmla="*/ 315418 w 329794"/>
                <a:gd name="connsiteY8" fmla="*/ 0 h 212798"/>
                <a:gd name="connsiteX9" fmla="*/ 329132 w 329794"/>
                <a:gd name="connsiteY9" fmla="*/ 19200 h 212798"/>
                <a:gd name="connsiteX10" fmla="*/ 307189 w 329794"/>
                <a:gd name="connsiteY10" fmla="*/ 131653 h 212798"/>
                <a:gd name="connsiteX11" fmla="*/ 117939 w 329794"/>
                <a:gd name="connsiteY11" fmla="*/ 205707 h 212798"/>
                <a:gd name="connsiteX12" fmla="*/ 0 w 329794"/>
                <a:gd name="connsiteY12" fmla="*/ 46627 h 212798"/>
                <a:gd name="connsiteX13" fmla="*/ 2743 w 329794"/>
                <a:gd name="connsiteY13" fmla="*/ 38399 h 212798"/>
                <a:gd name="connsiteX14" fmla="*/ 2743 w 329794"/>
                <a:gd name="connsiteY14" fmla="*/ 38399 h 212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794" h="212798">
                  <a:moveTo>
                    <a:pt x="2743" y="38399"/>
                  </a:moveTo>
                  <a:cubicBezTo>
                    <a:pt x="2743" y="30171"/>
                    <a:pt x="2743" y="21943"/>
                    <a:pt x="2743" y="16457"/>
                  </a:cubicBezTo>
                  <a:cubicBezTo>
                    <a:pt x="2743" y="8229"/>
                    <a:pt x="8228" y="0"/>
                    <a:pt x="16456" y="0"/>
                  </a:cubicBezTo>
                  <a:cubicBezTo>
                    <a:pt x="24685" y="0"/>
                    <a:pt x="32913" y="5486"/>
                    <a:pt x="32913" y="16457"/>
                  </a:cubicBezTo>
                  <a:cubicBezTo>
                    <a:pt x="32913" y="27428"/>
                    <a:pt x="32913" y="35656"/>
                    <a:pt x="32913" y="46627"/>
                  </a:cubicBezTo>
                  <a:cubicBezTo>
                    <a:pt x="35656" y="126167"/>
                    <a:pt x="95997" y="181022"/>
                    <a:pt x="172794" y="181022"/>
                  </a:cubicBezTo>
                  <a:cubicBezTo>
                    <a:pt x="238621" y="178280"/>
                    <a:pt x="293476" y="123424"/>
                    <a:pt x="298961" y="57598"/>
                  </a:cubicBezTo>
                  <a:cubicBezTo>
                    <a:pt x="298961" y="43884"/>
                    <a:pt x="298961" y="32913"/>
                    <a:pt x="298961" y="19200"/>
                  </a:cubicBezTo>
                  <a:cubicBezTo>
                    <a:pt x="298961" y="8229"/>
                    <a:pt x="304447" y="0"/>
                    <a:pt x="315418" y="0"/>
                  </a:cubicBezTo>
                  <a:cubicBezTo>
                    <a:pt x="326389" y="0"/>
                    <a:pt x="329132" y="8229"/>
                    <a:pt x="329132" y="19200"/>
                  </a:cubicBezTo>
                  <a:cubicBezTo>
                    <a:pt x="331875" y="57598"/>
                    <a:pt x="326389" y="95997"/>
                    <a:pt x="307189" y="131653"/>
                  </a:cubicBezTo>
                  <a:cubicBezTo>
                    <a:pt x="268791" y="197479"/>
                    <a:pt x="191994" y="227650"/>
                    <a:pt x="117939" y="205707"/>
                  </a:cubicBezTo>
                  <a:cubicBezTo>
                    <a:pt x="46627" y="186508"/>
                    <a:pt x="0" y="120681"/>
                    <a:pt x="0" y="46627"/>
                  </a:cubicBezTo>
                  <a:cubicBezTo>
                    <a:pt x="2743" y="41141"/>
                    <a:pt x="2743" y="41141"/>
                    <a:pt x="2743" y="38399"/>
                  </a:cubicBezTo>
                  <a:cubicBezTo>
                    <a:pt x="2743" y="38399"/>
                    <a:pt x="2743" y="38399"/>
                    <a:pt x="2743" y="38399"/>
                  </a:cubicBezTo>
                  <a:close/>
                </a:path>
              </a:pathLst>
            </a:custGeom>
            <a:solidFill>
              <a:srgbClr val="000000"/>
            </a:solidFill>
            <a:ln w="27426" cap="flat">
              <a:noFill/>
              <a:prstDash val="solid"/>
              <a:miter/>
            </a:ln>
          </p:spPr>
          <p:txBody>
            <a:bodyPr rtlCol="0" anchor="ctr"/>
            <a:lstStyle/>
            <a:p>
              <a:endParaRPr lang="en-US"/>
            </a:p>
          </p:txBody>
        </p:sp>
        <p:sp>
          <p:nvSpPr>
            <p:cNvPr id="15" name="Freeform 1292">
              <a:extLst>
                <a:ext uri="{FF2B5EF4-FFF2-40B4-BE49-F238E27FC236}">
                  <a16:creationId xmlns:a16="http://schemas.microsoft.com/office/drawing/2014/main" id="{14D5A780-468F-44A3-395C-6D3EC442AB1A}"/>
                </a:ext>
              </a:extLst>
            </p:cNvPr>
            <p:cNvSpPr/>
            <p:nvPr/>
          </p:nvSpPr>
          <p:spPr>
            <a:xfrm>
              <a:off x="4867319" y="6057804"/>
              <a:ext cx="208450" cy="356559"/>
            </a:xfrm>
            <a:custGeom>
              <a:avLst/>
              <a:gdLst>
                <a:gd name="connsiteX0" fmla="*/ 90511 w 208450"/>
                <a:gd name="connsiteY0" fmla="*/ 235878 h 356559"/>
                <a:gd name="connsiteX1" fmla="*/ 90511 w 208450"/>
                <a:gd name="connsiteY1" fmla="*/ 131653 h 356559"/>
                <a:gd name="connsiteX2" fmla="*/ 79541 w 208450"/>
                <a:gd name="connsiteY2" fmla="*/ 117939 h 356559"/>
                <a:gd name="connsiteX3" fmla="*/ 0 w 208450"/>
                <a:gd name="connsiteY3" fmla="*/ 21943 h 356559"/>
                <a:gd name="connsiteX4" fmla="*/ 16457 w 208450"/>
                <a:gd name="connsiteY4" fmla="*/ 0 h 356559"/>
                <a:gd name="connsiteX5" fmla="*/ 32914 w 208450"/>
                <a:gd name="connsiteY5" fmla="*/ 19200 h 356559"/>
                <a:gd name="connsiteX6" fmla="*/ 104225 w 208450"/>
                <a:gd name="connsiteY6" fmla="*/ 87769 h 356559"/>
                <a:gd name="connsiteX7" fmla="*/ 178280 w 208450"/>
                <a:gd name="connsiteY7" fmla="*/ 21943 h 356559"/>
                <a:gd name="connsiteX8" fmla="*/ 178280 w 208450"/>
                <a:gd name="connsiteY8" fmla="*/ 16457 h 356559"/>
                <a:gd name="connsiteX9" fmla="*/ 194737 w 208450"/>
                <a:gd name="connsiteY9" fmla="*/ 2743 h 356559"/>
                <a:gd name="connsiteX10" fmla="*/ 208450 w 208450"/>
                <a:gd name="connsiteY10" fmla="*/ 19200 h 356559"/>
                <a:gd name="connsiteX11" fmla="*/ 167309 w 208450"/>
                <a:gd name="connsiteY11" fmla="*/ 98740 h 356559"/>
                <a:gd name="connsiteX12" fmla="*/ 128910 w 208450"/>
                <a:gd name="connsiteY12" fmla="*/ 117939 h 356559"/>
                <a:gd name="connsiteX13" fmla="*/ 117939 w 208450"/>
                <a:gd name="connsiteY13" fmla="*/ 131653 h 356559"/>
                <a:gd name="connsiteX14" fmla="*/ 117939 w 208450"/>
                <a:gd name="connsiteY14" fmla="*/ 334617 h 356559"/>
                <a:gd name="connsiteX15" fmla="*/ 117939 w 208450"/>
                <a:gd name="connsiteY15" fmla="*/ 342845 h 356559"/>
                <a:gd name="connsiteX16" fmla="*/ 101483 w 208450"/>
                <a:gd name="connsiteY16" fmla="*/ 356559 h 356559"/>
                <a:gd name="connsiteX17" fmla="*/ 85026 w 208450"/>
                <a:gd name="connsiteY17" fmla="*/ 345588 h 356559"/>
                <a:gd name="connsiteX18" fmla="*/ 85026 w 208450"/>
                <a:gd name="connsiteY18" fmla="*/ 334617 h 356559"/>
                <a:gd name="connsiteX19" fmla="*/ 90511 w 208450"/>
                <a:gd name="connsiteY19" fmla="*/ 235878 h 356559"/>
                <a:gd name="connsiteX20" fmla="*/ 90511 w 208450"/>
                <a:gd name="connsiteY20" fmla="*/ 235878 h 35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450" h="356559">
                  <a:moveTo>
                    <a:pt x="90511" y="235878"/>
                  </a:moveTo>
                  <a:cubicBezTo>
                    <a:pt x="90511" y="200222"/>
                    <a:pt x="90511" y="167309"/>
                    <a:pt x="90511" y="131653"/>
                  </a:cubicBezTo>
                  <a:cubicBezTo>
                    <a:pt x="90511" y="123424"/>
                    <a:pt x="87769" y="120681"/>
                    <a:pt x="79541" y="117939"/>
                  </a:cubicBezTo>
                  <a:cubicBezTo>
                    <a:pt x="35656" y="106968"/>
                    <a:pt x="2743" y="68569"/>
                    <a:pt x="0" y="21943"/>
                  </a:cubicBezTo>
                  <a:cubicBezTo>
                    <a:pt x="0" y="8229"/>
                    <a:pt x="5486" y="0"/>
                    <a:pt x="16457" y="0"/>
                  </a:cubicBezTo>
                  <a:cubicBezTo>
                    <a:pt x="27428" y="0"/>
                    <a:pt x="32914" y="5486"/>
                    <a:pt x="32914" y="19200"/>
                  </a:cubicBezTo>
                  <a:cubicBezTo>
                    <a:pt x="35656" y="57598"/>
                    <a:pt x="65827" y="87769"/>
                    <a:pt x="104225" y="87769"/>
                  </a:cubicBezTo>
                  <a:cubicBezTo>
                    <a:pt x="142624" y="87769"/>
                    <a:pt x="172794" y="60341"/>
                    <a:pt x="178280" y="21943"/>
                  </a:cubicBezTo>
                  <a:cubicBezTo>
                    <a:pt x="178280" y="19200"/>
                    <a:pt x="178280" y="16457"/>
                    <a:pt x="178280" y="16457"/>
                  </a:cubicBezTo>
                  <a:cubicBezTo>
                    <a:pt x="181023" y="5486"/>
                    <a:pt x="186508" y="0"/>
                    <a:pt x="194737" y="2743"/>
                  </a:cubicBezTo>
                  <a:cubicBezTo>
                    <a:pt x="202965" y="2743"/>
                    <a:pt x="208450" y="10971"/>
                    <a:pt x="208450" y="19200"/>
                  </a:cubicBezTo>
                  <a:cubicBezTo>
                    <a:pt x="208450" y="52112"/>
                    <a:pt x="194737" y="79540"/>
                    <a:pt x="167309" y="98740"/>
                  </a:cubicBezTo>
                  <a:cubicBezTo>
                    <a:pt x="156338" y="106968"/>
                    <a:pt x="142624" y="112453"/>
                    <a:pt x="128910" y="117939"/>
                  </a:cubicBezTo>
                  <a:cubicBezTo>
                    <a:pt x="120682" y="120681"/>
                    <a:pt x="117939" y="123424"/>
                    <a:pt x="117939" y="131653"/>
                  </a:cubicBezTo>
                  <a:cubicBezTo>
                    <a:pt x="117939" y="200222"/>
                    <a:pt x="117939" y="268791"/>
                    <a:pt x="117939" y="334617"/>
                  </a:cubicBezTo>
                  <a:cubicBezTo>
                    <a:pt x="117939" y="337360"/>
                    <a:pt x="117939" y="340102"/>
                    <a:pt x="117939" y="342845"/>
                  </a:cubicBezTo>
                  <a:cubicBezTo>
                    <a:pt x="115197" y="351074"/>
                    <a:pt x="109711" y="356559"/>
                    <a:pt x="101483" y="356559"/>
                  </a:cubicBezTo>
                  <a:cubicBezTo>
                    <a:pt x="93254" y="356559"/>
                    <a:pt x="87769" y="353816"/>
                    <a:pt x="85026" y="345588"/>
                  </a:cubicBezTo>
                  <a:cubicBezTo>
                    <a:pt x="85026" y="342845"/>
                    <a:pt x="85026" y="337360"/>
                    <a:pt x="85026" y="334617"/>
                  </a:cubicBezTo>
                  <a:cubicBezTo>
                    <a:pt x="90511" y="301704"/>
                    <a:pt x="90511" y="268791"/>
                    <a:pt x="90511" y="235878"/>
                  </a:cubicBezTo>
                  <a:cubicBezTo>
                    <a:pt x="90511" y="235878"/>
                    <a:pt x="90511" y="235878"/>
                    <a:pt x="90511" y="235878"/>
                  </a:cubicBezTo>
                  <a:close/>
                </a:path>
              </a:pathLst>
            </a:custGeom>
            <a:solidFill>
              <a:srgbClr val="000000"/>
            </a:solidFill>
            <a:ln w="27426" cap="flat">
              <a:noFill/>
              <a:prstDash val="solid"/>
              <a:miter/>
            </a:ln>
          </p:spPr>
          <p:txBody>
            <a:bodyPr rtlCol="0" anchor="ctr"/>
            <a:lstStyle/>
            <a:p>
              <a:endParaRPr lang="en-US"/>
            </a:p>
          </p:txBody>
        </p:sp>
        <p:sp>
          <p:nvSpPr>
            <p:cNvPr id="16" name="Freeform 1293">
              <a:extLst>
                <a:ext uri="{FF2B5EF4-FFF2-40B4-BE49-F238E27FC236}">
                  <a16:creationId xmlns:a16="http://schemas.microsoft.com/office/drawing/2014/main" id="{AD3397B0-1F48-7054-019C-C9AACBC09B7A}"/>
                </a:ext>
              </a:extLst>
            </p:cNvPr>
            <p:cNvSpPr/>
            <p:nvPr/>
          </p:nvSpPr>
          <p:spPr>
            <a:xfrm>
              <a:off x="4422305" y="5325487"/>
              <a:ext cx="343531" cy="341238"/>
            </a:xfrm>
            <a:custGeom>
              <a:avLst/>
              <a:gdLst>
                <a:gd name="connsiteX0" fmla="*/ 686 w 343531"/>
                <a:gd name="connsiteY0" fmla="*/ 301704 h 341238"/>
                <a:gd name="connsiteX1" fmla="*/ 266734 w 343531"/>
                <a:gd name="connsiteY1" fmla="*/ 2742 h 341238"/>
                <a:gd name="connsiteX2" fmla="*/ 321589 w 343531"/>
                <a:gd name="connsiteY2" fmla="*/ 0 h 341238"/>
                <a:gd name="connsiteX3" fmla="*/ 343532 w 343531"/>
                <a:gd name="connsiteY3" fmla="*/ 16456 h 341238"/>
                <a:gd name="connsiteX4" fmla="*/ 321589 w 343531"/>
                <a:gd name="connsiteY4" fmla="*/ 32913 h 341238"/>
                <a:gd name="connsiteX5" fmla="*/ 69255 w 343531"/>
                <a:gd name="connsiteY5" fmla="*/ 172794 h 341238"/>
                <a:gd name="connsiteX6" fmla="*/ 33599 w 343531"/>
                <a:gd name="connsiteY6" fmla="*/ 320903 h 341238"/>
                <a:gd name="connsiteX7" fmla="*/ 28113 w 343531"/>
                <a:gd name="connsiteY7" fmla="*/ 337359 h 341238"/>
                <a:gd name="connsiteX8" fmla="*/ 14399 w 343531"/>
                <a:gd name="connsiteY8" fmla="*/ 340102 h 341238"/>
                <a:gd name="connsiteX9" fmla="*/ 3429 w 343531"/>
                <a:gd name="connsiteY9" fmla="*/ 326389 h 341238"/>
                <a:gd name="connsiteX10" fmla="*/ 686 w 343531"/>
                <a:gd name="connsiteY10" fmla="*/ 301704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531" h="341238">
                  <a:moveTo>
                    <a:pt x="686" y="301704"/>
                  </a:moveTo>
                  <a:cubicBezTo>
                    <a:pt x="3429" y="148109"/>
                    <a:pt x="115882" y="24685"/>
                    <a:pt x="266734" y="2742"/>
                  </a:cubicBezTo>
                  <a:cubicBezTo>
                    <a:pt x="283191" y="0"/>
                    <a:pt x="302390" y="0"/>
                    <a:pt x="321589" y="0"/>
                  </a:cubicBezTo>
                  <a:cubicBezTo>
                    <a:pt x="335303" y="0"/>
                    <a:pt x="343532" y="5485"/>
                    <a:pt x="343532" y="16456"/>
                  </a:cubicBezTo>
                  <a:cubicBezTo>
                    <a:pt x="343532" y="27428"/>
                    <a:pt x="335303" y="32913"/>
                    <a:pt x="321589" y="32913"/>
                  </a:cubicBezTo>
                  <a:cubicBezTo>
                    <a:pt x="211879" y="30170"/>
                    <a:pt x="126853" y="79540"/>
                    <a:pt x="69255" y="172794"/>
                  </a:cubicBezTo>
                  <a:cubicBezTo>
                    <a:pt x="41827" y="216678"/>
                    <a:pt x="30856" y="268790"/>
                    <a:pt x="33599" y="320903"/>
                  </a:cubicBezTo>
                  <a:cubicBezTo>
                    <a:pt x="33599" y="326389"/>
                    <a:pt x="30856" y="334616"/>
                    <a:pt x="28113" y="337359"/>
                  </a:cubicBezTo>
                  <a:cubicBezTo>
                    <a:pt x="25371" y="340102"/>
                    <a:pt x="17142" y="342845"/>
                    <a:pt x="14399" y="340102"/>
                  </a:cubicBezTo>
                  <a:cubicBezTo>
                    <a:pt x="8914" y="337359"/>
                    <a:pt x="6171" y="331874"/>
                    <a:pt x="3429" y="326389"/>
                  </a:cubicBezTo>
                  <a:cubicBezTo>
                    <a:pt x="-2057" y="318160"/>
                    <a:pt x="686" y="309932"/>
                    <a:pt x="686" y="301704"/>
                  </a:cubicBezTo>
                  <a:close/>
                </a:path>
              </a:pathLst>
            </a:custGeom>
            <a:solidFill>
              <a:srgbClr val="000000"/>
            </a:solidFill>
            <a:ln w="27426" cap="flat">
              <a:noFill/>
              <a:prstDash val="solid"/>
              <a:miter/>
            </a:ln>
          </p:spPr>
          <p:txBody>
            <a:bodyPr rtlCol="0" anchor="ctr"/>
            <a:lstStyle/>
            <a:p>
              <a:endParaRPr lang="en-US"/>
            </a:p>
          </p:txBody>
        </p:sp>
        <p:sp>
          <p:nvSpPr>
            <p:cNvPr id="17" name="Freeform 1294">
              <a:extLst>
                <a:ext uri="{FF2B5EF4-FFF2-40B4-BE49-F238E27FC236}">
                  <a16:creationId xmlns:a16="http://schemas.microsoft.com/office/drawing/2014/main" id="{B274A39C-087F-901A-D90A-5E7CA2D26FEE}"/>
                </a:ext>
              </a:extLst>
            </p:cNvPr>
            <p:cNvSpPr/>
            <p:nvPr/>
          </p:nvSpPr>
          <p:spPr>
            <a:xfrm>
              <a:off x="4590300" y="6003635"/>
              <a:ext cx="231139" cy="410728"/>
            </a:xfrm>
            <a:custGeom>
              <a:avLst/>
              <a:gdLst>
                <a:gd name="connsiteX0" fmla="*/ 2743 w 231139"/>
                <a:gd name="connsiteY0" fmla="*/ 391530 h 410728"/>
                <a:gd name="connsiteX1" fmla="*/ 19199 w 231139"/>
                <a:gd name="connsiteY1" fmla="*/ 210507 h 410728"/>
                <a:gd name="connsiteX2" fmla="*/ 24685 w 231139"/>
                <a:gd name="connsiteY2" fmla="*/ 150166 h 410728"/>
                <a:gd name="connsiteX3" fmla="*/ 115196 w 231139"/>
                <a:gd name="connsiteY3" fmla="*/ 37713 h 410728"/>
                <a:gd name="connsiteX4" fmla="*/ 208450 w 231139"/>
                <a:gd name="connsiteY4" fmla="*/ 2057 h 410728"/>
                <a:gd name="connsiteX5" fmla="*/ 224907 w 231139"/>
                <a:gd name="connsiteY5" fmla="*/ 2057 h 410728"/>
                <a:gd name="connsiteX6" fmla="*/ 230392 w 231139"/>
                <a:gd name="connsiteY6" fmla="*/ 15771 h 410728"/>
                <a:gd name="connsiteX7" fmla="*/ 219421 w 231139"/>
                <a:gd name="connsiteY7" fmla="*/ 29485 h 410728"/>
                <a:gd name="connsiteX8" fmla="*/ 131653 w 231139"/>
                <a:gd name="connsiteY8" fmla="*/ 62398 h 410728"/>
                <a:gd name="connsiteX9" fmla="*/ 52112 w 231139"/>
                <a:gd name="connsiteY9" fmla="*/ 169366 h 410728"/>
                <a:gd name="connsiteX10" fmla="*/ 30170 w 231139"/>
                <a:gd name="connsiteY10" fmla="*/ 394272 h 410728"/>
                <a:gd name="connsiteX11" fmla="*/ 16456 w 231139"/>
                <a:gd name="connsiteY11" fmla="*/ 410729 h 410728"/>
                <a:gd name="connsiteX12" fmla="*/ 0 w 231139"/>
                <a:gd name="connsiteY12" fmla="*/ 402501 h 410728"/>
                <a:gd name="connsiteX13" fmla="*/ 2743 w 231139"/>
                <a:gd name="connsiteY13" fmla="*/ 391530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139" h="410728">
                  <a:moveTo>
                    <a:pt x="2743" y="391530"/>
                  </a:moveTo>
                  <a:cubicBezTo>
                    <a:pt x="8228" y="328446"/>
                    <a:pt x="13714" y="268105"/>
                    <a:pt x="19199" y="210507"/>
                  </a:cubicBezTo>
                  <a:cubicBezTo>
                    <a:pt x="21942" y="191308"/>
                    <a:pt x="21942" y="172109"/>
                    <a:pt x="24685" y="150166"/>
                  </a:cubicBezTo>
                  <a:cubicBezTo>
                    <a:pt x="35656" y="98054"/>
                    <a:pt x="65826" y="59655"/>
                    <a:pt x="115196" y="37713"/>
                  </a:cubicBezTo>
                  <a:cubicBezTo>
                    <a:pt x="145367" y="23999"/>
                    <a:pt x="178280" y="13028"/>
                    <a:pt x="208450" y="2057"/>
                  </a:cubicBezTo>
                  <a:cubicBezTo>
                    <a:pt x="213936" y="-686"/>
                    <a:pt x="222164" y="-686"/>
                    <a:pt x="224907" y="2057"/>
                  </a:cubicBezTo>
                  <a:cubicBezTo>
                    <a:pt x="227650" y="4800"/>
                    <a:pt x="233135" y="13028"/>
                    <a:pt x="230392" y="15771"/>
                  </a:cubicBezTo>
                  <a:cubicBezTo>
                    <a:pt x="227650" y="21257"/>
                    <a:pt x="222164" y="29485"/>
                    <a:pt x="219421" y="29485"/>
                  </a:cubicBezTo>
                  <a:cubicBezTo>
                    <a:pt x="191994" y="40456"/>
                    <a:pt x="161823" y="51427"/>
                    <a:pt x="131653" y="62398"/>
                  </a:cubicBezTo>
                  <a:cubicBezTo>
                    <a:pt x="82283" y="81597"/>
                    <a:pt x="54855" y="117254"/>
                    <a:pt x="52112" y="169366"/>
                  </a:cubicBezTo>
                  <a:cubicBezTo>
                    <a:pt x="43884" y="243420"/>
                    <a:pt x="38399" y="320218"/>
                    <a:pt x="30170" y="394272"/>
                  </a:cubicBezTo>
                  <a:cubicBezTo>
                    <a:pt x="30170" y="402501"/>
                    <a:pt x="24685" y="410729"/>
                    <a:pt x="16456" y="410729"/>
                  </a:cubicBezTo>
                  <a:cubicBezTo>
                    <a:pt x="10971" y="410729"/>
                    <a:pt x="5485" y="405244"/>
                    <a:pt x="0" y="402501"/>
                  </a:cubicBezTo>
                  <a:cubicBezTo>
                    <a:pt x="0" y="399758"/>
                    <a:pt x="2743" y="394272"/>
                    <a:pt x="2743" y="391530"/>
                  </a:cubicBezTo>
                  <a:close/>
                </a:path>
              </a:pathLst>
            </a:custGeom>
            <a:solidFill>
              <a:srgbClr val="000000"/>
            </a:solidFill>
            <a:ln w="27426" cap="flat">
              <a:noFill/>
              <a:prstDash val="solid"/>
              <a:miter/>
            </a:ln>
          </p:spPr>
          <p:txBody>
            <a:bodyPr rtlCol="0" anchor="ctr"/>
            <a:lstStyle/>
            <a:p>
              <a:endParaRPr lang="en-US"/>
            </a:p>
          </p:txBody>
        </p:sp>
        <p:sp>
          <p:nvSpPr>
            <p:cNvPr id="18" name="Freeform 1295">
              <a:extLst>
                <a:ext uri="{FF2B5EF4-FFF2-40B4-BE49-F238E27FC236}">
                  <a16:creationId xmlns:a16="http://schemas.microsoft.com/office/drawing/2014/main" id="{C0E17AF8-C7CC-EE02-CA7C-A66F1A1DA54D}"/>
                </a:ext>
              </a:extLst>
            </p:cNvPr>
            <p:cNvSpPr/>
            <p:nvPr/>
          </p:nvSpPr>
          <p:spPr>
            <a:xfrm>
              <a:off x="4540930" y="5440337"/>
              <a:ext cx="213935" cy="217023"/>
            </a:xfrm>
            <a:custGeom>
              <a:avLst/>
              <a:gdLst>
                <a:gd name="connsiteX0" fmla="*/ 183765 w 213935"/>
                <a:gd name="connsiteY0" fmla="*/ 36002 h 217023"/>
                <a:gd name="connsiteX1" fmla="*/ 30171 w 213935"/>
                <a:gd name="connsiteY1" fmla="*/ 192339 h 217023"/>
                <a:gd name="connsiteX2" fmla="*/ 30171 w 213935"/>
                <a:gd name="connsiteY2" fmla="*/ 203310 h 217023"/>
                <a:gd name="connsiteX3" fmla="*/ 16457 w 213935"/>
                <a:gd name="connsiteY3" fmla="*/ 217024 h 217023"/>
                <a:gd name="connsiteX4" fmla="*/ 0 w 213935"/>
                <a:gd name="connsiteY4" fmla="*/ 203310 h 217023"/>
                <a:gd name="connsiteX5" fmla="*/ 5485 w 213935"/>
                <a:gd name="connsiteY5" fmla="*/ 140227 h 217023"/>
                <a:gd name="connsiteX6" fmla="*/ 197479 w 213935"/>
                <a:gd name="connsiteY6" fmla="*/ 346 h 217023"/>
                <a:gd name="connsiteX7" fmla="*/ 213936 w 213935"/>
                <a:gd name="connsiteY7" fmla="*/ 16803 h 217023"/>
                <a:gd name="connsiteX8" fmla="*/ 197479 w 213935"/>
                <a:gd name="connsiteY8" fmla="*/ 33259 h 217023"/>
                <a:gd name="connsiteX9" fmla="*/ 183765 w 213935"/>
                <a:gd name="connsiteY9" fmla="*/ 36002 h 2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935" h="217023">
                  <a:moveTo>
                    <a:pt x="183765" y="36002"/>
                  </a:moveTo>
                  <a:cubicBezTo>
                    <a:pt x="98740" y="38744"/>
                    <a:pt x="30171" y="107313"/>
                    <a:pt x="30171" y="192339"/>
                  </a:cubicBezTo>
                  <a:cubicBezTo>
                    <a:pt x="30171" y="195082"/>
                    <a:pt x="30171" y="200568"/>
                    <a:pt x="30171" y="203310"/>
                  </a:cubicBezTo>
                  <a:cubicBezTo>
                    <a:pt x="30171" y="211539"/>
                    <a:pt x="24685" y="217024"/>
                    <a:pt x="16457" y="217024"/>
                  </a:cubicBezTo>
                  <a:cubicBezTo>
                    <a:pt x="8228" y="217024"/>
                    <a:pt x="0" y="211539"/>
                    <a:pt x="0" y="203310"/>
                  </a:cubicBezTo>
                  <a:cubicBezTo>
                    <a:pt x="0" y="181368"/>
                    <a:pt x="0" y="162169"/>
                    <a:pt x="5485" y="140227"/>
                  </a:cubicBezTo>
                  <a:cubicBezTo>
                    <a:pt x="27428" y="55201"/>
                    <a:pt x="109711" y="-5139"/>
                    <a:pt x="197479" y="346"/>
                  </a:cubicBezTo>
                  <a:cubicBezTo>
                    <a:pt x="208450" y="346"/>
                    <a:pt x="213936" y="8575"/>
                    <a:pt x="213936" y="16803"/>
                  </a:cubicBezTo>
                  <a:cubicBezTo>
                    <a:pt x="213936" y="25031"/>
                    <a:pt x="205708" y="33259"/>
                    <a:pt x="197479" y="33259"/>
                  </a:cubicBezTo>
                  <a:cubicBezTo>
                    <a:pt x="194737" y="36002"/>
                    <a:pt x="189251" y="36002"/>
                    <a:pt x="183765" y="36002"/>
                  </a:cubicBezTo>
                  <a:close/>
                </a:path>
              </a:pathLst>
            </a:custGeom>
            <a:solidFill>
              <a:srgbClr val="000000"/>
            </a:solidFill>
            <a:ln w="27426" cap="flat">
              <a:noFill/>
              <a:prstDash val="solid"/>
              <a:miter/>
            </a:ln>
          </p:spPr>
          <p:txBody>
            <a:bodyPr rtlCol="0" anchor="ctr"/>
            <a:lstStyle/>
            <a:p>
              <a:endParaRPr lang="en-US"/>
            </a:p>
          </p:txBody>
        </p:sp>
        <p:sp>
          <p:nvSpPr>
            <p:cNvPr id="19" name="Freeform 1296">
              <a:extLst>
                <a:ext uri="{FF2B5EF4-FFF2-40B4-BE49-F238E27FC236}">
                  <a16:creationId xmlns:a16="http://schemas.microsoft.com/office/drawing/2014/main" id="{4816A2C1-8900-DF7D-504C-2039873CEBB2}"/>
                </a:ext>
              </a:extLst>
            </p:cNvPr>
            <p:cNvSpPr/>
            <p:nvPr/>
          </p:nvSpPr>
          <p:spPr>
            <a:xfrm>
              <a:off x="4905718" y="5901468"/>
              <a:ext cx="128909" cy="82282"/>
            </a:xfrm>
            <a:custGeom>
              <a:avLst/>
              <a:gdLst>
                <a:gd name="connsiteX0" fmla="*/ 65826 w 128909"/>
                <a:gd name="connsiteY0" fmla="*/ 82283 h 82282"/>
                <a:gd name="connsiteX1" fmla="*/ 0 w 128909"/>
                <a:gd name="connsiteY1" fmla="*/ 21942 h 82282"/>
                <a:gd name="connsiteX2" fmla="*/ 13714 w 128909"/>
                <a:gd name="connsiteY2" fmla="*/ 0 h 82282"/>
                <a:gd name="connsiteX3" fmla="*/ 30170 w 128909"/>
                <a:gd name="connsiteY3" fmla="*/ 19199 h 82282"/>
                <a:gd name="connsiteX4" fmla="*/ 54855 w 128909"/>
                <a:gd name="connsiteY4" fmla="*/ 49369 h 82282"/>
                <a:gd name="connsiteX5" fmla="*/ 90511 w 128909"/>
                <a:gd name="connsiteY5" fmla="*/ 35656 h 82282"/>
                <a:gd name="connsiteX6" fmla="*/ 95997 w 128909"/>
                <a:gd name="connsiteY6" fmla="*/ 19199 h 82282"/>
                <a:gd name="connsiteX7" fmla="*/ 115196 w 128909"/>
                <a:gd name="connsiteY7" fmla="*/ 2742 h 82282"/>
                <a:gd name="connsiteX8" fmla="*/ 128910 w 128909"/>
                <a:gd name="connsiteY8" fmla="*/ 21942 h 82282"/>
                <a:gd name="connsiteX9" fmla="*/ 65826 w 128909"/>
                <a:gd name="connsiteY9" fmla="*/ 82283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09" h="82282">
                  <a:moveTo>
                    <a:pt x="65826" y="82283"/>
                  </a:moveTo>
                  <a:cubicBezTo>
                    <a:pt x="32913" y="82283"/>
                    <a:pt x="2743" y="54855"/>
                    <a:pt x="0" y="21942"/>
                  </a:cubicBezTo>
                  <a:cubicBezTo>
                    <a:pt x="0" y="8228"/>
                    <a:pt x="5485" y="2742"/>
                    <a:pt x="13714" y="0"/>
                  </a:cubicBezTo>
                  <a:cubicBezTo>
                    <a:pt x="24685" y="0"/>
                    <a:pt x="30170" y="5485"/>
                    <a:pt x="30170" y="19199"/>
                  </a:cubicBezTo>
                  <a:cubicBezTo>
                    <a:pt x="32913" y="35656"/>
                    <a:pt x="41142" y="43884"/>
                    <a:pt x="54855" y="49369"/>
                  </a:cubicBezTo>
                  <a:cubicBezTo>
                    <a:pt x="68569" y="52112"/>
                    <a:pt x="82283" y="49369"/>
                    <a:pt x="90511" y="35656"/>
                  </a:cubicBezTo>
                  <a:cubicBezTo>
                    <a:pt x="93254" y="30170"/>
                    <a:pt x="95997" y="24685"/>
                    <a:pt x="95997" y="19199"/>
                  </a:cubicBezTo>
                  <a:cubicBezTo>
                    <a:pt x="98739" y="8228"/>
                    <a:pt x="104225" y="0"/>
                    <a:pt x="115196" y="2742"/>
                  </a:cubicBezTo>
                  <a:cubicBezTo>
                    <a:pt x="123425" y="2742"/>
                    <a:pt x="128910" y="10971"/>
                    <a:pt x="128910" y="21942"/>
                  </a:cubicBezTo>
                  <a:cubicBezTo>
                    <a:pt x="128910" y="57597"/>
                    <a:pt x="101482" y="82283"/>
                    <a:pt x="65826" y="82283"/>
                  </a:cubicBezTo>
                  <a:close/>
                </a:path>
              </a:pathLst>
            </a:custGeom>
            <a:solidFill>
              <a:srgbClr val="000000"/>
            </a:solidFill>
            <a:ln w="27426" cap="flat">
              <a:noFill/>
              <a:prstDash val="solid"/>
              <a:miter/>
            </a:ln>
          </p:spPr>
          <p:txBody>
            <a:bodyPr rtlCol="0" anchor="ctr"/>
            <a:lstStyle/>
            <a:p>
              <a:endParaRPr lang="en-US"/>
            </a:p>
          </p:txBody>
        </p:sp>
        <p:sp>
          <p:nvSpPr>
            <p:cNvPr id="20" name="Freeform 1297">
              <a:extLst>
                <a:ext uri="{FF2B5EF4-FFF2-40B4-BE49-F238E27FC236}">
                  <a16:creationId xmlns:a16="http://schemas.microsoft.com/office/drawing/2014/main" id="{143FAC34-0E80-6148-F62A-1902AB7B5DC7}"/>
                </a:ext>
              </a:extLst>
            </p:cNvPr>
            <p:cNvSpPr/>
            <p:nvPr/>
          </p:nvSpPr>
          <p:spPr>
            <a:xfrm>
              <a:off x="4650641" y="5555879"/>
              <a:ext cx="101482" cy="104224"/>
            </a:xfrm>
            <a:custGeom>
              <a:avLst/>
              <a:gdLst>
                <a:gd name="connsiteX0" fmla="*/ 0 w 101482"/>
                <a:gd name="connsiteY0" fmla="*/ 76797 h 104224"/>
                <a:gd name="connsiteX1" fmla="*/ 79540 w 101482"/>
                <a:gd name="connsiteY1" fmla="*/ 0 h 104224"/>
                <a:gd name="connsiteX2" fmla="*/ 101482 w 101482"/>
                <a:gd name="connsiteY2" fmla="*/ 16457 h 104224"/>
                <a:gd name="connsiteX3" fmla="*/ 82283 w 101482"/>
                <a:gd name="connsiteY3" fmla="*/ 32913 h 104224"/>
                <a:gd name="connsiteX4" fmla="*/ 32913 w 101482"/>
                <a:gd name="connsiteY4" fmla="*/ 82283 h 104224"/>
                <a:gd name="connsiteX5" fmla="*/ 16457 w 101482"/>
                <a:gd name="connsiteY5" fmla="*/ 104225 h 104224"/>
                <a:gd name="connsiteX6" fmla="*/ 0 w 101482"/>
                <a:gd name="connsiteY6" fmla="*/ 76797 h 10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82" h="104224">
                  <a:moveTo>
                    <a:pt x="0" y="76797"/>
                  </a:moveTo>
                  <a:cubicBezTo>
                    <a:pt x="2743" y="32913"/>
                    <a:pt x="38399" y="0"/>
                    <a:pt x="79540" y="0"/>
                  </a:cubicBezTo>
                  <a:cubicBezTo>
                    <a:pt x="93254" y="0"/>
                    <a:pt x="101482" y="5485"/>
                    <a:pt x="101482" y="16457"/>
                  </a:cubicBezTo>
                  <a:cubicBezTo>
                    <a:pt x="101482" y="27428"/>
                    <a:pt x="95997" y="32913"/>
                    <a:pt x="82283" y="32913"/>
                  </a:cubicBezTo>
                  <a:cubicBezTo>
                    <a:pt x="54855" y="32913"/>
                    <a:pt x="32913" y="54855"/>
                    <a:pt x="32913" y="82283"/>
                  </a:cubicBezTo>
                  <a:cubicBezTo>
                    <a:pt x="32913" y="98740"/>
                    <a:pt x="27428" y="104225"/>
                    <a:pt x="16457" y="104225"/>
                  </a:cubicBezTo>
                  <a:cubicBezTo>
                    <a:pt x="5485" y="98740"/>
                    <a:pt x="0" y="90511"/>
                    <a:pt x="0" y="76797"/>
                  </a:cubicBezTo>
                  <a:close/>
                </a:path>
              </a:pathLst>
            </a:custGeom>
            <a:solidFill>
              <a:srgbClr val="000000"/>
            </a:solidFill>
            <a:ln w="27426" cap="flat">
              <a:noFill/>
              <a:prstDash val="solid"/>
              <a:miter/>
            </a:ln>
          </p:spPr>
          <p:txBody>
            <a:bodyPr rtlCol="0" anchor="ctr"/>
            <a:lstStyle/>
            <a:p>
              <a:endParaRPr lang="en-US"/>
            </a:p>
          </p:txBody>
        </p:sp>
        <p:sp>
          <p:nvSpPr>
            <p:cNvPr id="21" name="Freeform 1298">
              <a:extLst>
                <a:ext uri="{FF2B5EF4-FFF2-40B4-BE49-F238E27FC236}">
                  <a16:creationId xmlns:a16="http://schemas.microsoft.com/office/drawing/2014/main" id="{77A1D16E-5E4F-CA40-A070-1DBC10E4C96D}"/>
                </a:ext>
              </a:extLst>
            </p:cNvPr>
            <p:cNvSpPr/>
            <p:nvPr/>
          </p:nvSpPr>
          <p:spPr>
            <a:xfrm>
              <a:off x="5319876" y="6351280"/>
              <a:ext cx="54855" cy="32912"/>
            </a:xfrm>
            <a:custGeom>
              <a:avLst/>
              <a:gdLst>
                <a:gd name="connsiteX0" fmla="*/ 27428 w 54855"/>
                <a:gd name="connsiteY0" fmla="*/ 30171 h 32912"/>
                <a:gd name="connsiteX1" fmla="*/ 27428 w 54855"/>
                <a:gd name="connsiteY1" fmla="*/ 30171 h 32912"/>
                <a:gd name="connsiteX2" fmla="*/ 41142 w 54855"/>
                <a:gd name="connsiteY2" fmla="*/ 30171 h 32912"/>
                <a:gd name="connsiteX3" fmla="*/ 54855 w 54855"/>
                <a:gd name="connsiteY3" fmla="*/ 13714 h 32912"/>
                <a:gd name="connsiteX4" fmla="*/ 41142 w 54855"/>
                <a:gd name="connsiteY4" fmla="*/ 0 h 32912"/>
                <a:gd name="connsiteX5" fmla="*/ 13714 w 54855"/>
                <a:gd name="connsiteY5" fmla="*/ 0 h 32912"/>
                <a:gd name="connsiteX6" fmla="*/ 0 w 54855"/>
                <a:gd name="connsiteY6" fmla="*/ 16457 h 32912"/>
                <a:gd name="connsiteX7" fmla="*/ 13714 w 54855"/>
                <a:gd name="connsiteY7" fmla="*/ 32913 h 32912"/>
                <a:gd name="connsiteX8" fmla="*/ 27428 w 54855"/>
                <a:gd name="connsiteY8" fmla="*/ 30171 h 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2">
                  <a:moveTo>
                    <a:pt x="27428" y="30171"/>
                  </a:moveTo>
                  <a:cubicBezTo>
                    <a:pt x="27428" y="30171"/>
                    <a:pt x="27428" y="30171"/>
                    <a:pt x="27428" y="30171"/>
                  </a:cubicBezTo>
                  <a:cubicBezTo>
                    <a:pt x="32914" y="30171"/>
                    <a:pt x="35656" y="30171"/>
                    <a:pt x="41142" y="30171"/>
                  </a:cubicBezTo>
                  <a:cubicBezTo>
                    <a:pt x="49370" y="30171"/>
                    <a:pt x="54855" y="21942"/>
                    <a:pt x="54855" y="13714"/>
                  </a:cubicBezTo>
                  <a:cubicBezTo>
                    <a:pt x="54855" y="5485"/>
                    <a:pt x="49370" y="0"/>
                    <a:pt x="41142" y="0"/>
                  </a:cubicBezTo>
                  <a:cubicBezTo>
                    <a:pt x="32914" y="0"/>
                    <a:pt x="21943" y="0"/>
                    <a:pt x="13714" y="0"/>
                  </a:cubicBezTo>
                  <a:cubicBezTo>
                    <a:pt x="5486" y="0"/>
                    <a:pt x="0" y="5485"/>
                    <a:pt x="0" y="16457"/>
                  </a:cubicBezTo>
                  <a:cubicBezTo>
                    <a:pt x="0" y="24685"/>
                    <a:pt x="5486" y="30171"/>
                    <a:pt x="13714" y="32913"/>
                  </a:cubicBezTo>
                  <a:cubicBezTo>
                    <a:pt x="19200" y="30171"/>
                    <a:pt x="21943" y="30171"/>
                    <a:pt x="27428" y="30171"/>
                  </a:cubicBezTo>
                  <a:close/>
                </a:path>
              </a:pathLst>
            </a:custGeom>
            <a:solidFill>
              <a:srgbClr val="000000"/>
            </a:solidFill>
            <a:ln w="27426" cap="flat">
              <a:noFill/>
              <a:prstDash val="solid"/>
              <a:miter/>
            </a:ln>
          </p:spPr>
          <p:txBody>
            <a:bodyPr rtlCol="0" anchor="ctr"/>
            <a:lstStyle/>
            <a:p>
              <a:endParaRPr lang="en-US"/>
            </a:p>
          </p:txBody>
        </p:sp>
        <p:sp>
          <p:nvSpPr>
            <p:cNvPr id="22" name="Freeform 1299">
              <a:extLst>
                <a:ext uri="{FF2B5EF4-FFF2-40B4-BE49-F238E27FC236}">
                  <a16:creationId xmlns:a16="http://schemas.microsoft.com/office/drawing/2014/main" id="{8688D9C7-FB23-C51A-58BA-20D476775FE9}"/>
                </a:ext>
              </a:extLst>
            </p:cNvPr>
            <p:cNvSpPr/>
            <p:nvPr/>
          </p:nvSpPr>
          <p:spPr>
            <a:xfrm>
              <a:off x="5237593" y="5959065"/>
              <a:ext cx="222164" cy="282505"/>
            </a:xfrm>
            <a:custGeom>
              <a:avLst/>
              <a:gdLst>
                <a:gd name="connsiteX0" fmla="*/ 112454 w 222164"/>
                <a:gd name="connsiteY0" fmla="*/ 41141 h 282505"/>
                <a:gd name="connsiteX1" fmla="*/ 205708 w 222164"/>
                <a:gd name="connsiteY1" fmla="*/ 0 h 282505"/>
                <a:gd name="connsiteX2" fmla="*/ 222164 w 222164"/>
                <a:gd name="connsiteY2" fmla="*/ 16457 h 282505"/>
                <a:gd name="connsiteX3" fmla="*/ 205708 w 222164"/>
                <a:gd name="connsiteY3" fmla="*/ 82283 h 282505"/>
                <a:gd name="connsiteX4" fmla="*/ 178280 w 222164"/>
                <a:gd name="connsiteY4" fmla="*/ 109710 h 282505"/>
                <a:gd name="connsiteX5" fmla="*/ 150852 w 222164"/>
                <a:gd name="connsiteY5" fmla="*/ 120682 h 282505"/>
                <a:gd name="connsiteX6" fmla="*/ 128910 w 222164"/>
                <a:gd name="connsiteY6" fmla="*/ 150852 h 282505"/>
                <a:gd name="connsiteX7" fmla="*/ 128910 w 222164"/>
                <a:gd name="connsiteY7" fmla="*/ 263305 h 282505"/>
                <a:gd name="connsiteX8" fmla="*/ 112454 w 222164"/>
                <a:gd name="connsiteY8" fmla="*/ 282505 h 282505"/>
                <a:gd name="connsiteX9" fmla="*/ 95997 w 222164"/>
                <a:gd name="connsiteY9" fmla="*/ 263305 h 282505"/>
                <a:gd name="connsiteX10" fmla="*/ 95997 w 222164"/>
                <a:gd name="connsiteY10" fmla="*/ 255077 h 282505"/>
                <a:gd name="connsiteX11" fmla="*/ 95997 w 222164"/>
                <a:gd name="connsiteY11" fmla="*/ 137138 h 282505"/>
                <a:gd name="connsiteX12" fmla="*/ 82283 w 222164"/>
                <a:gd name="connsiteY12" fmla="*/ 123424 h 282505"/>
                <a:gd name="connsiteX13" fmla="*/ 71312 w 222164"/>
                <a:gd name="connsiteY13" fmla="*/ 120682 h 282505"/>
                <a:gd name="connsiteX14" fmla="*/ 2743 w 222164"/>
                <a:gd name="connsiteY14" fmla="*/ 43884 h 282505"/>
                <a:gd name="connsiteX15" fmla="*/ 0 w 222164"/>
                <a:gd name="connsiteY15" fmla="*/ 19200 h 282505"/>
                <a:gd name="connsiteX16" fmla="*/ 16457 w 222164"/>
                <a:gd name="connsiteY16" fmla="*/ 2743 h 282505"/>
                <a:gd name="connsiteX17" fmla="*/ 85026 w 222164"/>
                <a:gd name="connsiteY17" fmla="*/ 19200 h 282505"/>
                <a:gd name="connsiteX18" fmla="*/ 112454 w 222164"/>
                <a:gd name="connsiteY18" fmla="*/ 41141 h 282505"/>
                <a:gd name="connsiteX19" fmla="*/ 90512 w 222164"/>
                <a:gd name="connsiteY19" fmla="*/ 90512 h 282505"/>
                <a:gd name="connsiteX20" fmla="*/ 35656 w 222164"/>
                <a:gd name="connsiteY20" fmla="*/ 35656 h 282505"/>
                <a:gd name="connsiteX21" fmla="*/ 90512 w 222164"/>
                <a:gd name="connsiteY21" fmla="*/ 90512 h 282505"/>
                <a:gd name="connsiteX22" fmla="*/ 186509 w 222164"/>
                <a:gd name="connsiteY22" fmla="*/ 35656 h 282505"/>
                <a:gd name="connsiteX23" fmla="*/ 131653 w 222164"/>
                <a:gd name="connsiteY23" fmla="*/ 90512 h 282505"/>
                <a:gd name="connsiteX24" fmla="*/ 186509 w 222164"/>
                <a:gd name="connsiteY24" fmla="*/ 35656 h 28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2164" h="282505">
                  <a:moveTo>
                    <a:pt x="112454" y="41141"/>
                  </a:moveTo>
                  <a:cubicBezTo>
                    <a:pt x="134395" y="5486"/>
                    <a:pt x="170052" y="2743"/>
                    <a:pt x="205708" y="0"/>
                  </a:cubicBezTo>
                  <a:cubicBezTo>
                    <a:pt x="213936" y="0"/>
                    <a:pt x="222164" y="8229"/>
                    <a:pt x="222164" y="16457"/>
                  </a:cubicBezTo>
                  <a:cubicBezTo>
                    <a:pt x="216678" y="38399"/>
                    <a:pt x="213936" y="60341"/>
                    <a:pt x="205708" y="82283"/>
                  </a:cubicBezTo>
                  <a:cubicBezTo>
                    <a:pt x="200223" y="95997"/>
                    <a:pt x="191994" y="104225"/>
                    <a:pt x="178280" y="109710"/>
                  </a:cubicBezTo>
                  <a:cubicBezTo>
                    <a:pt x="170052" y="112453"/>
                    <a:pt x="159081" y="117939"/>
                    <a:pt x="150852" y="120682"/>
                  </a:cubicBezTo>
                  <a:cubicBezTo>
                    <a:pt x="128910" y="126167"/>
                    <a:pt x="128910" y="126167"/>
                    <a:pt x="128910" y="150852"/>
                  </a:cubicBezTo>
                  <a:cubicBezTo>
                    <a:pt x="128910" y="189251"/>
                    <a:pt x="128910" y="224907"/>
                    <a:pt x="128910" y="263305"/>
                  </a:cubicBezTo>
                  <a:cubicBezTo>
                    <a:pt x="128910" y="274276"/>
                    <a:pt x="123425" y="282505"/>
                    <a:pt x="112454" y="282505"/>
                  </a:cubicBezTo>
                  <a:cubicBezTo>
                    <a:pt x="101483" y="282505"/>
                    <a:pt x="95997" y="274276"/>
                    <a:pt x="95997" y="263305"/>
                  </a:cubicBezTo>
                  <a:cubicBezTo>
                    <a:pt x="95997" y="260562"/>
                    <a:pt x="95997" y="257820"/>
                    <a:pt x="95997" y="255077"/>
                  </a:cubicBezTo>
                  <a:cubicBezTo>
                    <a:pt x="95997" y="216679"/>
                    <a:pt x="95997" y="178280"/>
                    <a:pt x="95997" y="137138"/>
                  </a:cubicBezTo>
                  <a:cubicBezTo>
                    <a:pt x="95997" y="126167"/>
                    <a:pt x="93254" y="120682"/>
                    <a:pt x="82283" y="123424"/>
                  </a:cubicBezTo>
                  <a:cubicBezTo>
                    <a:pt x="79540" y="123424"/>
                    <a:pt x="74055" y="120682"/>
                    <a:pt x="71312" y="120682"/>
                  </a:cubicBezTo>
                  <a:cubicBezTo>
                    <a:pt x="27428" y="112453"/>
                    <a:pt x="8229" y="85026"/>
                    <a:pt x="2743" y="43884"/>
                  </a:cubicBezTo>
                  <a:cubicBezTo>
                    <a:pt x="2743" y="35656"/>
                    <a:pt x="0" y="27428"/>
                    <a:pt x="0" y="19200"/>
                  </a:cubicBezTo>
                  <a:cubicBezTo>
                    <a:pt x="0" y="8229"/>
                    <a:pt x="5486" y="0"/>
                    <a:pt x="16457" y="2743"/>
                  </a:cubicBezTo>
                  <a:cubicBezTo>
                    <a:pt x="41142" y="5486"/>
                    <a:pt x="63084" y="8229"/>
                    <a:pt x="85026" y="19200"/>
                  </a:cubicBezTo>
                  <a:cubicBezTo>
                    <a:pt x="93254" y="24686"/>
                    <a:pt x="101483" y="32913"/>
                    <a:pt x="112454" y="41141"/>
                  </a:cubicBezTo>
                  <a:close/>
                  <a:moveTo>
                    <a:pt x="90512" y="90512"/>
                  </a:moveTo>
                  <a:cubicBezTo>
                    <a:pt x="85026" y="52113"/>
                    <a:pt x="76798" y="41141"/>
                    <a:pt x="35656" y="35656"/>
                  </a:cubicBezTo>
                  <a:cubicBezTo>
                    <a:pt x="38399" y="74055"/>
                    <a:pt x="52112" y="87769"/>
                    <a:pt x="90512" y="90512"/>
                  </a:cubicBezTo>
                  <a:close/>
                  <a:moveTo>
                    <a:pt x="186509" y="35656"/>
                  </a:moveTo>
                  <a:cubicBezTo>
                    <a:pt x="150852" y="38399"/>
                    <a:pt x="128910" y="60341"/>
                    <a:pt x="131653" y="90512"/>
                  </a:cubicBezTo>
                  <a:cubicBezTo>
                    <a:pt x="170052" y="85026"/>
                    <a:pt x="181023" y="76798"/>
                    <a:pt x="186509" y="35656"/>
                  </a:cubicBezTo>
                  <a:close/>
                </a:path>
              </a:pathLst>
            </a:custGeom>
            <a:solidFill>
              <a:srgbClr val="8DC641"/>
            </a:solidFill>
            <a:ln w="27426" cap="flat">
              <a:noFill/>
              <a:prstDash val="solid"/>
              <a:miter/>
            </a:ln>
          </p:spPr>
          <p:txBody>
            <a:bodyPr rtlCol="0" anchor="ctr"/>
            <a:lstStyle/>
            <a:p>
              <a:endParaRPr lang="en-US"/>
            </a:p>
          </p:txBody>
        </p:sp>
        <p:sp>
          <p:nvSpPr>
            <p:cNvPr id="23" name="Freeform 1300">
              <a:extLst>
                <a:ext uri="{FF2B5EF4-FFF2-40B4-BE49-F238E27FC236}">
                  <a16:creationId xmlns:a16="http://schemas.microsoft.com/office/drawing/2014/main" id="{FD89CC19-5B21-6F87-B313-0DEDB8AC88A5}"/>
                </a:ext>
              </a:extLst>
            </p:cNvPr>
            <p:cNvSpPr/>
            <p:nvPr/>
          </p:nvSpPr>
          <p:spPr>
            <a:xfrm>
              <a:off x="5319876" y="6348537"/>
              <a:ext cx="54855" cy="32913"/>
            </a:xfrm>
            <a:custGeom>
              <a:avLst/>
              <a:gdLst>
                <a:gd name="connsiteX0" fmla="*/ 27428 w 54855"/>
                <a:gd name="connsiteY0" fmla="*/ 32913 h 32913"/>
                <a:gd name="connsiteX1" fmla="*/ 13714 w 54855"/>
                <a:gd name="connsiteY1" fmla="*/ 32913 h 32913"/>
                <a:gd name="connsiteX2" fmla="*/ 0 w 54855"/>
                <a:gd name="connsiteY2" fmla="*/ 16457 h 32913"/>
                <a:gd name="connsiteX3" fmla="*/ 13714 w 54855"/>
                <a:gd name="connsiteY3" fmla="*/ 0 h 32913"/>
                <a:gd name="connsiteX4" fmla="*/ 41142 w 54855"/>
                <a:gd name="connsiteY4" fmla="*/ 0 h 32913"/>
                <a:gd name="connsiteX5" fmla="*/ 54855 w 54855"/>
                <a:gd name="connsiteY5" fmla="*/ 13714 h 32913"/>
                <a:gd name="connsiteX6" fmla="*/ 41142 w 54855"/>
                <a:gd name="connsiteY6" fmla="*/ 30171 h 32913"/>
                <a:gd name="connsiteX7" fmla="*/ 27428 w 54855"/>
                <a:gd name="connsiteY7" fmla="*/ 32913 h 32913"/>
                <a:gd name="connsiteX8" fmla="*/ 27428 w 54855"/>
                <a:gd name="connsiteY8"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3">
                  <a:moveTo>
                    <a:pt x="27428" y="32913"/>
                  </a:moveTo>
                  <a:cubicBezTo>
                    <a:pt x="21943" y="32913"/>
                    <a:pt x="19200" y="32913"/>
                    <a:pt x="13714" y="32913"/>
                  </a:cubicBezTo>
                  <a:cubicBezTo>
                    <a:pt x="5486" y="32913"/>
                    <a:pt x="0" y="27428"/>
                    <a:pt x="0" y="16457"/>
                  </a:cubicBezTo>
                  <a:cubicBezTo>
                    <a:pt x="0" y="8228"/>
                    <a:pt x="2743" y="2743"/>
                    <a:pt x="13714" y="0"/>
                  </a:cubicBezTo>
                  <a:cubicBezTo>
                    <a:pt x="21943" y="0"/>
                    <a:pt x="32914" y="0"/>
                    <a:pt x="41142" y="0"/>
                  </a:cubicBezTo>
                  <a:cubicBezTo>
                    <a:pt x="49370" y="0"/>
                    <a:pt x="54855" y="5486"/>
                    <a:pt x="54855" y="13714"/>
                  </a:cubicBezTo>
                  <a:cubicBezTo>
                    <a:pt x="54855" y="21942"/>
                    <a:pt x="49370" y="27428"/>
                    <a:pt x="41142" y="30171"/>
                  </a:cubicBezTo>
                  <a:cubicBezTo>
                    <a:pt x="38399" y="32913"/>
                    <a:pt x="32914" y="32913"/>
                    <a:pt x="27428" y="32913"/>
                  </a:cubicBezTo>
                  <a:cubicBezTo>
                    <a:pt x="27428" y="32913"/>
                    <a:pt x="27428" y="32913"/>
                    <a:pt x="27428" y="32913"/>
                  </a:cubicBezTo>
                  <a:close/>
                </a:path>
              </a:pathLst>
            </a:custGeom>
            <a:solidFill>
              <a:srgbClr val="000000"/>
            </a:solidFill>
            <a:ln w="27426" cap="flat">
              <a:noFill/>
              <a:prstDash val="solid"/>
              <a:miter/>
            </a:ln>
          </p:spPr>
          <p:txBody>
            <a:bodyPr rtlCol="0" anchor="ctr"/>
            <a:lstStyle/>
            <a:p>
              <a:endParaRPr lang="en-US"/>
            </a:p>
          </p:txBody>
        </p:sp>
      </p:grpSp>
      <p:grpSp>
        <p:nvGrpSpPr>
          <p:cNvPr id="32" name="Group 31">
            <a:extLst>
              <a:ext uri="{FF2B5EF4-FFF2-40B4-BE49-F238E27FC236}">
                <a16:creationId xmlns:a16="http://schemas.microsoft.com/office/drawing/2014/main" id="{66821227-735F-78A3-8CF3-0F24BCDE31DA}"/>
              </a:ext>
            </a:extLst>
          </p:cNvPr>
          <p:cNvGrpSpPr/>
          <p:nvPr/>
        </p:nvGrpSpPr>
        <p:grpSpPr>
          <a:xfrm>
            <a:off x="433234" y="4719731"/>
            <a:ext cx="796918" cy="765320"/>
            <a:chOff x="5614841" y="786428"/>
            <a:chExt cx="901130" cy="901727"/>
          </a:xfrm>
        </p:grpSpPr>
        <p:grpSp>
          <p:nvGrpSpPr>
            <p:cNvPr id="33" name="Graphic 2">
              <a:extLst>
                <a:ext uri="{FF2B5EF4-FFF2-40B4-BE49-F238E27FC236}">
                  <a16:creationId xmlns:a16="http://schemas.microsoft.com/office/drawing/2014/main" id="{ED6BA307-3F38-71D9-AFBD-57B3C05A7CEC}"/>
                </a:ext>
              </a:extLst>
            </p:cNvPr>
            <p:cNvGrpSpPr/>
            <p:nvPr/>
          </p:nvGrpSpPr>
          <p:grpSpPr>
            <a:xfrm>
              <a:off x="5715019" y="1058540"/>
              <a:ext cx="543506" cy="445337"/>
              <a:chOff x="5715019" y="1058540"/>
              <a:chExt cx="543506" cy="445337"/>
            </a:xfrm>
            <a:solidFill>
              <a:srgbClr val="60A9DD"/>
            </a:solidFill>
          </p:grpSpPr>
          <p:sp>
            <p:nvSpPr>
              <p:cNvPr id="35" name="Freeform 210">
                <a:extLst>
                  <a:ext uri="{FF2B5EF4-FFF2-40B4-BE49-F238E27FC236}">
                    <a16:creationId xmlns:a16="http://schemas.microsoft.com/office/drawing/2014/main" id="{A913FB1A-53A3-DAEC-A840-855F1742D002}"/>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8DC641"/>
              </a:solidFill>
              <a:ln w="9028" cap="flat">
                <a:noFill/>
                <a:prstDash val="solid"/>
                <a:miter/>
              </a:ln>
            </p:spPr>
            <p:txBody>
              <a:bodyPr rtlCol="0" anchor="ctr"/>
              <a:lstStyle/>
              <a:p>
                <a:endParaRPr lang="en-US"/>
              </a:p>
            </p:txBody>
          </p:sp>
          <p:sp>
            <p:nvSpPr>
              <p:cNvPr id="36" name="Freeform 211">
                <a:extLst>
                  <a:ext uri="{FF2B5EF4-FFF2-40B4-BE49-F238E27FC236}">
                    <a16:creationId xmlns:a16="http://schemas.microsoft.com/office/drawing/2014/main" id="{63FB8FCD-A1CD-E362-9581-028F1CAAC398}"/>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8DC641"/>
              </a:solidFill>
              <a:ln w="9028" cap="flat">
                <a:noFill/>
                <a:prstDash val="solid"/>
                <a:miter/>
              </a:ln>
            </p:spPr>
            <p:txBody>
              <a:bodyPr rtlCol="0" anchor="ctr"/>
              <a:lstStyle/>
              <a:p>
                <a:endParaRPr lang="en-US"/>
              </a:p>
            </p:txBody>
          </p:sp>
        </p:grpSp>
        <p:sp>
          <p:nvSpPr>
            <p:cNvPr id="34" name="Freeform 209">
              <a:extLst>
                <a:ext uri="{FF2B5EF4-FFF2-40B4-BE49-F238E27FC236}">
                  <a16:creationId xmlns:a16="http://schemas.microsoft.com/office/drawing/2014/main" id="{6EABBBF2-1940-C491-6E2F-CB7991AB6EBA}"/>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endParaRPr lang="en-US"/>
            </a:p>
          </p:txBody>
        </p:sp>
      </p:gr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5635</TotalTime>
  <Words>2423</Words>
  <Application>Microsoft Office PowerPoint</Application>
  <PresentationFormat>Widescreen</PresentationFormat>
  <Paragraphs>184</Paragraphs>
  <Slides>31</Slides>
  <Notes>30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Montserrat Light</vt:lpstr>
      <vt:lpstr>Calibri</vt:lpstr>
      <vt:lpstr>Söhne</vt:lpstr>
      <vt:lpstr>Arial</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keywords>, docId:D308A03E4AB51EC6951953F078F27B93</cp:keywords>
  <cp:lastModifiedBy>Paula Whyte ( Momentum Consulting )</cp:lastModifiedBy>
  <cp:revision>5</cp:revision>
  <dcterms:created xsi:type="dcterms:W3CDTF">2020-10-14T13:32:04Z</dcterms:created>
  <dcterms:modified xsi:type="dcterms:W3CDTF">2024-08-06T08:49:14Z</dcterms:modified>
</cp:coreProperties>
</file>