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8" r:id="rId4"/>
    <p:sldId id="437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4377"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giEndYKsjCeBfmWZdK+CdfUcW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FDADF"/>
    <a:srgbClr val="8DC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sorterViewPr>
    <p:cViewPr>
      <p:scale>
        <a:sx n="100" d="100"/>
        <a:sy n="100" d="100"/>
      </p:scale>
      <p:origin x="0" y="-5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8705490b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a8705490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a90ff9d01a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2a90ff9d01a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a90ff9d01a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a90ff9d01a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g2a90ff9d01a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e8e45bbab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2e8e45bba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e8e45bbabd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2e8e45bbabd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e8e45bbabd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g2e8e45bbabd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a955ad1b0e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a955ad1b0e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a955ad1b0e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a955ad1b0e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g2a955ad1b0e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e8e45bbabd_3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g2e8e45bbabd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a955ad1b0e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g2a955ad1b0e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a955ad1b0e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g2a955ad1b0e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24"/>
        <p:cNvGrpSpPr/>
        <p:nvPr/>
      </p:nvGrpSpPr>
      <p:grpSpPr>
        <a:xfrm>
          <a:off x="0" y="0"/>
          <a:ext cx="0" cy="0"/>
          <a:chOff x="0" y="0"/>
          <a:chExt cx="0" cy="0"/>
        </a:xfrm>
      </p:grpSpPr>
      <p:sp>
        <p:nvSpPr>
          <p:cNvPr id="125" name="Google Shape;125;p37"/>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37"/>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37"/>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28"/>
        <p:cNvGrpSpPr/>
        <p:nvPr/>
      </p:nvGrpSpPr>
      <p:grpSpPr>
        <a:xfrm>
          <a:off x="0" y="0"/>
          <a:ext cx="0" cy="0"/>
          <a:chOff x="0" y="0"/>
          <a:chExt cx="0" cy="0"/>
        </a:xfrm>
      </p:grpSpPr>
      <p:sp>
        <p:nvSpPr>
          <p:cNvPr id="129" name="Google Shape;129;p38"/>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38"/>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38"/>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38"/>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3"/>
        <p:cNvGrpSpPr/>
        <p:nvPr/>
      </p:nvGrpSpPr>
      <p:grpSpPr>
        <a:xfrm>
          <a:off x="0" y="0"/>
          <a:ext cx="0" cy="0"/>
          <a:chOff x="0" y="0"/>
          <a:chExt cx="0" cy="0"/>
        </a:xfrm>
      </p:grpSpPr>
      <p:sp>
        <p:nvSpPr>
          <p:cNvPr id="134" name="Google Shape;134;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2" name="Google Shape;142;p40"/>
          <p:cNvGrpSpPr/>
          <p:nvPr/>
        </p:nvGrpSpPr>
        <p:grpSpPr>
          <a:xfrm>
            <a:off x="309236" y="3028352"/>
            <a:ext cx="6499866" cy="2738122"/>
            <a:chOff x="1202708" y="6807724"/>
            <a:chExt cx="6270636" cy="2641557"/>
          </a:xfrm>
        </p:grpSpPr>
        <p:grpSp>
          <p:nvGrpSpPr>
            <p:cNvPr id="143" name="Google Shape;143;p40"/>
            <p:cNvGrpSpPr/>
            <p:nvPr/>
          </p:nvGrpSpPr>
          <p:grpSpPr>
            <a:xfrm>
              <a:off x="2348838" y="6807724"/>
              <a:ext cx="1249545" cy="2223620"/>
              <a:chOff x="2348838" y="6807724"/>
              <a:chExt cx="1249545" cy="2223620"/>
            </a:xfrm>
          </p:grpSpPr>
          <p:sp>
            <p:nvSpPr>
              <p:cNvPr id="144" name="Google Shape;144;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8" name="Google Shape;148;p40"/>
              <p:cNvGrpSpPr/>
              <p:nvPr/>
            </p:nvGrpSpPr>
            <p:grpSpPr>
              <a:xfrm>
                <a:off x="2483956" y="6807724"/>
                <a:ext cx="738321" cy="802017"/>
                <a:chOff x="2483956" y="6807724"/>
                <a:chExt cx="738321" cy="802017"/>
              </a:xfrm>
            </p:grpSpPr>
            <p:sp>
              <p:nvSpPr>
                <p:cNvPr id="149" name="Google Shape;149;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2" name="Google Shape;152;p40"/>
            <p:cNvGrpSpPr/>
            <p:nvPr/>
          </p:nvGrpSpPr>
          <p:grpSpPr>
            <a:xfrm>
              <a:off x="1202708" y="6848940"/>
              <a:ext cx="6270636" cy="2600341"/>
              <a:chOff x="1202708" y="6848940"/>
              <a:chExt cx="6270636" cy="2600341"/>
            </a:xfrm>
          </p:grpSpPr>
          <p:sp>
            <p:nvSpPr>
              <p:cNvPr id="153" name="Google Shape;153;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5" name="Google Shape;155;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93EA43B7-9202-1082-F97F-81278B2857FA}"/>
              </a:ext>
            </a:extLst>
          </p:cNvPr>
          <p:cNvGrpSpPr/>
          <p:nvPr userDrawn="1"/>
        </p:nvGrpSpPr>
        <p:grpSpPr>
          <a:xfrm>
            <a:off x="665715" y="6068756"/>
            <a:ext cx="2735993" cy="679345"/>
            <a:chOff x="0" y="0"/>
            <a:chExt cx="2301694" cy="571500"/>
          </a:xfrm>
        </p:grpSpPr>
        <p:sp>
          <p:nvSpPr>
            <p:cNvPr id="3" name="Rectangle 2">
              <a:extLst>
                <a:ext uri="{FF2B5EF4-FFF2-40B4-BE49-F238E27FC236}">
                  <a16:creationId xmlns:a16="http://schemas.microsoft.com/office/drawing/2014/main" id="{4DAFCC25-3FCD-DB1F-BEE1-15BED9BDCC3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81510443-0AB9-138F-64C9-0360AAEC4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56"/>
        <p:cNvGrpSpPr/>
        <p:nvPr/>
      </p:nvGrpSpPr>
      <p:grpSpPr>
        <a:xfrm>
          <a:off x="0" y="0"/>
          <a:ext cx="0" cy="0"/>
          <a:chOff x="0" y="0"/>
          <a:chExt cx="0" cy="0"/>
        </a:xfrm>
      </p:grpSpPr>
      <p:sp>
        <p:nvSpPr>
          <p:cNvPr id="157" name="Google Shape;157;p27"/>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7"/>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59" name="Google Shape;159;p27"/>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60" name="Google Shape;160;p27"/>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000000"/>
                </a:solidFill>
                <a:latin typeface="Calibri"/>
                <a:ea typeface="Calibri"/>
                <a:cs typeface="Calibri"/>
                <a:sym typeface="Calibri"/>
              </a:rPr>
              <a:t>EU DARE </a:t>
            </a:r>
            <a:r>
              <a:rPr lang="en-US"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61" name="Google Shape;161;p27"/>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62" name="Google Shape;162;p27"/>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63" name="Google Shape;163;p27"/>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PLEASE DELETE THIS INSTRUCTION SLIDE BEFORE PRESENTING FINAL PRESENTATION </a:t>
            </a:r>
            <a:r>
              <a:rPr lang="en-US"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64" name="Google Shape;164;p27"/>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65"/>
        <p:cNvGrpSpPr/>
        <p:nvPr/>
      </p:nvGrpSpPr>
      <p:grpSpPr>
        <a:xfrm>
          <a:off x="0" y="0"/>
          <a:ext cx="0" cy="0"/>
          <a:chOff x="0" y="0"/>
          <a:chExt cx="0" cy="0"/>
        </a:xfrm>
      </p:grpSpPr>
      <p:cxnSp>
        <p:nvCxnSpPr>
          <p:cNvPr id="166" name="Google Shape;166;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7" name="Google Shape;167;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8"/>
        <p:cNvGrpSpPr/>
        <p:nvPr/>
      </p:nvGrpSpPr>
      <p:grpSpPr>
        <a:xfrm>
          <a:off x="0" y="0"/>
          <a:ext cx="0" cy="0"/>
          <a:chOff x="0" y="0"/>
          <a:chExt cx="0" cy="0"/>
        </a:xfrm>
      </p:grpSpPr>
      <p:sp>
        <p:nvSpPr>
          <p:cNvPr id="169" name="Google Shape;169;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0" name="Google Shape;170;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71" name="Google Shape;171;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4" name="Google Shape;174;p42"/>
          <p:cNvGrpSpPr/>
          <p:nvPr/>
        </p:nvGrpSpPr>
        <p:grpSpPr>
          <a:xfrm>
            <a:off x="9031059" y="445499"/>
            <a:ext cx="2735993" cy="679345"/>
            <a:chOff x="0" y="0"/>
            <a:chExt cx="2301694" cy="571500"/>
          </a:xfrm>
        </p:grpSpPr>
        <p:sp>
          <p:nvSpPr>
            <p:cNvPr id="175" name="Google Shape;175;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77" name="Google Shape;177;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80"/>
        <p:cNvGrpSpPr/>
        <p:nvPr/>
      </p:nvGrpSpPr>
      <p:grpSpPr>
        <a:xfrm>
          <a:off x="0" y="0"/>
          <a:ext cx="0" cy="0"/>
          <a:chOff x="0" y="0"/>
          <a:chExt cx="0" cy="0"/>
        </a:xfrm>
      </p:grpSpPr>
      <p:sp>
        <p:nvSpPr>
          <p:cNvPr id="181" name="Google Shape;181;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84" name="Google Shape;184;p43"/>
          <p:cNvGrpSpPr/>
          <p:nvPr/>
        </p:nvGrpSpPr>
        <p:grpSpPr>
          <a:xfrm>
            <a:off x="9236842" y="286604"/>
            <a:ext cx="2735993" cy="679345"/>
            <a:chOff x="0" y="0"/>
            <a:chExt cx="2301694" cy="571500"/>
          </a:xfrm>
        </p:grpSpPr>
        <p:sp>
          <p:nvSpPr>
            <p:cNvPr id="185" name="Google Shape;185;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87" name="Google Shape;187;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3"/>
          <p:cNvSpPr>
            <a:spLocks noGrp="1"/>
          </p:cNvSpPr>
          <p:nvPr>
            <p:ph type="pic" idx="3"/>
          </p:nvPr>
        </p:nvSpPr>
        <p:spPr>
          <a:xfrm>
            <a:off x="-1" y="354507"/>
            <a:ext cx="5501637" cy="4939649"/>
          </a:xfrm>
          <a:prstGeom prst="rect">
            <a:avLst/>
          </a:prstGeom>
          <a:solidFill>
            <a:srgbClr val="D8D8D8"/>
          </a:solidFill>
          <a:ln>
            <a:noFill/>
          </a:ln>
        </p:spPr>
      </p:sp>
      <p:pic>
        <p:nvPicPr>
          <p:cNvPr id="189" name="Google Shape;189;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90" name="Google Shape;190;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09700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9753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2"/>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2"/>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2"/>
          <p:cNvGrpSpPr/>
          <p:nvPr/>
        </p:nvGrpSpPr>
        <p:grpSpPr>
          <a:xfrm>
            <a:off x="4054161" y="721803"/>
            <a:ext cx="7547911" cy="1674487"/>
            <a:chOff x="4061909" y="1565906"/>
            <a:chExt cx="7547911" cy="1882781"/>
          </a:xfrm>
        </p:grpSpPr>
        <p:cxnSp>
          <p:nvCxnSpPr>
            <p:cNvPr id="78" name="Google Shape;78;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2"/>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2"/>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2"/>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2"/>
          <p:cNvGrpSpPr/>
          <p:nvPr/>
        </p:nvGrpSpPr>
        <p:grpSpPr>
          <a:xfrm>
            <a:off x="4054160" y="2644936"/>
            <a:ext cx="7547911" cy="1674487"/>
            <a:chOff x="4061909" y="1565906"/>
            <a:chExt cx="7547911" cy="1882781"/>
          </a:xfrm>
        </p:grpSpPr>
        <p:cxnSp>
          <p:nvCxnSpPr>
            <p:cNvPr id="87" name="Google Shape;87;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2"/>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2"/>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2"/>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2"/>
          <p:cNvGrpSpPr/>
          <p:nvPr/>
        </p:nvGrpSpPr>
        <p:grpSpPr>
          <a:xfrm>
            <a:off x="4069658" y="4508733"/>
            <a:ext cx="7547911" cy="1674487"/>
            <a:chOff x="4061909" y="1565906"/>
            <a:chExt cx="7547911" cy="1882781"/>
          </a:xfrm>
        </p:grpSpPr>
        <p:cxnSp>
          <p:nvCxnSpPr>
            <p:cNvPr id="96" name="Google Shape;96;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2"/>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2"/>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1"/>
        <p:cNvGrpSpPr/>
        <p:nvPr/>
      </p:nvGrpSpPr>
      <p:grpSpPr>
        <a:xfrm>
          <a:off x="0" y="0"/>
          <a:ext cx="0" cy="0"/>
          <a:chOff x="0" y="0"/>
          <a:chExt cx="0" cy="0"/>
        </a:xfrm>
      </p:grpSpPr>
      <p:sp>
        <p:nvSpPr>
          <p:cNvPr id="102" name="Google Shape;102;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05"/>
        <p:cNvGrpSpPr/>
        <p:nvPr/>
      </p:nvGrpSpPr>
      <p:grpSpPr>
        <a:xfrm>
          <a:off x="0" y="0"/>
          <a:ext cx="0" cy="0"/>
          <a:chOff x="0" y="0"/>
          <a:chExt cx="0" cy="0"/>
        </a:xfrm>
      </p:grpSpPr>
      <p:sp>
        <p:nvSpPr>
          <p:cNvPr id="106" name="Google Shape;106;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9" name="Google Shape;109;p3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110" name="Google Shape;110;p34"/>
          <p:cNvSpPr>
            <a:spLocks noGrp="1"/>
          </p:cNvSpPr>
          <p:nvPr>
            <p:ph type="pic" idx="3"/>
          </p:nvPr>
        </p:nvSpPr>
        <p:spPr>
          <a:xfrm>
            <a:off x="7061200" y="1420553"/>
            <a:ext cx="5130800" cy="3913188"/>
          </a:xfrm>
          <a:prstGeom prst="rect">
            <a:avLst/>
          </a:prstGeom>
          <a:solidFill>
            <a:srgbClr val="D8D8D8"/>
          </a:solidFill>
          <a:ln>
            <a:noFill/>
          </a:ln>
        </p:spPr>
      </p:sp>
      <p:sp>
        <p:nvSpPr>
          <p:cNvPr id="111" name="Google Shape;111;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12"/>
        <p:cNvGrpSpPr/>
        <p:nvPr/>
      </p:nvGrpSpPr>
      <p:grpSpPr>
        <a:xfrm>
          <a:off x="0" y="0"/>
          <a:ext cx="0" cy="0"/>
          <a:chOff x="0" y="0"/>
          <a:chExt cx="0" cy="0"/>
        </a:xfrm>
      </p:grpSpPr>
      <p:sp>
        <p:nvSpPr>
          <p:cNvPr id="113" name="Google Shape;113;p35"/>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4" name="Google Shape;114;p3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15" name="Google Shape;115;p35"/>
          <p:cNvSpPr>
            <a:spLocks noGrp="1"/>
          </p:cNvSpPr>
          <p:nvPr>
            <p:ph type="pic" idx="2"/>
          </p:nvPr>
        </p:nvSpPr>
        <p:spPr>
          <a:xfrm>
            <a:off x="8912202" y="1246695"/>
            <a:ext cx="2444127" cy="4336988"/>
          </a:xfrm>
          <a:prstGeom prst="rect">
            <a:avLst/>
          </a:prstGeom>
          <a:solidFill>
            <a:srgbClr val="D8D8D8"/>
          </a:solidFill>
          <a:ln>
            <a:noFill/>
          </a:ln>
        </p:spPr>
      </p:sp>
      <p:sp>
        <p:nvSpPr>
          <p:cNvPr id="116" name="Google Shape;116;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35"/>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20"/>
        <p:cNvGrpSpPr/>
        <p:nvPr/>
      </p:nvGrpSpPr>
      <p:grpSpPr>
        <a:xfrm>
          <a:off x="0" y="0"/>
          <a:ext cx="0" cy="0"/>
          <a:chOff x="0" y="0"/>
          <a:chExt cx="0" cy="0"/>
        </a:xfrm>
      </p:grpSpPr>
      <p:sp>
        <p:nvSpPr>
          <p:cNvPr id="121" name="Google Shape;121;p36"/>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36"/>
          <p:cNvSpPr>
            <a:spLocks noGrp="1"/>
          </p:cNvSpPr>
          <p:nvPr>
            <p:ph type="pic" idx="2"/>
          </p:nvPr>
        </p:nvSpPr>
        <p:spPr>
          <a:xfrm>
            <a:off x="320540" y="335338"/>
            <a:ext cx="11578483" cy="6146707"/>
          </a:xfrm>
          <a:prstGeom prst="rect">
            <a:avLst/>
          </a:prstGeom>
          <a:solidFill>
            <a:srgbClr val="D8D8D8"/>
          </a:solidFill>
          <a:ln>
            <a:noFill/>
          </a:ln>
        </p:spPr>
      </p:sp>
      <p:sp>
        <p:nvSpPr>
          <p:cNvPr id="123" name="Google Shape;123;p36"/>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online.ucpress.edu/elementa/article/10/1/00090/185041/Human-and-social-values-in-agroecologyA-review"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s://urgenci.net/wp-content/uploads/2016/05/Overview-of-Community-Supported-Agriculture-in-Europ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yeleni.org/en/category/newsletters-nyeleni-in-english/newsletter-no-13-food-sovereignt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nyeleni.org/DOWNLOADS/Nyelni_EN.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xfarm.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eu-dare.com/good-practic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nline.ucpress.edu/elementa/article/10/1/00090/185041/Human-and-social-values-in-agroecologyA-re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fao.org/agroecology/overview/agroecology-and-the-sustainable-development-goal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530878"/>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Vplyv agroekológie na spoločenstvo </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4</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body" idx="1"/>
          </p:nvPr>
        </p:nvSpPr>
        <p:spPr>
          <a:xfrm>
            <a:off x="5551324" y="1769741"/>
            <a:ext cx="6366742" cy="30663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115000"/>
              </a:lnSpc>
              <a:spcBef>
                <a:spcPts val="0"/>
              </a:spcBef>
              <a:spcAft>
                <a:spcPts val="0"/>
              </a:spcAft>
              <a:buSzPts val="4800"/>
              <a:buNone/>
            </a:pPr>
            <a:endParaRPr sz="1200" dirty="0">
              <a:solidFill>
                <a:srgbClr val="0D0D0D"/>
              </a:solidFill>
            </a:endParaRPr>
          </a:p>
          <a:p>
            <a:pPr marL="0" lvl="0" indent="0" algn="l" rtl="0">
              <a:lnSpc>
                <a:spcPct val="115000"/>
              </a:lnSpc>
              <a:spcBef>
                <a:spcPts val="1500"/>
              </a:spcBef>
              <a:spcAft>
                <a:spcPts val="1500"/>
              </a:spcAft>
              <a:buSzPts val="4800"/>
              <a:buNone/>
            </a:pPr>
            <a:r>
              <a:rPr lang="en-US" sz="4700" b="1" dirty="0">
                <a:solidFill>
                  <a:srgbClr val="0D0D0D"/>
                </a:solidFill>
              </a:rPr>
              <a:t>Vplyvy na životné prostredie a potravinová nezávislosť</a:t>
            </a:r>
            <a:endParaRPr sz="4700" dirty="0">
              <a:solidFill>
                <a:srgbClr val="0D0D0D"/>
              </a:solidFill>
            </a:endParaRPr>
          </a:p>
        </p:txBody>
      </p:sp>
      <p:sp>
        <p:nvSpPr>
          <p:cNvPr id="338" name="Google Shape;338;p11"/>
          <p:cNvSpPr txBox="1">
            <a:spLocks noGrp="1"/>
          </p:cNvSpPr>
          <p:nvPr>
            <p:ph type="body" idx="2"/>
          </p:nvPr>
        </p:nvSpPr>
        <p:spPr>
          <a:xfrm>
            <a:off x="4312382" y="91129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02</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txBox="1">
            <a:spLocks noGrp="1"/>
          </p:cNvSpPr>
          <p:nvPr>
            <p:ph type="body" idx="1"/>
          </p:nvPr>
        </p:nvSpPr>
        <p:spPr>
          <a:xfrm>
            <a:off x="850575" y="1288700"/>
            <a:ext cx="7698000" cy="35280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0000"/>
              </a:buClr>
              <a:buSzPts val="2400"/>
              <a:buNone/>
            </a:pPr>
            <a:r>
              <a:rPr lang="en-US" sz="2200" dirty="0"/>
              <a:t>Potravinová suverenita predstavuje sociálne hnutie zamerané na posilnenie postavenia ľudí, ktoré ponúka alternatívu k neoliberálnej vízii sveta ovládaného komoditami a trhmi. Táto koncepcia je procesom, ktorý sa dá prispôsobiť špecifikám ľudí a </a:t>
            </a:r>
            <a:r>
              <a:rPr lang="en-US" sz="2200" dirty="0" err="1"/>
              <a:t>miest</a:t>
            </a:r>
            <a:r>
              <a:rPr lang="en-US" sz="2200" dirty="0"/>
              <a:t> (</a:t>
            </a:r>
            <a:r>
              <a:rPr lang="en-IE" sz="2000" b="1" dirty="0" err="1">
                <a:hlinkClick r:id="rId3"/>
              </a:rPr>
              <a:t>Zdroj</a:t>
            </a:r>
            <a:r>
              <a:rPr lang="en-IE" sz="2000" dirty="0"/>
              <a:t>)</a:t>
            </a:r>
            <a:r>
              <a:rPr lang="en-IE" sz="2000" b="1" dirty="0"/>
              <a:t>.</a:t>
            </a:r>
            <a:endParaRPr sz="2000" b="1" dirty="0"/>
          </a:p>
          <a:p>
            <a:pPr marL="228600" lvl="0" indent="-228600" algn="just" rtl="0">
              <a:lnSpc>
                <a:spcPct val="90000"/>
              </a:lnSpc>
              <a:spcBef>
                <a:spcPts val="0"/>
              </a:spcBef>
              <a:spcAft>
                <a:spcPts val="0"/>
              </a:spcAft>
              <a:buClr>
                <a:srgbClr val="000000"/>
              </a:buClr>
              <a:buSzPts val="2400"/>
              <a:buNone/>
            </a:pPr>
            <a:r>
              <a:rPr lang="en-US" sz="2200" dirty="0"/>
              <a:t> Potravinová suverenita </a:t>
            </a:r>
            <a:r>
              <a:rPr lang="en-US" sz="2200" dirty="0" err="1"/>
              <a:t>kladie dôraz na </a:t>
            </a:r>
            <a:r>
              <a:rPr lang="en-US" sz="2200" dirty="0"/>
              <a:t>solidaritu, a nie na súťaženie, pričom jej cieľom je vybudovať spravodlivejší a inkluzívnejší svet. Tento termín zaviedlo v roku 1996 celosvetové hnutie poľnohospodárov La Via </a:t>
            </a:r>
            <a:r>
              <a:rPr lang="en-US" sz="2200" dirty="0" err="1"/>
              <a:t>Campesina na </a:t>
            </a:r>
            <a:r>
              <a:rPr lang="en-US" sz="2200" dirty="0"/>
              <a:t>opis vízie spravodlivejšej a udržateľnejšej potravinovej budúcnosti. Podľa La Via </a:t>
            </a:r>
            <a:r>
              <a:rPr lang="en-US" sz="2200" dirty="0" err="1"/>
              <a:t>Campesina.</a:t>
            </a:r>
            <a:r>
              <a:rPr lang="en-US" sz="2200" dirty="0"/>
              <a:t>.. </a:t>
            </a:r>
            <a:r>
              <a:rPr lang="en-US" sz="2200" b="1" dirty="0"/>
              <a:t>Potravinová suverenita znamená právo ľudí na zdravé a kultúrne vhodné potraviny vyrobené ekologicky udržateľným spôsobom a právo definovať svoje vlastné potravinové a poľnohospodárske </a:t>
            </a:r>
            <a:r>
              <a:rPr lang="en-US" sz="2200" b="1" dirty="0" err="1"/>
              <a:t>systémy</a:t>
            </a:r>
            <a:r>
              <a:rPr lang="en-US" sz="1500" b="1" dirty="0"/>
              <a:t>. </a:t>
            </a:r>
            <a:r>
              <a:rPr lang="en-US" sz="2200" dirty="0"/>
              <a:t>(</a:t>
            </a:r>
            <a:r>
              <a:rPr lang="en-US" sz="2000" b="1" dirty="0" err="1">
                <a:solidFill>
                  <a:srgbClr val="87A66E"/>
                </a:solidFill>
                <a:hlinkClick r:id="rId4">
                  <a:extLst>
                    <a:ext uri="{A12FA001-AC4F-418D-AE19-62706E023703}">
                      <ahyp:hlinkClr xmlns:ahyp="http://schemas.microsoft.com/office/drawing/2018/hyperlinkcolor" val="tx"/>
                    </a:ext>
                  </a:extLst>
                </a:hlinkClick>
              </a:rPr>
              <a:t>Zdroj</a:t>
            </a:r>
            <a:r>
              <a:rPr lang="en-US" sz="2000" dirty="0">
                <a:hlinkClick r:id="rId4">
                  <a:extLst>
                    <a:ext uri="{A12FA001-AC4F-418D-AE19-62706E023703}">
                      <ahyp:hlinkClr xmlns:ahyp="http://schemas.microsoft.com/office/drawing/2018/hyperlinkcolor" val="tx"/>
                    </a:ext>
                  </a:extLst>
                </a:hlinkClick>
              </a:rPr>
              <a:t>) </a:t>
            </a:r>
            <a:endParaRPr sz="2000" dirty="0"/>
          </a:p>
          <a:p>
            <a:pPr marL="228600" lvl="0" indent="-228600" algn="l" rtl="0">
              <a:lnSpc>
                <a:spcPct val="90000"/>
              </a:lnSpc>
              <a:spcBef>
                <a:spcPts val="1000"/>
              </a:spcBef>
              <a:spcAft>
                <a:spcPts val="0"/>
              </a:spcAft>
              <a:buClr>
                <a:srgbClr val="000000"/>
              </a:buClr>
              <a:buSzPts val="2400"/>
              <a:buNone/>
            </a:pPr>
            <a:endParaRPr sz="2200" dirty="0"/>
          </a:p>
        </p:txBody>
      </p:sp>
      <p:sp>
        <p:nvSpPr>
          <p:cNvPr id="344" name="Google Shape;344;p12"/>
          <p:cNvSpPr txBox="1">
            <a:spLocks noGrp="1"/>
          </p:cNvSpPr>
          <p:nvPr>
            <p:ph type="body" idx="3"/>
          </p:nvPr>
        </p:nvSpPr>
        <p:spPr>
          <a:xfrm>
            <a:off x="797446" y="569463"/>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a:t>Potravinová nezávislosť </a:t>
            </a:r>
            <a:endParaRPr b="1"/>
          </a:p>
          <a:p>
            <a:pPr marL="0" lvl="0" indent="0" algn="l" rtl="0">
              <a:lnSpc>
                <a:spcPct val="90000"/>
              </a:lnSpc>
              <a:spcBef>
                <a:spcPts val="1000"/>
              </a:spcBef>
              <a:spcAft>
                <a:spcPts val="0"/>
              </a:spcAft>
              <a:buClr>
                <a:srgbClr val="000000"/>
              </a:buClr>
              <a:buSzPts val="3600"/>
              <a:buNone/>
            </a:pPr>
            <a:endParaRPr b="1"/>
          </a:p>
        </p:txBody>
      </p:sp>
      <p:pic>
        <p:nvPicPr>
          <p:cNvPr id="345" name="Google Shape;345;p12"/>
          <p:cNvPicPr preferRelativeResize="0">
            <a:picLocks noGrp="1"/>
          </p:cNvPicPr>
          <p:nvPr>
            <p:ph type="pic" idx="2"/>
          </p:nvPr>
        </p:nvPicPr>
        <p:blipFill rotWithShape="1">
          <a:blip r:embed="rId5" cstate="screen">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a8705490bb_0_0"/>
          <p:cNvSpPr txBox="1">
            <a:spLocks noGrp="1"/>
          </p:cNvSpPr>
          <p:nvPr>
            <p:ph type="body" idx="1"/>
          </p:nvPr>
        </p:nvSpPr>
        <p:spPr>
          <a:xfrm>
            <a:off x="792774" y="946475"/>
            <a:ext cx="5598309" cy="47727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ct val="121363"/>
              <a:buNone/>
            </a:pPr>
            <a:r>
              <a:rPr lang="en-US" sz="1950" i="0" dirty="0"/>
              <a:t>Potravinová suverenita sa líši od potravinovej bezpečnosti prístupom aj politikou. Potravinová bezpečnosť nerozlišuje, odkiaľ potraviny pochádzajú, ani podmienky, za ktorých sa vyrábajú a distribuujú. Národné ciele v oblasti potravinovej bezpečnosti sa často dosahujú získavaním potravín, ktoré sa vyrábajú za podmienok ničiacich životné prostredie a vykorisťovania a ktoré sú podporované dotáciami a politikami, ktoré ničia miestnych výrobcov potravín, ale prinášajú prospech agropodnikateľským korporáciám. </a:t>
            </a:r>
            <a:r>
              <a:rPr lang="en-US" sz="1950" b="1" i="0" dirty="0"/>
              <a:t>Potravinová suverenita </a:t>
            </a:r>
            <a:r>
              <a:rPr lang="en-US" sz="1950" b="1" i="0" dirty="0" err="1"/>
              <a:t>zdôrazňuje </a:t>
            </a:r>
            <a:r>
              <a:rPr lang="en-US" sz="1950" b="1" i="0" dirty="0"/>
              <a:t>ekologicky vhodnú výrobu, distribúciu a spotrebu, sociálno-ekonomickú spravodlivosť a miestne potravinové systémy ako spôsoby riešenia hladu a chudoby a zaručenia udržateľnej potravinovej bezpečnosti pre všetkých ľudí.</a:t>
            </a:r>
            <a:endParaRPr sz="1950" b="1" dirty="0"/>
          </a:p>
        </p:txBody>
      </p:sp>
      <p:sp>
        <p:nvSpPr>
          <p:cNvPr id="351" name="Google Shape;351;g2a8705490bb_0_0"/>
          <p:cNvSpPr txBox="1"/>
          <p:nvPr/>
        </p:nvSpPr>
        <p:spPr>
          <a:xfrm>
            <a:off x="1868430" y="6111787"/>
            <a:ext cx="3637020" cy="5058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2200" b="1" i="0" u="sng" strike="noStrike" cap="none" dirty="0">
                <a:solidFill>
                  <a:schemeClr val="hlink"/>
                </a:solidFill>
                <a:latin typeface="Calibri"/>
                <a:ea typeface="Calibri"/>
                <a:cs typeface="Calibri"/>
                <a:sym typeface="Calibri"/>
                <a:hlinkClick r:id="rId3"/>
              </a:rPr>
              <a:t>Zdroj:  </a:t>
            </a:r>
            <a:r>
              <a:rPr lang="en-US" sz="2200" b="1" i="0" u="sng" strike="noStrike" cap="none" dirty="0" err="1">
                <a:solidFill>
                  <a:schemeClr val="hlink"/>
                </a:solidFill>
                <a:latin typeface="Calibri"/>
                <a:ea typeface="Calibri"/>
                <a:cs typeface="Calibri"/>
                <a:sym typeface="Calibri"/>
                <a:hlinkClick r:id="rId3"/>
              </a:rPr>
              <a:t>Nyéléni </a:t>
            </a:r>
            <a:r>
              <a:rPr lang="en-US" sz="2200" b="1" i="0" u="sng" strike="noStrike" cap="none" dirty="0">
                <a:solidFill>
                  <a:schemeClr val="hlink"/>
                </a:solidFill>
                <a:latin typeface="Calibri"/>
                <a:ea typeface="Calibri"/>
                <a:cs typeface="Calibri"/>
                <a:sym typeface="Calibri"/>
                <a:hlinkClick r:id="rId3"/>
              </a:rPr>
              <a:t>Newsletter č. 13 </a:t>
            </a:r>
            <a:r>
              <a:rPr lang="en-US" sz="2200" b="1" u="sng" dirty="0">
                <a:solidFill>
                  <a:schemeClr val="hlink"/>
                </a:solidFill>
                <a:latin typeface="Calibri"/>
                <a:ea typeface="Calibri"/>
                <a:cs typeface="Calibri"/>
                <a:sym typeface="Calibri"/>
                <a:hlinkClick r:id="rId3"/>
              </a:rPr>
              <a:t>[2]</a:t>
            </a:r>
            <a:endParaRPr sz="1400" b="0" i="0" u="none" strike="noStrike" cap="none" dirty="0">
              <a:solidFill>
                <a:srgbClr val="000000"/>
              </a:solidFill>
              <a:latin typeface="Arial"/>
              <a:ea typeface="Arial"/>
              <a:cs typeface="Arial"/>
              <a:sym typeface="Arial"/>
            </a:endParaRPr>
          </a:p>
        </p:txBody>
      </p:sp>
      <p:pic>
        <p:nvPicPr>
          <p:cNvPr id="352" name="Google Shape;352;g2a8705490bb_0_0"/>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a:stretch/>
        </p:blipFill>
        <p:spPr>
          <a:xfrm>
            <a:off x="6410850" y="1185125"/>
            <a:ext cx="5315700" cy="4772701"/>
          </a:xfrm>
          <a:prstGeom prst="rect">
            <a:avLst/>
          </a:prstGeom>
          <a:solidFill>
            <a:srgbClr val="D8D8D8"/>
          </a:solidFill>
          <a:ln>
            <a:noFill/>
          </a:ln>
        </p:spPr>
      </p:pic>
      <p:grpSp>
        <p:nvGrpSpPr>
          <p:cNvPr id="353" name="Google Shape;353;g2a8705490bb_0_0"/>
          <p:cNvGrpSpPr/>
          <p:nvPr/>
        </p:nvGrpSpPr>
        <p:grpSpPr>
          <a:xfrm>
            <a:off x="6166785" y="267083"/>
            <a:ext cx="1488446" cy="1083613"/>
            <a:chOff x="3400450" y="986392"/>
            <a:chExt cx="1488446" cy="1083613"/>
          </a:xfrm>
        </p:grpSpPr>
        <p:sp>
          <p:nvSpPr>
            <p:cNvPr id="354" name="Google Shape;354;g2a8705490bb_0_0"/>
            <p:cNvSpPr/>
            <p:nvPr/>
          </p:nvSpPr>
          <p:spPr>
            <a:xfrm>
              <a:off x="3400450" y="986392"/>
              <a:ext cx="1367848" cy="997515"/>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2a8705490bb_0_0"/>
            <p:cNvSpPr/>
            <p:nvPr/>
          </p:nvSpPr>
          <p:spPr>
            <a:xfrm>
              <a:off x="3400450" y="986392"/>
              <a:ext cx="1488446" cy="1083613"/>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6" name="Google Shape;356;g2a8705490bb_0_0"/>
          <p:cNvGrpSpPr/>
          <p:nvPr/>
        </p:nvGrpSpPr>
        <p:grpSpPr>
          <a:xfrm rot="3730713">
            <a:off x="263985" y="5329771"/>
            <a:ext cx="893505" cy="1163507"/>
            <a:chOff x="7602444" y="4967675"/>
            <a:chExt cx="483620" cy="592374"/>
          </a:xfrm>
        </p:grpSpPr>
        <p:grpSp>
          <p:nvGrpSpPr>
            <p:cNvPr id="357" name="Google Shape;357;g2a8705490bb_0_0"/>
            <p:cNvGrpSpPr/>
            <p:nvPr/>
          </p:nvGrpSpPr>
          <p:grpSpPr>
            <a:xfrm>
              <a:off x="7618661" y="4967675"/>
              <a:ext cx="467403" cy="507609"/>
              <a:chOff x="2251964" y="3590497"/>
              <a:chExt cx="467403" cy="507609"/>
            </a:xfrm>
          </p:grpSpPr>
          <p:sp>
            <p:nvSpPr>
              <p:cNvPr id="358" name="Google Shape;358;g2a8705490bb_0_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g2a8705490bb_0_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g2a8705490bb_0_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1" name="Google Shape;361;g2a8705490bb_0_0"/>
            <p:cNvGrpSpPr/>
            <p:nvPr/>
          </p:nvGrpSpPr>
          <p:grpSpPr>
            <a:xfrm>
              <a:off x="7602444" y="4993761"/>
              <a:ext cx="421973" cy="566288"/>
              <a:chOff x="2235747" y="3616583"/>
              <a:chExt cx="421973" cy="566288"/>
            </a:xfrm>
          </p:grpSpPr>
          <p:sp>
            <p:nvSpPr>
              <p:cNvPr id="362" name="Google Shape;362;g2a8705490bb_0_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g2a8705490bb_0_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3" name="TextBox 2">
            <a:extLst>
              <a:ext uri="{FF2B5EF4-FFF2-40B4-BE49-F238E27FC236}">
                <a16:creationId xmlns:a16="http://schemas.microsoft.com/office/drawing/2014/main" id="{528F51BC-03F5-2F3C-75C1-58B8E2823AD1}"/>
              </a:ext>
            </a:extLst>
          </p:cNvPr>
          <p:cNvSpPr txBox="1"/>
          <p:nvPr/>
        </p:nvSpPr>
        <p:spPr>
          <a:xfrm>
            <a:off x="7047199" y="2260356"/>
            <a:ext cx="4043001" cy="2549159"/>
          </a:xfrm>
          <a:prstGeom prst="rect">
            <a:avLst/>
          </a:prstGeom>
          <a:solidFill>
            <a:srgbClr val="9FDADF"/>
          </a:solidFill>
        </p:spPr>
        <p:txBody>
          <a:bodyPr wrap="square">
            <a:spAutoFit/>
          </a:bodyPr>
          <a:lstStyle/>
          <a:p>
            <a:pPr marL="0" lvl="0" indent="0" algn="ctr" rtl="0">
              <a:lnSpc>
                <a:spcPct val="115000"/>
              </a:lnSpc>
              <a:spcBef>
                <a:spcPts val="0"/>
              </a:spcBef>
              <a:spcAft>
                <a:spcPts val="0"/>
              </a:spcAft>
              <a:buSzPct val="130460"/>
              <a:buNone/>
            </a:pPr>
            <a:r>
              <a:rPr lang="en-US" sz="2000" b="1" dirty="0">
                <a:latin typeface="Calibri" panose="020F0502020204030204" pitchFamily="34" charset="0"/>
                <a:ea typeface="Calibri" panose="020F0502020204030204" pitchFamily="34" charset="0"/>
                <a:cs typeface="Calibri" panose="020F0502020204030204" pitchFamily="34" charset="0"/>
              </a:rPr>
              <a:t>POTRAVINOVÁ SAMOSPRÁVA vs. POTRAVINOVÁ BEZPEČNOSŤ </a:t>
            </a:r>
            <a:r>
              <a:rPr lang="en-US" sz="2000" b="1" i="1" dirty="0">
                <a:latin typeface="Calibri" panose="020F0502020204030204" pitchFamily="34" charset="0"/>
                <a:ea typeface="Calibri" panose="020F0502020204030204" pitchFamily="34" charset="0"/>
                <a:cs typeface="Calibri" panose="020F0502020204030204" pitchFamily="34" charset="0"/>
              </a:rPr>
              <a:t>"POTRAVINOVÚ BEZPEČNOSŤ MÔŽETE MAŤ VO VÄZENÍ ALEBO V DIKTATÚRE, ALE NIKDY NEMÔŽETE</a:t>
            </a:r>
          </a:p>
          <a:p>
            <a:pPr marL="0" lvl="0" indent="0" algn="ctr" rtl="0">
              <a:lnSpc>
                <a:spcPct val="115000"/>
              </a:lnSpc>
              <a:spcBef>
                <a:spcPts val="0"/>
              </a:spcBef>
              <a:spcAft>
                <a:spcPts val="0"/>
              </a:spcAft>
              <a:buSzPct val="130460"/>
              <a:buNone/>
            </a:pPr>
            <a:r>
              <a:rPr lang="en-US" sz="2000" b="1" i="1" dirty="0">
                <a:latin typeface="Calibri" panose="020F0502020204030204" pitchFamily="34" charset="0"/>
                <a:ea typeface="Calibri" panose="020F0502020204030204" pitchFamily="34" charset="0"/>
                <a:cs typeface="Calibri" panose="020F0502020204030204" pitchFamily="34" charset="0"/>
              </a:rPr>
              <a:t> MAŤ POTRAVINOVÚ SAMOSPRÁVU"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26613" y="2139487"/>
            <a:ext cx="2423889" cy="2579024"/>
          </a:xfrm>
          <a:prstGeom prst="rect">
            <a:avLst/>
          </a:prstGeom>
          <a:noFill/>
          <a:ln>
            <a:noFill/>
          </a:ln>
        </p:spPr>
      </p:pic>
      <p:sp>
        <p:nvSpPr>
          <p:cNvPr id="370" name="Google Shape;370;p19"/>
          <p:cNvSpPr txBox="1"/>
          <p:nvPr/>
        </p:nvSpPr>
        <p:spPr>
          <a:xfrm>
            <a:off x="179533" y="840475"/>
            <a:ext cx="33096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000" b="1" i="0" u="none" strike="noStrike" cap="none" dirty="0" err="1">
                <a:solidFill>
                  <a:srgbClr val="0AA3A4"/>
                </a:solidFill>
                <a:latin typeface="Calibri"/>
                <a:ea typeface="Calibri"/>
                <a:cs typeface="Calibri"/>
                <a:sym typeface="Calibri"/>
              </a:rPr>
              <a:t>Uprednostňovanie</a:t>
            </a:r>
            <a:r>
              <a:rPr lang="en-US" sz="2000" b="1" i="0" u="none" strike="noStrike" cap="none" dirty="0">
                <a:solidFill>
                  <a:srgbClr val="0AA3A4"/>
                </a:solidFill>
                <a:latin typeface="Calibri"/>
                <a:ea typeface="Calibri"/>
                <a:cs typeface="Calibri"/>
                <a:sym typeface="Calibri"/>
              </a:rPr>
              <a:t> </a:t>
            </a:r>
            <a:r>
              <a:rPr lang="en-US" sz="2000" b="1" i="0" u="none" strike="noStrike" cap="none" dirty="0" err="1">
                <a:solidFill>
                  <a:srgbClr val="0AA3A4"/>
                </a:solidFill>
                <a:latin typeface="Calibri"/>
                <a:ea typeface="Calibri"/>
                <a:cs typeface="Calibri"/>
                <a:sym typeface="Calibri"/>
              </a:rPr>
              <a:t>potravín</a:t>
            </a:r>
            <a:r>
              <a:rPr lang="en-US" sz="2000" b="1" i="0" u="none" strike="noStrike" cap="none" dirty="0">
                <a:solidFill>
                  <a:srgbClr val="0AA3A4"/>
                </a:solidFill>
                <a:latin typeface="Calibri"/>
                <a:ea typeface="Calibri"/>
                <a:cs typeface="Calibri"/>
                <a:sym typeface="Calibri"/>
              </a:rPr>
              <a:t> pre </a:t>
            </a:r>
            <a:r>
              <a:rPr lang="en-US" sz="2000" b="1" i="0" u="none" strike="noStrike" cap="none" dirty="0" err="1">
                <a:solidFill>
                  <a:srgbClr val="0AA3A4"/>
                </a:solidFill>
                <a:latin typeface="Calibri"/>
                <a:ea typeface="Calibri"/>
                <a:cs typeface="Calibri"/>
                <a:sym typeface="Calibri"/>
              </a:rPr>
              <a:t>ľudí</a:t>
            </a:r>
            <a:r>
              <a:rPr lang="en-US" sz="2000" b="1" i="0" u="none" strike="noStrike" cap="none" dirty="0">
                <a:solidFill>
                  <a:srgbClr val="0AA3A4"/>
                </a:solidFill>
                <a:latin typeface="Calibri"/>
                <a:ea typeface="Calibri"/>
                <a:cs typeface="Calibri"/>
                <a:sym typeface="Calibri"/>
              </a:rPr>
              <a:t>:</a:t>
            </a:r>
            <a:endParaRPr sz="2000" b="1" i="0" u="none" strike="noStrike" cap="none" dirty="0">
              <a:solidFill>
                <a:srgbClr val="0AA3A4"/>
              </a:solidFill>
              <a:latin typeface="Arial"/>
              <a:ea typeface="Arial"/>
              <a:cs typeface="Arial"/>
              <a:sym typeface="Arial"/>
            </a:endParaRPr>
          </a:p>
        </p:txBody>
      </p:sp>
      <p:sp>
        <p:nvSpPr>
          <p:cNvPr id="371" name="Google Shape;371;p19"/>
          <p:cNvSpPr txBox="1"/>
          <p:nvPr/>
        </p:nvSpPr>
        <p:spPr>
          <a:xfrm>
            <a:off x="431744" y="1370424"/>
            <a:ext cx="3309599"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1500" b="0" i="0" u="none" strike="noStrike" cap="none" dirty="0">
                <a:solidFill>
                  <a:srgbClr val="000000"/>
                </a:solidFill>
                <a:latin typeface="Calibri"/>
                <a:ea typeface="Calibri"/>
                <a:cs typeface="Calibri"/>
                <a:sym typeface="Calibri"/>
              </a:rPr>
              <a:t>Táto zásada </a:t>
            </a:r>
            <a:r>
              <a:rPr lang="en-US" sz="1500" b="0" i="0" u="none" strike="noStrike" cap="none" dirty="0" err="1">
                <a:solidFill>
                  <a:srgbClr val="000000"/>
                </a:solidFill>
                <a:latin typeface="Calibri"/>
                <a:ea typeface="Calibri"/>
                <a:cs typeface="Calibri"/>
                <a:sym typeface="Calibri"/>
              </a:rPr>
              <a:t>zdôrazňuje </a:t>
            </a:r>
            <a:r>
              <a:rPr lang="en-US" sz="1500" b="0" i="0" u="none" strike="noStrike" cap="none" dirty="0">
                <a:solidFill>
                  <a:srgbClr val="000000"/>
                </a:solidFill>
                <a:latin typeface="Calibri"/>
                <a:ea typeface="Calibri"/>
                <a:cs typeface="Calibri"/>
                <a:sym typeface="Calibri"/>
              </a:rPr>
              <a:t>právo na primerané, zdravé a kultúrne vhodné potraviny pre všetkých. Odmieta pohľad na potraviny ako na obyčajný tovar a namiesto toho presadzuje pohľad na potraviny ako na základné právo.</a:t>
            </a:r>
            <a:endParaRPr sz="1500" b="0" i="0" u="none" strike="noStrike" cap="none" dirty="0">
              <a:solidFill>
                <a:srgbClr val="000000"/>
              </a:solidFill>
              <a:latin typeface="Arial"/>
              <a:ea typeface="Arial"/>
              <a:cs typeface="Arial"/>
              <a:sym typeface="Arial"/>
            </a:endParaRPr>
          </a:p>
        </p:txBody>
      </p:sp>
      <p:sp>
        <p:nvSpPr>
          <p:cNvPr id="372" name="Google Shape;372;p19"/>
          <p:cNvSpPr txBox="1"/>
          <p:nvPr/>
        </p:nvSpPr>
        <p:spPr>
          <a:xfrm>
            <a:off x="179532" y="2797900"/>
            <a:ext cx="3623095"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000" b="1" i="0" u="none" strike="noStrike" cap="none" dirty="0" err="1">
                <a:solidFill>
                  <a:srgbClr val="0AA3A4"/>
                </a:solidFill>
                <a:latin typeface="Calibri"/>
                <a:ea typeface="Calibri"/>
                <a:cs typeface="Calibri"/>
                <a:sym typeface="Calibri"/>
              </a:rPr>
              <a:t>Oceňovanie</a:t>
            </a:r>
            <a:r>
              <a:rPr lang="en-US" sz="2000" b="1" i="0" u="none" strike="noStrike" cap="none" dirty="0">
                <a:solidFill>
                  <a:srgbClr val="0AA3A4"/>
                </a:solidFill>
                <a:latin typeface="Calibri"/>
                <a:ea typeface="Calibri"/>
                <a:cs typeface="Calibri"/>
                <a:sym typeface="Calibri"/>
              </a:rPr>
              <a:t> </a:t>
            </a:r>
            <a:r>
              <a:rPr lang="en-US" sz="2000" b="1" i="0" u="none" strike="noStrike" cap="none" dirty="0" err="1">
                <a:solidFill>
                  <a:srgbClr val="0AA3A4"/>
                </a:solidFill>
                <a:latin typeface="Calibri"/>
                <a:ea typeface="Calibri"/>
                <a:cs typeface="Calibri"/>
                <a:sym typeface="Calibri"/>
              </a:rPr>
              <a:t>výrobcov</a:t>
            </a:r>
            <a:r>
              <a:rPr lang="en-US" sz="2000" b="1" i="0" u="none" strike="noStrike" cap="none" dirty="0">
                <a:solidFill>
                  <a:srgbClr val="0AA3A4"/>
                </a:solidFill>
                <a:latin typeface="Calibri"/>
                <a:ea typeface="Calibri"/>
                <a:cs typeface="Calibri"/>
                <a:sym typeface="Calibri"/>
              </a:rPr>
              <a:t> </a:t>
            </a:r>
            <a:r>
              <a:rPr lang="en-US" sz="2000" b="1" i="0" u="none" strike="noStrike" cap="none" dirty="0" err="1">
                <a:solidFill>
                  <a:srgbClr val="0AA3A4"/>
                </a:solidFill>
                <a:latin typeface="Calibri"/>
                <a:ea typeface="Calibri"/>
                <a:cs typeface="Calibri"/>
                <a:sym typeface="Calibri"/>
              </a:rPr>
              <a:t>potravín</a:t>
            </a:r>
            <a:r>
              <a:rPr lang="en-US" sz="2000" b="1" i="0" u="none" strike="noStrike" cap="none" dirty="0">
                <a:solidFill>
                  <a:srgbClr val="0AA3A4"/>
                </a:solidFill>
                <a:latin typeface="Calibri"/>
                <a:ea typeface="Calibri"/>
                <a:cs typeface="Calibri"/>
                <a:sym typeface="Calibri"/>
              </a:rPr>
              <a:t>:</a:t>
            </a:r>
            <a:endParaRPr sz="2000" b="0" i="0" u="none" strike="noStrike" cap="none" dirty="0">
              <a:solidFill>
                <a:srgbClr val="0AA3A4"/>
              </a:solidFill>
              <a:latin typeface="Arial"/>
              <a:ea typeface="Arial"/>
              <a:cs typeface="Arial"/>
              <a:sym typeface="Arial"/>
            </a:endParaRPr>
          </a:p>
        </p:txBody>
      </p:sp>
      <p:sp>
        <p:nvSpPr>
          <p:cNvPr id="373" name="Google Shape;373;p19"/>
          <p:cNvSpPr txBox="1"/>
          <p:nvPr/>
        </p:nvSpPr>
        <p:spPr>
          <a:xfrm>
            <a:off x="442200" y="3137200"/>
            <a:ext cx="3417816"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1500" b="0" i="0" u="none" strike="noStrike" cap="none" dirty="0">
                <a:solidFill>
                  <a:srgbClr val="000000"/>
                </a:solidFill>
                <a:latin typeface="Calibri"/>
                <a:ea typeface="Calibri"/>
                <a:cs typeface="Calibri"/>
                <a:sym typeface="Calibri"/>
              </a:rPr>
              <a:t>Tento pilier </a:t>
            </a:r>
            <a:r>
              <a:rPr lang="en-US" sz="1500" b="0" i="0" u="none" strike="noStrike" cap="none" dirty="0" err="1">
                <a:solidFill>
                  <a:srgbClr val="000000"/>
                </a:solidFill>
                <a:latin typeface="Calibri"/>
                <a:ea typeface="Calibri"/>
                <a:cs typeface="Calibri"/>
                <a:sym typeface="Calibri"/>
              </a:rPr>
              <a:t>zdôrazňuje </a:t>
            </a:r>
            <a:r>
              <a:rPr lang="en-US" sz="1500" b="0" i="0" u="none" strike="noStrike" cap="none" dirty="0">
                <a:solidFill>
                  <a:srgbClr val="000000"/>
                </a:solidFill>
                <a:latin typeface="Calibri"/>
                <a:ea typeface="Calibri"/>
                <a:cs typeface="Calibri"/>
                <a:sym typeface="Calibri"/>
              </a:rPr>
              <a:t>význam a rešpektovanie práv výrobcov potravín vrátane poľnohospodárov, rybárov a poľnohospodárskych pracovníkov. Je proti politikám a postupom, ktoré ich znehodnocujú alebo ohrozujú ich živobytie.</a:t>
            </a:r>
            <a:endParaRPr sz="1500" b="0" i="0" u="none" strike="noStrike" cap="none" dirty="0">
              <a:solidFill>
                <a:srgbClr val="000000"/>
              </a:solidFill>
              <a:latin typeface="Arial"/>
              <a:ea typeface="Arial"/>
              <a:cs typeface="Arial"/>
              <a:sym typeface="Arial"/>
            </a:endParaRPr>
          </a:p>
        </p:txBody>
      </p:sp>
      <p:sp>
        <p:nvSpPr>
          <p:cNvPr id="374" name="Google Shape;374;p19"/>
          <p:cNvSpPr txBox="1"/>
          <p:nvPr/>
        </p:nvSpPr>
        <p:spPr>
          <a:xfrm>
            <a:off x="179532" y="4774591"/>
            <a:ext cx="3258959"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000" b="1" i="0" u="none" strike="noStrike" cap="none" dirty="0" err="1">
                <a:solidFill>
                  <a:srgbClr val="0AA3A4"/>
                </a:solidFill>
                <a:latin typeface="Calibri"/>
                <a:ea typeface="Calibri"/>
                <a:cs typeface="Calibri"/>
                <a:sym typeface="Calibri"/>
              </a:rPr>
              <a:t>Lokalizované</a:t>
            </a:r>
            <a:r>
              <a:rPr lang="en-US" sz="2000" b="1" i="0" u="none" strike="noStrike" cap="none" dirty="0">
                <a:solidFill>
                  <a:srgbClr val="0AA3A4"/>
                </a:solidFill>
                <a:latin typeface="Calibri"/>
                <a:ea typeface="Calibri"/>
                <a:cs typeface="Calibri"/>
                <a:sym typeface="Calibri"/>
              </a:rPr>
              <a:t> </a:t>
            </a:r>
            <a:r>
              <a:rPr lang="en-US" sz="2000" b="1" i="0" u="none" strike="noStrike" cap="none" dirty="0" err="1">
                <a:solidFill>
                  <a:srgbClr val="0AA3A4"/>
                </a:solidFill>
                <a:latin typeface="Calibri"/>
                <a:ea typeface="Calibri"/>
                <a:cs typeface="Calibri"/>
                <a:sym typeface="Calibri"/>
              </a:rPr>
              <a:t>potravinové</a:t>
            </a:r>
            <a:r>
              <a:rPr lang="en-US" sz="2000" b="1" i="0" u="none" strike="noStrike" cap="none" dirty="0">
                <a:solidFill>
                  <a:srgbClr val="0AA3A4"/>
                </a:solidFill>
                <a:latin typeface="Calibri"/>
                <a:ea typeface="Calibri"/>
                <a:cs typeface="Calibri"/>
                <a:sym typeface="Calibri"/>
              </a:rPr>
              <a:t> </a:t>
            </a:r>
            <a:r>
              <a:rPr lang="en-US" sz="2000" b="1" i="0" u="none" strike="noStrike" cap="none" dirty="0" err="1">
                <a:solidFill>
                  <a:srgbClr val="0AA3A4"/>
                </a:solidFill>
                <a:latin typeface="Calibri"/>
                <a:ea typeface="Calibri"/>
                <a:cs typeface="Calibri"/>
                <a:sym typeface="Calibri"/>
              </a:rPr>
              <a:t>systémy</a:t>
            </a:r>
            <a:r>
              <a:rPr lang="en-US" sz="2000" b="1" i="0" u="none" strike="noStrike" cap="none" dirty="0">
                <a:solidFill>
                  <a:srgbClr val="0AA3A4"/>
                </a:solidFill>
                <a:latin typeface="Calibri"/>
                <a:ea typeface="Calibri"/>
                <a:cs typeface="Calibri"/>
                <a:sym typeface="Calibri"/>
              </a:rPr>
              <a:t>:</a:t>
            </a:r>
            <a:endParaRPr sz="2000" b="0" i="0" u="none" strike="noStrike" cap="none" dirty="0">
              <a:solidFill>
                <a:srgbClr val="0AA3A4"/>
              </a:solidFill>
              <a:latin typeface="Arial"/>
              <a:ea typeface="Arial"/>
              <a:cs typeface="Arial"/>
              <a:sym typeface="Arial"/>
            </a:endParaRPr>
          </a:p>
        </p:txBody>
      </p:sp>
      <p:sp>
        <p:nvSpPr>
          <p:cNvPr id="375" name="Google Shape;375;p19"/>
          <p:cNvSpPr txBox="1"/>
          <p:nvPr/>
        </p:nvSpPr>
        <p:spPr>
          <a:xfrm>
            <a:off x="442200" y="5298263"/>
            <a:ext cx="4342850"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1500" b="0" i="0" u="none" strike="noStrike" cap="none" dirty="0">
                <a:solidFill>
                  <a:srgbClr val="000000"/>
                </a:solidFill>
                <a:latin typeface="Calibri"/>
                <a:ea typeface="Calibri"/>
                <a:cs typeface="Calibri"/>
                <a:sym typeface="Calibri"/>
              </a:rPr>
              <a:t>Podporuje </a:t>
            </a:r>
            <a:r>
              <a:rPr lang="en-US" sz="1500" dirty="0">
                <a:latin typeface="Calibri"/>
                <a:ea typeface="Calibri"/>
                <a:cs typeface="Calibri"/>
                <a:sym typeface="Calibri"/>
              </a:rPr>
              <a:t>harmóniu a zosúladenie </a:t>
            </a:r>
            <a:r>
              <a:rPr lang="en-US" sz="1500" b="0" i="0" u="none" strike="noStrike" cap="none" dirty="0">
                <a:solidFill>
                  <a:srgbClr val="000000"/>
                </a:solidFill>
                <a:latin typeface="Calibri"/>
                <a:ea typeface="Calibri"/>
                <a:cs typeface="Calibri"/>
                <a:sym typeface="Calibri"/>
              </a:rPr>
              <a:t>medzi výrobcami potravín a spotrebiteľmi a dáva im hlavnú úlohu pri rozhodovaní o potravinách. Je proti potravinovému dampingu a ovládaniu potravinových systémov vzdialenými a nezodpovednými korporáciami.</a:t>
            </a:r>
            <a:endParaRPr sz="1500" b="0" i="0" u="none" strike="noStrike" cap="none" dirty="0">
              <a:solidFill>
                <a:srgbClr val="000000"/>
              </a:solidFill>
              <a:latin typeface="Arial"/>
              <a:ea typeface="Arial"/>
              <a:cs typeface="Arial"/>
              <a:sym typeface="Arial"/>
            </a:endParaRPr>
          </a:p>
        </p:txBody>
      </p:sp>
      <p:sp>
        <p:nvSpPr>
          <p:cNvPr id="376" name="Google Shape;376;p19"/>
          <p:cNvSpPr txBox="1"/>
          <p:nvPr/>
        </p:nvSpPr>
        <p:spPr>
          <a:xfrm>
            <a:off x="7778475" y="929172"/>
            <a:ext cx="4159500" cy="339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US" sz="2000" b="1" i="0" u="none" strike="noStrike" cap="none" dirty="0" err="1">
                <a:solidFill>
                  <a:srgbClr val="8DC641"/>
                </a:solidFill>
                <a:latin typeface="Calibri"/>
                <a:ea typeface="Calibri"/>
                <a:cs typeface="Calibri"/>
                <a:sym typeface="Calibri"/>
              </a:rPr>
              <a:t>Miestna</a:t>
            </a:r>
            <a:r>
              <a:rPr lang="en-US" sz="2000" b="1" i="0" u="none" strike="noStrike" cap="none" dirty="0">
                <a:solidFill>
                  <a:srgbClr val="8DC641"/>
                </a:solidFill>
                <a:latin typeface="Calibri"/>
                <a:ea typeface="Calibri"/>
                <a:cs typeface="Calibri"/>
                <a:sym typeface="Calibri"/>
              </a:rPr>
              <a:t> </a:t>
            </a:r>
            <a:r>
              <a:rPr lang="en-US" sz="2000" b="1" i="0" u="none" strike="noStrike" cap="none" dirty="0" err="1">
                <a:solidFill>
                  <a:srgbClr val="8DC641"/>
                </a:solidFill>
                <a:latin typeface="Calibri"/>
                <a:ea typeface="Calibri"/>
                <a:cs typeface="Calibri"/>
                <a:sym typeface="Calibri"/>
              </a:rPr>
              <a:t>kontrola</a:t>
            </a:r>
            <a:r>
              <a:rPr lang="en-US" sz="2000" b="1" i="0" u="none" strike="noStrike" cap="none" dirty="0">
                <a:solidFill>
                  <a:srgbClr val="8DC641"/>
                </a:solidFill>
                <a:latin typeface="Calibri"/>
                <a:ea typeface="Calibri"/>
                <a:cs typeface="Calibri"/>
                <a:sym typeface="Calibri"/>
              </a:rPr>
              <a:t> </a:t>
            </a:r>
            <a:r>
              <a:rPr lang="en-US" sz="2000" b="1" i="0" u="none" strike="noStrike" cap="none" dirty="0" err="1">
                <a:solidFill>
                  <a:srgbClr val="8DC641"/>
                </a:solidFill>
                <a:latin typeface="Calibri"/>
                <a:ea typeface="Calibri"/>
                <a:cs typeface="Calibri"/>
                <a:sym typeface="Calibri"/>
              </a:rPr>
              <a:t>potravinových</a:t>
            </a:r>
            <a:r>
              <a:rPr lang="en-US" sz="2000" b="1" i="0" u="none" strike="noStrike" cap="none" dirty="0">
                <a:solidFill>
                  <a:srgbClr val="8DC641"/>
                </a:solidFill>
                <a:latin typeface="Calibri"/>
                <a:ea typeface="Calibri"/>
                <a:cs typeface="Calibri"/>
                <a:sym typeface="Calibri"/>
              </a:rPr>
              <a:t> </a:t>
            </a:r>
            <a:r>
              <a:rPr lang="en-US" sz="2000" b="1" i="0" u="none" strike="noStrike" cap="none" dirty="0" err="1">
                <a:solidFill>
                  <a:srgbClr val="8DC641"/>
                </a:solidFill>
                <a:latin typeface="Calibri"/>
                <a:ea typeface="Calibri"/>
                <a:cs typeface="Calibri"/>
                <a:sym typeface="Calibri"/>
              </a:rPr>
              <a:t>systémov</a:t>
            </a:r>
            <a:r>
              <a:rPr lang="en-US" sz="2000" b="1" i="0" u="none" strike="noStrike" cap="none" dirty="0">
                <a:solidFill>
                  <a:srgbClr val="8DC641"/>
                </a:solidFill>
                <a:latin typeface="Calibri"/>
                <a:ea typeface="Calibri"/>
                <a:cs typeface="Calibri"/>
                <a:sym typeface="Calibri"/>
              </a:rPr>
              <a:t>:</a:t>
            </a:r>
            <a:endParaRPr sz="2000" b="0" i="0" u="none" strike="noStrike" cap="none" dirty="0">
              <a:solidFill>
                <a:srgbClr val="000000"/>
              </a:solidFill>
              <a:latin typeface="Arial"/>
              <a:ea typeface="Arial"/>
              <a:cs typeface="Arial"/>
              <a:sym typeface="Arial"/>
            </a:endParaRPr>
          </a:p>
        </p:txBody>
      </p:sp>
      <p:sp>
        <p:nvSpPr>
          <p:cNvPr id="377" name="Google Shape;377;p19"/>
          <p:cNvSpPr txBox="1"/>
          <p:nvPr/>
        </p:nvSpPr>
        <p:spPr>
          <a:xfrm>
            <a:off x="8292556" y="1492304"/>
            <a:ext cx="3467700" cy="999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en-US" sz="1500" b="0" i="0" u="none" strike="noStrike" cap="none" dirty="0">
                <a:solidFill>
                  <a:srgbClr val="000000"/>
                </a:solidFill>
                <a:latin typeface="Calibri"/>
                <a:ea typeface="Calibri"/>
                <a:cs typeface="Calibri"/>
                <a:sym typeface="Calibri"/>
              </a:rPr>
              <a:t>Prideľuje kontrolu nad zdrojmi, ako je pôda, voda a osivo, miestnym výrobcom potravín, čím podporuje spravodlivé a udržateľné využívanie týchto zdrojov. Odmieta </a:t>
            </a:r>
            <a:r>
              <a:rPr lang="en-US" sz="1500" b="0" i="0" u="none" strike="noStrike" cap="none" dirty="0" err="1">
                <a:solidFill>
                  <a:srgbClr val="000000"/>
                </a:solidFill>
                <a:latin typeface="Calibri"/>
                <a:ea typeface="Calibri"/>
                <a:cs typeface="Calibri"/>
                <a:sym typeface="Calibri"/>
              </a:rPr>
              <a:t>privatizáciu </a:t>
            </a:r>
            <a:r>
              <a:rPr lang="en-US" sz="1500" b="0" i="0" u="none" strike="noStrike" cap="none" dirty="0">
                <a:solidFill>
                  <a:srgbClr val="000000"/>
                </a:solidFill>
                <a:latin typeface="Calibri"/>
                <a:ea typeface="Calibri"/>
                <a:cs typeface="Calibri"/>
                <a:sym typeface="Calibri"/>
              </a:rPr>
              <a:t>týchto zdrojov.</a:t>
            </a:r>
            <a:endParaRPr sz="1500" b="0" i="0" u="none" strike="noStrike" cap="none" dirty="0">
              <a:solidFill>
                <a:srgbClr val="000000"/>
              </a:solidFill>
              <a:latin typeface="Arial"/>
              <a:ea typeface="Arial"/>
              <a:cs typeface="Arial"/>
              <a:sym typeface="Arial"/>
            </a:endParaRPr>
          </a:p>
        </p:txBody>
      </p:sp>
      <p:sp>
        <p:nvSpPr>
          <p:cNvPr id="378" name="Google Shape;378;p19"/>
          <p:cNvSpPr txBox="1"/>
          <p:nvPr/>
        </p:nvSpPr>
        <p:spPr>
          <a:xfrm>
            <a:off x="7778475" y="2705050"/>
            <a:ext cx="4159500" cy="525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US" sz="2000" b="1" i="0" u="none" strike="noStrike" cap="none" dirty="0" err="1">
                <a:solidFill>
                  <a:srgbClr val="8DC641"/>
                </a:solidFill>
                <a:latin typeface="Calibri"/>
                <a:ea typeface="Calibri"/>
                <a:cs typeface="Calibri"/>
                <a:sym typeface="Calibri"/>
              </a:rPr>
              <a:t>Rozvoj</a:t>
            </a:r>
            <a:r>
              <a:rPr lang="en-US" sz="2000" b="1" i="0" u="none" strike="noStrike" cap="none" dirty="0">
                <a:solidFill>
                  <a:srgbClr val="8DC641"/>
                </a:solidFill>
                <a:latin typeface="Calibri"/>
                <a:ea typeface="Calibri"/>
                <a:cs typeface="Calibri"/>
                <a:sym typeface="Calibri"/>
              </a:rPr>
              <a:t> </a:t>
            </a:r>
            <a:r>
              <a:rPr lang="en-US" sz="2000" b="1" i="0" u="none" strike="noStrike" cap="none" dirty="0" err="1">
                <a:solidFill>
                  <a:srgbClr val="8DC641"/>
                </a:solidFill>
                <a:latin typeface="Calibri"/>
                <a:ea typeface="Calibri"/>
                <a:cs typeface="Calibri"/>
                <a:sym typeface="Calibri"/>
              </a:rPr>
              <a:t>vedomostí</a:t>
            </a:r>
            <a:r>
              <a:rPr lang="en-US" sz="2000" b="1" i="0" u="none" strike="noStrike" cap="none" dirty="0">
                <a:solidFill>
                  <a:srgbClr val="8DC641"/>
                </a:solidFill>
                <a:latin typeface="Calibri"/>
                <a:ea typeface="Calibri"/>
                <a:cs typeface="Calibri"/>
                <a:sym typeface="Calibri"/>
              </a:rPr>
              <a:t> a </a:t>
            </a:r>
            <a:r>
              <a:rPr lang="en-US" sz="2000" b="1" i="0" u="none" strike="noStrike" cap="none" dirty="0" err="1">
                <a:solidFill>
                  <a:srgbClr val="8DC641"/>
                </a:solidFill>
                <a:latin typeface="Calibri"/>
                <a:ea typeface="Calibri"/>
                <a:cs typeface="Calibri"/>
                <a:sym typeface="Calibri"/>
              </a:rPr>
              <a:t>zručností</a:t>
            </a:r>
            <a:r>
              <a:rPr lang="en-US" sz="2000" b="1" i="0" u="none" strike="noStrike" cap="none" dirty="0">
                <a:solidFill>
                  <a:srgbClr val="8DC641"/>
                </a:solidFill>
                <a:latin typeface="Calibri"/>
                <a:ea typeface="Calibri"/>
                <a:cs typeface="Calibri"/>
                <a:sym typeface="Calibri"/>
              </a:rPr>
              <a:t>:</a:t>
            </a:r>
            <a:endParaRPr sz="2000" b="0" i="0" u="none" strike="noStrike" cap="none" dirty="0">
              <a:solidFill>
                <a:srgbClr val="000000"/>
              </a:solidFill>
              <a:latin typeface="Arial"/>
              <a:ea typeface="Arial"/>
              <a:cs typeface="Arial"/>
              <a:sym typeface="Arial"/>
            </a:endParaRPr>
          </a:p>
        </p:txBody>
      </p:sp>
      <p:sp>
        <p:nvSpPr>
          <p:cNvPr id="379" name="Google Shape;379;p19"/>
          <p:cNvSpPr txBox="1"/>
          <p:nvPr/>
        </p:nvSpPr>
        <p:spPr>
          <a:xfrm>
            <a:off x="8256305" y="3063128"/>
            <a:ext cx="3510444" cy="999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en-US" sz="1500" b="0" i="0" u="none" strike="noStrike" cap="none" dirty="0">
                <a:solidFill>
                  <a:srgbClr val="000000"/>
                </a:solidFill>
                <a:latin typeface="Calibri"/>
                <a:ea typeface="Calibri"/>
                <a:cs typeface="Calibri"/>
                <a:sym typeface="Calibri"/>
              </a:rPr>
              <a:t>Vychádza z tradičných znalostí výrobcov potravín a ich miestnych poznatkov, podporuje výskum a odovzdáva tieto poznatky budúcim generáciám. Je proti technológiám, ktoré ohrozujú alebo znečisťujú miestne potravinové systémy.</a:t>
            </a:r>
            <a:endParaRPr sz="1500" b="0" i="0" u="none" strike="noStrike" cap="none" dirty="0">
              <a:solidFill>
                <a:srgbClr val="000000"/>
              </a:solidFill>
              <a:latin typeface="Arial"/>
              <a:ea typeface="Arial"/>
              <a:cs typeface="Arial"/>
              <a:sym typeface="Arial"/>
            </a:endParaRPr>
          </a:p>
        </p:txBody>
      </p:sp>
      <p:sp>
        <p:nvSpPr>
          <p:cNvPr id="380" name="Google Shape;380;p19"/>
          <p:cNvSpPr txBox="1"/>
          <p:nvPr/>
        </p:nvSpPr>
        <p:spPr>
          <a:xfrm>
            <a:off x="9112275" y="4754400"/>
            <a:ext cx="2825700" cy="339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US" sz="2000" b="1" i="0" u="none" strike="noStrike" cap="none" dirty="0">
                <a:solidFill>
                  <a:srgbClr val="8DC641"/>
                </a:solidFill>
                <a:latin typeface="Calibri"/>
                <a:ea typeface="Calibri"/>
                <a:cs typeface="Calibri"/>
                <a:sym typeface="Calibri"/>
              </a:rPr>
              <a:t>Harmónia s </a:t>
            </a:r>
            <a:r>
              <a:rPr lang="en-US" sz="2000" b="1" i="0" u="none" strike="noStrike" cap="none" dirty="0">
                <a:solidFill>
                  <a:srgbClr val="8DC641"/>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prírodou</a:t>
            </a:r>
            <a:r>
              <a:rPr lang="en-US" sz="2000" b="1" i="0" u="none" strike="noStrike" cap="none" dirty="0">
                <a:solidFill>
                  <a:srgbClr val="8DC641"/>
                </a:solidFill>
                <a:latin typeface="Calibri"/>
                <a:ea typeface="Calibri"/>
                <a:cs typeface="Calibri"/>
                <a:sym typeface="Calibri"/>
              </a:rPr>
              <a:t>:</a:t>
            </a:r>
            <a:endParaRPr sz="2000" b="0" i="0" u="none" strike="noStrike" cap="none" dirty="0">
              <a:solidFill>
                <a:srgbClr val="000000"/>
              </a:solidFill>
              <a:latin typeface="Arial"/>
              <a:ea typeface="Arial"/>
              <a:cs typeface="Arial"/>
              <a:sym typeface="Arial"/>
            </a:endParaRPr>
          </a:p>
        </p:txBody>
      </p:sp>
      <p:sp>
        <p:nvSpPr>
          <p:cNvPr id="381" name="Google Shape;381;p19"/>
          <p:cNvSpPr txBox="1"/>
          <p:nvPr/>
        </p:nvSpPr>
        <p:spPr>
          <a:xfrm>
            <a:off x="7607025" y="5093700"/>
            <a:ext cx="4171875" cy="11661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en-US" sz="1500" b="0" i="0" u="none" strike="noStrike" cap="none" dirty="0">
                <a:solidFill>
                  <a:srgbClr val="000000"/>
                </a:solidFill>
                <a:latin typeface="Calibri"/>
                <a:ea typeface="Calibri"/>
                <a:cs typeface="Calibri"/>
                <a:sym typeface="Calibri"/>
              </a:rPr>
              <a:t>využíva </a:t>
            </a:r>
            <a:r>
              <a:rPr lang="en-US" sz="1500" b="0" i="0" u="none" strike="noStrike" cap="none" dirty="0" err="1">
                <a:solidFill>
                  <a:srgbClr val="000000"/>
                </a:solidFill>
                <a:latin typeface="Calibri"/>
                <a:ea typeface="Calibri"/>
                <a:cs typeface="Calibri"/>
                <a:sym typeface="Calibri"/>
              </a:rPr>
              <a:t>agroekologické </a:t>
            </a:r>
            <a:r>
              <a:rPr lang="en-US" sz="1500" b="0" i="0" u="none" strike="noStrike" cap="none" dirty="0">
                <a:solidFill>
                  <a:srgbClr val="000000"/>
                </a:solidFill>
                <a:latin typeface="Calibri"/>
                <a:ea typeface="Calibri"/>
                <a:cs typeface="Calibri"/>
                <a:sym typeface="Calibri"/>
              </a:rPr>
              <a:t>postupy, ktoré </a:t>
            </a:r>
            <a:r>
              <a:rPr lang="en-US" sz="1500" b="0" i="0" u="none" strike="noStrike" cap="none" dirty="0" err="1">
                <a:solidFill>
                  <a:srgbClr val="000000"/>
                </a:solidFill>
                <a:latin typeface="Calibri"/>
                <a:ea typeface="Calibri"/>
                <a:cs typeface="Calibri"/>
                <a:sym typeface="Calibri"/>
              </a:rPr>
              <a:t>optimalizujú </a:t>
            </a:r>
            <a:r>
              <a:rPr lang="en-US" sz="1500" b="0" i="0" u="none" strike="noStrike" cap="none" dirty="0">
                <a:solidFill>
                  <a:srgbClr val="000000"/>
                </a:solidFill>
                <a:latin typeface="Calibri"/>
                <a:ea typeface="Calibri"/>
                <a:cs typeface="Calibri"/>
                <a:sym typeface="Calibri"/>
              </a:rPr>
              <a:t>prínos ekosystémov a zlepšujú odolnosť a prispôsobenie sa zmene klímy. Odmieta výrobné metódy, ktoré poškodzujú životné prostredie a prispievajú ku globálnemu otepľovaniu.</a:t>
            </a:r>
            <a:endParaRPr sz="1500" b="0" i="0" u="none" strike="noStrike" cap="none" dirty="0">
              <a:solidFill>
                <a:srgbClr val="000000"/>
              </a:solidFill>
              <a:latin typeface="Arial"/>
              <a:ea typeface="Arial"/>
              <a:cs typeface="Arial"/>
              <a:sym typeface="Arial"/>
            </a:endParaRPr>
          </a:p>
        </p:txBody>
      </p:sp>
      <p:grpSp>
        <p:nvGrpSpPr>
          <p:cNvPr id="382" name="Google Shape;382;p19"/>
          <p:cNvGrpSpPr/>
          <p:nvPr/>
        </p:nvGrpSpPr>
        <p:grpSpPr>
          <a:xfrm>
            <a:off x="3489133" y="1872672"/>
            <a:ext cx="4898749" cy="3112664"/>
            <a:chOff x="3210699" y="1392870"/>
            <a:chExt cx="5590903" cy="3519521"/>
          </a:xfrm>
        </p:grpSpPr>
        <p:grpSp>
          <p:nvGrpSpPr>
            <p:cNvPr id="383" name="Google Shape;383;p19"/>
            <p:cNvGrpSpPr/>
            <p:nvPr/>
          </p:nvGrpSpPr>
          <p:grpSpPr>
            <a:xfrm flipH="1">
              <a:off x="7091226" y="1392870"/>
              <a:ext cx="1393548" cy="1862024"/>
              <a:chOff x="3464157" y="1713527"/>
              <a:chExt cx="1393548" cy="1862024"/>
            </a:xfrm>
          </p:grpSpPr>
          <p:cxnSp>
            <p:nvCxnSpPr>
              <p:cNvPr id="384" name="Google Shape;384;p19"/>
              <p:cNvCxnSpPr/>
              <p:nvPr/>
            </p:nvCxnSpPr>
            <p:spPr>
              <a:xfrm rot="10800000">
                <a:off x="3505005" y="1754551"/>
                <a:ext cx="1352700" cy="1821000"/>
              </a:xfrm>
              <a:prstGeom prst="straightConnector1">
                <a:avLst/>
              </a:prstGeom>
              <a:noFill/>
              <a:ln w="12950" cap="flat" cmpd="sng">
                <a:solidFill>
                  <a:srgbClr val="75A949"/>
                </a:solidFill>
                <a:prstDash val="solid"/>
                <a:round/>
                <a:headEnd type="none" w="sm" len="sm"/>
                <a:tailEnd type="none" w="sm" len="sm"/>
              </a:ln>
            </p:spPr>
          </p:cxnSp>
          <p:sp>
            <p:nvSpPr>
              <p:cNvPr id="385" name="Google Shape;385;p19"/>
              <p:cNvSpPr/>
              <p:nvPr/>
            </p:nvSpPr>
            <p:spPr>
              <a:xfrm>
                <a:off x="3464157" y="1713527"/>
                <a:ext cx="90131" cy="90131"/>
              </a:xfrm>
              <a:custGeom>
                <a:avLst/>
                <a:gdLst/>
                <a:ahLst/>
                <a:cxnLst/>
                <a:rect l="l" t="t" r="r" b="b"/>
                <a:pathLst>
                  <a:path w="145" h="146" extrusionOk="0">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386" name="Google Shape;386;p19"/>
            <p:cNvCxnSpPr/>
            <p:nvPr/>
          </p:nvCxnSpPr>
          <p:spPr>
            <a:xfrm>
              <a:off x="7083635" y="3238125"/>
              <a:ext cx="1567800" cy="1627800"/>
            </a:xfrm>
            <a:prstGeom prst="straightConnector1">
              <a:avLst/>
            </a:prstGeom>
            <a:noFill/>
            <a:ln w="12950" cap="flat" cmpd="sng">
              <a:solidFill>
                <a:srgbClr val="75A949"/>
              </a:solidFill>
              <a:prstDash val="solid"/>
              <a:round/>
              <a:headEnd type="none" w="sm" len="sm"/>
              <a:tailEnd type="none" w="sm" len="sm"/>
            </a:ln>
          </p:spPr>
        </p:cxnSp>
        <p:sp>
          <p:nvSpPr>
            <p:cNvPr id="387" name="Google Shape;387;p19"/>
            <p:cNvSpPr/>
            <p:nvPr/>
          </p:nvSpPr>
          <p:spPr>
            <a:xfrm>
              <a:off x="8604951" y="4822260"/>
              <a:ext cx="90131" cy="90131"/>
            </a:xfrm>
            <a:custGeom>
              <a:avLst/>
              <a:gdLst/>
              <a:ahLst/>
              <a:cxnLst/>
              <a:rect l="l" t="t" r="r" b="b"/>
              <a:pathLst>
                <a:path w="145" h="146" extrusionOk="0">
                  <a:moveTo>
                    <a:pt x="27" y="118"/>
                  </a:moveTo>
                  <a:lnTo>
                    <a:pt x="27" y="118"/>
                  </a:lnTo>
                  <a:cubicBezTo>
                    <a:pt x="54" y="145"/>
                    <a:pt x="90" y="145"/>
                    <a:pt x="117" y="118"/>
                  </a:cubicBezTo>
                  <a:cubicBezTo>
                    <a:pt x="144" y="99"/>
                    <a:pt x="144" y="54"/>
                    <a:pt x="126" y="27"/>
                  </a:cubicBezTo>
                  <a:cubicBezTo>
                    <a:pt x="99" y="0"/>
                    <a:pt x="54" y="0"/>
                    <a:pt x="27" y="27"/>
                  </a:cubicBezTo>
                  <a:cubicBezTo>
                    <a:pt x="0" y="54"/>
                    <a:pt x="0" y="90"/>
                    <a:pt x="27"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88" name="Google Shape;388;p19"/>
            <p:cNvCxnSpPr/>
            <p:nvPr/>
          </p:nvCxnSpPr>
          <p:spPr>
            <a:xfrm>
              <a:off x="7083635" y="3232663"/>
              <a:ext cx="1679700" cy="2700"/>
            </a:xfrm>
            <a:prstGeom prst="straightConnector1">
              <a:avLst/>
            </a:prstGeom>
            <a:noFill/>
            <a:ln w="12950" cap="flat" cmpd="sng">
              <a:solidFill>
                <a:srgbClr val="75A949"/>
              </a:solidFill>
              <a:prstDash val="solid"/>
              <a:round/>
              <a:headEnd type="none" w="sm" len="sm"/>
              <a:tailEnd type="none" w="sm" len="sm"/>
            </a:ln>
          </p:spPr>
        </p:cxnSp>
        <p:sp>
          <p:nvSpPr>
            <p:cNvPr id="389" name="Google Shape;389;p19"/>
            <p:cNvSpPr/>
            <p:nvPr/>
          </p:nvSpPr>
          <p:spPr>
            <a:xfrm>
              <a:off x="8716932" y="3194425"/>
              <a:ext cx="84670" cy="84668"/>
            </a:xfrm>
            <a:custGeom>
              <a:avLst/>
              <a:gdLst/>
              <a:ahLst/>
              <a:cxnLst/>
              <a:rect l="l" t="t" r="r" b="b"/>
              <a:pathLst>
                <a:path w="136" h="136" extrusionOk="0">
                  <a:moveTo>
                    <a:pt x="63" y="135"/>
                  </a:moveTo>
                  <a:lnTo>
                    <a:pt x="63" y="135"/>
                  </a:lnTo>
                  <a:cubicBezTo>
                    <a:pt x="99" y="135"/>
                    <a:pt x="135" y="108"/>
                    <a:pt x="135" y="63"/>
                  </a:cubicBezTo>
                  <a:cubicBezTo>
                    <a:pt x="135" y="27"/>
                    <a:pt x="99" y="0"/>
                    <a:pt x="63" y="0"/>
                  </a:cubicBezTo>
                  <a:cubicBezTo>
                    <a:pt x="26" y="0"/>
                    <a:pt x="0" y="27"/>
                    <a:pt x="0" y="63"/>
                  </a:cubicBezTo>
                  <a:cubicBezTo>
                    <a:pt x="0" y="108"/>
                    <a:pt x="26" y="135"/>
                    <a:pt x="63" y="135"/>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90" name="Google Shape;390;p19"/>
            <p:cNvCxnSpPr/>
            <p:nvPr/>
          </p:nvCxnSpPr>
          <p:spPr>
            <a:xfrm rot="10800000">
              <a:off x="3352735" y="1602194"/>
              <a:ext cx="1573200" cy="1633200"/>
            </a:xfrm>
            <a:prstGeom prst="straightConnector1">
              <a:avLst/>
            </a:prstGeom>
            <a:noFill/>
            <a:ln w="12950" cap="flat" cmpd="sng">
              <a:solidFill>
                <a:srgbClr val="9FDADF"/>
              </a:solidFill>
              <a:prstDash val="solid"/>
              <a:round/>
              <a:headEnd type="none" w="sm" len="sm"/>
              <a:tailEnd type="none" w="sm" len="sm"/>
            </a:ln>
          </p:spPr>
        </p:cxnSp>
        <p:sp>
          <p:nvSpPr>
            <p:cNvPr id="391" name="Google Shape;391;p19"/>
            <p:cNvSpPr/>
            <p:nvPr/>
          </p:nvSpPr>
          <p:spPr>
            <a:xfrm>
              <a:off x="3311757" y="1561127"/>
              <a:ext cx="90131" cy="90131"/>
            </a:xfrm>
            <a:custGeom>
              <a:avLst/>
              <a:gdLst/>
              <a:ahLst/>
              <a:cxnLst/>
              <a:rect l="l" t="t" r="r" b="b"/>
              <a:pathLst>
                <a:path w="145" h="146" extrusionOk="0">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92" name="Google Shape;392;p19"/>
            <p:cNvCxnSpPr/>
            <p:nvPr/>
          </p:nvCxnSpPr>
          <p:spPr>
            <a:xfrm flipH="1">
              <a:off x="3352735" y="3238125"/>
              <a:ext cx="1573200" cy="1627800"/>
            </a:xfrm>
            <a:prstGeom prst="straightConnector1">
              <a:avLst/>
            </a:prstGeom>
            <a:noFill/>
            <a:ln w="12950" cap="flat" cmpd="sng">
              <a:solidFill>
                <a:srgbClr val="9FDADF"/>
              </a:solidFill>
              <a:prstDash val="solid"/>
              <a:round/>
              <a:headEnd type="none" w="sm" len="sm"/>
              <a:tailEnd type="none" w="sm" len="sm"/>
            </a:ln>
          </p:spPr>
        </p:cxnSp>
        <p:sp>
          <p:nvSpPr>
            <p:cNvPr id="393" name="Google Shape;393;p19"/>
            <p:cNvSpPr/>
            <p:nvPr/>
          </p:nvSpPr>
          <p:spPr>
            <a:xfrm>
              <a:off x="3311757" y="4822260"/>
              <a:ext cx="90131" cy="90131"/>
            </a:xfrm>
            <a:custGeom>
              <a:avLst/>
              <a:gdLst/>
              <a:ahLst/>
              <a:cxnLst/>
              <a:rect l="l" t="t" r="r" b="b"/>
              <a:pathLst>
                <a:path w="145" h="146" extrusionOk="0">
                  <a:moveTo>
                    <a:pt x="27" y="27"/>
                  </a:moveTo>
                  <a:lnTo>
                    <a:pt x="27" y="27"/>
                  </a:lnTo>
                  <a:cubicBezTo>
                    <a:pt x="0" y="54"/>
                    <a:pt x="0" y="99"/>
                    <a:pt x="27" y="118"/>
                  </a:cubicBezTo>
                  <a:cubicBezTo>
                    <a:pt x="54" y="145"/>
                    <a:pt x="99" y="145"/>
                    <a:pt x="126" y="118"/>
                  </a:cubicBezTo>
                  <a:cubicBezTo>
                    <a:pt x="144" y="90"/>
                    <a:pt x="144" y="54"/>
                    <a:pt x="117" y="27"/>
                  </a:cubicBezTo>
                  <a:cubicBezTo>
                    <a:pt x="90" y="0"/>
                    <a:pt x="54" y="0"/>
                    <a:pt x="27" y="27"/>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94" name="Google Shape;394;p19"/>
            <p:cNvCxnSpPr/>
            <p:nvPr/>
          </p:nvCxnSpPr>
          <p:spPr>
            <a:xfrm flipH="1">
              <a:off x="3246234" y="3232663"/>
              <a:ext cx="1679700" cy="2700"/>
            </a:xfrm>
            <a:prstGeom prst="straightConnector1">
              <a:avLst/>
            </a:prstGeom>
            <a:noFill/>
            <a:ln w="12950" cap="flat" cmpd="sng">
              <a:solidFill>
                <a:srgbClr val="9FDADF"/>
              </a:solidFill>
              <a:prstDash val="solid"/>
              <a:round/>
              <a:headEnd type="none" w="sm" len="sm"/>
              <a:tailEnd type="none" w="sm" len="sm"/>
            </a:ln>
          </p:spPr>
        </p:cxnSp>
        <p:sp>
          <p:nvSpPr>
            <p:cNvPr id="395" name="Google Shape;395;p19"/>
            <p:cNvSpPr/>
            <p:nvPr/>
          </p:nvSpPr>
          <p:spPr>
            <a:xfrm>
              <a:off x="3210699" y="3194425"/>
              <a:ext cx="84670" cy="84668"/>
            </a:xfrm>
            <a:custGeom>
              <a:avLst/>
              <a:gdLst/>
              <a:ahLst/>
              <a:cxnLst/>
              <a:rect l="l" t="t" r="r" b="b"/>
              <a:pathLst>
                <a:path w="137" h="136" extrusionOk="0">
                  <a:moveTo>
                    <a:pt x="63" y="0"/>
                  </a:moveTo>
                  <a:lnTo>
                    <a:pt x="63" y="0"/>
                  </a:lnTo>
                  <a:cubicBezTo>
                    <a:pt x="27" y="0"/>
                    <a:pt x="0" y="27"/>
                    <a:pt x="0" y="63"/>
                  </a:cubicBezTo>
                  <a:cubicBezTo>
                    <a:pt x="0" y="108"/>
                    <a:pt x="27" y="135"/>
                    <a:pt x="63" y="135"/>
                  </a:cubicBezTo>
                  <a:cubicBezTo>
                    <a:pt x="99" y="135"/>
                    <a:pt x="136" y="108"/>
                    <a:pt x="136" y="63"/>
                  </a:cubicBezTo>
                  <a:cubicBezTo>
                    <a:pt x="136" y="27"/>
                    <a:pt x="99" y="0"/>
                    <a:pt x="63" y="0"/>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6" name="Google Shape;396;p19"/>
          <p:cNvSpPr txBox="1"/>
          <p:nvPr/>
        </p:nvSpPr>
        <p:spPr>
          <a:xfrm>
            <a:off x="2501925" y="101650"/>
            <a:ext cx="7184850" cy="999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500"/>
              <a:buFont typeface="Arial"/>
              <a:buNone/>
            </a:pPr>
            <a:r>
              <a:rPr lang="en-US" sz="3000" b="1" i="0" u="none" strike="noStrike" cap="none" dirty="0">
                <a:solidFill>
                  <a:srgbClr val="5F953F"/>
                </a:solidFill>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6 PILIEROV POTRAVINOVEJ NEZÁVISLOSTI</a:t>
            </a:r>
            <a:endParaRPr sz="3000" b="1" i="0" u="none" strike="noStrike" cap="none" dirty="0">
              <a:solidFill>
                <a:srgbClr val="5F953F"/>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r>
              <a:rPr lang="en-US" sz="1700" b="0" i="0" u="sng" strike="noStrike" cap="none" dirty="0">
                <a:solidFill>
                  <a:schemeClr val="hlink"/>
                </a:solidFill>
                <a:latin typeface="Calibri"/>
                <a:ea typeface="Calibri"/>
                <a:cs typeface="Calibri"/>
                <a:sym typeface="Calibri"/>
                <a:hlinkClick r:id="rId4"/>
              </a:rPr>
              <a:t>(</a:t>
            </a:r>
            <a:r>
              <a:rPr lang="en-US" sz="1700" b="0" i="0" u="sng" strike="noStrike" cap="none" dirty="0" err="1">
                <a:solidFill>
                  <a:schemeClr val="hlink"/>
                </a:solidFill>
                <a:latin typeface="Calibri"/>
                <a:ea typeface="Calibri"/>
                <a:cs typeface="Calibri"/>
                <a:sym typeface="Calibri"/>
                <a:hlinkClick r:id="rId4"/>
              </a:rPr>
              <a:t>Deklarácia</a:t>
            </a:r>
            <a:r>
              <a:rPr lang="en-US" sz="1700" b="0" i="0" u="sng" strike="noStrike" cap="none" dirty="0">
                <a:solidFill>
                  <a:schemeClr val="hlink"/>
                </a:solidFill>
                <a:latin typeface="Calibri"/>
                <a:ea typeface="Calibri"/>
                <a:cs typeface="Calibri"/>
                <a:sym typeface="Calibri"/>
                <a:hlinkClick r:id="rId4"/>
              </a:rPr>
              <a:t> z </a:t>
            </a:r>
            <a:r>
              <a:rPr lang="en-US" sz="1700" b="0" i="0" u="sng" strike="noStrike" cap="none" dirty="0" err="1">
                <a:solidFill>
                  <a:schemeClr val="hlink"/>
                </a:solidFill>
                <a:latin typeface="Calibri"/>
                <a:ea typeface="Calibri"/>
                <a:cs typeface="Calibri"/>
                <a:sym typeface="Calibri"/>
                <a:hlinkClick r:id="rId4"/>
              </a:rPr>
              <a:t>Nyéléni</a:t>
            </a:r>
            <a:r>
              <a:rPr lang="en-US" sz="1700" b="0" i="0" u="sng" strike="noStrike" cap="none" dirty="0">
                <a:solidFill>
                  <a:schemeClr val="hlink"/>
                </a:solidFill>
                <a:latin typeface="Calibri"/>
                <a:ea typeface="Calibri"/>
                <a:cs typeface="Calibri"/>
                <a:sym typeface="Calibri"/>
                <a:hlinkClick r:id="rId4"/>
              </a:rPr>
              <a:t>)(</a:t>
            </a:r>
            <a:r>
              <a:rPr lang="en-US" sz="1700" b="0" i="0" u="sng" strike="noStrike" cap="none" dirty="0" err="1">
                <a:solidFill>
                  <a:schemeClr val="hlink"/>
                </a:solidFill>
                <a:latin typeface="Calibri"/>
                <a:ea typeface="Calibri"/>
                <a:cs typeface="Calibri"/>
                <a:sym typeface="Calibri"/>
                <a:hlinkClick r:id="rId4"/>
              </a:rPr>
              <a:t>Nyéléni</a:t>
            </a:r>
            <a:r>
              <a:rPr lang="en-US" sz="1700" b="0" i="0" u="sng" strike="noStrike" cap="none" dirty="0">
                <a:solidFill>
                  <a:schemeClr val="hlink"/>
                </a:solidFill>
                <a:latin typeface="Calibri"/>
                <a:ea typeface="Calibri"/>
                <a:cs typeface="Calibri"/>
                <a:sym typeface="Calibri"/>
                <a:hlinkClick r:id="rId4"/>
              </a:rPr>
              <a:t> Forum, Mali 2007)</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a:t>CSA je model, ktorý spája </a:t>
            </a:r>
            <a:r>
              <a:rPr lang="en-US" b="1" dirty="0"/>
              <a:t>výrobcov a spotrebiteľov a </a:t>
            </a:r>
            <a:r>
              <a:rPr lang="en-US" dirty="0"/>
              <a:t>eliminuje sprostredkovateľov. V rámci CSA koneční spotrebitelia podporujú poľnohospodárov tým, že ručia za úrodu, zvyčajne za jeden rok, čím sa delia o riziká s výrobcom alebo skupinou výrobcov. </a:t>
            </a:r>
            <a:endParaRPr dirty="0"/>
          </a:p>
          <a:p>
            <a:pPr marL="228600" lvl="0" indent="0" algn="l" rtl="0">
              <a:lnSpc>
                <a:spcPct val="90000"/>
              </a:lnSpc>
              <a:spcBef>
                <a:spcPts val="0"/>
              </a:spcBef>
              <a:spcAft>
                <a:spcPts val="0"/>
              </a:spcAft>
              <a:buClr>
                <a:srgbClr val="000000"/>
              </a:buClr>
              <a:buSzPts val="2400"/>
              <a:buNone/>
            </a:pPr>
            <a:endParaRPr dirty="0"/>
          </a:p>
          <a:p>
            <a:pPr marL="228600" lvl="0" indent="0" algn="l" rtl="0">
              <a:lnSpc>
                <a:spcPct val="90000"/>
              </a:lnSpc>
              <a:spcBef>
                <a:spcPts val="0"/>
              </a:spcBef>
              <a:spcAft>
                <a:spcPts val="0"/>
              </a:spcAft>
              <a:buClr>
                <a:srgbClr val="000000"/>
              </a:buClr>
              <a:buSzPts val="2400"/>
              <a:buNone/>
            </a:pPr>
            <a:r>
              <a:rPr lang="en-US" dirty="0"/>
              <a:t>Pri výrobe potravín sa uplatňuje prístup zdola nahor. Výrobcovia majú možnosť plánovať výrobu na základe predplatného za vopred stanovenú cenu. Týmto spôsobom sa nedostávajú do problémov, ktoré vznikajú pri veľkoplošnej distribúcii, ktorá často vedie k veľkým množstvám neprijatých potravín, čím vzniká pre výrobcov ekonomická strata. </a:t>
            </a:r>
            <a:endParaRPr dirty="0"/>
          </a:p>
          <a:p>
            <a:pPr marL="0" lvl="0" indent="0" algn="l" rtl="0">
              <a:lnSpc>
                <a:spcPct val="90000"/>
              </a:lnSpc>
              <a:spcBef>
                <a:spcPts val="1000"/>
              </a:spcBef>
              <a:spcAft>
                <a:spcPts val="0"/>
              </a:spcAft>
              <a:buClr>
                <a:srgbClr val="000000"/>
              </a:buClr>
              <a:buSzPts val="2400"/>
              <a:buNone/>
            </a:pPr>
            <a:endParaRPr dirty="0"/>
          </a:p>
          <a:p>
            <a:pPr marL="0" lvl="0" indent="0" algn="l" rtl="0">
              <a:lnSpc>
                <a:spcPct val="90000"/>
              </a:lnSpc>
              <a:spcBef>
                <a:spcPts val="1000"/>
              </a:spcBef>
              <a:spcAft>
                <a:spcPts val="0"/>
              </a:spcAft>
              <a:buClr>
                <a:srgbClr val="000000"/>
              </a:buClr>
              <a:buSzPts val="2400"/>
              <a:buNone/>
            </a:pPr>
            <a:endParaRPr dirty="0"/>
          </a:p>
        </p:txBody>
      </p:sp>
      <p:sp>
        <p:nvSpPr>
          <p:cNvPr id="402" name="Google Shape;402;p13"/>
          <p:cNvSpPr txBox="1">
            <a:spLocks noGrp="1"/>
          </p:cNvSpPr>
          <p:nvPr>
            <p:ph type="body" idx="2"/>
          </p:nvPr>
        </p:nvSpPr>
        <p:spPr>
          <a:xfrm>
            <a:off x="798375" y="761599"/>
            <a:ext cx="10595400" cy="111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t>Komunitou podporované poľnohospodárstvo (CSA), nástroj potravinovej suverenity</a:t>
            </a:r>
            <a:endParaRPr b="1" dirty="0"/>
          </a:p>
          <a:p>
            <a:pPr marL="0" lvl="0" indent="0" algn="l" rtl="0">
              <a:lnSpc>
                <a:spcPct val="90000"/>
              </a:lnSpc>
              <a:spcBef>
                <a:spcPts val="1000"/>
              </a:spcBef>
              <a:spcAft>
                <a:spcPts val="0"/>
              </a:spcAft>
              <a:buClr>
                <a:srgbClr val="8DC641"/>
              </a:buClr>
              <a:buSzPts val="3600"/>
              <a:buNone/>
            </a:pP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4"/>
          <p:cNvSpPr txBox="1">
            <a:spLocks noGrp="1"/>
          </p:cNvSpPr>
          <p:nvPr>
            <p:ph type="body" idx="1"/>
          </p:nvPr>
        </p:nvSpPr>
        <p:spPr>
          <a:xfrm>
            <a:off x="629148" y="1532028"/>
            <a:ext cx="4624777" cy="37939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US"/>
              <a:t>Ľudia musia cítiť, že svet prírody je dôležitý a cenný, krásny a úžasný, že je úžasom a potešením.</a:t>
            </a:r>
            <a:endParaRPr/>
          </a:p>
          <a:p>
            <a:pPr marL="0" lvl="0" indent="0" algn="ctr" rtl="0">
              <a:lnSpc>
                <a:spcPct val="90000"/>
              </a:lnSpc>
              <a:spcBef>
                <a:spcPts val="1000"/>
              </a:spcBef>
              <a:spcAft>
                <a:spcPts val="0"/>
              </a:spcAft>
              <a:buClr>
                <a:srgbClr val="000000"/>
              </a:buClr>
              <a:buSzPts val="3000"/>
              <a:buNone/>
            </a:pPr>
            <a:endParaRPr/>
          </a:p>
        </p:txBody>
      </p:sp>
      <p:pic>
        <p:nvPicPr>
          <p:cNvPr id="409" name="Google Shape;409;p1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320540" y="335338"/>
            <a:ext cx="11578483" cy="6146707"/>
          </a:xfrm>
          <a:prstGeom prst="rect">
            <a:avLst/>
          </a:prstGeom>
          <a:solidFill>
            <a:srgbClr val="D8D8D8"/>
          </a:solidFill>
          <a:ln>
            <a:noFill/>
          </a:ln>
        </p:spPr>
      </p:pic>
      <p:sp>
        <p:nvSpPr>
          <p:cNvPr id="410" name="Google Shape;410;p14"/>
          <p:cNvSpPr txBox="1"/>
          <p:nvPr/>
        </p:nvSpPr>
        <p:spPr>
          <a:xfrm>
            <a:off x="1360848" y="465682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Sir David Attenborough</a:t>
            </a:r>
            <a:endParaRPr sz="1400" b="0" i="0" u="none" strike="noStrike" cap="none">
              <a:solidFill>
                <a:srgbClr val="000000"/>
              </a:solidFill>
              <a:latin typeface="Arial"/>
              <a:ea typeface="Arial"/>
              <a:cs typeface="Arial"/>
              <a:sym typeface="Arial"/>
            </a:endParaRPr>
          </a:p>
        </p:txBody>
      </p:sp>
      <p:sp>
        <p:nvSpPr>
          <p:cNvPr id="411" name="Google Shape;411;p14"/>
          <p:cNvSpPr txBox="1"/>
          <p:nvPr/>
        </p:nvSpPr>
        <p:spPr>
          <a:xfrm>
            <a:off x="504975" y="1154000"/>
            <a:ext cx="6395700" cy="4008600"/>
          </a:xfrm>
          <a:prstGeom prst="rect">
            <a:avLst/>
          </a:prstGeom>
          <a:solidFill>
            <a:srgbClr val="9FDAD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rgbClr val="0D0D0D"/>
                </a:solidFill>
                <a:latin typeface="Calibri"/>
                <a:ea typeface="Calibri"/>
                <a:cs typeface="Calibri"/>
                <a:sym typeface="Calibri"/>
              </a:rPr>
              <a:t>Hlavná myšlienka CSA je jednoduchá: skupina spotrebiteľov sa spojí s farmou v ich okolí. Spoločne sa podieľajú na nákladoch na poľnohospodársku sezónu vrátane prenájmu pôdy, osív, náradia a platov poľnohospodárov. Rovnako sa delia aj o produkty farmy. Takto: spotrebitelia dostávajú čerstvé potraviny z blízkej farmy, ktoré produkujú poľnohospodári, ktorých poznajú; poľnohospodári majú dobré pracovné podmienky a produkujú pre ľudí, ktorých poznajú</a:t>
            </a:r>
            <a:r>
              <a:rPr lang="en-US" sz="1500" b="1">
                <a:solidFill>
                  <a:srgbClr val="0D0D0D"/>
                </a:solidFill>
                <a:latin typeface="Calibri"/>
                <a:ea typeface="Calibri"/>
                <a:cs typeface="Calibri"/>
                <a:sym typeface="Calibri"/>
              </a:rPr>
              <a:t>.</a:t>
            </a:r>
            <a:endParaRPr sz="2400" b="0" i="1" u="none" strike="noStrike" cap="none">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D0D0D"/>
              </a:solidFill>
              <a:latin typeface="Calibri"/>
              <a:ea typeface="Calibri"/>
              <a:cs typeface="Calibri"/>
              <a:sym typeface="Calibri"/>
            </a:endParaRPr>
          </a:p>
        </p:txBody>
      </p:sp>
      <p:grpSp>
        <p:nvGrpSpPr>
          <p:cNvPr id="412" name="Google Shape;412;p14"/>
          <p:cNvGrpSpPr/>
          <p:nvPr/>
        </p:nvGrpSpPr>
        <p:grpSpPr>
          <a:xfrm>
            <a:off x="6533850" y="4746074"/>
            <a:ext cx="1487826" cy="1083162"/>
            <a:chOff x="3400450" y="986392"/>
            <a:chExt cx="1487826" cy="1083162"/>
          </a:xfrm>
        </p:grpSpPr>
        <p:sp>
          <p:nvSpPr>
            <p:cNvPr id="413" name="Google Shape;413;p1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1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5"/>
          <p:cNvSpPr txBox="1">
            <a:spLocks noGrp="1"/>
          </p:cNvSpPr>
          <p:nvPr>
            <p:ph type="body" idx="1"/>
          </p:nvPr>
        </p:nvSpPr>
        <p:spPr>
          <a:xfrm>
            <a:off x="915350" y="1439500"/>
            <a:ext cx="10741350" cy="1404628"/>
          </a:xfrm>
          <a:prstGeom prst="rect">
            <a:avLst/>
          </a:prstGeom>
          <a:noFill/>
          <a:ln>
            <a:noFill/>
          </a:ln>
        </p:spPr>
        <p:txBody>
          <a:bodyPr spcFirstLastPara="1" wrap="square" lIns="91425" tIns="45700" rIns="91425" bIns="45700" anchor="t" anchorCtr="0">
            <a:noAutofit/>
          </a:bodyPr>
          <a:lstStyle/>
          <a:p>
            <a:pPr marL="133350" lvl="0" indent="0" algn="l" rtl="0">
              <a:lnSpc>
                <a:spcPct val="115000"/>
              </a:lnSpc>
              <a:spcBef>
                <a:spcPts val="0"/>
              </a:spcBef>
              <a:spcAft>
                <a:spcPts val="0"/>
              </a:spcAft>
              <a:buSzPts val="1500"/>
            </a:pPr>
            <a:r>
              <a:rPr lang="en-US" dirty="0"/>
              <a:t>CSA sú založené na </a:t>
            </a:r>
            <a:r>
              <a:rPr lang="en-US" b="1" dirty="0"/>
              <a:t>dôvere </a:t>
            </a:r>
            <a:r>
              <a:rPr lang="en-US" dirty="0"/>
              <a:t>medzi spotrebiteľmi a výrobcami. Dôvera je nevyhnutná na vytvorenie dlhodobých obchodných vzťahov a na zabezpečenie udržateľnosti malovýroby.</a:t>
            </a:r>
            <a:endParaRPr dirty="0"/>
          </a:p>
          <a:p>
            <a:pPr marL="0" lvl="0" indent="0" algn="l" rtl="0">
              <a:lnSpc>
                <a:spcPct val="90000"/>
              </a:lnSpc>
              <a:spcBef>
                <a:spcPts val="0"/>
              </a:spcBef>
              <a:spcAft>
                <a:spcPts val="0"/>
              </a:spcAft>
              <a:buClr>
                <a:srgbClr val="000000"/>
              </a:buClr>
              <a:buSzPts val="2400"/>
            </a:pPr>
            <a:endParaRPr dirty="0"/>
          </a:p>
        </p:txBody>
      </p:sp>
      <p:sp>
        <p:nvSpPr>
          <p:cNvPr id="420" name="Google Shape;420;p1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Dôvera ako kľúčový prvok sociálnych vzťahov v CSA</a:t>
            </a:r>
            <a:endParaRPr/>
          </a:p>
        </p:txBody>
      </p:sp>
      <p:grpSp>
        <p:nvGrpSpPr>
          <p:cNvPr id="421" name="Google Shape;421;p15"/>
          <p:cNvGrpSpPr/>
          <p:nvPr/>
        </p:nvGrpSpPr>
        <p:grpSpPr>
          <a:xfrm rot="3730759">
            <a:off x="10918674" y="553763"/>
            <a:ext cx="949887" cy="1163493"/>
            <a:chOff x="7602444" y="4967675"/>
            <a:chExt cx="483620" cy="592374"/>
          </a:xfrm>
        </p:grpSpPr>
        <p:grpSp>
          <p:nvGrpSpPr>
            <p:cNvPr id="422" name="Google Shape;422;p15"/>
            <p:cNvGrpSpPr/>
            <p:nvPr/>
          </p:nvGrpSpPr>
          <p:grpSpPr>
            <a:xfrm>
              <a:off x="7618661" y="4967675"/>
              <a:ext cx="467403" cy="507609"/>
              <a:chOff x="2251964" y="3590497"/>
              <a:chExt cx="467403" cy="507609"/>
            </a:xfrm>
          </p:grpSpPr>
          <p:sp>
            <p:nvSpPr>
              <p:cNvPr id="423" name="Google Shape;423;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6" name="Google Shape;426;p15"/>
            <p:cNvGrpSpPr/>
            <p:nvPr/>
          </p:nvGrpSpPr>
          <p:grpSpPr>
            <a:xfrm>
              <a:off x="7602444" y="4993761"/>
              <a:ext cx="421973" cy="566288"/>
              <a:chOff x="2235747" y="3616583"/>
              <a:chExt cx="421973" cy="566288"/>
            </a:xfrm>
          </p:grpSpPr>
          <p:sp>
            <p:nvSpPr>
              <p:cNvPr id="427" name="Google Shape;427;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Freeform 171">
            <a:extLst>
              <a:ext uri="{FF2B5EF4-FFF2-40B4-BE49-F238E27FC236}">
                <a16:creationId xmlns:a16="http://schemas.microsoft.com/office/drawing/2014/main" id="{B876E4AD-5846-3856-FAE6-95AC08E01078}"/>
              </a:ext>
            </a:extLst>
          </p:cNvPr>
          <p:cNvSpPr>
            <a:spLocks noChangeArrowheads="1"/>
          </p:cNvSpPr>
          <p:nvPr/>
        </p:nvSpPr>
        <p:spPr bwMode="auto">
          <a:xfrm>
            <a:off x="695325" y="2870728"/>
            <a:ext cx="2907310" cy="3009492"/>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 name="Freeform 172">
            <a:extLst>
              <a:ext uri="{FF2B5EF4-FFF2-40B4-BE49-F238E27FC236}">
                <a16:creationId xmlns:a16="http://schemas.microsoft.com/office/drawing/2014/main" id="{2096EBBD-657C-9669-99AE-58A92FB4F13F}"/>
              </a:ext>
            </a:extLst>
          </p:cNvPr>
          <p:cNvSpPr>
            <a:spLocks noChangeArrowheads="1"/>
          </p:cNvSpPr>
          <p:nvPr/>
        </p:nvSpPr>
        <p:spPr bwMode="auto">
          <a:xfrm>
            <a:off x="803039" y="2939973"/>
            <a:ext cx="2907310" cy="3009489"/>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 name="Freeform 177">
            <a:extLst>
              <a:ext uri="{FF2B5EF4-FFF2-40B4-BE49-F238E27FC236}">
                <a16:creationId xmlns:a16="http://schemas.microsoft.com/office/drawing/2014/main" id="{235AEC1F-8245-5E4D-D3A6-6D63A79A2E49}"/>
              </a:ext>
            </a:extLst>
          </p:cNvPr>
          <p:cNvSpPr>
            <a:spLocks noChangeArrowheads="1"/>
          </p:cNvSpPr>
          <p:nvPr/>
        </p:nvSpPr>
        <p:spPr bwMode="auto">
          <a:xfrm>
            <a:off x="3537755" y="2907564"/>
            <a:ext cx="2907310" cy="3009492"/>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8">
            <a:extLst>
              <a:ext uri="{FF2B5EF4-FFF2-40B4-BE49-F238E27FC236}">
                <a16:creationId xmlns:a16="http://schemas.microsoft.com/office/drawing/2014/main" id="{18DEEDD5-7500-C479-7C4F-E51E29FF3A34}"/>
              </a:ext>
            </a:extLst>
          </p:cNvPr>
          <p:cNvSpPr>
            <a:spLocks noChangeArrowheads="1"/>
          </p:cNvSpPr>
          <p:nvPr/>
        </p:nvSpPr>
        <p:spPr bwMode="auto">
          <a:xfrm>
            <a:off x="3642903" y="2976809"/>
            <a:ext cx="2907312" cy="3009489"/>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80">
            <a:extLst>
              <a:ext uri="{FF2B5EF4-FFF2-40B4-BE49-F238E27FC236}">
                <a16:creationId xmlns:a16="http://schemas.microsoft.com/office/drawing/2014/main" id="{7617DE85-7B6C-17EF-3DD1-EE4BBF7F9B11}"/>
              </a:ext>
            </a:extLst>
          </p:cNvPr>
          <p:cNvSpPr>
            <a:spLocks noChangeArrowheads="1"/>
          </p:cNvSpPr>
          <p:nvPr/>
        </p:nvSpPr>
        <p:spPr bwMode="auto">
          <a:xfrm>
            <a:off x="9032014" y="2766157"/>
            <a:ext cx="2907312" cy="3009492"/>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81">
            <a:extLst>
              <a:ext uri="{FF2B5EF4-FFF2-40B4-BE49-F238E27FC236}">
                <a16:creationId xmlns:a16="http://schemas.microsoft.com/office/drawing/2014/main" id="{FA2916CB-B325-2286-FB49-BBBEC60ED1AB}"/>
              </a:ext>
            </a:extLst>
          </p:cNvPr>
          <p:cNvSpPr>
            <a:spLocks noChangeArrowheads="1"/>
          </p:cNvSpPr>
          <p:nvPr/>
        </p:nvSpPr>
        <p:spPr bwMode="auto">
          <a:xfrm>
            <a:off x="9137164" y="2835401"/>
            <a:ext cx="2907310" cy="3009489"/>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0">
            <a:extLst>
              <a:ext uri="{FF2B5EF4-FFF2-40B4-BE49-F238E27FC236}">
                <a16:creationId xmlns:a16="http://schemas.microsoft.com/office/drawing/2014/main" id="{40C9E41A-42B4-FEB3-CECE-7D6A5E501875}"/>
              </a:ext>
            </a:extLst>
          </p:cNvPr>
          <p:cNvSpPr>
            <a:spLocks noChangeArrowheads="1"/>
          </p:cNvSpPr>
          <p:nvPr/>
        </p:nvSpPr>
        <p:spPr bwMode="auto">
          <a:xfrm>
            <a:off x="864590" y="2924585"/>
            <a:ext cx="2907310" cy="3009489"/>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6">
            <a:extLst>
              <a:ext uri="{FF2B5EF4-FFF2-40B4-BE49-F238E27FC236}">
                <a16:creationId xmlns:a16="http://schemas.microsoft.com/office/drawing/2014/main" id="{B2D803B0-4946-9B6B-20BD-009BE3469248}"/>
              </a:ext>
            </a:extLst>
          </p:cNvPr>
          <p:cNvSpPr>
            <a:spLocks noChangeArrowheads="1"/>
          </p:cNvSpPr>
          <p:nvPr/>
        </p:nvSpPr>
        <p:spPr bwMode="auto">
          <a:xfrm>
            <a:off x="3707020" y="2961421"/>
            <a:ext cx="2907310" cy="3009489"/>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9">
            <a:extLst>
              <a:ext uri="{FF2B5EF4-FFF2-40B4-BE49-F238E27FC236}">
                <a16:creationId xmlns:a16="http://schemas.microsoft.com/office/drawing/2014/main" id="{0A5DB359-7B6A-7092-EE4B-19421C2E248A}"/>
              </a:ext>
            </a:extLst>
          </p:cNvPr>
          <p:cNvSpPr>
            <a:spLocks noChangeArrowheads="1"/>
          </p:cNvSpPr>
          <p:nvPr/>
        </p:nvSpPr>
        <p:spPr bwMode="auto">
          <a:xfrm>
            <a:off x="9198715" y="2820013"/>
            <a:ext cx="2907310" cy="3009489"/>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4" name="Freeform 174">
            <a:extLst>
              <a:ext uri="{FF2B5EF4-FFF2-40B4-BE49-F238E27FC236}">
                <a16:creationId xmlns:a16="http://schemas.microsoft.com/office/drawing/2014/main" id="{2C5EB67D-5265-21F8-0A7B-40A1E46EB040}"/>
              </a:ext>
            </a:extLst>
          </p:cNvPr>
          <p:cNvSpPr>
            <a:spLocks noChangeArrowheads="1"/>
          </p:cNvSpPr>
          <p:nvPr/>
        </p:nvSpPr>
        <p:spPr bwMode="auto">
          <a:xfrm>
            <a:off x="6289989" y="2853359"/>
            <a:ext cx="2907312" cy="3009492"/>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5">
            <a:extLst>
              <a:ext uri="{FF2B5EF4-FFF2-40B4-BE49-F238E27FC236}">
                <a16:creationId xmlns:a16="http://schemas.microsoft.com/office/drawing/2014/main" id="{AEA1A037-5C22-E8EF-03DA-66368EB03FFB}"/>
              </a:ext>
            </a:extLst>
          </p:cNvPr>
          <p:cNvSpPr>
            <a:spLocks noChangeArrowheads="1"/>
          </p:cNvSpPr>
          <p:nvPr/>
        </p:nvSpPr>
        <p:spPr bwMode="auto">
          <a:xfrm>
            <a:off x="6397703" y="2922603"/>
            <a:ext cx="2907312" cy="3009489"/>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Freeform 173">
            <a:extLst>
              <a:ext uri="{FF2B5EF4-FFF2-40B4-BE49-F238E27FC236}">
                <a16:creationId xmlns:a16="http://schemas.microsoft.com/office/drawing/2014/main" id="{4A0455DD-311D-CB02-E34B-A4AA2C2F2C44}"/>
              </a:ext>
            </a:extLst>
          </p:cNvPr>
          <p:cNvSpPr>
            <a:spLocks noChangeArrowheads="1"/>
          </p:cNvSpPr>
          <p:nvPr/>
        </p:nvSpPr>
        <p:spPr bwMode="auto">
          <a:xfrm>
            <a:off x="6459254" y="2907215"/>
            <a:ext cx="2907312" cy="3009489"/>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29" name="Google Shape;429;p15"/>
          <p:cNvSpPr txBox="1"/>
          <p:nvPr/>
        </p:nvSpPr>
        <p:spPr>
          <a:xfrm>
            <a:off x="959339" y="3551037"/>
            <a:ext cx="2458360" cy="1896659"/>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en-US" sz="1400" b="0" i="0" u="none" strike="noStrike" cap="none" dirty="0">
                <a:solidFill>
                  <a:srgbClr val="000000"/>
                </a:solidFill>
                <a:latin typeface="Calibri"/>
                <a:ea typeface="Calibri"/>
                <a:cs typeface="Calibri"/>
                <a:sym typeface="Calibri"/>
              </a:rPr>
              <a:t>Po </a:t>
            </a:r>
            <a:r>
              <a:rPr lang="en-US" dirty="0">
                <a:latin typeface="Calibri"/>
                <a:ea typeface="Calibri"/>
                <a:cs typeface="Calibri"/>
                <a:sym typeface="Calibri"/>
              </a:rPr>
              <a:t>prvé</a:t>
            </a:r>
            <a:r>
              <a:rPr lang="en-US" sz="1400" b="0" i="0" u="none" strike="noStrike" cap="none" dirty="0">
                <a:solidFill>
                  <a:srgbClr val="000000"/>
                </a:solidFill>
                <a:latin typeface="Calibri"/>
                <a:ea typeface="Calibri"/>
                <a:cs typeface="Calibri"/>
                <a:sym typeface="Calibri"/>
              </a:rPr>
              <a:t>, </a:t>
            </a:r>
            <a:r>
              <a:rPr lang="en-US" sz="1400" b="1" i="0" u="none" strike="noStrike" cap="none" dirty="0">
                <a:solidFill>
                  <a:srgbClr val="000000"/>
                </a:solidFill>
                <a:latin typeface="Calibri"/>
                <a:ea typeface="Calibri"/>
                <a:cs typeface="Calibri"/>
                <a:sym typeface="Calibri"/>
              </a:rPr>
              <a:t>koproducenti platia za výrobu vopred</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139700" marR="0" lvl="0" algn="ctr" rtl="0">
              <a:lnSpc>
                <a:spcPct val="115000"/>
              </a:lnSpc>
              <a:spcBef>
                <a:spcPts val="0"/>
              </a:spcBef>
              <a:spcAft>
                <a:spcPts val="0"/>
              </a:spcAft>
              <a:buClr>
                <a:srgbClr val="000000"/>
              </a:buClr>
              <a:buSzPts val="1400"/>
            </a:pPr>
            <a:r>
              <a:rPr lang="en-US" sz="1400" b="0" i="0" u="none" strike="noStrike" cap="none" dirty="0">
                <a:solidFill>
                  <a:srgbClr val="000000"/>
                </a:solidFill>
                <a:latin typeface="Calibri"/>
                <a:ea typeface="Calibri"/>
                <a:cs typeface="Calibri"/>
                <a:sym typeface="Calibri"/>
              </a:rPr>
              <a:t>To dokazuje ich dôveru vo výrobcu a </a:t>
            </a:r>
            <a:r>
              <a:rPr lang="en-US" dirty="0">
                <a:latin typeface="Calibri"/>
                <a:ea typeface="Calibri"/>
                <a:cs typeface="Calibri"/>
                <a:sym typeface="Calibri"/>
              </a:rPr>
              <a:t>jeho </a:t>
            </a:r>
            <a:r>
              <a:rPr lang="en-US" sz="1400" b="0" i="0" u="none" strike="noStrike" cap="none" dirty="0">
                <a:solidFill>
                  <a:srgbClr val="000000"/>
                </a:solidFill>
                <a:latin typeface="Calibri"/>
                <a:ea typeface="Calibri"/>
                <a:cs typeface="Calibri"/>
                <a:sym typeface="Calibri"/>
              </a:rPr>
              <a:t>schopnosť dodávať kvalitné výrobky.</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430" name="Google Shape;430;p15"/>
          <p:cNvSpPr txBox="1"/>
          <p:nvPr/>
        </p:nvSpPr>
        <p:spPr>
          <a:xfrm>
            <a:off x="3801179" y="3420100"/>
            <a:ext cx="2458360" cy="1767192"/>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en-US" sz="1400" b="1" i="0" u="none" strike="noStrike" cap="none" dirty="0">
                <a:solidFill>
                  <a:srgbClr val="000000"/>
                </a:solidFill>
                <a:latin typeface="Calibri"/>
                <a:ea typeface="Calibri"/>
                <a:cs typeface="Calibri"/>
                <a:sym typeface="Calibri"/>
              </a:rPr>
              <a:t>Okrem toho sa na živote farmy podieľajú aj </a:t>
            </a:r>
            <a:r>
              <a:rPr lang="en-US" sz="1400" b="0" i="0" u="none" strike="noStrike" cap="none" dirty="0">
                <a:solidFill>
                  <a:srgbClr val="000000"/>
                </a:solidFill>
                <a:latin typeface="Calibri"/>
                <a:ea typeface="Calibri"/>
                <a:cs typeface="Calibri"/>
                <a:sym typeface="Calibri"/>
              </a:rPr>
              <a:t>koproducenti.</a:t>
            </a:r>
            <a:endParaRPr sz="1400" b="0" i="0" u="none" strike="noStrike" cap="none" dirty="0">
              <a:solidFill>
                <a:srgbClr val="000000"/>
              </a:solidFill>
              <a:latin typeface="Calibri"/>
              <a:ea typeface="Calibri"/>
              <a:cs typeface="Calibri"/>
              <a:sym typeface="Calibri"/>
            </a:endParaRPr>
          </a:p>
          <a:p>
            <a:pPr marL="139700" marR="0" lvl="0" algn="ctr" rtl="0">
              <a:lnSpc>
                <a:spcPct val="115000"/>
              </a:lnSpc>
              <a:spcBef>
                <a:spcPts val="0"/>
              </a:spcBef>
              <a:spcAft>
                <a:spcPts val="0"/>
              </a:spcAft>
              <a:buClr>
                <a:srgbClr val="000000"/>
              </a:buClr>
              <a:buSzPts val="1400"/>
            </a:pPr>
            <a:r>
              <a:rPr lang="en-US" sz="1400" b="0" i="0" u="none" strike="noStrike" cap="none" dirty="0">
                <a:solidFill>
                  <a:srgbClr val="000000"/>
                </a:solidFill>
                <a:latin typeface="Calibri"/>
                <a:ea typeface="Calibri"/>
                <a:cs typeface="Calibri"/>
                <a:sym typeface="Calibri"/>
              </a:rPr>
              <a:t>To im umožňuje lepšie spoznať výrobcu a </a:t>
            </a:r>
            <a:r>
              <a:rPr lang="en-US" dirty="0">
                <a:latin typeface="Calibri"/>
                <a:ea typeface="Calibri"/>
                <a:cs typeface="Calibri"/>
                <a:sym typeface="Calibri"/>
              </a:rPr>
              <a:t>jeho </a:t>
            </a:r>
            <a:r>
              <a:rPr lang="en-US" sz="1400" b="0" i="0" u="none" strike="noStrike" cap="none" dirty="0">
                <a:solidFill>
                  <a:srgbClr val="000000"/>
                </a:solidFill>
                <a:latin typeface="Calibri"/>
                <a:ea typeface="Calibri"/>
                <a:cs typeface="Calibri"/>
                <a:sym typeface="Calibri"/>
              </a:rPr>
              <a:t>prácu a nadviazať vzťahy dôvery.</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1" name="Google Shape;431;p15"/>
          <p:cNvSpPr txBox="1"/>
          <p:nvPr/>
        </p:nvSpPr>
        <p:spPr>
          <a:xfrm>
            <a:off x="6447006" y="3420100"/>
            <a:ext cx="2701787" cy="2099403"/>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en-US" sz="1400" i="0" u="none" strike="noStrike" cap="none" dirty="0">
                <a:solidFill>
                  <a:srgbClr val="000000"/>
                </a:solidFill>
                <a:latin typeface="Calibri"/>
                <a:ea typeface="Calibri"/>
                <a:cs typeface="Calibri"/>
                <a:sym typeface="Calibri"/>
              </a:rPr>
              <a:t>Ďalším dôležitým aspektom sociálnych vzťahov v rámci CSA je prekrývanie dvoch identít - spotrebiteľa </a:t>
            </a:r>
            <a:r>
              <a:rPr lang="en-US" dirty="0">
                <a:latin typeface="Calibri"/>
                <a:ea typeface="Calibri"/>
                <a:cs typeface="Calibri"/>
                <a:sym typeface="Calibri"/>
              </a:rPr>
              <a:t>a </a:t>
            </a:r>
            <a:r>
              <a:rPr lang="en-US" sz="1400" i="0" u="none" strike="noStrike" cap="none" dirty="0">
                <a:solidFill>
                  <a:srgbClr val="000000"/>
                </a:solidFill>
                <a:latin typeface="Calibri"/>
                <a:ea typeface="Calibri"/>
                <a:cs typeface="Calibri"/>
                <a:sym typeface="Calibri"/>
              </a:rPr>
              <a:t>výrobcu.</a:t>
            </a:r>
            <a:endParaRPr sz="1400" i="0" u="none" strike="noStrike" cap="none" dirty="0">
              <a:solidFill>
                <a:srgbClr val="000000"/>
              </a:solidFill>
              <a:latin typeface="Calibri"/>
              <a:ea typeface="Calibri"/>
              <a:cs typeface="Calibri"/>
              <a:sym typeface="Calibri"/>
            </a:endParaRPr>
          </a:p>
          <a:p>
            <a:pPr marL="139700" marR="0" lvl="0" algn="ctr" rtl="0">
              <a:lnSpc>
                <a:spcPct val="115000"/>
              </a:lnSpc>
              <a:spcBef>
                <a:spcPts val="0"/>
              </a:spcBef>
              <a:spcAft>
                <a:spcPts val="0"/>
              </a:spcAft>
              <a:buClr>
                <a:srgbClr val="000000"/>
              </a:buClr>
              <a:buSzPts val="1400"/>
            </a:pPr>
            <a:r>
              <a:rPr lang="en-US" sz="1400" b="1" i="0" u="none" strike="noStrike" cap="none" dirty="0">
                <a:solidFill>
                  <a:srgbClr val="000000"/>
                </a:solidFill>
                <a:latin typeface="Calibri"/>
                <a:ea typeface="Calibri"/>
                <a:cs typeface="Calibri"/>
                <a:sym typeface="Calibri"/>
              </a:rPr>
              <a:t>Spoluproducenti sa identifikujú ako spotrebitelia aj výrobcovia.</a:t>
            </a:r>
            <a:endParaRPr sz="1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Calibri"/>
              <a:ea typeface="Calibri"/>
              <a:cs typeface="Calibri"/>
              <a:sym typeface="Calibri"/>
            </a:endParaRPr>
          </a:p>
        </p:txBody>
      </p:sp>
      <p:sp>
        <p:nvSpPr>
          <p:cNvPr id="432" name="Google Shape;432;p15"/>
          <p:cNvSpPr txBox="1"/>
          <p:nvPr/>
        </p:nvSpPr>
        <p:spPr>
          <a:xfrm>
            <a:off x="9253941" y="3180291"/>
            <a:ext cx="2564628" cy="2181223"/>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en-US" sz="1400" i="0" u="none" strike="noStrike" cap="none" dirty="0">
                <a:solidFill>
                  <a:srgbClr val="000000"/>
                </a:solidFill>
                <a:latin typeface="Calibri"/>
                <a:ea typeface="Calibri"/>
                <a:cs typeface="Calibri"/>
                <a:sym typeface="Calibri"/>
              </a:rPr>
              <a:t>Spoločné poľnohospodárske podniky sú alternatívou k dominantnému potravinovému systému, ktorý sa </a:t>
            </a:r>
            <a:r>
              <a:rPr lang="en-US" sz="1400" i="0" u="none" strike="noStrike" cap="none" dirty="0" err="1">
                <a:solidFill>
                  <a:srgbClr val="000000"/>
                </a:solidFill>
                <a:latin typeface="Calibri"/>
                <a:ea typeface="Calibri"/>
                <a:cs typeface="Calibri"/>
                <a:sym typeface="Calibri"/>
              </a:rPr>
              <a:t>vyznačuje </a:t>
            </a:r>
            <a:r>
              <a:rPr lang="en-US" sz="1400" i="0" u="none" strike="noStrike" cap="none" dirty="0">
                <a:solidFill>
                  <a:srgbClr val="000000"/>
                </a:solidFill>
                <a:latin typeface="Calibri"/>
                <a:ea typeface="Calibri"/>
                <a:cs typeface="Calibri"/>
                <a:sym typeface="Calibri"/>
              </a:rPr>
              <a:t>jasným rozdelením úloh a funkcií.</a:t>
            </a:r>
            <a:endParaRPr sz="1400" i="0" u="none" strike="noStrike" cap="none" dirty="0">
              <a:solidFill>
                <a:srgbClr val="000000"/>
              </a:solidFill>
              <a:latin typeface="Calibri"/>
              <a:ea typeface="Calibri"/>
              <a:cs typeface="Calibri"/>
              <a:sym typeface="Calibri"/>
            </a:endParaRPr>
          </a:p>
          <a:p>
            <a:pPr marL="139700" marR="0" lvl="0" algn="ctr" rtl="0">
              <a:lnSpc>
                <a:spcPct val="115000"/>
              </a:lnSpc>
              <a:spcBef>
                <a:spcPts val="0"/>
              </a:spcBef>
              <a:spcAft>
                <a:spcPts val="0"/>
              </a:spcAft>
              <a:buClr>
                <a:srgbClr val="000000"/>
              </a:buClr>
              <a:buSzPts val="1400"/>
            </a:pPr>
            <a:r>
              <a:rPr lang="en-US" sz="1400" b="1" i="0" u="none" strike="noStrike" cap="none" dirty="0">
                <a:solidFill>
                  <a:srgbClr val="000000"/>
                </a:solidFill>
                <a:latin typeface="Calibri"/>
                <a:ea typeface="Calibri"/>
                <a:cs typeface="Calibri"/>
                <a:sym typeface="Calibri"/>
              </a:rPr>
              <a:t>Vzťah medzi spotrebiteľmi a výrobcami je v </a:t>
            </a:r>
            <a:r>
              <a:rPr lang="en-US" sz="1400" i="0" u="none" strike="noStrike" cap="none" dirty="0">
                <a:solidFill>
                  <a:srgbClr val="000000"/>
                </a:solidFill>
                <a:latin typeface="Calibri"/>
                <a:ea typeface="Calibri"/>
                <a:cs typeface="Calibri"/>
                <a:sym typeface="Calibri"/>
              </a:rPr>
              <a:t>rámci CSA založený na </a:t>
            </a:r>
            <a:r>
              <a:rPr lang="en-US" sz="1400" b="1" i="0" u="none" strike="noStrike" cap="none" dirty="0">
                <a:solidFill>
                  <a:srgbClr val="000000"/>
                </a:solidFill>
                <a:latin typeface="Calibri"/>
                <a:ea typeface="Calibri"/>
                <a:cs typeface="Calibri"/>
                <a:sym typeface="Calibri"/>
              </a:rPr>
              <a:t>dôvere a spolupráci.</a:t>
            </a:r>
            <a:endParaRPr sz="1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p:nvPr/>
        </p:nvSpPr>
        <p:spPr>
          <a:xfrm>
            <a:off x="6608713" y="2265399"/>
            <a:ext cx="5267462" cy="4049675"/>
          </a:xfrm>
          <a:prstGeom prst="roundRect">
            <a:avLst>
              <a:gd name="adj" fmla="val 16667"/>
            </a:avLst>
          </a:prstGeom>
          <a:solidFill>
            <a:srgbClr val="9FDA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0"/>
          <p:cNvSpPr/>
          <p:nvPr/>
        </p:nvSpPr>
        <p:spPr>
          <a:xfrm>
            <a:off x="391226" y="823049"/>
            <a:ext cx="929366" cy="929366"/>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4" name="Google Shape;444;p20"/>
          <p:cNvSpPr/>
          <p:nvPr/>
        </p:nvSpPr>
        <p:spPr>
          <a:xfrm>
            <a:off x="391226" y="2160521"/>
            <a:ext cx="929366" cy="929366"/>
          </a:xfrm>
          <a:custGeom>
            <a:avLst/>
            <a:gdLst/>
            <a:ahLst/>
            <a:cxnLst/>
            <a:rect l="l" t="t" r="r" b="b"/>
            <a:pathLst>
              <a:path w="1625" h="1625" extrusionOk="0">
                <a:moveTo>
                  <a:pt x="1624" y="813"/>
                </a:moveTo>
                <a:lnTo>
                  <a:pt x="1624" y="813"/>
                </a:lnTo>
                <a:cubicBezTo>
                  <a:pt x="1624" y="1260"/>
                  <a:pt x="1259" y="1624"/>
                  <a:pt x="812" y="1624"/>
                </a:cubicBezTo>
                <a:cubicBezTo>
                  <a:pt x="364" y="1624"/>
                  <a:pt x="0" y="1260"/>
                  <a:pt x="0" y="813"/>
                </a:cubicBezTo>
                <a:cubicBezTo>
                  <a:pt x="0" y="365"/>
                  <a:pt x="364" y="0"/>
                  <a:pt x="812" y="0"/>
                </a:cubicBezTo>
                <a:cubicBezTo>
                  <a:pt x="1259" y="0"/>
                  <a:pt x="1624" y="365"/>
                  <a:pt x="1624" y="813"/>
                </a:cubicBezTo>
              </a:path>
            </a:pathLst>
          </a:custGeom>
          <a:solidFill>
            <a:srgbClr val="63C1D3">
              <a:alpha val="3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5" name="Google Shape;445;p20"/>
          <p:cNvSpPr/>
          <p:nvPr/>
        </p:nvSpPr>
        <p:spPr>
          <a:xfrm>
            <a:off x="391226" y="3462551"/>
            <a:ext cx="929366" cy="929366"/>
          </a:xfrm>
          <a:custGeom>
            <a:avLst/>
            <a:gdLst/>
            <a:ahLst/>
            <a:cxnLst/>
            <a:rect l="l" t="t" r="r" b="b"/>
            <a:pathLst>
              <a:path w="1625" h="1625" extrusionOk="0">
                <a:moveTo>
                  <a:pt x="1624" y="812"/>
                </a:moveTo>
                <a:lnTo>
                  <a:pt x="1624" y="812"/>
                </a:lnTo>
                <a:cubicBezTo>
                  <a:pt x="1624" y="1260"/>
                  <a:pt x="1259" y="1624"/>
                  <a:pt x="812" y="1624"/>
                </a:cubicBezTo>
                <a:cubicBezTo>
                  <a:pt x="364" y="1624"/>
                  <a:pt x="0" y="1260"/>
                  <a:pt x="0" y="812"/>
                </a:cubicBezTo>
                <a:cubicBezTo>
                  <a:pt x="0" y="365"/>
                  <a:pt x="364" y="0"/>
                  <a:pt x="812" y="0"/>
                </a:cubicBezTo>
                <a:cubicBezTo>
                  <a:pt x="1259" y="0"/>
                  <a:pt x="1624" y="365"/>
                  <a:pt x="1624" y="812"/>
                </a:cubicBezTo>
              </a:path>
            </a:pathLst>
          </a:custGeom>
          <a:solidFill>
            <a:srgbClr val="63C1D3">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6" name="Google Shape;446;p20"/>
          <p:cNvSpPr/>
          <p:nvPr/>
        </p:nvSpPr>
        <p:spPr>
          <a:xfrm>
            <a:off x="393726" y="4957905"/>
            <a:ext cx="929366" cy="929366"/>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7" name="Google Shape;447;p20"/>
          <p:cNvSpPr txBox="1"/>
          <p:nvPr/>
        </p:nvSpPr>
        <p:spPr>
          <a:xfrm>
            <a:off x="1425355" y="892266"/>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dirty="0">
                <a:solidFill>
                  <a:srgbClr val="8DC641"/>
                </a:solidFill>
                <a:latin typeface="Calibri"/>
                <a:ea typeface="Calibri"/>
                <a:cs typeface="Calibri"/>
                <a:sym typeface="Calibri"/>
              </a:rPr>
              <a:t>Vyhľadajte poľnohospodárskeho výrobcu </a:t>
            </a:r>
            <a:endParaRPr sz="700" b="0" i="0" u="none" strike="noStrike" cap="none" dirty="0">
              <a:solidFill>
                <a:srgbClr val="000000"/>
              </a:solidFill>
              <a:latin typeface="Arial"/>
              <a:ea typeface="Arial"/>
              <a:cs typeface="Arial"/>
              <a:sym typeface="Arial"/>
            </a:endParaRPr>
          </a:p>
        </p:txBody>
      </p:sp>
      <p:sp>
        <p:nvSpPr>
          <p:cNvPr id="448" name="Google Shape;448;p20"/>
          <p:cNvSpPr txBox="1"/>
          <p:nvPr/>
        </p:nvSpPr>
        <p:spPr>
          <a:xfrm>
            <a:off x="1425356" y="1323247"/>
            <a:ext cx="4856672"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1400" b="0" i="0" u="none" strike="noStrike" cap="none" dirty="0">
                <a:solidFill>
                  <a:srgbClr val="000000"/>
                </a:solidFill>
                <a:latin typeface="Calibri"/>
                <a:ea typeface="Calibri"/>
                <a:cs typeface="Calibri"/>
                <a:sym typeface="Calibri"/>
              </a:rPr>
              <a:t>Najskôr je potrebné nájsť poľnohospodárskeho výrobcu, ktorý je ochotný spolupracovať s organizáciou CSA. Výrobca musí byť schopný dodávať kvalitné výrobky v dostatočnom množstve, aby uspokojil potreby spoluproducentov.</a:t>
            </a:r>
            <a:endParaRPr sz="1400" b="0" i="0" u="none" strike="noStrike" cap="none" dirty="0">
              <a:solidFill>
                <a:srgbClr val="000000"/>
              </a:solidFill>
              <a:latin typeface="Arial"/>
              <a:ea typeface="Arial"/>
              <a:cs typeface="Arial"/>
              <a:sym typeface="Arial"/>
            </a:endParaRPr>
          </a:p>
        </p:txBody>
      </p:sp>
      <p:sp>
        <p:nvSpPr>
          <p:cNvPr id="449" name="Google Shape;449;p20"/>
          <p:cNvSpPr txBox="1"/>
          <p:nvPr/>
        </p:nvSpPr>
        <p:spPr>
          <a:xfrm>
            <a:off x="1460616" y="2295827"/>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a:solidFill>
                  <a:srgbClr val="8DC641"/>
                </a:solidFill>
                <a:latin typeface="Calibri"/>
                <a:ea typeface="Calibri"/>
                <a:cs typeface="Calibri"/>
                <a:sym typeface="Calibri"/>
              </a:rPr>
              <a:t>Vytvorte skupinu koproducentov</a:t>
            </a:r>
            <a:endParaRPr sz="2100" b="0" i="0" u="none" strike="noStrike" cap="none">
              <a:solidFill>
                <a:srgbClr val="000000"/>
              </a:solidFill>
              <a:latin typeface="Arial"/>
              <a:ea typeface="Arial"/>
              <a:cs typeface="Arial"/>
              <a:sym typeface="Arial"/>
            </a:endParaRPr>
          </a:p>
        </p:txBody>
      </p:sp>
      <p:sp>
        <p:nvSpPr>
          <p:cNvPr id="450" name="Google Shape;450;p20"/>
          <p:cNvSpPr txBox="1"/>
          <p:nvPr/>
        </p:nvSpPr>
        <p:spPr>
          <a:xfrm>
            <a:off x="1460617" y="2641996"/>
            <a:ext cx="5028902"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1400" b="0" i="0" u="none" strike="noStrike" cap="none" dirty="0">
                <a:solidFill>
                  <a:srgbClr val="000000"/>
                </a:solidFill>
                <a:latin typeface="Calibri"/>
                <a:ea typeface="Calibri"/>
                <a:cs typeface="Calibri"/>
                <a:sym typeface="Calibri"/>
              </a:rPr>
              <a:t>Po nájdení poľnohospodárskeho výrobcu je potrebné vytvoriť skupinu spoluproducentov. Túto skupinu by mali tvoriť ľudia, ktorí majú záujem podporovať miestne poľnohospodárstvo a dostávať čerstvé a kvalitné produkty.</a:t>
            </a:r>
            <a:endParaRPr sz="1400" b="0" i="0" u="none" strike="noStrike" cap="none" dirty="0">
              <a:solidFill>
                <a:srgbClr val="000000"/>
              </a:solidFill>
              <a:latin typeface="Arial"/>
              <a:ea typeface="Arial"/>
              <a:cs typeface="Arial"/>
              <a:sym typeface="Arial"/>
            </a:endParaRPr>
          </a:p>
        </p:txBody>
      </p:sp>
      <p:sp>
        <p:nvSpPr>
          <p:cNvPr id="451" name="Google Shape;451;p20"/>
          <p:cNvSpPr txBox="1"/>
          <p:nvPr/>
        </p:nvSpPr>
        <p:spPr>
          <a:xfrm>
            <a:off x="1421605" y="3534921"/>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a:solidFill>
                  <a:srgbClr val="8DC641"/>
                </a:solidFill>
                <a:latin typeface="Calibri"/>
                <a:ea typeface="Calibri"/>
                <a:cs typeface="Calibri"/>
                <a:sym typeface="Calibri"/>
              </a:rPr>
              <a:t>Vypracovanie zmluvy</a:t>
            </a:r>
            <a:endParaRPr sz="2100" b="0" i="0" u="none" strike="noStrike" cap="none">
              <a:solidFill>
                <a:srgbClr val="000000"/>
              </a:solidFill>
              <a:latin typeface="Arial"/>
              <a:ea typeface="Arial"/>
              <a:cs typeface="Arial"/>
              <a:sym typeface="Arial"/>
            </a:endParaRPr>
          </a:p>
        </p:txBody>
      </p:sp>
      <p:sp>
        <p:nvSpPr>
          <p:cNvPr id="452" name="Google Shape;452;p20"/>
          <p:cNvSpPr txBox="1"/>
          <p:nvPr/>
        </p:nvSpPr>
        <p:spPr>
          <a:xfrm>
            <a:off x="1425356" y="3960739"/>
            <a:ext cx="5064163"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1400" b="0" i="0" u="none" strike="noStrike" cap="none" dirty="0">
                <a:solidFill>
                  <a:srgbClr val="000000"/>
                </a:solidFill>
                <a:latin typeface="Calibri"/>
                <a:ea typeface="Calibri"/>
                <a:cs typeface="Calibri"/>
                <a:sym typeface="Calibri"/>
              </a:rPr>
              <a:t>Ďalším krokom je uzavretie zmluvy medzi výrobcom a skupinou koproducentov. V zmluve by sa mali stanoviť podmienky spolupráce, ako napríklad množstvo a kvalita výrobkov, cena, frekvencia dodávok a zodpovednosť každej strany.</a:t>
            </a:r>
            <a:endParaRPr sz="1400" b="0" i="0" u="none" strike="noStrike" cap="none" dirty="0">
              <a:solidFill>
                <a:srgbClr val="000000"/>
              </a:solidFill>
              <a:latin typeface="Arial"/>
              <a:ea typeface="Arial"/>
              <a:cs typeface="Arial"/>
              <a:sym typeface="Arial"/>
            </a:endParaRPr>
          </a:p>
        </p:txBody>
      </p:sp>
      <p:sp>
        <p:nvSpPr>
          <p:cNvPr id="453" name="Google Shape;453;p20"/>
          <p:cNvSpPr txBox="1"/>
          <p:nvPr/>
        </p:nvSpPr>
        <p:spPr>
          <a:xfrm>
            <a:off x="1460616" y="5086619"/>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a:solidFill>
                  <a:srgbClr val="8DC641"/>
                </a:solidFill>
                <a:latin typeface="Calibri"/>
                <a:ea typeface="Calibri"/>
                <a:cs typeface="Calibri"/>
                <a:sym typeface="Calibri"/>
              </a:rPr>
              <a:t>Propagácia CSA</a:t>
            </a:r>
            <a:endParaRPr sz="2100" b="0" i="0" u="none" strike="noStrike" cap="none">
              <a:solidFill>
                <a:srgbClr val="000000"/>
              </a:solidFill>
              <a:latin typeface="Arial"/>
              <a:ea typeface="Arial"/>
              <a:cs typeface="Arial"/>
              <a:sym typeface="Arial"/>
            </a:endParaRPr>
          </a:p>
        </p:txBody>
      </p:sp>
      <p:sp>
        <p:nvSpPr>
          <p:cNvPr id="454" name="Google Shape;454;p20"/>
          <p:cNvSpPr txBox="1"/>
          <p:nvPr/>
        </p:nvSpPr>
        <p:spPr>
          <a:xfrm>
            <a:off x="1421604" y="5425900"/>
            <a:ext cx="5064163"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Po uzavretí zmluvy je potrebné propagovať dohodu o partnerstve v sektore, aby sa získali noví koproducenti. Propagácia sa môže uskutočniť prostredníctvom rôznych kanálov, ako sú sociálne médiá, letáky alebo verejné podujatia.</a:t>
            </a:r>
            <a:endParaRPr sz="14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1800" b="0" i="0" u="none" strike="noStrike" cap="none" dirty="0">
              <a:solidFill>
                <a:srgbClr val="000000"/>
              </a:solidFill>
              <a:latin typeface="Calibri"/>
              <a:ea typeface="Calibri"/>
              <a:cs typeface="Calibri"/>
              <a:sym typeface="Calibri"/>
            </a:endParaRPr>
          </a:p>
        </p:txBody>
      </p:sp>
      <p:sp>
        <p:nvSpPr>
          <p:cNvPr id="455" name="Google Shape;455;p20"/>
          <p:cNvSpPr/>
          <p:nvPr/>
        </p:nvSpPr>
        <p:spPr>
          <a:xfrm>
            <a:off x="6439991" y="923808"/>
            <a:ext cx="929366" cy="929366"/>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456" name="Google Shape;456;p20"/>
          <p:cNvSpPr txBox="1"/>
          <p:nvPr/>
        </p:nvSpPr>
        <p:spPr>
          <a:xfrm>
            <a:off x="7514903" y="766444"/>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200" b="1" i="0" u="none" strike="noStrike" cap="none" dirty="0">
                <a:solidFill>
                  <a:srgbClr val="8DC641"/>
                </a:solidFill>
                <a:latin typeface="Calibri"/>
                <a:ea typeface="Calibri"/>
                <a:cs typeface="Calibri"/>
                <a:sym typeface="Calibri"/>
              </a:rPr>
              <a:t>Začiatok dodávky</a:t>
            </a:r>
            <a:endParaRPr sz="2200" b="0" i="0" u="none" strike="noStrike" cap="none" dirty="0">
              <a:solidFill>
                <a:srgbClr val="000000"/>
              </a:solidFill>
              <a:latin typeface="Arial"/>
              <a:ea typeface="Arial"/>
              <a:cs typeface="Arial"/>
              <a:sym typeface="Arial"/>
            </a:endParaRPr>
          </a:p>
        </p:txBody>
      </p:sp>
      <p:sp>
        <p:nvSpPr>
          <p:cNvPr id="457" name="Google Shape;457;p20"/>
          <p:cNvSpPr txBox="1"/>
          <p:nvPr/>
        </p:nvSpPr>
        <p:spPr>
          <a:xfrm>
            <a:off x="7514903" y="1162675"/>
            <a:ext cx="4215888"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1400" b="0" i="0" u="none" strike="noStrike" cap="none" dirty="0">
                <a:solidFill>
                  <a:srgbClr val="000000"/>
                </a:solidFill>
                <a:latin typeface="Calibri"/>
                <a:ea typeface="Calibri"/>
                <a:cs typeface="Calibri"/>
                <a:sym typeface="Calibri"/>
              </a:rPr>
              <a:t>Po dosiahnutí dostatočného počtu spoluproducentov sa môžu začať dodávky. Dodávky sa môžu uskutočňovať doma, na verejnom mieste alebo na zbernom mieste.</a:t>
            </a:r>
            <a:endParaRPr sz="1400" b="0" i="0" u="none" strike="noStrike" cap="none" dirty="0">
              <a:solidFill>
                <a:srgbClr val="000000"/>
              </a:solidFill>
              <a:latin typeface="Arial"/>
              <a:ea typeface="Arial"/>
              <a:cs typeface="Arial"/>
              <a:sym typeface="Arial"/>
            </a:endParaRPr>
          </a:p>
        </p:txBody>
      </p:sp>
      <p:sp>
        <p:nvSpPr>
          <p:cNvPr id="458" name="Google Shape;458;p20"/>
          <p:cNvSpPr txBox="1"/>
          <p:nvPr/>
        </p:nvSpPr>
        <p:spPr>
          <a:xfrm>
            <a:off x="6694865" y="2345735"/>
            <a:ext cx="5151848" cy="3819300"/>
          </a:xfrm>
          <a:prstGeom prst="rect">
            <a:avLst/>
          </a:prstGeom>
          <a:noFill/>
          <a:ln>
            <a:noFill/>
          </a:ln>
        </p:spPr>
        <p:txBody>
          <a:bodyPr spcFirstLastPara="1" wrap="square" lIns="91425" tIns="91425" rIns="91425" bIns="91425" anchor="t" anchorCtr="0">
            <a:noAutofit/>
          </a:bodyPr>
          <a:lstStyle/>
          <a:p>
            <a:pPr marL="180000" marR="0" lvl="0" indent="0" algn="l" rtl="0">
              <a:lnSpc>
                <a:spcPct val="115000"/>
              </a:lnSpc>
              <a:spcBef>
                <a:spcPts val="0"/>
              </a:spcBef>
              <a:spcAft>
                <a:spcPts val="0"/>
              </a:spcAft>
              <a:buClr>
                <a:srgbClr val="000000"/>
              </a:buClr>
              <a:buSzPts val="1400"/>
              <a:buFont typeface="Arial"/>
              <a:buNone/>
            </a:pPr>
            <a:r>
              <a:rPr lang="en-US" sz="1600" b="1" i="0" u="none" strike="noStrike" cap="none" dirty="0">
                <a:latin typeface="Calibri" panose="020F0502020204030204" pitchFamily="34" charset="0"/>
                <a:ea typeface="Calibri" panose="020F0502020204030204" pitchFamily="34" charset="0"/>
                <a:cs typeface="Calibri" panose="020F0502020204030204" pitchFamily="34" charset="0"/>
                <a:sym typeface="Arial"/>
              </a:rPr>
              <a:t>Tu je niekoľko tipov na založenie úspešnej organizácie CSA:</a:t>
            </a:r>
            <a:endParaRPr sz="1600" b="1"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15000"/>
              </a:lnSpc>
              <a:spcBef>
                <a:spcPts val="0"/>
              </a:spcBef>
              <a:spcAft>
                <a:spcPts val="0"/>
              </a:spcAft>
              <a:buClr>
                <a:srgbClr val="000000"/>
              </a:buClr>
              <a:buSzPts val="1300"/>
              <a:buFont typeface="Arial"/>
              <a:buNone/>
            </a:pPr>
            <a:endParaRPr sz="5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457200" marR="0" lvl="0" indent="-311150" algn="l" rtl="0">
              <a:lnSpc>
                <a:spcPct val="115000"/>
              </a:lnSpc>
              <a:spcBef>
                <a:spcPts val="0"/>
              </a:spcBef>
              <a:spcAft>
                <a:spcPts val="0"/>
              </a:spcAft>
              <a:buClr>
                <a:srgbClr val="8DC641"/>
              </a:buClr>
              <a:buSzPts val="1300"/>
              <a:buFont typeface="Arial"/>
              <a:buChar char="●"/>
            </a:pPr>
            <a:r>
              <a:rPr lang="en-US"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Vyberte si poľnohospodárskeho výrobcu, ktorý vyznáva rovnaké hodnoty ako vy. Je dôležité nájsť si poľnohospodárskeho výrobcu, ktorý sa zaviazal k udržateľnej a kvalitnej výrobe potravín.</a:t>
            </a:r>
            <a:endParaRPr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457200" marR="0" lvl="0" indent="-311150" algn="l" rtl="0">
              <a:lnSpc>
                <a:spcPct val="115000"/>
              </a:lnSpc>
              <a:spcBef>
                <a:spcPts val="0"/>
              </a:spcBef>
              <a:spcAft>
                <a:spcPts val="0"/>
              </a:spcAft>
              <a:buClr>
                <a:srgbClr val="8DC641"/>
              </a:buClr>
              <a:buSzPts val="1300"/>
              <a:buFont typeface="Arial"/>
              <a:buChar char="●"/>
            </a:pPr>
            <a:r>
              <a:rPr lang="en-US"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Vytvorte rôznorodú skupinu koproducentov. Skupina CSA je silnejšia, ak ju tvoria ľudia rôzneho veku, pôvodu a záujmov.</a:t>
            </a:r>
            <a:endParaRPr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457200" marR="0" lvl="0" indent="-311150" algn="l" rtl="0">
              <a:lnSpc>
                <a:spcPct val="115000"/>
              </a:lnSpc>
              <a:spcBef>
                <a:spcPts val="0"/>
              </a:spcBef>
              <a:spcAft>
                <a:spcPts val="0"/>
              </a:spcAft>
              <a:buClr>
                <a:srgbClr val="8DC641"/>
              </a:buClr>
              <a:buSzPts val="1300"/>
              <a:buFont typeface="Arial"/>
              <a:buChar char="●"/>
            </a:pPr>
            <a:r>
              <a:rPr lang="en-US"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Buďte transparentní a komunikujte so spoluproducentmi. Je dôležité informovať spoluproducentov o činnostiach CSA a prijímaných rozhodnutiach.</a:t>
            </a:r>
            <a:endParaRPr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59" name="Google Shape;459;p20"/>
          <p:cNvSpPr txBox="1"/>
          <p:nvPr/>
        </p:nvSpPr>
        <p:spPr>
          <a:xfrm>
            <a:off x="1038334" y="988"/>
            <a:ext cx="6004542" cy="5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3600" b="1" i="0" u="none" strike="noStrike" cap="none">
                <a:latin typeface="Calibri" panose="020F0502020204030204" pitchFamily="34" charset="0"/>
                <a:ea typeface="Calibri" panose="020F0502020204030204" pitchFamily="34" charset="0"/>
                <a:cs typeface="Calibri" panose="020F0502020204030204" pitchFamily="34" charset="0"/>
                <a:sym typeface="Arial"/>
              </a:rPr>
              <a:t>Kroky na vytvorenie CSA</a:t>
            </a:r>
            <a:endParaRPr sz="3600" b="1" i="0" u="none" strike="noStrike" cap="none">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33" name="Google Shape;433;p15"/>
          <p:cNvSpPr txBox="1"/>
          <p:nvPr/>
        </p:nvSpPr>
        <p:spPr>
          <a:xfrm>
            <a:off x="623593" y="835335"/>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1</a:t>
            </a:r>
            <a:endParaRPr sz="4000" b="1" i="0" u="none" strike="noStrike" cap="none" dirty="0">
              <a:solidFill>
                <a:srgbClr val="8DC641"/>
              </a:solidFill>
              <a:latin typeface="Calibri"/>
              <a:ea typeface="Calibri"/>
              <a:cs typeface="Calibri"/>
              <a:sym typeface="Calibri"/>
            </a:endParaRPr>
          </a:p>
        </p:txBody>
      </p:sp>
      <p:sp>
        <p:nvSpPr>
          <p:cNvPr id="434" name="Google Shape;434;p15"/>
          <p:cNvSpPr txBox="1"/>
          <p:nvPr/>
        </p:nvSpPr>
        <p:spPr>
          <a:xfrm>
            <a:off x="623593" y="2200123"/>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2</a:t>
            </a:r>
            <a:endParaRPr sz="4000" b="1" i="0" u="none" strike="noStrike" cap="none" dirty="0">
              <a:solidFill>
                <a:srgbClr val="8DC641"/>
              </a:solidFill>
              <a:latin typeface="Calibri"/>
              <a:ea typeface="Calibri"/>
              <a:cs typeface="Calibri"/>
              <a:sym typeface="Calibri"/>
            </a:endParaRPr>
          </a:p>
        </p:txBody>
      </p:sp>
      <p:sp>
        <p:nvSpPr>
          <p:cNvPr id="435" name="Google Shape;435;p15"/>
          <p:cNvSpPr txBox="1"/>
          <p:nvPr/>
        </p:nvSpPr>
        <p:spPr>
          <a:xfrm>
            <a:off x="615275" y="3501287"/>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3</a:t>
            </a:r>
            <a:endParaRPr sz="4000" b="1" i="0" u="none" strike="noStrike" cap="none" dirty="0">
              <a:solidFill>
                <a:srgbClr val="8DC641"/>
              </a:solidFill>
              <a:latin typeface="Calibri"/>
              <a:ea typeface="Calibri"/>
              <a:cs typeface="Calibri"/>
              <a:sym typeface="Calibri"/>
            </a:endParaRPr>
          </a:p>
        </p:txBody>
      </p:sp>
      <p:sp>
        <p:nvSpPr>
          <p:cNvPr id="436" name="Google Shape;436;p15"/>
          <p:cNvSpPr txBox="1"/>
          <p:nvPr/>
        </p:nvSpPr>
        <p:spPr>
          <a:xfrm>
            <a:off x="603568" y="4958771"/>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4</a:t>
            </a:r>
            <a:endParaRPr sz="4000" b="1" i="0" u="none" strike="noStrike" cap="none" dirty="0">
              <a:solidFill>
                <a:srgbClr val="8DC641"/>
              </a:solidFill>
              <a:latin typeface="Calibri"/>
              <a:ea typeface="Calibri"/>
              <a:cs typeface="Calibri"/>
              <a:sym typeface="Calibri"/>
            </a:endParaRPr>
          </a:p>
        </p:txBody>
      </p:sp>
      <p:sp>
        <p:nvSpPr>
          <p:cNvPr id="437" name="Google Shape;437;p15"/>
          <p:cNvSpPr txBox="1"/>
          <p:nvPr/>
        </p:nvSpPr>
        <p:spPr>
          <a:xfrm>
            <a:off x="6676866" y="936094"/>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5</a:t>
            </a:r>
            <a:endParaRPr sz="4000" b="1" i="0" u="none" strike="noStrike" cap="none" dirty="0">
              <a:solidFill>
                <a:srgbClr val="8DC641"/>
              </a:solidFill>
              <a:latin typeface="Calibri"/>
              <a:ea typeface="Calibri"/>
              <a:cs typeface="Calibri"/>
              <a:sym typeface="Calibri"/>
            </a:endParaRPr>
          </a:p>
        </p:txBody>
      </p:sp>
      <p:grpSp>
        <p:nvGrpSpPr>
          <p:cNvPr id="2" name="Google Shape;421;p15">
            <a:extLst>
              <a:ext uri="{FF2B5EF4-FFF2-40B4-BE49-F238E27FC236}">
                <a16:creationId xmlns:a16="http://schemas.microsoft.com/office/drawing/2014/main" id="{8616A3C3-39F8-AA11-8CA6-17281B45D287}"/>
              </a:ext>
            </a:extLst>
          </p:cNvPr>
          <p:cNvGrpSpPr/>
          <p:nvPr/>
        </p:nvGrpSpPr>
        <p:grpSpPr>
          <a:xfrm rot="3730759">
            <a:off x="11093462" y="26853"/>
            <a:ext cx="949887" cy="1163493"/>
            <a:chOff x="7602444" y="4967675"/>
            <a:chExt cx="483620" cy="592374"/>
          </a:xfrm>
        </p:grpSpPr>
        <p:grpSp>
          <p:nvGrpSpPr>
            <p:cNvPr id="3" name="Google Shape;422;p15">
              <a:extLst>
                <a:ext uri="{FF2B5EF4-FFF2-40B4-BE49-F238E27FC236}">
                  <a16:creationId xmlns:a16="http://schemas.microsoft.com/office/drawing/2014/main" id="{75A38F19-C02A-82C3-4749-346A8BE50460}"/>
                </a:ext>
              </a:extLst>
            </p:cNvPr>
            <p:cNvGrpSpPr/>
            <p:nvPr/>
          </p:nvGrpSpPr>
          <p:grpSpPr>
            <a:xfrm>
              <a:off x="7618661" y="4967675"/>
              <a:ext cx="467403" cy="507609"/>
              <a:chOff x="2251964" y="3590497"/>
              <a:chExt cx="467403" cy="507609"/>
            </a:xfrm>
          </p:grpSpPr>
          <p:sp>
            <p:nvSpPr>
              <p:cNvPr id="7" name="Google Shape;423;p15">
                <a:extLst>
                  <a:ext uri="{FF2B5EF4-FFF2-40B4-BE49-F238E27FC236}">
                    <a16:creationId xmlns:a16="http://schemas.microsoft.com/office/drawing/2014/main" id="{CE50E48E-911B-3927-53CE-E8BB64A78FF8}"/>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424;p15">
                <a:extLst>
                  <a:ext uri="{FF2B5EF4-FFF2-40B4-BE49-F238E27FC236}">
                    <a16:creationId xmlns:a16="http://schemas.microsoft.com/office/drawing/2014/main" id="{5167E046-8A65-B57F-3DC5-9DBA627C66A6}"/>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425;p15">
                <a:extLst>
                  <a:ext uri="{FF2B5EF4-FFF2-40B4-BE49-F238E27FC236}">
                    <a16:creationId xmlns:a16="http://schemas.microsoft.com/office/drawing/2014/main" id="{2E877E0C-EAD8-3028-660C-C9B902E92295}"/>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426;p15">
              <a:extLst>
                <a:ext uri="{FF2B5EF4-FFF2-40B4-BE49-F238E27FC236}">
                  <a16:creationId xmlns:a16="http://schemas.microsoft.com/office/drawing/2014/main" id="{2ECAEB91-6A18-6B57-45B8-90218904D133}"/>
                </a:ext>
              </a:extLst>
            </p:cNvPr>
            <p:cNvGrpSpPr/>
            <p:nvPr/>
          </p:nvGrpSpPr>
          <p:grpSpPr>
            <a:xfrm>
              <a:off x="7602444" y="4993761"/>
              <a:ext cx="421973" cy="566288"/>
              <a:chOff x="2235747" y="3616583"/>
              <a:chExt cx="421973" cy="566288"/>
            </a:xfrm>
          </p:grpSpPr>
          <p:sp>
            <p:nvSpPr>
              <p:cNvPr id="5" name="Google Shape;427;p15">
                <a:extLst>
                  <a:ext uri="{FF2B5EF4-FFF2-40B4-BE49-F238E27FC236}">
                    <a16:creationId xmlns:a16="http://schemas.microsoft.com/office/drawing/2014/main" id="{4B85DBF9-98FD-39A6-072C-99ACE1CB2EC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428;p15">
                <a:extLst>
                  <a:ext uri="{FF2B5EF4-FFF2-40B4-BE49-F238E27FC236}">
                    <a16:creationId xmlns:a16="http://schemas.microsoft.com/office/drawing/2014/main" id="{B76C96BC-59CE-B1F0-7F63-94D4474E4B4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6"/>
          <p:cNvSpPr txBox="1">
            <a:spLocks noGrp="1"/>
          </p:cNvSpPr>
          <p:nvPr>
            <p:ph type="body" idx="1"/>
          </p:nvPr>
        </p:nvSpPr>
        <p:spPr>
          <a:xfrm>
            <a:off x="793847" y="1166632"/>
            <a:ext cx="5739604" cy="42096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2400"/>
              <a:buNone/>
            </a:pPr>
            <a:r>
              <a:rPr lang="en-US" sz="2000" dirty="0"/>
              <a:t>Potravinová suverenita je základným právom, ktoré umožňuje komunitám určovať vlastné potravinové a poľnohospodárske politiky na zabezpečenie potravinovej bezpečnosti, výživy, zdravia a blahobytu.</a:t>
            </a:r>
            <a:endParaRPr sz="2000" dirty="0"/>
          </a:p>
          <a:p>
            <a:pPr marL="0" lvl="0" indent="0" rtl="0">
              <a:lnSpc>
                <a:spcPct val="100000"/>
              </a:lnSpc>
              <a:spcBef>
                <a:spcPts val="0"/>
              </a:spcBef>
              <a:spcAft>
                <a:spcPts val="0"/>
              </a:spcAft>
              <a:buSzPts val="2400"/>
              <a:buNone/>
            </a:pPr>
            <a:r>
              <a:rPr lang="en-US" sz="2000" dirty="0"/>
              <a:t>Spoločné poľnohospodárske podniky sú dobrým modelom potravinovej nezávislosti, pretože umožňujú spotrebiteľom aktívne sa podieľať na výrobe potravín, ktoré konzumujú, podporujú miestnu, udržateľnú a kvalitnú výrobu a pomáhajú posilňovať miestne komunity.</a:t>
            </a:r>
            <a:endParaRPr sz="2000" dirty="0"/>
          </a:p>
          <a:p>
            <a:pPr marL="0" lvl="0" indent="0" rtl="0">
              <a:lnSpc>
                <a:spcPct val="100000"/>
              </a:lnSpc>
              <a:spcBef>
                <a:spcPts val="0"/>
              </a:spcBef>
              <a:spcAft>
                <a:spcPts val="0"/>
              </a:spcAft>
              <a:buSzPts val="2400"/>
              <a:buNone/>
            </a:pPr>
            <a:r>
              <a:rPr lang="en-US" sz="2000" dirty="0"/>
              <a:t>Na záver možno konštatovať, že organizácie spoločného stravovania sú dôležitou alternatívou k dominantnému potravinovému systému, ktorá môže pomôcť podporiť spravodlivejší, udržateľnejší a 	</a:t>
            </a:r>
            <a:r>
              <a:rPr lang="en-US" sz="2000" dirty="0" err="1"/>
              <a:t>inkluzívnejší</a:t>
            </a:r>
            <a:r>
              <a:rPr lang="en-US" sz="2000" dirty="0"/>
              <a:t> potravinový systém.</a:t>
            </a:r>
            <a:endParaRPr sz="2000" dirty="0"/>
          </a:p>
          <a:p>
            <a:pPr marL="228600" lvl="0" indent="-228600" rtl="0">
              <a:lnSpc>
                <a:spcPct val="100000"/>
              </a:lnSpc>
              <a:spcBef>
                <a:spcPts val="0"/>
              </a:spcBef>
              <a:spcAft>
                <a:spcPts val="0"/>
              </a:spcAft>
              <a:buClr>
                <a:srgbClr val="000000"/>
              </a:buClr>
              <a:buSzPts val="2400"/>
              <a:buNone/>
            </a:pPr>
            <a:endParaRPr sz="2000" dirty="0"/>
          </a:p>
          <a:p>
            <a:pPr marL="228600" lvl="0" indent="-228600" rtl="0">
              <a:lnSpc>
                <a:spcPct val="100000"/>
              </a:lnSpc>
              <a:spcBef>
                <a:spcPts val="1000"/>
              </a:spcBef>
              <a:spcAft>
                <a:spcPts val="0"/>
              </a:spcAft>
              <a:buClr>
                <a:srgbClr val="000000"/>
              </a:buClr>
              <a:buSzPts val="2400"/>
              <a:buNone/>
            </a:pPr>
            <a:endParaRPr sz="2000" dirty="0"/>
          </a:p>
        </p:txBody>
      </p:sp>
      <p:sp>
        <p:nvSpPr>
          <p:cNvPr id="465" name="Google Shape;465;p16"/>
          <p:cNvSpPr txBox="1">
            <a:spLocks noGrp="1"/>
          </p:cNvSpPr>
          <p:nvPr>
            <p:ph type="body" idx="2"/>
          </p:nvPr>
        </p:nvSpPr>
        <p:spPr>
          <a:xfrm>
            <a:off x="699845" y="621957"/>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t>Závery </a:t>
            </a:r>
            <a:endParaRPr b="1" dirty="0"/>
          </a:p>
          <a:p>
            <a:pPr marL="0" lvl="0" indent="0" algn="l" rtl="0">
              <a:lnSpc>
                <a:spcPct val="90000"/>
              </a:lnSpc>
              <a:spcBef>
                <a:spcPts val="1000"/>
              </a:spcBef>
              <a:spcAft>
                <a:spcPts val="0"/>
              </a:spcAft>
              <a:buClr>
                <a:srgbClr val="000000"/>
              </a:buClr>
              <a:buSzPts val="3600"/>
              <a:buNone/>
            </a:pPr>
            <a:endParaRPr b="1" dirty="0"/>
          </a:p>
        </p:txBody>
      </p:sp>
      <p:pic>
        <p:nvPicPr>
          <p:cNvPr id="466" name="Google Shape;466;p16"/>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15675" y="1400875"/>
            <a:ext cx="5526573" cy="4656129"/>
          </a:xfrm>
          <a:prstGeom prst="rect">
            <a:avLst/>
          </a:prstGeom>
          <a:solidFill>
            <a:srgbClr val="D8D8D8"/>
          </a:solidFill>
          <a:ln>
            <a:noFill/>
          </a:ln>
        </p:spPr>
      </p:pic>
      <p:grpSp>
        <p:nvGrpSpPr>
          <p:cNvPr id="467" name="Google Shape;467;p16"/>
          <p:cNvGrpSpPr/>
          <p:nvPr/>
        </p:nvGrpSpPr>
        <p:grpSpPr>
          <a:xfrm rot="3730759">
            <a:off x="6563864" y="804822"/>
            <a:ext cx="949887" cy="1163493"/>
            <a:chOff x="7602444" y="4967675"/>
            <a:chExt cx="483620" cy="592374"/>
          </a:xfrm>
        </p:grpSpPr>
        <p:grpSp>
          <p:nvGrpSpPr>
            <p:cNvPr id="468" name="Google Shape;468;p16"/>
            <p:cNvGrpSpPr/>
            <p:nvPr/>
          </p:nvGrpSpPr>
          <p:grpSpPr>
            <a:xfrm>
              <a:off x="7618661" y="4967675"/>
              <a:ext cx="467403" cy="507609"/>
              <a:chOff x="2251964" y="3590497"/>
              <a:chExt cx="467403" cy="507609"/>
            </a:xfrm>
          </p:grpSpPr>
          <p:sp>
            <p:nvSpPr>
              <p:cNvPr id="469" name="Google Shape;469;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2" name="Google Shape;472;p16"/>
            <p:cNvGrpSpPr/>
            <p:nvPr/>
          </p:nvGrpSpPr>
          <p:grpSpPr>
            <a:xfrm>
              <a:off x="7602444" y="4993761"/>
              <a:ext cx="421973" cy="566288"/>
              <a:chOff x="2235747" y="3616583"/>
              <a:chExt cx="421973" cy="566288"/>
            </a:xfrm>
          </p:grpSpPr>
          <p:sp>
            <p:nvSpPr>
              <p:cNvPr id="473" name="Google Shape;47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90ff9d01a_0_58"/>
          <p:cNvSpPr txBox="1">
            <a:spLocks noGrp="1"/>
          </p:cNvSpPr>
          <p:nvPr>
            <p:ph type="body" idx="1"/>
          </p:nvPr>
        </p:nvSpPr>
        <p:spPr>
          <a:xfrm>
            <a:off x="5958983" y="1826441"/>
            <a:ext cx="6010500" cy="30663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0"/>
              </a:spcBef>
              <a:spcAft>
                <a:spcPts val="0"/>
              </a:spcAft>
              <a:buSzPts val="4800"/>
              <a:buNone/>
            </a:pPr>
            <a:endParaRPr sz="1200" dirty="0">
              <a:solidFill>
                <a:srgbClr val="0D0D0D"/>
              </a:solidFill>
            </a:endParaRPr>
          </a:p>
          <a:p>
            <a:pPr marL="0" lvl="0" indent="0" algn="l" rtl="0">
              <a:lnSpc>
                <a:spcPct val="115000"/>
              </a:lnSpc>
              <a:spcBef>
                <a:spcPts val="1500"/>
              </a:spcBef>
              <a:spcAft>
                <a:spcPts val="1500"/>
              </a:spcAft>
              <a:buSzPts val="4800"/>
              <a:buNone/>
            </a:pPr>
            <a:r>
              <a:rPr lang="en-US" sz="4700" b="1" dirty="0">
                <a:solidFill>
                  <a:srgbClr val="0D0D0D"/>
                </a:solidFill>
              </a:rPr>
              <a:t>Sociálne vplyvy a posilnenie postavenia</a:t>
            </a:r>
            <a:endParaRPr sz="4700" dirty="0">
              <a:solidFill>
                <a:srgbClr val="0D0D0D"/>
              </a:solidFill>
            </a:endParaRPr>
          </a:p>
        </p:txBody>
      </p:sp>
      <p:sp>
        <p:nvSpPr>
          <p:cNvPr id="481" name="Google Shape;481;g2a90ff9d01a_0_58"/>
          <p:cNvSpPr txBox="1">
            <a:spLocks noGrp="1"/>
          </p:cNvSpPr>
          <p:nvPr>
            <p:ph type="body" idx="2"/>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
          <p:cNvSpPr txBox="1">
            <a:spLocks noGrp="1"/>
          </p:cNvSpPr>
          <p:nvPr>
            <p:ph type="body" idx="1"/>
          </p:nvPr>
        </p:nvSpPr>
        <p:spPr>
          <a:xfrm>
            <a:off x="5605707" y="132276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16" name="Google Shape;216;p4"/>
          <p:cNvSpPr txBox="1">
            <a:spLocks noGrp="1"/>
          </p:cNvSpPr>
          <p:nvPr>
            <p:ph type="body" idx="2"/>
          </p:nvPr>
        </p:nvSpPr>
        <p:spPr>
          <a:xfrm>
            <a:off x="6441004" y="1322766"/>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Úvod</a:t>
            </a:r>
            <a:endParaRPr b="1"/>
          </a:p>
        </p:txBody>
      </p:sp>
      <p:sp>
        <p:nvSpPr>
          <p:cNvPr id="217" name="Google Shape;217;p4"/>
          <p:cNvSpPr txBox="1">
            <a:spLocks noGrp="1"/>
          </p:cNvSpPr>
          <p:nvPr>
            <p:ph type="body" idx="3"/>
          </p:nvPr>
        </p:nvSpPr>
        <p:spPr>
          <a:xfrm>
            <a:off x="849250" y="1437600"/>
            <a:ext cx="4328400" cy="398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Vitajte v module "Vplyv na komunitu", v ktorom budeme skúmať vplyv agroekológie na potravinovú nezávislosť a miestne hospodárstvo so zameraním na komunitou podporované poľnohospodárstvo (CSA).</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18" name="Google Shape;218;p4"/>
          <p:cNvSpPr txBox="1">
            <a:spLocks noGrp="1"/>
          </p:cNvSpPr>
          <p:nvPr>
            <p:ph type="body" idx="4"/>
          </p:nvPr>
        </p:nvSpPr>
        <p:spPr>
          <a:xfrm>
            <a:off x="5627410" y="223775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19" name="Google Shape;219;p4"/>
          <p:cNvSpPr txBox="1">
            <a:spLocks noGrp="1"/>
          </p:cNvSpPr>
          <p:nvPr>
            <p:ph type="body" idx="5"/>
          </p:nvPr>
        </p:nvSpPr>
        <p:spPr>
          <a:xfrm>
            <a:off x="6441004" y="2308615"/>
            <a:ext cx="5472000" cy="689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200"/>
              <a:buNone/>
            </a:pPr>
            <a:endParaRPr sz="2100" b="1" dirty="0"/>
          </a:p>
          <a:p>
            <a:pPr marL="0" lvl="0" indent="0" algn="l" rtl="0">
              <a:lnSpc>
                <a:spcPct val="100000"/>
              </a:lnSpc>
              <a:spcBef>
                <a:spcPts val="0"/>
              </a:spcBef>
              <a:spcAft>
                <a:spcPts val="0"/>
              </a:spcAft>
              <a:buSzPts val="2200"/>
              <a:buNone/>
            </a:pPr>
            <a:r>
              <a:rPr lang="en-US" sz="2100" b="1"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Vplyvy na životné prostredie a </a:t>
            </a:r>
            <a:r>
              <a:rPr lang="en-US" sz="2100" b="1"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potravinová</a:t>
            </a:r>
            <a:r>
              <a:rPr lang="en-US" sz="2100" b="1"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 </a:t>
            </a:r>
            <a:r>
              <a:rPr lang="en-US" sz="2100" b="1"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nezávislosť</a:t>
            </a:r>
            <a:r>
              <a:rPr lang="en-US" sz="2100" b="1"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 - </a:t>
            </a:r>
            <a:r>
              <a:rPr lang="en-US" sz="2100" b="1" dirty="0" err="1"/>
              <a:t>Komunitou</a:t>
            </a:r>
            <a:r>
              <a:rPr lang="en-US" sz="2100" b="1" dirty="0"/>
              <a:t> podporované poľnohospodárstvo (CSA)</a:t>
            </a:r>
            <a:endParaRPr sz="2100" b="1" dirty="0"/>
          </a:p>
          <a:p>
            <a:pPr marL="0" lvl="0" indent="0" algn="l" rtl="0">
              <a:lnSpc>
                <a:spcPct val="90000"/>
              </a:lnSpc>
              <a:spcBef>
                <a:spcPts val="1500"/>
              </a:spcBef>
              <a:spcAft>
                <a:spcPts val="0"/>
              </a:spcAft>
              <a:buClr>
                <a:srgbClr val="000000"/>
              </a:buClr>
              <a:buSzPts val="2200"/>
              <a:buNone/>
            </a:pPr>
            <a:endParaRPr sz="2100" b="1" dirty="0"/>
          </a:p>
        </p:txBody>
      </p:sp>
      <p:sp>
        <p:nvSpPr>
          <p:cNvPr id="220" name="Google Shape;220;p4"/>
          <p:cNvSpPr txBox="1">
            <a:spLocks noGrp="1"/>
          </p:cNvSpPr>
          <p:nvPr>
            <p:ph type="body" idx="6"/>
          </p:nvPr>
        </p:nvSpPr>
        <p:spPr>
          <a:xfrm>
            <a:off x="5633989" y="315274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21" name="Google Shape;221;p4"/>
          <p:cNvSpPr txBox="1">
            <a:spLocks noGrp="1"/>
          </p:cNvSpPr>
          <p:nvPr>
            <p:ph type="body" idx="7"/>
          </p:nvPr>
        </p:nvSpPr>
        <p:spPr>
          <a:xfrm>
            <a:off x="6441004" y="3170467"/>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a:t>Sociálne vplyvy a posilnenie postavenia</a:t>
            </a:r>
            <a:endParaRPr b="1" dirty="0"/>
          </a:p>
        </p:txBody>
      </p:sp>
      <p:sp>
        <p:nvSpPr>
          <p:cNvPr id="222" name="Google Shape;222;p4"/>
          <p:cNvSpPr txBox="1">
            <a:spLocks noGrp="1"/>
          </p:cNvSpPr>
          <p:nvPr>
            <p:ph type="body" idx="8"/>
          </p:nvPr>
        </p:nvSpPr>
        <p:spPr>
          <a:xfrm>
            <a:off x="5655692" y="406772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23" name="Google Shape;223;p4"/>
          <p:cNvSpPr txBox="1">
            <a:spLocks noGrp="1"/>
          </p:cNvSpPr>
          <p:nvPr>
            <p:ph type="body" idx="9"/>
          </p:nvPr>
        </p:nvSpPr>
        <p:spPr>
          <a:xfrm>
            <a:off x="6441003" y="4067729"/>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a:t>Ekonomické vplyvy na spoločenstvá</a:t>
            </a:r>
            <a:endParaRPr b="1" dirty="0"/>
          </a:p>
        </p:txBody>
      </p:sp>
      <p:sp>
        <p:nvSpPr>
          <p:cNvPr id="224" name="Google Shape;224;p4"/>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Prehľad obsahu</a:t>
            </a:r>
            <a:endParaRPr/>
          </a:p>
        </p:txBody>
      </p:sp>
      <p:grpSp>
        <p:nvGrpSpPr>
          <p:cNvPr id="225" name="Google Shape;225;p4"/>
          <p:cNvGrpSpPr/>
          <p:nvPr/>
        </p:nvGrpSpPr>
        <p:grpSpPr>
          <a:xfrm rot="3730759">
            <a:off x="10867814" y="245891"/>
            <a:ext cx="949887" cy="1163493"/>
            <a:chOff x="7602444" y="4967675"/>
            <a:chExt cx="483620" cy="592374"/>
          </a:xfrm>
        </p:grpSpPr>
        <p:grpSp>
          <p:nvGrpSpPr>
            <p:cNvPr id="226" name="Google Shape;226;p4"/>
            <p:cNvGrpSpPr/>
            <p:nvPr/>
          </p:nvGrpSpPr>
          <p:grpSpPr>
            <a:xfrm>
              <a:off x="7618661" y="4967675"/>
              <a:ext cx="467403" cy="507609"/>
              <a:chOff x="2251964" y="3590497"/>
              <a:chExt cx="467403" cy="507609"/>
            </a:xfrm>
          </p:grpSpPr>
          <p:sp>
            <p:nvSpPr>
              <p:cNvPr id="227" name="Google Shape;227;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0" name="Google Shape;230;p4"/>
            <p:cNvGrpSpPr/>
            <p:nvPr/>
          </p:nvGrpSpPr>
          <p:grpSpPr>
            <a:xfrm>
              <a:off x="7602444" y="4993761"/>
              <a:ext cx="421973" cy="566288"/>
              <a:chOff x="2235747" y="3616583"/>
              <a:chExt cx="421973" cy="566288"/>
            </a:xfrm>
          </p:grpSpPr>
          <p:sp>
            <p:nvSpPr>
              <p:cNvPr id="231" name="Google Shape;23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486" name="Google Shape;486;p17"/>
          <p:cNvGrpSpPr/>
          <p:nvPr/>
        </p:nvGrpSpPr>
        <p:grpSpPr>
          <a:xfrm>
            <a:off x="0" y="286255"/>
            <a:ext cx="3199156" cy="2005533"/>
            <a:chOff x="0" y="286255"/>
            <a:chExt cx="3199156" cy="2005533"/>
          </a:xfrm>
        </p:grpSpPr>
        <p:sp>
          <p:nvSpPr>
            <p:cNvPr id="487" name="Google Shape;487;p17"/>
            <p:cNvSpPr/>
            <p:nvPr/>
          </p:nvSpPr>
          <p:spPr>
            <a:xfrm>
              <a:off x="0" y="952658"/>
              <a:ext cx="3104256" cy="1153551"/>
            </a:xfrm>
            <a:custGeom>
              <a:avLst/>
              <a:gdLst/>
              <a:ahLst/>
              <a:cxnLst/>
              <a:rect l="l" t="t" r="r" b="b"/>
              <a:pathLst>
                <a:path w="6493" h="2412" extrusionOk="0">
                  <a:moveTo>
                    <a:pt x="4501" y="0"/>
                  </a:moveTo>
                  <a:lnTo>
                    <a:pt x="4501" y="0"/>
                  </a:lnTo>
                  <a:cubicBezTo>
                    <a:pt x="4394" y="0"/>
                    <a:pt x="4394" y="0"/>
                    <a:pt x="4394" y="0"/>
                  </a:cubicBezTo>
                  <a:cubicBezTo>
                    <a:pt x="0" y="0"/>
                    <a:pt x="0" y="0"/>
                    <a:pt x="0" y="0"/>
                  </a:cubicBezTo>
                  <a:cubicBezTo>
                    <a:pt x="0" y="2098"/>
                    <a:pt x="0" y="2098"/>
                    <a:pt x="0" y="2098"/>
                  </a:cubicBezTo>
                  <a:cubicBezTo>
                    <a:pt x="4394" y="2098"/>
                    <a:pt x="4394" y="2098"/>
                    <a:pt x="4394" y="2098"/>
                  </a:cubicBezTo>
                  <a:cubicBezTo>
                    <a:pt x="4394" y="2411"/>
                    <a:pt x="4394" y="2411"/>
                    <a:pt x="4394" y="2411"/>
                  </a:cubicBezTo>
                  <a:cubicBezTo>
                    <a:pt x="6492" y="2411"/>
                    <a:pt x="6492" y="2411"/>
                    <a:pt x="6492" y="2411"/>
                  </a:cubicBezTo>
                  <a:cubicBezTo>
                    <a:pt x="6492" y="405"/>
                    <a:pt x="6492" y="405"/>
                    <a:pt x="6492" y="405"/>
                  </a:cubicBezTo>
                  <a:cubicBezTo>
                    <a:pt x="6492" y="182"/>
                    <a:pt x="6310" y="0"/>
                    <a:pt x="6087" y="0"/>
                  </a:cubicBezTo>
                  <a:lnTo>
                    <a:pt x="4501" y="0"/>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88" name="Google Shape;488;p17"/>
            <p:cNvSpPr/>
            <p:nvPr/>
          </p:nvSpPr>
          <p:spPr>
            <a:xfrm>
              <a:off x="2018189" y="2106208"/>
              <a:ext cx="1180967" cy="185580"/>
            </a:xfrm>
            <a:custGeom>
              <a:avLst/>
              <a:gdLst/>
              <a:ahLst/>
              <a:cxnLst/>
              <a:rect l="l" t="t" r="r" b="b"/>
              <a:pathLst>
                <a:path w="2471" h="390" extrusionOk="0">
                  <a:moveTo>
                    <a:pt x="2280" y="389"/>
                  </a:moveTo>
                  <a:lnTo>
                    <a:pt x="2280" y="389"/>
                  </a:lnTo>
                  <a:cubicBezTo>
                    <a:pt x="190" y="389"/>
                    <a:pt x="190" y="389"/>
                    <a:pt x="190" y="389"/>
                  </a:cubicBezTo>
                  <a:cubicBezTo>
                    <a:pt x="83" y="389"/>
                    <a:pt x="0" y="298"/>
                    <a:pt x="0" y="190"/>
                  </a:cubicBezTo>
                  <a:lnTo>
                    <a:pt x="0" y="190"/>
                  </a:lnTo>
                  <a:cubicBezTo>
                    <a:pt x="0" y="91"/>
                    <a:pt x="83" y="0"/>
                    <a:pt x="190" y="0"/>
                  </a:cubicBezTo>
                  <a:cubicBezTo>
                    <a:pt x="2280" y="0"/>
                    <a:pt x="2280" y="0"/>
                    <a:pt x="2280" y="0"/>
                  </a:cubicBezTo>
                  <a:cubicBezTo>
                    <a:pt x="2387" y="0"/>
                    <a:pt x="2470" y="91"/>
                    <a:pt x="2470" y="190"/>
                  </a:cubicBezTo>
                  <a:lnTo>
                    <a:pt x="2470" y="190"/>
                  </a:lnTo>
                  <a:cubicBezTo>
                    <a:pt x="2470" y="298"/>
                    <a:pt x="2387" y="389"/>
                    <a:pt x="2280" y="389"/>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89" name="Google Shape;489;p17"/>
            <p:cNvSpPr/>
            <p:nvPr/>
          </p:nvSpPr>
          <p:spPr>
            <a:xfrm>
              <a:off x="750757" y="545645"/>
              <a:ext cx="428101" cy="419665"/>
            </a:xfrm>
            <a:custGeom>
              <a:avLst/>
              <a:gdLst/>
              <a:ahLst/>
              <a:cxnLst/>
              <a:rect l="l" t="t" r="r" b="b"/>
              <a:pathLst>
                <a:path w="893" h="877" extrusionOk="0">
                  <a:moveTo>
                    <a:pt x="892" y="876"/>
                  </a:moveTo>
                  <a:lnTo>
                    <a:pt x="0" y="876"/>
                  </a:lnTo>
                  <a:lnTo>
                    <a:pt x="0" y="0"/>
                  </a:lnTo>
                  <a:lnTo>
                    <a:pt x="892" y="0"/>
                  </a:lnTo>
                  <a:lnTo>
                    <a:pt x="892" y="876"/>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0" name="Google Shape;490;p17"/>
            <p:cNvSpPr/>
            <p:nvPr/>
          </p:nvSpPr>
          <p:spPr>
            <a:xfrm>
              <a:off x="185580" y="286255"/>
              <a:ext cx="1579544" cy="261500"/>
            </a:xfrm>
            <a:custGeom>
              <a:avLst/>
              <a:gdLst/>
              <a:ahLst/>
              <a:cxnLst/>
              <a:rect l="l" t="t" r="r" b="b"/>
              <a:pathLst>
                <a:path w="3305" h="546" extrusionOk="0">
                  <a:moveTo>
                    <a:pt x="3122" y="545"/>
                  </a:moveTo>
                  <a:lnTo>
                    <a:pt x="3122" y="545"/>
                  </a:lnTo>
                  <a:cubicBezTo>
                    <a:pt x="182" y="545"/>
                    <a:pt x="182" y="545"/>
                    <a:pt x="182" y="545"/>
                  </a:cubicBezTo>
                  <a:cubicBezTo>
                    <a:pt x="83" y="545"/>
                    <a:pt x="0" y="463"/>
                    <a:pt x="0" y="364"/>
                  </a:cubicBezTo>
                  <a:cubicBezTo>
                    <a:pt x="0" y="182"/>
                    <a:pt x="0" y="182"/>
                    <a:pt x="0" y="182"/>
                  </a:cubicBezTo>
                  <a:cubicBezTo>
                    <a:pt x="0" y="83"/>
                    <a:pt x="83" y="0"/>
                    <a:pt x="182" y="0"/>
                  </a:cubicBezTo>
                  <a:cubicBezTo>
                    <a:pt x="3122" y="0"/>
                    <a:pt x="3122" y="0"/>
                    <a:pt x="3122" y="0"/>
                  </a:cubicBezTo>
                  <a:cubicBezTo>
                    <a:pt x="3221" y="0"/>
                    <a:pt x="3304" y="83"/>
                    <a:pt x="3304" y="182"/>
                  </a:cubicBezTo>
                  <a:cubicBezTo>
                    <a:pt x="3304" y="364"/>
                    <a:pt x="3304" y="364"/>
                    <a:pt x="3304" y="364"/>
                  </a:cubicBezTo>
                  <a:cubicBezTo>
                    <a:pt x="3304" y="463"/>
                    <a:pt x="3221" y="545"/>
                    <a:pt x="3122" y="545"/>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491" name="Google Shape;491;p17"/>
          <p:cNvSpPr/>
          <p:nvPr/>
        </p:nvSpPr>
        <p:spPr>
          <a:xfrm>
            <a:off x="1671527" y="2386873"/>
            <a:ext cx="1947600" cy="2144151"/>
          </a:xfrm>
          <a:custGeom>
            <a:avLst/>
            <a:gdLst/>
            <a:ahLst/>
            <a:cxnLst/>
            <a:rect l="l" t="t" r="r" b="b"/>
            <a:pathLst>
              <a:path w="3181" h="3577" extrusionOk="0">
                <a:moveTo>
                  <a:pt x="1734" y="83"/>
                </a:moveTo>
                <a:lnTo>
                  <a:pt x="1734" y="83"/>
                </a:lnTo>
                <a:cubicBezTo>
                  <a:pt x="1652" y="0"/>
                  <a:pt x="1528" y="0"/>
                  <a:pt x="1445"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80" y="2445"/>
                  <a:pt x="3180" y="1528"/>
                  <a:pt x="2618" y="966"/>
                </a:cubicBezTo>
                <a:lnTo>
                  <a:pt x="1734"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2" name="Google Shape;492;p17"/>
          <p:cNvSpPr/>
          <p:nvPr/>
        </p:nvSpPr>
        <p:spPr>
          <a:xfrm>
            <a:off x="5105101" y="2458674"/>
            <a:ext cx="1947600" cy="2144151"/>
          </a:xfrm>
          <a:custGeom>
            <a:avLst/>
            <a:gdLst/>
            <a:ahLst/>
            <a:cxnLst/>
            <a:rect l="l" t="t" r="r" b="b"/>
            <a:pathLst>
              <a:path w="3180" h="3577" extrusionOk="0">
                <a:moveTo>
                  <a:pt x="1734" y="83"/>
                </a:moveTo>
                <a:lnTo>
                  <a:pt x="1734" y="83"/>
                </a:lnTo>
                <a:cubicBezTo>
                  <a:pt x="1652" y="0"/>
                  <a:pt x="1528" y="0"/>
                  <a:pt x="1445" y="83"/>
                </a:cubicBezTo>
                <a:cubicBezTo>
                  <a:pt x="562" y="966"/>
                  <a:pt x="562" y="966"/>
                  <a:pt x="562" y="966"/>
                </a:cubicBezTo>
                <a:cubicBezTo>
                  <a:pt x="0" y="1528"/>
                  <a:pt x="0" y="2445"/>
                  <a:pt x="562" y="3014"/>
                </a:cubicBezTo>
                <a:lnTo>
                  <a:pt x="562" y="3014"/>
                </a:lnTo>
                <a:cubicBezTo>
                  <a:pt x="1132" y="3576"/>
                  <a:pt x="2048" y="3576"/>
                  <a:pt x="2610" y="3014"/>
                </a:cubicBezTo>
                <a:lnTo>
                  <a:pt x="2610" y="3014"/>
                </a:lnTo>
                <a:cubicBezTo>
                  <a:pt x="3179" y="2445"/>
                  <a:pt x="3179" y="1528"/>
                  <a:pt x="2610" y="966"/>
                </a:cubicBezTo>
                <a:lnTo>
                  <a:pt x="1734" y="83"/>
                </a:ln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3" name="Google Shape;493;p17"/>
          <p:cNvSpPr/>
          <p:nvPr/>
        </p:nvSpPr>
        <p:spPr>
          <a:xfrm>
            <a:off x="8444478" y="2458674"/>
            <a:ext cx="1947600" cy="2249731"/>
          </a:xfrm>
          <a:custGeom>
            <a:avLst/>
            <a:gdLst/>
            <a:ahLst/>
            <a:cxnLst/>
            <a:rect l="l" t="t" r="r" b="b"/>
            <a:pathLst>
              <a:path w="3181" h="3577" extrusionOk="0">
                <a:moveTo>
                  <a:pt x="1726" y="83"/>
                </a:moveTo>
                <a:lnTo>
                  <a:pt x="1726" y="83"/>
                </a:lnTo>
                <a:cubicBezTo>
                  <a:pt x="1652" y="0"/>
                  <a:pt x="1520" y="0"/>
                  <a:pt x="1445" y="83"/>
                </a:cubicBezTo>
                <a:cubicBezTo>
                  <a:pt x="562" y="966"/>
                  <a:pt x="562" y="966"/>
                  <a:pt x="562" y="966"/>
                </a:cubicBezTo>
                <a:cubicBezTo>
                  <a:pt x="0" y="1528"/>
                  <a:pt x="0" y="2445"/>
                  <a:pt x="562" y="3014"/>
                </a:cubicBezTo>
                <a:lnTo>
                  <a:pt x="562" y="3014"/>
                </a:lnTo>
                <a:cubicBezTo>
                  <a:pt x="1131" y="3576"/>
                  <a:pt x="2048" y="3576"/>
                  <a:pt x="2610" y="3014"/>
                </a:cubicBezTo>
                <a:lnTo>
                  <a:pt x="2610" y="3014"/>
                </a:lnTo>
                <a:cubicBezTo>
                  <a:pt x="3180" y="2445"/>
                  <a:pt x="3180" y="1528"/>
                  <a:pt x="2610" y="966"/>
                </a:cubicBezTo>
                <a:lnTo>
                  <a:pt x="1726"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4" name="Google Shape;494;p17"/>
          <p:cNvSpPr txBox="1"/>
          <p:nvPr/>
        </p:nvSpPr>
        <p:spPr>
          <a:xfrm>
            <a:off x="1457422" y="3179700"/>
            <a:ext cx="2302500" cy="498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US" sz="2200" b="1" i="0" u="none" strike="noStrike" cap="none" dirty="0">
                <a:solidFill>
                  <a:srgbClr val="0D0D0D"/>
                </a:solidFill>
                <a:latin typeface="Calibri"/>
                <a:ea typeface="Calibri"/>
                <a:cs typeface="Calibri"/>
                <a:sym typeface="Calibri"/>
              </a:rPr>
              <a:t>Hospodársky rozvoj</a:t>
            </a:r>
            <a:endParaRPr sz="2200" b="0" i="0" u="none" strike="noStrike" cap="none" dirty="0">
              <a:solidFill>
                <a:srgbClr val="0D0D0D"/>
              </a:solidFill>
              <a:latin typeface="Arial"/>
              <a:ea typeface="Arial"/>
              <a:cs typeface="Arial"/>
              <a:sym typeface="Arial"/>
            </a:endParaRPr>
          </a:p>
        </p:txBody>
      </p:sp>
      <p:sp>
        <p:nvSpPr>
          <p:cNvPr id="495" name="Google Shape;495;p17"/>
          <p:cNvSpPr txBox="1"/>
          <p:nvPr/>
        </p:nvSpPr>
        <p:spPr>
          <a:xfrm>
            <a:off x="809993" y="4603005"/>
            <a:ext cx="3199200" cy="136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Agroekológia môže pomôcť vytvoriť ekonomické príležitosti pre členov komunity. To môže pomôcť znížiť chudobu a zlepšiť kvalitu života.</a:t>
            </a:r>
            <a:endParaRPr sz="2000" b="0" i="0" u="none" strike="noStrike" cap="none" dirty="0">
              <a:solidFill>
                <a:srgbClr val="000000"/>
              </a:solidFill>
              <a:latin typeface="Arial"/>
              <a:ea typeface="Arial"/>
              <a:cs typeface="Arial"/>
              <a:sym typeface="Arial"/>
            </a:endParaRPr>
          </a:p>
        </p:txBody>
      </p:sp>
      <p:sp>
        <p:nvSpPr>
          <p:cNvPr id="496" name="Google Shape;496;p17"/>
          <p:cNvSpPr txBox="1"/>
          <p:nvPr/>
        </p:nvSpPr>
        <p:spPr>
          <a:xfrm>
            <a:off x="9079430" y="4321993"/>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7"/>
          <p:cNvSpPr txBox="1"/>
          <p:nvPr/>
        </p:nvSpPr>
        <p:spPr>
          <a:xfrm>
            <a:off x="8645080" y="3065100"/>
            <a:ext cx="1585638" cy="33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US" sz="2200" b="1" i="0" u="none" strike="noStrike" cap="none" dirty="0">
                <a:solidFill>
                  <a:srgbClr val="0D0D0D"/>
                </a:solidFill>
                <a:latin typeface="Calibri"/>
                <a:ea typeface="Calibri"/>
                <a:cs typeface="Calibri"/>
                <a:sym typeface="Calibri"/>
              </a:rPr>
              <a:t>Životné prostredie -</a:t>
            </a:r>
            <a:endParaRPr sz="2200" b="1" i="0" u="none" strike="noStrike" cap="none" dirty="0">
              <a:solidFill>
                <a:srgbClr val="0D0D0D"/>
              </a:solidFill>
              <a:latin typeface="Calibri"/>
              <a:ea typeface="Calibri"/>
              <a:cs typeface="Calibri"/>
              <a:sym typeface="Calibri"/>
            </a:endParaRPr>
          </a:p>
          <a:p>
            <a:pPr marL="0" marR="0" lvl="0" indent="0" algn="ctr" rtl="0">
              <a:lnSpc>
                <a:spcPct val="90000"/>
              </a:lnSpc>
              <a:spcBef>
                <a:spcPts val="0"/>
              </a:spcBef>
              <a:spcAft>
                <a:spcPts val="0"/>
              </a:spcAft>
              <a:buClr>
                <a:srgbClr val="8DC641"/>
              </a:buClr>
              <a:buSzPts val="2800"/>
              <a:buFont typeface="Arial"/>
              <a:buNone/>
            </a:pPr>
            <a:r>
              <a:rPr lang="en-US" sz="2200" b="1" i="0" u="none" strike="noStrike" cap="none" dirty="0">
                <a:solidFill>
                  <a:srgbClr val="0D0D0D"/>
                </a:solidFill>
                <a:latin typeface="Calibri"/>
                <a:ea typeface="Calibri"/>
                <a:cs typeface="Calibri"/>
                <a:sym typeface="Calibri"/>
              </a:rPr>
              <a:t>duševná ochrana</a:t>
            </a:r>
            <a:endParaRPr sz="2200" b="0" i="0" u="none" strike="noStrike" cap="none" dirty="0">
              <a:solidFill>
                <a:srgbClr val="0D0D0D"/>
              </a:solidFill>
              <a:latin typeface="Arial"/>
              <a:ea typeface="Arial"/>
              <a:cs typeface="Arial"/>
              <a:sym typeface="Arial"/>
            </a:endParaRPr>
          </a:p>
        </p:txBody>
      </p:sp>
      <p:sp>
        <p:nvSpPr>
          <p:cNvPr id="498" name="Google Shape;498;p17"/>
          <p:cNvSpPr txBox="1"/>
          <p:nvPr/>
        </p:nvSpPr>
        <p:spPr>
          <a:xfrm>
            <a:off x="8005794" y="4602825"/>
            <a:ext cx="3124200" cy="136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Agroekológia môže pomôcť chrániť životné prostredie. To môže pomôcť chrániť prírodné zdroje a znížiť znečistenie.</a:t>
            </a:r>
            <a:endParaRPr sz="2000" b="0" i="0" u="none" strike="noStrike" cap="none" dirty="0">
              <a:solidFill>
                <a:srgbClr val="000000"/>
              </a:solidFill>
              <a:latin typeface="Arial"/>
              <a:ea typeface="Arial"/>
              <a:cs typeface="Arial"/>
              <a:sym typeface="Arial"/>
            </a:endParaRPr>
          </a:p>
        </p:txBody>
      </p:sp>
      <p:sp>
        <p:nvSpPr>
          <p:cNvPr id="499" name="Google Shape;499;p17"/>
          <p:cNvSpPr txBox="1"/>
          <p:nvPr/>
        </p:nvSpPr>
        <p:spPr>
          <a:xfrm>
            <a:off x="5105101" y="3119659"/>
            <a:ext cx="1947600" cy="33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US" sz="2200" b="1" i="0" u="none" strike="noStrike" cap="none" dirty="0">
                <a:solidFill>
                  <a:srgbClr val="0D0D0D"/>
                </a:solidFill>
                <a:latin typeface="Calibri"/>
                <a:ea typeface="Calibri"/>
                <a:cs typeface="Calibri"/>
                <a:sym typeface="Calibri"/>
              </a:rPr>
              <a:t>Sociálne začlenenie</a:t>
            </a:r>
            <a:endParaRPr sz="2200" b="0" i="0" u="none" strike="noStrike" cap="none" dirty="0">
              <a:solidFill>
                <a:srgbClr val="0D0D0D"/>
              </a:solidFill>
              <a:latin typeface="Arial"/>
              <a:ea typeface="Arial"/>
              <a:cs typeface="Arial"/>
              <a:sym typeface="Arial"/>
            </a:endParaRPr>
          </a:p>
        </p:txBody>
      </p:sp>
      <p:sp>
        <p:nvSpPr>
          <p:cNvPr id="500" name="Google Shape;500;p17"/>
          <p:cNvSpPr txBox="1"/>
          <p:nvPr/>
        </p:nvSpPr>
        <p:spPr>
          <a:xfrm>
            <a:off x="4438352" y="4603005"/>
            <a:ext cx="3068654" cy="136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Calibri"/>
                <a:ea typeface="Calibri"/>
                <a:cs typeface="Calibri"/>
                <a:sym typeface="Calibri"/>
              </a:rPr>
              <a:t>Agroekológia</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môže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pomôcť</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začleniť</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marginalizované</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skupiny</a:t>
            </a:r>
            <a:r>
              <a:rPr lang="en-US" sz="2000" b="0" i="0" u="none" strike="noStrike" cap="none" dirty="0">
                <a:solidFill>
                  <a:srgbClr val="000000"/>
                </a:solidFill>
                <a:latin typeface="Calibri"/>
                <a:ea typeface="Calibri"/>
                <a:cs typeface="Calibri"/>
                <a:sym typeface="Calibri"/>
              </a:rPr>
              <a:t> do </a:t>
            </a:r>
            <a:r>
              <a:rPr lang="en-US" sz="2000" b="0" i="0" u="none" strike="noStrike" cap="none" dirty="0" err="1">
                <a:solidFill>
                  <a:srgbClr val="000000"/>
                </a:solidFill>
                <a:latin typeface="Calibri"/>
                <a:ea typeface="Calibri"/>
                <a:cs typeface="Calibri"/>
                <a:sym typeface="Calibri"/>
              </a:rPr>
              <a:t>spoločnosti</a:t>
            </a:r>
            <a:r>
              <a:rPr lang="en-US" sz="2000" b="0" i="0" u="none" strike="noStrike" cap="none" dirty="0">
                <a:solidFill>
                  <a:srgbClr val="000000"/>
                </a:solidFill>
                <a:latin typeface="Calibri"/>
                <a:ea typeface="Calibri"/>
                <a:cs typeface="Calibri"/>
                <a:sym typeface="Calibri"/>
              </a:rPr>
              <a:t>. To </a:t>
            </a:r>
            <a:r>
              <a:rPr lang="en-US" sz="2000" b="0" i="0" u="none" strike="noStrike" cap="none" dirty="0" err="1">
                <a:solidFill>
                  <a:srgbClr val="000000"/>
                </a:solidFill>
                <a:latin typeface="Calibri"/>
                <a:ea typeface="Calibri"/>
                <a:cs typeface="Calibri"/>
                <a:sym typeface="Calibri"/>
              </a:rPr>
              <a:t>môže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pomôcť</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vytvoriť</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rovnejšiu</a:t>
            </a:r>
            <a:r>
              <a:rPr lang="en-US" sz="2000" b="0" i="0" u="none" strike="noStrike" cap="none" dirty="0">
                <a:solidFill>
                  <a:srgbClr val="000000"/>
                </a:solidFill>
                <a:latin typeface="Calibri"/>
                <a:ea typeface="Calibri"/>
                <a:cs typeface="Calibri"/>
                <a:sym typeface="Calibri"/>
              </a:rPr>
              <a:t> a </a:t>
            </a:r>
            <a:r>
              <a:rPr lang="en-US" sz="2000" b="0" i="0" u="none" strike="noStrike" cap="none" dirty="0" err="1">
                <a:solidFill>
                  <a:srgbClr val="000000"/>
                </a:solidFill>
                <a:latin typeface="Calibri"/>
                <a:ea typeface="Calibri"/>
                <a:cs typeface="Calibri"/>
                <a:sym typeface="Calibri"/>
              </a:rPr>
              <a:t>inkluzívnejšiu</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spoločnosť</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Arial"/>
              <a:ea typeface="Arial"/>
              <a:cs typeface="Arial"/>
              <a:sym typeface="Arial"/>
            </a:endParaRPr>
          </a:p>
        </p:txBody>
      </p:sp>
      <p:sp>
        <p:nvSpPr>
          <p:cNvPr id="501" name="Google Shape;501;p17"/>
          <p:cNvSpPr txBox="1"/>
          <p:nvPr/>
        </p:nvSpPr>
        <p:spPr>
          <a:xfrm>
            <a:off x="3337583" y="161388"/>
            <a:ext cx="8618656" cy="2249732"/>
          </a:xfrm>
          <a:prstGeom prst="rect">
            <a:avLst/>
          </a:prstGeom>
          <a:solidFill>
            <a:srgbClr val="9FDAD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010101"/>
                </a:solidFill>
                <a:latin typeface="Calibri"/>
                <a:ea typeface="Calibri"/>
                <a:cs typeface="Calibri"/>
                <a:sym typeface="Calibri"/>
              </a:rPr>
              <a:t>Agroekológia ako zdroj posilnenia:   </a:t>
            </a:r>
            <a:r>
              <a:rPr lang="en-US" sz="1900" b="0" i="0" u="none" strike="noStrike" cap="none" dirty="0">
                <a:solidFill>
                  <a:srgbClr val="010101"/>
                </a:solidFill>
                <a:latin typeface="Calibri"/>
                <a:ea typeface="Calibri"/>
                <a:cs typeface="Calibri"/>
                <a:sym typeface="Calibri"/>
              </a:rPr>
              <a:t>Agroekologické projekty zahŕňajú spoluprácu medzi poľnohospodármi a inými členmi komunity, ako sú školy, mimovládne </a:t>
            </a:r>
            <a:r>
              <a:rPr lang="en-US" sz="1900" b="0" i="0" u="none" strike="noStrike" cap="none" dirty="0" err="1">
                <a:solidFill>
                  <a:srgbClr val="010101"/>
                </a:solidFill>
                <a:latin typeface="Calibri"/>
                <a:ea typeface="Calibri"/>
                <a:cs typeface="Calibri"/>
                <a:sym typeface="Calibri"/>
              </a:rPr>
              <a:t>organizácie </a:t>
            </a:r>
            <a:r>
              <a:rPr lang="en-US" sz="1900" b="0" i="0" u="none" strike="noStrike" cap="none" dirty="0">
                <a:solidFill>
                  <a:srgbClr val="010101"/>
                </a:solidFill>
                <a:latin typeface="Calibri"/>
                <a:ea typeface="Calibri"/>
                <a:cs typeface="Calibri"/>
                <a:sym typeface="Calibri"/>
              </a:rPr>
              <a:t>a vlády. Táto spolupráca môže pomôcť zdieľať zdroje a vedomosti a budovať konsenzus v oblasti agroekológie. Poľnohospodárska výroba môže ľuďom pomôcť rozvíjať </a:t>
            </a:r>
            <a:r>
              <a:rPr lang="en-US" sz="1900" b="1" i="0" u="none" strike="noStrike" cap="none" dirty="0">
                <a:solidFill>
                  <a:srgbClr val="010101"/>
                </a:solidFill>
                <a:latin typeface="Calibri"/>
                <a:ea typeface="Calibri"/>
                <a:cs typeface="Calibri"/>
                <a:sym typeface="Calibri"/>
              </a:rPr>
              <a:t>podnikateľské zručnosti, vodcovské schopnosti a zručnosti pri riešení problémov</a:t>
            </a:r>
            <a:r>
              <a:rPr lang="en-US" sz="1900" b="0" i="0" u="none" strike="noStrike" cap="none" dirty="0">
                <a:solidFill>
                  <a:srgbClr val="010101"/>
                </a:solidFill>
                <a:latin typeface="Calibri"/>
                <a:ea typeface="Calibri"/>
                <a:cs typeface="Calibri"/>
                <a:sym typeface="Calibri"/>
              </a:rPr>
              <a:t>. Tieto zručnosti môžu ľuďom pomôcť stať sa aktívnejšími členmi svojich komunít a zlepšiť ich životné podmienky.</a:t>
            </a:r>
            <a:endParaRPr sz="1900" b="0" i="0" u="none" strike="noStrike" cap="none" dirty="0">
              <a:solidFill>
                <a:srgbClr val="01010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2a90ff9d01a_0_67"/>
          <p:cNvSpPr txBox="1">
            <a:spLocks noGrp="1"/>
          </p:cNvSpPr>
          <p:nvPr>
            <p:ph type="body" idx="1"/>
          </p:nvPr>
        </p:nvSpPr>
        <p:spPr>
          <a:xfrm>
            <a:off x="597600" y="1195800"/>
            <a:ext cx="11334744" cy="4466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1900" dirty="0"/>
              <a:t>Ženy zohrávajú kľúčovú úlohu v poľnohospodárskej výrobe a potravinovej bezpečnosti, ale často sú </a:t>
            </a:r>
            <a:r>
              <a:rPr lang="en-US" sz="1900" dirty="0" err="1"/>
              <a:t>marginalizované </a:t>
            </a:r>
            <a:r>
              <a:rPr lang="en-US" sz="1900" dirty="0"/>
              <a:t>a majú obmedzený prístup k zdrojom.</a:t>
            </a:r>
            <a:endParaRPr sz="1900" dirty="0"/>
          </a:p>
          <a:p>
            <a:pPr marL="0" lvl="0" indent="0" algn="l" rtl="0">
              <a:lnSpc>
                <a:spcPct val="115000"/>
              </a:lnSpc>
              <a:spcBef>
                <a:spcPts val="0"/>
              </a:spcBef>
              <a:spcAft>
                <a:spcPts val="0"/>
              </a:spcAft>
              <a:buSzPts val="2400"/>
              <a:buNone/>
            </a:pPr>
            <a:r>
              <a:rPr lang="en-US" sz="1900" dirty="0"/>
              <a:t>Agroekológia môže posilniť postavenie žien viacerými spôsobmi vrátane:</a:t>
            </a:r>
            <a:endParaRPr sz="1900" dirty="0"/>
          </a:p>
          <a:p>
            <a:pPr marL="457200" lvl="0" indent="-349250" algn="l" rtl="0">
              <a:lnSpc>
                <a:spcPct val="115000"/>
              </a:lnSpc>
              <a:spcBef>
                <a:spcPts val="0"/>
              </a:spcBef>
              <a:spcAft>
                <a:spcPts val="0"/>
              </a:spcAft>
              <a:buSzPts val="1900"/>
              <a:buChar char="●"/>
            </a:pPr>
            <a:r>
              <a:rPr lang="en-US" sz="1900" b="1" dirty="0">
                <a:highlight>
                  <a:srgbClr val="8DC641"/>
                </a:highlight>
              </a:rPr>
              <a:t>Zlepšenie ich vedomostí a zručností:</a:t>
            </a:r>
            <a:r>
              <a:rPr lang="en-US" sz="1900" dirty="0"/>
              <a:t> Agroekologické postupy, ako je diverzifikované pestovanie plodín a integrovaná ochrana proti škodcom, si vyžadujú hlbšie pochopenie poľnohospodárskych zásad a techník. Odborná príprava v oblasti agroekológie môže ženám poskytnúť vedomosti a zručnosti potrebné na to, aby sa stali efektívnejšími poľnohospodármi a lepšími správcami svojej pôdy.</a:t>
            </a:r>
            <a:endParaRPr sz="1900" dirty="0"/>
          </a:p>
          <a:p>
            <a:pPr marL="457200" lvl="0" indent="-349250" algn="l" rtl="0">
              <a:lnSpc>
                <a:spcPct val="115000"/>
              </a:lnSpc>
              <a:spcBef>
                <a:spcPts val="0"/>
              </a:spcBef>
              <a:spcAft>
                <a:spcPts val="0"/>
              </a:spcAft>
              <a:buSzPts val="1900"/>
              <a:buChar char="●"/>
            </a:pPr>
            <a:r>
              <a:rPr lang="en-US" sz="1900" b="1" dirty="0">
                <a:highlight>
                  <a:srgbClr val="8DC641"/>
                </a:highlight>
              </a:rPr>
              <a:t>Posilnenie ich ekonomických príležitostí:</a:t>
            </a:r>
            <a:r>
              <a:rPr lang="en-US" sz="1900" dirty="0"/>
              <a:t> Agroekológia môže zvýšiť príjmy žien podporou produkcie vysokohodnotných plodín, rozšírením trhov a zlepšením prístupu k spravodlivým a rovnocenným cenám. To môže viesť k väčšej ekonomickej nezávislosti a rozhodovacej právomoci žien v poľnohospodárskych domácnostiach.</a:t>
            </a:r>
            <a:endParaRPr sz="1900" dirty="0"/>
          </a:p>
          <a:p>
            <a:pPr marL="457200" lvl="0" indent="-349250" algn="l" rtl="0">
              <a:lnSpc>
                <a:spcPct val="115000"/>
              </a:lnSpc>
              <a:spcBef>
                <a:spcPts val="0"/>
              </a:spcBef>
              <a:spcAft>
                <a:spcPts val="0"/>
              </a:spcAft>
              <a:buSzPts val="1900"/>
              <a:buChar char="●"/>
            </a:pPr>
            <a:r>
              <a:rPr lang="en-US" sz="1900" b="1" dirty="0">
                <a:highlight>
                  <a:srgbClr val="8DC641"/>
                </a:highlight>
              </a:rPr>
              <a:t>Podpora rodovej rovnosti: </a:t>
            </a:r>
            <a:r>
              <a:rPr lang="en-US" sz="1900" dirty="0"/>
              <a:t>Agroekologické postupy, ktoré </a:t>
            </a:r>
            <a:r>
              <a:rPr lang="en-US" sz="1900" dirty="0" err="1"/>
              <a:t>kladú dôraz na </a:t>
            </a:r>
            <a:r>
              <a:rPr lang="en-US" sz="1900" dirty="0"/>
              <a:t>spoluprácu, zdieľanie vedomostí a kolektívne akcie, môžu podporiť spravodlivejšie a inkluzívnejšie prostredie pre ženy v poľnohospodárskych komunitách. To môže viesť k zníženiu diskriminácie na základe pohlavia a k spravodlivejšiemu rozdeleniu zdrojov a príležitostí</a:t>
            </a:r>
            <a:endParaRPr sz="1900" dirty="0"/>
          </a:p>
          <a:p>
            <a:pPr marL="228600" lvl="0" indent="-228600" algn="l" rtl="0">
              <a:lnSpc>
                <a:spcPct val="90000"/>
              </a:lnSpc>
              <a:spcBef>
                <a:spcPts val="0"/>
              </a:spcBef>
              <a:spcAft>
                <a:spcPts val="0"/>
              </a:spcAft>
              <a:buClr>
                <a:srgbClr val="000000"/>
              </a:buClr>
              <a:buSzPts val="2400"/>
              <a:buNone/>
            </a:pPr>
            <a:endParaRPr sz="1900" dirty="0"/>
          </a:p>
          <a:p>
            <a:pPr marL="0" lvl="0" indent="0" algn="l" rtl="0">
              <a:lnSpc>
                <a:spcPct val="90000"/>
              </a:lnSpc>
              <a:spcBef>
                <a:spcPts val="1000"/>
              </a:spcBef>
              <a:spcAft>
                <a:spcPts val="0"/>
              </a:spcAft>
              <a:buClr>
                <a:srgbClr val="000000"/>
              </a:buClr>
              <a:buSzPts val="2400"/>
              <a:buNone/>
            </a:pPr>
            <a:endParaRPr sz="1900" dirty="0"/>
          </a:p>
          <a:p>
            <a:pPr marL="0" lvl="0" indent="0" algn="l" rtl="0">
              <a:lnSpc>
                <a:spcPct val="90000"/>
              </a:lnSpc>
              <a:spcBef>
                <a:spcPts val="1000"/>
              </a:spcBef>
              <a:spcAft>
                <a:spcPts val="0"/>
              </a:spcAft>
              <a:buClr>
                <a:srgbClr val="000000"/>
              </a:buClr>
              <a:buSzPts val="2400"/>
              <a:buNone/>
            </a:pPr>
            <a:endParaRPr sz="1900" dirty="0"/>
          </a:p>
        </p:txBody>
      </p:sp>
      <p:sp>
        <p:nvSpPr>
          <p:cNvPr id="507" name="Google Shape;507;g2a90ff9d01a_0_67"/>
          <p:cNvSpPr txBox="1">
            <a:spLocks noGrp="1"/>
          </p:cNvSpPr>
          <p:nvPr>
            <p:ph type="body" idx="2"/>
          </p:nvPr>
        </p:nvSpPr>
        <p:spPr>
          <a:xfrm>
            <a:off x="597600" y="5608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solidFill>
                  <a:srgbClr val="75A949"/>
                </a:solidFill>
              </a:rPr>
              <a:t>Posilnenie postavenia žien</a:t>
            </a:r>
            <a:endParaRPr b="1" dirty="0">
              <a:solidFill>
                <a:srgbClr val="75A949"/>
              </a:solidFill>
            </a:endParaRPr>
          </a:p>
          <a:p>
            <a:pPr marL="0" lvl="0" indent="0" algn="l" rtl="0">
              <a:lnSpc>
                <a:spcPct val="90000"/>
              </a:lnSpc>
              <a:spcBef>
                <a:spcPts val="1000"/>
              </a:spcBef>
              <a:spcAft>
                <a:spcPts val="0"/>
              </a:spcAft>
              <a:buClr>
                <a:srgbClr val="8DC641"/>
              </a:buClr>
              <a:buSzPts val="3600"/>
              <a:buNone/>
            </a:pPr>
            <a:endParaRPr b="1" dirty="0">
              <a:solidFill>
                <a:srgbClr val="75A949"/>
              </a:solidFill>
            </a:endParaRPr>
          </a:p>
        </p:txBody>
      </p:sp>
      <p:pic>
        <p:nvPicPr>
          <p:cNvPr id="3" name="Graphic 2" descr="Group of women outline">
            <a:extLst>
              <a:ext uri="{FF2B5EF4-FFF2-40B4-BE49-F238E27FC236}">
                <a16:creationId xmlns:a16="http://schemas.microsoft.com/office/drawing/2014/main" id="{BEF2A436-866B-2726-531A-E34630446F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8300" y="348075"/>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a:extLst>
              <a:ext uri="{FF2B5EF4-FFF2-40B4-BE49-F238E27FC236}">
                <a16:creationId xmlns:a16="http://schemas.microsoft.com/office/drawing/2014/main" id="{050CE68C-A791-31C5-B64B-2E48C4700547}"/>
              </a:ext>
            </a:extLst>
          </p:cNvPr>
          <p:cNvSpPr txBox="1"/>
          <p:nvPr/>
        </p:nvSpPr>
        <p:spPr>
          <a:xfrm>
            <a:off x="0" y="6191250"/>
            <a:ext cx="12192000" cy="666750"/>
          </a:xfrm>
          <a:prstGeom prst="rect">
            <a:avLst/>
          </a:prstGeom>
          <a:solidFill>
            <a:schemeClr val="bg1"/>
          </a:solidFill>
        </p:spPr>
        <p:txBody>
          <a:bodyPr wrap="square" rtlCol="0">
            <a:spAutoFit/>
          </a:bodyPr>
          <a:lstStyle/>
          <a:p>
            <a:endParaRPr lang="en-IE" dirty="0"/>
          </a:p>
        </p:txBody>
      </p:sp>
      <p:sp>
        <p:nvSpPr>
          <p:cNvPr id="512" name="Google Shape;512;p18"/>
          <p:cNvSpPr/>
          <p:nvPr/>
        </p:nvSpPr>
        <p:spPr>
          <a:xfrm>
            <a:off x="6835196" y="273850"/>
            <a:ext cx="5251104" cy="942300"/>
          </a:xfrm>
          <a:prstGeom prst="wedgeRoundRectCallout">
            <a:avLst>
              <a:gd name="adj1" fmla="val -29132"/>
              <a:gd name="adj2" fmla="val 72360"/>
              <a:gd name="adj3" fmla="val 0"/>
            </a:avLst>
          </a:prstGeom>
          <a:solidFill>
            <a:srgbClr val="63C1D3">
              <a:alpha val="8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8"/>
          <p:cNvSpPr/>
          <p:nvPr/>
        </p:nvSpPr>
        <p:spPr>
          <a:xfrm>
            <a:off x="6514945" y="1719877"/>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4" name="Google Shape;514;p18"/>
          <p:cNvSpPr/>
          <p:nvPr/>
        </p:nvSpPr>
        <p:spPr>
          <a:xfrm>
            <a:off x="6284548" y="2332734"/>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8"/>
          <p:cNvSpPr/>
          <p:nvPr/>
        </p:nvSpPr>
        <p:spPr>
          <a:xfrm>
            <a:off x="3948318" y="687697"/>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8"/>
          <p:cNvSpPr/>
          <p:nvPr/>
        </p:nvSpPr>
        <p:spPr>
          <a:xfrm>
            <a:off x="4386073" y="869711"/>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8"/>
          <p:cNvSpPr/>
          <p:nvPr/>
        </p:nvSpPr>
        <p:spPr>
          <a:xfrm>
            <a:off x="4081948" y="3558448"/>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8"/>
          <p:cNvSpPr/>
          <p:nvPr/>
        </p:nvSpPr>
        <p:spPr>
          <a:xfrm>
            <a:off x="3747872" y="2717498"/>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9" name="Google Shape;519;p18"/>
          <p:cNvGrpSpPr/>
          <p:nvPr/>
        </p:nvGrpSpPr>
        <p:grpSpPr>
          <a:xfrm>
            <a:off x="4450584" y="3945516"/>
            <a:ext cx="820214" cy="827127"/>
            <a:chOff x="6256100" y="4406950"/>
            <a:chExt cx="820214" cy="827127"/>
          </a:xfrm>
        </p:grpSpPr>
        <p:sp>
          <p:nvSpPr>
            <p:cNvPr id="520" name="Google Shape;520;p18"/>
            <p:cNvSpPr/>
            <p:nvPr/>
          </p:nvSpPr>
          <p:spPr>
            <a:xfrm>
              <a:off x="6256100" y="4406950"/>
              <a:ext cx="820214" cy="827127"/>
            </a:xfrm>
            <a:custGeom>
              <a:avLst/>
              <a:gdLst/>
              <a:ahLst/>
              <a:cxnLst/>
              <a:rect l="l" t="t" r="r" b="b"/>
              <a:pathLst>
                <a:path w="1572" h="1581" extrusionOk="0">
                  <a:moveTo>
                    <a:pt x="1347" y="234"/>
                  </a:moveTo>
                  <a:lnTo>
                    <a:pt x="1347" y="234"/>
                  </a:lnTo>
                  <a:cubicBezTo>
                    <a:pt x="1194" y="90"/>
                    <a:pt x="996" y="0"/>
                    <a:pt x="790" y="0"/>
                  </a:cubicBezTo>
                  <a:cubicBezTo>
                    <a:pt x="574" y="0"/>
                    <a:pt x="377" y="90"/>
                    <a:pt x="233" y="234"/>
                  </a:cubicBezTo>
                  <a:cubicBezTo>
                    <a:pt x="81" y="386"/>
                    <a:pt x="0" y="584"/>
                    <a:pt x="0" y="790"/>
                  </a:cubicBezTo>
                  <a:cubicBezTo>
                    <a:pt x="0" y="1006"/>
                    <a:pt x="81" y="1203"/>
                    <a:pt x="233" y="1347"/>
                  </a:cubicBezTo>
                  <a:cubicBezTo>
                    <a:pt x="377" y="1500"/>
                    <a:pt x="565" y="1580"/>
                    <a:pt x="781" y="1580"/>
                  </a:cubicBezTo>
                  <a:cubicBezTo>
                    <a:pt x="781" y="1580"/>
                    <a:pt x="781" y="1580"/>
                    <a:pt x="790" y="1580"/>
                  </a:cubicBezTo>
                  <a:lnTo>
                    <a:pt x="790" y="1580"/>
                  </a:lnTo>
                  <a:lnTo>
                    <a:pt x="790" y="1580"/>
                  </a:lnTo>
                  <a:cubicBezTo>
                    <a:pt x="996" y="1580"/>
                    <a:pt x="1194" y="1500"/>
                    <a:pt x="1347" y="1347"/>
                  </a:cubicBezTo>
                  <a:cubicBezTo>
                    <a:pt x="1490" y="1203"/>
                    <a:pt x="1571" y="1006"/>
                    <a:pt x="1571" y="790"/>
                  </a:cubicBezTo>
                  <a:cubicBezTo>
                    <a:pt x="1571" y="584"/>
                    <a:pt x="1490" y="386"/>
                    <a:pt x="1347" y="234"/>
                  </a:cubicBezTo>
                  <a:close/>
                  <a:moveTo>
                    <a:pt x="332" y="1284"/>
                  </a:moveTo>
                  <a:lnTo>
                    <a:pt x="332" y="1284"/>
                  </a:lnTo>
                  <a:lnTo>
                    <a:pt x="332" y="1284"/>
                  </a:lnTo>
                  <a:cubicBezTo>
                    <a:pt x="332" y="1275"/>
                    <a:pt x="332" y="1275"/>
                    <a:pt x="332" y="1275"/>
                  </a:cubicBezTo>
                  <a:cubicBezTo>
                    <a:pt x="431" y="1185"/>
                    <a:pt x="601" y="1131"/>
                    <a:pt x="781" y="1131"/>
                  </a:cubicBezTo>
                  <a:cubicBezTo>
                    <a:pt x="960" y="1131"/>
                    <a:pt x="1131" y="1185"/>
                    <a:pt x="1239" y="1284"/>
                  </a:cubicBezTo>
                  <a:lnTo>
                    <a:pt x="1239" y="1284"/>
                  </a:lnTo>
                  <a:lnTo>
                    <a:pt x="1239" y="1293"/>
                  </a:lnTo>
                  <a:cubicBezTo>
                    <a:pt x="1113" y="1410"/>
                    <a:pt x="952" y="1473"/>
                    <a:pt x="790" y="1473"/>
                  </a:cubicBezTo>
                  <a:cubicBezTo>
                    <a:pt x="781" y="1473"/>
                    <a:pt x="772" y="1473"/>
                    <a:pt x="772" y="1473"/>
                  </a:cubicBezTo>
                  <a:cubicBezTo>
                    <a:pt x="601" y="1473"/>
                    <a:pt x="449" y="1401"/>
                    <a:pt x="332" y="1284"/>
                  </a:cubicBezTo>
                  <a:close/>
                  <a:moveTo>
                    <a:pt x="1320" y="1221"/>
                  </a:moveTo>
                  <a:lnTo>
                    <a:pt x="1320" y="1221"/>
                  </a:lnTo>
                  <a:cubicBezTo>
                    <a:pt x="1311" y="1212"/>
                    <a:pt x="1311" y="1212"/>
                    <a:pt x="1302" y="1203"/>
                  </a:cubicBezTo>
                  <a:cubicBezTo>
                    <a:pt x="1248" y="1149"/>
                    <a:pt x="1167" y="1104"/>
                    <a:pt x="1077" y="1078"/>
                  </a:cubicBezTo>
                  <a:cubicBezTo>
                    <a:pt x="987" y="1042"/>
                    <a:pt x="880" y="1024"/>
                    <a:pt x="781" y="1024"/>
                  </a:cubicBezTo>
                  <a:cubicBezTo>
                    <a:pt x="574" y="1024"/>
                    <a:pt x="386" y="1086"/>
                    <a:pt x="260" y="1194"/>
                  </a:cubicBezTo>
                  <a:cubicBezTo>
                    <a:pt x="260" y="1203"/>
                    <a:pt x="251" y="1203"/>
                    <a:pt x="251" y="1212"/>
                  </a:cubicBezTo>
                  <a:cubicBezTo>
                    <a:pt x="153" y="1095"/>
                    <a:pt x="99" y="943"/>
                    <a:pt x="99" y="790"/>
                  </a:cubicBezTo>
                  <a:cubicBezTo>
                    <a:pt x="99" y="611"/>
                    <a:pt x="170" y="440"/>
                    <a:pt x="305" y="305"/>
                  </a:cubicBezTo>
                  <a:cubicBezTo>
                    <a:pt x="431" y="180"/>
                    <a:pt x="601" y="108"/>
                    <a:pt x="790" y="108"/>
                  </a:cubicBezTo>
                  <a:cubicBezTo>
                    <a:pt x="969" y="108"/>
                    <a:pt x="1140" y="180"/>
                    <a:pt x="1266" y="305"/>
                  </a:cubicBezTo>
                  <a:cubicBezTo>
                    <a:pt x="1400" y="440"/>
                    <a:pt x="1472" y="611"/>
                    <a:pt x="1472" y="790"/>
                  </a:cubicBezTo>
                  <a:cubicBezTo>
                    <a:pt x="1472" y="952"/>
                    <a:pt x="1418" y="1095"/>
                    <a:pt x="1320" y="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18"/>
            <p:cNvSpPr/>
            <p:nvPr/>
          </p:nvSpPr>
          <p:spPr>
            <a:xfrm>
              <a:off x="6449634" y="4496805"/>
              <a:ext cx="426234" cy="426234"/>
            </a:xfrm>
            <a:custGeom>
              <a:avLst/>
              <a:gdLst/>
              <a:ahLst/>
              <a:cxnLst/>
              <a:rect l="l" t="t" r="r" b="b"/>
              <a:pathLst>
                <a:path w="818" h="818" extrusionOk="0">
                  <a:moveTo>
                    <a:pt x="413" y="0"/>
                  </a:moveTo>
                  <a:lnTo>
                    <a:pt x="413" y="0"/>
                  </a:lnTo>
                  <a:cubicBezTo>
                    <a:pt x="188" y="0"/>
                    <a:pt x="0" y="179"/>
                    <a:pt x="0" y="404"/>
                  </a:cubicBezTo>
                  <a:cubicBezTo>
                    <a:pt x="0" y="628"/>
                    <a:pt x="188" y="817"/>
                    <a:pt x="413" y="817"/>
                  </a:cubicBezTo>
                  <a:cubicBezTo>
                    <a:pt x="637" y="817"/>
                    <a:pt x="817" y="628"/>
                    <a:pt x="817" y="404"/>
                  </a:cubicBezTo>
                  <a:cubicBezTo>
                    <a:pt x="817" y="179"/>
                    <a:pt x="637" y="0"/>
                    <a:pt x="413" y="0"/>
                  </a:cubicBezTo>
                  <a:close/>
                  <a:moveTo>
                    <a:pt x="413" y="709"/>
                  </a:moveTo>
                  <a:lnTo>
                    <a:pt x="413" y="709"/>
                  </a:lnTo>
                  <a:cubicBezTo>
                    <a:pt x="242" y="709"/>
                    <a:pt x="108" y="574"/>
                    <a:pt x="108" y="404"/>
                  </a:cubicBezTo>
                  <a:cubicBezTo>
                    <a:pt x="108" y="242"/>
                    <a:pt x="242" y="108"/>
                    <a:pt x="413" y="108"/>
                  </a:cubicBezTo>
                  <a:cubicBezTo>
                    <a:pt x="575" y="108"/>
                    <a:pt x="709" y="242"/>
                    <a:pt x="709" y="404"/>
                  </a:cubicBezTo>
                  <a:cubicBezTo>
                    <a:pt x="709" y="574"/>
                    <a:pt x="575" y="709"/>
                    <a:pt x="413" y="7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2" name="Google Shape;522;p18"/>
          <p:cNvGrpSpPr/>
          <p:nvPr/>
        </p:nvGrpSpPr>
        <p:grpSpPr>
          <a:xfrm>
            <a:off x="6844412" y="2563132"/>
            <a:ext cx="866294" cy="1297138"/>
            <a:chOff x="8649928" y="3024566"/>
            <a:chExt cx="866294" cy="1297138"/>
          </a:xfrm>
        </p:grpSpPr>
        <p:sp>
          <p:nvSpPr>
            <p:cNvPr id="523" name="Google Shape;523;p18"/>
            <p:cNvSpPr/>
            <p:nvPr/>
          </p:nvSpPr>
          <p:spPr>
            <a:xfrm>
              <a:off x="9085380" y="4319399"/>
              <a:ext cx="2303" cy="2305"/>
            </a:xfrm>
            <a:custGeom>
              <a:avLst/>
              <a:gdLst/>
              <a:ahLst/>
              <a:cxnLst/>
              <a:rect l="l" t="t" r="r" b="b"/>
              <a:pathLst>
                <a:path w="1" h="1" extrusionOk="0">
                  <a:moveTo>
                    <a:pt x="0" y="0"/>
                  </a:moveTo>
                  <a:lnTo>
                    <a:pt x="0" y="0"/>
                  </a:lnTo>
                </a:path>
              </a:pathLst>
            </a:custGeom>
            <a:solidFill>
              <a:srgbClr val="5F95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18"/>
            <p:cNvSpPr/>
            <p:nvPr/>
          </p:nvSpPr>
          <p:spPr>
            <a:xfrm>
              <a:off x="9085380" y="4319399"/>
              <a:ext cx="2303" cy="2305"/>
            </a:xfrm>
            <a:custGeom>
              <a:avLst/>
              <a:gdLst/>
              <a:ahLst/>
              <a:cxnLst/>
              <a:rect l="l" t="t" r="r" b="b"/>
              <a:pathLst>
                <a:path w="1" h="1" extrusionOk="0">
                  <a:moveTo>
                    <a:pt x="0" y="0"/>
                  </a:moveTo>
                  <a:lnTo>
                    <a:pt x="0" y="0"/>
                  </a:lnTo>
                </a:path>
              </a:pathLst>
            </a:custGeom>
            <a:solidFill>
              <a:srgbClr val="5F95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p18"/>
            <p:cNvSpPr/>
            <p:nvPr/>
          </p:nvSpPr>
          <p:spPr>
            <a:xfrm>
              <a:off x="8649928" y="3024566"/>
              <a:ext cx="866294" cy="868599"/>
            </a:xfrm>
            <a:custGeom>
              <a:avLst/>
              <a:gdLst/>
              <a:ahLst/>
              <a:cxnLst/>
              <a:rect l="l" t="t" r="r" b="b"/>
              <a:pathLst>
                <a:path w="1660" h="1662" extrusionOk="0">
                  <a:moveTo>
                    <a:pt x="978" y="1616"/>
                  </a:moveTo>
                  <a:lnTo>
                    <a:pt x="978" y="1616"/>
                  </a:lnTo>
                  <a:cubicBezTo>
                    <a:pt x="772" y="1661"/>
                    <a:pt x="556" y="1616"/>
                    <a:pt x="377" y="1490"/>
                  </a:cubicBezTo>
                  <a:cubicBezTo>
                    <a:pt x="206" y="1373"/>
                    <a:pt x="80" y="1194"/>
                    <a:pt x="44" y="978"/>
                  </a:cubicBezTo>
                  <a:cubicBezTo>
                    <a:pt x="0" y="772"/>
                    <a:pt x="44" y="557"/>
                    <a:pt x="170" y="377"/>
                  </a:cubicBezTo>
                  <a:cubicBezTo>
                    <a:pt x="287" y="197"/>
                    <a:pt x="466" y="81"/>
                    <a:pt x="682" y="45"/>
                  </a:cubicBezTo>
                  <a:cubicBezTo>
                    <a:pt x="889" y="0"/>
                    <a:pt x="1104" y="45"/>
                    <a:pt x="1284" y="162"/>
                  </a:cubicBezTo>
                  <a:cubicBezTo>
                    <a:pt x="1463" y="287"/>
                    <a:pt x="1579" y="467"/>
                    <a:pt x="1615" y="682"/>
                  </a:cubicBezTo>
                  <a:cubicBezTo>
                    <a:pt x="1659" y="889"/>
                    <a:pt x="1615" y="1104"/>
                    <a:pt x="1490" y="1284"/>
                  </a:cubicBezTo>
                  <a:cubicBezTo>
                    <a:pt x="1373" y="1454"/>
                    <a:pt x="1194" y="1580"/>
                    <a:pt x="978" y="1616"/>
                  </a:cubicBezTo>
                  <a:close/>
                  <a:moveTo>
                    <a:pt x="700" y="143"/>
                  </a:moveTo>
                  <a:lnTo>
                    <a:pt x="700" y="143"/>
                  </a:lnTo>
                  <a:cubicBezTo>
                    <a:pt x="520" y="179"/>
                    <a:pt x="359" y="278"/>
                    <a:pt x="251" y="440"/>
                  </a:cubicBezTo>
                  <a:cubicBezTo>
                    <a:pt x="152" y="592"/>
                    <a:pt x="107" y="772"/>
                    <a:pt x="143" y="960"/>
                  </a:cubicBezTo>
                  <a:cubicBezTo>
                    <a:pt x="179" y="1140"/>
                    <a:pt x="287" y="1301"/>
                    <a:pt x="439" y="1409"/>
                  </a:cubicBezTo>
                  <a:cubicBezTo>
                    <a:pt x="592" y="1508"/>
                    <a:pt x="781" y="1553"/>
                    <a:pt x="960" y="1517"/>
                  </a:cubicBezTo>
                  <a:cubicBezTo>
                    <a:pt x="1149" y="1481"/>
                    <a:pt x="1301" y="1373"/>
                    <a:pt x="1409" y="1221"/>
                  </a:cubicBezTo>
                  <a:cubicBezTo>
                    <a:pt x="1516" y="1068"/>
                    <a:pt x="1552" y="880"/>
                    <a:pt x="1516" y="700"/>
                  </a:cubicBezTo>
                  <a:cubicBezTo>
                    <a:pt x="1481" y="511"/>
                    <a:pt x="1373" y="359"/>
                    <a:pt x="1221" y="251"/>
                  </a:cubicBezTo>
                  <a:cubicBezTo>
                    <a:pt x="1068" y="143"/>
                    <a:pt x="879" y="108"/>
                    <a:pt x="700" y="1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6" name="Google Shape;526;p18"/>
            <p:cNvSpPr/>
            <p:nvPr/>
          </p:nvSpPr>
          <p:spPr>
            <a:xfrm>
              <a:off x="8891846" y="3174324"/>
              <a:ext cx="389371" cy="343291"/>
            </a:xfrm>
            <a:custGeom>
              <a:avLst/>
              <a:gdLst/>
              <a:ahLst/>
              <a:cxnLst/>
              <a:rect l="l" t="t" r="r" b="b"/>
              <a:pathLst>
                <a:path w="747" h="656" extrusionOk="0">
                  <a:moveTo>
                    <a:pt x="728" y="90"/>
                  </a:moveTo>
                  <a:lnTo>
                    <a:pt x="728" y="90"/>
                  </a:lnTo>
                  <a:cubicBezTo>
                    <a:pt x="404" y="557"/>
                    <a:pt x="404" y="557"/>
                    <a:pt x="404" y="557"/>
                  </a:cubicBezTo>
                  <a:cubicBezTo>
                    <a:pt x="395" y="575"/>
                    <a:pt x="387" y="584"/>
                    <a:pt x="368" y="593"/>
                  </a:cubicBezTo>
                  <a:cubicBezTo>
                    <a:pt x="72" y="646"/>
                    <a:pt x="72" y="646"/>
                    <a:pt x="72" y="646"/>
                  </a:cubicBezTo>
                  <a:cubicBezTo>
                    <a:pt x="45" y="655"/>
                    <a:pt x="18" y="638"/>
                    <a:pt x="9" y="602"/>
                  </a:cubicBezTo>
                  <a:cubicBezTo>
                    <a:pt x="0" y="575"/>
                    <a:pt x="18" y="548"/>
                    <a:pt x="54" y="548"/>
                  </a:cubicBezTo>
                  <a:cubicBezTo>
                    <a:pt x="324" y="494"/>
                    <a:pt x="324" y="494"/>
                    <a:pt x="324" y="494"/>
                  </a:cubicBezTo>
                  <a:cubicBezTo>
                    <a:pt x="638" y="27"/>
                    <a:pt x="638" y="27"/>
                    <a:pt x="638" y="27"/>
                  </a:cubicBezTo>
                  <a:cubicBezTo>
                    <a:pt x="656" y="9"/>
                    <a:pt x="692" y="0"/>
                    <a:pt x="710" y="18"/>
                  </a:cubicBezTo>
                  <a:cubicBezTo>
                    <a:pt x="737" y="36"/>
                    <a:pt x="746" y="63"/>
                    <a:pt x="728" y="9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7" name="Google Shape;527;p18"/>
          <p:cNvGrpSpPr/>
          <p:nvPr/>
        </p:nvGrpSpPr>
        <p:grpSpPr>
          <a:xfrm>
            <a:off x="4508183" y="904271"/>
            <a:ext cx="1108213" cy="942326"/>
            <a:chOff x="6313699" y="1365705"/>
            <a:chExt cx="1108213" cy="942326"/>
          </a:xfrm>
        </p:grpSpPr>
        <p:sp>
          <p:nvSpPr>
            <p:cNvPr id="528" name="Google Shape;528;p18"/>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9" name="Google Shape;529;p18"/>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0" name="Google Shape;530;p18"/>
            <p:cNvSpPr/>
            <p:nvPr/>
          </p:nvSpPr>
          <p:spPr>
            <a:xfrm>
              <a:off x="6313699" y="1467080"/>
              <a:ext cx="840951" cy="840951"/>
            </a:xfrm>
            <a:custGeom>
              <a:avLst/>
              <a:gdLst/>
              <a:ahLst/>
              <a:cxnLst/>
              <a:rect l="l" t="t" r="r" b="b"/>
              <a:pathLst>
                <a:path w="1609" h="1608" extrusionOk="0">
                  <a:moveTo>
                    <a:pt x="800" y="1607"/>
                  </a:moveTo>
                  <a:lnTo>
                    <a:pt x="800" y="1607"/>
                  </a:lnTo>
                  <a:cubicBezTo>
                    <a:pt x="593" y="1607"/>
                    <a:pt x="387" y="1527"/>
                    <a:pt x="234" y="1374"/>
                  </a:cubicBezTo>
                  <a:cubicBezTo>
                    <a:pt x="81" y="1221"/>
                    <a:pt x="0" y="1024"/>
                    <a:pt x="0" y="808"/>
                  </a:cubicBezTo>
                  <a:cubicBezTo>
                    <a:pt x="0" y="593"/>
                    <a:pt x="81" y="386"/>
                    <a:pt x="234" y="243"/>
                  </a:cubicBezTo>
                  <a:cubicBezTo>
                    <a:pt x="387" y="90"/>
                    <a:pt x="593" y="0"/>
                    <a:pt x="800" y="0"/>
                  </a:cubicBezTo>
                  <a:cubicBezTo>
                    <a:pt x="1015" y="0"/>
                    <a:pt x="1221" y="90"/>
                    <a:pt x="1374" y="243"/>
                  </a:cubicBezTo>
                  <a:cubicBezTo>
                    <a:pt x="1527" y="386"/>
                    <a:pt x="1608" y="593"/>
                    <a:pt x="1608" y="808"/>
                  </a:cubicBezTo>
                  <a:cubicBezTo>
                    <a:pt x="1608" y="1024"/>
                    <a:pt x="1527" y="1221"/>
                    <a:pt x="1374" y="1374"/>
                  </a:cubicBezTo>
                  <a:cubicBezTo>
                    <a:pt x="1221" y="1527"/>
                    <a:pt x="1015" y="1607"/>
                    <a:pt x="800" y="1607"/>
                  </a:cubicBezTo>
                  <a:close/>
                  <a:moveTo>
                    <a:pt x="800" y="108"/>
                  </a:moveTo>
                  <a:lnTo>
                    <a:pt x="800" y="108"/>
                  </a:lnTo>
                  <a:cubicBezTo>
                    <a:pt x="620" y="108"/>
                    <a:pt x="441" y="180"/>
                    <a:pt x="306" y="315"/>
                  </a:cubicBezTo>
                  <a:cubicBezTo>
                    <a:pt x="180" y="449"/>
                    <a:pt x="108" y="620"/>
                    <a:pt x="108" y="808"/>
                  </a:cubicBezTo>
                  <a:cubicBezTo>
                    <a:pt x="108" y="997"/>
                    <a:pt x="180" y="1167"/>
                    <a:pt x="306" y="1302"/>
                  </a:cubicBezTo>
                  <a:cubicBezTo>
                    <a:pt x="441" y="1437"/>
                    <a:pt x="620" y="1508"/>
                    <a:pt x="800" y="1508"/>
                  </a:cubicBezTo>
                  <a:cubicBezTo>
                    <a:pt x="988" y="1508"/>
                    <a:pt x="1168" y="1437"/>
                    <a:pt x="1293" y="1302"/>
                  </a:cubicBezTo>
                  <a:cubicBezTo>
                    <a:pt x="1428" y="1167"/>
                    <a:pt x="1500" y="997"/>
                    <a:pt x="1500" y="808"/>
                  </a:cubicBezTo>
                  <a:cubicBezTo>
                    <a:pt x="1500" y="620"/>
                    <a:pt x="1428" y="449"/>
                    <a:pt x="1293" y="315"/>
                  </a:cubicBezTo>
                  <a:cubicBezTo>
                    <a:pt x="1168" y="180"/>
                    <a:pt x="988" y="108"/>
                    <a:pt x="800" y="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1" name="Google Shape;531;p18"/>
            <p:cNvSpPr/>
            <p:nvPr/>
          </p:nvSpPr>
          <p:spPr>
            <a:xfrm>
              <a:off x="6468066" y="1628358"/>
              <a:ext cx="520698" cy="440060"/>
            </a:xfrm>
            <a:custGeom>
              <a:avLst/>
              <a:gdLst/>
              <a:ahLst/>
              <a:cxnLst/>
              <a:rect l="l" t="t" r="r" b="b"/>
              <a:pathLst>
                <a:path w="997" h="844" extrusionOk="0">
                  <a:moveTo>
                    <a:pt x="978" y="80"/>
                  </a:moveTo>
                  <a:lnTo>
                    <a:pt x="978" y="80"/>
                  </a:lnTo>
                  <a:cubicBezTo>
                    <a:pt x="377" y="826"/>
                    <a:pt x="377" y="826"/>
                    <a:pt x="377" y="826"/>
                  </a:cubicBezTo>
                  <a:lnTo>
                    <a:pt x="377" y="826"/>
                  </a:lnTo>
                  <a:lnTo>
                    <a:pt x="377" y="834"/>
                  </a:lnTo>
                  <a:lnTo>
                    <a:pt x="377" y="834"/>
                  </a:lnTo>
                  <a:cubicBezTo>
                    <a:pt x="368" y="834"/>
                    <a:pt x="368" y="834"/>
                    <a:pt x="368" y="834"/>
                  </a:cubicBezTo>
                  <a:lnTo>
                    <a:pt x="368" y="834"/>
                  </a:lnTo>
                  <a:lnTo>
                    <a:pt x="368" y="834"/>
                  </a:lnTo>
                  <a:cubicBezTo>
                    <a:pt x="359" y="834"/>
                    <a:pt x="359" y="834"/>
                    <a:pt x="359" y="834"/>
                  </a:cubicBezTo>
                  <a:cubicBezTo>
                    <a:pt x="359" y="834"/>
                    <a:pt x="359" y="834"/>
                    <a:pt x="359" y="843"/>
                  </a:cubicBezTo>
                  <a:lnTo>
                    <a:pt x="359" y="843"/>
                  </a:lnTo>
                  <a:lnTo>
                    <a:pt x="350" y="843"/>
                  </a:lnTo>
                  <a:lnTo>
                    <a:pt x="350" y="843"/>
                  </a:lnTo>
                  <a:lnTo>
                    <a:pt x="350" y="843"/>
                  </a:lnTo>
                  <a:lnTo>
                    <a:pt x="350" y="843"/>
                  </a:lnTo>
                  <a:lnTo>
                    <a:pt x="350" y="843"/>
                  </a:lnTo>
                  <a:lnTo>
                    <a:pt x="350" y="843"/>
                  </a:lnTo>
                  <a:cubicBezTo>
                    <a:pt x="350" y="843"/>
                    <a:pt x="350" y="843"/>
                    <a:pt x="341" y="843"/>
                  </a:cubicBezTo>
                  <a:lnTo>
                    <a:pt x="341" y="843"/>
                  </a:lnTo>
                  <a:lnTo>
                    <a:pt x="341" y="843"/>
                  </a:lnTo>
                  <a:lnTo>
                    <a:pt x="341" y="843"/>
                  </a:lnTo>
                  <a:lnTo>
                    <a:pt x="341" y="843"/>
                  </a:lnTo>
                  <a:cubicBezTo>
                    <a:pt x="332" y="843"/>
                    <a:pt x="332" y="834"/>
                    <a:pt x="332" y="834"/>
                  </a:cubicBezTo>
                  <a:lnTo>
                    <a:pt x="332" y="834"/>
                  </a:lnTo>
                  <a:cubicBezTo>
                    <a:pt x="323" y="834"/>
                    <a:pt x="323" y="834"/>
                    <a:pt x="323" y="834"/>
                  </a:cubicBezTo>
                  <a:lnTo>
                    <a:pt x="323" y="834"/>
                  </a:lnTo>
                  <a:lnTo>
                    <a:pt x="323" y="834"/>
                  </a:lnTo>
                  <a:cubicBezTo>
                    <a:pt x="323" y="834"/>
                    <a:pt x="323" y="834"/>
                    <a:pt x="314" y="834"/>
                  </a:cubicBezTo>
                  <a:lnTo>
                    <a:pt x="314" y="826"/>
                  </a:lnTo>
                  <a:lnTo>
                    <a:pt x="314" y="826"/>
                  </a:lnTo>
                  <a:cubicBezTo>
                    <a:pt x="18" y="529"/>
                    <a:pt x="18" y="529"/>
                    <a:pt x="18" y="529"/>
                  </a:cubicBezTo>
                  <a:cubicBezTo>
                    <a:pt x="0" y="511"/>
                    <a:pt x="0" y="484"/>
                    <a:pt x="18" y="466"/>
                  </a:cubicBezTo>
                  <a:cubicBezTo>
                    <a:pt x="36" y="448"/>
                    <a:pt x="72" y="448"/>
                    <a:pt x="90" y="466"/>
                  </a:cubicBezTo>
                  <a:cubicBezTo>
                    <a:pt x="341" y="727"/>
                    <a:pt x="341" y="727"/>
                    <a:pt x="341" y="727"/>
                  </a:cubicBezTo>
                  <a:cubicBezTo>
                    <a:pt x="907" y="26"/>
                    <a:pt x="907" y="26"/>
                    <a:pt x="907" y="26"/>
                  </a:cubicBezTo>
                  <a:cubicBezTo>
                    <a:pt x="924" y="0"/>
                    <a:pt x="951" y="0"/>
                    <a:pt x="978" y="17"/>
                  </a:cubicBezTo>
                  <a:cubicBezTo>
                    <a:pt x="996" y="36"/>
                    <a:pt x="996" y="62"/>
                    <a:pt x="978" y="8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2" name="Google Shape;532;p18"/>
          <p:cNvSpPr txBox="1"/>
          <p:nvPr/>
        </p:nvSpPr>
        <p:spPr>
          <a:xfrm>
            <a:off x="55136" y="401268"/>
            <a:ext cx="3606928" cy="827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US" sz="2000" b="1" i="0" u="none" strike="noStrike" cap="none" dirty="0" err="1">
                <a:solidFill>
                  <a:srgbClr val="8DC641"/>
                </a:solidFill>
                <a:latin typeface="Calibri"/>
                <a:ea typeface="Calibri"/>
                <a:cs typeface="Calibri"/>
                <a:sym typeface="Calibri"/>
              </a:rPr>
              <a:t>Vštepiť</a:t>
            </a:r>
            <a:r>
              <a:rPr lang="en-US" sz="2000" b="1" i="0" u="none" strike="noStrike" cap="none" dirty="0">
                <a:solidFill>
                  <a:srgbClr val="8DC641"/>
                </a:solidFill>
                <a:latin typeface="Calibri"/>
                <a:ea typeface="Calibri"/>
                <a:cs typeface="Calibri"/>
                <a:sym typeface="Calibri"/>
              </a:rPr>
              <a:t> </a:t>
            </a:r>
            <a:r>
              <a:rPr lang="en-US" sz="2000" b="1" i="0" u="none" strike="noStrike" cap="none" dirty="0" err="1">
                <a:solidFill>
                  <a:srgbClr val="8DC641"/>
                </a:solidFill>
                <a:latin typeface="Calibri"/>
                <a:ea typeface="Calibri"/>
                <a:cs typeface="Calibri"/>
                <a:sym typeface="Calibri"/>
              </a:rPr>
              <a:t>zmysel</a:t>
            </a:r>
            <a:r>
              <a:rPr lang="en-US" sz="2000" b="1" i="0" u="none" strike="noStrike" cap="none" dirty="0">
                <a:solidFill>
                  <a:srgbClr val="8DC641"/>
                </a:solidFill>
                <a:latin typeface="Calibri"/>
                <a:ea typeface="Calibri"/>
                <a:cs typeface="Calibri"/>
                <a:sym typeface="Calibri"/>
              </a:rPr>
              <a:t> pre </a:t>
            </a:r>
            <a:r>
              <a:rPr lang="en-US" sz="2000" b="1" i="0" u="none" strike="noStrike" cap="none" dirty="0" err="1">
                <a:solidFill>
                  <a:srgbClr val="8DC641"/>
                </a:solidFill>
                <a:latin typeface="Calibri"/>
                <a:ea typeface="Calibri"/>
                <a:cs typeface="Calibri"/>
                <a:sym typeface="Calibri"/>
              </a:rPr>
              <a:t>starostlivosť</a:t>
            </a:r>
            <a:r>
              <a:rPr lang="en-US" sz="2000" b="1" i="0" u="none" strike="noStrike" cap="none" dirty="0">
                <a:solidFill>
                  <a:srgbClr val="8DC641"/>
                </a:solidFill>
                <a:latin typeface="Calibri"/>
                <a:ea typeface="Calibri"/>
                <a:cs typeface="Calibri"/>
                <a:sym typeface="Calibri"/>
              </a:rPr>
              <a:t> o </a:t>
            </a:r>
            <a:r>
              <a:rPr lang="en-US" sz="2000" b="1" i="0" u="none" strike="noStrike" cap="none" dirty="0" err="1">
                <a:solidFill>
                  <a:srgbClr val="8DC641"/>
                </a:solidFill>
                <a:latin typeface="Calibri"/>
                <a:ea typeface="Calibri"/>
                <a:cs typeface="Calibri"/>
                <a:sym typeface="Calibri"/>
              </a:rPr>
              <a:t>životné</a:t>
            </a:r>
            <a:r>
              <a:rPr lang="en-US" sz="2000" b="1" i="0" u="none" strike="noStrike" cap="none" dirty="0">
                <a:solidFill>
                  <a:srgbClr val="8DC641"/>
                </a:solidFill>
                <a:latin typeface="Calibri"/>
                <a:ea typeface="Calibri"/>
                <a:cs typeface="Calibri"/>
                <a:sym typeface="Calibri"/>
              </a:rPr>
              <a:t> </a:t>
            </a:r>
            <a:r>
              <a:rPr lang="en-US" sz="2000" b="1" i="0" u="none" strike="noStrike" cap="none" dirty="0" err="1">
                <a:solidFill>
                  <a:srgbClr val="8DC641"/>
                </a:solidFill>
                <a:latin typeface="Calibri"/>
                <a:ea typeface="Calibri"/>
                <a:cs typeface="Calibri"/>
                <a:sym typeface="Calibri"/>
              </a:rPr>
              <a:t>prostredie</a:t>
            </a:r>
            <a:endParaRPr sz="2000" b="0" i="0" u="none" strike="noStrike" cap="none" dirty="0">
              <a:solidFill>
                <a:srgbClr val="000000"/>
              </a:solidFill>
              <a:latin typeface="Arial"/>
              <a:ea typeface="Arial"/>
              <a:cs typeface="Arial"/>
              <a:sym typeface="Arial"/>
            </a:endParaRPr>
          </a:p>
        </p:txBody>
      </p:sp>
      <p:sp>
        <p:nvSpPr>
          <p:cNvPr id="533" name="Google Shape;533;p18"/>
          <p:cNvSpPr txBox="1"/>
          <p:nvPr/>
        </p:nvSpPr>
        <p:spPr>
          <a:xfrm>
            <a:off x="230800" y="1268850"/>
            <a:ext cx="3255600" cy="295680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1900" i="0" u="none" strike="noStrike" cap="none">
                <a:solidFill>
                  <a:srgbClr val="000000"/>
                </a:solidFill>
                <a:latin typeface="Calibri"/>
                <a:ea typeface="Calibri"/>
                <a:cs typeface="Calibri"/>
                <a:sym typeface="Calibri"/>
              </a:rPr>
              <a:t>Agroekologické princípy zdôrazňujú vzájomnú prepojenosť ľudských činností a prírody. Zapojením mladých ľudí do agroekologických postupov im môžeme vštepiť hlbšie pochopenie starostlivosti o životné prostredie a podporiť zodpovedné hospodárenie so zdrojmi.</a:t>
            </a:r>
            <a:endParaRPr sz="1900" i="0" u="none" strike="noStrike" cap="none">
              <a:solidFill>
                <a:srgbClr val="000000"/>
              </a:solidFill>
              <a:latin typeface="Calibri"/>
              <a:ea typeface="Calibri"/>
              <a:cs typeface="Calibri"/>
              <a:sym typeface="Calibri"/>
            </a:endParaRPr>
          </a:p>
        </p:txBody>
      </p:sp>
      <p:cxnSp>
        <p:nvCxnSpPr>
          <p:cNvPr id="534" name="Google Shape;534;p18"/>
          <p:cNvCxnSpPr/>
          <p:nvPr/>
        </p:nvCxnSpPr>
        <p:spPr>
          <a:xfrm rot="10800000">
            <a:off x="2770679" y="1046615"/>
            <a:ext cx="1873439" cy="8679"/>
          </a:xfrm>
          <a:prstGeom prst="straightConnector1">
            <a:avLst/>
          </a:prstGeom>
          <a:noFill/>
          <a:ln w="12950" cap="flat" cmpd="sng">
            <a:solidFill>
              <a:srgbClr val="8DC641"/>
            </a:solidFill>
            <a:prstDash val="solid"/>
            <a:round/>
            <a:headEnd type="none" w="sm" len="sm"/>
            <a:tailEnd type="none" w="sm" len="sm"/>
          </a:ln>
        </p:spPr>
      </p:cxnSp>
      <p:sp>
        <p:nvSpPr>
          <p:cNvPr id="535" name="Google Shape;535;p18"/>
          <p:cNvSpPr/>
          <p:nvPr/>
        </p:nvSpPr>
        <p:spPr>
          <a:xfrm>
            <a:off x="2724248" y="1005646"/>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18"/>
          <p:cNvSpPr txBox="1"/>
          <p:nvPr/>
        </p:nvSpPr>
        <p:spPr>
          <a:xfrm>
            <a:off x="230804" y="4673025"/>
            <a:ext cx="29727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US" sz="2000" b="1" i="0" u="none" strike="noStrike" cap="none">
                <a:solidFill>
                  <a:srgbClr val="63C1D3"/>
                </a:solidFill>
                <a:latin typeface="Calibri"/>
                <a:ea typeface="Calibri"/>
                <a:cs typeface="Calibri"/>
                <a:sym typeface="Calibri"/>
              </a:rPr>
              <a:t>Posilnenie potravinovej bezpečnosti a výživy</a:t>
            </a:r>
            <a:endParaRPr sz="2000" b="0" i="0" u="none" strike="noStrike" cap="none">
              <a:solidFill>
                <a:srgbClr val="000000"/>
              </a:solidFill>
              <a:latin typeface="Arial"/>
              <a:ea typeface="Arial"/>
              <a:cs typeface="Arial"/>
              <a:sym typeface="Arial"/>
            </a:endParaRPr>
          </a:p>
        </p:txBody>
      </p:sp>
      <p:sp>
        <p:nvSpPr>
          <p:cNvPr id="537" name="Google Shape;537;p18"/>
          <p:cNvSpPr txBox="1"/>
          <p:nvPr/>
        </p:nvSpPr>
        <p:spPr>
          <a:xfrm>
            <a:off x="1132284" y="5336540"/>
            <a:ext cx="6636600" cy="11598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1900" b="0" i="0" u="none" strike="noStrike" cap="none">
                <a:solidFill>
                  <a:srgbClr val="000000"/>
                </a:solidFill>
                <a:latin typeface="Calibri"/>
                <a:ea typeface="Calibri"/>
                <a:cs typeface="Calibri"/>
                <a:sym typeface="Calibri"/>
              </a:rPr>
              <a:t>Agroekologické postupy sa často zameriavajú na diverzifikáciu produkcie potravín, čo môže zlepšiť stravovanie domácností a prispieť k lepšej výžive mladých ľudí a ich rodín. To môže mať dlhodobý vplyv na zdravie a pohodu.</a:t>
            </a:r>
            <a:endParaRPr sz="1900" b="0" i="0" u="none" strike="noStrike" cap="none">
              <a:solidFill>
                <a:srgbClr val="000000"/>
              </a:solidFill>
              <a:latin typeface="Arial"/>
              <a:ea typeface="Arial"/>
              <a:cs typeface="Arial"/>
              <a:sym typeface="Arial"/>
            </a:endParaRPr>
          </a:p>
        </p:txBody>
      </p:sp>
      <p:sp>
        <p:nvSpPr>
          <p:cNvPr id="538" name="Google Shape;538;p18"/>
          <p:cNvSpPr txBox="1"/>
          <p:nvPr/>
        </p:nvSpPr>
        <p:spPr>
          <a:xfrm>
            <a:off x="9374828" y="1819513"/>
            <a:ext cx="2498679" cy="33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9FDADF"/>
              </a:buClr>
              <a:buSzPts val="2800"/>
              <a:buFont typeface="Arial"/>
              <a:buNone/>
            </a:pPr>
            <a:r>
              <a:rPr lang="en-US" sz="2000" b="1" i="0" u="none" strike="noStrike" cap="none">
                <a:solidFill>
                  <a:srgbClr val="9FDADF"/>
                </a:solidFill>
                <a:latin typeface="Calibri"/>
                <a:ea typeface="Calibri"/>
                <a:cs typeface="Calibri"/>
                <a:sym typeface="Calibri"/>
              </a:rPr>
              <a:t>Podpora podnikania a inovácií</a:t>
            </a:r>
            <a:endParaRPr sz="2000" b="0" i="0" u="none" strike="noStrike" cap="none">
              <a:solidFill>
                <a:srgbClr val="000000"/>
              </a:solidFill>
              <a:latin typeface="Arial"/>
              <a:ea typeface="Arial"/>
              <a:cs typeface="Arial"/>
              <a:sym typeface="Arial"/>
            </a:endParaRPr>
          </a:p>
        </p:txBody>
      </p:sp>
      <p:sp>
        <p:nvSpPr>
          <p:cNvPr id="539" name="Google Shape;539;p18"/>
          <p:cNvSpPr txBox="1"/>
          <p:nvPr/>
        </p:nvSpPr>
        <p:spPr>
          <a:xfrm>
            <a:off x="8342525" y="2563125"/>
            <a:ext cx="3542400" cy="33015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1900" b="0" i="0" u="none" strike="noStrike" cap="none">
                <a:solidFill>
                  <a:srgbClr val="000000"/>
                </a:solidFill>
                <a:latin typeface="Calibri"/>
                <a:ea typeface="Calibri"/>
                <a:cs typeface="Calibri"/>
                <a:sym typeface="Calibri"/>
              </a:rPr>
              <a:t>Agroekológia ponúka mladým ľuďom celý rad príležitostí na rozvoj podnikateľských zručností a uplatňovanie inovatívnych riešení poľnohospodárskych výziev. Účasťou na agroekologických projektoch môžu mladí ľudia získať praktické skúsenosti, rozvíjať schopnosti riešiť problémy a prispievať k udržateľnému rozvoju svojich komunít.</a:t>
            </a:r>
            <a:endParaRPr sz="1900" b="0" i="0" u="none" strike="noStrike" cap="none">
              <a:solidFill>
                <a:srgbClr val="000000"/>
              </a:solidFill>
              <a:latin typeface="Arial"/>
              <a:ea typeface="Arial"/>
              <a:cs typeface="Arial"/>
              <a:sym typeface="Arial"/>
            </a:endParaRPr>
          </a:p>
        </p:txBody>
      </p:sp>
      <p:grpSp>
        <p:nvGrpSpPr>
          <p:cNvPr id="540" name="Google Shape;540;p18"/>
          <p:cNvGrpSpPr/>
          <p:nvPr/>
        </p:nvGrpSpPr>
        <p:grpSpPr>
          <a:xfrm>
            <a:off x="3203538" y="5012332"/>
            <a:ext cx="1919870" cy="90131"/>
            <a:chOff x="6348336" y="5127450"/>
            <a:chExt cx="1919870" cy="90131"/>
          </a:xfrm>
        </p:grpSpPr>
        <p:cxnSp>
          <p:nvCxnSpPr>
            <p:cNvPr id="541" name="Google Shape;541;p18"/>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542" name="Google Shape;542;p18"/>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43" name="Google Shape;543;p18"/>
          <p:cNvGrpSpPr/>
          <p:nvPr/>
        </p:nvGrpSpPr>
        <p:grpSpPr>
          <a:xfrm rot="10800000">
            <a:off x="7475701" y="2132979"/>
            <a:ext cx="1919870" cy="90131"/>
            <a:chOff x="6348336" y="5127450"/>
            <a:chExt cx="1919870" cy="90131"/>
          </a:xfrm>
        </p:grpSpPr>
        <p:cxnSp>
          <p:nvCxnSpPr>
            <p:cNvPr id="544" name="Google Shape;544;p18"/>
            <p:cNvCxnSpPr/>
            <p:nvPr/>
          </p:nvCxnSpPr>
          <p:spPr>
            <a:xfrm rot="10800000">
              <a:off x="6394767" y="5168419"/>
              <a:ext cx="1873439" cy="8679"/>
            </a:xfrm>
            <a:prstGeom prst="straightConnector1">
              <a:avLst/>
            </a:prstGeom>
            <a:noFill/>
            <a:ln w="12950" cap="flat" cmpd="sng">
              <a:solidFill>
                <a:srgbClr val="9FDADF"/>
              </a:solidFill>
              <a:prstDash val="solid"/>
              <a:round/>
              <a:headEnd type="none" w="sm" len="sm"/>
              <a:tailEnd type="none" w="sm" len="sm"/>
            </a:ln>
          </p:spPr>
        </p:cxnSp>
        <p:sp>
          <p:nvSpPr>
            <p:cNvPr id="545" name="Google Shape;545;p18"/>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46" name="Google Shape;546;p18"/>
          <p:cNvSpPr txBox="1"/>
          <p:nvPr/>
        </p:nvSpPr>
        <p:spPr>
          <a:xfrm>
            <a:off x="6849204" y="391727"/>
            <a:ext cx="5237096" cy="691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900" b="1" i="0" u="none" strike="noStrike" cap="none" dirty="0" err="1">
                <a:solidFill>
                  <a:srgbClr val="0D0D0D"/>
                </a:solidFill>
                <a:latin typeface="Calibri"/>
                <a:ea typeface="Calibri"/>
                <a:cs typeface="Calibri"/>
                <a:sym typeface="Calibri"/>
              </a:rPr>
              <a:t>Vzdelávanie</a:t>
            </a:r>
            <a:r>
              <a:rPr lang="en-US" sz="2900" b="1" i="0" u="none" strike="noStrike" cap="none" dirty="0">
                <a:solidFill>
                  <a:srgbClr val="0D0D0D"/>
                </a:solidFill>
                <a:latin typeface="Calibri"/>
                <a:ea typeface="Calibri"/>
                <a:cs typeface="Calibri"/>
                <a:sym typeface="Calibri"/>
              </a:rPr>
              <a:t> </a:t>
            </a:r>
            <a:r>
              <a:rPr lang="en-US" sz="2900" b="1" dirty="0">
                <a:solidFill>
                  <a:srgbClr val="0D0D0D"/>
                </a:solidFill>
                <a:latin typeface="Calibri"/>
                <a:ea typeface="Calibri"/>
                <a:cs typeface="Calibri"/>
                <a:sym typeface="Calibri"/>
              </a:rPr>
              <a:t>a </a:t>
            </a:r>
            <a:r>
              <a:rPr lang="en-US" sz="2900" b="1" i="0" u="none" strike="noStrike" cap="none" dirty="0" err="1">
                <a:solidFill>
                  <a:srgbClr val="0D0D0D"/>
                </a:solidFill>
                <a:latin typeface="Calibri"/>
                <a:ea typeface="Calibri"/>
                <a:cs typeface="Calibri"/>
                <a:sym typeface="Calibri"/>
              </a:rPr>
              <a:t>zapájanie</a:t>
            </a:r>
            <a:r>
              <a:rPr lang="en-US" sz="2900" b="1" i="0" u="none" strike="noStrike" cap="none" dirty="0">
                <a:solidFill>
                  <a:srgbClr val="0D0D0D"/>
                </a:solidFill>
                <a:latin typeface="Calibri"/>
                <a:ea typeface="Calibri"/>
                <a:cs typeface="Calibri"/>
                <a:sym typeface="Calibri"/>
              </a:rPr>
              <a:t> </a:t>
            </a:r>
            <a:r>
              <a:rPr lang="en-US" sz="2900" b="1" i="0" u="none" strike="noStrike" cap="none" dirty="0" err="1">
                <a:solidFill>
                  <a:srgbClr val="0D0D0D"/>
                </a:solidFill>
                <a:latin typeface="Calibri"/>
                <a:ea typeface="Calibri"/>
                <a:cs typeface="Calibri"/>
                <a:sym typeface="Calibri"/>
              </a:rPr>
              <a:t>mládeže</a:t>
            </a:r>
            <a:endParaRPr sz="2900" b="1" i="0" u="none" strike="noStrike" cap="none" dirty="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900" b="0" i="0" u="none" strike="noStrike" cap="none" dirty="0">
              <a:solidFill>
                <a:srgbClr val="0D0D0D"/>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2e8e45bbabd_0_0"/>
          <p:cNvSpPr txBox="1">
            <a:spLocks noGrp="1"/>
          </p:cNvSpPr>
          <p:nvPr>
            <p:ph type="body" idx="1"/>
          </p:nvPr>
        </p:nvSpPr>
        <p:spPr>
          <a:xfrm>
            <a:off x="765300" y="1659050"/>
            <a:ext cx="7878826" cy="1518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n-US" sz="2100" dirty="0"/>
              <a:t>Družstvo </a:t>
            </a:r>
            <a:r>
              <a:rPr lang="en-US" sz="2100" u="sng" dirty="0">
                <a:solidFill>
                  <a:schemeClr val="hlink"/>
                </a:solidFill>
                <a:hlinkClick r:id="rId3"/>
              </a:rPr>
              <a:t>XFARM, </a:t>
            </a:r>
            <a:r>
              <a:rPr lang="en-US" sz="2100" dirty="0"/>
              <a:t>ktoré sa nachádza v San Vito </a:t>
            </a:r>
            <a:r>
              <a:rPr lang="en-US" sz="2100" dirty="0" err="1"/>
              <a:t>dei Normanni </a:t>
            </a:r>
            <a:r>
              <a:rPr lang="en-US" sz="2100" dirty="0"/>
              <a:t>v srdci Apúlie, je výnimočným príkladom toho, ako môže agroekológia pozitívne zmeniť vidiecke komunity. Družstvo XFARM založilo svoju činnosť na pôde, ktorá bola kedysi v rukách </a:t>
            </a:r>
            <a:r>
              <a:rPr lang="en-US" sz="2100" dirty="0" err="1"/>
              <a:t>organizovaného </a:t>
            </a:r>
            <a:r>
              <a:rPr lang="en-US" sz="2100" dirty="0"/>
              <a:t>zločinu, a vytvorilo ekologický a sociálny model farmy, ktorý obnovuje ekosystém a prináša významné sociálne výhody.  </a:t>
            </a:r>
            <a:endParaRPr sz="2100" dirty="0"/>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228600" lvl="0" indent="-228600" algn="l" rtl="0">
              <a:lnSpc>
                <a:spcPct val="100000"/>
              </a:lnSpc>
              <a:spcBef>
                <a:spcPts val="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p:txBody>
      </p:sp>
      <p:sp>
        <p:nvSpPr>
          <p:cNvPr id="552" name="Google Shape;552;g2e8e45bbabd_0_0"/>
          <p:cNvSpPr txBox="1">
            <a:spLocks noGrp="1"/>
          </p:cNvSpPr>
          <p:nvPr>
            <p:ph type="body" idx="2"/>
          </p:nvPr>
        </p:nvSpPr>
        <p:spPr>
          <a:xfrm>
            <a:off x="689100" y="570575"/>
            <a:ext cx="10973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sz="3500" b="1" dirty="0">
                <a:solidFill>
                  <a:srgbClr val="75A949"/>
                </a:solidFill>
              </a:rPr>
              <a:t>Sociálne vplyvy a posilnenie postavenia: </a:t>
            </a:r>
            <a:endParaRPr sz="3500" b="1" dirty="0">
              <a:solidFill>
                <a:srgbClr val="75A949"/>
              </a:solidFill>
            </a:endParaRPr>
          </a:p>
          <a:p>
            <a:pPr marL="0" lvl="0" indent="0" algn="l" rtl="0">
              <a:lnSpc>
                <a:spcPct val="90000"/>
              </a:lnSpc>
              <a:spcBef>
                <a:spcPts val="0"/>
              </a:spcBef>
              <a:spcAft>
                <a:spcPts val="0"/>
              </a:spcAft>
              <a:buClr>
                <a:srgbClr val="8DC641"/>
              </a:buClr>
              <a:buSzPts val="3600"/>
              <a:buNone/>
            </a:pPr>
            <a:r>
              <a:rPr lang="en-US" sz="3500" b="1" dirty="0">
                <a:solidFill>
                  <a:srgbClr val="75A949"/>
                </a:solidFill>
              </a:rPr>
              <a:t>Prípad XFARM v Apúlii</a:t>
            </a:r>
            <a:endParaRPr sz="3500" b="1" dirty="0">
              <a:solidFill>
                <a:srgbClr val="75A949"/>
              </a:solidFill>
            </a:endParaRPr>
          </a:p>
          <a:p>
            <a:pPr marL="0" lvl="0" indent="0" algn="l" rtl="0">
              <a:lnSpc>
                <a:spcPct val="90000"/>
              </a:lnSpc>
              <a:spcBef>
                <a:spcPts val="1000"/>
              </a:spcBef>
              <a:spcAft>
                <a:spcPts val="0"/>
              </a:spcAft>
              <a:buClr>
                <a:srgbClr val="8DC641"/>
              </a:buClr>
              <a:buSzPts val="3600"/>
              <a:buNone/>
            </a:pPr>
            <a:endParaRPr b="1" dirty="0">
              <a:solidFill>
                <a:srgbClr val="75A949"/>
              </a:solidFill>
            </a:endParaRPr>
          </a:p>
        </p:txBody>
      </p:sp>
      <p:sp>
        <p:nvSpPr>
          <p:cNvPr id="553" name="Google Shape;553;g2e8e45bbabd_0_0"/>
          <p:cNvSpPr txBox="1"/>
          <p:nvPr/>
        </p:nvSpPr>
        <p:spPr>
          <a:xfrm>
            <a:off x="765300" y="4046975"/>
            <a:ext cx="10661400" cy="1819276"/>
          </a:xfrm>
          <a:prstGeom prst="rect">
            <a:avLst/>
          </a:prstGeom>
          <a:noFill/>
          <a:ln>
            <a:noFill/>
          </a:ln>
        </p:spPr>
        <p:txBody>
          <a:bodyPr spcFirstLastPara="1" wrap="square" lIns="91425" tIns="91425" rIns="91425" bIns="91425" anchor="t" anchorCtr="0">
            <a:noAutofit/>
          </a:bodyPr>
          <a:lstStyle/>
          <a:p>
            <a:pPr marL="0" lvl="0" indent="0" algn="just" rtl="0">
              <a:spcBef>
                <a:spcPts val="1200"/>
              </a:spcBef>
              <a:spcAft>
                <a:spcPts val="0"/>
              </a:spcAft>
              <a:buNone/>
            </a:pPr>
            <a:r>
              <a:rPr lang="en-US" sz="2000" b="1" dirty="0">
                <a:highlight>
                  <a:srgbClr val="8DC641"/>
                </a:highlight>
                <a:latin typeface="Calibri"/>
                <a:ea typeface="Calibri"/>
                <a:cs typeface="Calibri"/>
                <a:sym typeface="Calibri"/>
              </a:rPr>
              <a:t>Ekologická a sociálna regenerácia</a:t>
            </a:r>
            <a:endParaRPr sz="2000" b="1" dirty="0">
              <a:highlight>
                <a:srgbClr val="8DC641"/>
              </a:highlight>
              <a:latin typeface="Calibri"/>
              <a:ea typeface="Calibri"/>
              <a:cs typeface="Calibri"/>
              <a:sym typeface="Calibri"/>
            </a:endParaRPr>
          </a:p>
          <a:p>
            <a:pPr marL="0" lvl="0" indent="0" algn="just" rtl="0">
              <a:spcBef>
                <a:spcPts val="1200"/>
              </a:spcBef>
              <a:spcAft>
                <a:spcPts val="0"/>
              </a:spcAft>
              <a:buNone/>
            </a:pPr>
            <a:r>
              <a:rPr lang="en-US" sz="2000" dirty="0">
                <a:latin typeface="Calibri"/>
                <a:ea typeface="Calibri"/>
                <a:cs typeface="Calibri"/>
                <a:sym typeface="Calibri"/>
              </a:rPr>
              <a:t>Prostredníctvom transformácie 50 hektárov na multifunkčné vidiecke centrum spoločnosť XFARM podporila biodiverzitu a zaviedla postupy obehového hospodárstva. Znovu začlenili pôvodné odrody rastlín a ekologické a regeneračné poľnohospodárske postupy, čím zlepšili úrodnosť pôdy a eliminovali znečistenie životného prostredia.</a:t>
            </a:r>
            <a:endParaRPr sz="2000" dirty="0">
              <a:latin typeface="Calibri"/>
              <a:ea typeface="Calibri"/>
              <a:cs typeface="Calibri"/>
              <a:sym typeface="Calibri"/>
            </a:endParaRPr>
          </a:p>
          <a:p>
            <a:pPr marL="0" lvl="0" indent="0" algn="l" rtl="0">
              <a:spcBef>
                <a:spcPts val="1200"/>
              </a:spcBef>
              <a:spcAft>
                <a:spcPts val="0"/>
              </a:spcAft>
              <a:buNone/>
            </a:pPr>
            <a:endParaRPr sz="2000"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228600" lvl="0" indent="-228600" algn="l" rtl="0">
              <a:spcBef>
                <a:spcPts val="0"/>
              </a:spcBef>
              <a:spcAft>
                <a:spcPts val="0"/>
              </a:spcAft>
              <a:buClr>
                <a:srgbClr val="000000"/>
              </a:buClr>
              <a:buSzPts val="2400"/>
              <a:buFont typeface="Arial"/>
              <a:buNone/>
            </a:pPr>
            <a:endParaRPr sz="2000" dirty="0"/>
          </a:p>
          <a:p>
            <a:pPr marL="0" lvl="0" indent="0" algn="l" rtl="0">
              <a:spcBef>
                <a:spcPts val="1000"/>
              </a:spcBef>
              <a:spcAft>
                <a:spcPts val="0"/>
              </a:spcAft>
              <a:buClr>
                <a:srgbClr val="000000"/>
              </a:buClr>
              <a:buSzPts val="2400"/>
              <a:buFont typeface="Arial"/>
              <a:buNone/>
            </a:pPr>
            <a:endParaRPr sz="2000" dirty="0"/>
          </a:p>
          <a:p>
            <a:pPr marL="0" lvl="0" indent="0" algn="l" rtl="0">
              <a:spcBef>
                <a:spcPts val="1000"/>
              </a:spcBef>
              <a:spcAft>
                <a:spcPts val="0"/>
              </a:spcAft>
              <a:buClr>
                <a:srgbClr val="000000"/>
              </a:buClr>
              <a:buSzPts val="2400"/>
              <a:buFont typeface="Arial"/>
              <a:buNone/>
            </a:pPr>
            <a:endParaRPr sz="2000" dirty="0"/>
          </a:p>
          <a:p>
            <a:pPr marL="0" lvl="0" indent="0" algn="l" rtl="0">
              <a:spcBef>
                <a:spcPts val="0"/>
              </a:spcBef>
              <a:spcAft>
                <a:spcPts val="0"/>
              </a:spcAft>
              <a:buNone/>
            </a:pPr>
            <a:endParaRPr sz="2000" dirty="0"/>
          </a:p>
        </p:txBody>
      </p:sp>
      <p:pic>
        <p:nvPicPr>
          <p:cNvPr id="554" name="Google Shape;554;g2e8e45bbabd_0_0">
            <a:hlinkClick r:id="rId4"/>
          </p:cNvPr>
          <p:cNvPicPr preferRelativeResize="0"/>
          <p:nvPr/>
        </p:nvPicPr>
        <p:blipFill>
          <a:blip r:embed="rId5">
            <a:alphaModFix/>
          </a:blip>
          <a:stretch>
            <a:fillRect/>
          </a:stretch>
        </p:blipFill>
        <p:spPr>
          <a:xfrm>
            <a:off x="9056600" y="1218788"/>
            <a:ext cx="2173975" cy="3060175"/>
          </a:xfrm>
          <a:prstGeom prst="rect">
            <a:avLst/>
          </a:prstGeom>
          <a:noFill/>
          <a:ln>
            <a:noFill/>
          </a:ln>
        </p:spPr>
      </p:pic>
      <p:pic>
        <p:nvPicPr>
          <p:cNvPr id="555" name="Google Shape;555;g2e8e45bbabd_0_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965318" y="3693325"/>
            <a:ext cx="1937231" cy="803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e8e45bbabd_1_2"/>
          <p:cNvSpPr txBox="1">
            <a:spLocks noGrp="1"/>
          </p:cNvSpPr>
          <p:nvPr>
            <p:ph type="body" idx="1"/>
          </p:nvPr>
        </p:nvSpPr>
        <p:spPr>
          <a:xfrm>
            <a:off x="798450" y="1585275"/>
            <a:ext cx="11122800" cy="439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en-US" sz="2100" dirty="0"/>
              <a:t>Posilnenie</a:t>
            </a:r>
            <a:r>
              <a:rPr lang="en-US" sz="2100" b="1" dirty="0">
                <a:highlight>
                  <a:srgbClr val="8DC641"/>
                </a:highlight>
              </a:rPr>
              <a:t> postavenia komunity </a:t>
            </a:r>
            <a:endParaRPr sz="2100" dirty="0"/>
          </a:p>
          <a:p>
            <a:pPr marL="0" lvl="0" indent="0" algn="l" rtl="0">
              <a:lnSpc>
                <a:spcPct val="100000"/>
              </a:lnSpc>
              <a:spcBef>
                <a:spcPts val="0"/>
              </a:spcBef>
              <a:spcAft>
                <a:spcPts val="600"/>
              </a:spcAft>
              <a:buNone/>
            </a:pPr>
            <a:r>
              <a:rPr lang="en-US" sz="2100" dirty="0"/>
              <a:t>XFARM sa výrazne angažuje v oblasti </a:t>
            </a:r>
            <a:r>
              <a:rPr lang="en-US" sz="2100" dirty="0" err="1"/>
              <a:t>pracovnej </a:t>
            </a:r>
            <a:r>
              <a:rPr lang="en-US" sz="2100" dirty="0"/>
              <a:t>integrácie, najmä v prípade ľudí s ťažkosťami v prístupe na trh </a:t>
            </a:r>
            <a:r>
              <a:rPr lang="en-US" sz="2100" dirty="0" err="1"/>
              <a:t>práce, ako sú </a:t>
            </a:r>
            <a:r>
              <a:rPr lang="en-US" sz="2100" dirty="0"/>
              <a:t>osoby s duševným utrpením alebo osoby pochádzajúce z prostredia výkonu trestu. Poľnohospodárstvo sa tak stáva nielen prostriedkom na výrobu potravín, ale aj nástrojom sociálnej a osobnej integrácie. </a:t>
            </a:r>
          </a:p>
          <a:p>
            <a:pPr marL="0" lvl="0" indent="0" algn="l" rtl="0">
              <a:lnSpc>
                <a:spcPct val="100000"/>
              </a:lnSpc>
              <a:spcBef>
                <a:spcPts val="0"/>
              </a:spcBef>
              <a:spcAft>
                <a:spcPts val="600"/>
              </a:spcAft>
              <a:buNone/>
            </a:pPr>
            <a:endParaRPr sz="500" dirty="0"/>
          </a:p>
          <a:p>
            <a:pPr marL="0" lvl="0" indent="0" algn="l" rtl="0">
              <a:lnSpc>
                <a:spcPct val="100000"/>
              </a:lnSpc>
              <a:spcBef>
                <a:spcPts val="0"/>
              </a:spcBef>
              <a:spcAft>
                <a:spcPts val="600"/>
              </a:spcAft>
              <a:buNone/>
            </a:pPr>
            <a:r>
              <a:rPr lang="en-US" sz="2100" b="1" dirty="0">
                <a:highlight>
                  <a:srgbClr val="8DC641"/>
                </a:highlight>
              </a:rPr>
              <a:t>Vzdelávanie a inklúzia</a:t>
            </a:r>
            <a:endParaRPr sz="2100" b="1" dirty="0">
              <a:highlight>
                <a:srgbClr val="8DC641"/>
              </a:highlight>
            </a:endParaRPr>
          </a:p>
          <a:p>
            <a:pPr marL="0" lvl="0" indent="0" algn="l" rtl="0">
              <a:lnSpc>
                <a:spcPct val="100000"/>
              </a:lnSpc>
              <a:spcBef>
                <a:spcPts val="0"/>
              </a:spcBef>
              <a:spcAft>
                <a:spcPts val="600"/>
              </a:spcAft>
              <a:buNone/>
            </a:pPr>
            <a:r>
              <a:rPr lang="en-US" sz="2100" dirty="0"/>
              <a:t>Prostredníctvom </a:t>
            </a:r>
            <a:r>
              <a:rPr lang="en-US" sz="2100" dirty="0" err="1"/>
              <a:t>programov </a:t>
            </a:r>
            <a:r>
              <a:rPr lang="en-US" sz="2100" dirty="0"/>
              <a:t>technickej odbornej prípravy a podpory vedeckého výskumu, ako aj iniciatív, ako sú letné tábory a komunitné podujatia, XFARM podporuje aktívnu účasť miestnej komunity. Komunitná záhrada a aktivity CSA (komunitou podporované poľnohospodárstvo) umožňujú členom komunity aktívne sa podieľať na poľnohospodárskej výrobe, čím sa posilňuje väzba s miestnou oblasťou a medzi samotnými členmi.</a:t>
            </a:r>
            <a:endParaRPr sz="2100" dirty="0"/>
          </a:p>
          <a:p>
            <a:pPr marL="0" lvl="0" indent="0" algn="l" rtl="0">
              <a:lnSpc>
                <a:spcPct val="100000"/>
              </a:lnSpc>
              <a:spcBef>
                <a:spcPts val="1200"/>
              </a:spcBef>
              <a:spcAft>
                <a:spcPts val="0"/>
              </a:spcAft>
              <a:buNone/>
            </a:pPr>
            <a:endParaRPr sz="2100" dirty="0"/>
          </a:p>
          <a:p>
            <a:pPr marL="0" lvl="0" indent="0" algn="just" rtl="0">
              <a:lnSpc>
                <a:spcPct val="100000"/>
              </a:lnSpc>
              <a:spcBef>
                <a:spcPts val="1200"/>
              </a:spcBef>
              <a:spcAft>
                <a:spcPts val="0"/>
              </a:spcAft>
              <a:buNone/>
            </a:pPr>
            <a:endParaRPr sz="2100" dirty="0"/>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1000"/>
              </a:spcBef>
              <a:spcAft>
                <a:spcPts val="0"/>
              </a:spcAft>
              <a:buNone/>
            </a:pPr>
            <a:endParaRPr sz="2100" dirty="0">
              <a:latin typeface="Arial"/>
              <a:ea typeface="Arial"/>
              <a:cs typeface="Arial"/>
              <a:sym typeface="Arial"/>
            </a:endParaRPr>
          </a:p>
          <a:p>
            <a:pPr marL="0" lvl="0" indent="0" algn="l" rtl="0">
              <a:lnSpc>
                <a:spcPct val="100000"/>
              </a:lnSpc>
              <a:spcBef>
                <a:spcPts val="100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228600" lvl="0" indent="-228600" algn="l" rtl="0">
              <a:lnSpc>
                <a:spcPct val="100000"/>
              </a:lnSpc>
              <a:spcBef>
                <a:spcPts val="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p:txBody>
      </p:sp>
      <p:sp>
        <p:nvSpPr>
          <p:cNvPr id="561" name="Google Shape;561;g2e8e45bbabd_1_2"/>
          <p:cNvSpPr txBox="1">
            <a:spLocks noGrp="1"/>
          </p:cNvSpPr>
          <p:nvPr>
            <p:ph type="body" idx="2"/>
          </p:nvPr>
        </p:nvSpPr>
        <p:spPr>
          <a:xfrm>
            <a:off x="798450" y="494150"/>
            <a:ext cx="10973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sz="3500" b="1" dirty="0">
                <a:solidFill>
                  <a:srgbClr val="75A949"/>
                </a:solidFill>
              </a:rPr>
              <a:t>Sociálne vplyvy a posilnenie postavenia: </a:t>
            </a:r>
            <a:endParaRPr sz="3500" b="1" dirty="0">
              <a:solidFill>
                <a:srgbClr val="75A949"/>
              </a:solidFill>
            </a:endParaRPr>
          </a:p>
          <a:p>
            <a:pPr marL="0" lvl="0" indent="0" algn="l" rtl="0">
              <a:lnSpc>
                <a:spcPct val="90000"/>
              </a:lnSpc>
              <a:spcBef>
                <a:spcPts val="0"/>
              </a:spcBef>
              <a:spcAft>
                <a:spcPts val="0"/>
              </a:spcAft>
              <a:buClr>
                <a:srgbClr val="8DC641"/>
              </a:buClr>
              <a:buSzPts val="3600"/>
              <a:buNone/>
            </a:pPr>
            <a:r>
              <a:rPr lang="en-US" sz="3500" b="1" dirty="0">
                <a:solidFill>
                  <a:srgbClr val="75A949"/>
                </a:solidFill>
              </a:rPr>
              <a:t>Prípad XFARM v Apúlii</a:t>
            </a:r>
            <a:endParaRPr sz="3500" b="1" dirty="0">
              <a:solidFill>
                <a:srgbClr val="75A949"/>
              </a:solidFill>
            </a:endParaRPr>
          </a:p>
          <a:p>
            <a:pPr marL="0" lvl="0" indent="0" algn="l" rtl="0">
              <a:lnSpc>
                <a:spcPct val="90000"/>
              </a:lnSpc>
              <a:spcBef>
                <a:spcPts val="1000"/>
              </a:spcBef>
              <a:spcAft>
                <a:spcPts val="0"/>
              </a:spcAft>
              <a:buClr>
                <a:srgbClr val="8DC641"/>
              </a:buClr>
              <a:buSzPts val="3600"/>
              <a:buNone/>
            </a:pPr>
            <a:endParaRPr b="1" dirty="0">
              <a:solidFill>
                <a:srgbClr val="75A949"/>
              </a:solidFill>
            </a:endParaRPr>
          </a:p>
        </p:txBody>
      </p:sp>
      <p:grpSp>
        <p:nvGrpSpPr>
          <p:cNvPr id="2" name="Google Shape;421;p15">
            <a:extLst>
              <a:ext uri="{FF2B5EF4-FFF2-40B4-BE49-F238E27FC236}">
                <a16:creationId xmlns:a16="http://schemas.microsoft.com/office/drawing/2014/main" id="{5C790994-1674-B511-C132-71DD652C07EE}"/>
              </a:ext>
            </a:extLst>
          </p:cNvPr>
          <p:cNvGrpSpPr/>
          <p:nvPr/>
        </p:nvGrpSpPr>
        <p:grpSpPr>
          <a:xfrm rot="3730759">
            <a:off x="10560444" y="493578"/>
            <a:ext cx="949887" cy="1163493"/>
            <a:chOff x="7602444" y="4967675"/>
            <a:chExt cx="483620" cy="592374"/>
          </a:xfrm>
        </p:grpSpPr>
        <p:grpSp>
          <p:nvGrpSpPr>
            <p:cNvPr id="3" name="Google Shape;422;p15">
              <a:extLst>
                <a:ext uri="{FF2B5EF4-FFF2-40B4-BE49-F238E27FC236}">
                  <a16:creationId xmlns:a16="http://schemas.microsoft.com/office/drawing/2014/main" id="{30FFF7FB-8EB4-746B-1429-0129906B170E}"/>
                </a:ext>
              </a:extLst>
            </p:cNvPr>
            <p:cNvGrpSpPr/>
            <p:nvPr/>
          </p:nvGrpSpPr>
          <p:grpSpPr>
            <a:xfrm>
              <a:off x="7618661" y="4967675"/>
              <a:ext cx="467403" cy="507609"/>
              <a:chOff x="2251964" y="3590497"/>
              <a:chExt cx="467403" cy="507609"/>
            </a:xfrm>
          </p:grpSpPr>
          <p:sp>
            <p:nvSpPr>
              <p:cNvPr id="7" name="Google Shape;423;p15">
                <a:extLst>
                  <a:ext uri="{FF2B5EF4-FFF2-40B4-BE49-F238E27FC236}">
                    <a16:creationId xmlns:a16="http://schemas.microsoft.com/office/drawing/2014/main" id="{1D3779FD-FAEF-69E3-F135-1BEA1459E730}"/>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424;p15">
                <a:extLst>
                  <a:ext uri="{FF2B5EF4-FFF2-40B4-BE49-F238E27FC236}">
                    <a16:creationId xmlns:a16="http://schemas.microsoft.com/office/drawing/2014/main" id="{1EF2977A-E3DF-D2CB-34FD-9B7B626F4D0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425;p15">
                <a:extLst>
                  <a:ext uri="{FF2B5EF4-FFF2-40B4-BE49-F238E27FC236}">
                    <a16:creationId xmlns:a16="http://schemas.microsoft.com/office/drawing/2014/main" id="{BB05F238-898C-8D66-875E-0AD61A7ED0D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426;p15">
              <a:extLst>
                <a:ext uri="{FF2B5EF4-FFF2-40B4-BE49-F238E27FC236}">
                  <a16:creationId xmlns:a16="http://schemas.microsoft.com/office/drawing/2014/main" id="{C2EDEF94-C1A5-FF68-4B3C-82D5A2D0F69D}"/>
                </a:ext>
              </a:extLst>
            </p:cNvPr>
            <p:cNvGrpSpPr/>
            <p:nvPr/>
          </p:nvGrpSpPr>
          <p:grpSpPr>
            <a:xfrm>
              <a:off x="7602444" y="4993761"/>
              <a:ext cx="421973" cy="566288"/>
              <a:chOff x="2235747" y="3616583"/>
              <a:chExt cx="421973" cy="566288"/>
            </a:xfrm>
          </p:grpSpPr>
          <p:sp>
            <p:nvSpPr>
              <p:cNvPr id="5" name="Google Shape;427;p15">
                <a:extLst>
                  <a:ext uri="{FF2B5EF4-FFF2-40B4-BE49-F238E27FC236}">
                    <a16:creationId xmlns:a16="http://schemas.microsoft.com/office/drawing/2014/main" id="{6A9B3A09-09B2-3DA2-2110-F8516509C4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428;p15">
                <a:extLst>
                  <a:ext uri="{FF2B5EF4-FFF2-40B4-BE49-F238E27FC236}">
                    <a16:creationId xmlns:a16="http://schemas.microsoft.com/office/drawing/2014/main" id="{4B0D56D2-8286-CE1E-3089-0F10448213B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2e8e45bbabd_3_1"/>
          <p:cNvSpPr txBox="1">
            <a:spLocks noGrp="1"/>
          </p:cNvSpPr>
          <p:nvPr>
            <p:ph type="body" idx="1"/>
          </p:nvPr>
        </p:nvSpPr>
        <p:spPr>
          <a:xfrm>
            <a:off x="798450" y="1989425"/>
            <a:ext cx="10973100" cy="2806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600"/>
              </a:spcAft>
              <a:buNone/>
            </a:pPr>
            <a:r>
              <a:rPr lang="en-US" sz="2100" b="1" dirty="0">
                <a:highlight>
                  <a:srgbClr val="8DC641"/>
                </a:highlight>
              </a:rPr>
              <a:t>Rozvoj agrolesníckych systémov</a:t>
            </a:r>
            <a:endParaRPr sz="2100" b="1" dirty="0">
              <a:highlight>
                <a:srgbClr val="8DC641"/>
              </a:highlight>
            </a:endParaRPr>
          </a:p>
          <a:p>
            <a:pPr marL="0" lvl="0" indent="0" algn="l" rtl="0">
              <a:lnSpc>
                <a:spcPct val="115000"/>
              </a:lnSpc>
              <a:spcBef>
                <a:spcPts val="0"/>
              </a:spcBef>
              <a:spcAft>
                <a:spcPts val="600"/>
              </a:spcAft>
              <a:buNone/>
            </a:pPr>
            <a:r>
              <a:rPr lang="en-US" sz="2100" dirty="0"/>
              <a:t>Zavedenie prototypov agrolesníctva a premena intenzívneho olivového hája na agrolesnícky systém demonštruje inovatívny prístup k hospodáreniu s poľnohospodárskymi zdrojmi, ktorý integruje poľnohospodárske, lesnícke a chovateľské funkcie a prispieva k udržateľnej diverzifikácii poľnohospodárskej krajiny Apúlie.</a:t>
            </a:r>
            <a:endParaRPr sz="2100" dirty="0"/>
          </a:p>
          <a:p>
            <a:pPr marL="0" lvl="0" indent="0" algn="l" rtl="0">
              <a:lnSpc>
                <a:spcPct val="115000"/>
              </a:lnSpc>
              <a:spcBef>
                <a:spcPts val="0"/>
              </a:spcBef>
              <a:spcAft>
                <a:spcPts val="600"/>
              </a:spcAft>
              <a:buNone/>
            </a:pPr>
            <a:r>
              <a:rPr lang="en-US" sz="2100" dirty="0"/>
              <a:t>Tento prípad XFARM jasne ilustruje širokú škálu pozitívnych vplyvov, ktoré môže mať agroekológia na vidiecke komunity, a zdôrazňuje, ako takéto postupy nielen zlepšujú životné prostredie, ale aj podporujú sociálnu súdržnosť, hospodárske </a:t>
            </a:r>
            <a:r>
              <a:rPr lang="en-US" sz="2000" dirty="0"/>
              <a:t>posilnenie a sociálne začlenenie.</a:t>
            </a:r>
            <a:endParaRPr sz="2000" dirty="0"/>
          </a:p>
          <a:p>
            <a:pPr marL="0" lvl="0" indent="0" algn="l" rtl="0">
              <a:lnSpc>
                <a:spcPct val="115000"/>
              </a:lnSpc>
              <a:spcBef>
                <a:spcPts val="1200"/>
              </a:spcBef>
              <a:spcAft>
                <a:spcPts val="0"/>
              </a:spcAft>
              <a:buNone/>
            </a:pPr>
            <a:endParaRPr sz="2000" b="1" dirty="0"/>
          </a:p>
          <a:p>
            <a:pPr marL="0" lvl="0" indent="0" algn="l" rtl="0">
              <a:lnSpc>
                <a:spcPct val="115000"/>
              </a:lnSpc>
              <a:spcBef>
                <a:spcPts val="1200"/>
              </a:spcBef>
              <a:spcAft>
                <a:spcPts val="0"/>
              </a:spcAft>
              <a:buNone/>
            </a:pPr>
            <a:endParaRPr sz="2000" dirty="0"/>
          </a:p>
          <a:p>
            <a:pPr marL="0" lvl="0" indent="0" algn="just" rtl="0">
              <a:lnSpc>
                <a:spcPct val="115000"/>
              </a:lnSpc>
              <a:spcBef>
                <a:spcPts val="1200"/>
              </a:spcBef>
              <a:spcAft>
                <a:spcPts val="0"/>
              </a:spcAft>
              <a:buNone/>
            </a:pPr>
            <a:endParaRPr sz="2000" dirty="0"/>
          </a:p>
          <a:p>
            <a:pPr marL="0" lvl="0" indent="0" algn="l" rtl="0">
              <a:lnSpc>
                <a:spcPct val="115000"/>
              </a:lnSpc>
              <a:spcBef>
                <a:spcPts val="0"/>
              </a:spcBef>
              <a:spcAft>
                <a:spcPts val="0"/>
              </a:spcAft>
              <a:buNone/>
            </a:pPr>
            <a:endParaRPr sz="2000" b="1" dirty="0"/>
          </a:p>
          <a:p>
            <a:pPr marL="0" lvl="0" indent="0" algn="l" rtl="0">
              <a:lnSpc>
                <a:spcPct val="115000"/>
              </a:lnSpc>
              <a:spcBef>
                <a:spcPts val="0"/>
              </a:spcBef>
              <a:spcAft>
                <a:spcPts val="0"/>
              </a:spcAft>
              <a:buNone/>
            </a:pPr>
            <a:endParaRPr sz="2000" b="1" dirty="0"/>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228600" lvl="0" indent="-228600" algn="l" rtl="0">
              <a:spcBef>
                <a:spcPts val="0"/>
              </a:spcBef>
              <a:spcAft>
                <a:spcPts val="0"/>
              </a:spcAft>
              <a:buNone/>
            </a:pPr>
            <a:endParaRPr sz="2000" dirty="0">
              <a:latin typeface="Arial"/>
              <a:ea typeface="Arial"/>
              <a:cs typeface="Arial"/>
              <a:sym typeface="Arial"/>
            </a:endParaRPr>
          </a:p>
          <a:p>
            <a:pPr marL="0" lvl="0" indent="0" algn="l" rtl="0">
              <a:spcBef>
                <a:spcPts val="1000"/>
              </a:spcBef>
              <a:spcAft>
                <a:spcPts val="0"/>
              </a:spcAft>
              <a:buNone/>
            </a:pPr>
            <a:endParaRPr sz="2000" dirty="0">
              <a:latin typeface="Arial"/>
              <a:ea typeface="Arial"/>
              <a:cs typeface="Arial"/>
              <a:sym typeface="Arial"/>
            </a:endParaRPr>
          </a:p>
          <a:p>
            <a:pPr marL="0" lvl="0" indent="0" algn="l" rtl="0">
              <a:spcBef>
                <a:spcPts val="100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endParaRPr sz="2000" b="1" dirty="0"/>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228600" lvl="0" indent="-228600" algn="l" rtl="0">
              <a:spcBef>
                <a:spcPts val="0"/>
              </a:spcBef>
              <a:spcAft>
                <a:spcPts val="0"/>
              </a:spcAft>
              <a:buClr>
                <a:srgbClr val="000000"/>
              </a:buClr>
              <a:buSzPts val="2400"/>
              <a:buFont typeface="Arial"/>
              <a:buNone/>
            </a:pPr>
            <a:endParaRPr sz="2000" dirty="0">
              <a:latin typeface="Arial"/>
              <a:ea typeface="Arial"/>
              <a:cs typeface="Arial"/>
              <a:sym typeface="Arial"/>
            </a:endParaRPr>
          </a:p>
          <a:p>
            <a:pPr marL="0" lvl="0" indent="0" algn="l" rtl="0">
              <a:spcBef>
                <a:spcPts val="1000"/>
              </a:spcBef>
              <a:spcAft>
                <a:spcPts val="0"/>
              </a:spcAft>
              <a:buClr>
                <a:srgbClr val="000000"/>
              </a:buClr>
              <a:buSzPts val="2400"/>
              <a:buFont typeface="Arial"/>
              <a:buNone/>
            </a:pPr>
            <a:endParaRPr sz="2000" dirty="0">
              <a:latin typeface="Arial"/>
              <a:ea typeface="Arial"/>
              <a:cs typeface="Arial"/>
              <a:sym typeface="Arial"/>
            </a:endParaRPr>
          </a:p>
          <a:p>
            <a:pPr marL="0" lvl="0" indent="0" algn="l" rtl="0">
              <a:spcBef>
                <a:spcPts val="1000"/>
              </a:spcBef>
              <a:spcAft>
                <a:spcPts val="0"/>
              </a:spcAft>
              <a:buClr>
                <a:srgbClr val="000000"/>
              </a:buClr>
              <a:buSzPts val="24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p>
          <a:p>
            <a:pPr marL="0" lvl="0" indent="0" algn="l" rtl="0">
              <a:lnSpc>
                <a:spcPct val="115000"/>
              </a:lnSpc>
              <a:spcBef>
                <a:spcPts val="0"/>
              </a:spcBef>
              <a:spcAft>
                <a:spcPts val="0"/>
              </a:spcAft>
              <a:buNone/>
            </a:pPr>
            <a:endParaRPr sz="2000" dirty="0"/>
          </a:p>
          <a:p>
            <a:pPr marL="0" lvl="0" indent="0" algn="l" rtl="0">
              <a:lnSpc>
                <a:spcPct val="115000"/>
              </a:lnSpc>
              <a:spcBef>
                <a:spcPts val="0"/>
              </a:spcBef>
              <a:spcAft>
                <a:spcPts val="0"/>
              </a:spcAft>
              <a:buNone/>
            </a:pPr>
            <a:endParaRPr sz="2000" dirty="0"/>
          </a:p>
          <a:p>
            <a:pPr marL="228600" lvl="0" indent="-228600" algn="l" rtl="0">
              <a:lnSpc>
                <a:spcPct val="90000"/>
              </a:lnSpc>
              <a:spcBef>
                <a:spcPts val="0"/>
              </a:spcBef>
              <a:spcAft>
                <a:spcPts val="0"/>
              </a:spcAft>
              <a:buClr>
                <a:srgbClr val="000000"/>
              </a:buClr>
              <a:buSzPts val="2400"/>
              <a:buNone/>
            </a:pPr>
            <a:endParaRPr sz="2000" dirty="0"/>
          </a:p>
          <a:p>
            <a:pPr marL="0" lvl="0" indent="0" algn="l" rtl="0">
              <a:lnSpc>
                <a:spcPct val="90000"/>
              </a:lnSpc>
              <a:spcBef>
                <a:spcPts val="1000"/>
              </a:spcBef>
              <a:spcAft>
                <a:spcPts val="0"/>
              </a:spcAft>
              <a:buClr>
                <a:srgbClr val="000000"/>
              </a:buClr>
              <a:buSzPts val="2400"/>
              <a:buNone/>
            </a:pPr>
            <a:endParaRPr sz="2000" dirty="0"/>
          </a:p>
          <a:p>
            <a:pPr marL="0" lvl="0" indent="0" algn="l" rtl="0">
              <a:lnSpc>
                <a:spcPct val="90000"/>
              </a:lnSpc>
              <a:spcBef>
                <a:spcPts val="1000"/>
              </a:spcBef>
              <a:spcAft>
                <a:spcPts val="0"/>
              </a:spcAft>
              <a:buClr>
                <a:srgbClr val="000000"/>
              </a:buClr>
              <a:buSzPts val="2400"/>
              <a:buNone/>
            </a:pPr>
            <a:endParaRPr sz="2000" dirty="0"/>
          </a:p>
        </p:txBody>
      </p:sp>
      <p:sp>
        <p:nvSpPr>
          <p:cNvPr id="567" name="Google Shape;567;g2e8e45bbabd_3_1"/>
          <p:cNvSpPr txBox="1">
            <a:spLocks noGrp="1"/>
          </p:cNvSpPr>
          <p:nvPr>
            <p:ph type="body" idx="2"/>
          </p:nvPr>
        </p:nvSpPr>
        <p:spPr>
          <a:xfrm>
            <a:off x="798450" y="656525"/>
            <a:ext cx="10973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sz="3500" b="1">
                <a:solidFill>
                  <a:srgbClr val="75A949"/>
                </a:solidFill>
              </a:rPr>
              <a:t>Sociálne vplyvy a posilnenie postavenia: </a:t>
            </a:r>
            <a:endParaRPr sz="3500" b="1">
              <a:solidFill>
                <a:srgbClr val="75A949"/>
              </a:solidFill>
            </a:endParaRPr>
          </a:p>
          <a:p>
            <a:pPr marL="0" lvl="0" indent="0" algn="l" rtl="0">
              <a:lnSpc>
                <a:spcPct val="90000"/>
              </a:lnSpc>
              <a:spcBef>
                <a:spcPts val="0"/>
              </a:spcBef>
              <a:spcAft>
                <a:spcPts val="0"/>
              </a:spcAft>
              <a:buClr>
                <a:srgbClr val="8DC641"/>
              </a:buClr>
              <a:buSzPts val="3600"/>
              <a:buNone/>
            </a:pPr>
            <a:r>
              <a:rPr lang="en-US" sz="3500" b="1">
                <a:solidFill>
                  <a:srgbClr val="75A949"/>
                </a:solidFill>
              </a:rPr>
              <a:t>Prípad XFARM v Apúlii</a:t>
            </a:r>
            <a:endParaRPr sz="3500" b="1">
              <a:solidFill>
                <a:srgbClr val="75A949"/>
              </a:solidFill>
            </a:endParaRPr>
          </a:p>
          <a:p>
            <a:pPr marL="0" lvl="0" indent="0" algn="l" rtl="0">
              <a:lnSpc>
                <a:spcPct val="90000"/>
              </a:lnSpc>
              <a:spcBef>
                <a:spcPts val="1000"/>
              </a:spcBef>
              <a:spcAft>
                <a:spcPts val="0"/>
              </a:spcAft>
              <a:buClr>
                <a:srgbClr val="8DC641"/>
              </a:buClr>
              <a:buSzPts val="3600"/>
              <a:buNone/>
            </a:pPr>
            <a:endParaRPr b="1">
              <a:solidFill>
                <a:srgbClr val="75A949"/>
              </a:solidFill>
            </a:endParaRPr>
          </a:p>
        </p:txBody>
      </p:sp>
      <p:grpSp>
        <p:nvGrpSpPr>
          <p:cNvPr id="2" name="Google Shape;421;p15">
            <a:extLst>
              <a:ext uri="{FF2B5EF4-FFF2-40B4-BE49-F238E27FC236}">
                <a16:creationId xmlns:a16="http://schemas.microsoft.com/office/drawing/2014/main" id="{D593CAF0-1580-1EAC-AE19-D935BE2F9DF1}"/>
              </a:ext>
            </a:extLst>
          </p:cNvPr>
          <p:cNvGrpSpPr/>
          <p:nvPr/>
        </p:nvGrpSpPr>
        <p:grpSpPr>
          <a:xfrm rot="3730759">
            <a:off x="10560444" y="493578"/>
            <a:ext cx="949887" cy="1163493"/>
            <a:chOff x="7602444" y="4967675"/>
            <a:chExt cx="483620" cy="592374"/>
          </a:xfrm>
        </p:grpSpPr>
        <p:grpSp>
          <p:nvGrpSpPr>
            <p:cNvPr id="3" name="Google Shape;422;p15">
              <a:extLst>
                <a:ext uri="{FF2B5EF4-FFF2-40B4-BE49-F238E27FC236}">
                  <a16:creationId xmlns:a16="http://schemas.microsoft.com/office/drawing/2014/main" id="{3142B432-898B-D996-60A5-9269427615FE}"/>
                </a:ext>
              </a:extLst>
            </p:cNvPr>
            <p:cNvGrpSpPr/>
            <p:nvPr/>
          </p:nvGrpSpPr>
          <p:grpSpPr>
            <a:xfrm>
              <a:off x="7618661" y="4967675"/>
              <a:ext cx="467403" cy="507609"/>
              <a:chOff x="2251964" y="3590497"/>
              <a:chExt cx="467403" cy="507609"/>
            </a:xfrm>
          </p:grpSpPr>
          <p:sp>
            <p:nvSpPr>
              <p:cNvPr id="7" name="Google Shape;423;p15">
                <a:extLst>
                  <a:ext uri="{FF2B5EF4-FFF2-40B4-BE49-F238E27FC236}">
                    <a16:creationId xmlns:a16="http://schemas.microsoft.com/office/drawing/2014/main" id="{7B12ABB7-7F1B-2E90-B62D-0557DB330CAD}"/>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424;p15">
                <a:extLst>
                  <a:ext uri="{FF2B5EF4-FFF2-40B4-BE49-F238E27FC236}">
                    <a16:creationId xmlns:a16="http://schemas.microsoft.com/office/drawing/2014/main" id="{C4360E2B-5EE0-473F-942D-04E76C408474}"/>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425;p15">
                <a:extLst>
                  <a:ext uri="{FF2B5EF4-FFF2-40B4-BE49-F238E27FC236}">
                    <a16:creationId xmlns:a16="http://schemas.microsoft.com/office/drawing/2014/main" id="{04F3CAFA-868B-795C-C917-55F233D1934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426;p15">
              <a:extLst>
                <a:ext uri="{FF2B5EF4-FFF2-40B4-BE49-F238E27FC236}">
                  <a16:creationId xmlns:a16="http://schemas.microsoft.com/office/drawing/2014/main" id="{D0F56D7D-B1F2-31BB-B5E4-A0A66E612A4E}"/>
                </a:ext>
              </a:extLst>
            </p:cNvPr>
            <p:cNvGrpSpPr/>
            <p:nvPr/>
          </p:nvGrpSpPr>
          <p:grpSpPr>
            <a:xfrm>
              <a:off x="7602444" y="4993761"/>
              <a:ext cx="421973" cy="566288"/>
              <a:chOff x="2235747" y="3616583"/>
              <a:chExt cx="421973" cy="566288"/>
            </a:xfrm>
          </p:grpSpPr>
          <p:sp>
            <p:nvSpPr>
              <p:cNvPr id="5" name="Google Shape;427;p15">
                <a:extLst>
                  <a:ext uri="{FF2B5EF4-FFF2-40B4-BE49-F238E27FC236}">
                    <a16:creationId xmlns:a16="http://schemas.microsoft.com/office/drawing/2014/main" id="{74616A77-157E-1D03-72C6-A414083D44E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428;p15">
                <a:extLst>
                  <a:ext uri="{FF2B5EF4-FFF2-40B4-BE49-F238E27FC236}">
                    <a16:creationId xmlns:a16="http://schemas.microsoft.com/office/drawing/2014/main" id="{7344DACF-CB72-BD4A-D6D4-5D03020B99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a955ad1b0e_1_11"/>
          <p:cNvSpPr txBox="1">
            <a:spLocks noGrp="1"/>
          </p:cNvSpPr>
          <p:nvPr>
            <p:ph type="body" idx="1"/>
          </p:nvPr>
        </p:nvSpPr>
        <p:spPr>
          <a:xfrm>
            <a:off x="5834783" y="1895850"/>
            <a:ext cx="6010500" cy="30663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0"/>
              </a:spcBef>
              <a:spcAft>
                <a:spcPts val="0"/>
              </a:spcAft>
              <a:buSzPts val="4800"/>
              <a:buNone/>
            </a:pPr>
            <a:endParaRPr sz="1200" dirty="0"/>
          </a:p>
          <a:p>
            <a:pPr marL="0" lvl="0" indent="0" algn="l" rtl="0">
              <a:lnSpc>
                <a:spcPct val="115000"/>
              </a:lnSpc>
              <a:spcBef>
                <a:spcPts val="1500"/>
              </a:spcBef>
              <a:spcAft>
                <a:spcPts val="1500"/>
              </a:spcAft>
              <a:buSzPts val="4800"/>
              <a:buNone/>
            </a:pPr>
            <a:r>
              <a:rPr lang="en-US" sz="4700" b="1" dirty="0"/>
              <a:t>Ekonomické vplyvy na spoločenstvá</a:t>
            </a:r>
            <a:endParaRPr sz="4700" dirty="0"/>
          </a:p>
        </p:txBody>
      </p:sp>
      <p:sp>
        <p:nvSpPr>
          <p:cNvPr id="574" name="Google Shape;574;g2a955ad1b0e_1_11"/>
          <p:cNvSpPr txBox="1">
            <a:spLocks noGrp="1"/>
          </p:cNvSpPr>
          <p:nvPr>
            <p:ph type="body" idx="2"/>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a955ad1b0e_1_17"/>
          <p:cNvSpPr txBox="1">
            <a:spLocks noGrp="1"/>
          </p:cNvSpPr>
          <p:nvPr>
            <p:ph type="body" idx="1"/>
          </p:nvPr>
        </p:nvSpPr>
        <p:spPr>
          <a:xfrm>
            <a:off x="2171699" y="1758400"/>
            <a:ext cx="8881125" cy="3366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2500" b="1" dirty="0">
                <a:solidFill>
                  <a:srgbClr val="75A949"/>
                </a:solidFill>
              </a:rPr>
              <a:t>Zvýšenie príjmu a potravinovej bezpečnosti:</a:t>
            </a:r>
            <a:endParaRPr sz="2500" b="1" dirty="0">
              <a:solidFill>
                <a:srgbClr val="75A949"/>
              </a:solidFill>
            </a:endParaRPr>
          </a:p>
          <a:p>
            <a:pPr marL="0" lvl="0" indent="0" algn="l" rtl="0">
              <a:lnSpc>
                <a:spcPct val="115000"/>
              </a:lnSpc>
              <a:spcBef>
                <a:spcPts val="0"/>
              </a:spcBef>
              <a:spcAft>
                <a:spcPts val="0"/>
              </a:spcAft>
              <a:buSzPts val="2400"/>
              <a:buNone/>
            </a:pPr>
            <a:endParaRPr sz="1500" dirty="0"/>
          </a:p>
          <a:p>
            <a:pPr marL="457200" lvl="0" indent="-381000" algn="l" rtl="0">
              <a:lnSpc>
                <a:spcPct val="115000"/>
              </a:lnSpc>
              <a:spcBef>
                <a:spcPts val="0"/>
              </a:spcBef>
              <a:spcAft>
                <a:spcPts val="0"/>
              </a:spcAft>
              <a:buSzPts val="2400"/>
              <a:buChar char="●"/>
            </a:pPr>
            <a:r>
              <a:rPr lang="en-US" dirty="0"/>
              <a:t>Agroekológia môže zvýšiť produkciu potravín a zlepšiť ich kvalitu, čo povedie k zvýšeniu príjmov poľnohospodárov</a:t>
            </a:r>
            <a:endParaRPr dirty="0"/>
          </a:p>
          <a:p>
            <a:pPr marL="457200" lvl="0" indent="-381000" algn="l" rtl="0">
              <a:lnSpc>
                <a:spcPct val="115000"/>
              </a:lnSpc>
              <a:spcBef>
                <a:spcPts val="0"/>
              </a:spcBef>
              <a:spcAft>
                <a:spcPts val="0"/>
              </a:spcAft>
              <a:buSzPts val="2400"/>
              <a:buChar char="●"/>
            </a:pPr>
            <a:r>
              <a:rPr lang="en-US" dirty="0"/>
              <a:t>Diverzifikovaná rastlinná výroba a agrolesnícke postupy môžu diverzifikovať zdroje príjmov a znížiť závislosť od monokultúr.</a:t>
            </a:r>
            <a:endParaRPr dirty="0"/>
          </a:p>
          <a:p>
            <a:pPr marL="457200" lvl="0" indent="-381000" algn="l" rtl="0">
              <a:lnSpc>
                <a:spcPct val="115000"/>
              </a:lnSpc>
              <a:spcBef>
                <a:spcPts val="0"/>
              </a:spcBef>
              <a:spcAft>
                <a:spcPts val="0"/>
              </a:spcAft>
              <a:buSzPts val="2400"/>
              <a:buChar char="●"/>
            </a:pPr>
            <a:r>
              <a:rPr lang="en-US" dirty="0"/>
              <a:t>Zvýšená produkcia potravín môže zvýšiť potravinovú bezpečnosť domácností, najmä v </a:t>
            </a:r>
            <a:r>
              <a:rPr lang="en-US" dirty="0" err="1"/>
              <a:t>marginalizovaných </a:t>
            </a:r>
            <a:r>
              <a:rPr lang="en-US" dirty="0"/>
              <a:t>komunitách.</a:t>
            </a:r>
            <a:endParaRPr dirty="0"/>
          </a:p>
          <a:p>
            <a:pPr marL="0" lvl="0" indent="0" algn="l" rtl="0">
              <a:lnSpc>
                <a:spcPct val="90000"/>
              </a:lnSpc>
              <a:spcBef>
                <a:spcPts val="0"/>
              </a:spcBef>
              <a:spcAft>
                <a:spcPts val="0"/>
              </a:spcAft>
              <a:buClr>
                <a:srgbClr val="000000"/>
              </a:buClr>
              <a:buSzPts val="2400"/>
              <a:buNone/>
            </a:pPr>
            <a:endParaRPr dirty="0"/>
          </a:p>
        </p:txBody>
      </p:sp>
      <p:sp>
        <p:nvSpPr>
          <p:cNvPr id="580" name="Google Shape;580;g2a955ad1b0e_1_17"/>
          <p:cNvSpPr txBox="1">
            <a:spLocks noGrp="1"/>
          </p:cNvSpPr>
          <p:nvPr>
            <p:ph type="body" idx="2"/>
          </p:nvPr>
        </p:nvSpPr>
        <p:spPr>
          <a:xfrm>
            <a:off x="798381" y="443960"/>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a:solidFill>
                  <a:srgbClr val="75A949"/>
                </a:solidFill>
              </a:rPr>
              <a:t>Zlepšenie hospodárstva vidieckych komunít </a:t>
            </a:r>
            <a:endParaRPr b="1">
              <a:solidFill>
                <a:srgbClr val="75A949"/>
              </a:solidFill>
            </a:endParaRPr>
          </a:p>
        </p:txBody>
      </p:sp>
      <p:grpSp>
        <p:nvGrpSpPr>
          <p:cNvPr id="581" name="Google Shape;581;g2a955ad1b0e_1_17"/>
          <p:cNvGrpSpPr/>
          <p:nvPr/>
        </p:nvGrpSpPr>
        <p:grpSpPr>
          <a:xfrm rot="3730713">
            <a:off x="10918892" y="554005"/>
            <a:ext cx="949899" cy="1163507"/>
            <a:chOff x="7602444" y="4967675"/>
            <a:chExt cx="483620" cy="592374"/>
          </a:xfrm>
        </p:grpSpPr>
        <p:grpSp>
          <p:nvGrpSpPr>
            <p:cNvPr id="582" name="Google Shape;582;g2a955ad1b0e_1_17"/>
            <p:cNvGrpSpPr/>
            <p:nvPr/>
          </p:nvGrpSpPr>
          <p:grpSpPr>
            <a:xfrm>
              <a:off x="7618661" y="4967675"/>
              <a:ext cx="467403" cy="507609"/>
              <a:chOff x="2251964" y="3590497"/>
              <a:chExt cx="467403" cy="507609"/>
            </a:xfrm>
          </p:grpSpPr>
          <p:sp>
            <p:nvSpPr>
              <p:cNvPr id="583" name="Google Shape;583;g2a955ad1b0e_1_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g2a955ad1b0e_1_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5" name="Google Shape;585;g2a955ad1b0e_1_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6" name="Google Shape;586;g2a955ad1b0e_1_17"/>
            <p:cNvGrpSpPr/>
            <p:nvPr/>
          </p:nvGrpSpPr>
          <p:grpSpPr>
            <a:xfrm>
              <a:off x="7602444" y="4993761"/>
              <a:ext cx="421973" cy="566288"/>
              <a:chOff x="2235747" y="3616583"/>
              <a:chExt cx="421973" cy="566288"/>
            </a:xfrm>
          </p:grpSpPr>
          <p:sp>
            <p:nvSpPr>
              <p:cNvPr id="587" name="Google Shape;587;g2a955ad1b0e_1_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g2a955ad1b0e_1_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89" name="Google Shape;589;g2a955ad1b0e_1_17"/>
          <p:cNvSpPr txBox="1"/>
          <p:nvPr/>
        </p:nvSpPr>
        <p:spPr>
          <a:xfrm>
            <a:off x="900500"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590" name="Google Shape;590;g2a955ad1b0e_1_17"/>
          <p:cNvSpPr txBox="1"/>
          <p:nvPr/>
        </p:nvSpPr>
        <p:spPr>
          <a:xfrm>
            <a:off x="4314525"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grpSp>
        <p:nvGrpSpPr>
          <p:cNvPr id="8" name="Graphic 3">
            <a:extLst>
              <a:ext uri="{FF2B5EF4-FFF2-40B4-BE49-F238E27FC236}">
                <a16:creationId xmlns:a16="http://schemas.microsoft.com/office/drawing/2014/main" id="{85577801-73D0-F2D8-AC09-C0F625E7551D}"/>
              </a:ext>
            </a:extLst>
          </p:cNvPr>
          <p:cNvGrpSpPr/>
          <p:nvPr/>
        </p:nvGrpSpPr>
        <p:grpSpPr>
          <a:xfrm>
            <a:off x="900500" y="1648707"/>
            <a:ext cx="1091621" cy="1089230"/>
            <a:chOff x="10410452" y="410457"/>
            <a:chExt cx="1091621" cy="1089230"/>
          </a:xfrm>
        </p:grpSpPr>
        <p:sp>
          <p:nvSpPr>
            <p:cNvPr id="9" name="Freeform 1356">
              <a:extLst>
                <a:ext uri="{FF2B5EF4-FFF2-40B4-BE49-F238E27FC236}">
                  <a16:creationId xmlns:a16="http://schemas.microsoft.com/office/drawing/2014/main" id="{835B424B-88A5-1B44-56E4-EB5012A99EA7}"/>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8DC641"/>
            </a:solidFill>
            <a:ln w="27426" cap="flat">
              <a:noFill/>
              <a:prstDash val="solid"/>
              <a:miter/>
            </a:ln>
          </p:spPr>
          <p:txBody>
            <a:bodyPr rtlCol="0" anchor="ctr"/>
            <a:lstStyle/>
            <a:p>
              <a:endParaRPr lang="en-US"/>
            </a:p>
          </p:txBody>
        </p:sp>
        <p:sp>
          <p:nvSpPr>
            <p:cNvPr id="10" name="Freeform 1357">
              <a:extLst>
                <a:ext uri="{FF2B5EF4-FFF2-40B4-BE49-F238E27FC236}">
                  <a16:creationId xmlns:a16="http://schemas.microsoft.com/office/drawing/2014/main" id="{8C34741F-49F3-5AFA-F639-38E91E539B8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2e8e45bbabd_3_7"/>
          <p:cNvSpPr txBox="1">
            <a:spLocks noGrp="1"/>
          </p:cNvSpPr>
          <p:nvPr>
            <p:ph type="body" idx="2"/>
          </p:nvPr>
        </p:nvSpPr>
        <p:spPr>
          <a:xfrm>
            <a:off x="798381" y="443960"/>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a:solidFill>
                  <a:srgbClr val="75A949"/>
                </a:solidFill>
              </a:rPr>
              <a:t>Zlepšenie hospodárstva vidieckych komunít </a:t>
            </a:r>
            <a:endParaRPr b="1">
              <a:solidFill>
                <a:srgbClr val="75A949"/>
              </a:solidFill>
            </a:endParaRPr>
          </a:p>
        </p:txBody>
      </p:sp>
      <p:grpSp>
        <p:nvGrpSpPr>
          <p:cNvPr id="596" name="Google Shape;596;g2e8e45bbabd_3_7"/>
          <p:cNvGrpSpPr/>
          <p:nvPr/>
        </p:nvGrpSpPr>
        <p:grpSpPr>
          <a:xfrm rot="3730713">
            <a:off x="10918888" y="553998"/>
            <a:ext cx="949899" cy="1163507"/>
            <a:chOff x="7602444" y="4967675"/>
            <a:chExt cx="483620" cy="592374"/>
          </a:xfrm>
        </p:grpSpPr>
        <p:grpSp>
          <p:nvGrpSpPr>
            <p:cNvPr id="597" name="Google Shape;597;g2e8e45bbabd_3_7"/>
            <p:cNvGrpSpPr/>
            <p:nvPr/>
          </p:nvGrpSpPr>
          <p:grpSpPr>
            <a:xfrm>
              <a:off x="7618661" y="4967675"/>
              <a:ext cx="467403" cy="507609"/>
              <a:chOff x="2251964" y="3590497"/>
              <a:chExt cx="467403" cy="507609"/>
            </a:xfrm>
          </p:grpSpPr>
          <p:sp>
            <p:nvSpPr>
              <p:cNvPr id="598" name="Google Shape;598;g2e8e45bbabd_3_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9" name="Google Shape;599;g2e8e45bbabd_3_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0" name="Google Shape;600;g2e8e45bbabd_3_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1" name="Google Shape;601;g2e8e45bbabd_3_7"/>
            <p:cNvGrpSpPr/>
            <p:nvPr/>
          </p:nvGrpSpPr>
          <p:grpSpPr>
            <a:xfrm>
              <a:off x="7602444" y="4993761"/>
              <a:ext cx="421973" cy="566288"/>
              <a:chOff x="2235747" y="3616583"/>
              <a:chExt cx="421973" cy="566288"/>
            </a:xfrm>
          </p:grpSpPr>
          <p:sp>
            <p:nvSpPr>
              <p:cNvPr id="602" name="Google Shape;602;g2e8e45bbabd_3_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3" name="Google Shape;603;g2e8e45bbabd_3_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04" name="Google Shape;604;g2e8e45bbabd_3_7"/>
          <p:cNvSpPr txBox="1"/>
          <p:nvPr/>
        </p:nvSpPr>
        <p:spPr>
          <a:xfrm>
            <a:off x="900500"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605" name="Google Shape;605;g2e8e45bbabd_3_7"/>
          <p:cNvSpPr txBox="1"/>
          <p:nvPr/>
        </p:nvSpPr>
        <p:spPr>
          <a:xfrm>
            <a:off x="4314525"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606" name="Google Shape;606;g2e8e45bbabd_3_7"/>
          <p:cNvSpPr txBox="1"/>
          <p:nvPr/>
        </p:nvSpPr>
        <p:spPr>
          <a:xfrm>
            <a:off x="2266949" y="1758400"/>
            <a:ext cx="9126425" cy="363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US" sz="2500" b="1" i="0" u="none" strike="noStrike" cap="none" dirty="0">
                <a:solidFill>
                  <a:srgbClr val="75A949"/>
                </a:solidFill>
                <a:latin typeface="Calibri"/>
                <a:ea typeface="Calibri"/>
                <a:cs typeface="Calibri"/>
                <a:sym typeface="Calibri"/>
              </a:rPr>
              <a:t>Zníženie nákladov a zvýšenie ziskovosti:</a:t>
            </a:r>
            <a:endParaRPr sz="2500" b="1" i="0" u="none" strike="noStrike" cap="none" dirty="0">
              <a:solidFill>
                <a:srgbClr val="75A949"/>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Calibri"/>
                <a:ea typeface="Calibri"/>
                <a:cs typeface="Calibri"/>
                <a:sym typeface="Calibri"/>
              </a:rPr>
              <a:t>Agroekológia podporuje prirodzenú kontrolu škodcov a chorôb, čím sa znižuje potreba drahých externých vstupov</a:t>
            </a:r>
            <a:endParaRPr sz="2400" i="0" u="none" strike="noStrike" cap="none"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Calibri"/>
                <a:ea typeface="Calibri"/>
                <a:cs typeface="Calibri"/>
                <a:sym typeface="Calibri"/>
              </a:rPr>
              <a:t>Techniky integrovanej ochrany proti škodcom (IPM) môžu </a:t>
            </a:r>
            <a:r>
              <a:rPr lang="en-US" sz="2400" i="0" u="none" strike="noStrike" cap="none" dirty="0" err="1">
                <a:solidFill>
                  <a:srgbClr val="000000"/>
                </a:solidFill>
                <a:latin typeface="Calibri"/>
                <a:ea typeface="Calibri"/>
                <a:cs typeface="Calibri"/>
                <a:sym typeface="Calibri"/>
              </a:rPr>
              <a:t>minimalizovať </a:t>
            </a:r>
            <a:r>
              <a:rPr lang="en-US" sz="2400" i="0" u="none" strike="noStrike" cap="none" dirty="0">
                <a:solidFill>
                  <a:srgbClr val="000000"/>
                </a:solidFill>
                <a:latin typeface="Calibri"/>
                <a:ea typeface="Calibri"/>
                <a:cs typeface="Calibri"/>
                <a:sym typeface="Calibri"/>
              </a:rPr>
              <a:t>škody spôsobené škodcami a </a:t>
            </a:r>
            <a:r>
              <a:rPr lang="en-US" sz="2400" i="0" u="none" strike="noStrike" cap="none" dirty="0" err="1">
                <a:solidFill>
                  <a:srgbClr val="000000"/>
                </a:solidFill>
                <a:latin typeface="Calibri"/>
                <a:ea typeface="Calibri"/>
                <a:cs typeface="Calibri"/>
                <a:sym typeface="Calibri"/>
              </a:rPr>
              <a:t>maximalizovať </a:t>
            </a:r>
            <a:r>
              <a:rPr lang="en-US" sz="2400" i="0" u="none" strike="noStrike" cap="none" dirty="0">
                <a:solidFill>
                  <a:srgbClr val="000000"/>
                </a:solidFill>
                <a:latin typeface="Calibri"/>
                <a:ea typeface="Calibri"/>
                <a:cs typeface="Calibri"/>
                <a:sym typeface="Calibri"/>
              </a:rPr>
              <a:t>výnosy plodín</a:t>
            </a:r>
            <a:endParaRPr sz="2400" i="0" u="none" strike="noStrike" cap="none"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Char char="●"/>
            </a:pPr>
            <a:r>
              <a:rPr lang="en-US" sz="2400" i="0" u="none" strike="noStrike" cap="none" dirty="0">
                <a:solidFill>
                  <a:srgbClr val="000000"/>
                </a:solidFill>
                <a:latin typeface="Calibri"/>
                <a:ea typeface="Calibri"/>
                <a:cs typeface="Calibri"/>
                <a:sym typeface="Calibri"/>
              </a:rPr>
              <a:t>Menšia závislosť od chemických </a:t>
            </a:r>
            <a:r>
              <a:rPr lang="en-US" sz="2400" i="0" u="none" strike="noStrike" cap="none" dirty="0" err="1">
                <a:solidFill>
                  <a:srgbClr val="000000"/>
                </a:solidFill>
                <a:latin typeface="Calibri"/>
                <a:ea typeface="Calibri"/>
                <a:cs typeface="Calibri"/>
                <a:sym typeface="Calibri"/>
              </a:rPr>
              <a:t>hnojív </a:t>
            </a:r>
            <a:r>
              <a:rPr lang="en-US" sz="2400" i="0" u="none" strike="noStrike" cap="none" dirty="0">
                <a:solidFill>
                  <a:srgbClr val="000000"/>
                </a:solidFill>
                <a:latin typeface="Calibri"/>
                <a:ea typeface="Calibri"/>
                <a:cs typeface="Calibri"/>
                <a:sym typeface="Calibri"/>
              </a:rPr>
              <a:t>a pesticídov môže poľnohospodárom ušetriť peniaze a chrániť životné prostredie</a:t>
            </a:r>
            <a:endParaRPr sz="24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400" i="0" u="none" strike="noStrike" cap="none" dirty="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14EED2B1-C65A-06E7-C555-034D4FAEFD81}"/>
              </a:ext>
            </a:extLst>
          </p:cNvPr>
          <p:cNvGrpSpPr/>
          <p:nvPr/>
        </p:nvGrpSpPr>
        <p:grpSpPr>
          <a:xfrm>
            <a:off x="897384" y="1562725"/>
            <a:ext cx="1094363" cy="943510"/>
            <a:chOff x="4417506" y="446113"/>
            <a:chExt cx="1094363" cy="943510"/>
          </a:xfrm>
        </p:grpSpPr>
        <p:sp>
          <p:nvSpPr>
            <p:cNvPr id="3" name="Freeform 1341">
              <a:extLst>
                <a:ext uri="{FF2B5EF4-FFF2-40B4-BE49-F238E27FC236}">
                  <a16:creationId xmlns:a16="http://schemas.microsoft.com/office/drawing/2014/main" id="{45622314-CD67-867E-9304-58EA9B611E21}"/>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endParaRPr lang="en-US"/>
            </a:p>
          </p:txBody>
        </p:sp>
        <p:grpSp>
          <p:nvGrpSpPr>
            <p:cNvPr id="4" name="Graphic 3">
              <a:extLst>
                <a:ext uri="{FF2B5EF4-FFF2-40B4-BE49-F238E27FC236}">
                  <a16:creationId xmlns:a16="http://schemas.microsoft.com/office/drawing/2014/main" id="{B5663805-F34A-D076-5F93-C25C14B55FD3}"/>
                </a:ext>
              </a:extLst>
            </p:cNvPr>
            <p:cNvGrpSpPr/>
            <p:nvPr/>
          </p:nvGrpSpPr>
          <p:grpSpPr>
            <a:xfrm>
              <a:off x="4417506" y="446113"/>
              <a:ext cx="1023051" cy="943510"/>
              <a:chOff x="4417506" y="446113"/>
              <a:chExt cx="1023051" cy="943510"/>
            </a:xfrm>
            <a:solidFill>
              <a:srgbClr val="000000"/>
            </a:solidFill>
          </p:grpSpPr>
          <p:sp>
            <p:nvSpPr>
              <p:cNvPr id="6" name="Freeform 1344">
                <a:extLst>
                  <a:ext uri="{FF2B5EF4-FFF2-40B4-BE49-F238E27FC236}">
                    <a16:creationId xmlns:a16="http://schemas.microsoft.com/office/drawing/2014/main" id="{27B5EBF8-FFE3-2D1F-976A-A1412B624AB3}"/>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endParaRPr lang="en-US"/>
              </a:p>
            </p:txBody>
          </p:sp>
          <p:sp>
            <p:nvSpPr>
              <p:cNvPr id="7" name="Freeform 1345">
                <a:extLst>
                  <a:ext uri="{FF2B5EF4-FFF2-40B4-BE49-F238E27FC236}">
                    <a16:creationId xmlns:a16="http://schemas.microsoft.com/office/drawing/2014/main" id="{8FA3B252-2F35-8A2E-3961-02572EB1F5E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endParaRPr lang="en-US"/>
              </a:p>
            </p:txBody>
          </p:sp>
        </p:grpSp>
        <p:sp>
          <p:nvSpPr>
            <p:cNvPr id="5" name="Freeform 1343">
              <a:extLst>
                <a:ext uri="{FF2B5EF4-FFF2-40B4-BE49-F238E27FC236}">
                  <a16:creationId xmlns:a16="http://schemas.microsoft.com/office/drawing/2014/main" id="{D995640F-DBE2-EFF6-20D4-14B32F1D920A}"/>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8DC641"/>
            </a:solidFill>
            <a:ln w="27426" cap="flat">
              <a:noFill/>
              <a:prstDash val="solid"/>
              <a:miter/>
            </a:ln>
          </p:spPr>
          <p:txBody>
            <a:bodyPr rtlCol="0" anchor="ct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a955ad1b0e_1_44"/>
          <p:cNvSpPr txBox="1">
            <a:spLocks noGrp="1"/>
          </p:cNvSpPr>
          <p:nvPr>
            <p:ph type="body" idx="1"/>
          </p:nvPr>
        </p:nvSpPr>
        <p:spPr>
          <a:xfrm>
            <a:off x="692892" y="1466225"/>
            <a:ext cx="6233036" cy="430545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Char char="●"/>
            </a:pPr>
            <a:r>
              <a:rPr lang="en-US" sz="2300" dirty="0"/>
              <a:t>Agroekológia môže produkovať vysokokvalitné, ekologické a miestne prispôsobené produkty, čím sa zvýši ich trhová hodnota.</a:t>
            </a:r>
            <a:endParaRPr sz="2300" dirty="0"/>
          </a:p>
          <a:p>
            <a:pPr marL="457200" lvl="0" indent="-349250" algn="l" rtl="0">
              <a:lnSpc>
                <a:spcPct val="100000"/>
              </a:lnSpc>
              <a:spcBef>
                <a:spcPts val="0"/>
              </a:spcBef>
              <a:spcAft>
                <a:spcPts val="0"/>
              </a:spcAft>
              <a:buSzPts val="1900"/>
              <a:buChar char="●"/>
            </a:pPr>
            <a:r>
              <a:rPr lang="en-US" sz="2300" dirty="0"/>
              <a:t>Programy komunitou podporovaného poľnohospodárstva (CSA) môžu prepojiť poľnohospodárov priamo so spotrebiteľmi, čím sa obídu sprostredkovatelia a zabezpečia sa spravodlivé ceny.</a:t>
            </a:r>
            <a:endParaRPr sz="2300" dirty="0"/>
          </a:p>
          <a:p>
            <a:pPr marL="457200" lvl="0" indent="-349250" algn="l" rtl="0">
              <a:lnSpc>
                <a:spcPct val="100000"/>
              </a:lnSpc>
              <a:spcBef>
                <a:spcPts val="0"/>
              </a:spcBef>
              <a:spcAft>
                <a:spcPts val="0"/>
              </a:spcAft>
              <a:buSzPts val="1900"/>
              <a:buChar char="●"/>
            </a:pPr>
            <a:r>
              <a:rPr lang="en-US" sz="2300" dirty="0"/>
              <a:t>Agroekológia môže podporiť spravodlivé obchodné postupy a zabezpečiť spravodlivé rozdelenie zisku v rámci hodnotového reťazca.</a:t>
            </a:r>
            <a:endParaRPr sz="2300" dirty="0"/>
          </a:p>
          <a:p>
            <a:pPr marL="0" lvl="0" indent="0" algn="l" rtl="0">
              <a:lnSpc>
                <a:spcPct val="100000"/>
              </a:lnSpc>
              <a:spcBef>
                <a:spcPts val="0"/>
              </a:spcBef>
              <a:spcAft>
                <a:spcPts val="0"/>
              </a:spcAft>
              <a:buSzPts val="2400"/>
              <a:buNone/>
            </a:pPr>
            <a:endParaRPr sz="2300" dirty="0"/>
          </a:p>
          <a:p>
            <a:pPr marL="228600" lvl="0" indent="-228600" algn="l" rtl="0">
              <a:lnSpc>
                <a:spcPct val="100000"/>
              </a:lnSpc>
              <a:spcBef>
                <a:spcPts val="0"/>
              </a:spcBef>
              <a:spcAft>
                <a:spcPts val="0"/>
              </a:spcAft>
              <a:buClr>
                <a:srgbClr val="000000"/>
              </a:buClr>
              <a:buSzPts val="2400"/>
              <a:buNone/>
            </a:pPr>
            <a:endParaRPr sz="2300" dirty="0"/>
          </a:p>
          <a:p>
            <a:pPr marL="228600" lvl="0" indent="-228600" algn="l" rtl="0">
              <a:lnSpc>
                <a:spcPct val="100000"/>
              </a:lnSpc>
              <a:spcBef>
                <a:spcPts val="1000"/>
              </a:spcBef>
              <a:spcAft>
                <a:spcPts val="0"/>
              </a:spcAft>
              <a:buClr>
                <a:srgbClr val="000000"/>
              </a:buClr>
              <a:buSzPts val="2400"/>
              <a:buNone/>
            </a:pPr>
            <a:endParaRPr sz="2300" dirty="0"/>
          </a:p>
        </p:txBody>
      </p:sp>
      <p:pic>
        <p:nvPicPr>
          <p:cNvPr id="612" name="Google Shape;612;g2a955ad1b0e_1_44"/>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061200" y="1420553"/>
            <a:ext cx="5130799" cy="3913188"/>
          </a:xfrm>
          <a:prstGeom prst="rect">
            <a:avLst/>
          </a:prstGeom>
          <a:solidFill>
            <a:srgbClr val="D8D8D8"/>
          </a:solidFill>
          <a:ln>
            <a:noFill/>
          </a:ln>
        </p:spPr>
      </p:pic>
      <p:grpSp>
        <p:nvGrpSpPr>
          <p:cNvPr id="2" name="Graphic 3">
            <a:extLst>
              <a:ext uri="{FF2B5EF4-FFF2-40B4-BE49-F238E27FC236}">
                <a16:creationId xmlns:a16="http://schemas.microsoft.com/office/drawing/2014/main" id="{0F265A2A-F0C5-DBC3-16B4-1010D485645F}"/>
              </a:ext>
            </a:extLst>
          </p:cNvPr>
          <p:cNvGrpSpPr/>
          <p:nvPr/>
        </p:nvGrpSpPr>
        <p:grpSpPr>
          <a:xfrm>
            <a:off x="517448" y="296260"/>
            <a:ext cx="1028777" cy="1056365"/>
            <a:chOff x="986212" y="4755836"/>
            <a:chExt cx="715862" cy="735059"/>
          </a:xfrm>
        </p:grpSpPr>
        <p:sp>
          <p:nvSpPr>
            <p:cNvPr id="3" name="Freeform 4">
              <a:extLst>
                <a:ext uri="{FF2B5EF4-FFF2-40B4-BE49-F238E27FC236}">
                  <a16:creationId xmlns:a16="http://schemas.microsoft.com/office/drawing/2014/main" id="{80D3E122-FDF6-425D-0F3F-E27FA1F34C79}"/>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8DC641"/>
            </a:solidFill>
            <a:ln w="27426" cap="flat">
              <a:noFill/>
              <a:prstDash val="solid"/>
              <a:miter/>
            </a:ln>
          </p:spPr>
          <p:txBody>
            <a:bodyPr rtlCol="0" anchor="ctr"/>
            <a:lstStyle/>
            <a:p>
              <a:endParaRPr lang="en-US"/>
            </a:p>
          </p:txBody>
        </p:sp>
        <p:sp>
          <p:nvSpPr>
            <p:cNvPr id="4" name="Freeform 5">
              <a:extLst>
                <a:ext uri="{FF2B5EF4-FFF2-40B4-BE49-F238E27FC236}">
                  <a16:creationId xmlns:a16="http://schemas.microsoft.com/office/drawing/2014/main" id="{C5B7634E-86BD-31AD-CD25-5FEF3EFCF59A}"/>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37D8DF6D-5B7F-CF17-7F93-037270DF0BBF}"/>
              </a:ext>
            </a:extLst>
          </p:cNvPr>
          <p:cNvSpPr txBox="1"/>
          <p:nvPr/>
        </p:nvSpPr>
        <p:spPr>
          <a:xfrm>
            <a:off x="1682750" y="437147"/>
            <a:ext cx="5310187" cy="1015663"/>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
                <a:srgbClr val="000000"/>
              </a:buClr>
              <a:buSzPts val="2400"/>
              <a:buFont typeface="Arial"/>
              <a:buNone/>
              <a:tabLst/>
              <a:defRPr/>
            </a:pPr>
            <a:r>
              <a:rPr kumimoji="0" lang="en-US" sz="3000" b="1" i="0" u="none" strike="noStrike" kern="0" cap="none" spc="0" normalizeH="0" baseline="0" noProof="0" dirty="0">
                <a:ln>
                  <a:noFill/>
                </a:ln>
                <a:solidFill>
                  <a:srgbClr val="75A949"/>
                </a:solidFill>
                <a:effectLst/>
                <a:uLnTx/>
                <a:uFillTx/>
                <a:latin typeface="Calibri"/>
                <a:ea typeface="Calibri"/>
                <a:cs typeface="Calibri"/>
                <a:sym typeface="Calibri"/>
              </a:rPr>
              <a:t>Lepší prístup na trh a zlepšenie hodnotového reťazca: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body" idx="1"/>
          </p:nvPr>
        </p:nvSpPr>
        <p:spPr>
          <a:xfrm>
            <a:off x="502218" y="1537276"/>
            <a:ext cx="11423400" cy="38499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rgbClr val="010101"/>
              </a:buClr>
              <a:buSzPts val="2200"/>
              <a:buFont typeface="Calibri"/>
              <a:buAutoNum type="arabicPeriod"/>
            </a:pPr>
            <a:r>
              <a:rPr lang="en-US" sz="2300" dirty="0"/>
              <a:t>Budete schopní </a:t>
            </a:r>
            <a:r>
              <a:rPr lang="en-US" sz="2300" b="1" dirty="0"/>
              <a:t>diskutovať o tom, </a:t>
            </a:r>
            <a:r>
              <a:rPr lang="en-US" sz="2300" dirty="0"/>
              <a:t>ako princípy agroekológie a potravinovej suverenity podporujú environmentálnu, ekonomickú a sociálnu udržateľnosť v komunitách.</a:t>
            </a:r>
            <a:endParaRPr sz="2300" dirty="0"/>
          </a:p>
          <a:p>
            <a:pPr marL="457200" lvl="0" indent="-368300" algn="l" rtl="0">
              <a:lnSpc>
                <a:spcPct val="100000"/>
              </a:lnSpc>
              <a:spcBef>
                <a:spcPts val="800"/>
              </a:spcBef>
              <a:spcAft>
                <a:spcPts val="0"/>
              </a:spcAft>
              <a:buSzPts val="2200"/>
              <a:buFont typeface="Calibri"/>
              <a:buAutoNum type="arabicPeriod"/>
            </a:pPr>
            <a:r>
              <a:rPr lang="en-US" sz="2300" dirty="0"/>
              <a:t>Budete schopní </a:t>
            </a:r>
            <a:r>
              <a:rPr lang="en-US" sz="2300" b="1" dirty="0"/>
              <a:t>interpretovať </a:t>
            </a:r>
            <a:r>
              <a:rPr lang="en-US" sz="2300" dirty="0"/>
              <a:t>význam a hodnotu komunitou podporovaného poľnohospodárstva (CSA) ako modelu na dosiahnutie potravinovej nezávislosti a jeho vplyvu na súdržnosť a blahobyt komunity.</a:t>
            </a:r>
            <a:endParaRPr sz="2300" dirty="0"/>
          </a:p>
          <a:p>
            <a:pPr marL="457200" lvl="0" indent="-368300" algn="l" rtl="0">
              <a:lnSpc>
                <a:spcPct val="100000"/>
              </a:lnSpc>
              <a:spcBef>
                <a:spcPts val="800"/>
              </a:spcBef>
              <a:spcAft>
                <a:spcPts val="0"/>
              </a:spcAft>
              <a:buSzPts val="2200"/>
              <a:buFont typeface="Calibri"/>
              <a:buAutoNum type="arabicPeriod"/>
            </a:pPr>
            <a:r>
              <a:rPr lang="en-US" sz="2300" dirty="0"/>
              <a:t>Budete schopní </a:t>
            </a:r>
            <a:r>
              <a:rPr lang="en-US" sz="2300" b="1" dirty="0"/>
              <a:t>porovnať </a:t>
            </a:r>
            <a:r>
              <a:rPr lang="en-US" sz="2300" dirty="0"/>
              <a:t>ekonomické, sociálne a environmentálne vplyvy agroekológie v porovnaní s konvenčným poľnohospodárstvom a identifikovať výhody a výzvy pri zavádzaní agroekologických postupov v komunitách.</a:t>
            </a:r>
            <a:endParaRPr sz="2300" dirty="0"/>
          </a:p>
          <a:p>
            <a:pPr marL="457200" lvl="0" indent="-368300" algn="l" rtl="0">
              <a:lnSpc>
                <a:spcPct val="100000"/>
              </a:lnSpc>
              <a:spcBef>
                <a:spcPts val="800"/>
              </a:spcBef>
              <a:spcAft>
                <a:spcPts val="800"/>
              </a:spcAft>
              <a:buSzPts val="2200"/>
              <a:buFont typeface="Calibri"/>
              <a:buAutoNum type="arabicPeriod"/>
            </a:pPr>
            <a:r>
              <a:rPr lang="en-US" sz="2300" dirty="0"/>
              <a:t>Budete schopní </a:t>
            </a:r>
            <a:r>
              <a:rPr lang="en-US" sz="2300" b="1" dirty="0"/>
              <a:t>preukázať, </a:t>
            </a:r>
            <a:r>
              <a:rPr lang="en-US" sz="2300" dirty="0"/>
              <a:t>ako aplikovať koncepty agroekológie a potravinovej suverenity na vypracovanie komunitných akčných plánov, ktoré podporujú udržateľné poľnohospodárske postupy.</a:t>
            </a:r>
            <a:endParaRPr sz="2300" dirty="0"/>
          </a:p>
        </p:txBody>
      </p:sp>
      <p:sp>
        <p:nvSpPr>
          <p:cNvPr id="238" name="Google Shape;238;p5"/>
          <p:cNvSpPr txBox="1">
            <a:spLocks noGrp="1"/>
          </p:cNvSpPr>
          <p:nvPr>
            <p:ph type="body" idx="2"/>
          </p:nvPr>
        </p:nvSpPr>
        <p:spPr>
          <a:xfrm>
            <a:off x="731531" y="6565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t>Výsledky vzdelávania </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39" name="Google Shape;239;p5"/>
          <p:cNvGrpSpPr/>
          <p:nvPr/>
        </p:nvGrpSpPr>
        <p:grpSpPr>
          <a:xfrm rot="3730759">
            <a:off x="10590024" y="380632"/>
            <a:ext cx="949887" cy="1163493"/>
            <a:chOff x="7602444" y="4967675"/>
            <a:chExt cx="483620" cy="592374"/>
          </a:xfrm>
        </p:grpSpPr>
        <p:grpSp>
          <p:nvGrpSpPr>
            <p:cNvPr id="240" name="Google Shape;240;p5"/>
            <p:cNvGrpSpPr/>
            <p:nvPr/>
          </p:nvGrpSpPr>
          <p:grpSpPr>
            <a:xfrm>
              <a:off x="7618661" y="4967675"/>
              <a:ext cx="467403" cy="507609"/>
              <a:chOff x="2251964" y="3590497"/>
              <a:chExt cx="467403" cy="507609"/>
            </a:xfrm>
          </p:grpSpPr>
          <p:sp>
            <p:nvSpPr>
              <p:cNvPr id="241" name="Google Shape;241;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5"/>
            <p:cNvGrpSpPr/>
            <p:nvPr/>
          </p:nvGrpSpPr>
          <p:grpSpPr>
            <a:xfrm>
              <a:off x="7602444" y="4993761"/>
              <a:ext cx="421973" cy="566288"/>
              <a:chOff x="2235747" y="3616583"/>
              <a:chExt cx="421973" cy="566288"/>
            </a:xfrm>
          </p:grpSpPr>
          <p:sp>
            <p:nvSpPr>
              <p:cNvPr id="245" name="Google Shape;245;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8" name="Google Shape;618;g2a955ad1b0e_1_5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410850" y="1185125"/>
            <a:ext cx="5315700" cy="4772701"/>
          </a:xfrm>
          <a:prstGeom prst="rect">
            <a:avLst/>
          </a:prstGeom>
          <a:solidFill>
            <a:srgbClr val="D8D8D8"/>
          </a:solidFill>
          <a:ln>
            <a:noFill/>
          </a:ln>
        </p:spPr>
      </p:pic>
      <p:sp>
        <p:nvSpPr>
          <p:cNvPr id="3" name="TextBox 2">
            <a:extLst>
              <a:ext uri="{FF2B5EF4-FFF2-40B4-BE49-F238E27FC236}">
                <a16:creationId xmlns:a16="http://schemas.microsoft.com/office/drawing/2014/main" id="{8880D5B9-55DD-7028-E049-85636EFFEF61}"/>
              </a:ext>
            </a:extLst>
          </p:cNvPr>
          <p:cNvSpPr txBox="1"/>
          <p:nvPr/>
        </p:nvSpPr>
        <p:spPr>
          <a:xfrm>
            <a:off x="1886574" y="573878"/>
            <a:ext cx="4534826" cy="1569660"/>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
                <a:srgbClr val="000000"/>
              </a:buClr>
              <a:buSzPct val="70588"/>
              <a:buFont typeface="Arial"/>
              <a:buNone/>
              <a:tabLst/>
              <a:defRPr/>
            </a:pPr>
            <a:r>
              <a:rPr kumimoji="0" lang="en-US" sz="3200" b="1" i="0" u="none" strike="noStrike" kern="0" cap="none" spc="0" normalizeH="0" baseline="0" noProof="0" dirty="0">
                <a:ln>
                  <a:noFill/>
                </a:ln>
                <a:solidFill>
                  <a:srgbClr val="75A949"/>
                </a:solidFill>
                <a:effectLst/>
                <a:uLnTx/>
                <a:uFillTx/>
                <a:latin typeface="Calibri"/>
                <a:ea typeface="Calibri"/>
                <a:cs typeface="Calibri"/>
                <a:sym typeface="Calibri"/>
              </a:rPr>
              <a:t>Tvorba pracovných miest a diverzifikované hospodárstvo:</a:t>
            </a:r>
          </a:p>
        </p:txBody>
      </p:sp>
      <p:grpSp>
        <p:nvGrpSpPr>
          <p:cNvPr id="4" name="Group 3">
            <a:extLst>
              <a:ext uri="{FF2B5EF4-FFF2-40B4-BE49-F238E27FC236}">
                <a16:creationId xmlns:a16="http://schemas.microsoft.com/office/drawing/2014/main" id="{8CDAB9C1-66C4-17EB-2EDD-0C48E7CB7430}"/>
              </a:ext>
            </a:extLst>
          </p:cNvPr>
          <p:cNvGrpSpPr/>
          <p:nvPr/>
        </p:nvGrpSpPr>
        <p:grpSpPr>
          <a:xfrm>
            <a:off x="689277" y="684239"/>
            <a:ext cx="1094485" cy="1094485"/>
            <a:chOff x="3907180" y="2351193"/>
            <a:chExt cx="889771" cy="889771"/>
          </a:xfrm>
        </p:grpSpPr>
        <p:sp>
          <p:nvSpPr>
            <p:cNvPr id="5" name="Freeform 322">
              <a:extLst>
                <a:ext uri="{FF2B5EF4-FFF2-40B4-BE49-F238E27FC236}">
                  <a16:creationId xmlns:a16="http://schemas.microsoft.com/office/drawing/2014/main" id="{49C23D6C-C598-D04B-8827-9009953FAE9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8DC641"/>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37B2979D-42C1-5CFE-B609-96E31DC0FCBE}"/>
                </a:ext>
              </a:extLst>
            </p:cNvPr>
            <p:cNvGrpSpPr/>
            <p:nvPr/>
          </p:nvGrpSpPr>
          <p:grpSpPr>
            <a:xfrm>
              <a:off x="3907180" y="2351193"/>
              <a:ext cx="889771" cy="889771"/>
              <a:chOff x="3907180" y="2351193"/>
              <a:chExt cx="889771" cy="889771"/>
            </a:xfrm>
          </p:grpSpPr>
          <p:grpSp>
            <p:nvGrpSpPr>
              <p:cNvPr id="7" name="Graphic 2">
                <a:extLst>
                  <a:ext uri="{FF2B5EF4-FFF2-40B4-BE49-F238E27FC236}">
                    <a16:creationId xmlns:a16="http://schemas.microsoft.com/office/drawing/2014/main" id="{9C353C0D-A402-28E8-4877-8F1E134214C0}"/>
                  </a:ext>
                </a:extLst>
              </p:cNvPr>
              <p:cNvGrpSpPr/>
              <p:nvPr/>
            </p:nvGrpSpPr>
            <p:grpSpPr>
              <a:xfrm>
                <a:off x="3907180" y="2351193"/>
                <a:ext cx="889771" cy="889771"/>
                <a:chOff x="3907180" y="2351193"/>
                <a:chExt cx="889771" cy="889771"/>
              </a:xfrm>
              <a:solidFill>
                <a:srgbClr val="010101"/>
              </a:solidFill>
            </p:grpSpPr>
            <p:sp>
              <p:nvSpPr>
                <p:cNvPr id="9" name="Freeform 326">
                  <a:extLst>
                    <a:ext uri="{FF2B5EF4-FFF2-40B4-BE49-F238E27FC236}">
                      <a16:creationId xmlns:a16="http://schemas.microsoft.com/office/drawing/2014/main" id="{A8500F2E-D4B0-925D-2A00-7DC9561B3770}"/>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0" name="Freeform 327">
                  <a:extLst>
                    <a:ext uri="{FF2B5EF4-FFF2-40B4-BE49-F238E27FC236}">
                      <a16:creationId xmlns:a16="http://schemas.microsoft.com/office/drawing/2014/main" id="{3FAFDFBC-CE93-A4B5-30A6-5DB0BB1DECFF}"/>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11" name="Freeform 328">
                  <a:extLst>
                    <a:ext uri="{FF2B5EF4-FFF2-40B4-BE49-F238E27FC236}">
                      <a16:creationId xmlns:a16="http://schemas.microsoft.com/office/drawing/2014/main" id="{D4AE753A-289C-B535-2551-D83C3B32B97C}"/>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2" name="Freeform 329">
                  <a:extLst>
                    <a:ext uri="{FF2B5EF4-FFF2-40B4-BE49-F238E27FC236}">
                      <a16:creationId xmlns:a16="http://schemas.microsoft.com/office/drawing/2014/main" id="{BF992017-1D95-66D3-ED3D-F2A45755C856}"/>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3" name="Freeform 330">
                  <a:extLst>
                    <a:ext uri="{FF2B5EF4-FFF2-40B4-BE49-F238E27FC236}">
                      <a16:creationId xmlns:a16="http://schemas.microsoft.com/office/drawing/2014/main" id="{67F1F335-9C00-E97E-DC19-53D3C85EB433}"/>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4" name="Freeform 331">
                  <a:extLst>
                    <a:ext uri="{FF2B5EF4-FFF2-40B4-BE49-F238E27FC236}">
                      <a16:creationId xmlns:a16="http://schemas.microsoft.com/office/drawing/2014/main" id="{EA2443DE-1C65-928E-A532-B705BEC42AF3}"/>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15" name="Freeform 332">
                  <a:extLst>
                    <a:ext uri="{FF2B5EF4-FFF2-40B4-BE49-F238E27FC236}">
                      <a16:creationId xmlns:a16="http://schemas.microsoft.com/office/drawing/2014/main" id="{8D2A789C-D8E6-C9BE-70AE-CF8BBBA6441A}"/>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6" name="Freeform 333">
                  <a:extLst>
                    <a:ext uri="{FF2B5EF4-FFF2-40B4-BE49-F238E27FC236}">
                      <a16:creationId xmlns:a16="http://schemas.microsoft.com/office/drawing/2014/main" id="{FA0B8DBD-C867-6693-AECC-77785C9138AA}"/>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7" name="Freeform 334">
                  <a:extLst>
                    <a:ext uri="{FF2B5EF4-FFF2-40B4-BE49-F238E27FC236}">
                      <a16:creationId xmlns:a16="http://schemas.microsoft.com/office/drawing/2014/main" id="{990DE631-867F-3403-7CD5-C153A5A8165C}"/>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8" name="Freeform 325">
                <a:extLst>
                  <a:ext uri="{FF2B5EF4-FFF2-40B4-BE49-F238E27FC236}">
                    <a16:creationId xmlns:a16="http://schemas.microsoft.com/office/drawing/2014/main" id="{A33B30FD-D52F-C87A-711A-134889368602}"/>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
        <p:nvSpPr>
          <p:cNvPr id="617" name="Google Shape;617;g2a955ad1b0e_1_51"/>
          <p:cNvSpPr txBox="1">
            <a:spLocks noGrp="1"/>
          </p:cNvSpPr>
          <p:nvPr>
            <p:ph type="body" idx="1"/>
          </p:nvPr>
        </p:nvSpPr>
        <p:spPr>
          <a:xfrm>
            <a:off x="689278" y="2076873"/>
            <a:ext cx="5816298" cy="44922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15000"/>
              </a:lnSpc>
              <a:spcBef>
                <a:spcPts val="0"/>
              </a:spcBef>
              <a:spcAft>
                <a:spcPts val="0"/>
              </a:spcAft>
              <a:buSzPct val="117878"/>
              <a:buNone/>
            </a:pPr>
            <a:endParaRPr sz="2545" i="0" dirty="0"/>
          </a:p>
          <a:p>
            <a:pPr marL="457200" lvl="0" indent="-349006" algn="l" rtl="0">
              <a:lnSpc>
                <a:spcPct val="115000"/>
              </a:lnSpc>
              <a:spcBef>
                <a:spcPts val="0"/>
              </a:spcBef>
              <a:spcAft>
                <a:spcPts val="0"/>
              </a:spcAft>
              <a:buSzPct val="100000"/>
              <a:buChar char="●"/>
            </a:pPr>
            <a:r>
              <a:rPr lang="en-US" sz="3033" i="0" dirty="0"/>
              <a:t>Agroekológia si vyžaduje rôzne zručnosti a </a:t>
            </a:r>
            <a:r>
              <a:rPr lang="en-US" sz="3033" i="0" dirty="0" err="1"/>
              <a:t>pracovnú silu, čo </a:t>
            </a:r>
            <a:r>
              <a:rPr lang="en-US" sz="3033" i="0" dirty="0"/>
              <a:t>vedie k vytváraniu pracovných miest vo vidieckych komunitách</a:t>
            </a:r>
            <a:endParaRPr sz="3033" i="0" dirty="0"/>
          </a:p>
          <a:p>
            <a:pPr marL="457200" lvl="0" indent="-349006" algn="l" rtl="0">
              <a:lnSpc>
                <a:spcPct val="115000"/>
              </a:lnSpc>
              <a:spcBef>
                <a:spcPts val="0"/>
              </a:spcBef>
              <a:spcAft>
                <a:spcPts val="0"/>
              </a:spcAft>
              <a:buSzPct val="100000"/>
              <a:buChar char="●"/>
            </a:pPr>
            <a:r>
              <a:rPr lang="en-US" sz="3033" i="0" dirty="0"/>
              <a:t>Spracovanie, balenie a predaj agroekologických produktov môže vytvoriť ďalšie pracovné príležitosti</a:t>
            </a:r>
            <a:endParaRPr sz="3033" i="0" dirty="0"/>
          </a:p>
          <a:p>
            <a:pPr marL="457200" lvl="0" indent="-349006" algn="l" rtl="0">
              <a:lnSpc>
                <a:spcPct val="115000"/>
              </a:lnSpc>
              <a:spcBef>
                <a:spcPts val="0"/>
              </a:spcBef>
              <a:spcAft>
                <a:spcPts val="0"/>
              </a:spcAft>
              <a:buSzPct val="100000"/>
              <a:buChar char="●"/>
            </a:pPr>
            <a:r>
              <a:rPr lang="en-US" sz="3033" i="0" dirty="0"/>
              <a:t>Agroekológia môže prispieť k diverzifikovanejšiemu vidieckemu hospodárstvu, čím sa zníži závislosť </a:t>
            </a:r>
            <a:r>
              <a:rPr lang="en-US" sz="3033" i="0" dirty="0" err="1"/>
              <a:t>na</a:t>
            </a:r>
            <a:r>
              <a:rPr lang="en-US" sz="3033" i="0" dirty="0"/>
              <a:t> 	</a:t>
            </a:r>
            <a:r>
              <a:rPr lang="en-US" sz="3033" i="0" dirty="0" err="1"/>
              <a:t>jednej</a:t>
            </a:r>
            <a:r>
              <a:rPr lang="en-US" sz="3033" i="0" dirty="0"/>
              <a:t> plodine alebo odvetví.</a:t>
            </a:r>
            <a:endParaRPr sz="3033" i="0" dirty="0"/>
          </a:p>
          <a:p>
            <a:pPr marL="0" lvl="0" indent="0" algn="ctr" rtl="0">
              <a:lnSpc>
                <a:spcPct val="115000"/>
              </a:lnSpc>
              <a:spcBef>
                <a:spcPts val="0"/>
              </a:spcBef>
              <a:spcAft>
                <a:spcPts val="0"/>
              </a:spcAft>
              <a:buSzPct val="94309"/>
              <a:buNone/>
            </a:pPr>
            <a:endParaRPr sz="3181" b="1" dirty="0"/>
          </a:p>
          <a:p>
            <a:pPr marL="0" lvl="0" indent="0" algn="ctr" rtl="0">
              <a:lnSpc>
                <a:spcPct val="90000"/>
              </a:lnSpc>
              <a:spcBef>
                <a:spcPts val="0"/>
              </a:spcBef>
              <a:spcAft>
                <a:spcPts val="0"/>
              </a:spcAft>
              <a:buClr>
                <a:srgbClr val="000000"/>
              </a:buClr>
              <a:buSzPct val="100000"/>
              <a:buNone/>
            </a:pPr>
            <a:endParaRPr dirty="0"/>
          </a:p>
          <a:p>
            <a:pPr marL="0" lvl="0" indent="0" algn="ctr" rtl="0">
              <a:lnSpc>
                <a:spcPct val="90000"/>
              </a:lnSpc>
              <a:spcBef>
                <a:spcPts val="1000"/>
              </a:spcBef>
              <a:spcAft>
                <a:spcPts val="0"/>
              </a:spcAft>
              <a:buClr>
                <a:srgbClr val="000000"/>
              </a:buClr>
              <a:buSzPct val="1000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10319" y="1304650"/>
            <a:ext cx="9234385" cy="3288205"/>
          </a:xfrm>
        </p:spPr>
        <p:txBody>
          <a:bodyPr>
            <a:normAutofit/>
          </a:bodyPr>
          <a:lstStyle/>
          <a:p>
            <a:pPr>
              <a:lnSpc>
                <a:spcPct val="110000"/>
              </a:lnSpc>
            </a:pPr>
            <a:r>
              <a:rPr lang="en-IE" sz="3600" b="1" dirty="0"/>
              <a:t>Gratulujeme, </a:t>
            </a:r>
            <a:r>
              <a:rPr lang="en-IE" sz="3600" dirty="0"/>
              <a:t>vaša cesta za poznaním napreduje tak dobre... pokračujte!</a:t>
            </a:r>
          </a:p>
          <a:p>
            <a:pPr>
              <a:lnSpc>
                <a:spcPct val="110000"/>
              </a:lnSpc>
            </a:pPr>
            <a:r>
              <a:rPr lang="en-IE" sz="3600" dirty="0"/>
              <a:t>V module 5 diskutujeme a skúmame </a:t>
            </a:r>
            <a:r>
              <a:rPr lang="en-IE" sz="3600" b="1" dirty="0"/>
              <a:t>krajinnú ekológiu</a:t>
            </a:r>
          </a:p>
          <a:p>
            <a:pPr>
              <a:lnSpc>
                <a:spcPct val="110000"/>
              </a:lnSpc>
            </a:pPr>
            <a:endParaRPr lang="en-I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1906490"/>
            <a:ext cx="7565379" cy="329108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Venujte prosím niekoľko minút zamysleniu sa nad nasledujúcimi otázkami:</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Aké pozitívne vplyvy môže mať agroekológia na komunity?</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Poznáte nejaké praktické nástroje, ktoré môžu podporiť potravinovú nezávislosť komunít?</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1" y="913838"/>
            <a:ext cx="5860404" cy="992652"/>
          </a:xfrm>
        </p:spPr>
        <p:txBody>
          <a:bodyPr/>
          <a:lstStyle/>
          <a:p>
            <a:r>
              <a:rPr lang="en-IE"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Najprv však </a:t>
            </a:r>
            <a:r>
              <a:rPr lang="en-IE"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REFLEKTUJME</a:t>
            </a:r>
          </a:p>
        </p:txBody>
      </p:sp>
    </p:spTree>
    <p:extLst>
      <p:ext uri="{BB962C8B-B14F-4D97-AF65-F5344CB8AC3E}">
        <p14:creationId xmlns:p14="http://schemas.microsoft.com/office/powerpoint/2010/main" val="34993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Úvod</a:t>
            </a:r>
            <a:endParaRPr/>
          </a:p>
        </p:txBody>
      </p:sp>
      <p:sp>
        <p:nvSpPr>
          <p:cNvPr id="267" name="Google Shape;26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p:nvPr/>
        </p:nvSpPr>
        <p:spPr>
          <a:xfrm>
            <a:off x="9481175" y="4399750"/>
            <a:ext cx="2395800" cy="1767000"/>
          </a:xfrm>
          <a:prstGeom prst="ellipse">
            <a:avLst/>
          </a:prstGeom>
          <a:solidFill>
            <a:srgbClr val="9FDA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
          <p:cNvSpPr txBox="1">
            <a:spLocks noGrp="1"/>
          </p:cNvSpPr>
          <p:nvPr>
            <p:ph type="body" idx="1"/>
          </p:nvPr>
        </p:nvSpPr>
        <p:spPr>
          <a:xfrm>
            <a:off x="798450" y="1049550"/>
            <a:ext cx="8758800" cy="4758900"/>
          </a:xfrm>
          <a:prstGeom prst="rect">
            <a:avLst/>
          </a:prstGeom>
          <a:noFill/>
          <a:ln>
            <a:noFill/>
          </a:ln>
        </p:spPr>
        <p:txBody>
          <a:bodyPr spcFirstLastPara="1" wrap="square" lIns="91425" tIns="45700" rIns="91425" bIns="45700" anchor="t" anchorCtr="0">
            <a:noAutofit/>
          </a:bodyPr>
          <a:lstStyle/>
          <a:p>
            <a:pPr marL="228600" lvl="0" indent="-228600" rtl="0">
              <a:lnSpc>
                <a:spcPct val="90000"/>
              </a:lnSpc>
              <a:spcBef>
                <a:spcPts val="0"/>
              </a:spcBef>
              <a:spcAft>
                <a:spcPts val="0"/>
              </a:spcAft>
              <a:buClr>
                <a:srgbClr val="000000"/>
              </a:buClr>
              <a:buSzPts val="2400"/>
              <a:buNone/>
            </a:pP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Agroekológia ako udržateľný prístup k poľnohospodárstvu má významný vplyv nielen na životné prostredie, ale aj na </a:t>
            </a:r>
            <a:r>
              <a:rPr lang="en-US" b="1"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sociálno-ekonomickú a politickú dynamiku, ktorá </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formuje poľnohospodárske výrobné systémy. </a:t>
            </a:r>
            <a:endParaRPr dirty="0"/>
          </a:p>
          <a:p>
            <a:pPr marL="228600" lvl="0" indent="-228600" rtl="0">
              <a:lnSpc>
                <a:spcPct val="90000"/>
              </a:lnSpc>
              <a:spcBef>
                <a:spcPts val="0"/>
              </a:spcBef>
              <a:spcAft>
                <a:spcPts val="0"/>
              </a:spcAft>
              <a:buClr>
                <a:srgbClr val="000000"/>
              </a:buClr>
              <a:buSzPts val="2400"/>
              <a:buNone/>
            </a:pPr>
            <a:endParaRPr sz="1100" dirty="0"/>
          </a:p>
          <a:p>
            <a:pPr marL="228600" lvl="0" indent="-228600" rtl="0">
              <a:lnSpc>
                <a:spcPct val="90000"/>
              </a:lnSpc>
              <a:spcBef>
                <a:spcPts val="0"/>
              </a:spcBef>
              <a:spcAft>
                <a:spcPts val="0"/>
              </a:spcAft>
              <a:buClr>
                <a:srgbClr val="000000"/>
              </a:buClr>
              <a:buSzPts val="2400"/>
              <a:buNone/>
            </a:pPr>
            <a:r>
              <a:rPr lang="en-US" dirty="0"/>
              <a:t>Vedie k </a:t>
            </a:r>
            <a:r>
              <a:rPr lang="en-US" b="1" dirty="0"/>
              <a:t>väčšej autonómii a blahobytu výrobcov potravín, </a:t>
            </a:r>
            <a:r>
              <a:rPr lang="en-US" dirty="0"/>
              <a:t>podporuje dôstojné a zmysluplné formy práce v rámci potravinových systémov a nanovo definuje interakcie s inými ako ľudskými druhmi a prírodnými priestormi. </a:t>
            </a:r>
            <a:endParaRPr dirty="0"/>
          </a:p>
          <a:p>
            <a:pPr marL="228600" lvl="0" indent="-228600" rtl="0">
              <a:lnSpc>
                <a:spcPct val="90000"/>
              </a:lnSpc>
              <a:spcBef>
                <a:spcPts val="0"/>
              </a:spcBef>
              <a:spcAft>
                <a:spcPts val="0"/>
              </a:spcAft>
              <a:buClr>
                <a:srgbClr val="000000"/>
              </a:buClr>
              <a:buSzPts val="2400"/>
              <a:buNone/>
            </a:pPr>
            <a:endParaRPr sz="1100" dirty="0"/>
          </a:p>
          <a:p>
            <a:pPr marL="228600" lvl="0" indent="-228600" rtl="0">
              <a:lnSpc>
                <a:spcPct val="90000"/>
              </a:lnSpc>
              <a:spcBef>
                <a:spcPts val="0"/>
              </a:spcBef>
              <a:spcAft>
                <a:spcPts val="0"/>
              </a:spcAft>
              <a:buClr>
                <a:srgbClr val="000000"/>
              </a:buClr>
              <a:buSzPts val="2400"/>
              <a:buNone/>
            </a:pPr>
            <a:r>
              <a:rPr lang="en-US" dirty="0"/>
              <a:t>Ako bolo spomenuté v module 3, sociálno-politické rozmery agroekológie zahŕňajú aspekty, ako je právo na pôdu, komunitné semenné banky, prístup k úverom, miestne trhy a zdieľanie vedomostí, práca na budovaní autonómnych priestorov, ktoré oceňujú miestne vedomosti a transformujú výrobu potravín na ekologicky udržateľnejšie a sociálne spravodlivejšie systémy.</a:t>
            </a:r>
            <a:endParaRPr dirty="0"/>
          </a:p>
          <a:p>
            <a:pPr marL="228600" lvl="0" indent="-228600" rtl="0">
              <a:lnSpc>
                <a:spcPct val="90000"/>
              </a:lnSpc>
              <a:spcBef>
                <a:spcPts val="1000"/>
              </a:spcBef>
              <a:spcAft>
                <a:spcPts val="0"/>
              </a:spcAft>
              <a:buClr>
                <a:srgbClr val="000000"/>
              </a:buClr>
              <a:buSzPts val="2400"/>
              <a:buNone/>
            </a:pPr>
            <a:endParaRPr dirty="0"/>
          </a:p>
        </p:txBody>
      </p:sp>
      <p:sp>
        <p:nvSpPr>
          <p:cNvPr id="274" name="Google Shape;274;p7"/>
          <p:cNvSpPr txBox="1">
            <a:spLocks noGrp="1"/>
          </p:cNvSpPr>
          <p:nvPr>
            <p:ph type="body" idx="2"/>
          </p:nvPr>
        </p:nvSpPr>
        <p:spPr>
          <a:xfrm>
            <a:off x="798456" y="47009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t>Úvod </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75" name="Google Shape;275;p7"/>
          <p:cNvGrpSpPr/>
          <p:nvPr/>
        </p:nvGrpSpPr>
        <p:grpSpPr>
          <a:xfrm rot="3730759">
            <a:off x="10590024" y="380632"/>
            <a:ext cx="949887" cy="1163493"/>
            <a:chOff x="7602444" y="4967675"/>
            <a:chExt cx="483620" cy="592374"/>
          </a:xfrm>
        </p:grpSpPr>
        <p:grpSp>
          <p:nvGrpSpPr>
            <p:cNvPr id="276" name="Google Shape;276;p7"/>
            <p:cNvGrpSpPr/>
            <p:nvPr/>
          </p:nvGrpSpPr>
          <p:grpSpPr>
            <a:xfrm>
              <a:off x="7618661" y="4967675"/>
              <a:ext cx="467403" cy="507609"/>
              <a:chOff x="2251964" y="3590497"/>
              <a:chExt cx="467403" cy="507609"/>
            </a:xfrm>
          </p:grpSpPr>
          <p:sp>
            <p:nvSpPr>
              <p:cNvPr id="277" name="Google Shape;277;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0" name="Google Shape;280;p7"/>
            <p:cNvGrpSpPr/>
            <p:nvPr/>
          </p:nvGrpSpPr>
          <p:grpSpPr>
            <a:xfrm>
              <a:off x="7602444" y="4993761"/>
              <a:ext cx="421973" cy="566288"/>
              <a:chOff x="2235747" y="3616583"/>
              <a:chExt cx="421973" cy="566288"/>
            </a:xfrm>
          </p:grpSpPr>
          <p:sp>
            <p:nvSpPr>
              <p:cNvPr id="281" name="Google Shape;28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83" name="Google Shape;283;p7"/>
          <p:cNvSpPr txBox="1"/>
          <p:nvPr/>
        </p:nvSpPr>
        <p:spPr>
          <a:xfrm>
            <a:off x="9593525" y="4620909"/>
            <a:ext cx="2171100" cy="176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Zistite viac: </a:t>
            </a:r>
            <a:endParaRPr sz="20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100"/>
              <a:buFont typeface="Arial"/>
              <a:buNone/>
            </a:pPr>
            <a:r>
              <a:rPr lang="en-US" sz="2000" b="1" i="0" u="sng" strike="noStrike" cap="none"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hlinkClick r:id="rId3"/>
              </a:rPr>
              <a:t>Ľudské a sociálne hodnoty v agroekológii</a:t>
            </a:r>
            <a:endParaRPr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body" idx="1"/>
          </p:nvPr>
        </p:nvSpPr>
        <p:spPr>
          <a:xfrm>
            <a:off x="4907325" y="777496"/>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solidFill>
                  <a:srgbClr val="6AA84F"/>
                </a:solidFill>
              </a:rPr>
              <a:t>Ciele</a:t>
            </a:r>
            <a:r>
              <a:rPr lang="en-US" dirty="0">
                <a:solidFill>
                  <a:srgbClr val="6AA84F"/>
                </a:solidFill>
              </a:rPr>
              <a:t> </a:t>
            </a:r>
            <a:r>
              <a:rPr lang="en-US" dirty="0" err="1">
                <a:solidFill>
                  <a:srgbClr val="6AA84F"/>
                </a:solidFill>
              </a:rPr>
              <a:t>trvalo</a:t>
            </a:r>
            <a:r>
              <a:rPr lang="en-US" dirty="0">
                <a:solidFill>
                  <a:srgbClr val="6AA84F"/>
                </a:solidFill>
              </a:rPr>
              <a:t> </a:t>
            </a:r>
            <a:r>
              <a:rPr lang="en-US" dirty="0" err="1">
                <a:solidFill>
                  <a:srgbClr val="6AA84F"/>
                </a:solidFill>
              </a:rPr>
              <a:t>udržateľného</a:t>
            </a:r>
            <a:r>
              <a:rPr lang="en-US" dirty="0">
                <a:solidFill>
                  <a:srgbClr val="6AA84F"/>
                </a:solidFill>
              </a:rPr>
              <a:t> </a:t>
            </a:r>
            <a:r>
              <a:rPr lang="en-US" dirty="0" err="1">
                <a:solidFill>
                  <a:srgbClr val="6AA84F"/>
                </a:solidFill>
              </a:rPr>
              <a:t>rozvoja</a:t>
            </a:r>
            <a:endParaRPr dirty="0">
              <a:solidFill>
                <a:srgbClr val="6AA84F"/>
              </a:solidFill>
            </a:endParaRPr>
          </a:p>
        </p:txBody>
      </p:sp>
      <p:sp>
        <p:nvSpPr>
          <p:cNvPr id="289" name="Google Shape;289;p8"/>
          <p:cNvSpPr txBox="1">
            <a:spLocks noGrp="1"/>
          </p:cNvSpPr>
          <p:nvPr>
            <p:ph type="body" idx="2"/>
          </p:nvPr>
        </p:nvSpPr>
        <p:spPr>
          <a:xfrm>
            <a:off x="4088109" y="1192253"/>
            <a:ext cx="751694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1800" dirty="0" err="1"/>
              <a:t>Agroekológia</a:t>
            </a:r>
            <a:r>
              <a:rPr lang="en-US" sz="1800" dirty="0"/>
              <a:t> je v </a:t>
            </a:r>
            <a:r>
              <a:rPr lang="en-US" sz="1800" dirty="0" err="1"/>
              <a:t>súlade</a:t>
            </a:r>
            <a:r>
              <a:rPr lang="en-US" sz="1800" dirty="0"/>
              <a:t> s </a:t>
            </a:r>
            <a:r>
              <a:rPr lang="en-US" sz="1800" dirty="0" err="1"/>
              <a:t>cieľmi</a:t>
            </a:r>
            <a:r>
              <a:rPr lang="en-US" sz="1800" dirty="0"/>
              <a:t> </a:t>
            </a:r>
            <a:r>
              <a:rPr lang="en-US" sz="1800" dirty="0" err="1"/>
              <a:t>trvalo</a:t>
            </a:r>
            <a:r>
              <a:rPr lang="en-US" sz="1800" dirty="0"/>
              <a:t> </a:t>
            </a:r>
            <a:r>
              <a:rPr lang="en-US" sz="1800" dirty="0" err="1"/>
              <a:t>udržateľného</a:t>
            </a:r>
            <a:r>
              <a:rPr lang="en-US" sz="1800" dirty="0"/>
              <a:t> </a:t>
            </a:r>
            <a:r>
              <a:rPr lang="en-US" sz="1800" dirty="0" err="1"/>
              <a:t>rozvoja</a:t>
            </a:r>
            <a:r>
              <a:rPr lang="en-US" sz="1800" dirty="0"/>
              <a:t> OSN (SDG) a </a:t>
            </a:r>
            <a:r>
              <a:rPr lang="en-US" sz="1800" dirty="0" err="1"/>
              <a:t>predstavuje</a:t>
            </a:r>
            <a:r>
              <a:rPr lang="en-US" sz="1800" dirty="0"/>
              <a:t> </a:t>
            </a:r>
            <a:r>
              <a:rPr lang="en-US" sz="1800" dirty="0" err="1"/>
              <a:t>kľúčovú</a:t>
            </a:r>
            <a:r>
              <a:rPr lang="en-US" sz="1800" dirty="0"/>
              <a:t> </a:t>
            </a:r>
            <a:r>
              <a:rPr lang="en-US" sz="1800" dirty="0" err="1"/>
              <a:t>odpoveď</a:t>
            </a:r>
            <a:r>
              <a:rPr lang="en-US" sz="1800" dirty="0"/>
              <a:t> </a:t>
            </a:r>
            <a:r>
              <a:rPr lang="en-US" sz="1800" dirty="0" err="1"/>
              <a:t>na</a:t>
            </a:r>
            <a:r>
              <a:rPr lang="en-US" sz="1800" dirty="0"/>
              <a:t> </a:t>
            </a:r>
            <a:r>
              <a:rPr lang="en-US" sz="1800" dirty="0" err="1"/>
              <a:t>udržateľnú</a:t>
            </a:r>
            <a:r>
              <a:rPr lang="en-US" sz="1800" dirty="0"/>
              <a:t> </a:t>
            </a:r>
            <a:r>
              <a:rPr lang="en-US" sz="1800" dirty="0" err="1"/>
              <a:t>transformáciu</a:t>
            </a:r>
            <a:r>
              <a:rPr lang="en-US" sz="1800" dirty="0"/>
              <a:t> </a:t>
            </a:r>
            <a:r>
              <a:rPr lang="en-US" sz="1800" dirty="0" err="1"/>
              <a:t>našich</a:t>
            </a:r>
            <a:r>
              <a:rPr lang="en-US" sz="1800" dirty="0"/>
              <a:t> </a:t>
            </a:r>
            <a:r>
              <a:rPr lang="en-US" sz="1800" dirty="0" err="1"/>
              <a:t>potravinových</a:t>
            </a:r>
            <a:r>
              <a:rPr lang="en-US" sz="1800" dirty="0"/>
              <a:t> </a:t>
            </a:r>
            <a:r>
              <a:rPr lang="en-US" sz="1800" dirty="0" err="1"/>
              <a:t>systémov</a:t>
            </a:r>
            <a:r>
              <a:rPr lang="en-US" sz="1800" dirty="0"/>
              <a:t>. </a:t>
            </a:r>
            <a:r>
              <a:rPr lang="en-US" sz="1800" dirty="0" err="1"/>
              <a:t>Podporuje</a:t>
            </a:r>
            <a:r>
              <a:rPr lang="en-US" sz="1800" dirty="0"/>
              <a:t> </a:t>
            </a:r>
            <a:r>
              <a:rPr lang="en-US" sz="1800" dirty="0" err="1"/>
              <a:t>výrobcov</a:t>
            </a:r>
            <a:r>
              <a:rPr lang="en-US" sz="1800" dirty="0"/>
              <a:t> </a:t>
            </a:r>
            <a:r>
              <a:rPr lang="en-US" sz="1800" dirty="0" err="1"/>
              <a:t>potravín</a:t>
            </a:r>
            <a:r>
              <a:rPr lang="en-US" sz="1800" dirty="0"/>
              <a:t> </a:t>
            </a:r>
            <a:r>
              <a:rPr lang="en-US" sz="1800" dirty="0" err="1"/>
              <a:t>pri</a:t>
            </a:r>
            <a:r>
              <a:rPr lang="en-US" sz="1800" dirty="0"/>
              <a:t> </a:t>
            </a:r>
            <a:r>
              <a:rPr lang="en-US" sz="1800" dirty="0" err="1"/>
              <a:t>znižovaní</a:t>
            </a:r>
            <a:r>
              <a:rPr lang="en-US" sz="1800" dirty="0"/>
              <a:t> </a:t>
            </a:r>
            <a:r>
              <a:rPr lang="en-US" sz="1800" dirty="0" err="1"/>
              <a:t>výrobných</a:t>
            </a:r>
            <a:r>
              <a:rPr lang="en-US" sz="1800" dirty="0"/>
              <a:t> </a:t>
            </a:r>
            <a:r>
              <a:rPr lang="en-US" sz="1800" dirty="0" err="1"/>
              <a:t>nákladov</a:t>
            </a:r>
            <a:r>
              <a:rPr lang="en-US" sz="1800" dirty="0"/>
              <a:t>, </a:t>
            </a:r>
            <a:r>
              <a:rPr lang="en-US" sz="1800" dirty="0" err="1"/>
              <a:t>čo</a:t>
            </a:r>
            <a:r>
              <a:rPr lang="en-US" sz="1800" dirty="0"/>
              <a:t> </a:t>
            </a:r>
            <a:r>
              <a:rPr lang="en-US" sz="1800" dirty="0" err="1"/>
              <a:t>sa</a:t>
            </a:r>
            <a:r>
              <a:rPr lang="en-US" sz="1800" dirty="0"/>
              <a:t> </a:t>
            </a:r>
            <a:r>
              <a:rPr lang="en-US" sz="1800" dirty="0" err="1"/>
              <a:t>premieta</a:t>
            </a:r>
            <a:r>
              <a:rPr lang="en-US" sz="1800" dirty="0"/>
              <a:t> do </a:t>
            </a:r>
            <a:r>
              <a:rPr lang="en-US" sz="1800" dirty="0" err="1"/>
              <a:t>vyšších</a:t>
            </a:r>
            <a:r>
              <a:rPr lang="en-US" sz="1800" dirty="0"/>
              <a:t> </a:t>
            </a:r>
            <a:r>
              <a:rPr lang="en-US" sz="1800" dirty="0" err="1"/>
              <a:t>príjmov</a:t>
            </a:r>
            <a:r>
              <a:rPr lang="en-US" sz="1800" dirty="0"/>
              <a:t>, </a:t>
            </a:r>
            <a:r>
              <a:rPr lang="en-US" sz="1800" dirty="0" err="1"/>
              <a:t>ekonomickej</a:t>
            </a:r>
            <a:r>
              <a:rPr lang="en-US" sz="1800" dirty="0"/>
              <a:t> stability a </a:t>
            </a:r>
            <a:r>
              <a:rPr lang="en-US" sz="1800" dirty="0" err="1"/>
              <a:t>odolnosti</a:t>
            </a:r>
            <a:r>
              <a:rPr lang="en-US" sz="1800" dirty="0"/>
              <a:t>.</a:t>
            </a:r>
            <a:endParaRPr sz="1800" dirty="0"/>
          </a:p>
        </p:txBody>
      </p:sp>
      <p:sp>
        <p:nvSpPr>
          <p:cNvPr id="290" name="Google Shape;290;p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sp>
        <p:nvSpPr>
          <p:cNvPr id="291" name="Google Shape;291;p8"/>
          <p:cNvSpPr txBox="1">
            <a:spLocks noGrp="1"/>
          </p:cNvSpPr>
          <p:nvPr>
            <p:ph type="body" idx="5"/>
          </p:nvPr>
        </p:nvSpPr>
        <p:spPr>
          <a:xfrm>
            <a:off x="4927792" y="2684061"/>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solidFill>
                  <a:srgbClr val="6AA84F"/>
                </a:solidFill>
              </a:rPr>
              <a:t>Optimalizácia</a:t>
            </a:r>
            <a:endParaRPr dirty="0">
              <a:solidFill>
                <a:srgbClr val="6AA84F"/>
              </a:solidFill>
            </a:endParaRPr>
          </a:p>
          <a:p>
            <a:pPr marL="0" lvl="0" indent="0" algn="r" rtl="0">
              <a:lnSpc>
                <a:spcPct val="100000"/>
              </a:lnSpc>
              <a:spcBef>
                <a:spcPts val="0"/>
              </a:spcBef>
              <a:spcAft>
                <a:spcPts val="0"/>
              </a:spcAft>
              <a:buClr>
                <a:srgbClr val="8DC641"/>
              </a:buClr>
              <a:buSzPts val="2400"/>
              <a:buNone/>
            </a:pPr>
            <a:endParaRPr dirty="0">
              <a:solidFill>
                <a:srgbClr val="6AA84F"/>
              </a:solidFill>
            </a:endParaRPr>
          </a:p>
          <a:p>
            <a:pPr marL="0" lvl="0" indent="0" algn="r" rtl="0">
              <a:lnSpc>
                <a:spcPct val="100000"/>
              </a:lnSpc>
              <a:spcBef>
                <a:spcPts val="1000"/>
              </a:spcBef>
              <a:spcAft>
                <a:spcPts val="0"/>
              </a:spcAft>
              <a:buClr>
                <a:srgbClr val="8DC641"/>
              </a:buClr>
              <a:buSzPts val="2400"/>
              <a:buNone/>
            </a:pPr>
            <a:endParaRPr dirty="0">
              <a:solidFill>
                <a:srgbClr val="6AA84F"/>
              </a:solidFill>
            </a:endParaRPr>
          </a:p>
        </p:txBody>
      </p:sp>
      <p:sp>
        <p:nvSpPr>
          <p:cNvPr id="292" name="Google Shape;292;p8"/>
          <p:cNvSpPr txBox="1">
            <a:spLocks noGrp="1"/>
          </p:cNvSpPr>
          <p:nvPr>
            <p:ph type="body" idx="6"/>
          </p:nvPr>
        </p:nvSpPr>
        <p:spPr>
          <a:xfrm>
            <a:off x="4374525" y="3104450"/>
            <a:ext cx="70956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1800"/>
              <a:t>Optimalizáciou využívania miestnych a obnoviteľných zdrojov a poznatkov umožňuje agroekológia poľnohospodárskym výrobným systémom využívať výhody ekosystémov, ako je kontrola škodcov, opeľovanie, zdravie pôdy a ochrana proti erózii, a zároveň zabezpečuje produktivitu.</a:t>
            </a:r>
            <a:endParaRPr sz="1800"/>
          </a:p>
          <a:p>
            <a:pPr marL="0" lvl="0" indent="0" algn="r" rtl="0">
              <a:lnSpc>
                <a:spcPct val="100000"/>
              </a:lnSpc>
              <a:spcBef>
                <a:spcPts val="1000"/>
              </a:spcBef>
              <a:spcAft>
                <a:spcPts val="0"/>
              </a:spcAft>
              <a:buClr>
                <a:srgbClr val="000000"/>
              </a:buClr>
              <a:buSzPts val="2200"/>
              <a:buNone/>
            </a:pPr>
            <a:endParaRPr sz="1800"/>
          </a:p>
        </p:txBody>
      </p:sp>
      <p:sp>
        <p:nvSpPr>
          <p:cNvPr id="293" name="Google Shape;293;p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294" name="Google Shape;294;p8"/>
          <p:cNvSpPr txBox="1">
            <a:spLocks noGrp="1"/>
          </p:cNvSpPr>
          <p:nvPr>
            <p:ph type="body" idx="8"/>
          </p:nvPr>
        </p:nvSpPr>
        <p:spPr>
          <a:xfrm>
            <a:off x="4927852" y="4540333"/>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solidFill>
                  <a:srgbClr val="6AA84F"/>
                </a:solidFill>
              </a:rPr>
              <a:t>Zdravie</a:t>
            </a:r>
            <a:endParaRPr dirty="0">
              <a:solidFill>
                <a:srgbClr val="6AA84F"/>
              </a:solidFill>
            </a:endParaRPr>
          </a:p>
          <a:p>
            <a:pPr marL="0" lvl="0" indent="0" algn="r" rtl="0">
              <a:lnSpc>
                <a:spcPct val="100000"/>
              </a:lnSpc>
              <a:spcBef>
                <a:spcPts val="1000"/>
              </a:spcBef>
              <a:spcAft>
                <a:spcPts val="0"/>
              </a:spcAft>
              <a:buClr>
                <a:srgbClr val="8DC641"/>
              </a:buClr>
              <a:buSzPts val="2400"/>
              <a:buNone/>
            </a:pPr>
            <a:endParaRPr dirty="0">
              <a:solidFill>
                <a:srgbClr val="6AA84F"/>
              </a:solidFill>
            </a:endParaRPr>
          </a:p>
        </p:txBody>
      </p:sp>
      <p:sp>
        <p:nvSpPr>
          <p:cNvPr id="295" name="Google Shape;295;p8"/>
          <p:cNvSpPr txBox="1">
            <a:spLocks noGrp="1"/>
          </p:cNvSpPr>
          <p:nvPr>
            <p:ph type="body" idx="9"/>
          </p:nvPr>
        </p:nvSpPr>
        <p:spPr>
          <a:xfrm>
            <a:off x="4374625" y="4955850"/>
            <a:ext cx="70956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1800" dirty="0" err="1"/>
              <a:t>Okrem</a:t>
            </a:r>
            <a:r>
              <a:rPr lang="en-US" sz="1800" dirty="0"/>
              <a:t> toho </a:t>
            </a:r>
            <a:r>
              <a:rPr lang="en-US" sz="1800" dirty="0" err="1"/>
              <a:t>minimalizovaním</a:t>
            </a:r>
            <a:r>
              <a:rPr lang="en-US" sz="1800" dirty="0"/>
              <a:t> </a:t>
            </a:r>
            <a:r>
              <a:rPr lang="en-US" sz="1800" dirty="0" err="1"/>
              <a:t>používania</a:t>
            </a:r>
            <a:r>
              <a:rPr lang="en-US" sz="1800" dirty="0"/>
              <a:t> </a:t>
            </a:r>
            <a:r>
              <a:rPr lang="en-US" sz="1800" dirty="0" err="1"/>
              <a:t>potenciálne</a:t>
            </a:r>
            <a:r>
              <a:rPr lang="en-US" sz="1800" dirty="0"/>
              <a:t> </a:t>
            </a:r>
            <a:r>
              <a:rPr lang="en-US" sz="1800" dirty="0" err="1"/>
              <a:t>škodlivých</a:t>
            </a:r>
            <a:r>
              <a:rPr lang="en-US" sz="1800" dirty="0"/>
              <a:t> </a:t>
            </a:r>
            <a:r>
              <a:rPr lang="en-US" sz="1800" dirty="0" err="1"/>
              <a:t>agrochemických</a:t>
            </a:r>
            <a:r>
              <a:rPr lang="en-US" sz="1800" dirty="0"/>
              <a:t> </a:t>
            </a:r>
            <a:r>
              <a:rPr lang="en-US" sz="1800" dirty="0" err="1"/>
              <a:t>vstupov</a:t>
            </a:r>
            <a:r>
              <a:rPr lang="en-US" sz="1800" dirty="0"/>
              <a:t> </a:t>
            </a:r>
            <a:r>
              <a:rPr lang="en-US" sz="1800" dirty="0" err="1"/>
              <a:t>znižuje</a:t>
            </a:r>
            <a:r>
              <a:rPr lang="en-US" sz="1800" dirty="0"/>
              <a:t> </a:t>
            </a:r>
            <a:r>
              <a:rPr lang="en-US" sz="1800" dirty="0" err="1"/>
              <a:t>negatívne</a:t>
            </a:r>
            <a:r>
              <a:rPr lang="en-US" sz="1800" dirty="0"/>
              <a:t> </a:t>
            </a:r>
            <a:r>
              <a:rPr lang="en-US" sz="1800" dirty="0" err="1"/>
              <a:t>účinky</a:t>
            </a:r>
            <a:r>
              <a:rPr lang="en-US" sz="1800" dirty="0"/>
              <a:t> </a:t>
            </a:r>
            <a:r>
              <a:rPr lang="en-US" sz="1800" dirty="0" err="1"/>
              <a:t>poľnohospodárstva</a:t>
            </a:r>
            <a:r>
              <a:rPr lang="en-US" sz="1800" dirty="0"/>
              <a:t> </a:t>
            </a:r>
            <a:r>
              <a:rPr lang="en-US" sz="1800" dirty="0" err="1"/>
              <a:t>na</a:t>
            </a:r>
            <a:r>
              <a:rPr lang="en-US" sz="1800" dirty="0"/>
              <a:t> </a:t>
            </a:r>
            <a:r>
              <a:rPr lang="en-US" sz="1800" dirty="0" err="1"/>
              <a:t>zdravie</a:t>
            </a:r>
            <a:r>
              <a:rPr lang="en-US" sz="1800" dirty="0"/>
              <a:t> </a:t>
            </a:r>
            <a:r>
              <a:rPr lang="en-US" sz="1800" dirty="0" err="1"/>
              <a:t>ľudí</a:t>
            </a:r>
            <a:r>
              <a:rPr lang="en-US" sz="1800" dirty="0"/>
              <a:t> a </a:t>
            </a:r>
            <a:r>
              <a:rPr lang="en-US" sz="1800" dirty="0" err="1"/>
              <a:t>životné</a:t>
            </a:r>
            <a:r>
              <a:rPr lang="en-US" sz="1800" dirty="0"/>
              <a:t> </a:t>
            </a:r>
            <a:r>
              <a:rPr lang="en-US" sz="1800" dirty="0" err="1"/>
              <a:t>prostredie</a:t>
            </a:r>
            <a:r>
              <a:rPr lang="en-US" sz="1800" dirty="0"/>
              <a:t> a </a:t>
            </a:r>
            <a:r>
              <a:rPr lang="en-US" sz="1800" dirty="0" err="1"/>
              <a:t>prostredníctvom</a:t>
            </a:r>
            <a:r>
              <a:rPr lang="en-US" sz="1800" dirty="0"/>
              <a:t> </a:t>
            </a:r>
            <a:r>
              <a:rPr lang="en-US" sz="1800" dirty="0" err="1"/>
              <a:t>relokalizácie</a:t>
            </a:r>
            <a:r>
              <a:rPr lang="en-US" sz="1800" dirty="0"/>
              <a:t> </a:t>
            </a:r>
            <a:r>
              <a:rPr lang="en-US" sz="1800" dirty="0" err="1"/>
              <a:t>stravy</a:t>
            </a:r>
            <a:r>
              <a:rPr lang="en-US" sz="1800" dirty="0"/>
              <a:t> </a:t>
            </a:r>
            <a:r>
              <a:rPr lang="en-US" sz="1800" dirty="0" err="1"/>
              <a:t>môže</a:t>
            </a:r>
            <a:r>
              <a:rPr lang="en-US" sz="1800" dirty="0"/>
              <a:t> </a:t>
            </a:r>
            <a:r>
              <a:rPr lang="en-US" sz="1800" dirty="0" err="1"/>
              <a:t>pomôcť</a:t>
            </a:r>
            <a:r>
              <a:rPr lang="en-US" sz="1800" dirty="0"/>
              <a:t> </a:t>
            </a:r>
            <a:r>
              <a:rPr lang="en-US" sz="1800" dirty="0" err="1"/>
              <a:t>pri</a:t>
            </a:r>
            <a:r>
              <a:rPr lang="en-US" sz="1800" dirty="0"/>
              <a:t> </a:t>
            </a:r>
            <a:r>
              <a:rPr lang="en-US" sz="1800" dirty="0" err="1"/>
              <a:t>vytváraní</a:t>
            </a:r>
            <a:r>
              <a:rPr lang="en-US" sz="1800" dirty="0"/>
              <a:t> </a:t>
            </a:r>
            <a:r>
              <a:rPr lang="en-US" sz="1800" dirty="0" err="1"/>
              <a:t>udržateľnej</a:t>
            </a:r>
            <a:r>
              <a:rPr lang="en-US" sz="1800" dirty="0"/>
              <a:t> a </a:t>
            </a:r>
            <a:r>
              <a:rPr lang="en-US" sz="1800" dirty="0" err="1"/>
              <a:t>zdravej</a:t>
            </a:r>
            <a:r>
              <a:rPr lang="en-US" sz="1800" dirty="0"/>
              <a:t> </a:t>
            </a:r>
            <a:r>
              <a:rPr lang="en-US" sz="1800" dirty="0" err="1"/>
              <a:t>stravy</a:t>
            </a:r>
            <a:r>
              <a:rPr lang="en-US" sz="1800" dirty="0"/>
              <a:t>. </a:t>
            </a:r>
            <a:endParaRPr sz="1800" dirty="0"/>
          </a:p>
          <a:p>
            <a:pPr marL="0" lvl="0" indent="0" algn="r" rtl="0">
              <a:lnSpc>
                <a:spcPct val="100000"/>
              </a:lnSpc>
              <a:spcBef>
                <a:spcPts val="1000"/>
              </a:spcBef>
              <a:spcAft>
                <a:spcPts val="0"/>
              </a:spcAft>
              <a:buClr>
                <a:srgbClr val="000000"/>
              </a:buClr>
              <a:buSzPts val="2200"/>
              <a:buNone/>
            </a:pPr>
            <a:endParaRPr sz="2400" dirty="0"/>
          </a:p>
        </p:txBody>
      </p:sp>
      <p:sp>
        <p:nvSpPr>
          <p:cNvPr id="296" name="Google Shape;296;p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297" name="Google Shape;297;p8"/>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80"/>
            <a:ext cx="3354095" cy="5923856"/>
          </a:xfrm>
          <a:prstGeom prst="rect">
            <a:avLst/>
          </a:prstGeom>
          <a:solidFill>
            <a:srgbClr val="D8D8D8"/>
          </a:solidFill>
          <a:ln>
            <a:noFill/>
          </a:ln>
        </p:spPr>
      </p:pic>
      <p:grpSp>
        <p:nvGrpSpPr>
          <p:cNvPr id="298" name="Google Shape;298;p8"/>
          <p:cNvGrpSpPr/>
          <p:nvPr/>
        </p:nvGrpSpPr>
        <p:grpSpPr>
          <a:xfrm rot="3730759">
            <a:off x="11181018" y="-146767"/>
            <a:ext cx="949887" cy="1163493"/>
            <a:chOff x="7602444" y="4967675"/>
            <a:chExt cx="483620" cy="592374"/>
          </a:xfrm>
        </p:grpSpPr>
        <p:grpSp>
          <p:nvGrpSpPr>
            <p:cNvPr id="299" name="Google Shape;299;p8"/>
            <p:cNvGrpSpPr/>
            <p:nvPr/>
          </p:nvGrpSpPr>
          <p:grpSpPr>
            <a:xfrm>
              <a:off x="7618661" y="4967675"/>
              <a:ext cx="467403" cy="507609"/>
              <a:chOff x="2251964" y="3590497"/>
              <a:chExt cx="467403" cy="507609"/>
            </a:xfrm>
          </p:grpSpPr>
          <p:sp>
            <p:nvSpPr>
              <p:cNvPr id="300" name="Google Shape;300;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3" name="Google Shape;303;p8"/>
            <p:cNvGrpSpPr/>
            <p:nvPr/>
          </p:nvGrpSpPr>
          <p:grpSpPr>
            <a:xfrm>
              <a:off x="7602444" y="4993761"/>
              <a:ext cx="421973" cy="566288"/>
              <a:chOff x="2235747" y="3616583"/>
              <a:chExt cx="421973" cy="566288"/>
            </a:xfrm>
          </p:grpSpPr>
          <p:sp>
            <p:nvSpPr>
              <p:cNvPr id="304" name="Google Shape;304;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06" name="Google Shape;306;p8"/>
          <p:cNvPicPr preferRelativeResize="0"/>
          <p:nvPr/>
        </p:nvPicPr>
        <p:blipFill>
          <a:blip r:embed="rId4">
            <a:alphaModFix/>
          </a:blip>
          <a:stretch>
            <a:fillRect/>
          </a:stretch>
        </p:blipFill>
        <p:spPr>
          <a:xfrm>
            <a:off x="7550" y="188175"/>
            <a:ext cx="3354099" cy="5923849"/>
          </a:xfrm>
          <a:prstGeom prst="rect">
            <a:avLst/>
          </a:prstGeom>
          <a:solidFill>
            <a:srgbClr val="D8D8D8"/>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9"/>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endParaRPr/>
          </a:p>
          <a:p>
            <a:pPr marL="0" lvl="0" indent="0" algn="ctr" rtl="0">
              <a:lnSpc>
                <a:spcPct val="90000"/>
              </a:lnSpc>
              <a:spcBef>
                <a:spcPts val="0"/>
              </a:spcBef>
              <a:spcAft>
                <a:spcPts val="0"/>
              </a:spcAft>
              <a:buClr>
                <a:srgbClr val="000000"/>
              </a:buClr>
              <a:buSzPts val="3000"/>
              <a:buNone/>
            </a:pPr>
            <a:r>
              <a:rPr lang="en-US"/>
              <a:t>"Udržateľné poľnohospodárstvo nie je len o pestovaní plodín, ale aj o starostlivosti o pôdu, vodu, vzduch a všetky živé organizmy, ktoré sú od nich závislé."</a:t>
            </a:r>
            <a:endParaRPr/>
          </a:p>
          <a:p>
            <a:pPr marL="0" lvl="0" indent="0" algn="ctr" rtl="0">
              <a:lnSpc>
                <a:spcPct val="90000"/>
              </a:lnSpc>
              <a:spcBef>
                <a:spcPts val="1000"/>
              </a:spcBef>
              <a:spcAft>
                <a:spcPts val="0"/>
              </a:spcAft>
              <a:buClr>
                <a:srgbClr val="000000"/>
              </a:buClr>
              <a:buSzPts val="3000"/>
              <a:buNone/>
            </a:pPr>
            <a:endParaRPr/>
          </a:p>
        </p:txBody>
      </p:sp>
      <p:sp>
        <p:nvSpPr>
          <p:cNvPr id="312" name="Google Shape;312;p9"/>
          <p:cNvSpPr txBox="1"/>
          <p:nvPr/>
        </p:nvSpPr>
        <p:spPr>
          <a:xfrm>
            <a:off x="1686639" y="4827311"/>
            <a:ext cx="3161400" cy="5058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US" sz="2200" b="1">
                <a:latin typeface="Calibri"/>
                <a:ea typeface="Calibri"/>
                <a:cs typeface="Calibri"/>
                <a:sym typeface="Calibri"/>
              </a:rPr>
              <a:t>Vandana Shiva</a:t>
            </a:r>
            <a:endParaRPr sz="1400" b="0" i="0" u="none" strike="noStrike" cap="none">
              <a:solidFill>
                <a:srgbClr val="000000"/>
              </a:solidFill>
              <a:latin typeface="Arial"/>
              <a:ea typeface="Arial"/>
              <a:cs typeface="Arial"/>
              <a:sym typeface="Arial"/>
            </a:endParaRPr>
          </a:p>
        </p:txBody>
      </p:sp>
      <p:pic>
        <p:nvPicPr>
          <p:cNvPr id="313" name="Google Shape;313;p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096000" y="1404749"/>
            <a:ext cx="5239644" cy="4704420"/>
          </a:xfrm>
          <a:prstGeom prst="rect">
            <a:avLst/>
          </a:prstGeom>
          <a:solidFill>
            <a:srgbClr val="D8D8D8"/>
          </a:solidFill>
          <a:ln>
            <a:noFill/>
          </a:ln>
        </p:spPr>
      </p:pic>
      <p:grpSp>
        <p:nvGrpSpPr>
          <p:cNvPr id="314" name="Google Shape;314;p9"/>
          <p:cNvGrpSpPr/>
          <p:nvPr/>
        </p:nvGrpSpPr>
        <p:grpSpPr>
          <a:xfrm>
            <a:off x="6926285" y="727383"/>
            <a:ext cx="1487826" cy="1083162"/>
            <a:chOff x="3400450" y="986392"/>
            <a:chExt cx="1487826" cy="1083162"/>
          </a:xfrm>
        </p:grpSpPr>
        <p:sp>
          <p:nvSpPr>
            <p:cNvPr id="315" name="Google Shape;315;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7" name="Google Shape;317;p9"/>
          <p:cNvGrpSpPr/>
          <p:nvPr/>
        </p:nvGrpSpPr>
        <p:grpSpPr>
          <a:xfrm rot="3730759">
            <a:off x="475533" y="5007290"/>
            <a:ext cx="949887" cy="1163493"/>
            <a:chOff x="7602444" y="4967675"/>
            <a:chExt cx="483620" cy="592374"/>
          </a:xfrm>
        </p:grpSpPr>
        <p:grpSp>
          <p:nvGrpSpPr>
            <p:cNvPr id="318" name="Google Shape;318;p9"/>
            <p:cNvGrpSpPr/>
            <p:nvPr/>
          </p:nvGrpSpPr>
          <p:grpSpPr>
            <a:xfrm>
              <a:off x="7618661" y="4967675"/>
              <a:ext cx="467403" cy="507609"/>
              <a:chOff x="2251964" y="3590497"/>
              <a:chExt cx="467403" cy="507609"/>
            </a:xfrm>
          </p:grpSpPr>
          <p:sp>
            <p:nvSpPr>
              <p:cNvPr id="319" name="Google Shape;319;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9"/>
            <p:cNvGrpSpPr/>
            <p:nvPr/>
          </p:nvGrpSpPr>
          <p:grpSpPr>
            <a:xfrm>
              <a:off x="7602444" y="4993761"/>
              <a:ext cx="421973" cy="566288"/>
              <a:chOff x="2235747" y="3616583"/>
              <a:chExt cx="421973" cy="566288"/>
            </a:xfrm>
          </p:grpSpPr>
          <p:sp>
            <p:nvSpPr>
              <p:cNvPr id="323" name="Google Shape;323;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0"/>
          <p:cNvSpPr txBox="1">
            <a:spLocks noGrp="1"/>
          </p:cNvSpPr>
          <p:nvPr>
            <p:ph type="body" idx="1"/>
          </p:nvPr>
        </p:nvSpPr>
        <p:spPr>
          <a:xfrm>
            <a:off x="792775" y="611950"/>
            <a:ext cx="5998500" cy="410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2000"/>
              <a:t>Napríklad </a:t>
            </a:r>
            <a:r>
              <a:rPr lang="en-US" sz="2000" b="1"/>
              <a:t>ženy zohrávajú v </a:t>
            </a:r>
            <a:r>
              <a:rPr lang="en-US" sz="2000"/>
              <a:t>agroekológii ústrednú úlohu, pretože sú často strážkyňami zdravej tradičnej stravy a kľúčovými aktérkami v udržateľných potravinových systémoch, od domácnosti cez pole až po trh a ďalšie oblasti. Agroekológia má potenciál posilniť práva, motiváciu a samostatnosť žien.</a:t>
            </a:r>
            <a:endParaRPr sz="2000"/>
          </a:p>
          <a:p>
            <a:pPr marL="0" lvl="0" indent="0" algn="l" rtl="0">
              <a:lnSpc>
                <a:spcPct val="115000"/>
              </a:lnSpc>
              <a:spcBef>
                <a:spcPts val="0"/>
              </a:spcBef>
              <a:spcAft>
                <a:spcPts val="0"/>
              </a:spcAft>
              <a:buSzPts val="2400"/>
              <a:buNone/>
            </a:pPr>
            <a:r>
              <a:rPr lang="en-US" sz="2000"/>
              <a:t>Agroekológia je prístup, ktorého cieľom nie je len udržateľná produkcia potravín, ale ktorý je aj </a:t>
            </a:r>
            <a:r>
              <a:rPr lang="en-US" sz="2000" b="1"/>
              <a:t>motorom zmeny </a:t>
            </a:r>
            <a:r>
              <a:rPr lang="en-US" sz="2000"/>
              <a:t>a </a:t>
            </a:r>
            <a:r>
              <a:rPr lang="en-US" sz="2000" b="1"/>
              <a:t>rozvoja miestnych komunít so zameraním na mládež, ženy a potravinovú nezávislosť</a:t>
            </a:r>
            <a:r>
              <a:rPr lang="en-US" sz="2000"/>
              <a:t>. Tento prístup ponúka možnosti pre spravodlivejšie, inkluzívnejšie a ekologickejšie poľnohospodárstvo a zároveň podporuje potravinovú bezpečnosť, zdravie a blahobyt komunity.</a:t>
            </a:r>
            <a:endParaRPr sz="2000"/>
          </a:p>
          <a:p>
            <a:pPr marL="228600" lvl="0" indent="-228600" algn="l" rtl="0">
              <a:lnSpc>
                <a:spcPct val="90000"/>
              </a:lnSpc>
              <a:spcBef>
                <a:spcPts val="0"/>
              </a:spcBef>
              <a:spcAft>
                <a:spcPts val="0"/>
              </a:spcAft>
              <a:buClr>
                <a:srgbClr val="000000"/>
              </a:buClr>
              <a:buSzPts val="2400"/>
              <a:buNone/>
            </a:pPr>
            <a:endParaRPr sz="2000"/>
          </a:p>
          <a:p>
            <a:pPr marL="228600" lvl="0" indent="-228600" algn="l" rtl="0">
              <a:lnSpc>
                <a:spcPct val="90000"/>
              </a:lnSpc>
              <a:spcBef>
                <a:spcPts val="1000"/>
              </a:spcBef>
              <a:spcAft>
                <a:spcPts val="0"/>
              </a:spcAft>
              <a:buClr>
                <a:srgbClr val="000000"/>
              </a:buClr>
              <a:buSzPts val="2400"/>
              <a:buNone/>
            </a:pPr>
            <a:endParaRPr sz="2000"/>
          </a:p>
        </p:txBody>
      </p:sp>
      <p:pic>
        <p:nvPicPr>
          <p:cNvPr id="330" name="Google Shape;330;p10"/>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
        <p:nvSpPr>
          <p:cNvPr id="331" name="Google Shape;331;p10"/>
          <p:cNvSpPr txBox="1"/>
          <p:nvPr/>
        </p:nvSpPr>
        <p:spPr>
          <a:xfrm>
            <a:off x="0" y="5766950"/>
            <a:ext cx="4372500" cy="479100"/>
          </a:xfrm>
          <a:prstGeom prst="rect">
            <a:avLst/>
          </a:prstGeom>
          <a:noFill/>
          <a:ln>
            <a:noFill/>
          </a:ln>
        </p:spPr>
        <p:txBody>
          <a:bodyPr spcFirstLastPara="1" wrap="square" lIns="91425" tIns="91425" rIns="91425" bIns="91425" anchor="t" anchorCtr="0">
            <a:noAutofit/>
          </a:bodyPr>
          <a:lstStyle/>
          <a:p>
            <a:pPr marL="228600" marR="0" lvl="0" indent="-228600" algn="ctr" rtl="0">
              <a:lnSpc>
                <a:spcPct val="90000"/>
              </a:lnSpc>
              <a:spcBef>
                <a:spcPts val="1000"/>
              </a:spcBef>
              <a:spcAft>
                <a:spcPts val="0"/>
              </a:spcAft>
              <a:buClr>
                <a:srgbClr val="000000"/>
              </a:buClr>
              <a:buSzPts val="2400"/>
              <a:buFont typeface="Arial"/>
              <a:buNone/>
            </a:pPr>
            <a:r>
              <a:rPr lang="en-US"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Zistite viac: </a:t>
            </a:r>
            <a:r>
              <a:rPr lang="en-US" sz="1800" b="1" i="0" u="sng"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Agroekológia a ciele trvalo udržateľného rozvoja (SDG)</a:t>
            </a:r>
            <a:endParaRPr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2837</Words>
  <Application>Microsoft Office PowerPoint</Application>
  <PresentationFormat>Widescreen</PresentationFormat>
  <Paragraphs>294</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Montserrat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docId:63D5F941EA1AE80AB4704649D33E9803</cp:keywords>
  <cp:lastModifiedBy>Paula Whyte ( Momentum Consulting )</cp:lastModifiedBy>
  <cp:revision>7</cp:revision>
  <dcterms:created xsi:type="dcterms:W3CDTF">2020-10-14T13:32:04Z</dcterms:created>
  <dcterms:modified xsi:type="dcterms:W3CDTF">2024-08-06T08:46:48Z</dcterms:modified>
</cp:coreProperties>
</file>