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4286" r:id="rId2"/>
    <p:sldId id="257" r:id="rId3"/>
    <p:sldId id="258" r:id="rId4"/>
    <p:sldId id="4377" r:id="rId5"/>
    <p:sldId id="259" r:id="rId6"/>
    <p:sldId id="4378" r:id="rId7"/>
    <p:sldId id="261" r:id="rId8"/>
    <p:sldId id="262" r:id="rId9"/>
    <p:sldId id="263" r:id="rId10"/>
    <p:sldId id="264" r:id="rId11"/>
    <p:sldId id="265" r:id="rId12"/>
    <p:sldId id="437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embeddedFontLs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Ys2EjM01I28JTu8GLprhKUB6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andro d'Alsaz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412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bd47621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bd47621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bd47621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bd47621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dbd47621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dbd47621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dbd47621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dbd47621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dbd476212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Projekt AGATA ako prípadová štúdia</a:t>
            </a: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8" name="Google Shape;2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8"/>
        <p:cNvGrpSpPr/>
        <p:nvPr/>
      </p:nvGrpSpPr>
      <p:grpSpPr>
        <a:xfrm>
          <a:off x="0" y="0"/>
          <a:ext cx="0" cy="0"/>
          <a:chOff x="0" y="0"/>
          <a:chExt cx="0" cy="0"/>
        </a:xfrm>
      </p:grpSpPr>
      <p:sp>
        <p:nvSpPr>
          <p:cNvPr id="129" name="Google Shape;12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 name="Google Shape;137;p40"/>
          <p:cNvGrpSpPr/>
          <p:nvPr/>
        </p:nvGrpSpPr>
        <p:grpSpPr>
          <a:xfrm>
            <a:off x="309236" y="3028352"/>
            <a:ext cx="6499866" cy="2738122"/>
            <a:chOff x="1202708" y="6807724"/>
            <a:chExt cx="6270636" cy="2641557"/>
          </a:xfrm>
        </p:grpSpPr>
        <p:grpSp>
          <p:nvGrpSpPr>
            <p:cNvPr id="138" name="Google Shape;138;p40"/>
            <p:cNvGrpSpPr/>
            <p:nvPr/>
          </p:nvGrpSpPr>
          <p:grpSpPr>
            <a:xfrm>
              <a:off x="2348838" y="6807724"/>
              <a:ext cx="1249545" cy="2223620"/>
              <a:chOff x="2348838" y="6807724"/>
              <a:chExt cx="1249545" cy="2223620"/>
            </a:xfrm>
          </p:grpSpPr>
          <p:sp>
            <p:nvSpPr>
              <p:cNvPr id="139" name="Google Shape;13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40"/>
              <p:cNvGrpSpPr/>
              <p:nvPr/>
            </p:nvGrpSpPr>
            <p:grpSpPr>
              <a:xfrm>
                <a:off x="2483956" y="6807724"/>
                <a:ext cx="738321" cy="802017"/>
                <a:chOff x="2483956" y="6807724"/>
                <a:chExt cx="738321" cy="802017"/>
              </a:xfrm>
            </p:grpSpPr>
            <p:sp>
              <p:nvSpPr>
                <p:cNvPr id="144" name="Google Shape;14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7" name="Google Shape;147;p40"/>
            <p:cNvGrpSpPr/>
            <p:nvPr/>
          </p:nvGrpSpPr>
          <p:grpSpPr>
            <a:xfrm>
              <a:off x="1202708" y="6848940"/>
              <a:ext cx="6270636" cy="2600341"/>
              <a:chOff x="1202708" y="6848940"/>
              <a:chExt cx="6270636" cy="2600341"/>
            </a:xfrm>
          </p:grpSpPr>
          <p:sp>
            <p:nvSpPr>
              <p:cNvPr id="148" name="Google Shape;14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0" name="Google Shape;15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oogle Shape;131;p42">
            <a:extLst>
              <a:ext uri="{FF2B5EF4-FFF2-40B4-BE49-F238E27FC236}">
                <a16:creationId xmlns:a16="http://schemas.microsoft.com/office/drawing/2014/main" id="{DFE9F6F1-72F5-9127-2E7F-D1360EE60F8E}"/>
              </a:ext>
            </a:extLst>
          </p:cNvPr>
          <p:cNvGrpSpPr/>
          <p:nvPr userDrawn="1"/>
        </p:nvGrpSpPr>
        <p:grpSpPr>
          <a:xfrm>
            <a:off x="548818" y="6039954"/>
            <a:ext cx="2735993" cy="679345"/>
            <a:chOff x="0" y="0"/>
            <a:chExt cx="2301694" cy="571500"/>
          </a:xfrm>
        </p:grpSpPr>
        <p:sp>
          <p:nvSpPr>
            <p:cNvPr id="3" name="Google Shape;132;p42">
              <a:extLst>
                <a:ext uri="{FF2B5EF4-FFF2-40B4-BE49-F238E27FC236}">
                  <a16:creationId xmlns:a16="http://schemas.microsoft.com/office/drawing/2014/main" id="{D9F3B8D8-F716-FD68-EA5D-153D8DBC7B04}"/>
                </a:ext>
              </a:extLst>
            </p:cNvPr>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 name="Google Shape;133;p42">
              <a:extLst>
                <a:ext uri="{FF2B5EF4-FFF2-40B4-BE49-F238E27FC236}">
                  <a16:creationId xmlns:a16="http://schemas.microsoft.com/office/drawing/2014/main" id="{AC15A4D6-6AA6-33F5-41F3-AC29522E0F27}"/>
                </a:ext>
              </a:extLst>
            </p:cNvPr>
            <p:cNvPicPr preferRelativeResize="0"/>
            <p:nvPr/>
          </p:nvPicPr>
          <p:blipFill rotWithShape="1">
            <a:blip r:embed="rId2"/>
            <a:srcRect/>
            <a:stretch/>
          </p:blipFill>
          <p:spPr>
            <a:xfrm>
              <a:off x="312965" y="101059"/>
              <a:ext cx="1675765" cy="37516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1"/>
        <p:cNvGrpSpPr/>
        <p:nvPr/>
      </p:nvGrpSpPr>
      <p:grpSpPr>
        <a:xfrm>
          <a:off x="0" y="0"/>
          <a:ext cx="0" cy="0"/>
          <a:chOff x="0" y="0"/>
          <a:chExt cx="0" cy="0"/>
        </a:xfrm>
      </p:grpSpPr>
      <p:cxnSp>
        <p:nvCxnSpPr>
          <p:cNvPr id="152" name="Google Shape;152;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3" name="Google Shape;153;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54"/>
        <p:cNvGrpSpPr/>
        <p:nvPr/>
      </p:nvGrpSpPr>
      <p:grpSpPr>
        <a:xfrm>
          <a:off x="0" y="0"/>
          <a:ext cx="0" cy="0"/>
          <a:chOff x="0" y="0"/>
          <a:chExt cx="0" cy="0"/>
        </a:xfrm>
      </p:grpSpPr>
      <p:sp>
        <p:nvSpPr>
          <p:cNvPr id="155" name="Google Shape;155;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7" name="Google Shape;157;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0" name="Google Shape;160;p42"/>
          <p:cNvGrpSpPr/>
          <p:nvPr/>
        </p:nvGrpSpPr>
        <p:grpSpPr>
          <a:xfrm>
            <a:off x="9031059" y="445499"/>
            <a:ext cx="2735993" cy="679345"/>
            <a:chOff x="0" y="0"/>
            <a:chExt cx="2301694" cy="571500"/>
          </a:xfrm>
        </p:grpSpPr>
        <p:sp>
          <p:nvSpPr>
            <p:cNvPr id="161" name="Google Shape;161;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3" name="Google Shape;163;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6"/>
        <p:cNvGrpSpPr/>
        <p:nvPr/>
      </p:nvGrpSpPr>
      <p:grpSpPr>
        <a:xfrm>
          <a:off x="0" y="0"/>
          <a:ext cx="0" cy="0"/>
          <a:chOff x="0" y="0"/>
          <a:chExt cx="0" cy="0"/>
        </a:xfrm>
      </p:grpSpPr>
      <p:sp>
        <p:nvSpPr>
          <p:cNvPr id="167" name="Google Shape;167;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43"/>
          <p:cNvGrpSpPr/>
          <p:nvPr/>
        </p:nvGrpSpPr>
        <p:grpSpPr>
          <a:xfrm>
            <a:off x="9236842" y="286604"/>
            <a:ext cx="2735993" cy="679345"/>
            <a:chOff x="0" y="0"/>
            <a:chExt cx="2301694" cy="571500"/>
          </a:xfrm>
        </p:grpSpPr>
        <p:sp>
          <p:nvSpPr>
            <p:cNvPr id="171" name="Google Shape;171;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3" name="Google Shape;173;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43"/>
          <p:cNvSpPr>
            <a:spLocks noGrp="1"/>
          </p:cNvSpPr>
          <p:nvPr>
            <p:ph type="pic" idx="3"/>
          </p:nvPr>
        </p:nvSpPr>
        <p:spPr>
          <a:xfrm>
            <a:off x="-1" y="354507"/>
            <a:ext cx="5501637" cy="4939649"/>
          </a:xfrm>
          <a:prstGeom prst="rect">
            <a:avLst/>
          </a:prstGeom>
          <a:solidFill>
            <a:srgbClr val="D8D8D8"/>
          </a:solidFill>
          <a:ln>
            <a:noFill/>
          </a:ln>
        </p:spPr>
      </p:sp>
      <p:pic>
        <p:nvPicPr>
          <p:cNvPr id="175" name="Google Shape;175;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6" name="Google Shape;176;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161084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2077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78"/>
        <p:cNvGrpSpPr/>
        <p:nvPr/>
      </p:nvGrpSpPr>
      <p:grpSpPr>
        <a:xfrm>
          <a:off x="0" y="0"/>
          <a:ext cx="0" cy="0"/>
          <a:chOff x="0" y="0"/>
          <a:chExt cx="0" cy="0"/>
        </a:xfrm>
      </p:grpSpPr>
      <p:sp>
        <p:nvSpPr>
          <p:cNvPr id="79" name="Google Shape;79;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82"/>
        <p:cNvGrpSpPr/>
        <p:nvPr/>
      </p:nvGrpSpPr>
      <p:grpSpPr>
        <a:xfrm>
          <a:off x="0" y="0"/>
          <a:ext cx="0" cy="0"/>
          <a:chOff x="0" y="0"/>
          <a:chExt cx="0" cy="0"/>
        </a:xfrm>
      </p:grpSpPr>
      <p:sp>
        <p:nvSpPr>
          <p:cNvPr id="83" name="Google Shape;8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 name="Google Shape;84;p3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85" name="Google Shape;85;p35"/>
          <p:cNvSpPr>
            <a:spLocks noGrp="1"/>
          </p:cNvSpPr>
          <p:nvPr>
            <p:ph type="pic" idx="2"/>
          </p:nvPr>
        </p:nvSpPr>
        <p:spPr>
          <a:xfrm>
            <a:off x="8912202" y="1246695"/>
            <a:ext cx="2444127" cy="4336988"/>
          </a:xfrm>
          <a:prstGeom prst="rect">
            <a:avLst/>
          </a:prstGeom>
          <a:solidFill>
            <a:srgbClr val="D8D8D8"/>
          </a:solidFill>
          <a:ln>
            <a:noFill/>
          </a:ln>
        </p:spPr>
      </p:sp>
      <p:sp>
        <p:nvSpPr>
          <p:cNvPr id="86" name="Google Shape;8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p:nvPr/>
        </p:nvSpPr>
        <p:spPr>
          <a:xfrm>
            <a:off x="0" y="5782590"/>
            <a:ext cx="6938682"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89"/>
        <p:cNvGrpSpPr/>
        <p:nvPr/>
      </p:nvGrpSpPr>
      <p:grpSpPr>
        <a:xfrm>
          <a:off x="0" y="0"/>
          <a:ext cx="0" cy="0"/>
          <a:chOff x="0" y="0"/>
          <a:chExt cx="0" cy="0"/>
        </a:xfrm>
      </p:grpSpPr>
      <p:sp>
        <p:nvSpPr>
          <p:cNvPr id="90" name="Google Shape;90;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93"/>
        <p:cNvGrpSpPr/>
        <p:nvPr/>
      </p:nvGrpSpPr>
      <p:grpSpPr>
        <a:xfrm>
          <a:off x="0" y="0"/>
          <a:ext cx="0" cy="0"/>
          <a:chOff x="0" y="0"/>
          <a:chExt cx="0" cy="0"/>
        </a:xfrm>
      </p:grpSpPr>
      <p:sp>
        <p:nvSpPr>
          <p:cNvPr id="94" name="Google Shape;94;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7559" y="188180"/>
            <a:ext cx="3354094" cy="5923858"/>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rmesdaveni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seeds4all.eu/seed-operators/spain/red-de-semillas-resembrando-intercamb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campagnamica.it/world-farmers-markets-coal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agricultureandfood.d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generation.org/nexus/agroecolog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tislava.sk/zivotne-prostredie-a-vystavba/zelen/udrzba-a-tvorba-zelene/komunitne-zahrady"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s://zivica.sk/" TargetMode="External"/><Relationship Id="rId4" Type="http://schemas.openxmlformats.org/officeDocument/2006/relationships/hyperlink" Target="https://biofarma.s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chopen.com/chapters/78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o.org/family-farming/detail/en/c/1147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o.org/agroecology/overview/our-work/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848" y="4492507"/>
            <a:ext cx="6213250"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Budovanie mostov medzi agroekológiou a komunitou</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848" y="3477653"/>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3</a:t>
            </a:r>
          </a:p>
        </p:txBody>
      </p:sp>
      <p:pic>
        <p:nvPicPr>
          <p:cNvPr id="5" name="Picture Placeholder 4" descr="Farmer watering crops in urban garden">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a:spLocks noGrp="1"/>
          </p:cNvSpPr>
          <p:nvPr>
            <p:ph type="body" idx="1"/>
          </p:nvPr>
        </p:nvSpPr>
        <p:spPr>
          <a:xfrm>
            <a:off x="669757" y="2490751"/>
            <a:ext cx="5511968" cy="3291086"/>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dirty="0" err="1"/>
              <a:t>Agroekológia</a:t>
            </a:r>
            <a:r>
              <a:rPr lang="en-US" dirty="0"/>
              <a:t> </a:t>
            </a:r>
            <a:r>
              <a:rPr lang="en-US" dirty="0" err="1"/>
              <a:t>slúži</a:t>
            </a:r>
            <a:r>
              <a:rPr lang="en-US" dirty="0"/>
              <a:t> </a:t>
            </a:r>
            <a:r>
              <a:rPr lang="en-US" dirty="0" err="1"/>
              <a:t>ako</a:t>
            </a:r>
            <a:r>
              <a:rPr lang="en-US" dirty="0"/>
              <a:t> </a:t>
            </a:r>
            <a:r>
              <a:rPr lang="en-US" dirty="0" err="1"/>
              <a:t>katalyzátor</a:t>
            </a:r>
            <a:r>
              <a:rPr lang="en-US" dirty="0"/>
              <a:t> </a:t>
            </a:r>
            <a:r>
              <a:rPr lang="en-US" dirty="0" err="1"/>
              <a:t>súdržnosti</a:t>
            </a:r>
            <a:r>
              <a:rPr lang="en-US" dirty="0"/>
              <a:t> a </a:t>
            </a:r>
            <a:r>
              <a:rPr lang="en-US" dirty="0" err="1"/>
              <a:t>posilnenia</a:t>
            </a:r>
            <a:r>
              <a:rPr lang="en-US" dirty="0"/>
              <a:t> </a:t>
            </a:r>
            <a:r>
              <a:rPr lang="en-US" dirty="0" err="1"/>
              <a:t>postavenia</a:t>
            </a:r>
            <a:r>
              <a:rPr lang="en-US" dirty="0"/>
              <a:t> </a:t>
            </a:r>
            <a:r>
              <a:rPr lang="en-US" dirty="0" err="1"/>
              <a:t>komunity</a:t>
            </a:r>
            <a:r>
              <a:rPr lang="en-US" dirty="0"/>
              <a:t> </a:t>
            </a:r>
            <a:r>
              <a:rPr lang="en-US" dirty="0" err="1"/>
              <a:t>tým</a:t>
            </a:r>
            <a:r>
              <a:rPr lang="en-US" dirty="0"/>
              <a:t>, </a:t>
            </a:r>
            <a:r>
              <a:rPr lang="en-US" dirty="0" err="1"/>
              <a:t>že</a:t>
            </a:r>
            <a:r>
              <a:rPr lang="en-US" dirty="0"/>
              <a:t> </a:t>
            </a:r>
            <a:r>
              <a:rPr lang="en-US" b="1" dirty="0" err="1"/>
              <a:t>podporuje</a:t>
            </a:r>
            <a:r>
              <a:rPr lang="en-US" b="1" dirty="0"/>
              <a:t> </a:t>
            </a:r>
            <a:r>
              <a:rPr lang="en-US" b="1" dirty="0" err="1"/>
              <a:t>vzťahy</a:t>
            </a:r>
            <a:r>
              <a:rPr lang="en-US" b="1" dirty="0"/>
              <a:t> </a:t>
            </a:r>
            <a:r>
              <a:rPr lang="en-US" b="1" dirty="0" err="1"/>
              <a:t>spolupráce</a:t>
            </a:r>
            <a:r>
              <a:rPr lang="en-US" b="1" dirty="0"/>
              <a:t> </a:t>
            </a:r>
            <a:r>
              <a:rPr lang="en-US" b="1" dirty="0" err="1"/>
              <a:t>medzi</a:t>
            </a:r>
            <a:r>
              <a:rPr lang="en-US" b="1" dirty="0"/>
              <a:t> </a:t>
            </a:r>
            <a:r>
              <a:rPr lang="en-US" b="1" dirty="0" err="1"/>
              <a:t>jednotlivcami</a:t>
            </a:r>
            <a:r>
              <a:rPr lang="en-US" b="1" dirty="0"/>
              <a:t> </a:t>
            </a:r>
            <a:r>
              <a:rPr lang="en-US" b="1" dirty="0" err="1"/>
              <a:t>zapojenými</a:t>
            </a:r>
            <a:r>
              <a:rPr lang="en-US" b="1" dirty="0"/>
              <a:t> do </a:t>
            </a:r>
            <a:r>
              <a:rPr lang="en-US" b="1" dirty="0" err="1"/>
              <a:t>poľnohospodárskych</a:t>
            </a:r>
            <a:r>
              <a:rPr lang="en-US" b="1" dirty="0"/>
              <a:t> </a:t>
            </a:r>
            <a:r>
              <a:rPr lang="en-US" b="1" dirty="0" err="1"/>
              <a:t>postupov</a:t>
            </a:r>
            <a:r>
              <a:rPr lang="en-US" b="1" dirty="0"/>
              <a:t> a </a:t>
            </a:r>
            <a:r>
              <a:rPr lang="en-US" b="1" dirty="0" err="1"/>
              <a:t>členmi</a:t>
            </a:r>
            <a:r>
              <a:rPr lang="en-US" b="1" dirty="0"/>
              <a:t> </a:t>
            </a:r>
            <a:r>
              <a:rPr lang="en-US" b="1" dirty="0" err="1"/>
              <a:t>komunity</a:t>
            </a:r>
            <a:r>
              <a:rPr lang="en-US" dirty="0"/>
              <a:t>.</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96" name="Google Shape;296;p10"/>
          <p:cNvSpPr txBox="1">
            <a:spLocks noGrp="1"/>
          </p:cNvSpPr>
          <p:nvPr>
            <p:ph type="body" idx="2"/>
          </p:nvPr>
        </p:nvSpPr>
        <p:spPr>
          <a:xfrm>
            <a:off x="898358" y="890242"/>
            <a:ext cx="5902492"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dirty="0" err="1"/>
              <a:t>Podpora</a:t>
            </a:r>
            <a:r>
              <a:rPr lang="en-US" dirty="0"/>
              <a:t> </a:t>
            </a:r>
            <a:r>
              <a:rPr lang="en-US" dirty="0" err="1"/>
              <a:t>väzieb</a:t>
            </a:r>
            <a:r>
              <a:rPr lang="en-US" dirty="0"/>
              <a:t> </a:t>
            </a:r>
            <a:r>
              <a:rPr lang="en-US" dirty="0" err="1"/>
              <a:t>medzi</a:t>
            </a:r>
            <a:r>
              <a:rPr lang="en-US" dirty="0"/>
              <a:t> </a:t>
            </a:r>
            <a:r>
              <a:rPr lang="en-US" dirty="0" err="1"/>
              <a:t>komunitami</a:t>
            </a:r>
            <a:r>
              <a:rPr lang="en-US" dirty="0"/>
              <a:t> </a:t>
            </a:r>
            <a:r>
              <a:rPr lang="en-US" dirty="0" err="1"/>
              <a:t>prostredníctvom</a:t>
            </a:r>
            <a:r>
              <a:rPr lang="en-US" dirty="0"/>
              <a:t> </a:t>
            </a:r>
            <a:r>
              <a:rPr lang="en-US" dirty="0" err="1"/>
              <a:t>agroekológie</a:t>
            </a:r>
            <a:endParaRPr dirty="0"/>
          </a:p>
        </p:txBody>
      </p:sp>
      <p:pic>
        <p:nvPicPr>
          <p:cNvPr id="297" name="Google Shape;297;p1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799"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Cieľom mojej práce nikdy nebolo ničiť, ale vždy vytvárať, stavať mosty, pretože musíme žiť v nádeji, že sa ľudstvo spojí a že čím lepšie si budeme rozumieť, tým ľahšie to bude.</a:t>
            </a:r>
            <a:endParaRPr/>
          </a:p>
          <a:p>
            <a:pPr marL="0" lvl="0" indent="0" algn="ctr" rtl="0">
              <a:lnSpc>
                <a:spcPct val="90000"/>
              </a:lnSpc>
              <a:spcBef>
                <a:spcPts val="1000"/>
              </a:spcBef>
              <a:spcAft>
                <a:spcPts val="0"/>
              </a:spcAft>
              <a:buClr>
                <a:srgbClr val="000000"/>
              </a:buClr>
              <a:buSzPts val="3000"/>
              <a:buNone/>
            </a:pPr>
            <a:endParaRPr/>
          </a:p>
        </p:txBody>
      </p:sp>
      <p:sp>
        <p:nvSpPr>
          <p:cNvPr id="303" name="Google Shape;303;p9"/>
          <p:cNvSpPr txBox="1"/>
          <p:nvPr/>
        </p:nvSpPr>
        <p:spPr>
          <a:xfrm>
            <a:off x="1686639" y="4827311"/>
            <a:ext cx="3161377" cy="505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Alfons Mucha</a:t>
            </a:r>
            <a:endParaRPr sz="2800" b="1" i="0" u="none" strike="noStrike" cap="none">
              <a:solidFill>
                <a:srgbClr val="000000"/>
              </a:solidFill>
              <a:latin typeface="Calibri"/>
              <a:ea typeface="Calibri"/>
              <a:cs typeface="Calibri"/>
              <a:sym typeface="Calibri"/>
            </a:endParaRPr>
          </a:p>
        </p:txBody>
      </p:sp>
      <p:pic>
        <p:nvPicPr>
          <p:cNvPr id="304" name="Google Shape;304;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096000" y="1404749"/>
            <a:ext cx="5239644" cy="4704418"/>
          </a:xfrm>
          <a:prstGeom prst="rect">
            <a:avLst/>
          </a:prstGeom>
          <a:solidFill>
            <a:srgbClr val="D8D8D8"/>
          </a:solidFill>
          <a:ln>
            <a:noFill/>
          </a:ln>
        </p:spPr>
      </p:pic>
      <p:grpSp>
        <p:nvGrpSpPr>
          <p:cNvPr id="305" name="Google Shape;305;p9"/>
          <p:cNvGrpSpPr/>
          <p:nvPr/>
        </p:nvGrpSpPr>
        <p:grpSpPr>
          <a:xfrm>
            <a:off x="6926285" y="727383"/>
            <a:ext cx="1487826" cy="1083162"/>
            <a:chOff x="3400450" y="986392"/>
            <a:chExt cx="1487826" cy="1083162"/>
          </a:xfrm>
        </p:grpSpPr>
        <p:sp>
          <p:nvSpPr>
            <p:cNvPr id="306" name="Google Shape;306;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9"/>
          <p:cNvGrpSpPr/>
          <p:nvPr/>
        </p:nvGrpSpPr>
        <p:grpSpPr>
          <a:xfrm rot="3730759">
            <a:off x="475533" y="5007290"/>
            <a:ext cx="949887" cy="1163493"/>
            <a:chOff x="7602444" y="4967675"/>
            <a:chExt cx="483620" cy="592374"/>
          </a:xfrm>
        </p:grpSpPr>
        <p:grpSp>
          <p:nvGrpSpPr>
            <p:cNvPr id="309" name="Google Shape;309;p9"/>
            <p:cNvGrpSpPr/>
            <p:nvPr/>
          </p:nvGrpSpPr>
          <p:grpSpPr>
            <a:xfrm>
              <a:off x="7618661" y="4967675"/>
              <a:ext cx="467403" cy="507609"/>
              <a:chOff x="2251964" y="3590497"/>
              <a:chExt cx="467403" cy="507609"/>
            </a:xfrm>
          </p:grpSpPr>
          <p:sp>
            <p:nvSpPr>
              <p:cNvPr id="310" name="Google Shape;310;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9"/>
            <p:cNvGrpSpPr/>
            <p:nvPr/>
          </p:nvGrpSpPr>
          <p:grpSpPr>
            <a:xfrm>
              <a:off x="7602444" y="4993761"/>
              <a:ext cx="421973" cy="566288"/>
              <a:chOff x="2235747" y="3616583"/>
              <a:chExt cx="421973" cy="566288"/>
            </a:xfrm>
          </p:grpSpPr>
          <p:sp>
            <p:nvSpPr>
              <p:cNvPr id="314" name="Google Shape;31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71">
            <a:extLst>
              <a:ext uri="{FF2B5EF4-FFF2-40B4-BE49-F238E27FC236}">
                <a16:creationId xmlns:a16="http://schemas.microsoft.com/office/drawing/2014/main" id="{16F73E4A-3502-3246-DC44-A2C68319A4CF}"/>
              </a:ext>
            </a:extLst>
          </p:cNvPr>
          <p:cNvSpPr>
            <a:spLocks noChangeArrowheads="1"/>
          </p:cNvSpPr>
          <p:nvPr/>
        </p:nvSpPr>
        <p:spPr bwMode="auto">
          <a:xfrm>
            <a:off x="534620" y="4291842"/>
            <a:ext cx="2620590" cy="1666264"/>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2">
            <a:extLst>
              <a:ext uri="{FF2B5EF4-FFF2-40B4-BE49-F238E27FC236}">
                <a16:creationId xmlns:a16="http://schemas.microsoft.com/office/drawing/2014/main" id="{3EE9A29A-5DD2-9C77-28AD-F025F7C3183E}"/>
              </a:ext>
            </a:extLst>
          </p:cNvPr>
          <p:cNvSpPr>
            <a:spLocks noChangeArrowheads="1"/>
          </p:cNvSpPr>
          <p:nvPr/>
        </p:nvSpPr>
        <p:spPr bwMode="auto">
          <a:xfrm>
            <a:off x="642334" y="4361088"/>
            <a:ext cx="2620590" cy="1666262"/>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74">
            <a:extLst>
              <a:ext uri="{FF2B5EF4-FFF2-40B4-BE49-F238E27FC236}">
                <a16:creationId xmlns:a16="http://schemas.microsoft.com/office/drawing/2014/main" id="{D31C321F-0445-C1F4-5198-67F21C668C28}"/>
              </a:ext>
            </a:extLst>
          </p:cNvPr>
          <p:cNvSpPr>
            <a:spLocks noChangeArrowheads="1"/>
          </p:cNvSpPr>
          <p:nvPr/>
        </p:nvSpPr>
        <p:spPr bwMode="auto">
          <a:xfrm>
            <a:off x="1814725" y="2722735"/>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75">
            <a:extLst>
              <a:ext uri="{FF2B5EF4-FFF2-40B4-BE49-F238E27FC236}">
                <a16:creationId xmlns:a16="http://schemas.microsoft.com/office/drawing/2014/main" id="{D2797CEC-5536-DA64-D3F3-97EC65F6C671}"/>
              </a:ext>
            </a:extLst>
          </p:cNvPr>
          <p:cNvSpPr>
            <a:spLocks noChangeArrowheads="1"/>
          </p:cNvSpPr>
          <p:nvPr/>
        </p:nvSpPr>
        <p:spPr bwMode="auto">
          <a:xfrm>
            <a:off x="1922439" y="2791980"/>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7">
            <a:extLst>
              <a:ext uri="{FF2B5EF4-FFF2-40B4-BE49-F238E27FC236}">
                <a16:creationId xmlns:a16="http://schemas.microsoft.com/office/drawing/2014/main" id="{3C74B15B-BF11-F6E8-4050-5957518054A1}"/>
              </a:ext>
            </a:extLst>
          </p:cNvPr>
          <p:cNvSpPr>
            <a:spLocks noChangeArrowheads="1"/>
          </p:cNvSpPr>
          <p:nvPr/>
        </p:nvSpPr>
        <p:spPr bwMode="auto">
          <a:xfrm>
            <a:off x="3377050" y="4328678"/>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8">
            <a:extLst>
              <a:ext uri="{FF2B5EF4-FFF2-40B4-BE49-F238E27FC236}">
                <a16:creationId xmlns:a16="http://schemas.microsoft.com/office/drawing/2014/main" id="{AD5EBA14-784A-DEFD-F757-1DBC12130BAA}"/>
              </a:ext>
            </a:extLst>
          </p:cNvPr>
          <p:cNvSpPr>
            <a:spLocks noChangeArrowheads="1"/>
          </p:cNvSpPr>
          <p:nvPr/>
        </p:nvSpPr>
        <p:spPr bwMode="auto">
          <a:xfrm>
            <a:off x="3482198" y="4397924"/>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80">
            <a:extLst>
              <a:ext uri="{FF2B5EF4-FFF2-40B4-BE49-F238E27FC236}">
                <a16:creationId xmlns:a16="http://schemas.microsoft.com/office/drawing/2014/main" id="{CDF55265-E4BA-E15B-A147-8C45385160C4}"/>
              </a:ext>
            </a:extLst>
          </p:cNvPr>
          <p:cNvSpPr>
            <a:spLocks noChangeArrowheads="1"/>
          </p:cNvSpPr>
          <p:nvPr/>
        </p:nvSpPr>
        <p:spPr bwMode="auto">
          <a:xfrm>
            <a:off x="8871309" y="4187271"/>
            <a:ext cx="2620592" cy="1666264"/>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Freeform 181">
            <a:extLst>
              <a:ext uri="{FF2B5EF4-FFF2-40B4-BE49-F238E27FC236}">
                <a16:creationId xmlns:a16="http://schemas.microsoft.com/office/drawing/2014/main" id="{EA0195D7-E19C-2A1E-3C9E-530965095B98}"/>
              </a:ext>
            </a:extLst>
          </p:cNvPr>
          <p:cNvSpPr>
            <a:spLocks noChangeArrowheads="1"/>
          </p:cNvSpPr>
          <p:nvPr/>
        </p:nvSpPr>
        <p:spPr bwMode="auto">
          <a:xfrm>
            <a:off x="8976459" y="4256516"/>
            <a:ext cx="2620590" cy="1666262"/>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2" name="Freeform 170">
            <a:extLst>
              <a:ext uri="{FF2B5EF4-FFF2-40B4-BE49-F238E27FC236}">
                <a16:creationId xmlns:a16="http://schemas.microsoft.com/office/drawing/2014/main" id="{1EE62611-65BC-FE1C-C1A8-3D2B53F948CF}"/>
              </a:ext>
            </a:extLst>
          </p:cNvPr>
          <p:cNvSpPr>
            <a:spLocks noChangeArrowheads="1"/>
          </p:cNvSpPr>
          <p:nvPr/>
        </p:nvSpPr>
        <p:spPr bwMode="auto">
          <a:xfrm>
            <a:off x="703885" y="4345700"/>
            <a:ext cx="2620590"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3" name="Freeform 173">
            <a:extLst>
              <a:ext uri="{FF2B5EF4-FFF2-40B4-BE49-F238E27FC236}">
                <a16:creationId xmlns:a16="http://schemas.microsoft.com/office/drawing/2014/main" id="{09FBBB92-9E18-68B7-C960-1CA50DB042DB}"/>
              </a:ext>
            </a:extLst>
          </p:cNvPr>
          <p:cNvSpPr>
            <a:spLocks noChangeArrowheads="1"/>
          </p:cNvSpPr>
          <p:nvPr/>
        </p:nvSpPr>
        <p:spPr bwMode="auto">
          <a:xfrm>
            <a:off x="1983990" y="2776592"/>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6">
            <a:extLst>
              <a:ext uri="{FF2B5EF4-FFF2-40B4-BE49-F238E27FC236}">
                <a16:creationId xmlns:a16="http://schemas.microsoft.com/office/drawing/2014/main" id="{F893C54A-0CE3-6273-E6A9-18D041C37C11}"/>
              </a:ext>
            </a:extLst>
          </p:cNvPr>
          <p:cNvSpPr>
            <a:spLocks noChangeArrowheads="1"/>
          </p:cNvSpPr>
          <p:nvPr/>
        </p:nvSpPr>
        <p:spPr bwMode="auto">
          <a:xfrm>
            <a:off x="3546315" y="4382536"/>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9">
            <a:extLst>
              <a:ext uri="{FF2B5EF4-FFF2-40B4-BE49-F238E27FC236}">
                <a16:creationId xmlns:a16="http://schemas.microsoft.com/office/drawing/2014/main" id="{3AF312BB-CE35-54F3-71E0-7F32FE83A670}"/>
              </a:ext>
            </a:extLst>
          </p:cNvPr>
          <p:cNvSpPr>
            <a:spLocks noChangeArrowheads="1"/>
          </p:cNvSpPr>
          <p:nvPr/>
        </p:nvSpPr>
        <p:spPr bwMode="auto">
          <a:xfrm>
            <a:off x="9038010" y="424112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6C2C2682-F366-477B-E917-9B5D487F5396}"/>
              </a:ext>
            </a:extLst>
          </p:cNvPr>
          <p:cNvSpPr txBox="1"/>
          <p:nvPr/>
        </p:nvSpPr>
        <p:spPr>
          <a:xfrm>
            <a:off x="799329" y="4562887"/>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Podujatia a akcie Spoločenstva</a:t>
            </a:r>
          </a:p>
        </p:txBody>
      </p:sp>
      <p:sp>
        <p:nvSpPr>
          <p:cNvPr id="17" name="CuadroTexto 553">
            <a:extLst>
              <a:ext uri="{FF2B5EF4-FFF2-40B4-BE49-F238E27FC236}">
                <a16:creationId xmlns:a16="http://schemas.microsoft.com/office/drawing/2014/main" id="{AD6403BE-A59C-7010-ADB0-E36FC9583164}"/>
              </a:ext>
            </a:extLst>
          </p:cNvPr>
          <p:cNvSpPr txBox="1"/>
          <p:nvPr/>
        </p:nvSpPr>
        <p:spPr>
          <a:xfrm>
            <a:off x="2124280" y="3167782"/>
            <a:ext cx="2269003" cy="830997"/>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Vzdelávanie a dosah</a:t>
            </a:r>
          </a:p>
        </p:txBody>
      </p:sp>
      <p:sp>
        <p:nvSpPr>
          <p:cNvPr id="18" name="CuadroTexto 553">
            <a:extLst>
              <a:ext uri="{FF2B5EF4-FFF2-40B4-BE49-F238E27FC236}">
                <a16:creationId xmlns:a16="http://schemas.microsoft.com/office/drawing/2014/main" id="{B39CD173-B7C8-D4E1-9B44-52F7397F0FC5}"/>
              </a:ext>
            </a:extLst>
          </p:cNvPr>
          <p:cNvSpPr txBox="1"/>
          <p:nvPr/>
        </p:nvSpPr>
        <p:spPr>
          <a:xfrm>
            <a:off x="3728499" y="4653680"/>
            <a:ext cx="2064752"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Podpora miestnych trhov </a:t>
            </a:r>
          </a:p>
        </p:txBody>
      </p:sp>
      <p:sp>
        <p:nvSpPr>
          <p:cNvPr id="19" name="CuadroTexto 553">
            <a:extLst>
              <a:ext uri="{FF2B5EF4-FFF2-40B4-BE49-F238E27FC236}">
                <a16:creationId xmlns:a16="http://schemas.microsoft.com/office/drawing/2014/main" id="{B7BE05C5-47D2-2FDB-8875-8D2E1F2C33CF}"/>
              </a:ext>
            </a:extLst>
          </p:cNvPr>
          <p:cNvSpPr txBox="1"/>
          <p:nvPr/>
        </p:nvSpPr>
        <p:spPr>
          <a:xfrm>
            <a:off x="9124123" y="4277548"/>
            <a:ext cx="2382144" cy="1569660"/>
          </a:xfrm>
          <a:prstGeom prst="rect">
            <a:avLst/>
          </a:prstGeom>
          <a:noFill/>
          <a:ln>
            <a:noFill/>
          </a:ln>
        </p:spPr>
        <p:txBody>
          <a:bodyPr wrap="square" rtlCol="0">
            <a:spAutoFit/>
          </a:bodyPr>
          <a:lstStyle/>
          <a:p>
            <a:pPr algn="ctr"/>
            <a:r>
              <a:rPr lang="en-US"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Účasť na miestnych diskusiách a rozhodovaní</a:t>
            </a:r>
          </a:p>
        </p:txBody>
      </p:sp>
      <p:sp>
        <p:nvSpPr>
          <p:cNvPr id="20" name="Freeform 174">
            <a:extLst>
              <a:ext uri="{FF2B5EF4-FFF2-40B4-BE49-F238E27FC236}">
                <a16:creationId xmlns:a16="http://schemas.microsoft.com/office/drawing/2014/main" id="{E603FE09-E28B-BD15-C208-9F3DFEA01329}"/>
              </a:ext>
            </a:extLst>
          </p:cNvPr>
          <p:cNvSpPr>
            <a:spLocks noChangeArrowheads="1"/>
          </p:cNvSpPr>
          <p:nvPr/>
        </p:nvSpPr>
        <p:spPr bwMode="auto">
          <a:xfrm>
            <a:off x="4790802" y="2707452"/>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1" name="Freeform 175">
            <a:extLst>
              <a:ext uri="{FF2B5EF4-FFF2-40B4-BE49-F238E27FC236}">
                <a16:creationId xmlns:a16="http://schemas.microsoft.com/office/drawing/2014/main" id="{865EDF92-FD03-9F4D-4E23-0BEC82295728}"/>
              </a:ext>
            </a:extLst>
          </p:cNvPr>
          <p:cNvSpPr>
            <a:spLocks noChangeArrowheads="1"/>
          </p:cNvSpPr>
          <p:nvPr/>
        </p:nvSpPr>
        <p:spPr bwMode="auto">
          <a:xfrm>
            <a:off x="4898516" y="2776697"/>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2" name="Freeform 173">
            <a:extLst>
              <a:ext uri="{FF2B5EF4-FFF2-40B4-BE49-F238E27FC236}">
                <a16:creationId xmlns:a16="http://schemas.microsoft.com/office/drawing/2014/main" id="{27726002-9E35-9F07-8AFB-FAFF201AAD73}"/>
              </a:ext>
            </a:extLst>
          </p:cNvPr>
          <p:cNvSpPr>
            <a:spLocks noChangeArrowheads="1"/>
          </p:cNvSpPr>
          <p:nvPr/>
        </p:nvSpPr>
        <p:spPr bwMode="auto">
          <a:xfrm>
            <a:off x="4960067" y="2761309"/>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3" name="CuadroTexto 553">
            <a:extLst>
              <a:ext uri="{FF2B5EF4-FFF2-40B4-BE49-F238E27FC236}">
                <a16:creationId xmlns:a16="http://schemas.microsoft.com/office/drawing/2014/main" id="{3A60A56C-5584-086A-65F0-59BC09B844B5}"/>
              </a:ext>
            </a:extLst>
          </p:cNvPr>
          <p:cNvSpPr txBox="1"/>
          <p:nvPr/>
        </p:nvSpPr>
        <p:spPr>
          <a:xfrm>
            <a:off x="5067837" y="2827561"/>
            <a:ext cx="2269003" cy="1200329"/>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Výmena skúseností a know-how</a:t>
            </a:r>
          </a:p>
        </p:txBody>
      </p:sp>
      <p:sp>
        <p:nvSpPr>
          <p:cNvPr id="29" name="Freeform 177">
            <a:extLst>
              <a:ext uri="{FF2B5EF4-FFF2-40B4-BE49-F238E27FC236}">
                <a16:creationId xmlns:a16="http://schemas.microsoft.com/office/drawing/2014/main" id="{F75EC935-B439-1B6E-9ABC-9D2015D0F27C}"/>
              </a:ext>
            </a:extLst>
          </p:cNvPr>
          <p:cNvSpPr>
            <a:spLocks noChangeArrowheads="1"/>
          </p:cNvSpPr>
          <p:nvPr/>
        </p:nvSpPr>
        <p:spPr bwMode="auto">
          <a:xfrm>
            <a:off x="7506105" y="2599420"/>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0" name="Freeform 178">
            <a:extLst>
              <a:ext uri="{FF2B5EF4-FFF2-40B4-BE49-F238E27FC236}">
                <a16:creationId xmlns:a16="http://schemas.microsoft.com/office/drawing/2014/main" id="{56F07491-2D33-E6EA-439A-F164A572DA18}"/>
              </a:ext>
            </a:extLst>
          </p:cNvPr>
          <p:cNvSpPr>
            <a:spLocks noChangeArrowheads="1"/>
          </p:cNvSpPr>
          <p:nvPr/>
        </p:nvSpPr>
        <p:spPr bwMode="auto">
          <a:xfrm>
            <a:off x="7611253" y="2668666"/>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1" name="Freeform 176">
            <a:extLst>
              <a:ext uri="{FF2B5EF4-FFF2-40B4-BE49-F238E27FC236}">
                <a16:creationId xmlns:a16="http://schemas.microsoft.com/office/drawing/2014/main" id="{2936FC71-DD19-4365-FE22-529A95FEE448}"/>
              </a:ext>
            </a:extLst>
          </p:cNvPr>
          <p:cNvSpPr>
            <a:spLocks noChangeArrowheads="1"/>
          </p:cNvSpPr>
          <p:nvPr/>
        </p:nvSpPr>
        <p:spPr bwMode="auto">
          <a:xfrm>
            <a:off x="7675370" y="265327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2" name="CuadroTexto 553">
            <a:extLst>
              <a:ext uri="{FF2B5EF4-FFF2-40B4-BE49-F238E27FC236}">
                <a16:creationId xmlns:a16="http://schemas.microsoft.com/office/drawing/2014/main" id="{FD0C9E44-6F7B-B1A8-F47B-771D8A7FE7DF}"/>
              </a:ext>
            </a:extLst>
          </p:cNvPr>
          <p:cNvSpPr txBox="1"/>
          <p:nvPr/>
        </p:nvSpPr>
        <p:spPr>
          <a:xfrm>
            <a:off x="7889173" y="2721138"/>
            <a:ext cx="2064752" cy="1569660"/>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Vytváranie komunitných záhrad a projektov </a:t>
            </a:r>
          </a:p>
        </p:txBody>
      </p:sp>
      <p:sp>
        <p:nvSpPr>
          <p:cNvPr id="33" name="Freeform 174">
            <a:extLst>
              <a:ext uri="{FF2B5EF4-FFF2-40B4-BE49-F238E27FC236}">
                <a16:creationId xmlns:a16="http://schemas.microsoft.com/office/drawing/2014/main" id="{E30D6732-584C-02C4-5E1E-AA82F922FDB7}"/>
              </a:ext>
            </a:extLst>
          </p:cNvPr>
          <p:cNvSpPr>
            <a:spLocks noChangeArrowheads="1"/>
          </p:cNvSpPr>
          <p:nvPr/>
        </p:nvSpPr>
        <p:spPr bwMode="auto">
          <a:xfrm>
            <a:off x="6253198" y="4276064"/>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4" name="Freeform 175">
            <a:extLst>
              <a:ext uri="{FF2B5EF4-FFF2-40B4-BE49-F238E27FC236}">
                <a16:creationId xmlns:a16="http://schemas.microsoft.com/office/drawing/2014/main" id="{BBAA79BA-0959-A7F7-09A3-6CBB6918F48D}"/>
              </a:ext>
            </a:extLst>
          </p:cNvPr>
          <p:cNvSpPr>
            <a:spLocks noChangeArrowheads="1"/>
          </p:cNvSpPr>
          <p:nvPr/>
        </p:nvSpPr>
        <p:spPr bwMode="auto">
          <a:xfrm>
            <a:off x="6360912" y="4345309"/>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5" name="Freeform 173">
            <a:extLst>
              <a:ext uri="{FF2B5EF4-FFF2-40B4-BE49-F238E27FC236}">
                <a16:creationId xmlns:a16="http://schemas.microsoft.com/office/drawing/2014/main" id="{1157D6D0-1CD4-7036-E763-DCB74BEA0AC4}"/>
              </a:ext>
            </a:extLst>
          </p:cNvPr>
          <p:cNvSpPr>
            <a:spLocks noChangeArrowheads="1"/>
          </p:cNvSpPr>
          <p:nvPr/>
        </p:nvSpPr>
        <p:spPr bwMode="auto">
          <a:xfrm>
            <a:off x="6422463" y="4329921"/>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6" name="CuadroTexto 553">
            <a:extLst>
              <a:ext uri="{FF2B5EF4-FFF2-40B4-BE49-F238E27FC236}">
                <a16:creationId xmlns:a16="http://schemas.microsoft.com/office/drawing/2014/main" id="{15667BD8-6AD4-A21C-190F-3B9CB4E6E935}"/>
              </a:ext>
            </a:extLst>
          </p:cNvPr>
          <p:cNvSpPr txBox="1"/>
          <p:nvPr/>
        </p:nvSpPr>
        <p:spPr>
          <a:xfrm>
            <a:off x="6342186" y="4415336"/>
            <a:ext cx="2578933" cy="1569660"/>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Spoločné vzdelávacie a výskumné projekty</a:t>
            </a:r>
          </a:p>
        </p:txBody>
      </p:sp>
      <p:sp>
        <p:nvSpPr>
          <p:cNvPr id="321" name="Google Shape;321;p13"/>
          <p:cNvSpPr txBox="1">
            <a:spLocks/>
          </p:cNvSpPr>
          <p:nvPr/>
        </p:nvSpPr>
        <p:spPr>
          <a:xfrm>
            <a:off x="535692" y="451527"/>
            <a:ext cx="10984608" cy="80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100" b="1" dirty="0">
                <a:solidFill>
                  <a:srgbClr val="6AA84F"/>
                </a:solidFill>
              </a:rPr>
              <a:t>Podpora väzieb medzi komunitami prostredníctvom agroekológie</a:t>
            </a:r>
          </a:p>
          <a:p>
            <a:pPr marL="0" indent="0"/>
            <a:endParaRPr lang="en-US" sz="3100" b="1" dirty="0">
              <a:solidFill>
                <a:srgbClr val="6AA84F"/>
              </a:solidFill>
            </a:endParaRPr>
          </a:p>
        </p:txBody>
      </p:sp>
      <p:sp>
        <p:nvSpPr>
          <p:cNvPr id="38" name="TextBox 37">
            <a:extLst>
              <a:ext uri="{FF2B5EF4-FFF2-40B4-BE49-F238E27FC236}">
                <a16:creationId xmlns:a16="http://schemas.microsoft.com/office/drawing/2014/main" id="{06A25C93-7247-E452-0F7E-838A0C6D64C7}"/>
              </a:ext>
            </a:extLst>
          </p:cNvPr>
          <p:cNvSpPr txBox="1"/>
          <p:nvPr/>
        </p:nvSpPr>
        <p:spPr>
          <a:xfrm>
            <a:off x="3633144" y="6198450"/>
            <a:ext cx="8674775" cy="553998"/>
          </a:xfrm>
          <a:prstGeom prst="rect">
            <a:avLst/>
          </a:prstGeom>
          <a:noFill/>
        </p:spPr>
        <p:txBody>
          <a:bodyPr wrap="square">
            <a:spAutoFit/>
          </a:bodyPr>
          <a:lstStyle/>
          <a:p>
            <a:pPr marL="482600" lvl="0" indent="0" algn="l" rtl="0">
              <a:lnSpc>
                <a:spcPct val="100000"/>
              </a:lnSpc>
              <a:spcBef>
                <a:spcPts val="0"/>
              </a:spcBef>
              <a:spcAft>
                <a:spcPts val="0"/>
              </a:spcAft>
              <a:buSzPts val="2000"/>
            </a:pPr>
            <a:r>
              <a:rPr lang="en-US" sz="1600" dirty="0">
                <a:highlight>
                  <a:srgbClr val="8DC641"/>
                </a:highlight>
              </a:rPr>
              <a:t>Viac informácií nájdete v: </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Ernesto a MORRIS, Katlyn: UTTER, Alisha; WHITE, Alissa; MÉNDEZ, V. Spoluvytváranie znalostí v agroekológii. Online. </a:t>
            </a:r>
            <a:r>
              <a:rPr lang="sk-SK" sz="1400" b="0" i="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Elementa: Science of the Anthropocene (Veda o antropocéne)</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2021, roč. 9, č. 1. ISSN 2325-1026. </a:t>
            </a:r>
            <a:endParaRPr lang="en-US" sz="14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9" name="Google Shape;320;p13">
            <a:extLst>
              <a:ext uri="{FF2B5EF4-FFF2-40B4-BE49-F238E27FC236}">
                <a16:creationId xmlns:a16="http://schemas.microsoft.com/office/drawing/2014/main" id="{52B6B9A6-8FCC-6F44-FD1E-64520EBA8BB2}"/>
              </a:ext>
            </a:extLst>
          </p:cNvPr>
          <p:cNvSpPr txBox="1">
            <a:spLocks noGrp="1"/>
          </p:cNvSpPr>
          <p:nvPr>
            <p:ph type="body" idx="1"/>
          </p:nvPr>
        </p:nvSpPr>
        <p:spPr>
          <a:xfrm>
            <a:off x="534620" y="1006528"/>
            <a:ext cx="11371630" cy="839774"/>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b="0" i="0" u="none" strike="noStrike" cap="none" dirty="0">
                <a:solidFill>
                  <a:srgbClr val="000000"/>
                </a:solidFill>
                <a:latin typeface="Calibri"/>
                <a:ea typeface="Calibri"/>
                <a:cs typeface="Calibri"/>
                <a:sym typeface="Calibri"/>
              </a:rPr>
              <a:t>Pri prijímaní agroekologických zásad sa komunity často zapájajú do procesov kolektívneho rozhodovania, zdieľania poznatkov a participatívneho učenia. </a:t>
            </a:r>
            <a:endParaRPr b="0" i="0" u="none" strike="noStrike" cap="none" dirty="0">
              <a:solidFill>
                <a:srgbClr val="000000"/>
              </a:solidFill>
              <a:latin typeface="Calibri"/>
              <a:ea typeface="Calibri"/>
              <a:cs typeface="Calibri"/>
              <a:sym typeface="Calibri"/>
            </a:endParaRPr>
          </a:p>
          <a:p>
            <a:pPr marL="228600" lvl="0" indent="0" algn="l" rtl="0">
              <a:lnSpc>
                <a:spcPct val="100000"/>
              </a:lnSpc>
              <a:spcBef>
                <a:spcPts val="600"/>
              </a:spcBef>
              <a:spcAft>
                <a:spcPts val="0"/>
              </a:spcAft>
              <a:buSzPts val="2400"/>
              <a:buNone/>
            </a:pPr>
            <a:r>
              <a:rPr lang="en-US" sz="2000" b="0" i="0" u="none" strike="noStrike" cap="none" dirty="0">
                <a:solidFill>
                  <a:srgbClr val="000000"/>
                </a:solidFill>
                <a:latin typeface="Calibri"/>
                <a:ea typeface="Calibri"/>
                <a:cs typeface="Calibri"/>
                <a:sym typeface="Calibri"/>
              </a:rPr>
              <a:t>Tento kolektívny prístup buduje </a:t>
            </a:r>
            <a:r>
              <a:rPr lang="en-US" sz="2000" b="1" i="0" u="none" strike="noStrike" cap="none" dirty="0">
                <a:solidFill>
                  <a:srgbClr val="000000"/>
                </a:solidFill>
              </a:rPr>
              <a:t>pocit vlastníctva a spoločnej zodpovednosti </a:t>
            </a:r>
            <a:r>
              <a:rPr lang="en-US" sz="2000" b="0" i="0" u="none" strike="noStrike" cap="none" dirty="0">
                <a:solidFill>
                  <a:srgbClr val="000000"/>
                </a:solidFill>
                <a:latin typeface="Calibri"/>
                <a:ea typeface="Calibri"/>
                <a:cs typeface="Calibri"/>
                <a:sym typeface="Calibri"/>
              </a:rPr>
              <a:t>a </a:t>
            </a:r>
            <a:r>
              <a:rPr lang="en-US" sz="2000" dirty="0"/>
              <a:t>posilňuje sociálne väzby medzi členmi komunity. Existuje niekoľko účinných spôsobov, ako posilniť väzby a podporiť spoluprácu:</a:t>
            </a:r>
            <a:endParaRPr sz="2000" dirty="0"/>
          </a:p>
          <a:p>
            <a:pPr marL="482600" lvl="0" indent="0" algn="l" rtl="0">
              <a:lnSpc>
                <a:spcPct val="100000"/>
              </a:lnSpc>
              <a:spcBef>
                <a:spcPts val="0"/>
              </a:spcBef>
              <a:spcAft>
                <a:spcPts val="0"/>
              </a:spcAft>
              <a:buSzPts val="2000"/>
            </a:pPr>
            <a:endParaRPr lang="en-US" sz="2200" dirty="0"/>
          </a:p>
        </p:txBody>
      </p:sp>
    </p:spTree>
    <p:extLst>
      <p:ext uri="{BB962C8B-B14F-4D97-AF65-F5344CB8AC3E}">
        <p14:creationId xmlns:p14="http://schemas.microsoft.com/office/powerpoint/2010/main" val="58614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body" idx="1"/>
          </p:nvPr>
        </p:nvSpPr>
        <p:spPr>
          <a:xfrm>
            <a:off x="473651" y="1558725"/>
            <a:ext cx="627005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Vzdelávanie a osvetová činnosť:</a:t>
            </a:r>
            <a:endParaRPr dirty="0"/>
          </a:p>
          <a:p>
            <a:pPr marL="571500" lvl="0" indent="-342900" algn="l" rtl="0">
              <a:lnSpc>
                <a:spcPct val="100000"/>
              </a:lnSpc>
              <a:spcBef>
                <a:spcPts val="0"/>
              </a:spcBef>
              <a:spcAft>
                <a:spcPts val="0"/>
              </a:spcAft>
              <a:buSzPts val="2400"/>
              <a:buFont typeface="Arial"/>
              <a:buChar char="•"/>
            </a:pPr>
            <a:r>
              <a:rPr lang="en-US" dirty="0"/>
              <a:t>Iniciatíva </a:t>
            </a:r>
            <a:r>
              <a:rPr lang="en-US" b="1" i="1" dirty="0" err="1"/>
              <a:t>Fermes d'Avenir vo </a:t>
            </a:r>
            <a:r>
              <a:rPr lang="en-US" dirty="0"/>
              <a:t>Francúzsku </a:t>
            </a:r>
            <a:r>
              <a:rPr lang="en-US" dirty="0" err="1"/>
              <a:t>organizuje </a:t>
            </a:r>
            <a:r>
              <a:rPr lang="en-US" dirty="0"/>
              <a:t>semináre a školenia o udržateľných poľnohospodárskych postupoch a vzdeláva poľnohospodárov a verejnosť o agroekológii. </a:t>
            </a:r>
            <a:endParaRPr dirty="0"/>
          </a:p>
          <a:p>
            <a:pPr marL="571500" lvl="0" indent="-342900" algn="l" rtl="0">
              <a:lnSpc>
                <a:spcPct val="100000"/>
              </a:lnSpc>
              <a:spcBef>
                <a:spcPts val="0"/>
              </a:spcBef>
              <a:spcAft>
                <a:spcPts val="0"/>
              </a:spcAft>
              <a:buSzPts val="2400"/>
              <a:buFont typeface="Arial"/>
              <a:buChar char="•"/>
            </a:pPr>
            <a:r>
              <a:rPr lang="en-US" dirty="0"/>
              <a:t>Poskytujú praktické skúsenosti a teoretické poznatky o témach, ako je permakultúra, biodiverzita a zdravie pôdy.</a:t>
            </a:r>
            <a:endParaRPr dirty="0"/>
          </a:p>
          <a:p>
            <a:pPr marL="228600" lvl="0" indent="0" algn="l" rtl="0">
              <a:lnSpc>
                <a:spcPct val="100000"/>
              </a:lnSpc>
              <a:spcBef>
                <a:spcPts val="0"/>
              </a:spcBef>
              <a:spcAft>
                <a:spcPts val="0"/>
              </a:spcAft>
              <a:buSzPts val="2400"/>
            </a:pPr>
            <a:endParaRPr lang="en-US" dirty="0">
              <a:highlight>
                <a:srgbClr val="8DC641"/>
              </a:highlight>
            </a:endParaRPr>
          </a:p>
          <a:p>
            <a:pPr marL="228600" lvl="0" indent="0" algn="l" rtl="0">
              <a:lnSpc>
                <a:spcPct val="100000"/>
              </a:lnSpc>
              <a:spcBef>
                <a:spcPts val="0"/>
              </a:spcBef>
              <a:spcAft>
                <a:spcPts val="0"/>
              </a:spcAft>
              <a:buSzPts val="2400"/>
            </a:pPr>
            <a:r>
              <a:rPr lang="en-US" dirty="0">
                <a:highlight>
                  <a:srgbClr val="8DC641"/>
                </a:highlight>
              </a:rPr>
              <a:t>Viac informácií nájdete na: </a:t>
            </a:r>
            <a:r>
              <a:rPr lang="en-US" u="sng" dirty="0">
                <a:solidFill>
                  <a:schemeClr val="hlink"/>
                </a:solidFill>
                <a:hlinkClick r:id="rId3"/>
              </a:rPr>
              <a:t>www.fermesdavenir.org</a:t>
            </a:r>
            <a:endParaRPr lang="en-US" u="sng" dirty="0">
              <a:solidFill>
                <a:schemeClr val="hlink"/>
              </a:solidFill>
            </a:endParaRPr>
          </a:p>
          <a:p>
            <a:pPr marL="228600" lvl="0" indent="0" algn="l" rtl="0">
              <a:lnSpc>
                <a:spcPct val="100000"/>
              </a:lnSpc>
              <a:spcBef>
                <a:spcPts val="0"/>
              </a:spcBef>
              <a:spcAft>
                <a:spcPts val="0"/>
              </a:spcAft>
              <a:buSzPts val="2400"/>
            </a:pPr>
            <a:r>
              <a:rPr lang="en-US" dirty="0"/>
              <a:t> </a:t>
            </a:r>
            <a:endParaRPr dirty="0"/>
          </a:p>
        </p:txBody>
      </p:sp>
      <p:sp>
        <p:nvSpPr>
          <p:cNvPr id="327" name="Google Shape;327;p14"/>
          <p:cNvSpPr txBox="1">
            <a:spLocks noGrp="1"/>
          </p:cNvSpPr>
          <p:nvPr>
            <p:ph type="body" idx="2"/>
          </p:nvPr>
        </p:nvSpPr>
        <p:spPr>
          <a:xfrm>
            <a:off x="516565" y="514821"/>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dirty="0" err="1">
                <a:solidFill>
                  <a:srgbClr val="6AA84F"/>
                </a:solidFill>
              </a:rPr>
              <a:t>Podpora</a:t>
            </a:r>
            <a:r>
              <a:rPr lang="en-US" sz="3600" b="1" i="0" u="none" strike="noStrike" cap="none" dirty="0">
                <a:solidFill>
                  <a:srgbClr val="6AA84F"/>
                </a:solidFill>
              </a:rPr>
              <a:t> </a:t>
            </a:r>
            <a:r>
              <a:rPr lang="en-US" sz="3600" b="1" i="0" u="none" strike="noStrike" cap="none" dirty="0" err="1">
                <a:solidFill>
                  <a:srgbClr val="6AA84F"/>
                </a:solidFill>
              </a:rPr>
              <a:t>väzieb</a:t>
            </a:r>
            <a:r>
              <a:rPr lang="en-US" sz="3600" b="1" i="0" u="none" strike="noStrike" cap="none" dirty="0">
                <a:solidFill>
                  <a:srgbClr val="6AA84F"/>
                </a:solidFill>
              </a:rPr>
              <a:t> </a:t>
            </a:r>
            <a:r>
              <a:rPr lang="en-US" sz="3600" b="1" i="0" u="none" strike="noStrike" cap="none" dirty="0" err="1">
                <a:solidFill>
                  <a:srgbClr val="6AA84F"/>
                </a:solidFill>
              </a:rPr>
              <a:t>medzi</a:t>
            </a:r>
            <a:r>
              <a:rPr lang="en-US" sz="3600" b="1" i="0" u="none" strike="noStrike" cap="none" dirty="0">
                <a:solidFill>
                  <a:srgbClr val="6AA84F"/>
                </a:solidFill>
              </a:rPr>
              <a:t> </a:t>
            </a:r>
            <a:r>
              <a:rPr lang="en-US" sz="3600" b="1" i="0" u="none" strike="noStrike" cap="none" dirty="0" err="1">
                <a:solidFill>
                  <a:srgbClr val="6AA84F"/>
                </a:solidFill>
              </a:rPr>
              <a:t>komunitami</a:t>
            </a:r>
            <a:r>
              <a:rPr lang="en-US" sz="3600" b="1" i="0" u="none" strike="noStrike" cap="none" dirty="0">
                <a:solidFill>
                  <a:srgbClr val="6AA84F"/>
                </a:solidFill>
              </a:rPr>
              <a:t> </a:t>
            </a:r>
            <a:r>
              <a:rPr lang="en-US" sz="3600" b="1" i="0" u="none" strike="noStrike" cap="none" dirty="0" err="1">
                <a:solidFill>
                  <a:srgbClr val="6AA84F"/>
                </a:solidFill>
              </a:rPr>
              <a:t>prostredníctvom</a:t>
            </a:r>
            <a:r>
              <a:rPr lang="en-US" sz="3600" b="1" i="0" u="none" strike="noStrike" cap="none" dirty="0">
                <a:solidFill>
                  <a:srgbClr val="6AA84F"/>
                </a:solidFill>
              </a:rPr>
              <a:t> </a:t>
            </a:r>
            <a:r>
              <a:rPr lang="en-US" sz="3600" b="1" i="0" u="none" strike="noStrike" cap="none" dirty="0" err="1">
                <a:solidFill>
                  <a:srgbClr val="6AA84F"/>
                </a:solidFill>
              </a:rPr>
              <a:t>agroekológie</a:t>
            </a:r>
            <a:endParaRPr b="1" dirty="0">
              <a:solidFill>
                <a:srgbClr val="6AA84F"/>
              </a:solidFill>
            </a:endParaRPr>
          </a:p>
        </p:txBody>
      </p:sp>
      <p:pic>
        <p:nvPicPr>
          <p:cNvPr id="328" name="Google Shape;328;p14">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4209" y="2411220"/>
            <a:ext cx="4834141" cy="2583922"/>
          </a:xfrm>
          <a:prstGeom prst="rect">
            <a:avLst/>
          </a:prstGeom>
          <a:noFill/>
          <a:ln>
            <a:noFill/>
          </a:ln>
        </p:spPr>
      </p:pic>
      <p:grpSp>
        <p:nvGrpSpPr>
          <p:cNvPr id="2" name="Google Shape;276;p11">
            <a:extLst>
              <a:ext uri="{FF2B5EF4-FFF2-40B4-BE49-F238E27FC236}">
                <a16:creationId xmlns:a16="http://schemas.microsoft.com/office/drawing/2014/main" id="{6AD157E8-2BA2-DCE6-BFEE-ED213F28909F}"/>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F70B415-DD5C-1A79-9C78-70172E145DBE}"/>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9D4C8034-C011-7D67-A79E-0201F25F3ACF}"/>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B2985ED9-1E41-81F9-5845-5571A7C5E7D7}"/>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12A696D6-64FB-9C8D-83F0-319C53FDA471}"/>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576D2761-1E9A-148C-4A6C-E3270E1C311B}"/>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55C8297-7ACD-0E01-81A4-D516B3A27D1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A242A802-1C5A-86E4-CFA9-C62BE1E33DC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467967" y="1673678"/>
            <a:ext cx="6924676"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Výmena skúseností a know-how:</a:t>
            </a:r>
            <a:endParaRPr dirty="0"/>
          </a:p>
          <a:p>
            <a:pPr marL="571500" lvl="0" indent="-342900" algn="l" rtl="0">
              <a:lnSpc>
                <a:spcPct val="100000"/>
              </a:lnSpc>
              <a:spcBef>
                <a:spcPts val="0"/>
              </a:spcBef>
              <a:spcAft>
                <a:spcPts val="0"/>
              </a:spcAft>
              <a:buSzPts val="2400"/>
              <a:buFont typeface="Arial"/>
              <a:buChar char="•"/>
            </a:pPr>
            <a:r>
              <a:rPr lang="en-US" dirty="0"/>
              <a:t>V Španielsku sieť "Red de </a:t>
            </a:r>
            <a:r>
              <a:rPr lang="en-US" dirty="0" err="1"/>
              <a:t>Semillas" </a:t>
            </a:r>
            <a:r>
              <a:rPr lang="en-US" dirty="0"/>
              <a:t>(Sieť osív) uľahčuje výmenu osív a poľnohospodárskych techník medzi poľnohospodármi a komunitami. </a:t>
            </a:r>
            <a:endParaRPr dirty="0"/>
          </a:p>
          <a:p>
            <a:pPr marL="571500" lvl="0" indent="-342900" algn="l" rtl="0">
              <a:lnSpc>
                <a:spcPct val="100000"/>
              </a:lnSpc>
              <a:spcBef>
                <a:spcPts val="0"/>
              </a:spcBef>
              <a:spcAft>
                <a:spcPts val="0"/>
              </a:spcAft>
              <a:buSzPts val="2400"/>
              <a:buFont typeface="Arial"/>
              <a:buChar char="•"/>
            </a:pPr>
            <a:r>
              <a:rPr lang="en-US" dirty="0"/>
              <a:t>Táto sieť podporuje </a:t>
            </a:r>
            <a:r>
              <a:rPr lang="en-US" dirty="0" err="1"/>
              <a:t>agrobiodiverzitu </a:t>
            </a:r>
            <a:r>
              <a:rPr lang="en-US" dirty="0"/>
              <a:t>a zachovanie tradičných poľnohospodárskych znalostí prostredníctvom pravidelných stretnutí a podujatí, na ktorých si účastníci vymieňajú svoje skúsenosti.</a:t>
            </a:r>
          </a:p>
          <a:p>
            <a:pPr marL="228600" lvl="0" indent="0" algn="l" rtl="0">
              <a:lnSpc>
                <a:spcPct val="100000"/>
              </a:lnSpc>
              <a:spcBef>
                <a:spcPts val="0"/>
              </a:spcBef>
              <a:spcAft>
                <a:spcPts val="0"/>
              </a:spcAft>
              <a:buSzPts val="2400"/>
            </a:pPr>
            <a:endParaRPr lang="en-US" sz="1400" dirty="0">
              <a:highlight>
                <a:srgbClr val="8DC641"/>
              </a:highlight>
            </a:endParaRPr>
          </a:p>
          <a:p>
            <a:pPr marL="228600" lvl="0" indent="0" algn="l" rtl="0">
              <a:lnSpc>
                <a:spcPct val="100000"/>
              </a:lnSpc>
              <a:spcBef>
                <a:spcPts val="0"/>
              </a:spcBef>
              <a:spcAft>
                <a:spcPts val="0"/>
              </a:spcAft>
              <a:buSzPts val="2400"/>
            </a:pPr>
            <a:r>
              <a:rPr lang="en-US" dirty="0"/>
              <a:t> </a:t>
            </a:r>
            <a:endParaRPr dirty="0"/>
          </a:p>
          <a:p>
            <a:pPr marL="228600" lvl="0" indent="0" algn="l" rtl="0">
              <a:lnSpc>
                <a:spcPct val="100000"/>
              </a:lnSpc>
              <a:spcBef>
                <a:spcPts val="0"/>
              </a:spcBef>
              <a:spcAft>
                <a:spcPts val="0"/>
              </a:spcAft>
              <a:buSzPts val="2400"/>
              <a:buNone/>
            </a:pPr>
            <a:endParaRPr dirty="0"/>
          </a:p>
        </p:txBody>
      </p:sp>
      <p:sp>
        <p:nvSpPr>
          <p:cNvPr id="334" name="Google Shape;334;p17"/>
          <p:cNvSpPr txBox="1">
            <a:spLocks noGrp="1"/>
          </p:cNvSpPr>
          <p:nvPr>
            <p:ph type="body" idx="2"/>
          </p:nvPr>
        </p:nvSpPr>
        <p:spPr>
          <a:xfrm>
            <a:off x="617106" y="504041"/>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dirty="0" err="1">
                <a:solidFill>
                  <a:srgbClr val="6AA84F"/>
                </a:solidFill>
              </a:rPr>
              <a:t>Podpora</a:t>
            </a:r>
            <a:r>
              <a:rPr lang="en-US" sz="3600" b="1" i="0" u="none" strike="noStrike" cap="none" dirty="0">
                <a:solidFill>
                  <a:srgbClr val="6AA84F"/>
                </a:solidFill>
              </a:rPr>
              <a:t> </a:t>
            </a:r>
            <a:r>
              <a:rPr lang="en-US" sz="3600" b="1" i="0" u="none" strike="noStrike" cap="none" dirty="0" err="1">
                <a:solidFill>
                  <a:srgbClr val="6AA84F"/>
                </a:solidFill>
              </a:rPr>
              <a:t>väzieb</a:t>
            </a:r>
            <a:r>
              <a:rPr lang="en-US" sz="3600" b="1" i="0" u="none" strike="noStrike" cap="none" dirty="0">
                <a:solidFill>
                  <a:srgbClr val="6AA84F"/>
                </a:solidFill>
              </a:rPr>
              <a:t> </a:t>
            </a:r>
            <a:r>
              <a:rPr lang="en-US" sz="3600" b="1" i="0" u="none" strike="noStrike" cap="none" dirty="0" err="1">
                <a:solidFill>
                  <a:srgbClr val="6AA84F"/>
                </a:solidFill>
              </a:rPr>
              <a:t>medzi</a:t>
            </a:r>
            <a:r>
              <a:rPr lang="en-US" sz="3600" b="1" i="0" u="none" strike="noStrike" cap="none" dirty="0">
                <a:solidFill>
                  <a:srgbClr val="6AA84F"/>
                </a:solidFill>
              </a:rPr>
              <a:t> </a:t>
            </a:r>
            <a:r>
              <a:rPr lang="en-US" sz="3600" b="1" i="0" u="none" strike="noStrike" cap="none" dirty="0" err="1">
                <a:solidFill>
                  <a:srgbClr val="6AA84F"/>
                </a:solidFill>
              </a:rPr>
              <a:t>komunitami</a:t>
            </a:r>
            <a:r>
              <a:rPr lang="en-US" sz="3600" b="1" i="0" u="none" strike="noStrike" cap="none" dirty="0">
                <a:solidFill>
                  <a:srgbClr val="6AA84F"/>
                </a:solidFill>
              </a:rPr>
              <a:t> </a:t>
            </a:r>
            <a:r>
              <a:rPr lang="en-US" sz="3600" b="1" i="0" u="none" strike="noStrike" cap="none" dirty="0" err="1">
                <a:solidFill>
                  <a:srgbClr val="6AA84F"/>
                </a:solidFill>
              </a:rPr>
              <a:t>prostredníctvom</a:t>
            </a:r>
            <a:r>
              <a:rPr lang="en-US" sz="3600" b="1" i="0" u="none" strike="noStrike" cap="none" dirty="0">
                <a:solidFill>
                  <a:srgbClr val="6AA84F"/>
                </a:solidFill>
              </a:rPr>
              <a:t> </a:t>
            </a:r>
            <a:r>
              <a:rPr lang="en-US" sz="3600" b="1" i="0" u="none" strike="noStrike" cap="none" dirty="0" err="1">
                <a:solidFill>
                  <a:srgbClr val="6AA84F"/>
                </a:solidFill>
              </a:rPr>
              <a:t>agroekológie</a:t>
            </a:r>
            <a:endParaRPr b="1" dirty="0">
              <a:solidFill>
                <a:srgbClr val="6AA84F"/>
              </a:solidFill>
            </a:endParaRPr>
          </a:p>
        </p:txBody>
      </p:sp>
      <p:pic>
        <p:nvPicPr>
          <p:cNvPr id="335" name="Google Shape;335;p17">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92643" y="2364593"/>
            <a:ext cx="4449532" cy="2128814"/>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6D81C87B-30C6-50BA-28BF-58661550F7A8}"/>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A567F01E-1076-C240-13A2-57AE151A205F}"/>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8F5754FC-ECDD-33D9-18DA-B17FA8BEE7B2}"/>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602EFDD1-544E-79DF-EF83-9A2B9607261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EEE0C484-2518-FC00-F1AA-9DA5DF25B78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AAA3666A-8606-71B1-4E4E-699504FAE9DF}"/>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D1A27441-E4B5-8EB5-EECB-937F2D38A74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4EA0BF38-0BF2-87D3-1A85-226771747AE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 name="TextBox 10">
            <a:extLst>
              <a:ext uri="{FF2B5EF4-FFF2-40B4-BE49-F238E27FC236}">
                <a16:creationId xmlns:a16="http://schemas.microsoft.com/office/drawing/2014/main" id="{76C11C62-B062-3541-205F-6AAB0307E7D6}"/>
              </a:ext>
            </a:extLst>
          </p:cNvPr>
          <p:cNvSpPr txBox="1"/>
          <p:nvPr/>
        </p:nvSpPr>
        <p:spPr>
          <a:xfrm>
            <a:off x="857249" y="5327197"/>
            <a:ext cx="9917035" cy="707886"/>
          </a:xfrm>
          <a:prstGeom prst="rect">
            <a:avLst/>
          </a:prstGeom>
          <a:noFill/>
        </p:spPr>
        <p:txBody>
          <a:bodyPr wrap="square">
            <a:spAutoFit/>
          </a:bodyPr>
          <a:lstStyle/>
          <a:p>
            <a:pPr marL="228600" lvl="0" indent="0" algn="l" rtl="0">
              <a:lnSpc>
                <a:spcPct val="100000"/>
              </a:lnSpc>
              <a:spcBef>
                <a:spcPts val="0"/>
              </a:spcBef>
              <a:spcAft>
                <a:spcPts val="0"/>
              </a:spcAft>
              <a:buSzPts val="2400"/>
            </a:pP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Viac</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informácií</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nájdete</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na</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hlinkClick r:id="rId3"/>
              </a:rPr>
              <a:t>www.seeds4all.eu/seed-operators/spain/red-de-semillas-resembrando-intercambio/</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body" idx="1"/>
          </p:nvPr>
        </p:nvSpPr>
        <p:spPr>
          <a:xfrm>
            <a:off x="473650" y="1573550"/>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Podujatia a akcie Spoločenstva:</a:t>
            </a:r>
            <a:endParaRPr dirty="0"/>
          </a:p>
          <a:p>
            <a:pPr marL="571500" lvl="0" indent="-342900" algn="l" rtl="0">
              <a:lnSpc>
                <a:spcPct val="100000"/>
              </a:lnSpc>
              <a:spcBef>
                <a:spcPts val="0"/>
              </a:spcBef>
              <a:spcAft>
                <a:spcPts val="0"/>
              </a:spcAft>
              <a:buSzPts val="2400"/>
              <a:buFont typeface="Arial"/>
              <a:buChar char="•"/>
            </a:pPr>
            <a:r>
              <a:rPr lang="en-US" dirty="0"/>
              <a:t>Farmárske trhy "Campagna </a:t>
            </a:r>
            <a:r>
              <a:rPr lang="en-US" dirty="0" err="1"/>
              <a:t>Amica", ktoré v </a:t>
            </a:r>
            <a:r>
              <a:rPr lang="en-US" dirty="0"/>
              <a:t>Taliansku organizuje spoločnosť Coldiretti, podporujú miestnu a udržateľnú produkciu potravín. </a:t>
            </a:r>
            <a:endParaRPr dirty="0"/>
          </a:p>
          <a:p>
            <a:pPr marL="571500" lvl="0" indent="-342900" algn="l" rtl="0">
              <a:lnSpc>
                <a:spcPct val="100000"/>
              </a:lnSpc>
              <a:spcBef>
                <a:spcPts val="0"/>
              </a:spcBef>
              <a:spcAft>
                <a:spcPts val="0"/>
              </a:spcAft>
              <a:buSzPts val="2400"/>
              <a:buFont typeface="Arial"/>
              <a:buChar char="•"/>
            </a:pPr>
            <a:r>
              <a:rPr lang="en-US" dirty="0"/>
              <a:t>Tieto trhy slúžia ako komunitné centrá, kde môžu poľnohospodári a spotrebitelia komunikovať, dozvedieť sa o agroekologických postupoch a zúčastniť sa na seminároch a ochutnávkach.</a:t>
            </a:r>
            <a:endParaRPr dirty="0"/>
          </a:p>
          <a:p>
            <a:pPr marL="228600" lvl="0" indent="0" algn="l" rtl="0">
              <a:lnSpc>
                <a:spcPct val="100000"/>
              </a:lnSpc>
              <a:spcBef>
                <a:spcPts val="0"/>
              </a:spcBef>
              <a:spcAft>
                <a:spcPts val="0"/>
              </a:spcAft>
              <a:buSzPts val="2400"/>
            </a:pPr>
            <a:endParaRPr lang="en-US" sz="1400" dirty="0"/>
          </a:p>
          <a:p>
            <a:pPr marL="228600" lvl="0" indent="0" algn="l" rtl="0">
              <a:lnSpc>
                <a:spcPct val="100000"/>
              </a:lnSpc>
              <a:spcBef>
                <a:spcPts val="0"/>
              </a:spcBef>
              <a:spcAft>
                <a:spcPts val="0"/>
              </a:spcAft>
              <a:buSzPts val="2400"/>
            </a:pPr>
            <a:r>
              <a:rPr lang="en-US" dirty="0"/>
              <a:t> </a:t>
            </a:r>
            <a:endParaRPr dirty="0"/>
          </a:p>
        </p:txBody>
      </p:sp>
      <p:sp>
        <p:nvSpPr>
          <p:cNvPr id="341" name="Google Shape;341;p18"/>
          <p:cNvSpPr txBox="1">
            <a:spLocks noGrp="1"/>
          </p:cNvSpPr>
          <p:nvPr>
            <p:ph type="body" idx="2"/>
          </p:nvPr>
        </p:nvSpPr>
        <p:spPr>
          <a:xfrm>
            <a:off x="607581" y="504041"/>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dirty="0" err="1">
                <a:solidFill>
                  <a:srgbClr val="6AA84F"/>
                </a:solidFill>
              </a:rPr>
              <a:t>Podpora</a:t>
            </a:r>
            <a:r>
              <a:rPr lang="en-US" sz="3600" b="1" i="0" u="none" strike="noStrike" cap="none" dirty="0">
                <a:solidFill>
                  <a:srgbClr val="6AA84F"/>
                </a:solidFill>
              </a:rPr>
              <a:t> </a:t>
            </a:r>
            <a:r>
              <a:rPr lang="en-US" sz="3600" b="1" i="0" u="none" strike="noStrike" cap="none" dirty="0" err="1">
                <a:solidFill>
                  <a:srgbClr val="6AA84F"/>
                </a:solidFill>
              </a:rPr>
              <a:t>väzieb</a:t>
            </a:r>
            <a:r>
              <a:rPr lang="en-US" sz="3600" b="1" i="0" u="none" strike="noStrike" cap="none" dirty="0">
                <a:solidFill>
                  <a:srgbClr val="6AA84F"/>
                </a:solidFill>
              </a:rPr>
              <a:t> </a:t>
            </a:r>
            <a:r>
              <a:rPr lang="en-US" sz="3600" b="1" i="0" u="none" strike="noStrike" cap="none" dirty="0" err="1">
                <a:solidFill>
                  <a:srgbClr val="6AA84F"/>
                </a:solidFill>
              </a:rPr>
              <a:t>medzi</a:t>
            </a:r>
            <a:r>
              <a:rPr lang="en-US" sz="3600" b="1" i="0" u="none" strike="noStrike" cap="none" dirty="0">
                <a:solidFill>
                  <a:srgbClr val="6AA84F"/>
                </a:solidFill>
              </a:rPr>
              <a:t> </a:t>
            </a:r>
            <a:r>
              <a:rPr lang="en-US" sz="3600" b="1" i="0" u="none" strike="noStrike" cap="none" dirty="0" err="1">
                <a:solidFill>
                  <a:srgbClr val="6AA84F"/>
                </a:solidFill>
              </a:rPr>
              <a:t>komunitami</a:t>
            </a:r>
            <a:r>
              <a:rPr lang="en-US" sz="3600" b="1" i="0" u="none" strike="noStrike" cap="none" dirty="0">
                <a:solidFill>
                  <a:srgbClr val="6AA84F"/>
                </a:solidFill>
              </a:rPr>
              <a:t> </a:t>
            </a:r>
            <a:r>
              <a:rPr lang="en-US" sz="3600" b="1" i="0" u="none" strike="noStrike" cap="none" dirty="0" err="1">
                <a:solidFill>
                  <a:srgbClr val="6AA84F"/>
                </a:solidFill>
              </a:rPr>
              <a:t>prostredníctvom</a:t>
            </a:r>
            <a:r>
              <a:rPr lang="en-US" sz="3600" b="1" i="0" u="none" strike="noStrike" cap="none" dirty="0">
                <a:solidFill>
                  <a:srgbClr val="6AA84F"/>
                </a:solidFill>
              </a:rPr>
              <a:t> </a:t>
            </a:r>
            <a:r>
              <a:rPr lang="en-US" sz="3600" b="1" i="0" u="none" strike="noStrike" cap="none" dirty="0" err="1">
                <a:solidFill>
                  <a:srgbClr val="6AA84F"/>
                </a:solidFill>
              </a:rPr>
              <a:t>agroekológie</a:t>
            </a:r>
            <a:endParaRPr b="1" dirty="0">
              <a:solidFill>
                <a:srgbClr val="6AA84F"/>
              </a:solidFill>
            </a:endParaRPr>
          </a:p>
        </p:txBody>
      </p:sp>
      <p:pic>
        <p:nvPicPr>
          <p:cNvPr id="342" name="Google Shape;342;p18">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87146" y="2100261"/>
            <a:ext cx="4297879" cy="2304388"/>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4BA5EDB9-06B6-82B3-77C6-BE86B8C781EE}"/>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949FF53C-F484-5831-4E02-31A0E91CA6B6}"/>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A4319FEB-4186-0C5B-8FFC-15F3882F94B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A2D334EB-BF39-0E9F-FC9A-C0F8B2EAACF5}"/>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20805E86-DF43-676C-122A-2A3EFBAA157C}"/>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E95CA417-4030-3816-8829-1435A68003AD}"/>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05A0DF9E-10CC-449F-EA36-AC65004A656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CB6DB8CA-1ECF-138F-8128-6B18DEA099E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 name="TextBox 10">
            <a:extLst>
              <a:ext uri="{FF2B5EF4-FFF2-40B4-BE49-F238E27FC236}">
                <a16:creationId xmlns:a16="http://schemas.microsoft.com/office/drawing/2014/main" id="{9869E167-7A2E-7B66-0DCA-EDF57243BD33}"/>
              </a:ext>
            </a:extLst>
          </p:cNvPr>
          <p:cNvSpPr txBox="1"/>
          <p:nvPr/>
        </p:nvSpPr>
        <p:spPr>
          <a:xfrm>
            <a:off x="838199" y="5386715"/>
            <a:ext cx="9652715" cy="400110"/>
          </a:xfrm>
          <a:prstGeom prst="rect">
            <a:avLst/>
          </a:prstGeom>
          <a:noFill/>
        </p:spPr>
        <p:txBody>
          <a:bodyPr wrap="square">
            <a:spAutoFit/>
          </a:bodyPr>
          <a:lstStyle/>
          <a:p>
            <a:pPr marL="228600" lvl="0" indent="0" algn="l" rtl="0">
              <a:lnSpc>
                <a:spcPct val="100000"/>
              </a:lnSpc>
              <a:spcBef>
                <a:spcPts val="0"/>
              </a:spcBef>
              <a:spcAft>
                <a:spcPts val="0"/>
              </a:spcAft>
              <a:buSzPts val="2400"/>
            </a:pP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Viac</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informácií</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nájdete</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na</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hlinkClick r:id="rId3"/>
              </a:rPr>
              <a:t>www.campagnamica.it/world-farmers-markets-coalition/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body" idx="1"/>
          </p:nvPr>
        </p:nvSpPr>
        <p:spPr>
          <a:xfrm>
            <a:off x="397443" y="1861222"/>
            <a:ext cx="6851075"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Podujatia a akcie Spoločenstva:</a:t>
            </a:r>
            <a:endParaRPr dirty="0"/>
          </a:p>
          <a:p>
            <a:pPr marL="571500" lvl="0" indent="-342900" algn="l" rtl="0">
              <a:lnSpc>
                <a:spcPct val="100000"/>
              </a:lnSpc>
              <a:spcBef>
                <a:spcPts val="0"/>
              </a:spcBef>
              <a:spcAft>
                <a:spcPts val="0"/>
              </a:spcAft>
              <a:buSzPts val="2400"/>
              <a:buFont typeface="Arial"/>
              <a:buChar char="•"/>
            </a:pPr>
            <a:r>
              <a:rPr lang="en-US" dirty="0"/>
              <a:t>V Dánsku sa v Kodani do diskusií o potravinovej politike mesta zapájajú občania, poľnohospodári a tvorcovia politík. </a:t>
            </a:r>
            <a:endParaRPr dirty="0"/>
          </a:p>
          <a:p>
            <a:pPr marL="571500" lvl="0" indent="-342900" algn="l" rtl="0">
              <a:lnSpc>
                <a:spcPct val="100000"/>
              </a:lnSpc>
              <a:spcBef>
                <a:spcPts val="0"/>
              </a:spcBef>
              <a:spcAft>
                <a:spcPts val="0"/>
              </a:spcAft>
              <a:buSzPts val="2400"/>
              <a:buFont typeface="Arial"/>
              <a:buChar char="•"/>
            </a:pPr>
            <a:r>
              <a:rPr lang="en-US" dirty="0"/>
              <a:t>Tento participatívny prístup zabezpečuje, že sa v rozhodovacom procese zohľadňujú rôzne perspektívy, čím sa podporujú udržateľné a inkluzívne potravinové systémy.</a:t>
            </a:r>
          </a:p>
          <a:p>
            <a:pPr marL="228600" lvl="0" indent="0" algn="l" rtl="0">
              <a:lnSpc>
                <a:spcPct val="100000"/>
              </a:lnSpc>
              <a:spcBef>
                <a:spcPts val="0"/>
              </a:spcBef>
              <a:spcAft>
                <a:spcPts val="0"/>
              </a:spcAft>
              <a:buSzPts val="2400"/>
            </a:pPr>
            <a:endParaRPr sz="1400" dirty="0"/>
          </a:p>
          <a:p>
            <a:pPr marL="228600" lvl="0" indent="0" algn="l" rtl="0">
              <a:lnSpc>
                <a:spcPct val="100000"/>
              </a:lnSpc>
              <a:spcBef>
                <a:spcPts val="0"/>
              </a:spcBef>
              <a:spcAft>
                <a:spcPts val="0"/>
              </a:spcAft>
              <a:buSzPts val="2400"/>
            </a:pPr>
            <a:r>
              <a:rPr lang="en-US" dirty="0"/>
              <a:t> </a:t>
            </a:r>
            <a:endParaRPr dirty="0"/>
          </a:p>
        </p:txBody>
      </p:sp>
      <p:sp>
        <p:nvSpPr>
          <p:cNvPr id="348" name="Google Shape;348;p19"/>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Podpora väzieb medzi komunitami prostredníctvom agroekológie</a:t>
            </a:r>
            <a:endParaRPr b="1">
              <a:solidFill>
                <a:srgbClr val="6AA84F"/>
              </a:solidFill>
            </a:endParaRPr>
          </a:p>
        </p:txBody>
      </p:sp>
      <p:pic>
        <p:nvPicPr>
          <p:cNvPr id="349" name="Google Shape;349;p1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73617" y="2341445"/>
            <a:ext cx="4044551" cy="2175109"/>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E6A3E247-A2A4-B277-16D5-9D72E18D019D}"/>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0BA1308-5B5A-055F-E43D-8002BC5B717A}"/>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34E520E5-D816-2CB5-288E-02383DEF2BC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3D78469F-C748-3486-2783-05ADE8EAC1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3B01F91C-488A-A7A6-67B9-9535384E50D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33EA413C-D947-F513-04FA-71A3788DBA68}"/>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F86801F-4F87-9F60-496F-47206C4A0A9B}"/>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97A4C6EB-3DE9-DE95-6752-7BA0C8DDF1F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 name="TextBox 10">
            <a:extLst>
              <a:ext uri="{FF2B5EF4-FFF2-40B4-BE49-F238E27FC236}">
                <a16:creationId xmlns:a16="http://schemas.microsoft.com/office/drawing/2014/main" id="{E4C37DEC-B849-F9CA-8044-240AF482D28D}"/>
              </a:ext>
            </a:extLst>
          </p:cNvPr>
          <p:cNvSpPr txBox="1"/>
          <p:nvPr/>
        </p:nvSpPr>
        <p:spPr>
          <a:xfrm>
            <a:off x="774979" y="5303937"/>
            <a:ext cx="7921345" cy="400110"/>
          </a:xfrm>
          <a:prstGeom prst="rect">
            <a:avLst/>
          </a:prstGeom>
          <a:noFill/>
        </p:spPr>
        <p:txBody>
          <a:bodyPr wrap="square">
            <a:spAutoFit/>
          </a:bodyPr>
          <a:lstStyle/>
          <a:p>
            <a:pPr marL="228600" lvl="0" indent="0" algn="l" rtl="0">
              <a:lnSpc>
                <a:spcPct val="100000"/>
              </a:lnSpc>
              <a:spcBef>
                <a:spcPts val="0"/>
              </a:spcBef>
              <a:spcAft>
                <a:spcPts val="0"/>
              </a:spcAft>
              <a:buSzPts val="2400"/>
            </a:pP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Viac</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informácií</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nájdete</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err="1">
                <a:highlight>
                  <a:srgbClr val="8DC641"/>
                </a:highlight>
                <a:latin typeface="Calibri" panose="020F0502020204030204" pitchFamily="34" charset="0"/>
                <a:ea typeface="Calibri" panose="020F0502020204030204" pitchFamily="34" charset="0"/>
                <a:cs typeface="Calibri" panose="020F0502020204030204" pitchFamily="34" charset="0"/>
              </a:rPr>
              <a:t>na</a:t>
            </a:r>
            <a:r>
              <a:rPr lang="en-US" sz="2000"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hlinkClick r:id="rId3"/>
              </a:rPr>
              <a:t>www.agricultureandfood.dk</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bd4762122_0_2"/>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Posilnenie sociálno-ekonomickej dynamiky</a:t>
            </a:r>
            <a:endParaRPr/>
          </a:p>
          <a:p>
            <a:pPr marL="0" lvl="0" indent="0" algn="l" rtl="0">
              <a:lnSpc>
                <a:spcPct val="90000"/>
              </a:lnSpc>
              <a:spcBef>
                <a:spcPts val="0"/>
              </a:spcBef>
              <a:spcAft>
                <a:spcPts val="0"/>
              </a:spcAft>
              <a:buClr>
                <a:srgbClr val="000000"/>
              </a:buClr>
              <a:buSzPts val="4800"/>
              <a:buNone/>
            </a:pPr>
            <a:endParaRPr/>
          </a:p>
        </p:txBody>
      </p:sp>
      <p:sp>
        <p:nvSpPr>
          <p:cNvPr id="356" name="Google Shape;356;g2dbd4762122_0_2"/>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03</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body" idx="1"/>
          </p:nvPr>
        </p:nvSpPr>
        <p:spPr>
          <a:xfrm>
            <a:off x="505412" y="1345250"/>
            <a:ext cx="81183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dirty="0"/>
              <a:t>Uplatňovanie agroekologických princípov v komunitách často vedie k rôznorodým, odolným poľnohospodárskym systémom, ktoré významne prispievajú k miestnym ekonomikám. Existuje niekoľko agroekologických postupov, ktoré k tomu môžu prispieť:</a:t>
            </a:r>
            <a:endParaRPr dirty="0"/>
          </a:p>
          <a:p>
            <a:pPr marL="800100" lvl="0" indent="-342900" algn="l" rtl="0">
              <a:lnSpc>
                <a:spcPct val="100000"/>
              </a:lnSpc>
              <a:spcBef>
                <a:spcPts val="500"/>
              </a:spcBef>
              <a:spcAft>
                <a:spcPts val="0"/>
              </a:spcAft>
              <a:buSzPts val="2400"/>
              <a:buChar char="•"/>
            </a:pPr>
            <a:r>
              <a:rPr lang="en-US" b="1" dirty="0"/>
              <a:t>Agrobiodiverzita </a:t>
            </a:r>
            <a:endParaRPr b="1" dirty="0"/>
          </a:p>
          <a:p>
            <a:pPr marL="800100" lvl="0" indent="-342900" algn="l" rtl="0">
              <a:lnSpc>
                <a:spcPct val="100000"/>
              </a:lnSpc>
              <a:spcBef>
                <a:spcPts val="500"/>
              </a:spcBef>
              <a:spcAft>
                <a:spcPts val="0"/>
              </a:spcAft>
              <a:buSzPts val="2400"/>
              <a:buChar char="•"/>
            </a:pPr>
            <a:r>
              <a:rPr lang="en-US" b="1" dirty="0"/>
              <a:t>Zníženie používania chemikálií</a:t>
            </a:r>
            <a:endParaRPr b="1" dirty="0"/>
          </a:p>
          <a:p>
            <a:pPr marL="800100" lvl="0" indent="-342900" algn="l" rtl="0">
              <a:lnSpc>
                <a:spcPct val="100000"/>
              </a:lnSpc>
              <a:spcBef>
                <a:spcPts val="500"/>
              </a:spcBef>
              <a:spcAft>
                <a:spcPts val="0"/>
              </a:spcAft>
              <a:buSzPts val="2400"/>
              <a:buChar char="•"/>
            </a:pPr>
            <a:r>
              <a:rPr lang="en-US" b="1" dirty="0"/>
              <a:t>Integrácia stromov do poľnohospodárskych systémov</a:t>
            </a:r>
            <a:endParaRPr b="1" dirty="0"/>
          </a:p>
          <a:p>
            <a:pPr marL="800100" lvl="0" indent="-342900" algn="l" rtl="0">
              <a:lnSpc>
                <a:spcPct val="100000"/>
              </a:lnSpc>
              <a:spcBef>
                <a:spcPts val="500"/>
              </a:spcBef>
              <a:spcAft>
                <a:spcPts val="0"/>
              </a:spcAft>
              <a:buSzPts val="2400"/>
              <a:buChar char="•"/>
            </a:pPr>
            <a:r>
              <a:rPr lang="en-US" b="1" dirty="0"/>
              <a:t>Striedanie plodín a pestovanie zmiešaných plodín</a:t>
            </a:r>
            <a:endParaRPr b="1" dirty="0"/>
          </a:p>
          <a:p>
            <a:pPr marL="800100" lvl="0" indent="-342900" algn="l" rtl="0">
              <a:lnSpc>
                <a:spcPct val="100000"/>
              </a:lnSpc>
              <a:spcBef>
                <a:spcPts val="500"/>
              </a:spcBef>
              <a:spcAft>
                <a:spcPts val="0"/>
              </a:spcAft>
              <a:buSzPts val="2400"/>
              <a:buChar char="•"/>
            </a:pPr>
            <a:r>
              <a:rPr lang="en-US" b="1" dirty="0"/>
              <a:t>Komunitné záhrady a spolupráca</a:t>
            </a:r>
            <a:endParaRPr b="1" dirty="0"/>
          </a:p>
          <a:p>
            <a:pPr marL="800100" lvl="0" indent="-342900" algn="l" rtl="0">
              <a:lnSpc>
                <a:spcPct val="100000"/>
              </a:lnSpc>
              <a:spcBef>
                <a:spcPts val="500"/>
              </a:spcBef>
              <a:spcAft>
                <a:spcPts val="600"/>
              </a:spcAft>
              <a:buSzPts val="2400"/>
              <a:buChar char="•"/>
            </a:pPr>
            <a:r>
              <a:rPr lang="en-US" b="1" dirty="0"/>
              <a:t>Spoločné vzdelávacie a výskumné projekty </a:t>
            </a:r>
            <a:endParaRPr b="1" dirty="0"/>
          </a:p>
        </p:txBody>
      </p:sp>
      <p:sp>
        <p:nvSpPr>
          <p:cNvPr id="362" name="Google Shape;362;p12"/>
          <p:cNvSpPr txBox="1">
            <a:spLocks noGrp="1"/>
          </p:cNvSpPr>
          <p:nvPr>
            <p:ph type="body" idx="3"/>
          </p:nvPr>
        </p:nvSpPr>
        <p:spPr>
          <a:xfrm>
            <a:off x="505412" y="636375"/>
            <a:ext cx="8522075"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a:t>Posilnenie sociálno-ekonomickej dynamiky</a:t>
            </a:r>
            <a:endParaRPr b="1" dirty="0"/>
          </a:p>
        </p:txBody>
      </p:sp>
      <p:pic>
        <p:nvPicPr>
          <p:cNvPr id="363" name="Google Shape;363;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
        <p:nvSpPr>
          <p:cNvPr id="3" name="BlokTextu 2">
            <a:extLst>
              <a:ext uri="{FF2B5EF4-FFF2-40B4-BE49-F238E27FC236}">
                <a16:creationId xmlns:a16="http://schemas.microsoft.com/office/drawing/2014/main" id="{83D9D007-D323-D606-1073-724313C26BD6}"/>
              </a:ext>
            </a:extLst>
          </p:cNvPr>
          <p:cNvSpPr txBox="1"/>
          <p:nvPr/>
        </p:nvSpPr>
        <p:spPr>
          <a:xfrm>
            <a:off x="361950" y="6012759"/>
            <a:ext cx="6467475" cy="646331"/>
          </a:xfrm>
          <a:prstGeom prst="rect">
            <a:avLst/>
          </a:prstGeom>
          <a:noFill/>
          <a:ln>
            <a:noFill/>
          </a:ln>
        </p:spPr>
        <p:txBody>
          <a:bodyPr wrap="square">
            <a:spAutoFit/>
          </a:bodyPr>
          <a:lstStyle/>
          <a:p>
            <a:r>
              <a:rPr lang="en-IE" sz="1200" b="1" dirty="0">
                <a:latin typeface="Calibri" panose="020F0502020204030204" pitchFamily="34" charset="0"/>
                <a:ea typeface="Calibri" panose="020F0502020204030204" pitchFamily="34" charset="0"/>
                <a:cs typeface="Calibri" panose="020F0502020204030204" pitchFamily="34" charset="0"/>
              </a:rPr>
              <a:t>Zdroj: </a:t>
            </a:r>
            <a:r>
              <a:rPr lang="sk-SK" sz="1200" dirty="0">
                <a:latin typeface="Calibri" panose="020F0502020204030204" pitchFamily="34" charset="0"/>
                <a:ea typeface="Calibri" panose="020F0502020204030204" pitchFamily="34" charset="0"/>
                <a:cs typeface="Calibri" panose="020F0502020204030204" pitchFamily="34" charset="0"/>
              </a:rPr>
              <a:t>BONAUDO, T.</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BENDAHAN, A</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SABATIER, R., RYSCHAWY, J.</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BELLON, S. et al. Online. European </a:t>
            </a:r>
            <a:r>
              <a:rPr lang="sk-SK" sz="1200" dirty="0" err="1">
                <a:latin typeface="Calibri" panose="020F0502020204030204" pitchFamily="34" charset="0"/>
                <a:ea typeface="Calibri" panose="020F0502020204030204" pitchFamily="34" charset="0"/>
                <a:cs typeface="Calibri" panose="020F0502020204030204" pitchFamily="34" charset="0"/>
              </a:rPr>
              <a:t>Journal </a:t>
            </a:r>
            <a:r>
              <a:rPr lang="sk-SK" sz="1200" dirty="0">
                <a:latin typeface="Calibri" panose="020F0502020204030204" pitchFamily="34" charset="0"/>
                <a:ea typeface="Calibri" panose="020F0502020204030204" pitchFamily="34" charset="0"/>
                <a:cs typeface="Calibri" panose="020F0502020204030204" pitchFamily="34" charset="0"/>
              </a:rPr>
              <a:t>of </a:t>
            </a:r>
            <a:r>
              <a:rPr lang="sk-SK" sz="1200" dirty="0" err="1">
                <a:latin typeface="Calibri" panose="020F0502020204030204" pitchFamily="34" charset="0"/>
                <a:ea typeface="Calibri" panose="020F0502020204030204" pitchFamily="34" charset="0"/>
                <a:cs typeface="Calibri" panose="020F0502020204030204" pitchFamily="34" charset="0"/>
              </a:rPr>
              <a:t>Agronomy</a:t>
            </a:r>
            <a:r>
              <a:rPr lang="sk-SK" sz="1200" dirty="0">
                <a:latin typeface="Calibri" panose="020F0502020204030204" pitchFamily="34" charset="0"/>
                <a:ea typeface="Calibri" panose="020F0502020204030204" pitchFamily="34" charset="0"/>
                <a:cs typeface="Calibri" panose="020F0502020204030204" pitchFamily="34" charset="0"/>
              </a:rPr>
              <a:t>. 2014, roč. 57, s. 43-51. ISSN 11610301.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a:spLocks noGrp="1"/>
          </p:cNvSpPr>
          <p:nvPr>
            <p:ph type="body" idx="1"/>
          </p:nvPr>
        </p:nvSpPr>
        <p:spPr>
          <a:xfrm>
            <a:off x="880808" y="1554040"/>
            <a:ext cx="6939568" cy="35037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2400"/>
              <a:buNone/>
            </a:pPr>
            <a:r>
              <a:rPr lang="en-US" dirty="0"/>
              <a:t>Tieto agroekologické princípy nielenže prispievajú k vytváraniu </a:t>
            </a:r>
            <a:r>
              <a:rPr lang="en-US" b="1" dirty="0"/>
              <a:t>odolnejších poľnohospodárskych systémov, </a:t>
            </a:r>
            <a:r>
              <a:rPr lang="en-US" dirty="0"/>
              <a:t>ale môžu mať aj pozitívny vplyv na miestne hospodárstva tým, že podporujú diverzifikáciu výroby, znižujú náklady na vstupy a zlepšujú kvalitu pôdy a plodín. </a:t>
            </a:r>
            <a:endParaRPr dirty="0"/>
          </a:p>
          <a:p>
            <a:pPr marL="0" lvl="0" indent="0" algn="l" rtl="0">
              <a:lnSpc>
                <a:spcPct val="100000"/>
              </a:lnSpc>
              <a:spcBef>
                <a:spcPts val="0"/>
              </a:spcBef>
              <a:buSzPts val="2400"/>
              <a:buNone/>
            </a:pPr>
            <a:r>
              <a:rPr lang="en-US" dirty="0"/>
              <a:t>Týmto spôsobom môžu vytvoriť </a:t>
            </a:r>
            <a:r>
              <a:rPr lang="en-US" b="1" dirty="0"/>
              <a:t>silné a udržateľné poľnohospodárske prostredie, </a:t>
            </a:r>
            <a:r>
              <a:rPr lang="en-US" dirty="0"/>
              <a:t>ktoré prispieva k celkovej prosperite miestnych komunít.</a:t>
            </a:r>
            <a:endParaRPr lang="en-US" sz="2100" dirty="0"/>
          </a:p>
          <a:p>
            <a:pPr marL="228600" lvl="0" indent="0" algn="l" rtl="0">
              <a:lnSpc>
                <a:spcPct val="100000"/>
              </a:lnSpc>
              <a:spcBef>
                <a:spcPts val="600"/>
              </a:spcBef>
              <a:spcAft>
                <a:spcPts val="600"/>
              </a:spcAft>
              <a:buSzPts val="2400"/>
              <a:buNone/>
            </a:pPr>
            <a:endParaRPr lang="en-US" sz="900" dirty="0"/>
          </a:p>
        </p:txBody>
      </p:sp>
      <p:sp>
        <p:nvSpPr>
          <p:cNvPr id="369" name="Google Shape;369;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Posilnenie sociálno-ekonomickej dynamiky </a:t>
            </a:r>
            <a:endParaRPr b="1">
              <a:solidFill>
                <a:srgbClr val="6AA84F"/>
              </a:solidFill>
            </a:endParaRPr>
          </a:p>
        </p:txBody>
      </p:sp>
      <p:grpSp>
        <p:nvGrpSpPr>
          <p:cNvPr id="370" name="Google Shape;370;p15"/>
          <p:cNvGrpSpPr/>
          <p:nvPr/>
        </p:nvGrpSpPr>
        <p:grpSpPr>
          <a:xfrm rot="3730759">
            <a:off x="10918674" y="553763"/>
            <a:ext cx="949887" cy="1163493"/>
            <a:chOff x="7602444" y="4967675"/>
            <a:chExt cx="483620" cy="592374"/>
          </a:xfrm>
        </p:grpSpPr>
        <p:grpSp>
          <p:nvGrpSpPr>
            <p:cNvPr id="371" name="Google Shape;371;p15"/>
            <p:cNvGrpSpPr/>
            <p:nvPr/>
          </p:nvGrpSpPr>
          <p:grpSpPr>
            <a:xfrm>
              <a:off x="7618661" y="4967675"/>
              <a:ext cx="467403" cy="507609"/>
              <a:chOff x="2251964" y="3590497"/>
              <a:chExt cx="467403" cy="507609"/>
            </a:xfrm>
          </p:grpSpPr>
          <p:sp>
            <p:nvSpPr>
              <p:cNvPr id="372" name="Google Shape;372;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15"/>
            <p:cNvGrpSpPr/>
            <p:nvPr/>
          </p:nvGrpSpPr>
          <p:grpSpPr>
            <a:xfrm>
              <a:off x="7602444" y="4993761"/>
              <a:ext cx="421973" cy="566288"/>
              <a:chOff x="2235747" y="3616583"/>
              <a:chExt cx="421973" cy="566288"/>
            </a:xfrm>
          </p:grpSpPr>
          <p:sp>
            <p:nvSpPr>
              <p:cNvPr id="376" name="Google Shape;376;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8" name="Google Shape;37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1409" y="2124824"/>
            <a:ext cx="4162676" cy="2608352"/>
          </a:xfrm>
          <a:prstGeom prst="rect">
            <a:avLst/>
          </a:prstGeom>
          <a:noFill/>
          <a:ln>
            <a:noFill/>
          </a:ln>
        </p:spPr>
      </p:pic>
      <p:sp>
        <p:nvSpPr>
          <p:cNvPr id="3" name="TextBox 2">
            <a:extLst>
              <a:ext uri="{FF2B5EF4-FFF2-40B4-BE49-F238E27FC236}">
                <a16:creationId xmlns:a16="http://schemas.microsoft.com/office/drawing/2014/main" id="{8642BEB1-FB0A-2EDC-5CD8-8E1F3D150424}"/>
              </a:ext>
            </a:extLst>
          </p:cNvPr>
          <p:cNvSpPr txBox="1"/>
          <p:nvPr/>
        </p:nvSpPr>
        <p:spPr>
          <a:xfrm>
            <a:off x="977935" y="5116131"/>
            <a:ext cx="10701493" cy="523220"/>
          </a:xfrm>
          <a:prstGeom prst="rect">
            <a:avLst/>
          </a:prstGeom>
          <a:noFill/>
        </p:spPr>
        <p:txBody>
          <a:bodyPr wrap="square">
            <a:spAutoFit/>
          </a:bodyPr>
          <a:lstStyle/>
          <a:p>
            <a:pPr marL="228600" lvl="0" indent="0" algn="l" rtl="0">
              <a:lnSpc>
                <a:spcPct val="100000"/>
              </a:lnSpc>
              <a:spcBef>
                <a:spcPts val="600"/>
              </a:spcBef>
              <a:spcAft>
                <a:spcPts val="600"/>
              </a:spcAft>
              <a:buSzPts val="2400"/>
              <a:buNone/>
            </a:pPr>
            <a:r>
              <a:rPr lang="en-US" sz="1400" b="1" dirty="0" err="1">
                <a:highlight>
                  <a:srgbClr val="8DC641"/>
                </a:highlight>
                <a:latin typeface="Calibri" panose="020F0502020204030204" pitchFamily="34" charset="0"/>
                <a:ea typeface="Calibri" panose="020F0502020204030204" pitchFamily="34" charset="0"/>
                <a:cs typeface="Calibri" panose="020F0502020204030204" pitchFamily="34" charset="0"/>
              </a:rPr>
              <a:t>Prečítajte</a:t>
            </a:r>
            <a:r>
              <a:rPr lang="en-US" sz="1400" b="1"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1400" b="1" dirty="0" err="1">
                <a:highlight>
                  <a:srgbClr val="8DC641"/>
                </a:highlight>
                <a:latin typeface="Calibri" panose="020F0502020204030204" pitchFamily="34" charset="0"/>
                <a:ea typeface="Calibri" panose="020F0502020204030204" pitchFamily="34" charset="0"/>
                <a:cs typeface="Calibri" panose="020F0502020204030204" pitchFamily="34" charset="0"/>
              </a:rPr>
              <a:t>si</a:t>
            </a:r>
            <a:r>
              <a:rPr lang="en-US" sz="1400" b="1"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1400" b="1" dirty="0" err="1">
                <a:highlight>
                  <a:srgbClr val="8DC641"/>
                </a:highlight>
                <a:latin typeface="Calibri" panose="020F0502020204030204" pitchFamily="34" charset="0"/>
                <a:ea typeface="Calibri" panose="020F0502020204030204" pitchFamily="34" charset="0"/>
                <a:cs typeface="Calibri" panose="020F0502020204030204" pitchFamily="34" charset="0"/>
              </a:rPr>
              <a:t>viac</a:t>
            </a:r>
            <a:r>
              <a:rPr lang="en-US" sz="1400" b="1"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Wagh</a:t>
            </a:r>
            <a:r>
              <a:rPr lang="en-US" sz="1400" dirty="0">
                <a:latin typeface="Calibri" panose="020F0502020204030204" pitchFamily="34" charset="0"/>
                <a:ea typeface="Calibri" panose="020F0502020204030204" pitchFamily="34" charset="0"/>
                <a:cs typeface="Calibri" panose="020F0502020204030204" pitchFamily="34" charset="0"/>
              </a:rPr>
              <a:t>, P., Singh, A., Singh, G., &amp; </a:t>
            </a:r>
            <a:r>
              <a:rPr lang="en-US" sz="1400" dirty="0" err="1">
                <a:latin typeface="Calibri" panose="020F0502020204030204" pitchFamily="34" charset="0"/>
                <a:ea typeface="Calibri" panose="020F0502020204030204" pitchFamily="34" charset="0"/>
                <a:cs typeface="Calibri" panose="020F0502020204030204" pitchFamily="34" charset="0"/>
              </a:rPr>
              <a:t>Sasane</a:t>
            </a:r>
            <a:r>
              <a:rPr lang="en-US" sz="1400" dirty="0">
                <a:latin typeface="Calibri" panose="020F0502020204030204" pitchFamily="34" charset="0"/>
                <a:ea typeface="Calibri" panose="020F0502020204030204" pitchFamily="34" charset="0"/>
                <a:cs typeface="Calibri" panose="020F0502020204030204" pitchFamily="34" charset="0"/>
              </a:rPr>
              <a:t>, P. (2024). </a:t>
            </a:r>
            <a:r>
              <a:rPr lang="en-US" sz="1400" dirty="0" err="1">
                <a:latin typeface="Calibri" panose="020F0502020204030204" pitchFamily="34" charset="0"/>
                <a:ea typeface="Calibri" panose="020F0502020204030204" pitchFamily="34" charset="0"/>
                <a:cs typeface="Calibri" panose="020F0502020204030204" pitchFamily="34" charset="0"/>
              </a:rPr>
              <a:t>Agroekológia</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Integrácia</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ekológie</a:t>
            </a:r>
            <a:r>
              <a:rPr lang="en-US" sz="1400" dirty="0">
                <a:latin typeface="Calibri" panose="020F0502020204030204" pitchFamily="34" charset="0"/>
                <a:ea typeface="Calibri" panose="020F0502020204030204" pitchFamily="34" charset="0"/>
                <a:cs typeface="Calibri" panose="020F0502020204030204" pitchFamily="34" charset="0"/>
              </a:rPr>
              <a:t> do </a:t>
            </a:r>
            <a:r>
              <a:rPr lang="en-US" sz="1400" dirty="0" err="1">
                <a:latin typeface="Calibri" panose="020F0502020204030204" pitchFamily="34" charset="0"/>
                <a:ea typeface="Calibri" panose="020F0502020204030204" pitchFamily="34" charset="0"/>
                <a:cs typeface="Calibri" panose="020F0502020204030204" pitchFamily="34" charset="0"/>
              </a:rPr>
              <a:t>poľnohospodárskych</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systémov</a:t>
            </a:r>
            <a:r>
              <a:rPr lang="en-US" sz="1400" dirty="0">
                <a:latin typeface="Calibri" panose="020F0502020204030204" pitchFamily="34" charset="0"/>
                <a:ea typeface="Calibri" panose="020F0502020204030204" pitchFamily="34" charset="0"/>
                <a:cs typeface="Calibri" panose="020F0502020204030204" pitchFamily="34" charset="0"/>
              </a:rPr>
              <a:t>. In Fields of Tomorrow (</a:t>
            </a:r>
            <a:r>
              <a:rPr lang="en-US" sz="1400" dirty="0" err="1">
                <a:latin typeface="Calibri" panose="020F0502020204030204" pitchFamily="34" charset="0"/>
                <a:ea typeface="Calibri" panose="020F0502020204030204" pitchFamily="34" charset="0"/>
                <a:cs typeface="Calibri" panose="020F0502020204030204" pitchFamily="34" charset="0"/>
              </a:rPr>
              <a:t>Polia</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zajtrajška</a:t>
            </a:r>
            <a:r>
              <a:rPr lang="en-US" sz="1400" dirty="0">
                <a:latin typeface="Calibri" panose="020F0502020204030204" pitchFamily="34" charset="0"/>
                <a:ea typeface="Calibri" panose="020F0502020204030204" pitchFamily="34" charset="0"/>
                <a:cs typeface="Calibri" panose="020F0502020204030204" pitchFamily="34" charset="0"/>
              </a:rPr>
              <a:t>): In: Advancements in Modern Agriculture (</a:t>
            </a:r>
            <a:r>
              <a:rPr lang="en-US" sz="1400" dirty="0" err="1">
                <a:latin typeface="Calibri" panose="020F0502020204030204" pitchFamily="34" charset="0"/>
                <a:ea typeface="Calibri" panose="020F0502020204030204" pitchFamily="34" charset="0"/>
                <a:cs typeface="Calibri" panose="020F0502020204030204" pitchFamily="34" charset="0"/>
              </a:rPr>
              <a:t>Pokroky</a:t>
            </a:r>
            <a:r>
              <a:rPr lang="en-US" sz="1400" dirty="0">
                <a:latin typeface="Calibri" panose="020F0502020204030204" pitchFamily="34" charset="0"/>
                <a:ea typeface="Calibri" panose="020F0502020204030204" pitchFamily="34" charset="0"/>
                <a:cs typeface="Calibri" panose="020F0502020204030204" pitchFamily="34" charset="0"/>
              </a:rPr>
              <a:t> v </a:t>
            </a:r>
            <a:r>
              <a:rPr lang="en-US" sz="1400" dirty="0" err="1">
                <a:latin typeface="Calibri" panose="020F0502020204030204" pitchFamily="34" charset="0"/>
                <a:ea typeface="Calibri" panose="020F0502020204030204" pitchFamily="34" charset="0"/>
                <a:cs typeface="Calibri" panose="020F0502020204030204" pitchFamily="34" charset="0"/>
              </a:rPr>
              <a:t>modernom</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err="1">
                <a:latin typeface="Calibri" panose="020F0502020204030204" pitchFamily="34" charset="0"/>
                <a:ea typeface="Calibri" panose="020F0502020204030204" pitchFamily="34" charset="0"/>
                <a:cs typeface="Calibri" panose="020F0502020204030204" pitchFamily="34" charset="0"/>
              </a:rPr>
              <a:t>poľnohospodárstve</a:t>
            </a:r>
            <a:r>
              <a:rPr lang="en-US" sz="1400" dirty="0">
                <a:latin typeface="Calibri" panose="020F0502020204030204" pitchFamily="34" charset="0"/>
                <a:ea typeface="Calibri" panose="020F0502020204030204" pitchFamily="34" charset="0"/>
                <a:cs typeface="Calibri" panose="020F0502020204030204" pitchFamily="34" charset="0"/>
              </a:rPr>
              <a:t>). Astitva </a:t>
            </a:r>
            <a:r>
              <a:rPr lang="en-US" sz="1400" dirty="0" err="1">
                <a:latin typeface="Calibri" panose="020F0502020204030204" pitchFamily="34" charset="0"/>
                <a:ea typeface="Calibri" panose="020F0502020204030204" pitchFamily="34" charset="0"/>
                <a:cs typeface="Calibri" panose="020F0502020204030204" pitchFamily="34" charset="0"/>
              </a:rPr>
              <a:t>Prakashan</a:t>
            </a:r>
            <a:r>
              <a:rPr lang="en-US" sz="1400"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5658307" y="132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02" name="Google Shape;202;p4"/>
          <p:cNvSpPr txBox="1">
            <a:spLocks noGrp="1"/>
          </p:cNvSpPr>
          <p:nvPr>
            <p:ph type="body" idx="2"/>
          </p:nvPr>
        </p:nvSpPr>
        <p:spPr>
          <a:xfrm>
            <a:off x="6386979" y="13227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Úvod</a:t>
            </a:r>
            <a:endParaRPr b="1"/>
          </a:p>
        </p:txBody>
      </p:sp>
      <p:sp>
        <p:nvSpPr>
          <p:cNvPr id="203" name="Google Shape;203;p4"/>
          <p:cNvSpPr txBox="1">
            <a:spLocks noGrp="1"/>
          </p:cNvSpPr>
          <p:nvPr>
            <p:ph type="body" idx="3"/>
          </p:nvPr>
        </p:nvSpPr>
        <p:spPr>
          <a:xfrm>
            <a:off x="533719" y="1560452"/>
            <a:ext cx="4714556" cy="428080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0" i="0" u="none" strike="noStrike" dirty="0" err="1">
                <a:solidFill>
                  <a:srgbClr val="000000"/>
                </a:solidFill>
                <a:latin typeface="Calibri"/>
                <a:ea typeface="Calibri"/>
                <a:cs typeface="Calibri"/>
                <a:sym typeface="Calibri"/>
              </a:rPr>
              <a:t>Vitajte</a:t>
            </a:r>
            <a:r>
              <a:rPr lang="en-US" b="0" i="0" u="none" strike="noStrike">
                <a:solidFill>
                  <a:srgbClr val="000000"/>
                </a:solidFill>
                <a:latin typeface="Calibri"/>
                <a:ea typeface="Calibri"/>
                <a:cs typeface="Calibri"/>
                <a:sym typeface="Calibri"/>
              </a:rPr>
              <a:t> v </a:t>
            </a:r>
            <a:r>
              <a:rPr lang="en-US" b="0" i="0" u="none" strike="noStrike" dirty="0">
                <a:solidFill>
                  <a:srgbClr val="000000"/>
                </a:solidFill>
                <a:latin typeface="Calibri"/>
                <a:ea typeface="Calibri"/>
                <a:cs typeface="Calibri"/>
                <a:sym typeface="Calibri"/>
              </a:rPr>
              <a:t>module "Budovanie mostov medzi agroekológiou a komunitou", kde budeme diskutovať, skúmať a posilňovať prepojenia medzi agroekologickými postupmi a blahobytom a odolnosťou komunity.</a:t>
            </a:r>
            <a:endParaRPr sz="2800" dirty="0"/>
          </a:p>
        </p:txBody>
      </p:sp>
      <p:sp>
        <p:nvSpPr>
          <p:cNvPr id="204" name="Google Shape;204;p4"/>
          <p:cNvSpPr txBox="1">
            <a:spLocks noGrp="1"/>
          </p:cNvSpPr>
          <p:nvPr>
            <p:ph type="body" idx="4"/>
          </p:nvPr>
        </p:nvSpPr>
        <p:spPr>
          <a:xfrm>
            <a:off x="5680010" y="223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05" name="Google Shape;205;p4"/>
          <p:cNvSpPr txBox="1">
            <a:spLocks noGrp="1"/>
          </p:cNvSpPr>
          <p:nvPr>
            <p:ph type="body" idx="5"/>
          </p:nvPr>
        </p:nvSpPr>
        <p:spPr>
          <a:xfrm>
            <a:off x="6360900" y="2237789"/>
            <a:ext cx="58311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Podpora väzieb medzi komunitami prostredníctvom agroekológie</a:t>
            </a:r>
            <a:endParaRPr b="1"/>
          </a:p>
        </p:txBody>
      </p:sp>
      <p:sp>
        <p:nvSpPr>
          <p:cNvPr id="206" name="Google Shape;206;p4"/>
          <p:cNvSpPr txBox="1">
            <a:spLocks noGrp="1"/>
          </p:cNvSpPr>
          <p:nvPr>
            <p:ph type="body" idx="6"/>
          </p:nvPr>
        </p:nvSpPr>
        <p:spPr>
          <a:xfrm>
            <a:off x="5686589" y="31527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07" name="Google Shape;207;p4"/>
          <p:cNvSpPr txBox="1">
            <a:spLocks noGrp="1"/>
          </p:cNvSpPr>
          <p:nvPr>
            <p:ph type="body" idx="7"/>
          </p:nvPr>
        </p:nvSpPr>
        <p:spPr>
          <a:xfrm>
            <a:off x="6358698" y="3152726"/>
            <a:ext cx="52224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Posilnenie sociálno-ekonomickej dynamiky</a:t>
            </a:r>
            <a:endParaRPr b="1"/>
          </a:p>
        </p:txBody>
      </p:sp>
      <p:sp>
        <p:nvSpPr>
          <p:cNvPr id="208" name="Google Shape;208;p4"/>
          <p:cNvSpPr txBox="1">
            <a:spLocks noGrp="1"/>
          </p:cNvSpPr>
          <p:nvPr>
            <p:ph type="body" idx="8"/>
          </p:nvPr>
        </p:nvSpPr>
        <p:spPr>
          <a:xfrm>
            <a:off x="5708292" y="406770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09" name="Google Shape;209;p4"/>
          <p:cNvSpPr txBox="1">
            <a:spLocks noGrp="1"/>
          </p:cNvSpPr>
          <p:nvPr>
            <p:ph type="body" idx="9"/>
          </p:nvPr>
        </p:nvSpPr>
        <p:spPr>
          <a:xfrm>
            <a:off x="6380427" y="4067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Podpora potravinovej sebestačnosti a bezpečnosti</a:t>
            </a:r>
            <a:endParaRPr b="1"/>
          </a:p>
        </p:txBody>
      </p:sp>
      <p:sp>
        <p:nvSpPr>
          <p:cNvPr id="210" name="Google Shape;210;p4"/>
          <p:cNvSpPr txBox="1">
            <a:spLocks noGrp="1"/>
          </p:cNvSpPr>
          <p:nvPr>
            <p:ph type="body" idx="13"/>
          </p:nvPr>
        </p:nvSpPr>
        <p:spPr>
          <a:xfrm>
            <a:off x="5686589" y="498269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211" name="Google Shape;211;p4"/>
          <p:cNvSpPr txBox="1">
            <a:spLocks noGrp="1"/>
          </p:cNvSpPr>
          <p:nvPr>
            <p:ph type="body" idx="14"/>
          </p:nvPr>
        </p:nvSpPr>
        <p:spPr>
          <a:xfrm>
            <a:off x="6358700" y="4982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Posilňovanie sociálnej </a:t>
            </a:r>
            <a:r>
              <a:rPr lang="en-US"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spravodlivosti </a:t>
            </a:r>
            <a:r>
              <a:rPr lang="en-US" b="1"/>
              <a:t>a inkluzívnosti</a:t>
            </a:r>
            <a:endParaRPr b="1"/>
          </a:p>
        </p:txBody>
      </p:sp>
      <p:sp>
        <p:nvSpPr>
          <p:cNvPr id="212" name="Google Shape;212;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Prehľad obsahu</a:t>
            </a:r>
            <a:endParaRPr/>
          </a:p>
        </p:txBody>
      </p:sp>
      <p:grpSp>
        <p:nvGrpSpPr>
          <p:cNvPr id="213" name="Google Shape;213;p4"/>
          <p:cNvGrpSpPr/>
          <p:nvPr/>
        </p:nvGrpSpPr>
        <p:grpSpPr>
          <a:xfrm rot="3730759">
            <a:off x="10867814" y="245891"/>
            <a:ext cx="949887" cy="1163493"/>
            <a:chOff x="7602444" y="4967675"/>
            <a:chExt cx="483620" cy="592374"/>
          </a:xfrm>
        </p:grpSpPr>
        <p:grpSp>
          <p:nvGrpSpPr>
            <p:cNvPr id="214" name="Google Shape;214;p4"/>
            <p:cNvGrpSpPr/>
            <p:nvPr/>
          </p:nvGrpSpPr>
          <p:grpSpPr>
            <a:xfrm>
              <a:off x="7618661" y="4967675"/>
              <a:ext cx="467403" cy="507609"/>
              <a:chOff x="2251964" y="3590497"/>
              <a:chExt cx="467403" cy="507609"/>
            </a:xfrm>
          </p:grpSpPr>
          <p:sp>
            <p:nvSpPr>
              <p:cNvPr id="215" name="Google Shape;215;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4"/>
            <p:cNvGrpSpPr/>
            <p:nvPr/>
          </p:nvGrpSpPr>
          <p:grpSpPr>
            <a:xfrm>
              <a:off x="7602444" y="4993761"/>
              <a:ext cx="421973" cy="566288"/>
              <a:chOff x="2235747" y="3616583"/>
              <a:chExt cx="421973" cy="566288"/>
            </a:xfrm>
          </p:grpSpPr>
          <p:sp>
            <p:nvSpPr>
              <p:cNvPr id="219" name="Google Shape;21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body" idx="1"/>
          </p:nvPr>
        </p:nvSpPr>
        <p:spPr>
          <a:xfrm>
            <a:off x="914400" y="1519209"/>
            <a:ext cx="10479218" cy="421763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en-US" dirty="0" err="1"/>
              <a:t>Uprednostňovaním </a:t>
            </a:r>
            <a:r>
              <a:rPr lang="en-US" dirty="0"/>
              <a:t>biodiverzity agroekológia podporuje </a:t>
            </a:r>
            <a:r>
              <a:rPr lang="en-US" b="1" dirty="0"/>
              <a:t>udržateľné využívanie pôdy </a:t>
            </a:r>
            <a:r>
              <a:rPr lang="en-US" dirty="0"/>
              <a:t>a zvyšuje odolnosť poľnohospodárskej výroby voči environmentálnym výzvam. </a:t>
            </a:r>
            <a:endParaRPr dirty="0"/>
          </a:p>
          <a:p>
            <a:pPr marL="0" indent="0">
              <a:lnSpc>
                <a:spcPct val="100000"/>
              </a:lnSpc>
              <a:spcBef>
                <a:spcPts val="0"/>
              </a:spcBef>
            </a:pPr>
            <a:r>
              <a:rPr lang="en-US" dirty="0"/>
              <a:t>Táto odolnosť môže ochrániť komunity pred rizikami spojenými s monokultúrami a priemyselným poľnohospodárstvom, a prispieť tak k potravinovej bezpečnosti a stabilite miestnych ekonomík. </a:t>
            </a:r>
            <a:endParaRPr dirty="0"/>
          </a:p>
          <a:p>
            <a:pPr marL="0" indent="0">
              <a:lnSpc>
                <a:spcPct val="100000"/>
              </a:lnSpc>
              <a:spcBef>
                <a:spcPts val="0"/>
              </a:spcBef>
            </a:pPr>
            <a:r>
              <a:rPr lang="en-US" dirty="0"/>
              <a:t>Okrem toho dôraz agroekológie na miestnu produkciu a spotrebu môže </a:t>
            </a:r>
            <a:r>
              <a:rPr lang="en-US" b="1" dirty="0"/>
              <a:t>stimulovať hospodársky rast </a:t>
            </a:r>
            <a:r>
              <a:rPr lang="en-US" dirty="0"/>
              <a:t>podporou malých poľnohospodárov a miestnych trhov, čím sa posilní hospodárska štruktúra komunít.</a:t>
            </a:r>
          </a:p>
          <a:p>
            <a:pPr marL="228600" indent="0">
              <a:lnSpc>
                <a:spcPct val="100000"/>
              </a:lnSpc>
              <a:spcBef>
                <a:spcPts val="600"/>
              </a:spcBef>
              <a:spcAft>
                <a:spcPts val="600"/>
              </a:spcAft>
            </a:pPr>
            <a:endParaRPr lang="en-US" sz="1000" b="1" dirty="0">
              <a:highlight>
                <a:srgbClr val="8DC641"/>
              </a:highlight>
            </a:endParaRPr>
          </a:p>
          <a:p>
            <a:pPr marL="228600" indent="0">
              <a:lnSpc>
                <a:spcPct val="100000"/>
              </a:lnSpc>
              <a:spcBef>
                <a:spcPts val="600"/>
              </a:spcBef>
              <a:spcAft>
                <a:spcPts val="600"/>
              </a:spcAft>
            </a:pPr>
            <a:r>
              <a:rPr lang="en-US" sz="1600" b="1" dirty="0">
                <a:highlight>
                  <a:srgbClr val="8DC641"/>
                </a:highlight>
              </a:rPr>
              <a:t>Prečítajte si viac: </a:t>
            </a:r>
            <a:r>
              <a:rPr lang="sk-SK" sz="1600" dirty="0"/>
              <a:t>CHAUDHARY, Suraj; SHRESTHA, Atmaz Kumar; RAI, Sushil; ACHARYA, Dhana Krishna; SUBEDI, Sabnam et al. Online. </a:t>
            </a:r>
            <a:r>
              <a:rPr lang="sk-SK" sz="1600" dirty="0" err="1"/>
              <a:t>Journal </a:t>
            </a:r>
            <a:r>
              <a:rPr lang="sk-SK" sz="1600" dirty="0"/>
              <a:t>of </a:t>
            </a:r>
            <a:r>
              <a:rPr lang="sk-SK" sz="1600" dirty="0" err="1"/>
              <a:t>Multidisciplinary Sciences</a:t>
            </a:r>
            <a:r>
              <a:rPr lang="sk-SK" sz="1600" dirty="0"/>
              <a:t>. 2023, roč. 5, č. 2, s. 39-60. ISSN 26715449.</a:t>
            </a:r>
            <a:endParaRPr sz="1600" dirty="0"/>
          </a:p>
        </p:txBody>
      </p:sp>
      <p:sp>
        <p:nvSpPr>
          <p:cNvPr id="384" name="Google Shape;3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Posilnenie sociálno-ekonomickej dynamiky </a:t>
            </a:r>
            <a:endParaRPr b="1">
              <a:solidFill>
                <a:srgbClr val="6AA84F"/>
              </a:solidFill>
            </a:endParaRPr>
          </a:p>
        </p:txBody>
      </p:sp>
      <p:grpSp>
        <p:nvGrpSpPr>
          <p:cNvPr id="385" name="Google Shape;385;p49"/>
          <p:cNvGrpSpPr/>
          <p:nvPr/>
        </p:nvGrpSpPr>
        <p:grpSpPr>
          <a:xfrm rot="3730759">
            <a:off x="10918674" y="553763"/>
            <a:ext cx="949887" cy="1163493"/>
            <a:chOff x="7602444" y="4967675"/>
            <a:chExt cx="483620" cy="592374"/>
          </a:xfrm>
        </p:grpSpPr>
        <p:grpSp>
          <p:nvGrpSpPr>
            <p:cNvPr id="386" name="Google Shape;386;p49"/>
            <p:cNvGrpSpPr/>
            <p:nvPr/>
          </p:nvGrpSpPr>
          <p:grpSpPr>
            <a:xfrm>
              <a:off x="7618661" y="4967675"/>
              <a:ext cx="467403" cy="507609"/>
              <a:chOff x="2251964" y="3590497"/>
              <a:chExt cx="467403" cy="507609"/>
            </a:xfrm>
          </p:grpSpPr>
          <p:sp>
            <p:nvSpPr>
              <p:cNvPr id="387" name="Google Shape;387;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49"/>
            <p:cNvGrpSpPr/>
            <p:nvPr/>
          </p:nvGrpSpPr>
          <p:grpSpPr>
            <a:xfrm>
              <a:off x="7602444" y="4993761"/>
              <a:ext cx="421973" cy="566288"/>
              <a:chOff x="2235747" y="3616583"/>
              <a:chExt cx="421973" cy="566288"/>
            </a:xfrm>
          </p:grpSpPr>
          <p:sp>
            <p:nvSpPr>
              <p:cNvPr id="391" name="Google Shape;391;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dbd4762122_0_9"/>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Podpora potravinovej sebestačnosti</a:t>
            </a:r>
            <a:endParaRPr/>
          </a:p>
          <a:p>
            <a:pPr marL="0" lvl="0" indent="0" algn="l" rtl="0">
              <a:lnSpc>
                <a:spcPct val="90000"/>
              </a:lnSpc>
              <a:spcBef>
                <a:spcPts val="0"/>
              </a:spcBef>
              <a:spcAft>
                <a:spcPts val="0"/>
              </a:spcAft>
              <a:buClr>
                <a:srgbClr val="000000"/>
              </a:buClr>
              <a:buSzPts val="4800"/>
              <a:buNone/>
            </a:pPr>
            <a:endParaRPr/>
          </a:p>
        </p:txBody>
      </p:sp>
      <p:sp>
        <p:nvSpPr>
          <p:cNvPr id="399" name="Google Shape;399;g2dbd4762122_0_9"/>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04</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body" idx="1"/>
          </p:nvPr>
        </p:nvSpPr>
        <p:spPr>
          <a:xfrm>
            <a:off x="656043" y="1759350"/>
            <a:ext cx="5808711" cy="33393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Agroekológia zohráva kľúčovú úlohu pri </a:t>
            </a:r>
            <a:r>
              <a:rPr lang="en-US" b="1" dirty="0"/>
              <a:t>podpore potravinovej sebestačnosti </a:t>
            </a:r>
            <a:r>
              <a:rPr lang="en-US" dirty="0"/>
              <a:t>- konceptu, ktorý zahŕňa právo komunít kontrolovať svoje potravinové systémy - tým, že umožňuje komunitám vyrábať rozmanité, výživné potraviny udržateľným spôsobom. </a:t>
            </a:r>
            <a:endParaRPr dirty="0"/>
          </a:p>
          <a:p>
            <a:pPr marL="228600" lvl="0" indent="0" algn="l" rtl="0">
              <a:lnSpc>
                <a:spcPct val="90000"/>
              </a:lnSpc>
              <a:spcBef>
                <a:spcPts val="0"/>
              </a:spcBef>
              <a:spcAft>
                <a:spcPts val="0"/>
              </a:spcAft>
              <a:buClr>
                <a:srgbClr val="000000"/>
              </a:buClr>
              <a:buSzPts val="2400"/>
              <a:buNone/>
            </a:pPr>
            <a:r>
              <a:rPr lang="en-US" dirty="0"/>
              <a:t>Prostredníctvom agroekologických postupov, ktoré </a:t>
            </a:r>
            <a:r>
              <a:rPr lang="en-US" dirty="0" err="1"/>
              <a:t>uprednostňujú </a:t>
            </a:r>
            <a:r>
              <a:rPr lang="en-US" dirty="0"/>
              <a:t>agrobiodiverzitu a tradičné poznatky, </a:t>
            </a:r>
            <a:r>
              <a:rPr lang="en-US" b="1" dirty="0"/>
              <a:t>získavajú komunity väčšiu nezávislosť pri výrobe a spotrebe potravín</a:t>
            </a:r>
            <a:r>
              <a:rPr lang="en-US" dirty="0"/>
              <a:t>. </a:t>
            </a:r>
            <a:endParaRPr dirty="0"/>
          </a:p>
          <a:p>
            <a:pPr marL="228600" lvl="0" indent="0" algn="l" rtl="0">
              <a:lnSpc>
                <a:spcPct val="90000"/>
              </a:lnSpc>
              <a:spcBef>
                <a:spcPts val="1000"/>
              </a:spcBef>
              <a:spcAft>
                <a:spcPts val="0"/>
              </a:spcAft>
              <a:buClr>
                <a:srgbClr val="000000"/>
              </a:buClr>
              <a:buSzPts val="2400"/>
              <a:buNone/>
            </a:pPr>
            <a:endParaRPr dirty="0"/>
          </a:p>
        </p:txBody>
      </p:sp>
      <p:sp>
        <p:nvSpPr>
          <p:cNvPr id="405" name="Google Shape;405;p16"/>
          <p:cNvSpPr txBox="1">
            <a:spLocks noGrp="1"/>
          </p:cNvSpPr>
          <p:nvPr>
            <p:ph type="body" idx="2"/>
          </p:nvPr>
        </p:nvSpPr>
        <p:spPr>
          <a:xfrm>
            <a:off x="750444" y="615651"/>
            <a:ext cx="5633256"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t>Podpora</a:t>
            </a:r>
            <a:r>
              <a:rPr lang="en-US" b="1" dirty="0"/>
              <a:t> </a:t>
            </a:r>
            <a:r>
              <a:rPr lang="en-US" b="1" dirty="0" err="1"/>
              <a:t>potravinovej</a:t>
            </a:r>
            <a:r>
              <a:rPr lang="en-US" b="1" dirty="0"/>
              <a:t> </a:t>
            </a:r>
            <a:r>
              <a:rPr lang="en-US" b="1" dirty="0" err="1"/>
              <a:t>sebestačnosti</a:t>
            </a:r>
            <a:r>
              <a:rPr lang="en-US" b="1" dirty="0"/>
              <a:t> a </a:t>
            </a:r>
            <a:r>
              <a:rPr lang="en-US" b="1" dirty="0" err="1"/>
              <a:t>bezpečnosti</a:t>
            </a:r>
            <a:endParaRPr b="1" dirty="0"/>
          </a:p>
        </p:txBody>
      </p:sp>
      <p:pic>
        <p:nvPicPr>
          <p:cNvPr id="406" name="Google Shape;406;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07" name="Google Shape;407;p16"/>
          <p:cNvGrpSpPr/>
          <p:nvPr/>
        </p:nvGrpSpPr>
        <p:grpSpPr>
          <a:xfrm rot="3730759">
            <a:off x="6563864" y="804822"/>
            <a:ext cx="949887" cy="1163493"/>
            <a:chOff x="7602444" y="4967675"/>
            <a:chExt cx="483620" cy="592374"/>
          </a:xfrm>
        </p:grpSpPr>
        <p:grpSp>
          <p:nvGrpSpPr>
            <p:cNvPr id="408" name="Google Shape;408;p16"/>
            <p:cNvGrpSpPr/>
            <p:nvPr/>
          </p:nvGrpSpPr>
          <p:grpSpPr>
            <a:xfrm>
              <a:off x="7618661" y="4967675"/>
              <a:ext cx="467403" cy="507609"/>
              <a:chOff x="2251964" y="3590497"/>
              <a:chExt cx="467403" cy="507609"/>
            </a:xfrm>
          </p:grpSpPr>
          <p:sp>
            <p:nvSpPr>
              <p:cNvPr id="409" name="Google Shape;40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2" name="Google Shape;412;p16"/>
            <p:cNvGrpSpPr/>
            <p:nvPr/>
          </p:nvGrpSpPr>
          <p:grpSpPr>
            <a:xfrm>
              <a:off x="7602444" y="4993761"/>
              <a:ext cx="421973" cy="566288"/>
              <a:chOff x="2235747" y="3616583"/>
              <a:chExt cx="421973" cy="566288"/>
            </a:xfrm>
          </p:grpSpPr>
          <p:sp>
            <p:nvSpPr>
              <p:cNvPr id="413" name="Google Shape;41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body" idx="1"/>
          </p:nvPr>
        </p:nvSpPr>
        <p:spPr>
          <a:xfrm>
            <a:off x="532627" y="1400585"/>
            <a:ext cx="11287897" cy="502784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Táto autonómia v oblasti výroby a spotreby potravín zabezpečuje prístup k zdravým a kultúrne relevantným potravinám a zároveň znižuje závislosť od vonkajších trhov a agropodnikateľských korporácií. Niektoré z týchto postupov zahŕňajú:</a:t>
            </a:r>
            <a:endParaRPr dirty="0"/>
          </a:p>
          <a:p>
            <a:pPr marL="800100" lvl="0" indent="-342900" algn="l" rtl="0">
              <a:lnSpc>
                <a:spcPct val="100000"/>
              </a:lnSpc>
              <a:spcBef>
                <a:spcPts val="5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7"/>
                  </a:ext>
                </a:extLst>
              </a:rPr>
              <a:t>Agrobiodiverzita a pestovanie miestne prispôsobených plodín  </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8"/>
                </a:ext>
              </a:extLst>
            </a:endParaRPr>
          </a:p>
          <a:p>
            <a:pPr marL="800100" lvl="0" indent="-342900" algn="l" rtl="0">
              <a:lnSpc>
                <a:spcPct val="100000"/>
              </a:lnSpc>
              <a:spcBef>
                <a:spcPts val="5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9"/>
                  </a:ext>
                </a:extLst>
              </a:rPr>
              <a:t>Zachovanie banky semien</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0"/>
                </a:ext>
              </a:extLst>
            </a:endParaRPr>
          </a:p>
          <a:p>
            <a:pPr marL="800100" lvl="0" indent="-342900" algn="l" rtl="0">
              <a:lnSpc>
                <a:spcPct val="100000"/>
              </a:lnSpc>
              <a:spcBef>
                <a:spcPts val="5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1"/>
                  </a:ext>
                </a:extLst>
              </a:rPr>
              <a:t>Miestne komunity a komunitné záhrady</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2"/>
                </a:ext>
              </a:extLst>
            </a:endParaRPr>
          </a:p>
          <a:p>
            <a:pPr marL="800100" lvl="0" indent="-342900" algn="l" rtl="0">
              <a:lnSpc>
                <a:spcPct val="100000"/>
              </a:lnSpc>
              <a:spcBef>
                <a:spcPts val="5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3"/>
                  </a:ext>
                </a:extLst>
              </a:rPr>
              <a:t>Miestna výroba a spotreba</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4"/>
                </a:ext>
              </a:extLst>
            </a:endParaRPr>
          </a:p>
          <a:p>
            <a:pPr marL="800100" lvl="0" indent="-342900" algn="l" rtl="0">
              <a:lnSpc>
                <a:spcPct val="100000"/>
              </a:lnSpc>
              <a:spcBef>
                <a:spcPts val="5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5"/>
                  </a:ext>
                </a:extLst>
              </a:rPr>
              <a:t>Tradičné znalosti a techniky</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6"/>
                </a:ext>
              </a:extLst>
            </a:endParaRPr>
          </a:p>
          <a:p>
            <a:pPr marL="800100" lvl="0" indent="-342900" algn="l" rtl="0">
              <a:lnSpc>
                <a:spcPct val="100000"/>
              </a:lnSpc>
              <a:spcBef>
                <a:spcPts val="500"/>
              </a:spcBef>
              <a:spcAft>
                <a:spcPts val="60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Zber a výmena v spoločenstve</a:t>
            </a:r>
            <a:endParaRPr lang="en-US" sz="500" dirty="0"/>
          </a:p>
          <a:p>
            <a:pPr marL="228600" indent="0">
              <a:lnSpc>
                <a:spcPct val="100000"/>
              </a:lnSpc>
              <a:spcBef>
                <a:spcPts val="600"/>
              </a:spcBef>
              <a:spcAft>
                <a:spcPts val="600"/>
              </a:spcAft>
            </a:pPr>
            <a:endParaRPr lang="en-US" sz="600" b="1" dirty="0">
              <a:highlight>
                <a:srgbClr val="8DC641"/>
              </a:highlight>
            </a:endParaRPr>
          </a:p>
          <a:p>
            <a:pPr marL="228600" indent="0">
              <a:lnSpc>
                <a:spcPct val="100000"/>
              </a:lnSpc>
              <a:spcBef>
                <a:spcPts val="600"/>
              </a:spcBef>
              <a:spcAft>
                <a:spcPts val="600"/>
              </a:spcAft>
            </a:pPr>
            <a:r>
              <a:rPr lang="en-US" sz="1600" b="1" dirty="0" err="1">
                <a:highlight>
                  <a:srgbClr val="8DC641"/>
                </a:highlight>
              </a:rPr>
              <a:t>Prečítajte</a:t>
            </a:r>
            <a:r>
              <a:rPr lang="en-US" sz="1600" b="1" dirty="0">
                <a:highlight>
                  <a:srgbClr val="8DC641"/>
                </a:highlight>
              </a:rPr>
              <a:t> si viac: </a:t>
            </a:r>
            <a:r>
              <a:rPr lang="en-US" sz="1600" dirty="0"/>
              <a:t>Altieri, M. A., &amp; Nicholls, C. I. (2021). Agroekológia: A Brief Account of its Origins and Currents of Thought in Latin America (Stručný prehľad jej pôvodu a myšlienkových prúdov v Latinskej Amerike). Agroekológia a udržateľné potravinové systémy.</a:t>
            </a:r>
          </a:p>
        </p:txBody>
      </p:sp>
      <p:sp>
        <p:nvSpPr>
          <p:cNvPr id="420" name="Google Shape;420;p50"/>
          <p:cNvSpPr txBox="1">
            <a:spLocks noGrp="1"/>
          </p:cNvSpPr>
          <p:nvPr>
            <p:ph type="body" idx="2"/>
          </p:nvPr>
        </p:nvSpPr>
        <p:spPr>
          <a:xfrm>
            <a:off x="798381" y="532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Podpora potravinovej sebestačnosti a bezpečnosti</a:t>
            </a:r>
            <a:endParaRPr b="1"/>
          </a:p>
        </p:txBody>
      </p:sp>
      <p:grpSp>
        <p:nvGrpSpPr>
          <p:cNvPr id="2" name="Google Shape;385;p49">
            <a:extLst>
              <a:ext uri="{FF2B5EF4-FFF2-40B4-BE49-F238E27FC236}">
                <a16:creationId xmlns:a16="http://schemas.microsoft.com/office/drawing/2014/main" id="{B04D742F-0632-3EBF-91CF-18F5A2217C65}"/>
              </a:ext>
            </a:extLst>
          </p:cNvPr>
          <p:cNvGrpSpPr/>
          <p:nvPr/>
        </p:nvGrpSpPr>
        <p:grpSpPr>
          <a:xfrm rot="3730759">
            <a:off x="10832812" y="352481"/>
            <a:ext cx="949887" cy="1163493"/>
            <a:chOff x="7602444" y="4967675"/>
            <a:chExt cx="483620" cy="592374"/>
          </a:xfrm>
        </p:grpSpPr>
        <p:grpSp>
          <p:nvGrpSpPr>
            <p:cNvPr id="3" name="Google Shape;386;p49">
              <a:extLst>
                <a:ext uri="{FF2B5EF4-FFF2-40B4-BE49-F238E27FC236}">
                  <a16:creationId xmlns:a16="http://schemas.microsoft.com/office/drawing/2014/main" id="{B1AAA06C-FE19-3AC0-66AD-A06A1E7C347A}"/>
                </a:ext>
              </a:extLst>
            </p:cNvPr>
            <p:cNvGrpSpPr/>
            <p:nvPr/>
          </p:nvGrpSpPr>
          <p:grpSpPr>
            <a:xfrm>
              <a:off x="7618661" y="4967675"/>
              <a:ext cx="467403" cy="507609"/>
              <a:chOff x="2251964" y="3590497"/>
              <a:chExt cx="467403" cy="507609"/>
            </a:xfrm>
          </p:grpSpPr>
          <p:sp>
            <p:nvSpPr>
              <p:cNvPr id="7" name="Google Shape;387;p49">
                <a:extLst>
                  <a:ext uri="{FF2B5EF4-FFF2-40B4-BE49-F238E27FC236}">
                    <a16:creationId xmlns:a16="http://schemas.microsoft.com/office/drawing/2014/main" id="{1D9A81DE-1051-0A6D-8161-42AD53D1B30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88;p49">
                <a:extLst>
                  <a:ext uri="{FF2B5EF4-FFF2-40B4-BE49-F238E27FC236}">
                    <a16:creationId xmlns:a16="http://schemas.microsoft.com/office/drawing/2014/main" id="{E11CFF88-FB32-623F-D97B-15366A4AE49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89;p49">
                <a:extLst>
                  <a:ext uri="{FF2B5EF4-FFF2-40B4-BE49-F238E27FC236}">
                    <a16:creationId xmlns:a16="http://schemas.microsoft.com/office/drawing/2014/main" id="{0FB61E49-4989-0215-A758-54D8E2D3DBA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90;p49">
              <a:extLst>
                <a:ext uri="{FF2B5EF4-FFF2-40B4-BE49-F238E27FC236}">
                  <a16:creationId xmlns:a16="http://schemas.microsoft.com/office/drawing/2014/main" id="{5C6AFBA1-81C0-1FB0-32EF-3184D1512B5B}"/>
                </a:ext>
              </a:extLst>
            </p:cNvPr>
            <p:cNvGrpSpPr/>
            <p:nvPr/>
          </p:nvGrpSpPr>
          <p:grpSpPr>
            <a:xfrm>
              <a:off x="7602444" y="4993761"/>
              <a:ext cx="421973" cy="566288"/>
              <a:chOff x="2235747" y="3616583"/>
              <a:chExt cx="421973" cy="566288"/>
            </a:xfrm>
          </p:grpSpPr>
          <p:sp>
            <p:nvSpPr>
              <p:cNvPr id="5" name="Google Shape;391;p49">
                <a:extLst>
                  <a:ext uri="{FF2B5EF4-FFF2-40B4-BE49-F238E27FC236}">
                    <a16:creationId xmlns:a16="http://schemas.microsoft.com/office/drawing/2014/main" id="{2C28AB2D-4904-4451-7C80-BD4FB7A397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92;p49">
                <a:extLst>
                  <a:ext uri="{FF2B5EF4-FFF2-40B4-BE49-F238E27FC236}">
                    <a16:creationId xmlns:a16="http://schemas.microsoft.com/office/drawing/2014/main" id="{3F2DDEA8-85DE-56A0-16E4-D5588FF1881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dbd4762122_0_15"/>
          <p:cNvSpPr txBox="1">
            <a:spLocks noGrp="1"/>
          </p:cNvSpPr>
          <p:nvPr>
            <p:ph type="body" idx="1"/>
          </p:nvPr>
        </p:nvSpPr>
        <p:spPr>
          <a:xfrm>
            <a:off x="6181500" y="2312600"/>
            <a:ext cx="4726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Posilňovanie sociálnej spravodlivosti a inkluzívnosti</a:t>
            </a:r>
            <a:endParaRPr/>
          </a:p>
          <a:p>
            <a:pPr marL="0" lvl="0" indent="0" algn="l" rtl="0">
              <a:lnSpc>
                <a:spcPct val="90000"/>
              </a:lnSpc>
              <a:spcBef>
                <a:spcPts val="0"/>
              </a:spcBef>
              <a:spcAft>
                <a:spcPts val="0"/>
              </a:spcAft>
              <a:buClr>
                <a:srgbClr val="000000"/>
              </a:buClr>
              <a:buSzPts val="4800"/>
              <a:buNone/>
            </a:pPr>
            <a:endParaRPr/>
          </a:p>
        </p:txBody>
      </p:sp>
      <p:sp>
        <p:nvSpPr>
          <p:cNvPr id="427" name="Google Shape;427;g2dbd4762122_0_15"/>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05</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txBox="1">
            <a:spLocks noGrp="1"/>
          </p:cNvSpPr>
          <p:nvPr>
            <p:ph type="body" idx="1"/>
          </p:nvPr>
        </p:nvSpPr>
        <p:spPr>
          <a:xfrm>
            <a:off x="656044" y="1800550"/>
            <a:ext cx="5767424" cy="412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Agroekológia podporuje zásady sociálnej spravodlivosti, rovnosti a inkluzívnosti v rámci komunít. </a:t>
            </a:r>
            <a:endParaRPr dirty="0"/>
          </a:p>
          <a:p>
            <a:pPr marL="228600" lvl="0" indent="0" algn="l" rtl="0">
              <a:lnSpc>
                <a:spcPct val="90000"/>
              </a:lnSpc>
              <a:spcBef>
                <a:spcPts val="0"/>
              </a:spcBef>
              <a:spcAft>
                <a:spcPts val="0"/>
              </a:spcAft>
              <a:buClr>
                <a:srgbClr val="000000"/>
              </a:buClr>
              <a:buSzPts val="2400"/>
              <a:buNone/>
            </a:pPr>
            <a:r>
              <a:rPr lang="en-US" dirty="0"/>
              <a:t>Podporovaním spravodlivého prístupu k zdrojom, znalostiam a rozhodovacím procesom </a:t>
            </a:r>
            <a:r>
              <a:rPr lang="en-US" b="1" dirty="0"/>
              <a:t>agroekológia posilňuje postavenie </a:t>
            </a:r>
            <a:r>
              <a:rPr lang="en-US" b="1" dirty="0" err="1"/>
              <a:t>marginalizovaných </a:t>
            </a:r>
            <a:r>
              <a:rPr lang="en-US" b="1" dirty="0"/>
              <a:t>skupín, </a:t>
            </a:r>
            <a:r>
              <a:rPr lang="en-US" dirty="0"/>
              <a:t>ako sú ženy, pôvodné komunity a drobní poľnohospodári, aby sa aktívne podieľali na formovaní svojich potravinových systémov.</a:t>
            </a:r>
          </a:p>
          <a:p>
            <a:pPr marL="228600" indent="0">
              <a:spcBef>
                <a:spcPts val="0"/>
              </a:spcBef>
            </a:pPr>
            <a:endParaRPr lang="en-US" dirty="0"/>
          </a:p>
          <a:p>
            <a:pPr marL="228600" indent="0">
              <a:spcBef>
                <a:spcPts val="0"/>
              </a:spcBef>
            </a:pPr>
            <a:r>
              <a:rPr lang="en-US" dirty="0">
                <a:highlight>
                  <a:srgbClr val="8DC641"/>
                </a:highlight>
              </a:rPr>
              <a:t>	Prečítajte si viac: </a:t>
            </a:r>
            <a:r>
              <a:rPr lang="en-US" u="sng" dirty="0">
                <a:solidFill>
                  <a:schemeClr val="hlink"/>
                </a:solidFill>
                <a:latin typeface="Calibri"/>
                <a:ea typeface="Calibri"/>
                <a:cs typeface="Calibri"/>
                <a:sym typeface="Calibri"/>
                <a:hlinkClick r:id="rId3"/>
              </a:rPr>
              <a:t>Projekt </a:t>
            </a:r>
            <a:r>
              <a:rPr lang="en-US" dirty="0">
                <a:latin typeface="Calibri"/>
                <a:ea typeface="Calibri"/>
                <a:cs typeface="Calibri"/>
                <a:sym typeface="Calibri"/>
              </a:rPr>
              <a:t>Regenerácia </a:t>
            </a:r>
            <a:endParaRPr lang="en-US" dirty="0"/>
          </a:p>
        </p:txBody>
      </p:sp>
      <p:sp>
        <p:nvSpPr>
          <p:cNvPr id="433" name="Google Shape;433;p51"/>
          <p:cNvSpPr txBox="1">
            <a:spLocks noGrp="1"/>
          </p:cNvSpPr>
          <p:nvPr>
            <p:ph type="body" idx="2"/>
          </p:nvPr>
        </p:nvSpPr>
        <p:spPr>
          <a:xfrm>
            <a:off x="634598" y="697035"/>
            <a:ext cx="5849767"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t>Posilnenie</a:t>
            </a:r>
            <a:r>
              <a:rPr lang="en-US" b="1" dirty="0"/>
              <a:t> </a:t>
            </a:r>
            <a:r>
              <a:rPr lang="en-US" b="1" dirty="0" err="1"/>
              <a:t>sociálnej</a:t>
            </a:r>
            <a:r>
              <a:rPr lang="en-US" b="1" dirty="0"/>
              <a:t> </a:t>
            </a:r>
            <a:r>
              <a:rPr lang="en-US" b="1" dirty="0" err="1"/>
              <a:t>spravodlivosti</a:t>
            </a:r>
            <a:r>
              <a:rPr lang="en-US" b="1" dirty="0"/>
              <a:t> a </a:t>
            </a:r>
            <a:r>
              <a:rPr lang="en-US" b="1" dirty="0" err="1"/>
              <a:t>inkluzívnosti</a:t>
            </a:r>
            <a:endParaRPr b="1" dirty="0"/>
          </a:p>
        </p:txBody>
      </p:sp>
      <p:pic>
        <p:nvPicPr>
          <p:cNvPr id="434" name="Google Shape;434;p51" descr="Obrázok, na ktorom je nebo, exteriér, rastlina, tráva"/>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35" name="Google Shape;435;p51"/>
          <p:cNvGrpSpPr/>
          <p:nvPr/>
        </p:nvGrpSpPr>
        <p:grpSpPr>
          <a:xfrm rot="3730759">
            <a:off x="6563864" y="804822"/>
            <a:ext cx="949887" cy="1163493"/>
            <a:chOff x="7602444" y="4967675"/>
            <a:chExt cx="483620" cy="592374"/>
          </a:xfrm>
        </p:grpSpPr>
        <p:grpSp>
          <p:nvGrpSpPr>
            <p:cNvPr id="436" name="Google Shape;436;p51"/>
            <p:cNvGrpSpPr/>
            <p:nvPr/>
          </p:nvGrpSpPr>
          <p:grpSpPr>
            <a:xfrm>
              <a:off x="7618661" y="4967675"/>
              <a:ext cx="467403" cy="507609"/>
              <a:chOff x="2251964" y="3590497"/>
              <a:chExt cx="467403" cy="507609"/>
            </a:xfrm>
          </p:grpSpPr>
          <p:sp>
            <p:nvSpPr>
              <p:cNvPr id="437" name="Google Shape;437;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51"/>
            <p:cNvGrpSpPr/>
            <p:nvPr/>
          </p:nvGrpSpPr>
          <p:grpSpPr>
            <a:xfrm>
              <a:off x="7602444" y="4993761"/>
              <a:ext cx="421973" cy="566288"/>
              <a:chOff x="2235747" y="3616583"/>
              <a:chExt cx="421973" cy="566288"/>
            </a:xfrm>
          </p:grpSpPr>
          <p:sp>
            <p:nvSpPr>
              <p:cNvPr id="441" name="Google Shape;441;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body" idx="1"/>
          </p:nvPr>
        </p:nvSpPr>
        <p:spPr>
          <a:xfrm>
            <a:off x="674200" y="1187250"/>
            <a:ext cx="1101690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Tento inkluzívny prístup </a:t>
            </a:r>
            <a:r>
              <a:rPr lang="en-US" dirty="0" err="1"/>
              <a:t>uznáva </a:t>
            </a:r>
            <a:r>
              <a:rPr lang="en-US" b="1" dirty="0"/>
              <a:t>rôzne systémy vedomostí a kultúrne postupy, </a:t>
            </a:r>
            <a:r>
              <a:rPr lang="en-US" dirty="0"/>
              <a:t>ale zároveň rieši aj sociálne nerovnosti a podporuje spravodlivejšiu spoločnosť. Medzi konkrétne aktivity, ktoré možno realizovať na dosiahnutie tohto cieľa, patria</a:t>
            </a:r>
            <a:r>
              <a:rPr lang="en-US" dirty="0">
                <a:latin typeface="Calibri"/>
                <a:ea typeface="Calibri"/>
                <a:cs typeface="Calibri"/>
                <a:sym typeface="Calibri"/>
              </a:rPr>
              <a:t>: </a:t>
            </a:r>
            <a:endParaRPr dirty="0"/>
          </a:p>
          <a:p>
            <a:pPr lvl="0" indent="0" algn="l" rtl="0">
              <a:lnSpc>
                <a:spcPct val="100000"/>
              </a:lnSpc>
              <a:spcBef>
                <a:spcPts val="0"/>
              </a:spcBef>
              <a:spcAft>
                <a:spcPts val="0"/>
              </a:spcAft>
              <a:buSzPts val="2400"/>
            </a:pPr>
            <a:endParaRPr lang="en-US" sz="1400" dirty="0">
              <a:latin typeface="Calibri"/>
              <a:ea typeface="Calibri"/>
              <a:cs typeface="Calibri"/>
              <a:sym typeface="Calibri"/>
            </a:endParaRPr>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Komunitné záhrady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Farmárske trhy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Zapojenie mládeže a žien</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Zdieľanie vedomostí</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Vlastníctvo pôdy a prístup k zdrojom</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Spravodlivý obchod a miestne trhy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Komunitné banky semien</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Vzdelávanie a zvyšovanie povedomia</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Participatívne rozhodovanie</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Podpora rodinného poľnohospodárstva</a:t>
            </a:r>
            <a:endParaRPr dirty="0"/>
          </a:p>
        </p:txBody>
      </p:sp>
      <p:sp>
        <p:nvSpPr>
          <p:cNvPr id="448" name="Google Shape;448;p52"/>
          <p:cNvSpPr txBox="1">
            <a:spLocks noGrp="1"/>
          </p:cNvSpPr>
          <p:nvPr>
            <p:ph type="body" idx="2"/>
          </p:nvPr>
        </p:nvSpPr>
        <p:spPr>
          <a:xfrm>
            <a:off x="597781" y="5610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Posilnenie sociálnej spravodlivosti a inkluzívnosti</a:t>
            </a:r>
            <a:endParaRPr b="1">
              <a:solidFill>
                <a:srgbClr val="6AA84F"/>
              </a:solidFill>
            </a:endParaRPr>
          </a:p>
        </p:txBody>
      </p:sp>
      <p:pic>
        <p:nvPicPr>
          <p:cNvPr id="449" name="Google Shape;449;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0600" y="2440375"/>
            <a:ext cx="5317675" cy="354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Prípadová </a:t>
            </a:r>
            <a:r>
              <a:rPr lang="en-US">
                <a:extLst>
                  <a:ext uri="http://customooxmlschemas.google.com/">
                    <go:slidesCustomData xmlns="" xmlns:a14="http://schemas.microsoft.com/office/drawing/2010/main"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8"/>
                  </a:ext>
                </a:extLst>
              </a:rPr>
              <a:t>štúdia </a:t>
            </a:r>
            <a:r>
              <a:rPr lang="en-US"/>
              <a:t>1</a:t>
            </a:r>
            <a:endParaRPr/>
          </a:p>
        </p:txBody>
      </p:sp>
      <p:sp>
        <p:nvSpPr>
          <p:cNvPr id="455" name="Google Shape;455;p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200" dirty="0">
                <a:latin typeface="Calibri"/>
                <a:ea typeface="Calibri"/>
                <a:cs typeface="Calibri"/>
                <a:sym typeface="Calibri"/>
              </a:rPr>
              <a:t>Komunitné záhrady v hlavnom meste Slovenska</a:t>
            </a:r>
            <a:endParaRPr lang="en-US" u="sng" dirty="0">
              <a:solidFill>
                <a:schemeClr val="hlink"/>
              </a:solidFill>
              <a:latin typeface="Calibri"/>
              <a:ea typeface="Calibri"/>
              <a:cs typeface="Calibri"/>
              <a:sym typeface="Calibri"/>
              <a:hlinkClick r:id="rId3"/>
            </a:endParaRPr>
          </a:p>
          <a:p>
            <a:pPr marL="0" lvl="0" indent="0" algn="r" rtl="0">
              <a:lnSpc>
                <a:spcPct val="100000"/>
              </a:lnSpc>
              <a:spcBef>
                <a:spcPts val="0"/>
              </a:spcBef>
              <a:spcAft>
                <a:spcPts val="0"/>
              </a:spcAft>
              <a:buClr>
                <a:srgbClr val="000000"/>
              </a:buClr>
              <a:buSzPts val="2200"/>
              <a:buNone/>
            </a:pPr>
            <a:r>
              <a:rPr lang="en-US" u="sng" dirty="0">
                <a:solidFill>
                  <a:schemeClr val="hlink"/>
                </a:solidFill>
                <a:latin typeface="Calibri"/>
                <a:ea typeface="Calibri"/>
                <a:cs typeface="Calibri"/>
                <a:sym typeface="Calibri"/>
                <a:hlinkClick r:id="rId3"/>
              </a:rPr>
              <a:t>Komunitné záhrady v Bratislave</a:t>
            </a:r>
            <a:endParaRPr dirty="0"/>
          </a:p>
        </p:txBody>
      </p:sp>
      <p:sp>
        <p:nvSpPr>
          <p:cNvPr id="456" name="Google Shape;456;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457" name="Google Shape;457;p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Prípadová štúdia 2</a:t>
            </a:r>
            <a:endParaRPr/>
          </a:p>
          <a:p>
            <a:pPr marL="0" lvl="0" indent="0" algn="r" rtl="0">
              <a:lnSpc>
                <a:spcPct val="100000"/>
              </a:lnSpc>
              <a:spcBef>
                <a:spcPts val="1000"/>
              </a:spcBef>
              <a:spcAft>
                <a:spcPts val="0"/>
              </a:spcAft>
              <a:buClr>
                <a:srgbClr val="8DC641"/>
              </a:buClr>
              <a:buSzPts val="2400"/>
              <a:buNone/>
            </a:pPr>
            <a:endParaRPr/>
          </a:p>
        </p:txBody>
      </p:sp>
      <p:sp>
        <p:nvSpPr>
          <p:cNvPr id="458" name="Google Shape;458;p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Biofarma </a:t>
            </a:r>
            <a:r>
              <a:rPr lang="en-US" dirty="0"/>
              <a:t>s vlastným salašom</a:t>
            </a:r>
            <a:endParaRPr dirty="0"/>
          </a:p>
          <a:p>
            <a:pPr marL="0" indent="0">
              <a:spcBef>
                <a:spcPts val="0"/>
              </a:spcBef>
            </a:pPr>
            <a:r>
              <a:rPr lang="en-US" u="sng" dirty="0">
                <a:solidFill>
                  <a:schemeClr val="hlink"/>
                </a:solidFill>
                <a:hlinkClick r:id="rId4">
                  <a:extLst>
                    <a:ext uri="{A12FA001-AC4F-418D-AE19-62706E023703}">
                      <ahyp:hlinkClr xmlns:ahyp="http://schemas.microsoft.com/office/drawing/2018/hyperlinkcolor" val="tx"/>
                    </a:ext>
                  </a:extLst>
                </a:hlinkClick>
              </a:rPr>
              <a:t>Biofarma.sk</a:t>
            </a:r>
            <a:endParaRPr u="sng" dirty="0">
              <a:solidFill>
                <a:schemeClr val="hlink"/>
              </a:solidFill>
            </a:endParaRPr>
          </a:p>
        </p:txBody>
      </p:sp>
      <p:sp>
        <p:nvSpPr>
          <p:cNvPr id="459" name="Google Shape;459;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60" name="Google Shape;460;p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Prípadová štúdia 3</a:t>
            </a:r>
            <a:endParaRPr/>
          </a:p>
          <a:p>
            <a:pPr marL="0" lvl="0" indent="0" algn="r" rtl="0">
              <a:lnSpc>
                <a:spcPct val="100000"/>
              </a:lnSpc>
              <a:spcBef>
                <a:spcPts val="1000"/>
              </a:spcBef>
              <a:spcAft>
                <a:spcPts val="0"/>
              </a:spcAft>
              <a:buClr>
                <a:srgbClr val="8DC641"/>
              </a:buClr>
              <a:buSzPts val="2400"/>
              <a:buNone/>
            </a:pPr>
            <a:endParaRPr/>
          </a:p>
        </p:txBody>
      </p:sp>
      <p:sp>
        <p:nvSpPr>
          <p:cNvPr id="461" name="Google Shape;461;p8"/>
          <p:cNvSpPr txBox="1">
            <a:spLocks noGrp="1"/>
          </p:cNvSpPr>
          <p:nvPr>
            <p:ph type="body" idx="9"/>
          </p:nvPr>
        </p:nvSpPr>
        <p:spPr>
          <a:xfrm>
            <a:off x="4669510" y="5132546"/>
            <a:ext cx="6811515"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Vzdelávacie a výskumné iniciatívy</a:t>
            </a:r>
            <a:endParaRPr dirty="0"/>
          </a:p>
          <a:p>
            <a:pPr marL="457200" lvl="0" indent="0" algn="r" rtl="0">
              <a:lnSpc>
                <a:spcPct val="100000"/>
              </a:lnSpc>
              <a:spcBef>
                <a:spcPts val="0"/>
              </a:spcBef>
              <a:spcAft>
                <a:spcPts val="0"/>
              </a:spcAft>
              <a:buSzPts val="2200"/>
              <a:buNone/>
            </a:pPr>
            <a:r>
              <a:rPr lang="en-US" u="sng" dirty="0">
                <a:solidFill>
                  <a:schemeClr val="hlink"/>
                </a:solidFill>
                <a:hlinkClick r:id="rId5"/>
              </a:rPr>
              <a:t>Centrum pre environmentálnu a etickú výchovu </a:t>
            </a:r>
            <a:r>
              <a:rPr lang="en-US" u="sng" dirty="0" err="1">
                <a:solidFill>
                  <a:schemeClr val="hlink"/>
                </a:solidFill>
                <a:hlinkClick r:id="rId5"/>
              </a:rPr>
              <a:t>Živica</a:t>
            </a:r>
            <a:endParaRPr dirty="0"/>
          </a:p>
        </p:txBody>
      </p:sp>
      <p:sp>
        <p:nvSpPr>
          <p:cNvPr id="462" name="Google Shape;462;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463" name="Google Shape;463;p8" descr="A cut out of a paper light bulb"/>
          <p:cNvPicPr preferRelativeResize="0">
            <a:picLocks noGrp="1"/>
          </p:cNvPicPr>
          <p:nvPr>
            <p:ph type="pic" idx="4"/>
          </p:nvPr>
        </p:nvPicPr>
        <p:blipFill>
          <a:blip r:embed="rId6" cstate="screen">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grpSp>
        <p:nvGrpSpPr>
          <p:cNvPr id="464" name="Google Shape;464;p8"/>
          <p:cNvGrpSpPr/>
          <p:nvPr/>
        </p:nvGrpSpPr>
        <p:grpSpPr>
          <a:xfrm rot="3730759">
            <a:off x="11161968" y="-100545"/>
            <a:ext cx="949887" cy="1163493"/>
            <a:chOff x="7602444" y="4967675"/>
            <a:chExt cx="483620" cy="592374"/>
          </a:xfrm>
        </p:grpSpPr>
        <p:grpSp>
          <p:nvGrpSpPr>
            <p:cNvPr id="465" name="Google Shape;465;p8"/>
            <p:cNvGrpSpPr/>
            <p:nvPr/>
          </p:nvGrpSpPr>
          <p:grpSpPr>
            <a:xfrm>
              <a:off x="7618661" y="4967675"/>
              <a:ext cx="467403" cy="507609"/>
              <a:chOff x="2251964" y="3590497"/>
              <a:chExt cx="467403" cy="507609"/>
            </a:xfrm>
          </p:grpSpPr>
          <p:sp>
            <p:nvSpPr>
              <p:cNvPr id="466" name="Google Shape;466;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9" name="Google Shape;469;p8"/>
            <p:cNvGrpSpPr/>
            <p:nvPr/>
          </p:nvGrpSpPr>
          <p:grpSpPr>
            <a:xfrm>
              <a:off x="7602444" y="4993761"/>
              <a:ext cx="421973" cy="566288"/>
              <a:chOff x="2235747" y="3616583"/>
              <a:chExt cx="421973" cy="566288"/>
            </a:xfrm>
          </p:grpSpPr>
          <p:sp>
            <p:nvSpPr>
              <p:cNvPr id="470" name="Google Shape;470;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Text Placeholder 3">
            <a:extLst>
              <a:ext uri="{FF2B5EF4-FFF2-40B4-BE49-F238E27FC236}">
                <a16:creationId xmlns:a16="http://schemas.microsoft.com/office/drawing/2014/main" id="{87F3BA39-4A7F-C53E-7B64-06EBDA8D9DD6}"/>
              </a:ext>
            </a:extLst>
          </p:cNvPr>
          <p:cNvSpPr txBox="1">
            <a:spLocks/>
          </p:cNvSpPr>
          <p:nvPr/>
        </p:nvSpPr>
        <p:spPr>
          <a:xfrm>
            <a:off x="2357588" y="0"/>
            <a:ext cx="3574267" cy="4952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E" sz="3600" b="1" dirty="0">
                <a:highlight>
                  <a:srgbClr val="8DC641"/>
                </a:highlight>
              </a:rPr>
              <a:t>Inšpirujte sa...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343531" cy="3288205"/>
          </a:xfrm>
        </p:spPr>
        <p:txBody>
          <a:bodyPr>
            <a:normAutofit lnSpcReduction="10000"/>
          </a:bodyPr>
          <a:lstStyle/>
          <a:p>
            <a:pPr marL="0" indent="0">
              <a:lnSpc>
                <a:spcPct val="110000"/>
              </a:lnSpc>
              <a:spcBef>
                <a:spcPts val="600"/>
              </a:spcBef>
            </a:pPr>
            <a:r>
              <a:rPr lang="en-IE" sz="3600" b="1" dirty="0"/>
              <a:t>Super!!! </a:t>
            </a:r>
          </a:p>
          <a:p>
            <a:pPr marL="0" indent="0">
              <a:lnSpc>
                <a:spcPct val="110000"/>
              </a:lnSpc>
              <a:spcBef>
                <a:spcPts val="600"/>
              </a:spcBef>
            </a:pPr>
            <a:r>
              <a:rPr lang="en-IE" sz="3600" dirty="0"/>
              <a:t>Práve ste dokončili modul 3... pokračujte v tejto ceste učenia.</a:t>
            </a:r>
          </a:p>
          <a:p>
            <a:pPr marL="0" indent="0">
              <a:lnSpc>
                <a:spcPct val="110000"/>
              </a:lnSpc>
              <a:spcBef>
                <a:spcPts val="600"/>
              </a:spcBef>
            </a:pPr>
            <a:r>
              <a:rPr lang="en-IE" sz="3600" dirty="0"/>
              <a:t>V module 4 diskutujeme o </a:t>
            </a:r>
            <a:r>
              <a:rPr lang="en-US" sz="3600" b="1" dirty="0"/>
              <a:t>vplyve agroekológie na komunitu</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body" idx="1"/>
          </p:nvPr>
        </p:nvSpPr>
        <p:spPr>
          <a:xfrm>
            <a:off x="551891" y="1497300"/>
            <a:ext cx="108417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dirty="0"/>
              <a:t>Poskytnúť študentom vedomosti o tom, ako integrovať ekologické princípy do poľnohospodárstva s cieľom poskytnúť udržateľné a kontextuálne riešenia miestnych poľnohospodárskych problémov, a tým podporiť potravinovú bezpečnosť, výživu a sociálnu spravodlivosť. </a:t>
            </a:r>
            <a:endParaRPr dirty="0"/>
          </a:p>
          <a:p>
            <a:pPr marL="800100" lvl="0" indent="-342900" algn="l" rtl="0">
              <a:lnSpc>
                <a:spcPct val="100000"/>
              </a:lnSpc>
              <a:spcBef>
                <a:spcPts val="0"/>
              </a:spcBef>
              <a:spcAft>
                <a:spcPts val="0"/>
              </a:spcAft>
              <a:buSzPts val="2400"/>
              <a:buFont typeface="Arial"/>
              <a:buChar char="•"/>
            </a:pPr>
            <a:r>
              <a:rPr lang="en-US" dirty="0" err="1"/>
              <a:t>Zdôrazniť </a:t>
            </a:r>
            <a:r>
              <a:rPr lang="en-US" dirty="0"/>
              <a:t>význam spoločného úsilia všetkých zainteresovaných strán vrátane poľnohospodárov, stravovacích zariadení, podnikov a občanov na podporu nového spôsobu myslenia o potravinách, poľnohospodárstve a životnom prostredí. </a:t>
            </a:r>
            <a:endParaRPr dirty="0"/>
          </a:p>
          <a:p>
            <a:pPr marL="800100" lvl="0" indent="-342900" algn="l" rtl="0">
              <a:lnSpc>
                <a:spcPct val="100000"/>
              </a:lnSpc>
              <a:spcBef>
                <a:spcPts val="0"/>
              </a:spcBef>
              <a:spcAft>
                <a:spcPts val="0"/>
              </a:spcAft>
              <a:buSzPts val="2400"/>
              <a:buFont typeface="Arial"/>
              <a:buChar char="•"/>
            </a:pPr>
            <a:r>
              <a:rPr lang="en-US" dirty="0"/>
              <a:t>Umožniť komunitám pracovať na budovaní odolných miestnych ekonomík, podporovať drobných poľnohospodárov a zabezpečiť prístup k výživným a kultúrne vhodným potravinám pre všetkých.</a:t>
            </a:r>
            <a:endParaRPr dirty="0"/>
          </a:p>
        </p:txBody>
      </p:sp>
      <p:sp>
        <p:nvSpPr>
          <p:cNvPr id="226" name="Google Shape;226;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t>Výsledky vzdelávania:</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227" name="Google Shape;227;p1"/>
          <p:cNvGrpSpPr/>
          <p:nvPr/>
        </p:nvGrpSpPr>
        <p:grpSpPr>
          <a:xfrm rot="3730759">
            <a:off x="10590024" y="380632"/>
            <a:ext cx="949887" cy="1163493"/>
            <a:chOff x="7602444" y="4967675"/>
            <a:chExt cx="483620" cy="592374"/>
          </a:xfrm>
        </p:grpSpPr>
        <p:grpSp>
          <p:nvGrpSpPr>
            <p:cNvPr id="228" name="Google Shape;228;p1"/>
            <p:cNvGrpSpPr/>
            <p:nvPr/>
          </p:nvGrpSpPr>
          <p:grpSpPr>
            <a:xfrm>
              <a:off x="7618661" y="4967675"/>
              <a:ext cx="467403" cy="507609"/>
              <a:chOff x="2251964" y="3590497"/>
              <a:chExt cx="467403" cy="507609"/>
            </a:xfrm>
          </p:grpSpPr>
          <p:sp>
            <p:nvSpPr>
              <p:cNvPr id="229" name="Google Shape;229;p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2" name="Google Shape;232;p1"/>
            <p:cNvGrpSpPr/>
            <p:nvPr/>
          </p:nvGrpSpPr>
          <p:grpSpPr>
            <a:xfrm>
              <a:off x="7602444" y="4993761"/>
              <a:ext cx="421973" cy="566288"/>
              <a:chOff x="2235747" y="3616583"/>
              <a:chExt cx="421973" cy="566288"/>
            </a:xfrm>
          </p:grpSpPr>
          <p:sp>
            <p:nvSpPr>
              <p:cNvPr id="233" name="Google Shape;233;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783457"/>
            <a:ext cx="7755879" cy="329108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Venujte prosím niekoľko minút zamysleniu sa nad nasledujúcimi otázkami:</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 našom úvode do agroekológie v module 1... Ako teraz chápete agroekológiu a ako sa líši od konvenčných poľnohospodárskych postupov?</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Môžete opísať nejaké existujúce iniciatívy vo vašej komunite alebo inde, ktoré podporujú agroekologické postupy a zahŕňajú účasť komunity?</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970988"/>
            <a:ext cx="4990998" cy="992652"/>
          </a:xfrm>
        </p:spPr>
        <p:txBody>
          <a:bodyPr/>
          <a:lstStyle/>
          <a:p>
            <a:r>
              <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SEBAREFLEXIA</a:t>
            </a:r>
          </a:p>
        </p:txBody>
      </p:sp>
    </p:spTree>
    <p:extLst>
      <p:ext uri="{BB962C8B-B14F-4D97-AF65-F5344CB8AC3E}">
        <p14:creationId xmlns:p14="http://schemas.microsoft.com/office/powerpoint/2010/main" val="336121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Úvod</a:t>
            </a:r>
            <a:endParaRPr/>
          </a:p>
        </p:txBody>
      </p:sp>
      <p:sp>
        <p:nvSpPr>
          <p:cNvPr id="241" name="Google Shape;241;p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01</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F95A200-E0B0-63B6-6E43-E98208D20B1C}"/>
              </a:ext>
            </a:extLst>
          </p:cNvPr>
          <p:cNvPicPr>
            <a:picLocks noGrp="1" noChangeAspect="1"/>
          </p:cNvPicPr>
          <p:nvPr>
            <p:ph type="pic" idx="3"/>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246" name="Google Shape;246;p45"/>
          <p:cNvSpPr txBox="1">
            <a:spLocks noGrp="1"/>
          </p:cNvSpPr>
          <p:nvPr>
            <p:ph type="body" idx="1"/>
          </p:nvPr>
        </p:nvSpPr>
        <p:spPr>
          <a:xfrm>
            <a:off x="61914" y="1172700"/>
            <a:ext cx="6567486"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sz="2300" dirty="0">
                <a:latin typeface="Calibri"/>
                <a:ea typeface="Calibri"/>
                <a:cs typeface="Calibri"/>
                <a:sym typeface="Calibri"/>
              </a:rPr>
              <a:t>Komplexná </a:t>
            </a:r>
            <a:r>
              <a:rPr lang="en-US" sz="2300" dirty="0">
                <a:latin typeface="Calibri"/>
                <a:ea typeface="Calibri"/>
                <a:cs typeface="Calibri"/>
                <a:sym typeface="Calibri"/>
                <a:extLst>
                  <a:ext uri="http://customooxmlschemas.google.com/">
                    <go:slidesCustomData xmlns="" xmlns:a16="http://schemas.microsoft.com/office/drawing/2014/main"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súhra medzi agroekológiou a komunitou </a:t>
            </a:r>
            <a:r>
              <a:rPr lang="en-US" sz="2300" dirty="0">
                <a:latin typeface="Calibri"/>
                <a:ea typeface="Calibri"/>
                <a:cs typeface="Calibri"/>
                <a:sym typeface="Calibri"/>
              </a:rPr>
              <a:t>stelesňuje symbiotický vzťah, ktorý presahuje rámec jednoduchých poľnohospodárskych postupov. </a:t>
            </a:r>
            <a:endParaRPr sz="2300"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sz="2300" dirty="0">
                <a:latin typeface="Calibri"/>
                <a:ea typeface="Calibri"/>
                <a:cs typeface="Calibri"/>
                <a:sym typeface="Calibri"/>
              </a:rPr>
              <a:t>Agroekológia je holistický a integrovaný prístup, ktorého cieľom je poskytnúť kontextuálne riešenia miestnych problémov, pričom v </a:t>
            </a:r>
            <a:r>
              <a:rPr lang="en-US" sz="2300" dirty="0" err="1">
                <a:latin typeface="Calibri"/>
                <a:ea typeface="Calibri"/>
                <a:cs typeface="Calibri"/>
                <a:sym typeface="Calibri"/>
              </a:rPr>
              <a:t>centre </a:t>
            </a:r>
            <a:r>
              <a:rPr lang="en-US" sz="2300" dirty="0">
                <a:latin typeface="Calibri"/>
                <a:ea typeface="Calibri"/>
                <a:cs typeface="Calibri"/>
                <a:sym typeface="Calibri"/>
              </a:rPr>
              <a:t>pozornosti sú ľudia. </a:t>
            </a:r>
            <a:endParaRPr sz="2300"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sz="2300" dirty="0">
                <a:latin typeface="Calibri"/>
                <a:ea typeface="Calibri"/>
                <a:cs typeface="Calibri"/>
                <a:sym typeface="Calibri"/>
              </a:rPr>
              <a:t>Je založená na postupoch zdola nahor a územných procesoch, ktoré poľnohospodárom umožňujú spolupracovať s prírodou a vytvárať vlastné riešenia problémov.</a:t>
            </a:r>
            <a:endParaRPr sz="2300" dirty="0">
              <a:latin typeface="Calibri"/>
              <a:ea typeface="Calibri"/>
              <a:cs typeface="Calibri"/>
              <a:sym typeface="Calibri"/>
            </a:endParaRPr>
          </a:p>
        </p:txBody>
      </p:sp>
      <p:sp>
        <p:nvSpPr>
          <p:cNvPr id="247" name="Google Shape;247;p45"/>
          <p:cNvSpPr txBox="1">
            <a:spLocks noGrp="1"/>
          </p:cNvSpPr>
          <p:nvPr>
            <p:ph type="body" idx="2"/>
          </p:nvPr>
        </p:nvSpPr>
        <p:spPr>
          <a:xfrm>
            <a:off x="730250" y="593725"/>
            <a:ext cx="4989513" cy="992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solidFill>
                  <a:srgbClr val="8DC641"/>
                </a:solidFill>
              </a:rPr>
              <a:t>Úvod</a:t>
            </a:r>
            <a:endParaRPr dirty="0">
              <a:solidFill>
                <a:srgbClr val="8DC641"/>
              </a:solidFill>
            </a:endParaRPr>
          </a:p>
          <a:p>
            <a:pPr marL="0" lvl="0" indent="0" algn="l" rtl="0">
              <a:lnSpc>
                <a:spcPct val="90000"/>
              </a:lnSpc>
              <a:spcBef>
                <a:spcPts val="1000"/>
              </a:spcBef>
              <a:spcAft>
                <a:spcPts val="0"/>
              </a:spcAft>
              <a:buClr>
                <a:srgbClr val="8DC641"/>
              </a:buClr>
              <a:buSzPts val="3600"/>
              <a:buNone/>
            </a:pPr>
            <a:endParaRPr dirty="0">
              <a:solidFill>
                <a:srgbClr val="8DC641"/>
              </a:solidFill>
            </a:endParaRPr>
          </a:p>
        </p:txBody>
      </p:sp>
    </p:spTree>
    <p:extLst>
      <p:ext uri="{BB962C8B-B14F-4D97-AF65-F5344CB8AC3E}">
        <p14:creationId xmlns:p14="http://schemas.microsoft.com/office/powerpoint/2010/main" val="378714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body" idx="1"/>
          </p:nvPr>
        </p:nvSpPr>
        <p:spPr>
          <a:xfrm>
            <a:off x="456149" y="1212159"/>
            <a:ext cx="10841700" cy="4599097"/>
          </a:xfrm>
          <a:prstGeom prst="rect">
            <a:avLst/>
          </a:prstGeom>
          <a:noFill/>
          <a:ln>
            <a:noFill/>
          </a:ln>
        </p:spPr>
        <p:txBody>
          <a:bodyPr spcFirstLastPara="1" wrap="square" lIns="91425" tIns="45700" rIns="91425" bIns="45700" anchor="t" anchorCtr="0">
            <a:noAutofit/>
          </a:bodyPr>
          <a:lstStyle/>
          <a:p>
            <a:pPr marL="800100" indent="-342900">
              <a:lnSpc>
                <a:spcPct val="100000"/>
              </a:lnSpc>
              <a:spcBef>
                <a:spcPts val="600"/>
              </a:spcBef>
              <a:buFont typeface="Arial"/>
              <a:buChar char="•"/>
            </a:pPr>
            <a:r>
              <a:rPr lang="en-US" dirty="0">
                <a:latin typeface="Calibri"/>
                <a:ea typeface="Calibri"/>
                <a:cs typeface="Calibri"/>
                <a:sym typeface="Calibri"/>
              </a:rPr>
              <a:t>Dosiahnutie </a:t>
            </a:r>
            <a:r>
              <a:rPr lang="en-US" dirty="0" err="1">
                <a:latin typeface="Calibri"/>
                <a:ea typeface="Calibri"/>
                <a:cs typeface="Calibri"/>
                <a:sym typeface="Calibri"/>
              </a:rPr>
              <a:t>agroekologickej </a:t>
            </a:r>
            <a:r>
              <a:rPr lang="en-US" dirty="0">
                <a:latin typeface="Calibri"/>
                <a:ea typeface="Calibri"/>
                <a:cs typeface="Calibri"/>
                <a:sym typeface="Calibri"/>
              </a:rPr>
              <a:t>budúcnosti si vyžaduje, aby všetci vrátane poľnohospodárov, dodávateľov potravín, podnikov a občanov podporili nový spôsob myslenia o potravinách, poľnohospodárstve a životnom prostredí.</a:t>
            </a:r>
            <a:endParaRPr lang="en-US" dirty="0"/>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Osvojením si agroekologických postupov sa môžu </a:t>
            </a:r>
            <a:r>
              <a:rPr lang="en-US" b="1" dirty="0">
                <a:latin typeface="Calibri"/>
                <a:ea typeface="Calibri"/>
                <a:cs typeface="Calibri"/>
                <a:sym typeface="Calibri"/>
              </a:rPr>
              <a:t>komunity dopracovať </a:t>
            </a:r>
            <a:r>
              <a:rPr lang="en-US" dirty="0">
                <a:latin typeface="Calibri"/>
                <a:ea typeface="Calibri"/>
                <a:cs typeface="Calibri"/>
                <a:sym typeface="Calibri"/>
              </a:rPr>
              <a:t>k udržateľnému poľnohospodárstvu, potravinovej bezpečnosti a výžive [</a:t>
            </a:r>
            <a:r>
              <a:rPr lang="en-US" u="sng" dirty="0">
                <a:solidFill>
                  <a:schemeClr val="hlink"/>
                </a:solidFill>
                <a:latin typeface="Calibri"/>
                <a:ea typeface="Calibri"/>
                <a:cs typeface="Calibri"/>
                <a:sym typeface="Calibri"/>
                <a:hlinkClick r:id="rId3"/>
              </a:rPr>
              <a:t>Agroekologický prístup k poľnohospodárstvu pre udržateľný rozvoj: The Indian Scenario</a:t>
            </a:r>
            <a:r>
              <a:rPr lang="en-US" dirty="0">
                <a:latin typeface="Calibri"/>
                <a:ea typeface="Calibri"/>
                <a:cs typeface="Calibri"/>
                <a:sym typeface="Calibri"/>
              </a:rPr>
              <a:t>].</a:t>
            </a:r>
            <a:endParaRPr dirty="0"/>
          </a:p>
          <a:p>
            <a:pPr marL="800100" lvl="0" indent="-342900" algn="l" rtl="0">
              <a:lnSpc>
                <a:spcPct val="100000"/>
              </a:lnSpc>
              <a:spcBef>
                <a:spcPts val="1200"/>
              </a:spcBef>
              <a:spcAft>
                <a:spcPts val="0"/>
              </a:spcAft>
              <a:buSzPts val="2400"/>
              <a:buFont typeface="Arial"/>
              <a:buChar char="•"/>
            </a:pPr>
            <a:r>
              <a:rPr lang="en-US" dirty="0"/>
              <a:t>Tento nový spôsob myslenia podporuje ekologickú rovnováhu, ekonomickú životaschopnosť a sociálnu spravodlivosť a zabezpečuje, aby poľnohospodárske postupy pozitívne prispievali k blahobytu komunít.</a:t>
            </a:r>
          </a:p>
          <a:p>
            <a:pPr lvl="0" indent="0" algn="r" rtl="0">
              <a:lnSpc>
                <a:spcPct val="100000"/>
              </a:lnSpc>
              <a:spcBef>
                <a:spcPts val="1200"/>
              </a:spcBef>
              <a:spcAft>
                <a:spcPts val="0"/>
              </a:spcAft>
              <a:buSzPts val="2400"/>
            </a:pPr>
            <a:r>
              <a:rPr lang="en-US" u="sng" dirty="0">
                <a:solidFill>
                  <a:schemeClr val="hlink"/>
                </a:solidFill>
                <a:latin typeface="Calibri"/>
                <a:ea typeface="Calibri"/>
                <a:cs typeface="Calibri"/>
                <a:sym typeface="Calibri"/>
                <a:hlinkClick r:id="rId4"/>
              </a:rPr>
              <a:t>10 prvkov agroekológie</a:t>
            </a:r>
            <a:endParaRPr lang="en-US" dirty="0"/>
          </a:p>
        </p:txBody>
      </p:sp>
      <p:sp>
        <p:nvSpPr>
          <p:cNvPr id="261" name="Google Shape;261;p2"/>
          <p:cNvSpPr txBox="1">
            <a:spLocks noGrp="1"/>
          </p:cNvSpPr>
          <p:nvPr>
            <p:ph type="body" idx="2"/>
          </p:nvPr>
        </p:nvSpPr>
        <p:spPr>
          <a:xfrm>
            <a:off x="755541" y="56272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err="1"/>
              <a:t>Úvod</a:t>
            </a:r>
            <a:endParaRPr dirty="0"/>
          </a:p>
        </p:txBody>
      </p:sp>
      <p:grpSp>
        <p:nvGrpSpPr>
          <p:cNvPr id="262" name="Google Shape;262;p2"/>
          <p:cNvGrpSpPr/>
          <p:nvPr/>
        </p:nvGrpSpPr>
        <p:grpSpPr>
          <a:xfrm rot="3730759">
            <a:off x="10590024" y="380632"/>
            <a:ext cx="949887" cy="1163493"/>
            <a:chOff x="7602444" y="4967675"/>
            <a:chExt cx="483620" cy="592374"/>
          </a:xfrm>
        </p:grpSpPr>
        <p:grpSp>
          <p:nvGrpSpPr>
            <p:cNvPr id="263" name="Google Shape;263;p2"/>
            <p:cNvGrpSpPr/>
            <p:nvPr/>
          </p:nvGrpSpPr>
          <p:grpSpPr>
            <a:xfrm>
              <a:off x="7618661" y="4967675"/>
              <a:ext cx="467403" cy="507609"/>
              <a:chOff x="2251964" y="3590497"/>
              <a:chExt cx="467403" cy="507609"/>
            </a:xfrm>
          </p:grpSpPr>
          <p:sp>
            <p:nvSpPr>
              <p:cNvPr id="264" name="Google Shape;264;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7" name="Google Shape;267;p2"/>
            <p:cNvGrpSpPr/>
            <p:nvPr/>
          </p:nvGrpSpPr>
          <p:grpSpPr>
            <a:xfrm>
              <a:off x="7602444" y="4993761"/>
              <a:ext cx="421973" cy="566288"/>
              <a:chOff x="2235747" y="3616583"/>
              <a:chExt cx="421973" cy="566288"/>
            </a:xfrm>
          </p:grpSpPr>
          <p:sp>
            <p:nvSpPr>
              <p:cNvPr id="268" name="Google Shape;268;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566A41BA-EA4D-ACD6-705A-3D119241B85B}"/>
              </a:ext>
            </a:extLst>
          </p:cNvPr>
          <p:cNvSpPr/>
          <p:nvPr/>
        </p:nvSpPr>
        <p:spPr>
          <a:xfrm>
            <a:off x="4305301" y="5149611"/>
            <a:ext cx="3341416"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551918" y="1565257"/>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en-US" dirty="0"/>
              <a:t>Ak si komunity osvoja tieto zásady, môžu vybudovať silnejšie a odolnejšie miestne hospodárstva, podporiť drobných poľnohospodárov a zabezpečiť, aby mal každý prístup k výživným a kultúrne vhodným potravinám.</a:t>
            </a:r>
            <a:endParaRPr dirty="0"/>
          </a:p>
          <a:p>
            <a:pPr marL="800100" lvl="0" indent="-342900" algn="l" rtl="0">
              <a:lnSpc>
                <a:spcPct val="100000"/>
              </a:lnSpc>
              <a:spcBef>
                <a:spcPts val="1200"/>
              </a:spcBef>
              <a:spcAft>
                <a:spcPts val="0"/>
              </a:spcAft>
              <a:buSzPts val="2400"/>
              <a:buFont typeface="Arial"/>
              <a:buChar char="•"/>
            </a:pPr>
            <a:r>
              <a:rPr lang="en-US" dirty="0"/>
              <a:t>Tieto postupy zahŕňajú recykláciu živín, podporu biodiverzity, znižovanie závislosti od externých vstupov a podporu odolnosti voči zmene klímy. </a:t>
            </a:r>
            <a:endParaRPr dirty="0"/>
          </a:p>
          <a:p>
            <a:pPr marL="800100" lvl="0" indent="-342900" algn="l" rtl="0">
              <a:lnSpc>
                <a:spcPct val="100000"/>
              </a:lnSpc>
              <a:spcBef>
                <a:spcPts val="1200"/>
              </a:spcBef>
              <a:spcAft>
                <a:spcPts val="600"/>
              </a:spcAft>
              <a:buSzPts val="2400"/>
              <a:buFont typeface="Arial"/>
              <a:buChar char="•"/>
            </a:pPr>
            <a:r>
              <a:rPr lang="en-US" dirty="0"/>
              <a:t>Agroekológia je v podstate transformačný prístup, ktorý spája ekologickú vedu so sociálnou spravodlivosťou a ktorého cieľom je vytvoriť udržateľný a spravodlivý potravinový systém pre všetkých.</a:t>
            </a:r>
          </a:p>
          <a:p>
            <a:pPr indent="0" algn="r">
              <a:lnSpc>
                <a:spcPct val="100000"/>
              </a:lnSpc>
              <a:spcBef>
                <a:spcPts val="1200"/>
              </a:spcBef>
              <a:spcAft>
                <a:spcPts val="600"/>
              </a:spcAft>
            </a:pPr>
            <a:r>
              <a:rPr lang="en-US" dirty="0">
                <a:hlinkClick r:id="rId3"/>
              </a:rPr>
              <a:t>Práca FAO v oblasti agroekológie</a:t>
            </a:r>
            <a:endParaRPr lang="en-US" dirty="0"/>
          </a:p>
        </p:txBody>
      </p:sp>
      <p:sp>
        <p:nvSpPr>
          <p:cNvPr id="275" name="Google Shape;275;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Úvod</a:t>
            </a:r>
            <a:endParaRPr/>
          </a:p>
          <a:p>
            <a:pPr marL="0" lvl="0" indent="0" algn="l" rtl="0">
              <a:lnSpc>
                <a:spcPct val="90000"/>
              </a:lnSpc>
              <a:spcBef>
                <a:spcPts val="1000"/>
              </a:spcBef>
              <a:spcAft>
                <a:spcPts val="0"/>
              </a:spcAft>
              <a:buClr>
                <a:srgbClr val="8DC641"/>
              </a:buClr>
              <a:buSzPts val="3600"/>
              <a:buNone/>
            </a:pPr>
            <a:endParaRPr/>
          </a:p>
        </p:txBody>
      </p:sp>
      <p:grpSp>
        <p:nvGrpSpPr>
          <p:cNvPr id="276" name="Google Shape;276;p11"/>
          <p:cNvGrpSpPr/>
          <p:nvPr/>
        </p:nvGrpSpPr>
        <p:grpSpPr>
          <a:xfrm rot="3730759">
            <a:off x="10590024" y="380632"/>
            <a:ext cx="949887" cy="1163493"/>
            <a:chOff x="7602444" y="4967675"/>
            <a:chExt cx="483620" cy="592374"/>
          </a:xfrm>
        </p:grpSpPr>
        <p:grpSp>
          <p:nvGrpSpPr>
            <p:cNvPr id="277" name="Google Shape;277;p11"/>
            <p:cNvGrpSpPr/>
            <p:nvPr/>
          </p:nvGrpSpPr>
          <p:grpSpPr>
            <a:xfrm>
              <a:off x="7618661" y="4967675"/>
              <a:ext cx="467403" cy="507609"/>
              <a:chOff x="2251964" y="3590497"/>
              <a:chExt cx="467403" cy="507609"/>
            </a:xfrm>
          </p:grpSpPr>
          <p:sp>
            <p:nvSpPr>
              <p:cNvPr id="278" name="Google Shape;278;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p11"/>
            <p:cNvGrpSpPr/>
            <p:nvPr/>
          </p:nvGrpSpPr>
          <p:grpSpPr>
            <a:xfrm>
              <a:off x="7602444" y="4993761"/>
              <a:ext cx="421973" cy="566288"/>
              <a:chOff x="2235747" y="3616583"/>
              <a:chExt cx="421973" cy="566288"/>
            </a:xfrm>
          </p:grpSpPr>
          <p:sp>
            <p:nvSpPr>
              <p:cNvPr id="282" name="Google Shape;282;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F9A18E21-D559-A823-09BE-666059C9AF3D}"/>
              </a:ext>
            </a:extLst>
          </p:cNvPr>
          <p:cNvSpPr/>
          <p:nvPr/>
        </p:nvSpPr>
        <p:spPr>
          <a:xfrm>
            <a:off x="3876676" y="4865401"/>
            <a:ext cx="3284266"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Viac informácií nájdete tu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body" idx="1"/>
          </p:nvPr>
        </p:nvSpPr>
        <p:spPr>
          <a:xfrm>
            <a:off x="6186233" y="2341241"/>
            <a:ext cx="56280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Podpora väzieb v rámci Spoločenstva prostredníctvom</a:t>
            </a:r>
            <a:endParaRPr/>
          </a:p>
        </p:txBody>
      </p:sp>
      <p:sp>
        <p:nvSpPr>
          <p:cNvPr id="290" name="Google Shape;290;p4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02</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1696</Words>
  <Application>Microsoft Office PowerPoint</Application>
  <PresentationFormat>Widescreen</PresentationFormat>
  <Paragraphs>167</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Montserrat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docId:13871325DE9050422EFA44A34CDA23BC</cp:keywords>
  <cp:lastModifiedBy>Paula Whyte ( Momentum Consulting )</cp:lastModifiedBy>
  <cp:revision>14</cp:revision>
  <dcterms:created xsi:type="dcterms:W3CDTF">2020-10-14T13:32:04Z</dcterms:created>
  <dcterms:modified xsi:type="dcterms:W3CDTF">2024-08-06T08:04:42Z</dcterms:modified>
</cp:coreProperties>
</file>