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0"/>
  </p:notesMasterIdLst>
  <p:sldIdLst>
    <p:sldId id="4286" r:id="rId2"/>
    <p:sldId id="4306" r:id="rId3"/>
    <p:sldId id="4376" r:id="rId4"/>
    <p:sldId id="269" r:id="rId5"/>
    <p:sldId id="270" r:id="rId6"/>
    <p:sldId id="271" r:id="rId7"/>
    <p:sldId id="272" r:id="rId8"/>
    <p:sldId id="4323" r:id="rId9"/>
    <p:sldId id="4338" r:id="rId10"/>
    <p:sldId id="4300" r:id="rId11"/>
    <p:sldId id="4356" r:id="rId12"/>
    <p:sldId id="4358" r:id="rId13"/>
    <p:sldId id="4359" r:id="rId14"/>
    <p:sldId id="4360" r:id="rId15"/>
    <p:sldId id="4361" r:id="rId16"/>
    <p:sldId id="4342" r:id="rId17"/>
    <p:sldId id="4344" r:id="rId18"/>
    <p:sldId id="4363" r:id="rId19"/>
    <p:sldId id="4364" r:id="rId20"/>
    <p:sldId id="4365" r:id="rId21"/>
    <p:sldId id="4366" r:id="rId22"/>
    <p:sldId id="4369" r:id="rId23"/>
    <p:sldId id="4367" r:id="rId24"/>
    <p:sldId id="4368" r:id="rId25"/>
    <p:sldId id="4287" r:id="rId26"/>
    <p:sldId id="4351" r:id="rId27"/>
    <p:sldId id="4370" r:id="rId28"/>
    <p:sldId id="4352" r:id="rId29"/>
    <p:sldId id="4339" r:id="rId30"/>
    <p:sldId id="4347" r:id="rId31"/>
    <p:sldId id="4340" r:id="rId32"/>
    <p:sldId id="4371" r:id="rId33"/>
    <p:sldId id="4372" r:id="rId34"/>
    <p:sldId id="4373" r:id="rId35"/>
    <p:sldId id="4374" r:id="rId36"/>
    <p:sldId id="4375" r:id="rId37"/>
    <p:sldId id="4319" r:id="rId38"/>
    <p:sldId id="2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33"/>
    <a:srgbClr val="87A66E"/>
    <a:srgbClr val="94C1AA"/>
    <a:srgbClr val="000000"/>
    <a:srgbClr val="63C1D3"/>
    <a:srgbClr val="287B8C"/>
    <a:srgbClr val="75A949"/>
    <a:srgbClr val="9FDADF"/>
    <a:srgbClr val="8DC641"/>
    <a:srgbClr val="064A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9385" autoAdjust="0"/>
  </p:normalViewPr>
  <p:slideViewPr>
    <p:cSldViewPr snapToGrid="0" snapToObjects="1">
      <p:cViewPr varScale="1">
        <p:scale>
          <a:sx n="95" d="100"/>
          <a:sy n="95" d="100"/>
        </p:scale>
        <p:origin x="1194"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Kliknutím upravíte štýly hlavného textu</a:t>
            </a:r>
          </a:p>
          <a:p>
            <a:pPr lvl="1"/>
            <a:r>
              <a:rPr lang="en-GB"/>
              <a:t>Druhá úroveň</a:t>
            </a:r>
          </a:p>
          <a:p>
            <a:pPr lvl="2"/>
            <a:r>
              <a:rPr lang="en-GB"/>
              <a:t>Tretia úroveň</a:t>
            </a:r>
          </a:p>
          <a:p>
            <a:pPr lvl="3"/>
            <a:r>
              <a:rPr lang="en-GB"/>
              <a:t>Štvrtá úroveň</a:t>
            </a:r>
          </a:p>
          <a:p>
            <a:pPr lvl="4"/>
            <a:r>
              <a:rPr lang="en-GB"/>
              <a:t>Piata úroveň</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01631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28133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235516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231305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44119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397875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38938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16402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EU DARE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694846"/>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pic>
        <p:nvPicPr>
          <p:cNvPr id="2" name="Graphic 1">
            <a:extLst>
              <a:ext uri="{FF2B5EF4-FFF2-40B4-BE49-F238E27FC236}">
                <a16:creationId xmlns:a16="http://schemas.microsoft.com/office/drawing/2014/main" id="{0491397C-5ADC-5295-0BCE-3A9A4982EDF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4" name="Graphic 12">
            <a:extLst>
              <a:ext uri="{FF2B5EF4-FFF2-40B4-BE49-F238E27FC236}">
                <a16:creationId xmlns:a16="http://schemas.microsoft.com/office/drawing/2014/main" id="{9F564081-4710-16F5-CFD0-EFED7220F6B1}"/>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544169" y="-2888292"/>
            <a:ext cx="5131224"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6186233" y="2341241"/>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502882" y="892243"/>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2" name="Graphic 1">
            <a:extLst>
              <a:ext uri="{FF2B5EF4-FFF2-40B4-BE49-F238E27FC236}">
                <a16:creationId xmlns:a16="http://schemas.microsoft.com/office/drawing/2014/main" id="{DD1B5276-4697-134C-5141-92087E53F29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3" name="Graphic 12">
            <a:extLst>
              <a:ext uri="{FF2B5EF4-FFF2-40B4-BE49-F238E27FC236}">
                <a16:creationId xmlns:a16="http://schemas.microsoft.com/office/drawing/2014/main" id="{9C67662B-0CEE-FBC7-D294-08845D5FA785}"/>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1D6565CD-14A9-102E-64D3-ADE50FB947F6}"/>
              </a:ext>
            </a:extLst>
          </p:cNvPr>
          <p:cNvGrpSpPr/>
          <p:nvPr userDrawn="1"/>
        </p:nvGrpSpPr>
        <p:grpSpPr>
          <a:xfrm>
            <a:off x="482255" y="3109382"/>
            <a:ext cx="6917577" cy="2914086"/>
            <a:chOff x="1202708" y="6807724"/>
            <a:chExt cx="6270636" cy="2641557"/>
          </a:xfrm>
        </p:grpSpPr>
        <p:grpSp>
          <p:nvGrpSpPr>
            <p:cNvPr id="5" name="Graphic 83">
              <a:extLst>
                <a:ext uri="{FF2B5EF4-FFF2-40B4-BE49-F238E27FC236}">
                  <a16:creationId xmlns:a16="http://schemas.microsoft.com/office/drawing/2014/main" id="{C00150BE-4DA1-1DD8-7F5C-048506034CBA}"/>
                </a:ext>
              </a:extLst>
            </p:cNvPr>
            <p:cNvGrpSpPr/>
            <p:nvPr/>
          </p:nvGrpSpPr>
          <p:grpSpPr>
            <a:xfrm>
              <a:off x="2348838" y="6807724"/>
              <a:ext cx="1249545" cy="2223619"/>
              <a:chOff x="2348838" y="6807724"/>
              <a:chExt cx="1249545" cy="2223619"/>
            </a:xfrm>
          </p:grpSpPr>
          <p:sp>
            <p:nvSpPr>
              <p:cNvPr id="11" name="Freeform 10">
                <a:extLst>
                  <a:ext uri="{FF2B5EF4-FFF2-40B4-BE49-F238E27FC236}">
                    <a16:creationId xmlns:a16="http://schemas.microsoft.com/office/drawing/2014/main" id="{BE76BAF2-FE45-C7F4-C72C-D48FC631657F}"/>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F50E4DA-9E2A-805D-72E1-D13D74A541A3}"/>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E9CEAE3-4F0E-EC78-D6AA-B42A2670E9B9}"/>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777710E-DFF1-293A-DA94-75C7CBAE188D}"/>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4" name="Graphic 83">
                <a:extLst>
                  <a:ext uri="{FF2B5EF4-FFF2-40B4-BE49-F238E27FC236}">
                    <a16:creationId xmlns:a16="http://schemas.microsoft.com/office/drawing/2014/main" id="{3BE665FF-0DAC-FF0A-F21B-AE212DA1B783}"/>
                  </a:ext>
                </a:extLst>
              </p:cNvPr>
              <p:cNvGrpSpPr/>
              <p:nvPr/>
            </p:nvGrpSpPr>
            <p:grpSpPr>
              <a:xfrm>
                <a:off x="2483956" y="6807724"/>
                <a:ext cx="738321" cy="802017"/>
                <a:chOff x="2483956" y="6807724"/>
                <a:chExt cx="738321" cy="802017"/>
              </a:xfrm>
              <a:solidFill>
                <a:srgbClr val="8DC641"/>
              </a:solidFill>
            </p:grpSpPr>
            <p:sp>
              <p:nvSpPr>
                <p:cNvPr id="25" name="Freeform 24">
                  <a:extLst>
                    <a:ext uri="{FF2B5EF4-FFF2-40B4-BE49-F238E27FC236}">
                      <a16:creationId xmlns:a16="http://schemas.microsoft.com/office/drawing/2014/main" id="{D8743E89-42E1-E523-299E-9BDFB38D00FB}"/>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E932F38-9CAF-36C0-A207-A93AECE8176C}"/>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7220D11-E491-4CC6-0C4B-5599E806AC05}"/>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6" name="Graphic 83">
              <a:extLst>
                <a:ext uri="{FF2B5EF4-FFF2-40B4-BE49-F238E27FC236}">
                  <a16:creationId xmlns:a16="http://schemas.microsoft.com/office/drawing/2014/main" id="{2585067D-428D-933C-4222-1212CBE6C0B6}"/>
                </a:ext>
              </a:extLst>
            </p:cNvPr>
            <p:cNvGrpSpPr/>
            <p:nvPr/>
          </p:nvGrpSpPr>
          <p:grpSpPr>
            <a:xfrm>
              <a:off x="1202708" y="6848940"/>
              <a:ext cx="6270636" cy="2600341"/>
              <a:chOff x="1202708" y="6848940"/>
              <a:chExt cx="6270636" cy="2600341"/>
            </a:xfrm>
            <a:solidFill>
              <a:srgbClr val="231F20"/>
            </a:solidFill>
          </p:grpSpPr>
          <p:sp>
            <p:nvSpPr>
              <p:cNvPr id="7" name="Freeform 6">
                <a:extLst>
                  <a:ext uri="{FF2B5EF4-FFF2-40B4-BE49-F238E27FC236}">
                    <a16:creationId xmlns:a16="http://schemas.microsoft.com/office/drawing/2014/main" id="{05272B69-FE87-DE2F-7959-53D17770A5B0}"/>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CC380-A7D7-F67C-11B0-2441DB26A693}"/>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49" name="Freeform 48">
            <a:extLst>
              <a:ext uri="{FF2B5EF4-FFF2-40B4-BE49-F238E27FC236}">
                <a16:creationId xmlns:a16="http://schemas.microsoft.com/office/drawing/2014/main" id="{4359AA21-EC2B-BFEF-971D-94D10D87B4BB}"/>
              </a:ext>
            </a:extLst>
          </p:cNvPr>
          <p:cNvSpPr/>
          <p:nvPr userDrawn="1"/>
        </p:nvSpPr>
        <p:spPr>
          <a:xfrm>
            <a:off x="6186233" y="1718215"/>
            <a:ext cx="6010479" cy="86688"/>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092144" y="-1284365"/>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rot="16200000">
            <a:off x="8861858" y="-250778"/>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502088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728421"/>
            <a:ext cx="11356551" cy="4377036"/>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4530600"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20835" y="2037653"/>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20835" y="1228077"/>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 name="Freeform 15">
            <a:extLst>
              <a:ext uri="{FF2B5EF4-FFF2-40B4-BE49-F238E27FC236}">
                <a16:creationId xmlns:a16="http://schemas.microsoft.com/office/drawing/2014/main" id="{6565B2FF-54A6-26E5-37D5-73093C8A3852}"/>
              </a:ext>
            </a:extLst>
          </p:cNvPr>
          <p:cNvSpPr/>
          <p:nvPr userDrawn="1"/>
        </p:nvSpPr>
        <p:spPr>
          <a:xfrm>
            <a:off x="-169156"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52161E5D-05CF-35DE-FB4C-BA0FC71B496F}"/>
              </a:ext>
            </a:extLst>
          </p:cNvPr>
          <p:cNvGrpSpPr/>
          <p:nvPr userDrawn="1"/>
        </p:nvGrpSpPr>
        <p:grpSpPr>
          <a:xfrm>
            <a:off x="309236" y="3028352"/>
            <a:ext cx="6499866" cy="2738122"/>
            <a:chOff x="1202708" y="6807724"/>
            <a:chExt cx="6270636" cy="2641557"/>
          </a:xfrm>
        </p:grpSpPr>
        <p:grpSp>
          <p:nvGrpSpPr>
            <p:cNvPr id="18" name="Graphic 83">
              <a:extLst>
                <a:ext uri="{FF2B5EF4-FFF2-40B4-BE49-F238E27FC236}">
                  <a16:creationId xmlns:a16="http://schemas.microsoft.com/office/drawing/2014/main" id="{4DE4FAED-9F6A-19B5-53A3-3E5E43014923}"/>
                </a:ext>
              </a:extLst>
            </p:cNvPr>
            <p:cNvGrpSpPr/>
            <p:nvPr/>
          </p:nvGrpSpPr>
          <p:grpSpPr>
            <a:xfrm>
              <a:off x="2348838" y="6807724"/>
              <a:ext cx="1249545" cy="2223619"/>
              <a:chOff x="2348838" y="6807724"/>
              <a:chExt cx="1249545" cy="2223619"/>
            </a:xfrm>
          </p:grpSpPr>
          <p:sp>
            <p:nvSpPr>
              <p:cNvPr id="22" name="Freeform 21">
                <a:extLst>
                  <a:ext uri="{FF2B5EF4-FFF2-40B4-BE49-F238E27FC236}">
                    <a16:creationId xmlns:a16="http://schemas.microsoft.com/office/drawing/2014/main" id="{A3A0C2DA-D4A9-8976-6CE8-500AAB2EDAB0}"/>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BE900AB-CD5E-E1DC-55AE-085C5420A89A}"/>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93B2A3-80EE-AA34-8265-26CA25C2B978}"/>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55ED290-EE09-FFED-D2FB-FF5A3073C2F9}"/>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6" name="Graphic 83">
                <a:extLst>
                  <a:ext uri="{FF2B5EF4-FFF2-40B4-BE49-F238E27FC236}">
                    <a16:creationId xmlns:a16="http://schemas.microsoft.com/office/drawing/2014/main" id="{F7D2B9BB-52C0-DDDA-7F66-7530C5F40656}"/>
                  </a:ext>
                </a:extLst>
              </p:cNvPr>
              <p:cNvGrpSpPr/>
              <p:nvPr/>
            </p:nvGrpSpPr>
            <p:grpSpPr>
              <a:xfrm>
                <a:off x="2483956" y="6807724"/>
                <a:ext cx="738321" cy="802017"/>
                <a:chOff x="2483956" y="6807724"/>
                <a:chExt cx="738321" cy="802017"/>
              </a:xfrm>
              <a:solidFill>
                <a:srgbClr val="8DC641"/>
              </a:solidFill>
            </p:grpSpPr>
            <p:sp>
              <p:nvSpPr>
                <p:cNvPr id="27" name="Freeform 26">
                  <a:extLst>
                    <a:ext uri="{FF2B5EF4-FFF2-40B4-BE49-F238E27FC236}">
                      <a16:creationId xmlns:a16="http://schemas.microsoft.com/office/drawing/2014/main" id="{0E5E917A-C781-8C39-EE8F-22A72C53AB30}"/>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201E2D8-5BE4-92E3-744B-3D37B1BC8898}"/>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431EBB2-FB61-9D9F-38EE-D64DCD8E8D43}"/>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19" name="Graphic 83">
              <a:extLst>
                <a:ext uri="{FF2B5EF4-FFF2-40B4-BE49-F238E27FC236}">
                  <a16:creationId xmlns:a16="http://schemas.microsoft.com/office/drawing/2014/main" id="{27F72B99-786F-BCBC-C273-6A15C7806D4C}"/>
                </a:ext>
              </a:extLst>
            </p:cNvPr>
            <p:cNvGrpSpPr/>
            <p:nvPr/>
          </p:nvGrpSpPr>
          <p:grpSpPr>
            <a:xfrm>
              <a:off x="1202708" y="6848940"/>
              <a:ext cx="6270636" cy="2600341"/>
              <a:chOff x="1202708" y="6848940"/>
              <a:chExt cx="6270636" cy="2600341"/>
            </a:xfrm>
            <a:solidFill>
              <a:srgbClr val="231F20"/>
            </a:solidFill>
          </p:grpSpPr>
          <p:sp>
            <p:nvSpPr>
              <p:cNvPr id="20" name="Freeform 19">
                <a:extLst>
                  <a:ext uri="{FF2B5EF4-FFF2-40B4-BE49-F238E27FC236}">
                    <a16:creationId xmlns:a16="http://schemas.microsoft.com/office/drawing/2014/main" id="{D6AC22A1-776C-F27F-3607-F1F132D11F1E}"/>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FF62B51-67F7-64C5-A37E-BDBC00CD5D4B}"/>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30" name="Text Placeholder 23">
            <a:extLst>
              <a:ext uri="{FF2B5EF4-FFF2-40B4-BE49-F238E27FC236}">
                <a16:creationId xmlns:a16="http://schemas.microsoft.com/office/drawing/2014/main" id="{587BDFE5-A273-0B61-D595-D027BBAE1B61}"/>
              </a:ext>
            </a:extLst>
          </p:cNvPr>
          <p:cNvSpPr>
            <a:spLocks noGrp="1"/>
          </p:cNvSpPr>
          <p:nvPr>
            <p:ph type="body" sz="quarter" idx="17" hasCustomPrompt="1"/>
          </p:nvPr>
        </p:nvSpPr>
        <p:spPr>
          <a:xfrm>
            <a:off x="6199057" y="4615890"/>
            <a:ext cx="5278651" cy="697353"/>
          </a:xfrm>
          <a:prstGeom prst="rect">
            <a:avLst/>
          </a:prstGeom>
        </p:spPr>
        <p:txBody>
          <a:bodyPr>
            <a:normAutofit/>
          </a:bodyPr>
          <a:lstStyle>
            <a:lvl1pPr marL="0" indent="0" algn="r">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42108"/>
      </p:ext>
    </p:extLst>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vider ">
  <p:cSld name="1_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61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Slide">
  <p:cSld name="1_Photo Slide">
    <p:spTree>
      <p:nvGrpSpPr>
        <p:cNvPr id="1" name="Shape 79"/>
        <p:cNvGrpSpPr/>
        <p:nvPr/>
      </p:nvGrpSpPr>
      <p:grpSpPr>
        <a:xfrm>
          <a:off x="0" y="0"/>
          <a:ext cx="0" cy="0"/>
          <a:chOff x="0" y="0"/>
          <a:chExt cx="0" cy="0"/>
        </a:xfrm>
      </p:grpSpPr>
      <p:sp>
        <p:nvSpPr>
          <p:cNvPr id="80" name="Google Shape;80;p37"/>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545263" y="1452563"/>
            <a:ext cx="5646737" cy="4656137"/>
          </a:xfrm>
          <a:prstGeom prst="rect">
            <a:avLst/>
          </a:prstGeom>
          <a:solidFill>
            <a:srgbClr val="D8D8D8"/>
          </a:solidFill>
          <a:ln>
            <a:noFill/>
          </a:ln>
        </p:spPr>
      </p:sp>
    </p:spTree>
    <p:extLst>
      <p:ext uri="{BB962C8B-B14F-4D97-AF65-F5344CB8AC3E}">
        <p14:creationId xmlns:p14="http://schemas.microsoft.com/office/powerpoint/2010/main" val="383945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 Point x3 slide with photo">
  <p:cSld name="1_Bullet Point x3 slide with photo">
    <p:spTree>
      <p:nvGrpSpPr>
        <p:cNvPr id="1" name="Shape 89"/>
        <p:cNvGrpSpPr/>
        <p:nvPr/>
      </p:nvGrpSpPr>
      <p:grpSpPr>
        <a:xfrm>
          <a:off x="0" y="0"/>
          <a:ext cx="0" cy="0"/>
          <a:chOff x="0" y="0"/>
          <a:chExt cx="0" cy="0"/>
        </a:xfrm>
      </p:grpSpPr>
      <p:sp>
        <p:nvSpPr>
          <p:cNvPr id="90" name="Google Shape;90;p40"/>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91" name="Google Shape;91;p4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0"/>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40"/>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40"/>
          <p:cNvGrpSpPr/>
          <p:nvPr/>
        </p:nvGrpSpPr>
        <p:grpSpPr>
          <a:xfrm>
            <a:off x="4054161" y="721803"/>
            <a:ext cx="7547911" cy="1674487"/>
            <a:chOff x="4061909" y="1565906"/>
            <a:chExt cx="7547911" cy="1882781"/>
          </a:xfrm>
        </p:grpSpPr>
        <p:cxnSp>
          <p:nvCxnSpPr>
            <p:cNvPr id="96" name="Google Shape;96;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40"/>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40"/>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40"/>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0"/>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0"/>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40"/>
          <p:cNvGrpSpPr/>
          <p:nvPr/>
        </p:nvGrpSpPr>
        <p:grpSpPr>
          <a:xfrm>
            <a:off x="4054160" y="2644936"/>
            <a:ext cx="7547911" cy="1674487"/>
            <a:chOff x="4061909" y="1565906"/>
            <a:chExt cx="7547911" cy="1882781"/>
          </a:xfrm>
        </p:grpSpPr>
        <p:cxnSp>
          <p:nvCxnSpPr>
            <p:cNvPr id="105" name="Google Shape;105;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40"/>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40"/>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40"/>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40"/>
          <p:cNvGrpSpPr/>
          <p:nvPr/>
        </p:nvGrpSpPr>
        <p:grpSpPr>
          <a:xfrm>
            <a:off x="4069658" y="4508733"/>
            <a:ext cx="7547911" cy="1674487"/>
            <a:chOff x="4061909" y="1565906"/>
            <a:chExt cx="7547911" cy="1882781"/>
          </a:xfrm>
        </p:grpSpPr>
        <p:cxnSp>
          <p:nvCxnSpPr>
            <p:cNvPr id="114" name="Google Shape;114;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40"/>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40"/>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extLst>
      <p:ext uri="{BB962C8B-B14F-4D97-AF65-F5344CB8AC3E}">
        <p14:creationId xmlns:p14="http://schemas.microsoft.com/office/powerpoint/2010/main" val="409272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ne Slide">
  <p:cSld name="2_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793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inal Slide">
  <p:cSld name="1_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543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17" name="Freeform 37">
            <a:extLst>
              <a:ext uri="{FF2B5EF4-FFF2-40B4-BE49-F238E27FC236}">
                <a16:creationId xmlns:a16="http://schemas.microsoft.com/office/drawing/2014/main" id="{999300AA-363E-0BB7-F85E-C70A10D96D1D}"/>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641A2D1D-FF8A-C08E-D7BA-E63773CAAB88}"/>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3" name="Text Placeholder 8">
            <a:extLst>
              <a:ext uri="{FF2B5EF4-FFF2-40B4-BE49-F238E27FC236}">
                <a16:creationId xmlns:a16="http://schemas.microsoft.com/office/drawing/2014/main" id="{2FC32F57-1C94-02F9-DFB0-1878A4BFDB77}"/>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 name="Text Placeholder 8">
            <a:extLst>
              <a:ext uri="{FF2B5EF4-FFF2-40B4-BE49-F238E27FC236}">
                <a16:creationId xmlns:a16="http://schemas.microsoft.com/office/drawing/2014/main" id="{CB0C8F24-20EA-6587-4860-6AFF290A33F8}"/>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grpSp>
        <p:nvGrpSpPr>
          <p:cNvPr id="5" name="Group 4">
            <a:extLst>
              <a:ext uri="{FF2B5EF4-FFF2-40B4-BE49-F238E27FC236}">
                <a16:creationId xmlns:a16="http://schemas.microsoft.com/office/drawing/2014/main" id="{44192E7E-73A5-12AA-52FC-8B4F828258C5}"/>
              </a:ext>
            </a:extLst>
          </p:cNvPr>
          <p:cNvGrpSpPr/>
          <p:nvPr userDrawn="1"/>
        </p:nvGrpSpPr>
        <p:grpSpPr>
          <a:xfrm>
            <a:off x="4054161" y="694846"/>
            <a:ext cx="7547911" cy="4511244"/>
            <a:chOff x="4061909" y="1565906"/>
            <a:chExt cx="7547911" cy="5072410"/>
          </a:xfrm>
        </p:grpSpPr>
        <p:cxnSp>
          <p:nvCxnSpPr>
            <p:cNvPr id="6" name="Straight Connector 5">
              <a:extLst>
                <a:ext uri="{FF2B5EF4-FFF2-40B4-BE49-F238E27FC236}">
                  <a16:creationId xmlns:a16="http://schemas.microsoft.com/office/drawing/2014/main" id="{08F8C34D-195B-FD15-9683-3EF3BC850F9F}"/>
                </a:ext>
              </a:extLst>
            </p:cNvPr>
            <p:cNvCxnSpPr>
              <a:cxnSpLocks/>
            </p:cNvCxnSpPr>
            <p:nvPr userDrawn="1"/>
          </p:nvCxnSpPr>
          <p:spPr>
            <a:xfrm>
              <a:off x="11609820" y="1582845"/>
              <a:ext cx="0" cy="5055471"/>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5C0436-094B-4A63-1765-EBD3BEC56B80}"/>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D367A0-1B8C-BB53-74D4-C428FF456EC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B57C5270-456A-E6E9-682F-40DCAA7A0E2E}"/>
              </a:ext>
            </a:extLst>
          </p:cNvPr>
          <p:cNvCxnSpPr>
            <a:cxnSpLocks/>
          </p:cNvCxnSpPr>
          <p:nvPr userDrawn="1"/>
        </p:nvCxnSpPr>
        <p:spPr>
          <a:xfrm>
            <a:off x="4054160" y="2000290"/>
            <a:ext cx="0" cy="32058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1D460E-6F7B-20EE-4BB7-F84482BF38C7}"/>
              </a:ext>
            </a:extLst>
          </p:cNvPr>
          <p:cNvCxnSpPr>
            <a:cxnSpLocks/>
          </p:cNvCxnSpPr>
          <p:nvPr userDrawn="1"/>
        </p:nvCxnSpPr>
        <p:spPr>
          <a:xfrm>
            <a:off x="4054160" y="5206090"/>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4726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517168" y="3092717"/>
            <a:ext cx="11393619" cy="3142374"/>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3" name="Graphic 12">
            <a:extLst>
              <a:ext uri="{FF2B5EF4-FFF2-40B4-BE49-F238E27FC236}">
                <a16:creationId xmlns:a16="http://schemas.microsoft.com/office/drawing/2014/main" id="{26CC6A74-EB58-1A9E-FD5E-B360272852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40" y="-215395"/>
            <a:ext cx="6718883" cy="3816325"/>
          </a:xfrm>
          <a:prstGeom prst="rect">
            <a:avLst/>
          </a:prstGeom>
        </p:spPr>
      </p:pic>
      <p:sp>
        <p:nvSpPr>
          <p:cNvPr id="16" name="Freeform 15">
            <a:extLst>
              <a:ext uri="{FF2B5EF4-FFF2-40B4-BE49-F238E27FC236}">
                <a16:creationId xmlns:a16="http://schemas.microsoft.com/office/drawing/2014/main" id="{C5831853-3F42-2938-75D6-3E281E5B1564}"/>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935325" y="444830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935326" y="382557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031059" y="445499"/>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770610" y="9117214"/>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712750" y="5921074"/>
            <a:ext cx="5278651" cy="697353"/>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9" name="Picture Placeholder 11">
            <a:extLst>
              <a:ext uri="{FF2B5EF4-FFF2-40B4-BE49-F238E27FC236}">
                <a16:creationId xmlns:a16="http://schemas.microsoft.com/office/drawing/2014/main" id="{1098C2DB-4C81-8C5D-E2DE-9A64EDF94AC2}"/>
              </a:ext>
            </a:extLst>
          </p:cNvPr>
          <p:cNvSpPr>
            <a:spLocks noGrp="1"/>
          </p:cNvSpPr>
          <p:nvPr>
            <p:ph type="pic" sz="quarter" idx="42"/>
          </p:nvPr>
        </p:nvSpPr>
        <p:spPr>
          <a:xfrm>
            <a:off x="6404869" y="1379349"/>
            <a:ext cx="5153881" cy="515435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758B67A-69DD-268C-54DF-07D403273975}"/>
              </a:ext>
            </a:extLst>
          </p:cNvPr>
          <p:cNvSpPr/>
          <p:nvPr userDrawn="1"/>
        </p:nvSpPr>
        <p:spPr>
          <a:xfrm>
            <a:off x="408680" y="1218981"/>
            <a:ext cx="11393619" cy="3322022"/>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690366" y="2260013"/>
            <a:ext cx="5092953"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690367" y="1637287"/>
            <a:ext cx="5092953"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236842" y="28660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Picture Placeholder 11">
            <a:extLst>
              <a:ext uri="{FF2B5EF4-FFF2-40B4-BE49-F238E27FC236}">
                <a16:creationId xmlns:a16="http://schemas.microsoft.com/office/drawing/2014/main" id="{78484704-09FD-8CB2-C579-EF55447B6087}"/>
              </a:ext>
            </a:extLst>
          </p:cNvPr>
          <p:cNvSpPr>
            <a:spLocks noGrp="1"/>
          </p:cNvSpPr>
          <p:nvPr>
            <p:ph type="pic" sz="quarter" idx="42"/>
          </p:nvPr>
        </p:nvSpPr>
        <p:spPr>
          <a:xfrm>
            <a:off x="-1" y="354507"/>
            <a:ext cx="5501637" cy="493964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10" name="Graphic 9">
            <a:extLst>
              <a:ext uri="{FF2B5EF4-FFF2-40B4-BE49-F238E27FC236}">
                <a16:creationId xmlns:a16="http://schemas.microsoft.com/office/drawing/2014/main" id="{087E1EFB-07FB-7EEE-DA95-10A93AC80E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4436" y="3332171"/>
            <a:ext cx="6908399" cy="3923970"/>
          </a:xfrm>
          <a:prstGeom prst="rect">
            <a:avLst/>
          </a:prstGeom>
        </p:spPr>
      </p:pic>
      <p:sp>
        <p:nvSpPr>
          <p:cNvPr id="12" name="Freeform 11">
            <a:extLst>
              <a:ext uri="{FF2B5EF4-FFF2-40B4-BE49-F238E27FC236}">
                <a16:creationId xmlns:a16="http://schemas.microsoft.com/office/drawing/2014/main" id="{4D8A02C5-FA86-0547-D6F7-4C54FD49D38C}"/>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3" name="Text Placeholder 23">
            <a:extLst>
              <a:ext uri="{FF2B5EF4-FFF2-40B4-BE49-F238E27FC236}">
                <a16:creationId xmlns:a16="http://schemas.microsoft.com/office/drawing/2014/main" id="{516EC391-B699-CA18-B486-3AC65E04D04C}"/>
              </a:ext>
            </a:extLst>
          </p:cNvPr>
          <p:cNvSpPr>
            <a:spLocks noGrp="1"/>
          </p:cNvSpPr>
          <p:nvPr>
            <p:ph type="body" sz="quarter" idx="17" hasCustomPrompt="1"/>
          </p:nvPr>
        </p:nvSpPr>
        <p:spPr>
          <a:xfrm>
            <a:off x="712750" y="5890500"/>
            <a:ext cx="3659449" cy="727927"/>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144065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4"/>
            <a:ext cx="5041923" cy="493862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3982712"/>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478182" y="604652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47650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77BFFCE-41A3-AA8B-DF0F-2DC51A98B14D}"/>
              </a:ext>
            </a:extLst>
          </p:cNvPr>
          <p:cNvPicPr>
            <a:picLocks noChangeAspect="1"/>
          </p:cNvPicPr>
          <p:nvPr userDrawn="1"/>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l="5742" t="75046" r="6487" b="13954"/>
          <a:stretch/>
        </p:blipFill>
        <p:spPr>
          <a:xfrm>
            <a:off x="8124669" y="6375621"/>
            <a:ext cx="3540279" cy="252000"/>
          </a:xfrm>
          <a:prstGeom prst="rect">
            <a:avLst/>
          </a:prstGeom>
        </p:spPr>
      </p:pic>
      <p:sp>
        <p:nvSpPr>
          <p:cNvPr id="3" name="Graphic 12">
            <a:extLst>
              <a:ext uri="{FF2B5EF4-FFF2-40B4-BE49-F238E27FC236}">
                <a16:creationId xmlns:a16="http://schemas.microsoft.com/office/drawing/2014/main" id="{66E087F4-2E80-A557-526D-D8CECFA6D70A}"/>
              </a:ext>
            </a:extLst>
          </p:cNvPr>
          <p:cNvSpPr/>
          <p:nvPr userDrawn="1"/>
        </p:nvSpPr>
        <p:spPr>
          <a:xfrm>
            <a:off x="0" y="6444761"/>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88" r:id="rId3"/>
    <p:sldLayoutId id="2147483881" r:id="rId4"/>
    <p:sldLayoutId id="2147483829" r:id="rId5"/>
    <p:sldLayoutId id="2147483882" r:id="rId6"/>
    <p:sldLayoutId id="2147483842" r:id="rId7"/>
    <p:sldLayoutId id="2147483840" r:id="rId8"/>
    <p:sldLayoutId id="2147483880" r:id="rId9"/>
    <p:sldLayoutId id="2147483877" r:id="rId10"/>
    <p:sldLayoutId id="2147483841" r:id="rId11"/>
    <p:sldLayoutId id="2147483879" r:id="rId12"/>
    <p:sldLayoutId id="2147483878" r:id="rId13"/>
    <p:sldLayoutId id="2147483861" r:id="rId14"/>
    <p:sldLayoutId id="2147483833" r:id="rId15"/>
    <p:sldLayoutId id="2147483847" r:id="rId16"/>
    <p:sldLayoutId id="2147483887" r:id="rId17"/>
    <p:sldLayoutId id="2147483853" r:id="rId18"/>
    <p:sldLayoutId id="2147483883" r:id="rId19"/>
    <p:sldLayoutId id="2147483884" r:id="rId20"/>
    <p:sldLayoutId id="2147483885" r:id="rId21"/>
    <p:sldLayoutId id="2147483886" r:id="rId22"/>
    <p:sldLayoutId id="2147483889" r:id="rId23"/>
    <p:sldLayoutId id="214748389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dgs.un.org/goals"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u-dare.com/good-practices/" TargetMode="Externa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hyperlink" Target="https://www.farmingfornature.ie/" TargetMode="External"/><Relationship Id="rId13" Type="http://schemas.openxmlformats.org/officeDocument/2006/relationships/hyperlink" Target="https://nots.ie/" TargetMode="External"/><Relationship Id="rId3" Type="http://schemas.openxmlformats.org/officeDocument/2006/relationships/hyperlink" Target="https://www.ifa.ie/" TargetMode="External"/><Relationship Id="rId7" Type="http://schemas.openxmlformats.org/officeDocument/2006/relationships/hyperlink" Target="https://thatsfarming.com/" TargetMode="External"/><Relationship Id="rId12" Type="http://schemas.openxmlformats.org/officeDocument/2006/relationships/hyperlink" Target="https://www.arc2020.e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agriland.ie/" TargetMode="External"/><Relationship Id="rId11" Type="http://schemas.openxmlformats.org/officeDocument/2006/relationships/hyperlink" Target="http://www.leitrimorganic.com/" TargetMode="External"/><Relationship Id="rId5" Type="http://schemas.openxmlformats.org/officeDocument/2006/relationships/hyperlink" Target="https://talamhbeo.ie/" TargetMode="External"/><Relationship Id="rId15" Type="http://schemas.openxmlformats.org/officeDocument/2006/relationships/hyperlink" Target="https://www.iconfinder.com/icons/2863044/flag_ireland_irish_icon" TargetMode="External"/><Relationship Id="rId10" Type="http://schemas.openxmlformats.org/officeDocument/2006/relationships/hyperlink" Target="https://www.irishorganicassociation.ie/" TargetMode="External"/><Relationship Id="rId4" Type="http://schemas.openxmlformats.org/officeDocument/2006/relationships/hyperlink" Target="https://capnetworkireland.eu/" TargetMode="External"/><Relationship Id="rId9" Type="http://schemas.openxmlformats.org/officeDocument/2006/relationships/hyperlink" Target="https://organicgrowersireland.ie/" TargetMode="External"/><Relationship Id="rId1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hyperlink" Target="https://www.iconfinder.com/icons/2863022/flag_poland_polish_icon" TargetMode="External"/><Relationship Id="rId3" Type="http://schemas.openxmlformats.org/officeDocument/2006/relationships/hyperlink" Target="https://www.cdr.gov.pl/" TargetMode="External"/><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ksow.pl/" TargetMode="External"/><Relationship Id="rId5" Type="http://schemas.openxmlformats.org/officeDocument/2006/relationships/hyperlink" Target="https://kolkarolnicze.pl/" TargetMode="External"/><Relationship Id="rId4" Type="http://schemas.openxmlformats.org/officeDocument/2006/relationships/hyperlink" Target="https://zzpr.org.p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genuinoclandestino.it/" TargetMode="External"/><Relationship Id="rId13" Type="http://schemas.openxmlformats.org/officeDocument/2006/relationships/hyperlink" Target="https://www.iconfinder.com/icons/2863042/flag_italian_italy_icon" TargetMode="External"/><Relationship Id="rId3" Type="http://schemas.openxmlformats.org/officeDocument/2006/relationships/hyperlink" Target="https://www.campagnamica.it/?post_type=anagrafiche&amp;p=694614" TargetMode="External"/><Relationship Id="rId7" Type="http://schemas.openxmlformats.org/officeDocument/2006/relationships/hyperlink" Target="https://feder.bio/" TargetMode="External"/><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legacooppuglia.it/" TargetMode="External"/><Relationship Id="rId11" Type="http://schemas.openxmlformats.org/officeDocument/2006/relationships/hyperlink" Target="https://www.slowfood.it/chi-siamo/che-cose-slow-food/" TargetMode="External"/><Relationship Id="rId5" Type="http://schemas.openxmlformats.org/officeDocument/2006/relationships/hyperlink" Target="https://www.confagricolturafoggia.it/" TargetMode="External"/><Relationship Id="rId10" Type="http://schemas.openxmlformats.org/officeDocument/2006/relationships/hyperlink" Target="https://www.cia.it/" TargetMode="External"/><Relationship Id="rId4" Type="http://schemas.openxmlformats.org/officeDocument/2006/relationships/hyperlink" Target="https://puglia.coldiretti.it/federazioni/foggia/" TargetMode="External"/><Relationship Id="rId9" Type="http://schemas.openxmlformats.org/officeDocument/2006/relationships/hyperlink" Target="https://www.campiaperti.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syf.sk/" TargetMode="External"/><Relationship Id="rId13" Type="http://schemas.openxmlformats.org/officeDocument/2006/relationships/hyperlink" Target="https://www.izpi.sk/" TargetMode="External"/><Relationship Id="rId3" Type="http://schemas.openxmlformats.org/officeDocument/2006/relationships/image" Target="../media/image54.png"/><Relationship Id="rId7" Type="http://schemas.openxmlformats.org/officeDocument/2006/relationships/hyperlink" Target="https://www.vipa.sk/" TargetMode="External"/><Relationship Id="rId12" Type="http://schemas.openxmlformats.org/officeDocument/2006/relationships/hyperlink" Target="https://zchok.sk/"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nahaji.sk/" TargetMode="External"/><Relationship Id="rId11" Type="http://schemas.openxmlformats.org/officeDocument/2006/relationships/hyperlink" Target="https://www.vpms.sk/" TargetMode="External"/><Relationship Id="rId5" Type="http://schemas.openxmlformats.org/officeDocument/2006/relationships/hyperlink" Target="http://www.olejhont.sk/" TargetMode="External"/><Relationship Id="rId10" Type="http://schemas.openxmlformats.org/officeDocument/2006/relationships/hyperlink" Target="https://www.vegget.sk/" TargetMode="External"/><Relationship Id="rId4" Type="http://schemas.openxmlformats.org/officeDocument/2006/relationships/hyperlink" Target="http://almasun.sk/" TargetMode="External"/><Relationship Id="rId9" Type="http://schemas.openxmlformats.org/officeDocument/2006/relationships/hyperlink" Target="https://newedu.info/"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zscr.cz/" TargetMode="External"/><Relationship Id="rId3" Type="http://schemas.openxmlformats.org/officeDocument/2006/relationships/hyperlink" Target="https://zemedelec.cz/" TargetMode="External"/><Relationship Id="rId7" Type="http://schemas.openxmlformats.org/officeDocument/2006/relationships/hyperlink" Target="https://www.cmzu.cz/" TargetMode="External"/><Relationship Id="rId12" Type="http://schemas.openxmlformats.org/officeDocument/2006/relationships/hyperlink" Target="https://www.iconfinder.com/icons/1692178/country_czech_flag_flags_republic_ic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cmszp.cz/" TargetMode="External"/><Relationship Id="rId11" Type="http://schemas.openxmlformats.org/officeDocument/2006/relationships/image" Target="../media/image55.png"/><Relationship Id="rId5" Type="http://schemas.openxmlformats.org/officeDocument/2006/relationships/hyperlink" Target="https://bioinstitut.cz/" TargetMode="External"/><Relationship Id="rId10" Type="http://schemas.openxmlformats.org/officeDocument/2006/relationships/hyperlink" Target="https://www.smacr.cz/en/" TargetMode="External"/><Relationship Id="rId4" Type="http://schemas.openxmlformats.org/officeDocument/2006/relationships/hyperlink" Target="https://eagri.cz/public/portal/" TargetMode="External"/><Relationship Id="rId9" Type="http://schemas.openxmlformats.org/officeDocument/2006/relationships/hyperlink" Target="https://www.foodnet.cz/c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landschafftleben.at/hintergruende/landwirtschaft-ernaehrung-klima" TargetMode="External"/><Relationship Id="rId3" Type="http://schemas.openxmlformats.org/officeDocument/2006/relationships/hyperlink" Target="https://www.lwk-niedersachsen.de/" TargetMode="External"/><Relationship Id="rId7" Type="http://schemas.openxmlformats.org/officeDocument/2006/relationships/hyperlink" Target="https://oekl.at/oek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bio-austria.at/" TargetMode="External"/><Relationship Id="rId11" Type="http://schemas.openxmlformats.org/officeDocument/2006/relationships/image" Target="../media/image56.png"/><Relationship Id="rId5" Type="http://schemas.openxmlformats.org/officeDocument/2006/relationships/hyperlink" Target="https://bauernbund.at/" TargetMode="External"/><Relationship Id="rId10" Type="http://schemas.openxmlformats.org/officeDocument/2006/relationships/hyperlink" Target="https://resola-ev.de/" TargetMode="External"/><Relationship Id="rId4" Type="http://schemas.openxmlformats.org/officeDocument/2006/relationships/hyperlink" Target="https://www.ama.at/home" TargetMode="External"/><Relationship Id="rId9" Type="http://schemas.openxmlformats.org/officeDocument/2006/relationships/hyperlink" Target="https://www.lw.uni-hannover.de/de/institu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eu-dare.com/"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food.ec.europa.eu/system/files/2020-05/f2f_action-plan_2020_strategy-info_en.pdf#:~:text=The%20Farm%20to%20Fork%20Strategy%20is%20a%20new,opportunity%20to%20improve%20lifestyles%2C%20health%2C%20and%20the%20environment."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environment.ec.europa.eu/strategy/biodiversity-strategy-2030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91534" y="4518900"/>
            <a:ext cx="6213250" cy="697353"/>
          </a:xfrm>
        </p:spPr>
        <p:txBody>
          <a:bodyPr/>
          <a:lstStyle/>
          <a:p>
            <a:r>
              <a:rPr lang="en-US" sz="3600" dirty="0"/>
              <a:t>Politiky a rámce spojené s agroekológiou</a:t>
            </a:r>
            <a:endParaRPr lang="en-IE" sz="36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91534" y="3477653"/>
            <a:ext cx="5278651" cy="697353"/>
          </a:xfrm>
        </p:spPr>
        <p:txBody>
          <a:bodyPr>
            <a:noAutofit/>
          </a:bodyPr>
          <a:lstStyle/>
          <a:p>
            <a:r>
              <a:rPr lang="en-US" sz="4800" dirty="0"/>
              <a:t>MODUL 2</a:t>
            </a:r>
          </a:p>
        </p:txBody>
      </p:sp>
      <p:pic>
        <p:nvPicPr>
          <p:cNvPr id="5" name="Picture Placeholder 4" descr="Woman carrying vegetables">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856356" y="1268964"/>
            <a:ext cx="4821945" cy="4064124"/>
          </a:xfrm>
        </p:spPr>
        <p:txBody>
          <a:bodyPr/>
          <a:lstStyle/>
          <a:p>
            <a:r>
              <a:rPr lang="en-US" dirty="0"/>
              <a:t>Pokiaľ ide o </a:t>
            </a:r>
            <a:r>
              <a:rPr lang="en-US" dirty="0" err="1"/>
              <a:t>organizáciu</a:t>
            </a:r>
            <a:r>
              <a:rPr lang="en-US" dirty="0"/>
              <a:t>, realizáciu, dohľad a hodnotenie agroekologických prechodov, odborníci z praxe a ostatné zainteresované strany môžu robiť lepšie rozhodnutia s pomocou 10 prvkov agroekológie!</a:t>
            </a:r>
          </a:p>
        </p:txBody>
      </p:sp>
      <p:pic>
        <p:nvPicPr>
          <p:cNvPr id="7" name="Picture Placeholder 6">
            <a:extLst>
              <a:ext uri="{FF2B5EF4-FFF2-40B4-BE49-F238E27FC236}">
                <a16:creationId xmlns:a16="http://schemas.microsoft.com/office/drawing/2014/main" id="{923812EB-E131-5F07-4303-BEBCA608DA5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8" name="Group 7">
            <a:extLst>
              <a:ext uri="{FF2B5EF4-FFF2-40B4-BE49-F238E27FC236}">
                <a16:creationId xmlns:a16="http://schemas.microsoft.com/office/drawing/2014/main" id="{EB78239F-FE77-81DB-FAA3-24E8A32972E3}"/>
              </a:ext>
            </a:extLst>
          </p:cNvPr>
          <p:cNvGrpSpPr/>
          <p:nvPr/>
        </p:nvGrpSpPr>
        <p:grpSpPr>
          <a:xfrm>
            <a:off x="6926285" y="727383"/>
            <a:ext cx="1487826" cy="1083162"/>
            <a:chOff x="3400450" y="986392"/>
            <a:chExt cx="1487826" cy="1083162"/>
          </a:xfrm>
        </p:grpSpPr>
        <p:sp>
          <p:nvSpPr>
            <p:cNvPr id="13" name="Freeform 12">
              <a:extLst>
                <a:ext uri="{FF2B5EF4-FFF2-40B4-BE49-F238E27FC236}">
                  <a16:creationId xmlns:a16="http://schemas.microsoft.com/office/drawing/2014/main" id="{51725DFE-72E9-BC1C-FA46-B418EDE5932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w="897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E7181B-1F96-A691-4D38-38B5297E74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35CC04F-5710-F60C-B84D-0D5FEC123F92}"/>
              </a:ext>
            </a:extLst>
          </p:cNvPr>
          <p:cNvGrpSpPr/>
          <p:nvPr/>
        </p:nvGrpSpPr>
        <p:grpSpPr>
          <a:xfrm rot="3730759">
            <a:off x="475534" y="5007289"/>
            <a:ext cx="949885" cy="1163493"/>
            <a:chOff x="7602444" y="4967675"/>
            <a:chExt cx="483619" cy="592374"/>
          </a:xfrm>
        </p:grpSpPr>
        <p:grpSp>
          <p:nvGrpSpPr>
            <p:cNvPr id="16" name="Graphic 214">
              <a:extLst>
                <a:ext uri="{FF2B5EF4-FFF2-40B4-BE49-F238E27FC236}">
                  <a16:creationId xmlns:a16="http://schemas.microsoft.com/office/drawing/2014/main" id="{7CECC4D8-7789-65DF-DEA3-9954495E52C5}"/>
                </a:ext>
              </a:extLst>
            </p:cNvPr>
            <p:cNvGrpSpPr/>
            <p:nvPr/>
          </p:nvGrpSpPr>
          <p:grpSpPr>
            <a:xfrm>
              <a:off x="7618661" y="4967675"/>
              <a:ext cx="467402" cy="507608"/>
              <a:chOff x="2251964" y="3590497"/>
              <a:chExt cx="467402" cy="507608"/>
            </a:xfrm>
            <a:solidFill>
              <a:srgbClr val="8DC641"/>
            </a:solidFill>
          </p:grpSpPr>
          <p:sp>
            <p:nvSpPr>
              <p:cNvPr id="20" name="Freeform 19">
                <a:extLst>
                  <a:ext uri="{FF2B5EF4-FFF2-40B4-BE49-F238E27FC236}">
                    <a16:creationId xmlns:a16="http://schemas.microsoft.com/office/drawing/2014/main" id="{D34BC30D-47EA-14C8-E7F9-142850F174CA}"/>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3CCE4F-EBAC-F9A9-B0A6-546FA7BDCDF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983C1F1-B5D7-94D4-087D-E7B49CE7A73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7" name="Graphic 214">
              <a:extLst>
                <a:ext uri="{FF2B5EF4-FFF2-40B4-BE49-F238E27FC236}">
                  <a16:creationId xmlns:a16="http://schemas.microsoft.com/office/drawing/2014/main" id="{A55E4D96-116D-1D29-D2F3-073A989CCFCB}"/>
                </a:ext>
              </a:extLst>
            </p:cNvPr>
            <p:cNvGrpSpPr/>
            <p:nvPr/>
          </p:nvGrpSpPr>
          <p:grpSpPr>
            <a:xfrm>
              <a:off x="7602444" y="4993761"/>
              <a:ext cx="421973" cy="566288"/>
              <a:chOff x="2235747" y="3616583"/>
              <a:chExt cx="421973" cy="566288"/>
            </a:xfrm>
            <a:solidFill>
              <a:srgbClr val="231F20"/>
            </a:solidFill>
          </p:grpSpPr>
          <p:sp>
            <p:nvSpPr>
              <p:cNvPr id="18" name="Freeform 17">
                <a:extLst>
                  <a:ext uri="{FF2B5EF4-FFF2-40B4-BE49-F238E27FC236}">
                    <a16:creationId xmlns:a16="http://schemas.microsoft.com/office/drawing/2014/main" id="{C69F4C63-626C-EAC4-EC0C-9179D388150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980D836-CCAC-43F7-499B-1A14DA29E6B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0357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70A0E-6123-1CA0-2D61-FEC2FB8E4C9E}"/>
              </a:ext>
            </a:extLst>
          </p:cNvPr>
          <p:cNvSpPr>
            <a:spLocks noGrp="1"/>
          </p:cNvSpPr>
          <p:nvPr>
            <p:ph type="body" sz="quarter" idx="18"/>
          </p:nvPr>
        </p:nvSpPr>
        <p:spPr>
          <a:xfrm>
            <a:off x="914399" y="1374241"/>
            <a:ext cx="6099350" cy="3440624"/>
          </a:xfrm>
        </p:spPr>
        <p:txBody>
          <a:bodyPr/>
          <a:lstStyle/>
          <a:p>
            <a:r>
              <a:rPr lang="en-US" sz="2300" dirty="0">
                <a:hlinkClick r:id="rId2"/>
              </a:rPr>
              <a:t>Ciele trvalo udržateľného rozvoja </a:t>
            </a:r>
            <a:r>
              <a:rPr lang="en-US" sz="2300" dirty="0"/>
              <a:t>(SDG) sú celosvetovým súborom 17 vzájomne prepojených cieľov, ktoré majú byť "plánom na dosiahnutie lepšej a udržateľnejšej budúcnosti pre všetkých" do roku 2030. Tieto ciele, ktoré v roku 2015 stanovilo Valné zhromaždenie Organizácie Spojených národov, pokrývajú širokú škálu otázok sociálneho, hospodárskeho a environmentálneho rozvoja. Ciele trvalo udržateľného rozvoja majú dosiahnuť všetky krajiny a sú zamerané na riešenie globálnych výziev, ktorým čelíme, vrátane tých, ktoré sa týkajú chudoby, nerovnosti, zmeny klímy, zhoršovania životného prostredia, 	</a:t>
            </a:r>
            <a:r>
              <a:rPr lang="en-US" sz="2300" dirty="0" err="1"/>
              <a:t>mieru</a:t>
            </a:r>
            <a:r>
              <a:rPr lang="en-US" sz="2300" dirty="0"/>
              <a:t> a spravodlivosti.</a:t>
            </a:r>
          </a:p>
          <a:p>
            <a:endParaRPr lang="en-IE" sz="2300" dirty="0"/>
          </a:p>
        </p:txBody>
      </p:sp>
      <p:sp>
        <p:nvSpPr>
          <p:cNvPr id="3" name="Text Placeholder 2">
            <a:extLst>
              <a:ext uri="{FF2B5EF4-FFF2-40B4-BE49-F238E27FC236}">
                <a16:creationId xmlns:a16="http://schemas.microsoft.com/office/drawing/2014/main" id="{2895205D-A518-AD1A-7C56-47A9D6A79597}"/>
              </a:ext>
            </a:extLst>
          </p:cNvPr>
          <p:cNvSpPr>
            <a:spLocks noGrp="1"/>
          </p:cNvSpPr>
          <p:nvPr>
            <p:ph type="body" sz="quarter" idx="16"/>
          </p:nvPr>
        </p:nvSpPr>
        <p:spPr/>
        <p:txBody>
          <a:bodyPr/>
          <a:lstStyle/>
          <a:p>
            <a:r>
              <a:rPr lang="en-US" b="1" dirty="0"/>
              <a:t>Čo sú to ciele trvalo udržateľného rozvoja?</a:t>
            </a:r>
          </a:p>
          <a:p>
            <a:endParaRPr lang="en-IE" b="1" dirty="0"/>
          </a:p>
        </p:txBody>
      </p:sp>
      <p:pic>
        <p:nvPicPr>
          <p:cNvPr id="4" name="Picture 3">
            <a:extLst>
              <a:ext uri="{FF2B5EF4-FFF2-40B4-BE49-F238E27FC236}">
                <a16:creationId xmlns:a16="http://schemas.microsoft.com/office/drawing/2014/main" id="{D78AE75E-5148-E8FA-CB06-03CBE261C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9272" y="1468073"/>
            <a:ext cx="6629107" cy="4819843"/>
          </a:xfrm>
          <a:prstGeom prst="rect">
            <a:avLst/>
          </a:prstGeom>
          <a:noFill/>
        </p:spPr>
      </p:pic>
      <p:pic>
        <p:nvPicPr>
          <p:cNvPr id="5" name="Picture 4" descr="A chart of goals for sustainable development&#10;&#10;Description automatically generated">
            <a:hlinkClick r:id="rId2"/>
            <a:extLst>
              <a:ext uri="{FF2B5EF4-FFF2-40B4-BE49-F238E27FC236}">
                <a16:creationId xmlns:a16="http://schemas.microsoft.com/office/drawing/2014/main" id="{B09FFBB9-EBE2-3CF0-0CDB-FE5EB89E0E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56815" y="2208398"/>
            <a:ext cx="4694019" cy="2700299"/>
          </a:xfrm>
          <a:prstGeom prst="rect">
            <a:avLst/>
          </a:prstGeom>
          <a:noFill/>
        </p:spPr>
      </p:pic>
      <p:grpSp>
        <p:nvGrpSpPr>
          <p:cNvPr id="6" name="Group 5">
            <a:extLst>
              <a:ext uri="{FF2B5EF4-FFF2-40B4-BE49-F238E27FC236}">
                <a16:creationId xmlns:a16="http://schemas.microsoft.com/office/drawing/2014/main" id="{849EE088-33FC-505A-F2A8-A370A625B203}"/>
              </a:ext>
            </a:extLst>
          </p:cNvPr>
          <p:cNvGrpSpPr/>
          <p:nvPr/>
        </p:nvGrpSpPr>
        <p:grpSpPr>
          <a:xfrm rot="15172469">
            <a:off x="10780083" y="264041"/>
            <a:ext cx="949885" cy="1163493"/>
            <a:chOff x="7602444" y="4967675"/>
            <a:chExt cx="483619" cy="592374"/>
          </a:xfrm>
        </p:grpSpPr>
        <p:grpSp>
          <p:nvGrpSpPr>
            <p:cNvPr id="7" name="Graphic 214">
              <a:extLst>
                <a:ext uri="{FF2B5EF4-FFF2-40B4-BE49-F238E27FC236}">
                  <a16:creationId xmlns:a16="http://schemas.microsoft.com/office/drawing/2014/main" id="{76317094-D12C-F805-6F21-6E6914D7501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322D4AC7-EFD8-7A50-7EB0-48128EE4314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ED98F9B2-E0FD-257F-4D0F-6397551903B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89DD226F-D500-02AE-F135-AF0D049CCED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63785F32-709C-077B-C33B-97130EC255CB}"/>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C92FDAEC-4CD6-F092-3812-35D1D581BA3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8DEDB728-7ED4-A609-EF15-EF78848204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6698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715056"/>
            <a:ext cx="9838089" cy="3849918"/>
          </a:xfrm>
        </p:spPr>
        <p:txBody>
          <a:bodyPr/>
          <a:lstStyle/>
          <a:p>
            <a:r>
              <a:rPr lang="en-IE" b="1" dirty="0"/>
              <a:t>V tejto časti poukážeme na vplyv agroekológie na niekoľko cieľov trvalo udržateľného rozvoja OSN. Je </a:t>
            </a:r>
            <a:r>
              <a:rPr lang="en-IE" b="1" dirty="0" err="1"/>
              <a:t>zrejmé</a:t>
            </a:r>
            <a:r>
              <a:rPr lang="en-IE" b="1" dirty="0"/>
              <a:t>, ako je 10 prvkov agroekológie v súlade s cieľmi trvalo udržateľného rozvoja. Agroekológia prispieva k týmto cieľom rôznymi spôsobmi...</a:t>
            </a:r>
          </a:p>
          <a:p>
            <a:endParaRPr lang="en-IE" sz="900" b="1" dirty="0"/>
          </a:p>
          <a:p>
            <a:r>
              <a:rPr lang="en-IE" b="1" dirty="0"/>
              <a:t>Zmiernenie chudoby: </a:t>
            </a:r>
            <a:r>
              <a:rPr lang="en-US" sz="2200" dirty="0" err="1"/>
              <a:t>Agroekológia </a:t>
            </a:r>
            <a:r>
              <a:rPr lang="en-US" sz="2200" dirty="0"/>
              <a:t>zvyšuje ekonomický blahobyt drobných poľnohospodárov a znižuje chudobu na vidieku tým, že znižuje ich závislosť od vonkajších zdrojov, dotácií a výkyvov trhových cien. Agroekológia môže zvýšiť ekonomickú odolnosť tým, že zabezpečí stabilný príjem počas celého roka a vytvorí priame prepojenie medzi zákazníkmi a výrobcami. To zase zlepšuje vyjednávaciu silu a </a:t>
            </a:r>
            <a:r>
              <a:rPr lang="en-US" sz="2200" dirty="0" err="1"/>
              <a:t>minimalizuje </a:t>
            </a:r>
            <a:r>
              <a:rPr lang="en-US" sz="2200" dirty="0"/>
              <a:t>stratu zisku, najmä ak vládne politiky ponúkajú podporu, prístup k financiám a bezpečné trhy.</a:t>
            </a:r>
          </a:p>
          <a:p>
            <a:endParaRPr lang="en-IE" b="1"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662157" y="712126"/>
            <a:ext cx="10595237" cy="803654"/>
          </a:xfrm>
        </p:spPr>
        <p:txBody>
          <a:bodyPr/>
          <a:lstStyle/>
          <a:p>
            <a:r>
              <a:rPr lang="en-IE" b="1" dirty="0"/>
              <a:t>Agroekológia a jej vplyv na ciele trvalo udržateľného rozvoja</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tretch>
            <a:fillRect/>
          </a:stretch>
        </p:blipFill>
        <p:spPr>
          <a:xfrm>
            <a:off x="10601973" y="3297904"/>
            <a:ext cx="1390721" cy="1397072"/>
          </a:xfrm>
          <a:prstGeom prst="rect">
            <a:avLst/>
          </a:prstGeom>
        </p:spPr>
      </p:pic>
      <p:grpSp>
        <p:nvGrpSpPr>
          <p:cNvPr id="8" name="Group 7">
            <a:extLst>
              <a:ext uri="{FF2B5EF4-FFF2-40B4-BE49-F238E27FC236}">
                <a16:creationId xmlns:a16="http://schemas.microsoft.com/office/drawing/2014/main" id="{08D58D53-932E-36EC-DEB7-2E9F6ADE46E3}"/>
              </a:ext>
            </a:extLst>
          </p:cNvPr>
          <p:cNvGrpSpPr/>
          <p:nvPr/>
        </p:nvGrpSpPr>
        <p:grpSpPr>
          <a:xfrm rot="15172469">
            <a:off x="10780083" y="264041"/>
            <a:ext cx="949885" cy="1163493"/>
            <a:chOff x="7602444" y="4967675"/>
            <a:chExt cx="483619" cy="592374"/>
          </a:xfrm>
        </p:grpSpPr>
        <p:grpSp>
          <p:nvGrpSpPr>
            <p:cNvPr id="9" name="Graphic 214">
              <a:extLst>
                <a:ext uri="{FF2B5EF4-FFF2-40B4-BE49-F238E27FC236}">
                  <a16:creationId xmlns:a16="http://schemas.microsoft.com/office/drawing/2014/main" id="{7CA00222-031F-E1AE-8EB9-B190C17ECEA0}"/>
                </a:ext>
              </a:extLst>
            </p:cNvPr>
            <p:cNvGrpSpPr/>
            <p:nvPr/>
          </p:nvGrpSpPr>
          <p:grpSpPr>
            <a:xfrm>
              <a:off x="7618661" y="4967675"/>
              <a:ext cx="467402" cy="507608"/>
              <a:chOff x="2251964" y="3590497"/>
              <a:chExt cx="467402" cy="507608"/>
            </a:xfrm>
            <a:solidFill>
              <a:srgbClr val="8DC641"/>
            </a:solidFill>
          </p:grpSpPr>
          <p:sp>
            <p:nvSpPr>
              <p:cNvPr id="13" name="Freeform 19">
                <a:extLst>
                  <a:ext uri="{FF2B5EF4-FFF2-40B4-BE49-F238E27FC236}">
                    <a16:creationId xmlns:a16="http://schemas.microsoft.com/office/drawing/2014/main" id="{74C3758E-3549-2253-79FE-4B14BF4A1741}"/>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4" name="Freeform 20">
                <a:extLst>
                  <a:ext uri="{FF2B5EF4-FFF2-40B4-BE49-F238E27FC236}">
                    <a16:creationId xmlns:a16="http://schemas.microsoft.com/office/drawing/2014/main" id="{DDF84326-2723-DC36-C490-0986089AB0EB}"/>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5" name="Freeform 21">
                <a:extLst>
                  <a:ext uri="{FF2B5EF4-FFF2-40B4-BE49-F238E27FC236}">
                    <a16:creationId xmlns:a16="http://schemas.microsoft.com/office/drawing/2014/main" id="{BD3180BA-1A43-44CE-AA71-0495470595AC}"/>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83E094D5-3383-D152-1E71-91D82C8E083C}"/>
                </a:ext>
              </a:extLst>
            </p:cNvPr>
            <p:cNvGrpSpPr/>
            <p:nvPr/>
          </p:nvGrpSpPr>
          <p:grpSpPr>
            <a:xfrm>
              <a:off x="7602444" y="4993761"/>
              <a:ext cx="421973" cy="566288"/>
              <a:chOff x="2235747" y="3616583"/>
              <a:chExt cx="421973" cy="566288"/>
            </a:xfrm>
            <a:solidFill>
              <a:srgbClr val="231F20"/>
            </a:solidFill>
          </p:grpSpPr>
          <p:sp>
            <p:nvSpPr>
              <p:cNvPr id="11" name="Freeform 17">
                <a:extLst>
                  <a:ext uri="{FF2B5EF4-FFF2-40B4-BE49-F238E27FC236}">
                    <a16:creationId xmlns:a16="http://schemas.microsoft.com/office/drawing/2014/main" id="{577A7529-C374-78FD-B1DD-985E6327B81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56079B4B-24B8-1F85-BD37-9B07923479A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2238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10026929" cy="3849918"/>
          </a:xfrm>
        </p:spPr>
        <p:txBody>
          <a:bodyPr/>
          <a:lstStyle/>
          <a:p>
            <a:r>
              <a:rPr lang="en-US" sz="2200" b="1" dirty="0"/>
              <a:t>Nulový hlad, potravinová bezpečnosť, výživa a zdravie: </a:t>
            </a:r>
            <a:r>
              <a:rPr lang="en-GB" sz="2200" kern="100" dirty="0" err="1">
                <a:effectLst/>
                <a:ea typeface="Calibri" panose="020F0502020204030204" pitchFamily="34" charset="0"/>
                <a:cs typeface="Times New Roman" panose="02020603050405020304" pitchFamily="18" charset="0"/>
              </a:rPr>
              <a:t>Agroekológia </a:t>
            </a:r>
            <a:r>
              <a:rPr lang="en-GB" sz="2200" kern="100" dirty="0">
                <a:effectLst/>
                <a:ea typeface="Calibri" panose="020F0502020204030204" pitchFamily="34" charset="0"/>
                <a:cs typeface="Times New Roman" panose="02020603050405020304" pitchFamily="18" charset="0"/>
              </a:rPr>
              <a:t>presadzuje pestovanie rozmanitých, robustných a udržateľných územných výrobných systémov, ktoré umožňujú celoročnú integrovanú produkciu zdravých a výživných potravín. Cieľom tohto prístupu je podporovať miestne, stabilné a pestré stravovanie. Agroekologické metódy v poľnohospodárskych podnikoch a ekosystémoch môžu zlepšiť potravinovú bezpečnosť v štyroch kľúčových aspektoch: dostupnosť, prístup, stabilita a využitie. Pomáha znižovať chudobu na vidieku, zvyšovať odolnosť, podporovať miestny rozvoj a zvyšovať živobytie komunít.</a:t>
            </a:r>
            <a:endParaRPr lang="en-IE" sz="2200" kern="100" dirty="0">
              <a:effectLst/>
              <a:ea typeface="Calibri" panose="020F0502020204030204" pitchFamily="34" charset="0"/>
              <a:cs typeface="Times New Roman" panose="02020603050405020304" pitchFamily="18" charset="0"/>
            </a:endParaRPr>
          </a:p>
          <a:p>
            <a:r>
              <a:rPr lang="en-IE" sz="2200" b="1" dirty="0"/>
              <a:t>Rodová rovnováha: </a:t>
            </a:r>
            <a:r>
              <a:rPr lang="en-US" sz="2200" dirty="0"/>
              <a:t>Agroekológia </a:t>
            </a:r>
            <a:r>
              <a:rPr lang="en-US" sz="2200" dirty="0" err="1"/>
              <a:t>využíva </a:t>
            </a:r>
            <a:r>
              <a:rPr lang="en-US" sz="2200" dirty="0"/>
              <a:t>spoločné úsilie na prekonanie nerovnováhy moci, ktorá podporuje predsudky a útlak, znižuje rodové rozdiely a podporuje solidaritu. </a:t>
            </a:r>
            <a:r>
              <a:rPr lang="en-US" sz="2200" dirty="0" err="1"/>
              <a:t>Ženy</a:t>
            </a:r>
            <a:r>
              <a:rPr lang="en-US" sz="2200" dirty="0"/>
              <a:t> sú povzbudzované k tomu, aby začlenili agroekológiu do svojich každodenných povinností tým, že sa zapájajú do činností, ako je uchovávanie a rozširovanie pôvodných semien, pestovanie výživných a rozmanitých potravín bez používania pesticídov, chov miestnych a pôvodných druhov hospodárskych zvierat, 	</a:t>
            </a:r>
            <a:r>
              <a:rPr lang="en-US" sz="2200" dirty="0" err="1"/>
              <a:t>obhajoba</a:t>
            </a:r>
            <a:r>
              <a:rPr lang="en-US" sz="2200" dirty="0"/>
              <a:t> zachovania miestnej biodiverzity a krajiny. </a:t>
            </a:r>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629171" y="526307"/>
            <a:ext cx="10595237" cy="803654"/>
          </a:xfrm>
        </p:spPr>
        <p:txBody>
          <a:bodyPr/>
          <a:lstStyle/>
          <a:p>
            <a:r>
              <a:rPr lang="en-IE" b="1" dirty="0"/>
              <a:t>Agroekológia a jej vplyv na ciele trvalo udržateľného rozvoja</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77864" y="1364000"/>
            <a:ext cx="1360784" cy="1397072"/>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38573" y="4156369"/>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507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9905229" cy="3849918"/>
          </a:xfrm>
        </p:spPr>
        <p:txBody>
          <a:bodyPr/>
          <a:lstStyle/>
          <a:p>
            <a:r>
              <a:rPr lang="en-US" b="1" dirty="0"/>
              <a:t>Zapojenie mládeže a znevýhodnených skupín: </a:t>
            </a:r>
            <a:r>
              <a:rPr lang="en-US" sz="2200" dirty="0"/>
              <a:t>Agroekológia ponúka nové riešenia a poskytuje uspokojivé kariérne príležitosti pre mladých a menej zvýhodnených jednotlivcov. Agroekológia je forma poľnohospodárskej výroby, ktorá sa opiera o postupy zdieľania poznatkov, </a:t>
            </a:r>
            <a:r>
              <a:rPr lang="en-US" sz="2200" dirty="0" err="1"/>
              <a:t>uprednostňuje </a:t>
            </a:r>
            <a:r>
              <a:rPr lang="en-US" sz="2200" dirty="0"/>
              <a:t>environmentálnu udržateľnosť, podporuje sociálnu zodpovednosť, podporuje inovácie a vyžaduje vyškolený personál. Agroekológia je prístup zdola k udržateľnému rozvoju vidieka, ktorý umožňuje jednotlivcom a komunitám prevziať kontrolu nad svojou transformáciou.</a:t>
            </a:r>
            <a:endParaRPr lang="en-IE" sz="2200" b="1" dirty="0"/>
          </a:p>
          <a:p>
            <a:r>
              <a:rPr lang="en-IE" b="1" dirty="0"/>
              <a:t>Ľudské práva: </a:t>
            </a:r>
            <a:r>
              <a:rPr lang="en-US" sz="2200" dirty="0"/>
              <a:t>Agroekológia podporuje integráciu </a:t>
            </a:r>
            <a:r>
              <a:rPr lang="en-US" sz="2200" dirty="0" err="1"/>
              <a:t>marginalizovaných </a:t>
            </a:r>
            <a:r>
              <a:rPr lang="en-US" sz="2200" dirty="0"/>
              <a:t>skupín obyvateľstva a spravodlivé rozdelenie zdrojov pre všetkých. Agroekológia podporuje napĺňanie práva na potraviny presadzovaním prístupu zameraného na človeka, pričom výslovne </a:t>
            </a:r>
            <a:r>
              <a:rPr lang="en-US" sz="2200" dirty="0" err="1"/>
              <a:t>zdôrazňuje </a:t>
            </a:r>
            <a:r>
              <a:rPr lang="en-US" sz="2200" dirty="0"/>
              <a:t>najzraniteľnejšie osoby. Agroekológia presadzuje spravodlivé, zodpovedné a otvorené hospodárenie so zdrojmi. To zahŕňa delegovanie právomocí na miestnych a komunitných lídrov, pričom sa im priznáva schopnosť a </a:t>
            </a:r>
            <a:r>
              <a:rPr lang="en-US" sz="2200" dirty="0" err="1"/>
              <a:t>spôsobilosť</a:t>
            </a:r>
            <a:r>
              <a:rPr lang="en-US" sz="2200" dirty="0"/>
              <a:t> 	</a:t>
            </a:r>
            <a:r>
              <a:rPr lang="en-US" sz="2200" dirty="0" err="1"/>
              <a:t>prijímať</a:t>
            </a:r>
            <a:r>
              <a:rPr lang="en-US" sz="2200" dirty="0"/>
              <a:t> rozhodnutia a konať.</a:t>
            </a:r>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556385" y="532540"/>
            <a:ext cx="10595237" cy="803654"/>
          </a:xfrm>
        </p:spPr>
        <p:txBody>
          <a:bodyPr/>
          <a:lstStyle/>
          <a:p>
            <a:r>
              <a:rPr lang="en-IE" b="1" dirty="0"/>
              <a:t>Agroekológia a jej vplyv na ciele trvalo udržateľného rozvoja</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2896" y="1367175"/>
            <a:ext cx="1390721" cy="1390721"/>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4" name="Picture 13">
            <a:extLst>
              <a:ext uri="{FF2B5EF4-FFF2-40B4-BE49-F238E27FC236}">
                <a16:creationId xmlns:a16="http://schemas.microsoft.com/office/drawing/2014/main" id="{133ABA69-46B3-99F3-E2C3-0384F5D1D4C1}"/>
              </a:ext>
            </a:extLst>
          </p:cNvPr>
          <p:cNvPicPr>
            <a:picLocks noChangeAspect="1"/>
          </p:cNvPicPr>
          <p:nvPr/>
        </p:nvPicPr>
        <p:blipFill>
          <a:blip r:embed="rId3"/>
          <a:srcRect/>
          <a:stretch/>
        </p:blipFill>
        <p:spPr>
          <a:xfrm>
            <a:off x="10630036" y="3963238"/>
            <a:ext cx="1382951" cy="1390721"/>
          </a:xfrm>
          <a:prstGeom prst="rect">
            <a:avLst/>
          </a:prstGeom>
        </p:spPr>
      </p:pic>
    </p:spTree>
    <p:extLst>
      <p:ext uri="{BB962C8B-B14F-4D97-AF65-F5344CB8AC3E}">
        <p14:creationId xmlns:p14="http://schemas.microsoft.com/office/powerpoint/2010/main" val="260388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9919029" cy="3849918"/>
          </a:xfrm>
        </p:spPr>
        <p:txBody>
          <a:bodyPr/>
          <a:lstStyle/>
          <a:p>
            <a:r>
              <a:rPr lang="en-US" b="1" dirty="0"/>
              <a:t>Odolnosť voči zmene klímy: </a:t>
            </a:r>
            <a:r>
              <a:rPr lang="en-US" sz="2200" dirty="0"/>
              <a:t>Agroekológia chráni, obnovuje a zlepšuje poľnohospodárske a potravinové systémy v reakcii na klimatické poruchy a tlaky. Agroekologické systémy, ktoré sú rozmanité a dobre integrované, môžu zlepšiť proces sekvestrácie uhlíka a ponúkajú praktické možnosti zmierňovania zmeny klímy a prispôsobovania sa jej. Tieto systémy vykazujú zvýšenú odolnosť voči rôznym spoločenským šokom a stresovým faktorom vrátane pandémií a narušenia trhu prostredníctvom </a:t>
            </a:r>
            <a:r>
              <a:rPr lang="en-US" sz="2200" dirty="0" err="1"/>
              <a:t>relokalizácie </a:t>
            </a:r>
            <a:r>
              <a:rPr lang="en-US" sz="2200" dirty="0"/>
              <a:t>potravinových systémov a skrátenia dĺžky hodnotového reťazca.</a:t>
            </a:r>
            <a:endParaRPr lang="en-IE" sz="2200" b="1" dirty="0"/>
          </a:p>
          <a:p>
            <a:r>
              <a:rPr lang="en-US" b="1" dirty="0"/>
              <a:t>Biodiverzita: </a:t>
            </a:r>
            <a:r>
              <a:rPr lang="en-US" sz="2200" dirty="0"/>
              <a:t>Integrované agroekologické systémy účinne zachovávajú a zlepšujú prírodné funkcie a ekosystémové služby. Tieto prístupy sa zameriavajú aj na obnovu poškodenej pôdy, najmä v suchých oblastiach, čo má pozitívny vplyv na potravinovú bezpečnosť, odolnosť a udržateľný životný štýl. Rôzne agroekologické systémy, ako napríklad polykultúry, systémy integrácie zvierat a agrolesnícke systémy, využívajú výhody, ktoré poskytujú ekosystémy, ako napríklad ochrana pred škodcami, 	</a:t>
            </a:r>
            <a:r>
              <a:rPr lang="en-US" sz="2200" dirty="0" err="1"/>
              <a:t>opeľovanie</a:t>
            </a:r>
            <a:r>
              <a:rPr lang="en-US" sz="2200" dirty="0"/>
              <a:t>, zdravie pôdy a kontrola erózie, pričom zachovávajú produktivitu.</a:t>
            </a:r>
            <a:endParaRPr lang="en-IE" b="1"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476984" y="634686"/>
            <a:ext cx="10595237" cy="803654"/>
          </a:xfrm>
        </p:spPr>
        <p:txBody>
          <a:bodyPr/>
          <a:lstStyle/>
          <a:p>
            <a:r>
              <a:rPr lang="en-IE" b="1" dirty="0"/>
              <a:t>Agroekológia a jej vplyv na ciele trvalo udržateľného rozvoja</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6781" y="1371060"/>
            <a:ext cx="1382951" cy="1382951"/>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a:srcRect/>
          <a:stretch/>
        </p:blipFill>
        <p:spPr>
          <a:xfrm>
            <a:off x="10566781" y="3982289"/>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8147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Certifikácia a označovanie</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r>
              <a:rPr lang="en-US" dirty="0"/>
              <a:t>Certifikáty a značky v poľnohospodárstve, ako napríklad BIO, Organic, Fair Trade, Rainforest Alliance, Demeter Biodynamic, Non-GMO Project Verified a Regenerative Organic Certification (ROC), sú čoraz bežnejšie. </a:t>
            </a:r>
          </a:p>
          <a:p>
            <a:r>
              <a:rPr lang="en-US" dirty="0"/>
              <a:t>Môžu zohrávať kľúčovú úlohu pri podpore agroekológie tým, že budú </a:t>
            </a:r>
            <a:r>
              <a:rPr lang="en-US" b="1" dirty="0" err="1">
                <a:solidFill>
                  <a:srgbClr val="287B8C"/>
                </a:solidFill>
              </a:rPr>
              <a:t>stimulovať </a:t>
            </a:r>
            <a:r>
              <a:rPr lang="en-US" b="1" dirty="0">
                <a:solidFill>
                  <a:srgbClr val="287B8C"/>
                </a:solidFill>
              </a:rPr>
              <a:t>zavádzanie udržateľných poľnohospodárskych postupov</a:t>
            </a:r>
            <a:r>
              <a:rPr lang="en-US" dirty="0"/>
              <a:t>, </a:t>
            </a:r>
            <a:r>
              <a:rPr lang="en-US" b="1" dirty="0">
                <a:solidFill>
                  <a:srgbClr val="78AB33"/>
                </a:solidFill>
              </a:rPr>
              <a:t>posilňovať trhové príležitosti pre </a:t>
            </a:r>
            <a:r>
              <a:rPr lang="en-US" dirty="0"/>
              <a:t>agroekologické výrobky a </a:t>
            </a:r>
            <a:r>
              <a:rPr lang="en-US" b="1" dirty="0">
                <a:solidFill>
                  <a:srgbClr val="287B8C"/>
                </a:solidFill>
              </a:rPr>
              <a:t>zvyšovať povedomie spotrebiteľov o </a:t>
            </a:r>
            <a:r>
              <a:rPr lang="en-US" dirty="0"/>
              <a:t>environmentálnych a sociálnych rozmeroch výroby potravín. </a:t>
            </a:r>
          </a:p>
          <a:p>
            <a:r>
              <a:rPr lang="en-US" dirty="0"/>
              <a:t> Hoci certifikáty nie sú synonymom agroekológie, často slúžia ako dôležité nástroje na podporu udržateľnosti v rámci potravinových a poľnohospodárskych systémov.</a:t>
            </a:r>
          </a:p>
          <a:p>
            <a:r>
              <a:rPr lang="en-US" dirty="0"/>
              <a:t>Viac informácií o niektorých z týchto štítkov nájdete v nasledujúcich prezentáciách...</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dirty="0"/>
              <a:t>Pochopenie úlohy certifikácie a štítkov...</a:t>
            </a:r>
          </a:p>
        </p:txBody>
      </p:sp>
      <p:grpSp>
        <p:nvGrpSpPr>
          <p:cNvPr id="2" name="Group 1">
            <a:extLst>
              <a:ext uri="{FF2B5EF4-FFF2-40B4-BE49-F238E27FC236}">
                <a16:creationId xmlns:a16="http://schemas.microsoft.com/office/drawing/2014/main" id="{0A4D9256-E7CD-18B7-043A-3DD1F22856FF}"/>
              </a:ext>
            </a:extLst>
          </p:cNvPr>
          <p:cNvGrpSpPr/>
          <p:nvPr/>
        </p:nvGrpSpPr>
        <p:grpSpPr>
          <a:xfrm rot="3730759">
            <a:off x="10611018" y="532184"/>
            <a:ext cx="949885" cy="1163493"/>
            <a:chOff x="7602444" y="4967675"/>
            <a:chExt cx="483619" cy="592374"/>
          </a:xfrm>
        </p:grpSpPr>
        <p:grpSp>
          <p:nvGrpSpPr>
            <p:cNvPr id="3" name="Graphic 214">
              <a:extLst>
                <a:ext uri="{FF2B5EF4-FFF2-40B4-BE49-F238E27FC236}">
                  <a16:creationId xmlns:a16="http://schemas.microsoft.com/office/drawing/2014/main" id="{7B978FBA-F2C0-A7FC-AAEF-7F0240810DE8}"/>
                </a:ext>
              </a:extLst>
            </p:cNvPr>
            <p:cNvGrpSpPr/>
            <p:nvPr/>
          </p:nvGrpSpPr>
          <p:grpSpPr>
            <a:xfrm>
              <a:off x="7618661" y="4967675"/>
              <a:ext cx="467402" cy="507608"/>
              <a:chOff x="2251964" y="3590497"/>
              <a:chExt cx="467402" cy="507608"/>
            </a:xfrm>
            <a:solidFill>
              <a:srgbClr val="8DC641"/>
            </a:solidFill>
          </p:grpSpPr>
          <p:sp>
            <p:nvSpPr>
              <p:cNvPr id="9" name="Freeform 19">
                <a:extLst>
                  <a:ext uri="{FF2B5EF4-FFF2-40B4-BE49-F238E27FC236}">
                    <a16:creationId xmlns:a16="http://schemas.microsoft.com/office/drawing/2014/main" id="{7831F8D8-2B38-43AF-B4F8-2570C780B11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2B50A49A-1462-1F12-1761-09CC4ED46BCA}"/>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21">
                <a:extLst>
                  <a:ext uri="{FF2B5EF4-FFF2-40B4-BE49-F238E27FC236}">
                    <a16:creationId xmlns:a16="http://schemas.microsoft.com/office/drawing/2014/main" id="{80ED0B05-36A0-87B9-DEF0-D120C071BEF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6E6C5AC8-64FF-FA0F-413D-4860905E71A1}"/>
                </a:ext>
              </a:extLst>
            </p:cNvPr>
            <p:cNvGrpSpPr/>
            <p:nvPr/>
          </p:nvGrpSpPr>
          <p:grpSpPr>
            <a:xfrm>
              <a:off x="7602444" y="4993761"/>
              <a:ext cx="421973" cy="566288"/>
              <a:chOff x="2235747" y="3616583"/>
              <a:chExt cx="421973" cy="566288"/>
            </a:xfrm>
            <a:solidFill>
              <a:srgbClr val="231F20"/>
            </a:solidFill>
          </p:grpSpPr>
          <p:sp>
            <p:nvSpPr>
              <p:cNvPr id="7" name="Freeform 17">
                <a:extLst>
                  <a:ext uri="{FF2B5EF4-FFF2-40B4-BE49-F238E27FC236}">
                    <a16:creationId xmlns:a16="http://schemas.microsoft.com/office/drawing/2014/main" id="{E69183D6-EAA9-A5DF-0DBC-F5BC3EC985E4}"/>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7EB8F434-A2DA-E6FF-945A-6870D9EA80F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300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BIO- Štítok</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261683" y="1473569"/>
            <a:ext cx="7219349" cy="999383"/>
          </a:xfrm>
        </p:spPr>
        <p:txBody>
          <a:bodyPr/>
          <a:lstStyle/>
          <a:p>
            <a:r>
              <a:rPr lang="en-US" sz="2300" dirty="0"/>
              <a:t>Táto značka EÚ označuje, že poľnohospodárske výrobky boli vyrobené v súlade so zásadami a postupmi ekologického poľnohospodárstva, ktoré </a:t>
            </a:r>
            <a:r>
              <a:rPr lang="en-US" sz="2300" dirty="0" err="1"/>
              <a:t>uprednostňujú </a:t>
            </a:r>
            <a:r>
              <a:rPr lang="en-US" sz="2300" dirty="0"/>
              <a:t>environmentálnu udržateľnosť, zachovanie biodiverzity a dobré životné podmienky zvierat. </a:t>
            </a:r>
          </a:p>
          <a:p>
            <a:r>
              <a:rPr lang="en-US" sz="2300" dirty="0"/>
              <a:t>Spotrebitelia môžu veriť, že výrobky s označením BIO boli vyrobené bez syntetických chemikálií, geneticky modifikovaných zložiek alebo škodlivých poľnohospodárskych postupov, čo zodpovedá ich preferenciám pre zdravšie a ekologickejšie potraviny.</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1</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225" y="2038481"/>
            <a:ext cx="3047300" cy="2041691"/>
          </a:xfrm>
          <a:prstGeom prst="rect">
            <a:avLst/>
          </a:prstGeom>
        </p:spPr>
      </p:pic>
      <p:grpSp>
        <p:nvGrpSpPr>
          <p:cNvPr id="6" name="Group 5">
            <a:extLst>
              <a:ext uri="{FF2B5EF4-FFF2-40B4-BE49-F238E27FC236}">
                <a16:creationId xmlns:a16="http://schemas.microsoft.com/office/drawing/2014/main" id="{BDD7F585-D1BD-27AC-8C5F-0E6F4846483B}"/>
              </a:ext>
            </a:extLst>
          </p:cNvPr>
          <p:cNvGrpSpPr/>
          <p:nvPr/>
        </p:nvGrpSpPr>
        <p:grpSpPr>
          <a:xfrm rot="3730759">
            <a:off x="1957206" y="5024466"/>
            <a:ext cx="949885" cy="1163493"/>
            <a:chOff x="7602444" y="4967675"/>
            <a:chExt cx="483619" cy="592374"/>
          </a:xfrm>
        </p:grpSpPr>
        <p:grpSp>
          <p:nvGrpSpPr>
            <p:cNvPr id="7" name="Graphic 214">
              <a:extLst>
                <a:ext uri="{FF2B5EF4-FFF2-40B4-BE49-F238E27FC236}">
                  <a16:creationId xmlns:a16="http://schemas.microsoft.com/office/drawing/2014/main" id="{1A489FD6-36E1-2267-A798-2BD48A4C7692}"/>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1C8C65CA-3464-E279-4B1A-95EA77A263DB}"/>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8BCB1CA-EF52-6C0D-A94B-936854DE9C6F}"/>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50FA81D6-4152-B305-952E-E71E861BD76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57D0DA8F-E9DE-10E0-1977-97D6F2E954F7}"/>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23CE38F-A740-F679-9915-83868CEA052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CCF2348F-60F9-77D1-D26B-63FCF68EDCF6}"/>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107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Spravodlivý obchod</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73569"/>
            <a:ext cx="6977611" cy="999383"/>
          </a:xfrm>
        </p:spPr>
        <p:txBody>
          <a:bodyPr/>
          <a:lstStyle/>
          <a:p>
            <a:r>
              <a:rPr lang="en-US" sz="2300" dirty="0"/>
              <a:t>Certifikáty spravodlivého obchodu zabezpečujú, že výrobcovia v rozvojových krajinách dostávajú za svoje výrobky spravodlivé ceny, dodržiavajú sociálne a environmentálne normy a využívajú iniciatívy na rozvoj komunity. Spravodlivý obchod podporuje etické obchodné vzťahy, sociálnu spravodlivosť a udržateľné živobytie drobných poľnohospodárov a pracovníkov.</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2</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85860" y="1973261"/>
            <a:ext cx="1885199" cy="221242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8925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538224" y="1351312"/>
            <a:ext cx="700387" cy="689518"/>
          </a:xfrm>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373521" y="1351312"/>
            <a:ext cx="4465067" cy="689519"/>
          </a:xfrm>
        </p:spPr>
        <p:txBody>
          <a:bodyPr/>
          <a:lstStyle/>
          <a:p>
            <a:pPr marL="0" lvl="0" indent="0" algn="l" rtl="0">
              <a:lnSpc>
                <a:spcPct val="90000"/>
              </a:lnSpc>
              <a:spcBef>
                <a:spcPts val="0"/>
              </a:spcBef>
              <a:spcAft>
                <a:spcPts val="0"/>
              </a:spcAft>
              <a:buClr>
                <a:srgbClr val="000000"/>
              </a:buClr>
              <a:buSzPts val="2200"/>
              <a:buNone/>
            </a:pPr>
            <a:r>
              <a:rPr lang="en-US" b="1" i="0" dirty="0">
                <a:ea typeface="Arial"/>
                <a:cs typeface="Arial"/>
                <a:sym typeface="Arial"/>
              </a:rPr>
              <a:t>Európske smernice a stratégie</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9270" y="1314737"/>
            <a:ext cx="4890872" cy="3982712"/>
          </a:xfrm>
        </p:spPr>
        <p:txBody>
          <a:bodyPr/>
          <a:lstStyle/>
          <a:p>
            <a:pPr marL="0" indent="0"/>
            <a:r>
              <a:rPr lang="en-US" sz="2300" dirty="0"/>
              <a:t>V tomto module budeme diskutovať o existujúcich smerniciach a stratégiách EÚ a OSN, ktoré upravujú alebo sú v súlade s agroekológiou a jej postupmi. Predstavíme vám aj niektoré bežné značky a nasmerujeme vás na príslušné združenia vo vašej krajine.</a:t>
            </a:r>
          </a:p>
          <a:p>
            <a:pPr marL="0" indent="0"/>
            <a:r>
              <a:rPr lang="en-US" sz="2300" dirty="0"/>
              <a:t>Na konci tohto modulu budete lepšie rozumieť tomu, ako je agroekológia zosúladená s týmito kritickými a potenciálne vplyvnými politikami a cieľmi.  </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559927" y="2266300"/>
            <a:ext cx="700387" cy="689518"/>
          </a:xfrm>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395224" y="2266300"/>
            <a:ext cx="5233344" cy="689519"/>
          </a:xfrm>
        </p:spPr>
        <p:txBody>
          <a:bodyPr/>
          <a:lstStyle/>
          <a:p>
            <a:r>
              <a:rPr lang="en-US" b="1" dirty="0"/>
              <a:t>Ciele udržateľného rozvoja a agroekológia </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566506" y="3181287"/>
            <a:ext cx="700387" cy="689518"/>
          </a:xfrm>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401803" y="3181287"/>
            <a:ext cx="4465067" cy="689519"/>
          </a:xfrm>
        </p:spPr>
        <p:txBody>
          <a:bodyPr/>
          <a:lstStyle/>
          <a:p>
            <a:r>
              <a:rPr lang="en-US" b="1" dirty="0"/>
              <a:t>Certifikácia a štítky </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588209" y="4096275"/>
            <a:ext cx="700387" cy="689518"/>
          </a:xfrm>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423506" y="4096275"/>
            <a:ext cx="5768494" cy="689519"/>
          </a:xfrm>
        </p:spPr>
        <p:txBody>
          <a:bodyPr/>
          <a:lstStyle/>
          <a:p>
            <a:r>
              <a:rPr lang="en-US" b="1" dirty="0"/>
              <a:t>Potravinárske a poľnohospodárske </a:t>
            </a:r>
            <a:r>
              <a:rPr lang="en-US" b="1" dirty="0" err="1"/>
              <a:t>organizácie</a:t>
            </a:r>
            <a:endParaRPr lang="en-US" b="1"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749270" y="330418"/>
            <a:ext cx="5041923" cy="720752"/>
          </a:xfrm>
        </p:spPr>
        <p:txBody>
          <a:bodyPr/>
          <a:lstStyle/>
          <a:p>
            <a:r>
              <a:rPr lang="en-US" dirty="0"/>
              <a:t>Politika a rámce</a:t>
            </a:r>
          </a:p>
        </p:txBody>
      </p:sp>
      <p:grpSp>
        <p:nvGrpSpPr>
          <p:cNvPr id="2" name="Group 1">
            <a:extLst>
              <a:ext uri="{FF2B5EF4-FFF2-40B4-BE49-F238E27FC236}">
                <a16:creationId xmlns:a16="http://schemas.microsoft.com/office/drawing/2014/main" id="{26CE3FF7-AE59-BB75-1468-553A6CCD98D5}"/>
              </a:ext>
            </a:extLst>
          </p:cNvPr>
          <p:cNvGrpSpPr/>
          <p:nvPr/>
        </p:nvGrpSpPr>
        <p:grpSpPr>
          <a:xfrm rot="3730759">
            <a:off x="10867815" y="245890"/>
            <a:ext cx="949885" cy="1163493"/>
            <a:chOff x="7602444" y="4967675"/>
            <a:chExt cx="483619" cy="592374"/>
          </a:xfrm>
        </p:grpSpPr>
        <p:grpSp>
          <p:nvGrpSpPr>
            <p:cNvPr id="3" name="Graphic 214">
              <a:extLst>
                <a:ext uri="{FF2B5EF4-FFF2-40B4-BE49-F238E27FC236}">
                  <a16:creationId xmlns:a16="http://schemas.microsoft.com/office/drawing/2014/main" id="{B1D2659F-8E40-B475-0749-C0D61FA4D02D}"/>
                </a:ext>
              </a:extLst>
            </p:cNvPr>
            <p:cNvGrpSpPr/>
            <p:nvPr/>
          </p:nvGrpSpPr>
          <p:grpSpPr>
            <a:xfrm>
              <a:off x="7618661" y="4967675"/>
              <a:ext cx="467402" cy="507608"/>
              <a:chOff x="2251964" y="3590497"/>
              <a:chExt cx="467402" cy="507608"/>
            </a:xfrm>
            <a:solidFill>
              <a:srgbClr val="8DC641"/>
            </a:solidFill>
          </p:grpSpPr>
          <p:sp>
            <p:nvSpPr>
              <p:cNvPr id="7" name="Freeform 6">
                <a:extLst>
                  <a:ext uri="{FF2B5EF4-FFF2-40B4-BE49-F238E27FC236}">
                    <a16:creationId xmlns:a16="http://schemas.microsoft.com/office/drawing/2014/main" id="{68D31A6E-DA3C-EEBA-73AF-9DE52343979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B0E960B-888A-D63E-F704-5D76164064A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96D06EC-EF69-1EDD-0C52-D981A83C5966}"/>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4" name="Graphic 214">
              <a:extLst>
                <a:ext uri="{FF2B5EF4-FFF2-40B4-BE49-F238E27FC236}">
                  <a16:creationId xmlns:a16="http://schemas.microsoft.com/office/drawing/2014/main" id="{27369D2E-71B8-064A-BC2A-4623595193CF}"/>
                </a:ext>
              </a:extLst>
            </p:cNvPr>
            <p:cNvGrpSpPr/>
            <p:nvPr/>
          </p:nvGrpSpPr>
          <p:grpSpPr>
            <a:xfrm>
              <a:off x="7602444" y="4993761"/>
              <a:ext cx="421973" cy="566288"/>
              <a:chOff x="2235747" y="3616583"/>
              <a:chExt cx="421973" cy="566288"/>
            </a:xfrm>
            <a:solidFill>
              <a:srgbClr val="231F20"/>
            </a:solidFill>
          </p:grpSpPr>
          <p:sp>
            <p:nvSpPr>
              <p:cNvPr id="5" name="Freeform 4">
                <a:extLst>
                  <a:ext uri="{FF2B5EF4-FFF2-40B4-BE49-F238E27FC236}">
                    <a16:creationId xmlns:a16="http://schemas.microsoft.com/office/drawing/2014/main" id="{A79F1BAA-1E8F-A14E-2E86-F8E6DC688BE9}"/>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6F9B1CC-50A8-5810-DE78-5A65353F070C}"/>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3959051" y="846903"/>
            <a:ext cx="7515920" cy="339415"/>
          </a:xfrm>
        </p:spPr>
        <p:txBody>
          <a:bodyPr/>
          <a:lstStyle/>
          <a:p>
            <a:r>
              <a:rPr lang="en-US" sz="3600" dirty="0"/>
              <a:t>Regeneratívna certifikácia ekologického poľnohospodárstva</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973261"/>
            <a:ext cx="6977611" cy="999383"/>
          </a:xfrm>
        </p:spPr>
        <p:txBody>
          <a:bodyPr/>
          <a:lstStyle/>
          <a:p>
            <a:r>
              <a:rPr lang="en-US" dirty="0" err="1"/>
              <a:t>Program </a:t>
            </a:r>
            <a:r>
              <a:rPr lang="en-US" dirty="0"/>
              <a:t>regeneratívnej ekologickej certifikácie (ROC) ide nad rámec ekologických noriem a podporuje regeneratívne poľnohospodárske postupy, ktoré obnovujú zdravie pôdy, zvyšujú biodiverzitu a zachytávajú uhlík. ROC integruje kritériá ekologického poľnohospodárstva, dobrých životných podmienok zvierat a sociálnej spravodlivosti, pričom </a:t>
            </a:r>
            <a:r>
              <a:rPr lang="en-US" dirty="0" err="1"/>
              <a:t>kladie dôraz na </a:t>
            </a:r>
            <a:r>
              <a:rPr lang="en-US" dirty="0"/>
              <a:t>holistické obhospodarovanie pôdy a obnovu ekosystémov a je veľmi dobre zosúladený s agroekologickými systémami.</a:t>
            </a:r>
            <a:endParaRPr lang="en-IE"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3</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0116"/>
            <a:ext cx="2445542" cy="244808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5221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PDO A PDI</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Označenia chránené označenie pôvodu (CHOP) a chránené zemepisné označenie (CHZO), ktoré zaviedla EÚ, označujú, že potravinársky výrobok bol vyrobený, spracovaný a pripravený v určitej zemepisnej oblasti s použitím tradičného know-how. </a:t>
            </a:r>
          </a:p>
          <a:p>
            <a:r>
              <a:rPr lang="en-US" sz="2300" dirty="0"/>
              <a:t>Označenia CHOP a CHZO chránia kvalitu, povesť a pravosť regionálnych a tradičných potravín, podporujú miestne hospodárstva a zachovávajú kultúrne dedičstvo.</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4</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1674" y="1186318"/>
            <a:ext cx="1935501" cy="1889001"/>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5" name="Picture 14">
            <a:extLst>
              <a:ext uri="{FF2B5EF4-FFF2-40B4-BE49-F238E27FC236}">
                <a16:creationId xmlns:a16="http://schemas.microsoft.com/office/drawing/2014/main" id="{44F3DB8F-E17A-51F2-8F22-8068FA59F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293" y="3020405"/>
            <a:ext cx="2064995" cy="1889001"/>
          </a:xfrm>
          <a:prstGeom prst="rect">
            <a:avLst/>
          </a:prstGeom>
        </p:spPr>
      </p:pic>
    </p:spTree>
    <p:extLst>
      <p:ext uri="{BB962C8B-B14F-4D97-AF65-F5344CB8AC3E}">
        <p14:creationId xmlns:p14="http://schemas.microsoft.com/office/powerpoint/2010/main" val="397828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Biodynamická certifikácia Demeter</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Táto certifikácia ide nad rámec ekologických noriem a podporuje holistické poľnohospodárske postupy, ktoré obnovujú zdravie pôdy, zvyšujú biodiverzitu a podporujú ekologickú rovnováhu. </a:t>
            </a:r>
          </a:p>
          <a:p>
            <a:r>
              <a:rPr lang="en-US" sz="2300" dirty="0"/>
              <a:t>Biodynamické poľnohospodárstvo spája duchovné a kozmické princípy s ekologickým poľnohospodárstvom a </a:t>
            </a:r>
            <a:r>
              <a:rPr lang="en-US" sz="2300" dirty="0" err="1"/>
              <a:t>zdôrazňuje </a:t>
            </a:r>
            <a:r>
              <a:rPr lang="en-US" sz="2300" dirty="0"/>
              <a:t>vzájomné prepojenie pôdy, rastlín, zvierat a vesmíru.</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5</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1389"/>
            <a:ext cx="2445542" cy="2445542"/>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689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Overené v rámci projektu Non-GMO</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2216680"/>
            <a:ext cx="6977611" cy="999383"/>
          </a:xfrm>
        </p:spPr>
        <p:txBody>
          <a:bodyPr/>
          <a:lstStyle/>
          <a:p>
            <a:r>
              <a:rPr lang="en-US" sz="2300" dirty="0"/>
              <a:t>Toto označenie označuje, že výrobok bol testovaný a overený ako výrobok bez geneticky modifikovaných organizmov (GMO) podľa prísnych noriem. Výrobky overené v rámci projektu Non-GMO podporujú preferencie spotrebiteľov v oblasti potravín bez GMO a podporujú transparentnosť a vysledovateľnosť v potravinovom dodávateľskom reťazci.</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6</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228193"/>
            <a:ext cx="2891394" cy="1760470"/>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8514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Rainforest Alliance</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746949"/>
            <a:ext cx="6977611" cy="999383"/>
          </a:xfrm>
        </p:spPr>
        <p:txBody>
          <a:bodyPr/>
          <a:lstStyle/>
          <a:p>
            <a:r>
              <a:rPr lang="en-US" sz="2300" dirty="0"/>
              <a:t>Táto certifikácia podporuje udržateľné poľnohospodárstvo, lesníctvo a cestovný ruch, ktoré zachovávajú biodiverzitu, chránia ekosystémy a podporujú blahobyt miestnych komunít. Certifikované produkty spĺňajú prísne environmentálne, sociálne a ekonomické kritériá vrátane kritérií súvisiacich s agroekológiou, ako je zachovanie biodiverzity, zdravie pôdy a integrovaná ochrana proti škodcom.</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7</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0424" y="2026337"/>
            <a:ext cx="2798001" cy="2010657"/>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7747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951650" y="1743021"/>
            <a:ext cx="5205881" cy="3291086"/>
          </a:xfrm>
        </p:spPr>
        <p:txBody>
          <a:bodyPr/>
          <a:lstStyle/>
          <a:p>
            <a:pPr marL="36000" indent="0"/>
            <a:r>
              <a:rPr lang="en-IE" dirty="0"/>
              <a:t>V </a:t>
            </a:r>
            <a:r>
              <a:rPr lang="en-US" dirty="0">
                <a:hlinkClick r:id="rId2"/>
              </a:rPr>
              <a:t>príručke a učebnej pomôcke Udržateľné regeneratívne poľnohospodárske systémy je </a:t>
            </a:r>
            <a:r>
              <a:rPr lang="en-US" dirty="0"/>
              <a:t>jedna z prípadových štúdií... </a:t>
            </a:r>
            <a:r>
              <a:rPr lang="en-US" b="1" dirty="0"/>
              <a:t>ekologická farma Castlewood, </a:t>
            </a:r>
            <a:r>
              <a:rPr lang="en-US" dirty="0"/>
              <a:t>ktorá demonštruje účinnosť získavania ocenení, značiek a certifikátov. Získali certifikát od Irish Food Board na označenie svojho mäsa ako BIO, čo prostredníctvom tejto značky kvality a autenticity zvyšuje hodnotu ich výrobkov.  </a:t>
            </a:r>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835671" y="750369"/>
            <a:ext cx="4990998" cy="992652"/>
          </a:xfrm>
        </p:spPr>
        <p:txBody>
          <a:bodyPr/>
          <a:lstStyle/>
          <a:p>
            <a:r>
              <a:rPr lang="en-IE" b="1" dirty="0"/>
              <a:t>Inšpirujte sa...</a:t>
            </a:r>
          </a:p>
        </p:txBody>
      </p:sp>
      <p:sp>
        <p:nvSpPr>
          <p:cNvPr id="8" name="Arrow: Right 7">
            <a:extLst>
              <a:ext uri="{FF2B5EF4-FFF2-40B4-BE49-F238E27FC236}">
                <a16:creationId xmlns:a16="http://schemas.microsoft.com/office/drawing/2014/main" id="{206476F7-6602-7BA3-D6B3-B423AE9DE47E}"/>
              </a:ext>
            </a:extLst>
          </p:cNvPr>
          <p:cNvSpPr/>
          <p:nvPr/>
        </p:nvSpPr>
        <p:spPr>
          <a:xfrm>
            <a:off x="5606980" y="4393580"/>
            <a:ext cx="300176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Prečítajte si celý príbeh</a:t>
            </a:r>
          </a:p>
        </p:txBody>
      </p:sp>
    </p:spTree>
    <p:extLst>
      <p:ext uri="{BB962C8B-B14F-4D97-AF65-F5344CB8AC3E}">
        <p14:creationId xmlns:p14="http://schemas.microsoft.com/office/powerpoint/2010/main" val="247882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Potravinárske a poľnohospodárske združenia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37464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C7DA2-31AD-D15D-DCAF-CC62E0AFDAC3}"/>
              </a:ext>
            </a:extLst>
          </p:cNvPr>
          <p:cNvSpPr>
            <a:spLocks noGrp="1"/>
          </p:cNvSpPr>
          <p:nvPr>
            <p:ph type="body" sz="quarter" idx="18"/>
          </p:nvPr>
        </p:nvSpPr>
        <p:spPr>
          <a:xfrm>
            <a:off x="910485" y="1336949"/>
            <a:ext cx="5557291" cy="3025975"/>
          </a:xfrm>
        </p:spPr>
        <p:txBody>
          <a:bodyPr/>
          <a:lstStyle/>
          <a:p>
            <a:r>
              <a:rPr lang="en-US" dirty="0"/>
              <a:t>Potravinárske a poľnohospodárske združenia majú pre európskych drobných poľnohospodárov zásadný význam, pretože poskytujú cennú podporu, zdroje a príležitosti na kolektívne akcie, prístup na trh, vplyv na politiku a rozvoj komunity. </a:t>
            </a:r>
          </a:p>
          <a:p>
            <a:r>
              <a:rPr lang="en-US" dirty="0"/>
              <a:t>Posilnením postavenia drobných poľnohospodárov a ich schopnosti </a:t>
            </a:r>
            <a:r>
              <a:rPr lang="en-US" dirty="0" err="1"/>
              <a:t>organizovať sa</a:t>
            </a:r>
            <a:r>
              <a:rPr lang="en-US" dirty="0"/>
              <a:t>, spolupracovať a obhajovať svoje záujmy prispievajú tieto združenia k udržateľnosti, odolnosti a vitalite vidieckych komunít a poľnohospodárskych systémov v Európe.</a:t>
            </a:r>
            <a:endParaRPr lang="en-IE" dirty="0"/>
          </a:p>
        </p:txBody>
      </p:sp>
      <p:sp>
        <p:nvSpPr>
          <p:cNvPr id="3" name="Text Placeholder 2">
            <a:extLst>
              <a:ext uri="{FF2B5EF4-FFF2-40B4-BE49-F238E27FC236}">
                <a16:creationId xmlns:a16="http://schemas.microsoft.com/office/drawing/2014/main" id="{D8DCF107-E9D0-C49B-1492-398395BC9C3E}"/>
              </a:ext>
            </a:extLst>
          </p:cNvPr>
          <p:cNvSpPr>
            <a:spLocks noGrp="1"/>
          </p:cNvSpPr>
          <p:nvPr>
            <p:ph type="body" sz="quarter" idx="16"/>
          </p:nvPr>
        </p:nvSpPr>
        <p:spPr>
          <a:xfrm>
            <a:off x="646110" y="672457"/>
            <a:ext cx="5744180" cy="992652"/>
          </a:xfrm>
        </p:spPr>
        <p:txBody>
          <a:bodyPr/>
          <a:lstStyle/>
          <a:p>
            <a:r>
              <a:rPr lang="en-IE" b="1" dirty="0"/>
              <a:t>Úlohy združenia</a:t>
            </a:r>
          </a:p>
        </p:txBody>
      </p:sp>
      <p:pic>
        <p:nvPicPr>
          <p:cNvPr id="5" name="Picture Placeholder 4">
            <a:extLst>
              <a:ext uri="{FF2B5EF4-FFF2-40B4-BE49-F238E27FC236}">
                <a16:creationId xmlns:a16="http://schemas.microsoft.com/office/drawing/2014/main" id="{A6B1E047-FAA2-8D95-40C0-2C7FBDBE09E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4312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5C3CC-DC47-B184-44EF-07E1839E61A6}"/>
              </a:ext>
            </a:extLst>
          </p:cNvPr>
          <p:cNvSpPr>
            <a:spLocks noGrp="1"/>
          </p:cNvSpPr>
          <p:nvPr>
            <p:ph type="body" sz="quarter" idx="18"/>
          </p:nvPr>
        </p:nvSpPr>
        <p:spPr>
          <a:xfrm>
            <a:off x="898357" y="1812496"/>
            <a:ext cx="5646736" cy="3025975"/>
          </a:xfrm>
        </p:spPr>
        <p:txBody>
          <a:bodyPr/>
          <a:lstStyle/>
          <a:p>
            <a:r>
              <a:rPr lang="en-US" dirty="0"/>
              <a:t>Medzinárodné, európske a regionálne siete a platformy tiež zohrávajú kľúčovú úlohu pri podpore agroekológie tým, že uľahčujú výmenu poznatkov, politický dialóg a spoluprácu medzi zainteresovanými stranami. Tieto siete spájajú vlády, výskumníkov, poľnohospodárov, </a:t>
            </a:r>
            <a:r>
              <a:rPr lang="en-US" dirty="0" err="1"/>
              <a:t>organizácie </a:t>
            </a:r>
            <a:r>
              <a:rPr lang="en-US" dirty="0"/>
              <a:t>občianskej spoločnosti a ďalších aktérov s cieľom vymieňať si skúsenosti, zdieľať osvedčené postupy a presadzovať podporné politiky a investície do agroekológie.</a:t>
            </a:r>
            <a:endParaRPr lang="en-IE" dirty="0"/>
          </a:p>
        </p:txBody>
      </p:sp>
      <p:sp>
        <p:nvSpPr>
          <p:cNvPr id="3" name="Text Placeholder 2">
            <a:extLst>
              <a:ext uri="{FF2B5EF4-FFF2-40B4-BE49-F238E27FC236}">
                <a16:creationId xmlns:a16="http://schemas.microsoft.com/office/drawing/2014/main" id="{18214E1A-2D9A-38F1-4EF2-E4C40146ADA4}"/>
              </a:ext>
            </a:extLst>
          </p:cNvPr>
          <p:cNvSpPr>
            <a:spLocks noGrp="1"/>
          </p:cNvSpPr>
          <p:nvPr>
            <p:ph type="body" sz="quarter" idx="16"/>
          </p:nvPr>
        </p:nvSpPr>
        <p:spPr>
          <a:xfrm>
            <a:off x="740703" y="627484"/>
            <a:ext cx="4990998" cy="992652"/>
          </a:xfrm>
        </p:spPr>
        <p:txBody>
          <a:bodyPr/>
          <a:lstStyle/>
          <a:p>
            <a:r>
              <a:rPr lang="en-IE" b="1" dirty="0"/>
              <a:t>Agroekologické siete a platformy:</a:t>
            </a:r>
          </a:p>
        </p:txBody>
      </p:sp>
      <p:pic>
        <p:nvPicPr>
          <p:cNvPr id="6" name="Picture Placeholder 5" descr="Stick figure families holding hands">
            <a:extLst>
              <a:ext uri="{FF2B5EF4-FFF2-40B4-BE49-F238E27FC236}">
                <a16:creationId xmlns:a16="http://schemas.microsoft.com/office/drawing/2014/main" id="{FA77CC0C-C727-41AD-6EBE-4EC617798B0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397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992950" y="1993480"/>
            <a:ext cx="7772677" cy="3291086"/>
          </a:xfrm>
        </p:spPr>
        <p:txBody>
          <a:bodyPr/>
          <a:lstStyle/>
          <a:p>
            <a:pPr marL="0" indent="0"/>
            <a:r>
              <a:rPr lang="en-US" dirty="0"/>
              <a:t>Na miestnej úrovni zohrávajú komunity, obce a miestne </a:t>
            </a:r>
            <a:r>
              <a:rPr lang="en-US" dirty="0" err="1"/>
              <a:t>organizácie </a:t>
            </a:r>
            <a:r>
              <a:rPr lang="en-US" dirty="0"/>
              <a:t>a združenia často rozhodujúcu úlohu pri presadzovaní agroekológie prostredníctvom miestnych potravinových politík, územného plánovania, systémov komunitou podporovaného poľnohospodárstva (CSA) a iniciatív participatívneho riadenia zdrojov. </a:t>
            </a:r>
          </a:p>
          <a:p>
            <a:pPr marL="0" indent="0"/>
            <a:r>
              <a:rPr lang="en-US" dirty="0"/>
              <a:t>Tieto prístupy zdola nahor umožňujú miestnym zainteresovaným stranám vypracovať riešenia špecifické pre daný kontext a presadzovať agroekologické postupy, ktoré sú prispôsobené miestnym potrebám a prioritám.</a:t>
            </a:r>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1" y="750369"/>
            <a:ext cx="7068108" cy="992652"/>
          </a:xfrm>
        </p:spPr>
        <p:txBody>
          <a:bodyPr/>
          <a:lstStyle/>
          <a:p>
            <a:r>
              <a:rPr lang="en-US" b="1" dirty="0"/>
              <a:t>Miestne iniciatívy a iniciatívy Spoločenstva:</a:t>
            </a:r>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914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2319301"/>
            <a:ext cx="6811125" cy="3291086"/>
          </a:xfrm>
        </p:spPr>
        <p:txBody>
          <a:bodyPr/>
          <a:lstStyle/>
          <a:p>
            <a:r>
              <a:rPr lang="en-US" dirty="0"/>
              <a:t>Aké sú vaše poznatky o potenciálnych vplyvoch stratégie Európskej únie "z farmy na vidiek" a stratégie v oblasti biodiverzity do roku 2030 na miestne poľnohospodárske postupy? </a:t>
            </a:r>
          </a:p>
          <a:p>
            <a:r>
              <a:rPr lang="en-US" dirty="0"/>
              <a:t>Ako podľa vás tieto politiky podporujú prechod na agroekológiu a prispievajú k dosiahnutiu cieľov udržateľného rozvoja?"</a:t>
            </a:r>
            <a:endParaRPr lang="en-IE" dirty="0"/>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p:txBody>
          <a:bodyPr/>
          <a:lstStyle/>
          <a:p>
            <a:r>
              <a:rPr lang="en-IE" dirty="0"/>
              <a:t>Najskôr však </a:t>
            </a:r>
            <a:r>
              <a:rPr lang="en-IE" b="1" dirty="0"/>
              <a:t>REFLEKTUJME</a:t>
            </a:r>
          </a:p>
        </p:txBody>
      </p:sp>
    </p:spTree>
    <p:extLst>
      <p:ext uri="{BB962C8B-B14F-4D97-AF65-F5344CB8AC3E}">
        <p14:creationId xmlns:p14="http://schemas.microsoft.com/office/powerpoint/2010/main" val="349930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879661D2-2E73-AD91-3527-4F68B8269876}"/>
              </a:ext>
            </a:extLst>
          </p:cNvPr>
          <p:cNvGrpSpPr/>
          <p:nvPr/>
        </p:nvGrpSpPr>
        <p:grpSpPr>
          <a:xfrm>
            <a:off x="3632137" y="1560914"/>
            <a:ext cx="5886017" cy="3379966"/>
            <a:chOff x="3210699" y="1277075"/>
            <a:chExt cx="6530459" cy="3750029"/>
          </a:xfrm>
        </p:grpSpPr>
        <p:grpSp>
          <p:nvGrpSpPr>
            <p:cNvPr id="123" name="Group 122">
              <a:extLst>
                <a:ext uri="{FF2B5EF4-FFF2-40B4-BE49-F238E27FC236}">
                  <a16:creationId xmlns:a16="http://schemas.microsoft.com/office/drawing/2014/main" id="{F535B66A-A702-7383-D78B-85AAA2A43EBD}"/>
                </a:ext>
              </a:extLst>
            </p:cNvPr>
            <p:cNvGrpSpPr/>
            <p:nvPr/>
          </p:nvGrpSpPr>
          <p:grpSpPr>
            <a:xfrm flipH="1">
              <a:off x="6870596" y="1392870"/>
              <a:ext cx="1614178" cy="1674267"/>
              <a:chOff x="3464157" y="1713527"/>
              <a:chExt cx="1614178" cy="1674267"/>
            </a:xfrm>
          </p:grpSpPr>
          <p:sp>
            <p:nvSpPr>
              <p:cNvPr id="121" name="Line 7">
                <a:extLst>
                  <a:ext uri="{FF2B5EF4-FFF2-40B4-BE49-F238E27FC236}">
                    <a16:creationId xmlns:a16="http://schemas.microsoft.com/office/drawing/2014/main" id="{AC0A4D75-65E7-7B39-BB60-F73CDF993400}"/>
                  </a:ext>
                </a:extLst>
              </p:cNvPr>
              <p:cNvSpPr>
                <a:spLocks noChangeShapeType="1"/>
              </p:cNvSpPr>
              <p:nvPr/>
            </p:nvSpPr>
            <p:spPr bwMode="auto">
              <a:xfrm flipH="1" flipV="1">
                <a:off x="3505125" y="1754496"/>
                <a:ext cx="1573210" cy="1633298"/>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22" name="Freeform 8">
                <a:extLst>
                  <a:ext uri="{FF2B5EF4-FFF2-40B4-BE49-F238E27FC236}">
                    <a16:creationId xmlns:a16="http://schemas.microsoft.com/office/drawing/2014/main" id="{B83E68E1-92C8-9733-8DEF-D1886AA90242}"/>
                  </a:ext>
                </a:extLst>
              </p:cNvPr>
              <p:cNvSpPr>
                <a:spLocks noChangeArrowheads="1"/>
              </p:cNvSpPr>
              <p:nvPr/>
            </p:nvSpPr>
            <p:spPr bwMode="auto">
              <a:xfrm>
                <a:off x="3464157" y="17135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75A949"/>
              </a:solidFill>
              <a:ln>
                <a:noFill/>
              </a:ln>
              <a:effectLst/>
            </p:spPr>
            <p:txBody>
              <a:bodyPr wrap="none" anchor="ctr"/>
              <a:lstStyle/>
              <a:p>
                <a:endParaRPr lang="es-MX"/>
              </a:p>
            </p:txBody>
          </p:sp>
        </p:grpSp>
        <p:sp>
          <p:nvSpPr>
            <p:cNvPr id="15" name="Line 3">
              <a:extLst>
                <a:ext uri="{FF2B5EF4-FFF2-40B4-BE49-F238E27FC236}">
                  <a16:creationId xmlns:a16="http://schemas.microsoft.com/office/drawing/2014/main" id="{BC671853-5C01-BDC4-F02E-BF1BADA87486}"/>
                </a:ext>
              </a:extLst>
            </p:cNvPr>
            <p:cNvSpPr>
              <a:spLocks noChangeShapeType="1"/>
            </p:cNvSpPr>
            <p:nvPr/>
          </p:nvSpPr>
          <p:spPr bwMode="auto">
            <a:xfrm>
              <a:off x="7083635" y="3238125"/>
              <a:ext cx="1567747" cy="1627835"/>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6" name="Freeform 4">
              <a:extLst>
                <a:ext uri="{FF2B5EF4-FFF2-40B4-BE49-F238E27FC236}">
                  <a16:creationId xmlns:a16="http://schemas.microsoft.com/office/drawing/2014/main" id="{DF0F28B3-907B-2735-52A6-C25F0CFA233A}"/>
                </a:ext>
              </a:extLst>
            </p:cNvPr>
            <p:cNvSpPr>
              <a:spLocks noChangeArrowheads="1"/>
            </p:cNvSpPr>
            <p:nvPr/>
          </p:nvSpPr>
          <p:spPr bwMode="auto">
            <a:xfrm>
              <a:off x="8604951" y="4822260"/>
              <a:ext cx="90131" cy="90131"/>
            </a:xfrm>
            <a:custGeom>
              <a:avLst/>
              <a:gdLst>
                <a:gd name="T0" fmla="*/ 27 w 145"/>
                <a:gd name="T1" fmla="*/ 118 h 146"/>
                <a:gd name="T2" fmla="*/ 27 w 145"/>
                <a:gd name="T3" fmla="*/ 118 h 146"/>
                <a:gd name="T4" fmla="*/ 117 w 145"/>
                <a:gd name="T5" fmla="*/ 118 h 146"/>
                <a:gd name="T6" fmla="*/ 126 w 145"/>
                <a:gd name="T7" fmla="*/ 27 h 146"/>
                <a:gd name="T8" fmla="*/ 27 w 145"/>
                <a:gd name="T9" fmla="*/ 27 h 146"/>
                <a:gd name="T10" fmla="*/ 27 w 145"/>
                <a:gd name="T11" fmla="*/ 118 h 146"/>
              </a:gdLst>
              <a:ahLst/>
              <a:cxnLst>
                <a:cxn ang="0">
                  <a:pos x="T0" y="T1"/>
                </a:cxn>
                <a:cxn ang="0">
                  <a:pos x="T2" y="T3"/>
                </a:cxn>
                <a:cxn ang="0">
                  <a:pos x="T4" y="T5"/>
                </a:cxn>
                <a:cxn ang="0">
                  <a:pos x="T6" y="T7"/>
                </a:cxn>
                <a:cxn ang="0">
                  <a:pos x="T8" y="T9"/>
                </a:cxn>
                <a:cxn ang="0">
                  <a:pos x="T10" y="T11"/>
                </a:cxn>
              </a:cxnLst>
              <a:rect l="0" t="0" r="r" b="b"/>
              <a:pathLst>
                <a:path w="145" h="146">
                  <a:moveTo>
                    <a:pt x="27" y="118"/>
                  </a:moveTo>
                  <a:lnTo>
                    <a:pt x="27" y="118"/>
                  </a:lnTo>
                  <a:cubicBezTo>
                    <a:pt x="54" y="145"/>
                    <a:pt x="90" y="145"/>
                    <a:pt x="117" y="118"/>
                  </a:cubicBezTo>
                  <a:cubicBezTo>
                    <a:pt x="144" y="99"/>
                    <a:pt x="144" y="54"/>
                    <a:pt x="126" y="27"/>
                  </a:cubicBezTo>
                  <a:cubicBezTo>
                    <a:pt x="99" y="0"/>
                    <a:pt x="54" y="0"/>
                    <a:pt x="27" y="27"/>
                  </a:cubicBezTo>
                  <a:cubicBezTo>
                    <a:pt x="0" y="54"/>
                    <a:pt x="0" y="90"/>
                    <a:pt x="27" y="118"/>
                  </a:cubicBezTo>
                </a:path>
              </a:pathLst>
            </a:custGeom>
            <a:solidFill>
              <a:srgbClr val="75A949"/>
            </a:solidFill>
            <a:ln>
              <a:noFill/>
            </a:ln>
            <a:effectLst/>
          </p:spPr>
          <p:txBody>
            <a:bodyPr wrap="none" anchor="ctr"/>
            <a:lstStyle/>
            <a:p>
              <a:endParaRPr lang="es-MX"/>
            </a:p>
          </p:txBody>
        </p:sp>
        <p:sp>
          <p:nvSpPr>
            <p:cNvPr id="17" name="Line 5">
              <a:extLst>
                <a:ext uri="{FF2B5EF4-FFF2-40B4-BE49-F238E27FC236}">
                  <a16:creationId xmlns:a16="http://schemas.microsoft.com/office/drawing/2014/main" id="{BA75EF32-71B8-18FE-EBF6-A9138E651EE9}"/>
                </a:ext>
              </a:extLst>
            </p:cNvPr>
            <p:cNvSpPr>
              <a:spLocks noChangeShapeType="1"/>
            </p:cNvSpPr>
            <p:nvPr/>
          </p:nvSpPr>
          <p:spPr bwMode="auto">
            <a:xfrm>
              <a:off x="7083635" y="3232663"/>
              <a:ext cx="1679730" cy="2731"/>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28" name="Freeform 6">
              <a:extLst>
                <a:ext uri="{FF2B5EF4-FFF2-40B4-BE49-F238E27FC236}">
                  <a16:creationId xmlns:a16="http://schemas.microsoft.com/office/drawing/2014/main" id="{59C32FCD-7370-EBBB-07BB-C6AFEC4E9514}"/>
                </a:ext>
              </a:extLst>
            </p:cNvPr>
            <p:cNvSpPr>
              <a:spLocks noChangeArrowheads="1"/>
            </p:cNvSpPr>
            <p:nvPr/>
          </p:nvSpPr>
          <p:spPr bwMode="auto">
            <a:xfrm>
              <a:off x="8716932" y="3194425"/>
              <a:ext cx="84670" cy="84668"/>
            </a:xfrm>
            <a:custGeom>
              <a:avLst/>
              <a:gdLst>
                <a:gd name="T0" fmla="*/ 63 w 136"/>
                <a:gd name="T1" fmla="*/ 135 h 136"/>
                <a:gd name="T2" fmla="*/ 63 w 136"/>
                <a:gd name="T3" fmla="*/ 135 h 136"/>
                <a:gd name="T4" fmla="*/ 135 w 136"/>
                <a:gd name="T5" fmla="*/ 63 h 136"/>
                <a:gd name="T6" fmla="*/ 63 w 136"/>
                <a:gd name="T7" fmla="*/ 0 h 136"/>
                <a:gd name="T8" fmla="*/ 0 w 136"/>
                <a:gd name="T9" fmla="*/ 63 h 136"/>
                <a:gd name="T10" fmla="*/ 63 w 136"/>
                <a:gd name="T11" fmla="*/ 135 h 136"/>
              </a:gdLst>
              <a:ahLst/>
              <a:cxnLst>
                <a:cxn ang="0">
                  <a:pos x="T0" y="T1"/>
                </a:cxn>
                <a:cxn ang="0">
                  <a:pos x="T2" y="T3"/>
                </a:cxn>
                <a:cxn ang="0">
                  <a:pos x="T4" y="T5"/>
                </a:cxn>
                <a:cxn ang="0">
                  <a:pos x="T6" y="T7"/>
                </a:cxn>
                <a:cxn ang="0">
                  <a:pos x="T8" y="T9"/>
                </a:cxn>
                <a:cxn ang="0">
                  <a:pos x="T10" y="T11"/>
                </a:cxn>
              </a:cxnLst>
              <a:rect l="0" t="0" r="r" b="b"/>
              <a:pathLst>
                <a:path w="136" h="136">
                  <a:moveTo>
                    <a:pt x="63" y="135"/>
                  </a:moveTo>
                  <a:lnTo>
                    <a:pt x="63" y="135"/>
                  </a:lnTo>
                  <a:cubicBezTo>
                    <a:pt x="99" y="135"/>
                    <a:pt x="135" y="108"/>
                    <a:pt x="135" y="63"/>
                  </a:cubicBezTo>
                  <a:cubicBezTo>
                    <a:pt x="135" y="27"/>
                    <a:pt x="99" y="0"/>
                    <a:pt x="63" y="0"/>
                  </a:cubicBezTo>
                  <a:cubicBezTo>
                    <a:pt x="26" y="0"/>
                    <a:pt x="0" y="27"/>
                    <a:pt x="0" y="63"/>
                  </a:cubicBezTo>
                  <a:cubicBezTo>
                    <a:pt x="0" y="108"/>
                    <a:pt x="26" y="135"/>
                    <a:pt x="63" y="135"/>
                  </a:cubicBezTo>
                </a:path>
              </a:pathLst>
            </a:custGeom>
            <a:solidFill>
              <a:srgbClr val="75A949"/>
            </a:solidFill>
            <a:ln>
              <a:noFill/>
            </a:ln>
            <a:effectLst/>
          </p:spPr>
          <p:txBody>
            <a:bodyPr wrap="none" anchor="ctr"/>
            <a:lstStyle/>
            <a:p>
              <a:endParaRPr lang="es-MX"/>
            </a:p>
          </p:txBody>
        </p:sp>
        <p:sp>
          <p:nvSpPr>
            <p:cNvPr id="29" name="Line 7">
              <a:extLst>
                <a:ext uri="{FF2B5EF4-FFF2-40B4-BE49-F238E27FC236}">
                  <a16:creationId xmlns:a16="http://schemas.microsoft.com/office/drawing/2014/main" id="{4BCC7230-D33C-2BE6-7D5B-06AB1BF27173}"/>
                </a:ext>
              </a:extLst>
            </p:cNvPr>
            <p:cNvSpPr>
              <a:spLocks noChangeShapeType="1"/>
            </p:cNvSpPr>
            <p:nvPr/>
          </p:nvSpPr>
          <p:spPr bwMode="auto">
            <a:xfrm flipH="1" flipV="1">
              <a:off x="3352725" y="1602096"/>
              <a:ext cx="1573210" cy="1633298"/>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0" name="Freeform 8">
              <a:extLst>
                <a:ext uri="{FF2B5EF4-FFF2-40B4-BE49-F238E27FC236}">
                  <a16:creationId xmlns:a16="http://schemas.microsoft.com/office/drawing/2014/main" id="{E1E06465-1B6F-72B0-51DE-240CF5A85B37}"/>
                </a:ext>
              </a:extLst>
            </p:cNvPr>
            <p:cNvSpPr>
              <a:spLocks noChangeArrowheads="1"/>
            </p:cNvSpPr>
            <p:nvPr/>
          </p:nvSpPr>
          <p:spPr bwMode="auto">
            <a:xfrm>
              <a:off x="3311757" y="15611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63C1D3"/>
            </a:solidFill>
            <a:ln>
              <a:noFill/>
            </a:ln>
            <a:effectLst/>
          </p:spPr>
          <p:txBody>
            <a:bodyPr wrap="none" anchor="ctr"/>
            <a:lstStyle/>
            <a:p>
              <a:endParaRPr lang="es-MX"/>
            </a:p>
          </p:txBody>
        </p:sp>
        <p:sp>
          <p:nvSpPr>
            <p:cNvPr id="31" name="Line 9">
              <a:extLst>
                <a:ext uri="{FF2B5EF4-FFF2-40B4-BE49-F238E27FC236}">
                  <a16:creationId xmlns:a16="http://schemas.microsoft.com/office/drawing/2014/main" id="{BACEB8CB-F99D-ECD0-1B96-747A612527F0}"/>
                </a:ext>
              </a:extLst>
            </p:cNvPr>
            <p:cNvSpPr>
              <a:spLocks noChangeShapeType="1"/>
            </p:cNvSpPr>
            <p:nvPr/>
          </p:nvSpPr>
          <p:spPr bwMode="auto">
            <a:xfrm flipH="1">
              <a:off x="3352725" y="3238125"/>
              <a:ext cx="1573210" cy="1627835"/>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2" name="Freeform 10">
              <a:extLst>
                <a:ext uri="{FF2B5EF4-FFF2-40B4-BE49-F238E27FC236}">
                  <a16:creationId xmlns:a16="http://schemas.microsoft.com/office/drawing/2014/main" id="{2D447208-0F23-BC68-52CB-597D415A5225}"/>
                </a:ext>
              </a:extLst>
            </p:cNvPr>
            <p:cNvSpPr>
              <a:spLocks noChangeArrowheads="1"/>
            </p:cNvSpPr>
            <p:nvPr/>
          </p:nvSpPr>
          <p:spPr bwMode="auto">
            <a:xfrm>
              <a:off x="3311757" y="4822260"/>
              <a:ext cx="90131" cy="90131"/>
            </a:xfrm>
            <a:custGeom>
              <a:avLst/>
              <a:gdLst>
                <a:gd name="T0" fmla="*/ 27 w 145"/>
                <a:gd name="T1" fmla="*/ 27 h 146"/>
                <a:gd name="T2" fmla="*/ 27 w 145"/>
                <a:gd name="T3" fmla="*/ 27 h 146"/>
                <a:gd name="T4" fmla="*/ 27 w 145"/>
                <a:gd name="T5" fmla="*/ 118 h 146"/>
                <a:gd name="T6" fmla="*/ 126 w 145"/>
                <a:gd name="T7" fmla="*/ 118 h 146"/>
                <a:gd name="T8" fmla="*/ 117 w 145"/>
                <a:gd name="T9" fmla="*/ 27 h 146"/>
                <a:gd name="T10" fmla="*/ 27 w 145"/>
                <a:gd name="T11" fmla="*/ 27 h 146"/>
              </a:gdLst>
              <a:ahLst/>
              <a:cxnLst>
                <a:cxn ang="0">
                  <a:pos x="T0" y="T1"/>
                </a:cxn>
                <a:cxn ang="0">
                  <a:pos x="T2" y="T3"/>
                </a:cxn>
                <a:cxn ang="0">
                  <a:pos x="T4" y="T5"/>
                </a:cxn>
                <a:cxn ang="0">
                  <a:pos x="T6" y="T7"/>
                </a:cxn>
                <a:cxn ang="0">
                  <a:pos x="T8" y="T9"/>
                </a:cxn>
                <a:cxn ang="0">
                  <a:pos x="T10" y="T11"/>
                </a:cxn>
              </a:cxnLst>
              <a:rect l="0" t="0" r="r" b="b"/>
              <a:pathLst>
                <a:path w="145" h="146">
                  <a:moveTo>
                    <a:pt x="27" y="27"/>
                  </a:moveTo>
                  <a:lnTo>
                    <a:pt x="27" y="27"/>
                  </a:lnTo>
                  <a:cubicBezTo>
                    <a:pt x="0" y="54"/>
                    <a:pt x="0" y="99"/>
                    <a:pt x="27" y="118"/>
                  </a:cubicBezTo>
                  <a:cubicBezTo>
                    <a:pt x="54" y="145"/>
                    <a:pt x="99" y="145"/>
                    <a:pt x="126" y="118"/>
                  </a:cubicBezTo>
                  <a:cubicBezTo>
                    <a:pt x="144" y="90"/>
                    <a:pt x="144" y="54"/>
                    <a:pt x="117" y="27"/>
                  </a:cubicBezTo>
                  <a:cubicBezTo>
                    <a:pt x="90" y="0"/>
                    <a:pt x="54" y="0"/>
                    <a:pt x="27" y="27"/>
                  </a:cubicBezTo>
                </a:path>
              </a:pathLst>
            </a:custGeom>
            <a:solidFill>
              <a:srgbClr val="63C1D3"/>
            </a:solidFill>
            <a:ln>
              <a:noFill/>
            </a:ln>
            <a:effectLst/>
          </p:spPr>
          <p:txBody>
            <a:bodyPr wrap="none" anchor="ctr"/>
            <a:lstStyle/>
            <a:p>
              <a:endParaRPr lang="es-MX"/>
            </a:p>
          </p:txBody>
        </p:sp>
        <p:sp>
          <p:nvSpPr>
            <p:cNvPr id="33" name="Line 11">
              <a:extLst>
                <a:ext uri="{FF2B5EF4-FFF2-40B4-BE49-F238E27FC236}">
                  <a16:creationId xmlns:a16="http://schemas.microsoft.com/office/drawing/2014/main" id="{24A52587-7282-C69C-9D30-D2B6D72AF60D}"/>
                </a:ext>
              </a:extLst>
            </p:cNvPr>
            <p:cNvSpPr>
              <a:spLocks noChangeShapeType="1"/>
            </p:cNvSpPr>
            <p:nvPr/>
          </p:nvSpPr>
          <p:spPr bwMode="auto">
            <a:xfrm flipH="1">
              <a:off x="3246206" y="3232663"/>
              <a:ext cx="1679728" cy="2731"/>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4" name="Freeform 12">
              <a:extLst>
                <a:ext uri="{FF2B5EF4-FFF2-40B4-BE49-F238E27FC236}">
                  <a16:creationId xmlns:a16="http://schemas.microsoft.com/office/drawing/2014/main" id="{CB01D4A7-D559-8FF0-8CC9-FC1F6D4F49A4}"/>
                </a:ext>
              </a:extLst>
            </p:cNvPr>
            <p:cNvSpPr>
              <a:spLocks noChangeArrowheads="1"/>
            </p:cNvSpPr>
            <p:nvPr/>
          </p:nvSpPr>
          <p:spPr bwMode="auto">
            <a:xfrm>
              <a:off x="3210699" y="3194425"/>
              <a:ext cx="84670" cy="84668"/>
            </a:xfrm>
            <a:custGeom>
              <a:avLst/>
              <a:gdLst>
                <a:gd name="T0" fmla="*/ 63 w 137"/>
                <a:gd name="T1" fmla="*/ 0 h 136"/>
                <a:gd name="T2" fmla="*/ 63 w 137"/>
                <a:gd name="T3" fmla="*/ 0 h 136"/>
                <a:gd name="T4" fmla="*/ 0 w 137"/>
                <a:gd name="T5" fmla="*/ 63 h 136"/>
                <a:gd name="T6" fmla="*/ 63 w 137"/>
                <a:gd name="T7" fmla="*/ 135 h 136"/>
                <a:gd name="T8" fmla="*/ 136 w 137"/>
                <a:gd name="T9" fmla="*/ 63 h 136"/>
                <a:gd name="T10" fmla="*/ 63 w 137"/>
                <a:gd name="T11" fmla="*/ 0 h 136"/>
              </a:gdLst>
              <a:ahLst/>
              <a:cxnLst>
                <a:cxn ang="0">
                  <a:pos x="T0" y="T1"/>
                </a:cxn>
                <a:cxn ang="0">
                  <a:pos x="T2" y="T3"/>
                </a:cxn>
                <a:cxn ang="0">
                  <a:pos x="T4" y="T5"/>
                </a:cxn>
                <a:cxn ang="0">
                  <a:pos x="T6" y="T7"/>
                </a:cxn>
                <a:cxn ang="0">
                  <a:pos x="T8" y="T9"/>
                </a:cxn>
                <a:cxn ang="0">
                  <a:pos x="T10" y="T11"/>
                </a:cxn>
              </a:cxnLst>
              <a:rect l="0" t="0" r="r" b="b"/>
              <a:pathLst>
                <a:path w="137" h="136">
                  <a:moveTo>
                    <a:pt x="63" y="0"/>
                  </a:moveTo>
                  <a:lnTo>
                    <a:pt x="63" y="0"/>
                  </a:lnTo>
                  <a:cubicBezTo>
                    <a:pt x="27" y="0"/>
                    <a:pt x="0" y="27"/>
                    <a:pt x="0" y="63"/>
                  </a:cubicBezTo>
                  <a:cubicBezTo>
                    <a:pt x="0" y="108"/>
                    <a:pt x="27" y="135"/>
                    <a:pt x="63" y="135"/>
                  </a:cubicBezTo>
                  <a:cubicBezTo>
                    <a:pt x="99" y="135"/>
                    <a:pt x="136" y="108"/>
                    <a:pt x="136" y="63"/>
                  </a:cubicBezTo>
                  <a:cubicBezTo>
                    <a:pt x="136" y="27"/>
                    <a:pt x="99" y="0"/>
                    <a:pt x="63" y="0"/>
                  </a:cubicBezTo>
                </a:path>
              </a:pathLst>
            </a:custGeom>
            <a:solidFill>
              <a:srgbClr val="63C1D3"/>
            </a:solidFill>
            <a:ln>
              <a:noFill/>
            </a:ln>
            <a:effectLst/>
          </p:spPr>
          <p:txBody>
            <a:bodyPr wrap="none" anchor="ctr"/>
            <a:lstStyle/>
            <a:p>
              <a:endParaRPr lang="es-MX"/>
            </a:p>
          </p:txBody>
        </p:sp>
        <p:sp>
          <p:nvSpPr>
            <p:cNvPr id="35" name="Freeform 407">
              <a:extLst>
                <a:ext uri="{FF2B5EF4-FFF2-40B4-BE49-F238E27FC236}">
                  <a16:creationId xmlns:a16="http://schemas.microsoft.com/office/drawing/2014/main" id="{45B2B5A5-C064-9A99-FF83-5C62D0C12F85}"/>
                </a:ext>
              </a:extLst>
            </p:cNvPr>
            <p:cNvSpPr>
              <a:spLocks noChangeArrowheads="1"/>
            </p:cNvSpPr>
            <p:nvPr/>
          </p:nvSpPr>
          <p:spPr bwMode="auto">
            <a:xfrm>
              <a:off x="3852548" y="1572053"/>
              <a:ext cx="1455764" cy="3089062"/>
            </a:xfrm>
            <a:custGeom>
              <a:avLst/>
              <a:gdLst>
                <a:gd name="T0" fmla="*/ 2350 w 2351"/>
                <a:gd name="T1" fmla="*/ 4987 h 4988"/>
                <a:gd name="T2" fmla="*/ 2350 w 2351"/>
                <a:gd name="T3" fmla="*/ 4987 h 4988"/>
                <a:gd name="T4" fmla="*/ 0 w 2351"/>
                <a:gd name="T5" fmla="*/ 2493 h 4988"/>
                <a:gd name="T6" fmla="*/ 2350 w 2351"/>
                <a:gd name="T7" fmla="*/ 0 h 4988"/>
                <a:gd name="T8" fmla="*/ 2350 w 2351"/>
                <a:gd name="T9" fmla="*/ 4987 h 4988"/>
              </a:gdLst>
              <a:ahLst/>
              <a:cxnLst>
                <a:cxn ang="0">
                  <a:pos x="T0" y="T1"/>
                </a:cxn>
                <a:cxn ang="0">
                  <a:pos x="T2" y="T3"/>
                </a:cxn>
                <a:cxn ang="0">
                  <a:pos x="T4" y="T5"/>
                </a:cxn>
                <a:cxn ang="0">
                  <a:pos x="T6" y="T7"/>
                </a:cxn>
                <a:cxn ang="0">
                  <a:pos x="T8" y="T9"/>
                </a:cxn>
              </a:cxnLst>
              <a:rect l="0" t="0" r="r" b="b"/>
              <a:pathLst>
                <a:path w="2351" h="4988">
                  <a:moveTo>
                    <a:pt x="2350" y="4987"/>
                  </a:moveTo>
                  <a:lnTo>
                    <a:pt x="2350" y="4987"/>
                  </a:lnTo>
                  <a:cubicBezTo>
                    <a:pt x="1048" y="4987"/>
                    <a:pt x="0" y="3867"/>
                    <a:pt x="0" y="2493"/>
                  </a:cubicBezTo>
                  <a:cubicBezTo>
                    <a:pt x="0" y="1111"/>
                    <a:pt x="1048" y="0"/>
                    <a:pt x="2350" y="0"/>
                  </a:cubicBezTo>
                  <a:lnTo>
                    <a:pt x="2350" y="4987"/>
                  </a:lnTo>
                </a:path>
              </a:pathLst>
            </a:custGeom>
            <a:solidFill>
              <a:srgbClr val="9FDADF"/>
            </a:solidFill>
            <a:ln>
              <a:noFill/>
            </a:ln>
            <a:effectLst/>
          </p:spPr>
          <p:txBody>
            <a:bodyPr wrap="none" anchor="ctr"/>
            <a:lstStyle/>
            <a:p>
              <a:endParaRPr lang="es-MX"/>
            </a:p>
          </p:txBody>
        </p:sp>
        <p:sp>
          <p:nvSpPr>
            <p:cNvPr id="36" name="Freeform 408">
              <a:extLst>
                <a:ext uri="{FF2B5EF4-FFF2-40B4-BE49-F238E27FC236}">
                  <a16:creationId xmlns:a16="http://schemas.microsoft.com/office/drawing/2014/main" id="{9310CA06-10BE-4B1D-D5BD-7730D5D58C52}"/>
                </a:ext>
              </a:extLst>
            </p:cNvPr>
            <p:cNvSpPr>
              <a:spLocks noChangeArrowheads="1"/>
            </p:cNvSpPr>
            <p:nvPr/>
          </p:nvSpPr>
          <p:spPr bwMode="auto">
            <a:xfrm>
              <a:off x="5264612" y="1572053"/>
              <a:ext cx="1461228" cy="3089062"/>
            </a:xfrm>
            <a:custGeom>
              <a:avLst/>
              <a:gdLst>
                <a:gd name="T0" fmla="*/ 0 w 2358"/>
                <a:gd name="T1" fmla="*/ 4987 h 4988"/>
                <a:gd name="T2" fmla="*/ 0 w 2358"/>
                <a:gd name="T3" fmla="*/ 4987 h 4988"/>
                <a:gd name="T4" fmla="*/ 2357 w 2358"/>
                <a:gd name="T5" fmla="*/ 2493 h 4988"/>
                <a:gd name="T6" fmla="*/ 0 w 2358"/>
                <a:gd name="T7" fmla="*/ 0 h 4988"/>
                <a:gd name="T8" fmla="*/ 0 w 2358"/>
                <a:gd name="T9" fmla="*/ 4987 h 4988"/>
              </a:gdLst>
              <a:ahLst/>
              <a:cxnLst>
                <a:cxn ang="0">
                  <a:pos x="T0" y="T1"/>
                </a:cxn>
                <a:cxn ang="0">
                  <a:pos x="T2" y="T3"/>
                </a:cxn>
                <a:cxn ang="0">
                  <a:pos x="T4" y="T5"/>
                </a:cxn>
                <a:cxn ang="0">
                  <a:pos x="T6" y="T7"/>
                </a:cxn>
                <a:cxn ang="0">
                  <a:pos x="T8" y="T9"/>
                </a:cxn>
              </a:cxnLst>
              <a:rect l="0" t="0" r="r" b="b"/>
              <a:pathLst>
                <a:path w="2358" h="4988">
                  <a:moveTo>
                    <a:pt x="0" y="4987"/>
                  </a:moveTo>
                  <a:lnTo>
                    <a:pt x="0" y="4987"/>
                  </a:lnTo>
                  <a:cubicBezTo>
                    <a:pt x="1300" y="4987"/>
                    <a:pt x="2357" y="3867"/>
                    <a:pt x="2357" y="2493"/>
                  </a:cubicBezTo>
                  <a:cubicBezTo>
                    <a:pt x="2357" y="1111"/>
                    <a:pt x="1300" y="0"/>
                    <a:pt x="0" y="0"/>
                  </a:cubicBezTo>
                  <a:lnTo>
                    <a:pt x="0" y="4987"/>
                  </a:lnTo>
                </a:path>
              </a:pathLst>
            </a:custGeom>
            <a:solidFill>
              <a:srgbClr val="9FDADF"/>
            </a:solidFill>
            <a:ln>
              <a:noFill/>
            </a:ln>
            <a:effectLst/>
          </p:spPr>
          <p:txBody>
            <a:bodyPr wrap="none" anchor="ctr"/>
            <a:lstStyle/>
            <a:p>
              <a:endParaRPr lang="es-MX" dirty="0"/>
            </a:p>
          </p:txBody>
        </p:sp>
        <p:sp>
          <p:nvSpPr>
            <p:cNvPr id="37" name="Freeform 409">
              <a:extLst>
                <a:ext uri="{FF2B5EF4-FFF2-40B4-BE49-F238E27FC236}">
                  <a16:creationId xmlns:a16="http://schemas.microsoft.com/office/drawing/2014/main" id="{A1F0AB51-F781-AF3A-440F-0DDF3B3B11EF}"/>
                </a:ext>
              </a:extLst>
            </p:cNvPr>
            <p:cNvSpPr>
              <a:spLocks noChangeArrowheads="1"/>
            </p:cNvSpPr>
            <p:nvPr/>
          </p:nvSpPr>
          <p:spPr bwMode="auto">
            <a:xfrm>
              <a:off x="3759684" y="1566590"/>
              <a:ext cx="3094524" cy="3099987"/>
            </a:xfrm>
            <a:custGeom>
              <a:avLst/>
              <a:gdLst>
                <a:gd name="T0" fmla="*/ 4282 w 4996"/>
                <a:gd name="T1" fmla="*/ 768 h 5006"/>
                <a:gd name="T2" fmla="*/ 4227 w 4996"/>
                <a:gd name="T3" fmla="*/ 714 h 5006"/>
                <a:gd name="T4" fmla="*/ 2548 w 4996"/>
                <a:gd name="T5" fmla="*/ 0 h 5006"/>
                <a:gd name="T6" fmla="*/ 2512 w 4996"/>
                <a:gd name="T7" fmla="*/ 0 h 5006"/>
                <a:gd name="T8" fmla="*/ 2503 w 4996"/>
                <a:gd name="T9" fmla="*/ 0 h 5006"/>
                <a:gd name="T10" fmla="*/ 2485 w 4996"/>
                <a:gd name="T11" fmla="*/ 0 h 5006"/>
                <a:gd name="T12" fmla="*/ 2457 w 4996"/>
                <a:gd name="T13" fmla="*/ 0 h 5006"/>
                <a:gd name="T14" fmla="*/ 768 w 4996"/>
                <a:gd name="T15" fmla="*/ 714 h 5006"/>
                <a:gd name="T16" fmla="*/ 714 w 4996"/>
                <a:gd name="T17" fmla="*/ 768 h 5006"/>
                <a:gd name="T18" fmla="*/ 786 w 4996"/>
                <a:gd name="T19" fmla="*/ 4309 h 5006"/>
                <a:gd name="T20" fmla="*/ 2466 w 4996"/>
                <a:gd name="T21" fmla="*/ 5005 h 5006"/>
                <a:gd name="T22" fmla="*/ 2503 w 4996"/>
                <a:gd name="T23" fmla="*/ 5005 h 5006"/>
                <a:gd name="T24" fmla="*/ 2530 w 4996"/>
                <a:gd name="T25" fmla="*/ 5005 h 5006"/>
                <a:gd name="T26" fmla="*/ 4218 w 4996"/>
                <a:gd name="T27" fmla="*/ 4309 h 5006"/>
                <a:gd name="T28" fmla="*/ 4282 w 4996"/>
                <a:gd name="T29" fmla="*/ 768 h 5006"/>
                <a:gd name="T30" fmla="*/ 4679 w 4996"/>
                <a:gd name="T31" fmla="*/ 2394 h 5006"/>
                <a:gd name="T32" fmla="*/ 3622 w 4996"/>
                <a:gd name="T33" fmla="*/ 1228 h 5006"/>
                <a:gd name="T34" fmla="*/ 4679 w 4996"/>
                <a:gd name="T35" fmla="*/ 2394 h 5006"/>
                <a:gd name="T36" fmla="*/ 2503 w 4996"/>
                <a:gd name="T37" fmla="*/ 4680 h 5006"/>
                <a:gd name="T38" fmla="*/ 2503 w 4996"/>
                <a:gd name="T39" fmla="*/ 3876 h 5006"/>
                <a:gd name="T40" fmla="*/ 2503 w 4996"/>
                <a:gd name="T41" fmla="*/ 4680 h 5006"/>
                <a:gd name="T42" fmla="*/ 2512 w 4996"/>
                <a:gd name="T43" fmla="*/ 3568 h 5006"/>
                <a:gd name="T44" fmla="*/ 2503 w 4996"/>
                <a:gd name="T45" fmla="*/ 3568 h 5006"/>
                <a:gd name="T46" fmla="*/ 2485 w 4996"/>
                <a:gd name="T47" fmla="*/ 3568 h 5006"/>
                <a:gd name="T48" fmla="*/ 1346 w 4996"/>
                <a:gd name="T49" fmla="*/ 2674 h 5006"/>
                <a:gd name="T50" fmla="*/ 3649 w 4996"/>
                <a:gd name="T51" fmla="*/ 2674 h 5006"/>
                <a:gd name="T52" fmla="*/ 2512 w 4996"/>
                <a:gd name="T53" fmla="*/ 3568 h 5006"/>
                <a:gd name="T54" fmla="*/ 2512 w 4996"/>
                <a:gd name="T55" fmla="*/ 2349 h 5006"/>
                <a:gd name="T56" fmla="*/ 2503 w 4996"/>
                <a:gd name="T57" fmla="*/ 2349 h 5006"/>
                <a:gd name="T58" fmla="*/ 2485 w 4996"/>
                <a:gd name="T59" fmla="*/ 2349 h 5006"/>
                <a:gd name="T60" fmla="*/ 1671 w 4996"/>
                <a:gd name="T61" fmla="*/ 1328 h 5006"/>
                <a:gd name="T62" fmla="*/ 2503 w 4996"/>
                <a:gd name="T63" fmla="*/ 1436 h 5006"/>
                <a:gd name="T64" fmla="*/ 3334 w 4996"/>
                <a:gd name="T65" fmla="*/ 1328 h 5006"/>
                <a:gd name="T66" fmla="*/ 2512 w 4996"/>
                <a:gd name="T67" fmla="*/ 2349 h 5006"/>
                <a:gd name="T68" fmla="*/ 2503 w 4996"/>
                <a:gd name="T69" fmla="*/ 326 h 5006"/>
                <a:gd name="T70" fmla="*/ 2521 w 4996"/>
                <a:gd name="T71" fmla="*/ 1129 h 5006"/>
                <a:gd name="T72" fmla="*/ 2512 w 4996"/>
                <a:gd name="T73" fmla="*/ 1129 h 5006"/>
                <a:gd name="T74" fmla="*/ 2485 w 4996"/>
                <a:gd name="T75" fmla="*/ 1129 h 5006"/>
                <a:gd name="T76" fmla="*/ 2476 w 4996"/>
                <a:gd name="T77" fmla="*/ 1129 h 5006"/>
                <a:gd name="T78" fmla="*/ 2503 w 4996"/>
                <a:gd name="T79" fmla="*/ 326 h 5006"/>
                <a:gd name="T80" fmla="*/ 3848 w 4996"/>
                <a:gd name="T81" fmla="*/ 778 h 5006"/>
                <a:gd name="T82" fmla="*/ 2982 w 4996"/>
                <a:gd name="T83" fmla="*/ 362 h 5006"/>
                <a:gd name="T84" fmla="*/ 2015 w 4996"/>
                <a:gd name="T85" fmla="*/ 362 h 5006"/>
                <a:gd name="T86" fmla="*/ 1536 w 4996"/>
                <a:gd name="T87" fmla="*/ 957 h 5006"/>
                <a:gd name="T88" fmla="*/ 2015 w 4996"/>
                <a:gd name="T89" fmla="*/ 362 h 5006"/>
                <a:gd name="T90" fmla="*/ 921 w 4996"/>
                <a:gd name="T91" fmla="*/ 993 h 5006"/>
                <a:gd name="T92" fmla="*/ 1039 w 4996"/>
                <a:gd name="T93" fmla="*/ 2376 h 5006"/>
                <a:gd name="T94" fmla="*/ 921 w 4996"/>
                <a:gd name="T95" fmla="*/ 993 h 5006"/>
                <a:gd name="T96" fmla="*/ 325 w 4996"/>
                <a:gd name="T97" fmla="*/ 2701 h 5006"/>
                <a:gd name="T98" fmla="*/ 1382 w 4996"/>
                <a:gd name="T99" fmla="*/ 3821 h 5006"/>
                <a:gd name="T100" fmla="*/ 325 w 4996"/>
                <a:gd name="T101" fmla="*/ 2701 h 5006"/>
                <a:gd name="T102" fmla="*/ 1201 w 4996"/>
                <a:gd name="T103" fmla="*/ 4255 h 5006"/>
                <a:gd name="T104" fmla="*/ 1997 w 4996"/>
                <a:gd name="T105" fmla="*/ 4635 h 5006"/>
                <a:gd name="T106" fmla="*/ 3000 w 4996"/>
                <a:gd name="T107" fmla="*/ 4635 h 5006"/>
                <a:gd name="T108" fmla="*/ 3460 w 4996"/>
                <a:gd name="T109" fmla="*/ 4083 h 5006"/>
                <a:gd name="T110" fmla="*/ 3000 w 4996"/>
                <a:gd name="T111" fmla="*/ 4635 h 5006"/>
                <a:gd name="T112" fmla="*/ 4038 w 4996"/>
                <a:gd name="T113" fmla="*/ 4047 h 5006"/>
                <a:gd name="T114" fmla="*/ 3957 w 4996"/>
                <a:gd name="T115" fmla="*/ 2683 h 5006"/>
                <a:gd name="T116" fmla="*/ 4038 w 4996"/>
                <a:gd name="T117" fmla="*/ 4047 h 5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96" h="5006">
                  <a:moveTo>
                    <a:pt x="4282" y="768"/>
                  </a:moveTo>
                  <a:lnTo>
                    <a:pt x="4282" y="768"/>
                  </a:lnTo>
                  <a:cubicBezTo>
                    <a:pt x="4273" y="750"/>
                    <a:pt x="4255" y="732"/>
                    <a:pt x="4236" y="714"/>
                  </a:cubicBezTo>
                  <a:cubicBezTo>
                    <a:pt x="4227" y="714"/>
                    <a:pt x="4227" y="714"/>
                    <a:pt x="4227" y="714"/>
                  </a:cubicBezTo>
                  <a:cubicBezTo>
                    <a:pt x="4218" y="696"/>
                    <a:pt x="4200" y="678"/>
                    <a:pt x="4182" y="669"/>
                  </a:cubicBezTo>
                  <a:cubicBezTo>
                    <a:pt x="3740" y="253"/>
                    <a:pt x="3162" y="19"/>
                    <a:pt x="2548" y="0"/>
                  </a:cubicBezTo>
                  <a:cubicBezTo>
                    <a:pt x="2539" y="0"/>
                    <a:pt x="2530" y="0"/>
                    <a:pt x="2521" y="0"/>
                  </a:cubicBezTo>
                  <a:cubicBezTo>
                    <a:pt x="2521" y="0"/>
                    <a:pt x="2521" y="0"/>
                    <a:pt x="2512" y="0"/>
                  </a:cubicBezTo>
                  <a:lnTo>
                    <a:pt x="2512" y="0"/>
                  </a:lnTo>
                  <a:lnTo>
                    <a:pt x="2503" y="0"/>
                  </a:lnTo>
                  <a:cubicBezTo>
                    <a:pt x="2494" y="0"/>
                    <a:pt x="2485" y="0"/>
                    <a:pt x="2485" y="0"/>
                  </a:cubicBezTo>
                  <a:lnTo>
                    <a:pt x="2485" y="0"/>
                  </a:lnTo>
                  <a:lnTo>
                    <a:pt x="2476" y="0"/>
                  </a:lnTo>
                  <a:cubicBezTo>
                    <a:pt x="2466" y="0"/>
                    <a:pt x="2466" y="0"/>
                    <a:pt x="2457" y="0"/>
                  </a:cubicBezTo>
                  <a:cubicBezTo>
                    <a:pt x="1843" y="19"/>
                    <a:pt x="1265" y="253"/>
                    <a:pt x="813" y="669"/>
                  </a:cubicBezTo>
                  <a:cubicBezTo>
                    <a:pt x="795" y="678"/>
                    <a:pt x="777" y="696"/>
                    <a:pt x="768" y="714"/>
                  </a:cubicBezTo>
                  <a:lnTo>
                    <a:pt x="768" y="714"/>
                  </a:lnTo>
                  <a:cubicBezTo>
                    <a:pt x="750" y="732"/>
                    <a:pt x="731" y="750"/>
                    <a:pt x="714" y="768"/>
                  </a:cubicBezTo>
                  <a:cubicBezTo>
                    <a:pt x="253" y="1246"/>
                    <a:pt x="0" y="1888"/>
                    <a:pt x="18" y="2557"/>
                  </a:cubicBezTo>
                  <a:cubicBezTo>
                    <a:pt x="27" y="3225"/>
                    <a:pt x="298" y="3849"/>
                    <a:pt x="786" y="4309"/>
                  </a:cubicBezTo>
                  <a:cubicBezTo>
                    <a:pt x="1237" y="4743"/>
                    <a:pt x="1816" y="4987"/>
                    <a:pt x="2439" y="5005"/>
                  </a:cubicBezTo>
                  <a:cubicBezTo>
                    <a:pt x="2448" y="5005"/>
                    <a:pt x="2457" y="5005"/>
                    <a:pt x="2466" y="5005"/>
                  </a:cubicBezTo>
                  <a:cubicBezTo>
                    <a:pt x="2476" y="5005"/>
                    <a:pt x="2485" y="5005"/>
                    <a:pt x="2485" y="5005"/>
                  </a:cubicBezTo>
                  <a:cubicBezTo>
                    <a:pt x="2494" y="5005"/>
                    <a:pt x="2494" y="5005"/>
                    <a:pt x="2503" y="5005"/>
                  </a:cubicBezTo>
                  <a:lnTo>
                    <a:pt x="2512" y="5005"/>
                  </a:lnTo>
                  <a:cubicBezTo>
                    <a:pt x="2521" y="5005"/>
                    <a:pt x="2521" y="5005"/>
                    <a:pt x="2530" y="5005"/>
                  </a:cubicBezTo>
                  <a:cubicBezTo>
                    <a:pt x="2539" y="5005"/>
                    <a:pt x="2548" y="5005"/>
                    <a:pt x="2566" y="5005"/>
                  </a:cubicBezTo>
                  <a:cubicBezTo>
                    <a:pt x="3180" y="4987"/>
                    <a:pt x="3767" y="4743"/>
                    <a:pt x="4218" y="4309"/>
                  </a:cubicBezTo>
                  <a:cubicBezTo>
                    <a:pt x="4697" y="3849"/>
                    <a:pt x="4969" y="3225"/>
                    <a:pt x="4986" y="2557"/>
                  </a:cubicBezTo>
                  <a:cubicBezTo>
                    <a:pt x="4995" y="1888"/>
                    <a:pt x="4752" y="1246"/>
                    <a:pt x="4282" y="768"/>
                  </a:cubicBezTo>
                  <a:close/>
                  <a:moveTo>
                    <a:pt x="4679" y="2394"/>
                  </a:moveTo>
                  <a:lnTo>
                    <a:pt x="4679" y="2394"/>
                  </a:lnTo>
                  <a:cubicBezTo>
                    <a:pt x="3957" y="2376"/>
                    <a:pt x="3957" y="2376"/>
                    <a:pt x="3957" y="2376"/>
                  </a:cubicBezTo>
                  <a:cubicBezTo>
                    <a:pt x="3938" y="1987"/>
                    <a:pt x="3821" y="1599"/>
                    <a:pt x="3622" y="1228"/>
                  </a:cubicBezTo>
                  <a:cubicBezTo>
                    <a:pt x="3785" y="1165"/>
                    <a:pt x="3938" y="1084"/>
                    <a:pt x="4083" y="993"/>
                  </a:cubicBezTo>
                  <a:cubicBezTo>
                    <a:pt x="4426" y="1364"/>
                    <a:pt x="4652" y="1852"/>
                    <a:pt x="4679" y="2394"/>
                  </a:cubicBezTo>
                  <a:close/>
                  <a:moveTo>
                    <a:pt x="2503" y="4680"/>
                  </a:moveTo>
                  <a:lnTo>
                    <a:pt x="2503" y="4680"/>
                  </a:lnTo>
                  <a:cubicBezTo>
                    <a:pt x="2232" y="4463"/>
                    <a:pt x="2015" y="4228"/>
                    <a:pt x="1843" y="3975"/>
                  </a:cubicBezTo>
                  <a:cubicBezTo>
                    <a:pt x="2051" y="3921"/>
                    <a:pt x="2277" y="3885"/>
                    <a:pt x="2503" y="3876"/>
                  </a:cubicBezTo>
                  <a:cubicBezTo>
                    <a:pt x="2729" y="3885"/>
                    <a:pt x="2945" y="3921"/>
                    <a:pt x="3162" y="3975"/>
                  </a:cubicBezTo>
                  <a:cubicBezTo>
                    <a:pt x="2982" y="4228"/>
                    <a:pt x="2765" y="4463"/>
                    <a:pt x="2503" y="4680"/>
                  </a:cubicBezTo>
                  <a:close/>
                  <a:moveTo>
                    <a:pt x="2512" y="3568"/>
                  </a:moveTo>
                  <a:lnTo>
                    <a:pt x="2512" y="3568"/>
                  </a:lnTo>
                  <a:lnTo>
                    <a:pt x="2512" y="3568"/>
                  </a:lnTo>
                  <a:lnTo>
                    <a:pt x="2503" y="3568"/>
                  </a:lnTo>
                  <a:cubicBezTo>
                    <a:pt x="2494" y="3568"/>
                    <a:pt x="2485" y="3568"/>
                    <a:pt x="2485" y="3568"/>
                  </a:cubicBezTo>
                  <a:lnTo>
                    <a:pt x="2485" y="3568"/>
                  </a:lnTo>
                  <a:cubicBezTo>
                    <a:pt x="2204" y="3577"/>
                    <a:pt x="1933" y="3623"/>
                    <a:pt x="1671" y="3713"/>
                  </a:cubicBezTo>
                  <a:cubicBezTo>
                    <a:pt x="1482" y="3379"/>
                    <a:pt x="1373" y="3035"/>
                    <a:pt x="1346" y="2674"/>
                  </a:cubicBezTo>
                  <a:cubicBezTo>
                    <a:pt x="2503" y="2656"/>
                    <a:pt x="2503" y="2656"/>
                    <a:pt x="2503" y="2656"/>
                  </a:cubicBezTo>
                  <a:cubicBezTo>
                    <a:pt x="3649" y="2674"/>
                    <a:pt x="3649" y="2674"/>
                    <a:pt x="3649" y="2674"/>
                  </a:cubicBezTo>
                  <a:cubicBezTo>
                    <a:pt x="3631" y="3035"/>
                    <a:pt x="3524" y="3379"/>
                    <a:pt x="3334" y="3713"/>
                  </a:cubicBezTo>
                  <a:cubicBezTo>
                    <a:pt x="3072" y="3623"/>
                    <a:pt x="2792" y="3577"/>
                    <a:pt x="2512" y="3568"/>
                  </a:cubicBezTo>
                  <a:close/>
                  <a:moveTo>
                    <a:pt x="2512" y="2349"/>
                  </a:moveTo>
                  <a:lnTo>
                    <a:pt x="2512" y="2349"/>
                  </a:lnTo>
                  <a:lnTo>
                    <a:pt x="2512" y="2349"/>
                  </a:lnTo>
                  <a:cubicBezTo>
                    <a:pt x="2503" y="2349"/>
                    <a:pt x="2503" y="2349"/>
                    <a:pt x="2503" y="2349"/>
                  </a:cubicBezTo>
                  <a:cubicBezTo>
                    <a:pt x="2485" y="2349"/>
                    <a:pt x="2485" y="2349"/>
                    <a:pt x="2485" y="2349"/>
                  </a:cubicBezTo>
                  <a:lnTo>
                    <a:pt x="2485" y="2349"/>
                  </a:lnTo>
                  <a:cubicBezTo>
                    <a:pt x="1346" y="2376"/>
                    <a:pt x="1346" y="2376"/>
                    <a:pt x="1346" y="2376"/>
                  </a:cubicBezTo>
                  <a:cubicBezTo>
                    <a:pt x="1373" y="2014"/>
                    <a:pt x="1482" y="1662"/>
                    <a:pt x="1671" y="1328"/>
                  </a:cubicBezTo>
                  <a:cubicBezTo>
                    <a:pt x="1933" y="1400"/>
                    <a:pt x="2204" y="1436"/>
                    <a:pt x="2485" y="1436"/>
                  </a:cubicBezTo>
                  <a:cubicBezTo>
                    <a:pt x="2485" y="1436"/>
                    <a:pt x="2494" y="1436"/>
                    <a:pt x="2503" y="1436"/>
                  </a:cubicBezTo>
                  <a:cubicBezTo>
                    <a:pt x="2503" y="1436"/>
                    <a:pt x="2512" y="1436"/>
                    <a:pt x="2521" y="1436"/>
                  </a:cubicBezTo>
                  <a:cubicBezTo>
                    <a:pt x="2792" y="1436"/>
                    <a:pt x="3072" y="1400"/>
                    <a:pt x="3334" y="1328"/>
                  </a:cubicBezTo>
                  <a:cubicBezTo>
                    <a:pt x="3524" y="1662"/>
                    <a:pt x="3631" y="2014"/>
                    <a:pt x="3649" y="2376"/>
                  </a:cubicBezTo>
                  <a:lnTo>
                    <a:pt x="2512" y="2349"/>
                  </a:lnTo>
                  <a:close/>
                  <a:moveTo>
                    <a:pt x="2503" y="326"/>
                  </a:moveTo>
                  <a:lnTo>
                    <a:pt x="2503" y="326"/>
                  </a:lnTo>
                  <a:cubicBezTo>
                    <a:pt x="2765" y="561"/>
                    <a:pt x="2982" y="804"/>
                    <a:pt x="3162" y="1056"/>
                  </a:cubicBezTo>
                  <a:cubicBezTo>
                    <a:pt x="2954" y="1102"/>
                    <a:pt x="2738" y="1129"/>
                    <a:pt x="2521" y="1129"/>
                  </a:cubicBezTo>
                  <a:cubicBezTo>
                    <a:pt x="2521" y="1129"/>
                    <a:pt x="2521" y="1129"/>
                    <a:pt x="2512" y="1129"/>
                  </a:cubicBezTo>
                  <a:lnTo>
                    <a:pt x="2512" y="1129"/>
                  </a:lnTo>
                  <a:lnTo>
                    <a:pt x="2503" y="1129"/>
                  </a:lnTo>
                  <a:cubicBezTo>
                    <a:pt x="2494" y="1129"/>
                    <a:pt x="2485" y="1129"/>
                    <a:pt x="2485" y="1129"/>
                  </a:cubicBezTo>
                  <a:lnTo>
                    <a:pt x="2485" y="1129"/>
                  </a:lnTo>
                  <a:cubicBezTo>
                    <a:pt x="2485" y="1129"/>
                    <a:pt x="2485" y="1129"/>
                    <a:pt x="2476" y="1129"/>
                  </a:cubicBezTo>
                  <a:cubicBezTo>
                    <a:pt x="2259" y="1129"/>
                    <a:pt x="2051" y="1102"/>
                    <a:pt x="1843" y="1056"/>
                  </a:cubicBezTo>
                  <a:cubicBezTo>
                    <a:pt x="2015" y="804"/>
                    <a:pt x="2232" y="561"/>
                    <a:pt x="2503" y="326"/>
                  </a:cubicBezTo>
                  <a:close/>
                  <a:moveTo>
                    <a:pt x="3848" y="778"/>
                  </a:moveTo>
                  <a:lnTo>
                    <a:pt x="3848" y="778"/>
                  </a:lnTo>
                  <a:cubicBezTo>
                    <a:pt x="3721" y="850"/>
                    <a:pt x="3595" y="912"/>
                    <a:pt x="3469" y="957"/>
                  </a:cubicBezTo>
                  <a:cubicBezTo>
                    <a:pt x="3334" y="750"/>
                    <a:pt x="3171" y="551"/>
                    <a:pt x="2982" y="362"/>
                  </a:cubicBezTo>
                  <a:cubicBezTo>
                    <a:pt x="3307" y="434"/>
                    <a:pt x="3595" y="579"/>
                    <a:pt x="3848" y="778"/>
                  </a:cubicBezTo>
                  <a:close/>
                  <a:moveTo>
                    <a:pt x="2015" y="362"/>
                  </a:moveTo>
                  <a:lnTo>
                    <a:pt x="2015" y="362"/>
                  </a:lnTo>
                  <a:cubicBezTo>
                    <a:pt x="1834" y="551"/>
                    <a:pt x="1671" y="750"/>
                    <a:pt x="1536" y="957"/>
                  </a:cubicBezTo>
                  <a:cubicBezTo>
                    <a:pt x="1400" y="912"/>
                    <a:pt x="1274" y="850"/>
                    <a:pt x="1156" y="778"/>
                  </a:cubicBezTo>
                  <a:cubicBezTo>
                    <a:pt x="1400" y="579"/>
                    <a:pt x="1698" y="434"/>
                    <a:pt x="2015" y="362"/>
                  </a:cubicBezTo>
                  <a:close/>
                  <a:moveTo>
                    <a:pt x="921" y="993"/>
                  </a:moveTo>
                  <a:lnTo>
                    <a:pt x="921" y="993"/>
                  </a:lnTo>
                  <a:cubicBezTo>
                    <a:pt x="1066" y="1084"/>
                    <a:pt x="1220" y="1165"/>
                    <a:pt x="1373" y="1228"/>
                  </a:cubicBezTo>
                  <a:cubicBezTo>
                    <a:pt x="1174" y="1599"/>
                    <a:pt x="1066" y="1987"/>
                    <a:pt x="1039" y="2376"/>
                  </a:cubicBezTo>
                  <a:cubicBezTo>
                    <a:pt x="325" y="2394"/>
                    <a:pt x="325" y="2394"/>
                    <a:pt x="325" y="2394"/>
                  </a:cubicBezTo>
                  <a:cubicBezTo>
                    <a:pt x="352" y="1852"/>
                    <a:pt x="569" y="1364"/>
                    <a:pt x="921" y="993"/>
                  </a:cubicBezTo>
                  <a:close/>
                  <a:moveTo>
                    <a:pt x="325" y="2701"/>
                  </a:moveTo>
                  <a:lnTo>
                    <a:pt x="325" y="2701"/>
                  </a:lnTo>
                  <a:cubicBezTo>
                    <a:pt x="1039" y="2683"/>
                    <a:pt x="1039" y="2683"/>
                    <a:pt x="1039" y="2683"/>
                  </a:cubicBezTo>
                  <a:cubicBezTo>
                    <a:pt x="1066" y="3071"/>
                    <a:pt x="1183" y="3460"/>
                    <a:pt x="1382" y="3821"/>
                  </a:cubicBezTo>
                  <a:cubicBezTo>
                    <a:pt x="1237" y="3885"/>
                    <a:pt x="1093" y="3966"/>
                    <a:pt x="958" y="4047"/>
                  </a:cubicBezTo>
                  <a:cubicBezTo>
                    <a:pt x="605" y="3695"/>
                    <a:pt x="379" y="3225"/>
                    <a:pt x="325" y="2701"/>
                  </a:cubicBezTo>
                  <a:close/>
                  <a:moveTo>
                    <a:pt x="1201" y="4255"/>
                  </a:moveTo>
                  <a:lnTo>
                    <a:pt x="1201" y="4255"/>
                  </a:lnTo>
                  <a:cubicBezTo>
                    <a:pt x="1310" y="4192"/>
                    <a:pt x="1427" y="4138"/>
                    <a:pt x="1545" y="4083"/>
                  </a:cubicBezTo>
                  <a:cubicBezTo>
                    <a:pt x="1671" y="4273"/>
                    <a:pt x="1825" y="4463"/>
                    <a:pt x="1997" y="4635"/>
                  </a:cubicBezTo>
                  <a:cubicBezTo>
                    <a:pt x="1707" y="4562"/>
                    <a:pt x="1436" y="4436"/>
                    <a:pt x="1201" y="4255"/>
                  </a:cubicBezTo>
                  <a:close/>
                  <a:moveTo>
                    <a:pt x="3000" y="4635"/>
                  </a:moveTo>
                  <a:lnTo>
                    <a:pt x="3000" y="4635"/>
                  </a:lnTo>
                  <a:cubicBezTo>
                    <a:pt x="3180" y="4463"/>
                    <a:pt x="3334" y="4273"/>
                    <a:pt x="3460" y="4083"/>
                  </a:cubicBezTo>
                  <a:cubicBezTo>
                    <a:pt x="3578" y="4138"/>
                    <a:pt x="3685" y="4192"/>
                    <a:pt x="3803" y="4255"/>
                  </a:cubicBezTo>
                  <a:cubicBezTo>
                    <a:pt x="3569" y="4436"/>
                    <a:pt x="3298" y="4562"/>
                    <a:pt x="3000" y="4635"/>
                  </a:cubicBezTo>
                  <a:close/>
                  <a:moveTo>
                    <a:pt x="4038" y="4047"/>
                  </a:moveTo>
                  <a:lnTo>
                    <a:pt x="4038" y="4047"/>
                  </a:lnTo>
                  <a:cubicBezTo>
                    <a:pt x="3902" y="3966"/>
                    <a:pt x="3767" y="3885"/>
                    <a:pt x="3622" y="3821"/>
                  </a:cubicBezTo>
                  <a:cubicBezTo>
                    <a:pt x="3821" y="3460"/>
                    <a:pt x="3929" y="3071"/>
                    <a:pt x="3957" y="2683"/>
                  </a:cubicBezTo>
                  <a:cubicBezTo>
                    <a:pt x="4670" y="2701"/>
                    <a:pt x="4670" y="2701"/>
                    <a:pt x="4670" y="2701"/>
                  </a:cubicBezTo>
                  <a:cubicBezTo>
                    <a:pt x="4625" y="3225"/>
                    <a:pt x="4390" y="3695"/>
                    <a:pt x="4038" y="4047"/>
                  </a:cubicBezTo>
                  <a:close/>
                </a:path>
              </a:pathLst>
            </a:custGeom>
            <a:solidFill>
              <a:srgbClr val="63C1D3"/>
            </a:solidFill>
            <a:ln>
              <a:noFill/>
            </a:ln>
            <a:effectLst/>
          </p:spPr>
          <p:txBody>
            <a:bodyPr wrap="none" anchor="ctr"/>
            <a:lstStyle/>
            <a:p>
              <a:endParaRPr lang="es-MX"/>
            </a:p>
          </p:txBody>
        </p:sp>
        <p:sp>
          <p:nvSpPr>
            <p:cNvPr id="38" name="Freeform 410">
              <a:extLst>
                <a:ext uri="{FF2B5EF4-FFF2-40B4-BE49-F238E27FC236}">
                  <a16:creationId xmlns:a16="http://schemas.microsoft.com/office/drawing/2014/main" id="{4474379C-85CA-68D0-2F9C-4795A2D49D6C}"/>
                </a:ext>
              </a:extLst>
            </p:cNvPr>
            <p:cNvSpPr>
              <a:spLocks noChangeArrowheads="1"/>
            </p:cNvSpPr>
            <p:nvPr/>
          </p:nvSpPr>
          <p:spPr bwMode="auto">
            <a:xfrm>
              <a:off x="5941966" y="1528352"/>
              <a:ext cx="2362547" cy="3498752"/>
            </a:xfrm>
            <a:custGeom>
              <a:avLst/>
              <a:gdLst>
                <a:gd name="T0" fmla="*/ 3595 w 3813"/>
                <a:gd name="T1" fmla="*/ 2511 h 5648"/>
                <a:gd name="T2" fmla="*/ 3595 w 3813"/>
                <a:gd name="T3" fmla="*/ 2511 h 5648"/>
                <a:gd name="T4" fmla="*/ 1951 w 3813"/>
                <a:gd name="T5" fmla="*/ 45 h 5648"/>
                <a:gd name="T6" fmla="*/ 1788 w 3813"/>
                <a:gd name="T7" fmla="*/ 54 h 5648"/>
                <a:gd name="T8" fmla="*/ 1661 w 3813"/>
                <a:gd name="T9" fmla="*/ 181 h 5648"/>
                <a:gd name="T10" fmla="*/ 270 w 3813"/>
                <a:gd name="T11" fmla="*/ 2150 h 5648"/>
                <a:gd name="T12" fmla="*/ 62 w 3813"/>
                <a:gd name="T13" fmla="*/ 3433 h 5648"/>
                <a:gd name="T14" fmla="*/ 1490 w 3813"/>
                <a:gd name="T15" fmla="*/ 4969 h 5648"/>
                <a:gd name="T16" fmla="*/ 1734 w 3813"/>
                <a:gd name="T17" fmla="*/ 5023 h 5648"/>
                <a:gd name="T18" fmla="*/ 1752 w 3813"/>
                <a:gd name="T19" fmla="*/ 5294 h 5648"/>
                <a:gd name="T20" fmla="*/ 1752 w 3813"/>
                <a:gd name="T21" fmla="*/ 5294 h 5648"/>
                <a:gd name="T22" fmla="*/ 1752 w 3813"/>
                <a:gd name="T23" fmla="*/ 5502 h 5648"/>
                <a:gd name="T24" fmla="*/ 1860 w 3813"/>
                <a:gd name="T25" fmla="*/ 5647 h 5648"/>
                <a:gd name="T26" fmla="*/ 1977 w 3813"/>
                <a:gd name="T27" fmla="*/ 5502 h 5648"/>
                <a:gd name="T28" fmla="*/ 1977 w 3813"/>
                <a:gd name="T29" fmla="*/ 5104 h 5648"/>
                <a:gd name="T30" fmla="*/ 2077 w 3813"/>
                <a:gd name="T31" fmla="*/ 4996 h 5648"/>
                <a:gd name="T32" fmla="*/ 3206 w 3813"/>
                <a:gd name="T33" fmla="*/ 4399 h 5648"/>
                <a:gd name="T34" fmla="*/ 3595 w 3813"/>
                <a:gd name="T35" fmla="*/ 2511 h 5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3" h="5648">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w="9525" cap="flat">
              <a:noFill/>
              <a:bevel/>
              <a:headEnd/>
              <a:tailEnd/>
            </a:ln>
            <a:effectLst/>
          </p:spPr>
          <p:txBody>
            <a:bodyPr wrap="none" anchor="ctr"/>
            <a:lstStyle/>
            <a:p>
              <a:endParaRPr lang="es-MX" dirty="0"/>
            </a:p>
          </p:txBody>
        </p:sp>
        <p:sp>
          <p:nvSpPr>
            <p:cNvPr id="39" name="Freeform 411">
              <a:extLst>
                <a:ext uri="{FF2B5EF4-FFF2-40B4-BE49-F238E27FC236}">
                  <a16:creationId xmlns:a16="http://schemas.microsoft.com/office/drawing/2014/main" id="{C13A5FC4-81F0-7F73-C7C5-86567A08BC04}"/>
                </a:ext>
              </a:extLst>
            </p:cNvPr>
            <p:cNvSpPr>
              <a:spLocks noChangeArrowheads="1"/>
            </p:cNvSpPr>
            <p:nvPr/>
          </p:nvSpPr>
          <p:spPr bwMode="auto">
            <a:xfrm>
              <a:off x="7026279" y="2579889"/>
              <a:ext cx="152951" cy="2447215"/>
            </a:xfrm>
            <a:custGeom>
              <a:avLst/>
              <a:gdLst>
                <a:gd name="T0" fmla="*/ 135 w 245"/>
                <a:gd name="T1" fmla="*/ 3949 h 3950"/>
                <a:gd name="T2" fmla="*/ 135 w 245"/>
                <a:gd name="T3" fmla="*/ 3949 h 3950"/>
                <a:gd name="T4" fmla="*/ 108 w 245"/>
                <a:gd name="T5" fmla="*/ 3949 h 3950"/>
                <a:gd name="T6" fmla="*/ 0 w 245"/>
                <a:gd name="T7" fmla="*/ 3840 h 3950"/>
                <a:gd name="T8" fmla="*/ 0 w 245"/>
                <a:gd name="T9" fmla="*/ 126 h 3950"/>
                <a:gd name="T10" fmla="*/ 117 w 245"/>
                <a:gd name="T11" fmla="*/ 0 h 3950"/>
                <a:gd name="T12" fmla="*/ 117 w 245"/>
                <a:gd name="T13" fmla="*/ 0 h 3950"/>
                <a:gd name="T14" fmla="*/ 244 w 245"/>
                <a:gd name="T15" fmla="*/ 126 h 3950"/>
                <a:gd name="T16" fmla="*/ 244 w 245"/>
                <a:gd name="T17" fmla="*/ 3840 h 3950"/>
                <a:gd name="T18" fmla="*/ 135 w 245"/>
                <a:gd name="T19" fmla="*/ 3949 h 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395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a:effectLst/>
          </p:spPr>
          <p:txBody>
            <a:bodyPr wrap="none" anchor="ctr"/>
            <a:lstStyle/>
            <a:p>
              <a:endParaRPr lang="es-MX"/>
            </a:p>
          </p:txBody>
        </p:sp>
        <p:sp>
          <p:nvSpPr>
            <p:cNvPr id="40" name="Freeform 412">
              <a:extLst>
                <a:ext uri="{FF2B5EF4-FFF2-40B4-BE49-F238E27FC236}">
                  <a16:creationId xmlns:a16="http://schemas.microsoft.com/office/drawing/2014/main" id="{8E1590B9-709D-D830-623B-28B9F74580A8}"/>
                </a:ext>
              </a:extLst>
            </p:cNvPr>
            <p:cNvSpPr>
              <a:spLocks noChangeArrowheads="1"/>
            </p:cNvSpPr>
            <p:nvPr/>
          </p:nvSpPr>
          <p:spPr bwMode="auto">
            <a:xfrm>
              <a:off x="7059054" y="3333719"/>
              <a:ext cx="906781" cy="901318"/>
            </a:xfrm>
            <a:custGeom>
              <a:avLst/>
              <a:gdLst>
                <a:gd name="T0" fmla="*/ 36 w 1465"/>
                <a:gd name="T1" fmla="*/ 1427 h 1455"/>
                <a:gd name="T2" fmla="*/ 36 w 1465"/>
                <a:gd name="T3" fmla="*/ 1427 h 1455"/>
                <a:gd name="T4" fmla="*/ 36 w 1465"/>
                <a:gd name="T5" fmla="*/ 1427 h 1455"/>
                <a:gd name="T6" fmla="*/ 36 w 1465"/>
                <a:gd name="T7" fmla="*/ 1301 h 1455"/>
                <a:gd name="T8" fmla="*/ 1310 w 1465"/>
                <a:gd name="T9" fmla="*/ 27 h 1455"/>
                <a:gd name="T10" fmla="*/ 1427 w 1465"/>
                <a:gd name="T11" fmla="*/ 27 h 1455"/>
                <a:gd name="T12" fmla="*/ 1427 w 1465"/>
                <a:gd name="T13" fmla="*/ 27 h 1455"/>
                <a:gd name="T14" fmla="*/ 1427 w 1465"/>
                <a:gd name="T15" fmla="*/ 153 h 1455"/>
                <a:gd name="T16" fmla="*/ 153 w 1465"/>
                <a:gd name="T17" fmla="*/ 1427 h 1455"/>
                <a:gd name="T18" fmla="*/ 36 w 1465"/>
                <a:gd name="T19" fmla="*/ 1427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55">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a:effectLst/>
          </p:spPr>
          <p:txBody>
            <a:bodyPr wrap="none" anchor="ctr"/>
            <a:lstStyle/>
            <a:p>
              <a:endParaRPr lang="es-MX"/>
            </a:p>
          </p:txBody>
        </p:sp>
        <p:sp>
          <p:nvSpPr>
            <p:cNvPr id="41" name="Freeform 413">
              <a:extLst>
                <a:ext uri="{FF2B5EF4-FFF2-40B4-BE49-F238E27FC236}">
                  <a16:creationId xmlns:a16="http://schemas.microsoft.com/office/drawing/2014/main" id="{06D68DE9-70DB-1204-8CA1-6327DA2B2913}"/>
                </a:ext>
              </a:extLst>
            </p:cNvPr>
            <p:cNvSpPr>
              <a:spLocks noChangeArrowheads="1"/>
            </p:cNvSpPr>
            <p:nvPr/>
          </p:nvSpPr>
          <p:spPr bwMode="auto">
            <a:xfrm>
              <a:off x="7059054" y="2964999"/>
              <a:ext cx="437003" cy="442465"/>
            </a:xfrm>
            <a:custGeom>
              <a:avLst/>
              <a:gdLst>
                <a:gd name="T0" fmla="*/ 36 w 706"/>
                <a:gd name="T1" fmla="*/ 678 h 715"/>
                <a:gd name="T2" fmla="*/ 36 w 706"/>
                <a:gd name="T3" fmla="*/ 678 h 715"/>
                <a:gd name="T4" fmla="*/ 36 w 706"/>
                <a:gd name="T5" fmla="*/ 678 h 715"/>
                <a:gd name="T6" fmla="*/ 36 w 706"/>
                <a:gd name="T7" fmla="*/ 552 h 715"/>
                <a:gd name="T8" fmla="*/ 551 w 706"/>
                <a:gd name="T9" fmla="*/ 37 h 715"/>
                <a:gd name="T10" fmla="*/ 677 w 706"/>
                <a:gd name="T11" fmla="*/ 37 h 715"/>
                <a:gd name="T12" fmla="*/ 677 w 706"/>
                <a:gd name="T13" fmla="*/ 37 h 715"/>
                <a:gd name="T14" fmla="*/ 677 w 706"/>
                <a:gd name="T15" fmla="*/ 163 h 715"/>
                <a:gd name="T16" fmla="*/ 153 w 706"/>
                <a:gd name="T17" fmla="*/ 678 h 715"/>
                <a:gd name="T18" fmla="*/ 36 w 706"/>
                <a:gd name="T19" fmla="*/ 67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15">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a:effectLst/>
          </p:spPr>
          <p:txBody>
            <a:bodyPr wrap="none" anchor="ctr"/>
            <a:lstStyle/>
            <a:p>
              <a:endParaRPr lang="es-MX"/>
            </a:p>
          </p:txBody>
        </p:sp>
        <p:sp>
          <p:nvSpPr>
            <p:cNvPr id="42" name="Freeform 414">
              <a:extLst>
                <a:ext uri="{FF2B5EF4-FFF2-40B4-BE49-F238E27FC236}">
                  <a16:creationId xmlns:a16="http://schemas.microsoft.com/office/drawing/2014/main" id="{A303046C-074A-3670-94BF-A030DDE1208E}"/>
                </a:ext>
              </a:extLst>
            </p:cNvPr>
            <p:cNvSpPr>
              <a:spLocks noChangeArrowheads="1"/>
            </p:cNvSpPr>
            <p:nvPr/>
          </p:nvSpPr>
          <p:spPr bwMode="auto">
            <a:xfrm>
              <a:off x="6198705" y="3530370"/>
              <a:ext cx="906781" cy="906781"/>
            </a:xfrm>
            <a:custGeom>
              <a:avLst/>
              <a:gdLst>
                <a:gd name="T0" fmla="*/ 1428 w 1465"/>
                <a:gd name="T1" fmla="*/ 1427 h 1465"/>
                <a:gd name="T2" fmla="*/ 1428 w 1465"/>
                <a:gd name="T3" fmla="*/ 1427 h 1465"/>
                <a:gd name="T4" fmla="*/ 1428 w 1465"/>
                <a:gd name="T5" fmla="*/ 1427 h 1465"/>
                <a:gd name="T6" fmla="*/ 1428 w 1465"/>
                <a:gd name="T7" fmla="*/ 1310 h 1465"/>
                <a:gd name="T8" fmla="*/ 163 w 1465"/>
                <a:gd name="T9" fmla="*/ 36 h 1465"/>
                <a:gd name="T10" fmla="*/ 36 w 1465"/>
                <a:gd name="T11" fmla="*/ 36 h 1465"/>
                <a:gd name="T12" fmla="*/ 36 w 1465"/>
                <a:gd name="T13" fmla="*/ 36 h 1465"/>
                <a:gd name="T14" fmla="*/ 36 w 1465"/>
                <a:gd name="T15" fmla="*/ 153 h 1465"/>
                <a:gd name="T16" fmla="*/ 1310 w 1465"/>
                <a:gd name="T17" fmla="*/ 1427 h 1465"/>
                <a:gd name="T18" fmla="*/ 1428 w 1465"/>
                <a:gd name="T19" fmla="*/ 1427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65">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a:effectLst/>
          </p:spPr>
          <p:txBody>
            <a:bodyPr wrap="none" anchor="ctr"/>
            <a:lstStyle/>
            <a:p>
              <a:endParaRPr lang="es-MX"/>
            </a:p>
          </p:txBody>
        </p:sp>
        <p:sp>
          <p:nvSpPr>
            <p:cNvPr id="43" name="Freeform 415">
              <a:extLst>
                <a:ext uri="{FF2B5EF4-FFF2-40B4-BE49-F238E27FC236}">
                  <a16:creationId xmlns:a16="http://schemas.microsoft.com/office/drawing/2014/main" id="{3FDF250D-F527-54F8-0FB5-6719A33A417A}"/>
                </a:ext>
              </a:extLst>
            </p:cNvPr>
            <p:cNvSpPr>
              <a:spLocks noChangeArrowheads="1"/>
            </p:cNvSpPr>
            <p:nvPr/>
          </p:nvSpPr>
          <p:spPr bwMode="auto">
            <a:xfrm>
              <a:off x="6668482" y="3167112"/>
              <a:ext cx="437003" cy="437003"/>
            </a:xfrm>
            <a:custGeom>
              <a:avLst/>
              <a:gdLst>
                <a:gd name="T0" fmla="*/ 669 w 706"/>
                <a:gd name="T1" fmla="*/ 677 h 705"/>
                <a:gd name="T2" fmla="*/ 669 w 706"/>
                <a:gd name="T3" fmla="*/ 677 h 705"/>
                <a:gd name="T4" fmla="*/ 669 w 706"/>
                <a:gd name="T5" fmla="*/ 677 h 705"/>
                <a:gd name="T6" fmla="*/ 669 w 706"/>
                <a:gd name="T7" fmla="*/ 551 h 705"/>
                <a:gd name="T8" fmla="*/ 154 w 706"/>
                <a:gd name="T9" fmla="*/ 36 h 705"/>
                <a:gd name="T10" fmla="*/ 27 w 706"/>
                <a:gd name="T11" fmla="*/ 36 h 705"/>
                <a:gd name="T12" fmla="*/ 27 w 706"/>
                <a:gd name="T13" fmla="*/ 36 h 705"/>
                <a:gd name="T14" fmla="*/ 27 w 706"/>
                <a:gd name="T15" fmla="*/ 153 h 705"/>
                <a:gd name="T16" fmla="*/ 551 w 706"/>
                <a:gd name="T17" fmla="*/ 677 h 705"/>
                <a:gd name="T18" fmla="*/ 669 w 706"/>
                <a:gd name="T19"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05">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a:effectLst/>
          </p:spPr>
          <p:txBody>
            <a:bodyPr wrap="none" anchor="ctr"/>
            <a:lstStyle/>
            <a:p>
              <a:endParaRPr lang="es-MX"/>
            </a:p>
          </p:txBody>
        </p:sp>
        <p:sp>
          <p:nvSpPr>
            <p:cNvPr id="98" name="Freeform 437">
              <a:extLst>
                <a:ext uri="{FF2B5EF4-FFF2-40B4-BE49-F238E27FC236}">
                  <a16:creationId xmlns:a16="http://schemas.microsoft.com/office/drawing/2014/main" id="{8F665EC1-38CB-2800-F3EA-D3905C69A860}"/>
                </a:ext>
              </a:extLst>
            </p:cNvPr>
            <p:cNvSpPr>
              <a:spLocks noChangeArrowheads="1"/>
            </p:cNvSpPr>
            <p:nvPr/>
          </p:nvSpPr>
          <p:spPr bwMode="auto">
            <a:xfrm>
              <a:off x="9063804" y="1277075"/>
              <a:ext cx="677354" cy="393302"/>
            </a:xfrm>
            <a:custGeom>
              <a:avLst/>
              <a:gdLst>
                <a:gd name="T0" fmla="*/ 759 w 1094"/>
                <a:gd name="T1" fmla="*/ 632 h 633"/>
                <a:gd name="T2" fmla="*/ 759 w 1094"/>
                <a:gd name="T3" fmla="*/ 632 h 633"/>
                <a:gd name="T4" fmla="*/ 262 w 1094"/>
                <a:gd name="T5" fmla="*/ 632 h 633"/>
                <a:gd name="T6" fmla="*/ 36 w 1094"/>
                <a:gd name="T7" fmla="*/ 514 h 633"/>
                <a:gd name="T8" fmla="*/ 36 w 1094"/>
                <a:gd name="T9" fmla="*/ 298 h 633"/>
                <a:gd name="T10" fmla="*/ 135 w 1094"/>
                <a:gd name="T11" fmla="*/ 207 h 633"/>
                <a:gd name="T12" fmla="*/ 298 w 1094"/>
                <a:gd name="T13" fmla="*/ 171 h 633"/>
                <a:gd name="T14" fmla="*/ 361 w 1094"/>
                <a:gd name="T15" fmla="*/ 180 h 633"/>
                <a:gd name="T16" fmla="*/ 605 w 1094"/>
                <a:gd name="T17" fmla="*/ 0 h 633"/>
                <a:gd name="T18" fmla="*/ 795 w 1094"/>
                <a:gd name="T19" fmla="*/ 90 h 633"/>
                <a:gd name="T20" fmla="*/ 831 w 1094"/>
                <a:gd name="T21" fmla="*/ 90 h 633"/>
                <a:gd name="T22" fmla="*/ 1021 w 1094"/>
                <a:gd name="T23" fmla="*/ 171 h 633"/>
                <a:gd name="T24" fmla="*/ 1093 w 1094"/>
                <a:gd name="T25" fmla="*/ 343 h 633"/>
                <a:gd name="T26" fmla="*/ 1003 w 1094"/>
                <a:gd name="T27" fmla="*/ 542 h 633"/>
                <a:gd name="T28" fmla="*/ 759 w 1094"/>
                <a:gd name="T29" fmla="*/ 632 h 633"/>
                <a:gd name="T30" fmla="*/ 298 w 1094"/>
                <a:gd name="T31" fmla="*/ 235 h 633"/>
                <a:gd name="T32" fmla="*/ 298 w 1094"/>
                <a:gd name="T33" fmla="*/ 235 h 633"/>
                <a:gd name="T34" fmla="*/ 162 w 1094"/>
                <a:gd name="T35" fmla="*/ 271 h 633"/>
                <a:gd name="T36" fmla="*/ 90 w 1094"/>
                <a:gd name="T37" fmla="*/ 334 h 633"/>
                <a:gd name="T38" fmla="*/ 90 w 1094"/>
                <a:gd name="T39" fmla="*/ 488 h 633"/>
                <a:gd name="T40" fmla="*/ 262 w 1094"/>
                <a:gd name="T41" fmla="*/ 569 h 633"/>
                <a:gd name="T42" fmla="*/ 759 w 1094"/>
                <a:gd name="T43" fmla="*/ 569 h 633"/>
                <a:gd name="T44" fmla="*/ 967 w 1094"/>
                <a:gd name="T45" fmla="*/ 497 h 633"/>
                <a:gd name="T46" fmla="*/ 1030 w 1094"/>
                <a:gd name="T47" fmla="*/ 343 h 633"/>
                <a:gd name="T48" fmla="*/ 976 w 1094"/>
                <a:gd name="T49" fmla="*/ 216 h 633"/>
                <a:gd name="T50" fmla="*/ 822 w 1094"/>
                <a:gd name="T51" fmla="*/ 153 h 633"/>
                <a:gd name="T52" fmla="*/ 795 w 1094"/>
                <a:gd name="T53" fmla="*/ 153 h 633"/>
                <a:gd name="T54" fmla="*/ 759 w 1094"/>
                <a:gd name="T55" fmla="*/ 144 h 633"/>
                <a:gd name="T56" fmla="*/ 605 w 1094"/>
                <a:gd name="T57" fmla="*/ 63 h 633"/>
                <a:gd name="T58" fmla="*/ 415 w 1094"/>
                <a:gd name="T59" fmla="*/ 225 h 633"/>
                <a:gd name="T60" fmla="*/ 397 w 1094"/>
                <a:gd name="T61" fmla="*/ 253 h 633"/>
                <a:gd name="T62" fmla="*/ 370 w 1094"/>
                <a:gd name="T63" fmla="*/ 253 h 633"/>
                <a:gd name="T64" fmla="*/ 298 w 1094"/>
                <a:gd name="T65" fmla="*/ 2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4" h="633">
                  <a:moveTo>
                    <a:pt x="759" y="632"/>
                  </a:moveTo>
                  <a:lnTo>
                    <a:pt x="759" y="632"/>
                  </a:lnTo>
                  <a:cubicBezTo>
                    <a:pt x="262" y="632"/>
                    <a:pt x="262" y="632"/>
                    <a:pt x="262" y="632"/>
                  </a:cubicBezTo>
                  <a:cubicBezTo>
                    <a:pt x="162" y="632"/>
                    <a:pt x="81" y="587"/>
                    <a:pt x="36" y="514"/>
                  </a:cubicBezTo>
                  <a:cubicBezTo>
                    <a:pt x="0" y="451"/>
                    <a:pt x="0" y="370"/>
                    <a:pt x="36" y="298"/>
                  </a:cubicBezTo>
                  <a:cubicBezTo>
                    <a:pt x="63" y="261"/>
                    <a:pt x="90" y="235"/>
                    <a:pt x="135" y="207"/>
                  </a:cubicBezTo>
                  <a:cubicBezTo>
                    <a:pt x="180" y="189"/>
                    <a:pt x="235" y="171"/>
                    <a:pt x="298" y="171"/>
                  </a:cubicBezTo>
                  <a:cubicBezTo>
                    <a:pt x="316" y="171"/>
                    <a:pt x="343" y="180"/>
                    <a:pt x="361" y="180"/>
                  </a:cubicBezTo>
                  <a:cubicBezTo>
                    <a:pt x="388" y="72"/>
                    <a:pt x="488" y="0"/>
                    <a:pt x="605" y="0"/>
                  </a:cubicBezTo>
                  <a:cubicBezTo>
                    <a:pt x="677" y="0"/>
                    <a:pt x="750" y="36"/>
                    <a:pt x="795" y="90"/>
                  </a:cubicBezTo>
                  <a:cubicBezTo>
                    <a:pt x="813" y="90"/>
                    <a:pt x="822" y="90"/>
                    <a:pt x="831" y="90"/>
                  </a:cubicBezTo>
                  <a:cubicBezTo>
                    <a:pt x="903" y="90"/>
                    <a:pt x="976" y="117"/>
                    <a:pt x="1021" y="171"/>
                  </a:cubicBezTo>
                  <a:cubicBezTo>
                    <a:pt x="1066" y="216"/>
                    <a:pt x="1093" y="280"/>
                    <a:pt x="1093" y="343"/>
                  </a:cubicBezTo>
                  <a:cubicBezTo>
                    <a:pt x="1093" y="424"/>
                    <a:pt x="1057" y="488"/>
                    <a:pt x="1003" y="542"/>
                  </a:cubicBezTo>
                  <a:cubicBezTo>
                    <a:pt x="948" y="605"/>
                    <a:pt x="858" y="632"/>
                    <a:pt x="759" y="632"/>
                  </a:cubicBezTo>
                  <a:close/>
                  <a:moveTo>
                    <a:pt x="298" y="235"/>
                  </a:moveTo>
                  <a:lnTo>
                    <a:pt x="298" y="235"/>
                  </a:lnTo>
                  <a:cubicBezTo>
                    <a:pt x="244" y="235"/>
                    <a:pt x="199" y="244"/>
                    <a:pt x="162" y="271"/>
                  </a:cubicBezTo>
                  <a:cubicBezTo>
                    <a:pt x="135" y="280"/>
                    <a:pt x="108" y="307"/>
                    <a:pt x="90" y="334"/>
                  </a:cubicBezTo>
                  <a:cubicBezTo>
                    <a:pt x="63" y="379"/>
                    <a:pt x="63" y="442"/>
                    <a:pt x="90" y="488"/>
                  </a:cubicBezTo>
                  <a:cubicBezTo>
                    <a:pt x="117" y="542"/>
                    <a:pt x="180" y="569"/>
                    <a:pt x="262" y="569"/>
                  </a:cubicBezTo>
                  <a:cubicBezTo>
                    <a:pt x="759" y="569"/>
                    <a:pt x="759" y="569"/>
                    <a:pt x="759" y="569"/>
                  </a:cubicBezTo>
                  <a:cubicBezTo>
                    <a:pt x="840" y="569"/>
                    <a:pt x="912" y="542"/>
                    <a:pt x="967" y="497"/>
                  </a:cubicBezTo>
                  <a:cubicBezTo>
                    <a:pt x="1003" y="460"/>
                    <a:pt x="1030" y="406"/>
                    <a:pt x="1030" y="343"/>
                  </a:cubicBezTo>
                  <a:cubicBezTo>
                    <a:pt x="1030" y="298"/>
                    <a:pt x="1012" y="244"/>
                    <a:pt x="976" y="216"/>
                  </a:cubicBezTo>
                  <a:cubicBezTo>
                    <a:pt x="939" y="171"/>
                    <a:pt x="885" y="153"/>
                    <a:pt x="822" y="153"/>
                  </a:cubicBezTo>
                  <a:cubicBezTo>
                    <a:pt x="813" y="153"/>
                    <a:pt x="804" y="153"/>
                    <a:pt x="795" y="153"/>
                  </a:cubicBezTo>
                  <a:cubicBezTo>
                    <a:pt x="777" y="153"/>
                    <a:pt x="768" y="153"/>
                    <a:pt x="759" y="144"/>
                  </a:cubicBezTo>
                  <a:cubicBezTo>
                    <a:pt x="723" y="90"/>
                    <a:pt x="668" y="63"/>
                    <a:pt x="605" y="63"/>
                  </a:cubicBezTo>
                  <a:cubicBezTo>
                    <a:pt x="506" y="63"/>
                    <a:pt x="424" y="135"/>
                    <a:pt x="415" y="225"/>
                  </a:cubicBezTo>
                  <a:cubicBezTo>
                    <a:pt x="415" y="235"/>
                    <a:pt x="406" y="244"/>
                    <a:pt x="397" y="253"/>
                  </a:cubicBezTo>
                  <a:cubicBezTo>
                    <a:pt x="388" y="261"/>
                    <a:pt x="379" y="261"/>
                    <a:pt x="370" y="253"/>
                  </a:cubicBezTo>
                  <a:cubicBezTo>
                    <a:pt x="352" y="244"/>
                    <a:pt x="325" y="235"/>
                    <a:pt x="298" y="235"/>
                  </a:cubicBezTo>
                  <a:close/>
                </a:path>
              </a:pathLst>
            </a:custGeom>
            <a:solidFill>
              <a:srgbClr val="75A949"/>
            </a:solidFill>
            <a:ln>
              <a:noFill/>
            </a:ln>
            <a:effectLst/>
          </p:spPr>
          <p:txBody>
            <a:bodyPr wrap="none" anchor="ctr"/>
            <a:lstStyle/>
            <a:p>
              <a:endParaRPr lang="es-MX"/>
            </a:p>
          </p:txBody>
        </p:sp>
      </p:grpSp>
      <p:sp>
        <p:nvSpPr>
          <p:cNvPr id="124" name="Text Placeholder 13">
            <a:extLst>
              <a:ext uri="{FF2B5EF4-FFF2-40B4-BE49-F238E27FC236}">
                <a16:creationId xmlns:a16="http://schemas.microsoft.com/office/drawing/2014/main" id="{B53CF8EE-A8D5-2648-4D0C-34AE659454FC}"/>
              </a:ext>
            </a:extLst>
          </p:cNvPr>
          <p:cNvSpPr txBox="1">
            <a:spLocks/>
          </p:cNvSpPr>
          <p:nvPr/>
        </p:nvSpPr>
        <p:spPr>
          <a:xfrm>
            <a:off x="442196" y="1183703"/>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Spravodlivé ceny a prístup na trh</a:t>
            </a:r>
          </a:p>
        </p:txBody>
      </p:sp>
      <p:sp>
        <p:nvSpPr>
          <p:cNvPr id="127" name="Text Placeholder 13">
            <a:extLst>
              <a:ext uri="{FF2B5EF4-FFF2-40B4-BE49-F238E27FC236}">
                <a16:creationId xmlns:a16="http://schemas.microsoft.com/office/drawing/2014/main" id="{BF53BE86-2C28-B28F-115E-E83093849D07}"/>
              </a:ext>
            </a:extLst>
          </p:cNvPr>
          <p:cNvSpPr txBox="1">
            <a:spLocks/>
          </p:cNvSpPr>
          <p:nvPr/>
        </p:nvSpPr>
        <p:spPr>
          <a:xfrm>
            <a:off x="442196" y="2797912"/>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Vlastníctvo pôdy a prístup k zdrojom:</a:t>
            </a:r>
          </a:p>
        </p:txBody>
      </p:sp>
      <p:sp>
        <p:nvSpPr>
          <p:cNvPr id="129" name="Text Placeholder 13">
            <a:extLst>
              <a:ext uri="{FF2B5EF4-FFF2-40B4-BE49-F238E27FC236}">
                <a16:creationId xmlns:a16="http://schemas.microsoft.com/office/drawing/2014/main" id="{D0E5C03B-25FE-CD51-5DF6-C2653DBBF324}"/>
              </a:ext>
            </a:extLst>
          </p:cNvPr>
          <p:cNvSpPr txBox="1">
            <a:spLocks/>
          </p:cNvSpPr>
          <p:nvPr/>
        </p:nvSpPr>
        <p:spPr>
          <a:xfrm>
            <a:off x="457746" y="4594981"/>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Sociálna spravodlivosť a rovnosť</a:t>
            </a:r>
          </a:p>
        </p:txBody>
      </p:sp>
      <p:sp>
        <p:nvSpPr>
          <p:cNvPr id="131" name="Text Placeholder 13">
            <a:extLst>
              <a:ext uri="{FF2B5EF4-FFF2-40B4-BE49-F238E27FC236}">
                <a16:creationId xmlns:a16="http://schemas.microsoft.com/office/drawing/2014/main" id="{B8460400-91BF-BA6F-048F-E6B269D27FB6}"/>
              </a:ext>
            </a:extLst>
          </p:cNvPr>
          <p:cNvSpPr txBox="1">
            <a:spLocks/>
          </p:cNvSpPr>
          <p:nvPr/>
        </p:nvSpPr>
        <p:spPr>
          <a:xfrm>
            <a:off x="9463997" y="909614"/>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Prispôsobenie sa zmene klímy a jej zmiernenie</a:t>
            </a:r>
          </a:p>
        </p:txBody>
      </p:sp>
      <p:sp>
        <p:nvSpPr>
          <p:cNvPr id="133" name="Text Placeholder 13">
            <a:extLst>
              <a:ext uri="{FF2B5EF4-FFF2-40B4-BE49-F238E27FC236}">
                <a16:creationId xmlns:a16="http://schemas.microsoft.com/office/drawing/2014/main" id="{FA5F21A6-C4BC-6EC0-2B30-CB470B3181E1}"/>
              </a:ext>
            </a:extLst>
          </p:cNvPr>
          <p:cNvSpPr txBox="1">
            <a:spLocks/>
          </p:cNvSpPr>
          <p:nvPr/>
        </p:nvSpPr>
        <p:spPr>
          <a:xfrm>
            <a:off x="9463997" y="2797912"/>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Environmentálna udržateľnosť</a:t>
            </a:r>
          </a:p>
        </p:txBody>
      </p:sp>
      <p:sp>
        <p:nvSpPr>
          <p:cNvPr id="135" name="Text Placeholder 13">
            <a:extLst>
              <a:ext uri="{FF2B5EF4-FFF2-40B4-BE49-F238E27FC236}">
                <a16:creationId xmlns:a16="http://schemas.microsoft.com/office/drawing/2014/main" id="{FE0CEFBD-0453-9321-68A2-1114DA8D7F0A}"/>
              </a:ext>
            </a:extLst>
          </p:cNvPr>
          <p:cNvSpPr txBox="1">
            <a:spLocks/>
          </p:cNvSpPr>
          <p:nvPr/>
        </p:nvSpPr>
        <p:spPr>
          <a:xfrm>
            <a:off x="9068797" y="4516502"/>
            <a:ext cx="2692312"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Potravinová suverenita a miestne potravinové systémy</a:t>
            </a:r>
          </a:p>
        </p:txBody>
      </p:sp>
      <p:pic>
        <p:nvPicPr>
          <p:cNvPr id="5" name="Graphic 4" descr="Scales of justice outline">
            <a:extLst>
              <a:ext uri="{FF2B5EF4-FFF2-40B4-BE49-F238E27FC236}">
                <a16:creationId xmlns:a16="http://schemas.microsoft.com/office/drawing/2014/main" id="{F95EDA8B-253D-41F0-B67B-C15307A4B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662" y="4585585"/>
            <a:ext cx="914400" cy="914400"/>
          </a:xfrm>
          <a:prstGeom prst="rect">
            <a:avLst/>
          </a:prstGeom>
        </p:spPr>
      </p:pic>
      <p:pic>
        <p:nvPicPr>
          <p:cNvPr id="7" name="Graphic 6" descr="Watering Plant outline">
            <a:extLst>
              <a:ext uri="{FF2B5EF4-FFF2-40B4-BE49-F238E27FC236}">
                <a16:creationId xmlns:a16="http://schemas.microsoft.com/office/drawing/2014/main" id="{A6941DE3-B8B8-2390-4442-D69AE02484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1890" y="2971800"/>
            <a:ext cx="914400" cy="914400"/>
          </a:xfrm>
          <a:prstGeom prst="rect">
            <a:avLst/>
          </a:prstGeom>
        </p:spPr>
      </p:pic>
      <p:pic>
        <p:nvPicPr>
          <p:cNvPr id="9" name="Graphic 8" descr="Euro with solid fill">
            <a:extLst>
              <a:ext uri="{FF2B5EF4-FFF2-40B4-BE49-F238E27FC236}">
                <a16:creationId xmlns:a16="http://schemas.microsoft.com/office/drawing/2014/main" id="{E2EF2FA1-3372-3333-790E-996250EDFA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8662" y="1412957"/>
            <a:ext cx="748873" cy="748873"/>
          </a:xfrm>
          <a:prstGeom prst="rect">
            <a:avLst/>
          </a:prstGeom>
        </p:spPr>
      </p:pic>
      <p:pic>
        <p:nvPicPr>
          <p:cNvPr id="11" name="Graphic 10" descr="Restaurant outline">
            <a:extLst>
              <a:ext uri="{FF2B5EF4-FFF2-40B4-BE49-F238E27FC236}">
                <a16:creationId xmlns:a16="http://schemas.microsoft.com/office/drawing/2014/main" id="{A0A9CE8C-9336-1480-4BA1-F7DBDED841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30161" y="4756251"/>
            <a:ext cx="914400" cy="914400"/>
          </a:xfrm>
          <a:prstGeom prst="rect">
            <a:avLst/>
          </a:prstGeom>
        </p:spPr>
      </p:pic>
      <p:pic>
        <p:nvPicPr>
          <p:cNvPr id="13" name="Graphic 12" descr="Sustainability with solid fill">
            <a:extLst>
              <a:ext uri="{FF2B5EF4-FFF2-40B4-BE49-F238E27FC236}">
                <a16:creationId xmlns:a16="http://schemas.microsoft.com/office/drawing/2014/main" id="{61E9108B-E190-AD0B-5501-ECAE9FFB15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83198" y="2848915"/>
            <a:ext cx="831044" cy="831044"/>
          </a:xfrm>
          <a:prstGeom prst="rect">
            <a:avLst/>
          </a:prstGeom>
        </p:spPr>
      </p:pic>
      <p:sp>
        <p:nvSpPr>
          <p:cNvPr id="14" name="TextBox 13">
            <a:extLst>
              <a:ext uri="{FF2B5EF4-FFF2-40B4-BE49-F238E27FC236}">
                <a16:creationId xmlns:a16="http://schemas.microsoft.com/office/drawing/2014/main" id="{D2F29F7E-D00C-97FA-36EB-ACF17459F7F8}"/>
              </a:ext>
            </a:extLst>
          </p:cNvPr>
          <p:cNvSpPr txBox="1"/>
          <p:nvPr/>
        </p:nvSpPr>
        <p:spPr>
          <a:xfrm>
            <a:off x="304800" y="207628"/>
            <a:ext cx="11887200" cy="1015663"/>
          </a:xfrm>
          <a:prstGeom prst="rect">
            <a:avLst/>
          </a:prstGeom>
          <a:noFill/>
        </p:spPr>
        <p:txBody>
          <a:bodyPr wrap="square" rtlCol="0">
            <a:spAutoFit/>
          </a:bodyPr>
          <a:lstStyle/>
          <a:p>
            <a:pPr algn="ctr"/>
            <a:r>
              <a:rPr lang="en-IE" sz="3000" dirty="0">
                <a:solidFill>
                  <a:srgbClr val="000000"/>
                </a:solidFill>
              </a:rPr>
              <a:t>Niektoré výhody pre poľnohospodárov pri vstupe do poľnohospodárskych združení a sietí... </a:t>
            </a:r>
          </a:p>
        </p:txBody>
      </p:sp>
    </p:spTree>
    <p:extLst>
      <p:ext uri="{BB962C8B-B14F-4D97-AF65-F5344CB8AC3E}">
        <p14:creationId xmlns:p14="http://schemas.microsoft.com/office/powerpoint/2010/main" val="62068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946682" y="1368178"/>
            <a:ext cx="8261535" cy="3440624"/>
          </a:xfrm>
        </p:spPr>
        <p:txBody>
          <a:bodyPr/>
          <a:lstStyle/>
          <a:p>
            <a:pPr marL="342900" indent="-342900">
              <a:buFont typeface="Arial" panose="020B0604020202020204" pitchFamily="34" charset="0"/>
              <a:buChar char="•"/>
            </a:pPr>
            <a:r>
              <a:rPr lang="en-US" sz="2100" dirty="0">
                <a:hlinkClick r:id="rId3"/>
              </a:rPr>
              <a:t>Írske poľnohospodárske združenie </a:t>
            </a:r>
            <a:endParaRPr lang="en-US" sz="2100" dirty="0"/>
          </a:p>
          <a:p>
            <a:pPr marL="342900" indent="-342900">
              <a:buFont typeface="Arial" panose="020B0604020202020204" pitchFamily="34" charset="0"/>
              <a:buChar char="•"/>
            </a:pPr>
            <a:r>
              <a:rPr lang="en-US" sz="2100" dirty="0">
                <a:hlinkClick r:id="rId4"/>
              </a:rPr>
              <a:t>Sieť CAP v Írsku</a:t>
            </a:r>
            <a:endParaRPr lang="en-US" sz="2100" dirty="0"/>
          </a:p>
          <a:p>
            <a:pPr marL="342900" indent="-342900">
              <a:buFont typeface="Arial" panose="020B0604020202020204" pitchFamily="34" charset="0"/>
              <a:buChar char="•"/>
            </a:pPr>
            <a:r>
              <a:rPr lang="en-US" sz="2100" dirty="0">
                <a:hlinkClick r:id="rId5"/>
              </a:rPr>
              <a:t>Talamh Beo</a:t>
            </a:r>
            <a:endParaRPr lang="en-US" sz="2100" dirty="0"/>
          </a:p>
          <a:p>
            <a:pPr marL="342900" indent="-342900">
              <a:buFont typeface="Arial" panose="020B0604020202020204" pitchFamily="34" charset="0"/>
              <a:buChar char="•"/>
            </a:pPr>
            <a:r>
              <a:rPr lang="en-US" sz="2100" dirty="0" err="1">
                <a:hlinkClick r:id="rId6"/>
              </a:rPr>
              <a:t>Agriland</a:t>
            </a:r>
            <a:endParaRPr lang="en-US" sz="2100" dirty="0"/>
          </a:p>
          <a:p>
            <a:pPr marL="342900" indent="-342900">
              <a:buFont typeface="Arial" panose="020B0604020202020204" pitchFamily="34" charset="0"/>
              <a:buChar char="•"/>
            </a:pPr>
            <a:r>
              <a:rPr lang="en-US" sz="2100" dirty="0">
                <a:hlinkClick r:id="rId7"/>
              </a:rPr>
              <a:t>That's Farming - Najnovšie poľnohospodárske správy z Írska</a:t>
            </a:r>
            <a:endParaRPr lang="en-US" sz="2100" dirty="0"/>
          </a:p>
          <a:p>
            <a:pPr marL="342900" indent="-342900">
              <a:buFont typeface="Arial" panose="020B0604020202020204" pitchFamily="34" charset="0"/>
              <a:buChar char="•"/>
            </a:pPr>
            <a:r>
              <a:rPr lang="en-IE" sz="2100" dirty="0">
                <a:hlinkClick r:id="rId8"/>
              </a:rPr>
              <a:t>Poľnohospodárstvo pre prírodu</a:t>
            </a:r>
            <a:endParaRPr lang="en-IE" sz="2100" dirty="0"/>
          </a:p>
          <a:p>
            <a:pPr marL="342900" indent="-342900">
              <a:buFont typeface="Arial" panose="020B0604020202020204" pitchFamily="34" charset="0"/>
              <a:buChar char="•"/>
            </a:pPr>
            <a:r>
              <a:rPr lang="en-US" sz="2100" dirty="0">
                <a:hlinkClick r:id="rId9"/>
              </a:rPr>
              <a:t>OGI | Organic Growers of Ireland</a:t>
            </a:r>
            <a:endParaRPr lang="en-US" sz="2100" dirty="0"/>
          </a:p>
          <a:p>
            <a:pPr marL="342900" indent="-342900">
              <a:buFont typeface="Arial" panose="020B0604020202020204" pitchFamily="34" charset="0"/>
              <a:buChar char="•"/>
            </a:pPr>
            <a:r>
              <a:rPr lang="en-US" sz="2100" dirty="0">
                <a:hlinkClick r:id="rId10"/>
              </a:rPr>
              <a:t>Írska asociácia pre ekologické poľnohospodárstvo</a:t>
            </a:r>
            <a:endParaRPr lang="en-US" sz="2100" dirty="0"/>
          </a:p>
          <a:p>
            <a:pPr marL="342900" indent="-342900">
              <a:buFont typeface="Arial" panose="020B0604020202020204" pitchFamily="34" charset="0"/>
              <a:buChar char="•"/>
            </a:pPr>
            <a:r>
              <a:rPr lang="en-US" sz="2100" dirty="0">
                <a:hlinkClick r:id="rId11"/>
              </a:rPr>
              <a:t>Leitrim Organic Farmers</a:t>
            </a:r>
            <a:endParaRPr lang="en-US" sz="2100" dirty="0"/>
          </a:p>
          <a:p>
            <a:pPr marL="342900" indent="-342900">
              <a:buFont typeface="Arial" panose="020B0604020202020204" pitchFamily="34" charset="0"/>
              <a:buChar char="•"/>
            </a:pPr>
            <a:r>
              <a:rPr lang="en-US" sz="2100" dirty="0">
                <a:hlinkClick r:id="rId12"/>
              </a:rPr>
              <a:t>ARC | Zjazd o poľnohospodárstve a vidieku </a:t>
            </a:r>
            <a:endParaRPr lang="en-US" sz="2100" dirty="0"/>
          </a:p>
          <a:p>
            <a:pPr marL="342900" indent="-342900">
              <a:buFont typeface="Arial" panose="020B0604020202020204" pitchFamily="34" charset="0"/>
              <a:buChar char="•"/>
            </a:pPr>
            <a:r>
              <a:rPr lang="en-IE" sz="2100" dirty="0">
                <a:hlinkClick r:id="rId13"/>
              </a:rPr>
              <a:t>NOTS - Národná </a:t>
            </a:r>
            <a:r>
              <a:rPr lang="en-IE" sz="2100" dirty="0" err="1">
                <a:hlinkClick r:id="rId13"/>
              </a:rPr>
              <a:t>sieť </a:t>
            </a:r>
            <a:r>
              <a:rPr lang="en-IE" sz="2100" dirty="0">
                <a:hlinkClick r:id="rId13"/>
              </a:rPr>
              <a:t>ekologického vzdelávania</a:t>
            </a:r>
            <a:endParaRPr lang="en-US" sz="2100"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Niektoré užitočné odkazy na združenia a siete v </a:t>
            </a:r>
            <a:r>
              <a:rPr lang="en-US" b="1" dirty="0"/>
              <a:t>Írsku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descr="A flag of ireland with a black background&#10;&#10;Description automatically generated">
            <a:extLst>
              <a:ext uri="{FF2B5EF4-FFF2-40B4-BE49-F238E27FC236}">
                <a16:creationId xmlns:a16="http://schemas.microsoft.com/office/drawing/2014/main" id="{0E7CB549-7A74-1107-46FF-AAF218AD6664}"/>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1221573" y="1633298"/>
            <a:ext cx="1019757" cy="1019757"/>
          </a:xfrm>
          <a:prstGeom prst="rect">
            <a:avLst/>
          </a:prstGeom>
        </p:spPr>
      </p:pic>
    </p:spTree>
    <p:extLst>
      <p:ext uri="{BB962C8B-B14F-4D97-AF65-F5344CB8AC3E}">
        <p14:creationId xmlns:p14="http://schemas.microsoft.com/office/powerpoint/2010/main" val="360021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448097" y="1494130"/>
            <a:ext cx="9409604" cy="3440624"/>
          </a:xfrm>
        </p:spPr>
        <p:txBody>
          <a:bodyPr/>
          <a:lstStyle/>
          <a:p>
            <a:pPr marL="342900" indent="-342900">
              <a:spcBef>
                <a:spcPts val="600"/>
              </a:spcBef>
              <a:buFont typeface="Arial" panose="020B0604020202020204" pitchFamily="34" charset="0"/>
              <a:buChar char="•"/>
            </a:pPr>
            <a:r>
              <a:rPr lang="pl-PL" dirty="0">
                <a:hlinkClick r:id="rId3"/>
              </a:rPr>
              <a:t>CDR - Centrum Doradztwa Rolniczego w Brwinowie </a:t>
            </a:r>
            <a:r>
              <a:rPr lang="pl-PL" dirty="0">
                <a:effectLst/>
                <a:latin typeface="Calibri" panose="020F0502020204030204" pitchFamily="34" charset="0"/>
                <a:ea typeface="Aptos" panose="020B0004020202020204" pitchFamily="34" charset="0"/>
                <a:cs typeface="Aptos" panose="020B0004020202020204" pitchFamily="34" charset="0"/>
              </a:rPr>
              <a:t>(Poľnohospodárske poradenské centrum) </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4"/>
              </a:rPr>
              <a:t>Strona główna - ZWIĄZEK ZAWODOWY PRACOWNIKÓW ROLNICTWA W RZECZYPOSPOLITEJ POLSKIEJ (zzpr.org.pl)</a:t>
            </a:r>
            <a:r>
              <a:rPr lang="pl-PL" dirty="0">
                <a:effectLst/>
                <a:latin typeface="Calibri" panose="020F0502020204030204" pitchFamily="34" charset="0"/>
                <a:ea typeface="Aptos" panose="020B0004020202020204" pitchFamily="34" charset="0"/>
                <a:cs typeface="Aptos" panose="020B0004020202020204" pitchFamily="34" charset="0"/>
              </a:rPr>
              <a:t>(Zväz pracovníkov v poľnohospodárstve)</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5"/>
              </a:rPr>
              <a:t>KZRKiOR | Krajowy Związek Rolników i Organizacji Rolniczych (kolkarolnicze.pl) </a:t>
            </a:r>
            <a:r>
              <a:rPr lang="pl-PL" dirty="0">
                <a:effectLst/>
                <a:latin typeface="Calibri" panose="020F0502020204030204" pitchFamily="34" charset="0"/>
                <a:ea typeface="Aptos" panose="020B0004020202020204" pitchFamily="34" charset="0"/>
                <a:cs typeface="Aptos" panose="020B0004020202020204" pitchFamily="34" charset="0"/>
              </a:rPr>
              <a:t>(Národný zväz poľnohospodárov, družstiev a poľnohospodárskych </a:t>
            </a:r>
            <a:r>
              <a:rPr lang="en-IE" dirty="0">
                <a:effectLst/>
                <a:latin typeface="Calibri" panose="020F0502020204030204" pitchFamily="34" charset="0"/>
                <a:ea typeface="Aptos" panose="020B0004020202020204" pitchFamily="34" charset="0"/>
                <a:cs typeface="Aptos" panose="020B0004020202020204" pitchFamily="34" charset="0"/>
              </a:rPr>
              <a:t>organizácií</a:t>
            </a:r>
            <a:r>
              <a:rPr lang="pl-PL" dirty="0">
                <a:effectLst/>
                <a:latin typeface="Calibri" panose="020F0502020204030204" pitchFamily="34" charset="0"/>
                <a:ea typeface="Aptos" panose="020B0004020202020204" pitchFamily="34" charset="0"/>
                <a:cs typeface="Aptos" panose="020B0004020202020204" pitchFamily="34" charset="0"/>
              </a:rPr>
              <a:t>)</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en-IE" dirty="0">
                <a:hlinkClick r:id="rId6"/>
              </a:rPr>
              <a:t>KSOW </a:t>
            </a:r>
            <a:r>
              <a:rPr lang="pl-PL" dirty="0">
                <a:effectLst/>
                <a:latin typeface="Calibri" panose="020F0502020204030204" pitchFamily="34" charset="0"/>
                <a:ea typeface="Aptos" panose="020B0004020202020204" pitchFamily="34" charset="0"/>
                <a:cs typeface="Aptos" panose="020B0004020202020204" pitchFamily="34" charset="0"/>
              </a:rPr>
              <a:t>(Národná sieť vidieckych oblastí)</a:t>
            </a:r>
            <a:endParaRPr lang="en-IE"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Niektoré užitočné odkazy na združenia a siete v </a:t>
            </a:r>
            <a:r>
              <a:rPr lang="en-US" b="1" dirty="0"/>
              <a:t>Poľsku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99474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877987" y="1494130"/>
            <a:ext cx="8261535" cy="3440624"/>
          </a:xfrm>
        </p:spPr>
        <p:txBody>
          <a:bodyPr/>
          <a:lstStyle/>
          <a:p>
            <a:pPr marL="285750" indent="-285750">
              <a:buFont typeface="Arial" panose="020B0604020202020204" pitchFamily="34" charset="0"/>
              <a:buChar char="•"/>
            </a:pPr>
            <a:r>
              <a:rPr lang="en-IE" dirty="0">
                <a:hlinkClick r:id="rId3"/>
              </a:rPr>
              <a:t>Campagna </a:t>
            </a:r>
            <a:r>
              <a:rPr lang="en-IE" dirty="0" err="1">
                <a:hlinkClick r:id="rId3"/>
              </a:rPr>
              <a:t>Amica </a:t>
            </a:r>
            <a:r>
              <a:rPr lang="en-IE" dirty="0">
                <a:hlinkClick r:id="rId3"/>
              </a:rPr>
              <a:t>(campagnamica.it)</a:t>
            </a:r>
            <a:endParaRPr lang="en-IE" dirty="0"/>
          </a:p>
          <a:p>
            <a:pPr marL="285750" indent="-285750">
              <a:buFont typeface="Arial" panose="020B0604020202020204" pitchFamily="34" charset="0"/>
              <a:buChar char="•"/>
            </a:pPr>
            <a:r>
              <a:rPr lang="en-IE" dirty="0">
                <a:hlinkClick r:id="rId4"/>
              </a:rPr>
              <a:t>Coldiretti - PUGLIA</a:t>
            </a:r>
            <a:endParaRPr lang="en-IE" dirty="0"/>
          </a:p>
          <a:p>
            <a:pPr marL="285750" indent="-285750">
              <a:buFont typeface="Arial" panose="020B0604020202020204" pitchFamily="34" charset="0"/>
              <a:buChar char="•"/>
            </a:pPr>
            <a:r>
              <a:rPr lang="en-IE" dirty="0" err="1">
                <a:hlinkClick r:id="rId5"/>
              </a:rPr>
              <a:t>Confagricoltura </a:t>
            </a:r>
            <a:r>
              <a:rPr lang="en-IE" dirty="0">
                <a:hlinkClick r:id="rId5"/>
              </a:rPr>
              <a:t>Foggia</a:t>
            </a:r>
            <a:endParaRPr lang="en-IE" dirty="0"/>
          </a:p>
          <a:p>
            <a:pPr marL="285750" indent="-285750">
              <a:buFont typeface="Arial" panose="020B0604020202020204" pitchFamily="34" charset="0"/>
              <a:buChar char="•"/>
            </a:pPr>
            <a:r>
              <a:rPr lang="it-IT" dirty="0">
                <a:hlinkClick r:id="rId6"/>
              </a:rPr>
              <a:t>Legacoop Puglia - Valori, Imprese, Persone</a:t>
            </a:r>
            <a:endParaRPr lang="it-IT" dirty="0"/>
          </a:p>
          <a:p>
            <a:pPr marL="285750" indent="-285750">
              <a:buFont typeface="Arial" panose="020B0604020202020204" pitchFamily="34" charset="0"/>
              <a:buChar char="•"/>
            </a:pPr>
            <a:r>
              <a:rPr lang="it-IT" dirty="0">
                <a:hlinkClick r:id="rId7"/>
              </a:rPr>
              <a:t>FederBio. Il biologico italiano in movimento</a:t>
            </a:r>
            <a:endParaRPr lang="it-IT" dirty="0"/>
          </a:p>
          <a:p>
            <a:pPr marL="285750" indent="-285750">
              <a:buFont typeface="Arial" panose="020B0604020202020204" pitchFamily="34" charset="0"/>
              <a:buChar char="•"/>
            </a:pPr>
            <a:r>
              <a:rPr lang="en-IE" dirty="0">
                <a:hlinkClick r:id="rId8"/>
              </a:rPr>
              <a:t>genuinoclandestino.it</a:t>
            </a:r>
            <a:endParaRPr lang="en-IE" dirty="0"/>
          </a:p>
          <a:p>
            <a:pPr marL="285750" indent="-285750">
              <a:buFont typeface="Arial" panose="020B0604020202020204" pitchFamily="34" charset="0"/>
              <a:buChar char="•"/>
            </a:pPr>
            <a:r>
              <a:rPr lang="it-IT" dirty="0">
                <a:hlinkClick r:id="rId9"/>
              </a:rPr>
              <a:t>CampiAperti - Agricoltura biologica e mercati contadini per l'autogestione alimentare</a:t>
            </a:r>
            <a:endParaRPr lang="it-IT" dirty="0"/>
          </a:p>
          <a:p>
            <a:pPr marL="285750" indent="-285750">
              <a:buFont typeface="Arial" panose="020B0604020202020204" pitchFamily="34" charset="0"/>
              <a:buChar char="•"/>
            </a:pPr>
            <a:r>
              <a:rPr lang="en-IE" dirty="0">
                <a:hlinkClick r:id="rId10"/>
              </a:rPr>
              <a:t>CIA - </a:t>
            </a:r>
            <a:r>
              <a:rPr lang="en-IE" dirty="0" err="1">
                <a:hlinkClick r:id="rId10"/>
              </a:rPr>
              <a:t>Agricoltori Italiani </a:t>
            </a:r>
            <a:r>
              <a:rPr lang="en-IE" dirty="0">
                <a:hlinkClick r:id="rId10"/>
              </a:rPr>
              <a:t>- Domov</a:t>
            </a:r>
            <a:endParaRPr lang="en-IE" dirty="0"/>
          </a:p>
          <a:p>
            <a:pPr marL="285750" indent="-285750">
              <a:buFont typeface="Arial" panose="020B0604020202020204" pitchFamily="34" charset="0"/>
              <a:buChar char="•"/>
            </a:pPr>
            <a:r>
              <a:rPr lang="it-IT" dirty="0">
                <a:hlinkClick r:id="rId11"/>
              </a:rPr>
              <a:t>Chi siamo - Slow Food - Buono, Pulito e Giusto.</a:t>
            </a: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Niektoré užitočné odkazy na združenia a siete v </a:t>
            </a:r>
            <a:r>
              <a:rPr lang="en-US" b="1" dirty="0"/>
              <a:t>Taliansku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365162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412213" y="443960"/>
            <a:ext cx="11367573" cy="803654"/>
          </a:xfrm>
        </p:spPr>
        <p:txBody>
          <a:bodyPr/>
          <a:lstStyle/>
          <a:p>
            <a:r>
              <a:rPr lang="en-US" dirty="0"/>
              <a:t>Niektoré užitočné odkazy na združenia a siete na </a:t>
            </a:r>
            <a:r>
              <a:rPr lang="en-US" b="1" dirty="0"/>
              <a:t>Slovensku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4814" y="1839310"/>
            <a:ext cx="819808" cy="578069"/>
          </a:xfrm>
          <a:prstGeom prst="rect">
            <a:avLst/>
          </a:prstGeom>
        </p:spPr>
      </p:pic>
      <p:cxnSp>
        <p:nvCxnSpPr>
          <p:cNvPr id="14" name="Straight Connector 13">
            <a:extLst>
              <a:ext uri="{FF2B5EF4-FFF2-40B4-BE49-F238E27FC236}">
                <a16:creationId xmlns:a16="http://schemas.microsoft.com/office/drawing/2014/main" id="{6AE2C3AD-6782-D609-74E2-4734EFD93E5E}"/>
              </a:ext>
            </a:extLst>
          </p:cNvPr>
          <p:cNvCxnSpPr/>
          <p:nvPr/>
        </p:nvCxnSpPr>
        <p:spPr>
          <a:xfrm>
            <a:off x="1345325" y="1765738"/>
            <a:ext cx="0" cy="87235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52C7256F-06D5-A2E8-81CD-E9545869BF8D}"/>
              </a:ext>
            </a:extLst>
          </p:cNvPr>
          <p:cNvSpPr/>
          <p:nvPr/>
        </p:nvSpPr>
        <p:spPr>
          <a:xfrm>
            <a:off x="1310961" y="1765739"/>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
            <a:extLst>
              <a:ext uri="{FF2B5EF4-FFF2-40B4-BE49-F238E27FC236}">
                <a16:creationId xmlns:a16="http://schemas.microsoft.com/office/drawing/2014/main" id="{F70F783F-C7AD-226A-D57E-D80337D411A0}"/>
              </a:ext>
            </a:extLst>
          </p:cNvPr>
          <p:cNvSpPr>
            <a:spLocks noGrp="1" noChangeArrowheads="1"/>
          </p:cNvSpPr>
          <p:nvPr>
            <p:ph type="body" sz="quarter" idx="18"/>
          </p:nvPr>
        </p:nvSpPr>
        <p:spPr bwMode="auto">
          <a:xfrm>
            <a:off x="2746082" y="1488302"/>
            <a:ext cx="915181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4"/>
              </a:rPr>
              <a:t>Poctivé dobroty </a:t>
            </a:r>
            <a:r>
              <a:rPr lang="en-IE" dirty="0">
                <a:hlinkClick r:id="rId4"/>
              </a:rPr>
              <a:t>(almasun.sk)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5"/>
              </a:rPr>
              <a:t>Úvod </a:t>
            </a:r>
            <a:r>
              <a:rPr lang="en-IE" dirty="0">
                <a:hlinkClick r:id="rId5"/>
              </a:rPr>
              <a:t>| OlejHont.sk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6"/>
              </a:rPr>
              <a:t>nahaji.sk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7"/>
              </a:rPr>
              <a:t>VIPA - </a:t>
            </a:r>
            <a:r>
              <a:rPr lang="en-IE" dirty="0" err="1">
                <a:hlinkClick r:id="rId7"/>
              </a:rPr>
              <a:t>Vidiecky parlament </a:t>
            </a:r>
            <a:r>
              <a:rPr lang="en-IE" dirty="0">
                <a:hlinkClick r:id="rId7"/>
              </a:rPr>
              <a:t>| VIPA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8"/>
              </a:rPr>
              <a:t>Domov </a:t>
            </a:r>
            <a:r>
              <a:rPr lang="en-IE" dirty="0">
                <a:hlinkClick r:id="rId8"/>
              </a:rPr>
              <a:t>- ASYF - </a:t>
            </a:r>
            <a:r>
              <a:rPr lang="en-IE" dirty="0" err="1">
                <a:hlinkClick r:id="rId8"/>
              </a:rPr>
              <a:t>Združenie mladých farmárov Slovenska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9"/>
              </a:rPr>
              <a:t>New Edu, </a:t>
            </a:r>
            <a:r>
              <a:rPr lang="en-IE" dirty="0" err="1">
                <a:hlinkClick r:id="rId9"/>
              </a:rPr>
              <a:t>n.o.</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0"/>
              </a:rPr>
              <a:t>Domov </a:t>
            </a:r>
            <a:r>
              <a:rPr lang="en-IE" dirty="0">
                <a:hlinkClick r:id="rId10"/>
              </a:rPr>
              <a:t>- </a:t>
            </a:r>
            <a:r>
              <a:rPr lang="en-IE" dirty="0" err="1">
                <a:hlinkClick r:id="rId10"/>
              </a:rPr>
              <a:t>Vitajte na farme </a:t>
            </a:r>
            <a:r>
              <a:rPr lang="en-IE" dirty="0">
                <a:hlinkClick r:id="rId10"/>
              </a:rPr>
              <a:t>VEGGET</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1"/>
              </a:rPr>
              <a:t>Domov - </a:t>
            </a:r>
            <a:r>
              <a:rPr lang="en-IE" dirty="0">
                <a:hlinkClick r:id="rId11"/>
              </a:rPr>
              <a:t>VPMS</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2"/>
              </a:rPr>
              <a:t>Zväz chovateľov oviec </a:t>
            </a:r>
            <a:r>
              <a:rPr lang="en-IE" dirty="0">
                <a:hlinkClick r:id="rId12"/>
              </a:rPr>
              <a:t>a </a:t>
            </a:r>
            <a:r>
              <a:rPr lang="en-IE" dirty="0" err="1">
                <a:hlinkClick r:id="rId12"/>
              </a:rPr>
              <a:t>kôz </a:t>
            </a:r>
            <a:r>
              <a:rPr lang="en-IE" dirty="0">
                <a:hlinkClick r:id="rId12"/>
              </a:rPr>
              <a:t>- so </a:t>
            </a:r>
            <a:r>
              <a:rPr lang="en-IE" dirty="0" err="1">
                <a:hlinkClick r:id="rId12"/>
              </a:rPr>
              <a:t>sídlom </a:t>
            </a:r>
            <a:r>
              <a:rPr lang="en-IE" dirty="0">
                <a:hlinkClick r:id="rId12"/>
              </a:rPr>
              <a:t>v </a:t>
            </a:r>
            <a:r>
              <a:rPr lang="en-IE" dirty="0" err="1">
                <a:hlinkClick r:id="rId12"/>
              </a:rPr>
              <a:t>Banskej Bystrici </a:t>
            </a:r>
            <a:r>
              <a:rPr lang="en-IE" dirty="0">
                <a:hlinkClick r:id="rId12"/>
              </a:rPr>
              <a:t>(zchok.sk)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3"/>
              </a:rPr>
              <a:t>Vítame Vás </a:t>
            </a:r>
            <a:r>
              <a:rPr lang="en-IE" dirty="0">
                <a:hlinkClick r:id="rId13"/>
              </a:rPr>
              <a:t>| izpi.sk</a:t>
            </a:r>
            <a:endParaRPr kumimoji="0" lang="sk-SK"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876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647006" y="1557432"/>
            <a:ext cx="9118960" cy="3440624"/>
          </a:xfrm>
        </p:spPr>
        <p:txBody>
          <a:bodyPr/>
          <a:lstStyle/>
          <a:p>
            <a:pPr marL="285750" indent="-285750">
              <a:buFont typeface="Arial" panose="020B0604020202020204" pitchFamily="34" charset="0"/>
              <a:buChar char="•"/>
            </a:pPr>
            <a:r>
              <a:rPr lang="en-IE" dirty="0">
                <a:hlinkClick r:id="rId3"/>
              </a:rPr>
              <a:t>Zemedelec.cz - </a:t>
            </a:r>
            <a:r>
              <a:rPr lang="en-IE" dirty="0" err="1">
                <a:hlinkClick r:id="rId3"/>
              </a:rPr>
              <a:t>spravodajství </a:t>
            </a:r>
            <a:r>
              <a:rPr lang="en-IE" dirty="0">
                <a:hlinkClick r:id="rId3"/>
              </a:rPr>
              <a:t>zo </a:t>
            </a:r>
            <a:r>
              <a:rPr lang="en-IE" dirty="0" err="1">
                <a:hlinkClick r:id="rId3"/>
              </a:rPr>
              <a:t>všetkých oborov zemědělství</a:t>
            </a:r>
            <a:endParaRPr lang="en-IE" dirty="0"/>
          </a:p>
          <a:p>
            <a:pPr marL="285750" indent="-285750">
              <a:buFont typeface="Arial" panose="020B0604020202020204" pitchFamily="34" charset="0"/>
              <a:buChar char="•"/>
            </a:pPr>
            <a:r>
              <a:rPr lang="en-IE" dirty="0" err="1">
                <a:hlinkClick r:id="rId4"/>
              </a:rPr>
              <a:t>eAGRI </a:t>
            </a:r>
            <a:r>
              <a:rPr lang="en-IE" dirty="0">
                <a:hlinkClick r:id="rId4"/>
              </a:rPr>
              <a:t>| </a:t>
            </a:r>
            <a:r>
              <a:rPr lang="en-IE" dirty="0" err="1">
                <a:hlinkClick r:id="rId4"/>
              </a:rPr>
              <a:t>eAGRI</a:t>
            </a:r>
            <a:endParaRPr lang="en-IE" dirty="0"/>
          </a:p>
          <a:p>
            <a:pPr marL="285750" indent="-285750">
              <a:buFont typeface="Arial" panose="020B0604020202020204" pitchFamily="34" charset="0"/>
              <a:buChar char="•"/>
            </a:pPr>
            <a:r>
              <a:rPr lang="en-IE" dirty="0">
                <a:hlinkClick r:id="rId5"/>
              </a:rPr>
              <a:t>Domov (bioinstitut.cz)</a:t>
            </a:r>
            <a:endParaRPr lang="en-IE" dirty="0"/>
          </a:p>
          <a:p>
            <a:pPr marL="285750" indent="-285750">
              <a:buFont typeface="Arial" panose="020B0604020202020204" pitchFamily="34" charset="0"/>
              <a:buChar char="•"/>
            </a:pPr>
            <a:r>
              <a:rPr lang="en-IE" dirty="0">
                <a:hlinkClick r:id="rId6"/>
              </a:rPr>
              <a:t>ČMSZP | </a:t>
            </a:r>
            <a:r>
              <a:rPr lang="en-IE" dirty="0" err="1">
                <a:hlinkClick r:id="rId6"/>
              </a:rPr>
              <a:t>Českomoravský zväz poľnohospodárskych podnikateľov </a:t>
            </a:r>
            <a:r>
              <a:rPr lang="en-IE" dirty="0">
                <a:hlinkClick r:id="rId6"/>
              </a:rPr>
              <a:t>(cmszp.cz)</a:t>
            </a:r>
            <a:endParaRPr lang="en-IE" dirty="0"/>
          </a:p>
          <a:p>
            <a:pPr marL="285750" indent="-285750">
              <a:buFont typeface="Arial" panose="020B0604020202020204" pitchFamily="34" charset="0"/>
              <a:buChar char="•"/>
            </a:pPr>
            <a:r>
              <a:rPr lang="en-IE" dirty="0">
                <a:hlinkClick r:id="rId7"/>
              </a:rPr>
              <a:t>Úvodná stránka - ČMZU (cmzu.cz)</a:t>
            </a:r>
            <a:endParaRPr lang="en-IE" dirty="0"/>
          </a:p>
          <a:p>
            <a:pPr marL="285750" indent="-285750">
              <a:buFont typeface="Arial" panose="020B0604020202020204" pitchFamily="34" charset="0"/>
              <a:buChar char="•"/>
            </a:pPr>
            <a:r>
              <a:rPr lang="en-IE" dirty="0" err="1">
                <a:hlinkClick r:id="rId8"/>
              </a:rPr>
              <a:t>Zemědělský zväz </a:t>
            </a:r>
            <a:r>
              <a:rPr lang="en-IE" dirty="0">
                <a:hlinkClick r:id="rId8"/>
              </a:rPr>
              <a:t>ČR (zscr.cz)</a:t>
            </a:r>
            <a:endParaRPr lang="en-IE" dirty="0"/>
          </a:p>
          <a:p>
            <a:pPr marL="285750" indent="-285750">
              <a:buFont typeface="Arial" panose="020B0604020202020204" pitchFamily="34" charset="0"/>
              <a:buChar char="•"/>
            </a:pPr>
            <a:r>
              <a:rPr lang="en-IE" dirty="0" err="1">
                <a:hlinkClick r:id="rId9"/>
              </a:rPr>
              <a:t>Informačný systém </a:t>
            </a:r>
            <a:r>
              <a:rPr lang="en-IE" dirty="0">
                <a:hlinkClick r:id="rId9"/>
              </a:rPr>
              <a:t>PK ČR </a:t>
            </a:r>
            <a:r>
              <a:rPr lang="en-IE" dirty="0">
                <a:hlinkClick r:id="rId10"/>
              </a:rPr>
              <a:t>- </a:t>
            </a:r>
            <a:r>
              <a:rPr lang="en-IE" dirty="0" err="1">
                <a:hlinkClick r:id="rId9"/>
              </a:rPr>
              <a:t>Foodnet</a:t>
            </a:r>
            <a:endParaRPr lang="en-IE" dirty="0"/>
          </a:p>
          <a:p>
            <a:pPr marL="285750" indent="-285750">
              <a:buFont typeface="Arial" panose="020B0604020202020204" pitchFamily="34" charset="0"/>
              <a:buChar char="•"/>
            </a:pPr>
            <a:r>
              <a:rPr lang="en-IE" dirty="0" err="1">
                <a:hlinkClick r:id="rId10"/>
              </a:rPr>
              <a:t>Spoločnosť </a:t>
            </a:r>
            <a:r>
              <a:rPr lang="en-IE" dirty="0">
                <a:hlinkClick r:id="rId10"/>
              </a:rPr>
              <a:t>mladých </a:t>
            </a:r>
            <a:r>
              <a:rPr lang="en-IE" dirty="0" err="1">
                <a:hlinkClick r:id="rId10"/>
              </a:rPr>
              <a:t>agrárníků </a:t>
            </a:r>
            <a:r>
              <a:rPr lang="en-IE" dirty="0">
                <a:hlinkClick r:id="rId10"/>
              </a:rPr>
              <a:t>České republiky (YAS ČR) | </a:t>
            </a:r>
            <a:r>
              <a:rPr lang="en-IE" dirty="0" err="1">
                <a:hlinkClick r:id="rId10"/>
              </a:rPr>
              <a:t>Společnost mladých agrárníků České republiky, </a:t>
            </a:r>
            <a:r>
              <a:rPr lang="en-IE" dirty="0">
                <a:hlinkClick r:id="rId10"/>
              </a:rPr>
              <a:t>z. s. (smacr.cz)</a:t>
            </a: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Niektoré užitočné odkazy na združenia a siete v </a:t>
            </a:r>
            <a:r>
              <a:rPr lang="en-US" b="1" dirty="0"/>
              <a:t>Česku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1197899" y="1758346"/>
            <a:ext cx="1019757" cy="557050"/>
          </a:xfrm>
          <a:prstGeom prst="rect">
            <a:avLst/>
          </a:prstGeom>
        </p:spPr>
      </p:pic>
      <p:cxnSp>
        <p:nvCxnSpPr>
          <p:cNvPr id="12" name="Straight Connector 11">
            <a:extLst>
              <a:ext uri="{FF2B5EF4-FFF2-40B4-BE49-F238E27FC236}">
                <a16:creationId xmlns:a16="http://schemas.microsoft.com/office/drawing/2014/main" id="{DDACE4C9-A8A1-B625-6411-D3EB0D9D78E8}"/>
              </a:ext>
            </a:extLst>
          </p:cNvPr>
          <p:cNvCxnSpPr/>
          <p:nvPr/>
        </p:nvCxnSpPr>
        <p:spPr>
          <a:xfrm>
            <a:off x="1349167" y="1734209"/>
            <a:ext cx="0" cy="872359"/>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355DCAC2-6B48-B819-424D-4BC2BBD3C21A}"/>
              </a:ext>
            </a:extLst>
          </p:cNvPr>
          <p:cNvSpPr/>
          <p:nvPr/>
        </p:nvSpPr>
        <p:spPr>
          <a:xfrm>
            <a:off x="1279434" y="1697423"/>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748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796602" y="1423147"/>
            <a:ext cx="9061098" cy="3440624"/>
          </a:xfrm>
        </p:spPr>
        <p:txBody>
          <a:bodyPr/>
          <a:lstStyle/>
          <a:p>
            <a:pPr marL="342900" indent="-342900">
              <a:buFont typeface="Arial" panose="020B0604020202020204" pitchFamily="34" charset="0"/>
              <a:buChar char="•"/>
            </a:pPr>
            <a:r>
              <a:rPr lang="en-US" dirty="0">
                <a:hlinkClick r:id="rId3"/>
              </a:rPr>
              <a:t>Dolnosaská poľnohospodárska komora (lwk-niedersachsen.de)</a:t>
            </a:r>
            <a:endParaRPr lang="en-US" dirty="0"/>
          </a:p>
          <a:p>
            <a:pPr marL="342900" indent="-342900">
              <a:buFont typeface="Arial" panose="020B0604020202020204" pitchFamily="34" charset="0"/>
              <a:buChar char="•"/>
            </a:pPr>
            <a:r>
              <a:rPr lang="en-IE" dirty="0">
                <a:hlinkClick r:id="rId4"/>
              </a:rPr>
              <a:t>Domov | AMA - </a:t>
            </a:r>
            <a:r>
              <a:rPr lang="en-IE" dirty="0" err="1">
                <a:hlinkClick r:id="rId4"/>
              </a:rPr>
              <a:t>AgrarMarkt </a:t>
            </a:r>
            <a:r>
              <a:rPr lang="en-IE" dirty="0">
                <a:hlinkClick r:id="rId4"/>
              </a:rPr>
              <a:t>Austria</a:t>
            </a:r>
            <a:endParaRPr lang="en-US" dirty="0"/>
          </a:p>
          <a:p>
            <a:pPr marL="342900" indent="-342900">
              <a:buFont typeface="Arial" panose="020B0604020202020204" pitchFamily="34" charset="0"/>
              <a:buChar char="•"/>
            </a:pPr>
            <a:r>
              <a:rPr lang="en-US" dirty="0">
                <a:hlinkClick r:id="rId5"/>
              </a:rPr>
              <a:t>Rakúsky zväz poľnohospodárov (bauernbund.at)</a:t>
            </a:r>
            <a:endParaRPr lang="en-US" dirty="0"/>
          </a:p>
          <a:p>
            <a:pPr marL="342900" indent="-342900">
              <a:buFont typeface="Arial" panose="020B0604020202020204" pitchFamily="34" charset="0"/>
              <a:buChar char="•"/>
            </a:pPr>
            <a:r>
              <a:rPr lang="en-IE" dirty="0">
                <a:hlinkClick r:id="rId6"/>
              </a:rPr>
              <a:t>BIO AUSTRIA - Ekologickí poľnohospodári (bio-austria.at)</a:t>
            </a:r>
            <a:endParaRPr lang="en-IE" dirty="0"/>
          </a:p>
          <a:p>
            <a:pPr marL="342900" indent="-342900">
              <a:buFont typeface="Arial" panose="020B0604020202020204" pitchFamily="34" charset="0"/>
              <a:buChar char="•"/>
            </a:pPr>
            <a:r>
              <a:rPr lang="en-IE" dirty="0">
                <a:hlinkClick r:id="rId7"/>
              </a:rPr>
              <a:t>ÖKL | ÖKL (oekl.at)</a:t>
            </a:r>
            <a:endParaRPr lang="en-IE" dirty="0"/>
          </a:p>
          <a:p>
            <a:pPr marL="342900" indent="-342900">
              <a:buFont typeface="Arial" panose="020B0604020202020204" pitchFamily="34" charset="0"/>
              <a:buChar char="•"/>
            </a:pPr>
            <a:r>
              <a:rPr lang="en-US" dirty="0">
                <a:hlinkClick r:id="rId8"/>
              </a:rPr>
              <a:t>Poľnohospodárstvo, potraviny a klíma v Rakúsku (landschafftleben.at)</a:t>
            </a:r>
            <a:endParaRPr lang="en-IE" dirty="0"/>
          </a:p>
          <a:p>
            <a:pPr marL="342900" indent="-342900">
              <a:buFont typeface="Arial" panose="020B0604020202020204" pitchFamily="34" charset="0"/>
              <a:buChar char="•"/>
            </a:pPr>
            <a:r>
              <a:rPr lang="en-US" dirty="0">
                <a:hlinkClick r:id="rId9"/>
              </a:rPr>
              <a:t>Inštitút - Inštitút potravinárstva a výživy ľudí - Leibnizova univerzita Hannover (uni-hannover.de)</a:t>
            </a:r>
            <a:endParaRPr lang="en-US" dirty="0"/>
          </a:p>
          <a:p>
            <a:pPr marL="342900" indent="-342900">
              <a:buFont typeface="Arial" panose="020B0604020202020204" pitchFamily="34" charset="0"/>
              <a:buChar char="•"/>
            </a:pPr>
            <a:r>
              <a:rPr lang="pt-BR" dirty="0">
                <a:hlinkClick r:id="rId10"/>
              </a:rPr>
              <a:t>Domov - ReSoLa e.V. (resola-ev.de)</a:t>
            </a:r>
            <a:endParaRPr lang="en-IE" dirty="0"/>
          </a:p>
          <a:p>
            <a:pPr marL="3429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Niektoré užitočné odkazy na združenia a siete v </a:t>
            </a:r>
            <a:r>
              <a:rPr lang="en-US" b="1" dirty="0"/>
              <a:t>Rakúsku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7" name="Picture 16">
            <a:extLst>
              <a:ext uri="{FF2B5EF4-FFF2-40B4-BE49-F238E27FC236}">
                <a16:creationId xmlns:a16="http://schemas.microsoft.com/office/drawing/2014/main" id="{9FFDAEA2-ACE4-FC42-6368-AEDC6F3B3DC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495168" y="1755128"/>
            <a:ext cx="973052" cy="941050"/>
          </a:xfrm>
          <a:prstGeom prst="rect">
            <a:avLst/>
          </a:prstGeom>
        </p:spPr>
      </p:pic>
    </p:spTree>
    <p:extLst>
      <p:ext uri="{BB962C8B-B14F-4D97-AF65-F5344CB8AC3E}">
        <p14:creationId xmlns:p14="http://schemas.microsoft.com/office/powerpoint/2010/main" val="306497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779727" y="2132235"/>
            <a:ext cx="4867011" cy="3025975"/>
          </a:xfrm>
        </p:spPr>
        <p:txBody>
          <a:bodyPr/>
          <a:lstStyle/>
          <a:p>
            <a:r>
              <a:rPr lang="en-US" dirty="0"/>
              <a:t>Aby ste mali jednoduchý prístup ku všetkým týmto združeniam a sieťam, nájdete našu interaktívnu mapu na webovej stránke projektu </a:t>
            </a:r>
            <a:r>
              <a:rPr lang="en-US" dirty="0">
                <a:hlinkClick r:id="rId2"/>
              </a:rPr>
              <a:t>www.eu-dare.com.</a:t>
            </a:r>
            <a:endParaRPr lang="en-US" dirty="0"/>
          </a:p>
          <a:p>
            <a:endParaRPr lang="en-US" dirty="0"/>
          </a:p>
          <a:p>
            <a:endParaRPr lang="en-US" dirty="0"/>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p:txBody>
          <a:bodyPr/>
          <a:lstStyle/>
          <a:p>
            <a:r>
              <a:rPr lang="en-US" dirty="0"/>
              <a:t>Interaktívna mapa</a:t>
            </a:r>
          </a:p>
          <a:p>
            <a:endParaRPr lang="en-US" dirty="0"/>
          </a:p>
        </p:txBody>
      </p:sp>
      <p:pic>
        <p:nvPicPr>
          <p:cNvPr id="7" name="Picture Placeholder 6">
            <a:extLst>
              <a:ext uri="{FF2B5EF4-FFF2-40B4-BE49-F238E27FC236}">
                <a16:creationId xmlns:a16="http://schemas.microsoft.com/office/drawing/2014/main" id="{256AEAD7-B536-886B-A070-3606C9CD1F7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7146E44-982C-DDCB-EF04-E409C539ADC1}"/>
              </a:ext>
            </a:extLst>
          </p:cNvPr>
          <p:cNvGrpSpPr/>
          <p:nvPr/>
        </p:nvGrpSpPr>
        <p:grpSpPr>
          <a:xfrm rot="3730759">
            <a:off x="6563865" y="804821"/>
            <a:ext cx="949885" cy="1163493"/>
            <a:chOff x="7602444" y="4967675"/>
            <a:chExt cx="483619" cy="592374"/>
          </a:xfrm>
        </p:grpSpPr>
        <p:grpSp>
          <p:nvGrpSpPr>
            <p:cNvPr id="9" name="Graphic 214">
              <a:extLst>
                <a:ext uri="{FF2B5EF4-FFF2-40B4-BE49-F238E27FC236}">
                  <a16:creationId xmlns:a16="http://schemas.microsoft.com/office/drawing/2014/main" id="{DE99BCAB-5FF3-81B5-725A-DCFFDE1AF9EF}"/>
                </a:ext>
              </a:extLst>
            </p:cNvPr>
            <p:cNvGrpSpPr/>
            <p:nvPr/>
          </p:nvGrpSpPr>
          <p:grpSpPr>
            <a:xfrm>
              <a:off x="7618661" y="4967675"/>
              <a:ext cx="467402" cy="507608"/>
              <a:chOff x="2251964" y="3590497"/>
              <a:chExt cx="467402" cy="507608"/>
            </a:xfrm>
            <a:solidFill>
              <a:srgbClr val="8DC641"/>
            </a:solidFill>
          </p:grpSpPr>
          <p:sp>
            <p:nvSpPr>
              <p:cNvPr id="14" name="Freeform 13">
                <a:extLst>
                  <a:ext uri="{FF2B5EF4-FFF2-40B4-BE49-F238E27FC236}">
                    <a16:creationId xmlns:a16="http://schemas.microsoft.com/office/drawing/2014/main" id="{578ED1C3-8686-ACD3-3876-A1B347060767}"/>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45F8FEE-105A-4450-1103-B6F4B7B71387}"/>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112DE49-7CEC-7792-F160-D40A3BBFF233}"/>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0FABC650-489D-E5A8-59F5-0F93D90F9FE8}"/>
                </a:ext>
              </a:extLst>
            </p:cNvPr>
            <p:cNvGrpSpPr/>
            <p:nvPr/>
          </p:nvGrpSpPr>
          <p:grpSpPr>
            <a:xfrm>
              <a:off x="7602444" y="4993761"/>
              <a:ext cx="421973" cy="566288"/>
              <a:chOff x="2235747" y="3616583"/>
              <a:chExt cx="421973" cy="566288"/>
            </a:xfrm>
            <a:solidFill>
              <a:srgbClr val="231F20"/>
            </a:solidFill>
          </p:grpSpPr>
          <p:sp>
            <p:nvSpPr>
              <p:cNvPr id="11" name="Freeform 10">
                <a:extLst>
                  <a:ext uri="{FF2B5EF4-FFF2-40B4-BE49-F238E27FC236}">
                    <a16:creationId xmlns:a16="http://schemas.microsoft.com/office/drawing/2014/main" id="{DBD5FE4F-4C47-8CE3-5224-03843F1CD31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7E50A44-386F-1A7C-35CB-719B774873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6350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Výborne!!! </a:t>
            </a:r>
            <a:r>
              <a:rPr lang="en-IE" sz="3600" dirty="0"/>
              <a:t>Vediete si skvele... pokračujte v tejto ceste učenia.</a:t>
            </a:r>
          </a:p>
          <a:p>
            <a:pPr>
              <a:lnSpc>
                <a:spcPct val="110000"/>
              </a:lnSpc>
            </a:pPr>
            <a:r>
              <a:rPr lang="en-IE" sz="3600" dirty="0"/>
              <a:t>V module 3 diskutujeme o </a:t>
            </a:r>
            <a:r>
              <a:rPr lang="en-US" sz="3600" b="1" dirty="0"/>
              <a:t>budovaní mostov medzi agroekológiou a komunitou</a:t>
            </a:r>
            <a:r>
              <a:rPr lang="en-IE"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Európske smernice a stratégie</a:t>
            </a:r>
            <a:endParaRPr/>
          </a:p>
          <a:p>
            <a:pPr marL="0" lvl="0" indent="0" algn="l" rtl="0">
              <a:lnSpc>
                <a:spcPct val="90000"/>
              </a:lnSpc>
              <a:spcBef>
                <a:spcPts val="1000"/>
              </a:spcBef>
              <a:spcAft>
                <a:spcPts val="0"/>
              </a:spcAft>
              <a:buClr>
                <a:srgbClr val="000000"/>
              </a:buClr>
              <a:buSzPts val="4800"/>
              <a:buNone/>
            </a:pPr>
            <a:endParaRPr/>
          </a:p>
        </p:txBody>
      </p:sp>
      <p:sp>
        <p:nvSpPr>
          <p:cNvPr id="390" name="Google Shape;390;p1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6"/>
          <p:cNvSpPr txBox="1">
            <a:spLocks noGrp="1"/>
          </p:cNvSpPr>
          <p:nvPr>
            <p:ph type="body" idx="1"/>
          </p:nvPr>
        </p:nvSpPr>
        <p:spPr>
          <a:xfrm>
            <a:off x="898357" y="1748301"/>
            <a:ext cx="5646737"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Európska únia (EÚ) stojí na čele integrácie udržateľných postupov v poľnohospodárstve, pričom kľúčovú úlohu zohrávajú kľúčové politiky ako </a:t>
            </a:r>
            <a:r>
              <a:rPr lang="en-US" b="1" u="sng" dirty="0" err="1">
                <a:solidFill>
                  <a:schemeClr val="hlink"/>
                </a:solidFill>
                <a:hlinkClick r:id="rId3"/>
              </a:rPr>
              <a:t>stratégia</a:t>
            </a:r>
            <a:r>
              <a:rPr lang="en-US" b="1" u="sng" dirty="0">
                <a:solidFill>
                  <a:schemeClr val="hlink"/>
                </a:solidFill>
                <a:hlinkClick r:id="rId3"/>
              </a:rPr>
              <a:t> “Od farmy k vidličke" </a:t>
            </a:r>
            <a:r>
              <a:rPr lang="en-US" dirty="0"/>
              <a:t>a </a:t>
            </a:r>
            <a:r>
              <a:rPr lang="en-US" b="1" u="sng" dirty="0">
                <a:solidFill>
                  <a:schemeClr val="hlink"/>
                </a:solidFill>
                <a:hlinkClick r:id="rId4"/>
              </a:rPr>
              <a:t>stratégia v oblasti biodiverzity do roku 2030.</a:t>
            </a:r>
            <a:r>
              <a:rPr lang="en-US" dirty="0"/>
              <a:t> Obe tieto stratégie nielen obhajujú, ale aj aktívne podporujú zásady agroekológie, čím pomáhajú nasmerovať európske poľnohospodárstvo k udržateľnejšej, spravodlivejšej a ekologickejšej budúcnosti.</a:t>
            </a:r>
            <a:endParaRPr dirty="0"/>
          </a:p>
        </p:txBody>
      </p:sp>
      <p:sp>
        <p:nvSpPr>
          <p:cNvPr id="396" name="Google Shape;396;p1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Agroekológia a Európa</a:t>
            </a:r>
            <a:endParaRPr/>
          </a:p>
        </p:txBody>
      </p:sp>
      <p:pic>
        <p:nvPicPr>
          <p:cNvPr id="397" name="Google Shape;397;p16" descr="Rows of cabbages growing in field"/>
          <p:cNvPicPr preferRelativeResize="0">
            <a:picLocks noGrp="1"/>
          </p:cNvPicPr>
          <p:nvPr>
            <p:ph type="pic" idx="3"/>
          </p:nvPr>
        </p:nvPicPr>
        <p:blipFill rotWithShape="1">
          <a:blip r:embed="rId5"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pic>
        <p:nvPicPr>
          <p:cNvPr id="398" name="Google Shape;398;p16">
            <a:hlinkClick r:id="rId3"/>
          </p:cNvPr>
          <p:cNvPicPr preferRelativeResize="0"/>
          <p:nvPr/>
        </p:nvPicPr>
        <p:blipFill rotWithShape="1">
          <a:blip r:embed="rId6">
            <a:alphaModFix/>
          </a:blip>
          <a:srcRect/>
          <a:stretch/>
        </p:blipFill>
        <p:spPr>
          <a:xfrm>
            <a:off x="7378933" y="1155445"/>
            <a:ext cx="3740342" cy="495325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body" idx="1"/>
          </p:nvPr>
        </p:nvSpPr>
        <p:spPr>
          <a:xfrm>
            <a:off x="3909866" y="836488"/>
            <a:ext cx="7695734"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sz="2300" dirty="0" err="1"/>
              <a:t>Zníženie</a:t>
            </a:r>
            <a:r>
              <a:rPr lang="en-US" sz="2300" dirty="0"/>
              <a:t> </a:t>
            </a:r>
            <a:r>
              <a:rPr lang="en-US" sz="2300" dirty="0" err="1"/>
              <a:t>používania</a:t>
            </a:r>
            <a:r>
              <a:rPr lang="en-US" sz="2300" dirty="0"/>
              <a:t> </a:t>
            </a:r>
            <a:r>
              <a:rPr lang="en-US" sz="2300" dirty="0" err="1"/>
              <a:t>chemických</a:t>
            </a:r>
            <a:r>
              <a:rPr lang="en-US" sz="2300" dirty="0"/>
              <a:t> </a:t>
            </a:r>
            <a:r>
              <a:rPr lang="en-US" sz="2300" dirty="0" err="1"/>
              <a:t>látok</a:t>
            </a:r>
            <a:r>
              <a:rPr lang="en-US" sz="2300" dirty="0"/>
              <a:t> v </a:t>
            </a:r>
            <a:r>
              <a:rPr lang="en-US" sz="2300" dirty="0" err="1"/>
              <a:t>poľnohospodárstve</a:t>
            </a:r>
            <a:endParaRPr sz="2300" dirty="0"/>
          </a:p>
        </p:txBody>
      </p:sp>
      <p:sp>
        <p:nvSpPr>
          <p:cNvPr id="404" name="Google Shape;404;p17"/>
          <p:cNvSpPr txBox="1">
            <a:spLocks noGrp="1"/>
          </p:cNvSpPr>
          <p:nvPr>
            <p:ph type="body" idx="2"/>
          </p:nvPr>
        </p:nvSpPr>
        <p:spPr>
          <a:xfrm>
            <a:off x="4160019" y="1249283"/>
            <a:ext cx="7305510"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2100" dirty="0" err="1"/>
              <a:t>Stanovuje</a:t>
            </a:r>
            <a:r>
              <a:rPr lang="en-US" sz="2100" dirty="0"/>
              <a:t> </a:t>
            </a:r>
            <a:r>
              <a:rPr lang="en-US" sz="2100" dirty="0" err="1"/>
              <a:t>ciele</a:t>
            </a:r>
            <a:r>
              <a:rPr lang="en-US" sz="2100" dirty="0"/>
              <a:t> </a:t>
            </a:r>
            <a:r>
              <a:rPr lang="en-US" sz="2100" dirty="0" err="1"/>
              <a:t>na</a:t>
            </a:r>
            <a:r>
              <a:rPr lang="en-US" sz="2100" dirty="0"/>
              <a:t> </a:t>
            </a:r>
            <a:r>
              <a:rPr lang="en-US" sz="2100" dirty="0" err="1"/>
              <a:t>zníženie</a:t>
            </a:r>
            <a:r>
              <a:rPr lang="en-US" sz="2100" dirty="0"/>
              <a:t> </a:t>
            </a:r>
            <a:r>
              <a:rPr lang="en-US" sz="2100" dirty="0" err="1"/>
              <a:t>používania</a:t>
            </a:r>
            <a:r>
              <a:rPr lang="en-US" sz="2100" dirty="0"/>
              <a:t> </a:t>
            </a:r>
            <a:r>
              <a:rPr lang="en-US" sz="2100" dirty="0" err="1"/>
              <a:t>pesticídov</a:t>
            </a:r>
            <a:r>
              <a:rPr lang="en-US" sz="2100" dirty="0"/>
              <a:t>, </a:t>
            </a:r>
            <a:r>
              <a:rPr lang="en-US" sz="2100" dirty="0" err="1"/>
              <a:t>hnojív</a:t>
            </a:r>
            <a:r>
              <a:rPr lang="en-US" sz="2100" dirty="0"/>
              <a:t> a </a:t>
            </a:r>
            <a:r>
              <a:rPr lang="en-US" sz="2100" dirty="0" err="1"/>
              <a:t>antibiotík</a:t>
            </a:r>
            <a:r>
              <a:rPr lang="en-US" sz="2100" dirty="0"/>
              <a:t> v </a:t>
            </a:r>
            <a:r>
              <a:rPr lang="en-US" sz="2100" dirty="0" err="1"/>
              <a:t>poľnohospodárstve</a:t>
            </a:r>
            <a:r>
              <a:rPr lang="en-US" sz="2100" dirty="0"/>
              <a:t>, </a:t>
            </a:r>
            <a:r>
              <a:rPr lang="en-US" sz="2100" dirty="0" err="1"/>
              <a:t>čo</a:t>
            </a:r>
            <a:r>
              <a:rPr lang="en-US" sz="2100" dirty="0"/>
              <a:t> je v </a:t>
            </a:r>
            <a:r>
              <a:rPr lang="en-US" sz="2100" dirty="0" err="1"/>
              <a:t>súlade</a:t>
            </a:r>
            <a:r>
              <a:rPr lang="en-US" sz="2100" dirty="0"/>
              <a:t> s </a:t>
            </a:r>
            <a:r>
              <a:rPr lang="en-US" sz="2100" dirty="0" err="1"/>
              <a:t>agroekologickými</a:t>
            </a:r>
            <a:r>
              <a:rPr lang="en-US" sz="2100" dirty="0"/>
              <a:t> </a:t>
            </a:r>
            <a:r>
              <a:rPr lang="en-US" sz="2100" dirty="0" err="1"/>
              <a:t>zásadami</a:t>
            </a:r>
            <a:r>
              <a:rPr lang="en-US" sz="2100" dirty="0"/>
              <a:t> </a:t>
            </a:r>
            <a:r>
              <a:rPr lang="en-US" sz="2100" dirty="0" err="1"/>
              <a:t>znižovania</a:t>
            </a:r>
            <a:r>
              <a:rPr lang="en-US" sz="2100" dirty="0"/>
              <a:t> </a:t>
            </a:r>
            <a:r>
              <a:rPr lang="en-US" sz="2100" dirty="0" err="1"/>
              <a:t>vonkajších</a:t>
            </a:r>
            <a:r>
              <a:rPr lang="en-US" sz="2100" dirty="0"/>
              <a:t> </a:t>
            </a:r>
            <a:r>
              <a:rPr lang="en-US" sz="2100" dirty="0" err="1"/>
              <a:t>chemických</a:t>
            </a:r>
            <a:r>
              <a:rPr lang="en-US" sz="2100" dirty="0"/>
              <a:t> </a:t>
            </a:r>
            <a:r>
              <a:rPr lang="en-US" sz="2100" dirty="0" err="1"/>
              <a:t>vstupov</a:t>
            </a:r>
            <a:r>
              <a:rPr lang="en-US" sz="2100" dirty="0"/>
              <a:t>.</a:t>
            </a:r>
            <a:endParaRPr sz="2100" dirty="0"/>
          </a:p>
        </p:txBody>
      </p:sp>
      <p:sp>
        <p:nvSpPr>
          <p:cNvPr id="405" name="Google Shape;405;p17"/>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06" name="Google Shape;406;p17" descr="Plants in field"/>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79"/>
            <a:ext cx="3354094" cy="6242765"/>
          </a:xfrm>
          <a:prstGeom prst="rect">
            <a:avLst/>
          </a:prstGeom>
          <a:solidFill>
            <a:srgbClr val="D8D8D8"/>
          </a:solidFill>
          <a:ln>
            <a:noFill/>
          </a:ln>
        </p:spPr>
      </p:pic>
      <p:sp>
        <p:nvSpPr>
          <p:cNvPr id="407" name="Google Shape;407;p17"/>
          <p:cNvSpPr txBox="1">
            <a:spLocks noGrp="1"/>
          </p:cNvSpPr>
          <p:nvPr>
            <p:ph type="body" idx="5"/>
          </p:nvPr>
        </p:nvSpPr>
        <p:spPr>
          <a:xfrm>
            <a:off x="4912292" y="2693457"/>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Podpora</a:t>
            </a:r>
            <a:r>
              <a:rPr lang="en-US" dirty="0"/>
              <a:t> </a:t>
            </a:r>
            <a:r>
              <a:rPr lang="en-US" dirty="0" err="1"/>
              <a:t>ekologického</a:t>
            </a:r>
            <a:r>
              <a:rPr lang="en-US" dirty="0"/>
              <a:t> </a:t>
            </a:r>
            <a:r>
              <a:rPr lang="en-US" dirty="0" err="1"/>
              <a:t>poľnohospodárstva</a:t>
            </a:r>
            <a:endParaRPr dirty="0"/>
          </a:p>
        </p:txBody>
      </p:sp>
      <p:sp>
        <p:nvSpPr>
          <p:cNvPr id="408" name="Google Shape;408;p17"/>
          <p:cNvSpPr txBox="1">
            <a:spLocks noGrp="1"/>
          </p:cNvSpPr>
          <p:nvPr>
            <p:ph type="body" idx="6"/>
          </p:nvPr>
        </p:nvSpPr>
        <p:spPr>
          <a:xfrm>
            <a:off x="4160019" y="3084122"/>
            <a:ext cx="7405993"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2000" dirty="0" err="1"/>
              <a:t>Cieľom</a:t>
            </a:r>
            <a:r>
              <a:rPr lang="en-US" sz="2000" dirty="0"/>
              <a:t> </a:t>
            </a:r>
            <a:r>
              <a:rPr lang="en-US" sz="2000" dirty="0" err="1"/>
              <a:t>stratégie</a:t>
            </a:r>
            <a:r>
              <a:rPr lang="en-US" sz="2000" dirty="0"/>
              <a:t> je </a:t>
            </a:r>
            <a:r>
              <a:rPr lang="en-US" sz="2000" dirty="0" err="1"/>
              <a:t>zvýšiť</a:t>
            </a:r>
            <a:r>
              <a:rPr lang="en-US" sz="2000" dirty="0"/>
              <a:t> </a:t>
            </a:r>
            <a:r>
              <a:rPr lang="en-US" sz="2000" dirty="0" err="1"/>
              <a:t>rozlohu</a:t>
            </a:r>
            <a:r>
              <a:rPr lang="en-US" sz="2000" dirty="0"/>
              <a:t> </a:t>
            </a:r>
            <a:r>
              <a:rPr lang="en-US" sz="2000" dirty="0" err="1"/>
              <a:t>poľnohospodárskej</a:t>
            </a:r>
            <a:r>
              <a:rPr lang="en-US" sz="2000" dirty="0"/>
              <a:t> </a:t>
            </a:r>
            <a:r>
              <a:rPr lang="en-US" sz="2000" dirty="0" err="1"/>
              <a:t>pôdy</a:t>
            </a:r>
            <a:r>
              <a:rPr lang="en-US" sz="2000" dirty="0"/>
              <a:t> </a:t>
            </a:r>
            <a:r>
              <a:rPr lang="en-US" sz="2000" dirty="0" err="1"/>
              <a:t>využívanej</a:t>
            </a:r>
            <a:r>
              <a:rPr lang="en-US" sz="2000" dirty="0"/>
              <a:t> v </a:t>
            </a:r>
            <a:r>
              <a:rPr lang="en-US" sz="2000" dirty="0" err="1"/>
              <a:t>ekologickom</a:t>
            </a:r>
            <a:r>
              <a:rPr lang="en-US" sz="2000" dirty="0"/>
              <a:t> </a:t>
            </a:r>
            <a:r>
              <a:rPr lang="en-US" sz="2000" dirty="0" err="1"/>
              <a:t>poľnohospodárstve</a:t>
            </a:r>
            <a:r>
              <a:rPr lang="en-US" sz="2000" dirty="0"/>
              <a:t>. To je v </a:t>
            </a:r>
            <a:r>
              <a:rPr lang="en-US" sz="2000" dirty="0" err="1"/>
              <a:t>súlade</a:t>
            </a:r>
            <a:r>
              <a:rPr lang="en-US" sz="2000" dirty="0"/>
              <a:t> s </a:t>
            </a:r>
            <a:r>
              <a:rPr lang="en-US" sz="2000" dirty="0" err="1"/>
              <a:t>agroekológiou</a:t>
            </a:r>
            <a:r>
              <a:rPr lang="en-US" sz="2000" dirty="0"/>
              <a:t>, </a:t>
            </a:r>
            <a:r>
              <a:rPr lang="en-US" sz="2000" dirty="0" err="1"/>
              <a:t>keďže</a:t>
            </a:r>
            <a:r>
              <a:rPr lang="en-US" sz="2000" dirty="0"/>
              <a:t> </a:t>
            </a:r>
            <a:r>
              <a:rPr lang="en-US" sz="2000" dirty="0" err="1"/>
              <a:t>ekologické</a:t>
            </a:r>
            <a:r>
              <a:rPr lang="en-US" sz="2000" dirty="0"/>
              <a:t> </a:t>
            </a:r>
            <a:r>
              <a:rPr lang="en-US" sz="2000" dirty="0" err="1"/>
              <a:t>poľnohospodárstvo</a:t>
            </a:r>
            <a:r>
              <a:rPr lang="en-US" sz="2000" dirty="0"/>
              <a:t> </a:t>
            </a:r>
            <a:r>
              <a:rPr lang="en-US" sz="2000" dirty="0" err="1"/>
              <a:t>sa</a:t>
            </a:r>
            <a:r>
              <a:rPr lang="en-US" sz="2000" dirty="0"/>
              <a:t> </a:t>
            </a:r>
            <a:r>
              <a:rPr lang="en-US" sz="2000" dirty="0" err="1"/>
              <a:t>opiera</a:t>
            </a:r>
            <a:r>
              <a:rPr lang="en-US" sz="2000" dirty="0"/>
              <a:t> o </a:t>
            </a:r>
            <a:r>
              <a:rPr lang="en-US" sz="2000" dirty="0" err="1"/>
              <a:t>ekologické</a:t>
            </a:r>
            <a:r>
              <a:rPr lang="en-US" sz="2000" dirty="0"/>
              <a:t> </a:t>
            </a:r>
            <a:r>
              <a:rPr lang="en-US" sz="2000" dirty="0" err="1"/>
              <a:t>procesy</a:t>
            </a:r>
            <a:r>
              <a:rPr lang="en-US" sz="2000" dirty="0"/>
              <a:t> a </a:t>
            </a:r>
            <a:r>
              <a:rPr lang="en-US" sz="2000" dirty="0" err="1"/>
              <a:t>cykly</a:t>
            </a:r>
            <a:r>
              <a:rPr lang="en-US" sz="2000" dirty="0"/>
              <a:t>.</a:t>
            </a:r>
            <a:endParaRPr sz="2000" dirty="0"/>
          </a:p>
        </p:txBody>
      </p:sp>
      <p:sp>
        <p:nvSpPr>
          <p:cNvPr id="409" name="Google Shape;409;p17"/>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10" name="Google Shape;410;p17"/>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Podpora</a:t>
            </a:r>
            <a:r>
              <a:rPr lang="en-US" dirty="0"/>
              <a:t> </a:t>
            </a:r>
            <a:r>
              <a:rPr lang="en-US" dirty="0" err="1"/>
              <a:t>udržateľnej</a:t>
            </a:r>
            <a:r>
              <a:rPr lang="en-US" dirty="0"/>
              <a:t> </a:t>
            </a:r>
            <a:r>
              <a:rPr lang="en-US" dirty="0" err="1"/>
              <a:t>výroby</a:t>
            </a:r>
            <a:r>
              <a:rPr lang="en-US" dirty="0"/>
              <a:t> </a:t>
            </a:r>
            <a:r>
              <a:rPr lang="en-US" dirty="0" err="1"/>
              <a:t>potravín</a:t>
            </a:r>
            <a:endParaRPr dirty="0"/>
          </a:p>
        </p:txBody>
      </p:sp>
      <p:sp>
        <p:nvSpPr>
          <p:cNvPr id="411" name="Google Shape;411;p17"/>
          <p:cNvSpPr txBox="1">
            <a:spLocks noGrp="1"/>
          </p:cNvSpPr>
          <p:nvPr>
            <p:ph type="body" idx="9"/>
          </p:nvPr>
        </p:nvSpPr>
        <p:spPr>
          <a:xfrm>
            <a:off x="4345583" y="5028839"/>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2100" dirty="0"/>
              <a:t>Farm to Fork </a:t>
            </a:r>
            <a:r>
              <a:rPr lang="en-US" sz="2100" dirty="0" err="1"/>
              <a:t>sa</a:t>
            </a:r>
            <a:r>
              <a:rPr lang="en-US" sz="2100" dirty="0"/>
              <a:t> </a:t>
            </a:r>
            <a:r>
              <a:rPr lang="en-US" sz="2100" dirty="0" err="1"/>
              <a:t>zameriava</a:t>
            </a:r>
            <a:r>
              <a:rPr lang="en-US" sz="2100" dirty="0"/>
              <a:t> </a:t>
            </a:r>
            <a:r>
              <a:rPr lang="en-US" sz="2100" dirty="0" err="1"/>
              <a:t>na</a:t>
            </a:r>
            <a:r>
              <a:rPr lang="en-US" sz="2100" dirty="0"/>
              <a:t> </a:t>
            </a:r>
            <a:r>
              <a:rPr lang="en-US" sz="2100" dirty="0" err="1"/>
              <a:t>udržateľnú</a:t>
            </a:r>
            <a:r>
              <a:rPr lang="en-US" sz="2100" dirty="0"/>
              <a:t> </a:t>
            </a:r>
            <a:r>
              <a:rPr lang="en-US" sz="2100" dirty="0" err="1"/>
              <a:t>produkciu</a:t>
            </a:r>
            <a:r>
              <a:rPr lang="en-US" sz="2100" dirty="0"/>
              <a:t> </a:t>
            </a:r>
            <a:r>
              <a:rPr lang="en-US" sz="2100" dirty="0" err="1"/>
              <a:t>potravín</a:t>
            </a:r>
            <a:r>
              <a:rPr lang="en-US" sz="2100" dirty="0"/>
              <a:t> a </a:t>
            </a:r>
            <a:r>
              <a:rPr lang="en-US" sz="2100" dirty="0" err="1"/>
              <a:t>znižovanie</a:t>
            </a:r>
            <a:r>
              <a:rPr lang="en-US" sz="2100" dirty="0"/>
              <a:t> </a:t>
            </a:r>
            <a:r>
              <a:rPr lang="en-US" sz="2100" dirty="0" err="1"/>
              <a:t>uhlíkovej</a:t>
            </a:r>
            <a:r>
              <a:rPr lang="en-US" sz="2100" dirty="0"/>
              <a:t> </a:t>
            </a:r>
            <a:r>
              <a:rPr lang="en-US" sz="2100" dirty="0" err="1"/>
              <a:t>stopy</a:t>
            </a:r>
            <a:r>
              <a:rPr lang="en-US" sz="2100" dirty="0"/>
              <a:t> </a:t>
            </a:r>
            <a:r>
              <a:rPr lang="en-US" sz="2100" dirty="0" err="1"/>
              <a:t>poľnohospodárskeho</a:t>
            </a:r>
            <a:r>
              <a:rPr lang="en-US" sz="2100" dirty="0"/>
              <a:t> </a:t>
            </a:r>
            <a:r>
              <a:rPr lang="en-US" sz="2100" dirty="0" err="1"/>
              <a:t>sektora</a:t>
            </a:r>
            <a:r>
              <a:rPr lang="en-US" sz="2100" dirty="0"/>
              <a:t>, </a:t>
            </a:r>
            <a:r>
              <a:rPr lang="en-US" sz="2100" dirty="0" err="1"/>
              <a:t>čo</a:t>
            </a:r>
            <a:r>
              <a:rPr lang="en-US" sz="2100" dirty="0"/>
              <a:t> </a:t>
            </a:r>
            <a:r>
              <a:rPr lang="en-US" sz="2100" dirty="0" err="1"/>
              <a:t>sú</a:t>
            </a:r>
            <a:r>
              <a:rPr lang="en-US" sz="2100" dirty="0"/>
              <a:t> </a:t>
            </a:r>
            <a:r>
              <a:rPr lang="en-US" sz="2100" dirty="0" err="1"/>
              <a:t>hlavné</a:t>
            </a:r>
            <a:r>
              <a:rPr lang="en-US" sz="2100" dirty="0"/>
              <a:t> </a:t>
            </a:r>
            <a:r>
              <a:rPr lang="en-US" sz="2100" dirty="0" err="1"/>
              <a:t>zásady</a:t>
            </a:r>
            <a:r>
              <a:rPr lang="en-US" sz="2100" dirty="0"/>
              <a:t> </a:t>
            </a:r>
            <a:r>
              <a:rPr lang="en-US" sz="2100" dirty="0" err="1"/>
              <a:t>agroekológie</a:t>
            </a:r>
            <a:r>
              <a:rPr lang="en-US" sz="2100" dirty="0"/>
              <a:t>.</a:t>
            </a:r>
            <a:endParaRPr sz="2100" dirty="0"/>
          </a:p>
        </p:txBody>
      </p:sp>
      <p:sp>
        <p:nvSpPr>
          <p:cNvPr id="412" name="Google Shape;412;p17"/>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13" name="Google Shape;413;p17"/>
          <p:cNvSpPr txBox="1"/>
          <p:nvPr/>
        </p:nvSpPr>
        <p:spPr>
          <a:xfrm>
            <a:off x="312383" y="319803"/>
            <a:ext cx="2810236" cy="594004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dirty="0" err="1">
                <a:solidFill>
                  <a:srgbClr val="000000"/>
                </a:solidFill>
                <a:ea typeface="Calibri"/>
                <a:cs typeface="Calibri"/>
                <a:sym typeface="Calibri"/>
              </a:rPr>
              <a:t>Stratégia</a:t>
            </a:r>
            <a:r>
              <a:rPr lang="en-US" sz="2000" b="1" i="0">
                <a:solidFill>
                  <a:srgbClr val="000000"/>
                </a:solidFill>
                <a:ea typeface="Calibri"/>
                <a:cs typeface="Calibri"/>
                <a:sym typeface="Calibri"/>
              </a:rPr>
              <a:t> Od </a:t>
            </a:r>
            <a:r>
              <a:rPr lang="en-US" sz="2000" b="1" i="0" dirty="0">
                <a:solidFill>
                  <a:srgbClr val="000000"/>
                </a:solidFill>
                <a:ea typeface="Calibri"/>
                <a:cs typeface="Calibri"/>
                <a:sym typeface="Calibri"/>
              </a:rPr>
              <a:t>farmy po vidličku, </a:t>
            </a:r>
            <a:r>
              <a:rPr lang="en-US" sz="2000" b="0" i="0" dirty="0">
                <a:solidFill>
                  <a:srgbClr val="000000"/>
                </a:solidFill>
                <a:ea typeface="Calibri"/>
                <a:cs typeface="Calibri"/>
                <a:sym typeface="Calibri"/>
              </a:rPr>
              <a:t>ktorá bola spustená ako súčasť európskej Zelenej dohody, sa zameriava na to, aby sa potravinové systémy stali spravodlivými, zdravými a šetrnými k životnému prostrediu. </a:t>
            </a:r>
          </a:p>
          <a:p>
            <a:pPr marL="0" marR="0" lvl="0" indent="0" algn="l" rtl="0">
              <a:spcBef>
                <a:spcPts val="0"/>
              </a:spcBef>
              <a:spcAft>
                <a:spcPts val="0"/>
              </a:spcAft>
              <a:buNone/>
            </a:pPr>
            <a:r>
              <a:rPr lang="en-US" sz="2000" b="0" i="0" dirty="0" err="1">
                <a:solidFill>
                  <a:srgbClr val="000000"/>
                </a:solidFill>
                <a:ea typeface="Calibri"/>
                <a:cs typeface="Calibri"/>
                <a:sym typeface="Calibri"/>
              </a:rPr>
              <a:t>Uznáva </a:t>
            </a:r>
            <a:r>
              <a:rPr lang="en-US" sz="2000" b="0" i="0" dirty="0">
                <a:solidFill>
                  <a:srgbClr val="000000"/>
                </a:solidFill>
                <a:ea typeface="Calibri"/>
                <a:cs typeface="Calibri"/>
                <a:sym typeface="Calibri"/>
              </a:rPr>
              <a:t>kľúčovú úlohu, ktorú poľnohospodárstvo zohráva pri riadení prírodných zdrojov a zmierňovaní zmeny klímy.</a:t>
            </a:r>
            <a:endParaRPr sz="2000" dirty="0"/>
          </a:p>
          <a:p>
            <a:pPr marL="0" marR="0" lvl="0" indent="0" algn="l" rtl="0">
              <a:spcBef>
                <a:spcPts val="0"/>
              </a:spcBef>
              <a:spcAft>
                <a:spcPts val="0"/>
              </a:spcAft>
              <a:buNone/>
            </a:pPr>
            <a:r>
              <a:rPr lang="en-US" sz="2000" b="0" i="0" dirty="0">
                <a:solidFill>
                  <a:srgbClr val="000000"/>
                </a:solidFill>
                <a:ea typeface="Arial"/>
                <a:cs typeface="Arial"/>
                <a:sym typeface="Arial"/>
              </a:rPr>
              <a:t>Stratégia podporuje agroekológiu prostredníctvom:</a:t>
            </a:r>
            <a:endParaRPr sz="2000" dirty="0"/>
          </a:p>
        </p:txBody>
      </p:sp>
      <p:grpSp>
        <p:nvGrpSpPr>
          <p:cNvPr id="5" name="Group 4">
            <a:extLst>
              <a:ext uri="{FF2B5EF4-FFF2-40B4-BE49-F238E27FC236}">
                <a16:creationId xmlns:a16="http://schemas.microsoft.com/office/drawing/2014/main" id="{451D753A-E4E2-C2D5-7A82-5D088AA41A2A}"/>
              </a:ext>
            </a:extLst>
          </p:cNvPr>
          <p:cNvGrpSpPr/>
          <p:nvPr/>
        </p:nvGrpSpPr>
        <p:grpSpPr>
          <a:xfrm rot="2193605">
            <a:off x="2933275" y="5352346"/>
            <a:ext cx="712051" cy="767298"/>
            <a:chOff x="6084669" y="2147938"/>
            <a:chExt cx="812877" cy="798534"/>
          </a:xfrm>
          <a:solidFill>
            <a:srgbClr val="75A949"/>
          </a:solidFill>
        </p:grpSpPr>
        <p:sp>
          <p:nvSpPr>
            <p:cNvPr id="7" name="Freeform 68">
              <a:extLst>
                <a:ext uri="{FF2B5EF4-FFF2-40B4-BE49-F238E27FC236}">
                  <a16:creationId xmlns:a16="http://schemas.microsoft.com/office/drawing/2014/main" id="{7164B282-507F-66D8-7825-D082CD2C814A}"/>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8" name="Freeform 94">
              <a:extLst>
                <a:ext uri="{FF2B5EF4-FFF2-40B4-BE49-F238E27FC236}">
                  <a16:creationId xmlns:a16="http://schemas.microsoft.com/office/drawing/2014/main" id="{B77FBECA-7B7E-E763-CCA5-A35AB44D2811}"/>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txBox="1">
            <a:spLocks noGrp="1"/>
          </p:cNvSpPr>
          <p:nvPr>
            <p:ph type="body" idx="1"/>
          </p:nvPr>
        </p:nvSpPr>
        <p:spPr>
          <a:xfrm>
            <a:off x="4912293" y="767441"/>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Zachovanie</a:t>
            </a:r>
            <a:r>
              <a:rPr lang="en-US" dirty="0"/>
              <a:t> </a:t>
            </a:r>
            <a:r>
              <a:rPr lang="en-US" dirty="0" err="1"/>
              <a:t>biodiverzity</a:t>
            </a:r>
            <a:endParaRPr dirty="0"/>
          </a:p>
        </p:txBody>
      </p:sp>
      <p:sp>
        <p:nvSpPr>
          <p:cNvPr id="420" name="Google Shape;420;p18"/>
          <p:cNvSpPr txBox="1">
            <a:spLocks noGrp="1"/>
          </p:cNvSpPr>
          <p:nvPr>
            <p:ph type="body" idx="2"/>
          </p:nvPr>
        </p:nvSpPr>
        <p:spPr>
          <a:xfrm>
            <a:off x="4336141" y="1302150"/>
            <a:ext cx="712938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Tým, že sa zameriava na ochranu 30 % pevniny a morských oblastí EÚ, vytvára priaznivé prostredie pre agroekologické postupy, ktoré prosperujú a prispievajú k biodiverzite.</a:t>
            </a:r>
            <a:endParaRPr/>
          </a:p>
        </p:txBody>
      </p:sp>
      <p:sp>
        <p:nvSpPr>
          <p:cNvPr id="421" name="Google Shape;421;p1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22" name="Google Shape;422;p18" descr="Field of sunflowers"/>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79"/>
            <a:ext cx="3354094" cy="6274311"/>
          </a:xfrm>
          <a:prstGeom prst="rect">
            <a:avLst/>
          </a:prstGeom>
          <a:solidFill>
            <a:srgbClr val="D8D8D8"/>
          </a:solidFill>
          <a:ln>
            <a:noFill/>
          </a:ln>
        </p:spPr>
      </p:pic>
      <p:sp>
        <p:nvSpPr>
          <p:cNvPr id="423" name="Google Shape;423;p18"/>
          <p:cNvSpPr txBox="1">
            <a:spLocks noGrp="1"/>
          </p:cNvSpPr>
          <p:nvPr>
            <p:ph type="body" idx="5"/>
          </p:nvPr>
        </p:nvSpPr>
        <p:spPr>
          <a:xfrm>
            <a:off x="4912292" y="2700637"/>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Obnova</a:t>
            </a:r>
            <a:r>
              <a:rPr lang="en-US" dirty="0"/>
              <a:t> </a:t>
            </a:r>
            <a:r>
              <a:rPr lang="en-US" dirty="0" err="1"/>
              <a:t>ekosystémov</a:t>
            </a:r>
            <a:endParaRPr dirty="0"/>
          </a:p>
        </p:txBody>
      </p:sp>
      <p:sp>
        <p:nvSpPr>
          <p:cNvPr id="424" name="Google Shape;424;p18"/>
          <p:cNvSpPr txBox="1">
            <a:spLocks noGrp="1"/>
          </p:cNvSpPr>
          <p:nvPr>
            <p:ph type="body" idx="6"/>
          </p:nvPr>
        </p:nvSpPr>
        <p:spPr>
          <a:xfrm>
            <a:off x="4150198" y="3180974"/>
            <a:ext cx="7426090"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2100" dirty="0" err="1"/>
              <a:t>Stratégia</a:t>
            </a:r>
            <a:r>
              <a:rPr lang="en-US" sz="2100" dirty="0"/>
              <a:t> </a:t>
            </a:r>
            <a:r>
              <a:rPr lang="en-US" sz="2100" dirty="0" err="1"/>
              <a:t>zahŕňa</a:t>
            </a:r>
            <a:r>
              <a:rPr lang="en-US" sz="2100" dirty="0"/>
              <a:t> </a:t>
            </a:r>
            <a:r>
              <a:rPr lang="en-US" sz="2100" dirty="0" err="1"/>
              <a:t>plány</a:t>
            </a:r>
            <a:r>
              <a:rPr lang="en-US" sz="2100" dirty="0"/>
              <a:t> </a:t>
            </a:r>
            <a:r>
              <a:rPr lang="en-US" sz="2100" dirty="0" err="1"/>
              <a:t>na</a:t>
            </a:r>
            <a:r>
              <a:rPr lang="en-US" sz="2100" dirty="0"/>
              <a:t> </a:t>
            </a:r>
            <a:r>
              <a:rPr lang="en-US" sz="2100" dirty="0" err="1"/>
              <a:t>obnovu</a:t>
            </a:r>
            <a:r>
              <a:rPr lang="en-US" sz="2100" dirty="0"/>
              <a:t> </a:t>
            </a:r>
            <a:r>
              <a:rPr lang="en-US" sz="2100" dirty="0" err="1"/>
              <a:t>degradovaných</a:t>
            </a:r>
            <a:r>
              <a:rPr lang="en-US" sz="2100" dirty="0"/>
              <a:t> </a:t>
            </a:r>
            <a:r>
              <a:rPr lang="en-US" sz="2100" dirty="0" err="1"/>
              <a:t>ekosystémov</a:t>
            </a:r>
            <a:r>
              <a:rPr lang="en-US" sz="2100" dirty="0"/>
              <a:t> </a:t>
            </a:r>
            <a:r>
              <a:rPr lang="en-US" sz="2100" dirty="0" err="1"/>
              <a:t>vrátane</a:t>
            </a:r>
            <a:r>
              <a:rPr lang="en-US" sz="2100" dirty="0"/>
              <a:t> </a:t>
            </a:r>
            <a:r>
              <a:rPr lang="en-US" sz="2100" dirty="0" err="1"/>
              <a:t>poľnohospodárskej</a:t>
            </a:r>
            <a:r>
              <a:rPr lang="en-US" sz="2100" dirty="0"/>
              <a:t> </a:t>
            </a:r>
            <a:r>
              <a:rPr lang="en-US" sz="2100" dirty="0" err="1"/>
              <a:t>pôdy</a:t>
            </a:r>
            <a:r>
              <a:rPr lang="en-US" sz="2100" dirty="0"/>
              <a:t>, </a:t>
            </a:r>
            <a:r>
              <a:rPr lang="en-US" sz="2100" dirty="0" err="1"/>
              <a:t>čo</a:t>
            </a:r>
            <a:r>
              <a:rPr lang="en-US" sz="2100" dirty="0"/>
              <a:t> je v </a:t>
            </a:r>
            <a:r>
              <a:rPr lang="en-US" sz="2100" dirty="0" err="1"/>
              <a:t>súlade</a:t>
            </a:r>
            <a:r>
              <a:rPr lang="en-US" sz="2100" dirty="0"/>
              <a:t> s </a:t>
            </a:r>
            <a:r>
              <a:rPr lang="en-US" sz="2100" dirty="0" err="1"/>
              <a:t>agroekologickými</a:t>
            </a:r>
            <a:r>
              <a:rPr lang="en-US" sz="2100" dirty="0"/>
              <a:t> </a:t>
            </a:r>
            <a:r>
              <a:rPr lang="en-US" sz="2100" dirty="0" err="1"/>
              <a:t>zásadami</a:t>
            </a:r>
            <a:r>
              <a:rPr lang="en-US" sz="2100" dirty="0"/>
              <a:t> </a:t>
            </a:r>
            <a:r>
              <a:rPr lang="en-US" sz="2100" dirty="0" err="1"/>
              <a:t>posilňovania</a:t>
            </a:r>
            <a:r>
              <a:rPr lang="en-US" sz="2100" dirty="0"/>
              <a:t> </a:t>
            </a:r>
            <a:r>
              <a:rPr lang="en-US" sz="2100" dirty="0" err="1"/>
              <a:t>ekosystémových</a:t>
            </a:r>
            <a:r>
              <a:rPr lang="en-US" sz="2100" dirty="0"/>
              <a:t> </a:t>
            </a:r>
            <a:r>
              <a:rPr lang="en-US" sz="2100" dirty="0" err="1"/>
              <a:t>služieb</a:t>
            </a:r>
            <a:r>
              <a:rPr lang="en-US" sz="2100" dirty="0"/>
              <a:t> a </a:t>
            </a:r>
            <a:r>
              <a:rPr lang="en-US" sz="2100" dirty="0" err="1"/>
              <a:t>odolnosti</a:t>
            </a:r>
            <a:r>
              <a:rPr lang="en-US" sz="2100" dirty="0"/>
              <a:t>.</a:t>
            </a:r>
            <a:endParaRPr sz="2100" dirty="0"/>
          </a:p>
        </p:txBody>
      </p:sp>
      <p:sp>
        <p:nvSpPr>
          <p:cNvPr id="425" name="Google Shape;425;p1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26" name="Google Shape;426;p18"/>
          <p:cNvSpPr txBox="1">
            <a:spLocks noGrp="1"/>
          </p:cNvSpPr>
          <p:nvPr>
            <p:ph type="body" idx="8"/>
          </p:nvPr>
        </p:nvSpPr>
        <p:spPr>
          <a:xfrm>
            <a:off x="4150198" y="4566965"/>
            <a:ext cx="7501271"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Integrácia</a:t>
            </a:r>
            <a:r>
              <a:rPr lang="en-US" dirty="0"/>
              <a:t> </a:t>
            </a:r>
            <a:r>
              <a:rPr lang="en-US" dirty="0" err="1"/>
              <a:t>biodiverzity</a:t>
            </a:r>
            <a:r>
              <a:rPr lang="en-US" dirty="0"/>
              <a:t> do </a:t>
            </a:r>
            <a:r>
              <a:rPr lang="en-US" dirty="0" err="1"/>
              <a:t>poľnohospodárskych</a:t>
            </a:r>
            <a:r>
              <a:rPr lang="en-US" dirty="0"/>
              <a:t> </a:t>
            </a:r>
            <a:r>
              <a:rPr lang="en-US" dirty="0" err="1"/>
              <a:t>postupov</a:t>
            </a:r>
            <a:endParaRPr dirty="0"/>
          </a:p>
        </p:txBody>
      </p:sp>
      <p:sp>
        <p:nvSpPr>
          <p:cNvPr id="427" name="Google Shape;427;p18"/>
          <p:cNvSpPr txBox="1">
            <a:spLocks noGrp="1"/>
          </p:cNvSpPr>
          <p:nvPr>
            <p:ph type="body" idx="9"/>
          </p:nvPr>
        </p:nvSpPr>
        <p:spPr>
          <a:xfrm>
            <a:off x="3865466" y="5066508"/>
            <a:ext cx="7786003"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2100" dirty="0" err="1"/>
              <a:t>Stratégia</a:t>
            </a:r>
            <a:r>
              <a:rPr lang="en-US" sz="2100" dirty="0"/>
              <a:t> </a:t>
            </a:r>
            <a:r>
              <a:rPr lang="en-US" sz="2100" dirty="0" err="1"/>
              <a:t>podporuje</a:t>
            </a:r>
            <a:r>
              <a:rPr lang="en-US" sz="2100" dirty="0"/>
              <a:t> </a:t>
            </a:r>
            <a:r>
              <a:rPr lang="en-US" sz="2100" dirty="0" err="1"/>
              <a:t>začlenenie</a:t>
            </a:r>
            <a:r>
              <a:rPr lang="en-US" sz="2100" dirty="0"/>
              <a:t> </a:t>
            </a:r>
            <a:r>
              <a:rPr lang="en-US" sz="2100" dirty="0" err="1"/>
              <a:t>aspektov</a:t>
            </a:r>
            <a:r>
              <a:rPr lang="en-US" sz="2100" dirty="0"/>
              <a:t> </a:t>
            </a:r>
            <a:r>
              <a:rPr lang="en-US" sz="2100" dirty="0" err="1"/>
              <a:t>biodiverzity</a:t>
            </a:r>
            <a:r>
              <a:rPr lang="en-US" sz="2100" dirty="0"/>
              <a:t> do </a:t>
            </a:r>
            <a:r>
              <a:rPr lang="en-US" sz="2100" dirty="0" err="1"/>
              <a:t>poľnohospodárskych</a:t>
            </a:r>
            <a:r>
              <a:rPr lang="en-US" sz="2100" dirty="0"/>
              <a:t> </a:t>
            </a:r>
            <a:r>
              <a:rPr lang="en-US" sz="2100" dirty="0" err="1"/>
              <a:t>postupov</a:t>
            </a:r>
            <a:r>
              <a:rPr lang="en-US" sz="2100" dirty="0"/>
              <a:t> a </a:t>
            </a:r>
            <a:r>
              <a:rPr lang="en-US" sz="2100" dirty="0" err="1"/>
              <a:t>metód</a:t>
            </a:r>
            <a:r>
              <a:rPr lang="en-US" sz="2100" dirty="0"/>
              <a:t>, </a:t>
            </a:r>
            <a:r>
              <a:rPr lang="en-US" sz="2100" dirty="0" err="1"/>
              <a:t>ktoré</a:t>
            </a:r>
            <a:r>
              <a:rPr lang="en-US" sz="2100" dirty="0"/>
              <a:t> </a:t>
            </a:r>
            <a:r>
              <a:rPr lang="en-US" sz="2100" dirty="0" err="1"/>
              <a:t>podporujú</a:t>
            </a:r>
            <a:r>
              <a:rPr lang="en-US" sz="2100" dirty="0"/>
              <a:t> </a:t>
            </a:r>
            <a:r>
              <a:rPr lang="en-US" sz="2100" dirty="0" err="1"/>
              <a:t>zachovanie</a:t>
            </a:r>
            <a:r>
              <a:rPr lang="en-US" sz="2100" dirty="0"/>
              <a:t> </a:t>
            </a:r>
            <a:r>
              <a:rPr lang="en-US" sz="2100" dirty="0" err="1"/>
              <a:t>biotopov</a:t>
            </a:r>
            <a:r>
              <a:rPr lang="en-US" sz="2100" dirty="0"/>
              <a:t> a </a:t>
            </a:r>
            <a:r>
              <a:rPr lang="en-US" sz="2100" dirty="0" err="1"/>
              <a:t>druhovej</a:t>
            </a:r>
            <a:r>
              <a:rPr lang="en-US" sz="2100" dirty="0"/>
              <a:t> </a:t>
            </a:r>
            <a:r>
              <a:rPr lang="en-US" sz="2100" dirty="0" err="1"/>
              <a:t>rozmanitosti</a:t>
            </a:r>
            <a:r>
              <a:rPr lang="en-US" sz="2100" dirty="0"/>
              <a:t>, </a:t>
            </a:r>
            <a:r>
              <a:rPr lang="en-US" sz="2100" dirty="0" err="1"/>
              <a:t>podobne</a:t>
            </a:r>
            <a:r>
              <a:rPr lang="en-US" sz="2100" dirty="0"/>
              <a:t> </a:t>
            </a:r>
            <a:r>
              <a:rPr lang="en-US" sz="2100" dirty="0" err="1"/>
              <a:t>ako</a:t>
            </a:r>
            <a:r>
              <a:rPr lang="en-US" sz="2100" dirty="0"/>
              <a:t> </a:t>
            </a:r>
            <a:r>
              <a:rPr lang="en-US" sz="2100" dirty="0" err="1"/>
              <a:t>agroekológia</a:t>
            </a:r>
            <a:r>
              <a:rPr lang="en-US" sz="2100" dirty="0"/>
              <a:t>.</a:t>
            </a:r>
            <a:endParaRPr sz="2100" dirty="0"/>
          </a:p>
        </p:txBody>
      </p:sp>
      <p:sp>
        <p:nvSpPr>
          <p:cNvPr id="428" name="Google Shape;428;p1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29" name="Google Shape;429;p18"/>
          <p:cNvSpPr txBox="1"/>
          <p:nvPr/>
        </p:nvSpPr>
        <p:spPr>
          <a:xfrm>
            <a:off x="312383" y="395509"/>
            <a:ext cx="2744446" cy="590927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i="0" dirty="0">
                <a:solidFill>
                  <a:srgbClr val="000000"/>
                </a:solidFill>
                <a:ea typeface="Calibri"/>
                <a:cs typeface="Calibri"/>
                <a:sym typeface="Calibri"/>
              </a:rPr>
              <a:t>Stratégia v oblasti biodiverzity do roku 2030 </a:t>
            </a:r>
            <a:r>
              <a:rPr lang="en-US" sz="2100" b="0" i="0" dirty="0">
                <a:solidFill>
                  <a:srgbClr val="000000"/>
                </a:solidFill>
                <a:ea typeface="Calibri"/>
                <a:cs typeface="Calibri"/>
                <a:sym typeface="Calibri"/>
              </a:rPr>
              <a:t>je súčasťou záväzku EÚ zastaviť úbytok biodiverzity a vybudovať zdravé a odolné životné prostredie. Je úzko prepojená s poľnohospodárskymi postupmi vzhľadom na významný vplyv poľnohospodárstva na ekosystémy. </a:t>
            </a:r>
            <a:endParaRPr sz="2100" dirty="0"/>
          </a:p>
          <a:p>
            <a:pPr marL="0" marR="0" lvl="0" indent="0" algn="l" rtl="0">
              <a:spcBef>
                <a:spcPts val="0"/>
              </a:spcBef>
              <a:spcAft>
                <a:spcPts val="0"/>
              </a:spcAft>
              <a:buNone/>
            </a:pPr>
            <a:endParaRPr sz="2100" b="0" i="0" dirty="0">
              <a:solidFill>
                <a:srgbClr val="000000"/>
              </a:solidFill>
              <a:ea typeface="Calibri"/>
              <a:cs typeface="Calibri"/>
              <a:sym typeface="Calibri"/>
            </a:endParaRPr>
          </a:p>
          <a:p>
            <a:pPr marL="0" marR="0" lvl="0" indent="0" algn="l" rtl="0">
              <a:spcBef>
                <a:spcPts val="0"/>
              </a:spcBef>
              <a:spcAft>
                <a:spcPts val="0"/>
              </a:spcAft>
              <a:buNone/>
            </a:pPr>
            <a:r>
              <a:rPr lang="en-US" sz="2100" b="0" i="0" dirty="0">
                <a:solidFill>
                  <a:srgbClr val="000000"/>
                </a:solidFill>
                <a:ea typeface="Arial"/>
                <a:cs typeface="Arial"/>
                <a:sym typeface="Arial"/>
              </a:rPr>
              <a:t>Stratégia podporuje agroekológiu </a:t>
            </a:r>
            <a:r>
              <a:rPr lang="en-US" sz="2100" b="0" i="0" dirty="0" err="1">
                <a:solidFill>
                  <a:srgbClr val="000000"/>
                </a:solidFill>
                <a:ea typeface="Arial"/>
                <a:cs typeface="Arial"/>
                <a:sym typeface="Arial"/>
              </a:rPr>
              <a:t>prostredníctvom</a:t>
            </a:r>
            <a:r>
              <a:rPr lang="en-US" sz="2100" b="0" i="0" dirty="0">
                <a:solidFill>
                  <a:srgbClr val="000000"/>
                </a:solidFill>
                <a:ea typeface="Arial"/>
                <a:cs typeface="Arial"/>
                <a:sym typeface="Arial"/>
              </a:rPr>
              <a:t>:</a:t>
            </a:r>
            <a:endParaRPr sz="2100" dirty="0"/>
          </a:p>
        </p:txBody>
      </p:sp>
      <p:grpSp>
        <p:nvGrpSpPr>
          <p:cNvPr id="2" name="Group 1">
            <a:extLst>
              <a:ext uri="{FF2B5EF4-FFF2-40B4-BE49-F238E27FC236}">
                <a16:creationId xmlns:a16="http://schemas.microsoft.com/office/drawing/2014/main" id="{F1ECBDA1-D754-C7EE-A3A5-AC35E5C94948}"/>
              </a:ext>
            </a:extLst>
          </p:cNvPr>
          <p:cNvGrpSpPr/>
          <p:nvPr/>
        </p:nvGrpSpPr>
        <p:grpSpPr>
          <a:xfrm rot="2193605">
            <a:off x="2255568" y="5297904"/>
            <a:ext cx="712051" cy="767298"/>
            <a:chOff x="6084669" y="2147938"/>
            <a:chExt cx="812877" cy="798534"/>
          </a:xfrm>
          <a:solidFill>
            <a:srgbClr val="75A949"/>
          </a:solidFill>
        </p:grpSpPr>
        <p:sp>
          <p:nvSpPr>
            <p:cNvPr id="3" name="Freeform 68">
              <a:extLst>
                <a:ext uri="{FF2B5EF4-FFF2-40B4-BE49-F238E27FC236}">
                  <a16:creationId xmlns:a16="http://schemas.microsoft.com/office/drawing/2014/main" id="{99BDAF0C-2D68-3AE5-5B94-9F3EFA869CD7}"/>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4" name="Freeform 94">
              <a:extLst>
                <a:ext uri="{FF2B5EF4-FFF2-40B4-BE49-F238E27FC236}">
                  <a16:creationId xmlns:a16="http://schemas.microsoft.com/office/drawing/2014/main" id="{A24CB1C0-E0C8-99E1-9503-DE6EF780A936}"/>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Ciele udržateľného rozvoja a agroekológia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132918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702358" y="1731604"/>
            <a:ext cx="5954388" cy="3291086"/>
          </a:xfrm>
        </p:spPr>
        <p:txBody>
          <a:bodyPr/>
          <a:lstStyle/>
          <a:p>
            <a:r>
              <a:rPr lang="en-US" dirty="0"/>
              <a:t>V module 1 sme diskutovali o 10 prvkoch agroekológie. Tento rámec vytvorila </a:t>
            </a:r>
            <a:r>
              <a:rPr lang="en-US" dirty="0" err="1"/>
              <a:t>Organizácia </a:t>
            </a:r>
            <a:r>
              <a:rPr lang="en-US" dirty="0"/>
              <a:t>Spojených národov </a:t>
            </a:r>
            <a:r>
              <a:rPr lang="en-US" dirty="0" err="1"/>
              <a:t>pre </a:t>
            </a:r>
            <a:r>
              <a:rPr lang="en-US" dirty="0"/>
              <a:t>výživu a poľnohospodárstvo (FAO) s cieľom pomôcť realizovať globálne revolučné zmeny. Týchto 10 prvkov je vzájomne prepojených a vzájomne závislých. Načrtávajú základné prvky, rozhodujúce vzťahy, nové charakteristiky a ideálne okolnosti umožňujúce agroekologické prechody k udržateľným potravinovým a poľnohospodárskym systémom. </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23337" y="581861"/>
            <a:ext cx="6437863" cy="687967"/>
          </a:xfrm>
        </p:spPr>
        <p:txBody>
          <a:bodyPr/>
          <a:lstStyle/>
          <a:p>
            <a:r>
              <a:rPr lang="en-US" b="1" dirty="0"/>
              <a:t>Prepojenie cieľov udržateľného rozvoja a agroekológie</a:t>
            </a:r>
          </a:p>
          <a:p>
            <a:endParaRPr lang="en-US" b="1" dirty="0"/>
          </a:p>
        </p:txBody>
      </p:sp>
      <p:pic>
        <p:nvPicPr>
          <p:cNvPr id="7" name="Picture Placeholder 6" descr="Young girl lifting up earth">
            <a:extLst>
              <a:ext uri="{FF2B5EF4-FFF2-40B4-BE49-F238E27FC236}">
                <a16:creationId xmlns:a16="http://schemas.microsoft.com/office/drawing/2014/main" id="{6F922B2C-B0F6-88A7-2A90-BECA6D33887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5573899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10362</TotalTime>
  <Words>2682</Words>
  <Application>Microsoft Office PowerPoint</Application>
  <PresentationFormat>Widescreen</PresentationFormat>
  <Paragraphs>189</Paragraphs>
  <Slides>38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docId:8481BA0A5B17D4984D4C18BD9B1FED96</cp:keywords>
  <cp:lastModifiedBy>Paula Whyte ( Momentum Consulting )</cp:lastModifiedBy>
  <cp:revision>190</cp:revision>
  <dcterms:created xsi:type="dcterms:W3CDTF">2020-10-14T13:32:04Z</dcterms:created>
  <dcterms:modified xsi:type="dcterms:W3CDTF">2024-08-06T08:07:58Z</dcterms:modified>
</cp:coreProperties>
</file>