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4286" r:id="rId2"/>
    <p:sldId id="257" r:id="rId3"/>
    <p:sldId id="258" r:id="rId4"/>
    <p:sldId id="259" r:id="rId5"/>
    <p:sldId id="260" r:id="rId6"/>
    <p:sldId id="291" r:id="rId7"/>
    <p:sldId id="290" r:id="rId8"/>
    <p:sldId id="292" r:id="rId9"/>
    <p:sldId id="293" r:id="rId10"/>
    <p:sldId id="296" r:id="rId11"/>
    <p:sldId id="262" r:id="rId12"/>
    <p:sldId id="263" r:id="rId13"/>
    <p:sldId id="294" r:id="rId14"/>
    <p:sldId id="264" r:id="rId15"/>
    <p:sldId id="295" r:id="rId16"/>
    <p:sldId id="4287" r:id="rId17"/>
    <p:sldId id="266" r:id="rId18"/>
    <p:sldId id="284" r:id="rId19"/>
    <p:sldId id="267" r:id="rId20"/>
    <p:sldId id="268" r:id="rId21"/>
    <p:sldId id="286" r:id="rId22"/>
    <p:sldId id="273" r:id="rId23"/>
    <p:sldId id="274" r:id="rId24"/>
    <p:sldId id="275" r:id="rId25"/>
    <p:sldId id="288" r:id="rId26"/>
    <p:sldId id="276" r:id="rId27"/>
    <p:sldId id="277" r:id="rId28"/>
    <p:sldId id="278" r:id="rId29"/>
    <p:sldId id="289" r:id="rId30"/>
    <p:sldId id="283" r:id="rId31"/>
  </p:sldIdLst>
  <p:sldSz cx="12192000" cy="6858000"/>
  <p:notesSz cx="6858000" cy="9144000"/>
  <p:embeddedFontLst>
    <p:embeddedFont>
      <p:font typeface="Lato Black" panose="020F0502020204030203" pitchFamily="34" charset="0"/>
      <p:bold r:id="rId33"/>
      <p:boldItalic r:id="rId34"/>
    </p:embeddedFont>
    <p:embeddedFont>
      <p:font typeface="Montserrat Light" panose="000004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BYlmIPrxuZdDg+ZM5KzHGyktv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232323"/>
    <a:srgbClr val="78A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97" autoAdjust="0"/>
  </p:normalViewPr>
  <p:slideViewPr>
    <p:cSldViewPr snapToGrid="0">
      <p:cViewPr varScale="1">
        <p:scale>
          <a:sx n="89" d="100"/>
          <a:sy n="89"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03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19</a:t>
            </a:fld>
            <a:endParaRPr sz="1200" b="0" i="0">
              <a:solidFill>
                <a:srgbClr val="000000"/>
              </a:solidFill>
              <a:latin typeface="Times New Roman"/>
              <a:ea typeface="Times New Roman"/>
              <a:cs typeface="Times New Roman"/>
              <a:sym typeface="Times New Roman"/>
            </a:endParaRPr>
          </a:p>
        </p:txBody>
      </p:sp>
      <p:sp>
        <p:nvSpPr>
          <p:cNvPr id="337" name="Google Shape;337;p1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8" name="Google Shape;338;p13: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20</a:t>
            </a:fld>
            <a:endParaRPr sz="1200" b="0" i="0">
              <a:solidFill>
                <a:srgbClr val="000000"/>
              </a:solidFill>
              <a:latin typeface="Times New Roman"/>
              <a:ea typeface="Times New Roman"/>
              <a:cs typeface="Times New Roman"/>
              <a:sym typeface="Times New Roman"/>
            </a:endParaRPr>
          </a:p>
        </p:txBody>
      </p:sp>
      <p:sp>
        <p:nvSpPr>
          <p:cNvPr id="364" name="Google Shape;364;p1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5" name="Google Shape;365;p14: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70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23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2"/>
        <p:cNvGrpSpPr/>
        <p:nvPr/>
      </p:nvGrpSpPr>
      <p:grpSpPr>
        <a:xfrm>
          <a:off x="0" y="0"/>
          <a:ext cx="0" cy="0"/>
          <a:chOff x="0" y="0"/>
          <a:chExt cx="0" cy="0"/>
        </a:xfrm>
      </p:grpSpPr>
      <p:sp>
        <p:nvSpPr>
          <p:cNvPr id="13" name="Google Shape;13;p31"/>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p31"/>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18" name="Google Shape;18;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9"/>
        <p:cNvGrpSpPr/>
        <p:nvPr/>
      </p:nvGrpSpPr>
      <p:grpSpPr>
        <a:xfrm>
          <a:off x="0" y="0"/>
          <a:ext cx="0" cy="0"/>
          <a:chOff x="0" y="0"/>
          <a:chExt cx="0" cy="0"/>
        </a:xfrm>
      </p:grpSpPr>
      <p:sp>
        <p:nvSpPr>
          <p:cNvPr id="150" name="Google Shape;150;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52" name="Google Shape;152;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53" name="Google Shape;153;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a:solidFill>
                  <a:srgbClr val="000000"/>
                </a:solidFill>
                <a:latin typeface="Calibri"/>
                <a:ea typeface="Calibri"/>
                <a:cs typeface="Calibri"/>
                <a:sym typeface="Calibri"/>
              </a:rPr>
              <a:t>EU DARE </a:t>
            </a:r>
            <a:r>
              <a:rPr lang="en-US"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US"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54" name="Google Shape;154;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55" name="Google Shape;155;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56" name="Google Shape;156;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 </a:t>
            </a:r>
            <a:r>
              <a:rPr lang="en-US" sz="2400" b="1">
                <a:solidFill>
                  <a:srgbClr val="000000"/>
                </a:solidFill>
                <a:latin typeface="Calibri"/>
                <a:ea typeface="Calibri"/>
                <a:cs typeface="Calibri"/>
                <a:sym typeface="Calibri"/>
              </a:rPr>
              <a:t>PLEASE DELETE THIS INSTRUCTION SLIDE BEFORE PRESENTING FINAL PRESENTATION </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57" name="Google Shape;157;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8"/>
        <p:cNvGrpSpPr/>
        <p:nvPr/>
      </p:nvGrpSpPr>
      <p:grpSpPr>
        <a:xfrm>
          <a:off x="0" y="0"/>
          <a:ext cx="0" cy="0"/>
          <a:chOff x="0" y="0"/>
          <a:chExt cx="0" cy="0"/>
        </a:xfrm>
      </p:grpSpPr>
      <p:cxnSp>
        <p:nvCxnSpPr>
          <p:cNvPr id="159" name="Google Shape;159;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0" name="Google Shape;160;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1"/>
        <p:cNvGrpSpPr/>
        <p:nvPr/>
      </p:nvGrpSpPr>
      <p:grpSpPr>
        <a:xfrm>
          <a:off x="0" y="0"/>
          <a:ext cx="0" cy="0"/>
          <a:chOff x="0" y="0"/>
          <a:chExt cx="0" cy="0"/>
        </a:xfrm>
      </p:grpSpPr>
      <p:sp>
        <p:nvSpPr>
          <p:cNvPr id="162" name="Google Shape;162;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63" name="Google Shape;163;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64" name="Google Shape;164;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45"/>
          <p:cNvGrpSpPr/>
          <p:nvPr/>
        </p:nvGrpSpPr>
        <p:grpSpPr>
          <a:xfrm>
            <a:off x="9031059" y="445499"/>
            <a:ext cx="2735993" cy="679345"/>
            <a:chOff x="0" y="0"/>
            <a:chExt cx="2301694" cy="571500"/>
          </a:xfrm>
        </p:grpSpPr>
        <p:sp>
          <p:nvSpPr>
            <p:cNvPr id="168" name="Google Shape;168;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45"/>
            <p:cNvPicPr preferRelativeResize="0"/>
            <p:nvPr/>
          </p:nvPicPr>
          <p:blipFill rotWithShape="1">
            <a:blip r:embed="rId3"/>
            <a:srcRect/>
            <a:stretch/>
          </p:blipFill>
          <p:spPr>
            <a:xfrm>
              <a:off x="312965" y="101059"/>
              <a:ext cx="1675765" cy="375165"/>
            </a:xfrm>
            <a:prstGeom prst="rect">
              <a:avLst/>
            </a:prstGeom>
            <a:noFill/>
            <a:ln>
              <a:noFill/>
            </a:ln>
          </p:spPr>
        </p:pic>
      </p:grpSp>
      <p:sp>
        <p:nvSpPr>
          <p:cNvPr id="170" name="Google Shape;170;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1" name="Google Shape;171;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73"/>
        <p:cNvGrpSpPr/>
        <p:nvPr/>
      </p:nvGrpSpPr>
      <p:grpSpPr>
        <a:xfrm>
          <a:off x="0" y="0"/>
          <a:ext cx="0" cy="0"/>
          <a:chOff x="0" y="0"/>
          <a:chExt cx="0" cy="0"/>
        </a:xfrm>
      </p:grpSpPr>
      <p:sp>
        <p:nvSpPr>
          <p:cNvPr id="174" name="Google Shape;174;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7" name="Google Shape;177;p46"/>
          <p:cNvGrpSpPr/>
          <p:nvPr/>
        </p:nvGrpSpPr>
        <p:grpSpPr>
          <a:xfrm>
            <a:off x="9236842" y="286604"/>
            <a:ext cx="2735993" cy="679345"/>
            <a:chOff x="0" y="0"/>
            <a:chExt cx="2301694" cy="571500"/>
          </a:xfrm>
        </p:grpSpPr>
        <p:sp>
          <p:nvSpPr>
            <p:cNvPr id="178" name="Google Shape;178;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80" name="Google Shape;180;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1" name="Google Shape;181;p46"/>
          <p:cNvSpPr>
            <a:spLocks noGrp="1"/>
          </p:cNvSpPr>
          <p:nvPr>
            <p:ph type="pic" idx="3"/>
          </p:nvPr>
        </p:nvSpPr>
        <p:spPr>
          <a:xfrm>
            <a:off x="-1" y="354507"/>
            <a:ext cx="5501637" cy="4939649"/>
          </a:xfrm>
          <a:prstGeom prst="rect">
            <a:avLst/>
          </a:prstGeom>
          <a:solidFill>
            <a:srgbClr val="D8D8D8"/>
          </a:solidFill>
          <a:ln>
            <a:noFill/>
          </a:ln>
        </p:spPr>
      </p:sp>
      <p:pic>
        <p:nvPicPr>
          <p:cNvPr id="182" name="Google Shape;18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83" name="Google Shape;183;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85"/>
        <p:cNvGrpSpPr/>
        <p:nvPr/>
      </p:nvGrpSpPr>
      <p:grpSpPr>
        <a:xfrm>
          <a:off x="0" y="0"/>
          <a:ext cx="0" cy="0"/>
          <a:chOff x="0" y="0"/>
          <a:chExt cx="0" cy="0"/>
        </a:xfrm>
      </p:grpSpPr>
      <p:sp>
        <p:nvSpPr>
          <p:cNvPr id="186" name="Google Shape;186;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7" name="Google Shape;187;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9"/>
        <p:cNvGrpSpPr/>
        <p:nvPr/>
      </p:nvGrpSpPr>
      <p:grpSpPr>
        <a:xfrm>
          <a:off x="0" y="0"/>
          <a:ext cx="0" cy="0"/>
          <a:chOff x="0" y="0"/>
          <a:chExt cx="0" cy="0"/>
        </a:xfrm>
      </p:grpSpPr>
      <p:sp>
        <p:nvSpPr>
          <p:cNvPr id="190" name="Google Shape;190;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1" name="Google Shape;191;p48"/>
          <p:cNvSpPr>
            <a:spLocks noGrp="1"/>
          </p:cNvSpPr>
          <p:nvPr>
            <p:ph type="pic" idx="2"/>
          </p:nvPr>
        </p:nvSpPr>
        <p:spPr>
          <a:xfrm>
            <a:off x="320540" y="335338"/>
            <a:ext cx="11578483" cy="6146707"/>
          </a:xfrm>
          <a:prstGeom prst="rect">
            <a:avLst/>
          </a:prstGeom>
          <a:solidFill>
            <a:srgbClr val="D8D8D8"/>
          </a:solidFill>
          <a:ln>
            <a:noFill/>
          </a:ln>
        </p:spPr>
      </p:sp>
      <p:sp>
        <p:nvSpPr>
          <p:cNvPr id="192" name="Google Shape;192;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29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1"/>
        <p:cNvGrpSpPr/>
        <p:nvPr/>
      </p:nvGrpSpPr>
      <p:grpSpPr>
        <a:xfrm>
          <a:off x="0" y="0"/>
          <a:ext cx="0" cy="0"/>
          <a:chOff x="0" y="0"/>
          <a:chExt cx="0" cy="0"/>
        </a:xfrm>
      </p:grpSpPr>
      <p:sp>
        <p:nvSpPr>
          <p:cNvPr id="32" name="Google Shape;32;p33"/>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3" name="Google Shape;33;p33"/>
          <p:cNvSpPr/>
          <p:nvPr/>
        </p:nvSpPr>
        <p:spPr>
          <a:xfrm>
            <a:off x="-15514" y="268990"/>
            <a:ext cx="6600486"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4" name="Google Shape;34;p33"/>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body" idx="3"/>
          </p:nvPr>
        </p:nvSpPr>
        <p:spPr>
          <a:xfrm>
            <a:off x="1007051"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3"/>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3"/>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3"/>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3"/>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33"/>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7" name="Google Shape;47;p33"/>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8" name="Google Shape;48;p33"/>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9" name="Google Shape;49;p33"/>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0" name="Google Shape;50;p33"/>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5"/>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5"/>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8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30"/>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o.org/about/meetings/second-international-agroecology-symposium/en/"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u-dare.com/good-practices/"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oodunfolded.com/article/farming-for-gender-equality-agroecology-in-practi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OgJInRNyEDY?feature=oembed" TargetMode="External"/><Relationship Id="rId5" Type="http://schemas.openxmlformats.org/officeDocument/2006/relationships/hyperlink" Target="https://www.youtube.com/watch?v=OgJInRNyEDY"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ome&#160;|&#160;Agroecology%20Knowledge%20Hub&#160;|&#160;Food%20and%20Agriculture%20Organization%20of%20the%20United%20Nations%20(fao.org)"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Úvod do agroekológie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1</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88989-616F-E1E5-0A14-FBEC5F9345F9}"/>
              </a:ext>
            </a:extLst>
          </p:cNvPr>
          <p:cNvSpPr>
            <a:spLocks noGrp="1"/>
          </p:cNvSpPr>
          <p:nvPr>
            <p:ph type="body" idx="1"/>
          </p:nvPr>
        </p:nvSpPr>
        <p:spPr>
          <a:xfrm>
            <a:off x="829720" y="1559039"/>
            <a:ext cx="5794104" cy="3291086"/>
          </a:xfrm>
        </p:spPr>
        <p:txBody>
          <a:bodyPr/>
          <a:lstStyle/>
          <a:p>
            <a:pPr marL="0" indent="0"/>
            <a:r>
              <a:rPr lang="en-US" dirty="0"/>
              <a:t>10 prvkov agroekológie je výsledkom procesu, ktorý v roku 2018 uskutočnili viaceré zainteresované strany a ktorého cieľom bolo vytvoriť rámec na zmenu koncepcie systému, ktorý sa má </a:t>
            </a:r>
            <a:r>
              <a:rPr lang="en-US" dirty="0" err="1"/>
              <a:t>optimalizovať </a:t>
            </a:r>
            <a:r>
              <a:rPr lang="en-US" dirty="0"/>
              <a:t>a prispôsobiť miestnym podmienkam. Kombinuje ekologické prvky so sociálnymi a politickými aspektmi.</a:t>
            </a:r>
          </a:p>
          <a:p>
            <a:pPr marL="0" indent="0"/>
            <a:endParaRPr lang="en-US" sz="1100" dirty="0"/>
          </a:p>
          <a:p>
            <a:pPr marL="0" indent="0"/>
            <a:r>
              <a:rPr lang="en-US" dirty="0"/>
              <a:t>Viac informácií o sympóziu: </a:t>
            </a:r>
          </a:p>
          <a:p>
            <a:pPr marL="0" indent="0"/>
            <a:endParaRPr lang="en-IE" dirty="0"/>
          </a:p>
        </p:txBody>
      </p:sp>
      <p:sp>
        <p:nvSpPr>
          <p:cNvPr id="3" name="Text Placeholder 2">
            <a:extLst>
              <a:ext uri="{FF2B5EF4-FFF2-40B4-BE49-F238E27FC236}">
                <a16:creationId xmlns:a16="http://schemas.microsoft.com/office/drawing/2014/main" id="{630E5FEB-2F5F-8260-70F6-72B12E7F02C2}"/>
              </a:ext>
            </a:extLst>
          </p:cNvPr>
          <p:cNvSpPr>
            <a:spLocks noGrp="1"/>
          </p:cNvSpPr>
          <p:nvPr>
            <p:ph type="body" idx="2"/>
          </p:nvPr>
        </p:nvSpPr>
        <p:spPr>
          <a:xfrm>
            <a:off x="747796" y="566387"/>
            <a:ext cx="6395327" cy="992652"/>
          </a:xfrm>
        </p:spPr>
        <p:txBody>
          <a:bodyPr/>
          <a:lstStyle/>
          <a:p>
            <a:pPr marL="0"/>
            <a:r>
              <a:rPr lang="en-IE" dirty="0"/>
              <a:t>10 prvkov agroekológie</a:t>
            </a:r>
          </a:p>
        </p:txBody>
      </p:sp>
      <p:pic>
        <p:nvPicPr>
          <p:cNvPr id="1026" name="Picture 2">
            <a:extLst>
              <a:ext uri="{FF2B5EF4-FFF2-40B4-BE49-F238E27FC236}">
                <a16:creationId xmlns:a16="http://schemas.microsoft.com/office/drawing/2014/main" id="{89F96A5A-0600-8619-7D6F-7FF055370BE1}"/>
              </a:ext>
            </a:extLst>
          </p:cNvPr>
          <p:cNvPicPr>
            <a:picLocks noGrp="1" noChangeAspect="1" noChangeArrowheads="1"/>
          </p:cNvPicPr>
          <p:nvPr>
            <p:ph type="pic" idx="3"/>
          </p:nvPr>
        </p:nvPicPr>
        <p:blipFill rotWithShape="1">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7F8ACB-305C-2B35-84E1-2A3DA17B541E}"/>
              </a:ext>
            </a:extLst>
          </p:cNvPr>
          <p:cNvSpPr txBox="1"/>
          <p:nvPr/>
        </p:nvSpPr>
        <p:spPr>
          <a:xfrm>
            <a:off x="898356" y="5072131"/>
            <a:ext cx="6094206" cy="523220"/>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hlinkClick r:id="rId3"/>
              </a:rPr>
              <a:t>Druhé medzinárodné sympózium o agroekológii | Organizácia Spojených národov pre výživu a poľnohospodárstvo (fao.org)</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59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body" idx="1"/>
          </p:nvPr>
        </p:nvSpPr>
        <p:spPr>
          <a:xfrm>
            <a:off x="812295" y="1158593"/>
            <a:ext cx="5732967" cy="2127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Agroekológia </a:t>
            </a:r>
            <a:r>
              <a:rPr lang="en-US" dirty="0" err="1"/>
              <a:t>zdôrazňuje </a:t>
            </a:r>
            <a:r>
              <a:rPr lang="en-US" dirty="0"/>
              <a:t>význam biodiverzity v poľnohospodárskych systémoch. Rozmanité druhy plodín a zvierat, ako aj genetická rozmanitosť v rámci druhov prispievajú k odolnosti ekosystémov, ochrane pred škodcami a kolobehu živín.</a:t>
            </a:r>
            <a:endParaRPr dirty="0"/>
          </a:p>
        </p:txBody>
      </p:sp>
      <p:sp>
        <p:nvSpPr>
          <p:cNvPr id="299" name="Google Shape;299;p8"/>
          <p:cNvSpPr txBox="1">
            <a:spLocks noGrp="1"/>
          </p:cNvSpPr>
          <p:nvPr>
            <p:ph type="body" idx="2"/>
          </p:nvPr>
        </p:nvSpPr>
        <p:spPr>
          <a:xfrm>
            <a:off x="655740" y="621302"/>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a:solidFill>
                  <a:srgbClr val="78AB33"/>
                </a:solidFill>
              </a:rPr>
              <a:t>Rozmanitosť:</a:t>
            </a:r>
            <a:endParaRPr sz="3000" b="1" dirty="0">
              <a:solidFill>
                <a:srgbClr val="78AB33"/>
              </a:solidFill>
            </a:endParaRPr>
          </a:p>
        </p:txBody>
      </p:sp>
      <p:pic>
        <p:nvPicPr>
          <p:cNvPr id="300" name="Google Shape;300;p8" descr="Grain stalks with butterfly"/>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4BCCC770-D4CC-2523-A2F8-6131CD2961C2}"/>
              </a:ext>
            </a:extLst>
          </p:cNvPr>
          <p:cNvSpPr txBox="1">
            <a:spLocks/>
          </p:cNvSpPr>
          <p:nvPr/>
        </p:nvSpPr>
        <p:spPr>
          <a:xfrm>
            <a:off x="812295" y="4348783"/>
            <a:ext cx="557641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Poľnohospodárske inovácie lepšie reagujú na miestne výzvy, ak sú spoluvytvárané prostredníctvom participatívnych procesov.</a:t>
            </a:r>
          </a:p>
        </p:txBody>
      </p:sp>
      <p:sp>
        <p:nvSpPr>
          <p:cNvPr id="3" name="Google Shape;299;p8">
            <a:extLst>
              <a:ext uri="{FF2B5EF4-FFF2-40B4-BE49-F238E27FC236}">
                <a16:creationId xmlns:a16="http://schemas.microsoft.com/office/drawing/2014/main" id="{FAB1C0BA-3968-9EDB-0EA8-4D28909A62CC}"/>
              </a:ext>
            </a:extLst>
          </p:cNvPr>
          <p:cNvSpPr txBox="1">
            <a:spLocks/>
          </p:cNvSpPr>
          <p:nvPr/>
        </p:nvSpPr>
        <p:spPr>
          <a:xfrm>
            <a:off x="655739" y="3410652"/>
            <a:ext cx="5646737"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Spoluvytváranie a zdieľanie znalostí:</a:t>
            </a:r>
          </a:p>
        </p:txBody>
      </p:sp>
      <p:grpSp>
        <p:nvGrpSpPr>
          <p:cNvPr id="4" name="Google Shape;321;p11">
            <a:extLst>
              <a:ext uri="{FF2B5EF4-FFF2-40B4-BE49-F238E27FC236}">
                <a16:creationId xmlns:a16="http://schemas.microsoft.com/office/drawing/2014/main" id="{CB7D3F38-3FE1-8BE9-2357-8B1166936EE2}"/>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E3431533-8D0D-2B83-4F16-609666D97A13}"/>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E7A7A202-FDF3-CBC3-40CE-F35C003ED4DD}"/>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922EA4C4-014C-751D-8B46-2C8BD87E115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7CABADCA-BBED-B5FB-4329-4AAF8EE962C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992B47D0-1B80-E559-6082-F02918CBD45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39818368-9B12-D312-1CA6-3684C81E75D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A907184C-E5EA-3702-7F89-891C5A9CA2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descr="Woman watering plants"/>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90574" y="3893029"/>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Efektívne využívanie vody, živín, energie a iných vstupov pomáha znižovať vplyv na životné prostredie a zlepšovať ekonomickú návratnosť. Inovatívne agroekologické postupy produkujú viac s použitím menšieho množstva vonkajších zdrojov.</a:t>
            </a:r>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808140" y="489879"/>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Synergie:</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95862" y="985920"/>
            <a:ext cx="557641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Agroekologické postupy sa snažia </a:t>
            </a:r>
            <a:r>
              <a:rPr lang="en-US" dirty="0" err="1"/>
              <a:t>optimalizovať </a:t>
            </a:r>
            <a:r>
              <a:rPr lang="en-US" dirty="0"/>
              <a:t>synergie medzi rôznymi zložkami poľnohospodárskeho systému. Napríklad integrácia plodín s hospodárskymi zvieratami alebo stromami môže zvýšiť efektívnosť využívania zdrojov a produktivitu.</a:t>
            </a:r>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808140" y="3492666"/>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Účinnosť:</a:t>
            </a:r>
          </a:p>
        </p:txBody>
      </p:sp>
      <p:grpSp>
        <p:nvGrpSpPr>
          <p:cNvPr id="10" name="Google Shape;321;p11">
            <a:extLst>
              <a:ext uri="{FF2B5EF4-FFF2-40B4-BE49-F238E27FC236}">
                <a16:creationId xmlns:a16="http://schemas.microsoft.com/office/drawing/2014/main" id="{ECA1685A-483B-B7E7-6A67-69E0145B3167}"/>
              </a:ext>
            </a:extLst>
          </p:cNvPr>
          <p:cNvGrpSpPr/>
          <p:nvPr/>
        </p:nvGrpSpPr>
        <p:grpSpPr>
          <a:xfrm rot="3730759">
            <a:off x="10980894" y="500089"/>
            <a:ext cx="949887" cy="1163493"/>
            <a:chOff x="7602444" y="4967675"/>
            <a:chExt cx="483620" cy="592374"/>
          </a:xfrm>
        </p:grpSpPr>
        <p:grpSp>
          <p:nvGrpSpPr>
            <p:cNvPr id="11" name="Google Shape;322;p11">
              <a:extLst>
                <a:ext uri="{FF2B5EF4-FFF2-40B4-BE49-F238E27FC236}">
                  <a16:creationId xmlns:a16="http://schemas.microsoft.com/office/drawing/2014/main" id="{AC5442AD-4545-2537-C451-BF4C4670A6A6}"/>
                </a:ext>
              </a:extLst>
            </p:cNvPr>
            <p:cNvGrpSpPr/>
            <p:nvPr/>
          </p:nvGrpSpPr>
          <p:grpSpPr>
            <a:xfrm>
              <a:off x="7618661" y="4967675"/>
              <a:ext cx="467403" cy="507609"/>
              <a:chOff x="2251964" y="3590497"/>
              <a:chExt cx="467403" cy="507609"/>
            </a:xfrm>
          </p:grpSpPr>
          <p:sp>
            <p:nvSpPr>
              <p:cNvPr id="15" name="Google Shape;323;p11">
                <a:extLst>
                  <a:ext uri="{FF2B5EF4-FFF2-40B4-BE49-F238E27FC236}">
                    <a16:creationId xmlns:a16="http://schemas.microsoft.com/office/drawing/2014/main" id="{5801E738-FAB7-B811-3A07-4C74CE422563}"/>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24;p11">
                <a:extLst>
                  <a:ext uri="{FF2B5EF4-FFF2-40B4-BE49-F238E27FC236}">
                    <a16:creationId xmlns:a16="http://schemas.microsoft.com/office/drawing/2014/main" id="{5567F7E0-9CBF-8FC7-9D56-3CEA19475F6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25;p11">
                <a:extLst>
                  <a:ext uri="{FF2B5EF4-FFF2-40B4-BE49-F238E27FC236}">
                    <a16:creationId xmlns:a16="http://schemas.microsoft.com/office/drawing/2014/main" id="{E97420E9-C621-CB7E-0ACD-8CAD749601F7}"/>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326;p11">
              <a:extLst>
                <a:ext uri="{FF2B5EF4-FFF2-40B4-BE49-F238E27FC236}">
                  <a16:creationId xmlns:a16="http://schemas.microsoft.com/office/drawing/2014/main" id="{1E7D6C33-44A2-7F14-CD7F-4A47B322726C}"/>
                </a:ext>
              </a:extLst>
            </p:cNvPr>
            <p:cNvGrpSpPr/>
            <p:nvPr/>
          </p:nvGrpSpPr>
          <p:grpSpPr>
            <a:xfrm>
              <a:off x="7602444" y="4993761"/>
              <a:ext cx="421973" cy="566288"/>
              <a:chOff x="2235747" y="3616583"/>
              <a:chExt cx="421973" cy="566288"/>
            </a:xfrm>
          </p:grpSpPr>
          <p:sp>
            <p:nvSpPr>
              <p:cNvPr id="13" name="Google Shape;327;p11">
                <a:extLst>
                  <a:ext uri="{FF2B5EF4-FFF2-40B4-BE49-F238E27FC236}">
                    <a16:creationId xmlns:a16="http://schemas.microsoft.com/office/drawing/2014/main" id="{6A18796E-255C-F3C7-AA59-EEBF68CC497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8;p11">
                <a:extLst>
                  <a:ext uri="{FF2B5EF4-FFF2-40B4-BE49-F238E27FC236}">
                    <a16:creationId xmlns:a16="http://schemas.microsoft.com/office/drawing/2014/main" id="{BFD07105-7177-424E-2AEE-4CBD97BA2C2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90574" y="4482856"/>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Zvýšená odolnosť ľudí, komunít a ekosystémov je kľúčom k udržateľným potravinovým a </a:t>
            </a:r>
            <a:r>
              <a:rPr lang="en-US" dirty="0" err="1"/>
              <a:t>poľnohospodárskym</a:t>
            </a:r>
            <a:r>
              <a:rPr lang="en-US" dirty="0"/>
              <a:t> 	</a:t>
            </a:r>
            <a:r>
              <a:rPr lang="en-US" dirty="0" err="1"/>
              <a:t>systémom</a:t>
            </a:r>
            <a:r>
              <a:rPr lang="en-US" dirty="0"/>
              <a:t>.</a:t>
            </a:r>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808140" y="489879"/>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Recyklácia:</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90574" y="1046953"/>
            <a:ext cx="5922821"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Agroekológia podporuje recykláciu a opätovné využívanie zdrojov v rámci poľnohospodárskych systémov. Organická hmota, živiny a energia sa recyklujú prostredníctvom procesov, ako je kompostovanie, zapracovanie rastlinných zvyškov a biologická fixácia dusíka, čím sa znižujú environmentálne a ekonomické náklady.</a:t>
            </a:r>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808140" y="4079027"/>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Odolnosť:</a:t>
            </a:r>
          </a:p>
        </p:txBody>
      </p:sp>
      <p:grpSp>
        <p:nvGrpSpPr>
          <p:cNvPr id="2" name="Google Shape;321;p11">
            <a:extLst>
              <a:ext uri="{FF2B5EF4-FFF2-40B4-BE49-F238E27FC236}">
                <a16:creationId xmlns:a16="http://schemas.microsoft.com/office/drawing/2014/main" id="{98A47E70-AA91-C136-2857-823389397279}"/>
              </a:ext>
            </a:extLst>
          </p:cNvPr>
          <p:cNvGrpSpPr/>
          <p:nvPr/>
        </p:nvGrpSpPr>
        <p:grpSpPr>
          <a:xfrm rot="3730759">
            <a:off x="10980894" y="500089"/>
            <a:ext cx="949887" cy="1163493"/>
            <a:chOff x="7602444" y="4967675"/>
            <a:chExt cx="483620" cy="592374"/>
          </a:xfrm>
        </p:grpSpPr>
        <p:grpSp>
          <p:nvGrpSpPr>
            <p:cNvPr id="3" name="Google Shape;322;p11">
              <a:extLst>
                <a:ext uri="{FF2B5EF4-FFF2-40B4-BE49-F238E27FC236}">
                  <a16:creationId xmlns:a16="http://schemas.microsoft.com/office/drawing/2014/main" id="{12F9DF1E-8DCB-6572-FF5F-09138F2F997E}"/>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C017378B-CA55-E6CF-C14D-98DA355E52A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5EABCA64-74CA-5E27-8DBC-D192336A47CC}"/>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96225709-49C1-2532-3C5D-3B125DDD58EB}"/>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E549A8A1-3D8E-E1D2-44E9-587C3121EEE7}"/>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7148EB55-A20D-3CE8-A154-D5CCCA21095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880EC192-F8B7-3689-3601-4EA553983C2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0557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918912" y="1166201"/>
            <a:ext cx="559445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Ochrana a zlepšenie živobytia na vidieku, spravodlivosti a sociálneho blahobytu sú nevyhnutné pre udržateľné potravinové a poľnohospodárske systémy. Popri ekologických a ekonomických aspektoch sa oceňujú aj také postupy, ako je participatívne rozhodovanie, tradície a kultúrne dedičstvo.</a:t>
            </a:r>
            <a:endParaRPr dirty="0"/>
          </a:p>
        </p:txBody>
      </p:sp>
      <p:sp>
        <p:nvSpPr>
          <p:cNvPr id="313" name="Google Shape;313;p10"/>
          <p:cNvSpPr txBox="1">
            <a:spLocks noGrp="1"/>
          </p:cNvSpPr>
          <p:nvPr>
            <p:ph type="body" idx="2"/>
          </p:nvPr>
        </p:nvSpPr>
        <p:spPr>
          <a:xfrm>
            <a:off x="780024" y="685846"/>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a:solidFill>
                  <a:srgbClr val="78AB33"/>
                </a:solidFill>
              </a:rPr>
              <a:t>Ľudské a sociálne hodnoty:</a:t>
            </a:r>
            <a:endParaRPr sz="3000" b="1" dirty="0">
              <a:solidFill>
                <a:srgbClr val="78AB33"/>
              </a:solidFill>
            </a:endParaRPr>
          </a:p>
        </p:txBody>
      </p:sp>
      <p:pic>
        <p:nvPicPr>
          <p:cNvPr id="314" name="Google Shape;314;p10" descr="Passing bread during Hanukkah"/>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918912" y="4339370"/>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Podporou zdravého, diverzifikovaného a kultúrne vhodného stravovania prispieva agroekológia k potravinovej bezpečnosti a výžive a zároveň k zachovaniu </a:t>
            </a:r>
            <a:r>
              <a:rPr lang="en-US" dirty="0" err="1"/>
              <a:t>zdravia</a:t>
            </a:r>
            <a:r>
              <a:rPr lang="en-US" dirty="0"/>
              <a:t> 	</a:t>
            </a:r>
            <a:r>
              <a:rPr lang="en-US" dirty="0" err="1"/>
              <a:t>ekosystémov</a:t>
            </a:r>
            <a:r>
              <a:rPr lang="en-US" dirty="0"/>
              <a:t>.</a:t>
            </a:r>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780024" y="3911015"/>
            <a:ext cx="5287860"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Kultúra a stravovacie tradície:</a:t>
            </a:r>
          </a:p>
        </p:txBody>
      </p:sp>
      <p:grpSp>
        <p:nvGrpSpPr>
          <p:cNvPr id="4" name="Google Shape;321;p11">
            <a:extLst>
              <a:ext uri="{FF2B5EF4-FFF2-40B4-BE49-F238E27FC236}">
                <a16:creationId xmlns:a16="http://schemas.microsoft.com/office/drawing/2014/main" id="{F9C279D1-8628-265C-91DE-80CE72B4E40F}"/>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F3DDF75-357E-2576-0CA1-A57EC4686C0F}"/>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CA4300A2-890A-12B8-6EF1-725C17A72E38}"/>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1A75175F-FA5F-546B-F52F-3210FCE85E91}"/>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30E4C509-3DF9-9767-B741-4798535B45F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3AD72CA3-DFEF-610A-96E2-EF2F5C29506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FAB1BCB9-C37F-480F-00B6-6A235E30E0F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FCFF215B-1043-6249-D79F-A237ECCD2B8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950809" y="1248167"/>
            <a:ext cx="559445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Udržateľné potravinové a poľnohospodárske systémy si vyžadujú zodpovedné a účinné mechanizmy riadenia a politiky na rôznych úrovniach - od miestnej cez národnú až po globálnu.</a:t>
            </a:r>
            <a:endParaRPr dirty="0"/>
          </a:p>
        </p:txBody>
      </p:sp>
      <p:sp>
        <p:nvSpPr>
          <p:cNvPr id="313" name="Google Shape;313;p10"/>
          <p:cNvSpPr txBox="1">
            <a:spLocks noGrp="1"/>
          </p:cNvSpPr>
          <p:nvPr>
            <p:ph type="body" idx="2"/>
          </p:nvPr>
        </p:nvSpPr>
        <p:spPr>
          <a:xfrm>
            <a:off x="780024" y="685846"/>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a:solidFill>
                  <a:srgbClr val="78AB33"/>
                </a:solidFill>
              </a:rPr>
              <a:t>Zodpovedné riadenie:</a:t>
            </a:r>
            <a:endParaRPr sz="3000" b="1" dirty="0">
              <a:solidFill>
                <a:srgbClr val="78AB33"/>
              </a:solidFill>
            </a:endParaRPr>
          </a:p>
        </p:txBody>
      </p:sp>
      <p:pic>
        <p:nvPicPr>
          <p:cNvPr id="314" name="Google Shape;314;p10" descr="Waterdrop on leaf"/>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545263" y="1382091"/>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950809" y="3595182"/>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Agroekológia obhajuje obehové a solidárne hospodárstvo, ktoré opätovne spája výrobcov a spotrebiteľov a poskytuje inovatívne riešenia pre život v rámci hraníc našej planéty, pričom zabezpečuje sociálny základ pre inkluzívny a udržateľný rozvoj.</a:t>
            </a:r>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780024" y="3029505"/>
            <a:ext cx="6330781"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Obehové a solidárne hospodárstvo:</a:t>
            </a:r>
          </a:p>
        </p:txBody>
      </p:sp>
      <p:grpSp>
        <p:nvGrpSpPr>
          <p:cNvPr id="4" name="Google Shape;321;p11">
            <a:extLst>
              <a:ext uri="{FF2B5EF4-FFF2-40B4-BE49-F238E27FC236}">
                <a16:creationId xmlns:a16="http://schemas.microsoft.com/office/drawing/2014/main" id="{48A4E34F-D4E3-4C18-A833-EF4BB82F5550}"/>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81DC884-DCF0-2F13-B73E-0D97A8D60ADC}"/>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5FE947D5-974B-F5C7-9E81-E3F916669AA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C23A8573-4A6B-A2F3-A4A7-3094B347EE54}"/>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F8B5B06F-C413-F8AC-65BF-831A27DF548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8E75381D-9768-5604-EC46-1F3EF0858EEA}"/>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1B774F62-7CEE-DE54-4097-AA06948CF662}"/>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500F7A2A-4A7B-7DF9-7D68-6EF90D0F3AD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6750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a:srcRect l="152"/>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951650" y="1743021"/>
            <a:ext cx="5205881" cy="3291086"/>
          </a:xfrm>
        </p:spPr>
        <p:txBody>
          <a:bodyPr/>
          <a:lstStyle/>
          <a:p>
            <a:pPr marL="36000" indent="0"/>
            <a:r>
              <a:rPr lang="en-IE" dirty="0"/>
              <a:t>V </a:t>
            </a:r>
            <a:r>
              <a:rPr lang="en-US" dirty="0">
                <a:hlinkClick r:id="rId2"/>
              </a:rPr>
              <a:t>príručke a učebnom materiáli Udržateľné regeneratívne poľnohospodárske systémy je </a:t>
            </a:r>
            <a:r>
              <a:rPr lang="en-US" dirty="0"/>
              <a:t>jedna z prípadových štúdií... </a:t>
            </a:r>
            <a:r>
              <a:rPr lang="en-US" b="1" dirty="0"/>
              <a:t>ekologická farma </a:t>
            </a:r>
            <a:r>
              <a:rPr lang="en-US" b="1" dirty="0" err="1"/>
              <a:t>Wańczyk, </a:t>
            </a:r>
            <a:r>
              <a:rPr lang="en-US" dirty="0"/>
              <a:t>ktorá demonštruje účinnosť agroekologického prístupu. Zapájajú sa do vzdelávania, postupne zavádzajú nové produkty a využívajú národné podporné </a:t>
            </a:r>
            <a:r>
              <a:rPr lang="en-US" dirty="0" err="1"/>
              <a:t>programy</a:t>
            </a:r>
            <a:r>
              <a:rPr lang="en-US" dirty="0"/>
              <a:t>.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Inšpirujte sa...</a:t>
            </a:r>
          </a:p>
        </p:txBody>
      </p:sp>
      <p:sp>
        <p:nvSpPr>
          <p:cNvPr id="8" name="Arrow: Right 7">
            <a:extLst>
              <a:ext uri="{FF2B5EF4-FFF2-40B4-BE49-F238E27FC236}">
                <a16:creationId xmlns:a16="http://schemas.microsoft.com/office/drawing/2014/main" id="{206476F7-6602-7BA3-D6B3-B423AE9DE47E}"/>
              </a:ext>
            </a:extLst>
          </p:cNvPr>
          <p:cNvSpPr/>
          <p:nvPr/>
        </p:nvSpPr>
        <p:spPr>
          <a:xfrm>
            <a:off x="5553308" y="4393580"/>
            <a:ext cx="3055434"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Prečítajte si celý príbeh</a:t>
            </a:r>
          </a:p>
        </p:txBody>
      </p:sp>
    </p:spTree>
    <p:extLst>
      <p:ext uri="{BB962C8B-B14F-4D97-AF65-F5344CB8AC3E}">
        <p14:creationId xmlns:p14="http://schemas.microsoft.com/office/powerpoint/2010/main" val="24788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1"/>
          </p:nvPr>
        </p:nvSpPr>
        <p:spPr>
          <a:xfrm>
            <a:off x="6186233" y="2341241"/>
            <a:ext cx="548025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História a vývoj agroekológie</a:t>
            </a:r>
            <a:endParaRPr/>
          </a:p>
        </p:txBody>
      </p:sp>
      <p:sp>
        <p:nvSpPr>
          <p:cNvPr id="334" name="Google Shape;334;p1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04003-C04E-6E60-76E4-8AD619AFA8BD}"/>
              </a:ext>
            </a:extLst>
          </p:cNvPr>
          <p:cNvSpPr>
            <a:spLocks noGrp="1"/>
          </p:cNvSpPr>
          <p:nvPr>
            <p:ph type="body" idx="1"/>
          </p:nvPr>
        </p:nvSpPr>
        <p:spPr>
          <a:xfrm>
            <a:off x="898358" y="1949132"/>
            <a:ext cx="5302417" cy="3422968"/>
          </a:xfrm>
        </p:spPr>
        <p:txBody>
          <a:bodyPr/>
          <a:lstStyle/>
          <a:p>
            <a:pPr marL="0" indent="0"/>
            <a:r>
              <a:rPr lang="en-US" dirty="0"/>
              <a:t>Cestu agroekológie v Európe formovala zložitá súhra </a:t>
            </a:r>
            <a:r>
              <a:rPr lang="en-US" b="1" dirty="0"/>
              <a:t>vedeckých, sociálnych, hospodárskych a politických faktorov, ktorá </a:t>
            </a:r>
            <a:r>
              <a:rPr lang="en-US" dirty="0"/>
              <a:t>odráža širšie globálne hnutie za udržateľnejšie a odolnejšie potravinové systémy.</a:t>
            </a:r>
          </a:p>
          <a:p>
            <a:pPr marL="0" indent="0"/>
            <a:r>
              <a:rPr lang="en-US" dirty="0"/>
              <a:t>Na nasledujúcich snímkach uvidíte v chronologickom poradí, ako táto cesta prebiehala.</a:t>
            </a:r>
            <a:endParaRPr lang="en-IE" dirty="0"/>
          </a:p>
        </p:txBody>
      </p:sp>
      <p:sp>
        <p:nvSpPr>
          <p:cNvPr id="3" name="Text Placeholder 2">
            <a:extLst>
              <a:ext uri="{FF2B5EF4-FFF2-40B4-BE49-F238E27FC236}">
                <a16:creationId xmlns:a16="http://schemas.microsoft.com/office/drawing/2014/main" id="{A48ECA20-C4FE-D8D8-7AD6-7AD94D58B6D2}"/>
              </a:ext>
            </a:extLst>
          </p:cNvPr>
          <p:cNvSpPr>
            <a:spLocks noGrp="1"/>
          </p:cNvSpPr>
          <p:nvPr>
            <p:ph type="body" idx="2"/>
          </p:nvPr>
        </p:nvSpPr>
        <p:spPr>
          <a:xfrm>
            <a:off x="820299" y="856788"/>
            <a:ext cx="5646736" cy="992652"/>
          </a:xfrm>
        </p:spPr>
        <p:txBody>
          <a:bodyPr/>
          <a:lstStyle/>
          <a:p>
            <a:pPr marL="0"/>
            <a:r>
              <a:rPr lang="en-IE" b="1" dirty="0"/>
              <a:t>Čo formovalo agroekológiu?</a:t>
            </a:r>
          </a:p>
        </p:txBody>
      </p:sp>
      <p:pic>
        <p:nvPicPr>
          <p:cNvPr id="6" name="Picture Placeholder 5" descr="Aspirations to be an astronaut">
            <a:extLst>
              <a:ext uri="{FF2B5EF4-FFF2-40B4-BE49-F238E27FC236}">
                <a16:creationId xmlns:a16="http://schemas.microsoft.com/office/drawing/2014/main" id="{7A8D7DCD-4036-61CD-FE37-FD36BAD776F4}"/>
              </a:ext>
            </a:extLst>
          </p:cNvPr>
          <p:cNvPicPr>
            <a:picLocks noGrp="1" noChangeAspect="1"/>
          </p:cNvPicPr>
          <p:nvPr>
            <p:ph type="pic" idx="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3276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6037072" y="4960540"/>
            <a:ext cx="1585507" cy="1218595"/>
          </a:xfrm>
          <a:custGeom>
            <a:avLst/>
            <a:gdLst/>
            <a:ahLst/>
            <a:cxnLst/>
            <a:rect l="l" t="t" r="r" b="b"/>
            <a:pathLst>
              <a:path w="3146" h="2415" extrusionOk="0">
                <a:moveTo>
                  <a:pt x="2259" y="1971"/>
                </a:moveTo>
                <a:lnTo>
                  <a:pt x="2259" y="1971"/>
                </a:lnTo>
                <a:cubicBezTo>
                  <a:pt x="2711" y="1519"/>
                  <a:pt x="2946" y="949"/>
                  <a:pt x="3136" y="343"/>
                </a:cubicBezTo>
                <a:cubicBezTo>
                  <a:pt x="3145" y="307"/>
                  <a:pt x="3127" y="271"/>
                  <a:pt x="3082" y="262"/>
                </a:cubicBezTo>
                <a:cubicBezTo>
                  <a:pt x="3045" y="244"/>
                  <a:pt x="3009" y="235"/>
                  <a:pt x="2973" y="226"/>
                </a:cubicBezTo>
                <a:cubicBezTo>
                  <a:pt x="2485" y="90"/>
                  <a:pt x="1997" y="0"/>
                  <a:pt x="1482" y="36"/>
                </a:cubicBezTo>
                <a:cubicBezTo>
                  <a:pt x="1210" y="54"/>
                  <a:pt x="948" y="127"/>
                  <a:pt x="722" y="289"/>
                </a:cubicBezTo>
                <a:cubicBezTo>
                  <a:pt x="342" y="569"/>
                  <a:pt x="162" y="1085"/>
                  <a:pt x="288" y="1528"/>
                </a:cubicBezTo>
                <a:cubicBezTo>
                  <a:pt x="306" y="1573"/>
                  <a:pt x="342" y="1645"/>
                  <a:pt x="324" y="1681"/>
                </a:cubicBezTo>
                <a:cubicBezTo>
                  <a:pt x="306" y="1718"/>
                  <a:pt x="234" y="1735"/>
                  <a:pt x="189" y="1763"/>
                </a:cubicBezTo>
                <a:lnTo>
                  <a:pt x="189" y="1763"/>
                </a:lnTo>
                <a:cubicBezTo>
                  <a:pt x="144" y="1781"/>
                  <a:pt x="107" y="1808"/>
                  <a:pt x="72" y="1826"/>
                </a:cubicBezTo>
                <a:cubicBezTo>
                  <a:pt x="27" y="1844"/>
                  <a:pt x="0" y="1880"/>
                  <a:pt x="27" y="1926"/>
                </a:cubicBezTo>
                <a:cubicBezTo>
                  <a:pt x="45" y="1962"/>
                  <a:pt x="81" y="1980"/>
                  <a:pt x="134" y="1952"/>
                </a:cubicBezTo>
                <a:cubicBezTo>
                  <a:pt x="207" y="1916"/>
                  <a:pt x="279" y="1871"/>
                  <a:pt x="351" y="1835"/>
                </a:cubicBezTo>
                <a:cubicBezTo>
                  <a:pt x="397" y="1808"/>
                  <a:pt x="415" y="1808"/>
                  <a:pt x="442" y="1853"/>
                </a:cubicBezTo>
                <a:cubicBezTo>
                  <a:pt x="604" y="2088"/>
                  <a:pt x="831" y="2242"/>
                  <a:pt x="1102" y="2305"/>
                </a:cubicBezTo>
                <a:cubicBezTo>
                  <a:pt x="1545" y="2414"/>
                  <a:pt x="1933" y="2287"/>
                  <a:pt x="2259" y="1971"/>
                </a:cubicBezTo>
              </a:path>
            </a:pathLst>
          </a:custGeom>
          <a:solidFill>
            <a:srgbClr val="C3DC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Ekológia</a:t>
            </a:r>
            <a:endParaRPr sz="4000" b="1">
              <a:solidFill>
                <a:schemeClr val="dk2"/>
              </a:solidFill>
              <a:latin typeface="Lato Black"/>
              <a:ea typeface="Lato Black"/>
              <a:cs typeface="Lato Black"/>
              <a:sym typeface="Lato Black"/>
            </a:endParaRPr>
          </a:p>
        </p:txBody>
      </p:sp>
      <p:sp>
        <p:nvSpPr>
          <p:cNvPr id="351" name="Google Shape;351;p13"/>
          <p:cNvSpPr txBox="1"/>
          <p:nvPr/>
        </p:nvSpPr>
        <p:spPr>
          <a:xfrm>
            <a:off x="672965" y="793393"/>
            <a:ext cx="10920350" cy="600150"/>
          </a:xfrm>
          <a:prstGeom prst="rect">
            <a:avLst/>
          </a:prstGeom>
          <a:noFill/>
          <a:ln>
            <a:noFill/>
          </a:ln>
        </p:spPr>
        <p:txBody>
          <a:bodyPr spcFirstLastPara="1" wrap="square" lIns="45700" tIns="22850" rIns="45700" bIns="22850" anchor="t" anchorCtr="0">
            <a:noAutofit/>
          </a:bodyPr>
          <a:lstStyle/>
          <a:p>
            <a:pPr marL="0" marR="0" lvl="0" indent="0" algn="l" rtl="0">
              <a:spcBef>
                <a:spcPts val="0"/>
              </a:spcBef>
              <a:spcAft>
                <a:spcPts val="0"/>
              </a:spcAft>
              <a:buNone/>
            </a:pPr>
            <a:r>
              <a:rPr lang="en-US" sz="2400" dirty="0">
                <a:solidFill>
                  <a:srgbClr val="000000"/>
                </a:solidFill>
                <a:latin typeface="Calibri"/>
                <a:ea typeface="Calibri"/>
                <a:cs typeface="Calibri"/>
                <a:sym typeface="Calibri"/>
              </a:rPr>
              <a:t>Agroekológia v Európe prešla fascinujúcou cestou, ktorá odráža rastúce povedomie a posun smerom k udržateľným poľnohospodárskym postupom. Tu je stručný prehľad:</a:t>
            </a:r>
            <a:endParaRPr dirty="0"/>
          </a:p>
        </p:txBody>
      </p:sp>
      <p:sp>
        <p:nvSpPr>
          <p:cNvPr id="352" name="Google Shape;352;p13"/>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dirty="0">
                <a:solidFill>
                  <a:schemeClr val="dk1"/>
                </a:solidFill>
                <a:latin typeface="Calibri"/>
                <a:ea typeface="Calibri"/>
                <a:cs typeface="Calibri"/>
                <a:sym typeface="Calibri"/>
              </a:rPr>
              <a:t>Rozvoj priemyselného poľnohospodárstva, ktoré sa </a:t>
            </a:r>
            <a:r>
              <a:rPr lang="en-US" sz="1700" dirty="0" err="1">
                <a:solidFill>
                  <a:schemeClr val="dk1"/>
                </a:solidFill>
                <a:latin typeface="Calibri"/>
                <a:ea typeface="Calibri"/>
                <a:cs typeface="Calibri"/>
                <a:sym typeface="Calibri"/>
              </a:rPr>
              <a:t>vyznačuje </a:t>
            </a:r>
            <a:r>
              <a:rPr lang="en-US" sz="1700" dirty="0">
                <a:solidFill>
                  <a:schemeClr val="dk1"/>
                </a:solidFill>
                <a:latin typeface="Calibri"/>
                <a:ea typeface="Calibri"/>
                <a:cs typeface="Calibri"/>
                <a:sym typeface="Calibri"/>
              </a:rPr>
              <a:t>vysokými vstupmi a vysokými výnosmi, začal prejavovať svoje environmentálne obmedzenia a vedľajšie účinky. V tomto období sa </a:t>
            </a:r>
            <a:r>
              <a:rPr lang="en-US" sz="1700" b="1" dirty="0">
                <a:solidFill>
                  <a:schemeClr val="dk1"/>
                </a:solidFill>
                <a:latin typeface="Calibri"/>
                <a:ea typeface="Calibri"/>
                <a:cs typeface="Calibri"/>
                <a:sym typeface="Calibri"/>
              </a:rPr>
              <a:t>zvýšilo povedomie </a:t>
            </a:r>
            <a:r>
              <a:rPr lang="en-US" sz="1700" dirty="0">
                <a:solidFill>
                  <a:schemeClr val="dk1"/>
                </a:solidFill>
                <a:latin typeface="Calibri"/>
                <a:ea typeface="Calibri"/>
                <a:cs typeface="Calibri"/>
                <a:sym typeface="Calibri"/>
              </a:rPr>
              <a:t>o potrebe udržateľnejšieho poľnohospodárstva.</a:t>
            </a:r>
            <a:endParaRPr dirty="0"/>
          </a:p>
        </p:txBody>
      </p:sp>
      <p:sp>
        <p:nvSpPr>
          <p:cNvPr id="353" name="Google Shape;353;p13"/>
          <p:cNvSpPr/>
          <p:nvPr/>
        </p:nvSpPr>
        <p:spPr>
          <a:xfrm>
            <a:off x="472966" y="1916995"/>
            <a:ext cx="3924677"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Korene agroekológie siahajú až k </a:t>
            </a:r>
            <a:r>
              <a:rPr lang="en-US" sz="1700" b="1">
                <a:solidFill>
                  <a:srgbClr val="75A949"/>
                </a:solidFill>
                <a:latin typeface="Calibri"/>
                <a:ea typeface="Calibri"/>
                <a:cs typeface="Calibri"/>
                <a:sym typeface="Calibri"/>
              </a:rPr>
              <a:t>prvým ekologickým štúdiám v </a:t>
            </a:r>
            <a:r>
              <a:rPr lang="en-US" sz="1700">
                <a:solidFill>
                  <a:srgbClr val="75A949"/>
                </a:solidFill>
                <a:latin typeface="Calibri"/>
                <a:ea typeface="Calibri"/>
                <a:cs typeface="Calibri"/>
                <a:sym typeface="Calibri"/>
              </a:rPr>
              <a:t>poľnohospodárstve. Vedci začali pozorovať a chápať zložité interakcie v rámci poľnohospodárskych ekosystémov, avšak termín "agroekológia" sa ešte bežne nepoužíval.</a:t>
            </a:r>
            <a:endParaRPr/>
          </a:p>
        </p:txBody>
      </p:sp>
      <p:sp>
        <p:nvSpPr>
          <p:cNvPr id="354" name="Google Shape;354;p13"/>
          <p:cNvSpPr/>
          <p:nvPr/>
        </p:nvSpPr>
        <p:spPr>
          <a:xfrm>
            <a:off x="472077" y="3992843"/>
            <a:ext cx="3924676" cy="1211922"/>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3DB0B9"/>
                </a:solidFill>
                <a:latin typeface="Calibri"/>
                <a:ea typeface="Calibri"/>
                <a:cs typeface="Calibri"/>
                <a:sym typeface="Calibri"/>
              </a:rPr>
              <a:t>Koncept agroekológie sa začal formalizovať ako vedecká disciplína v Európe. V tomto období začali výskumníci pod vplyvom environmentálnych hnutí presadzovať </a:t>
            </a:r>
            <a:r>
              <a:rPr lang="en-US" sz="1700" b="1">
                <a:solidFill>
                  <a:srgbClr val="3DB0B9"/>
                </a:solidFill>
                <a:latin typeface="Calibri"/>
                <a:ea typeface="Calibri"/>
                <a:cs typeface="Calibri"/>
                <a:sym typeface="Calibri"/>
              </a:rPr>
              <a:t>poľnohospodárstvo, ktoré funguje v súlade s prírodou</a:t>
            </a:r>
            <a:r>
              <a:rPr lang="en-US" sz="1700">
                <a:solidFill>
                  <a:srgbClr val="3DB0B9"/>
                </a:solidFill>
                <a:latin typeface="Calibri"/>
                <a:ea typeface="Calibri"/>
                <a:cs typeface="Calibri"/>
                <a:sym typeface="Calibri"/>
              </a:rPr>
              <a:t>.</a:t>
            </a:r>
            <a:endParaRPr/>
          </a:p>
        </p:txBody>
      </p:sp>
      <p:sp>
        <p:nvSpPr>
          <p:cNvPr id="355" name="Google Shape;355;p13"/>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dirty="0">
                <a:solidFill>
                  <a:srgbClr val="75A949"/>
                </a:solidFill>
                <a:latin typeface="Calibri"/>
                <a:ea typeface="Calibri"/>
                <a:cs typeface="Calibri"/>
                <a:sym typeface="Calibri"/>
              </a:rPr>
              <a:t>Cesta agroekológie dejinami</a:t>
            </a:r>
            <a:endParaRPr b="1" dirty="0"/>
          </a:p>
        </p:txBody>
      </p:sp>
      <p:sp>
        <p:nvSpPr>
          <p:cNvPr id="356" name="Google Shape;356;p13"/>
          <p:cNvSpPr txBox="1"/>
          <p:nvPr/>
        </p:nvSpPr>
        <p:spPr>
          <a:xfrm>
            <a:off x="4713047" y="2142915"/>
            <a:ext cx="11456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000000"/>
                </a:solidFill>
                <a:latin typeface="Calibri"/>
                <a:ea typeface="Calibri"/>
                <a:cs typeface="Calibri"/>
                <a:sym typeface="Calibri"/>
              </a:rPr>
              <a:t>Začiatok</a:t>
            </a:r>
            <a:r>
              <a:rPr lang="en-US" sz="1800" b="1" dirty="0">
                <a:solidFill>
                  <a:srgbClr val="000000"/>
                </a:solidFill>
                <a:latin typeface="Calibri"/>
                <a:ea typeface="Calibri"/>
                <a:cs typeface="Calibri"/>
                <a:sym typeface="Calibri"/>
              </a:rPr>
              <a:t> 20. </a:t>
            </a:r>
            <a:r>
              <a:rPr lang="en-US" sz="1800" b="1" dirty="0" err="1">
                <a:solidFill>
                  <a:srgbClr val="000000"/>
                </a:solidFill>
                <a:latin typeface="Calibri"/>
                <a:ea typeface="Calibri"/>
                <a:cs typeface="Calibri"/>
                <a:sym typeface="Calibri"/>
              </a:rPr>
              <a:t>storočia</a:t>
            </a:r>
            <a:r>
              <a:rPr lang="en-US" sz="1800" b="1" baseline="30000" dirty="0" err="1">
                <a:solidFill>
                  <a:srgbClr val="000000"/>
                </a:solidFill>
                <a:latin typeface="Calibri"/>
                <a:ea typeface="Calibri"/>
                <a:cs typeface="Calibri"/>
                <a:sym typeface="Calibri"/>
              </a:rPr>
              <a:t>th</a:t>
            </a:r>
            <a:r>
              <a:rPr lang="en-US" sz="1800" b="1" dirty="0">
                <a:solidFill>
                  <a:srgbClr val="000000"/>
                </a:solidFill>
                <a:latin typeface="Calibri"/>
                <a:ea typeface="Calibri"/>
                <a:cs typeface="Calibri"/>
                <a:sym typeface="Calibri"/>
              </a:rPr>
              <a:t> </a:t>
            </a:r>
            <a:endParaRPr dirty="0"/>
          </a:p>
        </p:txBody>
      </p:sp>
      <p:sp>
        <p:nvSpPr>
          <p:cNvPr id="357" name="Google Shape;357;p13"/>
          <p:cNvSpPr txBox="1"/>
          <p:nvPr/>
        </p:nvSpPr>
        <p:spPr>
          <a:xfrm>
            <a:off x="6301167" y="5115625"/>
            <a:ext cx="1391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80. - 90. </a:t>
            </a:r>
            <a:r>
              <a:rPr lang="en-US" sz="1800" b="1" dirty="0" err="1">
                <a:solidFill>
                  <a:srgbClr val="000000"/>
                </a:solidFill>
                <a:latin typeface="Calibri"/>
                <a:ea typeface="Calibri"/>
                <a:cs typeface="Calibri"/>
                <a:sym typeface="Calibri"/>
              </a:rPr>
              <a:t>roky</a:t>
            </a:r>
            <a:r>
              <a:rPr lang="en-US" sz="1800" b="1" dirty="0">
                <a:solidFill>
                  <a:srgbClr val="000000"/>
                </a:solidFill>
                <a:latin typeface="Calibri"/>
                <a:ea typeface="Calibri"/>
                <a:cs typeface="Calibri"/>
                <a:sym typeface="Calibri"/>
              </a:rPr>
              <a:t> 20. </a:t>
            </a:r>
            <a:r>
              <a:rPr lang="en-US" sz="1800" b="1" dirty="0" err="1">
                <a:solidFill>
                  <a:srgbClr val="000000"/>
                </a:solidFill>
                <a:latin typeface="Calibri"/>
                <a:ea typeface="Calibri"/>
                <a:cs typeface="Calibri"/>
                <a:sym typeface="Calibri"/>
              </a:rPr>
              <a:t>storočia</a:t>
            </a:r>
            <a:endParaRPr dirty="0"/>
          </a:p>
        </p:txBody>
      </p:sp>
      <p:sp>
        <p:nvSpPr>
          <p:cNvPr id="358" name="Google Shape;358;p13"/>
          <p:cNvSpPr txBox="1"/>
          <p:nvPr/>
        </p:nvSpPr>
        <p:spPr>
          <a:xfrm>
            <a:off x="4764182" y="4081577"/>
            <a:ext cx="1526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70. </a:t>
            </a:r>
            <a:r>
              <a:rPr lang="en-US" sz="1800" b="1" dirty="0" err="1">
                <a:solidFill>
                  <a:srgbClr val="000000"/>
                </a:solidFill>
                <a:latin typeface="Calibri"/>
                <a:ea typeface="Calibri"/>
                <a:cs typeface="Calibri"/>
                <a:sym typeface="Calibri"/>
              </a:rPr>
              <a:t>až</a:t>
            </a:r>
            <a:r>
              <a:rPr lang="en-US" sz="1800" b="1" dirty="0">
                <a:solidFill>
                  <a:srgbClr val="000000"/>
                </a:solidFill>
                <a:latin typeface="Calibri"/>
                <a:ea typeface="Calibri"/>
                <a:cs typeface="Calibri"/>
                <a:sym typeface="Calibri"/>
              </a:rPr>
              <a:t> 80. </a:t>
            </a:r>
            <a:r>
              <a:rPr lang="en-US" sz="1800" b="1" dirty="0" err="1">
                <a:solidFill>
                  <a:srgbClr val="000000"/>
                </a:solidFill>
                <a:latin typeface="Calibri"/>
                <a:ea typeface="Calibri"/>
                <a:cs typeface="Calibri"/>
                <a:sym typeface="Calibri"/>
              </a:rPr>
              <a:t>roky</a:t>
            </a:r>
            <a:r>
              <a:rPr lang="en-US" sz="1800" b="1" dirty="0">
                <a:solidFill>
                  <a:srgbClr val="000000"/>
                </a:solidFill>
                <a:latin typeface="Calibri"/>
                <a:ea typeface="Calibri"/>
                <a:cs typeface="Calibri"/>
                <a:sym typeface="Calibri"/>
              </a:rPr>
              <a:t> 20. </a:t>
            </a:r>
            <a:r>
              <a:rPr lang="en-US" sz="1800" b="1" dirty="0" err="1">
                <a:solidFill>
                  <a:srgbClr val="000000"/>
                </a:solidFill>
                <a:latin typeface="Calibri"/>
                <a:ea typeface="Calibri"/>
                <a:cs typeface="Calibri"/>
                <a:sym typeface="Calibri"/>
              </a:rPr>
              <a:t>storočia</a:t>
            </a:r>
            <a:endParaRPr dirty="0"/>
          </a:p>
        </p:txBody>
      </p:sp>
      <p:sp>
        <p:nvSpPr>
          <p:cNvPr id="359" name="Google Shape;359;p13"/>
          <p:cNvSpPr txBox="1"/>
          <p:nvPr/>
        </p:nvSpPr>
        <p:spPr>
          <a:xfrm>
            <a:off x="6260686" y="3077665"/>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000000"/>
                </a:solidFill>
                <a:latin typeface="Calibri"/>
                <a:ea typeface="Calibri"/>
                <a:cs typeface="Calibri"/>
                <a:sym typeface="Calibri"/>
              </a:rPr>
              <a:t>Po </a:t>
            </a:r>
            <a:r>
              <a:rPr lang="en-US" sz="1800" b="1" dirty="0" err="1">
                <a:solidFill>
                  <a:srgbClr val="000000"/>
                </a:solidFill>
                <a:latin typeface="Calibri"/>
                <a:ea typeface="Calibri"/>
                <a:cs typeface="Calibri"/>
                <a:sym typeface="Calibri"/>
              </a:rPr>
              <a:t>druhej</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svetovej</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vojne</a:t>
            </a:r>
            <a:endParaRPr dirty="0"/>
          </a:p>
        </p:txBody>
      </p:sp>
      <p:sp>
        <p:nvSpPr>
          <p:cNvPr id="360" name="Google Shape;360;p13"/>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3"/>
          <p:cNvSpPr/>
          <p:nvPr/>
        </p:nvSpPr>
        <p:spPr>
          <a:xfrm>
            <a:off x="7818053" y="4842112"/>
            <a:ext cx="4006083" cy="1118913"/>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Agroekológia začala získavať </a:t>
            </a:r>
            <a:r>
              <a:rPr lang="en-US" sz="1700" b="1">
                <a:solidFill>
                  <a:srgbClr val="75A949"/>
                </a:solidFill>
                <a:latin typeface="Calibri"/>
                <a:ea typeface="Calibri"/>
                <a:cs typeface="Calibri"/>
                <a:sym typeface="Calibri"/>
              </a:rPr>
              <a:t>akademické uznanie.</a:t>
            </a:r>
            <a:r>
              <a:rPr lang="en-US" sz="1700">
                <a:solidFill>
                  <a:srgbClr val="75A949"/>
                </a:solidFill>
                <a:latin typeface="Calibri"/>
                <a:ea typeface="Calibri"/>
                <a:cs typeface="Calibri"/>
                <a:sym typeface="Calibri"/>
              </a:rPr>
              <a:t> Univerzity a výskumné inštitúcie začali zaraďovať agroekológiu do svojich učebných plánov a výskumných programov, pričom sa zameriavali na udržateľné poľnohospodárske postupy a štúdium agroekosystémov.</a:t>
            </a:r>
            <a:endParaRPr sz="1700">
              <a:solidFill>
                <a:srgbClr val="75A94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xfrm>
            <a:off x="798380" y="1504041"/>
            <a:ext cx="10900928"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Cieľom projektu EU-DARE je vytvoriť mimoriadne užitočný kurz odbornej prípravy, ktorý by reagoval na potreby drobných poľnohospodárov v európskych vidieckych oblastiach, a to najmä prostredníctvom:</a:t>
            </a:r>
            <a:endParaRPr/>
          </a:p>
          <a:p>
            <a:pPr marL="0" lvl="0" indent="0" algn="l" rtl="0">
              <a:lnSpc>
                <a:spcPct val="90000"/>
              </a:lnSpc>
              <a:spcBef>
                <a:spcPts val="600"/>
              </a:spcBef>
              <a:spcAft>
                <a:spcPts val="0"/>
              </a:spcAft>
              <a:buClr>
                <a:srgbClr val="000000"/>
              </a:buClr>
              <a:buSzPts val="800"/>
              <a:buNone/>
            </a:pPr>
            <a:endParaRPr sz="800"/>
          </a:p>
          <a:p>
            <a:pPr marL="457200" lvl="0" indent="-457200" algn="l" rtl="0">
              <a:lnSpc>
                <a:spcPct val="90000"/>
              </a:lnSpc>
              <a:spcBef>
                <a:spcPts val="600"/>
              </a:spcBef>
              <a:spcAft>
                <a:spcPts val="0"/>
              </a:spcAft>
              <a:buClr>
                <a:srgbClr val="000000"/>
              </a:buClr>
              <a:buSzPts val="2400"/>
              <a:buFont typeface="Calibri"/>
              <a:buAutoNum type="arabicPeriod"/>
            </a:pPr>
            <a:r>
              <a:rPr lang="en-US"/>
              <a:t>Vysvetlenie, čo je agroekológia a akú úlohu zohráva v boji proti zmene klímy, pri zvyšovaní odolnosti a produktivity pôdy;</a:t>
            </a:r>
            <a:endParaRPr sz="800"/>
          </a:p>
          <a:p>
            <a:pPr marL="457200" lvl="0" indent="-457200" algn="l" rtl="0">
              <a:lnSpc>
                <a:spcPct val="90000"/>
              </a:lnSpc>
              <a:spcBef>
                <a:spcPts val="600"/>
              </a:spcBef>
              <a:spcAft>
                <a:spcPts val="0"/>
              </a:spcAft>
              <a:buClr>
                <a:srgbClr val="000000"/>
              </a:buClr>
              <a:buSzPts val="2400"/>
              <a:buFont typeface="Calibri"/>
              <a:buAutoNum type="arabicPeriod"/>
            </a:pPr>
            <a:r>
              <a:rPr lang="en-US"/>
              <a:t>Ukážka hodnoty využívania drobných poľnohospodárov ako zásobníka na zlepšenie výkonnosti poľnohospodárstva </a:t>
            </a:r>
            <a:endParaRPr/>
          </a:p>
          <a:p>
            <a:pPr marL="457200" lvl="0" indent="-457200" algn="l" rtl="0">
              <a:lnSpc>
                <a:spcPct val="90000"/>
              </a:lnSpc>
              <a:spcBef>
                <a:spcPts val="600"/>
              </a:spcBef>
              <a:spcAft>
                <a:spcPts val="0"/>
              </a:spcAft>
              <a:buClr>
                <a:srgbClr val="000000"/>
              </a:buClr>
              <a:buSzPts val="2400"/>
              <a:buFont typeface="Calibri"/>
              <a:buAutoNum type="arabicPeriod"/>
            </a:pPr>
            <a:r>
              <a:rPr lang="en-US"/>
              <a:t>Motivovanie pedagógov praktickými návodmi, ako zaviesť vzdelávanie v oblasti "udržateľných a regeneratívnych poľnohospodárskych systémov" do svojich organizácií.</a:t>
            </a:r>
            <a:endParaRPr/>
          </a:p>
          <a:p>
            <a:pPr marL="0" lvl="0" indent="0" algn="l" rtl="0">
              <a:lnSpc>
                <a:spcPct val="90000"/>
              </a:lnSpc>
              <a:spcBef>
                <a:spcPts val="600"/>
              </a:spcBef>
              <a:spcAft>
                <a:spcPts val="0"/>
              </a:spcAft>
              <a:buClr>
                <a:srgbClr val="000000"/>
              </a:buClr>
              <a:buSzPts val="900"/>
              <a:buNone/>
            </a:pPr>
            <a:endParaRPr sz="900"/>
          </a:p>
          <a:p>
            <a:pPr marL="0" lvl="0" indent="0" algn="ctr" rtl="0">
              <a:lnSpc>
                <a:spcPct val="90000"/>
              </a:lnSpc>
              <a:spcBef>
                <a:spcPts val="600"/>
              </a:spcBef>
              <a:spcAft>
                <a:spcPts val="0"/>
              </a:spcAft>
              <a:buClr>
                <a:srgbClr val="75A949"/>
              </a:buClr>
              <a:buSzPts val="2400"/>
              <a:buNone/>
            </a:pPr>
            <a:r>
              <a:rPr lang="en-US" b="1">
                <a:solidFill>
                  <a:srgbClr val="75A949"/>
                </a:solidFill>
              </a:rPr>
              <a:t>Predtým, ako začneme, by sme chceli, aby ste </a:t>
            </a:r>
            <a:r>
              <a:rPr lang="en-US" b="1" u="sng">
                <a:solidFill>
                  <a:srgbClr val="75A949"/>
                </a:solidFill>
              </a:rPr>
              <a:t>sa zamysleli </a:t>
            </a:r>
            <a:r>
              <a:rPr lang="en-US" b="1">
                <a:solidFill>
                  <a:srgbClr val="75A949"/>
                </a:solidFill>
              </a:rPr>
              <a:t>nad všetkým, čo v súčasnosti viete a chápete ako AGROEKOLÓGIU.</a:t>
            </a:r>
            <a:endParaRPr b="1">
              <a:solidFill>
                <a:srgbClr val="75A949"/>
              </a:solidFill>
            </a:endParaRPr>
          </a:p>
        </p:txBody>
      </p:sp>
      <p:sp>
        <p:nvSpPr>
          <p:cNvPr id="216" name="Google Shape;216;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endParaRPr/>
          </a:p>
          <a:p>
            <a:pPr marL="0" lvl="0" indent="0" algn="l" rtl="0">
              <a:lnSpc>
                <a:spcPct val="90000"/>
              </a:lnSpc>
              <a:spcBef>
                <a:spcPts val="1000"/>
              </a:spcBef>
              <a:spcAft>
                <a:spcPts val="0"/>
              </a:spcAft>
              <a:buClr>
                <a:srgbClr val="8DC641"/>
              </a:buClr>
              <a:buSzPts val="3600"/>
              <a:buNone/>
            </a:pPr>
            <a:endParaRPr/>
          </a:p>
        </p:txBody>
      </p:sp>
      <p:grpSp>
        <p:nvGrpSpPr>
          <p:cNvPr id="217" name="Google Shape;217;p3"/>
          <p:cNvGrpSpPr/>
          <p:nvPr/>
        </p:nvGrpSpPr>
        <p:grpSpPr>
          <a:xfrm rot="3730759">
            <a:off x="10590024" y="380632"/>
            <a:ext cx="949887" cy="1163493"/>
            <a:chOff x="7602444" y="4967675"/>
            <a:chExt cx="483620" cy="592374"/>
          </a:xfrm>
        </p:grpSpPr>
        <p:grpSp>
          <p:nvGrpSpPr>
            <p:cNvPr id="218" name="Google Shape;218;p3"/>
            <p:cNvGrpSpPr/>
            <p:nvPr/>
          </p:nvGrpSpPr>
          <p:grpSpPr>
            <a:xfrm>
              <a:off x="7618661" y="4967675"/>
              <a:ext cx="467403" cy="507609"/>
              <a:chOff x="2251964" y="3590497"/>
              <a:chExt cx="467403" cy="507609"/>
            </a:xfrm>
          </p:grpSpPr>
          <p:sp>
            <p:nvSpPr>
              <p:cNvPr id="219" name="Google Shape;219;p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2" name="Google Shape;222;p3"/>
            <p:cNvGrpSpPr/>
            <p:nvPr/>
          </p:nvGrpSpPr>
          <p:grpSpPr>
            <a:xfrm>
              <a:off x="7602444" y="4993761"/>
              <a:ext cx="421973" cy="566288"/>
              <a:chOff x="2235747" y="3616583"/>
              <a:chExt cx="421973" cy="566288"/>
            </a:xfrm>
          </p:grpSpPr>
          <p:sp>
            <p:nvSpPr>
              <p:cNvPr id="223" name="Google Shape;223;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4"/>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4"/>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4"/>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4"/>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4"/>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4"/>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4"/>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4"/>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6" name="Google Shape;376;p14"/>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Ekológia</a:t>
            </a:r>
            <a:endParaRPr sz="4000" b="1">
              <a:solidFill>
                <a:schemeClr val="dk2"/>
              </a:solidFill>
              <a:latin typeface="Lato Black"/>
              <a:ea typeface="Lato Black"/>
              <a:cs typeface="Lato Black"/>
              <a:sym typeface="Lato Black"/>
            </a:endParaRPr>
          </a:p>
        </p:txBody>
      </p:sp>
      <p:sp>
        <p:nvSpPr>
          <p:cNvPr id="377" name="Google Shape;377;p14"/>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Agroekológia sa stala významnou súčasťou európskeho poľnohospodárstva. Považuje sa za </a:t>
            </a:r>
            <a:r>
              <a:rPr lang="en-US" sz="1700" b="1">
                <a:solidFill>
                  <a:schemeClr val="dk1"/>
                </a:solidFill>
                <a:latin typeface="Calibri"/>
                <a:ea typeface="Calibri"/>
                <a:cs typeface="Calibri"/>
                <a:sym typeface="Calibri"/>
              </a:rPr>
              <a:t>kľúčové riešenie udržateľnej produkcie potravín, ktoré rieši </a:t>
            </a:r>
            <a:r>
              <a:rPr lang="en-US" sz="1700">
                <a:solidFill>
                  <a:schemeClr val="dk1"/>
                </a:solidFill>
                <a:latin typeface="Calibri"/>
                <a:ea typeface="Calibri"/>
                <a:cs typeface="Calibri"/>
                <a:sym typeface="Calibri"/>
              </a:rPr>
              <a:t>výzvy, ako je zmena klímy, strata biodiverzity a vyľudňovanie vidieka.</a:t>
            </a:r>
            <a:endParaRPr/>
          </a:p>
        </p:txBody>
      </p:sp>
      <p:sp>
        <p:nvSpPr>
          <p:cNvPr id="378" name="Google Shape;378;p14"/>
          <p:cNvSpPr/>
          <p:nvPr/>
        </p:nvSpPr>
        <p:spPr>
          <a:xfrm>
            <a:off x="471201" y="1806373"/>
            <a:ext cx="3924677" cy="477000"/>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a:solidFill>
                  <a:srgbClr val="75A949"/>
                </a:solidFill>
                <a:latin typeface="Calibri"/>
                <a:ea typeface="Calibri"/>
                <a:cs typeface="Calibri"/>
                <a:sym typeface="Calibri"/>
              </a:rPr>
              <a:t>Agroekológia začala byť uznávaná nielen ako vedecká disciplína, ale aj ako hnutie a prax. V tomto období sa </a:t>
            </a:r>
            <a:r>
              <a:rPr lang="en-US" sz="1700" b="1">
                <a:solidFill>
                  <a:srgbClr val="75A949"/>
                </a:solidFill>
                <a:latin typeface="Calibri"/>
                <a:ea typeface="Calibri"/>
                <a:cs typeface="Calibri"/>
                <a:sym typeface="Calibri"/>
              </a:rPr>
              <a:t>agroekologické zásady začlenili do európskych poľnohospodárskych politík (SPP) </a:t>
            </a:r>
            <a:r>
              <a:rPr lang="en-US" sz="1700">
                <a:solidFill>
                  <a:srgbClr val="75A949"/>
                </a:solidFill>
                <a:latin typeface="Calibri"/>
                <a:ea typeface="Calibri"/>
                <a:cs typeface="Calibri"/>
                <a:sym typeface="Calibri"/>
              </a:rPr>
              <a:t>a postupov.</a:t>
            </a:r>
            <a:endParaRPr/>
          </a:p>
        </p:txBody>
      </p:sp>
      <p:sp>
        <p:nvSpPr>
          <p:cNvPr id="379" name="Google Shape;379;p14"/>
          <p:cNvSpPr/>
          <p:nvPr/>
        </p:nvSpPr>
        <p:spPr>
          <a:xfrm>
            <a:off x="471202" y="3807232"/>
            <a:ext cx="3924676" cy="1211922"/>
          </a:xfrm>
          <a:prstGeom prst="rect">
            <a:avLst/>
          </a:prstGeom>
          <a:noFill/>
          <a:ln>
            <a:noFill/>
          </a:ln>
        </p:spPr>
        <p:txBody>
          <a:bodyPr spcFirstLastPara="1" wrap="square" lIns="45700" tIns="22850" rIns="45700" bIns="22850" anchor="t" anchorCtr="0">
            <a:noAutofit/>
          </a:bodyPr>
          <a:lstStyle/>
          <a:p>
            <a:pPr marL="0" marR="0" lvl="0" indent="0" algn="just" rtl="0">
              <a:spcBef>
                <a:spcPts val="0"/>
              </a:spcBef>
              <a:spcAft>
                <a:spcPts val="0"/>
              </a:spcAft>
              <a:buNone/>
            </a:pPr>
            <a:r>
              <a:rPr lang="en-US" sz="1700" dirty="0" err="1">
                <a:solidFill>
                  <a:srgbClr val="3DB0B9"/>
                </a:solidFill>
                <a:latin typeface="Calibri"/>
                <a:ea typeface="Calibri"/>
                <a:cs typeface="Calibri"/>
                <a:sym typeface="Calibri"/>
              </a:rPr>
              <a:t>Prebiehajúci</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výskum</a:t>
            </a:r>
            <a:r>
              <a:rPr lang="en-US" sz="1700" dirty="0">
                <a:solidFill>
                  <a:srgbClr val="3DB0B9"/>
                </a:solidFill>
                <a:latin typeface="Calibri"/>
                <a:ea typeface="Calibri"/>
                <a:cs typeface="Calibri"/>
                <a:sym typeface="Calibri"/>
              </a:rPr>
              <a:t> a </a:t>
            </a:r>
            <a:r>
              <a:rPr lang="en-US" sz="1700" dirty="0" err="1">
                <a:solidFill>
                  <a:srgbClr val="3DB0B9"/>
                </a:solidFill>
                <a:latin typeface="Calibri"/>
                <a:ea typeface="Calibri"/>
                <a:cs typeface="Calibri"/>
                <a:sym typeface="Calibri"/>
              </a:rPr>
              <a:t>inovácie</a:t>
            </a:r>
            <a:r>
              <a:rPr lang="en-US" sz="1700" dirty="0">
                <a:solidFill>
                  <a:srgbClr val="3DB0B9"/>
                </a:solidFill>
                <a:latin typeface="Calibri"/>
                <a:ea typeface="Calibri"/>
                <a:cs typeface="Calibri"/>
                <a:sym typeface="Calibri"/>
              </a:rPr>
              <a:t> v </a:t>
            </a:r>
            <a:r>
              <a:rPr lang="en-US" sz="1700" dirty="0" err="1">
                <a:solidFill>
                  <a:srgbClr val="3DB0B9"/>
                </a:solidFill>
                <a:latin typeface="Calibri"/>
                <a:ea typeface="Calibri"/>
                <a:cs typeface="Calibri"/>
                <a:sym typeface="Calibri"/>
              </a:rPr>
              <a:t>oblasti</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agroekológie</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sa</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zameriavajú</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na</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ďalšie</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zvyšovanie</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jej</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účinnosti</a:t>
            </a:r>
            <a:r>
              <a:rPr lang="en-US" sz="1700" dirty="0">
                <a:solidFill>
                  <a:srgbClr val="3DB0B9"/>
                </a:solidFill>
                <a:latin typeface="Calibri"/>
                <a:ea typeface="Calibri"/>
                <a:cs typeface="Calibri"/>
                <a:sym typeface="Calibri"/>
              </a:rPr>
              <a:t> a </a:t>
            </a:r>
            <a:r>
              <a:rPr lang="en-US" sz="1700" dirty="0" err="1">
                <a:solidFill>
                  <a:srgbClr val="3DB0B9"/>
                </a:solidFill>
                <a:latin typeface="Calibri"/>
                <a:ea typeface="Calibri"/>
                <a:cs typeface="Calibri"/>
                <a:sym typeface="Calibri"/>
              </a:rPr>
              <a:t>prispôsobivosti</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rôznym</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európskym</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regiónom</a:t>
            </a:r>
            <a:r>
              <a:rPr lang="en-US" sz="1700" dirty="0">
                <a:solidFill>
                  <a:srgbClr val="3DB0B9"/>
                </a:solidFill>
                <a:latin typeface="Calibri"/>
                <a:ea typeface="Calibri"/>
                <a:cs typeface="Calibri"/>
                <a:sym typeface="Calibri"/>
              </a:rPr>
              <a:t>. So </a:t>
            </a:r>
            <a:r>
              <a:rPr lang="en-US" sz="1700" dirty="0" err="1">
                <a:solidFill>
                  <a:srgbClr val="3DB0B9"/>
                </a:solidFill>
                <a:latin typeface="Calibri"/>
                <a:ea typeface="Calibri"/>
                <a:cs typeface="Calibri"/>
                <a:sym typeface="Calibri"/>
              </a:rPr>
              <a:t>zvyšujúcim</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sa</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povedomím</a:t>
            </a:r>
            <a:r>
              <a:rPr lang="en-US" sz="1700" dirty="0">
                <a:solidFill>
                  <a:srgbClr val="3DB0B9"/>
                </a:solidFill>
                <a:latin typeface="Calibri"/>
                <a:ea typeface="Calibri"/>
                <a:cs typeface="Calibri"/>
                <a:sym typeface="Calibri"/>
              </a:rPr>
              <a:t> o </a:t>
            </a:r>
            <a:r>
              <a:rPr lang="en-US" sz="1700" dirty="0" err="1">
                <a:solidFill>
                  <a:srgbClr val="3DB0B9"/>
                </a:solidFill>
                <a:latin typeface="Calibri"/>
                <a:ea typeface="Calibri"/>
                <a:cs typeface="Calibri"/>
                <a:sym typeface="Calibri"/>
              </a:rPr>
              <a:t>environmentálnych</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otázkach</a:t>
            </a:r>
            <a:r>
              <a:rPr lang="en-US" sz="1700" dirty="0">
                <a:solidFill>
                  <a:srgbClr val="3DB0B9"/>
                </a:solidFill>
                <a:latin typeface="Calibri"/>
                <a:ea typeface="Calibri"/>
                <a:cs typeface="Calibri"/>
                <a:sym typeface="Calibri"/>
              </a:rPr>
              <a:t> a </a:t>
            </a:r>
            <a:r>
              <a:rPr lang="en-US" sz="1700" dirty="0" err="1">
                <a:solidFill>
                  <a:srgbClr val="3DB0B9"/>
                </a:solidFill>
                <a:latin typeface="Calibri"/>
                <a:ea typeface="Calibri"/>
                <a:cs typeface="Calibri"/>
                <a:sym typeface="Calibri"/>
              </a:rPr>
              <a:t>udržateľnosti</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potravín</a:t>
            </a:r>
            <a:r>
              <a:rPr lang="en-US" sz="1700" dirty="0">
                <a:solidFill>
                  <a:srgbClr val="3DB0B9"/>
                </a:solidFill>
                <a:latin typeface="Calibri"/>
                <a:ea typeface="Calibri"/>
                <a:cs typeface="Calibri"/>
                <a:sym typeface="Calibri"/>
              </a:rPr>
              <a:t> by mala </a:t>
            </a:r>
            <a:r>
              <a:rPr lang="en-US" sz="1700" dirty="0" err="1">
                <a:solidFill>
                  <a:srgbClr val="3DB0B9"/>
                </a:solidFill>
                <a:latin typeface="Calibri"/>
                <a:ea typeface="Calibri"/>
                <a:cs typeface="Calibri"/>
                <a:sym typeface="Calibri"/>
              </a:rPr>
              <a:t>naďalej</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získavať</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silnú</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politickú</a:t>
            </a:r>
            <a:r>
              <a:rPr lang="en-US" sz="1700" dirty="0">
                <a:solidFill>
                  <a:srgbClr val="3DB0B9"/>
                </a:solidFill>
                <a:latin typeface="Calibri"/>
                <a:ea typeface="Calibri"/>
                <a:cs typeface="Calibri"/>
                <a:sym typeface="Calibri"/>
              </a:rPr>
              <a:t> a </a:t>
            </a:r>
            <a:r>
              <a:rPr lang="en-US" sz="1700" dirty="0" err="1">
                <a:solidFill>
                  <a:srgbClr val="3DB0B9"/>
                </a:solidFill>
                <a:latin typeface="Calibri"/>
                <a:ea typeface="Calibri"/>
                <a:cs typeface="Calibri"/>
                <a:sym typeface="Calibri"/>
              </a:rPr>
              <a:t>spoločenskú</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podporu</a:t>
            </a:r>
            <a:r>
              <a:rPr lang="en-US" sz="1700" dirty="0">
                <a:solidFill>
                  <a:srgbClr val="3DB0B9"/>
                </a:solidFill>
                <a:latin typeface="Calibri"/>
                <a:ea typeface="Calibri"/>
                <a:cs typeface="Calibri"/>
                <a:sym typeface="Calibri"/>
              </a:rPr>
              <a:t> a </a:t>
            </a:r>
            <a:r>
              <a:rPr lang="en-US" sz="1700" dirty="0" err="1">
                <a:solidFill>
                  <a:srgbClr val="3DB0B9"/>
                </a:solidFill>
                <a:latin typeface="Calibri"/>
                <a:ea typeface="Calibri"/>
                <a:cs typeface="Calibri"/>
                <a:sym typeface="Calibri"/>
              </a:rPr>
              <a:t>byť</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pripravená</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na</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ďalší</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rast</a:t>
            </a:r>
            <a:r>
              <a:rPr lang="en-US" sz="1700" dirty="0">
                <a:solidFill>
                  <a:srgbClr val="3DB0B9"/>
                </a:solidFill>
                <a:latin typeface="Calibri"/>
                <a:ea typeface="Calibri"/>
                <a:cs typeface="Calibri"/>
                <a:sym typeface="Calibri"/>
              </a:rPr>
              <a:t> v </a:t>
            </a:r>
            <a:r>
              <a:rPr lang="en-US" sz="1700" dirty="0" err="1">
                <a:solidFill>
                  <a:srgbClr val="3DB0B9"/>
                </a:solidFill>
                <a:latin typeface="Calibri"/>
                <a:ea typeface="Calibri"/>
                <a:cs typeface="Calibri"/>
                <a:sym typeface="Calibri"/>
              </a:rPr>
              <a:t>európskom</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poľnohospodárskom</a:t>
            </a:r>
            <a:r>
              <a:rPr lang="en-US" sz="1700" dirty="0">
                <a:solidFill>
                  <a:srgbClr val="3DB0B9"/>
                </a:solidFill>
                <a:latin typeface="Calibri"/>
                <a:ea typeface="Calibri"/>
                <a:cs typeface="Calibri"/>
                <a:sym typeface="Calibri"/>
              </a:rPr>
              <a:t> </a:t>
            </a:r>
            <a:r>
              <a:rPr lang="en-US" sz="1700" dirty="0" err="1">
                <a:solidFill>
                  <a:srgbClr val="3DB0B9"/>
                </a:solidFill>
                <a:latin typeface="Calibri"/>
                <a:ea typeface="Calibri"/>
                <a:cs typeface="Calibri"/>
                <a:sym typeface="Calibri"/>
              </a:rPr>
              <a:t>sektore</a:t>
            </a:r>
            <a:r>
              <a:rPr lang="en-US" sz="1700" dirty="0">
                <a:solidFill>
                  <a:srgbClr val="3DB0B9"/>
                </a:solidFill>
                <a:latin typeface="Calibri"/>
                <a:ea typeface="Calibri"/>
                <a:cs typeface="Calibri"/>
                <a:sym typeface="Calibri"/>
              </a:rPr>
              <a:t>.</a:t>
            </a:r>
            <a:endParaRPr dirty="0"/>
          </a:p>
        </p:txBody>
      </p:sp>
      <p:sp>
        <p:nvSpPr>
          <p:cNvPr id="380" name="Google Shape;380;p14"/>
          <p:cNvSpPr txBox="1"/>
          <p:nvPr/>
        </p:nvSpPr>
        <p:spPr>
          <a:xfrm>
            <a:off x="577664" y="220265"/>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dirty="0">
                <a:solidFill>
                  <a:srgbClr val="75A949"/>
                </a:solidFill>
                <a:latin typeface="Calibri"/>
                <a:ea typeface="Calibri"/>
                <a:cs typeface="Calibri"/>
                <a:sym typeface="Calibri"/>
              </a:rPr>
              <a:t>Cesta agroekológie dejinami... pokračovanie</a:t>
            </a:r>
            <a:endParaRPr b="1" dirty="0"/>
          </a:p>
        </p:txBody>
      </p:sp>
      <p:sp>
        <p:nvSpPr>
          <p:cNvPr id="381" name="Google Shape;381;p14"/>
          <p:cNvSpPr txBox="1"/>
          <p:nvPr/>
        </p:nvSpPr>
        <p:spPr>
          <a:xfrm>
            <a:off x="4729655" y="2192834"/>
            <a:ext cx="11456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Začiatok 21</a:t>
            </a:r>
            <a:r>
              <a:rPr lang="en-US" sz="1800" b="1" baseline="30000">
                <a:solidFill>
                  <a:srgbClr val="000000"/>
                </a:solidFill>
                <a:latin typeface="Calibri"/>
                <a:ea typeface="Calibri"/>
                <a:cs typeface="Calibri"/>
                <a:sym typeface="Calibri"/>
              </a:rPr>
              <a:t>st</a:t>
            </a:r>
            <a:r>
              <a:rPr lang="en-US" sz="1800" b="1">
                <a:solidFill>
                  <a:srgbClr val="000000"/>
                </a:solidFill>
                <a:latin typeface="Calibri"/>
                <a:ea typeface="Calibri"/>
                <a:cs typeface="Calibri"/>
                <a:sym typeface="Calibri"/>
              </a:rPr>
              <a:t> storočia</a:t>
            </a:r>
            <a:endParaRPr/>
          </a:p>
        </p:txBody>
      </p:sp>
      <p:sp>
        <p:nvSpPr>
          <p:cNvPr id="382" name="Google Shape;382;p14"/>
          <p:cNvSpPr txBox="1"/>
          <p:nvPr/>
        </p:nvSpPr>
        <p:spPr>
          <a:xfrm>
            <a:off x="4524837" y="4086106"/>
            <a:ext cx="149792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Výhľad do budúcnosti</a:t>
            </a:r>
            <a:endParaRPr/>
          </a:p>
        </p:txBody>
      </p:sp>
      <p:sp>
        <p:nvSpPr>
          <p:cNvPr id="383" name="Google Shape;383;p14"/>
          <p:cNvSpPr txBox="1"/>
          <p:nvPr/>
        </p:nvSpPr>
        <p:spPr>
          <a:xfrm>
            <a:off x="6231512" y="3160901"/>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Súčasnosť</a:t>
            </a:r>
            <a:endParaRPr/>
          </a:p>
        </p:txBody>
      </p:sp>
      <p:sp>
        <p:nvSpPr>
          <p:cNvPr id="384" name="Google Shape;384;p14"/>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rmers collecting vegetables">
            <a:extLst>
              <a:ext uri="{FF2B5EF4-FFF2-40B4-BE49-F238E27FC236}">
                <a16:creationId xmlns:a16="http://schemas.microsoft.com/office/drawing/2014/main" id="{798C73FC-D898-8763-41E8-F22786C9D6CB}"/>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a:xfrm>
            <a:off x="8912202" y="1246695"/>
            <a:ext cx="2444127" cy="4336988"/>
          </a:xfrm>
        </p:spPr>
      </p:pic>
      <p:sp>
        <p:nvSpPr>
          <p:cNvPr id="3" name="Text Placeholder 2">
            <a:extLst>
              <a:ext uri="{FF2B5EF4-FFF2-40B4-BE49-F238E27FC236}">
                <a16:creationId xmlns:a16="http://schemas.microsoft.com/office/drawing/2014/main" id="{C9261FA6-A09B-150E-CD9B-A121F101899C}"/>
              </a:ext>
            </a:extLst>
          </p:cNvPr>
          <p:cNvSpPr>
            <a:spLocks noGrp="1"/>
          </p:cNvSpPr>
          <p:nvPr>
            <p:ph type="body" idx="1"/>
          </p:nvPr>
        </p:nvSpPr>
        <p:spPr>
          <a:xfrm>
            <a:off x="975348" y="1398171"/>
            <a:ext cx="7936854" cy="3291086"/>
          </a:xfrm>
        </p:spPr>
        <p:txBody>
          <a:bodyPr/>
          <a:lstStyle/>
          <a:p>
            <a:pPr marL="0" indent="0"/>
            <a:r>
              <a:rPr lang="en-US" b="1" dirty="0"/>
              <a:t>Agroekologický prechod: </a:t>
            </a:r>
            <a:r>
              <a:rPr lang="en-US" dirty="0"/>
              <a:t>Mnohé európske krajiny zažívajú prechod k agroekologickým poľnohospodárskym systémom, ktoré sa </a:t>
            </a:r>
            <a:r>
              <a:rPr lang="en-US" dirty="0" err="1"/>
              <a:t>vyznačujú </a:t>
            </a:r>
            <a:r>
              <a:rPr lang="en-US" dirty="0"/>
              <a:t>rozmanitými spôsobmi pestovania plodín, agrolesníctvom a integrovanou ochranou proti škodcom.</a:t>
            </a:r>
          </a:p>
          <a:p>
            <a:pPr marL="0" indent="0"/>
            <a:r>
              <a:rPr lang="en-US" b="1" dirty="0"/>
              <a:t>Integrácia politiky: </a:t>
            </a:r>
            <a:r>
              <a:rPr lang="en-US" dirty="0"/>
              <a:t>V súčasnosti sa vyvíja úsilie o začlenenie agroekológie do národných poľnohospodárskych politík a stratégií, čo odráža rastúce uznanie jej úlohy pri riešení zmeny klímy, straty biodiverzity a potravinovej bezpečnosti.</a:t>
            </a:r>
          </a:p>
          <a:p>
            <a:pPr marL="0" indent="0"/>
            <a:r>
              <a:rPr lang="en-US" b="1" dirty="0"/>
              <a:t>Zdieľanie vedomostí: </a:t>
            </a:r>
            <a:r>
              <a:rPr lang="en-US" dirty="0"/>
              <a:t>Platformy na výmenu poznatkov a spoluprácu, ako sú siete poľnohospodárov, agroekologické centrá a výskumné partnerstvá, uľahčujú prijímanie a rozvoj agroekologických postupov v celej Európe.</a:t>
            </a:r>
            <a:endParaRPr lang="en-IE" dirty="0"/>
          </a:p>
        </p:txBody>
      </p:sp>
      <p:sp>
        <p:nvSpPr>
          <p:cNvPr id="4" name="Text Placeholder 3">
            <a:extLst>
              <a:ext uri="{FF2B5EF4-FFF2-40B4-BE49-F238E27FC236}">
                <a16:creationId xmlns:a16="http://schemas.microsoft.com/office/drawing/2014/main" id="{28064745-7654-C858-773D-738EF271782A}"/>
              </a:ext>
            </a:extLst>
          </p:cNvPr>
          <p:cNvSpPr>
            <a:spLocks noGrp="1"/>
          </p:cNvSpPr>
          <p:nvPr>
            <p:ph type="body" idx="3"/>
          </p:nvPr>
        </p:nvSpPr>
        <p:spPr>
          <a:xfrm>
            <a:off x="702321" y="628088"/>
            <a:ext cx="6717654" cy="992652"/>
          </a:xfrm>
        </p:spPr>
        <p:txBody>
          <a:bodyPr/>
          <a:lstStyle/>
          <a:p>
            <a:r>
              <a:rPr lang="en-IE" b="1" dirty="0"/>
              <a:t>Súčasné trendy a výzvy</a:t>
            </a:r>
          </a:p>
          <a:p>
            <a:endParaRPr lang="en-IE" b="1" dirty="0"/>
          </a:p>
        </p:txBody>
      </p:sp>
    </p:spTree>
    <p:extLst>
      <p:ext uri="{BB962C8B-B14F-4D97-AF65-F5344CB8AC3E}">
        <p14:creationId xmlns:p14="http://schemas.microsoft.com/office/powerpoint/2010/main" val="128933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Výhody agroekológie</a:t>
            </a:r>
            <a:endParaRPr/>
          </a:p>
        </p:txBody>
      </p:sp>
      <p:sp>
        <p:nvSpPr>
          <p:cNvPr id="436" name="Google Shape;436;p19"/>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0"/>
          <p:cNvSpPr/>
          <p:nvPr/>
        </p:nvSpPr>
        <p:spPr>
          <a:xfrm>
            <a:off x="6524161" y="2236934"/>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p:nvPr/>
        </p:nvSpPr>
        <p:spPr>
          <a:xfrm>
            <a:off x="6293764" y="2849791"/>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0"/>
          <p:cNvSpPr/>
          <p:nvPr/>
        </p:nvSpPr>
        <p:spPr>
          <a:xfrm>
            <a:off x="3957534" y="1204754"/>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0"/>
          <p:cNvSpPr/>
          <p:nvPr/>
        </p:nvSpPr>
        <p:spPr>
          <a:xfrm>
            <a:off x="4395289" y="1386768"/>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20"/>
          <p:cNvSpPr/>
          <p:nvPr/>
        </p:nvSpPr>
        <p:spPr>
          <a:xfrm>
            <a:off x="4091164" y="4075505"/>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0"/>
          <p:cNvSpPr/>
          <p:nvPr/>
        </p:nvSpPr>
        <p:spPr>
          <a:xfrm>
            <a:off x="3757088" y="3234555"/>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7" name="Google Shape;447;p20"/>
          <p:cNvGrpSpPr/>
          <p:nvPr/>
        </p:nvGrpSpPr>
        <p:grpSpPr>
          <a:xfrm>
            <a:off x="4459800" y="4462573"/>
            <a:ext cx="820214" cy="827127"/>
            <a:chOff x="6256100" y="4406950"/>
            <a:chExt cx="820214" cy="827127"/>
          </a:xfrm>
        </p:grpSpPr>
        <p:sp>
          <p:nvSpPr>
            <p:cNvPr id="448" name="Google Shape;448;p20"/>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0"/>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0" name="Google Shape;450;p20"/>
          <p:cNvGrpSpPr/>
          <p:nvPr/>
        </p:nvGrpSpPr>
        <p:grpSpPr>
          <a:xfrm>
            <a:off x="4517399" y="1421328"/>
            <a:ext cx="1108213" cy="942326"/>
            <a:chOff x="6313699" y="1365705"/>
            <a:chExt cx="1108213" cy="942326"/>
          </a:xfrm>
        </p:grpSpPr>
        <p:sp>
          <p:nvSpPr>
            <p:cNvPr id="451" name="Google Shape;451;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0"/>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0"/>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5" name="Google Shape;455;p20"/>
          <p:cNvSpPr txBox="1"/>
          <p:nvPr/>
        </p:nvSpPr>
        <p:spPr>
          <a:xfrm>
            <a:off x="263847" y="1180591"/>
            <a:ext cx="3493241"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800" b="1" dirty="0">
                <a:solidFill>
                  <a:srgbClr val="8DC641"/>
                </a:solidFill>
                <a:latin typeface="Calibri"/>
                <a:ea typeface="Calibri"/>
                <a:cs typeface="Calibri"/>
                <a:sym typeface="Calibri"/>
              </a:rPr>
              <a:t>ENVIRONMENTÁLNE</a:t>
            </a:r>
            <a:endParaRPr dirty="0"/>
          </a:p>
        </p:txBody>
      </p:sp>
      <p:sp>
        <p:nvSpPr>
          <p:cNvPr id="456" name="Google Shape;456;p20"/>
          <p:cNvSpPr txBox="1"/>
          <p:nvPr/>
        </p:nvSpPr>
        <p:spPr>
          <a:xfrm>
            <a:off x="354128" y="1802555"/>
            <a:ext cx="3691030" cy="4208966"/>
          </a:xfrm>
          <a:prstGeom prst="rect">
            <a:avLst/>
          </a:prstGeom>
          <a:noFill/>
          <a:ln>
            <a:noFill/>
          </a:ln>
        </p:spPr>
        <p:txBody>
          <a:bodyPr spcFirstLastPara="1" wrap="square" lIns="91425" tIns="45700" rIns="91425" bIns="45700" anchor="t" anchorCtr="0">
            <a:noAutofit/>
          </a:bodyPr>
          <a:lstStyle/>
          <a:p>
            <a:pPr marL="288000" marR="0" lvl="0" indent="-288000" algn="l" rtl="0">
              <a:lnSpc>
                <a:spcPct val="9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Zachovanie biodiverzity</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Zlepšený stav pôdy</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Ochrana vody a zdravie</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Zníženie závislosti od chemických látok</a:t>
            </a:r>
            <a:endParaRPr dirty="0"/>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Zníženie emisií skleníkových plynov a zvýšenie sekvestrácie uhlíka</a:t>
            </a:r>
            <a:endParaRPr dirty="0"/>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000"/>
              <a:buFont typeface="Arial"/>
              <a:buNone/>
            </a:pPr>
            <a:r>
              <a:rPr lang="en-US" sz="2000" b="1" dirty="0">
                <a:solidFill>
                  <a:srgbClr val="000000"/>
                </a:solidFill>
                <a:latin typeface="Calibri"/>
                <a:ea typeface="Calibri"/>
                <a:cs typeface="Calibri"/>
                <a:sym typeface="Calibri"/>
              </a:rPr>
              <a:t>Prispieva k zmierňovaniu zmeny klímy</a:t>
            </a:r>
            <a:endParaRPr b="1" dirty="0"/>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p:txBody>
      </p:sp>
      <p:cxnSp>
        <p:nvCxnSpPr>
          <p:cNvPr id="457" name="Google Shape;457;p20"/>
          <p:cNvCxnSpPr/>
          <p:nvPr/>
        </p:nvCxnSpPr>
        <p:spPr>
          <a:xfrm rot="10800000">
            <a:off x="3291684" y="1572350"/>
            <a:ext cx="1361649" cy="0"/>
          </a:xfrm>
          <a:prstGeom prst="straightConnector1">
            <a:avLst/>
          </a:prstGeom>
          <a:noFill/>
          <a:ln w="12950" cap="flat" cmpd="sng">
            <a:solidFill>
              <a:srgbClr val="8DC641"/>
            </a:solidFill>
            <a:prstDash val="solid"/>
            <a:round/>
            <a:headEnd type="none" w="med" len="med"/>
            <a:tailEnd type="none" w="med" len="med"/>
          </a:ln>
        </p:spPr>
      </p:cxnSp>
      <p:sp>
        <p:nvSpPr>
          <p:cNvPr id="458" name="Google Shape;458;p20"/>
          <p:cNvSpPr/>
          <p:nvPr/>
        </p:nvSpPr>
        <p:spPr>
          <a:xfrm>
            <a:off x="3223304" y="152728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txBox="1"/>
          <p:nvPr/>
        </p:nvSpPr>
        <p:spPr>
          <a:xfrm>
            <a:off x="7120272" y="4668668"/>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US" sz="2800" b="1">
                <a:solidFill>
                  <a:srgbClr val="63C1D3"/>
                </a:solidFill>
                <a:latin typeface="Calibri"/>
                <a:ea typeface="Calibri"/>
                <a:cs typeface="Calibri"/>
                <a:sym typeface="Calibri"/>
              </a:rPr>
              <a:t>SOCIÁLNE</a:t>
            </a:r>
            <a:endParaRPr/>
          </a:p>
        </p:txBody>
      </p:sp>
      <p:sp>
        <p:nvSpPr>
          <p:cNvPr id="460" name="Google Shape;460;p20"/>
          <p:cNvSpPr txBox="1"/>
          <p:nvPr/>
        </p:nvSpPr>
        <p:spPr>
          <a:xfrm>
            <a:off x="8653031" y="1978240"/>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800" b="1">
                <a:solidFill>
                  <a:srgbClr val="9FDADF"/>
                </a:solidFill>
                <a:latin typeface="Calibri"/>
                <a:ea typeface="Calibri"/>
                <a:cs typeface="Calibri"/>
                <a:sym typeface="Calibri"/>
              </a:rPr>
              <a:t>EKONOMIKA</a:t>
            </a:r>
            <a:endParaRPr/>
          </a:p>
        </p:txBody>
      </p:sp>
      <p:sp>
        <p:nvSpPr>
          <p:cNvPr id="461" name="Google Shape;461;p20"/>
          <p:cNvSpPr txBox="1"/>
          <p:nvPr/>
        </p:nvSpPr>
        <p:spPr>
          <a:xfrm>
            <a:off x="8653031" y="2487933"/>
            <a:ext cx="3364238"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Zníženie nákladov</a:t>
            </a:r>
            <a:endParaRPr dirty="0"/>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Lepšia odolnosť voči výkyvom trhu a klímy</a:t>
            </a:r>
            <a:endParaRPr dirty="0"/>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Pridaná hodnota a nové trhové príležitosti</a:t>
            </a:r>
            <a:endParaRPr dirty="0"/>
          </a:p>
        </p:txBody>
      </p:sp>
      <p:grpSp>
        <p:nvGrpSpPr>
          <p:cNvPr id="462" name="Google Shape;462;p20"/>
          <p:cNvGrpSpPr/>
          <p:nvPr/>
        </p:nvGrpSpPr>
        <p:grpSpPr>
          <a:xfrm rot="10800000">
            <a:off x="5235526" y="5093770"/>
            <a:ext cx="1919870" cy="90131"/>
            <a:chOff x="6348336" y="5127450"/>
            <a:chExt cx="1919870" cy="90131"/>
          </a:xfrm>
        </p:grpSpPr>
        <p:cxnSp>
          <p:nvCxnSpPr>
            <p:cNvPr id="463" name="Google Shape;463;p20"/>
            <p:cNvCxnSpPr/>
            <p:nvPr/>
          </p:nvCxnSpPr>
          <p:spPr>
            <a:xfrm rot="10800000">
              <a:off x="6394767" y="5168419"/>
              <a:ext cx="1873439" cy="8679"/>
            </a:xfrm>
            <a:prstGeom prst="straightConnector1">
              <a:avLst/>
            </a:prstGeom>
            <a:noFill/>
            <a:ln w="12950" cap="flat" cmpd="sng">
              <a:solidFill>
                <a:srgbClr val="63C1D3"/>
              </a:solidFill>
              <a:prstDash val="solid"/>
              <a:round/>
              <a:headEnd type="none" w="med" len="med"/>
              <a:tailEnd type="none" w="med" len="med"/>
            </a:ln>
          </p:spPr>
        </p:cxnSp>
        <p:sp>
          <p:nvSpPr>
            <p:cNvPr id="464" name="Google Shape;464;p20"/>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5" name="Google Shape;465;p20"/>
          <p:cNvGrpSpPr/>
          <p:nvPr/>
        </p:nvGrpSpPr>
        <p:grpSpPr>
          <a:xfrm rot="10800000">
            <a:off x="7282167" y="2348363"/>
            <a:ext cx="1460995" cy="90131"/>
            <a:chOff x="6807210" y="5113344"/>
            <a:chExt cx="1460995" cy="90131"/>
          </a:xfrm>
        </p:grpSpPr>
        <p:cxnSp>
          <p:nvCxnSpPr>
            <p:cNvPr id="466" name="Google Shape;466;p20"/>
            <p:cNvCxnSpPr/>
            <p:nvPr/>
          </p:nvCxnSpPr>
          <p:spPr>
            <a:xfrm rot="10800000">
              <a:off x="6808819" y="5168419"/>
              <a:ext cx="1459386" cy="8679"/>
            </a:xfrm>
            <a:prstGeom prst="straightConnector1">
              <a:avLst/>
            </a:prstGeom>
            <a:noFill/>
            <a:ln w="12950" cap="flat" cmpd="sng">
              <a:solidFill>
                <a:srgbClr val="9FDADF"/>
              </a:solidFill>
              <a:prstDash val="solid"/>
              <a:round/>
              <a:headEnd type="none" w="med" len="med"/>
              <a:tailEnd type="none" w="med" len="med"/>
            </a:ln>
          </p:spPr>
        </p:cxnSp>
        <p:sp>
          <p:nvSpPr>
            <p:cNvPr id="467" name="Google Shape;467;p20"/>
            <p:cNvSpPr/>
            <p:nvPr/>
          </p:nvSpPr>
          <p:spPr>
            <a:xfrm>
              <a:off x="6807210" y="511334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8" name="Google Shape;468;p20"/>
          <p:cNvSpPr txBox="1"/>
          <p:nvPr/>
        </p:nvSpPr>
        <p:spPr>
          <a:xfrm>
            <a:off x="70992" y="82560"/>
            <a:ext cx="11330420"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000000"/>
                </a:solidFill>
                <a:latin typeface="Calibri"/>
                <a:ea typeface="Calibri"/>
                <a:cs typeface="Calibri"/>
                <a:sym typeface="Calibri"/>
              </a:rPr>
              <a:t>HOLISTICKÝ prístup agroekológie ponúka 3 hlavné typy </a:t>
            </a:r>
            <a:r>
              <a:rPr lang="en-US" sz="3600" b="1">
                <a:solidFill>
                  <a:srgbClr val="000000"/>
                </a:solidFill>
                <a:latin typeface="Calibri"/>
                <a:ea typeface="Calibri"/>
                <a:cs typeface="Calibri"/>
                <a:sym typeface="Calibri"/>
              </a:rPr>
              <a:t>VÝHOD</a:t>
            </a:r>
            <a:r>
              <a:rPr lang="en-US" sz="3600">
                <a:solidFill>
                  <a:srgbClr val="000000"/>
                </a:solidFill>
                <a:latin typeface="Calibri"/>
                <a:ea typeface="Calibri"/>
                <a:cs typeface="Calibri"/>
                <a:sym typeface="Calibri"/>
              </a:rPr>
              <a:t>...</a:t>
            </a:r>
            <a:endParaRPr/>
          </a:p>
        </p:txBody>
      </p:sp>
      <p:pic>
        <p:nvPicPr>
          <p:cNvPr id="469" name="Google Shape;469;p20" descr="Euro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8792" y="2884348"/>
            <a:ext cx="914400" cy="914400"/>
          </a:xfrm>
          <a:prstGeom prst="rect">
            <a:avLst/>
          </a:prstGeom>
          <a:noFill/>
          <a:ln>
            <a:noFill/>
          </a:ln>
        </p:spPr>
      </p:pic>
      <p:pic>
        <p:nvPicPr>
          <p:cNvPr id="470" name="Google Shape;470;p20" descr="Arrow: Straight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1718385" y="4262128"/>
            <a:ext cx="914400" cy="914400"/>
          </a:xfrm>
          <a:prstGeom prst="rect">
            <a:avLst/>
          </a:prstGeom>
          <a:noFill/>
          <a:ln>
            <a:noFill/>
          </a:ln>
        </p:spPr>
      </p:pic>
      <p:sp>
        <p:nvSpPr>
          <p:cNvPr id="471" name="Google Shape;471;p20"/>
          <p:cNvSpPr txBox="1"/>
          <p:nvPr/>
        </p:nvSpPr>
        <p:spPr>
          <a:xfrm>
            <a:off x="8271560" y="6306207"/>
            <a:ext cx="3336218" cy="4466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0"/>
          <p:cNvSpPr txBox="1"/>
          <p:nvPr/>
        </p:nvSpPr>
        <p:spPr>
          <a:xfrm>
            <a:off x="7120272" y="5097069"/>
            <a:ext cx="4896997"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Potravinová bezpečnosť a výživa</a:t>
            </a:r>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Zapojenie komunity a zdieľanie vedomostí</a:t>
            </a:r>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Zdravie a pohoda</a:t>
            </a:r>
            <a:endParaRPr/>
          </a:p>
          <a:p>
            <a:pPr marL="324000" marR="0" lvl="0" indent="-196999" algn="l" rtl="0">
              <a:lnSpc>
                <a:spcPct val="90000"/>
              </a:lnSpc>
              <a:spcBef>
                <a:spcPts val="60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endParaRPr/>
          </a:p>
          <a:p>
            <a:pPr marL="0" lvl="0" indent="0" algn="l" rtl="0">
              <a:lnSpc>
                <a:spcPct val="90000"/>
              </a:lnSpc>
              <a:spcBef>
                <a:spcPts val="600"/>
              </a:spcBef>
              <a:spcAft>
                <a:spcPts val="0"/>
              </a:spcAft>
              <a:buClr>
                <a:srgbClr val="000000"/>
              </a:buClr>
              <a:buSzPts val="2400"/>
              <a:buNone/>
            </a:pPr>
            <a:endParaRPr/>
          </a:p>
        </p:txBody>
      </p:sp>
      <p:sp>
        <p:nvSpPr>
          <p:cNvPr id="478" name="Google Shape;478;p21"/>
          <p:cNvSpPr txBox="1">
            <a:spLocks noGrp="1"/>
          </p:cNvSpPr>
          <p:nvPr>
            <p:ph type="body" idx="2"/>
          </p:nvPr>
        </p:nvSpPr>
        <p:spPr>
          <a:xfrm>
            <a:off x="767611" y="477098"/>
            <a:ext cx="97920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t>Agroekológia zohráva významnú úlohu v BUDÚCNOSTI udržateľného poľnohospodárstva a potravinovej bezpečnosti...</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479" name="Google Shape;479;p21"/>
          <p:cNvGrpSpPr/>
          <p:nvPr/>
        </p:nvGrpSpPr>
        <p:grpSpPr>
          <a:xfrm rot="3730759">
            <a:off x="10590024" y="380632"/>
            <a:ext cx="949887" cy="1163493"/>
            <a:chOff x="7602444" y="4967675"/>
            <a:chExt cx="483620" cy="592374"/>
          </a:xfrm>
        </p:grpSpPr>
        <p:grpSp>
          <p:nvGrpSpPr>
            <p:cNvPr id="480" name="Google Shape;480;p21"/>
            <p:cNvGrpSpPr/>
            <p:nvPr/>
          </p:nvGrpSpPr>
          <p:grpSpPr>
            <a:xfrm>
              <a:off x="7618661" y="4967675"/>
              <a:ext cx="467403" cy="507609"/>
              <a:chOff x="2251964" y="3590497"/>
              <a:chExt cx="467403" cy="507609"/>
            </a:xfrm>
          </p:grpSpPr>
          <p:sp>
            <p:nvSpPr>
              <p:cNvPr id="481" name="Google Shape;481;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4" name="Google Shape;484;p21"/>
            <p:cNvGrpSpPr/>
            <p:nvPr/>
          </p:nvGrpSpPr>
          <p:grpSpPr>
            <a:xfrm>
              <a:off x="7602444" y="4993761"/>
              <a:ext cx="421973" cy="566288"/>
              <a:chOff x="2235747" y="3616583"/>
              <a:chExt cx="421973" cy="566288"/>
            </a:xfrm>
          </p:grpSpPr>
          <p:sp>
            <p:nvSpPr>
              <p:cNvPr id="485" name="Google Shape;48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87" name="Google Shape;487;p21"/>
          <p:cNvSpPr txBox="1"/>
          <p:nvPr/>
        </p:nvSpPr>
        <p:spPr>
          <a:xfrm>
            <a:off x="841221" y="1944946"/>
            <a:ext cx="10509557"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Zmena klímy</a:t>
            </a:r>
            <a:r>
              <a:rPr lang="en-US" sz="2400" b="0" i="0" dirty="0">
                <a:solidFill>
                  <a:srgbClr val="000000"/>
                </a:solidFill>
                <a:latin typeface="Calibri"/>
                <a:ea typeface="Calibri"/>
                <a:cs typeface="Calibri"/>
                <a:sym typeface="Calibri"/>
              </a:rPr>
              <a:t>: Úloha agroekológie pri sekvestrácii uhlíka, znižovaní emisií a zachovávaní prírodných ekosystémov z nej robí kľúčového hráča v stratégiách zmierňovania zmeny klímy.</a:t>
            </a:r>
            <a:endParaRPr dirty="0"/>
          </a:p>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Odolnosť</a:t>
            </a:r>
            <a:r>
              <a:rPr lang="en-US" sz="2400" b="0" i="0" dirty="0">
                <a:solidFill>
                  <a:srgbClr val="000000"/>
                </a:solidFill>
                <a:latin typeface="Calibri"/>
                <a:ea typeface="Calibri"/>
                <a:cs typeface="Calibri"/>
                <a:sym typeface="Calibri"/>
              </a:rPr>
              <a:t>: Diverzifikované agroekosystémy sú odolnejšie voči premenlivosti klímy, napadnutiu škodcami a chorobám, čo zabezpečuje udržateľnú produkciu potravín aj v nepriaznivých podmienkach.</a:t>
            </a:r>
            <a:endParaRPr dirty="0"/>
          </a:p>
          <a:p>
            <a:pPr marL="0" marR="0" lvl="0" indent="0" algn="l" rtl="0">
              <a:spcBef>
                <a:spcPts val="0"/>
              </a:spcBef>
              <a:spcAft>
                <a:spcPts val="0"/>
              </a:spcAft>
              <a:buNone/>
            </a:pPr>
            <a:r>
              <a:rPr lang="en-US" sz="2400" b="1" i="0" dirty="0">
                <a:solidFill>
                  <a:srgbClr val="000000"/>
                </a:solidFill>
                <a:latin typeface="Calibri"/>
                <a:ea typeface="Calibri"/>
                <a:cs typeface="Calibri"/>
                <a:sym typeface="Calibri"/>
              </a:rPr>
              <a:t>Produktivita pôdy</a:t>
            </a:r>
            <a:r>
              <a:rPr lang="en-US" sz="2400" b="0" i="0" dirty="0">
                <a:solidFill>
                  <a:srgbClr val="000000"/>
                </a:solidFill>
                <a:latin typeface="Calibri"/>
                <a:ea typeface="Calibri"/>
                <a:cs typeface="Calibri"/>
                <a:sym typeface="Calibri"/>
              </a:rPr>
              <a:t>: Udržateľné hospodárenie s pôdou a zachovanie biodiverzity vedú k zlepšeniu produktivity pôdy v priebehu času, čím sa zabraňuje účinkom degradácie pôdy a zabezpečuje sa dlhodobá poľnohospodárska produktivita.</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488" name="Google Shape;488;p21"/>
          <p:cNvSpPr txBox="1"/>
          <p:nvPr/>
        </p:nvSpPr>
        <p:spPr>
          <a:xfrm>
            <a:off x="3766966" y="5629840"/>
            <a:ext cx="79323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Poľnohospodárstvo pre rodovú rovnosť | Agroekológia v praxi | FoodUnfolded</a:t>
            </a:r>
            <a:endParaRPr sz="2000" b="1">
              <a:solidFill>
                <a:schemeClr val="dk1"/>
              </a:solidFill>
              <a:latin typeface="Calibri"/>
              <a:ea typeface="Calibri"/>
              <a:cs typeface="Calibri"/>
              <a:sym typeface="Calibri"/>
            </a:endParaRPr>
          </a:p>
        </p:txBody>
      </p:sp>
      <p:sp>
        <p:nvSpPr>
          <p:cNvPr id="489" name="Google Shape;489;p21"/>
          <p:cNvSpPr/>
          <p:nvPr/>
        </p:nvSpPr>
        <p:spPr>
          <a:xfrm>
            <a:off x="1417716" y="5297595"/>
            <a:ext cx="2291256" cy="1196054"/>
          </a:xfrm>
          <a:prstGeom prst="rightArrow">
            <a:avLst>
              <a:gd name="adj1" fmla="val 50000"/>
              <a:gd name="adj2" fmla="val 50000"/>
            </a:avLst>
          </a:prstGeom>
          <a:solidFill>
            <a:srgbClr val="8DC641"/>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Kliknite sem pre zaujímavé čítanie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8D825-05E0-6C79-BF29-A0583D1793D7}"/>
              </a:ext>
            </a:extLst>
          </p:cNvPr>
          <p:cNvSpPr>
            <a:spLocks noGrp="1"/>
          </p:cNvSpPr>
          <p:nvPr>
            <p:ph type="body" idx="1"/>
          </p:nvPr>
        </p:nvSpPr>
        <p:spPr>
          <a:xfrm>
            <a:off x="764928" y="1161698"/>
            <a:ext cx="11178029" cy="3849918"/>
          </a:xfrm>
        </p:spPr>
        <p:txBody>
          <a:bodyPr/>
          <a:lstStyle/>
          <a:p>
            <a:pPr marL="0" indent="0"/>
            <a:r>
              <a:rPr lang="en-US" dirty="0"/>
              <a:t>Zavedenie agroekologických postupov môže malým poľnohospodárom priniesť mnohé výhody a umožniť im dosiahnuť udržateľnejšie, odolnejšie a ziskovejšie poľnohospodárske systémy. Niektoré rozhodujúce spôsoby, ktorými môže agroekológia priniesť výhody malým poľnohospodárom, sú:</a:t>
            </a:r>
          </a:p>
          <a:p>
            <a:pPr marL="342900" indent="-342900">
              <a:spcBef>
                <a:spcPts val="0"/>
              </a:spcBef>
              <a:buFont typeface="Arial" panose="020B0604020202020204" pitchFamily="34" charset="0"/>
              <a:buChar char="•"/>
            </a:pPr>
            <a:r>
              <a:rPr lang="en-US" sz="2250" b="1" dirty="0"/>
              <a:t>Zníženie vstupných nákladov: </a:t>
            </a:r>
            <a:r>
              <a:rPr lang="en-US" sz="2250" dirty="0"/>
              <a:t>Znížením potreby drahých vstupov, ako sú chemické </a:t>
            </a:r>
            <a:r>
              <a:rPr lang="en-US" sz="2250" dirty="0" err="1"/>
              <a:t>hnojivá </a:t>
            </a:r>
            <a:r>
              <a:rPr lang="en-US" sz="2250" dirty="0"/>
              <a:t>a pesticídy, môžu poľnohospodári znížiť výrobné náklady a zvýšiť ziskovosť.</a:t>
            </a:r>
          </a:p>
          <a:p>
            <a:pPr marL="342900" indent="-342900">
              <a:spcBef>
                <a:spcPts val="0"/>
              </a:spcBef>
              <a:buFont typeface="Arial" panose="020B0604020202020204" pitchFamily="34" charset="0"/>
              <a:buChar char="•"/>
            </a:pPr>
            <a:r>
              <a:rPr lang="en-IE" sz="2250" b="1" dirty="0"/>
              <a:t>Odolnosť voči zmene klímy: </a:t>
            </a:r>
            <a:r>
              <a:rPr lang="en-IE" sz="2250" dirty="0"/>
              <a:t>Agroekológia </a:t>
            </a:r>
            <a:r>
              <a:rPr lang="en-US" sz="2250" dirty="0"/>
              <a:t>môže zmierniť dôsledky extrémnych poveternostných udalostí, ako sú suchá a záplavy, a zároveň zachovať produktivitu a živobytie.</a:t>
            </a:r>
          </a:p>
          <a:p>
            <a:pPr marL="342900" indent="-342900">
              <a:spcBef>
                <a:spcPts val="0"/>
              </a:spcBef>
              <a:buFont typeface="Arial" panose="020B0604020202020204" pitchFamily="34" charset="0"/>
              <a:buChar char="•"/>
            </a:pPr>
            <a:r>
              <a:rPr lang="en-IE" sz="2250" b="1" dirty="0"/>
              <a:t>Zvýšená potravinová bezpečnosť: </a:t>
            </a:r>
            <a:r>
              <a:rPr lang="en-US" sz="2250" dirty="0"/>
              <a:t>Diverzifikáciou plodín a využívaním tradičných a domorodých poznatkov môžu drobní poľnohospodári zlepšiť potravinovú bezpečnosť, výživu a rozmanitosť stravy vo svojich komunitách.</a:t>
            </a:r>
          </a:p>
          <a:p>
            <a:pPr marL="342900" indent="-342900">
              <a:spcBef>
                <a:spcPts val="0"/>
              </a:spcBef>
              <a:buFont typeface="Arial" panose="020B0604020202020204" pitchFamily="34" charset="0"/>
              <a:buChar char="•"/>
            </a:pPr>
            <a:r>
              <a:rPr lang="en-US" sz="2250" b="1" dirty="0"/>
              <a:t>Posilnenie postavenia a zdieľanie vedomostí: </a:t>
            </a:r>
            <a:r>
              <a:rPr lang="en-US" sz="2250" dirty="0"/>
              <a:t>Agroekológia podporuje inovácie pod vedením poľnohospodárov, participatívny výskum a výmenu poznatkov, čím vám umožňuje stať sa aktívnymi aktérmi zmien vo vašich vlastných poľnohospodárskych systémoch, odolnosti a živobytí. </a:t>
            </a:r>
            <a:endParaRPr lang="en-IE" sz="2250" dirty="0"/>
          </a:p>
        </p:txBody>
      </p:sp>
      <p:sp>
        <p:nvSpPr>
          <p:cNvPr id="3" name="Text Placeholder 2">
            <a:extLst>
              <a:ext uri="{FF2B5EF4-FFF2-40B4-BE49-F238E27FC236}">
                <a16:creationId xmlns:a16="http://schemas.microsoft.com/office/drawing/2014/main" id="{19FA95D7-EC5A-4D61-3FFF-B3DA4A1FF617}"/>
              </a:ext>
            </a:extLst>
          </p:cNvPr>
          <p:cNvSpPr>
            <a:spLocks noGrp="1"/>
          </p:cNvSpPr>
          <p:nvPr>
            <p:ph type="body" idx="2"/>
          </p:nvPr>
        </p:nvSpPr>
        <p:spPr>
          <a:xfrm>
            <a:off x="467294" y="414508"/>
            <a:ext cx="10595237" cy="803654"/>
          </a:xfrm>
        </p:spPr>
        <p:txBody>
          <a:bodyPr/>
          <a:lstStyle/>
          <a:p>
            <a:r>
              <a:rPr lang="en-IE" b="1" dirty="0"/>
              <a:t>Ako by vám agroekologické postupy prospeli?</a:t>
            </a:r>
          </a:p>
        </p:txBody>
      </p:sp>
      <p:grpSp>
        <p:nvGrpSpPr>
          <p:cNvPr id="4" name="Google Shape;479;p21">
            <a:extLst>
              <a:ext uri="{FF2B5EF4-FFF2-40B4-BE49-F238E27FC236}">
                <a16:creationId xmlns:a16="http://schemas.microsoft.com/office/drawing/2014/main" id="{D9BDF4EA-644B-EEB7-BD28-450157E0376E}"/>
              </a:ext>
            </a:extLst>
          </p:cNvPr>
          <p:cNvGrpSpPr/>
          <p:nvPr/>
        </p:nvGrpSpPr>
        <p:grpSpPr>
          <a:xfrm rot="3730759">
            <a:off x="10587586" y="234589"/>
            <a:ext cx="949887" cy="1163493"/>
            <a:chOff x="7602444" y="4967675"/>
            <a:chExt cx="483620" cy="592374"/>
          </a:xfrm>
        </p:grpSpPr>
        <p:grpSp>
          <p:nvGrpSpPr>
            <p:cNvPr id="5" name="Google Shape;480;p21">
              <a:extLst>
                <a:ext uri="{FF2B5EF4-FFF2-40B4-BE49-F238E27FC236}">
                  <a16:creationId xmlns:a16="http://schemas.microsoft.com/office/drawing/2014/main" id="{458E4799-A39E-75B4-CDD9-FF8A652888DE}"/>
                </a:ext>
              </a:extLst>
            </p:cNvPr>
            <p:cNvGrpSpPr/>
            <p:nvPr/>
          </p:nvGrpSpPr>
          <p:grpSpPr>
            <a:xfrm>
              <a:off x="7618661" y="4967675"/>
              <a:ext cx="467403" cy="507609"/>
              <a:chOff x="2251964" y="3590497"/>
              <a:chExt cx="467403" cy="507609"/>
            </a:xfrm>
          </p:grpSpPr>
          <p:sp>
            <p:nvSpPr>
              <p:cNvPr id="9" name="Google Shape;481;p21">
                <a:extLst>
                  <a:ext uri="{FF2B5EF4-FFF2-40B4-BE49-F238E27FC236}">
                    <a16:creationId xmlns:a16="http://schemas.microsoft.com/office/drawing/2014/main" id="{1DD12E47-F357-96B8-B6CD-EC9C85487DC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482;p21">
                <a:extLst>
                  <a:ext uri="{FF2B5EF4-FFF2-40B4-BE49-F238E27FC236}">
                    <a16:creationId xmlns:a16="http://schemas.microsoft.com/office/drawing/2014/main" id="{2DB07F57-FB6E-7BB6-C7E5-9DD124A181CF}"/>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83;p21">
                <a:extLst>
                  <a:ext uri="{FF2B5EF4-FFF2-40B4-BE49-F238E27FC236}">
                    <a16:creationId xmlns:a16="http://schemas.microsoft.com/office/drawing/2014/main" id="{40C56A07-C34B-72EF-4E24-F94F8F14859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484;p21">
              <a:extLst>
                <a:ext uri="{FF2B5EF4-FFF2-40B4-BE49-F238E27FC236}">
                  <a16:creationId xmlns:a16="http://schemas.microsoft.com/office/drawing/2014/main" id="{E6CE15AD-0071-E5B4-51F1-AE6E05121D64}"/>
                </a:ext>
              </a:extLst>
            </p:cNvPr>
            <p:cNvGrpSpPr/>
            <p:nvPr/>
          </p:nvGrpSpPr>
          <p:grpSpPr>
            <a:xfrm>
              <a:off x="7602444" y="4993761"/>
              <a:ext cx="421973" cy="566288"/>
              <a:chOff x="2235747" y="3616583"/>
              <a:chExt cx="421973" cy="566288"/>
            </a:xfrm>
          </p:grpSpPr>
          <p:sp>
            <p:nvSpPr>
              <p:cNvPr id="7" name="Google Shape;485;p21">
                <a:extLst>
                  <a:ext uri="{FF2B5EF4-FFF2-40B4-BE49-F238E27FC236}">
                    <a16:creationId xmlns:a16="http://schemas.microsoft.com/office/drawing/2014/main" id="{F6AB4C35-6249-5743-BDAF-AEC079A2EB33}"/>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486;p21">
                <a:extLst>
                  <a:ext uri="{FF2B5EF4-FFF2-40B4-BE49-F238E27FC236}">
                    <a16:creationId xmlns:a16="http://schemas.microsoft.com/office/drawing/2014/main" id="{8B7DB4EF-B784-A104-5B3B-BD504013F04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45707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2"/>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Úloha malých poľnohospodárov </a:t>
            </a:r>
            <a:endParaRPr/>
          </a:p>
        </p:txBody>
      </p:sp>
      <p:sp>
        <p:nvSpPr>
          <p:cNvPr id="495" name="Google Shape;495;p2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04</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3"/>
          <p:cNvSpPr txBox="1">
            <a:spLocks noGrp="1"/>
          </p:cNvSpPr>
          <p:nvPr>
            <p:ph type="body" idx="1"/>
          </p:nvPr>
        </p:nvSpPr>
        <p:spPr>
          <a:xfrm>
            <a:off x="897664" y="1783457"/>
            <a:ext cx="7689288"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Drobní poľnohospodári, ako ste VY, nie sú len producentmi potravín, ale aj strážcami biodiverzity, kultúry a krajiny. Agroekológia vám (a ďalším poľnohospodárom) ponúka cestu, ako zvýšiť svoju udržateľnosť, odolnosť a ziskovosť a pozitívne prispieť k rozvoju vašich komunít a životného prostredia. </a:t>
            </a:r>
            <a:endParaRPr/>
          </a:p>
          <a:p>
            <a:pPr marL="0" lvl="0" indent="0" algn="l" rtl="0">
              <a:lnSpc>
                <a:spcPct val="90000"/>
              </a:lnSpc>
              <a:spcBef>
                <a:spcPts val="600"/>
              </a:spcBef>
              <a:spcAft>
                <a:spcPts val="0"/>
              </a:spcAft>
              <a:buClr>
                <a:srgbClr val="000000"/>
              </a:buClr>
              <a:buSzPts val="2400"/>
              <a:buNone/>
            </a:pPr>
            <a:r>
              <a:rPr lang="en-US"/>
              <a:t>Vaša úloha v európskom poľnohospodárskom sektore je veľmi dôležitá a podpora prechodu na agroekologické postupy je nevyhnutná pre budúcnosť udržateľného poľnohospodárstva a potravinových systémov v Európe.</a:t>
            </a:r>
            <a:endParaRPr/>
          </a:p>
        </p:txBody>
      </p:sp>
      <p:sp>
        <p:nvSpPr>
          <p:cNvPr id="501" name="Google Shape;501;p23"/>
          <p:cNvSpPr txBox="1">
            <a:spLocks noGrp="1"/>
          </p:cNvSpPr>
          <p:nvPr>
            <p:ph type="body" idx="3"/>
          </p:nvPr>
        </p:nvSpPr>
        <p:spPr>
          <a:xfrm>
            <a:off x="835671" y="973802"/>
            <a:ext cx="6815860" cy="545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Správcovia a tvorcovia zmien </a:t>
            </a:r>
            <a:endParaRPr/>
          </a:p>
          <a:p>
            <a:pPr marL="0" lvl="0" indent="0" algn="l" rtl="0">
              <a:lnSpc>
                <a:spcPct val="90000"/>
              </a:lnSpc>
              <a:spcBef>
                <a:spcPts val="1000"/>
              </a:spcBef>
              <a:spcAft>
                <a:spcPts val="0"/>
              </a:spcAft>
              <a:buClr>
                <a:srgbClr val="000000"/>
              </a:buClr>
              <a:buSzPts val="3600"/>
              <a:buNone/>
            </a:pPr>
            <a:endParaRPr/>
          </a:p>
        </p:txBody>
      </p:sp>
      <p:pic>
        <p:nvPicPr>
          <p:cNvPr id="502" name="Google Shape;502;p2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78245" y="1380633"/>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300" dirty="0"/>
              <a:t>Zavedením agroekologických postupov, ako sú diverzifikované plodiny, krycie plodiny a agrolesníctvo, </a:t>
            </a:r>
            <a:r>
              <a:rPr lang="en-US" sz="2300" b="1" dirty="0"/>
              <a:t>môžu drobní poľnohospodári zlepšiť ekosystémové služby, </a:t>
            </a:r>
            <a:r>
              <a:rPr lang="en-US" sz="2300" dirty="0"/>
              <a:t>ako je opeľovanie, kontrola škodcov a kolobeh živín na svojich farmách.</a:t>
            </a:r>
            <a:endParaRPr sz="2300" dirty="0"/>
          </a:p>
          <a:p>
            <a:pPr marL="0" lvl="0" indent="0" algn="l" rtl="0">
              <a:lnSpc>
                <a:spcPct val="90000"/>
              </a:lnSpc>
              <a:spcBef>
                <a:spcPts val="1200"/>
              </a:spcBef>
              <a:spcAft>
                <a:spcPts val="0"/>
              </a:spcAft>
              <a:buClr>
                <a:srgbClr val="000000"/>
              </a:buClr>
              <a:buSzPts val="2400"/>
              <a:buNone/>
            </a:pPr>
            <a:r>
              <a:rPr lang="en-US" sz="2300" dirty="0"/>
              <a:t>Diverzifikované agroekologické systémy sú </a:t>
            </a:r>
            <a:r>
              <a:rPr lang="en-US" sz="2300" b="1" dirty="0"/>
              <a:t>odolnejšie voči klimatickým stresom a zmenám na trhu</a:t>
            </a:r>
            <a:r>
              <a:rPr lang="en-US" sz="2300" dirty="0"/>
              <a:t>. Táto odolnosť môže zabezpečiť stabilnejšie a udržateľnejšie živobytie pre drobných poľnohospodárov a v konečnom dôsledku </a:t>
            </a:r>
            <a:r>
              <a:rPr lang="en-US" sz="2300" b="1" dirty="0"/>
              <a:t>zvýšiť potravinovú bezpečnosť a výživu</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dirty="0"/>
              <a:t>Postupy ako ekologické poľnohospodárstvo, minimálne obrábanie pôdy a kompostovanie </a:t>
            </a:r>
            <a:r>
              <a:rPr lang="en-US" sz="2300" b="1" dirty="0"/>
              <a:t>zlepšujú zdravie pôdy</a:t>
            </a:r>
            <a:r>
              <a:rPr lang="en-US" sz="2300" dirty="0"/>
              <a:t>. Zdravá pôda je produktívnejšia a menej náchylná na eróziu a degradáciu.</a:t>
            </a:r>
            <a:endParaRPr sz="2300" dirty="0"/>
          </a:p>
          <a:p>
            <a:pPr marL="0" lvl="0" indent="0" algn="l" rtl="0">
              <a:lnSpc>
                <a:spcPct val="90000"/>
              </a:lnSpc>
              <a:spcBef>
                <a:spcPts val="1200"/>
              </a:spcBef>
              <a:spcAft>
                <a:spcPts val="0"/>
              </a:spcAft>
              <a:buClr>
                <a:srgbClr val="000000"/>
              </a:buClr>
              <a:buSzPts val="2400"/>
              <a:buNone/>
            </a:pPr>
            <a:r>
              <a:rPr lang="en-US" sz="2300" dirty="0"/>
              <a:t>Agroekológia môže znížiť závislosť od drahých externých vstupov, ako sú syntetické </a:t>
            </a:r>
            <a:r>
              <a:rPr lang="en-US" sz="2300" dirty="0" err="1"/>
              <a:t>hnojivá </a:t>
            </a:r>
            <a:r>
              <a:rPr lang="en-US" sz="2300" dirty="0"/>
              <a:t>a pesticídy, čím sa </a:t>
            </a:r>
            <a:r>
              <a:rPr lang="en-US" sz="2300" b="1" dirty="0"/>
              <a:t>znížia náklady</a:t>
            </a:r>
            <a:r>
              <a:rPr lang="en-US" sz="2300" dirty="0"/>
              <a:t>. Okrem toho sa produkty z agroekologických systémov môžu často predávať s vyššou cenou na trhoch zameraných na ekologické a udržateľné produkty, čím sa zvyšuje ziskovosť.</a:t>
            </a:r>
            <a:endParaRPr sz="2300" dirty="0"/>
          </a:p>
        </p:txBody>
      </p:sp>
      <p:sp>
        <p:nvSpPr>
          <p:cNvPr id="508" name="Google Shape;508;p24"/>
          <p:cNvSpPr txBox="1">
            <a:spLocks noGrp="1"/>
          </p:cNvSpPr>
          <p:nvPr>
            <p:ph type="body" idx="2"/>
          </p:nvPr>
        </p:nvSpPr>
        <p:spPr>
          <a:xfrm>
            <a:off x="798381" y="57697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Význam malých poľnohospodárov v Európe</a:t>
            </a:r>
            <a:r>
              <a:rPr lang="en-US" b="1"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Be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3845" y="1548530"/>
            <a:ext cx="914400" cy="914400"/>
          </a:xfrm>
          <a:prstGeom prst="rect">
            <a:avLst/>
          </a:prstGeom>
          <a:noFill/>
          <a:ln>
            <a:noFill/>
          </a:ln>
        </p:spPr>
      </p:pic>
      <p:pic>
        <p:nvPicPr>
          <p:cNvPr id="510" name="Google Shape;510;p24" descr="Food Safety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3845" y="2630827"/>
            <a:ext cx="914400" cy="914400"/>
          </a:xfrm>
          <a:prstGeom prst="rect">
            <a:avLst/>
          </a:prstGeom>
          <a:noFill/>
          <a:ln>
            <a:noFill/>
          </a:ln>
        </p:spPr>
      </p:pic>
      <p:pic>
        <p:nvPicPr>
          <p:cNvPr id="511" name="Google Shape;511;p24" descr="Plant With Root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3845" y="3741002"/>
            <a:ext cx="914400" cy="914400"/>
          </a:xfrm>
          <a:prstGeom prst="rect">
            <a:avLst/>
          </a:prstGeom>
          <a:noFill/>
          <a:ln>
            <a:noFill/>
          </a:ln>
        </p:spPr>
      </p:pic>
      <p:pic>
        <p:nvPicPr>
          <p:cNvPr id="512" name="Google Shape;512;p24" descr="Euro outlin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5368" y="4923792"/>
            <a:ext cx="771355" cy="7713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78245" y="134011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250" dirty="0"/>
              <a:t>Drobní poľnohospodári často disponujú cennými vedomosťami a odbornými znalosťami založenými na praktických skúsenostiach generácií. Podpora </a:t>
            </a:r>
            <a:r>
              <a:rPr lang="en-US" sz="2250" b="1" dirty="0"/>
              <a:t>výskumných a inovačných </a:t>
            </a:r>
            <a:r>
              <a:rPr lang="en-US" sz="2250" dirty="0"/>
              <a:t>iniciatív </a:t>
            </a:r>
            <a:r>
              <a:rPr lang="en-US" sz="2250" b="1" dirty="0"/>
              <a:t>pod vedením poľnohospodárov </a:t>
            </a:r>
            <a:r>
              <a:rPr lang="en-US" sz="2250" dirty="0"/>
              <a:t>umožňuje poľnohospodárom vyvíjať miestne vhodné riešenia súčasných problémov.</a:t>
            </a:r>
            <a:endParaRPr sz="2250" dirty="0"/>
          </a:p>
          <a:p>
            <a:pPr marL="0" lvl="0" indent="0" algn="l" rtl="0">
              <a:lnSpc>
                <a:spcPct val="90000"/>
              </a:lnSpc>
              <a:spcBef>
                <a:spcPts val="1200"/>
              </a:spcBef>
              <a:spcAft>
                <a:spcPts val="0"/>
              </a:spcAft>
              <a:buClr>
                <a:srgbClr val="000000"/>
              </a:buClr>
              <a:buSzPts val="2400"/>
              <a:buNone/>
            </a:pPr>
            <a:r>
              <a:rPr lang="en-US" sz="2250" b="1" dirty="0"/>
              <a:t>Posilnenie prístupu na trh a hodnotových reťazcov </a:t>
            </a:r>
            <a:r>
              <a:rPr lang="en-US" sz="2250" dirty="0"/>
              <a:t>prostredníctvom iniciatív, ako sú poľnohospodárske družstvá, certifikácia spravodlivého obchodu a inkluzívne obchodné modely, pomáha poľnohospodárom získať väčšiu hodnotu z ich poľnohospodárskych produktov a zlepšiť ich živobytie. </a:t>
            </a:r>
          </a:p>
          <a:p>
            <a:pPr marL="0" lvl="0" indent="0" algn="l" rtl="0">
              <a:lnSpc>
                <a:spcPct val="90000"/>
              </a:lnSpc>
              <a:spcBef>
                <a:spcPts val="1200"/>
              </a:spcBef>
              <a:spcAft>
                <a:spcPts val="0"/>
              </a:spcAft>
              <a:buClr>
                <a:srgbClr val="000000"/>
              </a:buClr>
              <a:buSzPts val="2400"/>
              <a:buNone/>
            </a:pPr>
            <a:r>
              <a:rPr lang="en-US" sz="2250" dirty="0"/>
              <a:t>Drobní poľnohospodári sú pre </a:t>
            </a:r>
            <a:r>
              <a:rPr lang="en-US" sz="2250" b="1" dirty="0"/>
              <a:t>vidiecku infraštruktúru </a:t>
            </a:r>
            <a:r>
              <a:rPr lang="en-US" sz="2250" dirty="0"/>
              <a:t>kľúčoví, pretože sú motorom investícií, vytvárajú dopyt a prispievajú k rozvoju a údržbe základnej infraštruktúry vo vidieckych oblastiach.</a:t>
            </a:r>
          </a:p>
          <a:p>
            <a:pPr marL="0" lvl="0" indent="0" algn="l" rtl="0">
              <a:lnSpc>
                <a:spcPct val="90000"/>
              </a:lnSpc>
              <a:spcBef>
                <a:spcPts val="1200"/>
              </a:spcBef>
              <a:spcAft>
                <a:spcPts val="0"/>
              </a:spcAft>
              <a:buClr>
                <a:srgbClr val="000000"/>
              </a:buClr>
              <a:buSzPts val="2400"/>
              <a:buNone/>
            </a:pPr>
            <a:r>
              <a:rPr lang="en-US" sz="2250" dirty="0"/>
              <a:t>Drobné poľnohospodárstvo často odráža stáročné tradície, znalosti a zvyky odovzdávané z generácie na generáciu. Drobní poľnohospodári zohrávajú dôležitú úlohu pri </a:t>
            </a:r>
            <a:r>
              <a:rPr lang="en-US" sz="2250" b="1" dirty="0"/>
              <a:t>zachovávaní kultúrneho dedičstva a tradičných poľnohospodárskych postupov</a:t>
            </a:r>
            <a:r>
              <a:rPr lang="en-US" sz="2250" dirty="0"/>
              <a:t>.</a:t>
            </a:r>
            <a:endParaRPr sz="2250" dirty="0"/>
          </a:p>
        </p:txBody>
      </p:sp>
      <p:sp>
        <p:nvSpPr>
          <p:cNvPr id="508" name="Google Shape;508;p24"/>
          <p:cNvSpPr txBox="1">
            <a:spLocks noGrp="1"/>
          </p:cNvSpPr>
          <p:nvPr>
            <p:ph type="body" idx="2"/>
          </p:nvPr>
        </p:nvSpPr>
        <p:spPr>
          <a:xfrm>
            <a:off x="798381" y="549101"/>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Význam malých poľnohospodárov v Európe</a:t>
            </a:r>
            <a:r>
              <a:rPr lang="en-US" b="1"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Open book outline"/>
          <p:cNvPicPr preferRelativeResize="0"/>
          <p:nvPr/>
        </p:nvPicPr>
        <p:blipFill>
          <a:blip r:embed="rId3">
            <a:extLst>
              <a:ext uri="{96DAC541-7B7A-43D3-8B79-37D633B846F1}">
                <asvg:svgBlip xmlns:asvg="http://schemas.microsoft.com/office/drawing/2016/SVG/main" r:embed="rId4"/>
              </a:ext>
            </a:extLst>
          </a:blip>
          <a:srcRect/>
          <a:stretch/>
        </p:blipFill>
        <p:spPr>
          <a:xfrm>
            <a:off x="463845" y="1548530"/>
            <a:ext cx="914400" cy="914400"/>
          </a:xfrm>
          <a:prstGeom prst="rect">
            <a:avLst/>
          </a:prstGeom>
          <a:noFill/>
          <a:ln>
            <a:noFill/>
          </a:ln>
        </p:spPr>
      </p:pic>
      <p:pic>
        <p:nvPicPr>
          <p:cNvPr id="510" name="Google Shape;510;p24" descr="Group outline"/>
          <p:cNvPicPr preferRelativeResize="0"/>
          <p:nvPr/>
        </p:nvPicPr>
        <p:blipFill>
          <a:blip r:embed="rId5">
            <a:extLst>
              <a:ext uri="{96DAC541-7B7A-43D3-8B79-37D633B846F1}">
                <asvg:svgBlip xmlns:asvg="http://schemas.microsoft.com/office/drawing/2016/SVG/main" r:embed="rId6"/>
              </a:ext>
            </a:extLst>
          </a:blip>
          <a:srcRect/>
          <a:stretch/>
        </p:blipFill>
        <p:spPr>
          <a:xfrm>
            <a:off x="463845" y="2630827"/>
            <a:ext cx="914400" cy="914400"/>
          </a:xfrm>
          <a:prstGeom prst="rect">
            <a:avLst/>
          </a:prstGeom>
          <a:noFill/>
          <a:ln>
            <a:noFill/>
          </a:ln>
        </p:spPr>
      </p:pic>
      <p:pic>
        <p:nvPicPr>
          <p:cNvPr id="511" name="Google Shape;511;p24" descr="Road outline"/>
          <p:cNvPicPr preferRelativeResize="0"/>
          <p:nvPr/>
        </p:nvPicPr>
        <p:blipFill>
          <a:blip r:embed="rId7">
            <a:extLst>
              <a:ext uri="{96DAC541-7B7A-43D3-8B79-37D633B846F1}">
                <asvg:svgBlip xmlns:asvg="http://schemas.microsoft.com/office/drawing/2016/SVG/main" r:embed="rId8"/>
              </a:ext>
            </a:extLst>
          </a:blip>
          <a:srcRect/>
          <a:stretch/>
        </p:blipFill>
        <p:spPr>
          <a:xfrm>
            <a:off x="463845" y="4019914"/>
            <a:ext cx="914400" cy="914400"/>
          </a:xfrm>
          <a:prstGeom prst="rect">
            <a:avLst/>
          </a:prstGeom>
          <a:noFill/>
          <a:ln>
            <a:noFill/>
          </a:ln>
        </p:spPr>
      </p:pic>
      <p:pic>
        <p:nvPicPr>
          <p:cNvPr id="512" name="Google Shape;512;p24" descr="Tree With Roots outline"/>
          <p:cNvPicPr preferRelativeResize="0"/>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35368" y="5102211"/>
            <a:ext cx="771355" cy="771355"/>
          </a:xfrm>
          <a:prstGeom prst="rect">
            <a:avLst/>
          </a:prstGeom>
          <a:noFill/>
          <a:ln>
            <a:noFill/>
          </a:ln>
        </p:spPr>
      </p:pic>
    </p:spTree>
    <p:extLst>
      <p:ext uri="{BB962C8B-B14F-4D97-AF65-F5344CB8AC3E}">
        <p14:creationId xmlns:p14="http://schemas.microsoft.com/office/powerpoint/2010/main" val="5595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31" name="Google Shape;231;p4"/>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a:latin typeface="Calibri" panose="020F0502020204030204" pitchFamily="34" charset="0"/>
                <a:ea typeface="Calibri" panose="020F0502020204030204" pitchFamily="34" charset="0"/>
                <a:cs typeface="Calibri" panose="020F0502020204030204" pitchFamily="34" charset="0"/>
              </a:rPr>
              <a:t>Čo je to agroekológia</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4"/>
          <p:cNvSpPr txBox="1">
            <a:spLocks noGrp="1"/>
          </p:cNvSpPr>
          <p:nvPr>
            <p:ph type="body" idx="3"/>
          </p:nvPr>
        </p:nvSpPr>
        <p:spPr>
          <a:xfrm>
            <a:off x="850473" y="1359987"/>
            <a:ext cx="4593363"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V tomto module vám predstavíme svet AGROEKOLÓGIE a jej význam pre udržateľnosť a opatrenia v oblasti klímy. </a:t>
            </a:r>
            <a:endParaRPr dirty="0"/>
          </a:p>
          <a:p>
            <a:pPr marL="0" lvl="0" indent="0" algn="l" rtl="0">
              <a:lnSpc>
                <a:spcPct val="90000"/>
              </a:lnSpc>
              <a:spcBef>
                <a:spcPts val="600"/>
              </a:spcBef>
              <a:spcAft>
                <a:spcPts val="0"/>
              </a:spcAft>
              <a:buClr>
                <a:srgbClr val="000000"/>
              </a:buClr>
              <a:buSzPts val="2400"/>
              <a:buNone/>
            </a:pPr>
            <a:r>
              <a:rPr lang="en-US" dirty="0"/>
              <a:t>Po vysvetlení, čo je to </a:t>
            </a:r>
            <a:r>
              <a:rPr lang="en-US" dirty="0" err="1"/>
              <a:t>argoekológia, </a:t>
            </a:r>
            <a:r>
              <a:rPr lang="en-US" dirty="0"/>
              <a:t>rozoberieme jej historický kontext. Na konci tohto modulu pochopíte výhody agroekológie a svoju úlohu pri napredovaní smerom k odolnejšej a udržateľnejšej budúcnosti.</a:t>
            </a:r>
            <a:endParaRPr dirty="0"/>
          </a:p>
        </p:txBody>
      </p:sp>
      <p:sp>
        <p:nvSpPr>
          <p:cNvPr id="233" name="Google Shape;233;p4"/>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34" name="Google Shape;234;p4"/>
          <p:cNvSpPr txBox="1">
            <a:spLocks noGrp="1"/>
          </p:cNvSpPr>
          <p:nvPr>
            <p:ph type="body" idx="5"/>
          </p:nvPr>
        </p:nvSpPr>
        <p:spPr>
          <a:xfrm>
            <a:off x="6719882" y="2252978"/>
            <a:ext cx="4908686"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i="0" dirty="0">
                <a:latin typeface="Calibri" panose="020F0502020204030204" pitchFamily="34" charset="0"/>
                <a:ea typeface="Calibri" panose="020F0502020204030204" pitchFamily="34" charset="0"/>
                <a:cs typeface="Calibri" panose="020F0502020204030204" pitchFamily="34" charset="0"/>
                <a:sym typeface="Arial"/>
              </a:rPr>
              <a:t>Historický kontext a vývoj</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4"/>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36" name="Google Shape;236;p4"/>
          <p:cNvSpPr txBox="1">
            <a:spLocks noGrp="1"/>
          </p:cNvSpPr>
          <p:nvPr>
            <p:ph type="body" idx="7"/>
          </p:nvPr>
        </p:nvSpPr>
        <p:spPr>
          <a:xfrm>
            <a:off x="6698179" y="3167964"/>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b="1" i="0" dirty="0">
                <a:latin typeface="Calibri" panose="020F0502020204030204" pitchFamily="34" charset="0"/>
                <a:ea typeface="Calibri" panose="020F0502020204030204" pitchFamily="34" charset="0"/>
                <a:cs typeface="Calibri" panose="020F0502020204030204" pitchFamily="34" charset="0"/>
                <a:sym typeface="Arial"/>
              </a:rPr>
              <a:t>Výhody agroekológie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7" name="Google Shape;237;p4"/>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38" name="Google Shape;238;p4"/>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b="1" i="0" dirty="0">
                <a:latin typeface="Calibri" panose="020F0502020204030204" pitchFamily="34" charset="0"/>
                <a:ea typeface="Calibri" panose="020F0502020204030204" pitchFamily="34" charset="0"/>
                <a:cs typeface="Calibri" panose="020F0502020204030204" pitchFamily="34" charset="0"/>
                <a:sym typeface="Arial"/>
              </a:rPr>
              <a:t>Úloha drobných poľnohospodárov</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41" name="Google Shape;241;p4"/>
          <p:cNvSpPr txBox="1">
            <a:spLocks noGrp="1"/>
          </p:cNvSpPr>
          <p:nvPr>
            <p:ph type="body" idx="15"/>
          </p:nvPr>
        </p:nvSpPr>
        <p:spPr>
          <a:xfrm>
            <a:off x="850474" y="325323"/>
            <a:ext cx="5898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Úvod do agroekológie</a:t>
            </a:r>
            <a:endParaRPr/>
          </a:p>
        </p:txBody>
      </p:sp>
      <p:grpSp>
        <p:nvGrpSpPr>
          <p:cNvPr id="242" name="Google Shape;242;p4"/>
          <p:cNvGrpSpPr/>
          <p:nvPr/>
        </p:nvGrpSpPr>
        <p:grpSpPr>
          <a:xfrm rot="3730759">
            <a:off x="10867814" y="245891"/>
            <a:ext cx="949887" cy="1163493"/>
            <a:chOff x="7602444" y="4967675"/>
            <a:chExt cx="483620" cy="592374"/>
          </a:xfrm>
        </p:grpSpPr>
        <p:grpSp>
          <p:nvGrpSpPr>
            <p:cNvPr id="243" name="Google Shape;243;p4"/>
            <p:cNvGrpSpPr/>
            <p:nvPr/>
          </p:nvGrpSpPr>
          <p:grpSpPr>
            <a:xfrm>
              <a:off x="7618661" y="4967675"/>
              <a:ext cx="467403" cy="507609"/>
              <a:chOff x="2251964" y="3590497"/>
              <a:chExt cx="467403" cy="507609"/>
            </a:xfrm>
          </p:grpSpPr>
          <p:sp>
            <p:nvSpPr>
              <p:cNvPr id="244" name="Google Shape;244;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4"/>
            <p:cNvGrpSpPr/>
            <p:nvPr/>
          </p:nvGrpSpPr>
          <p:grpSpPr>
            <a:xfrm>
              <a:off x="7602444" y="4993761"/>
              <a:ext cx="421973" cy="566288"/>
              <a:chOff x="2235747" y="3616583"/>
              <a:chExt cx="421973" cy="566288"/>
            </a:xfrm>
          </p:grpSpPr>
          <p:sp>
            <p:nvSpPr>
              <p:cNvPr id="248" name="Google Shape;248;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Výborne!!! </a:t>
            </a:r>
            <a:r>
              <a:rPr lang="en-IE" sz="3600" dirty="0"/>
              <a:t>Práve ste dokončili Modul 1... pokračujte v tejto ceste učenia.</a:t>
            </a:r>
          </a:p>
          <a:p>
            <a:pPr>
              <a:lnSpc>
                <a:spcPct val="110000"/>
              </a:lnSpc>
            </a:pPr>
            <a:r>
              <a:rPr lang="en-IE" sz="3600" dirty="0"/>
              <a:t>V module 2 sa venujeme politikám a rámcom, ktoré podporujú agroekológiu.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Čo je to agroekológia?</a:t>
            </a:r>
            <a:endParaRPr/>
          </a:p>
        </p:txBody>
      </p:sp>
      <p:sp>
        <p:nvSpPr>
          <p:cNvPr id="256" name="Google Shape;256;p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1"/>
          </p:nvPr>
        </p:nvSpPr>
        <p:spPr>
          <a:xfrm>
            <a:off x="766975" y="1552286"/>
            <a:ext cx="5921543" cy="37534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0" i="0" dirty="0">
                <a:latin typeface="Calibri" panose="020F0502020204030204" pitchFamily="34" charset="0"/>
                <a:ea typeface="Calibri" panose="020F0502020204030204" pitchFamily="34" charset="0"/>
                <a:cs typeface="Calibri" panose="020F0502020204030204" pitchFamily="34" charset="0"/>
                <a:sym typeface="Arial"/>
              </a:rPr>
              <a:t>Agroekológia je holistický a integrovaný prístup, ktorý súčasne uplatňuje ekologické a sociálne koncepcie a princípy na navrhovanie a riadenie udržateľného poľnohospodárstva a potravinových systémov. Snaží sa </a:t>
            </a:r>
            <a:r>
              <a:rPr lang="en-US" b="0" i="0" dirty="0" err="1">
                <a:latin typeface="Calibri" panose="020F0502020204030204" pitchFamily="34" charset="0"/>
                <a:ea typeface="Calibri" panose="020F0502020204030204" pitchFamily="34" charset="0"/>
                <a:cs typeface="Calibri" panose="020F0502020204030204" pitchFamily="34" charset="0"/>
                <a:sym typeface="Arial"/>
              </a:rPr>
              <a:t>optimalizovať </a:t>
            </a:r>
            <a:r>
              <a:rPr lang="en-US" b="0" i="0" dirty="0">
                <a:latin typeface="Calibri" panose="020F0502020204030204" pitchFamily="34" charset="0"/>
                <a:ea typeface="Calibri" panose="020F0502020204030204" pitchFamily="34" charset="0"/>
                <a:cs typeface="Calibri" panose="020F0502020204030204" pitchFamily="34" charset="0"/>
                <a:sym typeface="Arial"/>
              </a:rPr>
              <a:t>interakcie medzi rastlinami, zvieratami, ľuďmi a životným prostredím a zároveň riešiť potrebu sociálne spravodlivých potravinových systémov, v rámci ktorých si ľudia môžu vybrať, čo budú jesť a ako a kde sa to bude vyrábať. </a:t>
            </a:r>
          </a:p>
        </p:txBody>
      </p:sp>
      <p:sp>
        <p:nvSpPr>
          <p:cNvPr id="262" name="Google Shape;262;p6"/>
          <p:cNvSpPr txBox="1">
            <a:spLocks noGrp="1"/>
          </p:cNvSpPr>
          <p:nvPr>
            <p:ph type="body" idx="2"/>
          </p:nvPr>
        </p:nvSpPr>
        <p:spPr>
          <a:xfrm>
            <a:off x="611677" y="814031"/>
            <a:ext cx="6494902"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dirty="0"/>
              <a:t>Ale najprv, čo je to agroekológia?</a:t>
            </a:r>
            <a:endParaRPr dirty="0"/>
          </a:p>
          <a:p>
            <a:pPr marL="0" lvl="0" indent="0" algn="l" rtl="0">
              <a:lnSpc>
                <a:spcPct val="90000"/>
              </a:lnSpc>
              <a:spcBef>
                <a:spcPts val="1000"/>
              </a:spcBef>
              <a:spcAft>
                <a:spcPts val="0"/>
              </a:spcAft>
              <a:buClr>
                <a:srgbClr val="000000"/>
              </a:buClr>
              <a:buSzPts val="3600"/>
              <a:buNone/>
            </a:pPr>
            <a:endParaRPr dirty="0"/>
          </a:p>
        </p:txBody>
      </p:sp>
      <p:pic>
        <p:nvPicPr>
          <p:cNvPr id="263" name="Google Shape;263;p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DDE6-2BD3-37E4-4BEB-D56624F038BE}"/>
              </a:ext>
            </a:extLst>
          </p:cNvPr>
          <p:cNvSpPr>
            <a:spLocks noGrp="1"/>
          </p:cNvSpPr>
          <p:nvPr>
            <p:ph type="body" idx="1"/>
          </p:nvPr>
        </p:nvSpPr>
        <p:spPr>
          <a:xfrm>
            <a:off x="694431" y="1404749"/>
            <a:ext cx="5055171" cy="3808175"/>
          </a:xfrm>
        </p:spPr>
        <p:txBody>
          <a:bodyPr/>
          <a:lstStyle/>
          <a:p>
            <a:r>
              <a:rPr lang="en-US" dirty="0"/>
              <a:t>Agroekológia vychádza z hlbokého pochopenia interakcií medzi </a:t>
            </a:r>
            <a:r>
              <a:rPr lang="en-US" b="1" dirty="0"/>
              <a:t>rastlinami, zvieratami, ľuďmi a životným prostredím </a:t>
            </a:r>
            <a:r>
              <a:rPr lang="en-US" dirty="0"/>
              <a:t>v rámci poľnohospodárskych systémov.</a:t>
            </a:r>
          </a:p>
          <a:p>
            <a:endParaRPr lang="en-IE" dirty="0"/>
          </a:p>
        </p:txBody>
      </p:sp>
      <p:pic>
        <p:nvPicPr>
          <p:cNvPr id="5" name="Picture Placeholder 4" descr="Backyard chicken in garden">
            <a:extLst>
              <a:ext uri="{FF2B5EF4-FFF2-40B4-BE49-F238E27FC236}">
                <a16:creationId xmlns:a16="http://schemas.microsoft.com/office/drawing/2014/main" id="{295D3F7C-3E5A-A16C-A4E9-94518AD3C95E}"/>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p:pic>
      <p:grpSp>
        <p:nvGrpSpPr>
          <p:cNvPr id="6" name="Google Shape;321;p11">
            <a:extLst>
              <a:ext uri="{FF2B5EF4-FFF2-40B4-BE49-F238E27FC236}">
                <a16:creationId xmlns:a16="http://schemas.microsoft.com/office/drawing/2014/main" id="{934C3081-540D-7021-C97D-564086705BD2}"/>
              </a:ext>
            </a:extLst>
          </p:cNvPr>
          <p:cNvGrpSpPr/>
          <p:nvPr/>
        </p:nvGrpSpPr>
        <p:grpSpPr>
          <a:xfrm rot="3730759">
            <a:off x="6010823" y="563287"/>
            <a:ext cx="949887" cy="1163493"/>
            <a:chOff x="7602444" y="4967675"/>
            <a:chExt cx="483620" cy="592374"/>
          </a:xfrm>
        </p:grpSpPr>
        <p:grpSp>
          <p:nvGrpSpPr>
            <p:cNvPr id="7" name="Google Shape;322;p11">
              <a:extLst>
                <a:ext uri="{FF2B5EF4-FFF2-40B4-BE49-F238E27FC236}">
                  <a16:creationId xmlns:a16="http://schemas.microsoft.com/office/drawing/2014/main" id="{4E78002A-AD92-967C-46A8-8320A46184B5}"/>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A6F8ABB7-9694-B04D-6086-D2422A45A41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8B41CD39-BCDC-7FBA-0CDB-DC56F57F7E7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5DDCD848-FC07-229F-E7F9-DF7D3F6F19F3}"/>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326;p11">
              <a:extLst>
                <a:ext uri="{FF2B5EF4-FFF2-40B4-BE49-F238E27FC236}">
                  <a16:creationId xmlns:a16="http://schemas.microsoft.com/office/drawing/2014/main" id="{6B74D2ED-DA4C-933A-C455-319602D8FA7F}"/>
                </a:ext>
              </a:extLst>
            </p:cNvPr>
            <p:cNvGrpSpPr/>
            <p:nvPr/>
          </p:nvGrpSpPr>
          <p:grpSpPr>
            <a:xfrm>
              <a:off x="7602444" y="4993761"/>
              <a:ext cx="421973" cy="566288"/>
              <a:chOff x="2235747" y="3616583"/>
              <a:chExt cx="421973" cy="566288"/>
            </a:xfrm>
          </p:grpSpPr>
          <p:sp>
            <p:nvSpPr>
              <p:cNvPr id="9" name="Google Shape;327;p11">
                <a:extLst>
                  <a:ext uri="{FF2B5EF4-FFF2-40B4-BE49-F238E27FC236}">
                    <a16:creationId xmlns:a16="http://schemas.microsoft.com/office/drawing/2014/main" id="{8ACCF968-0C66-479D-0C96-959B5AEA690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2814C663-4E44-9250-C665-A4C7E9AA891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8893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DE73CA-F1D0-9D2C-B5BA-47784DF20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80" y="261710"/>
            <a:ext cx="9467705" cy="6883710"/>
          </a:xfrm>
          <a:prstGeom prst="rect">
            <a:avLst/>
          </a:prstGeom>
          <a:noFill/>
        </p:spPr>
      </p:pic>
      <p:pic>
        <p:nvPicPr>
          <p:cNvPr id="4" name="Online Media 3" title="Agroecology for Sustainable Food Systems">
            <a:hlinkClick r:id="" action="ppaction://media"/>
            <a:extLst>
              <a:ext uri="{FF2B5EF4-FFF2-40B4-BE49-F238E27FC236}">
                <a16:creationId xmlns:a16="http://schemas.microsoft.com/office/drawing/2014/main" id="{ADE0D9F7-7F30-1D89-D7EC-4CEFE70DA631}"/>
              </a:ext>
            </a:extLst>
          </p:cNvPr>
          <p:cNvPicPr>
            <a:picLocks noRot="1" noChangeAspect="1"/>
          </p:cNvPicPr>
          <p:nvPr>
            <a:videoFile r:link="rId1"/>
          </p:nvPr>
        </p:nvPicPr>
        <p:blipFill>
          <a:blip r:embed="rId4"/>
          <a:stretch>
            <a:fillRect/>
          </a:stretch>
        </p:blipFill>
        <p:spPr>
          <a:xfrm>
            <a:off x="954936" y="885825"/>
            <a:ext cx="7158072" cy="4429125"/>
          </a:xfrm>
          <a:prstGeom prst="rect">
            <a:avLst/>
          </a:prstGeom>
        </p:spPr>
      </p:pic>
      <p:sp>
        <p:nvSpPr>
          <p:cNvPr id="7" name="TextBox 6">
            <a:extLst>
              <a:ext uri="{FF2B5EF4-FFF2-40B4-BE49-F238E27FC236}">
                <a16:creationId xmlns:a16="http://schemas.microsoft.com/office/drawing/2014/main" id="{020A315D-4CB6-2021-2E24-486A7D41E653}"/>
              </a:ext>
            </a:extLst>
          </p:cNvPr>
          <p:cNvSpPr txBox="1"/>
          <p:nvPr/>
        </p:nvSpPr>
        <p:spPr>
          <a:xfrm>
            <a:off x="1057420" y="5708232"/>
            <a:ext cx="2750788" cy="461665"/>
          </a:xfrm>
          <a:prstGeom prst="rect">
            <a:avLst/>
          </a:prstGeom>
          <a:noFill/>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hlinkClick r:id="rId5"/>
              </a:rPr>
              <a:t>Agroekológia pre udržateľné potravinové systémy (youtube.com)</a:t>
            </a:r>
            <a:endParaRPr lang="en-IE" sz="12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D0DF161-6C26-2870-2E8C-C9CA0FDB1DBE}"/>
              </a:ext>
            </a:extLst>
          </p:cNvPr>
          <p:cNvSpPr txBox="1"/>
          <p:nvPr/>
        </p:nvSpPr>
        <p:spPr>
          <a:xfrm>
            <a:off x="8724900" y="1171575"/>
            <a:ext cx="2876550" cy="3416320"/>
          </a:xfrm>
          <a:prstGeom prst="rect">
            <a:avLst/>
          </a:prstGeom>
          <a:noFill/>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V tomto krátkom videu sa dozviete, čo je to agroekológia a aký význam má pre dosiahnutie našich cieľov trvalo udržateľného rozvoja (SDG). </a:t>
            </a:r>
          </a:p>
        </p:txBody>
      </p:sp>
    </p:spTree>
    <p:extLst>
      <p:ext uri="{BB962C8B-B14F-4D97-AF65-F5344CB8AC3E}">
        <p14:creationId xmlns:p14="http://schemas.microsoft.com/office/powerpoint/2010/main" val="1505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6DB8B-4700-0D87-3671-344D32A26FDF}"/>
              </a:ext>
            </a:extLst>
          </p:cNvPr>
          <p:cNvSpPr>
            <a:spLocks noGrp="1"/>
          </p:cNvSpPr>
          <p:nvPr>
            <p:ph type="body" idx="1"/>
          </p:nvPr>
        </p:nvSpPr>
        <p:spPr>
          <a:xfrm>
            <a:off x="876301" y="1584286"/>
            <a:ext cx="5197642" cy="3025975"/>
          </a:xfrm>
        </p:spPr>
        <p:txBody>
          <a:bodyPr/>
          <a:lstStyle/>
          <a:p>
            <a:pPr marL="0" indent="0" algn="ctr"/>
            <a:r>
              <a:rPr lang="en-US" sz="3600" dirty="0"/>
              <a:t> Agroekológia uplatňuje ekologické princípy a koncepcie na </a:t>
            </a:r>
            <a:r>
              <a:rPr lang="en-US" sz="3600" b="1" dirty="0"/>
              <a:t>štúdium</a:t>
            </a:r>
            <a:r>
              <a:rPr lang="en-US" sz="3600" dirty="0"/>
              <a:t>, </a:t>
            </a:r>
            <a:r>
              <a:rPr lang="en-US" sz="3600" b="1" dirty="0"/>
              <a:t>navrhovanie </a:t>
            </a:r>
            <a:r>
              <a:rPr lang="en-US" sz="3600" dirty="0"/>
              <a:t>a </a:t>
            </a:r>
            <a:r>
              <a:rPr lang="en-US" sz="3600" b="1" dirty="0"/>
              <a:t>riadenie </a:t>
            </a:r>
            <a:r>
              <a:rPr lang="en-US" sz="3600" dirty="0"/>
              <a:t>udržateľných potravinových systémov. </a:t>
            </a:r>
            <a:endParaRPr lang="en-IE" sz="3600" dirty="0"/>
          </a:p>
        </p:txBody>
      </p:sp>
      <p:sp>
        <p:nvSpPr>
          <p:cNvPr id="6" name="TextBox 5">
            <a:extLst>
              <a:ext uri="{FF2B5EF4-FFF2-40B4-BE49-F238E27FC236}">
                <a16:creationId xmlns:a16="http://schemas.microsoft.com/office/drawing/2014/main" id="{30142127-063F-48B8-8888-D818EF1E4E4B}"/>
              </a:ext>
            </a:extLst>
          </p:cNvPr>
          <p:cNvSpPr txBox="1"/>
          <p:nvPr/>
        </p:nvSpPr>
        <p:spPr>
          <a:xfrm>
            <a:off x="6514635" y="1277945"/>
            <a:ext cx="5417856"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Agroekológia podporuje </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rozvoj vidieka a sociálny rozmer, </a:t>
            </a:r>
            <a:r>
              <a:rPr lang="en-US" sz="2400" dirty="0">
                <a:latin typeface="Calibri" panose="020F0502020204030204" pitchFamily="34" charset="0"/>
                <a:ea typeface="Calibri" panose="020F0502020204030204" pitchFamily="34" charset="0"/>
                <a:cs typeface="Calibri" panose="020F0502020204030204" pitchFamily="34" charset="0"/>
              </a:rPr>
              <a:t>ktorý úzko spája poľnohospodárov, spotrebiteľov, vlády a všetkých ostatných účastníkov potravinového reťazca.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Agroekológia je </a:t>
            </a:r>
            <a:r>
              <a:rPr lang="en-US" sz="2400" b="1" dirty="0">
                <a:solidFill>
                  <a:srgbClr val="8DC641"/>
                </a:solidFill>
                <a:latin typeface="Calibri" panose="020F0502020204030204" pitchFamily="34" charset="0"/>
                <a:ea typeface="Calibri" panose="020F0502020204030204" pitchFamily="34" charset="0"/>
                <a:cs typeface="Calibri" panose="020F0502020204030204" pitchFamily="34" charset="0"/>
              </a:rPr>
              <a:t>založená na vedomostiach</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Agroekológia </a:t>
            </a:r>
            <a:r>
              <a:rPr lang="en-US" sz="2400" b="1" dirty="0">
                <a:solidFill>
                  <a:srgbClr val="92D050"/>
                </a:solidFill>
                <a:latin typeface="Calibri" panose="020F0502020204030204" pitchFamily="34" charset="0"/>
                <a:ea typeface="Calibri" panose="020F0502020204030204" pitchFamily="34" charset="0"/>
                <a:cs typeface="Calibri" panose="020F0502020204030204" pitchFamily="34" charset="0"/>
              </a:rPr>
              <a:t>spája ľudí </a:t>
            </a:r>
            <a:r>
              <a:rPr lang="en-US" sz="2400" dirty="0">
                <a:latin typeface="Calibri" panose="020F0502020204030204" pitchFamily="34" charset="0"/>
                <a:ea typeface="Calibri" panose="020F0502020204030204" pitchFamily="34" charset="0"/>
                <a:cs typeface="Calibri" panose="020F0502020204030204" pitchFamily="34" charset="0"/>
              </a:rPr>
              <a:t>s ich potravinami a výrobcov so spotrebiteľmi, čím sa zdravé potraviny stávajú dostupnými pre všetkých spotrebiteľov a sú k dispozícii pre zdravé a udržateľné stravovanie.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oogle Shape;321;p11">
            <a:extLst>
              <a:ext uri="{FF2B5EF4-FFF2-40B4-BE49-F238E27FC236}">
                <a16:creationId xmlns:a16="http://schemas.microsoft.com/office/drawing/2014/main" id="{F0ADD862-0733-5993-7058-56886E8FA0AB}"/>
              </a:ext>
            </a:extLst>
          </p:cNvPr>
          <p:cNvGrpSpPr/>
          <p:nvPr/>
        </p:nvGrpSpPr>
        <p:grpSpPr>
          <a:xfrm rot="3730759">
            <a:off x="10980895" y="220390"/>
            <a:ext cx="949887" cy="1163493"/>
            <a:chOff x="7602444" y="4967675"/>
            <a:chExt cx="483620" cy="592374"/>
          </a:xfrm>
        </p:grpSpPr>
        <p:grpSp>
          <p:nvGrpSpPr>
            <p:cNvPr id="8" name="Google Shape;322;p11">
              <a:extLst>
                <a:ext uri="{FF2B5EF4-FFF2-40B4-BE49-F238E27FC236}">
                  <a16:creationId xmlns:a16="http://schemas.microsoft.com/office/drawing/2014/main" id="{5572D0B4-5C29-7A74-182A-1D3589F361B0}"/>
                </a:ext>
              </a:extLst>
            </p:cNvPr>
            <p:cNvGrpSpPr/>
            <p:nvPr/>
          </p:nvGrpSpPr>
          <p:grpSpPr>
            <a:xfrm>
              <a:off x="7618661" y="4967675"/>
              <a:ext cx="467403" cy="507609"/>
              <a:chOff x="2251964" y="3590497"/>
              <a:chExt cx="467403" cy="507609"/>
            </a:xfrm>
          </p:grpSpPr>
          <p:sp>
            <p:nvSpPr>
              <p:cNvPr id="12" name="Google Shape;323;p11">
                <a:extLst>
                  <a:ext uri="{FF2B5EF4-FFF2-40B4-BE49-F238E27FC236}">
                    <a16:creationId xmlns:a16="http://schemas.microsoft.com/office/drawing/2014/main" id="{C1D1DB99-7828-C510-26CB-8C089368420B}"/>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4;p11">
                <a:extLst>
                  <a:ext uri="{FF2B5EF4-FFF2-40B4-BE49-F238E27FC236}">
                    <a16:creationId xmlns:a16="http://schemas.microsoft.com/office/drawing/2014/main" id="{A76D2F01-1D1F-D78B-8AAC-C889B64BB30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5;p11">
                <a:extLst>
                  <a:ext uri="{FF2B5EF4-FFF2-40B4-BE49-F238E27FC236}">
                    <a16:creationId xmlns:a16="http://schemas.microsoft.com/office/drawing/2014/main" id="{77BC9B8A-0B19-9CD2-FBDE-C3C958CFF0F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326;p11">
              <a:extLst>
                <a:ext uri="{FF2B5EF4-FFF2-40B4-BE49-F238E27FC236}">
                  <a16:creationId xmlns:a16="http://schemas.microsoft.com/office/drawing/2014/main" id="{2E5C3B2B-8E10-4649-9CC0-6949AC84842D}"/>
                </a:ext>
              </a:extLst>
            </p:cNvPr>
            <p:cNvGrpSpPr/>
            <p:nvPr/>
          </p:nvGrpSpPr>
          <p:grpSpPr>
            <a:xfrm>
              <a:off x="7602444" y="4993761"/>
              <a:ext cx="421973" cy="566288"/>
              <a:chOff x="2235747" y="3616583"/>
              <a:chExt cx="421973" cy="566288"/>
            </a:xfrm>
          </p:grpSpPr>
          <p:sp>
            <p:nvSpPr>
              <p:cNvPr id="10" name="Google Shape;327;p11">
                <a:extLst>
                  <a:ext uri="{FF2B5EF4-FFF2-40B4-BE49-F238E27FC236}">
                    <a16:creationId xmlns:a16="http://schemas.microsoft.com/office/drawing/2014/main" id="{2B27651B-E52E-94C6-E00E-0D99DB704B7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8;p11">
                <a:extLst>
                  <a:ext uri="{FF2B5EF4-FFF2-40B4-BE49-F238E27FC236}">
                    <a16:creationId xmlns:a16="http://schemas.microsoft.com/office/drawing/2014/main" id="{6497E38C-235F-BF03-2108-7435D14A0618}"/>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77524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B731C-6FA0-55EC-9C42-2A67DA1701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491" y="2026619"/>
            <a:ext cx="11118163" cy="3640391"/>
          </a:xfrm>
          <a:prstGeom prst="rect">
            <a:avLst/>
          </a:prstGeom>
        </p:spPr>
      </p:pic>
      <p:sp>
        <p:nvSpPr>
          <p:cNvPr id="288" name="Google Shape;288;p7"/>
          <p:cNvSpPr txBox="1"/>
          <p:nvPr/>
        </p:nvSpPr>
        <p:spPr>
          <a:xfrm>
            <a:off x="889338" y="590457"/>
            <a:ext cx="10317508"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dirty="0">
                <a:solidFill>
                  <a:srgbClr val="000000"/>
                </a:solidFill>
                <a:latin typeface="Calibri"/>
                <a:ea typeface="Calibri"/>
                <a:cs typeface="Calibri"/>
                <a:sym typeface="Calibri"/>
              </a:rPr>
              <a:t>Agroekológia predstavuje posun k integrovanejším, ekologickejším a udržateľnejším poľnohospodárskym postupom.    </a:t>
            </a:r>
            <a:r>
              <a:rPr lang="en-US" sz="2800" b="1" dirty="0">
                <a:solidFill>
                  <a:srgbClr val="8DC641"/>
                </a:solidFill>
                <a:latin typeface="Calibri"/>
                <a:ea typeface="Calibri"/>
                <a:cs typeface="Calibri"/>
                <a:sym typeface="Calibri"/>
              </a:rPr>
              <a:t>10 prvkov agroekológie sú:</a:t>
            </a:r>
            <a:endParaRPr sz="2800" dirty="0">
              <a:solidFill>
                <a:srgbClr val="8DC641"/>
              </a:solidFill>
            </a:endParaRPr>
          </a:p>
          <a:p>
            <a:pPr marL="0" marR="0" lvl="0" indent="0" algn="l" rtl="0">
              <a:lnSpc>
                <a:spcPct val="90000"/>
              </a:lnSpc>
              <a:spcBef>
                <a:spcPts val="100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1EB00BD7-A610-0A1F-8D32-22470A5C6001}"/>
              </a:ext>
            </a:extLst>
          </p:cNvPr>
          <p:cNvSpPr txBox="1"/>
          <p:nvPr/>
        </p:nvSpPr>
        <p:spPr>
          <a:xfrm>
            <a:off x="1097279" y="3341205"/>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Rozmanitosť</a:t>
            </a:r>
          </a:p>
        </p:txBody>
      </p:sp>
      <p:sp>
        <p:nvSpPr>
          <p:cNvPr id="7" name="TextBox 6">
            <a:extLst>
              <a:ext uri="{FF2B5EF4-FFF2-40B4-BE49-F238E27FC236}">
                <a16:creationId xmlns:a16="http://schemas.microsoft.com/office/drawing/2014/main" id="{CD567251-5E58-6FE1-3FA8-F352D8AB65F1}"/>
              </a:ext>
            </a:extLst>
          </p:cNvPr>
          <p:cNvSpPr txBox="1"/>
          <p:nvPr/>
        </p:nvSpPr>
        <p:spPr>
          <a:xfrm>
            <a:off x="9569193" y="5012684"/>
            <a:ext cx="1751287"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Obehové a solidárne hospodárstvo</a:t>
            </a:r>
          </a:p>
        </p:txBody>
      </p:sp>
      <p:sp>
        <p:nvSpPr>
          <p:cNvPr id="8" name="TextBox 7">
            <a:extLst>
              <a:ext uri="{FF2B5EF4-FFF2-40B4-BE49-F238E27FC236}">
                <a16:creationId xmlns:a16="http://schemas.microsoft.com/office/drawing/2014/main" id="{3400DCBA-AAAE-61F9-874B-6A014926B3FA}"/>
              </a:ext>
            </a:extLst>
          </p:cNvPr>
          <p:cNvSpPr txBox="1"/>
          <p:nvPr/>
        </p:nvSpPr>
        <p:spPr>
          <a:xfrm>
            <a:off x="7203205" y="5012684"/>
            <a:ext cx="2017193"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Zodpovedné riadenie</a:t>
            </a:r>
          </a:p>
        </p:txBody>
      </p:sp>
      <p:sp>
        <p:nvSpPr>
          <p:cNvPr id="9" name="TextBox 8">
            <a:extLst>
              <a:ext uri="{FF2B5EF4-FFF2-40B4-BE49-F238E27FC236}">
                <a16:creationId xmlns:a16="http://schemas.microsoft.com/office/drawing/2014/main" id="{EBB035B1-0E07-B6FD-FECD-F3912BA667A3}"/>
              </a:ext>
            </a:extLst>
          </p:cNvPr>
          <p:cNvSpPr txBox="1"/>
          <p:nvPr/>
        </p:nvSpPr>
        <p:spPr>
          <a:xfrm>
            <a:off x="5136842" y="5012684"/>
            <a:ext cx="2017193"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Kultúra a stravovacie tradície</a:t>
            </a:r>
          </a:p>
        </p:txBody>
      </p:sp>
      <p:sp>
        <p:nvSpPr>
          <p:cNvPr id="10" name="TextBox 9">
            <a:extLst>
              <a:ext uri="{FF2B5EF4-FFF2-40B4-BE49-F238E27FC236}">
                <a16:creationId xmlns:a16="http://schemas.microsoft.com/office/drawing/2014/main" id="{1D86CCDB-BCAF-D0A7-DCA0-FE52CF39C25B}"/>
              </a:ext>
            </a:extLst>
          </p:cNvPr>
          <p:cNvSpPr txBox="1"/>
          <p:nvPr/>
        </p:nvSpPr>
        <p:spPr>
          <a:xfrm>
            <a:off x="3023029" y="5012684"/>
            <a:ext cx="1918448"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Ľudské a sociálne hodnoty</a:t>
            </a:r>
          </a:p>
        </p:txBody>
      </p:sp>
      <p:sp>
        <p:nvSpPr>
          <p:cNvPr id="11" name="TextBox 10">
            <a:extLst>
              <a:ext uri="{FF2B5EF4-FFF2-40B4-BE49-F238E27FC236}">
                <a16:creationId xmlns:a16="http://schemas.microsoft.com/office/drawing/2014/main" id="{6E8F27BE-CD8A-92DF-164F-09FD31D73E90}"/>
              </a:ext>
            </a:extLst>
          </p:cNvPr>
          <p:cNvSpPr txBox="1"/>
          <p:nvPr/>
        </p:nvSpPr>
        <p:spPr>
          <a:xfrm>
            <a:off x="1097279" y="5012684"/>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Odolnosť</a:t>
            </a:r>
          </a:p>
        </p:txBody>
      </p:sp>
      <p:sp>
        <p:nvSpPr>
          <p:cNvPr id="12" name="TextBox 11">
            <a:extLst>
              <a:ext uri="{FF2B5EF4-FFF2-40B4-BE49-F238E27FC236}">
                <a16:creationId xmlns:a16="http://schemas.microsoft.com/office/drawing/2014/main" id="{336161F6-B4A4-C798-139B-E0B8A6A98DC4}"/>
              </a:ext>
            </a:extLst>
          </p:cNvPr>
          <p:cNvSpPr txBox="1"/>
          <p:nvPr/>
        </p:nvSpPr>
        <p:spPr>
          <a:xfrm>
            <a:off x="2985312" y="3338228"/>
            <a:ext cx="2151530"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Spoluvytváranie a zdieľanie znalostí</a:t>
            </a:r>
          </a:p>
        </p:txBody>
      </p:sp>
      <p:sp>
        <p:nvSpPr>
          <p:cNvPr id="13" name="TextBox 12">
            <a:extLst>
              <a:ext uri="{FF2B5EF4-FFF2-40B4-BE49-F238E27FC236}">
                <a16:creationId xmlns:a16="http://schemas.microsoft.com/office/drawing/2014/main" id="{13E2F003-CC1F-2366-99A2-4124DEC2D702}"/>
              </a:ext>
            </a:extLst>
          </p:cNvPr>
          <p:cNvSpPr txBox="1"/>
          <p:nvPr/>
        </p:nvSpPr>
        <p:spPr>
          <a:xfrm>
            <a:off x="5382407" y="3313365"/>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Synergie</a:t>
            </a:r>
          </a:p>
        </p:txBody>
      </p:sp>
      <p:sp>
        <p:nvSpPr>
          <p:cNvPr id="14" name="TextBox 13">
            <a:extLst>
              <a:ext uri="{FF2B5EF4-FFF2-40B4-BE49-F238E27FC236}">
                <a16:creationId xmlns:a16="http://schemas.microsoft.com/office/drawing/2014/main" id="{0E4787B0-10D9-36D3-7C46-C889A3C4C54C}"/>
              </a:ext>
            </a:extLst>
          </p:cNvPr>
          <p:cNvSpPr txBox="1"/>
          <p:nvPr/>
        </p:nvSpPr>
        <p:spPr>
          <a:xfrm>
            <a:off x="7399600" y="334564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Účinnosť</a:t>
            </a:r>
          </a:p>
        </p:txBody>
      </p:sp>
      <p:sp>
        <p:nvSpPr>
          <p:cNvPr id="15" name="TextBox 14">
            <a:extLst>
              <a:ext uri="{FF2B5EF4-FFF2-40B4-BE49-F238E27FC236}">
                <a16:creationId xmlns:a16="http://schemas.microsoft.com/office/drawing/2014/main" id="{71EEC3FF-0EF2-C619-7C84-903A6D8B9AE9}"/>
              </a:ext>
            </a:extLst>
          </p:cNvPr>
          <p:cNvSpPr txBox="1"/>
          <p:nvPr/>
        </p:nvSpPr>
        <p:spPr>
          <a:xfrm>
            <a:off x="9582441" y="333822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Recyklácia</a:t>
            </a:r>
          </a:p>
        </p:txBody>
      </p:sp>
      <p:sp>
        <p:nvSpPr>
          <p:cNvPr id="16" name="TextBox 15">
            <a:extLst>
              <a:ext uri="{FF2B5EF4-FFF2-40B4-BE49-F238E27FC236}">
                <a16:creationId xmlns:a16="http://schemas.microsoft.com/office/drawing/2014/main" id="{C1BF015A-105F-2AAA-3A6F-ACCC6549F657}"/>
              </a:ext>
            </a:extLst>
          </p:cNvPr>
          <p:cNvSpPr txBox="1"/>
          <p:nvPr/>
        </p:nvSpPr>
        <p:spPr>
          <a:xfrm>
            <a:off x="9839926" y="5888684"/>
            <a:ext cx="1751287"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hlinkClick r:id="rId3" action="ppaction://hlinkfile"/>
              </a:rPr>
              <a:t>Zdroj</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94849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8677</TotalTime>
  <Words>2078</Words>
  <Application>Microsoft Office PowerPoint</Application>
  <PresentationFormat>Widescreen</PresentationFormat>
  <Paragraphs>155</Paragraphs>
  <Slides>30</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Montserrat Light</vt:lpstr>
      <vt:lpstr>Calibri</vt:lpstr>
      <vt:lpstr>Lato Black</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docId:73BCAB0D26AB70703A533A2E583C9197</cp:keywords>
  <cp:lastModifiedBy>Paula Whyte ( Momentum Consulting )</cp:lastModifiedBy>
  <cp:revision>10</cp:revision>
  <dcterms:created xsi:type="dcterms:W3CDTF">2020-10-14T13:32:04Z</dcterms:created>
  <dcterms:modified xsi:type="dcterms:W3CDTF">2024-08-06T07:59:02Z</dcterms:modified>
</cp:coreProperties>
</file>