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4289" r:id="rId30"/>
  </p:sldIdLst>
  <p:sldSz cx="12192000" cy="6858000"/>
  <p:notesSz cx="6858000" cy="9144000"/>
  <p:embeddedFontLst>
    <p:embeddedFont>
      <p:font typeface="Montserrat Light" panose="000004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aY8ByA/WuzriChMegbi9+Q6T3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DC641"/>
    <a:srgbClr val="D6EBBB"/>
    <a:srgbClr val="6A972D"/>
    <a:srgbClr val="9FDADF"/>
    <a:srgbClr val="34969E"/>
    <a:srgbClr val="55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fb70a8396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efb70a8396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g2efb70a8396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2" name="Google Shape;5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8" name="Google Shape;5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5" name="Google Shape;5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2" name="Google Shape;2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5"/>
          <p:cNvSpPr/>
          <p:nvPr/>
        </p:nvSpPr>
        <p:spPr>
          <a:xfrm>
            <a:off x="477385" y="748834"/>
            <a:ext cx="5335251"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5"/>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5"/>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5"/>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5"/>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5"/>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5"/>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5"/>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5"/>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5"/>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5"/>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5"/>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5"/>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5"/>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5"/>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5"/>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5"/>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 name="Google Shape;151;p45"/>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52" name="Google Shape;152;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5"/>
          <p:cNvGrpSpPr/>
          <p:nvPr/>
        </p:nvGrpSpPr>
        <p:grpSpPr>
          <a:xfrm>
            <a:off x="9031059" y="445499"/>
            <a:ext cx="2735993" cy="679345"/>
            <a:chOff x="0" y="0"/>
            <a:chExt cx="2301694" cy="571500"/>
          </a:xfrm>
        </p:grpSpPr>
        <p:sp>
          <p:nvSpPr>
            <p:cNvPr id="156" name="Google Shape;156;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45"/>
            <p:cNvPicPr preferRelativeResize="0"/>
            <p:nvPr/>
          </p:nvPicPr>
          <p:blipFill rotWithShape="1">
            <a:blip r:embed="rId3">
              <a:alphaModFix/>
            </a:blip>
            <a:srcRect r="44449"/>
            <a:stretch/>
          </p:blipFill>
          <p:spPr>
            <a:xfrm>
              <a:off x="312965" y="96237"/>
              <a:ext cx="1675765" cy="384810"/>
            </a:xfrm>
            <a:prstGeom prst="rect">
              <a:avLst/>
            </a:prstGeom>
            <a:noFill/>
            <a:ln>
              <a:noFill/>
            </a:ln>
          </p:spPr>
        </p:pic>
      </p:grpSp>
      <p:sp>
        <p:nvSpPr>
          <p:cNvPr id="158" name="Google Shape;158;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6"/>
          <p:cNvGrpSpPr/>
          <p:nvPr/>
        </p:nvGrpSpPr>
        <p:grpSpPr>
          <a:xfrm>
            <a:off x="9236842" y="286604"/>
            <a:ext cx="2735993" cy="679345"/>
            <a:chOff x="0" y="0"/>
            <a:chExt cx="2301694" cy="571500"/>
          </a:xfrm>
        </p:grpSpPr>
        <p:sp>
          <p:nvSpPr>
            <p:cNvPr id="166" name="Google Shape;166;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46"/>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68" name="Google Shape;168;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46"/>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6"/>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71" name="Google Shape;171;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8"/>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9"/>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9"/>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50"/>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5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50"/>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50"/>
          <p:cNvPicPr preferRelativeResize="0"/>
          <p:nvPr/>
        </p:nvPicPr>
        <p:blipFill rotWithShape="1">
          <a:blip r:embed="rId2">
            <a:alphaModFix/>
          </a:blip>
          <a:srcRect l="-18315" t="15976" r="29196" b="11083"/>
          <a:stretch/>
        </p:blipFill>
        <p:spPr>
          <a:xfrm>
            <a:off x="3752900" y="1247613"/>
            <a:ext cx="8439100" cy="5375657"/>
          </a:xfrm>
          <a:prstGeom prst="rect">
            <a:avLst/>
          </a:prstGeom>
          <a:noFill/>
          <a:ln>
            <a:noFill/>
          </a:ln>
        </p:spPr>
      </p:pic>
      <p:sp>
        <p:nvSpPr>
          <p:cNvPr id="190" name="Google Shape;190;p50"/>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5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95717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6"/>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3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 name="Google Shape;48;p36"/>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49" name="Google Shape;49;p36"/>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0" name="Google Shape;50;p36"/>
          <p:cNvGrpSpPr/>
          <p:nvPr/>
        </p:nvGrpSpPr>
        <p:grpSpPr>
          <a:xfrm>
            <a:off x="482255" y="3109382"/>
            <a:ext cx="6917577" cy="2914086"/>
            <a:chOff x="1202708" y="6807724"/>
            <a:chExt cx="6270636" cy="2641557"/>
          </a:xfrm>
        </p:grpSpPr>
        <p:grpSp>
          <p:nvGrpSpPr>
            <p:cNvPr id="51" name="Google Shape;51;p36"/>
            <p:cNvGrpSpPr/>
            <p:nvPr/>
          </p:nvGrpSpPr>
          <p:grpSpPr>
            <a:xfrm>
              <a:off x="2348838" y="6807724"/>
              <a:ext cx="1249545" cy="2223620"/>
              <a:chOff x="2348838" y="6807724"/>
              <a:chExt cx="1249545" cy="2223620"/>
            </a:xfrm>
          </p:grpSpPr>
          <p:sp>
            <p:nvSpPr>
              <p:cNvPr id="52" name="Google Shape;52;p36"/>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6"/>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6"/>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6"/>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36"/>
              <p:cNvGrpSpPr/>
              <p:nvPr/>
            </p:nvGrpSpPr>
            <p:grpSpPr>
              <a:xfrm>
                <a:off x="2483956" y="6807724"/>
                <a:ext cx="738321" cy="802017"/>
                <a:chOff x="2483956" y="6807724"/>
                <a:chExt cx="738321" cy="802017"/>
              </a:xfrm>
            </p:grpSpPr>
            <p:sp>
              <p:nvSpPr>
                <p:cNvPr id="57" name="Google Shape;57;p36"/>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6"/>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6"/>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0" name="Google Shape;60;p36"/>
            <p:cNvGrpSpPr/>
            <p:nvPr/>
          </p:nvGrpSpPr>
          <p:grpSpPr>
            <a:xfrm>
              <a:off x="1202708" y="6848940"/>
              <a:ext cx="6270636" cy="2600341"/>
              <a:chOff x="1202708" y="6848940"/>
              <a:chExt cx="6270636" cy="2600341"/>
            </a:xfrm>
          </p:grpSpPr>
          <p:sp>
            <p:nvSpPr>
              <p:cNvPr id="61" name="Google Shape;61;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3" name="Google Shape;63;p36"/>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7"/>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7"/>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7"/>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37"/>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70" name="Google Shape;70;p37"/>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8"/>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8"/>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8"/>
          <p:cNvGrpSpPr/>
          <p:nvPr/>
        </p:nvGrpSpPr>
        <p:grpSpPr>
          <a:xfrm>
            <a:off x="4054161" y="721803"/>
            <a:ext cx="7547911" cy="1674487"/>
            <a:chOff x="4061909" y="1565906"/>
            <a:chExt cx="7547911" cy="1882781"/>
          </a:xfrm>
        </p:grpSpPr>
        <p:cxnSp>
          <p:nvCxnSpPr>
            <p:cNvPr id="78" name="Google Shape;78;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8"/>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8"/>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8"/>
          <p:cNvGrpSpPr/>
          <p:nvPr/>
        </p:nvGrpSpPr>
        <p:grpSpPr>
          <a:xfrm>
            <a:off x="4054160" y="2644936"/>
            <a:ext cx="7547911" cy="1674487"/>
            <a:chOff x="4061909" y="1565906"/>
            <a:chExt cx="7547911" cy="1882781"/>
          </a:xfrm>
        </p:grpSpPr>
        <p:cxnSp>
          <p:nvCxnSpPr>
            <p:cNvPr id="87" name="Google Shape;87;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8"/>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8"/>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8"/>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8"/>
          <p:cNvGrpSpPr/>
          <p:nvPr/>
        </p:nvGrpSpPr>
        <p:grpSpPr>
          <a:xfrm>
            <a:off x="4069658" y="4508733"/>
            <a:ext cx="7547911" cy="1674487"/>
            <a:chOff x="4061909" y="1565906"/>
            <a:chExt cx="7547911" cy="1882781"/>
          </a:xfrm>
        </p:grpSpPr>
        <p:cxnSp>
          <p:nvCxnSpPr>
            <p:cNvPr id="96" name="Google Shape;96;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8"/>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8"/>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1"/>
        <p:cNvGrpSpPr/>
        <p:nvPr/>
      </p:nvGrpSpPr>
      <p:grpSpPr>
        <a:xfrm>
          <a:off x="0" y="0"/>
          <a:ext cx="0" cy="0"/>
          <a:chOff x="0" y="0"/>
          <a:chExt cx="0" cy="0"/>
        </a:xfrm>
      </p:grpSpPr>
      <p:sp>
        <p:nvSpPr>
          <p:cNvPr id="102" name="Google Shape;102;p39"/>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9"/>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9"/>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9"/>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06"/>
        <p:cNvGrpSpPr/>
        <p:nvPr/>
      </p:nvGrpSpPr>
      <p:grpSpPr>
        <a:xfrm>
          <a:off x="0" y="0"/>
          <a:ext cx="0" cy="0"/>
          <a:chOff x="0" y="0"/>
          <a:chExt cx="0" cy="0"/>
        </a:xfrm>
      </p:grpSpPr>
      <p:sp>
        <p:nvSpPr>
          <p:cNvPr id="107" name="Google Shape;107;p40"/>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p40"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109" name="Google Shape;109;p40"/>
          <p:cNvSpPr>
            <a:spLocks noGrp="1"/>
          </p:cNvSpPr>
          <p:nvPr>
            <p:ph type="pic" idx="2"/>
          </p:nvPr>
        </p:nvSpPr>
        <p:spPr>
          <a:xfrm>
            <a:off x="8912202" y="1246695"/>
            <a:ext cx="2444127" cy="4336988"/>
          </a:xfrm>
          <a:prstGeom prst="rect">
            <a:avLst/>
          </a:prstGeom>
          <a:solidFill>
            <a:srgbClr val="D8D8D8"/>
          </a:solidFill>
          <a:ln>
            <a:noFill/>
          </a:ln>
        </p:spPr>
      </p:sp>
      <p:sp>
        <p:nvSpPr>
          <p:cNvPr id="110" name="Google Shape;110;p4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3" name="Google Shape;123;p42"/>
          <p:cNvGrpSpPr/>
          <p:nvPr/>
        </p:nvGrpSpPr>
        <p:grpSpPr>
          <a:xfrm>
            <a:off x="309236" y="3028352"/>
            <a:ext cx="6499866" cy="2738122"/>
            <a:chOff x="1202708" y="6807724"/>
            <a:chExt cx="6270636" cy="2641557"/>
          </a:xfrm>
        </p:grpSpPr>
        <p:grpSp>
          <p:nvGrpSpPr>
            <p:cNvPr id="124" name="Google Shape;124;p42"/>
            <p:cNvGrpSpPr/>
            <p:nvPr/>
          </p:nvGrpSpPr>
          <p:grpSpPr>
            <a:xfrm>
              <a:off x="2348838" y="6807724"/>
              <a:ext cx="1249545" cy="2223620"/>
              <a:chOff x="2348838" y="6807724"/>
              <a:chExt cx="1249545" cy="2223620"/>
            </a:xfrm>
          </p:grpSpPr>
          <p:sp>
            <p:nvSpPr>
              <p:cNvPr id="125" name="Google Shape;125;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9" name="Google Shape;129;p42"/>
              <p:cNvGrpSpPr/>
              <p:nvPr/>
            </p:nvGrpSpPr>
            <p:grpSpPr>
              <a:xfrm>
                <a:off x="2483956" y="6807724"/>
                <a:ext cx="738321" cy="802017"/>
                <a:chOff x="2483956" y="6807724"/>
                <a:chExt cx="738321" cy="802017"/>
              </a:xfrm>
            </p:grpSpPr>
            <p:sp>
              <p:nvSpPr>
                <p:cNvPr id="130" name="Google Shape;130;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33" name="Google Shape;133;p42"/>
            <p:cNvGrpSpPr/>
            <p:nvPr/>
          </p:nvGrpSpPr>
          <p:grpSpPr>
            <a:xfrm>
              <a:off x="1202708" y="6848940"/>
              <a:ext cx="6270636" cy="2600341"/>
              <a:chOff x="1202708" y="6848940"/>
              <a:chExt cx="6270636" cy="2600341"/>
            </a:xfrm>
          </p:grpSpPr>
          <p:sp>
            <p:nvSpPr>
              <p:cNvPr id="134" name="Google Shape;134;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6" name="Google Shape;136;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B5CFEB40-1220-4238-862C-C886346A5294}"/>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EDDDA138-8329-AE5A-A7B1-55239543468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4B848362-1636-0B96-8FD5-24698C6EB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40" name="Google Shape;140;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41" name="Google Shape;141;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cap="none">
                <a:solidFill>
                  <a:srgbClr val="000000"/>
                </a:solidFill>
                <a:latin typeface="Calibri"/>
                <a:ea typeface="Calibri"/>
                <a:cs typeface="Calibri"/>
                <a:sym typeface="Calibri"/>
              </a:rPr>
              <a:t>EU DARE </a:t>
            </a:r>
            <a:r>
              <a:rPr lang="en-GB"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42" name="Google Shape;142;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PLEASE DELETE THIS INSTRUCTION SLIDE BEFORE PRESENTING FINAL PRESENTATION </a:t>
            </a:r>
            <a:r>
              <a:rPr lang="en-GB"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45" name="Google Shape;145;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9">
            <a:alphaModFix/>
          </a:blip>
          <a:srcRect l="5742" t="75046" r="6485" b="13954"/>
          <a:stretch/>
        </p:blipFill>
        <p:spPr>
          <a:xfrm>
            <a:off x="8124669" y="6375621"/>
            <a:ext cx="3540279" cy="252000"/>
          </a:xfrm>
          <a:prstGeom prst="rect">
            <a:avLst/>
          </a:prstGeom>
          <a:noFill/>
          <a:ln>
            <a:noFill/>
          </a:ln>
        </p:spPr>
      </p:pic>
      <p:sp>
        <p:nvSpPr>
          <p:cNvPr id="11" name="Google Shape;11;p33"/>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lickr.com/photos/gtzecosan/5981896147/"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365154672_Sustainable_Water_Management_Practices_for_Intensified_Agriculture" TargetMode="External"/><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371232800_Use_of_Treated_Sewage_or_wastewater_as_an_Irrigation_Water_for_Agricultural_Purposes-_Environmental_Health_and_Economic_Impac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wwfbalticfarmer.org/bsfya-denmark-201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221078431500074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researchgate.net/publication/235704197_Crop_evapotranspiration-Guidelines_for_computing_crop_water_requirements-FAO_Irrigation_and_drainage_paper_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530878"/>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Water Resource Management</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MODULE 6</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9"/>
          <p:cNvGrpSpPr/>
          <p:nvPr/>
        </p:nvGrpSpPr>
        <p:grpSpPr>
          <a:xfrm>
            <a:off x="1047750" y="666751"/>
            <a:ext cx="10555133" cy="5524498"/>
            <a:chOff x="-60288" y="-52915"/>
            <a:chExt cx="10555133" cy="5524498"/>
          </a:xfrm>
        </p:grpSpPr>
        <p:sp>
          <p:nvSpPr>
            <p:cNvPr id="361" name="Google Shape;361;p9"/>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txBox="1"/>
            <p:nvPr/>
          </p:nvSpPr>
          <p:spPr>
            <a:xfrm>
              <a:off x="1402270" y="329789"/>
              <a:ext cx="3699671"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Climatic parameters</a:t>
              </a:r>
              <a:endParaRPr sz="2600" b="1" i="0" u="none" strike="noStrike" cap="none" dirty="0">
                <a:latin typeface="Arial"/>
                <a:ea typeface="Arial"/>
                <a:cs typeface="Arial"/>
                <a:sym typeface="Arial"/>
              </a:endParaRPr>
            </a:p>
          </p:txBody>
        </p:sp>
        <p:sp>
          <p:nvSpPr>
            <p:cNvPr id="363" name="Google Shape;363;p9"/>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9"/>
            <p:cNvSpPr txBox="1"/>
            <p:nvPr/>
          </p:nvSpPr>
          <p:spPr>
            <a:xfrm>
              <a:off x="806384" y="1072536"/>
              <a:ext cx="3699671" cy="4399047"/>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Essential for local and regional irrigation programs.</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100" b="1" i="0" u="none" strike="noStrike" cap="none" dirty="0">
                  <a:latin typeface="Calibri"/>
                  <a:ea typeface="Calibri"/>
                  <a:cs typeface="Calibri"/>
                  <a:sym typeface="Calibri"/>
                </a:rPr>
                <a:t>Reference Evapotranspiration </a:t>
              </a:r>
              <a:r>
                <a:rPr lang="en-GB" sz="2100" b="0" i="0" u="none" strike="noStrike" cap="none" dirty="0">
                  <a:latin typeface="Calibri"/>
                  <a:ea typeface="Calibri"/>
                  <a:cs typeface="Calibri"/>
                  <a:sym typeface="Calibri"/>
                </a:rPr>
                <a:t>Estimated using weather data and empirical equations, with local calibration.</a:t>
              </a:r>
              <a:endParaRPr sz="2100" b="0" i="0" u="none" strike="noStrike" cap="none" dirty="0">
                <a:latin typeface="Arial"/>
                <a:ea typeface="Arial"/>
                <a:cs typeface="Arial"/>
                <a:sym typeface="Arial"/>
              </a:endParaRPr>
            </a:p>
            <a:p>
              <a:pPr marL="228600" marR="0" lvl="1" indent="-228600" algn="l" rtl="0">
                <a:lnSpc>
                  <a:spcPct val="90000"/>
                </a:lnSpc>
                <a:spcBef>
                  <a:spcPts val="300"/>
                </a:spcBef>
                <a:spcAft>
                  <a:spcPts val="0"/>
                </a:spcAft>
                <a:buClr>
                  <a:schemeClr val="lt1"/>
                </a:buClr>
                <a:buSzPts val="2000"/>
                <a:buFont typeface="Calibri"/>
                <a:buChar char="•"/>
              </a:pPr>
              <a:r>
                <a:rPr lang="en-GB" sz="2100" b="1" i="0" u="none" strike="noStrike" cap="none" dirty="0">
                  <a:latin typeface="Calibri"/>
                  <a:ea typeface="Calibri"/>
                  <a:cs typeface="Calibri"/>
                  <a:sym typeface="Calibri"/>
                </a:rPr>
                <a:t>Crop Evapotranspiration </a:t>
              </a:r>
              <a:r>
                <a:rPr lang="en-GB" sz="2100" b="0" i="0" u="none" strike="noStrike" cap="none" dirty="0">
                  <a:latin typeface="Calibri"/>
                  <a:ea typeface="Calibri"/>
                  <a:cs typeface="Calibri"/>
                  <a:sym typeface="Calibri"/>
                </a:rPr>
                <a:t>Calculated using crop-specific coefficients.</a:t>
              </a:r>
              <a:endParaRPr sz="2100" b="0" i="0" u="none" strike="noStrike" cap="none" dirty="0">
                <a:latin typeface="Arial"/>
                <a:ea typeface="Arial"/>
                <a:cs typeface="Arial"/>
                <a:sym typeface="Arial"/>
              </a:endParaRPr>
            </a:p>
          </p:txBody>
        </p:sp>
        <p:sp>
          <p:nvSpPr>
            <p:cNvPr id="365" name="Google Shape;365;p9"/>
            <p:cNvSpPr/>
            <p:nvPr/>
          </p:nvSpPr>
          <p:spPr>
            <a:xfrm>
              <a:off x="-60288" y="-52915"/>
              <a:ext cx="1609419" cy="1630521"/>
            </a:xfrm>
            <a:prstGeom prst="rect">
              <a:avLst/>
            </a:prstGeom>
            <a:blipFill rotWithShape="1">
              <a:blip r:embed="rId3">
                <a:alphaModFix/>
              </a:blip>
              <a:stretch>
                <a:fillRect l="-24995" r="-24994"/>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9"/>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6365635" y="359218"/>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Soil – water balance</a:t>
              </a:r>
              <a:endParaRPr sz="2600" b="1" i="0" u="none" strike="noStrike" cap="none" dirty="0">
                <a:latin typeface="Arial"/>
                <a:ea typeface="Arial"/>
                <a:cs typeface="Arial"/>
                <a:sym typeface="Arial"/>
              </a:endParaRPr>
            </a:p>
          </p:txBody>
        </p:sp>
        <p:sp>
          <p:nvSpPr>
            <p:cNvPr id="368" name="Google Shape;368;p9"/>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9"/>
            <p:cNvSpPr txBox="1"/>
            <p:nvPr/>
          </p:nvSpPr>
          <p:spPr>
            <a:xfrm>
              <a:off x="6209030" y="1072537"/>
              <a:ext cx="3699671" cy="4399046"/>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Equilibrium between water in the soil and water entering/leaving.</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Arial"/>
                <a:buChar char="•"/>
              </a:pPr>
              <a:r>
                <a:rPr lang="en-GB" sz="2100" b="0" i="0" u="none" strike="noStrike" cap="none" dirty="0">
                  <a:latin typeface="Calibri"/>
                  <a:ea typeface="Calibri"/>
                  <a:cs typeface="Calibri"/>
                  <a:sym typeface="Calibri"/>
                </a:rPr>
                <a:t>Suitable for various agricultural settings, from small farms to regional systems.</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High effectiveness, reliant on technological advancement and support services.</a:t>
              </a:r>
              <a:endParaRPr sz="2100" b="0" i="0" u="none" strike="noStrike" cap="none" dirty="0">
                <a:latin typeface="Calibri"/>
                <a:ea typeface="Calibri"/>
                <a:cs typeface="Calibri"/>
                <a:sym typeface="Calibri"/>
              </a:endParaRPr>
            </a:p>
          </p:txBody>
        </p:sp>
        <p:sp>
          <p:nvSpPr>
            <p:cNvPr id="370" name="Google Shape;370;p9"/>
            <p:cNvSpPr/>
            <p:nvPr/>
          </p:nvSpPr>
          <p:spPr>
            <a:xfrm>
              <a:off x="5342360" y="-52915"/>
              <a:ext cx="1609418" cy="1630521"/>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D92DDFB-BF09-DFEE-8DA2-8441EA4AA0D9}"/>
              </a:ext>
            </a:extLst>
          </p:cNvPr>
          <p:cNvGrpSpPr/>
          <p:nvPr/>
        </p:nvGrpSpPr>
        <p:grpSpPr>
          <a:xfrm rot="3730759">
            <a:off x="673028" y="5041788"/>
            <a:ext cx="949887" cy="1163493"/>
            <a:chOff x="7602444" y="4967675"/>
            <a:chExt cx="483620" cy="592374"/>
          </a:xfrm>
        </p:grpSpPr>
        <p:grpSp>
          <p:nvGrpSpPr>
            <p:cNvPr id="3" name="Google Shape;301;p5">
              <a:extLst>
                <a:ext uri="{FF2B5EF4-FFF2-40B4-BE49-F238E27FC236}">
                  <a16:creationId xmlns:a16="http://schemas.microsoft.com/office/drawing/2014/main" id="{2FC02B03-C2FC-943F-CB75-A4BD6ED4AF4C}"/>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601D40E9-F346-2DDF-5F70-37B8312FB42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D5569BE2-ED26-87C2-7773-D7ECCB3FE21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145CF245-EAAF-7644-F0F0-207E73020E56}"/>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9AF47E00-E150-F73E-7217-2723AE231060}"/>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25138E96-C093-EFBA-655E-456A123723B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6568F056-87C5-EF66-65AC-02C3887255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Precision Irrigation</a:t>
            </a:r>
            <a:endParaRPr/>
          </a:p>
        </p:txBody>
      </p:sp>
      <p:sp>
        <p:nvSpPr>
          <p:cNvPr id="377" name="Google Shape;377;p1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11"/>
          <p:cNvGrpSpPr/>
          <p:nvPr/>
        </p:nvGrpSpPr>
        <p:grpSpPr>
          <a:xfrm>
            <a:off x="1123950" y="1111216"/>
            <a:ext cx="6933528" cy="4097519"/>
            <a:chOff x="0" y="396463"/>
            <a:chExt cx="7058123" cy="4097519"/>
          </a:xfrm>
          <a:solidFill>
            <a:srgbClr val="8DC641"/>
          </a:solidFill>
        </p:grpSpPr>
        <p:sp>
          <p:nvSpPr>
            <p:cNvPr id="383" name="Google Shape;383;p11"/>
            <p:cNvSpPr/>
            <p:nvPr/>
          </p:nvSpPr>
          <p:spPr>
            <a:xfrm>
              <a:off x="0" y="39646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4" name="Google Shape;384;p11"/>
            <p:cNvSpPr txBox="1"/>
            <p:nvPr/>
          </p:nvSpPr>
          <p:spPr>
            <a:xfrm>
              <a:off x="64425" y="46088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dirty="0">
                  <a:latin typeface="Calibri"/>
                  <a:ea typeface="Calibri"/>
                  <a:cs typeface="Calibri"/>
                  <a:sym typeface="Calibri"/>
                </a:rPr>
                <a:t>Precision irrigation </a:t>
              </a:r>
              <a:r>
                <a:rPr lang="en-GB" sz="2400" b="0" i="0" u="none" strike="noStrike" cap="none" dirty="0">
                  <a:latin typeface="Calibri"/>
                  <a:ea typeface="Calibri"/>
                  <a:cs typeface="Calibri"/>
                  <a:sym typeface="Calibri"/>
                </a:rPr>
                <a:t>delivers moisture directly to crops in small amounts when required, accurately supporting crop needs.</a:t>
              </a:r>
              <a:endParaRPr sz="1400" b="0" i="0" u="none" strike="noStrike" cap="none" dirty="0">
                <a:latin typeface="Arial"/>
                <a:ea typeface="Arial"/>
                <a:cs typeface="Arial"/>
                <a:sym typeface="Arial"/>
              </a:endParaRPr>
            </a:p>
          </p:txBody>
        </p:sp>
        <p:sp>
          <p:nvSpPr>
            <p:cNvPr id="385" name="Google Shape;385;p11"/>
            <p:cNvSpPr/>
            <p:nvPr/>
          </p:nvSpPr>
          <p:spPr>
            <a:xfrm>
              <a:off x="0" y="178534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6" name="Google Shape;386;p11"/>
            <p:cNvSpPr txBox="1"/>
            <p:nvPr/>
          </p:nvSpPr>
          <p:spPr>
            <a:xfrm>
              <a:off x="64425" y="184976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latin typeface="Calibri"/>
                  <a:ea typeface="Calibri"/>
                  <a:cs typeface="Calibri"/>
                  <a:sym typeface="Calibri"/>
                </a:rPr>
                <a:t>The system ensures crops receive </a:t>
              </a:r>
              <a:r>
                <a:rPr lang="en-GB" sz="2400" b="1" i="0" u="none" strike="noStrike" cap="none" dirty="0">
                  <a:latin typeface="Calibri"/>
                  <a:ea typeface="Calibri"/>
                  <a:cs typeface="Calibri"/>
                  <a:sym typeface="Calibri"/>
                </a:rPr>
                <a:t>water and nutrients </a:t>
              </a:r>
              <a:r>
                <a:rPr lang="en-GB" sz="2400" b="0" i="0" u="none" strike="noStrike" cap="none" dirty="0">
                  <a:latin typeface="Calibri"/>
                  <a:ea typeface="Calibri"/>
                  <a:cs typeface="Calibri"/>
                  <a:sym typeface="Calibri"/>
                </a:rPr>
                <a:t>at the right time, place, and in optimal quantities, promoting their growth and development</a:t>
              </a:r>
              <a:endParaRPr sz="2400" b="0" i="0" u="none" strike="noStrike" cap="none" dirty="0">
                <a:latin typeface="Calibri"/>
                <a:ea typeface="Calibri"/>
                <a:cs typeface="Calibri"/>
                <a:sym typeface="Calibri"/>
              </a:endParaRPr>
            </a:p>
          </p:txBody>
        </p:sp>
        <p:sp>
          <p:nvSpPr>
            <p:cNvPr id="387" name="Google Shape;387;p11"/>
            <p:cNvSpPr/>
            <p:nvPr/>
          </p:nvSpPr>
          <p:spPr>
            <a:xfrm>
              <a:off x="0" y="317422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388" name="Google Shape;388;p11"/>
            <p:cNvSpPr txBox="1"/>
            <p:nvPr/>
          </p:nvSpPr>
          <p:spPr>
            <a:xfrm>
              <a:off x="64425" y="323864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latin typeface="Calibri"/>
                  <a:ea typeface="Calibri"/>
                  <a:cs typeface="Calibri"/>
                  <a:sym typeface="Calibri"/>
                </a:rPr>
                <a:t>Precision systems </a:t>
              </a:r>
              <a:r>
                <a:rPr lang="en-GB" sz="2400" b="1" i="0" u="none" strike="noStrike" cap="none" dirty="0">
                  <a:latin typeface="Calibri"/>
                  <a:ea typeface="Calibri"/>
                  <a:cs typeface="Calibri"/>
                  <a:sym typeface="Calibri"/>
                </a:rPr>
                <a:t>deliver water directly to the root zone</a:t>
              </a:r>
              <a:r>
                <a:rPr lang="en-GB" sz="2400" b="0" i="0" u="none" strike="noStrike" cap="none" dirty="0">
                  <a:latin typeface="Calibri"/>
                  <a:ea typeface="Calibri"/>
                  <a:cs typeface="Calibri"/>
                  <a:sym typeface="Calibri"/>
                </a:rPr>
                <a:t>, minimising waste and maximising utilisation.</a:t>
              </a:r>
              <a:endParaRPr sz="2400" b="0" i="0" u="none" strike="noStrike" cap="none" dirty="0">
                <a:latin typeface="Calibri"/>
                <a:ea typeface="Calibri"/>
                <a:cs typeface="Calibri"/>
                <a:sym typeface="Calibri"/>
              </a:endParaRPr>
            </a:p>
          </p:txBody>
        </p:sp>
      </p:grpSp>
      <p:pic>
        <p:nvPicPr>
          <p:cNvPr id="389" name="Google Shape;389;p11" descr="A irrigation system spraying plants&#10;&#10;Description automatically generated"/>
          <p:cNvPicPr preferRelativeResize="0">
            <a:picLocks noGrp="1"/>
          </p:cNvPicPr>
          <p:nvPr>
            <p:ph type="pic" idx="2"/>
          </p:nvPr>
        </p:nvPicPr>
        <p:blipFill rotWithShape="1">
          <a:blip r:embed="rId3">
            <a:alphaModFix/>
          </a:blip>
          <a:srcRect l="31180" r="31180"/>
          <a:stretch/>
        </p:blipFill>
        <p:spPr>
          <a:xfrm>
            <a:off x="8912202" y="1246695"/>
            <a:ext cx="2444127" cy="4336988"/>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12"/>
          <p:cNvGrpSpPr/>
          <p:nvPr/>
        </p:nvGrpSpPr>
        <p:grpSpPr>
          <a:xfrm>
            <a:off x="0" y="31275"/>
            <a:ext cx="3199156" cy="2005533"/>
            <a:chOff x="0" y="286255"/>
            <a:chExt cx="3199156" cy="2005533"/>
          </a:xfrm>
        </p:grpSpPr>
        <p:sp>
          <p:nvSpPr>
            <p:cNvPr id="395" name="Google Shape;395;p12"/>
            <p:cNvSpPr/>
            <p:nvPr/>
          </p:nvSpPr>
          <p:spPr>
            <a:xfrm>
              <a:off x="0" y="952658"/>
              <a:ext cx="3104256" cy="1153551"/>
            </a:xfrm>
            <a:custGeom>
              <a:avLst/>
              <a:gdLst/>
              <a:ahLst/>
              <a:cxnLst/>
              <a:rect l="l" t="t" r="r" b="b"/>
              <a:pathLst>
                <a:path w="6493" h="2412" extrusionOk="0">
                  <a:moveTo>
                    <a:pt x="4501" y="0"/>
                  </a:moveTo>
                  <a:lnTo>
                    <a:pt x="4501" y="0"/>
                  </a:lnTo>
                  <a:cubicBezTo>
                    <a:pt x="4394" y="0"/>
                    <a:pt x="4394" y="0"/>
                    <a:pt x="4394" y="0"/>
                  </a:cubicBezTo>
                  <a:cubicBezTo>
                    <a:pt x="0" y="0"/>
                    <a:pt x="0" y="0"/>
                    <a:pt x="0" y="0"/>
                  </a:cubicBezTo>
                  <a:cubicBezTo>
                    <a:pt x="0" y="2098"/>
                    <a:pt x="0" y="2098"/>
                    <a:pt x="0" y="2098"/>
                  </a:cubicBezTo>
                  <a:cubicBezTo>
                    <a:pt x="4394" y="2098"/>
                    <a:pt x="4394" y="2098"/>
                    <a:pt x="4394" y="2098"/>
                  </a:cubicBezTo>
                  <a:cubicBezTo>
                    <a:pt x="4394" y="2411"/>
                    <a:pt x="4394" y="2411"/>
                    <a:pt x="4394" y="2411"/>
                  </a:cubicBezTo>
                  <a:cubicBezTo>
                    <a:pt x="6492" y="2411"/>
                    <a:pt x="6492" y="2411"/>
                    <a:pt x="6492" y="2411"/>
                  </a:cubicBezTo>
                  <a:cubicBezTo>
                    <a:pt x="6492" y="405"/>
                    <a:pt x="6492" y="405"/>
                    <a:pt x="6492" y="405"/>
                  </a:cubicBezTo>
                  <a:cubicBezTo>
                    <a:pt x="6492" y="182"/>
                    <a:pt x="6310" y="0"/>
                    <a:pt x="6087" y="0"/>
                  </a:cubicBezTo>
                  <a:lnTo>
                    <a:pt x="4501" y="0"/>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6" name="Google Shape;396;p12"/>
            <p:cNvSpPr/>
            <p:nvPr/>
          </p:nvSpPr>
          <p:spPr>
            <a:xfrm>
              <a:off x="2018189" y="2106208"/>
              <a:ext cx="1180967" cy="185580"/>
            </a:xfrm>
            <a:custGeom>
              <a:avLst/>
              <a:gdLst/>
              <a:ahLst/>
              <a:cxnLst/>
              <a:rect l="l" t="t" r="r" b="b"/>
              <a:pathLst>
                <a:path w="2471" h="390" extrusionOk="0">
                  <a:moveTo>
                    <a:pt x="2280" y="389"/>
                  </a:moveTo>
                  <a:lnTo>
                    <a:pt x="2280" y="389"/>
                  </a:lnTo>
                  <a:cubicBezTo>
                    <a:pt x="190" y="389"/>
                    <a:pt x="190" y="389"/>
                    <a:pt x="190" y="389"/>
                  </a:cubicBezTo>
                  <a:cubicBezTo>
                    <a:pt x="83" y="389"/>
                    <a:pt x="0" y="298"/>
                    <a:pt x="0" y="190"/>
                  </a:cubicBezTo>
                  <a:lnTo>
                    <a:pt x="0" y="190"/>
                  </a:lnTo>
                  <a:cubicBezTo>
                    <a:pt x="0" y="91"/>
                    <a:pt x="83" y="0"/>
                    <a:pt x="190" y="0"/>
                  </a:cubicBezTo>
                  <a:cubicBezTo>
                    <a:pt x="2280" y="0"/>
                    <a:pt x="2280" y="0"/>
                    <a:pt x="2280" y="0"/>
                  </a:cubicBezTo>
                  <a:cubicBezTo>
                    <a:pt x="2387" y="0"/>
                    <a:pt x="2470" y="91"/>
                    <a:pt x="2470" y="190"/>
                  </a:cubicBezTo>
                  <a:lnTo>
                    <a:pt x="2470" y="190"/>
                  </a:lnTo>
                  <a:cubicBezTo>
                    <a:pt x="2470" y="298"/>
                    <a:pt x="2387" y="389"/>
                    <a:pt x="2280" y="389"/>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7" name="Google Shape;397;p12"/>
            <p:cNvSpPr/>
            <p:nvPr/>
          </p:nvSpPr>
          <p:spPr>
            <a:xfrm>
              <a:off x="750757" y="545645"/>
              <a:ext cx="428101" cy="419665"/>
            </a:xfrm>
            <a:custGeom>
              <a:avLst/>
              <a:gdLst/>
              <a:ahLst/>
              <a:cxnLst/>
              <a:rect l="l" t="t" r="r" b="b"/>
              <a:pathLst>
                <a:path w="893" h="877" extrusionOk="0">
                  <a:moveTo>
                    <a:pt x="892" y="876"/>
                  </a:moveTo>
                  <a:lnTo>
                    <a:pt x="0" y="876"/>
                  </a:lnTo>
                  <a:lnTo>
                    <a:pt x="0" y="0"/>
                  </a:lnTo>
                  <a:lnTo>
                    <a:pt x="892" y="0"/>
                  </a:lnTo>
                  <a:lnTo>
                    <a:pt x="892" y="876"/>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8" name="Google Shape;398;p12"/>
            <p:cNvSpPr/>
            <p:nvPr/>
          </p:nvSpPr>
          <p:spPr>
            <a:xfrm>
              <a:off x="185580" y="286255"/>
              <a:ext cx="1579544" cy="261500"/>
            </a:xfrm>
            <a:custGeom>
              <a:avLst/>
              <a:gdLst/>
              <a:ahLst/>
              <a:cxnLst/>
              <a:rect l="l" t="t" r="r" b="b"/>
              <a:pathLst>
                <a:path w="3305" h="546" extrusionOk="0">
                  <a:moveTo>
                    <a:pt x="3122" y="545"/>
                  </a:moveTo>
                  <a:lnTo>
                    <a:pt x="3122" y="545"/>
                  </a:lnTo>
                  <a:cubicBezTo>
                    <a:pt x="182" y="545"/>
                    <a:pt x="182" y="545"/>
                    <a:pt x="182" y="545"/>
                  </a:cubicBezTo>
                  <a:cubicBezTo>
                    <a:pt x="83" y="545"/>
                    <a:pt x="0" y="463"/>
                    <a:pt x="0" y="364"/>
                  </a:cubicBezTo>
                  <a:cubicBezTo>
                    <a:pt x="0" y="182"/>
                    <a:pt x="0" y="182"/>
                    <a:pt x="0" y="182"/>
                  </a:cubicBezTo>
                  <a:cubicBezTo>
                    <a:pt x="0" y="83"/>
                    <a:pt x="83" y="0"/>
                    <a:pt x="182" y="0"/>
                  </a:cubicBezTo>
                  <a:cubicBezTo>
                    <a:pt x="3122" y="0"/>
                    <a:pt x="3122" y="0"/>
                    <a:pt x="3122" y="0"/>
                  </a:cubicBezTo>
                  <a:cubicBezTo>
                    <a:pt x="3221" y="0"/>
                    <a:pt x="3304" y="83"/>
                    <a:pt x="3304" y="182"/>
                  </a:cubicBezTo>
                  <a:cubicBezTo>
                    <a:pt x="3304" y="364"/>
                    <a:pt x="3304" y="364"/>
                    <a:pt x="3304" y="364"/>
                  </a:cubicBezTo>
                  <a:cubicBezTo>
                    <a:pt x="3304" y="463"/>
                    <a:pt x="3221" y="545"/>
                    <a:pt x="3122" y="545"/>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399" name="Google Shape;399;p12"/>
          <p:cNvSpPr/>
          <p:nvPr/>
        </p:nvSpPr>
        <p:spPr>
          <a:xfrm>
            <a:off x="7218217" y="2242599"/>
            <a:ext cx="1520496" cy="1710292"/>
          </a:xfrm>
          <a:custGeom>
            <a:avLst/>
            <a:gdLst/>
            <a:ahLst/>
            <a:cxnLst/>
            <a:rect l="l" t="t" r="r" b="b"/>
            <a:pathLst>
              <a:path w="3181" h="3577" extrusionOk="0">
                <a:moveTo>
                  <a:pt x="1726" y="83"/>
                </a:moveTo>
                <a:lnTo>
                  <a:pt x="1726" y="83"/>
                </a:lnTo>
                <a:cubicBezTo>
                  <a:pt x="1652" y="0"/>
                  <a:pt x="1520" y="0"/>
                  <a:pt x="1445" y="83"/>
                </a:cubicBezTo>
                <a:cubicBezTo>
                  <a:pt x="562" y="966"/>
                  <a:pt x="562" y="966"/>
                  <a:pt x="562" y="966"/>
                </a:cubicBezTo>
                <a:cubicBezTo>
                  <a:pt x="0" y="1528"/>
                  <a:pt x="0" y="2445"/>
                  <a:pt x="562" y="3014"/>
                </a:cubicBezTo>
                <a:lnTo>
                  <a:pt x="562" y="3014"/>
                </a:lnTo>
                <a:cubicBezTo>
                  <a:pt x="1131" y="3576"/>
                  <a:pt x="2048" y="3576"/>
                  <a:pt x="2610" y="3014"/>
                </a:cubicBezTo>
                <a:lnTo>
                  <a:pt x="2610" y="3014"/>
                </a:lnTo>
                <a:cubicBezTo>
                  <a:pt x="3180" y="2445"/>
                  <a:pt x="3180" y="1528"/>
                  <a:pt x="2610" y="966"/>
                </a:cubicBezTo>
                <a:lnTo>
                  <a:pt x="1726" y="83"/>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0" name="Google Shape;400;p12"/>
          <p:cNvSpPr/>
          <p:nvPr/>
        </p:nvSpPr>
        <p:spPr>
          <a:xfrm>
            <a:off x="4603614" y="2242599"/>
            <a:ext cx="1520496" cy="1710292"/>
          </a:xfrm>
          <a:custGeom>
            <a:avLst/>
            <a:gdLst/>
            <a:ahLst/>
            <a:cxnLst/>
            <a:rect l="l" t="t" r="r" b="b"/>
            <a:pathLst>
              <a:path w="3180" h="3577" extrusionOk="0">
                <a:moveTo>
                  <a:pt x="1734" y="83"/>
                </a:moveTo>
                <a:lnTo>
                  <a:pt x="1734" y="83"/>
                </a:lnTo>
                <a:cubicBezTo>
                  <a:pt x="1660" y="0"/>
                  <a:pt x="1528" y="0"/>
                  <a:pt x="1453"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79" y="2445"/>
                  <a:pt x="3179" y="1528"/>
                  <a:pt x="2618" y="966"/>
                </a:cubicBezTo>
                <a:lnTo>
                  <a:pt x="1734"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1" name="Google Shape;401;p12"/>
          <p:cNvSpPr/>
          <p:nvPr/>
        </p:nvSpPr>
        <p:spPr>
          <a:xfrm>
            <a:off x="2191537" y="2888791"/>
            <a:ext cx="991169" cy="858309"/>
          </a:xfrm>
          <a:custGeom>
            <a:avLst/>
            <a:gdLst/>
            <a:ahLst/>
            <a:cxnLst/>
            <a:rect l="l" t="t" r="r" b="b"/>
            <a:pathLst>
              <a:path w="2074" h="1793" extrusionOk="0">
                <a:moveTo>
                  <a:pt x="1941" y="520"/>
                </a:moveTo>
                <a:lnTo>
                  <a:pt x="1941" y="520"/>
                </a:lnTo>
                <a:cubicBezTo>
                  <a:pt x="1850" y="421"/>
                  <a:pt x="1726" y="372"/>
                  <a:pt x="1577" y="363"/>
                </a:cubicBezTo>
                <a:cubicBezTo>
                  <a:pt x="1734" y="99"/>
                  <a:pt x="1734" y="99"/>
                  <a:pt x="1734" y="99"/>
                </a:cubicBezTo>
                <a:cubicBezTo>
                  <a:pt x="1751" y="74"/>
                  <a:pt x="1751" y="41"/>
                  <a:pt x="1726" y="16"/>
                </a:cubicBezTo>
                <a:cubicBezTo>
                  <a:pt x="1701" y="0"/>
                  <a:pt x="1668" y="0"/>
                  <a:pt x="1644" y="25"/>
                </a:cubicBezTo>
                <a:cubicBezTo>
                  <a:pt x="1396" y="264"/>
                  <a:pt x="1396" y="264"/>
                  <a:pt x="1396" y="264"/>
                </a:cubicBezTo>
                <a:cubicBezTo>
                  <a:pt x="1322" y="223"/>
                  <a:pt x="1239" y="198"/>
                  <a:pt x="1148" y="198"/>
                </a:cubicBezTo>
                <a:cubicBezTo>
                  <a:pt x="933" y="198"/>
                  <a:pt x="743" y="339"/>
                  <a:pt x="686" y="545"/>
                </a:cubicBezTo>
                <a:cubicBezTo>
                  <a:pt x="652" y="537"/>
                  <a:pt x="611" y="528"/>
                  <a:pt x="570" y="528"/>
                </a:cubicBezTo>
                <a:cubicBezTo>
                  <a:pt x="454" y="528"/>
                  <a:pt x="347" y="553"/>
                  <a:pt x="265" y="594"/>
                </a:cubicBezTo>
                <a:cubicBezTo>
                  <a:pt x="182" y="636"/>
                  <a:pt x="116" y="693"/>
                  <a:pt x="74" y="768"/>
                </a:cubicBezTo>
                <a:cubicBezTo>
                  <a:pt x="0" y="900"/>
                  <a:pt x="0" y="1057"/>
                  <a:pt x="74" y="1181"/>
                </a:cubicBezTo>
                <a:cubicBezTo>
                  <a:pt x="149" y="1313"/>
                  <a:pt x="306" y="1396"/>
                  <a:pt x="496" y="1396"/>
                </a:cubicBezTo>
                <a:cubicBezTo>
                  <a:pt x="966" y="1396"/>
                  <a:pt x="966" y="1396"/>
                  <a:pt x="966" y="1396"/>
                </a:cubicBezTo>
                <a:cubicBezTo>
                  <a:pt x="768" y="1701"/>
                  <a:pt x="768" y="1701"/>
                  <a:pt x="768" y="1701"/>
                </a:cubicBezTo>
                <a:cubicBezTo>
                  <a:pt x="752" y="1726"/>
                  <a:pt x="760" y="1759"/>
                  <a:pt x="785" y="1783"/>
                </a:cubicBezTo>
                <a:cubicBezTo>
                  <a:pt x="793" y="1792"/>
                  <a:pt x="809" y="1792"/>
                  <a:pt x="818" y="1792"/>
                </a:cubicBezTo>
                <a:cubicBezTo>
                  <a:pt x="834" y="1792"/>
                  <a:pt x="851" y="1792"/>
                  <a:pt x="859" y="1775"/>
                </a:cubicBezTo>
                <a:cubicBezTo>
                  <a:pt x="1280" y="1396"/>
                  <a:pt x="1280" y="1396"/>
                  <a:pt x="1280" y="1396"/>
                </a:cubicBezTo>
                <a:lnTo>
                  <a:pt x="1289" y="1396"/>
                </a:lnTo>
                <a:cubicBezTo>
                  <a:pt x="1437" y="1396"/>
                  <a:pt x="1437" y="1396"/>
                  <a:pt x="1437" y="1396"/>
                </a:cubicBezTo>
                <a:cubicBezTo>
                  <a:pt x="1627" y="1396"/>
                  <a:pt x="1792" y="1338"/>
                  <a:pt x="1908" y="1230"/>
                </a:cubicBezTo>
                <a:cubicBezTo>
                  <a:pt x="2015" y="1131"/>
                  <a:pt x="2073" y="999"/>
                  <a:pt x="2073" y="850"/>
                </a:cubicBezTo>
                <a:cubicBezTo>
                  <a:pt x="2073" y="726"/>
                  <a:pt x="2024" y="611"/>
                  <a:pt x="1941" y="520"/>
                </a:cubicBezTo>
                <a:close/>
                <a:moveTo>
                  <a:pt x="1569" y="487"/>
                </a:moveTo>
                <a:lnTo>
                  <a:pt x="1569" y="487"/>
                </a:lnTo>
                <a:cubicBezTo>
                  <a:pt x="1685" y="487"/>
                  <a:pt x="1784" y="528"/>
                  <a:pt x="1858" y="603"/>
                </a:cubicBezTo>
                <a:cubicBezTo>
                  <a:pt x="1875" y="619"/>
                  <a:pt x="1891" y="644"/>
                  <a:pt x="1908" y="669"/>
                </a:cubicBezTo>
                <a:lnTo>
                  <a:pt x="1908" y="669"/>
                </a:lnTo>
                <a:cubicBezTo>
                  <a:pt x="1396" y="669"/>
                  <a:pt x="1396" y="669"/>
                  <a:pt x="1396" y="669"/>
                </a:cubicBezTo>
                <a:cubicBezTo>
                  <a:pt x="1503" y="487"/>
                  <a:pt x="1503" y="487"/>
                  <a:pt x="1503" y="487"/>
                </a:cubicBezTo>
                <a:cubicBezTo>
                  <a:pt x="1528" y="487"/>
                  <a:pt x="1544" y="487"/>
                  <a:pt x="1569" y="487"/>
                </a:cubicBezTo>
                <a:close/>
                <a:moveTo>
                  <a:pt x="1041" y="1280"/>
                </a:moveTo>
                <a:lnTo>
                  <a:pt x="1041" y="1280"/>
                </a:lnTo>
                <a:cubicBezTo>
                  <a:pt x="496" y="1280"/>
                  <a:pt x="496" y="1280"/>
                  <a:pt x="496" y="1280"/>
                </a:cubicBezTo>
                <a:cubicBezTo>
                  <a:pt x="347" y="1280"/>
                  <a:pt x="231" y="1222"/>
                  <a:pt x="174" y="1123"/>
                </a:cubicBezTo>
                <a:cubicBezTo>
                  <a:pt x="124" y="1032"/>
                  <a:pt x="124" y="916"/>
                  <a:pt x="182" y="826"/>
                </a:cubicBezTo>
                <a:cubicBezTo>
                  <a:pt x="215" y="776"/>
                  <a:pt x="256" y="735"/>
                  <a:pt x="314" y="702"/>
                </a:cubicBezTo>
                <a:cubicBezTo>
                  <a:pt x="388" y="669"/>
                  <a:pt x="471" y="652"/>
                  <a:pt x="570" y="652"/>
                </a:cubicBezTo>
                <a:cubicBezTo>
                  <a:pt x="619" y="652"/>
                  <a:pt x="669" y="660"/>
                  <a:pt x="710" y="677"/>
                </a:cubicBezTo>
                <a:cubicBezTo>
                  <a:pt x="727" y="685"/>
                  <a:pt x="752" y="685"/>
                  <a:pt x="768" y="677"/>
                </a:cubicBezTo>
                <a:cubicBezTo>
                  <a:pt x="785" y="669"/>
                  <a:pt x="793" y="652"/>
                  <a:pt x="793" y="636"/>
                </a:cubicBezTo>
                <a:cubicBezTo>
                  <a:pt x="818" y="454"/>
                  <a:pt x="966" y="314"/>
                  <a:pt x="1148" y="314"/>
                </a:cubicBezTo>
                <a:cubicBezTo>
                  <a:pt x="1206" y="314"/>
                  <a:pt x="1256" y="330"/>
                  <a:pt x="1297" y="347"/>
                </a:cubicBezTo>
                <a:cubicBezTo>
                  <a:pt x="677" y="933"/>
                  <a:pt x="677" y="933"/>
                  <a:pt x="677" y="933"/>
                </a:cubicBezTo>
                <a:cubicBezTo>
                  <a:pt x="652" y="949"/>
                  <a:pt x="652" y="974"/>
                  <a:pt x="661" y="999"/>
                </a:cubicBezTo>
                <a:cubicBezTo>
                  <a:pt x="669" y="1024"/>
                  <a:pt x="694" y="1040"/>
                  <a:pt x="719" y="1040"/>
                </a:cubicBezTo>
                <a:cubicBezTo>
                  <a:pt x="1198" y="1040"/>
                  <a:pt x="1198" y="1040"/>
                  <a:pt x="1198" y="1040"/>
                </a:cubicBezTo>
                <a:cubicBezTo>
                  <a:pt x="1049" y="1280"/>
                  <a:pt x="1049" y="1280"/>
                  <a:pt x="1049" y="1280"/>
                </a:cubicBezTo>
                <a:cubicBezTo>
                  <a:pt x="1041" y="1280"/>
                  <a:pt x="1041" y="1280"/>
                  <a:pt x="1041" y="1280"/>
                </a:cubicBezTo>
                <a:close/>
                <a:moveTo>
                  <a:pt x="1363" y="1007"/>
                </a:moveTo>
                <a:lnTo>
                  <a:pt x="1363" y="1007"/>
                </a:lnTo>
                <a:cubicBezTo>
                  <a:pt x="1371" y="991"/>
                  <a:pt x="1371" y="966"/>
                  <a:pt x="1363" y="949"/>
                </a:cubicBezTo>
                <a:cubicBezTo>
                  <a:pt x="1355" y="933"/>
                  <a:pt x="1330" y="916"/>
                  <a:pt x="1313" y="916"/>
                </a:cubicBezTo>
                <a:cubicBezTo>
                  <a:pt x="867" y="916"/>
                  <a:pt x="867" y="916"/>
                  <a:pt x="867" y="916"/>
                </a:cubicBezTo>
                <a:cubicBezTo>
                  <a:pt x="1404" y="413"/>
                  <a:pt x="1404" y="413"/>
                  <a:pt x="1404" y="413"/>
                </a:cubicBezTo>
                <a:cubicBezTo>
                  <a:pt x="1421" y="396"/>
                  <a:pt x="1421" y="396"/>
                  <a:pt x="1421" y="396"/>
                </a:cubicBezTo>
                <a:cubicBezTo>
                  <a:pt x="1404" y="421"/>
                  <a:pt x="1404" y="421"/>
                  <a:pt x="1404" y="421"/>
                </a:cubicBezTo>
                <a:cubicBezTo>
                  <a:pt x="1239" y="702"/>
                  <a:pt x="1239" y="702"/>
                  <a:pt x="1239" y="702"/>
                </a:cubicBezTo>
                <a:cubicBezTo>
                  <a:pt x="1231" y="718"/>
                  <a:pt x="1231" y="743"/>
                  <a:pt x="1239" y="759"/>
                </a:cubicBezTo>
                <a:cubicBezTo>
                  <a:pt x="1247" y="784"/>
                  <a:pt x="1272" y="793"/>
                  <a:pt x="1289" y="793"/>
                </a:cubicBezTo>
                <a:cubicBezTo>
                  <a:pt x="1751" y="793"/>
                  <a:pt x="1751" y="793"/>
                  <a:pt x="1751" y="793"/>
                </a:cubicBezTo>
                <a:cubicBezTo>
                  <a:pt x="1132" y="1371"/>
                  <a:pt x="1132" y="1371"/>
                  <a:pt x="1132" y="1371"/>
                </a:cubicBezTo>
                <a:lnTo>
                  <a:pt x="1363" y="1007"/>
                </a:lnTo>
                <a:close/>
                <a:moveTo>
                  <a:pt x="1825" y="1139"/>
                </a:moveTo>
                <a:lnTo>
                  <a:pt x="1825" y="1139"/>
                </a:lnTo>
                <a:cubicBezTo>
                  <a:pt x="1734" y="1230"/>
                  <a:pt x="1594" y="1280"/>
                  <a:pt x="1437" y="1280"/>
                </a:cubicBezTo>
                <a:cubicBezTo>
                  <a:pt x="1404" y="1280"/>
                  <a:pt x="1404" y="1280"/>
                  <a:pt x="1404" y="1280"/>
                </a:cubicBezTo>
                <a:cubicBezTo>
                  <a:pt x="1949" y="776"/>
                  <a:pt x="1949" y="776"/>
                  <a:pt x="1949" y="776"/>
                </a:cubicBezTo>
                <a:cubicBezTo>
                  <a:pt x="1949" y="801"/>
                  <a:pt x="1949" y="826"/>
                  <a:pt x="1949" y="850"/>
                </a:cubicBezTo>
                <a:cubicBezTo>
                  <a:pt x="1949" y="966"/>
                  <a:pt x="1908" y="1065"/>
                  <a:pt x="1825" y="1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02" name="Google Shape;402;p12"/>
          <p:cNvSpPr txBox="1"/>
          <p:nvPr/>
        </p:nvSpPr>
        <p:spPr>
          <a:xfrm>
            <a:off x="1380576" y="4296224"/>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Sprinkler irrigation</a:t>
            </a:r>
            <a:endParaRPr sz="1400" b="0" i="0" u="none" strike="noStrike" cap="none">
              <a:solidFill>
                <a:srgbClr val="000000"/>
              </a:solidFill>
              <a:latin typeface="Arial"/>
              <a:ea typeface="Arial"/>
              <a:cs typeface="Arial"/>
              <a:sym typeface="Arial"/>
            </a:endParaRPr>
          </a:p>
        </p:txBody>
      </p:sp>
      <p:sp>
        <p:nvSpPr>
          <p:cNvPr id="403" name="Google Shape;403;p12"/>
          <p:cNvSpPr txBox="1"/>
          <p:nvPr/>
        </p:nvSpPr>
        <p:spPr>
          <a:xfrm>
            <a:off x="4184464" y="4254008"/>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Variable-Rate Irrigation (VRI)</a:t>
            </a:r>
            <a:endParaRPr sz="1400" b="0" i="0" u="none" strike="noStrike" cap="none">
              <a:solidFill>
                <a:srgbClr val="000000"/>
              </a:solidFill>
              <a:latin typeface="Arial"/>
              <a:ea typeface="Arial"/>
              <a:cs typeface="Arial"/>
              <a:sym typeface="Arial"/>
            </a:endParaRPr>
          </a:p>
        </p:txBody>
      </p:sp>
      <p:sp>
        <p:nvSpPr>
          <p:cNvPr id="404" name="Google Shape;404;p12"/>
          <p:cNvSpPr/>
          <p:nvPr/>
        </p:nvSpPr>
        <p:spPr>
          <a:xfrm>
            <a:off x="1746989" y="2370961"/>
            <a:ext cx="1520496" cy="1710292"/>
          </a:xfrm>
          <a:custGeom>
            <a:avLst/>
            <a:gdLst/>
            <a:ahLst/>
            <a:cxnLst/>
            <a:rect l="l" t="t" r="r" b="b"/>
            <a:pathLst>
              <a:path w="3181" h="3577" extrusionOk="0">
                <a:moveTo>
                  <a:pt x="1734" y="83"/>
                </a:moveTo>
                <a:lnTo>
                  <a:pt x="1734" y="83"/>
                </a:lnTo>
                <a:cubicBezTo>
                  <a:pt x="1652" y="0"/>
                  <a:pt x="1528" y="0"/>
                  <a:pt x="1445"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80" y="2445"/>
                  <a:pt x="3180" y="1528"/>
                  <a:pt x="2618" y="966"/>
                </a:cubicBezTo>
                <a:lnTo>
                  <a:pt x="1734" y="83"/>
                </a:lnTo>
              </a:path>
            </a:pathLst>
          </a:custGeom>
          <a:solidFill>
            <a:srgbClr val="20EE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405" name="Google Shape;405;p12"/>
          <p:cNvSpPr/>
          <p:nvPr/>
        </p:nvSpPr>
        <p:spPr>
          <a:xfrm>
            <a:off x="9862857" y="2218612"/>
            <a:ext cx="1520494" cy="1710292"/>
          </a:xfrm>
          <a:custGeom>
            <a:avLst/>
            <a:gdLst/>
            <a:ahLst/>
            <a:cxnLst/>
            <a:rect l="l" t="t" r="r" b="b"/>
            <a:pathLst>
              <a:path w="3180" h="3577" extrusionOk="0">
                <a:moveTo>
                  <a:pt x="1734" y="83"/>
                </a:moveTo>
                <a:lnTo>
                  <a:pt x="1734" y="83"/>
                </a:lnTo>
                <a:cubicBezTo>
                  <a:pt x="1652" y="0"/>
                  <a:pt x="1528" y="0"/>
                  <a:pt x="1445" y="83"/>
                </a:cubicBezTo>
                <a:cubicBezTo>
                  <a:pt x="562" y="966"/>
                  <a:pt x="562" y="966"/>
                  <a:pt x="562" y="966"/>
                </a:cubicBezTo>
                <a:cubicBezTo>
                  <a:pt x="0" y="1528"/>
                  <a:pt x="0" y="2445"/>
                  <a:pt x="562" y="3014"/>
                </a:cubicBezTo>
                <a:lnTo>
                  <a:pt x="562" y="3014"/>
                </a:lnTo>
                <a:cubicBezTo>
                  <a:pt x="1132" y="3576"/>
                  <a:pt x="2048" y="3576"/>
                  <a:pt x="2610" y="3014"/>
                </a:cubicBezTo>
                <a:lnTo>
                  <a:pt x="2610" y="3014"/>
                </a:lnTo>
                <a:cubicBezTo>
                  <a:pt x="3179" y="2445"/>
                  <a:pt x="3179" y="1528"/>
                  <a:pt x="2610" y="966"/>
                </a:cubicBezTo>
                <a:lnTo>
                  <a:pt x="1734" y="83"/>
                </a:ln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6" name="Google Shape;406;p12"/>
          <p:cNvSpPr txBox="1"/>
          <p:nvPr/>
        </p:nvSpPr>
        <p:spPr>
          <a:xfrm>
            <a:off x="3412029" y="650940"/>
            <a:ext cx="810392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400" b="1" i="0" u="none" strike="noStrike" cap="none" dirty="0">
                <a:latin typeface="Calibri"/>
                <a:ea typeface="Calibri"/>
                <a:cs typeface="Calibri"/>
                <a:sym typeface="Calibri"/>
              </a:rPr>
              <a:t>Precision techniques tailor water application to individual crop needs and environmental factors, minimising wastage and maximising efficiency.</a:t>
            </a:r>
            <a:endParaRPr sz="2400" b="0" i="0" u="none" strike="noStrike" cap="none" dirty="0">
              <a:latin typeface="Arial"/>
              <a:ea typeface="Arial"/>
              <a:cs typeface="Arial"/>
              <a:sym typeface="Arial"/>
            </a:endParaRPr>
          </a:p>
        </p:txBody>
      </p:sp>
      <p:sp>
        <p:nvSpPr>
          <p:cNvPr id="407" name="Google Shape;407;p12"/>
          <p:cNvSpPr txBox="1"/>
          <p:nvPr/>
        </p:nvSpPr>
        <p:spPr>
          <a:xfrm>
            <a:off x="9471816" y="4248250"/>
            <a:ext cx="2302577" cy="3394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u="none" strike="noStrike" cap="none" dirty="0">
                <a:solidFill>
                  <a:srgbClr val="8DC641"/>
                </a:solidFill>
                <a:latin typeface="Calibri"/>
                <a:ea typeface="Calibri"/>
                <a:cs typeface="Calibri"/>
                <a:sym typeface="Calibri"/>
              </a:rPr>
              <a:t>Customised</a:t>
            </a:r>
            <a:r>
              <a:rPr lang="en-GB" sz="2800" b="0" u="none" strike="noStrike" cap="none" dirty="0">
                <a:solidFill>
                  <a:srgbClr val="8DC641"/>
                </a:solidFill>
                <a:latin typeface="Calibri"/>
                <a:ea typeface="Calibri"/>
                <a:cs typeface="Calibri"/>
                <a:sym typeface="Calibri"/>
              </a:rPr>
              <a:t> </a:t>
            </a:r>
            <a:r>
              <a:rPr lang="en-GB" sz="2800" b="1" u="none" strike="noStrike" cap="none" dirty="0">
                <a:solidFill>
                  <a:srgbClr val="8DC641"/>
                </a:solidFill>
                <a:latin typeface="Calibri"/>
                <a:ea typeface="Calibri"/>
                <a:cs typeface="Calibri"/>
                <a:sym typeface="Calibri"/>
              </a:rPr>
              <a:t>Water Application</a:t>
            </a:r>
            <a:endParaRPr sz="1400" b="0" u="none" strike="noStrike" cap="none" dirty="0">
              <a:solidFill>
                <a:srgbClr val="000000"/>
              </a:solidFill>
              <a:latin typeface="Arial"/>
              <a:ea typeface="Arial"/>
              <a:cs typeface="Arial"/>
              <a:sym typeface="Arial"/>
            </a:endParaRPr>
          </a:p>
        </p:txBody>
      </p:sp>
      <p:sp>
        <p:nvSpPr>
          <p:cNvPr id="408" name="Google Shape;408;p12"/>
          <p:cNvSpPr txBox="1"/>
          <p:nvPr/>
        </p:nvSpPr>
        <p:spPr>
          <a:xfrm>
            <a:off x="6828140" y="4248250"/>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Drip irrigation</a:t>
            </a:r>
            <a:endParaRPr sz="1400" b="0" i="0" u="none" strike="noStrike" cap="none">
              <a:solidFill>
                <a:srgbClr val="000000"/>
              </a:solidFill>
              <a:latin typeface="Arial"/>
              <a:ea typeface="Arial"/>
              <a:cs typeface="Arial"/>
              <a:sym typeface="Arial"/>
            </a:endParaRPr>
          </a:p>
        </p:txBody>
      </p:sp>
      <p:pic>
        <p:nvPicPr>
          <p:cNvPr id="28" name="Graphic 27" descr="Stopwatch outline">
            <a:extLst>
              <a:ext uri="{FF2B5EF4-FFF2-40B4-BE49-F238E27FC236}">
                <a16:creationId xmlns:a16="http://schemas.microsoft.com/office/drawing/2014/main" id="{EC6277F4-557A-3C75-20CF-D6AF86112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6662" y="2655068"/>
            <a:ext cx="914400" cy="914400"/>
          </a:xfrm>
          <a:prstGeom prst="rect">
            <a:avLst/>
          </a:prstGeom>
        </p:spPr>
      </p:pic>
      <p:pic>
        <p:nvPicPr>
          <p:cNvPr id="30" name="Graphic 29" descr="Water outline">
            <a:extLst>
              <a:ext uri="{FF2B5EF4-FFF2-40B4-BE49-F238E27FC236}">
                <a16:creationId xmlns:a16="http://schemas.microsoft.com/office/drawing/2014/main" id="{5053F930-8C34-6D4C-FF55-17E9BCD53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6284" y="2658880"/>
            <a:ext cx="914400" cy="914400"/>
          </a:xfrm>
          <a:prstGeom prst="rect">
            <a:avLst/>
          </a:prstGeom>
        </p:spPr>
      </p:pic>
      <p:pic>
        <p:nvPicPr>
          <p:cNvPr id="32" name="Graphic 31" descr="Gears outline">
            <a:extLst>
              <a:ext uri="{FF2B5EF4-FFF2-40B4-BE49-F238E27FC236}">
                <a16:creationId xmlns:a16="http://schemas.microsoft.com/office/drawing/2014/main" id="{E1BD4AD7-1F6C-32AF-4651-12BBA8FC80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5904" y="2666559"/>
            <a:ext cx="914400" cy="914400"/>
          </a:xfrm>
          <a:prstGeom prst="rect">
            <a:avLst/>
          </a:prstGeom>
        </p:spPr>
      </p:pic>
      <p:pic>
        <p:nvPicPr>
          <p:cNvPr id="34" name="Picture 33">
            <a:extLst>
              <a:ext uri="{FF2B5EF4-FFF2-40B4-BE49-F238E27FC236}">
                <a16:creationId xmlns:a16="http://schemas.microsoft.com/office/drawing/2014/main" id="{F045DFB2-ABA0-43CE-D5ED-7A53B6106CAB}"/>
              </a:ext>
            </a:extLst>
          </p:cNvPr>
          <p:cNvPicPr>
            <a:picLocks noChangeAspect="1"/>
          </p:cNvPicPr>
          <p:nvPr/>
        </p:nvPicPr>
        <p:blipFill>
          <a:blip r:embed="rId9"/>
          <a:stretch>
            <a:fillRect/>
          </a:stretch>
        </p:blipFill>
        <p:spPr>
          <a:xfrm>
            <a:off x="2202675" y="2983050"/>
            <a:ext cx="581024" cy="581024"/>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3"/>
          <p:cNvSpPr txBox="1">
            <a:spLocks noGrp="1"/>
          </p:cNvSpPr>
          <p:nvPr>
            <p:ph type="body" idx="2"/>
          </p:nvPr>
        </p:nvSpPr>
        <p:spPr>
          <a:xfrm>
            <a:off x="692037" y="47498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 Precision Irrigation Techniques</a:t>
            </a:r>
            <a:endParaRPr b="1" dirty="0"/>
          </a:p>
        </p:txBody>
      </p:sp>
      <p:grpSp>
        <p:nvGrpSpPr>
          <p:cNvPr id="415" name="Google Shape;415;p13"/>
          <p:cNvGrpSpPr/>
          <p:nvPr/>
        </p:nvGrpSpPr>
        <p:grpSpPr>
          <a:xfrm>
            <a:off x="1122382" y="1241449"/>
            <a:ext cx="9947236" cy="4453118"/>
            <a:chOff x="2658410" y="67838"/>
            <a:chExt cx="9947236" cy="4675293"/>
          </a:xfrm>
        </p:grpSpPr>
        <p:sp>
          <p:nvSpPr>
            <p:cNvPr id="416" name="Google Shape;416;p13"/>
            <p:cNvSpPr/>
            <p:nvPr/>
          </p:nvSpPr>
          <p:spPr>
            <a:xfrm>
              <a:off x="2977566" y="182880"/>
              <a:ext cx="9602620"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3"/>
            <p:cNvSpPr txBox="1"/>
            <p:nvPr/>
          </p:nvSpPr>
          <p:spPr>
            <a:xfrm>
              <a:off x="2977566" y="182880"/>
              <a:ext cx="9602620" cy="1851644"/>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Sprinkler irrigation</a:t>
              </a:r>
              <a:endParaRPr sz="2400" b="1"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rgbClr val="056C6E"/>
                </a:buClr>
                <a:buSzPts val="2400"/>
                <a:buFont typeface="Calibri"/>
                <a:buChar char="•"/>
              </a:pPr>
              <a:r>
                <a:rPr lang="en-GB" sz="2400" b="0" i="0" u="none" strike="noStrike" cap="none" dirty="0">
                  <a:latin typeface="Calibri"/>
                  <a:ea typeface="Calibri"/>
                  <a:cs typeface="Calibri"/>
                  <a:sym typeface="Calibri"/>
                </a:rPr>
                <a:t>Mimics natural rainfall by applying moisture from above</a:t>
              </a:r>
              <a:endParaRPr sz="1400" b="0" i="0" u="none" strike="noStrike" cap="none" dirty="0">
                <a:latin typeface="Aria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Ensures even moisture distribution throughout the field, </a:t>
              </a:r>
              <a:endParaRPr sz="2400" b="0" i="0" u="none" strike="noStrike" cap="none" dirty="0">
                <a:latin typeface="Calibri"/>
                <a:ea typeface="Calibri"/>
                <a:cs typeface="Calibri"/>
                <a:sym typeface="Calibri"/>
              </a:endParaRPr>
            </a:p>
            <a:p>
              <a:pPr marL="228600" marR="0" lvl="1" indent="-76200" algn="l" rtl="0">
                <a:lnSpc>
                  <a:spcPct val="90000"/>
                </a:lnSpc>
                <a:spcBef>
                  <a:spcPts val="360"/>
                </a:spcBef>
                <a:spcAft>
                  <a:spcPts val="0"/>
                </a:spcAft>
                <a:buClr>
                  <a:schemeClr val="dk1"/>
                </a:buClr>
                <a:buSzPts val="2400"/>
                <a:buFont typeface="Calibri"/>
                <a:buNone/>
              </a:pPr>
              <a:endParaRPr sz="2400" b="0" i="0" u="none" strike="noStrike" cap="none" dirty="0">
                <a:latin typeface="Calibri"/>
                <a:ea typeface="Calibri"/>
                <a:cs typeface="Calibri"/>
                <a:sym typeface="Calibri"/>
              </a:endParaRPr>
            </a:p>
          </p:txBody>
        </p:sp>
        <p:sp>
          <p:nvSpPr>
            <p:cNvPr id="418" name="Google Shape;418;p13"/>
            <p:cNvSpPr/>
            <p:nvPr/>
          </p:nvSpPr>
          <p:spPr>
            <a:xfrm>
              <a:off x="2658410" y="67838"/>
              <a:ext cx="1403732" cy="2105598"/>
            </a:xfrm>
            <a:prstGeom prst="rect">
              <a:avLst/>
            </a:prstGeom>
            <a:blipFill rotWithShape="1">
              <a:blip r:embed="rId3">
                <a:alphaModFix/>
              </a:blip>
              <a:stretch>
                <a:fillRect l="-61990" r="-6198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3"/>
            <p:cNvSpPr/>
            <p:nvPr/>
          </p:nvSpPr>
          <p:spPr>
            <a:xfrm>
              <a:off x="2913059" y="2793228"/>
              <a:ext cx="9692587"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3"/>
            <p:cNvSpPr txBox="1"/>
            <p:nvPr/>
          </p:nvSpPr>
          <p:spPr>
            <a:xfrm>
              <a:off x="2913059" y="2793227"/>
              <a:ext cx="9667127" cy="1867996"/>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Variable-Rate Irrigation (VRI)</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Manages watering cycles, adjusting water quantities based on specific field needs for optimised allocation.</a:t>
              </a:r>
              <a:endParaRPr sz="1400" b="0" i="0" u="none" strike="noStrike" cap="none" dirty="0">
                <a:latin typeface="Arial"/>
                <a:ea typeface="Arial"/>
                <a:cs typeface="Arial"/>
                <a:sym typeface="Arial"/>
              </a:endParaRPr>
            </a:p>
          </p:txBody>
        </p:sp>
        <p:sp>
          <p:nvSpPr>
            <p:cNvPr id="421" name="Google Shape;421;p13"/>
            <p:cNvSpPr/>
            <p:nvPr/>
          </p:nvSpPr>
          <p:spPr>
            <a:xfrm>
              <a:off x="2658410" y="2637533"/>
              <a:ext cx="1403732" cy="2105598"/>
            </a:xfrm>
            <a:prstGeom prst="rect">
              <a:avLst/>
            </a:prstGeom>
            <a:blipFill rotWithShape="1">
              <a:blip r:embed="rId4">
                <a:alphaModFix/>
              </a:blip>
              <a:stretch>
                <a:fillRect l="-50000" r="-50000"/>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4"/>
          <p:cNvSpPr txBox="1">
            <a:spLocks noGrp="1"/>
          </p:cNvSpPr>
          <p:nvPr>
            <p:ph type="body" idx="2"/>
          </p:nvPr>
        </p:nvSpPr>
        <p:spPr>
          <a:xfrm>
            <a:off x="798381" y="39623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a:t> Precision Irrigation Techniques</a:t>
            </a:r>
            <a:endParaRPr b="1"/>
          </a:p>
        </p:txBody>
      </p:sp>
      <p:grpSp>
        <p:nvGrpSpPr>
          <p:cNvPr id="427" name="Google Shape;427;p14"/>
          <p:cNvGrpSpPr/>
          <p:nvPr/>
        </p:nvGrpSpPr>
        <p:grpSpPr>
          <a:xfrm>
            <a:off x="1452832" y="1156466"/>
            <a:ext cx="9111280" cy="4903470"/>
            <a:chOff x="2482989" y="29814"/>
            <a:chExt cx="9111280" cy="4903470"/>
          </a:xfrm>
        </p:grpSpPr>
        <p:sp>
          <p:nvSpPr>
            <p:cNvPr id="428" name="Google Shape;428;p14"/>
            <p:cNvSpPr/>
            <p:nvPr/>
          </p:nvSpPr>
          <p:spPr>
            <a:xfrm>
              <a:off x="2952465" y="262373"/>
              <a:ext cx="8641804" cy="1905632"/>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29" name="Google Shape;429;p14"/>
            <p:cNvSpPr txBox="1"/>
            <p:nvPr/>
          </p:nvSpPr>
          <p:spPr>
            <a:xfrm>
              <a:off x="2952465" y="262373"/>
              <a:ext cx="8641804" cy="1997364"/>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Drip irrigation</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Delivers water directly to plant roots, ensuring optimal distribution and minimising runoff or evaporation losses.</a:t>
              </a:r>
              <a:endParaRPr sz="1400" b="0" i="0" u="none" strike="noStrike" cap="none" dirty="0">
                <a:latin typeface="Arial"/>
                <a:ea typeface="Arial"/>
                <a:cs typeface="Arial"/>
                <a:sym typeface="Arial"/>
              </a:endParaRPr>
            </a:p>
          </p:txBody>
        </p:sp>
        <p:sp>
          <p:nvSpPr>
            <p:cNvPr id="430" name="Google Shape;430;p14"/>
            <p:cNvSpPr/>
            <p:nvPr/>
          </p:nvSpPr>
          <p:spPr>
            <a:xfrm>
              <a:off x="2482989" y="29814"/>
              <a:ext cx="1486615" cy="2229922"/>
            </a:xfrm>
            <a:prstGeom prst="rect">
              <a:avLst/>
            </a:prstGeom>
            <a:blipFill rotWithShape="1">
              <a:blip r:embed="rId3">
                <a:alphaModFix/>
              </a:blip>
              <a:stretch>
                <a:fillRect l="-111972" r="-11196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1" name="Google Shape;431;p14"/>
            <p:cNvSpPr/>
            <p:nvPr/>
          </p:nvSpPr>
          <p:spPr>
            <a:xfrm>
              <a:off x="2897485" y="2984236"/>
              <a:ext cx="8648192" cy="1949048"/>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2" name="Google Shape;432;p14"/>
            <p:cNvSpPr txBox="1"/>
            <p:nvPr/>
          </p:nvSpPr>
          <p:spPr>
            <a:xfrm>
              <a:off x="2897485" y="2984236"/>
              <a:ext cx="8648192" cy="1949048"/>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Customised Water Application</a:t>
              </a:r>
              <a:endParaRPr sz="1400" b="0" i="0" u="none" strike="noStrike" cap="none" dirty="0">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Utilises weather forecasts and software algorithms to adjust irrigation operations dynamically in response to changing environmental conditions, enhancing water resource management.</a:t>
              </a:r>
              <a:endParaRPr sz="1400" b="0" i="0" u="none" strike="noStrike" cap="none" dirty="0">
                <a:latin typeface="Arial"/>
                <a:ea typeface="Arial"/>
                <a:cs typeface="Arial"/>
                <a:sym typeface="Arial"/>
              </a:endParaRPr>
            </a:p>
          </p:txBody>
        </p:sp>
        <p:sp>
          <p:nvSpPr>
            <p:cNvPr id="433" name="Google Shape;433;p14"/>
            <p:cNvSpPr/>
            <p:nvPr/>
          </p:nvSpPr>
          <p:spPr>
            <a:xfrm>
              <a:off x="2482989" y="2703361"/>
              <a:ext cx="1486615" cy="2229922"/>
            </a:xfrm>
            <a:prstGeom prst="rect">
              <a:avLst/>
            </a:prstGeom>
            <a:blipFill rotWithShape="1">
              <a:blip r:embed="rId4">
                <a:alphaModFix/>
              </a:blip>
              <a:stretch>
                <a:fillRect l="-82992" r="-82992"/>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BENEFITS</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439" name="Google Shape;439;p15"/>
          <p:cNvGrpSpPr/>
          <p:nvPr/>
        </p:nvGrpSpPr>
        <p:grpSpPr>
          <a:xfrm>
            <a:off x="-4227056" y="350493"/>
            <a:ext cx="15702305" cy="6157014"/>
            <a:chOff x="-5170295" y="-791969"/>
            <a:chExt cx="15702305" cy="6157014"/>
          </a:xfrm>
          <a:solidFill>
            <a:srgbClr val="8DC641"/>
          </a:solidFill>
        </p:grpSpPr>
        <p:sp>
          <p:nvSpPr>
            <p:cNvPr id="440" name="Google Shape;440;p15"/>
            <p:cNvSpPr/>
            <p:nvPr/>
          </p:nvSpPr>
          <p:spPr>
            <a:xfrm>
              <a:off x="-5170295" y="-791969"/>
              <a:ext cx="6157014" cy="6157014"/>
            </a:xfrm>
            <a:prstGeom prst="blockArc">
              <a:avLst>
                <a:gd name="adj1" fmla="val 18900000"/>
                <a:gd name="adj2" fmla="val 2700000"/>
                <a:gd name="adj3" fmla="val 351"/>
              </a:avLst>
            </a:prstGeom>
            <a:grpFill/>
            <a:ln w="12700" cap="flat" cmpd="sng">
              <a:solidFill>
                <a:srgbClr val="03565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431579" y="285725"/>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txBox="1"/>
            <p:nvPr/>
          </p:nvSpPr>
          <p:spPr>
            <a:xfrm>
              <a:off x="431579" y="285725"/>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Reduced Excessive Water Use</a:t>
              </a:r>
              <a:endParaRPr sz="1400" b="0" i="0" u="none" strike="noStrike" cap="none" dirty="0">
                <a:latin typeface="Arial"/>
                <a:ea typeface="Arial"/>
                <a:cs typeface="Arial"/>
                <a:sym typeface="Arial"/>
              </a:endParaRPr>
            </a:p>
          </p:txBody>
        </p:sp>
        <p:sp>
          <p:nvSpPr>
            <p:cNvPr id="443" name="Google Shape;443;p15"/>
            <p:cNvSpPr/>
            <p:nvPr/>
          </p:nvSpPr>
          <p:spPr>
            <a:xfrm>
              <a:off x="74194" y="214248"/>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841327" y="1143177"/>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txBox="1"/>
            <p:nvPr/>
          </p:nvSpPr>
          <p:spPr>
            <a:xfrm>
              <a:off x="841327" y="1143177"/>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Improved Productivity</a:t>
              </a:r>
              <a:endParaRPr sz="1400" b="0" i="0" u="none" strike="noStrike" cap="none" dirty="0">
                <a:latin typeface="Arial"/>
                <a:ea typeface="Arial"/>
                <a:cs typeface="Arial"/>
                <a:sym typeface="Arial"/>
              </a:endParaRPr>
            </a:p>
          </p:txBody>
        </p:sp>
        <p:sp>
          <p:nvSpPr>
            <p:cNvPr id="446" name="Google Shape;446;p15"/>
            <p:cNvSpPr/>
            <p:nvPr/>
          </p:nvSpPr>
          <p:spPr>
            <a:xfrm>
              <a:off x="483941" y="1071700"/>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967087" y="2000629"/>
              <a:ext cx="956492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txBox="1"/>
            <p:nvPr/>
          </p:nvSpPr>
          <p:spPr>
            <a:xfrm>
              <a:off x="967087" y="2000629"/>
              <a:ext cx="956492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Better Quality Yields</a:t>
              </a:r>
              <a:endParaRPr sz="3000" b="0" i="0" u="none" strike="noStrike" cap="none" dirty="0">
                <a:latin typeface="Calibri"/>
                <a:ea typeface="Calibri"/>
                <a:cs typeface="Calibri"/>
                <a:sym typeface="Calibri"/>
              </a:endParaRPr>
            </a:p>
          </p:txBody>
        </p:sp>
        <p:sp>
          <p:nvSpPr>
            <p:cNvPr id="449" name="Google Shape;449;p15"/>
            <p:cNvSpPr/>
            <p:nvPr/>
          </p:nvSpPr>
          <p:spPr>
            <a:xfrm>
              <a:off x="609701" y="1929152"/>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841327" y="2858081"/>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txBox="1"/>
            <p:nvPr/>
          </p:nvSpPr>
          <p:spPr>
            <a:xfrm>
              <a:off x="841327" y="2858081"/>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Helps with Environmental Policy Compliance</a:t>
              </a:r>
              <a:endParaRPr sz="1400" b="0" i="0" u="none" strike="noStrike" cap="none" dirty="0">
                <a:latin typeface="Arial"/>
                <a:ea typeface="Arial"/>
                <a:cs typeface="Arial"/>
                <a:sym typeface="Arial"/>
              </a:endParaRPr>
            </a:p>
          </p:txBody>
        </p:sp>
        <p:sp>
          <p:nvSpPr>
            <p:cNvPr id="452" name="Google Shape;452;p15"/>
            <p:cNvSpPr/>
            <p:nvPr/>
          </p:nvSpPr>
          <p:spPr>
            <a:xfrm>
              <a:off x="483941" y="2786603"/>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431579" y="3715532"/>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txBox="1"/>
            <p:nvPr/>
          </p:nvSpPr>
          <p:spPr>
            <a:xfrm>
              <a:off x="431579" y="3715532"/>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Reduced Manual Labour</a:t>
              </a:r>
              <a:endParaRPr sz="1400" b="0" i="0" u="none" strike="noStrike" cap="none" dirty="0">
                <a:latin typeface="Arial"/>
                <a:ea typeface="Arial"/>
                <a:cs typeface="Arial"/>
                <a:sym typeface="Arial"/>
              </a:endParaRPr>
            </a:p>
          </p:txBody>
        </p:sp>
        <p:sp>
          <p:nvSpPr>
            <p:cNvPr id="455" name="Google Shape;455;p15"/>
            <p:cNvSpPr/>
            <p:nvPr/>
          </p:nvSpPr>
          <p:spPr>
            <a:xfrm>
              <a:off x="74194" y="3644055"/>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BFA12CB-7038-35F0-F9DD-DC13A2195867}"/>
              </a:ext>
            </a:extLst>
          </p:cNvPr>
          <p:cNvGrpSpPr/>
          <p:nvPr/>
        </p:nvGrpSpPr>
        <p:grpSpPr>
          <a:xfrm rot="3730759">
            <a:off x="10621528" y="213713"/>
            <a:ext cx="949887" cy="1163493"/>
            <a:chOff x="7602444" y="4967675"/>
            <a:chExt cx="483620" cy="592374"/>
          </a:xfrm>
        </p:grpSpPr>
        <p:grpSp>
          <p:nvGrpSpPr>
            <p:cNvPr id="3" name="Google Shape;301;p5">
              <a:extLst>
                <a:ext uri="{FF2B5EF4-FFF2-40B4-BE49-F238E27FC236}">
                  <a16:creationId xmlns:a16="http://schemas.microsoft.com/office/drawing/2014/main" id="{E2E5D297-F09E-1E92-3A80-563C6F7EDD25}"/>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A54283B4-7DCD-258F-AA66-0F2475B0BF7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742849CD-FEAA-ACBA-8C4F-E5B17500451A}"/>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2C33834C-B2C6-7021-A2E0-C9CCA424823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C1FFA42B-DCF6-EBBF-A9D6-024E332733A7}"/>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5C245D26-B571-75E4-93E3-AD5730685D2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0410AF07-14C9-5925-23C3-949E815DC53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Rainwater Use</a:t>
            </a:r>
            <a:endParaRPr/>
          </a:p>
        </p:txBody>
      </p:sp>
      <p:sp>
        <p:nvSpPr>
          <p:cNvPr id="462" name="Google Shape;462;p1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7"/>
          <p:cNvSpPr txBox="1">
            <a:spLocks noGrp="1"/>
          </p:cNvSpPr>
          <p:nvPr>
            <p:ph type="body" idx="1"/>
          </p:nvPr>
        </p:nvSpPr>
        <p:spPr>
          <a:xfrm>
            <a:off x="712107" y="965937"/>
            <a:ext cx="5585418" cy="4656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b="1" dirty="0">
                <a:highlight>
                  <a:srgbClr val="8DC641"/>
                </a:highlight>
                <a:latin typeface="Calibri" panose="020F0502020204030204" pitchFamily="34" charset="0"/>
                <a:ea typeface="Calibri" panose="020F0502020204030204" pitchFamily="34" charset="0"/>
                <a:cs typeface="Calibri" panose="020F0502020204030204" pitchFamily="34" charset="0"/>
              </a:rPr>
              <a:t>RAINWATER HARVESTING </a:t>
            </a:r>
            <a:r>
              <a:rPr lang="en-GB" dirty="0">
                <a:latin typeface="Calibri" panose="020F0502020204030204" pitchFamily="34" charset="0"/>
                <a:ea typeface="Calibri" panose="020F0502020204030204" pitchFamily="34" charset="0"/>
                <a:cs typeface="Calibri" panose="020F0502020204030204" pitchFamily="34" charset="0"/>
              </a:rPr>
              <a:t>involves collecting and storing rainwater for later use in agriculture.</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Rainwater is collected from surfaces like roofs and stored in tanks, cisterns, or containers.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D0D0D"/>
              </a:buClr>
              <a:buSzPts val="2400"/>
              <a:buFont typeface="Arial"/>
              <a:buChar char="•"/>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Storing rainwater addresses drought and water scarcity, showcasing the resilience of agricultural methods.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Enhancing agricultural development, particularly in regions facing water scarcity or unreliable rainfall pattern</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468" name="Google Shape;468;p17"/>
          <p:cNvGrpSpPr/>
          <p:nvPr/>
        </p:nvGrpSpPr>
        <p:grpSpPr>
          <a:xfrm rot="3730759">
            <a:off x="6806483" y="507641"/>
            <a:ext cx="949887" cy="1163493"/>
            <a:chOff x="7602444" y="4967675"/>
            <a:chExt cx="483620" cy="592374"/>
          </a:xfrm>
        </p:grpSpPr>
        <p:grpSp>
          <p:nvGrpSpPr>
            <p:cNvPr id="469" name="Google Shape;469;p17"/>
            <p:cNvGrpSpPr/>
            <p:nvPr/>
          </p:nvGrpSpPr>
          <p:grpSpPr>
            <a:xfrm>
              <a:off x="7618661" y="4967675"/>
              <a:ext cx="467403" cy="507609"/>
              <a:chOff x="2251964" y="3590497"/>
              <a:chExt cx="467403" cy="507609"/>
            </a:xfrm>
          </p:grpSpPr>
          <p:sp>
            <p:nvSpPr>
              <p:cNvPr id="470" name="Google Shape;470;p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3" name="Google Shape;473;p17"/>
            <p:cNvGrpSpPr/>
            <p:nvPr/>
          </p:nvGrpSpPr>
          <p:grpSpPr>
            <a:xfrm>
              <a:off x="7602444" y="4993761"/>
              <a:ext cx="421973" cy="566288"/>
              <a:chOff x="2235747" y="3616583"/>
              <a:chExt cx="421973" cy="566288"/>
            </a:xfrm>
          </p:grpSpPr>
          <p:sp>
            <p:nvSpPr>
              <p:cNvPr id="474" name="Google Shape;474;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76" name="Google Shape;476;p17"/>
          <p:cNvPicPr preferRelativeResize="0">
            <a:picLocks noGrp="1"/>
          </p:cNvPicPr>
          <p:nvPr>
            <p:ph type="pic" idx="3"/>
          </p:nvPr>
        </p:nvPicPr>
        <p:blipFill>
          <a:blip r:embed="rId3">
            <a:extLst>
              <a:ext uri="{837473B0-CC2E-450A-ABE3-18F120FF3D39}">
                <a1611:picAttrSrcUrl xmlns:a1611="http://schemas.microsoft.com/office/drawing/2016/11/main" r:id="rId4"/>
              </a:ext>
            </a:extLst>
          </a:blip>
          <a:srcRect l="4522" r="4522"/>
          <a:stretch/>
        </p:blipFill>
        <p:spPr>
          <a:xfrm>
            <a:off x="6545263" y="1452563"/>
            <a:ext cx="5646737" cy="4656137"/>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2" name="TextBox 1">
            <a:extLst>
              <a:ext uri="{FF2B5EF4-FFF2-40B4-BE49-F238E27FC236}">
                <a16:creationId xmlns:a16="http://schemas.microsoft.com/office/drawing/2014/main" id="{1C550070-6D5D-3B88-A1F1-6854D4BB18F3}"/>
              </a:ext>
            </a:extLst>
          </p:cNvPr>
          <p:cNvSpPr txBox="1"/>
          <p:nvPr/>
        </p:nvSpPr>
        <p:spPr>
          <a:xfrm>
            <a:off x="-161925" y="6260638"/>
            <a:ext cx="12353925" cy="524339"/>
          </a:xfrm>
          <a:prstGeom prst="rect">
            <a:avLst/>
          </a:prstGeom>
          <a:solidFill>
            <a:schemeClr val="bg1"/>
          </a:solidFill>
        </p:spPr>
        <p:txBody>
          <a:bodyPr wrap="square" rtlCol="0">
            <a:spAutoFit/>
          </a:bodyPr>
          <a:lstStyle/>
          <a:p>
            <a:endParaRPr lang="en-IE" dirty="0"/>
          </a:p>
        </p:txBody>
      </p:sp>
      <p:grpSp>
        <p:nvGrpSpPr>
          <p:cNvPr id="482" name="Google Shape;482;p18"/>
          <p:cNvGrpSpPr/>
          <p:nvPr/>
        </p:nvGrpSpPr>
        <p:grpSpPr>
          <a:xfrm>
            <a:off x="407005" y="800248"/>
            <a:ext cx="3923992" cy="4682094"/>
            <a:chOff x="826180" y="944079"/>
            <a:chExt cx="3923992" cy="4682094"/>
          </a:xfrm>
        </p:grpSpPr>
        <p:sp>
          <p:nvSpPr>
            <p:cNvPr id="483" name="Google Shape;483;p18"/>
            <p:cNvSpPr/>
            <p:nvPr/>
          </p:nvSpPr>
          <p:spPr>
            <a:xfrm>
              <a:off x="2775583" y="5623654"/>
              <a:ext cx="25186" cy="2519"/>
            </a:xfrm>
            <a:custGeom>
              <a:avLst/>
              <a:gdLst/>
              <a:ahLst/>
              <a:cxnLst/>
              <a:rect l="l" t="t" r="r" b="b"/>
              <a:pathLst>
                <a:path w="43" h="1" extrusionOk="0">
                  <a:moveTo>
                    <a:pt x="42" y="0"/>
                  </a:moveTo>
                  <a:lnTo>
                    <a:pt x="42" y="0"/>
                  </a:lnTo>
                  <a:cubicBezTo>
                    <a:pt x="0" y="0"/>
                    <a:pt x="0" y="0"/>
                    <a:pt x="0" y="0"/>
                  </a:cubicBezTo>
                  <a:cubicBezTo>
                    <a:pt x="17" y="0"/>
                    <a:pt x="25" y="0"/>
                    <a:pt x="42" y="0"/>
                  </a:cubicBezTo>
                </a:path>
              </a:pathLst>
            </a:custGeom>
            <a:solidFill>
              <a:srgbClr val="313234"/>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18"/>
            <p:cNvSpPr/>
            <p:nvPr/>
          </p:nvSpPr>
          <p:spPr>
            <a:xfrm>
              <a:off x="2317196" y="944079"/>
              <a:ext cx="936923" cy="420609"/>
            </a:xfrm>
            <a:custGeom>
              <a:avLst/>
              <a:gdLst/>
              <a:ahLst/>
              <a:cxnLst/>
              <a:rect l="l" t="t" r="r" b="b"/>
              <a:pathLst>
                <a:path w="1641" h="738" extrusionOk="0">
                  <a:moveTo>
                    <a:pt x="629" y="108"/>
                  </a:moveTo>
                  <a:lnTo>
                    <a:pt x="629" y="108"/>
                  </a:lnTo>
                  <a:cubicBezTo>
                    <a:pt x="0" y="737"/>
                    <a:pt x="0" y="737"/>
                    <a:pt x="0" y="737"/>
                  </a:cubicBezTo>
                  <a:cubicBezTo>
                    <a:pt x="1640" y="737"/>
                    <a:pt x="1640" y="737"/>
                    <a:pt x="1640" y="737"/>
                  </a:cubicBezTo>
                  <a:cubicBezTo>
                    <a:pt x="1019" y="108"/>
                    <a:pt x="1019" y="108"/>
                    <a:pt x="1019" y="108"/>
                  </a:cubicBezTo>
                  <a:cubicBezTo>
                    <a:pt x="911" y="0"/>
                    <a:pt x="737" y="0"/>
                    <a:pt x="629" y="108"/>
                  </a:cubicBezTo>
                </a:path>
              </a:pathLst>
            </a:custGeom>
            <a:solidFill>
              <a:srgbClr val="63C1D3">
                <a:alpha val="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8"/>
            <p:cNvSpPr/>
            <p:nvPr/>
          </p:nvSpPr>
          <p:spPr>
            <a:xfrm>
              <a:off x="1843698" y="1364687"/>
              <a:ext cx="1883919" cy="473498"/>
            </a:xfrm>
            <a:custGeom>
              <a:avLst/>
              <a:gdLst/>
              <a:ahLst/>
              <a:cxnLst/>
              <a:rect l="l" t="t" r="r" b="b"/>
              <a:pathLst>
                <a:path w="3299" h="830" extrusionOk="0">
                  <a:moveTo>
                    <a:pt x="3298" y="829"/>
                  </a:moveTo>
                  <a:lnTo>
                    <a:pt x="2469" y="0"/>
                  </a:lnTo>
                  <a:lnTo>
                    <a:pt x="829" y="0"/>
                  </a:lnTo>
                  <a:lnTo>
                    <a:pt x="0" y="829"/>
                  </a:lnTo>
                  <a:lnTo>
                    <a:pt x="3298" y="829"/>
                  </a:lnTo>
                </a:path>
              </a:pathLst>
            </a:custGeom>
            <a:solidFill>
              <a:srgbClr val="63C1D3">
                <a:alpha val="2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18"/>
            <p:cNvSpPr/>
            <p:nvPr/>
          </p:nvSpPr>
          <p:spPr>
            <a:xfrm>
              <a:off x="1375237" y="1838186"/>
              <a:ext cx="2825879" cy="473498"/>
            </a:xfrm>
            <a:custGeom>
              <a:avLst/>
              <a:gdLst/>
              <a:ahLst/>
              <a:cxnLst/>
              <a:rect l="l" t="t" r="r" b="b"/>
              <a:pathLst>
                <a:path w="4949" h="829" extrusionOk="0">
                  <a:moveTo>
                    <a:pt x="50" y="771"/>
                  </a:moveTo>
                  <a:lnTo>
                    <a:pt x="50" y="771"/>
                  </a:lnTo>
                  <a:cubicBezTo>
                    <a:pt x="34" y="795"/>
                    <a:pt x="17" y="812"/>
                    <a:pt x="0" y="828"/>
                  </a:cubicBezTo>
                  <a:cubicBezTo>
                    <a:pt x="4948" y="828"/>
                    <a:pt x="4948" y="828"/>
                    <a:pt x="4948" y="828"/>
                  </a:cubicBezTo>
                  <a:cubicBezTo>
                    <a:pt x="4931" y="812"/>
                    <a:pt x="4914" y="795"/>
                    <a:pt x="4898" y="771"/>
                  </a:cubicBezTo>
                  <a:cubicBezTo>
                    <a:pt x="4119" y="0"/>
                    <a:pt x="4119" y="0"/>
                    <a:pt x="4119" y="0"/>
                  </a:cubicBezTo>
                  <a:cubicBezTo>
                    <a:pt x="821" y="0"/>
                    <a:pt x="821" y="0"/>
                    <a:pt x="821" y="0"/>
                  </a:cubicBezTo>
                  <a:lnTo>
                    <a:pt x="50" y="771"/>
                  </a:lnTo>
                </a:path>
              </a:pathLst>
            </a:custGeom>
            <a:solidFill>
              <a:srgbClr val="63C1D3">
                <a:alpha val="2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18"/>
            <p:cNvSpPr/>
            <p:nvPr/>
          </p:nvSpPr>
          <p:spPr>
            <a:xfrm>
              <a:off x="1037743" y="2311684"/>
              <a:ext cx="3498346" cy="473498"/>
            </a:xfrm>
            <a:custGeom>
              <a:avLst/>
              <a:gdLst/>
              <a:ahLst/>
              <a:cxnLst/>
              <a:rect l="l" t="t" r="r" b="b"/>
              <a:pathLst>
                <a:path w="6125" h="830" extrusionOk="0">
                  <a:moveTo>
                    <a:pt x="0" y="829"/>
                  </a:moveTo>
                  <a:lnTo>
                    <a:pt x="0" y="829"/>
                  </a:lnTo>
                  <a:cubicBezTo>
                    <a:pt x="6124" y="829"/>
                    <a:pt x="6124" y="829"/>
                    <a:pt x="6124" y="829"/>
                  </a:cubicBezTo>
                  <a:cubicBezTo>
                    <a:pt x="5975" y="531"/>
                    <a:pt x="5776" y="249"/>
                    <a:pt x="5536" y="0"/>
                  </a:cubicBezTo>
                  <a:cubicBezTo>
                    <a:pt x="588" y="0"/>
                    <a:pt x="588" y="0"/>
                    <a:pt x="588" y="0"/>
                  </a:cubicBezTo>
                  <a:cubicBezTo>
                    <a:pt x="340" y="249"/>
                    <a:pt x="149" y="531"/>
                    <a:pt x="0" y="829"/>
                  </a:cubicBezTo>
                </a:path>
              </a:pathLst>
            </a:custGeom>
            <a:solidFill>
              <a:srgbClr val="63C1D3">
                <a:alpha val="4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18"/>
            <p:cNvSpPr/>
            <p:nvPr/>
          </p:nvSpPr>
          <p:spPr>
            <a:xfrm>
              <a:off x="874033" y="2785183"/>
              <a:ext cx="3830805" cy="473498"/>
            </a:xfrm>
            <a:custGeom>
              <a:avLst/>
              <a:gdLst/>
              <a:ahLst/>
              <a:cxnLst/>
              <a:rect l="l" t="t" r="r" b="b"/>
              <a:pathLst>
                <a:path w="6705" h="830" extrusionOk="0">
                  <a:moveTo>
                    <a:pt x="0" y="829"/>
                  </a:moveTo>
                  <a:lnTo>
                    <a:pt x="0" y="829"/>
                  </a:lnTo>
                  <a:cubicBezTo>
                    <a:pt x="6704" y="829"/>
                    <a:pt x="6704" y="829"/>
                    <a:pt x="6704" y="829"/>
                  </a:cubicBezTo>
                  <a:cubicBezTo>
                    <a:pt x="6646" y="539"/>
                    <a:pt x="6547" y="265"/>
                    <a:pt x="6414" y="0"/>
                  </a:cubicBezTo>
                  <a:cubicBezTo>
                    <a:pt x="290" y="0"/>
                    <a:pt x="290" y="0"/>
                    <a:pt x="290" y="0"/>
                  </a:cubicBezTo>
                  <a:cubicBezTo>
                    <a:pt x="157" y="265"/>
                    <a:pt x="58" y="539"/>
                    <a:pt x="0" y="829"/>
                  </a:cubicBezTo>
                </a:path>
              </a:pathLst>
            </a:custGeom>
            <a:solidFill>
              <a:srgbClr val="63C1D3">
                <a:alpha val="4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18"/>
            <p:cNvSpPr/>
            <p:nvPr/>
          </p:nvSpPr>
          <p:spPr>
            <a:xfrm>
              <a:off x="826180" y="3258681"/>
              <a:ext cx="3923992" cy="473498"/>
            </a:xfrm>
            <a:custGeom>
              <a:avLst/>
              <a:gdLst/>
              <a:ahLst/>
              <a:cxnLst/>
              <a:rect l="l" t="t" r="r" b="b"/>
              <a:pathLst>
                <a:path w="6871" h="828" extrusionOk="0">
                  <a:moveTo>
                    <a:pt x="8" y="827"/>
                  </a:moveTo>
                  <a:lnTo>
                    <a:pt x="8" y="827"/>
                  </a:lnTo>
                  <a:cubicBezTo>
                    <a:pt x="6862" y="827"/>
                    <a:pt x="6862" y="827"/>
                    <a:pt x="6862" y="827"/>
                  </a:cubicBezTo>
                  <a:cubicBezTo>
                    <a:pt x="6870" y="546"/>
                    <a:pt x="6845" y="272"/>
                    <a:pt x="6787" y="0"/>
                  </a:cubicBezTo>
                  <a:cubicBezTo>
                    <a:pt x="83" y="0"/>
                    <a:pt x="83" y="0"/>
                    <a:pt x="83" y="0"/>
                  </a:cubicBezTo>
                  <a:cubicBezTo>
                    <a:pt x="25" y="272"/>
                    <a:pt x="0" y="546"/>
                    <a:pt x="8" y="827"/>
                  </a:cubicBezTo>
                </a:path>
              </a:pathLst>
            </a:custGeom>
            <a:solidFill>
              <a:srgbClr val="63C1D3">
                <a:alpha val="6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18"/>
            <p:cNvSpPr/>
            <p:nvPr/>
          </p:nvSpPr>
          <p:spPr>
            <a:xfrm>
              <a:off x="831217" y="3732180"/>
              <a:ext cx="3916435" cy="473498"/>
            </a:xfrm>
            <a:custGeom>
              <a:avLst/>
              <a:gdLst/>
              <a:ahLst/>
              <a:cxnLst/>
              <a:rect l="l" t="t" r="r" b="b"/>
              <a:pathLst>
                <a:path w="6855" h="830" extrusionOk="0">
                  <a:moveTo>
                    <a:pt x="133" y="829"/>
                  </a:moveTo>
                  <a:lnTo>
                    <a:pt x="133" y="829"/>
                  </a:lnTo>
                  <a:cubicBezTo>
                    <a:pt x="6721" y="829"/>
                    <a:pt x="6721" y="829"/>
                    <a:pt x="6721" y="829"/>
                  </a:cubicBezTo>
                  <a:cubicBezTo>
                    <a:pt x="6796" y="555"/>
                    <a:pt x="6845" y="274"/>
                    <a:pt x="6854" y="0"/>
                  </a:cubicBezTo>
                  <a:cubicBezTo>
                    <a:pt x="0" y="0"/>
                    <a:pt x="0" y="0"/>
                    <a:pt x="0" y="0"/>
                  </a:cubicBezTo>
                  <a:cubicBezTo>
                    <a:pt x="9" y="274"/>
                    <a:pt x="50" y="555"/>
                    <a:pt x="133" y="829"/>
                  </a:cubicBezTo>
                </a:path>
              </a:pathLst>
            </a:custGeom>
            <a:solidFill>
              <a:srgbClr val="63C1D3">
                <a:alpha val="6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8"/>
            <p:cNvSpPr/>
            <p:nvPr/>
          </p:nvSpPr>
          <p:spPr>
            <a:xfrm>
              <a:off x="906776" y="4205678"/>
              <a:ext cx="3762801" cy="473498"/>
            </a:xfrm>
            <a:custGeom>
              <a:avLst/>
              <a:gdLst/>
              <a:ahLst/>
              <a:cxnLst/>
              <a:rect l="l" t="t" r="r" b="b"/>
              <a:pathLst>
                <a:path w="6589" h="829" extrusionOk="0">
                  <a:moveTo>
                    <a:pt x="356" y="828"/>
                  </a:moveTo>
                  <a:lnTo>
                    <a:pt x="356" y="828"/>
                  </a:lnTo>
                  <a:cubicBezTo>
                    <a:pt x="6232" y="828"/>
                    <a:pt x="6232" y="828"/>
                    <a:pt x="6232" y="828"/>
                  </a:cubicBezTo>
                  <a:cubicBezTo>
                    <a:pt x="6389" y="563"/>
                    <a:pt x="6505" y="282"/>
                    <a:pt x="6588" y="0"/>
                  </a:cubicBezTo>
                  <a:cubicBezTo>
                    <a:pt x="0" y="0"/>
                    <a:pt x="0" y="0"/>
                    <a:pt x="0" y="0"/>
                  </a:cubicBezTo>
                  <a:cubicBezTo>
                    <a:pt x="75" y="282"/>
                    <a:pt x="199" y="563"/>
                    <a:pt x="356" y="828"/>
                  </a:cubicBezTo>
                </a:path>
              </a:pathLst>
            </a:custGeom>
            <a:solidFill>
              <a:srgbClr val="63C1D3">
                <a:alpha val="80000"/>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8"/>
            <p:cNvSpPr/>
            <p:nvPr/>
          </p:nvSpPr>
          <p:spPr>
            <a:xfrm>
              <a:off x="1110782" y="4676657"/>
              <a:ext cx="3357306" cy="473498"/>
            </a:xfrm>
            <a:custGeom>
              <a:avLst/>
              <a:gdLst/>
              <a:ahLst/>
              <a:cxnLst/>
              <a:rect l="l" t="t" r="r" b="b"/>
              <a:pathLst>
                <a:path w="5877" h="830" extrusionOk="0">
                  <a:moveTo>
                    <a:pt x="514" y="647"/>
                  </a:moveTo>
                  <a:lnTo>
                    <a:pt x="514" y="647"/>
                  </a:lnTo>
                  <a:lnTo>
                    <a:pt x="514" y="647"/>
                  </a:lnTo>
                  <a:cubicBezTo>
                    <a:pt x="572" y="713"/>
                    <a:pt x="638" y="771"/>
                    <a:pt x="705" y="829"/>
                  </a:cubicBezTo>
                  <a:cubicBezTo>
                    <a:pt x="5171" y="829"/>
                    <a:pt x="5171" y="829"/>
                    <a:pt x="5171" y="829"/>
                  </a:cubicBezTo>
                  <a:cubicBezTo>
                    <a:pt x="5238" y="771"/>
                    <a:pt x="5296" y="713"/>
                    <a:pt x="5362" y="647"/>
                  </a:cubicBezTo>
                  <a:lnTo>
                    <a:pt x="5362" y="647"/>
                  </a:lnTo>
                  <a:cubicBezTo>
                    <a:pt x="5561" y="448"/>
                    <a:pt x="5735" y="232"/>
                    <a:pt x="5876" y="0"/>
                  </a:cubicBezTo>
                  <a:cubicBezTo>
                    <a:pt x="0" y="0"/>
                    <a:pt x="0" y="0"/>
                    <a:pt x="0" y="0"/>
                  </a:cubicBezTo>
                  <a:cubicBezTo>
                    <a:pt x="141" y="232"/>
                    <a:pt x="315" y="448"/>
                    <a:pt x="514" y="647"/>
                  </a:cubicBezTo>
                </a:path>
              </a:pathLst>
            </a:custGeom>
            <a:solidFill>
              <a:srgbClr val="63C1D3">
                <a:alpha val="89411"/>
              </a:srgbClr>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18"/>
            <p:cNvSpPr/>
            <p:nvPr/>
          </p:nvSpPr>
          <p:spPr>
            <a:xfrm>
              <a:off x="1511242" y="5150155"/>
              <a:ext cx="2551350" cy="473498"/>
            </a:xfrm>
            <a:custGeom>
              <a:avLst/>
              <a:gdLst/>
              <a:ahLst/>
              <a:cxnLst/>
              <a:rect l="l" t="t" r="r" b="b"/>
              <a:pathLst>
                <a:path w="4467" h="830" extrusionOk="0">
                  <a:moveTo>
                    <a:pt x="0" y="0"/>
                  </a:moveTo>
                  <a:lnTo>
                    <a:pt x="0" y="0"/>
                  </a:lnTo>
                  <a:cubicBezTo>
                    <a:pt x="630" y="547"/>
                    <a:pt x="1425" y="820"/>
                    <a:pt x="2212" y="829"/>
                  </a:cubicBezTo>
                  <a:cubicBezTo>
                    <a:pt x="2254" y="829"/>
                    <a:pt x="2254" y="829"/>
                    <a:pt x="2254" y="829"/>
                  </a:cubicBezTo>
                  <a:cubicBezTo>
                    <a:pt x="3041" y="820"/>
                    <a:pt x="3828" y="547"/>
                    <a:pt x="4466" y="0"/>
                  </a:cubicBezTo>
                  <a:lnTo>
                    <a:pt x="0" y="0"/>
                  </a:lnTo>
                </a:path>
              </a:pathLst>
            </a:custGeom>
            <a:solidFill>
              <a:srgbClr val="63C1D3"/>
            </a:solidFill>
            <a:ln w="9525"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4" name="Google Shape;494;p18"/>
          <p:cNvSpPr/>
          <p:nvPr/>
        </p:nvSpPr>
        <p:spPr>
          <a:xfrm>
            <a:off x="4570315" y="203467"/>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8"/>
          <p:cNvSpPr/>
          <p:nvPr/>
        </p:nvSpPr>
        <p:spPr>
          <a:xfrm>
            <a:off x="4545140" y="1536224"/>
            <a:ext cx="929366" cy="929367"/>
          </a:xfrm>
          <a:custGeom>
            <a:avLst/>
            <a:gdLst/>
            <a:ahLst/>
            <a:cxnLst/>
            <a:rect l="l" t="t" r="r" b="b"/>
            <a:pathLst>
              <a:path w="1625" h="1625" extrusionOk="0">
                <a:moveTo>
                  <a:pt x="1624" y="813"/>
                </a:moveTo>
                <a:lnTo>
                  <a:pt x="1624" y="813"/>
                </a:lnTo>
                <a:cubicBezTo>
                  <a:pt x="1624" y="1260"/>
                  <a:pt x="1259" y="1624"/>
                  <a:pt x="812" y="1624"/>
                </a:cubicBezTo>
                <a:cubicBezTo>
                  <a:pt x="364" y="1624"/>
                  <a:pt x="0" y="1260"/>
                  <a:pt x="0" y="813"/>
                </a:cubicBezTo>
                <a:cubicBezTo>
                  <a:pt x="0" y="365"/>
                  <a:pt x="364" y="0"/>
                  <a:pt x="812" y="0"/>
                </a:cubicBezTo>
                <a:cubicBezTo>
                  <a:pt x="1259" y="0"/>
                  <a:pt x="1624" y="365"/>
                  <a:pt x="1624" y="813"/>
                </a:cubicBezTo>
              </a:path>
            </a:pathLst>
          </a:custGeom>
          <a:solidFill>
            <a:srgbClr val="63C1D3">
              <a:alpha val="3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8"/>
          <p:cNvSpPr/>
          <p:nvPr/>
        </p:nvSpPr>
        <p:spPr>
          <a:xfrm>
            <a:off x="4570315" y="2868981"/>
            <a:ext cx="929366" cy="929367"/>
          </a:xfrm>
          <a:custGeom>
            <a:avLst/>
            <a:gdLst/>
            <a:ahLst/>
            <a:cxnLst/>
            <a:rect l="l" t="t" r="r" b="b"/>
            <a:pathLst>
              <a:path w="1625" h="1625" extrusionOk="0">
                <a:moveTo>
                  <a:pt x="1624" y="812"/>
                </a:moveTo>
                <a:lnTo>
                  <a:pt x="1624" y="812"/>
                </a:lnTo>
                <a:cubicBezTo>
                  <a:pt x="1624" y="1260"/>
                  <a:pt x="1259" y="1624"/>
                  <a:pt x="812" y="1624"/>
                </a:cubicBezTo>
                <a:cubicBezTo>
                  <a:pt x="364" y="1624"/>
                  <a:pt x="0" y="1260"/>
                  <a:pt x="0" y="812"/>
                </a:cubicBezTo>
                <a:cubicBezTo>
                  <a:pt x="0" y="365"/>
                  <a:pt x="364" y="0"/>
                  <a:pt x="812" y="0"/>
                </a:cubicBezTo>
                <a:cubicBezTo>
                  <a:pt x="1259" y="0"/>
                  <a:pt x="1624" y="365"/>
                  <a:pt x="1624" y="812"/>
                </a:cubicBezTo>
              </a:path>
            </a:pathLst>
          </a:custGeom>
          <a:solidFill>
            <a:srgbClr val="63C1D3">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8"/>
          <p:cNvSpPr/>
          <p:nvPr/>
        </p:nvSpPr>
        <p:spPr>
          <a:xfrm>
            <a:off x="4588570" y="4151034"/>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8"/>
          <p:cNvSpPr txBox="1"/>
          <p:nvPr/>
        </p:nvSpPr>
        <p:spPr>
          <a:xfrm>
            <a:off x="5716887" y="20522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Collection of surface runoff </a:t>
            </a:r>
            <a:endParaRPr sz="1400" b="0" i="0" u="none" strike="noStrike" cap="none" dirty="0">
              <a:solidFill>
                <a:srgbClr val="000000"/>
              </a:solidFill>
              <a:latin typeface="Arial"/>
              <a:ea typeface="Arial"/>
              <a:cs typeface="Arial"/>
              <a:sym typeface="Arial"/>
            </a:endParaRPr>
          </a:p>
        </p:txBody>
      </p:sp>
      <p:sp>
        <p:nvSpPr>
          <p:cNvPr id="499" name="Google Shape;499;p18"/>
          <p:cNvSpPr txBox="1"/>
          <p:nvPr/>
        </p:nvSpPr>
        <p:spPr>
          <a:xfrm>
            <a:off x="5731379" y="615732"/>
            <a:ext cx="5830968" cy="684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Surface runoff collection is a prevalent form of rainwater harvesting.</a:t>
            </a:r>
            <a:endParaRPr sz="2000" b="0" i="0" u="none" strike="noStrike" cap="none" dirty="0">
              <a:solidFill>
                <a:srgbClr val="000000"/>
              </a:solidFill>
              <a:latin typeface="Calibri"/>
              <a:ea typeface="Calibri"/>
              <a:cs typeface="Calibri"/>
              <a:sym typeface="Calibri"/>
            </a:endParaRPr>
          </a:p>
        </p:txBody>
      </p:sp>
      <p:sp>
        <p:nvSpPr>
          <p:cNvPr id="500" name="Google Shape;500;p18"/>
          <p:cNvSpPr txBox="1"/>
          <p:nvPr/>
        </p:nvSpPr>
        <p:spPr>
          <a:xfrm>
            <a:off x="5673815" y="145990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Infiltration Systems </a:t>
            </a:r>
            <a:endParaRPr sz="1400" b="0" i="0" u="none" strike="noStrike" cap="none" dirty="0">
              <a:solidFill>
                <a:srgbClr val="000000"/>
              </a:solidFill>
              <a:latin typeface="Arial"/>
              <a:ea typeface="Arial"/>
              <a:cs typeface="Arial"/>
              <a:sym typeface="Arial"/>
            </a:endParaRPr>
          </a:p>
        </p:txBody>
      </p:sp>
      <p:sp>
        <p:nvSpPr>
          <p:cNvPr id="501" name="Google Shape;501;p18"/>
          <p:cNvSpPr txBox="1"/>
          <p:nvPr/>
        </p:nvSpPr>
        <p:spPr>
          <a:xfrm>
            <a:off x="5673815" y="1826598"/>
            <a:ext cx="6296396"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Infiltration systems collect rainwater from impermeable surfaces and let it seep into the ground below.</a:t>
            </a:r>
            <a:endParaRPr sz="2000" b="0" i="0" u="none" strike="noStrike" cap="none">
              <a:solidFill>
                <a:srgbClr val="000000"/>
              </a:solidFill>
              <a:latin typeface="Calibri"/>
              <a:ea typeface="Calibri"/>
              <a:cs typeface="Calibri"/>
              <a:sym typeface="Calibri"/>
            </a:endParaRPr>
          </a:p>
        </p:txBody>
      </p:sp>
      <p:sp>
        <p:nvSpPr>
          <p:cNvPr id="502" name="Google Shape;502;p18"/>
          <p:cNvSpPr txBox="1"/>
          <p:nvPr/>
        </p:nvSpPr>
        <p:spPr>
          <a:xfrm>
            <a:off x="5753839" y="274732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Rain Gardens </a:t>
            </a:r>
            <a:endParaRPr sz="1400" b="0" i="0" u="none" strike="noStrike" cap="none">
              <a:solidFill>
                <a:srgbClr val="000000"/>
              </a:solidFill>
              <a:latin typeface="Arial"/>
              <a:ea typeface="Arial"/>
              <a:cs typeface="Arial"/>
              <a:sym typeface="Arial"/>
            </a:endParaRPr>
          </a:p>
        </p:txBody>
      </p:sp>
      <p:sp>
        <p:nvSpPr>
          <p:cNvPr id="503" name="Google Shape;503;p18"/>
          <p:cNvSpPr txBox="1"/>
          <p:nvPr/>
        </p:nvSpPr>
        <p:spPr>
          <a:xfrm>
            <a:off x="5753839" y="3141295"/>
            <a:ext cx="6216371"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Rain gardens are shallow depressions filled with native plants and organic material used for rainwater collection.</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504" name="Google Shape;504;p18"/>
          <p:cNvSpPr txBox="1"/>
          <p:nvPr/>
        </p:nvSpPr>
        <p:spPr>
          <a:xfrm>
            <a:off x="5751319" y="4018452"/>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Green Roofs </a:t>
            </a:r>
            <a:endParaRPr sz="1400" b="0" i="0" u="none" strike="noStrike" cap="none" dirty="0">
              <a:solidFill>
                <a:srgbClr val="000000"/>
              </a:solidFill>
              <a:latin typeface="Arial"/>
              <a:ea typeface="Arial"/>
              <a:cs typeface="Arial"/>
              <a:sym typeface="Arial"/>
            </a:endParaRPr>
          </a:p>
        </p:txBody>
      </p:sp>
      <p:sp>
        <p:nvSpPr>
          <p:cNvPr id="505" name="Google Shape;505;p18"/>
          <p:cNvSpPr txBox="1"/>
          <p:nvPr/>
        </p:nvSpPr>
        <p:spPr>
          <a:xfrm>
            <a:off x="5756761" y="4417015"/>
            <a:ext cx="612743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Green roofs involve planting vegetation on building rooftops to capture rainwater, preventing it from immediately flowing into nearby water bodies.</a:t>
            </a:r>
            <a:endParaRPr sz="2000" b="0" i="0" u="none" strike="noStrike" cap="none">
              <a:solidFill>
                <a:srgbClr val="000000"/>
              </a:solidFill>
              <a:latin typeface="Calibri"/>
              <a:ea typeface="Calibri"/>
              <a:cs typeface="Calibri"/>
              <a:sym typeface="Calibri"/>
            </a:endParaRPr>
          </a:p>
        </p:txBody>
      </p:sp>
      <p:sp>
        <p:nvSpPr>
          <p:cNvPr id="506" name="Google Shape;506;p18"/>
          <p:cNvSpPr/>
          <p:nvPr/>
        </p:nvSpPr>
        <p:spPr>
          <a:xfrm>
            <a:off x="4588570" y="5433088"/>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BC2C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18"/>
          <p:cNvSpPr txBox="1"/>
          <p:nvPr/>
        </p:nvSpPr>
        <p:spPr>
          <a:xfrm>
            <a:off x="5753838" y="551016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Rain Barrels </a:t>
            </a:r>
            <a:endParaRPr sz="1400" b="0" i="0" u="none" strike="noStrike" cap="none">
              <a:solidFill>
                <a:srgbClr val="000000"/>
              </a:solidFill>
              <a:latin typeface="Arial"/>
              <a:ea typeface="Arial"/>
              <a:cs typeface="Arial"/>
              <a:sym typeface="Arial"/>
            </a:endParaRPr>
          </a:p>
        </p:txBody>
      </p:sp>
      <p:sp>
        <p:nvSpPr>
          <p:cNvPr id="508" name="Google Shape;508;p18"/>
          <p:cNvSpPr txBox="1"/>
          <p:nvPr/>
        </p:nvSpPr>
        <p:spPr>
          <a:xfrm>
            <a:off x="5758295" y="5862455"/>
            <a:ext cx="6112299"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Rain barrels provide a convenient method for homeowners to gather rainwater from their rooftops. </a:t>
            </a:r>
            <a:endParaRPr sz="2000" b="0" i="0" u="none" strike="noStrike" cap="none">
              <a:solidFill>
                <a:srgbClr val="000000"/>
              </a:solidFill>
              <a:latin typeface="Calibri"/>
              <a:ea typeface="Calibri"/>
              <a:cs typeface="Calibri"/>
              <a:sym typeface="Calibri"/>
            </a:endParaRPr>
          </a:p>
        </p:txBody>
      </p:sp>
      <p:sp>
        <p:nvSpPr>
          <p:cNvPr id="509" name="Google Shape;509;p18"/>
          <p:cNvSpPr txBox="1"/>
          <p:nvPr/>
        </p:nvSpPr>
        <p:spPr>
          <a:xfrm>
            <a:off x="675733" y="2402358"/>
            <a:ext cx="3286751"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latin typeface="Calibri"/>
                <a:ea typeface="Calibri"/>
                <a:cs typeface="Calibri"/>
                <a:sym typeface="Calibri"/>
              </a:rPr>
              <a:t>Types of rainwater harvesting</a:t>
            </a:r>
            <a:endParaRPr sz="1400" b="0" i="0" u="none" strike="noStrike" cap="none" dirty="0">
              <a:latin typeface="Arial"/>
              <a:ea typeface="Arial"/>
              <a:cs typeface="Arial"/>
              <a:sym typeface="Arial"/>
            </a:endParaRPr>
          </a:p>
        </p:txBody>
      </p:sp>
      <p:pic>
        <p:nvPicPr>
          <p:cNvPr id="4" name="Graphic 3" descr="Badge 3 outline">
            <a:extLst>
              <a:ext uri="{FF2B5EF4-FFF2-40B4-BE49-F238E27FC236}">
                <a16:creationId xmlns:a16="http://schemas.microsoft.com/office/drawing/2014/main" id="{D903C6E0-EF63-B3DA-86AD-D19FEFF480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335" y="2876464"/>
            <a:ext cx="914400" cy="914400"/>
          </a:xfrm>
          <a:prstGeom prst="rect">
            <a:avLst/>
          </a:prstGeom>
        </p:spPr>
      </p:pic>
      <p:pic>
        <p:nvPicPr>
          <p:cNvPr id="6" name="Graphic 5" descr="Badge 1 outline">
            <a:extLst>
              <a:ext uri="{FF2B5EF4-FFF2-40B4-BE49-F238E27FC236}">
                <a16:creationId xmlns:a16="http://schemas.microsoft.com/office/drawing/2014/main" id="{765AC310-A37B-9E44-B22C-5B62F2E99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0315" y="208049"/>
            <a:ext cx="914400" cy="914400"/>
          </a:xfrm>
          <a:prstGeom prst="rect">
            <a:avLst/>
          </a:prstGeom>
        </p:spPr>
      </p:pic>
      <p:pic>
        <p:nvPicPr>
          <p:cNvPr id="8" name="Graphic 7" descr="Badge outline">
            <a:extLst>
              <a:ext uri="{FF2B5EF4-FFF2-40B4-BE49-F238E27FC236}">
                <a16:creationId xmlns:a16="http://schemas.microsoft.com/office/drawing/2014/main" id="{AB16FCD6-5C3C-1A95-CAC6-A60525A46A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4380" y="1548289"/>
            <a:ext cx="914400" cy="914400"/>
          </a:xfrm>
          <a:prstGeom prst="rect">
            <a:avLst/>
          </a:prstGeom>
        </p:spPr>
      </p:pic>
      <p:pic>
        <p:nvPicPr>
          <p:cNvPr id="10" name="Graphic 9" descr="Badge 4 outline">
            <a:extLst>
              <a:ext uri="{FF2B5EF4-FFF2-40B4-BE49-F238E27FC236}">
                <a16:creationId xmlns:a16="http://schemas.microsoft.com/office/drawing/2014/main" id="{D13BE800-884E-0D28-5130-F03BB55232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3536" y="4166001"/>
            <a:ext cx="914400" cy="914400"/>
          </a:xfrm>
          <a:prstGeom prst="rect">
            <a:avLst/>
          </a:prstGeom>
        </p:spPr>
      </p:pic>
      <p:pic>
        <p:nvPicPr>
          <p:cNvPr id="12" name="Graphic 11" descr="Badge 5 outline">
            <a:extLst>
              <a:ext uri="{FF2B5EF4-FFF2-40B4-BE49-F238E27FC236}">
                <a16:creationId xmlns:a16="http://schemas.microsoft.com/office/drawing/2014/main" id="{FDE15D5B-27AA-986C-A58B-37608D26ED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3536" y="5428067"/>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fb70a8396_1_18"/>
          <p:cNvSpPr txBox="1">
            <a:spLocks noGrp="1"/>
          </p:cNvSpPr>
          <p:nvPr>
            <p:ph type="body" idx="2"/>
          </p:nvPr>
        </p:nvSpPr>
        <p:spPr>
          <a:xfrm>
            <a:off x="878257" y="566279"/>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Self-Reflection</a:t>
            </a:r>
            <a:endParaRPr b="1" dirty="0"/>
          </a:p>
        </p:txBody>
      </p:sp>
      <p:grpSp>
        <p:nvGrpSpPr>
          <p:cNvPr id="216" name="Google Shape;216;g2efb70a8396_1_18"/>
          <p:cNvGrpSpPr/>
          <p:nvPr/>
        </p:nvGrpSpPr>
        <p:grpSpPr>
          <a:xfrm rot="3730713">
            <a:off x="10364059" y="188191"/>
            <a:ext cx="949899" cy="1163507"/>
            <a:chOff x="7602444" y="4967675"/>
            <a:chExt cx="483620" cy="592374"/>
          </a:xfrm>
        </p:grpSpPr>
        <p:grpSp>
          <p:nvGrpSpPr>
            <p:cNvPr id="217" name="Google Shape;217;g2efb70a8396_1_18"/>
            <p:cNvGrpSpPr/>
            <p:nvPr/>
          </p:nvGrpSpPr>
          <p:grpSpPr>
            <a:xfrm>
              <a:off x="7618661" y="4967675"/>
              <a:ext cx="467403" cy="507609"/>
              <a:chOff x="2251964" y="3590497"/>
              <a:chExt cx="467403" cy="507609"/>
            </a:xfrm>
          </p:grpSpPr>
          <p:sp>
            <p:nvSpPr>
              <p:cNvPr id="218" name="Google Shape;218;g2efb70a8396_1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19" name="Google Shape;219;g2efb70a8396_1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0" name="Google Shape;220;g2efb70a8396_1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21" name="Google Shape;221;g2efb70a8396_1_18"/>
            <p:cNvGrpSpPr/>
            <p:nvPr/>
          </p:nvGrpSpPr>
          <p:grpSpPr>
            <a:xfrm>
              <a:off x="7602444" y="4993761"/>
              <a:ext cx="421973" cy="566288"/>
              <a:chOff x="2235747" y="3616583"/>
              <a:chExt cx="421973" cy="566288"/>
            </a:xfrm>
          </p:grpSpPr>
          <p:sp>
            <p:nvSpPr>
              <p:cNvPr id="222" name="Google Shape;222;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3" name="Google Shape;223;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224" name="Google Shape;224;g2efb70a8396_1_18"/>
          <p:cNvSpPr txBox="1"/>
          <p:nvPr/>
        </p:nvSpPr>
        <p:spPr>
          <a:xfrm>
            <a:off x="770118" y="2229784"/>
            <a:ext cx="10810640" cy="3139291"/>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Tx/>
              <a:buSzPts val="2400"/>
              <a:buFont typeface="Calibri"/>
              <a:buAutoNum type="arabicPeriod"/>
            </a:pPr>
            <a:r>
              <a:rPr lang="tr-TR" sz="2400" dirty="0">
                <a:latin typeface="Calibri"/>
                <a:ea typeface="Calibri"/>
                <a:cs typeface="Calibri"/>
                <a:sym typeface="Calibri"/>
              </a:rPr>
              <a:t>W</a:t>
            </a:r>
            <a:r>
              <a:rPr lang="en-US" sz="2400" dirty="0">
                <a:latin typeface="Calibri"/>
                <a:ea typeface="Calibri"/>
                <a:cs typeface="Calibri"/>
                <a:sym typeface="Calibri"/>
              </a:rPr>
              <a:t>hat is your understanding of how precision irrigation methods, such as drip irrigation, can enhance water efficiency in farming?</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What are your views on the benefits and potential issues of using rainwater harvesting systems in agriculture?</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Do you think knowing about soil water content and crop needs can influence irrigation and overall water management strategies</a:t>
            </a:r>
            <a:r>
              <a:rPr lang="tr-TR" sz="2400" dirty="0">
                <a:latin typeface="Calibri"/>
                <a:ea typeface="Calibri"/>
                <a:cs typeface="Calibri"/>
                <a:sym typeface="Calibri"/>
              </a:rPr>
              <a:t>?</a:t>
            </a:r>
            <a:endParaRPr sz="2400" dirty="0">
              <a:latin typeface="Calibri"/>
              <a:ea typeface="Calibri"/>
              <a:cs typeface="Calibri"/>
              <a:sym typeface="Calibri"/>
            </a:endParaRPr>
          </a:p>
        </p:txBody>
      </p:sp>
      <p:sp>
        <p:nvSpPr>
          <p:cNvPr id="225" name="Google Shape;225;g2efb70a8396_1_18"/>
          <p:cNvSpPr txBox="1"/>
          <p:nvPr/>
        </p:nvSpPr>
        <p:spPr>
          <a:xfrm>
            <a:off x="1015300" y="1488925"/>
            <a:ext cx="97929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400" b="1" dirty="0">
                <a:solidFill>
                  <a:srgbClr val="8DC641"/>
                </a:solidFill>
                <a:latin typeface="Calibri"/>
                <a:ea typeface="Calibri"/>
                <a:cs typeface="Calibri"/>
                <a:sym typeface="Calibri"/>
              </a:rPr>
              <a:t>To assess your current knowledge please consider the following questions… </a:t>
            </a:r>
            <a:endParaRPr sz="2400" b="1" dirty="0">
              <a:solidFill>
                <a:srgbClr val="8DC64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9"/>
          <p:cNvSpPr/>
          <p:nvPr/>
        </p:nvSpPr>
        <p:spPr>
          <a:xfrm>
            <a:off x="6490881" y="1900357"/>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9"/>
          <p:cNvSpPr/>
          <p:nvPr/>
        </p:nvSpPr>
        <p:spPr>
          <a:xfrm>
            <a:off x="6260484" y="2513214"/>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9"/>
          <p:cNvSpPr/>
          <p:nvPr/>
        </p:nvSpPr>
        <p:spPr>
          <a:xfrm>
            <a:off x="3924254" y="890990"/>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9"/>
          <p:cNvSpPr/>
          <p:nvPr/>
        </p:nvSpPr>
        <p:spPr>
          <a:xfrm>
            <a:off x="4362009" y="1050191"/>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9"/>
          <p:cNvSpPr/>
          <p:nvPr/>
        </p:nvSpPr>
        <p:spPr>
          <a:xfrm>
            <a:off x="4057884" y="3738928"/>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19" name="Google Shape;519;p19"/>
          <p:cNvSpPr/>
          <p:nvPr/>
        </p:nvSpPr>
        <p:spPr>
          <a:xfrm>
            <a:off x="3723808" y="2897978"/>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19"/>
          <p:cNvSpPr txBox="1"/>
          <p:nvPr/>
        </p:nvSpPr>
        <p:spPr>
          <a:xfrm>
            <a:off x="512458" y="936842"/>
            <a:ext cx="262383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Abundance, Accessibility, and Low Salinity</a:t>
            </a:r>
            <a:endParaRPr sz="2800" b="1" i="0" u="none" strike="noStrike" cap="none" dirty="0">
              <a:solidFill>
                <a:srgbClr val="8DC641"/>
              </a:solidFill>
              <a:latin typeface="Calibri"/>
              <a:ea typeface="Calibri"/>
              <a:cs typeface="Calibri"/>
              <a:sym typeface="Calibri"/>
            </a:endParaRPr>
          </a:p>
        </p:txBody>
      </p:sp>
      <p:sp>
        <p:nvSpPr>
          <p:cNvPr id="521" name="Google Shape;521;p19"/>
          <p:cNvSpPr txBox="1"/>
          <p:nvPr/>
        </p:nvSpPr>
        <p:spPr>
          <a:xfrm>
            <a:off x="837031" y="2926168"/>
            <a:ext cx="2299264"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Enabling the effective acquisition of this valuable resource</a:t>
            </a:r>
            <a:endParaRPr sz="2000" b="0" i="0" u="none" strike="noStrike" cap="none" dirty="0">
              <a:solidFill>
                <a:srgbClr val="000000"/>
              </a:solidFill>
              <a:latin typeface="Calibri"/>
              <a:ea typeface="Calibri"/>
              <a:cs typeface="Calibri"/>
              <a:sym typeface="Calibri"/>
            </a:endParaRPr>
          </a:p>
        </p:txBody>
      </p:sp>
      <p:cxnSp>
        <p:nvCxnSpPr>
          <p:cNvPr id="522" name="Google Shape;522;p19"/>
          <p:cNvCxnSpPr/>
          <p:nvPr/>
        </p:nvCxnSpPr>
        <p:spPr>
          <a:xfrm rot="10800000">
            <a:off x="2746615" y="1227095"/>
            <a:ext cx="1873439" cy="8679"/>
          </a:xfrm>
          <a:prstGeom prst="straightConnector1">
            <a:avLst/>
          </a:prstGeom>
          <a:noFill/>
          <a:ln w="12950" cap="flat" cmpd="sng">
            <a:solidFill>
              <a:srgbClr val="8DC641"/>
            </a:solidFill>
            <a:prstDash val="solid"/>
            <a:round/>
            <a:headEnd type="none" w="sm" len="sm"/>
            <a:tailEnd type="none" w="sm" len="sm"/>
          </a:ln>
        </p:spPr>
      </p:cxnSp>
      <p:sp>
        <p:nvSpPr>
          <p:cNvPr id="523" name="Google Shape;523;p19"/>
          <p:cNvSpPr/>
          <p:nvPr/>
        </p:nvSpPr>
        <p:spPr>
          <a:xfrm>
            <a:off x="2700184" y="1186126"/>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19"/>
          <p:cNvSpPr txBox="1"/>
          <p:nvPr/>
        </p:nvSpPr>
        <p:spPr>
          <a:xfrm>
            <a:off x="7262772" y="4427582"/>
            <a:ext cx="3933600" cy="24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GB" sz="2800" b="1" i="0" u="none" strike="noStrike" cap="none" dirty="0">
                <a:solidFill>
                  <a:srgbClr val="63C1D3"/>
                </a:solidFill>
                <a:latin typeface="Calibri"/>
                <a:ea typeface="Calibri"/>
                <a:cs typeface="Calibri"/>
                <a:sym typeface="Calibri"/>
              </a:rPr>
              <a:t>Cost-effective and eco-friendly tanks Systems </a:t>
            </a:r>
            <a:endParaRPr sz="1400" b="0" i="0" u="none" strike="noStrike" cap="none" dirty="0">
              <a:solidFill>
                <a:srgbClr val="000000"/>
              </a:solidFill>
              <a:latin typeface="Arial"/>
              <a:ea typeface="Arial"/>
              <a:cs typeface="Arial"/>
              <a:sym typeface="Arial"/>
            </a:endParaRPr>
          </a:p>
        </p:txBody>
      </p:sp>
      <p:sp>
        <p:nvSpPr>
          <p:cNvPr id="525" name="Google Shape;525;p19"/>
          <p:cNvSpPr txBox="1"/>
          <p:nvPr/>
        </p:nvSpPr>
        <p:spPr>
          <a:xfrm>
            <a:off x="8334375" y="5740195"/>
            <a:ext cx="3492667" cy="999383"/>
          </a:xfrm>
          <a:prstGeom prst="rect">
            <a:avLst/>
          </a:prstGeom>
          <a:solidFill>
            <a:schemeClr val="bg1"/>
          </a:solidFill>
          <a:ln>
            <a:noFill/>
          </a:ln>
        </p:spPr>
        <p:txBody>
          <a:bodyPr spcFirstLastPara="1" wrap="square" lIns="91425" tIns="45700" rIns="91425" bIns="45700" anchor="t" anchorCtr="0">
            <a:noAutofit/>
          </a:bodyPr>
          <a:lstStyle/>
          <a:p>
            <a:pPr marL="14400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Demonstrating a pragmatic and environmentally aware alternative</a:t>
            </a:r>
            <a:endParaRPr sz="2000" b="0" i="0" u="none" strike="noStrike" cap="none" dirty="0">
              <a:solidFill>
                <a:srgbClr val="000000"/>
              </a:solidFill>
              <a:latin typeface="Calibri"/>
              <a:ea typeface="Calibri"/>
              <a:cs typeface="Calibri"/>
              <a:sym typeface="Calibri"/>
            </a:endParaRPr>
          </a:p>
        </p:txBody>
      </p:sp>
      <p:sp>
        <p:nvSpPr>
          <p:cNvPr id="526" name="Google Shape;526;p19"/>
          <p:cNvSpPr txBox="1"/>
          <p:nvPr/>
        </p:nvSpPr>
        <p:spPr>
          <a:xfrm>
            <a:off x="9334503" y="762153"/>
            <a:ext cx="266699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GB" sz="2800" b="1" i="0" u="none" strike="noStrike" cap="none" dirty="0">
                <a:solidFill>
                  <a:srgbClr val="9FDADF"/>
                </a:solidFill>
                <a:latin typeface="Calibri"/>
                <a:ea typeface="Calibri"/>
                <a:cs typeface="Calibri"/>
                <a:sym typeface="Calibri"/>
              </a:rPr>
              <a:t>Decreasing Reliance on External Sources</a:t>
            </a:r>
            <a:endParaRPr sz="2800" b="1" i="0" u="none" strike="noStrike" cap="none" dirty="0">
              <a:solidFill>
                <a:srgbClr val="9FDADF"/>
              </a:solidFill>
              <a:latin typeface="Calibri"/>
              <a:ea typeface="Calibri"/>
              <a:cs typeface="Calibri"/>
              <a:sym typeface="Calibri"/>
            </a:endParaRPr>
          </a:p>
        </p:txBody>
      </p:sp>
      <p:sp>
        <p:nvSpPr>
          <p:cNvPr id="527" name="Google Shape;527;p19"/>
          <p:cNvSpPr txBox="1"/>
          <p:nvPr/>
        </p:nvSpPr>
        <p:spPr>
          <a:xfrm>
            <a:off x="9448895" y="2679911"/>
            <a:ext cx="2378147"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Offering a supplementary and locally obtained water supply</a:t>
            </a:r>
            <a:endParaRPr sz="2000" b="0" i="0" u="none" strike="noStrike" cap="none" dirty="0">
              <a:solidFill>
                <a:srgbClr val="000000"/>
              </a:solidFill>
              <a:latin typeface="Calibri"/>
              <a:ea typeface="Calibri"/>
              <a:cs typeface="Calibri"/>
              <a:sym typeface="Calibri"/>
            </a:endParaRPr>
          </a:p>
        </p:txBody>
      </p:sp>
      <p:grpSp>
        <p:nvGrpSpPr>
          <p:cNvPr id="528" name="Google Shape;528;p19"/>
          <p:cNvGrpSpPr/>
          <p:nvPr/>
        </p:nvGrpSpPr>
        <p:grpSpPr>
          <a:xfrm rot="10800000">
            <a:off x="5170374" y="5192862"/>
            <a:ext cx="1919870" cy="90131"/>
            <a:chOff x="6348336" y="5127450"/>
            <a:chExt cx="1919870" cy="90131"/>
          </a:xfrm>
        </p:grpSpPr>
        <p:cxnSp>
          <p:nvCxnSpPr>
            <p:cNvPr id="529" name="Google Shape;529;p19"/>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530" name="Google Shape;530;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1" name="Google Shape;531;p19"/>
          <p:cNvGrpSpPr/>
          <p:nvPr/>
        </p:nvGrpSpPr>
        <p:grpSpPr>
          <a:xfrm rot="10800000">
            <a:off x="7309702" y="1868427"/>
            <a:ext cx="1919870" cy="90131"/>
            <a:chOff x="6348336" y="5127450"/>
            <a:chExt cx="1919870" cy="90131"/>
          </a:xfrm>
        </p:grpSpPr>
        <p:cxnSp>
          <p:nvCxnSpPr>
            <p:cNvPr id="532" name="Google Shape;532;p19"/>
            <p:cNvCxnSpPr/>
            <p:nvPr/>
          </p:nvCxnSpPr>
          <p:spPr>
            <a:xfrm rot="10800000">
              <a:off x="6394767" y="5168419"/>
              <a:ext cx="1873439" cy="8679"/>
            </a:xfrm>
            <a:prstGeom prst="straightConnector1">
              <a:avLst/>
            </a:prstGeom>
            <a:noFill/>
            <a:ln w="12950" cap="flat" cmpd="sng">
              <a:solidFill>
                <a:srgbClr val="9FDADF"/>
              </a:solidFill>
              <a:prstDash val="solid"/>
              <a:round/>
              <a:headEnd type="none" w="sm" len="sm"/>
              <a:tailEnd type="none" w="sm" len="sm"/>
            </a:ln>
          </p:spPr>
        </p:cxnSp>
        <p:sp>
          <p:nvSpPr>
            <p:cNvPr id="533" name="Google Shape;533;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4" name="Google Shape;534;p19"/>
          <p:cNvSpPr txBox="1"/>
          <p:nvPr/>
        </p:nvSpPr>
        <p:spPr>
          <a:xfrm>
            <a:off x="487738" y="7214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GB" sz="3600" b="1" i="0" u="none" strike="noStrike" cap="none" dirty="0">
                <a:latin typeface="Calibri"/>
                <a:ea typeface="Calibri"/>
                <a:cs typeface="Calibri"/>
                <a:sym typeface="Calibri"/>
              </a:rPr>
              <a:t>Benefits</a:t>
            </a:r>
            <a:endParaRPr sz="1400" b="0" i="0" u="none" strike="noStrike" cap="none" dirty="0">
              <a:latin typeface="Arial"/>
              <a:ea typeface="Arial"/>
              <a:cs typeface="Arial"/>
              <a:sym typeface="Arial"/>
            </a:endParaRPr>
          </a:p>
        </p:txBody>
      </p:sp>
      <p:sp>
        <p:nvSpPr>
          <p:cNvPr id="2" name="Google Shape;315;p6">
            <a:extLst>
              <a:ext uri="{FF2B5EF4-FFF2-40B4-BE49-F238E27FC236}">
                <a16:creationId xmlns:a16="http://schemas.microsoft.com/office/drawing/2014/main" id="{24D5B15A-515B-D7DB-382A-2729081E8999}"/>
              </a:ext>
            </a:extLst>
          </p:cNvPr>
          <p:cNvSpPr txBox="1"/>
          <p:nvPr/>
        </p:nvSpPr>
        <p:spPr>
          <a:xfrm>
            <a:off x="2500987" y="5770353"/>
            <a:ext cx="5447760" cy="523180"/>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Sustainable Water Management Practices for Intensified Agriculture</a:t>
            </a:r>
            <a:endParaRPr lang="en-US" b="1" dirty="0">
              <a:solidFill>
                <a:schemeClr val="dk1"/>
              </a:solidFill>
              <a:latin typeface="Calibri"/>
              <a:ea typeface="Calibri"/>
              <a:cs typeface="Calibri"/>
            </a:endParaRPr>
          </a:p>
          <a:p>
            <a:pPr>
              <a:buSzPts val="2400"/>
            </a:pPr>
            <a:endParaRPr lang="tr-TR" b="1" i="0" u="none" strike="noStrike" cap="none" dirty="0">
              <a:solidFill>
                <a:srgbClr val="000000"/>
              </a:solidFill>
              <a:latin typeface="Arial"/>
              <a:ea typeface="Arial"/>
              <a:cs typeface="Arial"/>
              <a:sym typeface="Arial"/>
            </a:endParaRPr>
          </a:p>
        </p:txBody>
      </p:sp>
      <p:pic>
        <p:nvPicPr>
          <p:cNvPr id="4" name="Graphic 3" descr="Arrow: Clockwise curve outline">
            <a:extLst>
              <a:ext uri="{FF2B5EF4-FFF2-40B4-BE49-F238E27FC236}">
                <a16:creationId xmlns:a16="http://schemas.microsoft.com/office/drawing/2014/main" id="{DD0C6DAC-E75A-6F16-8E83-25CB2A50F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684834" y="1983578"/>
            <a:ext cx="914400" cy="914400"/>
          </a:xfrm>
          <a:prstGeom prst="rect">
            <a:avLst/>
          </a:prstGeom>
        </p:spPr>
      </p:pic>
      <p:pic>
        <p:nvPicPr>
          <p:cNvPr id="5" name="Graphic 4" descr="Arrow: Clockwise curve outline">
            <a:extLst>
              <a:ext uri="{FF2B5EF4-FFF2-40B4-BE49-F238E27FC236}">
                <a16:creationId xmlns:a16="http://schemas.microsoft.com/office/drawing/2014/main" id="{D80F972A-BB77-7859-1316-29122EB2B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534651" y="4825794"/>
            <a:ext cx="914400" cy="914400"/>
          </a:xfrm>
          <a:prstGeom prst="rect">
            <a:avLst/>
          </a:prstGeom>
        </p:spPr>
      </p:pic>
      <p:pic>
        <p:nvPicPr>
          <p:cNvPr id="6" name="Graphic 5" descr="Arrow: Clockwise curve outline">
            <a:extLst>
              <a:ext uri="{FF2B5EF4-FFF2-40B4-BE49-F238E27FC236}">
                <a16:creationId xmlns:a16="http://schemas.microsoft.com/office/drawing/2014/main" id="{3BB37872-1336-0145-404B-0E99350E8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334470" y="1821471"/>
            <a:ext cx="914400" cy="914400"/>
          </a:xfrm>
          <a:prstGeom prst="rect">
            <a:avLst/>
          </a:prstGeom>
        </p:spPr>
      </p:pic>
      <p:sp>
        <p:nvSpPr>
          <p:cNvPr id="7" name="Arrow: Right 6">
            <a:extLst>
              <a:ext uri="{FF2B5EF4-FFF2-40B4-BE49-F238E27FC236}">
                <a16:creationId xmlns:a16="http://schemas.microsoft.com/office/drawing/2014/main" id="{71989A3F-173E-6690-3FA6-809D7E665634}"/>
              </a:ext>
            </a:extLst>
          </p:cNvPr>
          <p:cNvSpPr/>
          <p:nvPr/>
        </p:nvSpPr>
        <p:spPr>
          <a:xfrm>
            <a:off x="0" y="5424928"/>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more here</a:t>
            </a:r>
          </a:p>
        </p:txBody>
      </p:sp>
      <p:pic>
        <p:nvPicPr>
          <p:cNvPr id="9" name="Picture 8">
            <a:extLst>
              <a:ext uri="{FF2B5EF4-FFF2-40B4-BE49-F238E27FC236}">
                <a16:creationId xmlns:a16="http://schemas.microsoft.com/office/drawing/2014/main" id="{4C880F41-FFAF-DB05-9751-6495A8832331}"/>
              </a:ext>
            </a:extLst>
          </p:cNvPr>
          <p:cNvPicPr>
            <a:picLocks noChangeAspect="1"/>
          </p:cNvPicPr>
          <p:nvPr/>
        </p:nvPicPr>
        <p:blipFill>
          <a:blip r:embed="rId6"/>
          <a:stretch>
            <a:fillRect/>
          </a:stretch>
        </p:blipFill>
        <p:spPr>
          <a:xfrm>
            <a:off x="4545759" y="1276257"/>
            <a:ext cx="704409" cy="704409"/>
          </a:xfrm>
          <a:prstGeom prst="rect">
            <a:avLst/>
          </a:prstGeom>
        </p:spPr>
      </p:pic>
      <p:pic>
        <p:nvPicPr>
          <p:cNvPr id="11" name="Picture 10">
            <a:extLst>
              <a:ext uri="{FF2B5EF4-FFF2-40B4-BE49-F238E27FC236}">
                <a16:creationId xmlns:a16="http://schemas.microsoft.com/office/drawing/2014/main" id="{FDE4BB86-26E1-FECF-0EB1-AE8F2F07C00A}"/>
              </a:ext>
            </a:extLst>
          </p:cNvPr>
          <p:cNvPicPr>
            <a:picLocks noChangeAspect="1"/>
          </p:cNvPicPr>
          <p:nvPr/>
        </p:nvPicPr>
        <p:blipFill>
          <a:blip r:embed="rId7"/>
          <a:stretch>
            <a:fillRect/>
          </a:stretch>
        </p:blipFill>
        <p:spPr>
          <a:xfrm>
            <a:off x="6952514" y="2660360"/>
            <a:ext cx="714375" cy="714375"/>
          </a:xfrm>
          <a:prstGeom prst="rect">
            <a:avLst/>
          </a:prstGeom>
        </p:spPr>
      </p:pic>
      <p:grpSp>
        <p:nvGrpSpPr>
          <p:cNvPr id="12" name="Graphic 3">
            <a:extLst>
              <a:ext uri="{FF2B5EF4-FFF2-40B4-BE49-F238E27FC236}">
                <a16:creationId xmlns:a16="http://schemas.microsoft.com/office/drawing/2014/main" id="{B98BDFA0-8B88-362E-14FF-994A4D0304A2}"/>
              </a:ext>
            </a:extLst>
          </p:cNvPr>
          <p:cNvGrpSpPr/>
          <p:nvPr/>
        </p:nvGrpSpPr>
        <p:grpSpPr>
          <a:xfrm>
            <a:off x="4511773" y="4222610"/>
            <a:ext cx="787954" cy="699436"/>
            <a:chOff x="10410452" y="410457"/>
            <a:chExt cx="1091621" cy="1089230"/>
          </a:xfrm>
        </p:grpSpPr>
        <p:sp>
          <p:nvSpPr>
            <p:cNvPr id="13" name="Freeform 1356">
              <a:extLst>
                <a:ext uri="{FF2B5EF4-FFF2-40B4-BE49-F238E27FC236}">
                  <a16:creationId xmlns:a16="http://schemas.microsoft.com/office/drawing/2014/main" id="{C70D75A2-B5A5-FEBB-6169-65A8D6CB372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6A972D"/>
            </a:solidFill>
            <a:ln w="27426" cap="flat">
              <a:noFill/>
              <a:prstDash val="solid"/>
              <a:miter/>
            </a:ln>
          </p:spPr>
          <p:txBody>
            <a:bodyPr rtlCol="0" anchor="ctr"/>
            <a:lstStyle/>
            <a:p>
              <a:endParaRPr lang="en-US" dirty="0"/>
            </a:p>
          </p:txBody>
        </p:sp>
        <p:sp>
          <p:nvSpPr>
            <p:cNvPr id="14" name="Freeform 1357">
              <a:extLst>
                <a:ext uri="{FF2B5EF4-FFF2-40B4-BE49-F238E27FC236}">
                  <a16:creationId xmlns:a16="http://schemas.microsoft.com/office/drawing/2014/main" id="{9C323F78-CC4F-3EA0-875C-806EB83C3653}"/>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Water-Smart Crop Selection</a:t>
            </a:r>
            <a:endParaRPr dirty="0"/>
          </a:p>
        </p:txBody>
      </p:sp>
      <p:sp>
        <p:nvSpPr>
          <p:cNvPr id="541" name="Google Shape;541;p2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04</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1"/>
          <p:cNvSpPr txBox="1">
            <a:spLocks noGrp="1"/>
          </p:cNvSpPr>
          <p:nvPr>
            <p:ph type="body" idx="1"/>
          </p:nvPr>
        </p:nvSpPr>
        <p:spPr>
          <a:xfrm>
            <a:off x="587879" y="1434750"/>
            <a:ext cx="6054336"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a:t>Implementing </a:t>
            </a:r>
            <a:r>
              <a:rPr lang="en-GB" b="1" dirty="0"/>
              <a:t>drought-resistant and indigenous crop </a:t>
            </a:r>
            <a:r>
              <a:rPr lang="en-GB" dirty="0"/>
              <a:t>cultivation promotes sustainable water use in agriculture.</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Utilising crops with traits like </a:t>
            </a:r>
            <a:r>
              <a:rPr lang="en-GB" b="1" dirty="0"/>
              <a:t>extensive root systems and reduced transpiration </a:t>
            </a:r>
            <a:r>
              <a:rPr lang="en-GB" dirty="0"/>
              <a:t>aids adaptation to dry conditions.</a:t>
            </a:r>
            <a:endParaRPr dirty="0"/>
          </a:p>
          <a:p>
            <a:pPr marL="342900" lvl="0" indent="-342900" algn="l" rtl="0">
              <a:lnSpc>
                <a:spcPct val="90000"/>
              </a:lnSpc>
              <a:spcBef>
                <a:spcPts val="1000"/>
              </a:spcBef>
              <a:spcAft>
                <a:spcPts val="0"/>
              </a:spcAft>
              <a:buClr>
                <a:srgbClr val="000000"/>
              </a:buClr>
              <a:buSzPts val="2400"/>
              <a:buFont typeface="Arial"/>
              <a:buChar char="•"/>
            </a:pPr>
            <a:r>
              <a:rPr lang="en-GB" b="1" dirty="0"/>
              <a:t>Crop rotation </a:t>
            </a:r>
            <a:r>
              <a:rPr lang="en-GB" dirty="0"/>
              <a:t>improves resilience against drought and soil salinity, benefiting groundwater levels and agricultural output.</a:t>
            </a:r>
            <a:endParaRPr dirty="0"/>
          </a:p>
          <a:p>
            <a:pPr marL="342900" lvl="0" indent="-342900" algn="l" rtl="0">
              <a:lnSpc>
                <a:spcPct val="90000"/>
              </a:lnSpc>
              <a:spcBef>
                <a:spcPts val="1000"/>
              </a:spcBef>
              <a:spcAft>
                <a:spcPts val="0"/>
              </a:spcAft>
              <a:buClr>
                <a:srgbClr val="000000"/>
              </a:buClr>
              <a:buSzPts val="2400"/>
              <a:buFont typeface="Arial"/>
              <a:buChar char="•"/>
            </a:pPr>
            <a:r>
              <a:rPr lang="en-GB" dirty="0"/>
              <a:t>Techniques such as </a:t>
            </a:r>
            <a:r>
              <a:rPr lang="en-GB" b="1" dirty="0"/>
              <a:t>cover cropping and mulching</a:t>
            </a:r>
            <a:r>
              <a:rPr lang="en-GB" dirty="0"/>
              <a:t> help retain moisture and mitigate the impacts of water scarcity.</a:t>
            </a:r>
            <a:endParaRPr dirty="0"/>
          </a:p>
        </p:txBody>
      </p:sp>
      <p:grpSp>
        <p:nvGrpSpPr>
          <p:cNvPr id="548" name="Google Shape;548;p21"/>
          <p:cNvGrpSpPr/>
          <p:nvPr/>
        </p:nvGrpSpPr>
        <p:grpSpPr>
          <a:xfrm rot="3730759">
            <a:off x="6806483" y="507641"/>
            <a:ext cx="949887" cy="1163493"/>
            <a:chOff x="7602444" y="4967675"/>
            <a:chExt cx="483620" cy="592374"/>
          </a:xfrm>
        </p:grpSpPr>
        <p:grpSp>
          <p:nvGrpSpPr>
            <p:cNvPr id="549" name="Google Shape;549;p21"/>
            <p:cNvGrpSpPr/>
            <p:nvPr/>
          </p:nvGrpSpPr>
          <p:grpSpPr>
            <a:xfrm>
              <a:off x="7618661" y="4967675"/>
              <a:ext cx="467403" cy="507609"/>
              <a:chOff x="2251964" y="3590497"/>
              <a:chExt cx="467403" cy="507609"/>
            </a:xfrm>
          </p:grpSpPr>
          <p:sp>
            <p:nvSpPr>
              <p:cNvPr id="550" name="Google Shape;550;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1" name="Google Shape;551;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2" name="Google Shape;552;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nvGrpSpPr>
            <p:cNvPr id="553" name="Google Shape;553;p21"/>
            <p:cNvGrpSpPr/>
            <p:nvPr/>
          </p:nvGrpSpPr>
          <p:grpSpPr>
            <a:xfrm>
              <a:off x="7602444" y="4993761"/>
              <a:ext cx="421973" cy="566288"/>
              <a:chOff x="2235747" y="3616583"/>
              <a:chExt cx="421973" cy="566288"/>
            </a:xfrm>
          </p:grpSpPr>
          <p:sp>
            <p:nvSpPr>
              <p:cNvPr id="554" name="Google Shape;554;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5" name="Google Shape;55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pic>
        <p:nvPicPr>
          <p:cNvPr id="556" name="Google Shape;556;p21"/>
          <p:cNvPicPr preferRelativeResize="0">
            <a:picLocks noGrp="1"/>
          </p:cNvPicPr>
          <p:nvPr>
            <p:ph type="pic" idx="3"/>
          </p:nvPr>
        </p:nvPicPr>
        <p:blipFill rotWithShape="1">
          <a:blip r:embed="rId3">
            <a:alphaModFix/>
          </a:blip>
          <a:srcRect l="35788" r="35788"/>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BB687FCD-AA89-6C01-ECD3-7FC7028848C9}"/>
              </a:ext>
            </a:extLst>
          </p:cNvPr>
          <p:cNvSpPr txBox="1"/>
          <p:nvPr/>
        </p:nvSpPr>
        <p:spPr>
          <a:xfrm>
            <a:off x="828489" y="605084"/>
            <a:ext cx="5105075" cy="646331"/>
          </a:xfrm>
          <a:prstGeom prst="rect">
            <a:avLst/>
          </a:prstGeom>
          <a:noFill/>
        </p:spPr>
        <p:txBody>
          <a:bodyPr wrap="square" rtlCol="0">
            <a:spAutoFit/>
          </a:bodyPr>
          <a:lstStyle/>
          <a:p>
            <a:r>
              <a:rPr lang="en-IE" sz="3600" b="1" dirty="0">
                <a:latin typeface="Calibri" panose="020F0502020204030204" pitchFamily="34" charset="0"/>
                <a:ea typeface="Calibri" panose="020F0502020204030204" pitchFamily="34" charset="0"/>
                <a:cs typeface="Calibri" panose="020F0502020204030204" pitchFamily="34" charset="0"/>
              </a:rPr>
              <a:t>Water Smart Practices…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Key Elements of Water-Smart Crop Selection</a:t>
            </a:r>
            <a:endParaRPr b="1" dirty="0"/>
          </a:p>
        </p:txBody>
      </p:sp>
      <p:grpSp>
        <p:nvGrpSpPr>
          <p:cNvPr id="563" name="Google Shape;563;p22"/>
          <p:cNvGrpSpPr/>
          <p:nvPr/>
        </p:nvGrpSpPr>
        <p:grpSpPr>
          <a:xfrm>
            <a:off x="655295" y="1726609"/>
            <a:ext cx="10592651" cy="3404780"/>
            <a:chOff x="1293" y="584147"/>
            <a:chExt cx="10592651" cy="3404780"/>
          </a:xfrm>
          <a:solidFill>
            <a:srgbClr val="8DC641"/>
          </a:solidFill>
        </p:grpSpPr>
        <p:sp>
          <p:nvSpPr>
            <p:cNvPr id="564" name="Google Shape;564;p22"/>
            <p:cNvSpPr/>
            <p:nvPr/>
          </p:nvSpPr>
          <p:spPr>
            <a:xfrm>
              <a:off x="129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5" name="Google Shape;565;p22"/>
            <p:cNvSpPr txBox="1"/>
            <p:nvPr/>
          </p:nvSpPr>
          <p:spPr>
            <a:xfrm>
              <a:off x="4561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Drought-Tolerant Varieties</a:t>
              </a:r>
              <a:endParaRPr sz="1400" b="1" i="0" u="none" strike="noStrike" cap="none" dirty="0">
                <a:solidFill>
                  <a:srgbClr val="000000"/>
                </a:solidFill>
                <a:latin typeface="Arial"/>
                <a:ea typeface="Arial"/>
                <a:cs typeface="Arial"/>
                <a:sym typeface="Arial"/>
              </a:endParaRPr>
            </a:p>
          </p:txBody>
        </p:sp>
        <p:sp>
          <p:nvSpPr>
            <p:cNvPr id="566" name="Google Shape;566;p22"/>
            <p:cNvSpPr/>
            <p:nvPr/>
          </p:nvSpPr>
          <p:spPr>
            <a:xfrm>
              <a:off x="30394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67" name="Google Shape;567;p22"/>
            <p:cNvSpPr/>
            <p:nvPr/>
          </p:nvSpPr>
          <p:spPr>
            <a:xfrm>
              <a:off x="606587" y="2475692"/>
              <a:ext cx="2421177"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8" name="Google Shape;568;p22"/>
            <p:cNvSpPr txBox="1"/>
            <p:nvPr/>
          </p:nvSpPr>
          <p:spPr>
            <a:xfrm>
              <a:off x="650908" y="2520013"/>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Choose crops with deep root systems and reduced moisture loss to thrive in water-scarce conditions.</a:t>
              </a:r>
              <a:endParaRPr sz="1400" b="0" i="0" u="none" strike="noStrike" cap="none" dirty="0">
                <a:latin typeface="Arial"/>
                <a:ea typeface="Arial"/>
                <a:cs typeface="Arial"/>
                <a:sym typeface="Arial"/>
              </a:endParaRPr>
            </a:p>
          </p:txBody>
        </p:sp>
        <p:sp>
          <p:nvSpPr>
            <p:cNvPr id="569" name="Google Shape;569;p22"/>
            <p:cNvSpPr/>
            <p:nvPr/>
          </p:nvSpPr>
          <p:spPr>
            <a:xfrm>
              <a:off x="378438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0" name="Google Shape;570;p22"/>
            <p:cNvSpPr txBox="1"/>
            <p:nvPr/>
          </p:nvSpPr>
          <p:spPr>
            <a:xfrm>
              <a:off x="382870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Native Crop Planting</a:t>
              </a:r>
              <a:endParaRPr sz="1400" b="1" i="0" u="none" strike="noStrike" cap="none" dirty="0">
                <a:solidFill>
                  <a:srgbClr val="000000"/>
                </a:solidFill>
                <a:latin typeface="Arial"/>
                <a:ea typeface="Arial"/>
                <a:cs typeface="Arial"/>
                <a:sym typeface="Arial"/>
              </a:endParaRPr>
            </a:p>
          </p:txBody>
        </p:sp>
        <p:sp>
          <p:nvSpPr>
            <p:cNvPr id="571" name="Google Shape;571;p22"/>
            <p:cNvSpPr/>
            <p:nvPr/>
          </p:nvSpPr>
          <p:spPr>
            <a:xfrm>
              <a:off x="408703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2" name="Google Shape;572;p22"/>
            <p:cNvSpPr/>
            <p:nvPr/>
          </p:nvSpPr>
          <p:spPr>
            <a:xfrm>
              <a:off x="4389677" y="2475692"/>
              <a:ext cx="2421177"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3" name="Google Shape;573;p22"/>
            <p:cNvSpPr txBox="1"/>
            <p:nvPr/>
          </p:nvSpPr>
          <p:spPr>
            <a:xfrm>
              <a:off x="4433998" y="2520013"/>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 </a:t>
              </a:r>
              <a:r>
                <a:rPr lang="en-GB" sz="1800" b="0" i="0" u="none" strike="noStrike" cap="none" dirty="0" err="1">
                  <a:latin typeface="Calibri"/>
                  <a:ea typeface="Calibri"/>
                  <a:cs typeface="Calibri"/>
                  <a:sym typeface="Calibri"/>
                </a:rPr>
                <a:t>Opt</a:t>
              </a:r>
              <a:r>
                <a:rPr lang="en-GB" sz="1800" b="0" i="0" u="none" strike="noStrike" cap="none" dirty="0">
                  <a:latin typeface="Calibri"/>
                  <a:ea typeface="Calibri"/>
                  <a:cs typeface="Calibri"/>
                  <a:sym typeface="Calibri"/>
                </a:rPr>
                <a:t> for indigenous crops adapted to regional climates for resilience against drought.</a:t>
              </a:r>
              <a:endParaRPr sz="1400" b="0" i="0" u="none" strike="noStrike" cap="none" dirty="0">
                <a:latin typeface="Arial"/>
                <a:ea typeface="Arial"/>
                <a:cs typeface="Arial"/>
                <a:sym typeface="Arial"/>
              </a:endParaRPr>
            </a:p>
          </p:txBody>
        </p:sp>
        <p:sp>
          <p:nvSpPr>
            <p:cNvPr id="574" name="Google Shape;574;p22"/>
            <p:cNvSpPr/>
            <p:nvPr/>
          </p:nvSpPr>
          <p:spPr>
            <a:xfrm>
              <a:off x="7567472"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2"/>
            <p:cNvSpPr txBox="1"/>
            <p:nvPr/>
          </p:nvSpPr>
          <p:spPr>
            <a:xfrm>
              <a:off x="7611793"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Crop Rotation</a:t>
              </a:r>
              <a:endParaRPr sz="1400" b="1" i="0" u="none" strike="noStrike" cap="none" dirty="0">
                <a:solidFill>
                  <a:srgbClr val="000000"/>
                </a:solidFill>
                <a:latin typeface="Arial"/>
                <a:ea typeface="Arial"/>
                <a:cs typeface="Arial"/>
                <a:sym typeface="Arial"/>
              </a:endParaRPr>
            </a:p>
          </p:txBody>
        </p:sp>
        <p:sp>
          <p:nvSpPr>
            <p:cNvPr id="576" name="Google Shape;576;p22"/>
            <p:cNvSpPr/>
            <p:nvPr/>
          </p:nvSpPr>
          <p:spPr>
            <a:xfrm>
              <a:off x="787012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7" name="Google Shape;577;p22"/>
            <p:cNvSpPr/>
            <p:nvPr/>
          </p:nvSpPr>
          <p:spPr>
            <a:xfrm>
              <a:off x="8172767" y="2475692"/>
              <a:ext cx="2421177"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2"/>
            <p:cNvSpPr txBox="1"/>
            <p:nvPr/>
          </p:nvSpPr>
          <p:spPr>
            <a:xfrm>
              <a:off x="8217088" y="2520013"/>
              <a:ext cx="2332535" cy="1424593"/>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Employ crop rotation to enhance water efficiency and mitigate abiotic stresses like drought and soil salinity.</a:t>
              </a:r>
              <a:endParaRPr sz="1400" b="0" i="0" u="none" strike="noStrike" cap="none" dirty="0">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3"/>
          <p:cNvSpPr txBox="1">
            <a:spLocks noGrp="1"/>
          </p:cNvSpPr>
          <p:nvPr>
            <p:ph type="body" idx="1"/>
          </p:nvPr>
        </p:nvSpPr>
        <p:spPr>
          <a:xfrm>
            <a:off x="5849349" y="24205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Wastewater Treatment</a:t>
            </a:r>
            <a:endParaRPr/>
          </a:p>
        </p:txBody>
      </p:sp>
      <p:sp>
        <p:nvSpPr>
          <p:cNvPr id="585" name="Google Shape;585;p2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4"/>
          <p:cNvSpPr/>
          <p:nvPr/>
        </p:nvSpPr>
        <p:spPr>
          <a:xfrm>
            <a:off x="3967682" y="1028960"/>
            <a:ext cx="2054637" cy="1950033"/>
          </a:xfrm>
          <a:custGeom>
            <a:avLst/>
            <a:gdLst/>
            <a:ahLst/>
            <a:cxnLst/>
            <a:rect l="l" t="t" r="r" b="b"/>
            <a:pathLst>
              <a:path w="3327" h="3625" extrusionOk="0">
                <a:moveTo>
                  <a:pt x="72" y="3624"/>
                </a:moveTo>
                <a:lnTo>
                  <a:pt x="72" y="3624"/>
                </a:lnTo>
                <a:cubicBezTo>
                  <a:pt x="36" y="3624"/>
                  <a:pt x="0" y="3588"/>
                  <a:pt x="0" y="3543"/>
                </a:cubicBezTo>
                <a:cubicBezTo>
                  <a:pt x="0" y="2648"/>
                  <a:pt x="334" y="1799"/>
                  <a:pt x="940" y="1140"/>
                </a:cubicBezTo>
                <a:cubicBezTo>
                  <a:pt x="1546" y="489"/>
                  <a:pt x="2359" y="82"/>
                  <a:pt x="3236" y="9"/>
                </a:cubicBezTo>
                <a:cubicBezTo>
                  <a:pt x="3281" y="0"/>
                  <a:pt x="3317" y="28"/>
                  <a:pt x="3317" y="73"/>
                </a:cubicBezTo>
                <a:cubicBezTo>
                  <a:pt x="3326" y="109"/>
                  <a:pt x="3290" y="145"/>
                  <a:pt x="3254" y="154"/>
                </a:cubicBezTo>
                <a:cubicBezTo>
                  <a:pt x="2404" y="227"/>
                  <a:pt x="1627" y="615"/>
                  <a:pt x="1048" y="1239"/>
                </a:cubicBezTo>
                <a:cubicBezTo>
                  <a:pt x="470" y="1872"/>
                  <a:pt x="153" y="2693"/>
                  <a:pt x="153" y="3543"/>
                </a:cubicBezTo>
                <a:cubicBezTo>
                  <a:pt x="153" y="3588"/>
                  <a:pt x="117" y="3624"/>
                  <a:pt x="72" y="3624"/>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4"/>
          <p:cNvSpPr/>
          <p:nvPr/>
        </p:nvSpPr>
        <p:spPr>
          <a:xfrm>
            <a:off x="5909375" y="1025682"/>
            <a:ext cx="1941049" cy="1789601"/>
          </a:xfrm>
          <a:custGeom>
            <a:avLst/>
            <a:gdLst/>
            <a:ahLst/>
            <a:cxnLst/>
            <a:rect l="l" t="t" r="r" b="b"/>
            <a:pathLst>
              <a:path w="3617" h="3317" extrusionOk="0">
                <a:moveTo>
                  <a:pt x="3534" y="3316"/>
                </a:moveTo>
                <a:lnTo>
                  <a:pt x="3534" y="3316"/>
                </a:lnTo>
                <a:cubicBezTo>
                  <a:pt x="3498" y="3316"/>
                  <a:pt x="3471" y="3289"/>
                  <a:pt x="3462" y="3253"/>
                </a:cubicBezTo>
                <a:cubicBezTo>
                  <a:pt x="3390" y="2403"/>
                  <a:pt x="3001" y="1627"/>
                  <a:pt x="2377" y="1048"/>
                </a:cubicBezTo>
                <a:cubicBezTo>
                  <a:pt x="1745" y="470"/>
                  <a:pt x="922" y="144"/>
                  <a:pt x="72" y="144"/>
                </a:cubicBezTo>
                <a:cubicBezTo>
                  <a:pt x="27" y="144"/>
                  <a:pt x="0" y="117"/>
                  <a:pt x="0" y="72"/>
                </a:cubicBezTo>
                <a:cubicBezTo>
                  <a:pt x="0" y="36"/>
                  <a:pt x="27" y="0"/>
                  <a:pt x="72" y="0"/>
                </a:cubicBezTo>
                <a:cubicBezTo>
                  <a:pt x="967" y="0"/>
                  <a:pt x="1817" y="334"/>
                  <a:pt x="2477" y="940"/>
                </a:cubicBezTo>
                <a:cubicBezTo>
                  <a:pt x="3128" y="1536"/>
                  <a:pt x="3534" y="2358"/>
                  <a:pt x="3607" y="3235"/>
                </a:cubicBezTo>
                <a:cubicBezTo>
                  <a:pt x="3616" y="3280"/>
                  <a:pt x="3589" y="3316"/>
                  <a:pt x="3544" y="3316"/>
                </a:cubicBezTo>
                <a:cubicBezTo>
                  <a:pt x="3544" y="3316"/>
                  <a:pt x="3544" y="3316"/>
                  <a:pt x="3534" y="331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4"/>
          <p:cNvSpPr/>
          <p:nvPr/>
        </p:nvSpPr>
        <p:spPr>
          <a:xfrm>
            <a:off x="7716271" y="2708415"/>
            <a:ext cx="181901" cy="229651"/>
          </a:xfrm>
          <a:custGeom>
            <a:avLst/>
            <a:gdLst/>
            <a:ahLst/>
            <a:cxnLst/>
            <a:rect l="l" t="t" r="r" b="b"/>
            <a:pathLst>
              <a:path w="353" h="444" extrusionOk="0">
                <a:moveTo>
                  <a:pt x="199" y="443"/>
                </a:moveTo>
                <a:lnTo>
                  <a:pt x="0" y="18"/>
                </a:lnTo>
                <a:lnTo>
                  <a:pt x="180" y="108"/>
                </a:lnTo>
                <a:lnTo>
                  <a:pt x="352" y="0"/>
                </a:lnTo>
                <a:lnTo>
                  <a:pt x="199" y="443"/>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3" name="Google Shape;593;p24"/>
          <p:cNvSpPr/>
          <p:nvPr/>
        </p:nvSpPr>
        <p:spPr>
          <a:xfrm>
            <a:off x="3987301" y="3304141"/>
            <a:ext cx="1869032" cy="1714416"/>
          </a:xfrm>
          <a:custGeom>
            <a:avLst/>
            <a:gdLst/>
            <a:ahLst/>
            <a:cxnLst/>
            <a:rect l="l" t="t" r="r" b="b"/>
            <a:pathLst>
              <a:path w="3626" h="3327" extrusionOk="0">
                <a:moveTo>
                  <a:pt x="3553" y="3326"/>
                </a:moveTo>
                <a:lnTo>
                  <a:pt x="3553" y="3326"/>
                </a:lnTo>
                <a:cubicBezTo>
                  <a:pt x="2658" y="3326"/>
                  <a:pt x="1799" y="2992"/>
                  <a:pt x="1139" y="2386"/>
                </a:cubicBezTo>
                <a:cubicBezTo>
                  <a:pt x="488" y="1781"/>
                  <a:pt x="81" y="967"/>
                  <a:pt x="9" y="81"/>
                </a:cubicBezTo>
                <a:cubicBezTo>
                  <a:pt x="0" y="45"/>
                  <a:pt x="36" y="9"/>
                  <a:pt x="72" y="9"/>
                </a:cubicBezTo>
                <a:cubicBezTo>
                  <a:pt x="117" y="0"/>
                  <a:pt x="154" y="27"/>
                  <a:pt x="154" y="72"/>
                </a:cubicBezTo>
                <a:cubicBezTo>
                  <a:pt x="226" y="913"/>
                  <a:pt x="614" y="1699"/>
                  <a:pt x="1238" y="2278"/>
                </a:cubicBezTo>
                <a:cubicBezTo>
                  <a:pt x="1871" y="2856"/>
                  <a:pt x="2694" y="3173"/>
                  <a:pt x="3553" y="3173"/>
                </a:cubicBezTo>
                <a:cubicBezTo>
                  <a:pt x="3589" y="3173"/>
                  <a:pt x="3625" y="3209"/>
                  <a:pt x="3625" y="3245"/>
                </a:cubicBezTo>
                <a:cubicBezTo>
                  <a:pt x="3625" y="3290"/>
                  <a:pt x="3589" y="3326"/>
                  <a:pt x="3553" y="332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4" name="Google Shape;594;p24"/>
          <p:cNvSpPr/>
          <p:nvPr/>
        </p:nvSpPr>
        <p:spPr>
          <a:xfrm>
            <a:off x="6145102" y="3147252"/>
            <a:ext cx="1712142" cy="1864484"/>
          </a:xfrm>
          <a:custGeom>
            <a:avLst/>
            <a:gdLst/>
            <a:ahLst/>
            <a:cxnLst/>
            <a:rect l="l" t="t" r="r" b="b"/>
            <a:pathLst>
              <a:path w="3319" h="3616" extrusionOk="0">
                <a:moveTo>
                  <a:pt x="73" y="3615"/>
                </a:moveTo>
                <a:lnTo>
                  <a:pt x="73" y="3615"/>
                </a:lnTo>
                <a:cubicBezTo>
                  <a:pt x="36" y="3615"/>
                  <a:pt x="0" y="3588"/>
                  <a:pt x="0" y="3552"/>
                </a:cubicBezTo>
                <a:cubicBezTo>
                  <a:pt x="0" y="3507"/>
                  <a:pt x="27" y="3471"/>
                  <a:pt x="64" y="3471"/>
                </a:cubicBezTo>
                <a:cubicBezTo>
                  <a:pt x="913" y="3399"/>
                  <a:pt x="1691" y="3010"/>
                  <a:pt x="2269" y="2377"/>
                </a:cubicBezTo>
                <a:cubicBezTo>
                  <a:pt x="2848" y="1753"/>
                  <a:pt x="3173" y="931"/>
                  <a:pt x="3173" y="72"/>
                </a:cubicBezTo>
                <a:cubicBezTo>
                  <a:pt x="3173" y="36"/>
                  <a:pt x="3201" y="0"/>
                  <a:pt x="3246" y="0"/>
                </a:cubicBezTo>
                <a:cubicBezTo>
                  <a:pt x="3282" y="0"/>
                  <a:pt x="3318" y="36"/>
                  <a:pt x="3318" y="72"/>
                </a:cubicBezTo>
                <a:cubicBezTo>
                  <a:pt x="3318" y="967"/>
                  <a:pt x="2984" y="1826"/>
                  <a:pt x="2378" y="2476"/>
                </a:cubicBezTo>
                <a:cubicBezTo>
                  <a:pt x="1781" y="3136"/>
                  <a:pt x="959" y="3534"/>
                  <a:pt x="82" y="3615"/>
                </a:cubicBezTo>
                <a:lnTo>
                  <a:pt x="73" y="3615"/>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5" name="Google Shape;595;p24"/>
          <p:cNvSpPr/>
          <p:nvPr/>
        </p:nvSpPr>
        <p:spPr>
          <a:xfrm>
            <a:off x="6022319" y="4875311"/>
            <a:ext cx="229649" cy="186448"/>
          </a:xfrm>
          <a:custGeom>
            <a:avLst/>
            <a:gdLst/>
            <a:ahLst/>
            <a:cxnLst/>
            <a:rect l="l" t="t" r="r" b="b"/>
            <a:pathLst>
              <a:path w="444" h="363" extrusionOk="0">
                <a:moveTo>
                  <a:pt x="0" y="199"/>
                </a:moveTo>
                <a:lnTo>
                  <a:pt x="443" y="362"/>
                </a:lnTo>
                <a:lnTo>
                  <a:pt x="335" y="190"/>
                </a:lnTo>
                <a:lnTo>
                  <a:pt x="425" y="0"/>
                </a:lnTo>
                <a:lnTo>
                  <a:pt x="0" y="199"/>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6" name="Google Shape;596;p24"/>
          <p:cNvSpPr/>
          <p:nvPr/>
        </p:nvSpPr>
        <p:spPr>
          <a:xfrm>
            <a:off x="7324847" y="2410403"/>
            <a:ext cx="923148" cy="918600"/>
          </a:xfrm>
          <a:custGeom>
            <a:avLst/>
            <a:gdLst/>
            <a:ahLst/>
            <a:cxnLst/>
            <a:rect l="l" t="t" r="r" b="b"/>
            <a:pathLst>
              <a:path w="1791" h="1782" extrusionOk="0">
                <a:moveTo>
                  <a:pt x="1790" y="895"/>
                </a:moveTo>
                <a:lnTo>
                  <a:pt x="1790" y="895"/>
                </a:lnTo>
                <a:cubicBezTo>
                  <a:pt x="1790" y="1383"/>
                  <a:pt x="1392" y="1781"/>
                  <a:pt x="895" y="1781"/>
                </a:cubicBezTo>
                <a:cubicBezTo>
                  <a:pt x="398" y="1781"/>
                  <a:pt x="0" y="1383"/>
                  <a:pt x="0" y="895"/>
                </a:cubicBezTo>
                <a:cubicBezTo>
                  <a:pt x="0" y="398"/>
                  <a:pt x="398"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7" name="Google Shape;597;p24"/>
          <p:cNvSpPr/>
          <p:nvPr/>
        </p:nvSpPr>
        <p:spPr>
          <a:xfrm>
            <a:off x="3466278" y="2371463"/>
            <a:ext cx="923148" cy="918600"/>
          </a:xfrm>
          <a:custGeom>
            <a:avLst/>
            <a:gdLst/>
            <a:ahLst/>
            <a:cxnLst/>
            <a:rect l="l" t="t" r="r" b="b"/>
            <a:pathLst>
              <a:path w="1791" h="1782" extrusionOk="0">
                <a:moveTo>
                  <a:pt x="1790" y="895"/>
                </a:moveTo>
                <a:lnTo>
                  <a:pt x="1790" y="895"/>
                </a:lnTo>
                <a:cubicBezTo>
                  <a:pt x="1790" y="1383"/>
                  <a:pt x="1392" y="1781"/>
                  <a:pt x="895" y="1781"/>
                </a:cubicBezTo>
                <a:cubicBezTo>
                  <a:pt x="407" y="1781"/>
                  <a:pt x="0" y="1383"/>
                  <a:pt x="0" y="895"/>
                </a:cubicBezTo>
                <a:cubicBezTo>
                  <a:pt x="0" y="398"/>
                  <a:pt x="407"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8" name="Google Shape;598;p24"/>
          <p:cNvSpPr/>
          <p:nvPr/>
        </p:nvSpPr>
        <p:spPr>
          <a:xfrm>
            <a:off x="5592707" y="4316875"/>
            <a:ext cx="923148" cy="923147"/>
          </a:xfrm>
          <a:custGeom>
            <a:avLst/>
            <a:gdLst/>
            <a:ahLst/>
            <a:cxnLst/>
            <a:rect l="l" t="t" r="r" b="b"/>
            <a:pathLst>
              <a:path w="1791" h="1791" extrusionOk="0">
                <a:moveTo>
                  <a:pt x="1790" y="895"/>
                </a:moveTo>
                <a:lnTo>
                  <a:pt x="1790" y="895"/>
                </a:lnTo>
                <a:cubicBezTo>
                  <a:pt x="1790" y="1392"/>
                  <a:pt x="1383" y="1790"/>
                  <a:pt x="895" y="1790"/>
                </a:cubicBezTo>
                <a:cubicBezTo>
                  <a:pt x="397" y="1790"/>
                  <a:pt x="0" y="1392"/>
                  <a:pt x="0" y="895"/>
                </a:cubicBezTo>
                <a:cubicBezTo>
                  <a:pt x="0" y="407"/>
                  <a:pt x="397" y="0"/>
                  <a:pt x="895" y="0"/>
                </a:cubicBezTo>
                <a:cubicBezTo>
                  <a:pt x="1383" y="0"/>
                  <a:pt x="1790" y="407"/>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nvGrpSpPr>
          <p:cNvPr id="599" name="Google Shape;599;p24"/>
          <p:cNvGrpSpPr/>
          <p:nvPr/>
        </p:nvGrpSpPr>
        <p:grpSpPr>
          <a:xfrm>
            <a:off x="5096720" y="1855161"/>
            <a:ext cx="1650111" cy="2443688"/>
            <a:chOff x="-50415" y="2166347"/>
            <a:chExt cx="2129405" cy="3153486"/>
          </a:xfrm>
        </p:grpSpPr>
        <p:sp>
          <p:nvSpPr>
            <p:cNvPr id="600" name="Google Shape;600;p24"/>
            <p:cNvSpPr/>
            <p:nvPr/>
          </p:nvSpPr>
          <p:spPr>
            <a:xfrm>
              <a:off x="-50415" y="2166347"/>
              <a:ext cx="2129405" cy="3153486"/>
            </a:xfrm>
            <a:custGeom>
              <a:avLst/>
              <a:gdLst/>
              <a:ahLst/>
              <a:cxnLst/>
              <a:rect l="l" t="t" r="r" b="b"/>
              <a:pathLst>
                <a:path w="3813" h="5648" extrusionOk="0">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1" name="Google Shape;601;p24"/>
            <p:cNvSpPr/>
            <p:nvPr/>
          </p:nvSpPr>
          <p:spPr>
            <a:xfrm>
              <a:off x="926895" y="3114115"/>
              <a:ext cx="137857" cy="2205718"/>
            </a:xfrm>
            <a:custGeom>
              <a:avLst/>
              <a:gdLst/>
              <a:ahLst/>
              <a:cxnLst/>
              <a:rect l="l" t="t" r="r" b="b"/>
              <a:pathLst>
                <a:path w="245" h="3950" extrusionOk="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2" name="Google Shape;602;p24"/>
            <p:cNvSpPr/>
            <p:nvPr/>
          </p:nvSpPr>
          <p:spPr>
            <a:xfrm>
              <a:off x="956436" y="3793555"/>
              <a:ext cx="817298" cy="812374"/>
            </a:xfrm>
            <a:custGeom>
              <a:avLst/>
              <a:gdLst/>
              <a:ahLst/>
              <a:cxnLst/>
              <a:rect l="l" t="t" r="r" b="b"/>
              <a:pathLst>
                <a:path w="1465" h="1455" extrusionOk="0">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3" name="Google Shape;603;p24"/>
            <p:cNvSpPr/>
            <p:nvPr/>
          </p:nvSpPr>
          <p:spPr>
            <a:xfrm>
              <a:off x="956436" y="3461222"/>
              <a:ext cx="393878" cy="398801"/>
            </a:xfrm>
            <a:custGeom>
              <a:avLst/>
              <a:gdLst/>
              <a:ahLst/>
              <a:cxnLst/>
              <a:rect l="l" t="t" r="r" b="b"/>
              <a:pathLst>
                <a:path w="706" h="715" extrusionOk="0">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4" name="Google Shape;604;p24"/>
            <p:cNvSpPr/>
            <p:nvPr/>
          </p:nvSpPr>
          <p:spPr>
            <a:xfrm>
              <a:off x="180988" y="3970800"/>
              <a:ext cx="817298" cy="817298"/>
            </a:xfrm>
            <a:custGeom>
              <a:avLst/>
              <a:gdLst/>
              <a:ahLst/>
              <a:cxnLst/>
              <a:rect l="l" t="t" r="r" b="b"/>
              <a:pathLst>
                <a:path w="1465" h="1465" extrusionOk="0">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5" name="Google Shape;605;p24"/>
            <p:cNvSpPr/>
            <p:nvPr/>
          </p:nvSpPr>
          <p:spPr>
            <a:xfrm>
              <a:off x="604406" y="3643390"/>
              <a:ext cx="393878" cy="393878"/>
            </a:xfrm>
            <a:custGeom>
              <a:avLst/>
              <a:gdLst/>
              <a:ahLst/>
              <a:cxnLst/>
              <a:rect l="l" t="t" r="r" b="b"/>
              <a:pathLst>
                <a:path w="706" h="705" extrusionOk="0">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606" name="Google Shape;606;p24"/>
          <p:cNvSpPr txBox="1"/>
          <p:nvPr/>
        </p:nvSpPr>
        <p:spPr>
          <a:xfrm>
            <a:off x="8366188" y="1458623"/>
            <a:ext cx="3339550"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Integrated Planning</a:t>
            </a:r>
            <a:endPara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7" name="Google Shape;607;p24"/>
          <p:cNvSpPr txBox="1"/>
          <p:nvPr/>
        </p:nvSpPr>
        <p:spPr>
          <a:xfrm>
            <a:off x="8688524" y="2616419"/>
            <a:ext cx="333474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Integrate planning and management in wastewater treatment for efficient water recycling and reduced environmental impact.</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8" name="Google Shape;608;p24"/>
          <p:cNvSpPr txBox="1"/>
          <p:nvPr/>
        </p:nvSpPr>
        <p:spPr>
          <a:xfrm>
            <a:off x="279970" y="1245301"/>
            <a:ext cx="2731535"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Water Recycling</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9" name="Google Shape;609;p24"/>
          <p:cNvSpPr txBox="1"/>
          <p:nvPr/>
        </p:nvSpPr>
        <p:spPr>
          <a:xfrm>
            <a:off x="452255" y="2399666"/>
            <a:ext cx="272760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Use treated wastewater for irrigation to reduce dependence on limited freshwater resources.</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0" name="Google Shape;610;p24"/>
          <p:cNvSpPr txBox="1"/>
          <p:nvPr/>
        </p:nvSpPr>
        <p:spPr>
          <a:xfrm>
            <a:off x="4398555" y="5179752"/>
            <a:ext cx="3262001"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Enhanced Resilience</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1" name="Google Shape;611;p24"/>
          <p:cNvSpPr txBox="1"/>
          <p:nvPr/>
        </p:nvSpPr>
        <p:spPr>
          <a:xfrm>
            <a:off x="6182168" y="5701126"/>
            <a:ext cx="5734215" cy="999383"/>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Implementing agricultural wastewater reuse improves farmers' ability to withstand arid conditions and reduces adverse environmental effects</a:t>
            </a:r>
            <a:endParaRPr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 name="Google Shape;315;p6">
            <a:extLst>
              <a:ext uri="{FF2B5EF4-FFF2-40B4-BE49-F238E27FC236}">
                <a16:creationId xmlns:a16="http://schemas.microsoft.com/office/drawing/2014/main" id="{C7C04C48-5202-32A5-B70F-25C29F951350}"/>
              </a:ext>
            </a:extLst>
          </p:cNvPr>
          <p:cNvSpPr txBox="1"/>
          <p:nvPr/>
        </p:nvSpPr>
        <p:spPr>
          <a:xfrm>
            <a:off x="275618" y="5840940"/>
            <a:ext cx="5345158" cy="738623"/>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Use of Treated Sewage or wastewater as an Irrigation Water for Agricultural Purposes- Environmental, Health, and Economic Impacts</a:t>
            </a:r>
            <a:endParaRPr lang="en-US" b="1"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2400"/>
              <a:buFont typeface="Arial"/>
              <a:buNone/>
            </a:pPr>
            <a:endParaRPr lang="tr-TR" b="1" i="0" u="none" strike="noStrike" cap="none" dirty="0">
              <a:solidFill>
                <a:srgbClr val="000000"/>
              </a:solidFill>
              <a:latin typeface="Arial"/>
              <a:ea typeface="Arial"/>
              <a:cs typeface="Arial"/>
              <a:sym typeface="Arial"/>
            </a:endParaRPr>
          </a:p>
        </p:txBody>
      </p:sp>
      <p:pic>
        <p:nvPicPr>
          <p:cNvPr id="3" name="Graphic 2" descr="Arrow: Clockwise curve outline">
            <a:extLst>
              <a:ext uri="{FF2B5EF4-FFF2-40B4-BE49-F238E27FC236}">
                <a16:creationId xmlns:a16="http://schemas.microsoft.com/office/drawing/2014/main" id="{76D8C8E9-7E52-548D-4790-8EA463FE52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581341" y="1643358"/>
            <a:ext cx="914400" cy="914400"/>
          </a:xfrm>
          <a:prstGeom prst="rect">
            <a:avLst/>
          </a:prstGeom>
        </p:spPr>
      </p:pic>
      <p:pic>
        <p:nvPicPr>
          <p:cNvPr id="4" name="Graphic 3" descr="Arrow: Clockwise curve outline">
            <a:extLst>
              <a:ext uri="{FF2B5EF4-FFF2-40B4-BE49-F238E27FC236}">
                <a16:creationId xmlns:a16="http://schemas.microsoft.com/office/drawing/2014/main" id="{A286904F-DE63-2A8E-9A71-F024D7418A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034940">
            <a:off x="7688812" y="4942177"/>
            <a:ext cx="914400" cy="914400"/>
          </a:xfrm>
          <a:prstGeom prst="rect">
            <a:avLst/>
          </a:prstGeom>
        </p:spPr>
      </p:pic>
      <p:pic>
        <p:nvPicPr>
          <p:cNvPr id="5" name="Graphic 4" descr="Arrow: Clockwise curve outline">
            <a:extLst>
              <a:ext uri="{FF2B5EF4-FFF2-40B4-BE49-F238E27FC236}">
                <a16:creationId xmlns:a16="http://schemas.microsoft.com/office/drawing/2014/main" id="{9E965E05-40C8-B545-7767-CD21111781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035963" y="1772986"/>
            <a:ext cx="914400" cy="914400"/>
          </a:xfrm>
          <a:prstGeom prst="rect">
            <a:avLst/>
          </a:prstGeom>
        </p:spPr>
      </p:pic>
      <p:sp>
        <p:nvSpPr>
          <p:cNvPr id="6" name="TextBox 5">
            <a:extLst>
              <a:ext uri="{FF2B5EF4-FFF2-40B4-BE49-F238E27FC236}">
                <a16:creationId xmlns:a16="http://schemas.microsoft.com/office/drawing/2014/main" id="{D64C7980-CD4B-5E3A-AC15-9E6BD3543BCF}"/>
              </a:ext>
            </a:extLst>
          </p:cNvPr>
          <p:cNvSpPr txBox="1"/>
          <p:nvPr/>
        </p:nvSpPr>
        <p:spPr>
          <a:xfrm>
            <a:off x="3350617" y="183528"/>
            <a:ext cx="5220530" cy="646331"/>
          </a:xfrm>
          <a:prstGeom prst="rect">
            <a:avLst/>
          </a:prstGeom>
          <a:noFill/>
        </p:spPr>
        <p:txBody>
          <a:bodyPr wrap="square" rtlCol="0">
            <a:spAutoFit/>
          </a:bodyPr>
          <a:lstStyle/>
          <a:p>
            <a:r>
              <a:rPr lang="en-IE" sz="3600" b="1" dirty="0">
                <a:latin typeface="Calibri" panose="020F0502020204030204" pitchFamily="34" charset="0"/>
                <a:ea typeface="Calibri" panose="020F0502020204030204" pitchFamily="34" charset="0"/>
                <a:cs typeface="Calibri" panose="020F0502020204030204" pitchFamily="34" charset="0"/>
              </a:rPr>
              <a:t>Waste Water Utilisation</a:t>
            </a:r>
          </a:p>
        </p:txBody>
      </p:sp>
      <p:sp>
        <p:nvSpPr>
          <p:cNvPr id="7" name="Arrow: Right 6">
            <a:extLst>
              <a:ext uri="{FF2B5EF4-FFF2-40B4-BE49-F238E27FC236}">
                <a16:creationId xmlns:a16="http://schemas.microsoft.com/office/drawing/2014/main" id="{383F5B1D-73BD-53EB-B884-B4E56C96E63D}"/>
              </a:ext>
            </a:extLst>
          </p:cNvPr>
          <p:cNvSpPr/>
          <p:nvPr/>
        </p:nvSpPr>
        <p:spPr>
          <a:xfrm rot="1432592">
            <a:off x="-195102" y="4492677"/>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more here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Key Elements of Water-Smart Crop Selection</a:t>
            </a:r>
            <a:endParaRPr b="1" dirty="0"/>
          </a:p>
        </p:txBody>
      </p:sp>
      <p:grpSp>
        <p:nvGrpSpPr>
          <p:cNvPr id="617" name="Google Shape;617;p25"/>
          <p:cNvGrpSpPr/>
          <p:nvPr/>
        </p:nvGrpSpPr>
        <p:grpSpPr>
          <a:xfrm>
            <a:off x="729632" y="1309734"/>
            <a:ext cx="11060748" cy="4571367"/>
            <a:chOff x="0" y="0"/>
            <a:chExt cx="11060748" cy="4571367"/>
          </a:xfrm>
          <a:solidFill>
            <a:srgbClr val="8DC641"/>
          </a:solidFill>
        </p:grpSpPr>
        <p:sp>
          <p:nvSpPr>
            <p:cNvPr id="618" name="Google Shape;618;p25"/>
            <p:cNvSpPr/>
            <p:nvPr/>
          </p:nvSpPr>
          <p:spPr>
            <a:xfrm>
              <a:off x="4424299" y="0"/>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19" name="Google Shape;619;p25"/>
            <p:cNvSpPr txBox="1"/>
            <p:nvPr/>
          </p:nvSpPr>
          <p:spPr>
            <a:xfrm>
              <a:off x="4424299" y="178569"/>
              <a:ext cx="6100742" cy="1071414"/>
            </a:xfrm>
            <a:prstGeom prst="rect">
              <a:avLst/>
            </a:prstGeom>
            <a:solidFill>
              <a:srgbClr val="D6EBBB"/>
            </a:solid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en-GB" sz="2000" b="0" i="0" u="none" strike="noStrike" cap="none" dirty="0">
                  <a:latin typeface="Calibri"/>
                  <a:ea typeface="Calibri"/>
                  <a:cs typeface="Calibri"/>
                  <a:sym typeface="Calibri"/>
                </a:rPr>
                <a:t>	Purify water from various sources for agricultural irrigation, reducing reliance on freshwater resources and promoting sustainable water management.</a:t>
              </a:r>
              <a:endParaRPr sz="1400" b="0" i="0" u="none" strike="noStrike" cap="none" dirty="0">
                <a:latin typeface="Arial"/>
                <a:ea typeface="Arial"/>
                <a:cs typeface="Arial"/>
                <a:sym typeface="Arial"/>
              </a:endParaRPr>
            </a:p>
          </p:txBody>
        </p:sp>
        <p:sp>
          <p:nvSpPr>
            <p:cNvPr id="620" name="Google Shape;620;p25"/>
            <p:cNvSpPr/>
            <p:nvPr/>
          </p:nvSpPr>
          <p:spPr>
            <a:xfrm>
              <a:off x="0" y="0"/>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1" name="Google Shape;621;p25"/>
            <p:cNvSpPr txBox="1"/>
            <p:nvPr/>
          </p:nvSpPr>
          <p:spPr>
            <a:xfrm>
              <a:off x="69736" y="69736"/>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Utilisation of Treated Wastewater</a:t>
              </a:r>
              <a:endParaRPr sz="2400" b="0" i="0" u="none" strike="noStrike" cap="none" dirty="0">
                <a:solidFill>
                  <a:schemeClr val="bg1"/>
                </a:solidFill>
                <a:latin typeface="Calibri"/>
                <a:ea typeface="Calibri"/>
                <a:cs typeface="Calibri"/>
                <a:sym typeface="Calibri"/>
              </a:endParaRPr>
            </a:p>
          </p:txBody>
        </p:sp>
        <p:sp>
          <p:nvSpPr>
            <p:cNvPr id="622" name="Google Shape;622;p25"/>
            <p:cNvSpPr/>
            <p:nvPr/>
          </p:nvSpPr>
          <p:spPr>
            <a:xfrm>
              <a:off x="4424299" y="1571407"/>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3" name="Google Shape;623;p25"/>
            <p:cNvSpPr txBox="1"/>
            <p:nvPr/>
          </p:nvSpPr>
          <p:spPr>
            <a:xfrm>
              <a:off x="4424299" y="1749976"/>
              <a:ext cx="6100742" cy="1071414"/>
            </a:xfrm>
            <a:prstGeom prst="rect">
              <a:avLst/>
            </a:prstGeom>
            <a:solidFill>
              <a:srgbClr val="D6EBBB"/>
            </a:solid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en-GB" sz="2000" b="0" i="0" u="none" strike="noStrike" cap="none" dirty="0">
                  <a:latin typeface="Calibri"/>
                  <a:ea typeface="Calibri"/>
                  <a:cs typeface="Calibri"/>
                  <a:sym typeface="Calibri"/>
                </a:rPr>
                <a:t>	Integrate planning and management efforts for efficient wastewater treatment, considering water quality, environmental regulations, and crop requirements to ensure safety and health standards are met.</a:t>
              </a:r>
              <a:endParaRPr sz="1400" b="0" i="0" u="none" strike="noStrike" cap="none" dirty="0">
                <a:latin typeface="Arial"/>
                <a:ea typeface="Arial"/>
                <a:cs typeface="Arial"/>
                <a:sym typeface="Arial"/>
              </a:endParaRPr>
            </a:p>
          </p:txBody>
        </p:sp>
        <p:sp>
          <p:nvSpPr>
            <p:cNvPr id="624" name="Google Shape;624;p25"/>
            <p:cNvSpPr/>
            <p:nvPr/>
          </p:nvSpPr>
          <p:spPr>
            <a:xfrm>
              <a:off x="0" y="1571407"/>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5" name="Google Shape;625;p25"/>
            <p:cNvSpPr txBox="1"/>
            <p:nvPr/>
          </p:nvSpPr>
          <p:spPr>
            <a:xfrm>
              <a:off x="69736" y="1641143"/>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bg1"/>
                  </a:solidFill>
                  <a:latin typeface="Calibri"/>
                  <a:ea typeface="Calibri"/>
                  <a:cs typeface="Calibri"/>
                  <a:sym typeface="Calibri"/>
                </a:rPr>
                <a:t>Integrated Planning and Management</a:t>
              </a:r>
              <a:endParaRPr sz="2400" b="0" i="0" u="none" strike="noStrike" cap="none">
                <a:solidFill>
                  <a:schemeClr val="bg1"/>
                </a:solidFill>
                <a:latin typeface="Calibri"/>
                <a:ea typeface="Calibri"/>
                <a:cs typeface="Calibri"/>
                <a:sym typeface="Calibri"/>
              </a:endParaRPr>
            </a:p>
          </p:txBody>
        </p:sp>
        <p:sp>
          <p:nvSpPr>
            <p:cNvPr id="626" name="Google Shape;626;p25"/>
            <p:cNvSpPr/>
            <p:nvPr/>
          </p:nvSpPr>
          <p:spPr>
            <a:xfrm>
              <a:off x="4424299" y="3142815"/>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7" name="Google Shape;627;p25"/>
            <p:cNvSpPr txBox="1"/>
            <p:nvPr/>
          </p:nvSpPr>
          <p:spPr>
            <a:xfrm>
              <a:off x="4424299" y="3321384"/>
              <a:ext cx="6100742" cy="1071414"/>
            </a:xfrm>
            <a:prstGeom prst="rect">
              <a:avLst/>
            </a:prstGeom>
            <a:solidFill>
              <a:srgbClr val="D6EBBB"/>
            </a:solidFill>
            <a:ln>
              <a:noFill/>
            </a:ln>
          </p:spPr>
          <p:txBody>
            <a:bodyPr spcFirstLastPara="1" wrap="square" lIns="12050" tIns="12050" rIns="12050" bIns="12050" anchor="ctr" anchorCtr="0">
              <a:noAutofit/>
            </a:bodyPr>
            <a:lstStyle/>
            <a:p>
              <a:pPr marL="171450" marR="0" lvl="1" indent="-171450" algn="l" rtl="0">
                <a:lnSpc>
                  <a:spcPct val="90000"/>
                </a:lnSpc>
                <a:spcBef>
                  <a:spcPts val="0"/>
                </a:spcBef>
                <a:spcAft>
                  <a:spcPts val="0"/>
                </a:spcAft>
                <a:buClr>
                  <a:schemeClr val="dk1"/>
                </a:buClr>
                <a:buSzPts val="1900"/>
                <a:buFont typeface="Arial"/>
                <a:buNone/>
              </a:pPr>
              <a:r>
                <a:rPr lang="en-GB" sz="1900" b="0" i="0" u="none" strike="noStrike" cap="none" dirty="0">
                  <a:latin typeface="Calibri"/>
                  <a:ea typeface="Calibri"/>
                  <a:cs typeface="Calibri"/>
                  <a:sym typeface="Calibri"/>
                </a:rPr>
                <a:t>	Implement a closed-loop system where treated wastewater is used for irrigation, then collected for further treatment, enhancing water efficiency and reducing pollution.</a:t>
              </a:r>
              <a:endParaRPr sz="1400" b="0" i="0" u="none" strike="noStrike" cap="none" dirty="0">
                <a:latin typeface="Arial"/>
                <a:ea typeface="Arial"/>
                <a:cs typeface="Arial"/>
                <a:sym typeface="Arial"/>
              </a:endParaRPr>
            </a:p>
          </p:txBody>
        </p:sp>
        <p:sp>
          <p:nvSpPr>
            <p:cNvPr id="628" name="Google Shape;628;p25"/>
            <p:cNvSpPr/>
            <p:nvPr/>
          </p:nvSpPr>
          <p:spPr>
            <a:xfrm>
              <a:off x="0" y="3142815"/>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9" name="Google Shape;629;p25"/>
            <p:cNvSpPr txBox="1"/>
            <p:nvPr/>
          </p:nvSpPr>
          <p:spPr>
            <a:xfrm>
              <a:off x="69736" y="3212551"/>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Cyclic Water Utilisation</a:t>
              </a:r>
              <a:endParaRPr sz="2400" b="0" i="0" u="none" strike="noStrike" cap="none" dirty="0">
                <a:solidFill>
                  <a:schemeClr val="bg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txBox="1"/>
          <p:nvPr/>
        </p:nvSpPr>
        <p:spPr>
          <a:xfrm>
            <a:off x="406764" y="982196"/>
            <a:ext cx="5689236" cy="48936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Ole Lyngby Pedersen and his brother Per helm I/S </a:t>
            </a:r>
            <a:r>
              <a:rPr lang="en-GB" sz="2400" b="0" i="0" u="none" strike="noStrike" cap="none" dirty="0" err="1">
                <a:latin typeface="Calibri"/>
                <a:ea typeface="Calibri"/>
                <a:cs typeface="Calibri"/>
                <a:sym typeface="Calibri"/>
              </a:rPr>
              <a:t>Faurgård</a:t>
            </a:r>
            <a:r>
              <a:rPr lang="en-GB" sz="2400" b="0" i="0" u="none" strike="noStrike" cap="none" dirty="0">
                <a:latin typeface="Calibri"/>
                <a:ea typeface="Calibri"/>
                <a:cs typeface="Calibri"/>
                <a:sym typeface="Calibri"/>
              </a:rPr>
              <a:t>, a pioneering third-generation farm nestled in Odder, central Denmark.</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Joined forces with LIFE AGWAPLAN in 2008, transforming their farm into a beacon of innovation.</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err="1">
                <a:latin typeface="Calibri"/>
                <a:ea typeface="Calibri"/>
                <a:cs typeface="Calibri"/>
                <a:sym typeface="Calibri"/>
              </a:rPr>
              <a:t>Ole's</a:t>
            </a:r>
            <a:r>
              <a:rPr lang="en-GB" sz="2400" b="0" i="0" u="none" strike="noStrike" cap="none" dirty="0">
                <a:latin typeface="Calibri"/>
                <a:ea typeface="Calibri"/>
                <a:cs typeface="Calibri"/>
                <a:sym typeface="Calibri"/>
              </a:rPr>
              <a:t> farm becomes a living laboratory for cutting-edge environmental techniques.</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Witness the birth of Denmark's early artificial wetlands, marking a revolutionary leap in sustainable agriculture.</a:t>
            </a:r>
            <a:endParaRPr sz="2400" b="0" i="0" u="none" strike="noStrike" cap="none" dirty="0">
              <a:latin typeface="Arial"/>
              <a:ea typeface="Arial"/>
              <a:cs typeface="Arial"/>
              <a:sym typeface="Arial"/>
            </a:endParaRPr>
          </a:p>
        </p:txBody>
      </p:sp>
      <p:pic>
        <p:nvPicPr>
          <p:cNvPr id="642" name="Google Shape;642;p27" descr="Besøg en bondegård - Book gratis besøg på I/S Faurgård her!"/>
          <p:cNvPicPr preferRelativeResize="0"/>
          <p:nvPr/>
        </p:nvPicPr>
        <p:blipFill rotWithShape="1">
          <a:blip r:embed="rId3">
            <a:alphaModFix/>
          </a:blip>
          <a:srcRect/>
          <a:stretch/>
        </p:blipFill>
        <p:spPr>
          <a:xfrm>
            <a:off x="6096000" y="1097280"/>
            <a:ext cx="5544526" cy="3948057"/>
          </a:xfrm>
          <a:prstGeom prst="rect">
            <a:avLst/>
          </a:prstGeom>
          <a:noFill/>
          <a:ln>
            <a:noFill/>
          </a:ln>
        </p:spPr>
      </p:pic>
      <p:sp>
        <p:nvSpPr>
          <p:cNvPr id="3" name="Text Placeholder 3">
            <a:extLst>
              <a:ext uri="{FF2B5EF4-FFF2-40B4-BE49-F238E27FC236}">
                <a16:creationId xmlns:a16="http://schemas.microsoft.com/office/drawing/2014/main" id="{1D3C4436-1AEC-3F4D-8765-D172A008AB48}"/>
              </a:ext>
            </a:extLst>
          </p:cNvPr>
          <p:cNvSpPr txBox="1">
            <a:spLocks/>
          </p:cNvSpPr>
          <p:nvPr/>
        </p:nvSpPr>
        <p:spPr>
          <a:xfrm>
            <a:off x="152640" y="195689"/>
            <a:ext cx="4990998" cy="9926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Be Inspired…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8"/>
          <p:cNvSpPr txBox="1">
            <a:spLocks noGrp="1"/>
          </p:cNvSpPr>
          <p:nvPr>
            <p:ph type="body" idx="1"/>
          </p:nvPr>
        </p:nvSpPr>
        <p:spPr>
          <a:xfrm>
            <a:off x="5836596" y="1383017"/>
            <a:ext cx="5943600" cy="384991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Tx/>
              <a:buSzPts val="1800"/>
              <a:buFont typeface="Arial"/>
              <a:buChar char="•"/>
            </a:pPr>
            <a:r>
              <a:rPr lang="en-GB" dirty="0"/>
              <a:t>Ole uses a collection of sustainable practices like: precision fertiliser planning, strategic slurry management, and innovative buffer zones.</a:t>
            </a:r>
            <a:endParaRPr dirty="0"/>
          </a:p>
          <a:p>
            <a:pPr marL="285750" lvl="0" indent="-285750" algn="l" rtl="0">
              <a:lnSpc>
                <a:spcPct val="90000"/>
              </a:lnSpc>
              <a:spcBef>
                <a:spcPts val="1000"/>
              </a:spcBef>
              <a:spcAft>
                <a:spcPts val="0"/>
              </a:spcAft>
              <a:buClrTx/>
              <a:buSzPts val="1800"/>
              <a:buFont typeface="Arial"/>
              <a:buChar char="•"/>
            </a:pPr>
            <a:r>
              <a:rPr lang="en-GB" dirty="0" err="1"/>
              <a:t>Ole's</a:t>
            </a:r>
            <a:r>
              <a:rPr lang="en-GB" dirty="0"/>
              <a:t> proactive approach, including property mapping and expert consultations, sets a new standard for environmental stewardship.</a:t>
            </a:r>
            <a:endParaRPr dirty="0"/>
          </a:p>
          <a:p>
            <a:pPr marL="285750" lvl="0" indent="-285750" algn="l" rtl="0">
              <a:lnSpc>
                <a:spcPct val="90000"/>
              </a:lnSpc>
              <a:spcBef>
                <a:spcPts val="1000"/>
              </a:spcBef>
              <a:spcAft>
                <a:spcPts val="0"/>
              </a:spcAft>
              <a:buClrTx/>
              <a:buSzPts val="1800"/>
              <a:buFont typeface="Arial"/>
              <a:buChar char="•"/>
            </a:pPr>
            <a:r>
              <a:rPr lang="en-GB" dirty="0"/>
              <a:t>Hailed for his unwavering dedication and transformative impact, </a:t>
            </a:r>
            <a:r>
              <a:rPr lang="en-GB" dirty="0" err="1"/>
              <a:t>Ole's</a:t>
            </a:r>
            <a:r>
              <a:rPr lang="en-GB" dirty="0"/>
              <a:t> farm becomes a pilgrimage site for eco-conscious enthusiasts.</a:t>
            </a:r>
            <a:endParaRPr dirty="0"/>
          </a:p>
        </p:txBody>
      </p:sp>
      <p:pic>
        <p:nvPicPr>
          <p:cNvPr id="648" name="Google Shape;648;p28" descr="The experimental farm that pioneered one of Denmark's first constructed  wetlands - WWF Baltic Farmer"/>
          <p:cNvPicPr preferRelativeResize="0"/>
          <p:nvPr/>
        </p:nvPicPr>
        <p:blipFill rotWithShape="1">
          <a:blip r:embed="rId3">
            <a:alphaModFix/>
          </a:blip>
          <a:srcRect/>
          <a:stretch/>
        </p:blipFill>
        <p:spPr>
          <a:xfrm>
            <a:off x="818176" y="839096"/>
            <a:ext cx="4930902" cy="4937760"/>
          </a:xfrm>
          <a:prstGeom prst="rect">
            <a:avLst/>
          </a:prstGeom>
          <a:noFill/>
          <a:ln>
            <a:noFill/>
          </a:ln>
        </p:spPr>
      </p:pic>
      <p:sp>
        <p:nvSpPr>
          <p:cNvPr id="3" name="TextBox 2">
            <a:extLst>
              <a:ext uri="{FF2B5EF4-FFF2-40B4-BE49-F238E27FC236}">
                <a16:creationId xmlns:a16="http://schemas.microsoft.com/office/drawing/2014/main" id="{2C089075-98AC-75A3-6DB2-D3DD696BD890}"/>
              </a:ext>
            </a:extLst>
          </p:cNvPr>
          <p:cNvSpPr txBox="1"/>
          <p:nvPr/>
        </p:nvSpPr>
        <p:spPr>
          <a:xfrm>
            <a:off x="6096000" y="616180"/>
            <a:ext cx="6097604" cy="646331"/>
          </a:xfrm>
          <a:prstGeom prst="rect">
            <a:avLst/>
          </a:prstGeom>
          <a:noFill/>
        </p:spPr>
        <p:txBody>
          <a:bodyPr wrap="square">
            <a:spAutoFit/>
          </a:bodyPr>
          <a:lstStyle/>
          <a:p>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 </a:t>
            </a:r>
            <a:r>
              <a:rPr lang="en-IE" sz="3600" b="1" i="0"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Faurgård</a:t>
            </a:r>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 </a:t>
            </a:r>
            <a:r>
              <a:rPr lang="en-IE" sz="360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continued</a:t>
            </a:r>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2E78FD1C-E542-6698-5C6F-F6751959EFE4}"/>
              </a:ext>
            </a:extLst>
          </p:cNvPr>
          <p:cNvSpPr/>
          <p:nvPr/>
        </p:nvSpPr>
        <p:spPr>
          <a:xfrm>
            <a:off x="3180396" y="552606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more here</a:t>
            </a:r>
          </a:p>
        </p:txBody>
      </p:sp>
      <p:sp>
        <p:nvSpPr>
          <p:cNvPr id="5" name="Google Shape;315;p6">
            <a:extLst>
              <a:ext uri="{FF2B5EF4-FFF2-40B4-BE49-F238E27FC236}">
                <a16:creationId xmlns:a16="http://schemas.microsoft.com/office/drawing/2014/main" id="{314D7003-EA23-1F26-C1A4-26938846A285}"/>
              </a:ext>
            </a:extLst>
          </p:cNvPr>
          <p:cNvSpPr txBox="1"/>
          <p:nvPr/>
        </p:nvSpPr>
        <p:spPr>
          <a:xfrm>
            <a:off x="5657019" y="5837019"/>
            <a:ext cx="65349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i="0" u="none" strike="noStrike" cap="none" dirty="0">
                <a:solidFill>
                  <a:schemeClr val="dk1"/>
                </a:solidFill>
                <a:latin typeface="Calibri"/>
                <a:ea typeface="Calibri"/>
                <a:cs typeface="Calibri"/>
                <a:sym typeface="Calibri"/>
                <a:hlinkClick r:id="rId4"/>
              </a:rPr>
              <a:t>The experimental farm that pioneered one of Denmark’s first constructed wetlands</a:t>
            </a:r>
            <a:r>
              <a:rPr lang="tr-TR" b="1" i="0" u="none" strike="noStrike" cap="none" dirty="0">
                <a:solidFill>
                  <a:schemeClr val="dk1"/>
                </a:solidFill>
                <a:latin typeface="Calibri"/>
                <a:ea typeface="Calibri"/>
                <a:cs typeface="Calibri"/>
                <a:sym typeface="Calibri"/>
                <a:hlinkClick r:id="rId4"/>
              </a:rPr>
              <a:t> </a:t>
            </a:r>
            <a:endParaRPr lang="tr-TR" b="1"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Well Done!!! </a:t>
            </a:r>
            <a:r>
              <a:rPr lang="en-IE" sz="3600" dirty="0"/>
              <a:t>You are doing great…keep going on this learning journey.</a:t>
            </a:r>
          </a:p>
          <a:p>
            <a:pPr>
              <a:lnSpc>
                <a:spcPct val="110000"/>
              </a:lnSpc>
            </a:pPr>
            <a:r>
              <a:rPr lang="en-IE" sz="3600" dirty="0"/>
              <a:t>In Module 7 we discuss </a:t>
            </a:r>
            <a:r>
              <a:rPr lang="en-US" sz="3600" b="1" dirty="0"/>
              <a:t>Natural resource management focusing on Soil</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01</a:t>
            </a:r>
            <a:endParaRPr dirty="0"/>
          </a:p>
        </p:txBody>
      </p:sp>
      <p:sp>
        <p:nvSpPr>
          <p:cNvPr id="232" name="Google Shape;232;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Introduction</a:t>
            </a:r>
            <a:endParaRPr b="1" dirty="0"/>
          </a:p>
        </p:txBody>
      </p:sp>
      <p:sp>
        <p:nvSpPr>
          <p:cNvPr id="233" name="Google Shape;233;p2"/>
          <p:cNvSpPr txBox="1">
            <a:spLocks noGrp="1"/>
          </p:cNvSpPr>
          <p:nvPr>
            <p:ph type="body" idx="3"/>
          </p:nvPr>
        </p:nvSpPr>
        <p:spPr>
          <a:xfrm>
            <a:off x="509402" y="1176609"/>
            <a:ext cx="5268555" cy="3982712"/>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D0D0D"/>
              </a:buClr>
              <a:buSzPts val="2400"/>
              <a:buNone/>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This module explores the critical aspects of water resource management in agriculture. </a:t>
            </a:r>
          </a:p>
          <a:p>
            <a:pPr marL="228600" lvl="0" indent="0" algn="l" rtl="0">
              <a:lnSpc>
                <a:spcPct val="90000"/>
              </a:lnSpc>
              <a:spcBef>
                <a:spcPts val="0"/>
              </a:spcBef>
              <a:spcAft>
                <a:spcPts val="0"/>
              </a:spcAft>
              <a:buClr>
                <a:srgbClr val="0D0D0D"/>
              </a:buClr>
              <a:buSzPts val="2400"/>
              <a:buNone/>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At the end of this module, you will </a:t>
            </a:r>
            <a:r>
              <a:rPr lang="en-US"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understand </a:t>
            </a:r>
            <a:r>
              <a:rPr lang="en-US" dirty="0"/>
              <a:t>the importance of managing agricultural water resources, identify factors affecting sustainable water management, and learn precision irrigation techniques like drip and sprinkler systems. You will also be able to evaluate the benefits of rainwater harvesting and the use of 	treated wastewater for irrigation.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02</a:t>
            </a:r>
            <a:endParaRPr dirty="0"/>
          </a:p>
        </p:txBody>
      </p:sp>
      <p:sp>
        <p:nvSpPr>
          <p:cNvPr id="235" name="Google Shape;235;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Precision Irrigation</a:t>
            </a:r>
            <a:endParaRPr b="1" dirty="0"/>
          </a:p>
        </p:txBody>
      </p:sp>
      <p:sp>
        <p:nvSpPr>
          <p:cNvPr id="236" name="Google Shape;236;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03</a:t>
            </a:r>
            <a:endParaRPr dirty="0"/>
          </a:p>
        </p:txBody>
      </p:sp>
      <p:sp>
        <p:nvSpPr>
          <p:cNvPr id="237" name="Google Shape;237;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Rainwater Use</a:t>
            </a:r>
            <a:endParaRPr b="1" dirty="0"/>
          </a:p>
        </p:txBody>
      </p:sp>
      <p:sp>
        <p:nvSpPr>
          <p:cNvPr id="238" name="Google Shape;238;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04</a:t>
            </a:r>
            <a:endParaRPr dirty="0"/>
          </a:p>
        </p:txBody>
      </p:sp>
      <p:sp>
        <p:nvSpPr>
          <p:cNvPr id="239" name="Google Shape;239;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Water-Smart Crop Selection</a:t>
            </a:r>
            <a:endParaRPr b="1" dirty="0"/>
          </a:p>
        </p:txBody>
      </p:sp>
      <p:sp>
        <p:nvSpPr>
          <p:cNvPr id="240" name="Google Shape;240;p2"/>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05</a:t>
            </a:r>
            <a:endParaRPr dirty="0"/>
          </a:p>
        </p:txBody>
      </p:sp>
      <p:sp>
        <p:nvSpPr>
          <p:cNvPr id="241" name="Google Shape;241;p2"/>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Wastewater Treatment</a:t>
            </a:r>
            <a:endParaRPr b="1" dirty="0"/>
          </a:p>
        </p:txBody>
      </p:sp>
      <p:sp>
        <p:nvSpPr>
          <p:cNvPr id="242" name="Google Shape;242;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dirty="0"/>
              <a:t>Content overview</a:t>
            </a:r>
            <a:endParaRPr dirty="0"/>
          </a:p>
        </p:txBody>
      </p:sp>
      <p:grpSp>
        <p:nvGrpSpPr>
          <p:cNvPr id="243" name="Google Shape;243;p2"/>
          <p:cNvGrpSpPr/>
          <p:nvPr/>
        </p:nvGrpSpPr>
        <p:grpSpPr>
          <a:xfrm rot="3730759">
            <a:off x="10867814" y="245891"/>
            <a:ext cx="949887" cy="1163493"/>
            <a:chOff x="7602444" y="4967675"/>
            <a:chExt cx="483620" cy="592374"/>
          </a:xfrm>
        </p:grpSpPr>
        <p:grpSp>
          <p:nvGrpSpPr>
            <p:cNvPr id="244" name="Google Shape;244;p2"/>
            <p:cNvGrpSpPr/>
            <p:nvPr/>
          </p:nvGrpSpPr>
          <p:grpSpPr>
            <a:xfrm>
              <a:off x="7618661" y="4967675"/>
              <a:ext cx="467403" cy="507609"/>
              <a:chOff x="2251964" y="3590497"/>
              <a:chExt cx="467403" cy="507609"/>
            </a:xfrm>
          </p:grpSpPr>
          <p:sp>
            <p:nvSpPr>
              <p:cNvPr id="245" name="Google Shape;245;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6" name="Google Shape;246;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7" name="Google Shape;247;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48" name="Google Shape;248;p2"/>
            <p:cNvGrpSpPr/>
            <p:nvPr/>
          </p:nvGrpSpPr>
          <p:grpSpPr>
            <a:xfrm>
              <a:off x="7602444" y="4993761"/>
              <a:ext cx="421973" cy="566288"/>
              <a:chOff x="2235747" y="3616583"/>
              <a:chExt cx="421973" cy="566288"/>
            </a:xfrm>
          </p:grpSpPr>
          <p:sp>
            <p:nvSpPr>
              <p:cNvPr id="249" name="Google Shape;24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50" name="Google Shape;250;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Introduction</a:t>
            </a:r>
            <a:endParaRPr dirty="0"/>
          </a:p>
        </p:txBody>
      </p:sp>
      <p:sp>
        <p:nvSpPr>
          <p:cNvPr id="257" name="Google Shape;257;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body" idx="2"/>
          </p:nvPr>
        </p:nvSpPr>
        <p:spPr>
          <a:xfrm>
            <a:off x="877888" y="46294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Water resource management </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72" name="Google Shape;272;p4"/>
          <p:cNvGrpSpPr/>
          <p:nvPr/>
        </p:nvGrpSpPr>
        <p:grpSpPr>
          <a:xfrm>
            <a:off x="786362" y="1076485"/>
            <a:ext cx="10619275" cy="4723459"/>
            <a:chOff x="0" y="2309"/>
            <a:chExt cx="10619275" cy="4723459"/>
          </a:xfrm>
        </p:grpSpPr>
        <p:sp>
          <p:nvSpPr>
            <p:cNvPr id="273" name="Google Shape;273;p4"/>
            <p:cNvSpPr/>
            <p:nvPr/>
          </p:nvSpPr>
          <p:spPr>
            <a:xfrm rot="5400000">
              <a:off x="-193578" y="195887"/>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4" name="Google Shape;274;p4"/>
            <p:cNvSpPr txBox="1"/>
            <p:nvPr/>
          </p:nvSpPr>
          <p:spPr>
            <a:xfrm>
              <a:off x="1" y="453993"/>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5" name="Google Shape;275;p4"/>
            <p:cNvSpPr/>
            <p:nvPr/>
          </p:nvSpPr>
          <p:spPr>
            <a:xfrm rot="5400000">
              <a:off x="5341901" y="-4436224"/>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p4"/>
            <p:cNvSpPr txBox="1"/>
            <p:nvPr/>
          </p:nvSpPr>
          <p:spPr>
            <a:xfrm>
              <a:off x="903368" y="43258"/>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solidFill>
                    <a:schemeClr val="dk1"/>
                  </a:solidFill>
                  <a:latin typeface="Calibri"/>
                  <a:ea typeface="Calibri"/>
                  <a:cs typeface="Calibri"/>
                  <a:sym typeface="Calibri"/>
                </a:rPr>
                <a:t>	</a:t>
              </a:r>
              <a:r>
                <a:rPr lang="en-GB" sz="2400" b="0" i="0" u="none" strike="noStrike" cap="none" dirty="0">
                  <a:latin typeface="Calibri"/>
                  <a:ea typeface="Calibri"/>
                  <a:cs typeface="Calibri"/>
                  <a:sym typeface="Calibri"/>
                </a:rPr>
                <a:t>Strategic planning, development, and efficient utilisation of water resources are essential in agriculture.</a:t>
              </a:r>
              <a:endParaRPr sz="1400" b="0" i="0" u="none" strike="noStrike" cap="none" dirty="0">
                <a:latin typeface="Arial"/>
                <a:ea typeface="Arial"/>
                <a:cs typeface="Arial"/>
                <a:sym typeface="Arial"/>
              </a:endParaRPr>
            </a:p>
          </p:txBody>
        </p:sp>
        <p:sp>
          <p:nvSpPr>
            <p:cNvPr id="277" name="Google Shape;277;p4"/>
            <p:cNvSpPr/>
            <p:nvPr/>
          </p:nvSpPr>
          <p:spPr>
            <a:xfrm rot="5400000">
              <a:off x="-193578" y="1340199"/>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p4"/>
            <p:cNvSpPr txBox="1"/>
            <p:nvPr/>
          </p:nvSpPr>
          <p:spPr>
            <a:xfrm>
              <a:off x="1" y="1598305"/>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79" name="Google Shape;279;p4"/>
            <p:cNvSpPr/>
            <p:nvPr/>
          </p:nvSpPr>
          <p:spPr>
            <a:xfrm rot="5400000">
              <a:off x="5341901" y="-3291913"/>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4"/>
            <p:cNvSpPr txBox="1"/>
            <p:nvPr/>
          </p:nvSpPr>
          <p:spPr>
            <a:xfrm>
              <a:off x="903368" y="1187569"/>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solidFill>
                    <a:schemeClr val="dk1"/>
                  </a:solidFill>
                  <a:latin typeface="Calibri"/>
                  <a:ea typeface="Calibri"/>
                  <a:cs typeface="Calibri"/>
                  <a:sym typeface="Calibri"/>
                </a:rPr>
                <a:t>	</a:t>
              </a:r>
              <a:r>
                <a:rPr lang="en-GB" sz="2400" b="0" i="0" u="none" strike="noStrike" cap="none" dirty="0">
                  <a:latin typeface="Calibri"/>
                  <a:ea typeface="Calibri"/>
                  <a:cs typeface="Calibri"/>
                  <a:sym typeface="Calibri"/>
                </a:rPr>
                <a:t>The extension of irrigated land is directly linked to water availability and infrastructure costs.</a:t>
              </a:r>
              <a:endParaRPr sz="1400" b="0" i="0" u="none" strike="noStrike" cap="none" dirty="0">
                <a:latin typeface="Arial"/>
                <a:ea typeface="Arial"/>
                <a:cs typeface="Arial"/>
                <a:sym typeface="Arial"/>
              </a:endParaRPr>
            </a:p>
          </p:txBody>
        </p:sp>
        <p:sp>
          <p:nvSpPr>
            <p:cNvPr id="281" name="Google Shape;281;p4"/>
            <p:cNvSpPr/>
            <p:nvPr/>
          </p:nvSpPr>
          <p:spPr>
            <a:xfrm rot="5400000">
              <a:off x="-193578" y="2484510"/>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4"/>
            <p:cNvSpPr txBox="1"/>
            <p:nvPr/>
          </p:nvSpPr>
          <p:spPr>
            <a:xfrm>
              <a:off x="1" y="2742616"/>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3" name="Google Shape;283;p4"/>
            <p:cNvSpPr/>
            <p:nvPr/>
          </p:nvSpPr>
          <p:spPr>
            <a:xfrm rot="5400000">
              <a:off x="5341901" y="-2147601"/>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4"/>
            <p:cNvSpPr txBox="1"/>
            <p:nvPr/>
          </p:nvSpPr>
          <p:spPr>
            <a:xfrm>
              <a:off x="903368" y="2331881"/>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dirty="0">
                  <a:solidFill>
                    <a:schemeClr val="dk1"/>
                  </a:solidFill>
                  <a:latin typeface="Calibri"/>
                  <a:ea typeface="Calibri"/>
                  <a:cs typeface="Calibri"/>
                  <a:sym typeface="Calibri"/>
                </a:rPr>
                <a:t>	</a:t>
              </a:r>
              <a:r>
                <a:rPr lang="en-GB" sz="2400" b="0" i="0" u="none" strike="noStrike" cap="none" dirty="0">
                  <a:latin typeface="Calibri"/>
                  <a:ea typeface="Calibri"/>
                  <a:cs typeface="Calibri"/>
                  <a:sym typeface="Calibri"/>
                </a:rPr>
                <a:t>Understanding the state of irrigation infrastructure is crucial for assessing its impact on land use, energy generation, and economical operations.</a:t>
              </a:r>
              <a:endParaRPr sz="1400" b="0" i="0" u="none" strike="noStrike" cap="none" dirty="0">
                <a:latin typeface="Arial"/>
                <a:ea typeface="Arial"/>
                <a:cs typeface="Arial"/>
                <a:sym typeface="Arial"/>
              </a:endParaRPr>
            </a:p>
          </p:txBody>
        </p:sp>
        <p:sp>
          <p:nvSpPr>
            <p:cNvPr id="285" name="Google Shape;285;p4"/>
            <p:cNvSpPr/>
            <p:nvPr/>
          </p:nvSpPr>
          <p:spPr>
            <a:xfrm rot="5400000">
              <a:off x="-193578" y="3628822"/>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6" name="Google Shape;286;p4"/>
            <p:cNvSpPr txBox="1"/>
            <p:nvPr/>
          </p:nvSpPr>
          <p:spPr>
            <a:xfrm>
              <a:off x="1" y="3886928"/>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7" name="Google Shape;287;p4"/>
            <p:cNvSpPr/>
            <p:nvPr/>
          </p:nvSpPr>
          <p:spPr>
            <a:xfrm rot="5400000">
              <a:off x="5341901" y="-1003290"/>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p4"/>
            <p:cNvSpPr txBox="1"/>
            <p:nvPr/>
          </p:nvSpPr>
          <p:spPr>
            <a:xfrm>
              <a:off x="903368" y="3476192"/>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Arial"/>
                <a:buNone/>
              </a:pPr>
              <a:r>
                <a:rPr lang="en-GB" sz="2400" b="0" i="0" u="none" strike="noStrike" cap="none" dirty="0">
                  <a:solidFill>
                    <a:schemeClr val="dk1"/>
                  </a:solidFill>
                  <a:latin typeface="Calibri"/>
                  <a:ea typeface="Calibri"/>
                  <a:cs typeface="Calibri"/>
                  <a:sym typeface="Calibri"/>
                </a:rPr>
                <a:t>	</a:t>
              </a:r>
              <a:r>
                <a:rPr lang="en-GB" sz="2400" b="0" i="0" u="none" strike="noStrike" cap="none" dirty="0">
                  <a:latin typeface="Calibri"/>
                  <a:ea typeface="Calibri"/>
                  <a:cs typeface="Calibri"/>
                  <a:sym typeface="Calibri"/>
                </a:rPr>
                <a:t>Water-intensive agriculture is pivotal for high crop production and safeguarding water sources from contamination.</a:t>
              </a:r>
              <a:endParaRPr sz="1400" b="0" i="0" u="none" strike="noStrike" cap="none" dirty="0">
                <a:latin typeface="Arial"/>
                <a:ea typeface="Arial"/>
                <a:cs typeface="Arial"/>
                <a:sym typeface="Arial"/>
              </a:endParaRPr>
            </a:p>
          </p:txBody>
        </p:sp>
      </p:grpSp>
      <p:sp>
        <p:nvSpPr>
          <p:cNvPr id="2" name="Google Shape;315;p6">
            <a:extLst>
              <a:ext uri="{FF2B5EF4-FFF2-40B4-BE49-F238E27FC236}">
                <a16:creationId xmlns:a16="http://schemas.microsoft.com/office/drawing/2014/main" id="{FF29F9BD-42A9-5BFB-4867-B83694F6704C}"/>
              </a:ext>
            </a:extLst>
          </p:cNvPr>
          <p:cNvSpPr txBox="1"/>
          <p:nvPr/>
        </p:nvSpPr>
        <p:spPr>
          <a:xfrm>
            <a:off x="5995152" y="5669159"/>
            <a:ext cx="653498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0" u="none" strike="noStrike" cap="none" dirty="0">
                <a:solidFill>
                  <a:schemeClr val="dk1"/>
                </a:solidFill>
                <a:latin typeface="Calibri"/>
                <a:ea typeface="Calibri"/>
                <a:cs typeface="Calibri"/>
                <a:sym typeface="Calibri"/>
                <a:hlinkClick r:id="rId3"/>
              </a:rPr>
              <a:t>Sustainable water management in agriculture under climate change</a:t>
            </a:r>
            <a:endParaRPr sz="1600" b="1"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566A41BA-EA4D-ACD6-705A-3D119241B85B}"/>
              </a:ext>
            </a:extLst>
          </p:cNvPr>
          <p:cNvSpPr/>
          <p:nvPr/>
        </p:nvSpPr>
        <p:spPr>
          <a:xfrm>
            <a:off x="3306104" y="538921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more here</a:t>
            </a:r>
          </a:p>
        </p:txBody>
      </p:sp>
      <p:grpSp>
        <p:nvGrpSpPr>
          <p:cNvPr id="264" name="Google Shape;264;p4"/>
          <p:cNvGrpSpPr/>
          <p:nvPr/>
        </p:nvGrpSpPr>
        <p:grpSpPr>
          <a:xfrm rot="3730759">
            <a:off x="10363841" y="187949"/>
            <a:ext cx="949887" cy="1163493"/>
            <a:chOff x="7602444" y="4967675"/>
            <a:chExt cx="483620" cy="592374"/>
          </a:xfrm>
        </p:grpSpPr>
        <p:grpSp>
          <p:nvGrpSpPr>
            <p:cNvPr id="265" name="Google Shape;265;p4"/>
            <p:cNvGrpSpPr/>
            <p:nvPr/>
          </p:nvGrpSpPr>
          <p:grpSpPr>
            <a:xfrm>
              <a:off x="7618661" y="4967675"/>
              <a:ext cx="467403" cy="507609"/>
              <a:chOff x="2251964" y="3590497"/>
              <a:chExt cx="467403" cy="507609"/>
            </a:xfrm>
          </p:grpSpPr>
          <p:sp>
            <p:nvSpPr>
              <p:cNvPr id="266" name="Google Shape;266;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7" name="Google Shape;267;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8" name="Google Shape;268;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69" name="Google Shape;269;p4"/>
            <p:cNvGrpSpPr/>
            <p:nvPr/>
          </p:nvGrpSpPr>
          <p:grpSpPr>
            <a:xfrm>
              <a:off x="7602444" y="4993761"/>
              <a:ext cx="421973" cy="566288"/>
              <a:chOff x="2235747" y="3616583"/>
              <a:chExt cx="421973" cy="566288"/>
            </a:xfrm>
          </p:grpSpPr>
          <p:sp>
            <p:nvSpPr>
              <p:cNvPr id="270" name="Google Shape;27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71" name="Google Shape;27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1" name="Google Shape;304;p5">
            <a:extLst>
              <a:ext uri="{FF2B5EF4-FFF2-40B4-BE49-F238E27FC236}">
                <a16:creationId xmlns:a16="http://schemas.microsoft.com/office/drawing/2014/main" id="{5037B07F-A9CA-9097-7DE2-0F5A485F6DC2}"/>
              </a:ext>
            </a:extLst>
          </p:cNvPr>
          <p:cNvSpPr/>
          <p:nvPr/>
        </p:nvSpPr>
        <p:spPr>
          <a:xfrm rot="2161991">
            <a:off x="5812210" y="5457243"/>
            <a:ext cx="129305" cy="203588"/>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94" name="Google Shape;294;p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 Assessment of Multiple Aspects</a:t>
            </a:r>
            <a:endParaRPr sz="2400" b="1" dirty="0"/>
          </a:p>
        </p:txBody>
      </p:sp>
      <p:sp>
        <p:nvSpPr>
          <p:cNvPr id="295" name="Google Shape;295;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1</a:t>
            </a:r>
            <a:endParaRPr dirty="0"/>
          </a:p>
        </p:txBody>
      </p:sp>
      <p:sp>
        <p:nvSpPr>
          <p:cNvPr id="296" name="Google Shape;296;p5"/>
          <p:cNvSpPr txBox="1">
            <a:spLocks noGrp="1"/>
          </p:cNvSpPr>
          <p:nvPr>
            <p:ph type="body" idx="6"/>
          </p:nvPr>
        </p:nvSpPr>
        <p:spPr>
          <a:xfrm>
            <a:off x="6896099" y="3268749"/>
            <a:ext cx="456942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Customised Strategies</a:t>
            </a:r>
            <a:endParaRPr b="1" dirty="0"/>
          </a:p>
        </p:txBody>
      </p:sp>
      <p:sp>
        <p:nvSpPr>
          <p:cNvPr id="297" name="Google Shape;297;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2</a:t>
            </a:r>
            <a:endParaRPr dirty="0"/>
          </a:p>
        </p:txBody>
      </p:sp>
      <p:sp>
        <p:nvSpPr>
          <p:cNvPr id="298" name="Google Shape;298;p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GB" sz="2400" b="1" dirty="0"/>
              <a:t>Encouraging Water Utilisation</a:t>
            </a:r>
            <a:endParaRPr sz="2400" b="1" dirty="0"/>
          </a:p>
        </p:txBody>
      </p:sp>
      <p:sp>
        <p:nvSpPr>
          <p:cNvPr id="299" name="Google Shape;299;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3</a:t>
            </a:r>
            <a:endParaRPr dirty="0"/>
          </a:p>
        </p:txBody>
      </p:sp>
      <p:grpSp>
        <p:nvGrpSpPr>
          <p:cNvPr id="300" name="Google Shape;300;p5"/>
          <p:cNvGrpSpPr/>
          <p:nvPr/>
        </p:nvGrpSpPr>
        <p:grpSpPr>
          <a:xfrm rot="3730759">
            <a:off x="11104818" y="-82661"/>
            <a:ext cx="949887" cy="1163493"/>
            <a:chOff x="7602444" y="4967675"/>
            <a:chExt cx="483620" cy="592374"/>
          </a:xfrm>
        </p:grpSpPr>
        <p:grpSp>
          <p:nvGrpSpPr>
            <p:cNvPr id="301" name="Google Shape;301;p5"/>
            <p:cNvGrpSpPr/>
            <p:nvPr/>
          </p:nvGrpSpPr>
          <p:grpSpPr>
            <a:xfrm>
              <a:off x="7618661" y="4967675"/>
              <a:ext cx="467403" cy="507609"/>
              <a:chOff x="2251964" y="3590497"/>
              <a:chExt cx="467403" cy="507609"/>
            </a:xfrm>
          </p:grpSpPr>
          <p:sp>
            <p:nvSpPr>
              <p:cNvPr id="302" name="Google Shape;302;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3" name="Google Shape;303;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4" name="Google Shape;304;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305" name="Google Shape;305;p5"/>
            <p:cNvGrpSpPr/>
            <p:nvPr/>
          </p:nvGrpSpPr>
          <p:grpSpPr>
            <a:xfrm>
              <a:off x="7602444" y="4993761"/>
              <a:ext cx="421973" cy="566288"/>
              <a:chOff x="2235747" y="3616583"/>
              <a:chExt cx="421973" cy="566288"/>
            </a:xfrm>
          </p:grpSpPr>
          <p:sp>
            <p:nvSpPr>
              <p:cNvPr id="306" name="Google Shape;30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7" name="Google Shape;307;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308" name="Google Shape;308;p5"/>
          <p:cNvSpPr txBox="1">
            <a:spLocks noGrp="1"/>
          </p:cNvSpPr>
          <p:nvPr>
            <p:ph type="body" idx="8"/>
          </p:nvPr>
        </p:nvSpPr>
        <p:spPr>
          <a:xfrm>
            <a:off x="4394115" y="107349"/>
            <a:ext cx="6663737" cy="6187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8DC641"/>
              </a:buClr>
              <a:buSzPts val="3600"/>
              <a:buNone/>
            </a:pPr>
            <a:r>
              <a:rPr lang="en-GB" sz="3600" dirty="0">
                <a:latin typeface="Calibri"/>
                <a:ea typeface="Calibri"/>
                <a:cs typeface="Calibri"/>
                <a:sym typeface="Calibri"/>
              </a:rPr>
              <a:t>Water Management Strategy</a:t>
            </a:r>
            <a:endParaRPr dirty="0"/>
          </a:p>
        </p:txBody>
      </p:sp>
      <p:pic>
        <p:nvPicPr>
          <p:cNvPr id="309" name="Google Shape;309;p5" descr="Sprinklers spraying water on a field&#10;&#10;Description automatically generated"/>
          <p:cNvPicPr preferRelativeResize="0">
            <a:picLocks noGrp="1"/>
          </p:cNvPicPr>
          <p:nvPr>
            <p:ph type="pic" idx="4"/>
          </p:nvPr>
        </p:nvPicPr>
        <p:blipFill rotWithShape="1">
          <a:blip r:embed="rId3">
            <a:alphaModFix/>
          </a:blip>
          <a:srcRect l="34072" r="34072"/>
          <a:stretch/>
        </p:blipFill>
        <p:spPr>
          <a:xfrm>
            <a:off x="-23100" y="319791"/>
            <a:ext cx="3354094" cy="5923858"/>
          </a:xfrm>
          <a:prstGeom prst="rect">
            <a:avLst/>
          </a:prstGeom>
          <a:solidFill>
            <a:srgbClr val="D8D8D8"/>
          </a:solidFill>
          <a:ln>
            <a:noFill/>
          </a:ln>
        </p:spPr>
      </p:pic>
      <p:grpSp>
        <p:nvGrpSpPr>
          <p:cNvPr id="2" name="Group 1">
            <a:extLst>
              <a:ext uri="{FF2B5EF4-FFF2-40B4-BE49-F238E27FC236}">
                <a16:creationId xmlns:a16="http://schemas.microsoft.com/office/drawing/2014/main" id="{9DA3028A-EAF6-F5F7-1872-F4EAC2050514}"/>
              </a:ext>
            </a:extLst>
          </p:cNvPr>
          <p:cNvGrpSpPr/>
          <p:nvPr/>
        </p:nvGrpSpPr>
        <p:grpSpPr>
          <a:xfrm>
            <a:off x="4999837" y="1035657"/>
            <a:ext cx="920484" cy="919581"/>
            <a:chOff x="10376768" y="2334933"/>
            <a:chExt cx="920484" cy="919581"/>
          </a:xfrm>
        </p:grpSpPr>
        <p:sp>
          <p:nvSpPr>
            <p:cNvPr id="3" name="Freeform 240">
              <a:extLst>
                <a:ext uri="{FF2B5EF4-FFF2-40B4-BE49-F238E27FC236}">
                  <a16:creationId xmlns:a16="http://schemas.microsoft.com/office/drawing/2014/main" id="{44EB5550-CCE8-5615-A356-7CA19F5974E5}"/>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8DC641"/>
            </a:solidFill>
            <a:ln w="9028" cap="flat">
              <a:noFill/>
              <a:prstDash val="solid"/>
              <a:miter/>
            </a:ln>
          </p:spPr>
          <p:txBody>
            <a:bodyPr rtlCol="0" anchor="ctr"/>
            <a:lstStyle/>
            <a:p>
              <a:endParaRPr lang="en-US" dirty="0"/>
            </a:p>
          </p:txBody>
        </p:sp>
        <p:sp>
          <p:nvSpPr>
            <p:cNvPr id="4" name="Freeform 241">
              <a:extLst>
                <a:ext uri="{FF2B5EF4-FFF2-40B4-BE49-F238E27FC236}">
                  <a16:creationId xmlns:a16="http://schemas.microsoft.com/office/drawing/2014/main" id="{CC7F97D8-3D15-EF10-19A8-189E222C085E}"/>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8DC641"/>
            </a:solidFill>
            <a:ln w="9028" cap="flat">
              <a:noFill/>
              <a:prstDash val="solid"/>
              <a:miter/>
            </a:ln>
          </p:spPr>
          <p:txBody>
            <a:bodyPr rtlCol="0" anchor="ctr"/>
            <a:lstStyle/>
            <a:p>
              <a:endParaRPr lang="en-US" dirty="0"/>
            </a:p>
          </p:txBody>
        </p:sp>
        <p:grpSp>
          <p:nvGrpSpPr>
            <p:cNvPr id="5" name="Graphic 2">
              <a:extLst>
                <a:ext uri="{FF2B5EF4-FFF2-40B4-BE49-F238E27FC236}">
                  <a16:creationId xmlns:a16="http://schemas.microsoft.com/office/drawing/2014/main" id="{B7E1FBF3-4455-E812-0928-933540DAEB25}"/>
                </a:ext>
              </a:extLst>
            </p:cNvPr>
            <p:cNvGrpSpPr/>
            <p:nvPr/>
          </p:nvGrpSpPr>
          <p:grpSpPr>
            <a:xfrm>
              <a:off x="10376768" y="2334933"/>
              <a:ext cx="920484" cy="919581"/>
              <a:chOff x="10376768" y="2334933"/>
              <a:chExt cx="920484" cy="919581"/>
            </a:xfrm>
            <a:solidFill>
              <a:srgbClr val="010101"/>
            </a:solidFill>
          </p:grpSpPr>
          <p:sp>
            <p:nvSpPr>
              <p:cNvPr id="6" name="Freeform 243">
                <a:extLst>
                  <a:ext uri="{FF2B5EF4-FFF2-40B4-BE49-F238E27FC236}">
                    <a16:creationId xmlns:a16="http://schemas.microsoft.com/office/drawing/2014/main" id="{36B8E3F9-767F-8C42-62A5-B8B53E23C555}"/>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dirty="0"/>
              </a:p>
            </p:txBody>
          </p:sp>
          <p:sp>
            <p:nvSpPr>
              <p:cNvPr id="7" name="Freeform 244">
                <a:extLst>
                  <a:ext uri="{FF2B5EF4-FFF2-40B4-BE49-F238E27FC236}">
                    <a16:creationId xmlns:a16="http://schemas.microsoft.com/office/drawing/2014/main" id="{BC11B38C-982F-71F4-D7A6-4D7FCFFD1D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grpSp>
        <p:nvGrpSpPr>
          <p:cNvPr id="8" name="Graphic 3">
            <a:extLst>
              <a:ext uri="{FF2B5EF4-FFF2-40B4-BE49-F238E27FC236}">
                <a16:creationId xmlns:a16="http://schemas.microsoft.com/office/drawing/2014/main" id="{5879905F-CE01-B7AC-E714-B021F121D261}"/>
              </a:ext>
            </a:extLst>
          </p:cNvPr>
          <p:cNvGrpSpPr/>
          <p:nvPr/>
        </p:nvGrpSpPr>
        <p:grpSpPr>
          <a:xfrm>
            <a:off x="4985580" y="3039120"/>
            <a:ext cx="948997" cy="948995"/>
            <a:chOff x="665400" y="3833425"/>
            <a:chExt cx="948997" cy="948995"/>
          </a:xfrm>
        </p:grpSpPr>
        <p:sp>
          <p:nvSpPr>
            <p:cNvPr id="9" name="Freeform 1464">
              <a:extLst>
                <a:ext uri="{FF2B5EF4-FFF2-40B4-BE49-F238E27FC236}">
                  <a16:creationId xmlns:a16="http://schemas.microsoft.com/office/drawing/2014/main" id="{78EFD415-A7A9-14F6-5A4C-5DC5A6A053A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dirty="0"/>
            </a:p>
          </p:txBody>
        </p:sp>
        <p:sp>
          <p:nvSpPr>
            <p:cNvPr id="10" name="Freeform 1465">
              <a:extLst>
                <a:ext uri="{FF2B5EF4-FFF2-40B4-BE49-F238E27FC236}">
                  <a16:creationId xmlns:a16="http://schemas.microsoft.com/office/drawing/2014/main" id="{885315B9-D366-31F7-8EA5-B9EA574434EE}"/>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17D8C4F-0738-0D42-0B35-239DB2C57B4D}"/>
                </a:ext>
              </a:extLst>
            </p:cNvPr>
            <p:cNvGrpSpPr/>
            <p:nvPr/>
          </p:nvGrpSpPr>
          <p:grpSpPr>
            <a:xfrm>
              <a:off x="788824" y="4019932"/>
              <a:ext cx="244106" cy="641806"/>
              <a:chOff x="788824" y="4019932"/>
              <a:chExt cx="244106" cy="641806"/>
            </a:xfrm>
            <a:solidFill>
              <a:srgbClr val="00BADE"/>
            </a:solidFill>
          </p:grpSpPr>
          <p:sp>
            <p:nvSpPr>
              <p:cNvPr id="12" name="Freeform 1467">
                <a:extLst>
                  <a:ext uri="{FF2B5EF4-FFF2-40B4-BE49-F238E27FC236}">
                    <a16:creationId xmlns:a16="http://schemas.microsoft.com/office/drawing/2014/main" id="{782DAE3D-F40C-978D-9624-27E21136EDD9}"/>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3" name="Freeform 1468">
                <a:extLst>
                  <a:ext uri="{FF2B5EF4-FFF2-40B4-BE49-F238E27FC236}">
                    <a16:creationId xmlns:a16="http://schemas.microsoft.com/office/drawing/2014/main" id="{56E81D84-1DF5-C4A3-D2CB-95B5BE0C1E33}"/>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4" name="Freeform 1469">
                <a:extLst>
                  <a:ext uri="{FF2B5EF4-FFF2-40B4-BE49-F238E27FC236}">
                    <a16:creationId xmlns:a16="http://schemas.microsoft.com/office/drawing/2014/main" id="{84D55890-C788-26E0-BB05-05D369022A0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5" name="Freeform 1470">
                <a:extLst>
                  <a:ext uri="{FF2B5EF4-FFF2-40B4-BE49-F238E27FC236}">
                    <a16:creationId xmlns:a16="http://schemas.microsoft.com/office/drawing/2014/main" id="{E8E752A3-4526-528B-B444-3EC7EF7098FA}"/>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6" name="Freeform 1471">
                <a:extLst>
                  <a:ext uri="{FF2B5EF4-FFF2-40B4-BE49-F238E27FC236}">
                    <a16:creationId xmlns:a16="http://schemas.microsoft.com/office/drawing/2014/main" id="{C169963F-17E3-843E-E299-687DDB682DF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7" name="Freeform 1472">
                <a:extLst>
                  <a:ext uri="{FF2B5EF4-FFF2-40B4-BE49-F238E27FC236}">
                    <a16:creationId xmlns:a16="http://schemas.microsoft.com/office/drawing/2014/main" id="{CCD9A13D-446B-5241-3CF1-B3C083E4049F}"/>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grpSp>
      </p:grpSp>
      <p:pic>
        <p:nvPicPr>
          <p:cNvPr id="19" name="Graphic 18" descr="Watering Plant outline">
            <a:extLst>
              <a:ext uri="{FF2B5EF4-FFF2-40B4-BE49-F238E27FC236}">
                <a16:creationId xmlns:a16="http://schemas.microsoft.com/office/drawing/2014/main" id="{33C6E497-13CB-0EC6-7557-BF87D3A4D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471" y="4802121"/>
            <a:ext cx="1063803" cy="1063803"/>
          </a:xfrm>
          <a:prstGeom prst="rect">
            <a:avLst/>
          </a:prstGeom>
        </p:spPr>
      </p:pic>
      <p:sp>
        <p:nvSpPr>
          <p:cNvPr id="20" name="Google Shape;304;p5">
            <a:extLst>
              <a:ext uri="{FF2B5EF4-FFF2-40B4-BE49-F238E27FC236}">
                <a16:creationId xmlns:a16="http://schemas.microsoft.com/office/drawing/2014/main" id="{34F1EBBB-F33E-95E4-AB43-EC9E897F1DAE}"/>
              </a:ext>
            </a:extLst>
          </p:cNvPr>
          <p:cNvSpPr/>
          <p:nvPr/>
        </p:nvSpPr>
        <p:spPr>
          <a:xfrm rot="17770768">
            <a:off x="5622127" y="5549722"/>
            <a:ext cx="48539" cy="113517"/>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
          <p:cNvSpPr txBox="1">
            <a:spLocks noGrp="1"/>
          </p:cNvSpPr>
          <p:nvPr>
            <p:ph type="body" idx="2"/>
          </p:nvPr>
        </p:nvSpPr>
        <p:spPr>
          <a:xfrm>
            <a:off x="553011" y="655396"/>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Water management strategy for Irrigation scheduling</a:t>
            </a:r>
            <a:endParaRPr b="1" dirty="0"/>
          </a:p>
        </p:txBody>
      </p:sp>
      <p:sp>
        <p:nvSpPr>
          <p:cNvPr id="315" name="Google Shape;315;p6"/>
          <p:cNvSpPr txBox="1"/>
          <p:nvPr/>
        </p:nvSpPr>
        <p:spPr>
          <a:xfrm>
            <a:off x="861754" y="1721910"/>
            <a:ext cx="4970517"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highlight>
                  <a:srgbClr val="8DC641"/>
                </a:highlight>
                <a:latin typeface="Calibri"/>
                <a:ea typeface="Calibri"/>
                <a:cs typeface="Calibri"/>
                <a:sym typeface="Calibri"/>
              </a:rPr>
              <a:t>Importance</a:t>
            </a:r>
            <a:endParaRPr sz="2000" b="0" i="0" u="none" strike="noStrike" cap="none" dirty="0">
              <a:highlight>
                <a:srgbClr val="8DC64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Maximises agricultural production and conserves water resources.</a:t>
            </a:r>
            <a:endParaRPr sz="20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Enhances the </a:t>
            </a:r>
            <a:r>
              <a:rPr lang="en-GB" sz="2400" b="1" i="0" u="none" strike="noStrike" cap="none" dirty="0">
                <a:latin typeface="Calibri"/>
                <a:ea typeface="Calibri"/>
                <a:cs typeface="Calibri"/>
                <a:sym typeface="Calibri"/>
              </a:rPr>
              <a:t>efficiency and long-term sustainability </a:t>
            </a:r>
            <a:r>
              <a:rPr lang="en-GB" sz="2400" b="0" i="0" u="none" strike="noStrike" cap="none" dirty="0">
                <a:latin typeface="Calibri"/>
                <a:ea typeface="Calibri"/>
                <a:cs typeface="Calibri"/>
                <a:sym typeface="Calibri"/>
              </a:rPr>
              <a:t>of irrigation systems.</a:t>
            </a:r>
            <a:endParaRPr sz="2000" b="0" i="0" u="none" strike="noStrike" cap="none" dirty="0">
              <a:latin typeface="Arial"/>
              <a:ea typeface="Arial"/>
              <a:cs typeface="Arial"/>
              <a:sym typeface="Arial"/>
            </a:endParaRPr>
          </a:p>
        </p:txBody>
      </p:sp>
      <p:sp>
        <p:nvSpPr>
          <p:cNvPr id="316" name="Google Shape;316;p6"/>
          <p:cNvSpPr txBox="1"/>
          <p:nvPr/>
        </p:nvSpPr>
        <p:spPr>
          <a:xfrm>
            <a:off x="5850629" y="1723640"/>
            <a:ext cx="5407921" cy="37856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8DC641"/>
              </a:buClr>
              <a:buSzPts val="2500"/>
            </a:pPr>
            <a:r>
              <a:rPr lang="en-GB" sz="2400" b="1" i="0" u="none" strike="noStrike" cap="none" dirty="0">
                <a:highlight>
                  <a:srgbClr val="8DC641"/>
                </a:highlight>
                <a:latin typeface="Calibri"/>
                <a:ea typeface="Calibri"/>
                <a:cs typeface="Calibri"/>
                <a:sym typeface="Calibri"/>
              </a:rPr>
              <a:t>Key Factors</a:t>
            </a:r>
            <a:endParaRPr sz="2400" b="0" i="0" u="none" strike="noStrike" cap="none" dirty="0">
              <a:highlight>
                <a:srgbClr val="8DC641"/>
              </a:highlight>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endParaRPr sz="2400" b="0" i="0" u="none" strike="noStrike" cap="none" dirty="0">
              <a:latin typeface="Calibri"/>
              <a:ea typeface="Calibri"/>
              <a:cs typeface="Calibri"/>
              <a:sym typeface="Calibri"/>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Understanding the </a:t>
            </a:r>
            <a:r>
              <a:rPr lang="en-GB" sz="2400" b="1" i="0" u="none" strike="noStrike" cap="none" dirty="0">
                <a:latin typeface="Calibri"/>
                <a:ea typeface="Calibri"/>
                <a:cs typeface="Calibri"/>
                <a:sym typeface="Calibri"/>
              </a:rPr>
              <a:t>specific water needs of crops</a:t>
            </a:r>
            <a:r>
              <a:rPr lang="en-GB" sz="2400" b="0" i="0" u="none" strike="noStrike" cap="none" dirty="0">
                <a:latin typeface="Calibri"/>
                <a:ea typeface="Calibri"/>
                <a:cs typeface="Calibri"/>
                <a:sym typeface="Calibri"/>
              </a:rPr>
              <a:t> and the water-holding properties of the soil.</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Implementing </a:t>
            </a:r>
            <a:r>
              <a:rPr lang="en-GB" sz="2400" b="1" i="0" u="none" strike="noStrike" cap="none" dirty="0">
                <a:latin typeface="Calibri"/>
                <a:ea typeface="Calibri"/>
                <a:cs typeface="Calibri"/>
                <a:sym typeface="Calibri"/>
              </a:rPr>
              <a:t>effective irrigation methods </a:t>
            </a:r>
            <a:r>
              <a:rPr lang="en-GB" sz="2400" b="0" i="0" u="none" strike="noStrike" cap="none" dirty="0">
                <a:latin typeface="Calibri"/>
                <a:ea typeface="Calibri"/>
                <a:cs typeface="Calibri"/>
                <a:sym typeface="Calibri"/>
              </a:rPr>
              <a:t>to ensure precise water application.</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1" i="0" u="none" strike="noStrike" cap="none" dirty="0">
                <a:latin typeface="Calibri"/>
                <a:ea typeface="Calibri"/>
                <a:cs typeface="Calibri"/>
                <a:sym typeface="Calibri"/>
              </a:rPr>
              <a:t>Leveraging the expertise </a:t>
            </a:r>
            <a:r>
              <a:rPr lang="en-GB" sz="2400" b="0" i="0" u="none" strike="noStrike" cap="none" dirty="0">
                <a:latin typeface="Calibri"/>
                <a:ea typeface="Calibri"/>
                <a:cs typeface="Calibri"/>
                <a:sym typeface="Calibri"/>
              </a:rPr>
              <a:t>of farmers to manage field-level irrigation practice</a:t>
            </a:r>
            <a:endParaRPr sz="2400" b="0" i="0" u="none" strike="noStrike" cap="none" dirty="0">
              <a:latin typeface="Arial"/>
              <a:ea typeface="Arial"/>
              <a:cs typeface="Arial"/>
              <a:sym typeface="Arial"/>
            </a:endParaRPr>
          </a:p>
        </p:txBody>
      </p:sp>
      <p:grpSp>
        <p:nvGrpSpPr>
          <p:cNvPr id="2" name="Google Shape;50;p36">
            <a:extLst>
              <a:ext uri="{FF2B5EF4-FFF2-40B4-BE49-F238E27FC236}">
                <a16:creationId xmlns:a16="http://schemas.microsoft.com/office/drawing/2014/main" id="{E5F2F6F5-2488-C46D-16EB-A61BC0A9B4B2}"/>
              </a:ext>
            </a:extLst>
          </p:cNvPr>
          <p:cNvGrpSpPr/>
          <p:nvPr/>
        </p:nvGrpSpPr>
        <p:grpSpPr>
          <a:xfrm>
            <a:off x="1715061" y="4105275"/>
            <a:ext cx="6000189" cy="2327768"/>
            <a:chOff x="1202708" y="6807724"/>
            <a:chExt cx="6270636" cy="2641557"/>
          </a:xfrm>
        </p:grpSpPr>
        <p:grpSp>
          <p:nvGrpSpPr>
            <p:cNvPr id="3" name="Google Shape;51;p36">
              <a:extLst>
                <a:ext uri="{FF2B5EF4-FFF2-40B4-BE49-F238E27FC236}">
                  <a16:creationId xmlns:a16="http://schemas.microsoft.com/office/drawing/2014/main" id="{716B3544-FA89-6CD5-1C27-93A62FA090C4}"/>
                </a:ext>
              </a:extLst>
            </p:cNvPr>
            <p:cNvGrpSpPr/>
            <p:nvPr/>
          </p:nvGrpSpPr>
          <p:grpSpPr>
            <a:xfrm>
              <a:off x="2348838" y="6807724"/>
              <a:ext cx="1249545" cy="2223620"/>
              <a:chOff x="2348838" y="6807724"/>
              <a:chExt cx="1249545" cy="2223620"/>
            </a:xfrm>
          </p:grpSpPr>
          <p:sp>
            <p:nvSpPr>
              <p:cNvPr id="7" name="Google Shape;52;p36">
                <a:extLst>
                  <a:ext uri="{FF2B5EF4-FFF2-40B4-BE49-F238E27FC236}">
                    <a16:creationId xmlns:a16="http://schemas.microsoft.com/office/drawing/2014/main" id="{A84D9792-AFC8-FA5D-9DE2-80394AEC045A}"/>
                  </a:ext>
                </a:extLst>
              </p:cNvPr>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 name="Google Shape;53;p36">
                <a:extLst>
                  <a:ext uri="{FF2B5EF4-FFF2-40B4-BE49-F238E27FC236}">
                    <a16:creationId xmlns:a16="http://schemas.microsoft.com/office/drawing/2014/main" id="{CFD35B32-9B18-CBE6-C1B0-86B28647CC3E}"/>
                  </a:ext>
                </a:extLst>
              </p:cNvPr>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 name="Google Shape;54;p36">
                <a:extLst>
                  <a:ext uri="{FF2B5EF4-FFF2-40B4-BE49-F238E27FC236}">
                    <a16:creationId xmlns:a16="http://schemas.microsoft.com/office/drawing/2014/main" id="{B55152D1-B23C-040F-43D2-7541FD96EF8A}"/>
                  </a:ext>
                </a:extLst>
              </p:cNvPr>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 name="Google Shape;55;p36">
                <a:extLst>
                  <a:ext uri="{FF2B5EF4-FFF2-40B4-BE49-F238E27FC236}">
                    <a16:creationId xmlns:a16="http://schemas.microsoft.com/office/drawing/2014/main" id="{9167A0E9-9FA7-ABAF-E909-36A04F9E2C63}"/>
                  </a:ext>
                </a:extLst>
              </p:cNvPr>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1" name="Google Shape;56;p36">
                <a:extLst>
                  <a:ext uri="{FF2B5EF4-FFF2-40B4-BE49-F238E27FC236}">
                    <a16:creationId xmlns:a16="http://schemas.microsoft.com/office/drawing/2014/main" id="{AC4717F2-67ED-25AA-7ABD-F44CB7B82ABE}"/>
                  </a:ext>
                </a:extLst>
              </p:cNvPr>
              <p:cNvGrpSpPr/>
              <p:nvPr/>
            </p:nvGrpSpPr>
            <p:grpSpPr>
              <a:xfrm>
                <a:off x="2483956" y="6807724"/>
                <a:ext cx="738321" cy="802017"/>
                <a:chOff x="2483956" y="6807724"/>
                <a:chExt cx="738321" cy="802017"/>
              </a:xfrm>
            </p:grpSpPr>
            <p:sp>
              <p:nvSpPr>
                <p:cNvPr id="12" name="Google Shape;57;p36">
                  <a:extLst>
                    <a:ext uri="{FF2B5EF4-FFF2-40B4-BE49-F238E27FC236}">
                      <a16:creationId xmlns:a16="http://schemas.microsoft.com/office/drawing/2014/main" id="{14B574B1-D8BE-AE0B-19ED-9765524A0F7D}"/>
                    </a:ext>
                  </a:extLst>
                </p:cNvPr>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 name="Google Shape;58;p36">
                  <a:extLst>
                    <a:ext uri="{FF2B5EF4-FFF2-40B4-BE49-F238E27FC236}">
                      <a16:creationId xmlns:a16="http://schemas.microsoft.com/office/drawing/2014/main" id="{5668364E-5F5A-67B7-1804-BB2DCE550904}"/>
                    </a:ext>
                  </a:extLst>
                </p:cNvPr>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 name="Google Shape;59;p36">
                  <a:extLst>
                    <a:ext uri="{FF2B5EF4-FFF2-40B4-BE49-F238E27FC236}">
                      <a16:creationId xmlns:a16="http://schemas.microsoft.com/office/drawing/2014/main" id="{987FEC49-31CF-359A-2A79-5582BE2C4778}"/>
                    </a:ext>
                  </a:extLst>
                </p:cNvPr>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grpSp>
          <p:nvGrpSpPr>
            <p:cNvPr id="4" name="Google Shape;60;p36">
              <a:extLst>
                <a:ext uri="{FF2B5EF4-FFF2-40B4-BE49-F238E27FC236}">
                  <a16:creationId xmlns:a16="http://schemas.microsoft.com/office/drawing/2014/main" id="{3868D355-A80A-E0CB-DB73-5F2B59E1DFF0}"/>
                </a:ext>
              </a:extLst>
            </p:cNvPr>
            <p:cNvGrpSpPr/>
            <p:nvPr/>
          </p:nvGrpSpPr>
          <p:grpSpPr>
            <a:xfrm>
              <a:off x="1202708" y="6848940"/>
              <a:ext cx="6270636" cy="2600341"/>
              <a:chOff x="1202708" y="6848940"/>
              <a:chExt cx="6270636" cy="2600341"/>
            </a:xfrm>
          </p:grpSpPr>
          <p:sp>
            <p:nvSpPr>
              <p:cNvPr id="5" name="Google Shape;61;p36">
                <a:extLst>
                  <a:ext uri="{FF2B5EF4-FFF2-40B4-BE49-F238E27FC236}">
                    <a16:creationId xmlns:a16="http://schemas.microsoft.com/office/drawing/2014/main" id="{831786F3-D526-3767-0CB3-8F06AAE464AF}"/>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62;p36">
                <a:extLst>
                  <a:ext uri="{FF2B5EF4-FFF2-40B4-BE49-F238E27FC236}">
                    <a16:creationId xmlns:a16="http://schemas.microsoft.com/office/drawing/2014/main" id="{935EF062-8E8B-24C6-1123-059D238EC8D8}"/>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40" name="Google Shape;340;p7" descr="A sprinkler spraying water on a field&#10;&#10;Description automatically generated"/>
          <p:cNvPicPr preferRelativeResize="0">
            <a:picLocks noGrp="1"/>
          </p:cNvPicPr>
          <p:nvPr>
            <p:ph type="pic" idx="3"/>
          </p:nvPr>
        </p:nvPicPr>
        <p:blipFill rotWithShape="1">
          <a:blip r:embed="rId3">
            <a:alphaModFix/>
          </a:blip>
          <a:srcRect l="9496" r="9494"/>
          <a:stretch/>
        </p:blipFill>
        <p:spPr>
          <a:xfrm>
            <a:off x="6545263" y="1452563"/>
            <a:ext cx="5646737" cy="4656137"/>
          </a:xfrm>
          <a:prstGeom prst="rect">
            <a:avLst/>
          </a:prstGeom>
          <a:solidFill>
            <a:srgbClr val="D8D8D8"/>
          </a:solidFill>
          <a:ln>
            <a:noFill/>
          </a:ln>
        </p:spPr>
      </p:pic>
      <p:sp>
        <p:nvSpPr>
          <p:cNvPr id="2" name="Google Shape;315;p6">
            <a:extLst>
              <a:ext uri="{FF2B5EF4-FFF2-40B4-BE49-F238E27FC236}">
                <a16:creationId xmlns:a16="http://schemas.microsoft.com/office/drawing/2014/main" id="{49B7A64D-2B6A-61C0-118A-22A0E5310E8B}"/>
              </a:ext>
            </a:extLst>
          </p:cNvPr>
          <p:cNvSpPr txBox="1"/>
          <p:nvPr/>
        </p:nvSpPr>
        <p:spPr>
          <a:xfrm>
            <a:off x="7327724" y="5648175"/>
            <a:ext cx="4864276" cy="584735"/>
          </a:xfrm>
          <a:prstGeom prst="rect">
            <a:avLst/>
          </a:prstGeom>
          <a:solidFill>
            <a:schemeClr val="bg1"/>
          </a:solidFill>
          <a:ln>
            <a:noFill/>
          </a:ln>
        </p:spPr>
        <p:txBody>
          <a:bodyPr spcFirstLastPara="1" wrap="square" lIns="91425" tIns="45700" rIns="91425" bIns="45700" anchor="t" anchorCtr="0">
            <a:spAutoFit/>
          </a:bodyPr>
          <a:lstStyle/>
          <a:p>
            <a:pPr marL="288000" marR="0" lvl="0" indent="0" algn="l" rtl="0">
              <a:lnSpc>
                <a:spcPct val="100000"/>
              </a:lnSpc>
              <a:spcBef>
                <a:spcPts val="0"/>
              </a:spcBef>
              <a:spcAft>
                <a:spcPts val="0"/>
              </a:spcAft>
              <a:buClr>
                <a:srgbClr val="000000"/>
              </a:buClr>
              <a:buSzPts val="2400"/>
              <a:buFont typeface="Arial"/>
              <a:buNone/>
            </a:pPr>
            <a:r>
              <a:rPr lang="en-US" sz="1600" i="0" u="none" strike="noStrike" cap="none" dirty="0">
                <a:solidFill>
                  <a:schemeClr val="dk1"/>
                </a:solidFill>
                <a:latin typeface="Calibri"/>
                <a:ea typeface="Calibri"/>
                <a:cs typeface="Calibri"/>
                <a:sym typeface="Calibri"/>
                <a:hlinkClick r:id="rId4"/>
              </a:rPr>
              <a:t>Crop evapotranspiration-Guidelines for computing crop water requirements</a:t>
            </a:r>
            <a:r>
              <a:rPr lang="tr-TR" sz="16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1D621ADB-29E0-A7B8-92C3-181C5E224769}"/>
              </a:ext>
            </a:extLst>
          </p:cNvPr>
          <p:cNvSpPr/>
          <p:nvPr/>
        </p:nvSpPr>
        <p:spPr>
          <a:xfrm>
            <a:off x="5155212" y="536466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more here</a:t>
            </a:r>
          </a:p>
        </p:txBody>
      </p:sp>
      <p:grpSp>
        <p:nvGrpSpPr>
          <p:cNvPr id="321" name="Google Shape;321;p7"/>
          <p:cNvGrpSpPr/>
          <p:nvPr/>
        </p:nvGrpSpPr>
        <p:grpSpPr>
          <a:xfrm>
            <a:off x="295276" y="478765"/>
            <a:ext cx="6581774" cy="5513194"/>
            <a:chOff x="906846" y="-110080"/>
            <a:chExt cx="6077369" cy="5513194"/>
          </a:xfrm>
        </p:grpSpPr>
        <p:sp>
          <p:nvSpPr>
            <p:cNvPr id="322" name="Google Shape;322;p7"/>
            <p:cNvSpPr/>
            <p:nvPr/>
          </p:nvSpPr>
          <p:spPr>
            <a:xfrm>
              <a:off x="3211523" y="1912509"/>
              <a:ext cx="1468015" cy="1468015"/>
            </a:xfrm>
            <a:prstGeom prst="ellipse">
              <a:avLst/>
            </a:prstGeom>
            <a:solidFill>
              <a:srgbClr val="8DC641"/>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latin typeface="Arial"/>
                <a:ea typeface="Arial"/>
                <a:cs typeface="Arial"/>
                <a:sym typeface="Arial"/>
              </a:endParaRPr>
            </a:p>
          </p:txBody>
        </p:sp>
        <p:sp>
          <p:nvSpPr>
            <p:cNvPr id="323" name="Google Shape;323;p7"/>
            <p:cNvSpPr txBox="1"/>
            <p:nvPr/>
          </p:nvSpPr>
          <p:spPr>
            <a:xfrm>
              <a:off x="3426509" y="2127495"/>
              <a:ext cx="1038043" cy="103804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dirty="0">
                  <a:latin typeface="Calibri"/>
                  <a:ea typeface="Calibri"/>
                  <a:cs typeface="Calibri"/>
                  <a:sym typeface="Calibri"/>
                </a:rPr>
                <a:t>Irrigation Scheduling</a:t>
              </a:r>
              <a:endParaRPr sz="1400" b="0" i="0" u="none" strike="noStrike" cap="none" dirty="0">
                <a:latin typeface="Arial"/>
                <a:ea typeface="Arial"/>
                <a:cs typeface="Arial"/>
                <a:sym typeface="Arial"/>
              </a:endParaRPr>
            </a:p>
          </p:txBody>
        </p:sp>
        <p:sp>
          <p:nvSpPr>
            <p:cNvPr id="324" name="Google Shape;324;p7"/>
            <p:cNvSpPr/>
            <p:nvPr/>
          </p:nvSpPr>
          <p:spPr>
            <a:xfrm rot="-5400000">
              <a:off x="3782396" y="1732631"/>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5" name="Google Shape;325;p7"/>
            <p:cNvSpPr txBox="1"/>
            <p:nvPr/>
          </p:nvSpPr>
          <p:spPr>
            <a:xfrm rot="-5400000">
              <a:off x="3937374" y="1741218"/>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26" name="Google Shape;326;p7"/>
            <p:cNvSpPr/>
            <p:nvPr/>
          </p:nvSpPr>
          <p:spPr>
            <a:xfrm>
              <a:off x="2670797" y="-110080"/>
              <a:ext cx="2631637" cy="1696320"/>
            </a:xfrm>
            <a:prstGeom prst="ellipse">
              <a:avLst/>
            </a:prstGeom>
            <a:solidFill>
              <a:srgbClr val="55BFC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7" name="Google Shape;327;p7"/>
            <p:cNvSpPr txBox="1"/>
            <p:nvPr/>
          </p:nvSpPr>
          <p:spPr>
            <a:xfrm>
              <a:off x="2982474" y="138340"/>
              <a:ext cx="2174068"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SOIL–CROP CHARACTERISTICS</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soil – water storage capacity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infiltration rate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crop response to water</a:t>
              </a:r>
              <a:endParaRPr b="0" i="0" u="none" strike="noStrike" cap="none" dirty="0">
                <a:solidFill>
                  <a:srgbClr val="000000"/>
                </a:solidFill>
                <a:latin typeface="Arial"/>
                <a:ea typeface="Arial"/>
                <a:cs typeface="Arial"/>
                <a:sym typeface="Arial"/>
              </a:endParaRPr>
            </a:p>
          </p:txBody>
        </p:sp>
        <p:sp>
          <p:nvSpPr>
            <p:cNvPr id="328" name="Google Shape;328;p7"/>
            <p:cNvSpPr/>
            <p:nvPr/>
          </p:nvSpPr>
          <p:spPr>
            <a:xfrm>
              <a:off x="4679539"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9" name="Google Shape;329;p7"/>
            <p:cNvSpPr txBox="1"/>
            <p:nvPr/>
          </p:nvSpPr>
          <p:spPr>
            <a:xfrm>
              <a:off x="4700526"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0" name="Google Shape;330;p7"/>
            <p:cNvSpPr/>
            <p:nvPr/>
          </p:nvSpPr>
          <p:spPr>
            <a:xfrm>
              <a:off x="4723722" y="1798357"/>
              <a:ext cx="2260493" cy="1696320"/>
            </a:xfrm>
            <a:prstGeom prst="ellipse">
              <a:avLst/>
            </a:prstGeom>
            <a:solidFill>
              <a:srgbClr val="6A972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p7"/>
            <p:cNvSpPr txBox="1"/>
            <p:nvPr/>
          </p:nvSpPr>
          <p:spPr>
            <a:xfrm>
              <a:off x="4831214" y="2043974"/>
              <a:ext cx="2095533"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MANAGEMENT OBJECTIVES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technical support of the farmers by extension office experts</a:t>
              </a:r>
              <a:endParaRPr b="0" i="0" u="none" strike="noStrike" cap="none" dirty="0">
                <a:solidFill>
                  <a:srgbClr val="000000"/>
                </a:solidFill>
                <a:latin typeface="Arial"/>
                <a:ea typeface="Arial"/>
                <a:cs typeface="Arial"/>
                <a:sym typeface="Arial"/>
              </a:endParaRPr>
            </a:p>
          </p:txBody>
        </p:sp>
        <p:sp>
          <p:nvSpPr>
            <p:cNvPr id="332" name="Google Shape;332;p7"/>
            <p:cNvSpPr/>
            <p:nvPr/>
          </p:nvSpPr>
          <p:spPr>
            <a:xfrm rot="5400000">
              <a:off x="3782396" y="3526916"/>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p7"/>
            <p:cNvSpPr txBox="1"/>
            <p:nvPr/>
          </p:nvSpPr>
          <p:spPr>
            <a:xfrm rot="5400000">
              <a:off x="3937374" y="3535503"/>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4" name="Google Shape;334;p7"/>
            <p:cNvSpPr/>
            <p:nvPr/>
          </p:nvSpPr>
          <p:spPr>
            <a:xfrm>
              <a:off x="2815284" y="3706794"/>
              <a:ext cx="2260493" cy="1696320"/>
            </a:xfrm>
            <a:prstGeom prst="ellipse">
              <a:avLst/>
            </a:prstGeom>
            <a:solidFill>
              <a:srgbClr val="34969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5" name="Google Shape;335;p7"/>
            <p:cNvSpPr txBox="1"/>
            <p:nvPr/>
          </p:nvSpPr>
          <p:spPr>
            <a:xfrm>
              <a:off x="3031463" y="3955214"/>
              <a:ext cx="1910305"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IRRIGATION PRACTICES</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method of irrigation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water delivery systems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availability of water</a:t>
              </a:r>
              <a:endParaRPr b="0" i="0" u="none" strike="noStrike" cap="none" dirty="0">
                <a:solidFill>
                  <a:srgbClr val="000000"/>
                </a:solidFill>
                <a:latin typeface="Arial"/>
                <a:ea typeface="Arial"/>
                <a:cs typeface="Arial"/>
                <a:sym typeface="Arial"/>
              </a:endParaRPr>
            </a:p>
          </p:txBody>
        </p:sp>
        <p:sp>
          <p:nvSpPr>
            <p:cNvPr id="336" name="Google Shape;336;p7"/>
            <p:cNvSpPr/>
            <p:nvPr/>
          </p:nvSpPr>
          <p:spPr>
            <a:xfrm rot="10800000">
              <a:off x="3167340"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
            <p:cNvSpPr txBox="1"/>
            <p:nvPr/>
          </p:nvSpPr>
          <p:spPr>
            <a:xfrm>
              <a:off x="3188327"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8" name="Google Shape;338;p7"/>
            <p:cNvSpPr/>
            <p:nvPr/>
          </p:nvSpPr>
          <p:spPr>
            <a:xfrm>
              <a:off x="906846" y="1798357"/>
              <a:ext cx="2260493" cy="1696320"/>
            </a:xfrm>
            <a:prstGeom prst="ellipse">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
            <p:cNvSpPr txBox="1"/>
            <p:nvPr/>
          </p:nvSpPr>
          <p:spPr>
            <a:xfrm>
              <a:off x="1041516" y="1992306"/>
              <a:ext cx="2233317" cy="1199480"/>
            </a:xfrm>
            <a:prstGeom prst="rect">
              <a:avLst/>
            </a:prstGeom>
            <a:noFill/>
            <a:ln>
              <a:noFill/>
            </a:ln>
          </p:spPr>
          <p:txBody>
            <a:bodyPr spcFirstLastPara="1" wrap="square" lIns="7600" tIns="7600" rIns="7600" bIns="7600" anchor="ctr" anchorCtr="0">
              <a:noAutofit/>
            </a:bodyPr>
            <a:lstStyle/>
            <a:p>
              <a:pPr marL="0" marR="0" lvl="0" indent="0"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	CLIMATE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evaporative demand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rainfall amount &amp; distribution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temperature</a:t>
              </a:r>
              <a:endParaRPr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8"/>
          <p:cNvGrpSpPr/>
          <p:nvPr/>
        </p:nvGrpSpPr>
        <p:grpSpPr>
          <a:xfrm>
            <a:off x="771525" y="457201"/>
            <a:ext cx="11209150" cy="5514974"/>
            <a:chOff x="-231738" y="-110065"/>
            <a:chExt cx="11114475" cy="5514974"/>
          </a:xfrm>
        </p:grpSpPr>
        <p:sp>
          <p:nvSpPr>
            <p:cNvPr id="346" name="Google Shape;346;p8"/>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txBox="1"/>
            <p:nvPr/>
          </p:nvSpPr>
          <p:spPr>
            <a:xfrm>
              <a:off x="806384" y="1072537"/>
              <a:ext cx="3699671" cy="4332372"/>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Water in the soil directly regulates plant water status, influencing growth.</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Soil Water Content: </a:t>
              </a:r>
              <a:r>
                <a:rPr lang="en-GB" sz="2100" b="0" i="0" u="none" strike="noStrike" cap="none" dirty="0">
                  <a:latin typeface="Calibri"/>
                  <a:ea typeface="Calibri"/>
                  <a:cs typeface="Calibri"/>
                  <a:sym typeface="Calibri"/>
                </a:rPr>
                <a:t>Quantified using techniques like Time Domain Reflectometry (TDR).</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Soil Water Potential: </a:t>
              </a:r>
              <a:r>
                <a:rPr lang="en-GB" sz="2100" b="0" i="0" u="none" strike="noStrike" cap="none" dirty="0">
                  <a:latin typeface="Calibri"/>
                  <a:ea typeface="Calibri"/>
                  <a:cs typeface="Calibri"/>
                  <a:sym typeface="Calibri"/>
                </a:rPr>
                <a:t>Assessed using devices such as tensiometers, soil spectrometers, and pressure transducers</a:t>
              </a:r>
              <a:endParaRPr sz="2100" b="0" i="0" u="none" strike="noStrike" cap="none" dirty="0">
                <a:latin typeface="Arial"/>
                <a:ea typeface="Arial"/>
                <a:cs typeface="Arial"/>
                <a:sym typeface="Arial"/>
              </a:endParaRPr>
            </a:p>
          </p:txBody>
        </p:sp>
        <p:sp>
          <p:nvSpPr>
            <p:cNvPr id="350" name="Google Shape;350;p8"/>
            <p:cNvSpPr/>
            <p:nvPr/>
          </p:nvSpPr>
          <p:spPr>
            <a:xfrm>
              <a:off x="-231738" y="-110065"/>
              <a:ext cx="1780869" cy="1687672"/>
            </a:xfrm>
            <a:prstGeom prst="rect">
              <a:avLst/>
            </a:prstGeom>
            <a:blipFill rotWithShape="1">
              <a:blip r:embed="rId3">
                <a:alphaModFix/>
              </a:blip>
              <a:stretch>
                <a:fillRect l="-8998" r="-8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8"/>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8"/>
            <p:cNvSpPr txBox="1"/>
            <p:nvPr/>
          </p:nvSpPr>
          <p:spPr>
            <a:xfrm>
              <a:off x="6753527" y="318559"/>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Crop stress parameters</a:t>
              </a:r>
              <a:endParaRPr sz="1400" b="0" i="0" u="none" strike="noStrike" cap="none" dirty="0">
                <a:latin typeface="Arial"/>
                <a:ea typeface="Arial"/>
                <a:cs typeface="Arial"/>
                <a:sym typeface="Arial"/>
              </a:endParaRPr>
            </a:p>
          </p:txBody>
        </p:sp>
        <p:sp>
          <p:nvSpPr>
            <p:cNvPr id="353" name="Google Shape;353;p8"/>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8"/>
            <p:cNvSpPr txBox="1"/>
            <p:nvPr/>
          </p:nvSpPr>
          <p:spPr>
            <a:xfrm>
              <a:off x="6209030" y="1072537"/>
              <a:ext cx="3699671" cy="4332372"/>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Use </a:t>
              </a:r>
              <a:r>
                <a:rPr lang="en-GB" sz="2100" b="1" i="0" u="none" strike="noStrike" cap="none" dirty="0">
                  <a:latin typeface="Calibri"/>
                  <a:ea typeface="Calibri"/>
                  <a:cs typeface="Calibri"/>
                  <a:sym typeface="Calibri"/>
                </a:rPr>
                <a:t>plant signals </a:t>
              </a:r>
              <a:r>
                <a:rPr lang="en-GB" sz="2100" b="0" i="0" u="none" strike="noStrike" cap="none" dirty="0">
                  <a:latin typeface="Calibri"/>
                  <a:ea typeface="Calibri"/>
                  <a:cs typeface="Calibri"/>
                  <a:sym typeface="Calibri"/>
                </a:rPr>
                <a:t>to determine irrigation timing, rather than soil measurements.</a:t>
              </a:r>
              <a:endParaRPr sz="2100" b="0" i="0" u="none" strike="noStrike" cap="none" dirty="0">
                <a:latin typeface="Calibri"/>
                <a:ea typeface="Calibri"/>
                <a:cs typeface="Calibri"/>
                <a:sym typeface="Calibri"/>
              </a:endParaRPr>
            </a:p>
            <a:p>
              <a:pPr marL="171450" marR="0" lvl="1" indent="-171450" algn="l" rtl="0">
                <a:lnSpc>
                  <a:spcPct val="90000"/>
                </a:lnSpc>
                <a:spcBef>
                  <a:spcPts val="285"/>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Useful when irrigation depths are predetermined and consistent.</a:t>
              </a:r>
              <a:endParaRPr sz="2100" b="0" i="0" u="none" strike="noStrike" cap="none" dirty="0">
                <a:latin typeface="Calibri"/>
                <a:ea typeface="Calibri"/>
                <a:cs typeface="Calibri"/>
                <a:sym typeface="Calibri"/>
              </a:endParaRPr>
            </a:p>
          </p:txBody>
        </p:sp>
        <p:sp>
          <p:nvSpPr>
            <p:cNvPr id="355" name="Google Shape;355;p8"/>
            <p:cNvSpPr/>
            <p:nvPr/>
          </p:nvSpPr>
          <p:spPr>
            <a:xfrm>
              <a:off x="5170910" y="-110065"/>
              <a:ext cx="1780868" cy="1687671"/>
            </a:xfrm>
            <a:prstGeom prst="rect">
              <a:avLst/>
            </a:prstGeom>
            <a:blipFill rotWithShape="1">
              <a:blip r:embed="rId4">
                <a:alphaModFix/>
              </a:blip>
              <a:stretch>
                <a:fillRect l="-23997" r="-23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1277398" y="150347"/>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Soil water estimates and measurements</a:t>
              </a:r>
              <a:endParaRPr sz="1400" b="0" i="0" u="none" strike="noStrike" cap="none" dirty="0">
                <a:latin typeface="Arial"/>
                <a:ea typeface="Arial"/>
                <a:cs typeface="Arial"/>
                <a:sym typeface="Arial"/>
              </a:endParaRPr>
            </a:p>
          </p:txBody>
        </p:sp>
      </p:grpSp>
      <p:grpSp>
        <p:nvGrpSpPr>
          <p:cNvPr id="3" name="Google Shape;300;p5">
            <a:extLst>
              <a:ext uri="{FF2B5EF4-FFF2-40B4-BE49-F238E27FC236}">
                <a16:creationId xmlns:a16="http://schemas.microsoft.com/office/drawing/2014/main" id="{0B0CF632-C734-C10E-DF1B-D1AD1A8CBA9E}"/>
              </a:ext>
            </a:extLst>
          </p:cNvPr>
          <p:cNvGrpSpPr/>
          <p:nvPr/>
        </p:nvGrpSpPr>
        <p:grpSpPr>
          <a:xfrm rot="3730759">
            <a:off x="673028" y="5041788"/>
            <a:ext cx="949887" cy="1163493"/>
            <a:chOff x="7602444" y="4967675"/>
            <a:chExt cx="483620" cy="592374"/>
          </a:xfrm>
        </p:grpSpPr>
        <p:grpSp>
          <p:nvGrpSpPr>
            <p:cNvPr id="4" name="Google Shape;301;p5">
              <a:extLst>
                <a:ext uri="{FF2B5EF4-FFF2-40B4-BE49-F238E27FC236}">
                  <a16:creationId xmlns:a16="http://schemas.microsoft.com/office/drawing/2014/main" id="{355F3C89-73F8-F0DA-517F-4F3BE617D478}"/>
                </a:ext>
              </a:extLst>
            </p:cNvPr>
            <p:cNvGrpSpPr/>
            <p:nvPr/>
          </p:nvGrpSpPr>
          <p:grpSpPr>
            <a:xfrm>
              <a:off x="7618661" y="4967675"/>
              <a:ext cx="467403" cy="507609"/>
              <a:chOff x="2251964" y="3590497"/>
              <a:chExt cx="467403" cy="507609"/>
            </a:xfrm>
          </p:grpSpPr>
          <p:sp>
            <p:nvSpPr>
              <p:cNvPr id="8" name="Google Shape;302;p5">
                <a:extLst>
                  <a:ext uri="{FF2B5EF4-FFF2-40B4-BE49-F238E27FC236}">
                    <a16:creationId xmlns:a16="http://schemas.microsoft.com/office/drawing/2014/main" id="{C5032B19-26E5-EBCF-E99D-1B25B391DE3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3;p5">
                <a:extLst>
                  <a:ext uri="{FF2B5EF4-FFF2-40B4-BE49-F238E27FC236}">
                    <a16:creationId xmlns:a16="http://schemas.microsoft.com/office/drawing/2014/main" id="{1D6844A7-1167-11D3-9001-7A7B8E93AAC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304;p5">
                <a:extLst>
                  <a:ext uri="{FF2B5EF4-FFF2-40B4-BE49-F238E27FC236}">
                    <a16:creationId xmlns:a16="http://schemas.microsoft.com/office/drawing/2014/main" id="{A5039219-9676-01D2-1A57-75F61A7B8308}"/>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 name="Google Shape;305;p5">
              <a:extLst>
                <a:ext uri="{FF2B5EF4-FFF2-40B4-BE49-F238E27FC236}">
                  <a16:creationId xmlns:a16="http://schemas.microsoft.com/office/drawing/2014/main" id="{122840E6-93E2-6C3B-CD2C-A126A1A80ACD}"/>
                </a:ext>
              </a:extLst>
            </p:cNvPr>
            <p:cNvGrpSpPr/>
            <p:nvPr/>
          </p:nvGrpSpPr>
          <p:grpSpPr>
            <a:xfrm>
              <a:off x="7602444" y="4993761"/>
              <a:ext cx="421973" cy="566288"/>
              <a:chOff x="2235747" y="3616583"/>
              <a:chExt cx="421973" cy="566288"/>
            </a:xfrm>
          </p:grpSpPr>
          <p:sp>
            <p:nvSpPr>
              <p:cNvPr id="6" name="Google Shape;306;p5">
                <a:extLst>
                  <a:ext uri="{FF2B5EF4-FFF2-40B4-BE49-F238E27FC236}">
                    <a16:creationId xmlns:a16="http://schemas.microsoft.com/office/drawing/2014/main" id="{D22E62D6-56F8-9E04-CEC5-A8A282EB3E9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307;p5">
                <a:extLst>
                  <a:ext uri="{FF2B5EF4-FFF2-40B4-BE49-F238E27FC236}">
                    <a16:creationId xmlns:a16="http://schemas.microsoft.com/office/drawing/2014/main" id="{E17EA704-305A-1329-ECEC-5EB9DB6DFA39}"/>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1457</Words>
  <Application>Microsoft Office PowerPoint</Application>
  <PresentationFormat>Widescreen</PresentationFormat>
  <Paragraphs>196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4</cp:revision>
  <dcterms:created xsi:type="dcterms:W3CDTF">2020-10-14T13:32:04Z</dcterms:created>
  <dcterms:modified xsi:type="dcterms:W3CDTF">2024-09-02T08:22:21Z</dcterms:modified>
</cp:coreProperties>
</file>