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286" r:id="rId2"/>
    <p:sldId id="257" r:id="rId3"/>
    <p:sldId id="258" r:id="rId4"/>
    <p:sldId id="4376"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4377" r:id="rId32"/>
  </p:sldIdLst>
  <p:sldSz cx="12192000" cy="6858000"/>
  <p:notesSz cx="6858000" cy="9144000"/>
  <p:embeddedFontLst>
    <p:embeddedFont>
      <p:font typeface="Montserrat Light" panose="00000400000000000000" pitchFamily="2"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hgiEndYKsjCeBfmWZdK+CdfUcW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0000"/>
    <a:srgbClr val="9FDA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a8705490b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g2a8705490b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a90ff9d01a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2a90ff9d01a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2a90ff9d01a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a90ff9d01a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g2a90ff9d01a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2e8e45bbab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g2e8e45bbab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2e8e45bbabd_1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8" name="Google Shape;558;g2e8e45bbabd_1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2e8e45bbabd_3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g2e8e45bbabd_3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a955ad1b0e_1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2a955ad1b0e_1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a955ad1b0e_1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2a955ad1b0e_1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7" name="Google Shape;577;g2a955ad1b0e_1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2e8e45bbabd_3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3" name="Google Shape;593;g2e8e45bbabd_3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a955ad1b0e_1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g2a955ad1b0e_1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a955ad1b0e_1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g2a955ad1b0e_1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24"/>
        <p:cNvGrpSpPr/>
        <p:nvPr/>
      </p:nvGrpSpPr>
      <p:grpSpPr>
        <a:xfrm>
          <a:off x="0" y="0"/>
          <a:ext cx="0" cy="0"/>
          <a:chOff x="0" y="0"/>
          <a:chExt cx="0" cy="0"/>
        </a:xfrm>
      </p:grpSpPr>
      <p:sp>
        <p:nvSpPr>
          <p:cNvPr id="125" name="Google Shape;125;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8"/>
        <p:cNvGrpSpPr/>
        <p:nvPr/>
      </p:nvGrpSpPr>
      <p:grpSpPr>
        <a:xfrm>
          <a:off x="0" y="0"/>
          <a:ext cx="0" cy="0"/>
          <a:chOff x="0" y="0"/>
          <a:chExt cx="0" cy="0"/>
        </a:xfrm>
      </p:grpSpPr>
      <p:sp>
        <p:nvSpPr>
          <p:cNvPr id="129" name="Google Shape;129;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38"/>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3"/>
        <p:cNvGrpSpPr/>
        <p:nvPr/>
      </p:nvGrpSpPr>
      <p:grpSpPr>
        <a:xfrm>
          <a:off x="0" y="0"/>
          <a:ext cx="0" cy="0"/>
          <a:chOff x="0" y="0"/>
          <a:chExt cx="0" cy="0"/>
        </a:xfrm>
      </p:grpSpPr>
      <p:sp>
        <p:nvSpPr>
          <p:cNvPr id="134" name="Google Shape;134;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2" name="Google Shape;142;p40"/>
          <p:cNvGrpSpPr/>
          <p:nvPr/>
        </p:nvGrpSpPr>
        <p:grpSpPr>
          <a:xfrm>
            <a:off x="309236" y="3028352"/>
            <a:ext cx="6499866" cy="2738122"/>
            <a:chOff x="1202708" y="6807724"/>
            <a:chExt cx="6270636" cy="2641557"/>
          </a:xfrm>
        </p:grpSpPr>
        <p:grpSp>
          <p:nvGrpSpPr>
            <p:cNvPr id="143" name="Google Shape;143;p40"/>
            <p:cNvGrpSpPr/>
            <p:nvPr/>
          </p:nvGrpSpPr>
          <p:grpSpPr>
            <a:xfrm>
              <a:off x="2348838" y="6807724"/>
              <a:ext cx="1249545" cy="2223620"/>
              <a:chOff x="2348838" y="6807724"/>
              <a:chExt cx="1249545" cy="2223620"/>
            </a:xfrm>
          </p:grpSpPr>
          <p:sp>
            <p:nvSpPr>
              <p:cNvPr id="144" name="Google Shape;144;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8" name="Google Shape;148;p40"/>
              <p:cNvGrpSpPr/>
              <p:nvPr/>
            </p:nvGrpSpPr>
            <p:grpSpPr>
              <a:xfrm>
                <a:off x="2483956" y="6807724"/>
                <a:ext cx="738321" cy="802017"/>
                <a:chOff x="2483956" y="6807724"/>
                <a:chExt cx="738321" cy="802017"/>
              </a:xfrm>
            </p:grpSpPr>
            <p:sp>
              <p:nvSpPr>
                <p:cNvPr id="149" name="Google Shape;149;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52" name="Google Shape;152;p40"/>
            <p:cNvGrpSpPr/>
            <p:nvPr/>
          </p:nvGrpSpPr>
          <p:grpSpPr>
            <a:xfrm>
              <a:off x="1202708" y="6848940"/>
              <a:ext cx="6270636" cy="2600341"/>
              <a:chOff x="1202708" y="6848940"/>
              <a:chExt cx="6270636" cy="2600341"/>
            </a:xfrm>
          </p:grpSpPr>
          <p:sp>
            <p:nvSpPr>
              <p:cNvPr id="153" name="Google Shape;153;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5" name="Google Shape;155;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93EA43B7-9202-1082-F97F-81278B2857FA}"/>
              </a:ext>
            </a:extLst>
          </p:cNvPr>
          <p:cNvGrpSpPr/>
          <p:nvPr userDrawn="1"/>
        </p:nvGrpSpPr>
        <p:grpSpPr>
          <a:xfrm>
            <a:off x="665715" y="6068756"/>
            <a:ext cx="2735993" cy="679345"/>
            <a:chOff x="0" y="0"/>
            <a:chExt cx="2301694" cy="571500"/>
          </a:xfrm>
        </p:grpSpPr>
        <p:sp>
          <p:nvSpPr>
            <p:cNvPr id="3" name="Rectangle 2">
              <a:extLst>
                <a:ext uri="{FF2B5EF4-FFF2-40B4-BE49-F238E27FC236}">
                  <a16:creationId xmlns:a16="http://schemas.microsoft.com/office/drawing/2014/main" id="{4DAFCC25-3FCD-DB1F-BEE1-15BED9BDCC3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81510443-0AB9-138F-64C9-0360AAEC4A30}"/>
                </a:ext>
              </a:extLst>
            </p:cNvPr>
            <p:cNvPicPr>
              <a:picLocks noChangeAspect="1"/>
            </p:cNvPicPr>
            <p:nvPr/>
          </p:nvPicPr>
          <p:blipFill rotWithShape="1">
            <a:blip r:embed="rId2"/>
            <a:srcRect l="4435" r="4435"/>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56"/>
        <p:cNvGrpSpPr/>
        <p:nvPr/>
      </p:nvGrpSpPr>
      <p:grpSpPr>
        <a:xfrm>
          <a:off x="0" y="0"/>
          <a:ext cx="0" cy="0"/>
          <a:chOff x="0" y="0"/>
          <a:chExt cx="0" cy="0"/>
        </a:xfrm>
      </p:grpSpPr>
      <p:sp>
        <p:nvSpPr>
          <p:cNvPr id="157" name="Google Shape;157;p27"/>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27"/>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59" name="Google Shape;159;p27"/>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60" name="Google Shape;160;p27"/>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000000"/>
                </a:solidFill>
                <a:latin typeface="Calibri"/>
                <a:ea typeface="Calibri"/>
                <a:cs typeface="Calibri"/>
                <a:sym typeface="Calibri"/>
              </a:rPr>
              <a:t>EU DARE </a:t>
            </a:r>
            <a:r>
              <a:rPr lang="en-US"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61" name="Google Shape;161;p27"/>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62" name="Google Shape;162;p27"/>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63" name="Google Shape;163;p27"/>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 </a:t>
            </a:r>
            <a:r>
              <a:rPr lang="en-US" sz="2400" b="1" i="0" u="none" strike="noStrike" cap="none">
                <a:solidFill>
                  <a:srgbClr val="000000"/>
                </a:solidFill>
                <a:latin typeface="Calibri"/>
                <a:ea typeface="Calibri"/>
                <a:cs typeface="Calibri"/>
                <a:sym typeface="Calibri"/>
              </a:rPr>
              <a:t>PLEASE DELETE THIS INSTRUCTION SLIDE BEFORE PRESENTING FINAL PRESENTATION </a:t>
            </a:r>
            <a:r>
              <a:rPr lang="en-US"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64" name="Google Shape;164;p27"/>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65"/>
        <p:cNvGrpSpPr/>
        <p:nvPr/>
      </p:nvGrpSpPr>
      <p:grpSpPr>
        <a:xfrm>
          <a:off x="0" y="0"/>
          <a:ext cx="0" cy="0"/>
          <a:chOff x="0" y="0"/>
          <a:chExt cx="0" cy="0"/>
        </a:xfrm>
      </p:grpSpPr>
      <p:cxnSp>
        <p:nvCxnSpPr>
          <p:cNvPr id="166" name="Google Shape;16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8"/>
        <p:cNvGrpSpPr/>
        <p:nvPr/>
      </p:nvGrpSpPr>
      <p:grpSpPr>
        <a:xfrm>
          <a:off x="0" y="0"/>
          <a:ext cx="0" cy="0"/>
          <a:chOff x="0" y="0"/>
          <a:chExt cx="0" cy="0"/>
        </a:xfrm>
      </p:grpSpPr>
      <p:sp>
        <p:nvSpPr>
          <p:cNvPr id="169" name="Google Shape;16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0" name="Google Shape;170;p42"/>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71" name="Google Shape;17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42"/>
          <p:cNvGrpSpPr/>
          <p:nvPr/>
        </p:nvGrpSpPr>
        <p:grpSpPr>
          <a:xfrm>
            <a:off x="9031059" y="445499"/>
            <a:ext cx="2735993" cy="679345"/>
            <a:chOff x="0" y="0"/>
            <a:chExt cx="2301694" cy="571500"/>
          </a:xfrm>
        </p:grpSpPr>
        <p:sp>
          <p:nvSpPr>
            <p:cNvPr id="175" name="Google Shape;17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6" name="Google Shape;176;p42"/>
            <p:cNvPicPr preferRelativeResize="0"/>
            <p:nvPr/>
          </p:nvPicPr>
          <p:blipFill rotWithShape="1">
            <a:blip r:embed="rId3">
              <a:alphaModFix/>
            </a:blip>
            <a:srcRect r="44449"/>
            <a:stretch/>
          </p:blipFill>
          <p:spPr>
            <a:xfrm>
              <a:off x="312965" y="96237"/>
              <a:ext cx="1675765" cy="384810"/>
            </a:xfrm>
            <a:prstGeom prst="rect">
              <a:avLst/>
            </a:prstGeom>
            <a:noFill/>
            <a:ln>
              <a:noFill/>
            </a:ln>
          </p:spPr>
        </p:pic>
      </p:grpSp>
      <p:sp>
        <p:nvSpPr>
          <p:cNvPr id="177" name="Google Shape;17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0"/>
        <p:cNvGrpSpPr/>
        <p:nvPr/>
      </p:nvGrpSpPr>
      <p:grpSpPr>
        <a:xfrm>
          <a:off x="0" y="0"/>
          <a:ext cx="0" cy="0"/>
          <a:chOff x="0" y="0"/>
          <a:chExt cx="0" cy="0"/>
        </a:xfrm>
      </p:grpSpPr>
      <p:sp>
        <p:nvSpPr>
          <p:cNvPr id="181" name="Google Shape;18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4" name="Google Shape;184;p43"/>
          <p:cNvGrpSpPr/>
          <p:nvPr/>
        </p:nvGrpSpPr>
        <p:grpSpPr>
          <a:xfrm>
            <a:off x="9236842" y="286604"/>
            <a:ext cx="2735993" cy="679345"/>
            <a:chOff x="0" y="0"/>
            <a:chExt cx="2301694" cy="571500"/>
          </a:xfrm>
        </p:grpSpPr>
        <p:sp>
          <p:nvSpPr>
            <p:cNvPr id="185" name="Google Shape;18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43"/>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87" name="Google Shape;18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3"/>
          <p:cNvSpPr>
            <a:spLocks noGrp="1"/>
          </p:cNvSpPr>
          <p:nvPr>
            <p:ph type="pic" idx="3"/>
          </p:nvPr>
        </p:nvSpPr>
        <p:spPr>
          <a:xfrm>
            <a:off x="-1" y="354507"/>
            <a:ext cx="5501637" cy="4939649"/>
          </a:xfrm>
          <a:prstGeom prst="rect">
            <a:avLst/>
          </a:prstGeom>
          <a:solidFill>
            <a:srgbClr val="D8D8D8"/>
          </a:solidFill>
          <a:ln>
            <a:noFill/>
          </a:ln>
        </p:spPr>
      </p:sp>
      <p:pic>
        <p:nvPicPr>
          <p:cNvPr id="189" name="Google Shape;189;p43"/>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90" name="Google Shape;19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097003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39753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2"/>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2"/>
          <p:cNvGrpSpPr/>
          <p:nvPr/>
        </p:nvGrpSpPr>
        <p:grpSpPr>
          <a:xfrm>
            <a:off x="4054161" y="721803"/>
            <a:ext cx="7547911" cy="1674487"/>
            <a:chOff x="4061909" y="1565906"/>
            <a:chExt cx="7547911" cy="1882781"/>
          </a:xfrm>
        </p:grpSpPr>
        <p:cxnSp>
          <p:nvCxnSpPr>
            <p:cNvPr id="78" name="Google Shape;78;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2"/>
          <p:cNvGrpSpPr/>
          <p:nvPr/>
        </p:nvGrpSpPr>
        <p:grpSpPr>
          <a:xfrm>
            <a:off x="4054160" y="2644936"/>
            <a:ext cx="7547911" cy="1674487"/>
            <a:chOff x="4061909" y="1565906"/>
            <a:chExt cx="7547911" cy="1882781"/>
          </a:xfrm>
        </p:grpSpPr>
        <p:cxnSp>
          <p:nvCxnSpPr>
            <p:cNvPr id="87" name="Google Shape;87;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2"/>
          <p:cNvGrpSpPr/>
          <p:nvPr/>
        </p:nvGrpSpPr>
        <p:grpSpPr>
          <a:xfrm>
            <a:off x="4069658" y="4508733"/>
            <a:ext cx="7547911" cy="1674487"/>
            <a:chOff x="4061909" y="1565906"/>
            <a:chExt cx="7547911" cy="1882781"/>
          </a:xfrm>
        </p:grpSpPr>
        <p:cxnSp>
          <p:nvCxnSpPr>
            <p:cNvPr id="96" name="Google Shape;96;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1"/>
        <p:cNvGrpSpPr/>
        <p:nvPr/>
      </p:nvGrpSpPr>
      <p:grpSpPr>
        <a:xfrm>
          <a:off x="0" y="0"/>
          <a:ext cx="0" cy="0"/>
          <a:chOff x="0" y="0"/>
          <a:chExt cx="0" cy="0"/>
        </a:xfrm>
      </p:grpSpPr>
      <p:sp>
        <p:nvSpPr>
          <p:cNvPr id="102" name="Google Shape;102;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05"/>
        <p:cNvGrpSpPr/>
        <p:nvPr/>
      </p:nvGrpSpPr>
      <p:grpSpPr>
        <a:xfrm>
          <a:off x="0" y="0"/>
          <a:ext cx="0" cy="0"/>
          <a:chOff x="0" y="0"/>
          <a:chExt cx="0" cy="0"/>
        </a:xfrm>
      </p:grpSpPr>
      <p:sp>
        <p:nvSpPr>
          <p:cNvPr id="106" name="Google Shape;106;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7" name="Google Shape;107;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9" name="Google Shape;109;p34"/>
          <p:cNvPicPr preferRelativeResize="0"/>
          <p:nvPr/>
        </p:nvPicPr>
        <p:blipFill rotWithShape="1">
          <a:blip r:embed="rId2">
            <a:alphaModFix/>
          </a:blip>
          <a:srcRect l="-18315" t="15976" r="29196" b="11083"/>
          <a:stretch/>
        </p:blipFill>
        <p:spPr>
          <a:xfrm>
            <a:off x="3752900" y="1247613"/>
            <a:ext cx="8439100" cy="5375657"/>
          </a:xfrm>
          <a:prstGeom prst="rect">
            <a:avLst/>
          </a:prstGeom>
          <a:noFill/>
          <a:ln>
            <a:noFill/>
          </a:ln>
        </p:spPr>
      </p:pic>
      <p:sp>
        <p:nvSpPr>
          <p:cNvPr id="110" name="Google Shape;110;p34"/>
          <p:cNvSpPr>
            <a:spLocks noGrp="1"/>
          </p:cNvSpPr>
          <p:nvPr>
            <p:ph type="pic" idx="3"/>
          </p:nvPr>
        </p:nvSpPr>
        <p:spPr>
          <a:xfrm>
            <a:off x="7061200" y="1420553"/>
            <a:ext cx="5130800" cy="3913188"/>
          </a:xfrm>
          <a:prstGeom prst="rect">
            <a:avLst/>
          </a:prstGeom>
          <a:solidFill>
            <a:srgbClr val="D8D8D8"/>
          </a:solidFill>
          <a:ln>
            <a:noFill/>
          </a:ln>
        </p:spPr>
      </p:sp>
      <p:sp>
        <p:nvSpPr>
          <p:cNvPr id="111" name="Google Shape;111;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12"/>
        <p:cNvGrpSpPr/>
        <p:nvPr/>
      </p:nvGrpSpPr>
      <p:grpSpPr>
        <a:xfrm>
          <a:off x="0" y="0"/>
          <a:ext cx="0" cy="0"/>
          <a:chOff x="0" y="0"/>
          <a:chExt cx="0" cy="0"/>
        </a:xfrm>
      </p:grpSpPr>
      <p:sp>
        <p:nvSpPr>
          <p:cNvPr id="113" name="Google Shape;11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4" name="Google Shape;114;p35"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115" name="Google Shape;115;p35"/>
          <p:cNvSpPr>
            <a:spLocks noGrp="1"/>
          </p:cNvSpPr>
          <p:nvPr>
            <p:ph type="pic" idx="2"/>
          </p:nvPr>
        </p:nvSpPr>
        <p:spPr>
          <a:xfrm>
            <a:off x="8912202" y="1246695"/>
            <a:ext cx="2444127" cy="4336988"/>
          </a:xfrm>
          <a:prstGeom prst="rect">
            <a:avLst/>
          </a:prstGeom>
          <a:solidFill>
            <a:srgbClr val="D8D8D8"/>
          </a:solidFill>
          <a:ln>
            <a:noFill/>
          </a:ln>
        </p:spPr>
      </p:sp>
      <p:sp>
        <p:nvSpPr>
          <p:cNvPr id="116" name="Google Shape;11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9"/>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20"/>
        <p:cNvGrpSpPr/>
        <p:nvPr/>
      </p:nvGrpSpPr>
      <p:grpSpPr>
        <a:xfrm>
          <a:off x="0" y="0"/>
          <a:ext cx="0" cy="0"/>
          <a:chOff x="0" y="0"/>
          <a:chExt cx="0" cy="0"/>
        </a:xfrm>
      </p:grpSpPr>
      <p:sp>
        <p:nvSpPr>
          <p:cNvPr id="121" name="Google Shape;121;p36"/>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36"/>
          <p:cNvSpPr>
            <a:spLocks noGrp="1"/>
          </p:cNvSpPr>
          <p:nvPr>
            <p:ph type="pic" idx="2"/>
          </p:nvPr>
        </p:nvSpPr>
        <p:spPr>
          <a:xfrm>
            <a:off x="320540" y="335338"/>
            <a:ext cx="11578483" cy="6146707"/>
          </a:xfrm>
          <a:prstGeom prst="rect">
            <a:avLst/>
          </a:prstGeom>
          <a:solidFill>
            <a:srgbClr val="D8D8D8"/>
          </a:solidFill>
          <a:ln>
            <a:noFill/>
          </a:ln>
        </p:spPr>
      </p:sp>
      <p:sp>
        <p:nvSpPr>
          <p:cNvPr id="123" name="Google Shape;123;p36"/>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20">
            <a:alphaModFix/>
          </a:blip>
          <a:srcRect l="5742" t="75046" r="6485" b="13954"/>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online.ucpress.edu/elementa/article/10/1/00090/185041/Human-and-social-values-in-agroecologyA-review"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hyperlink" Target="https://urgenci.net/wp-content/uploads/2016/05/Overview-of-Community-Supported-Agriculture-in-Europe.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nyeleni.org/en/category/newsletters-nyeleni-in-english/newsletter-no-13-food-sovereignty/"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nyeleni.org/DOWNLOADS/Nyelni_EN.pd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hyperlink" Target="https://www.xfarm.m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eu-dare.com/good-practice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online.ucpress.edu/elementa/article/10/1/00090/185041/Human-and-social-values-in-agroecologyA-review"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www.fao.org/agroecology/overview/agroecology-and-the-sustainable-development-goals/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Impact of Agroecology on the Community </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MODULE 4</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1"/>
          <p:cNvSpPr txBox="1">
            <a:spLocks noGrp="1"/>
          </p:cNvSpPr>
          <p:nvPr>
            <p:ph type="body" idx="1"/>
          </p:nvPr>
        </p:nvSpPr>
        <p:spPr>
          <a:xfrm>
            <a:off x="5825258" y="1807841"/>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dirty="0">
              <a:solidFill>
                <a:srgbClr val="0D0D0D"/>
              </a:solidFill>
            </a:endParaRPr>
          </a:p>
          <a:p>
            <a:pPr marL="0" lvl="0" indent="0" algn="l" rtl="0">
              <a:lnSpc>
                <a:spcPct val="115000"/>
              </a:lnSpc>
              <a:spcBef>
                <a:spcPts val="1500"/>
              </a:spcBef>
              <a:spcAft>
                <a:spcPts val="1500"/>
              </a:spcAft>
              <a:buSzPts val="4800"/>
              <a:buNone/>
            </a:pPr>
            <a:r>
              <a:rPr lang="en-US" sz="4700" b="1" dirty="0">
                <a:solidFill>
                  <a:srgbClr val="0D0D0D"/>
                </a:solidFill>
              </a:rPr>
              <a:t>Environmental Impacts &amp; Food Sovereignty</a:t>
            </a:r>
            <a:endParaRPr sz="4700" dirty="0">
              <a:solidFill>
                <a:srgbClr val="0D0D0D"/>
              </a:solidFill>
            </a:endParaRPr>
          </a:p>
        </p:txBody>
      </p:sp>
      <p:sp>
        <p:nvSpPr>
          <p:cNvPr id="338" name="Google Shape;338;p1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2"/>
          <p:cNvSpPr txBox="1">
            <a:spLocks noGrp="1"/>
          </p:cNvSpPr>
          <p:nvPr>
            <p:ph type="body" idx="1"/>
          </p:nvPr>
        </p:nvSpPr>
        <p:spPr>
          <a:xfrm>
            <a:off x="850575" y="1288700"/>
            <a:ext cx="7698000" cy="35280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sz="2200" dirty="0"/>
              <a:t>Food sovereignty represents a social movement aimed at the empowerment of people, offering an alternative to the neoliberal vision of a world dominated by commodities and markets. This concept is a process adaptable to the specificities of people and places. </a:t>
            </a:r>
            <a:r>
              <a:rPr lang="en-IE" sz="2000" b="1" dirty="0">
                <a:hlinkClick r:id="rId3"/>
              </a:rPr>
              <a:t>Source</a:t>
            </a:r>
            <a:endParaRPr sz="2000" b="1" dirty="0"/>
          </a:p>
          <a:p>
            <a:pPr marL="228600" lvl="0" indent="-228600" algn="just" rtl="0">
              <a:lnSpc>
                <a:spcPct val="90000"/>
              </a:lnSpc>
              <a:spcBef>
                <a:spcPts val="0"/>
              </a:spcBef>
              <a:spcAft>
                <a:spcPts val="0"/>
              </a:spcAft>
              <a:buClr>
                <a:srgbClr val="000000"/>
              </a:buClr>
              <a:buSzPts val="2400"/>
              <a:buNone/>
            </a:pPr>
            <a:r>
              <a:rPr lang="en-US" sz="2200" dirty="0"/>
              <a:t> Food sovereignty </a:t>
            </a:r>
            <a:r>
              <a:rPr lang="en-US" sz="2200" dirty="0" err="1"/>
              <a:t>emphasises</a:t>
            </a:r>
            <a:r>
              <a:rPr lang="en-US" sz="2200" dirty="0"/>
              <a:t> solidarity rather than competition, aiming to build a more just and inclusive world. The term was coined in 1996 by La Via </a:t>
            </a:r>
            <a:r>
              <a:rPr lang="en-US" sz="2200" dirty="0" err="1"/>
              <a:t>Campesina</a:t>
            </a:r>
            <a:r>
              <a:rPr lang="en-US" sz="2200" dirty="0"/>
              <a:t>, a global movement of farmers, to describe a vision of a more equitable and sustainable food future. According to La Via </a:t>
            </a:r>
            <a:r>
              <a:rPr lang="en-US" sz="2200" dirty="0" err="1"/>
              <a:t>Campesina</a:t>
            </a:r>
            <a:r>
              <a:rPr lang="en-US" sz="2200" dirty="0"/>
              <a:t>…</a:t>
            </a:r>
            <a:r>
              <a:rPr lang="en-US" sz="2200" b="1" dirty="0"/>
              <a:t>Food sovereignty implies the right of people to healthy and culturally appropriate food, produced in an ecologically sustainable way, and the right to define their own food and farming systems</a:t>
            </a:r>
            <a:r>
              <a:rPr lang="en-US" sz="1500" b="1" dirty="0"/>
              <a:t>. </a:t>
            </a:r>
            <a:r>
              <a:rPr lang="en-US" sz="2000" b="1" dirty="0">
                <a:hlinkClick r:id="rId4"/>
              </a:rPr>
              <a:t>Source </a:t>
            </a:r>
            <a:endParaRPr sz="2000" b="1" dirty="0"/>
          </a:p>
          <a:p>
            <a:pPr marL="228600" lvl="0" indent="-228600" algn="l" rtl="0">
              <a:lnSpc>
                <a:spcPct val="90000"/>
              </a:lnSpc>
              <a:spcBef>
                <a:spcPts val="1000"/>
              </a:spcBef>
              <a:spcAft>
                <a:spcPts val="0"/>
              </a:spcAft>
              <a:buClr>
                <a:srgbClr val="000000"/>
              </a:buClr>
              <a:buSzPts val="2400"/>
              <a:buNone/>
            </a:pPr>
            <a:endParaRPr sz="2200" dirty="0"/>
          </a:p>
        </p:txBody>
      </p:sp>
      <p:sp>
        <p:nvSpPr>
          <p:cNvPr id="344" name="Google Shape;344;p12"/>
          <p:cNvSpPr txBox="1">
            <a:spLocks noGrp="1"/>
          </p:cNvSpPr>
          <p:nvPr>
            <p:ph type="body" idx="3"/>
          </p:nvPr>
        </p:nvSpPr>
        <p:spPr>
          <a:xfrm>
            <a:off x="797446" y="569463"/>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a:t>Food sovereignty </a:t>
            </a:r>
            <a:endParaRPr b="1"/>
          </a:p>
          <a:p>
            <a:pPr marL="0" lvl="0" indent="0" algn="l" rtl="0">
              <a:lnSpc>
                <a:spcPct val="90000"/>
              </a:lnSpc>
              <a:spcBef>
                <a:spcPts val="1000"/>
              </a:spcBef>
              <a:spcAft>
                <a:spcPts val="0"/>
              </a:spcAft>
              <a:buClr>
                <a:srgbClr val="000000"/>
              </a:buClr>
              <a:buSzPts val="3600"/>
              <a:buNone/>
            </a:pPr>
            <a:endParaRPr b="1"/>
          </a:p>
        </p:txBody>
      </p:sp>
      <p:pic>
        <p:nvPicPr>
          <p:cNvPr id="345" name="Google Shape;345;p12"/>
          <p:cNvPicPr preferRelativeResize="0">
            <a:picLocks noGrp="1"/>
          </p:cNvPicPr>
          <p:nvPr>
            <p:ph type="pic" idx="2"/>
          </p:nvPr>
        </p:nvPicPr>
        <p:blipFill rotWithShape="1">
          <a:blip r:embed="rId5">
            <a:alphaModFix/>
          </a:blip>
          <a:srcRect l="31204" r="31203"/>
          <a:stretch/>
        </p:blipFill>
        <p:spPr>
          <a:xfrm>
            <a:off x="8912202" y="1246695"/>
            <a:ext cx="2444127" cy="4336988"/>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a8705490bb_0_0"/>
          <p:cNvSpPr txBox="1">
            <a:spLocks noGrp="1"/>
          </p:cNvSpPr>
          <p:nvPr>
            <p:ph type="body" idx="1"/>
          </p:nvPr>
        </p:nvSpPr>
        <p:spPr>
          <a:xfrm>
            <a:off x="792775" y="946475"/>
            <a:ext cx="5454000" cy="47727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0"/>
              </a:spcAft>
              <a:buSzPct val="121363"/>
              <a:buNone/>
            </a:pPr>
            <a:r>
              <a:rPr lang="en-US" sz="2000" i="0" dirty="0"/>
              <a:t>Food sovereignty is different from food security in both approach and politics. Food security does not distinguish where food comes from, or the conditions under which it is produced and distributed. National food security targets are often met by sourcing food produced under environmentally destructive and exploitative conditions, and supported by subsidies and policies that destroy local food producers but benefit agribusiness corporations. </a:t>
            </a:r>
            <a:r>
              <a:rPr lang="en-US" sz="2000" b="1" i="0" dirty="0"/>
              <a:t>Food sovereignty </a:t>
            </a:r>
            <a:r>
              <a:rPr lang="en-US" sz="2000" b="1" i="0" dirty="0" err="1"/>
              <a:t>emphasises</a:t>
            </a:r>
            <a:r>
              <a:rPr lang="en-US" sz="2000" b="1" i="0" dirty="0"/>
              <a:t> ecologically appropriate production, distribution and consumption, social-economic justice and local food systems as ways to tackle hunger and poverty and guarantee sustainable food security for all peoples.</a:t>
            </a:r>
            <a:endParaRPr sz="2000" b="1" dirty="0"/>
          </a:p>
        </p:txBody>
      </p:sp>
      <p:sp>
        <p:nvSpPr>
          <p:cNvPr id="351" name="Google Shape;351;g2a8705490bb_0_0"/>
          <p:cNvSpPr txBox="1"/>
          <p:nvPr/>
        </p:nvSpPr>
        <p:spPr>
          <a:xfrm>
            <a:off x="1868430" y="6111787"/>
            <a:ext cx="3637020" cy="505800"/>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ctr" rtl="0">
              <a:lnSpc>
                <a:spcPct val="100000"/>
              </a:lnSpc>
              <a:spcBef>
                <a:spcPts val="0"/>
              </a:spcBef>
              <a:spcAft>
                <a:spcPts val="0"/>
              </a:spcAft>
              <a:buClr>
                <a:srgbClr val="000000"/>
              </a:buClr>
              <a:buSzPct val="100000"/>
              <a:buFont typeface="Arial"/>
              <a:buNone/>
            </a:pPr>
            <a:r>
              <a:rPr lang="en-US" sz="2200" b="1" i="0" u="sng" strike="noStrike" cap="none" dirty="0">
                <a:solidFill>
                  <a:schemeClr val="hlink"/>
                </a:solidFill>
                <a:latin typeface="Calibri"/>
                <a:ea typeface="Calibri"/>
                <a:cs typeface="Calibri"/>
                <a:sym typeface="Calibri"/>
                <a:hlinkClick r:id="rId3"/>
              </a:rPr>
              <a:t>Source:  </a:t>
            </a:r>
            <a:r>
              <a:rPr lang="en-US" sz="2200" b="1" i="0" u="sng" strike="noStrike" cap="none" dirty="0" err="1">
                <a:solidFill>
                  <a:schemeClr val="hlink"/>
                </a:solidFill>
                <a:latin typeface="Calibri"/>
                <a:ea typeface="Calibri"/>
                <a:cs typeface="Calibri"/>
                <a:sym typeface="Calibri"/>
                <a:hlinkClick r:id="rId3"/>
              </a:rPr>
              <a:t>Nyéléni</a:t>
            </a:r>
            <a:r>
              <a:rPr lang="en-US" sz="2200" b="1" i="0" u="sng" strike="noStrike" cap="none" dirty="0">
                <a:solidFill>
                  <a:schemeClr val="hlink"/>
                </a:solidFill>
                <a:latin typeface="Calibri"/>
                <a:ea typeface="Calibri"/>
                <a:cs typeface="Calibri"/>
                <a:sym typeface="Calibri"/>
                <a:hlinkClick r:id="rId3"/>
              </a:rPr>
              <a:t> Newsletter no. 13 </a:t>
            </a:r>
            <a:r>
              <a:rPr lang="en-US" sz="2200" b="1" u="sng" dirty="0">
                <a:solidFill>
                  <a:schemeClr val="hlink"/>
                </a:solidFill>
                <a:latin typeface="Calibri"/>
                <a:ea typeface="Calibri"/>
                <a:cs typeface="Calibri"/>
                <a:sym typeface="Calibri"/>
                <a:hlinkClick r:id="rId3"/>
              </a:rPr>
              <a:t>[2]</a:t>
            </a:r>
            <a:endParaRPr sz="1400" b="0" i="0" u="none" strike="noStrike" cap="none" dirty="0">
              <a:solidFill>
                <a:srgbClr val="000000"/>
              </a:solidFill>
              <a:latin typeface="Arial"/>
              <a:ea typeface="Arial"/>
              <a:cs typeface="Arial"/>
              <a:sym typeface="Arial"/>
            </a:endParaRPr>
          </a:p>
        </p:txBody>
      </p:sp>
      <p:pic>
        <p:nvPicPr>
          <p:cNvPr id="352" name="Google Shape;352;g2a8705490bb_0_0"/>
          <p:cNvPicPr preferRelativeResize="0">
            <a:picLocks noGrp="1"/>
          </p:cNvPicPr>
          <p:nvPr>
            <p:ph type="pic" idx="2"/>
          </p:nvPr>
        </p:nvPicPr>
        <p:blipFill rotWithShape="1">
          <a:blip r:embed="rId4">
            <a:alphaModFix/>
          </a:blip>
          <a:srcRect l="12897" r="12897"/>
          <a:stretch/>
        </p:blipFill>
        <p:spPr>
          <a:xfrm>
            <a:off x="6410850" y="1185125"/>
            <a:ext cx="5315700" cy="4772701"/>
          </a:xfrm>
          <a:prstGeom prst="rect">
            <a:avLst/>
          </a:prstGeom>
          <a:solidFill>
            <a:srgbClr val="D8D8D8"/>
          </a:solidFill>
          <a:ln>
            <a:noFill/>
          </a:ln>
        </p:spPr>
      </p:pic>
      <p:grpSp>
        <p:nvGrpSpPr>
          <p:cNvPr id="353" name="Google Shape;353;g2a8705490bb_0_0"/>
          <p:cNvGrpSpPr/>
          <p:nvPr/>
        </p:nvGrpSpPr>
        <p:grpSpPr>
          <a:xfrm>
            <a:off x="6166785" y="267083"/>
            <a:ext cx="1488446" cy="1083613"/>
            <a:chOff x="3400450" y="986392"/>
            <a:chExt cx="1488446" cy="1083613"/>
          </a:xfrm>
        </p:grpSpPr>
        <p:sp>
          <p:nvSpPr>
            <p:cNvPr id="354" name="Google Shape;354;g2a8705490bb_0_0"/>
            <p:cNvSpPr/>
            <p:nvPr/>
          </p:nvSpPr>
          <p:spPr>
            <a:xfrm>
              <a:off x="3400450" y="986392"/>
              <a:ext cx="1367848" cy="997515"/>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5" name="Google Shape;355;g2a8705490bb_0_0"/>
            <p:cNvSpPr/>
            <p:nvPr/>
          </p:nvSpPr>
          <p:spPr>
            <a:xfrm>
              <a:off x="3400450" y="986392"/>
              <a:ext cx="1488446" cy="1083613"/>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6" name="Google Shape;356;g2a8705490bb_0_0"/>
          <p:cNvGrpSpPr/>
          <p:nvPr/>
        </p:nvGrpSpPr>
        <p:grpSpPr>
          <a:xfrm rot="3730713">
            <a:off x="263985" y="5329771"/>
            <a:ext cx="893505" cy="1163507"/>
            <a:chOff x="7602444" y="4967675"/>
            <a:chExt cx="483620" cy="592374"/>
          </a:xfrm>
        </p:grpSpPr>
        <p:grpSp>
          <p:nvGrpSpPr>
            <p:cNvPr id="357" name="Google Shape;357;g2a8705490bb_0_0"/>
            <p:cNvGrpSpPr/>
            <p:nvPr/>
          </p:nvGrpSpPr>
          <p:grpSpPr>
            <a:xfrm>
              <a:off x="7618661" y="4967675"/>
              <a:ext cx="467403" cy="507609"/>
              <a:chOff x="2251964" y="3590497"/>
              <a:chExt cx="467403" cy="507609"/>
            </a:xfrm>
          </p:grpSpPr>
          <p:sp>
            <p:nvSpPr>
              <p:cNvPr id="358" name="Google Shape;358;g2a8705490bb_0_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9" name="Google Shape;359;g2a8705490bb_0_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0" name="Google Shape;360;g2a8705490bb_0_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1" name="Google Shape;361;g2a8705490bb_0_0"/>
            <p:cNvGrpSpPr/>
            <p:nvPr/>
          </p:nvGrpSpPr>
          <p:grpSpPr>
            <a:xfrm>
              <a:off x="7602444" y="4993761"/>
              <a:ext cx="421973" cy="566288"/>
              <a:chOff x="2235747" y="3616583"/>
              <a:chExt cx="421973" cy="566288"/>
            </a:xfrm>
          </p:grpSpPr>
          <p:sp>
            <p:nvSpPr>
              <p:cNvPr id="362" name="Google Shape;362;g2a8705490bb_0_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3" name="Google Shape;363;g2a8705490bb_0_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3" name="TextBox 2">
            <a:extLst>
              <a:ext uri="{FF2B5EF4-FFF2-40B4-BE49-F238E27FC236}">
                <a16:creationId xmlns:a16="http://schemas.microsoft.com/office/drawing/2014/main" id="{528F51BC-03F5-2F3C-75C1-58B8E2823AD1}"/>
              </a:ext>
            </a:extLst>
          </p:cNvPr>
          <p:cNvSpPr txBox="1"/>
          <p:nvPr/>
        </p:nvSpPr>
        <p:spPr>
          <a:xfrm>
            <a:off x="7139349" y="2647526"/>
            <a:ext cx="4043001" cy="1841273"/>
          </a:xfrm>
          <a:prstGeom prst="rect">
            <a:avLst/>
          </a:prstGeom>
          <a:solidFill>
            <a:srgbClr val="9FDADF"/>
          </a:solidFill>
        </p:spPr>
        <p:txBody>
          <a:bodyPr wrap="square">
            <a:spAutoFit/>
          </a:bodyPr>
          <a:lstStyle/>
          <a:p>
            <a:pPr marL="0" lvl="0" indent="0" algn="ctr" rtl="0">
              <a:lnSpc>
                <a:spcPct val="115000"/>
              </a:lnSpc>
              <a:spcBef>
                <a:spcPts val="0"/>
              </a:spcBef>
              <a:spcAft>
                <a:spcPts val="0"/>
              </a:spcAft>
              <a:buSzPct val="130460"/>
              <a:buNone/>
            </a:pPr>
            <a:r>
              <a:rPr lang="en-US" sz="2000" b="1" dirty="0">
                <a:latin typeface="Calibri" panose="020F0502020204030204" pitchFamily="34" charset="0"/>
                <a:ea typeface="Calibri" panose="020F0502020204030204" pitchFamily="34" charset="0"/>
                <a:cs typeface="Calibri" panose="020F0502020204030204" pitchFamily="34" charset="0"/>
              </a:rPr>
              <a:t>FOOD SOVEREIGNTY Vs FOOD SECURITY </a:t>
            </a:r>
            <a:r>
              <a:rPr lang="en-US" sz="2000" b="1" i="1" dirty="0">
                <a:latin typeface="Calibri" panose="020F0502020204030204" pitchFamily="34" charset="0"/>
                <a:ea typeface="Calibri" panose="020F0502020204030204" pitchFamily="34" charset="0"/>
                <a:cs typeface="Calibri" panose="020F0502020204030204" pitchFamily="34" charset="0"/>
              </a:rPr>
              <a:t>“YOU CAN HAVE FOOD SECURITY IN A PRISON OR A DICTATORSHIP, BUT YOU CAN NEVER HAVE FOOD SOVEREIGNTY”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p19"/>
          <p:cNvPicPr preferRelativeResize="0"/>
          <p:nvPr/>
        </p:nvPicPr>
        <p:blipFill rotWithShape="1">
          <a:blip r:embed="rId3">
            <a:alphaModFix/>
          </a:blip>
          <a:srcRect/>
          <a:stretch/>
        </p:blipFill>
        <p:spPr>
          <a:xfrm>
            <a:off x="4726613" y="2139487"/>
            <a:ext cx="2423889" cy="2579024"/>
          </a:xfrm>
          <a:prstGeom prst="rect">
            <a:avLst/>
          </a:prstGeom>
          <a:noFill/>
          <a:ln>
            <a:noFill/>
          </a:ln>
        </p:spPr>
      </p:pic>
      <p:sp>
        <p:nvSpPr>
          <p:cNvPr id="370" name="Google Shape;370;p19"/>
          <p:cNvSpPr txBox="1"/>
          <p:nvPr/>
        </p:nvSpPr>
        <p:spPr>
          <a:xfrm>
            <a:off x="442200" y="909625"/>
            <a:ext cx="33096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i="0" u="none" strike="noStrike" cap="none">
                <a:solidFill>
                  <a:srgbClr val="0AA3A4"/>
                </a:solidFill>
                <a:latin typeface="Calibri"/>
                <a:ea typeface="Calibri"/>
                <a:cs typeface="Calibri"/>
                <a:sym typeface="Calibri"/>
              </a:rPr>
              <a:t>Prioritising Food for People</a:t>
            </a:r>
            <a:endParaRPr sz="2000" b="1" i="0" u="none" strike="noStrike" cap="none">
              <a:solidFill>
                <a:srgbClr val="0AA3A4"/>
              </a:solidFill>
              <a:latin typeface="Arial"/>
              <a:ea typeface="Arial"/>
              <a:cs typeface="Arial"/>
              <a:sym typeface="Arial"/>
            </a:endParaRPr>
          </a:p>
        </p:txBody>
      </p:sp>
      <p:sp>
        <p:nvSpPr>
          <p:cNvPr id="371" name="Google Shape;371;p19"/>
          <p:cNvSpPr txBox="1"/>
          <p:nvPr/>
        </p:nvSpPr>
        <p:spPr>
          <a:xfrm>
            <a:off x="442200" y="1288431"/>
            <a:ext cx="3139500"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This principle </a:t>
            </a:r>
            <a:r>
              <a:rPr lang="en-US" sz="1500" b="0" i="0" u="none" strike="noStrike" cap="none" dirty="0" err="1">
                <a:solidFill>
                  <a:srgbClr val="000000"/>
                </a:solidFill>
                <a:latin typeface="Calibri"/>
                <a:ea typeface="Calibri"/>
                <a:cs typeface="Calibri"/>
                <a:sym typeface="Calibri"/>
              </a:rPr>
              <a:t>emphasises</a:t>
            </a:r>
            <a:r>
              <a:rPr lang="en-US" sz="1500" b="0" i="0" u="none" strike="noStrike" cap="none" dirty="0">
                <a:solidFill>
                  <a:srgbClr val="000000"/>
                </a:solidFill>
                <a:latin typeface="Calibri"/>
                <a:ea typeface="Calibri"/>
                <a:cs typeface="Calibri"/>
                <a:sym typeface="Calibri"/>
              </a:rPr>
              <a:t> the right to adequate, healthy and culturally relevant food for all. It rejects the view of food as a mere commodity, promoting instead the view of food as a fundamental right.</a:t>
            </a:r>
            <a:endParaRPr sz="1500" b="0" i="0" u="none" strike="noStrike" cap="none" dirty="0">
              <a:solidFill>
                <a:srgbClr val="000000"/>
              </a:solidFill>
              <a:latin typeface="Arial"/>
              <a:ea typeface="Arial"/>
              <a:cs typeface="Arial"/>
              <a:sym typeface="Arial"/>
            </a:endParaRPr>
          </a:p>
        </p:txBody>
      </p:sp>
      <p:sp>
        <p:nvSpPr>
          <p:cNvPr id="372" name="Google Shape;372;p19"/>
          <p:cNvSpPr txBox="1"/>
          <p:nvPr/>
        </p:nvSpPr>
        <p:spPr>
          <a:xfrm>
            <a:off x="442201" y="2797900"/>
            <a:ext cx="28257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i="0" u="none" strike="noStrike" cap="none">
                <a:solidFill>
                  <a:srgbClr val="0AA3A4"/>
                </a:solidFill>
                <a:latin typeface="Calibri"/>
                <a:ea typeface="Calibri"/>
                <a:cs typeface="Calibri"/>
                <a:sym typeface="Calibri"/>
              </a:rPr>
              <a:t>Valuing Food Producers:</a:t>
            </a:r>
            <a:endParaRPr sz="2000" b="0" i="0" u="none" strike="noStrike" cap="none">
              <a:solidFill>
                <a:srgbClr val="0AA3A4"/>
              </a:solidFill>
              <a:latin typeface="Arial"/>
              <a:ea typeface="Arial"/>
              <a:cs typeface="Arial"/>
              <a:sym typeface="Arial"/>
            </a:endParaRPr>
          </a:p>
        </p:txBody>
      </p:sp>
      <p:sp>
        <p:nvSpPr>
          <p:cNvPr id="373" name="Google Shape;373;p19"/>
          <p:cNvSpPr txBox="1"/>
          <p:nvPr/>
        </p:nvSpPr>
        <p:spPr>
          <a:xfrm>
            <a:off x="442200" y="3137200"/>
            <a:ext cx="3309600"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This pillar </a:t>
            </a:r>
            <a:r>
              <a:rPr lang="en-US" sz="1500" b="0" i="0" u="none" strike="noStrike" cap="none" dirty="0" err="1">
                <a:solidFill>
                  <a:srgbClr val="000000"/>
                </a:solidFill>
                <a:latin typeface="Calibri"/>
                <a:ea typeface="Calibri"/>
                <a:cs typeface="Calibri"/>
                <a:sym typeface="Calibri"/>
              </a:rPr>
              <a:t>emphasises</a:t>
            </a:r>
            <a:r>
              <a:rPr lang="en-US" sz="1500" b="0" i="0" u="none" strike="noStrike" cap="none" dirty="0">
                <a:solidFill>
                  <a:srgbClr val="000000"/>
                </a:solidFill>
                <a:latin typeface="Calibri"/>
                <a:ea typeface="Calibri"/>
                <a:cs typeface="Calibri"/>
                <a:sym typeface="Calibri"/>
              </a:rPr>
              <a:t> the importance of and respect for the rights of food producers, including farmers, fishermen and agricultural workers. It opposes policies and practices that devalue them or endanger their livelihoods.</a:t>
            </a:r>
            <a:endParaRPr sz="1500" b="0" i="0" u="none" strike="noStrike" cap="none" dirty="0">
              <a:solidFill>
                <a:srgbClr val="000000"/>
              </a:solidFill>
              <a:latin typeface="Arial"/>
              <a:ea typeface="Arial"/>
              <a:cs typeface="Arial"/>
              <a:sym typeface="Arial"/>
            </a:endParaRPr>
          </a:p>
        </p:txBody>
      </p:sp>
      <p:sp>
        <p:nvSpPr>
          <p:cNvPr id="374" name="Google Shape;374;p19"/>
          <p:cNvSpPr txBox="1"/>
          <p:nvPr/>
        </p:nvSpPr>
        <p:spPr>
          <a:xfrm>
            <a:off x="406991" y="4774591"/>
            <a:ext cx="30315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dirty="0" err="1">
                <a:solidFill>
                  <a:srgbClr val="0AA3A4"/>
                </a:solidFill>
                <a:latin typeface="Calibri"/>
                <a:ea typeface="Calibri"/>
                <a:cs typeface="Calibri"/>
                <a:sym typeface="Calibri"/>
              </a:rPr>
              <a:t>L</a:t>
            </a:r>
            <a:r>
              <a:rPr lang="en-US" sz="2000" b="1" i="0" u="none" strike="noStrike" cap="none" dirty="0" err="1">
                <a:solidFill>
                  <a:srgbClr val="0AA3A4"/>
                </a:solidFill>
                <a:latin typeface="Calibri"/>
                <a:ea typeface="Calibri"/>
                <a:cs typeface="Calibri"/>
                <a:sym typeface="Calibri"/>
              </a:rPr>
              <a:t>ocalised</a:t>
            </a:r>
            <a:r>
              <a:rPr lang="en-US" sz="2000" b="1" i="0" u="none" strike="noStrike" cap="none" dirty="0">
                <a:solidFill>
                  <a:srgbClr val="0AA3A4"/>
                </a:solidFill>
                <a:latin typeface="Calibri"/>
                <a:ea typeface="Calibri"/>
                <a:cs typeface="Calibri"/>
                <a:sym typeface="Calibri"/>
              </a:rPr>
              <a:t> food systems</a:t>
            </a:r>
            <a:endParaRPr sz="2000" b="0" i="0" u="none" strike="noStrike" cap="none" dirty="0">
              <a:solidFill>
                <a:srgbClr val="0AA3A4"/>
              </a:solidFill>
              <a:latin typeface="Arial"/>
              <a:ea typeface="Arial"/>
              <a:cs typeface="Arial"/>
              <a:sym typeface="Arial"/>
            </a:endParaRPr>
          </a:p>
        </p:txBody>
      </p:sp>
      <p:sp>
        <p:nvSpPr>
          <p:cNvPr id="375" name="Google Shape;375;p19"/>
          <p:cNvSpPr txBox="1"/>
          <p:nvPr/>
        </p:nvSpPr>
        <p:spPr>
          <a:xfrm>
            <a:off x="457750" y="5093700"/>
            <a:ext cx="3375300"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Promotes </a:t>
            </a:r>
            <a:r>
              <a:rPr lang="en-US" sz="1500" dirty="0">
                <a:latin typeface="Calibri"/>
                <a:ea typeface="Calibri"/>
                <a:cs typeface="Calibri"/>
                <a:sym typeface="Calibri"/>
              </a:rPr>
              <a:t>harmony &amp; alignment</a:t>
            </a:r>
            <a:r>
              <a:rPr lang="en-US" sz="1500" b="0" i="0" u="none" strike="noStrike" cap="none" dirty="0">
                <a:solidFill>
                  <a:srgbClr val="000000"/>
                </a:solidFill>
                <a:latin typeface="Calibri"/>
                <a:ea typeface="Calibri"/>
                <a:cs typeface="Calibri"/>
                <a:sym typeface="Calibri"/>
              </a:rPr>
              <a:t> between food producers and consumers, giving them a central role in food decisions. It opposes food dumping and the control of food systems by distant and unaccountable corporations.</a:t>
            </a:r>
            <a:endParaRPr sz="1500" b="0" i="0" u="none" strike="noStrike" cap="none" dirty="0">
              <a:solidFill>
                <a:srgbClr val="000000"/>
              </a:solidFill>
              <a:latin typeface="Arial"/>
              <a:ea typeface="Arial"/>
              <a:cs typeface="Arial"/>
              <a:sym typeface="Arial"/>
            </a:endParaRPr>
          </a:p>
        </p:txBody>
      </p:sp>
      <p:sp>
        <p:nvSpPr>
          <p:cNvPr id="376" name="Google Shape;376;p19"/>
          <p:cNvSpPr txBox="1"/>
          <p:nvPr/>
        </p:nvSpPr>
        <p:spPr>
          <a:xfrm>
            <a:off x="7607025" y="909625"/>
            <a:ext cx="4159500" cy="33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a:solidFill>
                  <a:srgbClr val="8DC641"/>
                </a:solidFill>
                <a:latin typeface="Calibri"/>
                <a:ea typeface="Calibri"/>
                <a:cs typeface="Calibri"/>
                <a:sym typeface="Calibri"/>
              </a:rPr>
              <a:t>Local Control of Food Systems:</a:t>
            </a:r>
            <a:endParaRPr sz="2000" b="0" i="0" u="none" strike="noStrike" cap="none">
              <a:solidFill>
                <a:srgbClr val="000000"/>
              </a:solidFill>
              <a:latin typeface="Arial"/>
              <a:ea typeface="Arial"/>
              <a:cs typeface="Arial"/>
              <a:sym typeface="Arial"/>
            </a:endParaRPr>
          </a:p>
        </p:txBody>
      </p:sp>
      <p:sp>
        <p:nvSpPr>
          <p:cNvPr id="377" name="Google Shape;377;p19"/>
          <p:cNvSpPr txBox="1"/>
          <p:nvPr/>
        </p:nvSpPr>
        <p:spPr>
          <a:xfrm>
            <a:off x="8292556" y="1329417"/>
            <a:ext cx="3467700" cy="99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Assigns control of resources such as land, water and seeds to local food producers, promoting the fair and sustainable use of these resources. It rejects the </a:t>
            </a:r>
            <a:r>
              <a:rPr lang="en-US" sz="1500" b="0" i="0" u="none" strike="noStrike" cap="none" dirty="0" err="1">
                <a:solidFill>
                  <a:srgbClr val="000000"/>
                </a:solidFill>
                <a:latin typeface="Calibri"/>
                <a:ea typeface="Calibri"/>
                <a:cs typeface="Calibri"/>
                <a:sym typeface="Calibri"/>
              </a:rPr>
              <a:t>privatisation</a:t>
            </a:r>
            <a:r>
              <a:rPr lang="en-US" sz="1500" b="0" i="0" u="none" strike="noStrike" cap="none" dirty="0">
                <a:solidFill>
                  <a:srgbClr val="000000"/>
                </a:solidFill>
                <a:latin typeface="Calibri"/>
                <a:ea typeface="Calibri"/>
                <a:cs typeface="Calibri"/>
                <a:sym typeface="Calibri"/>
              </a:rPr>
              <a:t> of these resources.</a:t>
            </a:r>
            <a:endParaRPr sz="1500" b="0" i="0" u="none" strike="noStrike" cap="none" dirty="0">
              <a:solidFill>
                <a:srgbClr val="000000"/>
              </a:solidFill>
              <a:latin typeface="Arial"/>
              <a:ea typeface="Arial"/>
              <a:cs typeface="Arial"/>
              <a:sym typeface="Arial"/>
            </a:endParaRPr>
          </a:p>
        </p:txBody>
      </p:sp>
      <p:sp>
        <p:nvSpPr>
          <p:cNvPr id="378" name="Google Shape;378;p19"/>
          <p:cNvSpPr txBox="1"/>
          <p:nvPr/>
        </p:nvSpPr>
        <p:spPr>
          <a:xfrm>
            <a:off x="7681150" y="2705050"/>
            <a:ext cx="4159500" cy="5250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a:solidFill>
                  <a:srgbClr val="8DC641"/>
                </a:solidFill>
                <a:latin typeface="Calibri"/>
                <a:ea typeface="Calibri"/>
                <a:cs typeface="Calibri"/>
                <a:sym typeface="Calibri"/>
              </a:rPr>
              <a:t>Knowledge and Skills Development:</a:t>
            </a:r>
            <a:endParaRPr sz="2000" b="0" i="0" u="none" strike="noStrike" cap="none">
              <a:solidFill>
                <a:srgbClr val="000000"/>
              </a:solidFill>
              <a:latin typeface="Arial"/>
              <a:ea typeface="Arial"/>
              <a:cs typeface="Arial"/>
              <a:sym typeface="Arial"/>
            </a:endParaRPr>
          </a:p>
        </p:txBody>
      </p:sp>
      <p:sp>
        <p:nvSpPr>
          <p:cNvPr id="379" name="Google Shape;379;p19"/>
          <p:cNvSpPr txBox="1"/>
          <p:nvPr/>
        </p:nvSpPr>
        <p:spPr>
          <a:xfrm>
            <a:off x="8256305" y="3063128"/>
            <a:ext cx="3510444" cy="99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Builds on the traditional knowledge of food producers and their local knowledge, promoting research and passing this knowledge on to future generations. It opposes technologies that compromise or contaminate local food systems.</a:t>
            </a:r>
            <a:endParaRPr sz="1500" b="0" i="0" u="none" strike="noStrike" cap="none" dirty="0">
              <a:solidFill>
                <a:srgbClr val="000000"/>
              </a:solidFill>
              <a:latin typeface="Arial"/>
              <a:ea typeface="Arial"/>
              <a:cs typeface="Arial"/>
              <a:sym typeface="Arial"/>
            </a:endParaRPr>
          </a:p>
        </p:txBody>
      </p:sp>
      <p:sp>
        <p:nvSpPr>
          <p:cNvPr id="380" name="Google Shape;380;p19"/>
          <p:cNvSpPr txBox="1"/>
          <p:nvPr/>
        </p:nvSpPr>
        <p:spPr>
          <a:xfrm>
            <a:off x="8959256" y="4686175"/>
            <a:ext cx="2825700" cy="33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dirty="0">
                <a:solidFill>
                  <a:srgbClr val="8DC641"/>
                </a:solidFill>
                <a:latin typeface="Calibri"/>
                <a:ea typeface="Calibri"/>
                <a:cs typeface="Calibri"/>
                <a:sym typeface="Calibri"/>
              </a:rPr>
              <a:t>Harmony with </a:t>
            </a:r>
            <a:r>
              <a:rPr lang="en-US" sz="2000" b="1" i="0" u="none" strike="noStrike" cap="none" dirty="0">
                <a:solidFill>
                  <a:srgbClr val="8DC64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Nature</a:t>
            </a:r>
            <a:r>
              <a:rPr lang="en-US" sz="2000" b="1" i="0" u="none" strike="noStrike" cap="none" dirty="0">
                <a:solidFill>
                  <a:srgbClr val="8DC641"/>
                </a:solidFill>
                <a:latin typeface="Calibri"/>
                <a:ea typeface="Calibri"/>
                <a:cs typeface="Calibri"/>
                <a:sym typeface="Calibri"/>
              </a:rPr>
              <a:t>:</a:t>
            </a:r>
            <a:endParaRPr sz="2000" b="0" i="0" u="none" strike="noStrike" cap="none" dirty="0">
              <a:solidFill>
                <a:srgbClr val="000000"/>
              </a:solidFill>
              <a:latin typeface="Arial"/>
              <a:ea typeface="Arial"/>
              <a:cs typeface="Arial"/>
              <a:sym typeface="Arial"/>
            </a:endParaRPr>
          </a:p>
        </p:txBody>
      </p:sp>
      <p:sp>
        <p:nvSpPr>
          <p:cNvPr id="381" name="Google Shape;381;p19"/>
          <p:cNvSpPr txBox="1"/>
          <p:nvPr/>
        </p:nvSpPr>
        <p:spPr>
          <a:xfrm>
            <a:off x="7876500" y="5093700"/>
            <a:ext cx="3902400" cy="11661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Uses </a:t>
            </a:r>
            <a:r>
              <a:rPr lang="en-US" sz="1500" b="0" i="0" u="none" strike="noStrike" cap="none" dirty="0" err="1">
                <a:solidFill>
                  <a:srgbClr val="000000"/>
                </a:solidFill>
                <a:latin typeface="Calibri"/>
                <a:ea typeface="Calibri"/>
                <a:cs typeface="Calibri"/>
                <a:sym typeface="Calibri"/>
              </a:rPr>
              <a:t>agro</a:t>
            </a:r>
            <a:r>
              <a:rPr lang="en-US" sz="1500" b="0" i="0" u="none" strike="noStrike" cap="none" dirty="0">
                <a:solidFill>
                  <a:srgbClr val="000000"/>
                </a:solidFill>
                <a:latin typeface="Calibri"/>
                <a:ea typeface="Calibri"/>
                <a:cs typeface="Calibri"/>
                <a:sym typeface="Calibri"/>
              </a:rPr>
              <a:t>-ecological practices that </a:t>
            </a:r>
            <a:r>
              <a:rPr lang="en-US" sz="1500" b="0" i="0" u="none" strike="noStrike" cap="none" dirty="0" err="1">
                <a:solidFill>
                  <a:srgbClr val="000000"/>
                </a:solidFill>
                <a:latin typeface="Calibri"/>
                <a:ea typeface="Calibri"/>
                <a:cs typeface="Calibri"/>
                <a:sym typeface="Calibri"/>
              </a:rPr>
              <a:t>optimise</a:t>
            </a:r>
            <a:r>
              <a:rPr lang="en-US" sz="1500" b="0" i="0" u="none" strike="noStrike" cap="none" dirty="0">
                <a:solidFill>
                  <a:srgbClr val="000000"/>
                </a:solidFill>
                <a:latin typeface="Calibri"/>
                <a:ea typeface="Calibri"/>
                <a:cs typeface="Calibri"/>
                <a:sym typeface="Calibri"/>
              </a:rPr>
              <a:t> the contribution of ecosystems and improve resilience and adaptation to climate change. Rejects production methods that damage the environment and contribute to global warming.</a:t>
            </a:r>
            <a:endParaRPr sz="1500" b="0" i="0" u="none" strike="noStrike" cap="none" dirty="0">
              <a:solidFill>
                <a:srgbClr val="000000"/>
              </a:solidFill>
              <a:latin typeface="Arial"/>
              <a:ea typeface="Arial"/>
              <a:cs typeface="Arial"/>
              <a:sym typeface="Arial"/>
            </a:endParaRPr>
          </a:p>
        </p:txBody>
      </p:sp>
      <p:grpSp>
        <p:nvGrpSpPr>
          <p:cNvPr id="382" name="Google Shape;382;p19"/>
          <p:cNvGrpSpPr/>
          <p:nvPr/>
        </p:nvGrpSpPr>
        <p:grpSpPr>
          <a:xfrm>
            <a:off x="3489133" y="1872672"/>
            <a:ext cx="4898749" cy="3112664"/>
            <a:chOff x="3210699" y="1392870"/>
            <a:chExt cx="5590903" cy="3519521"/>
          </a:xfrm>
        </p:grpSpPr>
        <p:grpSp>
          <p:nvGrpSpPr>
            <p:cNvPr id="383" name="Google Shape;383;p19"/>
            <p:cNvGrpSpPr/>
            <p:nvPr/>
          </p:nvGrpSpPr>
          <p:grpSpPr>
            <a:xfrm flipH="1">
              <a:off x="7091226" y="1392870"/>
              <a:ext cx="1393548" cy="1862024"/>
              <a:chOff x="3464157" y="1713527"/>
              <a:chExt cx="1393548" cy="1862024"/>
            </a:xfrm>
          </p:grpSpPr>
          <p:cxnSp>
            <p:nvCxnSpPr>
              <p:cNvPr id="384" name="Google Shape;384;p19"/>
              <p:cNvCxnSpPr/>
              <p:nvPr/>
            </p:nvCxnSpPr>
            <p:spPr>
              <a:xfrm rot="10800000">
                <a:off x="3505005" y="1754551"/>
                <a:ext cx="1352700" cy="1821000"/>
              </a:xfrm>
              <a:prstGeom prst="straightConnector1">
                <a:avLst/>
              </a:prstGeom>
              <a:noFill/>
              <a:ln w="12950" cap="flat" cmpd="sng">
                <a:solidFill>
                  <a:srgbClr val="75A949"/>
                </a:solidFill>
                <a:prstDash val="solid"/>
                <a:round/>
                <a:headEnd type="none" w="sm" len="sm"/>
                <a:tailEnd type="none" w="sm" len="sm"/>
              </a:ln>
            </p:spPr>
          </p:cxnSp>
          <p:sp>
            <p:nvSpPr>
              <p:cNvPr id="385" name="Google Shape;385;p19"/>
              <p:cNvSpPr/>
              <p:nvPr/>
            </p:nvSpPr>
            <p:spPr>
              <a:xfrm>
                <a:off x="3464157" y="1713527"/>
                <a:ext cx="90131" cy="90131"/>
              </a:xfrm>
              <a:custGeom>
                <a:avLst/>
                <a:gdLst/>
                <a:ahLst/>
                <a:cxnLst/>
                <a:rect l="l" t="t" r="r" b="b"/>
                <a:pathLst>
                  <a:path w="145" h="146" extrusionOk="0">
                    <a:moveTo>
                      <a:pt x="126" y="28"/>
                    </a:moveTo>
                    <a:lnTo>
                      <a:pt x="126" y="28"/>
                    </a:lnTo>
                    <a:cubicBezTo>
                      <a:pt x="99" y="0"/>
                      <a:pt x="54" y="0"/>
                      <a:pt x="27" y="28"/>
                    </a:cubicBezTo>
                    <a:cubicBezTo>
                      <a:pt x="0" y="46"/>
                      <a:pt x="0" y="91"/>
                      <a:pt x="27" y="118"/>
                    </a:cubicBezTo>
                    <a:cubicBezTo>
                      <a:pt x="54" y="145"/>
                      <a:pt x="90" y="145"/>
                      <a:pt x="117" y="118"/>
                    </a:cubicBezTo>
                    <a:cubicBezTo>
                      <a:pt x="144" y="100"/>
                      <a:pt x="144" y="54"/>
                      <a:pt x="126" y="2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cxnSp>
          <p:nvCxnSpPr>
            <p:cNvPr id="386" name="Google Shape;386;p19"/>
            <p:cNvCxnSpPr/>
            <p:nvPr/>
          </p:nvCxnSpPr>
          <p:spPr>
            <a:xfrm>
              <a:off x="7083635" y="3238125"/>
              <a:ext cx="1567800" cy="1627800"/>
            </a:xfrm>
            <a:prstGeom prst="straightConnector1">
              <a:avLst/>
            </a:prstGeom>
            <a:noFill/>
            <a:ln w="12950" cap="flat" cmpd="sng">
              <a:solidFill>
                <a:srgbClr val="75A949"/>
              </a:solidFill>
              <a:prstDash val="solid"/>
              <a:round/>
              <a:headEnd type="none" w="sm" len="sm"/>
              <a:tailEnd type="none" w="sm" len="sm"/>
            </a:ln>
          </p:spPr>
        </p:cxnSp>
        <p:sp>
          <p:nvSpPr>
            <p:cNvPr id="387" name="Google Shape;387;p19"/>
            <p:cNvSpPr/>
            <p:nvPr/>
          </p:nvSpPr>
          <p:spPr>
            <a:xfrm>
              <a:off x="8604951" y="4822260"/>
              <a:ext cx="90131" cy="90131"/>
            </a:xfrm>
            <a:custGeom>
              <a:avLst/>
              <a:gdLst/>
              <a:ahLst/>
              <a:cxnLst/>
              <a:rect l="l" t="t" r="r" b="b"/>
              <a:pathLst>
                <a:path w="145" h="146" extrusionOk="0">
                  <a:moveTo>
                    <a:pt x="27" y="118"/>
                  </a:moveTo>
                  <a:lnTo>
                    <a:pt x="27" y="118"/>
                  </a:lnTo>
                  <a:cubicBezTo>
                    <a:pt x="54" y="145"/>
                    <a:pt x="90" y="145"/>
                    <a:pt x="117" y="118"/>
                  </a:cubicBezTo>
                  <a:cubicBezTo>
                    <a:pt x="144" y="99"/>
                    <a:pt x="144" y="54"/>
                    <a:pt x="126" y="27"/>
                  </a:cubicBezTo>
                  <a:cubicBezTo>
                    <a:pt x="99" y="0"/>
                    <a:pt x="54" y="0"/>
                    <a:pt x="27" y="27"/>
                  </a:cubicBezTo>
                  <a:cubicBezTo>
                    <a:pt x="0" y="54"/>
                    <a:pt x="0" y="90"/>
                    <a:pt x="27"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88" name="Google Shape;388;p19"/>
            <p:cNvCxnSpPr/>
            <p:nvPr/>
          </p:nvCxnSpPr>
          <p:spPr>
            <a:xfrm>
              <a:off x="7083635" y="3232663"/>
              <a:ext cx="1679700" cy="2700"/>
            </a:xfrm>
            <a:prstGeom prst="straightConnector1">
              <a:avLst/>
            </a:prstGeom>
            <a:noFill/>
            <a:ln w="12950" cap="flat" cmpd="sng">
              <a:solidFill>
                <a:srgbClr val="75A949"/>
              </a:solidFill>
              <a:prstDash val="solid"/>
              <a:round/>
              <a:headEnd type="none" w="sm" len="sm"/>
              <a:tailEnd type="none" w="sm" len="sm"/>
            </a:ln>
          </p:spPr>
        </p:cxnSp>
        <p:sp>
          <p:nvSpPr>
            <p:cNvPr id="389" name="Google Shape;389;p19"/>
            <p:cNvSpPr/>
            <p:nvPr/>
          </p:nvSpPr>
          <p:spPr>
            <a:xfrm>
              <a:off x="8716932" y="3194425"/>
              <a:ext cx="84670" cy="84668"/>
            </a:xfrm>
            <a:custGeom>
              <a:avLst/>
              <a:gdLst/>
              <a:ahLst/>
              <a:cxnLst/>
              <a:rect l="l" t="t" r="r" b="b"/>
              <a:pathLst>
                <a:path w="136" h="136" extrusionOk="0">
                  <a:moveTo>
                    <a:pt x="63" y="135"/>
                  </a:moveTo>
                  <a:lnTo>
                    <a:pt x="63" y="135"/>
                  </a:lnTo>
                  <a:cubicBezTo>
                    <a:pt x="99" y="135"/>
                    <a:pt x="135" y="108"/>
                    <a:pt x="135" y="63"/>
                  </a:cubicBezTo>
                  <a:cubicBezTo>
                    <a:pt x="135" y="27"/>
                    <a:pt x="99" y="0"/>
                    <a:pt x="63" y="0"/>
                  </a:cubicBezTo>
                  <a:cubicBezTo>
                    <a:pt x="26" y="0"/>
                    <a:pt x="0" y="27"/>
                    <a:pt x="0" y="63"/>
                  </a:cubicBezTo>
                  <a:cubicBezTo>
                    <a:pt x="0" y="108"/>
                    <a:pt x="26" y="135"/>
                    <a:pt x="63" y="135"/>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0" name="Google Shape;390;p19"/>
            <p:cNvCxnSpPr/>
            <p:nvPr/>
          </p:nvCxnSpPr>
          <p:spPr>
            <a:xfrm rot="10800000">
              <a:off x="3352735" y="1602194"/>
              <a:ext cx="1573200" cy="1633200"/>
            </a:xfrm>
            <a:prstGeom prst="straightConnector1">
              <a:avLst/>
            </a:prstGeom>
            <a:noFill/>
            <a:ln w="12950" cap="flat" cmpd="sng">
              <a:solidFill>
                <a:srgbClr val="9FDADF"/>
              </a:solidFill>
              <a:prstDash val="solid"/>
              <a:round/>
              <a:headEnd type="none" w="sm" len="sm"/>
              <a:tailEnd type="none" w="sm" len="sm"/>
            </a:ln>
          </p:spPr>
        </p:cxnSp>
        <p:sp>
          <p:nvSpPr>
            <p:cNvPr id="391" name="Google Shape;391;p19"/>
            <p:cNvSpPr/>
            <p:nvPr/>
          </p:nvSpPr>
          <p:spPr>
            <a:xfrm>
              <a:off x="3311757" y="1561127"/>
              <a:ext cx="90131" cy="90131"/>
            </a:xfrm>
            <a:custGeom>
              <a:avLst/>
              <a:gdLst/>
              <a:ahLst/>
              <a:cxnLst/>
              <a:rect l="l" t="t" r="r" b="b"/>
              <a:pathLst>
                <a:path w="145" h="146" extrusionOk="0">
                  <a:moveTo>
                    <a:pt x="126" y="28"/>
                  </a:moveTo>
                  <a:lnTo>
                    <a:pt x="126" y="28"/>
                  </a:lnTo>
                  <a:cubicBezTo>
                    <a:pt x="99" y="0"/>
                    <a:pt x="54" y="0"/>
                    <a:pt x="27" y="28"/>
                  </a:cubicBezTo>
                  <a:cubicBezTo>
                    <a:pt x="0" y="46"/>
                    <a:pt x="0" y="91"/>
                    <a:pt x="27" y="118"/>
                  </a:cubicBezTo>
                  <a:cubicBezTo>
                    <a:pt x="54" y="145"/>
                    <a:pt x="90" y="145"/>
                    <a:pt x="117" y="118"/>
                  </a:cubicBezTo>
                  <a:cubicBezTo>
                    <a:pt x="144" y="100"/>
                    <a:pt x="144" y="54"/>
                    <a:pt x="126" y="2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2" name="Google Shape;392;p19"/>
            <p:cNvCxnSpPr/>
            <p:nvPr/>
          </p:nvCxnSpPr>
          <p:spPr>
            <a:xfrm flipH="1">
              <a:off x="3352735" y="3238125"/>
              <a:ext cx="1573200" cy="1627800"/>
            </a:xfrm>
            <a:prstGeom prst="straightConnector1">
              <a:avLst/>
            </a:prstGeom>
            <a:noFill/>
            <a:ln w="12950" cap="flat" cmpd="sng">
              <a:solidFill>
                <a:srgbClr val="9FDADF"/>
              </a:solidFill>
              <a:prstDash val="solid"/>
              <a:round/>
              <a:headEnd type="none" w="sm" len="sm"/>
              <a:tailEnd type="none" w="sm" len="sm"/>
            </a:ln>
          </p:spPr>
        </p:cxnSp>
        <p:sp>
          <p:nvSpPr>
            <p:cNvPr id="393" name="Google Shape;393;p19"/>
            <p:cNvSpPr/>
            <p:nvPr/>
          </p:nvSpPr>
          <p:spPr>
            <a:xfrm>
              <a:off x="3311757" y="4822260"/>
              <a:ext cx="90131" cy="90131"/>
            </a:xfrm>
            <a:custGeom>
              <a:avLst/>
              <a:gdLst/>
              <a:ahLst/>
              <a:cxnLst/>
              <a:rect l="l" t="t" r="r" b="b"/>
              <a:pathLst>
                <a:path w="145" h="146" extrusionOk="0">
                  <a:moveTo>
                    <a:pt x="27" y="27"/>
                  </a:moveTo>
                  <a:lnTo>
                    <a:pt x="27" y="27"/>
                  </a:lnTo>
                  <a:cubicBezTo>
                    <a:pt x="0" y="54"/>
                    <a:pt x="0" y="99"/>
                    <a:pt x="27" y="118"/>
                  </a:cubicBezTo>
                  <a:cubicBezTo>
                    <a:pt x="54" y="145"/>
                    <a:pt x="99" y="145"/>
                    <a:pt x="126" y="118"/>
                  </a:cubicBezTo>
                  <a:cubicBezTo>
                    <a:pt x="144" y="90"/>
                    <a:pt x="144" y="54"/>
                    <a:pt x="117" y="27"/>
                  </a:cubicBezTo>
                  <a:cubicBezTo>
                    <a:pt x="90" y="0"/>
                    <a:pt x="54" y="0"/>
                    <a:pt x="27" y="27"/>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4" name="Google Shape;394;p19"/>
            <p:cNvCxnSpPr/>
            <p:nvPr/>
          </p:nvCxnSpPr>
          <p:spPr>
            <a:xfrm flipH="1">
              <a:off x="3246234" y="3232663"/>
              <a:ext cx="1679700" cy="2700"/>
            </a:xfrm>
            <a:prstGeom prst="straightConnector1">
              <a:avLst/>
            </a:prstGeom>
            <a:noFill/>
            <a:ln w="12950" cap="flat" cmpd="sng">
              <a:solidFill>
                <a:srgbClr val="9FDADF"/>
              </a:solidFill>
              <a:prstDash val="solid"/>
              <a:round/>
              <a:headEnd type="none" w="sm" len="sm"/>
              <a:tailEnd type="none" w="sm" len="sm"/>
            </a:ln>
          </p:spPr>
        </p:cxnSp>
        <p:sp>
          <p:nvSpPr>
            <p:cNvPr id="395" name="Google Shape;395;p19"/>
            <p:cNvSpPr/>
            <p:nvPr/>
          </p:nvSpPr>
          <p:spPr>
            <a:xfrm>
              <a:off x="3210699" y="3194425"/>
              <a:ext cx="84670" cy="84668"/>
            </a:xfrm>
            <a:custGeom>
              <a:avLst/>
              <a:gdLst/>
              <a:ahLst/>
              <a:cxnLst/>
              <a:rect l="l" t="t" r="r" b="b"/>
              <a:pathLst>
                <a:path w="137" h="136" extrusionOk="0">
                  <a:moveTo>
                    <a:pt x="63" y="0"/>
                  </a:moveTo>
                  <a:lnTo>
                    <a:pt x="63" y="0"/>
                  </a:lnTo>
                  <a:cubicBezTo>
                    <a:pt x="27" y="0"/>
                    <a:pt x="0" y="27"/>
                    <a:pt x="0" y="63"/>
                  </a:cubicBezTo>
                  <a:cubicBezTo>
                    <a:pt x="0" y="108"/>
                    <a:pt x="27" y="135"/>
                    <a:pt x="63" y="135"/>
                  </a:cubicBezTo>
                  <a:cubicBezTo>
                    <a:pt x="99" y="135"/>
                    <a:pt x="136" y="108"/>
                    <a:pt x="136" y="63"/>
                  </a:cubicBezTo>
                  <a:cubicBezTo>
                    <a:pt x="136" y="27"/>
                    <a:pt x="99" y="0"/>
                    <a:pt x="63" y="0"/>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6" name="Google Shape;396;p19"/>
          <p:cNvSpPr txBox="1"/>
          <p:nvPr/>
        </p:nvSpPr>
        <p:spPr>
          <a:xfrm>
            <a:off x="2816400" y="340825"/>
            <a:ext cx="6244200" cy="999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2500"/>
              <a:buFont typeface="Arial"/>
              <a:buNone/>
            </a:pPr>
            <a:r>
              <a:rPr lang="en-US" sz="2500" b="1" i="0" u="none" strike="noStrike" cap="none">
                <a:solidFill>
                  <a:srgbClr val="5F953F"/>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6 PILLARS OF FOOD SOVEREIGNTY</a:t>
            </a:r>
            <a:endParaRPr sz="2500" b="1" i="0" u="none" strike="noStrike" cap="none">
              <a:solidFill>
                <a:srgbClr val="5F953F"/>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700"/>
              <a:buFont typeface="Arial"/>
              <a:buNone/>
            </a:pPr>
            <a:r>
              <a:rPr lang="en-US" sz="1700" b="0" i="0" u="sng" strike="noStrike" cap="none">
                <a:solidFill>
                  <a:schemeClr val="hlink"/>
                </a:solidFill>
                <a:latin typeface="Calibri"/>
                <a:ea typeface="Calibri"/>
                <a:cs typeface="Calibri"/>
                <a:sym typeface="Calibri"/>
                <a:hlinkClick r:id="rId4"/>
              </a:rPr>
              <a:t>(Nyéléni Declaration)(Nyéléni Forum, Mali 2007)</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dirty="0"/>
              <a:t>CSA is a model that </a:t>
            </a:r>
            <a:r>
              <a:rPr lang="en-US" b="1" dirty="0"/>
              <a:t>brings producers and consumers together</a:t>
            </a:r>
            <a:r>
              <a:rPr lang="en-US" dirty="0"/>
              <a:t>, eliminating middlemen. In a CSA, final consumers support farmers by underwriting the harvest, usually one year, thus sharing the risks with the producer or a group of producers. </a:t>
            </a:r>
            <a:endParaRPr dirty="0"/>
          </a:p>
          <a:p>
            <a:pPr marL="228600" lvl="0" indent="0" algn="l" rtl="0">
              <a:lnSpc>
                <a:spcPct val="90000"/>
              </a:lnSpc>
              <a:spcBef>
                <a:spcPts val="0"/>
              </a:spcBef>
              <a:spcAft>
                <a:spcPts val="0"/>
              </a:spcAft>
              <a:buClr>
                <a:srgbClr val="000000"/>
              </a:buClr>
              <a:buSzPts val="2400"/>
              <a:buNone/>
            </a:pPr>
            <a:endParaRPr dirty="0"/>
          </a:p>
          <a:p>
            <a:pPr marL="228600" lvl="0" indent="0" algn="l" rtl="0">
              <a:lnSpc>
                <a:spcPct val="90000"/>
              </a:lnSpc>
              <a:spcBef>
                <a:spcPts val="0"/>
              </a:spcBef>
              <a:spcAft>
                <a:spcPts val="0"/>
              </a:spcAft>
              <a:buClr>
                <a:srgbClr val="000000"/>
              </a:buClr>
              <a:buSzPts val="2400"/>
              <a:buNone/>
            </a:pPr>
            <a:r>
              <a:rPr lang="en-US" dirty="0"/>
              <a:t>There is a complete bottom-up approach to food production. Producers have the ability to plan production based on subscriptions at a predetermined price. In this way, they do not run into the problems that arise with large-scale distribution that often leads to large quantities of unseen food, generating an economic loss for the producers. </a:t>
            </a:r>
            <a:endParaRPr dirty="0"/>
          </a:p>
          <a:p>
            <a:pPr marL="0" lvl="0" indent="0" algn="l" rtl="0">
              <a:lnSpc>
                <a:spcPct val="90000"/>
              </a:lnSpc>
              <a:spcBef>
                <a:spcPts val="1000"/>
              </a:spcBef>
              <a:spcAft>
                <a:spcPts val="0"/>
              </a:spcAft>
              <a:buClr>
                <a:srgbClr val="000000"/>
              </a:buClr>
              <a:buSzPts val="2400"/>
              <a:buNone/>
            </a:pPr>
            <a:endParaRPr dirty="0"/>
          </a:p>
          <a:p>
            <a:pPr marL="0" lvl="0" indent="0" algn="l" rtl="0">
              <a:lnSpc>
                <a:spcPct val="90000"/>
              </a:lnSpc>
              <a:spcBef>
                <a:spcPts val="1000"/>
              </a:spcBef>
              <a:spcAft>
                <a:spcPts val="0"/>
              </a:spcAft>
              <a:buClr>
                <a:srgbClr val="000000"/>
              </a:buClr>
              <a:buSzPts val="2400"/>
              <a:buNone/>
            </a:pPr>
            <a:endParaRPr dirty="0"/>
          </a:p>
        </p:txBody>
      </p:sp>
      <p:sp>
        <p:nvSpPr>
          <p:cNvPr id="402" name="Google Shape;402;p13"/>
          <p:cNvSpPr txBox="1">
            <a:spLocks noGrp="1"/>
          </p:cNvSpPr>
          <p:nvPr>
            <p:ph type="body" idx="2"/>
          </p:nvPr>
        </p:nvSpPr>
        <p:spPr>
          <a:xfrm>
            <a:off x="798375" y="761599"/>
            <a:ext cx="10595400" cy="111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Community Supported Agriculture (CSA), a tool for Food Sovereignty</a:t>
            </a:r>
            <a:endParaRPr b="1" dirty="0"/>
          </a:p>
          <a:p>
            <a:pPr marL="0" lvl="0" indent="0" algn="l" rtl="0">
              <a:lnSpc>
                <a:spcPct val="90000"/>
              </a:lnSpc>
              <a:spcBef>
                <a:spcPts val="1000"/>
              </a:spcBef>
              <a:spcAft>
                <a:spcPts val="0"/>
              </a:spcAft>
              <a:buClr>
                <a:srgbClr val="8DC641"/>
              </a:buClr>
              <a:buSzPts val="3600"/>
              <a:buNone/>
            </a:pPr>
            <a:endParaRPr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14"/>
          <p:cNvSpPr txBox="1">
            <a:spLocks noGrp="1"/>
          </p:cNvSpPr>
          <p:nvPr>
            <p:ph type="body" idx="1"/>
          </p:nvPr>
        </p:nvSpPr>
        <p:spPr>
          <a:xfrm>
            <a:off x="629148" y="1532028"/>
            <a:ext cx="4624777" cy="379394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r>
              <a:rPr lang="en-US"/>
              <a:t>People must feel that the natural world is important and valuable and beautiful and wonderful and an amazement and a pleasure.</a:t>
            </a:r>
            <a:endParaRPr/>
          </a:p>
          <a:p>
            <a:pPr marL="0" lvl="0" indent="0" algn="ctr" rtl="0">
              <a:lnSpc>
                <a:spcPct val="90000"/>
              </a:lnSpc>
              <a:spcBef>
                <a:spcPts val="1000"/>
              </a:spcBef>
              <a:spcAft>
                <a:spcPts val="0"/>
              </a:spcAft>
              <a:buClr>
                <a:srgbClr val="000000"/>
              </a:buClr>
              <a:buSzPts val="3000"/>
              <a:buNone/>
            </a:pPr>
            <a:endParaRPr/>
          </a:p>
        </p:txBody>
      </p:sp>
      <p:pic>
        <p:nvPicPr>
          <p:cNvPr id="409" name="Google Shape;409;p14"/>
          <p:cNvPicPr preferRelativeResize="0">
            <a:picLocks noGrp="1"/>
          </p:cNvPicPr>
          <p:nvPr>
            <p:ph type="pic" idx="2"/>
          </p:nvPr>
        </p:nvPicPr>
        <p:blipFill rotWithShape="1">
          <a:blip r:embed="rId3">
            <a:alphaModFix/>
          </a:blip>
          <a:srcRect t="10181" b="10180"/>
          <a:stretch/>
        </p:blipFill>
        <p:spPr>
          <a:xfrm>
            <a:off x="320540" y="335338"/>
            <a:ext cx="11578483" cy="6146707"/>
          </a:xfrm>
          <a:prstGeom prst="rect">
            <a:avLst/>
          </a:prstGeom>
          <a:solidFill>
            <a:srgbClr val="D8D8D8"/>
          </a:solidFill>
          <a:ln>
            <a:noFill/>
          </a:ln>
        </p:spPr>
      </p:pic>
      <p:sp>
        <p:nvSpPr>
          <p:cNvPr id="410" name="Google Shape;410;p14"/>
          <p:cNvSpPr txBox="1"/>
          <p:nvPr/>
        </p:nvSpPr>
        <p:spPr>
          <a:xfrm>
            <a:off x="1360848" y="465682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Calibri"/>
                <a:ea typeface="Calibri"/>
                <a:cs typeface="Calibri"/>
                <a:sym typeface="Calibri"/>
              </a:rPr>
              <a:t>Sir David Attenborough</a:t>
            </a:r>
            <a:endParaRPr sz="1400" b="0" i="0" u="none" strike="noStrike" cap="none">
              <a:solidFill>
                <a:srgbClr val="000000"/>
              </a:solidFill>
              <a:latin typeface="Arial"/>
              <a:ea typeface="Arial"/>
              <a:cs typeface="Arial"/>
              <a:sym typeface="Arial"/>
            </a:endParaRPr>
          </a:p>
        </p:txBody>
      </p:sp>
      <p:sp>
        <p:nvSpPr>
          <p:cNvPr id="411" name="Google Shape;411;p14"/>
          <p:cNvSpPr txBox="1"/>
          <p:nvPr/>
        </p:nvSpPr>
        <p:spPr>
          <a:xfrm>
            <a:off x="504975" y="1154000"/>
            <a:ext cx="6395700" cy="4008600"/>
          </a:xfrm>
          <a:prstGeom prst="rect">
            <a:avLst/>
          </a:prstGeom>
          <a:solidFill>
            <a:srgbClr val="9FDAD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1" u="none" strike="noStrike" cap="none">
                <a:solidFill>
                  <a:srgbClr val="0D0D0D"/>
                </a:solidFill>
                <a:latin typeface="Calibri"/>
                <a:ea typeface="Calibri"/>
                <a:cs typeface="Calibri"/>
                <a:sym typeface="Calibri"/>
              </a:rPr>
              <a:t>The main idea of CSA is simple: a group of consumers get together with a farm in their vicinity. Together, they share the costs of the farming season, including land rent, seeds, tools and the farmers’ salaries. Likewise, they share the produce of the farm. This way: consumers get fresh food from a nearby farm, produced by farmers who they know; farmers get good working conditions and produce for people they know</a:t>
            </a:r>
            <a:r>
              <a:rPr lang="en-US" sz="1500" b="1">
                <a:solidFill>
                  <a:srgbClr val="0D0D0D"/>
                </a:solidFill>
                <a:latin typeface="Calibri"/>
                <a:ea typeface="Calibri"/>
                <a:cs typeface="Calibri"/>
                <a:sym typeface="Calibri"/>
              </a:rPr>
              <a:t>.</a:t>
            </a:r>
            <a:endParaRPr sz="2400" b="0" i="1" u="none" strike="noStrike" cap="none">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0D0D0D"/>
              </a:solidFill>
              <a:latin typeface="Calibri"/>
              <a:ea typeface="Calibri"/>
              <a:cs typeface="Calibri"/>
              <a:sym typeface="Calibri"/>
            </a:endParaRPr>
          </a:p>
        </p:txBody>
      </p:sp>
      <p:grpSp>
        <p:nvGrpSpPr>
          <p:cNvPr id="412" name="Google Shape;412;p14"/>
          <p:cNvGrpSpPr/>
          <p:nvPr/>
        </p:nvGrpSpPr>
        <p:grpSpPr>
          <a:xfrm>
            <a:off x="6533850" y="4746074"/>
            <a:ext cx="1487826" cy="1083162"/>
            <a:chOff x="3400450" y="986392"/>
            <a:chExt cx="1487826" cy="1083162"/>
          </a:xfrm>
        </p:grpSpPr>
        <p:sp>
          <p:nvSpPr>
            <p:cNvPr id="413" name="Google Shape;413;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5"/>
          <p:cNvSpPr txBox="1">
            <a:spLocks noGrp="1"/>
          </p:cNvSpPr>
          <p:nvPr>
            <p:ph type="body" idx="1"/>
          </p:nvPr>
        </p:nvSpPr>
        <p:spPr>
          <a:xfrm>
            <a:off x="915350" y="1439500"/>
            <a:ext cx="10741350" cy="1404628"/>
          </a:xfrm>
          <a:prstGeom prst="rect">
            <a:avLst/>
          </a:prstGeom>
          <a:noFill/>
          <a:ln>
            <a:noFill/>
          </a:ln>
        </p:spPr>
        <p:txBody>
          <a:bodyPr spcFirstLastPara="1" wrap="square" lIns="91425" tIns="45700" rIns="91425" bIns="45700" anchor="t" anchorCtr="0">
            <a:noAutofit/>
          </a:bodyPr>
          <a:lstStyle/>
          <a:p>
            <a:pPr marL="133350" lvl="0" indent="0" algn="l" rtl="0">
              <a:lnSpc>
                <a:spcPct val="115000"/>
              </a:lnSpc>
              <a:spcBef>
                <a:spcPts val="0"/>
              </a:spcBef>
              <a:spcAft>
                <a:spcPts val="0"/>
              </a:spcAft>
              <a:buSzPts val="1500"/>
            </a:pPr>
            <a:r>
              <a:rPr lang="en-US" dirty="0"/>
              <a:t>CSAs are based on </a:t>
            </a:r>
            <a:r>
              <a:rPr lang="en-US" b="1" dirty="0"/>
              <a:t>trust</a:t>
            </a:r>
            <a:r>
              <a:rPr lang="en-US" dirty="0"/>
              <a:t> between consumers and producers. Trust is necessary for the creation of long-term business relationships and to ensure the sustainability of small-scale production.</a:t>
            </a:r>
            <a:endParaRPr dirty="0"/>
          </a:p>
          <a:p>
            <a:pPr marL="0" lvl="0" indent="0" algn="l" rtl="0">
              <a:lnSpc>
                <a:spcPct val="90000"/>
              </a:lnSpc>
              <a:spcBef>
                <a:spcPts val="0"/>
              </a:spcBef>
              <a:spcAft>
                <a:spcPts val="0"/>
              </a:spcAft>
              <a:buClr>
                <a:srgbClr val="000000"/>
              </a:buClr>
              <a:buSzPts val="2400"/>
            </a:pPr>
            <a:endParaRPr dirty="0"/>
          </a:p>
        </p:txBody>
      </p:sp>
      <p:sp>
        <p:nvSpPr>
          <p:cNvPr id="420" name="Google Shape;420;p15"/>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a:t>Trust as a key element of social relations in CSAs</a:t>
            </a:r>
            <a:endParaRPr/>
          </a:p>
        </p:txBody>
      </p:sp>
      <p:grpSp>
        <p:nvGrpSpPr>
          <p:cNvPr id="421" name="Google Shape;421;p15"/>
          <p:cNvGrpSpPr/>
          <p:nvPr/>
        </p:nvGrpSpPr>
        <p:grpSpPr>
          <a:xfrm rot="3730759">
            <a:off x="10918674" y="553763"/>
            <a:ext cx="949887" cy="1163493"/>
            <a:chOff x="7602444" y="4967675"/>
            <a:chExt cx="483620" cy="592374"/>
          </a:xfrm>
        </p:grpSpPr>
        <p:grpSp>
          <p:nvGrpSpPr>
            <p:cNvPr id="422" name="Google Shape;422;p15"/>
            <p:cNvGrpSpPr/>
            <p:nvPr/>
          </p:nvGrpSpPr>
          <p:grpSpPr>
            <a:xfrm>
              <a:off x="7618661" y="4967675"/>
              <a:ext cx="467403" cy="507609"/>
              <a:chOff x="2251964" y="3590497"/>
              <a:chExt cx="467403" cy="507609"/>
            </a:xfrm>
          </p:grpSpPr>
          <p:sp>
            <p:nvSpPr>
              <p:cNvPr id="423" name="Google Shape;423;p1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p1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5" name="Google Shape;425;p1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6" name="Google Shape;426;p15"/>
            <p:cNvGrpSpPr/>
            <p:nvPr/>
          </p:nvGrpSpPr>
          <p:grpSpPr>
            <a:xfrm>
              <a:off x="7602444" y="4993761"/>
              <a:ext cx="421973" cy="566288"/>
              <a:chOff x="2235747" y="3616583"/>
              <a:chExt cx="421973" cy="566288"/>
            </a:xfrm>
          </p:grpSpPr>
          <p:sp>
            <p:nvSpPr>
              <p:cNvPr id="427" name="Google Shape;427;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8" name="Google Shape;428;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Freeform 171">
            <a:extLst>
              <a:ext uri="{FF2B5EF4-FFF2-40B4-BE49-F238E27FC236}">
                <a16:creationId xmlns:a16="http://schemas.microsoft.com/office/drawing/2014/main" id="{B876E4AD-5846-3856-FAE6-95AC08E01078}"/>
              </a:ext>
            </a:extLst>
          </p:cNvPr>
          <p:cNvSpPr>
            <a:spLocks noChangeArrowheads="1"/>
          </p:cNvSpPr>
          <p:nvPr/>
        </p:nvSpPr>
        <p:spPr bwMode="auto">
          <a:xfrm>
            <a:off x="695325" y="2870728"/>
            <a:ext cx="2907310" cy="3009492"/>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Freeform 172">
            <a:extLst>
              <a:ext uri="{FF2B5EF4-FFF2-40B4-BE49-F238E27FC236}">
                <a16:creationId xmlns:a16="http://schemas.microsoft.com/office/drawing/2014/main" id="{2096EBBD-657C-9669-99AE-58A92FB4F13F}"/>
              </a:ext>
            </a:extLst>
          </p:cNvPr>
          <p:cNvSpPr>
            <a:spLocks noChangeArrowheads="1"/>
          </p:cNvSpPr>
          <p:nvPr/>
        </p:nvSpPr>
        <p:spPr bwMode="auto">
          <a:xfrm>
            <a:off x="803039" y="2939973"/>
            <a:ext cx="2907310" cy="3009489"/>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 name="Freeform 177">
            <a:extLst>
              <a:ext uri="{FF2B5EF4-FFF2-40B4-BE49-F238E27FC236}">
                <a16:creationId xmlns:a16="http://schemas.microsoft.com/office/drawing/2014/main" id="{235AEC1F-8245-5E4D-D3A6-6D63A79A2E49}"/>
              </a:ext>
            </a:extLst>
          </p:cNvPr>
          <p:cNvSpPr>
            <a:spLocks noChangeArrowheads="1"/>
          </p:cNvSpPr>
          <p:nvPr/>
        </p:nvSpPr>
        <p:spPr bwMode="auto">
          <a:xfrm>
            <a:off x="3537755" y="2907564"/>
            <a:ext cx="2907310" cy="3009492"/>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8">
            <a:extLst>
              <a:ext uri="{FF2B5EF4-FFF2-40B4-BE49-F238E27FC236}">
                <a16:creationId xmlns:a16="http://schemas.microsoft.com/office/drawing/2014/main" id="{18DEEDD5-7500-C479-7C4F-E51E29FF3A34}"/>
              </a:ext>
            </a:extLst>
          </p:cNvPr>
          <p:cNvSpPr>
            <a:spLocks noChangeArrowheads="1"/>
          </p:cNvSpPr>
          <p:nvPr/>
        </p:nvSpPr>
        <p:spPr bwMode="auto">
          <a:xfrm>
            <a:off x="3642903" y="2976809"/>
            <a:ext cx="2907312" cy="3009489"/>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80">
            <a:extLst>
              <a:ext uri="{FF2B5EF4-FFF2-40B4-BE49-F238E27FC236}">
                <a16:creationId xmlns:a16="http://schemas.microsoft.com/office/drawing/2014/main" id="{7617DE85-7B6C-17EF-3DD1-EE4BBF7F9B11}"/>
              </a:ext>
            </a:extLst>
          </p:cNvPr>
          <p:cNvSpPr>
            <a:spLocks noChangeArrowheads="1"/>
          </p:cNvSpPr>
          <p:nvPr/>
        </p:nvSpPr>
        <p:spPr bwMode="auto">
          <a:xfrm>
            <a:off x="9032014" y="2766157"/>
            <a:ext cx="2907312" cy="3009492"/>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81">
            <a:extLst>
              <a:ext uri="{FF2B5EF4-FFF2-40B4-BE49-F238E27FC236}">
                <a16:creationId xmlns:a16="http://schemas.microsoft.com/office/drawing/2014/main" id="{FA2916CB-B325-2286-FB49-BBBEC60ED1AB}"/>
              </a:ext>
            </a:extLst>
          </p:cNvPr>
          <p:cNvSpPr>
            <a:spLocks noChangeArrowheads="1"/>
          </p:cNvSpPr>
          <p:nvPr/>
        </p:nvSpPr>
        <p:spPr bwMode="auto">
          <a:xfrm>
            <a:off x="9137164" y="2835401"/>
            <a:ext cx="2907310" cy="3009489"/>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0">
            <a:extLst>
              <a:ext uri="{FF2B5EF4-FFF2-40B4-BE49-F238E27FC236}">
                <a16:creationId xmlns:a16="http://schemas.microsoft.com/office/drawing/2014/main" id="{40C9E41A-42B4-FEB3-CECE-7D6A5E501875}"/>
              </a:ext>
            </a:extLst>
          </p:cNvPr>
          <p:cNvSpPr>
            <a:spLocks noChangeArrowheads="1"/>
          </p:cNvSpPr>
          <p:nvPr/>
        </p:nvSpPr>
        <p:spPr bwMode="auto">
          <a:xfrm>
            <a:off x="864590" y="2924585"/>
            <a:ext cx="2907310" cy="3009489"/>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6">
            <a:extLst>
              <a:ext uri="{FF2B5EF4-FFF2-40B4-BE49-F238E27FC236}">
                <a16:creationId xmlns:a16="http://schemas.microsoft.com/office/drawing/2014/main" id="{B2D803B0-4946-9B6B-20BD-009BE3469248}"/>
              </a:ext>
            </a:extLst>
          </p:cNvPr>
          <p:cNvSpPr>
            <a:spLocks noChangeArrowheads="1"/>
          </p:cNvSpPr>
          <p:nvPr/>
        </p:nvSpPr>
        <p:spPr bwMode="auto">
          <a:xfrm>
            <a:off x="3707020" y="2961421"/>
            <a:ext cx="2907310" cy="3009489"/>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9">
            <a:extLst>
              <a:ext uri="{FF2B5EF4-FFF2-40B4-BE49-F238E27FC236}">
                <a16:creationId xmlns:a16="http://schemas.microsoft.com/office/drawing/2014/main" id="{0A5DB359-7B6A-7092-EE4B-19421C2E248A}"/>
              </a:ext>
            </a:extLst>
          </p:cNvPr>
          <p:cNvSpPr>
            <a:spLocks noChangeArrowheads="1"/>
          </p:cNvSpPr>
          <p:nvPr/>
        </p:nvSpPr>
        <p:spPr bwMode="auto">
          <a:xfrm>
            <a:off x="9198715" y="2820013"/>
            <a:ext cx="2907310" cy="3009489"/>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4">
            <a:extLst>
              <a:ext uri="{FF2B5EF4-FFF2-40B4-BE49-F238E27FC236}">
                <a16:creationId xmlns:a16="http://schemas.microsoft.com/office/drawing/2014/main" id="{2C5EB67D-5265-21F8-0A7B-40A1E46EB040}"/>
              </a:ext>
            </a:extLst>
          </p:cNvPr>
          <p:cNvSpPr>
            <a:spLocks noChangeArrowheads="1"/>
          </p:cNvSpPr>
          <p:nvPr/>
        </p:nvSpPr>
        <p:spPr bwMode="auto">
          <a:xfrm>
            <a:off x="6289989" y="2853359"/>
            <a:ext cx="2907312" cy="3009492"/>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5">
            <a:extLst>
              <a:ext uri="{FF2B5EF4-FFF2-40B4-BE49-F238E27FC236}">
                <a16:creationId xmlns:a16="http://schemas.microsoft.com/office/drawing/2014/main" id="{AEA1A037-5C22-E8EF-03DA-66368EB03FFB}"/>
              </a:ext>
            </a:extLst>
          </p:cNvPr>
          <p:cNvSpPr>
            <a:spLocks noChangeArrowheads="1"/>
          </p:cNvSpPr>
          <p:nvPr/>
        </p:nvSpPr>
        <p:spPr bwMode="auto">
          <a:xfrm>
            <a:off x="6397703" y="2922603"/>
            <a:ext cx="2907312" cy="3009489"/>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3">
            <a:extLst>
              <a:ext uri="{FF2B5EF4-FFF2-40B4-BE49-F238E27FC236}">
                <a16:creationId xmlns:a16="http://schemas.microsoft.com/office/drawing/2014/main" id="{4A0455DD-311D-CB02-E34B-A4AA2C2F2C44}"/>
              </a:ext>
            </a:extLst>
          </p:cNvPr>
          <p:cNvSpPr>
            <a:spLocks noChangeArrowheads="1"/>
          </p:cNvSpPr>
          <p:nvPr/>
        </p:nvSpPr>
        <p:spPr bwMode="auto">
          <a:xfrm>
            <a:off x="6459254" y="2907215"/>
            <a:ext cx="2907312" cy="3009489"/>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29" name="Google Shape;429;p15"/>
          <p:cNvSpPr txBox="1"/>
          <p:nvPr/>
        </p:nvSpPr>
        <p:spPr>
          <a:xfrm>
            <a:off x="959339" y="3551037"/>
            <a:ext cx="2458360" cy="1896659"/>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b="0" i="0" u="none" strike="noStrike" cap="none" dirty="0">
                <a:solidFill>
                  <a:srgbClr val="000000"/>
                </a:solidFill>
                <a:latin typeface="Calibri"/>
                <a:ea typeface="Calibri"/>
                <a:cs typeface="Calibri"/>
                <a:sym typeface="Calibri"/>
              </a:rPr>
              <a:t>First</a:t>
            </a:r>
            <a:r>
              <a:rPr lang="en-US" dirty="0">
                <a:latin typeface="Calibri"/>
                <a:ea typeface="Calibri"/>
                <a:cs typeface="Calibri"/>
                <a:sym typeface="Calibri"/>
              </a:rPr>
              <a:t>ly</a:t>
            </a:r>
            <a:r>
              <a:rPr lang="en-US" sz="1400" b="0" i="0" u="none" strike="noStrike" cap="none" dirty="0">
                <a:solidFill>
                  <a:srgbClr val="000000"/>
                </a:solidFill>
                <a:latin typeface="Calibri"/>
                <a:ea typeface="Calibri"/>
                <a:cs typeface="Calibri"/>
                <a:sym typeface="Calibri"/>
              </a:rPr>
              <a:t>, </a:t>
            </a:r>
            <a:r>
              <a:rPr lang="en-US" sz="1400" b="1" i="0" u="none" strike="noStrike" cap="none" dirty="0">
                <a:solidFill>
                  <a:srgbClr val="000000"/>
                </a:solidFill>
                <a:latin typeface="Calibri"/>
                <a:ea typeface="Calibri"/>
                <a:cs typeface="Calibri"/>
                <a:sym typeface="Calibri"/>
              </a:rPr>
              <a:t>co-producers pay for production in advance</a:t>
            </a:r>
            <a:r>
              <a:rPr lang="en-US" sz="1400" b="0" i="0" u="none" strike="noStrike" cap="none" dirty="0">
                <a:solidFill>
                  <a:srgbClr val="000000"/>
                </a:solidFill>
                <a:latin typeface="Calibri"/>
                <a:ea typeface="Calibri"/>
                <a:cs typeface="Calibri"/>
                <a:sym typeface="Calibri"/>
              </a:rPr>
              <a:t>.</a:t>
            </a:r>
            <a:endParaRPr sz="1400" b="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0" i="0" u="none" strike="noStrike" cap="none" dirty="0">
                <a:solidFill>
                  <a:srgbClr val="000000"/>
                </a:solidFill>
                <a:latin typeface="Calibri"/>
                <a:ea typeface="Calibri"/>
                <a:cs typeface="Calibri"/>
                <a:sym typeface="Calibri"/>
              </a:rPr>
              <a:t>This shows their trust in the producer and </a:t>
            </a:r>
            <a:r>
              <a:rPr lang="en-US" dirty="0">
                <a:latin typeface="Calibri"/>
                <a:ea typeface="Calibri"/>
                <a:cs typeface="Calibri"/>
                <a:sym typeface="Calibri"/>
              </a:rPr>
              <a:t>their</a:t>
            </a:r>
            <a:r>
              <a:rPr lang="en-US" sz="1400" b="0" i="0" u="none" strike="noStrike" cap="none" dirty="0">
                <a:solidFill>
                  <a:srgbClr val="000000"/>
                </a:solidFill>
                <a:latin typeface="Calibri"/>
                <a:ea typeface="Calibri"/>
                <a:cs typeface="Calibri"/>
                <a:sym typeface="Calibri"/>
              </a:rPr>
              <a:t> ability to deliver quality products.</a:t>
            </a:r>
            <a:endParaRPr sz="14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Calibri"/>
              <a:ea typeface="Calibri"/>
              <a:cs typeface="Calibri"/>
              <a:sym typeface="Calibri"/>
            </a:endParaRPr>
          </a:p>
        </p:txBody>
      </p:sp>
      <p:sp>
        <p:nvSpPr>
          <p:cNvPr id="430" name="Google Shape;430;p15"/>
          <p:cNvSpPr txBox="1"/>
          <p:nvPr/>
        </p:nvSpPr>
        <p:spPr>
          <a:xfrm>
            <a:off x="3801179" y="3420100"/>
            <a:ext cx="2458360" cy="1767192"/>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b="0" i="0" u="none" strike="noStrike" cap="none" dirty="0">
                <a:solidFill>
                  <a:srgbClr val="000000"/>
                </a:solidFill>
                <a:latin typeface="Calibri"/>
                <a:ea typeface="Calibri"/>
                <a:cs typeface="Calibri"/>
                <a:sym typeface="Calibri"/>
              </a:rPr>
              <a:t>In addition, co-producers </a:t>
            </a:r>
            <a:r>
              <a:rPr lang="en-US" sz="1400" b="1" i="0" u="none" strike="noStrike" cap="none" dirty="0">
                <a:solidFill>
                  <a:srgbClr val="000000"/>
                </a:solidFill>
                <a:latin typeface="Calibri"/>
                <a:ea typeface="Calibri"/>
                <a:cs typeface="Calibri"/>
                <a:sym typeface="Calibri"/>
              </a:rPr>
              <a:t>participate in the life of the farm</a:t>
            </a:r>
            <a:r>
              <a:rPr lang="en-US" sz="1400" b="0" i="0" u="none" strike="noStrike" cap="none" dirty="0">
                <a:solidFill>
                  <a:srgbClr val="000000"/>
                </a:solidFill>
                <a:latin typeface="Calibri"/>
                <a:ea typeface="Calibri"/>
                <a:cs typeface="Calibri"/>
                <a:sym typeface="Calibri"/>
              </a:rPr>
              <a:t>.</a:t>
            </a:r>
            <a:endParaRPr sz="1400" b="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0" i="0" u="none" strike="noStrike" cap="none" dirty="0">
                <a:solidFill>
                  <a:srgbClr val="000000"/>
                </a:solidFill>
                <a:latin typeface="Calibri"/>
                <a:ea typeface="Calibri"/>
                <a:cs typeface="Calibri"/>
                <a:sym typeface="Calibri"/>
              </a:rPr>
              <a:t>This allows them to get to know the producer and </a:t>
            </a:r>
            <a:r>
              <a:rPr lang="en-US" dirty="0">
                <a:latin typeface="Calibri"/>
                <a:ea typeface="Calibri"/>
                <a:cs typeface="Calibri"/>
                <a:sym typeface="Calibri"/>
              </a:rPr>
              <a:t>their</a:t>
            </a:r>
            <a:r>
              <a:rPr lang="en-US" sz="1400" b="0" i="0" u="none" strike="noStrike" cap="none" dirty="0">
                <a:solidFill>
                  <a:srgbClr val="000000"/>
                </a:solidFill>
                <a:latin typeface="Calibri"/>
                <a:ea typeface="Calibri"/>
                <a:cs typeface="Calibri"/>
                <a:sym typeface="Calibri"/>
              </a:rPr>
              <a:t> work better, and to establish relationships of trust.</a:t>
            </a:r>
            <a:endParaRPr sz="14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31" name="Google Shape;431;p15"/>
          <p:cNvSpPr txBox="1"/>
          <p:nvPr/>
        </p:nvSpPr>
        <p:spPr>
          <a:xfrm>
            <a:off x="6450908" y="3307798"/>
            <a:ext cx="2701787" cy="2099403"/>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i="0" u="none" strike="noStrike" cap="none" dirty="0">
                <a:solidFill>
                  <a:srgbClr val="000000"/>
                </a:solidFill>
                <a:latin typeface="Calibri"/>
                <a:ea typeface="Calibri"/>
                <a:cs typeface="Calibri"/>
                <a:sym typeface="Calibri"/>
              </a:rPr>
              <a:t>The overlap of the two identities, that of consumer </a:t>
            </a:r>
            <a:r>
              <a:rPr lang="en-US" dirty="0">
                <a:latin typeface="Calibri"/>
                <a:ea typeface="Calibri"/>
                <a:cs typeface="Calibri"/>
                <a:sym typeface="Calibri"/>
              </a:rPr>
              <a:t>&amp;</a:t>
            </a:r>
            <a:r>
              <a:rPr lang="en-US" sz="1400" i="0" u="none" strike="noStrike" cap="none" dirty="0">
                <a:solidFill>
                  <a:srgbClr val="000000"/>
                </a:solidFill>
                <a:latin typeface="Calibri"/>
                <a:ea typeface="Calibri"/>
                <a:cs typeface="Calibri"/>
                <a:sym typeface="Calibri"/>
              </a:rPr>
              <a:t> producer, is another important aspect of the social relationship in CSAs.</a:t>
            </a:r>
            <a:endParaRPr sz="140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1" i="0" u="none" strike="noStrike" cap="none" dirty="0">
                <a:solidFill>
                  <a:srgbClr val="000000"/>
                </a:solidFill>
                <a:latin typeface="Calibri"/>
                <a:ea typeface="Calibri"/>
                <a:cs typeface="Calibri"/>
                <a:sym typeface="Calibri"/>
              </a:rPr>
              <a:t>Co-producers identify themselves as both consumers and producers.</a:t>
            </a:r>
            <a:endParaRPr sz="1400" b="1"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i="0" u="none" strike="noStrike" cap="none" dirty="0">
              <a:solidFill>
                <a:srgbClr val="000000"/>
              </a:solidFill>
              <a:latin typeface="Calibri"/>
              <a:ea typeface="Calibri"/>
              <a:cs typeface="Calibri"/>
              <a:sym typeface="Calibri"/>
            </a:endParaRPr>
          </a:p>
        </p:txBody>
      </p:sp>
      <p:sp>
        <p:nvSpPr>
          <p:cNvPr id="432" name="Google Shape;432;p15"/>
          <p:cNvSpPr txBox="1"/>
          <p:nvPr/>
        </p:nvSpPr>
        <p:spPr>
          <a:xfrm>
            <a:off x="9253941" y="3271174"/>
            <a:ext cx="2564628" cy="2181223"/>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i="0" u="none" strike="noStrike" cap="none" dirty="0">
                <a:solidFill>
                  <a:srgbClr val="000000"/>
                </a:solidFill>
                <a:latin typeface="Calibri"/>
                <a:ea typeface="Calibri"/>
                <a:cs typeface="Calibri"/>
                <a:sym typeface="Calibri"/>
              </a:rPr>
              <a:t>CSAs are an alternative to the dominant food system, which is </a:t>
            </a:r>
            <a:r>
              <a:rPr lang="en-US" sz="1400" i="0" u="none" strike="noStrike" cap="none" dirty="0" err="1">
                <a:solidFill>
                  <a:srgbClr val="000000"/>
                </a:solidFill>
                <a:latin typeface="Calibri"/>
                <a:ea typeface="Calibri"/>
                <a:cs typeface="Calibri"/>
                <a:sym typeface="Calibri"/>
              </a:rPr>
              <a:t>characterised</a:t>
            </a:r>
            <a:r>
              <a:rPr lang="en-US" sz="1400" i="0" u="none" strike="noStrike" cap="none" dirty="0">
                <a:solidFill>
                  <a:srgbClr val="000000"/>
                </a:solidFill>
                <a:latin typeface="Calibri"/>
                <a:ea typeface="Calibri"/>
                <a:cs typeface="Calibri"/>
                <a:sym typeface="Calibri"/>
              </a:rPr>
              <a:t> by a clear division of roles and functions.</a:t>
            </a:r>
            <a:endParaRPr sz="140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i="0" u="none" strike="noStrike" cap="none" dirty="0">
                <a:solidFill>
                  <a:srgbClr val="000000"/>
                </a:solidFill>
                <a:latin typeface="Calibri"/>
                <a:ea typeface="Calibri"/>
                <a:cs typeface="Calibri"/>
                <a:sym typeface="Calibri"/>
              </a:rPr>
              <a:t>In CSAs, </a:t>
            </a:r>
            <a:r>
              <a:rPr lang="en-US" sz="1400" b="1" i="0" u="none" strike="noStrike" cap="none" dirty="0">
                <a:solidFill>
                  <a:srgbClr val="000000"/>
                </a:solidFill>
                <a:latin typeface="Calibri"/>
                <a:ea typeface="Calibri"/>
                <a:cs typeface="Calibri"/>
                <a:sym typeface="Calibri"/>
              </a:rPr>
              <a:t>the relationship between consumers and producers is based on trust and collaboration</a:t>
            </a:r>
            <a:endParaRPr sz="1400" b="1"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0"/>
          <p:cNvSpPr/>
          <p:nvPr/>
        </p:nvSpPr>
        <p:spPr>
          <a:xfrm>
            <a:off x="6608713" y="2265400"/>
            <a:ext cx="5267462" cy="3819300"/>
          </a:xfrm>
          <a:prstGeom prst="roundRect">
            <a:avLst>
              <a:gd name="adj" fmla="val 16667"/>
            </a:avLst>
          </a:prstGeom>
          <a:solidFill>
            <a:srgbClr val="9FDA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20"/>
          <p:cNvSpPr/>
          <p:nvPr/>
        </p:nvSpPr>
        <p:spPr>
          <a:xfrm>
            <a:off x="391226" y="823049"/>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4" name="Google Shape;444;p20"/>
          <p:cNvSpPr/>
          <p:nvPr/>
        </p:nvSpPr>
        <p:spPr>
          <a:xfrm>
            <a:off x="391226" y="2160521"/>
            <a:ext cx="929366" cy="929366"/>
          </a:xfrm>
          <a:custGeom>
            <a:avLst/>
            <a:gdLst/>
            <a:ahLst/>
            <a:cxnLst/>
            <a:rect l="l" t="t" r="r" b="b"/>
            <a:pathLst>
              <a:path w="1625" h="1625" extrusionOk="0">
                <a:moveTo>
                  <a:pt x="1624" y="813"/>
                </a:moveTo>
                <a:lnTo>
                  <a:pt x="1624" y="813"/>
                </a:lnTo>
                <a:cubicBezTo>
                  <a:pt x="1624" y="1260"/>
                  <a:pt x="1259" y="1624"/>
                  <a:pt x="812" y="1624"/>
                </a:cubicBezTo>
                <a:cubicBezTo>
                  <a:pt x="364" y="1624"/>
                  <a:pt x="0" y="1260"/>
                  <a:pt x="0" y="813"/>
                </a:cubicBezTo>
                <a:cubicBezTo>
                  <a:pt x="0" y="365"/>
                  <a:pt x="364" y="0"/>
                  <a:pt x="812" y="0"/>
                </a:cubicBezTo>
                <a:cubicBezTo>
                  <a:pt x="1259" y="0"/>
                  <a:pt x="1624" y="365"/>
                  <a:pt x="1624" y="813"/>
                </a:cubicBezTo>
              </a:path>
            </a:pathLst>
          </a:custGeom>
          <a:solidFill>
            <a:srgbClr val="63C1D3">
              <a:alpha val="3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5" name="Google Shape;445;p20"/>
          <p:cNvSpPr/>
          <p:nvPr/>
        </p:nvSpPr>
        <p:spPr>
          <a:xfrm>
            <a:off x="391226" y="3462551"/>
            <a:ext cx="929366" cy="929366"/>
          </a:xfrm>
          <a:custGeom>
            <a:avLst/>
            <a:gdLst/>
            <a:ahLst/>
            <a:cxnLst/>
            <a:rect l="l" t="t" r="r" b="b"/>
            <a:pathLst>
              <a:path w="1625" h="1625" extrusionOk="0">
                <a:moveTo>
                  <a:pt x="1624" y="812"/>
                </a:moveTo>
                <a:lnTo>
                  <a:pt x="1624" y="812"/>
                </a:lnTo>
                <a:cubicBezTo>
                  <a:pt x="1624" y="1260"/>
                  <a:pt x="1259" y="1624"/>
                  <a:pt x="812" y="1624"/>
                </a:cubicBezTo>
                <a:cubicBezTo>
                  <a:pt x="364" y="1624"/>
                  <a:pt x="0" y="1260"/>
                  <a:pt x="0" y="812"/>
                </a:cubicBezTo>
                <a:cubicBezTo>
                  <a:pt x="0" y="365"/>
                  <a:pt x="364" y="0"/>
                  <a:pt x="812" y="0"/>
                </a:cubicBezTo>
                <a:cubicBezTo>
                  <a:pt x="1259" y="0"/>
                  <a:pt x="1624" y="365"/>
                  <a:pt x="1624" y="812"/>
                </a:cubicBezTo>
              </a:path>
            </a:pathLst>
          </a:custGeom>
          <a:solidFill>
            <a:srgbClr val="63C1D3">
              <a:alpha val="6862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6" name="Google Shape;446;p20"/>
          <p:cNvSpPr/>
          <p:nvPr/>
        </p:nvSpPr>
        <p:spPr>
          <a:xfrm>
            <a:off x="393726" y="4957905"/>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7" name="Google Shape;447;p20"/>
          <p:cNvSpPr txBox="1"/>
          <p:nvPr/>
        </p:nvSpPr>
        <p:spPr>
          <a:xfrm>
            <a:off x="1425355" y="892266"/>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dirty="0">
                <a:solidFill>
                  <a:srgbClr val="8DC641"/>
                </a:solidFill>
                <a:latin typeface="Calibri"/>
                <a:ea typeface="Calibri"/>
                <a:cs typeface="Calibri"/>
                <a:sym typeface="Calibri"/>
              </a:rPr>
              <a:t>Find an agricultural producer </a:t>
            </a:r>
            <a:endParaRPr sz="700" b="0" i="0" u="none" strike="noStrike" cap="none" dirty="0">
              <a:solidFill>
                <a:srgbClr val="000000"/>
              </a:solidFill>
              <a:latin typeface="Arial"/>
              <a:ea typeface="Arial"/>
              <a:cs typeface="Arial"/>
              <a:sym typeface="Arial"/>
            </a:endParaRPr>
          </a:p>
        </p:txBody>
      </p:sp>
      <p:sp>
        <p:nvSpPr>
          <p:cNvPr id="448" name="Google Shape;448;p20"/>
          <p:cNvSpPr txBox="1"/>
          <p:nvPr/>
        </p:nvSpPr>
        <p:spPr>
          <a:xfrm>
            <a:off x="1425356" y="1323247"/>
            <a:ext cx="485667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The first thing to do is to find an agricultural producer willing to cooperate with a CSA. The producer must be able to supply quality products in sufficient quantities to meet the needs of the co-producers.</a:t>
            </a:r>
            <a:endParaRPr sz="1400" b="0" i="0" u="none" strike="noStrike" cap="none" dirty="0">
              <a:solidFill>
                <a:srgbClr val="000000"/>
              </a:solidFill>
              <a:latin typeface="Arial"/>
              <a:ea typeface="Arial"/>
              <a:cs typeface="Arial"/>
              <a:sym typeface="Arial"/>
            </a:endParaRPr>
          </a:p>
        </p:txBody>
      </p:sp>
      <p:sp>
        <p:nvSpPr>
          <p:cNvPr id="449" name="Google Shape;449;p20"/>
          <p:cNvSpPr txBox="1"/>
          <p:nvPr/>
        </p:nvSpPr>
        <p:spPr>
          <a:xfrm>
            <a:off x="1460616" y="2295827"/>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a:solidFill>
                  <a:srgbClr val="8DC641"/>
                </a:solidFill>
                <a:latin typeface="Calibri"/>
                <a:ea typeface="Calibri"/>
                <a:cs typeface="Calibri"/>
                <a:sym typeface="Calibri"/>
              </a:rPr>
              <a:t>Form a group of co-producers</a:t>
            </a:r>
            <a:endParaRPr sz="2100" b="0" i="0" u="none" strike="noStrike" cap="none">
              <a:solidFill>
                <a:srgbClr val="000000"/>
              </a:solidFill>
              <a:latin typeface="Arial"/>
              <a:ea typeface="Arial"/>
              <a:cs typeface="Arial"/>
              <a:sym typeface="Arial"/>
            </a:endParaRPr>
          </a:p>
        </p:txBody>
      </p:sp>
      <p:sp>
        <p:nvSpPr>
          <p:cNvPr id="450" name="Google Shape;450;p20"/>
          <p:cNvSpPr txBox="1"/>
          <p:nvPr/>
        </p:nvSpPr>
        <p:spPr>
          <a:xfrm>
            <a:off x="1460617" y="2641996"/>
            <a:ext cx="502890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Once an agricultural producer has been found, a group of co-producers must be formed. The group should consist of people who are interested in supporting local agriculture and receiving fresh, quality produce.</a:t>
            </a:r>
            <a:endParaRPr sz="1400" b="0" i="0" u="none" strike="noStrike" cap="none" dirty="0">
              <a:solidFill>
                <a:srgbClr val="000000"/>
              </a:solidFill>
              <a:latin typeface="Arial"/>
              <a:ea typeface="Arial"/>
              <a:cs typeface="Arial"/>
              <a:sym typeface="Arial"/>
            </a:endParaRPr>
          </a:p>
        </p:txBody>
      </p:sp>
      <p:sp>
        <p:nvSpPr>
          <p:cNvPr id="451" name="Google Shape;451;p20"/>
          <p:cNvSpPr txBox="1"/>
          <p:nvPr/>
        </p:nvSpPr>
        <p:spPr>
          <a:xfrm>
            <a:off x="1421605" y="3534921"/>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a:solidFill>
                  <a:srgbClr val="8DC641"/>
                </a:solidFill>
                <a:latin typeface="Calibri"/>
                <a:ea typeface="Calibri"/>
                <a:cs typeface="Calibri"/>
                <a:sym typeface="Calibri"/>
              </a:rPr>
              <a:t>Draw up a contract</a:t>
            </a:r>
            <a:endParaRPr sz="2100" b="0" i="0" u="none" strike="noStrike" cap="none">
              <a:solidFill>
                <a:srgbClr val="000000"/>
              </a:solidFill>
              <a:latin typeface="Arial"/>
              <a:ea typeface="Arial"/>
              <a:cs typeface="Arial"/>
              <a:sym typeface="Arial"/>
            </a:endParaRPr>
          </a:p>
        </p:txBody>
      </p:sp>
      <p:sp>
        <p:nvSpPr>
          <p:cNvPr id="452" name="Google Shape;452;p20"/>
          <p:cNvSpPr txBox="1"/>
          <p:nvPr/>
        </p:nvSpPr>
        <p:spPr>
          <a:xfrm>
            <a:off x="1425356" y="3960739"/>
            <a:ext cx="5064163"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The next step is to conclude a contract between the producer and the co-producer group. The contract should establish the terms of the collaboration, such as the quantity and quality of the products, the price, the frequency of deliveries and the responsibilities of each party.</a:t>
            </a:r>
            <a:endParaRPr sz="1400" b="0" i="0" u="none" strike="noStrike" cap="none" dirty="0">
              <a:solidFill>
                <a:srgbClr val="000000"/>
              </a:solidFill>
              <a:latin typeface="Arial"/>
              <a:ea typeface="Arial"/>
              <a:cs typeface="Arial"/>
              <a:sym typeface="Arial"/>
            </a:endParaRPr>
          </a:p>
        </p:txBody>
      </p:sp>
      <p:sp>
        <p:nvSpPr>
          <p:cNvPr id="453" name="Google Shape;453;p20"/>
          <p:cNvSpPr txBox="1"/>
          <p:nvPr/>
        </p:nvSpPr>
        <p:spPr>
          <a:xfrm>
            <a:off x="1460616" y="5086619"/>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a:solidFill>
                  <a:srgbClr val="8DC641"/>
                </a:solidFill>
                <a:latin typeface="Calibri"/>
                <a:ea typeface="Calibri"/>
                <a:cs typeface="Calibri"/>
                <a:sym typeface="Calibri"/>
              </a:rPr>
              <a:t>Promote the CSA</a:t>
            </a:r>
            <a:endParaRPr sz="2100" b="0" i="0" u="none" strike="noStrike" cap="none">
              <a:solidFill>
                <a:srgbClr val="000000"/>
              </a:solidFill>
              <a:latin typeface="Arial"/>
              <a:ea typeface="Arial"/>
              <a:cs typeface="Arial"/>
              <a:sym typeface="Arial"/>
            </a:endParaRPr>
          </a:p>
        </p:txBody>
      </p:sp>
      <p:sp>
        <p:nvSpPr>
          <p:cNvPr id="454" name="Google Shape;454;p20"/>
          <p:cNvSpPr txBox="1"/>
          <p:nvPr/>
        </p:nvSpPr>
        <p:spPr>
          <a:xfrm>
            <a:off x="1421604" y="5425900"/>
            <a:ext cx="5064163"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US" sz="1400" b="0" i="0" u="none" strike="noStrike" cap="none" dirty="0">
                <a:solidFill>
                  <a:srgbClr val="000000"/>
                </a:solidFill>
                <a:latin typeface="Calibri"/>
                <a:ea typeface="Calibri"/>
                <a:cs typeface="Calibri"/>
                <a:sym typeface="Calibri"/>
              </a:rPr>
              <a:t>Once the contract has been concluded, it is necessary to promote the CSA to attract new co-producers. Promotion can be done through different channels, such as social media, flyers or public events.</a:t>
            </a:r>
            <a:endParaRPr sz="1400" b="0" i="0" u="none" strike="noStrike" cap="none"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800"/>
              <a:buFont typeface="Arial"/>
              <a:buNone/>
            </a:pPr>
            <a:endParaRPr sz="1800" b="0" i="0" u="none" strike="noStrike" cap="none"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1800" b="0" i="0" u="none" strike="noStrike" cap="none" dirty="0">
              <a:solidFill>
                <a:srgbClr val="000000"/>
              </a:solidFill>
              <a:latin typeface="Calibri"/>
              <a:ea typeface="Calibri"/>
              <a:cs typeface="Calibri"/>
              <a:sym typeface="Calibri"/>
            </a:endParaRPr>
          </a:p>
        </p:txBody>
      </p:sp>
      <p:sp>
        <p:nvSpPr>
          <p:cNvPr id="455" name="Google Shape;455;p20"/>
          <p:cNvSpPr/>
          <p:nvPr/>
        </p:nvSpPr>
        <p:spPr>
          <a:xfrm>
            <a:off x="6439991" y="923808"/>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Calibri"/>
              <a:ea typeface="Calibri"/>
              <a:cs typeface="Calibri"/>
              <a:sym typeface="Calibri"/>
            </a:endParaRPr>
          </a:p>
        </p:txBody>
      </p:sp>
      <p:sp>
        <p:nvSpPr>
          <p:cNvPr id="456" name="Google Shape;456;p20"/>
          <p:cNvSpPr txBox="1"/>
          <p:nvPr/>
        </p:nvSpPr>
        <p:spPr>
          <a:xfrm>
            <a:off x="7514903" y="766444"/>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200" b="1" i="0" u="none" strike="noStrike" cap="none" dirty="0">
                <a:solidFill>
                  <a:srgbClr val="8DC641"/>
                </a:solidFill>
                <a:latin typeface="Calibri"/>
                <a:ea typeface="Calibri"/>
                <a:cs typeface="Calibri"/>
                <a:sym typeface="Calibri"/>
              </a:rPr>
              <a:t>Start delivery</a:t>
            </a:r>
            <a:endParaRPr sz="2200" b="0" i="0" u="none" strike="noStrike" cap="none" dirty="0">
              <a:solidFill>
                <a:srgbClr val="000000"/>
              </a:solidFill>
              <a:latin typeface="Arial"/>
              <a:ea typeface="Arial"/>
              <a:cs typeface="Arial"/>
              <a:sym typeface="Arial"/>
            </a:endParaRPr>
          </a:p>
        </p:txBody>
      </p:sp>
      <p:sp>
        <p:nvSpPr>
          <p:cNvPr id="457" name="Google Shape;457;p20"/>
          <p:cNvSpPr txBox="1"/>
          <p:nvPr/>
        </p:nvSpPr>
        <p:spPr>
          <a:xfrm>
            <a:off x="7514903" y="1162675"/>
            <a:ext cx="4215888"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Once the CSA has reached a sufficient number of co-producers, deliveries can begin. Deliveries can be made at home, in a public place or at a collection point.</a:t>
            </a:r>
            <a:endParaRPr sz="1400" b="0" i="0" u="none" strike="noStrike" cap="none" dirty="0">
              <a:solidFill>
                <a:srgbClr val="000000"/>
              </a:solidFill>
              <a:latin typeface="Arial"/>
              <a:ea typeface="Arial"/>
              <a:cs typeface="Arial"/>
              <a:sym typeface="Arial"/>
            </a:endParaRPr>
          </a:p>
        </p:txBody>
      </p:sp>
      <p:sp>
        <p:nvSpPr>
          <p:cNvPr id="458" name="Google Shape;458;p20"/>
          <p:cNvSpPr txBox="1"/>
          <p:nvPr/>
        </p:nvSpPr>
        <p:spPr>
          <a:xfrm>
            <a:off x="6694866" y="2430100"/>
            <a:ext cx="5151848" cy="3819300"/>
          </a:xfrm>
          <a:prstGeom prst="rect">
            <a:avLst/>
          </a:prstGeom>
          <a:noFill/>
          <a:ln>
            <a:noFill/>
          </a:ln>
        </p:spPr>
        <p:txBody>
          <a:bodyPr spcFirstLastPara="1" wrap="square" lIns="91425" tIns="91425" rIns="91425" bIns="91425" anchor="t" anchorCtr="0">
            <a:noAutofit/>
          </a:bodyPr>
          <a:lstStyle/>
          <a:p>
            <a:pPr marL="180000" marR="0" lvl="0" indent="0" algn="l" rtl="0">
              <a:lnSpc>
                <a:spcPct val="115000"/>
              </a:lnSpc>
              <a:spcBef>
                <a:spcPts val="0"/>
              </a:spcBef>
              <a:spcAft>
                <a:spcPts val="0"/>
              </a:spcAft>
              <a:buClr>
                <a:srgbClr val="000000"/>
              </a:buClr>
              <a:buSzPts val="1400"/>
              <a:buFont typeface="Arial"/>
              <a:buNone/>
            </a:pPr>
            <a:r>
              <a:rPr lang="en-US" sz="1600" b="1" i="0" u="none" strike="noStrike" cap="none" dirty="0">
                <a:latin typeface="Calibri" panose="020F0502020204030204" pitchFamily="34" charset="0"/>
                <a:ea typeface="Calibri" panose="020F0502020204030204" pitchFamily="34" charset="0"/>
                <a:cs typeface="Calibri" panose="020F0502020204030204" pitchFamily="34" charset="0"/>
                <a:sym typeface="Arial"/>
              </a:rPr>
              <a:t>Here are some tips for setting up a successful CSA:</a:t>
            </a:r>
            <a:endParaRPr sz="1600" b="1"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15000"/>
              </a:lnSpc>
              <a:spcBef>
                <a:spcPts val="0"/>
              </a:spcBef>
              <a:spcAft>
                <a:spcPts val="0"/>
              </a:spcAft>
              <a:buClr>
                <a:srgbClr val="000000"/>
              </a:buClr>
              <a:buSzPts val="1300"/>
              <a:buFont typeface="Arial"/>
              <a:buNone/>
            </a:pPr>
            <a:endParaRPr sz="5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311150" algn="l" rtl="0">
              <a:lnSpc>
                <a:spcPct val="115000"/>
              </a:lnSpc>
              <a:spcBef>
                <a:spcPts val="0"/>
              </a:spcBef>
              <a:spcAft>
                <a:spcPts val="0"/>
              </a:spcAft>
              <a:buClr>
                <a:srgbClr val="8DC641"/>
              </a:buClr>
              <a:buSzPts val="1300"/>
              <a:buFont typeface="Arial"/>
              <a:buChar char="●"/>
            </a:pPr>
            <a:r>
              <a:rPr lang="en-US"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Choose an agricultural producer who shares your values. It is important to find an agricultural producer who is committed to sustainable and quality food production.</a:t>
            </a: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311150" algn="l" rtl="0">
              <a:lnSpc>
                <a:spcPct val="115000"/>
              </a:lnSpc>
              <a:spcBef>
                <a:spcPts val="0"/>
              </a:spcBef>
              <a:spcAft>
                <a:spcPts val="0"/>
              </a:spcAft>
              <a:buClr>
                <a:srgbClr val="8DC641"/>
              </a:buClr>
              <a:buSzPts val="1300"/>
              <a:buFont typeface="Arial"/>
              <a:buChar char="●"/>
            </a:pPr>
            <a:r>
              <a:rPr lang="en-US"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Form a diverse group of co-producers. A CSA is stronger if it is composed of people of different ages, backgrounds and interests.</a:t>
            </a: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311150" algn="l" rtl="0">
              <a:lnSpc>
                <a:spcPct val="115000"/>
              </a:lnSpc>
              <a:spcBef>
                <a:spcPts val="0"/>
              </a:spcBef>
              <a:spcAft>
                <a:spcPts val="0"/>
              </a:spcAft>
              <a:buClr>
                <a:srgbClr val="8DC641"/>
              </a:buClr>
              <a:buSzPts val="1300"/>
              <a:buFont typeface="Arial"/>
              <a:buChar char="●"/>
            </a:pPr>
            <a:r>
              <a:rPr lang="en-US"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Be transparent and communicate with co-producers. It is important to keep co-producers informed about the activities of the CSA and the decisions that are made.</a:t>
            </a: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59" name="Google Shape;459;p20"/>
          <p:cNvSpPr txBox="1"/>
          <p:nvPr/>
        </p:nvSpPr>
        <p:spPr>
          <a:xfrm>
            <a:off x="1038334" y="988"/>
            <a:ext cx="6004542" cy="53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3600" b="1" i="0" u="none" strike="noStrike" cap="none">
                <a:latin typeface="Calibri" panose="020F0502020204030204" pitchFamily="34" charset="0"/>
                <a:ea typeface="Calibri" panose="020F0502020204030204" pitchFamily="34" charset="0"/>
                <a:cs typeface="Calibri" panose="020F0502020204030204" pitchFamily="34" charset="0"/>
                <a:sym typeface="Arial"/>
              </a:rPr>
              <a:t>Steps for building a CSA</a:t>
            </a:r>
            <a:endParaRPr sz="3600" b="1" i="0" u="none" strike="noStrike" cap="none">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33" name="Google Shape;433;p15"/>
          <p:cNvSpPr txBox="1"/>
          <p:nvPr/>
        </p:nvSpPr>
        <p:spPr>
          <a:xfrm>
            <a:off x="623593" y="835335"/>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1</a:t>
            </a:r>
            <a:endParaRPr sz="4000" b="1" i="0" u="none" strike="noStrike" cap="none" dirty="0">
              <a:solidFill>
                <a:srgbClr val="8DC641"/>
              </a:solidFill>
              <a:latin typeface="Calibri"/>
              <a:ea typeface="Calibri"/>
              <a:cs typeface="Calibri"/>
              <a:sym typeface="Calibri"/>
            </a:endParaRPr>
          </a:p>
        </p:txBody>
      </p:sp>
      <p:sp>
        <p:nvSpPr>
          <p:cNvPr id="434" name="Google Shape;434;p15"/>
          <p:cNvSpPr txBox="1"/>
          <p:nvPr/>
        </p:nvSpPr>
        <p:spPr>
          <a:xfrm>
            <a:off x="623593" y="2200123"/>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2</a:t>
            </a:r>
            <a:endParaRPr sz="4000" b="1" i="0" u="none" strike="noStrike" cap="none" dirty="0">
              <a:solidFill>
                <a:srgbClr val="8DC641"/>
              </a:solidFill>
              <a:latin typeface="Calibri"/>
              <a:ea typeface="Calibri"/>
              <a:cs typeface="Calibri"/>
              <a:sym typeface="Calibri"/>
            </a:endParaRPr>
          </a:p>
        </p:txBody>
      </p:sp>
      <p:sp>
        <p:nvSpPr>
          <p:cNvPr id="435" name="Google Shape;435;p15"/>
          <p:cNvSpPr txBox="1"/>
          <p:nvPr/>
        </p:nvSpPr>
        <p:spPr>
          <a:xfrm>
            <a:off x="615275" y="3501287"/>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3</a:t>
            </a:r>
            <a:endParaRPr sz="4000" b="1" i="0" u="none" strike="noStrike" cap="none" dirty="0">
              <a:solidFill>
                <a:srgbClr val="8DC641"/>
              </a:solidFill>
              <a:latin typeface="Calibri"/>
              <a:ea typeface="Calibri"/>
              <a:cs typeface="Calibri"/>
              <a:sym typeface="Calibri"/>
            </a:endParaRPr>
          </a:p>
        </p:txBody>
      </p:sp>
      <p:sp>
        <p:nvSpPr>
          <p:cNvPr id="436" name="Google Shape;436;p15"/>
          <p:cNvSpPr txBox="1"/>
          <p:nvPr/>
        </p:nvSpPr>
        <p:spPr>
          <a:xfrm>
            <a:off x="603568" y="4958771"/>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4</a:t>
            </a:r>
            <a:endParaRPr sz="4000" b="1" i="0" u="none" strike="noStrike" cap="none" dirty="0">
              <a:solidFill>
                <a:srgbClr val="8DC641"/>
              </a:solidFill>
              <a:latin typeface="Calibri"/>
              <a:ea typeface="Calibri"/>
              <a:cs typeface="Calibri"/>
              <a:sym typeface="Calibri"/>
            </a:endParaRPr>
          </a:p>
        </p:txBody>
      </p:sp>
      <p:sp>
        <p:nvSpPr>
          <p:cNvPr id="437" name="Google Shape;437;p15"/>
          <p:cNvSpPr txBox="1"/>
          <p:nvPr/>
        </p:nvSpPr>
        <p:spPr>
          <a:xfrm>
            <a:off x="6676866" y="936094"/>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5</a:t>
            </a:r>
            <a:endParaRPr sz="4000" b="1" i="0" u="none" strike="noStrike" cap="none" dirty="0">
              <a:solidFill>
                <a:srgbClr val="8DC641"/>
              </a:solidFill>
              <a:latin typeface="Calibri"/>
              <a:ea typeface="Calibri"/>
              <a:cs typeface="Calibri"/>
              <a:sym typeface="Calibri"/>
            </a:endParaRPr>
          </a:p>
        </p:txBody>
      </p:sp>
      <p:grpSp>
        <p:nvGrpSpPr>
          <p:cNvPr id="2" name="Google Shape;421;p15">
            <a:extLst>
              <a:ext uri="{FF2B5EF4-FFF2-40B4-BE49-F238E27FC236}">
                <a16:creationId xmlns:a16="http://schemas.microsoft.com/office/drawing/2014/main" id="{8616A3C3-39F8-AA11-8CA6-17281B45D287}"/>
              </a:ext>
            </a:extLst>
          </p:cNvPr>
          <p:cNvGrpSpPr/>
          <p:nvPr/>
        </p:nvGrpSpPr>
        <p:grpSpPr>
          <a:xfrm rot="3730759">
            <a:off x="11093462" y="26853"/>
            <a:ext cx="949887" cy="1163493"/>
            <a:chOff x="7602444" y="4967675"/>
            <a:chExt cx="483620" cy="592374"/>
          </a:xfrm>
        </p:grpSpPr>
        <p:grpSp>
          <p:nvGrpSpPr>
            <p:cNvPr id="3" name="Google Shape;422;p15">
              <a:extLst>
                <a:ext uri="{FF2B5EF4-FFF2-40B4-BE49-F238E27FC236}">
                  <a16:creationId xmlns:a16="http://schemas.microsoft.com/office/drawing/2014/main" id="{75A38F19-C02A-82C3-4749-346A8BE50460}"/>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CE50E48E-911B-3927-53CE-E8BB64A78FF8}"/>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5167E046-8A65-B57F-3DC5-9DBA627C66A6}"/>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2E877E0C-EAD8-3028-660C-C9B902E92295}"/>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2ECAEB91-6A18-6B57-45B8-90218904D133}"/>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4B85DBF9-98FD-39A6-072C-99ACE1CB2EC4}"/>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B76C96BC-59CE-B1F0-7F63-94D4474E4B4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6"/>
          <p:cNvSpPr txBox="1">
            <a:spLocks noGrp="1"/>
          </p:cNvSpPr>
          <p:nvPr>
            <p:ph type="body" idx="1"/>
          </p:nvPr>
        </p:nvSpPr>
        <p:spPr>
          <a:xfrm>
            <a:off x="776071" y="1355206"/>
            <a:ext cx="5526573" cy="4209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SzPts val="2400"/>
              <a:buNone/>
            </a:pPr>
            <a:r>
              <a:rPr lang="en-US" sz="2000" dirty="0"/>
              <a:t>Food sovereignty is a fundamental right that allows communities to determine their own food and agricultural policies to ensure food security, nutrition, health and well-being.</a:t>
            </a:r>
            <a:endParaRPr sz="2000" dirty="0"/>
          </a:p>
          <a:p>
            <a:pPr marL="0" lvl="0" indent="0" algn="just" rtl="0">
              <a:lnSpc>
                <a:spcPct val="115000"/>
              </a:lnSpc>
              <a:spcBef>
                <a:spcPts val="0"/>
              </a:spcBef>
              <a:spcAft>
                <a:spcPts val="0"/>
              </a:spcAft>
              <a:buSzPts val="2400"/>
              <a:buNone/>
            </a:pPr>
            <a:r>
              <a:rPr lang="en-US" sz="2000" dirty="0"/>
              <a:t>CSAs are good models for food sovereignty because they enable consumers to play an active role in the production of the food they consume, promote local, sustainable and quality production, and help strengthen local communities.</a:t>
            </a:r>
            <a:endParaRPr sz="2000" dirty="0"/>
          </a:p>
          <a:p>
            <a:pPr marL="0" lvl="0" indent="0" algn="just" rtl="0">
              <a:lnSpc>
                <a:spcPct val="115000"/>
              </a:lnSpc>
              <a:spcBef>
                <a:spcPts val="0"/>
              </a:spcBef>
              <a:spcAft>
                <a:spcPts val="0"/>
              </a:spcAft>
              <a:buSzPts val="2400"/>
              <a:buNone/>
            </a:pPr>
            <a:r>
              <a:rPr lang="en-US" sz="2000" dirty="0"/>
              <a:t>In conclusion, CSAs are an important alternative to the dominant food system that can help promote a more just, sustainable and inclusive food system.</a:t>
            </a:r>
            <a:endParaRPr sz="2000" dirty="0"/>
          </a:p>
          <a:p>
            <a:pPr marL="228600" lvl="0" indent="-228600" algn="l" rtl="0">
              <a:lnSpc>
                <a:spcPct val="90000"/>
              </a:lnSpc>
              <a:spcBef>
                <a:spcPts val="0"/>
              </a:spcBef>
              <a:spcAft>
                <a:spcPts val="0"/>
              </a:spcAft>
              <a:buClr>
                <a:srgbClr val="000000"/>
              </a:buClr>
              <a:buSzPts val="2400"/>
              <a:buNone/>
            </a:pPr>
            <a:endParaRPr sz="2000" dirty="0"/>
          </a:p>
          <a:p>
            <a:pPr marL="228600" lvl="0" indent="-228600" algn="l" rtl="0">
              <a:lnSpc>
                <a:spcPct val="90000"/>
              </a:lnSpc>
              <a:spcBef>
                <a:spcPts val="1000"/>
              </a:spcBef>
              <a:spcAft>
                <a:spcPts val="0"/>
              </a:spcAft>
              <a:buClr>
                <a:srgbClr val="000000"/>
              </a:buClr>
              <a:buSzPts val="2400"/>
              <a:buNone/>
            </a:pPr>
            <a:endParaRPr sz="2000" dirty="0"/>
          </a:p>
        </p:txBody>
      </p:sp>
      <p:sp>
        <p:nvSpPr>
          <p:cNvPr id="465" name="Google Shape;465;p16"/>
          <p:cNvSpPr txBox="1">
            <a:spLocks noGrp="1"/>
          </p:cNvSpPr>
          <p:nvPr>
            <p:ph type="body" idx="2"/>
          </p:nvPr>
        </p:nvSpPr>
        <p:spPr>
          <a:xfrm>
            <a:off x="671075" y="718930"/>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dirty="0"/>
              <a:t>Conclusions </a:t>
            </a: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466" name="Google Shape;466;p16"/>
          <p:cNvPicPr preferRelativeResize="0">
            <a:picLocks noGrp="1"/>
          </p:cNvPicPr>
          <p:nvPr>
            <p:ph type="pic" idx="3"/>
          </p:nvPr>
        </p:nvPicPr>
        <p:blipFill rotWithShape="1">
          <a:blip r:embed="rId3">
            <a:alphaModFix/>
          </a:blip>
          <a:srcRect t="17019" b="17017"/>
          <a:stretch/>
        </p:blipFill>
        <p:spPr>
          <a:xfrm>
            <a:off x="6515675" y="1400875"/>
            <a:ext cx="5526573" cy="4656129"/>
          </a:xfrm>
          <a:prstGeom prst="rect">
            <a:avLst/>
          </a:prstGeom>
          <a:solidFill>
            <a:srgbClr val="D8D8D8"/>
          </a:solidFill>
          <a:ln>
            <a:noFill/>
          </a:ln>
        </p:spPr>
      </p:pic>
      <p:grpSp>
        <p:nvGrpSpPr>
          <p:cNvPr id="467" name="Google Shape;467;p16"/>
          <p:cNvGrpSpPr/>
          <p:nvPr/>
        </p:nvGrpSpPr>
        <p:grpSpPr>
          <a:xfrm rot="3730759">
            <a:off x="6563864" y="804822"/>
            <a:ext cx="949887" cy="1163493"/>
            <a:chOff x="7602444" y="4967675"/>
            <a:chExt cx="483620" cy="592374"/>
          </a:xfrm>
        </p:grpSpPr>
        <p:grpSp>
          <p:nvGrpSpPr>
            <p:cNvPr id="468" name="Google Shape;468;p16"/>
            <p:cNvGrpSpPr/>
            <p:nvPr/>
          </p:nvGrpSpPr>
          <p:grpSpPr>
            <a:xfrm>
              <a:off x="7618661" y="4967675"/>
              <a:ext cx="467403" cy="507609"/>
              <a:chOff x="2251964" y="3590497"/>
              <a:chExt cx="467403" cy="507609"/>
            </a:xfrm>
          </p:grpSpPr>
          <p:sp>
            <p:nvSpPr>
              <p:cNvPr id="469" name="Google Shape;46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2" name="Google Shape;472;p16"/>
            <p:cNvGrpSpPr/>
            <p:nvPr/>
          </p:nvGrpSpPr>
          <p:grpSpPr>
            <a:xfrm>
              <a:off x="7602444" y="4993761"/>
              <a:ext cx="421973" cy="566288"/>
              <a:chOff x="2235747" y="3616583"/>
              <a:chExt cx="421973" cy="566288"/>
            </a:xfrm>
          </p:grpSpPr>
          <p:sp>
            <p:nvSpPr>
              <p:cNvPr id="473" name="Google Shape;47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g2a90ff9d01a_0_58"/>
          <p:cNvSpPr txBox="1">
            <a:spLocks noGrp="1"/>
          </p:cNvSpPr>
          <p:nvPr>
            <p:ph type="body" idx="1"/>
          </p:nvPr>
        </p:nvSpPr>
        <p:spPr>
          <a:xfrm>
            <a:off x="5958983" y="1826441"/>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dirty="0">
              <a:solidFill>
                <a:srgbClr val="0D0D0D"/>
              </a:solidFill>
            </a:endParaRPr>
          </a:p>
          <a:p>
            <a:pPr marL="0" lvl="0" indent="0" algn="l" rtl="0">
              <a:lnSpc>
                <a:spcPct val="115000"/>
              </a:lnSpc>
              <a:spcBef>
                <a:spcPts val="1500"/>
              </a:spcBef>
              <a:spcAft>
                <a:spcPts val="1500"/>
              </a:spcAft>
              <a:buSzPts val="4800"/>
              <a:buNone/>
            </a:pPr>
            <a:r>
              <a:rPr lang="en-US" sz="4700" b="1" dirty="0">
                <a:solidFill>
                  <a:srgbClr val="0D0D0D"/>
                </a:solidFill>
              </a:rPr>
              <a:t>Social Impacts &amp; Empowerment</a:t>
            </a:r>
            <a:endParaRPr sz="4700" dirty="0">
              <a:solidFill>
                <a:srgbClr val="0D0D0D"/>
              </a:solidFill>
            </a:endParaRPr>
          </a:p>
        </p:txBody>
      </p:sp>
      <p:sp>
        <p:nvSpPr>
          <p:cNvPr id="481" name="Google Shape;481;g2a90ff9d01a_0_58"/>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
          <p:cNvSpPr txBox="1">
            <a:spLocks noGrp="1"/>
          </p:cNvSpPr>
          <p:nvPr>
            <p:ph type="body" idx="1"/>
          </p:nvPr>
        </p:nvSpPr>
        <p:spPr>
          <a:xfrm>
            <a:off x="5605707" y="132276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216" name="Google Shape;216;p4"/>
          <p:cNvSpPr txBox="1">
            <a:spLocks noGrp="1"/>
          </p:cNvSpPr>
          <p:nvPr>
            <p:ph type="body" idx="2"/>
          </p:nvPr>
        </p:nvSpPr>
        <p:spPr>
          <a:xfrm>
            <a:off x="6441004" y="1322766"/>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Introduction</a:t>
            </a:r>
            <a:endParaRPr b="1"/>
          </a:p>
        </p:txBody>
      </p:sp>
      <p:sp>
        <p:nvSpPr>
          <p:cNvPr id="217" name="Google Shape;217;p4"/>
          <p:cNvSpPr txBox="1">
            <a:spLocks noGrp="1"/>
          </p:cNvSpPr>
          <p:nvPr>
            <p:ph type="body" idx="3"/>
          </p:nvPr>
        </p:nvSpPr>
        <p:spPr>
          <a:xfrm>
            <a:off x="849250" y="1437600"/>
            <a:ext cx="4328400" cy="3982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dirty="0"/>
              <a:t>Welcome to the module “Impact on the community”, where we will explore the impact of agroecology on food sovereignty and the local economy, with a focus on Community Supported Agriculture (CSA).</a:t>
            </a: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218" name="Google Shape;218;p4"/>
          <p:cNvSpPr txBox="1">
            <a:spLocks noGrp="1"/>
          </p:cNvSpPr>
          <p:nvPr>
            <p:ph type="body" idx="4"/>
          </p:nvPr>
        </p:nvSpPr>
        <p:spPr>
          <a:xfrm>
            <a:off x="5627410" y="223775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219" name="Google Shape;219;p4"/>
          <p:cNvSpPr txBox="1">
            <a:spLocks noGrp="1"/>
          </p:cNvSpPr>
          <p:nvPr>
            <p:ph type="body" idx="5"/>
          </p:nvPr>
        </p:nvSpPr>
        <p:spPr>
          <a:xfrm>
            <a:off x="6441004" y="2308615"/>
            <a:ext cx="5472000" cy="6894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SzPts val="2200"/>
              <a:buNone/>
            </a:pPr>
            <a:endParaRPr b="1" dirty="0"/>
          </a:p>
          <a:p>
            <a:pPr marL="0" lvl="0" indent="0" algn="l" rtl="0">
              <a:lnSpc>
                <a:spcPct val="100000"/>
              </a:lnSpc>
              <a:spcBef>
                <a:spcPts val="0"/>
              </a:spcBef>
              <a:spcAft>
                <a:spcPts val="0"/>
              </a:spcAft>
              <a:buSzPts val="2200"/>
              <a:buNone/>
            </a:pPr>
            <a:r>
              <a:rPr lang="en-US"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Environmental Impacts and Food Sovereignty</a:t>
            </a:r>
            <a:endParaRPr b="1" dirty="0"/>
          </a:p>
          <a:p>
            <a:pPr marL="457200" lvl="0" indent="-368300" algn="l" rtl="0">
              <a:lnSpc>
                <a:spcPct val="100000"/>
              </a:lnSpc>
              <a:spcBef>
                <a:spcPts val="0"/>
              </a:spcBef>
              <a:spcAft>
                <a:spcPts val="0"/>
              </a:spcAft>
              <a:buClr>
                <a:srgbClr val="374151"/>
              </a:buClr>
              <a:buSzPts val="2200"/>
              <a:buChar char="-"/>
            </a:pPr>
            <a:r>
              <a:rPr lang="en-US" b="1" dirty="0"/>
              <a:t>Community Supported Agriculture (CSA)</a:t>
            </a:r>
            <a:endParaRPr b="1" dirty="0"/>
          </a:p>
          <a:p>
            <a:pPr marL="0" lvl="0" indent="0" algn="l" rtl="0">
              <a:lnSpc>
                <a:spcPct val="90000"/>
              </a:lnSpc>
              <a:spcBef>
                <a:spcPts val="1500"/>
              </a:spcBef>
              <a:spcAft>
                <a:spcPts val="0"/>
              </a:spcAft>
              <a:buClr>
                <a:srgbClr val="000000"/>
              </a:buClr>
              <a:buSzPts val="2200"/>
              <a:buNone/>
            </a:pPr>
            <a:endParaRPr b="1" dirty="0"/>
          </a:p>
        </p:txBody>
      </p:sp>
      <p:sp>
        <p:nvSpPr>
          <p:cNvPr id="220" name="Google Shape;220;p4"/>
          <p:cNvSpPr txBox="1">
            <a:spLocks noGrp="1"/>
          </p:cNvSpPr>
          <p:nvPr>
            <p:ph type="body" idx="6"/>
          </p:nvPr>
        </p:nvSpPr>
        <p:spPr>
          <a:xfrm>
            <a:off x="5633989" y="315274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221" name="Google Shape;221;p4"/>
          <p:cNvSpPr txBox="1">
            <a:spLocks noGrp="1"/>
          </p:cNvSpPr>
          <p:nvPr>
            <p:ph type="body" idx="7"/>
          </p:nvPr>
        </p:nvSpPr>
        <p:spPr>
          <a:xfrm>
            <a:off x="6441004" y="3170467"/>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dirty="0"/>
              <a:t>Social Impacts and Empowerment</a:t>
            </a:r>
            <a:endParaRPr b="1" dirty="0"/>
          </a:p>
        </p:txBody>
      </p:sp>
      <p:sp>
        <p:nvSpPr>
          <p:cNvPr id="222" name="Google Shape;222;p4"/>
          <p:cNvSpPr txBox="1">
            <a:spLocks noGrp="1"/>
          </p:cNvSpPr>
          <p:nvPr>
            <p:ph type="body" idx="8"/>
          </p:nvPr>
        </p:nvSpPr>
        <p:spPr>
          <a:xfrm>
            <a:off x="5655692" y="406772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223" name="Google Shape;223;p4"/>
          <p:cNvSpPr txBox="1">
            <a:spLocks noGrp="1"/>
          </p:cNvSpPr>
          <p:nvPr>
            <p:ph type="body" idx="9"/>
          </p:nvPr>
        </p:nvSpPr>
        <p:spPr>
          <a:xfrm>
            <a:off x="6441003" y="4067729"/>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dirty="0"/>
              <a:t>Economic Impacts on Communities</a:t>
            </a:r>
            <a:endParaRPr b="1" dirty="0"/>
          </a:p>
        </p:txBody>
      </p:sp>
      <p:sp>
        <p:nvSpPr>
          <p:cNvPr id="224" name="Google Shape;224;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a:t>Content overview</a:t>
            </a:r>
            <a:endParaRPr/>
          </a:p>
        </p:txBody>
      </p:sp>
      <p:grpSp>
        <p:nvGrpSpPr>
          <p:cNvPr id="225" name="Google Shape;225;p4"/>
          <p:cNvGrpSpPr/>
          <p:nvPr/>
        </p:nvGrpSpPr>
        <p:grpSpPr>
          <a:xfrm rot="3730759">
            <a:off x="10867814" y="245891"/>
            <a:ext cx="949887" cy="1163493"/>
            <a:chOff x="7602444" y="4967675"/>
            <a:chExt cx="483620" cy="592374"/>
          </a:xfrm>
        </p:grpSpPr>
        <p:grpSp>
          <p:nvGrpSpPr>
            <p:cNvPr id="226" name="Google Shape;226;p4"/>
            <p:cNvGrpSpPr/>
            <p:nvPr/>
          </p:nvGrpSpPr>
          <p:grpSpPr>
            <a:xfrm>
              <a:off x="7618661" y="4967675"/>
              <a:ext cx="467403" cy="507609"/>
              <a:chOff x="2251964" y="3590497"/>
              <a:chExt cx="467403" cy="507609"/>
            </a:xfrm>
          </p:grpSpPr>
          <p:sp>
            <p:nvSpPr>
              <p:cNvPr id="227" name="Google Shape;227;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8" name="Google Shape;228;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9" name="Google Shape;229;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0" name="Google Shape;230;p4"/>
            <p:cNvGrpSpPr/>
            <p:nvPr/>
          </p:nvGrpSpPr>
          <p:grpSpPr>
            <a:xfrm>
              <a:off x="7602444" y="4993761"/>
              <a:ext cx="421973" cy="566288"/>
              <a:chOff x="2235747" y="3616583"/>
              <a:chExt cx="421973" cy="566288"/>
            </a:xfrm>
          </p:grpSpPr>
          <p:sp>
            <p:nvSpPr>
              <p:cNvPr id="231" name="Google Shape;231;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2" name="Google Shape;23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grpSp>
        <p:nvGrpSpPr>
          <p:cNvPr id="486" name="Google Shape;486;p17"/>
          <p:cNvGrpSpPr/>
          <p:nvPr/>
        </p:nvGrpSpPr>
        <p:grpSpPr>
          <a:xfrm>
            <a:off x="0" y="286255"/>
            <a:ext cx="3199156" cy="2005533"/>
            <a:chOff x="0" y="286255"/>
            <a:chExt cx="3199156" cy="2005533"/>
          </a:xfrm>
        </p:grpSpPr>
        <p:sp>
          <p:nvSpPr>
            <p:cNvPr id="487" name="Google Shape;487;p17"/>
            <p:cNvSpPr/>
            <p:nvPr/>
          </p:nvSpPr>
          <p:spPr>
            <a:xfrm>
              <a:off x="0" y="952658"/>
              <a:ext cx="3104256" cy="1153551"/>
            </a:xfrm>
            <a:custGeom>
              <a:avLst/>
              <a:gdLst/>
              <a:ahLst/>
              <a:cxnLst/>
              <a:rect l="l" t="t" r="r" b="b"/>
              <a:pathLst>
                <a:path w="6493" h="2412" extrusionOk="0">
                  <a:moveTo>
                    <a:pt x="4501" y="0"/>
                  </a:moveTo>
                  <a:lnTo>
                    <a:pt x="4501" y="0"/>
                  </a:lnTo>
                  <a:cubicBezTo>
                    <a:pt x="4394" y="0"/>
                    <a:pt x="4394" y="0"/>
                    <a:pt x="4394" y="0"/>
                  </a:cubicBezTo>
                  <a:cubicBezTo>
                    <a:pt x="0" y="0"/>
                    <a:pt x="0" y="0"/>
                    <a:pt x="0" y="0"/>
                  </a:cubicBezTo>
                  <a:cubicBezTo>
                    <a:pt x="0" y="2098"/>
                    <a:pt x="0" y="2098"/>
                    <a:pt x="0" y="2098"/>
                  </a:cubicBezTo>
                  <a:cubicBezTo>
                    <a:pt x="4394" y="2098"/>
                    <a:pt x="4394" y="2098"/>
                    <a:pt x="4394" y="2098"/>
                  </a:cubicBezTo>
                  <a:cubicBezTo>
                    <a:pt x="4394" y="2411"/>
                    <a:pt x="4394" y="2411"/>
                    <a:pt x="4394" y="2411"/>
                  </a:cubicBezTo>
                  <a:cubicBezTo>
                    <a:pt x="6492" y="2411"/>
                    <a:pt x="6492" y="2411"/>
                    <a:pt x="6492" y="2411"/>
                  </a:cubicBezTo>
                  <a:cubicBezTo>
                    <a:pt x="6492" y="405"/>
                    <a:pt x="6492" y="405"/>
                    <a:pt x="6492" y="405"/>
                  </a:cubicBezTo>
                  <a:cubicBezTo>
                    <a:pt x="6492" y="182"/>
                    <a:pt x="6310" y="0"/>
                    <a:pt x="6087" y="0"/>
                  </a:cubicBezTo>
                  <a:lnTo>
                    <a:pt x="4501" y="0"/>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88" name="Google Shape;488;p17"/>
            <p:cNvSpPr/>
            <p:nvPr/>
          </p:nvSpPr>
          <p:spPr>
            <a:xfrm>
              <a:off x="2018189" y="2106208"/>
              <a:ext cx="1180967" cy="185580"/>
            </a:xfrm>
            <a:custGeom>
              <a:avLst/>
              <a:gdLst/>
              <a:ahLst/>
              <a:cxnLst/>
              <a:rect l="l" t="t" r="r" b="b"/>
              <a:pathLst>
                <a:path w="2471" h="390" extrusionOk="0">
                  <a:moveTo>
                    <a:pt x="2280" y="389"/>
                  </a:moveTo>
                  <a:lnTo>
                    <a:pt x="2280" y="389"/>
                  </a:lnTo>
                  <a:cubicBezTo>
                    <a:pt x="190" y="389"/>
                    <a:pt x="190" y="389"/>
                    <a:pt x="190" y="389"/>
                  </a:cubicBezTo>
                  <a:cubicBezTo>
                    <a:pt x="83" y="389"/>
                    <a:pt x="0" y="298"/>
                    <a:pt x="0" y="190"/>
                  </a:cubicBezTo>
                  <a:lnTo>
                    <a:pt x="0" y="190"/>
                  </a:lnTo>
                  <a:cubicBezTo>
                    <a:pt x="0" y="91"/>
                    <a:pt x="83" y="0"/>
                    <a:pt x="190" y="0"/>
                  </a:cubicBezTo>
                  <a:cubicBezTo>
                    <a:pt x="2280" y="0"/>
                    <a:pt x="2280" y="0"/>
                    <a:pt x="2280" y="0"/>
                  </a:cubicBezTo>
                  <a:cubicBezTo>
                    <a:pt x="2387" y="0"/>
                    <a:pt x="2470" y="91"/>
                    <a:pt x="2470" y="190"/>
                  </a:cubicBezTo>
                  <a:lnTo>
                    <a:pt x="2470" y="190"/>
                  </a:lnTo>
                  <a:cubicBezTo>
                    <a:pt x="2470" y="298"/>
                    <a:pt x="2387" y="389"/>
                    <a:pt x="2280" y="389"/>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89" name="Google Shape;489;p17"/>
            <p:cNvSpPr/>
            <p:nvPr/>
          </p:nvSpPr>
          <p:spPr>
            <a:xfrm>
              <a:off x="750757" y="545645"/>
              <a:ext cx="428101" cy="419665"/>
            </a:xfrm>
            <a:custGeom>
              <a:avLst/>
              <a:gdLst/>
              <a:ahLst/>
              <a:cxnLst/>
              <a:rect l="l" t="t" r="r" b="b"/>
              <a:pathLst>
                <a:path w="893" h="877" extrusionOk="0">
                  <a:moveTo>
                    <a:pt x="892" y="876"/>
                  </a:moveTo>
                  <a:lnTo>
                    <a:pt x="0" y="876"/>
                  </a:lnTo>
                  <a:lnTo>
                    <a:pt x="0" y="0"/>
                  </a:lnTo>
                  <a:lnTo>
                    <a:pt x="892" y="0"/>
                  </a:lnTo>
                  <a:lnTo>
                    <a:pt x="892" y="876"/>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0" name="Google Shape;490;p17"/>
            <p:cNvSpPr/>
            <p:nvPr/>
          </p:nvSpPr>
          <p:spPr>
            <a:xfrm>
              <a:off x="185580" y="286255"/>
              <a:ext cx="1579544" cy="261500"/>
            </a:xfrm>
            <a:custGeom>
              <a:avLst/>
              <a:gdLst/>
              <a:ahLst/>
              <a:cxnLst/>
              <a:rect l="l" t="t" r="r" b="b"/>
              <a:pathLst>
                <a:path w="3305" h="546" extrusionOk="0">
                  <a:moveTo>
                    <a:pt x="3122" y="545"/>
                  </a:moveTo>
                  <a:lnTo>
                    <a:pt x="3122" y="545"/>
                  </a:lnTo>
                  <a:cubicBezTo>
                    <a:pt x="182" y="545"/>
                    <a:pt x="182" y="545"/>
                    <a:pt x="182" y="545"/>
                  </a:cubicBezTo>
                  <a:cubicBezTo>
                    <a:pt x="83" y="545"/>
                    <a:pt x="0" y="463"/>
                    <a:pt x="0" y="364"/>
                  </a:cubicBezTo>
                  <a:cubicBezTo>
                    <a:pt x="0" y="182"/>
                    <a:pt x="0" y="182"/>
                    <a:pt x="0" y="182"/>
                  </a:cubicBezTo>
                  <a:cubicBezTo>
                    <a:pt x="0" y="83"/>
                    <a:pt x="83" y="0"/>
                    <a:pt x="182" y="0"/>
                  </a:cubicBezTo>
                  <a:cubicBezTo>
                    <a:pt x="3122" y="0"/>
                    <a:pt x="3122" y="0"/>
                    <a:pt x="3122" y="0"/>
                  </a:cubicBezTo>
                  <a:cubicBezTo>
                    <a:pt x="3221" y="0"/>
                    <a:pt x="3304" y="83"/>
                    <a:pt x="3304" y="182"/>
                  </a:cubicBezTo>
                  <a:cubicBezTo>
                    <a:pt x="3304" y="364"/>
                    <a:pt x="3304" y="364"/>
                    <a:pt x="3304" y="364"/>
                  </a:cubicBezTo>
                  <a:cubicBezTo>
                    <a:pt x="3304" y="463"/>
                    <a:pt x="3221" y="545"/>
                    <a:pt x="3122" y="545"/>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grpSp>
      <p:sp>
        <p:nvSpPr>
          <p:cNvPr id="491" name="Google Shape;491;p17"/>
          <p:cNvSpPr/>
          <p:nvPr/>
        </p:nvSpPr>
        <p:spPr>
          <a:xfrm>
            <a:off x="1671527" y="2386873"/>
            <a:ext cx="1947600" cy="2144151"/>
          </a:xfrm>
          <a:custGeom>
            <a:avLst/>
            <a:gdLst/>
            <a:ahLst/>
            <a:cxnLst/>
            <a:rect l="l" t="t" r="r" b="b"/>
            <a:pathLst>
              <a:path w="3181" h="3577" extrusionOk="0">
                <a:moveTo>
                  <a:pt x="1734" y="83"/>
                </a:moveTo>
                <a:lnTo>
                  <a:pt x="1734" y="83"/>
                </a:lnTo>
                <a:cubicBezTo>
                  <a:pt x="1652" y="0"/>
                  <a:pt x="1528" y="0"/>
                  <a:pt x="1445"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80" y="2445"/>
                  <a:pt x="3180" y="1528"/>
                  <a:pt x="2618" y="966"/>
                </a:cubicBezTo>
                <a:lnTo>
                  <a:pt x="1734"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2" name="Google Shape;492;p17"/>
          <p:cNvSpPr/>
          <p:nvPr/>
        </p:nvSpPr>
        <p:spPr>
          <a:xfrm>
            <a:off x="5105101" y="2458674"/>
            <a:ext cx="1947600" cy="2144151"/>
          </a:xfrm>
          <a:custGeom>
            <a:avLst/>
            <a:gdLst/>
            <a:ahLst/>
            <a:cxnLst/>
            <a:rect l="l" t="t" r="r" b="b"/>
            <a:pathLst>
              <a:path w="3180" h="3577" extrusionOk="0">
                <a:moveTo>
                  <a:pt x="1734" y="83"/>
                </a:moveTo>
                <a:lnTo>
                  <a:pt x="1734" y="83"/>
                </a:lnTo>
                <a:cubicBezTo>
                  <a:pt x="1652" y="0"/>
                  <a:pt x="1528" y="0"/>
                  <a:pt x="1445" y="83"/>
                </a:cubicBezTo>
                <a:cubicBezTo>
                  <a:pt x="562" y="966"/>
                  <a:pt x="562" y="966"/>
                  <a:pt x="562" y="966"/>
                </a:cubicBezTo>
                <a:cubicBezTo>
                  <a:pt x="0" y="1528"/>
                  <a:pt x="0" y="2445"/>
                  <a:pt x="562" y="3014"/>
                </a:cubicBezTo>
                <a:lnTo>
                  <a:pt x="562" y="3014"/>
                </a:lnTo>
                <a:cubicBezTo>
                  <a:pt x="1132" y="3576"/>
                  <a:pt x="2048" y="3576"/>
                  <a:pt x="2610" y="3014"/>
                </a:cubicBezTo>
                <a:lnTo>
                  <a:pt x="2610" y="3014"/>
                </a:lnTo>
                <a:cubicBezTo>
                  <a:pt x="3179" y="2445"/>
                  <a:pt x="3179" y="1528"/>
                  <a:pt x="2610" y="966"/>
                </a:cubicBezTo>
                <a:lnTo>
                  <a:pt x="1734" y="83"/>
                </a:ln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3" name="Google Shape;493;p17"/>
          <p:cNvSpPr/>
          <p:nvPr/>
        </p:nvSpPr>
        <p:spPr>
          <a:xfrm>
            <a:off x="8444478" y="2458674"/>
            <a:ext cx="1947600" cy="2249731"/>
          </a:xfrm>
          <a:custGeom>
            <a:avLst/>
            <a:gdLst/>
            <a:ahLst/>
            <a:cxnLst/>
            <a:rect l="l" t="t" r="r" b="b"/>
            <a:pathLst>
              <a:path w="3181" h="3577" extrusionOk="0">
                <a:moveTo>
                  <a:pt x="1726" y="83"/>
                </a:moveTo>
                <a:lnTo>
                  <a:pt x="1726" y="83"/>
                </a:lnTo>
                <a:cubicBezTo>
                  <a:pt x="1652" y="0"/>
                  <a:pt x="1520" y="0"/>
                  <a:pt x="1445" y="83"/>
                </a:cubicBezTo>
                <a:cubicBezTo>
                  <a:pt x="562" y="966"/>
                  <a:pt x="562" y="966"/>
                  <a:pt x="562" y="966"/>
                </a:cubicBezTo>
                <a:cubicBezTo>
                  <a:pt x="0" y="1528"/>
                  <a:pt x="0" y="2445"/>
                  <a:pt x="562" y="3014"/>
                </a:cubicBezTo>
                <a:lnTo>
                  <a:pt x="562" y="3014"/>
                </a:lnTo>
                <a:cubicBezTo>
                  <a:pt x="1131" y="3576"/>
                  <a:pt x="2048" y="3576"/>
                  <a:pt x="2610" y="3014"/>
                </a:cubicBezTo>
                <a:lnTo>
                  <a:pt x="2610" y="3014"/>
                </a:lnTo>
                <a:cubicBezTo>
                  <a:pt x="3180" y="2445"/>
                  <a:pt x="3180" y="1528"/>
                  <a:pt x="2610" y="966"/>
                </a:cubicBezTo>
                <a:lnTo>
                  <a:pt x="1726"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4" name="Google Shape;494;p17"/>
          <p:cNvSpPr txBox="1"/>
          <p:nvPr/>
        </p:nvSpPr>
        <p:spPr>
          <a:xfrm>
            <a:off x="1436772" y="3065100"/>
            <a:ext cx="2302500" cy="49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Economic development</a:t>
            </a:r>
            <a:endParaRPr sz="2200" b="0" i="0" u="none" strike="noStrike" cap="none" dirty="0">
              <a:solidFill>
                <a:srgbClr val="0D0D0D"/>
              </a:solidFill>
              <a:latin typeface="Arial"/>
              <a:ea typeface="Arial"/>
              <a:cs typeface="Arial"/>
              <a:sym typeface="Arial"/>
            </a:endParaRPr>
          </a:p>
        </p:txBody>
      </p:sp>
      <p:sp>
        <p:nvSpPr>
          <p:cNvPr id="495" name="Google Shape;495;p17"/>
          <p:cNvSpPr txBox="1"/>
          <p:nvPr/>
        </p:nvSpPr>
        <p:spPr>
          <a:xfrm>
            <a:off x="809993" y="4603005"/>
            <a:ext cx="3199200"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rgbClr val="000000"/>
                </a:solidFill>
                <a:latin typeface="Calibri"/>
                <a:ea typeface="Calibri"/>
                <a:cs typeface="Calibri"/>
                <a:sym typeface="Calibri"/>
              </a:rPr>
              <a:t>Agroecology can help create economic opportunities for community members. This can help reduce poverty and improve the quality of life.</a:t>
            </a:r>
            <a:endParaRPr sz="2000" b="0" i="0" u="none" strike="noStrike" cap="none" dirty="0">
              <a:solidFill>
                <a:srgbClr val="000000"/>
              </a:solidFill>
              <a:latin typeface="Arial"/>
              <a:ea typeface="Arial"/>
              <a:cs typeface="Arial"/>
              <a:sym typeface="Arial"/>
            </a:endParaRPr>
          </a:p>
        </p:txBody>
      </p:sp>
      <p:sp>
        <p:nvSpPr>
          <p:cNvPr id="496" name="Google Shape;496;p17"/>
          <p:cNvSpPr txBox="1"/>
          <p:nvPr/>
        </p:nvSpPr>
        <p:spPr>
          <a:xfrm>
            <a:off x="9079430" y="4321993"/>
            <a:ext cx="230257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17"/>
          <p:cNvSpPr txBox="1"/>
          <p:nvPr/>
        </p:nvSpPr>
        <p:spPr>
          <a:xfrm>
            <a:off x="8645080" y="3065100"/>
            <a:ext cx="1585638"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Environ-</a:t>
            </a:r>
            <a:endParaRPr sz="2200" b="1" i="0" u="none" strike="noStrike" cap="none" dirty="0">
              <a:solidFill>
                <a:srgbClr val="0D0D0D"/>
              </a:solidFill>
              <a:latin typeface="Calibri"/>
              <a:ea typeface="Calibri"/>
              <a:cs typeface="Calibri"/>
              <a:sym typeface="Calibri"/>
            </a:endParaRPr>
          </a:p>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mental protection</a:t>
            </a:r>
            <a:endParaRPr sz="2200" b="0" i="0" u="none" strike="noStrike" cap="none" dirty="0">
              <a:solidFill>
                <a:srgbClr val="0D0D0D"/>
              </a:solidFill>
              <a:latin typeface="Arial"/>
              <a:ea typeface="Arial"/>
              <a:cs typeface="Arial"/>
              <a:sym typeface="Arial"/>
            </a:endParaRPr>
          </a:p>
        </p:txBody>
      </p:sp>
      <p:sp>
        <p:nvSpPr>
          <p:cNvPr id="498" name="Google Shape;498;p17"/>
          <p:cNvSpPr txBox="1"/>
          <p:nvPr/>
        </p:nvSpPr>
        <p:spPr>
          <a:xfrm>
            <a:off x="8015319" y="4646529"/>
            <a:ext cx="3124200"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dirty="0">
                <a:latin typeface="Calibri"/>
                <a:ea typeface="Calibri"/>
                <a:cs typeface="Calibri"/>
                <a:sym typeface="Calibri"/>
              </a:rPr>
              <a:t>A</a:t>
            </a:r>
            <a:r>
              <a:rPr lang="en-US" sz="2000" b="0" i="0" u="none" strike="noStrike" cap="none" dirty="0">
                <a:solidFill>
                  <a:srgbClr val="000000"/>
                </a:solidFill>
                <a:latin typeface="Calibri"/>
                <a:ea typeface="Calibri"/>
                <a:cs typeface="Calibri"/>
                <a:sym typeface="Calibri"/>
              </a:rPr>
              <a:t>groecology can help protect the environment. This can help safeguard natural resources and reduce pollution.</a:t>
            </a:r>
            <a:endParaRPr sz="2000" b="0" i="0" u="none" strike="noStrike" cap="none" dirty="0">
              <a:solidFill>
                <a:srgbClr val="000000"/>
              </a:solidFill>
              <a:latin typeface="Arial"/>
              <a:ea typeface="Arial"/>
              <a:cs typeface="Arial"/>
              <a:sym typeface="Arial"/>
            </a:endParaRPr>
          </a:p>
        </p:txBody>
      </p:sp>
      <p:sp>
        <p:nvSpPr>
          <p:cNvPr id="499" name="Google Shape;499;p17"/>
          <p:cNvSpPr txBox="1"/>
          <p:nvPr/>
        </p:nvSpPr>
        <p:spPr>
          <a:xfrm>
            <a:off x="5105101" y="3119659"/>
            <a:ext cx="1947600"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Social inclusion</a:t>
            </a:r>
            <a:endParaRPr sz="2200" b="0" i="0" u="none" strike="noStrike" cap="none" dirty="0">
              <a:solidFill>
                <a:srgbClr val="0D0D0D"/>
              </a:solidFill>
              <a:latin typeface="Arial"/>
              <a:ea typeface="Arial"/>
              <a:cs typeface="Arial"/>
              <a:sym typeface="Arial"/>
            </a:endParaRPr>
          </a:p>
        </p:txBody>
      </p:sp>
      <p:sp>
        <p:nvSpPr>
          <p:cNvPr id="500" name="Google Shape;500;p17"/>
          <p:cNvSpPr txBox="1"/>
          <p:nvPr/>
        </p:nvSpPr>
        <p:spPr>
          <a:xfrm>
            <a:off x="4517506" y="4603005"/>
            <a:ext cx="2989500"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Agroecology can help include marginalised groups in society. This can help create a more equal and inclusive society.</a:t>
            </a:r>
            <a:endParaRPr sz="2000" b="0" i="0" u="none" strike="noStrike" cap="none">
              <a:solidFill>
                <a:srgbClr val="000000"/>
              </a:solidFill>
              <a:latin typeface="Arial"/>
              <a:ea typeface="Arial"/>
              <a:cs typeface="Arial"/>
              <a:sym typeface="Arial"/>
            </a:endParaRPr>
          </a:p>
        </p:txBody>
      </p:sp>
      <p:sp>
        <p:nvSpPr>
          <p:cNvPr id="501" name="Google Shape;501;p17"/>
          <p:cNvSpPr txBox="1"/>
          <p:nvPr/>
        </p:nvSpPr>
        <p:spPr>
          <a:xfrm>
            <a:off x="3337583" y="161388"/>
            <a:ext cx="8618656" cy="2249732"/>
          </a:xfrm>
          <a:prstGeom prst="rect">
            <a:avLst/>
          </a:prstGeom>
          <a:solidFill>
            <a:srgbClr val="9FDADF"/>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dirty="0">
                <a:solidFill>
                  <a:srgbClr val="010101"/>
                </a:solidFill>
                <a:latin typeface="Calibri"/>
                <a:ea typeface="Calibri"/>
                <a:cs typeface="Calibri"/>
                <a:sym typeface="Calibri"/>
              </a:rPr>
              <a:t>Agroecology a source of empowerment: </a:t>
            </a:r>
            <a:r>
              <a:rPr lang="en-US" sz="1600" b="0" i="0" u="none" strike="noStrike" cap="none" dirty="0">
                <a:solidFill>
                  <a:srgbClr val="010101"/>
                </a:solidFill>
                <a:latin typeface="Calibri"/>
                <a:ea typeface="Calibri"/>
                <a:cs typeface="Calibri"/>
                <a:sym typeface="Calibri"/>
              </a:rPr>
              <a:t>  </a:t>
            </a:r>
            <a:r>
              <a:rPr lang="en-US" sz="1900" b="0" i="0" u="none" strike="noStrike" cap="none" dirty="0">
                <a:solidFill>
                  <a:srgbClr val="010101"/>
                </a:solidFill>
                <a:latin typeface="Calibri"/>
                <a:ea typeface="Calibri"/>
                <a:cs typeface="Calibri"/>
                <a:sym typeface="Calibri"/>
              </a:rPr>
              <a:t>Agroecology projects involve collaboration between farmers and other community members, such as schools, non-governmental </a:t>
            </a:r>
            <a:r>
              <a:rPr lang="en-US" sz="1900" b="0" i="0" u="none" strike="noStrike" cap="none" dirty="0" err="1">
                <a:solidFill>
                  <a:srgbClr val="010101"/>
                </a:solidFill>
                <a:latin typeface="Calibri"/>
                <a:ea typeface="Calibri"/>
                <a:cs typeface="Calibri"/>
                <a:sym typeface="Calibri"/>
              </a:rPr>
              <a:t>organisations</a:t>
            </a:r>
            <a:r>
              <a:rPr lang="en-US" sz="1900" b="0" i="0" u="none" strike="noStrike" cap="none" dirty="0">
                <a:solidFill>
                  <a:srgbClr val="010101"/>
                </a:solidFill>
                <a:latin typeface="Calibri"/>
                <a:ea typeface="Calibri"/>
                <a:cs typeface="Calibri"/>
                <a:sym typeface="Calibri"/>
              </a:rPr>
              <a:t> and governments. This collaboration can help share resources and knowledge and build consensus for agroecology. Agricultural production can help people develop </a:t>
            </a:r>
            <a:r>
              <a:rPr lang="en-US" sz="1900" b="1" i="0" u="none" strike="noStrike" cap="none" dirty="0">
                <a:solidFill>
                  <a:srgbClr val="010101"/>
                </a:solidFill>
                <a:latin typeface="Calibri"/>
                <a:ea typeface="Calibri"/>
                <a:cs typeface="Calibri"/>
                <a:sym typeface="Calibri"/>
              </a:rPr>
              <a:t>entrepreneurial skills,</a:t>
            </a:r>
            <a:r>
              <a:rPr lang="en-US" sz="1900" b="0" i="0" u="none" strike="noStrike" cap="none" dirty="0">
                <a:solidFill>
                  <a:srgbClr val="010101"/>
                </a:solidFill>
                <a:latin typeface="Calibri"/>
                <a:ea typeface="Calibri"/>
                <a:cs typeface="Calibri"/>
                <a:sym typeface="Calibri"/>
              </a:rPr>
              <a:t> </a:t>
            </a:r>
            <a:r>
              <a:rPr lang="en-US" sz="1900" b="1" i="0" u="none" strike="noStrike" cap="none" dirty="0">
                <a:solidFill>
                  <a:srgbClr val="010101"/>
                </a:solidFill>
                <a:latin typeface="Calibri"/>
                <a:ea typeface="Calibri"/>
                <a:cs typeface="Calibri"/>
                <a:sym typeface="Calibri"/>
              </a:rPr>
              <a:t>leadership skills and problem-solving skills</a:t>
            </a:r>
            <a:r>
              <a:rPr lang="en-US" sz="1900" b="0" i="0" u="none" strike="noStrike" cap="none" dirty="0">
                <a:solidFill>
                  <a:srgbClr val="010101"/>
                </a:solidFill>
                <a:latin typeface="Calibri"/>
                <a:ea typeface="Calibri"/>
                <a:cs typeface="Calibri"/>
                <a:sym typeface="Calibri"/>
              </a:rPr>
              <a:t>. These skills can help people become more active members of their communities and improve their living conditions.</a:t>
            </a:r>
            <a:endParaRPr sz="1900" b="0" i="0" u="none" strike="noStrike" cap="none" dirty="0">
              <a:solidFill>
                <a:srgbClr val="01010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g2a90ff9d01a_0_67"/>
          <p:cNvSpPr txBox="1">
            <a:spLocks noGrp="1"/>
          </p:cNvSpPr>
          <p:nvPr>
            <p:ph type="body" idx="1"/>
          </p:nvPr>
        </p:nvSpPr>
        <p:spPr>
          <a:xfrm>
            <a:off x="609600" y="1262475"/>
            <a:ext cx="11334744" cy="4466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1900" dirty="0"/>
              <a:t>Women play a key role in agricultural production and food security but are often </a:t>
            </a:r>
            <a:r>
              <a:rPr lang="en-US" sz="1900" dirty="0" err="1"/>
              <a:t>marginalised</a:t>
            </a:r>
            <a:r>
              <a:rPr lang="en-US" sz="1900" dirty="0"/>
              <a:t> and have limited access to resources.</a:t>
            </a:r>
            <a:endParaRPr sz="1900" dirty="0"/>
          </a:p>
          <a:p>
            <a:pPr marL="0" lvl="0" indent="0" algn="l" rtl="0">
              <a:lnSpc>
                <a:spcPct val="115000"/>
              </a:lnSpc>
              <a:spcBef>
                <a:spcPts val="0"/>
              </a:spcBef>
              <a:spcAft>
                <a:spcPts val="0"/>
              </a:spcAft>
              <a:buSzPts val="2400"/>
              <a:buNone/>
            </a:pPr>
            <a:r>
              <a:rPr lang="en-US" sz="1900" dirty="0"/>
              <a:t>Agroecology can empower women in several ways, including by:</a:t>
            </a:r>
            <a:endParaRPr sz="1900" dirty="0"/>
          </a:p>
          <a:p>
            <a:pPr marL="457200" lvl="0" indent="-349250" algn="l" rtl="0">
              <a:lnSpc>
                <a:spcPct val="115000"/>
              </a:lnSpc>
              <a:spcBef>
                <a:spcPts val="0"/>
              </a:spcBef>
              <a:spcAft>
                <a:spcPts val="0"/>
              </a:spcAft>
              <a:buSzPts val="1900"/>
              <a:buChar char="●"/>
            </a:pPr>
            <a:r>
              <a:rPr lang="en-US" sz="1900" b="1" dirty="0">
                <a:highlight>
                  <a:srgbClr val="8DC641"/>
                </a:highlight>
              </a:rPr>
              <a:t>Improving their knowledge and skills:</a:t>
            </a:r>
            <a:r>
              <a:rPr lang="en-US" sz="1900" dirty="0"/>
              <a:t> Agroecological practices, such as diversified crop management and integrated pest management, require a deeper understanding of agricultural principles and techniques. Training in agroecology can provide women with the knowledge and skills needed to become more effective farmers and better custodians of their land.</a:t>
            </a:r>
            <a:endParaRPr sz="1900" dirty="0"/>
          </a:p>
          <a:p>
            <a:pPr marL="457200" lvl="0" indent="-349250" algn="l" rtl="0">
              <a:lnSpc>
                <a:spcPct val="115000"/>
              </a:lnSpc>
              <a:spcBef>
                <a:spcPts val="0"/>
              </a:spcBef>
              <a:spcAft>
                <a:spcPts val="0"/>
              </a:spcAft>
              <a:buSzPts val="1900"/>
              <a:buChar char="●"/>
            </a:pPr>
            <a:r>
              <a:rPr lang="en-US" sz="1900" b="1" dirty="0">
                <a:highlight>
                  <a:srgbClr val="8DC641"/>
                </a:highlight>
              </a:rPr>
              <a:t>Strengthening their economic opportunities:</a:t>
            </a:r>
            <a:r>
              <a:rPr lang="en-US" sz="1900" dirty="0"/>
              <a:t> Agroecology can increase women's incomes by promoting the production of high-value crops, expanding markets and improving access to fair and equitable prices. This can lead to greater economic independence and decision-making power for women in farming households.</a:t>
            </a:r>
            <a:endParaRPr sz="1900" dirty="0"/>
          </a:p>
          <a:p>
            <a:pPr marL="457200" lvl="0" indent="-349250" algn="l" rtl="0">
              <a:lnSpc>
                <a:spcPct val="115000"/>
              </a:lnSpc>
              <a:spcBef>
                <a:spcPts val="0"/>
              </a:spcBef>
              <a:spcAft>
                <a:spcPts val="0"/>
              </a:spcAft>
              <a:buSzPts val="1900"/>
              <a:buChar char="●"/>
            </a:pPr>
            <a:r>
              <a:rPr lang="en-US" sz="1900" b="1" dirty="0">
                <a:highlight>
                  <a:srgbClr val="8DC641"/>
                </a:highlight>
              </a:rPr>
              <a:t>Promoting gender equality:</a:t>
            </a:r>
            <a:r>
              <a:rPr lang="en-US" sz="1900" dirty="0"/>
              <a:t> Agroecological practices, which </a:t>
            </a:r>
            <a:r>
              <a:rPr lang="en-US" sz="1900" dirty="0" err="1"/>
              <a:t>emphasise</a:t>
            </a:r>
            <a:r>
              <a:rPr lang="en-US" sz="1900" dirty="0"/>
              <a:t> collaboration, knowledge sharing and collective action, can foster a more equitable and inclusive environment for women in farming communities. This can lead to a reduction in gender-based discrimination and a more equitable distribution of resources and opportunities</a:t>
            </a:r>
            <a:endParaRPr sz="1900" dirty="0"/>
          </a:p>
          <a:p>
            <a:pPr marL="228600" lvl="0" indent="-228600" algn="l" rtl="0">
              <a:lnSpc>
                <a:spcPct val="90000"/>
              </a:lnSpc>
              <a:spcBef>
                <a:spcPts val="0"/>
              </a:spcBef>
              <a:spcAft>
                <a:spcPts val="0"/>
              </a:spcAft>
              <a:buClr>
                <a:srgbClr val="000000"/>
              </a:buClr>
              <a:buSzPts val="2400"/>
              <a:buNone/>
            </a:pPr>
            <a:endParaRPr sz="1900" dirty="0"/>
          </a:p>
          <a:p>
            <a:pPr marL="0" lvl="0" indent="0" algn="l" rtl="0">
              <a:lnSpc>
                <a:spcPct val="90000"/>
              </a:lnSpc>
              <a:spcBef>
                <a:spcPts val="1000"/>
              </a:spcBef>
              <a:spcAft>
                <a:spcPts val="0"/>
              </a:spcAft>
              <a:buClr>
                <a:srgbClr val="000000"/>
              </a:buClr>
              <a:buSzPts val="2400"/>
              <a:buNone/>
            </a:pPr>
            <a:endParaRPr sz="1900" dirty="0"/>
          </a:p>
          <a:p>
            <a:pPr marL="0" lvl="0" indent="0" algn="l" rtl="0">
              <a:lnSpc>
                <a:spcPct val="90000"/>
              </a:lnSpc>
              <a:spcBef>
                <a:spcPts val="1000"/>
              </a:spcBef>
              <a:spcAft>
                <a:spcPts val="0"/>
              </a:spcAft>
              <a:buClr>
                <a:srgbClr val="000000"/>
              </a:buClr>
              <a:buSzPts val="2400"/>
              <a:buNone/>
            </a:pPr>
            <a:endParaRPr sz="1900" dirty="0"/>
          </a:p>
        </p:txBody>
      </p:sp>
      <p:sp>
        <p:nvSpPr>
          <p:cNvPr id="507" name="Google Shape;507;g2a90ff9d01a_0_67"/>
          <p:cNvSpPr txBox="1">
            <a:spLocks noGrp="1"/>
          </p:cNvSpPr>
          <p:nvPr>
            <p:ph type="body" idx="2"/>
          </p:nvPr>
        </p:nvSpPr>
        <p:spPr>
          <a:xfrm>
            <a:off x="597600" y="5608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solidFill>
                  <a:srgbClr val="75A949"/>
                </a:solidFill>
              </a:rPr>
              <a:t>Empowering Women</a:t>
            </a:r>
            <a:endParaRPr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pic>
        <p:nvPicPr>
          <p:cNvPr id="3" name="Graphic 2" descr="Group of women outline">
            <a:extLst>
              <a:ext uri="{FF2B5EF4-FFF2-40B4-BE49-F238E27FC236}">
                <a16:creationId xmlns:a16="http://schemas.microsoft.com/office/drawing/2014/main" id="{BEF2A436-866B-2726-531A-E34630446F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78300" y="348075"/>
            <a:ext cx="914400" cy="914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a:extLst>
              <a:ext uri="{FF2B5EF4-FFF2-40B4-BE49-F238E27FC236}">
                <a16:creationId xmlns:a16="http://schemas.microsoft.com/office/drawing/2014/main" id="{050CE68C-A791-31C5-B64B-2E48C4700547}"/>
              </a:ext>
            </a:extLst>
          </p:cNvPr>
          <p:cNvSpPr txBox="1"/>
          <p:nvPr/>
        </p:nvSpPr>
        <p:spPr>
          <a:xfrm>
            <a:off x="0" y="6191250"/>
            <a:ext cx="12192000" cy="666750"/>
          </a:xfrm>
          <a:prstGeom prst="rect">
            <a:avLst/>
          </a:prstGeom>
          <a:solidFill>
            <a:schemeClr val="bg1"/>
          </a:solidFill>
        </p:spPr>
        <p:txBody>
          <a:bodyPr wrap="square" rtlCol="0">
            <a:spAutoFit/>
          </a:bodyPr>
          <a:lstStyle/>
          <a:p>
            <a:endParaRPr lang="en-IE" dirty="0"/>
          </a:p>
        </p:txBody>
      </p:sp>
      <p:sp>
        <p:nvSpPr>
          <p:cNvPr id="512" name="Google Shape;512;p18"/>
          <p:cNvSpPr/>
          <p:nvPr/>
        </p:nvSpPr>
        <p:spPr>
          <a:xfrm>
            <a:off x="7154100" y="273850"/>
            <a:ext cx="4693800" cy="942300"/>
          </a:xfrm>
          <a:prstGeom prst="wedgeRoundRectCallout">
            <a:avLst>
              <a:gd name="adj1" fmla="val -29132"/>
              <a:gd name="adj2" fmla="val 72360"/>
              <a:gd name="adj3" fmla="val 0"/>
            </a:avLst>
          </a:prstGeom>
          <a:solidFill>
            <a:srgbClr val="63C1D3">
              <a:alpha val="8000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18"/>
          <p:cNvSpPr/>
          <p:nvPr/>
        </p:nvSpPr>
        <p:spPr>
          <a:xfrm>
            <a:off x="6514945" y="1719877"/>
            <a:ext cx="1543662" cy="2025194"/>
          </a:xfrm>
          <a:custGeom>
            <a:avLst/>
            <a:gdLst/>
            <a:ahLst/>
            <a:cxnLst/>
            <a:rect l="l" t="t" r="r" b="b"/>
            <a:pathLst>
              <a:path w="2954" h="3878" extrusionOk="0">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4" name="Google Shape;514;p18"/>
          <p:cNvSpPr/>
          <p:nvPr/>
        </p:nvSpPr>
        <p:spPr>
          <a:xfrm>
            <a:off x="6284548" y="2332734"/>
            <a:ext cx="1317873" cy="2209511"/>
          </a:xfrm>
          <a:custGeom>
            <a:avLst/>
            <a:gdLst/>
            <a:ahLst/>
            <a:cxnLst/>
            <a:rect l="l" t="t" r="r" b="b"/>
            <a:pathLst>
              <a:path w="2524" h="4229" extrusionOk="0">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p18"/>
          <p:cNvSpPr/>
          <p:nvPr/>
        </p:nvSpPr>
        <p:spPr>
          <a:xfrm>
            <a:off x="3948318" y="687697"/>
            <a:ext cx="1778668" cy="1598958"/>
          </a:xfrm>
          <a:custGeom>
            <a:avLst/>
            <a:gdLst/>
            <a:ahLst/>
            <a:cxnLst/>
            <a:rect l="l" t="t" r="r" b="b"/>
            <a:pathLst>
              <a:path w="3404" h="3062" extrusionOk="0">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p18"/>
          <p:cNvSpPr/>
          <p:nvPr/>
        </p:nvSpPr>
        <p:spPr>
          <a:xfrm>
            <a:off x="4386073" y="869711"/>
            <a:ext cx="2449123" cy="836342"/>
          </a:xfrm>
          <a:custGeom>
            <a:avLst/>
            <a:gdLst/>
            <a:ahLst/>
            <a:cxnLst/>
            <a:rect l="l" t="t" r="r" b="b"/>
            <a:pathLst>
              <a:path w="4688" h="1599" extrusionOk="0">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18"/>
          <p:cNvSpPr/>
          <p:nvPr/>
        </p:nvSpPr>
        <p:spPr>
          <a:xfrm>
            <a:off x="4081948" y="3558448"/>
            <a:ext cx="1942249" cy="1571310"/>
          </a:xfrm>
          <a:custGeom>
            <a:avLst/>
            <a:gdLst/>
            <a:ahLst/>
            <a:cxnLst/>
            <a:rect l="l" t="t" r="r" b="b"/>
            <a:pathLst>
              <a:path w="3717" h="3009" extrusionOk="0">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p18"/>
          <p:cNvSpPr/>
          <p:nvPr/>
        </p:nvSpPr>
        <p:spPr>
          <a:xfrm>
            <a:off x="3747872" y="2717498"/>
            <a:ext cx="1575918" cy="1995241"/>
          </a:xfrm>
          <a:custGeom>
            <a:avLst/>
            <a:gdLst/>
            <a:ahLst/>
            <a:cxnLst/>
            <a:rect l="l" t="t" r="r" b="b"/>
            <a:pathLst>
              <a:path w="3018" h="3817" extrusionOk="0">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9" name="Google Shape;519;p18"/>
          <p:cNvGrpSpPr/>
          <p:nvPr/>
        </p:nvGrpSpPr>
        <p:grpSpPr>
          <a:xfrm>
            <a:off x="4450584" y="3945516"/>
            <a:ext cx="820214" cy="827127"/>
            <a:chOff x="6256100" y="4406950"/>
            <a:chExt cx="820214" cy="827127"/>
          </a:xfrm>
        </p:grpSpPr>
        <p:sp>
          <p:nvSpPr>
            <p:cNvPr id="520" name="Google Shape;520;p18"/>
            <p:cNvSpPr/>
            <p:nvPr/>
          </p:nvSpPr>
          <p:spPr>
            <a:xfrm>
              <a:off x="6256100" y="4406950"/>
              <a:ext cx="820214" cy="827127"/>
            </a:xfrm>
            <a:custGeom>
              <a:avLst/>
              <a:gdLst/>
              <a:ahLst/>
              <a:cxnLst/>
              <a:rect l="l" t="t" r="r" b="b"/>
              <a:pathLst>
                <a:path w="1572" h="1581" extrusionOk="0">
                  <a:moveTo>
                    <a:pt x="1347" y="234"/>
                  </a:moveTo>
                  <a:lnTo>
                    <a:pt x="1347" y="234"/>
                  </a:lnTo>
                  <a:cubicBezTo>
                    <a:pt x="1194" y="90"/>
                    <a:pt x="996" y="0"/>
                    <a:pt x="790" y="0"/>
                  </a:cubicBezTo>
                  <a:cubicBezTo>
                    <a:pt x="574" y="0"/>
                    <a:pt x="377" y="90"/>
                    <a:pt x="233" y="234"/>
                  </a:cubicBezTo>
                  <a:cubicBezTo>
                    <a:pt x="81" y="386"/>
                    <a:pt x="0" y="584"/>
                    <a:pt x="0" y="790"/>
                  </a:cubicBezTo>
                  <a:cubicBezTo>
                    <a:pt x="0" y="1006"/>
                    <a:pt x="81" y="1203"/>
                    <a:pt x="233" y="1347"/>
                  </a:cubicBezTo>
                  <a:cubicBezTo>
                    <a:pt x="377" y="1500"/>
                    <a:pt x="565" y="1580"/>
                    <a:pt x="781" y="1580"/>
                  </a:cubicBezTo>
                  <a:cubicBezTo>
                    <a:pt x="781" y="1580"/>
                    <a:pt x="781" y="1580"/>
                    <a:pt x="790" y="1580"/>
                  </a:cubicBezTo>
                  <a:lnTo>
                    <a:pt x="790" y="1580"/>
                  </a:lnTo>
                  <a:lnTo>
                    <a:pt x="790" y="1580"/>
                  </a:lnTo>
                  <a:cubicBezTo>
                    <a:pt x="996" y="1580"/>
                    <a:pt x="1194" y="1500"/>
                    <a:pt x="1347" y="1347"/>
                  </a:cubicBezTo>
                  <a:cubicBezTo>
                    <a:pt x="1490" y="1203"/>
                    <a:pt x="1571" y="1006"/>
                    <a:pt x="1571" y="790"/>
                  </a:cubicBezTo>
                  <a:cubicBezTo>
                    <a:pt x="1571" y="584"/>
                    <a:pt x="1490" y="386"/>
                    <a:pt x="1347" y="234"/>
                  </a:cubicBezTo>
                  <a:close/>
                  <a:moveTo>
                    <a:pt x="332" y="1284"/>
                  </a:moveTo>
                  <a:lnTo>
                    <a:pt x="332" y="1284"/>
                  </a:lnTo>
                  <a:lnTo>
                    <a:pt x="332" y="1284"/>
                  </a:lnTo>
                  <a:cubicBezTo>
                    <a:pt x="332" y="1275"/>
                    <a:pt x="332" y="1275"/>
                    <a:pt x="332" y="1275"/>
                  </a:cubicBezTo>
                  <a:cubicBezTo>
                    <a:pt x="431" y="1185"/>
                    <a:pt x="601" y="1131"/>
                    <a:pt x="781" y="1131"/>
                  </a:cubicBezTo>
                  <a:cubicBezTo>
                    <a:pt x="960" y="1131"/>
                    <a:pt x="1131" y="1185"/>
                    <a:pt x="1239" y="1284"/>
                  </a:cubicBezTo>
                  <a:lnTo>
                    <a:pt x="1239" y="1284"/>
                  </a:lnTo>
                  <a:lnTo>
                    <a:pt x="1239" y="1293"/>
                  </a:lnTo>
                  <a:cubicBezTo>
                    <a:pt x="1113" y="1410"/>
                    <a:pt x="952" y="1473"/>
                    <a:pt x="790" y="1473"/>
                  </a:cubicBezTo>
                  <a:cubicBezTo>
                    <a:pt x="781" y="1473"/>
                    <a:pt x="772" y="1473"/>
                    <a:pt x="772" y="1473"/>
                  </a:cubicBezTo>
                  <a:cubicBezTo>
                    <a:pt x="601" y="1473"/>
                    <a:pt x="449" y="1401"/>
                    <a:pt x="332" y="1284"/>
                  </a:cubicBezTo>
                  <a:close/>
                  <a:moveTo>
                    <a:pt x="1320" y="1221"/>
                  </a:moveTo>
                  <a:lnTo>
                    <a:pt x="1320" y="1221"/>
                  </a:lnTo>
                  <a:cubicBezTo>
                    <a:pt x="1311" y="1212"/>
                    <a:pt x="1311" y="1212"/>
                    <a:pt x="1302" y="1203"/>
                  </a:cubicBezTo>
                  <a:cubicBezTo>
                    <a:pt x="1248" y="1149"/>
                    <a:pt x="1167" y="1104"/>
                    <a:pt x="1077" y="1078"/>
                  </a:cubicBezTo>
                  <a:cubicBezTo>
                    <a:pt x="987" y="1042"/>
                    <a:pt x="880" y="1024"/>
                    <a:pt x="781" y="1024"/>
                  </a:cubicBezTo>
                  <a:cubicBezTo>
                    <a:pt x="574" y="1024"/>
                    <a:pt x="386" y="1086"/>
                    <a:pt x="260" y="1194"/>
                  </a:cubicBezTo>
                  <a:cubicBezTo>
                    <a:pt x="260" y="1203"/>
                    <a:pt x="251" y="1203"/>
                    <a:pt x="251" y="1212"/>
                  </a:cubicBezTo>
                  <a:cubicBezTo>
                    <a:pt x="153" y="1095"/>
                    <a:pt x="99" y="943"/>
                    <a:pt x="99" y="790"/>
                  </a:cubicBezTo>
                  <a:cubicBezTo>
                    <a:pt x="99" y="611"/>
                    <a:pt x="170" y="440"/>
                    <a:pt x="305" y="305"/>
                  </a:cubicBezTo>
                  <a:cubicBezTo>
                    <a:pt x="431" y="180"/>
                    <a:pt x="601" y="108"/>
                    <a:pt x="790" y="108"/>
                  </a:cubicBezTo>
                  <a:cubicBezTo>
                    <a:pt x="969" y="108"/>
                    <a:pt x="1140" y="180"/>
                    <a:pt x="1266" y="305"/>
                  </a:cubicBezTo>
                  <a:cubicBezTo>
                    <a:pt x="1400" y="440"/>
                    <a:pt x="1472" y="611"/>
                    <a:pt x="1472" y="790"/>
                  </a:cubicBezTo>
                  <a:cubicBezTo>
                    <a:pt x="1472" y="952"/>
                    <a:pt x="1418" y="1095"/>
                    <a:pt x="1320" y="1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1" name="Google Shape;521;p18"/>
            <p:cNvSpPr/>
            <p:nvPr/>
          </p:nvSpPr>
          <p:spPr>
            <a:xfrm>
              <a:off x="6449634" y="4496805"/>
              <a:ext cx="426234" cy="426234"/>
            </a:xfrm>
            <a:custGeom>
              <a:avLst/>
              <a:gdLst/>
              <a:ahLst/>
              <a:cxnLst/>
              <a:rect l="l" t="t" r="r" b="b"/>
              <a:pathLst>
                <a:path w="818" h="818" extrusionOk="0">
                  <a:moveTo>
                    <a:pt x="413" y="0"/>
                  </a:moveTo>
                  <a:lnTo>
                    <a:pt x="413" y="0"/>
                  </a:lnTo>
                  <a:cubicBezTo>
                    <a:pt x="188" y="0"/>
                    <a:pt x="0" y="179"/>
                    <a:pt x="0" y="404"/>
                  </a:cubicBezTo>
                  <a:cubicBezTo>
                    <a:pt x="0" y="628"/>
                    <a:pt x="188" y="817"/>
                    <a:pt x="413" y="817"/>
                  </a:cubicBezTo>
                  <a:cubicBezTo>
                    <a:pt x="637" y="817"/>
                    <a:pt x="817" y="628"/>
                    <a:pt x="817" y="404"/>
                  </a:cubicBezTo>
                  <a:cubicBezTo>
                    <a:pt x="817" y="179"/>
                    <a:pt x="637" y="0"/>
                    <a:pt x="413" y="0"/>
                  </a:cubicBezTo>
                  <a:close/>
                  <a:moveTo>
                    <a:pt x="413" y="709"/>
                  </a:moveTo>
                  <a:lnTo>
                    <a:pt x="413" y="709"/>
                  </a:lnTo>
                  <a:cubicBezTo>
                    <a:pt x="242" y="709"/>
                    <a:pt x="108" y="574"/>
                    <a:pt x="108" y="404"/>
                  </a:cubicBezTo>
                  <a:cubicBezTo>
                    <a:pt x="108" y="242"/>
                    <a:pt x="242" y="108"/>
                    <a:pt x="413" y="108"/>
                  </a:cubicBezTo>
                  <a:cubicBezTo>
                    <a:pt x="575" y="108"/>
                    <a:pt x="709" y="242"/>
                    <a:pt x="709" y="404"/>
                  </a:cubicBezTo>
                  <a:cubicBezTo>
                    <a:pt x="709" y="574"/>
                    <a:pt x="575" y="709"/>
                    <a:pt x="413" y="7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2" name="Google Shape;522;p18"/>
          <p:cNvGrpSpPr/>
          <p:nvPr/>
        </p:nvGrpSpPr>
        <p:grpSpPr>
          <a:xfrm>
            <a:off x="6844412" y="2563132"/>
            <a:ext cx="866294" cy="1297138"/>
            <a:chOff x="8649928" y="3024566"/>
            <a:chExt cx="866294" cy="1297138"/>
          </a:xfrm>
        </p:grpSpPr>
        <p:sp>
          <p:nvSpPr>
            <p:cNvPr id="523" name="Google Shape;523;p18"/>
            <p:cNvSpPr/>
            <p:nvPr/>
          </p:nvSpPr>
          <p:spPr>
            <a:xfrm>
              <a:off x="9085380" y="4319399"/>
              <a:ext cx="2303" cy="2305"/>
            </a:xfrm>
            <a:custGeom>
              <a:avLst/>
              <a:gdLst/>
              <a:ahLst/>
              <a:cxnLst/>
              <a:rect l="l" t="t" r="r" b="b"/>
              <a:pathLst>
                <a:path w="1" h="1" extrusionOk="0">
                  <a:moveTo>
                    <a:pt x="0" y="0"/>
                  </a:moveTo>
                  <a:lnTo>
                    <a:pt x="0" y="0"/>
                  </a:lnTo>
                </a:path>
              </a:pathLst>
            </a:custGeom>
            <a:solidFill>
              <a:srgbClr val="5F953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p18"/>
            <p:cNvSpPr/>
            <p:nvPr/>
          </p:nvSpPr>
          <p:spPr>
            <a:xfrm>
              <a:off x="9085380" y="4319399"/>
              <a:ext cx="2303" cy="2305"/>
            </a:xfrm>
            <a:custGeom>
              <a:avLst/>
              <a:gdLst/>
              <a:ahLst/>
              <a:cxnLst/>
              <a:rect l="l" t="t" r="r" b="b"/>
              <a:pathLst>
                <a:path w="1" h="1" extrusionOk="0">
                  <a:moveTo>
                    <a:pt x="0" y="0"/>
                  </a:moveTo>
                  <a:lnTo>
                    <a:pt x="0" y="0"/>
                  </a:lnTo>
                </a:path>
              </a:pathLst>
            </a:custGeom>
            <a:solidFill>
              <a:srgbClr val="5F953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5" name="Google Shape;525;p18"/>
            <p:cNvSpPr/>
            <p:nvPr/>
          </p:nvSpPr>
          <p:spPr>
            <a:xfrm>
              <a:off x="8649928" y="3024566"/>
              <a:ext cx="866294" cy="868599"/>
            </a:xfrm>
            <a:custGeom>
              <a:avLst/>
              <a:gdLst/>
              <a:ahLst/>
              <a:cxnLst/>
              <a:rect l="l" t="t" r="r" b="b"/>
              <a:pathLst>
                <a:path w="1660" h="1662" extrusionOk="0">
                  <a:moveTo>
                    <a:pt x="978" y="1616"/>
                  </a:moveTo>
                  <a:lnTo>
                    <a:pt x="978" y="1616"/>
                  </a:lnTo>
                  <a:cubicBezTo>
                    <a:pt x="772" y="1661"/>
                    <a:pt x="556" y="1616"/>
                    <a:pt x="377" y="1490"/>
                  </a:cubicBezTo>
                  <a:cubicBezTo>
                    <a:pt x="206" y="1373"/>
                    <a:pt x="80" y="1194"/>
                    <a:pt x="44" y="978"/>
                  </a:cubicBezTo>
                  <a:cubicBezTo>
                    <a:pt x="0" y="772"/>
                    <a:pt x="44" y="557"/>
                    <a:pt x="170" y="377"/>
                  </a:cubicBezTo>
                  <a:cubicBezTo>
                    <a:pt x="287" y="197"/>
                    <a:pt x="466" y="81"/>
                    <a:pt x="682" y="45"/>
                  </a:cubicBezTo>
                  <a:cubicBezTo>
                    <a:pt x="889" y="0"/>
                    <a:pt x="1104" y="45"/>
                    <a:pt x="1284" y="162"/>
                  </a:cubicBezTo>
                  <a:cubicBezTo>
                    <a:pt x="1463" y="287"/>
                    <a:pt x="1579" y="467"/>
                    <a:pt x="1615" y="682"/>
                  </a:cubicBezTo>
                  <a:cubicBezTo>
                    <a:pt x="1659" y="889"/>
                    <a:pt x="1615" y="1104"/>
                    <a:pt x="1490" y="1284"/>
                  </a:cubicBezTo>
                  <a:cubicBezTo>
                    <a:pt x="1373" y="1454"/>
                    <a:pt x="1194" y="1580"/>
                    <a:pt x="978" y="1616"/>
                  </a:cubicBezTo>
                  <a:close/>
                  <a:moveTo>
                    <a:pt x="700" y="143"/>
                  </a:moveTo>
                  <a:lnTo>
                    <a:pt x="700" y="143"/>
                  </a:lnTo>
                  <a:cubicBezTo>
                    <a:pt x="520" y="179"/>
                    <a:pt x="359" y="278"/>
                    <a:pt x="251" y="440"/>
                  </a:cubicBezTo>
                  <a:cubicBezTo>
                    <a:pt x="152" y="592"/>
                    <a:pt x="107" y="772"/>
                    <a:pt x="143" y="960"/>
                  </a:cubicBezTo>
                  <a:cubicBezTo>
                    <a:pt x="179" y="1140"/>
                    <a:pt x="287" y="1301"/>
                    <a:pt x="439" y="1409"/>
                  </a:cubicBezTo>
                  <a:cubicBezTo>
                    <a:pt x="592" y="1508"/>
                    <a:pt x="781" y="1553"/>
                    <a:pt x="960" y="1517"/>
                  </a:cubicBezTo>
                  <a:cubicBezTo>
                    <a:pt x="1149" y="1481"/>
                    <a:pt x="1301" y="1373"/>
                    <a:pt x="1409" y="1221"/>
                  </a:cubicBezTo>
                  <a:cubicBezTo>
                    <a:pt x="1516" y="1068"/>
                    <a:pt x="1552" y="880"/>
                    <a:pt x="1516" y="700"/>
                  </a:cubicBezTo>
                  <a:cubicBezTo>
                    <a:pt x="1481" y="511"/>
                    <a:pt x="1373" y="359"/>
                    <a:pt x="1221" y="251"/>
                  </a:cubicBezTo>
                  <a:cubicBezTo>
                    <a:pt x="1068" y="143"/>
                    <a:pt x="879" y="108"/>
                    <a:pt x="700" y="14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6" name="Google Shape;526;p18"/>
            <p:cNvSpPr/>
            <p:nvPr/>
          </p:nvSpPr>
          <p:spPr>
            <a:xfrm>
              <a:off x="8891846" y="3174324"/>
              <a:ext cx="389371" cy="343291"/>
            </a:xfrm>
            <a:custGeom>
              <a:avLst/>
              <a:gdLst/>
              <a:ahLst/>
              <a:cxnLst/>
              <a:rect l="l" t="t" r="r" b="b"/>
              <a:pathLst>
                <a:path w="747" h="656" extrusionOk="0">
                  <a:moveTo>
                    <a:pt x="728" y="90"/>
                  </a:moveTo>
                  <a:lnTo>
                    <a:pt x="728" y="90"/>
                  </a:lnTo>
                  <a:cubicBezTo>
                    <a:pt x="404" y="557"/>
                    <a:pt x="404" y="557"/>
                    <a:pt x="404" y="557"/>
                  </a:cubicBezTo>
                  <a:cubicBezTo>
                    <a:pt x="395" y="575"/>
                    <a:pt x="387" y="584"/>
                    <a:pt x="368" y="593"/>
                  </a:cubicBezTo>
                  <a:cubicBezTo>
                    <a:pt x="72" y="646"/>
                    <a:pt x="72" y="646"/>
                    <a:pt x="72" y="646"/>
                  </a:cubicBezTo>
                  <a:cubicBezTo>
                    <a:pt x="45" y="655"/>
                    <a:pt x="18" y="638"/>
                    <a:pt x="9" y="602"/>
                  </a:cubicBezTo>
                  <a:cubicBezTo>
                    <a:pt x="0" y="575"/>
                    <a:pt x="18" y="548"/>
                    <a:pt x="54" y="548"/>
                  </a:cubicBezTo>
                  <a:cubicBezTo>
                    <a:pt x="324" y="494"/>
                    <a:pt x="324" y="494"/>
                    <a:pt x="324" y="494"/>
                  </a:cubicBezTo>
                  <a:cubicBezTo>
                    <a:pt x="638" y="27"/>
                    <a:pt x="638" y="27"/>
                    <a:pt x="638" y="27"/>
                  </a:cubicBezTo>
                  <a:cubicBezTo>
                    <a:pt x="656" y="9"/>
                    <a:pt x="692" y="0"/>
                    <a:pt x="710" y="18"/>
                  </a:cubicBezTo>
                  <a:cubicBezTo>
                    <a:pt x="737" y="36"/>
                    <a:pt x="746" y="63"/>
                    <a:pt x="728" y="9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7" name="Google Shape;527;p18"/>
          <p:cNvGrpSpPr/>
          <p:nvPr/>
        </p:nvGrpSpPr>
        <p:grpSpPr>
          <a:xfrm>
            <a:off x="4508183" y="904271"/>
            <a:ext cx="1108213" cy="942326"/>
            <a:chOff x="6313699" y="1365705"/>
            <a:chExt cx="1108213" cy="942326"/>
          </a:xfrm>
        </p:grpSpPr>
        <p:sp>
          <p:nvSpPr>
            <p:cNvPr id="528" name="Google Shape;528;p18"/>
            <p:cNvSpPr/>
            <p:nvPr/>
          </p:nvSpPr>
          <p:spPr>
            <a:xfrm>
              <a:off x="7419607" y="1365705"/>
              <a:ext cx="2305" cy="2305"/>
            </a:xfrm>
            <a:custGeom>
              <a:avLst/>
              <a:gdLst/>
              <a:ahLst/>
              <a:cxnLst/>
              <a:rect l="l" t="t" r="r" b="b"/>
              <a:pathLst>
                <a:path w="1" h="1" extrusionOk="0">
                  <a:moveTo>
                    <a:pt x="0" y="0"/>
                  </a:moveTo>
                  <a:lnTo>
                    <a:pt x="0" y="0"/>
                  </a:lnTo>
                </a:path>
              </a:pathLst>
            </a:custGeom>
            <a:solidFill>
              <a:srgbClr val="3A668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9" name="Google Shape;529;p18"/>
            <p:cNvSpPr/>
            <p:nvPr/>
          </p:nvSpPr>
          <p:spPr>
            <a:xfrm>
              <a:off x="7419607" y="1365705"/>
              <a:ext cx="2305" cy="2305"/>
            </a:xfrm>
            <a:custGeom>
              <a:avLst/>
              <a:gdLst/>
              <a:ahLst/>
              <a:cxnLst/>
              <a:rect l="l" t="t" r="r" b="b"/>
              <a:pathLst>
                <a:path w="1" h="1" extrusionOk="0">
                  <a:moveTo>
                    <a:pt x="0" y="0"/>
                  </a:moveTo>
                  <a:lnTo>
                    <a:pt x="0" y="0"/>
                  </a:lnTo>
                </a:path>
              </a:pathLst>
            </a:custGeom>
            <a:solidFill>
              <a:srgbClr val="3A668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0" name="Google Shape;530;p18"/>
            <p:cNvSpPr/>
            <p:nvPr/>
          </p:nvSpPr>
          <p:spPr>
            <a:xfrm>
              <a:off x="6313699" y="1467080"/>
              <a:ext cx="840951" cy="840951"/>
            </a:xfrm>
            <a:custGeom>
              <a:avLst/>
              <a:gdLst/>
              <a:ahLst/>
              <a:cxnLst/>
              <a:rect l="l" t="t" r="r" b="b"/>
              <a:pathLst>
                <a:path w="1609" h="1608" extrusionOk="0">
                  <a:moveTo>
                    <a:pt x="800" y="1607"/>
                  </a:moveTo>
                  <a:lnTo>
                    <a:pt x="800" y="1607"/>
                  </a:lnTo>
                  <a:cubicBezTo>
                    <a:pt x="593" y="1607"/>
                    <a:pt x="387" y="1527"/>
                    <a:pt x="234" y="1374"/>
                  </a:cubicBezTo>
                  <a:cubicBezTo>
                    <a:pt x="81" y="1221"/>
                    <a:pt x="0" y="1024"/>
                    <a:pt x="0" y="808"/>
                  </a:cubicBezTo>
                  <a:cubicBezTo>
                    <a:pt x="0" y="593"/>
                    <a:pt x="81" y="386"/>
                    <a:pt x="234" y="243"/>
                  </a:cubicBezTo>
                  <a:cubicBezTo>
                    <a:pt x="387" y="90"/>
                    <a:pt x="593" y="0"/>
                    <a:pt x="800" y="0"/>
                  </a:cubicBezTo>
                  <a:cubicBezTo>
                    <a:pt x="1015" y="0"/>
                    <a:pt x="1221" y="90"/>
                    <a:pt x="1374" y="243"/>
                  </a:cubicBezTo>
                  <a:cubicBezTo>
                    <a:pt x="1527" y="386"/>
                    <a:pt x="1608" y="593"/>
                    <a:pt x="1608" y="808"/>
                  </a:cubicBezTo>
                  <a:cubicBezTo>
                    <a:pt x="1608" y="1024"/>
                    <a:pt x="1527" y="1221"/>
                    <a:pt x="1374" y="1374"/>
                  </a:cubicBezTo>
                  <a:cubicBezTo>
                    <a:pt x="1221" y="1527"/>
                    <a:pt x="1015" y="1607"/>
                    <a:pt x="800" y="1607"/>
                  </a:cubicBezTo>
                  <a:close/>
                  <a:moveTo>
                    <a:pt x="800" y="108"/>
                  </a:moveTo>
                  <a:lnTo>
                    <a:pt x="800" y="108"/>
                  </a:lnTo>
                  <a:cubicBezTo>
                    <a:pt x="620" y="108"/>
                    <a:pt x="441" y="180"/>
                    <a:pt x="306" y="315"/>
                  </a:cubicBezTo>
                  <a:cubicBezTo>
                    <a:pt x="180" y="449"/>
                    <a:pt x="108" y="620"/>
                    <a:pt x="108" y="808"/>
                  </a:cubicBezTo>
                  <a:cubicBezTo>
                    <a:pt x="108" y="997"/>
                    <a:pt x="180" y="1167"/>
                    <a:pt x="306" y="1302"/>
                  </a:cubicBezTo>
                  <a:cubicBezTo>
                    <a:pt x="441" y="1437"/>
                    <a:pt x="620" y="1508"/>
                    <a:pt x="800" y="1508"/>
                  </a:cubicBezTo>
                  <a:cubicBezTo>
                    <a:pt x="988" y="1508"/>
                    <a:pt x="1168" y="1437"/>
                    <a:pt x="1293" y="1302"/>
                  </a:cubicBezTo>
                  <a:cubicBezTo>
                    <a:pt x="1428" y="1167"/>
                    <a:pt x="1500" y="997"/>
                    <a:pt x="1500" y="808"/>
                  </a:cubicBezTo>
                  <a:cubicBezTo>
                    <a:pt x="1500" y="620"/>
                    <a:pt x="1428" y="449"/>
                    <a:pt x="1293" y="315"/>
                  </a:cubicBezTo>
                  <a:cubicBezTo>
                    <a:pt x="1168" y="180"/>
                    <a:pt x="988" y="108"/>
                    <a:pt x="800" y="10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p18"/>
            <p:cNvSpPr/>
            <p:nvPr/>
          </p:nvSpPr>
          <p:spPr>
            <a:xfrm>
              <a:off x="6468066" y="1628358"/>
              <a:ext cx="520698" cy="440060"/>
            </a:xfrm>
            <a:custGeom>
              <a:avLst/>
              <a:gdLst/>
              <a:ahLst/>
              <a:cxnLst/>
              <a:rect l="l" t="t" r="r" b="b"/>
              <a:pathLst>
                <a:path w="997" h="844" extrusionOk="0">
                  <a:moveTo>
                    <a:pt x="978" y="80"/>
                  </a:moveTo>
                  <a:lnTo>
                    <a:pt x="978" y="80"/>
                  </a:lnTo>
                  <a:cubicBezTo>
                    <a:pt x="377" y="826"/>
                    <a:pt x="377" y="826"/>
                    <a:pt x="377" y="826"/>
                  </a:cubicBezTo>
                  <a:lnTo>
                    <a:pt x="377" y="826"/>
                  </a:lnTo>
                  <a:lnTo>
                    <a:pt x="377" y="834"/>
                  </a:lnTo>
                  <a:lnTo>
                    <a:pt x="377" y="834"/>
                  </a:lnTo>
                  <a:cubicBezTo>
                    <a:pt x="368" y="834"/>
                    <a:pt x="368" y="834"/>
                    <a:pt x="368" y="834"/>
                  </a:cubicBezTo>
                  <a:lnTo>
                    <a:pt x="368" y="834"/>
                  </a:lnTo>
                  <a:lnTo>
                    <a:pt x="368" y="834"/>
                  </a:lnTo>
                  <a:cubicBezTo>
                    <a:pt x="359" y="834"/>
                    <a:pt x="359" y="834"/>
                    <a:pt x="359" y="834"/>
                  </a:cubicBezTo>
                  <a:cubicBezTo>
                    <a:pt x="359" y="834"/>
                    <a:pt x="359" y="834"/>
                    <a:pt x="359" y="843"/>
                  </a:cubicBezTo>
                  <a:lnTo>
                    <a:pt x="359" y="843"/>
                  </a:lnTo>
                  <a:lnTo>
                    <a:pt x="350" y="843"/>
                  </a:lnTo>
                  <a:lnTo>
                    <a:pt x="350" y="843"/>
                  </a:lnTo>
                  <a:lnTo>
                    <a:pt x="350" y="843"/>
                  </a:lnTo>
                  <a:lnTo>
                    <a:pt x="350" y="843"/>
                  </a:lnTo>
                  <a:lnTo>
                    <a:pt x="350" y="843"/>
                  </a:lnTo>
                  <a:lnTo>
                    <a:pt x="350" y="843"/>
                  </a:lnTo>
                  <a:cubicBezTo>
                    <a:pt x="350" y="843"/>
                    <a:pt x="350" y="843"/>
                    <a:pt x="341" y="843"/>
                  </a:cubicBezTo>
                  <a:lnTo>
                    <a:pt x="341" y="843"/>
                  </a:lnTo>
                  <a:lnTo>
                    <a:pt x="341" y="843"/>
                  </a:lnTo>
                  <a:lnTo>
                    <a:pt x="341" y="843"/>
                  </a:lnTo>
                  <a:lnTo>
                    <a:pt x="341" y="843"/>
                  </a:lnTo>
                  <a:cubicBezTo>
                    <a:pt x="332" y="843"/>
                    <a:pt x="332" y="834"/>
                    <a:pt x="332" y="834"/>
                  </a:cubicBezTo>
                  <a:lnTo>
                    <a:pt x="332" y="834"/>
                  </a:lnTo>
                  <a:cubicBezTo>
                    <a:pt x="323" y="834"/>
                    <a:pt x="323" y="834"/>
                    <a:pt x="323" y="834"/>
                  </a:cubicBezTo>
                  <a:lnTo>
                    <a:pt x="323" y="834"/>
                  </a:lnTo>
                  <a:lnTo>
                    <a:pt x="323" y="834"/>
                  </a:lnTo>
                  <a:cubicBezTo>
                    <a:pt x="323" y="834"/>
                    <a:pt x="323" y="834"/>
                    <a:pt x="314" y="834"/>
                  </a:cubicBezTo>
                  <a:lnTo>
                    <a:pt x="314" y="826"/>
                  </a:lnTo>
                  <a:lnTo>
                    <a:pt x="314" y="826"/>
                  </a:lnTo>
                  <a:cubicBezTo>
                    <a:pt x="18" y="529"/>
                    <a:pt x="18" y="529"/>
                    <a:pt x="18" y="529"/>
                  </a:cubicBezTo>
                  <a:cubicBezTo>
                    <a:pt x="0" y="511"/>
                    <a:pt x="0" y="484"/>
                    <a:pt x="18" y="466"/>
                  </a:cubicBezTo>
                  <a:cubicBezTo>
                    <a:pt x="36" y="448"/>
                    <a:pt x="72" y="448"/>
                    <a:pt x="90" y="466"/>
                  </a:cubicBezTo>
                  <a:cubicBezTo>
                    <a:pt x="341" y="727"/>
                    <a:pt x="341" y="727"/>
                    <a:pt x="341" y="727"/>
                  </a:cubicBezTo>
                  <a:cubicBezTo>
                    <a:pt x="907" y="26"/>
                    <a:pt x="907" y="26"/>
                    <a:pt x="907" y="26"/>
                  </a:cubicBezTo>
                  <a:cubicBezTo>
                    <a:pt x="924" y="0"/>
                    <a:pt x="951" y="0"/>
                    <a:pt x="978" y="17"/>
                  </a:cubicBezTo>
                  <a:cubicBezTo>
                    <a:pt x="996" y="36"/>
                    <a:pt x="996" y="62"/>
                    <a:pt x="978" y="8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32" name="Google Shape;532;p18"/>
          <p:cNvSpPr txBox="1"/>
          <p:nvPr/>
        </p:nvSpPr>
        <p:spPr>
          <a:xfrm>
            <a:off x="230800" y="336475"/>
            <a:ext cx="3105300" cy="8271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000" b="1" i="0" u="none" strike="noStrike" cap="none">
                <a:solidFill>
                  <a:srgbClr val="8DC641"/>
                </a:solidFill>
                <a:latin typeface="Calibri"/>
                <a:ea typeface="Calibri"/>
                <a:cs typeface="Calibri"/>
                <a:sym typeface="Calibri"/>
              </a:rPr>
              <a:t>Instil a sense of environmental stewardship</a:t>
            </a:r>
            <a:endParaRPr sz="2000" b="0" i="0" u="none" strike="noStrike" cap="none">
              <a:solidFill>
                <a:srgbClr val="000000"/>
              </a:solidFill>
              <a:latin typeface="Arial"/>
              <a:ea typeface="Arial"/>
              <a:cs typeface="Arial"/>
              <a:sym typeface="Arial"/>
            </a:endParaRPr>
          </a:p>
        </p:txBody>
      </p:sp>
      <p:sp>
        <p:nvSpPr>
          <p:cNvPr id="533" name="Google Shape;533;p18"/>
          <p:cNvSpPr txBox="1"/>
          <p:nvPr/>
        </p:nvSpPr>
        <p:spPr>
          <a:xfrm>
            <a:off x="230800" y="1268850"/>
            <a:ext cx="3255600" cy="2956800"/>
          </a:xfrm>
          <a:prstGeom prst="rect">
            <a:avLst/>
          </a:prstGeom>
          <a:noFill/>
          <a:ln w="9525"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900" i="0" u="none" strike="noStrike" cap="none">
                <a:solidFill>
                  <a:srgbClr val="000000"/>
                </a:solidFill>
                <a:latin typeface="Calibri"/>
                <a:ea typeface="Calibri"/>
                <a:cs typeface="Calibri"/>
                <a:sym typeface="Calibri"/>
              </a:rPr>
              <a:t>Agroecological principles emphasise the interconnectedness of human activities and the natural world. By involving young people in agroecological practices, we can instil a deeper understanding of environmental stewardship and encourage responsible resource management.</a:t>
            </a:r>
            <a:endParaRPr sz="1900" i="0" u="none" strike="noStrike" cap="none">
              <a:solidFill>
                <a:srgbClr val="000000"/>
              </a:solidFill>
              <a:latin typeface="Calibri"/>
              <a:ea typeface="Calibri"/>
              <a:cs typeface="Calibri"/>
              <a:sym typeface="Calibri"/>
            </a:endParaRPr>
          </a:p>
        </p:txBody>
      </p:sp>
      <p:cxnSp>
        <p:nvCxnSpPr>
          <p:cNvPr id="534" name="Google Shape;534;p18"/>
          <p:cNvCxnSpPr/>
          <p:nvPr/>
        </p:nvCxnSpPr>
        <p:spPr>
          <a:xfrm rot="10800000">
            <a:off x="2770679" y="1046615"/>
            <a:ext cx="1873439" cy="8679"/>
          </a:xfrm>
          <a:prstGeom prst="straightConnector1">
            <a:avLst/>
          </a:prstGeom>
          <a:noFill/>
          <a:ln w="12950" cap="flat" cmpd="sng">
            <a:solidFill>
              <a:srgbClr val="8DC641"/>
            </a:solidFill>
            <a:prstDash val="solid"/>
            <a:round/>
            <a:headEnd type="none" w="sm" len="sm"/>
            <a:tailEnd type="none" w="sm" len="sm"/>
          </a:ln>
        </p:spPr>
      </p:cxnSp>
      <p:sp>
        <p:nvSpPr>
          <p:cNvPr id="535" name="Google Shape;535;p18"/>
          <p:cNvSpPr/>
          <p:nvPr/>
        </p:nvSpPr>
        <p:spPr>
          <a:xfrm>
            <a:off x="2724248" y="1005646"/>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18"/>
          <p:cNvSpPr txBox="1"/>
          <p:nvPr/>
        </p:nvSpPr>
        <p:spPr>
          <a:xfrm>
            <a:off x="230804" y="4673025"/>
            <a:ext cx="29727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3C1D3"/>
              </a:buClr>
              <a:buSzPts val="2800"/>
              <a:buFont typeface="Arial"/>
              <a:buNone/>
            </a:pPr>
            <a:r>
              <a:rPr lang="en-US" sz="2000" b="1" i="0" u="none" strike="noStrike" cap="none">
                <a:solidFill>
                  <a:srgbClr val="63C1D3"/>
                </a:solidFill>
                <a:latin typeface="Calibri"/>
                <a:ea typeface="Calibri"/>
                <a:cs typeface="Calibri"/>
                <a:sym typeface="Calibri"/>
              </a:rPr>
              <a:t>Strengthening food security and nutrition</a:t>
            </a:r>
            <a:endParaRPr sz="2000" b="0" i="0" u="none" strike="noStrike" cap="none">
              <a:solidFill>
                <a:srgbClr val="000000"/>
              </a:solidFill>
              <a:latin typeface="Arial"/>
              <a:ea typeface="Arial"/>
              <a:cs typeface="Arial"/>
              <a:sym typeface="Arial"/>
            </a:endParaRPr>
          </a:p>
        </p:txBody>
      </p:sp>
      <p:sp>
        <p:nvSpPr>
          <p:cNvPr id="537" name="Google Shape;537;p18"/>
          <p:cNvSpPr txBox="1"/>
          <p:nvPr/>
        </p:nvSpPr>
        <p:spPr>
          <a:xfrm>
            <a:off x="1132284" y="5336540"/>
            <a:ext cx="6636600" cy="1159800"/>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900" b="0" i="0" u="none" strike="noStrike" cap="none">
                <a:solidFill>
                  <a:srgbClr val="000000"/>
                </a:solidFill>
                <a:latin typeface="Calibri"/>
                <a:ea typeface="Calibri"/>
                <a:cs typeface="Calibri"/>
                <a:sym typeface="Calibri"/>
              </a:rPr>
              <a:t>Agroecological practices often focus on diversifying food production, which can improve household diets and contribute to better nutrition for young people and their families. This can have a long-term impact on health and well-being.</a:t>
            </a:r>
            <a:endParaRPr sz="1900" b="0" i="0" u="none" strike="noStrike" cap="none">
              <a:solidFill>
                <a:srgbClr val="000000"/>
              </a:solidFill>
              <a:latin typeface="Arial"/>
              <a:ea typeface="Arial"/>
              <a:cs typeface="Arial"/>
              <a:sym typeface="Arial"/>
            </a:endParaRPr>
          </a:p>
        </p:txBody>
      </p:sp>
      <p:sp>
        <p:nvSpPr>
          <p:cNvPr id="538" name="Google Shape;538;p18"/>
          <p:cNvSpPr txBox="1"/>
          <p:nvPr/>
        </p:nvSpPr>
        <p:spPr>
          <a:xfrm>
            <a:off x="9545319" y="1581878"/>
            <a:ext cx="2302500"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9FDADF"/>
              </a:buClr>
              <a:buSzPts val="2800"/>
              <a:buFont typeface="Arial"/>
              <a:buNone/>
            </a:pPr>
            <a:r>
              <a:rPr lang="en-US" sz="2000" b="1" i="0" u="none" strike="noStrike" cap="none">
                <a:solidFill>
                  <a:srgbClr val="9FDADF"/>
                </a:solidFill>
                <a:latin typeface="Calibri"/>
                <a:ea typeface="Calibri"/>
                <a:cs typeface="Calibri"/>
                <a:sym typeface="Calibri"/>
              </a:rPr>
              <a:t>Promoting entrepreneurship and innovation</a:t>
            </a:r>
            <a:endParaRPr sz="2000" b="0" i="0" u="none" strike="noStrike" cap="none">
              <a:solidFill>
                <a:srgbClr val="000000"/>
              </a:solidFill>
              <a:latin typeface="Arial"/>
              <a:ea typeface="Arial"/>
              <a:cs typeface="Arial"/>
              <a:sym typeface="Arial"/>
            </a:endParaRPr>
          </a:p>
        </p:txBody>
      </p:sp>
      <p:sp>
        <p:nvSpPr>
          <p:cNvPr id="539" name="Google Shape;539;p18"/>
          <p:cNvSpPr txBox="1"/>
          <p:nvPr/>
        </p:nvSpPr>
        <p:spPr>
          <a:xfrm>
            <a:off x="8342525" y="2563125"/>
            <a:ext cx="3542400" cy="3301500"/>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900" b="0" i="0" u="none" strike="noStrike" cap="none">
                <a:solidFill>
                  <a:srgbClr val="000000"/>
                </a:solidFill>
                <a:latin typeface="Calibri"/>
                <a:ea typeface="Calibri"/>
                <a:cs typeface="Calibri"/>
                <a:sym typeface="Calibri"/>
              </a:rPr>
              <a:t>Agroecology offers a range of opportunities for young people to develop entrepreneurial skills and apply innovative solutions to agricultural challenges. By participating in agroecological projects, young people can gain practical experience, develop problem-solving skills and contribute to the sustainable development of their communities.</a:t>
            </a:r>
            <a:endParaRPr sz="1900" b="0" i="0" u="none" strike="noStrike" cap="none">
              <a:solidFill>
                <a:srgbClr val="000000"/>
              </a:solidFill>
              <a:latin typeface="Arial"/>
              <a:ea typeface="Arial"/>
              <a:cs typeface="Arial"/>
              <a:sym typeface="Arial"/>
            </a:endParaRPr>
          </a:p>
        </p:txBody>
      </p:sp>
      <p:grpSp>
        <p:nvGrpSpPr>
          <p:cNvPr id="540" name="Google Shape;540;p18"/>
          <p:cNvGrpSpPr/>
          <p:nvPr/>
        </p:nvGrpSpPr>
        <p:grpSpPr>
          <a:xfrm>
            <a:off x="3203538" y="5012332"/>
            <a:ext cx="1919870" cy="90131"/>
            <a:chOff x="6348336" y="5127450"/>
            <a:chExt cx="1919870" cy="90131"/>
          </a:xfrm>
        </p:grpSpPr>
        <p:cxnSp>
          <p:nvCxnSpPr>
            <p:cNvPr id="541" name="Google Shape;541;p18"/>
            <p:cNvCxnSpPr/>
            <p:nvPr/>
          </p:nvCxnSpPr>
          <p:spPr>
            <a:xfrm rot="10800000">
              <a:off x="6394767" y="5168419"/>
              <a:ext cx="1873439" cy="8679"/>
            </a:xfrm>
            <a:prstGeom prst="straightConnector1">
              <a:avLst/>
            </a:prstGeom>
            <a:noFill/>
            <a:ln w="12950" cap="flat" cmpd="sng">
              <a:solidFill>
                <a:srgbClr val="63C1D3"/>
              </a:solidFill>
              <a:prstDash val="solid"/>
              <a:round/>
              <a:headEnd type="none" w="sm" len="sm"/>
              <a:tailEnd type="none" w="sm" len="sm"/>
            </a:ln>
          </p:spPr>
        </p:cxnSp>
        <p:sp>
          <p:nvSpPr>
            <p:cNvPr id="542" name="Google Shape;542;p18"/>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43" name="Google Shape;543;p18"/>
          <p:cNvGrpSpPr/>
          <p:nvPr/>
        </p:nvGrpSpPr>
        <p:grpSpPr>
          <a:xfrm rot="10800000">
            <a:off x="7475701" y="2132979"/>
            <a:ext cx="1919870" cy="90131"/>
            <a:chOff x="6348336" y="5127450"/>
            <a:chExt cx="1919870" cy="90131"/>
          </a:xfrm>
        </p:grpSpPr>
        <p:cxnSp>
          <p:nvCxnSpPr>
            <p:cNvPr id="544" name="Google Shape;544;p18"/>
            <p:cNvCxnSpPr/>
            <p:nvPr/>
          </p:nvCxnSpPr>
          <p:spPr>
            <a:xfrm rot="10800000">
              <a:off x="6394767" y="5168419"/>
              <a:ext cx="1873439" cy="8679"/>
            </a:xfrm>
            <a:prstGeom prst="straightConnector1">
              <a:avLst/>
            </a:prstGeom>
            <a:noFill/>
            <a:ln w="12950" cap="flat" cmpd="sng">
              <a:solidFill>
                <a:srgbClr val="9FDADF"/>
              </a:solidFill>
              <a:prstDash val="solid"/>
              <a:round/>
              <a:headEnd type="none" w="sm" len="sm"/>
              <a:tailEnd type="none" w="sm" len="sm"/>
            </a:ln>
          </p:spPr>
        </p:cxnSp>
        <p:sp>
          <p:nvSpPr>
            <p:cNvPr id="545" name="Google Shape;545;p18"/>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6" name="Google Shape;546;p18"/>
          <p:cNvSpPr txBox="1"/>
          <p:nvPr/>
        </p:nvSpPr>
        <p:spPr>
          <a:xfrm>
            <a:off x="7310200" y="404275"/>
            <a:ext cx="4881900" cy="691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n-US" sz="2900" b="1" i="0" u="none" strike="noStrike" cap="none">
                <a:solidFill>
                  <a:srgbClr val="0D0D0D"/>
                </a:solidFill>
                <a:latin typeface="Calibri"/>
                <a:ea typeface="Calibri"/>
                <a:cs typeface="Calibri"/>
                <a:sym typeface="Calibri"/>
              </a:rPr>
              <a:t>Educating </a:t>
            </a:r>
            <a:r>
              <a:rPr lang="en-US" sz="2900" b="1">
                <a:solidFill>
                  <a:srgbClr val="0D0D0D"/>
                </a:solidFill>
                <a:latin typeface="Calibri"/>
                <a:ea typeface="Calibri"/>
                <a:cs typeface="Calibri"/>
                <a:sym typeface="Calibri"/>
              </a:rPr>
              <a:t>&amp;</a:t>
            </a:r>
            <a:r>
              <a:rPr lang="en-US" sz="2900" b="1" i="0" u="none" strike="noStrike" cap="none">
                <a:solidFill>
                  <a:srgbClr val="0D0D0D"/>
                </a:solidFill>
                <a:latin typeface="Calibri"/>
                <a:ea typeface="Calibri"/>
                <a:cs typeface="Calibri"/>
                <a:sym typeface="Calibri"/>
              </a:rPr>
              <a:t> Engaging Youth</a:t>
            </a:r>
            <a:endParaRPr sz="2900" b="1" i="0" u="none" strike="noStrike" cap="none">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900" b="0" i="0" u="none" strike="noStrike" cap="none">
              <a:solidFill>
                <a:srgbClr val="0D0D0D"/>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g2e8e45bbabd_0_0"/>
          <p:cNvSpPr txBox="1">
            <a:spLocks noGrp="1"/>
          </p:cNvSpPr>
          <p:nvPr>
            <p:ph type="body" idx="1"/>
          </p:nvPr>
        </p:nvSpPr>
        <p:spPr>
          <a:xfrm>
            <a:off x="765300" y="1659050"/>
            <a:ext cx="7878826" cy="15189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None/>
            </a:pPr>
            <a:r>
              <a:rPr lang="en-US" sz="2100" dirty="0"/>
              <a:t>The </a:t>
            </a:r>
            <a:r>
              <a:rPr lang="en-US" sz="2100" u="sng" dirty="0">
                <a:solidFill>
                  <a:schemeClr val="hlink"/>
                </a:solidFill>
                <a:hlinkClick r:id="rId3"/>
              </a:rPr>
              <a:t>XFARM</a:t>
            </a:r>
            <a:r>
              <a:rPr lang="en-US" sz="2100" dirty="0"/>
              <a:t> cooperative, located in San Vito </a:t>
            </a:r>
            <a:r>
              <a:rPr lang="en-US" sz="2100" dirty="0" err="1"/>
              <a:t>dei</a:t>
            </a:r>
            <a:r>
              <a:rPr lang="en-US" sz="2100" dirty="0"/>
              <a:t> </a:t>
            </a:r>
            <a:r>
              <a:rPr lang="en-US" sz="2100" dirty="0" err="1"/>
              <a:t>Normanni</a:t>
            </a:r>
            <a:r>
              <a:rPr lang="en-US" sz="2100" dirty="0"/>
              <a:t> in the heart of Puglia, is an exceptional example of how agroecology can positively transform rural communities. Founding their operations on land once in the hands of </a:t>
            </a:r>
            <a:r>
              <a:rPr lang="en-US" sz="2100" dirty="0" err="1"/>
              <a:t>organised</a:t>
            </a:r>
            <a:r>
              <a:rPr lang="en-US" sz="2100" dirty="0"/>
              <a:t> crime, XFARM has created an ecological and social farm model that regenerates the ecosystem and generates significant social benefits.  </a:t>
            </a:r>
            <a:endParaRPr sz="2100" dirty="0"/>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228600" lvl="0" indent="-228600" algn="l" rtl="0">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228600" lvl="0" indent="-228600" algn="l" rtl="0">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p>
          <a:p>
            <a:pPr marL="0" lvl="0" indent="0" algn="l" rtl="0">
              <a:lnSpc>
                <a:spcPct val="115000"/>
              </a:lnSpc>
              <a:spcBef>
                <a:spcPts val="0"/>
              </a:spcBef>
              <a:spcAft>
                <a:spcPts val="0"/>
              </a:spcAft>
              <a:buNone/>
            </a:pPr>
            <a:endParaRPr sz="2100" dirty="0"/>
          </a:p>
          <a:p>
            <a:pPr marL="0" lvl="0" indent="0" algn="l" rtl="0">
              <a:lnSpc>
                <a:spcPct val="115000"/>
              </a:lnSpc>
              <a:spcBef>
                <a:spcPts val="0"/>
              </a:spcBef>
              <a:spcAft>
                <a:spcPts val="0"/>
              </a:spcAft>
              <a:buNone/>
            </a:pPr>
            <a:endParaRPr sz="2100" dirty="0"/>
          </a:p>
          <a:p>
            <a:pPr marL="228600" lvl="0" indent="-228600" algn="l" rtl="0">
              <a:lnSpc>
                <a:spcPct val="90000"/>
              </a:lnSpc>
              <a:spcBef>
                <a:spcPts val="0"/>
              </a:spcBef>
              <a:spcAft>
                <a:spcPts val="0"/>
              </a:spcAft>
              <a:buClr>
                <a:srgbClr val="000000"/>
              </a:buClr>
              <a:buSzPts val="2400"/>
              <a:buNone/>
            </a:pPr>
            <a:endParaRPr sz="2100" dirty="0"/>
          </a:p>
          <a:p>
            <a:pPr marL="0" lvl="0" indent="0" algn="l" rtl="0">
              <a:lnSpc>
                <a:spcPct val="90000"/>
              </a:lnSpc>
              <a:spcBef>
                <a:spcPts val="1000"/>
              </a:spcBef>
              <a:spcAft>
                <a:spcPts val="0"/>
              </a:spcAft>
              <a:buClr>
                <a:srgbClr val="000000"/>
              </a:buClr>
              <a:buSzPts val="2400"/>
              <a:buNone/>
            </a:pPr>
            <a:endParaRPr sz="2100" dirty="0"/>
          </a:p>
          <a:p>
            <a:pPr marL="0" lvl="0" indent="0" algn="l" rtl="0">
              <a:lnSpc>
                <a:spcPct val="90000"/>
              </a:lnSpc>
              <a:spcBef>
                <a:spcPts val="1000"/>
              </a:spcBef>
              <a:spcAft>
                <a:spcPts val="0"/>
              </a:spcAft>
              <a:buClr>
                <a:srgbClr val="000000"/>
              </a:buClr>
              <a:buSzPts val="2400"/>
              <a:buNone/>
            </a:pPr>
            <a:endParaRPr sz="2100" dirty="0"/>
          </a:p>
        </p:txBody>
      </p:sp>
      <p:sp>
        <p:nvSpPr>
          <p:cNvPr id="552" name="Google Shape;552;g2e8e45bbabd_0_0"/>
          <p:cNvSpPr txBox="1">
            <a:spLocks noGrp="1"/>
          </p:cNvSpPr>
          <p:nvPr>
            <p:ph type="body" idx="2"/>
          </p:nvPr>
        </p:nvSpPr>
        <p:spPr>
          <a:xfrm>
            <a:off x="689100" y="570575"/>
            <a:ext cx="1097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3500" b="1" dirty="0">
                <a:solidFill>
                  <a:srgbClr val="75A949"/>
                </a:solidFill>
              </a:rPr>
              <a:t>Social Impacts and Empowerment: </a:t>
            </a:r>
            <a:endParaRPr sz="3500" b="1" dirty="0">
              <a:solidFill>
                <a:srgbClr val="75A949"/>
              </a:solidFill>
            </a:endParaRPr>
          </a:p>
          <a:p>
            <a:pPr marL="0" lvl="0" indent="0" algn="l" rtl="0">
              <a:lnSpc>
                <a:spcPct val="90000"/>
              </a:lnSpc>
              <a:spcBef>
                <a:spcPts val="0"/>
              </a:spcBef>
              <a:spcAft>
                <a:spcPts val="0"/>
              </a:spcAft>
              <a:buClr>
                <a:srgbClr val="8DC641"/>
              </a:buClr>
              <a:buSzPts val="3600"/>
              <a:buNone/>
            </a:pPr>
            <a:r>
              <a:rPr lang="en-US" sz="3500" b="1" dirty="0">
                <a:solidFill>
                  <a:srgbClr val="75A949"/>
                </a:solidFill>
              </a:rPr>
              <a:t>The Case of XFARM in Apulia</a:t>
            </a:r>
            <a:endParaRPr sz="3500"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sp>
        <p:nvSpPr>
          <p:cNvPr id="553" name="Google Shape;553;g2e8e45bbabd_0_0"/>
          <p:cNvSpPr txBox="1"/>
          <p:nvPr/>
        </p:nvSpPr>
        <p:spPr>
          <a:xfrm>
            <a:off x="765300" y="4046975"/>
            <a:ext cx="10661400" cy="1819276"/>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200"/>
              </a:spcBef>
              <a:spcAft>
                <a:spcPts val="0"/>
              </a:spcAft>
              <a:buNone/>
            </a:pPr>
            <a:r>
              <a:rPr lang="en-US" sz="2000" b="1" dirty="0">
                <a:highlight>
                  <a:srgbClr val="8DC641"/>
                </a:highlight>
                <a:latin typeface="Calibri"/>
                <a:ea typeface="Calibri"/>
                <a:cs typeface="Calibri"/>
                <a:sym typeface="Calibri"/>
              </a:rPr>
              <a:t>Ecological and Social Regeneration</a:t>
            </a:r>
            <a:endParaRPr sz="2000" b="1" dirty="0">
              <a:highlight>
                <a:srgbClr val="8DC641"/>
              </a:highlight>
              <a:latin typeface="Calibri"/>
              <a:ea typeface="Calibri"/>
              <a:cs typeface="Calibri"/>
              <a:sym typeface="Calibri"/>
            </a:endParaRPr>
          </a:p>
          <a:p>
            <a:pPr marL="0" lvl="0" indent="0" algn="just" rtl="0">
              <a:lnSpc>
                <a:spcPct val="115000"/>
              </a:lnSpc>
              <a:spcBef>
                <a:spcPts val="1200"/>
              </a:spcBef>
              <a:spcAft>
                <a:spcPts val="0"/>
              </a:spcAft>
              <a:buNone/>
            </a:pPr>
            <a:r>
              <a:rPr lang="en-US" sz="2000" dirty="0">
                <a:latin typeface="Calibri"/>
                <a:ea typeface="Calibri"/>
                <a:cs typeface="Calibri"/>
                <a:sym typeface="Calibri"/>
              </a:rPr>
              <a:t>Through the transformation of 50 hectares into a multifunctional rural hub, XFARM promoted biodiversity and implemented circular economy practices. They reintegrated native plant varieties and organic and regenerative farming practices, improving soil fertility and eliminating 	environmental contamination.</a:t>
            </a:r>
            <a:endParaRPr sz="2000" dirty="0">
              <a:latin typeface="Calibri"/>
              <a:ea typeface="Calibri"/>
              <a:cs typeface="Calibri"/>
              <a:sym typeface="Calibri"/>
            </a:endParaRPr>
          </a:p>
          <a:p>
            <a:pPr marL="0" lvl="0" indent="0" algn="l" rtl="0">
              <a:lnSpc>
                <a:spcPct val="115000"/>
              </a:lnSpc>
              <a:spcBef>
                <a:spcPts val="1200"/>
              </a:spcBef>
              <a:spcAft>
                <a:spcPts val="0"/>
              </a:spcAft>
              <a:buNone/>
            </a:pPr>
            <a:endParaRPr sz="2000"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dirty="0"/>
          </a:p>
          <a:p>
            <a:pPr marL="0" lvl="0" indent="0" algn="l" rtl="0">
              <a:lnSpc>
                <a:spcPct val="115000"/>
              </a:lnSpc>
              <a:spcBef>
                <a:spcPts val="0"/>
              </a:spcBef>
              <a:spcAft>
                <a:spcPts val="0"/>
              </a:spcAft>
              <a:buNone/>
            </a:pPr>
            <a:endParaRPr sz="2000" dirty="0"/>
          </a:p>
          <a:p>
            <a:pPr marL="0" lvl="0" indent="0" algn="l" rtl="0">
              <a:lnSpc>
                <a:spcPct val="115000"/>
              </a:lnSpc>
              <a:spcBef>
                <a:spcPts val="0"/>
              </a:spcBef>
              <a:spcAft>
                <a:spcPts val="0"/>
              </a:spcAft>
              <a:buNone/>
            </a:pPr>
            <a:endParaRPr sz="2000" dirty="0"/>
          </a:p>
          <a:p>
            <a:pPr marL="228600" lvl="0" indent="-228600" algn="l" rtl="0">
              <a:lnSpc>
                <a:spcPct val="90000"/>
              </a:lnSpc>
              <a:spcBef>
                <a:spcPts val="0"/>
              </a:spcBef>
              <a:spcAft>
                <a:spcPts val="0"/>
              </a:spcAft>
              <a:buClr>
                <a:srgbClr val="000000"/>
              </a:buClr>
              <a:buSzPts val="2400"/>
              <a:buFont typeface="Arial"/>
              <a:buNone/>
            </a:pPr>
            <a:endParaRPr sz="2000" dirty="0"/>
          </a:p>
          <a:p>
            <a:pPr marL="0" lvl="0" indent="0" algn="l" rtl="0">
              <a:lnSpc>
                <a:spcPct val="90000"/>
              </a:lnSpc>
              <a:spcBef>
                <a:spcPts val="1000"/>
              </a:spcBef>
              <a:spcAft>
                <a:spcPts val="0"/>
              </a:spcAft>
              <a:buClr>
                <a:srgbClr val="000000"/>
              </a:buClr>
              <a:buSzPts val="2400"/>
              <a:buFont typeface="Arial"/>
              <a:buNone/>
            </a:pPr>
            <a:endParaRPr sz="2000" dirty="0"/>
          </a:p>
          <a:p>
            <a:pPr marL="0" lvl="0" indent="0" algn="l" rtl="0">
              <a:lnSpc>
                <a:spcPct val="90000"/>
              </a:lnSpc>
              <a:spcBef>
                <a:spcPts val="1000"/>
              </a:spcBef>
              <a:spcAft>
                <a:spcPts val="0"/>
              </a:spcAft>
              <a:buClr>
                <a:srgbClr val="000000"/>
              </a:buClr>
              <a:buSzPts val="2400"/>
              <a:buFont typeface="Arial"/>
              <a:buNone/>
            </a:pPr>
            <a:endParaRPr sz="2000" dirty="0"/>
          </a:p>
          <a:p>
            <a:pPr marL="0" lvl="0" indent="0" algn="l" rtl="0">
              <a:spcBef>
                <a:spcPts val="0"/>
              </a:spcBef>
              <a:spcAft>
                <a:spcPts val="0"/>
              </a:spcAft>
              <a:buNone/>
            </a:pPr>
            <a:endParaRPr sz="2000" dirty="0"/>
          </a:p>
        </p:txBody>
      </p:sp>
      <p:pic>
        <p:nvPicPr>
          <p:cNvPr id="554" name="Google Shape;554;g2e8e45bbabd_0_0">
            <a:hlinkClick r:id="rId4"/>
          </p:cNvPr>
          <p:cNvPicPr preferRelativeResize="0"/>
          <p:nvPr/>
        </p:nvPicPr>
        <p:blipFill>
          <a:blip r:embed="rId5">
            <a:alphaModFix/>
          </a:blip>
          <a:stretch>
            <a:fillRect/>
          </a:stretch>
        </p:blipFill>
        <p:spPr>
          <a:xfrm>
            <a:off x="9056600" y="1218788"/>
            <a:ext cx="2173975" cy="3060175"/>
          </a:xfrm>
          <a:prstGeom prst="rect">
            <a:avLst/>
          </a:prstGeom>
          <a:noFill/>
          <a:ln>
            <a:noFill/>
          </a:ln>
        </p:spPr>
      </p:pic>
      <p:pic>
        <p:nvPicPr>
          <p:cNvPr id="555" name="Google Shape;555;g2e8e45bbabd_0_0"/>
          <p:cNvPicPr preferRelativeResize="0"/>
          <p:nvPr/>
        </p:nvPicPr>
        <p:blipFill>
          <a:blip r:embed="rId6">
            <a:alphaModFix/>
          </a:blip>
          <a:stretch>
            <a:fillRect/>
          </a:stretch>
        </p:blipFill>
        <p:spPr>
          <a:xfrm>
            <a:off x="6965318" y="3693325"/>
            <a:ext cx="1937231" cy="803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2e8e45bbabd_1_2"/>
          <p:cNvSpPr txBox="1">
            <a:spLocks noGrp="1"/>
          </p:cNvSpPr>
          <p:nvPr>
            <p:ph type="body" idx="1"/>
          </p:nvPr>
        </p:nvSpPr>
        <p:spPr>
          <a:xfrm>
            <a:off x="798450" y="1490025"/>
            <a:ext cx="11122800" cy="4393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600"/>
              </a:spcAft>
              <a:buNone/>
            </a:pPr>
            <a:r>
              <a:rPr lang="en-US" sz="2100" b="1" dirty="0">
                <a:highlight>
                  <a:srgbClr val="8DC641"/>
                </a:highlight>
              </a:rPr>
              <a:t>Community Empowerment</a:t>
            </a:r>
            <a:r>
              <a:rPr lang="en-US" sz="2100" dirty="0"/>
              <a:t> </a:t>
            </a:r>
            <a:endParaRPr sz="2100" dirty="0"/>
          </a:p>
          <a:p>
            <a:pPr marL="0" lvl="0" indent="0" algn="l" rtl="0">
              <a:lnSpc>
                <a:spcPct val="115000"/>
              </a:lnSpc>
              <a:spcBef>
                <a:spcPts val="0"/>
              </a:spcBef>
              <a:spcAft>
                <a:spcPts val="600"/>
              </a:spcAft>
              <a:buNone/>
            </a:pPr>
            <a:r>
              <a:rPr lang="en-US" sz="2100" dirty="0"/>
              <a:t>XFARM has a strong commitment to </a:t>
            </a:r>
            <a:r>
              <a:rPr lang="en-US" sz="2100" dirty="0" err="1"/>
              <a:t>labour</a:t>
            </a:r>
            <a:r>
              <a:rPr lang="en-US" sz="2100" dirty="0"/>
              <a:t> integration, especially for people with difficulties in accessing the </a:t>
            </a:r>
            <a:r>
              <a:rPr lang="en-US" sz="2100" dirty="0" err="1"/>
              <a:t>labour</a:t>
            </a:r>
            <a:r>
              <a:rPr lang="en-US" sz="2100" dirty="0"/>
              <a:t> market, such as individuals with mental suffering or those coming from detention backgrounds. Agriculture thus becomes not only a means of producing food but also a tool for social and personal integration. </a:t>
            </a:r>
          </a:p>
          <a:p>
            <a:pPr marL="0" lvl="0" indent="0" algn="l" rtl="0">
              <a:lnSpc>
                <a:spcPct val="115000"/>
              </a:lnSpc>
              <a:spcBef>
                <a:spcPts val="0"/>
              </a:spcBef>
              <a:spcAft>
                <a:spcPts val="600"/>
              </a:spcAft>
              <a:buNone/>
            </a:pPr>
            <a:endParaRPr sz="500" dirty="0"/>
          </a:p>
          <a:p>
            <a:pPr marL="0" lvl="0" indent="0" algn="l" rtl="0">
              <a:lnSpc>
                <a:spcPct val="115000"/>
              </a:lnSpc>
              <a:spcBef>
                <a:spcPts val="0"/>
              </a:spcBef>
              <a:spcAft>
                <a:spcPts val="600"/>
              </a:spcAft>
              <a:buNone/>
            </a:pPr>
            <a:r>
              <a:rPr lang="en-US" sz="2100" b="1" dirty="0">
                <a:highlight>
                  <a:srgbClr val="8DC641"/>
                </a:highlight>
              </a:rPr>
              <a:t>Education and Inclusion</a:t>
            </a:r>
            <a:endParaRPr sz="2100" b="1" dirty="0">
              <a:highlight>
                <a:srgbClr val="8DC641"/>
              </a:highlight>
            </a:endParaRPr>
          </a:p>
          <a:p>
            <a:pPr marL="0" lvl="0" indent="0" algn="l" rtl="0">
              <a:lnSpc>
                <a:spcPct val="115000"/>
              </a:lnSpc>
              <a:spcBef>
                <a:spcPts val="0"/>
              </a:spcBef>
              <a:spcAft>
                <a:spcPts val="600"/>
              </a:spcAft>
              <a:buNone/>
            </a:pPr>
            <a:r>
              <a:rPr lang="en-US" sz="2100" dirty="0"/>
              <a:t>With technical training </a:t>
            </a:r>
            <a:r>
              <a:rPr lang="en-US" sz="2100" dirty="0" err="1"/>
              <a:t>programmes</a:t>
            </a:r>
            <a:r>
              <a:rPr lang="en-US" sz="2100" dirty="0"/>
              <a:t> and support for scientific research, as well as initiatives such as summer camps and community events, XFARM encourages the active participation of the local community. The community garden and CSA (Community Supported Agriculture) activities allow community members to actively participate in agricultural production, strengthening the bond with the local area and among members themselves.</a:t>
            </a:r>
            <a:endParaRPr sz="2100" dirty="0"/>
          </a:p>
          <a:p>
            <a:pPr marL="0" lvl="0" indent="0" algn="l" rtl="0">
              <a:lnSpc>
                <a:spcPct val="115000"/>
              </a:lnSpc>
              <a:spcBef>
                <a:spcPts val="1200"/>
              </a:spcBef>
              <a:spcAft>
                <a:spcPts val="0"/>
              </a:spcAft>
              <a:buNone/>
            </a:pPr>
            <a:endParaRPr sz="2100" dirty="0"/>
          </a:p>
          <a:p>
            <a:pPr marL="0" lvl="0" indent="0" algn="just" rtl="0">
              <a:lnSpc>
                <a:spcPct val="115000"/>
              </a:lnSpc>
              <a:spcBef>
                <a:spcPts val="1200"/>
              </a:spcBef>
              <a:spcAft>
                <a:spcPts val="0"/>
              </a:spcAft>
              <a:buNone/>
            </a:pPr>
            <a:endParaRPr sz="2100" dirty="0"/>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228600" lvl="0" indent="-228600" algn="l" rtl="0">
              <a:spcBef>
                <a:spcPts val="0"/>
              </a:spcBef>
              <a:spcAft>
                <a:spcPts val="0"/>
              </a:spcAft>
              <a:buNone/>
            </a:pPr>
            <a:endParaRPr sz="2100" dirty="0">
              <a:latin typeface="Arial"/>
              <a:ea typeface="Arial"/>
              <a:cs typeface="Arial"/>
              <a:sym typeface="Arial"/>
            </a:endParaRPr>
          </a:p>
          <a:p>
            <a:pPr marL="0" lvl="0" indent="0" algn="l" rtl="0">
              <a:spcBef>
                <a:spcPts val="1000"/>
              </a:spcBef>
              <a:spcAft>
                <a:spcPts val="0"/>
              </a:spcAft>
              <a:buNone/>
            </a:pPr>
            <a:endParaRPr sz="2100" dirty="0">
              <a:latin typeface="Arial"/>
              <a:ea typeface="Arial"/>
              <a:cs typeface="Arial"/>
              <a:sym typeface="Arial"/>
            </a:endParaRPr>
          </a:p>
          <a:p>
            <a:pPr marL="0" lvl="0" indent="0" algn="l" rtl="0">
              <a:spcBef>
                <a:spcPts val="100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228600" lvl="0" indent="-228600" algn="l" rtl="0">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p>
          <a:p>
            <a:pPr marL="0" lvl="0" indent="0" algn="l" rtl="0">
              <a:lnSpc>
                <a:spcPct val="115000"/>
              </a:lnSpc>
              <a:spcBef>
                <a:spcPts val="0"/>
              </a:spcBef>
              <a:spcAft>
                <a:spcPts val="0"/>
              </a:spcAft>
              <a:buNone/>
            </a:pPr>
            <a:endParaRPr sz="2100" dirty="0"/>
          </a:p>
          <a:p>
            <a:pPr marL="0" lvl="0" indent="0" algn="l" rtl="0">
              <a:lnSpc>
                <a:spcPct val="115000"/>
              </a:lnSpc>
              <a:spcBef>
                <a:spcPts val="0"/>
              </a:spcBef>
              <a:spcAft>
                <a:spcPts val="0"/>
              </a:spcAft>
              <a:buNone/>
            </a:pPr>
            <a:endParaRPr sz="2100" dirty="0"/>
          </a:p>
          <a:p>
            <a:pPr marL="228600" lvl="0" indent="-228600" algn="l" rtl="0">
              <a:lnSpc>
                <a:spcPct val="90000"/>
              </a:lnSpc>
              <a:spcBef>
                <a:spcPts val="0"/>
              </a:spcBef>
              <a:spcAft>
                <a:spcPts val="0"/>
              </a:spcAft>
              <a:buClr>
                <a:srgbClr val="000000"/>
              </a:buClr>
              <a:buSzPts val="2400"/>
              <a:buNone/>
            </a:pPr>
            <a:endParaRPr sz="2100" dirty="0"/>
          </a:p>
          <a:p>
            <a:pPr marL="0" lvl="0" indent="0" algn="l" rtl="0">
              <a:lnSpc>
                <a:spcPct val="90000"/>
              </a:lnSpc>
              <a:spcBef>
                <a:spcPts val="1000"/>
              </a:spcBef>
              <a:spcAft>
                <a:spcPts val="0"/>
              </a:spcAft>
              <a:buClr>
                <a:srgbClr val="000000"/>
              </a:buClr>
              <a:buSzPts val="2400"/>
              <a:buNone/>
            </a:pPr>
            <a:endParaRPr sz="2100" dirty="0"/>
          </a:p>
          <a:p>
            <a:pPr marL="0" lvl="0" indent="0" algn="l" rtl="0">
              <a:lnSpc>
                <a:spcPct val="90000"/>
              </a:lnSpc>
              <a:spcBef>
                <a:spcPts val="1000"/>
              </a:spcBef>
              <a:spcAft>
                <a:spcPts val="0"/>
              </a:spcAft>
              <a:buClr>
                <a:srgbClr val="000000"/>
              </a:buClr>
              <a:buSzPts val="2400"/>
              <a:buNone/>
            </a:pPr>
            <a:endParaRPr sz="2100" dirty="0"/>
          </a:p>
        </p:txBody>
      </p:sp>
      <p:sp>
        <p:nvSpPr>
          <p:cNvPr id="561" name="Google Shape;561;g2e8e45bbabd_1_2"/>
          <p:cNvSpPr txBox="1">
            <a:spLocks noGrp="1"/>
          </p:cNvSpPr>
          <p:nvPr>
            <p:ph type="body" idx="2"/>
          </p:nvPr>
        </p:nvSpPr>
        <p:spPr>
          <a:xfrm>
            <a:off x="798450" y="494150"/>
            <a:ext cx="1097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3500" b="1" dirty="0">
                <a:solidFill>
                  <a:srgbClr val="75A949"/>
                </a:solidFill>
              </a:rPr>
              <a:t>Social Impacts and Empowerment: </a:t>
            </a:r>
            <a:endParaRPr sz="3500" b="1" dirty="0">
              <a:solidFill>
                <a:srgbClr val="75A949"/>
              </a:solidFill>
            </a:endParaRPr>
          </a:p>
          <a:p>
            <a:pPr marL="0" lvl="0" indent="0" algn="l" rtl="0">
              <a:lnSpc>
                <a:spcPct val="90000"/>
              </a:lnSpc>
              <a:spcBef>
                <a:spcPts val="0"/>
              </a:spcBef>
              <a:spcAft>
                <a:spcPts val="0"/>
              </a:spcAft>
              <a:buClr>
                <a:srgbClr val="8DC641"/>
              </a:buClr>
              <a:buSzPts val="3600"/>
              <a:buNone/>
            </a:pPr>
            <a:r>
              <a:rPr lang="en-US" sz="3500" b="1" dirty="0">
                <a:solidFill>
                  <a:srgbClr val="75A949"/>
                </a:solidFill>
              </a:rPr>
              <a:t>The Case of XFARM in Apulia</a:t>
            </a:r>
            <a:endParaRPr sz="3500"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grpSp>
        <p:nvGrpSpPr>
          <p:cNvPr id="2" name="Google Shape;421;p15">
            <a:extLst>
              <a:ext uri="{FF2B5EF4-FFF2-40B4-BE49-F238E27FC236}">
                <a16:creationId xmlns:a16="http://schemas.microsoft.com/office/drawing/2014/main" id="{5C790994-1674-B511-C132-71DD652C07EE}"/>
              </a:ext>
            </a:extLst>
          </p:cNvPr>
          <p:cNvGrpSpPr/>
          <p:nvPr/>
        </p:nvGrpSpPr>
        <p:grpSpPr>
          <a:xfrm rot="3730759">
            <a:off x="10560444" y="493578"/>
            <a:ext cx="949887" cy="1163493"/>
            <a:chOff x="7602444" y="4967675"/>
            <a:chExt cx="483620" cy="592374"/>
          </a:xfrm>
        </p:grpSpPr>
        <p:grpSp>
          <p:nvGrpSpPr>
            <p:cNvPr id="3" name="Google Shape;422;p15">
              <a:extLst>
                <a:ext uri="{FF2B5EF4-FFF2-40B4-BE49-F238E27FC236}">
                  <a16:creationId xmlns:a16="http://schemas.microsoft.com/office/drawing/2014/main" id="{30FFF7FB-8EB4-746B-1429-0129906B170E}"/>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1D3779FD-FAEF-69E3-F135-1BEA1459E730}"/>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1EF2977A-E3DF-D2CB-34FD-9B7B626F4D0E}"/>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BB05F238-898C-8D66-875E-0AD61A7ED0D9}"/>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C2EDEF94-C1A5-FF68-4B3C-82D5A2D0F69D}"/>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6A9B3A09-09B2-3DA2-2110-F8516509C4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4B0D56D2-8286-CE1E-3089-0F10448213B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g2e8e45bbabd_3_1"/>
          <p:cNvSpPr txBox="1">
            <a:spLocks noGrp="1"/>
          </p:cNvSpPr>
          <p:nvPr>
            <p:ph type="body" idx="1"/>
          </p:nvPr>
        </p:nvSpPr>
        <p:spPr>
          <a:xfrm>
            <a:off x="798450" y="1989425"/>
            <a:ext cx="10973100" cy="2806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600"/>
              </a:spcAft>
              <a:buNone/>
            </a:pPr>
            <a:r>
              <a:rPr lang="en-US" sz="2100" b="1" dirty="0">
                <a:highlight>
                  <a:srgbClr val="8DC641"/>
                </a:highlight>
              </a:rPr>
              <a:t>Development of Agroforestry Systems</a:t>
            </a:r>
            <a:endParaRPr sz="2100" b="1" dirty="0">
              <a:highlight>
                <a:srgbClr val="8DC641"/>
              </a:highlight>
            </a:endParaRPr>
          </a:p>
          <a:p>
            <a:pPr marL="0" lvl="0" indent="0" algn="l" rtl="0">
              <a:lnSpc>
                <a:spcPct val="115000"/>
              </a:lnSpc>
              <a:spcBef>
                <a:spcPts val="0"/>
              </a:spcBef>
              <a:spcAft>
                <a:spcPts val="600"/>
              </a:spcAft>
              <a:buNone/>
            </a:pPr>
            <a:r>
              <a:rPr lang="en-US" sz="2100" dirty="0"/>
              <a:t>The introduction of agroforestry prototypes and the conversion of an intensive olive grove into agroforestry systems demonstrate an innovative approach to agricultural resource management that integrates agricultural, forestry and livestock functions, contributing to a sustainable diversification of the Apulian agricultural landscape.</a:t>
            </a:r>
            <a:endParaRPr sz="2100" dirty="0"/>
          </a:p>
          <a:p>
            <a:pPr marL="0" lvl="0" indent="0" algn="l" rtl="0">
              <a:lnSpc>
                <a:spcPct val="115000"/>
              </a:lnSpc>
              <a:spcBef>
                <a:spcPts val="0"/>
              </a:spcBef>
              <a:spcAft>
                <a:spcPts val="600"/>
              </a:spcAft>
              <a:buNone/>
            </a:pPr>
            <a:r>
              <a:rPr lang="en-US" sz="2100" dirty="0"/>
              <a:t>This case of XFARM clearly illustrates the wide range of positive impacts that agroecology can have on a rural community, highlighting how such practices not only improve the environment but also promote social cohesion, economic </a:t>
            </a:r>
            <a:r>
              <a:rPr lang="en-US" sz="2000" dirty="0"/>
              <a:t>empowerment and social inclusion.</a:t>
            </a:r>
            <a:endParaRPr sz="2000" dirty="0"/>
          </a:p>
          <a:p>
            <a:pPr marL="0" lvl="0" indent="0" algn="l" rtl="0">
              <a:lnSpc>
                <a:spcPct val="115000"/>
              </a:lnSpc>
              <a:spcBef>
                <a:spcPts val="1200"/>
              </a:spcBef>
              <a:spcAft>
                <a:spcPts val="0"/>
              </a:spcAft>
              <a:buNone/>
            </a:pPr>
            <a:endParaRPr sz="2000" b="1" dirty="0"/>
          </a:p>
          <a:p>
            <a:pPr marL="0" lvl="0" indent="0" algn="l" rtl="0">
              <a:lnSpc>
                <a:spcPct val="115000"/>
              </a:lnSpc>
              <a:spcBef>
                <a:spcPts val="1200"/>
              </a:spcBef>
              <a:spcAft>
                <a:spcPts val="0"/>
              </a:spcAft>
              <a:buNone/>
            </a:pPr>
            <a:endParaRPr sz="2000" dirty="0"/>
          </a:p>
          <a:p>
            <a:pPr marL="0" lvl="0" indent="0" algn="just" rtl="0">
              <a:lnSpc>
                <a:spcPct val="115000"/>
              </a:lnSpc>
              <a:spcBef>
                <a:spcPts val="1200"/>
              </a:spcBef>
              <a:spcAft>
                <a:spcPts val="0"/>
              </a:spcAft>
              <a:buNone/>
            </a:pPr>
            <a:endParaRPr sz="2000"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228600" lvl="0" indent="-228600" algn="l" rtl="0">
              <a:spcBef>
                <a:spcPts val="0"/>
              </a:spcBef>
              <a:spcAft>
                <a:spcPts val="0"/>
              </a:spcAft>
              <a:buNone/>
            </a:pPr>
            <a:endParaRPr sz="2000" dirty="0">
              <a:latin typeface="Arial"/>
              <a:ea typeface="Arial"/>
              <a:cs typeface="Arial"/>
              <a:sym typeface="Arial"/>
            </a:endParaRPr>
          </a:p>
          <a:p>
            <a:pPr marL="0" lvl="0" indent="0" algn="l" rtl="0">
              <a:spcBef>
                <a:spcPts val="1000"/>
              </a:spcBef>
              <a:spcAft>
                <a:spcPts val="0"/>
              </a:spcAft>
              <a:buNone/>
            </a:pPr>
            <a:endParaRPr sz="2000" dirty="0">
              <a:latin typeface="Arial"/>
              <a:ea typeface="Arial"/>
              <a:cs typeface="Arial"/>
              <a:sym typeface="Arial"/>
            </a:endParaRPr>
          </a:p>
          <a:p>
            <a:pPr marL="0" lvl="0" indent="0" algn="l" rtl="0">
              <a:spcBef>
                <a:spcPts val="100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228600" lvl="0" indent="-228600" algn="l" rtl="0">
              <a:spcBef>
                <a:spcPts val="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p>
          <a:p>
            <a:pPr marL="0" lvl="0" indent="0" algn="l" rtl="0">
              <a:lnSpc>
                <a:spcPct val="115000"/>
              </a:lnSpc>
              <a:spcBef>
                <a:spcPts val="0"/>
              </a:spcBef>
              <a:spcAft>
                <a:spcPts val="0"/>
              </a:spcAft>
              <a:buNone/>
            </a:pPr>
            <a:endParaRPr sz="2000" dirty="0"/>
          </a:p>
          <a:p>
            <a:pPr marL="0" lvl="0" indent="0" algn="l" rtl="0">
              <a:lnSpc>
                <a:spcPct val="115000"/>
              </a:lnSpc>
              <a:spcBef>
                <a:spcPts val="0"/>
              </a:spcBef>
              <a:spcAft>
                <a:spcPts val="0"/>
              </a:spcAft>
              <a:buNone/>
            </a:pPr>
            <a:endParaRPr sz="2000" dirty="0"/>
          </a:p>
          <a:p>
            <a:pPr marL="228600" lvl="0" indent="-228600" algn="l" rtl="0">
              <a:lnSpc>
                <a:spcPct val="90000"/>
              </a:lnSpc>
              <a:spcBef>
                <a:spcPts val="0"/>
              </a:spcBef>
              <a:spcAft>
                <a:spcPts val="0"/>
              </a:spcAft>
              <a:buClr>
                <a:srgbClr val="000000"/>
              </a:buClr>
              <a:buSzPts val="2400"/>
              <a:buNone/>
            </a:pPr>
            <a:endParaRPr sz="2000" dirty="0"/>
          </a:p>
          <a:p>
            <a:pPr marL="0" lvl="0" indent="0" algn="l" rtl="0">
              <a:lnSpc>
                <a:spcPct val="90000"/>
              </a:lnSpc>
              <a:spcBef>
                <a:spcPts val="1000"/>
              </a:spcBef>
              <a:spcAft>
                <a:spcPts val="0"/>
              </a:spcAft>
              <a:buClr>
                <a:srgbClr val="000000"/>
              </a:buClr>
              <a:buSzPts val="2400"/>
              <a:buNone/>
            </a:pPr>
            <a:endParaRPr sz="2000" dirty="0"/>
          </a:p>
          <a:p>
            <a:pPr marL="0" lvl="0" indent="0" algn="l" rtl="0">
              <a:lnSpc>
                <a:spcPct val="90000"/>
              </a:lnSpc>
              <a:spcBef>
                <a:spcPts val="1000"/>
              </a:spcBef>
              <a:spcAft>
                <a:spcPts val="0"/>
              </a:spcAft>
              <a:buClr>
                <a:srgbClr val="000000"/>
              </a:buClr>
              <a:buSzPts val="2400"/>
              <a:buNone/>
            </a:pPr>
            <a:endParaRPr sz="2000" dirty="0"/>
          </a:p>
        </p:txBody>
      </p:sp>
      <p:sp>
        <p:nvSpPr>
          <p:cNvPr id="567" name="Google Shape;567;g2e8e45bbabd_3_1"/>
          <p:cNvSpPr txBox="1">
            <a:spLocks noGrp="1"/>
          </p:cNvSpPr>
          <p:nvPr>
            <p:ph type="body" idx="2"/>
          </p:nvPr>
        </p:nvSpPr>
        <p:spPr>
          <a:xfrm>
            <a:off x="798450" y="656525"/>
            <a:ext cx="1097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3500" b="1">
                <a:solidFill>
                  <a:srgbClr val="75A949"/>
                </a:solidFill>
              </a:rPr>
              <a:t>Social Impacts and Empowerment: </a:t>
            </a:r>
            <a:endParaRPr sz="3500" b="1">
              <a:solidFill>
                <a:srgbClr val="75A949"/>
              </a:solidFill>
            </a:endParaRPr>
          </a:p>
          <a:p>
            <a:pPr marL="0" lvl="0" indent="0" algn="l" rtl="0">
              <a:lnSpc>
                <a:spcPct val="90000"/>
              </a:lnSpc>
              <a:spcBef>
                <a:spcPts val="0"/>
              </a:spcBef>
              <a:spcAft>
                <a:spcPts val="0"/>
              </a:spcAft>
              <a:buClr>
                <a:srgbClr val="8DC641"/>
              </a:buClr>
              <a:buSzPts val="3600"/>
              <a:buNone/>
            </a:pPr>
            <a:r>
              <a:rPr lang="en-US" sz="3500" b="1">
                <a:solidFill>
                  <a:srgbClr val="75A949"/>
                </a:solidFill>
              </a:rPr>
              <a:t>The Case of XFARM in Apulia</a:t>
            </a:r>
            <a:endParaRPr sz="3500" b="1">
              <a:solidFill>
                <a:srgbClr val="75A949"/>
              </a:solidFill>
            </a:endParaRPr>
          </a:p>
          <a:p>
            <a:pPr marL="0" lvl="0" indent="0" algn="l" rtl="0">
              <a:lnSpc>
                <a:spcPct val="90000"/>
              </a:lnSpc>
              <a:spcBef>
                <a:spcPts val="1000"/>
              </a:spcBef>
              <a:spcAft>
                <a:spcPts val="0"/>
              </a:spcAft>
              <a:buClr>
                <a:srgbClr val="8DC641"/>
              </a:buClr>
              <a:buSzPts val="3600"/>
              <a:buNone/>
            </a:pPr>
            <a:endParaRPr b="1">
              <a:solidFill>
                <a:srgbClr val="75A949"/>
              </a:solidFill>
            </a:endParaRPr>
          </a:p>
        </p:txBody>
      </p:sp>
      <p:grpSp>
        <p:nvGrpSpPr>
          <p:cNvPr id="2" name="Google Shape;421;p15">
            <a:extLst>
              <a:ext uri="{FF2B5EF4-FFF2-40B4-BE49-F238E27FC236}">
                <a16:creationId xmlns:a16="http://schemas.microsoft.com/office/drawing/2014/main" id="{D593CAF0-1580-1EAC-AE19-D935BE2F9DF1}"/>
              </a:ext>
            </a:extLst>
          </p:cNvPr>
          <p:cNvGrpSpPr/>
          <p:nvPr/>
        </p:nvGrpSpPr>
        <p:grpSpPr>
          <a:xfrm rot="3730759">
            <a:off x="10560444" y="493578"/>
            <a:ext cx="949887" cy="1163493"/>
            <a:chOff x="7602444" y="4967675"/>
            <a:chExt cx="483620" cy="592374"/>
          </a:xfrm>
        </p:grpSpPr>
        <p:grpSp>
          <p:nvGrpSpPr>
            <p:cNvPr id="3" name="Google Shape;422;p15">
              <a:extLst>
                <a:ext uri="{FF2B5EF4-FFF2-40B4-BE49-F238E27FC236}">
                  <a16:creationId xmlns:a16="http://schemas.microsoft.com/office/drawing/2014/main" id="{3142B432-898B-D996-60A5-9269427615FE}"/>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7B12ABB7-7F1B-2E90-B62D-0557DB330CAD}"/>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C4360E2B-5EE0-473F-942D-04E76C408474}"/>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04F3CAFA-868B-795C-C917-55F233D19344}"/>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D0F56D7D-B1F2-31BB-B5E4-A0A66E612A4E}"/>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74616A77-157E-1D03-72C6-A414083D44E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7344DACF-CB72-BD4A-D6D4-5D03020B99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2a955ad1b0e_1_11"/>
          <p:cNvSpPr txBox="1">
            <a:spLocks noGrp="1"/>
          </p:cNvSpPr>
          <p:nvPr>
            <p:ph type="body" idx="1"/>
          </p:nvPr>
        </p:nvSpPr>
        <p:spPr>
          <a:xfrm>
            <a:off x="5834783" y="1895850"/>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dirty="0"/>
          </a:p>
          <a:p>
            <a:pPr marL="0" lvl="0" indent="0" algn="l" rtl="0">
              <a:lnSpc>
                <a:spcPct val="115000"/>
              </a:lnSpc>
              <a:spcBef>
                <a:spcPts val="1500"/>
              </a:spcBef>
              <a:spcAft>
                <a:spcPts val="1500"/>
              </a:spcAft>
              <a:buSzPts val="4800"/>
              <a:buNone/>
            </a:pPr>
            <a:r>
              <a:rPr lang="en-US" sz="4700" b="1" dirty="0"/>
              <a:t>Economic Impacts on Communities</a:t>
            </a:r>
            <a:endParaRPr sz="4700" dirty="0"/>
          </a:p>
        </p:txBody>
      </p:sp>
      <p:sp>
        <p:nvSpPr>
          <p:cNvPr id="574" name="Google Shape;574;g2a955ad1b0e_1_1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2a955ad1b0e_1_17"/>
          <p:cNvSpPr txBox="1">
            <a:spLocks noGrp="1"/>
          </p:cNvSpPr>
          <p:nvPr>
            <p:ph type="body" idx="1"/>
          </p:nvPr>
        </p:nvSpPr>
        <p:spPr>
          <a:xfrm>
            <a:off x="2171699" y="1758400"/>
            <a:ext cx="8881125" cy="3366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500" b="1" dirty="0">
                <a:solidFill>
                  <a:srgbClr val="75A949"/>
                </a:solidFill>
              </a:rPr>
              <a:t>Increased Income and Food Security:</a:t>
            </a:r>
            <a:endParaRPr sz="2500" b="1" dirty="0">
              <a:solidFill>
                <a:srgbClr val="75A949"/>
              </a:solidFill>
            </a:endParaRPr>
          </a:p>
          <a:p>
            <a:pPr marL="0" lvl="0" indent="0" algn="l" rtl="0">
              <a:lnSpc>
                <a:spcPct val="115000"/>
              </a:lnSpc>
              <a:spcBef>
                <a:spcPts val="0"/>
              </a:spcBef>
              <a:spcAft>
                <a:spcPts val="0"/>
              </a:spcAft>
              <a:buSzPts val="2400"/>
              <a:buNone/>
            </a:pPr>
            <a:endParaRPr sz="1500" dirty="0"/>
          </a:p>
          <a:p>
            <a:pPr marL="457200" lvl="0" indent="-381000" algn="l" rtl="0">
              <a:lnSpc>
                <a:spcPct val="115000"/>
              </a:lnSpc>
              <a:spcBef>
                <a:spcPts val="0"/>
              </a:spcBef>
              <a:spcAft>
                <a:spcPts val="0"/>
              </a:spcAft>
              <a:buSzPts val="2400"/>
              <a:buChar char="●"/>
            </a:pPr>
            <a:r>
              <a:rPr lang="en-US" dirty="0"/>
              <a:t>Agroecology can enhance food production and improve food quality, leading to increased income for farmers</a:t>
            </a:r>
            <a:endParaRPr dirty="0"/>
          </a:p>
          <a:p>
            <a:pPr marL="457200" lvl="0" indent="-381000" algn="l" rtl="0">
              <a:lnSpc>
                <a:spcPct val="115000"/>
              </a:lnSpc>
              <a:spcBef>
                <a:spcPts val="0"/>
              </a:spcBef>
              <a:spcAft>
                <a:spcPts val="0"/>
              </a:spcAft>
              <a:buSzPts val="2400"/>
              <a:buChar char="●"/>
            </a:pPr>
            <a:r>
              <a:rPr lang="en-US" dirty="0"/>
              <a:t>Diversified crop production and agroforestry practices can diversify income sources and reduce reliance on monocropping</a:t>
            </a:r>
            <a:endParaRPr dirty="0"/>
          </a:p>
          <a:p>
            <a:pPr marL="457200" lvl="0" indent="-381000" algn="l" rtl="0">
              <a:lnSpc>
                <a:spcPct val="115000"/>
              </a:lnSpc>
              <a:spcBef>
                <a:spcPts val="0"/>
              </a:spcBef>
              <a:spcAft>
                <a:spcPts val="0"/>
              </a:spcAft>
              <a:buSzPts val="2400"/>
              <a:buChar char="●"/>
            </a:pPr>
            <a:r>
              <a:rPr lang="en-US" dirty="0"/>
              <a:t>Increased food production can enhance food security for households, particularly in </a:t>
            </a:r>
            <a:r>
              <a:rPr lang="en-US" dirty="0" err="1"/>
              <a:t>marginalised</a:t>
            </a:r>
            <a:r>
              <a:rPr lang="en-US" dirty="0"/>
              <a:t> communities</a:t>
            </a:r>
            <a:endParaRPr dirty="0"/>
          </a:p>
          <a:p>
            <a:pPr marL="0" lvl="0" indent="0" algn="l" rtl="0">
              <a:lnSpc>
                <a:spcPct val="90000"/>
              </a:lnSpc>
              <a:spcBef>
                <a:spcPts val="0"/>
              </a:spcBef>
              <a:spcAft>
                <a:spcPts val="0"/>
              </a:spcAft>
              <a:buClr>
                <a:srgbClr val="000000"/>
              </a:buClr>
              <a:buSzPts val="2400"/>
              <a:buNone/>
            </a:pPr>
            <a:endParaRPr dirty="0"/>
          </a:p>
        </p:txBody>
      </p:sp>
      <p:sp>
        <p:nvSpPr>
          <p:cNvPr id="580" name="Google Shape;580;g2a955ad1b0e_1_17"/>
          <p:cNvSpPr txBox="1">
            <a:spLocks noGrp="1"/>
          </p:cNvSpPr>
          <p:nvPr>
            <p:ph type="body" idx="2"/>
          </p:nvPr>
        </p:nvSpPr>
        <p:spPr>
          <a:xfrm>
            <a:off x="798381" y="44396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solidFill>
                  <a:srgbClr val="75A949"/>
                </a:solidFill>
              </a:rPr>
              <a:t>Improve Rural Communities Economy </a:t>
            </a:r>
            <a:endParaRPr b="1">
              <a:solidFill>
                <a:srgbClr val="75A949"/>
              </a:solidFill>
            </a:endParaRPr>
          </a:p>
        </p:txBody>
      </p:sp>
      <p:grpSp>
        <p:nvGrpSpPr>
          <p:cNvPr id="581" name="Google Shape;581;g2a955ad1b0e_1_17"/>
          <p:cNvGrpSpPr/>
          <p:nvPr/>
        </p:nvGrpSpPr>
        <p:grpSpPr>
          <a:xfrm rot="3730713">
            <a:off x="10918892" y="554005"/>
            <a:ext cx="949899" cy="1163507"/>
            <a:chOff x="7602444" y="4967675"/>
            <a:chExt cx="483620" cy="592374"/>
          </a:xfrm>
        </p:grpSpPr>
        <p:grpSp>
          <p:nvGrpSpPr>
            <p:cNvPr id="582" name="Google Shape;582;g2a955ad1b0e_1_17"/>
            <p:cNvGrpSpPr/>
            <p:nvPr/>
          </p:nvGrpSpPr>
          <p:grpSpPr>
            <a:xfrm>
              <a:off x="7618661" y="4967675"/>
              <a:ext cx="467403" cy="507609"/>
              <a:chOff x="2251964" y="3590497"/>
              <a:chExt cx="467403" cy="507609"/>
            </a:xfrm>
          </p:grpSpPr>
          <p:sp>
            <p:nvSpPr>
              <p:cNvPr id="583" name="Google Shape;583;g2a955ad1b0e_1_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4" name="Google Shape;584;g2a955ad1b0e_1_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5" name="Google Shape;585;g2a955ad1b0e_1_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6" name="Google Shape;586;g2a955ad1b0e_1_17"/>
            <p:cNvGrpSpPr/>
            <p:nvPr/>
          </p:nvGrpSpPr>
          <p:grpSpPr>
            <a:xfrm>
              <a:off x="7602444" y="4993761"/>
              <a:ext cx="421973" cy="566288"/>
              <a:chOff x="2235747" y="3616583"/>
              <a:chExt cx="421973" cy="566288"/>
            </a:xfrm>
          </p:grpSpPr>
          <p:sp>
            <p:nvSpPr>
              <p:cNvPr id="587" name="Google Shape;587;g2a955ad1b0e_1_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8" name="Google Shape;588;g2a955ad1b0e_1_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89" name="Google Shape;589;g2a955ad1b0e_1_17"/>
          <p:cNvSpPr txBox="1"/>
          <p:nvPr/>
        </p:nvSpPr>
        <p:spPr>
          <a:xfrm>
            <a:off x="900500"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590" name="Google Shape;590;g2a955ad1b0e_1_17"/>
          <p:cNvSpPr txBox="1"/>
          <p:nvPr/>
        </p:nvSpPr>
        <p:spPr>
          <a:xfrm>
            <a:off x="4314525"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grpSp>
        <p:nvGrpSpPr>
          <p:cNvPr id="8" name="Graphic 3">
            <a:extLst>
              <a:ext uri="{FF2B5EF4-FFF2-40B4-BE49-F238E27FC236}">
                <a16:creationId xmlns:a16="http://schemas.microsoft.com/office/drawing/2014/main" id="{85577801-73D0-F2D8-AC09-C0F625E7551D}"/>
              </a:ext>
            </a:extLst>
          </p:cNvPr>
          <p:cNvGrpSpPr/>
          <p:nvPr/>
        </p:nvGrpSpPr>
        <p:grpSpPr>
          <a:xfrm>
            <a:off x="900500" y="1648707"/>
            <a:ext cx="1091621" cy="1089230"/>
            <a:chOff x="10410452" y="410457"/>
            <a:chExt cx="1091621" cy="1089230"/>
          </a:xfrm>
        </p:grpSpPr>
        <p:sp>
          <p:nvSpPr>
            <p:cNvPr id="9" name="Freeform 1356">
              <a:extLst>
                <a:ext uri="{FF2B5EF4-FFF2-40B4-BE49-F238E27FC236}">
                  <a16:creationId xmlns:a16="http://schemas.microsoft.com/office/drawing/2014/main" id="{835B424B-88A5-1B44-56E4-EB5012A99EA7}"/>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8DC641"/>
            </a:solidFill>
            <a:ln w="27426" cap="flat">
              <a:noFill/>
              <a:prstDash val="solid"/>
              <a:miter/>
            </a:ln>
          </p:spPr>
          <p:txBody>
            <a:bodyPr rtlCol="0" anchor="ctr"/>
            <a:lstStyle/>
            <a:p>
              <a:endParaRPr lang="en-US"/>
            </a:p>
          </p:txBody>
        </p:sp>
        <p:sp>
          <p:nvSpPr>
            <p:cNvPr id="10" name="Freeform 1357">
              <a:extLst>
                <a:ext uri="{FF2B5EF4-FFF2-40B4-BE49-F238E27FC236}">
                  <a16:creationId xmlns:a16="http://schemas.microsoft.com/office/drawing/2014/main" id="{8C34741F-49F3-5AFA-F639-38E91E539B8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g2e8e45bbabd_3_7"/>
          <p:cNvSpPr txBox="1">
            <a:spLocks noGrp="1"/>
          </p:cNvSpPr>
          <p:nvPr>
            <p:ph type="body" idx="2"/>
          </p:nvPr>
        </p:nvSpPr>
        <p:spPr>
          <a:xfrm>
            <a:off x="798381" y="44396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solidFill>
                  <a:srgbClr val="75A949"/>
                </a:solidFill>
              </a:rPr>
              <a:t>Improve rural communities economy </a:t>
            </a:r>
            <a:endParaRPr b="1">
              <a:solidFill>
                <a:srgbClr val="75A949"/>
              </a:solidFill>
            </a:endParaRPr>
          </a:p>
        </p:txBody>
      </p:sp>
      <p:grpSp>
        <p:nvGrpSpPr>
          <p:cNvPr id="596" name="Google Shape;596;g2e8e45bbabd_3_7"/>
          <p:cNvGrpSpPr/>
          <p:nvPr/>
        </p:nvGrpSpPr>
        <p:grpSpPr>
          <a:xfrm rot="3730713">
            <a:off x="10918888" y="553998"/>
            <a:ext cx="949899" cy="1163507"/>
            <a:chOff x="7602444" y="4967675"/>
            <a:chExt cx="483620" cy="592374"/>
          </a:xfrm>
        </p:grpSpPr>
        <p:grpSp>
          <p:nvGrpSpPr>
            <p:cNvPr id="597" name="Google Shape;597;g2e8e45bbabd_3_7"/>
            <p:cNvGrpSpPr/>
            <p:nvPr/>
          </p:nvGrpSpPr>
          <p:grpSpPr>
            <a:xfrm>
              <a:off x="7618661" y="4967675"/>
              <a:ext cx="467403" cy="507609"/>
              <a:chOff x="2251964" y="3590497"/>
              <a:chExt cx="467403" cy="507609"/>
            </a:xfrm>
          </p:grpSpPr>
          <p:sp>
            <p:nvSpPr>
              <p:cNvPr id="598" name="Google Shape;598;g2e8e45bbabd_3_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9" name="Google Shape;599;g2e8e45bbabd_3_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0" name="Google Shape;600;g2e8e45bbabd_3_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1" name="Google Shape;601;g2e8e45bbabd_3_7"/>
            <p:cNvGrpSpPr/>
            <p:nvPr/>
          </p:nvGrpSpPr>
          <p:grpSpPr>
            <a:xfrm>
              <a:off x="7602444" y="4993761"/>
              <a:ext cx="421973" cy="566288"/>
              <a:chOff x="2235747" y="3616583"/>
              <a:chExt cx="421973" cy="566288"/>
            </a:xfrm>
          </p:grpSpPr>
          <p:sp>
            <p:nvSpPr>
              <p:cNvPr id="602" name="Google Shape;602;g2e8e45bbabd_3_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3" name="Google Shape;603;g2e8e45bbabd_3_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04" name="Google Shape;604;g2e8e45bbabd_3_7"/>
          <p:cNvSpPr txBox="1"/>
          <p:nvPr/>
        </p:nvSpPr>
        <p:spPr>
          <a:xfrm>
            <a:off x="900500"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05" name="Google Shape;605;g2e8e45bbabd_3_7"/>
          <p:cNvSpPr txBox="1"/>
          <p:nvPr/>
        </p:nvSpPr>
        <p:spPr>
          <a:xfrm>
            <a:off x="4314525"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06" name="Google Shape;606;g2e8e45bbabd_3_7"/>
          <p:cNvSpPr txBox="1"/>
          <p:nvPr/>
        </p:nvSpPr>
        <p:spPr>
          <a:xfrm>
            <a:off x="2266949" y="1758400"/>
            <a:ext cx="9126425" cy="3638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500" b="1" i="0" u="none" strike="noStrike" cap="none" dirty="0">
                <a:solidFill>
                  <a:srgbClr val="75A949"/>
                </a:solidFill>
                <a:latin typeface="Calibri"/>
                <a:ea typeface="Calibri"/>
                <a:cs typeface="Calibri"/>
                <a:sym typeface="Calibri"/>
              </a:rPr>
              <a:t>Reduced Costs and Improved Profitability:</a:t>
            </a:r>
            <a:endParaRPr sz="2500" b="1" i="0" u="none" strike="noStrike" cap="none" dirty="0">
              <a:solidFill>
                <a:srgbClr val="75A949"/>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600"/>
              <a:buFont typeface="Arial"/>
              <a:buNone/>
            </a:pPr>
            <a:endParaRPr sz="1600" b="0" i="0" u="none" strike="noStrike" cap="none" dirty="0">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i="0" u="none" strike="noStrike" cap="none" dirty="0">
                <a:solidFill>
                  <a:srgbClr val="000000"/>
                </a:solidFill>
                <a:latin typeface="Calibri"/>
                <a:ea typeface="Calibri"/>
                <a:cs typeface="Calibri"/>
                <a:sym typeface="Calibri"/>
              </a:rPr>
              <a:t>Agroecology promotes natural pest and disease control, reducing the need for expensive external inputs</a:t>
            </a:r>
            <a:endParaRPr sz="2400" i="0" u="none" strike="noStrike" cap="none" dirty="0">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i="0" u="none" strike="noStrike" cap="none" dirty="0">
                <a:solidFill>
                  <a:srgbClr val="000000"/>
                </a:solidFill>
                <a:latin typeface="Calibri"/>
                <a:ea typeface="Calibri"/>
                <a:cs typeface="Calibri"/>
                <a:sym typeface="Calibri"/>
              </a:rPr>
              <a:t>Integrated pest management (IPM) techniques can </a:t>
            </a:r>
            <a:r>
              <a:rPr lang="en-US" sz="2400" i="0" u="none" strike="noStrike" cap="none" dirty="0" err="1">
                <a:solidFill>
                  <a:srgbClr val="000000"/>
                </a:solidFill>
                <a:latin typeface="Calibri"/>
                <a:ea typeface="Calibri"/>
                <a:cs typeface="Calibri"/>
                <a:sym typeface="Calibri"/>
              </a:rPr>
              <a:t>minimi</a:t>
            </a:r>
            <a:r>
              <a:rPr lang="en-US" sz="2400" dirty="0" err="1">
                <a:latin typeface="Calibri"/>
                <a:ea typeface="Calibri"/>
                <a:cs typeface="Calibri"/>
                <a:sym typeface="Calibri"/>
              </a:rPr>
              <a:t>s</a:t>
            </a:r>
            <a:r>
              <a:rPr lang="en-US" sz="2400" i="0" u="none" strike="noStrike" cap="none" dirty="0" err="1">
                <a:solidFill>
                  <a:srgbClr val="000000"/>
                </a:solidFill>
                <a:latin typeface="Calibri"/>
                <a:ea typeface="Calibri"/>
                <a:cs typeface="Calibri"/>
                <a:sym typeface="Calibri"/>
              </a:rPr>
              <a:t>e</a:t>
            </a:r>
            <a:r>
              <a:rPr lang="en-US" sz="2400" i="0" u="none" strike="noStrike" cap="none" dirty="0">
                <a:solidFill>
                  <a:srgbClr val="000000"/>
                </a:solidFill>
                <a:latin typeface="Calibri"/>
                <a:ea typeface="Calibri"/>
                <a:cs typeface="Calibri"/>
                <a:sym typeface="Calibri"/>
              </a:rPr>
              <a:t> pest damage and </a:t>
            </a:r>
            <a:r>
              <a:rPr lang="en-US" sz="2400" i="0" u="none" strike="noStrike" cap="none" dirty="0" err="1">
                <a:solidFill>
                  <a:srgbClr val="000000"/>
                </a:solidFill>
                <a:latin typeface="Calibri"/>
                <a:ea typeface="Calibri"/>
                <a:cs typeface="Calibri"/>
                <a:sym typeface="Calibri"/>
              </a:rPr>
              <a:t>maximi</a:t>
            </a:r>
            <a:r>
              <a:rPr lang="en-US" sz="2400" dirty="0" err="1">
                <a:latin typeface="Calibri"/>
                <a:ea typeface="Calibri"/>
                <a:cs typeface="Calibri"/>
                <a:sym typeface="Calibri"/>
              </a:rPr>
              <a:t>s</a:t>
            </a:r>
            <a:r>
              <a:rPr lang="en-US" sz="2400" i="0" u="none" strike="noStrike" cap="none" dirty="0" err="1">
                <a:solidFill>
                  <a:srgbClr val="000000"/>
                </a:solidFill>
                <a:latin typeface="Calibri"/>
                <a:ea typeface="Calibri"/>
                <a:cs typeface="Calibri"/>
                <a:sym typeface="Calibri"/>
              </a:rPr>
              <a:t>e</a:t>
            </a:r>
            <a:r>
              <a:rPr lang="en-US" sz="2400" i="0" u="none" strike="noStrike" cap="none" dirty="0">
                <a:solidFill>
                  <a:srgbClr val="000000"/>
                </a:solidFill>
                <a:latin typeface="Calibri"/>
                <a:ea typeface="Calibri"/>
                <a:cs typeface="Calibri"/>
                <a:sym typeface="Calibri"/>
              </a:rPr>
              <a:t> crop yields</a:t>
            </a:r>
            <a:endParaRPr sz="2400" i="0" u="none" strike="noStrike" cap="none" dirty="0">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i="0" u="none" strike="noStrike" cap="none" dirty="0">
                <a:solidFill>
                  <a:srgbClr val="000000"/>
                </a:solidFill>
                <a:latin typeface="Calibri"/>
                <a:ea typeface="Calibri"/>
                <a:cs typeface="Calibri"/>
                <a:sym typeface="Calibri"/>
              </a:rPr>
              <a:t>Reduced reliance on chemical </a:t>
            </a:r>
            <a:r>
              <a:rPr lang="en-US" sz="2400" i="0" u="none" strike="noStrike" cap="none" dirty="0" err="1">
                <a:solidFill>
                  <a:srgbClr val="000000"/>
                </a:solidFill>
                <a:latin typeface="Calibri"/>
                <a:ea typeface="Calibri"/>
                <a:cs typeface="Calibri"/>
                <a:sym typeface="Calibri"/>
              </a:rPr>
              <a:t>fertili</a:t>
            </a:r>
            <a:r>
              <a:rPr lang="en-US" sz="2400" dirty="0" err="1">
                <a:latin typeface="Calibri"/>
                <a:ea typeface="Calibri"/>
                <a:cs typeface="Calibri"/>
                <a:sym typeface="Calibri"/>
              </a:rPr>
              <a:t>s</a:t>
            </a:r>
            <a:r>
              <a:rPr lang="en-US" sz="2400" i="0" u="none" strike="noStrike" cap="none" dirty="0" err="1">
                <a:solidFill>
                  <a:srgbClr val="000000"/>
                </a:solidFill>
                <a:latin typeface="Calibri"/>
                <a:ea typeface="Calibri"/>
                <a:cs typeface="Calibri"/>
                <a:sym typeface="Calibri"/>
              </a:rPr>
              <a:t>ers</a:t>
            </a:r>
            <a:r>
              <a:rPr lang="en-US" sz="2400" i="0" u="none" strike="noStrike" cap="none" dirty="0">
                <a:solidFill>
                  <a:srgbClr val="000000"/>
                </a:solidFill>
                <a:latin typeface="Calibri"/>
                <a:ea typeface="Calibri"/>
                <a:cs typeface="Calibri"/>
                <a:sym typeface="Calibri"/>
              </a:rPr>
              <a:t> and pesticides can save farmers money and protect the environment</a:t>
            </a:r>
            <a:endParaRPr sz="24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2400" i="0" u="none" strike="noStrike" cap="none" dirty="0">
              <a:solidFill>
                <a:srgbClr val="000000"/>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14EED2B1-C65A-06E7-C555-034D4FAEFD81}"/>
              </a:ext>
            </a:extLst>
          </p:cNvPr>
          <p:cNvGrpSpPr/>
          <p:nvPr/>
        </p:nvGrpSpPr>
        <p:grpSpPr>
          <a:xfrm>
            <a:off x="897384" y="1562725"/>
            <a:ext cx="1094363" cy="943510"/>
            <a:chOff x="4417506" y="446113"/>
            <a:chExt cx="1094363" cy="943510"/>
          </a:xfrm>
        </p:grpSpPr>
        <p:sp>
          <p:nvSpPr>
            <p:cNvPr id="3" name="Freeform 1341">
              <a:extLst>
                <a:ext uri="{FF2B5EF4-FFF2-40B4-BE49-F238E27FC236}">
                  <a16:creationId xmlns:a16="http://schemas.microsoft.com/office/drawing/2014/main" id="{45622314-CD67-867E-9304-58EA9B611E21}"/>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4" name="Graphic 3">
              <a:extLst>
                <a:ext uri="{FF2B5EF4-FFF2-40B4-BE49-F238E27FC236}">
                  <a16:creationId xmlns:a16="http://schemas.microsoft.com/office/drawing/2014/main" id="{B5663805-F34A-D076-5F93-C25C14B55FD3}"/>
                </a:ext>
              </a:extLst>
            </p:cNvPr>
            <p:cNvGrpSpPr/>
            <p:nvPr/>
          </p:nvGrpSpPr>
          <p:grpSpPr>
            <a:xfrm>
              <a:off x="4417506" y="446113"/>
              <a:ext cx="1023051" cy="943510"/>
              <a:chOff x="4417506" y="446113"/>
              <a:chExt cx="1023051" cy="943510"/>
            </a:xfrm>
            <a:solidFill>
              <a:srgbClr val="000000"/>
            </a:solidFill>
          </p:grpSpPr>
          <p:sp>
            <p:nvSpPr>
              <p:cNvPr id="6" name="Freeform 1344">
                <a:extLst>
                  <a:ext uri="{FF2B5EF4-FFF2-40B4-BE49-F238E27FC236}">
                    <a16:creationId xmlns:a16="http://schemas.microsoft.com/office/drawing/2014/main" id="{27B5EBF8-FFE3-2D1F-976A-A1412B624AB3}"/>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7" name="Freeform 1345">
                <a:extLst>
                  <a:ext uri="{FF2B5EF4-FFF2-40B4-BE49-F238E27FC236}">
                    <a16:creationId xmlns:a16="http://schemas.microsoft.com/office/drawing/2014/main" id="{8FA3B252-2F35-8A2E-3961-02572EB1F5E1}"/>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5" name="Freeform 1343">
              <a:extLst>
                <a:ext uri="{FF2B5EF4-FFF2-40B4-BE49-F238E27FC236}">
                  <a16:creationId xmlns:a16="http://schemas.microsoft.com/office/drawing/2014/main" id="{D995640F-DBE2-EFF6-20D4-14B32F1D920A}"/>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8DC641"/>
            </a:solidFill>
            <a:ln w="27426" cap="flat">
              <a:noFill/>
              <a:prstDash val="solid"/>
              <a:miter/>
            </a:ln>
          </p:spPr>
          <p:txBody>
            <a:bodyPr rtlCol="0" anchor="ctr"/>
            <a:lstStyle/>
            <a:p>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g2a955ad1b0e_1_44"/>
          <p:cNvSpPr txBox="1">
            <a:spLocks noGrp="1"/>
          </p:cNvSpPr>
          <p:nvPr>
            <p:ph type="body" idx="1"/>
          </p:nvPr>
        </p:nvSpPr>
        <p:spPr>
          <a:xfrm>
            <a:off x="759901" y="1548669"/>
            <a:ext cx="6233036" cy="4305450"/>
          </a:xfrm>
          <a:prstGeom prst="rect">
            <a:avLst/>
          </a:prstGeom>
          <a:noFill/>
          <a:ln>
            <a:noFill/>
          </a:ln>
        </p:spPr>
        <p:txBody>
          <a:bodyPr spcFirstLastPara="1" wrap="square" lIns="91425" tIns="45700" rIns="91425" bIns="45700" anchor="t" anchorCtr="0">
            <a:noAutofit/>
          </a:bodyPr>
          <a:lstStyle/>
          <a:p>
            <a:pPr marL="457200" lvl="0" indent="-349250" algn="l" rtl="0">
              <a:lnSpc>
                <a:spcPct val="115000"/>
              </a:lnSpc>
              <a:spcBef>
                <a:spcPts val="0"/>
              </a:spcBef>
              <a:spcAft>
                <a:spcPts val="0"/>
              </a:spcAft>
              <a:buSzPts val="1900"/>
              <a:buChar char="●"/>
            </a:pPr>
            <a:r>
              <a:rPr lang="en-US" dirty="0"/>
              <a:t>Agroecology can produce high-quality, organic, and locally adapted produce, increasing market value</a:t>
            </a:r>
            <a:endParaRPr dirty="0"/>
          </a:p>
          <a:p>
            <a:pPr marL="457200" lvl="0" indent="-349250" algn="l" rtl="0">
              <a:lnSpc>
                <a:spcPct val="115000"/>
              </a:lnSpc>
              <a:spcBef>
                <a:spcPts val="0"/>
              </a:spcBef>
              <a:spcAft>
                <a:spcPts val="0"/>
              </a:spcAft>
              <a:buSzPts val="1900"/>
              <a:buChar char="●"/>
            </a:pPr>
            <a:r>
              <a:rPr lang="en-US" dirty="0"/>
              <a:t>Community-supported agriculture (CSA) programs can connect farmers directly to consumers, bypassing middlemen and ensuring fair prices</a:t>
            </a:r>
            <a:endParaRPr dirty="0"/>
          </a:p>
          <a:p>
            <a:pPr marL="457200" lvl="0" indent="-349250" algn="l" rtl="0">
              <a:lnSpc>
                <a:spcPct val="115000"/>
              </a:lnSpc>
              <a:spcBef>
                <a:spcPts val="0"/>
              </a:spcBef>
              <a:spcAft>
                <a:spcPts val="0"/>
              </a:spcAft>
              <a:buSzPts val="1900"/>
              <a:buChar char="●"/>
            </a:pPr>
            <a:r>
              <a:rPr lang="en-US" dirty="0"/>
              <a:t>Agroecology can promote fair trade practices and ensure equitable distribution of profits along the value chain</a:t>
            </a:r>
            <a:endParaRPr dirty="0"/>
          </a:p>
          <a:p>
            <a:pPr marL="0" lvl="0" indent="0" algn="l" rtl="0">
              <a:lnSpc>
                <a:spcPct val="115000"/>
              </a:lnSpc>
              <a:spcBef>
                <a:spcPts val="0"/>
              </a:spcBef>
              <a:spcAft>
                <a:spcPts val="0"/>
              </a:spcAft>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1000"/>
              </a:spcBef>
              <a:spcAft>
                <a:spcPts val="0"/>
              </a:spcAft>
              <a:buClr>
                <a:srgbClr val="000000"/>
              </a:buClr>
              <a:buSzPts val="2400"/>
              <a:buNone/>
            </a:pPr>
            <a:endParaRPr dirty="0"/>
          </a:p>
        </p:txBody>
      </p:sp>
      <p:pic>
        <p:nvPicPr>
          <p:cNvPr id="612" name="Google Shape;612;g2a955ad1b0e_1_44"/>
          <p:cNvPicPr preferRelativeResize="0">
            <a:picLocks noGrp="1"/>
          </p:cNvPicPr>
          <p:nvPr>
            <p:ph type="pic" idx="3"/>
          </p:nvPr>
        </p:nvPicPr>
        <p:blipFill rotWithShape="1">
          <a:blip r:embed="rId3">
            <a:alphaModFix/>
          </a:blip>
          <a:srcRect l="3830" r="3831"/>
          <a:stretch/>
        </p:blipFill>
        <p:spPr>
          <a:xfrm>
            <a:off x="7061200" y="1420553"/>
            <a:ext cx="5130799" cy="3913188"/>
          </a:xfrm>
          <a:prstGeom prst="rect">
            <a:avLst/>
          </a:prstGeom>
          <a:solidFill>
            <a:srgbClr val="D8D8D8"/>
          </a:solidFill>
          <a:ln>
            <a:noFill/>
          </a:ln>
        </p:spPr>
      </p:pic>
      <p:grpSp>
        <p:nvGrpSpPr>
          <p:cNvPr id="2" name="Graphic 3">
            <a:extLst>
              <a:ext uri="{FF2B5EF4-FFF2-40B4-BE49-F238E27FC236}">
                <a16:creationId xmlns:a16="http://schemas.microsoft.com/office/drawing/2014/main" id="{0F265A2A-F0C5-DBC3-16B4-1010D485645F}"/>
              </a:ext>
            </a:extLst>
          </p:cNvPr>
          <p:cNvGrpSpPr/>
          <p:nvPr/>
        </p:nvGrpSpPr>
        <p:grpSpPr>
          <a:xfrm>
            <a:off x="517448" y="296260"/>
            <a:ext cx="1028777" cy="1056365"/>
            <a:chOff x="986212" y="4755836"/>
            <a:chExt cx="715862" cy="735059"/>
          </a:xfrm>
        </p:grpSpPr>
        <p:sp>
          <p:nvSpPr>
            <p:cNvPr id="3" name="Freeform 4">
              <a:extLst>
                <a:ext uri="{FF2B5EF4-FFF2-40B4-BE49-F238E27FC236}">
                  <a16:creationId xmlns:a16="http://schemas.microsoft.com/office/drawing/2014/main" id="{80D3E122-FDF6-425D-0F3F-E27FA1F34C79}"/>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8DC641"/>
            </a:solidFill>
            <a:ln w="27426" cap="flat">
              <a:noFill/>
              <a:prstDash val="solid"/>
              <a:miter/>
            </a:ln>
          </p:spPr>
          <p:txBody>
            <a:bodyPr rtlCol="0" anchor="ctr"/>
            <a:lstStyle/>
            <a:p>
              <a:endParaRPr lang="en-US"/>
            </a:p>
          </p:txBody>
        </p:sp>
        <p:sp>
          <p:nvSpPr>
            <p:cNvPr id="4" name="Freeform 5">
              <a:extLst>
                <a:ext uri="{FF2B5EF4-FFF2-40B4-BE49-F238E27FC236}">
                  <a16:creationId xmlns:a16="http://schemas.microsoft.com/office/drawing/2014/main" id="{C5B7634E-86BD-31AD-CD25-5FEF3EFCF59A}"/>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sp>
        <p:nvSpPr>
          <p:cNvPr id="6" name="TextBox 5">
            <a:extLst>
              <a:ext uri="{FF2B5EF4-FFF2-40B4-BE49-F238E27FC236}">
                <a16:creationId xmlns:a16="http://schemas.microsoft.com/office/drawing/2014/main" id="{37D8DF6D-5B7F-CF17-7F93-037270DF0BBF}"/>
              </a:ext>
            </a:extLst>
          </p:cNvPr>
          <p:cNvSpPr txBox="1"/>
          <p:nvPr/>
        </p:nvSpPr>
        <p:spPr>
          <a:xfrm>
            <a:off x="1682750" y="437147"/>
            <a:ext cx="5310187" cy="1123000"/>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Pts val="2400"/>
              <a:buFont typeface="Arial"/>
              <a:buNone/>
              <a:tabLst/>
              <a:defRPr/>
            </a:pPr>
            <a:r>
              <a:rPr kumimoji="0" lang="en-US" sz="3000" b="1" i="0" u="none" strike="noStrike" kern="0" cap="none" spc="0" normalizeH="0" baseline="0" noProof="0" dirty="0">
                <a:ln>
                  <a:noFill/>
                </a:ln>
                <a:solidFill>
                  <a:srgbClr val="75A949"/>
                </a:solidFill>
                <a:effectLst/>
                <a:uLnTx/>
                <a:uFillTx/>
                <a:latin typeface="Calibri"/>
                <a:ea typeface="Calibri"/>
                <a:cs typeface="Calibri"/>
                <a:sym typeface="Calibri"/>
              </a:rPr>
              <a:t>Enhanced Market Access &amp; Value Chain Improvement: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
          <p:cNvSpPr txBox="1">
            <a:spLocks noGrp="1"/>
          </p:cNvSpPr>
          <p:nvPr>
            <p:ph type="body" idx="1"/>
          </p:nvPr>
        </p:nvSpPr>
        <p:spPr>
          <a:xfrm>
            <a:off x="492693" y="1601106"/>
            <a:ext cx="11423400" cy="3849900"/>
          </a:xfrm>
          <a:prstGeom prst="rect">
            <a:avLst/>
          </a:prstGeom>
          <a:noFill/>
          <a:ln>
            <a:noFill/>
          </a:ln>
        </p:spPr>
        <p:txBody>
          <a:bodyPr spcFirstLastPara="1" wrap="square" lIns="91425" tIns="45700" rIns="91425" bIns="45700" anchor="t" anchorCtr="0">
            <a:noAutofit/>
          </a:bodyPr>
          <a:lstStyle/>
          <a:p>
            <a:pPr marL="457200" lvl="0" indent="-368300" algn="l" rtl="0">
              <a:lnSpc>
                <a:spcPct val="125000"/>
              </a:lnSpc>
              <a:spcBef>
                <a:spcPts val="0"/>
              </a:spcBef>
              <a:spcAft>
                <a:spcPts val="0"/>
              </a:spcAft>
              <a:buClr>
                <a:srgbClr val="010101"/>
              </a:buClr>
              <a:buSzPts val="2200"/>
              <a:buFont typeface="Calibri"/>
              <a:buAutoNum type="arabicPeriod"/>
            </a:pPr>
            <a:r>
              <a:rPr lang="en-US" sz="2100" dirty="0"/>
              <a:t>You will be able to </a:t>
            </a:r>
            <a:r>
              <a:rPr lang="en-US" sz="2100" b="1" dirty="0"/>
              <a:t>discuss</a:t>
            </a:r>
            <a:r>
              <a:rPr lang="en-US" sz="2100" dirty="0"/>
              <a:t> how the principles of agroecology and food sovereignty, promote environmental, economic and social sustainability in communities.</a:t>
            </a:r>
            <a:endParaRPr sz="2100" dirty="0"/>
          </a:p>
          <a:p>
            <a:pPr marL="457200" lvl="0" indent="-368300" algn="l" rtl="0">
              <a:lnSpc>
                <a:spcPct val="125000"/>
              </a:lnSpc>
              <a:spcBef>
                <a:spcPts val="800"/>
              </a:spcBef>
              <a:spcAft>
                <a:spcPts val="0"/>
              </a:spcAft>
              <a:buSzPts val="2200"/>
              <a:buFont typeface="Calibri"/>
              <a:buAutoNum type="arabicPeriod"/>
            </a:pPr>
            <a:r>
              <a:rPr lang="en-US" sz="2100" dirty="0"/>
              <a:t>You will be able to </a:t>
            </a:r>
            <a:r>
              <a:rPr lang="en-US" sz="2100" b="1" dirty="0"/>
              <a:t>interpret</a:t>
            </a:r>
            <a:r>
              <a:rPr lang="en-US" sz="2100" dirty="0"/>
              <a:t> the importance &amp; value of Community Supported Agriculture (CSA) as a model for achieving food sovereignty and its impact on community cohesion &amp; well-being.</a:t>
            </a:r>
            <a:endParaRPr sz="2100" dirty="0"/>
          </a:p>
          <a:p>
            <a:pPr marL="457200" lvl="0" indent="-368300" algn="l" rtl="0">
              <a:lnSpc>
                <a:spcPct val="125000"/>
              </a:lnSpc>
              <a:spcBef>
                <a:spcPts val="800"/>
              </a:spcBef>
              <a:spcAft>
                <a:spcPts val="0"/>
              </a:spcAft>
              <a:buSzPts val="2200"/>
              <a:buFont typeface="Calibri"/>
              <a:buAutoNum type="arabicPeriod"/>
            </a:pPr>
            <a:r>
              <a:rPr lang="en-US" sz="2100" dirty="0"/>
              <a:t>You will be able to </a:t>
            </a:r>
            <a:r>
              <a:rPr lang="en-US" sz="2100" b="1" dirty="0"/>
              <a:t>compare </a:t>
            </a:r>
            <a:r>
              <a:rPr lang="en-US" sz="2100" dirty="0"/>
              <a:t>the economic, social and environmental impacts of agroecology versus conventional agriculture, identifying the benefits and challenges in implementing agroecological practices in communities.</a:t>
            </a:r>
            <a:endParaRPr sz="2100" dirty="0"/>
          </a:p>
          <a:p>
            <a:pPr marL="457200" lvl="0" indent="-368300" algn="l" rtl="0">
              <a:lnSpc>
                <a:spcPct val="125000"/>
              </a:lnSpc>
              <a:spcBef>
                <a:spcPts val="800"/>
              </a:spcBef>
              <a:spcAft>
                <a:spcPts val="800"/>
              </a:spcAft>
              <a:buSzPts val="2200"/>
              <a:buFont typeface="Calibri"/>
              <a:buAutoNum type="arabicPeriod"/>
            </a:pPr>
            <a:r>
              <a:rPr lang="en-US" sz="2100" dirty="0"/>
              <a:t>You will be able to </a:t>
            </a:r>
            <a:r>
              <a:rPr lang="en-US" sz="2100" b="1" dirty="0"/>
              <a:t>demonstrate</a:t>
            </a:r>
            <a:r>
              <a:rPr lang="en-US" sz="2100" dirty="0"/>
              <a:t> how to apply the concepts of agroecology and food sovereignty to develop community action plans that promote sustainable agricultural practices.</a:t>
            </a:r>
            <a:endParaRPr sz="2100" dirty="0"/>
          </a:p>
        </p:txBody>
      </p:sp>
      <p:sp>
        <p:nvSpPr>
          <p:cNvPr id="238" name="Google Shape;238;p5"/>
          <p:cNvSpPr txBox="1">
            <a:spLocks noGrp="1"/>
          </p:cNvSpPr>
          <p:nvPr>
            <p:ph type="body" idx="2"/>
          </p:nvPr>
        </p:nvSpPr>
        <p:spPr>
          <a:xfrm>
            <a:off x="731531" y="6565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Learning outcomes </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39" name="Google Shape;239;p5"/>
          <p:cNvGrpSpPr/>
          <p:nvPr/>
        </p:nvGrpSpPr>
        <p:grpSpPr>
          <a:xfrm rot="3730759">
            <a:off x="10590024" y="380632"/>
            <a:ext cx="949887" cy="1163493"/>
            <a:chOff x="7602444" y="4967675"/>
            <a:chExt cx="483620" cy="592374"/>
          </a:xfrm>
        </p:grpSpPr>
        <p:grpSp>
          <p:nvGrpSpPr>
            <p:cNvPr id="240" name="Google Shape;240;p5"/>
            <p:cNvGrpSpPr/>
            <p:nvPr/>
          </p:nvGrpSpPr>
          <p:grpSpPr>
            <a:xfrm>
              <a:off x="7618661" y="4967675"/>
              <a:ext cx="467403" cy="507609"/>
              <a:chOff x="2251964" y="3590497"/>
              <a:chExt cx="467403" cy="507609"/>
            </a:xfrm>
          </p:grpSpPr>
          <p:sp>
            <p:nvSpPr>
              <p:cNvPr id="241" name="Google Shape;241;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2" name="Google Shape;242;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44" name="Google Shape;244;p5"/>
            <p:cNvGrpSpPr/>
            <p:nvPr/>
          </p:nvGrpSpPr>
          <p:grpSpPr>
            <a:xfrm>
              <a:off x="7602444" y="4993761"/>
              <a:ext cx="421973" cy="566288"/>
              <a:chOff x="2235747" y="3616583"/>
              <a:chExt cx="421973" cy="566288"/>
            </a:xfrm>
          </p:grpSpPr>
          <p:sp>
            <p:nvSpPr>
              <p:cNvPr id="245" name="Google Shape;245;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g2a955ad1b0e_1_51"/>
          <p:cNvSpPr txBox="1">
            <a:spLocks noGrp="1"/>
          </p:cNvSpPr>
          <p:nvPr>
            <p:ph type="body" idx="1"/>
          </p:nvPr>
        </p:nvSpPr>
        <p:spPr>
          <a:xfrm>
            <a:off x="948269" y="1936365"/>
            <a:ext cx="5427000" cy="4492200"/>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115000"/>
              </a:lnSpc>
              <a:spcBef>
                <a:spcPts val="0"/>
              </a:spcBef>
              <a:spcAft>
                <a:spcPts val="0"/>
              </a:spcAft>
              <a:buSzPct val="117878"/>
              <a:buNone/>
            </a:pPr>
            <a:endParaRPr sz="2545" i="0" dirty="0"/>
          </a:p>
          <a:p>
            <a:pPr marL="457200" lvl="0" indent="-349006" algn="l" rtl="0">
              <a:lnSpc>
                <a:spcPct val="115000"/>
              </a:lnSpc>
              <a:spcBef>
                <a:spcPts val="0"/>
              </a:spcBef>
              <a:spcAft>
                <a:spcPts val="0"/>
              </a:spcAft>
              <a:buSzPct val="100000"/>
              <a:buChar char="●"/>
            </a:pPr>
            <a:r>
              <a:rPr lang="en-US" sz="3033" i="0" dirty="0"/>
              <a:t>Agroecology requires diverse skills and </a:t>
            </a:r>
            <a:r>
              <a:rPr lang="en-US" sz="3033" i="0" dirty="0" err="1"/>
              <a:t>labour</a:t>
            </a:r>
            <a:r>
              <a:rPr lang="en-US" sz="3033" i="0" dirty="0"/>
              <a:t>, leading to job creation in rural communities</a:t>
            </a:r>
            <a:endParaRPr sz="3033" i="0" dirty="0"/>
          </a:p>
          <a:p>
            <a:pPr marL="457200" lvl="0" indent="-349006" algn="l" rtl="0">
              <a:lnSpc>
                <a:spcPct val="115000"/>
              </a:lnSpc>
              <a:spcBef>
                <a:spcPts val="0"/>
              </a:spcBef>
              <a:spcAft>
                <a:spcPts val="0"/>
              </a:spcAft>
              <a:buSzPct val="100000"/>
              <a:buChar char="●"/>
            </a:pPr>
            <a:r>
              <a:rPr lang="en-US" sz="3033" i="0" dirty="0"/>
              <a:t>The processing, packaging, and marketing of agroecological products can create additional employment opportunities</a:t>
            </a:r>
            <a:endParaRPr sz="3033" i="0" dirty="0"/>
          </a:p>
          <a:p>
            <a:pPr marL="457200" lvl="0" indent="-349006" algn="l" rtl="0">
              <a:lnSpc>
                <a:spcPct val="115000"/>
              </a:lnSpc>
              <a:spcBef>
                <a:spcPts val="0"/>
              </a:spcBef>
              <a:spcAft>
                <a:spcPts val="0"/>
              </a:spcAft>
              <a:buSzPct val="100000"/>
              <a:buChar char="●"/>
            </a:pPr>
            <a:r>
              <a:rPr lang="en-US" sz="3033" i="0" dirty="0"/>
              <a:t>Agroecology can contribute to a more diversified rural economy, reducing reliance on a single crop or industry</a:t>
            </a:r>
            <a:endParaRPr sz="3033" i="0" dirty="0"/>
          </a:p>
          <a:p>
            <a:pPr marL="0" lvl="0" indent="0" algn="ctr" rtl="0">
              <a:lnSpc>
                <a:spcPct val="115000"/>
              </a:lnSpc>
              <a:spcBef>
                <a:spcPts val="0"/>
              </a:spcBef>
              <a:spcAft>
                <a:spcPts val="0"/>
              </a:spcAft>
              <a:buSzPct val="94309"/>
              <a:buNone/>
            </a:pPr>
            <a:endParaRPr sz="3181" b="1" dirty="0"/>
          </a:p>
          <a:p>
            <a:pPr marL="0" lvl="0" indent="0" algn="ctr" rtl="0">
              <a:lnSpc>
                <a:spcPct val="90000"/>
              </a:lnSpc>
              <a:spcBef>
                <a:spcPts val="0"/>
              </a:spcBef>
              <a:spcAft>
                <a:spcPts val="0"/>
              </a:spcAft>
              <a:buClr>
                <a:srgbClr val="000000"/>
              </a:buClr>
              <a:buSzPct val="100000"/>
              <a:buNone/>
            </a:pPr>
            <a:endParaRPr dirty="0"/>
          </a:p>
          <a:p>
            <a:pPr marL="0" lvl="0" indent="0" algn="ctr" rtl="0">
              <a:lnSpc>
                <a:spcPct val="90000"/>
              </a:lnSpc>
              <a:spcBef>
                <a:spcPts val="1000"/>
              </a:spcBef>
              <a:spcAft>
                <a:spcPts val="0"/>
              </a:spcAft>
              <a:buClr>
                <a:srgbClr val="000000"/>
              </a:buClr>
              <a:buSzPct val="100000"/>
              <a:buNone/>
            </a:pPr>
            <a:endParaRPr dirty="0"/>
          </a:p>
        </p:txBody>
      </p:sp>
      <p:pic>
        <p:nvPicPr>
          <p:cNvPr id="618" name="Google Shape;618;g2a955ad1b0e_1_51"/>
          <p:cNvPicPr preferRelativeResize="0">
            <a:picLocks noGrp="1"/>
          </p:cNvPicPr>
          <p:nvPr>
            <p:ph type="pic" idx="2"/>
          </p:nvPr>
        </p:nvPicPr>
        <p:blipFill rotWithShape="1">
          <a:blip r:embed="rId3">
            <a:alphaModFix/>
          </a:blip>
          <a:srcRect l="12897" r="12897"/>
          <a:stretch/>
        </p:blipFill>
        <p:spPr>
          <a:xfrm>
            <a:off x="6410850" y="1185125"/>
            <a:ext cx="5315700" cy="4772701"/>
          </a:xfrm>
          <a:prstGeom prst="rect">
            <a:avLst/>
          </a:prstGeom>
          <a:solidFill>
            <a:srgbClr val="D8D8D8"/>
          </a:solidFill>
          <a:ln>
            <a:noFill/>
          </a:ln>
        </p:spPr>
      </p:pic>
      <p:sp>
        <p:nvSpPr>
          <p:cNvPr id="3" name="TextBox 2">
            <a:extLst>
              <a:ext uri="{FF2B5EF4-FFF2-40B4-BE49-F238E27FC236}">
                <a16:creationId xmlns:a16="http://schemas.microsoft.com/office/drawing/2014/main" id="{8880D5B9-55DD-7028-E049-85636EFFEF61}"/>
              </a:ext>
            </a:extLst>
          </p:cNvPr>
          <p:cNvSpPr txBox="1"/>
          <p:nvPr/>
        </p:nvSpPr>
        <p:spPr>
          <a:xfrm>
            <a:off x="2028712" y="659258"/>
            <a:ext cx="4534826" cy="119173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Pct val="70588"/>
              <a:buFont typeface="Arial"/>
              <a:buNone/>
              <a:tabLst/>
              <a:defRPr/>
            </a:pPr>
            <a:r>
              <a:rPr kumimoji="0" lang="en-US" sz="3200" b="1" i="0" u="none" strike="noStrike" kern="0" cap="none" spc="0" normalizeH="0" baseline="0" noProof="0" dirty="0">
                <a:ln>
                  <a:noFill/>
                </a:ln>
                <a:solidFill>
                  <a:srgbClr val="75A949"/>
                </a:solidFill>
                <a:effectLst/>
                <a:uLnTx/>
                <a:uFillTx/>
                <a:latin typeface="Calibri"/>
                <a:ea typeface="Calibri"/>
                <a:cs typeface="Calibri"/>
                <a:sym typeface="Calibri"/>
              </a:rPr>
              <a:t>Job Creation &amp; Diversified Economy:</a:t>
            </a:r>
          </a:p>
        </p:txBody>
      </p:sp>
      <p:grpSp>
        <p:nvGrpSpPr>
          <p:cNvPr id="4" name="Group 3">
            <a:extLst>
              <a:ext uri="{FF2B5EF4-FFF2-40B4-BE49-F238E27FC236}">
                <a16:creationId xmlns:a16="http://schemas.microsoft.com/office/drawing/2014/main" id="{8CDAB9C1-66C4-17EB-2EDD-0C48E7CB7430}"/>
              </a:ext>
            </a:extLst>
          </p:cNvPr>
          <p:cNvGrpSpPr/>
          <p:nvPr/>
        </p:nvGrpSpPr>
        <p:grpSpPr>
          <a:xfrm>
            <a:off x="689277" y="684239"/>
            <a:ext cx="1094485" cy="1094485"/>
            <a:chOff x="3907180" y="2351193"/>
            <a:chExt cx="889771" cy="889771"/>
          </a:xfrm>
        </p:grpSpPr>
        <p:sp>
          <p:nvSpPr>
            <p:cNvPr id="5" name="Freeform 322">
              <a:extLst>
                <a:ext uri="{FF2B5EF4-FFF2-40B4-BE49-F238E27FC236}">
                  <a16:creationId xmlns:a16="http://schemas.microsoft.com/office/drawing/2014/main" id="{49C23D6C-C598-D04B-8827-9009953FAE9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8DC641"/>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37B2979D-42C1-5CFE-B609-96E31DC0FCBE}"/>
                </a:ext>
              </a:extLst>
            </p:cNvPr>
            <p:cNvGrpSpPr/>
            <p:nvPr/>
          </p:nvGrpSpPr>
          <p:grpSpPr>
            <a:xfrm>
              <a:off x="3907180" y="2351193"/>
              <a:ext cx="889771" cy="889771"/>
              <a:chOff x="3907180" y="2351193"/>
              <a:chExt cx="889771" cy="889771"/>
            </a:xfrm>
          </p:grpSpPr>
          <p:grpSp>
            <p:nvGrpSpPr>
              <p:cNvPr id="7" name="Graphic 2">
                <a:extLst>
                  <a:ext uri="{FF2B5EF4-FFF2-40B4-BE49-F238E27FC236}">
                    <a16:creationId xmlns:a16="http://schemas.microsoft.com/office/drawing/2014/main" id="{9C353C0D-A402-28E8-4877-8F1E134214C0}"/>
                  </a:ext>
                </a:extLst>
              </p:cNvPr>
              <p:cNvGrpSpPr/>
              <p:nvPr/>
            </p:nvGrpSpPr>
            <p:grpSpPr>
              <a:xfrm>
                <a:off x="3907180" y="2351193"/>
                <a:ext cx="889771" cy="889771"/>
                <a:chOff x="3907180" y="2351193"/>
                <a:chExt cx="889771" cy="889771"/>
              </a:xfrm>
              <a:solidFill>
                <a:srgbClr val="010101"/>
              </a:solidFill>
            </p:grpSpPr>
            <p:sp>
              <p:nvSpPr>
                <p:cNvPr id="9" name="Freeform 326">
                  <a:extLst>
                    <a:ext uri="{FF2B5EF4-FFF2-40B4-BE49-F238E27FC236}">
                      <a16:creationId xmlns:a16="http://schemas.microsoft.com/office/drawing/2014/main" id="{A8500F2E-D4B0-925D-2A00-7DC9561B3770}"/>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10" name="Freeform 327">
                  <a:extLst>
                    <a:ext uri="{FF2B5EF4-FFF2-40B4-BE49-F238E27FC236}">
                      <a16:creationId xmlns:a16="http://schemas.microsoft.com/office/drawing/2014/main" id="{3FAFDFBC-CE93-A4B5-30A6-5DB0BB1DECFF}"/>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11" name="Freeform 328">
                  <a:extLst>
                    <a:ext uri="{FF2B5EF4-FFF2-40B4-BE49-F238E27FC236}">
                      <a16:creationId xmlns:a16="http://schemas.microsoft.com/office/drawing/2014/main" id="{D4AE753A-289C-B535-2551-D83C3B32B97C}"/>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12" name="Freeform 329">
                  <a:extLst>
                    <a:ext uri="{FF2B5EF4-FFF2-40B4-BE49-F238E27FC236}">
                      <a16:creationId xmlns:a16="http://schemas.microsoft.com/office/drawing/2014/main" id="{BF992017-1D95-66D3-ED3D-F2A45755C856}"/>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13" name="Freeform 330">
                  <a:extLst>
                    <a:ext uri="{FF2B5EF4-FFF2-40B4-BE49-F238E27FC236}">
                      <a16:creationId xmlns:a16="http://schemas.microsoft.com/office/drawing/2014/main" id="{67F1F335-9C00-E97E-DC19-53D3C85EB433}"/>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14" name="Freeform 331">
                  <a:extLst>
                    <a:ext uri="{FF2B5EF4-FFF2-40B4-BE49-F238E27FC236}">
                      <a16:creationId xmlns:a16="http://schemas.microsoft.com/office/drawing/2014/main" id="{EA2443DE-1C65-928E-A532-B705BEC42AF3}"/>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15" name="Freeform 332">
                  <a:extLst>
                    <a:ext uri="{FF2B5EF4-FFF2-40B4-BE49-F238E27FC236}">
                      <a16:creationId xmlns:a16="http://schemas.microsoft.com/office/drawing/2014/main" id="{8D2A789C-D8E6-C9BE-70AE-CF8BBBA6441A}"/>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16" name="Freeform 333">
                  <a:extLst>
                    <a:ext uri="{FF2B5EF4-FFF2-40B4-BE49-F238E27FC236}">
                      <a16:creationId xmlns:a16="http://schemas.microsoft.com/office/drawing/2014/main" id="{FA0B8DBD-C867-6693-AECC-77785C9138AA}"/>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17" name="Freeform 334">
                  <a:extLst>
                    <a:ext uri="{FF2B5EF4-FFF2-40B4-BE49-F238E27FC236}">
                      <a16:creationId xmlns:a16="http://schemas.microsoft.com/office/drawing/2014/main" id="{990DE631-867F-3403-7CD5-C153A5A8165C}"/>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8" name="Freeform 325">
                <a:extLst>
                  <a:ext uri="{FF2B5EF4-FFF2-40B4-BE49-F238E27FC236}">
                    <a16:creationId xmlns:a16="http://schemas.microsoft.com/office/drawing/2014/main" id="{A33B30FD-D52F-C87A-711A-134889368602}"/>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en-IE" sz="3600" b="1" dirty="0"/>
              <a:t>Congratulations </a:t>
            </a:r>
            <a:r>
              <a:rPr lang="en-IE" sz="3600" dirty="0"/>
              <a:t>your learning journey is progressing so well…keep going!</a:t>
            </a:r>
          </a:p>
          <a:p>
            <a:pPr>
              <a:lnSpc>
                <a:spcPct val="110000"/>
              </a:lnSpc>
            </a:pPr>
            <a:r>
              <a:rPr lang="en-IE" sz="3600" dirty="0"/>
              <a:t>In Module 5 we discuss &amp; explore </a:t>
            </a:r>
            <a:r>
              <a:rPr lang="en-IE" sz="3600" b="1" dirty="0"/>
              <a:t>Landscape Ecology</a:t>
            </a:r>
          </a:p>
          <a:p>
            <a:pPr>
              <a:lnSpc>
                <a:spcPct val="110000"/>
              </a:lnSpc>
            </a:pPr>
            <a:endParaRPr lang="en-IE"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a:srcRect l="33559" r="33559"/>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1" y="1906490"/>
            <a:ext cx="7565379" cy="3291086"/>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Please take a few minutes to reflect on the following questions:</a:t>
            </a:r>
          </a:p>
          <a:p>
            <a:endParaRPr lang="en-US"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What are some of the positive impacts that agroecology can have on communities?</a:t>
            </a: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Do you know of any practical tools that can foster food sovereignty among communities?</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1" y="913838"/>
            <a:ext cx="4990998" cy="992652"/>
          </a:xfrm>
        </p:spPr>
        <p:txBody>
          <a:bodyPr/>
          <a:lstStyle/>
          <a:p>
            <a:r>
              <a:rPr lang="en-IE"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But first, let’s </a:t>
            </a:r>
            <a:r>
              <a:rPr lang="en-IE"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REFLECT</a:t>
            </a:r>
          </a:p>
        </p:txBody>
      </p:sp>
    </p:spTree>
    <p:extLst>
      <p:ext uri="{BB962C8B-B14F-4D97-AF65-F5344CB8AC3E}">
        <p14:creationId xmlns:p14="http://schemas.microsoft.com/office/powerpoint/2010/main" val="349930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Introduction</a:t>
            </a:r>
            <a:endParaRPr/>
          </a:p>
        </p:txBody>
      </p:sp>
      <p:sp>
        <p:nvSpPr>
          <p:cNvPr id="267" name="Google Shape;26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7"/>
          <p:cNvSpPr/>
          <p:nvPr/>
        </p:nvSpPr>
        <p:spPr>
          <a:xfrm>
            <a:off x="9481175" y="4399750"/>
            <a:ext cx="2395800" cy="1767000"/>
          </a:xfrm>
          <a:prstGeom prst="ellipse">
            <a:avLst/>
          </a:prstGeom>
          <a:solidFill>
            <a:srgbClr val="9FDA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7"/>
          <p:cNvSpPr txBox="1">
            <a:spLocks noGrp="1"/>
          </p:cNvSpPr>
          <p:nvPr>
            <p:ph type="body" idx="1"/>
          </p:nvPr>
        </p:nvSpPr>
        <p:spPr>
          <a:xfrm>
            <a:off x="798450" y="1049550"/>
            <a:ext cx="8758800" cy="4758900"/>
          </a:xfrm>
          <a:prstGeom prst="rect">
            <a:avLst/>
          </a:prstGeom>
          <a:noFill/>
          <a:ln>
            <a:noFill/>
          </a:ln>
        </p:spPr>
        <p:txBody>
          <a:bodyPr spcFirstLastPara="1" wrap="square" lIns="91425" tIns="45700" rIns="91425" bIns="45700" anchor="t" anchorCtr="0">
            <a:noAutofit/>
          </a:bodyPr>
          <a:lstStyle/>
          <a:p>
            <a:pPr marL="228600" lvl="0" indent="-228600" rtl="0">
              <a:lnSpc>
                <a:spcPct val="90000"/>
              </a:lnSpc>
              <a:spcBef>
                <a:spcPts val="0"/>
              </a:spcBef>
              <a:spcAft>
                <a:spcPts val="0"/>
              </a:spcAft>
              <a:buClr>
                <a:srgbClr val="000000"/>
              </a:buClr>
              <a:buSzPts val="2400"/>
              <a:buNone/>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As a sustainable approach to agriculture, agroecology has a significant impact not only on the environment but also on the </a:t>
            </a:r>
            <a:r>
              <a:rPr lang="en-US"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socioeconomic and political dynamics</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 that shape agricultural production systems. </a:t>
            </a:r>
            <a:endParaRPr dirty="0"/>
          </a:p>
          <a:p>
            <a:pPr marL="228600" lvl="0" indent="-228600" rtl="0">
              <a:lnSpc>
                <a:spcPct val="90000"/>
              </a:lnSpc>
              <a:spcBef>
                <a:spcPts val="0"/>
              </a:spcBef>
              <a:spcAft>
                <a:spcPts val="0"/>
              </a:spcAft>
              <a:buClr>
                <a:srgbClr val="000000"/>
              </a:buClr>
              <a:buSzPts val="2400"/>
              <a:buNone/>
            </a:pPr>
            <a:endParaRPr sz="1100" dirty="0"/>
          </a:p>
          <a:p>
            <a:pPr marL="228600" lvl="0" indent="-228600" rtl="0">
              <a:lnSpc>
                <a:spcPct val="90000"/>
              </a:lnSpc>
              <a:spcBef>
                <a:spcPts val="0"/>
              </a:spcBef>
              <a:spcAft>
                <a:spcPts val="0"/>
              </a:spcAft>
              <a:buClr>
                <a:srgbClr val="000000"/>
              </a:buClr>
              <a:buSzPts val="2400"/>
              <a:buNone/>
            </a:pPr>
            <a:r>
              <a:rPr lang="en-US" dirty="0"/>
              <a:t>It results in </a:t>
            </a:r>
            <a:r>
              <a:rPr lang="en-US" b="1" dirty="0"/>
              <a:t>greater autonomy and well-being for food producers</a:t>
            </a:r>
            <a:r>
              <a:rPr lang="en-US" dirty="0"/>
              <a:t>, supports decent and meaningful forms of work within food systems and redefines interactions with non-human species and natural spaces. </a:t>
            </a:r>
            <a:endParaRPr dirty="0"/>
          </a:p>
          <a:p>
            <a:pPr marL="228600" lvl="0" indent="-228600" rtl="0">
              <a:lnSpc>
                <a:spcPct val="90000"/>
              </a:lnSpc>
              <a:spcBef>
                <a:spcPts val="0"/>
              </a:spcBef>
              <a:spcAft>
                <a:spcPts val="0"/>
              </a:spcAft>
              <a:buClr>
                <a:srgbClr val="000000"/>
              </a:buClr>
              <a:buSzPts val="2400"/>
              <a:buNone/>
            </a:pPr>
            <a:endParaRPr sz="1100" dirty="0"/>
          </a:p>
          <a:p>
            <a:pPr marL="228600" lvl="0" indent="-228600" rtl="0">
              <a:lnSpc>
                <a:spcPct val="90000"/>
              </a:lnSpc>
              <a:spcBef>
                <a:spcPts val="0"/>
              </a:spcBef>
              <a:spcAft>
                <a:spcPts val="0"/>
              </a:spcAft>
              <a:buClr>
                <a:srgbClr val="000000"/>
              </a:buClr>
              <a:buSzPts val="2400"/>
              <a:buNone/>
            </a:pPr>
            <a:r>
              <a:rPr lang="en-US" dirty="0"/>
              <a:t>As mentioned in module 3, the sociopolitical dimensions of agroecology include aspects such as the right to land, community seed banks, access to credit, local markets and knowledge sharing, work to build autonomous spaces that value local knowledge and transform food production into more ecologically sustainable and socially just systems.</a:t>
            </a:r>
            <a:endParaRPr dirty="0"/>
          </a:p>
          <a:p>
            <a:pPr marL="228600" lvl="0" indent="-228600" rtl="0">
              <a:lnSpc>
                <a:spcPct val="90000"/>
              </a:lnSpc>
              <a:spcBef>
                <a:spcPts val="1000"/>
              </a:spcBef>
              <a:spcAft>
                <a:spcPts val="0"/>
              </a:spcAft>
              <a:buClr>
                <a:srgbClr val="000000"/>
              </a:buClr>
              <a:buSzPts val="2400"/>
              <a:buNone/>
            </a:pPr>
            <a:endParaRPr dirty="0"/>
          </a:p>
        </p:txBody>
      </p:sp>
      <p:sp>
        <p:nvSpPr>
          <p:cNvPr id="274" name="Google Shape;274;p7"/>
          <p:cNvSpPr txBox="1">
            <a:spLocks noGrp="1"/>
          </p:cNvSpPr>
          <p:nvPr>
            <p:ph type="body" idx="2"/>
          </p:nvPr>
        </p:nvSpPr>
        <p:spPr>
          <a:xfrm>
            <a:off x="798456" y="470091"/>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Introduction </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75" name="Google Shape;275;p7"/>
          <p:cNvGrpSpPr/>
          <p:nvPr/>
        </p:nvGrpSpPr>
        <p:grpSpPr>
          <a:xfrm rot="3730759">
            <a:off x="10590024" y="380632"/>
            <a:ext cx="949887" cy="1163493"/>
            <a:chOff x="7602444" y="4967675"/>
            <a:chExt cx="483620" cy="592374"/>
          </a:xfrm>
        </p:grpSpPr>
        <p:grpSp>
          <p:nvGrpSpPr>
            <p:cNvPr id="276" name="Google Shape;276;p7"/>
            <p:cNvGrpSpPr/>
            <p:nvPr/>
          </p:nvGrpSpPr>
          <p:grpSpPr>
            <a:xfrm>
              <a:off x="7618661" y="4967675"/>
              <a:ext cx="467403" cy="507609"/>
              <a:chOff x="2251964" y="3590497"/>
              <a:chExt cx="467403" cy="507609"/>
            </a:xfrm>
          </p:grpSpPr>
          <p:sp>
            <p:nvSpPr>
              <p:cNvPr id="277" name="Google Shape;277;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8" name="Google Shape;278;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9" name="Google Shape;279;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0" name="Google Shape;280;p7"/>
            <p:cNvGrpSpPr/>
            <p:nvPr/>
          </p:nvGrpSpPr>
          <p:grpSpPr>
            <a:xfrm>
              <a:off x="7602444" y="4993761"/>
              <a:ext cx="421973" cy="566288"/>
              <a:chOff x="2235747" y="3616583"/>
              <a:chExt cx="421973" cy="566288"/>
            </a:xfrm>
          </p:grpSpPr>
          <p:sp>
            <p:nvSpPr>
              <p:cNvPr id="281" name="Google Shape;28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2" name="Google Shape;282;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83" name="Google Shape;283;p7"/>
          <p:cNvSpPr txBox="1"/>
          <p:nvPr/>
        </p:nvSpPr>
        <p:spPr>
          <a:xfrm>
            <a:off x="9593525" y="4620909"/>
            <a:ext cx="2171100" cy="176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Find out more: </a:t>
            </a:r>
            <a:endParaRPr sz="20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100"/>
              <a:buFont typeface="Arial"/>
              <a:buNone/>
            </a:pPr>
            <a:r>
              <a:rPr lang="en-US" sz="2000" b="1" i="0" u="sng" strike="noStrike" cap="none" dirty="0">
                <a:solidFill>
                  <a:schemeClr val="hlink"/>
                </a:solidFill>
                <a:latin typeface="Calibri" panose="020F0502020204030204" pitchFamily="34" charset="0"/>
                <a:ea typeface="Calibri" panose="020F0502020204030204" pitchFamily="34" charset="0"/>
                <a:cs typeface="Calibri" panose="020F0502020204030204" pitchFamily="34" charset="0"/>
                <a:sym typeface="Arial"/>
                <a:hlinkClick r:id="rId3"/>
              </a:rPr>
              <a:t>Human and social values in agroecology</a:t>
            </a:r>
            <a:endParaRPr sz="20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8"/>
          <p:cNvSpPr txBox="1">
            <a:spLocks noGrp="1"/>
          </p:cNvSpPr>
          <p:nvPr>
            <p:ph type="body" idx="1"/>
          </p:nvPr>
        </p:nvSpPr>
        <p:spPr>
          <a:xfrm>
            <a:off x="4912280" y="827778"/>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solidFill>
                  <a:srgbClr val="6AA84F"/>
                </a:solidFill>
              </a:rPr>
              <a:t>SDGs</a:t>
            </a:r>
            <a:endParaRPr>
              <a:solidFill>
                <a:srgbClr val="6AA84F"/>
              </a:solidFill>
            </a:endParaRPr>
          </a:p>
        </p:txBody>
      </p:sp>
      <p:sp>
        <p:nvSpPr>
          <p:cNvPr id="289" name="Google Shape;289;p8"/>
          <p:cNvSpPr txBox="1">
            <a:spLocks noGrp="1"/>
          </p:cNvSpPr>
          <p:nvPr>
            <p:ph type="body" idx="2"/>
          </p:nvPr>
        </p:nvSpPr>
        <p:spPr>
          <a:xfrm>
            <a:off x="4374625" y="1167075"/>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a:t>Agroecology aligns with the UN Sustainable Development Goals (SDGs), providing a key response to drive the sustainable transformation of our food systems. It supports food producers in reducing production costs, which translates into higher income, economic stability and resilience.</a:t>
            </a:r>
            <a:endParaRPr sz="1800"/>
          </a:p>
        </p:txBody>
      </p:sp>
      <p:sp>
        <p:nvSpPr>
          <p:cNvPr id="290" name="Google Shape;290;p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1</a:t>
            </a:r>
            <a:endParaRPr/>
          </a:p>
        </p:txBody>
      </p:sp>
      <p:sp>
        <p:nvSpPr>
          <p:cNvPr id="291" name="Google Shape;291;p8"/>
          <p:cNvSpPr txBox="1">
            <a:spLocks noGrp="1"/>
          </p:cNvSpPr>
          <p:nvPr>
            <p:ph type="body" idx="5"/>
          </p:nvPr>
        </p:nvSpPr>
        <p:spPr>
          <a:xfrm>
            <a:off x="4927792" y="2684061"/>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solidFill>
                  <a:srgbClr val="6AA84F"/>
                </a:solidFill>
              </a:rPr>
              <a:t>Optimisation</a:t>
            </a:r>
            <a:endParaRPr>
              <a:solidFill>
                <a:srgbClr val="6AA84F"/>
              </a:solidFill>
            </a:endParaRPr>
          </a:p>
          <a:p>
            <a:pPr marL="0" lvl="0" indent="0" algn="r" rtl="0">
              <a:lnSpc>
                <a:spcPct val="100000"/>
              </a:lnSpc>
              <a:spcBef>
                <a:spcPts val="0"/>
              </a:spcBef>
              <a:spcAft>
                <a:spcPts val="0"/>
              </a:spcAft>
              <a:buClr>
                <a:srgbClr val="8DC641"/>
              </a:buClr>
              <a:buSzPts val="2400"/>
              <a:buNone/>
            </a:pPr>
            <a:endParaRPr>
              <a:solidFill>
                <a:srgbClr val="6AA84F"/>
              </a:solidFill>
            </a:endParaRPr>
          </a:p>
          <a:p>
            <a:pPr marL="0" lvl="0" indent="0" algn="r" rtl="0">
              <a:lnSpc>
                <a:spcPct val="100000"/>
              </a:lnSpc>
              <a:spcBef>
                <a:spcPts val="1000"/>
              </a:spcBef>
              <a:spcAft>
                <a:spcPts val="0"/>
              </a:spcAft>
              <a:buClr>
                <a:srgbClr val="8DC641"/>
              </a:buClr>
              <a:buSzPts val="2400"/>
              <a:buNone/>
            </a:pPr>
            <a:endParaRPr>
              <a:solidFill>
                <a:srgbClr val="6AA84F"/>
              </a:solidFill>
            </a:endParaRPr>
          </a:p>
        </p:txBody>
      </p:sp>
      <p:sp>
        <p:nvSpPr>
          <p:cNvPr id="292" name="Google Shape;292;p8"/>
          <p:cNvSpPr txBox="1">
            <a:spLocks noGrp="1"/>
          </p:cNvSpPr>
          <p:nvPr>
            <p:ph type="body" idx="6"/>
          </p:nvPr>
        </p:nvSpPr>
        <p:spPr>
          <a:xfrm>
            <a:off x="4374525" y="3104450"/>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a:t>By optimising the use of local and renewable resources and knowledge, agroecology enables agricultural production systems to harness the benefits of ecosystems, such as pest control, pollination, soil health and erosion control, while ensuring productivity.</a:t>
            </a:r>
            <a:endParaRPr sz="1800"/>
          </a:p>
          <a:p>
            <a:pPr marL="0" lvl="0" indent="0" algn="r" rtl="0">
              <a:lnSpc>
                <a:spcPct val="100000"/>
              </a:lnSpc>
              <a:spcBef>
                <a:spcPts val="1000"/>
              </a:spcBef>
              <a:spcAft>
                <a:spcPts val="0"/>
              </a:spcAft>
              <a:buClr>
                <a:srgbClr val="000000"/>
              </a:buClr>
              <a:buSzPts val="2200"/>
              <a:buNone/>
            </a:pPr>
            <a:endParaRPr sz="1800"/>
          </a:p>
        </p:txBody>
      </p:sp>
      <p:sp>
        <p:nvSpPr>
          <p:cNvPr id="293" name="Google Shape;293;p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2</a:t>
            </a:r>
            <a:endParaRPr/>
          </a:p>
        </p:txBody>
      </p:sp>
      <p:sp>
        <p:nvSpPr>
          <p:cNvPr id="294" name="Google Shape;294;p8"/>
          <p:cNvSpPr txBox="1">
            <a:spLocks noGrp="1"/>
          </p:cNvSpPr>
          <p:nvPr>
            <p:ph type="body" idx="8"/>
          </p:nvPr>
        </p:nvSpPr>
        <p:spPr>
          <a:xfrm>
            <a:off x="4927852" y="4540333"/>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solidFill>
                  <a:srgbClr val="6AA84F"/>
                </a:solidFill>
              </a:rPr>
              <a:t>Healthier</a:t>
            </a:r>
            <a:endParaRPr>
              <a:solidFill>
                <a:srgbClr val="6AA84F"/>
              </a:solidFill>
            </a:endParaRPr>
          </a:p>
          <a:p>
            <a:pPr marL="0" lvl="0" indent="0" algn="r" rtl="0">
              <a:lnSpc>
                <a:spcPct val="100000"/>
              </a:lnSpc>
              <a:spcBef>
                <a:spcPts val="1000"/>
              </a:spcBef>
              <a:spcAft>
                <a:spcPts val="0"/>
              </a:spcAft>
              <a:buClr>
                <a:srgbClr val="8DC641"/>
              </a:buClr>
              <a:buSzPts val="2400"/>
              <a:buNone/>
            </a:pPr>
            <a:endParaRPr>
              <a:solidFill>
                <a:srgbClr val="6AA84F"/>
              </a:solidFill>
            </a:endParaRPr>
          </a:p>
        </p:txBody>
      </p:sp>
      <p:sp>
        <p:nvSpPr>
          <p:cNvPr id="295" name="Google Shape;295;p8"/>
          <p:cNvSpPr txBox="1">
            <a:spLocks noGrp="1"/>
          </p:cNvSpPr>
          <p:nvPr>
            <p:ph type="body" idx="9"/>
          </p:nvPr>
        </p:nvSpPr>
        <p:spPr>
          <a:xfrm>
            <a:off x="4374625" y="4955850"/>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a:t>Furthermore, by minimising the use of potentially harmful agrochemical inputs, it reduces the negative effects of agriculture on human and environmental health and, by re-localising diets, can help inform sustainable and healthy diets. </a:t>
            </a:r>
            <a:endParaRPr sz="1800"/>
          </a:p>
          <a:p>
            <a:pPr marL="0" lvl="0" indent="0" algn="r" rtl="0">
              <a:lnSpc>
                <a:spcPct val="100000"/>
              </a:lnSpc>
              <a:spcBef>
                <a:spcPts val="1000"/>
              </a:spcBef>
              <a:spcAft>
                <a:spcPts val="0"/>
              </a:spcAft>
              <a:buClr>
                <a:srgbClr val="000000"/>
              </a:buClr>
              <a:buSzPts val="2200"/>
              <a:buNone/>
            </a:pPr>
            <a:endParaRPr sz="2400"/>
          </a:p>
        </p:txBody>
      </p:sp>
      <p:sp>
        <p:nvSpPr>
          <p:cNvPr id="296" name="Google Shape;296;p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3</a:t>
            </a:r>
            <a:endParaRPr/>
          </a:p>
        </p:txBody>
      </p:sp>
      <p:pic>
        <p:nvPicPr>
          <p:cNvPr id="297" name="Google Shape;297;p8"/>
          <p:cNvPicPr preferRelativeResize="0">
            <a:picLocks noGrp="1"/>
          </p:cNvPicPr>
          <p:nvPr>
            <p:ph type="pic" idx="4"/>
          </p:nvPr>
        </p:nvPicPr>
        <p:blipFill rotWithShape="1">
          <a:blip r:embed="rId3">
            <a:alphaModFix/>
          </a:blip>
          <a:srcRect l="7525" r="7525"/>
          <a:stretch/>
        </p:blipFill>
        <p:spPr>
          <a:xfrm>
            <a:off x="7559" y="188180"/>
            <a:ext cx="3354095" cy="5923856"/>
          </a:xfrm>
          <a:prstGeom prst="rect">
            <a:avLst/>
          </a:prstGeom>
          <a:solidFill>
            <a:srgbClr val="D8D8D8"/>
          </a:solidFill>
          <a:ln>
            <a:noFill/>
          </a:ln>
        </p:spPr>
      </p:pic>
      <p:grpSp>
        <p:nvGrpSpPr>
          <p:cNvPr id="298" name="Google Shape;298;p8"/>
          <p:cNvGrpSpPr/>
          <p:nvPr/>
        </p:nvGrpSpPr>
        <p:grpSpPr>
          <a:xfrm rot="3730759">
            <a:off x="11181018" y="-146767"/>
            <a:ext cx="949887" cy="1163493"/>
            <a:chOff x="7602444" y="4967675"/>
            <a:chExt cx="483620" cy="592374"/>
          </a:xfrm>
        </p:grpSpPr>
        <p:grpSp>
          <p:nvGrpSpPr>
            <p:cNvPr id="299" name="Google Shape;299;p8"/>
            <p:cNvGrpSpPr/>
            <p:nvPr/>
          </p:nvGrpSpPr>
          <p:grpSpPr>
            <a:xfrm>
              <a:off x="7618661" y="4967675"/>
              <a:ext cx="467403" cy="507609"/>
              <a:chOff x="2251964" y="3590497"/>
              <a:chExt cx="467403" cy="507609"/>
            </a:xfrm>
          </p:grpSpPr>
          <p:sp>
            <p:nvSpPr>
              <p:cNvPr id="300" name="Google Shape;300;p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1" name="Google Shape;301;p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2" name="Google Shape;302;p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8"/>
            <p:cNvGrpSpPr/>
            <p:nvPr/>
          </p:nvGrpSpPr>
          <p:grpSpPr>
            <a:xfrm>
              <a:off x="7602444" y="4993761"/>
              <a:ext cx="421973" cy="566288"/>
              <a:chOff x="2235747" y="3616583"/>
              <a:chExt cx="421973" cy="566288"/>
            </a:xfrm>
          </p:grpSpPr>
          <p:sp>
            <p:nvSpPr>
              <p:cNvPr id="304" name="Google Shape;304;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5" name="Google Shape;305;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6" name="Google Shape;306;p8"/>
          <p:cNvPicPr preferRelativeResize="0"/>
          <p:nvPr/>
        </p:nvPicPr>
        <p:blipFill>
          <a:blip r:embed="rId4">
            <a:alphaModFix/>
          </a:blip>
          <a:stretch>
            <a:fillRect/>
          </a:stretch>
        </p:blipFill>
        <p:spPr>
          <a:xfrm>
            <a:off x="7550" y="188175"/>
            <a:ext cx="3354099" cy="5923849"/>
          </a:xfrm>
          <a:prstGeom prst="rect">
            <a:avLst/>
          </a:prstGeom>
          <a:solidFill>
            <a:srgbClr val="D8D8D8"/>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9"/>
          <p:cNvSpPr txBox="1">
            <a:spLocks noGrp="1"/>
          </p:cNvSpPr>
          <p:nvPr>
            <p:ph type="body" idx="1"/>
          </p:nvPr>
        </p:nvSpPr>
        <p:spPr>
          <a:xfrm>
            <a:off x="856356" y="1268964"/>
            <a:ext cx="4821945" cy="40641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endParaRPr/>
          </a:p>
          <a:p>
            <a:pPr marL="0" lvl="0" indent="0" algn="ctr" rtl="0">
              <a:lnSpc>
                <a:spcPct val="90000"/>
              </a:lnSpc>
              <a:spcBef>
                <a:spcPts val="0"/>
              </a:spcBef>
              <a:spcAft>
                <a:spcPts val="0"/>
              </a:spcAft>
              <a:buClr>
                <a:srgbClr val="000000"/>
              </a:buClr>
              <a:buSzPts val="3000"/>
              <a:buNone/>
            </a:pPr>
            <a:r>
              <a:rPr lang="en-US"/>
              <a:t>"Sustainable agriculture is not just about growing crops, it's about caring for the soil, the water, the air, and all the living things that depend on them."</a:t>
            </a:r>
            <a:endParaRPr/>
          </a:p>
          <a:p>
            <a:pPr marL="0" lvl="0" indent="0" algn="ctr" rtl="0">
              <a:lnSpc>
                <a:spcPct val="90000"/>
              </a:lnSpc>
              <a:spcBef>
                <a:spcPts val="1000"/>
              </a:spcBef>
              <a:spcAft>
                <a:spcPts val="0"/>
              </a:spcAft>
              <a:buClr>
                <a:srgbClr val="000000"/>
              </a:buClr>
              <a:buSzPts val="3000"/>
              <a:buNone/>
            </a:pPr>
            <a:endParaRPr/>
          </a:p>
        </p:txBody>
      </p:sp>
      <p:sp>
        <p:nvSpPr>
          <p:cNvPr id="312" name="Google Shape;312;p9"/>
          <p:cNvSpPr txBox="1"/>
          <p:nvPr/>
        </p:nvSpPr>
        <p:spPr>
          <a:xfrm>
            <a:off x="1686639" y="4827311"/>
            <a:ext cx="3161400" cy="5058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a:latin typeface="Calibri"/>
                <a:ea typeface="Calibri"/>
                <a:cs typeface="Calibri"/>
                <a:sym typeface="Calibri"/>
              </a:rPr>
              <a:t>Vandana Shiva</a:t>
            </a:r>
            <a:endParaRPr sz="1400" b="0" i="0" u="none" strike="noStrike" cap="none">
              <a:solidFill>
                <a:srgbClr val="000000"/>
              </a:solidFill>
              <a:latin typeface="Arial"/>
              <a:ea typeface="Arial"/>
              <a:cs typeface="Arial"/>
              <a:sym typeface="Arial"/>
            </a:endParaRPr>
          </a:p>
        </p:txBody>
      </p:sp>
      <p:pic>
        <p:nvPicPr>
          <p:cNvPr id="313" name="Google Shape;313;p9"/>
          <p:cNvPicPr preferRelativeResize="0">
            <a:picLocks noGrp="1"/>
          </p:cNvPicPr>
          <p:nvPr>
            <p:ph type="pic" idx="2"/>
          </p:nvPr>
        </p:nvPicPr>
        <p:blipFill rotWithShape="1">
          <a:blip r:embed="rId3">
            <a:alphaModFix/>
          </a:blip>
          <a:srcRect t="5108" b="5108"/>
          <a:stretch/>
        </p:blipFill>
        <p:spPr>
          <a:xfrm>
            <a:off x="6096000" y="1404749"/>
            <a:ext cx="5239644" cy="4704420"/>
          </a:xfrm>
          <a:prstGeom prst="rect">
            <a:avLst/>
          </a:prstGeom>
          <a:solidFill>
            <a:srgbClr val="D8D8D8"/>
          </a:solidFill>
          <a:ln>
            <a:noFill/>
          </a:ln>
        </p:spPr>
      </p:pic>
      <p:grpSp>
        <p:nvGrpSpPr>
          <p:cNvPr id="314" name="Google Shape;314;p9"/>
          <p:cNvGrpSpPr/>
          <p:nvPr/>
        </p:nvGrpSpPr>
        <p:grpSpPr>
          <a:xfrm>
            <a:off x="6926285" y="727383"/>
            <a:ext cx="1487826" cy="1083162"/>
            <a:chOff x="3400450" y="986392"/>
            <a:chExt cx="1487826" cy="1083162"/>
          </a:xfrm>
        </p:grpSpPr>
        <p:sp>
          <p:nvSpPr>
            <p:cNvPr id="315" name="Google Shape;315;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6" name="Google Shape;316;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9"/>
          <p:cNvGrpSpPr/>
          <p:nvPr/>
        </p:nvGrpSpPr>
        <p:grpSpPr>
          <a:xfrm rot="3730759">
            <a:off x="475533" y="5007290"/>
            <a:ext cx="949887" cy="1163493"/>
            <a:chOff x="7602444" y="4967675"/>
            <a:chExt cx="483620" cy="592374"/>
          </a:xfrm>
        </p:grpSpPr>
        <p:grpSp>
          <p:nvGrpSpPr>
            <p:cNvPr id="318" name="Google Shape;318;p9"/>
            <p:cNvGrpSpPr/>
            <p:nvPr/>
          </p:nvGrpSpPr>
          <p:grpSpPr>
            <a:xfrm>
              <a:off x="7618661" y="4967675"/>
              <a:ext cx="467403" cy="507609"/>
              <a:chOff x="2251964" y="3590497"/>
              <a:chExt cx="467403" cy="507609"/>
            </a:xfrm>
          </p:grpSpPr>
          <p:sp>
            <p:nvSpPr>
              <p:cNvPr id="319" name="Google Shape;319;p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9"/>
            <p:cNvGrpSpPr/>
            <p:nvPr/>
          </p:nvGrpSpPr>
          <p:grpSpPr>
            <a:xfrm>
              <a:off x="7602444" y="4993761"/>
              <a:ext cx="421973" cy="566288"/>
              <a:chOff x="2235747" y="3616583"/>
              <a:chExt cx="421973" cy="566288"/>
            </a:xfrm>
          </p:grpSpPr>
          <p:sp>
            <p:nvSpPr>
              <p:cNvPr id="323" name="Google Shape;323;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0"/>
          <p:cNvSpPr txBox="1">
            <a:spLocks noGrp="1"/>
          </p:cNvSpPr>
          <p:nvPr>
            <p:ph type="body" idx="1"/>
          </p:nvPr>
        </p:nvSpPr>
        <p:spPr>
          <a:xfrm>
            <a:off x="792775" y="611950"/>
            <a:ext cx="5998500" cy="4107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000"/>
              <a:t>For example</a:t>
            </a:r>
            <a:r>
              <a:rPr lang="en-US" sz="2000" b="1"/>
              <a:t> Women</a:t>
            </a:r>
            <a:r>
              <a:rPr lang="en-US" sz="2000"/>
              <a:t> play a central role in agroecology, often being custodians of healthy, traditional diets and key players in sustainable food systems, from the home to the field, to the market and beyond. Agroecology has the potential to advance women's rights, motivation and autonomy.</a:t>
            </a:r>
            <a:endParaRPr sz="2000"/>
          </a:p>
          <a:p>
            <a:pPr marL="0" lvl="0" indent="0" algn="l" rtl="0">
              <a:lnSpc>
                <a:spcPct val="115000"/>
              </a:lnSpc>
              <a:spcBef>
                <a:spcPts val="0"/>
              </a:spcBef>
              <a:spcAft>
                <a:spcPts val="0"/>
              </a:spcAft>
              <a:buSzPts val="2400"/>
              <a:buNone/>
            </a:pPr>
            <a:r>
              <a:rPr lang="en-US" sz="2000"/>
              <a:t>Agroecology is an approach that not only aims to produce food in a sustainable manner, but also acts as </a:t>
            </a:r>
            <a:r>
              <a:rPr lang="en-US" sz="2000" b="1"/>
              <a:t>an engine of change</a:t>
            </a:r>
            <a:r>
              <a:rPr lang="en-US" sz="2000"/>
              <a:t> and </a:t>
            </a:r>
            <a:r>
              <a:rPr lang="en-US" sz="2000" b="1"/>
              <a:t>development for local communities, with a focus on youth, women and food sovereignty</a:t>
            </a:r>
            <a:r>
              <a:rPr lang="en-US" sz="2000"/>
              <a:t>. This approach offers opportunities for a more just, inclusive and environmentally friendly agriculture while promoting food security, health and community well-being.</a:t>
            </a:r>
            <a:endParaRPr sz="2000"/>
          </a:p>
          <a:p>
            <a:pPr marL="228600" lvl="0" indent="-228600" algn="l" rtl="0">
              <a:lnSpc>
                <a:spcPct val="90000"/>
              </a:lnSpc>
              <a:spcBef>
                <a:spcPts val="0"/>
              </a:spcBef>
              <a:spcAft>
                <a:spcPts val="0"/>
              </a:spcAft>
              <a:buClr>
                <a:srgbClr val="000000"/>
              </a:buClr>
              <a:buSzPts val="2400"/>
              <a:buNone/>
            </a:pPr>
            <a:endParaRPr sz="2000"/>
          </a:p>
          <a:p>
            <a:pPr marL="228600" lvl="0" indent="-228600" algn="l" rtl="0">
              <a:lnSpc>
                <a:spcPct val="90000"/>
              </a:lnSpc>
              <a:spcBef>
                <a:spcPts val="1000"/>
              </a:spcBef>
              <a:spcAft>
                <a:spcPts val="0"/>
              </a:spcAft>
              <a:buClr>
                <a:srgbClr val="000000"/>
              </a:buClr>
              <a:buSzPts val="2400"/>
              <a:buNone/>
            </a:pPr>
            <a:endParaRPr sz="2000"/>
          </a:p>
        </p:txBody>
      </p:sp>
      <p:pic>
        <p:nvPicPr>
          <p:cNvPr id="330" name="Google Shape;330;p10"/>
          <p:cNvPicPr preferRelativeResize="0">
            <a:picLocks noGrp="1"/>
          </p:cNvPicPr>
          <p:nvPr>
            <p:ph type="pic" idx="3"/>
          </p:nvPr>
        </p:nvPicPr>
        <p:blipFill rotWithShape="1">
          <a:blip r:embed="rId3">
            <a:alphaModFix/>
          </a:blip>
          <a:srcRect l="13120" r="13126"/>
          <a:stretch/>
        </p:blipFill>
        <p:spPr>
          <a:xfrm>
            <a:off x="7061200" y="1420553"/>
            <a:ext cx="5130800" cy="3913188"/>
          </a:xfrm>
          <a:prstGeom prst="rect">
            <a:avLst/>
          </a:prstGeom>
          <a:solidFill>
            <a:srgbClr val="D8D8D8"/>
          </a:solidFill>
          <a:ln>
            <a:noFill/>
          </a:ln>
        </p:spPr>
      </p:pic>
      <p:sp>
        <p:nvSpPr>
          <p:cNvPr id="331" name="Google Shape;331;p10"/>
          <p:cNvSpPr txBox="1"/>
          <p:nvPr/>
        </p:nvSpPr>
        <p:spPr>
          <a:xfrm>
            <a:off x="0" y="5766950"/>
            <a:ext cx="4372500" cy="479100"/>
          </a:xfrm>
          <a:prstGeom prst="rect">
            <a:avLst/>
          </a:prstGeom>
          <a:noFill/>
          <a:ln>
            <a:noFill/>
          </a:ln>
        </p:spPr>
        <p:txBody>
          <a:bodyPr spcFirstLastPara="1" wrap="square" lIns="91425" tIns="91425" rIns="91425" bIns="91425" anchor="t" anchorCtr="0">
            <a:noAutofit/>
          </a:bodyPr>
          <a:lstStyle/>
          <a:p>
            <a:pPr marL="228600" marR="0" lvl="0" indent="-228600" algn="ctr" rtl="0">
              <a:lnSpc>
                <a:spcPct val="90000"/>
              </a:lnSpc>
              <a:spcBef>
                <a:spcPts val="1000"/>
              </a:spcBef>
              <a:spcAft>
                <a:spcPts val="0"/>
              </a:spcAft>
              <a:buClr>
                <a:srgbClr val="000000"/>
              </a:buClr>
              <a:buSzPts val="2400"/>
              <a:buFont typeface="Arial"/>
              <a:buNone/>
            </a:pPr>
            <a:r>
              <a:rPr lang="en-US" sz="1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Find out more:</a:t>
            </a:r>
            <a:r>
              <a:rPr lang="en-US" sz="18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rPr>
              <a:t> </a:t>
            </a:r>
            <a:r>
              <a:rPr lang="en-US" sz="1800" b="1" i="0" u="sng"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Agroecology and the Sustainable Development Goals (SDGs)</a:t>
            </a:r>
            <a:endParaRPr sz="18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lnSpc>
                <a:spcPct val="100000"/>
              </a:lnSpc>
              <a:spcBef>
                <a:spcPts val="0"/>
              </a:spcBef>
              <a:spcAft>
                <a:spcPts val="0"/>
              </a:spcAft>
              <a:buClr>
                <a:srgbClr val="000000"/>
              </a:buClr>
              <a:buSzPts val="1400"/>
              <a:buFont typeface="Arial"/>
              <a:buNone/>
            </a:pPr>
            <a:endParaRPr sz="18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1549</TotalTime>
  <Words>3064</Words>
  <Application>Microsoft Office PowerPoint</Application>
  <PresentationFormat>Widescreen</PresentationFormat>
  <Paragraphs>294</Paragraphs>
  <Slides>31</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Montserrat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5</cp:revision>
  <dcterms:created xsi:type="dcterms:W3CDTF">2020-10-14T13:32:04Z</dcterms:created>
  <dcterms:modified xsi:type="dcterms:W3CDTF">2024-07-31T13:22:14Z</dcterms:modified>
</cp:coreProperties>
</file>