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4286" r:id="rId2"/>
    <p:sldId id="257" r:id="rId3"/>
    <p:sldId id="258" r:id="rId4"/>
    <p:sldId id="437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4377" r:id="rId32"/>
  </p:sldIdLst>
  <p:sldSz cx="12192000" cy="6858000"/>
  <p:notesSz cx="6858000" cy="9144000"/>
  <p:embeddedFontLst>
    <p:embeddedFont>
      <p:font typeface="Montserrat Light" panose="000004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giEndYKsjCeBfmWZdK+CdfUcW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0000"/>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8705490b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a8705490b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a90ff9d01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a90ff9d01a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a90ff9d01a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a90ff9d01a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2a90ff9d01a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e8e45bbab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2e8e45bbab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e8e45bbabd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e8e45bbab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e8e45bbabd_3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e8e45bbabd_3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a955ad1b0e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2a955ad1b0e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2a955ad1b0e_1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a955ad1b0e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g2a955ad1b0e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e8e45bbabd_3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g2e8e45bbabd_3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955ad1b0e_1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2a955ad1b0e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a955ad1b0e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2a955ad1b0e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24"/>
        <p:cNvGrpSpPr/>
        <p:nvPr/>
      </p:nvGrpSpPr>
      <p:grpSpPr>
        <a:xfrm>
          <a:off x="0" y="0"/>
          <a:ext cx="0" cy="0"/>
          <a:chOff x="0" y="0"/>
          <a:chExt cx="0" cy="0"/>
        </a:xfrm>
      </p:grpSpPr>
      <p:sp>
        <p:nvSpPr>
          <p:cNvPr id="125" name="Google Shape;125;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Google Shape;127;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8"/>
        <p:cNvGrpSpPr/>
        <p:nvPr/>
      </p:nvGrpSpPr>
      <p:grpSpPr>
        <a:xfrm>
          <a:off x="0" y="0"/>
          <a:ext cx="0" cy="0"/>
          <a:chOff x="0" y="0"/>
          <a:chExt cx="0" cy="0"/>
        </a:xfrm>
      </p:grpSpPr>
      <p:sp>
        <p:nvSpPr>
          <p:cNvPr id="129" name="Google Shape;129;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38"/>
          <p:cNvSpPr>
            <a:spLocks noGrp="1"/>
          </p:cNvSpPr>
          <p:nvPr>
            <p:ph type="pic" idx="3"/>
          </p:nvPr>
        </p:nvSpPr>
        <p:spPr>
          <a:xfrm>
            <a:off x="6545263" y="1452563"/>
            <a:ext cx="5646737" cy="4656137"/>
          </a:xfrm>
          <a:prstGeom prst="rect">
            <a:avLst/>
          </a:prstGeom>
          <a:solidFill>
            <a:srgbClr val="D8D8D8"/>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33"/>
        <p:cNvGrpSpPr/>
        <p:nvPr/>
      </p:nvGrpSpPr>
      <p:grpSpPr>
        <a:xfrm>
          <a:off x="0" y="0"/>
          <a:ext cx="0" cy="0"/>
          <a:chOff x="0" y="0"/>
          <a:chExt cx="0" cy="0"/>
        </a:xfrm>
      </p:grpSpPr>
      <p:sp>
        <p:nvSpPr>
          <p:cNvPr id="134" name="Google Shape;134;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2" name="Google Shape;142;p40"/>
          <p:cNvGrpSpPr/>
          <p:nvPr/>
        </p:nvGrpSpPr>
        <p:grpSpPr>
          <a:xfrm>
            <a:off x="309236" y="3028352"/>
            <a:ext cx="6499866" cy="2738122"/>
            <a:chOff x="1202708" y="6807724"/>
            <a:chExt cx="6270636" cy="2641557"/>
          </a:xfrm>
        </p:grpSpPr>
        <p:grpSp>
          <p:nvGrpSpPr>
            <p:cNvPr id="143" name="Google Shape;143;p40"/>
            <p:cNvGrpSpPr/>
            <p:nvPr/>
          </p:nvGrpSpPr>
          <p:grpSpPr>
            <a:xfrm>
              <a:off x="2348838" y="6807724"/>
              <a:ext cx="1249545" cy="2223620"/>
              <a:chOff x="2348838" y="6807724"/>
              <a:chExt cx="1249545" cy="2223620"/>
            </a:xfrm>
          </p:grpSpPr>
          <p:sp>
            <p:nvSpPr>
              <p:cNvPr id="144" name="Google Shape;144;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8" name="Google Shape;148;p40"/>
              <p:cNvGrpSpPr/>
              <p:nvPr/>
            </p:nvGrpSpPr>
            <p:grpSpPr>
              <a:xfrm>
                <a:off x="2483956" y="6807724"/>
                <a:ext cx="738321" cy="802017"/>
                <a:chOff x="2483956" y="6807724"/>
                <a:chExt cx="738321" cy="802017"/>
              </a:xfrm>
            </p:grpSpPr>
            <p:sp>
              <p:nvSpPr>
                <p:cNvPr id="149" name="Google Shape;149;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52" name="Google Shape;152;p40"/>
            <p:cNvGrpSpPr/>
            <p:nvPr/>
          </p:nvGrpSpPr>
          <p:grpSpPr>
            <a:xfrm>
              <a:off x="1202708" y="6848940"/>
              <a:ext cx="6270636" cy="2600341"/>
              <a:chOff x="1202708" y="6848940"/>
              <a:chExt cx="6270636" cy="2600341"/>
            </a:xfrm>
          </p:grpSpPr>
          <p:sp>
            <p:nvSpPr>
              <p:cNvPr id="153" name="Google Shape;153;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5" name="Google Shape;155;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93EA43B7-9202-1082-F97F-81278B2857FA}"/>
              </a:ext>
            </a:extLst>
          </p:cNvPr>
          <p:cNvGrpSpPr/>
          <p:nvPr userDrawn="1"/>
        </p:nvGrpSpPr>
        <p:grpSpPr>
          <a:xfrm>
            <a:off x="665715" y="6068756"/>
            <a:ext cx="2735993" cy="679345"/>
            <a:chOff x="0" y="0"/>
            <a:chExt cx="2301694" cy="571500"/>
          </a:xfrm>
        </p:grpSpPr>
        <p:sp>
          <p:nvSpPr>
            <p:cNvPr id="3" name="Rectangle 2">
              <a:extLst>
                <a:ext uri="{FF2B5EF4-FFF2-40B4-BE49-F238E27FC236}">
                  <a16:creationId xmlns:a16="http://schemas.microsoft.com/office/drawing/2014/main" id="{4DAFCC25-3FCD-DB1F-BEE1-15BED9BDCC3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81510443-0AB9-138F-64C9-0360AAEC4A30}"/>
                </a:ext>
              </a:extLst>
            </p:cNvPr>
            <p:cNvPicPr>
              <a:picLocks noChangeAspect="1"/>
            </p:cNvPicPr>
            <p:nvPr/>
          </p:nvPicPr>
          <p:blipFill rotWithShape="1">
            <a:blip r:embed="rId2"/>
            <a:srcRect l="4435" r="4435"/>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56"/>
        <p:cNvGrpSpPr/>
        <p:nvPr/>
      </p:nvGrpSpPr>
      <p:grpSpPr>
        <a:xfrm>
          <a:off x="0" y="0"/>
          <a:ext cx="0" cy="0"/>
          <a:chOff x="0" y="0"/>
          <a:chExt cx="0" cy="0"/>
        </a:xfrm>
      </p:grpSpPr>
      <p:sp>
        <p:nvSpPr>
          <p:cNvPr id="157" name="Google Shape;157;p27"/>
          <p:cNvSpPr/>
          <p:nvPr/>
        </p:nvSpPr>
        <p:spPr>
          <a:xfrm>
            <a:off x="0" y="0"/>
            <a:ext cx="12192000" cy="6858001"/>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27"/>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Calibri"/>
                <a:ea typeface="Calibri"/>
                <a:cs typeface="Calibri"/>
                <a:sym typeface="Calibri"/>
              </a:rPr>
              <a:t>FONT TYPEFACE &amp; SIZE</a:t>
            </a:r>
            <a:endParaRPr sz="3600" b="0" i="0" u="none" strike="noStrike" cap="none">
              <a:solidFill>
                <a:srgbClr val="000000"/>
              </a:solidFill>
              <a:latin typeface="Calibri"/>
              <a:ea typeface="Calibri"/>
              <a:cs typeface="Calibri"/>
              <a:sym typeface="Calibri"/>
            </a:endParaRPr>
          </a:p>
        </p:txBody>
      </p:sp>
      <p:sp>
        <p:nvSpPr>
          <p:cNvPr id="159" name="Google Shape;159;p27"/>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alibri"/>
                <a:ea typeface="Calibri"/>
                <a:cs typeface="Calibri"/>
                <a:sym typeface="Calibri"/>
              </a:rPr>
              <a:t>PLEASE ENSURE TO KEEP FONTS AS PER THE LAYOUT</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000000"/>
                </a:solidFill>
                <a:latin typeface="Calibri"/>
                <a:ea typeface="Calibri"/>
                <a:cs typeface="Calibri"/>
                <a:sym typeface="Calibri"/>
              </a:rPr>
              <a:t>24 point  -  Main Text Body </a:t>
            </a: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p:txBody>
      </p:sp>
      <p:sp>
        <p:nvSpPr>
          <p:cNvPr id="160" name="Google Shape;160;p27"/>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000000"/>
                </a:solidFill>
                <a:latin typeface="Calibri"/>
                <a:ea typeface="Calibri"/>
                <a:cs typeface="Calibri"/>
                <a:sym typeface="Calibri"/>
              </a:rPr>
              <a:t>EU DARE </a:t>
            </a:r>
            <a:r>
              <a:rPr lang="en-US" sz="2400" b="0" i="0" u="none" strike="noStrike" cap="none">
                <a:solidFill>
                  <a:srgbClr val="000000"/>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rgbClr val="000000"/>
                </a:solidFill>
                <a:latin typeface="Calibri"/>
                <a:ea typeface="Calibri"/>
                <a:cs typeface="Calibri"/>
                <a:sym typeface="Calibri"/>
              </a:rPr>
              <a:t>Calibri</a:t>
            </a:r>
            <a:endParaRPr sz="3600" b="0" i="0" u="none" strike="noStrike" cap="none">
              <a:solidFill>
                <a:srgbClr val="000000"/>
              </a:solidFill>
              <a:latin typeface="Calibri"/>
              <a:ea typeface="Calibri"/>
              <a:cs typeface="Calibri"/>
              <a:sym typeface="Calibri"/>
            </a:endParaRPr>
          </a:p>
        </p:txBody>
      </p:sp>
      <p:cxnSp>
        <p:nvCxnSpPr>
          <p:cNvPr id="161" name="Google Shape;161;p27"/>
          <p:cNvCxnSpPr/>
          <p:nvPr/>
        </p:nvCxnSpPr>
        <p:spPr>
          <a:xfrm>
            <a:off x="7098716" y="-1"/>
            <a:ext cx="0" cy="5540408"/>
          </a:xfrm>
          <a:prstGeom prst="straightConnector1">
            <a:avLst/>
          </a:prstGeom>
          <a:noFill/>
          <a:ln w="9525" cap="flat" cmpd="sng">
            <a:solidFill>
              <a:srgbClr val="000000"/>
            </a:solidFill>
            <a:prstDash val="solid"/>
            <a:miter lim="800000"/>
            <a:headEnd type="none" w="sm" len="sm"/>
            <a:tailEnd type="none" w="sm" len="sm"/>
          </a:ln>
        </p:spPr>
      </p:cxnSp>
      <p:cxnSp>
        <p:nvCxnSpPr>
          <p:cNvPr id="162" name="Google Shape;162;p27"/>
          <p:cNvCxnSpPr/>
          <p:nvPr/>
        </p:nvCxnSpPr>
        <p:spPr>
          <a:xfrm rot="10800000">
            <a:off x="1" y="1620217"/>
            <a:ext cx="7098715" cy="0"/>
          </a:xfrm>
          <a:prstGeom prst="straightConnector1">
            <a:avLst/>
          </a:prstGeom>
          <a:noFill/>
          <a:ln w="9525" cap="flat" cmpd="sng">
            <a:solidFill>
              <a:srgbClr val="000000"/>
            </a:solidFill>
            <a:prstDash val="solid"/>
            <a:miter lim="800000"/>
            <a:headEnd type="none" w="sm" len="sm"/>
            <a:tailEnd type="none" w="sm" len="sm"/>
          </a:ln>
        </p:spPr>
      </p:cxnSp>
      <p:sp>
        <p:nvSpPr>
          <p:cNvPr id="163" name="Google Shape;163;p27"/>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 </a:t>
            </a:r>
            <a:r>
              <a:rPr lang="en-US" sz="2400" b="1" i="0" u="none" strike="noStrike" cap="none">
                <a:solidFill>
                  <a:srgbClr val="000000"/>
                </a:solidFill>
                <a:latin typeface="Calibri"/>
                <a:ea typeface="Calibri"/>
                <a:cs typeface="Calibri"/>
                <a:sym typeface="Calibri"/>
              </a:rPr>
              <a:t>PLEASE DELETE THIS INSTRUCTION SLIDE BEFORE PRESENTING FINAL PRESENTATION </a:t>
            </a:r>
            <a:r>
              <a:rPr lang="en-US"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cxnSp>
        <p:nvCxnSpPr>
          <p:cNvPr id="164" name="Google Shape;164;p27"/>
          <p:cNvCxnSpPr/>
          <p:nvPr/>
        </p:nvCxnSpPr>
        <p:spPr>
          <a:xfrm rot="10800000">
            <a:off x="2" y="5540407"/>
            <a:ext cx="12191998" cy="0"/>
          </a:xfrm>
          <a:prstGeom prst="straightConnector1">
            <a:avLst/>
          </a:prstGeom>
          <a:noFill/>
          <a:ln w="9525" cap="flat" cmpd="sng">
            <a:solidFill>
              <a:srgbClr val="000000"/>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a:alphaModFix/>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a:alphaModFix/>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a:srcRect l="1253" r="1253"/>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097003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397530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a:alphaModFix/>
          </a:blip>
          <a:srcRect l="5742" t="75046" r="6485" b="13954"/>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71"/>
        <p:cNvGrpSpPr/>
        <p:nvPr/>
      </p:nvGrpSpPr>
      <p:grpSpPr>
        <a:xfrm>
          <a:off x="0" y="0"/>
          <a:ext cx="0" cy="0"/>
          <a:chOff x="0" y="0"/>
          <a:chExt cx="0" cy="0"/>
        </a:xfrm>
      </p:grpSpPr>
      <p:sp>
        <p:nvSpPr>
          <p:cNvPr id="72" name="Google Shape;72;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2"/>
          <p:cNvSpPr>
            <a:spLocks noGrp="1"/>
          </p:cNvSpPr>
          <p:nvPr>
            <p:ph type="pic" idx="4"/>
          </p:nvPr>
        </p:nvSpPr>
        <p:spPr>
          <a:xfrm>
            <a:off x="7559" y="188180"/>
            <a:ext cx="3354094" cy="5923858"/>
          </a:xfrm>
          <a:prstGeom prst="rect">
            <a:avLst/>
          </a:prstGeom>
          <a:solidFill>
            <a:srgbClr val="D8D8D8"/>
          </a:solidFill>
          <a:ln>
            <a:noFill/>
          </a:ln>
        </p:spPr>
      </p:sp>
      <p:grpSp>
        <p:nvGrpSpPr>
          <p:cNvPr id="77" name="Google Shape;77;p32"/>
          <p:cNvGrpSpPr/>
          <p:nvPr/>
        </p:nvGrpSpPr>
        <p:grpSpPr>
          <a:xfrm>
            <a:off x="4054161" y="721803"/>
            <a:ext cx="7547911" cy="1674487"/>
            <a:chOff x="4061909" y="1565906"/>
            <a:chExt cx="7547911" cy="1882781"/>
          </a:xfrm>
        </p:grpSpPr>
        <p:cxnSp>
          <p:nvCxnSpPr>
            <p:cNvPr id="78" name="Google Shape;78;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79" name="Google Shape;79;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0" name="Google Shape;80;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81" name="Google Shape;81;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2" name="Google Shape;82;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83" name="Google Shape;83;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6" name="Google Shape;86;p32"/>
          <p:cNvGrpSpPr/>
          <p:nvPr/>
        </p:nvGrpSpPr>
        <p:grpSpPr>
          <a:xfrm>
            <a:off x="4054160" y="2644936"/>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69658" y="4508733"/>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01"/>
        <p:cNvGrpSpPr/>
        <p:nvPr/>
      </p:nvGrpSpPr>
      <p:grpSpPr>
        <a:xfrm>
          <a:off x="0" y="0"/>
          <a:ext cx="0" cy="0"/>
          <a:chOff x="0" y="0"/>
          <a:chExt cx="0" cy="0"/>
        </a:xfrm>
      </p:grpSpPr>
      <p:sp>
        <p:nvSpPr>
          <p:cNvPr id="102" name="Google Shape;102;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05"/>
        <p:cNvGrpSpPr/>
        <p:nvPr/>
      </p:nvGrpSpPr>
      <p:grpSpPr>
        <a:xfrm>
          <a:off x="0" y="0"/>
          <a:ext cx="0" cy="0"/>
          <a:chOff x="0" y="0"/>
          <a:chExt cx="0" cy="0"/>
        </a:xfrm>
      </p:grpSpPr>
      <p:sp>
        <p:nvSpPr>
          <p:cNvPr id="106" name="Google Shape;106;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 name="Google Shape;109;p34"/>
          <p:cNvPicPr preferRelativeResize="0"/>
          <p:nvPr/>
        </p:nvPicPr>
        <p:blipFill rotWithShape="1">
          <a:blip r:embed="rId2">
            <a:alphaModFix/>
          </a:blip>
          <a:srcRect l="-18315" t="15976" r="29196" b="11083"/>
          <a:stretch/>
        </p:blipFill>
        <p:spPr>
          <a:xfrm>
            <a:off x="3752900" y="1247613"/>
            <a:ext cx="8439100" cy="5375657"/>
          </a:xfrm>
          <a:prstGeom prst="rect">
            <a:avLst/>
          </a:prstGeom>
          <a:noFill/>
          <a:ln>
            <a:noFill/>
          </a:ln>
        </p:spPr>
      </p:pic>
      <p:sp>
        <p:nvSpPr>
          <p:cNvPr id="110" name="Google Shape;110;p34"/>
          <p:cNvSpPr>
            <a:spLocks noGrp="1"/>
          </p:cNvSpPr>
          <p:nvPr>
            <p:ph type="pic" idx="3"/>
          </p:nvPr>
        </p:nvSpPr>
        <p:spPr>
          <a:xfrm>
            <a:off x="7061200" y="1420553"/>
            <a:ext cx="5130800" cy="3913188"/>
          </a:xfrm>
          <a:prstGeom prst="rect">
            <a:avLst/>
          </a:prstGeom>
          <a:solidFill>
            <a:srgbClr val="D8D8D8"/>
          </a:solidFill>
          <a:ln>
            <a:noFill/>
          </a:ln>
        </p:spPr>
      </p:sp>
      <p:sp>
        <p:nvSpPr>
          <p:cNvPr id="111" name="Google Shape;111;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12"/>
        <p:cNvGrpSpPr/>
        <p:nvPr/>
      </p:nvGrpSpPr>
      <p:grpSpPr>
        <a:xfrm>
          <a:off x="0" y="0"/>
          <a:ext cx="0" cy="0"/>
          <a:chOff x="0" y="0"/>
          <a:chExt cx="0" cy="0"/>
        </a:xfrm>
      </p:grpSpPr>
      <p:sp>
        <p:nvSpPr>
          <p:cNvPr id="113" name="Google Shape;11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4" name="Google Shape;114;p35" descr="iPhone6_mockup_front_white.png"/>
          <p:cNvPicPr preferRelativeResize="0"/>
          <p:nvPr/>
        </p:nvPicPr>
        <p:blipFill rotWithShape="1">
          <a:blip r:embed="rId2">
            <a:alphaModFix/>
          </a:blip>
          <a:srcRect/>
          <a:stretch/>
        </p:blipFill>
        <p:spPr>
          <a:xfrm>
            <a:off x="8097746" y="226918"/>
            <a:ext cx="4094254" cy="6404164"/>
          </a:xfrm>
          <a:prstGeom prst="rect">
            <a:avLst/>
          </a:prstGeom>
          <a:noFill/>
          <a:ln>
            <a:noFill/>
          </a:ln>
        </p:spPr>
      </p:pic>
      <p:sp>
        <p:nvSpPr>
          <p:cNvPr id="115" name="Google Shape;115;p35"/>
          <p:cNvSpPr>
            <a:spLocks noGrp="1"/>
          </p:cNvSpPr>
          <p:nvPr>
            <p:ph type="pic" idx="2"/>
          </p:nvPr>
        </p:nvSpPr>
        <p:spPr>
          <a:xfrm>
            <a:off x="8912202" y="1246695"/>
            <a:ext cx="2444127" cy="4336988"/>
          </a:xfrm>
          <a:prstGeom prst="rect">
            <a:avLst/>
          </a:prstGeom>
          <a:solidFill>
            <a:srgbClr val="D8D8D8"/>
          </a:solidFill>
          <a:ln>
            <a:noFill/>
          </a:ln>
        </p:spPr>
      </p:sp>
      <p:sp>
        <p:nvSpPr>
          <p:cNvPr id="116" name="Google Shape;11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5"/>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20"/>
        <p:cNvGrpSpPr/>
        <p:nvPr/>
      </p:nvGrpSpPr>
      <p:grpSpPr>
        <a:xfrm>
          <a:off x="0" y="0"/>
          <a:ext cx="0" cy="0"/>
          <a:chOff x="0" y="0"/>
          <a:chExt cx="0" cy="0"/>
        </a:xfrm>
      </p:grpSpPr>
      <p:sp>
        <p:nvSpPr>
          <p:cNvPr id="121" name="Google Shape;121;p36"/>
          <p:cNvSpPr/>
          <p:nvPr/>
        </p:nvSpPr>
        <p:spPr>
          <a:xfrm>
            <a:off x="-1014" y="637821"/>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36"/>
          <p:cNvSpPr>
            <a:spLocks noGrp="1"/>
          </p:cNvSpPr>
          <p:nvPr>
            <p:ph type="pic" idx="2"/>
          </p:nvPr>
        </p:nvSpPr>
        <p:spPr>
          <a:xfrm>
            <a:off x="320540" y="335338"/>
            <a:ext cx="11578483" cy="6146707"/>
          </a:xfrm>
          <a:prstGeom prst="rect">
            <a:avLst/>
          </a:prstGeom>
          <a:solidFill>
            <a:srgbClr val="D8D8D8"/>
          </a:solidFill>
          <a:ln>
            <a:noFill/>
          </a:ln>
        </p:spPr>
      </p:sp>
      <p:sp>
        <p:nvSpPr>
          <p:cNvPr id="123" name="Google Shape;123;p36"/>
          <p:cNvSpPr txBox="1">
            <a:spLocks noGrp="1"/>
          </p:cNvSpPr>
          <p:nvPr>
            <p:ph type="body" idx="1"/>
          </p:nvPr>
        </p:nvSpPr>
        <p:spPr>
          <a:xfrm>
            <a:off x="427670" y="150460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20">
            <a:alphaModFix/>
          </a:blip>
          <a:srcRect l="5742" t="75046" r="6485" b="13954"/>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urgenci.net/wp-content/uploads/2016/05/Overview-of-Community-Supported-Agriculture-in-Europe.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nyeleni.org/en/category/newsletters-nyeleni-in-english/newsletter-no-13-food-sovereignty/"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nyeleni.org/DOWNLOADS/Nyelni_EN.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xfarm.m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eu-dare.com/good-practice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online.ucpress.edu/elementa/article/10/1/00090/185041/Human-and-social-values-in-agroecologyA-revie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fao.org/agroecology/overview/agroecology-and-the-sustainable-development-goals/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Impact of Agroecology on the Community </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MODULE 4</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eu-dare.</a:t>
            </a:r>
            <a:r>
              <a:rPr lang="en-US" dirty="0">
                <a:latin typeface="Calibri" panose="020F0502020204030204" pitchFamily="34" charset="0"/>
                <a:ea typeface="Calibri" panose="020F0502020204030204" pitchFamily="34" charset="0"/>
                <a:cs typeface="Calibri" panose="020F0502020204030204" pitchFamily="34" charset="0"/>
              </a:rPr>
              <a:t>com</a:t>
            </a:r>
          </a:p>
        </p:txBody>
      </p:sp>
      <p:pic>
        <p:nvPicPr>
          <p:cNvPr id="5" name="Picture Placeholder 4">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rotWithShape="1">
          <a:blip r:embed="rId3"/>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1"/>
          <p:cNvSpPr txBox="1">
            <a:spLocks noGrp="1"/>
          </p:cNvSpPr>
          <p:nvPr>
            <p:ph type="body" idx="1"/>
          </p:nvPr>
        </p:nvSpPr>
        <p:spPr>
          <a:xfrm>
            <a:off x="5825258" y="18078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solidFill>
                <a:srgbClr val="0D0D0D"/>
              </a:solidFill>
            </a:endParaRPr>
          </a:p>
          <a:p>
            <a:pPr marL="0" lvl="0" indent="0" algn="l" rtl="0">
              <a:lnSpc>
                <a:spcPct val="115000"/>
              </a:lnSpc>
              <a:spcBef>
                <a:spcPts val="1500"/>
              </a:spcBef>
              <a:spcAft>
                <a:spcPts val="1500"/>
              </a:spcAft>
              <a:buSzPts val="4800"/>
              <a:buNone/>
            </a:pPr>
            <a:r>
              <a:rPr lang="en-US" sz="4700" b="1" dirty="0">
                <a:solidFill>
                  <a:srgbClr val="0D0D0D"/>
                </a:solidFill>
              </a:rPr>
              <a:t>Environmental Impacts &amp; Food Sovereignty</a:t>
            </a:r>
            <a:endParaRPr sz="4700" dirty="0">
              <a:solidFill>
                <a:srgbClr val="0D0D0D"/>
              </a:solidFill>
            </a:endParaRPr>
          </a:p>
        </p:txBody>
      </p:sp>
      <p:sp>
        <p:nvSpPr>
          <p:cNvPr id="338" name="Google Shape;338;p1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txBox="1">
            <a:spLocks noGrp="1"/>
          </p:cNvSpPr>
          <p:nvPr>
            <p:ph type="body" idx="1"/>
          </p:nvPr>
        </p:nvSpPr>
        <p:spPr>
          <a:xfrm>
            <a:off x="850575" y="1288700"/>
            <a:ext cx="7698000" cy="35280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sz="2200" dirty="0"/>
              <a:t>Food sovereignty represents a social movement aimed at the empowerment of people, offering an alternative to the neoliberal vision of a world dominated by commodities and markets. This concept is a process adaptable to the specificities of people and places. </a:t>
            </a:r>
            <a:r>
              <a:rPr lang="en-IE" sz="2000" b="1" dirty="0">
                <a:hlinkClick r:id="rId3"/>
              </a:rPr>
              <a:t>Source</a:t>
            </a:r>
            <a:endParaRPr sz="2000" b="1" dirty="0"/>
          </a:p>
          <a:p>
            <a:pPr marL="228600" lvl="0" indent="-228600" algn="just" rtl="0">
              <a:lnSpc>
                <a:spcPct val="90000"/>
              </a:lnSpc>
              <a:spcBef>
                <a:spcPts val="0"/>
              </a:spcBef>
              <a:spcAft>
                <a:spcPts val="0"/>
              </a:spcAft>
              <a:buClr>
                <a:srgbClr val="000000"/>
              </a:buClr>
              <a:buSzPts val="2400"/>
              <a:buNone/>
            </a:pPr>
            <a:r>
              <a:rPr lang="en-US" sz="2200" dirty="0"/>
              <a:t> Food sovereignty </a:t>
            </a:r>
            <a:r>
              <a:rPr lang="en-US" sz="2200" dirty="0" err="1"/>
              <a:t>emphasises</a:t>
            </a:r>
            <a:r>
              <a:rPr lang="en-US" sz="2200" dirty="0"/>
              <a:t> solidarity rather than competition, aiming to build a more just and inclusive world. The term was coined in 1996 by La Via </a:t>
            </a:r>
            <a:r>
              <a:rPr lang="en-US" sz="2200" dirty="0" err="1"/>
              <a:t>Campesina</a:t>
            </a:r>
            <a:r>
              <a:rPr lang="en-US" sz="2200" dirty="0"/>
              <a:t>, a global movement of farmers, to describe a vision of a more equitable and sustainable food future. According to La Via </a:t>
            </a:r>
            <a:r>
              <a:rPr lang="en-US" sz="2200" dirty="0" err="1"/>
              <a:t>Campesina</a:t>
            </a:r>
            <a:r>
              <a:rPr lang="en-US" sz="2200" dirty="0"/>
              <a:t>…</a:t>
            </a:r>
            <a:r>
              <a:rPr lang="en-US" sz="2200" b="1" dirty="0"/>
              <a:t>Food sovereignty implies the right of people to healthy and culturally appropriate food, produced in an ecologically sustainable way, and the right to define their own food and farming systems</a:t>
            </a:r>
            <a:r>
              <a:rPr lang="en-US" sz="1500" b="1" dirty="0"/>
              <a:t>. </a:t>
            </a:r>
            <a:r>
              <a:rPr lang="en-US" sz="2000" b="1" dirty="0">
                <a:hlinkClick r:id="rId4"/>
              </a:rPr>
              <a:t>Source </a:t>
            </a:r>
            <a:endParaRPr sz="2000" b="1" dirty="0"/>
          </a:p>
          <a:p>
            <a:pPr marL="228600" lvl="0" indent="-228600" algn="l" rtl="0">
              <a:lnSpc>
                <a:spcPct val="90000"/>
              </a:lnSpc>
              <a:spcBef>
                <a:spcPts val="1000"/>
              </a:spcBef>
              <a:spcAft>
                <a:spcPts val="0"/>
              </a:spcAft>
              <a:buClr>
                <a:srgbClr val="000000"/>
              </a:buClr>
              <a:buSzPts val="2400"/>
              <a:buNone/>
            </a:pPr>
            <a:endParaRPr sz="2200" dirty="0"/>
          </a:p>
        </p:txBody>
      </p:sp>
      <p:sp>
        <p:nvSpPr>
          <p:cNvPr id="344" name="Google Shape;344;p12"/>
          <p:cNvSpPr txBox="1">
            <a:spLocks noGrp="1"/>
          </p:cNvSpPr>
          <p:nvPr>
            <p:ph type="body" idx="3"/>
          </p:nvPr>
        </p:nvSpPr>
        <p:spPr>
          <a:xfrm>
            <a:off x="797446" y="569463"/>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a:t>Food sovereignty </a:t>
            </a:r>
            <a:endParaRPr b="1"/>
          </a:p>
          <a:p>
            <a:pPr marL="0" lvl="0" indent="0" algn="l" rtl="0">
              <a:lnSpc>
                <a:spcPct val="90000"/>
              </a:lnSpc>
              <a:spcBef>
                <a:spcPts val="1000"/>
              </a:spcBef>
              <a:spcAft>
                <a:spcPts val="0"/>
              </a:spcAft>
              <a:buClr>
                <a:srgbClr val="000000"/>
              </a:buClr>
              <a:buSzPts val="3600"/>
              <a:buNone/>
            </a:pPr>
            <a:endParaRPr b="1"/>
          </a:p>
        </p:txBody>
      </p:sp>
      <p:pic>
        <p:nvPicPr>
          <p:cNvPr id="345" name="Google Shape;345;p12"/>
          <p:cNvPicPr preferRelativeResize="0">
            <a:picLocks noGrp="1"/>
          </p:cNvPicPr>
          <p:nvPr>
            <p:ph type="pic" idx="2"/>
          </p:nvPr>
        </p:nvPicPr>
        <p:blipFill rotWithShape="1">
          <a:blip r:embed="rId5">
            <a:alphaModFix/>
          </a:blip>
          <a:srcRect l="31204" r="31203"/>
          <a:stretch/>
        </p:blipFill>
        <p:spPr>
          <a:xfrm>
            <a:off x="8912202" y="1246695"/>
            <a:ext cx="2444127" cy="4336988"/>
          </a:xfrm>
          <a:prstGeom prst="rect">
            <a:avLst/>
          </a:prstGeom>
          <a:solidFill>
            <a:srgbClr val="D8D8D8"/>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a8705490bb_0_0"/>
          <p:cNvSpPr txBox="1">
            <a:spLocks noGrp="1"/>
          </p:cNvSpPr>
          <p:nvPr>
            <p:ph type="body" idx="1"/>
          </p:nvPr>
        </p:nvSpPr>
        <p:spPr>
          <a:xfrm>
            <a:off x="792775" y="946475"/>
            <a:ext cx="5454000" cy="47727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ct val="121363"/>
              <a:buNone/>
            </a:pPr>
            <a:r>
              <a:rPr lang="en-US" sz="2000" i="0" dirty="0"/>
              <a:t>Food sovereignty is different from food security in both approach and politics. Food security does not distinguish where food comes from, or the conditions under which it is produced and distributed. National food security targets are often met by sourcing food produced under environmentally destructive and exploitative conditions, and supported by subsidies and policies that destroy local food producers but benefit agribusiness corporations. </a:t>
            </a:r>
            <a:r>
              <a:rPr lang="en-US" sz="2000" b="1" i="0" dirty="0"/>
              <a:t>Food sovereignty </a:t>
            </a:r>
            <a:r>
              <a:rPr lang="en-US" sz="2000" b="1" i="0" dirty="0" err="1"/>
              <a:t>emphasises</a:t>
            </a:r>
            <a:r>
              <a:rPr lang="en-US" sz="2000" b="1" i="0" dirty="0"/>
              <a:t> ecologically appropriate production, distribution and consumption, social-economic justice and local food systems as ways to tackle hunger and poverty and guarantee sustainable food security for all peoples.</a:t>
            </a:r>
            <a:endParaRPr sz="2000" b="1" dirty="0"/>
          </a:p>
        </p:txBody>
      </p:sp>
      <p:sp>
        <p:nvSpPr>
          <p:cNvPr id="351" name="Google Shape;351;g2a8705490bb_0_0"/>
          <p:cNvSpPr txBox="1"/>
          <p:nvPr/>
        </p:nvSpPr>
        <p:spPr>
          <a:xfrm>
            <a:off x="1868430" y="6111787"/>
            <a:ext cx="3637020" cy="5058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100000"/>
              </a:lnSpc>
              <a:spcBef>
                <a:spcPts val="0"/>
              </a:spcBef>
              <a:spcAft>
                <a:spcPts val="0"/>
              </a:spcAft>
              <a:buClr>
                <a:srgbClr val="000000"/>
              </a:buClr>
              <a:buSzPct val="100000"/>
              <a:buFont typeface="Arial"/>
              <a:buNone/>
            </a:pPr>
            <a:r>
              <a:rPr lang="en-US" sz="2200" b="1" i="0" u="sng" strike="noStrike" cap="none" dirty="0">
                <a:solidFill>
                  <a:schemeClr val="hlink"/>
                </a:solidFill>
                <a:latin typeface="Calibri"/>
                <a:ea typeface="Calibri"/>
                <a:cs typeface="Calibri"/>
                <a:sym typeface="Calibri"/>
                <a:hlinkClick r:id="rId3"/>
              </a:rPr>
              <a:t>Source:  </a:t>
            </a:r>
            <a:r>
              <a:rPr lang="en-US" sz="2200" b="1" i="0" u="sng" strike="noStrike" cap="none" dirty="0" err="1">
                <a:solidFill>
                  <a:schemeClr val="hlink"/>
                </a:solidFill>
                <a:latin typeface="Calibri"/>
                <a:ea typeface="Calibri"/>
                <a:cs typeface="Calibri"/>
                <a:sym typeface="Calibri"/>
                <a:hlinkClick r:id="rId3"/>
              </a:rPr>
              <a:t>Nyéléni</a:t>
            </a:r>
            <a:r>
              <a:rPr lang="en-US" sz="2200" b="1" i="0" u="sng" strike="noStrike" cap="none" dirty="0">
                <a:solidFill>
                  <a:schemeClr val="hlink"/>
                </a:solidFill>
                <a:latin typeface="Calibri"/>
                <a:ea typeface="Calibri"/>
                <a:cs typeface="Calibri"/>
                <a:sym typeface="Calibri"/>
                <a:hlinkClick r:id="rId3"/>
              </a:rPr>
              <a:t> Newsletter no. 13 </a:t>
            </a:r>
            <a:r>
              <a:rPr lang="en-US" sz="2200" b="1" u="sng" dirty="0">
                <a:solidFill>
                  <a:schemeClr val="hlink"/>
                </a:solidFill>
                <a:latin typeface="Calibri"/>
                <a:ea typeface="Calibri"/>
                <a:cs typeface="Calibri"/>
                <a:sym typeface="Calibri"/>
                <a:hlinkClick r:id="rId3"/>
              </a:rPr>
              <a:t>[2]</a:t>
            </a:r>
            <a:endParaRPr sz="1400" b="0" i="0" u="none" strike="noStrike" cap="none" dirty="0">
              <a:solidFill>
                <a:srgbClr val="000000"/>
              </a:solidFill>
              <a:latin typeface="Arial"/>
              <a:ea typeface="Arial"/>
              <a:cs typeface="Arial"/>
              <a:sym typeface="Arial"/>
            </a:endParaRPr>
          </a:p>
        </p:txBody>
      </p:sp>
      <p:pic>
        <p:nvPicPr>
          <p:cNvPr id="352" name="Google Shape;352;g2a8705490bb_0_0"/>
          <p:cNvPicPr preferRelativeResize="0">
            <a:picLocks noGrp="1"/>
          </p:cNvPicPr>
          <p:nvPr>
            <p:ph type="pic" idx="2"/>
          </p:nvPr>
        </p:nvPicPr>
        <p:blipFill rotWithShape="1">
          <a:blip r:embed="rId4">
            <a:alphaModFix/>
          </a:blip>
          <a:srcRect l="12897" r="12897"/>
          <a:stretch/>
        </p:blipFill>
        <p:spPr>
          <a:xfrm>
            <a:off x="6410850" y="1185125"/>
            <a:ext cx="5315700" cy="4772701"/>
          </a:xfrm>
          <a:prstGeom prst="rect">
            <a:avLst/>
          </a:prstGeom>
          <a:solidFill>
            <a:srgbClr val="D8D8D8"/>
          </a:solidFill>
          <a:ln>
            <a:noFill/>
          </a:ln>
        </p:spPr>
      </p:pic>
      <p:grpSp>
        <p:nvGrpSpPr>
          <p:cNvPr id="353" name="Google Shape;353;g2a8705490bb_0_0"/>
          <p:cNvGrpSpPr/>
          <p:nvPr/>
        </p:nvGrpSpPr>
        <p:grpSpPr>
          <a:xfrm>
            <a:off x="6166785" y="267083"/>
            <a:ext cx="1488446" cy="1083613"/>
            <a:chOff x="3400450" y="986392"/>
            <a:chExt cx="1488446" cy="1083613"/>
          </a:xfrm>
        </p:grpSpPr>
        <p:sp>
          <p:nvSpPr>
            <p:cNvPr id="354" name="Google Shape;354;g2a8705490bb_0_0"/>
            <p:cNvSpPr/>
            <p:nvPr/>
          </p:nvSpPr>
          <p:spPr>
            <a:xfrm>
              <a:off x="3400450" y="986392"/>
              <a:ext cx="1367848" cy="997515"/>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g2a8705490bb_0_0"/>
            <p:cNvSpPr/>
            <p:nvPr/>
          </p:nvSpPr>
          <p:spPr>
            <a:xfrm>
              <a:off x="3400450" y="986392"/>
              <a:ext cx="1488446" cy="1083613"/>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56" name="Google Shape;356;g2a8705490bb_0_0"/>
          <p:cNvGrpSpPr/>
          <p:nvPr/>
        </p:nvGrpSpPr>
        <p:grpSpPr>
          <a:xfrm rot="3730713">
            <a:off x="263985" y="5329771"/>
            <a:ext cx="893505" cy="1163507"/>
            <a:chOff x="7602444" y="4967675"/>
            <a:chExt cx="483620" cy="592374"/>
          </a:xfrm>
        </p:grpSpPr>
        <p:grpSp>
          <p:nvGrpSpPr>
            <p:cNvPr id="357" name="Google Shape;357;g2a8705490bb_0_0"/>
            <p:cNvGrpSpPr/>
            <p:nvPr/>
          </p:nvGrpSpPr>
          <p:grpSpPr>
            <a:xfrm>
              <a:off x="7618661" y="4967675"/>
              <a:ext cx="467403" cy="507609"/>
              <a:chOff x="2251964" y="3590497"/>
              <a:chExt cx="467403" cy="507609"/>
            </a:xfrm>
          </p:grpSpPr>
          <p:sp>
            <p:nvSpPr>
              <p:cNvPr id="358" name="Google Shape;358;g2a8705490bb_0_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g2a8705490bb_0_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g2a8705490bb_0_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g2a8705490bb_0_0"/>
            <p:cNvGrpSpPr/>
            <p:nvPr/>
          </p:nvGrpSpPr>
          <p:grpSpPr>
            <a:xfrm>
              <a:off x="7602444" y="4993761"/>
              <a:ext cx="421973" cy="566288"/>
              <a:chOff x="2235747" y="3616583"/>
              <a:chExt cx="421973" cy="566288"/>
            </a:xfrm>
          </p:grpSpPr>
          <p:sp>
            <p:nvSpPr>
              <p:cNvPr id="362" name="Google Shape;362;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g2a8705490bb_0_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528F51BC-03F5-2F3C-75C1-58B8E2823AD1}"/>
              </a:ext>
            </a:extLst>
          </p:cNvPr>
          <p:cNvSpPr txBox="1"/>
          <p:nvPr/>
        </p:nvSpPr>
        <p:spPr>
          <a:xfrm>
            <a:off x="7139349" y="2647526"/>
            <a:ext cx="4043001" cy="1841273"/>
          </a:xfrm>
          <a:prstGeom prst="rect">
            <a:avLst/>
          </a:prstGeom>
          <a:solidFill>
            <a:srgbClr val="9FDADF"/>
          </a:solidFill>
        </p:spPr>
        <p:txBody>
          <a:bodyPr wrap="square">
            <a:spAutoFit/>
          </a:bodyPr>
          <a:lstStyle/>
          <a:p>
            <a:pPr marL="0" lvl="0" indent="0" algn="ctr" rtl="0">
              <a:lnSpc>
                <a:spcPct val="115000"/>
              </a:lnSpc>
              <a:spcBef>
                <a:spcPts val="0"/>
              </a:spcBef>
              <a:spcAft>
                <a:spcPts val="0"/>
              </a:spcAft>
              <a:buSzPct val="130460"/>
              <a:buNone/>
            </a:pPr>
            <a:r>
              <a:rPr lang="en-US" sz="2000" b="1" dirty="0">
                <a:latin typeface="Calibri" panose="020F0502020204030204" pitchFamily="34" charset="0"/>
                <a:ea typeface="Calibri" panose="020F0502020204030204" pitchFamily="34" charset="0"/>
                <a:cs typeface="Calibri" panose="020F0502020204030204" pitchFamily="34" charset="0"/>
              </a:rPr>
              <a:t>FOOD SOVEREIGNTY Vs FOOD SECURITY </a:t>
            </a:r>
            <a:r>
              <a:rPr lang="en-US" sz="2000" b="1" i="1" dirty="0">
                <a:latin typeface="Calibri" panose="020F0502020204030204" pitchFamily="34" charset="0"/>
                <a:ea typeface="Calibri" panose="020F0502020204030204" pitchFamily="34" charset="0"/>
                <a:cs typeface="Calibri" panose="020F0502020204030204" pitchFamily="34" charset="0"/>
              </a:rPr>
              <a:t>“YOU CAN HAVE FOOD SECURITY IN A PRISON OR A DICTATORSHIP, BUT YOU CAN NEVER HAVE FOOD SOVEREIGNTY”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9"/>
          <p:cNvPicPr preferRelativeResize="0"/>
          <p:nvPr/>
        </p:nvPicPr>
        <p:blipFill rotWithShape="1">
          <a:blip r:embed="rId3">
            <a:alphaModFix/>
          </a:blip>
          <a:srcRect/>
          <a:stretch/>
        </p:blipFill>
        <p:spPr>
          <a:xfrm>
            <a:off x="4726613" y="2139487"/>
            <a:ext cx="2423889" cy="2579024"/>
          </a:xfrm>
          <a:prstGeom prst="rect">
            <a:avLst/>
          </a:prstGeom>
          <a:noFill/>
          <a:ln>
            <a:noFill/>
          </a:ln>
        </p:spPr>
      </p:pic>
      <p:sp>
        <p:nvSpPr>
          <p:cNvPr id="370" name="Google Shape;370;p19"/>
          <p:cNvSpPr txBox="1"/>
          <p:nvPr/>
        </p:nvSpPr>
        <p:spPr>
          <a:xfrm>
            <a:off x="442200" y="909625"/>
            <a:ext cx="33096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i="0" u="none" strike="noStrike" cap="none">
                <a:solidFill>
                  <a:srgbClr val="0AA3A4"/>
                </a:solidFill>
                <a:latin typeface="Calibri"/>
                <a:ea typeface="Calibri"/>
                <a:cs typeface="Calibri"/>
                <a:sym typeface="Calibri"/>
              </a:rPr>
              <a:t>Prioritising Food for People</a:t>
            </a:r>
            <a:endParaRPr sz="2000" b="1" i="0" u="none" strike="noStrike" cap="none">
              <a:solidFill>
                <a:srgbClr val="0AA3A4"/>
              </a:solidFill>
              <a:latin typeface="Arial"/>
              <a:ea typeface="Arial"/>
              <a:cs typeface="Arial"/>
              <a:sym typeface="Arial"/>
            </a:endParaRPr>
          </a:p>
        </p:txBody>
      </p:sp>
      <p:sp>
        <p:nvSpPr>
          <p:cNvPr id="371" name="Google Shape;371;p19"/>
          <p:cNvSpPr txBox="1"/>
          <p:nvPr/>
        </p:nvSpPr>
        <p:spPr>
          <a:xfrm>
            <a:off x="442200" y="1288431"/>
            <a:ext cx="313950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This principle </a:t>
            </a:r>
            <a:r>
              <a:rPr lang="en-US" sz="1500" b="0" i="0" u="none" strike="noStrike" cap="none" dirty="0" err="1">
                <a:solidFill>
                  <a:srgbClr val="000000"/>
                </a:solidFill>
                <a:latin typeface="Calibri"/>
                <a:ea typeface="Calibri"/>
                <a:cs typeface="Calibri"/>
                <a:sym typeface="Calibri"/>
              </a:rPr>
              <a:t>emphasises</a:t>
            </a:r>
            <a:r>
              <a:rPr lang="en-US" sz="1500" b="0" i="0" u="none" strike="noStrike" cap="none" dirty="0">
                <a:solidFill>
                  <a:srgbClr val="000000"/>
                </a:solidFill>
                <a:latin typeface="Calibri"/>
                <a:ea typeface="Calibri"/>
                <a:cs typeface="Calibri"/>
                <a:sym typeface="Calibri"/>
              </a:rPr>
              <a:t> the right to adequate, healthy and culturally relevant food for all. It rejects the view of food as a mere commodity, promoting instead the view of food as a fundamental right.</a:t>
            </a:r>
            <a:endParaRPr sz="1500" b="0" i="0" u="none" strike="noStrike" cap="none" dirty="0">
              <a:solidFill>
                <a:srgbClr val="000000"/>
              </a:solidFill>
              <a:latin typeface="Arial"/>
              <a:ea typeface="Arial"/>
              <a:cs typeface="Arial"/>
              <a:sym typeface="Arial"/>
            </a:endParaRPr>
          </a:p>
        </p:txBody>
      </p:sp>
      <p:sp>
        <p:nvSpPr>
          <p:cNvPr id="372" name="Google Shape;372;p19"/>
          <p:cNvSpPr txBox="1"/>
          <p:nvPr/>
        </p:nvSpPr>
        <p:spPr>
          <a:xfrm>
            <a:off x="442201" y="2797900"/>
            <a:ext cx="28257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i="0" u="none" strike="noStrike" cap="none">
                <a:solidFill>
                  <a:srgbClr val="0AA3A4"/>
                </a:solidFill>
                <a:latin typeface="Calibri"/>
                <a:ea typeface="Calibri"/>
                <a:cs typeface="Calibri"/>
                <a:sym typeface="Calibri"/>
              </a:rPr>
              <a:t>Valuing Food Producers:</a:t>
            </a:r>
            <a:endParaRPr sz="2000" b="0" i="0" u="none" strike="noStrike" cap="none">
              <a:solidFill>
                <a:srgbClr val="0AA3A4"/>
              </a:solidFill>
              <a:latin typeface="Arial"/>
              <a:ea typeface="Arial"/>
              <a:cs typeface="Arial"/>
              <a:sym typeface="Arial"/>
            </a:endParaRPr>
          </a:p>
        </p:txBody>
      </p:sp>
      <p:sp>
        <p:nvSpPr>
          <p:cNvPr id="373" name="Google Shape;373;p19"/>
          <p:cNvSpPr txBox="1"/>
          <p:nvPr/>
        </p:nvSpPr>
        <p:spPr>
          <a:xfrm>
            <a:off x="442200" y="3137200"/>
            <a:ext cx="330960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This pillar </a:t>
            </a:r>
            <a:r>
              <a:rPr lang="en-US" sz="1500" b="0" i="0" u="none" strike="noStrike" cap="none" dirty="0" err="1">
                <a:solidFill>
                  <a:srgbClr val="000000"/>
                </a:solidFill>
                <a:latin typeface="Calibri"/>
                <a:ea typeface="Calibri"/>
                <a:cs typeface="Calibri"/>
                <a:sym typeface="Calibri"/>
              </a:rPr>
              <a:t>emphasises</a:t>
            </a:r>
            <a:r>
              <a:rPr lang="en-US" sz="1500" b="0" i="0" u="none" strike="noStrike" cap="none" dirty="0">
                <a:solidFill>
                  <a:srgbClr val="000000"/>
                </a:solidFill>
                <a:latin typeface="Calibri"/>
                <a:ea typeface="Calibri"/>
                <a:cs typeface="Calibri"/>
                <a:sym typeface="Calibri"/>
              </a:rPr>
              <a:t> the importance of and respect for the rights of food producers, including farmers, fishermen and agricultural workers. It opposes policies and practices that devalue them or endanger their livelihoods.</a:t>
            </a:r>
            <a:endParaRPr sz="1500" b="0" i="0" u="none" strike="noStrike" cap="none" dirty="0">
              <a:solidFill>
                <a:srgbClr val="000000"/>
              </a:solidFill>
              <a:latin typeface="Arial"/>
              <a:ea typeface="Arial"/>
              <a:cs typeface="Arial"/>
              <a:sym typeface="Arial"/>
            </a:endParaRPr>
          </a:p>
        </p:txBody>
      </p:sp>
      <p:sp>
        <p:nvSpPr>
          <p:cNvPr id="374" name="Google Shape;374;p19"/>
          <p:cNvSpPr txBox="1"/>
          <p:nvPr/>
        </p:nvSpPr>
        <p:spPr>
          <a:xfrm>
            <a:off x="406991" y="4774591"/>
            <a:ext cx="30315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9FDADF"/>
              </a:buClr>
              <a:buSzPts val="2800"/>
              <a:buFont typeface="Arial"/>
              <a:buNone/>
            </a:pPr>
            <a:r>
              <a:rPr lang="en-US" sz="2000" b="1" dirty="0" err="1">
                <a:solidFill>
                  <a:srgbClr val="0AA3A4"/>
                </a:solidFill>
                <a:latin typeface="Calibri"/>
                <a:ea typeface="Calibri"/>
                <a:cs typeface="Calibri"/>
                <a:sym typeface="Calibri"/>
              </a:rPr>
              <a:t>L</a:t>
            </a:r>
            <a:r>
              <a:rPr lang="en-US" sz="2000" b="1" i="0" u="none" strike="noStrike" cap="none" dirty="0" err="1">
                <a:solidFill>
                  <a:srgbClr val="0AA3A4"/>
                </a:solidFill>
                <a:latin typeface="Calibri"/>
                <a:ea typeface="Calibri"/>
                <a:cs typeface="Calibri"/>
                <a:sym typeface="Calibri"/>
              </a:rPr>
              <a:t>ocalised</a:t>
            </a:r>
            <a:r>
              <a:rPr lang="en-US" sz="2000" b="1" i="0" u="none" strike="noStrike" cap="none" dirty="0">
                <a:solidFill>
                  <a:srgbClr val="0AA3A4"/>
                </a:solidFill>
                <a:latin typeface="Calibri"/>
                <a:ea typeface="Calibri"/>
                <a:cs typeface="Calibri"/>
                <a:sym typeface="Calibri"/>
              </a:rPr>
              <a:t> food systems</a:t>
            </a:r>
            <a:endParaRPr sz="2000" b="0" i="0" u="none" strike="noStrike" cap="none" dirty="0">
              <a:solidFill>
                <a:srgbClr val="0AA3A4"/>
              </a:solidFill>
              <a:latin typeface="Arial"/>
              <a:ea typeface="Arial"/>
              <a:cs typeface="Arial"/>
              <a:sym typeface="Arial"/>
            </a:endParaRPr>
          </a:p>
        </p:txBody>
      </p:sp>
      <p:sp>
        <p:nvSpPr>
          <p:cNvPr id="375" name="Google Shape;375;p19"/>
          <p:cNvSpPr txBox="1"/>
          <p:nvPr/>
        </p:nvSpPr>
        <p:spPr>
          <a:xfrm>
            <a:off x="457750" y="5093700"/>
            <a:ext cx="3375300"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Promotes </a:t>
            </a:r>
            <a:r>
              <a:rPr lang="en-US" sz="1500" dirty="0">
                <a:latin typeface="Calibri"/>
                <a:ea typeface="Calibri"/>
                <a:cs typeface="Calibri"/>
                <a:sym typeface="Calibri"/>
              </a:rPr>
              <a:t>harmony &amp; alignment</a:t>
            </a:r>
            <a:r>
              <a:rPr lang="en-US" sz="1500" b="0" i="0" u="none" strike="noStrike" cap="none" dirty="0">
                <a:solidFill>
                  <a:srgbClr val="000000"/>
                </a:solidFill>
                <a:latin typeface="Calibri"/>
                <a:ea typeface="Calibri"/>
                <a:cs typeface="Calibri"/>
                <a:sym typeface="Calibri"/>
              </a:rPr>
              <a:t> between food producers and consumers, giving them a central role in food decisions. It opposes food dumping and the control of food systems by distant and unaccountable corporations.</a:t>
            </a:r>
            <a:endParaRPr sz="1500" b="0" i="0" u="none" strike="noStrike" cap="none" dirty="0">
              <a:solidFill>
                <a:srgbClr val="000000"/>
              </a:solidFill>
              <a:latin typeface="Arial"/>
              <a:ea typeface="Arial"/>
              <a:cs typeface="Arial"/>
              <a:sym typeface="Arial"/>
            </a:endParaRPr>
          </a:p>
        </p:txBody>
      </p:sp>
      <p:sp>
        <p:nvSpPr>
          <p:cNvPr id="376" name="Google Shape;376;p19"/>
          <p:cNvSpPr txBox="1"/>
          <p:nvPr/>
        </p:nvSpPr>
        <p:spPr>
          <a:xfrm>
            <a:off x="7607025" y="909625"/>
            <a:ext cx="4159500" cy="33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a:solidFill>
                  <a:srgbClr val="8DC641"/>
                </a:solidFill>
                <a:latin typeface="Calibri"/>
                <a:ea typeface="Calibri"/>
                <a:cs typeface="Calibri"/>
                <a:sym typeface="Calibri"/>
              </a:rPr>
              <a:t>Local Control of Food Systems:</a:t>
            </a:r>
            <a:endParaRPr sz="2000" b="0" i="0" u="none" strike="noStrike" cap="none">
              <a:solidFill>
                <a:srgbClr val="000000"/>
              </a:solidFill>
              <a:latin typeface="Arial"/>
              <a:ea typeface="Arial"/>
              <a:cs typeface="Arial"/>
              <a:sym typeface="Arial"/>
            </a:endParaRPr>
          </a:p>
        </p:txBody>
      </p:sp>
      <p:sp>
        <p:nvSpPr>
          <p:cNvPr id="377" name="Google Shape;377;p19"/>
          <p:cNvSpPr txBox="1"/>
          <p:nvPr/>
        </p:nvSpPr>
        <p:spPr>
          <a:xfrm>
            <a:off x="8292556" y="1329417"/>
            <a:ext cx="3467700"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Assigns control of resources such as land, water and seeds to local food producers, promoting the fair and sustainable use of these resources. It rejects the </a:t>
            </a:r>
            <a:r>
              <a:rPr lang="en-US" sz="1500" b="0" i="0" u="none" strike="noStrike" cap="none" dirty="0" err="1">
                <a:solidFill>
                  <a:srgbClr val="000000"/>
                </a:solidFill>
                <a:latin typeface="Calibri"/>
                <a:ea typeface="Calibri"/>
                <a:cs typeface="Calibri"/>
                <a:sym typeface="Calibri"/>
              </a:rPr>
              <a:t>privatisation</a:t>
            </a:r>
            <a:r>
              <a:rPr lang="en-US" sz="1500" b="0" i="0" u="none" strike="noStrike" cap="none" dirty="0">
                <a:solidFill>
                  <a:srgbClr val="000000"/>
                </a:solidFill>
                <a:latin typeface="Calibri"/>
                <a:ea typeface="Calibri"/>
                <a:cs typeface="Calibri"/>
                <a:sym typeface="Calibri"/>
              </a:rPr>
              <a:t> of these resources.</a:t>
            </a:r>
            <a:endParaRPr sz="1500" b="0" i="0" u="none" strike="noStrike" cap="none" dirty="0">
              <a:solidFill>
                <a:srgbClr val="000000"/>
              </a:solidFill>
              <a:latin typeface="Arial"/>
              <a:ea typeface="Arial"/>
              <a:cs typeface="Arial"/>
              <a:sym typeface="Arial"/>
            </a:endParaRPr>
          </a:p>
        </p:txBody>
      </p:sp>
      <p:sp>
        <p:nvSpPr>
          <p:cNvPr id="378" name="Google Shape;378;p19"/>
          <p:cNvSpPr txBox="1"/>
          <p:nvPr/>
        </p:nvSpPr>
        <p:spPr>
          <a:xfrm>
            <a:off x="7681150" y="2705050"/>
            <a:ext cx="4159500" cy="5250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a:solidFill>
                  <a:srgbClr val="8DC641"/>
                </a:solidFill>
                <a:latin typeface="Calibri"/>
                <a:ea typeface="Calibri"/>
                <a:cs typeface="Calibri"/>
                <a:sym typeface="Calibri"/>
              </a:rPr>
              <a:t>Knowledge and Skills Development:</a:t>
            </a:r>
            <a:endParaRPr sz="2000" b="0" i="0" u="none" strike="noStrike" cap="none">
              <a:solidFill>
                <a:srgbClr val="000000"/>
              </a:solidFill>
              <a:latin typeface="Arial"/>
              <a:ea typeface="Arial"/>
              <a:cs typeface="Arial"/>
              <a:sym typeface="Arial"/>
            </a:endParaRPr>
          </a:p>
        </p:txBody>
      </p:sp>
      <p:sp>
        <p:nvSpPr>
          <p:cNvPr id="379" name="Google Shape;379;p19"/>
          <p:cNvSpPr txBox="1"/>
          <p:nvPr/>
        </p:nvSpPr>
        <p:spPr>
          <a:xfrm>
            <a:off x="8256305" y="3063128"/>
            <a:ext cx="3510444" cy="99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Builds on the traditional knowledge of food producers and their local knowledge, promoting research and passing this knowledge on to future generations. It opposes technologies that compromise or contaminate local food systems.</a:t>
            </a:r>
            <a:endParaRPr sz="1500" b="0" i="0" u="none" strike="noStrike" cap="none" dirty="0">
              <a:solidFill>
                <a:srgbClr val="000000"/>
              </a:solidFill>
              <a:latin typeface="Arial"/>
              <a:ea typeface="Arial"/>
              <a:cs typeface="Arial"/>
              <a:sym typeface="Arial"/>
            </a:endParaRPr>
          </a:p>
        </p:txBody>
      </p:sp>
      <p:sp>
        <p:nvSpPr>
          <p:cNvPr id="380" name="Google Shape;380;p19"/>
          <p:cNvSpPr txBox="1"/>
          <p:nvPr/>
        </p:nvSpPr>
        <p:spPr>
          <a:xfrm>
            <a:off x="8959256" y="4686175"/>
            <a:ext cx="2825700" cy="339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8DC641"/>
              </a:buClr>
              <a:buSzPts val="2800"/>
              <a:buFont typeface="Arial"/>
              <a:buNone/>
            </a:pPr>
            <a:r>
              <a:rPr lang="en-US" sz="2000" b="1" i="0" u="none" strike="noStrike" cap="none" dirty="0">
                <a:solidFill>
                  <a:srgbClr val="8DC641"/>
                </a:solidFill>
                <a:latin typeface="Calibri"/>
                <a:ea typeface="Calibri"/>
                <a:cs typeface="Calibri"/>
                <a:sym typeface="Calibri"/>
              </a:rPr>
              <a:t>Harmony with </a:t>
            </a:r>
            <a:r>
              <a:rPr lang="en-US" sz="2000" b="1" i="0" u="none" strike="noStrike" cap="none" dirty="0">
                <a:solidFill>
                  <a:srgbClr val="8DC64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Nature</a:t>
            </a:r>
            <a:r>
              <a:rPr lang="en-US" sz="2000" b="1" i="0" u="none" strike="noStrike" cap="none" dirty="0">
                <a:solidFill>
                  <a:srgbClr val="8DC641"/>
                </a:solidFill>
                <a:latin typeface="Calibri"/>
                <a:ea typeface="Calibri"/>
                <a:cs typeface="Calibri"/>
                <a:sym typeface="Calibri"/>
              </a:rPr>
              <a:t>:</a:t>
            </a:r>
            <a:endParaRPr sz="2000" b="0" i="0" u="none" strike="noStrike" cap="none" dirty="0">
              <a:solidFill>
                <a:srgbClr val="000000"/>
              </a:solidFill>
              <a:latin typeface="Arial"/>
              <a:ea typeface="Arial"/>
              <a:cs typeface="Arial"/>
              <a:sym typeface="Arial"/>
            </a:endParaRPr>
          </a:p>
        </p:txBody>
      </p:sp>
      <p:sp>
        <p:nvSpPr>
          <p:cNvPr id="381" name="Google Shape;381;p19"/>
          <p:cNvSpPr txBox="1"/>
          <p:nvPr/>
        </p:nvSpPr>
        <p:spPr>
          <a:xfrm>
            <a:off x="7876500" y="5093700"/>
            <a:ext cx="3902400" cy="11661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2000"/>
              <a:buFont typeface="Arial"/>
              <a:buNone/>
            </a:pPr>
            <a:r>
              <a:rPr lang="en-US" sz="1500" b="0" i="0" u="none" strike="noStrike" cap="none" dirty="0">
                <a:solidFill>
                  <a:srgbClr val="000000"/>
                </a:solidFill>
                <a:latin typeface="Calibri"/>
                <a:ea typeface="Calibri"/>
                <a:cs typeface="Calibri"/>
                <a:sym typeface="Calibri"/>
              </a:rPr>
              <a:t>Uses </a:t>
            </a:r>
            <a:r>
              <a:rPr lang="en-US" sz="1500" b="0" i="0" u="none" strike="noStrike" cap="none" dirty="0" err="1">
                <a:solidFill>
                  <a:srgbClr val="000000"/>
                </a:solidFill>
                <a:latin typeface="Calibri"/>
                <a:ea typeface="Calibri"/>
                <a:cs typeface="Calibri"/>
                <a:sym typeface="Calibri"/>
              </a:rPr>
              <a:t>agro</a:t>
            </a:r>
            <a:r>
              <a:rPr lang="en-US" sz="1500" b="0" i="0" u="none" strike="noStrike" cap="none" dirty="0">
                <a:solidFill>
                  <a:srgbClr val="000000"/>
                </a:solidFill>
                <a:latin typeface="Calibri"/>
                <a:ea typeface="Calibri"/>
                <a:cs typeface="Calibri"/>
                <a:sym typeface="Calibri"/>
              </a:rPr>
              <a:t>-ecological practices that </a:t>
            </a:r>
            <a:r>
              <a:rPr lang="en-US" sz="1500" b="0" i="0" u="none" strike="noStrike" cap="none" dirty="0" err="1">
                <a:solidFill>
                  <a:srgbClr val="000000"/>
                </a:solidFill>
                <a:latin typeface="Calibri"/>
                <a:ea typeface="Calibri"/>
                <a:cs typeface="Calibri"/>
                <a:sym typeface="Calibri"/>
              </a:rPr>
              <a:t>optimise</a:t>
            </a:r>
            <a:r>
              <a:rPr lang="en-US" sz="1500" b="0" i="0" u="none" strike="noStrike" cap="none" dirty="0">
                <a:solidFill>
                  <a:srgbClr val="000000"/>
                </a:solidFill>
                <a:latin typeface="Calibri"/>
                <a:ea typeface="Calibri"/>
                <a:cs typeface="Calibri"/>
                <a:sym typeface="Calibri"/>
              </a:rPr>
              <a:t> the contribution of ecosystems and improve resilience and adaptation to climate change. Rejects production methods that damage the environment and contribute to global warming.</a:t>
            </a:r>
            <a:endParaRPr sz="1500" b="0" i="0" u="none" strike="noStrike" cap="none" dirty="0">
              <a:solidFill>
                <a:srgbClr val="000000"/>
              </a:solidFill>
              <a:latin typeface="Arial"/>
              <a:ea typeface="Arial"/>
              <a:cs typeface="Arial"/>
              <a:sym typeface="Arial"/>
            </a:endParaRPr>
          </a:p>
        </p:txBody>
      </p:sp>
      <p:grpSp>
        <p:nvGrpSpPr>
          <p:cNvPr id="382" name="Google Shape;382;p19"/>
          <p:cNvGrpSpPr/>
          <p:nvPr/>
        </p:nvGrpSpPr>
        <p:grpSpPr>
          <a:xfrm>
            <a:off x="3489133" y="1872672"/>
            <a:ext cx="4898749" cy="3112664"/>
            <a:chOff x="3210699" y="1392870"/>
            <a:chExt cx="5590903" cy="3519521"/>
          </a:xfrm>
        </p:grpSpPr>
        <p:grpSp>
          <p:nvGrpSpPr>
            <p:cNvPr id="383" name="Google Shape;383;p19"/>
            <p:cNvGrpSpPr/>
            <p:nvPr/>
          </p:nvGrpSpPr>
          <p:grpSpPr>
            <a:xfrm flipH="1">
              <a:off x="7091226" y="1392870"/>
              <a:ext cx="1393548" cy="1862024"/>
              <a:chOff x="3464157" y="1713527"/>
              <a:chExt cx="1393548" cy="1862024"/>
            </a:xfrm>
          </p:grpSpPr>
          <p:cxnSp>
            <p:nvCxnSpPr>
              <p:cNvPr id="384" name="Google Shape;384;p19"/>
              <p:cNvCxnSpPr/>
              <p:nvPr/>
            </p:nvCxnSpPr>
            <p:spPr>
              <a:xfrm rot="10800000">
                <a:off x="3505005" y="1754551"/>
                <a:ext cx="1352700" cy="1821000"/>
              </a:xfrm>
              <a:prstGeom prst="straightConnector1">
                <a:avLst/>
              </a:prstGeom>
              <a:noFill/>
              <a:ln w="12950" cap="flat" cmpd="sng">
                <a:solidFill>
                  <a:srgbClr val="75A949"/>
                </a:solidFill>
                <a:prstDash val="solid"/>
                <a:round/>
                <a:headEnd type="none" w="sm" len="sm"/>
                <a:tailEnd type="none" w="sm" len="sm"/>
              </a:ln>
            </p:spPr>
          </p:cxnSp>
          <p:sp>
            <p:nvSpPr>
              <p:cNvPr id="385" name="Google Shape;385;p19"/>
              <p:cNvSpPr/>
              <p:nvPr/>
            </p:nvSpPr>
            <p:spPr>
              <a:xfrm>
                <a:off x="3464157" y="17135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86" name="Google Shape;386;p19"/>
            <p:cNvCxnSpPr/>
            <p:nvPr/>
          </p:nvCxnSpPr>
          <p:spPr>
            <a:xfrm>
              <a:off x="7083635" y="3238125"/>
              <a:ext cx="1567800" cy="1627800"/>
            </a:xfrm>
            <a:prstGeom prst="straightConnector1">
              <a:avLst/>
            </a:prstGeom>
            <a:noFill/>
            <a:ln w="12950" cap="flat" cmpd="sng">
              <a:solidFill>
                <a:srgbClr val="75A949"/>
              </a:solidFill>
              <a:prstDash val="solid"/>
              <a:round/>
              <a:headEnd type="none" w="sm" len="sm"/>
              <a:tailEnd type="none" w="sm" len="sm"/>
            </a:ln>
          </p:spPr>
        </p:cxnSp>
        <p:sp>
          <p:nvSpPr>
            <p:cNvPr id="387" name="Google Shape;387;p19"/>
            <p:cNvSpPr/>
            <p:nvPr/>
          </p:nvSpPr>
          <p:spPr>
            <a:xfrm>
              <a:off x="8604951" y="4822260"/>
              <a:ext cx="90131" cy="90131"/>
            </a:xfrm>
            <a:custGeom>
              <a:avLst/>
              <a:gdLst/>
              <a:ahLst/>
              <a:cxnLst/>
              <a:rect l="l" t="t" r="r" b="b"/>
              <a:pathLst>
                <a:path w="145" h="146" extrusionOk="0">
                  <a:moveTo>
                    <a:pt x="27" y="118"/>
                  </a:moveTo>
                  <a:lnTo>
                    <a:pt x="27" y="118"/>
                  </a:lnTo>
                  <a:cubicBezTo>
                    <a:pt x="54" y="145"/>
                    <a:pt x="90" y="145"/>
                    <a:pt x="117" y="118"/>
                  </a:cubicBezTo>
                  <a:cubicBezTo>
                    <a:pt x="144" y="99"/>
                    <a:pt x="144" y="54"/>
                    <a:pt x="126" y="27"/>
                  </a:cubicBezTo>
                  <a:cubicBezTo>
                    <a:pt x="99" y="0"/>
                    <a:pt x="54" y="0"/>
                    <a:pt x="27" y="27"/>
                  </a:cubicBezTo>
                  <a:cubicBezTo>
                    <a:pt x="0" y="54"/>
                    <a:pt x="0" y="90"/>
                    <a:pt x="27"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88" name="Google Shape;388;p19"/>
            <p:cNvCxnSpPr/>
            <p:nvPr/>
          </p:nvCxnSpPr>
          <p:spPr>
            <a:xfrm>
              <a:off x="7083635" y="3232663"/>
              <a:ext cx="1679700" cy="2700"/>
            </a:xfrm>
            <a:prstGeom prst="straightConnector1">
              <a:avLst/>
            </a:prstGeom>
            <a:noFill/>
            <a:ln w="12950" cap="flat" cmpd="sng">
              <a:solidFill>
                <a:srgbClr val="75A949"/>
              </a:solidFill>
              <a:prstDash val="solid"/>
              <a:round/>
              <a:headEnd type="none" w="sm" len="sm"/>
              <a:tailEnd type="none" w="sm" len="sm"/>
            </a:ln>
          </p:spPr>
        </p:cxnSp>
        <p:sp>
          <p:nvSpPr>
            <p:cNvPr id="389" name="Google Shape;389;p19"/>
            <p:cNvSpPr/>
            <p:nvPr/>
          </p:nvSpPr>
          <p:spPr>
            <a:xfrm>
              <a:off x="8716932" y="3194425"/>
              <a:ext cx="84670" cy="84668"/>
            </a:xfrm>
            <a:custGeom>
              <a:avLst/>
              <a:gdLst/>
              <a:ahLst/>
              <a:cxnLst/>
              <a:rect l="l" t="t" r="r" b="b"/>
              <a:pathLst>
                <a:path w="136" h="136" extrusionOk="0">
                  <a:moveTo>
                    <a:pt x="63" y="135"/>
                  </a:moveTo>
                  <a:lnTo>
                    <a:pt x="63" y="135"/>
                  </a:lnTo>
                  <a:cubicBezTo>
                    <a:pt x="99" y="135"/>
                    <a:pt x="135" y="108"/>
                    <a:pt x="135" y="63"/>
                  </a:cubicBezTo>
                  <a:cubicBezTo>
                    <a:pt x="135" y="27"/>
                    <a:pt x="99" y="0"/>
                    <a:pt x="63" y="0"/>
                  </a:cubicBezTo>
                  <a:cubicBezTo>
                    <a:pt x="26" y="0"/>
                    <a:pt x="0" y="27"/>
                    <a:pt x="0" y="63"/>
                  </a:cubicBezTo>
                  <a:cubicBezTo>
                    <a:pt x="0" y="108"/>
                    <a:pt x="26" y="135"/>
                    <a:pt x="63" y="135"/>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0" name="Google Shape;390;p19"/>
            <p:cNvCxnSpPr/>
            <p:nvPr/>
          </p:nvCxnSpPr>
          <p:spPr>
            <a:xfrm rot="10800000">
              <a:off x="3352735" y="1602194"/>
              <a:ext cx="1573200" cy="1633200"/>
            </a:xfrm>
            <a:prstGeom prst="straightConnector1">
              <a:avLst/>
            </a:prstGeom>
            <a:noFill/>
            <a:ln w="12950" cap="flat" cmpd="sng">
              <a:solidFill>
                <a:srgbClr val="9FDADF"/>
              </a:solidFill>
              <a:prstDash val="solid"/>
              <a:round/>
              <a:headEnd type="none" w="sm" len="sm"/>
              <a:tailEnd type="none" w="sm" len="sm"/>
            </a:ln>
          </p:spPr>
        </p:cxnSp>
        <p:sp>
          <p:nvSpPr>
            <p:cNvPr id="391" name="Google Shape;391;p19"/>
            <p:cNvSpPr/>
            <p:nvPr/>
          </p:nvSpPr>
          <p:spPr>
            <a:xfrm>
              <a:off x="3311757" y="1561127"/>
              <a:ext cx="90131" cy="90131"/>
            </a:xfrm>
            <a:custGeom>
              <a:avLst/>
              <a:gdLst/>
              <a:ahLst/>
              <a:cxnLst/>
              <a:rect l="l" t="t" r="r" b="b"/>
              <a:pathLst>
                <a:path w="145" h="146" extrusionOk="0">
                  <a:moveTo>
                    <a:pt x="126" y="28"/>
                  </a:moveTo>
                  <a:lnTo>
                    <a:pt x="126" y="28"/>
                  </a:lnTo>
                  <a:cubicBezTo>
                    <a:pt x="99" y="0"/>
                    <a:pt x="54" y="0"/>
                    <a:pt x="27" y="28"/>
                  </a:cubicBezTo>
                  <a:cubicBezTo>
                    <a:pt x="0" y="46"/>
                    <a:pt x="0" y="91"/>
                    <a:pt x="27" y="118"/>
                  </a:cubicBezTo>
                  <a:cubicBezTo>
                    <a:pt x="54" y="145"/>
                    <a:pt x="90" y="145"/>
                    <a:pt x="117" y="118"/>
                  </a:cubicBezTo>
                  <a:cubicBezTo>
                    <a:pt x="144" y="100"/>
                    <a:pt x="144" y="54"/>
                    <a:pt x="126" y="2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2" name="Google Shape;392;p19"/>
            <p:cNvCxnSpPr/>
            <p:nvPr/>
          </p:nvCxnSpPr>
          <p:spPr>
            <a:xfrm flipH="1">
              <a:off x="3352735" y="3238125"/>
              <a:ext cx="1573200" cy="1627800"/>
            </a:xfrm>
            <a:prstGeom prst="straightConnector1">
              <a:avLst/>
            </a:prstGeom>
            <a:noFill/>
            <a:ln w="12950" cap="flat" cmpd="sng">
              <a:solidFill>
                <a:srgbClr val="9FDADF"/>
              </a:solidFill>
              <a:prstDash val="solid"/>
              <a:round/>
              <a:headEnd type="none" w="sm" len="sm"/>
              <a:tailEnd type="none" w="sm" len="sm"/>
            </a:ln>
          </p:spPr>
        </p:cxnSp>
        <p:sp>
          <p:nvSpPr>
            <p:cNvPr id="393" name="Google Shape;393;p19"/>
            <p:cNvSpPr/>
            <p:nvPr/>
          </p:nvSpPr>
          <p:spPr>
            <a:xfrm>
              <a:off x="3311757" y="4822260"/>
              <a:ext cx="90131" cy="90131"/>
            </a:xfrm>
            <a:custGeom>
              <a:avLst/>
              <a:gdLst/>
              <a:ahLst/>
              <a:cxnLst/>
              <a:rect l="l" t="t" r="r" b="b"/>
              <a:pathLst>
                <a:path w="145" h="146" extrusionOk="0">
                  <a:moveTo>
                    <a:pt x="27" y="27"/>
                  </a:moveTo>
                  <a:lnTo>
                    <a:pt x="27" y="27"/>
                  </a:lnTo>
                  <a:cubicBezTo>
                    <a:pt x="0" y="54"/>
                    <a:pt x="0" y="99"/>
                    <a:pt x="27" y="118"/>
                  </a:cubicBezTo>
                  <a:cubicBezTo>
                    <a:pt x="54" y="145"/>
                    <a:pt x="99" y="145"/>
                    <a:pt x="126" y="118"/>
                  </a:cubicBezTo>
                  <a:cubicBezTo>
                    <a:pt x="144" y="90"/>
                    <a:pt x="144" y="54"/>
                    <a:pt x="117" y="27"/>
                  </a:cubicBezTo>
                  <a:cubicBezTo>
                    <a:pt x="90" y="0"/>
                    <a:pt x="54" y="0"/>
                    <a:pt x="27" y="27"/>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94" name="Google Shape;394;p19"/>
            <p:cNvCxnSpPr/>
            <p:nvPr/>
          </p:nvCxnSpPr>
          <p:spPr>
            <a:xfrm flipH="1">
              <a:off x="3246234" y="3232663"/>
              <a:ext cx="1679700" cy="2700"/>
            </a:xfrm>
            <a:prstGeom prst="straightConnector1">
              <a:avLst/>
            </a:prstGeom>
            <a:noFill/>
            <a:ln w="12950" cap="flat" cmpd="sng">
              <a:solidFill>
                <a:srgbClr val="9FDADF"/>
              </a:solidFill>
              <a:prstDash val="solid"/>
              <a:round/>
              <a:headEnd type="none" w="sm" len="sm"/>
              <a:tailEnd type="none" w="sm" len="sm"/>
            </a:ln>
          </p:spPr>
        </p:cxnSp>
        <p:sp>
          <p:nvSpPr>
            <p:cNvPr id="395" name="Google Shape;395;p19"/>
            <p:cNvSpPr/>
            <p:nvPr/>
          </p:nvSpPr>
          <p:spPr>
            <a:xfrm>
              <a:off x="3210699" y="3194425"/>
              <a:ext cx="84670" cy="84668"/>
            </a:xfrm>
            <a:custGeom>
              <a:avLst/>
              <a:gdLst/>
              <a:ahLst/>
              <a:cxnLst/>
              <a:rect l="l" t="t" r="r" b="b"/>
              <a:pathLst>
                <a:path w="137" h="136" extrusionOk="0">
                  <a:moveTo>
                    <a:pt x="63" y="0"/>
                  </a:moveTo>
                  <a:lnTo>
                    <a:pt x="63" y="0"/>
                  </a:lnTo>
                  <a:cubicBezTo>
                    <a:pt x="27" y="0"/>
                    <a:pt x="0" y="27"/>
                    <a:pt x="0" y="63"/>
                  </a:cubicBezTo>
                  <a:cubicBezTo>
                    <a:pt x="0" y="108"/>
                    <a:pt x="27" y="135"/>
                    <a:pt x="63" y="135"/>
                  </a:cubicBezTo>
                  <a:cubicBezTo>
                    <a:pt x="99" y="135"/>
                    <a:pt x="136" y="108"/>
                    <a:pt x="136" y="63"/>
                  </a:cubicBezTo>
                  <a:cubicBezTo>
                    <a:pt x="136" y="27"/>
                    <a:pt x="99" y="0"/>
                    <a:pt x="63" y="0"/>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6" name="Google Shape;396;p19"/>
          <p:cNvSpPr txBox="1"/>
          <p:nvPr/>
        </p:nvSpPr>
        <p:spPr>
          <a:xfrm>
            <a:off x="2816400" y="340825"/>
            <a:ext cx="6244200" cy="999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500"/>
              <a:buFont typeface="Arial"/>
              <a:buNone/>
            </a:pPr>
            <a:r>
              <a:rPr lang="en-US" sz="2500" b="1" i="0" u="none" strike="noStrike" cap="none">
                <a:solidFill>
                  <a:srgbClr val="5F953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6 PILLARS OF FOOD SOVEREIGNTY</a:t>
            </a:r>
            <a:endParaRPr sz="2500" b="1" i="0" u="none" strike="noStrike" cap="none">
              <a:solidFill>
                <a:srgbClr val="5F953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4"/>
              </a:rPr>
              <a:t>(Nyéléni Declaration)(Nyéléni Forum, Mali 2007)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00000"/>
              </a:buClr>
              <a:buSzPts val="2400"/>
              <a:buNone/>
            </a:pPr>
            <a:r>
              <a:rPr lang="en-US" dirty="0"/>
              <a:t>CSA is a model that </a:t>
            </a:r>
            <a:r>
              <a:rPr lang="en-US" b="1" dirty="0"/>
              <a:t>brings producers and consumers together</a:t>
            </a:r>
            <a:r>
              <a:rPr lang="en-US" dirty="0"/>
              <a:t>, eliminating middlemen. In a CSA, final consumers support farmers by underwriting the harvest, usually one year, thus sharing the risks with the producer or a group of producers. </a:t>
            </a:r>
            <a:endParaRPr dirty="0"/>
          </a:p>
          <a:p>
            <a:pPr marL="228600" lvl="0" indent="0" algn="l" rtl="0">
              <a:lnSpc>
                <a:spcPct val="90000"/>
              </a:lnSpc>
              <a:spcBef>
                <a:spcPts val="0"/>
              </a:spcBef>
              <a:spcAft>
                <a:spcPts val="0"/>
              </a:spcAft>
              <a:buClr>
                <a:srgbClr val="000000"/>
              </a:buClr>
              <a:buSzPts val="2400"/>
              <a:buNone/>
            </a:pPr>
            <a:endParaRPr dirty="0"/>
          </a:p>
          <a:p>
            <a:pPr marL="228600" lvl="0" indent="0" algn="l" rtl="0">
              <a:lnSpc>
                <a:spcPct val="90000"/>
              </a:lnSpc>
              <a:spcBef>
                <a:spcPts val="0"/>
              </a:spcBef>
              <a:spcAft>
                <a:spcPts val="0"/>
              </a:spcAft>
              <a:buClr>
                <a:srgbClr val="000000"/>
              </a:buClr>
              <a:buSzPts val="2400"/>
              <a:buNone/>
            </a:pPr>
            <a:r>
              <a:rPr lang="en-US" dirty="0"/>
              <a:t>There is a complete bottom-up approach to food production. Producers have the ability to plan production based on subscriptions at a predetermined price. In this way, they do not run into the problems that arise with large-scale distribution that often leads to large quantities of unseen food, generating an economic loss for the producers. </a:t>
            </a:r>
            <a:endParaRPr dirty="0"/>
          </a:p>
          <a:p>
            <a:pPr marL="0" lvl="0" indent="0" algn="l" rtl="0">
              <a:lnSpc>
                <a:spcPct val="90000"/>
              </a:lnSpc>
              <a:spcBef>
                <a:spcPts val="1000"/>
              </a:spcBef>
              <a:spcAft>
                <a:spcPts val="0"/>
              </a:spcAft>
              <a:buClr>
                <a:srgbClr val="000000"/>
              </a:buClr>
              <a:buSzPts val="2400"/>
              <a:buNone/>
            </a:pPr>
            <a:endParaRPr dirty="0"/>
          </a:p>
          <a:p>
            <a:pPr marL="0" lvl="0" indent="0" algn="l" rtl="0">
              <a:lnSpc>
                <a:spcPct val="90000"/>
              </a:lnSpc>
              <a:spcBef>
                <a:spcPts val="1000"/>
              </a:spcBef>
              <a:spcAft>
                <a:spcPts val="0"/>
              </a:spcAft>
              <a:buClr>
                <a:srgbClr val="000000"/>
              </a:buClr>
              <a:buSzPts val="2400"/>
              <a:buNone/>
            </a:pPr>
            <a:endParaRPr dirty="0"/>
          </a:p>
        </p:txBody>
      </p:sp>
      <p:sp>
        <p:nvSpPr>
          <p:cNvPr id="402" name="Google Shape;402;p13"/>
          <p:cNvSpPr txBox="1">
            <a:spLocks noGrp="1"/>
          </p:cNvSpPr>
          <p:nvPr>
            <p:ph type="body" idx="2"/>
          </p:nvPr>
        </p:nvSpPr>
        <p:spPr>
          <a:xfrm>
            <a:off x="798375" y="761599"/>
            <a:ext cx="10595400" cy="111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Community Supported Agriculture (CSA), a tool for Food Sovereignty</a:t>
            </a:r>
            <a:endParaRPr b="1" dirty="0"/>
          </a:p>
          <a:p>
            <a:pPr marL="0" lvl="0" indent="0" algn="l" rtl="0">
              <a:lnSpc>
                <a:spcPct val="90000"/>
              </a:lnSpc>
              <a:spcBef>
                <a:spcPts val="1000"/>
              </a:spcBef>
              <a:spcAft>
                <a:spcPts val="0"/>
              </a:spcAft>
              <a:buClr>
                <a:srgbClr val="8DC641"/>
              </a:buClr>
              <a:buSzPts val="3600"/>
              <a:buNone/>
            </a:pPr>
            <a:endParaRP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4"/>
          <p:cNvSpPr txBox="1">
            <a:spLocks noGrp="1"/>
          </p:cNvSpPr>
          <p:nvPr>
            <p:ph type="body" idx="1"/>
          </p:nvPr>
        </p:nvSpPr>
        <p:spPr>
          <a:xfrm>
            <a:off x="629148" y="1532028"/>
            <a:ext cx="4624777" cy="379394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r>
              <a:rPr lang="en-US"/>
              <a:t>People must feel that the natural world is important and valuable and beautiful and wonderful and an amazement and a pleasure.</a:t>
            </a:r>
            <a:endParaRPr/>
          </a:p>
          <a:p>
            <a:pPr marL="0" lvl="0" indent="0" algn="ctr" rtl="0">
              <a:lnSpc>
                <a:spcPct val="90000"/>
              </a:lnSpc>
              <a:spcBef>
                <a:spcPts val="1000"/>
              </a:spcBef>
              <a:spcAft>
                <a:spcPts val="0"/>
              </a:spcAft>
              <a:buClr>
                <a:srgbClr val="000000"/>
              </a:buClr>
              <a:buSzPts val="3000"/>
              <a:buNone/>
            </a:pPr>
            <a:endParaRPr/>
          </a:p>
        </p:txBody>
      </p:sp>
      <p:pic>
        <p:nvPicPr>
          <p:cNvPr id="409" name="Google Shape;409;p14"/>
          <p:cNvPicPr preferRelativeResize="0">
            <a:picLocks noGrp="1"/>
          </p:cNvPicPr>
          <p:nvPr>
            <p:ph type="pic" idx="2"/>
          </p:nvPr>
        </p:nvPicPr>
        <p:blipFill rotWithShape="1">
          <a:blip r:embed="rId3">
            <a:alphaModFix/>
          </a:blip>
          <a:srcRect t="10181" b="10180"/>
          <a:stretch/>
        </p:blipFill>
        <p:spPr>
          <a:xfrm>
            <a:off x="320540" y="335338"/>
            <a:ext cx="11578483" cy="6146707"/>
          </a:xfrm>
          <a:prstGeom prst="rect">
            <a:avLst/>
          </a:prstGeom>
          <a:solidFill>
            <a:srgbClr val="D8D8D8"/>
          </a:solidFill>
          <a:ln>
            <a:noFill/>
          </a:ln>
        </p:spPr>
      </p:pic>
      <p:sp>
        <p:nvSpPr>
          <p:cNvPr id="410" name="Google Shape;410;p14"/>
          <p:cNvSpPr txBox="1"/>
          <p:nvPr/>
        </p:nvSpPr>
        <p:spPr>
          <a:xfrm>
            <a:off x="1360848" y="465682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Sir David Attenborough</a:t>
            </a:r>
            <a:endParaRPr sz="1400" b="0" i="0" u="none" strike="noStrike" cap="none">
              <a:solidFill>
                <a:srgbClr val="000000"/>
              </a:solidFill>
              <a:latin typeface="Arial"/>
              <a:ea typeface="Arial"/>
              <a:cs typeface="Arial"/>
              <a:sym typeface="Arial"/>
            </a:endParaRPr>
          </a:p>
        </p:txBody>
      </p:sp>
      <p:sp>
        <p:nvSpPr>
          <p:cNvPr id="411" name="Google Shape;411;p14"/>
          <p:cNvSpPr txBox="1"/>
          <p:nvPr/>
        </p:nvSpPr>
        <p:spPr>
          <a:xfrm>
            <a:off x="504975" y="1154000"/>
            <a:ext cx="6395700" cy="4008600"/>
          </a:xfrm>
          <a:prstGeom prst="rect">
            <a:avLst/>
          </a:prstGeom>
          <a:solidFill>
            <a:srgbClr val="9FDAD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D0D0D"/>
                </a:solidFill>
                <a:latin typeface="Calibri"/>
                <a:ea typeface="Calibri"/>
                <a:cs typeface="Calibri"/>
                <a:sym typeface="Calibri"/>
              </a:rPr>
              <a:t>The main idea of CSA is simple: a group of consumers get together with a farm in their vicinity. Together, they share the costs of the farming season, including land rent, seeds, tools and the farmers’ salaries. Likewise, they share the produce of the farm. This way: consumers get fresh food from a nearby farm, produced by farmers who they know; farmers get good working conditions and produce for people they know</a:t>
            </a:r>
            <a:r>
              <a:rPr lang="en-US" sz="1500" b="1">
                <a:solidFill>
                  <a:srgbClr val="0D0D0D"/>
                </a:solidFill>
                <a:latin typeface="Calibri"/>
                <a:ea typeface="Calibri"/>
                <a:cs typeface="Calibri"/>
                <a:sym typeface="Calibri"/>
              </a:rPr>
              <a:t>.</a:t>
            </a:r>
            <a:endParaRPr sz="2400" b="0" i="1" u="none" strike="noStrike" cap="none">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D0D0D"/>
              </a:solidFill>
              <a:latin typeface="Calibri"/>
              <a:ea typeface="Calibri"/>
              <a:cs typeface="Calibri"/>
              <a:sym typeface="Calibri"/>
            </a:endParaRPr>
          </a:p>
        </p:txBody>
      </p:sp>
      <p:grpSp>
        <p:nvGrpSpPr>
          <p:cNvPr id="412" name="Google Shape;412;p14"/>
          <p:cNvGrpSpPr/>
          <p:nvPr/>
        </p:nvGrpSpPr>
        <p:grpSpPr>
          <a:xfrm>
            <a:off x="6533850" y="4746074"/>
            <a:ext cx="1487826" cy="1083162"/>
            <a:chOff x="3400450" y="986392"/>
            <a:chExt cx="1487826" cy="1083162"/>
          </a:xfrm>
        </p:grpSpPr>
        <p:sp>
          <p:nvSpPr>
            <p:cNvPr id="413" name="Google Shape;413;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5"/>
          <p:cNvSpPr txBox="1">
            <a:spLocks noGrp="1"/>
          </p:cNvSpPr>
          <p:nvPr>
            <p:ph type="body" idx="1"/>
          </p:nvPr>
        </p:nvSpPr>
        <p:spPr>
          <a:xfrm>
            <a:off x="915350" y="1439500"/>
            <a:ext cx="10741350" cy="1404628"/>
          </a:xfrm>
          <a:prstGeom prst="rect">
            <a:avLst/>
          </a:prstGeom>
          <a:noFill/>
          <a:ln>
            <a:noFill/>
          </a:ln>
        </p:spPr>
        <p:txBody>
          <a:bodyPr spcFirstLastPara="1" wrap="square" lIns="91425" tIns="45700" rIns="91425" bIns="45700" anchor="t" anchorCtr="0">
            <a:noAutofit/>
          </a:bodyPr>
          <a:lstStyle/>
          <a:p>
            <a:pPr marL="133350" lvl="0" indent="0" algn="l" rtl="0">
              <a:lnSpc>
                <a:spcPct val="115000"/>
              </a:lnSpc>
              <a:spcBef>
                <a:spcPts val="0"/>
              </a:spcBef>
              <a:spcAft>
                <a:spcPts val="0"/>
              </a:spcAft>
              <a:buSzPts val="1500"/>
            </a:pPr>
            <a:r>
              <a:rPr lang="en-US" dirty="0"/>
              <a:t>CSAs are based on </a:t>
            </a:r>
            <a:r>
              <a:rPr lang="en-US" b="1" dirty="0"/>
              <a:t>trust</a:t>
            </a:r>
            <a:r>
              <a:rPr lang="en-US" dirty="0"/>
              <a:t> between consumers and producers. Trust is necessary for the creation of long-term business relationships and to ensure the sustainability of small-scale production.</a:t>
            </a:r>
            <a:endParaRPr dirty="0"/>
          </a:p>
          <a:p>
            <a:pPr marL="0" lvl="0" indent="0" algn="l" rtl="0">
              <a:lnSpc>
                <a:spcPct val="90000"/>
              </a:lnSpc>
              <a:spcBef>
                <a:spcPts val="0"/>
              </a:spcBef>
              <a:spcAft>
                <a:spcPts val="0"/>
              </a:spcAft>
              <a:buClr>
                <a:srgbClr val="000000"/>
              </a:buClr>
              <a:buSzPts val="2400"/>
            </a:pPr>
            <a:endParaRPr dirty="0"/>
          </a:p>
        </p:txBody>
      </p:sp>
      <p:sp>
        <p:nvSpPr>
          <p:cNvPr id="420" name="Google Shape;420;p15"/>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a:t>Trust as a key element of social relations in CSAs</a:t>
            </a:r>
            <a:endParaRPr/>
          </a:p>
        </p:txBody>
      </p:sp>
      <p:grpSp>
        <p:nvGrpSpPr>
          <p:cNvPr id="421" name="Google Shape;421;p15"/>
          <p:cNvGrpSpPr/>
          <p:nvPr/>
        </p:nvGrpSpPr>
        <p:grpSpPr>
          <a:xfrm rot="3730759">
            <a:off x="10918674" y="553763"/>
            <a:ext cx="949887" cy="1163493"/>
            <a:chOff x="7602444" y="4967675"/>
            <a:chExt cx="483620" cy="592374"/>
          </a:xfrm>
        </p:grpSpPr>
        <p:grpSp>
          <p:nvGrpSpPr>
            <p:cNvPr id="422" name="Google Shape;422;p15"/>
            <p:cNvGrpSpPr/>
            <p:nvPr/>
          </p:nvGrpSpPr>
          <p:grpSpPr>
            <a:xfrm>
              <a:off x="7618661" y="4967675"/>
              <a:ext cx="467403" cy="507609"/>
              <a:chOff x="2251964" y="3590497"/>
              <a:chExt cx="467403" cy="507609"/>
            </a:xfrm>
          </p:grpSpPr>
          <p:sp>
            <p:nvSpPr>
              <p:cNvPr id="423" name="Google Shape;423;p1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1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1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6" name="Google Shape;426;p15"/>
            <p:cNvGrpSpPr/>
            <p:nvPr/>
          </p:nvGrpSpPr>
          <p:grpSpPr>
            <a:xfrm>
              <a:off x="7602444" y="4993761"/>
              <a:ext cx="421973" cy="566288"/>
              <a:chOff x="2235747" y="3616583"/>
              <a:chExt cx="421973" cy="566288"/>
            </a:xfrm>
          </p:grpSpPr>
          <p:sp>
            <p:nvSpPr>
              <p:cNvPr id="427" name="Google Shape;427;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1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Freeform 171">
            <a:extLst>
              <a:ext uri="{FF2B5EF4-FFF2-40B4-BE49-F238E27FC236}">
                <a16:creationId xmlns:a16="http://schemas.microsoft.com/office/drawing/2014/main" id="{B876E4AD-5846-3856-FAE6-95AC08E01078}"/>
              </a:ext>
            </a:extLst>
          </p:cNvPr>
          <p:cNvSpPr>
            <a:spLocks noChangeArrowheads="1"/>
          </p:cNvSpPr>
          <p:nvPr/>
        </p:nvSpPr>
        <p:spPr bwMode="auto">
          <a:xfrm>
            <a:off x="695325" y="2870728"/>
            <a:ext cx="2907310" cy="3009492"/>
          </a:xfrm>
          <a:custGeom>
            <a:avLst/>
            <a:gdLst>
              <a:gd name="T0" fmla="*/ 355 w 4425"/>
              <a:gd name="T1" fmla="*/ 2797 h 4231"/>
              <a:gd name="T2" fmla="*/ 355 w 4425"/>
              <a:gd name="T3" fmla="*/ 2797 h 4231"/>
              <a:gd name="T4" fmla="*/ 579 w 4425"/>
              <a:gd name="T5" fmla="*/ 3124 h 4231"/>
              <a:gd name="T6" fmla="*/ 579 w 4425"/>
              <a:gd name="T7" fmla="*/ 3124 h 4231"/>
              <a:gd name="T8" fmla="*/ 637 w 4425"/>
              <a:gd name="T9" fmla="*/ 3184 h 4231"/>
              <a:gd name="T10" fmla="*/ 637 w 4425"/>
              <a:gd name="T11" fmla="*/ 3184 h 4231"/>
              <a:gd name="T12" fmla="*/ 698 w 4425"/>
              <a:gd name="T13" fmla="*/ 3243 h 4231"/>
              <a:gd name="T14" fmla="*/ 698 w 4425"/>
              <a:gd name="T15" fmla="*/ 3243 h 4231"/>
              <a:gd name="T16" fmla="*/ 774 w 4425"/>
              <a:gd name="T17" fmla="*/ 3310 h 4231"/>
              <a:gd name="T18" fmla="*/ 774 w 4425"/>
              <a:gd name="T19" fmla="*/ 3310 h 4231"/>
              <a:gd name="T20" fmla="*/ 1279 w 4425"/>
              <a:gd name="T21" fmla="*/ 3695 h 4231"/>
              <a:gd name="T22" fmla="*/ 1279 w 4425"/>
              <a:gd name="T23" fmla="*/ 3695 h 4231"/>
              <a:gd name="T24" fmla="*/ 1372 w 4425"/>
              <a:gd name="T25" fmla="*/ 3753 h 4231"/>
              <a:gd name="T26" fmla="*/ 1372 w 4425"/>
              <a:gd name="T27" fmla="*/ 3753 h 4231"/>
              <a:gd name="T28" fmla="*/ 2947 w 4425"/>
              <a:gd name="T29" fmla="*/ 4061 h 4231"/>
              <a:gd name="T30" fmla="*/ 2947 w 4425"/>
              <a:gd name="T31" fmla="*/ 4061 h 4231"/>
              <a:gd name="T32" fmla="*/ 3043 w 4425"/>
              <a:gd name="T33" fmla="*/ 4025 h 4231"/>
              <a:gd name="T34" fmla="*/ 3043 w 4425"/>
              <a:gd name="T35" fmla="*/ 4025 h 4231"/>
              <a:gd name="T36" fmla="*/ 4418 w 4425"/>
              <a:gd name="T37" fmla="*/ 2174 h 4231"/>
              <a:gd name="T38" fmla="*/ 4418 w 4425"/>
              <a:gd name="T39" fmla="*/ 2174 h 4231"/>
              <a:gd name="T40" fmla="*/ 4422 w 4425"/>
              <a:gd name="T41" fmla="*/ 2104 h 4231"/>
              <a:gd name="T42" fmla="*/ 4422 w 4425"/>
              <a:gd name="T43" fmla="*/ 2104 h 4231"/>
              <a:gd name="T44" fmla="*/ 4422 w 4425"/>
              <a:gd name="T45" fmla="*/ 1963 h 4231"/>
              <a:gd name="T46" fmla="*/ 4422 w 4425"/>
              <a:gd name="T47" fmla="*/ 1963 h 4231"/>
              <a:gd name="T48" fmla="*/ 3208 w 4425"/>
              <a:gd name="T49" fmla="*/ 240 h 4231"/>
              <a:gd name="T50" fmla="*/ 3208 w 4425"/>
              <a:gd name="T51" fmla="*/ 240 h 4231"/>
              <a:gd name="T52" fmla="*/ 3109 w 4425"/>
              <a:gd name="T53" fmla="*/ 198 h 4231"/>
              <a:gd name="T54" fmla="*/ 3109 w 4425"/>
              <a:gd name="T55" fmla="*/ 198 h 4231"/>
              <a:gd name="T56" fmla="*/ 1911 w 4425"/>
              <a:gd name="T57" fmla="*/ 101 h 4231"/>
              <a:gd name="T58" fmla="*/ 1911 w 4425"/>
              <a:gd name="T59" fmla="*/ 101 h 4231"/>
              <a:gd name="T60" fmla="*/ 1806 w 4425"/>
              <a:gd name="T61" fmla="*/ 131 h 4231"/>
              <a:gd name="T62" fmla="*/ 1806 w 4425"/>
              <a:gd name="T63" fmla="*/ 131 h 4231"/>
              <a:gd name="T64" fmla="*/ 683 w 4425"/>
              <a:gd name="T65" fmla="*/ 917 h 4231"/>
              <a:gd name="T66" fmla="*/ 683 w 4425"/>
              <a:gd name="T67" fmla="*/ 917 h 4231"/>
              <a:gd name="T68" fmla="*/ 343 w 4425"/>
              <a:gd name="T69" fmla="*/ 2768 h 4231"/>
              <a:gd name="T70" fmla="*/ 343 w 4425"/>
              <a:gd name="T71" fmla="*/ 2768 h 4231"/>
              <a:gd name="T72" fmla="*/ 355 w 4425"/>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1">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3" name="Freeform 172">
            <a:extLst>
              <a:ext uri="{FF2B5EF4-FFF2-40B4-BE49-F238E27FC236}">
                <a16:creationId xmlns:a16="http://schemas.microsoft.com/office/drawing/2014/main" id="{2096EBBD-657C-9669-99AE-58A92FB4F13F}"/>
              </a:ext>
            </a:extLst>
          </p:cNvPr>
          <p:cNvSpPr>
            <a:spLocks noChangeArrowheads="1"/>
          </p:cNvSpPr>
          <p:nvPr/>
        </p:nvSpPr>
        <p:spPr bwMode="auto">
          <a:xfrm>
            <a:off x="803039" y="2939973"/>
            <a:ext cx="2907310" cy="3009489"/>
          </a:xfrm>
          <a:custGeom>
            <a:avLst/>
            <a:gdLst>
              <a:gd name="T0" fmla="*/ 356 w 4425"/>
              <a:gd name="T1" fmla="*/ 1432 h 4230"/>
              <a:gd name="T2" fmla="*/ 356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10 w 4425"/>
              <a:gd name="T53" fmla="*/ 4032 h 4230"/>
              <a:gd name="T54" fmla="*/ 3110 w 4425"/>
              <a:gd name="T55" fmla="*/ 4032 h 4230"/>
              <a:gd name="T56" fmla="*/ 1911 w 4425"/>
              <a:gd name="T57" fmla="*/ 4129 h 4230"/>
              <a:gd name="T58" fmla="*/ 1911 w 4425"/>
              <a:gd name="T59" fmla="*/ 4129 h 4230"/>
              <a:gd name="T60" fmla="*/ 1806 w 4425"/>
              <a:gd name="T61" fmla="*/ 4099 h 4230"/>
              <a:gd name="T62" fmla="*/ 1806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6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4" name="Freeform 177">
            <a:extLst>
              <a:ext uri="{FF2B5EF4-FFF2-40B4-BE49-F238E27FC236}">
                <a16:creationId xmlns:a16="http://schemas.microsoft.com/office/drawing/2014/main" id="{235AEC1F-8245-5E4D-D3A6-6D63A79A2E49}"/>
              </a:ext>
            </a:extLst>
          </p:cNvPr>
          <p:cNvSpPr>
            <a:spLocks noChangeArrowheads="1"/>
          </p:cNvSpPr>
          <p:nvPr/>
        </p:nvSpPr>
        <p:spPr bwMode="auto">
          <a:xfrm>
            <a:off x="3537755" y="2907564"/>
            <a:ext cx="2907310" cy="3009492"/>
          </a:xfrm>
          <a:custGeom>
            <a:avLst/>
            <a:gdLst>
              <a:gd name="T0" fmla="*/ 354 w 4424"/>
              <a:gd name="T1" fmla="*/ 2797 h 4231"/>
              <a:gd name="T2" fmla="*/ 354 w 4424"/>
              <a:gd name="T3" fmla="*/ 2797 h 4231"/>
              <a:gd name="T4" fmla="*/ 577 w 4424"/>
              <a:gd name="T5" fmla="*/ 3124 h 4231"/>
              <a:gd name="T6" fmla="*/ 577 w 4424"/>
              <a:gd name="T7" fmla="*/ 3124 h 4231"/>
              <a:gd name="T8" fmla="*/ 636 w 4424"/>
              <a:gd name="T9" fmla="*/ 3184 h 4231"/>
              <a:gd name="T10" fmla="*/ 636 w 4424"/>
              <a:gd name="T11" fmla="*/ 3184 h 4231"/>
              <a:gd name="T12" fmla="*/ 697 w 4424"/>
              <a:gd name="T13" fmla="*/ 3243 h 4231"/>
              <a:gd name="T14" fmla="*/ 697 w 4424"/>
              <a:gd name="T15" fmla="*/ 3243 h 4231"/>
              <a:gd name="T16" fmla="*/ 773 w 4424"/>
              <a:gd name="T17" fmla="*/ 3310 h 4231"/>
              <a:gd name="T18" fmla="*/ 773 w 4424"/>
              <a:gd name="T19" fmla="*/ 3310 h 4231"/>
              <a:gd name="T20" fmla="*/ 1278 w 4424"/>
              <a:gd name="T21" fmla="*/ 3695 h 4231"/>
              <a:gd name="T22" fmla="*/ 1278 w 4424"/>
              <a:gd name="T23" fmla="*/ 3695 h 4231"/>
              <a:gd name="T24" fmla="*/ 1371 w 4424"/>
              <a:gd name="T25" fmla="*/ 3753 h 4231"/>
              <a:gd name="T26" fmla="*/ 1371 w 4424"/>
              <a:gd name="T27" fmla="*/ 3753 h 4231"/>
              <a:gd name="T28" fmla="*/ 2946 w 4424"/>
              <a:gd name="T29" fmla="*/ 4061 h 4231"/>
              <a:gd name="T30" fmla="*/ 2946 w 4424"/>
              <a:gd name="T31" fmla="*/ 4061 h 4231"/>
              <a:gd name="T32" fmla="*/ 3042 w 4424"/>
              <a:gd name="T33" fmla="*/ 4025 h 4231"/>
              <a:gd name="T34" fmla="*/ 3042 w 4424"/>
              <a:gd name="T35" fmla="*/ 4025 h 4231"/>
              <a:gd name="T36" fmla="*/ 4416 w 4424"/>
              <a:gd name="T37" fmla="*/ 2174 h 4231"/>
              <a:gd name="T38" fmla="*/ 4416 w 4424"/>
              <a:gd name="T39" fmla="*/ 2174 h 4231"/>
              <a:gd name="T40" fmla="*/ 4421 w 4424"/>
              <a:gd name="T41" fmla="*/ 2104 h 4231"/>
              <a:gd name="T42" fmla="*/ 4421 w 4424"/>
              <a:gd name="T43" fmla="*/ 2104 h 4231"/>
              <a:gd name="T44" fmla="*/ 4421 w 4424"/>
              <a:gd name="T45" fmla="*/ 1963 h 4231"/>
              <a:gd name="T46" fmla="*/ 4421 w 4424"/>
              <a:gd name="T47" fmla="*/ 1963 h 4231"/>
              <a:gd name="T48" fmla="*/ 3207 w 4424"/>
              <a:gd name="T49" fmla="*/ 240 h 4231"/>
              <a:gd name="T50" fmla="*/ 3207 w 4424"/>
              <a:gd name="T51" fmla="*/ 240 h 4231"/>
              <a:gd name="T52" fmla="*/ 3108 w 4424"/>
              <a:gd name="T53" fmla="*/ 198 h 4231"/>
              <a:gd name="T54" fmla="*/ 3108 w 4424"/>
              <a:gd name="T55" fmla="*/ 198 h 4231"/>
              <a:gd name="T56" fmla="*/ 1909 w 4424"/>
              <a:gd name="T57" fmla="*/ 101 h 4231"/>
              <a:gd name="T58" fmla="*/ 1909 w 4424"/>
              <a:gd name="T59" fmla="*/ 101 h 4231"/>
              <a:gd name="T60" fmla="*/ 1804 w 4424"/>
              <a:gd name="T61" fmla="*/ 131 h 4231"/>
              <a:gd name="T62" fmla="*/ 1804 w 4424"/>
              <a:gd name="T63" fmla="*/ 131 h 4231"/>
              <a:gd name="T64" fmla="*/ 682 w 4424"/>
              <a:gd name="T65" fmla="*/ 917 h 4231"/>
              <a:gd name="T66" fmla="*/ 682 w 4424"/>
              <a:gd name="T67" fmla="*/ 917 h 4231"/>
              <a:gd name="T68" fmla="*/ 341 w 4424"/>
              <a:gd name="T69" fmla="*/ 2768 h 4231"/>
              <a:gd name="T70" fmla="*/ 341 w 4424"/>
              <a:gd name="T71" fmla="*/ 2768 h 4231"/>
              <a:gd name="T72" fmla="*/ 354 w 4424"/>
              <a:gd name="T73" fmla="*/ 2797 h 4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1">
                <a:moveTo>
                  <a:pt x="354" y="2797"/>
                </a:moveTo>
                <a:lnTo>
                  <a:pt x="354" y="2797"/>
                </a:lnTo>
                <a:cubicBezTo>
                  <a:pt x="426" y="2909"/>
                  <a:pt x="502" y="3017"/>
                  <a:pt x="577" y="3124"/>
                </a:cubicBezTo>
                <a:lnTo>
                  <a:pt x="577" y="3124"/>
                </a:lnTo>
                <a:cubicBezTo>
                  <a:pt x="596" y="3145"/>
                  <a:pt x="616" y="3165"/>
                  <a:pt x="636" y="3184"/>
                </a:cubicBezTo>
                <a:lnTo>
                  <a:pt x="636" y="3184"/>
                </a:lnTo>
                <a:cubicBezTo>
                  <a:pt x="656" y="3204"/>
                  <a:pt x="676" y="3223"/>
                  <a:pt x="697" y="3243"/>
                </a:cubicBezTo>
                <a:lnTo>
                  <a:pt x="697" y="3243"/>
                </a:lnTo>
                <a:cubicBezTo>
                  <a:pt x="722" y="3266"/>
                  <a:pt x="748" y="3288"/>
                  <a:pt x="773" y="3310"/>
                </a:cubicBezTo>
                <a:lnTo>
                  <a:pt x="773" y="3310"/>
                </a:lnTo>
                <a:cubicBezTo>
                  <a:pt x="924" y="3445"/>
                  <a:pt x="1095" y="3578"/>
                  <a:pt x="1278" y="3695"/>
                </a:cubicBezTo>
                <a:lnTo>
                  <a:pt x="1278" y="3695"/>
                </a:lnTo>
                <a:cubicBezTo>
                  <a:pt x="1308" y="3715"/>
                  <a:pt x="1340" y="3734"/>
                  <a:pt x="1371" y="3753"/>
                </a:cubicBezTo>
                <a:lnTo>
                  <a:pt x="1371" y="3753"/>
                </a:lnTo>
                <a:cubicBezTo>
                  <a:pt x="1829" y="4044"/>
                  <a:pt x="2425" y="4230"/>
                  <a:pt x="2946" y="4061"/>
                </a:cubicBezTo>
                <a:lnTo>
                  <a:pt x="2946" y="4061"/>
                </a:lnTo>
                <a:cubicBezTo>
                  <a:pt x="2978" y="4050"/>
                  <a:pt x="3010" y="4039"/>
                  <a:pt x="3042" y="4025"/>
                </a:cubicBezTo>
                <a:lnTo>
                  <a:pt x="3042" y="4025"/>
                </a:lnTo>
                <a:cubicBezTo>
                  <a:pt x="3879" y="3748"/>
                  <a:pt x="4248" y="2936"/>
                  <a:pt x="4416" y="2174"/>
                </a:cubicBezTo>
                <a:lnTo>
                  <a:pt x="4416" y="2174"/>
                </a:lnTo>
                <a:cubicBezTo>
                  <a:pt x="4418" y="2151"/>
                  <a:pt x="4419" y="2128"/>
                  <a:pt x="4421" y="2104"/>
                </a:cubicBezTo>
                <a:lnTo>
                  <a:pt x="4421" y="2104"/>
                </a:lnTo>
                <a:cubicBezTo>
                  <a:pt x="4423" y="2057"/>
                  <a:pt x="4423" y="2010"/>
                  <a:pt x="4421" y="1963"/>
                </a:cubicBezTo>
                <a:lnTo>
                  <a:pt x="4421" y="1963"/>
                </a:lnTo>
                <a:cubicBezTo>
                  <a:pt x="4391" y="1205"/>
                  <a:pt x="3888" y="548"/>
                  <a:pt x="3207" y="240"/>
                </a:cubicBezTo>
                <a:lnTo>
                  <a:pt x="3207" y="240"/>
                </a:lnTo>
                <a:cubicBezTo>
                  <a:pt x="3174" y="225"/>
                  <a:pt x="3142" y="211"/>
                  <a:pt x="3108" y="198"/>
                </a:cubicBezTo>
                <a:lnTo>
                  <a:pt x="3108" y="198"/>
                </a:lnTo>
                <a:cubicBezTo>
                  <a:pt x="2714" y="17"/>
                  <a:pt x="2297" y="0"/>
                  <a:pt x="1909" y="101"/>
                </a:cubicBezTo>
                <a:lnTo>
                  <a:pt x="1909" y="101"/>
                </a:lnTo>
                <a:cubicBezTo>
                  <a:pt x="1874" y="110"/>
                  <a:pt x="1839" y="120"/>
                  <a:pt x="1804" y="131"/>
                </a:cubicBezTo>
                <a:lnTo>
                  <a:pt x="1804" y="131"/>
                </a:lnTo>
                <a:cubicBezTo>
                  <a:pt x="1346" y="270"/>
                  <a:pt x="938" y="522"/>
                  <a:pt x="682" y="917"/>
                </a:cubicBezTo>
                <a:lnTo>
                  <a:pt x="682" y="917"/>
                </a:lnTo>
                <a:cubicBezTo>
                  <a:pt x="321" y="1467"/>
                  <a:pt x="0" y="2161"/>
                  <a:pt x="341" y="2768"/>
                </a:cubicBezTo>
                <a:lnTo>
                  <a:pt x="341" y="2768"/>
                </a:lnTo>
                <a:cubicBezTo>
                  <a:pt x="346" y="2778"/>
                  <a:pt x="350" y="2787"/>
                  <a:pt x="354"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5" name="Freeform 178">
            <a:extLst>
              <a:ext uri="{FF2B5EF4-FFF2-40B4-BE49-F238E27FC236}">
                <a16:creationId xmlns:a16="http://schemas.microsoft.com/office/drawing/2014/main" id="{18DEEDD5-7500-C479-7C4F-E51E29FF3A34}"/>
              </a:ext>
            </a:extLst>
          </p:cNvPr>
          <p:cNvSpPr>
            <a:spLocks noChangeArrowheads="1"/>
          </p:cNvSpPr>
          <p:nvPr/>
        </p:nvSpPr>
        <p:spPr bwMode="auto">
          <a:xfrm>
            <a:off x="3642903" y="2976809"/>
            <a:ext cx="2907312" cy="3009489"/>
          </a:xfrm>
          <a:custGeom>
            <a:avLst/>
            <a:gdLst>
              <a:gd name="T0" fmla="*/ 355 w 4425"/>
              <a:gd name="T1" fmla="*/ 1432 h 4230"/>
              <a:gd name="T2" fmla="*/ 355 w 4425"/>
              <a:gd name="T3" fmla="*/ 1432 h 4230"/>
              <a:gd name="T4" fmla="*/ 579 w 4425"/>
              <a:gd name="T5" fmla="*/ 1105 h 4230"/>
              <a:gd name="T6" fmla="*/ 579 w 4425"/>
              <a:gd name="T7" fmla="*/ 1105 h 4230"/>
              <a:gd name="T8" fmla="*/ 637 w 4425"/>
              <a:gd name="T9" fmla="*/ 1044 h 4230"/>
              <a:gd name="T10" fmla="*/ 637 w 4425"/>
              <a:gd name="T11" fmla="*/ 1044 h 4230"/>
              <a:gd name="T12" fmla="*/ 698 w 4425"/>
              <a:gd name="T13" fmla="*/ 986 h 4230"/>
              <a:gd name="T14" fmla="*/ 698 w 4425"/>
              <a:gd name="T15" fmla="*/ 986 h 4230"/>
              <a:gd name="T16" fmla="*/ 774 w 4425"/>
              <a:gd name="T17" fmla="*/ 918 h 4230"/>
              <a:gd name="T18" fmla="*/ 774 w 4425"/>
              <a:gd name="T19" fmla="*/ 918 h 4230"/>
              <a:gd name="T20" fmla="*/ 1279 w 4425"/>
              <a:gd name="T21" fmla="*/ 534 h 4230"/>
              <a:gd name="T22" fmla="*/ 1279 w 4425"/>
              <a:gd name="T23" fmla="*/ 534 h 4230"/>
              <a:gd name="T24" fmla="*/ 1373 w 4425"/>
              <a:gd name="T25" fmla="*/ 477 h 4230"/>
              <a:gd name="T26" fmla="*/ 1373 w 4425"/>
              <a:gd name="T27" fmla="*/ 477 h 4230"/>
              <a:gd name="T28" fmla="*/ 2947 w 4425"/>
              <a:gd name="T29" fmla="*/ 169 h 4230"/>
              <a:gd name="T30" fmla="*/ 2947 w 4425"/>
              <a:gd name="T31" fmla="*/ 169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6 h 4230"/>
              <a:gd name="T46" fmla="*/ 4422 w 4425"/>
              <a:gd name="T47" fmla="*/ 2266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5 w 4425"/>
              <a:gd name="T61" fmla="*/ 4099 h 4230"/>
              <a:gd name="T62" fmla="*/ 1805 w 4425"/>
              <a:gd name="T63" fmla="*/ 4099 h 4230"/>
              <a:gd name="T64" fmla="*/ 683 w 4425"/>
              <a:gd name="T65" fmla="*/ 3311 h 4230"/>
              <a:gd name="T66" fmla="*/ 683 w 4425"/>
              <a:gd name="T67" fmla="*/ 3311 h 4230"/>
              <a:gd name="T68" fmla="*/ 343 w 4425"/>
              <a:gd name="T69" fmla="*/ 1461 h 4230"/>
              <a:gd name="T70" fmla="*/ 343 w 4425"/>
              <a:gd name="T71" fmla="*/ 1461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9" y="940"/>
                  <a:pt x="774" y="918"/>
                </a:cubicBezTo>
                <a:lnTo>
                  <a:pt x="774" y="918"/>
                </a:lnTo>
                <a:cubicBezTo>
                  <a:pt x="926" y="784"/>
                  <a:pt x="1096" y="651"/>
                  <a:pt x="1279" y="534"/>
                </a:cubicBezTo>
                <a:lnTo>
                  <a:pt x="1279" y="534"/>
                </a:lnTo>
                <a:cubicBezTo>
                  <a:pt x="1310" y="515"/>
                  <a:pt x="1341" y="495"/>
                  <a:pt x="1373" y="477"/>
                </a:cubicBezTo>
                <a:lnTo>
                  <a:pt x="1373" y="477"/>
                </a:lnTo>
                <a:cubicBezTo>
                  <a:pt x="1830" y="185"/>
                  <a:pt x="2426" y="0"/>
                  <a:pt x="2947" y="169"/>
                </a:cubicBezTo>
                <a:lnTo>
                  <a:pt x="2947" y="169"/>
                </a:lnTo>
                <a:cubicBezTo>
                  <a:pt x="2979" y="179"/>
                  <a:pt x="3011" y="191"/>
                  <a:pt x="3043" y="204"/>
                </a:cubicBezTo>
                <a:lnTo>
                  <a:pt x="3043" y="204"/>
                </a:lnTo>
                <a:cubicBezTo>
                  <a:pt x="3880"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3" y="4019"/>
                  <a:pt x="3109" y="4032"/>
                </a:cubicBezTo>
                <a:lnTo>
                  <a:pt x="3109" y="4032"/>
                </a:lnTo>
                <a:cubicBezTo>
                  <a:pt x="2716" y="4213"/>
                  <a:pt x="2298" y="4229"/>
                  <a:pt x="1911" y="4129"/>
                </a:cubicBezTo>
                <a:lnTo>
                  <a:pt x="1911" y="4129"/>
                </a:lnTo>
                <a:cubicBezTo>
                  <a:pt x="1875" y="4120"/>
                  <a:pt x="1840" y="4110"/>
                  <a:pt x="1805" y="4099"/>
                </a:cubicBezTo>
                <a:lnTo>
                  <a:pt x="1805" y="4099"/>
                </a:lnTo>
                <a:cubicBezTo>
                  <a:pt x="1347" y="3960"/>
                  <a:pt x="939" y="3707"/>
                  <a:pt x="683" y="3311"/>
                </a:cubicBezTo>
                <a:lnTo>
                  <a:pt x="683" y="3311"/>
                </a:lnTo>
                <a:cubicBezTo>
                  <a:pt x="323" y="2762"/>
                  <a:pt x="0" y="2068"/>
                  <a:pt x="343" y="1461"/>
                </a:cubicBezTo>
                <a:lnTo>
                  <a:pt x="343" y="1461"/>
                </a:lnTo>
                <a:cubicBezTo>
                  <a:pt x="347" y="1451"/>
                  <a:pt x="351" y="1441"/>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6" name="Freeform 180">
            <a:extLst>
              <a:ext uri="{FF2B5EF4-FFF2-40B4-BE49-F238E27FC236}">
                <a16:creationId xmlns:a16="http://schemas.microsoft.com/office/drawing/2014/main" id="{7617DE85-7B6C-17EF-3DD1-EE4BBF7F9B11}"/>
              </a:ext>
            </a:extLst>
          </p:cNvPr>
          <p:cNvSpPr>
            <a:spLocks noChangeArrowheads="1"/>
          </p:cNvSpPr>
          <p:nvPr/>
        </p:nvSpPr>
        <p:spPr bwMode="auto">
          <a:xfrm>
            <a:off x="9032014" y="2766157"/>
            <a:ext cx="2907312" cy="3009492"/>
          </a:xfrm>
          <a:custGeom>
            <a:avLst/>
            <a:gdLst>
              <a:gd name="T0" fmla="*/ 355 w 4424"/>
              <a:gd name="T1" fmla="*/ 2797 h 4230"/>
              <a:gd name="T2" fmla="*/ 355 w 4424"/>
              <a:gd name="T3" fmla="*/ 2797 h 4230"/>
              <a:gd name="T4" fmla="*/ 579 w 4424"/>
              <a:gd name="T5" fmla="*/ 3123 h 4230"/>
              <a:gd name="T6" fmla="*/ 579 w 4424"/>
              <a:gd name="T7" fmla="*/ 3123 h 4230"/>
              <a:gd name="T8" fmla="*/ 637 w 4424"/>
              <a:gd name="T9" fmla="*/ 3184 h 4230"/>
              <a:gd name="T10" fmla="*/ 637 w 4424"/>
              <a:gd name="T11" fmla="*/ 3184 h 4230"/>
              <a:gd name="T12" fmla="*/ 698 w 4424"/>
              <a:gd name="T13" fmla="*/ 3243 h 4230"/>
              <a:gd name="T14" fmla="*/ 698 w 4424"/>
              <a:gd name="T15" fmla="*/ 3243 h 4230"/>
              <a:gd name="T16" fmla="*/ 774 w 4424"/>
              <a:gd name="T17" fmla="*/ 3310 h 4230"/>
              <a:gd name="T18" fmla="*/ 774 w 4424"/>
              <a:gd name="T19" fmla="*/ 3310 h 4230"/>
              <a:gd name="T20" fmla="*/ 1279 w 4424"/>
              <a:gd name="T21" fmla="*/ 3695 h 4230"/>
              <a:gd name="T22" fmla="*/ 1279 w 4424"/>
              <a:gd name="T23" fmla="*/ 3695 h 4230"/>
              <a:gd name="T24" fmla="*/ 1372 w 4424"/>
              <a:gd name="T25" fmla="*/ 3752 h 4230"/>
              <a:gd name="T26" fmla="*/ 1372 w 4424"/>
              <a:gd name="T27" fmla="*/ 3752 h 4230"/>
              <a:gd name="T28" fmla="*/ 2947 w 4424"/>
              <a:gd name="T29" fmla="*/ 4061 h 4230"/>
              <a:gd name="T30" fmla="*/ 2947 w 4424"/>
              <a:gd name="T31" fmla="*/ 4061 h 4230"/>
              <a:gd name="T32" fmla="*/ 3043 w 4424"/>
              <a:gd name="T33" fmla="*/ 4025 h 4230"/>
              <a:gd name="T34" fmla="*/ 3043 w 4424"/>
              <a:gd name="T35" fmla="*/ 4025 h 4230"/>
              <a:gd name="T36" fmla="*/ 4417 w 4424"/>
              <a:gd name="T37" fmla="*/ 2174 h 4230"/>
              <a:gd name="T38" fmla="*/ 4417 w 4424"/>
              <a:gd name="T39" fmla="*/ 2174 h 4230"/>
              <a:gd name="T40" fmla="*/ 4422 w 4424"/>
              <a:gd name="T41" fmla="*/ 2104 h 4230"/>
              <a:gd name="T42" fmla="*/ 4422 w 4424"/>
              <a:gd name="T43" fmla="*/ 2104 h 4230"/>
              <a:gd name="T44" fmla="*/ 4422 w 4424"/>
              <a:gd name="T45" fmla="*/ 1963 h 4230"/>
              <a:gd name="T46" fmla="*/ 4422 w 4424"/>
              <a:gd name="T47" fmla="*/ 1963 h 4230"/>
              <a:gd name="T48" fmla="*/ 3208 w 4424"/>
              <a:gd name="T49" fmla="*/ 240 h 4230"/>
              <a:gd name="T50" fmla="*/ 3208 w 4424"/>
              <a:gd name="T51" fmla="*/ 240 h 4230"/>
              <a:gd name="T52" fmla="*/ 3109 w 4424"/>
              <a:gd name="T53" fmla="*/ 197 h 4230"/>
              <a:gd name="T54" fmla="*/ 3109 w 4424"/>
              <a:gd name="T55" fmla="*/ 197 h 4230"/>
              <a:gd name="T56" fmla="*/ 1911 w 4424"/>
              <a:gd name="T57" fmla="*/ 101 h 4230"/>
              <a:gd name="T58" fmla="*/ 1911 w 4424"/>
              <a:gd name="T59" fmla="*/ 101 h 4230"/>
              <a:gd name="T60" fmla="*/ 1805 w 4424"/>
              <a:gd name="T61" fmla="*/ 131 h 4230"/>
              <a:gd name="T62" fmla="*/ 1805 w 4424"/>
              <a:gd name="T63" fmla="*/ 131 h 4230"/>
              <a:gd name="T64" fmla="*/ 683 w 4424"/>
              <a:gd name="T65" fmla="*/ 919 h 4230"/>
              <a:gd name="T66" fmla="*/ 683 w 4424"/>
              <a:gd name="T67" fmla="*/ 919 h 4230"/>
              <a:gd name="T68" fmla="*/ 342 w 4424"/>
              <a:gd name="T69" fmla="*/ 2767 h 4230"/>
              <a:gd name="T70" fmla="*/ 342 w 4424"/>
              <a:gd name="T71" fmla="*/ 2767 h 4230"/>
              <a:gd name="T72" fmla="*/ 355 w 4424"/>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7" name="Freeform 181">
            <a:extLst>
              <a:ext uri="{FF2B5EF4-FFF2-40B4-BE49-F238E27FC236}">
                <a16:creationId xmlns:a16="http://schemas.microsoft.com/office/drawing/2014/main" id="{FA2916CB-B325-2286-FB49-BBBEC60ED1AB}"/>
              </a:ext>
            </a:extLst>
          </p:cNvPr>
          <p:cNvSpPr>
            <a:spLocks noChangeArrowheads="1"/>
          </p:cNvSpPr>
          <p:nvPr/>
        </p:nvSpPr>
        <p:spPr bwMode="auto">
          <a:xfrm>
            <a:off x="9137164" y="2835401"/>
            <a:ext cx="2907310" cy="3009489"/>
          </a:xfrm>
          <a:custGeom>
            <a:avLst/>
            <a:gdLst>
              <a:gd name="T0" fmla="*/ 355 w 4424"/>
              <a:gd name="T1" fmla="*/ 1432 h 4230"/>
              <a:gd name="T2" fmla="*/ 355 w 4424"/>
              <a:gd name="T3" fmla="*/ 1432 h 4230"/>
              <a:gd name="T4" fmla="*/ 579 w 4424"/>
              <a:gd name="T5" fmla="*/ 1106 h 4230"/>
              <a:gd name="T6" fmla="*/ 579 w 4424"/>
              <a:gd name="T7" fmla="*/ 1106 h 4230"/>
              <a:gd name="T8" fmla="*/ 637 w 4424"/>
              <a:gd name="T9" fmla="*/ 1045 h 4230"/>
              <a:gd name="T10" fmla="*/ 637 w 4424"/>
              <a:gd name="T11" fmla="*/ 1045 h 4230"/>
              <a:gd name="T12" fmla="*/ 698 w 4424"/>
              <a:gd name="T13" fmla="*/ 986 h 4230"/>
              <a:gd name="T14" fmla="*/ 698 w 4424"/>
              <a:gd name="T15" fmla="*/ 986 h 4230"/>
              <a:gd name="T16" fmla="*/ 774 w 4424"/>
              <a:gd name="T17" fmla="*/ 919 h 4230"/>
              <a:gd name="T18" fmla="*/ 774 w 4424"/>
              <a:gd name="T19" fmla="*/ 919 h 4230"/>
              <a:gd name="T20" fmla="*/ 1280 w 4424"/>
              <a:gd name="T21" fmla="*/ 534 h 4230"/>
              <a:gd name="T22" fmla="*/ 1280 w 4424"/>
              <a:gd name="T23" fmla="*/ 534 h 4230"/>
              <a:gd name="T24" fmla="*/ 1373 w 4424"/>
              <a:gd name="T25" fmla="*/ 477 h 4230"/>
              <a:gd name="T26" fmla="*/ 1373 w 4424"/>
              <a:gd name="T27" fmla="*/ 477 h 4230"/>
              <a:gd name="T28" fmla="*/ 2947 w 4424"/>
              <a:gd name="T29" fmla="*/ 168 h 4230"/>
              <a:gd name="T30" fmla="*/ 2947 w 4424"/>
              <a:gd name="T31" fmla="*/ 168 h 4230"/>
              <a:gd name="T32" fmla="*/ 3043 w 4424"/>
              <a:gd name="T33" fmla="*/ 204 h 4230"/>
              <a:gd name="T34" fmla="*/ 3043 w 4424"/>
              <a:gd name="T35" fmla="*/ 204 h 4230"/>
              <a:gd name="T36" fmla="*/ 4417 w 4424"/>
              <a:gd name="T37" fmla="*/ 2055 h 4230"/>
              <a:gd name="T38" fmla="*/ 4417 w 4424"/>
              <a:gd name="T39" fmla="*/ 2055 h 4230"/>
              <a:gd name="T40" fmla="*/ 4422 w 4424"/>
              <a:gd name="T41" fmla="*/ 2124 h 4230"/>
              <a:gd name="T42" fmla="*/ 4422 w 4424"/>
              <a:gd name="T43" fmla="*/ 2124 h 4230"/>
              <a:gd name="T44" fmla="*/ 4422 w 4424"/>
              <a:gd name="T45" fmla="*/ 2265 h 4230"/>
              <a:gd name="T46" fmla="*/ 4422 w 4424"/>
              <a:gd name="T47" fmla="*/ 2265 h 4230"/>
              <a:gd name="T48" fmla="*/ 3208 w 4424"/>
              <a:gd name="T49" fmla="*/ 3990 h 4230"/>
              <a:gd name="T50" fmla="*/ 3208 w 4424"/>
              <a:gd name="T51" fmla="*/ 3990 h 4230"/>
              <a:gd name="T52" fmla="*/ 3109 w 4424"/>
              <a:gd name="T53" fmla="*/ 4032 h 4230"/>
              <a:gd name="T54" fmla="*/ 3109 w 4424"/>
              <a:gd name="T55" fmla="*/ 4032 h 4230"/>
              <a:gd name="T56" fmla="*/ 1911 w 4424"/>
              <a:gd name="T57" fmla="*/ 4129 h 4230"/>
              <a:gd name="T58" fmla="*/ 1911 w 4424"/>
              <a:gd name="T59" fmla="*/ 4129 h 4230"/>
              <a:gd name="T60" fmla="*/ 1805 w 4424"/>
              <a:gd name="T61" fmla="*/ 4098 h 4230"/>
              <a:gd name="T62" fmla="*/ 1805 w 4424"/>
              <a:gd name="T63" fmla="*/ 4098 h 4230"/>
              <a:gd name="T64" fmla="*/ 683 w 4424"/>
              <a:gd name="T65" fmla="*/ 3311 h 4230"/>
              <a:gd name="T66" fmla="*/ 683 w 4424"/>
              <a:gd name="T67" fmla="*/ 3311 h 4230"/>
              <a:gd name="T68" fmla="*/ 342 w 4424"/>
              <a:gd name="T69" fmla="*/ 1462 h 4230"/>
              <a:gd name="T70" fmla="*/ 342 w 4424"/>
              <a:gd name="T71" fmla="*/ 1462 h 4230"/>
              <a:gd name="T72" fmla="*/ 355 w 4424"/>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4"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8" name="Freeform 170">
            <a:extLst>
              <a:ext uri="{FF2B5EF4-FFF2-40B4-BE49-F238E27FC236}">
                <a16:creationId xmlns:a16="http://schemas.microsoft.com/office/drawing/2014/main" id="{40C9E41A-42B4-FEB3-CECE-7D6A5E501875}"/>
              </a:ext>
            </a:extLst>
          </p:cNvPr>
          <p:cNvSpPr>
            <a:spLocks noChangeArrowheads="1"/>
          </p:cNvSpPr>
          <p:nvPr/>
        </p:nvSpPr>
        <p:spPr bwMode="auto">
          <a:xfrm>
            <a:off x="864590" y="2924585"/>
            <a:ext cx="2907310" cy="3009489"/>
          </a:xfrm>
          <a:custGeom>
            <a:avLst/>
            <a:gdLst>
              <a:gd name="T0" fmla="*/ 4065 w 4422"/>
              <a:gd name="T1" fmla="*/ 2794 h 4227"/>
              <a:gd name="T2" fmla="*/ 4065 w 4422"/>
              <a:gd name="T3" fmla="*/ 2794 h 4227"/>
              <a:gd name="T4" fmla="*/ 3842 w 4422"/>
              <a:gd name="T5" fmla="*/ 3121 h 4227"/>
              <a:gd name="T6" fmla="*/ 3842 w 4422"/>
              <a:gd name="T7" fmla="*/ 3121 h 4227"/>
              <a:gd name="T8" fmla="*/ 3785 w 4422"/>
              <a:gd name="T9" fmla="*/ 3181 h 4227"/>
              <a:gd name="T10" fmla="*/ 3785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8 h 4227"/>
              <a:gd name="T30" fmla="*/ 1476 w 4422"/>
              <a:gd name="T31" fmla="*/ 4058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1 h 4227"/>
              <a:gd name="T46" fmla="*/ 2 w 4422"/>
              <a:gd name="T47" fmla="*/ 1961 h 4227"/>
              <a:gd name="T48" fmla="*/ 1215 w 4422"/>
              <a:gd name="T49" fmla="*/ 239 h 4227"/>
              <a:gd name="T50" fmla="*/ 1215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6 h 4227"/>
              <a:gd name="T66" fmla="*/ 3738 w 4422"/>
              <a:gd name="T67" fmla="*/ 916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75A94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9" name="Freeform 176">
            <a:extLst>
              <a:ext uri="{FF2B5EF4-FFF2-40B4-BE49-F238E27FC236}">
                <a16:creationId xmlns:a16="http://schemas.microsoft.com/office/drawing/2014/main" id="{B2D803B0-4946-9B6B-20BD-009BE3469248}"/>
              </a:ext>
            </a:extLst>
          </p:cNvPr>
          <p:cNvSpPr>
            <a:spLocks noChangeArrowheads="1"/>
          </p:cNvSpPr>
          <p:nvPr/>
        </p:nvSpPr>
        <p:spPr bwMode="auto">
          <a:xfrm>
            <a:off x="3707020" y="2961421"/>
            <a:ext cx="2907310" cy="3009489"/>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8 h 4227"/>
              <a:gd name="T30" fmla="*/ 1476 w 4421"/>
              <a:gd name="T31" fmla="*/ 4058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1 h 4227"/>
              <a:gd name="T46" fmla="*/ 2 w 4421"/>
              <a:gd name="T47" fmla="*/ 1961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6 h 4227"/>
              <a:gd name="T66" fmla="*/ 3738 w 4421"/>
              <a:gd name="T67" fmla="*/ 916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7"/>
                  <a:pt x="3918" y="3014"/>
                  <a:pt x="3842" y="3121"/>
                </a:cubicBezTo>
                <a:lnTo>
                  <a:pt x="3842" y="3121"/>
                </a:lnTo>
                <a:cubicBezTo>
                  <a:pt x="3824" y="3142"/>
                  <a:pt x="3804" y="3162"/>
                  <a:pt x="3784" y="3181"/>
                </a:cubicBezTo>
                <a:lnTo>
                  <a:pt x="3784" y="3181"/>
                </a:lnTo>
                <a:cubicBezTo>
                  <a:pt x="3764" y="3202"/>
                  <a:pt x="3744" y="3221"/>
                  <a:pt x="3723" y="3240"/>
                </a:cubicBezTo>
                <a:lnTo>
                  <a:pt x="3723" y="3240"/>
                </a:lnTo>
                <a:cubicBezTo>
                  <a:pt x="3698" y="3263"/>
                  <a:pt x="3673" y="3286"/>
                  <a:pt x="3647" y="3307"/>
                </a:cubicBezTo>
                <a:lnTo>
                  <a:pt x="3647" y="3307"/>
                </a:lnTo>
                <a:cubicBezTo>
                  <a:pt x="3496" y="3442"/>
                  <a:pt x="3326"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0" y="2159"/>
                  <a:pt x="4078" y="2765"/>
                </a:cubicBezTo>
                <a:lnTo>
                  <a:pt x="4078" y="2765"/>
                </a:lnTo>
                <a:cubicBezTo>
                  <a:pt x="4074" y="2775"/>
                  <a:pt x="4070" y="2785"/>
                  <a:pt x="4065" y="2794"/>
                </a:cubicBezTo>
              </a:path>
            </a:pathLst>
          </a:custGeom>
          <a:solidFill>
            <a:srgbClr val="3DB0B9"/>
          </a:solidFill>
          <a:ln>
            <a:no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0" name="Freeform 179">
            <a:extLst>
              <a:ext uri="{FF2B5EF4-FFF2-40B4-BE49-F238E27FC236}">
                <a16:creationId xmlns:a16="http://schemas.microsoft.com/office/drawing/2014/main" id="{0A5DB359-7B6A-7092-EE4B-19421C2E248A}"/>
              </a:ext>
            </a:extLst>
          </p:cNvPr>
          <p:cNvSpPr>
            <a:spLocks noChangeArrowheads="1"/>
          </p:cNvSpPr>
          <p:nvPr/>
        </p:nvSpPr>
        <p:spPr bwMode="auto">
          <a:xfrm>
            <a:off x="9198715" y="2820013"/>
            <a:ext cx="2907310" cy="3009489"/>
          </a:xfrm>
          <a:custGeom>
            <a:avLst/>
            <a:gdLst>
              <a:gd name="T0" fmla="*/ 4065 w 4421"/>
              <a:gd name="T1" fmla="*/ 2794 h 4227"/>
              <a:gd name="T2" fmla="*/ 4065 w 4421"/>
              <a:gd name="T3" fmla="*/ 2794 h 4227"/>
              <a:gd name="T4" fmla="*/ 3842 w 4421"/>
              <a:gd name="T5" fmla="*/ 3121 h 4227"/>
              <a:gd name="T6" fmla="*/ 3842 w 4421"/>
              <a:gd name="T7" fmla="*/ 3121 h 4227"/>
              <a:gd name="T8" fmla="*/ 3784 w 4421"/>
              <a:gd name="T9" fmla="*/ 3181 h 4227"/>
              <a:gd name="T10" fmla="*/ 3784 w 4421"/>
              <a:gd name="T11" fmla="*/ 3181 h 4227"/>
              <a:gd name="T12" fmla="*/ 3723 w 4421"/>
              <a:gd name="T13" fmla="*/ 3240 h 4227"/>
              <a:gd name="T14" fmla="*/ 3723 w 4421"/>
              <a:gd name="T15" fmla="*/ 3240 h 4227"/>
              <a:gd name="T16" fmla="*/ 3647 w 4421"/>
              <a:gd name="T17" fmla="*/ 3307 h 4227"/>
              <a:gd name="T18" fmla="*/ 3647 w 4421"/>
              <a:gd name="T19" fmla="*/ 3307 h 4227"/>
              <a:gd name="T20" fmla="*/ 3142 w 4421"/>
              <a:gd name="T21" fmla="*/ 3692 h 4227"/>
              <a:gd name="T22" fmla="*/ 3142 w 4421"/>
              <a:gd name="T23" fmla="*/ 3692 h 4227"/>
              <a:gd name="T24" fmla="*/ 3049 w 4421"/>
              <a:gd name="T25" fmla="*/ 3750 h 4227"/>
              <a:gd name="T26" fmla="*/ 3049 w 4421"/>
              <a:gd name="T27" fmla="*/ 3750 h 4227"/>
              <a:gd name="T28" fmla="*/ 1476 w 4421"/>
              <a:gd name="T29" fmla="*/ 4057 h 4227"/>
              <a:gd name="T30" fmla="*/ 1476 w 4421"/>
              <a:gd name="T31" fmla="*/ 4057 h 4227"/>
              <a:gd name="T32" fmla="*/ 1379 w 4421"/>
              <a:gd name="T33" fmla="*/ 4022 h 4227"/>
              <a:gd name="T34" fmla="*/ 1379 w 4421"/>
              <a:gd name="T35" fmla="*/ 4022 h 4227"/>
              <a:gd name="T36" fmla="*/ 6 w 4421"/>
              <a:gd name="T37" fmla="*/ 2171 h 4227"/>
              <a:gd name="T38" fmla="*/ 6 w 4421"/>
              <a:gd name="T39" fmla="*/ 2171 h 4227"/>
              <a:gd name="T40" fmla="*/ 2 w 4421"/>
              <a:gd name="T41" fmla="*/ 2102 h 4227"/>
              <a:gd name="T42" fmla="*/ 2 w 4421"/>
              <a:gd name="T43" fmla="*/ 2102 h 4227"/>
              <a:gd name="T44" fmla="*/ 2 w 4421"/>
              <a:gd name="T45" fmla="*/ 1960 h 4227"/>
              <a:gd name="T46" fmla="*/ 2 w 4421"/>
              <a:gd name="T47" fmla="*/ 1960 h 4227"/>
              <a:gd name="T48" fmla="*/ 1215 w 4421"/>
              <a:gd name="T49" fmla="*/ 239 h 4227"/>
              <a:gd name="T50" fmla="*/ 1215 w 4421"/>
              <a:gd name="T51" fmla="*/ 239 h 4227"/>
              <a:gd name="T52" fmla="*/ 1313 w 4421"/>
              <a:gd name="T53" fmla="*/ 197 h 4227"/>
              <a:gd name="T54" fmla="*/ 1313 w 4421"/>
              <a:gd name="T55" fmla="*/ 197 h 4227"/>
              <a:gd name="T56" fmla="*/ 2511 w 4421"/>
              <a:gd name="T57" fmla="*/ 100 h 4227"/>
              <a:gd name="T58" fmla="*/ 2511 w 4421"/>
              <a:gd name="T59" fmla="*/ 100 h 4227"/>
              <a:gd name="T60" fmla="*/ 2616 w 4421"/>
              <a:gd name="T61" fmla="*/ 130 h 4227"/>
              <a:gd name="T62" fmla="*/ 2616 w 4421"/>
              <a:gd name="T63" fmla="*/ 130 h 4227"/>
              <a:gd name="T64" fmla="*/ 3738 w 4421"/>
              <a:gd name="T65" fmla="*/ 917 h 4227"/>
              <a:gd name="T66" fmla="*/ 3738 w 4421"/>
              <a:gd name="T67" fmla="*/ 917 h 4227"/>
              <a:gd name="T68" fmla="*/ 4078 w 4421"/>
              <a:gd name="T69" fmla="*/ 2765 h 4227"/>
              <a:gd name="T70" fmla="*/ 4078 w 4421"/>
              <a:gd name="T71" fmla="*/ 2765 h 4227"/>
              <a:gd name="T72" fmla="*/ 4065 w 4421"/>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1" h="4227">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9FDADF"/>
          </a:solidFill>
          <a:ln>
            <a:solidFill>
              <a:srgbClr val="75A949"/>
            </a:solid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4" name="Freeform 174">
            <a:extLst>
              <a:ext uri="{FF2B5EF4-FFF2-40B4-BE49-F238E27FC236}">
                <a16:creationId xmlns:a16="http://schemas.microsoft.com/office/drawing/2014/main" id="{2C5EB67D-5265-21F8-0A7B-40A1E46EB040}"/>
              </a:ext>
            </a:extLst>
          </p:cNvPr>
          <p:cNvSpPr>
            <a:spLocks noChangeArrowheads="1"/>
          </p:cNvSpPr>
          <p:nvPr/>
        </p:nvSpPr>
        <p:spPr bwMode="auto">
          <a:xfrm>
            <a:off x="6289989" y="2853359"/>
            <a:ext cx="2907312" cy="3009492"/>
          </a:xfrm>
          <a:custGeom>
            <a:avLst/>
            <a:gdLst>
              <a:gd name="T0" fmla="*/ 355 w 4425"/>
              <a:gd name="T1" fmla="*/ 2797 h 4230"/>
              <a:gd name="T2" fmla="*/ 355 w 4425"/>
              <a:gd name="T3" fmla="*/ 2797 h 4230"/>
              <a:gd name="T4" fmla="*/ 579 w 4425"/>
              <a:gd name="T5" fmla="*/ 3123 h 4230"/>
              <a:gd name="T6" fmla="*/ 579 w 4425"/>
              <a:gd name="T7" fmla="*/ 3123 h 4230"/>
              <a:gd name="T8" fmla="*/ 637 w 4425"/>
              <a:gd name="T9" fmla="*/ 3184 h 4230"/>
              <a:gd name="T10" fmla="*/ 637 w 4425"/>
              <a:gd name="T11" fmla="*/ 3184 h 4230"/>
              <a:gd name="T12" fmla="*/ 698 w 4425"/>
              <a:gd name="T13" fmla="*/ 3243 h 4230"/>
              <a:gd name="T14" fmla="*/ 698 w 4425"/>
              <a:gd name="T15" fmla="*/ 3243 h 4230"/>
              <a:gd name="T16" fmla="*/ 774 w 4425"/>
              <a:gd name="T17" fmla="*/ 3310 h 4230"/>
              <a:gd name="T18" fmla="*/ 774 w 4425"/>
              <a:gd name="T19" fmla="*/ 3310 h 4230"/>
              <a:gd name="T20" fmla="*/ 1279 w 4425"/>
              <a:gd name="T21" fmla="*/ 3695 h 4230"/>
              <a:gd name="T22" fmla="*/ 1279 w 4425"/>
              <a:gd name="T23" fmla="*/ 3695 h 4230"/>
              <a:gd name="T24" fmla="*/ 1372 w 4425"/>
              <a:gd name="T25" fmla="*/ 3752 h 4230"/>
              <a:gd name="T26" fmla="*/ 1372 w 4425"/>
              <a:gd name="T27" fmla="*/ 3752 h 4230"/>
              <a:gd name="T28" fmla="*/ 2947 w 4425"/>
              <a:gd name="T29" fmla="*/ 4061 h 4230"/>
              <a:gd name="T30" fmla="*/ 2947 w 4425"/>
              <a:gd name="T31" fmla="*/ 4061 h 4230"/>
              <a:gd name="T32" fmla="*/ 3043 w 4425"/>
              <a:gd name="T33" fmla="*/ 4025 h 4230"/>
              <a:gd name="T34" fmla="*/ 3043 w 4425"/>
              <a:gd name="T35" fmla="*/ 4025 h 4230"/>
              <a:gd name="T36" fmla="*/ 4418 w 4425"/>
              <a:gd name="T37" fmla="*/ 2174 h 4230"/>
              <a:gd name="T38" fmla="*/ 4418 w 4425"/>
              <a:gd name="T39" fmla="*/ 2174 h 4230"/>
              <a:gd name="T40" fmla="*/ 4422 w 4425"/>
              <a:gd name="T41" fmla="*/ 2104 h 4230"/>
              <a:gd name="T42" fmla="*/ 4422 w 4425"/>
              <a:gd name="T43" fmla="*/ 2104 h 4230"/>
              <a:gd name="T44" fmla="*/ 4422 w 4425"/>
              <a:gd name="T45" fmla="*/ 1963 h 4230"/>
              <a:gd name="T46" fmla="*/ 4422 w 4425"/>
              <a:gd name="T47" fmla="*/ 1963 h 4230"/>
              <a:gd name="T48" fmla="*/ 3208 w 4425"/>
              <a:gd name="T49" fmla="*/ 240 h 4230"/>
              <a:gd name="T50" fmla="*/ 3208 w 4425"/>
              <a:gd name="T51" fmla="*/ 240 h 4230"/>
              <a:gd name="T52" fmla="*/ 3109 w 4425"/>
              <a:gd name="T53" fmla="*/ 197 h 4230"/>
              <a:gd name="T54" fmla="*/ 3109 w 4425"/>
              <a:gd name="T55" fmla="*/ 197 h 4230"/>
              <a:gd name="T56" fmla="*/ 1911 w 4425"/>
              <a:gd name="T57" fmla="*/ 101 h 4230"/>
              <a:gd name="T58" fmla="*/ 1911 w 4425"/>
              <a:gd name="T59" fmla="*/ 101 h 4230"/>
              <a:gd name="T60" fmla="*/ 1806 w 4425"/>
              <a:gd name="T61" fmla="*/ 131 h 4230"/>
              <a:gd name="T62" fmla="*/ 1806 w 4425"/>
              <a:gd name="T63" fmla="*/ 131 h 4230"/>
              <a:gd name="T64" fmla="*/ 683 w 4425"/>
              <a:gd name="T65" fmla="*/ 919 h 4230"/>
              <a:gd name="T66" fmla="*/ 683 w 4425"/>
              <a:gd name="T67" fmla="*/ 919 h 4230"/>
              <a:gd name="T68" fmla="*/ 343 w 4425"/>
              <a:gd name="T69" fmla="*/ 2767 h 4230"/>
              <a:gd name="T70" fmla="*/ 343 w 4425"/>
              <a:gd name="T71" fmla="*/ 2767 h 4230"/>
              <a:gd name="T72" fmla="*/ 355 w 4425"/>
              <a:gd name="T73" fmla="*/ 2797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5" name="Freeform 175">
            <a:extLst>
              <a:ext uri="{FF2B5EF4-FFF2-40B4-BE49-F238E27FC236}">
                <a16:creationId xmlns:a16="http://schemas.microsoft.com/office/drawing/2014/main" id="{AEA1A037-5C22-E8EF-03DA-66368EB03FFB}"/>
              </a:ext>
            </a:extLst>
          </p:cNvPr>
          <p:cNvSpPr>
            <a:spLocks noChangeArrowheads="1"/>
          </p:cNvSpPr>
          <p:nvPr/>
        </p:nvSpPr>
        <p:spPr bwMode="auto">
          <a:xfrm>
            <a:off x="6397703" y="2922603"/>
            <a:ext cx="2907312" cy="3009489"/>
          </a:xfrm>
          <a:custGeom>
            <a:avLst/>
            <a:gdLst>
              <a:gd name="T0" fmla="*/ 355 w 4425"/>
              <a:gd name="T1" fmla="*/ 1432 h 4230"/>
              <a:gd name="T2" fmla="*/ 355 w 4425"/>
              <a:gd name="T3" fmla="*/ 1432 h 4230"/>
              <a:gd name="T4" fmla="*/ 579 w 4425"/>
              <a:gd name="T5" fmla="*/ 1106 h 4230"/>
              <a:gd name="T6" fmla="*/ 579 w 4425"/>
              <a:gd name="T7" fmla="*/ 1106 h 4230"/>
              <a:gd name="T8" fmla="*/ 637 w 4425"/>
              <a:gd name="T9" fmla="*/ 1045 h 4230"/>
              <a:gd name="T10" fmla="*/ 637 w 4425"/>
              <a:gd name="T11" fmla="*/ 1045 h 4230"/>
              <a:gd name="T12" fmla="*/ 698 w 4425"/>
              <a:gd name="T13" fmla="*/ 986 h 4230"/>
              <a:gd name="T14" fmla="*/ 698 w 4425"/>
              <a:gd name="T15" fmla="*/ 986 h 4230"/>
              <a:gd name="T16" fmla="*/ 774 w 4425"/>
              <a:gd name="T17" fmla="*/ 919 h 4230"/>
              <a:gd name="T18" fmla="*/ 774 w 4425"/>
              <a:gd name="T19" fmla="*/ 919 h 4230"/>
              <a:gd name="T20" fmla="*/ 1279 w 4425"/>
              <a:gd name="T21" fmla="*/ 534 h 4230"/>
              <a:gd name="T22" fmla="*/ 1279 w 4425"/>
              <a:gd name="T23" fmla="*/ 534 h 4230"/>
              <a:gd name="T24" fmla="*/ 1372 w 4425"/>
              <a:gd name="T25" fmla="*/ 477 h 4230"/>
              <a:gd name="T26" fmla="*/ 1372 w 4425"/>
              <a:gd name="T27" fmla="*/ 477 h 4230"/>
              <a:gd name="T28" fmla="*/ 2947 w 4425"/>
              <a:gd name="T29" fmla="*/ 168 h 4230"/>
              <a:gd name="T30" fmla="*/ 2947 w 4425"/>
              <a:gd name="T31" fmla="*/ 168 h 4230"/>
              <a:gd name="T32" fmla="*/ 3043 w 4425"/>
              <a:gd name="T33" fmla="*/ 204 h 4230"/>
              <a:gd name="T34" fmla="*/ 3043 w 4425"/>
              <a:gd name="T35" fmla="*/ 204 h 4230"/>
              <a:gd name="T36" fmla="*/ 4418 w 4425"/>
              <a:gd name="T37" fmla="*/ 2055 h 4230"/>
              <a:gd name="T38" fmla="*/ 4418 w 4425"/>
              <a:gd name="T39" fmla="*/ 2055 h 4230"/>
              <a:gd name="T40" fmla="*/ 4422 w 4425"/>
              <a:gd name="T41" fmla="*/ 2124 h 4230"/>
              <a:gd name="T42" fmla="*/ 4422 w 4425"/>
              <a:gd name="T43" fmla="*/ 2124 h 4230"/>
              <a:gd name="T44" fmla="*/ 4422 w 4425"/>
              <a:gd name="T45" fmla="*/ 2265 h 4230"/>
              <a:gd name="T46" fmla="*/ 4422 w 4425"/>
              <a:gd name="T47" fmla="*/ 2265 h 4230"/>
              <a:gd name="T48" fmla="*/ 3208 w 4425"/>
              <a:gd name="T49" fmla="*/ 3990 h 4230"/>
              <a:gd name="T50" fmla="*/ 3208 w 4425"/>
              <a:gd name="T51" fmla="*/ 3990 h 4230"/>
              <a:gd name="T52" fmla="*/ 3109 w 4425"/>
              <a:gd name="T53" fmla="*/ 4032 h 4230"/>
              <a:gd name="T54" fmla="*/ 3109 w 4425"/>
              <a:gd name="T55" fmla="*/ 4032 h 4230"/>
              <a:gd name="T56" fmla="*/ 1911 w 4425"/>
              <a:gd name="T57" fmla="*/ 4129 h 4230"/>
              <a:gd name="T58" fmla="*/ 1911 w 4425"/>
              <a:gd name="T59" fmla="*/ 4129 h 4230"/>
              <a:gd name="T60" fmla="*/ 1806 w 4425"/>
              <a:gd name="T61" fmla="*/ 4098 h 4230"/>
              <a:gd name="T62" fmla="*/ 1806 w 4425"/>
              <a:gd name="T63" fmla="*/ 4098 h 4230"/>
              <a:gd name="T64" fmla="*/ 683 w 4425"/>
              <a:gd name="T65" fmla="*/ 3311 h 4230"/>
              <a:gd name="T66" fmla="*/ 683 w 4425"/>
              <a:gd name="T67" fmla="*/ 3311 h 4230"/>
              <a:gd name="T68" fmla="*/ 343 w 4425"/>
              <a:gd name="T69" fmla="*/ 1462 h 4230"/>
              <a:gd name="T70" fmla="*/ 343 w 4425"/>
              <a:gd name="T71" fmla="*/ 1462 h 4230"/>
              <a:gd name="T72" fmla="*/ 355 w 4425"/>
              <a:gd name="T73" fmla="*/ 1432 h 4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5" h="423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7200" cap="flat">
            <a:solidFill>
              <a:srgbClr val="75A94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16" name="Freeform 173">
            <a:extLst>
              <a:ext uri="{FF2B5EF4-FFF2-40B4-BE49-F238E27FC236}">
                <a16:creationId xmlns:a16="http://schemas.microsoft.com/office/drawing/2014/main" id="{4A0455DD-311D-CB02-E34B-A4AA2C2F2C44}"/>
              </a:ext>
            </a:extLst>
          </p:cNvPr>
          <p:cNvSpPr>
            <a:spLocks noChangeArrowheads="1"/>
          </p:cNvSpPr>
          <p:nvPr/>
        </p:nvSpPr>
        <p:spPr bwMode="auto">
          <a:xfrm>
            <a:off x="6459254" y="2907215"/>
            <a:ext cx="2907312" cy="3009489"/>
          </a:xfrm>
          <a:custGeom>
            <a:avLst/>
            <a:gdLst>
              <a:gd name="T0" fmla="*/ 4065 w 4422"/>
              <a:gd name="T1" fmla="*/ 2794 h 4227"/>
              <a:gd name="T2" fmla="*/ 4065 w 4422"/>
              <a:gd name="T3" fmla="*/ 2794 h 4227"/>
              <a:gd name="T4" fmla="*/ 3842 w 4422"/>
              <a:gd name="T5" fmla="*/ 3121 h 4227"/>
              <a:gd name="T6" fmla="*/ 3842 w 4422"/>
              <a:gd name="T7" fmla="*/ 3121 h 4227"/>
              <a:gd name="T8" fmla="*/ 3784 w 4422"/>
              <a:gd name="T9" fmla="*/ 3181 h 4227"/>
              <a:gd name="T10" fmla="*/ 3784 w 4422"/>
              <a:gd name="T11" fmla="*/ 3181 h 4227"/>
              <a:gd name="T12" fmla="*/ 3723 w 4422"/>
              <a:gd name="T13" fmla="*/ 3240 h 4227"/>
              <a:gd name="T14" fmla="*/ 3723 w 4422"/>
              <a:gd name="T15" fmla="*/ 3240 h 4227"/>
              <a:gd name="T16" fmla="*/ 3647 w 4422"/>
              <a:gd name="T17" fmla="*/ 3307 h 4227"/>
              <a:gd name="T18" fmla="*/ 3647 w 4422"/>
              <a:gd name="T19" fmla="*/ 3307 h 4227"/>
              <a:gd name="T20" fmla="*/ 3142 w 4422"/>
              <a:gd name="T21" fmla="*/ 3692 h 4227"/>
              <a:gd name="T22" fmla="*/ 3142 w 4422"/>
              <a:gd name="T23" fmla="*/ 3692 h 4227"/>
              <a:gd name="T24" fmla="*/ 3049 w 4422"/>
              <a:gd name="T25" fmla="*/ 3750 h 4227"/>
              <a:gd name="T26" fmla="*/ 3049 w 4422"/>
              <a:gd name="T27" fmla="*/ 3750 h 4227"/>
              <a:gd name="T28" fmla="*/ 1476 w 4422"/>
              <a:gd name="T29" fmla="*/ 4057 h 4227"/>
              <a:gd name="T30" fmla="*/ 1476 w 4422"/>
              <a:gd name="T31" fmla="*/ 4057 h 4227"/>
              <a:gd name="T32" fmla="*/ 1379 w 4422"/>
              <a:gd name="T33" fmla="*/ 4022 h 4227"/>
              <a:gd name="T34" fmla="*/ 1379 w 4422"/>
              <a:gd name="T35" fmla="*/ 4022 h 4227"/>
              <a:gd name="T36" fmla="*/ 6 w 4422"/>
              <a:gd name="T37" fmla="*/ 2171 h 4227"/>
              <a:gd name="T38" fmla="*/ 6 w 4422"/>
              <a:gd name="T39" fmla="*/ 2171 h 4227"/>
              <a:gd name="T40" fmla="*/ 2 w 4422"/>
              <a:gd name="T41" fmla="*/ 2102 h 4227"/>
              <a:gd name="T42" fmla="*/ 2 w 4422"/>
              <a:gd name="T43" fmla="*/ 2102 h 4227"/>
              <a:gd name="T44" fmla="*/ 2 w 4422"/>
              <a:gd name="T45" fmla="*/ 1960 h 4227"/>
              <a:gd name="T46" fmla="*/ 2 w 4422"/>
              <a:gd name="T47" fmla="*/ 1960 h 4227"/>
              <a:gd name="T48" fmla="*/ 1214 w 4422"/>
              <a:gd name="T49" fmla="*/ 239 h 4227"/>
              <a:gd name="T50" fmla="*/ 1214 w 4422"/>
              <a:gd name="T51" fmla="*/ 239 h 4227"/>
              <a:gd name="T52" fmla="*/ 1313 w 4422"/>
              <a:gd name="T53" fmla="*/ 197 h 4227"/>
              <a:gd name="T54" fmla="*/ 1313 w 4422"/>
              <a:gd name="T55" fmla="*/ 197 h 4227"/>
              <a:gd name="T56" fmla="*/ 2511 w 4422"/>
              <a:gd name="T57" fmla="*/ 100 h 4227"/>
              <a:gd name="T58" fmla="*/ 2511 w 4422"/>
              <a:gd name="T59" fmla="*/ 100 h 4227"/>
              <a:gd name="T60" fmla="*/ 2616 w 4422"/>
              <a:gd name="T61" fmla="*/ 130 h 4227"/>
              <a:gd name="T62" fmla="*/ 2616 w 4422"/>
              <a:gd name="T63" fmla="*/ 130 h 4227"/>
              <a:gd name="T64" fmla="*/ 3738 w 4422"/>
              <a:gd name="T65" fmla="*/ 917 h 4227"/>
              <a:gd name="T66" fmla="*/ 3738 w 4422"/>
              <a:gd name="T67" fmla="*/ 917 h 4227"/>
              <a:gd name="T68" fmla="*/ 4078 w 4422"/>
              <a:gd name="T69" fmla="*/ 2765 h 4227"/>
              <a:gd name="T70" fmla="*/ 4078 w 4422"/>
              <a:gd name="T71" fmla="*/ 2765 h 4227"/>
              <a:gd name="T72" fmla="*/ 4065 w 4422"/>
              <a:gd name="T73" fmla="*/ 2794 h 4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22" h="4227">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C3DCAE"/>
          </a:solidFill>
          <a:ln>
            <a:solidFill>
              <a:srgbClr val="75A949"/>
            </a:solidFill>
          </a:ln>
          <a:effectLst/>
        </p:spPr>
        <p:txBody>
          <a:bodyPr wrap="none" anchor="ctr"/>
          <a:lstStyle/>
          <a:p>
            <a:endParaRPr lang="en-US">
              <a:solidFill>
                <a:srgbClr val="41296C"/>
              </a:solidFill>
              <a:latin typeface="Calibri" panose="020F0502020204030204" pitchFamily="34" charset="0"/>
              <a:cs typeface="Calibri" panose="020F0502020204030204" pitchFamily="34" charset="0"/>
            </a:endParaRPr>
          </a:p>
        </p:txBody>
      </p:sp>
      <p:sp>
        <p:nvSpPr>
          <p:cNvPr id="429" name="Google Shape;429;p15"/>
          <p:cNvSpPr txBox="1"/>
          <p:nvPr/>
        </p:nvSpPr>
        <p:spPr>
          <a:xfrm>
            <a:off x="959339" y="3551037"/>
            <a:ext cx="2458360" cy="1896659"/>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First</a:t>
            </a:r>
            <a:r>
              <a:rPr lang="en-US" dirty="0">
                <a:latin typeface="Calibri"/>
                <a:ea typeface="Calibri"/>
                <a:cs typeface="Calibri"/>
                <a:sym typeface="Calibri"/>
              </a:rPr>
              <a:t>ly</a:t>
            </a:r>
            <a:r>
              <a:rPr lang="en-US" sz="1400" b="0" i="0" u="none" strike="noStrike" cap="none" dirty="0">
                <a:solidFill>
                  <a:srgbClr val="000000"/>
                </a:solidFill>
                <a:latin typeface="Calibri"/>
                <a:ea typeface="Calibri"/>
                <a:cs typeface="Calibri"/>
                <a:sym typeface="Calibri"/>
              </a:rPr>
              <a:t>, </a:t>
            </a:r>
            <a:r>
              <a:rPr lang="en-US" sz="1400" b="1" i="0" u="none" strike="noStrike" cap="none" dirty="0">
                <a:solidFill>
                  <a:srgbClr val="000000"/>
                </a:solidFill>
                <a:latin typeface="Calibri"/>
                <a:ea typeface="Calibri"/>
                <a:cs typeface="Calibri"/>
                <a:sym typeface="Calibri"/>
              </a:rPr>
              <a:t>co-producers pay for production in advance</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This shows their trust in the producer and </a:t>
            </a:r>
            <a:r>
              <a:rPr lang="en-US" dirty="0">
                <a:latin typeface="Calibri"/>
                <a:ea typeface="Calibri"/>
                <a:cs typeface="Calibri"/>
                <a:sym typeface="Calibri"/>
              </a:rPr>
              <a:t>their</a:t>
            </a:r>
            <a:r>
              <a:rPr lang="en-US" sz="1400" b="0" i="0" u="none" strike="noStrike" cap="none" dirty="0">
                <a:solidFill>
                  <a:srgbClr val="000000"/>
                </a:solidFill>
                <a:latin typeface="Calibri"/>
                <a:ea typeface="Calibri"/>
                <a:cs typeface="Calibri"/>
                <a:sym typeface="Calibri"/>
              </a:rPr>
              <a:t> ability to deliver quality products.</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430" name="Google Shape;430;p15"/>
          <p:cNvSpPr txBox="1"/>
          <p:nvPr/>
        </p:nvSpPr>
        <p:spPr>
          <a:xfrm>
            <a:off x="3801179" y="3420100"/>
            <a:ext cx="2458360" cy="1767192"/>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In addition, co-producers </a:t>
            </a:r>
            <a:r>
              <a:rPr lang="en-US" sz="1400" b="1" i="0" u="none" strike="noStrike" cap="none" dirty="0">
                <a:solidFill>
                  <a:srgbClr val="000000"/>
                </a:solidFill>
                <a:latin typeface="Calibri"/>
                <a:ea typeface="Calibri"/>
                <a:cs typeface="Calibri"/>
                <a:sym typeface="Calibri"/>
              </a:rPr>
              <a:t>participate in the life of the farm</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0" i="0" u="none" strike="noStrike" cap="none" dirty="0">
                <a:solidFill>
                  <a:srgbClr val="000000"/>
                </a:solidFill>
                <a:latin typeface="Calibri"/>
                <a:ea typeface="Calibri"/>
                <a:cs typeface="Calibri"/>
                <a:sym typeface="Calibri"/>
              </a:rPr>
              <a:t>This allows them to get to know the producer and </a:t>
            </a:r>
            <a:r>
              <a:rPr lang="en-US" dirty="0">
                <a:latin typeface="Calibri"/>
                <a:ea typeface="Calibri"/>
                <a:cs typeface="Calibri"/>
                <a:sym typeface="Calibri"/>
              </a:rPr>
              <a:t>their</a:t>
            </a:r>
            <a:r>
              <a:rPr lang="en-US" sz="1400" b="0" i="0" u="none" strike="noStrike" cap="none" dirty="0">
                <a:solidFill>
                  <a:srgbClr val="000000"/>
                </a:solidFill>
                <a:latin typeface="Calibri"/>
                <a:ea typeface="Calibri"/>
                <a:cs typeface="Calibri"/>
                <a:sym typeface="Calibri"/>
              </a:rPr>
              <a:t> work better, and to establish relationships of trust.</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31" name="Google Shape;431;p15"/>
          <p:cNvSpPr txBox="1"/>
          <p:nvPr/>
        </p:nvSpPr>
        <p:spPr>
          <a:xfrm>
            <a:off x="6450908" y="3307798"/>
            <a:ext cx="2701787" cy="2099403"/>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i="0" u="none" strike="noStrike" cap="none" dirty="0">
                <a:solidFill>
                  <a:srgbClr val="000000"/>
                </a:solidFill>
                <a:latin typeface="Calibri"/>
                <a:ea typeface="Calibri"/>
                <a:cs typeface="Calibri"/>
                <a:sym typeface="Calibri"/>
              </a:rPr>
              <a:t>The overlap of the two identities, that of consumer </a:t>
            </a:r>
            <a:r>
              <a:rPr lang="en-US" dirty="0">
                <a:latin typeface="Calibri"/>
                <a:ea typeface="Calibri"/>
                <a:cs typeface="Calibri"/>
                <a:sym typeface="Calibri"/>
              </a:rPr>
              <a:t>&amp;</a:t>
            </a:r>
            <a:r>
              <a:rPr lang="en-US" sz="1400" i="0" u="none" strike="noStrike" cap="none" dirty="0">
                <a:solidFill>
                  <a:srgbClr val="000000"/>
                </a:solidFill>
                <a:latin typeface="Calibri"/>
                <a:ea typeface="Calibri"/>
                <a:cs typeface="Calibri"/>
                <a:sym typeface="Calibri"/>
              </a:rPr>
              <a:t> producer, is another important aspect of the social relationship in CSAs.</a:t>
            </a:r>
            <a:endParaRPr sz="140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b="1" i="0" u="none" strike="noStrike" cap="none" dirty="0">
                <a:solidFill>
                  <a:srgbClr val="000000"/>
                </a:solidFill>
                <a:latin typeface="Calibri"/>
                <a:ea typeface="Calibri"/>
                <a:cs typeface="Calibri"/>
                <a:sym typeface="Calibri"/>
              </a:rPr>
              <a:t>Co-producers identify themselves as both consumers and producers.</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Calibri"/>
              <a:ea typeface="Calibri"/>
              <a:cs typeface="Calibri"/>
              <a:sym typeface="Calibri"/>
            </a:endParaRPr>
          </a:p>
        </p:txBody>
      </p:sp>
      <p:sp>
        <p:nvSpPr>
          <p:cNvPr id="432" name="Google Shape;432;p15"/>
          <p:cNvSpPr txBox="1"/>
          <p:nvPr/>
        </p:nvSpPr>
        <p:spPr>
          <a:xfrm>
            <a:off x="9253941" y="3271174"/>
            <a:ext cx="2564628" cy="2181223"/>
          </a:xfrm>
          <a:prstGeom prst="rect">
            <a:avLst/>
          </a:prstGeom>
          <a:noFill/>
          <a:ln>
            <a:noFill/>
          </a:ln>
        </p:spPr>
        <p:txBody>
          <a:bodyPr spcFirstLastPara="1" wrap="square" lIns="91425" tIns="91425" rIns="91425" bIns="91425" anchor="t" anchorCtr="0">
            <a:noAutofit/>
          </a:bodyPr>
          <a:lstStyle/>
          <a:p>
            <a:pPr marL="139700" marR="0" lvl="0" algn="ctr" rtl="0">
              <a:lnSpc>
                <a:spcPct val="115000"/>
              </a:lnSpc>
              <a:spcBef>
                <a:spcPts val="0"/>
              </a:spcBef>
              <a:spcAft>
                <a:spcPts val="0"/>
              </a:spcAft>
              <a:buClr>
                <a:srgbClr val="000000"/>
              </a:buClr>
              <a:buSzPts val="1400"/>
            </a:pPr>
            <a:r>
              <a:rPr lang="en-US" sz="1400" i="0" u="none" strike="noStrike" cap="none" dirty="0">
                <a:solidFill>
                  <a:srgbClr val="000000"/>
                </a:solidFill>
                <a:latin typeface="Calibri"/>
                <a:ea typeface="Calibri"/>
                <a:cs typeface="Calibri"/>
                <a:sym typeface="Calibri"/>
              </a:rPr>
              <a:t>CSAs are an alternative to the dominant food system, which is </a:t>
            </a:r>
            <a:r>
              <a:rPr lang="en-US" sz="1400" i="0" u="none" strike="noStrike" cap="none" dirty="0" err="1">
                <a:solidFill>
                  <a:srgbClr val="000000"/>
                </a:solidFill>
                <a:latin typeface="Calibri"/>
                <a:ea typeface="Calibri"/>
                <a:cs typeface="Calibri"/>
                <a:sym typeface="Calibri"/>
              </a:rPr>
              <a:t>characterised</a:t>
            </a:r>
            <a:r>
              <a:rPr lang="en-US" sz="1400" i="0" u="none" strike="noStrike" cap="none" dirty="0">
                <a:solidFill>
                  <a:srgbClr val="000000"/>
                </a:solidFill>
                <a:latin typeface="Calibri"/>
                <a:ea typeface="Calibri"/>
                <a:cs typeface="Calibri"/>
                <a:sym typeface="Calibri"/>
              </a:rPr>
              <a:t> by a clear division of roles and functions.</a:t>
            </a:r>
            <a:endParaRPr sz="1400" i="0" u="none" strike="noStrike" cap="none" dirty="0">
              <a:solidFill>
                <a:srgbClr val="000000"/>
              </a:solidFill>
              <a:latin typeface="Calibri"/>
              <a:ea typeface="Calibri"/>
              <a:cs typeface="Calibri"/>
              <a:sym typeface="Calibri"/>
            </a:endParaRPr>
          </a:p>
          <a:p>
            <a:pPr marL="139700" marR="0" lvl="0" algn="ctr" rtl="0">
              <a:lnSpc>
                <a:spcPct val="115000"/>
              </a:lnSpc>
              <a:spcBef>
                <a:spcPts val="0"/>
              </a:spcBef>
              <a:spcAft>
                <a:spcPts val="0"/>
              </a:spcAft>
              <a:buClr>
                <a:srgbClr val="000000"/>
              </a:buClr>
              <a:buSzPts val="1400"/>
            </a:pPr>
            <a:r>
              <a:rPr lang="en-US" sz="1400" i="0" u="none" strike="noStrike" cap="none" dirty="0">
                <a:solidFill>
                  <a:srgbClr val="000000"/>
                </a:solidFill>
                <a:latin typeface="Calibri"/>
                <a:ea typeface="Calibri"/>
                <a:cs typeface="Calibri"/>
                <a:sym typeface="Calibri"/>
              </a:rPr>
              <a:t>In CSAs, </a:t>
            </a:r>
            <a:r>
              <a:rPr lang="en-US" sz="1400" b="1" i="0" u="none" strike="noStrike" cap="none" dirty="0">
                <a:solidFill>
                  <a:srgbClr val="000000"/>
                </a:solidFill>
                <a:latin typeface="Calibri"/>
                <a:ea typeface="Calibri"/>
                <a:cs typeface="Calibri"/>
                <a:sym typeface="Calibri"/>
              </a:rPr>
              <a:t>the relationship between consumers and producers is based on trust and collaboration</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p:nvPr/>
        </p:nvSpPr>
        <p:spPr>
          <a:xfrm>
            <a:off x="6608713" y="2265400"/>
            <a:ext cx="5267462" cy="3819300"/>
          </a:xfrm>
          <a:prstGeom prst="roundRect">
            <a:avLst>
              <a:gd name="adj" fmla="val 16667"/>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20"/>
          <p:cNvSpPr/>
          <p:nvPr/>
        </p:nvSpPr>
        <p:spPr>
          <a:xfrm>
            <a:off x="391226" y="823049"/>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215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4" name="Google Shape;444;p20"/>
          <p:cNvSpPr/>
          <p:nvPr/>
        </p:nvSpPr>
        <p:spPr>
          <a:xfrm>
            <a:off x="391226" y="2160521"/>
            <a:ext cx="929366" cy="929366"/>
          </a:xfrm>
          <a:custGeom>
            <a:avLst/>
            <a:gdLst/>
            <a:ahLst/>
            <a:cxnLst/>
            <a:rect l="l" t="t" r="r" b="b"/>
            <a:pathLst>
              <a:path w="1625" h="1625" extrusionOk="0">
                <a:moveTo>
                  <a:pt x="1624" y="813"/>
                </a:moveTo>
                <a:lnTo>
                  <a:pt x="1624" y="813"/>
                </a:lnTo>
                <a:cubicBezTo>
                  <a:pt x="1624" y="1260"/>
                  <a:pt x="1259" y="1624"/>
                  <a:pt x="812" y="1624"/>
                </a:cubicBezTo>
                <a:cubicBezTo>
                  <a:pt x="364" y="1624"/>
                  <a:pt x="0" y="1260"/>
                  <a:pt x="0" y="813"/>
                </a:cubicBezTo>
                <a:cubicBezTo>
                  <a:pt x="0" y="365"/>
                  <a:pt x="364" y="0"/>
                  <a:pt x="812" y="0"/>
                </a:cubicBezTo>
                <a:cubicBezTo>
                  <a:pt x="1259" y="0"/>
                  <a:pt x="1624" y="365"/>
                  <a:pt x="1624" y="813"/>
                </a:cubicBezTo>
              </a:path>
            </a:pathLst>
          </a:custGeom>
          <a:solidFill>
            <a:srgbClr val="63C1D3">
              <a:alpha val="3176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5" name="Google Shape;445;p20"/>
          <p:cNvSpPr/>
          <p:nvPr/>
        </p:nvSpPr>
        <p:spPr>
          <a:xfrm>
            <a:off x="391226" y="3462551"/>
            <a:ext cx="929366" cy="929366"/>
          </a:xfrm>
          <a:custGeom>
            <a:avLst/>
            <a:gdLst/>
            <a:ahLst/>
            <a:cxnLst/>
            <a:rect l="l" t="t" r="r" b="b"/>
            <a:pathLst>
              <a:path w="1625" h="1625" extrusionOk="0">
                <a:moveTo>
                  <a:pt x="1624" y="812"/>
                </a:moveTo>
                <a:lnTo>
                  <a:pt x="1624" y="812"/>
                </a:lnTo>
                <a:cubicBezTo>
                  <a:pt x="1624" y="1260"/>
                  <a:pt x="1259" y="1624"/>
                  <a:pt x="812" y="1624"/>
                </a:cubicBezTo>
                <a:cubicBezTo>
                  <a:pt x="364" y="1624"/>
                  <a:pt x="0" y="1260"/>
                  <a:pt x="0" y="812"/>
                </a:cubicBezTo>
                <a:cubicBezTo>
                  <a:pt x="0" y="365"/>
                  <a:pt x="364" y="0"/>
                  <a:pt x="812" y="0"/>
                </a:cubicBezTo>
                <a:cubicBezTo>
                  <a:pt x="1259" y="0"/>
                  <a:pt x="1624" y="365"/>
                  <a:pt x="1624" y="812"/>
                </a:cubicBezTo>
              </a:path>
            </a:pathLst>
          </a:custGeom>
          <a:solidFill>
            <a:srgbClr val="63C1D3">
              <a:alpha val="68627"/>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6" name="Google Shape;446;p20"/>
          <p:cNvSpPr/>
          <p:nvPr/>
        </p:nvSpPr>
        <p:spPr>
          <a:xfrm>
            <a:off x="393726" y="4957905"/>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5"/>
                  <a:pt x="364" y="0"/>
                  <a:pt x="812" y="0"/>
                </a:cubicBezTo>
                <a:cubicBezTo>
                  <a:pt x="1259" y="0"/>
                  <a:pt x="1624" y="365"/>
                  <a:pt x="1624" y="81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447" name="Google Shape;447;p20"/>
          <p:cNvSpPr txBox="1"/>
          <p:nvPr/>
        </p:nvSpPr>
        <p:spPr>
          <a:xfrm>
            <a:off x="1425355" y="892266"/>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dirty="0">
                <a:solidFill>
                  <a:srgbClr val="8DC641"/>
                </a:solidFill>
                <a:latin typeface="Calibri"/>
                <a:ea typeface="Calibri"/>
                <a:cs typeface="Calibri"/>
                <a:sym typeface="Calibri"/>
              </a:rPr>
              <a:t>Find an agricultural producer </a:t>
            </a:r>
            <a:endParaRPr sz="700" b="0" i="0" u="none" strike="noStrike" cap="none" dirty="0">
              <a:solidFill>
                <a:srgbClr val="000000"/>
              </a:solidFill>
              <a:latin typeface="Arial"/>
              <a:ea typeface="Arial"/>
              <a:cs typeface="Arial"/>
              <a:sym typeface="Arial"/>
            </a:endParaRPr>
          </a:p>
        </p:txBody>
      </p:sp>
      <p:sp>
        <p:nvSpPr>
          <p:cNvPr id="448" name="Google Shape;448;p20"/>
          <p:cNvSpPr txBox="1"/>
          <p:nvPr/>
        </p:nvSpPr>
        <p:spPr>
          <a:xfrm>
            <a:off x="1425356" y="1323247"/>
            <a:ext cx="485667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The first thing to do is to find an agricultural producer willing to cooperate with a CSA. The producer must be able to supply quality products in sufficient quantities to meet the needs of the co-producers.</a:t>
            </a:r>
            <a:endParaRPr sz="1400" b="0" i="0" u="none" strike="noStrike" cap="none" dirty="0">
              <a:solidFill>
                <a:srgbClr val="000000"/>
              </a:solidFill>
              <a:latin typeface="Arial"/>
              <a:ea typeface="Arial"/>
              <a:cs typeface="Arial"/>
              <a:sym typeface="Arial"/>
            </a:endParaRPr>
          </a:p>
        </p:txBody>
      </p:sp>
      <p:sp>
        <p:nvSpPr>
          <p:cNvPr id="449" name="Google Shape;449;p20"/>
          <p:cNvSpPr txBox="1"/>
          <p:nvPr/>
        </p:nvSpPr>
        <p:spPr>
          <a:xfrm>
            <a:off x="1460616" y="2295827"/>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a:solidFill>
                  <a:srgbClr val="8DC641"/>
                </a:solidFill>
                <a:latin typeface="Calibri"/>
                <a:ea typeface="Calibri"/>
                <a:cs typeface="Calibri"/>
                <a:sym typeface="Calibri"/>
              </a:rPr>
              <a:t>Form a group of co-producers</a:t>
            </a:r>
            <a:endParaRPr sz="2100" b="0" i="0" u="none" strike="noStrike" cap="none">
              <a:solidFill>
                <a:srgbClr val="000000"/>
              </a:solidFill>
              <a:latin typeface="Arial"/>
              <a:ea typeface="Arial"/>
              <a:cs typeface="Arial"/>
              <a:sym typeface="Arial"/>
            </a:endParaRPr>
          </a:p>
        </p:txBody>
      </p:sp>
      <p:sp>
        <p:nvSpPr>
          <p:cNvPr id="450" name="Google Shape;450;p20"/>
          <p:cNvSpPr txBox="1"/>
          <p:nvPr/>
        </p:nvSpPr>
        <p:spPr>
          <a:xfrm>
            <a:off x="1460617" y="2641996"/>
            <a:ext cx="5028902"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Once an agricultural producer has been found, a group of co-producers must be formed. The group should consist of people who are interested in supporting local agriculture and receiving fresh, quality produce.</a:t>
            </a:r>
            <a:endParaRPr sz="1400" b="0" i="0" u="none" strike="noStrike" cap="none" dirty="0">
              <a:solidFill>
                <a:srgbClr val="000000"/>
              </a:solidFill>
              <a:latin typeface="Arial"/>
              <a:ea typeface="Arial"/>
              <a:cs typeface="Arial"/>
              <a:sym typeface="Arial"/>
            </a:endParaRPr>
          </a:p>
        </p:txBody>
      </p:sp>
      <p:sp>
        <p:nvSpPr>
          <p:cNvPr id="451" name="Google Shape;451;p20"/>
          <p:cNvSpPr txBox="1"/>
          <p:nvPr/>
        </p:nvSpPr>
        <p:spPr>
          <a:xfrm>
            <a:off x="1421605" y="3534921"/>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a:solidFill>
                  <a:srgbClr val="8DC641"/>
                </a:solidFill>
                <a:latin typeface="Calibri"/>
                <a:ea typeface="Calibri"/>
                <a:cs typeface="Calibri"/>
                <a:sym typeface="Calibri"/>
              </a:rPr>
              <a:t>Draw up a contract</a:t>
            </a:r>
            <a:endParaRPr sz="2100" b="0" i="0" u="none" strike="noStrike" cap="none">
              <a:solidFill>
                <a:srgbClr val="000000"/>
              </a:solidFill>
              <a:latin typeface="Arial"/>
              <a:ea typeface="Arial"/>
              <a:cs typeface="Arial"/>
              <a:sym typeface="Arial"/>
            </a:endParaRPr>
          </a:p>
        </p:txBody>
      </p:sp>
      <p:sp>
        <p:nvSpPr>
          <p:cNvPr id="452" name="Google Shape;452;p20"/>
          <p:cNvSpPr txBox="1"/>
          <p:nvPr/>
        </p:nvSpPr>
        <p:spPr>
          <a:xfrm>
            <a:off x="1425356" y="3960739"/>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The next step is to conclude a contract between the producer and the co-producer group. The contract should establish the terms of the collaboration, such as the quantity and quality of the products, the price, the frequency of deliveries and the responsibilities of each party.</a:t>
            </a:r>
            <a:endParaRPr sz="1400" b="0" i="0" u="none" strike="noStrike" cap="none" dirty="0">
              <a:solidFill>
                <a:srgbClr val="000000"/>
              </a:solidFill>
              <a:latin typeface="Arial"/>
              <a:ea typeface="Arial"/>
              <a:cs typeface="Arial"/>
              <a:sym typeface="Arial"/>
            </a:endParaRPr>
          </a:p>
        </p:txBody>
      </p:sp>
      <p:sp>
        <p:nvSpPr>
          <p:cNvPr id="453" name="Google Shape;453;p20"/>
          <p:cNvSpPr txBox="1"/>
          <p:nvPr/>
        </p:nvSpPr>
        <p:spPr>
          <a:xfrm>
            <a:off x="1460616" y="5086619"/>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100" b="1" i="0" u="none" strike="noStrike" cap="none">
                <a:solidFill>
                  <a:srgbClr val="8DC641"/>
                </a:solidFill>
                <a:latin typeface="Calibri"/>
                <a:ea typeface="Calibri"/>
                <a:cs typeface="Calibri"/>
                <a:sym typeface="Calibri"/>
              </a:rPr>
              <a:t>Promote the CSA</a:t>
            </a:r>
            <a:endParaRPr sz="2100" b="0" i="0" u="none" strike="noStrike" cap="none">
              <a:solidFill>
                <a:srgbClr val="000000"/>
              </a:solidFill>
              <a:latin typeface="Arial"/>
              <a:ea typeface="Arial"/>
              <a:cs typeface="Arial"/>
              <a:sym typeface="Arial"/>
            </a:endParaRPr>
          </a:p>
        </p:txBody>
      </p:sp>
      <p:sp>
        <p:nvSpPr>
          <p:cNvPr id="454" name="Google Shape;454;p20"/>
          <p:cNvSpPr txBox="1"/>
          <p:nvPr/>
        </p:nvSpPr>
        <p:spPr>
          <a:xfrm>
            <a:off x="1421604" y="5425900"/>
            <a:ext cx="5064163"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Once the contract has been concluded, it is necessary to promote the CSA to attract new co-producers. Promotion can be done through different channels, such as social media, flyers or public events.</a:t>
            </a:r>
            <a:endParaRPr sz="14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000"/>
              <a:buFont typeface="Arial"/>
              <a:buNone/>
            </a:pPr>
            <a:endParaRPr sz="1800" b="0" i="0" u="none" strike="noStrike" cap="none" dirty="0">
              <a:solidFill>
                <a:srgbClr val="000000"/>
              </a:solidFill>
              <a:latin typeface="Calibri"/>
              <a:ea typeface="Calibri"/>
              <a:cs typeface="Calibri"/>
              <a:sym typeface="Calibri"/>
            </a:endParaRPr>
          </a:p>
        </p:txBody>
      </p:sp>
      <p:sp>
        <p:nvSpPr>
          <p:cNvPr id="455" name="Google Shape;455;p20"/>
          <p:cNvSpPr/>
          <p:nvPr/>
        </p:nvSpPr>
        <p:spPr>
          <a:xfrm>
            <a:off x="6439991" y="923808"/>
            <a:ext cx="929366" cy="929366"/>
          </a:xfrm>
          <a:custGeom>
            <a:avLst/>
            <a:gdLst/>
            <a:ahLst/>
            <a:cxnLst/>
            <a:rect l="l" t="t" r="r" b="b"/>
            <a:pathLst>
              <a:path w="1625" h="1625" extrusionOk="0">
                <a:moveTo>
                  <a:pt x="1624" y="812"/>
                </a:moveTo>
                <a:lnTo>
                  <a:pt x="1624" y="812"/>
                </a:lnTo>
                <a:cubicBezTo>
                  <a:pt x="1624" y="1259"/>
                  <a:pt x="1259" y="1624"/>
                  <a:pt x="812" y="1624"/>
                </a:cubicBezTo>
                <a:cubicBezTo>
                  <a:pt x="364" y="1624"/>
                  <a:pt x="0" y="1259"/>
                  <a:pt x="0" y="812"/>
                </a:cubicBezTo>
                <a:cubicBezTo>
                  <a:pt x="0" y="364"/>
                  <a:pt x="364" y="0"/>
                  <a:pt x="812" y="0"/>
                </a:cubicBezTo>
                <a:cubicBezTo>
                  <a:pt x="1259" y="0"/>
                  <a:pt x="1624" y="364"/>
                  <a:pt x="1624" y="812"/>
                </a:cubicBezTo>
              </a:path>
            </a:pathLst>
          </a:custGeom>
          <a:solidFill>
            <a:srgbClr val="63C1D3">
              <a:alpha val="12156"/>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Calibri"/>
              <a:ea typeface="Calibri"/>
              <a:cs typeface="Calibri"/>
              <a:sym typeface="Calibri"/>
            </a:endParaRPr>
          </a:p>
        </p:txBody>
      </p:sp>
      <p:sp>
        <p:nvSpPr>
          <p:cNvPr id="456" name="Google Shape;456;p20"/>
          <p:cNvSpPr txBox="1"/>
          <p:nvPr/>
        </p:nvSpPr>
        <p:spPr>
          <a:xfrm>
            <a:off x="7514903" y="766444"/>
            <a:ext cx="52380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r>
              <a:rPr lang="en-US" sz="2200" b="1" i="0" u="none" strike="noStrike" cap="none" dirty="0">
                <a:solidFill>
                  <a:srgbClr val="8DC641"/>
                </a:solidFill>
                <a:latin typeface="Calibri"/>
                <a:ea typeface="Calibri"/>
                <a:cs typeface="Calibri"/>
                <a:sym typeface="Calibri"/>
              </a:rPr>
              <a:t>Start delivery</a:t>
            </a:r>
            <a:endParaRPr sz="2200" b="0" i="0" u="none" strike="noStrike" cap="none" dirty="0">
              <a:solidFill>
                <a:srgbClr val="000000"/>
              </a:solidFill>
              <a:latin typeface="Arial"/>
              <a:ea typeface="Arial"/>
              <a:cs typeface="Arial"/>
              <a:sym typeface="Arial"/>
            </a:endParaRPr>
          </a:p>
        </p:txBody>
      </p:sp>
      <p:sp>
        <p:nvSpPr>
          <p:cNvPr id="457" name="Google Shape;457;p20"/>
          <p:cNvSpPr txBox="1"/>
          <p:nvPr/>
        </p:nvSpPr>
        <p:spPr>
          <a:xfrm>
            <a:off x="7514903" y="1162675"/>
            <a:ext cx="4215888" cy="99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1400" b="0" i="0" u="none" strike="noStrike" cap="none" dirty="0">
                <a:solidFill>
                  <a:srgbClr val="000000"/>
                </a:solidFill>
                <a:latin typeface="Calibri"/>
                <a:ea typeface="Calibri"/>
                <a:cs typeface="Calibri"/>
                <a:sym typeface="Calibri"/>
              </a:rPr>
              <a:t>Once the CSA has reached a sufficient number of co-producers, deliveries can begin. Deliveries can be made at home, in a public place or at a collection point.</a:t>
            </a:r>
            <a:endParaRPr sz="1400" b="0" i="0" u="none" strike="noStrike" cap="none" dirty="0">
              <a:solidFill>
                <a:srgbClr val="000000"/>
              </a:solidFill>
              <a:latin typeface="Arial"/>
              <a:ea typeface="Arial"/>
              <a:cs typeface="Arial"/>
              <a:sym typeface="Arial"/>
            </a:endParaRPr>
          </a:p>
        </p:txBody>
      </p:sp>
      <p:sp>
        <p:nvSpPr>
          <p:cNvPr id="458" name="Google Shape;458;p20"/>
          <p:cNvSpPr txBox="1"/>
          <p:nvPr/>
        </p:nvSpPr>
        <p:spPr>
          <a:xfrm>
            <a:off x="6694866" y="2430100"/>
            <a:ext cx="5151848" cy="3819300"/>
          </a:xfrm>
          <a:prstGeom prst="rect">
            <a:avLst/>
          </a:prstGeom>
          <a:noFill/>
          <a:ln>
            <a:noFill/>
          </a:ln>
        </p:spPr>
        <p:txBody>
          <a:bodyPr spcFirstLastPara="1" wrap="square" lIns="91425" tIns="91425" rIns="91425" bIns="91425" anchor="t" anchorCtr="0">
            <a:noAutofit/>
          </a:bodyPr>
          <a:lstStyle/>
          <a:p>
            <a:pPr marL="180000" marR="0" lvl="0" indent="0" algn="l" rtl="0">
              <a:lnSpc>
                <a:spcPct val="115000"/>
              </a:lnSpc>
              <a:spcBef>
                <a:spcPts val="0"/>
              </a:spcBef>
              <a:spcAft>
                <a:spcPts val="0"/>
              </a:spcAft>
              <a:buClr>
                <a:srgbClr val="000000"/>
              </a:buClr>
              <a:buSzPts val="1400"/>
              <a:buFont typeface="Arial"/>
              <a:buNone/>
            </a:pPr>
            <a:r>
              <a:rPr lang="en-US"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rPr>
              <a:t>Here are some tips for setting up a successful CSA:</a:t>
            </a:r>
            <a:endParaRPr sz="1600" b="1"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15000"/>
              </a:lnSpc>
              <a:spcBef>
                <a:spcPts val="0"/>
              </a:spcBef>
              <a:spcAft>
                <a:spcPts val="0"/>
              </a:spcAft>
              <a:buClr>
                <a:srgbClr val="000000"/>
              </a:buClr>
              <a:buSzPts val="1300"/>
              <a:buFont typeface="Arial"/>
              <a:buNone/>
            </a:pPr>
            <a:endParaRPr sz="5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Choose an agricultural producer who shares your values. It is important to find an agricultural producer who is committed to sustainable and quality food production.</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Form a diverse group of co-producers. A CSA is stronger if it is composed of people of different ages, backgrounds and interests.</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1150" algn="l" rtl="0">
              <a:lnSpc>
                <a:spcPct val="115000"/>
              </a:lnSpc>
              <a:spcBef>
                <a:spcPts val="0"/>
              </a:spcBef>
              <a:spcAft>
                <a:spcPts val="0"/>
              </a:spcAft>
              <a:buClr>
                <a:srgbClr val="8DC641"/>
              </a:buClr>
              <a:buSzPts val="1300"/>
              <a:buFont typeface="Arial"/>
              <a:buChar char="●"/>
            </a:pPr>
            <a:r>
              <a:rPr lang="en-US"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rPr>
              <a:t>Be transparent and communicate with co-producers. It is important to keep co-producers informed about the activities of the CSA and the decisions that are made.</a:t>
            </a: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59" name="Google Shape;459;p20"/>
          <p:cNvSpPr txBox="1"/>
          <p:nvPr/>
        </p:nvSpPr>
        <p:spPr>
          <a:xfrm>
            <a:off x="1038334" y="988"/>
            <a:ext cx="6004542" cy="5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3600" b="1" i="0" u="none" strike="noStrike" cap="none">
                <a:latin typeface="Calibri" panose="020F0502020204030204" pitchFamily="34" charset="0"/>
                <a:ea typeface="Calibri" panose="020F0502020204030204" pitchFamily="34" charset="0"/>
                <a:cs typeface="Calibri" panose="020F0502020204030204" pitchFamily="34" charset="0"/>
                <a:sym typeface="Arial"/>
              </a:rPr>
              <a:t>Steps for building a CSA</a:t>
            </a:r>
            <a:endParaRPr sz="3600" b="1" i="0" u="none" strike="noStrike" cap="none">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33" name="Google Shape;433;p15"/>
          <p:cNvSpPr txBox="1"/>
          <p:nvPr/>
        </p:nvSpPr>
        <p:spPr>
          <a:xfrm>
            <a:off x="623593" y="835335"/>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1</a:t>
            </a:r>
            <a:endParaRPr sz="4000" b="1" i="0" u="none" strike="noStrike" cap="none" dirty="0">
              <a:solidFill>
                <a:srgbClr val="8DC641"/>
              </a:solidFill>
              <a:latin typeface="Calibri"/>
              <a:ea typeface="Calibri"/>
              <a:cs typeface="Calibri"/>
              <a:sym typeface="Calibri"/>
            </a:endParaRPr>
          </a:p>
        </p:txBody>
      </p:sp>
      <p:sp>
        <p:nvSpPr>
          <p:cNvPr id="434" name="Google Shape;434;p15"/>
          <p:cNvSpPr txBox="1"/>
          <p:nvPr/>
        </p:nvSpPr>
        <p:spPr>
          <a:xfrm>
            <a:off x="623593" y="2200123"/>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2</a:t>
            </a:r>
            <a:endParaRPr sz="4000" b="1" i="0" u="none" strike="noStrike" cap="none" dirty="0">
              <a:solidFill>
                <a:srgbClr val="8DC641"/>
              </a:solidFill>
              <a:latin typeface="Calibri"/>
              <a:ea typeface="Calibri"/>
              <a:cs typeface="Calibri"/>
              <a:sym typeface="Calibri"/>
            </a:endParaRPr>
          </a:p>
        </p:txBody>
      </p:sp>
      <p:sp>
        <p:nvSpPr>
          <p:cNvPr id="435" name="Google Shape;435;p15"/>
          <p:cNvSpPr txBox="1"/>
          <p:nvPr/>
        </p:nvSpPr>
        <p:spPr>
          <a:xfrm>
            <a:off x="615275" y="3501287"/>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3</a:t>
            </a:r>
            <a:endParaRPr sz="4000" b="1" i="0" u="none" strike="noStrike" cap="none" dirty="0">
              <a:solidFill>
                <a:srgbClr val="8DC641"/>
              </a:solidFill>
              <a:latin typeface="Calibri"/>
              <a:ea typeface="Calibri"/>
              <a:cs typeface="Calibri"/>
              <a:sym typeface="Calibri"/>
            </a:endParaRPr>
          </a:p>
        </p:txBody>
      </p:sp>
      <p:sp>
        <p:nvSpPr>
          <p:cNvPr id="436" name="Google Shape;436;p15"/>
          <p:cNvSpPr txBox="1"/>
          <p:nvPr/>
        </p:nvSpPr>
        <p:spPr>
          <a:xfrm>
            <a:off x="603568" y="4958771"/>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4</a:t>
            </a:r>
            <a:endParaRPr sz="4000" b="1" i="0" u="none" strike="noStrike" cap="none" dirty="0">
              <a:solidFill>
                <a:srgbClr val="8DC641"/>
              </a:solidFill>
              <a:latin typeface="Calibri"/>
              <a:ea typeface="Calibri"/>
              <a:cs typeface="Calibri"/>
              <a:sym typeface="Calibri"/>
            </a:endParaRPr>
          </a:p>
        </p:txBody>
      </p:sp>
      <p:sp>
        <p:nvSpPr>
          <p:cNvPr id="437" name="Google Shape;437;p15"/>
          <p:cNvSpPr txBox="1"/>
          <p:nvPr/>
        </p:nvSpPr>
        <p:spPr>
          <a:xfrm>
            <a:off x="6676866" y="936094"/>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8DC641"/>
                </a:solidFill>
                <a:latin typeface="Calibri"/>
                <a:ea typeface="Calibri"/>
                <a:cs typeface="Calibri"/>
                <a:sym typeface="Calibri"/>
              </a:rPr>
              <a:t>5</a:t>
            </a:r>
            <a:endParaRPr sz="4000" b="1" i="0" u="none" strike="noStrike" cap="none" dirty="0">
              <a:solidFill>
                <a:srgbClr val="8DC641"/>
              </a:solidFill>
              <a:latin typeface="Calibri"/>
              <a:ea typeface="Calibri"/>
              <a:cs typeface="Calibri"/>
              <a:sym typeface="Calibri"/>
            </a:endParaRPr>
          </a:p>
        </p:txBody>
      </p:sp>
      <p:grpSp>
        <p:nvGrpSpPr>
          <p:cNvPr id="2" name="Google Shape;421;p15">
            <a:extLst>
              <a:ext uri="{FF2B5EF4-FFF2-40B4-BE49-F238E27FC236}">
                <a16:creationId xmlns:a16="http://schemas.microsoft.com/office/drawing/2014/main" id="{8616A3C3-39F8-AA11-8CA6-17281B45D287}"/>
              </a:ext>
            </a:extLst>
          </p:cNvPr>
          <p:cNvGrpSpPr/>
          <p:nvPr/>
        </p:nvGrpSpPr>
        <p:grpSpPr>
          <a:xfrm rot="3730759">
            <a:off x="11093462" y="26853"/>
            <a:ext cx="949887" cy="1163493"/>
            <a:chOff x="7602444" y="4967675"/>
            <a:chExt cx="483620" cy="592374"/>
          </a:xfrm>
        </p:grpSpPr>
        <p:grpSp>
          <p:nvGrpSpPr>
            <p:cNvPr id="3" name="Google Shape;422;p15">
              <a:extLst>
                <a:ext uri="{FF2B5EF4-FFF2-40B4-BE49-F238E27FC236}">
                  <a16:creationId xmlns:a16="http://schemas.microsoft.com/office/drawing/2014/main" id="{75A38F19-C02A-82C3-4749-346A8BE50460}"/>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CE50E48E-911B-3927-53CE-E8BB64A78FF8}"/>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5167E046-8A65-B57F-3DC5-9DBA627C66A6}"/>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2E877E0C-EAD8-3028-660C-C9B902E92295}"/>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2ECAEB91-6A18-6B57-45B8-90218904D133}"/>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4B85DBF9-98FD-39A6-072C-99ACE1CB2EC4}"/>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B76C96BC-59CE-B1F0-7F63-94D4474E4B46}"/>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body" idx="1"/>
          </p:nvPr>
        </p:nvSpPr>
        <p:spPr>
          <a:xfrm>
            <a:off x="776071" y="1355206"/>
            <a:ext cx="5526573" cy="4209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2400"/>
              <a:buNone/>
            </a:pPr>
            <a:r>
              <a:rPr lang="en-US" sz="2000" dirty="0"/>
              <a:t>Food sovereignty is a fundamental right that allows communities to determine their own food and agricultural policies to ensure food security, nutrition, health and well-being.</a:t>
            </a:r>
            <a:endParaRPr sz="2000" dirty="0"/>
          </a:p>
          <a:p>
            <a:pPr marL="0" lvl="0" indent="0" algn="just" rtl="0">
              <a:lnSpc>
                <a:spcPct val="115000"/>
              </a:lnSpc>
              <a:spcBef>
                <a:spcPts val="0"/>
              </a:spcBef>
              <a:spcAft>
                <a:spcPts val="0"/>
              </a:spcAft>
              <a:buSzPts val="2400"/>
              <a:buNone/>
            </a:pPr>
            <a:r>
              <a:rPr lang="en-US" sz="2000" dirty="0"/>
              <a:t>CSAs are good models for food sovereignty because they enable consumers to play an active role in the production of the food they consume, promote local, sustainable and quality production, and help strengthen local communities.</a:t>
            </a:r>
            <a:endParaRPr sz="2000" dirty="0"/>
          </a:p>
          <a:p>
            <a:pPr marL="0" lvl="0" indent="0" algn="just" rtl="0">
              <a:lnSpc>
                <a:spcPct val="115000"/>
              </a:lnSpc>
              <a:spcBef>
                <a:spcPts val="0"/>
              </a:spcBef>
              <a:spcAft>
                <a:spcPts val="0"/>
              </a:spcAft>
              <a:buSzPts val="2400"/>
              <a:buNone/>
            </a:pPr>
            <a:r>
              <a:rPr lang="en-US" sz="2000" dirty="0"/>
              <a:t>In conclusion, CSAs are an important alternative to the dominant food system that can help promote a more just, sustainable and inclusive food system.</a:t>
            </a:r>
            <a:endParaRPr sz="2000" dirty="0"/>
          </a:p>
          <a:p>
            <a:pPr marL="228600" lvl="0" indent="-228600" algn="l" rtl="0">
              <a:lnSpc>
                <a:spcPct val="90000"/>
              </a:lnSpc>
              <a:spcBef>
                <a:spcPts val="0"/>
              </a:spcBef>
              <a:spcAft>
                <a:spcPts val="0"/>
              </a:spcAft>
              <a:buClr>
                <a:srgbClr val="000000"/>
              </a:buClr>
              <a:buSzPts val="2400"/>
              <a:buNone/>
            </a:pPr>
            <a:endParaRPr sz="2000" dirty="0"/>
          </a:p>
          <a:p>
            <a:pPr marL="228600" lvl="0" indent="-228600" algn="l" rtl="0">
              <a:lnSpc>
                <a:spcPct val="90000"/>
              </a:lnSpc>
              <a:spcBef>
                <a:spcPts val="1000"/>
              </a:spcBef>
              <a:spcAft>
                <a:spcPts val="0"/>
              </a:spcAft>
              <a:buClr>
                <a:srgbClr val="000000"/>
              </a:buClr>
              <a:buSzPts val="2400"/>
              <a:buNone/>
            </a:pPr>
            <a:endParaRPr sz="2000" dirty="0"/>
          </a:p>
        </p:txBody>
      </p:sp>
      <p:sp>
        <p:nvSpPr>
          <p:cNvPr id="465" name="Google Shape;465;p16"/>
          <p:cNvSpPr txBox="1">
            <a:spLocks noGrp="1"/>
          </p:cNvSpPr>
          <p:nvPr>
            <p:ph type="body" idx="2"/>
          </p:nvPr>
        </p:nvSpPr>
        <p:spPr>
          <a:xfrm>
            <a:off x="671075" y="718930"/>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3600"/>
              <a:buNone/>
            </a:pPr>
            <a:r>
              <a:rPr lang="en-US" b="1" dirty="0"/>
              <a:t>Conclusions </a:t>
            </a:r>
            <a:endParaRPr b="1" dirty="0"/>
          </a:p>
          <a:p>
            <a:pPr marL="0" lvl="0" indent="0" algn="l" rtl="0">
              <a:lnSpc>
                <a:spcPct val="90000"/>
              </a:lnSpc>
              <a:spcBef>
                <a:spcPts val="1000"/>
              </a:spcBef>
              <a:spcAft>
                <a:spcPts val="0"/>
              </a:spcAft>
              <a:buClr>
                <a:srgbClr val="000000"/>
              </a:buClr>
              <a:buSzPts val="3600"/>
              <a:buNone/>
            </a:pPr>
            <a:endParaRPr b="1" dirty="0"/>
          </a:p>
        </p:txBody>
      </p:sp>
      <p:pic>
        <p:nvPicPr>
          <p:cNvPr id="466" name="Google Shape;466;p16"/>
          <p:cNvPicPr preferRelativeResize="0">
            <a:picLocks noGrp="1"/>
          </p:cNvPicPr>
          <p:nvPr>
            <p:ph type="pic" idx="3"/>
          </p:nvPr>
        </p:nvPicPr>
        <p:blipFill rotWithShape="1">
          <a:blip r:embed="rId3">
            <a:alphaModFix/>
          </a:blip>
          <a:srcRect t="17019" b="17017"/>
          <a:stretch/>
        </p:blipFill>
        <p:spPr>
          <a:xfrm>
            <a:off x="6515675" y="1400875"/>
            <a:ext cx="5526573" cy="4656129"/>
          </a:xfrm>
          <a:prstGeom prst="rect">
            <a:avLst/>
          </a:prstGeom>
          <a:solidFill>
            <a:srgbClr val="D8D8D8"/>
          </a:solidFill>
          <a:ln>
            <a:noFill/>
          </a:ln>
        </p:spPr>
      </p:pic>
      <p:grpSp>
        <p:nvGrpSpPr>
          <p:cNvPr id="467" name="Google Shape;467;p16"/>
          <p:cNvGrpSpPr/>
          <p:nvPr/>
        </p:nvGrpSpPr>
        <p:grpSpPr>
          <a:xfrm rot="3730759">
            <a:off x="6563864" y="804822"/>
            <a:ext cx="949887" cy="1163493"/>
            <a:chOff x="7602444" y="4967675"/>
            <a:chExt cx="483620" cy="592374"/>
          </a:xfrm>
        </p:grpSpPr>
        <p:grpSp>
          <p:nvGrpSpPr>
            <p:cNvPr id="468" name="Google Shape;468;p16"/>
            <p:cNvGrpSpPr/>
            <p:nvPr/>
          </p:nvGrpSpPr>
          <p:grpSpPr>
            <a:xfrm>
              <a:off x="7618661" y="4967675"/>
              <a:ext cx="467403" cy="507609"/>
              <a:chOff x="2251964" y="3590497"/>
              <a:chExt cx="467403" cy="507609"/>
            </a:xfrm>
          </p:grpSpPr>
          <p:sp>
            <p:nvSpPr>
              <p:cNvPr id="469" name="Google Shape;46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p16"/>
            <p:cNvGrpSpPr/>
            <p:nvPr/>
          </p:nvGrpSpPr>
          <p:grpSpPr>
            <a:xfrm>
              <a:off x="7602444" y="4993761"/>
              <a:ext cx="421973" cy="566288"/>
              <a:chOff x="2235747" y="3616583"/>
              <a:chExt cx="421973" cy="566288"/>
            </a:xfrm>
          </p:grpSpPr>
          <p:sp>
            <p:nvSpPr>
              <p:cNvPr id="473" name="Google Shape;47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90ff9d01a_0_58"/>
          <p:cNvSpPr txBox="1">
            <a:spLocks noGrp="1"/>
          </p:cNvSpPr>
          <p:nvPr>
            <p:ph type="body" idx="1"/>
          </p:nvPr>
        </p:nvSpPr>
        <p:spPr>
          <a:xfrm>
            <a:off x="5958983" y="1826441"/>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solidFill>
                <a:srgbClr val="0D0D0D"/>
              </a:solidFill>
            </a:endParaRPr>
          </a:p>
          <a:p>
            <a:pPr marL="0" lvl="0" indent="0" algn="l" rtl="0">
              <a:lnSpc>
                <a:spcPct val="115000"/>
              </a:lnSpc>
              <a:spcBef>
                <a:spcPts val="1500"/>
              </a:spcBef>
              <a:spcAft>
                <a:spcPts val="1500"/>
              </a:spcAft>
              <a:buSzPts val="4800"/>
              <a:buNone/>
            </a:pPr>
            <a:r>
              <a:rPr lang="en-US" sz="4700" b="1" dirty="0">
                <a:solidFill>
                  <a:srgbClr val="0D0D0D"/>
                </a:solidFill>
              </a:rPr>
              <a:t>Social Impacts &amp; Empowerment</a:t>
            </a:r>
            <a:endParaRPr sz="4700" dirty="0">
              <a:solidFill>
                <a:srgbClr val="0D0D0D"/>
              </a:solidFill>
            </a:endParaRPr>
          </a:p>
        </p:txBody>
      </p:sp>
      <p:sp>
        <p:nvSpPr>
          <p:cNvPr id="481" name="Google Shape;481;g2a90ff9d01a_0_58"/>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
          <p:cNvSpPr txBox="1">
            <a:spLocks noGrp="1"/>
          </p:cNvSpPr>
          <p:nvPr>
            <p:ph type="body" idx="1"/>
          </p:nvPr>
        </p:nvSpPr>
        <p:spPr>
          <a:xfrm>
            <a:off x="5605707" y="132276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01</a:t>
            </a:r>
            <a:endParaRPr/>
          </a:p>
        </p:txBody>
      </p:sp>
      <p:sp>
        <p:nvSpPr>
          <p:cNvPr id="216" name="Google Shape;216;p4"/>
          <p:cNvSpPr txBox="1">
            <a:spLocks noGrp="1"/>
          </p:cNvSpPr>
          <p:nvPr>
            <p:ph type="body" idx="2"/>
          </p:nvPr>
        </p:nvSpPr>
        <p:spPr>
          <a:xfrm>
            <a:off x="6441004" y="1322766"/>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a:t>Introduction</a:t>
            </a:r>
            <a:endParaRPr b="1"/>
          </a:p>
        </p:txBody>
      </p:sp>
      <p:sp>
        <p:nvSpPr>
          <p:cNvPr id="217" name="Google Shape;217;p4"/>
          <p:cNvSpPr txBox="1">
            <a:spLocks noGrp="1"/>
          </p:cNvSpPr>
          <p:nvPr>
            <p:ph type="body" idx="3"/>
          </p:nvPr>
        </p:nvSpPr>
        <p:spPr>
          <a:xfrm>
            <a:off x="849250" y="1437600"/>
            <a:ext cx="4328400" cy="398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dirty="0"/>
              <a:t>Welcome to the module “Impact on the community”, where we will explore the impact of agroecology on food sovereignty and the local economy, with a focus on Community Supported Agriculture (CSA).</a:t>
            </a: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218" name="Google Shape;218;p4"/>
          <p:cNvSpPr txBox="1">
            <a:spLocks noGrp="1"/>
          </p:cNvSpPr>
          <p:nvPr>
            <p:ph type="body" idx="4"/>
          </p:nvPr>
        </p:nvSpPr>
        <p:spPr>
          <a:xfrm>
            <a:off x="5627410" y="223775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02</a:t>
            </a:r>
            <a:endParaRPr/>
          </a:p>
        </p:txBody>
      </p:sp>
      <p:sp>
        <p:nvSpPr>
          <p:cNvPr id="219" name="Google Shape;219;p4"/>
          <p:cNvSpPr txBox="1">
            <a:spLocks noGrp="1"/>
          </p:cNvSpPr>
          <p:nvPr>
            <p:ph type="body" idx="5"/>
          </p:nvPr>
        </p:nvSpPr>
        <p:spPr>
          <a:xfrm>
            <a:off x="6441004" y="2308615"/>
            <a:ext cx="5472000" cy="689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2200"/>
              <a:buNone/>
            </a:pPr>
            <a:endParaRPr b="1" dirty="0"/>
          </a:p>
          <a:p>
            <a:pPr marL="0" lvl="0" indent="0" algn="l" rtl="0">
              <a:lnSpc>
                <a:spcPct val="100000"/>
              </a:lnSpc>
              <a:spcBef>
                <a:spcPts val="0"/>
              </a:spcBef>
              <a:spcAft>
                <a:spcPts val="0"/>
              </a:spcAft>
              <a:buSzPts val="2200"/>
              <a:buNone/>
            </a:pP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Environmental Impacts and Food Sovereignty</a:t>
            </a:r>
            <a:endParaRPr b="1" dirty="0"/>
          </a:p>
          <a:p>
            <a:pPr marL="457200" lvl="0" indent="-368300" algn="l" rtl="0">
              <a:lnSpc>
                <a:spcPct val="100000"/>
              </a:lnSpc>
              <a:spcBef>
                <a:spcPts val="0"/>
              </a:spcBef>
              <a:spcAft>
                <a:spcPts val="0"/>
              </a:spcAft>
              <a:buClr>
                <a:srgbClr val="374151"/>
              </a:buClr>
              <a:buSzPts val="2200"/>
              <a:buChar char="-"/>
            </a:pPr>
            <a:r>
              <a:rPr lang="en-US" b="1" dirty="0"/>
              <a:t>Community Supported Agriculture (CSA)</a:t>
            </a:r>
            <a:endParaRPr b="1" dirty="0"/>
          </a:p>
          <a:p>
            <a:pPr marL="0" lvl="0" indent="0" algn="l" rtl="0">
              <a:lnSpc>
                <a:spcPct val="90000"/>
              </a:lnSpc>
              <a:spcBef>
                <a:spcPts val="1500"/>
              </a:spcBef>
              <a:spcAft>
                <a:spcPts val="0"/>
              </a:spcAft>
              <a:buClr>
                <a:srgbClr val="000000"/>
              </a:buClr>
              <a:buSzPts val="2200"/>
              <a:buNone/>
            </a:pPr>
            <a:endParaRPr b="1" dirty="0"/>
          </a:p>
        </p:txBody>
      </p:sp>
      <p:sp>
        <p:nvSpPr>
          <p:cNvPr id="220" name="Google Shape;220;p4"/>
          <p:cNvSpPr txBox="1">
            <a:spLocks noGrp="1"/>
          </p:cNvSpPr>
          <p:nvPr>
            <p:ph type="body" idx="6"/>
          </p:nvPr>
        </p:nvSpPr>
        <p:spPr>
          <a:xfrm>
            <a:off x="5633989" y="315274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03</a:t>
            </a:r>
            <a:endParaRPr/>
          </a:p>
        </p:txBody>
      </p:sp>
      <p:sp>
        <p:nvSpPr>
          <p:cNvPr id="221" name="Google Shape;221;p4"/>
          <p:cNvSpPr txBox="1">
            <a:spLocks noGrp="1"/>
          </p:cNvSpPr>
          <p:nvPr>
            <p:ph type="body" idx="7"/>
          </p:nvPr>
        </p:nvSpPr>
        <p:spPr>
          <a:xfrm>
            <a:off x="6441004" y="317046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dirty="0"/>
              <a:t>Social Impacts and Empowerment</a:t>
            </a:r>
            <a:endParaRPr b="1" dirty="0"/>
          </a:p>
        </p:txBody>
      </p:sp>
      <p:sp>
        <p:nvSpPr>
          <p:cNvPr id="222" name="Google Shape;222;p4"/>
          <p:cNvSpPr txBox="1">
            <a:spLocks noGrp="1"/>
          </p:cNvSpPr>
          <p:nvPr>
            <p:ph type="body" idx="8"/>
          </p:nvPr>
        </p:nvSpPr>
        <p:spPr>
          <a:xfrm>
            <a:off x="5655692" y="4067729"/>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a:t>04</a:t>
            </a:r>
            <a:endParaRPr/>
          </a:p>
        </p:txBody>
      </p:sp>
      <p:sp>
        <p:nvSpPr>
          <p:cNvPr id="223" name="Google Shape;223;p4"/>
          <p:cNvSpPr txBox="1">
            <a:spLocks noGrp="1"/>
          </p:cNvSpPr>
          <p:nvPr>
            <p:ph type="body" idx="9"/>
          </p:nvPr>
        </p:nvSpPr>
        <p:spPr>
          <a:xfrm>
            <a:off x="6441003" y="4067729"/>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b="1" dirty="0"/>
              <a:t>Economic Impacts on Communities</a:t>
            </a:r>
            <a:endParaRPr b="1" dirty="0"/>
          </a:p>
        </p:txBody>
      </p:sp>
      <p:sp>
        <p:nvSpPr>
          <p:cNvPr id="224" name="Google Shape;224;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a:t>Content overview</a:t>
            </a:r>
            <a:endParaRPr/>
          </a:p>
        </p:txBody>
      </p:sp>
      <p:grpSp>
        <p:nvGrpSpPr>
          <p:cNvPr id="225" name="Google Shape;225;p4"/>
          <p:cNvGrpSpPr/>
          <p:nvPr/>
        </p:nvGrpSpPr>
        <p:grpSpPr>
          <a:xfrm rot="3730759">
            <a:off x="10867814" y="245891"/>
            <a:ext cx="949887" cy="1163493"/>
            <a:chOff x="7602444" y="4967675"/>
            <a:chExt cx="483620" cy="592374"/>
          </a:xfrm>
        </p:grpSpPr>
        <p:grpSp>
          <p:nvGrpSpPr>
            <p:cNvPr id="226" name="Google Shape;226;p4"/>
            <p:cNvGrpSpPr/>
            <p:nvPr/>
          </p:nvGrpSpPr>
          <p:grpSpPr>
            <a:xfrm>
              <a:off x="7618661" y="4967675"/>
              <a:ext cx="467403" cy="507609"/>
              <a:chOff x="2251964" y="3590497"/>
              <a:chExt cx="467403" cy="507609"/>
            </a:xfrm>
          </p:grpSpPr>
          <p:sp>
            <p:nvSpPr>
              <p:cNvPr id="227" name="Google Shape;227;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0" name="Google Shape;230;p4"/>
            <p:cNvGrpSpPr/>
            <p:nvPr/>
          </p:nvGrpSpPr>
          <p:grpSpPr>
            <a:xfrm>
              <a:off x="7602444" y="4993761"/>
              <a:ext cx="421973" cy="566288"/>
              <a:chOff x="2235747" y="3616583"/>
              <a:chExt cx="421973" cy="566288"/>
            </a:xfrm>
          </p:grpSpPr>
          <p:sp>
            <p:nvSpPr>
              <p:cNvPr id="231" name="Google Shape;231;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pSp>
        <p:nvGrpSpPr>
          <p:cNvPr id="486" name="Google Shape;486;p17"/>
          <p:cNvGrpSpPr/>
          <p:nvPr/>
        </p:nvGrpSpPr>
        <p:grpSpPr>
          <a:xfrm>
            <a:off x="0" y="286255"/>
            <a:ext cx="3199156" cy="2005533"/>
            <a:chOff x="0" y="286255"/>
            <a:chExt cx="3199156" cy="2005533"/>
          </a:xfrm>
        </p:grpSpPr>
        <p:sp>
          <p:nvSpPr>
            <p:cNvPr id="487" name="Google Shape;487;p17"/>
            <p:cNvSpPr/>
            <p:nvPr/>
          </p:nvSpPr>
          <p:spPr>
            <a:xfrm>
              <a:off x="0" y="952658"/>
              <a:ext cx="3104256" cy="1153551"/>
            </a:xfrm>
            <a:custGeom>
              <a:avLst/>
              <a:gdLst/>
              <a:ahLst/>
              <a:cxnLst/>
              <a:rect l="l" t="t" r="r" b="b"/>
              <a:pathLst>
                <a:path w="6493" h="2412" extrusionOk="0">
                  <a:moveTo>
                    <a:pt x="4501" y="0"/>
                  </a:moveTo>
                  <a:lnTo>
                    <a:pt x="4501" y="0"/>
                  </a:lnTo>
                  <a:cubicBezTo>
                    <a:pt x="4394" y="0"/>
                    <a:pt x="4394" y="0"/>
                    <a:pt x="4394" y="0"/>
                  </a:cubicBezTo>
                  <a:cubicBezTo>
                    <a:pt x="0" y="0"/>
                    <a:pt x="0" y="0"/>
                    <a:pt x="0" y="0"/>
                  </a:cubicBezTo>
                  <a:cubicBezTo>
                    <a:pt x="0" y="2098"/>
                    <a:pt x="0" y="2098"/>
                    <a:pt x="0" y="2098"/>
                  </a:cubicBezTo>
                  <a:cubicBezTo>
                    <a:pt x="4394" y="2098"/>
                    <a:pt x="4394" y="2098"/>
                    <a:pt x="4394" y="2098"/>
                  </a:cubicBezTo>
                  <a:cubicBezTo>
                    <a:pt x="4394" y="2411"/>
                    <a:pt x="4394" y="2411"/>
                    <a:pt x="4394" y="2411"/>
                  </a:cubicBezTo>
                  <a:cubicBezTo>
                    <a:pt x="6492" y="2411"/>
                    <a:pt x="6492" y="2411"/>
                    <a:pt x="6492" y="2411"/>
                  </a:cubicBezTo>
                  <a:cubicBezTo>
                    <a:pt x="6492" y="405"/>
                    <a:pt x="6492" y="405"/>
                    <a:pt x="6492" y="405"/>
                  </a:cubicBezTo>
                  <a:cubicBezTo>
                    <a:pt x="6492" y="182"/>
                    <a:pt x="6310" y="0"/>
                    <a:pt x="6087" y="0"/>
                  </a:cubicBezTo>
                  <a:lnTo>
                    <a:pt x="4501" y="0"/>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88" name="Google Shape;488;p17"/>
            <p:cNvSpPr/>
            <p:nvPr/>
          </p:nvSpPr>
          <p:spPr>
            <a:xfrm>
              <a:off x="2018189" y="2106208"/>
              <a:ext cx="1180967" cy="185580"/>
            </a:xfrm>
            <a:custGeom>
              <a:avLst/>
              <a:gdLst/>
              <a:ahLst/>
              <a:cxnLst/>
              <a:rect l="l" t="t" r="r" b="b"/>
              <a:pathLst>
                <a:path w="2471" h="390" extrusionOk="0">
                  <a:moveTo>
                    <a:pt x="2280" y="389"/>
                  </a:moveTo>
                  <a:lnTo>
                    <a:pt x="2280" y="389"/>
                  </a:lnTo>
                  <a:cubicBezTo>
                    <a:pt x="190" y="389"/>
                    <a:pt x="190" y="389"/>
                    <a:pt x="190" y="389"/>
                  </a:cubicBezTo>
                  <a:cubicBezTo>
                    <a:pt x="83" y="389"/>
                    <a:pt x="0" y="298"/>
                    <a:pt x="0" y="190"/>
                  </a:cubicBezTo>
                  <a:lnTo>
                    <a:pt x="0" y="190"/>
                  </a:lnTo>
                  <a:cubicBezTo>
                    <a:pt x="0" y="91"/>
                    <a:pt x="83" y="0"/>
                    <a:pt x="190" y="0"/>
                  </a:cubicBezTo>
                  <a:cubicBezTo>
                    <a:pt x="2280" y="0"/>
                    <a:pt x="2280" y="0"/>
                    <a:pt x="2280" y="0"/>
                  </a:cubicBezTo>
                  <a:cubicBezTo>
                    <a:pt x="2387" y="0"/>
                    <a:pt x="2470" y="91"/>
                    <a:pt x="2470" y="190"/>
                  </a:cubicBezTo>
                  <a:lnTo>
                    <a:pt x="2470" y="190"/>
                  </a:lnTo>
                  <a:cubicBezTo>
                    <a:pt x="2470" y="298"/>
                    <a:pt x="2387" y="389"/>
                    <a:pt x="2280" y="389"/>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89" name="Google Shape;489;p17"/>
            <p:cNvSpPr/>
            <p:nvPr/>
          </p:nvSpPr>
          <p:spPr>
            <a:xfrm>
              <a:off x="750757" y="545645"/>
              <a:ext cx="428101" cy="419665"/>
            </a:xfrm>
            <a:custGeom>
              <a:avLst/>
              <a:gdLst/>
              <a:ahLst/>
              <a:cxnLst/>
              <a:rect l="l" t="t" r="r" b="b"/>
              <a:pathLst>
                <a:path w="893" h="877" extrusionOk="0">
                  <a:moveTo>
                    <a:pt x="892" y="876"/>
                  </a:moveTo>
                  <a:lnTo>
                    <a:pt x="0" y="876"/>
                  </a:lnTo>
                  <a:lnTo>
                    <a:pt x="0" y="0"/>
                  </a:lnTo>
                  <a:lnTo>
                    <a:pt x="892" y="0"/>
                  </a:lnTo>
                  <a:lnTo>
                    <a:pt x="892" y="876"/>
                  </a:ln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0" name="Google Shape;490;p17"/>
            <p:cNvSpPr/>
            <p:nvPr/>
          </p:nvSpPr>
          <p:spPr>
            <a:xfrm>
              <a:off x="185580" y="286255"/>
              <a:ext cx="1579544" cy="261500"/>
            </a:xfrm>
            <a:custGeom>
              <a:avLst/>
              <a:gdLst/>
              <a:ahLst/>
              <a:cxnLst/>
              <a:rect l="l" t="t" r="r" b="b"/>
              <a:pathLst>
                <a:path w="3305" h="546" extrusionOk="0">
                  <a:moveTo>
                    <a:pt x="3122" y="545"/>
                  </a:moveTo>
                  <a:lnTo>
                    <a:pt x="3122" y="545"/>
                  </a:lnTo>
                  <a:cubicBezTo>
                    <a:pt x="182" y="545"/>
                    <a:pt x="182" y="545"/>
                    <a:pt x="182" y="545"/>
                  </a:cubicBezTo>
                  <a:cubicBezTo>
                    <a:pt x="83" y="545"/>
                    <a:pt x="0" y="463"/>
                    <a:pt x="0" y="364"/>
                  </a:cubicBezTo>
                  <a:cubicBezTo>
                    <a:pt x="0" y="182"/>
                    <a:pt x="0" y="182"/>
                    <a:pt x="0" y="182"/>
                  </a:cubicBezTo>
                  <a:cubicBezTo>
                    <a:pt x="0" y="83"/>
                    <a:pt x="83" y="0"/>
                    <a:pt x="182" y="0"/>
                  </a:cubicBezTo>
                  <a:cubicBezTo>
                    <a:pt x="3122" y="0"/>
                    <a:pt x="3122" y="0"/>
                    <a:pt x="3122" y="0"/>
                  </a:cubicBezTo>
                  <a:cubicBezTo>
                    <a:pt x="3221" y="0"/>
                    <a:pt x="3304" y="83"/>
                    <a:pt x="3304" y="182"/>
                  </a:cubicBezTo>
                  <a:cubicBezTo>
                    <a:pt x="3304" y="364"/>
                    <a:pt x="3304" y="364"/>
                    <a:pt x="3304" y="364"/>
                  </a:cubicBezTo>
                  <a:cubicBezTo>
                    <a:pt x="3304" y="463"/>
                    <a:pt x="3221" y="545"/>
                    <a:pt x="3122" y="545"/>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grpSp>
      <p:sp>
        <p:nvSpPr>
          <p:cNvPr id="491" name="Google Shape;491;p17"/>
          <p:cNvSpPr/>
          <p:nvPr/>
        </p:nvSpPr>
        <p:spPr>
          <a:xfrm>
            <a:off x="1671527" y="2386873"/>
            <a:ext cx="1947600" cy="2144151"/>
          </a:xfrm>
          <a:custGeom>
            <a:avLst/>
            <a:gdLst/>
            <a:ahLst/>
            <a:cxnLst/>
            <a:rect l="l" t="t" r="r" b="b"/>
            <a:pathLst>
              <a:path w="3181" h="3577" extrusionOk="0">
                <a:moveTo>
                  <a:pt x="1734" y="83"/>
                </a:moveTo>
                <a:lnTo>
                  <a:pt x="1734" y="83"/>
                </a:lnTo>
                <a:cubicBezTo>
                  <a:pt x="1652" y="0"/>
                  <a:pt x="1528" y="0"/>
                  <a:pt x="1445" y="83"/>
                </a:cubicBezTo>
                <a:cubicBezTo>
                  <a:pt x="570" y="966"/>
                  <a:pt x="570" y="966"/>
                  <a:pt x="570" y="966"/>
                </a:cubicBezTo>
                <a:cubicBezTo>
                  <a:pt x="0" y="1528"/>
                  <a:pt x="0" y="2445"/>
                  <a:pt x="570" y="3014"/>
                </a:cubicBezTo>
                <a:lnTo>
                  <a:pt x="570" y="3014"/>
                </a:lnTo>
                <a:cubicBezTo>
                  <a:pt x="1131" y="3576"/>
                  <a:pt x="2048" y="3576"/>
                  <a:pt x="2618" y="3014"/>
                </a:cubicBezTo>
                <a:lnTo>
                  <a:pt x="2618" y="3014"/>
                </a:lnTo>
                <a:cubicBezTo>
                  <a:pt x="3180" y="2445"/>
                  <a:pt x="3180" y="1528"/>
                  <a:pt x="2618" y="966"/>
                </a:cubicBezTo>
                <a:lnTo>
                  <a:pt x="1734"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2" name="Google Shape;492;p17"/>
          <p:cNvSpPr/>
          <p:nvPr/>
        </p:nvSpPr>
        <p:spPr>
          <a:xfrm>
            <a:off x="5105101" y="2458674"/>
            <a:ext cx="1947600" cy="2144151"/>
          </a:xfrm>
          <a:custGeom>
            <a:avLst/>
            <a:gdLst/>
            <a:ahLst/>
            <a:cxnLst/>
            <a:rect l="l" t="t" r="r" b="b"/>
            <a:pathLst>
              <a:path w="3180" h="3577" extrusionOk="0">
                <a:moveTo>
                  <a:pt x="1734" y="83"/>
                </a:moveTo>
                <a:lnTo>
                  <a:pt x="1734" y="83"/>
                </a:lnTo>
                <a:cubicBezTo>
                  <a:pt x="1652" y="0"/>
                  <a:pt x="1528" y="0"/>
                  <a:pt x="1445" y="83"/>
                </a:cubicBezTo>
                <a:cubicBezTo>
                  <a:pt x="562" y="966"/>
                  <a:pt x="562" y="966"/>
                  <a:pt x="562" y="966"/>
                </a:cubicBezTo>
                <a:cubicBezTo>
                  <a:pt x="0" y="1528"/>
                  <a:pt x="0" y="2445"/>
                  <a:pt x="562" y="3014"/>
                </a:cubicBezTo>
                <a:lnTo>
                  <a:pt x="562" y="3014"/>
                </a:lnTo>
                <a:cubicBezTo>
                  <a:pt x="1132" y="3576"/>
                  <a:pt x="2048" y="3576"/>
                  <a:pt x="2610" y="3014"/>
                </a:cubicBezTo>
                <a:lnTo>
                  <a:pt x="2610" y="3014"/>
                </a:lnTo>
                <a:cubicBezTo>
                  <a:pt x="3179" y="2445"/>
                  <a:pt x="3179" y="1528"/>
                  <a:pt x="2610" y="966"/>
                </a:cubicBezTo>
                <a:lnTo>
                  <a:pt x="1734" y="83"/>
                </a:ln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3" name="Google Shape;493;p17"/>
          <p:cNvSpPr/>
          <p:nvPr/>
        </p:nvSpPr>
        <p:spPr>
          <a:xfrm>
            <a:off x="8444478" y="2458674"/>
            <a:ext cx="1947600" cy="2249731"/>
          </a:xfrm>
          <a:custGeom>
            <a:avLst/>
            <a:gdLst/>
            <a:ahLst/>
            <a:cxnLst/>
            <a:rect l="l" t="t" r="r" b="b"/>
            <a:pathLst>
              <a:path w="3181" h="3577" extrusionOk="0">
                <a:moveTo>
                  <a:pt x="1726" y="83"/>
                </a:moveTo>
                <a:lnTo>
                  <a:pt x="1726" y="83"/>
                </a:lnTo>
                <a:cubicBezTo>
                  <a:pt x="1652" y="0"/>
                  <a:pt x="1520" y="0"/>
                  <a:pt x="1445" y="83"/>
                </a:cubicBezTo>
                <a:cubicBezTo>
                  <a:pt x="562" y="966"/>
                  <a:pt x="562" y="966"/>
                  <a:pt x="562" y="966"/>
                </a:cubicBezTo>
                <a:cubicBezTo>
                  <a:pt x="0" y="1528"/>
                  <a:pt x="0" y="2445"/>
                  <a:pt x="562" y="3014"/>
                </a:cubicBezTo>
                <a:lnTo>
                  <a:pt x="562" y="3014"/>
                </a:lnTo>
                <a:cubicBezTo>
                  <a:pt x="1131" y="3576"/>
                  <a:pt x="2048" y="3576"/>
                  <a:pt x="2610" y="3014"/>
                </a:cubicBezTo>
                <a:lnTo>
                  <a:pt x="2610" y="3014"/>
                </a:lnTo>
                <a:cubicBezTo>
                  <a:pt x="3180" y="2445"/>
                  <a:pt x="3180" y="1528"/>
                  <a:pt x="2610" y="966"/>
                </a:cubicBezTo>
                <a:lnTo>
                  <a:pt x="1726" y="83"/>
                </a:ln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494" name="Google Shape;494;p17"/>
          <p:cNvSpPr txBox="1"/>
          <p:nvPr/>
        </p:nvSpPr>
        <p:spPr>
          <a:xfrm>
            <a:off x="1436772" y="3065100"/>
            <a:ext cx="2302500" cy="49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Economic development</a:t>
            </a:r>
            <a:endParaRPr sz="2200" b="0" i="0" u="none" strike="noStrike" cap="none" dirty="0">
              <a:solidFill>
                <a:srgbClr val="0D0D0D"/>
              </a:solidFill>
              <a:latin typeface="Arial"/>
              <a:ea typeface="Arial"/>
              <a:cs typeface="Arial"/>
              <a:sym typeface="Arial"/>
            </a:endParaRPr>
          </a:p>
        </p:txBody>
      </p:sp>
      <p:sp>
        <p:nvSpPr>
          <p:cNvPr id="495" name="Google Shape;495;p17"/>
          <p:cNvSpPr txBox="1"/>
          <p:nvPr/>
        </p:nvSpPr>
        <p:spPr>
          <a:xfrm>
            <a:off x="809993" y="4603005"/>
            <a:ext cx="31992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Agroecology can help create economic opportunities for community members. This can help reduce poverty and improve the quality of life.</a:t>
            </a:r>
            <a:endParaRPr sz="2000" b="0" i="0" u="none" strike="noStrike" cap="none" dirty="0">
              <a:solidFill>
                <a:srgbClr val="000000"/>
              </a:solidFill>
              <a:latin typeface="Arial"/>
              <a:ea typeface="Arial"/>
              <a:cs typeface="Arial"/>
              <a:sym typeface="Arial"/>
            </a:endParaRPr>
          </a:p>
        </p:txBody>
      </p:sp>
      <p:sp>
        <p:nvSpPr>
          <p:cNvPr id="496" name="Google Shape;496;p17"/>
          <p:cNvSpPr txBox="1"/>
          <p:nvPr/>
        </p:nvSpPr>
        <p:spPr>
          <a:xfrm>
            <a:off x="9079430" y="4321993"/>
            <a:ext cx="2302577" cy="33941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8DC641"/>
              </a:buClr>
              <a:buSzPts val="28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17"/>
          <p:cNvSpPr txBox="1"/>
          <p:nvPr/>
        </p:nvSpPr>
        <p:spPr>
          <a:xfrm>
            <a:off x="8645080" y="3065100"/>
            <a:ext cx="1585638"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Environ-</a:t>
            </a:r>
            <a:endParaRPr sz="2200" b="1" i="0" u="none" strike="noStrike" cap="none" dirty="0">
              <a:solidFill>
                <a:srgbClr val="0D0D0D"/>
              </a:solidFill>
              <a:latin typeface="Calibri"/>
              <a:ea typeface="Calibri"/>
              <a:cs typeface="Calibri"/>
              <a:sym typeface="Calibri"/>
            </a:endParaRPr>
          </a:p>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mental protection</a:t>
            </a:r>
            <a:endParaRPr sz="2200" b="0" i="0" u="none" strike="noStrike" cap="none" dirty="0">
              <a:solidFill>
                <a:srgbClr val="0D0D0D"/>
              </a:solidFill>
              <a:latin typeface="Arial"/>
              <a:ea typeface="Arial"/>
              <a:cs typeface="Arial"/>
              <a:sym typeface="Arial"/>
            </a:endParaRPr>
          </a:p>
        </p:txBody>
      </p:sp>
      <p:sp>
        <p:nvSpPr>
          <p:cNvPr id="498" name="Google Shape;498;p17"/>
          <p:cNvSpPr txBox="1"/>
          <p:nvPr/>
        </p:nvSpPr>
        <p:spPr>
          <a:xfrm>
            <a:off x="8015319" y="4646529"/>
            <a:ext cx="31242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dirty="0">
                <a:latin typeface="Calibri"/>
                <a:ea typeface="Calibri"/>
                <a:cs typeface="Calibri"/>
                <a:sym typeface="Calibri"/>
              </a:rPr>
              <a:t>A</a:t>
            </a:r>
            <a:r>
              <a:rPr lang="en-US" sz="2000" b="0" i="0" u="none" strike="noStrike" cap="none" dirty="0">
                <a:solidFill>
                  <a:srgbClr val="000000"/>
                </a:solidFill>
                <a:latin typeface="Calibri"/>
                <a:ea typeface="Calibri"/>
                <a:cs typeface="Calibri"/>
                <a:sym typeface="Calibri"/>
              </a:rPr>
              <a:t>groecology can help protect the environment. This can help safeguard natural resources and reduce pollution.</a:t>
            </a:r>
            <a:endParaRPr sz="2000" b="0" i="0" u="none" strike="noStrike" cap="none" dirty="0">
              <a:solidFill>
                <a:srgbClr val="000000"/>
              </a:solidFill>
              <a:latin typeface="Arial"/>
              <a:ea typeface="Arial"/>
              <a:cs typeface="Arial"/>
              <a:sym typeface="Arial"/>
            </a:endParaRPr>
          </a:p>
        </p:txBody>
      </p:sp>
      <p:sp>
        <p:nvSpPr>
          <p:cNvPr id="499" name="Google Shape;499;p17"/>
          <p:cNvSpPr txBox="1"/>
          <p:nvPr/>
        </p:nvSpPr>
        <p:spPr>
          <a:xfrm>
            <a:off x="5105101" y="3119659"/>
            <a:ext cx="19476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200" b="1" i="0" u="none" strike="noStrike" cap="none" dirty="0">
                <a:solidFill>
                  <a:srgbClr val="0D0D0D"/>
                </a:solidFill>
                <a:latin typeface="Calibri"/>
                <a:ea typeface="Calibri"/>
                <a:cs typeface="Calibri"/>
                <a:sym typeface="Calibri"/>
              </a:rPr>
              <a:t>Social inclusion</a:t>
            </a:r>
            <a:endParaRPr sz="2200" b="0" i="0" u="none" strike="noStrike" cap="none" dirty="0">
              <a:solidFill>
                <a:srgbClr val="0D0D0D"/>
              </a:solidFill>
              <a:latin typeface="Arial"/>
              <a:ea typeface="Arial"/>
              <a:cs typeface="Arial"/>
              <a:sym typeface="Arial"/>
            </a:endParaRPr>
          </a:p>
        </p:txBody>
      </p:sp>
      <p:sp>
        <p:nvSpPr>
          <p:cNvPr id="500" name="Google Shape;500;p17"/>
          <p:cNvSpPr txBox="1"/>
          <p:nvPr/>
        </p:nvSpPr>
        <p:spPr>
          <a:xfrm>
            <a:off x="4517506" y="4603005"/>
            <a:ext cx="2989500" cy="136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Agroecology can help include marginalised groups in society. This can help create a more equal and inclusive society.</a:t>
            </a:r>
            <a:endParaRPr sz="2000" b="0" i="0" u="none" strike="noStrike" cap="none">
              <a:solidFill>
                <a:srgbClr val="000000"/>
              </a:solidFill>
              <a:latin typeface="Arial"/>
              <a:ea typeface="Arial"/>
              <a:cs typeface="Arial"/>
              <a:sym typeface="Arial"/>
            </a:endParaRPr>
          </a:p>
        </p:txBody>
      </p:sp>
      <p:sp>
        <p:nvSpPr>
          <p:cNvPr id="501" name="Google Shape;501;p17"/>
          <p:cNvSpPr txBox="1"/>
          <p:nvPr/>
        </p:nvSpPr>
        <p:spPr>
          <a:xfrm>
            <a:off x="3337583" y="161388"/>
            <a:ext cx="8618656" cy="2249732"/>
          </a:xfrm>
          <a:prstGeom prst="rect">
            <a:avLst/>
          </a:prstGeom>
          <a:solidFill>
            <a:srgbClr val="9FDADF"/>
          </a:solid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dirty="0">
                <a:solidFill>
                  <a:srgbClr val="010101"/>
                </a:solidFill>
                <a:latin typeface="Calibri"/>
                <a:ea typeface="Calibri"/>
                <a:cs typeface="Calibri"/>
                <a:sym typeface="Calibri"/>
              </a:rPr>
              <a:t>Agroecology a source of empowerment: </a:t>
            </a:r>
            <a:r>
              <a:rPr lang="en-US" sz="1600" b="0" i="0" u="none" strike="noStrike" cap="none" dirty="0">
                <a:solidFill>
                  <a:srgbClr val="010101"/>
                </a:solidFill>
                <a:latin typeface="Calibri"/>
                <a:ea typeface="Calibri"/>
                <a:cs typeface="Calibri"/>
                <a:sym typeface="Calibri"/>
              </a:rPr>
              <a:t>  </a:t>
            </a:r>
            <a:r>
              <a:rPr lang="en-US" sz="1900" b="0" i="0" u="none" strike="noStrike" cap="none" dirty="0">
                <a:solidFill>
                  <a:srgbClr val="010101"/>
                </a:solidFill>
                <a:latin typeface="Calibri"/>
                <a:ea typeface="Calibri"/>
                <a:cs typeface="Calibri"/>
                <a:sym typeface="Calibri"/>
              </a:rPr>
              <a:t>Agroecology projects involve collaboration between farmers and other community members, such as schools, non-governmental </a:t>
            </a:r>
            <a:r>
              <a:rPr lang="en-US" sz="1900" b="0" i="0" u="none" strike="noStrike" cap="none" dirty="0" err="1">
                <a:solidFill>
                  <a:srgbClr val="010101"/>
                </a:solidFill>
                <a:latin typeface="Calibri"/>
                <a:ea typeface="Calibri"/>
                <a:cs typeface="Calibri"/>
                <a:sym typeface="Calibri"/>
              </a:rPr>
              <a:t>organisations</a:t>
            </a:r>
            <a:r>
              <a:rPr lang="en-US" sz="1900" b="0" i="0" u="none" strike="noStrike" cap="none" dirty="0">
                <a:solidFill>
                  <a:srgbClr val="010101"/>
                </a:solidFill>
                <a:latin typeface="Calibri"/>
                <a:ea typeface="Calibri"/>
                <a:cs typeface="Calibri"/>
                <a:sym typeface="Calibri"/>
              </a:rPr>
              <a:t> and governments. This collaboration can help share resources and knowledge and build consensus for agroecology. Agricultural production can help people develop </a:t>
            </a:r>
            <a:r>
              <a:rPr lang="en-US" sz="1900" b="1" i="0" u="none" strike="noStrike" cap="none" dirty="0">
                <a:solidFill>
                  <a:srgbClr val="010101"/>
                </a:solidFill>
                <a:latin typeface="Calibri"/>
                <a:ea typeface="Calibri"/>
                <a:cs typeface="Calibri"/>
                <a:sym typeface="Calibri"/>
              </a:rPr>
              <a:t>entrepreneurial skills,</a:t>
            </a:r>
            <a:r>
              <a:rPr lang="en-US" sz="1900" b="0" i="0" u="none" strike="noStrike" cap="none" dirty="0">
                <a:solidFill>
                  <a:srgbClr val="010101"/>
                </a:solidFill>
                <a:latin typeface="Calibri"/>
                <a:ea typeface="Calibri"/>
                <a:cs typeface="Calibri"/>
                <a:sym typeface="Calibri"/>
              </a:rPr>
              <a:t> </a:t>
            </a:r>
            <a:r>
              <a:rPr lang="en-US" sz="1900" b="1" i="0" u="none" strike="noStrike" cap="none" dirty="0">
                <a:solidFill>
                  <a:srgbClr val="010101"/>
                </a:solidFill>
                <a:latin typeface="Calibri"/>
                <a:ea typeface="Calibri"/>
                <a:cs typeface="Calibri"/>
                <a:sym typeface="Calibri"/>
              </a:rPr>
              <a:t>leadership skills and problem-solving skills</a:t>
            </a:r>
            <a:r>
              <a:rPr lang="en-US" sz="1900" b="0" i="0" u="none" strike="noStrike" cap="none" dirty="0">
                <a:solidFill>
                  <a:srgbClr val="010101"/>
                </a:solidFill>
                <a:latin typeface="Calibri"/>
                <a:ea typeface="Calibri"/>
                <a:cs typeface="Calibri"/>
                <a:sym typeface="Calibri"/>
              </a:rPr>
              <a:t>. These skills can help people become more active members of their communities and improve their living conditions.</a:t>
            </a:r>
            <a:endParaRPr sz="1900" b="0" i="0" u="none" strike="noStrike" cap="none" dirty="0">
              <a:solidFill>
                <a:srgbClr val="01010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a90ff9d01a_0_67"/>
          <p:cNvSpPr txBox="1">
            <a:spLocks noGrp="1"/>
          </p:cNvSpPr>
          <p:nvPr>
            <p:ph type="body" idx="1"/>
          </p:nvPr>
        </p:nvSpPr>
        <p:spPr>
          <a:xfrm>
            <a:off x="609600" y="1262475"/>
            <a:ext cx="11334744" cy="446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1900" dirty="0"/>
              <a:t>Women play a key role in agricultural production and food security but are often </a:t>
            </a:r>
            <a:r>
              <a:rPr lang="en-US" sz="1900" dirty="0" err="1"/>
              <a:t>marginalised</a:t>
            </a:r>
            <a:r>
              <a:rPr lang="en-US" sz="1900" dirty="0"/>
              <a:t> and have limited access to resources.</a:t>
            </a:r>
            <a:endParaRPr sz="1900" dirty="0"/>
          </a:p>
          <a:p>
            <a:pPr marL="0" lvl="0" indent="0" algn="l" rtl="0">
              <a:lnSpc>
                <a:spcPct val="115000"/>
              </a:lnSpc>
              <a:spcBef>
                <a:spcPts val="0"/>
              </a:spcBef>
              <a:spcAft>
                <a:spcPts val="0"/>
              </a:spcAft>
              <a:buSzPts val="2400"/>
              <a:buNone/>
            </a:pPr>
            <a:r>
              <a:rPr lang="en-US" sz="1900" dirty="0"/>
              <a:t>Agroecology can empower women in several ways, including by:</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Improving their knowledge and skills:</a:t>
            </a:r>
            <a:r>
              <a:rPr lang="en-US" sz="1900" dirty="0"/>
              <a:t> Agroecological practices, such as diversified crop management and integrated pest management, require a deeper understanding of agricultural principles and techniques. Training in agroecology can provide women with the knowledge and skills needed to become more effective farmers and better custodians of their land.</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Strengthening their economic opportunities:</a:t>
            </a:r>
            <a:r>
              <a:rPr lang="en-US" sz="1900" dirty="0"/>
              <a:t> Agroecology can increase women's incomes by promoting the production of high-value crops, expanding markets and improving access to fair and equitable prices. This can lead to greater economic independence and decision-making power for women in farming households.</a:t>
            </a:r>
            <a:endParaRPr sz="1900" dirty="0"/>
          </a:p>
          <a:p>
            <a:pPr marL="457200" lvl="0" indent="-349250" algn="l" rtl="0">
              <a:lnSpc>
                <a:spcPct val="115000"/>
              </a:lnSpc>
              <a:spcBef>
                <a:spcPts val="0"/>
              </a:spcBef>
              <a:spcAft>
                <a:spcPts val="0"/>
              </a:spcAft>
              <a:buSzPts val="1900"/>
              <a:buChar char="●"/>
            </a:pPr>
            <a:r>
              <a:rPr lang="en-US" sz="1900" b="1" dirty="0">
                <a:highlight>
                  <a:srgbClr val="8DC641"/>
                </a:highlight>
              </a:rPr>
              <a:t>Promoting gender equality:</a:t>
            </a:r>
            <a:r>
              <a:rPr lang="en-US" sz="1900" dirty="0"/>
              <a:t> Agroecological practices, which </a:t>
            </a:r>
            <a:r>
              <a:rPr lang="en-US" sz="1900" dirty="0" err="1"/>
              <a:t>emphasise</a:t>
            </a:r>
            <a:r>
              <a:rPr lang="en-US" sz="1900" dirty="0"/>
              <a:t> collaboration, knowledge sharing and collective action, can foster a more equitable and inclusive environment for women in farming communities. This can lead to a reduction in gender-based discrimination and a more equitable distribution of resources and opportunities</a:t>
            </a:r>
            <a:endParaRPr sz="1900" dirty="0"/>
          </a:p>
          <a:p>
            <a:pPr marL="228600" lvl="0" indent="-228600" algn="l" rtl="0">
              <a:lnSpc>
                <a:spcPct val="90000"/>
              </a:lnSpc>
              <a:spcBef>
                <a:spcPts val="0"/>
              </a:spcBef>
              <a:spcAft>
                <a:spcPts val="0"/>
              </a:spcAft>
              <a:buClr>
                <a:srgbClr val="000000"/>
              </a:buClr>
              <a:buSzPts val="2400"/>
              <a:buNone/>
            </a:pPr>
            <a:endParaRPr sz="1900" dirty="0"/>
          </a:p>
          <a:p>
            <a:pPr marL="0" lvl="0" indent="0" algn="l" rtl="0">
              <a:lnSpc>
                <a:spcPct val="90000"/>
              </a:lnSpc>
              <a:spcBef>
                <a:spcPts val="1000"/>
              </a:spcBef>
              <a:spcAft>
                <a:spcPts val="0"/>
              </a:spcAft>
              <a:buClr>
                <a:srgbClr val="000000"/>
              </a:buClr>
              <a:buSzPts val="2400"/>
              <a:buNone/>
            </a:pPr>
            <a:endParaRPr sz="1900" dirty="0"/>
          </a:p>
          <a:p>
            <a:pPr marL="0" lvl="0" indent="0" algn="l" rtl="0">
              <a:lnSpc>
                <a:spcPct val="90000"/>
              </a:lnSpc>
              <a:spcBef>
                <a:spcPts val="1000"/>
              </a:spcBef>
              <a:spcAft>
                <a:spcPts val="0"/>
              </a:spcAft>
              <a:buClr>
                <a:srgbClr val="000000"/>
              </a:buClr>
              <a:buSzPts val="2400"/>
              <a:buNone/>
            </a:pPr>
            <a:endParaRPr sz="1900" dirty="0"/>
          </a:p>
        </p:txBody>
      </p:sp>
      <p:sp>
        <p:nvSpPr>
          <p:cNvPr id="507" name="Google Shape;507;g2a90ff9d01a_0_67"/>
          <p:cNvSpPr txBox="1">
            <a:spLocks noGrp="1"/>
          </p:cNvSpPr>
          <p:nvPr>
            <p:ph type="body" idx="2"/>
          </p:nvPr>
        </p:nvSpPr>
        <p:spPr>
          <a:xfrm>
            <a:off x="597600" y="5608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solidFill>
                  <a:srgbClr val="75A949"/>
                </a:solidFill>
              </a:rPr>
              <a:t>Empowering Women</a:t>
            </a:r>
            <a:endParaRPr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pic>
        <p:nvPicPr>
          <p:cNvPr id="3" name="Graphic 2" descr="Group of women outline">
            <a:extLst>
              <a:ext uri="{FF2B5EF4-FFF2-40B4-BE49-F238E27FC236}">
                <a16:creationId xmlns:a16="http://schemas.microsoft.com/office/drawing/2014/main" id="{BEF2A436-866B-2726-531A-E34630446F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8300" y="348075"/>
            <a:ext cx="914400" cy="914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2" name="TextBox 1">
            <a:extLst>
              <a:ext uri="{FF2B5EF4-FFF2-40B4-BE49-F238E27FC236}">
                <a16:creationId xmlns:a16="http://schemas.microsoft.com/office/drawing/2014/main" id="{050CE68C-A791-31C5-B64B-2E48C4700547}"/>
              </a:ext>
            </a:extLst>
          </p:cNvPr>
          <p:cNvSpPr txBox="1"/>
          <p:nvPr/>
        </p:nvSpPr>
        <p:spPr>
          <a:xfrm>
            <a:off x="0" y="6191250"/>
            <a:ext cx="12192000" cy="666750"/>
          </a:xfrm>
          <a:prstGeom prst="rect">
            <a:avLst/>
          </a:prstGeom>
          <a:solidFill>
            <a:schemeClr val="bg1"/>
          </a:solidFill>
        </p:spPr>
        <p:txBody>
          <a:bodyPr wrap="square" rtlCol="0">
            <a:spAutoFit/>
          </a:bodyPr>
          <a:lstStyle/>
          <a:p>
            <a:endParaRPr lang="en-IE" dirty="0"/>
          </a:p>
        </p:txBody>
      </p:sp>
      <p:sp>
        <p:nvSpPr>
          <p:cNvPr id="512" name="Google Shape;512;p18"/>
          <p:cNvSpPr/>
          <p:nvPr/>
        </p:nvSpPr>
        <p:spPr>
          <a:xfrm>
            <a:off x="7154100" y="273850"/>
            <a:ext cx="4693800" cy="942300"/>
          </a:xfrm>
          <a:prstGeom prst="wedgeRoundRectCallout">
            <a:avLst>
              <a:gd name="adj1" fmla="val -29132"/>
              <a:gd name="adj2" fmla="val 72360"/>
              <a:gd name="adj3" fmla="val 0"/>
            </a:avLst>
          </a:prstGeom>
          <a:solidFill>
            <a:srgbClr val="63C1D3">
              <a:alpha val="8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8"/>
          <p:cNvSpPr/>
          <p:nvPr/>
        </p:nvSpPr>
        <p:spPr>
          <a:xfrm>
            <a:off x="6514945" y="1719877"/>
            <a:ext cx="1543662" cy="2025194"/>
          </a:xfrm>
          <a:custGeom>
            <a:avLst/>
            <a:gdLst/>
            <a:ahLst/>
            <a:cxnLst/>
            <a:rect l="l" t="t" r="r" b="b"/>
            <a:pathLst>
              <a:path w="2954" h="3878" extrusionOk="0">
                <a:moveTo>
                  <a:pt x="1697" y="3841"/>
                </a:moveTo>
                <a:lnTo>
                  <a:pt x="1697" y="3841"/>
                </a:lnTo>
                <a:cubicBezTo>
                  <a:pt x="2047" y="3761"/>
                  <a:pt x="2333" y="3608"/>
                  <a:pt x="2549" y="3330"/>
                </a:cubicBezTo>
                <a:cubicBezTo>
                  <a:pt x="2890" y="2881"/>
                  <a:pt x="2953" y="2378"/>
                  <a:pt x="2755" y="1857"/>
                </a:cubicBezTo>
                <a:cubicBezTo>
                  <a:pt x="2477" y="1113"/>
                  <a:pt x="1948" y="557"/>
                  <a:pt x="1374" y="36"/>
                </a:cubicBezTo>
                <a:cubicBezTo>
                  <a:pt x="1329" y="0"/>
                  <a:pt x="1284" y="9"/>
                  <a:pt x="1248" y="45"/>
                </a:cubicBezTo>
                <a:cubicBezTo>
                  <a:pt x="1212" y="81"/>
                  <a:pt x="1185" y="116"/>
                  <a:pt x="1158" y="152"/>
                </a:cubicBezTo>
                <a:cubicBezTo>
                  <a:pt x="754" y="637"/>
                  <a:pt x="395" y="1149"/>
                  <a:pt x="180" y="1741"/>
                </a:cubicBezTo>
                <a:cubicBezTo>
                  <a:pt x="54" y="2064"/>
                  <a:pt x="0" y="2396"/>
                  <a:pt x="81" y="2737"/>
                </a:cubicBezTo>
                <a:cubicBezTo>
                  <a:pt x="198" y="3303"/>
                  <a:pt x="682" y="3769"/>
                  <a:pt x="1248" y="3850"/>
                </a:cubicBezTo>
                <a:cubicBezTo>
                  <a:pt x="1248" y="3850"/>
                  <a:pt x="1553" y="3877"/>
                  <a:pt x="1697" y="3841"/>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18"/>
          <p:cNvSpPr/>
          <p:nvPr/>
        </p:nvSpPr>
        <p:spPr>
          <a:xfrm>
            <a:off x="6284548" y="2332734"/>
            <a:ext cx="1317873" cy="2209511"/>
          </a:xfrm>
          <a:custGeom>
            <a:avLst/>
            <a:gdLst/>
            <a:ahLst/>
            <a:cxnLst/>
            <a:rect l="l" t="t" r="r" b="b"/>
            <a:pathLst>
              <a:path w="2524" h="4229" extrusionOk="0">
                <a:moveTo>
                  <a:pt x="81" y="4218"/>
                </a:moveTo>
                <a:lnTo>
                  <a:pt x="81" y="4218"/>
                </a:lnTo>
                <a:cubicBezTo>
                  <a:pt x="54" y="4228"/>
                  <a:pt x="18" y="4209"/>
                  <a:pt x="9" y="4182"/>
                </a:cubicBezTo>
                <a:cubicBezTo>
                  <a:pt x="0" y="4146"/>
                  <a:pt x="18" y="4111"/>
                  <a:pt x="54" y="4102"/>
                </a:cubicBezTo>
                <a:cubicBezTo>
                  <a:pt x="862" y="3850"/>
                  <a:pt x="1535" y="3285"/>
                  <a:pt x="1930" y="2531"/>
                </a:cubicBezTo>
                <a:cubicBezTo>
                  <a:pt x="2326" y="1768"/>
                  <a:pt x="2397" y="906"/>
                  <a:pt x="2146" y="90"/>
                </a:cubicBezTo>
                <a:cubicBezTo>
                  <a:pt x="2128" y="54"/>
                  <a:pt x="2146" y="18"/>
                  <a:pt x="2182" y="9"/>
                </a:cubicBezTo>
                <a:cubicBezTo>
                  <a:pt x="2209" y="0"/>
                  <a:pt x="2245" y="18"/>
                  <a:pt x="2254" y="54"/>
                </a:cubicBezTo>
                <a:cubicBezTo>
                  <a:pt x="2523" y="897"/>
                  <a:pt x="2442" y="1795"/>
                  <a:pt x="2038" y="2585"/>
                </a:cubicBezTo>
                <a:cubicBezTo>
                  <a:pt x="1625" y="3366"/>
                  <a:pt x="934" y="3949"/>
                  <a:pt x="90" y="4218"/>
                </a:cubicBezTo>
                <a:cubicBezTo>
                  <a:pt x="81" y="4218"/>
                  <a:pt x="81" y="4218"/>
                  <a:pt x="81" y="42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18"/>
          <p:cNvSpPr/>
          <p:nvPr/>
        </p:nvSpPr>
        <p:spPr>
          <a:xfrm>
            <a:off x="3948318" y="687697"/>
            <a:ext cx="1778668" cy="1598958"/>
          </a:xfrm>
          <a:custGeom>
            <a:avLst/>
            <a:gdLst/>
            <a:ahLst/>
            <a:cxnLst/>
            <a:rect l="l" t="t" r="r" b="b"/>
            <a:pathLst>
              <a:path w="3404" h="3062" extrusionOk="0">
                <a:moveTo>
                  <a:pt x="2846" y="377"/>
                </a:moveTo>
                <a:lnTo>
                  <a:pt x="2846" y="377"/>
                </a:lnTo>
                <a:cubicBezTo>
                  <a:pt x="2577" y="143"/>
                  <a:pt x="2281" y="9"/>
                  <a:pt x="1930" y="9"/>
                </a:cubicBezTo>
                <a:cubicBezTo>
                  <a:pt x="1356" y="0"/>
                  <a:pt x="925" y="251"/>
                  <a:pt x="629" y="727"/>
                </a:cubicBezTo>
                <a:cubicBezTo>
                  <a:pt x="198" y="1391"/>
                  <a:pt x="72" y="2154"/>
                  <a:pt x="9" y="2936"/>
                </a:cubicBezTo>
                <a:cubicBezTo>
                  <a:pt x="0" y="2989"/>
                  <a:pt x="36" y="3016"/>
                  <a:pt x="90" y="3025"/>
                </a:cubicBezTo>
                <a:cubicBezTo>
                  <a:pt x="135" y="3034"/>
                  <a:pt x="189" y="3034"/>
                  <a:pt x="234" y="3034"/>
                </a:cubicBezTo>
                <a:cubicBezTo>
                  <a:pt x="862" y="3061"/>
                  <a:pt x="1482" y="3034"/>
                  <a:pt x="2092" y="2855"/>
                </a:cubicBezTo>
                <a:cubicBezTo>
                  <a:pt x="2415" y="2765"/>
                  <a:pt x="2711" y="2603"/>
                  <a:pt x="2945" y="2334"/>
                </a:cubicBezTo>
                <a:cubicBezTo>
                  <a:pt x="3322" y="1903"/>
                  <a:pt x="3403" y="1230"/>
                  <a:pt x="3125" y="727"/>
                </a:cubicBezTo>
                <a:cubicBezTo>
                  <a:pt x="3125" y="727"/>
                  <a:pt x="2963" y="476"/>
                  <a:pt x="2846" y="377"/>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18"/>
          <p:cNvSpPr/>
          <p:nvPr/>
        </p:nvSpPr>
        <p:spPr>
          <a:xfrm>
            <a:off x="4386073" y="869711"/>
            <a:ext cx="2449123" cy="836342"/>
          </a:xfrm>
          <a:custGeom>
            <a:avLst/>
            <a:gdLst/>
            <a:ahLst/>
            <a:cxnLst/>
            <a:rect l="l" t="t" r="r" b="b"/>
            <a:pathLst>
              <a:path w="4688" h="1599" extrusionOk="0">
                <a:moveTo>
                  <a:pt x="72" y="1598"/>
                </a:moveTo>
                <a:lnTo>
                  <a:pt x="72" y="1598"/>
                </a:lnTo>
                <a:cubicBezTo>
                  <a:pt x="63" y="1598"/>
                  <a:pt x="45" y="1589"/>
                  <a:pt x="36" y="1580"/>
                </a:cubicBezTo>
                <a:cubicBezTo>
                  <a:pt x="9" y="1562"/>
                  <a:pt x="0" y="1526"/>
                  <a:pt x="27" y="1499"/>
                </a:cubicBezTo>
                <a:cubicBezTo>
                  <a:pt x="539" y="781"/>
                  <a:pt x="1302" y="296"/>
                  <a:pt x="2173" y="153"/>
                </a:cubicBezTo>
                <a:cubicBezTo>
                  <a:pt x="3053" y="0"/>
                  <a:pt x="3932" y="207"/>
                  <a:pt x="4660" y="718"/>
                </a:cubicBezTo>
                <a:cubicBezTo>
                  <a:pt x="4687" y="736"/>
                  <a:pt x="4687" y="772"/>
                  <a:pt x="4669" y="799"/>
                </a:cubicBezTo>
                <a:cubicBezTo>
                  <a:pt x="4651" y="826"/>
                  <a:pt x="4615" y="835"/>
                  <a:pt x="4588" y="817"/>
                </a:cubicBezTo>
                <a:cubicBezTo>
                  <a:pt x="3888" y="323"/>
                  <a:pt x="3044" y="126"/>
                  <a:pt x="2200" y="269"/>
                </a:cubicBezTo>
                <a:cubicBezTo>
                  <a:pt x="1356" y="413"/>
                  <a:pt x="620" y="871"/>
                  <a:pt x="117" y="1571"/>
                </a:cubicBezTo>
                <a:cubicBezTo>
                  <a:pt x="108" y="1589"/>
                  <a:pt x="90" y="1598"/>
                  <a:pt x="72" y="1598"/>
                </a:cubicBezTo>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18"/>
          <p:cNvSpPr/>
          <p:nvPr/>
        </p:nvSpPr>
        <p:spPr>
          <a:xfrm>
            <a:off x="4081948" y="3558448"/>
            <a:ext cx="1942249" cy="1571310"/>
          </a:xfrm>
          <a:custGeom>
            <a:avLst/>
            <a:gdLst/>
            <a:ahLst/>
            <a:cxnLst/>
            <a:rect l="l" t="t" r="r" b="b"/>
            <a:pathLst>
              <a:path w="3717" h="3009" extrusionOk="0">
                <a:moveTo>
                  <a:pt x="80" y="1122"/>
                </a:moveTo>
                <a:lnTo>
                  <a:pt x="80" y="1122"/>
                </a:lnTo>
                <a:cubicBezTo>
                  <a:pt x="0" y="1463"/>
                  <a:pt x="17" y="1796"/>
                  <a:pt x="179" y="2110"/>
                </a:cubicBezTo>
                <a:cubicBezTo>
                  <a:pt x="431" y="2613"/>
                  <a:pt x="852" y="2882"/>
                  <a:pt x="1409" y="2936"/>
                </a:cubicBezTo>
                <a:cubicBezTo>
                  <a:pt x="2199" y="3008"/>
                  <a:pt x="2935" y="2774"/>
                  <a:pt x="3653" y="2469"/>
                </a:cubicBezTo>
                <a:cubicBezTo>
                  <a:pt x="3707" y="2451"/>
                  <a:pt x="3716" y="2406"/>
                  <a:pt x="3699" y="2352"/>
                </a:cubicBezTo>
                <a:cubicBezTo>
                  <a:pt x="3680" y="2307"/>
                  <a:pt x="3663" y="2271"/>
                  <a:pt x="3645" y="2227"/>
                </a:cubicBezTo>
                <a:cubicBezTo>
                  <a:pt x="3384" y="1652"/>
                  <a:pt x="3070" y="1113"/>
                  <a:pt x="2639" y="655"/>
                </a:cubicBezTo>
                <a:cubicBezTo>
                  <a:pt x="2397" y="404"/>
                  <a:pt x="2118" y="224"/>
                  <a:pt x="1786" y="135"/>
                </a:cubicBezTo>
                <a:cubicBezTo>
                  <a:pt x="1221" y="0"/>
                  <a:pt x="592" y="234"/>
                  <a:pt x="269" y="709"/>
                </a:cubicBezTo>
                <a:cubicBezTo>
                  <a:pt x="269" y="709"/>
                  <a:pt x="116" y="970"/>
                  <a:pt x="80" y="1122"/>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18"/>
          <p:cNvSpPr/>
          <p:nvPr/>
        </p:nvSpPr>
        <p:spPr>
          <a:xfrm>
            <a:off x="3747872" y="2717498"/>
            <a:ext cx="1575918" cy="1995241"/>
          </a:xfrm>
          <a:custGeom>
            <a:avLst/>
            <a:gdLst/>
            <a:ahLst/>
            <a:cxnLst/>
            <a:rect l="l" t="t" r="r" b="b"/>
            <a:pathLst>
              <a:path w="3018" h="3817" extrusionOk="0">
                <a:moveTo>
                  <a:pt x="2954" y="3816"/>
                </a:moveTo>
                <a:lnTo>
                  <a:pt x="2954" y="3816"/>
                </a:lnTo>
                <a:cubicBezTo>
                  <a:pt x="2945" y="3816"/>
                  <a:pt x="2945" y="3816"/>
                  <a:pt x="2945" y="3816"/>
                </a:cubicBezTo>
                <a:cubicBezTo>
                  <a:pt x="2065" y="3690"/>
                  <a:pt x="1284" y="3232"/>
                  <a:pt x="754" y="2523"/>
                </a:cubicBezTo>
                <a:cubicBezTo>
                  <a:pt x="225" y="1814"/>
                  <a:pt x="0" y="934"/>
                  <a:pt x="126" y="63"/>
                </a:cubicBezTo>
                <a:cubicBezTo>
                  <a:pt x="126" y="27"/>
                  <a:pt x="162" y="0"/>
                  <a:pt x="189" y="9"/>
                </a:cubicBezTo>
                <a:cubicBezTo>
                  <a:pt x="225" y="9"/>
                  <a:pt x="252" y="45"/>
                  <a:pt x="243" y="72"/>
                </a:cubicBezTo>
                <a:cubicBezTo>
                  <a:pt x="126" y="925"/>
                  <a:pt x="341" y="1769"/>
                  <a:pt x="853" y="2451"/>
                </a:cubicBezTo>
                <a:cubicBezTo>
                  <a:pt x="1365" y="3133"/>
                  <a:pt x="2110" y="3582"/>
                  <a:pt x="2963" y="3699"/>
                </a:cubicBezTo>
                <a:cubicBezTo>
                  <a:pt x="2990" y="3708"/>
                  <a:pt x="3017" y="3735"/>
                  <a:pt x="3008" y="3771"/>
                </a:cubicBezTo>
                <a:cubicBezTo>
                  <a:pt x="3008" y="3798"/>
                  <a:pt x="2981" y="3816"/>
                  <a:pt x="2954" y="3816"/>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19" name="Google Shape;519;p18"/>
          <p:cNvGrpSpPr/>
          <p:nvPr/>
        </p:nvGrpSpPr>
        <p:grpSpPr>
          <a:xfrm>
            <a:off x="4450584" y="3945516"/>
            <a:ext cx="820214" cy="827127"/>
            <a:chOff x="6256100" y="4406950"/>
            <a:chExt cx="820214" cy="827127"/>
          </a:xfrm>
        </p:grpSpPr>
        <p:sp>
          <p:nvSpPr>
            <p:cNvPr id="520" name="Google Shape;520;p18"/>
            <p:cNvSpPr/>
            <p:nvPr/>
          </p:nvSpPr>
          <p:spPr>
            <a:xfrm>
              <a:off x="6256100" y="4406950"/>
              <a:ext cx="820214" cy="827127"/>
            </a:xfrm>
            <a:custGeom>
              <a:avLst/>
              <a:gdLst/>
              <a:ahLst/>
              <a:cxnLst/>
              <a:rect l="l" t="t" r="r" b="b"/>
              <a:pathLst>
                <a:path w="1572" h="1581" extrusionOk="0">
                  <a:moveTo>
                    <a:pt x="1347" y="234"/>
                  </a:moveTo>
                  <a:lnTo>
                    <a:pt x="1347" y="234"/>
                  </a:lnTo>
                  <a:cubicBezTo>
                    <a:pt x="1194" y="90"/>
                    <a:pt x="996" y="0"/>
                    <a:pt x="790" y="0"/>
                  </a:cubicBezTo>
                  <a:cubicBezTo>
                    <a:pt x="574" y="0"/>
                    <a:pt x="377" y="90"/>
                    <a:pt x="233" y="234"/>
                  </a:cubicBezTo>
                  <a:cubicBezTo>
                    <a:pt x="81" y="386"/>
                    <a:pt x="0" y="584"/>
                    <a:pt x="0" y="790"/>
                  </a:cubicBezTo>
                  <a:cubicBezTo>
                    <a:pt x="0" y="1006"/>
                    <a:pt x="81" y="1203"/>
                    <a:pt x="233" y="1347"/>
                  </a:cubicBezTo>
                  <a:cubicBezTo>
                    <a:pt x="377" y="1500"/>
                    <a:pt x="565" y="1580"/>
                    <a:pt x="781" y="1580"/>
                  </a:cubicBezTo>
                  <a:cubicBezTo>
                    <a:pt x="781" y="1580"/>
                    <a:pt x="781" y="1580"/>
                    <a:pt x="790" y="1580"/>
                  </a:cubicBezTo>
                  <a:lnTo>
                    <a:pt x="790" y="1580"/>
                  </a:lnTo>
                  <a:lnTo>
                    <a:pt x="790" y="1580"/>
                  </a:lnTo>
                  <a:cubicBezTo>
                    <a:pt x="996" y="1580"/>
                    <a:pt x="1194" y="1500"/>
                    <a:pt x="1347" y="1347"/>
                  </a:cubicBezTo>
                  <a:cubicBezTo>
                    <a:pt x="1490" y="1203"/>
                    <a:pt x="1571" y="1006"/>
                    <a:pt x="1571" y="790"/>
                  </a:cubicBezTo>
                  <a:cubicBezTo>
                    <a:pt x="1571" y="584"/>
                    <a:pt x="1490" y="386"/>
                    <a:pt x="1347" y="234"/>
                  </a:cubicBezTo>
                  <a:close/>
                  <a:moveTo>
                    <a:pt x="332" y="1284"/>
                  </a:moveTo>
                  <a:lnTo>
                    <a:pt x="332" y="1284"/>
                  </a:lnTo>
                  <a:lnTo>
                    <a:pt x="332" y="1284"/>
                  </a:lnTo>
                  <a:cubicBezTo>
                    <a:pt x="332" y="1275"/>
                    <a:pt x="332" y="1275"/>
                    <a:pt x="332" y="1275"/>
                  </a:cubicBezTo>
                  <a:cubicBezTo>
                    <a:pt x="431" y="1185"/>
                    <a:pt x="601" y="1131"/>
                    <a:pt x="781" y="1131"/>
                  </a:cubicBezTo>
                  <a:cubicBezTo>
                    <a:pt x="960" y="1131"/>
                    <a:pt x="1131" y="1185"/>
                    <a:pt x="1239" y="1284"/>
                  </a:cubicBezTo>
                  <a:lnTo>
                    <a:pt x="1239" y="1284"/>
                  </a:lnTo>
                  <a:lnTo>
                    <a:pt x="1239" y="1293"/>
                  </a:lnTo>
                  <a:cubicBezTo>
                    <a:pt x="1113" y="1410"/>
                    <a:pt x="952" y="1473"/>
                    <a:pt x="790" y="1473"/>
                  </a:cubicBezTo>
                  <a:cubicBezTo>
                    <a:pt x="781" y="1473"/>
                    <a:pt x="772" y="1473"/>
                    <a:pt x="772" y="1473"/>
                  </a:cubicBezTo>
                  <a:cubicBezTo>
                    <a:pt x="601" y="1473"/>
                    <a:pt x="449" y="1401"/>
                    <a:pt x="332" y="1284"/>
                  </a:cubicBezTo>
                  <a:close/>
                  <a:moveTo>
                    <a:pt x="1320" y="1221"/>
                  </a:moveTo>
                  <a:lnTo>
                    <a:pt x="1320" y="1221"/>
                  </a:lnTo>
                  <a:cubicBezTo>
                    <a:pt x="1311" y="1212"/>
                    <a:pt x="1311" y="1212"/>
                    <a:pt x="1302" y="1203"/>
                  </a:cubicBezTo>
                  <a:cubicBezTo>
                    <a:pt x="1248" y="1149"/>
                    <a:pt x="1167" y="1104"/>
                    <a:pt x="1077" y="1078"/>
                  </a:cubicBezTo>
                  <a:cubicBezTo>
                    <a:pt x="987" y="1042"/>
                    <a:pt x="880" y="1024"/>
                    <a:pt x="781" y="1024"/>
                  </a:cubicBezTo>
                  <a:cubicBezTo>
                    <a:pt x="574" y="1024"/>
                    <a:pt x="386" y="1086"/>
                    <a:pt x="260" y="1194"/>
                  </a:cubicBezTo>
                  <a:cubicBezTo>
                    <a:pt x="260" y="1203"/>
                    <a:pt x="251" y="1203"/>
                    <a:pt x="251" y="1212"/>
                  </a:cubicBezTo>
                  <a:cubicBezTo>
                    <a:pt x="153" y="1095"/>
                    <a:pt x="99" y="943"/>
                    <a:pt x="99" y="790"/>
                  </a:cubicBezTo>
                  <a:cubicBezTo>
                    <a:pt x="99" y="611"/>
                    <a:pt x="170" y="440"/>
                    <a:pt x="305" y="305"/>
                  </a:cubicBezTo>
                  <a:cubicBezTo>
                    <a:pt x="431" y="180"/>
                    <a:pt x="601" y="108"/>
                    <a:pt x="790" y="108"/>
                  </a:cubicBezTo>
                  <a:cubicBezTo>
                    <a:pt x="969" y="108"/>
                    <a:pt x="1140" y="180"/>
                    <a:pt x="1266" y="305"/>
                  </a:cubicBezTo>
                  <a:cubicBezTo>
                    <a:pt x="1400" y="440"/>
                    <a:pt x="1472" y="611"/>
                    <a:pt x="1472" y="790"/>
                  </a:cubicBezTo>
                  <a:cubicBezTo>
                    <a:pt x="1472" y="952"/>
                    <a:pt x="1418" y="1095"/>
                    <a:pt x="1320" y="1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18"/>
            <p:cNvSpPr/>
            <p:nvPr/>
          </p:nvSpPr>
          <p:spPr>
            <a:xfrm>
              <a:off x="6449634" y="4496805"/>
              <a:ext cx="426234" cy="426234"/>
            </a:xfrm>
            <a:custGeom>
              <a:avLst/>
              <a:gdLst/>
              <a:ahLst/>
              <a:cxnLst/>
              <a:rect l="l" t="t" r="r" b="b"/>
              <a:pathLst>
                <a:path w="818" h="818" extrusionOk="0">
                  <a:moveTo>
                    <a:pt x="413" y="0"/>
                  </a:moveTo>
                  <a:lnTo>
                    <a:pt x="413" y="0"/>
                  </a:lnTo>
                  <a:cubicBezTo>
                    <a:pt x="188" y="0"/>
                    <a:pt x="0" y="179"/>
                    <a:pt x="0" y="404"/>
                  </a:cubicBezTo>
                  <a:cubicBezTo>
                    <a:pt x="0" y="628"/>
                    <a:pt x="188" y="817"/>
                    <a:pt x="413" y="817"/>
                  </a:cubicBezTo>
                  <a:cubicBezTo>
                    <a:pt x="637" y="817"/>
                    <a:pt x="817" y="628"/>
                    <a:pt x="817" y="404"/>
                  </a:cubicBezTo>
                  <a:cubicBezTo>
                    <a:pt x="817" y="179"/>
                    <a:pt x="637" y="0"/>
                    <a:pt x="413" y="0"/>
                  </a:cubicBezTo>
                  <a:close/>
                  <a:moveTo>
                    <a:pt x="413" y="709"/>
                  </a:moveTo>
                  <a:lnTo>
                    <a:pt x="413" y="709"/>
                  </a:lnTo>
                  <a:cubicBezTo>
                    <a:pt x="242" y="709"/>
                    <a:pt x="108" y="574"/>
                    <a:pt x="108" y="404"/>
                  </a:cubicBezTo>
                  <a:cubicBezTo>
                    <a:pt x="108" y="242"/>
                    <a:pt x="242" y="108"/>
                    <a:pt x="413" y="108"/>
                  </a:cubicBezTo>
                  <a:cubicBezTo>
                    <a:pt x="575" y="108"/>
                    <a:pt x="709" y="242"/>
                    <a:pt x="709" y="404"/>
                  </a:cubicBezTo>
                  <a:cubicBezTo>
                    <a:pt x="709" y="574"/>
                    <a:pt x="575" y="709"/>
                    <a:pt x="413" y="7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2" name="Google Shape;522;p18"/>
          <p:cNvGrpSpPr/>
          <p:nvPr/>
        </p:nvGrpSpPr>
        <p:grpSpPr>
          <a:xfrm>
            <a:off x="6844412" y="2563132"/>
            <a:ext cx="866294" cy="1297138"/>
            <a:chOff x="8649928" y="3024566"/>
            <a:chExt cx="866294" cy="1297138"/>
          </a:xfrm>
        </p:grpSpPr>
        <p:sp>
          <p:nvSpPr>
            <p:cNvPr id="523" name="Google Shape;523;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18"/>
            <p:cNvSpPr/>
            <p:nvPr/>
          </p:nvSpPr>
          <p:spPr>
            <a:xfrm>
              <a:off x="9085380" y="4319399"/>
              <a:ext cx="2303" cy="2305"/>
            </a:xfrm>
            <a:custGeom>
              <a:avLst/>
              <a:gdLst/>
              <a:ahLst/>
              <a:cxnLst/>
              <a:rect l="l" t="t" r="r" b="b"/>
              <a:pathLst>
                <a:path w="1" h="1" extrusionOk="0">
                  <a:moveTo>
                    <a:pt x="0" y="0"/>
                  </a:moveTo>
                  <a:lnTo>
                    <a:pt x="0" y="0"/>
                  </a:lnTo>
                </a:path>
              </a:pathLst>
            </a:custGeom>
            <a:solidFill>
              <a:srgbClr val="5F95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18"/>
            <p:cNvSpPr/>
            <p:nvPr/>
          </p:nvSpPr>
          <p:spPr>
            <a:xfrm>
              <a:off x="8649928" y="3024566"/>
              <a:ext cx="866294" cy="868599"/>
            </a:xfrm>
            <a:custGeom>
              <a:avLst/>
              <a:gdLst/>
              <a:ahLst/>
              <a:cxnLst/>
              <a:rect l="l" t="t" r="r" b="b"/>
              <a:pathLst>
                <a:path w="1660" h="1662" extrusionOk="0">
                  <a:moveTo>
                    <a:pt x="978" y="1616"/>
                  </a:moveTo>
                  <a:lnTo>
                    <a:pt x="978" y="1616"/>
                  </a:lnTo>
                  <a:cubicBezTo>
                    <a:pt x="772" y="1661"/>
                    <a:pt x="556" y="1616"/>
                    <a:pt x="377" y="1490"/>
                  </a:cubicBezTo>
                  <a:cubicBezTo>
                    <a:pt x="206" y="1373"/>
                    <a:pt x="80" y="1194"/>
                    <a:pt x="44" y="978"/>
                  </a:cubicBezTo>
                  <a:cubicBezTo>
                    <a:pt x="0" y="772"/>
                    <a:pt x="44" y="557"/>
                    <a:pt x="170" y="377"/>
                  </a:cubicBezTo>
                  <a:cubicBezTo>
                    <a:pt x="287" y="197"/>
                    <a:pt x="466" y="81"/>
                    <a:pt x="682" y="45"/>
                  </a:cubicBezTo>
                  <a:cubicBezTo>
                    <a:pt x="889" y="0"/>
                    <a:pt x="1104" y="45"/>
                    <a:pt x="1284" y="162"/>
                  </a:cubicBezTo>
                  <a:cubicBezTo>
                    <a:pt x="1463" y="287"/>
                    <a:pt x="1579" y="467"/>
                    <a:pt x="1615" y="682"/>
                  </a:cubicBezTo>
                  <a:cubicBezTo>
                    <a:pt x="1659" y="889"/>
                    <a:pt x="1615" y="1104"/>
                    <a:pt x="1490" y="1284"/>
                  </a:cubicBezTo>
                  <a:cubicBezTo>
                    <a:pt x="1373" y="1454"/>
                    <a:pt x="1194" y="1580"/>
                    <a:pt x="978" y="1616"/>
                  </a:cubicBezTo>
                  <a:close/>
                  <a:moveTo>
                    <a:pt x="700" y="143"/>
                  </a:moveTo>
                  <a:lnTo>
                    <a:pt x="700" y="143"/>
                  </a:lnTo>
                  <a:cubicBezTo>
                    <a:pt x="520" y="179"/>
                    <a:pt x="359" y="278"/>
                    <a:pt x="251" y="440"/>
                  </a:cubicBezTo>
                  <a:cubicBezTo>
                    <a:pt x="152" y="592"/>
                    <a:pt x="107" y="772"/>
                    <a:pt x="143" y="960"/>
                  </a:cubicBezTo>
                  <a:cubicBezTo>
                    <a:pt x="179" y="1140"/>
                    <a:pt x="287" y="1301"/>
                    <a:pt x="439" y="1409"/>
                  </a:cubicBezTo>
                  <a:cubicBezTo>
                    <a:pt x="592" y="1508"/>
                    <a:pt x="781" y="1553"/>
                    <a:pt x="960" y="1517"/>
                  </a:cubicBezTo>
                  <a:cubicBezTo>
                    <a:pt x="1149" y="1481"/>
                    <a:pt x="1301" y="1373"/>
                    <a:pt x="1409" y="1221"/>
                  </a:cubicBezTo>
                  <a:cubicBezTo>
                    <a:pt x="1516" y="1068"/>
                    <a:pt x="1552" y="880"/>
                    <a:pt x="1516" y="700"/>
                  </a:cubicBezTo>
                  <a:cubicBezTo>
                    <a:pt x="1481" y="511"/>
                    <a:pt x="1373" y="359"/>
                    <a:pt x="1221" y="251"/>
                  </a:cubicBezTo>
                  <a:cubicBezTo>
                    <a:pt x="1068" y="143"/>
                    <a:pt x="879" y="108"/>
                    <a:pt x="700" y="14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18"/>
            <p:cNvSpPr/>
            <p:nvPr/>
          </p:nvSpPr>
          <p:spPr>
            <a:xfrm>
              <a:off x="8891846" y="3174324"/>
              <a:ext cx="389371" cy="343291"/>
            </a:xfrm>
            <a:custGeom>
              <a:avLst/>
              <a:gdLst/>
              <a:ahLst/>
              <a:cxnLst/>
              <a:rect l="l" t="t" r="r" b="b"/>
              <a:pathLst>
                <a:path w="747" h="656" extrusionOk="0">
                  <a:moveTo>
                    <a:pt x="728" y="90"/>
                  </a:moveTo>
                  <a:lnTo>
                    <a:pt x="728" y="90"/>
                  </a:lnTo>
                  <a:cubicBezTo>
                    <a:pt x="404" y="557"/>
                    <a:pt x="404" y="557"/>
                    <a:pt x="404" y="557"/>
                  </a:cubicBezTo>
                  <a:cubicBezTo>
                    <a:pt x="395" y="575"/>
                    <a:pt x="387" y="584"/>
                    <a:pt x="368" y="593"/>
                  </a:cubicBezTo>
                  <a:cubicBezTo>
                    <a:pt x="72" y="646"/>
                    <a:pt x="72" y="646"/>
                    <a:pt x="72" y="646"/>
                  </a:cubicBezTo>
                  <a:cubicBezTo>
                    <a:pt x="45" y="655"/>
                    <a:pt x="18" y="638"/>
                    <a:pt x="9" y="602"/>
                  </a:cubicBezTo>
                  <a:cubicBezTo>
                    <a:pt x="0" y="575"/>
                    <a:pt x="18" y="548"/>
                    <a:pt x="54" y="548"/>
                  </a:cubicBezTo>
                  <a:cubicBezTo>
                    <a:pt x="324" y="494"/>
                    <a:pt x="324" y="494"/>
                    <a:pt x="324" y="494"/>
                  </a:cubicBezTo>
                  <a:cubicBezTo>
                    <a:pt x="638" y="27"/>
                    <a:pt x="638" y="27"/>
                    <a:pt x="638" y="27"/>
                  </a:cubicBezTo>
                  <a:cubicBezTo>
                    <a:pt x="656" y="9"/>
                    <a:pt x="692" y="0"/>
                    <a:pt x="710" y="18"/>
                  </a:cubicBezTo>
                  <a:cubicBezTo>
                    <a:pt x="737" y="36"/>
                    <a:pt x="746" y="63"/>
                    <a:pt x="728" y="9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7" name="Google Shape;527;p18"/>
          <p:cNvGrpSpPr/>
          <p:nvPr/>
        </p:nvGrpSpPr>
        <p:grpSpPr>
          <a:xfrm>
            <a:off x="4508183" y="904271"/>
            <a:ext cx="1108213" cy="942326"/>
            <a:chOff x="6313699" y="1365705"/>
            <a:chExt cx="1108213" cy="942326"/>
          </a:xfrm>
        </p:grpSpPr>
        <p:sp>
          <p:nvSpPr>
            <p:cNvPr id="528" name="Google Shape;528;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18"/>
            <p:cNvSpPr/>
            <p:nvPr/>
          </p:nvSpPr>
          <p:spPr>
            <a:xfrm>
              <a:off x="7419607" y="1365705"/>
              <a:ext cx="2305" cy="2305"/>
            </a:xfrm>
            <a:custGeom>
              <a:avLst/>
              <a:gdLst/>
              <a:ahLst/>
              <a:cxnLst/>
              <a:rect l="l" t="t" r="r" b="b"/>
              <a:pathLst>
                <a:path w="1" h="1" extrusionOk="0">
                  <a:moveTo>
                    <a:pt x="0" y="0"/>
                  </a:moveTo>
                  <a:lnTo>
                    <a:pt x="0" y="0"/>
                  </a:lnTo>
                </a:path>
              </a:pathLst>
            </a:custGeom>
            <a:solidFill>
              <a:srgbClr val="3A668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18"/>
            <p:cNvSpPr/>
            <p:nvPr/>
          </p:nvSpPr>
          <p:spPr>
            <a:xfrm>
              <a:off x="6313699" y="1467080"/>
              <a:ext cx="840951" cy="840951"/>
            </a:xfrm>
            <a:custGeom>
              <a:avLst/>
              <a:gdLst/>
              <a:ahLst/>
              <a:cxnLst/>
              <a:rect l="l" t="t" r="r" b="b"/>
              <a:pathLst>
                <a:path w="1609" h="1608" extrusionOk="0">
                  <a:moveTo>
                    <a:pt x="800" y="1607"/>
                  </a:moveTo>
                  <a:lnTo>
                    <a:pt x="800" y="1607"/>
                  </a:lnTo>
                  <a:cubicBezTo>
                    <a:pt x="593" y="1607"/>
                    <a:pt x="387" y="1527"/>
                    <a:pt x="234" y="1374"/>
                  </a:cubicBezTo>
                  <a:cubicBezTo>
                    <a:pt x="81" y="1221"/>
                    <a:pt x="0" y="1024"/>
                    <a:pt x="0" y="808"/>
                  </a:cubicBezTo>
                  <a:cubicBezTo>
                    <a:pt x="0" y="593"/>
                    <a:pt x="81" y="386"/>
                    <a:pt x="234" y="243"/>
                  </a:cubicBezTo>
                  <a:cubicBezTo>
                    <a:pt x="387" y="90"/>
                    <a:pt x="593" y="0"/>
                    <a:pt x="800" y="0"/>
                  </a:cubicBezTo>
                  <a:cubicBezTo>
                    <a:pt x="1015" y="0"/>
                    <a:pt x="1221" y="90"/>
                    <a:pt x="1374" y="243"/>
                  </a:cubicBezTo>
                  <a:cubicBezTo>
                    <a:pt x="1527" y="386"/>
                    <a:pt x="1608" y="593"/>
                    <a:pt x="1608" y="808"/>
                  </a:cubicBezTo>
                  <a:cubicBezTo>
                    <a:pt x="1608" y="1024"/>
                    <a:pt x="1527" y="1221"/>
                    <a:pt x="1374" y="1374"/>
                  </a:cubicBezTo>
                  <a:cubicBezTo>
                    <a:pt x="1221" y="1527"/>
                    <a:pt x="1015" y="1607"/>
                    <a:pt x="800" y="1607"/>
                  </a:cubicBezTo>
                  <a:close/>
                  <a:moveTo>
                    <a:pt x="800" y="108"/>
                  </a:moveTo>
                  <a:lnTo>
                    <a:pt x="800" y="108"/>
                  </a:lnTo>
                  <a:cubicBezTo>
                    <a:pt x="620" y="108"/>
                    <a:pt x="441" y="180"/>
                    <a:pt x="306" y="315"/>
                  </a:cubicBezTo>
                  <a:cubicBezTo>
                    <a:pt x="180" y="449"/>
                    <a:pt x="108" y="620"/>
                    <a:pt x="108" y="808"/>
                  </a:cubicBezTo>
                  <a:cubicBezTo>
                    <a:pt x="108" y="997"/>
                    <a:pt x="180" y="1167"/>
                    <a:pt x="306" y="1302"/>
                  </a:cubicBezTo>
                  <a:cubicBezTo>
                    <a:pt x="441" y="1437"/>
                    <a:pt x="620" y="1508"/>
                    <a:pt x="800" y="1508"/>
                  </a:cubicBezTo>
                  <a:cubicBezTo>
                    <a:pt x="988" y="1508"/>
                    <a:pt x="1168" y="1437"/>
                    <a:pt x="1293" y="1302"/>
                  </a:cubicBezTo>
                  <a:cubicBezTo>
                    <a:pt x="1428" y="1167"/>
                    <a:pt x="1500" y="997"/>
                    <a:pt x="1500" y="808"/>
                  </a:cubicBezTo>
                  <a:cubicBezTo>
                    <a:pt x="1500" y="620"/>
                    <a:pt x="1428" y="449"/>
                    <a:pt x="1293" y="315"/>
                  </a:cubicBezTo>
                  <a:cubicBezTo>
                    <a:pt x="1168" y="180"/>
                    <a:pt x="988" y="108"/>
                    <a:pt x="800" y="10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18"/>
            <p:cNvSpPr/>
            <p:nvPr/>
          </p:nvSpPr>
          <p:spPr>
            <a:xfrm>
              <a:off x="6468066" y="1628358"/>
              <a:ext cx="520698" cy="440060"/>
            </a:xfrm>
            <a:custGeom>
              <a:avLst/>
              <a:gdLst/>
              <a:ahLst/>
              <a:cxnLst/>
              <a:rect l="l" t="t" r="r" b="b"/>
              <a:pathLst>
                <a:path w="997" h="844" extrusionOk="0">
                  <a:moveTo>
                    <a:pt x="978" y="80"/>
                  </a:moveTo>
                  <a:lnTo>
                    <a:pt x="978" y="80"/>
                  </a:lnTo>
                  <a:cubicBezTo>
                    <a:pt x="377" y="826"/>
                    <a:pt x="377" y="826"/>
                    <a:pt x="377" y="826"/>
                  </a:cubicBezTo>
                  <a:lnTo>
                    <a:pt x="377" y="826"/>
                  </a:lnTo>
                  <a:lnTo>
                    <a:pt x="377" y="834"/>
                  </a:lnTo>
                  <a:lnTo>
                    <a:pt x="377" y="834"/>
                  </a:lnTo>
                  <a:cubicBezTo>
                    <a:pt x="368" y="834"/>
                    <a:pt x="368" y="834"/>
                    <a:pt x="368" y="834"/>
                  </a:cubicBezTo>
                  <a:lnTo>
                    <a:pt x="368" y="834"/>
                  </a:lnTo>
                  <a:lnTo>
                    <a:pt x="368" y="834"/>
                  </a:lnTo>
                  <a:cubicBezTo>
                    <a:pt x="359" y="834"/>
                    <a:pt x="359" y="834"/>
                    <a:pt x="359" y="834"/>
                  </a:cubicBezTo>
                  <a:cubicBezTo>
                    <a:pt x="359" y="834"/>
                    <a:pt x="359" y="834"/>
                    <a:pt x="359" y="843"/>
                  </a:cubicBezTo>
                  <a:lnTo>
                    <a:pt x="359" y="843"/>
                  </a:lnTo>
                  <a:lnTo>
                    <a:pt x="350" y="843"/>
                  </a:lnTo>
                  <a:lnTo>
                    <a:pt x="350" y="843"/>
                  </a:lnTo>
                  <a:lnTo>
                    <a:pt x="350" y="843"/>
                  </a:lnTo>
                  <a:lnTo>
                    <a:pt x="350" y="843"/>
                  </a:lnTo>
                  <a:lnTo>
                    <a:pt x="350" y="843"/>
                  </a:lnTo>
                  <a:lnTo>
                    <a:pt x="350" y="843"/>
                  </a:lnTo>
                  <a:cubicBezTo>
                    <a:pt x="350" y="843"/>
                    <a:pt x="350" y="843"/>
                    <a:pt x="341" y="843"/>
                  </a:cubicBezTo>
                  <a:lnTo>
                    <a:pt x="341" y="843"/>
                  </a:lnTo>
                  <a:lnTo>
                    <a:pt x="341" y="843"/>
                  </a:lnTo>
                  <a:lnTo>
                    <a:pt x="341" y="843"/>
                  </a:lnTo>
                  <a:lnTo>
                    <a:pt x="341" y="843"/>
                  </a:lnTo>
                  <a:cubicBezTo>
                    <a:pt x="332" y="843"/>
                    <a:pt x="332" y="834"/>
                    <a:pt x="332" y="834"/>
                  </a:cubicBezTo>
                  <a:lnTo>
                    <a:pt x="332" y="834"/>
                  </a:lnTo>
                  <a:cubicBezTo>
                    <a:pt x="323" y="834"/>
                    <a:pt x="323" y="834"/>
                    <a:pt x="323" y="834"/>
                  </a:cubicBezTo>
                  <a:lnTo>
                    <a:pt x="323" y="834"/>
                  </a:lnTo>
                  <a:lnTo>
                    <a:pt x="323" y="834"/>
                  </a:lnTo>
                  <a:cubicBezTo>
                    <a:pt x="323" y="834"/>
                    <a:pt x="323" y="834"/>
                    <a:pt x="314" y="834"/>
                  </a:cubicBezTo>
                  <a:lnTo>
                    <a:pt x="314" y="826"/>
                  </a:lnTo>
                  <a:lnTo>
                    <a:pt x="314" y="826"/>
                  </a:lnTo>
                  <a:cubicBezTo>
                    <a:pt x="18" y="529"/>
                    <a:pt x="18" y="529"/>
                    <a:pt x="18" y="529"/>
                  </a:cubicBezTo>
                  <a:cubicBezTo>
                    <a:pt x="0" y="511"/>
                    <a:pt x="0" y="484"/>
                    <a:pt x="18" y="466"/>
                  </a:cubicBezTo>
                  <a:cubicBezTo>
                    <a:pt x="36" y="448"/>
                    <a:pt x="72" y="448"/>
                    <a:pt x="90" y="466"/>
                  </a:cubicBezTo>
                  <a:cubicBezTo>
                    <a:pt x="341" y="727"/>
                    <a:pt x="341" y="727"/>
                    <a:pt x="341" y="727"/>
                  </a:cubicBezTo>
                  <a:cubicBezTo>
                    <a:pt x="907" y="26"/>
                    <a:pt x="907" y="26"/>
                    <a:pt x="907" y="26"/>
                  </a:cubicBezTo>
                  <a:cubicBezTo>
                    <a:pt x="924" y="0"/>
                    <a:pt x="951" y="0"/>
                    <a:pt x="978" y="17"/>
                  </a:cubicBezTo>
                  <a:cubicBezTo>
                    <a:pt x="996" y="36"/>
                    <a:pt x="996" y="62"/>
                    <a:pt x="978" y="8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32" name="Google Shape;532;p18"/>
          <p:cNvSpPr txBox="1"/>
          <p:nvPr/>
        </p:nvSpPr>
        <p:spPr>
          <a:xfrm>
            <a:off x="230800" y="336475"/>
            <a:ext cx="3105300" cy="827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8DC641"/>
              </a:buClr>
              <a:buSzPts val="2800"/>
              <a:buFont typeface="Arial"/>
              <a:buNone/>
            </a:pPr>
            <a:r>
              <a:rPr lang="en-US" sz="2000" b="1" i="0" u="none" strike="noStrike" cap="none">
                <a:solidFill>
                  <a:srgbClr val="8DC641"/>
                </a:solidFill>
                <a:latin typeface="Calibri"/>
                <a:ea typeface="Calibri"/>
                <a:cs typeface="Calibri"/>
                <a:sym typeface="Calibri"/>
              </a:rPr>
              <a:t>Instil a sense of environmental stewardship</a:t>
            </a:r>
            <a:endParaRPr sz="2000" b="0" i="0" u="none" strike="noStrike" cap="none">
              <a:solidFill>
                <a:srgbClr val="000000"/>
              </a:solidFill>
              <a:latin typeface="Arial"/>
              <a:ea typeface="Arial"/>
              <a:cs typeface="Arial"/>
              <a:sym typeface="Arial"/>
            </a:endParaRPr>
          </a:p>
        </p:txBody>
      </p:sp>
      <p:sp>
        <p:nvSpPr>
          <p:cNvPr id="533" name="Google Shape;533;p18"/>
          <p:cNvSpPr txBox="1"/>
          <p:nvPr/>
        </p:nvSpPr>
        <p:spPr>
          <a:xfrm>
            <a:off x="230800" y="1268850"/>
            <a:ext cx="3255600" cy="2956800"/>
          </a:xfrm>
          <a:prstGeom prst="rect">
            <a:avLst/>
          </a:prstGeom>
          <a:no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i="0" u="none" strike="noStrike" cap="none">
                <a:solidFill>
                  <a:srgbClr val="000000"/>
                </a:solidFill>
                <a:latin typeface="Calibri"/>
                <a:ea typeface="Calibri"/>
                <a:cs typeface="Calibri"/>
                <a:sym typeface="Calibri"/>
              </a:rPr>
              <a:t>Agroecological principles emphasise the interconnectedness of human activities and the natural world. By involving young people in agroecological practices, we can instil a deeper understanding of environmental stewardship and encourage responsible resource management.</a:t>
            </a:r>
            <a:endParaRPr sz="1900" i="0" u="none" strike="noStrike" cap="none">
              <a:solidFill>
                <a:srgbClr val="000000"/>
              </a:solidFill>
              <a:latin typeface="Calibri"/>
              <a:ea typeface="Calibri"/>
              <a:cs typeface="Calibri"/>
              <a:sym typeface="Calibri"/>
            </a:endParaRPr>
          </a:p>
        </p:txBody>
      </p:sp>
      <p:cxnSp>
        <p:nvCxnSpPr>
          <p:cNvPr id="534" name="Google Shape;534;p18"/>
          <p:cNvCxnSpPr/>
          <p:nvPr/>
        </p:nvCxnSpPr>
        <p:spPr>
          <a:xfrm rot="10800000">
            <a:off x="2770679" y="1046615"/>
            <a:ext cx="1873439" cy="8679"/>
          </a:xfrm>
          <a:prstGeom prst="straightConnector1">
            <a:avLst/>
          </a:prstGeom>
          <a:noFill/>
          <a:ln w="12950" cap="flat" cmpd="sng">
            <a:solidFill>
              <a:srgbClr val="8DC641"/>
            </a:solidFill>
            <a:prstDash val="solid"/>
            <a:round/>
            <a:headEnd type="none" w="sm" len="sm"/>
            <a:tailEnd type="none" w="sm" len="sm"/>
          </a:ln>
        </p:spPr>
      </p:cxnSp>
      <p:sp>
        <p:nvSpPr>
          <p:cNvPr id="535" name="Google Shape;535;p18"/>
          <p:cNvSpPr/>
          <p:nvPr/>
        </p:nvSpPr>
        <p:spPr>
          <a:xfrm>
            <a:off x="2724248" y="1005646"/>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75A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18"/>
          <p:cNvSpPr txBox="1"/>
          <p:nvPr/>
        </p:nvSpPr>
        <p:spPr>
          <a:xfrm>
            <a:off x="230804" y="4673025"/>
            <a:ext cx="2972700" cy="339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3C1D3"/>
              </a:buClr>
              <a:buSzPts val="2800"/>
              <a:buFont typeface="Arial"/>
              <a:buNone/>
            </a:pPr>
            <a:r>
              <a:rPr lang="en-US" sz="2000" b="1" i="0" u="none" strike="noStrike" cap="none">
                <a:solidFill>
                  <a:srgbClr val="63C1D3"/>
                </a:solidFill>
                <a:latin typeface="Calibri"/>
                <a:ea typeface="Calibri"/>
                <a:cs typeface="Calibri"/>
                <a:sym typeface="Calibri"/>
              </a:rPr>
              <a:t>Strengthening food security and nutrition</a:t>
            </a:r>
            <a:endParaRPr sz="2000" b="0" i="0" u="none" strike="noStrike" cap="none">
              <a:solidFill>
                <a:srgbClr val="000000"/>
              </a:solidFill>
              <a:latin typeface="Arial"/>
              <a:ea typeface="Arial"/>
              <a:cs typeface="Arial"/>
              <a:sym typeface="Arial"/>
            </a:endParaRPr>
          </a:p>
        </p:txBody>
      </p:sp>
      <p:sp>
        <p:nvSpPr>
          <p:cNvPr id="537" name="Google Shape;537;p18"/>
          <p:cNvSpPr txBox="1"/>
          <p:nvPr/>
        </p:nvSpPr>
        <p:spPr>
          <a:xfrm>
            <a:off x="1132284" y="5336540"/>
            <a:ext cx="6636600" cy="11598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b="0" i="0" u="none" strike="noStrike" cap="none">
                <a:solidFill>
                  <a:srgbClr val="000000"/>
                </a:solidFill>
                <a:latin typeface="Calibri"/>
                <a:ea typeface="Calibri"/>
                <a:cs typeface="Calibri"/>
                <a:sym typeface="Calibri"/>
              </a:rPr>
              <a:t>Agroecological practices often focus on diversifying food production, which can improve household diets and contribute to better nutrition for young people and their families. This can have a long-term impact on health and well-being.</a:t>
            </a:r>
            <a:endParaRPr sz="1900" b="0" i="0" u="none" strike="noStrike" cap="none">
              <a:solidFill>
                <a:srgbClr val="000000"/>
              </a:solidFill>
              <a:latin typeface="Arial"/>
              <a:ea typeface="Arial"/>
              <a:cs typeface="Arial"/>
              <a:sym typeface="Arial"/>
            </a:endParaRPr>
          </a:p>
        </p:txBody>
      </p:sp>
      <p:sp>
        <p:nvSpPr>
          <p:cNvPr id="538" name="Google Shape;538;p18"/>
          <p:cNvSpPr txBox="1"/>
          <p:nvPr/>
        </p:nvSpPr>
        <p:spPr>
          <a:xfrm>
            <a:off x="9545319" y="1581878"/>
            <a:ext cx="2302500" cy="33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9FDADF"/>
              </a:buClr>
              <a:buSzPts val="2800"/>
              <a:buFont typeface="Arial"/>
              <a:buNone/>
            </a:pPr>
            <a:r>
              <a:rPr lang="en-US" sz="2000" b="1" i="0" u="none" strike="noStrike" cap="none">
                <a:solidFill>
                  <a:srgbClr val="9FDADF"/>
                </a:solidFill>
                <a:latin typeface="Calibri"/>
                <a:ea typeface="Calibri"/>
                <a:cs typeface="Calibri"/>
                <a:sym typeface="Calibri"/>
              </a:rPr>
              <a:t>Promoting entrepreneurship and innovation</a:t>
            </a:r>
            <a:endParaRPr sz="2000" b="0" i="0" u="none" strike="noStrike" cap="none">
              <a:solidFill>
                <a:srgbClr val="000000"/>
              </a:solidFill>
              <a:latin typeface="Arial"/>
              <a:ea typeface="Arial"/>
              <a:cs typeface="Arial"/>
              <a:sym typeface="Arial"/>
            </a:endParaRPr>
          </a:p>
        </p:txBody>
      </p:sp>
      <p:sp>
        <p:nvSpPr>
          <p:cNvPr id="539" name="Google Shape;539;p18"/>
          <p:cNvSpPr txBox="1"/>
          <p:nvPr/>
        </p:nvSpPr>
        <p:spPr>
          <a:xfrm>
            <a:off x="8342525" y="2563125"/>
            <a:ext cx="3542400" cy="33015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1900" b="0" i="0" u="none" strike="noStrike" cap="none">
                <a:solidFill>
                  <a:srgbClr val="000000"/>
                </a:solidFill>
                <a:latin typeface="Calibri"/>
                <a:ea typeface="Calibri"/>
                <a:cs typeface="Calibri"/>
                <a:sym typeface="Calibri"/>
              </a:rPr>
              <a:t>Agroecology offers a range of opportunities for young people to develop entrepreneurial skills and apply innovative solutions to agricultural challenges. By participating in agroecological projects, young people can gain practical experience, develop problem-solving skills and contribute to the sustainable development of their communities.</a:t>
            </a:r>
            <a:endParaRPr sz="1900" b="0" i="0" u="none" strike="noStrike" cap="none">
              <a:solidFill>
                <a:srgbClr val="000000"/>
              </a:solidFill>
              <a:latin typeface="Arial"/>
              <a:ea typeface="Arial"/>
              <a:cs typeface="Arial"/>
              <a:sym typeface="Arial"/>
            </a:endParaRPr>
          </a:p>
        </p:txBody>
      </p:sp>
      <p:grpSp>
        <p:nvGrpSpPr>
          <p:cNvPr id="540" name="Google Shape;540;p18"/>
          <p:cNvGrpSpPr/>
          <p:nvPr/>
        </p:nvGrpSpPr>
        <p:grpSpPr>
          <a:xfrm>
            <a:off x="3203538" y="5012332"/>
            <a:ext cx="1919870" cy="90131"/>
            <a:chOff x="6348336" y="5127450"/>
            <a:chExt cx="1919870" cy="90131"/>
          </a:xfrm>
        </p:grpSpPr>
        <p:cxnSp>
          <p:nvCxnSpPr>
            <p:cNvPr id="541" name="Google Shape;541;p18"/>
            <p:cNvCxnSpPr/>
            <p:nvPr/>
          </p:nvCxnSpPr>
          <p:spPr>
            <a:xfrm rot="10800000">
              <a:off x="6394767" y="5168419"/>
              <a:ext cx="1873439" cy="8679"/>
            </a:xfrm>
            <a:prstGeom prst="straightConnector1">
              <a:avLst/>
            </a:prstGeom>
            <a:noFill/>
            <a:ln w="12950" cap="flat" cmpd="sng">
              <a:solidFill>
                <a:srgbClr val="63C1D3"/>
              </a:solidFill>
              <a:prstDash val="solid"/>
              <a:round/>
              <a:headEnd type="none" w="sm" len="sm"/>
              <a:tailEnd type="none" w="sm" len="sm"/>
            </a:ln>
          </p:spPr>
        </p:cxnSp>
        <p:sp>
          <p:nvSpPr>
            <p:cNvPr id="542" name="Google Shape;542;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63C1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43" name="Google Shape;543;p18"/>
          <p:cNvGrpSpPr/>
          <p:nvPr/>
        </p:nvGrpSpPr>
        <p:grpSpPr>
          <a:xfrm rot="10800000">
            <a:off x="7475701" y="2132979"/>
            <a:ext cx="1919870" cy="90131"/>
            <a:chOff x="6348336" y="5127450"/>
            <a:chExt cx="1919870" cy="90131"/>
          </a:xfrm>
        </p:grpSpPr>
        <p:cxnSp>
          <p:nvCxnSpPr>
            <p:cNvPr id="544" name="Google Shape;544;p18"/>
            <p:cNvCxnSpPr/>
            <p:nvPr/>
          </p:nvCxnSpPr>
          <p:spPr>
            <a:xfrm rot="10800000">
              <a:off x="6394767" y="5168419"/>
              <a:ext cx="1873439" cy="8679"/>
            </a:xfrm>
            <a:prstGeom prst="straightConnector1">
              <a:avLst/>
            </a:prstGeom>
            <a:noFill/>
            <a:ln w="12950" cap="flat" cmpd="sng">
              <a:solidFill>
                <a:srgbClr val="9FDADF"/>
              </a:solidFill>
              <a:prstDash val="solid"/>
              <a:round/>
              <a:headEnd type="none" w="sm" len="sm"/>
              <a:tailEnd type="none" w="sm" len="sm"/>
            </a:ln>
          </p:spPr>
        </p:cxnSp>
        <p:sp>
          <p:nvSpPr>
            <p:cNvPr id="545" name="Google Shape;545;p18"/>
            <p:cNvSpPr/>
            <p:nvPr/>
          </p:nvSpPr>
          <p:spPr>
            <a:xfrm>
              <a:off x="6348336" y="5127450"/>
              <a:ext cx="90131" cy="90131"/>
            </a:xfrm>
            <a:custGeom>
              <a:avLst/>
              <a:gdLst/>
              <a:ahLst/>
              <a:cxnLst/>
              <a:rect l="l" t="t" r="r" b="b"/>
              <a:pathLst>
                <a:path w="145" h="146" extrusionOk="0">
                  <a:moveTo>
                    <a:pt x="126" y="118"/>
                  </a:moveTo>
                  <a:lnTo>
                    <a:pt x="126" y="118"/>
                  </a:lnTo>
                  <a:cubicBezTo>
                    <a:pt x="144" y="91"/>
                    <a:pt x="144" y="46"/>
                    <a:pt x="117" y="28"/>
                  </a:cubicBezTo>
                  <a:cubicBezTo>
                    <a:pt x="90" y="0"/>
                    <a:pt x="54" y="0"/>
                    <a:pt x="27" y="28"/>
                  </a:cubicBezTo>
                  <a:cubicBezTo>
                    <a:pt x="0" y="54"/>
                    <a:pt x="0" y="100"/>
                    <a:pt x="27" y="118"/>
                  </a:cubicBezTo>
                  <a:cubicBezTo>
                    <a:pt x="54" y="145"/>
                    <a:pt x="99" y="145"/>
                    <a:pt x="126" y="118"/>
                  </a:cubicBezTo>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6" name="Google Shape;546;p18"/>
          <p:cNvSpPr txBox="1"/>
          <p:nvPr/>
        </p:nvSpPr>
        <p:spPr>
          <a:xfrm>
            <a:off x="7310200" y="404275"/>
            <a:ext cx="4881900" cy="69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900" b="1" i="0" u="none" strike="noStrike" cap="none">
                <a:solidFill>
                  <a:srgbClr val="0D0D0D"/>
                </a:solidFill>
                <a:latin typeface="Calibri"/>
                <a:ea typeface="Calibri"/>
                <a:cs typeface="Calibri"/>
                <a:sym typeface="Calibri"/>
              </a:rPr>
              <a:t>Educating </a:t>
            </a:r>
            <a:r>
              <a:rPr lang="en-US" sz="2900" b="1">
                <a:solidFill>
                  <a:srgbClr val="0D0D0D"/>
                </a:solidFill>
                <a:latin typeface="Calibri"/>
                <a:ea typeface="Calibri"/>
                <a:cs typeface="Calibri"/>
                <a:sym typeface="Calibri"/>
              </a:rPr>
              <a:t>&amp;</a:t>
            </a:r>
            <a:r>
              <a:rPr lang="en-US" sz="2900" b="1" i="0" u="none" strike="noStrike" cap="none">
                <a:solidFill>
                  <a:srgbClr val="0D0D0D"/>
                </a:solidFill>
                <a:latin typeface="Calibri"/>
                <a:ea typeface="Calibri"/>
                <a:cs typeface="Calibri"/>
                <a:sym typeface="Calibri"/>
              </a:rPr>
              <a:t> Engaging Youth</a:t>
            </a:r>
            <a:endParaRPr sz="2900" b="1" i="0" u="none" strike="noStrike" cap="none">
              <a:solidFill>
                <a:srgbClr val="0D0D0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D0D0D"/>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g2e8e45bbabd_0_0"/>
          <p:cNvSpPr txBox="1">
            <a:spLocks noGrp="1"/>
          </p:cNvSpPr>
          <p:nvPr>
            <p:ph type="body" idx="1"/>
          </p:nvPr>
        </p:nvSpPr>
        <p:spPr>
          <a:xfrm>
            <a:off x="765300" y="1659050"/>
            <a:ext cx="7878826" cy="1518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2100" dirty="0"/>
              <a:t>The </a:t>
            </a:r>
            <a:r>
              <a:rPr lang="en-US" sz="2100" u="sng" dirty="0">
                <a:solidFill>
                  <a:schemeClr val="hlink"/>
                </a:solidFill>
                <a:hlinkClick r:id="rId3"/>
              </a:rPr>
              <a:t>XFARM</a:t>
            </a:r>
            <a:r>
              <a:rPr lang="en-US" sz="2100" dirty="0"/>
              <a:t> cooperative, located in San Vito </a:t>
            </a:r>
            <a:r>
              <a:rPr lang="en-US" sz="2100" dirty="0" err="1"/>
              <a:t>dei</a:t>
            </a:r>
            <a:r>
              <a:rPr lang="en-US" sz="2100" dirty="0"/>
              <a:t> </a:t>
            </a:r>
            <a:r>
              <a:rPr lang="en-US" sz="2100" dirty="0" err="1"/>
              <a:t>Normanni</a:t>
            </a:r>
            <a:r>
              <a:rPr lang="en-US" sz="2100" dirty="0"/>
              <a:t> in the heart of Puglia, is an exceptional example of how agroecology can positively transform rural communities. Founding their operations on land once in the hands of </a:t>
            </a:r>
            <a:r>
              <a:rPr lang="en-US" sz="2100" dirty="0" err="1"/>
              <a:t>organised</a:t>
            </a:r>
            <a:r>
              <a:rPr lang="en-US" sz="2100" dirty="0"/>
              <a:t> crime, XFARM has created an ecological and social farm model that regenerates the ecosystem and generates significant social benefits.  </a:t>
            </a:r>
            <a:endParaRPr sz="2100"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228600" lvl="0" indent="-228600" algn="l" rtl="0">
              <a:lnSpc>
                <a:spcPct val="90000"/>
              </a:lnSpc>
              <a:spcBef>
                <a:spcPts val="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p:txBody>
      </p:sp>
      <p:sp>
        <p:nvSpPr>
          <p:cNvPr id="552" name="Google Shape;552;g2e8e45bbabd_0_0"/>
          <p:cNvSpPr txBox="1">
            <a:spLocks noGrp="1"/>
          </p:cNvSpPr>
          <p:nvPr>
            <p:ph type="body" idx="2"/>
          </p:nvPr>
        </p:nvSpPr>
        <p:spPr>
          <a:xfrm>
            <a:off x="689100" y="570575"/>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dirty="0">
                <a:solidFill>
                  <a:srgbClr val="75A949"/>
                </a:solidFill>
              </a:rPr>
              <a:t>Social Impacts and Empowerment: </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r>
              <a:rPr lang="en-US" sz="3500" b="1" dirty="0">
                <a:solidFill>
                  <a:srgbClr val="75A949"/>
                </a:solidFill>
              </a:rPr>
              <a:t>The Case of XFARM in Apulia</a:t>
            </a: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sp>
        <p:nvSpPr>
          <p:cNvPr id="553" name="Google Shape;553;g2e8e45bbabd_0_0"/>
          <p:cNvSpPr txBox="1"/>
          <p:nvPr/>
        </p:nvSpPr>
        <p:spPr>
          <a:xfrm>
            <a:off x="765300" y="4046975"/>
            <a:ext cx="10661400" cy="1819276"/>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US" sz="2000" b="1" dirty="0">
                <a:highlight>
                  <a:srgbClr val="8DC641"/>
                </a:highlight>
                <a:latin typeface="Calibri"/>
                <a:ea typeface="Calibri"/>
                <a:cs typeface="Calibri"/>
                <a:sym typeface="Calibri"/>
              </a:rPr>
              <a:t>Ecological and Social Regeneration</a:t>
            </a:r>
            <a:endParaRPr sz="2000" b="1" dirty="0">
              <a:highlight>
                <a:srgbClr val="8DC641"/>
              </a:highlight>
              <a:latin typeface="Calibri"/>
              <a:ea typeface="Calibri"/>
              <a:cs typeface="Calibri"/>
              <a:sym typeface="Calibri"/>
            </a:endParaRPr>
          </a:p>
          <a:p>
            <a:pPr marL="0" lvl="0" indent="0" algn="just" rtl="0">
              <a:lnSpc>
                <a:spcPct val="115000"/>
              </a:lnSpc>
              <a:spcBef>
                <a:spcPts val="1200"/>
              </a:spcBef>
              <a:spcAft>
                <a:spcPts val="0"/>
              </a:spcAft>
              <a:buNone/>
            </a:pPr>
            <a:r>
              <a:rPr lang="en-US" sz="2000" dirty="0">
                <a:latin typeface="Calibri"/>
                <a:ea typeface="Calibri"/>
                <a:cs typeface="Calibri"/>
                <a:sym typeface="Calibri"/>
              </a:rPr>
              <a:t>Through the transformation of 50 hectares into a multifunctional rural hub, XFARM promoted biodiversity and implemented circular economy practices. They reintegrated native plant varieties and organic and regenerative farming practices, improving soil fertility and eliminating 	environmental contamination.</a:t>
            </a:r>
            <a:endParaRPr sz="2000" dirty="0">
              <a:latin typeface="Calibri"/>
              <a:ea typeface="Calibri"/>
              <a:cs typeface="Calibri"/>
              <a:sym typeface="Calibri"/>
            </a:endParaRPr>
          </a:p>
          <a:p>
            <a:pPr marL="0" lvl="0" indent="0" algn="l" rtl="0">
              <a:lnSpc>
                <a:spcPct val="115000"/>
              </a:lnSpc>
              <a:spcBef>
                <a:spcPts val="1200"/>
              </a:spcBef>
              <a:spcAft>
                <a:spcPts val="0"/>
              </a:spcAft>
              <a:buNone/>
            </a:pPr>
            <a:endParaRPr sz="2000"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228600" lvl="0" indent="-228600" algn="l" rtl="0">
              <a:lnSpc>
                <a:spcPct val="90000"/>
              </a:lnSpc>
              <a:spcBef>
                <a:spcPts val="0"/>
              </a:spcBef>
              <a:spcAft>
                <a:spcPts val="0"/>
              </a:spcAft>
              <a:buClr>
                <a:srgbClr val="000000"/>
              </a:buClr>
              <a:buSzPts val="2400"/>
              <a:buFont typeface="Arial"/>
              <a:buNone/>
            </a:pPr>
            <a:endParaRPr sz="2000" dirty="0"/>
          </a:p>
          <a:p>
            <a:pPr marL="0" lvl="0" indent="0" algn="l" rtl="0">
              <a:lnSpc>
                <a:spcPct val="90000"/>
              </a:lnSpc>
              <a:spcBef>
                <a:spcPts val="1000"/>
              </a:spcBef>
              <a:spcAft>
                <a:spcPts val="0"/>
              </a:spcAft>
              <a:buClr>
                <a:srgbClr val="000000"/>
              </a:buClr>
              <a:buSzPts val="2400"/>
              <a:buFont typeface="Arial"/>
              <a:buNone/>
            </a:pPr>
            <a:endParaRPr sz="2000" dirty="0"/>
          </a:p>
          <a:p>
            <a:pPr marL="0" lvl="0" indent="0" algn="l" rtl="0">
              <a:lnSpc>
                <a:spcPct val="90000"/>
              </a:lnSpc>
              <a:spcBef>
                <a:spcPts val="1000"/>
              </a:spcBef>
              <a:spcAft>
                <a:spcPts val="0"/>
              </a:spcAft>
              <a:buClr>
                <a:srgbClr val="000000"/>
              </a:buClr>
              <a:buSzPts val="2400"/>
              <a:buFont typeface="Arial"/>
              <a:buNone/>
            </a:pPr>
            <a:endParaRPr sz="2000" dirty="0"/>
          </a:p>
          <a:p>
            <a:pPr marL="0" lvl="0" indent="0" algn="l" rtl="0">
              <a:spcBef>
                <a:spcPts val="0"/>
              </a:spcBef>
              <a:spcAft>
                <a:spcPts val="0"/>
              </a:spcAft>
              <a:buNone/>
            </a:pPr>
            <a:endParaRPr sz="2000" dirty="0"/>
          </a:p>
        </p:txBody>
      </p:sp>
      <p:pic>
        <p:nvPicPr>
          <p:cNvPr id="554" name="Google Shape;554;g2e8e45bbabd_0_0">
            <a:hlinkClick r:id="rId4"/>
          </p:cNvPr>
          <p:cNvPicPr preferRelativeResize="0"/>
          <p:nvPr/>
        </p:nvPicPr>
        <p:blipFill>
          <a:blip r:embed="rId5">
            <a:alphaModFix/>
          </a:blip>
          <a:stretch>
            <a:fillRect/>
          </a:stretch>
        </p:blipFill>
        <p:spPr>
          <a:xfrm>
            <a:off x="9056600" y="1218788"/>
            <a:ext cx="2173975" cy="3060175"/>
          </a:xfrm>
          <a:prstGeom prst="rect">
            <a:avLst/>
          </a:prstGeom>
          <a:noFill/>
          <a:ln>
            <a:noFill/>
          </a:ln>
        </p:spPr>
      </p:pic>
      <p:pic>
        <p:nvPicPr>
          <p:cNvPr id="555" name="Google Shape;555;g2e8e45bbabd_0_0"/>
          <p:cNvPicPr preferRelativeResize="0"/>
          <p:nvPr/>
        </p:nvPicPr>
        <p:blipFill>
          <a:blip r:embed="rId6">
            <a:alphaModFix/>
          </a:blip>
          <a:stretch>
            <a:fillRect/>
          </a:stretch>
        </p:blipFill>
        <p:spPr>
          <a:xfrm>
            <a:off x="6965318" y="3693325"/>
            <a:ext cx="1937231" cy="803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e8e45bbabd_1_2"/>
          <p:cNvSpPr txBox="1">
            <a:spLocks noGrp="1"/>
          </p:cNvSpPr>
          <p:nvPr>
            <p:ph type="body" idx="1"/>
          </p:nvPr>
        </p:nvSpPr>
        <p:spPr>
          <a:xfrm>
            <a:off x="798450" y="1490025"/>
            <a:ext cx="11122800" cy="4393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600"/>
              </a:spcAft>
              <a:buNone/>
            </a:pPr>
            <a:r>
              <a:rPr lang="en-US" sz="2100" b="1" dirty="0">
                <a:highlight>
                  <a:srgbClr val="8DC641"/>
                </a:highlight>
              </a:rPr>
              <a:t>Community Empowerment</a:t>
            </a:r>
            <a:r>
              <a:rPr lang="en-US" sz="2100" dirty="0"/>
              <a:t> </a:t>
            </a:r>
            <a:endParaRPr sz="2100" dirty="0"/>
          </a:p>
          <a:p>
            <a:pPr marL="0" lvl="0" indent="0" algn="l" rtl="0">
              <a:lnSpc>
                <a:spcPct val="115000"/>
              </a:lnSpc>
              <a:spcBef>
                <a:spcPts val="0"/>
              </a:spcBef>
              <a:spcAft>
                <a:spcPts val="600"/>
              </a:spcAft>
              <a:buNone/>
            </a:pPr>
            <a:r>
              <a:rPr lang="en-US" sz="2100" dirty="0"/>
              <a:t>XFARM has a strong commitment to </a:t>
            </a:r>
            <a:r>
              <a:rPr lang="en-US" sz="2100" dirty="0" err="1"/>
              <a:t>labour</a:t>
            </a:r>
            <a:r>
              <a:rPr lang="en-US" sz="2100" dirty="0"/>
              <a:t> integration, especially for people with difficulties in accessing the </a:t>
            </a:r>
            <a:r>
              <a:rPr lang="en-US" sz="2100" dirty="0" err="1"/>
              <a:t>labour</a:t>
            </a:r>
            <a:r>
              <a:rPr lang="en-US" sz="2100" dirty="0"/>
              <a:t> market, such as individuals with mental suffering or those coming from detention backgrounds. Agriculture thus becomes not only a means of producing food but also a tool for social and personal integration. </a:t>
            </a:r>
          </a:p>
          <a:p>
            <a:pPr marL="0" lvl="0" indent="0" algn="l" rtl="0">
              <a:lnSpc>
                <a:spcPct val="115000"/>
              </a:lnSpc>
              <a:spcBef>
                <a:spcPts val="0"/>
              </a:spcBef>
              <a:spcAft>
                <a:spcPts val="600"/>
              </a:spcAft>
              <a:buNone/>
            </a:pPr>
            <a:endParaRPr sz="500" dirty="0"/>
          </a:p>
          <a:p>
            <a:pPr marL="0" lvl="0" indent="0" algn="l" rtl="0">
              <a:lnSpc>
                <a:spcPct val="115000"/>
              </a:lnSpc>
              <a:spcBef>
                <a:spcPts val="0"/>
              </a:spcBef>
              <a:spcAft>
                <a:spcPts val="600"/>
              </a:spcAft>
              <a:buNone/>
            </a:pPr>
            <a:r>
              <a:rPr lang="en-US" sz="2100" b="1" dirty="0">
                <a:highlight>
                  <a:srgbClr val="8DC641"/>
                </a:highlight>
              </a:rPr>
              <a:t>Education and Inclusion</a:t>
            </a:r>
            <a:endParaRPr sz="2100" b="1" dirty="0">
              <a:highlight>
                <a:srgbClr val="8DC641"/>
              </a:highlight>
            </a:endParaRPr>
          </a:p>
          <a:p>
            <a:pPr marL="0" lvl="0" indent="0" algn="l" rtl="0">
              <a:lnSpc>
                <a:spcPct val="115000"/>
              </a:lnSpc>
              <a:spcBef>
                <a:spcPts val="0"/>
              </a:spcBef>
              <a:spcAft>
                <a:spcPts val="600"/>
              </a:spcAft>
              <a:buNone/>
            </a:pPr>
            <a:r>
              <a:rPr lang="en-US" sz="2100" dirty="0"/>
              <a:t>With technical training </a:t>
            </a:r>
            <a:r>
              <a:rPr lang="en-US" sz="2100" dirty="0" err="1"/>
              <a:t>programmes</a:t>
            </a:r>
            <a:r>
              <a:rPr lang="en-US" sz="2100" dirty="0"/>
              <a:t> and support for scientific research, as well as initiatives such as summer camps and community events, XFARM encourages the active participation of the local community. The community garden and CSA (Community Supported Agriculture) activities allow community members to actively participate in agricultural production, strengthening the bond with the local area and among members themselves.</a:t>
            </a:r>
            <a:endParaRPr sz="2100" dirty="0"/>
          </a:p>
          <a:p>
            <a:pPr marL="0" lvl="0" indent="0" algn="l" rtl="0">
              <a:lnSpc>
                <a:spcPct val="115000"/>
              </a:lnSpc>
              <a:spcBef>
                <a:spcPts val="1200"/>
              </a:spcBef>
              <a:spcAft>
                <a:spcPts val="0"/>
              </a:spcAft>
              <a:buNone/>
            </a:pPr>
            <a:endParaRPr sz="2100" dirty="0"/>
          </a:p>
          <a:p>
            <a:pPr marL="0" lvl="0" indent="0" algn="just" rtl="0">
              <a:lnSpc>
                <a:spcPct val="115000"/>
              </a:lnSpc>
              <a:spcBef>
                <a:spcPts val="1200"/>
              </a:spcBef>
              <a:spcAft>
                <a:spcPts val="0"/>
              </a:spcAft>
              <a:buNone/>
            </a:pPr>
            <a:endParaRPr sz="2100"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None/>
            </a:pPr>
            <a:endParaRPr sz="2100" dirty="0">
              <a:latin typeface="Arial"/>
              <a:ea typeface="Arial"/>
              <a:cs typeface="Arial"/>
              <a:sym typeface="Arial"/>
            </a:endParaRPr>
          </a:p>
          <a:p>
            <a:pPr marL="0" lvl="0" indent="0" algn="l" rtl="0">
              <a:spcBef>
                <a:spcPts val="1000"/>
              </a:spcBef>
              <a:spcAft>
                <a:spcPts val="0"/>
              </a:spcAft>
              <a:buNone/>
            </a:pPr>
            <a:endParaRPr sz="2100" dirty="0">
              <a:latin typeface="Arial"/>
              <a:ea typeface="Arial"/>
              <a:cs typeface="Arial"/>
              <a:sym typeface="Arial"/>
            </a:endParaRPr>
          </a:p>
          <a:p>
            <a:pPr marL="0" lvl="0" indent="0" algn="l" rtl="0">
              <a:spcBef>
                <a:spcPts val="100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b="1" dirty="0"/>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b="1"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100" dirty="0">
              <a:latin typeface="Arial"/>
              <a:ea typeface="Arial"/>
              <a:cs typeface="Arial"/>
              <a:sym typeface="Arial"/>
            </a:endParaRPr>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0" lvl="0" indent="0" algn="l" rtl="0">
              <a:lnSpc>
                <a:spcPct val="115000"/>
              </a:lnSpc>
              <a:spcBef>
                <a:spcPts val="0"/>
              </a:spcBef>
              <a:spcAft>
                <a:spcPts val="0"/>
              </a:spcAft>
              <a:buNone/>
            </a:pPr>
            <a:endParaRPr sz="2100" dirty="0"/>
          </a:p>
          <a:p>
            <a:pPr marL="228600" lvl="0" indent="-228600" algn="l" rtl="0">
              <a:lnSpc>
                <a:spcPct val="90000"/>
              </a:lnSpc>
              <a:spcBef>
                <a:spcPts val="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a:p>
            <a:pPr marL="0" lvl="0" indent="0" algn="l" rtl="0">
              <a:lnSpc>
                <a:spcPct val="90000"/>
              </a:lnSpc>
              <a:spcBef>
                <a:spcPts val="1000"/>
              </a:spcBef>
              <a:spcAft>
                <a:spcPts val="0"/>
              </a:spcAft>
              <a:buClr>
                <a:srgbClr val="000000"/>
              </a:buClr>
              <a:buSzPts val="2400"/>
              <a:buNone/>
            </a:pPr>
            <a:endParaRPr sz="2100" dirty="0"/>
          </a:p>
        </p:txBody>
      </p:sp>
      <p:sp>
        <p:nvSpPr>
          <p:cNvPr id="561" name="Google Shape;561;g2e8e45bbabd_1_2"/>
          <p:cNvSpPr txBox="1">
            <a:spLocks noGrp="1"/>
          </p:cNvSpPr>
          <p:nvPr>
            <p:ph type="body" idx="2"/>
          </p:nvPr>
        </p:nvSpPr>
        <p:spPr>
          <a:xfrm>
            <a:off x="798450" y="494150"/>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dirty="0">
                <a:solidFill>
                  <a:srgbClr val="75A949"/>
                </a:solidFill>
              </a:rPr>
              <a:t>Social Impacts and Empowerment: </a:t>
            </a:r>
            <a:endParaRPr sz="3500" b="1" dirty="0">
              <a:solidFill>
                <a:srgbClr val="75A949"/>
              </a:solidFill>
            </a:endParaRPr>
          </a:p>
          <a:p>
            <a:pPr marL="0" lvl="0" indent="0" algn="l" rtl="0">
              <a:lnSpc>
                <a:spcPct val="90000"/>
              </a:lnSpc>
              <a:spcBef>
                <a:spcPts val="0"/>
              </a:spcBef>
              <a:spcAft>
                <a:spcPts val="0"/>
              </a:spcAft>
              <a:buClr>
                <a:srgbClr val="8DC641"/>
              </a:buClr>
              <a:buSzPts val="3600"/>
              <a:buNone/>
            </a:pPr>
            <a:r>
              <a:rPr lang="en-US" sz="3500" b="1" dirty="0">
                <a:solidFill>
                  <a:srgbClr val="75A949"/>
                </a:solidFill>
              </a:rPr>
              <a:t>The Case of XFARM in Apulia</a:t>
            </a:r>
            <a:endParaRPr sz="3500" b="1" dirty="0">
              <a:solidFill>
                <a:srgbClr val="75A949"/>
              </a:solidFill>
            </a:endParaRPr>
          </a:p>
          <a:p>
            <a:pPr marL="0" lvl="0" indent="0" algn="l" rtl="0">
              <a:lnSpc>
                <a:spcPct val="90000"/>
              </a:lnSpc>
              <a:spcBef>
                <a:spcPts val="1000"/>
              </a:spcBef>
              <a:spcAft>
                <a:spcPts val="0"/>
              </a:spcAft>
              <a:buClr>
                <a:srgbClr val="8DC641"/>
              </a:buClr>
              <a:buSzPts val="3600"/>
              <a:buNone/>
            </a:pPr>
            <a:endParaRPr b="1" dirty="0">
              <a:solidFill>
                <a:srgbClr val="75A949"/>
              </a:solidFill>
            </a:endParaRPr>
          </a:p>
        </p:txBody>
      </p:sp>
      <p:grpSp>
        <p:nvGrpSpPr>
          <p:cNvPr id="2" name="Google Shape;421;p15">
            <a:extLst>
              <a:ext uri="{FF2B5EF4-FFF2-40B4-BE49-F238E27FC236}">
                <a16:creationId xmlns:a16="http://schemas.microsoft.com/office/drawing/2014/main" id="{5C790994-1674-B511-C132-71DD652C07EE}"/>
              </a:ext>
            </a:extLst>
          </p:cNvPr>
          <p:cNvGrpSpPr/>
          <p:nvPr/>
        </p:nvGrpSpPr>
        <p:grpSpPr>
          <a:xfrm rot="3730759">
            <a:off x="10560444" y="493578"/>
            <a:ext cx="949887" cy="1163493"/>
            <a:chOff x="7602444" y="4967675"/>
            <a:chExt cx="483620" cy="592374"/>
          </a:xfrm>
        </p:grpSpPr>
        <p:grpSp>
          <p:nvGrpSpPr>
            <p:cNvPr id="3" name="Google Shape;422;p15">
              <a:extLst>
                <a:ext uri="{FF2B5EF4-FFF2-40B4-BE49-F238E27FC236}">
                  <a16:creationId xmlns:a16="http://schemas.microsoft.com/office/drawing/2014/main" id="{30FFF7FB-8EB4-746B-1429-0129906B170E}"/>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1D3779FD-FAEF-69E3-F135-1BEA1459E730}"/>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1EF2977A-E3DF-D2CB-34FD-9B7B626F4D0E}"/>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BB05F238-898C-8D66-875E-0AD61A7ED0D9}"/>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C2EDEF94-C1A5-FF68-4B3C-82D5A2D0F69D}"/>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6A9B3A09-09B2-3DA2-2110-F8516509C465}"/>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4B0D56D2-8286-CE1E-3089-0F10448213B6}"/>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2e8e45bbabd_3_1"/>
          <p:cNvSpPr txBox="1">
            <a:spLocks noGrp="1"/>
          </p:cNvSpPr>
          <p:nvPr>
            <p:ph type="body" idx="1"/>
          </p:nvPr>
        </p:nvSpPr>
        <p:spPr>
          <a:xfrm>
            <a:off x="798450" y="1989425"/>
            <a:ext cx="10973100" cy="280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600"/>
              </a:spcAft>
              <a:buNone/>
            </a:pPr>
            <a:r>
              <a:rPr lang="en-US" sz="2100" b="1" dirty="0">
                <a:highlight>
                  <a:srgbClr val="8DC641"/>
                </a:highlight>
              </a:rPr>
              <a:t>Development of Agroforestry Systems</a:t>
            </a:r>
            <a:endParaRPr sz="2100" b="1" dirty="0">
              <a:highlight>
                <a:srgbClr val="8DC641"/>
              </a:highlight>
            </a:endParaRPr>
          </a:p>
          <a:p>
            <a:pPr marL="0" lvl="0" indent="0" algn="l" rtl="0">
              <a:lnSpc>
                <a:spcPct val="115000"/>
              </a:lnSpc>
              <a:spcBef>
                <a:spcPts val="0"/>
              </a:spcBef>
              <a:spcAft>
                <a:spcPts val="600"/>
              </a:spcAft>
              <a:buNone/>
            </a:pPr>
            <a:r>
              <a:rPr lang="en-US" sz="2100" dirty="0"/>
              <a:t>The introduction of agroforestry prototypes and the conversion of an intensive olive grove into agroforestry systems demonstrate an innovative approach to agricultural resource management that integrates agricultural, forestry and livestock functions, contributing to a sustainable diversification of the Apulian agricultural landscape.</a:t>
            </a:r>
            <a:endParaRPr sz="2100" dirty="0"/>
          </a:p>
          <a:p>
            <a:pPr marL="0" lvl="0" indent="0" algn="l" rtl="0">
              <a:lnSpc>
                <a:spcPct val="115000"/>
              </a:lnSpc>
              <a:spcBef>
                <a:spcPts val="0"/>
              </a:spcBef>
              <a:spcAft>
                <a:spcPts val="600"/>
              </a:spcAft>
              <a:buNone/>
            </a:pPr>
            <a:r>
              <a:rPr lang="en-US" sz="2100" dirty="0"/>
              <a:t>This case of XFARM clearly illustrates the wide range of positive impacts that agroecology can have on a rural community, highlighting how such practices not only improve the environment but also promote social cohesion, economic </a:t>
            </a:r>
            <a:r>
              <a:rPr lang="en-US" sz="2000" dirty="0"/>
              <a:t>empowerment and social inclusion.</a:t>
            </a:r>
            <a:endParaRPr sz="2000" dirty="0"/>
          </a:p>
          <a:p>
            <a:pPr marL="0" lvl="0" indent="0" algn="l" rtl="0">
              <a:lnSpc>
                <a:spcPct val="115000"/>
              </a:lnSpc>
              <a:spcBef>
                <a:spcPts val="1200"/>
              </a:spcBef>
              <a:spcAft>
                <a:spcPts val="0"/>
              </a:spcAft>
              <a:buNone/>
            </a:pPr>
            <a:endParaRPr sz="2000" b="1" dirty="0"/>
          </a:p>
          <a:p>
            <a:pPr marL="0" lvl="0" indent="0" algn="l" rtl="0">
              <a:lnSpc>
                <a:spcPct val="115000"/>
              </a:lnSpc>
              <a:spcBef>
                <a:spcPts val="1200"/>
              </a:spcBef>
              <a:spcAft>
                <a:spcPts val="0"/>
              </a:spcAft>
              <a:buNone/>
            </a:pPr>
            <a:endParaRPr sz="2000" dirty="0"/>
          </a:p>
          <a:p>
            <a:pPr marL="0" lvl="0" indent="0" algn="just" rtl="0">
              <a:lnSpc>
                <a:spcPct val="115000"/>
              </a:lnSpc>
              <a:spcBef>
                <a:spcPts val="1200"/>
              </a:spcBef>
              <a:spcAft>
                <a:spcPts val="0"/>
              </a:spcAft>
              <a:buNone/>
            </a:pPr>
            <a:endParaRPr sz="2000"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228600" lvl="0" indent="-228600" algn="l" rtl="0">
              <a:spcBef>
                <a:spcPts val="0"/>
              </a:spcBef>
              <a:spcAft>
                <a:spcPts val="0"/>
              </a:spcAft>
              <a:buNone/>
            </a:pPr>
            <a:endParaRPr sz="2000" dirty="0">
              <a:latin typeface="Arial"/>
              <a:ea typeface="Arial"/>
              <a:cs typeface="Arial"/>
              <a:sym typeface="Arial"/>
            </a:endParaRPr>
          </a:p>
          <a:p>
            <a:pPr marL="0" lvl="0" indent="0" algn="l" rtl="0">
              <a:spcBef>
                <a:spcPts val="1000"/>
              </a:spcBef>
              <a:spcAft>
                <a:spcPts val="0"/>
              </a:spcAft>
              <a:buNone/>
            </a:pPr>
            <a:endParaRPr sz="2000" dirty="0">
              <a:latin typeface="Arial"/>
              <a:ea typeface="Arial"/>
              <a:cs typeface="Arial"/>
              <a:sym typeface="Arial"/>
            </a:endParaRPr>
          </a:p>
          <a:p>
            <a:pPr marL="0" lvl="0" indent="0" algn="l" rtl="0">
              <a:spcBef>
                <a:spcPts val="100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b="1" dirty="0"/>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b="1"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latin typeface="Arial"/>
              <a:ea typeface="Arial"/>
              <a:cs typeface="Arial"/>
              <a:sym typeface="Arial"/>
            </a:endParaRPr>
          </a:p>
          <a:p>
            <a:pPr marL="228600" lvl="0" indent="-228600" algn="l" rtl="0">
              <a:spcBef>
                <a:spcPts val="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spcBef>
                <a:spcPts val="1000"/>
              </a:spcBef>
              <a:spcAft>
                <a:spcPts val="0"/>
              </a:spcAft>
              <a:buClr>
                <a:srgbClr val="000000"/>
              </a:buClr>
              <a:buSzPts val="2400"/>
              <a:buFont typeface="Arial"/>
              <a:buNone/>
            </a:pPr>
            <a:endParaRPr sz="2000" dirty="0">
              <a:latin typeface="Arial"/>
              <a:ea typeface="Arial"/>
              <a:cs typeface="Arial"/>
              <a:sym typeface="Arial"/>
            </a:endParaRPr>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endParaRPr sz="2000" dirty="0"/>
          </a:p>
          <a:p>
            <a:pPr marL="228600" lvl="0" indent="-228600" algn="l" rtl="0">
              <a:lnSpc>
                <a:spcPct val="90000"/>
              </a:lnSpc>
              <a:spcBef>
                <a:spcPts val="0"/>
              </a:spcBef>
              <a:spcAft>
                <a:spcPts val="0"/>
              </a:spcAft>
              <a:buClr>
                <a:srgbClr val="000000"/>
              </a:buClr>
              <a:buSzPts val="2400"/>
              <a:buNone/>
            </a:pPr>
            <a:endParaRPr sz="2000" dirty="0"/>
          </a:p>
          <a:p>
            <a:pPr marL="0" lvl="0" indent="0" algn="l" rtl="0">
              <a:lnSpc>
                <a:spcPct val="90000"/>
              </a:lnSpc>
              <a:spcBef>
                <a:spcPts val="1000"/>
              </a:spcBef>
              <a:spcAft>
                <a:spcPts val="0"/>
              </a:spcAft>
              <a:buClr>
                <a:srgbClr val="000000"/>
              </a:buClr>
              <a:buSzPts val="2400"/>
              <a:buNone/>
            </a:pPr>
            <a:endParaRPr sz="2000" dirty="0"/>
          </a:p>
          <a:p>
            <a:pPr marL="0" lvl="0" indent="0" algn="l" rtl="0">
              <a:lnSpc>
                <a:spcPct val="90000"/>
              </a:lnSpc>
              <a:spcBef>
                <a:spcPts val="1000"/>
              </a:spcBef>
              <a:spcAft>
                <a:spcPts val="0"/>
              </a:spcAft>
              <a:buClr>
                <a:srgbClr val="000000"/>
              </a:buClr>
              <a:buSzPts val="2400"/>
              <a:buNone/>
            </a:pPr>
            <a:endParaRPr sz="2000" dirty="0"/>
          </a:p>
        </p:txBody>
      </p:sp>
      <p:sp>
        <p:nvSpPr>
          <p:cNvPr id="567" name="Google Shape;567;g2e8e45bbabd_3_1"/>
          <p:cNvSpPr txBox="1">
            <a:spLocks noGrp="1"/>
          </p:cNvSpPr>
          <p:nvPr>
            <p:ph type="body" idx="2"/>
          </p:nvPr>
        </p:nvSpPr>
        <p:spPr>
          <a:xfrm>
            <a:off x="798450" y="656525"/>
            <a:ext cx="1097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3500" b="1">
                <a:solidFill>
                  <a:srgbClr val="75A949"/>
                </a:solidFill>
              </a:rPr>
              <a:t>Social Impacts and Empowerment: </a:t>
            </a:r>
            <a:endParaRPr sz="3500" b="1">
              <a:solidFill>
                <a:srgbClr val="75A949"/>
              </a:solidFill>
            </a:endParaRPr>
          </a:p>
          <a:p>
            <a:pPr marL="0" lvl="0" indent="0" algn="l" rtl="0">
              <a:lnSpc>
                <a:spcPct val="90000"/>
              </a:lnSpc>
              <a:spcBef>
                <a:spcPts val="0"/>
              </a:spcBef>
              <a:spcAft>
                <a:spcPts val="0"/>
              </a:spcAft>
              <a:buClr>
                <a:srgbClr val="8DC641"/>
              </a:buClr>
              <a:buSzPts val="3600"/>
              <a:buNone/>
            </a:pPr>
            <a:r>
              <a:rPr lang="en-US" sz="3500" b="1">
                <a:solidFill>
                  <a:srgbClr val="75A949"/>
                </a:solidFill>
              </a:rPr>
              <a:t>The Case of XFARM in Apulia</a:t>
            </a:r>
            <a:endParaRPr sz="3500" b="1">
              <a:solidFill>
                <a:srgbClr val="75A949"/>
              </a:solidFill>
            </a:endParaRPr>
          </a:p>
          <a:p>
            <a:pPr marL="0" lvl="0" indent="0" algn="l" rtl="0">
              <a:lnSpc>
                <a:spcPct val="90000"/>
              </a:lnSpc>
              <a:spcBef>
                <a:spcPts val="1000"/>
              </a:spcBef>
              <a:spcAft>
                <a:spcPts val="0"/>
              </a:spcAft>
              <a:buClr>
                <a:srgbClr val="8DC641"/>
              </a:buClr>
              <a:buSzPts val="3600"/>
              <a:buNone/>
            </a:pPr>
            <a:endParaRPr b="1">
              <a:solidFill>
                <a:srgbClr val="75A949"/>
              </a:solidFill>
            </a:endParaRPr>
          </a:p>
        </p:txBody>
      </p:sp>
      <p:grpSp>
        <p:nvGrpSpPr>
          <p:cNvPr id="2" name="Google Shape;421;p15">
            <a:extLst>
              <a:ext uri="{FF2B5EF4-FFF2-40B4-BE49-F238E27FC236}">
                <a16:creationId xmlns:a16="http://schemas.microsoft.com/office/drawing/2014/main" id="{D593CAF0-1580-1EAC-AE19-D935BE2F9DF1}"/>
              </a:ext>
            </a:extLst>
          </p:cNvPr>
          <p:cNvGrpSpPr/>
          <p:nvPr/>
        </p:nvGrpSpPr>
        <p:grpSpPr>
          <a:xfrm rot="3730759">
            <a:off x="10560444" y="493578"/>
            <a:ext cx="949887" cy="1163493"/>
            <a:chOff x="7602444" y="4967675"/>
            <a:chExt cx="483620" cy="592374"/>
          </a:xfrm>
        </p:grpSpPr>
        <p:grpSp>
          <p:nvGrpSpPr>
            <p:cNvPr id="3" name="Google Shape;422;p15">
              <a:extLst>
                <a:ext uri="{FF2B5EF4-FFF2-40B4-BE49-F238E27FC236}">
                  <a16:creationId xmlns:a16="http://schemas.microsoft.com/office/drawing/2014/main" id="{3142B432-898B-D996-60A5-9269427615FE}"/>
                </a:ext>
              </a:extLst>
            </p:cNvPr>
            <p:cNvGrpSpPr/>
            <p:nvPr/>
          </p:nvGrpSpPr>
          <p:grpSpPr>
            <a:xfrm>
              <a:off x="7618661" y="4967675"/>
              <a:ext cx="467403" cy="507609"/>
              <a:chOff x="2251964" y="3590497"/>
              <a:chExt cx="467403" cy="507609"/>
            </a:xfrm>
          </p:grpSpPr>
          <p:sp>
            <p:nvSpPr>
              <p:cNvPr id="7" name="Google Shape;423;p15">
                <a:extLst>
                  <a:ext uri="{FF2B5EF4-FFF2-40B4-BE49-F238E27FC236}">
                    <a16:creationId xmlns:a16="http://schemas.microsoft.com/office/drawing/2014/main" id="{7B12ABB7-7F1B-2E90-B62D-0557DB330CAD}"/>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424;p15">
                <a:extLst>
                  <a:ext uri="{FF2B5EF4-FFF2-40B4-BE49-F238E27FC236}">
                    <a16:creationId xmlns:a16="http://schemas.microsoft.com/office/drawing/2014/main" id="{C4360E2B-5EE0-473F-942D-04E76C408474}"/>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425;p15">
                <a:extLst>
                  <a:ext uri="{FF2B5EF4-FFF2-40B4-BE49-F238E27FC236}">
                    <a16:creationId xmlns:a16="http://schemas.microsoft.com/office/drawing/2014/main" id="{04F3CAFA-868B-795C-C917-55F233D19344}"/>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 name="Google Shape;426;p15">
              <a:extLst>
                <a:ext uri="{FF2B5EF4-FFF2-40B4-BE49-F238E27FC236}">
                  <a16:creationId xmlns:a16="http://schemas.microsoft.com/office/drawing/2014/main" id="{D0F56D7D-B1F2-31BB-B5E4-A0A66E612A4E}"/>
                </a:ext>
              </a:extLst>
            </p:cNvPr>
            <p:cNvGrpSpPr/>
            <p:nvPr/>
          </p:nvGrpSpPr>
          <p:grpSpPr>
            <a:xfrm>
              <a:off x="7602444" y="4993761"/>
              <a:ext cx="421973" cy="566288"/>
              <a:chOff x="2235747" y="3616583"/>
              <a:chExt cx="421973" cy="566288"/>
            </a:xfrm>
          </p:grpSpPr>
          <p:sp>
            <p:nvSpPr>
              <p:cNvPr id="5" name="Google Shape;427;p15">
                <a:extLst>
                  <a:ext uri="{FF2B5EF4-FFF2-40B4-BE49-F238E27FC236}">
                    <a16:creationId xmlns:a16="http://schemas.microsoft.com/office/drawing/2014/main" id="{74616A77-157E-1D03-72C6-A414083D44E7}"/>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428;p15">
                <a:extLst>
                  <a:ext uri="{FF2B5EF4-FFF2-40B4-BE49-F238E27FC236}">
                    <a16:creationId xmlns:a16="http://schemas.microsoft.com/office/drawing/2014/main" id="{7344DACF-CB72-BD4A-D6D4-5D03020B9965}"/>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a955ad1b0e_1_11"/>
          <p:cNvSpPr txBox="1">
            <a:spLocks noGrp="1"/>
          </p:cNvSpPr>
          <p:nvPr>
            <p:ph type="body" idx="1"/>
          </p:nvPr>
        </p:nvSpPr>
        <p:spPr>
          <a:xfrm>
            <a:off x="5834783" y="1895850"/>
            <a:ext cx="6010500" cy="30663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0"/>
              </a:spcBef>
              <a:spcAft>
                <a:spcPts val="0"/>
              </a:spcAft>
              <a:buSzPts val="4800"/>
              <a:buNone/>
            </a:pPr>
            <a:endParaRPr sz="1200" dirty="0"/>
          </a:p>
          <a:p>
            <a:pPr marL="0" lvl="0" indent="0" algn="l" rtl="0">
              <a:lnSpc>
                <a:spcPct val="115000"/>
              </a:lnSpc>
              <a:spcBef>
                <a:spcPts val="1500"/>
              </a:spcBef>
              <a:spcAft>
                <a:spcPts val="1500"/>
              </a:spcAft>
              <a:buSzPts val="4800"/>
              <a:buNone/>
            </a:pPr>
            <a:r>
              <a:rPr lang="en-US" sz="4700" b="1" dirty="0"/>
              <a:t>Economic Impacts on Communities</a:t>
            </a:r>
            <a:endParaRPr sz="4700" dirty="0"/>
          </a:p>
        </p:txBody>
      </p:sp>
      <p:sp>
        <p:nvSpPr>
          <p:cNvPr id="574" name="Google Shape;574;g2a955ad1b0e_1_1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a955ad1b0e_1_17"/>
          <p:cNvSpPr txBox="1">
            <a:spLocks noGrp="1"/>
          </p:cNvSpPr>
          <p:nvPr>
            <p:ph type="body" idx="1"/>
          </p:nvPr>
        </p:nvSpPr>
        <p:spPr>
          <a:xfrm>
            <a:off x="2171699" y="1758400"/>
            <a:ext cx="8881125" cy="336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500" b="1" dirty="0">
                <a:solidFill>
                  <a:srgbClr val="75A949"/>
                </a:solidFill>
              </a:rPr>
              <a:t>Increased Income and Food Security:</a:t>
            </a:r>
            <a:endParaRPr sz="2500" b="1" dirty="0">
              <a:solidFill>
                <a:srgbClr val="75A949"/>
              </a:solidFill>
            </a:endParaRPr>
          </a:p>
          <a:p>
            <a:pPr marL="0" lvl="0" indent="0" algn="l" rtl="0">
              <a:lnSpc>
                <a:spcPct val="115000"/>
              </a:lnSpc>
              <a:spcBef>
                <a:spcPts val="0"/>
              </a:spcBef>
              <a:spcAft>
                <a:spcPts val="0"/>
              </a:spcAft>
              <a:buSzPts val="2400"/>
              <a:buNone/>
            </a:pPr>
            <a:endParaRPr sz="1500" dirty="0"/>
          </a:p>
          <a:p>
            <a:pPr marL="457200" lvl="0" indent="-381000" algn="l" rtl="0">
              <a:lnSpc>
                <a:spcPct val="115000"/>
              </a:lnSpc>
              <a:spcBef>
                <a:spcPts val="0"/>
              </a:spcBef>
              <a:spcAft>
                <a:spcPts val="0"/>
              </a:spcAft>
              <a:buSzPts val="2400"/>
              <a:buChar char="●"/>
            </a:pPr>
            <a:r>
              <a:rPr lang="en-US" dirty="0"/>
              <a:t>Agroecology can enhance food production and improve food quality, leading to increased income for farmers</a:t>
            </a:r>
            <a:endParaRPr dirty="0"/>
          </a:p>
          <a:p>
            <a:pPr marL="457200" lvl="0" indent="-381000" algn="l" rtl="0">
              <a:lnSpc>
                <a:spcPct val="115000"/>
              </a:lnSpc>
              <a:spcBef>
                <a:spcPts val="0"/>
              </a:spcBef>
              <a:spcAft>
                <a:spcPts val="0"/>
              </a:spcAft>
              <a:buSzPts val="2400"/>
              <a:buChar char="●"/>
            </a:pPr>
            <a:r>
              <a:rPr lang="en-US" dirty="0"/>
              <a:t>Diversified crop production and agroforestry practices can diversify income sources and reduce reliance on monocropping</a:t>
            </a:r>
            <a:endParaRPr dirty="0"/>
          </a:p>
          <a:p>
            <a:pPr marL="457200" lvl="0" indent="-381000" algn="l" rtl="0">
              <a:lnSpc>
                <a:spcPct val="115000"/>
              </a:lnSpc>
              <a:spcBef>
                <a:spcPts val="0"/>
              </a:spcBef>
              <a:spcAft>
                <a:spcPts val="0"/>
              </a:spcAft>
              <a:buSzPts val="2400"/>
              <a:buChar char="●"/>
            </a:pPr>
            <a:r>
              <a:rPr lang="en-US" dirty="0"/>
              <a:t>Increased food production can enhance food security for households, particularly in </a:t>
            </a:r>
            <a:r>
              <a:rPr lang="en-US" dirty="0" err="1"/>
              <a:t>marginalised</a:t>
            </a:r>
            <a:r>
              <a:rPr lang="en-US" dirty="0"/>
              <a:t> communities</a:t>
            </a:r>
            <a:endParaRPr dirty="0"/>
          </a:p>
          <a:p>
            <a:pPr marL="0" lvl="0" indent="0" algn="l" rtl="0">
              <a:lnSpc>
                <a:spcPct val="90000"/>
              </a:lnSpc>
              <a:spcBef>
                <a:spcPts val="0"/>
              </a:spcBef>
              <a:spcAft>
                <a:spcPts val="0"/>
              </a:spcAft>
              <a:buClr>
                <a:srgbClr val="000000"/>
              </a:buClr>
              <a:buSzPts val="2400"/>
              <a:buNone/>
            </a:pPr>
            <a:endParaRPr dirty="0"/>
          </a:p>
        </p:txBody>
      </p:sp>
      <p:sp>
        <p:nvSpPr>
          <p:cNvPr id="580" name="Google Shape;580;g2a955ad1b0e_1_1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Improve Rural Communities Economy </a:t>
            </a:r>
            <a:endParaRPr b="1">
              <a:solidFill>
                <a:srgbClr val="75A949"/>
              </a:solidFill>
            </a:endParaRPr>
          </a:p>
        </p:txBody>
      </p:sp>
      <p:grpSp>
        <p:nvGrpSpPr>
          <p:cNvPr id="581" name="Google Shape;581;g2a955ad1b0e_1_17"/>
          <p:cNvGrpSpPr/>
          <p:nvPr/>
        </p:nvGrpSpPr>
        <p:grpSpPr>
          <a:xfrm rot="3730713">
            <a:off x="10918892" y="554005"/>
            <a:ext cx="949899" cy="1163507"/>
            <a:chOff x="7602444" y="4967675"/>
            <a:chExt cx="483620" cy="592374"/>
          </a:xfrm>
        </p:grpSpPr>
        <p:grpSp>
          <p:nvGrpSpPr>
            <p:cNvPr id="582" name="Google Shape;582;g2a955ad1b0e_1_17"/>
            <p:cNvGrpSpPr/>
            <p:nvPr/>
          </p:nvGrpSpPr>
          <p:grpSpPr>
            <a:xfrm>
              <a:off x="7618661" y="4967675"/>
              <a:ext cx="467403" cy="507609"/>
              <a:chOff x="2251964" y="3590497"/>
              <a:chExt cx="467403" cy="507609"/>
            </a:xfrm>
          </p:grpSpPr>
          <p:sp>
            <p:nvSpPr>
              <p:cNvPr id="583" name="Google Shape;583;g2a955ad1b0e_1_1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g2a955ad1b0e_1_1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g2a955ad1b0e_1_1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6" name="Google Shape;586;g2a955ad1b0e_1_17"/>
            <p:cNvGrpSpPr/>
            <p:nvPr/>
          </p:nvGrpSpPr>
          <p:grpSpPr>
            <a:xfrm>
              <a:off x="7602444" y="4993761"/>
              <a:ext cx="421973" cy="566288"/>
              <a:chOff x="2235747" y="3616583"/>
              <a:chExt cx="421973" cy="566288"/>
            </a:xfrm>
          </p:grpSpPr>
          <p:sp>
            <p:nvSpPr>
              <p:cNvPr id="587" name="Google Shape;587;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g2a955ad1b0e_1_1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89" name="Google Shape;589;g2a955ad1b0e_1_1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590" name="Google Shape;590;g2a955ad1b0e_1_1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grpSp>
        <p:nvGrpSpPr>
          <p:cNvPr id="8" name="Graphic 3">
            <a:extLst>
              <a:ext uri="{FF2B5EF4-FFF2-40B4-BE49-F238E27FC236}">
                <a16:creationId xmlns:a16="http://schemas.microsoft.com/office/drawing/2014/main" id="{85577801-73D0-F2D8-AC09-C0F625E7551D}"/>
              </a:ext>
            </a:extLst>
          </p:cNvPr>
          <p:cNvGrpSpPr/>
          <p:nvPr/>
        </p:nvGrpSpPr>
        <p:grpSpPr>
          <a:xfrm>
            <a:off x="900500" y="1648707"/>
            <a:ext cx="1091621" cy="1089230"/>
            <a:chOff x="10410452" y="410457"/>
            <a:chExt cx="1091621" cy="1089230"/>
          </a:xfrm>
        </p:grpSpPr>
        <p:sp>
          <p:nvSpPr>
            <p:cNvPr id="9" name="Freeform 1356">
              <a:extLst>
                <a:ext uri="{FF2B5EF4-FFF2-40B4-BE49-F238E27FC236}">
                  <a16:creationId xmlns:a16="http://schemas.microsoft.com/office/drawing/2014/main" id="{835B424B-88A5-1B44-56E4-EB5012A99EA7}"/>
                </a:ext>
              </a:extLst>
            </p:cNvPr>
            <p:cNvSpPr/>
            <p:nvPr/>
          </p:nvSpPr>
          <p:spPr>
            <a:xfrm>
              <a:off x="10975462" y="481769"/>
              <a:ext cx="268790" cy="153594"/>
            </a:xfrm>
            <a:custGeom>
              <a:avLst/>
              <a:gdLst>
                <a:gd name="connsiteX0" fmla="*/ 134395 w 268790"/>
                <a:gd name="connsiteY0" fmla="*/ 153595 h 153594"/>
                <a:gd name="connsiteX1" fmla="*/ 208450 w 268790"/>
                <a:gd name="connsiteY1" fmla="*/ 95997 h 153594"/>
                <a:gd name="connsiteX2" fmla="*/ 268791 w 268790"/>
                <a:gd name="connsiteY2" fmla="*/ 95997 h 153594"/>
                <a:gd name="connsiteX3" fmla="*/ 268791 w 268790"/>
                <a:gd name="connsiteY3" fmla="*/ 57598 h 153594"/>
                <a:gd name="connsiteX4" fmla="*/ 208450 w 268790"/>
                <a:gd name="connsiteY4" fmla="*/ 57598 h 153594"/>
                <a:gd name="connsiteX5" fmla="*/ 134395 w 268790"/>
                <a:gd name="connsiteY5" fmla="*/ 0 h 153594"/>
                <a:gd name="connsiteX6" fmla="*/ 60340 w 268790"/>
                <a:gd name="connsiteY6" fmla="*/ 57598 h 153594"/>
                <a:gd name="connsiteX7" fmla="*/ 0 w 268790"/>
                <a:gd name="connsiteY7" fmla="*/ 57598 h 153594"/>
                <a:gd name="connsiteX8" fmla="*/ 0 w 268790"/>
                <a:gd name="connsiteY8" fmla="*/ 95997 h 153594"/>
                <a:gd name="connsiteX9" fmla="*/ 60340 w 268790"/>
                <a:gd name="connsiteY9" fmla="*/ 95997 h 153594"/>
                <a:gd name="connsiteX10" fmla="*/ 134395 w 268790"/>
                <a:gd name="connsiteY10" fmla="*/ 153595 h 153594"/>
                <a:gd name="connsiteX11" fmla="*/ 134395 w 268790"/>
                <a:gd name="connsiteY11" fmla="*/ 153595 h 153594"/>
                <a:gd name="connsiteX12" fmla="*/ 134395 w 268790"/>
                <a:gd name="connsiteY12" fmla="*/ 38399 h 153594"/>
                <a:gd name="connsiteX13" fmla="*/ 170051 w 268790"/>
                <a:gd name="connsiteY13" fmla="*/ 63084 h 153594"/>
                <a:gd name="connsiteX14" fmla="*/ 161823 w 268790"/>
                <a:gd name="connsiteY14" fmla="*/ 104225 h 153594"/>
                <a:gd name="connsiteX15" fmla="*/ 120682 w 268790"/>
                <a:gd name="connsiteY15" fmla="*/ 112453 h 153594"/>
                <a:gd name="connsiteX16" fmla="*/ 95997 w 268790"/>
                <a:gd name="connsiteY16" fmla="*/ 76797 h 153594"/>
                <a:gd name="connsiteX17" fmla="*/ 134395 w 268790"/>
                <a:gd name="connsiteY17" fmla="*/ 38399 h 153594"/>
                <a:gd name="connsiteX18" fmla="*/ 134395 w 268790"/>
                <a:gd name="connsiteY18" fmla="*/ 38399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8790" h="153594">
                  <a:moveTo>
                    <a:pt x="134395" y="153595"/>
                  </a:moveTo>
                  <a:cubicBezTo>
                    <a:pt x="170051" y="153595"/>
                    <a:pt x="200222" y="128910"/>
                    <a:pt x="208450" y="95997"/>
                  </a:cubicBezTo>
                  <a:lnTo>
                    <a:pt x="268791" y="95997"/>
                  </a:lnTo>
                  <a:lnTo>
                    <a:pt x="268791" y="57598"/>
                  </a:lnTo>
                  <a:lnTo>
                    <a:pt x="208450" y="57598"/>
                  </a:lnTo>
                  <a:cubicBezTo>
                    <a:pt x="200222" y="24685"/>
                    <a:pt x="170051" y="0"/>
                    <a:pt x="134395" y="0"/>
                  </a:cubicBezTo>
                  <a:cubicBezTo>
                    <a:pt x="98740" y="0"/>
                    <a:pt x="68569" y="24685"/>
                    <a:pt x="60340" y="57598"/>
                  </a:cubicBezTo>
                  <a:lnTo>
                    <a:pt x="0" y="57598"/>
                  </a:lnTo>
                  <a:lnTo>
                    <a:pt x="0" y="95997"/>
                  </a:lnTo>
                  <a:lnTo>
                    <a:pt x="60340" y="95997"/>
                  </a:lnTo>
                  <a:cubicBezTo>
                    <a:pt x="68569" y="128910"/>
                    <a:pt x="98740" y="153595"/>
                    <a:pt x="134395" y="153595"/>
                  </a:cubicBezTo>
                  <a:lnTo>
                    <a:pt x="134395" y="153595"/>
                  </a:lnTo>
                  <a:close/>
                  <a:moveTo>
                    <a:pt x="134395" y="38399"/>
                  </a:moveTo>
                  <a:cubicBezTo>
                    <a:pt x="150852" y="38399"/>
                    <a:pt x="164566" y="46627"/>
                    <a:pt x="170051" y="63084"/>
                  </a:cubicBezTo>
                  <a:cubicBezTo>
                    <a:pt x="175537" y="76797"/>
                    <a:pt x="172794" y="93254"/>
                    <a:pt x="161823" y="104225"/>
                  </a:cubicBezTo>
                  <a:cubicBezTo>
                    <a:pt x="150852" y="115196"/>
                    <a:pt x="134395" y="117939"/>
                    <a:pt x="120682" y="112453"/>
                  </a:cubicBezTo>
                  <a:cubicBezTo>
                    <a:pt x="106968" y="106968"/>
                    <a:pt x="95997" y="93254"/>
                    <a:pt x="95997" y="76797"/>
                  </a:cubicBezTo>
                  <a:cubicBezTo>
                    <a:pt x="95997" y="54855"/>
                    <a:pt x="112454" y="38399"/>
                    <a:pt x="134395" y="38399"/>
                  </a:cubicBezTo>
                  <a:lnTo>
                    <a:pt x="134395" y="38399"/>
                  </a:lnTo>
                  <a:close/>
                </a:path>
              </a:pathLst>
            </a:custGeom>
            <a:solidFill>
              <a:srgbClr val="8DC641"/>
            </a:solidFill>
            <a:ln w="27426" cap="flat">
              <a:noFill/>
              <a:prstDash val="solid"/>
              <a:miter/>
            </a:ln>
          </p:spPr>
          <p:txBody>
            <a:bodyPr rtlCol="0" anchor="ctr"/>
            <a:lstStyle/>
            <a:p>
              <a:endParaRPr lang="en-US"/>
            </a:p>
          </p:txBody>
        </p:sp>
        <p:sp>
          <p:nvSpPr>
            <p:cNvPr id="10" name="Freeform 1357">
              <a:extLst>
                <a:ext uri="{FF2B5EF4-FFF2-40B4-BE49-F238E27FC236}">
                  <a16:creationId xmlns:a16="http://schemas.microsoft.com/office/drawing/2014/main" id="{8C34741F-49F3-5AFA-F639-38E91E539B86}"/>
                </a:ext>
              </a:extLst>
            </p:cNvPr>
            <p:cNvSpPr/>
            <p:nvPr/>
          </p:nvSpPr>
          <p:spPr>
            <a:xfrm>
              <a:off x="10410452" y="410457"/>
              <a:ext cx="1091621" cy="1089230"/>
            </a:xfrm>
            <a:custGeom>
              <a:avLst/>
              <a:gdLst>
                <a:gd name="connsiteX0" fmla="*/ 1047737 w 1091621"/>
                <a:gd name="connsiteY0" fmla="*/ 822829 h 1089230"/>
                <a:gd name="connsiteX1" fmla="*/ 984653 w 1091621"/>
                <a:gd name="connsiteY1" fmla="*/ 743289 h 1089230"/>
                <a:gd name="connsiteX2" fmla="*/ 916084 w 1091621"/>
                <a:gd name="connsiteY2" fmla="*/ 715861 h 1089230"/>
                <a:gd name="connsiteX3" fmla="*/ 872200 w 1091621"/>
                <a:gd name="connsiteY3" fmla="*/ 693919 h 1089230"/>
                <a:gd name="connsiteX4" fmla="*/ 773461 w 1091621"/>
                <a:gd name="connsiteY4" fmla="*/ 655520 h 1089230"/>
                <a:gd name="connsiteX5" fmla="*/ 759747 w 1091621"/>
                <a:gd name="connsiteY5" fmla="*/ 611636 h 1089230"/>
                <a:gd name="connsiteX6" fmla="*/ 759747 w 1091621"/>
                <a:gd name="connsiteY6" fmla="*/ 562266 h 1089230"/>
                <a:gd name="connsiteX7" fmla="*/ 831058 w 1091621"/>
                <a:gd name="connsiteY7" fmla="*/ 562266 h 1089230"/>
                <a:gd name="connsiteX8" fmla="*/ 948998 w 1091621"/>
                <a:gd name="connsiteY8" fmla="*/ 482726 h 1089230"/>
                <a:gd name="connsiteX9" fmla="*/ 995624 w 1091621"/>
                <a:gd name="connsiteY9" fmla="*/ 370273 h 1089230"/>
                <a:gd name="connsiteX10" fmla="*/ 995624 w 1091621"/>
                <a:gd name="connsiteY10" fmla="*/ 356559 h 1089230"/>
                <a:gd name="connsiteX11" fmla="*/ 995624 w 1091621"/>
                <a:gd name="connsiteY11" fmla="*/ 356559 h 1089230"/>
                <a:gd name="connsiteX12" fmla="*/ 979168 w 1091621"/>
                <a:gd name="connsiteY12" fmla="*/ 345588 h 1089230"/>
                <a:gd name="connsiteX13" fmla="*/ 883171 w 1091621"/>
                <a:gd name="connsiteY13" fmla="*/ 345588 h 1089230"/>
                <a:gd name="connsiteX14" fmla="*/ 770718 w 1091621"/>
                <a:gd name="connsiteY14" fmla="*/ 416900 h 1089230"/>
                <a:gd name="connsiteX15" fmla="*/ 762489 w 1091621"/>
                <a:gd name="connsiteY15" fmla="*/ 433357 h 1089230"/>
                <a:gd name="connsiteX16" fmla="*/ 762489 w 1091621"/>
                <a:gd name="connsiteY16" fmla="*/ 293475 h 1089230"/>
                <a:gd name="connsiteX17" fmla="*/ 943512 w 1091621"/>
                <a:gd name="connsiteY17" fmla="*/ 293475 h 1089230"/>
                <a:gd name="connsiteX18" fmla="*/ 962712 w 1091621"/>
                <a:gd name="connsiteY18" fmla="*/ 274276 h 1089230"/>
                <a:gd name="connsiteX19" fmla="*/ 962712 w 1091621"/>
                <a:gd name="connsiteY19" fmla="*/ 19199 h 1089230"/>
                <a:gd name="connsiteX20" fmla="*/ 943512 w 1091621"/>
                <a:gd name="connsiteY20" fmla="*/ 0 h 1089230"/>
                <a:gd name="connsiteX21" fmla="*/ 471756 w 1091621"/>
                <a:gd name="connsiteY21" fmla="*/ 0 h 1089230"/>
                <a:gd name="connsiteX22" fmla="*/ 452557 w 1091621"/>
                <a:gd name="connsiteY22" fmla="*/ 19199 h 1089230"/>
                <a:gd name="connsiteX23" fmla="*/ 452557 w 1091621"/>
                <a:gd name="connsiteY23" fmla="*/ 274276 h 1089230"/>
                <a:gd name="connsiteX24" fmla="*/ 471756 w 1091621"/>
                <a:gd name="connsiteY24" fmla="*/ 293475 h 1089230"/>
                <a:gd name="connsiteX25" fmla="*/ 652778 w 1091621"/>
                <a:gd name="connsiteY25" fmla="*/ 293475 h 1089230"/>
                <a:gd name="connsiteX26" fmla="*/ 652778 w 1091621"/>
                <a:gd name="connsiteY26" fmla="*/ 433357 h 1089230"/>
                <a:gd name="connsiteX27" fmla="*/ 644550 w 1091621"/>
                <a:gd name="connsiteY27" fmla="*/ 416900 h 1089230"/>
                <a:gd name="connsiteX28" fmla="*/ 532097 w 1091621"/>
                <a:gd name="connsiteY28" fmla="*/ 345588 h 1089230"/>
                <a:gd name="connsiteX29" fmla="*/ 436100 w 1091621"/>
                <a:gd name="connsiteY29" fmla="*/ 345588 h 1089230"/>
                <a:gd name="connsiteX30" fmla="*/ 419643 w 1091621"/>
                <a:gd name="connsiteY30" fmla="*/ 356559 h 1089230"/>
                <a:gd name="connsiteX31" fmla="*/ 419643 w 1091621"/>
                <a:gd name="connsiteY31" fmla="*/ 356559 h 1089230"/>
                <a:gd name="connsiteX32" fmla="*/ 419643 w 1091621"/>
                <a:gd name="connsiteY32" fmla="*/ 370273 h 1089230"/>
                <a:gd name="connsiteX33" fmla="*/ 466270 w 1091621"/>
                <a:gd name="connsiteY33" fmla="*/ 482726 h 1089230"/>
                <a:gd name="connsiteX34" fmla="*/ 584209 w 1091621"/>
                <a:gd name="connsiteY34" fmla="*/ 562266 h 1089230"/>
                <a:gd name="connsiteX35" fmla="*/ 655521 w 1091621"/>
                <a:gd name="connsiteY35" fmla="*/ 562266 h 1089230"/>
                <a:gd name="connsiteX36" fmla="*/ 655521 w 1091621"/>
                <a:gd name="connsiteY36" fmla="*/ 614379 h 1089230"/>
                <a:gd name="connsiteX37" fmla="*/ 641807 w 1091621"/>
                <a:gd name="connsiteY37" fmla="*/ 652778 h 1089230"/>
                <a:gd name="connsiteX38" fmla="*/ 518383 w 1091621"/>
                <a:gd name="connsiteY38" fmla="*/ 696662 h 1089230"/>
                <a:gd name="connsiteX39" fmla="*/ 479984 w 1091621"/>
                <a:gd name="connsiteY39" fmla="*/ 718604 h 1089230"/>
                <a:gd name="connsiteX40" fmla="*/ 422386 w 1091621"/>
                <a:gd name="connsiteY40" fmla="*/ 743289 h 1089230"/>
                <a:gd name="connsiteX41" fmla="*/ 364788 w 1091621"/>
                <a:gd name="connsiteY41" fmla="*/ 817343 h 1089230"/>
                <a:gd name="connsiteX42" fmla="*/ 345589 w 1091621"/>
                <a:gd name="connsiteY42" fmla="*/ 817343 h 1089230"/>
                <a:gd name="connsiteX43" fmla="*/ 345589 w 1091621"/>
                <a:gd name="connsiteY43" fmla="*/ 798144 h 1089230"/>
                <a:gd name="connsiteX44" fmla="*/ 326389 w 1091621"/>
                <a:gd name="connsiteY44" fmla="*/ 778945 h 1089230"/>
                <a:gd name="connsiteX45" fmla="*/ 19200 w 1091621"/>
                <a:gd name="connsiteY45" fmla="*/ 778945 h 1089230"/>
                <a:gd name="connsiteX46" fmla="*/ 0 w 1091621"/>
                <a:gd name="connsiteY46" fmla="*/ 798144 h 1089230"/>
                <a:gd name="connsiteX47" fmla="*/ 0 w 1091621"/>
                <a:gd name="connsiteY47" fmla="*/ 1069677 h 1089230"/>
                <a:gd name="connsiteX48" fmla="*/ 19200 w 1091621"/>
                <a:gd name="connsiteY48" fmla="*/ 1088877 h 1089230"/>
                <a:gd name="connsiteX49" fmla="*/ 326389 w 1091621"/>
                <a:gd name="connsiteY49" fmla="*/ 1088877 h 1089230"/>
                <a:gd name="connsiteX50" fmla="*/ 345589 w 1091621"/>
                <a:gd name="connsiteY50" fmla="*/ 1069677 h 1089230"/>
                <a:gd name="connsiteX51" fmla="*/ 345589 w 1091621"/>
                <a:gd name="connsiteY51" fmla="*/ 1053221 h 1089230"/>
                <a:gd name="connsiteX52" fmla="*/ 386730 w 1091621"/>
                <a:gd name="connsiteY52" fmla="*/ 1064192 h 1089230"/>
                <a:gd name="connsiteX53" fmla="*/ 789917 w 1091621"/>
                <a:gd name="connsiteY53" fmla="*/ 1066935 h 1089230"/>
                <a:gd name="connsiteX54" fmla="*/ 932541 w 1091621"/>
                <a:gd name="connsiteY54" fmla="*/ 1034021 h 1089230"/>
                <a:gd name="connsiteX55" fmla="*/ 938027 w 1091621"/>
                <a:gd name="connsiteY55" fmla="*/ 1031279 h 1089230"/>
                <a:gd name="connsiteX56" fmla="*/ 1064193 w 1091621"/>
                <a:gd name="connsiteY56" fmla="*/ 938025 h 1089230"/>
                <a:gd name="connsiteX57" fmla="*/ 1091621 w 1091621"/>
                <a:gd name="connsiteY57" fmla="*/ 885912 h 1089230"/>
                <a:gd name="connsiteX58" fmla="*/ 1091621 w 1091621"/>
                <a:gd name="connsiteY58" fmla="*/ 885912 h 1089230"/>
                <a:gd name="connsiteX59" fmla="*/ 1047737 w 1091621"/>
                <a:gd name="connsiteY59" fmla="*/ 822829 h 1089230"/>
                <a:gd name="connsiteX60" fmla="*/ 1047737 w 1091621"/>
                <a:gd name="connsiteY60" fmla="*/ 822829 h 1089230"/>
                <a:gd name="connsiteX61" fmla="*/ 798145 w 1091621"/>
                <a:gd name="connsiteY61" fmla="*/ 430614 h 1089230"/>
                <a:gd name="connsiteX62" fmla="*/ 880429 w 1091621"/>
                <a:gd name="connsiteY62" fmla="*/ 381244 h 1089230"/>
                <a:gd name="connsiteX63" fmla="*/ 948998 w 1091621"/>
                <a:gd name="connsiteY63" fmla="*/ 381244 h 1089230"/>
                <a:gd name="connsiteX64" fmla="*/ 913341 w 1091621"/>
                <a:gd name="connsiteY64" fmla="*/ 469012 h 1089230"/>
                <a:gd name="connsiteX65" fmla="*/ 828316 w 1091621"/>
                <a:gd name="connsiteY65" fmla="*/ 526610 h 1089230"/>
                <a:gd name="connsiteX66" fmla="*/ 781689 w 1091621"/>
                <a:gd name="connsiteY66" fmla="*/ 526610 h 1089230"/>
                <a:gd name="connsiteX67" fmla="*/ 896885 w 1091621"/>
                <a:gd name="connsiteY67" fmla="*/ 427871 h 1089230"/>
                <a:gd name="connsiteX68" fmla="*/ 866715 w 1091621"/>
                <a:gd name="connsiteY68" fmla="*/ 405929 h 1089230"/>
                <a:gd name="connsiteX69" fmla="*/ 762489 w 1091621"/>
                <a:gd name="connsiteY69" fmla="*/ 493697 h 1089230"/>
                <a:gd name="connsiteX70" fmla="*/ 798145 w 1091621"/>
                <a:gd name="connsiteY70" fmla="*/ 430614 h 1089230"/>
                <a:gd name="connsiteX71" fmla="*/ 504669 w 1091621"/>
                <a:gd name="connsiteY71" fmla="*/ 181022 h 1089230"/>
                <a:gd name="connsiteX72" fmla="*/ 485470 w 1091621"/>
                <a:gd name="connsiteY72" fmla="*/ 181022 h 1089230"/>
                <a:gd name="connsiteX73" fmla="*/ 485470 w 1091621"/>
                <a:gd name="connsiteY73" fmla="*/ 109710 h 1089230"/>
                <a:gd name="connsiteX74" fmla="*/ 504669 w 1091621"/>
                <a:gd name="connsiteY74" fmla="*/ 109710 h 1089230"/>
                <a:gd name="connsiteX75" fmla="*/ 559524 w 1091621"/>
                <a:gd name="connsiteY75" fmla="*/ 54855 h 1089230"/>
                <a:gd name="connsiteX76" fmla="*/ 559524 w 1091621"/>
                <a:gd name="connsiteY76" fmla="*/ 35656 h 1089230"/>
                <a:gd name="connsiteX77" fmla="*/ 850258 w 1091621"/>
                <a:gd name="connsiteY77" fmla="*/ 35656 h 1089230"/>
                <a:gd name="connsiteX78" fmla="*/ 850258 w 1091621"/>
                <a:gd name="connsiteY78" fmla="*/ 54855 h 1089230"/>
                <a:gd name="connsiteX79" fmla="*/ 905113 w 1091621"/>
                <a:gd name="connsiteY79" fmla="*/ 109710 h 1089230"/>
                <a:gd name="connsiteX80" fmla="*/ 924313 w 1091621"/>
                <a:gd name="connsiteY80" fmla="*/ 109710 h 1089230"/>
                <a:gd name="connsiteX81" fmla="*/ 924313 w 1091621"/>
                <a:gd name="connsiteY81" fmla="*/ 181022 h 1089230"/>
                <a:gd name="connsiteX82" fmla="*/ 905113 w 1091621"/>
                <a:gd name="connsiteY82" fmla="*/ 181022 h 1089230"/>
                <a:gd name="connsiteX83" fmla="*/ 850258 w 1091621"/>
                <a:gd name="connsiteY83" fmla="*/ 235878 h 1089230"/>
                <a:gd name="connsiteX84" fmla="*/ 850258 w 1091621"/>
                <a:gd name="connsiteY84" fmla="*/ 255077 h 1089230"/>
                <a:gd name="connsiteX85" fmla="*/ 559524 w 1091621"/>
                <a:gd name="connsiteY85" fmla="*/ 255077 h 1089230"/>
                <a:gd name="connsiteX86" fmla="*/ 559524 w 1091621"/>
                <a:gd name="connsiteY86" fmla="*/ 235878 h 1089230"/>
                <a:gd name="connsiteX87" fmla="*/ 504669 w 1091621"/>
                <a:gd name="connsiteY87" fmla="*/ 181022 h 1089230"/>
                <a:gd name="connsiteX88" fmla="*/ 504669 w 1091621"/>
                <a:gd name="connsiteY88" fmla="*/ 181022 h 1089230"/>
                <a:gd name="connsiteX89" fmla="*/ 885914 w 1091621"/>
                <a:gd name="connsiteY89" fmla="*/ 255077 h 1089230"/>
                <a:gd name="connsiteX90" fmla="*/ 885914 w 1091621"/>
                <a:gd name="connsiteY90" fmla="*/ 235878 h 1089230"/>
                <a:gd name="connsiteX91" fmla="*/ 905113 w 1091621"/>
                <a:gd name="connsiteY91" fmla="*/ 216678 h 1089230"/>
                <a:gd name="connsiteX92" fmla="*/ 924313 w 1091621"/>
                <a:gd name="connsiteY92" fmla="*/ 216678 h 1089230"/>
                <a:gd name="connsiteX93" fmla="*/ 924313 w 1091621"/>
                <a:gd name="connsiteY93" fmla="*/ 252334 h 1089230"/>
                <a:gd name="connsiteX94" fmla="*/ 885914 w 1091621"/>
                <a:gd name="connsiteY94" fmla="*/ 252334 h 1089230"/>
                <a:gd name="connsiteX95" fmla="*/ 921570 w 1091621"/>
                <a:gd name="connsiteY95" fmla="*/ 74054 h 1089230"/>
                <a:gd name="connsiteX96" fmla="*/ 902370 w 1091621"/>
                <a:gd name="connsiteY96" fmla="*/ 74054 h 1089230"/>
                <a:gd name="connsiteX97" fmla="*/ 883171 w 1091621"/>
                <a:gd name="connsiteY97" fmla="*/ 54855 h 1089230"/>
                <a:gd name="connsiteX98" fmla="*/ 883171 w 1091621"/>
                <a:gd name="connsiteY98" fmla="*/ 35656 h 1089230"/>
                <a:gd name="connsiteX99" fmla="*/ 918827 w 1091621"/>
                <a:gd name="connsiteY99" fmla="*/ 35656 h 1089230"/>
                <a:gd name="connsiteX100" fmla="*/ 918827 w 1091621"/>
                <a:gd name="connsiteY100" fmla="*/ 74054 h 1089230"/>
                <a:gd name="connsiteX101" fmla="*/ 521126 w 1091621"/>
                <a:gd name="connsiteY101" fmla="*/ 35656 h 1089230"/>
                <a:gd name="connsiteX102" fmla="*/ 521126 w 1091621"/>
                <a:gd name="connsiteY102" fmla="*/ 54855 h 1089230"/>
                <a:gd name="connsiteX103" fmla="*/ 501926 w 1091621"/>
                <a:gd name="connsiteY103" fmla="*/ 74054 h 1089230"/>
                <a:gd name="connsiteX104" fmla="*/ 482727 w 1091621"/>
                <a:gd name="connsiteY104" fmla="*/ 74054 h 1089230"/>
                <a:gd name="connsiteX105" fmla="*/ 482727 w 1091621"/>
                <a:gd name="connsiteY105" fmla="*/ 38399 h 1089230"/>
                <a:gd name="connsiteX106" fmla="*/ 521126 w 1091621"/>
                <a:gd name="connsiteY106" fmla="*/ 38399 h 1089230"/>
                <a:gd name="connsiteX107" fmla="*/ 485470 w 1091621"/>
                <a:gd name="connsiteY107" fmla="*/ 219421 h 1089230"/>
                <a:gd name="connsiteX108" fmla="*/ 504669 w 1091621"/>
                <a:gd name="connsiteY108" fmla="*/ 219421 h 1089230"/>
                <a:gd name="connsiteX109" fmla="*/ 523869 w 1091621"/>
                <a:gd name="connsiteY109" fmla="*/ 238620 h 1089230"/>
                <a:gd name="connsiteX110" fmla="*/ 523869 w 1091621"/>
                <a:gd name="connsiteY110" fmla="*/ 257820 h 1089230"/>
                <a:gd name="connsiteX111" fmla="*/ 488212 w 1091621"/>
                <a:gd name="connsiteY111" fmla="*/ 257820 h 1089230"/>
                <a:gd name="connsiteX112" fmla="*/ 488212 w 1091621"/>
                <a:gd name="connsiteY112" fmla="*/ 219421 h 1089230"/>
                <a:gd name="connsiteX113" fmla="*/ 721348 w 1091621"/>
                <a:gd name="connsiteY113" fmla="*/ 290733 h 1089230"/>
                <a:gd name="connsiteX114" fmla="*/ 721348 w 1091621"/>
                <a:gd name="connsiteY114" fmla="*/ 617122 h 1089230"/>
                <a:gd name="connsiteX115" fmla="*/ 721348 w 1091621"/>
                <a:gd name="connsiteY115" fmla="*/ 622607 h 1089230"/>
                <a:gd name="connsiteX116" fmla="*/ 732319 w 1091621"/>
                <a:gd name="connsiteY116" fmla="*/ 652778 h 1089230"/>
                <a:gd name="connsiteX117" fmla="*/ 713120 w 1091621"/>
                <a:gd name="connsiteY117" fmla="*/ 652778 h 1089230"/>
                <a:gd name="connsiteX118" fmla="*/ 671978 w 1091621"/>
                <a:gd name="connsiteY118" fmla="*/ 652778 h 1089230"/>
                <a:gd name="connsiteX119" fmla="*/ 682949 w 1091621"/>
                <a:gd name="connsiteY119" fmla="*/ 622607 h 1089230"/>
                <a:gd name="connsiteX120" fmla="*/ 682949 w 1091621"/>
                <a:gd name="connsiteY120" fmla="*/ 617122 h 1089230"/>
                <a:gd name="connsiteX121" fmla="*/ 682949 w 1091621"/>
                <a:gd name="connsiteY121" fmla="*/ 290733 h 1089230"/>
                <a:gd name="connsiteX122" fmla="*/ 721348 w 1091621"/>
                <a:gd name="connsiteY122" fmla="*/ 290733 h 1089230"/>
                <a:gd name="connsiteX123" fmla="*/ 493698 w 1091621"/>
                <a:gd name="connsiteY123" fmla="*/ 469012 h 1089230"/>
                <a:gd name="connsiteX124" fmla="*/ 458042 w 1091621"/>
                <a:gd name="connsiteY124" fmla="*/ 381244 h 1089230"/>
                <a:gd name="connsiteX125" fmla="*/ 526612 w 1091621"/>
                <a:gd name="connsiteY125" fmla="*/ 381244 h 1089230"/>
                <a:gd name="connsiteX126" fmla="*/ 608895 w 1091621"/>
                <a:gd name="connsiteY126" fmla="*/ 430614 h 1089230"/>
                <a:gd name="connsiteX127" fmla="*/ 639064 w 1091621"/>
                <a:gd name="connsiteY127" fmla="*/ 493697 h 1089230"/>
                <a:gd name="connsiteX128" fmla="*/ 534840 w 1091621"/>
                <a:gd name="connsiteY128" fmla="*/ 405929 h 1089230"/>
                <a:gd name="connsiteX129" fmla="*/ 504669 w 1091621"/>
                <a:gd name="connsiteY129" fmla="*/ 427871 h 1089230"/>
                <a:gd name="connsiteX130" fmla="*/ 619866 w 1091621"/>
                <a:gd name="connsiteY130" fmla="*/ 526610 h 1089230"/>
                <a:gd name="connsiteX131" fmla="*/ 573238 w 1091621"/>
                <a:gd name="connsiteY131" fmla="*/ 526610 h 1089230"/>
                <a:gd name="connsiteX132" fmla="*/ 493698 w 1091621"/>
                <a:gd name="connsiteY132" fmla="*/ 469012 h 1089230"/>
                <a:gd name="connsiteX133" fmla="*/ 493698 w 1091621"/>
                <a:gd name="connsiteY133" fmla="*/ 469012 h 1089230"/>
                <a:gd name="connsiteX134" fmla="*/ 433357 w 1091621"/>
                <a:gd name="connsiteY134" fmla="*/ 776202 h 1089230"/>
                <a:gd name="connsiteX135" fmla="*/ 490955 w 1091621"/>
                <a:gd name="connsiteY135" fmla="*/ 751517 h 1089230"/>
                <a:gd name="connsiteX136" fmla="*/ 534840 w 1091621"/>
                <a:gd name="connsiteY136" fmla="*/ 726832 h 1089230"/>
                <a:gd name="connsiteX137" fmla="*/ 644550 w 1091621"/>
                <a:gd name="connsiteY137" fmla="*/ 691176 h 1089230"/>
                <a:gd name="connsiteX138" fmla="*/ 715862 w 1091621"/>
                <a:gd name="connsiteY138" fmla="*/ 691176 h 1089230"/>
                <a:gd name="connsiteX139" fmla="*/ 855744 w 1091621"/>
                <a:gd name="connsiteY139" fmla="*/ 729575 h 1089230"/>
                <a:gd name="connsiteX140" fmla="*/ 905113 w 1091621"/>
                <a:gd name="connsiteY140" fmla="*/ 754260 h 1089230"/>
                <a:gd name="connsiteX141" fmla="*/ 973682 w 1091621"/>
                <a:gd name="connsiteY141" fmla="*/ 781687 h 1089230"/>
                <a:gd name="connsiteX142" fmla="*/ 1009338 w 1091621"/>
                <a:gd name="connsiteY142" fmla="*/ 820086 h 1089230"/>
                <a:gd name="connsiteX143" fmla="*/ 962712 w 1091621"/>
                <a:gd name="connsiteY143" fmla="*/ 833800 h 1089230"/>
                <a:gd name="connsiteX144" fmla="*/ 863972 w 1091621"/>
                <a:gd name="connsiteY144" fmla="*/ 891398 h 1089230"/>
                <a:gd name="connsiteX145" fmla="*/ 855744 w 1091621"/>
                <a:gd name="connsiteY145" fmla="*/ 894140 h 1089230"/>
                <a:gd name="connsiteX146" fmla="*/ 817344 w 1091621"/>
                <a:gd name="connsiteY146" fmla="*/ 894140 h 1089230"/>
                <a:gd name="connsiteX147" fmla="*/ 817344 w 1091621"/>
                <a:gd name="connsiteY147" fmla="*/ 822829 h 1089230"/>
                <a:gd name="connsiteX148" fmla="*/ 754261 w 1091621"/>
                <a:gd name="connsiteY148" fmla="*/ 787173 h 1089230"/>
                <a:gd name="connsiteX149" fmla="*/ 523869 w 1091621"/>
                <a:gd name="connsiteY149" fmla="*/ 787173 h 1089230"/>
                <a:gd name="connsiteX150" fmla="*/ 438843 w 1091621"/>
                <a:gd name="connsiteY150" fmla="*/ 806372 h 1089230"/>
                <a:gd name="connsiteX151" fmla="*/ 405929 w 1091621"/>
                <a:gd name="connsiteY151" fmla="*/ 822829 h 1089230"/>
                <a:gd name="connsiteX152" fmla="*/ 394958 w 1091621"/>
                <a:gd name="connsiteY152" fmla="*/ 822829 h 1089230"/>
                <a:gd name="connsiteX153" fmla="*/ 433357 w 1091621"/>
                <a:gd name="connsiteY153" fmla="*/ 776202 h 1089230"/>
                <a:gd name="connsiteX154" fmla="*/ 433357 w 1091621"/>
                <a:gd name="connsiteY154" fmla="*/ 776202 h 1089230"/>
                <a:gd name="connsiteX155" fmla="*/ 32914 w 1091621"/>
                <a:gd name="connsiteY155" fmla="*/ 817343 h 1089230"/>
                <a:gd name="connsiteX156" fmla="*/ 213936 w 1091621"/>
                <a:gd name="connsiteY156" fmla="*/ 817343 h 1089230"/>
                <a:gd name="connsiteX157" fmla="*/ 213936 w 1091621"/>
                <a:gd name="connsiteY157" fmla="*/ 1053221 h 1089230"/>
                <a:gd name="connsiteX158" fmla="*/ 32914 w 1091621"/>
                <a:gd name="connsiteY158" fmla="*/ 1053221 h 1089230"/>
                <a:gd name="connsiteX159" fmla="*/ 32914 w 1091621"/>
                <a:gd name="connsiteY159" fmla="*/ 817343 h 1089230"/>
                <a:gd name="connsiteX160" fmla="*/ 304447 w 1091621"/>
                <a:gd name="connsiteY160" fmla="*/ 1053221 h 1089230"/>
                <a:gd name="connsiteX161" fmla="*/ 249592 w 1091621"/>
                <a:gd name="connsiteY161" fmla="*/ 1053221 h 1089230"/>
                <a:gd name="connsiteX162" fmla="*/ 249592 w 1091621"/>
                <a:gd name="connsiteY162" fmla="*/ 817343 h 1089230"/>
                <a:gd name="connsiteX163" fmla="*/ 304447 w 1091621"/>
                <a:gd name="connsiteY163" fmla="*/ 817343 h 1089230"/>
                <a:gd name="connsiteX164" fmla="*/ 304447 w 1091621"/>
                <a:gd name="connsiteY164" fmla="*/ 1053221 h 1089230"/>
                <a:gd name="connsiteX165" fmla="*/ 1047737 w 1091621"/>
                <a:gd name="connsiteY165" fmla="*/ 883169 h 1089230"/>
                <a:gd name="connsiteX166" fmla="*/ 1036766 w 1091621"/>
                <a:gd name="connsiteY166" fmla="*/ 907854 h 1089230"/>
                <a:gd name="connsiteX167" fmla="*/ 913341 w 1091621"/>
                <a:gd name="connsiteY167" fmla="*/ 1001108 h 1089230"/>
                <a:gd name="connsiteX168" fmla="*/ 773461 w 1091621"/>
                <a:gd name="connsiteY168" fmla="*/ 1034021 h 1089230"/>
                <a:gd name="connsiteX169" fmla="*/ 389473 w 1091621"/>
                <a:gd name="connsiteY169" fmla="*/ 1031279 h 1089230"/>
                <a:gd name="connsiteX170" fmla="*/ 345589 w 1091621"/>
                <a:gd name="connsiteY170" fmla="*/ 1020307 h 1089230"/>
                <a:gd name="connsiteX171" fmla="*/ 340103 w 1091621"/>
                <a:gd name="connsiteY171" fmla="*/ 1020307 h 1089230"/>
                <a:gd name="connsiteX172" fmla="*/ 340103 w 1091621"/>
                <a:gd name="connsiteY172" fmla="*/ 855742 h 1089230"/>
                <a:gd name="connsiteX173" fmla="*/ 411415 w 1091621"/>
                <a:gd name="connsiteY173" fmla="*/ 855742 h 1089230"/>
                <a:gd name="connsiteX174" fmla="*/ 419643 w 1091621"/>
                <a:gd name="connsiteY174" fmla="*/ 852999 h 1089230"/>
                <a:gd name="connsiteX175" fmla="*/ 455300 w 1091621"/>
                <a:gd name="connsiteY175" fmla="*/ 833800 h 1089230"/>
                <a:gd name="connsiteX176" fmla="*/ 523869 w 1091621"/>
                <a:gd name="connsiteY176" fmla="*/ 817343 h 1089230"/>
                <a:gd name="connsiteX177" fmla="*/ 754261 w 1091621"/>
                <a:gd name="connsiteY177" fmla="*/ 817343 h 1089230"/>
                <a:gd name="connsiteX178" fmla="*/ 778946 w 1091621"/>
                <a:gd name="connsiteY178" fmla="*/ 828314 h 1089230"/>
                <a:gd name="connsiteX179" fmla="*/ 789917 w 1091621"/>
                <a:gd name="connsiteY179" fmla="*/ 852999 h 1089230"/>
                <a:gd name="connsiteX180" fmla="*/ 778946 w 1091621"/>
                <a:gd name="connsiteY180" fmla="*/ 877684 h 1089230"/>
                <a:gd name="connsiteX181" fmla="*/ 754261 w 1091621"/>
                <a:gd name="connsiteY181" fmla="*/ 888655 h 1089230"/>
                <a:gd name="connsiteX182" fmla="*/ 630837 w 1091621"/>
                <a:gd name="connsiteY182" fmla="*/ 888655 h 1089230"/>
                <a:gd name="connsiteX183" fmla="*/ 630837 w 1091621"/>
                <a:gd name="connsiteY183" fmla="*/ 924311 h 1089230"/>
                <a:gd name="connsiteX184" fmla="*/ 858486 w 1091621"/>
                <a:gd name="connsiteY184" fmla="*/ 924311 h 1089230"/>
                <a:gd name="connsiteX185" fmla="*/ 858486 w 1091621"/>
                <a:gd name="connsiteY185" fmla="*/ 924311 h 1089230"/>
                <a:gd name="connsiteX186" fmla="*/ 883171 w 1091621"/>
                <a:gd name="connsiteY186" fmla="*/ 918825 h 1089230"/>
                <a:gd name="connsiteX187" fmla="*/ 883171 w 1091621"/>
                <a:gd name="connsiteY187" fmla="*/ 918825 h 1089230"/>
                <a:gd name="connsiteX188" fmla="*/ 981910 w 1091621"/>
                <a:gd name="connsiteY188" fmla="*/ 861227 h 1089230"/>
                <a:gd name="connsiteX189" fmla="*/ 1017567 w 1091621"/>
                <a:gd name="connsiteY189" fmla="*/ 850256 h 1089230"/>
                <a:gd name="connsiteX190" fmla="*/ 1017567 w 1091621"/>
                <a:gd name="connsiteY190" fmla="*/ 850256 h 1089230"/>
                <a:gd name="connsiteX191" fmla="*/ 1047737 w 1091621"/>
                <a:gd name="connsiteY191" fmla="*/ 883169 h 1089230"/>
                <a:gd name="connsiteX192" fmla="*/ 1047737 w 1091621"/>
                <a:gd name="connsiteY192" fmla="*/ 883169 h 108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91621" h="1089230">
                  <a:moveTo>
                    <a:pt x="1047737" y="822829"/>
                  </a:moveTo>
                  <a:cubicBezTo>
                    <a:pt x="1042252" y="787173"/>
                    <a:pt x="1020310" y="757002"/>
                    <a:pt x="984653" y="743289"/>
                  </a:cubicBezTo>
                  <a:lnTo>
                    <a:pt x="916084" y="715861"/>
                  </a:lnTo>
                  <a:cubicBezTo>
                    <a:pt x="899627" y="710375"/>
                    <a:pt x="885914" y="702147"/>
                    <a:pt x="872200" y="693919"/>
                  </a:cubicBezTo>
                  <a:cubicBezTo>
                    <a:pt x="842030" y="674719"/>
                    <a:pt x="809116" y="663748"/>
                    <a:pt x="773461" y="655520"/>
                  </a:cubicBezTo>
                  <a:lnTo>
                    <a:pt x="759747" y="611636"/>
                  </a:lnTo>
                  <a:lnTo>
                    <a:pt x="759747" y="562266"/>
                  </a:lnTo>
                  <a:lnTo>
                    <a:pt x="831058" y="562266"/>
                  </a:lnTo>
                  <a:cubicBezTo>
                    <a:pt x="883171" y="562266"/>
                    <a:pt x="929798" y="532096"/>
                    <a:pt x="948998" y="482726"/>
                  </a:cubicBezTo>
                  <a:lnTo>
                    <a:pt x="995624" y="370273"/>
                  </a:lnTo>
                  <a:cubicBezTo>
                    <a:pt x="998367" y="364787"/>
                    <a:pt x="998367" y="362045"/>
                    <a:pt x="995624" y="356559"/>
                  </a:cubicBezTo>
                  <a:lnTo>
                    <a:pt x="995624" y="356559"/>
                  </a:lnTo>
                  <a:cubicBezTo>
                    <a:pt x="992882" y="351074"/>
                    <a:pt x="987396" y="345588"/>
                    <a:pt x="979168" y="345588"/>
                  </a:cubicBezTo>
                  <a:lnTo>
                    <a:pt x="883171" y="345588"/>
                  </a:lnTo>
                  <a:cubicBezTo>
                    <a:pt x="833801" y="345588"/>
                    <a:pt x="789917" y="373016"/>
                    <a:pt x="770718" y="416900"/>
                  </a:cubicBezTo>
                  <a:lnTo>
                    <a:pt x="762489" y="433357"/>
                  </a:lnTo>
                  <a:lnTo>
                    <a:pt x="762489" y="293475"/>
                  </a:lnTo>
                  <a:lnTo>
                    <a:pt x="943512" y="293475"/>
                  </a:lnTo>
                  <a:cubicBezTo>
                    <a:pt x="954483" y="293475"/>
                    <a:pt x="962712" y="285247"/>
                    <a:pt x="962712" y="274276"/>
                  </a:cubicBezTo>
                  <a:lnTo>
                    <a:pt x="962712" y="19199"/>
                  </a:lnTo>
                  <a:cubicBezTo>
                    <a:pt x="962712" y="8228"/>
                    <a:pt x="954483" y="0"/>
                    <a:pt x="943512" y="0"/>
                  </a:cubicBezTo>
                  <a:lnTo>
                    <a:pt x="471756" y="0"/>
                  </a:lnTo>
                  <a:cubicBezTo>
                    <a:pt x="460785" y="0"/>
                    <a:pt x="452557" y="8228"/>
                    <a:pt x="452557" y="19199"/>
                  </a:cubicBezTo>
                  <a:lnTo>
                    <a:pt x="452557" y="274276"/>
                  </a:lnTo>
                  <a:cubicBezTo>
                    <a:pt x="452557" y="285247"/>
                    <a:pt x="460785" y="293475"/>
                    <a:pt x="471756" y="293475"/>
                  </a:cubicBezTo>
                  <a:lnTo>
                    <a:pt x="652778" y="293475"/>
                  </a:lnTo>
                  <a:lnTo>
                    <a:pt x="652778" y="433357"/>
                  </a:lnTo>
                  <a:lnTo>
                    <a:pt x="644550" y="416900"/>
                  </a:lnTo>
                  <a:cubicBezTo>
                    <a:pt x="622609" y="373016"/>
                    <a:pt x="578724" y="345588"/>
                    <a:pt x="532097" y="345588"/>
                  </a:cubicBezTo>
                  <a:lnTo>
                    <a:pt x="436100" y="345588"/>
                  </a:lnTo>
                  <a:cubicBezTo>
                    <a:pt x="427872" y="345588"/>
                    <a:pt x="422386" y="351074"/>
                    <a:pt x="419643" y="356559"/>
                  </a:cubicBezTo>
                  <a:lnTo>
                    <a:pt x="419643" y="356559"/>
                  </a:lnTo>
                  <a:cubicBezTo>
                    <a:pt x="416901" y="362045"/>
                    <a:pt x="416901" y="364787"/>
                    <a:pt x="419643" y="370273"/>
                  </a:cubicBezTo>
                  <a:lnTo>
                    <a:pt x="466270" y="482726"/>
                  </a:lnTo>
                  <a:cubicBezTo>
                    <a:pt x="485470" y="532096"/>
                    <a:pt x="532097" y="562266"/>
                    <a:pt x="584209" y="562266"/>
                  </a:cubicBezTo>
                  <a:lnTo>
                    <a:pt x="655521" y="562266"/>
                  </a:lnTo>
                  <a:lnTo>
                    <a:pt x="655521" y="614379"/>
                  </a:lnTo>
                  <a:lnTo>
                    <a:pt x="641807" y="652778"/>
                  </a:lnTo>
                  <a:cubicBezTo>
                    <a:pt x="597923" y="655520"/>
                    <a:pt x="554039" y="669234"/>
                    <a:pt x="518383" y="696662"/>
                  </a:cubicBezTo>
                  <a:cubicBezTo>
                    <a:pt x="507412" y="704890"/>
                    <a:pt x="493698" y="713118"/>
                    <a:pt x="479984" y="718604"/>
                  </a:cubicBezTo>
                  <a:lnTo>
                    <a:pt x="422386" y="743289"/>
                  </a:lnTo>
                  <a:cubicBezTo>
                    <a:pt x="392215" y="757002"/>
                    <a:pt x="370274" y="784430"/>
                    <a:pt x="364788" y="817343"/>
                  </a:cubicBezTo>
                  <a:lnTo>
                    <a:pt x="345589" y="817343"/>
                  </a:lnTo>
                  <a:lnTo>
                    <a:pt x="345589" y="798144"/>
                  </a:lnTo>
                  <a:cubicBezTo>
                    <a:pt x="345589" y="787173"/>
                    <a:pt x="337360" y="778945"/>
                    <a:pt x="326389" y="778945"/>
                  </a:cubicBezTo>
                  <a:lnTo>
                    <a:pt x="19200" y="778945"/>
                  </a:lnTo>
                  <a:cubicBezTo>
                    <a:pt x="8228" y="778945"/>
                    <a:pt x="0" y="787173"/>
                    <a:pt x="0" y="798144"/>
                  </a:cubicBezTo>
                  <a:lnTo>
                    <a:pt x="0" y="1069677"/>
                  </a:lnTo>
                  <a:cubicBezTo>
                    <a:pt x="0" y="1080648"/>
                    <a:pt x="8228" y="1088877"/>
                    <a:pt x="19200" y="1088877"/>
                  </a:cubicBezTo>
                  <a:lnTo>
                    <a:pt x="326389" y="1088877"/>
                  </a:lnTo>
                  <a:cubicBezTo>
                    <a:pt x="337360" y="1088877"/>
                    <a:pt x="345589" y="1080648"/>
                    <a:pt x="345589" y="1069677"/>
                  </a:cubicBezTo>
                  <a:lnTo>
                    <a:pt x="345589" y="1053221"/>
                  </a:lnTo>
                  <a:lnTo>
                    <a:pt x="386730" y="1064192"/>
                  </a:lnTo>
                  <a:cubicBezTo>
                    <a:pt x="518383" y="1097105"/>
                    <a:pt x="655521" y="1097105"/>
                    <a:pt x="789917" y="1066935"/>
                  </a:cubicBezTo>
                  <a:lnTo>
                    <a:pt x="932541" y="1034021"/>
                  </a:lnTo>
                  <a:cubicBezTo>
                    <a:pt x="935284" y="1034021"/>
                    <a:pt x="938027" y="1031279"/>
                    <a:pt x="938027" y="1031279"/>
                  </a:cubicBezTo>
                  <a:lnTo>
                    <a:pt x="1064193" y="938025"/>
                  </a:lnTo>
                  <a:cubicBezTo>
                    <a:pt x="1080650" y="924311"/>
                    <a:pt x="1091621" y="905112"/>
                    <a:pt x="1091621" y="885912"/>
                  </a:cubicBezTo>
                  <a:lnTo>
                    <a:pt x="1091621" y="885912"/>
                  </a:lnTo>
                  <a:cubicBezTo>
                    <a:pt x="1083393" y="858485"/>
                    <a:pt x="1069679" y="833800"/>
                    <a:pt x="1047737" y="822829"/>
                  </a:cubicBezTo>
                  <a:lnTo>
                    <a:pt x="1047737" y="822829"/>
                  </a:lnTo>
                  <a:close/>
                  <a:moveTo>
                    <a:pt x="798145" y="430614"/>
                  </a:moveTo>
                  <a:cubicBezTo>
                    <a:pt x="814602" y="400443"/>
                    <a:pt x="844772" y="381244"/>
                    <a:pt x="880429" y="381244"/>
                  </a:cubicBezTo>
                  <a:lnTo>
                    <a:pt x="948998" y="381244"/>
                  </a:lnTo>
                  <a:lnTo>
                    <a:pt x="913341" y="469012"/>
                  </a:lnTo>
                  <a:cubicBezTo>
                    <a:pt x="899627" y="504668"/>
                    <a:pt x="866715" y="526610"/>
                    <a:pt x="828316" y="526610"/>
                  </a:cubicBezTo>
                  <a:lnTo>
                    <a:pt x="781689" y="526610"/>
                  </a:lnTo>
                  <a:cubicBezTo>
                    <a:pt x="828316" y="501926"/>
                    <a:pt x="866715" y="469012"/>
                    <a:pt x="896885" y="427871"/>
                  </a:cubicBezTo>
                  <a:lnTo>
                    <a:pt x="866715" y="405929"/>
                  </a:lnTo>
                  <a:cubicBezTo>
                    <a:pt x="839287" y="441585"/>
                    <a:pt x="803631" y="471755"/>
                    <a:pt x="762489" y="493697"/>
                  </a:cubicBezTo>
                  <a:lnTo>
                    <a:pt x="798145" y="430614"/>
                  </a:lnTo>
                  <a:close/>
                  <a:moveTo>
                    <a:pt x="504669" y="181022"/>
                  </a:moveTo>
                  <a:lnTo>
                    <a:pt x="485470" y="181022"/>
                  </a:lnTo>
                  <a:lnTo>
                    <a:pt x="485470" y="109710"/>
                  </a:lnTo>
                  <a:lnTo>
                    <a:pt x="504669" y="109710"/>
                  </a:lnTo>
                  <a:cubicBezTo>
                    <a:pt x="534840" y="109710"/>
                    <a:pt x="559524" y="85026"/>
                    <a:pt x="559524" y="54855"/>
                  </a:cubicBezTo>
                  <a:lnTo>
                    <a:pt x="559524" y="35656"/>
                  </a:lnTo>
                  <a:lnTo>
                    <a:pt x="850258" y="35656"/>
                  </a:lnTo>
                  <a:lnTo>
                    <a:pt x="850258" y="54855"/>
                  </a:lnTo>
                  <a:cubicBezTo>
                    <a:pt x="850258" y="85026"/>
                    <a:pt x="874943" y="109710"/>
                    <a:pt x="905113" y="109710"/>
                  </a:cubicBezTo>
                  <a:lnTo>
                    <a:pt x="924313" y="109710"/>
                  </a:lnTo>
                  <a:lnTo>
                    <a:pt x="924313" y="181022"/>
                  </a:lnTo>
                  <a:lnTo>
                    <a:pt x="905113" y="181022"/>
                  </a:lnTo>
                  <a:cubicBezTo>
                    <a:pt x="874943" y="181022"/>
                    <a:pt x="850258" y="205707"/>
                    <a:pt x="850258" y="235878"/>
                  </a:cubicBezTo>
                  <a:lnTo>
                    <a:pt x="850258" y="255077"/>
                  </a:lnTo>
                  <a:lnTo>
                    <a:pt x="559524" y="255077"/>
                  </a:lnTo>
                  <a:lnTo>
                    <a:pt x="559524" y="235878"/>
                  </a:lnTo>
                  <a:cubicBezTo>
                    <a:pt x="559524" y="205707"/>
                    <a:pt x="534840" y="181022"/>
                    <a:pt x="504669" y="181022"/>
                  </a:cubicBezTo>
                  <a:lnTo>
                    <a:pt x="504669" y="181022"/>
                  </a:lnTo>
                  <a:close/>
                  <a:moveTo>
                    <a:pt x="885914" y="255077"/>
                  </a:moveTo>
                  <a:lnTo>
                    <a:pt x="885914" y="235878"/>
                  </a:lnTo>
                  <a:cubicBezTo>
                    <a:pt x="885914" y="224906"/>
                    <a:pt x="894142" y="216678"/>
                    <a:pt x="905113" y="216678"/>
                  </a:cubicBezTo>
                  <a:lnTo>
                    <a:pt x="924313" y="216678"/>
                  </a:lnTo>
                  <a:lnTo>
                    <a:pt x="924313" y="252334"/>
                  </a:lnTo>
                  <a:lnTo>
                    <a:pt x="885914" y="252334"/>
                  </a:lnTo>
                  <a:close/>
                  <a:moveTo>
                    <a:pt x="921570" y="74054"/>
                  </a:moveTo>
                  <a:lnTo>
                    <a:pt x="902370" y="74054"/>
                  </a:lnTo>
                  <a:cubicBezTo>
                    <a:pt x="891399" y="74054"/>
                    <a:pt x="883171" y="65826"/>
                    <a:pt x="883171" y="54855"/>
                  </a:cubicBezTo>
                  <a:lnTo>
                    <a:pt x="883171" y="35656"/>
                  </a:lnTo>
                  <a:lnTo>
                    <a:pt x="918827" y="35656"/>
                  </a:lnTo>
                  <a:lnTo>
                    <a:pt x="918827" y="74054"/>
                  </a:lnTo>
                  <a:close/>
                  <a:moveTo>
                    <a:pt x="521126" y="35656"/>
                  </a:moveTo>
                  <a:lnTo>
                    <a:pt x="521126" y="54855"/>
                  </a:lnTo>
                  <a:cubicBezTo>
                    <a:pt x="521126" y="65826"/>
                    <a:pt x="512898" y="74054"/>
                    <a:pt x="501926" y="74054"/>
                  </a:cubicBezTo>
                  <a:lnTo>
                    <a:pt x="482727" y="74054"/>
                  </a:lnTo>
                  <a:lnTo>
                    <a:pt x="482727" y="38399"/>
                  </a:lnTo>
                  <a:lnTo>
                    <a:pt x="521126" y="38399"/>
                  </a:lnTo>
                  <a:close/>
                  <a:moveTo>
                    <a:pt x="485470" y="219421"/>
                  </a:moveTo>
                  <a:lnTo>
                    <a:pt x="504669" y="219421"/>
                  </a:lnTo>
                  <a:cubicBezTo>
                    <a:pt x="515640" y="219421"/>
                    <a:pt x="523869" y="227649"/>
                    <a:pt x="523869" y="238620"/>
                  </a:cubicBezTo>
                  <a:lnTo>
                    <a:pt x="523869" y="257820"/>
                  </a:lnTo>
                  <a:lnTo>
                    <a:pt x="488212" y="257820"/>
                  </a:lnTo>
                  <a:lnTo>
                    <a:pt x="488212" y="219421"/>
                  </a:lnTo>
                  <a:close/>
                  <a:moveTo>
                    <a:pt x="721348" y="290733"/>
                  </a:moveTo>
                  <a:lnTo>
                    <a:pt x="721348" y="617122"/>
                  </a:lnTo>
                  <a:cubicBezTo>
                    <a:pt x="721348" y="619864"/>
                    <a:pt x="721348" y="619864"/>
                    <a:pt x="721348" y="622607"/>
                  </a:cubicBezTo>
                  <a:lnTo>
                    <a:pt x="732319" y="652778"/>
                  </a:lnTo>
                  <a:cubicBezTo>
                    <a:pt x="726833" y="652778"/>
                    <a:pt x="721348" y="652778"/>
                    <a:pt x="713120" y="652778"/>
                  </a:cubicBezTo>
                  <a:lnTo>
                    <a:pt x="671978" y="652778"/>
                  </a:lnTo>
                  <a:lnTo>
                    <a:pt x="682949" y="622607"/>
                  </a:lnTo>
                  <a:cubicBezTo>
                    <a:pt x="682949" y="619864"/>
                    <a:pt x="682949" y="619864"/>
                    <a:pt x="682949" y="617122"/>
                  </a:cubicBezTo>
                  <a:lnTo>
                    <a:pt x="682949" y="290733"/>
                  </a:lnTo>
                  <a:lnTo>
                    <a:pt x="721348" y="290733"/>
                  </a:lnTo>
                  <a:close/>
                  <a:moveTo>
                    <a:pt x="493698" y="469012"/>
                  </a:moveTo>
                  <a:lnTo>
                    <a:pt x="458042" y="381244"/>
                  </a:lnTo>
                  <a:lnTo>
                    <a:pt x="526612" y="381244"/>
                  </a:lnTo>
                  <a:cubicBezTo>
                    <a:pt x="562267" y="381244"/>
                    <a:pt x="592438" y="400443"/>
                    <a:pt x="608895" y="430614"/>
                  </a:cubicBezTo>
                  <a:lnTo>
                    <a:pt x="639064" y="493697"/>
                  </a:lnTo>
                  <a:cubicBezTo>
                    <a:pt x="597923" y="471755"/>
                    <a:pt x="562267" y="441585"/>
                    <a:pt x="534840" y="405929"/>
                  </a:cubicBezTo>
                  <a:lnTo>
                    <a:pt x="504669" y="427871"/>
                  </a:lnTo>
                  <a:cubicBezTo>
                    <a:pt x="534840" y="469012"/>
                    <a:pt x="575981" y="501926"/>
                    <a:pt x="619866" y="526610"/>
                  </a:cubicBezTo>
                  <a:lnTo>
                    <a:pt x="573238" y="526610"/>
                  </a:lnTo>
                  <a:cubicBezTo>
                    <a:pt x="540326" y="526610"/>
                    <a:pt x="507412" y="504668"/>
                    <a:pt x="493698" y="469012"/>
                  </a:cubicBezTo>
                  <a:lnTo>
                    <a:pt x="493698" y="469012"/>
                  </a:lnTo>
                  <a:close/>
                  <a:moveTo>
                    <a:pt x="433357" y="776202"/>
                  </a:moveTo>
                  <a:lnTo>
                    <a:pt x="490955" y="751517"/>
                  </a:lnTo>
                  <a:cubicBezTo>
                    <a:pt x="507412" y="746031"/>
                    <a:pt x="521126" y="735060"/>
                    <a:pt x="534840" y="726832"/>
                  </a:cubicBezTo>
                  <a:cubicBezTo>
                    <a:pt x="565010" y="702147"/>
                    <a:pt x="603409" y="691176"/>
                    <a:pt x="644550" y="691176"/>
                  </a:cubicBezTo>
                  <a:lnTo>
                    <a:pt x="715862" y="691176"/>
                  </a:lnTo>
                  <a:cubicBezTo>
                    <a:pt x="765232" y="691176"/>
                    <a:pt x="811859" y="704890"/>
                    <a:pt x="855744" y="729575"/>
                  </a:cubicBezTo>
                  <a:cubicBezTo>
                    <a:pt x="872200" y="737803"/>
                    <a:pt x="888656" y="746031"/>
                    <a:pt x="905113" y="754260"/>
                  </a:cubicBezTo>
                  <a:lnTo>
                    <a:pt x="973682" y="781687"/>
                  </a:lnTo>
                  <a:cubicBezTo>
                    <a:pt x="990139" y="787173"/>
                    <a:pt x="1003853" y="803629"/>
                    <a:pt x="1009338" y="820086"/>
                  </a:cubicBezTo>
                  <a:cubicBezTo>
                    <a:pt x="992882" y="820086"/>
                    <a:pt x="979168" y="825571"/>
                    <a:pt x="962712" y="833800"/>
                  </a:cubicBezTo>
                  <a:lnTo>
                    <a:pt x="863972" y="891398"/>
                  </a:lnTo>
                  <a:cubicBezTo>
                    <a:pt x="861229" y="891398"/>
                    <a:pt x="858486" y="894140"/>
                    <a:pt x="855744" y="894140"/>
                  </a:cubicBezTo>
                  <a:lnTo>
                    <a:pt x="817344" y="894140"/>
                  </a:lnTo>
                  <a:cubicBezTo>
                    <a:pt x="831058" y="872198"/>
                    <a:pt x="831058" y="844771"/>
                    <a:pt x="817344" y="822829"/>
                  </a:cubicBezTo>
                  <a:cubicBezTo>
                    <a:pt x="803631" y="800887"/>
                    <a:pt x="781689" y="787173"/>
                    <a:pt x="754261" y="787173"/>
                  </a:cubicBezTo>
                  <a:lnTo>
                    <a:pt x="523869" y="787173"/>
                  </a:lnTo>
                  <a:cubicBezTo>
                    <a:pt x="493698" y="787173"/>
                    <a:pt x="466270" y="795401"/>
                    <a:pt x="438843" y="806372"/>
                  </a:cubicBezTo>
                  <a:lnTo>
                    <a:pt x="405929" y="822829"/>
                  </a:lnTo>
                  <a:lnTo>
                    <a:pt x="394958" y="822829"/>
                  </a:lnTo>
                  <a:cubicBezTo>
                    <a:pt x="403187" y="798144"/>
                    <a:pt x="414158" y="784430"/>
                    <a:pt x="433357" y="776202"/>
                  </a:cubicBezTo>
                  <a:lnTo>
                    <a:pt x="433357" y="776202"/>
                  </a:lnTo>
                  <a:close/>
                  <a:moveTo>
                    <a:pt x="32914" y="817343"/>
                  </a:moveTo>
                  <a:lnTo>
                    <a:pt x="213936" y="817343"/>
                  </a:lnTo>
                  <a:lnTo>
                    <a:pt x="213936" y="1053221"/>
                  </a:lnTo>
                  <a:lnTo>
                    <a:pt x="32914" y="1053221"/>
                  </a:lnTo>
                  <a:lnTo>
                    <a:pt x="32914" y="817343"/>
                  </a:lnTo>
                  <a:close/>
                  <a:moveTo>
                    <a:pt x="304447" y="1053221"/>
                  </a:moveTo>
                  <a:lnTo>
                    <a:pt x="249592" y="1053221"/>
                  </a:lnTo>
                  <a:lnTo>
                    <a:pt x="249592" y="817343"/>
                  </a:lnTo>
                  <a:lnTo>
                    <a:pt x="304447" y="817343"/>
                  </a:lnTo>
                  <a:lnTo>
                    <a:pt x="304447" y="1053221"/>
                  </a:lnTo>
                  <a:close/>
                  <a:moveTo>
                    <a:pt x="1047737" y="883169"/>
                  </a:moveTo>
                  <a:cubicBezTo>
                    <a:pt x="1047737" y="891398"/>
                    <a:pt x="1042252" y="902369"/>
                    <a:pt x="1036766" y="907854"/>
                  </a:cubicBezTo>
                  <a:lnTo>
                    <a:pt x="913341" y="1001108"/>
                  </a:lnTo>
                  <a:lnTo>
                    <a:pt x="773461" y="1034021"/>
                  </a:lnTo>
                  <a:cubicBezTo>
                    <a:pt x="647293" y="1064192"/>
                    <a:pt x="515640" y="1061449"/>
                    <a:pt x="389473" y="1031279"/>
                  </a:cubicBezTo>
                  <a:lnTo>
                    <a:pt x="345589" y="1020307"/>
                  </a:lnTo>
                  <a:cubicBezTo>
                    <a:pt x="342846" y="1020307"/>
                    <a:pt x="342846" y="1020307"/>
                    <a:pt x="340103" y="1020307"/>
                  </a:cubicBezTo>
                  <a:lnTo>
                    <a:pt x="340103" y="855742"/>
                  </a:lnTo>
                  <a:lnTo>
                    <a:pt x="411415" y="855742"/>
                  </a:lnTo>
                  <a:cubicBezTo>
                    <a:pt x="414158" y="855742"/>
                    <a:pt x="416901" y="855742"/>
                    <a:pt x="419643" y="852999"/>
                  </a:cubicBezTo>
                  <a:lnTo>
                    <a:pt x="455300" y="833800"/>
                  </a:lnTo>
                  <a:cubicBezTo>
                    <a:pt x="477241" y="822829"/>
                    <a:pt x="499184" y="817343"/>
                    <a:pt x="523869" y="817343"/>
                  </a:cubicBezTo>
                  <a:lnTo>
                    <a:pt x="754261" y="817343"/>
                  </a:lnTo>
                  <a:cubicBezTo>
                    <a:pt x="765232" y="817343"/>
                    <a:pt x="773461" y="820086"/>
                    <a:pt x="778946" y="828314"/>
                  </a:cubicBezTo>
                  <a:cubicBezTo>
                    <a:pt x="784432" y="833800"/>
                    <a:pt x="789917" y="844771"/>
                    <a:pt x="789917" y="852999"/>
                  </a:cubicBezTo>
                  <a:cubicBezTo>
                    <a:pt x="789917" y="863970"/>
                    <a:pt x="787175" y="872198"/>
                    <a:pt x="778946" y="877684"/>
                  </a:cubicBezTo>
                  <a:cubicBezTo>
                    <a:pt x="773461" y="883169"/>
                    <a:pt x="762489" y="888655"/>
                    <a:pt x="754261" y="888655"/>
                  </a:cubicBezTo>
                  <a:lnTo>
                    <a:pt x="630837" y="888655"/>
                  </a:lnTo>
                  <a:lnTo>
                    <a:pt x="630837" y="924311"/>
                  </a:lnTo>
                  <a:lnTo>
                    <a:pt x="858486" y="924311"/>
                  </a:lnTo>
                  <a:lnTo>
                    <a:pt x="858486" y="924311"/>
                  </a:lnTo>
                  <a:cubicBezTo>
                    <a:pt x="866715" y="924311"/>
                    <a:pt x="874943" y="921568"/>
                    <a:pt x="883171" y="918825"/>
                  </a:cubicBezTo>
                  <a:cubicBezTo>
                    <a:pt x="883171" y="918825"/>
                    <a:pt x="883171" y="918825"/>
                    <a:pt x="883171" y="918825"/>
                  </a:cubicBezTo>
                  <a:lnTo>
                    <a:pt x="981910" y="861227"/>
                  </a:lnTo>
                  <a:cubicBezTo>
                    <a:pt x="992882" y="855742"/>
                    <a:pt x="1006596" y="850256"/>
                    <a:pt x="1017567" y="850256"/>
                  </a:cubicBezTo>
                  <a:lnTo>
                    <a:pt x="1017567" y="850256"/>
                  </a:lnTo>
                  <a:cubicBezTo>
                    <a:pt x="1036766" y="852999"/>
                    <a:pt x="1047737" y="866713"/>
                    <a:pt x="1047737" y="883169"/>
                  </a:cubicBezTo>
                  <a:lnTo>
                    <a:pt x="1047737" y="883169"/>
                  </a:lnTo>
                  <a:close/>
                </a:path>
              </a:pathLst>
            </a:custGeom>
            <a:solidFill>
              <a:srgbClr val="000000"/>
            </a:solidFill>
            <a:ln w="27426" cap="flat">
              <a:noFill/>
              <a:prstDash val="solid"/>
              <a:miter/>
            </a:ln>
          </p:spPr>
          <p:txBody>
            <a:bodyPr rtlCol="0" anchor="ct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e8e45bbabd_3_7"/>
          <p:cNvSpPr txBox="1">
            <a:spLocks noGrp="1"/>
          </p:cNvSpPr>
          <p:nvPr>
            <p:ph type="body" idx="2"/>
          </p:nvPr>
        </p:nvSpPr>
        <p:spPr>
          <a:xfrm>
            <a:off x="798381" y="443960"/>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a:solidFill>
                  <a:srgbClr val="75A949"/>
                </a:solidFill>
              </a:rPr>
              <a:t>Improve rural communities economy </a:t>
            </a:r>
            <a:endParaRPr b="1">
              <a:solidFill>
                <a:srgbClr val="75A949"/>
              </a:solidFill>
            </a:endParaRPr>
          </a:p>
        </p:txBody>
      </p:sp>
      <p:grpSp>
        <p:nvGrpSpPr>
          <p:cNvPr id="596" name="Google Shape;596;g2e8e45bbabd_3_7"/>
          <p:cNvGrpSpPr/>
          <p:nvPr/>
        </p:nvGrpSpPr>
        <p:grpSpPr>
          <a:xfrm rot="3730713">
            <a:off x="10918888" y="553998"/>
            <a:ext cx="949899" cy="1163507"/>
            <a:chOff x="7602444" y="4967675"/>
            <a:chExt cx="483620" cy="592374"/>
          </a:xfrm>
        </p:grpSpPr>
        <p:grpSp>
          <p:nvGrpSpPr>
            <p:cNvPr id="597" name="Google Shape;597;g2e8e45bbabd_3_7"/>
            <p:cNvGrpSpPr/>
            <p:nvPr/>
          </p:nvGrpSpPr>
          <p:grpSpPr>
            <a:xfrm>
              <a:off x="7618661" y="4967675"/>
              <a:ext cx="467403" cy="507609"/>
              <a:chOff x="2251964" y="3590497"/>
              <a:chExt cx="467403" cy="507609"/>
            </a:xfrm>
          </p:grpSpPr>
          <p:sp>
            <p:nvSpPr>
              <p:cNvPr id="598" name="Google Shape;598;g2e8e45bbabd_3_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g2e8e45bbabd_3_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g2e8e45bbabd_3_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01" name="Google Shape;601;g2e8e45bbabd_3_7"/>
            <p:cNvGrpSpPr/>
            <p:nvPr/>
          </p:nvGrpSpPr>
          <p:grpSpPr>
            <a:xfrm>
              <a:off x="7602444" y="4993761"/>
              <a:ext cx="421973" cy="566288"/>
              <a:chOff x="2235747" y="3616583"/>
              <a:chExt cx="421973" cy="566288"/>
            </a:xfrm>
          </p:grpSpPr>
          <p:sp>
            <p:nvSpPr>
              <p:cNvPr id="602" name="Google Shape;602;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g2e8e45bbabd_3_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04" name="Google Shape;604;g2e8e45bbabd_3_7"/>
          <p:cNvSpPr txBox="1"/>
          <p:nvPr/>
        </p:nvSpPr>
        <p:spPr>
          <a:xfrm>
            <a:off x="900500"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05" name="Google Shape;605;g2e8e45bbabd_3_7"/>
          <p:cNvSpPr txBox="1"/>
          <p:nvPr/>
        </p:nvSpPr>
        <p:spPr>
          <a:xfrm>
            <a:off x="4314525" y="2821300"/>
            <a:ext cx="643800" cy="92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606" name="Google Shape;606;g2e8e45bbabd_3_7"/>
          <p:cNvSpPr txBox="1"/>
          <p:nvPr/>
        </p:nvSpPr>
        <p:spPr>
          <a:xfrm>
            <a:off x="2266949" y="1758400"/>
            <a:ext cx="9126425" cy="3638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500" b="1" i="0" u="none" strike="noStrike" cap="none" dirty="0">
                <a:solidFill>
                  <a:srgbClr val="75A949"/>
                </a:solidFill>
                <a:latin typeface="Calibri"/>
                <a:ea typeface="Calibri"/>
                <a:cs typeface="Calibri"/>
                <a:sym typeface="Calibri"/>
              </a:rPr>
              <a:t>Reduced Costs and Improved Profitability:</a:t>
            </a:r>
            <a:endParaRPr sz="2500" b="1" i="0" u="none" strike="noStrike" cap="none" dirty="0">
              <a:solidFill>
                <a:srgbClr val="75A949"/>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Agroecology promotes natural pest and disease control, reducing the need for expensive external inputs</a:t>
            </a:r>
            <a:endParaRPr sz="240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Integrated pest management (IPM) techniques can </a:t>
            </a:r>
            <a:r>
              <a:rPr lang="en-US" sz="2400" i="0" u="none" strike="noStrike" cap="none" dirty="0" err="1">
                <a:solidFill>
                  <a:srgbClr val="000000"/>
                </a:solidFill>
                <a:latin typeface="Calibri"/>
                <a:ea typeface="Calibri"/>
                <a:cs typeface="Calibri"/>
                <a:sym typeface="Calibri"/>
              </a:rPr>
              <a:t>minimi</a:t>
            </a:r>
            <a:r>
              <a:rPr lang="en-US" sz="2400" dirty="0" err="1">
                <a:latin typeface="Calibri"/>
                <a:ea typeface="Calibri"/>
                <a:cs typeface="Calibri"/>
                <a:sym typeface="Calibri"/>
              </a:rPr>
              <a:t>s</a:t>
            </a:r>
            <a:r>
              <a:rPr lang="en-US" sz="2400" i="0" u="none" strike="noStrike" cap="none" dirty="0" err="1">
                <a:solidFill>
                  <a:srgbClr val="000000"/>
                </a:solidFill>
                <a:latin typeface="Calibri"/>
                <a:ea typeface="Calibri"/>
                <a:cs typeface="Calibri"/>
                <a:sym typeface="Calibri"/>
              </a:rPr>
              <a:t>e</a:t>
            </a:r>
            <a:r>
              <a:rPr lang="en-US" sz="2400" i="0" u="none" strike="noStrike" cap="none" dirty="0">
                <a:solidFill>
                  <a:srgbClr val="000000"/>
                </a:solidFill>
                <a:latin typeface="Calibri"/>
                <a:ea typeface="Calibri"/>
                <a:cs typeface="Calibri"/>
                <a:sym typeface="Calibri"/>
              </a:rPr>
              <a:t> pest damage and </a:t>
            </a:r>
            <a:r>
              <a:rPr lang="en-US" sz="2400" i="0" u="none" strike="noStrike" cap="none" dirty="0" err="1">
                <a:solidFill>
                  <a:srgbClr val="000000"/>
                </a:solidFill>
                <a:latin typeface="Calibri"/>
                <a:ea typeface="Calibri"/>
                <a:cs typeface="Calibri"/>
                <a:sym typeface="Calibri"/>
              </a:rPr>
              <a:t>maximi</a:t>
            </a:r>
            <a:r>
              <a:rPr lang="en-US" sz="2400" dirty="0" err="1">
                <a:latin typeface="Calibri"/>
                <a:ea typeface="Calibri"/>
                <a:cs typeface="Calibri"/>
                <a:sym typeface="Calibri"/>
              </a:rPr>
              <a:t>s</a:t>
            </a:r>
            <a:r>
              <a:rPr lang="en-US" sz="2400" i="0" u="none" strike="noStrike" cap="none" dirty="0" err="1">
                <a:solidFill>
                  <a:srgbClr val="000000"/>
                </a:solidFill>
                <a:latin typeface="Calibri"/>
                <a:ea typeface="Calibri"/>
                <a:cs typeface="Calibri"/>
                <a:sym typeface="Calibri"/>
              </a:rPr>
              <a:t>e</a:t>
            </a:r>
            <a:r>
              <a:rPr lang="en-US" sz="2400" i="0" u="none" strike="noStrike" cap="none" dirty="0">
                <a:solidFill>
                  <a:srgbClr val="000000"/>
                </a:solidFill>
                <a:latin typeface="Calibri"/>
                <a:ea typeface="Calibri"/>
                <a:cs typeface="Calibri"/>
                <a:sym typeface="Calibri"/>
              </a:rPr>
              <a:t> crop yields</a:t>
            </a:r>
            <a:endParaRPr sz="2400" i="0" u="none" strike="noStrike" cap="none" dirty="0">
              <a:solidFill>
                <a:srgbClr val="000000"/>
              </a:solidFill>
              <a:latin typeface="Calibri"/>
              <a:ea typeface="Calibri"/>
              <a:cs typeface="Calibri"/>
              <a:sym typeface="Calibri"/>
            </a:endParaRPr>
          </a:p>
          <a:p>
            <a:pPr marL="457200" marR="0" lvl="0" indent="-381000" algn="l" rtl="0">
              <a:lnSpc>
                <a:spcPct val="115000"/>
              </a:lnSpc>
              <a:spcBef>
                <a:spcPts val="0"/>
              </a:spcBef>
              <a:spcAft>
                <a:spcPts val="0"/>
              </a:spcAft>
              <a:buClr>
                <a:srgbClr val="000000"/>
              </a:buClr>
              <a:buSzPts val="2400"/>
              <a:buFont typeface="Calibri"/>
              <a:buChar char="●"/>
            </a:pPr>
            <a:r>
              <a:rPr lang="en-US" sz="2400" i="0" u="none" strike="noStrike" cap="none" dirty="0">
                <a:solidFill>
                  <a:srgbClr val="000000"/>
                </a:solidFill>
                <a:latin typeface="Calibri"/>
                <a:ea typeface="Calibri"/>
                <a:cs typeface="Calibri"/>
                <a:sym typeface="Calibri"/>
              </a:rPr>
              <a:t>Reduced reliance on chemical </a:t>
            </a:r>
            <a:r>
              <a:rPr lang="en-US" sz="2400" i="0" u="none" strike="noStrike" cap="none" dirty="0" err="1">
                <a:solidFill>
                  <a:srgbClr val="000000"/>
                </a:solidFill>
                <a:latin typeface="Calibri"/>
                <a:ea typeface="Calibri"/>
                <a:cs typeface="Calibri"/>
                <a:sym typeface="Calibri"/>
              </a:rPr>
              <a:t>fertili</a:t>
            </a:r>
            <a:r>
              <a:rPr lang="en-US" sz="2400" dirty="0" err="1">
                <a:latin typeface="Calibri"/>
                <a:ea typeface="Calibri"/>
                <a:cs typeface="Calibri"/>
                <a:sym typeface="Calibri"/>
              </a:rPr>
              <a:t>s</a:t>
            </a:r>
            <a:r>
              <a:rPr lang="en-US" sz="2400" i="0" u="none" strike="noStrike" cap="none" dirty="0" err="1">
                <a:solidFill>
                  <a:srgbClr val="000000"/>
                </a:solidFill>
                <a:latin typeface="Calibri"/>
                <a:ea typeface="Calibri"/>
                <a:cs typeface="Calibri"/>
                <a:sym typeface="Calibri"/>
              </a:rPr>
              <a:t>ers</a:t>
            </a:r>
            <a:r>
              <a:rPr lang="en-US" sz="2400" i="0" u="none" strike="noStrike" cap="none" dirty="0">
                <a:solidFill>
                  <a:srgbClr val="000000"/>
                </a:solidFill>
                <a:latin typeface="Calibri"/>
                <a:ea typeface="Calibri"/>
                <a:cs typeface="Calibri"/>
                <a:sym typeface="Calibri"/>
              </a:rPr>
              <a:t> and pesticides can save farmers money and protect the environment</a:t>
            </a:r>
            <a:endParaRPr sz="24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i="0" u="none" strike="noStrike" cap="none" dirty="0">
              <a:solidFill>
                <a:srgbClr val="00000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14EED2B1-C65A-06E7-C555-034D4FAEFD81}"/>
              </a:ext>
            </a:extLst>
          </p:cNvPr>
          <p:cNvGrpSpPr/>
          <p:nvPr/>
        </p:nvGrpSpPr>
        <p:grpSpPr>
          <a:xfrm>
            <a:off x="897384" y="1562725"/>
            <a:ext cx="1094363" cy="943510"/>
            <a:chOff x="4417506" y="446113"/>
            <a:chExt cx="1094363" cy="943510"/>
          </a:xfrm>
        </p:grpSpPr>
        <p:sp>
          <p:nvSpPr>
            <p:cNvPr id="3" name="Freeform 1341">
              <a:extLst>
                <a:ext uri="{FF2B5EF4-FFF2-40B4-BE49-F238E27FC236}">
                  <a16:creationId xmlns:a16="http://schemas.microsoft.com/office/drawing/2014/main" id="{45622314-CD67-867E-9304-58EA9B611E21}"/>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solidFill>
              <a:srgbClr val="000000"/>
            </a:solidFill>
            <a:ln w="27426" cap="flat">
              <a:noFill/>
              <a:prstDash val="solid"/>
              <a:miter/>
            </a:ln>
          </p:spPr>
          <p:txBody>
            <a:bodyPr rtlCol="0" anchor="ctr"/>
            <a:lstStyle/>
            <a:p>
              <a:endParaRPr lang="en-US"/>
            </a:p>
          </p:txBody>
        </p:sp>
        <p:grpSp>
          <p:nvGrpSpPr>
            <p:cNvPr id="4" name="Graphic 3">
              <a:extLst>
                <a:ext uri="{FF2B5EF4-FFF2-40B4-BE49-F238E27FC236}">
                  <a16:creationId xmlns:a16="http://schemas.microsoft.com/office/drawing/2014/main" id="{B5663805-F34A-D076-5F93-C25C14B55FD3}"/>
                </a:ext>
              </a:extLst>
            </p:cNvPr>
            <p:cNvGrpSpPr/>
            <p:nvPr/>
          </p:nvGrpSpPr>
          <p:grpSpPr>
            <a:xfrm>
              <a:off x="4417506" y="446113"/>
              <a:ext cx="1023051" cy="943510"/>
              <a:chOff x="4417506" y="446113"/>
              <a:chExt cx="1023051" cy="943510"/>
            </a:xfrm>
            <a:solidFill>
              <a:srgbClr val="000000"/>
            </a:solidFill>
          </p:grpSpPr>
          <p:sp>
            <p:nvSpPr>
              <p:cNvPr id="6" name="Freeform 1344">
                <a:extLst>
                  <a:ext uri="{FF2B5EF4-FFF2-40B4-BE49-F238E27FC236}">
                    <a16:creationId xmlns:a16="http://schemas.microsoft.com/office/drawing/2014/main" id="{27B5EBF8-FFE3-2D1F-976A-A1412B624AB3}"/>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000000"/>
              </a:solidFill>
              <a:ln w="27426" cap="flat">
                <a:noFill/>
                <a:prstDash val="solid"/>
                <a:miter/>
              </a:ln>
            </p:spPr>
            <p:txBody>
              <a:bodyPr rtlCol="0" anchor="ctr"/>
              <a:lstStyle/>
              <a:p>
                <a:endParaRPr lang="en-US"/>
              </a:p>
            </p:txBody>
          </p:sp>
          <p:sp>
            <p:nvSpPr>
              <p:cNvPr id="7" name="Freeform 1345">
                <a:extLst>
                  <a:ext uri="{FF2B5EF4-FFF2-40B4-BE49-F238E27FC236}">
                    <a16:creationId xmlns:a16="http://schemas.microsoft.com/office/drawing/2014/main" id="{8FA3B252-2F35-8A2E-3961-02572EB1F5E1}"/>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solidFill>
                <a:srgbClr val="000000"/>
              </a:solidFill>
              <a:ln w="27426" cap="flat">
                <a:noFill/>
                <a:prstDash val="solid"/>
                <a:miter/>
              </a:ln>
            </p:spPr>
            <p:txBody>
              <a:bodyPr rtlCol="0" anchor="ctr"/>
              <a:lstStyle/>
              <a:p>
                <a:endParaRPr lang="en-US"/>
              </a:p>
            </p:txBody>
          </p:sp>
        </p:grpSp>
        <p:sp>
          <p:nvSpPr>
            <p:cNvPr id="5" name="Freeform 1343">
              <a:extLst>
                <a:ext uri="{FF2B5EF4-FFF2-40B4-BE49-F238E27FC236}">
                  <a16:creationId xmlns:a16="http://schemas.microsoft.com/office/drawing/2014/main" id="{D995640F-DBE2-EFF6-20D4-14B32F1D920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8DC641"/>
            </a:solidFill>
            <a:ln w="27426" cap="flat">
              <a:noFill/>
              <a:prstDash val="solid"/>
              <a:miter/>
            </a:ln>
          </p:spPr>
          <p:txBody>
            <a:bodyPr rtlCol="0"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a955ad1b0e_1_44"/>
          <p:cNvSpPr txBox="1">
            <a:spLocks noGrp="1"/>
          </p:cNvSpPr>
          <p:nvPr>
            <p:ph type="body" idx="1"/>
          </p:nvPr>
        </p:nvSpPr>
        <p:spPr>
          <a:xfrm>
            <a:off x="759901" y="1548669"/>
            <a:ext cx="6233036" cy="4305450"/>
          </a:xfrm>
          <a:prstGeom prst="rect">
            <a:avLst/>
          </a:prstGeom>
          <a:noFill/>
          <a:ln>
            <a:noFill/>
          </a:ln>
        </p:spPr>
        <p:txBody>
          <a:bodyPr spcFirstLastPara="1" wrap="square" lIns="91425" tIns="45700" rIns="91425" bIns="45700" anchor="t" anchorCtr="0">
            <a:noAutofit/>
          </a:bodyPr>
          <a:lstStyle/>
          <a:p>
            <a:pPr marL="457200" lvl="0" indent="-349250" algn="l" rtl="0">
              <a:lnSpc>
                <a:spcPct val="115000"/>
              </a:lnSpc>
              <a:spcBef>
                <a:spcPts val="0"/>
              </a:spcBef>
              <a:spcAft>
                <a:spcPts val="0"/>
              </a:spcAft>
              <a:buSzPts val="1900"/>
              <a:buChar char="●"/>
            </a:pPr>
            <a:r>
              <a:rPr lang="en-US" dirty="0"/>
              <a:t>Agroecology can produce high-quality, organic, and locally adapted produce, increasing market value</a:t>
            </a:r>
            <a:endParaRPr dirty="0"/>
          </a:p>
          <a:p>
            <a:pPr marL="457200" lvl="0" indent="-349250" algn="l" rtl="0">
              <a:lnSpc>
                <a:spcPct val="115000"/>
              </a:lnSpc>
              <a:spcBef>
                <a:spcPts val="0"/>
              </a:spcBef>
              <a:spcAft>
                <a:spcPts val="0"/>
              </a:spcAft>
              <a:buSzPts val="1900"/>
              <a:buChar char="●"/>
            </a:pPr>
            <a:r>
              <a:rPr lang="en-US" dirty="0"/>
              <a:t>Community-supported agriculture (CSA) programs can connect farmers directly to consumers, bypassing middlemen and ensuring fair prices</a:t>
            </a:r>
            <a:endParaRPr dirty="0"/>
          </a:p>
          <a:p>
            <a:pPr marL="457200" lvl="0" indent="-349250" algn="l" rtl="0">
              <a:lnSpc>
                <a:spcPct val="115000"/>
              </a:lnSpc>
              <a:spcBef>
                <a:spcPts val="0"/>
              </a:spcBef>
              <a:spcAft>
                <a:spcPts val="0"/>
              </a:spcAft>
              <a:buSzPts val="1900"/>
              <a:buChar char="●"/>
            </a:pPr>
            <a:r>
              <a:rPr lang="en-US" dirty="0"/>
              <a:t>Agroecology can promote fair trade practices and ensure equitable distribution of profits along the value chain</a:t>
            </a:r>
            <a:endParaRPr dirty="0"/>
          </a:p>
          <a:p>
            <a:pPr marL="0" lvl="0" indent="0" algn="l" rtl="0">
              <a:lnSpc>
                <a:spcPct val="115000"/>
              </a:lnSpc>
              <a:spcBef>
                <a:spcPts val="0"/>
              </a:spcBef>
              <a:spcAft>
                <a:spcPts val="0"/>
              </a:spcAft>
              <a:buSzPts val="2400"/>
              <a:buNone/>
            </a:pP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pic>
        <p:nvPicPr>
          <p:cNvPr id="612" name="Google Shape;612;g2a955ad1b0e_1_44"/>
          <p:cNvPicPr preferRelativeResize="0">
            <a:picLocks noGrp="1"/>
          </p:cNvPicPr>
          <p:nvPr>
            <p:ph type="pic" idx="3"/>
          </p:nvPr>
        </p:nvPicPr>
        <p:blipFill rotWithShape="1">
          <a:blip r:embed="rId3">
            <a:alphaModFix/>
          </a:blip>
          <a:srcRect l="3830" r="3831"/>
          <a:stretch/>
        </p:blipFill>
        <p:spPr>
          <a:xfrm>
            <a:off x="7061200" y="1420553"/>
            <a:ext cx="5130799" cy="3913188"/>
          </a:xfrm>
          <a:prstGeom prst="rect">
            <a:avLst/>
          </a:prstGeom>
          <a:solidFill>
            <a:srgbClr val="D8D8D8"/>
          </a:solidFill>
          <a:ln>
            <a:noFill/>
          </a:ln>
        </p:spPr>
      </p:pic>
      <p:grpSp>
        <p:nvGrpSpPr>
          <p:cNvPr id="2" name="Graphic 3">
            <a:extLst>
              <a:ext uri="{FF2B5EF4-FFF2-40B4-BE49-F238E27FC236}">
                <a16:creationId xmlns:a16="http://schemas.microsoft.com/office/drawing/2014/main" id="{0F265A2A-F0C5-DBC3-16B4-1010D485645F}"/>
              </a:ext>
            </a:extLst>
          </p:cNvPr>
          <p:cNvGrpSpPr/>
          <p:nvPr/>
        </p:nvGrpSpPr>
        <p:grpSpPr>
          <a:xfrm>
            <a:off x="517448" y="296260"/>
            <a:ext cx="1028777" cy="1056365"/>
            <a:chOff x="986212" y="4755836"/>
            <a:chExt cx="715862" cy="735059"/>
          </a:xfrm>
        </p:grpSpPr>
        <p:sp>
          <p:nvSpPr>
            <p:cNvPr id="3" name="Freeform 4">
              <a:extLst>
                <a:ext uri="{FF2B5EF4-FFF2-40B4-BE49-F238E27FC236}">
                  <a16:creationId xmlns:a16="http://schemas.microsoft.com/office/drawing/2014/main" id="{80D3E122-FDF6-425D-0F3F-E27FA1F34C79}"/>
                </a:ext>
              </a:extLst>
            </p:cNvPr>
            <p:cNvSpPr/>
            <p:nvPr/>
          </p:nvSpPr>
          <p:spPr>
            <a:xfrm rot="-10800000">
              <a:off x="1061666" y="5068237"/>
              <a:ext cx="93254" cy="268790"/>
            </a:xfrm>
            <a:custGeom>
              <a:avLst/>
              <a:gdLst>
                <a:gd name="connsiteX0" fmla="*/ 0 w 93254"/>
                <a:gd name="connsiteY0" fmla="*/ 0 h 268790"/>
                <a:gd name="connsiteX1" fmla="*/ 93254 w 93254"/>
                <a:gd name="connsiteY1" fmla="*/ 0 h 268790"/>
                <a:gd name="connsiteX2" fmla="*/ 93254 w 93254"/>
                <a:gd name="connsiteY2" fmla="*/ 268790 h 268790"/>
                <a:gd name="connsiteX3" fmla="*/ 0 w 93254"/>
                <a:gd name="connsiteY3" fmla="*/ 268790 h 268790"/>
              </a:gdLst>
              <a:ahLst/>
              <a:cxnLst>
                <a:cxn ang="0">
                  <a:pos x="connsiteX0" y="connsiteY0"/>
                </a:cxn>
                <a:cxn ang="0">
                  <a:pos x="connsiteX1" y="connsiteY1"/>
                </a:cxn>
                <a:cxn ang="0">
                  <a:pos x="connsiteX2" y="connsiteY2"/>
                </a:cxn>
                <a:cxn ang="0">
                  <a:pos x="connsiteX3" y="connsiteY3"/>
                </a:cxn>
              </a:cxnLst>
              <a:rect l="l" t="t" r="r" b="b"/>
              <a:pathLst>
                <a:path w="93254" h="268790">
                  <a:moveTo>
                    <a:pt x="0" y="0"/>
                  </a:moveTo>
                  <a:lnTo>
                    <a:pt x="93254" y="0"/>
                  </a:lnTo>
                  <a:lnTo>
                    <a:pt x="93254" y="268790"/>
                  </a:lnTo>
                  <a:lnTo>
                    <a:pt x="0" y="268790"/>
                  </a:lnTo>
                  <a:close/>
                </a:path>
              </a:pathLst>
            </a:custGeom>
            <a:solidFill>
              <a:srgbClr val="8DC641"/>
            </a:solidFill>
            <a:ln w="27426" cap="flat">
              <a:noFill/>
              <a:prstDash val="solid"/>
              <a:miter/>
            </a:ln>
          </p:spPr>
          <p:txBody>
            <a:bodyPr rtlCol="0" anchor="ctr"/>
            <a:lstStyle/>
            <a:p>
              <a:endParaRPr lang="en-US"/>
            </a:p>
          </p:txBody>
        </p:sp>
        <p:sp>
          <p:nvSpPr>
            <p:cNvPr id="4" name="Freeform 5">
              <a:extLst>
                <a:ext uri="{FF2B5EF4-FFF2-40B4-BE49-F238E27FC236}">
                  <a16:creationId xmlns:a16="http://schemas.microsoft.com/office/drawing/2014/main" id="{C5B7634E-86BD-31AD-CD25-5FEF3EFCF59A}"/>
                </a:ext>
              </a:extLst>
            </p:cNvPr>
            <p:cNvSpPr/>
            <p:nvPr/>
          </p:nvSpPr>
          <p:spPr>
            <a:xfrm>
              <a:off x="986212" y="4755836"/>
              <a:ext cx="715862" cy="735059"/>
            </a:xfrm>
            <a:custGeom>
              <a:avLst/>
              <a:gdLst>
                <a:gd name="connsiteX0" fmla="*/ 0 w 715862"/>
                <a:gd name="connsiteY0" fmla="*/ 628092 h 735059"/>
                <a:gd name="connsiteX1" fmla="*/ 10972 w 715862"/>
                <a:gd name="connsiteY1" fmla="*/ 639063 h 735059"/>
                <a:gd name="connsiteX2" fmla="*/ 293476 w 715862"/>
                <a:gd name="connsiteY2" fmla="*/ 639063 h 735059"/>
                <a:gd name="connsiteX3" fmla="*/ 293476 w 715862"/>
                <a:gd name="connsiteY3" fmla="*/ 614379 h 735059"/>
                <a:gd name="connsiteX4" fmla="*/ 21943 w 715862"/>
                <a:gd name="connsiteY4" fmla="*/ 614379 h 735059"/>
                <a:gd name="connsiteX5" fmla="*/ 21943 w 715862"/>
                <a:gd name="connsiteY5" fmla="*/ 589694 h 735059"/>
                <a:gd name="connsiteX6" fmla="*/ 293476 w 715862"/>
                <a:gd name="connsiteY6" fmla="*/ 589694 h 735059"/>
                <a:gd name="connsiteX7" fmla="*/ 293476 w 715862"/>
                <a:gd name="connsiteY7" fmla="*/ 565008 h 735059"/>
                <a:gd name="connsiteX8" fmla="*/ 233135 w 715862"/>
                <a:gd name="connsiteY8" fmla="*/ 565008 h 735059"/>
                <a:gd name="connsiteX9" fmla="*/ 233135 w 715862"/>
                <a:gd name="connsiteY9" fmla="*/ 282504 h 735059"/>
                <a:gd name="connsiteX10" fmla="*/ 222164 w 715862"/>
                <a:gd name="connsiteY10" fmla="*/ 271533 h 735059"/>
                <a:gd name="connsiteX11" fmla="*/ 74055 w 715862"/>
                <a:gd name="connsiteY11" fmla="*/ 271533 h 735059"/>
                <a:gd name="connsiteX12" fmla="*/ 63084 w 715862"/>
                <a:gd name="connsiteY12" fmla="*/ 282504 h 735059"/>
                <a:gd name="connsiteX13" fmla="*/ 63084 w 715862"/>
                <a:gd name="connsiteY13" fmla="*/ 565008 h 735059"/>
                <a:gd name="connsiteX14" fmla="*/ 27428 w 715862"/>
                <a:gd name="connsiteY14" fmla="*/ 565008 h 735059"/>
                <a:gd name="connsiteX15" fmla="*/ 27428 w 715862"/>
                <a:gd name="connsiteY15" fmla="*/ 515639 h 735059"/>
                <a:gd name="connsiteX16" fmla="*/ 2743 w 715862"/>
                <a:gd name="connsiteY16" fmla="*/ 515639 h 735059"/>
                <a:gd name="connsiteX17" fmla="*/ 2743 w 715862"/>
                <a:gd name="connsiteY17" fmla="*/ 628092 h 735059"/>
                <a:gd name="connsiteX18" fmla="*/ 0 w 715862"/>
                <a:gd name="connsiteY18" fmla="*/ 628092 h 735059"/>
                <a:gd name="connsiteX19" fmla="*/ 87769 w 715862"/>
                <a:gd name="connsiteY19" fmla="*/ 296218 h 735059"/>
                <a:gd name="connsiteX20" fmla="*/ 211193 w 715862"/>
                <a:gd name="connsiteY20" fmla="*/ 296218 h 735059"/>
                <a:gd name="connsiteX21" fmla="*/ 211193 w 715862"/>
                <a:gd name="connsiteY21" fmla="*/ 567751 h 735059"/>
                <a:gd name="connsiteX22" fmla="*/ 87769 w 715862"/>
                <a:gd name="connsiteY22" fmla="*/ 567751 h 735059"/>
                <a:gd name="connsiteX23" fmla="*/ 87769 w 715862"/>
                <a:gd name="connsiteY23" fmla="*/ 296218 h 735059"/>
                <a:gd name="connsiteX24" fmla="*/ 639065 w 715862"/>
                <a:gd name="connsiteY24" fmla="*/ 345587 h 735059"/>
                <a:gd name="connsiteX25" fmla="*/ 663750 w 715862"/>
                <a:gd name="connsiteY25" fmla="*/ 345587 h 735059"/>
                <a:gd name="connsiteX26" fmla="*/ 663750 w 715862"/>
                <a:gd name="connsiteY26" fmla="*/ 394958 h 735059"/>
                <a:gd name="connsiteX27" fmla="*/ 639065 w 715862"/>
                <a:gd name="connsiteY27" fmla="*/ 394958 h 735059"/>
                <a:gd name="connsiteX28" fmla="*/ 639065 w 715862"/>
                <a:gd name="connsiteY28" fmla="*/ 345587 h 735059"/>
                <a:gd name="connsiteX29" fmla="*/ 296219 w 715862"/>
                <a:gd name="connsiteY29" fmla="*/ 493697 h 735059"/>
                <a:gd name="connsiteX30" fmla="*/ 296219 w 715862"/>
                <a:gd name="connsiteY30" fmla="*/ 518382 h 735059"/>
                <a:gd name="connsiteX31" fmla="*/ 271535 w 715862"/>
                <a:gd name="connsiteY31" fmla="*/ 518382 h 735059"/>
                <a:gd name="connsiteX32" fmla="*/ 260563 w 715862"/>
                <a:gd name="connsiteY32" fmla="*/ 507411 h 735059"/>
                <a:gd name="connsiteX33" fmla="*/ 260563 w 715862"/>
                <a:gd name="connsiteY33" fmla="*/ 285247 h 735059"/>
                <a:gd name="connsiteX34" fmla="*/ 271535 w 715862"/>
                <a:gd name="connsiteY34" fmla="*/ 274276 h 735059"/>
                <a:gd name="connsiteX35" fmla="*/ 356560 w 715862"/>
                <a:gd name="connsiteY35" fmla="*/ 274276 h 735059"/>
                <a:gd name="connsiteX36" fmla="*/ 356560 w 715862"/>
                <a:gd name="connsiteY36" fmla="*/ 298961 h 735059"/>
                <a:gd name="connsiteX37" fmla="*/ 282506 w 715862"/>
                <a:gd name="connsiteY37" fmla="*/ 298961 h 735059"/>
                <a:gd name="connsiteX38" fmla="*/ 282506 w 715862"/>
                <a:gd name="connsiteY38" fmla="*/ 496439 h 735059"/>
                <a:gd name="connsiteX39" fmla="*/ 296219 w 715862"/>
                <a:gd name="connsiteY39" fmla="*/ 496439 h 735059"/>
                <a:gd name="connsiteX40" fmla="*/ 0 w 715862"/>
                <a:gd name="connsiteY40" fmla="*/ 159080 h 735059"/>
                <a:gd name="connsiteX41" fmla="*/ 0 w 715862"/>
                <a:gd name="connsiteY41" fmla="*/ 161823 h 735059"/>
                <a:gd name="connsiteX42" fmla="*/ 0 w 715862"/>
                <a:gd name="connsiteY42" fmla="*/ 493697 h 735059"/>
                <a:gd name="connsiteX43" fmla="*/ 24686 w 715862"/>
                <a:gd name="connsiteY43" fmla="*/ 493697 h 735059"/>
                <a:gd name="connsiteX44" fmla="*/ 24686 w 715862"/>
                <a:gd name="connsiteY44" fmla="*/ 235877 h 735059"/>
                <a:gd name="connsiteX45" fmla="*/ 71312 w 715862"/>
                <a:gd name="connsiteY45" fmla="*/ 246849 h 735059"/>
                <a:gd name="connsiteX46" fmla="*/ 112454 w 715862"/>
                <a:gd name="connsiteY46" fmla="*/ 222163 h 735059"/>
                <a:gd name="connsiteX47" fmla="*/ 161824 w 715862"/>
                <a:gd name="connsiteY47" fmla="*/ 246849 h 735059"/>
                <a:gd name="connsiteX48" fmla="*/ 211193 w 715862"/>
                <a:gd name="connsiteY48" fmla="*/ 222163 h 735059"/>
                <a:gd name="connsiteX49" fmla="*/ 260563 w 715862"/>
                <a:gd name="connsiteY49" fmla="*/ 246849 h 735059"/>
                <a:gd name="connsiteX50" fmla="*/ 309933 w 715862"/>
                <a:gd name="connsiteY50" fmla="*/ 222163 h 735059"/>
                <a:gd name="connsiteX51" fmla="*/ 389473 w 715862"/>
                <a:gd name="connsiteY51" fmla="*/ 238620 h 735059"/>
                <a:gd name="connsiteX52" fmla="*/ 378502 w 715862"/>
                <a:gd name="connsiteY52" fmla="*/ 216678 h 735059"/>
                <a:gd name="connsiteX53" fmla="*/ 342846 w 715862"/>
                <a:gd name="connsiteY53" fmla="*/ 216678 h 735059"/>
                <a:gd name="connsiteX54" fmla="*/ 323647 w 715862"/>
                <a:gd name="connsiteY54" fmla="*/ 183765 h 735059"/>
                <a:gd name="connsiteX55" fmla="*/ 323647 w 715862"/>
                <a:gd name="connsiteY55" fmla="*/ 172794 h 735059"/>
                <a:gd name="connsiteX56" fmla="*/ 373017 w 715862"/>
                <a:gd name="connsiteY56" fmla="*/ 172794 h 735059"/>
                <a:gd name="connsiteX57" fmla="*/ 373017 w 715862"/>
                <a:gd name="connsiteY57" fmla="*/ 148109 h 735059"/>
                <a:gd name="connsiteX58" fmla="*/ 320904 w 715862"/>
                <a:gd name="connsiteY58" fmla="*/ 148109 h 735059"/>
                <a:gd name="connsiteX59" fmla="*/ 320904 w 715862"/>
                <a:gd name="connsiteY59" fmla="*/ 24685 h 735059"/>
                <a:gd name="connsiteX60" fmla="*/ 394959 w 715862"/>
                <a:gd name="connsiteY60" fmla="*/ 24685 h 735059"/>
                <a:gd name="connsiteX61" fmla="*/ 394959 w 715862"/>
                <a:gd name="connsiteY61" fmla="*/ 109710 h 735059"/>
                <a:gd name="connsiteX62" fmla="*/ 419644 w 715862"/>
                <a:gd name="connsiteY62" fmla="*/ 109710 h 735059"/>
                <a:gd name="connsiteX63" fmla="*/ 419644 w 715862"/>
                <a:gd name="connsiteY63" fmla="*/ 24685 h 735059"/>
                <a:gd name="connsiteX64" fmla="*/ 482727 w 715862"/>
                <a:gd name="connsiteY64" fmla="*/ 24685 h 735059"/>
                <a:gd name="connsiteX65" fmla="*/ 490956 w 715862"/>
                <a:gd name="connsiteY65" fmla="*/ 123424 h 735059"/>
                <a:gd name="connsiteX66" fmla="*/ 515641 w 715862"/>
                <a:gd name="connsiteY66" fmla="*/ 120681 h 735059"/>
                <a:gd name="connsiteX67" fmla="*/ 507412 w 715862"/>
                <a:gd name="connsiteY67" fmla="*/ 21942 h 735059"/>
                <a:gd name="connsiteX68" fmla="*/ 570496 w 715862"/>
                <a:gd name="connsiteY68" fmla="*/ 21942 h 735059"/>
                <a:gd name="connsiteX69" fmla="*/ 586953 w 715862"/>
                <a:gd name="connsiteY69" fmla="*/ 123424 h 735059"/>
                <a:gd name="connsiteX70" fmla="*/ 611638 w 715862"/>
                <a:gd name="connsiteY70" fmla="*/ 120681 h 735059"/>
                <a:gd name="connsiteX71" fmla="*/ 595181 w 715862"/>
                <a:gd name="connsiteY71" fmla="*/ 24685 h 735059"/>
                <a:gd name="connsiteX72" fmla="*/ 658264 w 715862"/>
                <a:gd name="connsiteY72" fmla="*/ 24685 h 735059"/>
                <a:gd name="connsiteX73" fmla="*/ 688435 w 715862"/>
                <a:gd name="connsiteY73" fmla="*/ 148109 h 735059"/>
                <a:gd name="connsiteX74" fmla="*/ 641808 w 715862"/>
                <a:gd name="connsiteY74" fmla="*/ 148109 h 735059"/>
                <a:gd name="connsiteX75" fmla="*/ 641808 w 715862"/>
                <a:gd name="connsiteY75" fmla="*/ 172794 h 735059"/>
                <a:gd name="connsiteX76" fmla="*/ 691178 w 715862"/>
                <a:gd name="connsiteY76" fmla="*/ 172794 h 735059"/>
                <a:gd name="connsiteX77" fmla="*/ 691178 w 715862"/>
                <a:gd name="connsiteY77" fmla="*/ 183765 h 735059"/>
                <a:gd name="connsiteX78" fmla="*/ 655522 w 715862"/>
                <a:gd name="connsiteY78" fmla="*/ 219421 h 735059"/>
                <a:gd name="connsiteX79" fmla="*/ 655522 w 715862"/>
                <a:gd name="connsiteY79" fmla="*/ 244106 h 735059"/>
                <a:gd name="connsiteX80" fmla="*/ 691178 w 715862"/>
                <a:gd name="connsiteY80" fmla="*/ 233135 h 735059"/>
                <a:gd name="connsiteX81" fmla="*/ 691178 w 715862"/>
                <a:gd name="connsiteY81" fmla="*/ 416899 h 735059"/>
                <a:gd name="connsiteX82" fmla="*/ 715862 w 715862"/>
                <a:gd name="connsiteY82" fmla="*/ 416899 h 735059"/>
                <a:gd name="connsiteX83" fmla="*/ 715862 w 715862"/>
                <a:gd name="connsiteY83" fmla="*/ 159080 h 735059"/>
                <a:gd name="connsiteX84" fmla="*/ 715862 w 715862"/>
                <a:gd name="connsiteY84" fmla="*/ 156337 h 735059"/>
                <a:gd name="connsiteX85" fmla="*/ 680207 w 715862"/>
                <a:gd name="connsiteY85" fmla="*/ 8228 h 735059"/>
                <a:gd name="connsiteX86" fmla="*/ 669236 w 715862"/>
                <a:gd name="connsiteY86" fmla="*/ 0 h 735059"/>
                <a:gd name="connsiteX87" fmla="*/ 54855 w 715862"/>
                <a:gd name="connsiteY87" fmla="*/ 0 h 735059"/>
                <a:gd name="connsiteX88" fmla="*/ 43884 w 715862"/>
                <a:gd name="connsiteY88" fmla="*/ 8228 h 735059"/>
                <a:gd name="connsiteX89" fmla="*/ 0 w 715862"/>
                <a:gd name="connsiteY89" fmla="*/ 159080 h 735059"/>
                <a:gd name="connsiteX90" fmla="*/ 296219 w 715862"/>
                <a:gd name="connsiteY90" fmla="*/ 150852 h 735059"/>
                <a:gd name="connsiteX91" fmla="*/ 222164 w 715862"/>
                <a:gd name="connsiteY91" fmla="*/ 150852 h 735059"/>
                <a:gd name="connsiteX92" fmla="*/ 233135 w 715862"/>
                <a:gd name="connsiteY92" fmla="*/ 27428 h 735059"/>
                <a:gd name="connsiteX93" fmla="*/ 296219 w 715862"/>
                <a:gd name="connsiteY93" fmla="*/ 27428 h 735059"/>
                <a:gd name="connsiteX94" fmla="*/ 296219 w 715862"/>
                <a:gd name="connsiteY94" fmla="*/ 150852 h 735059"/>
                <a:gd name="connsiteX95" fmla="*/ 222164 w 715862"/>
                <a:gd name="connsiteY95" fmla="*/ 172794 h 735059"/>
                <a:gd name="connsiteX96" fmla="*/ 296219 w 715862"/>
                <a:gd name="connsiteY96" fmla="*/ 172794 h 735059"/>
                <a:gd name="connsiteX97" fmla="*/ 296219 w 715862"/>
                <a:gd name="connsiteY97" fmla="*/ 183765 h 735059"/>
                <a:gd name="connsiteX98" fmla="*/ 260563 w 715862"/>
                <a:gd name="connsiteY98" fmla="*/ 219421 h 735059"/>
                <a:gd name="connsiteX99" fmla="*/ 224907 w 715862"/>
                <a:gd name="connsiteY99" fmla="*/ 183765 h 735059"/>
                <a:gd name="connsiteX100" fmla="*/ 224907 w 715862"/>
                <a:gd name="connsiteY100" fmla="*/ 172794 h 735059"/>
                <a:gd name="connsiteX101" fmla="*/ 197480 w 715862"/>
                <a:gd name="connsiteY101" fmla="*/ 150852 h 735059"/>
                <a:gd name="connsiteX102" fmla="*/ 126167 w 715862"/>
                <a:gd name="connsiteY102" fmla="*/ 150852 h 735059"/>
                <a:gd name="connsiteX103" fmla="*/ 145367 w 715862"/>
                <a:gd name="connsiteY103" fmla="*/ 27428 h 735059"/>
                <a:gd name="connsiteX104" fmla="*/ 208450 w 715862"/>
                <a:gd name="connsiteY104" fmla="*/ 27428 h 735059"/>
                <a:gd name="connsiteX105" fmla="*/ 197480 w 715862"/>
                <a:gd name="connsiteY105" fmla="*/ 150852 h 735059"/>
                <a:gd name="connsiteX106" fmla="*/ 123425 w 715862"/>
                <a:gd name="connsiteY106" fmla="*/ 172794 h 735059"/>
                <a:gd name="connsiteX107" fmla="*/ 197480 w 715862"/>
                <a:gd name="connsiteY107" fmla="*/ 172794 h 735059"/>
                <a:gd name="connsiteX108" fmla="*/ 197480 w 715862"/>
                <a:gd name="connsiteY108" fmla="*/ 183765 h 735059"/>
                <a:gd name="connsiteX109" fmla="*/ 161824 w 715862"/>
                <a:gd name="connsiteY109" fmla="*/ 219421 h 735059"/>
                <a:gd name="connsiteX110" fmla="*/ 126167 w 715862"/>
                <a:gd name="connsiteY110" fmla="*/ 183765 h 735059"/>
                <a:gd name="connsiteX111" fmla="*/ 126167 w 715862"/>
                <a:gd name="connsiteY111" fmla="*/ 172794 h 735059"/>
                <a:gd name="connsiteX112" fmla="*/ 101483 w 715862"/>
                <a:gd name="connsiteY112" fmla="*/ 150852 h 735059"/>
                <a:gd name="connsiteX113" fmla="*/ 30171 w 715862"/>
                <a:gd name="connsiteY113" fmla="*/ 150852 h 735059"/>
                <a:gd name="connsiteX114" fmla="*/ 60341 w 715862"/>
                <a:gd name="connsiteY114" fmla="*/ 27428 h 735059"/>
                <a:gd name="connsiteX115" fmla="*/ 123425 w 715862"/>
                <a:gd name="connsiteY115" fmla="*/ 27428 h 735059"/>
                <a:gd name="connsiteX116" fmla="*/ 112454 w 715862"/>
                <a:gd name="connsiteY116" fmla="*/ 87768 h 735059"/>
                <a:gd name="connsiteX117" fmla="*/ 101483 w 715862"/>
                <a:gd name="connsiteY117" fmla="*/ 150852 h 735059"/>
                <a:gd name="connsiteX118" fmla="*/ 24686 w 715862"/>
                <a:gd name="connsiteY118" fmla="*/ 172794 h 735059"/>
                <a:gd name="connsiteX119" fmla="*/ 98740 w 715862"/>
                <a:gd name="connsiteY119" fmla="*/ 172794 h 735059"/>
                <a:gd name="connsiteX120" fmla="*/ 98740 w 715862"/>
                <a:gd name="connsiteY120" fmla="*/ 183765 h 735059"/>
                <a:gd name="connsiteX121" fmla="*/ 63084 w 715862"/>
                <a:gd name="connsiteY121" fmla="*/ 219421 h 735059"/>
                <a:gd name="connsiteX122" fmla="*/ 27428 w 715862"/>
                <a:gd name="connsiteY122" fmla="*/ 183765 h 735059"/>
                <a:gd name="connsiteX123" fmla="*/ 27428 w 715862"/>
                <a:gd name="connsiteY123" fmla="*/ 172794 h 735059"/>
                <a:gd name="connsiteX124" fmla="*/ 112454 w 715862"/>
                <a:gd name="connsiteY124" fmla="*/ 394958 h 735059"/>
                <a:gd name="connsiteX125" fmla="*/ 137138 w 715862"/>
                <a:gd name="connsiteY125" fmla="*/ 394958 h 735059"/>
                <a:gd name="connsiteX126" fmla="*/ 137138 w 715862"/>
                <a:gd name="connsiteY126" fmla="*/ 469012 h 735059"/>
                <a:gd name="connsiteX127" fmla="*/ 112454 w 715862"/>
                <a:gd name="connsiteY127" fmla="*/ 469012 h 735059"/>
                <a:gd name="connsiteX128" fmla="*/ 112454 w 715862"/>
                <a:gd name="connsiteY128" fmla="*/ 394958 h 735059"/>
                <a:gd name="connsiteX129" fmla="*/ 688435 w 715862"/>
                <a:gd name="connsiteY129" fmla="*/ 482725 h 735059"/>
                <a:gd name="connsiteX130" fmla="*/ 688435 w 715862"/>
                <a:gd name="connsiteY130" fmla="*/ 493697 h 735059"/>
                <a:gd name="connsiteX131" fmla="*/ 688435 w 715862"/>
                <a:gd name="connsiteY131" fmla="*/ 529353 h 735059"/>
                <a:gd name="connsiteX132" fmla="*/ 628094 w 715862"/>
                <a:gd name="connsiteY132" fmla="*/ 529353 h 735059"/>
                <a:gd name="connsiteX133" fmla="*/ 628094 w 715862"/>
                <a:gd name="connsiteY133" fmla="*/ 504668 h 735059"/>
                <a:gd name="connsiteX134" fmla="*/ 603409 w 715862"/>
                <a:gd name="connsiteY134" fmla="*/ 504668 h 735059"/>
                <a:gd name="connsiteX135" fmla="*/ 603409 w 715862"/>
                <a:gd name="connsiteY135" fmla="*/ 581465 h 735059"/>
                <a:gd name="connsiteX136" fmla="*/ 529355 w 715862"/>
                <a:gd name="connsiteY136" fmla="*/ 595179 h 735059"/>
                <a:gd name="connsiteX137" fmla="*/ 529355 w 715862"/>
                <a:gd name="connsiteY137" fmla="*/ 496439 h 735059"/>
                <a:gd name="connsiteX138" fmla="*/ 562267 w 715862"/>
                <a:gd name="connsiteY138" fmla="*/ 504668 h 735059"/>
                <a:gd name="connsiteX139" fmla="*/ 573239 w 715862"/>
                <a:gd name="connsiteY139" fmla="*/ 501925 h 735059"/>
                <a:gd name="connsiteX140" fmla="*/ 578724 w 715862"/>
                <a:gd name="connsiteY140" fmla="*/ 490954 h 735059"/>
                <a:gd name="connsiteX141" fmla="*/ 578724 w 715862"/>
                <a:gd name="connsiteY141" fmla="*/ 441584 h 735059"/>
                <a:gd name="connsiteX142" fmla="*/ 639065 w 715862"/>
                <a:gd name="connsiteY142" fmla="*/ 441584 h 735059"/>
                <a:gd name="connsiteX143" fmla="*/ 677464 w 715862"/>
                <a:gd name="connsiteY143" fmla="*/ 460784 h 735059"/>
                <a:gd name="connsiteX144" fmla="*/ 696664 w 715862"/>
                <a:gd name="connsiteY144" fmla="*/ 447070 h 735059"/>
                <a:gd name="connsiteX145" fmla="*/ 636322 w 715862"/>
                <a:gd name="connsiteY145" fmla="*/ 416899 h 735059"/>
                <a:gd name="connsiteX146" fmla="*/ 575981 w 715862"/>
                <a:gd name="connsiteY146" fmla="*/ 416899 h 735059"/>
                <a:gd name="connsiteX147" fmla="*/ 575981 w 715862"/>
                <a:gd name="connsiteY147" fmla="*/ 411414 h 735059"/>
                <a:gd name="connsiteX148" fmla="*/ 625351 w 715862"/>
                <a:gd name="connsiteY148" fmla="*/ 331874 h 735059"/>
                <a:gd name="connsiteX149" fmla="*/ 625351 w 715862"/>
                <a:gd name="connsiteY149" fmla="*/ 331874 h 735059"/>
                <a:gd name="connsiteX150" fmla="*/ 661007 w 715862"/>
                <a:gd name="connsiteY150" fmla="*/ 296218 h 735059"/>
                <a:gd name="connsiteX151" fmla="*/ 625351 w 715862"/>
                <a:gd name="connsiteY151" fmla="*/ 260562 h 735059"/>
                <a:gd name="connsiteX152" fmla="*/ 625351 w 715862"/>
                <a:gd name="connsiteY152" fmla="*/ 200221 h 735059"/>
                <a:gd name="connsiteX153" fmla="*/ 565010 w 715862"/>
                <a:gd name="connsiteY153" fmla="*/ 139880 h 735059"/>
                <a:gd name="connsiteX154" fmla="*/ 405930 w 715862"/>
                <a:gd name="connsiteY154" fmla="*/ 139880 h 735059"/>
                <a:gd name="connsiteX155" fmla="*/ 394959 w 715862"/>
                <a:gd name="connsiteY155" fmla="*/ 150852 h 735059"/>
                <a:gd name="connsiteX156" fmla="*/ 394959 w 715862"/>
                <a:gd name="connsiteY156" fmla="*/ 186508 h 735059"/>
                <a:gd name="connsiteX157" fmla="*/ 408673 w 715862"/>
                <a:gd name="connsiteY157" fmla="*/ 219421 h 735059"/>
                <a:gd name="connsiteX158" fmla="*/ 408673 w 715862"/>
                <a:gd name="connsiteY158" fmla="*/ 260562 h 735059"/>
                <a:gd name="connsiteX159" fmla="*/ 373017 w 715862"/>
                <a:gd name="connsiteY159" fmla="*/ 296218 h 735059"/>
                <a:gd name="connsiteX160" fmla="*/ 408673 w 715862"/>
                <a:gd name="connsiteY160" fmla="*/ 331874 h 735059"/>
                <a:gd name="connsiteX161" fmla="*/ 408673 w 715862"/>
                <a:gd name="connsiteY161" fmla="*/ 331874 h 735059"/>
                <a:gd name="connsiteX162" fmla="*/ 458042 w 715862"/>
                <a:gd name="connsiteY162" fmla="*/ 411414 h 735059"/>
                <a:gd name="connsiteX163" fmla="*/ 458042 w 715862"/>
                <a:gd name="connsiteY163" fmla="*/ 416899 h 735059"/>
                <a:gd name="connsiteX164" fmla="*/ 397701 w 715862"/>
                <a:gd name="connsiteY164" fmla="*/ 416899 h 735059"/>
                <a:gd name="connsiteX165" fmla="*/ 323647 w 715862"/>
                <a:gd name="connsiteY165" fmla="*/ 490954 h 735059"/>
                <a:gd name="connsiteX166" fmla="*/ 323647 w 715862"/>
                <a:gd name="connsiteY166" fmla="*/ 674719 h 735059"/>
                <a:gd name="connsiteX167" fmla="*/ 383987 w 715862"/>
                <a:gd name="connsiteY167" fmla="*/ 735060 h 735059"/>
                <a:gd name="connsiteX168" fmla="*/ 655522 w 715862"/>
                <a:gd name="connsiteY168" fmla="*/ 735060 h 735059"/>
                <a:gd name="connsiteX169" fmla="*/ 715862 w 715862"/>
                <a:gd name="connsiteY169" fmla="*/ 674719 h 735059"/>
                <a:gd name="connsiteX170" fmla="*/ 715862 w 715862"/>
                <a:gd name="connsiteY170" fmla="*/ 490954 h 735059"/>
                <a:gd name="connsiteX171" fmla="*/ 713120 w 715862"/>
                <a:gd name="connsiteY171" fmla="*/ 477240 h 735059"/>
                <a:gd name="connsiteX172" fmla="*/ 688435 w 715862"/>
                <a:gd name="connsiteY172" fmla="*/ 482725 h 735059"/>
                <a:gd name="connsiteX173" fmla="*/ 688435 w 715862"/>
                <a:gd name="connsiteY173" fmla="*/ 482725 h 735059"/>
                <a:gd name="connsiteX174" fmla="*/ 405930 w 715862"/>
                <a:gd name="connsiteY174" fmla="*/ 309932 h 735059"/>
                <a:gd name="connsiteX175" fmla="*/ 394959 w 715862"/>
                <a:gd name="connsiteY175" fmla="*/ 298961 h 735059"/>
                <a:gd name="connsiteX176" fmla="*/ 405930 w 715862"/>
                <a:gd name="connsiteY176" fmla="*/ 287990 h 735059"/>
                <a:gd name="connsiteX177" fmla="*/ 405930 w 715862"/>
                <a:gd name="connsiteY177" fmla="*/ 309932 h 735059"/>
                <a:gd name="connsiteX178" fmla="*/ 628094 w 715862"/>
                <a:gd name="connsiteY178" fmla="*/ 285247 h 735059"/>
                <a:gd name="connsiteX179" fmla="*/ 639065 w 715862"/>
                <a:gd name="connsiteY179" fmla="*/ 296218 h 735059"/>
                <a:gd name="connsiteX180" fmla="*/ 628094 w 715862"/>
                <a:gd name="connsiteY180" fmla="*/ 307189 h 735059"/>
                <a:gd name="connsiteX181" fmla="*/ 628094 w 715862"/>
                <a:gd name="connsiteY181" fmla="*/ 285247 h 735059"/>
                <a:gd name="connsiteX182" fmla="*/ 381245 w 715862"/>
                <a:gd name="connsiteY182" fmla="*/ 715860 h 735059"/>
                <a:gd name="connsiteX183" fmla="*/ 345589 w 715862"/>
                <a:gd name="connsiteY183" fmla="*/ 691176 h 735059"/>
                <a:gd name="connsiteX184" fmla="*/ 416901 w 715862"/>
                <a:gd name="connsiteY184" fmla="*/ 691176 h 735059"/>
                <a:gd name="connsiteX185" fmla="*/ 463528 w 715862"/>
                <a:gd name="connsiteY185" fmla="*/ 702146 h 735059"/>
                <a:gd name="connsiteX186" fmla="*/ 405930 w 715862"/>
                <a:gd name="connsiteY186" fmla="*/ 715860 h 735059"/>
                <a:gd name="connsiteX187" fmla="*/ 381245 w 715862"/>
                <a:gd name="connsiteY187" fmla="*/ 715860 h 735059"/>
                <a:gd name="connsiteX188" fmla="*/ 381245 w 715862"/>
                <a:gd name="connsiteY188" fmla="*/ 715860 h 735059"/>
                <a:gd name="connsiteX189" fmla="*/ 345589 w 715862"/>
                <a:gd name="connsiteY189" fmla="*/ 554037 h 735059"/>
                <a:gd name="connsiteX190" fmla="*/ 405930 w 715862"/>
                <a:gd name="connsiteY190" fmla="*/ 554037 h 735059"/>
                <a:gd name="connsiteX191" fmla="*/ 405930 w 715862"/>
                <a:gd name="connsiteY191" fmla="*/ 578722 h 735059"/>
                <a:gd name="connsiteX192" fmla="*/ 345589 w 715862"/>
                <a:gd name="connsiteY192" fmla="*/ 578722 h 735059"/>
                <a:gd name="connsiteX193" fmla="*/ 345589 w 715862"/>
                <a:gd name="connsiteY193" fmla="*/ 554037 h 735059"/>
                <a:gd name="connsiteX194" fmla="*/ 455300 w 715862"/>
                <a:gd name="connsiteY194" fmla="*/ 444327 h 735059"/>
                <a:gd name="connsiteX195" fmla="*/ 455300 w 715862"/>
                <a:gd name="connsiteY195" fmla="*/ 493697 h 735059"/>
                <a:gd name="connsiteX196" fmla="*/ 460785 w 715862"/>
                <a:gd name="connsiteY196" fmla="*/ 504668 h 735059"/>
                <a:gd name="connsiteX197" fmla="*/ 471756 w 715862"/>
                <a:gd name="connsiteY197" fmla="*/ 507411 h 735059"/>
                <a:gd name="connsiteX198" fmla="*/ 504670 w 715862"/>
                <a:gd name="connsiteY198" fmla="*/ 499182 h 735059"/>
                <a:gd name="connsiteX199" fmla="*/ 504670 w 715862"/>
                <a:gd name="connsiteY199" fmla="*/ 597922 h 735059"/>
                <a:gd name="connsiteX200" fmla="*/ 430615 w 715862"/>
                <a:gd name="connsiteY200" fmla="*/ 584208 h 735059"/>
                <a:gd name="connsiteX201" fmla="*/ 430615 w 715862"/>
                <a:gd name="connsiteY201" fmla="*/ 507411 h 735059"/>
                <a:gd name="connsiteX202" fmla="*/ 405930 w 715862"/>
                <a:gd name="connsiteY202" fmla="*/ 507411 h 735059"/>
                <a:gd name="connsiteX203" fmla="*/ 405930 w 715862"/>
                <a:gd name="connsiteY203" fmla="*/ 532096 h 735059"/>
                <a:gd name="connsiteX204" fmla="*/ 345589 w 715862"/>
                <a:gd name="connsiteY204" fmla="*/ 532096 h 735059"/>
                <a:gd name="connsiteX205" fmla="*/ 345589 w 715862"/>
                <a:gd name="connsiteY205" fmla="*/ 496439 h 735059"/>
                <a:gd name="connsiteX206" fmla="*/ 394959 w 715862"/>
                <a:gd name="connsiteY206" fmla="*/ 447070 h 735059"/>
                <a:gd name="connsiteX207" fmla="*/ 455300 w 715862"/>
                <a:gd name="connsiteY207" fmla="*/ 447070 h 735059"/>
                <a:gd name="connsiteX208" fmla="*/ 479984 w 715862"/>
                <a:gd name="connsiteY208" fmla="*/ 477240 h 735059"/>
                <a:gd name="connsiteX209" fmla="*/ 479984 w 715862"/>
                <a:gd name="connsiteY209" fmla="*/ 460784 h 735059"/>
                <a:gd name="connsiteX210" fmla="*/ 493698 w 715862"/>
                <a:gd name="connsiteY210" fmla="*/ 474498 h 735059"/>
                <a:gd name="connsiteX211" fmla="*/ 479984 w 715862"/>
                <a:gd name="connsiteY211" fmla="*/ 477240 h 735059"/>
                <a:gd name="connsiteX212" fmla="*/ 430615 w 715862"/>
                <a:gd name="connsiteY212" fmla="*/ 233135 h 735059"/>
                <a:gd name="connsiteX213" fmla="*/ 433358 w 715862"/>
                <a:gd name="connsiteY213" fmla="*/ 233135 h 735059"/>
                <a:gd name="connsiteX214" fmla="*/ 430615 w 715862"/>
                <a:gd name="connsiteY214" fmla="*/ 241363 h 735059"/>
                <a:gd name="connsiteX215" fmla="*/ 430615 w 715862"/>
                <a:gd name="connsiteY215" fmla="*/ 233135 h 735059"/>
                <a:gd name="connsiteX216" fmla="*/ 603409 w 715862"/>
                <a:gd name="connsiteY216" fmla="*/ 241363 h 735059"/>
                <a:gd name="connsiteX217" fmla="*/ 589695 w 715862"/>
                <a:gd name="connsiteY217" fmla="*/ 216678 h 735059"/>
                <a:gd name="connsiteX218" fmla="*/ 578724 w 715862"/>
                <a:gd name="connsiteY218" fmla="*/ 211192 h 735059"/>
                <a:gd name="connsiteX219" fmla="*/ 444329 w 715862"/>
                <a:gd name="connsiteY219" fmla="*/ 211192 h 735059"/>
                <a:gd name="connsiteX220" fmla="*/ 419644 w 715862"/>
                <a:gd name="connsiteY220" fmla="*/ 186508 h 735059"/>
                <a:gd name="connsiteX221" fmla="*/ 419644 w 715862"/>
                <a:gd name="connsiteY221" fmla="*/ 161823 h 735059"/>
                <a:gd name="connsiteX222" fmla="*/ 567753 w 715862"/>
                <a:gd name="connsiteY222" fmla="*/ 161823 h 735059"/>
                <a:gd name="connsiteX223" fmla="*/ 603409 w 715862"/>
                <a:gd name="connsiteY223" fmla="*/ 197478 h 735059"/>
                <a:gd name="connsiteX224" fmla="*/ 603409 w 715862"/>
                <a:gd name="connsiteY224" fmla="*/ 222163 h 735059"/>
                <a:gd name="connsiteX225" fmla="*/ 603409 w 715862"/>
                <a:gd name="connsiteY225" fmla="*/ 241363 h 735059"/>
                <a:gd name="connsiteX226" fmla="*/ 603409 w 715862"/>
                <a:gd name="connsiteY226" fmla="*/ 320903 h 735059"/>
                <a:gd name="connsiteX227" fmla="*/ 518384 w 715862"/>
                <a:gd name="connsiteY227" fmla="*/ 405928 h 735059"/>
                <a:gd name="connsiteX228" fmla="*/ 433358 w 715862"/>
                <a:gd name="connsiteY228" fmla="*/ 320903 h 735059"/>
                <a:gd name="connsiteX229" fmla="*/ 433358 w 715862"/>
                <a:gd name="connsiteY229" fmla="*/ 287990 h 735059"/>
                <a:gd name="connsiteX230" fmla="*/ 466270 w 715862"/>
                <a:gd name="connsiteY230" fmla="*/ 235877 h 735059"/>
                <a:gd name="connsiteX231" fmla="*/ 575981 w 715862"/>
                <a:gd name="connsiteY231" fmla="*/ 235877 h 735059"/>
                <a:gd name="connsiteX232" fmla="*/ 608895 w 715862"/>
                <a:gd name="connsiteY232" fmla="*/ 287990 h 735059"/>
                <a:gd name="connsiteX233" fmla="*/ 608895 w 715862"/>
                <a:gd name="connsiteY233" fmla="*/ 320903 h 735059"/>
                <a:gd name="connsiteX234" fmla="*/ 603409 w 715862"/>
                <a:gd name="connsiteY234" fmla="*/ 320903 h 735059"/>
                <a:gd name="connsiteX235" fmla="*/ 540326 w 715862"/>
                <a:gd name="connsiteY235" fmla="*/ 474498 h 735059"/>
                <a:gd name="connsiteX236" fmla="*/ 554039 w 715862"/>
                <a:gd name="connsiteY236" fmla="*/ 460784 h 735059"/>
                <a:gd name="connsiteX237" fmla="*/ 554039 w 715862"/>
                <a:gd name="connsiteY237" fmla="*/ 477240 h 735059"/>
                <a:gd name="connsiteX238" fmla="*/ 540326 w 715862"/>
                <a:gd name="connsiteY238" fmla="*/ 474498 h 735059"/>
                <a:gd name="connsiteX239" fmla="*/ 518384 w 715862"/>
                <a:gd name="connsiteY239" fmla="*/ 463527 h 735059"/>
                <a:gd name="connsiteX240" fmla="*/ 482727 w 715862"/>
                <a:gd name="connsiteY240" fmla="*/ 427870 h 735059"/>
                <a:gd name="connsiteX241" fmla="*/ 482727 w 715862"/>
                <a:gd name="connsiteY241" fmla="*/ 427870 h 735059"/>
                <a:gd name="connsiteX242" fmla="*/ 556782 w 715862"/>
                <a:gd name="connsiteY242" fmla="*/ 427870 h 735059"/>
                <a:gd name="connsiteX243" fmla="*/ 556782 w 715862"/>
                <a:gd name="connsiteY243" fmla="*/ 427870 h 735059"/>
                <a:gd name="connsiteX244" fmla="*/ 518384 w 715862"/>
                <a:gd name="connsiteY244" fmla="*/ 463527 h 735059"/>
                <a:gd name="connsiteX245" fmla="*/ 688435 w 715862"/>
                <a:gd name="connsiteY245" fmla="*/ 652777 h 735059"/>
                <a:gd name="connsiteX246" fmla="*/ 688435 w 715862"/>
                <a:gd name="connsiteY246" fmla="*/ 680205 h 735059"/>
                <a:gd name="connsiteX247" fmla="*/ 652779 w 715862"/>
                <a:gd name="connsiteY247" fmla="*/ 715860 h 735059"/>
                <a:gd name="connsiteX248" fmla="*/ 630837 w 715862"/>
                <a:gd name="connsiteY248" fmla="*/ 715860 h 735059"/>
                <a:gd name="connsiteX249" fmla="*/ 422387 w 715862"/>
                <a:gd name="connsiteY249" fmla="*/ 666491 h 735059"/>
                <a:gd name="connsiteX250" fmla="*/ 419644 w 715862"/>
                <a:gd name="connsiteY250" fmla="*/ 666491 h 735059"/>
                <a:gd name="connsiteX251" fmla="*/ 345589 w 715862"/>
                <a:gd name="connsiteY251" fmla="*/ 666491 h 735059"/>
                <a:gd name="connsiteX252" fmla="*/ 345589 w 715862"/>
                <a:gd name="connsiteY252" fmla="*/ 606150 h 735059"/>
                <a:gd name="connsiteX253" fmla="*/ 419644 w 715862"/>
                <a:gd name="connsiteY253" fmla="*/ 606150 h 735059"/>
                <a:gd name="connsiteX254" fmla="*/ 688435 w 715862"/>
                <a:gd name="connsiteY254" fmla="*/ 652777 h 735059"/>
                <a:gd name="connsiteX255" fmla="*/ 688435 w 715862"/>
                <a:gd name="connsiteY255" fmla="*/ 603408 h 735059"/>
                <a:gd name="connsiteX256" fmla="*/ 688435 w 715862"/>
                <a:gd name="connsiteY256" fmla="*/ 625349 h 735059"/>
                <a:gd name="connsiteX257" fmla="*/ 586953 w 715862"/>
                <a:gd name="connsiteY257" fmla="*/ 608893 h 735059"/>
                <a:gd name="connsiteX258" fmla="*/ 614381 w 715862"/>
                <a:gd name="connsiteY258" fmla="*/ 603408 h 735059"/>
                <a:gd name="connsiteX259" fmla="*/ 688435 w 715862"/>
                <a:gd name="connsiteY259" fmla="*/ 603408 h 735059"/>
                <a:gd name="connsiteX260" fmla="*/ 688435 w 715862"/>
                <a:gd name="connsiteY260" fmla="*/ 554037 h 735059"/>
                <a:gd name="connsiteX261" fmla="*/ 688435 w 715862"/>
                <a:gd name="connsiteY261" fmla="*/ 578722 h 735059"/>
                <a:gd name="connsiteX262" fmla="*/ 628094 w 715862"/>
                <a:gd name="connsiteY262" fmla="*/ 578722 h 735059"/>
                <a:gd name="connsiteX263" fmla="*/ 628094 w 715862"/>
                <a:gd name="connsiteY263" fmla="*/ 554037 h 735059"/>
                <a:gd name="connsiteX264" fmla="*/ 688435 w 715862"/>
                <a:gd name="connsiteY264" fmla="*/ 554037 h 735059"/>
                <a:gd name="connsiteX265" fmla="*/ 578724 w 715862"/>
                <a:gd name="connsiteY265" fmla="*/ 532096 h 735059"/>
                <a:gd name="connsiteX266" fmla="*/ 578724 w 715862"/>
                <a:gd name="connsiteY266" fmla="*/ 556780 h 735059"/>
                <a:gd name="connsiteX267" fmla="*/ 554039 w 715862"/>
                <a:gd name="connsiteY267" fmla="*/ 556780 h 735059"/>
                <a:gd name="connsiteX268" fmla="*/ 554039 w 715862"/>
                <a:gd name="connsiteY268" fmla="*/ 532096 h 735059"/>
                <a:gd name="connsiteX269" fmla="*/ 578724 w 715862"/>
                <a:gd name="connsiteY269" fmla="*/ 532096 h 735059"/>
                <a:gd name="connsiteX270" fmla="*/ 518384 w 715862"/>
                <a:gd name="connsiteY270" fmla="*/ 370273 h 735059"/>
                <a:gd name="connsiteX271" fmla="*/ 474499 w 715862"/>
                <a:gd name="connsiteY271" fmla="*/ 356559 h 735059"/>
                <a:gd name="connsiteX272" fmla="*/ 488213 w 715862"/>
                <a:gd name="connsiteY272" fmla="*/ 337359 h 735059"/>
                <a:gd name="connsiteX273" fmla="*/ 548553 w 715862"/>
                <a:gd name="connsiteY273" fmla="*/ 337359 h 735059"/>
                <a:gd name="connsiteX274" fmla="*/ 562267 w 715862"/>
                <a:gd name="connsiteY274" fmla="*/ 356559 h 735059"/>
                <a:gd name="connsiteX275" fmla="*/ 518384 w 715862"/>
                <a:gd name="connsiteY275" fmla="*/ 370273 h 735059"/>
                <a:gd name="connsiteX276" fmla="*/ 518384 w 715862"/>
                <a:gd name="connsiteY276" fmla="*/ 370273 h 735059"/>
                <a:gd name="connsiteX277" fmla="*/ 559525 w 715862"/>
                <a:gd name="connsiteY277" fmla="*/ 309932 h 735059"/>
                <a:gd name="connsiteX278" fmla="*/ 540326 w 715862"/>
                <a:gd name="connsiteY278" fmla="*/ 290732 h 735059"/>
                <a:gd name="connsiteX279" fmla="*/ 551296 w 715862"/>
                <a:gd name="connsiteY279" fmla="*/ 274276 h 735059"/>
                <a:gd name="connsiteX280" fmla="*/ 570496 w 715862"/>
                <a:gd name="connsiteY280" fmla="*/ 277018 h 735059"/>
                <a:gd name="connsiteX281" fmla="*/ 573239 w 715862"/>
                <a:gd name="connsiteY281" fmla="*/ 296218 h 735059"/>
                <a:gd name="connsiteX282" fmla="*/ 559525 w 715862"/>
                <a:gd name="connsiteY282" fmla="*/ 309932 h 735059"/>
                <a:gd name="connsiteX283" fmla="*/ 559525 w 715862"/>
                <a:gd name="connsiteY283" fmla="*/ 309932 h 735059"/>
                <a:gd name="connsiteX284" fmla="*/ 493698 w 715862"/>
                <a:gd name="connsiteY284" fmla="*/ 290732 h 735059"/>
                <a:gd name="connsiteX285" fmla="*/ 474499 w 715862"/>
                <a:gd name="connsiteY285" fmla="*/ 309932 h 735059"/>
                <a:gd name="connsiteX286" fmla="*/ 458042 w 715862"/>
                <a:gd name="connsiteY286" fmla="*/ 298961 h 735059"/>
                <a:gd name="connsiteX287" fmla="*/ 460785 w 715862"/>
                <a:gd name="connsiteY287" fmla="*/ 279761 h 735059"/>
                <a:gd name="connsiteX288" fmla="*/ 479984 w 715862"/>
                <a:gd name="connsiteY288" fmla="*/ 277018 h 735059"/>
                <a:gd name="connsiteX289" fmla="*/ 493698 w 715862"/>
                <a:gd name="connsiteY289" fmla="*/ 290732 h 735059"/>
                <a:gd name="connsiteX290" fmla="*/ 493698 w 715862"/>
                <a:gd name="connsiteY290" fmla="*/ 290732 h 7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15862" h="735059">
                  <a:moveTo>
                    <a:pt x="0" y="628092"/>
                  </a:moveTo>
                  <a:cubicBezTo>
                    <a:pt x="0" y="633577"/>
                    <a:pt x="5486" y="639063"/>
                    <a:pt x="10972" y="639063"/>
                  </a:cubicBezTo>
                  <a:lnTo>
                    <a:pt x="293476" y="639063"/>
                  </a:lnTo>
                  <a:lnTo>
                    <a:pt x="293476" y="614379"/>
                  </a:lnTo>
                  <a:lnTo>
                    <a:pt x="21943" y="614379"/>
                  </a:lnTo>
                  <a:lnTo>
                    <a:pt x="21943" y="589694"/>
                  </a:lnTo>
                  <a:lnTo>
                    <a:pt x="293476" y="589694"/>
                  </a:lnTo>
                  <a:lnTo>
                    <a:pt x="293476" y="565008"/>
                  </a:lnTo>
                  <a:lnTo>
                    <a:pt x="233135" y="565008"/>
                  </a:lnTo>
                  <a:lnTo>
                    <a:pt x="233135" y="282504"/>
                  </a:lnTo>
                  <a:cubicBezTo>
                    <a:pt x="233135" y="277018"/>
                    <a:pt x="227650" y="271533"/>
                    <a:pt x="222164" y="271533"/>
                  </a:cubicBezTo>
                  <a:lnTo>
                    <a:pt x="74055" y="271533"/>
                  </a:lnTo>
                  <a:cubicBezTo>
                    <a:pt x="68569" y="271533"/>
                    <a:pt x="63084" y="277018"/>
                    <a:pt x="63084" y="282504"/>
                  </a:cubicBezTo>
                  <a:lnTo>
                    <a:pt x="63084" y="565008"/>
                  </a:lnTo>
                  <a:lnTo>
                    <a:pt x="27428" y="565008"/>
                  </a:lnTo>
                  <a:lnTo>
                    <a:pt x="27428" y="515639"/>
                  </a:lnTo>
                  <a:lnTo>
                    <a:pt x="2743" y="515639"/>
                  </a:lnTo>
                  <a:lnTo>
                    <a:pt x="2743" y="628092"/>
                  </a:lnTo>
                  <a:lnTo>
                    <a:pt x="0" y="628092"/>
                  </a:lnTo>
                  <a:close/>
                  <a:moveTo>
                    <a:pt x="87769" y="296218"/>
                  </a:moveTo>
                  <a:lnTo>
                    <a:pt x="211193" y="296218"/>
                  </a:lnTo>
                  <a:lnTo>
                    <a:pt x="211193" y="567751"/>
                  </a:lnTo>
                  <a:lnTo>
                    <a:pt x="87769" y="567751"/>
                  </a:lnTo>
                  <a:lnTo>
                    <a:pt x="87769" y="296218"/>
                  </a:lnTo>
                  <a:close/>
                  <a:moveTo>
                    <a:pt x="639065" y="345587"/>
                  </a:moveTo>
                  <a:lnTo>
                    <a:pt x="663750" y="345587"/>
                  </a:lnTo>
                  <a:lnTo>
                    <a:pt x="663750" y="394958"/>
                  </a:lnTo>
                  <a:lnTo>
                    <a:pt x="639065" y="394958"/>
                  </a:lnTo>
                  <a:lnTo>
                    <a:pt x="639065" y="345587"/>
                  </a:lnTo>
                  <a:close/>
                  <a:moveTo>
                    <a:pt x="296219" y="493697"/>
                  </a:moveTo>
                  <a:lnTo>
                    <a:pt x="296219" y="518382"/>
                  </a:lnTo>
                  <a:lnTo>
                    <a:pt x="271535" y="518382"/>
                  </a:lnTo>
                  <a:cubicBezTo>
                    <a:pt x="266049" y="518382"/>
                    <a:pt x="260563" y="512896"/>
                    <a:pt x="260563" y="507411"/>
                  </a:cubicBezTo>
                  <a:lnTo>
                    <a:pt x="260563" y="285247"/>
                  </a:lnTo>
                  <a:cubicBezTo>
                    <a:pt x="260563" y="279761"/>
                    <a:pt x="266049" y="274276"/>
                    <a:pt x="271535" y="274276"/>
                  </a:cubicBezTo>
                  <a:lnTo>
                    <a:pt x="356560" y="274276"/>
                  </a:lnTo>
                  <a:lnTo>
                    <a:pt x="356560" y="298961"/>
                  </a:lnTo>
                  <a:lnTo>
                    <a:pt x="282506" y="298961"/>
                  </a:lnTo>
                  <a:lnTo>
                    <a:pt x="282506" y="496439"/>
                  </a:lnTo>
                  <a:lnTo>
                    <a:pt x="296219" y="496439"/>
                  </a:lnTo>
                  <a:close/>
                  <a:moveTo>
                    <a:pt x="0" y="159080"/>
                  </a:moveTo>
                  <a:cubicBezTo>
                    <a:pt x="0" y="159080"/>
                    <a:pt x="0" y="161823"/>
                    <a:pt x="0" y="161823"/>
                  </a:cubicBezTo>
                  <a:cubicBezTo>
                    <a:pt x="0" y="161823"/>
                    <a:pt x="0" y="493697"/>
                    <a:pt x="0" y="493697"/>
                  </a:cubicBezTo>
                  <a:lnTo>
                    <a:pt x="24686" y="493697"/>
                  </a:lnTo>
                  <a:lnTo>
                    <a:pt x="24686" y="235877"/>
                  </a:lnTo>
                  <a:cubicBezTo>
                    <a:pt x="38399" y="246849"/>
                    <a:pt x="54855" y="249591"/>
                    <a:pt x="71312" y="246849"/>
                  </a:cubicBezTo>
                  <a:cubicBezTo>
                    <a:pt x="87769" y="244106"/>
                    <a:pt x="101483" y="235877"/>
                    <a:pt x="112454" y="222163"/>
                  </a:cubicBezTo>
                  <a:cubicBezTo>
                    <a:pt x="123425" y="238620"/>
                    <a:pt x="142624" y="246849"/>
                    <a:pt x="161824" y="246849"/>
                  </a:cubicBezTo>
                  <a:cubicBezTo>
                    <a:pt x="181023" y="246849"/>
                    <a:pt x="200223" y="238620"/>
                    <a:pt x="211193" y="222163"/>
                  </a:cubicBezTo>
                  <a:cubicBezTo>
                    <a:pt x="222164" y="238620"/>
                    <a:pt x="241364" y="246849"/>
                    <a:pt x="260563" y="246849"/>
                  </a:cubicBezTo>
                  <a:cubicBezTo>
                    <a:pt x="279763" y="246849"/>
                    <a:pt x="298962" y="238620"/>
                    <a:pt x="309933" y="222163"/>
                  </a:cubicBezTo>
                  <a:cubicBezTo>
                    <a:pt x="329132" y="246849"/>
                    <a:pt x="362046" y="255077"/>
                    <a:pt x="389473" y="238620"/>
                  </a:cubicBezTo>
                  <a:lnTo>
                    <a:pt x="378502" y="216678"/>
                  </a:lnTo>
                  <a:cubicBezTo>
                    <a:pt x="367532" y="222163"/>
                    <a:pt x="353818" y="222163"/>
                    <a:pt x="342846" y="216678"/>
                  </a:cubicBezTo>
                  <a:cubicBezTo>
                    <a:pt x="331875" y="211192"/>
                    <a:pt x="323647" y="197478"/>
                    <a:pt x="323647" y="183765"/>
                  </a:cubicBezTo>
                  <a:lnTo>
                    <a:pt x="323647" y="172794"/>
                  </a:lnTo>
                  <a:lnTo>
                    <a:pt x="373017" y="172794"/>
                  </a:lnTo>
                  <a:lnTo>
                    <a:pt x="373017" y="148109"/>
                  </a:lnTo>
                  <a:lnTo>
                    <a:pt x="320904" y="148109"/>
                  </a:lnTo>
                  <a:lnTo>
                    <a:pt x="320904" y="24685"/>
                  </a:lnTo>
                  <a:lnTo>
                    <a:pt x="394959" y="24685"/>
                  </a:lnTo>
                  <a:lnTo>
                    <a:pt x="394959" y="109710"/>
                  </a:lnTo>
                  <a:lnTo>
                    <a:pt x="419644" y="109710"/>
                  </a:lnTo>
                  <a:lnTo>
                    <a:pt x="419644" y="24685"/>
                  </a:lnTo>
                  <a:lnTo>
                    <a:pt x="482727" y="24685"/>
                  </a:lnTo>
                  <a:lnTo>
                    <a:pt x="490956" y="123424"/>
                  </a:lnTo>
                  <a:lnTo>
                    <a:pt x="515641" y="120681"/>
                  </a:lnTo>
                  <a:lnTo>
                    <a:pt x="507412" y="21942"/>
                  </a:lnTo>
                  <a:lnTo>
                    <a:pt x="570496" y="21942"/>
                  </a:lnTo>
                  <a:lnTo>
                    <a:pt x="586953" y="123424"/>
                  </a:lnTo>
                  <a:lnTo>
                    <a:pt x="611638" y="120681"/>
                  </a:lnTo>
                  <a:lnTo>
                    <a:pt x="595181" y="24685"/>
                  </a:lnTo>
                  <a:lnTo>
                    <a:pt x="658264" y="24685"/>
                  </a:lnTo>
                  <a:lnTo>
                    <a:pt x="688435" y="148109"/>
                  </a:lnTo>
                  <a:lnTo>
                    <a:pt x="641808" y="148109"/>
                  </a:lnTo>
                  <a:lnTo>
                    <a:pt x="641808" y="172794"/>
                  </a:lnTo>
                  <a:lnTo>
                    <a:pt x="691178" y="172794"/>
                  </a:lnTo>
                  <a:lnTo>
                    <a:pt x="691178" y="183765"/>
                  </a:lnTo>
                  <a:cubicBezTo>
                    <a:pt x="691178" y="202964"/>
                    <a:pt x="674721" y="219421"/>
                    <a:pt x="655522" y="219421"/>
                  </a:cubicBezTo>
                  <a:lnTo>
                    <a:pt x="655522" y="244106"/>
                  </a:lnTo>
                  <a:cubicBezTo>
                    <a:pt x="669236" y="244106"/>
                    <a:pt x="682950" y="238620"/>
                    <a:pt x="691178" y="233135"/>
                  </a:cubicBezTo>
                  <a:lnTo>
                    <a:pt x="691178" y="416899"/>
                  </a:lnTo>
                  <a:lnTo>
                    <a:pt x="715862" y="416899"/>
                  </a:lnTo>
                  <a:cubicBezTo>
                    <a:pt x="715862" y="416899"/>
                    <a:pt x="715862" y="159080"/>
                    <a:pt x="715862" y="159080"/>
                  </a:cubicBezTo>
                  <a:cubicBezTo>
                    <a:pt x="715862" y="159080"/>
                    <a:pt x="715862" y="156337"/>
                    <a:pt x="715862" y="156337"/>
                  </a:cubicBezTo>
                  <a:cubicBezTo>
                    <a:pt x="715862" y="156337"/>
                    <a:pt x="680207" y="8228"/>
                    <a:pt x="680207" y="8228"/>
                  </a:cubicBezTo>
                  <a:cubicBezTo>
                    <a:pt x="680207" y="2742"/>
                    <a:pt x="674721" y="0"/>
                    <a:pt x="669236" y="0"/>
                  </a:cubicBezTo>
                  <a:lnTo>
                    <a:pt x="54855" y="0"/>
                  </a:lnTo>
                  <a:cubicBezTo>
                    <a:pt x="49370" y="0"/>
                    <a:pt x="43884" y="2742"/>
                    <a:pt x="43884" y="8228"/>
                  </a:cubicBezTo>
                  <a:lnTo>
                    <a:pt x="0" y="159080"/>
                  </a:lnTo>
                  <a:close/>
                  <a:moveTo>
                    <a:pt x="296219" y="150852"/>
                  </a:moveTo>
                  <a:lnTo>
                    <a:pt x="222164" y="150852"/>
                  </a:lnTo>
                  <a:lnTo>
                    <a:pt x="233135" y="27428"/>
                  </a:lnTo>
                  <a:lnTo>
                    <a:pt x="296219" y="27428"/>
                  </a:lnTo>
                  <a:lnTo>
                    <a:pt x="296219" y="150852"/>
                  </a:lnTo>
                  <a:close/>
                  <a:moveTo>
                    <a:pt x="222164" y="172794"/>
                  </a:moveTo>
                  <a:lnTo>
                    <a:pt x="296219" y="172794"/>
                  </a:lnTo>
                  <a:lnTo>
                    <a:pt x="296219" y="183765"/>
                  </a:lnTo>
                  <a:cubicBezTo>
                    <a:pt x="296219" y="202964"/>
                    <a:pt x="279763" y="219421"/>
                    <a:pt x="260563" y="219421"/>
                  </a:cubicBezTo>
                  <a:cubicBezTo>
                    <a:pt x="241364" y="219421"/>
                    <a:pt x="224907" y="202964"/>
                    <a:pt x="224907" y="183765"/>
                  </a:cubicBezTo>
                  <a:lnTo>
                    <a:pt x="224907" y="172794"/>
                  </a:lnTo>
                  <a:close/>
                  <a:moveTo>
                    <a:pt x="197480" y="150852"/>
                  </a:moveTo>
                  <a:lnTo>
                    <a:pt x="126167" y="150852"/>
                  </a:lnTo>
                  <a:lnTo>
                    <a:pt x="145367" y="27428"/>
                  </a:lnTo>
                  <a:lnTo>
                    <a:pt x="208450" y="27428"/>
                  </a:lnTo>
                  <a:lnTo>
                    <a:pt x="197480" y="150852"/>
                  </a:lnTo>
                  <a:close/>
                  <a:moveTo>
                    <a:pt x="123425" y="172794"/>
                  </a:moveTo>
                  <a:lnTo>
                    <a:pt x="197480" y="172794"/>
                  </a:lnTo>
                  <a:lnTo>
                    <a:pt x="197480" y="183765"/>
                  </a:lnTo>
                  <a:cubicBezTo>
                    <a:pt x="197480" y="202964"/>
                    <a:pt x="181023" y="219421"/>
                    <a:pt x="161824" y="219421"/>
                  </a:cubicBezTo>
                  <a:cubicBezTo>
                    <a:pt x="142624" y="219421"/>
                    <a:pt x="126167" y="202964"/>
                    <a:pt x="126167" y="183765"/>
                  </a:cubicBezTo>
                  <a:lnTo>
                    <a:pt x="126167" y="172794"/>
                  </a:lnTo>
                  <a:close/>
                  <a:moveTo>
                    <a:pt x="101483" y="150852"/>
                  </a:moveTo>
                  <a:lnTo>
                    <a:pt x="30171" y="150852"/>
                  </a:lnTo>
                  <a:lnTo>
                    <a:pt x="60341" y="27428"/>
                  </a:lnTo>
                  <a:lnTo>
                    <a:pt x="123425" y="27428"/>
                  </a:lnTo>
                  <a:lnTo>
                    <a:pt x="112454" y="87768"/>
                  </a:lnTo>
                  <a:lnTo>
                    <a:pt x="101483" y="150852"/>
                  </a:lnTo>
                  <a:close/>
                  <a:moveTo>
                    <a:pt x="24686" y="172794"/>
                  </a:moveTo>
                  <a:lnTo>
                    <a:pt x="98740" y="172794"/>
                  </a:lnTo>
                  <a:lnTo>
                    <a:pt x="98740" y="183765"/>
                  </a:lnTo>
                  <a:cubicBezTo>
                    <a:pt x="98740" y="202964"/>
                    <a:pt x="82283" y="219421"/>
                    <a:pt x="63084" y="219421"/>
                  </a:cubicBezTo>
                  <a:cubicBezTo>
                    <a:pt x="43884" y="219421"/>
                    <a:pt x="27428" y="202964"/>
                    <a:pt x="27428" y="183765"/>
                  </a:cubicBezTo>
                  <a:lnTo>
                    <a:pt x="27428" y="172794"/>
                  </a:lnTo>
                  <a:close/>
                  <a:moveTo>
                    <a:pt x="112454" y="394958"/>
                  </a:moveTo>
                  <a:lnTo>
                    <a:pt x="137138" y="394958"/>
                  </a:lnTo>
                  <a:lnTo>
                    <a:pt x="137138" y="469012"/>
                  </a:lnTo>
                  <a:lnTo>
                    <a:pt x="112454" y="469012"/>
                  </a:lnTo>
                  <a:lnTo>
                    <a:pt x="112454" y="394958"/>
                  </a:lnTo>
                  <a:close/>
                  <a:moveTo>
                    <a:pt x="688435" y="482725"/>
                  </a:moveTo>
                  <a:cubicBezTo>
                    <a:pt x="688435" y="485468"/>
                    <a:pt x="688435" y="488211"/>
                    <a:pt x="688435" y="493697"/>
                  </a:cubicBezTo>
                  <a:lnTo>
                    <a:pt x="688435" y="529353"/>
                  </a:lnTo>
                  <a:lnTo>
                    <a:pt x="628094" y="529353"/>
                  </a:lnTo>
                  <a:lnTo>
                    <a:pt x="628094" y="504668"/>
                  </a:lnTo>
                  <a:lnTo>
                    <a:pt x="603409" y="504668"/>
                  </a:lnTo>
                  <a:lnTo>
                    <a:pt x="603409" y="581465"/>
                  </a:lnTo>
                  <a:lnTo>
                    <a:pt x="529355" y="595179"/>
                  </a:lnTo>
                  <a:lnTo>
                    <a:pt x="529355" y="496439"/>
                  </a:lnTo>
                  <a:lnTo>
                    <a:pt x="562267" y="504668"/>
                  </a:lnTo>
                  <a:cubicBezTo>
                    <a:pt x="565010" y="504668"/>
                    <a:pt x="570496" y="504668"/>
                    <a:pt x="573239" y="501925"/>
                  </a:cubicBezTo>
                  <a:cubicBezTo>
                    <a:pt x="575981" y="499182"/>
                    <a:pt x="578724" y="496439"/>
                    <a:pt x="578724" y="490954"/>
                  </a:cubicBezTo>
                  <a:lnTo>
                    <a:pt x="578724" y="441584"/>
                  </a:lnTo>
                  <a:lnTo>
                    <a:pt x="639065" y="441584"/>
                  </a:lnTo>
                  <a:cubicBezTo>
                    <a:pt x="655522" y="441584"/>
                    <a:pt x="669236" y="449813"/>
                    <a:pt x="677464" y="460784"/>
                  </a:cubicBezTo>
                  <a:lnTo>
                    <a:pt x="696664" y="447070"/>
                  </a:lnTo>
                  <a:cubicBezTo>
                    <a:pt x="682950" y="427870"/>
                    <a:pt x="661007" y="416899"/>
                    <a:pt x="636322" y="416899"/>
                  </a:cubicBezTo>
                  <a:lnTo>
                    <a:pt x="575981" y="416899"/>
                  </a:lnTo>
                  <a:lnTo>
                    <a:pt x="575981" y="411414"/>
                  </a:lnTo>
                  <a:cubicBezTo>
                    <a:pt x="603409" y="392215"/>
                    <a:pt x="619866" y="364787"/>
                    <a:pt x="625351" y="331874"/>
                  </a:cubicBezTo>
                  <a:lnTo>
                    <a:pt x="625351" y="331874"/>
                  </a:lnTo>
                  <a:cubicBezTo>
                    <a:pt x="644550" y="331874"/>
                    <a:pt x="661007" y="315418"/>
                    <a:pt x="661007" y="296218"/>
                  </a:cubicBezTo>
                  <a:cubicBezTo>
                    <a:pt x="661007" y="277018"/>
                    <a:pt x="644550" y="260562"/>
                    <a:pt x="625351" y="260562"/>
                  </a:cubicBezTo>
                  <a:lnTo>
                    <a:pt x="625351" y="200221"/>
                  </a:lnTo>
                  <a:cubicBezTo>
                    <a:pt x="625351" y="167308"/>
                    <a:pt x="597924" y="139880"/>
                    <a:pt x="565010" y="139880"/>
                  </a:cubicBezTo>
                  <a:lnTo>
                    <a:pt x="405930" y="139880"/>
                  </a:lnTo>
                  <a:cubicBezTo>
                    <a:pt x="400444" y="139880"/>
                    <a:pt x="394959" y="145366"/>
                    <a:pt x="394959" y="150852"/>
                  </a:cubicBezTo>
                  <a:lnTo>
                    <a:pt x="394959" y="186508"/>
                  </a:lnTo>
                  <a:cubicBezTo>
                    <a:pt x="394959" y="197478"/>
                    <a:pt x="400444" y="211192"/>
                    <a:pt x="408673" y="219421"/>
                  </a:cubicBezTo>
                  <a:cubicBezTo>
                    <a:pt x="408673" y="222163"/>
                    <a:pt x="408673" y="260562"/>
                    <a:pt x="408673" y="260562"/>
                  </a:cubicBezTo>
                  <a:cubicBezTo>
                    <a:pt x="389473" y="260562"/>
                    <a:pt x="373017" y="277018"/>
                    <a:pt x="373017" y="296218"/>
                  </a:cubicBezTo>
                  <a:cubicBezTo>
                    <a:pt x="373017" y="315418"/>
                    <a:pt x="389473" y="331874"/>
                    <a:pt x="408673" y="331874"/>
                  </a:cubicBezTo>
                  <a:lnTo>
                    <a:pt x="408673" y="331874"/>
                  </a:lnTo>
                  <a:cubicBezTo>
                    <a:pt x="411415" y="364787"/>
                    <a:pt x="430615" y="392215"/>
                    <a:pt x="458042" y="411414"/>
                  </a:cubicBezTo>
                  <a:lnTo>
                    <a:pt x="458042" y="416899"/>
                  </a:lnTo>
                  <a:lnTo>
                    <a:pt x="397701" y="416899"/>
                  </a:lnTo>
                  <a:cubicBezTo>
                    <a:pt x="356560" y="416899"/>
                    <a:pt x="323647" y="449813"/>
                    <a:pt x="323647" y="490954"/>
                  </a:cubicBezTo>
                  <a:lnTo>
                    <a:pt x="323647" y="674719"/>
                  </a:lnTo>
                  <a:cubicBezTo>
                    <a:pt x="323647" y="707632"/>
                    <a:pt x="351075" y="735060"/>
                    <a:pt x="383987" y="735060"/>
                  </a:cubicBezTo>
                  <a:lnTo>
                    <a:pt x="655522" y="735060"/>
                  </a:lnTo>
                  <a:cubicBezTo>
                    <a:pt x="688435" y="735060"/>
                    <a:pt x="715862" y="707632"/>
                    <a:pt x="715862" y="674719"/>
                  </a:cubicBezTo>
                  <a:lnTo>
                    <a:pt x="715862" y="490954"/>
                  </a:lnTo>
                  <a:cubicBezTo>
                    <a:pt x="715862" y="485468"/>
                    <a:pt x="715862" y="479983"/>
                    <a:pt x="713120" y="477240"/>
                  </a:cubicBezTo>
                  <a:lnTo>
                    <a:pt x="688435" y="482725"/>
                  </a:lnTo>
                  <a:lnTo>
                    <a:pt x="688435" y="482725"/>
                  </a:lnTo>
                  <a:close/>
                  <a:moveTo>
                    <a:pt x="405930" y="309932"/>
                  </a:moveTo>
                  <a:cubicBezTo>
                    <a:pt x="400444" y="309932"/>
                    <a:pt x="394959" y="304446"/>
                    <a:pt x="394959" y="298961"/>
                  </a:cubicBezTo>
                  <a:cubicBezTo>
                    <a:pt x="394959" y="293475"/>
                    <a:pt x="400444" y="287990"/>
                    <a:pt x="405930" y="287990"/>
                  </a:cubicBezTo>
                  <a:lnTo>
                    <a:pt x="405930" y="309932"/>
                  </a:lnTo>
                  <a:close/>
                  <a:moveTo>
                    <a:pt x="628094" y="285247"/>
                  </a:moveTo>
                  <a:cubicBezTo>
                    <a:pt x="633579" y="285247"/>
                    <a:pt x="639065" y="290732"/>
                    <a:pt x="639065" y="296218"/>
                  </a:cubicBezTo>
                  <a:cubicBezTo>
                    <a:pt x="639065" y="301704"/>
                    <a:pt x="633579" y="307189"/>
                    <a:pt x="628094" y="307189"/>
                  </a:cubicBezTo>
                  <a:lnTo>
                    <a:pt x="628094" y="285247"/>
                  </a:lnTo>
                  <a:close/>
                  <a:moveTo>
                    <a:pt x="381245" y="715860"/>
                  </a:moveTo>
                  <a:cubicBezTo>
                    <a:pt x="364789" y="715860"/>
                    <a:pt x="351075" y="704889"/>
                    <a:pt x="345589" y="691176"/>
                  </a:cubicBezTo>
                  <a:lnTo>
                    <a:pt x="416901" y="691176"/>
                  </a:lnTo>
                  <a:lnTo>
                    <a:pt x="463528" y="702146"/>
                  </a:lnTo>
                  <a:lnTo>
                    <a:pt x="405930" y="715860"/>
                  </a:lnTo>
                  <a:lnTo>
                    <a:pt x="381245" y="715860"/>
                  </a:lnTo>
                  <a:lnTo>
                    <a:pt x="381245" y="715860"/>
                  </a:lnTo>
                  <a:close/>
                  <a:moveTo>
                    <a:pt x="345589" y="554037"/>
                  </a:moveTo>
                  <a:lnTo>
                    <a:pt x="405930" y="554037"/>
                  </a:lnTo>
                  <a:lnTo>
                    <a:pt x="405930" y="578722"/>
                  </a:lnTo>
                  <a:lnTo>
                    <a:pt x="345589" y="578722"/>
                  </a:lnTo>
                  <a:lnTo>
                    <a:pt x="345589" y="554037"/>
                  </a:lnTo>
                  <a:close/>
                  <a:moveTo>
                    <a:pt x="455300" y="444327"/>
                  </a:moveTo>
                  <a:lnTo>
                    <a:pt x="455300" y="493697"/>
                  </a:lnTo>
                  <a:cubicBezTo>
                    <a:pt x="455300" y="496439"/>
                    <a:pt x="458042" y="501925"/>
                    <a:pt x="460785" y="504668"/>
                  </a:cubicBezTo>
                  <a:cubicBezTo>
                    <a:pt x="463528" y="507411"/>
                    <a:pt x="469013" y="507411"/>
                    <a:pt x="471756" y="507411"/>
                  </a:cubicBezTo>
                  <a:lnTo>
                    <a:pt x="504670" y="499182"/>
                  </a:lnTo>
                  <a:lnTo>
                    <a:pt x="504670" y="597922"/>
                  </a:lnTo>
                  <a:lnTo>
                    <a:pt x="430615" y="584208"/>
                  </a:lnTo>
                  <a:lnTo>
                    <a:pt x="430615" y="507411"/>
                  </a:lnTo>
                  <a:lnTo>
                    <a:pt x="405930" y="507411"/>
                  </a:lnTo>
                  <a:lnTo>
                    <a:pt x="405930" y="532096"/>
                  </a:lnTo>
                  <a:lnTo>
                    <a:pt x="345589" y="532096"/>
                  </a:lnTo>
                  <a:lnTo>
                    <a:pt x="345589" y="496439"/>
                  </a:lnTo>
                  <a:cubicBezTo>
                    <a:pt x="345589" y="469012"/>
                    <a:pt x="367532" y="447070"/>
                    <a:pt x="394959" y="447070"/>
                  </a:cubicBezTo>
                  <a:lnTo>
                    <a:pt x="455300" y="447070"/>
                  </a:lnTo>
                  <a:close/>
                  <a:moveTo>
                    <a:pt x="479984" y="477240"/>
                  </a:moveTo>
                  <a:lnTo>
                    <a:pt x="479984" y="460784"/>
                  </a:lnTo>
                  <a:lnTo>
                    <a:pt x="493698" y="474498"/>
                  </a:lnTo>
                  <a:lnTo>
                    <a:pt x="479984" y="477240"/>
                  </a:lnTo>
                  <a:close/>
                  <a:moveTo>
                    <a:pt x="430615" y="233135"/>
                  </a:moveTo>
                  <a:cubicBezTo>
                    <a:pt x="430615" y="233135"/>
                    <a:pt x="433358" y="233135"/>
                    <a:pt x="433358" y="233135"/>
                  </a:cubicBezTo>
                  <a:lnTo>
                    <a:pt x="430615" y="241363"/>
                  </a:lnTo>
                  <a:lnTo>
                    <a:pt x="430615" y="233135"/>
                  </a:lnTo>
                  <a:close/>
                  <a:moveTo>
                    <a:pt x="603409" y="241363"/>
                  </a:moveTo>
                  <a:lnTo>
                    <a:pt x="589695" y="216678"/>
                  </a:lnTo>
                  <a:cubicBezTo>
                    <a:pt x="586953" y="213935"/>
                    <a:pt x="584210" y="211192"/>
                    <a:pt x="578724" y="211192"/>
                  </a:cubicBezTo>
                  <a:lnTo>
                    <a:pt x="444329" y="211192"/>
                  </a:lnTo>
                  <a:cubicBezTo>
                    <a:pt x="430615" y="211192"/>
                    <a:pt x="419644" y="200221"/>
                    <a:pt x="419644" y="186508"/>
                  </a:cubicBezTo>
                  <a:lnTo>
                    <a:pt x="419644" y="161823"/>
                  </a:lnTo>
                  <a:lnTo>
                    <a:pt x="567753" y="161823"/>
                  </a:lnTo>
                  <a:cubicBezTo>
                    <a:pt x="586953" y="161823"/>
                    <a:pt x="603409" y="178280"/>
                    <a:pt x="603409" y="197478"/>
                  </a:cubicBezTo>
                  <a:lnTo>
                    <a:pt x="603409" y="222163"/>
                  </a:lnTo>
                  <a:lnTo>
                    <a:pt x="603409" y="241363"/>
                  </a:lnTo>
                  <a:close/>
                  <a:moveTo>
                    <a:pt x="603409" y="320903"/>
                  </a:moveTo>
                  <a:cubicBezTo>
                    <a:pt x="603409" y="367530"/>
                    <a:pt x="565010" y="405928"/>
                    <a:pt x="518384" y="405928"/>
                  </a:cubicBezTo>
                  <a:cubicBezTo>
                    <a:pt x="471756" y="405928"/>
                    <a:pt x="433358" y="367530"/>
                    <a:pt x="433358" y="320903"/>
                  </a:cubicBezTo>
                  <a:lnTo>
                    <a:pt x="433358" y="287990"/>
                  </a:lnTo>
                  <a:lnTo>
                    <a:pt x="466270" y="235877"/>
                  </a:lnTo>
                  <a:lnTo>
                    <a:pt x="575981" y="235877"/>
                  </a:lnTo>
                  <a:lnTo>
                    <a:pt x="608895" y="287990"/>
                  </a:lnTo>
                  <a:lnTo>
                    <a:pt x="608895" y="320903"/>
                  </a:lnTo>
                  <a:lnTo>
                    <a:pt x="603409" y="320903"/>
                  </a:lnTo>
                  <a:close/>
                  <a:moveTo>
                    <a:pt x="540326" y="474498"/>
                  </a:moveTo>
                  <a:lnTo>
                    <a:pt x="554039" y="460784"/>
                  </a:lnTo>
                  <a:lnTo>
                    <a:pt x="554039" y="477240"/>
                  </a:lnTo>
                  <a:lnTo>
                    <a:pt x="540326" y="474498"/>
                  </a:lnTo>
                  <a:close/>
                  <a:moveTo>
                    <a:pt x="518384" y="463527"/>
                  </a:moveTo>
                  <a:lnTo>
                    <a:pt x="482727" y="427870"/>
                  </a:lnTo>
                  <a:lnTo>
                    <a:pt x="482727" y="427870"/>
                  </a:lnTo>
                  <a:cubicBezTo>
                    <a:pt x="507412" y="436099"/>
                    <a:pt x="532098" y="436099"/>
                    <a:pt x="556782" y="427870"/>
                  </a:cubicBezTo>
                  <a:lnTo>
                    <a:pt x="556782" y="427870"/>
                  </a:lnTo>
                  <a:lnTo>
                    <a:pt x="518384" y="463527"/>
                  </a:lnTo>
                  <a:close/>
                  <a:moveTo>
                    <a:pt x="688435" y="652777"/>
                  </a:moveTo>
                  <a:lnTo>
                    <a:pt x="688435" y="680205"/>
                  </a:lnTo>
                  <a:cubicBezTo>
                    <a:pt x="688435" y="699404"/>
                    <a:pt x="671978" y="715860"/>
                    <a:pt x="652779" y="715860"/>
                  </a:cubicBezTo>
                  <a:lnTo>
                    <a:pt x="630837" y="715860"/>
                  </a:lnTo>
                  <a:lnTo>
                    <a:pt x="422387" y="666491"/>
                  </a:lnTo>
                  <a:cubicBezTo>
                    <a:pt x="422387" y="666491"/>
                    <a:pt x="419644" y="666491"/>
                    <a:pt x="419644" y="666491"/>
                  </a:cubicBezTo>
                  <a:lnTo>
                    <a:pt x="345589" y="666491"/>
                  </a:lnTo>
                  <a:lnTo>
                    <a:pt x="345589" y="606150"/>
                  </a:lnTo>
                  <a:lnTo>
                    <a:pt x="419644" y="606150"/>
                  </a:lnTo>
                  <a:lnTo>
                    <a:pt x="688435" y="652777"/>
                  </a:lnTo>
                  <a:close/>
                  <a:moveTo>
                    <a:pt x="688435" y="603408"/>
                  </a:moveTo>
                  <a:lnTo>
                    <a:pt x="688435" y="625349"/>
                  </a:lnTo>
                  <a:lnTo>
                    <a:pt x="586953" y="608893"/>
                  </a:lnTo>
                  <a:lnTo>
                    <a:pt x="614381" y="603408"/>
                  </a:lnTo>
                  <a:lnTo>
                    <a:pt x="688435" y="603408"/>
                  </a:lnTo>
                  <a:close/>
                  <a:moveTo>
                    <a:pt x="688435" y="554037"/>
                  </a:moveTo>
                  <a:lnTo>
                    <a:pt x="688435" y="578722"/>
                  </a:lnTo>
                  <a:lnTo>
                    <a:pt x="628094" y="578722"/>
                  </a:lnTo>
                  <a:lnTo>
                    <a:pt x="628094" y="554037"/>
                  </a:lnTo>
                  <a:lnTo>
                    <a:pt x="688435" y="554037"/>
                  </a:lnTo>
                  <a:close/>
                  <a:moveTo>
                    <a:pt x="578724" y="532096"/>
                  </a:moveTo>
                  <a:lnTo>
                    <a:pt x="578724" y="556780"/>
                  </a:lnTo>
                  <a:lnTo>
                    <a:pt x="554039" y="556780"/>
                  </a:lnTo>
                  <a:lnTo>
                    <a:pt x="554039" y="532096"/>
                  </a:lnTo>
                  <a:lnTo>
                    <a:pt x="578724" y="532096"/>
                  </a:lnTo>
                  <a:close/>
                  <a:moveTo>
                    <a:pt x="518384" y="370273"/>
                  </a:moveTo>
                  <a:cubicBezTo>
                    <a:pt x="501927" y="370273"/>
                    <a:pt x="488213" y="364787"/>
                    <a:pt x="474499" y="356559"/>
                  </a:cubicBezTo>
                  <a:lnTo>
                    <a:pt x="488213" y="337359"/>
                  </a:lnTo>
                  <a:cubicBezTo>
                    <a:pt x="507412" y="348330"/>
                    <a:pt x="529355" y="348330"/>
                    <a:pt x="548553" y="337359"/>
                  </a:cubicBezTo>
                  <a:lnTo>
                    <a:pt x="562267" y="356559"/>
                  </a:lnTo>
                  <a:cubicBezTo>
                    <a:pt x="548553" y="364787"/>
                    <a:pt x="532098" y="370273"/>
                    <a:pt x="518384" y="370273"/>
                  </a:cubicBezTo>
                  <a:lnTo>
                    <a:pt x="518384" y="370273"/>
                  </a:lnTo>
                  <a:close/>
                  <a:moveTo>
                    <a:pt x="559525" y="309932"/>
                  </a:moveTo>
                  <a:cubicBezTo>
                    <a:pt x="548553" y="309932"/>
                    <a:pt x="540326" y="301704"/>
                    <a:pt x="540326" y="290732"/>
                  </a:cubicBezTo>
                  <a:cubicBezTo>
                    <a:pt x="540326" y="282504"/>
                    <a:pt x="545811" y="277018"/>
                    <a:pt x="551296" y="274276"/>
                  </a:cubicBezTo>
                  <a:cubicBezTo>
                    <a:pt x="559525" y="271533"/>
                    <a:pt x="565010" y="274276"/>
                    <a:pt x="570496" y="277018"/>
                  </a:cubicBezTo>
                  <a:cubicBezTo>
                    <a:pt x="575981" y="282504"/>
                    <a:pt x="575981" y="290732"/>
                    <a:pt x="573239" y="296218"/>
                  </a:cubicBezTo>
                  <a:cubicBezTo>
                    <a:pt x="575981" y="304446"/>
                    <a:pt x="567753" y="309932"/>
                    <a:pt x="559525" y="309932"/>
                  </a:cubicBezTo>
                  <a:lnTo>
                    <a:pt x="559525" y="309932"/>
                  </a:lnTo>
                  <a:close/>
                  <a:moveTo>
                    <a:pt x="493698" y="290732"/>
                  </a:moveTo>
                  <a:cubicBezTo>
                    <a:pt x="493698" y="301704"/>
                    <a:pt x="485470" y="309932"/>
                    <a:pt x="474499" y="309932"/>
                  </a:cubicBezTo>
                  <a:cubicBezTo>
                    <a:pt x="466270" y="309932"/>
                    <a:pt x="460785" y="304446"/>
                    <a:pt x="458042" y="298961"/>
                  </a:cubicBezTo>
                  <a:cubicBezTo>
                    <a:pt x="455300" y="290732"/>
                    <a:pt x="458042" y="285247"/>
                    <a:pt x="460785" y="279761"/>
                  </a:cubicBezTo>
                  <a:cubicBezTo>
                    <a:pt x="466270" y="274276"/>
                    <a:pt x="474499" y="274276"/>
                    <a:pt x="479984" y="277018"/>
                  </a:cubicBezTo>
                  <a:cubicBezTo>
                    <a:pt x="488213" y="277018"/>
                    <a:pt x="493698" y="282504"/>
                    <a:pt x="493698" y="290732"/>
                  </a:cubicBezTo>
                  <a:lnTo>
                    <a:pt x="493698" y="290732"/>
                  </a:lnTo>
                  <a:close/>
                </a:path>
              </a:pathLst>
            </a:custGeom>
            <a:solidFill>
              <a:srgbClr val="000000"/>
            </a:solidFill>
            <a:ln w="27426"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37D8DF6D-5B7F-CF17-7F93-037270DF0BBF}"/>
              </a:ext>
            </a:extLst>
          </p:cNvPr>
          <p:cNvSpPr txBox="1"/>
          <p:nvPr/>
        </p:nvSpPr>
        <p:spPr>
          <a:xfrm>
            <a:off x="1682750" y="437147"/>
            <a:ext cx="5310187" cy="112300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Pts val="2400"/>
              <a:buFont typeface="Arial"/>
              <a:buNone/>
              <a:tabLst/>
              <a:defRPr/>
            </a:pPr>
            <a:r>
              <a:rPr kumimoji="0" lang="en-US" sz="3000" b="1" i="0" u="none" strike="noStrike" kern="0" cap="none" spc="0" normalizeH="0" baseline="0" noProof="0" dirty="0">
                <a:ln>
                  <a:noFill/>
                </a:ln>
                <a:solidFill>
                  <a:srgbClr val="75A949"/>
                </a:solidFill>
                <a:effectLst/>
                <a:uLnTx/>
                <a:uFillTx/>
                <a:latin typeface="Calibri"/>
                <a:ea typeface="Calibri"/>
                <a:cs typeface="Calibri"/>
                <a:sym typeface="Calibri"/>
              </a:rPr>
              <a:t>Enhanced Market Access &amp; Value Chain Improvement: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
          <p:cNvSpPr txBox="1">
            <a:spLocks noGrp="1"/>
          </p:cNvSpPr>
          <p:nvPr>
            <p:ph type="body" idx="1"/>
          </p:nvPr>
        </p:nvSpPr>
        <p:spPr>
          <a:xfrm>
            <a:off x="492693" y="1601106"/>
            <a:ext cx="11423400" cy="3849900"/>
          </a:xfrm>
          <a:prstGeom prst="rect">
            <a:avLst/>
          </a:prstGeom>
          <a:noFill/>
          <a:ln>
            <a:noFill/>
          </a:ln>
        </p:spPr>
        <p:txBody>
          <a:bodyPr spcFirstLastPara="1" wrap="square" lIns="91425" tIns="45700" rIns="91425" bIns="45700" anchor="t" anchorCtr="0">
            <a:noAutofit/>
          </a:bodyPr>
          <a:lstStyle/>
          <a:p>
            <a:pPr marL="457200" lvl="0" indent="-368300" algn="l" rtl="0">
              <a:lnSpc>
                <a:spcPct val="125000"/>
              </a:lnSpc>
              <a:spcBef>
                <a:spcPts val="0"/>
              </a:spcBef>
              <a:spcAft>
                <a:spcPts val="0"/>
              </a:spcAft>
              <a:buClr>
                <a:srgbClr val="010101"/>
              </a:buClr>
              <a:buSzPts val="2200"/>
              <a:buFont typeface="Calibri"/>
              <a:buAutoNum type="arabicPeriod"/>
            </a:pPr>
            <a:r>
              <a:rPr lang="en-US" sz="2100" dirty="0"/>
              <a:t>You will be able to </a:t>
            </a:r>
            <a:r>
              <a:rPr lang="en-US" sz="2100" b="1" dirty="0"/>
              <a:t>discuss</a:t>
            </a:r>
            <a:r>
              <a:rPr lang="en-US" sz="2100" dirty="0"/>
              <a:t> how the principles of agroecology and food sovereignty, promote environmental, economic and social sustainability in communities.</a:t>
            </a:r>
            <a:endParaRPr sz="2100" dirty="0"/>
          </a:p>
          <a:p>
            <a:pPr marL="457200" lvl="0" indent="-368300" algn="l" rtl="0">
              <a:lnSpc>
                <a:spcPct val="125000"/>
              </a:lnSpc>
              <a:spcBef>
                <a:spcPts val="800"/>
              </a:spcBef>
              <a:spcAft>
                <a:spcPts val="0"/>
              </a:spcAft>
              <a:buSzPts val="2200"/>
              <a:buFont typeface="Calibri"/>
              <a:buAutoNum type="arabicPeriod"/>
            </a:pPr>
            <a:r>
              <a:rPr lang="en-US" sz="2100" dirty="0"/>
              <a:t>You will be able to </a:t>
            </a:r>
            <a:r>
              <a:rPr lang="en-US" sz="2100" b="1" dirty="0"/>
              <a:t>interpret</a:t>
            </a:r>
            <a:r>
              <a:rPr lang="en-US" sz="2100" dirty="0"/>
              <a:t> the importance &amp; value of Community Supported Agriculture (CSA) as a model for achieving food sovereignty and its impact on community cohesion &amp; well-being.</a:t>
            </a:r>
            <a:endParaRPr sz="2100" dirty="0"/>
          </a:p>
          <a:p>
            <a:pPr marL="457200" lvl="0" indent="-368300" algn="l" rtl="0">
              <a:lnSpc>
                <a:spcPct val="125000"/>
              </a:lnSpc>
              <a:spcBef>
                <a:spcPts val="800"/>
              </a:spcBef>
              <a:spcAft>
                <a:spcPts val="0"/>
              </a:spcAft>
              <a:buSzPts val="2200"/>
              <a:buFont typeface="Calibri"/>
              <a:buAutoNum type="arabicPeriod"/>
            </a:pPr>
            <a:r>
              <a:rPr lang="en-US" sz="2100" dirty="0"/>
              <a:t>You will be able to </a:t>
            </a:r>
            <a:r>
              <a:rPr lang="en-US" sz="2100" b="1" dirty="0"/>
              <a:t>compare </a:t>
            </a:r>
            <a:r>
              <a:rPr lang="en-US" sz="2100" dirty="0"/>
              <a:t>the economic, social and environmental impacts of agroecology versus conventional agriculture, identifying the benefits and challenges in implementing agroecological practices in communities.</a:t>
            </a:r>
            <a:endParaRPr sz="2100" dirty="0"/>
          </a:p>
          <a:p>
            <a:pPr marL="457200" lvl="0" indent="-368300" algn="l" rtl="0">
              <a:lnSpc>
                <a:spcPct val="125000"/>
              </a:lnSpc>
              <a:spcBef>
                <a:spcPts val="800"/>
              </a:spcBef>
              <a:spcAft>
                <a:spcPts val="800"/>
              </a:spcAft>
              <a:buSzPts val="2200"/>
              <a:buFont typeface="Calibri"/>
              <a:buAutoNum type="arabicPeriod"/>
            </a:pPr>
            <a:r>
              <a:rPr lang="en-US" sz="2100" dirty="0"/>
              <a:t>You will be able to </a:t>
            </a:r>
            <a:r>
              <a:rPr lang="en-US" sz="2100" b="1" dirty="0"/>
              <a:t>demonstrate</a:t>
            </a:r>
            <a:r>
              <a:rPr lang="en-US" sz="2100" dirty="0"/>
              <a:t> how to apply the concepts of agroecology and food sovereignty to develop community action plans that promote sustainable agricultural practices.</a:t>
            </a:r>
            <a:endParaRPr sz="2100" dirty="0"/>
          </a:p>
        </p:txBody>
      </p:sp>
      <p:sp>
        <p:nvSpPr>
          <p:cNvPr id="238" name="Google Shape;238;p5"/>
          <p:cNvSpPr txBox="1">
            <a:spLocks noGrp="1"/>
          </p:cNvSpPr>
          <p:nvPr>
            <p:ph type="body" idx="2"/>
          </p:nvPr>
        </p:nvSpPr>
        <p:spPr>
          <a:xfrm>
            <a:off x="731531" y="656528"/>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Learning outcomes </a:t>
            </a: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239" name="Google Shape;239;p5"/>
          <p:cNvGrpSpPr/>
          <p:nvPr/>
        </p:nvGrpSpPr>
        <p:grpSpPr>
          <a:xfrm rot="3730759">
            <a:off x="10590024" y="380632"/>
            <a:ext cx="949887" cy="1163493"/>
            <a:chOff x="7602444" y="4967675"/>
            <a:chExt cx="483620" cy="592374"/>
          </a:xfrm>
        </p:grpSpPr>
        <p:grpSp>
          <p:nvGrpSpPr>
            <p:cNvPr id="240" name="Google Shape;240;p5"/>
            <p:cNvGrpSpPr/>
            <p:nvPr/>
          </p:nvGrpSpPr>
          <p:grpSpPr>
            <a:xfrm>
              <a:off x="7618661" y="4967675"/>
              <a:ext cx="467403" cy="507609"/>
              <a:chOff x="2251964" y="3590497"/>
              <a:chExt cx="467403" cy="507609"/>
            </a:xfrm>
          </p:grpSpPr>
          <p:sp>
            <p:nvSpPr>
              <p:cNvPr id="241" name="Google Shape;241;p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44" name="Google Shape;244;p5"/>
            <p:cNvGrpSpPr/>
            <p:nvPr/>
          </p:nvGrpSpPr>
          <p:grpSpPr>
            <a:xfrm>
              <a:off x="7602444" y="4993761"/>
              <a:ext cx="421973" cy="566288"/>
              <a:chOff x="2235747" y="3616583"/>
              <a:chExt cx="421973" cy="566288"/>
            </a:xfrm>
          </p:grpSpPr>
          <p:sp>
            <p:nvSpPr>
              <p:cNvPr id="245" name="Google Shape;245;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a955ad1b0e_1_51"/>
          <p:cNvSpPr txBox="1">
            <a:spLocks noGrp="1"/>
          </p:cNvSpPr>
          <p:nvPr>
            <p:ph type="body" idx="1"/>
          </p:nvPr>
        </p:nvSpPr>
        <p:spPr>
          <a:xfrm>
            <a:off x="948269" y="1936365"/>
            <a:ext cx="5427000" cy="4492200"/>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115000"/>
              </a:lnSpc>
              <a:spcBef>
                <a:spcPts val="0"/>
              </a:spcBef>
              <a:spcAft>
                <a:spcPts val="0"/>
              </a:spcAft>
              <a:buSzPct val="117878"/>
              <a:buNone/>
            </a:pPr>
            <a:endParaRPr sz="2545" i="0" dirty="0"/>
          </a:p>
          <a:p>
            <a:pPr marL="457200" lvl="0" indent="-349006" algn="l" rtl="0">
              <a:lnSpc>
                <a:spcPct val="115000"/>
              </a:lnSpc>
              <a:spcBef>
                <a:spcPts val="0"/>
              </a:spcBef>
              <a:spcAft>
                <a:spcPts val="0"/>
              </a:spcAft>
              <a:buSzPct val="100000"/>
              <a:buChar char="●"/>
            </a:pPr>
            <a:r>
              <a:rPr lang="en-US" sz="3033" i="0" dirty="0"/>
              <a:t>Agroecology requires diverse skills and </a:t>
            </a:r>
            <a:r>
              <a:rPr lang="en-US" sz="3033" i="0" dirty="0" err="1"/>
              <a:t>labour</a:t>
            </a:r>
            <a:r>
              <a:rPr lang="en-US" sz="3033" i="0" dirty="0"/>
              <a:t>, leading to job creation in rural communities</a:t>
            </a:r>
            <a:endParaRPr sz="3033" i="0" dirty="0"/>
          </a:p>
          <a:p>
            <a:pPr marL="457200" lvl="0" indent="-349006" algn="l" rtl="0">
              <a:lnSpc>
                <a:spcPct val="115000"/>
              </a:lnSpc>
              <a:spcBef>
                <a:spcPts val="0"/>
              </a:spcBef>
              <a:spcAft>
                <a:spcPts val="0"/>
              </a:spcAft>
              <a:buSzPct val="100000"/>
              <a:buChar char="●"/>
            </a:pPr>
            <a:r>
              <a:rPr lang="en-US" sz="3033" i="0" dirty="0"/>
              <a:t>The processing, packaging, and marketing of agroecological products can create additional employment opportunities</a:t>
            </a:r>
            <a:endParaRPr sz="3033" i="0" dirty="0"/>
          </a:p>
          <a:p>
            <a:pPr marL="457200" lvl="0" indent="-349006" algn="l" rtl="0">
              <a:lnSpc>
                <a:spcPct val="115000"/>
              </a:lnSpc>
              <a:spcBef>
                <a:spcPts val="0"/>
              </a:spcBef>
              <a:spcAft>
                <a:spcPts val="0"/>
              </a:spcAft>
              <a:buSzPct val="100000"/>
              <a:buChar char="●"/>
            </a:pPr>
            <a:r>
              <a:rPr lang="en-US" sz="3033" i="0" dirty="0"/>
              <a:t>Agroecology can contribute to a more diversified rural economy, reducing reliance on a single crop or industry</a:t>
            </a:r>
            <a:endParaRPr sz="3033" i="0" dirty="0"/>
          </a:p>
          <a:p>
            <a:pPr marL="0" lvl="0" indent="0" algn="ctr" rtl="0">
              <a:lnSpc>
                <a:spcPct val="115000"/>
              </a:lnSpc>
              <a:spcBef>
                <a:spcPts val="0"/>
              </a:spcBef>
              <a:spcAft>
                <a:spcPts val="0"/>
              </a:spcAft>
              <a:buSzPct val="94309"/>
              <a:buNone/>
            </a:pPr>
            <a:endParaRPr sz="3181" b="1" dirty="0"/>
          </a:p>
          <a:p>
            <a:pPr marL="0" lvl="0" indent="0" algn="ctr" rtl="0">
              <a:lnSpc>
                <a:spcPct val="90000"/>
              </a:lnSpc>
              <a:spcBef>
                <a:spcPts val="0"/>
              </a:spcBef>
              <a:spcAft>
                <a:spcPts val="0"/>
              </a:spcAft>
              <a:buClr>
                <a:srgbClr val="000000"/>
              </a:buClr>
              <a:buSzPct val="100000"/>
              <a:buNone/>
            </a:pPr>
            <a:endParaRPr dirty="0"/>
          </a:p>
          <a:p>
            <a:pPr marL="0" lvl="0" indent="0" algn="ctr" rtl="0">
              <a:lnSpc>
                <a:spcPct val="90000"/>
              </a:lnSpc>
              <a:spcBef>
                <a:spcPts val="1000"/>
              </a:spcBef>
              <a:spcAft>
                <a:spcPts val="0"/>
              </a:spcAft>
              <a:buClr>
                <a:srgbClr val="000000"/>
              </a:buClr>
              <a:buSzPct val="100000"/>
              <a:buNone/>
            </a:pPr>
            <a:endParaRPr dirty="0"/>
          </a:p>
        </p:txBody>
      </p:sp>
      <p:pic>
        <p:nvPicPr>
          <p:cNvPr id="618" name="Google Shape;618;g2a955ad1b0e_1_51"/>
          <p:cNvPicPr preferRelativeResize="0">
            <a:picLocks noGrp="1"/>
          </p:cNvPicPr>
          <p:nvPr>
            <p:ph type="pic" idx="2"/>
          </p:nvPr>
        </p:nvPicPr>
        <p:blipFill rotWithShape="1">
          <a:blip r:embed="rId3">
            <a:alphaModFix/>
          </a:blip>
          <a:srcRect l="12897" r="12897"/>
          <a:stretch/>
        </p:blipFill>
        <p:spPr>
          <a:xfrm>
            <a:off x="6410850" y="1185125"/>
            <a:ext cx="5315700" cy="4772701"/>
          </a:xfrm>
          <a:prstGeom prst="rect">
            <a:avLst/>
          </a:prstGeom>
          <a:solidFill>
            <a:srgbClr val="D8D8D8"/>
          </a:solidFill>
          <a:ln>
            <a:noFill/>
          </a:ln>
        </p:spPr>
      </p:pic>
      <p:sp>
        <p:nvSpPr>
          <p:cNvPr id="3" name="TextBox 2">
            <a:extLst>
              <a:ext uri="{FF2B5EF4-FFF2-40B4-BE49-F238E27FC236}">
                <a16:creationId xmlns:a16="http://schemas.microsoft.com/office/drawing/2014/main" id="{8880D5B9-55DD-7028-E049-85636EFFEF61}"/>
              </a:ext>
            </a:extLst>
          </p:cNvPr>
          <p:cNvSpPr txBox="1"/>
          <p:nvPr/>
        </p:nvSpPr>
        <p:spPr>
          <a:xfrm>
            <a:off x="2028712" y="659258"/>
            <a:ext cx="4534826" cy="119173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
                <a:srgbClr val="000000"/>
              </a:buClr>
              <a:buSzPct val="70588"/>
              <a:buFont typeface="Arial"/>
              <a:buNone/>
              <a:tabLst/>
              <a:defRPr/>
            </a:pPr>
            <a:r>
              <a:rPr kumimoji="0" lang="en-US" sz="3200" b="1" i="0" u="none" strike="noStrike" kern="0" cap="none" spc="0" normalizeH="0" baseline="0" noProof="0" dirty="0">
                <a:ln>
                  <a:noFill/>
                </a:ln>
                <a:solidFill>
                  <a:srgbClr val="75A949"/>
                </a:solidFill>
                <a:effectLst/>
                <a:uLnTx/>
                <a:uFillTx/>
                <a:latin typeface="Calibri"/>
                <a:ea typeface="Calibri"/>
                <a:cs typeface="Calibri"/>
                <a:sym typeface="Calibri"/>
              </a:rPr>
              <a:t>Job Creation &amp; Diversified Economy:</a:t>
            </a:r>
          </a:p>
        </p:txBody>
      </p:sp>
      <p:grpSp>
        <p:nvGrpSpPr>
          <p:cNvPr id="4" name="Group 3">
            <a:extLst>
              <a:ext uri="{FF2B5EF4-FFF2-40B4-BE49-F238E27FC236}">
                <a16:creationId xmlns:a16="http://schemas.microsoft.com/office/drawing/2014/main" id="{8CDAB9C1-66C4-17EB-2EDD-0C48E7CB7430}"/>
              </a:ext>
            </a:extLst>
          </p:cNvPr>
          <p:cNvGrpSpPr/>
          <p:nvPr/>
        </p:nvGrpSpPr>
        <p:grpSpPr>
          <a:xfrm>
            <a:off x="689277" y="684239"/>
            <a:ext cx="1094485" cy="1094485"/>
            <a:chOff x="3907180" y="2351193"/>
            <a:chExt cx="889771" cy="889771"/>
          </a:xfrm>
        </p:grpSpPr>
        <p:sp>
          <p:nvSpPr>
            <p:cNvPr id="5" name="Freeform 322">
              <a:extLst>
                <a:ext uri="{FF2B5EF4-FFF2-40B4-BE49-F238E27FC236}">
                  <a16:creationId xmlns:a16="http://schemas.microsoft.com/office/drawing/2014/main" id="{49C23D6C-C598-D04B-8827-9009953FAE96}"/>
                </a:ext>
              </a:extLst>
            </p:cNvPr>
            <p:cNvSpPr/>
            <p:nvPr/>
          </p:nvSpPr>
          <p:spPr>
            <a:xfrm>
              <a:off x="4263992" y="2615866"/>
              <a:ext cx="177051" cy="177051"/>
            </a:xfrm>
            <a:custGeom>
              <a:avLst/>
              <a:gdLst>
                <a:gd name="connsiteX0" fmla="*/ 177051 w 177051"/>
                <a:gd name="connsiteY0" fmla="*/ 93043 h 177051"/>
                <a:gd name="connsiteX1" fmla="*/ 161694 w 177051"/>
                <a:gd name="connsiteY1" fmla="*/ 100269 h 177051"/>
                <a:gd name="connsiteX2" fmla="*/ 154468 w 177051"/>
                <a:gd name="connsiteY2" fmla="*/ 109302 h 177051"/>
                <a:gd name="connsiteX3" fmla="*/ 149951 w 177051"/>
                <a:gd name="connsiteY3" fmla="*/ 120142 h 177051"/>
                <a:gd name="connsiteX4" fmla="*/ 149048 w 177051"/>
                <a:gd name="connsiteY4" fmla="*/ 131885 h 177051"/>
                <a:gd name="connsiteX5" fmla="*/ 154468 w 177051"/>
                <a:gd name="connsiteY5" fmla="*/ 148145 h 177051"/>
                <a:gd name="connsiteX6" fmla="*/ 148145 w 177051"/>
                <a:gd name="connsiteY6" fmla="*/ 154468 h 177051"/>
                <a:gd name="connsiteX7" fmla="*/ 131885 w 177051"/>
                <a:gd name="connsiteY7" fmla="*/ 149048 h 177051"/>
                <a:gd name="connsiteX8" fmla="*/ 120142 w 177051"/>
                <a:gd name="connsiteY8" fmla="*/ 149952 h 177051"/>
                <a:gd name="connsiteX9" fmla="*/ 109302 w 177051"/>
                <a:gd name="connsiteY9" fmla="*/ 154468 h 177051"/>
                <a:gd name="connsiteX10" fmla="*/ 100269 w 177051"/>
                <a:gd name="connsiteY10" fmla="*/ 161695 h 177051"/>
                <a:gd name="connsiteX11" fmla="*/ 93042 w 177051"/>
                <a:gd name="connsiteY11" fmla="*/ 177051 h 177051"/>
                <a:gd name="connsiteX12" fmla="*/ 84009 w 177051"/>
                <a:gd name="connsiteY12" fmla="*/ 177051 h 177051"/>
                <a:gd name="connsiteX13" fmla="*/ 76782 w 177051"/>
                <a:gd name="connsiteY13" fmla="*/ 161695 h 177051"/>
                <a:gd name="connsiteX14" fmla="*/ 67749 w 177051"/>
                <a:gd name="connsiteY14" fmla="*/ 154468 h 177051"/>
                <a:gd name="connsiteX15" fmla="*/ 56909 w 177051"/>
                <a:gd name="connsiteY15" fmla="*/ 149952 h 177051"/>
                <a:gd name="connsiteX16" fmla="*/ 45166 w 177051"/>
                <a:gd name="connsiteY16" fmla="*/ 149048 h 177051"/>
                <a:gd name="connsiteX17" fmla="*/ 28906 w 177051"/>
                <a:gd name="connsiteY17" fmla="*/ 154468 h 177051"/>
                <a:gd name="connsiteX18" fmla="*/ 22583 w 177051"/>
                <a:gd name="connsiteY18" fmla="*/ 148145 h 177051"/>
                <a:gd name="connsiteX19" fmla="*/ 28003 w 177051"/>
                <a:gd name="connsiteY19" fmla="*/ 131885 h 177051"/>
                <a:gd name="connsiteX20" fmla="*/ 27100 w 177051"/>
                <a:gd name="connsiteY20" fmla="*/ 120142 h 177051"/>
                <a:gd name="connsiteX21" fmla="*/ 22583 w 177051"/>
                <a:gd name="connsiteY21" fmla="*/ 109302 h 177051"/>
                <a:gd name="connsiteX22" fmla="*/ 15356 w 177051"/>
                <a:gd name="connsiteY22" fmla="*/ 100269 h 177051"/>
                <a:gd name="connsiteX23" fmla="*/ 0 w 177051"/>
                <a:gd name="connsiteY23" fmla="*/ 93043 h 177051"/>
                <a:gd name="connsiteX24" fmla="*/ 0 w 177051"/>
                <a:gd name="connsiteY24" fmla="*/ 84009 h 177051"/>
                <a:gd name="connsiteX25" fmla="*/ 15356 w 177051"/>
                <a:gd name="connsiteY25" fmla="*/ 76782 h 177051"/>
                <a:gd name="connsiteX26" fmla="*/ 22583 w 177051"/>
                <a:gd name="connsiteY26" fmla="*/ 67749 h 177051"/>
                <a:gd name="connsiteX27" fmla="*/ 27100 w 177051"/>
                <a:gd name="connsiteY27" fmla="*/ 56910 h 177051"/>
                <a:gd name="connsiteX28" fmla="*/ 28003 w 177051"/>
                <a:gd name="connsiteY28" fmla="*/ 45166 h 177051"/>
                <a:gd name="connsiteX29" fmla="*/ 22583 w 177051"/>
                <a:gd name="connsiteY29" fmla="*/ 28906 h 177051"/>
                <a:gd name="connsiteX30" fmla="*/ 28906 w 177051"/>
                <a:gd name="connsiteY30" fmla="*/ 22583 h 177051"/>
                <a:gd name="connsiteX31" fmla="*/ 45166 w 177051"/>
                <a:gd name="connsiteY31" fmla="*/ 28003 h 177051"/>
                <a:gd name="connsiteX32" fmla="*/ 56909 w 177051"/>
                <a:gd name="connsiteY32" fmla="*/ 27100 h 177051"/>
                <a:gd name="connsiteX33" fmla="*/ 67749 w 177051"/>
                <a:gd name="connsiteY33" fmla="*/ 22583 h 177051"/>
                <a:gd name="connsiteX34" fmla="*/ 76782 w 177051"/>
                <a:gd name="connsiteY34" fmla="*/ 15357 h 177051"/>
                <a:gd name="connsiteX35" fmla="*/ 84009 w 177051"/>
                <a:gd name="connsiteY35" fmla="*/ 0 h 177051"/>
                <a:gd name="connsiteX36" fmla="*/ 93042 w 177051"/>
                <a:gd name="connsiteY36" fmla="*/ 0 h 177051"/>
                <a:gd name="connsiteX37" fmla="*/ 100269 w 177051"/>
                <a:gd name="connsiteY37" fmla="*/ 15357 h 177051"/>
                <a:gd name="connsiteX38" fmla="*/ 109302 w 177051"/>
                <a:gd name="connsiteY38" fmla="*/ 22583 h 177051"/>
                <a:gd name="connsiteX39" fmla="*/ 120142 w 177051"/>
                <a:gd name="connsiteY39" fmla="*/ 27100 h 177051"/>
                <a:gd name="connsiteX40" fmla="*/ 131885 w 177051"/>
                <a:gd name="connsiteY40" fmla="*/ 28003 h 177051"/>
                <a:gd name="connsiteX41" fmla="*/ 148145 w 177051"/>
                <a:gd name="connsiteY41" fmla="*/ 22583 h 177051"/>
                <a:gd name="connsiteX42" fmla="*/ 154468 w 177051"/>
                <a:gd name="connsiteY42" fmla="*/ 28906 h 177051"/>
                <a:gd name="connsiteX43" fmla="*/ 149048 w 177051"/>
                <a:gd name="connsiteY43" fmla="*/ 45166 h 177051"/>
                <a:gd name="connsiteX44" fmla="*/ 149951 w 177051"/>
                <a:gd name="connsiteY44" fmla="*/ 56910 h 177051"/>
                <a:gd name="connsiteX45" fmla="*/ 154468 w 177051"/>
                <a:gd name="connsiteY45" fmla="*/ 67749 h 177051"/>
                <a:gd name="connsiteX46" fmla="*/ 161694 w 177051"/>
                <a:gd name="connsiteY46" fmla="*/ 76782 h 177051"/>
                <a:gd name="connsiteX47" fmla="*/ 177051 w 177051"/>
                <a:gd name="connsiteY47" fmla="*/ 84009 h 177051"/>
                <a:gd name="connsiteX48" fmla="*/ 177051 w 177051"/>
                <a:gd name="connsiteY48" fmla="*/ 93043 h 177051"/>
                <a:gd name="connsiteX49" fmla="*/ 177051 w 177051"/>
                <a:gd name="connsiteY49" fmla="*/ 93043 h 17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7051" h="177051">
                  <a:moveTo>
                    <a:pt x="177051" y="93043"/>
                  </a:moveTo>
                  <a:lnTo>
                    <a:pt x="161694" y="100269"/>
                  </a:lnTo>
                  <a:cubicBezTo>
                    <a:pt x="158081" y="102076"/>
                    <a:pt x="155371" y="105689"/>
                    <a:pt x="154468" y="109302"/>
                  </a:cubicBezTo>
                  <a:cubicBezTo>
                    <a:pt x="153565" y="112915"/>
                    <a:pt x="151758" y="116529"/>
                    <a:pt x="149951" y="120142"/>
                  </a:cubicBezTo>
                  <a:cubicBezTo>
                    <a:pt x="148145" y="123755"/>
                    <a:pt x="148145" y="127369"/>
                    <a:pt x="149048" y="131885"/>
                  </a:cubicBezTo>
                  <a:lnTo>
                    <a:pt x="154468" y="148145"/>
                  </a:lnTo>
                  <a:cubicBezTo>
                    <a:pt x="152661" y="149952"/>
                    <a:pt x="149951" y="152662"/>
                    <a:pt x="148145" y="154468"/>
                  </a:cubicBezTo>
                  <a:lnTo>
                    <a:pt x="131885" y="149048"/>
                  </a:lnTo>
                  <a:cubicBezTo>
                    <a:pt x="128272" y="148145"/>
                    <a:pt x="123755" y="148145"/>
                    <a:pt x="120142" y="149952"/>
                  </a:cubicBezTo>
                  <a:cubicBezTo>
                    <a:pt x="116528" y="151758"/>
                    <a:pt x="112915" y="153565"/>
                    <a:pt x="109302" y="154468"/>
                  </a:cubicBezTo>
                  <a:cubicBezTo>
                    <a:pt x="105689" y="155371"/>
                    <a:pt x="102075" y="158081"/>
                    <a:pt x="100269" y="161695"/>
                  </a:cubicBezTo>
                  <a:lnTo>
                    <a:pt x="93042" y="177051"/>
                  </a:lnTo>
                  <a:lnTo>
                    <a:pt x="84009" y="177051"/>
                  </a:lnTo>
                  <a:lnTo>
                    <a:pt x="76782" y="161695"/>
                  </a:lnTo>
                  <a:cubicBezTo>
                    <a:pt x="74976" y="158081"/>
                    <a:pt x="71362" y="155371"/>
                    <a:pt x="67749" y="154468"/>
                  </a:cubicBezTo>
                  <a:cubicBezTo>
                    <a:pt x="64136" y="153565"/>
                    <a:pt x="60523" y="151758"/>
                    <a:pt x="56909" y="149952"/>
                  </a:cubicBezTo>
                  <a:cubicBezTo>
                    <a:pt x="53296" y="148145"/>
                    <a:pt x="49683" y="148145"/>
                    <a:pt x="45166" y="149048"/>
                  </a:cubicBezTo>
                  <a:lnTo>
                    <a:pt x="28906" y="154468"/>
                  </a:lnTo>
                  <a:cubicBezTo>
                    <a:pt x="27100" y="152662"/>
                    <a:pt x="24390" y="149952"/>
                    <a:pt x="22583" y="148145"/>
                  </a:cubicBezTo>
                  <a:lnTo>
                    <a:pt x="28003" y="131885"/>
                  </a:lnTo>
                  <a:cubicBezTo>
                    <a:pt x="28906" y="128272"/>
                    <a:pt x="28906" y="123755"/>
                    <a:pt x="27100" y="120142"/>
                  </a:cubicBezTo>
                  <a:cubicBezTo>
                    <a:pt x="25293" y="116529"/>
                    <a:pt x="23486" y="112915"/>
                    <a:pt x="22583" y="109302"/>
                  </a:cubicBezTo>
                  <a:cubicBezTo>
                    <a:pt x="21680" y="105689"/>
                    <a:pt x="18970" y="102076"/>
                    <a:pt x="15356" y="100269"/>
                  </a:cubicBezTo>
                  <a:lnTo>
                    <a:pt x="0" y="93043"/>
                  </a:lnTo>
                  <a:lnTo>
                    <a:pt x="0" y="84009"/>
                  </a:lnTo>
                  <a:lnTo>
                    <a:pt x="15356" y="76782"/>
                  </a:lnTo>
                  <a:cubicBezTo>
                    <a:pt x="18970" y="74976"/>
                    <a:pt x="21680" y="71363"/>
                    <a:pt x="22583" y="67749"/>
                  </a:cubicBezTo>
                  <a:cubicBezTo>
                    <a:pt x="23486" y="64136"/>
                    <a:pt x="25293" y="60523"/>
                    <a:pt x="27100" y="56910"/>
                  </a:cubicBezTo>
                  <a:cubicBezTo>
                    <a:pt x="28906" y="53296"/>
                    <a:pt x="28906" y="49683"/>
                    <a:pt x="28003" y="45166"/>
                  </a:cubicBezTo>
                  <a:lnTo>
                    <a:pt x="22583" y="28906"/>
                  </a:lnTo>
                  <a:cubicBezTo>
                    <a:pt x="24390" y="27100"/>
                    <a:pt x="27100" y="24390"/>
                    <a:pt x="28906" y="22583"/>
                  </a:cubicBezTo>
                  <a:lnTo>
                    <a:pt x="45166" y="28003"/>
                  </a:lnTo>
                  <a:cubicBezTo>
                    <a:pt x="48779" y="28906"/>
                    <a:pt x="53296" y="28906"/>
                    <a:pt x="56909" y="27100"/>
                  </a:cubicBezTo>
                  <a:cubicBezTo>
                    <a:pt x="60523" y="25293"/>
                    <a:pt x="64136" y="23487"/>
                    <a:pt x="67749" y="22583"/>
                  </a:cubicBezTo>
                  <a:cubicBezTo>
                    <a:pt x="71362" y="21680"/>
                    <a:pt x="74976" y="18970"/>
                    <a:pt x="76782" y="15357"/>
                  </a:cubicBezTo>
                  <a:lnTo>
                    <a:pt x="84009" y="0"/>
                  </a:lnTo>
                  <a:lnTo>
                    <a:pt x="93042" y="0"/>
                  </a:lnTo>
                  <a:lnTo>
                    <a:pt x="100269" y="15357"/>
                  </a:lnTo>
                  <a:cubicBezTo>
                    <a:pt x="102075" y="18970"/>
                    <a:pt x="105689" y="21680"/>
                    <a:pt x="109302" y="22583"/>
                  </a:cubicBezTo>
                  <a:cubicBezTo>
                    <a:pt x="112915" y="23487"/>
                    <a:pt x="116528" y="25293"/>
                    <a:pt x="120142" y="27100"/>
                  </a:cubicBezTo>
                  <a:cubicBezTo>
                    <a:pt x="123755" y="28906"/>
                    <a:pt x="127368" y="28906"/>
                    <a:pt x="131885" y="28003"/>
                  </a:cubicBezTo>
                  <a:lnTo>
                    <a:pt x="148145" y="22583"/>
                  </a:lnTo>
                  <a:cubicBezTo>
                    <a:pt x="149951" y="24390"/>
                    <a:pt x="152661" y="27100"/>
                    <a:pt x="154468" y="28906"/>
                  </a:cubicBezTo>
                  <a:lnTo>
                    <a:pt x="149048" y="45166"/>
                  </a:lnTo>
                  <a:cubicBezTo>
                    <a:pt x="148145" y="48780"/>
                    <a:pt x="148145" y="53296"/>
                    <a:pt x="149951" y="56910"/>
                  </a:cubicBezTo>
                  <a:cubicBezTo>
                    <a:pt x="151758" y="60523"/>
                    <a:pt x="153565" y="64136"/>
                    <a:pt x="154468" y="67749"/>
                  </a:cubicBezTo>
                  <a:cubicBezTo>
                    <a:pt x="155371" y="71363"/>
                    <a:pt x="158081" y="74976"/>
                    <a:pt x="161694" y="76782"/>
                  </a:cubicBezTo>
                  <a:lnTo>
                    <a:pt x="177051" y="84009"/>
                  </a:lnTo>
                  <a:lnTo>
                    <a:pt x="177051" y="93043"/>
                  </a:lnTo>
                  <a:lnTo>
                    <a:pt x="177051" y="93043"/>
                  </a:lnTo>
                  <a:close/>
                </a:path>
              </a:pathLst>
            </a:custGeom>
            <a:solidFill>
              <a:srgbClr val="8DC641"/>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37B2979D-42C1-5CFE-B609-96E31DC0FCBE}"/>
                </a:ext>
              </a:extLst>
            </p:cNvPr>
            <p:cNvGrpSpPr/>
            <p:nvPr/>
          </p:nvGrpSpPr>
          <p:grpSpPr>
            <a:xfrm>
              <a:off x="3907180" y="2351193"/>
              <a:ext cx="889771" cy="889771"/>
              <a:chOff x="3907180" y="2351193"/>
              <a:chExt cx="889771" cy="889771"/>
            </a:xfrm>
          </p:grpSpPr>
          <p:grpSp>
            <p:nvGrpSpPr>
              <p:cNvPr id="7" name="Graphic 2">
                <a:extLst>
                  <a:ext uri="{FF2B5EF4-FFF2-40B4-BE49-F238E27FC236}">
                    <a16:creationId xmlns:a16="http://schemas.microsoft.com/office/drawing/2014/main" id="{9C353C0D-A402-28E8-4877-8F1E134214C0}"/>
                  </a:ext>
                </a:extLst>
              </p:cNvPr>
              <p:cNvGrpSpPr/>
              <p:nvPr/>
            </p:nvGrpSpPr>
            <p:grpSpPr>
              <a:xfrm>
                <a:off x="3907180" y="2351193"/>
                <a:ext cx="889771" cy="889771"/>
                <a:chOff x="3907180" y="2351193"/>
                <a:chExt cx="889771" cy="889771"/>
              </a:xfrm>
              <a:solidFill>
                <a:srgbClr val="010101"/>
              </a:solidFill>
            </p:grpSpPr>
            <p:sp>
              <p:nvSpPr>
                <p:cNvPr id="9" name="Freeform 326">
                  <a:extLst>
                    <a:ext uri="{FF2B5EF4-FFF2-40B4-BE49-F238E27FC236}">
                      <a16:creationId xmlns:a16="http://schemas.microsoft.com/office/drawing/2014/main" id="{A8500F2E-D4B0-925D-2A00-7DC9561B3770}"/>
                    </a:ext>
                  </a:extLst>
                </p:cNvPr>
                <p:cNvSpPr/>
                <p:nvPr/>
              </p:nvSpPr>
              <p:spPr>
                <a:xfrm>
                  <a:off x="4263088" y="2943656"/>
                  <a:ext cx="160962" cy="294598"/>
                </a:xfrm>
                <a:custGeom>
                  <a:avLst/>
                  <a:gdLst>
                    <a:gd name="connsiteX0" fmla="*/ 130982 w 160962"/>
                    <a:gd name="connsiteY0" fmla="*/ 66059 h 294598"/>
                    <a:gd name="connsiteX1" fmla="*/ 130982 w 160962"/>
                    <a:gd name="connsiteY1" fmla="*/ 36249 h 294598"/>
                    <a:gd name="connsiteX2" fmla="*/ 94849 w 160962"/>
                    <a:gd name="connsiteY2" fmla="*/ 1923 h 294598"/>
                    <a:gd name="connsiteX3" fmla="*/ 48779 w 160962"/>
                    <a:gd name="connsiteY3" fmla="*/ 10956 h 294598"/>
                    <a:gd name="connsiteX4" fmla="*/ 29810 w 160962"/>
                    <a:gd name="connsiteY4" fmla="*/ 49799 h 294598"/>
                    <a:gd name="connsiteX5" fmla="*/ 32520 w 160962"/>
                    <a:gd name="connsiteY5" fmla="*/ 65155 h 294598"/>
                    <a:gd name="connsiteX6" fmla="*/ 0 w 160962"/>
                    <a:gd name="connsiteY6" fmla="*/ 106708 h 294598"/>
                    <a:gd name="connsiteX7" fmla="*/ 0 w 160962"/>
                    <a:gd name="connsiteY7" fmla="*/ 191620 h 294598"/>
                    <a:gd name="connsiteX8" fmla="*/ 14453 w 160962"/>
                    <a:gd name="connsiteY8" fmla="*/ 206074 h 294598"/>
                    <a:gd name="connsiteX9" fmla="*/ 14453 w 160962"/>
                    <a:gd name="connsiteY9" fmla="*/ 206074 h 294598"/>
                    <a:gd name="connsiteX10" fmla="*/ 28906 w 160962"/>
                    <a:gd name="connsiteY10" fmla="*/ 206074 h 294598"/>
                    <a:gd name="connsiteX11" fmla="*/ 28906 w 160962"/>
                    <a:gd name="connsiteY11" fmla="*/ 280146 h 294598"/>
                    <a:gd name="connsiteX12" fmla="*/ 43359 w 160962"/>
                    <a:gd name="connsiteY12" fmla="*/ 294599 h 294598"/>
                    <a:gd name="connsiteX13" fmla="*/ 43359 w 160962"/>
                    <a:gd name="connsiteY13" fmla="*/ 294599 h 294598"/>
                    <a:gd name="connsiteX14" fmla="*/ 117432 w 160962"/>
                    <a:gd name="connsiteY14" fmla="*/ 294599 h 294598"/>
                    <a:gd name="connsiteX15" fmla="*/ 131885 w 160962"/>
                    <a:gd name="connsiteY15" fmla="*/ 280146 h 294598"/>
                    <a:gd name="connsiteX16" fmla="*/ 131885 w 160962"/>
                    <a:gd name="connsiteY16" fmla="*/ 280146 h 294598"/>
                    <a:gd name="connsiteX17" fmla="*/ 131885 w 160962"/>
                    <a:gd name="connsiteY17" fmla="*/ 206074 h 294598"/>
                    <a:gd name="connsiteX18" fmla="*/ 146338 w 160962"/>
                    <a:gd name="connsiteY18" fmla="*/ 206074 h 294598"/>
                    <a:gd name="connsiteX19" fmla="*/ 160791 w 160962"/>
                    <a:gd name="connsiteY19" fmla="*/ 191620 h 294598"/>
                    <a:gd name="connsiteX20" fmla="*/ 160791 w 160962"/>
                    <a:gd name="connsiteY20" fmla="*/ 191620 h 294598"/>
                    <a:gd name="connsiteX21" fmla="*/ 160791 w 160962"/>
                    <a:gd name="connsiteY21" fmla="*/ 106708 h 294598"/>
                    <a:gd name="connsiteX22" fmla="*/ 130982 w 160962"/>
                    <a:gd name="connsiteY22" fmla="*/ 66059 h 294598"/>
                    <a:gd name="connsiteX23" fmla="*/ 133692 w 160962"/>
                    <a:gd name="connsiteY23" fmla="*/ 178070 h 294598"/>
                    <a:gd name="connsiteX24" fmla="*/ 119239 w 160962"/>
                    <a:gd name="connsiteY24" fmla="*/ 178070 h 294598"/>
                    <a:gd name="connsiteX25" fmla="*/ 104785 w 160962"/>
                    <a:gd name="connsiteY25" fmla="*/ 192524 h 294598"/>
                    <a:gd name="connsiteX26" fmla="*/ 104785 w 160962"/>
                    <a:gd name="connsiteY26" fmla="*/ 192524 h 294598"/>
                    <a:gd name="connsiteX27" fmla="*/ 104785 w 160962"/>
                    <a:gd name="connsiteY27" fmla="*/ 266596 h 294598"/>
                    <a:gd name="connsiteX28" fmla="*/ 59619 w 160962"/>
                    <a:gd name="connsiteY28" fmla="*/ 266596 h 294598"/>
                    <a:gd name="connsiteX29" fmla="*/ 59619 w 160962"/>
                    <a:gd name="connsiteY29" fmla="*/ 192524 h 294598"/>
                    <a:gd name="connsiteX30" fmla="*/ 45166 w 160962"/>
                    <a:gd name="connsiteY30" fmla="*/ 178070 h 294598"/>
                    <a:gd name="connsiteX31" fmla="*/ 45166 w 160962"/>
                    <a:gd name="connsiteY31" fmla="*/ 178070 h 294598"/>
                    <a:gd name="connsiteX32" fmla="*/ 30713 w 160962"/>
                    <a:gd name="connsiteY32" fmla="*/ 178070 h 294598"/>
                    <a:gd name="connsiteX33" fmla="*/ 30713 w 160962"/>
                    <a:gd name="connsiteY33" fmla="*/ 107611 h 294598"/>
                    <a:gd name="connsiteX34" fmla="*/ 45166 w 160962"/>
                    <a:gd name="connsiteY34" fmla="*/ 94061 h 294598"/>
                    <a:gd name="connsiteX35" fmla="*/ 60523 w 160962"/>
                    <a:gd name="connsiteY35" fmla="*/ 94061 h 294598"/>
                    <a:gd name="connsiteX36" fmla="*/ 74976 w 160962"/>
                    <a:gd name="connsiteY36" fmla="*/ 79608 h 294598"/>
                    <a:gd name="connsiteX37" fmla="*/ 68652 w 160962"/>
                    <a:gd name="connsiteY37" fmla="*/ 67865 h 294598"/>
                    <a:gd name="connsiteX38" fmla="*/ 63233 w 160962"/>
                    <a:gd name="connsiteY38" fmla="*/ 40766 h 294598"/>
                    <a:gd name="connsiteX39" fmla="*/ 67749 w 160962"/>
                    <a:gd name="connsiteY39" fmla="*/ 36249 h 294598"/>
                    <a:gd name="connsiteX40" fmla="*/ 88526 w 160962"/>
                    <a:gd name="connsiteY40" fmla="*/ 32636 h 294598"/>
                    <a:gd name="connsiteX41" fmla="*/ 103882 w 160962"/>
                    <a:gd name="connsiteY41" fmla="*/ 46185 h 294598"/>
                    <a:gd name="connsiteX42" fmla="*/ 95752 w 160962"/>
                    <a:gd name="connsiteY42" fmla="*/ 68769 h 294598"/>
                    <a:gd name="connsiteX43" fmla="*/ 92139 w 160962"/>
                    <a:gd name="connsiteY43" fmla="*/ 89545 h 294598"/>
                    <a:gd name="connsiteX44" fmla="*/ 103882 w 160962"/>
                    <a:gd name="connsiteY44" fmla="*/ 95868 h 294598"/>
                    <a:gd name="connsiteX45" fmla="*/ 119239 w 160962"/>
                    <a:gd name="connsiteY45" fmla="*/ 95868 h 294598"/>
                    <a:gd name="connsiteX46" fmla="*/ 133692 w 160962"/>
                    <a:gd name="connsiteY46" fmla="*/ 109418 h 294598"/>
                    <a:gd name="connsiteX47" fmla="*/ 133692 w 160962"/>
                    <a:gd name="connsiteY47" fmla="*/ 178070 h 29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0962" h="294598">
                      <a:moveTo>
                        <a:pt x="130982" y="66059"/>
                      </a:moveTo>
                      <a:cubicBezTo>
                        <a:pt x="133692" y="56122"/>
                        <a:pt x="134595" y="46185"/>
                        <a:pt x="130982" y="36249"/>
                      </a:cubicBezTo>
                      <a:cubicBezTo>
                        <a:pt x="125562" y="19086"/>
                        <a:pt x="112012" y="6439"/>
                        <a:pt x="94849" y="1923"/>
                      </a:cubicBezTo>
                      <a:cubicBezTo>
                        <a:pt x="78589" y="-2594"/>
                        <a:pt x="61426" y="1019"/>
                        <a:pt x="48779" y="10956"/>
                      </a:cubicBezTo>
                      <a:cubicBezTo>
                        <a:pt x="36133" y="19989"/>
                        <a:pt x="29810" y="34442"/>
                        <a:pt x="29810" y="49799"/>
                      </a:cubicBezTo>
                      <a:cubicBezTo>
                        <a:pt x="29810" y="55219"/>
                        <a:pt x="30713" y="59735"/>
                        <a:pt x="32520" y="65155"/>
                      </a:cubicBezTo>
                      <a:cubicBezTo>
                        <a:pt x="13550" y="70575"/>
                        <a:pt x="903" y="86835"/>
                        <a:pt x="0" y="106708"/>
                      </a:cubicBezTo>
                      <a:lnTo>
                        <a:pt x="0" y="191620"/>
                      </a:lnTo>
                      <a:cubicBezTo>
                        <a:pt x="0" y="199750"/>
                        <a:pt x="6323" y="206074"/>
                        <a:pt x="14453" y="206074"/>
                      </a:cubicBezTo>
                      <a:cubicBezTo>
                        <a:pt x="14453" y="206074"/>
                        <a:pt x="14453" y="206074"/>
                        <a:pt x="14453" y="206074"/>
                      </a:cubicBezTo>
                      <a:lnTo>
                        <a:pt x="28906" y="206074"/>
                      </a:lnTo>
                      <a:lnTo>
                        <a:pt x="28906" y="280146"/>
                      </a:lnTo>
                      <a:cubicBezTo>
                        <a:pt x="28906" y="288276"/>
                        <a:pt x="35230" y="294599"/>
                        <a:pt x="43359" y="294599"/>
                      </a:cubicBezTo>
                      <a:cubicBezTo>
                        <a:pt x="43359" y="294599"/>
                        <a:pt x="43359" y="294599"/>
                        <a:pt x="43359" y="294599"/>
                      </a:cubicBezTo>
                      <a:lnTo>
                        <a:pt x="117432" y="294599"/>
                      </a:lnTo>
                      <a:cubicBezTo>
                        <a:pt x="125562" y="294599"/>
                        <a:pt x="131885" y="288276"/>
                        <a:pt x="131885" y="280146"/>
                      </a:cubicBezTo>
                      <a:cubicBezTo>
                        <a:pt x="131885" y="280146"/>
                        <a:pt x="131885" y="280146"/>
                        <a:pt x="131885" y="280146"/>
                      </a:cubicBezTo>
                      <a:lnTo>
                        <a:pt x="131885" y="206074"/>
                      </a:lnTo>
                      <a:lnTo>
                        <a:pt x="146338" y="206074"/>
                      </a:lnTo>
                      <a:cubicBezTo>
                        <a:pt x="154468" y="206074"/>
                        <a:pt x="160791" y="199750"/>
                        <a:pt x="160791" y="191620"/>
                      </a:cubicBezTo>
                      <a:cubicBezTo>
                        <a:pt x="160791" y="191620"/>
                        <a:pt x="160791" y="191620"/>
                        <a:pt x="160791" y="191620"/>
                      </a:cubicBezTo>
                      <a:lnTo>
                        <a:pt x="160791" y="106708"/>
                      </a:lnTo>
                      <a:cubicBezTo>
                        <a:pt x="162598" y="88642"/>
                        <a:pt x="149951" y="71478"/>
                        <a:pt x="130982" y="66059"/>
                      </a:cubicBezTo>
                      <a:close/>
                      <a:moveTo>
                        <a:pt x="133692" y="178070"/>
                      </a:moveTo>
                      <a:lnTo>
                        <a:pt x="119239" y="178070"/>
                      </a:lnTo>
                      <a:cubicBezTo>
                        <a:pt x="111109" y="178070"/>
                        <a:pt x="104785" y="184394"/>
                        <a:pt x="104785" y="192524"/>
                      </a:cubicBezTo>
                      <a:cubicBezTo>
                        <a:pt x="104785" y="192524"/>
                        <a:pt x="104785" y="192524"/>
                        <a:pt x="104785" y="192524"/>
                      </a:cubicBezTo>
                      <a:lnTo>
                        <a:pt x="104785" y="266596"/>
                      </a:lnTo>
                      <a:lnTo>
                        <a:pt x="59619" y="266596"/>
                      </a:lnTo>
                      <a:lnTo>
                        <a:pt x="59619" y="192524"/>
                      </a:lnTo>
                      <a:cubicBezTo>
                        <a:pt x="59619" y="184394"/>
                        <a:pt x="53296" y="178070"/>
                        <a:pt x="45166" y="178070"/>
                      </a:cubicBezTo>
                      <a:cubicBezTo>
                        <a:pt x="45166" y="178070"/>
                        <a:pt x="45166" y="178070"/>
                        <a:pt x="45166" y="178070"/>
                      </a:cubicBezTo>
                      <a:lnTo>
                        <a:pt x="30713" y="178070"/>
                      </a:lnTo>
                      <a:lnTo>
                        <a:pt x="30713" y="107611"/>
                      </a:lnTo>
                      <a:cubicBezTo>
                        <a:pt x="30713" y="99482"/>
                        <a:pt x="37940" y="94061"/>
                        <a:pt x="45166" y="94061"/>
                      </a:cubicBezTo>
                      <a:lnTo>
                        <a:pt x="60523" y="94061"/>
                      </a:lnTo>
                      <a:cubicBezTo>
                        <a:pt x="68652" y="94061"/>
                        <a:pt x="74976" y="87738"/>
                        <a:pt x="74976" y="79608"/>
                      </a:cubicBezTo>
                      <a:cubicBezTo>
                        <a:pt x="74976" y="75092"/>
                        <a:pt x="72266" y="70575"/>
                        <a:pt x="68652" y="67865"/>
                      </a:cubicBezTo>
                      <a:cubicBezTo>
                        <a:pt x="59619" y="61542"/>
                        <a:pt x="56909" y="49799"/>
                        <a:pt x="63233" y="40766"/>
                      </a:cubicBezTo>
                      <a:cubicBezTo>
                        <a:pt x="64136" y="38959"/>
                        <a:pt x="65942" y="37152"/>
                        <a:pt x="67749" y="36249"/>
                      </a:cubicBezTo>
                      <a:cubicBezTo>
                        <a:pt x="74072" y="31733"/>
                        <a:pt x="81299" y="29926"/>
                        <a:pt x="88526" y="32636"/>
                      </a:cubicBezTo>
                      <a:cubicBezTo>
                        <a:pt x="95752" y="34442"/>
                        <a:pt x="101172" y="39862"/>
                        <a:pt x="103882" y="46185"/>
                      </a:cubicBezTo>
                      <a:cubicBezTo>
                        <a:pt x="106592" y="54316"/>
                        <a:pt x="102979" y="63349"/>
                        <a:pt x="95752" y="68769"/>
                      </a:cubicBezTo>
                      <a:cubicBezTo>
                        <a:pt x="89429" y="73285"/>
                        <a:pt x="87622" y="83221"/>
                        <a:pt x="92139" y="89545"/>
                      </a:cubicBezTo>
                      <a:cubicBezTo>
                        <a:pt x="94849" y="93158"/>
                        <a:pt x="99365" y="95868"/>
                        <a:pt x="103882" y="95868"/>
                      </a:cubicBezTo>
                      <a:lnTo>
                        <a:pt x="119239" y="95868"/>
                      </a:lnTo>
                      <a:cubicBezTo>
                        <a:pt x="127368" y="95868"/>
                        <a:pt x="133692" y="101288"/>
                        <a:pt x="133692" y="109418"/>
                      </a:cubicBezTo>
                      <a:lnTo>
                        <a:pt x="133692" y="178070"/>
                      </a:lnTo>
                      <a:close/>
                    </a:path>
                  </a:pathLst>
                </a:custGeom>
                <a:solidFill>
                  <a:srgbClr val="010101"/>
                </a:solidFill>
                <a:ln w="9028" cap="flat">
                  <a:noFill/>
                  <a:prstDash val="solid"/>
                  <a:miter/>
                </a:ln>
              </p:spPr>
              <p:txBody>
                <a:bodyPr rtlCol="0" anchor="ctr"/>
                <a:lstStyle/>
                <a:p>
                  <a:endParaRPr lang="en-US"/>
                </a:p>
              </p:txBody>
            </p:sp>
            <p:sp>
              <p:nvSpPr>
                <p:cNvPr id="10" name="Freeform 327">
                  <a:extLst>
                    <a:ext uri="{FF2B5EF4-FFF2-40B4-BE49-F238E27FC236}">
                      <a16:creationId xmlns:a16="http://schemas.microsoft.com/office/drawing/2014/main" id="{3FAFDFBC-CE93-A4B5-30A6-5DB0BB1DECFF}"/>
                    </a:ext>
                  </a:extLst>
                </p:cNvPr>
                <p:cNvSpPr/>
                <p:nvPr/>
              </p:nvSpPr>
              <p:spPr>
                <a:xfrm>
                  <a:off x="3907180" y="3003330"/>
                  <a:ext cx="267383" cy="237634"/>
                </a:xfrm>
                <a:custGeom>
                  <a:avLst/>
                  <a:gdLst>
                    <a:gd name="connsiteX0" fmla="*/ 267383 w 267383"/>
                    <a:gd name="connsiteY0" fmla="*/ 14514 h 237634"/>
                    <a:gd name="connsiteX1" fmla="*/ 252930 w 267383"/>
                    <a:gd name="connsiteY1" fmla="*/ 61 h 237634"/>
                    <a:gd name="connsiteX2" fmla="*/ 149951 w 267383"/>
                    <a:gd name="connsiteY2" fmla="*/ 29871 h 237634"/>
                    <a:gd name="connsiteX3" fmla="*/ 133692 w 267383"/>
                    <a:gd name="connsiteY3" fmla="*/ 51551 h 237634"/>
                    <a:gd name="connsiteX4" fmla="*/ 117432 w 267383"/>
                    <a:gd name="connsiteY4" fmla="*/ 29871 h 237634"/>
                    <a:gd name="connsiteX5" fmla="*/ 14453 w 267383"/>
                    <a:gd name="connsiteY5" fmla="*/ 61 h 237634"/>
                    <a:gd name="connsiteX6" fmla="*/ 0 w 267383"/>
                    <a:gd name="connsiteY6" fmla="*/ 14514 h 237634"/>
                    <a:gd name="connsiteX7" fmla="*/ 30713 w 267383"/>
                    <a:gd name="connsiteY7" fmla="*/ 118396 h 237634"/>
                    <a:gd name="connsiteX8" fmla="*/ 118335 w 267383"/>
                    <a:gd name="connsiteY8" fmla="*/ 148206 h 237634"/>
                    <a:gd name="connsiteX9" fmla="*/ 118335 w 267383"/>
                    <a:gd name="connsiteY9" fmla="*/ 237635 h 237634"/>
                    <a:gd name="connsiteX10" fmla="*/ 148145 w 267383"/>
                    <a:gd name="connsiteY10" fmla="*/ 237635 h 237634"/>
                    <a:gd name="connsiteX11" fmla="*/ 148145 w 267383"/>
                    <a:gd name="connsiteY11" fmla="*/ 148206 h 237634"/>
                    <a:gd name="connsiteX12" fmla="*/ 235767 w 267383"/>
                    <a:gd name="connsiteY12" fmla="*/ 118396 h 237634"/>
                    <a:gd name="connsiteX13" fmla="*/ 267383 w 267383"/>
                    <a:gd name="connsiteY13" fmla="*/ 14514 h 237634"/>
                    <a:gd name="connsiteX14" fmla="*/ 51489 w 267383"/>
                    <a:gd name="connsiteY14" fmla="*/ 97620 h 237634"/>
                    <a:gd name="connsiteX15" fmla="*/ 29810 w 267383"/>
                    <a:gd name="connsiteY15" fmla="*/ 29871 h 237634"/>
                    <a:gd name="connsiteX16" fmla="*/ 96655 w 267383"/>
                    <a:gd name="connsiteY16" fmla="*/ 50647 h 237634"/>
                    <a:gd name="connsiteX17" fmla="*/ 96655 w 267383"/>
                    <a:gd name="connsiteY17" fmla="*/ 50647 h 237634"/>
                    <a:gd name="connsiteX18" fmla="*/ 118335 w 267383"/>
                    <a:gd name="connsiteY18" fmla="*/ 118396 h 237634"/>
                    <a:gd name="connsiteX19" fmla="*/ 51489 w 267383"/>
                    <a:gd name="connsiteY19" fmla="*/ 97620 h 237634"/>
                    <a:gd name="connsiteX20" fmla="*/ 149048 w 267383"/>
                    <a:gd name="connsiteY20" fmla="*/ 118396 h 237634"/>
                    <a:gd name="connsiteX21" fmla="*/ 170728 w 267383"/>
                    <a:gd name="connsiteY21" fmla="*/ 50647 h 237634"/>
                    <a:gd name="connsiteX22" fmla="*/ 170728 w 267383"/>
                    <a:gd name="connsiteY22" fmla="*/ 50647 h 237634"/>
                    <a:gd name="connsiteX23" fmla="*/ 237574 w 267383"/>
                    <a:gd name="connsiteY23" fmla="*/ 29871 h 237634"/>
                    <a:gd name="connsiteX24" fmla="*/ 215894 w 267383"/>
                    <a:gd name="connsiteY24" fmla="*/ 97620 h 237634"/>
                    <a:gd name="connsiteX25" fmla="*/ 149048 w 267383"/>
                    <a:gd name="connsiteY25" fmla="*/ 118396 h 2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383" h="237634">
                      <a:moveTo>
                        <a:pt x="267383" y="14514"/>
                      </a:moveTo>
                      <a:cubicBezTo>
                        <a:pt x="267383" y="6385"/>
                        <a:pt x="261060" y="61"/>
                        <a:pt x="252930" y="61"/>
                      </a:cubicBezTo>
                      <a:cubicBezTo>
                        <a:pt x="204151" y="-842"/>
                        <a:pt x="171631" y="8191"/>
                        <a:pt x="149951" y="29871"/>
                      </a:cubicBezTo>
                      <a:cubicBezTo>
                        <a:pt x="143628" y="36194"/>
                        <a:pt x="138208" y="43421"/>
                        <a:pt x="133692" y="51551"/>
                      </a:cubicBezTo>
                      <a:cubicBezTo>
                        <a:pt x="129175" y="43421"/>
                        <a:pt x="124658" y="36194"/>
                        <a:pt x="117432" y="29871"/>
                      </a:cubicBezTo>
                      <a:cubicBezTo>
                        <a:pt x="95752" y="9095"/>
                        <a:pt x="63233" y="-842"/>
                        <a:pt x="14453" y="61"/>
                      </a:cubicBezTo>
                      <a:cubicBezTo>
                        <a:pt x="6323" y="61"/>
                        <a:pt x="0" y="6385"/>
                        <a:pt x="0" y="14514"/>
                      </a:cubicBezTo>
                      <a:cubicBezTo>
                        <a:pt x="0" y="65101"/>
                        <a:pt x="9033" y="96717"/>
                        <a:pt x="30713" y="118396"/>
                      </a:cubicBezTo>
                      <a:cubicBezTo>
                        <a:pt x="49683" y="137366"/>
                        <a:pt x="77686" y="146400"/>
                        <a:pt x="118335" y="148206"/>
                      </a:cubicBezTo>
                      <a:lnTo>
                        <a:pt x="118335" y="237635"/>
                      </a:lnTo>
                      <a:lnTo>
                        <a:pt x="148145" y="237635"/>
                      </a:lnTo>
                      <a:lnTo>
                        <a:pt x="148145" y="148206"/>
                      </a:lnTo>
                      <a:cubicBezTo>
                        <a:pt x="188794" y="147303"/>
                        <a:pt x="216797" y="137366"/>
                        <a:pt x="235767" y="118396"/>
                      </a:cubicBezTo>
                      <a:cubicBezTo>
                        <a:pt x="258350" y="97620"/>
                        <a:pt x="267383" y="65101"/>
                        <a:pt x="267383" y="14514"/>
                      </a:cubicBezTo>
                      <a:close/>
                      <a:moveTo>
                        <a:pt x="51489" y="97620"/>
                      </a:moveTo>
                      <a:cubicBezTo>
                        <a:pt x="37939" y="84070"/>
                        <a:pt x="30713" y="62391"/>
                        <a:pt x="29810" y="29871"/>
                      </a:cubicBezTo>
                      <a:cubicBezTo>
                        <a:pt x="61426" y="30774"/>
                        <a:pt x="83106" y="38001"/>
                        <a:pt x="96655" y="50647"/>
                      </a:cubicBezTo>
                      <a:lnTo>
                        <a:pt x="96655" y="50647"/>
                      </a:lnTo>
                      <a:cubicBezTo>
                        <a:pt x="110205" y="64197"/>
                        <a:pt x="117432" y="85877"/>
                        <a:pt x="118335" y="118396"/>
                      </a:cubicBezTo>
                      <a:cubicBezTo>
                        <a:pt x="86719" y="117493"/>
                        <a:pt x="65039" y="111170"/>
                        <a:pt x="51489" y="97620"/>
                      </a:cubicBezTo>
                      <a:close/>
                      <a:moveTo>
                        <a:pt x="149048" y="118396"/>
                      </a:moveTo>
                      <a:cubicBezTo>
                        <a:pt x="149951" y="85877"/>
                        <a:pt x="157178" y="64197"/>
                        <a:pt x="170728" y="50647"/>
                      </a:cubicBezTo>
                      <a:lnTo>
                        <a:pt x="170728" y="50647"/>
                      </a:lnTo>
                      <a:cubicBezTo>
                        <a:pt x="184278" y="37097"/>
                        <a:pt x="205957" y="30774"/>
                        <a:pt x="237574" y="29871"/>
                      </a:cubicBezTo>
                      <a:cubicBezTo>
                        <a:pt x="236670" y="62391"/>
                        <a:pt x="229444" y="84070"/>
                        <a:pt x="215894" y="97620"/>
                      </a:cubicBezTo>
                      <a:cubicBezTo>
                        <a:pt x="202344" y="111170"/>
                        <a:pt x="180664" y="117493"/>
                        <a:pt x="149048" y="118396"/>
                      </a:cubicBezTo>
                      <a:close/>
                    </a:path>
                  </a:pathLst>
                </a:custGeom>
                <a:solidFill>
                  <a:srgbClr val="010101"/>
                </a:solidFill>
                <a:ln w="9028" cap="flat">
                  <a:noFill/>
                  <a:prstDash val="solid"/>
                  <a:miter/>
                </a:ln>
              </p:spPr>
              <p:txBody>
                <a:bodyPr rtlCol="0" anchor="ctr"/>
                <a:lstStyle/>
                <a:p>
                  <a:endParaRPr lang="en-US"/>
                </a:p>
              </p:txBody>
            </p:sp>
            <p:sp>
              <p:nvSpPr>
                <p:cNvPr id="11" name="Freeform 328">
                  <a:extLst>
                    <a:ext uri="{FF2B5EF4-FFF2-40B4-BE49-F238E27FC236}">
                      <a16:creationId xmlns:a16="http://schemas.microsoft.com/office/drawing/2014/main" id="{D4AE753A-289C-B535-2551-D83C3B32B97C}"/>
                    </a:ext>
                  </a:extLst>
                </p:cNvPr>
                <p:cNvSpPr/>
                <p:nvPr/>
              </p:nvSpPr>
              <p:spPr>
                <a:xfrm>
                  <a:off x="4308254" y="2662839"/>
                  <a:ext cx="88525" cy="88525"/>
                </a:xfrm>
                <a:custGeom>
                  <a:avLst/>
                  <a:gdLst>
                    <a:gd name="connsiteX0" fmla="*/ 44263 w 88525"/>
                    <a:gd name="connsiteY0" fmla="*/ 0 h 88525"/>
                    <a:gd name="connsiteX1" fmla="*/ 0 w 88525"/>
                    <a:gd name="connsiteY1" fmla="*/ 44263 h 88525"/>
                    <a:gd name="connsiteX2" fmla="*/ 44263 w 88525"/>
                    <a:gd name="connsiteY2" fmla="*/ 88525 h 88525"/>
                    <a:gd name="connsiteX3" fmla="*/ 88526 w 88525"/>
                    <a:gd name="connsiteY3" fmla="*/ 44263 h 88525"/>
                    <a:gd name="connsiteX4" fmla="*/ 44263 w 88525"/>
                    <a:gd name="connsiteY4" fmla="*/ 0 h 88525"/>
                    <a:gd name="connsiteX5" fmla="*/ 44263 w 88525"/>
                    <a:gd name="connsiteY5" fmla="*/ 58716 h 88525"/>
                    <a:gd name="connsiteX6" fmla="*/ 29810 w 88525"/>
                    <a:gd name="connsiteY6" fmla="*/ 44263 h 88525"/>
                    <a:gd name="connsiteX7" fmla="*/ 44263 w 88525"/>
                    <a:gd name="connsiteY7" fmla="*/ 29809 h 88525"/>
                    <a:gd name="connsiteX8" fmla="*/ 58716 w 88525"/>
                    <a:gd name="connsiteY8" fmla="*/ 44263 h 88525"/>
                    <a:gd name="connsiteX9" fmla="*/ 44263 w 88525"/>
                    <a:gd name="connsiteY9" fmla="*/ 5871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0"/>
                      </a:moveTo>
                      <a:cubicBezTo>
                        <a:pt x="19873" y="0"/>
                        <a:pt x="0" y="19873"/>
                        <a:pt x="0" y="44263"/>
                      </a:cubicBezTo>
                      <a:cubicBezTo>
                        <a:pt x="0" y="68653"/>
                        <a:pt x="19873" y="88525"/>
                        <a:pt x="44263" y="88525"/>
                      </a:cubicBezTo>
                      <a:cubicBezTo>
                        <a:pt x="68652" y="88525"/>
                        <a:pt x="88526" y="68653"/>
                        <a:pt x="88526" y="44263"/>
                      </a:cubicBezTo>
                      <a:cubicBezTo>
                        <a:pt x="88526" y="19873"/>
                        <a:pt x="68652" y="0"/>
                        <a:pt x="44263" y="0"/>
                      </a:cubicBezTo>
                      <a:close/>
                      <a:moveTo>
                        <a:pt x="44263" y="58716"/>
                      </a:moveTo>
                      <a:cubicBezTo>
                        <a:pt x="36133" y="58716"/>
                        <a:pt x="29810" y="52393"/>
                        <a:pt x="29810" y="44263"/>
                      </a:cubicBezTo>
                      <a:cubicBezTo>
                        <a:pt x="29810" y="36133"/>
                        <a:pt x="36133" y="29809"/>
                        <a:pt x="44263" y="29809"/>
                      </a:cubicBezTo>
                      <a:cubicBezTo>
                        <a:pt x="52393" y="29809"/>
                        <a:pt x="58716" y="36133"/>
                        <a:pt x="58716" y="44263"/>
                      </a:cubicBezTo>
                      <a:cubicBezTo>
                        <a:pt x="58716" y="52393"/>
                        <a:pt x="52393" y="58716"/>
                        <a:pt x="44263" y="58716"/>
                      </a:cubicBezTo>
                      <a:close/>
                    </a:path>
                  </a:pathLst>
                </a:custGeom>
                <a:solidFill>
                  <a:srgbClr val="010101"/>
                </a:solidFill>
                <a:ln w="9028" cap="flat">
                  <a:noFill/>
                  <a:prstDash val="solid"/>
                  <a:miter/>
                </a:ln>
              </p:spPr>
              <p:txBody>
                <a:bodyPr rtlCol="0" anchor="ctr"/>
                <a:lstStyle/>
                <a:p>
                  <a:endParaRPr lang="en-US"/>
                </a:p>
              </p:txBody>
            </p:sp>
            <p:sp>
              <p:nvSpPr>
                <p:cNvPr id="12" name="Freeform 329">
                  <a:extLst>
                    <a:ext uri="{FF2B5EF4-FFF2-40B4-BE49-F238E27FC236}">
                      <a16:creationId xmlns:a16="http://schemas.microsoft.com/office/drawing/2014/main" id="{BF992017-1D95-66D3-ED3D-F2A45755C856}"/>
                    </a:ext>
                  </a:extLst>
                </p:cNvPr>
                <p:cNvSpPr/>
                <p:nvPr/>
              </p:nvSpPr>
              <p:spPr>
                <a:xfrm>
                  <a:off x="4232375" y="2588766"/>
                  <a:ext cx="238476" cy="237573"/>
                </a:xfrm>
                <a:custGeom>
                  <a:avLst/>
                  <a:gdLst>
                    <a:gd name="connsiteX0" fmla="*/ 230347 w 238476"/>
                    <a:gd name="connsiteY0" fmla="*/ 91236 h 237573"/>
                    <a:gd name="connsiteX1" fmla="*/ 212281 w 238476"/>
                    <a:gd name="connsiteY1" fmla="*/ 82203 h 237573"/>
                    <a:gd name="connsiteX2" fmla="*/ 210474 w 238476"/>
                    <a:gd name="connsiteY2" fmla="*/ 78589 h 237573"/>
                    <a:gd name="connsiteX3" fmla="*/ 216797 w 238476"/>
                    <a:gd name="connsiteY3" fmla="*/ 60523 h 237573"/>
                    <a:gd name="connsiteX4" fmla="*/ 214087 w 238476"/>
                    <a:gd name="connsiteY4" fmla="*/ 46973 h 237573"/>
                    <a:gd name="connsiteX5" fmla="*/ 191504 w 238476"/>
                    <a:gd name="connsiteY5" fmla="*/ 24390 h 237573"/>
                    <a:gd name="connsiteX6" fmla="*/ 177954 w 238476"/>
                    <a:gd name="connsiteY6" fmla="*/ 21680 h 237573"/>
                    <a:gd name="connsiteX7" fmla="*/ 159888 w 238476"/>
                    <a:gd name="connsiteY7" fmla="*/ 28003 h 237573"/>
                    <a:gd name="connsiteX8" fmla="*/ 156275 w 238476"/>
                    <a:gd name="connsiteY8" fmla="*/ 26197 h 237573"/>
                    <a:gd name="connsiteX9" fmla="*/ 147241 w 238476"/>
                    <a:gd name="connsiteY9" fmla="*/ 8130 h 237573"/>
                    <a:gd name="connsiteX10" fmla="*/ 133692 w 238476"/>
                    <a:gd name="connsiteY10" fmla="*/ 0 h 237573"/>
                    <a:gd name="connsiteX11" fmla="*/ 105689 w 238476"/>
                    <a:gd name="connsiteY11" fmla="*/ 0 h 237573"/>
                    <a:gd name="connsiteX12" fmla="*/ 92139 w 238476"/>
                    <a:gd name="connsiteY12" fmla="*/ 8130 h 237573"/>
                    <a:gd name="connsiteX13" fmla="*/ 83106 w 238476"/>
                    <a:gd name="connsiteY13" fmla="*/ 26197 h 237573"/>
                    <a:gd name="connsiteX14" fmla="*/ 79492 w 238476"/>
                    <a:gd name="connsiteY14" fmla="*/ 28003 h 237573"/>
                    <a:gd name="connsiteX15" fmla="*/ 61426 w 238476"/>
                    <a:gd name="connsiteY15" fmla="*/ 21680 h 237573"/>
                    <a:gd name="connsiteX16" fmla="*/ 47876 w 238476"/>
                    <a:gd name="connsiteY16" fmla="*/ 24390 h 237573"/>
                    <a:gd name="connsiteX17" fmla="*/ 25293 w 238476"/>
                    <a:gd name="connsiteY17" fmla="*/ 46973 h 237573"/>
                    <a:gd name="connsiteX18" fmla="*/ 22583 w 238476"/>
                    <a:gd name="connsiteY18" fmla="*/ 60523 h 237573"/>
                    <a:gd name="connsiteX19" fmla="*/ 28003 w 238476"/>
                    <a:gd name="connsiteY19" fmla="*/ 78589 h 237573"/>
                    <a:gd name="connsiteX20" fmla="*/ 26196 w 238476"/>
                    <a:gd name="connsiteY20" fmla="*/ 82203 h 237573"/>
                    <a:gd name="connsiteX21" fmla="*/ 8130 w 238476"/>
                    <a:gd name="connsiteY21" fmla="*/ 91236 h 237573"/>
                    <a:gd name="connsiteX22" fmla="*/ 0 w 238476"/>
                    <a:gd name="connsiteY22" fmla="*/ 104786 h 237573"/>
                    <a:gd name="connsiteX23" fmla="*/ 0 w 238476"/>
                    <a:gd name="connsiteY23" fmla="*/ 132788 h 237573"/>
                    <a:gd name="connsiteX24" fmla="*/ 8130 w 238476"/>
                    <a:gd name="connsiteY24" fmla="*/ 146338 h 237573"/>
                    <a:gd name="connsiteX25" fmla="*/ 26196 w 238476"/>
                    <a:gd name="connsiteY25" fmla="*/ 155371 h 237573"/>
                    <a:gd name="connsiteX26" fmla="*/ 28003 w 238476"/>
                    <a:gd name="connsiteY26" fmla="*/ 158985 h 237573"/>
                    <a:gd name="connsiteX27" fmla="*/ 21680 w 238476"/>
                    <a:gd name="connsiteY27" fmla="*/ 177051 h 237573"/>
                    <a:gd name="connsiteX28" fmla="*/ 24390 w 238476"/>
                    <a:gd name="connsiteY28" fmla="*/ 190601 h 237573"/>
                    <a:gd name="connsiteX29" fmla="*/ 46973 w 238476"/>
                    <a:gd name="connsiteY29" fmla="*/ 213184 h 237573"/>
                    <a:gd name="connsiteX30" fmla="*/ 60523 w 238476"/>
                    <a:gd name="connsiteY30" fmla="*/ 215894 h 237573"/>
                    <a:gd name="connsiteX31" fmla="*/ 78589 w 238476"/>
                    <a:gd name="connsiteY31" fmla="*/ 209571 h 237573"/>
                    <a:gd name="connsiteX32" fmla="*/ 82202 w 238476"/>
                    <a:gd name="connsiteY32" fmla="*/ 211377 h 237573"/>
                    <a:gd name="connsiteX33" fmla="*/ 91236 w 238476"/>
                    <a:gd name="connsiteY33" fmla="*/ 229444 h 237573"/>
                    <a:gd name="connsiteX34" fmla="*/ 104785 w 238476"/>
                    <a:gd name="connsiteY34" fmla="*/ 237574 h 237573"/>
                    <a:gd name="connsiteX35" fmla="*/ 132788 w 238476"/>
                    <a:gd name="connsiteY35" fmla="*/ 237574 h 237573"/>
                    <a:gd name="connsiteX36" fmla="*/ 146338 w 238476"/>
                    <a:gd name="connsiteY36" fmla="*/ 229444 h 237573"/>
                    <a:gd name="connsiteX37" fmla="*/ 155371 w 238476"/>
                    <a:gd name="connsiteY37" fmla="*/ 211377 h 237573"/>
                    <a:gd name="connsiteX38" fmla="*/ 158985 w 238476"/>
                    <a:gd name="connsiteY38" fmla="*/ 209571 h 237573"/>
                    <a:gd name="connsiteX39" fmla="*/ 177051 w 238476"/>
                    <a:gd name="connsiteY39" fmla="*/ 215894 h 237573"/>
                    <a:gd name="connsiteX40" fmla="*/ 190601 w 238476"/>
                    <a:gd name="connsiteY40" fmla="*/ 213184 h 237573"/>
                    <a:gd name="connsiteX41" fmla="*/ 213184 w 238476"/>
                    <a:gd name="connsiteY41" fmla="*/ 190601 h 237573"/>
                    <a:gd name="connsiteX42" fmla="*/ 215894 w 238476"/>
                    <a:gd name="connsiteY42" fmla="*/ 177051 h 237573"/>
                    <a:gd name="connsiteX43" fmla="*/ 210474 w 238476"/>
                    <a:gd name="connsiteY43" fmla="*/ 158985 h 237573"/>
                    <a:gd name="connsiteX44" fmla="*/ 212281 w 238476"/>
                    <a:gd name="connsiteY44" fmla="*/ 155371 h 237573"/>
                    <a:gd name="connsiteX45" fmla="*/ 230347 w 238476"/>
                    <a:gd name="connsiteY45" fmla="*/ 146338 h 237573"/>
                    <a:gd name="connsiteX46" fmla="*/ 238477 w 238476"/>
                    <a:gd name="connsiteY46" fmla="*/ 132788 h 237573"/>
                    <a:gd name="connsiteX47" fmla="*/ 238477 w 238476"/>
                    <a:gd name="connsiteY47" fmla="*/ 104786 h 237573"/>
                    <a:gd name="connsiteX48" fmla="*/ 230347 w 238476"/>
                    <a:gd name="connsiteY48" fmla="*/ 91236 h 237573"/>
                    <a:gd name="connsiteX49" fmla="*/ 208667 w 238476"/>
                    <a:gd name="connsiteY49" fmla="*/ 122852 h 237573"/>
                    <a:gd name="connsiteX50" fmla="*/ 193311 w 238476"/>
                    <a:gd name="connsiteY50" fmla="*/ 130079 h 237573"/>
                    <a:gd name="connsiteX51" fmla="*/ 186084 w 238476"/>
                    <a:gd name="connsiteY51" fmla="*/ 139112 h 237573"/>
                    <a:gd name="connsiteX52" fmla="*/ 181568 w 238476"/>
                    <a:gd name="connsiteY52" fmla="*/ 149952 h 237573"/>
                    <a:gd name="connsiteX53" fmla="*/ 180664 w 238476"/>
                    <a:gd name="connsiteY53" fmla="*/ 161695 h 237573"/>
                    <a:gd name="connsiteX54" fmla="*/ 186084 w 238476"/>
                    <a:gd name="connsiteY54" fmla="*/ 177954 h 237573"/>
                    <a:gd name="connsiteX55" fmla="*/ 179761 w 238476"/>
                    <a:gd name="connsiteY55" fmla="*/ 184278 h 237573"/>
                    <a:gd name="connsiteX56" fmla="*/ 163501 w 238476"/>
                    <a:gd name="connsiteY56" fmla="*/ 178858 h 237573"/>
                    <a:gd name="connsiteX57" fmla="*/ 151758 w 238476"/>
                    <a:gd name="connsiteY57" fmla="*/ 179761 h 237573"/>
                    <a:gd name="connsiteX58" fmla="*/ 140918 w 238476"/>
                    <a:gd name="connsiteY58" fmla="*/ 184278 h 237573"/>
                    <a:gd name="connsiteX59" fmla="*/ 131885 w 238476"/>
                    <a:gd name="connsiteY59" fmla="*/ 191504 h 237573"/>
                    <a:gd name="connsiteX60" fmla="*/ 124658 w 238476"/>
                    <a:gd name="connsiteY60" fmla="*/ 206861 h 237573"/>
                    <a:gd name="connsiteX61" fmla="*/ 115625 w 238476"/>
                    <a:gd name="connsiteY61" fmla="*/ 206861 h 237573"/>
                    <a:gd name="connsiteX62" fmla="*/ 108399 w 238476"/>
                    <a:gd name="connsiteY62" fmla="*/ 191504 h 237573"/>
                    <a:gd name="connsiteX63" fmla="*/ 99365 w 238476"/>
                    <a:gd name="connsiteY63" fmla="*/ 184278 h 237573"/>
                    <a:gd name="connsiteX64" fmla="*/ 88526 w 238476"/>
                    <a:gd name="connsiteY64" fmla="*/ 179761 h 237573"/>
                    <a:gd name="connsiteX65" fmla="*/ 76782 w 238476"/>
                    <a:gd name="connsiteY65" fmla="*/ 178858 h 237573"/>
                    <a:gd name="connsiteX66" fmla="*/ 60523 w 238476"/>
                    <a:gd name="connsiteY66" fmla="*/ 184278 h 237573"/>
                    <a:gd name="connsiteX67" fmla="*/ 54199 w 238476"/>
                    <a:gd name="connsiteY67" fmla="*/ 177954 h 237573"/>
                    <a:gd name="connsiteX68" fmla="*/ 59619 w 238476"/>
                    <a:gd name="connsiteY68" fmla="*/ 161695 h 237573"/>
                    <a:gd name="connsiteX69" fmla="*/ 58716 w 238476"/>
                    <a:gd name="connsiteY69" fmla="*/ 149952 h 237573"/>
                    <a:gd name="connsiteX70" fmla="*/ 54199 w 238476"/>
                    <a:gd name="connsiteY70" fmla="*/ 139112 h 237573"/>
                    <a:gd name="connsiteX71" fmla="*/ 46973 w 238476"/>
                    <a:gd name="connsiteY71" fmla="*/ 130079 h 237573"/>
                    <a:gd name="connsiteX72" fmla="*/ 31616 w 238476"/>
                    <a:gd name="connsiteY72" fmla="*/ 122852 h 237573"/>
                    <a:gd name="connsiteX73" fmla="*/ 31616 w 238476"/>
                    <a:gd name="connsiteY73" fmla="*/ 113819 h 237573"/>
                    <a:gd name="connsiteX74" fmla="*/ 46973 w 238476"/>
                    <a:gd name="connsiteY74" fmla="*/ 106592 h 237573"/>
                    <a:gd name="connsiteX75" fmla="*/ 54199 w 238476"/>
                    <a:gd name="connsiteY75" fmla="*/ 97559 h 237573"/>
                    <a:gd name="connsiteX76" fmla="*/ 58716 w 238476"/>
                    <a:gd name="connsiteY76" fmla="*/ 86719 h 237573"/>
                    <a:gd name="connsiteX77" fmla="*/ 59619 w 238476"/>
                    <a:gd name="connsiteY77" fmla="*/ 74976 h 237573"/>
                    <a:gd name="connsiteX78" fmla="*/ 54199 w 238476"/>
                    <a:gd name="connsiteY78" fmla="*/ 58716 h 237573"/>
                    <a:gd name="connsiteX79" fmla="*/ 60523 w 238476"/>
                    <a:gd name="connsiteY79" fmla="*/ 52393 h 237573"/>
                    <a:gd name="connsiteX80" fmla="*/ 76782 w 238476"/>
                    <a:gd name="connsiteY80" fmla="*/ 57813 h 237573"/>
                    <a:gd name="connsiteX81" fmla="*/ 88526 w 238476"/>
                    <a:gd name="connsiteY81" fmla="*/ 56910 h 237573"/>
                    <a:gd name="connsiteX82" fmla="*/ 99365 w 238476"/>
                    <a:gd name="connsiteY82" fmla="*/ 52393 h 237573"/>
                    <a:gd name="connsiteX83" fmla="*/ 108399 w 238476"/>
                    <a:gd name="connsiteY83" fmla="*/ 45166 h 237573"/>
                    <a:gd name="connsiteX84" fmla="*/ 115625 w 238476"/>
                    <a:gd name="connsiteY84" fmla="*/ 29810 h 237573"/>
                    <a:gd name="connsiteX85" fmla="*/ 124658 w 238476"/>
                    <a:gd name="connsiteY85" fmla="*/ 29810 h 237573"/>
                    <a:gd name="connsiteX86" fmla="*/ 131885 w 238476"/>
                    <a:gd name="connsiteY86" fmla="*/ 45166 h 237573"/>
                    <a:gd name="connsiteX87" fmla="*/ 140918 w 238476"/>
                    <a:gd name="connsiteY87" fmla="*/ 52393 h 237573"/>
                    <a:gd name="connsiteX88" fmla="*/ 151758 w 238476"/>
                    <a:gd name="connsiteY88" fmla="*/ 56910 h 237573"/>
                    <a:gd name="connsiteX89" fmla="*/ 163501 w 238476"/>
                    <a:gd name="connsiteY89" fmla="*/ 57813 h 237573"/>
                    <a:gd name="connsiteX90" fmla="*/ 179761 w 238476"/>
                    <a:gd name="connsiteY90" fmla="*/ 52393 h 237573"/>
                    <a:gd name="connsiteX91" fmla="*/ 186084 w 238476"/>
                    <a:gd name="connsiteY91" fmla="*/ 58716 h 237573"/>
                    <a:gd name="connsiteX92" fmla="*/ 180664 w 238476"/>
                    <a:gd name="connsiteY92" fmla="*/ 74976 h 237573"/>
                    <a:gd name="connsiteX93" fmla="*/ 181568 w 238476"/>
                    <a:gd name="connsiteY93" fmla="*/ 86719 h 237573"/>
                    <a:gd name="connsiteX94" fmla="*/ 186084 w 238476"/>
                    <a:gd name="connsiteY94" fmla="*/ 97559 h 237573"/>
                    <a:gd name="connsiteX95" fmla="*/ 193311 w 238476"/>
                    <a:gd name="connsiteY95" fmla="*/ 106592 h 237573"/>
                    <a:gd name="connsiteX96" fmla="*/ 208667 w 238476"/>
                    <a:gd name="connsiteY96" fmla="*/ 113819 h 237573"/>
                    <a:gd name="connsiteX97" fmla="*/ 208667 w 238476"/>
                    <a:gd name="connsiteY97" fmla="*/ 122852 h 237573"/>
                    <a:gd name="connsiteX98" fmla="*/ 208667 w 238476"/>
                    <a:gd name="connsiteY98" fmla="*/ 122852 h 2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8476" h="237573">
                      <a:moveTo>
                        <a:pt x="230347" y="91236"/>
                      </a:moveTo>
                      <a:lnTo>
                        <a:pt x="212281" y="82203"/>
                      </a:lnTo>
                      <a:cubicBezTo>
                        <a:pt x="211377" y="81299"/>
                        <a:pt x="211377" y="79493"/>
                        <a:pt x="210474" y="78589"/>
                      </a:cubicBezTo>
                      <a:lnTo>
                        <a:pt x="216797" y="60523"/>
                      </a:lnTo>
                      <a:cubicBezTo>
                        <a:pt x="218604" y="56006"/>
                        <a:pt x="217701" y="50586"/>
                        <a:pt x="214087" y="46973"/>
                      </a:cubicBezTo>
                      <a:cubicBezTo>
                        <a:pt x="207764" y="38843"/>
                        <a:pt x="199634" y="30713"/>
                        <a:pt x="191504" y="24390"/>
                      </a:cubicBezTo>
                      <a:cubicBezTo>
                        <a:pt x="187891" y="21680"/>
                        <a:pt x="182471" y="20777"/>
                        <a:pt x="177954" y="21680"/>
                      </a:cubicBezTo>
                      <a:lnTo>
                        <a:pt x="159888" y="28003"/>
                      </a:lnTo>
                      <a:cubicBezTo>
                        <a:pt x="158985" y="27100"/>
                        <a:pt x="157178" y="27100"/>
                        <a:pt x="156275" y="26197"/>
                      </a:cubicBezTo>
                      <a:lnTo>
                        <a:pt x="147241" y="8130"/>
                      </a:lnTo>
                      <a:cubicBezTo>
                        <a:pt x="144531" y="2710"/>
                        <a:pt x="140015" y="0"/>
                        <a:pt x="133692" y="0"/>
                      </a:cubicBezTo>
                      <a:lnTo>
                        <a:pt x="105689" y="0"/>
                      </a:lnTo>
                      <a:cubicBezTo>
                        <a:pt x="100269" y="0"/>
                        <a:pt x="94849" y="3614"/>
                        <a:pt x="92139" y="8130"/>
                      </a:cubicBezTo>
                      <a:lnTo>
                        <a:pt x="83106" y="26197"/>
                      </a:lnTo>
                      <a:cubicBezTo>
                        <a:pt x="82202" y="27100"/>
                        <a:pt x="80396" y="27100"/>
                        <a:pt x="79492" y="28003"/>
                      </a:cubicBezTo>
                      <a:lnTo>
                        <a:pt x="61426" y="21680"/>
                      </a:lnTo>
                      <a:cubicBezTo>
                        <a:pt x="56909" y="19873"/>
                        <a:pt x="51489" y="20777"/>
                        <a:pt x="47876" y="24390"/>
                      </a:cubicBezTo>
                      <a:cubicBezTo>
                        <a:pt x="39746" y="30713"/>
                        <a:pt x="31616" y="38843"/>
                        <a:pt x="25293" y="46973"/>
                      </a:cubicBezTo>
                      <a:cubicBezTo>
                        <a:pt x="22583" y="50586"/>
                        <a:pt x="21680" y="56006"/>
                        <a:pt x="22583" y="60523"/>
                      </a:cubicBezTo>
                      <a:lnTo>
                        <a:pt x="28003" y="78589"/>
                      </a:lnTo>
                      <a:cubicBezTo>
                        <a:pt x="27100" y="79493"/>
                        <a:pt x="27100" y="81299"/>
                        <a:pt x="26196" y="82203"/>
                      </a:cubicBezTo>
                      <a:lnTo>
                        <a:pt x="8130" y="91236"/>
                      </a:lnTo>
                      <a:cubicBezTo>
                        <a:pt x="2710" y="93946"/>
                        <a:pt x="0" y="98462"/>
                        <a:pt x="0" y="104786"/>
                      </a:cubicBezTo>
                      <a:lnTo>
                        <a:pt x="0" y="132788"/>
                      </a:lnTo>
                      <a:cubicBezTo>
                        <a:pt x="0" y="138209"/>
                        <a:pt x="3613" y="143628"/>
                        <a:pt x="8130" y="146338"/>
                      </a:cubicBezTo>
                      <a:lnTo>
                        <a:pt x="26196" y="155371"/>
                      </a:lnTo>
                      <a:cubicBezTo>
                        <a:pt x="27100" y="156275"/>
                        <a:pt x="27100" y="158081"/>
                        <a:pt x="28003" y="158985"/>
                      </a:cubicBezTo>
                      <a:lnTo>
                        <a:pt x="21680" y="177051"/>
                      </a:lnTo>
                      <a:cubicBezTo>
                        <a:pt x="19873" y="181568"/>
                        <a:pt x="20776" y="186988"/>
                        <a:pt x="24390" y="190601"/>
                      </a:cubicBezTo>
                      <a:cubicBezTo>
                        <a:pt x="30713" y="198731"/>
                        <a:pt x="38843" y="206861"/>
                        <a:pt x="46973" y="213184"/>
                      </a:cubicBezTo>
                      <a:cubicBezTo>
                        <a:pt x="50586" y="215894"/>
                        <a:pt x="56006" y="216797"/>
                        <a:pt x="60523" y="215894"/>
                      </a:cubicBezTo>
                      <a:lnTo>
                        <a:pt x="78589" y="209571"/>
                      </a:lnTo>
                      <a:cubicBezTo>
                        <a:pt x="79492" y="210474"/>
                        <a:pt x="81299" y="210474"/>
                        <a:pt x="82202" y="211377"/>
                      </a:cubicBezTo>
                      <a:lnTo>
                        <a:pt x="91236" y="229444"/>
                      </a:lnTo>
                      <a:cubicBezTo>
                        <a:pt x="93945" y="234864"/>
                        <a:pt x="98462" y="237574"/>
                        <a:pt x="104785" y="237574"/>
                      </a:cubicBezTo>
                      <a:lnTo>
                        <a:pt x="132788" y="237574"/>
                      </a:lnTo>
                      <a:cubicBezTo>
                        <a:pt x="138208" y="237574"/>
                        <a:pt x="143628" y="233960"/>
                        <a:pt x="146338" y="229444"/>
                      </a:cubicBezTo>
                      <a:lnTo>
                        <a:pt x="155371" y="211377"/>
                      </a:lnTo>
                      <a:cubicBezTo>
                        <a:pt x="156275" y="210474"/>
                        <a:pt x="158081" y="210474"/>
                        <a:pt x="158985" y="209571"/>
                      </a:cubicBezTo>
                      <a:lnTo>
                        <a:pt x="177051" y="215894"/>
                      </a:lnTo>
                      <a:cubicBezTo>
                        <a:pt x="181568" y="217701"/>
                        <a:pt x="186988" y="216797"/>
                        <a:pt x="190601" y="213184"/>
                      </a:cubicBezTo>
                      <a:cubicBezTo>
                        <a:pt x="198731" y="206861"/>
                        <a:pt x="206861" y="198731"/>
                        <a:pt x="213184" y="190601"/>
                      </a:cubicBezTo>
                      <a:cubicBezTo>
                        <a:pt x="215894" y="186988"/>
                        <a:pt x="216797" y="181568"/>
                        <a:pt x="215894" y="177051"/>
                      </a:cubicBezTo>
                      <a:lnTo>
                        <a:pt x="210474" y="158985"/>
                      </a:lnTo>
                      <a:cubicBezTo>
                        <a:pt x="211377" y="158081"/>
                        <a:pt x="211377" y="156275"/>
                        <a:pt x="212281" y="155371"/>
                      </a:cubicBezTo>
                      <a:lnTo>
                        <a:pt x="230347" y="146338"/>
                      </a:lnTo>
                      <a:cubicBezTo>
                        <a:pt x="235767" y="143628"/>
                        <a:pt x="238477" y="139112"/>
                        <a:pt x="238477" y="132788"/>
                      </a:cubicBezTo>
                      <a:lnTo>
                        <a:pt x="238477" y="104786"/>
                      </a:lnTo>
                      <a:cubicBezTo>
                        <a:pt x="238477" y="98462"/>
                        <a:pt x="234864" y="93043"/>
                        <a:pt x="230347" y="91236"/>
                      </a:cubicBezTo>
                      <a:close/>
                      <a:moveTo>
                        <a:pt x="208667" y="122852"/>
                      </a:moveTo>
                      <a:lnTo>
                        <a:pt x="193311" y="130079"/>
                      </a:lnTo>
                      <a:cubicBezTo>
                        <a:pt x="189698" y="131885"/>
                        <a:pt x="186988" y="135498"/>
                        <a:pt x="186084" y="139112"/>
                      </a:cubicBezTo>
                      <a:cubicBezTo>
                        <a:pt x="185181" y="142725"/>
                        <a:pt x="183374" y="146338"/>
                        <a:pt x="181568" y="149952"/>
                      </a:cubicBezTo>
                      <a:cubicBezTo>
                        <a:pt x="179761" y="153565"/>
                        <a:pt x="179761" y="157178"/>
                        <a:pt x="180664" y="161695"/>
                      </a:cubicBezTo>
                      <a:lnTo>
                        <a:pt x="186084" y="177954"/>
                      </a:lnTo>
                      <a:cubicBezTo>
                        <a:pt x="184278" y="179761"/>
                        <a:pt x="181568" y="182471"/>
                        <a:pt x="179761" y="184278"/>
                      </a:cubicBezTo>
                      <a:lnTo>
                        <a:pt x="163501" y="178858"/>
                      </a:lnTo>
                      <a:cubicBezTo>
                        <a:pt x="159888" y="177954"/>
                        <a:pt x="155371" y="177954"/>
                        <a:pt x="151758" y="179761"/>
                      </a:cubicBezTo>
                      <a:cubicBezTo>
                        <a:pt x="148145" y="181568"/>
                        <a:pt x="144531" y="183375"/>
                        <a:pt x="140918" y="184278"/>
                      </a:cubicBezTo>
                      <a:cubicBezTo>
                        <a:pt x="137305" y="185181"/>
                        <a:pt x="133692" y="187891"/>
                        <a:pt x="131885" y="191504"/>
                      </a:cubicBezTo>
                      <a:lnTo>
                        <a:pt x="124658" y="206861"/>
                      </a:lnTo>
                      <a:lnTo>
                        <a:pt x="115625" y="206861"/>
                      </a:lnTo>
                      <a:lnTo>
                        <a:pt x="108399" y="191504"/>
                      </a:lnTo>
                      <a:cubicBezTo>
                        <a:pt x="106592" y="187891"/>
                        <a:pt x="102979" y="185181"/>
                        <a:pt x="99365" y="184278"/>
                      </a:cubicBezTo>
                      <a:cubicBezTo>
                        <a:pt x="95752" y="183375"/>
                        <a:pt x="92139" y="181568"/>
                        <a:pt x="88526" y="179761"/>
                      </a:cubicBezTo>
                      <a:cubicBezTo>
                        <a:pt x="84912" y="177954"/>
                        <a:pt x="81299" y="177954"/>
                        <a:pt x="76782" y="178858"/>
                      </a:cubicBezTo>
                      <a:lnTo>
                        <a:pt x="60523" y="184278"/>
                      </a:lnTo>
                      <a:cubicBezTo>
                        <a:pt x="58716" y="182471"/>
                        <a:pt x="56006" y="179761"/>
                        <a:pt x="54199" y="177954"/>
                      </a:cubicBezTo>
                      <a:lnTo>
                        <a:pt x="59619" y="161695"/>
                      </a:lnTo>
                      <a:cubicBezTo>
                        <a:pt x="60523" y="158081"/>
                        <a:pt x="60523" y="153565"/>
                        <a:pt x="58716" y="149952"/>
                      </a:cubicBezTo>
                      <a:cubicBezTo>
                        <a:pt x="56909" y="146338"/>
                        <a:pt x="55103" y="142725"/>
                        <a:pt x="54199" y="139112"/>
                      </a:cubicBezTo>
                      <a:cubicBezTo>
                        <a:pt x="53296" y="135498"/>
                        <a:pt x="50586" y="131885"/>
                        <a:pt x="46973" y="130079"/>
                      </a:cubicBezTo>
                      <a:lnTo>
                        <a:pt x="31616" y="122852"/>
                      </a:lnTo>
                      <a:lnTo>
                        <a:pt x="31616" y="113819"/>
                      </a:lnTo>
                      <a:lnTo>
                        <a:pt x="46973" y="106592"/>
                      </a:lnTo>
                      <a:cubicBezTo>
                        <a:pt x="50586" y="104786"/>
                        <a:pt x="53296" y="101172"/>
                        <a:pt x="54199" y="97559"/>
                      </a:cubicBezTo>
                      <a:cubicBezTo>
                        <a:pt x="55103" y="93946"/>
                        <a:pt x="56909" y="90332"/>
                        <a:pt x="58716" y="86719"/>
                      </a:cubicBezTo>
                      <a:cubicBezTo>
                        <a:pt x="60523" y="83106"/>
                        <a:pt x="60523" y="79493"/>
                        <a:pt x="59619" y="74976"/>
                      </a:cubicBezTo>
                      <a:lnTo>
                        <a:pt x="54199" y="58716"/>
                      </a:lnTo>
                      <a:cubicBezTo>
                        <a:pt x="56006" y="56910"/>
                        <a:pt x="58716" y="54199"/>
                        <a:pt x="60523" y="52393"/>
                      </a:cubicBezTo>
                      <a:lnTo>
                        <a:pt x="76782" y="57813"/>
                      </a:lnTo>
                      <a:cubicBezTo>
                        <a:pt x="80396" y="58716"/>
                        <a:pt x="84912" y="58716"/>
                        <a:pt x="88526" y="56910"/>
                      </a:cubicBezTo>
                      <a:cubicBezTo>
                        <a:pt x="92139" y="55103"/>
                        <a:pt x="95752" y="53296"/>
                        <a:pt x="99365" y="52393"/>
                      </a:cubicBezTo>
                      <a:cubicBezTo>
                        <a:pt x="102979" y="51489"/>
                        <a:pt x="106592" y="48780"/>
                        <a:pt x="108399" y="45166"/>
                      </a:cubicBezTo>
                      <a:lnTo>
                        <a:pt x="115625" y="29810"/>
                      </a:lnTo>
                      <a:lnTo>
                        <a:pt x="124658" y="29810"/>
                      </a:lnTo>
                      <a:lnTo>
                        <a:pt x="131885" y="45166"/>
                      </a:lnTo>
                      <a:cubicBezTo>
                        <a:pt x="133692" y="48780"/>
                        <a:pt x="137305" y="51489"/>
                        <a:pt x="140918" y="52393"/>
                      </a:cubicBezTo>
                      <a:cubicBezTo>
                        <a:pt x="144531" y="53296"/>
                        <a:pt x="148145" y="55103"/>
                        <a:pt x="151758" y="56910"/>
                      </a:cubicBezTo>
                      <a:cubicBezTo>
                        <a:pt x="155371" y="58716"/>
                        <a:pt x="158985" y="58716"/>
                        <a:pt x="163501" y="57813"/>
                      </a:cubicBezTo>
                      <a:lnTo>
                        <a:pt x="179761" y="52393"/>
                      </a:lnTo>
                      <a:cubicBezTo>
                        <a:pt x="181568" y="54199"/>
                        <a:pt x="184278" y="56910"/>
                        <a:pt x="186084" y="58716"/>
                      </a:cubicBezTo>
                      <a:lnTo>
                        <a:pt x="180664" y="74976"/>
                      </a:lnTo>
                      <a:cubicBezTo>
                        <a:pt x="179761" y="78589"/>
                        <a:pt x="179761" y="83106"/>
                        <a:pt x="181568" y="86719"/>
                      </a:cubicBezTo>
                      <a:cubicBezTo>
                        <a:pt x="183374" y="90332"/>
                        <a:pt x="185181" y="93946"/>
                        <a:pt x="186084" y="97559"/>
                      </a:cubicBezTo>
                      <a:cubicBezTo>
                        <a:pt x="186988" y="101172"/>
                        <a:pt x="189698" y="104786"/>
                        <a:pt x="193311" y="106592"/>
                      </a:cubicBezTo>
                      <a:lnTo>
                        <a:pt x="208667" y="113819"/>
                      </a:lnTo>
                      <a:lnTo>
                        <a:pt x="208667" y="122852"/>
                      </a:lnTo>
                      <a:lnTo>
                        <a:pt x="208667" y="122852"/>
                      </a:lnTo>
                      <a:close/>
                    </a:path>
                  </a:pathLst>
                </a:custGeom>
                <a:solidFill>
                  <a:srgbClr val="010101"/>
                </a:solidFill>
                <a:ln w="9028" cap="flat">
                  <a:noFill/>
                  <a:prstDash val="solid"/>
                  <a:miter/>
                </a:ln>
              </p:spPr>
              <p:txBody>
                <a:bodyPr rtlCol="0" anchor="ctr"/>
                <a:lstStyle/>
                <a:p>
                  <a:endParaRPr lang="en-US"/>
                </a:p>
              </p:txBody>
            </p:sp>
            <p:sp>
              <p:nvSpPr>
                <p:cNvPr id="13" name="Freeform 330">
                  <a:extLst>
                    <a:ext uri="{FF2B5EF4-FFF2-40B4-BE49-F238E27FC236}">
                      <a16:creationId xmlns:a16="http://schemas.microsoft.com/office/drawing/2014/main" id="{67F1F335-9C00-E97E-DC19-53D3C85EB433}"/>
                    </a:ext>
                  </a:extLst>
                </p:cNvPr>
                <p:cNvSpPr/>
                <p:nvPr/>
              </p:nvSpPr>
              <p:spPr>
                <a:xfrm>
                  <a:off x="4026418" y="2855246"/>
                  <a:ext cx="667554" cy="88525"/>
                </a:xfrm>
                <a:custGeom>
                  <a:avLst/>
                  <a:gdLst>
                    <a:gd name="connsiteX0" fmla="*/ 652198 w 667554"/>
                    <a:gd name="connsiteY0" fmla="*/ 14453 h 88525"/>
                    <a:gd name="connsiteX1" fmla="*/ 652198 w 667554"/>
                    <a:gd name="connsiteY1" fmla="*/ 14453 h 88525"/>
                    <a:gd name="connsiteX2" fmla="*/ 340552 w 667554"/>
                    <a:gd name="connsiteY2" fmla="*/ 14453 h 88525"/>
                    <a:gd name="connsiteX3" fmla="*/ 340552 w 667554"/>
                    <a:gd name="connsiteY3" fmla="*/ 0 h 88525"/>
                    <a:gd name="connsiteX4" fmla="*/ 310743 w 667554"/>
                    <a:gd name="connsiteY4" fmla="*/ 0 h 88525"/>
                    <a:gd name="connsiteX5" fmla="*/ 310743 w 667554"/>
                    <a:gd name="connsiteY5" fmla="*/ 14453 h 88525"/>
                    <a:gd name="connsiteX6" fmla="*/ 14453 w 667554"/>
                    <a:gd name="connsiteY6" fmla="*/ 14453 h 88525"/>
                    <a:gd name="connsiteX7" fmla="*/ 0 w 667554"/>
                    <a:gd name="connsiteY7" fmla="*/ 28906 h 88525"/>
                    <a:gd name="connsiteX8" fmla="*/ 0 w 667554"/>
                    <a:gd name="connsiteY8" fmla="*/ 28906 h 88525"/>
                    <a:gd name="connsiteX9" fmla="*/ 0 w 667554"/>
                    <a:gd name="connsiteY9" fmla="*/ 88526 h 88525"/>
                    <a:gd name="connsiteX10" fmla="*/ 29810 w 667554"/>
                    <a:gd name="connsiteY10" fmla="*/ 88526 h 88525"/>
                    <a:gd name="connsiteX11" fmla="*/ 29810 w 667554"/>
                    <a:gd name="connsiteY11" fmla="*/ 44263 h 88525"/>
                    <a:gd name="connsiteX12" fmla="*/ 311646 w 667554"/>
                    <a:gd name="connsiteY12" fmla="*/ 44263 h 88525"/>
                    <a:gd name="connsiteX13" fmla="*/ 311646 w 667554"/>
                    <a:gd name="connsiteY13" fmla="*/ 58716 h 88525"/>
                    <a:gd name="connsiteX14" fmla="*/ 341456 w 667554"/>
                    <a:gd name="connsiteY14" fmla="*/ 58716 h 88525"/>
                    <a:gd name="connsiteX15" fmla="*/ 341456 w 667554"/>
                    <a:gd name="connsiteY15" fmla="*/ 44263 h 88525"/>
                    <a:gd name="connsiteX16" fmla="*/ 637745 w 667554"/>
                    <a:gd name="connsiteY16" fmla="*/ 44263 h 88525"/>
                    <a:gd name="connsiteX17" fmla="*/ 637745 w 667554"/>
                    <a:gd name="connsiteY17" fmla="*/ 58716 h 88525"/>
                    <a:gd name="connsiteX18" fmla="*/ 667555 w 667554"/>
                    <a:gd name="connsiteY18" fmla="*/ 58716 h 88525"/>
                    <a:gd name="connsiteX19" fmla="*/ 667555 w 667554"/>
                    <a:gd name="connsiteY19" fmla="*/ 28906 h 88525"/>
                    <a:gd name="connsiteX20" fmla="*/ 652198 w 667554"/>
                    <a:gd name="connsiteY20" fmla="*/ 14453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554" h="88525">
                      <a:moveTo>
                        <a:pt x="652198" y="14453"/>
                      </a:moveTo>
                      <a:cubicBezTo>
                        <a:pt x="652198" y="14453"/>
                        <a:pt x="652198" y="14453"/>
                        <a:pt x="652198" y="14453"/>
                      </a:cubicBezTo>
                      <a:lnTo>
                        <a:pt x="340552" y="14453"/>
                      </a:lnTo>
                      <a:lnTo>
                        <a:pt x="340552" y="0"/>
                      </a:lnTo>
                      <a:lnTo>
                        <a:pt x="310743" y="0"/>
                      </a:lnTo>
                      <a:lnTo>
                        <a:pt x="310743" y="14453"/>
                      </a:lnTo>
                      <a:lnTo>
                        <a:pt x="14453" y="14453"/>
                      </a:lnTo>
                      <a:cubicBezTo>
                        <a:pt x="6323" y="14453"/>
                        <a:pt x="0" y="20777"/>
                        <a:pt x="0" y="28906"/>
                      </a:cubicBezTo>
                      <a:cubicBezTo>
                        <a:pt x="0" y="28906"/>
                        <a:pt x="0" y="28906"/>
                        <a:pt x="0" y="28906"/>
                      </a:cubicBezTo>
                      <a:lnTo>
                        <a:pt x="0" y="88526"/>
                      </a:lnTo>
                      <a:lnTo>
                        <a:pt x="29810" y="88526"/>
                      </a:lnTo>
                      <a:lnTo>
                        <a:pt x="29810" y="44263"/>
                      </a:lnTo>
                      <a:lnTo>
                        <a:pt x="311646" y="44263"/>
                      </a:lnTo>
                      <a:lnTo>
                        <a:pt x="311646" y="58716"/>
                      </a:lnTo>
                      <a:lnTo>
                        <a:pt x="341456" y="58716"/>
                      </a:lnTo>
                      <a:lnTo>
                        <a:pt x="341456" y="44263"/>
                      </a:lnTo>
                      <a:lnTo>
                        <a:pt x="637745" y="44263"/>
                      </a:lnTo>
                      <a:lnTo>
                        <a:pt x="637745" y="58716"/>
                      </a:lnTo>
                      <a:lnTo>
                        <a:pt x="667555" y="58716"/>
                      </a:lnTo>
                      <a:lnTo>
                        <a:pt x="667555" y="28906"/>
                      </a:lnTo>
                      <a:cubicBezTo>
                        <a:pt x="666651" y="21680"/>
                        <a:pt x="660328" y="14453"/>
                        <a:pt x="652198" y="14453"/>
                      </a:cubicBezTo>
                      <a:close/>
                    </a:path>
                  </a:pathLst>
                </a:custGeom>
                <a:solidFill>
                  <a:srgbClr val="010101"/>
                </a:solidFill>
                <a:ln w="9028" cap="flat">
                  <a:noFill/>
                  <a:prstDash val="solid"/>
                  <a:miter/>
                </a:ln>
              </p:spPr>
              <p:txBody>
                <a:bodyPr rtlCol="0" anchor="ctr"/>
                <a:lstStyle/>
                <a:p>
                  <a:endParaRPr lang="en-US"/>
                </a:p>
              </p:txBody>
            </p:sp>
            <p:sp>
              <p:nvSpPr>
                <p:cNvPr id="14" name="Freeform 331">
                  <a:extLst>
                    <a:ext uri="{FF2B5EF4-FFF2-40B4-BE49-F238E27FC236}">
                      <a16:creationId xmlns:a16="http://schemas.microsoft.com/office/drawing/2014/main" id="{EA2443DE-1C65-928E-A532-B705BEC42AF3}"/>
                    </a:ext>
                  </a:extLst>
                </p:cNvPr>
                <p:cNvSpPr/>
                <p:nvPr/>
              </p:nvSpPr>
              <p:spPr>
                <a:xfrm>
                  <a:off x="4338064" y="2351193"/>
                  <a:ext cx="192407" cy="206860"/>
                </a:xfrm>
                <a:custGeom>
                  <a:avLst/>
                  <a:gdLst>
                    <a:gd name="connsiteX0" fmla="*/ 177051 w 192407"/>
                    <a:gd name="connsiteY0" fmla="*/ 14453 h 206860"/>
                    <a:gd name="connsiteX1" fmla="*/ 177051 w 192407"/>
                    <a:gd name="connsiteY1" fmla="*/ 14453 h 206860"/>
                    <a:gd name="connsiteX2" fmla="*/ 132788 w 192407"/>
                    <a:gd name="connsiteY2" fmla="*/ 14453 h 206860"/>
                    <a:gd name="connsiteX3" fmla="*/ 118335 w 192407"/>
                    <a:gd name="connsiteY3" fmla="*/ 0 h 206860"/>
                    <a:gd name="connsiteX4" fmla="*/ 118335 w 192407"/>
                    <a:gd name="connsiteY4" fmla="*/ 0 h 206860"/>
                    <a:gd name="connsiteX5" fmla="*/ 14453 w 192407"/>
                    <a:gd name="connsiteY5" fmla="*/ 0 h 206860"/>
                    <a:gd name="connsiteX6" fmla="*/ 0 w 192407"/>
                    <a:gd name="connsiteY6" fmla="*/ 14453 h 206860"/>
                    <a:gd name="connsiteX7" fmla="*/ 0 w 192407"/>
                    <a:gd name="connsiteY7" fmla="*/ 14453 h 206860"/>
                    <a:gd name="connsiteX8" fmla="*/ 0 w 192407"/>
                    <a:gd name="connsiteY8" fmla="*/ 206861 h 206860"/>
                    <a:gd name="connsiteX9" fmla="*/ 29810 w 192407"/>
                    <a:gd name="connsiteY9" fmla="*/ 206861 h 206860"/>
                    <a:gd name="connsiteX10" fmla="*/ 29810 w 192407"/>
                    <a:gd name="connsiteY10" fmla="*/ 118335 h 206860"/>
                    <a:gd name="connsiteX11" fmla="*/ 103882 w 192407"/>
                    <a:gd name="connsiteY11" fmla="*/ 118335 h 206860"/>
                    <a:gd name="connsiteX12" fmla="*/ 118335 w 192407"/>
                    <a:gd name="connsiteY12" fmla="*/ 132788 h 206860"/>
                    <a:gd name="connsiteX13" fmla="*/ 118335 w 192407"/>
                    <a:gd name="connsiteY13" fmla="*/ 132788 h 206860"/>
                    <a:gd name="connsiteX14" fmla="*/ 177954 w 192407"/>
                    <a:gd name="connsiteY14" fmla="*/ 132788 h 206860"/>
                    <a:gd name="connsiteX15" fmla="*/ 192408 w 192407"/>
                    <a:gd name="connsiteY15" fmla="*/ 118335 h 206860"/>
                    <a:gd name="connsiteX16" fmla="*/ 192408 w 192407"/>
                    <a:gd name="connsiteY16" fmla="*/ 118335 h 206860"/>
                    <a:gd name="connsiteX17" fmla="*/ 192408 w 192407"/>
                    <a:gd name="connsiteY17" fmla="*/ 29809 h 206860"/>
                    <a:gd name="connsiteX18" fmla="*/ 177051 w 192407"/>
                    <a:gd name="connsiteY18" fmla="*/ 14453 h 206860"/>
                    <a:gd name="connsiteX19" fmla="*/ 102979 w 192407"/>
                    <a:gd name="connsiteY19" fmla="*/ 89429 h 206860"/>
                    <a:gd name="connsiteX20" fmla="*/ 28906 w 192407"/>
                    <a:gd name="connsiteY20" fmla="*/ 89429 h 206860"/>
                    <a:gd name="connsiteX21" fmla="*/ 28906 w 192407"/>
                    <a:gd name="connsiteY21" fmla="*/ 29809 h 206860"/>
                    <a:gd name="connsiteX22" fmla="*/ 102979 w 192407"/>
                    <a:gd name="connsiteY22" fmla="*/ 29809 h 206860"/>
                    <a:gd name="connsiteX23" fmla="*/ 102979 w 192407"/>
                    <a:gd name="connsiteY23" fmla="*/ 89429 h 206860"/>
                    <a:gd name="connsiteX24" fmla="*/ 162598 w 192407"/>
                    <a:gd name="connsiteY24" fmla="*/ 103882 h 206860"/>
                    <a:gd name="connsiteX25" fmla="*/ 132788 w 192407"/>
                    <a:gd name="connsiteY25" fmla="*/ 103882 h 206860"/>
                    <a:gd name="connsiteX26" fmla="*/ 132788 w 192407"/>
                    <a:gd name="connsiteY26" fmla="*/ 44263 h 206860"/>
                    <a:gd name="connsiteX27" fmla="*/ 162598 w 192407"/>
                    <a:gd name="connsiteY27" fmla="*/ 44263 h 206860"/>
                    <a:gd name="connsiteX28" fmla="*/ 162598 w 192407"/>
                    <a:gd name="connsiteY28" fmla="*/ 103882 h 2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407" h="206860">
                      <a:moveTo>
                        <a:pt x="177051" y="14453"/>
                      </a:moveTo>
                      <a:cubicBezTo>
                        <a:pt x="177051" y="14453"/>
                        <a:pt x="177051" y="14453"/>
                        <a:pt x="177051" y="14453"/>
                      </a:cubicBezTo>
                      <a:lnTo>
                        <a:pt x="132788" y="14453"/>
                      </a:lnTo>
                      <a:cubicBezTo>
                        <a:pt x="132788" y="6323"/>
                        <a:pt x="126465" y="0"/>
                        <a:pt x="118335" y="0"/>
                      </a:cubicBezTo>
                      <a:cubicBezTo>
                        <a:pt x="118335" y="0"/>
                        <a:pt x="118335" y="0"/>
                        <a:pt x="118335" y="0"/>
                      </a:cubicBezTo>
                      <a:lnTo>
                        <a:pt x="14453" y="0"/>
                      </a:lnTo>
                      <a:cubicBezTo>
                        <a:pt x="6323" y="0"/>
                        <a:pt x="0" y="6323"/>
                        <a:pt x="0" y="14453"/>
                      </a:cubicBezTo>
                      <a:cubicBezTo>
                        <a:pt x="0" y="14453"/>
                        <a:pt x="0" y="14453"/>
                        <a:pt x="0" y="14453"/>
                      </a:cubicBezTo>
                      <a:lnTo>
                        <a:pt x="0" y="206861"/>
                      </a:lnTo>
                      <a:lnTo>
                        <a:pt x="29810" y="206861"/>
                      </a:lnTo>
                      <a:lnTo>
                        <a:pt x="29810" y="118335"/>
                      </a:lnTo>
                      <a:lnTo>
                        <a:pt x="103882" y="118335"/>
                      </a:lnTo>
                      <a:cubicBezTo>
                        <a:pt x="103882" y="126465"/>
                        <a:pt x="110205" y="132788"/>
                        <a:pt x="118335" y="132788"/>
                      </a:cubicBezTo>
                      <a:cubicBezTo>
                        <a:pt x="118335" y="132788"/>
                        <a:pt x="118335" y="132788"/>
                        <a:pt x="118335" y="132788"/>
                      </a:cubicBezTo>
                      <a:lnTo>
                        <a:pt x="177954" y="132788"/>
                      </a:lnTo>
                      <a:cubicBezTo>
                        <a:pt x="186084" y="132788"/>
                        <a:pt x="192408" y="126465"/>
                        <a:pt x="192408" y="118335"/>
                      </a:cubicBezTo>
                      <a:cubicBezTo>
                        <a:pt x="192408" y="118335"/>
                        <a:pt x="192408" y="118335"/>
                        <a:pt x="192408" y="118335"/>
                      </a:cubicBezTo>
                      <a:lnTo>
                        <a:pt x="192408" y="29809"/>
                      </a:lnTo>
                      <a:cubicBezTo>
                        <a:pt x="192408" y="21680"/>
                        <a:pt x="185181" y="14453"/>
                        <a:pt x="177051" y="14453"/>
                      </a:cubicBezTo>
                      <a:close/>
                      <a:moveTo>
                        <a:pt x="102979" y="89429"/>
                      </a:moveTo>
                      <a:lnTo>
                        <a:pt x="28906" y="89429"/>
                      </a:lnTo>
                      <a:lnTo>
                        <a:pt x="28906" y="29809"/>
                      </a:lnTo>
                      <a:lnTo>
                        <a:pt x="102979" y="29809"/>
                      </a:lnTo>
                      <a:lnTo>
                        <a:pt x="102979" y="89429"/>
                      </a:lnTo>
                      <a:close/>
                      <a:moveTo>
                        <a:pt x="162598" y="103882"/>
                      </a:moveTo>
                      <a:lnTo>
                        <a:pt x="132788" y="103882"/>
                      </a:lnTo>
                      <a:lnTo>
                        <a:pt x="132788" y="44263"/>
                      </a:lnTo>
                      <a:lnTo>
                        <a:pt x="162598" y="44263"/>
                      </a:lnTo>
                      <a:lnTo>
                        <a:pt x="162598" y="103882"/>
                      </a:lnTo>
                      <a:close/>
                    </a:path>
                  </a:pathLst>
                </a:custGeom>
                <a:solidFill>
                  <a:srgbClr val="010101"/>
                </a:solidFill>
                <a:ln w="9028" cap="flat">
                  <a:noFill/>
                  <a:prstDash val="solid"/>
                  <a:miter/>
                </a:ln>
              </p:spPr>
              <p:txBody>
                <a:bodyPr rtlCol="0" anchor="ctr"/>
                <a:lstStyle/>
                <a:p>
                  <a:endParaRPr lang="en-US"/>
                </a:p>
              </p:txBody>
            </p:sp>
            <p:sp>
              <p:nvSpPr>
                <p:cNvPr id="15" name="Freeform 332">
                  <a:extLst>
                    <a:ext uri="{FF2B5EF4-FFF2-40B4-BE49-F238E27FC236}">
                      <a16:creationId xmlns:a16="http://schemas.microsoft.com/office/drawing/2014/main" id="{8D2A789C-D8E6-C9BE-70AE-CF8BBBA6441A}"/>
                    </a:ext>
                  </a:extLst>
                </p:cNvPr>
                <p:cNvSpPr/>
                <p:nvPr/>
              </p:nvSpPr>
              <p:spPr>
                <a:xfrm>
                  <a:off x="4026418" y="2973581"/>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endParaRPr lang="en-US"/>
                </a:p>
              </p:txBody>
            </p:sp>
            <p:sp>
              <p:nvSpPr>
                <p:cNvPr id="16" name="Freeform 333">
                  <a:extLst>
                    <a:ext uri="{FF2B5EF4-FFF2-40B4-BE49-F238E27FC236}">
                      <a16:creationId xmlns:a16="http://schemas.microsoft.com/office/drawing/2014/main" id="{FA0B8DBD-C867-6693-AECC-77785C9138AA}"/>
                    </a:ext>
                  </a:extLst>
                </p:cNvPr>
                <p:cNvSpPr/>
                <p:nvPr/>
              </p:nvSpPr>
              <p:spPr>
                <a:xfrm>
                  <a:off x="4663260" y="2943772"/>
                  <a:ext cx="29809" cy="29809"/>
                </a:xfrm>
                <a:custGeom>
                  <a:avLst/>
                  <a:gdLst>
                    <a:gd name="connsiteX0" fmla="*/ 0 w 29809"/>
                    <a:gd name="connsiteY0" fmla="*/ 0 h 29809"/>
                    <a:gd name="connsiteX1" fmla="*/ 29810 w 29809"/>
                    <a:gd name="connsiteY1" fmla="*/ 0 h 29809"/>
                    <a:gd name="connsiteX2" fmla="*/ 29810 w 29809"/>
                    <a:gd name="connsiteY2" fmla="*/ 29810 h 29809"/>
                    <a:gd name="connsiteX3" fmla="*/ 0 w 29809"/>
                    <a:gd name="connsiteY3" fmla="*/ 29810 h 29809"/>
                  </a:gdLst>
                  <a:ahLst/>
                  <a:cxnLst>
                    <a:cxn ang="0">
                      <a:pos x="connsiteX0" y="connsiteY0"/>
                    </a:cxn>
                    <a:cxn ang="0">
                      <a:pos x="connsiteX1" y="connsiteY1"/>
                    </a:cxn>
                    <a:cxn ang="0">
                      <a:pos x="connsiteX2" y="connsiteY2"/>
                    </a:cxn>
                    <a:cxn ang="0">
                      <a:pos x="connsiteX3" y="connsiteY3"/>
                    </a:cxn>
                  </a:cxnLst>
                  <a:rect l="l" t="t" r="r" b="b"/>
                  <a:pathLst>
                    <a:path w="29809" h="29809">
                      <a:moveTo>
                        <a:pt x="0" y="0"/>
                      </a:moveTo>
                      <a:lnTo>
                        <a:pt x="29810" y="0"/>
                      </a:lnTo>
                      <a:lnTo>
                        <a:pt x="29810" y="29810"/>
                      </a:lnTo>
                      <a:lnTo>
                        <a:pt x="0" y="29810"/>
                      </a:lnTo>
                      <a:close/>
                    </a:path>
                  </a:pathLst>
                </a:custGeom>
                <a:solidFill>
                  <a:srgbClr val="010101"/>
                </a:solidFill>
                <a:ln w="9028" cap="flat">
                  <a:noFill/>
                  <a:prstDash val="solid"/>
                  <a:miter/>
                </a:ln>
              </p:spPr>
              <p:txBody>
                <a:bodyPr rtlCol="0" anchor="ctr"/>
                <a:lstStyle/>
                <a:p>
                  <a:endParaRPr lang="en-US"/>
                </a:p>
              </p:txBody>
            </p:sp>
            <p:sp>
              <p:nvSpPr>
                <p:cNvPr id="17" name="Freeform 334">
                  <a:extLst>
                    <a:ext uri="{FF2B5EF4-FFF2-40B4-BE49-F238E27FC236}">
                      <a16:creationId xmlns:a16="http://schemas.microsoft.com/office/drawing/2014/main" id="{990DE631-867F-3403-7CD5-C153A5A8165C}"/>
                    </a:ext>
                  </a:extLst>
                </p:cNvPr>
                <p:cNvSpPr/>
                <p:nvPr/>
              </p:nvSpPr>
              <p:spPr>
                <a:xfrm>
                  <a:off x="4560281" y="3003391"/>
                  <a:ext cx="236670" cy="236670"/>
                </a:xfrm>
                <a:custGeom>
                  <a:avLst/>
                  <a:gdLst>
                    <a:gd name="connsiteX0" fmla="*/ 118335 w 236670"/>
                    <a:gd name="connsiteY0" fmla="*/ 0 h 236670"/>
                    <a:gd name="connsiteX1" fmla="*/ 0 w 236670"/>
                    <a:gd name="connsiteY1" fmla="*/ 118335 h 236670"/>
                    <a:gd name="connsiteX2" fmla="*/ 118335 w 236670"/>
                    <a:gd name="connsiteY2" fmla="*/ 236670 h 236670"/>
                    <a:gd name="connsiteX3" fmla="*/ 236670 w 236670"/>
                    <a:gd name="connsiteY3" fmla="*/ 118335 h 236670"/>
                    <a:gd name="connsiteX4" fmla="*/ 118335 w 236670"/>
                    <a:gd name="connsiteY4" fmla="*/ 0 h 236670"/>
                    <a:gd name="connsiteX5" fmla="*/ 132788 w 236670"/>
                    <a:gd name="connsiteY5" fmla="*/ 205957 h 236670"/>
                    <a:gd name="connsiteX6" fmla="*/ 132788 w 236670"/>
                    <a:gd name="connsiteY6" fmla="*/ 176148 h 236670"/>
                    <a:gd name="connsiteX7" fmla="*/ 102979 w 236670"/>
                    <a:gd name="connsiteY7" fmla="*/ 176148 h 236670"/>
                    <a:gd name="connsiteX8" fmla="*/ 102979 w 236670"/>
                    <a:gd name="connsiteY8" fmla="*/ 176148 h 236670"/>
                    <a:gd name="connsiteX9" fmla="*/ 102979 w 236670"/>
                    <a:gd name="connsiteY9" fmla="*/ 205957 h 236670"/>
                    <a:gd name="connsiteX10" fmla="*/ 28906 w 236670"/>
                    <a:gd name="connsiteY10" fmla="*/ 118335 h 236670"/>
                    <a:gd name="connsiteX11" fmla="*/ 102979 w 236670"/>
                    <a:gd name="connsiteY11" fmla="*/ 30713 h 236670"/>
                    <a:gd name="connsiteX12" fmla="*/ 102979 w 236670"/>
                    <a:gd name="connsiteY12" fmla="*/ 47876 h 236670"/>
                    <a:gd name="connsiteX13" fmla="*/ 102979 w 236670"/>
                    <a:gd name="connsiteY13" fmla="*/ 47876 h 236670"/>
                    <a:gd name="connsiteX14" fmla="*/ 127368 w 236670"/>
                    <a:gd name="connsiteY14" fmla="*/ 47876 h 236670"/>
                    <a:gd name="connsiteX15" fmla="*/ 132788 w 236670"/>
                    <a:gd name="connsiteY15" fmla="*/ 50586 h 236670"/>
                    <a:gd name="connsiteX16" fmla="*/ 132788 w 236670"/>
                    <a:gd name="connsiteY16" fmla="*/ 30713 h 236670"/>
                    <a:gd name="connsiteX17" fmla="*/ 205957 w 236670"/>
                    <a:gd name="connsiteY17" fmla="*/ 132788 h 236670"/>
                    <a:gd name="connsiteX18" fmla="*/ 132788 w 236670"/>
                    <a:gd name="connsiteY18" fmla="*/ 205957 h 2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670" h="236670">
                      <a:moveTo>
                        <a:pt x="118335" y="0"/>
                      </a:moveTo>
                      <a:cubicBezTo>
                        <a:pt x="53296" y="0"/>
                        <a:pt x="0" y="53296"/>
                        <a:pt x="0" y="118335"/>
                      </a:cubicBezTo>
                      <a:cubicBezTo>
                        <a:pt x="0" y="183374"/>
                        <a:pt x="53296" y="236670"/>
                        <a:pt x="118335" y="236670"/>
                      </a:cubicBezTo>
                      <a:cubicBezTo>
                        <a:pt x="183374" y="236670"/>
                        <a:pt x="236670" y="183374"/>
                        <a:pt x="236670" y="118335"/>
                      </a:cubicBezTo>
                      <a:cubicBezTo>
                        <a:pt x="236670" y="53296"/>
                        <a:pt x="183374" y="0"/>
                        <a:pt x="118335" y="0"/>
                      </a:cubicBezTo>
                      <a:close/>
                      <a:moveTo>
                        <a:pt x="132788" y="205957"/>
                      </a:moveTo>
                      <a:lnTo>
                        <a:pt x="132788" y="176148"/>
                      </a:lnTo>
                      <a:cubicBezTo>
                        <a:pt x="122852" y="178858"/>
                        <a:pt x="113818" y="177954"/>
                        <a:pt x="102979" y="176148"/>
                      </a:cubicBezTo>
                      <a:cubicBezTo>
                        <a:pt x="102979" y="176148"/>
                        <a:pt x="102979" y="176148"/>
                        <a:pt x="102979" y="176148"/>
                      </a:cubicBezTo>
                      <a:lnTo>
                        <a:pt x="102979" y="205957"/>
                      </a:lnTo>
                      <a:cubicBezTo>
                        <a:pt x="60523" y="198731"/>
                        <a:pt x="28906" y="161695"/>
                        <a:pt x="28906" y="118335"/>
                      </a:cubicBezTo>
                      <a:cubicBezTo>
                        <a:pt x="28906" y="74976"/>
                        <a:pt x="60523" y="37940"/>
                        <a:pt x="102979" y="30713"/>
                      </a:cubicBezTo>
                      <a:lnTo>
                        <a:pt x="102979" y="47876"/>
                      </a:lnTo>
                      <a:cubicBezTo>
                        <a:pt x="102979" y="47876"/>
                        <a:pt x="102979" y="47876"/>
                        <a:pt x="102979" y="47876"/>
                      </a:cubicBezTo>
                      <a:cubicBezTo>
                        <a:pt x="111109" y="46069"/>
                        <a:pt x="119238" y="46069"/>
                        <a:pt x="127368" y="47876"/>
                      </a:cubicBezTo>
                      <a:cubicBezTo>
                        <a:pt x="129175" y="48780"/>
                        <a:pt x="130981" y="49683"/>
                        <a:pt x="132788" y="50586"/>
                      </a:cubicBezTo>
                      <a:lnTo>
                        <a:pt x="132788" y="30713"/>
                      </a:lnTo>
                      <a:cubicBezTo>
                        <a:pt x="181568" y="38843"/>
                        <a:pt x="214087" y="84912"/>
                        <a:pt x="205957" y="132788"/>
                      </a:cubicBezTo>
                      <a:cubicBezTo>
                        <a:pt x="199634" y="170728"/>
                        <a:pt x="169824" y="199634"/>
                        <a:pt x="132788" y="205957"/>
                      </a:cubicBezTo>
                      <a:close/>
                    </a:path>
                  </a:pathLst>
                </a:custGeom>
                <a:solidFill>
                  <a:srgbClr val="010101"/>
                </a:solidFill>
                <a:ln w="9028" cap="flat">
                  <a:noFill/>
                  <a:prstDash val="solid"/>
                  <a:miter/>
                </a:ln>
              </p:spPr>
              <p:txBody>
                <a:bodyPr rtlCol="0" anchor="ctr"/>
                <a:lstStyle/>
                <a:p>
                  <a:endParaRPr lang="en-US"/>
                </a:p>
              </p:txBody>
            </p:sp>
          </p:grpSp>
          <p:sp>
            <p:nvSpPr>
              <p:cNvPr id="8" name="Freeform 325">
                <a:extLst>
                  <a:ext uri="{FF2B5EF4-FFF2-40B4-BE49-F238E27FC236}">
                    <a16:creationId xmlns:a16="http://schemas.microsoft.com/office/drawing/2014/main" id="{A33B30FD-D52F-C87A-711A-134889368602}"/>
                  </a:ext>
                </a:extLst>
              </p:cNvPr>
              <p:cNvSpPr/>
              <p:nvPr/>
            </p:nvSpPr>
            <p:spPr>
              <a:xfrm>
                <a:off x="4606351" y="3049460"/>
                <a:ext cx="111108" cy="144531"/>
              </a:xfrm>
              <a:custGeom>
                <a:avLst/>
                <a:gdLst>
                  <a:gd name="connsiteX0" fmla="*/ 111109 w 111108"/>
                  <a:gd name="connsiteY0" fmla="*/ 136402 h 144531"/>
                  <a:gd name="connsiteX1" fmla="*/ 77686 w 111108"/>
                  <a:gd name="connsiteY1" fmla="*/ 144531 h 144531"/>
                  <a:gd name="connsiteX2" fmla="*/ 25293 w 111108"/>
                  <a:gd name="connsiteY2" fmla="*/ 120142 h 144531"/>
                  <a:gd name="connsiteX3" fmla="*/ 13550 w 111108"/>
                  <a:gd name="connsiteY3" fmla="*/ 92139 h 144531"/>
                  <a:gd name="connsiteX4" fmla="*/ 0 w 111108"/>
                  <a:gd name="connsiteY4" fmla="*/ 92139 h 144531"/>
                  <a:gd name="connsiteX5" fmla="*/ 0 w 111108"/>
                  <a:gd name="connsiteY5" fmla="*/ 76782 h 144531"/>
                  <a:gd name="connsiteX6" fmla="*/ 11743 w 111108"/>
                  <a:gd name="connsiteY6" fmla="*/ 76782 h 144531"/>
                  <a:gd name="connsiteX7" fmla="*/ 11743 w 111108"/>
                  <a:gd name="connsiteY7" fmla="*/ 73169 h 144531"/>
                  <a:gd name="connsiteX8" fmla="*/ 11743 w 111108"/>
                  <a:gd name="connsiteY8" fmla="*/ 66846 h 144531"/>
                  <a:gd name="connsiteX9" fmla="*/ 0 w 111108"/>
                  <a:gd name="connsiteY9" fmla="*/ 66846 h 144531"/>
                  <a:gd name="connsiteX10" fmla="*/ 0 w 111108"/>
                  <a:gd name="connsiteY10" fmla="*/ 51489 h 144531"/>
                  <a:gd name="connsiteX11" fmla="*/ 14453 w 111108"/>
                  <a:gd name="connsiteY11" fmla="*/ 51489 h 144531"/>
                  <a:gd name="connsiteX12" fmla="*/ 28906 w 111108"/>
                  <a:gd name="connsiteY12" fmla="*/ 21680 h 144531"/>
                  <a:gd name="connsiteX13" fmla="*/ 78589 w 111108"/>
                  <a:gd name="connsiteY13" fmla="*/ 0 h 144531"/>
                  <a:gd name="connsiteX14" fmla="*/ 111109 w 111108"/>
                  <a:gd name="connsiteY14" fmla="*/ 6323 h 144531"/>
                  <a:gd name="connsiteX15" fmla="*/ 104785 w 111108"/>
                  <a:gd name="connsiteY15" fmla="*/ 30713 h 144531"/>
                  <a:gd name="connsiteX16" fmla="*/ 81299 w 111108"/>
                  <a:gd name="connsiteY16" fmla="*/ 25293 h 144531"/>
                  <a:gd name="connsiteX17" fmla="*/ 55103 w 111108"/>
                  <a:gd name="connsiteY17" fmla="*/ 37037 h 144531"/>
                  <a:gd name="connsiteX18" fmla="*/ 47876 w 111108"/>
                  <a:gd name="connsiteY18" fmla="*/ 50586 h 144531"/>
                  <a:gd name="connsiteX19" fmla="*/ 101172 w 111108"/>
                  <a:gd name="connsiteY19" fmla="*/ 50586 h 144531"/>
                  <a:gd name="connsiteX20" fmla="*/ 101172 w 111108"/>
                  <a:gd name="connsiteY20" fmla="*/ 65943 h 144531"/>
                  <a:gd name="connsiteX21" fmla="*/ 44263 w 111108"/>
                  <a:gd name="connsiteY21" fmla="*/ 65943 h 144531"/>
                  <a:gd name="connsiteX22" fmla="*/ 44263 w 111108"/>
                  <a:gd name="connsiteY22" fmla="*/ 72266 h 144531"/>
                  <a:gd name="connsiteX23" fmla="*/ 44263 w 111108"/>
                  <a:gd name="connsiteY23" fmla="*/ 75879 h 144531"/>
                  <a:gd name="connsiteX24" fmla="*/ 101172 w 111108"/>
                  <a:gd name="connsiteY24" fmla="*/ 75879 h 144531"/>
                  <a:gd name="connsiteX25" fmla="*/ 101172 w 111108"/>
                  <a:gd name="connsiteY25" fmla="*/ 91236 h 144531"/>
                  <a:gd name="connsiteX26" fmla="*/ 46973 w 111108"/>
                  <a:gd name="connsiteY26" fmla="*/ 91236 h 144531"/>
                  <a:gd name="connsiteX27" fmla="*/ 54199 w 111108"/>
                  <a:gd name="connsiteY27" fmla="*/ 106592 h 144531"/>
                  <a:gd name="connsiteX28" fmla="*/ 82202 w 111108"/>
                  <a:gd name="connsiteY28" fmla="*/ 117432 h 144531"/>
                  <a:gd name="connsiteX29" fmla="*/ 106592 w 111108"/>
                  <a:gd name="connsiteY29" fmla="*/ 112012 h 144531"/>
                  <a:gd name="connsiteX30" fmla="*/ 111109 w 111108"/>
                  <a:gd name="connsiteY30" fmla="*/ 136402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108" h="144531">
                    <a:moveTo>
                      <a:pt x="111109" y="136402"/>
                    </a:moveTo>
                    <a:cubicBezTo>
                      <a:pt x="103882" y="140918"/>
                      <a:pt x="91236" y="144531"/>
                      <a:pt x="77686" y="144531"/>
                    </a:cubicBezTo>
                    <a:cubicBezTo>
                      <a:pt x="56909" y="144531"/>
                      <a:pt x="37036" y="135498"/>
                      <a:pt x="25293" y="120142"/>
                    </a:cubicBezTo>
                    <a:cubicBezTo>
                      <a:pt x="19873" y="112915"/>
                      <a:pt x="15357" y="103882"/>
                      <a:pt x="13550" y="92139"/>
                    </a:cubicBezTo>
                    <a:lnTo>
                      <a:pt x="0" y="92139"/>
                    </a:lnTo>
                    <a:lnTo>
                      <a:pt x="0" y="76782"/>
                    </a:lnTo>
                    <a:lnTo>
                      <a:pt x="11743" y="76782"/>
                    </a:lnTo>
                    <a:cubicBezTo>
                      <a:pt x="11743" y="75879"/>
                      <a:pt x="11743" y="74072"/>
                      <a:pt x="11743" y="73169"/>
                    </a:cubicBezTo>
                    <a:cubicBezTo>
                      <a:pt x="11743" y="71363"/>
                      <a:pt x="11743" y="68653"/>
                      <a:pt x="11743" y="66846"/>
                    </a:cubicBezTo>
                    <a:lnTo>
                      <a:pt x="0" y="66846"/>
                    </a:lnTo>
                    <a:lnTo>
                      <a:pt x="0" y="51489"/>
                    </a:lnTo>
                    <a:lnTo>
                      <a:pt x="14453" y="51489"/>
                    </a:lnTo>
                    <a:cubicBezTo>
                      <a:pt x="17163" y="39746"/>
                      <a:pt x="22583" y="29810"/>
                      <a:pt x="28906" y="21680"/>
                    </a:cubicBezTo>
                    <a:cubicBezTo>
                      <a:pt x="41553" y="8130"/>
                      <a:pt x="58716" y="0"/>
                      <a:pt x="78589" y="0"/>
                    </a:cubicBezTo>
                    <a:cubicBezTo>
                      <a:pt x="92139" y="0"/>
                      <a:pt x="102979" y="2710"/>
                      <a:pt x="111109" y="6323"/>
                    </a:cubicBezTo>
                    <a:lnTo>
                      <a:pt x="104785" y="30713"/>
                    </a:lnTo>
                    <a:cubicBezTo>
                      <a:pt x="99365" y="28003"/>
                      <a:pt x="90332" y="25293"/>
                      <a:pt x="81299" y="25293"/>
                    </a:cubicBezTo>
                    <a:cubicBezTo>
                      <a:pt x="71362" y="25293"/>
                      <a:pt x="61426" y="28906"/>
                      <a:pt x="55103" y="37037"/>
                    </a:cubicBezTo>
                    <a:cubicBezTo>
                      <a:pt x="52393" y="40649"/>
                      <a:pt x="49683" y="45166"/>
                      <a:pt x="47876" y="50586"/>
                    </a:cubicBezTo>
                    <a:lnTo>
                      <a:pt x="101172" y="50586"/>
                    </a:lnTo>
                    <a:lnTo>
                      <a:pt x="101172" y="65943"/>
                    </a:lnTo>
                    <a:lnTo>
                      <a:pt x="44263" y="65943"/>
                    </a:lnTo>
                    <a:cubicBezTo>
                      <a:pt x="44263" y="67749"/>
                      <a:pt x="44263" y="70460"/>
                      <a:pt x="44263" y="72266"/>
                    </a:cubicBezTo>
                    <a:cubicBezTo>
                      <a:pt x="44263" y="73169"/>
                      <a:pt x="44263" y="74072"/>
                      <a:pt x="44263" y="75879"/>
                    </a:cubicBezTo>
                    <a:lnTo>
                      <a:pt x="101172" y="75879"/>
                    </a:lnTo>
                    <a:lnTo>
                      <a:pt x="101172" y="91236"/>
                    </a:lnTo>
                    <a:lnTo>
                      <a:pt x="46973" y="91236"/>
                    </a:lnTo>
                    <a:cubicBezTo>
                      <a:pt x="48779" y="97559"/>
                      <a:pt x="50586" y="102979"/>
                      <a:pt x="54199" y="106592"/>
                    </a:cubicBezTo>
                    <a:cubicBezTo>
                      <a:pt x="61426" y="114722"/>
                      <a:pt x="71362" y="117432"/>
                      <a:pt x="82202" y="117432"/>
                    </a:cubicBezTo>
                    <a:cubicBezTo>
                      <a:pt x="92139" y="117432"/>
                      <a:pt x="102075" y="113819"/>
                      <a:pt x="106592" y="112012"/>
                    </a:cubicBezTo>
                    <a:lnTo>
                      <a:pt x="111109" y="136402"/>
                    </a:lnTo>
                    <a:close/>
                  </a:path>
                </a:pathLst>
              </a:custGeom>
              <a:solidFill>
                <a:srgbClr val="000000"/>
              </a:solidFill>
              <a:ln w="9028" cap="flat">
                <a:noFill/>
                <a:prstDash val="solid"/>
                <a:miter/>
              </a:ln>
            </p:spPr>
            <p:txBody>
              <a:bodyPr rtlCol="0" anchor="ctr"/>
              <a:lstStyle/>
              <a:p>
                <a:endParaRPr lang="en-US"/>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448419" y="1079400"/>
            <a:ext cx="9234385" cy="3288205"/>
          </a:xfrm>
        </p:spPr>
        <p:txBody>
          <a:bodyPr>
            <a:normAutofit/>
          </a:bodyPr>
          <a:lstStyle/>
          <a:p>
            <a:pPr>
              <a:lnSpc>
                <a:spcPct val="110000"/>
              </a:lnSpc>
            </a:pPr>
            <a:r>
              <a:rPr lang="en-IE" sz="3600" b="1" dirty="0"/>
              <a:t>Congratulations </a:t>
            </a:r>
            <a:r>
              <a:rPr lang="en-IE" sz="3600" dirty="0"/>
              <a:t>your learning journey is progressing so well…keep going!</a:t>
            </a:r>
          </a:p>
          <a:p>
            <a:pPr>
              <a:lnSpc>
                <a:spcPct val="110000"/>
              </a:lnSpc>
            </a:pPr>
            <a:r>
              <a:rPr lang="en-IE" sz="3600" dirty="0"/>
              <a:t>In Module 5 we discuss &amp; explore </a:t>
            </a:r>
            <a:r>
              <a:rPr lang="en-IE" sz="3600" b="1" dirty="0"/>
              <a:t>Landscape Ecology</a:t>
            </a:r>
          </a:p>
          <a:p>
            <a:pPr>
              <a:lnSpc>
                <a:spcPct val="110000"/>
              </a:lnSpc>
            </a:pPr>
            <a:endParaRPr lang="en-IE"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 question mark">
            <a:extLst>
              <a:ext uri="{FF2B5EF4-FFF2-40B4-BE49-F238E27FC236}">
                <a16:creationId xmlns:a16="http://schemas.microsoft.com/office/drawing/2014/main" id="{6961A6EA-21D0-CDD4-7FB3-964AE84B112F}"/>
              </a:ext>
            </a:extLst>
          </p:cNvPr>
          <p:cNvPicPr>
            <a:picLocks noGrp="1" noChangeAspect="1"/>
          </p:cNvPicPr>
          <p:nvPr>
            <p:ph type="pic" sz="quarter" idx="10"/>
          </p:nvPr>
        </p:nvPicPr>
        <p:blipFill>
          <a:blip r:embed="rId2"/>
          <a:srcRect l="33559" r="33559"/>
          <a:stretch>
            <a:fillRect/>
          </a:stretch>
        </p:blip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sz="quarter" idx="18"/>
          </p:nvPr>
        </p:nvSpPr>
        <p:spPr>
          <a:xfrm>
            <a:off x="835671" y="1906490"/>
            <a:ext cx="7565379" cy="3291086"/>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Please take a few minutes to reflect on the following questions:</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What are some of the positive impacts that agroecology can have on communities?</a:t>
            </a:r>
          </a:p>
          <a:p>
            <a:pPr marL="342900" indent="-34290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Do you know of any practical tools that can foster food sovereignty among communities?</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sz="quarter" idx="16"/>
          </p:nvPr>
        </p:nvSpPr>
        <p:spPr>
          <a:xfrm>
            <a:off x="835671" y="913838"/>
            <a:ext cx="4990998" cy="992652"/>
          </a:xfrm>
        </p:spPr>
        <p:txBody>
          <a:bodyPr/>
          <a:lstStyle/>
          <a:p>
            <a:r>
              <a:rPr lang="en-IE"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first, let’s </a:t>
            </a:r>
            <a:r>
              <a:rPr lang="en-IE" b="1" dirty="0">
                <a:solidFill>
                  <a:srgbClr val="8DC64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REFLECT</a:t>
            </a:r>
          </a:p>
        </p:txBody>
      </p:sp>
    </p:spTree>
    <p:extLst>
      <p:ext uri="{BB962C8B-B14F-4D97-AF65-F5344CB8AC3E}">
        <p14:creationId xmlns:p14="http://schemas.microsoft.com/office/powerpoint/2010/main" val="34993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Introduction</a:t>
            </a:r>
            <a:endParaRPr/>
          </a:p>
        </p:txBody>
      </p:sp>
      <p:sp>
        <p:nvSpPr>
          <p:cNvPr id="267" name="Google Shape;267;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
          <p:cNvSpPr/>
          <p:nvPr/>
        </p:nvSpPr>
        <p:spPr>
          <a:xfrm>
            <a:off x="9481175" y="4399750"/>
            <a:ext cx="2395800" cy="1767000"/>
          </a:xfrm>
          <a:prstGeom prst="ellipse">
            <a:avLst/>
          </a:prstGeom>
          <a:solidFill>
            <a:srgbClr val="9FDAD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
          <p:cNvSpPr txBox="1">
            <a:spLocks noGrp="1"/>
          </p:cNvSpPr>
          <p:nvPr>
            <p:ph type="body" idx="1"/>
          </p:nvPr>
        </p:nvSpPr>
        <p:spPr>
          <a:xfrm>
            <a:off x="798450" y="1049550"/>
            <a:ext cx="8758800" cy="4758900"/>
          </a:xfrm>
          <a:prstGeom prst="rect">
            <a:avLst/>
          </a:prstGeom>
          <a:noFill/>
          <a:ln>
            <a:noFill/>
          </a:ln>
        </p:spPr>
        <p:txBody>
          <a:bodyPr spcFirstLastPara="1" wrap="square" lIns="91425" tIns="45700" rIns="91425" bIns="45700" anchor="t" anchorCtr="0">
            <a:noAutofit/>
          </a:bodyPr>
          <a:lstStyle/>
          <a:p>
            <a:pPr marL="228600" lvl="0" indent="-228600" rtl="0">
              <a:lnSpc>
                <a:spcPct val="90000"/>
              </a:lnSpc>
              <a:spcBef>
                <a:spcPts val="0"/>
              </a:spcBef>
              <a:spcAft>
                <a:spcPts val="0"/>
              </a:spcAft>
              <a:buClr>
                <a:srgbClr val="000000"/>
              </a:buClr>
              <a:buSzPts val="2400"/>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As a sustainable approach to agriculture, agroecology has a significant impact not only on the environment but also on the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socioeconomic and political dynamics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that shape agricultural production systems. </a:t>
            </a:r>
            <a:endParaRPr dirty="0"/>
          </a:p>
          <a:p>
            <a:pPr marL="228600" lvl="0" indent="-228600" rtl="0">
              <a:lnSpc>
                <a:spcPct val="90000"/>
              </a:lnSpc>
              <a:spcBef>
                <a:spcPts val="0"/>
              </a:spcBef>
              <a:spcAft>
                <a:spcPts val="0"/>
              </a:spcAft>
              <a:buClr>
                <a:srgbClr val="000000"/>
              </a:buClr>
              <a:buSzPts val="2400"/>
              <a:buNone/>
            </a:pPr>
            <a:endParaRPr sz="1100" dirty="0"/>
          </a:p>
          <a:p>
            <a:pPr marL="228600" lvl="0" indent="-228600" rtl="0">
              <a:lnSpc>
                <a:spcPct val="90000"/>
              </a:lnSpc>
              <a:spcBef>
                <a:spcPts val="0"/>
              </a:spcBef>
              <a:spcAft>
                <a:spcPts val="0"/>
              </a:spcAft>
              <a:buClr>
                <a:srgbClr val="000000"/>
              </a:buClr>
              <a:buSzPts val="2400"/>
              <a:buNone/>
            </a:pPr>
            <a:r>
              <a:rPr lang="en-US" dirty="0"/>
              <a:t>It results in </a:t>
            </a:r>
            <a:r>
              <a:rPr lang="en-US" b="1" dirty="0"/>
              <a:t>greater autonomy and well-being for food producers</a:t>
            </a:r>
            <a:r>
              <a:rPr lang="en-US" dirty="0"/>
              <a:t>, supports decent and meaningful forms of work within food systems and redefines interactions with non-human species and natural spaces. </a:t>
            </a:r>
            <a:endParaRPr dirty="0"/>
          </a:p>
          <a:p>
            <a:pPr marL="228600" lvl="0" indent="-228600" rtl="0">
              <a:lnSpc>
                <a:spcPct val="90000"/>
              </a:lnSpc>
              <a:spcBef>
                <a:spcPts val="0"/>
              </a:spcBef>
              <a:spcAft>
                <a:spcPts val="0"/>
              </a:spcAft>
              <a:buClr>
                <a:srgbClr val="000000"/>
              </a:buClr>
              <a:buSzPts val="2400"/>
              <a:buNone/>
            </a:pPr>
            <a:endParaRPr sz="1100" dirty="0"/>
          </a:p>
          <a:p>
            <a:pPr marL="228600" lvl="0" indent="-228600" rtl="0">
              <a:lnSpc>
                <a:spcPct val="90000"/>
              </a:lnSpc>
              <a:spcBef>
                <a:spcPts val="0"/>
              </a:spcBef>
              <a:spcAft>
                <a:spcPts val="0"/>
              </a:spcAft>
              <a:buClr>
                <a:srgbClr val="000000"/>
              </a:buClr>
              <a:buSzPts val="2400"/>
              <a:buNone/>
            </a:pPr>
            <a:r>
              <a:rPr lang="en-US" dirty="0"/>
              <a:t>As mentioned in module 3, the sociopolitical dimensions of agroecology include aspects such as the right to land, community seed banks, access to credit, local markets and knowledge sharing, work to build autonomous spaces that value local knowledge and transform food production into more ecologically sustainable and socially just systems.</a:t>
            </a:r>
            <a:endParaRPr dirty="0"/>
          </a:p>
          <a:p>
            <a:pPr marL="228600" lvl="0" indent="-228600" rtl="0">
              <a:lnSpc>
                <a:spcPct val="90000"/>
              </a:lnSpc>
              <a:spcBef>
                <a:spcPts val="1000"/>
              </a:spcBef>
              <a:spcAft>
                <a:spcPts val="0"/>
              </a:spcAft>
              <a:buClr>
                <a:srgbClr val="000000"/>
              </a:buClr>
              <a:buSzPts val="2400"/>
              <a:buNone/>
            </a:pPr>
            <a:endParaRPr dirty="0"/>
          </a:p>
        </p:txBody>
      </p:sp>
      <p:sp>
        <p:nvSpPr>
          <p:cNvPr id="274" name="Google Shape;274;p7"/>
          <p:cNvSpPr txBox="1">
            <a:spLocks noGrp="1"/>
          </p:cNvSpPr>
          <p:nvPr>
            <p:ph type="body" idx="2"/>
          </p:nvPr>
        </p:nvSpPr>
        <p:spPr>
          <a:xfrm>
            <a:off x="798456" y="470091"/>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Introduction </a:t>
            </a: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275" name="Google Shape;275;p7"/>
          <p:cNvGrpSpPr/>
          <p:nvPr/>
        </p:nvGrpSpPr>
        <p:grpSpPr>
          <a:xfrm rot="3730759">
            <a:off x="10590024" y="380632"/>
            <a:ext cx="949887" cy="1163493"/>
            <a:chOff x="7602444" y="4967675"/>
            <a:chExt cx="483620" cy="592374"/>
          </a:xfrm>
        </p:grpSpPr>
        <p:grpSp>
          <p:nvGrpSpPr>
            <p:cNvPr id="276" name="Google Shape;276;p7"/>
            <p:cNvGrpSpPr/>
            <p:nvPr/>
          </p:nvGrpSpPr>
          <p:grpSpPr>
            <a:xfrm>
              <a:off x="7618661" y="4967675"/>
              <a:ext cx="467403" cy="507609"/>
              <a:chOff x="2251964" y="3590497"/>
              <a:chExt cx="467403" cy="507609"/>
            </a:xfrm>
          </p:grpSpPr>
          <p:sp>
            <p:nvSpPr>
              <p:cNvPr id="277" name="Google Shape;277;p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0" name="Google Shape;280;p7"/>
            <p:cNvGrpSpPr/>
            <p:nvPr/>
          </p:nvGrpSpPr>
          <p:grpSpPr>
            <a:xfrm>
              <a:off x="7602444" y="4993761"/>
              <a:ext cx="421973" cy="566288"/>
              <a:chOff x="2235747" y="3616583"/>
              <a:chExt cx="421973" cy="566288"/>
            </a:xfrm>
          </p:grpSpPr>
          <p:sp>
            <p:nvSpPr>
              <p:cNvPr id="281" name="Google Shape;281;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83" name="Google Shape;283;p7"/>
          <p:cNvSpPr txBox="1"/>
          <p:nvPr/>
        </p:nvSpPr>
        <p:spPr>
          <a:xfrm>
            <a:off x="9593525" y="4620909"/>
            <a:ext cx="2171100" cy="176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Find out more: </a:t>
            </a:r>
            <a:endParaRPr sz="20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2000" b="1" i="0" u="sng" strike="noStrike" cap="none" dirty="0">
                <a:solidFill>
                  <a:schemeClr val="hlink"/>
                </a:solidFill>
                <a:latin typeface="Calibri" panose="020F0502020204030204" pitchFamily="34" charset="0"/>
                <a:ea typeface="Calibri" panose="020F0502020204030204" pitchFamily="34" charset="0"/>
                <a:cs typeface="Calibri" panose="020F0502020204030204" pitchFamily="34" charset="0"/>
                <a:sym typeface="Arial"/>
                <a:hlinkClick r:id="rId3"/>
              </a:rPr>
              <a:t>Human and social values in agroecology</a:t>
            </a:r>
            <a:endParaRPr sz="20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8"/>
          <p:cNvSpPr txBox="1">
            <a:spLocks noGrp="1"/>
          </p:cNvSpPr>
          <p:nvPr>
            <p:ph type="body" idx="1"/>
          </p:nvPr>
        </p:nvSpPr>
        <p:spPr>
          <a:xfrm>
            <a:off x="4912280" y="827778"/>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SDGs</a:t>
            </a:r>
            <a:endParaRPr>
              <a:solidFill>
                <a:srgbClr val="6AA84F"/>
              </a:solidFill>
            </a:endParaRPr>
          </a:p>
        </p:txBody>
      </p:sp>
      <p:sp>
        <p:nvSpPr>
          <p:cNvPr id="289" name="Google Shape;289;p8"/>
          <p:cNvSpPr txBox="1">
            <a:spLocks noGrp="1"/>
          </p:cNvSpPr>
          <p:nvPr>
            <p:ph type="body" idx="2"/>
          </p:nvPr>
        </p:nvSpPr>
        <p:spPr>
          <a:xfrm>
            <a:off x="4374625" y="1167075"/>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a:t>Agroecology aligns with the UN Sustainable Development Goals (SDGs), providing a key response to drive the sustainable transformation of our food systems. It supports food producers in reducing production costs, which translates into higher income, economic stability and resilience.</a:t>
            </a:r>
            <a:endParaRPr sz="1800"/>
          </a:p>
        </p:txBody>
      </p:sp>
      <p:sp>
        <p:nvSpPr>
          <p:cNvPr id="290" name="Google Shape;290;p8"/>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1</a:t>
            </a:r>
            <a:endParaRPr/>
          </a:p>
        </p:txBody>
      </p:sp>
      <p:sp>
        <p:nvSpPr>
          <p:cNvPr id="291" name="Google Shape;291;p8"/>
          <p:cNvSpPr txBox="1">
            <a:spLocks noGrp="1"/>
          </p:cNvSpPr>
          <p:nvPr>
            <p:ph type="body" idx="5"/>
          </p:nvPr>
        </p:nvSpPr>
        <p:spPr>
          <a:xfrm>
            <a:off x="4927792" y="2684061"/>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Optimisation</a:t>
            </a:r>
            <a:endParaRPr>
              <a:solidFill>
                <a:srgbClr val="6AA84F"/>
              </a:solidFill>
            </a:endParaRPr>
          </a:p>
          <a:p>
            <a:pPr marL="0" lvl="0" indent="0" algn="r" rtl="0">
              <a:lnSpc>
                <a:spcPct val="100000"/>
              </a:lnSpc>
              <a:spcBef>
                <a:spcPts val="0"/>
              </a:spcBef>
              <a:spcAft>
                <a:spcPts val="0"/>
              </a:spcAft>
              <a:buClr>
                <a:srgbClr val="8DC641"/>
              </a:buClr>
              <a:buSzPts val="2400"/>
              <a:buNone/>
            </a:pP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2" name="Google Shape;292;p8"/>
          <p:cNvSpPr txBox="1">
            <a:spLocks noGrp="1"/>
          </p:cNvSpPr>
          <p:nvPr>
            <p:ph type="body" idx="6"/>
          </p:nvPr>
        </p:nvSpPr>
        <p:spPr>
          <a:xfrm>
            <a:off x="4374525" y="3104450"/>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a:t>By optimising the use of local and renewable resources and knowledge, agroecology enables agricultural production systems to harness the benefits of ecosystems, such as pest control, pollination, soil health and erosion control, while ensuring productivity.</a:t>
            </a:r>
            <a:endParaRPr sz="1800"/>
          </a:p>
          <a:p>
            <a:pPr marL="0" lvl="0" indent="0" algn="r" rtl="0">
              <a:lnSpc>
                <a:spcPct val="100000"/>
              </a:lnSpc>
              <a:spcBef>
                <a:spcPts val="1000"/>
              </a:spcBef>
              <a:spcAft>
                <a:spcPts val="0"/>
              </a:spcAft>
              <a:buClr>
                <a:srgbClr val="000000"/>
              </a:buClr>
              <a:buSzPts val="2200"/>
              <a:buNone/>
            </a:pPr>
            <a:endParaRPr sz="1800"/>
          </a:p>
        </p:txBody>
      </p:sp>
      <p:sp>
        <p:nvSpPr>
          <p:cNvPr id="293" name="Google Shape;293;p8"/>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2</a:t>
            </a:r>
            <a:endParaRPr/>
          </a:p>
        </p:txBody>
      </p:sp>
      <p:sp>
        <p:nvSpPr>
          <p:cNvPr id="294" name="Google Shape;294;p8"/>
          <p:cNvSpPr txBox="1">
            <a:spLocks noGrp="1"/>
          </p:cNvSpPr>
          <p:nvPr>
            <p:ph type="body" idx="8"/>
          </p:nvPr>
        </p:nvSpPr>
        <p:spPr>
          <a:xfrm>
            <a:off x="4927852" y="4540333"/>
            <a:ext cx="6562800" cy="33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8DC641"/>
              </a:buClr>
              <a:buSzPts val="2400"/>
              <a:buNone/>
            </a:pPr>
            <a:r>
              <a:rPr lang="en-US">
                <a:solidFill>
                  <a:srgbClr val="6AA84F"/>
                </a:solidFill>
              </a:rPr>
              <a:t>Healthier</a:t>
            </a:r>
            <a:endParaRPr>
              <a:solidFill>
                <a:srgbClr val="6AA84F"/>
              </a:solidFill>
            </a:endParaRPr>
          </a:p>
          <a:p>
            <a:pPr marL="0" lvl="0" indent="0" algn="r" rtl="0">
              <a:lnSpc>
                <a:spcPct val="100000"/>
              </a:lnSpc>
              <a:spcBef>
                <a:spcPts val="1000"/>
              </a:spcBef>
              <a:spcAft>
                <a:spcPts val="0"/>
              </a:spcAft>
              <a:buClr>
                <a:srgbClr val="8DC641"/>
              </a:buClr>
              <a:buSzPts val="2400"/>
              <a:buNone/>
            </a:pPr>
            <a:endParaRPr>
              <a:solidFill>
                <a:srgbClr val="6AA84F"/>
              </a:solidFill>
            </a:endParaRPr>
          </a:p>
        </p:txBody>
      </p:sp>
      <p:sp>
        <p:nvSpPr>
          <p:cNvPr id="295" name="Google Shape;295;p8"/>
          <p:cNvSpPr txBox="1">
            <a:spLocks noGrp="1"/>
          </p:cNvSpPr>
          <p:nvPr>
            <p:ph type="body" idx="9"/>
          </p:nvPr>
        </p:nvSpPr>
        <p:spPr>
          <a:xfrm>
            <a:off x="4374625" y="4955850"/>
            <a:ext cx="7095600" cy="999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US" sz="1800"/>
              <a:t>Furthermore, by minimising the use of potentially harmful agrochemical inputs, it reduces the negative effects of agriculture on human and environmental health and, by re-localising diets, can help inform sustainable and healthy diets. </a:t>
            </a:r>
            <a:endParaRPr sz="1800"/>
          </a:p>
          <a:p>
            <a:pPr marL="0" lvl="0" indent="0" algn="r" rtl="0">
              <a:lnSpc>
                <a:spcPct val="100000"/>
              </a:lnSpc>
              <a:spcBef>
                <a:spcPts val="1000"/>
              </a:spcBef>
              <a:spcAft>
                <a:spcPts val="0"/>
              </a:spcAft>
              <a:buClr>
                <a:srgbClr val="000000"/>
              </a:buClr>
              <a:buSzPts val="2200"/>
              <a:buNone/>
            </a:pPr>
            <a:endParaRPr sz="2400"/>
          </a:p>
        </p:txBody>
      </p:sp>
      <p:sp>
        <p:nvSpPr>
          <p:cNvPr id="296" name="Google Shape;296;p8"/>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000000"/>
              </a:buClr>
              <a:buSzPts val="6300"/>
              <a:buNone/>
            </a:pPr>
            <a:r>
              <a:rPr lang="en-US"/>
              <a:t>3</a:t>
            </a:r>
            <a:endParaRPr/>
          </a:p>
        </p:txBody>
      </p:sp>
      <p:pic>
        <p:nvPicPr>
          <p:cNvPr id="297" name="Google Shape;297;p8"/>
          <p:cNvPicPr preferRelativeResize="0">
            <a:picLocks noGrp="1"/>
          </p:cNvPicPr>
          <p:nvPr>
            <p:ph type="pic" idx="4"/>
          </p:nvPr>
        </p:nvPicPr>
        <p:blipFill rotWithShape="1">
          <a:blip r:embed="rId3">
            <a:alphaModFix/>
          </a:blip>
          <a:srcRect l="7525" r="7525"/>
          <a:stretch/>
        </p:blipFill>
        <p:spPr>
          <a:xfrm>
            <a:off x="7559" y="188180"/>
            <a:ext cx="3354095" cy="5923856"/>
          </a:xfrm>
          <a:prstGeom prst="rect">
            <a:avLst/>
          </a:prstGeom>
          <a:solidFill>
            <a:srgbClr val="D8D8D8"/>
          </a:solidFill>
          <a:ln>
            <a:noFill/>
          </a:ln>
        </p:spPr>
      </p:pic>
      <p:grpSp>
        <p:nvGrpSpPr>
          <p:cNvPr id="298" name="Google Shape;298;p8"/>
          <p:cNvGrpSpPr/>
          <p:nvPr/>
        </p:nvGrpSpPr>
        <p:grpSpPr>
          <a:xfrm rot="3730759">
            <a:off x="11181018" y="-146767"/>
            <a:ext cx="949887" cy="1163493"/>
            <a:chOff x="7602444" y="4967675"/>
            <a:chExt cx="483620" cy="592374"/>
          </a:xfrm>
        </p:grpSpPr>
        <p:grpSp>
          <p:nvGrpSpPr>
            <p:cNvPr id="299" name="Google Shape;299;p8"/>
            <p:cNvGrpSpPr/>
            <p:nvPr/>
          </p:nvGrpSpPr>
          <p:grpSpPr>
            <a:xfrm>
              <a:off x="7618661" y="4967675"/>
              <a:ext cx="467403" cy="507609"/>
              <a:chOff x="2251964" y="3590497"/>
              <a:chExt cx="467403" cy="507609"/>
            </a:xfrm>
          </p:grpSpPr>
          <p:sp>
            <p:nvSpPr>
              <p:cNvPr id="300" name="Google Shape;300;p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03" name="Google Shape;303;p8"/>
            <p:cNvGrpSpPr/>
            <p:nvPr/>
          </p:nvGrpSpPr>
          <p:grpSpPr>
            <a:xfrm>
              <a:off x="7602444" y="4993761"/>
              <a:ext cx="421973" cy="566288"/>
              <a:chOff x="2235747" y="3616583"/>
              <a:chExt cx="421973" cy="566288"/>
            </a:xfrm>
          </p:grpSpPr>
          <p:sp>
            <p:nvSpPr>
              <p:cNvPr id="304" name="Google Shape;304;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6" name="Google Shape;306;p8"/>
          <p:cNvPicPr preferRelativeResize="0"/>
          <p:nvPr/>
        </p:nvPicPr>
        <p:blipFill>
          <a:blip r:embed="rId4">
            <a:alphaModFix/>
          </a:blip>
          <a:stretch>
            <a:fillRect/>
          </a:stretch>
        </p:blipFill>
        <p:spPr>
          <a:xfrm>
            <a:off x="7550" y="188175"/>
            <a:ext cx="3354099" cy="5923849"/>
          </a:xfrm>
          <a:prstGeom prst="rect">
            <a:avLst/>
          </a:prstGeom>
          <a:solidFill>
            <a:srgbClr val="D8D8D8"/>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9"/>
          <p:cNvSpPr txBox="1">
            <a:spLocks noGrp="1"/>
          </p:cNvSpPr>
          <p:nvPr>
            <p:ph type="body" idx="1"/>
          </p:nvPr>
        </p:nvSpPr>
        <p:spPr>
          <a:xfrm>
            <a:off x="856356" y="1268964"/>
            <a:ext cx="4821945" cy="406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00"/>
              </a:buClr>
              <a:buSzPts val="3000"/>
              <a:buNone/>
            </a:pPr>
            <a:endParaRPr/>
          </a:p>
          <a:p>
            <a:pPr marL="0" lvl="0" indent="0" algn="ctr" rtl="0">
              <a:lnSpc>
                <a:spcPct val="90000"/>
              </a:lnSpc>
              <a:spcBef>
                <a:spcPts val="0"/>
              </a:spcBef>
              <a:spcAft>
                <a:spcPts val="0"/>
              </a:spcAft>
              <a:buClr>
                <a:srgbClr val="000000"/>
              </a:buClr>
              <a:buSzPts val="3000"/>
              <a:buNone/>
            </a:pPr>
            <a:r>
              <a:rPr lang="en-US"/>
              <a:t>"Sustainable agriculture is not just about growing crops, it's about caring for the soil, the water, the air, and all the living things that depend on them."</a:t>
            </a:r>
            <a:endParaRPr/>
          </a:p>
          <a:p>
            <a:pPr marL="0" lvl="0" indent="0" algn="ctr" rtl="0">
              <a:lnSpc>
                <a:spcPct val="90000"/>
              </a:lnSpc>
              <a:spcBef>
                <a:spcPts val="1000"/>
              </a:spcBef>
              <a:spcAft>
                <a:spcPts val="0"/>
              </a:spcAft>
              <a:buClr>
                <a:srgbClr val="000000"/>
              </a:buClr>
              <a:buSzPts val="3000"/>
              <a:buNone/>
            </a:pPr>
            <a:endParaRPr/>
          </a:p>
        </p:txBody>
      </p:sp>
      <p:sp>
        <p:nvSpPr>
          <p:cNvPr id="312" name="Google Shape;312;p9"/>
          <p:cNvSpPr txBox="1"/>
          <p:nvPr/>
        </p:nvSpPr>
        <p:spPr>
          <a:xfrm>
            <a:off x="1686639" y="4827311"/>
            <a:ext cx="3161400" cy="5058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a:latin typeface="Calibri"/>
                <a:ea typeface="Calibri"/>
                <a:cs typeface="Calibri"/>
                <a:sym typeface="Calibri"/>
              </a:rPr>
              <a:t>Vandana Shiva</a:t>
            </a:r>
            <a:endParaRPr sz="1400" b="0" i="0" u="none" strike="noStrike" cap="none">
              <a:solidFill>
                <a:srgbClr val="000000"/>
              </a:solidFill>
              <a:latin typeface="Arial"/>
              <a:ea typeface="Arial"/>
              <a:cs typeface="Arial"/>
              <a:sym typeface="Arial"/>
            </a:endParaRPr>
          </a:p>
        </p:txBody>
      </p:sp>
      <p:pic>
        <p:nvPicPr>
          <p:cNvPr id="313" name="Google Shape;313;p9"/>
          <p:cNvPicPr preferRelativeResize="0">
            <a:picLocks noGrp="1"/>
          </p:cNvPicPr>
          <p:nvPr>
            <p:ph type="pic" idx="2"/>
          </p:nvPr>
        </p:nvPicPr>
        <p:blipFill rotWithShape="1">
          <a:blip r:embed="rId3">
            <a:alphaModFix/>
          </a:blip>
          <a:srcRect t="5108" b="5108"/>
          <a:stretch/>
        </p:blipFill>
        <p:spPr>
          <a:xfrm>
            <a:off x="6096000" y="1404749"/>
            <a:ext cx="5239644" cy="4704420"/>
          </a:xfrm>
          <a:prstGeom prst="rect">
            <a:avLst/>
          </a:prstGeom>
          <a:solidFill>
            <a:srgbClr val="D8D8D8"/>
          </a:solidFill>
          <a:ln>
            <a:noFill/>
          </a:ln>
        </p:spPr>
      </p:pic>
      <p:grpSp>
        <p:nvGrpSpPr>
          <p:cNvPr id="314" name="Google Shape;314;p9"/>
          <p:cNvGrpSpPr/>
          <p:nvPr/>
        </p:nvGrpSpPr>
        <p:grpSpPr>
          <a:xfrm>
            <a:off x="6926285" y="727383"/>
            <a:ext cx="1487826" cy="1083162"/>
            <a:chOff x="3400450" y="986392"/>
            <a:chExt cx="1487826" cy="1083162"/>
          </a:xfrm>
        </p:grpSpPr>
        <p:sp>
          <p:nvSpPr>
            <p:cNvPr id="315" name="Google Shape;315;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7" name="Google Shape;317;p9"/>
          <p:cNvGrpSpPr/>
          <p:nvPr/>
        </p:nvGrpSpPr>
        <p:grpSpPr>
          <a:xfrm rot="3730759">
            <a:off x="475533" y="5007290"/>
            <a:ext cx="949887" cy="1163493"/>
            <a:chOff x="7602444" y="4967675"/>
            <a:chExt cx="483620" cy="592374"/>
          </a:xfrm>
        </p:grpSpPr>
        <p:grpSp>
          <p:nvGrpSpPr>
            <p:cNvPr id="318" name="Google Shape;318;p9"/>
            <p:cNvGrpSpPr/>
            <p:nvPr/>
          </p:nvGrpSpPr>
          <p:grpSpPr>
            <a:xfrm>
              <a:off x="7618661" y="4967675"/>
              <a:ext cx="467403" cy="507609"/>
              <a:chOff x="2251964" y="3590497"/>
              <a:chExt cx="467403" cy="507609"/>
            </a:xfrm>
          </p:grpSpPr>
          <p:sp>
            <p:nvSpPr>
              <p:cNvPr id="319" name="Google Shape;319;p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2" name="Google Shape;322;p9"/>
            <p:cNvGrpSpPr/>
            <p:nvPr/>
          </p:nvGrpSpPr>
          <p:grpSpPr>
            <a:xfrm>
              <a:off x="7602444" y="4993761"/>
              <a:ext cx="421973" cy="566288"/>
              <a:chOff x="2235747" y="3616583"/>
              <a:chExt cx="421973" cy="566288"/>
            </a:xfrm>
          </p:grpSpPr>
          <p:sp>
            <p:nvSpPr>
              <p:cNvPr id="323" name="Google Shape;323;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792775" y="611950"/>
            <a:ext cx="5998500" cy="4107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400"/>
              <a:buNone/>
            </a:pPr>
            <a:r>
              <a:rPr lang="en-US" sz="2000"/>
              <a:t>For example</a:t>
            </a:r>
            <a:r>
              <a:rPr lang="en-US" sz="2000" b="1"/>
              <a:t> Women</a:t>
            </a:r>
            <a:r>
              <a:rPr lang="en-US" sz="2000"/>
              <a:t> play a central role in agroecology, often being custodians of healthy, traditional diets and key players in sustainable food systems, from the home to the field, to the market and beyond. Agroecology has the potential to advance women's rights, motivation and autonomy.</a:t>
            </a:r>
            <a:endParaRPr sz="2000"/>
          </a:p>
          <a:p>
            <a:pPr marL="0" lvl="0" indent="0" algn="l" rtl="0">
              <a:lnSpc>
                <a:spcPct val="115000"/>
              </a:lnSpc>
              <a:spcBef>
                <a:spcPts val="0"/>
              </a:spcBef>
              <a:spcAft>
                <a:spcPts val="0"/>
              </a:spcAft>
              <a:buSzPts val="2400"/>
              <a:buNone/>
            </a:pPr>
            <a:r>
              <a:rPr lang="en-US" sz="2000"/>
              <a:t>Agroecology is an approach that not only aims to produce food in a sustainable manner, but also acts as </a:t>
            </a:r>
            <a:r>
              <a:rPr lang="en-US" sz="2000" b="1"/>
              <a:t>an engine of change</a:t>
            </a:r>
            <a:r>
              <a:rPr lang="en-US" sz="2000"/>
              <a:t> and </a:t>
            </a:r>
            <a:r>
              <a:rPr lang="en-US" sz="2000" b="1"/>
              <a:t>development for local communities, with a focus on youth, women and food sovereignty</a:t>
            </a:r>
            <a:r>
              <a:rPr lang="en-US" sz="2000"/>
              <a:t>. This approach offers opportunities for a more just, inclusive and environmentally friendly agriculture while promoting food security, health and community well-being.</a:t>
            </a:r>
            <a:endParaRPr sz="2000"/>
          </a:p>
          <a:p>
            <a:pPr marL="228600" lvl="0" indent="-228600" algn="l" rtl="0">
              <a:lnSpc>
                <a:spcPct val="90000"/>
              </a:lnSpc>
              <a:spcBef>
                <a:spcPts val="0"/>
              </a:spcBef>
              <a:spcAft>
                <a:spcPts val="0"/>
              </a:spcAft>
              <a:buClr>
                <a:srgbClr val="000000"/>
              </a:buClr>
              <a:buSzPts val="2400"/>
              <a:buNone/>
            </a:pPr>
            <a:endParaRPr sz="2000"/>
          </a:p>
          <a:p>
            <a:pPr marL="228600" lvl="0" indent="-228600" algn="l" rtl="0">
              <a:lnSpc>
                <a:spcPct val="90000"/>
              </a:lnSpc>
              <a:spcBef>
                <a:spcPts val="1000"/>
              </a:spcBef>
              <a:spcAft>
                <a:spcPts val="0"/>
              </a:spcAft>
              <a:buClr>
                <a:srgbClr val="000000"/>
              </a:buClr>
              <a:buSzPts val="2400"/>
              <a:buNone/>
            </a:pPr>
            <a:endParaRPr sz="2000"/>
          </a:p>
        </p:txBody>
      </p:sp>
      <p:pic>
        <p:nvPicPr>
          <p:cNvPr id="330" name="Google Shape;330;p10"/>
          <p:cNvPicPr preferRelativeResize="0">
            <a:picLocks noGrp="1"/>
          </p:cNvPicPr>
          <p:nvPr>
            <p:ph type="pic" idx="3"/>
          </p:nvPr>
        </p:nvPicPr>
        <p:blipFill rotWithShape="1">
          <a:blip r:embed="rId3">
            <a:alphaModFix/>
          </a:blip>
          <a:srcRect l="13120" r="13126"/>
          <a:stretch/>
        </p:blipFill>
        <p:spPr>
          <a:xfrm>
            <a:off x="7061200" y="1420553"/>
            <a:ext cx="5130800" cy="3913188"/>
          </a:xfrm>
          <a:prstGeom prst="rect">
            <a:avLst/>
          </a:prstGeom>
          <a:solidFill>
            <a:srgbClr val="D8D8D8"/>
          </a:solidFill>
          <a:ln>
            <a:noFill/>
          </a:ln>
        </p:spPr>
      </p:pic>
      <p:sp>
        <p:nvSpPr>
          <p:cNvPr id="331" name="Google Shape;331;p10"/>
          <p:cNvSpPr txBox="1"/>
          <p:nvPr/>
        </p:nvSpPr>
        <p:spPr>
          <a:xfrm>
            <a:off x="0" y="5766950"/>
            <a:ext cx="4372500" cy="479100"/>
          </a:xfrm>
          <a:prstGeom prst="rect">
            <a:avLst/>
          </a:prstGeom>
          <a:noFill/>
          <a:ln>
            <a:noFill/>
          </a:ln>
        </p:spPr>
        <p:txBody>
          <a:bodyPr spcFirstLastPara="1" wrap="square" lIns="91425" tIns="91425" rIns="91425" bIns="91425" anchor="t" anchorCtr="0">
            <a:noAutofit/>
          </a:bodyPr>
          <a:lstStyle/>
          <a:p>
            <a:pPr marL="228600" marR="0" lvl="0" indent="-228600" algn="ctr" rtl="0">
              <a:lnSpc>
                <a:spcPct val="90000"/>
              </a:lnSpc>
              <a:spcBef>
                <a:spcPts val="1000"/>
              </a:spcBef>
              <a:spcAft>
                <a:spcPts val="0"/>
              </a:spcAft>
              <a:buClr>
                <a:srgbClr val="000000"/>
              </a:buClr>
              <a:buSzPts val="2400"/>
              <a:buFont typeface="Arial"/>
              <a:buNone/>
            </a:pPr>
            <a:r>
              <a:rPr lang="en-US" sz="18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Find out more:</a:t>
            </a:r>
            <a:r>
              <a:rPr lang="en-US"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1800" b="1" i="0" u="sng"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Agroecology and the Sustainable Development Goals (SDGs)</a:t>
            </a: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1549</TotalTime>
  <Words>3064</Words>
  <Application>Microsoft Office PowerPoint</Application>
  <PresentationFormat>Widescreen</PresentationFormat>
  <Paragraphs>294</Paragraphs>
  <Slides>31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Montserrat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5</cp:revision>
  <dcterms:created xsi:type="dcterms:W3CDTF">2020-10-14T13:32:04Z</dcterms:created>
  <dcterms:modified xsi:type="dcterms:W3CDTF">2024-07-31T13:22:14Z</dcterms:modified>
</cp:coreProperties>
</file>