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9" r:id="rId4"/>
    <p:sldId id="260" r:id="rId5"/>
    <p:sldId id="261" r:id="rId6"/>
    <p:sldId id="428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4289" r:id="rId32"/>
  </p:sldIdLst>
  <p:sldSz cx="12192000" cy="6858000"/>
  <p:notesSz cx="6858000" cy="9144000"/>
  <p:embeddedFontLst>
    <p:embeddedFont>
      <p:font typeface="Montserrat Light" panose="00000400000000000000" pitchFamily="2" charset="0"/>
      <p:regular r:id="rId34"/>
      <p:bold r:id="rId35"/>
      <p:italic r:id="rId36"/>
      <p:boldItalic r:id="rId37"/>
    </p:embeddedFont>
    <p:embeddedFont>
      <p:font typeface="Quattrocento Sans" panose="020B05020500000200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izvP5sqQTo5GEUY+AgrVQ2YOxEM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a momentum" initials="" lastIdx="2" clrIdx="0"/>
  <p:cmAuthor id="1" name="Eduard Uher"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000000"/>
    <a:srgbClr val="1111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1124"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7" Type="http://customschemas.google.com/relationships/presentationmetadata" Target="meta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g2de6adfa13e_3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1" name="Google Shape;271;g2de6adfa13e_3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g2de6adfa13e_3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9" name="Google Shape;299;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3" name="Google Shape;313;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cd75f9cfb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g2cd75f9cfb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5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5" name="Google Shape;43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2" name="Google Shape;44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2cd75f9cfb2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g2cd75f9cfb2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0" name="Google Shape;22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dbfe14094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g2dbfe14094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g2dbfe14094d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de6adfa13e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2de6adfa13e_3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g2de6adfa13e_3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userDrawn="1">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799619" y="83404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34916" y="83404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799619" y="157714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634916" y="1577147"/>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799619" y="231702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634916" y="231702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799619" y="305861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634916" y="3058614"/>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799619" y="376548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634916" y="3765486"/>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594783" y="335432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594783" y="2668813"/>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594783" y="2052457"/>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594783" y="144184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u="none" strike="noStrike" cap="none"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cxnSp>
        <p:nvCxnSpPr>
          <p:cNvPr id="2" name="Google Shape;39;p30">
            <a:extLst>
              <a:ext uri="{FF2B5EF4-FFF2-40B4-BE49-F238E27FC236}">
                <a16:creationId xmlns:a16="http://schemas.microsoft.com/office/drawing/2014/main" id="{F303AD7C-128E-E68B-CA97-D85274A10052}"/>
              </a:ext>
            </a:extLst>
          </p:cNvPr>
          <p:cNvCxnSpPr/>
          <p:nvPr userDrawn="1"/>
        </p:nvCxnSpPr>
        <p:spPr>
          <a:xfrm rot="10800000">
            <a:off x="5594783" y="4016194"/>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3" name="Google Shape;39;p30">
            <a:extLst>
              <a:ext uri="{FF2B5EF4-FFF2-40B4-BE49-F238E27FC236}">
                <a16:creationId xmlns:a16="http://schemas.microsoft.com/office/drawing/2014/main" id="{DCFF810E-6DE5-32BA-DFEA-EF23FDF62FCE}"/>
              </a:ext>
            </a:extLst>
          </p:cNvPr>
          <p:cNvCxnSpPr/>
          <p:nvPr userDrawn="1"/>
        </p:nvCxnSpPr>
        <p:spPr>
          <a:xfrm rot="10800000">
            <a:off x="5594783" y="5280853"/>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 name="Google Shape;36;p30">
            <a:extLst>
              <a:ext uri="{FF2B5EF4-FFF2-40B4-BE49-F238E27FC236}">
                <a16:creationId xmlns:a16="http://schemas.microsoft.com/office/drawing/2014/main" id="{C4265B9A-3547-2A60-59FC-76DA4CF3F7B8}"/>
              </a:ext>
            </a:extLst>
          </p:cNvPr>
          <p:cNvSpPr txBox="1">
            <a:spLocks noGrp="1"/>
          </p:cNvSpPr>
          <p:nvPr>
            <p:ph type="body" idx="16"/>
          </p:nvPr>
        </p:nvSpPr>
        <p:spPr>
          <a:xfrm>
            <a:off x="5799619" y="444038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 name="Google Shape;37;p30">
            <a:extLst>
              <a:ext uri="{FF2B5EF4-FFF2-40B4-BE49-F238E27FC236}">
                <a16:creationId xmlns:a16="http://schemas.microsoft.com/office/drawing/2014/main" id="{9008243E-C860-76AA-0969-E1439B600785}"/>
              </a:ext>
            </a:extLst>
          </p:cNvPr>
          <p:cNvSpPr txBox="1">
            <a:spLocks noGrp="1"/>
          </p:cNvSpPr>
          <p:nvPr>
            <p:ph type="body" idx="17"/>
          </p:nvPr>
        </p:nvSpPr>
        <p:spPr>
          <a:xfrm>
            <a:off x="6634916" y="4440389"/>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 name="Google Shape;36;p30">
            <a:extLst>
              <a:ext uri="{FF2B5EF4-FFF2-40B4-BE49-F238E27FC236}">
                <a16:creationId xmlns:a16="http://schemas.microsoft.com/office/drawing/2014/main" id="{213AF83A-D641-6F6E-3E79-2222572A2B4A}"/>
              </a:ext>
            </a:extLst>
          </p:cNvPr>
          <p:cNvSpPr txBox="1">
            <a:spLocks noGrp="1"/>
          </p:cNvSpPr>
          <p:nvPr>
            <p:ph type="body" idx="18"/>
          </p:nvPr>
        </p:nvSpPr>
        <p:spPr>
          <a:xfrm>
            <a:off x="5799619" y="510999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 name="Google Shape;37;p30">
            <a:extLst>
              <a:ext uri="{FF2B5EF4-FFF2-40B4-BE49-F238E27FC236}">
                <a16:creationId xmlns:a16="http://schemas.microsoft.com/office/drawing/2014/main" id="{512B1257-3F5C-5333-6AAD-A56BB6601D07}"/>
              </a:ext>
            </a:extLst>
          </p:cNvPr>
          <p:cNvSpPr txBox="1">
            <a:spLocks noGrp="1"/>
          </p:cNvSpPr>
          <p:nvPr>
            <p:ph type="body" idx="19"/>
          </p:nvPr>
        </p:nvSpPr>
        <p:spPr>
          <a:xfrm>
            <a:off x="6634916" y="5109992"/>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 name="Google Shape;39;p30">
            <a:extLst>
              <a:ext uri="{FF2B5EF4-FFF2-40B4-BE49-F238E27FC236}">
                <a16:creationId xmlns:a16="http://schemas.microsoft.com/office/drawing/2014/main" id="{44DB0B4C-8956-5030-1BF7-5D8F52E1F322}"/>
              </a:ext>
            </a:extLst>
          </p:cNvPr>
          <p:cNvCxnSpPr/>
          <p:nvPr userDrawn="1"/>
        </p:nvCxnSpPr>
        <p:spPr>
          <a:xfrm rot="10800000">
            <a:off x="5594783" y="4671931"/>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11" name="Google Shape;36;p30">
            <a:extLst>
              <a:ext uri="{FF2B5EF4-FFF2-40B4-BE49-F238E27FC236}">
                <a16:creationId xmlns:a16="http://schemas.microsoft.com/office/drawing/2014/main" id="{76DD109B-BE85-4FFB-0D00-A495D4518CCC}"/>
              </a:ext>
            </a:extLst>
          </p:cNvPr>
          <p:cNvSpPr txBox="1">
            <a:spLocks noGrp="1"/>
          </p:cNvSpPr>
          <p:nvPr>
            <p:ph type="body" idx="20"/>
          </p:nvPr>
        </p:nvSpPr>
        <p:spPr>
          <a:xfrm>
            <a:off x="5799619" y="57848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37;p30">
            <a:extLst>
              <a:ext uri="{FF2B5EF4-FFF2-40B4-BE49-F238E27FC236}">
                <a16:creationId xmlns:a16="http://schemas.microsoft.com/office/drawing/2014/main" id="{F2DC929A-4729-90F1-01ED-115DA453B775}"/>
              </a:ext>
            </a:extLst>
          </p:cNvPr>
          <p:cNvSpPr txBox="1">
            <a:spLocks noGrp="1"/>
          </p:cNvSpPr>
          <p:nvPr>
            <p:ph type="body" idx="21"/>
          </p:nvPr>
        </p:nvSpPr>
        <p:spPr>
          <a:xfrm>
            <a:off x="6634916" y="578489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55935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email">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78"/>
        <p:cNvGrpSpPr/>
        <p:nvPr/>
      </p:nvGrpSpPr>
      <p:grpSpPr>
        <a:xfrm>
          <a:off x="0" y="0"/>
          <a:ext cx="0" cy="0"/>
          <a:chOff x="0" y="0"/>
          <a:chExt cx="0" cy="0"/>
        </a:xfrm>
      </p:grpSpPr>
      <p:sp>
        <p:nvSpPr>
          <p:cNvPr id="79" name="Google Shape;7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 name="Google Shape;8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6" name="Google Shape;8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7" name="Google Shape;87;p40"/>
          <p:cNvGrpSpPr/>
          <p:nvPr/>
        </p:nvGrpSpPr>
        <p:grpSpPr>
          <a:xfrm>
            <a:off x="309236" y="3028352"/>
            <a:ext cx="6499866" cy="2738122"/>
            <a:chOff x="1202708" y="6807724"/>
            <a:chExt cx="6270636" cy="2641557"/>
          </a:xfrm>
        </p:grpSpPr>
        <p:grpSp>
          <p:nvGrpSpPr>
            <p:cNvPr id="88" name="Google Shape;88;p40"/>
            <p:cNvGrpSpPr/>
            <p:nvPr/>
          </p:nvGrpSpPr>
          <p:grpSpPr>
            <a:xfrm>
              <a:off x="2348838" y="6807724"/>
              <a:ext cx="1249545" cy="2223620"/>
              <a:chOff x="2348838" y="6807724"/>
              <a:chExt cx="1249545" cy="2223620"/>
            </a:xfrm>
          </p:grpSpPr>
          <p:sp>
            <p:nvSpPr>
              <p:cNvPr id="89" name="Google Shape;8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93" name="Google Shape;93;p40"/>
              <p:cNvGrpSpPr/>
              <p:nvPr/>
            </p:nvGrpSpPr>
            <p:grpSpPr>
              <a:xfrm>
                <a:off x="2483956" y="6807724"/>
                <a:ext cx="738321" cy="802017"/>
                <a:chOff x="2483956" y="6807724"/>
                <a:chExt cx="738321" cy="802017"/>
              </a:xfrm>
            </p:grpSpPr>
            <p:sp>
              <p:nvSpPr>
                <p:cNvPr id="94" name="Google Shape;9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97" name="Google Shape;97;p40"/>
            <p:cNvGrpSpPr/>
            <p:nvPr/>
          </p:nvGrpSpPr>
          <p:grpSpPr>
            <a:xfrm>
              <a:off x="1202708" y="6848940"/>
              <a:ext cx="6270636" cy="2600341"/>
              <a:chOff x="1202708" y="6848940"/>
              <a:chExt cx="6270636" cy="2600341"/>
            </a:xfrm>
          </p:grpSpPr>
          <p:sp>
            <p:nvSpPr>
              <p:cNvPr id="98" name="Google Shape;9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00" name="Google Shape;10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3E547445-D073-40D9-2DDA-10E159C5872B}"/>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B7579557-572C-6AB8-00FE-2FC8E1D08D1E}"/>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C54AC337-E81F-7F77-AA96-8E80034CC55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1"/>
        <p:cNvGrpSpPr/>
        <p:nvPr/>
      </p:nvGrpSpPr>
      <p:grpSpPr>
        <a:xfrm>
          <a:off x="0" y="0"/>
          <a:ext cx="0" cy="0"/>
          <a:chOff x="0" y="0"/>
          <a:chExt cx="0" cy="0"/>
        </a:xfrm>
      </p:grpSpPr>
      <p:sp>
        <p:nvSpPr>
          <p:cNvPr id="102" name="Google Shape;102;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05"/>
        <p:cNvGrpSpPr/>
        <p:nvPr/>
      </p:nvGrpSpPr>
      <p:grpSpPr>
        <a:xfrm>
          <a:off x="0" y="0"/>
          <a:ext cx="0" cy="0"/>
          <a:chOff x="0" y="0"/>
          <a:chExt cx="0" cy="0"/>
        </a:xfrm>
      </p:grpSpPr>
      <p:cxnSp>
        <p:nvCxnSpPr>
          <p:cNvPr id="106" name="Google Shape;10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07" name="Google Shape;10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08"/>
        <p:cNvGrpSpPr/>
        <p:nvPr/>
      </p:nvGrpSpPr>
      <p:grpSpPr>
        <a:xfrm>
          <a:off x="0" y="0"/>
          <a:ext cx="0" cy="0"/>
          <a:chOff x="0" y="0"/>
          <a:chExt cx="0" cy="0"/>
        </a:xfrm>
      </p:grpSpPr>
      <p:sp>
        <p:nvSpPr>
          <p:cNvPr id="109" name="Google Shape;10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0" name="Google Shape;110;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11" name="Google Shape;11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4" name="Google Shape;114;p42"/>
          <p:cNvGrpSpPr/>
          <p:nvPr/>
        </p:nvGrpSpPr>
        <p:grpSpPr>
          <a:xfrm>
            <a:off x="9031059" y="445499"/>
            <a:ext cx="2735993" cy="679345"/>
            <a:chOff x="0" y="0"/>
            <a:chExt cx="2301694" cy="571500"/>
          </a:xfrm>
        </p:grpSpPr>
        <p:sp>
          <p:nvSpPr>
            <p:cNvPr id="115" name="Google Shape;11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6" name="Google Shape;116;p4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17" name="Google Shape;11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20"/>
        <p:cNvGrpSpPr/>
        <p:nvPr/>
      </p:nvGrpSpPr>
      <p:grpSpPr>
        <a:xfrm>
          <a:off x="0" y="0"/>
          <a:ext cx="0" cy="0"/>
          <a:chOff x="0" y="0"/>
          <a:chExt cx="0" cy="0"/>
        </a:xfrm>
      </p:grpSpPr>
      <p:sp>
        <p:nvSpPr>
          <p:cNvPr id="121" name="Google Shape;12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4" name="Google Shape;124;p43"/>
          <p:cNvGrpSpPr/>
          <p:nvPr/>
        </p:nvGrpSpPr>
        <p:grpSpPr>
          <a:xfrm>
            <a:off x="9236842" y="286604"/>
            <a:ext cx="2735993" cy="679345"/>
            <a:chOff x="0" y="0"/>
            <a:chExt cx="2301694" cy="571500"/>
          </a:xfrm>
        </p:grpSpPr>
        <p:sp>
          <p:nvSpPr>
            <p:cNvPr id="125" name="Google Shape;12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6" name="Google Shape;126;p43"/>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27" name="Google Shape;12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3"/>
          <p:cNvSpPr>
            <a:spLocks noGrp="1"/>
          </p:cNvSpPr>
          <p:nvPr>
            <p:ph type="pic" idx="3"/>
          </p:nvPr>
        </p:nvSpPr>
        <p:spPr>
          <a:xfrm>
            <a:off x="-1" y="354507"/>
            <a:ext cx="5501637" cy="4939649"/>
          </a:xfrm>
          <a:prstGeom prst="rect">
            <a:avLst/>
          </a:prstGeom>
          <a:solidFill>
            <a:srgbClr val="D8D8D8"/>
          </a:solidFill>
          <a:ln>
            <a:noFill/>
          </a:ln>
        </p:spPr>
      </p:sp>
      <p:pic>
        <p:nvPicPr>
          <p:cNvPr id="129" name="Google Shape;129;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30" name="Google Shape;13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accelerator.chathamhouse.org/article/land-use-challenges#section-4"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s://accelerator.chathamhouse.org/article/land-use-challenges#section-5" TargetMode="Externa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1.sv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1016%2FS0169-5347%2803%2900008-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brainly.com/question/23780224"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wwfbalticfarmer.org/farming-practices/water-managemen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hyperlink" Target="https://epthinktank.eu/2017/10/09/precision-agriculture-animated-infographic-explains-how-it-revolutionises-farming-in-europe/"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farmablatnicka.eu/cs/" TargetMode="External"/><Relationship Id="rId2" Type="http://schemas.openxmlformats.org/officeDocument/2006/relationships/slideLayout" Target="../slideLayouts/slideLayout4.xml"/><Relationship Id="rId1" Type="http://schemas.openxmlformats.org/officeDocument/2006/relationships/video" Target="https://www.youtube.com/embed/ysqXZHxJzyU?feature=oembed" TargetMode="External"/><Relationship Id="rId5" Type="http://schemas.openxmlformats.org/officeDocument/2006/relationships/image" Target="../media/image12.jpeg"/><Relationship Id="rId4" Type="http://schemas.openxmlformats.org/officeDocument/2006/relationships/hyperlink" Target="https://www.youtube.com/watch?v=ysqXZHxJzyU"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doi.org/10.1007/BF00129253"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6" y="4579624"/>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Landscape Ecology</a:t>
            </a:r>
            <a:endParaRPr lang="en-IE" sz="36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MODULE 5</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2de6adfa13e_3_0"/>
          <p:cNvSpPr txBox="1">
            <a:spLocks noGrp="1"/>
          </p:cNvSpPr>
          <p:nvPr>
            <p:ph type="body" idx="1"/>
          </p:nvPr>
        </p:nvSpPr>
        <p:spPr>
          <a:xfrm>
            <a:off x="581025" y="1219050"/>
            <a:ext cx="11106150" cy="4419900"/>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b="1" dirty="0">
                <a:solidFill>
                  <a:srgbClr val="8DC64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Spatial Heterogeneity</a:t>
            </a:r>
            <a:r>
              <a:rPr lang="en-US" b="1" dirty="0">
                <a:solidFill>
                  <a:srgbClr val="8DC641"/>
                </a:solidFill>
              </a:rPr>
              <a:t>:</a:t>
            </a:r>
            <a:r>
              <a:rPr lang="en-US" b="1" dirty="0">
                <a:solidFill>
                  <a:srgbClr val="374151"/>
                </a:solidFill>
              </a:rPr>
              <a:t> </a:t>
            </a:r>
            <a:r>
              <a:rPr lang="en-US" dirty="0">
                <a:solidFill>
                  <a:srgbClr val="0D0D0D"/>
                </a:solidFill>
                <a:highlight>
                  <a:srgbClr val="FFFFFF"/>
                </a:highlight>
              </a:rPr>
              <a:t>In a forest ecosystem, spatial heterogeneity can be observed in the patchy distribution of different tree species. For instance, certain areas might be dominated by pine trees, while other patches are dominated by oaks or maples. This distribution might be influenced by factors such as soil type, moisture levels, sunlight availability, and disturbances like fire or windthrow. The variation in these environmental factors creates a mosaic of different habitats, each supporting different communities of plants and animals.</a:t>
            </a:r>
            <a:endParaRPr b="1" dirty="0">
              <a:solidFill>
                <a:srgbClr val="374151"/>
              </a:solidFill>
            </a:endParaRPr>
          </a:p>
          <a:p>
            <a:pPr marL="457200" lvl="0" indent="-228600" algn="l" rtl="0">
              <a:lnSpc>
                <a:spcPct val="90000"/>
              </a:lnSpc>
              <a:spcBef>
                <a:spcPts val="1000"/>
              </a:spcBef>
              <a:spcAft>
                <a:spcPts val="0"/>
              </a:spcAft>
              <a:buClr>
                <a:srgbClr val="000000"/>
              </a:buClr>
              <a:buSzPts val="2400"/>
              <a:buFont typeface="Arial"/>
              <a:buNone/>
            </a:pPr>
            <a:r>
              <a:rPr lang="en-US" b="1" dirty="0">
                <a:solidFill>
                  <a:srgbClr val="8DC641"/>
                </a:solidFill>
              </a:rPr>
              <a:t>Emphasis on Pattern, Process, and Scales:</a:t>
            </a:r>
            <a:r>
              <a:rPr lang="en-US" dirty="0">
                <a:solidFill>
                  <a:srgbClr val="8DC641"/>
                </a:solidFill>
              </a:rPr>
              <a:t> </a:t>
            </a:r>
            <a:r>
              <a:rPr lang="en-US" dirty="0">
                <a:solidFill>
                  <a:srgbClr val="0D0D0D"/>
                </a:solidFill>
                <a:highlight>
                  <a:srgbClr val="FFFFFF"/>
                </a:highlight>
              </a:rPr>
              <a:t>Consider a river system with a network of tributaries. The pattern might be the dendritic (branch-like) arrangement of the waterways. The process could include the hydrological cycle, sediment transport, and erosion that shape the river's form over time. The scales could range from the small-scale ripples on the water's surface to the large-scale watershed dynamics that influence regional water availability and ecosystem health.</a:t>
            </a:r>
            <a:endParaRPr dirty="0">
              <a:solidFill>
                <a:srgbClr val="374151"/>
              </a:solidFill>
            </a:endParaRPr>
          </a:p>
          <a:p>
            <a:pPr marL="457200" lvl="0" indent="-228600" algn="l" rtl="0">
              <a:lnSpc>
                <a:spcPct val="90000"/>
              </a:lnSpc>
              <a:spcBef>
                <a:spcPts val="1000"/>
              </a:spcBef>
              <a:spcAft>
                <a:spcPts val="0"/>
              </a:spcAft>
              <a:buSzPts val="2400"/>
              <a:buNone/>
            </a:pPr>
            <a:endParaRPr sz="1800" dirty="0"/>
          </a:p>
        </p:txBody>
      </p:sp>
      <p:sp>
        <p:nvSpPr>
          <p:cNvPr id="268" name="Google Shape;268;g2de6adfa13e_3_0"/>
          <p:cNvSpPr txBox="1">
            <a:spLocks noGrp="1"/>
          </p:cNvSpPr>
          <p:nvPr>
            <p:ph type="body" idx="2"/>
          </p:nvPr>
        </p:nvSpPr>
        <p:spPr>
          <a:xfrm>
            <a:off x="798450" y="532051"/>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Examples</a:t>
            </a:r>
            <a:endParaRPr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2de6adfa13e_3_9"/>
          <p:cNvSpPr txBox="1">
            <a:spLocks noGrp="1"/>
          </p:cNvSpPr>
          <p:nvPr>
            <p:ph type="body" idx="1"/>
          </p:nvPr>
        </p:nvSpPr>
        <p:spPr>
          <a:xfrm>
            <a:off x="798375" y="1475749"/>
            <a:ext cx="8640900" cy="4419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dirty="0">
                <a:solidFill>
                  <a:srgbClr val="8DC641"/>
                </a:solidFill>
              </a:rPr>
              <a:t>Coupling Biophysical and Socioeconomic Sciences: </a:t>
            </a:r>
            <a:r>
              <a:rPr lang="en-US" dirty="0">
                <a:solidFill>
                  <a:srgbClr val="0D0D0D"/>
                </a:solidFill>
                <a:highlight>
                  <a:srgbClr val="FFFFFF"/>
                </a:highlight>
              </a:rPr>
              <a:t>Coastal zone management is an area where coupling biophysical and socioeconomic sciences is crucial. Biophysical sciences study coastal processes such as tidal movements, erosion, and habitat distribution. Socioeconomic sciences examine human activities like fishing, tourism, urban development, and policy-making. Effective coastal management strategies need to consider both the natural dynamics of coastal ecosystems and the socioeconomic demands placed upon them. For example, creating sustainable fisheries management plans involves understanding fish population dynamics (a biophysical concern) and the economic importance of fisheries to local communities (a socioeconomic concern). </a:t>
            </a:r>
            <a:endParaRPr dirty="0"/>
          </a:p>
        </p:txBody>
      </p:sp>
      <p:sp>
        <p:nvSpPr>
          <p:cNvPr id="275" name="Google Shape;275;g2de6adfa13e_3_9"/>
          <p:cNvSpPr txBox="1">
            <a:spLocks noGrp="1"/>
          </p:cNvSpPr>
          <p:nvPr>
            <p:ph type="body" idx="2"/>
          </p:nvPr>
        </p:nvSpPr>
        <p:spPr>
          <a:xfrm>
            <a:off x="798375" y="761601"/>
            <a:ext cx="10595100" cy="52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Examples</a:t>
            </a:r>
            <a:endParaRPr b="1" dirty="0"/>
          </a:p>
        </p:txBody>
      </p:sp>
      <p:pic>
        <p:nvPicPr>
          <p:cNvPr id="3" name="Picture 2" descr="Balance stone with spa on river coast">
            <a:extLst>
              <a:ext uri="{FF2B5EF4-FFF2-40B4-BE49-F238E27FC236}">
                <a16:creationId xmlns:a16="http://schemas.microsoft.com/office/drawing/2014/main" id="{F1CDE135-152C-C485-40F9-11A47B2D4ED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372600" y="1783941"/>
            <a:ext cx="2477108" cy="380351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7"/>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Key Research Topics</a:t>
            </a:r>
            <a:endParaRPr>
              <a:latin typeface="Calibri"/>
              <a:ea typeface="Calibri"/>
              <a:cs typeface="Calibri"/>
              <a:sym typeface="Calibri"/>
            </a:endParaRPr>
          </a:p>
        </p:txBody>
      </p:sp>
      <p:sp>
        <p:nvSpPr>
          <p:cNvPr id="282" name="Google Shape;282;p47"/>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4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a:latin typeface="Calibri"/>
                <a:ea typeface="Calibri"/>
                <a:cs typeface="Calibri"/>
                <a:sym typeface="Calibri"/>
              </a:rPr>
              <a:t>Key Research Topics</a:t>
            </a:r>
            <a:endParaRPr>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a:p>
        </p:txBody>
      </p:sp>
      <p:grpSp>
        <p:nvGrpSpPr>
          <p:cNvPr id="289" name="Google Shape;289;p48"/>
          <p:cNvGrpSpPr/>
          <p:nvPr/>
        </p:nvGrpSpPr>
        <p:grpSpPr>
          <a:xfrm rot="3730759">
            <a:off x="10590024" y="380632"/>
            <a:ext cx="949887" cy="1163493"/>
            <a:chOff x="7602444" y="4967675"/>
            <a:chExt cx="483620" cy="592374"/>
          </a:xfrm>
        </p:grpSpPr>
        <p:grpSp>
          <p:nvGrpSpPr>
            <p:cNvPr id="290" name="Google Shape;290;p48"/>
            <p:cNvGrpSpPr/>
            <p:nvPr/>
          </p:nvGrpSpPr>
          <p:grpSpPr>
            <a:xfrm>
              <a:off x="7618661" y="4967675"/>
              <a:ext cx="467403" cy="507609"/>
              <a:chOff x="2251964" y="3590497"/>
              <a:chExt cx="467403" cy="507609"/>
            </a:xfrm>
          </p:grpSpPr>
          <p:sp>
            <p:nvSpPr>
              <p:cNvPr id="291" name="Google Shape;291;p4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2" name="Google Shape;292;p4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3" name="Google Shape;293;p4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4" name="Google Shape;294;p48"/>
            <p:cNvGrpSpPr/>
            <p:nvPr/>
          </p:nvGrpSpPr>
          <p:grpSpPr>
            <a:xfrm>
              <a:off x="7602444" y="4993761"/>
              <a:ext cx="421973" cy="566288"/>
              <a:chOff x="2235747" y="3616583"/>
              <a:chExt cx="421973" cy="566288"/>
            </a:xfrm>
          </p:grpSpPr>
          <p:sp>
            <p:nvSpPr>
              <p:cNvPr id="295" name="Google Shape;295;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6" name="Google Shape;296;p4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Freeform 171">
            <a:extLst>
              <a:ext uri="{FF2B5EF4-FFF2-40B4-BE49-F238E27FC236}">
                <a16:creationId xmlns:a16="http://schemas.microsoft.com/office/drawing/2014/main" id="{43934A45-164B-50B3-9C12-D1A1FA830FAD}"/>
              </a:ext>
            </a:extLst>
          </p:cNvPr>
          <p:cNvSpPr>
            <a:spLocks noChangeArrowheads="1"/>
          </p:cNvSpPr>
          <p:nvPr/>
        </p:nvSpPr>
        <p:spPr bwMode="auto">
          <a:xfrm>
            <a:off x="575327" y="2476597"/>
            <a:ext cx="2620590" cy="2619801"/>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Freeform 172">
            <a:extLst>
              <a:ext uri="{FF2B5EF4-FFF2-40B4-BE49-F238E27FC236}">
                <a16:creationId xmlns:a16="http://schemas.microsoft.com/office/drawing/2014/main" id="{4F0D5F84-B3E7-CC1D-B020-9E8E06D6D7AF}"/>
              </a:ext>
            </a:extLst>
          </p:cNvPr>
          <p:cNvSpPr>
            <a:spLocks noChangeArrowheads="1"/>
          </p:cNvSpPr>
          <p:nvPr/>
        </p:nvSpPr>
        <p:spPr bwMode="auto">
          <a:xfrm>
            <a:off x="683041" y="2545844"/>
            <a:ext cx="2620590" cy="2619798"/>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 name="Freeform 177">
            <a:extLst>
              <a:ext uri="{FF2B5EF4-FFF2-40B4-BE49-F238E27FC236}">
                <a16:creationId xmlns:a16="http://schemas.microsoft.com/office/drawing/2014/main" id="{E11C362C-45C8-A573-4758-A2249B5DA6D8}"/>
              </a:ext>
            </a:extLst>
          </p:cNvPr>
          <p:cNvSpPr>
            <a:spLocks noChangeArrowheads="1"/>
          </p:cNvSpPr>
          <p:nvPr/>
        </p:nvSpPr>
        <p:spPr bwMode="auto">
          <a:xfrm>
            <a:off x="3417757" y="2513433"/>
            <a:ext cx="2620590" cy="2619801"/>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8">
            <a:extLst>
              <a:ext uri="{FF2B5EF4-FFF2-40B4-BE49-F238E27FC236}">
                <a16:creationId xmlns:a16="http://schemas.microsoft.com/office/drawing/2014/main" id="{C8A2B691-150C-520B-891B-E81FA3FCDDA2}"/>
              </a:ext>
            </a:extLst>
          </p:cNvPr>
          <p:cNvSpPr>
            <a:spLocks noChangeArrowheads="1"/>
          </p:cNvSpPr>
          <p:nvPr/>
        </p:nvSpPr>
        <p:spPr bwMode="auto">
          <a:xfrm>
            <a:off x="3522905" y="2582680"/>
            <a:ext cx="2620592" cy="2619798"/>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80">
            <a:extLst>
              <a:ext uri="{FF2B5EF4-FFF2-40B4-BE49-F238E27FC236}">
                <a16:creationId xmlns:a16="http://schemas.microsoft.com/office/drawing/2014/main" id="{D635B29E-E79F-55D3-5DE6-B2D1F98F7E45}"/>
              </a:ext>
            </a:extLst>
          </p:cNvPr>
          <p:cNvSpPr>
            <a:spLocks noChangeArrowheads="1"/>
          </p:cNvSpPr>
          <p:nvPr/>
        </p:nvSpPr>
        <p:spPr bwMode="auto">
          <a:xfrm>
            <a:off x="8912016" y="2372026"/>
            <a:ext cx="2620592" cy="2619801"/>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81">
            <a:extLst>
              <a:ext uri="{FF2B5EF4-FFF2-40B4-BE49-F238E27FC236}">
                <a16:creationId xmlns:a16="http://schemas.microsoft.com/office/drawing/2014/main" id="{D0D0F2FD-497C-E316-884D-F5785A4C9D30}"/>
              </a:ext>
            </a:extLst>
          </p:cNvPr>
          <p:cNvSpPr>
            <a:spLocks noChangeArrowheads="1"/>
          </p:cNvSpPr>
          <p:nvPr/>
        </p:nvSpPr>
        <p:spPr bwMode="auto">
          <a:xfrm>
            <a:off x="9017166" y="2441272"/>
            <a:ext cx="2620590" cy="2619798"/>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0">
            <a:extLst>
              <a:ext uri="{FF2B5EF4-FFF2-40B4-BE49-F238E27FC236}">
                <a16:creationId xmlns:a16="http://schemas.microsoft.com/office/drawing/2014/main" id="{88C8B4E0-703F-F486-1EEE-E384C2BF0475}"/>
              </a:ext>
            </a:extLst>
          </p:cNvPr>
          <p:cNvSpPr>
            <a:spLocks noChangeArrowheads="1"/>
          </p:cNvSpPr>
          <p:nvPr/>
        </p:nvSpPr>
        <p:spPr bwMode="auto">
          <a:xfrm>
            <a:off x="744592" y="2530456"/>
            <a:ext cx="2620590"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6">
            <a:extLst>
              <a:ext uri="{FF2B5EF4-FFF2-40B4-BE49-F238E27FC236}">
                <a16:creationId xmlns:a16="http://schemas.microsoft.com/office/drawing/2014/main" id="{43CBFCA7-15CD-244F-8CD2-8EE62CDD164E}"/>
              </a:ext>
            </a:extLst>
          </p:cNvPr>
          <p:cNvSpPr>
            <a:spLocks noChangeArrowheads="1"/>
          </p:cNvSpPr>
          <p:nvPr/>
        </p:nvSpPr>
        <p:spPr bwMode="auto">
          <a:xfrm>
            <a:off x="3587022" y="2567292"/>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9">
            <a:extLst>
              <a:ext uri="{FF2B5EF4-FFF2-40B4-BE49-F238E27FC236}">
                <a16:creationId xmlns:a16="http://schemas.microsoft.com/office/drawing/2014/main" id="{1A1B1237-026F-3D7F-056D-A9561F27222E}"/>
              </a:ext>
            </a:extLst>
          </p:cNvPr>
          <p:cNvSpPr>
            <a:spLocks noChangeArrowheads="1"/>
          </p:cNvSpPr>
          <p:nvPr/>
        </p:nvSpPr>
        <p:spPr bwMode="auto">
          <a:xfrm>
            <a:off x="9078717" y="2425884"/>
            <a:ext cx="2620590" cy="2619798"/>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CuadroTexto 553">
            <a:extLst>
              <a:ext uri="{FF2B5EF4-FFF2-40B4-BE49-F238E27FC236}">
                <a16:creationId xmlns:a16="http://schemas.microsoft.com/office/drawing/2014/main" id="{6A02920E-44CB-B952-302A-AFA5145DFD50}"/>
              </a:ext>
            </a:extLst>
          </p:cNvPr>
          <p:cNvSpPr txBox="1"/>
          <p:nvPr/>
        </p:nvSpPr>
        <p:spPr>
          <a:xfrm>
            <a:off x="855599" y="3246774"/>
            <a:ext cx="2306600" cy="1200329"/>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Ecological Flows in Landscape Mosaics</a:t>
            </a:r>
          </a:p>
        </p:txBody>
      </p:sp>
      <p:sp>
        <p:nvSpPr>
          <p:cNvPr id="12" name="CuadroTexto 553">
            <a:extLst>
              <a:ext uri="{FF2B5EF4-FFF2-40B4-BE49-F238E27FC236}">
                <a16:creationId xmlns:a16="http://schemas.microsoft.com/office/drawing/2014/main" id="{E32EA209-1C8A-1A5A-6A3C-FFCA74326F28}"/>
              </a:ext>
            </a:extLst>
          </p:cNvPr>
          <p:cNvSpPr txBox="1"/>
          <p:nvPr/>
        </p:nvSpPr>
        <p:spPr>
          <a:xfrm>
            <a:off x="3814016" y="3223168"/>
            <a:ext cx="2064752" cy="1200329"/>
          </a:xfrm>
          <a:prstGeom prst="rect">
            <a:avLst/>
          </a:prstGeom>
          <a:noFill/>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Land Use and Land Cover Change</a:t>
            </a:r>
          </a:p>
        </p:txBody>
      </p:sp>
      <p:sp>
        <p:nvSpPr>
          <p:cNvPr id="13" name="CuadroTexto 553">
            <a:extLst>
              <a:ext uri="{FF2B5EF4-FFF2-40B4-BE49-F238E27FC236}">
                <a16:creationId xmlns:a16="http://schemas.microsoft.com/office/drawing/2014/main" id="{A3B93558-EB43-7D5D-04D3-2CEE21255A2D}"/>
              </a:ext>
            </a:extLst>
          </p:cNvPr>
          <p:cNvSpPr txBox="1"/>
          <p:nvPr/>
        </p:nvSpPr>
        <p:spPr>
          <a:xfrm>
            <a:off x="9216218" y="3063222"/>
            <a:ext cx="2382144" cy="1446550"/>
          </a:xfrm>
          <a:prstGeom prst="rect">
            <a:avLst/>
          </a:prstGeom>
          <a:noFill/>
          <a:ln>
            <a:noFill/>
          </a:ln>
        </p:spPr>
        <p:txBody>
          <a:bodyPr wrap="square" rtlCol="0">
            <a:spAutoFit/>
          </a:bodyPr>
          <a:lstStyle/>
          <a:p>
            <a:pPr algn="ctr"/>
            <a:r>
              <a:rPr lang="en-US" sz="2200" b="1" i="0" dirty="0">
                <a:solidFill>
                  <a:srgbClr val="000000"/>
                </a:solidFill>
                <a:effectLst/>
                <a:latin typeface="Söhne"/>
              </a:rPr>
              <a:t>Role of Human Impacts on Landscape Diversity</a:t>
            </a:r>
          </a:p>
        </p:txBody>
      </p:sp>
      <p:sp>
        <p:nvSpPr>
          <p:cNvPr id="14" name="Freeform 174">
            <a:extLst>
              <a:ext uri="{FF2B5EF4-FFF2-40B4-BE49-F238E27FC236}">
                <a16:creationId xmlns:a16="http://schemas.microsoft.com/office/drawing/2014/main" id="{F0639D05-5EC3-9A48-4D1F-A8F5A1F2E4F3}"/>
              </a:ext>
            </a:extLst>
          </p:cNvPr>
          <p:cNvSpPr>
            <a:spLocks noChangeArrowheads="1"/>
          </p:cNvSpPr>
          <p:nvPr/>
        </p:nvSpPr>
        <p:spPr bwMode="auto">
          <a:xfrm>
            <a:off x="6293905" y="2460819"/>
            <a:ext cx="2620592" cy="2619801"/>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5">
            <a:extLst>
              <a:ext uri="{FF2B5EF4-FFF2-40B4-BE49-F238E27FC236}">
                <a16:creationId xmlns:a16="http://schemas.microsoft.com/office/drawing/2014/main" id="{68705899-F0C6-CD4B-85FA-DF4104569E89}"/>
              </a:ext>
            </a:extLst>
          </p:cNvPr>
          <p:cNvSpPr>
            <a:spLocks noChangeArrowheads="1"/>
          </p:cNvSpPr>
          <p:nvPr/>
        </p:nvSpPr>
        <p:spPr bwMode="auto">
          <a:xfrm>
            <a:off x="6401619" y="2530065"/>
            <a:ext cx="2620592" cy="2619798"/>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3">
            <a:extLst>
              <a:ext uri="{FF2B5EF4-FFF2-40B4-BE49-F238E27FC236}">
                <a16:creationId xmlns:a16="http://schemas.microsoft.com/office/drawing/2014/main" id="{50ECE955-ABD8-EE0D-862B-51FB83C6B231}"/>
              </a:ext>
            </a:extLst>
          </p:cNvPr>
          <p:cNvSpPr>
            <a:spLocks noChangeArrowheads="1"/>
          </p:cNvSpPr>
          <p:nvPr/>
        </p:nvSpPr>
        <p:spPr bwMode="auto">
          <a:xfrm>
            <a:off x="6463170" y="2514677"/>
            <a:ext cx="2620592" cy="2619798"/>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CuadroTexto 553">
            <a:extLst>
              <a:ext uri="{FF2B5EF4-FFF2-40B4-BE49-F238E27FC236}">
                <a16:creationId xmlns:a16="http://schemas.microsoft.com/office/drawing/2014/main" id="{2FA4EFCC-42BA-445C-836C-77E109356880}"/>
              </a:ext>
            </a:extLst>
          </p:cNvPr>
          <p:cNvSpPr txBox="1"/>
          <p:nvPr/>
        </p:nvSpPr>
        <p:spPr>
          <a:xfrm>
            <a:off x="6391544" y="3143500"/>
            <a:ext cx="2755828" cy="1200329"/>
          </a:xfrm>
          <a:prstGeom prst="rect">
            <a:avLst/>
          </a:prstGeom>
          <a:noFill/>
          <a:ln>
            <a:noFill/>
          </a:ln>
        </p:spPr>
        <p:txBody>
          <a:bodyPr wrap="square" rtlCol="0">
            <a:spAutoFit/>
          </a:bodyPr>
          <a:lstStyle/>
          <a:p>
            <a:pPr algn="ctr"/>
            <a:r>
              <a:rPr lang="en-US" sz="2400" b="1" dirty="0">
                <a:solidFill>
                  <a:srgbClr val="000000"/>
                </a:solidFill>
                <a:latin typeface="Calibri" panose="020F0502020204030204" pitchFamily="34" charset="0"/>
                <a:ea typeface="Lato" charset="0"/>
                <a:cs typeface="Calibri" panose="020F0502020204030204" pitchFamily="34" charset="0"/>
              </a:rPr>
              <a:t>Landscape Conservation and Sustainability</a:t>
            </a:r>
          </a:p>
        </p:txBody>
      </p:sp>
      <p:pic>
        <p:nvPicPr>
          <p:cNvPr id="19" name="Graphic 18" descr="Badge 3 outline">
            <a:extLst>
              <a:ext uri="{FF2B5EF4-FFF2-40B4-BE49-F238E27FC236}">
                <a16:creationId xmlns:a16="http://schemas.microsoft.com/office/drawing/2014/main" id="{D61BE50D-1194-56C6-6286-FA53A2ADD7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1449" y="1914826"/>
            <a:ext cx="914400" cy="914400"/>
          </a:xfrm>
          <a:prstGeom prst="rect">
            <a:avLst/>
          </a:prstGeom>
        </p:spPr>
      </p:pic>
      <p:pic>
        <p:nvPicPr>
          <p:cNvPr id="21" name="Graphic 20" descr="Badge 1 outline">
            <a:extLst>
              <a:ext uri="{FF2B5EF4-FFF2-40B4-BE49-F238E27FC236}">
                <a16:creationId xmlns:a16="http://schemas.microsoft.com/office/drawing/2014/main" id="{BD93A4FC-AA9A-A8EE-4901-E72CC53DD6C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3894" y="1914826"/>
            <a:ext cx="914400" cy="914400"/>
          </a:xfrm>
          <a:prstGeom prst="rect">
            <a:avLst/>
          </a:prstGeom>
        </p:spPr>
      </p:pic>
      <p:pic>
        <p:nvPicPr>
          <p:cNvPr id="23" name="Graphic 22" descr="Badge outline">
            <a:extLst>
              <a:ext uri="{FF2B5EF4-FFF2-40B4-BE49-F238E27FC236}">
                <a16:creationId xmlns:a16="http://schemas.microsoft.com/office/drawing/2014/main" id="{B81BD2FF-C83D-4492-62B2-C084D44A762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27350" y="1911777"/>
            <a:ext cx="914400" cy="914400"/>
          </a:xfrm>
          <a:prstGeom prst="rect">
            <a:avLst/>
          </a:prstGeom>
        </p:spPr>
      </p:pic>
      <p:pic>
        <p:nvPicPr>
          <p:cNvPr id="25" name="Graphic 24" descr="Badge 4 outline">
            <a:extLst>
              <a:ext uri="{FF2B5EF4-FFF2-40B4-BE49-F238E27FC236}">
                <a16:creationId xmlns:a16="http://schemas.microsoft.com/office/drawing/2014/main" id="{96E94424-D420-E0AD-5381-A9F9C0ED4F5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93263" y="1907132"/>
            <a:ext cx="914400" cy="914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49"/>
          <p:cNvSpPr txBox="1">
            <a:spLocks noGrp="1"/>
          </p:cNvSpPr>
          <p:nvPr>
            <p:ph type="body" idx="1"/>
          </p:nvPr>
        </p:nvSpPr>
        <p:spPr>
          <a:xfrm>
            <a:off x="428625" y="1367961"/>
            <a:ext cx="11258550" cy="4369164"/>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Exploring Ecological Flows:</a:t>
            </a:r>
            <a:r>
              <a:rPr lang="en-US" b="0" i="0" dirty="0">
                <a:latin typeface="Calibri"/>
                <a:ea typeface="Calibri"/>
                <a:cs typeface="Calibri"/>
                <a:sym typeface="Calibri"/>
              </a:rPr>
              <a:t> Envision your agricultural landscape as a living mosaic and</a:t>
            </a:r>
            <a:r>
              <a:rPr lang="en-US" dirty="0"/>
              <a:t> try</a:t>
            </a:r>
            <a:r>
              <a:rPr lang="en-US" b="0" i="0" dirty="0">
                <a:latin typeface="Calibri"/>
                <a:ea typeface="Calibri"/>
                <a:cs typeface="Calibri"/>
                <a:sym typeface="Calibri"/>
              </a:rPr>
              <a:t> to delve into the nuanced dynamics of ecological flows, intricately connecting </a:t>
            </a:r>
            <a:r>
              <a:rPr lang="en-US" dirty="0"/>
              <a:t>contrasting</a:t>
            </a:r>
            <a:r>
              <a:rPr lang="en-US" b="0" i="0" dirty="0">
                <a:latin typeface="Calibri"/>
                <a:ea typeface="Calibri"/>
                <a:cs typeface="Calibri"/>
                <a:sym typeface="Calibri"/>
              </a:rPr>
              <a:t> facets of your farm.</a:t>
            </a:r>
            <a:endParaRPr dirty="0"/>
          </a:p>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A Symphony of Interconnections:</a:t>
            </a:r>
            <a:r>
              <a:rPr lang="en-US" b="0" i="0" dirty="0">
                <a:highlight>
                  <a:srgbClr val="8DC641"/>
                </a:highlight>
                <a:latin typeface="Calibri"/>
                <a:ea typeface="Calibri"/>
                <a:cs typeface="Calibri"/>
                <a:sym typeface="Calibri"/>
              </a:rPr>
              <a:t> </a:t>
            </a:r>
            <a:r>
              <a:rPr lang="en-US" b="0" i="0" dirty="0">
                <a:latin typeface="Calibri"/>
                <a:ea typeface="Calibri"/>
                <a:cs typeface="Calibri"/>
                <a:sym typeface="Calibri"/>
              </a:rPr>
              <a:t>From the meandering paths of water to the designated corridors for wildlife, ecological flows are the intricate threads weaving through the fabric of your farm's mosaic. This exploration aims to comprehend the interconnected pathways that sustain biodiversity, nurture soil health, and establish a delicate equilibrium within your landscape.</a:t>
            </a:r>
            <a:endParaRPr dirty="0"/>
          </a:p>
          <a:p>
            <a:pPr marL="4572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Managing the Mosaic:</a:t>
            </a:r>
            <a:r>
              <a:rPr lang="en-US" b="0" i="0" dirty="0">
                <a:highlight>
                  <a:srgbClr val="8DC641"/>
                </a:highlight>
                <a:latin typeface="Calibri"/>
                <a:ea typeface="Calibri"/>
                <a:cs typeface="Calibri"/>
                <a:sym typeface="Calibri"/>
              </a:rPr>
              <a:t> </a:t>
            </a:r>
            <a:r>
              <a:rPr lang="en-US" b="0" i="0" dirty="0">
                <a:latin typeface="Calibri"/>
                <a:ea typeface="Calibri"/>
                <a:cs typeface="Calibri"/>
                <a:sym typeface="Calibri"/>
              </a:rPr>
              <a:t>Embark on a journey to comprehend how the recognition and deliberate management of ecological flows can optimize your farm's resilience and productivity. This involves harnessing the inherent rhythmic patterns of your landscape mosaic to cultivate a thriving and sustainable agricultural </a:t>
            </a:r>
            <a:r>
              <a:rPr lang="en-US" dirty="0"/>
              <a:t>environment</a:t>
            </a:r>
            <a:r>
              <a:rPr lang="en-US" b="0" i="0" dirty="0">
                <a:latin typeface="Calibri"/>
                <a:ea typeface="Calibri"/>
                <a:cs typeface="Calibri"/>
                <a:sym typeface="Calibri"/>
              </a:rPr>
              <a:t>.</a:t>
            </a:r>
            <a:endParaRPr dirty="0"/>
          </a:p>
          <a:p>
            <a:pPr marL="342900" lvl="0" indent="0" algn="l" rtl="0">
              <a:lnSpc>
                <a:spcPct val="107000"/>
              </a:lnSpc>
              <a:spcBef>
                <a:spcPts val="1000"/>
              </a:spcBef>
              <a:spcAft>
                <a:spcPts val="800"/>
              </a:spcAft>
              <a:buSzPts val="1000"/>
              <a:buFont typeface="Noto Sans Symbols"/>
              <a:buNone/>
            </a:pPr>
            <a:r>
              <a:rPr lang="en-IE" sz="2000" dirty="0">
                <a:latin typeface="Calibri"/>
                <a:ea typeface="Calibri"/>
                <a:cs typeface="Calibri"/>
                <a:sym typeface="Calibri"/>
              </a:rPr>
              <a:t> </a:t>
            </a:r>
            <a:endParaRPr sz="2000" dirty="0">
              <a:latin typeface="Calibri"/>
              <a:ea typeface="Calibri"/>
              <a:cs typeface="Calibri"/>
              <a:sym typeface="Calibri"/>
            </a:endParaRPr>
          </a:p>
        </p:txBody>
      </p:sp>
      <p:sp>
        <p:nvSpPr>
          <p:cNvPr id="302" name="Google Shape;302;p49"/>
          <p:cNvSpPr txBox="1">
            <a:spLocks noGrp="1"/>
          </p:cNvSpPr>
          <p:nvPr>
            <p:ph type="body" idx="2"/>
          </p:nvPr>
        </p:nvSpPr>
        <p:spPr>
          <a:xfrm>
            <a:off x="798381" y="5533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pPr>
            <a:r>
              <a:rPr lang="en-US" sz="3600" b="1" dirty="0">
                <a:solidFill>
                  <a:srgbClr val="92D050"/>
                </a:solidFill>
                <a:latin typeface="Calibri"/>
                <a:ea typeface="Calibri"/>
                <a:cs typeface="Calibri"/>
                <a:sym typeface="Calibri"/>
              </a:rPr>
              <a:t>1. Ecological Flows in Landscape Mosaics</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03" name="Google Shape;303;p49"/>
          <p:cNvGrpSpPr/>
          <p:nvPr/>
        </p:nvGrpSpPr>
        <p:grpSpPr>
          <a:xfrm rot="3730759">
            <a:off x="10815109" y="179855"/>
            <a:ext cx="949887" cy="1163493"/>
            <a:chOff x="7602444" y="4967675"/>
            <a:chExt cx="483620" cy="592374"/>
          </a:xfrm>
        </p:grpSpPr>
        <p:grpSp>
          <p:nvGrpSpPr>
            <p:cNvPr id="304" name="Google Shape;304;p49"/>
            <p:cNvGrpSpPr/>
            <p:nvPr/>
          </p:nvGrpSpPr>
          <p:grpSpPr>
            <a:xfrm>
              <a:off x="7618661" y="4967675"/>
              <a:ext cx="467403" cy="507609"/>
              <a:chOff x="2251964" y="3590497"/>
              <a:chExt cx="467403" cy="507609"/>
            </a:xfrm>
          </p:grpSpPr>
          <p:sp>
            <p:nvSpPr>
              <p:cNvPr id="305" name="Google Shape;305;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6" name="Google Shape;306;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8" name="Google Shape;308;p49"/>
            <p:cNvGrpSpPr/>
            <p:nvPr/>
          </p:nvGrpSpPr>
          <p:grpSpPr>
            <a:xfrm>
              <a:off x="7602444" y="4993761"/>
              <a:ext cx="421973" cy="566288"/>
              <a:chOff x="2235747" y="3616583"/>
              <a:chExt cx="421973" cy="566288"/>
            </a:xfrm>
          </p:grpSpPr>
          <p:sp>
            <p:nvSpPr>
              <p:cNvPr id="309" name="Google Shape;309;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0" name="Google Shape;310;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0"/>
          <p:cNvSpPr txBox="1">
            <a:spLocks noGrp="1"/>
          </p:cNvSpPr>
          <p:nvPr>
            <p:ph type="body" idx="1"/>
          </p:nvPr>
        </p:nvSpPr>
        <p:spPr>
          <a:xfrm>
            <a:off x="798449" y="1627419"/>
            <a:ext cx="7431151" cy="43692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b="0" i="0" dirty="0">
                <a:latin typeface="Calibri"/>
                <a:ea typeface="Calibri"/>
                <a:cs typeface="Calibri"/>
                <a:sym typeface="Calibri"/>
              </a:rPr>
              <a:t>Land Use and Land Cover Change refers to the transformation of Earth's surface over time, encompassing shifts in land </a:t>
            </a:r>
            <a:r>
              <a:rPr lang="en-US" b="0" i="0" dirty="0" err="1">
                <a:latin typeface="Calibri"/>
                <a:ea typeface="Calibri"/>
                <a:cs typeface="Calibri"/>
                <a:sym typeface="Calibri"/>
              </a:rPr>
              <a:t>utilisation</a:t>
            </a:r>
            <a:r>
              <a:rPr lang="en-US" b="0" i="0" dirty="0">
                <a:latin typeface="Calibri"/>
                <a:ea typeface="Calibri"/>
                <a:cs typeface="Calibri"/>
                <a:sym typeface="Calibri"/>
              </a:rPr>
              <a:t> patterns and alterations in natural or artificial features. This dynamic process is driven by a myriad of factors, including </a:t>
            </a:r>
            <a:r>
              <a:rPr lang="en-US" b="0" i="0" dirty="0" err="1">
                <a:latin typeface="Calibri"/>
                <a:ea typeface="Calibri"/>
                <a:cs typeface="Calibri"/>
                <a:sym typeface="Calibri"/>
              </a:rPr>
              <a:t>urbanisation</a:t>
            </a:r>
            <a:r>
              <a:rPr lang="en-US" b="0" i="0" dirty="0">
                <a:latin typeface="Calibri"/>
                <a:ea typeface="Calibri"/>
                <a:cs typeface="Calibri"/>
                <a:sym typeface="Calibri"/>
              </a:rPr>
              <a:t>, agriculture expansion, deforestation, and climate change. Understanding this topic is essential for informed environmental management, sustainable development, and the preservation of biodiversity.</a:t>
            </a:r>
            <a:endParaRPr b="0" i="0" dirty="0">
              <a:latin typeface="Calibri"/>
              <a:ea typeface="Calibri"/>
              <a:cs typeface="Calibri"/>
              <a:sym typeface="Calibri"/>
            </a:endParaRPr>
          </a:p>
          <a:p>
            <a:pPr marL="0" lvl="0" indent="0" algn="l" rtl="0">
              <a:lnSpc>
                <a:spcPct val="107000"/>
              </a:lnSpc>
              <a:spcBef>
                <a:spcPts val="1000"/>
              </a:spcBef>
              <a:spcAft>
                <a:spcPts val="0"/>
              </a:spcAft>
              <a:buSzPts val="1000"/>
              <a:buNone/>
            </a:pPr>
            <a:endParaRPr dirty="0"/>
          </a:p>
          <a:p>
            <a:pPr marL="0" lvl="0" indent="0" algn="l" rtl="0">
              <a:lnSpc>
                <a:spcPct val="107000"/>
              </a:lnSpc>
              <a:spcBef>
                <a:spcPts val="1000"/>
              </a:spcBef>
              <a:spcAft>
                <a:spcPts val="0"/>
              </a:spcAft>
              <a:buSzPts val="1000"/>
              <a:buNone/>
            </a:pPr>
            <a:endParaRPr dirty="0"/>
          </a:p>
          <a:p>
            <a:pPr marL="0" lvl="0" indent="0" algn="l" rtl="0">
              <a:lnSpc>
                <a:spcPct val="107000"/>
              </a:lnSpc>
              <a:spcBef>
                <a:spcPts val="1000"/>
              </a:spcBef>
              <a:spcAft>
                <a:spcPts val="0"/>
              </a:spcAft>
              <a:buSzPts val="1000"/>
              <a:buNone/>
            </a:pPr>
            <a:endParaRPr dirty="0"/>
          </a:p>
          <a:p>
            <a:pPr marL="228600" lvl="0" indent="-228600" algn="l" rtl="0">
              <a:lnSpc>
                <a:spcPct val="90000"/>
              </a:lnSpc>
              <a:spcBef>
                <a:spcPts val="800"/>
              </a:spcBef>
              <a:spcAft>
                <a:spcPts val="0"/>
              </a:spcAft>
              <a:buClr>
                <a:srgbClr val="000000"/>
              </a:buClr>
              <a:buSzPts val="2400"/>
              <a:buFont typeface="Arial"/>
              <a:buNone/>
            </a:pPr>
            <a:r>
              <a:rPr lang="en-US" sz="1700" u="sng" dirty="0">
                <a:hlinkClick r:id="rId3">
                  <a:extLst>
                    <a:ext uri="{A12FA001-AC4F-418D-AE19-62706E023703}">
                      <ahyp:hlinkClr xmlns:ahyp="http://schemas.microsoft.com/office/drawing/2018/hyperlinkcolor" val="tx"/>
                    </a:ext>
                  </a:extLst>
                </a:hlinkClick>
              </a:rPr>
              <a:t>Source</a:t>
            </a:r>
            <a:endParaRPr dirty="0"/>
          </a:p>
        </p:txBody>
      </p:sp>
      <p:sp>
        <p:nvSpPr>
          <p:cNvPr id="316" name="Google Shape;316;p5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2. Land Use and Land Cover Change</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17" name="Google Shape;317;p50"/>
          <p:cNvGrpSpPr/>
          <p:nvPr/>
        </p:nvGrpSpPr>
        <p:grpSpPr>
          <a:xfrm rot="3730759">
            <a:off x="10918674" y="291960"/>
            <a:ext cx="949887" cy="1163493"/>
            <a:chOff x="7602444" y="4967675"/>
            <a:chExt cx="483620" cy="592374"/>
          </a:xfrm>
        </p:grpSpPr>
        <p:grpSp>
          <p:nvGrpSpPr>
            <p:cNvPr id="318" name="Google Shape;318;p50"/>
            <p:cNvGrpSpPr/>
            <p:nvPr/>
          </p:nvGrpSpPr>
          <p:grpSpPr>
            <a:xfrm>
              <a:off x="7618661" y="4967675"/>
              <a:ext cx="467403" cy="507609"/>
              <a:chOff x="2251964" y="3590497"/>
              <a:chExt cx="467403" cy="507609"/>
            </a:xfrm>
          </p:grpSpPr>
          <p:sp>
            <p:nvSpPr>
              <p:cNvPr id="319" name="Google Shape;319;p5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5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5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50"/>
            <p:cNvGrpSpPr/>
            <p:nvPr/>
          </p:nvGrpSpPr>
          <p:grpSpPr>
            <a:xfrm>
              <a:off x="7602444" y="4993761"/>
              <a:ext cx="421973" cy="566288"/>
              <a:chOff x="2235747" y="3616583"/>
              <a:chExt cx="421973" cy="566288"/>
            </a:xfrm>
          </p:grpSpPr>
          <p:sp>
            <p:nvSpPr>
              <p:cNvPr id="323" name="Google Shape;323;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5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25" name="Google Shape;325;p5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392702" y="2195275"/>
            <a:ext cx="3143851" cy="2467450"/>
          </a:xfrm>
          <a:prstGeom prst="rect">
            <a:avLst/>
          </a:prstGeom>
          <a:noFill/>
          <a:ln>
            <a:noFill/>
          </a:ln>
        </p:spPr>
      </p:pic>
      <p:sp>
        <p:nvSpPr>
          <p:cNvPr id="2" name="TextBox 1">
            <a:extLst>
              <a:ext uri="{FF2B5EF4-FFF2-40B4-BE49-F238E27FC236}">
                <a16:creationId xmlns:a16="http://schemas.microsoft.com/office/drawing/2014/main" id="{5437F5A2-C941-E1FD-188F-F4603279C82E}"/>
              </a:ext>
            </a:extLst>
          </p:cNvPr>
          <p:cNvSpPr txBox="1"/>
          <p:nvPr/>
        </p:nvSpPr>
        <p:spPr>
          <a:xfrm>
            <a:off x="10657454" y="5292743"/>
            <a:ext cx="1701760" cy="307777"/>
          </a:xfrm>
          <a:prstGeom prst="rect">
            <a:avLst/>
          </a:prstGeom>
          <a:noFill/>
        </p:spPr>
        <p:txBody>
          <a:bodyPr wrap="square" rtlCol="0">
            <a:spAutoFit/>
          </a:bodyPr>
          <a:lstStyle/>
          <a:p>
            <a:r>
              <a:rPr lang="en-IE" b="1" dirty="0">
                <a:latin typeface="Calibri" panose="020F0502020204030204" pitchFamily="34" charset="0"/>
                <a:ea typeface="Calibri" panose="020F0502020204030204" pitchFamily="34" charset="0"/>
                <a:cs typeface="Calibri" panose="020F0502020204030204" pitchFamily="34" charset="0"/>
                <a:hlinkClick r:id="rId5"/>
              </a:rPr>
              <a:t>Source</a:t>
            </a:r>
            <a:endParaRPr lang="en-IE"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51"/>
          <p:cNvSpPr txBox="1">
            <a:spLocks noGrp="1"/>
          </p:cNvSpPr>
          <p:nvPr>
            <p:ph type="body" idx="1"/>
          </p:nvPr>
        </p:nvSpPr>
        <p:spPr>
          <a:xfrm>
            <a:off x="664311" y="1097239"/>
            <a:ext cx="10858500" cy="446763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Ecosystem Integrity:</a:t>
            </a:r>
            <a:r>
              <a:rPr lang="en-US" dirty="0">
                <a:highlight>
                  <a:srgbClr val="8DC641"/>
                </a:highlight>
                <a:latin typeface="Calibri"/>
                <a:ea typeface="Calibri"/>
                <a:cs typeface="Calibri"/>
                <a:sym typeface="Calibri"/>
              </a:rPr>
              <a:t> </a:t>
            </a:r>
            <a:r>
              <a:rPr lang="en-US" b="0" i="0" dirty="0">
                <a:latin typeface="Calibri"/>
                <a:ea typeface="Calibri"/>
                <a:cs typeface="Calibri"/>
                <a:sym typeface="Calibri"/>
              </a:rPr>
              <a:t>Landscape conservation is the guardian of ecosystems, ensuring their structural and functional integrity endures. By safeguarding the delicate balance between plants, animals, and their environment, it provides a foundation for sustained productivity and ecological health.</a:t>
            </a:r>
            <a:endParaRPr dirty="0"/>
          </a:p>
          <a:p>
            <a:pPr marL="2286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Biodiversity Resilience:</a:t>
            </a:r>
            <a:r>
              <a:rPr lang="en-US" dirty="0">
                <a:highlight>
                  <a:srgbClr val="8DC641"/>
                </a:highlight>
                <a:latin typeface="Calibri"/>
                <a:ea typeface="Calibri"/>
                <a:cs typeface="Calibri"/>
                <a:sym typeface="Calibri"/>
              </a:rPr>
              <a:t> </a:t>
            </a:r>
            <a:r>
              <a:rPr lang="en-US" b="0" i="0" dirty="0">
                <a:latin typeface="Calibri"/>
                <a:ea typeface="Calibri"/>
                <a:cs typeface="Calibri"/>
                <a:sym typeface="Calibri"/>
              </a:rPr>
              <a:t>At its core, conservation efforts are a </a:t>
            </a:r>
            <a:r>
              <a:rPr lang="en-US" dirty="0"/>
              <a:t>defense mechanism</a:t>
            </a:r>
            <a:r>
              <a:rPr lang="en-US" b="0" i="0" dirty="0">
                <a:latin typeface="Calibri"/>
                <a:ea typeface="Calibri"/>
                <a:cs typeface="Calibri"/>
                <a:sym typeface="Calibri"/>
              </a:rPr>
              <a:t> for biodiversity. Preserving diverse plant and animal species within the landscape not only nurtures the richness of nature but also fortifies the resilience of the entire ecosystem. Biodiversity acts as nature's insurance against environmental uncertainties.</a:t>
            </a:r>
            <a:endParaRPr dirty="0"/>
          </a:p>
          <a:p>
            <a:pPr marL="22860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Sustainable Resource Management:</a:t>
            </a:r>
            <a:r>
              <a:rPr lang="en-US" dirty="0">
                <a:highlight>
                  <a:srgbClr val="8DC641"/>
                </a:highlight>
                <a:latin typeface="Calibri"/>
                <a:ea typeface="Calibri"/>
                <a:cs typeface="Calibri"/>
                <a:sym typeface="Calibri"/>
              </a:rPr>
              <a:t> </a:t>
            </a:r>
            <a:r>
              <a:rPr lang="en-US" b="0" i="0" dirty="0">
                <a:latin typeface="Calibri"/>
                <a:ea typeface="Calibri"/>
                <a:cs typeface="Calibri"/>
                <a:sym typeface="Calibri"/>
              </a:rPr>
              <a:t>Sustainable landscapes are the product of conscientious resource management. Farmers, through conservation practices, play a pivotal role in </a:t>
            </a:r>
            <a:r>
              <a:rPr lang="en-US" b="0" i="0" dirty="0" err="1">
                <a:latin typeface="Calibri"/>
                <a:ea typeface="Calibri"/>
                <a:cs typeface="Calibri"/>
                <a:sym typeface="Calibri"/>
              </a:rPr>
              <a:t>optimising</a:t>
            </a:r>
            <a:r>
              <a:rPr lang="en-US" b="0" i="0" dirty="0">
                <a:latin typeface="Calibri"/>
                <a:ea typeface="Calibri"/>
                <a:cs typeface="Calibri"/>
                <a:sym typeface="Calibri"/>
              </a:rPr>
              <a:t> resource use—be it water, soil, or energy. This not only ensures the longevity of farming operations but contributes to the overall sustainability of the agricultural landscape.</a:t>
            </a:r>
            <a:endParaRPr dirty="0"/>
          </a:p>
          <a:p>
            <a:pPr marL="342900" lvl="0" indent="-279400" algn="l" rtl="0">
              <a:lnSpc>
                <a:spcPct val="107000"/>
              </a:lnSpc>
              <a:spcBef>
                <a:spcPts val="1000"/>
              </a:spcBef>
              <a:spcAft>
                <a:spcPts val="800"/>
              </a:spcAft>
              <a:buSzPts val="1000"/>
              <a:buFont typeface="Noto Sans Symbols"/>
              <a:buNone/>
            </a:pPr>
            <a:endParaRPr sz="2000" dirty="0">
              <a:latin typeface="Calibri"/>
              <a:ea typeface="Calibri"/>
              <a:cs typeface="Calibri"/>
              <a:sym typeface="Calibri"/>
            </a:endParaRPr>
          </a:p>
        </p:txBody>
      </p:sp>
      <p:sp>
        <p:nvSpPr>
          <p:cNvPr id="331" name="Google Shape;331;p51"/>
          <p:cNvSpPr txBox="1">
            <a:spLocks noGrp="1"/>
          </p:cNvSpPr>
          <p:nvPr>
            <p:ph type="body" idx="2"/>
          </p:nvPr>
        </p:nvSpPr>
        <p:spPr>
          <a:xfrm>
            <a:off x="795943" y="34637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solidFill>
                  <a:srgbClr val="92D050"/>
                </a:solidFill>
                <a:latin typeface="Calibri"/>
                <a:ea typeface="Calibri"/>
                <a:cs typeface="Calibri"/>
                <a:sym typeface="Calibri"/>
              </a:rPr>
              <a:t>3. Landscape Conservation and Sustainability</a:t>
            </a:r>
            <a:endParaRPr sz="3200" dirty="0">
              <a:solidFill>
                <a:srgbClr val="92D050"/>
              </a:solidFill>
              <a:latin typeface="Calibri"/>
              <a:ea typeface="Calibri"/>
              <a:cs typeface="Calibri"/>
              <a:sym typeface="Calibri"/>
            </a:endParaRPr>
          </a:p>
        </p:txBody>
      </p:sp>
      <p:grpSp>
        <p:nvGrpSpPr>
          <p:cNvPr id="332" name="Google Shape;332;p51"/>
          <p:cNvGrpSpPr/>
          <p:nvPr/>
        </p:nvGrpSpPr>
        <p:grpSpPr>
          <a:xfrm rot="3730759">
            <a:off x="10918673" y="291959"/>
            <a:ext cx="949887" cy="1163493"/>
            <a:chOff x="7602444" y="4967675"/>
            <a:chExt cx="483620" cy="592374"/>
          </a:xfrm>
        </p:grpSpPr>
        <p:grpSp>
          <p:nvGrpSpPr>
            <p:cNvPr id="333" name="Google Shape;333;p51"/>
            <p:cNvGrpSpPr/>
            <p:nvPr/>
          </p:nvGrpSpPr>
          <p:grpSpPr>
            <a:xfrm>
              <a:off x="7618661" y="4967675"/>
              <a:ext cx="467403" cy="507609"/>
              <a:chOff x="2251964" y="3590497"/>
              <a:chExt cx="467403" cy="507609"/>
            </a:xfrm>
          </p:grpSpPr>
          <p:sp>
            <p:nvSpPr>
              <p:cNvPr id="334" name="Google Shape;334;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5" name="Google Shape;335;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6" name="Google Shape;336;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37" name="Google Shape;337;p51"/>
            <p:cNvGrpSpPr/>
            <p:nvPr/>
          </p:nvGrpSpPr>
          <p:grpSpPr>
            <a:xfrm>
              <a:off x="7602444" y="4993761"/>
              <a:ext cx="421973" cy="566288"/>
              <a:chOff x="2235747" y="3616583"/>
              <a:chExt cx="421973" cy="566288"/>
            </a:xfrm>
          </p:grpSpPr>
          <p:sp>
            <p:nvSpPr>
              <p:cNvPr id="338" name="Google Shape;338;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9" name="Google Shape;339;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52"/>
          <p:cNvSpPr txBox="1">
            <a:spLocks noGrp="1"/>
          </p:cNvSpPr>
          <p:nvPr>
            <p:ph type="body" idx="1"/>
          </p:nvPr>
        </p:nvSpPr>
        <p:spPr>
          <a:xfrm>
            <a:off x="905211" y="1148479"/>
            <a:ext cx="10915313" cy="4369200"/>
          </a:xfrm>
          <a:prstGeom prst="rect">
            <a:avLst/>
          </a:prstGeom>
          <a:noFill/>
          <a:ln>
            <a:noFill/>
          </a:ln>
        </p:spPr>
        <p:txBody>
          <a:bodyPr spcFirstLastPara="1" wrap="square" lIns="91425" tIns="45700" rIns="91425" bIns="45700" anchor="t" anchorCtr="0">
            <a:noAutofit/>
          </a:bodyPr>
          <a:lstStyle/>
          <a:p>
            <a:pPr marL="0" lvl="0" indent="0" algn="ctr" rtl="0">
              <a:lnSpc>
                <a:spcPct val="107000"/>
              </a:lnSpc>
              <a:spcBef>
                <a:spcPts val="500"/>
              </a:spcBef>
              <a:spcAft>
                <a:spcPts val="0"/>
              </a:spcAft>
              <a:buSzPts val="1000"/>
              <a:buNone/>
            </a:pPr>
            <a:r>
              <a:rPr lang="en-US" b="0" i="1" dirty="0">
                <a:latin typeface="Calibri"/>
                <a:ea typeface="Calibri"/>
                <a:cs typeface="Calibri"/>
                <a:sym typeface="Calibri"/>
              </a:rPr>
              <a:t>Shaping the Mosaic through Human Interactions</a:t>
            </a:r>
            <a:endParaRPr b="0" i="1" dirty="0">
              <a:latin typeface="Calibri"/>
              <a:ea typeface="Calibri"/>
              <a:cs typeface="Calibri"/>
              <a:sym typeface="Calibri"/>
            </a:endParaRPr>
          </a:p>
          <a:p>
            <a:pPr marL="0" lvl="0" indent="0" algn="l" rtl="0">
              <a:lnSpc>
                <a:spcPct val="90000"/>
              </a:lnSpc>
              <a:spcBef>
                <a:spcPts val="600"/>
              </a:spcBef>
              <a:spcAft>
                <a:spcPts val="0"/>
              </a:spcAft>
              <a:buSzPts val="2400"/>
              <a:buNone/>
            </a:pPr>
            <a:r>
              <a:rPr lang="en-US" b="1" i="0" dirty="0">
                <a:highlight>
                  <a:srgbClr val="8DC641"/>
                </a:highlight>
                <a:latin typeface="Calibri"/>
                <a:ea typeface="Calibri"/>
                <a:cs typeface="Calibri"/>
                <a:sym typeface="Calibri"/>
              </a:rPr>
              <a:t>Land Use Practices:</a:t>
            </a:r>
            <a:r>
              <a:rPr lang="en-US" dirty="0">
                <a:highlight>
                  <a:srgbClr val="8DC641"/>
                </a:highlight>
                <a:latin typeface="Calibri"/>
                <a:ea typeface="Calibri"/>
                <a:cs typeface="Calibri"/>
                <a:sym typeface="Calibri"/>
              </a:rPr>
              <a:t> </a:t>
            </a:r>
            <a:r>
              <a:rPr lang="en-US" b="0" i="0" dirty="0">
                <a:latin typeface="Calibri"/>
                <a:ea typeface="Calibri"/>
                <a:cs typeface="Calibri"/>
                <a:sym typeface="Calibri"/>
              </a:rPr>
              <a:t>Human impact on landscape diversity is profound, often influenced by land use practices. Agricultural expansion, </a:t>
            </a:r>
            <a:r>
              <a:rPr lang="en-US" b="0" i="0" dirty="0" err="1">
                <a:latin typeface="Calibri"/>
                <a:ea typeface="Calibri"/>
                <a:cs typeface="Calibri"/>
                <a:sym typeface="Calibri"/>
              </a:rPr>
              <a:t>urbanisation</a:t>
            </a:r>
            <a:r>
              <a:rPr lang="en-US" b="0" i="0" dirty="0">
                <a:latin typeface="Calibri"/>
                <a:ea typeface="Calibri"/>
                <a:cs typeface="Calibri"/>
                <a:sym typeface="Calibri"/>
              </a:rPr>
              <a:t>, and deforestation reshape the physical makeup of landscapes, directly affecting the diversity of ecosystems and habitats.</a:t>
            </a:r>
            <a:endParaRPr dirty="0"/>
          </a:p>
          <a:p>
            <a:pPr marL="0" lvl="0" indent="0" algn="l" rtl="0">
              <a:lnSpc>
                <a:spcPct val="90000"/>
              </a:lnSpc>
              <a:spcBef>
                <a:spcPts val="600"/>
              </a:spcBef>
              <a:spcAft>
                <a:spcPts val="0"/>
              </a:spcAft>
              <a:buSzPts val="2400"/>
              <a:buNone/>
            </a:pPr>
            <a:r>
              <a:rPr lang="en-US" b="1" i="0" dirty="0">
                <a:highlight>
                  <a:srgbClr val="8DC641"/>
                </a:highlight>
                <a:latin typeface="Calibri"/>
                <a:ea typeface="Calibri"/>
                <a:cs typeface="Calibri"/>
                <a:sym typeface="Calibri"/>
              </a:rPr>
              <a:t>Biodiversity Alterations:</a:t>
            </a:r>
            <a:r>
              <a:rPr lang="en-US" dirty="0">
                <a:highlight>
                  <a:srgbClr val="8DC641"/>
                </a:highlight>
                <a:latin typeface="Calibri"/>
                <a:ea typeface="Calibri"/>
                <a:cs typeface="Calibri"/>
                <a:sym typeface="Calibri"/>
              </a:rPr>
              <a:t> </a:t>
            </a:r>
            <a:r>
              <a:rPr lang="en-US" b="0" i="0" dirty="0">
                <a:latin typeface="Calibri"/>
                <a:ea typeface="Calibri"/>
                <a:cs typeface="Calibri"/>
                <a:sym typeface="Calibri"/>
              </a:rPr>
              <a:t>Human activities contribute to alterations in biodiversity patterns. The introduction of non-native species, habitat fragmentation, and overexploitation can disrupt the delicate balance of flora and fauna, leading to shifts in the composition of landscapes.</a:t>
            </a:r>
            <a:endParaRPr dirty="0"/>
          </a:p>
          <a:p>
            <a:pPr marL="0" lvl="0" indent="0" algn="l" rtl="0">
              <a:lnSpc>
                <a:spcPct val="90000"/>
              </a:lnSpc>
              <a:spcBef>
                <a:spcPts val="1000"/>
              </a:spcBef>
              <a:spcAft>
                <a:spcPts val="0"/>
              </a:spcAft>
              <a:buSzPts val="2400"/>
              <a:buNone/>
            </a:pPr>
            <a:r>
              <a:rPr lang="en-US" b="1" i="0" dirty="0">
                <a:highlight>
                  <a:srgbClr val="8DC641"/>
                </a:highlight>
                <a:latin typeface="Calibri"/>
                <a:ea typeface="Calibri"/>
                <a:cs typeface="Calibri"/>
                <a:sym typeface="Calibri"/>
              </a:rPr>
              <a:t>Ecosystem Service Modification:</a:t>
            </a:r>
            <a:r>
              <a:rPr lang="en-US" dirty="0">
                <a:highlight>
                  <a:srgbClr val="8DC641"/>
                </a:highlight>
                <a:latin typeface="Calibri"/>
                <a:ea typeface="Calibri"/>
                <a:cs typeface="Calibri"/>
                <a:sym typeface="Calibri"/>
              </a:rPr>
              <a:t> </a:t>
            </a:r>
            <a:r>
              <a:rPr lang="en-US" b="0" i="0" dirty="0">
                <a:latin typeface="Calibri"/>
                <a:ea typeface="Calibri"/>
                <a:cs typeface="Calibri"/>
                <a:sym typeface="Calibri"/>
              </a:rPr>
              <a:t>The choices humans make in land management impact the provision of ecosystem services. From altering water flow patterns to changing nutrient cycles, human actions directly modify the services landscapes offer, influencing the overall health and functionality of ecosystems.</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45" name="Google Shape;345;p52"/>
          <p:cNvSpPr txBox="1">
            <a:spLocks noGrp="1"/>
          </p:cNvSpPr>
          <p:nvPr>
            <p:ph type="body" idx="2"/>
          </p:nvPr>
        </p:nvSpPr>
        <p:spPr>
          <a:xfrm>
            <a:off x="809686" y="426915"/>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0"/>
              </a:spcAft>
              <a:buSzPts val="1000"/>
              <a:buNone/>
            </a:pPr>
            <a:r>
              <a:rPr lang="en-US" sz="3600" b="1" dirty="0">
                <a:solidFill>
                  <a:srgbClr val="92D050"/>
                </a:solidFill>
                <a:latin typeface="Calibri"/>
                <a:ea typeface="Calibri"/>
                <a:cs typeface="Calibri"/>
                <a:sym typeface="Calibri"/>
              </a:rPr>
              <a:t>4. Role of Human Impacts on Landscape Diversity</a:t>
            </a:r>
            <a:endParaRPr sz="3200" dirty="0">
              <a:solidFill>
                <a:srgbClr val="92D050"/>
              </a:solidFill>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346" name="Google Shape;346;p52"/>
          <p:cNvGrpSpPr/>
          <p:nvPr/>
        </p:nvGrpSpPr>
        <p:grpSpPr>
          <a:xfrm rot="3730759">
            <a:off x="10980893" y="109804"/>
            <a:ext cx="949887" cy="1163493"/>
            <a:chOff x="7602444" y="4967675"/>
            <a:chExt cx="483620" cy="592374"/>
          </a:xfrm>
        </p:grpSpPr>
        <p:grpSp>
          <p:nvGrpSpPr>
            <p:cNvPr id="347" name="Google Shape;347;p52"/>
            <p:cNvGrpSpPr/>
            <p:nvPr/>
          </p:nvGrpSpPr>
          <p:grpSpPr>
            <a:xfrm>
              <a:off x="7618661" y="4967675"/>
              <a:ext cx="467403" cy="507609"/>
              <a:chOff x="2251964" y="3590497"/>
              <a:chExt cx="467403" cy="507609"/>
            </a:xfrm>
          </p:grpSpPr>
          <p:sp>
            <p:nvSpPr>
              <p:cNvPr id="348" name="Google Shape;348;p5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9" name="Google Shape;349;p5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0" name="Google Shape;350;p5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1" name="Google Shape;351;p52"/>
            <p:cNvGrpSpPr/>
            <p:nvPr/>
          </p:nvGrpSpPr>
          <p:grpSpPr>
            <a:xfrm>
              <a:off x="7602444" y="4993761"/>
              <a:ext cx="421973" cy="566288"/>
              <a:chOff x="2235747" y="3616583"/>
              <a:chExt cx="421973" cy="566288"/>
            </a:xfrm>
          </p:grpSpPr>
          <p:sp>
            <p:nvSpPr>
              <p:cNvPr id="352" name="Google Shape;352;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3" name="Google Shape;353;p5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3"/>
          <p:cNvSpPr txBox="1">
            <a:spLocks noGrp="1"/>
          </p:cNvSpPr>
          <p:nvPr>
            <p:ph type="body" idx="1"/>
          </p:nvPr>
        </p:nvSpPr>
        <p:spPr>
          <a:xfrm>
            <a:off x="5757607" y="2034100"/>
            <a:ext cx="6215317" cy="3002088"/>
          </a:xfrm>
          <a:prstGeom prst="rect">
            <a:avLst/>
          </a:prstGeom>
          <a:noFill/>
          <a:ln>
            <a:noFill/>
          </a:ln>
        </p:spPr>
        <p:txBody>
          <a:bodyPr spcFirstLastPara="1" wrap="square" lIns="91425" tIns="45700" rIns="91425" bIns="45700" anchor="t" anchorCtr="0">
            <a:normAutofit/>
          </a:bodyPr>
          <a:lstStyle/>
          <a:p>
            <a:pPr marL="360000" lvl="0" indent="0" algn="l" rtl="0">
              <a:lnSpc>
                <a:spcPct val="107000"/>
              </a:lnSpc>
              <a:spcBef>
                <a:spcPts val="1000"/>
              </a:spcBef>
              <a:spcAft>
                <a:spcPts val="800"/>
              </a:spcAft>
              <a:buSzPts val="4800"/>
              <a:buNone/>
            </a:pPr>
            <a:r>
              <a:rPr lang="en-US" sz="4800" b="1" dirty="0">
                <a:latin typeface="Calibri"/>
                <a:ea typeface="Calibri"/>
                <a:cs typeface="Calibri"/>
                <a:sym typeface="Calibri"/>
              </a:rPr>
              <a:t>Landscape</a:t>
            </a:r>
            <a:r>
              <a:rPr lang="en-US" sz="4800" b="1" dirty="0"/>
              <a:t> </a:t>
            </a:r>
            <a:r>
              <a:rPr lang="en-US" sz="4800" b="1" dirty="0">
                <a:latin typeface="Calibri"/>
                <a:ea typeface="Calibri"/>
                <a:cs typeface="Calibri"/>
                <a:sym typeface="Calibri"/>
              </a:rPr>
              <a:t>Components &amp; Terms</a:t>
            </a:r>
            <a:endParaRPr sz="3200" dirty="0">
              <a:latin typeface="Calibri"/>
              <a:ea typeface="Calibri"/>
              <a:cs typeface="Calibri"/>
              <a:sym typeface="Calibri"/>
            </a:endParaRPr>
          </a:p>
        </p:txBody>
      </p:sp>
      <p:sp>
        <p:nvSpPr>
          <p:cNvPr id="360" name="Google Shape;360;p53"/>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54"/>
          <p:cNvSpPr txBox="1">
            <a:spLocks noGrp="1"/>
          </p:cNvSpPr>
          <p:nvPr>
            <p:ph type="body" idx="1"/>
          </p:nvPr>
        </p:nvSpPr>
        <p:spPr>
          <a:xfrm>
            <a:off x="1466849" y="1440650"/>
            <a:ext cx="10176375" cy="43692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Land Use Patterns:</a:t>
            </a:r>
            <a:r>
              <a:rPr lang="en-US" dirty="0">
                <a:latin typeface="Calibri"/>
                <a:ea typeface="Calibri"/>
                <a:cs typeface="Calibri"/>
                <a:sym typeface="Calibri"/>
              </a:rPr>
              <a:t> </a:t>
            </a:r>
            <a:r>
              <a:rPr lang="en-US" b="0" i="0" dirty="0">
                <a:latin typeface="Calibri"/>
                <a:ea typeface="Calibri"/>
                <a:cs typeface="Calibri"/>
                <a:sym typeface="Calibri"/>
              </a:rPr>
              <a:t>The arrangement of land use patterns paints a vivid picture of the landscape's functionality. From croplands to grazing pastures, these patterns impact ecological dynamics, resource distribution, and the overall resilience of the agricultural landscape.</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Ecosystem Services Hub:</a:t>
            </a:r>
            <a:r>
              <a:rPr lang="en-US" dirty="0">
                <a:latin typeface="Calibri"/>
                <a:ea typeface="Calibri"/>
                <a:cs typeface="Calibri"/>
                <a:sym typeface="Calibri"/>
              </a:rPr>
              <a:t> </a:t>
            </a:r>
            <a:r>
              <a:rPr lang="en-US" b="0" i="0" dirty="0">
                <a:latin typeface="Calibri"/>
                <a:ea typeface="Calibri"/>
                <a:cs typeface="Calibri"/>
                <a:sym typeface="Calibri"/>
              </a:rPr>
              <a:t>The landscape acts as a central hub for a myriad of ecosystem services. From providing sustenance to regulating environmental conditions, </a:t>
            </a:r>
            <a:r>
              <a:rPr lang="en-US" b="0" i="0" dirty="0" err="1">
                <a:latin typeface="Calibri"/>
                <a:ea typeface="Calibri"/>
                <a:cs typeface="Calibri"/>
                <a:sym typeface="Calibri"/>
              </a:rPr>
              <a:t>recognising</a:t>
            </a:r>
            <a:r>
              <a:rPr lang="en-US" b="0" i="0" dirty="0">
                <a:latin typeface="Calibri"/>
                <a:ea typeface="Calibri"/>
                <a:cs typeface="Calibri"/>
                <a:sym typeface="Calibri"/>
              </a:rPr>
              <a:t> and enhancing these services is pivotal for sustainable land stewardship and agricultural productivity.</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Waterways and Riparian Zones:</a:t>
            </a:r>
            <a:r>
              <a:rPr lang="en-US" dirty="0">
                <a:latin typeface="Calibri"/>
                <a:ea typeface="Calibri"/>
                <a:cs typeface="Calibri"/>
                <a:sym typeface="Calibri"/>
              </a:rPr>
              <a:t> </a:t>
            </a:r>
            <a:r>
              <a:rPr lang="en-US" b="0" i="0" dirty="0">
                <a:latin typeface="Calibri"/>
                <a:ea typeface="Calibri"/>
                <a:cs typeface="Calibri"/>
                <a:sym typeface="Calibri"/>
              </a:rPr>
              <a:t>Waterways etch their presence across the landscape, influencing its structure and health. Managing watercourses and protecting riparian zones are critical for biodiversity, water quality, and overall landscape resilience.</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66" name="Google Shape;366;p54"/>
          <p:cNvSpPr txBox="1">
            <a:spLocks noGrp="1"/>
          </p:cNvSpPr>
          <p:nvPr>
            <p:ph type="body" idx="2"/>
          </p:nvPr>
        </p:nvSpPr>
        <p:spPr>
          <a:xfrm>
            <a:off x="798379" y="401559"/>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Landscape Components and Terms</a:t>
            </a:r>
            <a:endParaRPr>
              <a:latin typeface="Calibri"/>
              <a:ea typeface="Calibri"/>
              <a:cs typeface="Calibri"/>
              <a:sym typeface="Calibri"/>
            </a:endParaRPr>
          </a:p>
        </p:txBody>
      </p:sp>
      <p:grpSp>
        <p:nvGrpSpPr>
          <p:cNvPr id="367" name="Google Shape;367;p54"/>
          <p:cNvGrpSpPr/>
          <p:nvPr/>
        </p:nvGrpSpPr>
        <p:grpSpPr>
          <a:xfrm rot="3730759">
            <a:off x="10980893" y="109804"/>
            <a:ext cx="949887" cy="1163493"/>
            <a:chOff x="7602444" y="4967675"/>
            <a:chExt cx="483620" cy="592374"/>
          </a:xfrm>
        </p:grpSpPr>
        <p:grpSp>
          <p:nvGrpSpPr>
            <p:cNvPr id="368" name="Google Shape;368;p54"/>
            <p:cNvGrpSpPr/>
            <p:nvPr/>
          </p:nvGrpSpPr>
          <p:grpSpPr>
            <a:xfrm>
              <a:off x="7618661" y="4967675"/>
              <a:ext cx="467403" cy="507609"/>
              <a:chOff x="2251964" y="3590497"/>
              <a:chExt cx="467403" cy="507609"/>
            </a:xfrm>
          </p:grpSpPr>
          <p:sp>
            <p:nvSpPr>
              <p:cNvPr id="369" name="Google Shape;369;p5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0" name="Google Shape;370;p5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1" name="Google Shape;371;p5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2" name="Google Shape;372;p54"/>
            <p:cNvGrpSpPr/>
            <p:nvPr/>
          </p:nvGrpSpPr>
          <p:grpSpPr>
            <a:xfrm>
              <a:off x="7602444" y="4993761"/>
              <a:ext cx="421973" cy="566288"/>
              <a:chOff x="2235747" y="3616583"/>
              <a:chExt cx="421973" cy="566288"/>
            </a:xfrm>
          </p:grpSpPr>
          <p:sp>
            <p:nvSpPr>
              <p:cNvPr id="373" name="Google Shape;373;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5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 name="Graphic 2" descr="Hill scene outline">
            <a:extLst>
              <a:ext uri="{FF2B5EF4-FFF2-40B4-BE49-F238E27FC236}">
                <a16:creationId xmlns:a16="http://schemas.microsoft.com/office/drawing/2014/main" id="{EC529E6A-245B-3EF2-4548-209D53143A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2449" y="1790700"/>
            <a:ext cx="914400" cy="914400"/>
          </a:xfrm>
          <a:prstGeom prst="rect">
            <a:avLst/>
          </a:prstGeom>
        </p:spPr>
      </p:pic>
      <p:pic>
        <p:nvPicPr>
          <p:cNvPr id="5" name="Graphic 4" descr="Agriculture outline">
            <a:extLst>
              <a:ext uri="{FF2B5EF4-FFF2-40B4-BE49-F238E27FC236}">
                <a16:creationId xmlns:a16="http://schemas.microsoft.com/office/drawing/2014/main" id="{51B321CD-A4BF-25DD-A434-75BCA7F0FA7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2449" y="3168050"/>
            <a:ext cx="914400" cy="914400"/>
          </a:xfrm>
          <a:prstGeom prst="rect">
            <a:avLst/>
          </a:prstGeom>
        </p:spPr>
      </p:pic>
      <p:pic>
        <p:nvPicPr>
          <p:cNvPr id="9" name="Picture 8">
            <a:extLst>
              <a:ext uri="{FF2B5EF4-FFF2-40B4-BE49-F238E27FC236}">
                <a16:creationId xmlns:a16="http://schemas.microsoft.com/office/drawing/2014/main" id="{392C3F56-746B-4CC8-7679-46B4EFC2794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2653" y="4686300"/>
            <a:ext cx="704850" cy="7048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4"/>
          <p:cNvSpPr txBox="1">
            <a:spLocks noGrp="1"/>
          </p:cNvSpPr>
          <p:nvPr>
            <p:ph type="body" idx="1"/>
          </p:nvPr>
        </p:nvSpPr>
        <p:spPr>
          <a:xfrm>
            <a:off x="5629230" y="14274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01</a:t>
            </a:r>
            <a:endParaRPr dirty="0"/>
          </a:p>
        </p:txBody>
      </p:sp>
      <p:sp>
        <p:nvSpPr>
          <p:cNvPr id="156" name="Google Shape;156;p4"/>
          <p:cNvSpPr txBox="1">
            <a:spLocks noGrp="1"/>
          </p:cNvSpPr>
          <p:nvPr>
            <p:ph type="body" idx="2"/>
          </p:nvPr>
        </p:nvSpPr>
        <p:spPr>
          <a:xfrm>
            <a:off x="6462886" y="1360841"/>
            <a:ext cx="49833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a:t>Introduction to Landscape Ecology</a:t>
            </a:r>
            <a:endParaRPr sz="2400" b="1"/>
          </a:p>
        </p:txBody>
      </p:sp>
      <p:sp>
        <p:nvSpPr>
          <p:cNvPr id="157" name="Google Shape;157;p4"/>
          <p:cNvSpPr txBox="1">
            <a:spLocks noGrp="1"/>
          </p:cNvSpPr>
          <p:nvPr>
            <p:ph type="body" idx="3"/>
          </p:nvPr>
        </p:nvSpPr>
        <p:spPr>
          <a:xfrm>
            <a:off x="538793" y="1433997"/>
            <a:ext cx="4955026" cy="39828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b="0" i="0" dirty="0">
                <a:latin typeface="Calibri"/>
                <a:ea typeface="Calibri"/>
                <a:cs typeface="Calibri"/>
                <a:sym typeface="Calibri"/>
              </a:rPr>
              <a:t>In this module, we explore how nature works on the farm. We cover landscape ecology, which is about understanding the connections between plants, animals, and the land. </a:t>
            </a:r>
          </a:p>
          <a:p>
            <a:pPr marL="228600" lvl="0" indent="0" algn="l" rtl="0">
              <a:lnSpc>
                <a:spcPct val="90000"/>
              </a:lnSpc>
              <a:spcBef>
                <a:spcPts val="0"/>
              </a:spcBef>
              <a:spcAft>
                <a:spcPts val="0"/>
              </a:spcAft>
              <a:buClr>
                <a:srgbClr val="000000"/>
              </a:buClr>
              <a:buSzPts val="2400"/>
              <a:buNone/>
            </a:pPr>
            <a:r>
              <a:rPr lang="en-US" b="0" i="0" dirty="0">
                <a:latin typeface="Calibri"/>
                <a:ea typeface="Calibri"/>
                <a:cs typeface="Calibri"/>
                <a:sym typeface="Calibri"/>
              </a:rPr>
              <a:t>We look at practical tips for farmers like using water wisely, diverse crop planting, and taking care of the land. It's all about making farming work well with nature. </a:t>
            </a:r>
            <a:endParaRPr dirty="0">
              <a:latin typeface="Calibri"/>
              <a:ea typeface="Calibri"/>
              <a:cs typeface="Calibri"/>
              <a:sym typeface="Calibri"/>
            </a:endParaRPr>
          </a:p>
        </p:txBody>
      </p:sp>
      <p:sp>
        <p:nvSpPr>
          <p:cNvPr id="158" name="Google Shape;158;p4"/>
          <p:cNvSpPr txBox="1">
            <a:spLocks noGrp="1"/>
          </p:cNvSpPr>
          <p:nvPr>
            <p:ph type="body" idx="4"/>
          </p:nvPr>
        </p:nvSpPr>
        <p:spPr>
          <a:xfrm>
            <a:off x="5629230" y="212565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02</a:t>
            </a:r>
            <a:endParaRPr dirty="0"/>
          </a:p>
        </p:txBody>
      </p:sp>
      <p:sp>
        <p:nvSpPr>
          <p:cNvPr id="159" name="Google Shape;159;p4"/>
          <p:cNvSpPr txBox="1">
            <a:spLocks noGrp="1"/>
          </p:cNvSpPr>
          <p:nvPr>
            <p:ph type="body" idx="5"/>
          </p:nvPr>
        </p:nvSpPr>
        <p:spPr>
          <a:xfrm>
            <a:off x="6462886" y="204647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Characteristics of Landscapes</a:t>
            </a:r>
            <a:endParaRPr sz="2400" b="1" dirty="0"/>
          </a:p>
        </p:txBody>
      </p:sp>
      <p:sp>
        <p:nvSpPr>
          <p:cNvPr id="160" name="Google Shape;160;p4"/>
          <p:cNvSpPr txBox="1">
            <a:spLocks noGrp="1"/>
          </p:cNvSpPr>
          <p:nvPr>
            <p:ph type="body" idx="6"/>
          </p:nvPr>
        </p:nvSpPr>
        <p:spPr>
          <a:xfrm>
            <a:off x="5629231" y="273587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03</a:t>
            </a:r>
            <a:endParaRPr dirty="0"/>
          </a:p>
        </p:txBody>
      </p:sp>
      <p:sp>
        <p:nvSpPr>
          <p:cNvPr id="161" name="Google Shape;161;p4"/>
          <p:cNvSpPr txBox="1">
            <a:spLocks noGrp="1"/>
          </p:cNvSpPr>
          <p:nvPr>
            <p:ph type="body" idx="7"/>
          </p:nvPr>
        </p:nvSpPr>
        <p:spPr>
          <a:xfrm>
            <a:off x="6515002" y="2688785"/>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Key research topics</a:t>
            </a:r>
            <a:endParaRPr sz="2400" b="1" dirty="0"/>
          </a:p>
        </p:txBody>
      </p:sp>
      <p:sp>
        <p:nvSpPr>
          <p:cNvPr id="162" name="Google Shape;162;p4"/>
          <p:cNvSpPr txBox="1">
            <a:spLocks noGrp="1"/>
          </p:cNvSpPr>
          <p:nvPr>
            <p:ph type="body" idx="8"/>
          </p:nvPr>
        </p:nvSpPr>
        <p:spPr>
          <a:xfrm>
            <a:off x="5670461" y="33547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04</a:t>
            </a:r>
            <a:endParaRPr dirty="0"/>
          </a:p>
        </p:txBody>
      </p:sp>
      <p:sp>
        <p:nvSpPr>
          <p:cNvPr id="163" name="Google Shape;163;p4"/>
          <p:cNvSpPr txBox="1">
            <a:spLocks noGrp="1"/>
          </p:cNvSpPr>
          <p:nvPr>
            <p:ph type="body" idx="9"/>
          </p:nvPr>
        </p:nvSpPr>
        <p:spPr>
          <a:xfrm>
            <a:off x="6462886" y="3479816"/>
            <a:ext cx="51720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 Landscape Components and Terms</a:t>
            </a:r>
            <a:endParaRPr sz="2400" b="1" dirty="0"/>
          </a:p>
          <a:p>
            <a:pPr marL="0" lvl="0" indent="0" algn="l" rtl="0">
              <a:lnSpc>
                <a:spcPct val="90000"/>
              </a:lnSpc>
              <a:spcBef>
                <a:spcPts val="0"/>
              </a:spcBef>
              <a:spcAft>
                <a:spcPts val="0"/>
              </a:spcAft>
              <a:buClr>
                <a:srgbClr val="000000"/>
              </a:buClr>
              <a:buSzPts val="2200"/>
              <a:buNone/>
            </a:pPr>
            <a:endParaRPr b="1" dirty="0"/>
          </a:p>
        </p:txBody>
      </p:sp>
      <p:sp>
        <p:nvSpPr>
          <p:cNvPr id="164" name="Google Shape;164;p4"/>
          <p:cNvSpPr txBox="1">
            <a:spLocks noGrp="1"/>
          </p:cNvSpPr>
          <p:nvPr>
            <p:ph type="body" idx="13"/>
          </p:nvPr>
        </p:nvSpPr>
        <p:spPr>
          <a:xfrm>
            <a:off x="5670460" y="40443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dirty="0"/>
              <a:t>05</a:t>
            </a:r>
            <a:endParaRPr dirty="0"/>
          </a:p>
        </p:txBody>
      </p:sp>
      <p:sp>
        <p:nvSpPr>
          <p:cNvPr id="165" name="Google Shape;165;p4"/>
          <p:cNvSpPr txBox="1">
            <a:spLocks noGrp="1"/>
          </p:cNvSpPr>
          <p:nvPr>
            <p:ph type="body" idx="14"/>
          </p:nvPr>
        </p:nvSpPr>
        <p:spPr>
          <a:xfrm>
            <a:off x="6515002" y="4044069"/>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sz="2400" b="1" dirty="0"/>
              <a:t>Disturbance and Fragmentation</a:t>
            </a:r>
            <a:endParaRPr sz="2400" b="1" dirty="0"/>
          </a:p>
        </p:txBody>
      </p:sp>
      <p:sp>
        <p:nvSpPr>
          <p:cNvPr id="166" name="Google Shape;166;p4"/>
          <p:cNvSpPr txBox="1">
            <a:spLocks noGrp="1"/>
          </p:cNvSpPr>
          <p:nvPr>
            <p:ph type="body" idx="15"/>
          </p:nvPr>
        </p:nvSpPr>
        <p:spPr>
          <a:xfrm>
            <a:off x="687316" y="380932"/>
            <a:ext cx="5041800" cy="7209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dirty="0"/>
              <a:t>Content overview</a:t>
            </a:r>
            <a:endParaRPr dirty="0"/>
          </a:p>
        </p:txBody>
      </p:sp>
      <p:grpSp>
        <p:nvGrpSpPr>
          <p:cNvPr id="167" name="Google Shape;167;p4"/>
          <p:cNvGrpSpPr/>
          <p:nvPr/>
        </p:nvGrpSpPr>
        <p:grpSpPr>
          <a:xfrm rot="3730759">
            <a:off x="10980893" y="367519"/>
            <a:ext cx="949887" cy="1163493"/>
            <a:chOff x="7602444" y="4967675"/>
            <a:chExt cx="483620" cy="592374"/>
          </a:xfrm>
        </p:grpSpPr>
        <p:grpSp>
          <p:nvGrpSpPr>
            <p:cNvPr id="168" name="Google Shape;168;p4"/>
            <p:cNvGrpSpPr/>
            <p:nvPr/>
          </p:nvGrpSpPr>
          <p:grpSpPr>
            <a:xfrm>
              <a:off x="7618661" y="4967675"/>
              <a:ext cx="467403" cy="507609"/>
              <a:chOff x="2251964" y="3590497"/>
              <a:chExt cx="467403" cy="507609"/>
            </a:xfrm>
          </p:grpSpPr>
          <p:sp>
            <p:nvSpPr>
              <p:cNvPr id="169" name="Google Shape;169;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0" name="Google Shape;170;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1" name="Google Shape;171;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nvGrpSpPr>
            <p:cNvPr id="172" name="Google Shape;172;p4"/>
            <p:cNvGrpSpPr/>
            <p:nvPr/>
          </p:nvGrpSpPr>
          <p:grpSpPr>
            <a:xfrm>
              <a:off x="7602444" y="4993761"/>
              <a:ext cx="421973" cy="566288"/>
              <a:chOff x="2235747" y="3616583"/>
              <a:chExt cx="421973" cy="566288"/>
            </a:xfrm>
          </p:grpSpPr>
          <p:sp>
            <p:nvSpPr>
              <p:cNvPr id="173" name="Google Shape;173;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174" name="Google Shape;174;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grpSp>
      </p:grpSp>
      <p:sp>
        <p:nvSpPr>
          <p:cNvPr id="181" name="Google Shape;181;p44"/>
          <p:cNvSpPr txBox="1">
            <a:spLocks/>
          </p:cNvSpPr>
          <p:nvPr/>
        </p:nvSpPr>
        <p:spPr>
          <a:xfrm>
            <a:off x="6515135" y="4648670"/>
            <a:ext cx="4465067" cy="689519"/>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sz="2400" b="1"/>
              <a:t>Practical Tips</a:t>
            </a:r>
            <a:endParaRPr lang="en-US" b="1" dirty="0"/>
          </a:p>
        </p:txBody>
      </p:sp>
      <p:sp>
        <p:nvSpPr>
          <p:cNvPr id="2" name="Google Shape;164;p4">
            <a:extLst>
              <a:ext uri="{FF2B5EF4-FFF2-40B4-BE49-F238E27FC236}">
                <a16:creationId xmlns:a16="http://schemas.microsoft.com/office/drawing/2014/main" id="{664F54BD-B710-9F48-DB23-AC3AC868C4A6}"/>
              </a:ext>
            </a:extLst>
          </p:cNvPr>
          <p:cNvSpPr txBox="1">
            <a:spLocks/>
          </p:cNvSpPr>
          <p:nvPr/>
        </p:nvSpPr>
        <p:spPr>
          <a:xfrm>
            <a:off x="5697669" y="4715402"/>
            <a:ext cx="700387" cy="68951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06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14" name="Freeform 1250">
            <a:extLst>
              <a:ext uri="{FF2B5EF4-FFF2-40B4-BE49-F238E27FC236}">
                <a16:creationId xmlns:a16="http://schemas.microsoft.com/office/drawing/2014/main" id="{5AC5B35E-74EE-3FD1-6C5E-4B2F1429A98E}"/>
              </a:ext>
            </a:extLst>
          </p:cNvPr>
          <p:cNvSpPr/>
          <p:nvPr/>
        </p:nvSpPr>
        <p:spPr>
          <a:xfrm rot="7445796">
            <a:off x="1015660" y="4562166"/>
            <a:ext cx="149976" cy="16344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13" name="Freeform 1250">
            <a:extLst>
              <a:ext uri="{FF2B5EF4-FFF2-40B4-BE49-F238E27FC236}">
                <a16:creationId xmlns:a16="http://schemas.microsoft.com/office/drawing/2014/main" id="{ED22B484-4601-EAAA-BC82-DF3D176CB967}"/>
              </a:ext>
            </a:extLst>
          </p:cNvPr>
          <p:cNvSpPr/>
          <p:nvPr/>
        </p:nvSpPr>
        <p:spPr>
          <a:xfrm rot="20349704">
            <a:off x="765677" y="4585276"/>
            <a:ext cx="165093" cy="168082"/>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sp>
        <p:nvSpPr>
          <p:cNvPr id="379" name="Google Shape;379;p55"/>
          <p:cNvSpPr txBox="1">
            <a:spLocks noGrp="1"/>
          </p:cNvSpPr>
          <p:nvPr>
            <p:ph type="body" idx="1"/>
          </p:nvPr>
        </p:nvSpPr>
        <p:spPr>
          <a:xfrm>
            <a:off x="1371600" y="1524000"/>
            <a:ext cx="6553200" cy="25227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Green Infrastructure:</a:t>
            </a:r>
            <a:r>
              <a:rPr lang="en-US" dirty="0">
                <a:latin typeface="Calibri"/>
                <a:ea typeface="Calibri"/>
                <a:cs typeface="Calibri"/>
                <a:sym typeface="Calibri"/>
              </a:rPr>
              <a:t> </a:t>
            </a:r>
            <a:r>
              <a:rPr lang="en-US" b="0" i="0" dirty="0">
                <a:latin typeface="Calibri"/>
                <a:ea typeface="Calibri"/>
                <a:cs typeface="Calibri"/>
                <a:sym typeface="Calibri"/>
              </a:rPr>
              <a:t>Green infrastructure, the network of natural areas, serves as the lifeblood of agricultural ecosystems. Preserving forests, wetlands, and green spaces ensures the vitality and ecological balance within the landscape.</a:t>
            </a: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Edge Effects:</a:t>
            </a:r>
            <a:r>
              <a:rPr lang="en-US" dirty="0">
                <a:latin typeface="Calibri"/>
                <a:ea typeface="Calibri"/>
                <a:cs typeface="Calibri"/>
                <a:sym typeface="Calibri"/>
              </a:rPr>
              <a:t> </a:t>
            </a:r>
            <a:r>
              <a:rPr lang="en-US" b="0" i="0" dirty="0">
                <a:latin typeface="Calibri"/>
                <a:ea typeface="Calibri"/>
                <a:cs typeface="Calibri"/>
                <a:sym typeface="Calibri"/>
              </a:rPr>
              <a:t>The meeting points between different land uses, known as edges, create unique conditions influencing biodiversity and ecosystem dynamics. Understanding and managing these edge effects are </a:t>
            </a:r>
            <a:r>
              <a:rPr lang="en-US" dirty="0"/>
              <a:t>importa</a:t>
            </a:r>
            <a:r>
              <a:rPr lang="en-US" b="0" i="0" dirty="0">
                <a:latin typeface="Calibri"/>
                <a:ea typeface="Calibri"/>
                <a:cs typeface="Calibri"/>
                <a:sym typeface="Calibri"/>
              </a:rPr>
              <a:t>nt for sustainable and harmonious landscape management.</a:t>
            </a:r>
            <a:endParaRPr dirty="0"/>
          </a:p>
          <a:p>
            <a:pPr marL="0" lvl="0" indent="0" algn="l" rtl="0">
              <a:lnSpc>
                <a:spcPct val="107000"/>
              </a:lnSpc>
              <a:spcBef>
                <a:spcPts val="1000"/>
              </a:spcBef>
              <a:spcAft>
                <a:spcPts val="800"/>
              </a:spcAft>
              <a:buSzPts val="1000"/>
              <a:buNone/>
            </a:pPr>
            <a:endParaRPr sz="2000" dirty="0">
              <a:latin typeface="Calibri"/>
              <a:ea typeface="Calibri"/>
              <a:cs typeface="Calibri"/>
              <a:sym typeface="Calibri"/>
            </a:endParaRPr>
          </a:p>
        </p:txBody>
      </p:sp>
      <p:sp>
        <p:nvSpPr>
          <p:cNvPr id="380" name="Google Shape;380;p55"/>
          <p:cNvSpPr txBox="1">
            <a:spLocks noGrp="1"/>
          </p:cNvSpPr>
          <p:nvPr>
            <p:ph type="body" idx="2"/>
          </p:nvPr>
        </p:nvSpPr>
        <p:spPr>
          <a:xfrm>
            <a:off x="798381" y="47505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Landscape Components and Terms - continued</a:t>
            </a:r>
            <a:endParaRPr dirty="0">
              <a:latin typeface="Calibri"/>
              <a:ea typeface="Calibri"/>
              <a:cs typeface="Calibri"/>
              <a:sym typeface="Calibri"/>
            </a:endParaRPr>
          </a:p>
        </p:txBody>
      </p:sp>
      <p:grpSp>
        <p:nvGrpSpPr>
          <p:cNvPr id="381" name="Google Shape;381;p55"/>
          <p:cNvGrpSpPr/>
          <p:nvPr/>
        </p:nvGrpSpPr>
        <p:grpSpPr>
          <a:xfrm rot="3730759">
            <a:off x="10980893" y="109804"/>
            <a:ext cx="949887" cy="1163493"/>
            <a:chOff x="7602444" y="4967675"/>
            <a:chExt cx="483620" cy="592374"/>
          </a:xfrm>
        </p:grpSpPr>
        <p:grpSp>
          <p:nvGrpSpPr>
            <p:cNvPr id="382" name="Google Shape;382;p55"/>
            <p:cNvGrpSpPr/>
            <p:nvPr/>
          </p:nvGrpSpPr>
          <p:grpSpPr>
            <a:xfrm>
              <a:off x="7618661" y="4967675"/>
              <a:ext cx="467403" cy="507609"/>
              <a:chOff x="2251964" y="3590497"/>
              <a:chExt cx="467403" cy="507609"/>
            </a:xfrm>
          </p:grpSpPr>
          <p:sp>
            <p:nvSpPr>
              <p:cNvPr id="383" name="Google Shape;383;p5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4" name="Google Shape;384;p5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5" name="Google Shape;385;p5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6" name="Google Shape;386;p55"/>
            <p:cNvGrpSpPr/>
            <p:nvPr/>
          </p:nvGrpSpPr>
          <p:grpSpPr>
            <a:xfrm>
              <a:off x="7602444" y="4993761"/>
              <a:ext cx="421973" cy="566288"/>
              <a:chOff x="2235747" y="3616583"/>
              <a:chExt cx="421973" cy="566288"/>
            </a:xfrm>
          </p:grpSpPr>
          <p:sp>
            <p:nvSpPr>
              <p:cNvPr id="387" name="Google Shape;387;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5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89" name="Google Shape;389;p5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7924800" y="1765423"/>
            <a:ext cx="3679876" cy="3568577"/>
          </a:xfrm>
          <a:prstGeom prst="rect">
            <a:avLst/>
          </a:prstGeom>
          <a:noFill/>
          <a:ln>
            <a:noFill/>
          </a:ln>
        </p:spPr>
      </p:pic>
      <p:grpSp>
        <p:nvGrpSpPr>
          <p:cNvPr id="2" name="Graphic 3">
            <a:extLst>
              <a:ext uri="{FF2B5EF4-FFF2-40B4-BE49-F238E27FC236}">
                <a16:creationId xmlns:a16="http://schemas.microsoft.com/office/drawing/2014/main" id="{11842AFA-107E-9511-32D2-75A3F9468B81}"/>
              </a:ext>
            </a:extLst>
          </p:cNvPr>
          <p:cNvGrpSpPr/>
          <p:nvPr/>
        </p:nvGrpSpPr>
        <p:grpSpPr>
          <a:xfrm>
            <a:off x="549334" y="1908666"/>
            <a:ext cx="822266" cy="876684"/>
            <a:chOff x="10407709" y="5371716"/>
            <a:chExt cx="1086136" cy="1037162"/>
          </a:xfrm>
        </p:grpSpPr>
        <p:sp>
          <p:nvSpPr>
            <p:cNvPr id="3" name="Freeform 1249">
              <a:extLst>
                <a:ext uri="{FF2B5EF4-FFF2-40B4-BE49-F238E27FC236}">
                  <a16:creationId xmlns:a16="http://schemas.microsoft.com/office/drawing/2014/main" id="{8BFB4F83-A6C0-1ADF-B0FC-B8C9C2A91D53}"/>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en-US" dirty="0"/>
            </a:p>
          </p:txBody>
        </p:sp>
        <p:sp>
          <p:nvSpPr>
            <p:cNvPr id="4" name="Freeform 1250">
              <a:extLst>
                <a:ext uri="{FF2B5EF4-FFF2-40B4-BE49-F238E27FC236}">
                  <a16:creationId xmlns:a16="http://schemas.microsoft.com/office/drawing/2014/main" id="{2142F35C-22AF-4A04-12C4-F42A66DA6195}"/>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EB663CDF-35A8-92CA-7588-2B6A9535F6B1}"/>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1CF02D3E-74F4-E0B8-AE62-D061FF0CBC24}"/>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07AD484-6895-A15B-A169-DF07144B91B4}"/>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en-US"/>
                </a:p>
              </p:txBody>
            </p:sp>
            <p:sp>
              <p:nvSpPr>
                <p:cNvPr id="9" name="Freeform 1255">
                  <a:extLst>
                    <a:ext uri="{FF2B5EF4-FFF2-40B4-BE49-F238E27FC236}">
                      <a16:creationId xmlns:a16="http://schemas.microsoft.com/office/drawing/2014/main" id="{8CA1EE1A-5FAC-1CD4-5AEA-4CE30E831BD6}"/>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en-US"/>
                </a:p>
              </p:txBody>
            </p:sp>
            <p:sp>
              <p:nvSpPr>
                <p:cNvPr id="10" name="Freeform 1256">
                  <a:extLst>
                    <a:ext uri="{FF2B5EF4-FFF2-40B4-BE49-F238E27FC236}">
                      <a16:creationId xmlns:a16="http://schemas.microsoft.com/office/drawing/2014/main" id="{6E9C33C7-0D5A-DA4D-E6FA-F173882635DA}"/>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en-US"/>
                </a:p>
              </p:txBody>
            </p:sp>
          </p:grpSp>
          <p:sp>
            <p:nvSpPr>
              <p:cNvPr id="7" name="Freeform 1253">
                <a:extLst>
                  <a:ext uri="{FF2B5EF4-FFF2-40B4-BE49-F238E27FC236}">
                    <a16:creationId xmlns:a16="http://schemas.microsoft.com/office/drawing/2014/main" id="{69AFD6C5-CC5F-4941-DE85-4D8CCA6A8565}"/>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en-US" dirty="0"/>
              </a:p>
            </p:txBody>
          </p:sp>
        </p:grpSp>
      </p:grpSp>
      <p:pic>
        <p:nvPicPr>
          <p:cNvPr id="12" name="Graphic 11" descr="Sunflower outline">
            <a:extLst>
              <a:ext uri="{FF2B5EF4-FFF2-40B4-BE49-F238E27FC236}">
                <a16:creationId xmlns:a16="http://schemas.microsoft.com/office/drawing/2014/main" id="{7D9D6660-BDC7-4A76-9625-F226DE8338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773" y="3842181"/>
            <a:ext cx="995114" cy="99511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56"/>
          <p:cNvSpPr txBox="1">
            <a:spLocks noGrp="1"/>
          </p:cNvSpPr>
          <p:nvPr>
            <p:ph type="body" idx="1"/>
          </p:nvPr>
        </p:nvSpPr>
        <p:spPr>
          <a:xfrm>
            <a:off x="5805233" y="208172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dirty="0">
                <a:latin typeface="Quattrocento Sans"/>
                <a:ea typeface="Quattrocento Sans"/>
                <a:cs typeface="Quattrocento Sans"/>
                <a:sym typeface="Quattrocento Sans"/>
              </a:rPr>
              <a:t> </a:t>
            </a:r>
            <a:r>
              <a:rPr lang="en-US" sz="4800" b="1" dirty="0">
                <a:latin typeface="Calibri"/>
                <a:ea typeface="Calibri"/>
                <a:cs typeface="Calibri"/>
                <a:sym typeface="Calibri"/>
              </a:rPr>
              <a:t>Disturbance &amp; Fragmentation</a:t>
            </a:r>
            <a:endParaRPr sz="3200" dirty="0">
              <a:latin typeface="Calibri"/>
              <a:ea typeface="Calibri"/>
              <a:cs typeface="Calibri"/>
              <a:sym typeface="Calibri"/>
            </a:endParaRPr>
          </a:p>
        </p:txBody>
      </p:sp>
      <p:sp>
        <p:nvSpPr>
          <p:cNvPr id="396" name="Google Shape;396;p5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05</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7"/>
          <p:cNvSpPr txBox="1">
            <a:spLocks noGrp="1"/>
          </p:cNvSpPr>
          <p:nvPr>
            <p:ph type="body" idx="1"/>
          </p:nvPr>
        </p:nvSpPr>
        <p:spPr>
          <a:xfrm>
            <a:off x="500894" y="1211280"/>
            <a:ext cx="10862673" cy="4369164"/>
          </a:xfrm>
          <a:prstGeom prst="rect">
            <a:avLst/>
          </a:prstGeom>
          <a:noFill/>
          <a:ln>
            <a:noFill/>
          </a:ln>
        </p:spPr>
        <p:txBody>
          <a:bodyPr spcFirstLastPara="1" wrap="square" lIns="91425" tIns="45700" rIns="91425" bIns="45700" anchor="t" anchorCtr="0">
            <a:noAutofit/>
          </a:bodyPr>
          <a:lstStyle/>
          <a:p>
            <a:pPr marL="230400" lvl="0" indent="0" algn="l" rtl="0">
              <a:lnSpc>
                <a:spcPct val="90000"/>
              </a:lnSpc>
              <a:spcBef>
                <a:spcPts val="1000"/>
              </a:spcBef>
              <a:spcAft>
                <a:spcPts val="0"/>
              </a:spcAft>
              <a:buSzPts val="2400"/>
              <a:buNone/>
            </a:pPr>
            <a:r>
              <a:rPr lang="en-US" b="1" i="0" dirty="0">
                <a:latin typeface="Calibri"/>
                <a:ea typeface="Calibri"/>
                <a:cs typeface="Calibri"/>
                <a:sym typeface="Calibri"/>
              </a:rPr>
              <a:t>Ecosystem Disruption:</a:t>
            </a:r>
            <a:endParaRPr b="0" i="0" dirty="0">
              <a:latin typeface="Calibri"/>
              <a:ea typeface="Calibri"/>
              <a:cs typeface="Calibri"/>
              <a:sym typeface="Calibri"/>
            </a:endParaRPr>
          </a:p>
          <a:p>
            <a:pPr marL="230400" lvl="1" indent="0" algn="l" rtl="0">
              <a:lnSpc>
                <a:spcPct val="90000"/>
              </a:lnSpc>
              <a:spcBef>
                <a:spcPts val="500"/>
              </a:spcBef>
              <a:spcAft>
                <a:spcPts val="0"/>
              </a:spcAft>
              <a:buSzPts val="2000"/>
            </a:pPr>
            <a:r>
              <a:rPr lang="en-US" sz="2400" b="0" i="0" dirty="0">
                <a:solidFill>
                  <a:srgbClr val="000000"/>
                </a:solidFill>
                <a:latin typeface="Calibri"/>
                <a:ea typeface="Calibri"/>
                <a:cs typeface="Calibri"/>
                <a:sym typeface="Calibri"/>
              </a:rPr>
              <a:t>Disturbance, whether from natural events or human activities, can disrupt the delicate balance of ecosystems. Events like wildfires, floods, or intensive land use practices can lead to profound ecological changes, impacting biodiversity and ecosystem functions.</a:t>
            </a:r>
            <a:endParaRPr dirty="0">
              <a:solidFill>
                <a:srgbClr val="000000"/>
              </a:solidFill>
            </a:endParaRPr>
          </a:p>
          <a:p>
            <a:pPr marL="230400" lvl="0" indent="0" algn="l" rtl="0">
              <a:lnSpc>
                <a:spcPct val="90000"/>
              </a:lnSpc>
              <a:spcBef>
                <a:spcPts val="1000"/>
              </a:spcBef>
              <a:spcAft>
                <a:spcPts val="0"/>
              </a:spcAft>
              <a:buSzPts val="2400"/>
              <a:buNone/>
            </a:pPr>
            <a:r>
              <a:rPr lang="en-US" b="1" i="0" dirty="0">
                <a:latin typeface="Calibri"/>
                <a:ea typeface="Calibri"/>
                <a:cs typeface="Calibri"/>
                <a:sym typeface="Calibri"/>
              </a:rPr>
              <a:t>Fragmentation's Toll on Connectivity:</a:t>
            </a:r>
            <a:endParaRPr b="0" i="0" dirty="0">
              <a:latin typeface="Calibri"/>
              <a:ea typeface="Calibri"/>
              <a:cs typeface="Calibri"/>
              <a:sym typeface="Calibri"/>
            </a:endParaRPr>
          </a:p>
          <a:p>
            <a:pPr marL="230400" lvl="1" indent="0" algn="l" rtl="0">
              <a:lnSpc>
                <a:spcPct val="90000"/>
              </a:lnSpc>
              <a:spcBef>
                <a:spcPts val="500"/>
              </a:spcBef>
              <a:spcAft>
                <a:spcPts val="0"/>
              </a:spcAft>
              <a:buSzPts val="2000"/>
            </a:pPr>
            <a:r>
              <a:rPr lang="en-US" sz="2400" b="0" i="0" dirty="0">
                <a:solidFill>
                  <a:srgbClr val="000000"/>
                </a:solidFill>
                <a:latin typeface="Calibri"/>
                <a:ea typeface="Calibri"/>
                <a:cs typeface="Calibri"/>
                <a:sym typeface="Calibri"/>
              </a:rPr>
              <a:t>Landscape fragmentation, often driven by </a:t>
            </a:r>
            <a:r>
              <a:rPr lang="en-US" sz="2400" b="0" i="0" dirty="0" err="1">
                <a:solidFill>
                  <a:srgbClr val="000000"/>
                </a:solidFill>
                <a:latin typeface="Calibri"/>
                <a:ea typeface="Calibri"/>
                <a:cs typeface="Calibri"/>
                <a:sym typeface="Calibri"/>
              </a:rPr>
              <a:t>urbanisation</a:t>
            </a:r>
            <a:r>
              <a:rPr lang="en-US" sz="2400" b="0" i="0" dirty="0">
                <a:solidFill>
                  <a:srgbClr val="000000"/>
                </a:solidFill>
                <a:latin typeface="Calibri"/>
                <a:ea typeface="Calibri"/>
                <a:cs typeface="Calibri"/>
                <a:sym typeface="Calibri"/>
              </a:rPr>
              <a:t> or intensive agriculture, disrupts the natural connectivity between ecosystems. This can impede the movement of wildlife, limit genetic diversity, and undermine the ecological resilience of the landscape.</a:t>
            </a:r>
            <a:endParaRPr dirty="0">
              <a:solidFill>
                <a:srgbClr val="000000"/>
              </a:solidFill>
            </a:endParaRPr>
          </a:p>
          <a:p>
            <a:pPr marL="230400" lvl="0" indent="0" algn="l" rtl="0">
              <a:lnSpc>
                <a:spcPct val="90000"/>
              </a:lnSpc>
              <a:spcBef>
                <a:spcPts val="1000"/>
              </a:spcBef>
              <a:spcAft>
                <a:spcPts val="0"/>
              </a:spcAft>
              <a:buSzPts val="2400"/>
              <a:buNone/>
            </a:pPr>
            <a:r>
              <a:rPr lang="en-US" sz="2400" b="0" i="0" dirty="0">
                <a:solidFill>
                  <a:srgbClr val="000000"/>
                </a:solidFill>
                <a:latin typeface="Calibri"/>
                <a:ea typeface="Calibri"/>
                <a:cs typeface="Calibri"/>
                <a:sym typeface="Calibri"/>
              </a:rPr>
              <a:t>		</a:t>
            </a:r>
            <a:r>
              <a:rPr lang="en-US" sz="2400" dirty="0">
                <a:solidFill>
                  <a:srgbClr val="000000"/>
                </a:solidFill>
                <a:latin typeface="Calibri"/>
                <a:ea typeface="Calibri"/>
                <a:cs typeface="Calibri"/>
                <a:sym typeface="Calibri"/>
              </a:rPr>
              <a:t>								</a:t>
            </a:r>
            <a:r>
              <a:rPr kumimoji="0" lang="en-US" sz="1800" b="1" i="0" u="sng" strike="noStrike" kern="0" cap="none" spc="0" normalizeH="0" baseline="0" noProof="0" dirty="0">
                <a:ln>
                  <a:noFill/>
                </a:ln>
                <a:solidFill>
                  <a:srgbClr val="8DC641"/>
                </a:solidFill>
                <a:effectLst/>
                <a:uLnTx/>
                <a:uFillTx/>
                <a:latin typeface="Calibri"/>
                <a:ea typeface="Calibri"/>
                <a:cs typeface="Calibri"/>
                <a:sym typeface="Calibri"/>
                <a:hlinkClick r:id="rId3">
                  <a:extLst>
                    <a:ext uri="{A12FA001-AC4F-418D-AE19-62706E023703}">
                      <ahyp:hlinkClr xmlns:ahyp="http://schemas.microsoft.com/office/drawing/2018/hyperlinkcolor" val="tx"/>
                    </a:ext>
                  </a:extLst>
                </a:hlinkClick>
              </a:rPr>
              <a:t>Source</a:t>
            </a:r>
            <a:endParaRPr kumimoji="0" lang="en-US" sz="1800" b="1" i="0" u="none" strike="noStrike" kern="0" cap="none" spc="0" normalizeH="0" baseline="0" noProof="0" dirty="0">
              <a:ln>
                <a:noFill/>
              </a:ln>
              <a:solidFill>
                <a:srgbClr val="8DC641"/>
              </a:solidFill>
              <a:effectLst/>
              <a:uLnTx/>
              <a:uFillTx/>
              <a:latin typeface="Calibri"/>
              <a:ea typeface="Calibri"/>
              <a:cs typeface="Calibri"/>
              <a:sym typeface="Calibri"/>
            </a:endParaRPr>
          </a:p>
          <a:p>
            <a:pPr marL="230400" lvl="1" indent="0" algn="l" rtl="0">
              <a:lnSpc>
                <a:spcPct val="90000"/>
              </a:lnSpc>
              <a:spcBef>
                <a:spcPts val="500"/>
              </a:spcBef>
              <a:spcAft>
                <a:spcPts val="0"/>
              </a:spcAft>
              <a:buSzPts val="2000"/>
            </a:pPr>
            <a:endParaRPr lang="en-US" sz="180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sz="1800" dirty="0"/>
          </a:p>
        </p:txBody>
      </p:sp>
      <p:sp>
        <p:nvSpPr>
          <p:cNvPr id="402" name="Google Shape;402;p57"/>
          <p:cNvSpPr txBox="1">
            <a:spLocks noGrp="1"/>
          </p:cNvSpPr>
          <p:nvPr>
            <p:ph type="body" idx="2"/>
          </p:nvPr>
        </p:nvSpPr>
        <p:spPr>
          <a:xfrm>
            <a:off x="634681" y="281205"/>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Calibri"/>
                <a:ea typeface="Calibri"/>
                <a:cs typeface="Calibri"/>
                <a:sym typeface="Calibri"/>
              </a:rPr>
              <a:t> Disturbance and Fragmentation</a:t>
            </a:r>
            <a:endParaRPr dirty="0">
              <a:latin typeface="Calibri"/>
              <a:ea typeface="Calibri"/>
              <a:cs typeface="Calibri"/>
              <a:sym typeface="Calibri"/>
            </a:endParaRPr>
          </a:p>
        </p:txBody>
      </p:sp>
      <p:grpSp>
        <p:nvGrpSpPr>
          <p:cNvPr id="403" name="Google Shape;403;p57"/>
          <p:cNvGrpSpPr/>
          <p:nvPr/>
        </p:nvGrpSpPr>
        <p:grpSpPr>
          <a:xfrm rot="3730759">
            <a:off x="11041226" y="-43017"/>
            <a:ext cx="949887" cy="1163493"/>
            <a:chOff x="7602444" y="4967675"/>
            <a:chExt cx="483620" cy="592374"/>
          </a:xfrm>
        </p:grpSpPr>
        <p:grpSp>
          <p:nvGrpSpPr>
            <p:cNvPr id="404" name="Google Shape;404;p57"/>
            <p:cNvGrpSpPr/>
            <p:nvPr/>
          </p:nvGrpSpPr>
          <p:grpSpPr>
            <a:xfrm>
              <a:off x="7618661" y="4967675"/>
              <a:ext cx="467403" cy="507609"/>
              <a:chOff x="2251964" y="3590497"/>
              <a:chExt cx="467403" cy="507609"/>
            </a:xfrm>
          </p:grpSpPr>
          <p:sp>
            <p:nvSpPr>
              <p:cNvPr id="405" name="Google Shape;405;p5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p5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7" name="Google Shape;407;p5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08" name="Google Shape;408;p57"/>
            <p:cNvGrpSpPr/>
            <p:nvPr/>
          </p:nvGrpSpPr>
          <p:grpSpPr>
            <a:xfrm>
              <a:off x="7602444" y="4993761"/>
              <a:ext cx="421973" cy="566288"/>
              <a:chOff x="2235747" y="3616583"/>
              <a:chExt cx="421973" cy="566288"/>
            </a:xfrm>
          </p:grpSpPr>
          <p:sp>
            <p:nvSpPr>
              <p:cNvPr id="409" name="Google Shape;409;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5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2cd75f9cfb2_0_2"/>
          <p:cNvSpPr txBox="1">
            <a:spLocks noGrp="1"/>
          </p:cNvSpPr>
          <p:nvPr>
            <p:ph type="body" idx="1"/>
          </p:nvPr>
        </p:nvSpPr>
        <p:spPr>
          <a:xfrm>
            <a:off x="675825" y="940603"/>
            <a:ext cx="11126388" cy="55587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a:latin typeface="Calibri"/>
                <a:ea typeface="Calibri"/>
                <a:cs typeface="Calibri"/>
                <a:sym typeface="Calibri"/>
              </a:rPr>
              <a:t>Impact on Ecosystem Services:</a:t>
            </a:r>
            <a:endParaRPr b="0" i="0" dirty="0">
              <a:latin typeface="Calibri"/>
              <a:ea typeface="Calibri"/>
              <a:cs typeface="Calibri"/>
              <a:sym typeface="Calibri"/>
            </a:endParaRPr>
          </a:p>
          <a:p>
            <a:pPr marL="0" lvl="1" indent="0" algn="l" rtl="0">
              <a:lnSpc>
                <a:spcPct val="90000"/>
              </a:lnSpc>
              <a:spcBef>
                <a:spcPts val="500"/>
              </a:spcBef>
              <a:spcAft>
                <a:spcPts val="0"/>
              </a:spcAft>
              <a:buSzPts val="2000"/>
            </a:pPr>
            <a:r>
              <a:rPr lang="en-US" sz="2400" b="0" i="0" dirty="0">
                <a:solidFill>
                  <a:srgbClr val="000000"/>
                </a:solidFill>
                <a:latin typeface="Calibri"/>
                <a:ea typeface="Calibri"/>
                <a:cs typeface="Calibri"/>
                <a:sym typeface="Calibri"/>
              </a:rPr>
              <a:t>Disturbance and fragmentation </a:t>
            </a:r>
            <a:r>
              <a:rPr lang="en-US" sz="2400" b="0" i="0" dirty="0" err="1">
                <a:solidFill>
                  <a:srgbClr val="000000"/>
                </a:solidFill>
                <a:latin typeface="Calibri"/>
                <a:ea typeface="Calibri"/>
                <a:cs typeface="Calibri"/>
                <a:sym typeface="Calibri"/>
              </a:rPr>
              <a:t>jeopardise</a:t>
            </a:r>
            <a:r>
              <a:rPr lang="en-US" sz="2400" b="0" i="0" dirty="0">
                <a:solidFill>
                  <a:srgbClr val="000000"/>
                </a:solidFill>
                <a:latin typeface="Calibri"/>
                <a:ea typeface="Calibri"/>
                <a:cs typeface="Calibri"/>
                <a:sym typeface="Calibri"/>
              </a:rPr>
              <a:t> the delivery of crucial ecosystem services. From pollination and water purification to climate regulation, these disruptions compromise the landscape's ability to provide essential services that support both agricultural and environmental sustainability.</a:t>
            </a:r>
            <a:endParaRPr sz="2400" b="0" i="0" dirty="0">
              <a:solidFill>
                <a:srgbClr val="000000"/>
              </a:solidFill>
              <a:latin typeface="Calibri"/>
              <a:ea typeface="Calibri"/>
              <a:cs typeface="Calibri"/>
              <a:sym typeface="Calibri"/>
            </a:endParaRPr>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0" algn="l" rtl="0">
              <a:lnSpc>
                <a:spcPct val="90000"/>
              </a:lnSpc>
              <a:spcBef>
                <a:spcPts val="500"/>
              </a:spcBef>
              <a:spcAft>
                <a:spcPts val="0"/>
              </a:spcAft>
              <a:buSzPts val="2400"/>
              <a:buNone/>
            </a:pPr>
            <a:endParaRPr dirty="0"/>
          </a:p>
          <a:p>
            <a:pPr marL="230400" lvl="0" indent="-228600" algn="l" rtl="0">
              <a:lnSpc>
                <a:spcPct val="90000"/>
              </a:lnSpc>
              <a:spcBef>
                <a:spcPts val="0"/>
              </a:spcBef>
              <a:spcAft>
                <a:spcPts val="0"/>
              </a:spcAft>
              <a:buSzPts val="2400"/>
              <a:buNone/>
            </a:pPr>
            <a:endParaRPr dirty="0"/>
          </a:p>
          <a:p>
            <a:pPr marL="230400" lvl="0" indent="0" algn="r" rtl="0">
              <a:lnSpc>
                <a:spcPct val="90000"/>
              </a:lnSpc>
              <a:spcBef>
                <a:spcPts val="0"/>
              </a:spcBef>
              <a:spcAft>
                <a:spcPts val="0"/>
              </a:spcAft>
              <a:buClr>
                <a:srgbClr val="000000"/>
              </a:buClr>
              <a:buSzPts val="2400"/>
              <a:buFont typeface="Arial"/>
              <a:buNone/>
            </a:pPr>
            <a:r>
              <a:rPr lang="en-US" sz="1700" b="1" u="sng" dirty="0">
                <a:solidFill>
                  <a:srgbClr val="8DC641"/>
                </a:solidFill>
                <a:hlinkClick r:id="rId3">
                  <a:extLst>
                    <a:ext uri="{A12FA001-AC4F-418D-AE19-62706E023703}">
                      <ahyp:hlinkClr xmlns:ahyp="http://schemas.microsoft.com/office/drawing/2018/hyperlinkcolor" val="tx"/>
                    </a:ext>
                  </a:extLst>
                </a:hlinkClick>
              </a:rPr>
              <a:t>Source</a:t>
            </a:r>
            <a:endParaRPr b="1" dirty="0">
              <a:solidFill>
                <a:srgbClr val="8DC641"/>
              </a:solidFill>
            </a:endParaRPr>
          </a:p>
        </p:txBody>
      </p:sp>
      <p:sp>
        <p:nvSpPr>
          <p:cNvPr id="416" name="Google Shape;416;g2cd75f9cfb2_0_2"/>
          <p:cNvSpPr txBox="1">
            <a:spLocks noGrp="1"/>
          </p:cNvSpPr>
          <p:nvPr>
            <p:ph type="body" idx="2"/>
          </p:nvPr>
        </p:nvSpPr>
        <p:spPr>
          <a:xfrm>
            <a:off x="798381" y="13690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Calibri"/>
                <a:ea typeface="Calibri"/>
                <a:cs typeface="Calibri"/>
                <a:sym typeface="Calibri"/>
              </a:rPr>
              <a:t> Disturbance and Fragmentation</a:t>
            </a:r>
            <a:endParaRPr>
              <a:latin typeface="Calibri"/>
              <a:ea typeface="Calibri"/>
              <a:cs typeface="Calibri"/>
              <a:sym typeface="Calibri"/>
            </a:endParaRPr>
          </a:p>
        </p:txBody>
      </p:sp>
      <p:grpSp>
        <p:nvGrpSpPr>
          <p:cNvPr id="417" name="Google Shape;417;g2cd75f9cfb2_0_2"/>
          <p:cNvGrpSpPr/>
          <p:nvPr/>
        </p:nvGrpSpPr>
        <p:grpSpPr>
          <a:xfrm rot="3730713">
            <a:off x="11041444" y="-42775"/>
            <a:ext cx="949899" cy="1163507"/>
            <a:chOff x="7602444" y="4967675"/>
            <a:chExt cx="483620" cy="592374"/>
          </a:xfrm>
        </p:grpSpPr>
        <p:grpSp>
          <p:nvGrpSpPr>
            <p:cNvPr id="418" name="Google Shape;418;g2cd75f9cfb2_0_2"/>
            <p:cNvGrpSpPr/>
            <p:nvPr/>
          </p:nvGrpSpPr>
          <p:grpSpPr>
            <a:xfrm>
              <a:off x="7618661" y="4967675"/>
              <a:ext cx="467403" cy="507609"/>
              <a:chOff x="2251964" y="3590497"/>
              <a:chExt cx="467403" cy="507609"/>
            </a:xfrm>
          </p:grpSpPr>
          <p:sp>
            <p:nvSpPr>
              <p:cNvPr id="419" name="Google Shape;419;g2cd75f9cfb2_0_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0" name="Google Shape;420;g2cd75f9cfb2_0_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1" name="Google Shape;421;g2cd75f9cfb2_0_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2" name="Google Shape;422;g2cd75f9cfb2_0_2"/>
            <p:cNvGrpSpPr/>
            <p:nvPr/>
          </p:nvGrpSpPr>
          <p:grpSpPr>
            <a:xfrm>
              <a:off x="7602444" y="4993761"/>
              <a:ext cx="421973" cy="566288"/>
              <a:chOff x="2235747" y="3616583"/>
              <a:chExt cx="421973" cy="566288"/>
            </a:xfrm>
          </p:grpSpPr>
          <p:sp>
            <p:nvSpPr>
              <p:cNvPr id="423" name="Google Shape;423;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g2cd75f9cfb2_0_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25" name="Google Shape;425;g2cd75f9cfb2_0_2"/>
          <p:cNvPicPr preferRelativeResize="0"/>
          <p:nvPr/>
        </p:nvPicPr>
        <p:blipFill rotWithShape="1">
          <a:blip r:embed="rId4">
            <a:alphaModFix/>
          </a:blip>
          <a:srcRect/>
          <a:stretch/>
        </p:blipFill>
        <p:spPr>
          <a:xfrm>
            <a:off x="2905125" y="2835201"/>
            <a:ext cx="5622301" cy="3364825"/>
          </a:xfrm>
          <a:prstGeom prst="rect">
            <a:avLst/>
          </a:prstGeom>
          <a:noFill/>
          <a:ln>
            <a:noFill/>
          </a:ln>
        </p:spPr>
      </p:pic>
      <p:sp>
        <p:nvSpPr>
          <p:cNvPr id="2" name="TextBox 1">
            <a:extLst>
              <a:ext uri="{FF2B5EF4-FFF2-40B4-BE49-F238E27FC236}">
                <a16:creationId xmlns:a16="http://schemas.microsoft.com/office/drawing/2014/main" id="{E1775184-7EBD-7FBE-0438-EEEDFFC926BB}"/>
              </a:ext>
            </a:extLst>
          </p:cNvPr>
          <p:cNvSpPr txBox="1"/>
          <p:nvPr/>
        </p:nvSpPr>
        <p:spPr>
          <a:xfrm>
            <a:off x="3381375" y="5686565"/>
            <a:ext cx="1962150"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Interior habitat with interior species</a:t>
            </a:r>
          </a:p>
        </p:txBody>
      </p:sp>
      <p:sp>
        <p:nvSpPr>
          <p:cNvPr id="3" name="TextBox 2">
            <a:extLst>
              <a:ext uri="{FF2B5EF4-FFF2-40B4-BE49-F238E27FC236}">
                <a16:creationId xmlns:a16="http://schemas.microsoft.com/office/drawing/2014/main" id="{744DF928-E799-2713-96F2-DB620F644AA9}"/>
              </a:ext>
            </a:extLst>
          </p:cNvPr>
          <p:cNvSpPr txBox="1"/>
          <p:nvPr/>
        </p:nvSpPr>
        <p:spPr>
          <a:xfrm>
            <a:off x="3381375" y="5969194"/>
            <a:ext cx="1962150"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Edge habitat with edge species</a:t>
            </a:r>
          </a:p>
        </p:txBody>
      </p:sp>
      <p:sp>
        <p:nvSpPr>
          <p:cNvPr id="4" name="TextBox 3">
            <a:extLst>
              <a:ext uri="{FF2B5EF4-FFF2-40B4-BE49-F238E27FC236}">
                <a16:creationId xmlns:a16="http://schemas.microsoft.com/office/drawing/2014/main" id="{08FE812A-2953-C035-F01A-B258D1DFDD2D}"/>
              </a:ext>
            </a:extLst>
          </p:cNvPr>
          <p:cNvSpPr txBox="1"/>
          <p:nvPr/>
        </p:nvSpPr>
        <p:spPr>
          <a:xfrm>
            <a:off x="6095931" y="5943295"/>
            <a:ext cx="2133600"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Edge habitat and edge species </a:t>
            </a:r>
            <a:r>
              <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rPr>
              <a:t>increase</a:t>
            </a:r>
          </a:p>
        </p:txBody>
      </p:sp>
      <p:sp>
        <p:nvSpPr>
          <p:cNvPr id="5" name="TextBox 4">
            <a:extLst>
              <a:ext uri="{FF2B5EF4-FFF2-40B4-BE49-F238E27FC236}">
                <a16:creationId xmlns:a16="http://schemas.microsoft.com/office/drawing/2014/main" id="{A9202279-179B-8CAF-CE8D-7AE510825419}"/>
              </a:ext>
            </a:extLst>
          </p:cNvPr>
          <p:cNvSpPr txBox="1"/>
          <p:nvPr/>
        </p:nvSpPr>
        <p:spPr>
          <a:xfrm>
            <a:off x="6079501" y="5686565"/>
            <a:ext cx="2447925" cy="230832"/>
          </a:xfrm>
          <a:prstGeom prst="rect">
            <a:avLst/>
          </a:prstGeom>
          <a:solidFill>
            <a:schemeClr val="bg1"/>
          </a:solidFill>
        </p:spPr>
        <p:txBody>
          <a:bodyPr wrap="square" rtlCol="0">
            <a:spAutoFit/>
          </a:bodyPr>
          <a:lstStyle/>
          <a:p>
            <a:r>
              <a:rPr lang="en-IE" sz="900" dirty="0">
                <a:latin typeface="Calibri" panose="020F0502020204030204" pitchFamily="34" charset="0"/>
                <a:ea typeface="Calibri" panose="020F0502020204030204" pitchFamily="34" charset="0"/>
                <a:cs typeface="Calibri" panose="020F0502020204030204" pitchFamily="34" charset="0"/>
              </a:rPr>
              <a:t>Interior habitat and interior species </a:t>
            </a:r>
            <a:r>
              <a:rPr lang="en-IE" sz="900" dirty="0">
                <a:solidFill>
                  <a:srgbClr val="FF0000"/>
                </a:solidFill>
                <a:latin typeface="Calibri" panose="020F0502020204030204" pitchFamily="34" charset="0"/>
                <a:ea typeface="Calibri" panose="020F0502020204030204" pitchFamily="34" charset="0"/>
                <a:cs typeface="Calibri" panose="020F0502020204030204" pitchFamily="34" charset="0"/>
              </a:rPr>
              <a:t>decrease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8"/>
          <p:cNvSpPr txBox="1">
            <a:spLocks noGrp="1"/>
          </p:cNvSpPr>
          <p:nvPr>
            <p:ph type="body" idx="1"/>
          </p:nvPr>
        </p:nvSpPr>
        <p:spPr>
          <a:xfrm>
            <a:off x="6186233" y="2405575"/>
            <a:ext cx="5672832" cy="3002088"/>
          </a:xfrm>
          <a:prstGeom prst="rect">
            <a:avLst/>
          </a:prstGeom>
          <a:noFill/>
          <a:ln>
            <a:noFill/>
          </a:ln>
        </p:spPr>
        <p:txBody>
          <a:bodyPr spcFirstLastPara="1" wrap="square" lIns="91425" tIns="45700" rIns="91425" bIns="45700" anchor="t" anchorCtr="0">
            <a:normAutofit/>
          </a:bodyPr>
          <a:lstStyle/>
          <a:p>
            <a:pPr marL="457200" lvl="0" indent="-228600" algn="l" rtl="0">
              <a:lnSpc>
                <a:spcPct val="107000"/>
              </a:lnSpc>
              <a:spcBef>
                <a:spcPts val="1000"/>
              </a:spcBef>
              <a:spcAft>
                <a:spcPts val="800"/>
              </a:spcAft>
              <a:buSzPts val="4800"/>
              <a:buNone/>
            </a:pPr>
            <a:r>
              <a:rPr lang="en-US" sz="4800" b="1">
                <a:latin typeface="Calibri"/>
                <a:ea typeface="Calibri"/>
                <a:cs typeface="Calibri"/>
                <a:sym typeface="Calibri"/>
              </a:rPr>
              <a:t>Practical Tips</a:t>
            </a:r>
            <a:endParaRPr sz="3200">
              <a:latin typeface="Calibri"/>
              <a:ea typeface="Calibri"/>
              <a:cs typeface="Calibri"/>
              <a:sym typeface="Calibri"/>
            </a:endParaRPr>
          </a:p>
        </p:txBody>
      </p:sp>
      <p:sp>
        <p:nvSpPr>
          <p:cNvPr id="432" name="Google Shape;432;p58"/>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06</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10"/>
          <p:cNvSpPr txBox="1">
            <a:spLocks noGrp="1"/>
          </p:cNvSpPr>
          <p:nvPr>
            <p:ph type="body" idx="1"/>
          </p:nvPr>
        </p:nvSpPr>
        <p:spPr>
          <a:xfrm>
            <a:off x="745957" y="1420553"/>
            <a:ext cx="5945788" cy="4189834"/>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600"/>
              </a:spcBef>
              <a:spcAft>
                <a:spcPts val="0"/>
              </a:spcAft>
              <a:buSzPts val="2400"/>
              <a:buNone/>
            </a:pPr>
            <a:r>
              <a:rPr lang="en-US" i="0" dirty="0">
                <a:latin typeface="Calibri"/>
                <a:ea typeface="Calibri"/>
                <a:cs typeface="Calibri"/>
                <a:sym typeface="Calibri"/>
              </a:rPr>
              <a:t>1. Implementing Conservation Tillage</a:t>
            </a:r>
            <a:endParaRPr i="0" dirty="0">
              <a:latin typeface="Calibri"/>
              <a:ea typeface="Calibri"/>
              <a:cs typeface="Calibri"/>
              <a:sym typeface="Calibri"/>
            </a:endParaRPr>
          </a:p>
          <a:p>
            <a:pPr marL="457200" lvl="0" indent="-228600" algn="l" rtl="0">
              <a:lnSpc>
                <a:spcPct val="90000"/>
              </a:lnSpc>
              <a:spcBef>
                <a:spcPts val="600"/>
              </a:spcBef>
              <a:spcAft>
                <a:spcPts val="0"/>
              </a:spcAft>
              <a:buSzPts val="2400"/>
              <a:buNone/>
            </a:pPr>
            <a:r>
              <a:rPr lang="en-US" i="0" dirty="0">
                <a:latin typeface="Calibri"/>
                <a:ea typeface="Calibri"/>
                <a:cs typeface="Calibri"/>
                <a:sym typeface="Calibri"/>
              </a:rPr>
              <a:t>2. Diversifying Crop Rotation</a:t>
            </a:r>
            <a:endParaRPr dirty="0">
              <a:latin typeface="Calibri"/>
              <a:ea typeface="Calibri"/>
              <a:cs typeface="Calibri"/>
              <a:sym typeface="Calibri"/>
            </a:endParaRPr>
          </a:p>
          <a:p>
            <a:pPr marL="457200" lvl="0" indent="-228600" algn="l" rtl="0">
              <a:lnSpc>
                <a:spcPct val="90000"/>
              </a:lnSpc>
              <a:spcBef>
                <a:spcPts val="600"/>
              </a:spcBef>
              <a:spcAft>
                <a:spcPts val="0"/>
              </a:spcAft>
              <a:buSzPts val="2400"/>
              <a:buNone/>
            </a:pPr>
            <a:r>
              <a:rPr lang="en-US" i="0" dirty="0">
                <a:latin typeface="Calibri"/>
                <a:ea typeface="Calibri"/>
                <a:cs typeface="Calibri"/>
                <a:sym typeface="Calibri"/>
              </a:rPr>
              <a:t>3. Integrating Agroforestry Practices</a:t>
            </a:r>
            <a:endParaRPr i="0" dirty="0">
              <a:latin typeface="Calibri"/>
              <a:ea typeface="Calibri"/>
              <a:cs typeface="Calibri"/>
              <a:sym typeface="Calibri"/>
            </a:endParaRPr>
          </a:p>
          <a:p>
            <a:pPr marL="457200" lvl="0" indent="-228600" algn="l" rtl="0">
              <a:lnSpc>
                <a:spcPct val="90000"/>
              </a:lnSpc>
              <a:spcBef>
                <a:spcPts val="600"/>
              </a:spcBef>
              <a:spcAft>
                <a:spcPts val="0"/>
              </a:spcAft>
              <a:buSzPts val="2400"/>
              <a:buNone/>
            </a:pPr>
            <a:r>
              <a:rPr lang="en-US" i="0" dirty="0">
                <a:latin typeface="Calibri"/>
                <a:ea typeface="Calibri"/>
                <a:cs typeface="Calibri"/>
                <a:sym typeface="Calibri"/>
              </a:rPr>
              <a:t>4. Water Conservation Techniques</a:t>
            </a:r>
            <a:endParaRPr dirty="0">
              <a:latin typeface="Calibri"/>
              <a:ea typeface="Calibri"/>
              <a:cs typeface="Calibri"/>
              <a:sym typeface="Calibri"/>
            </a:endParaRPr>
          </a:p>
          <a:p>
            <a:pPr marL="457200" lvl="0" indent="-228600" algn="l" rtl="0">
              <a:lnSpc>
                <a:spcPct val="90000"/>
              </a:lnSpc>
              <a:spcBef>
                <a:spcPts val="600"/>
              </a:spcBef>
              <a:spcAft>
                <a:spcPts val="0"/>
              </a:spcAft>
              <a:buSzPts val="2400"/>
              <a:buNone/>
            </a:pPr>
            <a:r>
              <a:rPr lang="en-US" i="0" dirty="0">
                <a:latin typeface="Calibri"/>
                <a:ea typeface="Calibri"/>
                <a:cs typeface="Calibri"/>
                <a:sym typeface="Calibri"/>
              </a:rPr>
              <a:t>5. Cover Cropping Strategies</a:t>
            </a:r>
            <a:endParaRPr i="0" dirty="0">
              <a:latin typeface="Calibri"/>
              <a:ea typeface="Calibri"/>
              <a:cs typeface="Calibri"/>
              <a:sym typeface="Calibri"/>
            </a:endParaRPr>
          </a:p>
          <a:p>
            <a:pPr marL="457200" lvl="0" indent="-228600" algn="l" rtl="0">
              <a:lnSpc>
                <a:spcPct val="90000"/>
              </a:lnSpc>
              <a:spcBef>
                <a:spcPts val="600"/>
              </a:spcBef>
              <a:spcAft>
                <a:spcPts val="0"/>
              </a:spcAft>
              <a:buSzPts val="2400"/>
              <a:buNone/>
            </a:pPr>
            <a:r>
              <a:rPr lang="en-US" i="0" dirty="0">
                <a:latin typeface="Calibri"/>
                <a:ea typeface="Calibri"/>
                <a:cs typeface="Calibri"/>
                <a:sym typeface="Calibri"/>
              </a:rPr>
              <a:t>6. Precision Agriculture Technologies</a:t>
            </a:r>
            <a:endParaRPr dirty="0">
              <a:latin typeface="Calibri"/>
              <a:ea typeface="Calibri"/>
              <a:cs typeface="Calibri"/>
              <a:sym typeface="Calibri"/>
            </a:endParaRPr>
          </a:p>
          <a:p>
            <a:pPr marL="457200" lvl="0" indent="-228600" algn="l" rtl="0">
              <a:lnSpc>
                <a:spcPct val="90000"/>
              </a:lnSpc>
              <a:spcBef>
                <a:spcPts val="600"/>
              </a:spcBef>
              <a:spcAft>
                <a:spcPts val="0"/>
              </a:spcAft>
              <a:buSzPts val="2400"/>
              <a:buNone/>
            </a:pPr>
            <a:r>
              <a:rPr lang="en-US" i="0" dirty="0">
                <a:latin typeface="Calibri"/>
                <a:ea typeface="Calibri"/>
                <a:cs typeface="Calibri"/>
                <a:sym typeface="Calibri"/>
              </a:rPr>
              <a:t>7. Integrated Pest Management</a:t>
            </a:r>
            <a:endParaRPr dirty="0"/>
          </a:p>
          <a:p>
            <a:pPr marL="457200" lvl="0" indent="-228600" algn="l" rtl="0">
              <a:lnSpc>
                <a:spcPct val="90000"/>
              </a:lnSpc>
              <a:spcBef>
                <a:spcPts val="600"/>
              </a:spcBef>
              <a:spcAft>
                <a:spcPts val="0"/>
              </a:spcAft>
              <a:buSzPts val="2400"/>
              <a:buNone/>
            </a:pPr>
            <a:r>
              <a:rPr lang="en-US" i="0" dirty="0">
                <a:latin typeface="Calibri"/>
                <a:ea typeface="Calibri"/>
                <a:cs typeface="Calibri"/>
                <a:sym typeface="Calibri"/>
              </a:rPr>
              <a:t>8. Promoting Livestock Rotation</a:t>
            </a:r>
            <a:endParaRPr i="0" dirty="0">
              <a:latin typeface="Calibri"/>
              <a:ea typeface="Calibri"/>
              <a:cs typeface="Calibri"/>
              <a:sym typeface="Calibri"/>
            </a:endParaRPr>
          </a:p>
          <a:p>
            <a:pPr marL="457200" lvl="0" indent="-228600" algn="l" rtl="0">
              <a:lnSpc>
                <a:spcPct val="90000"/>
              </a:lnSpc>
              <a:spcBef>
                <a:spcPts val="600"/>
              </a:spcBef>
              <a:spcAft>
                <a:spcPts val="0"/>
              </a:spcAft>
              <a:buSzPts val="2400"/>
              <a:buNone/>
            </a:pPr>
            <a:r>
              <a:rPr lang="en-US" i="0" dirty="0">
                <a:latin typeface="Calibri"/>
                <a:ea typeface="Calibri"/>
                <a:cs typeface="Calibri"/>
                <a:sym typeface="Calibri"/>
              </a:rPr>
              <a:t>9. Adopting Climate-Smart Crop Varieties</a:t>
            </a:r>
            <a:br>
              <a:rPr lang="en-US" i="0" dirty="0">
                <a:latin typeface="Arial"/>
                <a:ea typeface="Arial"/>
                <a:cs typeface="Arial"/>
                <a:sym typeface="Arial"/>
              </a:rPr>
            </a:br>
            <a:endParaRPr dirty="0"/>
          </a:p>
        </p:txBody>
      </p:sp>
      <p:sp>
        <p:nvSpPr>
          <p:cNvPr id="438" name="Google Shape;438;p10"/>
          <p:cNvSpPr txBox="1">
            <a:spLocks noGrp="1"/>
          </p:cNvSpPr>
          <p:nvPr>
            <p:ph type="body" idx="2"/>
          </p:nvPr>
        </p:nvSpPr>
        <p:spPr>
          <a:xfrm>
            <a:off x="898357" y="717302"/>
            <a:ext cx="3659574" cy="53031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a:t>Practical Tips</a:t>
            </a: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39" name="Google Shape;439;p10"/>
          <p:cNvPicPr preferRelativeResize="0">
            <a:picLocks noGrp="1"/>
          </p:cNvPicPr>
          <p:nvPr>
            <p:ph type="pic" idx="3"/>
          </p:nvPr>
        </p:nvPicPr>
        <p:blipFill rotWithShape="1">
          <a:blip r:embed="rId3" cstate="email">
            <a:alphaModFix/>
            <a:extLst>
              <a:ext uri="{28A0092B-C50C-407E-A947-70E740481C1C}">
                <a14:useLocalDpi xmlns:a14="http://schemas.microsoft.com/office/drawing/2010/main"/>
              </a:ext>
            </a:extLst>
          </a:blip>
          <a:srcRect/>
          <a:stretch/>
        </p:blipFill>
        <p:spPr>
          <a:xfrm>
            <a:off x="7061200" y="1420553"/>
            <a:ext cx="5130800" cy="3913188"/>
          </a:xfrm>
          <a:prstGeom prst="rect">
            <a:avLst/>
          </a:prstGeom>
          <a:solidFill>
            <a:srgbClr val="D8D8D8"/>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9"/>
          <p:cNvSpPr txBox="1">
            <a:spLocks noGrp="1"/>
          </p:cNvSpPr>
          <p:nvPr>
            <p:ph type="body" idx="1"/>
          </p:nvPr>
        </p:nvSpPr>
        <p:spPr>
          <a:xfrm>
            <a:off x="450353" y="1244418"/>
            <a:ext cx="11004252"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Implementing Conservation Tillage:</a:t>
            </a:r>
            <a:r>
              <a:rPr lang="en-US" dirty="0">
                <a:latin typeface="Calibri"/>
                <a:ea typeface="Calibri"/>
                <a:cs typeface="Calibri"/>
                <a:sym typeface="Calibri"/>
              </a:rPr>
              <a:t> </a:t>
            </a:r>
            <a:r>
              <a:rPr lang="en-US" b="0" i="0" dirty="0">
                <a:latin typeface="Calibri"/>
                <a:ea typeface="Calibri"/>
                <a:cs typeface="Calibri"/>
                <a:sym typeface="Calibri"/>
              </a:rPr>
              <a:t>Adopt conservation tillage practices to reduce soil disturbance and enhance soil structure. This approach </a:t>
            </a:r>
            <a:r>
              <a:rPr lang="en-US" b="0" i="0" dirty="0" err="1">
                <a:latin typeface="Calibri"/>
                <a:ea typeface="Calibri"/>
                <a:cs typeface="Calibri"/>
                <a:sym typeface="Calibri"/>
              </a:rPr>
              <a:t>minimises</a:t>
            </a:r>
            <a:r>
              <a:rPr lang="en-US" b="0" i="0" dirty="0">
                <a:latin typeface="Calibri"/>
                <a:ea typeface="Calibri"/>
                <a:cs typeface="Calibri"/>
                <a:sym typeface="Calibri"/>
              </a:rPr>
              <a:t> erosion, retains soil moisture, and promotes long-term soil health, contributing to sustainable and resilient farming.</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Diversifying Crop Rotation:</a:t>
            </a:r>
            <a:r>
              <a:rPr lang="en-US" dirty="0">
                <a:latin typeface="Calibri"/>
                <a:ea typeface="Calibri"/>
                <a:cs typeface="Calibri"/>
                <a:sym typeface="Calibri"/>
              </a:rPr>
              <a:t> </a:t>
            </a:r>
            <a:r>
              <a:rPr lang="en-US" b="0" i="0" dirty="0">
                <a:latin typeface="Calibri"/>
                <a:ea typeface="Calibri"/>
                <a:cs typeface="Calibri"/>
                <a:sym typeface="Calibri"/>
              </a:rPr>
              <a:t>Embrace diverse crop rotations to enhance biodiversity, break pest cycles, and </a:t>
            </a:r>
            <a:r>
              <a:rPr lang="en-US" b="0" i="0" dirty="0" err="1">
                <a:latin typeface="Calibri"/>
                <a:ea typeface="Calibri"/>
                <a:cs typeface="Calibri"/>
                <a:sym typeface="Calibri"/>
              </a:rPr>
              <a:t>optimise</a:t>
            </a:r>
            <a:r>
              <a:rPr lang="en-US" b="0" i="0" dirty="0">
                <a:latin typeface="Calibri"/>
                <a:ea typeface="Calibri"/>
                <a:cs typeface="Calibri"/>
                <a:sym typeface="Calibri"/>
              </a:rPr>
              <a:t> nutrient use. Rotating crops promotes soil fertility, reduces the risk of diseases, and fosters a more balanced and sustainable agricultural system.</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Integrating Agroforestry Practices:</a:t>
            </a:r>
            <a:r>
              <a:rPr lang="en-US" dirty="0">
                <a:latin typeface="Calibri"/>
                <a:ea typeface="Calibri"/>
                <a:cs typeface="Calibri"/>
                <a:sym typeface="Calibri"/>
              </a:rPr>
              <a:t> </a:t>
            </a:r>
            <a:r>
              <a:rPr lang="en-US" b="0" i="0" dirty="0">
                <a:latin typeface="Calibri"/>
                <a:ea typeface="Calibri"/>
                <a:cs typeface="Calibri"/>
                <a:sym typeface="Calibri"/>
              </a:rPr>
              <a:t>Integrate agroforestry by planting trees on the farm. This not only enhances landscape diversity but also provides additional benefits such as improved microclimates, carbon sequestration, and potential supplementary income through agroforestry products. </a:t>
            </a:r>
            <a:endParaRPr dirty="0"/>
          </a:p>
        </p:txBody>
      </p:sp>
      <p:sp>
        <p:nvSpPr>
          <p:cNvPr id="445" name="Google Shape;445;p59"/>
          <p:cNvSpPr txBox="1">
            <a:spLocks noGrp="1"/>
          </p:cNvSpPr>
          <p:nvPr>
            <p:ph type="body" idx="2"/>
          </p:nvPr>
        </p:nvSpPr>
        <p:spPr>
          <a:xfrm>
            <a:off x="569917" y="30526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Quattrocento Sans"/>
                <a:ea typeface="Quattrocento Sans"/>
                <a:cs typeface="Quattrocento Sans"/>
                <a:sym typeface="Quattrocento Sans"/>
              </a:rPr>
              <a:t> </a:t>
            </a:r>
            <a:r>
              <a:rPr lang="en-US" sz="3600" b="1" dirty="0">
                <a:latin typeface="Calibri"/>
                <a:ea typeface="Calibri"/>
                <a:cs typeface="Calibri"/>
                <a:sym typeface="Calibri"/>
              </a:rPr>
              <a:t>Practical </a:t>
            </a:r>
            <a:r>
              <a:rPr lang="en-US" b="1" dirty="0">
                <a:latin typeface="Calibri"/>
                <a:ea typeface="Calibri"/>
                <a:cs typeface="Calibri"/>
                <a:sym typeface="Calibri"/>
              </a:rPr>
              <a:t>T</a:t>
            </a:r>
            <a:r>
              <a:rPr lang="en-US" sz="3600" b="1" dirty="0">
                <a:latin typeface="Calibri"/>
                <a:ea typeface="Calibri"/>
                <a:cs typeface="Calibri"/>
                <a:sym typeface="Calibri"/>
              </a:rPr>
              <a:t>ips</a:t>
            </a:r>
            <a:endParaRPr dirty="0">
              <a:latin typeface="Calibri"/>
              <a:ea typeface="Calibri"/>
              <a:cs typeface="Calibri"/>
              <a:sym typeface="Calibri"/>
            </a:endParaRPr>
          </a:p>
        </p:txBody>
      </p:sp>
      <p:grpSp>
        <p:nvGrpSpPr>
          <p:cNvPr id="446" name="Google Shape;446;p59"/>
          <p:cNvGrpSpPr/>
          <p:nvPr/>
        </p:nvGrpSpPr>
        <p:grpSpPr>
          <a:xfrm rot="3730759">
            <a:off x="10980893" y="109804"/>
            <a:ext cx="949887" cy="1163493"/>
            <a:chOff x="7602444" y="4967675"/>
            <a:chExt cx="483620" cy="592374"/>
          </a:xfrm>
        </p:grpSpPr>
        <p:grpSp>
          <p:nvGrpSpPr>
            <p:cNvPr id="447" name="Google Shape;447;p59"/>
            <p:cNvGrpSpPr/>
            <p:nvPr/>
          </p:nvGrpSpPr>
          <p:grpSpPr>
            <a:xfrm>
              <a:off x="7618661" y="4967675"/>
              <a:ext cx="467403" cy="507609"/>
              <a:chOff x="2251964" y="3590497"/>
              <a:chExt cx="467403" cy="507609"/>
            </a:xfrm>
          </p:grpSpPr>
          <p:sp>
            <p:nvSpPr>
              <p:cNvPr id="448" name="Google Shape;448;p5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9" name="Google Shape;449;p5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0" name="Google Shape;450;p5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51" name="Google Shape;451;p59"/>
            <p:cNvGrpSpPr/>
            <p:nvPr/>
          </p:nvGrpSpPr>
          <p:grpSpPr>
            <a:xfrm>
              <a:off x="7602444" y="4993761"/>
              <a:ext cx="421973" cy="566288"/>
              <a:chOff x="2235747" y="3616583"/>
              <a:chExt cx="421973" cy="566288"/>
            </a:xfrm>
          </p:grpSpPr>
          <p:sp>
            <p:nvSpPr>
              <p:cNvPr id="452" name="Google Shape;452;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3" name="Google Shape;453;p5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60"/>
          <p:cNvSpPr txBox="1">
            <a:spLocks noGrp="1"/>
          </p:cNvSpPr>
          <p:nvPr>
            <p:ph type="body" idx="1"/>
          </p:nvPr>
        </p:nvSpPr>
        <p:spPr>
          <a:xfrm>
            <a:off x="571500" y="1046811"/>
            <a:ext cx="10761000" cy="54975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Water Conservation Techniques:</a:t>
            </a:r>
            <a:r>
              <a:rPr lang="en-US" dirty="0">
                <a:latin typeface="Calibri"/>
                <a:ea typeface="Calibri"/>
                <a:cs typeface="Calibri"/>
                <a:sym typeface="Calibri"/>
              </a:rPr>
              <a:t> </a:t>
            </a:r>
            <a:r>
              <a:rPr lang="en-US" b="0" i="0" dirty="0">
                <a:latin typeface="Calibri"/>
                <a:ea typeface="Calibri"/>
                <a:cs typeface="Calibri"/>
                <a:sym typeface="Calibri"/>
              </a:rPr>
              <a:t>Implement water conservation techniques, including efficient irrigation practices and water recycling. Conserving water not only addresses resource scarcity but also contributes to sustainable agricultural production in the face of changing climate patterns.</a:t>
            </a: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dirty="0"/>
          </a:p>
          <a:p>
            <a:pPr marL="228600" lvl="0" indent="0" algn="l" rtl="0">
              <a:lnSpc>
                <a:spcPct val="90000"/>
              </a:lnSpc>
              <a:spcBef>
                <a:spcPts val="1000"/>
              </a:spcBef>
              <a:spcAft>
                <a:spcPts val="0"/>
              </a:spcAft>
              <a:buSzPts val="2400"/>
              <a:buNone/>
            </a:pPr>
            <a:endParaRPr dirty="0"/>
          </a:p>
          <a:p>
            <a:pPr marL="228600" lvl="0" indent="0" algn="l" rtl="0">
              <a:lnSpc>
                <a:spcPct val="90000"/>
              </a:lnSpc>
              <a:spcBef>
                <a:spcPts val="1000"/>
              </a:spcBef>
              <a:spcAft>
                <a:spcPts val="0"/>
              </a:spcAft>
              <a:buSzPts val="2400"/>
              <a:buNone/>
            </a:pP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228600" algn="r" rtl="0">
              <a:lnSpc>
                <a:spcPct val="90000"/>
              </a:lnSpc>
              <a:spcBef>
                <a:spcPts val="0"/>
              </a:spcBef>
              <a:spcAft>
                <a:spcPts val="0"/>
              </a:spcAft>
              <a:buSzPts val="2400"/>
              <a:buNone/>
            </a:pPr>
            <a:r>
              <a:rPr lang="en-US" sz="1700" b="1" u="sng" dirty="0">
                <a:solidFill>
                  <a:srgbClr val="8DC641"/>
                </a:solidFill>
                <a:hlinkClick r:id="rId3">
                  <a:extLst>
                    <a:ext uri="{A12FA001-AC4F-418D-AE19-62706E023703}">
                      <ahyp:hlinkClr xmlns:ahyp="http://schemas.microsoft.com/office/drawing/2018/hyperlinkcolor" val="tx"/>
                    </a:ext>
                  </a:extLst>
                </a:hlinkClick>
              </a:rPr>
              <a:t>Source</a:t>
            </a:r>
            <a:endParaRPr sz="2000" b="1" dirty="0">
              <a:solidFill>
                <a:srgbClr val="8DC641"/>
              </a:solidFill>
            </a:endParaRPr>
          </a:p>
        </p:txBody>
      </p:sp>
      <p:sp>
        <p:nvSpPr>
          <p:cNvPr id="459" name="Google Shape;459;p60"/>
          <p:cNvSpPr txBox="1">
            <a:spLocks noGrp="1"/>
          </p:cNvSpPr>
          <p:nvPr>
            <p:ph type="body" idx="2"/>
          </p:nvPr>
        </p:nvSpPr>
        <p:spPr>
          <a:xfrm>
            <a:off x="737395" y="343140"/>
            <a:ext cx="330938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Quattrocento Sans"/>
                <a:ea typeface="Quattrocento Sans"/>
                <a:cs typeface="Quattrocento Sans"/>
                <a:sym typeface="Quattrocento Sans"/>
              </a:rPr>
              <a:t> </a:t>
            </a:r>
            <a:r>
              <a:rPr lang="en-US" sz="3600" b="1">
                <a:latin typeface="Calibri"/>
                <a:ea typeface="Calibri"/>
                <a:cs typeface="Calibri"/>
                <a:sym typeface="Calibri"/>
              </a:rPr>
              <a:t>Practical </a:t>
            </a:r>
            <a:r>
              <a:rPr lang="en-US" b="1">
                <a:latin typeface="Calibri"/>
                <a:ea typeface="Calibri"/>
                <a:cs typeface="Calibri"/>
                <a:sym typeface="Calibri"/>
              </a:rPr>
              <a:t>T</a:t>
            </a:r>
            <a:r>
              <a:rPr lang="en-US" sz="3600" b="1">
                <a:latin typeface="Calibri"/>
                <a:ea typeface="Calibri"/>
                <a:cs typeface="Calibri"/>
                <a:sym typeface="Calibri"/>
              </a:rPr>
              <a:t>ips</a:t>
            </a:r>
            <a:endParaRPr>
              <a:latin typeface="Calibri"/>
              <a:ea typeface="Calibri"/>
              <a:cs typeface="Calibri"/>
              <a:sym typeface="Calibri"/>
            </a:endParaRPr>
          </a:p>
        </p:txBody>
      </p:sp>
      <p:grpSp>
        <p:nvGrpSpPr>
          <p:cNvPr id="460" name="Google Shape;460;p60"/>
          <p:cNvGrpSpPr/>
          <p:nvPr/>
        </p:nvGrpSpPr>
        <p:grpSpPr>
          <a:xfrm rot="3730759">
            <a:off x="10980893" y="109804"/>
            <a:ext cx="949887" cy="1163493"/>
            <a:chOff x="7602444" y="4967675"/>
            <a:chExt cx="483620" cy="592374"/>
          </a:xfrm>
        </p:grpSpPr>
        <p:grpSp>
          <p:nvGrpSpPr>
            <p:cNvPr id="461" name="Google Shape;461;p60"/>
            <p:cNvGrpSpPr/>
            <p:nvPr/>
          </p:nvGrpSpPr>
          <p:grpSpPr>
            <a:xfrm>
              <a:off x="7618661" y="4967675"/>
              <a:ext cx="467403" cy="507609"/>
              <a:chOff x="2251964" y="3590497"/>
              <a:chExt cx="467403" cy="507609"/>
            </a:xfrm>
          </p:grpSpPr>
          <p:sp>
            <p:nvSpPr>
              <p:cNvPr id="462" name="Google Shape;462;p6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3" name="Google Shape;463;p6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4" name="Google Shape;464;p6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5" name="Google Shape;465;p60"/>
            <p:cNvGrpSpPr/>
            <p:nvPr/>
          </p:nvGrpSpPr>
          <p:grpSpPr>
            <a:xfrm>
              <a:off x="7602444" y="4993761"/>
              <a:ext cx="421973" cy="566288"/>
              <a:chOff x="2235747" y="3616583"/>
              <a:chExt cx="421973" cy="566288"/>
            </a:xfrm>
          </p:grpSpPr>
          <p:sp>
            <p:nvSpPr>
              <p:cNvPr id="466" name="Google Shape;466;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p6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68" name="Google Shape;468;p60"/>
          <p:cNvPicPr preferRelativeResize="0"/>
          <p:nvPr/>
        </p:nvPicPr>
        <p:blipFill rotWithShape="1">
          <a:blip r:embed="rId4">
            <a:alphaModFix/>
          </a:blip>
          <a:srcRect/>
          <a:stretch/>
        </p:blipFill>
        <p:spPr>
          <a:xfrm>
            <a:off x="1628175" y="2821326"/>
            <a:ext cx="2611250" cy="2777925"/>
          </a:xfrm>
          <a:prstGeom prst="rect">
            <a:avLst/>
          </a:prstGeom>
          <a:noFill/>
          <a:ln>
            <a:noFill/>
          </a:ln>
        </p:spPr>
      </p:pic>
      <p:pic>
        <p:nvPicPr>
          <p:cNvPr id="469" name="Google Shape;469;p60"/>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274800" y="3092849"/>
            <a:ext cx="5057700" cy="2234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2cd75f9cfb2_0_18"/>
          <p:cNvSpPr txBox="1">
            <a:spLocks noGrp="1"/>
          </p:cNvSpPr>
          <p:nvPr>
            <p:ph type="body" idx="1"/>
          </p:nvPr>
        </p:nvSpPr>
        <p:spPr>
          <a:xfrm>
            <a:off x="737400" y="1018646"/>
            <a:ext cx="10787850" cy="5591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i="0" dirty="0">
                <a:latin typeface="Calibri"/>
                <a:ea typeface="Calibri"/>
                <a:cs typeface="Calibri"/>
                <a:sym typeface="Calibri"/>
              </a:rPr>
              <a:t>Cover Cropping Strategies:</a:t>
            </a:r>
            <a:r>
              <a:rPr lang="en-US" dirty="0">
                <a:latin typeface="Calibri"/>
                <a:ea typeface="Calibri"/>
                <a:cs typeface="Calibri"/>
                <a:sym typeface="Calibri"/>
              </a:rPr>
              <a:t> </a:t>
            </a:r>
            <a:r>
              <a:rPr lang="en-US" b="0" i="0" dirty="0" err="1">
                <a:latin typeface="Calibri"/>
                <a:ea typeface="Calibri"/>
                <a:cs typeface="Calibri"/>
                <a:sym typeface="Calibri"/>
              </a:rPr>
              <a:t>Utilise</a:t>
            </a:r>
            <a:r>
              <a:rPr lang="en-US" b="0" i="0" dirty="0">
                <a:latin typeface="Calibri"/>
                <a:ea typeface="Calibri"/>
                <a:cs typeface="Calibri"/>
                <a:sym typeface="Calibri"/>
              </a:rPr>
              <a:t> cover crops during non-growing seasons to protect and enrich the soil. Cover crops prevent erosion, suppress weeds, and enhance soil fertility, promoting a healthier and more resilient agricultural landscape.</a:t>
            </a:r>
            <a:endParaRPr b="0" i="0" dirty="0">
              <a:latin typeface="Calibri"/>
              <a:ea typeface="Calibri"/>
              <a:cs typeface="Calibri"/>
              <a:sym typeface="Calibri"/>
            </a:endParaRPr>
          </a:p>
          <a:p>
            <a:pPr marL="0" lvl="0" indent="0" algn="l" rtl="0">
              <a:lnSpc>
                <a:spcPct val="90000"/>
              </a:lnSpc>
              <a:spcBef>
                <a:spcPts val="1000"/>
              </a:spcBef>
              <a:spcAft>
                <a:spcPts val="0"/>
              </a:spcAft>
              <a:buSzPts val="2400"/>
              <a:buNone/>
            </a:pPr>
            <a:r>
              <a:rPr lang="en-US" sz="2400" b="1" i="0" dirty="0">
                <a:latin typeface="Calibri"/>
                <a:ea typeface="Calibri"/>
                <a:cs typeface="Calibri"/>
                <a:sym typeface="Calibri"/>
              </a:rPr>
              <a:t>Precision Agriculture Technologies:</a:t>
            </a:r>
            <a:r>
              <a:rPr lang="en-US" sz="2400" dirty="0">
                <a:latin typeface="Calibri"/>
                <a:ea typeface="Calibri"/>
                <a:cs typeface="Calibri"/>
                <a:sym typeface="Calibri"/>
              </a:rPr>
              <a:t> </a:t>
            </a:r>
            <a:r>
              <a:rPr lang="en-US" sz="2400" b="0" i="0" dirty="0">
                <a:latin typeface="Calibri"/>
                <a:ea typeface="Calibri"/>
                <a:cs typeface="Calibri"/>
                <a:sym typeface="Calibri"/>
              </a:rPr>
              <a:t>Embrace precision agriculture technologies for </a:t>
            </a:r>
            <a:r>
              <a:rPr lang="en-US" sz="2400" b="0" i="0" dirty="0" err="1">
                <a:latin typeface="Calibri"/>
                <a:ea typeface="Calibri"/>
                <a:cs typeface="Calibri"/>
                <a:sym typeface="Calibri"/>
              </a:rPr>
              <a:t>optimised</a:t>
            </a:r>
            <a:r>
              <a:rPr lang="en-US" sz="2400" b="0" i="0" dirty="0">
                <a:latin typeface="Calibri"/>
                <a:ea typeface="Calibri"/>
                <a:cs typeface="Calibri"/>
                <a:sym typeface="Calibri"/>
              </a:rPr>
              <a:t> resource use. These tools enable accurate application of inputs, reducing wastage, </a:t>
            </a:r>
            <a:r>
              <a:rPr lang="en-US" sz="2400" b="0" i="0" dirty="0" err="1">
                <a:latin typeface="Calibri"/>
                <a:ea typeface="Calibri"/>
                <a:cs typeface="Calibri"/>
                <a:sym typeface="Calibri"/>
              </a:rPr>
              <a:t>minimising</a:t>
            </a:r>
            <a:r>
              <a:rPr lang="en-US" sz="2400" b="0" i="0" dirty="0">
                <a:latin typeface="Calibri"/>
                <a:ea typeface="Calibri"/>
                <a:cs typeface="Calibri"/>
                <a:sym typeface="Calibri"/>
              </a:rPr>
              <a:t> environmental impact, and enhancing the overall efficiency of farming operations.</a:t>
            </a:r>
            <a:endParaRPr dirty="0"/>
          </a:p>
          <a:p>
            <a:pPr marL="228600" lvl="0" indent="0" algn="l" rtl="0">
              <a:lnSpc>
                <a:spcPct val="90000"/>
              </a:lnSpc>
              <a:spcBef>
                <a:spcPts val="1000"/>
              </a:spcBef>
              <a:spcAft>
                <a:spcPts val="0"/>
              </a:spcAft>
              <a:buSzPts val="2400"/>
              <a:buNone/>
            </a:pPr>
            <a:endParaRPr b="0" i="0" dirty="0">
              <a:latin typeface="Calibri"/>
              <a:ea typeface="Calibri"/>
              <a:cs typeface="Calibri"/>
              <a:sym typeface="Calibri"/>
            </a:endParaRPr>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1000"/>
              </a:spcBef>
              <a:spcAft>
                <a:spcPts val="0"/>
              </a:spcAft>
              <a:buSzPts val="2400"/>
              <a:buNone/>
            </a:pPr>
            <a:endParaRPr sz="2000" dirty="0"/>
          </a:p>
          <a:p>
            <a:pPr marL="228600" lvl="0" indent="0" algn="l" rtl="0">
              <a:lnSpc>
                <a:spcPct val="90000"/>
              </a:lnSpc>
              <a:spcBef>
                <a:spcPts val="0"/>
              </a:spcBef>
              <a:spcAft>
                <a:spcPts val="0"/>
              </a:spcAft>
              <a:buSzPts val="2400"/>
              <a:buNone/>
            </a:pPr>
            <a:endParaRPr sz="2000" dirty="0"/>
          </a:p>
          <a:p>
            <a:pPr marL="228600" lvl="0" indent="0" algn="r" rtl="0">
              <a:lnSpc>
                <a:spcPct val="90000"/>
              </a:lnSpc>
              <a:spcBef>
                <a:spcPts val="0"/>
              </a:spcBef>
              <a:spcAft>
                <a:spcPts val="0"/>
              </a:spcAft>
              <a:buSzPts val="2400"/>
              <a:buNone/>
            </a:pPr>
            <a:r>
              <a:rPr lang="en-US" sz="1700" b="1" u="sng" dirty="0">
                <a:solidFill>
                  <a:srgbClr val="8DC641"/>
                </a:solidFill>
                <a:hlinkClick r:id="rId3">
                  <a:extLst>
                    <a:ext uri="{A12FA001-AC4F-418D-AE19-62706E023703}">
                      <ahyp:hlinkClr xmlns:ahyp="http://schemas.microsoft.com/office/drawing/2018/hyperlinkcolor" val="tx"/>
                    </a:ext>
                  </a:extLst>
                </a:hlinkClick>
              </a:rPr>
              <a:t>Source</a:t>
            </a:r>
            <a:endParaRPr sz="2000" b="1" dirty="0">
              <a:solidFill>
                <a:srgbClr val="8DC641"/>
              </a:solidFill>
            </a:endParaRPr>
          </a:p>
        </p:txBody>
      </p:sp>
      <p:sp>
        <p:nvSpPr>
          <p:cNvPr id="475" name="Google Shape;475;g2cd75f9cfb2_0_18"/>
          <p:cNvSpPr txBox="1">
            <a:spLocks noGrp="1"/>
          </p:cNvSpPr>
          <p:nvPr>
            <p:ph type="body" idx="2"/>
          </p:nvPr>
        </p:nvSpPr>
        <p:spPr>
          <a:xfrm>
            <a:off x="628200" y="380163"/>
            <a:ext cx="3309300" cy="79200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dirty="0">
                <a:latin typeface="Quattrocento Sans"/>
                <a:ea typeface="Quattrocento Sans"/>
                <a:cs typeface="Quattrocento Sans"/>
                <a:sym typeface="Quattrocento Sans"/>
              </a:rPr>
              <a:t> </a:t>
            </a:r>
            <a:r>
              <a:rPr lang="en-US" sz="3600" b="1" dirty="0">
                <a:latin typeface="Calibri"/>
                <a:ea typeface="Calibri"/>
                <a:cs typeface="Calibri"/>
                <a:sym typeface="Calibri"/>
              </a:rPr>
              <a:t>Practical </a:t>
            </a:r>
            <a:r>
              <a:rPr lang="en-US" b="1" dirty="0">
                <a:latin typeface="Calibri"/>
                <a:ea typeface="Calibri"/>
                <a:cs typeface="Calibri"/>
                <a:sym typeface="Calibri"/>
              </a:rPr>
              <a:t>T</a:t>
            </a:r>
            <a:r>
              <a:rPr lang="en-US" sz="3600" b="1" dirty="0">
                <a:latin typeface="Calibri"/>
                <a:ea typeface="Calibri"/>
                <a:cs typeface="Calibri"/>
                <a:sym typeface="Calibri"/>
              </a:rPr>
              <a:t>ips</a:t>
            </a:r>
            <a:endParaRPr dirty="0">
              <a:latin typeface="Calibri"/>
              <a:ea typeface="Calibri"/>
              <a:cs typeface="Calibri"/>
              <a:sym typeface="Calibri"/>
            </a:endParaRPr>
          </a:p>
        </p:txBody>
      </p:sp>
      <p:grpSp>
        <p:nvGrpSpPr>
          <p:cNvPr id="476" name="Google Shape;476;g2cd75f9cfb2_0_18"/>
          <p:cNvGrpSpPr/>
          <p:nvPr/>
        </p:nvGrpSpPr>
        <p:grpSpPr>
          <a:xfrm rot="3730713">
            <a:off x="10981111" y="110046"/>
            <a:ext cx="949899" cy="1163507"/>
            <a:chOff x="7602444" y="4967675"/>
            <a:chExt cx="483620" cy="592374"/>
          </a:xfrm>
        </p:grpSpPr>
        <p:grpSp>
          <p:nvGrpSpPr>
            <p:cNvPr id="477" name="Google Shape;477;g2cd75f9cfb2_0_18"/>
            <p:cNvGrpSpPr/>
            <p:nvPr/>
          </p:nvGrpSpPr>
          <p:grpSpPr>
            <a:xfrm>
              <a:off x="7618661" y="4967675"/>
              <a:ext cx="467403" cy="507609"/>
              <a:chOff x="2251964" y="3590497"/>
              <a:chExt cx="467403" cy="507609"/>
            </a:xfrm>
          </p:grpSpPr>
          <p:sp>
            <p:nvSpPr>
              <p:cNvPr id="478" name="Google Shape;478;g2cd75f9cfb2_0_1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9" name="Google Shape;479;g2cd75f9cfb2_0_1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0" name="Google Shape;480;g2cd75f9cfb2_0_1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81" name="Google Shape;481;g2cd75f9cfb2_0_18"/>
            <p:cNvGrpSpPr/>
            <p:nvPr/>
          </p:nvGrpSpPr>
          <p:grpSpPr>
            <a:xfrm>
              <a:off x="7602444" y="4993761"/>
              <a:ext cx="421973" cy="566288"/>
              <a:chOff x="2235747" y="3616583"/>
              <a:chExt cx="421973" cy="566288"/>
            </a:xfrm>
          </p:grpSpPr>
          <p:sp>
            <p:nvSpPr>
              <p:cNvPr id="482" name="Google Shape;482;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3" name="Google Shape;483;g2cd75f9cfb2_0_1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484" name="Google Shape;484;g2cd75f9cfb2_0_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723317" y="3514527"/>
            <a:ext cx="2491473" cy="2657571"/>
          </a:xfrm>
          <a:prstGeom prst="rect">
            <a:avLst/>
          </a:prstGeom>
          <a:noFill/>
          <a:ln>
            <a:noFill/>
          </a:ln>
        </p:spPr>
      </p:pic>
      <p:pic>
        <p:nvPicPr>
          <p:cNvPr id="485" name="Google Shape;485;g2cd75f9cfb2_0_18"/>
          <p:cNvPicPr preferRelativeResize="0"/>
          <p:nvPr/>
        </p:nvPicPr>
        <p:blipFill rotWithShape="1">
          <a:blip r:embed="rId5">
            <a:alphaModFix/>
          </a:blip>
          <a:srcRect/>
          <a:stretch/>
        </p:blipFill>
        <p:spPr>
          <a:xfrm>
            <a:off x="2282850" y="3974138"/>
            <a:ext cx="2365100" cy="17383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61"/>
          <p:cNvSpPr txBox="1">
            <a:spLocks noGrp="1"/>
          </p:cNvSpPr>
          <p:nvPr>
            <p:ph type="body" idx="1"/>
          </p:nvPr>
        </p:nvSpPr>
        <p:spPr>
          <a:xfrm>
            <a:off x="647700" y="1297910"/>
            <a:ext cx="10896599" cy="4369164"/>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Integrated Pest Management (IPM):</a:t>
            </a:r>
            <a:r>
              <a:rPr lang="en-US" dirty="0">
                <a:latin typeface="Calibri"/>
                <a:ea typeface="Calibri"/>
                <a:cs typeface="Calibri"/>
                <a:sym typeface="Calibri"/>
              </a:rPr>
              <a:t> </a:t>
            </a:r>
            <a:r>
              <a:rPr lang="en-US" b="0" i="0" dirty="0">
                <a:latin typeface="Calibri"/>
                <a:ea typeface="Calibri"/>
                <a:cs typeface="Calibri"/>
                <a:sym typeface="Calibri"/>
              </a:rPr>
              <a:t>Implement Integrated Pest Management (IPM) strategies to </a:t>
            </a:r>
            <a:r>
              <a:rPr lang="en-US" b="0" i="0" dirty="0" err="1">
                <a:latin typeface="Calibri"/>
                <a:ea typeface="Calibri"/>
                <a:cs typeface="Calibri"/>
                <a:sym typeface="Calibri"/>
              </a:rPr>
              <a:t>minimise</a:t>
            </a:r>
            <a:r>
              <a:rPr lang="en-US" b="0" i="0" dirty="0">
                <a:latin typeface="Calibri"/>
                <a:ea typeface="Calibri"/>
                <a:cs typeface="Calibri"/>
                <a:sym typeface="Calibri"/>
              </a:rPr>
              <a:t> reliance on chemical pesticides. By incorporating biological control methods, crop rotation, and pest-resistant varieties, farmers can foster a balanced ecosystem and reduce environmental risks. </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Promoting Livestock Rotation:</a:t>
            </a:r>
            <a:r>
              <a:rPr lang="en-US" dirty="0">
                <a:latin typeface="Calibri"/>
                <a:ea typeface="Calibri"/>
                <a:cs typeface="Calibri"/>
                <a:sym typeface="Calibri"/>
              </a:rPr>
              <a:t> </a:t>
            </a:r>
            <a:r>
              <a:rPr lang="en-US" b="0" i="0" dirty="0">
                <a:latin typeface="Calibri"/>
                <a:ea typeface="Calibri"/>
                <a:cs typeface="Calibri"/>
                <a:sym typeface="Calibri"/>
              </a:rPr>
              <a:t>Practice rotational grazing and livestock rotation to prevent overgrazing and maintain healthy pastureland. This approach not only improves livestock health but also supports sustainable land management by preventing soil degradation.</a:t>
            </a:r>
            <a:endParaRPr dirty="0"/>
          </a:p>
          <a:p>
            <a:pPr marL="228600" lvl="0" indent="0" algn="l" rtl="0">
              <a:lnSpc>
                <a:spcPct val="90000"/>
              </a:lnSpc>
              <a:spcBef>
                <a:spcPts val="1000"/>
              </a:spcBef>
              <a:spcAft>
                <a:spcPts val="0"/>
              </a:spcAft>
              <a:buSzPts val="2400"/>
              <a:buNone/>
            </a:pPr>
            <a:r>
              <a:rPr lang="en-US" b="1" i="0" dirty="0">
                <a:latin typeface="Calibri"/>
                <a:ea typeface="Calibri"/>
                <a:cs typeface="Calibri"/>
                <a:sym typeface="Calibri"/>
              </a:rPr>
              <a:t>Adopting Climate-Smart Crop Varieties:</a:t>
            </a:r>
            <a:r>
              <a:rPr lang="en-US" dirty="0">
                <a:latin typeface="Calibri"/>
                <a:ea typeface="Calibri"/>
                <a:cs typeface="Calibri"/>
                <a:sym typeface="Calibri"/>
              </a:rPr>
              <a:t> </a:t>
            </a:r>
            <a:r>
              <a:rPr lang="en-US" b="0" i="0" dirty="0">
                <a:latin typeface="Calibri"/>
                <a:ea typeface="Calibri"/>
                <a:cs typeface="Calibri"/>
                <a:sym typeface="Calibri"/>
              </a:rPr>
              <a:t>Choose climate-smart crop varieties that are adapted to changing environmental conditions. These varieties are resilient to climate extremes, ensuring consistent crop yields and contributing to long-term agricultural sustainability.</a:t>
            </a:r>
            <a:endParaRPr dirty="0"/>
          </a:p>
          <a:p>
            <a:pPr marL="228600" lvl="0" indent="0" algn="l" rtl="0">
              <a:lnSpc>
                <a:spcPct val="90000"/>
              </a:lnSpc>
              <a:spcBef>
                <a:spcPts val="1000"/>
              </a:spcBef>
              <a:spcAft>
                <a:spcPts val="0"/>
              </a:spcAft>
              <a:buSzPts val="2400"/>
              <a:buNone/>
            </a:pPr>
            <a:endParaRPr sz="2000" b="0" i="0" dirty="0">
              <a:latin typeface="Calibri"/>
              <a:ea typeface="Calibri"/>
              <a:cs typeface="Calibri"/>
              <a:sym typeface="Calibri"/>
            </a:endParaRPr>
          </a:p>
        </p:txBody>
      </p:sp>
      <p:sp>
        <p:nvSpPr>
          <p:cNvPr id="491" name="Google Shape;491;p61"/>
          <p:cNvSpPr txBox="1">
            <a:spLocks noGrp="1"/>
          </p:cNvSpPr>
          <p:nvPr>
            <p:ph type="body" idx="2"/>
          </p:nvPr>
        </p:nvSpPr>
        <p:spPr>
          <a:xfrm>
            <a:off x="737395" y="343140"/>
            <a:ext cx="3309385" cy="792043"/>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1000"/>
              </a:spcBef>
              <a:spcAft>
                <a:spcPts val="800"/>
              </a:spcAft>
              <a:buSzPts val="1000"/>
              <a:buNone/>
            </a:pPr>
            <a:r>
              <a:rPr lang="en-US" sz="3600" b="1">
                <a:latin typeface="Quattrocento Sans"/>
                <a:ea typeface="Quattrocento Sans"/>
                <a:cs typeface="Quattrocento Sans"/>
                <a:sym typeface="Quattrocento Sans"/>
              </a:rPr>
              <a:t> </a:t>
            </a:r>
            <a:r>
              <a:rPr lang="en-US" sz="3600" b="1">
                <a:latin typeface="Calibri"/>
                <a:ea typeface="Calibri"/>
                <a:cs typeface="Calibri"/>
                <a:sym typeface="Calibri"/>
              </a:rPr>
              <a:t>Practical </a:t>
            </a:r>
            <a:r>
              <a:rPr lang="en-US" b="1">
                <a:latin typeface="Calibri"/>
                <a:ea typeface="Calibri"/>
                <a:cs typeface="Calibri"/>
                <a:sym typeface="Calibri"/>
              </a:rPr>
              <a:t>T</a:t>
            </a:r>
            <a:r>
              <a:rPr lang="en-US" sz="3600" b="1">
                <a:latin typeface="Calibri"/>
                <a:ea typeface="Calibri"/>
                <a:cs typeface="Calibri"/>
                <a:sym typeface="Calibri"/>
              </a:rPr>
              <a:t>ips</a:t>
            </a:r>
            <a:endParaRPr>
              <a:latin typeface="Calibri"/>
              <a:ea typeface="Calibri"/>
              <a:cs typeface="Calibri"/>
              <a:sym typeface="Calibri"/>
            </a:endParaRPr>
          </a:p>
        </p:txBody>
      </p:sp>
      <p:grpSp>
        <p:nvGrpSpPr>
          <p:cNvPr id="492" name="Google Shape;492;p61"/>
          <p:cNvGrpSpPr/>
          <p:nvPr/>
        </p:nvGrpSpPr>
        <p:grpSpPr>
          <a:xfrm rot="3730759">
            <a:off x="10980893" y="109804"/>
            <a:ext cx="949887" cy="1163493"/>
            <a:chOff x="7602444" y="4967675"/>
            <a:chExt cx="483620" cy="592374"/>
          </a:xfrm>
        </p:grpSpPr>
        <p:grpSp>
          <p:nvGrpSpPr>
            <p:cNvPr id="493" name="Google Shape;493;p61"/>
            <p:cNvGrpSpPr/>
            <p:nvPr/>
          </p:nvGrpSpPr>
          <p:grpSpPr>
            <a:xfrm>
              <a:off x="7618661" y="4967675"/>
              <a:ext cx="467403" cy="507609"/>
              <a:chOff x="2251964" y="3590497"/>
              <a:chExt cx="467403" cy="507609"/>
            </a:xfrm>
          </p:grpSpPr>
          <p:sp>
            <p:nvSpPr>
              <p:cNvPr id="494" name="Google Shape;494;p6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5" name="Google Shape;495;p6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6" name="Google Shape;496;p6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97" name="Google Shape;497;p61"/>
            <p:cNvGrpSpPr/>
            <p:nvPr/>
          </p:nvGrpSpPr>
          <p:grpSpPr>
            <a:xfrm>
              <a:off x="7602444" y="4993761"/>
              <a:ext cx="421973" cy="566288"/>
              <a:chOff x="2235747" y="3616583"/>
              <a:chExt cx="421973" cy="566288"/>
            </a:xfrm>
          </p:grpSpPr>
          <p:sp>
            <p:nvSpPr>
              <p:cNvPr id="498" name="Google Shape;498;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99" name="Google Shape;499;p6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5"/>
          <p:cNvSpPr txBox="1">
            <a:spLocks noGrp="1"/>
          </p:cNvSpPr>
          <p:nvPr>
            <p:ph type="body" idx="1"/>
          </p:nvPr>
        </p:nvSpPr>
        <p:spPr>
          <a:xfrm>
            <a:off x="694795" y="2167158"/>
            <a:ext cx="4753506" cy="2662895"/>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r>
              <a:rPr lang="en-US" sz="2400" i="1" dirty="0">
                <a:latin typeface="Calibri"/>
                <a:ea typeface="Calibri"/>
                <a:cs typeface="Calibri"/>
                <a:sym typeface="Calibri"/>
              </a:rPr>
              <a:t>What is landscape ecology, and how do you think it can benefit farmers in their agricultural practices? </a:t>
            </a:r>
            <a:endParaRPr i="1" dirty="0">
              <a:latin typeface="Calibri"/>
              <a:ea typeface="Calibri"/>
              <a:cs typeface="Calibri"/>
              <a:sym typeface="Calibri"/>
            </a:endParaRPr>
          </a:p>
        </p:txBody>
      </p:sp>
      <p:sp>
        <p:nvSpPr>
          <p:cNvPr id="201" name="Google Shape;201;p5"/>
          <p:cNvSpPr txBox="1">
            <a:spLocks noGrp="1"/>
          </p:cNvSpPr>
          <p:nvPr>
            <p:ph type="body" idx="2"/>
          </p:nvPr>
        </p:nvSpPr>
        <p:spPr>
          <a:xfrm>
            <a:off x="516565" y="653853"/>
            <a:ext cx="10595237" cy="803654"/>
          </a:xfrm>
          <a:prstGeom prst="rect">
            <a:avLst/>
          </a:prstGeom>
          <a:noFill/>
          <a:ln>
            <a:noFill/>
          </a:ln>
        </p:spPr>
        <p:txBody>
          <a:bodyPr spcFirstLastPara="1" wrap="square" lIns="91425" tIns="45700" rIns="91425" bIns="45700" anchor="t" anchorCtr="0">
            <a:noAutofit/>
          </a:bodyPr>
          <a:lstStyle/>
          <a:p>
            <a:pPr marL="457200" lvl="0" indent="-228600" algn="l" rtl="0">
              <a:lnSpc>
                <a:spcPct val="107000"/>
              </a:lnSpc>
              <a:spcBef>
                <a:spcPts val="1000"/>
              </a:spcBef>
              <a:spcAft>
                <a:spcPts val="0"/>
              </a:spcAft>
              <a:buSzPts val="3600"/>
              <a:buNone/>
            </a:pPr>
            <a:r>
              <a:rPr lang="en-US" b="1" dirty="0"/>
              <a:t>Learner Reflection</a:t>
            </a:r>
            <a:endParaRPr sz="2000" dirty="0">
              <a:latin typeface="Calibri"/>
              <a:ea typeface="Calibri"/>
              <a:cs typeface="Calibri"/>
              <a:sym typeface="Calibri"/>
            </a:endParaRPr>
          </a:p>
          <a:p>
            <a:pPr marL="0" lvl="0" indent="0" algn="l" rtl="0">
              <a:lnSpc>
                <a:spcPct val="90000"/>
              </a:lnSpc>
              <a:spcBef>
                <a:spcPts val="1800"/>
              </a:spcBef>
              <a:spcAft>
                <a:spcPts val="0"/>
              </a:spcAft>
              <a:buClr>
                <a:srgbClr val="8DC641"/>
              </a:buClr>
              <a:buSzPts val="3600"/>
              <a:buNone/>
            </a:pPr>
            <a:endParaRPr dirty="0"/>
          </a:p>
        </p:txBody>
      </p:sp>
      <p:grpSp>
        <p:nvGrpSpPr>
          <p:cNvPr id="202" name="Google Shape;202;p5"/>
          <p:cNvGrpSpPr/>
          <p:nvPr/>
        </p:nvGrpSpPr>
        <p:grpSpPr>
          <a:xfrm rot="3730759">
            <a:off x="10590024" y="380632"/>
            <a:ext cx="949887" cy="1163493"/>
            <a:chOff x="7602444" y="4967675"/>
            <a:chExt cx="483620" cy="592374"/>
          </a:xfrm>
        </p:grpSpPr>
        <p:grpSp>
          <p:nvGrpSpPr>
            <p:cNvPr id="203" name="Google Shape;203;p5"/>
            <p:cNvGrpSpPr/>
            <p:nvPr/>
          </p:nvGrpSpPr>
          <p:grpSpPr>
            <a:xfrm>
              <a:off x="7618661" y="4967675"/>
              <a:ext cx="467403" cy="507609"/>
              <a:chOff x="2251964" y="3590497"/>
              <a:chExt cx="467403" cy="507609"/>
            </a:xfrm>
          </p:grpSpPr>
          <p:sp>
            <p:nvSpPr>
              <p:cNvPr id="204" name="Google Shape;204;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5" name="Google Shape;205;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6" name="Google Shape;206;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7" name="Google Shape;207;p5"/>
            <p:cNvGrpSpPr/>
            <p:nvPr/>
          </p:nvGrpSpPr>
          <p:grpSpPr>
            <a:xfrm>
              <a:off x="7602444" y="4993761"/>
              <a:ext cx="421973" cy="566288"/>
              <a:chOff x="2235747" y="3616583"/>
              <a:chExt cx="421973" cy="566288"/>
            </a:xfrm>
          </p:grpSpPr>
          <p:sp>
            <p:nvSpPr>
              <p:cNvPr id="208" name="Google Shape;208;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9" name="Google Shape;209;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210" name="Google Shape;210;p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932386" y="1961629"/>
            <a:ext cx="5261175" cy="3564798"/>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6"/>
          <p:cNvSpPr txBox="1">
            <a:spLocks noGrp="1"/>
          </p:cNvSpPr>
          <p:nvPr>
            <p:ph type="body" idx="1"/>
          </p:nvPr>
        </p:nvSpPr>
        <p:spPr>
          <a:xfrm>
            <a:off x="798375" y="1504052"/>
            <a:ext cx="10900932" cy="477870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r>
              <a:rPr lang="en-US" dirty="0"/>
              <a:t>Ellis EC, Gauthier N, Klein </a:t>
            </a:r>
            <a:r>
              <a:rPr lang="en-US" dirty="0" err="1"/>
              <a:t>Goldewijk</a:t>
            </a:r>
            <a:r>
              <a:rPr lang="en-US" dirty="0"/>
              <a:t> K, </a:t>
            </a:r>
            <a:r>
              <a:rPr lang="en-US" dirty="0" err="1"/>
              <a:t>Bliege</a:t>
            </a:r>
            <a:r>
              <a:rPr lang="en-US" dirty="0"/>
              <a:t> Bird R, Boivin N, Díaz S, Fuller DQ, Gill JL, Kaplan JO, Kingston N, Locke H, McMichael CNH, </a:t>
            </a:r>
            <a:r>
              <a:rPr lang="en-US" dirty="0" err="1"/>
              <a:t>Ranco</a:t>
            </a:r>
            <a:r>
              <a:rPr lang="en-US" dirty="0"/>
              <a:t> D, Rick TC, Shaw MR, Stephens L, </a:t>
            </a:r>
            <a:r>
              <a:rPr lang="en-US" dirty="0" err="1"/>
              <a:t>Svenning</a:t>
            </a:r>
            <a:r>
              <a:rPr lang="en-US" dirty="0"/>
              <a:t> JC, Watson JEM. People have shaped most of terrestrial nature for at least 12,000 years. Proc Natl </a:t>
            </a:r>
            <a:r>
              <a:rPr lang="en-US" dirty="0" err="1"/>
              <a:t>Acad</a:t>
            </a:r>
            <a:r>
              <a:rPr lang="en-US" dirty="0"/>
              <a:t> Sci U S A. 2021 Apr 27;118(17):e2023483118. </a:t>
            </a:r>
            <a:r>
              <a:rPr lang="en-US" dirty="0" err="1"/>
              <a:t>doi</a:t>
            </a:r>
            <a:r>
              <a:rPr lang="en-US" dirty="0"/>
              <a:t>: 10.1073/pnas.2023483118. PMID: 33875599; PMCID: PMC8092386.</a:t>
            </a:r>
            <a:endParaRPr lang="en-IE" dirty="0"/>
          </a:p>
          <a:p>
            <a:pPr marL="228600">
              <a:spcBef>
                <a:spcPts val="0"/>
              </a:spcBef>
            </a:pPr>
            <a:endParaRPr lang="en-US" b="0" i="0" dirty="0">
              <a:solidFill>
                <a:srgbClr val="202122"/>
              </a:solidFill>
              <a:latin typeface="Calibri"/>
              <a:ea typeface="Calibri"/>
              <a:cs typeface="Calibri"/>
              <a:sym typeface="Calibri"/>
            </a:endParaRPr>
          </a:p>
          <a:p>
            <a:pPr marL="228600">
              <a:spcBef>
                <a:spcPts val="0"/>
              </a:spcBef>
            </a:pPr>
            <a:r>
              <a:rPr lang="en-US" b="0" i="0" dirty="0">
                <a:solidFill>
                  <a:srgbClr val="202122"/>
                </a:solidFill>
                <a:latin typeface="Calibri"/>
                <a:ea typeface="Calibri"/>
                <a:cs typeface="Calibri"/>
                <a:sym typeface="Calibri"/>
              </a:rPr>
              <a:t>Wiens JA (2005). "Toward a unified landscape ecology". In Wiens JA, Moss MR (eds.). </a:t>
            </a:r>
            <a:r>
              <a:rPr lang="en-US" b="0" i="1" dirty="0">
                <a:solidFill>
                  <a:srgbClr val="202122"/>
                </a:solidFill>
                <a:latin typeface="Calibri"/>
                <a:ea typeface="Calibri"/>
                <a:cs typeface="Calibri"/>
                <a:sym typeface="Calibri"/>
              </a:rPr>
              <a:t>Issues and perspectives in landscape ecology</a:t>
            </a:r>
            <a:r>
              <a:rPr lang="en-US" b="0" i="0" dirty="0">
                <a:solidFill>
                  <a:srgbClr val="202122"/>
                </a:solidFill>
                <a:latin typeface="Calibri"/>
                <a:ea typeface="Calibri"/>
                <a:cs typeface="Calibri"/>
                <a:sym typeface="Calibri"/>
              </a:rPr>
              <a:t>. Cambridge: Cambridge University Press.</a:t>
            </a:r>
            <a:endParaRPr lang="en-US"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0" lvl="0" indent="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0"/>
              </a:spcBef>
              <a:spcAft>
                <a:spcPts val="0"/>
              </a:spcAft>
              <a:buClr>
                <a:srgbClr val="000000"/>
              </a:buClr>
              <a:buSzPts val="2400"/>
              <a:buNone/>
            </a:pPr>
            <a:endParaRPr dirty="0"/>
          </a:p>
        </p:txBody>
      </p:sp>
      <p:sp>
        <p:nvSpPr>
          <p:cNvPr id="528" name="Google Shape;528;p6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IE" dirty="0"/>
              <a:t>Further Reading…</a:t>
            </a:r>
            <a:endParaRPr dirty="0"/>
          </a:p>
          <a:p>
            <a:pPr marL="0" lvl="0" indent="0" algn="l" rtl="0">
              <a:lnSpc>
                <a:spcPct val="90000"/>
              </a:lnSpc>
              <a:spcBef>
                <a:spcPts val="1000"/>
              </a:spcBef>
              <a:spcAft>
                <a:spcPts val="0"/>
              </a:spcAft>
              <a:buClr>
                <a:srgbClr val="8DC641"/>
              </a:buClr>
              <a:buSzPts val="3600"/>
              <a:buNone/>
            </a:pPr>
            <a:endParaRPr dirty="0"/>
          </a:p>
        </p:txBody>
      </p:sp>
      <p:grpSp>
        <p:nvGrpSpPr>
          <p:cNvPr id="529" name="Google Shape;529;p66"/>
          <p:cNvGrpSpPr/>
          <p:nvPr/>
        </p:nvGrpSpPr>
        <p:grpSpPr>
          <a:xfrm rot="3730759">
            <a:off x="10590024" y="380632"/>
            <a:ext cx="949887" cy="1163493"/>
            <a:chOff x="7602444" y="4967675"/>
            <a:chExt cx="483620" cy="592374"/>
          </a:xfrm>
        </p:grpSpPr>
        <p:grpSp>
          <p:nvGrpSpPr>
            <p:cNvPr id="530" name="Google Shape;530;p66"/>
            <p:cNvGrpSpPr/>
            <p:nvPr/>
          </p:nvGrpSpPr>
          <p:grpSpPr>
            <a:xfrm>
              <a:off x="7618661" y="4967675"/>
              <a:ext cx="467403" cy="507609"/>
              <a:chOff x="2251964" y="3590497"/>
              <a:chExt cx="467403" cy="507609"/>
            </a:xfrm>
          </p:grpSpPr>
          <p:sp>
            <p:nvSpPr>
              <p:cNvPr id="531" name="Google Shape;531;p6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2" name="Google Shape;532;p6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3" name="Google Shape;533;p6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34" name="Google Shape;534;p66"/>
            <p:cNvGrpSpPr/>
            <p:nvPr/>
          </p:nvGrpSpPr>
          <p:grpSpPr>
            <a:xfrm>
              <a:off x="7602444" y="4993761"/>
              <a:ext cx="421973" cy="566288"/>
              <a:chOff x="2235747" y="3616583"/>
              <a:chExt cx="421973" cy="566288"/>
            </a:xfrm>
          </p:grpSpPr>
          <p:sp>
            <p:nvSpPr>
              <p:cNvPr id="535" name="Google Shape;535;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6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en-IE" sz="3600" b="1" dirty="0"/>
              <a:t>Well Done!!! </a:t>
            </a:r>
            <a:r>
              <a:rPr lang="en-IE" sz="3600" dirty="0"/>
              <a:t>You are doing great…keep going on this learning journey.</a:t>
            </a:r>
          </a:p>
          <a:p>
            <a:pPr>
              <a:lnSpc>
                <a:spcPct val="110000"/>
              </a:lnSpc>
            </a:pPr>
            <a:r>
              <a:rPr lang="en-IE" sz="3600" dirty="0"/>
              <a:t>In Module 6 we discuss </a:t>
            </a:r>
            <a:r>
              <a:rPr lang="en-US" sz="3600" b="1" dirty="0"/>
              <a:t>Natural resource management focusing on Water</a:t>
            </a:r>
            <a:r>
              <a:rPr lang="en-IE" sz="3600"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Introduction to Landscape Ecology</a:t>
            </a:r>
            <a:endParaRPr>
              <a:latin typeface="Calibri"/>
              <a:ea typeface="Calibri"/>
              <a:cs typeface="Calibri"/>
              <a:sym typeface="Calibri"/>
            </a:endParaRPr>
          </a:p>
        </p:txBody>
      </p:sp>
      <p:sp>
        <p:nvSpPr>
          <p:cNvPr id="217" name="Google Shape;21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7"/>
          <p:cNvSpPr txBox="1">
            <a:spLocks noGrp="1"/>
          </p:cNvSpPr>
          <p:nvPr>
            <p:ph type="body" idx="1"/>
          </p:nvPr>
        </p:nvSpPr>
        <p:spPr>
          <a:xfrm>
            <a:off x="607881" y="1401229"/>
            <a:ext cx="10595237" cy="3849918"/>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n-US" b="1" i="1" dirty="0">
                <a:latin typeface="Calibri"/>
                <a:ea typeface="Calibri"/>
                <a:cs typeface="Calibri"/>
                <a:sym typeface="Calibri"/>
              </a:rPr>
              <a:t>Landscape ecology</a:t>
            </a:r>
            <a:r>
              <a:rPr lang="en-US" b="0" i="1" dirty="0">
                <a:latin typeface="Calibri"/>
                <a:ea typeface="Calibri"/>
                <a:cs typeface="Calibri"/>
                <a:sym typeface="Calibri"/>
              </a:rPr>
              <a:t> dives into the fascinating web of nature's interactions in specific areas. Here's a closer look:</a:t>
            </a:r>
            <a:endParaRPr b="0" i="0" dirty="0">
              <a:latin typeface="Calibri"/>
              <a:ea typeface="Calibri"/>
              <a:cs typeface="Calibri"/>
              <a:sym typeface="Calibri"/>
            </a:endParaRPr>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Definition:</a:t>
            </a:r>
            <a:r>
              <a:rPr lang="en-US" b="0" i="0" dirty="0">
                <a:latin typeface="Calibri"/>
                <a:ea typeface="Calibri"/>
                <a:cs typeface="Calibri"/>
                <a:sym typeface="Calibri"/>
              </a:rPr>
              <a:t> Imagine landscape ecology as the science of ecosystems, delving into how ecological processes and different ecosystems in an area relate and influence each other.</a:t>
            </a:r>
            <a:endParaRPr dirty="0"/>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Scope:</a:t>
            </a:r>
            <a:r>
              <a:rPr lang="en-US" b="0" i="0" dirty="0">
                <a:latin typeface="Calibri"/>
                <a:ea typeface="Calibri"/>
                <a:cs typeface="Calibri"/>
                <a:sym typeface="Calibri"/>
              </a:rPr>
              <a:t> It's not just about the plants and animals; it's about the whole scene. Landscape ecology focuses on how the mix of living things and the land itself creates diverse and unique landscapes.</a:t>
            </a:r>
            <a:endParaRPr dirty="0"/>
          </a:p>
          <a:p>
            <a:pPr marL="457200" lvl="0" indent="-228600" algn="l" rtl="0">
              <a:lnSpc>
                <a:spcPct val="90000"/>
              </a:lnSpc>
              <a:spcBef>
                <a:spcPts val="1000"/>
              </a:spcBef>
              <a:spcAft>
                <a:spcPts val="0"/>
              </a:spcAft>
              <a:buSzPts val="2400"/>
              <a:buNone/>
            </a:pPr>
            <a:r>
              <a:rPr lang="en-US" b="1" i="0" dirty="0">
                <a:latin typeface="Calibri"/>
                <a:ea typeface="Calibri"/>
                <a:cs typeface="Calibri"/>
                <a:sym typeface="Calibri"/>
              </a:rPr>
              <a:t>Interdisciplinary Nature:</a:t>
            </a:r>
            <a:r>
              <a:rPr lang="en-US" b="0" i="0" dirty="0">
                <a:latin typeface="Calibri"/>
                <a:ea typeface="Calibri"/>
                <a:cs typeface="Calibri"/>
                <a:sym typeface="Calibri"/>
              </a:rPr>
              <a:t> This field goes beyond traditional science. It blends the hard science of understanding ecosystems with a touch of humanities and complex perspectives. It's like connecting the dots between the physical environment and the human touch on nature's canvas.</a:t>
            </a:r>
            <a:endParaRPr sz="1800" dirty="0"/>
          </a:p>
          <a:p>
            <a:pPr marL="457200" lvl="0" indent="-228600" algn="l" rtl="0">
              <a:lnSpc>
                <a:spcPct val="90000"/>
              </a:lnSpc>
              <a:spcBef>
                <a:spcPts val="1000"/>
              </a:spcBef>
              <a:spcAft>
                <a:spcPts val="0"/>
              </a:spcAft>
              <a:buSzPts val="2400"/>
              <a:buNone/>
            </a:pPr>
            <a:endParaRPr sz="1800" dirty="0"/>
          </a:p>
          <a:p>
            <a:pPr marL="228600" lvl="0" indent="-228600" algn="l" rtl="0">
              <a:lnSpc>
                <a:spcPct val="90000"/>
              </a:lnSpc>
              <a:spcBef>
                <a:spcPts val="0"/>
              </a:spcBef>
              <a:spcAft>
                <a:spcPts val="0"/>
              </a:spcAft>
              <a:buClr>
                <a:srgbClr val="000000"/>
              </a:buClr>
              <a:buSzPts val="2400"/>
              <a:buFont typeface="Arial"/>
              <a:buNone/>
            </a:pPr>
            <a:endParaRPr sz="1500" dirty="0"/>
          </a:p>
        </p:txBody>
      </p:sp>
      <p:sp>
        <p:nvSpPr>
          <p:cNvPr id="223" name="Google Shape;223;p7"/>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a:latin typeface="Calibri"/>
                <a:ea typeface="Calibri"/>
                <a:cs typeface="Calibri"/>
                <a:sym typeface="Calibri"/>
              </a:rPr>
              <a:t>Introduction to Landscape Ecology</a:t>
            </a:r>
            <a:endParaRPr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dirty="0"/>
          </a:p>
        </p:txBody>
      </p:sp>
      <p:grpSp>
        <p:nvGrpSpPr>
          <p:cNvPr id="224" name="Google Shape;224;p7"/>
          <p:cNvGrpSpPr/>
          <p:nvPr/>
        </p:nvGrpSpPr>
        <p:grpSpPr>
          <a:xfrm rot="3730759">
            <a:off x="10590024" y="380632"/>
            <a:ext cx="949887" cy="1163493"/>
            <a:chOff x="7602444" y="4967675"/>
            <a:chExt cx="483620" cy="592374"/>
          </a:xfrm>
        </p:grpSpPr>
        <p:grpSp>
          <p:nvGrpSpPr>
            <p:cNvPr id="225" name="Google Shape;225;p7"/>
            <p:cNvGrpSpPr/>
            <p:nvPr/>
          </p:nvGrpSpPr>
          <p:grpSpPr>
            <a:xfrm>
              <a:off x="7618661" y="4967675"/>
              <a:ext cx="467403" cy="507609"/>
              <a:chOff x="2251964" y="3590497"/>
              <a:chExt cx="467403" cy="507609"/>
            </a:xfrm>
          </p:grpSpPr>
          <p:sp>
            <p:nvSpPr>
              <p:cNvPr id="226" name="Google Shape;226;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7" name="Google Shape;227;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8" name="Google Shape;228;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29" name="Google Shape;229;p7"/>
            <p:cNvGrpSpPr/>
            <p:nvPr/>
          </p:nvGrpSpPr>
          <p:grpSpPr>
            <a:xfrm>
              <a:off x="7602444" y="4993761"/>
              <a:ext cx="421973" cy="566288"/>
              <a:chOff x="2235747" y="3616583"/>
              <a:chExt cx="421973" cy="566288"/>
            </a:xfrm>
          </p:grpSpPr>
          <p:sp>
            <p:nvSpPr>
              <p:cNvPr id="230" name="Google Shape;230;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9C3570-7567-2252-E94B-F91B89714C23}"/>
              </a:ext>
            </a:extLst>
          </p:cNvPr>
          <p:cNvSpPr>
            <a:spLocks noGrp="1"/>
          </p:cNvSpPr>
          <p:nvPr>
            <p:ph type="body" idx="1"/>
          </p:nvPr>
        </p:nvSpPr>
        <p:spPr>
          <a:xfrm>
            <a:off x="432784" y="1731604"/>
            <a:ext cx="6199833" cy="3291086"/>
          </a:xfrm>
        </p:spPr>
        <p:txBody>
          <a:bodyPr/>
          <a:lstStyle/>
          <a:p>
            <a:pPr indent="0"/>
            <a:r>
              <a:rPr lang="en-US" b="1" dirty="0">
                <a:hlinkClick r:id="rId3"/>
              </a:rPr>
              <a:t>Farma </a:t>
            </a:r>
            <a:r>
              <a:rPr lang="en-US" b="1" dirty="0" err="1">
                <a:hlinkClick r:id="rId3"/>
              </a:rPr>
              <a:t>Blatnička</a:t>
            </a:r>
            <a:r>
              <a:rPr lang="en-US" dirty="0"/>
              <a:t>, a Czech farm exemplifies sustainable farming practices. Established in 2010, the farm focuses on enhancing ecological resilience and biodiversity while mitigating the negative impacts of intensive agriculture. Key strategies include infiltration strips, tree alleys, biodiversity promotion, erosion control, and microclimate management.</a:t>
            </a:r>
          </a:p>
          <a:p>
            <a:pPr indent="0"/>
            <a:endParaRPr lang="en-IE" dirty="0"/>
          </a:p>
        </p:txBody>
      </p:sp>
      <p:sp>
        <p:nvSpPr>
          <p:cNvPr id="3" name="Text Placeholder 2">
            <a:extLst>
              <a:ext uri="{FF2B5EF4-FFF2-40B4-BE49-F238E27FC236}">
                <a16:creationId xmlns:a16="http://schemas.microsoft.com/office/drawing/2014/main" id="{8A8D4C77-E87C-036F-7D03-C392898DD630}"/>
              </a:ext>
            </a:extLst>
          </p:cNvPr>
          <p:cNvSpPr>
            <a:spLocks noGrp="1"/>
          </p:cNvSpPr>
          <p:nvPr>
            <p:ph type="body" idx="2"/>
          </p:nvPr>
        </p:nvSpPr>
        <p:spPr>
          <a:xfrm>
            <a:off x="698333" y="856954"/>
            <a:ext cx="4990998" cy="992652"/>
          </a:xfrm>
        </p:spPr>
        <p:txBody>
          <a:bodyPr/>
          <a:lstStyle/>
          <a:p>
            <a:r>
              <a:rPr lang="en-IE" b="1" dirty="0"/>
              <a:t>Be Inspired…</a:t>
            </a:r>
          </a:p>
        </p:txBody>
      </p:sp>
      <p:sp>
        <p:nvSpPr>
          <p:cNvPr id="4" name="Picture Placeholder 3">
            <a:extLst>
              <a:ext uri="{FF2B5EF4-FFF2-40B4-BE49-F238E27FC236}">
                <a16:creationId xmlns:a16="http://schemas.microsoft.com/office/drawing/2014/main" id="{210C4F53-B2B0-C20D-1323-5E87C287A44F}"/>
              </a:ext>
            </a:extLst>
          </p:cNvPr>
          <p:cNvSpPr>
            <a:spLocks noGrp="1"/>
          </p:cNvSpPr>
          <p:nvPr>
            <p:ph type="pic" idx="3"/>
          </p:nvPr>
        </p:nvSpPr>
        <p:spPr/>
        <p:txBody>
          <a:bodyPr/>
          <a:lstStyle/>
          <a:p>
            <a:endParaRPr lang="en-IE"/>
          </a:p>
        </p:txBody>
      </p:sp>
      <p:sp>
        <p:nvSpPr>
          <p:cNvPr id="7" name="TextBox 6">
            <a:extLst>
              <a:ext uri="{FF2B5EF4-FFF2-40B4-BE49-F238E27FC236}">
                <a16:creationId xmlns:a16="http://schemas.microsoft.com/office/drawing/2014/main" id="{339ECA29-595A-9EA8-007B-84BACC4426CA}"/>
              </a:ext>
            </a:extLst>
          </p:cNvPr>
          <p:cNvSpPr txBox="1"/>
          <p:nvPr/>
        </p:nvSpPr>
        <p:spPr>
          <a:xfrm>
            <a:off x="7208715" y="5930389"/>
            <a:ext cx="4835769" cy="276999"/>
          </a:xfrm>
          <a:prstGeom prst="rect">
            <a:avLst/>
          </a:prstGeom>
          <a:noFill/>
        </p:spPr>
        <p:txBody>
          <a:bodyPr wrap="square">
            <a:spAutoFit/>
          </a:bodyPr>
          <a:lstStyle/>
          <a:p>
            <a:r>
              <a:rPr lang="en-IE" sz="1200" dirty="0" err="1">
                <a:latin typeface="Calibri" panose="020F0502020204030204" pitchFamily="34" charset="0"/>
                <a:ea typeface="Calibri" panose="020F0502020204030204" pitchFamily="34" charset="0"/>
                <a:cs typeface="Calibri" panose="020F0502020204030204" pitchFamily="34" charset="0"/>
                <a:hlinkClick r:id="rId4"/>
              </a:rPr>
              <a:t>Obnova</a:t>
            </a:r>
            <a:r>
              <a:rPr lang="en-IE" sz="1200" dirty="0">
                <a:latin typeface="Calibri" panose="020F0502020204030204" pitchFamily="34" charset="0"/>
                <a:ea typeface="Calibri" panose="020F0502020204030204" pitchFamily="34" charset="0"/>
                <a:cs typeface="Calibri" panose="020F0502020204030204" pitchFamily="34" charset="0"/>
                <a:hlinkClick r:id="rId4"/>
              </a:rPr>
              <a:t>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krajiny</a:t>
            </a:r>
            <a:r>
              <a:rPr lang="en-IE" sz="1200" dirty="0">
                <a:latin typeface="Calibri" panose="020F0502020204030204" pitchFamily="34" charset="0"/>
                <a:ea typeface="Calibri" panose="020F0502020204030204" pitchFamily="34" charset="0"/>
                <a:cs typeface="Calibri" panose="020F0502020204030204" pitchFamily="34" charset="0"/>
                <a:hlinkClick r:id="rId4"/>
              </a:rPr>
              <a:t>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na</a:t>
            </a:r>
            <a:r>
              <a:rPr lang="en-IE" sz="1200" dirty="0">
                <a:latin typeface="Calibri" panose="020F0502020204030204" pitchFamily="34" charset="0"/>
                <a:ea typeface="Calibri" panose="020F0502020204030204" pitchFamily="34" charset="0"/>
                <a:cs typeface="Calibri" panose="020F0502020204030204" pitchFamily="34" charset="0"/>
                <a:hlinkClick r:id="rId4"/>
              </a:rPr>
              <a:t>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Zálúčí</a:t>
            </a:r>
            <a:r>
              <a:rPr lang="en-IE" sz="1200" dirty="0">
                <a:latin typeface="Calibri" panose="020F0502020204030204" pitchFamily="34" charset="0"/>
                <a:ea typeface="Calibri" panose="020F0502020204030204" pitchFamily="34" charset="0"/>
                <a:cs typeface="Calibri" panose="020F0502020204030204" pitchFamily="34" charset="0"/>
                <a:hlinkClick r:id="rId4"/>
              </a:rPr>
              <a:t> u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Blatničky</a:t>
            </a:r>
            <a:r>
              <a:rPr lang="en-IE" sz="1200" dirty="0">
                <a:latin typeface="Calibri" panose="020F0502020204030204" pitchFamily="34" charset="0"/>
                <a:ea typeface="Calibri" panose="020F0502020204030204" pitchFamily="34" charset="0"/>
                <a:cs typeface="Calibri" panose="020F0502020204030204" pitchFamily="34" charset="0"/>
                <a:hlinkClick r:id="rId4"/>
              </a:rPr>
              <a:t> | </a:t>
            </a:r>
            <a:r>
              <a:rPr lang="en-IE" sz="1200" dirty="0" err="1">
                <a:latin typeface="Calibri" panose="020F0502020204030204" pitchFamily="34" charset="0"/>
                <a:ea typeface="Calibri" panose="020F0502020204030204" pitchFamily="34" charset="0"/>
                <a:cs typeface="Calibri" panose="020F0502020204030204" pitchFamily="34" charset="0"/>
                <a:hlinkClick r:id="rId4"/>
              </a:rPr>
              <a:t>Adapterra</a:t>
            </a:r>
            <a:r>
              <a:rPr lang="en-IE" sz="1200" dirty="0">
                <a:latin typeface="Calibri" panose="020F0502020204030204" pitchFamily="34" charset="0"/>
                <a:ea typeface="Calibri" panose="020F0502020204030204" pitchFamily="34" charset="0"/>
                <a:cs typeface="Calibri" panose="020F0502020204030204" pitchFamily="34" charset="0"/>
                <a:hlinkClick r:id="rId4"/>
              </a:rPr>
              <a:t> Awards (youtube.com)</a:t>
            </a:r>
            <a:endParaRPr lang="en-IE" sz="1200" dirty="0">
              <a:latin typeface="Calibri" panose="020F0502020204030204" pitchFamily="34" charset="0"/>
              <a:ea typeface="Calibri" panose="020F0502020204030204" pitchFamily="34" charset="0"/>
              <a:cs typeface="Calibri" panose="020F0502020204030204" pitchFamily="34" charset="0"/>
            </a:endParaRPr>
          </a:p>
        </p:txBody>
      </p:sp>
      <p:pic>
        <p:nvPicPr>
          <p:cNvPr id="8" name="Online Media 7" title="Obnova krajiny na Zálúčí u Blatničky | Adapterra Awards">
            <a:hlinkClick r:id="" action="ppaction://media"/>
            <a:extLst>
              <a:ext uri="{FF2B5EF4-FFF2-40B4-BE49-F238E27FC236}">
                <a16:creationId xmlns:a16="http://schemas.microsoft.com/office/drawing/2014/main" id="{FE6E4DFD-6A3F-9AFA-EED6-8ED648857C4B}"/>
              </a:ext>
            </a:extLst>
          </p:cNvPr>
          <p:cNvPicPr>
            <a:picLocks noRot="1" noChangeAspect="1"/>
          </p:cNvPicPr>
          <p:nvPr>
            <a:videoFile r:link="rId1"/>
          </p:nvPr>
        </p:nvPicPr>
        <p:blipFill>
          <a:blip r:embed="rId5"/>
          <a:stretch>
            <a:fillRect/>
          </a:stretch>
        </p:blipFill>
        <p:spPr>
          <a:xfrm>
            <a:off x="6955277" y="1420553"/>
            <a:ext cx="5236723" cy="3913188"/>
          </a:xfrm>
          <a:prstGeom prst="rect">
            <a:avLst/>
          </a:prstGeom>
        </p:spPr>
      </p:pic>
      <p:sp>
        <p:nvSpPr>
          <p:cNvPr id="9" name="Arrow: Right 8">
            <a:extLst>
              <a:ext uri="{FF2B5EF4-FFF2-40B4-BE49-F238E27FC236}">
                <a16:creationId xmlns:a16="http://schemas.microsoft.com/office/drawing/2014/main" id="{206476F7-6602-7BA3-D6B3-B423AE9DE47E}"/>
              </a:ext>
            </a:extLst>
          </p:cNvPr>
          <p:cNvSpPr/>
          <p:nvPr/>
        </p:nvSpPr>
        <p:spPr>
          <a:xfrm rot="21033897">
            <a:off x="4695974" y="4790145"/>
            <a:ext cx="251274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latin typeface="Calibri" panose="020F0502020204030204" pitchFamily="34" charset="0"/>
                <a:ea typeface="Calibri" panose="020F0502020204030204" pitchFamily="34" charset="0"/>
                <a:cs typeface="Calibri" panose="020F0502020204030204" pitchFamily="34" charset="0"/>
              </a:rPr>
              <a:t>Learn More</a:t>
            </a:r>
          </a:p>
        </p:txBody>
      </p:sp>
    </p:spTree>
    <p:extLst>
      <p:ext uri="{BB962C8B-B14F-4D97-AF65-F5344CB8AC3E}">
        <p14:creationId xmlns:p14="http://schemas.microsoft.com/office/powerpoint/2010/main" val="173642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g2dbfe14094d_0_0"/>
          <p:cNvSpPr txBox="1">
            <a:spLocks noGrp="1"/>
          </p:cNvSpPr>
          <p:nvPr>
            <p:ph type="body" idx="1"/>
          </p:nvPr>
        </p:nvSpPr>
        <p:spPr>
          <a:xfrm>
            <a:off x="798381" y="1504050"/>
            <a:ext cx="11089348" cy="384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Introduction:</a:t>
            </a:r>
            <a:r>
              <a:rPr lang="en-US" dirty="0">
                <a:solidFill>
                  <a:srgbClr val="92D050"/>
                </a:solidFill>
                <a:latin typeface="Calibri" panose="020F0502020204030204" pitchFamily="34" charset="0"/>
                <a:ea typeface="Calibri" panose="020F0502020204030204" pitchFamily="34" charset="0"/>
                <a:cs typeface="Calibri" panose="020F0502020204030204" pitchFamily="34" charset="0"/>
                <a:sym typeface="Arial"/>
              </a:rPr>
              <a:t> </a:t>
            </a:r>
            <a:r>
              <a:rPr lang="en-US"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Example Description:</a:t>
            </a:r>
            <a:r>
              <a:rPr lang="en-US" dirty="0">
                <a:latin typeface="Calibri" panose="020F0502020204030204" pitchFamily="34" charset="0"/>
                <a:ea typeface="Calibri" panose="020F0502020204030204" pitchFamily="34" charset="0"/>
                <a:cs typeface="Calibri" panose="020F0502020204030204" pitchFamily="34" charset="0"/>
                <a:sym typeface="Arial"/>
              </a:rPr>
              <a:t> In 2015, the farm's continuous monoculture was divided into smaller plots, promoting a mix of arable land, low-maintenance orchards, pear avenues, and copses. The introduction of grassy strips, meadows, and fallows increased biodiversity, creating a more ecologically balanced landscape.</a:t>
            </a:r>
            <a:endParaRPr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endParaRPr lang="en-US" sz="9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rPr>
              <a:t>Innovation Description:</a:t>
            </a:r>
            <a:endParaRPr sz="2000"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Transformation:</a:t>
            </a:r>
            <a:r>
              <a:rPr lang="en-US" sz="2000" dirty="0">
                <a:latin typeface="Calibri" panose="020F0502020204030204" pitchFamily="34" charset="0"/>
                <a:ea typeface="Calibri" panose="020F0502020204030204" pitchFamily="34" charset="0"/>
                <a:cs typeface="Calibri" panose="020F0502020204030204" pitchFamily="34" charset="0"/>
                <a:sym typeface="Arial"/>
              </a:rPr>
              <a:t> 65 hectares of monoculture to &lt;10 hectares plots</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Methods:</a:t>
            </a:r>
            <a:r>
              <a:rPr lang="en-US" sz="2000" dirty="0">
                <a:latin typeface="Calibri" panose="020F0502020204030204" pitchFamily="34" charset="0"/>
                <a:ea typeface="Calibri" panose="020F0502020204030204" pitchFamily="34" charset="0"/>
                <a:cs typeface="Calibri" panose="020F0502020204030204" pitchFamily="34" charset="0"/>
                <a:sym typeface="Arial"/>
              </a:rPr>
              <a:t> Diverse farming techniques including arable land, orchards, grassy strips, and fallow fields</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Goals:</a:t>
            </a:r>
            <a:r>
              <a:rPr lang="en-US" sz="2000" dirty="0">
                <a:latin typeface="Calibri" panose="020F0502020204030204" pitchFamily="34" charset="0"/>
                <a:ea typeface="Calibri" panose="020F0502020204030204" pitchFamily="34" charset="0"/>
                <a:cs typeface="Calibri" panose="020F0502020204030204" pitchFamily="34" charset="0"/>
                <a:sym typeface="Arial"/>
              </a:rPr>
              <a:t> Increase ecological stability, improve climate change adaptation, reduce soil erosion</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endParaRPr lang="en-US" sz="9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rPr>
              <a:t>Today's Results:</a:t>
            </a:r>
            <a:endParaRPr sz="2000"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Landscape:</a:t>
            </a:r>
            <a:r>
              <a:rPr lang="en-US" sz="2000" dirty="0">
                <a:latin typeface="Calibri" panose="020F0502020204030204" pitchFamily="34" charset="0"/>
                <a:ea typeface="Calibri" panose="020F0502020204030204" pitchFamily="34" charset="0"/>
                <a:cs typeface="Calibri" panose="020F0502020204030204" pitchFamily="34" charset="0"/>
                <a:sym typeface="Arial"/>
              </a:rPr>
              <a:t> Ecologically stable and biodiversity-rich</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Impact:</a:t>
            </a:r>
            <a:r>
              <a:rPr lang="en-US" sz="2000" dirty="0">
                <a:latin typeface="Calibri" panose="020F0502020204030204" pitchFamily="34" charset="0"/>
                <a:ea typeface="Calibri" panose="020F0502020204030204" pitchFamily="34" charset="0"/>
                <a:cs typeface="Calibri" panose="020F0502020204030204" pitchFamily="34" charset="0"/>
                <a:sym typeface="Arial"/>
              </a:rPr>
              <a:t> Reduced erosion, improved soil conditions, better climate resilience</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457200" lvl="0" indent="-298450" algn="l" rtl="0">
              <a:lnSpc>
                <a:spcPct val="100000"/>
              </a:lnSpc>
              <a:spcBef>
                <a:spcPts val="0"/>
              </a:spcBef>
              <a:spcAft>
                <a:spcPts val="0"/>
              </a:spcAft>
              <a:buSzPts val="1100"/>
              <a:buChar char="●"/>
            </a:pPr>
            <a:r>
              <a:rPr lang="en-US" sz="2000" b="1" dirty="0">
                <a:solidFill>
                  <a:srgbClr val="8DC641"/>
                </a:solidFill>
                <a:latin typeface="Calibri" panose="020F0502020204030204" pitchFamily="34" charset="0"/>
                <a:ea typeface="Calibri" panose="020F0502020204030204" pitchFamily="34" charset="0"/>
                <a:cs typeface="Calibri" panose="020F0502020204030204" pitchFamily="34" charset="0"/>
                <a:sym typeface="Arial"/>
              </a:rPr>
              <a:t>Diverse Farming:</a:t>
            </a:r>
            <a:r>
              <a:rPr lang="en-US" sz="2000" dirty="0">
                <a:latin typeface="Calibri" panose="020F0502020204030204" pitchFamily="34" charset="0"/>
                <a:ea typeface="Calibri" panose="020F0502020204030204" pitchFamily="34" charset="0"/>
                <a:cs typeface="Calibri" panose="020F0502020204030204" pitchFamily="34" charset="0"/>
                <a:sym typeface="Arial"/>
              </a:rPr>
              <a:t> Supported natural soil life and ecological production</a:t>
            </a:r>
            <a:endParaRPr sz="2000" dirty="0">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00000"/>
              </a:lnSpc>
              <a:spcBef>
                <a:spcPts val="0"/>
              </a:spcBef>
              <a:spcAft>
                <a:spcPts val="0"/>
              </a:spcAft>
              <a:buSzPts val="2400"/>
              <a:buNone/>
            </a:pPr>
            <a:r>
              <a:rPr lang="en-US" sz="2000" dirty="0">
                <a:latin typeface="Calibri" panose="020F0502020204030204" pitchFamily="34" charset="0"/>
                <a:ea typeface="Calibri" panose="020F0502020204030204" pitchFamily="34" charset="0"/>
                <a:cs typeface="Calibri" panose="020F0502020204030204" pitchFamily="34" charset="0"/>
                <a:sym typeface="Arial"/>
              </a:rPr>
              <a:t>l</a:t>
            </a:r>
            <a:endParaRPr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38" name="Google Shape;238;g2dbfe14094d_0_0"/>
          <p:cNvSpPr txBox="1">
            <a:spLocks noGrp="1"/>
          </p:cNvSpPr>
          <p:nvPr>
            <p:ph type="body" idx="2"/>
          </p:nvPr>
        </p:nvSpPr>
        <p:spPr>
          <a:xfrm>
            <a:off x="798381" y="52303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b="1" dirty="0"/>
              <a:t>Example of landscape ecology - Farma </a:t>
            </a:r>
            <a:r>
              <a:rPr lang="en-US" b="1" dirty="0" err="1"/>
              <a:t>Blatnička</a:t>
            </a:r>
            <a:endParaRPr b="1" dirty="0"/>
          </a:p>
        </p:txBody>
      </p:sp>
      <p:pic>
        <p:nvPicPr>
          <p:cNvPr id="240" name="Google Shape;240;g2dbfe14094d_0_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441695" y="4702925"/>
            <a:ext cx="2446034" cy="1635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5"/>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sz="4800" b="1">
                <a:latin typeface="Calibri"/>
                <a:ea typeface="Calibri"/>
                <a:cs typeface="Calibri"/>
                <a:sym typeface="Calibri"/>
              </a:rPr>
              <a:t>Characteristics of Landscapes</a:t>
            </a:r>
            <a:endParaRPr>
              <a:latin typeface="Calibri"/>
              <a:ea typeface="Calibri"/>
              <a:cs typeface="Calibri"/>
              <a:sym typeface="Calibri"/>
            </a:endParaRPr>
          </a:p>
        </p:txBody>
      </p:sp>
      <p:sp>
        <p:nvSpPr>
          <p:cNvPr id="247" name="Google Shape;247;p45"/>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6"/>
          <p:cNvSpPr txBox="1">
            <a:spLocks noGrp="1"/>
          </p:cNvSpPr>
          <p:nvPr>
            <p:ph type="body" idx="1"/>
          </p:nvPr>
        </p:nvSpPr>
        <p:spPr>
          <a:xfrm>
            <a:off x="798300" y="1372949"/>
            <a:ext cx="10901007" cy="473340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1000"/>
              </a:spcBef>
              <a:spcAft>
                <a:spcPts val="0"/>
              </a:spcAft>
              <a:buSzPts val="2400"/>
              <a:buNone/>
            </a:pPr>
            <a:r>
              <a:rPr lang="en-US" b="1" i="0" dirty="0">
                <a:solidFill>
                  <a:srgbClr val="8DC641"/>
                </a:solidFill>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Spatial Heterogeneity</a:t>
            </a:r>
            <a:r>
              <a:rPr lang="en-US" b="1" i="0" dirty="0">
                <a:solidFill>
                  <a:srgbClr val="8DC641"/>
                </a:solidFill>
                <a:latin typeface="Calibri"/>
                <a:ea typeface="Calibri"/>
                <a:cs typeface="Calibri"/>
                <a:sym typeface="Calibri"/>
              </a:rPr>
              <a:t>:</a:t>
            </a:r>
            <a:r>
              <a:rPr lang="en-US" b="0" i="0" dirty="0">
                <a:solidFill>
                  <a:srgbClr val="374151"/>
                </a:solidFill>
                <a:latin typeface="Calibri"/>
                <a:ea typeface="Calibri"/>
                <a:cs typeface="Calibri"/>
                <a:sym typeface="Calibri"/>
              </a:rPr>
              <a:t> </a:t>
            </a:r>
            <a:r>
              <a:rPr lang="en-US" b="0" i="0" dirty="0">
                <a:latin typeface="Calibri"/>
                <a:ea typeface="Calibri"/>
                <a:cs typeface="Calibri"/>
                <a:sym typeface="Calibri"/>
              </a:rPr>
              <a:t>In the farming world, landscapes are like diverse tapestries. Spatial heterogeneity is about understanding how different parts of your land vary – from soil types to vegetation. It's the key to managing the unique patches of your farm effectively.</a:t>
            </a:r>
            <a:endParaRPr dirty="0"/>
          </a:p>
          <a:p>
            <a:pPr marL="457200" lvl="0" indent="0" algn="l" rtl="0">
              <a:lnSpc>
                <a:spcPct val="90000"/>
              </a:lnSpc>
              <a:spcBef>
                <a:spcPts val="1000"/>
              </a:spcBef>
              <a:spcAft>
                <a:spcPts val="0"/>
              </a:spcAft>
              <a:buSzPts val="2400"/>
              <a:buNone/>
            </a:pPr>
            <a:r>
              <a:rPr lang="en-US" b="1" i="0" dirty="0">
                <a:solidFill>
                  <a:srgbClr val="8DC641"/>
                </a:solidFill>
                <a:latin typeface="Calibri"/>
                <a:ea typeface="Calibri"/>
                <a:cs typeface="Calibri"/>
                <a:sym typeface="Calibri"/>
              </a:rPr>
              <a:t>Emphasis on Pattern, Process, and Scales:</a:t>
            </a:r>
            <a:r>
              <a:rPr lang="en-US" b="0" i="0" dirty="0">
                <a:solidFill>
                  <a:srgbClr val="8DC641"/>
                </a:solidFill>
                <a:latin typeface="Calibri"/>
                <a:ea typeface="Calibri"/>
                <a:cs typeface="Calibri"/>
                <a:sym typeface="Calibri"/>
              </a:rPr>
              <a:t> </a:t>
            </a:r>
            <a:r>
              <a:rPr lang="en-US" b="0" i="0" dirty="0">
                <a:latin typeface="Calibri"/>
                <a:ea typeface="Calibri"/>
                <a:cs typeface="Calibri"/>
                <a:sym typeface="Calibri"/>
              </a:rPr>
              <a:t>Take a step back, and your farm tells a tale. Landscape ecology </a:t>
            </a:r>
            <a:r>
              <a:rPr lang="en-US" b="0" i="0" dirty="0" err="1">
                <a:latin typeface="Calibri"/>
                <a:ea typeface="Calibri"/>
                <a:cs typeface="Calibri"/>
                <a:sym typeface="Calibri"/>
              </a:rPr>
              <a:t>emphasises</a:t>
            </a:r>
            <a:r>
              <a:rPr lang="en-US" b="0" i="0" dirty="0">
                <a:latin typeface="Calibri"/>
                <a:ea typeface="Calibri"/>
                <a:cs typeface="Calibri"/>
                <a:sym typeface="Calibri"/>
              </a:rPr>
              <a:t> grasping the patterns of ecosystems, the processes shaping them, and the various scales at which these changes occur. It's about reading the dynamic narrative of your farm's ecology on a larger scale.</a:t>
            </a:r>
            <a:endParaRPr dirty="0"/>
          </a:p>
          <a:p>
            <a:pPr marL="457200" lvl="0" indent="0" algn="l" rtl="0">
              <a:lnSpc>
                <a:spcPct val="90000"/>
              </a:lnSpc>
              <a:spcBef>
                <a:spcPts val="1000"/>
              </a:spcBef>
              <a:spcAft>
                <a:spcPts val="0"/>
              </a:spcAft>
              <a:buSzPts val="2400"/>
              <a:buNone/>
            </a:pPr>
            <a:r>
              <a:rPr lang="en-US" b="1" i="0" dirty="0">
                <a:solidFill>
                  <a:srgbClr val="8DC641"/>
                </a:solidFill>
                <a:latin typeface="Calibri"/>
                <a:ea typeface="Calibri"/>
                <a:cs typeface="Calibri"/>
                <a:sym typeface="Calibri"/>
              </a:rPr>
              <a:t>Coupling Biophysical and Socioeconomic Sciences:</a:t>
            </a:r>
            <a:r>
              <a:rPr lang="en-US" b="0" i="0" dirty="0">
                <a:solidFill>
                  <a:srgbClr val="374151"/>
                </a:solidFill>
                <a:latin typeface="Calibri"/>
                <a:ea typeface="Calibri"/>
                <a:cs typeface="Calibri"/>
                <a:sym typeface="Calibri"/>
              </a:rPr>
              <a:t> </a:t>
            </a:r>
            <a:r>
              <a:rPr lang="en-US" b="0" i="0" dirty="0">
                <a:latin typeface="Calibri"/>
                <a:ea typeface="Calibri"/>
                <a:cs typeface="Calibri"/>
                <a:sym typeface="Calibri"/>
              </a:rPr>
              <a:t>Farming isn't just about nature; it's a dance between natural forces and human actions. This characteristic </a:t>
            </a:r>
            <a:r>
              <a:rPr lang="en-US" b="0" i="0" dirty="0" err="1">
                <a:latin typeface="Calibri"/>
                <a:ea typeface="Calibri"/>
                <a:cs typeface="Calibri"/>
                <a:sym typeface="Calibri"/>
              </a:rPr>
              <a:t>recognises</a:t>
            </a:r>
            <a:r>
              <a:rPr lang="en-US" b="0" i="0" dirty="0">
                <a:latin typeface="Calibri"/>
                <a:ea typeface="Calibri"/>
                <a:cs typeface="Calibri"/>
                <a:sym typeface="Calibri"/>
              </a:rPr>
              <a:t> the intricate interplay between environmental factors and the decisions you make on the farm. </a:t>
            </a:r>
            <a:r>
              <a:rPr lang="en-US" b="1" i="0" dirty="0"/>
              <a:t>It's understanding how your practices align with both the land and the needs of your community.</a:t>
            </a:r>
            <a:r>
              <a:rPr lang="en-US" b="1" dirty="0"/>
              <a:t>				</a:t>
            </a:r>
            <a:r>
              <a:rPr lang="en-US" sz="1800" u="sng" dirty="0">
                <a:solidFill>
                  <a:schemeClr val="hlink"/>
                </a:solidFill>
                <a:hlinkClick r:id="rId3"/>
              </a:rPr>
              <a:t>Source</a:t>
            </a:r>
            <a:endParaRPr sz="1800" b="1" dirty="0">
              <a:solidFill>
                <a:srgbClr val="374151"/>
              </a:solidFill>
            </a:endParaRPr>
          </a:p>
          <a:p>
            <a:pPr marL="0" lvl="0" indent="0" algn="l" rtl="0">
              <a:lnSpc>
                <a:spcPct val="90000"/>
              </a:lnSpc>
              <a:spcBef>
                <a:spcPts val="1000"/>
              </a:spcBef>
              <a:spcAft>
                <a:spcPts val="0"/>
              </a:spcAft>
              <a:buSzPts val="2400"/>
              <a:buNone/>
            </a:pPr>
            <a:endParaRPr sz="1800" b="1" dirty="0">
              <a:solidFill>
                <a:srgbClr val="374151"/>
              </a:solidFill>
            </a:endParaRPr>
          </a:p>
          <a:p>
            <a:pPr marL="342900" lvl="0" indent="0" algn="l" rtl="0">
              <a:lnSpc>
                <a:spcPct val="107000"/>
              </a:lnSpc>
              <a:spcBef>
                <a:spcPts val="1000"/>
              </a:spcBef>
              <a:spcAft>
                <a:spcPts val="800"/>
              </a:spcAft>
              <a:buSzPts val="1000"/>
              <a:buFont typeface="Noto Sans Symbols"/>
              <a:buNone/>
            </a:pPr>
            <a:endParaRPr sz="2000" dirty="0">
              <a:solidFill>
                <a:srgbClr val="374151"/>
              </a:solidFill>
              <a:latin typeface="Calibri"/>
              <a:ea typeface="Calibri"/>
              <a:cs typeface="Calibri"/>
              <a:sym typeface="Calibri"/>
            </a:endParaRPr>
          </a:p>
        </p:txBody>
      </p:sp>
      <p:sp>
        <p:nvSpPr>
          <p:cNvPr id="253" name="Google Shape;253;p46"/>
          <p:cNvSpPr txBox="1">
            <a:spLocks noGrp="1"/>
          </p:cNvSpPr>
          <p:nvPr>
            <p:ph type="body" idx="2"/>
          </p:nvPr>
        </p:nvSpPr>
        <p:spPr>
          <a:xfrm>
            <a:off x="798300" y="652692"/>
            <a:ext cx="10595400" cy="481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4800"/>
              <a:buNone/>
            </a:pPr>
            <a:r>
              <a:rPr lang="en-US" sz="3600" b="1" dirty="0">
                <a:latin typeface="Calibri"/>
                <a:ea typeface="Calibri"/>
                <a:cs typeface="Calibri"/>
                <a:sym typeface="Calibri"/>
              </a:rPr>
              <a:t>Characteristics of Landscapes</a:t>
            </a:r>
            <a:endParaRPr dirty="0">
              <a:latin typeface="Calibri"/>
              <a:ea typeface="Calibri"/>
              <a:cs typeface="Calibri"/>
              <a:sym typeface="Calibri"/>
            </a:endParaRPr>
          </a:p>
          <a:p>
            <a:pPr marL="0" lvl="0" indent="0" algn="l" rtl="0">
              <a:lnSpc>
                <a:spcPct val="90000"/>
              </a:lnSpc>
              <a:spcBef>
                <a:spcPts val="1000"/>
              </a:spcBef>
              <a:spcAft>
                <a:spcPts val="0"/>
              </a:spcAft>
              <a:buClr>
                <a:srgbClr val="8DC641"/>
              </a:buClr>
              <a:buSzPts val="3600"/>
              <a:buNone/>
            </a:pPr>
            <a:endParaRPr dirty="0"/>
          </a:p>
        </p:txBody>
      </p:sp>
      <p:grpSp>
        <p:nvGrpSpPr>
          <p:cNvPr id="254" name="Google Shape;254;p46"/>
          <p:cNvGrpSpPr/>
          <p:nvPr/>
        </p:nvGrpSpPr>
        <p:grpSpPr>
          <a:xfrm rot="3730759">
            <a:off x="10590024" y="380632"/>
            <a:ext cx="949887" cy="1163493"/>
            <a:chOff x="7602444" y="4967675"/>
            <a:chExt cx="483620" cy="592374"/>
          </a:xfrm>
        </p:grpSpPr>
        <p:grpSp>
          <p:nvGrpSpPr>
            <p:cNvPr id="255" name="Google Shape;255;p46"/>
            <p:cNvGrpSpPr/>
            <p:nvPr/>
          </p:nvGrpSpPr>
          <p:grpSpPr>
            <a:xfrm>
              <a:off x="7618661" y="4967675"/>
              <a:ext cx="467403" cy="507609"/>
              <a:chOff x="2251964" y="3590497"/>
              <a:chExt cx="467403" cy="507609"/>
            </a:xfrm>
          </p:grpSpPr>
          <p:sp>
            <p:nvSpPr>
              <p:cNvPr id="256" name="Google Shape;256;p4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7" name="Google Shape;257;p4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8" name="Google Shape;258;p4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9" name="Google Shape;259;p46"/>
            <p:cNvGrpSpPr/>
            <p:nvPr/>
          </p:nvGrpSpPr>
          <p:grpSpPr>
            <a:xfrm>
              <a:off x="7602444" y="4993761"/>
              <a:ext cx="421973" cy="566288"/>
              <a:chOff x="2235747" y="3616583"/>
              <a:chExt cx="421973" cy="566288"/>
            </a:xfrm>
          </p:grpSpPr>
          <p:sp>
            <p:nvSpPr>
              <p:cNvPr id="260" name="Google Shape;260;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p4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2" name="Graphic 3">
            <a:extLst>
              <a:ext uri="{FF2B5EF4-FFF2-40B4-BE49-F238E27FC236}">
                <a16:creationId xmlns:a16="http://schemas.microsoft.com/office/drawing/2014/main" id="{C2F4135D-5FCC-55E1-9CF0-E7AA990D0EF5}"/>
              </a:ext>
            </a:extLst>
          </p:cNvPr>
          <p:cNvGrpSpPr/>
          <p:nvPr/>
        </p:nvGrpSpPr>
        <p:grpSpPr>
          <a:xfrm>
            <a:off x="387167" y="1787813"/>
            <a:ext cx="822266" cy="736890"/>
            <a:chOff x="10407709" y="5371716"/>
            <a:chExt cx="1086136" cy="1037162"/>
          </a:xfrm>
        </p:grpSpPr>
        <p:sp>
          <p:nvSpPr>
            <p:cNvPr id="3" name="Freeform 1249">
              <a:extLst>
                <a:ext uri="{FF2B5EF4-FFF2-40B4-BE49-F238E27FC236}">
                  <a16:creationId xmlns:a16="http://schemas.microsoft.com/office/drawing/2014/main" id="{1F3086AC-83DB-BBAC-9542-30A4FC125251}"/>
                </a:ext>
              </a:extLst>
            </p:cNvPr>
            <p:cNvSpPr/>
            <p:nvPr/>
          </p:nvSpPr>
          <p:spPr>
            <a:xfrm>
              <a:off x="11016927" y="5621447"/>
              <a:ext cx="177956" cy="194120"/>
            </a:xfrm>
            <a:custGeom>
              <a:avLst/>
              <a:gdLst>
                <a:gd name="connsiteX0" fmla="*/ 7905 w 177956"/>
                <a:gd name="connsiteY0" fmla="*/ 175795 h 194120"/>
                <a:gd name="connsiteX1" fmla="*/ 117615 w 177956"/>
                <a:gd name="connsiteY1" fmla="*/ 181281 h 194120"/>
                <a:gd name="connsiteX2" fmla="*/ 177956 w 177956"/>
                <a:gd name="connsiteY2" fmla="*/ 259 h 194120"/>
                <a:gd name="connsiteX3" fmla="*/ 18875 w 177956"/>
                <a:gd name="connsiteY3" fmla="*/ 52371 h 194120"/>
                <a:gd name="connsiteX4" fmla="*/ 7905 w 177956"/>
                <a:gd name="connsiteY4" fmla="*/ 175795 h 194120"/>
                <a:gd name="connsiteX5" fmla="*/ 7905 w 177956"/>
                <a:gd name="connsiteY5" fmla="*/ 175795 h 194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956" h="194120">
                  <a:moveTo>
                    <a:pt x="7905" y="175795"/>
                  </a:moveTo>
                  <a:cubicBezTo>
                    <a:pt x="54532" y="197738"/>
                    <a:pt x="92930" y="200480"/>
                    <a:pt x="117615" y="181281"/>
                  </a:cubicBezTo>
                  <a:cubicBezTo>
                    <a:pt x="166986" y="148368"/>
                    <a:pt x="177956" y="49628"/>
                    <a:pt x="177956" y="259"/>
                  </a:cubicBezTo>
                  <a:cubicBezTo>
                    <a:pt x="101158" y="-2484"/>
                    <a:pt x="46303" y="16715"/>
                    <a:pt x="18875" y="52371"/>
                  </a:cubicBezTo>
                  <a:cubicBezTo>
                    <a:pt x="-11294" y="96255"/>
                    <a:pt x="2419" y="156596"/>
                    <a:pt x="7905" y="175795"/>
                  </a:cubicBezTo>
                  <a:lnTo>
                    <a:pt x="7905" y="175795"/>
                  </a:lnTo>
                  <a:close/>
                </a:path>
              </a:pathLst>
            </a:custGeom>
            <a:solidFill>
              <a:srgbClr val="8DC641"/>
            </a:solidFill>
            <a:ln w="27426" cap="flat">
              <a:noFill/>
              <a:prstDash val="solid"/>
              <a:miter/>
            </a:ln>
          </p:spPr>
          <p:txBody>
            <a:bodyPr rtlCol="0" anchor="ctr"/>
            <a:lstStyle/>
            <a:p>
              <a:endParaRPr lang="en-US"/>
            </a:p>
          </p:txBody>
        </p:sp>
        <p:sp>
          <p:nvSpPr>
            <p:cNvPr id="4" name="Freeform 1250">
              <a:extLst>
                <a:ext uri="{FF2B5EF4-FFF2-40B4-BE49-F238E27FC236}">
                  <a16:creationId xmlns:a16="http://schemas.microsoft.com/office/drawing/2014/main" id="{BCCA5F84-0735-EDCB-AE72-786F4F200349}"/>
                </a:ext>
              </a:extLst>
            </p:cNvPr>
            <p:cNvSpPr/>
            <p:nvPr/>
          </p:nvSpPr>
          <p:spPr>
            <a:xfrm>
              <a:off x="10684499" y="5383085"/>
              <a:ext cx="218072" cy="198850"/>
            </a:xfrm>
            <a:custGeom>
              <a:avLst/>
              <a:gdLst>
                <a:gd name="connsiteX0" fmla="*/ 230 w 218072"/>
                <a:gd name="connsiteY0" fmla="*/ 0 h 198850"/>
                <a:gd name="connsiteX1" fmla="*/ 60571 w 218072"/>
                <a:gd name="connsiteY1" fmla="*/ 175537 h 198850"/>
                <a:gd name="connsiteX2" fmla="*/ 197709 w 218072"/>
                <a:gd name="connsiteY2" fmla="*/ 189251 h 198850"/>
                <a:gd name="connsiteX3" fmla="*/ 203194 w 218072"/>
                <a:gd name="connsiteY3" fmla="*/ 65827 h 198850"/>
                <a:gd name="connsiteX4" fmla="*/ 230 w 218072"/>
                <a:gd name="connsiteY4" fmla="*/ 0 h 198850"/>
                <a:gd name="connsiteX5" fmla="*/ 230 w 218072"/>
                <a:gd name="connsiteY5" fmla="*/ 0 h 19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8072" h="198850">
                  <a:moveTo>
                    <a:pt x="230" y="0"/>
                  </a:moveTo>
                  <a:cubicBezTo>
                    <a:pt x="-2513" y="87769"/>
                    <a:pt x="19429" y="145367"/>
                    <a:pt x="60571" y="175537"/>
                  </a:cubicBezTo>
                  <a:cubicBezTo>
                    <a:pt x="109940" y="211193"/>
                    <a:pt x="175766" y="197479"/>
                    <a:pt x="197709" y="189251"/>
                  </a:cubicBezTo>
                  <a:cubicBezTo>
                    <a:pt x="222394" y="137138"/>
                    <a:pt x="225137" y="95997"/>
                    <a:pt x="203194" y="65827"/>
                  </a:cubicBezTo>
                  <a:cubicBezTo>
                    <a:pt x="164796" y="10972"/>
                    <a:pt x="55085" y="0"/>
                    <a:pt x="230" y="0"/>
                  </a:cubicBezTo>
                  <a:lnTo>
                    <a:pt x="230" y="0"/>
                  </a:lnTo>
                  <a:close/>
                </a:path>
              </a:pathLst>
            </a:custGeom>
            <a:solidFill>
              <a:srgbClr val="8DC641"/>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93BC6E27-98F2-6E03-4434-BF98C6CE1797}"/>
                </a:ext>
              </a:extLst>
            </p:cNvPr>
            <p:cNvGrpSpPr/>
            <p:nvPr/>
          </p:nvGrpSpPr>
          <p:grpSpPr>
            <a:xfrm>
              <a:off x="10407709" y="5371716"/>
              <a:ext cx="1086136" cy="1037162"/>
              <a:chOff x="10407709" y="5371716"/>
              <a:chExt cx="1086136" cy="1037162"/>
            </a:xfrm>
            <a:solidFill>
              <a:srgbClr val="000000"/>
            </a:solidFill>
          </p:grpSpPr>
          <p:grpSp>
            <p:nvGrpSpPr>
              <p:cNvPr id="6" name="Graphic 3">
                <a:extLst>
                  <a:ext uri="{FF2B5EF4-FFF2-40B4-BE49-F238E27FC236}">
                    <a16:creationId xmlns:a16="http://schemas.microsoft.com/office/drawing/2014/main" id="{C21C17BD-E7C9-2B78-561B-B8A48BB88ABF}"/>
                  </a:ext>
                </a:extLst>
              </p:cNvPr>
              <p:cNvGrpSpPr/>
              <p:nvPr/>
            </p:nvGrpSpPr>
            <p:grpSpPr>
              <a:xfrm>
                <a:off x="10407709" y="5371716"/>
                <a:ext cx="1086136" cy="1037162"/>
                <a:chOff x="10407709" y="5371716"/>
                <a:chExt cx="1086136" cy="1037162"/>
              </a:xfrm>
              <a:solidFill>
                <a:srgbClr val="000000"/>
              </a:solidFill>
            </p:grpSpPr>
            <p:sp>
              <p:nvSpPr>
                <p:cNvPr id="8" name="Freeform 1254">
                  <a:extLst>
                    <a:ext uri="{FF2B5EF4-FFF2-40B4-BE49-F238E27FC236}">
                      <a16:creationId xmlns:a16="http://schemas.microsoft.com/office/drawing/2014/main" id="{4DCCE3F7-CF41-D7FA-F212-7BD1ACE85239}"/>
                    </a:ext>
                  </a:extLst>
                </p:cNvPr>
                <p:cNvSpPr/>
                <p:nvPr/>
              </p:nvSpPr>
              <p:spPr>
                <a:xfrm>
                  <a:off x="10407709" y="5876782"/>
                  <a:ext cx="1086136" cy="532096"/>
                </a:xfrm>
                <a:custGeom>
                  <a:avLst/>
                  <a:gdLst>
                    <a:gd name="connsiteX0" fmla="*/ 540326 w 1086136"/>
                    <a:gd name="connsiteY0" fmla="*/ 532097 h 532096"/>
                    <a:gd name="connsiteX1" fmla="*/ 430615 w 1086136"/>
                    <a:gd name="connsiteY1" fmla="*/ 510154 h 532096"/>
                    <a:gd name="connsiteX2" fmla="*/ 263306 w 1086136"/>
                    <a:gd name="connsiteY2" fmla="*/ 436100 h 532096"/>
                    <a:gd name="connsiteX3" fmla="*/ 71312 w 1086136"/>
                    <a:gd name="connsiteY3" fmla="*/ 386730 h 532096"/>
                    <a:gd name="connsiteX4" fmla="*/ 16457 w 1086136"/>
                    <a:gd name="connsiteY4" fmla="*/ 381245 h 532096"/>
                    <a:gd name="connsiteX5" fmla="*/ 0 w 1086136"/>
                    <a:gd name="connsiteY5" fmla="*/ 364788 h 532096"/>
                    <a:gd name="connsiteX6" fmla="*/ 0 w 1086136"/>
                    <a:gd name="connsiteY6" fmla="*/ 191993 h 532096"/>
                    <a:gd name="connsiteX7" fmla="*/ 2743 w 1086136"/>
                    <a:gd name="connsiteY7" fmla="*/ 181022 h 532096"/>
                    <a:gd name="connsiteX8" fmla="*/ 257820 w 1086136"/>
                    <a:gd name="connsiteY8" fmla="*/ 79541 h 532096"/>
                    <a:gd name="connsiteX9" fmla="*/ 452557 w 1086136"/>
                    <a:gd name="connsiteY9" fmla="*/ 159081 h 532096"/>
                    <a:gd name="connsiteX10" fmla="*/ 556782 w 1086136"/>
                    <a:gd name="connsiteY10" fmla="*/ 189251 h 532096"/>
                    <a:gd name="connsiteX11" fmla="*/ 724090 w 1086136"/>
                    <a:gd name="connsiteY11" fmla="*/ 189251 h 532096"/>
                    <a:gd name="connsiteX12" fmla="*/ 792660 w 1086136"/>
                    <a:gd name="connsiteY12" fmla="*/ 227650 h 532096"/>
                    <a:gd name="connsiteX13" fmla="*/ 938027 w 1086136"/>
                    <a:gd name="connsiteY13" fmla="*/ 60341 h 532096"/>
                    <a:gd name="connsiteX14" fmla="*/ 1058708 w 1086136"/>
                    <a:gd name="connsiteY14" fmla="*/ 0 h 532096"/>
                    <a:gd name="connsiteX15" fmla="*/ 1069679 w 1086136"/>
                    <a:gd name="connsiteY15" fmla="*/ 0 h 532096"/>
                    <a:gd name="connsiteX16" fmla="*/ 1083393 w 1086136"/>
                    <a:gd name="connsiteY16" fmla="*/ 8229 h 532096"/>
                    <a:gd name="connsiteX17" fmla="*/ 1086136 w 1086136"/>
                    <a:gd name="connsiteY17" fmla="*/ 24686 h 532096"/>
                    <a:gd name="connsiteX18" fmla="*/ 954484 w 1086136"/>
                    <a:gd name="connsiteY18" fmla="*/ 320904 h 532096"/>
                    <a:gd name="connsiteX19" fmla="*/ 798145 w 1086136"/>
                    <a:gd name="connsiteY19" fmla="*/ 452556 h 532096"/>
                    <a:gd name="connsiteX20" fmla="*/ 776204 w 1086136"/>
                    <a:gd name="connsiteY20" fmla="*/ 458042 h 532096"/>
                    <a:gd name="connsiteX21" fmla="*/ 641807 w 1086136"/>
                    <a:gd name="connsiteY21" fmla="*/ 512897 h 532096"/>
                    <a:gd name="connsiteX22" fmla="*/ 540326 w 1086136"/>
                    <a:gd name="connsiteY22" fmla="*/ 532097 h 532096"/>
                    <a:gd name="connsiteX23" fmla="*/ 540326 w 1086136"/>
                    <a:gd name="connsiteY23" fmla="*/ 532097 h 532096"/>
                    <a:gd name="connsiteX24" fmla="*/ 35656 w 1086136"/>
                    <a:gd name="connsiteY24" fmla="*/ 348331 h 532096"/>
                    <a:gd name="connsiteX25" fmla="*/ 74055 w 1086136"/>
                    <a:gd name="connsiteY25" fmla="*/ 351074 h 532096"/>
                    <a:gd name="connsiteX26" fmla="*/ 274277 w 1086136"/>
                    <a:gd name="connsiteY26" fmla="*/ 403186 h 532096"/>
                    <a:gd name="connsiteX27" fmla="*/ 441586 w 1086136"/>
                    <a:gd name="connsiteY27" fmla="*/ 477241 h 532096"/>
                    <a:gd name="connsiteX28" fmla="*/ 628094 w 1086136"/>
                    <a:gd name="connsiteY28" fmla="*/ 479983 h 532096"/>
                    <a:gd name="connsiteX29" fmla="*/ 762490 w 1086136"/>
                    <a:gd name="connsiteY29" fmla="*/ 425128 h 532096"/>
                    <a:gd name="connsiteX30" fmla="*/ 765232 w 1086136"/>
                    <a:gd name="connsiteY30" fmla="*/ 425128 h 532096"/>
                    <a:gd name="connsiteX31" fmla="*/ 789918 w 1086136"/>
                    <a:gd name="connsiteY31" fmla="*/ 419643 h 532096"/>
                    <a:gd name="connsiteX32" fmla="*/ 921570 w 1086136"/>
                    <a:gd name="connsiteY32" fmla="*/ 307190 h 532096"/>
                    <a:gd name="connsiteX33" fmla="*/ 1039509 w 1086136"/>
                    <a:gd name="connsiteY33" fmla="*/ 35656 h 532096"/>
                    <a:gd name="connsiteX34" fmla="*/ 962712 w 1086136"/>
                    <a:gd name="connsiteY34" fmla="*/ 82283 h 532096"/>
                    <a:gd name="connsiteX35" fmla="*/ 803631 w 1086136"/>
                    <a:gd name="connsiteY35" fmla="*/ 266048 h 532096"/>
                    <a:gd name="connsiteX36" fmla="*/ 803631 w 1086136"/>
                    <a:gd name="connsiteY36" fmla="*/ 268791 h 532096"/>
                    <a:gd name="connsiteX37" fmla="*/ 724090 w 1086136"/>
                    <a:gd name="connsiteY37" fmla="*/ 348331 h 532096"/>
                    <a:gd name="connsiteX38" fmla="*/ 490955 w 1086136"/>
                    <a:gd name="connsiteY38" fmla="*/ 348331 h 532096"/>
                    <a:gd name="connsiteX39" fmla="*/ 400444 w 1086136"/>
                    <a:gd name="connsiteY39" fmla="*/ 362045 h 532096"/>
                    <a:gd name="connsiteX40" fmla="*/ 394958 w 1086136"/>
                    <a:gd name="connsiteY40" fmla="*/ 345588 h 532096"/>
                    <a:gd name="connsiteX41" fmla="*/ 389473 w 1086136"/>
                    <a:gd name="connsiteY41" fmla="*/ 329131 h 532096"/>
                    <a:gd name="connsiteX42" fmla="*/ 389473 w 1086136"/>
                    <a:gd name="connsiteY42" fmla="*/ 329131 h 532096"/>
                    <a:gd name="connsiteX43" fmla="*/ 490955 w 1086136"/>
                    <a:gd name="connsiteY43" fmla="*/ 312676 h 532096"/>
                    <a:gd name="connsiteX44" fmla="*/ 724090 w 1086136"/>
                    <a:gd name="connsiteY44" fmla="*/ 312676 h 532096"/>
                    <a:gd name="connsiteX45" fmla="*/ 767975 w 1086136"/>
                    <a:gd name="connsiteY45" fmla="*/ 268791 h 532096"/>
                    <a:gd name="connsiteX46" fmla="*/ 724090 w 1086136"/>
                    <a:gd name="connsiteY46" fmla="*/ 224907 h 532096"/>
                    <a:gd name="connsiteX47" fmla="*/ 556782 w 1086136"/>
                    <a:gd name="connsiteY47" fmla="*/ 224907 h 532096"/>
                    <a:gd name="connsiteX48" fmla="*/ 433358 w 1086136"/>
                    <a:gd name="connsiteY48" fmla="*/ 189251 h 532096"/>
                    <a:gd name="connsiteX49" fmla="*/ 249592 w 1086136"/>
                    <a:gd name="connsiteY49" fmla="*/ 112453 h 532096"/>
                    <a:gd name="connsiteX50" fmla="*/ 35656 w 1086136"/>
                    <a:gd name="connsiteY50" fmla="*/ 194736 h 532096"/>
                    <a:gd name="connsiteX51" fmla="*/ 35656 w 1086136"/>
                    <a:gd name="connsiteY51" fmla="*/ 348331 h 532096"/>
                    <a:gd name="connsiteX52" fmla="*/ 35656 w 1086136"/>
                    <a:gd name="connsiteY52" fmla="*/ 348331 h 53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86136" h="532096">
                      <a:moveTo>
                        <a:pt x="540326" y="532097"/>
                      </a:moveTo>
                      <a:cubicBezTo>
                        <a:pt x="501927" y="532097"/>
                        <a:pt x="463528" y="523868"/>
                        <a:pt x="430615" y="510154"/>
                      </a:cubicBezTo>
                      <a:lnTo>
                        <a:pt x="263306" y="436100"/>
                      </a:lnTo>
                      <a:cubicBezTo>
                        <a:pt x="202965" y="408672"/>
                        <a:pt x="137138" y="392216"/>
                        <a:pt x="71312" y="386730"/>
                      </a:cubicBezTo>
                      <a:lnTo>
                        <a:pt x="16457" y="381245"/>
                      </a:lnTo>
                      <a:cubicBezTo>
                        <a:pt x="8229" y="381245"/>
                        <a:pt x="0" y="373016"/>
                        <a:pt x="0" y="364788"/>
                      </a:cubicBezTo>
                      <a:lnTo>
                        <a:pt x="0" y="191993"/>
                      </a:lnTo>
                      <a:cubicBezTo>
                        <a:pt x="0" y="189251"/>
                        <a:pt x="0" y="183765"/>
                        <a:pt x="2743" y="181022"/>
                      </a:cubicBezTo>
                      <a:cubicBezTo>
                        <a:pt x="8229" y="175537"/>
                        <a:pt x="106968" y="46627"/>
                        <a:pt x="257820" y="79541"/>
                      </a:cubicBezTo>
                      <a:cubicBezTo>
                        <a:pt x="342846" y="98740"/>
                        <a:pt x="411415" y="134396"/>
                        <a:pt x="452557" y="159081"/>
                      </a:cubicBezTo>
                      <a:cubicBezTo>
                        <a:pt x="482727" y="178280"/>
                        <a:pt x="518383" y="189251"/>
                        <a:pt x="556782" y="189251"/>
                      </a:cubicBezTo>
                      <a:lnTo>
                        <a:pt x="724090" y="189251"/>
                      </a:lnTo>
                      <a:cubicBezTo>
                        <a:pt x="754261" y="189251"/>
                        <a:pt x="778946" y="205707"/>
                        <a:pt x="792660" y="227650"/>
                      </a:cubicBezTo>
                      <a:lnTo>
                        <a:pt x="938027" y="60341"/>
                      </a:lnTo>
                      <a:cubicBezTo>
                        <a:pt x="965454" y="21943"/>
                        <a:pt x="1012081" y="0"/>
                        <a:pt x="1058708" y="0"/>
                      </a:cubicBezTo>
                      <a:lnTo>
                        <a:pt x="1069679" y="0"/>
                      </a:lnTo>
                      <a:cubicBezTo>
                        <a:pt x="1075165" y="0"/>
                        <a:pt x="1080650" y="2743"/>
                        <a:pt x="1083393" y="8229"/>
                      </a:cubicBezTo>
                      <a:cubicBezTo>
                        <a:pt x="1086136" y="13714"/>
                        <a:pt x="1086136" y="19200"/>
                        <a:pt x="1086136" y="24686"/>
                      </a:cubicBezTo>
                      <a:lnTo>
                        <a:pt x="954484" y="320904"/>
                      </a:lnTo>
                      <a:cubicBezTo>
                        <a:pt x="927056" y="386730"/>
                        <a:pt x="866715" y="436100"/>
                        <a:pt x="798145" y="452556"/>
                      </a:cubicBezTo>
                      <a:lnTo>
                        <a:pt x="776204" y="458042"/>
                      </a:lnTo>
                      <a:lnTo>
                        <a:pt x="641807" y="512897"/>
                      </a:lnTo>
                      <a:cubicBezTo>
                        <a:pt x="608895" y="526611"/>
                        <a:pt x="575981" y="532097"/>
                        <a:pt x="540326" y="532097"/>
                      </a:cubicBezTo>
                      <a:lnTo>
                        <a:pt x="540326" y="532097"/>
                      </a:lnTo>
                      <a:close/>
                      <a:moveTo>
                        <a:pt x="35656" y="348331"/>
                      </a:moveTo>
                      <a:lnTo>
                        <a:pt x="74055" y="351074"/>
                      </a:lnTo>
                      <a:cubicBezTo>
                        <a:pt x="142624" y="359302"/>
                        <a:pt x="211193" y="375759"/>
                        <a:pt x="274277" y="403186"/>
                      </a:cubicBezTo>
                      <a:lnTo>
                        <a:pt x="441586" y="477241"/>
                      </a:lnTo>
                      <a:cubicBezTo>
                        <a:pt x="501927" y="501926"/>
                        <a:pt x="567753" y="504669"/>
                        <a:pt x="628094" y="479983"/>
                      </a:cubicBezTo>
                      <a:lnTo>
                        <a:pt x="762490" y="425128"/>
                      </a:lnTo>
                      <a:cubicBezTo>
                        <a:pt x="762490" y="425128"/>
                        <a:pt x="765232" y="425128"/>
                        <a:pt x="765232" y="425128"/>
                      </a:cubicBezTo>
                      <a:lnTo>
                        <a:pt x="789918" y="419643"/>
                      </a:lnTo>
                      <a:cubicBezTo>
                        <a:pt x="847515" y="405929"/>
                        <a:pt x="896885" y="364788"/>
                        <a:pt x="921570" y="307190"/>
                      </a:cubicBezTo>
                      <a:lnTo>
                        <a:pt x="1039509" y="35656"/>
                      </a:lnTo>
                      <a:cubicBezTo>
                        <a:pt x="1009339" y="41141"/>
                        <a:pt x="981911" y="57598"/>
                        <a:pt x="962712" y="82283"/>
                      </a:cubicBezTo>
                      <a:lnTo>
                        <a:pt x="803631" y="266048"/>
                      </a:lnTo>
                      <a:cubicBezTo>
                        <a:pt x="803631" y="266048"/>
                        <a:pt x="803631" y="268791"/>
                        <a:pt x="803631" y="268791"/>
                      </a:cubicBezTo>
                      <a:cubicBezTo>
                        <a:pt x="803631" y="312676"/>
                        <a:pt x="767975" y="348331"/>
                        <a:pt x="724090" y="348331"/>
                      </a:cubicBezTo>
                      <a:lnTo>
                        <a:pt x="490955" y="348331"/>
                      </a:lnTo>
                      <a:cubicBezTo>
                        <a:pt x="460785" y="348331"/>
                        <a:pt x="430615" y="353817"/>
                        <a:pt x="400444" y="362045"/>
                      </a:cubicBezTo>
                      <a:lnTo>
                        <a:pt x="394958" y="345588"/>
                      </a:lnTo>
                      <a:lnTo>
                        <a:pt x="389473" y="329131"/>
                      </a:lnTo>
                      <a:lnTo>
                        <a:pt x="389473" y="329131"/>
                      </a:lnTo>
                      <a:cubicBezTo>
                        <a:pt x="422386" y="318161"/>
                        <a:pt x="455300" y="312676"/>
                        <a:pt x="490955" y="312676"/>
                      </a:cubicBezTo>
                      <a:lnTo>
                        <a:pt x="724090" y="312676"/>
                      </a:lnTo>
                      <a:cubicBezTo>
                        <a:pt x="748776" y="312676"/>
                        <a:pt x="767975" y="293476"/>
                        <a:pt x="767975" y="268791"/>
                      </a:cubicBezTo>
                      <a:cubicBezTo>
                        <a:pt x="767975" y="244107"/>
                        <a:pt x="748776" y="224907"/>
                        <a:pt x="724090" y="224907"/>
                      </a:cubicBezTo>
                      <a:lnTo>
                        <a:pt x="556782" y="224907"/>
                      </a:lnTo>
                      <a:cubicBezTo>
                        <a:pt x="512898" y="224907"/>
                        <a:pt x="469013" y="213936"/>
                        <a:pt x="433358" y="189251"/>
                      </a:cubicBezTo>
                      <a:cubicBezTo>
                        <a:pt x="392216" y="164566"/>
                        <a:pt x="329132" y="131653"/>
                        <a:pt x="249592" y="112453"/>
                      </a:cubicBezTo>
                      <a:cubicBezTo>
                        <a:pt x="134395" y="87769"/>
                        <a:pt x="52112" y="175537"/>
                        <a:pt x="35656" y="194736"/>
                      </a:cubicBezTo>
                      <a:lnTo>
                        <a:pt x="35656" y="348331"/>
                      </a:lnTo>
                      <a:lnTo>
                        <a:pt x="35656" y="348331"/>
                      </a:lnTo>
                      <a:close/>
                    </a:path>
                  </a:pathLst>
                </a:custGeom>
                <a:solidFill>
                  <a:srgbClr val="000000"/>
                </a:solidFill>
                <a:ln w="27426" cap="flat">
                  <a:noFill/>
                  <a:prstDash val="solid"/>
                  <a:miter/>
                </a:ln>
              </p:spPr>
              <p:txBody>
                <a:bodyPr rtlCol="0" anchor="ctr"/>
                <a:lstStyle/>
                <a:p>
                  <a:endParaRPr lang="en-US"/>
                </a:p>
              </p:txBody>
            </p:sp>
            <p:sp>
              <p:nvSpPr>
                <p:cNvPr id="9" name="Freeform 1255">
                  <a:extLst>
                    <a:ext uri="{FF2B5EF4-FFF2-40B4-BE49-F238E27FC236}">
                      <a16:creationId xmlns:a16="http://schemas.microsoft.com/office/drawing/2014/main" id="{A4A91BE0-DC8F-EA01-0864-797E80519ED0}"/>
                    </a:ext>
                  </a:extLst>
                </p:cNvPr>
                <p:cNvSpPr/>
                <p:nvPr/>
              </p:nvSpPr>
              <p:spPr>
                <a:xfrm>
                  <a:off x="10994886" y="5609912"/>
                  <a:ext cx="249584" cy="264128"/>
                </a:xfrm>
                <a:custGeom>
                  <a:avLst/>
                  <a:gdLst>
                    <a:gd name="connsiteX0" fmla="*/ 109486 w 249584"/>
                    <a:gd name="connsiteY0" fmla="*/ 264128 h 264128"/>
                    <a:gd name="connsiteX1" fmla="*/ 18975 w 249584"/>
                    <a:gd name="connsiteY1" fmla="*/ 239443 h 264128"/>
                    <a:gd name="connsiteX2" fmla="*/ 10747 w 249584"/>
                    <a:gd name="connsiteY2" fmla="*/ 228472 h 264128"/>
                    <a:gd name="connsiteX3" fmla="*/ 27203 w 249584"/>
                    <a:gd name="connsiteY3" fmla="*/ 66649 h 264128"/>
                    <a:gd name="connsiteX4" fmla="*/ 232911 w 249584"/>
                    <a:gd name="connsiteY4" fmla="*/ 823 h 264128"/>
                    <a:gd name="connsiteX5" fmla="*/ 249368 w 249584"/>
                    <a:gd name="connsiteY5" fmla="*/ 17280 h 264128"/>
                    <a:gd name="connsiteX6" fmla="*/ 172571 w 249584"/>
                    <a:gd name="connsiteY6" fmla="*/ 244929 h 264128"/>
                    <a:gd name="connsiteX7" fmla="*/ 109486 w 249584"/>
                    <a:gd name="connsiteY7" fmla="*/ 264128 h 264128"/>
                    <a:gd name="connsiteX8" fmla="*/ 109486 w 249584"/>
                    <a:gd name="connsiteY8" fmla="*/ 264128 h 264128"/>
                    <a:gd name="connsiteX9" fmla="*/ 40917 w 249584"/>
                    <a:gd name="connsiteY9" fmla="*/ 209273 h 264128"/>
                    <a:gd name="connsiteX10" fmla="*/ 150628 w 249584"/>
                    <a:gd name="connsiteY10" fmla="*/ 214758 h 264128"/>
                    <a:gd name="connsiteX11" fmla="*/ 210969 w 249584"/>
                    <a:gd name="connsiteY11" fmla="*/ 33736 h 264128"/>
                    <a:gd name="connsiteX12" fmla="*/ 51889 w 249584"/>
                    <a:gd name="connsiteY12" fmla="*/ 85849 h 264128"/>
                    <a:gd name="connsiteX13" fmla="*/ 40917 w 249584"/>
                    <a:gd name="connsiteY13" fmla="*/ 209273 h 264128"/>
                    <a:gd name="connsiteX14" fmla="*/ 40917 w 249584"/>
                    <a:gd name="connsiteY14" fmla="*/ 209273 h 264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584" h="264128">
                      <a:moveTo>
                        <a:pt x="109486" y="264128"/>
                      </a:moveTo>
                      <a:cubicBezTo>
                        <a:pt x="82059" y="264128"/>
                        <a:pt x="51889" y="255899"/>
                        <a:pt x="18975" y="239443"/>
                      </a:cubicBezTo>
                      <a:cubicBezTo>
                        <a:pt x="16232" y="236701"/>
                        <a:pt x="10747" y="233958"/>
                        <a:pt x="10747" y="228472"/>
                      </a:cubicBezTo>
                      <a:cubicBezTo>
                        <a:pt x="10747" y="225729"/>
                        <a:pt x="-22166" y="132475"/>
                        <a:pt x="27203" y="66649"/>
                      </a:cubicBezTo>
                      <a:cubicBezTo>
                        <a:pt x="62860" y="17280"/>
                        <a:pt x="131429" y="-4663"/>
                        <a:pt x="232911" y="823"/>
                      </a:cubicBezTo>
                      <a:cubicBezTo>
                        <a:pt x="241140" y="823"/>
                        <a:pt x="249368" y="9051"/>
                        <a:pt x="249368" y="17280"/>
                      </a:cubicBezTo>
                      <a:cubicBezTo>
                        <a:pt x="249368" y="25508"/>
                        <a:pt x="257597" y="190073"/>
                        <a:pt x="172571" y="244929"/>
                      </a:cubicBezTo>
                      <a:cubicBezTo>
                        <a:pt x="153371" y="258642"/>
                        <a:pt x="134172" y="264128"/>
                        <a:pt x="109486" y="264128"/>
                      </a:cubicBezTo>
                      <a:lnTo>
                        <a:pt x="109486" y="264128"/>
                      </a:lnTo>
                      <a:close/>
                      <a:moveTo>
                        <a:pt x="40917" y="209273"/>
                      </a:moveTo>
                      <a:cubicBezTo>
                        <a:pt x="87545" y="231215"/>
                        <a:pt x="125943" y="233958"/>
                        <a:pt x="150628" y="214758"/>
                      </a:cubicBezTo>
                      <a:cubicBezTo>
                        <a:pt x="199998" y="181845"/>
                        <a:pt x="210969" y="83106"/>
                        <a:pt x="210969" y="33736"/>
                      </a:cubicBezTo>
                      <a:cubicBezTo>
                        <a:pt x="134172" y="30993"/>
                        <a:pt x="79317" y="50192"/>
                        <a:pt x="51889" y="85849"/>
                      </a:cubicBezTo>
                      <a:cubicBezTo>
                        <a:pt x="24461" y="129732"/>
                        <a:pt x="35432" y="190073"/>
                        <a:pt x="40917" y="209273"/>
                      </a:cubicBezTo>
                      <a:lnTo>
                        <a:pt x="40917" y="209273"/>
                      </a:lnTo>
                      <a:close/>
                    </a:path>
                  </a:pathLst>
                </a:custGeom>
                <a:solidFill>
                  <a:srgbClr val="000000"/>
                </a:solidFill>
                <a:ln w="27426" cap="flat">
                  <a:noFill/>
                  <a:prstDash val="solid"/>
                  <a:miter/>
                </a:ln>
              </p:spPr>
              <p:txBody>
                <a:bodyPr rtlCol="0" anchor="ctr"/>
                <a:lstStyle/>
                <a:p>
                  <a:endParaRPr lang="en-US"/>
                </a:p>
              </p:txBody>
            </p:sp>
            <p:sp>
              <p:nvSpPr>
                <p:cNvPr id="10" name="Freeform 1256">
                  <a:extLst>
                    <a:ext uri="{FF2B5EF4-FFF2-40B4-BE49-F238E27FC236}">
                      <a16:creationId xmlns:a16="http://schemas.microsoft.com/office/drawing/2014/main" id="{316D3788-FC5B-7641-EBE1-7E620A9F8F09}"/>
                    </a:ext>
                  </a:extLst>
                </p:cNvPr>
                <p:cNvSpPr/>
                <p:nvPr/>
              </p:nvSpPr>
              <p:spPr>
                <a:xfrm>
                  <a:off x="10659296" y="5371716"/>
                  <a:ext cx="286439" cy="269189"/>
                </a:xfrm>
                <a:custGeom>
                  <a:avLst/>
                  <a:gdLst>
                    <a:gd name="connsiteX0" fmla="*/ 173542 w 286439"/>
                    <a:gd name="connsiteY0" fmla="*/ 269189 h 269189"/>
                    <a:gd name="connsiteX1" fmla="*/ 74802 w 286439"/>
                    <a:gd name="connsiteY1" fmla="*/ 239019 h 269189"/>
                    <a:gd name="connsiteX2" fmla="*/ 748 w 286439"/>
                    <a:gd name="connsiteY2" fmla="*/ 16855 h 269189"/>
                    <a:gd name="connsiteX3" fmla="*/ 17205 w 286439"/>
                    <a:gd name="connsiteY3" fmla="*/ 398 h 269189"/>
                    <a:gd name="connsiteX4" fmla="*/ 266796 w 286439"/>
                    <a:gd name="connsiteY4" fmla="*/ 82681 h 269189"/>
                    <a:gd name="connsiteX5" fmla="*/ 258568 w 286439"/>
                    <a:gd name="connsiteY5" fmla="*/ 249990 h 269189"/>
                    <a:gd name="connsiteX6" fmla="*/ 247597 w 286439"/>
                    <a:gd name="connsiteY6" fmla="*/ 258218 h 269189"/>
                    <a:gd name="connsiteX7" fmla="*/ 173542 w 286439"/>
                    <a:gd name="connsiteY7" fmla="*/ 269189 h 269189"/>
                    <a:gd name="connsiteX8" fmla="*/ 173542 w 286439"/>
                    <a:gd name="connsiteY8" fmla="*/ 269189 h 269189"/>
                    <a:gd name="connsiteX9" fmla="*/ 244854 w 286439"/>
                    <a:gd name="connsiteY9" fmla="*/ 239019 h 269189"/>
                    <a:gd name="connsiteX10" fmla="*/ 244854 w 286439"/>
                    <a:gd name="connsiteY10" fmla="*/ 239019 h 269189"/>
                    <a:gd name="connsiteX11" fmla="*/ 244854 w 286439"/>
                    <a:gd name="connsiteY11" fmla="*/ 239019 h 269189"/>
                    <a:gd name="connsiteX12" fmla="*/ 36404 w 286439"/>
                    <a:gd name="connsiteY12" fmla="*/ 36054 h 269189"/>
                    <a:gd name="connsiteX13" fmla="*/ 96745 w 286439"/>
                    <a:gd name="connsiteY13" fmla="*/ 211591 h 269189"/>
                    <a:gd name="connsiteX14" fmla="*/ 233883 w 286439"/>
                    <a:gd name="connsiteY14" fmla="*/ 225305 h 269189"/>
                    <a:gd name="connsiteX15" fmla="*/ 239368 w 286439"/>
                    <a:gd name="connsiteY15" fmla="*/ 101881 h 269189"/>
                    <a:gd name="connsiteX16" fmla="*/ 36404 w 286439"/>
                    <a:gd name="connsiteY16" fmla="*/ 36054 h 269189"/>
                    <a:gd name="connsiteX17" fmla="*/ 36404 w 286439"/>
                    <a:gd name="connsiteY17" fmla="*/ 36054 h 26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439" h="269189">
                      <a:moveTo>
                        <a:pt x="173542" y="269189"/>
                      </a:moveTo>
                      <a:cubicBezTo>
                        <a:pt x="143372" y="269189"/>
                        <a:pt x="104973" y="263703"/>
                        <a:pt x="74802" y="239019"/>
                      </a:cubicBezTo>
                      <a:cubicBezTo>
                        <a:pt x="19947" y="200620"/>
                        <a:pt x="-4738" y="123822"/>
                        <a:pt x="748" y="16855"/>
                      </a:cubicBezTo>
                      <a:cubicBezTo>
                        <a:pt x="748" y="8627"/>
                        <a:pt x="8976" y="398"/>
                        <a:pt x="17205" y="398"/>
                      </a:cubicBezTo>
                      <a:cubicBezTo>
                        <a:pt x="25433" y="398"/>
                        <a:pt x="206456" y="-10573"/>
                        <a:pt x="266796" y="82681"/>
                      </a:cubicBezTo>
                      <a:cubicBezTo>
                        <a:pt x="294224" y="126565"/>
                        <a:pt x="294224" y="181421"/>
                        <a:pt x="258568" y="249990"/>
                      </a:cubicBezTo>
                      <a:cubicBezTo>
                        <a:pt x="255825" y="252732"/>
                        <a:pt x="253082" y="258218"/>
                        <a:pt x="247597" y="258218"/>
                      </a:cubicBezTo>
                      <a:cubicBezTo>
                        <a:pt x="250340" y="258218"/>
                        <a:pt x="217427" y="269189"/>
                        <a:pt x="173542" y="269189"/>
                      </a:cubicBezTo>
                      <a:lnTo>
                        <a:pt x="173542" y="269189"/>
                      </a:lnTo>
                      <a:close/>
                      <a:moveTo>
                        <a:pt x="244854" y="239019"/>
                      </a:moveTo>
                      <a:lnTo>
                        <a:pt x="244854" y="239019"/>
                      </a:lnTo>
                      <a:lnTo>
                        <a:pt x="244854" y="239019"/>
                      </a:lnTo>
                      <a:close/>
                      <a:moveTo>
                        <a:pt x="36404" y="36054"/>
                      </a:moveTo>
                      <a:cubicBezTo>
                        <a:pt x="33661" y="123822"/>
                        <a:pt x="55603" y="181421"/>
                        <a:pt x="96745" y="211591"/>
                      </a:cubicBezTo>
                      <a:cubicBezTo>
                        <a:pt x="146114" y="247247"/>
                        <a:pt x="211941" y="233533"/>
                        <a:pt x="233883" y="225305"/>
                      </a:cubicBezTo>
                      <a:cubicBezTo>
                        <a:pt x="258568" y="173193"/>
                        <a:pt x="261311" y="132051"/>
                        <a:pt x="239368" y="101881"/>
                      </a:cubicBezTo>
                      <a:cubicBezTo>
                        <a:pt x="200970" y="44282"/>
                        <a:pt x="94002" y="33312"/>
                        <a:pt x="36404" y="36054"/>
                      </a:cubicBezTo>
                      <a:lnTo>
                        <a:pt x="36404" y="36054"/>
                      </a:lnTo>
                      <a:close/>
                    </a:path>
                  </a:pathLst>
                </a:custGeom>
                <a:solidFill>
                  <a:srgbClr val="000000"/>
                </a:solidFill>
                <a:ln w="27426" cap="flat">
                  <a:noFill/>
                  <a:prstDash val="solid"/>
                  <a:miter/>
                </a:ln>
              </p:spPr>
              <p:txBody>
                <a:bodyPr rtlCol="0" anchor="ctr"/>
                <a:lstStyle/>
                <a:p>
                  <a:endParaRPr lang="en-US"/>
                </a:p>
              </p:txBody>
            </p:sp>
          </p:grpSp>
          <p:sp>
            <p:nvSpPr>
              <p:cNvPr id="7" name="Freeform 1253">
                <a:extLst>
                  <a:ext uri="{FF2B5EF4-FFF2-40B4-BE49-F238E27FC236}">
                    <a16:creationId xmlns:a16="http://schemas.microsoft.com/office/drawing/2014/main" id="{547DA04D-F0EB-198F-7FC4-F35140E0AA5A}"/>
                  </a:ext>
                </a:extLst>
              </p:cNvPr>
              <p:cNvSpPr/>
              <p:nvPr/>
            </p:nvSpPr>
            <p:spPr>
              <a:xfrm>
                <a:off x="10770290" y="5482359"/>
                <a:ext cx="386306" cy="613843"/>
              </a:xfrm>
              <a:custGeom>
                <a:avLst/>
                <a:gdLst>
                  <a:gd name="connsiteX0" fmla="*/ 202430 w 386306"/>
                  <a:gd name="connsiteY0" fmla="*/ 613844 h 613843"/>
                  <a:gd name="connsiteX1" fmla="*/ 202430 w 386306"/>
                  <a:gd name="connsiteY1" fmla="*/ 613844 h 613843"/>
                  <a:gd name="connsiteX2" fmla="*/ 185973 w 386306"/>
                  <a:gd name="connsiteY2" fmla="*/ 594645 h 613843"/>
                  <a:gd name="connsiteX3" fmla="*/ 191459 w 386306"/>
                  <a:gd name="connsiteY3" fmla="*/ 534304 h 613843"/>
                  <a:gd name="connsiteX4" fmla="*/ 10436 w 386306"/>
                  <a:gd name="connsiteY4" fmla="*/ 35122 h 613843"/>
                  <a:gd name="connsiteX5" fmla="*/ 2208 w 386306"/>
                  <a:gd name="connsiteY5" fmla="*/ 10436 h 613843"/>
                  <a:gd name="connsiteX6" fmla="*/ 26893 w 386306"/>
                  <a:gd name="connsiteY6" fmla="*/ 2208 h 613843"/>
                  <a:gd name="connsiteX7" fmla="*/ 224372 w 386306"/>
                  <a:gd name="connsiteY7" fmla="*/ 345054 h 613843"/>
                  <a:gd name="connsiteX8" fmla="*/ 229858 w 386306"/>
                  <a:gd name="connsiteY8" fmla="*/ 391681 h 613843"/>
                  <a:gd name="connsiteX9" fmla="*/ 358768 w 386306"/>
                  <a:gd name="connsiteY9" fmla="*/ 221629 h 613843"/>
                  <a:gd name="connsiteX10" fmla="*/ 383453 w 386306"/>
                  <a:gd name="connsiteY10" fmla="*/ 227115 h 613843"/>
                  <a:gd name="connsiteX11" fmla="*/ 377967 w 386306"/>
                  <a:gd name="connsiteY11" fmla="*/ 251800 h 613843"/>
                  <a:gd name="connsiteX12" fmla="*/ 232601 w 386306"/>
                  <a:gd name="connsiteY12" fmla="*/ 531561 h 613843"/>
                  <a:gd name="connsiteX13" fmla="*/ 227115 w 386306"/>
                  <a:gd name="connsiteY13" fmla="*/ 591902 h 613843"/>
                  <a:gd name="connsiteX14" fmla="*/ 202430 w 386306"/>
                  <a:gd name="connsiteY14" fmla="*/ 613844 h 613843"/>
                  <a:gd name="connsiteX15" fmla="*/ 202430 w 386306"/>
                  <a:gd name="connsiteY15" fmla="*/ 613844 h 61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86306" h="613843">
                    <a:moveTo>
                      <a:pt x="202430" y="613844"/>
                    </a:moveTo>
                    <a:cubicBezTo>
                      <a:pt x="202430" y="613844"/>
                      <a:pt x="202430" y="613844"/>
                      <a:pt x="202430" y="613844"/>
                    </a:cubicBezTo>
                    <a:cubicBezTo>
                      <a:pt x="191459" y="613844"/>
                      <a:pt x="183230" y="605616"/>
                      <a:pt x="185973" y="594645"/>
                    </a:cubicBezTo>
                    <a:cubicBezTo>
                      <a:pt x="185973" y="572702"/>
                      <a:pt x="188716" y="553504"/>
                      <a:pt x="191459" y="534304"/>
                    </a:cubicBezTo>
                    <a:cubicBezTo>
                      <a:pt x="199687" y="408137"/>
                      <a:pt x="194202" y="117405"/>
                      <a:pt x="10436" y="35122"/>
                    </a:cubicBezTo>
                    <a:cubicBezTo>
                      <a:pt x="2208" y="32379"/>
                      <a:pt x="-3278" y="21408"/>
                      <a:pt x="2208" y="10436"/>
                    </a:cubicBezTo>
                    <a:cubicBezTo>
                      <a:pt x="4950" y="2208"/>
                      <a:pt x="15922" y="-3278"/>
                      <a:pt x="26893" y="2208"/>
                    </a:cubicBezTo>
                    <a:cubicBezTo>
                      <a:pt x="136604" y="48836"/>
                      <a:pt x="205173" y="169517"/>
                      <a:pt x="224372" y="345054"/>
                    </a:cubicBezTo>
                    <a:cubicBezTo>
                      <a:pt x="227115" y="361510"/>
                      <a:pt x="227115" y="375224"/>
                      <a:pt x="229858" y="391681"/>
                    </a:cubicBezTo>
                    <a:cubicBezTo>
                      <a:pt x="279227" y="268257"/>
                      <a:pt x="353282" y="224372"/>
                      <a:pt x="358768" y="221629"/>
                    </a:cubicBezTo>
                    <a:cubicBezTo>
                      <a:pt x="366996" y="216143"/>
                      <a:pt x="377967" y="218886"/>
                      <a:pt x="383453" y="227115"/>
                    </a:cubicBezTo>
                    <a:cubicBezTo>
                      <a:pt x="388938" y="235343"/>
                      <a:pt x="386196" y="246314"/>
                      <a:pt x="377967" y="251800"/>
                    </a:cubicBezTo>
                    <a:cubicBezTo>
                      <a:pt x="375224" y="251800"/>
                      <a:pt x="262771" y="320369"/>
                      <a:pt x="232601" y="531561"/>
                    </a:cubicBezTo>
                    <a:cubicBezTo>
                      <a:pt x="229858" y="567217"/>
                      <a:pt x="227115" y="591902"/>
                      <a:pt x="227115" y="591902"/>
                    </a:cubicBezTo>
                    <a:cubicBezTo>
                      <a:pt x="218887" y="605616"/>
                      <a:pt x="210658" y="613844"/>
                      <a:pt x="202430" y="613844"/>
                    </a:cubicBezTo>
                    <a:lnTo>
                      <a:pt x="202430" y="613844"/>
                    </a:lnTo>
                    <a:close/>
                  </a:path>
                </a:pathLst>
              </a:custGeom>
              <a:solidFill>
                <a:srgbClr val="000000"/>
              </a:solidFill>
              <a:ln w="27426" cap="flat">
                <a:noFill/>
                <a:prstDash val="solid"/>
                <a:miter/>
              </a:ln>
            </p:spPr>
            <p:txBody>
              <a:bodyPr rtlCol="0" anchor="ctr"/>
              <a:lstStyle/>
              <a:p>
                <a:endParaRPr lang="en-US"/>
              </a:p>
            </p:txBody>
          </p:sp>
        </p:grpSp>
      </p:grpSp>
      <p:grpSp>
        <p:nvGrpSpPr>
          <p:cNvPr id="11" name="Graphic 3">
            <a:extLst>
              <a:ext uri="{FF2B5EF4-FFF2-40B4-BE49-F238E27FC236}">
                <a16:creationId xmlns:a16="http://schemas.microsoft.com/office/drawing/2014/main" id="{E0939EEE-7BE3-E0D9-D147-AE2E57F260A4}"/>
              </a:ext>
            </a:extLst>
          </p:cNvPr>
          <p:cNvGrpSpPr/>
          <p:nvPr/>
        </p:nvGrpSpPr>
        <p:grpSpPr>
          <a:xfrm>
            <a:off x="387167" y="3170305"/>
            <a:ext cx="822266" cy="936270"/>
            <a:chOff x="4420248" y="5325487"/>
            <a:chExt cx="1091621" cy="1108075"/>
          </a:xfrm>
        </p:grpSpPr>
        <p:grpSp>
          <p:nvGrpSpPr>
            <p:cNvPr id="12" name="Graphic 3">
              <a:extLst>
                <a:ext uri="{FF2B5EF4-FFF2-40B4-BE49-F238E27FC236}">
                  <a16:creationId xmlns:a16="http://schemas.microsoft.com/office/drawing/2014/main" id="{8AE89569-EC98-327C-0B96-BF2FCC482BA2}"/>
                </a:ext>
              </a:extLst>
            </p:cNvPr>
            <p:cNvGrpSpPr/>
            <p:nvPr/>
          </p:nvGrpSpPr>
          <p:grpSpPr>
            <a:xfrm>
              <a:off x="4420248" y="5325487"/>
              <a:ext cx="965453" cy="1091619"/>
              <a:chOff x="4420248" y="5325487"/>
              <a:chExt cx="965453" cy="1091619"/>
            </a:xfrm>
            <a:solidFill>
              <a:srgbClr val="000000"/>
            </a:solidFill>
          </p:grpSpPr>
          <p:sp>
            <p:nvSpPr>
              <p:cNvPr id="24" name="Freeform 1301">
                <a:extLst>
                  <a:ext uri="{FF2B5EF4-FFF2-40B4-BE49-F238E27FC236}">
                    <a16:creationId xmlns:a16="http://schemas.microsoft.com/office/drawing/2014/main" id="{35E504B7-5D65-52DA-5B6F-181F7CED6B8A}"/>
                  </a:ext>
                </a:extLst>
              </p:cNvPr>
              <p:cNvSpPr/>
              <p:nvPr/>
            </p:nvSpPr>
            <p:spPr>
              <a:xfrm>
                <a:off x="4653384" y="5553136"/>
                <a:ext cx="98739" cy="101482"/>
              </a:xfrm>
              <a:custGeom>
                <a:avLst/>
                <a:gdLst>
                  <a:gd name="connsiteX0" fmla="*/ 79540 w 98739"/>
                  <a:gd name="connsiteY0" fmla="*/ 0 h 101482"/>
                  <a:gd name="connsiteX1" fmla="*/ 0 w 98739"/>
                  <a:gd name="connsiteY1" fmla="*/ 76797 h 101482"/>
                  <a:gd name="connsiteX2" fmla="*/ 13714 w 98739"/>
                  <a:gd name="connsiteY2" fmla="*/ 101483 h 101482"/>
                  <a:gd name="connsiteX3" fmla="*/ 30170 w 98739"/>
                  <a:gd name="connsiteY3" fmla="*/ 79540 h 101482"/>
                  <a:gd name="connsiteX4" fmla="*/ 79540 w 98739"/>
                  <a:gd name="connsiteY4" fmla="*/ 30171 h 101482"/>
                  <a:gd name="connsiteX5" fmla="*/ 98739 w 98739"/>
                  <a:gd name="connsiteY5" fmla="*/ 13714 h 101482"/>
                  <a:gd name="connsiteX6" fmla="*/ 79540 w 98739"/>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39" h="101482">
                    <a:moveTo>
                      <a:pt x="79540" y="0"/>
                    </a:moveTo>
                    <a:cubicBezTo>
                      <a:pt x="35656" y="0"/>
                      <a:pt x="0" y="32913"/>
                      <a:pt x="0" y="76797"/>
                    </a:cubicBezTo>
                    <a:cubicBezTo>
                      <a:pt x="0" y="93254"/>
                      <a:pt x="2743" y="98740"/>
                      <a:pt x="13714" y="101483"/>
                    </a:cubicBezTo>
                    <a:cubicBezTo>
                      <a:pt x="24685" y="101483"/>
                      <a:pt x="30170" y="95997"/>
                      <a:pt x="30170" y="79540"/>
                    </a:cubicBezTo>
                    <a:cubicBezTo>
                      <a:pt x="32913" y="52112"/>
                      <a:pt x="52112" y="32913"/>
                      <a:pt x="79540" y="30171"/>
                    </a:cubicBezTo>
                    <a:cubicBezTo>
                      <a:pt x="93254" y="30171"/>
                      <a:pt x="98739" y="24685"/>
                      <a:pt x="98739" y="13714"/>
                    </a:cubicBezTo>
                    <a:cubicBezTo>
                      <a:pt x="98739" y="5486"/>
                      <a:pt x="90511" y="0"/>
                      <a:pt x="79540" y="0"/>
                    </a:cubicBezTo>
                    <a:close/>
                  </a:path>
                </a:pathLst>
              </a:custGeom>
              <a:solidFill>
                <a:srgbClr val="000000"/>
              </a:solidFill>
              <a:ln w="27426" cap="flat">
                <a:noFill/>
                <a:prstDash val="solid"/>
                <a:miter/>
              </a:ln>
            </p:spPr>
            <p:txBody>
              <a:bodyPr rtlCol="0" anchor="ctr"/>
              <a:lstStyle/>
              <a:p>
                <a:endParaRPr lang="en-US"/>
              </a:p>
            </p:txBody>
          </p:sp>
          <p:sp>
            <p:nvSpPr>
              <p:cNvPr id="25" name="Freeform 1302">
                <a:extLst>
                  <a:ext uri="{FF2B5EF4-FFF2-40B4-BE49-F238E27FC236}">
                    <a16:creationId xmlns:a16="http://schemas.microsoft.com/office/drawing/2014/main" id="{A617C201-834F-45CC-96B9-E665BD356510}"/>
                  </a:ext>
                </a:extLst>
              </p:cNvPr>
              <p:cNvSpPr/>
              <p:nvPr/>
            </p:nvSpPr>
            <p:spPr>
              <a:xfrm>
                <a:off x="4420248" y="5325487"/>
                <a:ext cx="342845" cy="341238"/>
              </a:xfrm>
              <a:custGeom>
                <a:avLst/>
                <a:gdLst>
                  <a:gd name="connsiteX0" fmla="*/ 342846 w 342845"/>
                  <a:gd name="connsiteY0" fmla="*/ 16456 h 341238"/>
                  <a:gd name="connsiteX1" fmla="*/ 320904 w 342845"/>
                  <a:gd name="connsiteY1" fmla="*/ 0 h 341238"/>
                  <a:gd name="connsiteX2" fmla="*/ 266048 w 342845"/>
                  <a:gd name="connsiteY2" fmla="*/ 2742 h 341238"/>
                  <a:gd name="connsiteX3" fmla="*/ 0 w 342845"/>
                  <a:gd name="connsiteY3" fmla="*/ 301704 h 341238"/>
                  <a:gd name="connsiteX4" fmla="*/ 0 w 342845"/>
                  <a:gd name="connsiteY4" fmla="*/ 326389 h 341238"/>
                  <a:gd name="connsiteX5" fmla="*/ 10971 w 342845"/>
                  <a:gd name="connsiteY5" fmla="*/ 340102 h 341238"/>
                  <a:gd name="connsiteX6" fmla="*/ 24685 w 342845"/>
                  <a:gd name="connsiteY6" fmla="*/ 337359 h 341238"/>
                  <a:gd name="connsiteX7" fmla="*/ 30170 w 342845"/>
                  <a:gd name="connsiteY7" fmla="*/ 320903 h 341238"/>
                  <a:gd name="connsiteX8" fmla="*/ 65826 w 342845"/>
                  <a:gd name="connsiteY8" fmla="*/ 172794 h 341238"/>
                  <a:gd name="connsiteX9" fmla="*/ 318161 w 342845"/>
                  <a:gd name="connsiteY9" fmla="*/ 32913 h 341238"/>
                  <a:gd name="connsiteX10" fmla="*/ 342846 w 342845"/>
                  <a:gd name="connsiteY10" fmla="*/ 16456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2845" h="341238">
                    <a:moveTo>
                      <a:pt x="342846" y="16456"/>
                    </a:moveTo>
                    <a:cubicBezTo>
                      <a:pt x="342846" y="5485"/>
                      <a:pt x="334618" y="0"/>
                      <a:pt x="320904" y="0"/>
                    </a:cubicBezTo>
                    <a:cubicBezTo>
                      <a:pt x="301704" y="0"/>
                      <a:pt x="285248" y="0"/>
                      <a:pt x="266048" y="2742"/>
                    </a:cubicBezTo>
                    <a:cubicBezTo>
                      <a:pt x="115196" y="24685"/>
                      <a:pt x="2743" y="148109"/>
                      <a:pt x="0" y="301704"/>
                    </a:cubicBezTo>
                    <a:cubicBezTo>
                      <a:pt x="0" y="309932"/>
                      <a:pt x="0" y="318160"/>
                      <a:pt x="0" y="326389"/>
                    </a:cubicBezTo>
                    <a:cubicBezTo>
                      <a:pt x="0" y="331874"/>
                      <a:pt x="5485" y="337359"/>
                      <a:pt x="10971" y="340102"/>
                    </a:cubicBezTo>
                    <a:cubicBezTo>
                      <a:pt x="13714" y="342845"/>
                      <a:pt x="21942" y="340102"/>
                      <a:pt x="24685" y="337359"/>
                    </a:cubicBezTo>
                    <a:cubicBezTo>
                      <a:pt x="27428" y="331874"/>
                      <a:pt x="30170" y="326389"/>
                      <a:pt x="30170" y="320903"/>
                    </a:cubicBezTo>
                    <a:cubicBezTo>
                      <a:pt x="30170" y="268790"/>
                      <a:pt x="38399" y="219421"/>
                      <a:pt x="65826" y="172794"/>
                    </a:cubicBezTo>
                    <a:cubicBezTo>
                      <a:pt x="123425" y="76797"/>
                      <a:pt x="205708" y="30170"/>
                      <a:pt x="318161" y="32913"/>
                    </a:cubicBezTo>
                    <a:cubicBezTo>
                      <a:pt x="334618" y="32913"/>
                      <a:pt x="342846" y="27428"/>
                      <a:pt x="342846" y="16456"/>
                    </a:cubicBezTo>
                    <a:close/>
                  </a:path>
                </a:pathLst>
              </a:custGeom>
              <a:solidFill>
                <a:srgbClr val="000000"/>
              </a:solidFill>
              <a:ln w="27426" cap="flat">
                <a:noFill/>
                <a:prstDash val="solid"/>
                <a:miter/>
              </a:ln>
            </p:spPr>
            <p:txBody>
              <a:bodyPr rtlCol="0" anchor="ctr"/>
              <a:lstStyle/>
              <a:p>
                <a:endParaRPr lang="en-US"/>
              </a:p>
            </p:txBody>
          </p:sp>
          <p:sp>
            <p:nvSpPr>
              <p:cNvPr id="26" name="Freeform 1303">
                <a:extLst>
                  <a:ext uri="{FF2B5EF4-FFF2-40B4-BE49-F238E27FC236}">
                    <a16:creationId xmlns:a16="http://schemas.microsoft.com/office/drawing/2014/main" id="{2D128FE2-D5CA-A29D-3529-2D8B1BF589CE}"/>
                  </a:ext>
                </a:extLst>
              </p:cNvPr>
              <p:cNvSpPr/>
              <p:nvPr/>
            </p:nvSpPr>
            <p:spPr>
              <a:xfrm>
                <a:off x="4540930" y="5443080"/>
                <a:ext cx="213935" cy="217023"/>
              </a:xfrm>
              <a:custGeom>
                <a:avLst/>
                <a:gdLst>
                  <a:gd name="connsiteX0" fmla="*/ 30171 w 213935"/>
                  <a:gd name="connsiteY0" fmla="*/ 200567 h 217023"/>
                  <a:gd name="connsiteX1" fmla="*/ 30171 w 213935"/>
                  <a:gd name="connsiteY1" fmla="*/ 189596 h 217023"/>
                  <a:gd name="connsiteX2" fmla="*/ 183765 w 213935"/>
                  <a:gd name="connsiteY2" fmla="*/ 33259 h 217023"/>
                  <a:gd name="connsiteX3" fmla="*/ 197479 w 213935"/>
                  <a:gd name="connsiteY3" fmla="*/ 33259 h 217023"/>
                  <a:gd name="connsiteX4" fmla="*/ 213936 w 213935"/>
                  <a:gd name="connsiteY4" fmla="*/ 16803 h 217023"/>
                  <a:gd name="connsiteX5" fmla="*/ 197479 w 213935"/>
                  <a:gd name="connsiteY5" fmla="*/ 346 h 217023"/>
                  <a:gd name="connsiteX6" fmla="*/ 5485 w 213935"/>
                  <a:gd name="connsiteY6" fmla="*/ 140227 h 217023"/>
                  <a:gd name="connsiteX7" fmla="*/ 0 w 213935"/>
                  <a:gd name="connsiteY7" fmla="*/ 203310 h 217023"/>
                  <a:gd name="connsiteX8" fmla="*/ 16457 w 213935"/>
                  <a:gd name="connsiteY8" fmla="*/ 217024 h 217023"/>
                  <a:gd name="connsiteX9" fmla="*/ 30171 w 213935"/>
                  <a:gd name="connsiteY9" fmla="*/ 200567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30171" y="200567"/>
                    </a:moveTo>
                    <a:cubicBezTo>
                      <a:pt x="30171" y="197825"/>
                      <a:pt x="30171" y="192339"/>
                      <a:pt x="30171" y="189596"/>
                    </a:cubicBezTo>
                    <a:cubicBezTo>
                      <a:pt x="30171" y="104571"/>
                      <a:pt x="98740" y="33259"/>
                      <a:pt x="183765" y="33259"/>
                    </a:cubicBezTo>
                    <a:cubicBezTo>
                      <a:pt x="189251" y="33259"/>
                      <a:pt x="191994" y="33259"/>
                      <a:pt x="197479" y="33259"/>
                    </a:cubicBezTo>
                    <a:cubicBezTo>
                      <a:pt x="208450" y="33259"/>
                      <a:pt x="213936" y="25031"/>
                      <a:pt x="213936" y="16803"/>
                    </a:cubicBezTo>
                    <a:cubicBezTo>
                      <a:pt x="213936" y="8574"/>
                      <a:pt x="208450" y="346"/>
                      <a:pt x="197479" y="346"/>
                    </a:cubicBezTo>
                    <a:cubicBezTo>
                      <a:pt x="109711" y="-5140"/>
                      <a:pt x="27428" y="55201"/>
                      <a:pt x="5485" y="140227"/>
                    </a:cubicBezTo>
                    <a:cubicBezTo>
                      <a:pt x="0" y="159426"/>
                      <a:pt x="0" y="181368"/>
                      <a:pt x="0" y="203310"/>
                    </a:cubicBezTo>
                    <a:cubicBezTo>
                      <a:pt x="0" y="211539"/>
                      <a:pt x="8228" y="217024"/>
                      <a:pt x="16457" y="217024"/>
                    </a:cubicBezTo>
                    <a:cubicBezTo>
                      <a:pt x="27428" y="217024"/>
                      <a:pt x="30171" y="208796"/>
                      <a:pt x="30171" y="200567"/>
                    </a:cubicBezTo>
                    <a:close/>
                  </a:path>
                </a:pathLst>
              </a:custGeom>
              <a:solidFill>
                <a:srgbClr val="000000"/>
              </a:solidFill>
              <a:ln w="27426" cap="flat">
                <a:noFill/>
                <a:prstDash val="solid"/>
                <a:miter/>
              </a:ln>
            </p:spPr>
            <p:txBody>
              <a:bodyPr rtlCol="0" anchor="ctr"/>
              <a:lstStyle/>
              <a:p>
                <a:endParaRPr lang="en-US"/>
              </a:p>
            </p:txBody>
          </p:sp>
          <p:sp>
            <p:nvSpPr>
              <p:cNvPr id="27" name="Freeform 1304">
                <a:extLst>
                  <a:ext uri="{FF2B5EF4-FFF2-40B4-BE49-F238E27FC236}">
                    <a16:creationId xmlns:a16="http://schemas.microsoft.com/office/drawing/2014/main" id="{12B773AF-C95C-0343-FF5D-EEAB1C19478C}"/>
                  </a:ext>
                </a:extLst>
              </p:cNvPr>
              <p:cNvSpPr/>
              <p:nvPr/>
            </p:nvSpPr>
            <p:spPr>
              <a:xfrm>
                <a:off x="4560129" y="5533525"/>
                <a:ext cx="825572" cy="307600"/>
              </a:xfrm>
              <a:custGeom>
                <a:avLst/>
                <a:gdLst>
                  <a:gd name="connsiteX0" fmla="*/ 411415 w 825572"/>
                  <a:gd name="connsiteY0" fmla="*/ 304858 h 307600"/>
                  <a:gd name="connsiteX1" fmla="*/ 411415 w 825572"/>
                  <a:gd name="connsiteY1" fmla="*/ 307601 h 307600"/>
                  <a:gd name="connsiteX2" fmla="*/ 548554 w 825572"/>
                  <a:gd name="connsiteY2" fmla="*/ 293887 h 307600"/>
                  <a:gd name="connsiteX3" fmla="*/ 751519 w 825572"/>
                  <a:gd name="connsiteY3" fmla="*/ 258232 h 307600"/>
                  <a:gd name="connsiteX4" fmla="*/ 809117 w 825572"/>
                  <a:gd name="connsiteY4" fmla="*/ 247260 h 307600"/>
                  <a:gd name="connsiteX5" fmla="*/ 825573 w 825572"/>
                  <a:gd name="connsiteY5" fmla="*/ 230804 h 307600"/>
                  <a:gd name="connsiteX6" fmla="*/ 809117 w 825572"/>
                  <a:gd name="connsiteY6" fmla="*/ 214347 h 307600"/>
                  <a:gd name="connsiteX7" fmla="*/ 803631 w 825572"/>
                  <a:gd name="connsiteY7" fmla="*/ 211604 h 307600"/>
                  <a:gd name="connsiteX8" fmla="*/ 608894 w 825572"/>
                  <a:gd name="connsiteY8" fmla="*/ 162235 h 307600"/>
                  <a:gd name="connsiteX9" fmla="*/ 592438 w 825572"/>
                  <a:gd name="connsiteY9" fmla="*/ 145778 h 307600"/>
                  <a:gd name="connsiteX10" fmla="*/ 548554 w 825572"/>
                  <a:gd name="connsiteY10" fmla="*/ 33325 h 307600"/>
                  <a:gd name="connsiteX11" fmla="*/ 490956 w 825572"/>
                  <a:gd name="connsiteY11" fmla="*/ 411 h 307600"/>
                  <a:gd name="connsiteX12" fmla="*/ 438843 w 825572"/>
                  <a:gd name="connsiteY12" fmla="*/ 8640 h 307600"/>
                  <a:gd name="connsiteX13" fmla="*/ 342846 w 825572"/>
                  <a:gd name="connsiteY13" fmla="*/ 3154 h 307600"/>
                  <a:gd name="connsiteX14" fmla="*/ 279762 w 825572"/>
                  <a:gd name="connsiteY14" fmla="*/ 36068 h 307600"/>
                  <a:gd name="connsiteX15" fmla="*/ 224907 w 825572"/>
                  <a:gd name="connsiteY15" fmla="*/ 154006 h 307600"/>
                  <a:gd name="connsiteX16" fmla="*/ 205708 w 825572"/>
                  <a:gd name="connsiteY16" fmla="*/ 167720 h 307600"/>
                  <a:gd name="connsiteX17" fmla="*/ 16457 w 825572"/>
                  <a:gd name="connsiteY17" fmla="*/ 211604 h 307600"/>
                  <a:gd name="connsiteX18" fmla="*/ 0 w 825572"/>
                  <a:gd name="connsiteY18" fmla="*/ 228061 h 307600"/>
                  <a:gd name="connsiteX19" fmla="*/ 16457 w 825572"/>
                  <a:gd name="connsiteY19" fmla="*/ 244518 h 307600"/>
                  <a:gd name="connsiteX20" fmla="*/ 205708 w 825572"/>
                  <a:gd name="connsiteY20" fmla="*/ 280173 h 307600"/>
                  <a:gd name="connsiteX21" fmla="*/ 411415 w 825572"/>
                  <a:gd name="connsiteY21" fmla="*/ 304858 h 307600"/>
                  <a:gd name="connsiteX22" fmla="*/ 101482 w 825572"/>
                  <a:gd name="connsiteY22" fmla="*/ 225318 h 307600"/>
                  <a:gd name="connsiteX23" fmla="*/ 123425 w 825572"/>
                  <a:gd name="connsiteY23" fmla="*/ 219832 h 307600"/>
                  <a:gd name="connsiteX24" fmla="*/ 230393 w 825572"/>
                  <a:gd name="connsiteY24" fmla="*/ 195148 h 307600"/>
                  <a:gd name="connsiteX25" fmla="*/ 244107 w 825572"/>
                  <a:gd name="connsiteY25" fmla="*/ 195148 h 307600"/>
                  <a:gd name="connsiteX26" fmla="*/ 504669 w 825572"/>
                  <a:gd name="connsiteY26" fmla="*/ 200633 h 307600"/>
                  <a:gd name="connsiteX27" fmla="*/ 512897 w 825572"/>
                  <a:gd name="connsiteY27" fmla="*/ 197890 h 307600"/>
                  <a:gd name="connsiteX28" fmla="*/ 529354 w 825572"/>
                  <a:gd name="connsiteY28" fmla="*/ 178691 h 307600"/>
                  <a:gd name="connsiteX29" fmla="*/ 392216 w 825572"/>
                  <a:gd name="connsiteY29" fmla="*/ 178691 h 307600"/>
                  <a:gd name="connsiteX30" fmla="*/ 257820 w 825572"/>
                  <a:gd name="connsiteY30" fmla="*/ 162235 h 307600"/>
                  <a:gd name="connsiteX31" fmla="*/ 263306 w 825572"/>
                  <a:gd name="connsiteY31" fmla="*/ 151263 h 307600"/>
                  <a:gd name="connsiteX32" fmla="*/ 312676 w 825572"/>
                  <a:gd name="connsiteY32" fmla="*/ 47039 h 307600"/>
                  <a:gd name="connsiteX33" fmla="*/ 340103 w 825572"/>
                  <a:gd name="connsiteY33" fmla="*/ 30582 h 307600"/>
                  <a:gd name="connsiteX34" fmla="*/ 433357 w 825572"/>
                  <a:gd name="connsiteY34" fmla="*/ 36068 h 307600"/>
                  <a:gd name="connsiteX35" fmla="*/ 493698 w 825572"/>
                  <a:gd name="connsiteY35" fmla="*/ 27839 h 307600"/>
                  <a:gd name="connsiteX36" fmla="*/ 570496 w 825572"/>
                  <a:gd name="connsiteY36" fmla="*/ 164977 h 307600"/>
                  <a:gd name="connsiteX37" fmla="*/ 589695 w 825572"/>
                  <a:gd name="connsiteY37" fmla="*/ 181434 h 307600"/>
                  <a:gd name="connsiteX38" fmla="*/ 721348 w 825572"/>
                  <a:gd name="connsiteY38" fmla="*/ 214347 h 307600"/>
                  <a:gd name="connsiteX39" fmla="*/ 732319 w 825572"/>
                  <a:gd name="connsiteY39" fmla="*/ 217090 h 307600"/>
                  <a:gd name="connsiteX40" fmla="*/ 732319 w 825572"/>
                  <a:gd name="connsiteY40" fmla="*/ 219832 h 307600"/>
                  <a:gd name="connsiteX41" fmla="*/ 685692 w 825572"/>
                  <a:gd name="connsiteY41" fmla="*/ 228061 h 307600"/>
                  <a:gd name="connsiteX42" fmla="*/ 507412 w 825572"/>
                  <a:gd name="connsiteY42" fmla="*/ 258232 h 307600"/>
                  <a:gd name="connsiteX43" fmla="*/ 233135 w 825572"/>
                  <a:gd name="connsiteY43" fmla="*/ 244518 h 307600"/>
                  <a:gd name="connsiteX44" fmla="*/ 106968 w 825572"/>
                  <a:gd name="connsiteY44" fmla="*/ 222575 h 307600"/>
                  <a:gd name="connsiteX45" fmla="*/ 101482 w 825572"/>
                  <a:gd name="connsiteY45" fmla="*/ 225318 h 307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25572" h="307600">
                    <a:moveTo>
                      <a:pt x="411415" y="304858"/>
                    </a:moveTo>
                    <a:cubicBezTo>
                      <a:pt x="411415" y="304858"/>
                      <a:pt x="411415" y="307601"/>
                      <a:pt x="411415" y="307601"/>
                    </a:cubicBezTo>
                    <a:cubicBezTo>
                      <a:pt x="458042" y="302115"/>
                      <a:pt x="501927" y="302115"/>
                      <a:pt x="548554" y="293887"/>
                    </a:cubicBezTo>
                    <a:cubicBezTo>
                      <a:pt x="617123" y="282916"/>
                      <a:pt x="682949" y="269202"/>
                      <a:pt x="751519" y="258232"/>
                    </a:cubicBezTo>
                    <a:cubicBezTo>
                      <a:pt x="770717" y="255489"/>
                      <a:pt x="789917" y="250003"/>
                      <a:pt x="809117" y="247260"/>
                    </a:cubicBezTo>
                    <a:cubicBezTo>
                      <a:pt x="817345" y="244518"/>
                      <a:pt x="825573" y="241775"/>
                      <a:pt x="825573" y="230804"/>
                    </a:cubicBezTo>
                    <a:cubicBezTo>
                      <a:pt x="825573" y="219832"/>
                      <a:pt x="820088" y="214347"/>
                      <a:pt x="809117" y="214347"/>
                    </a:cubicBezTo>
                    <a:cubicBezTo>
                      <a:pt x="806374" y="214347"/>
                      <a:pt x="803631" y="214347"/>
                      <a:pt x="803631" y="211604"/>
                    </a:cubicBezTo>
                    <a:cubicBezTo>
                      <a:pt x="737805" y="195148"/>
                      <a:pt x="671978" y="178691"/>
                      <a:pt x="608894" y="162235"/>
                    </a:cubicBezTo>
                    <a:cubicBezTo>
                      <a:pt x="600666" y="159492"/>
                      <a:pt x="595180" y="156749"/>
                      <a:pt x="592438" y="145778"/>
                    </a:cubicBezTo>
                    <a:cubicBezTo>
                      <a:pt x="578724" y="107380"/>
                      <a:pt x="565010" y="71723"/>
                      <a:pt x="548554" y="33325"/>
                    </a:cubicBezTo>
                    <a:cubicBezTo>
                      <a:pt x="537582" y="8640"/>
                      <a:pt x="515640" y="-2331"/>
                      <a:pt x="490956" y="411"/>
                    </a:cubicBezTo>
                    <a:cubicBezTo>
                      <a:pt x="474499" y="3154"/>
                      <a:pt x="455300" y="5897"/>
                      <a:pt x="438843" y="8640"/>
                    </a:cubicBezTo>
                    <a:cubicBezTo>
                      <a:pt x="405930" y="14125"/>
                      <a:pt x="375759" y="8640"/>
                      <a:pt x="342846" y="3154"/>
                    </a:cubicBezTo>
                    <a:cubicBezTo>
                      <a:pt x="312676" y="-2331"/>
                      <a:pt x="293476" y="8640"/>
                      <a:pt x="279762" y="36068"/>
                    </a:cubicBezTo>
                    <a:cubicBezTo>
                      <a:pt x="260563" y="74466"/>
                      <a:pt x="244107" y="112865"/>
                      <a:pt x="224907" y="154006"/>
                    </a:cubicBezTo>
                    <a:cubicBezTo>
                      <a:pt x="222164" y="162235"/>
                      <a:pt x="216679" y="167720"/>
                      <a:pt x="205708" y="167720"/>
                    </a:cubicBezTo>
                    <a:cubicBezTo>
                      <a:pt x="142624" y="181434"/>
                      <a:pt x="79541" y="197890"/>
                      <a:pt x="16457" y="211604"/>
                    </a:cubicBezTo>
                    <a:cubicBezTo>
                      <a:pt x="8228" y="214347"/>
                      <a:pt x="0" y="217090"/>
                      <a:pt x="0" y="228061"/>
                    </a:cubicBezTo>
                    <a:cubicBezTo>
                      <a:pt x="0" y="239032"/>
                      <a:pt x="8228" y="241775"/>
                      <a:pt x="16457" y="244518"/>
                    </a:cubicBezTo>
                    <a:cubicBezTo>
                      <a:pt x="79541" y="255489"/>
                      <a:pt x="142624" y="266460"/>
                      <a:pt x="205708" y="280173"/>
                    </a:cubicBezTo>
                    <a:cubicBezTo>
                      <a:pt x="274277" y="293887"/>
                      <a:pt x="342846" y="304858"/>
                      <a:pt x="411415" y="304858"/>
                    </a:cubicBezTo>
                    <a:close/>
                    <a:moveTo>
                      <a:pt x="101482" y="225318"/>
                    </a:moveTo>
                    <a:cubicBezTo>
                      <a:pt x="109711" y="222575"/>
                      <a:pt x="115196" y="222575"/>
                      <a:pt x="123425" y="219832"/>
                    </a:cubicBezTo>
                    <a:cubicBezTo>
                      <a:pt x="159081" y="211604"/>
                      <a:pt x="194737" y="203376"/>
                      <a:pt x="230393" y="195148"/>
                    </a:cubicBezTo>
                    <a:cubicBezTo>
                      <a:pt x="233135" y="195148"/>
                      <a:pt x="238621" y="195148"/>
                      <a:pt x="244107" y="195148"/>
                    </a:cubicBezTo>
                    <a:cubicBezTo>
                      <a:pt x="329132" y="217090"/>
                      <a:pt x="416901" y="217090"/>
                      <a:pt x="504669" y="200633"/>
                    </a:cubicBezTo>
                    <a:cubicBezTo>
                      <a:pt x="507412" y="200633"/>
                      <a:pt x="510154" y="200633"/>
                      <a:pt x="512897" y="197890"/>
                    </a:cubicBezTo>
                    <a:cubicBezTo>
                      <a:pt x="523868" y="195148"/>
                      <a:pt x="529354" y="186920"/>
                      <a:pt x="529354" y="178691"/>
                    </a:cubicBezTo>
                    <a:lnTo>
                      <a:pt x="392216" y="178691"/>
                    </a:lnTo>
                    <a:cubicBezTo>
                      <a:pt x="348331" y="181434"/>
                      <a:pt x="301704" y="175949"/>
                      <a:pt x="257820" y="162235"/>
                    </a:cubicBezTo>
                    <a:cubicBezTo>
                      <a:pt x="260563" y="156749"/>
                      <a:pt x="260563" y="154006"/>
                      <a:pt x="263306" y="151263"/>
                    </a:cubicBezTo>
                    <a:cubicBezTo>
                      <a:pt x="279762" y="115608"/>
                      <a:pt x="296219" y="82694"/>
                      <a:pt x="312676" y="47039"/>
                    </a:cubicBezTo>
                    <a:cubicBezTo>
                      <a:pt x="318161" y="33325"/>
                      <a:pt x="323647" y="30582"/>
                      <a:pt x="340103" y="30582"/>
                    </a:cubicBezTo>
                    <a:cubicBezTo>
                      <a:pt x="370274" y="33325"/>
                      <a:pt x="403187" y="36068"/>
                      <a:pt x="433357" y="36068"/>
                    </a:cubicBezTo>
                    <a:cubicBezTo>
                      <a:pt x="452557" y="36068"/>
                      <a:pt x="474499" y="30582"/>
                      <a:pt x="493698" y="27839"/>
                    </a:cubicBezTo>
                    <a:lnTo>
                      <a:pt x="570496" y="164977"/>
                    </a:lnTo>
                    <a:cubicBezTo>
                      <a:pt x="573239" y="173206"/>
                      <a:pt x="578724" y="178691"/>
                      <a:pt x="589695" y="181434"/>
                    </a:cubicBezTo>
                    <a:cubicBezTo>
                      <a:pt x="633579" y="192405"/>
                      <a:pt x="677463" y="203376"/>
                      <a:pt x="721348" y="214347"/>
                    </a:cubicBezTo>
                    <a:cubicBezTo>
                      <a:pt x="724091" y="214347"/>
                      <a:pt x="729576" y="217090"/>
                      <a:pt x="732319" y="217090"/>
                    </a:cubicBezTo>
                    <a:cubicBezTo>
                      <a:pt x="732319" y="217090"/>
                      <a:pt x="732319" y="219832"/>
                      <a:pt x="732319" y="219832"/>
                    </a:cubicBezTo>
                    <a:cubicBezTo>
                      <a:pt x="715862" y="222575"/>
                      <a:pt x="702148" y="225318"/>
                      <a:pt x="685692" y="228061"/>
                    </a:cubicBezTo>
                    <a:cubicBezTo>
                      <a:pt x="625351" y="239032"/>
                      <a:pt x="567753" y="250003"/>
                      <a:pt x="507412" y="258232"/>
                    </a:cubicBezTo>
                    <a:cubicBezTo>
                      <a:pt x="416901" y="269202"/>
                      <a:pt x="323647" y="263717"/>
                      <a:pt x="233135" y="244518"/>
                    </a:cubicBezTo>
                    <a:cubicBezTo>
                      <a:pt x="191994" y="236289"/>
                      <a:pt x="150852" y="228061"/>
                      <a:pt x="106968" y="222575"/>
                    </a:cubicBezTo>
                    <a:cubicBezTo>
                      <a:pt x="104225" y="230804"/>
                      <a:pt x="101482" y="228061"/>
                      <a:pt x="101482" y="225318"/>
                    </a:cubicBezTo>
                    <a:close/>
                  </a:path>
                </a:pathLst>
              </a:custGeom>
              <a:solidFill>
                <a:srgbClr val="000000"/>
              </a:solidFill>
              <a:ln w="27426" cap="flat">
                <a:noFill/>
                <a:prstDash val="solid"/>
                <a:miter/>
              </a:ln>
            </p:spPr>
            <p:txBody>
              <a:bodyPr rtlCol="0" anchor="ctr"/>
              <a:lstStyle/>
              <a:p>
                <a:endParaRPr lang="en-US"/>
              </a:p>
            </p:txBody>
          </p:sp>
          <p:sp>
            <p:nvSpPr>
              <p:cNvPr id="28" name="Freeform 1305">
                <a:extLst>
                  <a:ext uri="{FF2B5EF4-FFF2-40B4-BE49-F238E27FC236}">
                    <a16:creationId xmlns:a16="http://schemas.microsoft.com/office/drawing/2014/main" id="{024AE66E-8A61-3060-5EAA-A4291198E50F}"/>
                  </a:ext>
                </a:extLst>
              </p:cNvPr>
              <p:cNvSpPr/>
              <p:nvPr/>
            </p:nvSpPr>
            <p:spPr>
              <a:xfrm>
                <a:off x="4595785" y="6003635"/>
                <a:ext cx="230392" cy="410728"/>
              </a:xfrm>
              <a:custGeom>
                <a:avLst/>
                <a:gdLst>
                  <a:gd name="connsiteX0" fmla="*/ 222164 w 230392"/>
                  <a:gd name="connsiteY0" fmla="*/ 2057 h 410728"/>
                  <a:gd name="connsiteX1" fmla="*/ 205708 w 230392"/>
                  <a:gd name="connsiteY1" fmla="*/ 2057 h 410728"/>
                  <a:gd name="connsiteX2" fmla="*/ 112454 w 230392"/>
                  <a:gd name="connsiteY2" fmla="*/ 37713 h 410728"/>
                  <a:gd name="connsiteX3" fmla="*/ 21942 w 230392"/>
                  <a:gd name="connsiteY3" fmla="*/ 150166 h 410728"/>
                  <a:gd name="connsiteX4" fmla="*/ 16457 w 230392"/>
                  <a:gd name="connsiteY4" fmla="*/ 210507 h 410728"/>
                  <a:gd name="connsiteX5" fmla="*/ 0 w 230392"/>
                  <a:gd name="connsiteY5" fmla="*/ 391530 h 410728"/>
                  <a:gd name="connsiteX6" fmla="*/ 0 w 230392"/>
                  <a:gd name="connsiteY6" fmla="*/ 402501 h 410728"/>
                  <a:gd name="connsiteX7" fmla="*/ 16457 w 230392"/>
                  <a:gd name="connsiteY7" fmla="*/ 410729 h 410728"/>
                  <a:gd name="connsiteX8" fmla="*/ 30171 w 230392"/>
                  <a:gd name="connsiteY8" fmla="*/ 394272 h 410728"/>
                  <a:gd name="connsiteX9" fmla="*/ 52112 w 230392"/>
                  <a:gd name="connsiteY9" fmla="*/ 169366 h 410728"/>
                  <a:gd name="connsiteX10" fmla="*/ 131653 w 230392"/>
                  <a:gd name="connsiteY10" fmla="*/ 62398 h 410728"/>
                  <a:gd name="connsiteX11" fmla="*/ 219421 w 230392"/>
                  <a:gd name="connsiteY11" fmla="*/ 29485 h 410728"/>
                  <a:gd name="connsiteX12" fmla="*/ 230392 w 230392"/>
                  <a:gd name="connsiteY12" fmla="*/ 15771 h 410728"/>
                  <a:gd name="connsiteX13" fmla="*/ 222164 w 230392"/>
                  <a:gd name="connsiteY13" fmla="*/ 2057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392" h="410728">
                    <a:moveTo>
                      <a:pt x="222164" y="2057"/>
                    </a:moveTo>
                    <a:cubicBezTo>
                      <a:pt x="216678" y="-686"/>
                      <a:pt x="211193" y="-686"/>
                      <a:pt x="205708" y="2057"/>
                    </a:cubicBezTo>
                    <a:cubicBezTo>
                      <a:pt x="172794" y="13028"/>
                      <a:pt x="142624" y="23999"/>
                      <a:pt x="112454" y="37713"/>
                    </a:cubicBezTo>
                    <a:cubicBezTo>
                      <a:pt x="63084" y="59655"/>
                      <a:pt x="32913" y="98054"/>
                      <a:pt x="21942" y="150166"/>
                    </a:cubicBezTo>
                    <a:cubicBezTo>
                      <a:pt x="19199" y="169366"/>
                      <a:pt x="16457" y="188565"/>
                      <a:pt x="16457" y="210507"/>
                    </a:cubicBezTo>
                    <a:cubicBezTo>
                      <a:pt x="10971" y="270848"/>
                      <a:pt x="5485" y="331189"/>
                      <a:pt x="0" y="391530"/>
                    </a:cubicBezTo>
                    <a:cubicBezTo>
                      <a:pt x="0" y="394272"/>
                      <a:pt x="0" y="399758"/>
                      <a:pt x="0" y="402501"/>
                    </a:cubicBezTo>
                    <a:cubicBezTo>
                      <a:pt x="5485" y="407986"/>
                      <a:pt x="10971" y="410729"/>
                      <a:pt x="16457" y="410729"/>
                    </a:cubicBezTo>
                    <a:cubicBezTo>
                      <a:pt x="24685" y="410729"/>
                      <a:pt x="30171" y="405244"/>
                      <a:pt x="30171" y="394272"/>
                    </a:cubicBezTo>
                    <a:cubicBezTo>
                      <a:pt x="38399" y="320218"/>
                      <a:pt x="43884" y="243420"/>
                      <a:pt x="52112" y="169366"/>
                    </a:cubicBezTo>
                    <a:cubicBezTo>
                      <a:pt x="57598" y="117254"/>
                      <a:pt x="85026" y="81597"/>
                      <a:pt x="131653" y="62398"/>
                    </a:cubicBezTo>
                    <a:cubicBezTo>
                      <a:pt x="161823" y="51427"/>
                      <a:pt x="189251" y="40456"/>
                      <a:pt x="219421" y="29485"/>
                    </a:cubicBezTo>
                    <a:cubicBezTo>
                      <a:pt x="224907" y="26742"/>
                      <a:pt x="230392" y="21257"/>
                      <a:pt x="230392" y="15771"/>
                    </a:cubicBezTo>
                    <a:cubicBezTo>
                      <a:pt x="230392" y="13028"/>
                      <a:pt x="224907" y="4800"/>
                      <a:pt x="222164" y="2057"/>
                    </a:cubicBezTo>
                    <a:close/>
                  </a:path>
                </a:pathLst>
              </a:custGeom>
              <a:solidFill>
                <a:srgbClr val="000000"/>
              </a:solidFill>
              <a:ln w="27426" cap="flat">
                <a:noFill/>
                <a:prstDash val="solid"/>
                <a:miter/>
              </a:ln>
            </p:spPr>
            <p:txBody>
              <a:bodyPr rtlCol="0" anchor="ctr"/>
              <a:lstStyle/>
              <a:p>
                <a:endParaRPr lang="en-US"/>
              </a:p>
            </p:txBody>
          </p:sp>
          <p:sp>
            <p:nvSpPr>
              <p:cNvPr id="29" name="Freeform 1306">
                <a:extLst>
                  <a:ext uri="{FF2B5EF4-FFF2-40B4-BE49-F238E27FC236}">
                    <a16:creationId xmlns:a16="http://schemas.microsoft.com/office/drawing/2014/main" id="{54ECE28B-670A-66C3-7126-78847C1F62EB}"/>
                  </a:ext>
                </a:extLst>
              </p:cNvPr>
              <p:cNvSpPr/>
              <p:nvPr/>
            </p:nvSpPr>
            <p:spPr>
              <a:xfrm>
                <a:off x="4809721" y="5849354"/>
                <a:ext cx="330009" cy="208691"/>
              </a:xfrm>
              <a:custGeom>
                <a:avLst/>
                <a:gdLst>
                  <a:gd name="connsiteX0" fmla="*/ 312676 w 330009"/>
                  <a:gd name="connsiteY0" fmla="*/ 0 h 208691"/>
                  <a:gd name="connsiteX1" fmla="*/ 296219 w 330009"/>
                  <a:gd name="connsiteY1" fmla="*/ 19200 h 208691"/>
                  <a:gd name="connsiteX2" fmla="*/ 296219 w 330009"/>
                  <a:gd name="connsiteY2" fmla="*/ 57598 h 208691"/>
                  <a:gd name="connsiteX3" fmla="*/ 170051 w 330009"/>
                  <a:gd name="connsiteY3" fmla="*/ 181022 h 208691"/>
                  <a:gd name="connsiteX4" fmla="*/ 30170 w 330009"/>
                  <a:gd name="connsiteY4" fmla="*/ 46627 h 208691"/>
                  <a:gd name="connsiteX5" fmla="*/ 30170 w 330009"/>
                  <a:gd name="connsiteY5" fmla="*/ 16457 h 208691"/>
                  <a:gd name="connsiteX6" fmla="*/ 13714 w 330009"/>
                  <a:gd name="connsiteY6" fmla="*/ 0 h 208691"/>
                  <a:gd name="connsiteX7" fmla="*/ 0 w 330009"/>
                  <a:gd name="connsiteY7" fmla="*/ 16457 h 208691"/>
                  <a:gd name="connsiteX8" fmla="*/ 0 w 330009"/>
                  <a:gd name="connsiteY8" fmla="*/ 38399 h 208691"/>
                  <a:gd name="connsiteX9" fmla="*/ 0 w 330009"/>
                  <a:gd name="connsiteY9" fmla="*/ 38399 h 208691"/>
                  <a:gd name="connsiteX10" fmla="*/ 0 w 330009"/>
                  <a:gd name="connsiteY10" fmla="*/ 43884 h 208691"/>
                  <a:gd name="connsiteX11" fmla="*/ 117939 w 330009"/>
                  <a:gd name="connsiteY11" fmla="*/ 202965 h 208691"/>
                  <a:gd name="connsiteX12" fmla="*/ 307190 w 330009"/>
                  <a:gd name="connsiteY12" fmla="*/ 128910 h 208691"/>
                  <a:gd name="connsiteX13" fmla="*/ 329132 w 330009"/>
                  <a:gd name="connsiteY13" fmla="*/ 16457 h 208691"/>
                  <a:gd name="connsiteX14" fmla="*/ 312676 w 330009"/>
                  <a:gd name="connsiteY14" fmla="*/ 0 h 208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0009" h="208691">
                    <a:moveTo>
                      <a:pt x="312676" y="0"/>
                    </a:moveTo>
                    <a:cubicBezTo>
                      <a:pt x="301704" y="0"/>
                      <a:pt x="296219" y="5486"/>
                      <a:pt x="296219" y="19200"/>
                    </a:cubicBezTo>
                    <a:cubicBezTo>
                      <a:pt x="296219" y="32913"/>
                      <a:pt x="296219" y="43884"/>
                      <a:pt x="296219" y="57598"/>
                    </a:cubicBezTo>
                    <a:cubicBezTo>
                      <a:pt x="293476" y="123424"/>
                      <a:pt x="235878" y="178280"/>
                      <a:pt x="170051" y="181022"/>
                    </a:cubicBezTo>
                    <a:cubicBezTo>
                      <a:pt x="90511" y="183765"/>
                      <a:pt x="30170" y="126167"/>
                      <a:pt x="30170" y="46627"/>
                    </a:cubicBezTo>
                    <a:cubicBezTo>
                      <a:pt x="30170" y="35656"/>
                      <a:pt x="30170" y="27428"/>
                      <a:pt x="30170" y="16457"/>
                    </a:cubicBezTo>
                    <a:cubicBezTo>
                      <a:pt x="30170" y="5486"/>
                      <a:pt x="21942" y="0"/>
                      <a:pt x="13714" y="0"/>
                    </a:cubicBezTo>
                    <a:cubicBezTo>
                      <a:pt x="5485" y="0"/>
                      <a:pt x="0" y="5486"/>
                      <a:pt x="0" y="16457"/>
                    </a:cubicBezTo>
                    <a:cubicBezTo>
                      <a:pt x="0" y="24686"/>
                      <a:pt x="0" y="32913"/>
                      <a:pt x="0" y="38399"/>
                    </a:cubicBezTo>
                    <a:cubicBezTo>
                      <a:pt x="0" y="38399"/>
                      <a:pt x="0" y="38399"/>
                      <a:pt x="0" y="38399"/>
                    </a:cubicBezTo>
                    <a:cubicBezTo>
                      <a:pt x="0" y="41141"/>
                      <a:pt x="0" y="43884"/>
                      <a:pt x="0" y="43884"/>
                    </a:cubicBezTo>
                    <a:cubicBezTo>
                      <a:pt x="0" y="117939"/>
                      <a:pt x="49370" y="183765"/>
                      <a:pt x="117939" y="202965"/>
                    </a:cubicBezTo>
                    <a:cubicBezTo>
                      <a:pt x="191994" y="222164"/>
                      <a:pt x="268791" y="191993"/>
                      <a:pt x="307190" y="128910"/>
                    </a:cubicBezTo>
                    <a:cubicBezTo>
                      <a:pt x="329132" y="93255"/>
                      <a:pt x="331875" y="57598"/>
                      <a:pt x="329132" y="16457"/>
                    </a:cubicBezTo>
                    <a:cubicBezTo>
                      <a:pt x="326390" y="8229"/>
                      <a:pt x="320904" y="2743"/>
                      <a:pt x="312676" y="0"/>
                    </a:cubicBezTo>
                    <a:close/>
                  </a:path>
                </a:pathLst>
              </a:custGeom>
              <a:solidFill>
                <a:srgbClr val="000000"/>
              </a:solidFill>
              <a:ln w="27426" cap="flat">
                <a:noFill/>
                <a:prstDash val="solid"/>
                <a:miter/>
              </a:ln>
            </p:spPr>
            <p:txBody>
              <a:bodyPr rtlCol="0" anchor="ctr"/>
              <a:lstStyle/>
              <a:p>
                <a:endParaRPr lang="en-US"/>
              </a:p>
            </p:txBody>
          </p:sp>
          <p:sp>
            <p:nvSpPr>
              <p:cNvPr id="30" name="Freeform 1307">
                <a:extLst>
                  <a:ext uri="{FF2B5EF4-FFF2-40B4-BE49-F238E27FC236}">
                    <a16:creationId xmlns:a16="http://schemas.microsoft.com/office/drawing/2014/main" id="{3FF46B05-9C4E-7964-6C42-8893A7522692}"/>
                  </a:ext>
                </a:extLst>
              </p:cNvPr>
              <p:cNvSpPr/>
              <p:nvPr/>
            </p:nvSpPr>
            <p:spPr>
              <a:xfrm>
                <a:off x="4908461" y="5901468"/>
                <a:ext cx="128910" cy="82282"/>
              </a:xfrm>
              <a:custGeom>
                <a:avLst/>
                <a:gdLst>
                  <a:gd name="connsiteX0" fmla="*/ 95997 w 128910"/>
                  <a:gd name="connsiteY0" fmla="*/ 19199 h 82282"/>
                  <a:gd name="connsiteX1" fmla="*/ 90511 w 128910"/>
                  <a:gd name="connsiteY1" fmla="*/ 35656 h 82282"/>
                  <a:gd name="connsiteX2" fmla="*/ 54855 w 128910"/>
                  <a:gd name="connsiteY2" fmla="*/ 49369 h 82282"/>
                  <a:gd name="connsiteX3" fmla="*/ 30171 w 128910"/>
                  <a:gd name="connsiteY3" fmla="*/ 19199 h 82282"/>
                  <a:gd name="connsiteX4" fmla="*/ 13714 w 128910"/>
                  <a:gd name="connsiteY4" fmla="*/ 0 h 82282"/>
                  <a:gd name="connsiteX5" fmla="*/ 0 w 128910"/>
                  <a:gd name="connsiteY5" fmla="*/ 21942 h 82282"/>
                  <a:gd name="connsiteX6" fmla="*/ 65827 w 128910"/>
                  <a:gd name="connsiteY6" fmla="*/ 82283 h 82282"/>
                  <a:gd name="connsiteX7" fmla="*/ 128910 w 128910"/>
                  <a:gd name="connsiteY7" fmla="*/ 21942 h 82282"/>
                  <a:gd name="connsiteX8" fmla="*/ 115197 w 128910"/>
                  <a:gd name="connsiteY8" fmla="*/ 2742 h 82282"/>
                  <a:gd name="connsiteX9" fmla="*/ 95997 w 128910"/>
                  <a:gd name="connsiteY9" fmla="*/ 19199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10" h="82282">
                    <a:moveTo>
                      <a:pt x="95997" y="19199"/>
                    </a:moveTo>
                    <a:cubicBezTo>
                      <a:pt x="95997" y="24685"/>
                      <a:pt x="93254" y="30170"/>
                      <a:pt x="90511" y="35656"/>
                    </a:cubicBezTo>
                    <a:cubicBezTo>
                      <a:pt x="82283" y="46626"/>
                      <a:pt x="68569" y="52112"/>
                      <a:pt x="54855" y="49369"/>
                    </a:cubicBezTo>
                    <a:cubicBezTo>
                      <a:pt x="41142" y="43884"/>
                      <a:pt x="32914" y="35656"/>
                      <a:pt x="30171" y="19199"/>
                    </a:cubicBezTo>
                    <a:cubicBezTo>
                      <a:pt x="27428" y="5485"/>
                      <a:pt x="21942" y="0"/>
                      <a:pt x="13714" y="0"/>
                    </a:cubicBezTo>
                    <a:cubicBezTo>
                      <a:pt x="2743" y="0"/>
                      <a:pt x="0" y="8228"/>
                      <a:pt x="0" y="21942"/>
                    </a:cubicBezTo>
                    <a:cubicBezTo>
                      <a:pt x="2743" y="54855"/>
                      <a:pt x="30171" y="82283"/>
                      <a:pt x="65827" y="82283"/>
                    </a:cubicBezTo>
                    <a:cubicBezTo>
                      <a:pt x="98740" y="82283"/>
                      <a:pt x="128910" y="54855"/>
                      <a:pt x="128910" y="21942"/>
                    </a:cubicBezTo>
                    <a:cubicBezTo>
                      <a:pt x="128910" y="10971"/>
                      <a:pt x="123425" y="2742"/>
                      <a:pt x="115197" y="2742"/>
                    </a:cubicBezTo>
                    <a:cubicBezTo>
                      <a:pt x="104225" y="2742"/>
                      <a:pt x="98740" y="8228"/>
                      <a:pt x="95997" y="19199"/>
                    </a:cubicBezTo>
                    <a:close/>
                  </a:path>
                </a:pathLst>
              </a:custGeom>
              <a:solidFill>
                <a:srgbClr val="000000"/>
              </a:solidFill>
              <a:ln w="27426" cap="flat">
                <a:noFill/>
                <a:prstDash val="solid"/>
                <a:miter/>
              </a:ln>
            </p:spPr>
            <p:txBody>
              <a:bodyPr rtlCol="0" anchor="ctr"/>
              <a:lstStyle/>
              <a:p>
                <a:endParaRPr lang="en-US"/>
              </a:p>
            </p:txBody>
          </p:sp>
          <p:sp>
            <p:nvSpPr>
              <p:cNvPr id="31" name="Freeform 1308">
                <a:extLst>
                  <a:ext uri="{FF2B5EF4-FFF2-40B4-BE49-F238E27FC236}">
                    <a16:creationId xmlns:a16="http://schemas.microsoft.com/office/drawing/2014/main" id="{C5267517-4C00-5BE6-15A3-CBD564AA32A2}"/>
                  </a:ext>
                </a:extLst>
              </p:cNvPr>
              <p:cNvSpPr/>
              <p:nvPr/>
            </p:nvSpPr>
            <p:spPr>
              <a:xfrm>
                <a:off x="4870062" y="6057804"/>
                <a:ext cx="213935" cy="359302"/>
              </a:xfrm>
              <a:custGeom>
                <a:avLst/>
                <a:gdLst>
                  <a:gd name="connsiteX0" fmla="*/ 194737 w 213935"/>
                  <a:gd name="connsiteY0" fmla="*/ 2743 h 359302"/>
                  <a:gd name="connsiteX1" fmla="*/ 178280 w 213935"/>
                  <a:gd name="connsiteY1" fmla="*/ 16457 h 359302"/>
                  <a:gd name="connsiteX2" fmla="*/ 178280 w 213935"/>
                  <a:gd name="connsiteY2" fmla="*/ 21943 h 359302"/>
                  <a:gd name="connsiteX3" fmla="*/ 104225 w 213935"/>
                  <a:gd name="connsiteY3" fmla="*/ 87769 h 359302"/>
                  <a:gd name="connsiteX4" fmla="*/ 32913 w 213935"/>
                  <a:gd name="connsiteY4" fmla="*/ 19200 h 359302"/>
                  <a:gd name="connsiteX5" fmla="*/ 16457 w 213935"/>
                  <a:gd name="connsiteY5" fmla="*/ 0 h 359302"/>
                  <a:gd name="connsiteX6" fmla="*/ 0 w 213935"/>
                  <a:gd name="connsiteY6" fmla="*/ 21943 h 359302"/>
                  <a:gd name="connsiteX7" fmla="*/ 79540 w 213935"/>
                  <a:gd name="connsiteY7" fmla="*/ 117939 h 359302"/>
                  <a:gd name="connsiteX8" fmla="*/ 90511 w 213935"/>
                  <a:gd name="connsiteY8" fmla="*/ 131653 h 359302"/>
                  <a:gd name="connsiteX9" fmla="*/ 90511 w 213935"/>
                  <a:gd name="connsiteY9" fmla="*/ 235878 h 359302"/>
                  <a:gd name="connsiteX10" fmla="*/ 90511 w 213935"/>
                  <a:gd name="connsiteY10" fmla="*/ 235878 h 359302"/>
                  <a:gd name="connsiteX11" fmla="*/ 90511 w 213935"/>
                  <a:gd name="connsiteY11" fmla="*/ 337360 h 359302"/>
                  <a:gd name="connsiteX12" fmla="*/ 90511 w 213935"/>
                  <a:gd name="connsiteY12" fmla="*/ 348331 h 359302"/>
                  <a:gd name="connsiteX13" fmla="*/ 106968 w 213935"/>
                  <a:gd name="connsiteY13" fmla="*/ 359302 h 359302"/>
                  <a:gd name="connsiteX14" fmla="*/ 123425 w 213935"/>
                  <a:gd name="connsiteY14" fmla="*/ 345588 h 359302"/>
                  <a:gd name="connsiteX15" fmla="*/ 123425 w 213935"/>
                  <a:gd name="connsiteY15" fmla="*/ 337360 h 359302"/>
                  <a:gd name="connsiteX16" fmla="*/ 123425 w 213935"/>
                  <a:gd name="connsiteY16" fmla="*/ 134395 h 359302"/>
                  <a:gd name="connsiteX17" fmla="*/ 134395 w 213935"/>
                  <a:gd name="connsiteY17" fmla="*/ 120681 h 359302"/>
                  <a:gd name="connsiteX18" fmla="*/ 172794 w 213935"/>
                  <a:gd name="connsiteY18" fmla="*/ 101483 h 359302"/>
                  <a:gd name="connsiteX19" fmla="*/ 213936 w 213935"/>
                  <a:gd name="connsiteY19" fmla="*/ 21943 h 359302"/>
                  <a:gd name="connsiteX20" fmla="*/ 194737 w 213935"/>
                  <a:gd name="connsiteY20" fmla="*/ 2743 h 35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3935" h="359302">
                    <a:moveTo>
                      <a:pt x="194737" y="2743"/>
                    </a:moveTo>
                    <a:cubicBezTo>
                      <a:pt x="186508" y="2743"/>
                      <a:pt x="178280" y="8229"/>
                      <a:pt x="178280" y="16457"/>
                    </a:cubicBezTo>
                    <a:cubicBezTo>
                      <a:pt x="178280" y="19200"/>
                      <a:pt x="178280" y="21943"/>
                      <a:pt x="178280" y="21943"/>
                    </a:cubicBezTo>
                    <a:cubicBezTo>
                      <a:pt x="175537" y="60341"/>
                      <a:pt x="142624" y="90512"/>
                      <a:pt x="104225" y="87769"/>
                    </a:cubicBezTo>
                    <a:cubicBezTo>
                      <a:pt x="65826" y="87769"/>
                      <a:pt x="35656" y="57598"/>
                      <a:pt x="32913" y="19200"/>
                    </a:cubicBezTo>
                    <a:cubicBezTo>
                      <a:pt x="32913" y="5486"/>
                      <a:pt x="27428" y="0"/>
                      <a:pt x="16457" y="0"/>
                    </a:cubicBezTo>
                    <a:cubicBezTo>
                      <a:pt x="5485" y="0"/>
                      <a:pt x="0" y="8229"/>
                      <a:pt x="0" y="21943"/>
                    </a:cubicBezTo>
                    <a:cubicBezTo>
                      <a:pt x="2743" y="68569"/>
                      <a:pt x="32913" y="104225"/>
                      <a:pt x="79540" y="117939"/>
                    </a:cubicBezTo>
                    <a:cubicBezTo>
                      <a:pt x="87768" y="120681"/>
                      <a:pt x="90511" y="123424"/>
                      <a:pt x="90511" y="131653"/>
                    </a:cubicBezTo>
                    <a:cubicBezTo>
                      <a:pt x="90511" y="167309"/>
                      <a:pt x="90511" y="200222"/>
                      <a:pt x="90511" y="235878"/>
                    </a:cubicBezTo>
                    <a:cubicBezTo>
                      <a:pt x="90511" y="235878"/>
                      <a:pt x="90511" y="235878"/>
                      <a:pt x="90511" y="235878"/>
                    </a:cubicBezTo>
                    <a:cubicBezTo>
                      <a:pt x="90511" y="268791"/>
                      <a:pt x="90511" y="301704"/>
                      <a:pt x="90511" y="337360"/>
                    </a:cubicBezTo>
                    <a:cubicBezTo>
                      <a:pt x="90511" y="340102"/>
                      <a:pt x="90511" y="345588"/>
                      <a:pt x="90511" y="348331"/>
                    </a:cubicBezTo>
                    <a:cubicBezTo>
                      <a:pt x="93254" y="356559"/>
                      <a:pt x="98740" y="359302"/>
                      <a:pt x="106968" y="359302"/>
                    </a:cubicBezTo>
                    <a:cubicBezTo>
                      <a:pt x="115196" y="359302"/>
                      <a:pt x="120682" y="353816"/>
                      <a:pt x="123425" y="345588"/>
                    </a:cubicBezTo>
                    <a:cubicBezTo>
                      <a:pt x="123425" y="342845"/>
                      <a:pt x="123425" y="340102"/>
                      <a:pt x="123425" y="337360"/>
                    </a:cubicBezTo>
                    <a:cubicBezTo>
                      <a:pt x="123425" y="268791"/>
                      <a:pt x="123425" y="200222"/>
                      <a:pt x="123425" y="134395"/>
                    </a:cubicBezTo>
                    <a:cubicBezTo>
                      <a:pt x="123425" y="126167"/>
                      <a:pt x="126167" y="123424"/>
                      <a:pt x="134395" y="120681"/>
                    </a:cubicBezTo>
                    <a:cubicBezTo>
                      <a:pt x="148109" y="115196"/>
                      <a:pt x="161823" y="109710"/>
                      <a:pt x="172794" y="101483"/>
                    </a:cubicBezTo>
                    <a:cubicBezTo>
                      <a:pt x="200222" y="82283"/>
                      <a:pt x="211193" y="54855"/>
                      <a:pt x="213936" y="21943"/>
                    </a:cubicBezTo>
                    <a:cubicBezTo>
                      <a:pt x="208450" y="10971"/>
                      <a:pt x="202965" y="2743"/>
                      <a:pt x="194737" y="2743"/>
                    </a:cubicBezTo>
                    <a:close/>
                  </a:path>
                </a:pathLst>
              </a:custGeom>
              <a:solidFill>
                <a:srgbClr val="000000"/>
              </a:solidFill>
              <a:ln w="27426" cap="flat">
                <a:noFill/>
                <a:prstDash val="solid"/>
                <a:miter/>
              </a:ln>
            </p:spPr>
            <p:txBody>
              <a:bodyPr rtlCol="0" anchor="ctr"/>
              <a:lstStyle/>
              <a:p>
                <a:endParaRPr lang="en-US"/>
              </a:p>
            </p:txBody>
          </p:sp>
        </p:grpSp>
        <p:sp>
          <p:nvSpPr>
            <p:cNvPr id="13" name="Freeform 1290">
              <a:extLst>
                <a:ext uri="{FF2B5EF4-FFF2-40B4-BE49-F238E27FC236}">
                  <a16:creationId xmlns:a16="http://schemas.microsoft.com/office/drawing/2014/main" id="{551A9A11-4494-E665-4598-E3ED4D670193}"/>
                </a:ext>
              </a:extLst>
            </p:cNvPr>
            <p:cNvSpPr/>
            <p:nvPr/>
          </p:nvSpPr>
          <p:spPr>
            <a:xfrm>
              <a:off x="5185480" y="5860326"/>
              <a:ext cx="326389" cy="573237"/>
            </a:xfrm>
            <a:custGeom>
              <a:avLst/>
              <a:gdLst>
                <a:gd name="connsiteX0" fmla="*/ 326389 w 326389"/>
                <a:gd name="connsiteY0" fmla="*/ 285247 h 573237"/>
                <a:gd name="connsiteX1" fmla="*/ 326389 w 326389"/>
                <a:gd name="connsiteY1" fmla="*/ 507411 h 573237"/>
                <a:gd name="connsiteX2" fmla="*/ 260563 w 326389"/>
                <a:gd name="connsiteY2" fmla="*/ 573237 h 573237"/>
                <a:gd name="connsiteX3" fmla="*/ 65826 w 326389"/>
                <a:gd name="connsiteY3" fmla="*/ 573237 h 573237"/>
                <a:gd name="connsiteX4" fmla="*/ 0 w 326389"/>
                <a:gd name="connsiteY4" fmla="*/ 507411 h 573237"/>
                <a:gd name="connsiteX5" fmla="*/ 0 w 326389"/>
                <a:gd name="connsiteY5" fmla="*/ 63083 h 573237"/>
                <a:gd name="connsiteX6" fmla="*/ 63083 w 326389"/>
                <a:gd name="connsiteY6" fmla="*/ 0 h 573237"/>
                <a:gd name="connsiteX7" fmla="*/ 263306 w 326389"/>
                <a:gd name="connsiteY7" fmla="*/ 0 h 573237"/>
                <a:gd name="connsiteX8" fmla="*/ 326389 w 326389"/>
                <a:gd name="connsiteY8" fmla="*/ 63083 h 573237"/>
                <a:gd name="connsiteX9" fmla="*/ 326389 w 326389"/>
                <a:gd name="connsiteY9" fmla="*/ 285247 h 573237"/>
                <a:gd name="connsiteX10" fmla="*/ 293476 w 326389"/>
                <a:gd name="connsiteY10" fmla="*/ 449813 h 573237"/>
                <a:gd name="connsiteX11" fmla="*/ 293476 w 326389"/>
                <a:gd name="connsiteY11" fmla="*/ 438842 h 573237"/>
                <a:gd name="connsiteX12" fmla="*/ 293476 w 326389"/>
                <a:gd name="connsiteY12" fmla="*/ 63083 h 573237"/>
                <a:gd name="connsiteX13" fmla="*/ 260563 w 326389"/>
                <a:gd name="connsiteY13" fmla="*/ 30170 h 573237"/>
                <a:gd name="connsiteX14" fmla="*/ 63083 w 326389"/>
                <a:gd name="connsiteY14" fmla="*/ 30170 h 573237"/>
                <a:gd name="connsiteX15" fmla="*/ 30171 w 326389"/>
                <a:gd name="connsiteY15" fmla="*/ 63083 h 573237"/>
                <a:gd name="connsiteX16" fmla="*/ 30171 w 326389"/>
                <a:gd name="connsiteY16" fmla="*/ 438842 h 573237"/>
                <a:gd name="connsiteX17" fmla="*/ 30171 w 326389"/>
                <a:gd name="connsiteY17" fmla="*/ 449813 h 573237"/>
                <a:gd name="connsiteX18" fmla="*/ 293476 w 326389"/>
                <a:gd name="connsiteY18" fmla="*/ 449813 h 573237"/>
                <a:gd name="connsiteX19" fmla="*/ 293476 w 326389"/>
                <a:gd name="connsiteY19" fmla="*/ 482725 h 573237"/>
                <a:gd name="connsiteX20" fmla="*/ 279763 w 326389"/>
                <a:gd name="connsiteY20" fmla="*/ 482725 h 573237"/>
                <a:gd name="connsiteX21" fmla="*/ 60341 w 326389"/>
                <a:gd name="connsiteY21" fmla="*/ 482725 h 573237"/>
                <a:gd name="connsiteX22" fmla="*/ 32914 w 326389"/>
                <a:gd name="connsiteY22" fmla="*/ 512896 h 573237"/>
                <a:gd name="connsiteX23" fmla="*/ 57598 w 326389"/>
                <a:gd name="connsiteY23" fmla="*/ 537581 h 573237"/>
                <a:gd name="connsiteX24" fmla="*/ 82283 w 326389"/>
                <a:gd name="connsiteY24" fmla="*/ 537581 h 573237"/>
                <a:gd name="connsiteX25" fmla="*/ 263306 w 326389"/>
                <a:gd name="connsiteY25" fmla="*/ 537581 h 573237"/>
                <a:gd name="connsiteX26" fmla="*/ 290734 w 326389"/>
                <a:gd name="connsiteY26" fmla="*/ 518382 h 573237"/>
                <a:gd name="connsiteX27" fmla="*/ 293476 w 326389"/>
                <a:gd name="connsiteY27" fmla="*/ 482725 h 573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6389" h="573237">
                  <a:moveTo>
                    <a:pt x="326389" y="285247"/>
                  </a:moveTo>
                  <a:cubicBezTo>
                    <a:pt x="326389" y="359301"/>
                    <a:pt x="326389" y="433356"/>
                    <a:pt x="326389" y="507411"/>
                  </a:cubicBezTo>
                  <a:cubicBezTo>
                    <a:pt x="326389" y="548552"/>
                    <a:pt x="304447" y="570494"/>
                    <a:pt x="260563" y="573237"/>
                  </a:cubicBezTo>
                  <a:cubicBezTo>
                    <a:pt x="194737" y="573237"/>
                    <a:pt x="131653" y="573237"/>
                    <a:pt x="65826" y="573237"/>
                  </a:cubicBezTo>
                  <a:cubicBezTo>
                    <a:pt x="24685" y="573237"/>
                    <a:pt x="0" y="548552"/>
                    <a:pt x="0" y="507411"/>
                  </a:cubicBezTo>
                  <a:cubicBezTo>
                    <a:pt x="0" y="359301"/>
                    <a:pt x="0" y="211192"/>
                    <a:pt x="0" y="63083"/>
                  </a:cubicBezTo>
                  <a:cubicBezTo>
                    <a:pt x="0" y="24685"/>
                    <a:pt x="24685" y="0"/>
                    <a:pt x="63083" y="0"/>
                  </a:cubicBezTo>
                  <a:cubicBezTo>
                    <a:pt x="128910" y="0"/>
                    <a:pt x="194737" y="0"/>
                    <a:pt x="263306" y="0"/>
                  </a:cubicBezTo>
                  <a:cubicBezTo>
                    <a:pt x="304447" y="0"/>
                    <a:pt x="326389" y="24685"/>
                    <a:pt x="326389" y="63083"/>
                  </a:cubicBezTo>
                  <a:cubicBezTo>
                    <a:pt x="326389" y="137138"/>
                    <a:pt x="326389" y="211192"/>
                    <a:pt x="326389" y="285247"/>
                  </a:cubicBezTo>
                  <a:close/>
                  <a:moveTo>
                    <a:pt x="293476" y="449813"/>
                  </a:moveTo>
                  <a:cubicBezTo>
                    <a:pt x="293476" y="444327"/>
                    <a:pt x="293476" y="441584"/>
                    <a:pt x="293476" y="438842"/>
                  </a:cubicBezTo>
                  <a:cubicBezTo>
                    <a:pt x="293476" y="312675"/>
                    <a:pt x="293476" y="189250"/>
                    <a:pt x="293476" y="63083"/>
                  </a:cubicBezTo>
                  <a:cubicBezTo>
                    <a:pt x="293476" y="41141"/>
                    <a:pt x="282505" y="30170"/>
                    <a:pt x="260563" y="30170"/>
                  </a:cubicBezTo>
                  <a:cubicBezTo>
                    <a:pt x="194737" y="30170"/>
                    <a:pt x="128910" y="30170"/>
                    <a:pt x="63083" y="30170"/>
                  </a:cubicBezTo>
                  <a:cubicBezTo>
                    <a:pt x="41142" y="30170"/>
                    <a:pt x="30171" y="41141"/>
                    <a:pt x="30171" y="63083"/>
                  </a:cubicBezTo>
                  <a:cubicBezTo>
                    <a:pt x="30171" y="189250"/>
                    <a:pt x="30171" y="312675"/>
                    <a:pt x="30171" y="438842"/>
                  </a:cubicBezTo>
                  <a:cubicBezTo>
                    <a:pt x="30171" y="441584"/>
                    <a:pt x="30171" y="447070"/>
                    <a:pt x="30171" y="449813"/>
                  </a:cubicBezTo>
                  <a:cubicBezTo>
                    <a:pt x="120682" y="449813"/>
                    <a:pt x="205708" y="449813"/>
                    <a:pt x="293476" y="449813"/>
                  </a:cubicBezTo>
                  <a:close/>
                  <a:moveTo>
                    <a:pt x="293476" y="482725"/>
                  </a:moveTo>
                  <a:cubicBezTo>
                    <a:pt x="287991" y="482725"/>
                    <a:pt x="285248" y="482725"/>
                    <a:pt x="279763" y="482725"/>
                  </a:cubicBezTo>
                  <a:cubicBezTo>
                    <a:pt x="205708" y="482725"/>
                    <a:pt x="134395" y="482725"/>
                    <a:pt x="60341" y="482725"/>
                  </a:cubicBezTo>
                  <a:cubicBezTo>
                    <a:pt x="30171" y="482725"/>
                    <a:pt x="30171" y="482725"/>
                    <a:pt x="32914" y="512896"/>
                  </a:cubicBezTo>
                  <a:cubicBezTo>
                    <a:pt x="35656" y="526610"/>
                    <a:pt x="43884" y="537581"/>
                    <a:pt x="57598" y="537581"/>
                  </a:cubicBezTo>
                  <a:cubicBezTo>
                    <a:pt x="65826" y="537581"/>
                    <a:pt x="74055" y="537581"/>
                    <a:pt x="82283" y="537581"/>
                  </a:cubicBezTo>
                  <a:cubicBezTo>
                    <a:pt x="142624" y="537581"/>
                    <a:pt x="202965" y="537581"/>
                    <a:pt x="263306" y="537581"/>
                  </a:cubicBezTo>
                  <a:cubicBezTo>
                    <a:pt x="277020" y="537581"/>
                    <a:pt x="287991" y="532096"/>
                    <a:pt x="290734" y="518382"/>
                  </a:cubicBezTo>
                  <a:cubicBezTo>
                    <a:pt x="293476" y="507411"/>
                    <a:pt x="293476" y="496439"/>
                    <a:pt x="293476" y="482725"/>
                  </a:cubicBezTo>
                  <a:close/>
                </a:path>
              </a:pathLst>
            </a:custGeom>
            <a:solidFill>
              <a:srgbClr val="000000"/>
            </a:solidFill>
            <a:ln w="27426" cap="flat">
              <a:noFill/>
              <a:prstDash val="solid"/>
              <a:miter/>
            </a:ln>
          </p:spPr>
          <p:txBody>
            <a:bodyPr rtlCol="0" anchor="ctr"/>
            <a:lstStyle/>
            <a:p>
              <a:endParaRPr lang="en-US"/>
            </a:p>
          </p:txBody>
        </p:sp>
        <p:sp>
          <p:nvSpPr>
            <p:cNvPr id="14" name="Freeform 1291">
              <a:extLst>
                <a:ext uri="{FF2B5EF4-FFF2-40B4-BE49-F238E27FC236}">
                  <a16:creationId xmlns:a16="http://schemas.microsoft.com/office/drawing/2014/main" id="{4C29E3C2-7A73-664B-7192-3DB0D1FAC7D7}"/>
                </a:ext>
              </a:extLst>
            </p:cNvPr>
            <p:cNvSpPr/>
            <p:nvPr/>
          </p:nvSpPr>
          <p:spPr>
            <a:xfrm>
              <a:off x="4804236" y="5852097"/>
              <a:ext cx="329794" cy="212798"/>
            </a:xfrm>
            <a:custGeom>
              <a:avLst/>
              <a:gdLst>
                <a:gd name="connsiteX0" fmla="*/ 2743 w 329794"/>
                <a:gd name="connsiteY0" fmla="*/ 38399 h 212798"/>
                <a:gd name="connsiteX1" fmla="*/ 2743 w 329794"/>
                <a:gd name="connsiteY1" fmla="*/ 16457 h 212798"/>
                <a:gd name="connsiteX2" fmla="*/ 16456 w 329794"/>
                <a:gd name="connsiteY2" fmla="*/ 0 h 212798"/>
                <a:gd name="connsiteX3" fmla="*/ 32913 w 329794"/>
                <a:gd name="connsiteY3" fmla="*/ 16457 h 212798"/>
                <a:gd name="connsiteX4" fmla="*/ 32913 w 329794"/>
                <a:gd name="connsiteY4" fmla="*/ 46627 h 212798"/>
                <a:gd name="connsiteX5" fmla="*/ 172794 w 329794"/>
                <a:gd name="connsiteY5" fmla="*/ 181022 h 212798"/>
                <a:gd name="connsiteX6" fmla="*/ 298961 w 329794"/>
                <a:gd name="connsiteY6" fmla="*/ 57598 h 212798"/>
                <a:gd name="connsiteX7" fmla="*/ 298961 w 329794"/>
                <a:gd name="connsiteY7" fmla="*/ 19200 h 212798"/>
                <a:gd name="connsiteX8" fmla="*/ 315418 w 329794"/>
                <a:gd name="connsiteY8" fmla="*/ 0 h 212798"/>
                <a:gd name="connsiteX9" fmla="*/ 329132 w 329794"/>
                <a:gd name="connsiteY9" fmla="*/ 19200 h 212798"/>
                <a:gd name="connsiteX10" fmla="*/ 307189 w 329794"/>
                <a:gd name="connsiteY10" fmla="*/ 131653 h 212798"/>
                <a:gd name="connsiteX11" fmla="*/ 117939 w 329794"/>
                <a:gd name="connsiteY11" fmla="*/ 205707 h 212798"/>
                <a:gd name="connsiteX12" fmla="*/ 0 w 329794"/>
                <a:gd name="connsiteY12" fmla="*/ 46627 h 212798"/>
                <a:gd name="connsiteX13" fmla="*/ 2743 w 329794"/>
                <a:gd name="connsiteY13" fmla="*/ 38399 h 212798"/>
                <a:gd name="connsiteX14" fmla="*/ 2743 w 329794"/>
                <a:gd name="connsiteY14" fmla="*/ 38399 h 212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9794" h="212798">
                  <a:moveTo>
                    <a:pt x="2743" y="38399"/>
                  </a:moveTo>
                  <a:cubicBezTo>
                    <a:pt x="2743" y="30171"/>
                    <a:pt x="2743" y="21943"/>
                    <a:pt x="2743" y="16457"/>
                  </a:cubicBezTo>
                  <a:cubicBezTo>
                    <a:pt x="2743" y="8229"/>
                    <a:pt x="8228" y="0"/>
                    <a:pt x="16456" y="0"/>
                  </a:cubicBezTo>
                  <a:cubicBezTo>
                    <a:pt x="24685" y="0"/>
                    <a:pt x="32913" y="5486"/>
                    <a:pt x="32913" y="16457"/>
                  </a:cubicBezTo>
                  <a:cubicBezTo>
                    <a:pt x="32913" y="27428"/>
                    <a:pt x="32913" y="35656"/>
                    <a:pt x="32913" y="46627"/>
                  </a:cubicBezTo>
                  <a:cubicBezTo>
                    <a:pt x="35656" y="126167"/>
                    <a:pt x="95997" y="181022"/>
                    <a:pt x="172794" y="181022"/>
                  </a:cubicBezTo>
                  <a:cubicBezTo>
                    <a:pt x="238621" y="178280"/>
                    <a:pt x="293476" y="123424"/>
                    <a:pt x="298961" y="57598"/>
                  </a:cubicBezTo>
                  <a:cubicBezTo>
                    <a:pt x="298961" y="43884"/>
                    <a:pt x="298961" y="32913"/>
                    <a:pt x="298961" y="19200"/>
                  </a:cubicBezTo>
                  <a:cubicBezTo>
                    <a:pt x="298961" y="8229"/>
                    <a:pt x="304447" y="0"/>
                    <a:pt x="315418" y="0"/>
                  </a:cubicBezTo>
                  <a:cubicBezTo>
                    <a:pt x="326389" y="0"/>
                    <a:pt x="329132" y="8229"/>
                    <a:pt x="329132" y="19200"/>
                  </a:cubicBezTo>
                  <a:cubicBezTo>
                    <a:pt x="331875" y="57598"/>
                    <a:pt x="326389" y="95997"/>
                    <a:pt x="307189" y="131653"/>
                  </a:cubicBezTo>
                  <a:cubicBezTo>
                    <a:pt x="268791" y="197479"/>
                    <a:pt x="191994" y="227650"/>
                    <a:pt x="117939" y="205707"/>
                  </a:cubicBezTo>
                  <a:cubicBezTo>
                    <a:pt x="46627" y="186508"/>
                    <a:pt x="0" y="120681"/>
                    <a:pt x="0" y="46627"/>
                  </a:cubicBezTo>
                  <a:cubicBezTo>
                    <a:pt x="2743" y="41141"/>
                    <a:pt x="2743" y="41141"/>
                    <a:pt x="2743" y="38399"/>
                  </a:cubicBezTo>
                  <a:cubicBezTo>
                    <a:pt x="2743" y="38399"/>
                    <a:pt x="2743" y="38399"/>
                    <a:pt x="2743" y="38399"/>
                  </a:cubicBezTo>
                  <a:close/>
                </a:path>
              </a:pathLst>
            </a:custGeom>
            <a:solidFill>
              <a:srgbClr val="000000"/>
            </a:solidFill>
            <a:ln w="27426" cap="flat">
              <a:noFill/>
              <a:prstDash val="solid"/>
              <a:miter/>
            </a:ln>
          </p:spPr>
          <p:txBody>
            <a:bodyPr rtlCol="0" anchor="ctr"/>
            <a:lstStyle/>
            <a:p>
              <a:endParaRPr lang="en-US"/>
            </a:p>
          </p:txBody>
        </p:sp>
        <p:sp>
          <p:nvSpPr>
            <p:cNvPr id="15" name="Freeform 1292">
              <a:extLst>
                <a:ext uri="{FF2B5EF4-FFF2-40B4-BE49-F238E27FC236}">
                  <a16:creationId xmlns:a16="http://schemas.microsoft.com/office/drawing/2014/main" id="{14D5A780-468F-44A3-395C-6D3EC442AB1A}"/>
                </a:ext>
              </a:extLst>
            </p:cNvPr>
            <p:cNvSpPr/>
            <p:nvPr/>
          </p:nvSpPr>
          <p:spPr>
            <a:xfrm>
              <a:off x="4867319" y="6057804"/>
              <a:ext cx="208450" cy="356559"/>
            </a:xfrm>
            <a:custGeom>
              <a:avLst/>
              <a:gdLst>
                <a:gd name="connsiteX0" fmla="*/ 90511 w 208450"/>
                <a:gd name="connsiteY0" fmla="*/ 235878 h 356559"/>
                <a:gd name="connsiteX1" fmla="*/ 90511 w 208450"/>
                <a:gd name="connsiteY1" fmla="*/ 131653 h 356559"/>
                <a:gd name="connsiteX2" fmla="*/ 79541 w 208450"/>
                <a:gd name="connsiteY2" fmla="*/ 117939 h 356559"/>
                <a:gd name="connsiteX3" fmla="*/ 0 w 208450"/>
                <a:gd name="connsiteY3" fmla="*/ 21943 h 356559"/>
                <a:gd name="connsiteX4" fmla="*/ 16457 w 208450"/>
                <a:gd name="connsiteY4" fmla="*/ 0 h 356559"/>
                <a:gd name="connsiteX5" fmla="*/ 32914 w 208450"/>
                <a:gd name="connsiteY5" fmla="*/ 19200 h 356559"/>
                <a:gd name="connsiteX6" fmla="*/ 104225 w 208450"/>
                <a:gd name="connsiteY6" fmla="*/ 87769 h 356559"/>
                <a:gd name="connsiteX7" fmla="*/ 178280 w 208450"/>
                <a:gd name="connsiteY7" fmla="*/ 21943 h 356559"/>
                <a:gd name="connsiteX8" fmla="*/ 178280 w 208450"/>
                <a:gd name="connsiteY8" fmla="*/ 16457 h 356559"/>
                <a:gd name="connsiteX9" fmla="*/ 194737 w 208450"/>
                <a:gd name="connsiteY9" fmla="*/ 2743 h 356559"/>
                <a:gd name="connsiteX10" fmla="*/ 208450 w 208450"/>
                <a:gd name="connsiteY10" fmla="*/ 19200 h 356559"/>
                <a:gd name="connsiteX11" fmla="*/ 167309 w 208450"/>
                <a:gd name="connsiteY11" fmla="*/ 98740 h 356559"/>
                <a:gd name="connsiteX12" fmla="*/ 128910 w 208450"/>
                <a:gd name="connsiteY12" fmla="*/ 117939 h 356559"/>
                <a:gd name="connsiteX13" fmla="*/ 117939 w 208450"/>
                <a:gd name="connsiteY13" fmla="*/ 131653 h 356559"/>
                <a:gd name="connsiteX14" fmla="*/ 117939 w 208450"/>
                <a:gd name="connsiteY14" fmla="*/ 334617 h 356559"/>
                <a:gd name="connsiteX15" fmla="*/ 117939 w 208450"/>
                <a:gd name="connsiteY15" fmla="*/ 342845 h 356559"/>
                <a:gd name="connsiteX16" fmla="*/ 101483 w 208450"/>
                <a:gd name="connsiteY16" fmla="*/ 356559 h 356559"/>
                <a:gd name="connsiteX17" fmla="*/ 85026 w 208450"/>
                <a:gd name="connsiteY17" fmla="*/ 345588 h 356559"/>
                <a:gd name="connsiteX18" fmla="*/ 85026 w 208450"/>
                <a:gd name="connsiteY18" fmla="*/ 334617 h 356559"/>
                <a:gd name="connsiteX19" fmla="*/ 90511 w 208450"/>
                <a:gd name="connsiteY19" fmla="*/ 235878 h 356559"/>
                <a:gd name="connsiteX20" fmla="*/ 90511 w 208450"/>
                <a:gd name="connsiteY20" fmla="*/ 235878 h 35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8450" h="356559">
                  <a:moveTo>
                    <a:pt x="90511" y="235878"/>
                  </a:moveTo>
                  <a:cubicBezTo>
                    <a:pt x="90511" y="200222"/>
                    <a:pt x="90511" y="167309"/>
                    <a:pt x="90511" y="131653"/>
                  </a:cubicBezTo>
                  <a:cubicBezTo>
                    <a:pt x="90511" y="123424"/>
                    <a:pt x="87769" y="120681"/>
                    <a:pt x="79541" y="117939"/>
                  </a:cubicBezTo>
                  <a:cubicBezTo>
                    <a:pt x="35656" y="106968"/>
                    <a:pt x="2743" y="68569"/>
                    <a:pt x="0" y="21943"/>
                  </a:cubicBezTo>
                  <a:cubicBezTo>
                    <a:pt x="0" y="8229"/>
                    <a:pt x="5486" y="0"/>
                    <a:pt x="16457" y="0"/>
                  </a:cubicBezTo>
                  <a:cubicBezTo>
                    <a:pt x="27428" y="0"/>
                    <a:pt x="32914" y="5486"/>
                    <a:pt x="32914" y="19200"/>
                  </a:cubicBezTo>
                  <a:cubicBezTo>
                    <a:pt x="35656" y="57598"/>
                    <a:pt x="65827" y="87769"/>
                    <a:pt x="104225" y="87769"/>
                  </a:cubicBezTo>
                  <a:cubicBezTo>
                    <a:pt x="142624" y="87769"/>
                    <a:pt x="172794" y="60341"/>
                    <a:pt x="178280" y="21943"/>
                  </a:cubicBezTo>
                  <a:cubicBezTo>
                    <a:pt x="178280" y="19200"/>
                    <a:pt x="178280" y="16457"/>
                    <a:pt x="178280" y="16457"/>
                  </a:cubicBezTo>
                  <a:cubicBezTo>
                    <a:pt x="181023" y="5486"/>
                    <a:pt x="186508" y="0"/>
                    <a:pt x="194737" y="2743"/>
                  </a:cubicBezTo>
                  <a:cubicBezTo>
                    <a:pt x="202965" y="2743"/>
                    <a:pt x="208450" y="10971"/>
                    <a:pt x="208450" y="19200"/>
                  </a:cubicBezTo>
                  <a:cubicBezTo>
                    <a:pt x="208450" y="52112"/>
                    <a:pt x="194737" y="79540"/>
                    <a:pt x="167309" y="98740"/>
                  </a:cubicBezTo>
                  <a:cubicBezTo>
                    <a:pt x="156338" y="106968"/>
                    <a:pt x="142624" y="112453"/>
                    <a:pt x="128910" y="117939"/>
                  </a:cubicBezTo>
                  <a:cubicBezTo>
                    <a:pt x="120682" y="120681"/>
                    <a:pt x="117939" y="123424"/>
                    <a:pt x="117939" y="131653"/>
                  </a:cubicBezTo>
                  <a:cubicBezTo>
                    <a:pt x="117939" y="200222"/>
                    <a:pt x="117939" y="268791"/>
                    <a:pt x="117939" y="334617"/>
                  </a:cubicBezTo>
                  <a:cubicBezTo>
                    <a:pt x="117939" y="337360"/>
                    <a:pt x="117939" y="340102"/>
                    <a:pt x="117939" y="342845"/>
                  </a:cubicBezTo>
                  <a:cubicBezTo>
                    <a:pt x="115197" y="351074"/>
                    <a:pt x="109711" y="356559"/>
                    <a:pt x="101483" y="356559"/>
                  </a:cubicBezTo>
                  <a:cubicBezTo>
                    <a:pt x="93254" y="356559"/>
                    <a:pt x="87769" y="353816"/>
                    <a:pt x="85026" y="345588"/>
                  </a:cubicBezTo>
                  <a:cubicBezTo>
                    <a:pt x="85026" y="342845"/>
                    <a:pt x="85026" y="337360"/>
                    <a:pt x="85026" y="334617"/>
                  </a:cubicBezTo>
                  <a:cubicBezTo>
                    <a:pt x="90511" y="301704"/>
                    <a:pt x="90511" y="268791"/>
                    <a:pt x="90511" y="235878"/>
                  </a:cubicBezTo>
                  <a:cubicBezTo>
                    <a:pt x="90511" y="235878"/>
                    <a:pt x="90511" y="235878"/>
                    <a:pt x="90511" y="235878"/>
                  </a:cubicBezTo>
                  <a:close/>
                </a:path>
              </a:pathLst>
            </a:custGeom>
            <a:solidFill>
              <a:srgbClr val="000000"/>
            </a:solidFill>
            <a:ln w="27426" cap="flat">
              <a:noFill/>
              <a:prstDash val="solid"/>
              <a:miter/>
            </a:ln>
          </p:spPr>
          <p:txBody>
            <a:bodyPr rtlCol="0" anchor="ctr"/>
            <a:lstStyle/>
            <a:p>
              <a:endParaRPr lang="en-US"/>
            </a:p>
          </p:txBody>
        </p:sp>
        <p:sp>
          <p:nvSpPr>
            <p:cNvPr id="16" name="Freeform 1293">
              <a:extLst>
                <a:ext uri="{FF2B5EF4-FFF2-40B4-BE49-F238E27FC236}">
                  <a16:creationId xmlns:a16="http://schemas.microsoft.com/office/drawing/2014/main" id="{AD3397B0-1F48-7054-019C-C9AACBC09B7A}"/>
                </a:ext>
              </a:extLst>
            </p:cNvPr>
            <p:cNvSpPr/>
            <p:nvPr/>
          </p:nvSpPr>
          <p:spPr>
            <a:xfrm>
              <a:off x="4422305" y="5325487"/>
              <a:ext cx="343531" cy="341238"/>
            </a:xfrm>
            <a:custGeom>
              <a:avLst/>
              <a:gdLst>
                <a:gd name="connsiteX0" fmla="*/ 686 w 343531"/>
                <a:gd name="connsiteY0" fmla="*/ 301704 h 341238"/>
                <a:gd name="connsiteX1" fmla="*/ 266734 w 343531"/>
                <a:gd name="connsiteY1" fmla="*/ 2742 h 341238"/>
                <a:gd name="connsiteX2" fmla="*/ 321589 w 343531"/>
                <a:gd name="connsiteY2" fmla="*/ 0 h 341238"/>
                <a:gd name="connsiteX3" fmla="*/ 343532 w 343531"/>
                <a:gd name="connsiteY3" fmla="*/ 16456 h 341238"/>
                <a:gd name="connsiteX4" fmla="*/ 321589 w 343531"/>
                <a:gd name="connsiteY4" fmla="*/ 32913 h 341238"/>
                <a:gd name="connsiteX5" fmla="*/ 69255 w 343531"/>
                <a:gd name="connsiteY5" fmla="*/ 172794 h 341238"/>
                <a:gd name="connsiteX6" fmla="*/ 33599 w 343531"/>
                <a:gd name="connsiteY6" fmla="*/ 320903 h 341238"/>
                <a:gd name="connsiteX7" fmla="*/ 28113 w 343531"/>
                <a:gd name="connsiteY7" fmla="*/ 337359 h 341238"/>
                <a:gd name="connsiteX8" fmla="*/ 14399 w 343531"/>
                <a:gd name="connsiteY8" fmla="*/ 340102 h 341238"/>
                <a:gd name="connsiteX9" fmla="*/ 3429 w 343531"/>
                <a:gd name="connsiteY9" fmla="*/ 326389 h 341238"/>
                <a:gd name="connsiteX10" fmla="*/ 686 w 343531"/>
                <a:gd name="connsiteY10" fmla="*/ 301704 h 34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3531" h="341238">
                  <a:moveTo>
                    <a:pt x="686" y="301704"/>
                  </a:moveTo>
                  <a:cubicBezTo>
                    <a:pt x="3429" y="148109"/>
                    <a:pt x="115882" y="24685"/>
                    <a:pt x="266734" y="2742"/>
                  </a:cubicBezTo>
                  <a:cubicBezTo>
                    <a:pt x="283191" y="0"/>
                    <a:pt x="302390" y="0"/>
                    <a:pt x="321589" y="0"/>
                  </a:cubicBezTo>
                  <a:cubicBezTo>
                    <a:pt x="335303" y="0"/>
                    <a:pt x="343532" y="5485"/>
                    <a:pt x="343532" y="16456"/>
                  </a:cubicBezTo>
                  <a:cubicBezTo>
                    <a:pt x="343532" y="27428"/>
                    <a:pt x="335303" y="32913"/>
                    <a:pt x="321589" y="32913"/>
                  </a:cubicBezTo>
                  <a:cubicBezTo>
                    <a:pt x="211879" y="30170"/>
                    <a:pt x="126853" y="79540"/>
                    <a:pt x="69255" y="172794"/>
                  </a:cubicBezTo>
                  <a:cubicBezTo>
                    <a:pt x="41827" y="216678"/>
                    <a:pt x="30856" y="268790"/>
                    <a:pt x="33599" y="320903"/>
                  </a:cubicBezTo>
                  <a:cubicBezTo>
                    <a:pt x="33599" y="326389"/>
                    <a:pt x="30856" y="334616"/>
                    <a:pt x="28113" y="337359"/>
                  </a:cubicBezTo>
                  <a:cubicBezTo>
                    <a:pt x="25371" y="340102"/>
                    <a:pt x="17142" y="342845"/>
                    <a:pt x="14399" y="340102"/>
                  </a:cubicBezTo>
                  <a:cubicBezTo>
                    <a:pt x="8914" y="337359"/>
                    <a:pt x="6171" y="331874"/>
                    <a:pt x="3429" y="326389"/>
                  </a:cubicBezTo>
                  <a:cubicBezTo>
                    <a:pt x="-2057" y="318160"/>
                    <a:pt x="686" y="309932"/>
                    <a:pt x="686" y="301704"/>
                  </a:cubicBezTo>
                  <a:close/>
                </a:path>
              </a:pathLst>
            </a:custGeom>
            <a:solidFill>
              <a:srgbClr val="000000"/>
            </a:solidFill>
            <a:ln w="27426" cap="flat">
              <a:noFill/>
              <a:prstDash val="solid"/>
              <a:miter/>
            </a:ln>
          </p:spPr>
          <p:txBody>
            <a:bodyPr rtlCol="0" anchor="ctr"/>
            <a:lstStyle/>
            <a:p>
              <a:endParaRPr lang="en-US"/>
            </a:p>
          </p:txBody>
        </p:sp>
        <p:sp>
          <p:nvSpPr>
            <p:cNvPr id="17" name="Freeform 1294">
              <a:extLst>
                <a:ext uri="{FF2B5EF4-FFF2-40B4-BE49-F238E27FC236}">
                  <a16:creationId xmlns:a16="http://schemas.microsoft.com/office/drawing/2014/main" id="{B274A39C-087F-901A-D90A-5E7CA2D26FEE}"/>
                </a:ext>
              </a:extLst>
            </p:cNvPr>
            <p:cNvSpPr/>
            <p:nvPr/>
          </p:nvSpPr>
          <p:spPr>
            <a:xfrm>
              <a:off x="4590300" y="6003635"/>
              <a:ext cx="231139" cy="410728"/>
            </a:xfrm>
            <a:custGeom>
              <a:avLst/>
              <a:gdLst>
                <a:gd name="connsiteX0" fmla="*/ 2743 w 231139"/>
                <a:gd name="connsiteY0" fmla="*/ 391530 h 410728"/>
                <a:gd name="connsiteX1" fmla="*/ 19199 w 231139"/>
                <a:gd name="connsiteY1" fmla="*/ 210507 h 410728"/>
                <a:gd name="connsiteX2" fmla="*/ 24685 w 231139"/>
                <a:gd name="connsiteY2" fmla="*/ 150166 h 410728"/>
                <a:gd name="connsiteX3" fmla="*/ 115196 w 231139"/>
                <a:gd name="connsiteY3" fmla="*/ 37713 h 410728"/>
                <a:gd name="connsiteX4" fmla="*/ 208450 w 231139"/>
                <a:gd name="connsiteY4" fmla="*/ 2057 h 410728"/>
                <a:gd name="connsiteX5" fmla="*/ 224907 w 231139"/>
                <a:gd name="connsiteY5" fmla="*/ 2057 h 410728"/>
                <a:gd name="connsiteX6" fmla="*/ 230392 w 231139"/>
                <a:gd name="connsiteY6" fmla="*/ 15771 h 410728"/>
                <a:gd name="connsiteX7" fmla="*/ 219421 w 231139"/>
                <a:gd name="connsiteY7" fmla="*/ 29485 h 410728"/>
                <a:gd name="connsiteX8" fmla="*/ 131653 w 231139"/>
                <a:gd name="connsiteY8" fmla="*/ 62398 h 410728"/>
                <a:gd name="connsiteX9" fmla="*/ 52112 w 231139"/>
                <a:gd name="connsiteY9" fmla="*/ 169366 h 410728"/>
                <a:gd name="connsiteX10" fmla="*/ 30170 w 231139"/>
                <a:gd name="connsiteY10" fmla="*/ 394272 h 410728"/>
                <a:gd name="connsiteX11" fmla="*/ 16456 w 231139"/>
                <a:gd name="connsiteY11" fmla="*/ 410729 h 410728"/>
                <a:gd name="connsiteX12" fmla="*/ 0 w 231139"/>
                <a:gd name="connsiteY12" fmla="*/ 402501 h 410728"/>
                <a:gd name="connsiteX13" fmla="*/ 2743 w 231139"/>
                <a:gd name="connsiteY13" fmla="*/ 391530 h 41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1139" h="410728">
                  <a:moveTo>
                    <a:pt x="2743" y="391530"/>
                  </a:moveTo>
                  <a:cubicBezTo>
                    <a:pt x="8228" y="328446"/>
                    <a:pt x="13714" y="268105"/>
                    <a:pt x="19199" y="210507"/>
                  </a:cubicBezTo>
                  <a:cubicBezTo>
                    <a:pt x="21942" y="191308"/>
                    <a:pt x="21942" y="172109"/>
                    <a:pt x="24685" y="150166"/>
                  </a:cubicBezTo>
                  <a:cubicBezTo>
                    <a:pt x="35656" y="98054"/>
                    <a:pt x="65826" y="59655"/>
                    <a:pt x="115196" y="37713"/>
                  </a:cubicBezTo>
                  <a:cubicBezTo>
                    <a:pt x="145367" y="23999"/>
                    <a:pt x="178280" y="13028"/>
                    <a:pt x="208450" y="2057"/>
                  </a:cubicBezTo>
                  <a:cubicBezTo>
                    <a:pt x="213936" y="-686"/>
                    <a:pt x="222164" y="-686"/>
                    <a:pt x="224907" y="2057"/>
                  </a:cubicBezTo>
                  <a:cubicBezTo>
                    <a:pt x="227650" y="4800"/>
                    <a:pt x="233135" y="13028"/>
                    <a:pt x="230392" y="15771"/>
                  </a:cubicBezTo>
                  <a:cubicBezTo>
                    <a:pt x="227650" y="21257"/>
                    <a:pt x="222164" y="29485"/>
                    <a:pt x="219421" y="29485"/>
                  </a:cubicBezTo>
                  <a:cubicBezTo>
                    <a:pt x="191994" y="40456"/>
                    <a:pt x="161823" y="51427"/>
                    <a:pt x="131653" y="62398"/>
                  </a:cubicBezTo>
                  <a:cubicBezTo>
                    <a:pt x="82283" y="81597"/>
                    <a:pt x="54855" y="117254"/>
                    <a:pt x="52112" y="169366"/>
                  </a:cubicBezTo>
                  <a:cubicBezTo>
                    <a:pt x="43884" y="243420"/>
                    <a:pt x="38399" y="320218"/>
                    <a:pt x="30170" y="394272"/>
                  </a:cubicBezTo>
                  <a:cubicBezTo>
                    <a:pt x="30170" y="402501"/>
                    <a:pt x="24685" y="410729"/>
                    <a:pt x="16456" y="410729"/>
                  </a:cubicBezTo>
                  <a:cubicBezTo>
                    <a:pt x="10971" y="410729"/>
                    <a:pt x="5485" y="405244"/>
                    <a:pt x="0" y="402501"/>
                  </a:cubicBezTo>
                  <a:cubicBezTo>
                    <a:pt x="0" y="399758"/>
                    <a:pt x="2743" y="394272"/>
                    <a:pt x="2743" y="391530"/>
                  </a:cubicBezTo>
                  <a:close/>
                </a:path>
              </a:pathLst>
            </a:custGeom>
            <a:solidFill>
              <a:srgbClr val="000000"/>
            </a:solidFill>
            <a:ln w="27426" cap="flat">
              <a:noFill/>
              <a:prstDash val="solid"/>
              <a:miter/>
            </a:ln>
          </p:spPr>
          <p:txBody>
            <a:bodyPr rtlCol="0" anchor="ctr"/>
            <a:lstStyle/>
            <a:p>
              <a:endParaRPr lang="en-US"/>
            </a:p>
          </p:txBody>
        </p:sp>
        <p:sp>
          <p:nvSpPr>
            <p:cNvPr id="18" name="Freeform 1295">
              <a:extLst>
                <a:ext uri="{FF2B5EF4-FFF2-40B4-BE49-F238E27FC236}">
                  <a16:creationId xmlns:a16="http://schemas.microsoft.com/office/drawing/2014/main" id="{C0E17AF8-C7CC-EE02-CA7C-A66F1A1DA54D}"/>
                </a:ext>
              </a:extLst>
            </p:cNvPr>
            <p:cNvSpPr/>
            <p:nvPr/>
          </p:nvSpPr>
          <p:spPr>
            <a:xfrm>
              <a:off x="4540930" y="5440337"/>
              <a:ext cx="213935" cy="217023"/>
            </a:xfrm>
            <a:custGeom>
              <a:avLst/>
              <a:gdLst>
                <a:gd name="connsiteX0" fmla="*/ 183765 w 213935"/>
                <a:gd name="connsiteY0" fmla="*/ 36002 h 217023"/>
                <a:gd name="connsiteX1" fmla="*/ 30171 w 213935"/>
                <a:gd name="connsiteY1" fmla="*/ 192339 h 217023"/>
                <a:gd name="connsiteX2" fmla="*/ 30171 w 213935"/>
                <a:gd name="connsiteY2" fmla="*/ 203310 h 217023"/>
                <a:gd name="connsiteX3" fmla="*/ 16457 w 213935"/>
                <a:gd name="connsiteY3" fmla="*/ 217024 h 217023"/>
                <a:gd name="connsiteX4" fmla="*/ 0 w 213935"/>
                <a:gd name="connsiteY4" fmla="*/ 203310 h 217023"/>
                <a:gd name="connsiteX5" fmla="*/ 5485 w 213935"/>
                <a:gd name="connsiteY5" fmla="*/ 140227 h 217023"/>
                <a:gd name="connsiteX6" fmla="*/ 197479 w 213935"/>
                <a:gd name="connsiteY6" fmla="*/ 346 h 217023"/>
                <a:gd name="connsiteX7" fmla="*/ 213936 w 213935"/>
                <a:gd name="connsiteY7" fmla="*/ 16803 h 217023"/>
                <a:gd name="connsiteX8" fmla="*/ 197479 w 213935"/>
                <a:gd name="connsiteY8" fmla="*/ 33259 h 217023"/>
                <a:gd name="connsiteX9" fmla="*/ 183765 w 213935"/>
                <a:gd name="connsiteY9" fmla="*/ 36002 h 217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935" h="217023">
                  <a:moveTo>
                    <a:pt x="183765" y="36002"/>
                  </a:moveTo>
                  <a:cubicBezTo>
                    <a:pt x="98740" y="38744"/>
                    <a:pt x="30171" y="107313"/>
                    <a:pt x="30171" y="192339"/>
                  </a:cubicBezTo>
                  <a:cubicBezTo>
                    <a:pt x="30171" y="195082"/>
                    <a:pt x="30171" y="200568"/>
                    <a:pt x="30171" y="203310"/>
                  </a:cubicBezTo>
                  <a:cubicBezTo>
                    <a:pt x="30171" y="211539"/>
                    <a:pt x="24685" y="217024"/>
                    <a:pt x="16457" y="217024"/>
                  </a:cubicBezTo>
                  <a:cubicBezTo>
                    <a:pt x="8228" y="217024"/>
                    <a:pt x="0" y="211539"/>
                    <a:pt x="0" y="203310"/>
                  </a:cubicBezTo>
                  <a:cubicBezTo>
                    <a:pt x="0" y="181368"/>
                    <a:pt x="0" y="162169"/>
                    <a:pt x="5485" y="140227"/>
                  </a:cubicBezTo>
                  <a:cubicBezTo>
                    <a:pt x="27428" y="55201"/>
                    <a:pt x="109711" y="-5139"/>
                    <a:pt x="197479" y="346"/>
                  </a:cubicBezTo>
                  <a:cubicBezTo>
                    <a:pt x="208450" y="346"/>
                    <a:pt x="213936" y="8575"/>
                    <a:pt x="213936" y="16803"/>
                  </a:cubicBezTo>
                  <a:cubicBezTo>
                    <a:pt x="213936" y="25031"/>
                    <a:pt x="205708" y="33259"/>
                    <a:pt x="197479" y="33259"/>
                  </a:cubicBezTo>
                  <a:cubicBezTo>
                    <a:pt x="194737" y="36002"/>
                    <a:pt x="189251" y="36002"/>
                    <a:pt x="183765" y="36002"/>
                  </a:cubicBezTo>
                  <a:close/>
                </a:path>
              </a:pathLst>
            </a:custGeom>
            <a:solidFill>
              <a:srgbClr val="000000"/>
            </a:solidFill>
            <a:ln w="27426" cap="flat">
              <a:noFill/>
              <a:prstDash val="solid"/>
              <a:miter/>
            </a:ln>
          </p:spPr>
          <p:txBody>
            <a:bodyPr rtlCol="0" anchor="ctr"/>
            <a:lstStyle/>
            <a:p>
              <a:endParaRPr lang="en-US"/>
            </a:p>
          </p:txBody>
        </p:sp>
        <p:sp>
          <p:nvSpPr>
            <p:cNvPr id="19" name="Freeform 1296">
              <a:extLst>
                <a:ext uri="{FF2B5EF4-FFF2-40B4-BE49-F238E27FC236}">
                  <a16:creationId xmlns:a16="http://schemas.microsoft.com/office/drawing/2014/main" id="{4816A2C1-8900-DF7D-504C-2039873CEBB2}"/>
                </a:ext>
              </a:extLst>
            </p:cNvPr>
            <p:cNvSpPr/>
            <p:nvPr/>
          </p:nvSpPr>
          <p:spPr>
            <a:xfrm>
              <a:off x="4905718" y="5901468"/>
              <a:ext cx="128909" cy="82282"/>
            </a:xfrm>
            <a:custGeom>
              <a:avLst/>
              <a:gdLst>
                <a:gd name="connsiteX0" fmla="*/ 65826 w 128909"/>
                <a:gd name="connsiteY0" fmla="*/ 82283 h 82282"/>
                <a:gd name="connsiteX1" fmla="*/ 0 w 128909"/>
                <a:gd name="connsiteY1" fmla="*/ 21942 h 82282"/>
                <a:gd name="connsiteX2" fmla="*/ 13714 w 128909"/>
                <a:gd name="connsiteY2" fmla="*/ 0 h 82282"/>
                <a:gd name="connsiteX3" fmla="*/ 30170 w 128909"/>
                <a:gd name="connsiteY3" fmla="*/ 19199 h 82282"/>
                <a:gd name="connsiteX4" fmla="*/ 54855 w 128909"/>
                <a:gd name="connsiteY4" fmla="*/ 49369 h 82282"/>
                <a:gd name="connsiteX5" fmla="*/ 90511 w 128909"/>
                <a:gd name="connsiteY5" fmla="*/ 35656 h 82282"/>
                <a:gd name="connsiteX6" fmla="*/ 95997 w 128909"/>
                <a:gd name="connsiteY6" fmla="*/ 19199 h 82282"/>
                <a:gd name="connsiteX7" fmla="*/ 115196 w 128909"/>
                <a:gd name="connsiteY7" fmla="*/ 2742 h 82282"/>
                <a:gd name="connsiteX8" fmla="*/ 128910 w 128909"/>
                <a:gd name="connsiteY8" fmla="*/ 21942 h 82282"/>
                <a:gd name="connsiteX9" fmla="*/ 65826 w 128909"/>
                <a:gd name="connsiteY9" fmla="*/ 82283 h 82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8909" h="82282">
                  <a:moveTo>
                    <a:pt x="65826" y="82283"/>
                  </a:moveTo>
                  <a:cubicBezTo>
                    <a:pt x="32913" y="82283"/>
                    <a:pt x="2743" y="54855"/>
                    <a:pt x="0" y="21942"/>
                  </a:cubicBezTo>
                  <a:cubicBezTo>
                    <a:pt x="0" y="8228"/>
                    <a:pt x="5485" y="2742"/>
                    <a:pt x="13714" y="0"/>
                  </a:cubicBezTo>
                  <a:cubicBezTo>
                    <a:pt x="24685" y="0"/>
                    <a:pt x="30170" y="5485"/>
                    <a:pt x="30170" y="19199"/>
                  </a:cubicBezTo>
                  <a:cubicBezTo>
                    <a:pt x="32913" y="35656"/>
                    <a:pt x="41142" y="43884"/>
                    <a:pt x="54855" y="49369"/>
                  </a:cubicBezTo>
                  <a:cubicBezTo>
                    <a:pt x="68569" y="52112"/>
                    <a:pt x="82283" y="49369"/>
                    <a:pt x="90511" y="35656"/>
                  </a:cubicBezTo>
                  <a:cubicBezTo>
                    <a:pt x="93254" y="30170"/>
                    <a:pt x="95997" y="24685"/>
                    <a:pt x="95997" y="19199"/>
                  </a:cubicBezTo>
                  <a:cubicBezTo>
                    <a:pt x="98739" y="8228"/>
                    <a:pt x="104225" y="0"/>
                    <a:pt x="115196" y="2742"/>
                  </a:cubicBezTo>
                  <a:cubicBezTo>
                    <a:pt x="123425" y="2742"/>
                    <a:pt x="128910" y="10971"/>
                    <a:pt x="128910" y="21942"/>
                  </a:cubicBezTo>
                  <a:cubicBezTo>
                    <a:pt x="128910" y="57597"/>
                    <a:pt x="101482" y="82283"/>
                    <a:pt x="65826" y="82283"/>
                  </a:cubicBezTo>
                  <a:close/>
                </a:path>
              </a:pathLst>
            </a:custGeom>
            <a:solidFill>
              <a:srgbClr val="000000"/>
            </a:solidFill>
            <a:ln w="27426" cap="flat">
              <a:noFill/>
              <a:prstDash val="solid"/>
              <a:miter/>
            </a:ln>
          </p:spPr>
          <p:txBody>
            <a:bodyPr rtlCol="0" anchor="ctr"/>
            <a:lstStyle/>
            <a:p>
              <a:endParaRPr lang="en-US"/>
            </a:p>
          </p:txBody>
        </p:sp>
        <p:sp>
          <p:nvSpPr>
            <p:cNvPr id="20" name="Freeform 1297">
              <a:extLst>
                <a:ext uri="{FF2B5EF4-FFF2-40B4-BE49-F238E27FC236}">
                  <a16:creationId xmlns:a16="http://schemas.microsoft.com/office/drawing/2014/main" id="{143FAC34-0E80-6148-F62A-1902AB7B5DC7}"/>
                </a:ext>
              </a:extLst>
            </p:cNvPr>
            <p:cNvSpPr/>
            <p:nvPr/>
          </p:nvSpPr>
          <p:spPr>
            <a:xfrm>
              <a:off x="4650641" y="5555879"/>
              <a:ext cx="101482" cy="104224"/>
            </a:xfrm>
            <a:custGeom>
              <a:avLst/>
              <a:gdLst>
                <a:gd name="connsiteX0" fmla="*/ 0 w 101482"/>
                <a:gd name="connsiteY0" fmla="*/ 76797 h 104224"/>
                <a:gd name="connsiteX1" fmla="*/ 79540 w 101482"/>
                <a:gd name="connsiteY1" fmla="*/ 0 h 104224"/>
                <a:gd name="connsiteX2" fmla="*/ 101482 w 101482"/>
                <a:gd name="connsiteY2" fmla="*/ 16457 h 104224"/>
                <a:gd name="connsiteX3" fmla="*/ 82283 w 101482"/>
                <a:gd name="connsiteY3" fmla="*/ 32913 h 104224"/>
                <a:gd name="connsiteX4" fmla="*/ 32913 w 101482"/>
                <a:gd name="connsiteY4" fmla="*/ 82283 h 104224"/>
                <a:gd name="connsiteX5" fmla="*/ 16457 w 101482"/>
                <a:gd name="connsiteY5" fmla="*/ 104225 h 104224"/>
                <a:gd name="connsiteX6" fmla="*/ 0 w 101482"/>
                <a:gd name="connsiteY6" fmla="*/ 76797 h 10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482" h="104224">
                  <a:moveTo>
                    <a:pt x="0" y="76797"/>
                  </a:moveTo>
                  <a:cubicBezTo>
                    <a:pt x="2743" y="32913"/>
                    <a:pt x="38399" y="0"/>
                    <a:pt x="79540" y="0"/>
                  </a:cubicBezTo>
                  <a:cubicBezTo>
                    <a:pt x="93254" y="0"/>
                    <a:pt x="101482" y="5485"/>
                    <a:pt x="101482" y="16457"/>
                  </a:cubicBezTo>
                  <a:cubicBezTo>
                    <a:pt x="101482" y="27428"/>
                    <a:pt x="95997" y="32913"/>
                    <a:pt x="82283" y="32913"/>
                  </a:cubicBezTo>
                  <a:cubicBezTo>
                    <a:pt x="54855" y="32913"/>
                    <a:pt x="32913" y="54855"/>
                    <a:pt x="32913" y="82283"/>
                  </a:cubicBezTo>
                  <a:cubicBezTo>
                    <a:pt x="32913" y="98740"/>
                    <a:pt x="27428" y="104225"/>
                    <a:pt x="16457" y="104225"/>
                  </a:cubicBezTo>
                  <a:cubicBezTo>
                    <a:pt x="5485" y="98740"/>
                    <a:pt x="0" y="90511"/>
                    <a:pt x="0" y="76797"/>
                  </a:cubicBezTo>
                  <a:close/>
                </a:path>
              </a:pathLst>
            </a:custGeom>
            <a:solidFill>
              <a:srgbClr val="000000"/>
            </a:solidFill>
            <a:ln w="27426" cap="flat">
              <a:noFill/>
              <a:prstDash val="solid"/>
              <a:miter/>
            </a:ln>
          </p:spPr>
          <p:txBody>
            <a:bodyPr rtlCol="0" anchor="ctr"/>
            <a:lstStyle/>
            <a:p>
              <a:endParaRPr lang="en-US"/>
            </a:p>
          </p:txBody>
        </p:sp>
        <p:sp>
          <p:nvSpPr>
            <p:cNvPr id="21" name="Freeform 1298">
              <a:extLst>
                <a:ext uri="{FF2B5EF4-FFF2-40B4-BE49-F238E27FC236}">
                  <a16:creationId xmlns:a16="http://schemas.microsoft.com/office/drawing/2014/main" id="{77A1D16E-5E4F-CA40-A070-1DBC10E4C96D}"/>
                </a:ext>
              </a:extLst>
            </p:cNvPr>
            <p:cNvSpPr/>
            <p:nvPr/>
          </p:nvSpPr>
          <p:spPr>
            <a:xfrm>
              <a:off x="5319876" y="6351280"/>
              <a:ext cx="54855" cy="32912"/>
            </a:xfrm>
            <a:custGeom>
              <a:avLst/>
              <a:gdLst>
                <a:gd name="connsiteX0" fmla="*/ 27428 w 54855"/>
                <a:gd name="connsiteY0" fmla="*/ 30171 h 32912"/>
                <a:gd name="connsiteX1" fmla="*/ 27428 w 54855"/>
                <a:gd name="connsiteY1" fmla="*/ 30171 h 32912"/>
                <a:gd name="connsiteX2" fmla="*/ 41142 w 54855"/>
                <a:gd name="connsiteY2" fmla="*/ 30171 h 32912"/>
                <a:gd name="connsiteX3" fmla="*/ 54855 w 54855"/>
                <a:gd name="connsiteY3" fmla="*/ 13714 h 32912"/>
                <a:gd name="connsiteX4" fmla="*/ 41142 w 54855"/>
                <a:gd name="connsiteY4" fmla="*/ 0 h 32912"/>
                <a:gd name="connsiteX5" fmla="*/ 13714 w 54855"/>
                <a:gd name="connsiteY5" fmla="*/ 0 h 32912"/>
                <a:gd name="connsiteX6" fmla="*/ 0 w 54855"/>
                <a:gd name="connsiteY6" fmla="*/ 16457 h 32912"/>
                <a:gd name="connsiteX7" fmla="*/ 13714 w 54855"/>
                <a:gd name="connsiteY7" fmla="*/ 32913 h 32912"/>
                <a:gd name="connsiteX8" fmla="*/ 27428 w 54855"/>
                <a:gd name="connsiteY8" fmla="*/ 30171 h 3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2">
                  <a:moveTo>
                    <a:pt x="27428" y="30171"/>
                  </a:moveTo>
                  <a:cubicBezTo>
                    <a:pt x="27428" y="30171"/>
                    <a:pt x="27428" y="30171"/>
                    <a:pt x="27428" y="30171"/>
                  </a:cubicBezTo>
                  <a:cubicBezTo>
                    <a:pt x="32914" y="30171"/>
                    <a:pt x="35656" y="30171"/>
                    <a:pt x="41142" y="30171"/>
                  </a:cubicBezTo>
                  <a:cubicBezTo>
                    <a:pt x="49370" y="30171"/>
                    <a:pt x="54855" y="21942"/>
                    <a:pt x="54855" y="13714"/>
                  </a:cubicBezTo>
                  <a:cubicBezTo>
                    <a:pt x="54855" y="5485"/>
                    <a:pt x="49370" y="0"/>
                    <a:pt x="41142" y="0"/>
                  </a:cubicBezTo>
                  <a:cubicBezTo>
                    <a:pt x="32914" y="0"/>
                    <a:pt x="21943" y="0"/>
                    <a:pt x="13714" y="0"/>
                  </a:cubicBezTo>
                  <a:cubicBezTo>
                    <a:pt x="5486" y="0"/>
                    <a:pt x="0" y="5485"/>
                    <a:pt x="0" y="16457"/>
                  </a:cubicBezTo>
                  <a:cubicBezTo>
                    <a:pt x="0" y="24685"/>
                    <a:pt x="5486" y="30171"/>
                    <a:pt x="13714" y="32913"/>
                  </a:cubicBezTo>
                  <a:cubicBezTo>
                    <a:pt x="19200" y="30171"/>
                    <a:pt x="21943" y="30171"/>
                    <a:pt x="27428" y="30171"/>
                  </a:cubicBezTo>
                  <a:close/>
                </a:path>
              </a:pathLst>
            </a:custGeom>
            <a:solidFill>
              <a:srgbClr val="000000"/>
            </a:solidFill>
            <a:ln w="27426" cap="flat">
              <a:noFill/>
              <a:prstDash val="solid"/>
              <a:miter/>
            </a:ln>
          </p:spPr>
          <p:txBody>
            <a:bodyPr rtlCol="0" anchor="ctr"/>
            <a:lstStyle/>
            <a:p>
              <a:endParaRPr lang="en-US"/>
            </a:p>
          </p:txBody>
        </p:sp>
        <p:sp>
          <p:nvSpPr>
            <p:cNvPr id="22" name="Freeform 1299">
              <a:extLst>
                <a:ext uri="{FF2B5EF4-FFF2-40B4-BE49-F238E27FC236}">
                  <a16:creationId xmlns:a16="http://schemas.microsoft.com/office/drawing/2014/main" id="{8688D9C7-FB23-C51A-58BA-20D476775FE9}"/>
                </a:ext>
              </a:extLst>
            </p:cNvPr>
            <p:cNvSpPr/>
            <p:nvPr/>
          </p:nvSpPr>
          <p:spPr>
            <a:xfrm>
              <a:off x="5237593" y="5959065"/>
              <a:ext cx="222164" cy="282505"/>
            </a:xfrm>
            <a:custGeom>
              <a:avLst/>
              <a:gdLst>
                <a:gd name="connsiteX0" fmla="*/ 112454 w 222164"/>
                <a:gd name="connsiteY0" fmla="*/ 41141 h 282505"/>
                <a:gd name="connsiteX1" fmla="*/ 205708 w 222164"/>
                <a:gd name="connsiteY1" fmla="*/ 0 h 282505"/>
                <a:gd name="connsiteX2" fmla="*/ 222164 w 222164"/>
                <a:gd name="connsiteY2" fmla="*/ 16457 h 282505"/>
                <a:gd name="connsiteX3" fmla="*/ 205708 w 222164"/>
                <a:gd name="connsiteY3" fmla="*/ 82283 h 282505"/>
                <a:gd name="connsiteX4" fmla="*/ 178280 w 222164"/>
                <a:gd name="connsiteY4" fmla="*/ 109710 h 282505"/>
                <a:gd name="connsiteX5" fmla="*/ 150852 w 222164"/>
                <a:gd name="connsiteY5" fmla="*/ 120682 h 282505"/>
                <a:gd name="connsiteX6" fmla="*/ 128910 w 222164"/>
                <a:gd name="connsiteY6" fmla="*/ 150852 h 282505"/>
                <a:gd name="connsiteX7" fmla="*/ 128910 w 222164"/>
                <a:gd name="connsiteY7" fmla="*/ 263305 h 282505"/>
                <a:gd name="connsiteX8" fmla="*/ 112454 w 222164"/>
                <a:gd name="connsiteY8" fmla="*/ 282505 h 282505"/>
                <a:gd name="connsiteX9" fmla="*/ 95997 w 222164"/>
                <a:gd name="connsiteY9" fmla="*/ 263305 h 282505"/>
                <a:gd name="connsiteX10" fmla="*/ 95997 w 222164"/>
                <a:gd name="connsiteY10" fmla="*/ 255077 h 282505"/>
                <a:gd name="connsiteX11" fmla="*/ 95997 w 222164"/>
                <a:gd name="connsiteY11" fmla="*/ 137138 h 282505"/>
                <a:gd name="connsiteX12" fmla="*/ 82283 w 222164"/>
                <a:gd name="connsiteY12" fmla="*/ 123424 h 282505"/>
                <a:gd name="connsiteX13" fmla="*/ 71312 w 222164"/>
                <a:gd name="connsiteY13" fmla="*/ 120682 h 282505"/>
                <a:gd name="connsiteX14" fmla="*/ 2743 w 222164"/>
                <a:gd name="connsiteY14" fmla="*/ 43884 h 282505"/>
                <a:gd name="connsiteX15" fmla="*/ 0 w 222164"/>
                <a:gd name="connsiteY15" fmla="*/ 19200 h 282505"/>
                <a:gd name="connsiteX16" fmla="*/ 16457 w 222164"/>
                <a:gd name="connsiteY16" fmla="*/ 2743 h 282505"/>
                <a:gd name="connsiteX17" fmla="*/ 85026 w 222164"/>
                <a:gd name="connsiteY17" fmla="*/ 19200 h 282505"/>
                <a:gd name="connsiteX18" fmla="*/ 112454 w 222164"/>
                <a:gd name="connsiteY18" fmla="*/ 41141 h 282505"/>
                <a:gd name="connsiteX19" fmla="*/ 90512 w 222164"/>
                <a:gd name="connsiteY19" fmla="*/ 90512 h 282505"/>
                <a:gd name="connsiteX20" fmla="*/ 35656 w 222164"/>
                <a:gd name="connsiteY20" fmla="*/ 35656 h 282505"/>
                <a:gd name="connsiteX21" fmla="*/ 90512 w 222164"/>
                <a:gd name="connsiteY21" fmla="*/ 90512 h 282505"/>
                <a:gd name="connsiteX22" fmla="*/ 186509 w 222164"/>
                <a:gd name="connsiteY22" fmla="*/ 35656 h 282505"/>
                <a:gd name="connsiteX23" fmla="*/ 131653 w 222164"/>
                <a:gd name="connsiteY23" fmla="*/ 90512 h 282505"/>
                <a:gd name="connsiteX24" fmla="*/ 186509 w 222164"/>
                <a:gd name="connsiteY24" fmla="*/ 35656 h 282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2164" h="282505">
                  <a:moveTo>
                    <a:pt x="112454" y="41141"/>
                  </a:moveTo>
                  <a:cubicBezTo>
                    <a:pt x="134395" y="5486"/>
                    <a:pt x="170052" y="2743"/>
                    <a:pt x="205708" y="0"/>
                  </a:cubicBezTo>
                  <a:cubicBezTo>
                    <a:pt x="213936" y="0"/>
                    <a:pt x="222164" y="8229"/>
                    <a:pt x="222164" y="16457"/>
                  </a:cubicBezTo>
                  <a:cubicBezTo>
                    <a:pt x="216678" y="38399"/>
                    <a:pt x="213936" y="60341"/>
                    <a:pt x="205708" y="82283"/>
                  </a:cubicBezTo>
                  <a:cubicBezTo>
                    <a:pt x="200223" y="95997"/>
                    <a:pt x="191994" y="104225"/>
                    <a:pt x="178280" y="109710"/>
                  </a:cubicBezTo>
                  <a:cubicBezTo>
                    <a:pt x="170052" y="112453"/>
                    <a:pt x="159081" y="117939"/>
                    <a:pt x="150852" y="120682"/>
                  </a:cubicBezTo>
                  <a:cubicBezTo>
                    <a:pt x="128910" y="126167"/>
                    <a:pt x="128910" y="126167"/>
                    <a:pt x="128910" y="150852"/>
                  </a:cubicBezTo>
                  <a:cubicBezTo>
                    <a:pt x="128910" y="189251"/>
                    <a:pt x="128910" y="224907"/>
                    <a:pt x="128910" y="263305"/>
                  </a:cubicBezTo>
                  <a:cubicBezTo>
                    <a:pt x="128910" y="274276"/>
                    <a:pt x="123425" y="282505"/>
                    <a:pt x="112454" y="282505"/>
                  </a:cubicBezTo>
                  <a:cubicBezTo>
                    <a:pt x="101483" y="282505"/>
                    <a:pt x="95997" y="274276"/>
                    <a:pt x="95997" y="263305"/>
                  </a:cubicBezTo>
                  <a:cubicBezTo>
                    <a:pt x="95997" y="260562"/>
                    <a:pt x="95997" y="257820"/>
                    <a:pt x="95997" y="255077"/>
                  </a:cubicBezTo>
                  <a:cubicBezTo>
                    <a:pt x="95997" y="216679"/>
                    <a:pt x="95997" y="178280"/>
                    <a:pt x="95997" y="137138"/>
                  </a:cubicBezTo>
                  <a:cubicBezTo>
                    <a:pt x="95997" y="126167"/>
                    <a:pt x="93254" y="120682"/>
                    <a:pt x="82283" y="123424"/>
                  </a:cubicBezTo>
                  <a:cubicBezTo>
                    <a:pt x="79540" y="123424"/>
                    <a:pt x="74055" y="120682"/>
                    <a:pt x="71312" y="120682"/>
                  </a:cubicBezTo>
                  <a:cubicBezTo>
                    <a:pt x="27428" y="112453"/>
                    <a:pt x="8229" y="85026"/>
                    <a:pt x="2743" y="43884"/>
                  </a:cubicBezTo>
                  <a:cubicBezTo>
                    <a:pt x="2743" y="35656"/>
                    <a:pt x="0" y="27428"/>
                    <a:pt x="0" y="19200"/>
                  </a:cubicBezTo>
                  <a:cubicBezTo>
                    <a:pt x="0" y="8229"/>
                    <a:pt x="5486" y="0"/>
                    <a:pt x="16457" y="2743"/>
                  </a:cubicBezTo>
                  <a:cubicBezTo>
                    <a:pt x="41142" y="5486"/>
                    <a:pt x="63084" y="8229"/>
                    <a:pt x="85026" y="19200"/>
                  </a:cubicBezTo>
                  <a:cubicBezTo>
                    <a:pt x="93254" y="24686"/>
                    <a:pt x="101483" y="32913"/>
                    <a:pt x="112454" y="41141"/>
                  </a:cubicBezTo>
                  <a:close/>
                  <a:moveTo>
                    <a:pt x="90512" y="90512"/>
                  </a:moveTo>
                  <a:cubicBezTo>
                    <a:pt x="85026" y="52113"/>
                    <a:pt x="76798" y="41141"/>
                    <a:pt x="35656" y="35656"/>
                  </a:cubicBezTo>
                  <a:cubicBezTo>
                    <a:pt x="38399" y="74055"/>
                    <a:pt x="52112" y="87769"/>
                    <a:pt x="90512" y="90512"/>
                  </a:cubicBezTo>
                  <a:close/>
                  <a:moveTo>
                    <a:pt x="186509" y="35656"/>
                  </a:moveTo>
                  <a:cubicBezTo>
                    <a:pt x="150852" y="38399"/>
                    <a:pt x="128910" y="60341"/>
                    <a:pt x="131653" y="90512"/>
                  </a:cubicBezTo>
                  <a:cubicBezTo>
                    <a:pt x="170052" y="85026"/>
                    <a:pt x="181023" y="76798"/>
                    <a:pt x="186509" y="35656"/>
                  </a:cubicBezTo>
                  <a:close/>
                </a:path>
              </a:pathLst>
            </a:custGeom>
            <a:solidFill>
              <a:srgbClr val="8DC641"/>
            </a:solidFill>
            <a:ln w="27426" cap="flat">
              <a:noFill/>
              <a:prstDash val="solid"/>
              <a:miter/>
            </a:ln>
          </p:spPr>
          <p:txBody>
            <a:bodyPr rtlCol="0" anchor="ctr"/>
            <a:lstStyle/>
            <a:p>
              <a:endParaRPr lang="en-US"/>
            </a:p>
          </p:txBody>
        </p:sp>
        <p:sp>
          <p:nvSpPr>
            <p:cNvPr id="23" name="Freeform 1300">
              <a:extLst>
                <a:ext uri="{FF2B5EF4-FFF2-40B4-BE49-F238E27FC236}">
                  <a16:creationId xmlns:a16="http://schemas.microsoft.com/office/drawing/2014/main" id="{FD89CC19-5B21-6F87-B313-0DEDB8AC88A5}"/>
                </a:ext>
              </a:extLst>
            </p:cNvPr>
            <p:cNvSpPr/>
            <p:nvPr/>
          </p:nvSpPr>
          <p:spPr>
            <a:xfrm>
              <a:off x="5319876" y="6348537"/>
              <a:ext cx="54855" cy="32913"/>
            </a:xfrm>
            <a:custGeom>
              <a:avLst/>
              <a:gdLst>
                <a:gd name="connsiteX0" fmla="*/ 27428 w 54855"/>
                <a:gd name="connsiteY0" fmla="*/ 32913 h 32913"/>
                <a:gd name="connsiteX1" fmla="*/ 13714 w 54855"/>
                <a:gd name="connsiteY1" fmla="*/ 32913 h 32913"/>
                <a:gd name="connsiteX2" fmla="*/ 0 w 54855"/>
                <a:gd name="connsiteY2" fmla="*/ 16457 h 32913"/>
                <a:gd name="connsiteX3" fmla="*/ 13714 w 54855"/>
                <a:gd name="connsiteY3" fmla="*/ 0 h 32913"/>
                <a:gd name="connsiteX4" fmla="*/ 41142 w 54855"/>
                <a:gd name="connsiteY4" fmla="*/ 0 h 32913"/>
                <a:gd name="connsiteX5" fmla="*/ 54855 w 54855"/>
                <a:gd name="connsiteY5" fmla="*/ 13714 h 32913"/>
                <a:gd name="connsiteX6" fmla="*/ 41142 w 54855"/>
                <a:gd name="connsiteY6" fmla="*/ 30171 h 32913"/>
                <a:gd name="connsiteX7" fmla="*/ 27428 w 54855"/>
                <a:gd name="connsiteY7" fmla="*/ 32913 h 32913"/>
                <a:gd name="connsiteX8" fmla="*/ 27428 w 54855"/>
                <a:gd name="connsiteY8"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855" h="32913">
                  <a:moveTo>
                    <a:pt x="27428" y="32913"/>
                  </a:moveTo>
                  <a:cubicBezTo>
                    <a:pt x="21943" y="32913"/>
                    <a:pt x="19200" y="32913"/>
                    <a:pt x="13714" y="32913"/>
                  </a:cubicBezTo>
                  <a:cubicBezTo>
                    <a:pt x="5486" y="32913"/>
                    <a:pt x="0" y="27428"/>
                    <a:pt x="0" y="16457"/>
                  </a:cubicBezTo>
                  <a:cubicBezTo>
                    <a:pt x="0" y="8228"/>
                    <a:pt x="2743" y="2743"/>
                    <a:pt x="13714" y="0"/>
                  </a:cubicBezTo>
                  <a:cubicBezTo>
                    <a:pt x="21943" y="0"/>
                    <a:pt x="32914" y="0"/>
                    <a:pt x="41142" y="0"/>
                  </a:cubicBezTo>
                  <a:cubicBezTo>
                    <a:pt x="49370" y="0"/>
                    <a:pt x="54855" y="5486"/>
                    <a:pt x="54855" y="13714"/>
                  </a:cubicBezTo>
                  <a:cubicBezTo>
                    <a:pt x="54855" y="21942"/>
                    <a:pt x="49370" y="27428"/>
                    <a:pt x="41142" y="30171"/>
                  </a:cubicBezTo>
                  <a:cubicBezTo>
                    <a:pt x="38399" y="32913"/>
                    <a:pt x="32914" y="32913"/>
                    <a:pt x="27428" y="32913"/>
                  </a:cubicBezTo>
                  <a:cubicBezTo>
                    <a:pt x="27428" y="32913"/>
                    <a:pt x="27428" y="32913"/>
                    <a:pt x="27428" y="32913"/>
                  </a:cubicBezTo>
                  <a:close/>
                </a:path>
              </a:pathLst>
            </a:custGeom>
            <a:solidFill>
              <a:srgbClr val="000000"/>
            </a:solidFill>
            <a:ln w="27426"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66821227-735F-78A3-8CF3-0F24BCDE31DA}"/>
              </a:ext>
            </a:extLst>
          </p:cNvPr>
          <p:cNvGrpSpPr/>
          <p:nvPr/>
        </p:nvGrpSpPr>
        <p:grpSpPr>
          <a:xfrm>
            <a:off x="433234" y="4719731"/>
            <a:ext cx="796918" cy="765320"/>
            <a:chOff x="5614841" y="786428"/>
            <a:chExt cx="901130" cy="901727"/>
          </a:xfrm>
        </p:grpSpPr>
        <p:grpSp>
          <p:nvGrpSpPr>
            <p:cNvPr id="33" name="Graphic 2">
              <a:extLst>
                <a:ext uri="{FF2B5EF4-FFF2-40B4-BE49-F238E27FC236}">
                  <a16:creationId xmlns:a16="http://schemas.microsoft.com/office/drawing/2014/main" id="{ED6BA307-3F38-71D9-AFBD-57B3C05A7CEC}"/>
                </a:ext>
              </a:extLst>
            </p:cNvPr>
            <p:cNvGrpSpPr/>
            <p:nvPr/>
          </p:nvGrpSpPr>
          <p:grpSpPr>
            <a:xfrm>
              <a:off x="5715019" y="1058540"/>
              <a:ext cx="543506" cy="445337"/>
              <a:chOff x="5715019" y="1058540"/>
              <a:chExt cx="543506" cy="445337"/>
            </a:xfrm>
            <a:solidFill>
              <a:srgbClr val="60A9DD"/>
            </a:solidFill>
          </p:grpSpPr>
          <p:sp>
            <p:nvSpPr>
              <p:cNvPr id="35" name="Freeform 210">
                <a:extLst>
                  <a:ext uri="{FF2B5EF4-FFF2-40B4-BE49-F238E27FC236}">
                    <a16:creationId xmlns:a16="http://schemas.microsoft.com/office/drawing/2014/main" id="{A913FB1A-53A3-DAEC-A840-855F1742D002}"/>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8DC641"/>
              </a:solidFill>
              <a:ln w="9028" cap="flat">
                <a:noFill/>
                <a:prstDash val="solid"/>
                <a:miter/>
              </a:ln>
            </p:spPr>
            <p:txBody>
              <a:bodyPr rtlCol="0" anchor="ctr"/>
              <a:lstStyle/>
              <a:p>
                <a:endParaRPr lang="en-US"/>
              </a:p>
            </p:txBody>
          </p:sp>
          <p:sp>
            <p:nvSpPr>
              <p:cNvPr id="36" name="Freeform 211">
                <a:extLst>
                  <a:ext uri="{FF2B5EF4-FFF2-40B4-BE49-F238E27FC236}">
                    <a16:creationId xmlns:a16="http://schemas.microsoft.com/office/drawing/2014/main" id="{63FB8FCD-A1CD-E362-9581-028F1CAAC398}"/>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DC641"/>
              </a:solidFill>
              <a:ln w="9028" cap="flat">
                <a:noFill/>
                <a:prstDash val="solid"/>
                <a:miter/>
              </a:ln>
            </p:spPr>
            <p:txBody>
              <a:bodyPr rtlCol="0" anchor="ctr"/>
              <a:lstStyle/>
              <a:p>
                <a:endParaRPr lang="en-US"/>
              </a:p>
            </p:txBody>
          </p:sp>
        </p:grpSp>
        <p:sp>
          <p:nvSpPr>
            <p:cNvPr id="34" name="Freeform 209">
              <a:extLst>
                <a:ext uri="{FF2B5EF4-FFF2-40B4-BE49-F238E27FC236}">
                  <a16:creationId xmlns:a16="http://schemas.microsoft.com/office/drawing/2014/main" id="{6EABBBF2-1940-C491-6E2F-CB7991AB6EBA}"/>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5654</TotalTime>
  <Words>2473</Words>
  <Application>Microsoft Office PowerPoint</Application>
  <PresentationFormat>Widescreen</PresentationFormat>
  <Paragraphs>184</Paragraphs>
  <Slides>31</Slides>
  <Notes>30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Quattrocento Sans</vt:lpstr>
      <vt:lpstr>Söhne</vt:lpstr>
      <vt:lpstr>Noto Sans Symbols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6</cp:revision>
  <dcterms:created xsi:type="dcterms:W3CDTF">2020-10-14T13:32:04Z</dcterms:created>
  <dcterms:modified xsi:type="dcterms:W3CDTF">2024-09-04T13:23:26Z</dcterms:modified>
</cp:coreProperties>
</file>