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4286" r:id="rId2"/>
    <p:sldId id="257" r:id="rId3"/>
    <p:sldId id="258" r:id="rId4"/>
    <p:sldId id="4377" r:id="rId5"/>
    <p:sldId id="259" r:id="rId6"/>
    <p:sldId id="4378" r:id="rId7"/>
    <p:sldId id="261" r:id="rId8"/>
    <p:sldId id="262" r:id="rId9"/>
    <p:sldId id="263" r:id="rId10"/>
    <p:sldId id="264" r:id="rId11"/>
    <p:sldId id="265" r:id="rId12"/>
    <p:sldId id="437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embeddedFontLst>
    <p:embeddedFont>
      <p:font typeface="Montserrat Light" panose="000004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2Ys2EjM01I28JTu8GLprhKUB6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ssandro d'Alsaz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412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bd476212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dbd476212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dbd476212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dbd476212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dbd476212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dbd476212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dbd476212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2dbd476212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2dbd476212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AGATA project as Case study</a:t>
            </a: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8" name="Google Shape;2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2" name="Google Shape;2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8"/>
        <p:cNvGrpSpPr/>
        <p:nvPr/>
      </p:nvGrpSpPr>
      <p:grpSpPr>
        <a:xfrm>
          <a:off x="0" y="0"/>
          <a:ext cx="0" cy="0"/>
          <a:chOff x="0" y="0"/>
          <a:chExt cx="0" cy="0"/>
        </a:xfrm>
      </p:grpSpPr>
      <p:sp>
        <p:nvSpPr>
          <p:cNvPr id="129" name="Google Shape;129;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7" name="Google Shape;137;p40"/>
          <p:cNvGrpSpPr/>
          <p:nvPr/>
        </p:nvGrpSpPr>
        <p:grpSpPr>
          <a:xfrm>
            <a:off x="309236" y="3028352"/>
            <a:ext cx="6499866" cy="2738122"/>
            <a:chOff x="1202708" y="6807724"/>
            <a:chExt cx="6270636" cy="2641557"/>
          </a:xfrm>
        </p:grpSpPr>
        <p:grpSp>
          <p:nvGrpSpPr>
            <p:cNvPr id="138" name="Google Shape;138;p40"/>
            <p:cNvGrpSpPr/>
            <p:nvPr/>
          </p:nvGrpSpPr>
          <p:grpSpPr>
            <a:xfrm>
              <a:off x="2348838" y="6807724"/>
              <a:ext cx="1249545" cy="2223620"/>
              <a:chOff x="2348838" y="6807724"/>
              <a:chExt cx="1249545" cy="2223620"/>
            </a:xfrm>
          </p:grpSpPr>
          <p:sp>
            <p:nvSpPr>
              <p:cNvPr id="139" name="Google Shape;139;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3" name="Google Shape;143;p40"/>
              <p:cNvGrpSpPr/>
              <p:nvPr/>
            </p:nvGrpSpPr>
            <p:grpSpPr>
              <a:xfrm>
                <a:off x="2483956" y="6807724"/>
                <a:ext cx="738321" cy="802017"/>
                <a:chOff x="2483956" y="6807724"/>
                <a:chExt cx="738321" cy="802017"/>
              </a:xfrm>
            </p:grpSpPr>
            <p:sp>
              <p:nvSpPr>
                <p:cNvPr id="144" name="Google Shape;144;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47" name="Google Shape;147;p40"/>
            <p:cNvGrpSpPr/>
            <p:nvPr/>
          </p:nvGrpSpPr>
          <p:grpSpPr>
            <a:xfrm>
              <a:off x="1202708" y="6848940"/>
              <a:ext cx="6270636" cy="2600341"/>
              <a:chOff x="1202708" y="6848940"/>
              <a:chExt cx="6270636" cy="2600341"/>
            </a:xfrm>
          </p:grpSpPr>
          <p:sp>
            <p:nvSpPr>
              <p:cNvPr id="148" name="Google Shape;148;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0" name="Google Shape;150;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oogle Shape;131;p42">
            <a:extLst>
              <a:ext uri="{FF2B5EF4-FFF2-40B4-BE49-F238E27FC236}">
                <a16:creationId xmlns:a16="http://schemas.microsoft.com/office/drawing/2014/main" id="{DFE9F6F1-72F5-9127-2E7F-D1360EE60F8E}"/>
              </a:ext>
            </a:extLst>
          </p:cNvPr>
          <p:cNvGrpSpPr/>
          <p:nvPr userDrawn="1"/>
        </p:nvGrpSpPr>
        <p:grpSpPr>
          <a:xfrm>
            <a:off x="548818" y="6039954"/>
            <a:ext cx="2735993" cy="679345"/>
            <a:chOff x="0" y="0"/>
            <a:chExt cx="2301694" cy="571500"/>
          </a:xfrm>
        </p:grpSpPr>
        <p:sp>
          <p:nvSpPr>
            <p:cNvPr id="3" name="Google Shape;132;p42">
              <a:extLst>
                <a:ext uri="{FF2B5EF4-FFF2-40B4-BE49-F238E27FC236}">
                  <a16:creationId xmlns:a16="http://schemas.microsoft.com/office/drawing/2014/main" id="{D9F3B8D8-F716-FD68-EA5D-153D8DBC7B04}"/>
                </a:ext>
              </a:extLst>
            </p:cNvPr>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 name="Google Shape;133;p42">
              <a:extLst>
                <a:ext uri="{FF2B5EF4-FFF2-40B4-BE49-F238E27FC236}">
                  <a16:creationId xmlns:a16="http://schemas.microsoft.com/office/drawing/2014/main" id="{AC15A4D6-6AA6-33F5-41F3-AC29522E0F27}"/>
                </a:ext>
              </a:extLst>
            </p:cNvPr>
            <p:cNvPicPr preferRelativeResize="0"/>
            <p:nvPr/>
          </p:nvPicPr>
          <p:blipFill rotWithShape="1">
            <a:blip r:embed="rId2"/>
            <a:srcRect/>
            <a:stretch/>
          </p:blipFill>
          <p:spPr>
            <a:xfrm>
              <a:off x="312965" y="101059"/>
              <a:ext cx="1675765" cy="37516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1"/>
        <p:cNvGrpSpPr/>
        <p:nvPr/>
      </p:nvGrpSpPr>
      <p:grpSpPr>
        <a:xfrm>
          <a:off x="0" y="0"/>
          <a:ext cx="0" cy="0"/>
          <a:chOff x="0" y="0"/>
          <a:chExt cx="0" cy="0"/>
        </a:xfrm>
      </p:grpSpPr>
      <p:cxnSp>
        <p:nvCxnSpPr>
          <p:cNvPr id="152" name="Google Shape;152;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3" name="Google Shape;153;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54"/>
        <p:cNvGrpSpPr/>
        <p:nvPr/>
      </p:nvGrpSpPr>
      <p:grpSpPr>
        <a:xfrm>
          <a:off x="0" y="0"/>
          <a:ext cx="0" cy="0"/>
          <a:chOff x="0" y="0"/>
          <a:chExt cx="0" cy="0"/>
        </a:xfrm>
      </p:grpSpPr>
      <p:sp>
        <p:nvSpPr>
          <p:cNvPr id="155" name="Google Shape;155;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6" name="Google Shape;156;p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57" name="Google Shape;157;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0" name="Google Shape;160;p42"/>
          <p:cNvGrpSpPr/>
          <p:nvPr/>
        </p:nvGrpSpPr>
        <p:grpSpPr>
          <a:xfrm>
            <a:off x="9031059" y="445499"/>
            <a:ext cx="2735993" cy="679345"/>
            <a:chOff x="0" y="0"/>
            <a:chExt cx="2301694" cy="571500"/>
          </a:xfrm>
        </p:grpSpPr>
        <p:sp>
          <p:nvSpPr>
            <p:cNvPr id="161" name="Google Shape;161;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63" name="Google Shape;163;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6"/>
        <p:cNvGrpSpPr/>
        <p:nvPr/>
      </p:nvGrpSpPr>
      <p:grpSpPr>
        <a:xfrm>
          <a:off x="0" y="0"/>
          <a:ext cx="0" cy="0"/>
          <a:chOff x="0" y="0"/>
          <a:chExt cx="0" cy="0"/>
        </a:xfrm>
      </p:grpSpPr>
      <p:sp>
        <p:nvSpPr>
          <p:cNvPr id="167" name="Google Shape;167;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0" name="Google Shape;170;p43"/>
          <p:cNvGrpSpPr/>
          <p:nvPr/>
        </p:nvGrpSpPr>
        <p:grpSpPr>
          <a:xfrm>
            <a:off x="9236842" y="286604"/>
            <a:ext cx="2735993" cy="679345"/>
            <a:chOff x="0" y="0"/>
            <a:chExt cx="2301694" cy="571500"/>
          </a:xfrm>
        </p:grpSpPr>
        <p:sp>
          <p:nvSpPr>
            <p:cNvPr id="171" name="Google Shape;171;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73" name="Google Shape;173;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43"/>
          <p:cNvSpPr>
            <a:spLocks noGrp="1"/>
          </p:cNvSpPr>
          <p:nvPr>
            <p:ph type="pic" idx="3"/>
          </p:nvPr>
        </p:nvSpPr>
        <p:spPr>
          <a:xfrm>
            <a:off x="-1" y="354507"/>
            <a:ext cx="5501637" cy="4939649"/>
          </a:xfrm>
          <a:prstGeom prst="rect">
            <a:avLst/>
          </a:prstGeom>
          <a:solidFill>
            <a:srgbClr val="D8D8D8"/>
          </a:solidFill>
          <a:ln>
            <a:noFill/>
          </a:ln>
        </p:spPr>
      </p:sp>
      <p:pic>
        <p:nvPicPr>
          <p:cNvPr id="175" name="Google Shape;175;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76" name="Google Shape;176;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1610849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320777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4"/>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4"/>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78"/>
        <p:cNvGrpSpPr/>
        <p:nvPr/>
      </p:nvGrpSpPr>
      <p:grpSpPr>
        <a:xfrm>
          <a:off x="0" y="0"/>
          <a:ext cx="0" cy="0"/>
          <a:chOff x="0" y="0"/>
          <a:chExt cx="0" cy="0"/>
        </a:xfrm>
      </p:grpSpPr>
      <p:sp>
        <p:nvSpPr>
          <p:cNvPr id="79" name="Google Shape;79;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82"/>
        <p:cNvGrpSpPr/>
        <p:nvPr/>
      </p:nvGrpSpPr>
      <p:grpSpPr>
        <a:xfrm>
          <a:off x="0" y="0"/>
          <a:ext cx="0" cy="0"/>
          <a:chOff x="0" y="0"/>
          <a:chExt cx="0" cy="0"/>
        </a:xfrm>
      </p:grpSpPr>
      <p:sp>
        <p:nvSpPr>
          <p:cNvPr id="83" name="Google Shape;83;p35"/>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4" name="Google Shape;84;p35"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85" name="Google Shape;85;p35"/>
          <p:cNvSpPr>
            <a:spLocks noGrp="1"/>
          </p:cNvSpPr>
          <p:nvPr>
            <p:ph type="pic" idx="2"/>
          </p:nvPr>
        </p:nvSpPr>
        <p:spPr>
          <a:xfrm>
            <a:off x="8912202" y="1246695"/>
            <a:ext cx="2444127" cy="4336988"/>
          </a:xfrm>
          <a:prstGeom prst="rect">
            <a:avLst/>
          </a:prstGeom>
          <a:solidFill>
            <a:srgbClr val="D8D8D8"/>
          </a:solidFill>
          <a:ln>
            <a:noFill/>
          </a:ln>
        </p:spPr>
      </p:sp>
      <p:sp>
        <p:nvSpPr>
          <p:cNvPr id="86" name="Google Shape;86;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p:nvPr/>
        </p:nvSpPr>
        <p:spPr>
          <a:xfrm>
            <a:off x="0" y="5782590"/>
            <a:ext cx="6938682"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89"/>
        <p:cNvGrpSpPr/>
        <p:nvPr/>
      </p:nvGrpSpPr>
      <p:grpSpPr>
        <a:xfrm>
          <a:off x="0" y="0"/>
          <a:ext cx="0" cy="0"/>
          <a:chOff x="0" y="0"/>
          <a:chExt cx="0" cy="0"/>
        </a:xfrm>
      </p:grpSpPr>
      <p:sp>
        <p:nvSpPr>
          <p:cNvPr id="90" name="Google Shape;90;p37"/>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7"/>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93"/>
        <p:cNvGrpSpPr/>
        <p:nvPr/>
      </p:nvGrpSpPr>
      <p:grpSpPr>
        <a:xfrm>
          <a:off x="0" y="0"/>
          <a:ext cx="0" cy="0"/>
          <a:chOff x="0" y="0"/>
          <a:chExt cx="0" cy="0"/>
        </a:xfrm>
      </p:grpSpPr>
      <p:sp>
        <p:nvSpPr>
          <p:cNvPr id="94" name="Google Shape;94;p38"/>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8"/>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8"/>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8"/>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98"/>
        <p:cNvGrpSpPr/>
        <p:nvPr/>
      </p:nvGrpSpPr>
      <p:grpSpPr>
        <a:xfrm>
          <a:off x="0" y="0"/>
          <a:ext cx="0" cy="0"/>
          <a:chOff x="0" y="0"/>
          <a:chExt cx="0" cy="0"/>
        </a:xfrm>
      </p:grpSpPr>
      <p:sp>
        <p:nvSpPr>
          <p:cNvPr id="99" name="Google Shape;99;p32"/>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a:spLocks noGrp="1"/>
          </p:cNvSpPr>
          <p:nvPr>
            <p:ph type="pic" idx="4"/>
          </p:nvPr>
        </p:nvSpPr>
        <p:spPr>
          <a:xfrm>
            <a:off x="7559" y="188180"/>
            <a:ext cx="3354094" cy="5923858"/>
          </a:xfrm>
          <a:prstGeom prst="rect">
            <a:avLst/>
          </a:prstGeom>
          <a:solidFill>
            <a:srgbClr val="D8D8D8"/>
          </a:solidFill>
          <a:ln>
            <a:noFill/>
          </a:ln>
        </p:spPr>
      </p:sp>
      <p:grpSp>
        <p:nvGrpSpPr>
          <p:cNvPr id="104" name="Google Shape;104;p32"/>
          <p:cNvGrpSpPr/>
          <p:nvPr/>
        </p:nvGrpSpPr>
        <p:grpSpPr>
          <a:xfrm>
            <a:off x="4054161" y="721803"/>
            <a:ext cx="7547911" cy="1674487"/>
            <a:chOff x="4061909" y="1565906"/>
            <a:chExt cx="7547911" cy="1882781"/>
          </a:xfrm>
        </p:grpSpPr>
        <p:cxnSp>
          <p:nvCxnSpPr>
            <p:cNvPr id="105" name="Google Shape;105;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32"/>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32"/>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2"/>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32"/>
          <p:cNvGrpSpPr/>
          <p:nvPr/>
        </p:nvGrpSpPr>
        <p:grpSpPr>
          <a:xfrm>
            <a:off x="4054160" y="2644936"/>
            <a:ext cx="7547911" cy="1674487"/>
            <a:chOff x="4061909" y="1565906"/>
            <a:chExt cx="7547911" cy="1882781"/>
          </a:xfrm>
        </p:grpSpPr>
        <p:cxnSp>
          <p:nvCxnSpPr>
            <p:cNvPr id="114" name="Google Shape;114;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32"/>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32"/>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9" name="Google Shape;119;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32"/>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 name="Google Shape;122;p32"/>
          <p:cNvGrpSpPr/>
          <p:nvPr/>
        </p:nvGrpSpPr>
        <p:grpSpPr>
          <a:xfrm>
            <a:off x="4069658" y="4508733"/>
            <a:ext cx="7547911" cy="1674487"/>
            <a:chOff x="4061909" y="1565906"/>
            <a:chExt cx="7547911" cy="1882781"/>
          </a:xfrm>
        </p:grpSpPr>
        <p:cxnSp>
          <p:nvCxnSpPr>
            <p:cNvPr id="123" name="Google Shape;123;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4" name="Google Shape;124;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5" name="Google Shape;125;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26" name="Google Shape;126;p32"/>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7" name="Google Shape;127;p32"/>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ermesdaveni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seeds4all.eu/seed-operators/spain/red-de-semillas-resembrando-intercambi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ww.campagnamica.it/world-farmers-markets-coali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agricultureandfood.d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regeneration.org/nexus/agroecology"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ratislava.sk/zivotne-prostredie-a-vystavba/zelen/udrzba-a-tvorba-zelene/komunitne-zahrady"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hyperlink" Target="https://zivica.sk/" TargetMode="External"/><Relationship Id="rId4" Type="http://schemas.openxmlformats.org/officeDocument/2006/relationships/hyperlink" Target="https://biofarma.s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intechopen.com/chapters/7880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ao.org/family-farming/detail/en/c/11477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o.org/agroecology/overview/our-work/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891848" y="4492507"/>
            <a:ext cx="6213250"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Building Bridges between Agroecology &amp; the Community</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891848" y="3477653"/>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MODULE 3</a:t>
            </a:r>
          </a:p>
        </p:txBody>
      </p:sp>
      <p:pic>
        <p:nvPicPr>
          <p:cNvPr id="5" name="Picture Placeholder 4" descr="Farmer watering crops in urban garden">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2F125B86-02A8-17B7-80A2-C8090A495C48}"/>
              </a:ext>
            </a:extLst>
          </p:cNvPr>
          <p:cNvSpPr txBox="1">
            <a:spLocks/>
          </p:cNvSpPr>
          <p:nvPr/>
        </p:nvSpPr>
        <p:spPr>
          <a:xfrm>
            <a:off x="7511514" y="5856037"/>
            <a:ext cx="4448014" cy="679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a:t>Agroecology serves as a catalyst for community cohesion and empowerment by </a:t>
            </a:r>
            <a:r>
              <a:rPr lang="en-US" b="1"/>
              <a:t>fostering cooperative relationships between individuals involved in agricultural practices and community members</a:t>
            </a:r>
            <a:r>
              <a:rPr lang="en-US"/>
              <a:t>.</a:t>
            </a:r>
            <a:endParaRPr/>
          </a:p>
          <a:p>
            <a:pPr marL="228600" lvl="0" indent="-228600" algn="l" rtl="0">
              <a:lnSpc>
                <a:spcPct val="90000"/>
              </a:lnSpc>
              <a:spcBef>
                <a:spcPts val="1000"/>
              </a:spcBef>
              <a:spcAft>
                <a:spcPts val="0"/>
              </a:spcAft>
              <a:buClr>
                <a:srgbClr val="000000"/>
              </a:buClr>
              <a:buSzPts val="2400"/>
              <a:buNone/>
            </a:pPr>
            <a:endParaRPr/>
          </a:p>
        </p:txBody>
      </p:sp>
      <p:sp>
        <p:nvSpPr>
          <p:cNvPr id="296" name="Google Shape;296;p10"/>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Promoting community ties through agroecology</a:t>
            </a:r>
            <a:endParaRPr/>
          </a:p>
        </p:txBody>
      </p:sp>
      <p:pic>
        <p:nvPicPr>
          <p:cNvPr id="297" name="Google Shape;297;p10"/>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061200" y="1420553"/>
            <a:ext cx="5130799" cy="391318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body" idx="1"/>
          </p:nvPr>
        </p:nvSpPr>
        <p:spPr>
          <a:xfrm>
            <a:off x="856356" y="1268964"/>
            <a:ext cx="4821945" cy="406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US"/>
              <a:t>The purpose of my work was never to destroy but always to create, to construct bridges, because we must live in the hope that humankind will draw together and that the better we understand each other the easier this will become.</a:t>
            </a:r>
            <a:endParaRPr/>
          </a:p>
          <a:p>
            <a:pPr marL="0" lvl="0" indent="0" algn="ctr" rtl="0">
              <a:lnSpc>
                <a:spcPct val="90000"/>
              </a:lnSpc>
              <a:spcBef>
                <a:spcPts val="1000"/>
              </a:spcBef>
              <a:spcAft>
                <a:spcPts val="0"/>
              </a:spcAft>
              <a:buClr>
                <a:srgbClr val="000000"/>
              </a:buClr>
              <a:buSzPts val="3000"/>
              <a:buNone/>
            </a:pPr>
            <a:endParaRPr/>
          </a:p>
        </p:txBody>
      </p:sp>
      <p:sp>
        <p:nvSpPr>
          <p:cNvPr id="303" name="Google Shape;303;p9"/>
          <p:cNvSpPr txBox="1"/>
          <p:nvPr/>
        </p:nvSpPr>
        <p:spPr>
          <a:xfrm>
            <a:off x="1686639" y="4827311"/>
            <a:ext cx="3161377" cy="505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Alphonse</a:t>
            </a:r>
            <a:r>
              <a:rPr lang="en-US" sz="2800" b="1" i="0" u="none" strike="noStrike" cap="none">
                <a:solidFill>
                  <a:srgbClr val="000000"/>
                </a:solidFill>
                <a:latin typeface="Arial"/>
                <a:ea typeface="Arial"/>
                <a:cs typeface="Arial"/>
                <a:sym typeface="Arial"/>
              </a:rPr>
              <a:t> </a:t>
            </a:r>
            <a:r>
              <a:rPr lang="en-US" sz="2800" b="1" i="0" u="none" strike="noStrike" cap="none">
                <a:solidFill>
                  <a:srgbClr val="000000"/>
                </a:solidFill>
                <a:latin typeface="Calibri"/>
                <a:ea typeface="Calibri"/>
                <a:cs typeface="Calibri"/>
                <a:sym typeface="Calibri"/>
              </a:rPr>
              <a:t>Mucha</a:t>
            </a:r>
            <a:endParaRPr sz="2800" b="1" i="0" u="none" strike="noStrike" cap="none">
              <a:solidFill>
                <a:srgbClr val="000000"/>
              </a:solidFill>
              <a:latin typeface="Calibri"/>
              <a:ea typeface="Calibri"/>
              <a:cs typeface="Calibri"/>
              <a:sym typeface="Calibri"/>
            </a:endParaRPr>
          </a:p>
        </p:txBody>
      </p:sp>
      <p:pic>
        <p:nvPicPr>
          <p:cNvPr id="304" name="Google Shape;304;p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096000" y="1404749"/>
            <a:ext cx="5239644" cy="4704418"/>
          </a:xfrm>
          <a:prstGeom prst="rect">
            <a:avLst/>
          </a:prstGeom>
          <a:solidFill>
            <a:srgbClr val="D8D8D8"/>
          </a:solidFill>
          <a:ln>
            <a:noFill/>
          </a:ln>
        </p:spPr>
      </p:pic>
      <p:grpSp>
        <p:nvGrpSpPr>
          <p:cNvPr id="305" name="Google Shape;305;p9"/>
          <p:cNvGrpSpPr/>
          <p:nvPr/>
        </p:nvGrpSpPr>
        <p:grpSpPr>
          <a:xfrm>
            <a:off x="6926285" y="727383"/>
            <a:ext cx="1487826" cy="1083162"/>
            <a:chOff x="3400450" y="986392"/>
            <a:chExt cx="1487826" cy="1083162"/>
          </a:xfrm>
        </p:grpSpPr>
        <p:sp>
          <p:nvSpPr>
            <p:cNvPr id="306" name="Google Shape;306;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9"/>
          <p:cNvGrpSpPr/>
          <p:nvPr/>
        </p:nvGrpSpPr>
        <p:grpSpPr>
          <a:xfrm rot="3730759">
            <a:off x="475533" y="5007290"/>
            <a:ext cx="949887" cy="1163493"/>
            <a:chOff x="7602444" y="4967675"/>
            <a:chExt cx="483620" cy="592374"/>
          </a:xfrm>
        </p:grpSpPr>
        <p:grpSp>
          <p:nvGrpSpPr>
            <p:cNvPr id="309" name="Google Shape;309;p9"/>
            <p:cNvGrpSpPr/>
            <p:nvPr/>
          </p:nvGrpSpPr>
          <p:grpSpPr>
            <a:xfrm>
              <a:off x="7618661" y="4967675"/>
              <a:ext cx="467403" cy="507609"/>
              <a:chOff x="2251964" y="3590497"/>
              <a:chExt cx="467403" cy="507609"/>
            </a:xfrm>
          </p:grpSpPr>
          <p:sp>
            <p:nvSpPr>
              <p:cNvPr id="310" name="Google Shape;310;p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3" name="Google Shape;313;p9"/>
            <p:cNvGrpSpPr/>
            <p:nvPr/>
          </p:nvGrpSpPr>
          <p:grpSpPr>
            <a:xfrm>
              <a:off x="7602444" y="4993761"/>
              <a:ext cx="421973" cy="566288"/>
              <a:chOff x="2235747" y="3616583"/>
              <a:chExt cx="421973" cy="566288"/>
            </a:xfrm>
          </p:grpSpPr>
          <p:sp>
            <p:nvSpPr>
              <p:cNvPr id="314" name="Google Shape;314;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71">
            <a:extLst>
              <a:ext uri="{FF2B5EF4-FFF2-40B4-BE49-F238E27FC236}">
                <a16:creationId xmlns:a16="http://schemas.microsoft.com/office/drawing/2014/main" id="{16F73E4A-3502-3246-DC44-A2C68319A4CF}"/>
              </a:ext>
            </a:extLst>
          </p:cNvPr>
          <p:cNvSpPr>
            <a:spLocks noChangeArrowheads="1"/>
          </p:cNvSpPr>
          <p:nvPr/>
        </p:nvSpPr>
        <p:spPr bwMode="auto">
          <a:xfrm>
            <a:off x="534620" y="4291842"/>
            <a:ext cx="2620590" cy="1666264"/>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2">
            <a:extLst>
              <a:ext uri="{FF2B5EF4-FFF2-40B4-BE49-F238E27FC236}">
                <a16:creationId xmlns:a16="http://schemas.microsoft.com/office/drawing/2014/main" id="{3EE9A29A-5DD2-9C77-28AD-F025F7C3183E}"/>
              </a:ext>
            </a:extLst>
          </p:cNvPr>
          <p:cNvSpPr>
            <a:spLocks noChangeArrowheads="1"/>
          </p:cNvSpPr>
          <p:nvPr/>
        </p:nvSpPr>
        <p:spPr bwMode="auto">
          <a:xfrm>
            <a:off x="642334" y="4361088"/>
            <a:ext cx="2620590" cy="1666262"/>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74">
            <a:extLst>
              <a:ext uri="{FF2B5EF4-FFF2-40B4-BE49-F238E27FC236}">
                <a16:creationId xmlns:a16="http://schemas.microsoft.com/office/drawing/2014/main" id="{D31C321F-0445-C1F4-5198-67F21C668C28}"/>
              </a:ext>
            </a:extLst>
          </p:cNvPr>
          <p:cNvSpPr>
            <a:spLocks noChangeArrowheads="1"/>
          </p:cNvSpPr>
          <p:nvPr/>
        </p:nvSpPr>
        <p:spPr bwMode="auto">
          <a:xfrm>
            <a:off x="1814725" y="2722735"/>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solidFill>
            <a:srgbClr val="9FDADF"/>
          </a:solidFill>
          <a:ln w="7200" cap="flat">
            <a:solidFill>
              <a:srgbClr val="75A949"/>
            </a:solidFill>
            <a:round/>
            <a:headEnd/>
            <a:tailEnd/>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75">
            <a:extLst>
              <a:ext uri="{FF2B5EF4-FFF2-40B4-BE49-F238E27FC236}">
                <a16:creationId xmlns:a16="http://schemas.microsoft.com/office/drawing/2014/main" id="{D2797CEC-5536-DA64-D3F3-97EC65F6C671}"/>
              </a:ext>
            </a:extLst>
          </p:cNvPr>
          <p:cNvSpPr>
            <a:spLocks noChangeArrowheads="1"/>
          </p:cNvSpPr>
          <p:nvPr/>
        </p:nvSpPr>
        <p:spPr bwMode="auto">
          <a:xfrm>
            <a:off x="1922439" y="2791980"/>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solidFill>
            <a:srgbClr val="9FDADF"/>
          </a:solidFill>
          <a:ln w="7200" cap="flat">
            <a:solidFill>
              <a:srgbClr val="75A949"/>
            </a:solidFill>
            <a:round/>
            <a:headEnd/>
            <a:tailEnd/>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7">
            <a:extLst>
              <a:ext uri="{FF2B5EF4-FFF2-40B4-BE49-F238E27FC236}">
                <a16:creationId xmlns:a16="http://schemas.microsoft.com/office/drawing/2014/main" id="{3C74B15B-BF11-F6E8-4050-5957518054A1}"/>
              </a:ext>
            </a:extLst>
          </p:cNvPr>
          <p:cNvSpPr>
            <a:spLocks noChangeArrowheads="1"/>
          </p:cNvSpPr>
          <p:nvPr/>
        </p:nvSpPr>
        <p:spPr bwMode="auto">
          <a:xfrm>
            <a:off x="3377050" y="4328678"/>
            <a:ext cx="2620590" cy="1666264"/>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8">
            <a:extLst>
              <a:ext uri="{FF2B5EF4-FFF2-40B4-BE49-F238E27FC236}">
                <a16:creationId xmlns:a16="http://schemas.microsoft.com/office/drawing/2014/main" id="{AD5EBA14-784A-DEFD-F757-1DBC12130BAA}"/>
              </a:ext>
            </a:extLst>
          </p:cNvPr>
          <p:cNvSpPr>
            <a:spLocks noChangeArrowheads="1"/>
          </p:cNvSpPr>
          <p:nvPr/>
        </p:nvSpPr>
        <p:spPr bwMode="auto">
          <a:xfrm>
            <a:off x="3482198" y="4397924"/>
            <a:ext cx="2620592" cy="1666262"/>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80">
            <a:extLst>
              <a:ext uri="{FF2B5EF4-FFF2-40B4-BE49-F238E27FC236}">
                <a16:creationId xmlns:a16="http://schemas.microsoft.com/office/drawing/2014/main" id="{CDF55265-E4BA-E15B-A147-8C45385160C4}"/>
              </a:ext>
            </a:extLst>
          </p:cNvPr>
          <p:cNvSpPr>
            <a:spLocks noChangeArrowheads="1"/>
          </p:cNvSpPr>
          <p:nvPr/>
        </p:nvSpPr>
        <p:spPr bwMode="auto">
          <a:xfrm>
            <a:off x="8871309" y="4187271"/>
            <a:ext cx="2620592" cy="1666264"/>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Freeform 181">
            <a:extLst>
              <a:ext uri="{FF2B5EF4-FFF2-40B4-BE49-F238E27FC236}">
                <a16:creationId xmlns:a16="http://schemas.microsoft.com/office/drawing/2014/main" id="{EA0195D7-E19C-2A1E-3C9E-530965095B98}"/>
              </a:ext>
            </a:extLst>
          </p:cNvPr>
          <p:cNvSpPr>
            <a:spLocks noChangeArrowheads="1"/>
          </p:cNvSpPr>
          <p:nvPr/>
        </p:nvSpPr>
        <p:spPr bwMode="auto">
          <a:xfrm>
            <a:off x="8976459" y="4256516"/>
            <a:ext cx="2620590" cy="1666262"/>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2" name="Freeform 170">
            <a:extLst>
              <a:ext uri="{FF2B5EF4-FFF2-40B4-BE49-F238E27FC236}">
                <a16:creationId xmlns:a16="http://schemas.microsoft.com/office/drawing/2014/main" id="{1EE62611-65BC-FE1C-C1A8-3D2B53F948CF}"/>
              </a:ext>
            </a:extLst>
          </p:cNvPr>
          <p:cNvSpPr>
            <a:spLocks noChangeArrowheads="1"/>
          </p:cNvSpPr>
          <p:nvPr/>
        </p:nvSpPr>
        <p:spPr bwMode="auto">
          <a:xfrm>
            <a:off x="703885" y="4345700"/>
            <a:ext cx="2620590"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3" name="Freeform 173">
            <a:extLst>
              <a:ext uri="{FF2B5EF4-FFF2-40B4-BE49-F238E27FC236}">
                <a16:creationId xmlns:a16="http://schemas.microsoft.com/office/drawing/2014/main" id="{09FBBB92-9E18-68B7-C960-1CA50DB042DB}"/>
              </a:ext>
            </a:extLst>
          </p:cNvPr>
          <p:cNvSpPr>
            <a:spLocks noChangeArrowheads="1"/>
          </p:cNvSpPr>
          <p:nvPr/>
        </p:nvSpPr>
        <p:spPr bwMode="auto">
          <a:xfrm>
            <a:off x="1983990" y="2776592"/>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4" name="Freeform 176">
            <a:extLst>
              <a:ext uri="{FF2B5EF4-FFF2-40B4-BE49-F238E27FC236}">
                <a16:creationId xmlns:a16="http://schemas.microsoft.com/office/drawing/2014/main" id="{F893C54A-0CE3-6273-E6A9-18D041C37C11}"/>
              </a:ext>
            </a:extLst>
          </p:cNvPr>
          <p:cNvSpPr>
            <a:spLocks noChangeArrowheads="1"/>
          </p:cNvSpPr>
          <p:nvPr/>
        </p:nvSpPr>
        <p:spPr bwMode="auto">
          <a:xfrm>
            <a:off x="3546315" y="4382536"/>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9">
            <a:extLst>
              <a:ext uri="{FF2B5EF4-FFF2-40B4-BE49-F238E27FC236}">
                <a16:creationId xmlns:a16="http://schemas.microsoft.com/office/drawing/2014/main" id="{3AF312BB-CE35-54F3-71E0-7F32FE83A670}"/>
              </a:ext>
            </a:extLst>
          </p:cNvPr>
          <p:cNvSpPr>
            <a:spLocks noChangeArrowheads="1"/>
          </p:cNvSpPr>
          <p:nvPr/>
        </p:nvSpPr>
        <p:spPr bwMode="auto">
          <a:xfrm>
            <a:off x="9038010" y="4241128"/>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CuadroTexto 553">
            <a:extLst>
              <a:ext uri="{FF2B5EF4-FFF2-40B4-BE49-F238E27FC236}">
                <a16:creationId xmlns:a16="http://schemas.microsoft.com/office/drawing/2014/main" id="{6C2C2682-F366-477B-E917-9B5D487F5396}"/>
              </a:ext>
            </a:extLst>
          </p:cNvPr>
          <p:cNvSpPr txBox="1"/>
          <p:nvPr/>
        </p:nvSpPr>
        <p:spPr>
          <a:xfrm>
            <a:off x="799329" y="4562887"/>
            <a:ext cx="2306600"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Community events and actions</a:t>
            </a:r>
          </a:p>
        </p:txBody>
      </p:sp>
      <p:sp>
        <p:nvSpPr>
          <p:cNvPr id="17" name="CuadroTexto 553">
            <a:extLst>
              <a:ext uri="{FF2B5EF4-FFF2-40B4-BE49-F238E27FC236}">
                <a16:creationId xmlns:a16="http://schemas.microsoft.com/office/drawing/2014/main" id="{AD6403BE-A59C-7010-ADB0-E36FC9583164}"/>
              </a:ext>
            </a:extLst>
          </p:cNvPr>
          <p:cNvSpPr txBox="1"/>
          <p:nvPr/>
        </p:nvSpPr>
        <p:spPr>
          <a:xfrm>
            <a:off x="2124280" y="3167782"/>
            <a:ext cx="2269003" cy="830997"/>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Education &amp; Outreach</a:t>
            </a:r>
          </a:p>
        </p:txBody>
      </p:sp>
      <p:sp>
        <p:nvSpPr>
          <p:cNvPr id="18" name="CuadroTexto 553">
            <a:extLst>
              <a:ext uri="{FF2B5EF4-FFF2-40B4-BE49-F238E27FC236}">
                <a16:creationId xmlns:a16="http://schemas.microsoft.com/office/drawing/2014/main" id="{B39CD173-B7C8-D4E1-9B44-52F7397F0FC5}"/>
              </a:ext>
            </a:extLst>
          </p:cNvPr>
          <p:cNvSpPr txBox="1"/>
          <p:nvPr/>
        </p:nvSpPr>
        <p:spPr>
          <a:xfrm>
            <a:off x="3728499" y="4653680"/>
            <a:ext cx="2064752" cy="830997"/>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Supporting local markets </a:t>
            </a:r>
          </a:p>
        </p:txBody>
      </p:sp>
      <p:sp>
        <p:nvSpPr>
          <p:cNvPr id="19" name="CuadroTexto 553">
            <a:extLst>
              <a:ext uri="{FF2B5EF4-FFF2-40B4-BE49-F238E27FC236}">
                <a16:creationId xmlns:a16="http://schemas.microsoft.com/office/drawing/2014/main" id="{B7BE05C5-47D2-2FDB-8875-8D2E1F2C33CF}"/>
              </a:ext>
            </a:extLst>
          </p:cNvPr>
          <p:cNvSpPr txBox="1"/>
          <p:nvPr/>
        </p:nvSpPr>
        <p:spPr>
          <a:xfrm>
            <a:off x="9138156" y="4450076"/>
            <a:ext cx="2382144" cy="1107996"/>
          </a:xfrm>
          <a:prstGeom prst="rect">
            <a:avLst/>
          </a:prstGeom>
          <a:noFill/>
          <a:ln>
            <a:noFill/>
          </a:ln>
        </p:spPr>
        <p:txBody>
          <a:bodyPr wrap="square" rtlCol="0">
            <a:spAutoFit/>
          </a:bodyPr>
          <a:lstStyle/>
          <a:p>
            <a:pPr algn="ctr"/>
            <a:r>
              <a:rPr lang="en-US" sz="2200" b="1" i="0" dirty="0">
                <a:solidFill>
                  <a:srgbClr val="000000"/>
                </a:solidFill>
                <a:effectLst/>
                <a:latin typeface="Söhne"/>
              </a:rPr>
              <a:t>Participation in local discussions &amp; decision-making</a:t>
            </a:r>
          </a:p>
        </p:txBody>
      </p:sp>
      <p:sp>
        <p:nvSpPr>
          <p:cNvPr id="20" name="Freeform 174">
            <a:extLst>
              <a:ext uri="{FF2B5EF4-FFF2-40B4-BE49-F238E27FC236}">
                <a16:creationId xmlns:a16="http://schemas.microsoft.com/office/drawing/2014/main" id="{E603FE09-E28B-BD15-C208-9F3DFEA01329}"/>
              </a:ext>
            </a:extLst>
          </p:cNvPr>
          <p:cNvSpPr>
            <a:spLocks noChangeArrowheads="1"/>
          </p:cNvSpPr>
          <p:nvPr/>
        </p:nvSpPr>
        <p:spPr bwMode="auto">
          <a:xfrm>
            <a:off x="4790802" y="2707452"/>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1" name="Freeform 175">
            <a:extLst>
              <a:ext uri="{FF2B5EF4-FFF2-40B4-BE49-F238E27FC236}">
                <a16:creationId xmlns:a16="http://schemas.microsoft.com/office/drawing/2014/main" id="{865EDF92-FD03-9F4D-4E23-0BEC82295728}"/>
              </a:ext>
            </a:extLst>
          </p:cNvPr>
          <p:cNvSpPr>
            <a:spLocks noChangeArrowheads="1"/>
          </p:cNvSpPr>
          <p:nvPr/>
        </p:nvSpPr>
        <p:spPr bwMode="auto">
          <a:xfrm>
            <a:off x="4898516" y="2776697"/>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2" name="Freeform 173">
            <a:extLst>
              <a:ext uri="{FF2B5EF4-FFF2-40B4-BE49-F238E27FC236}">
                <a16:creationId xmlns:a16="http://schemas.microsoft.com/office/drawing/2014/main" id="{27726002-9E35-9F07-8AFB-FAFF201AAD73}"/>
              </a:ext>
            </a:extLst>
          </p:cNvPr>
          <p:cNvSpPr>
            <a:spLocks noChangeArrowheads="1"/>
          </p:cNvSpPr>
          <p:nvPr/>
        </p:nvSpPr>
        <p:spPr bwMode="auto">
          <a:xfrm>
            <a:off x="4960067" y="2761309"/>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3" name="CuadroTexto 553">
            <a:extLst>
              <a:ext uri="{FF2B5EF4-FFF2-40B4-BE49-F238E27FC236}">
                <a16:creationId xmlns:a16="http://schemas.microsoft.com/office/drawing/2014/main" id="{3A60A56C-5584-086A-65F0-59BC09B844B5}"/>
              </a:ext>
            </a:extLst>
          </p:cNvPr>
          <p:cNvSpPr txBox="1"/>
          <p:nvPr/>
        </p:nvSpPr>
        <p:spPr>
          <a:xfrm>
            <a:off x="5067837" y="2827561"/>
            <a:ext cx="2269003" cy="1200329"/>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Sharing experiences &amp; know-how</a:t>
            </a:r>
          </a:p>
        </p:txBody>
      </p:sp>
      <p:sp>
        <p:nvSpPr>
          <p:cNvPr id="29" name="Freeform 177">
            <a:extLst>
              <a:ext uri="{FF2B5EF4-FFF2-40B4-BE49-F238E27FC236}">
                <a16:creationId xmlns:a16="http://schemas.microsoft.com/office/drawing/2014/main" id="{F75EC935-B439-1B6E-9ABC-9D2015D0F27C}"/>
              </a:ext>
            </a:extLst>
          </p:cNvPr>
          <p:cNvSpPr>
            <a:spLocks noChangeArrowheads="1"/>
          </p:cNvSpPr>
          <p:nvPr/>
        </p:nvSpPr>
        <p:spPr bwMode="auto">
          <a:xfrm>
            <a:off x="7506105" y="2599420"/>
            <a:ext cx="2620590" cy="1666264"/>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0" name="Freeform 178">
            <a:extLst>
              <a:ext uri="{FF2B5EF4-FFF2-40B4-BE49-F238E27FC236}">
                <a16:creationId xmlns:a16="http://schemas.microsoft.com/office/drawing/2014/main" id="{56F07491-2D33-E6EA-439A-F164A572DA18}"/>
              </a:ext>
            </a:extLst>
          </p:cNvPr>
          <p:cNvSpPr>
            <a:spLocks noChangeArrowheads="1"/>
          </p:cNvSpPr>
          <p:nvPr/>
        </p:nvSpPr>
        <p:spPr bwMode="auto">
          <a:xfrm>
            <a:off x="7611253" y="2668666"/>
            <a:ext cx="2620592" cy="1666262"/>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1" name="Freeform 176">
            <a:extLst>
              <a:ext uri="{FF2B5EF4-FFF2-40B4-BE49-F238E27FC236}">
                <a16:creationId xmlns:a16="http://schemas.microsoft.com/office/drawing/2014/main" id="{2936FC71-DD19-4365-FE22-529A95FEE448}"/>
              </a:ext>
            </a:extLst>
          </p:cNvPr>
          <p:cNvSpPr>
            <a:spLocks noChangeArrowheads="1"/>
          </p:cNvSpPr>
          <p:nvPr/>
        </p:nvSpPr>
        <p:spPr bwMode="auto">
          <a:xfrm>
            <a:off x="7675370" y="2653278"/>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2" name="CuadroTexto 553">
            <a:extLst>
              <a:ext uri="{FF2B5EF4-FFF2-40B4-BE49-F238E27FC236}">
                <a16:creationId xmlns:a16="http://schemas.microsoft.com/office/drawing/2014/main" id="{FD0C9E44-6F7B-B1A8-F47B-771D8A7FE7DF}"/>
              </a:ext>
            </a:extLst>
          </p:cNvPr>
          <p:cNvSpPr txBox="1"/>
          <p:nvPr/>
        </p:nvSpPr>
        <p:spPr>
          <a:xfrm>
            <a:off x="7889173" y="2721138"/>
            <a:ext cx="2064752" cy="1569660"/>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Creating community gardens &amp; projects </a:t>
            </a:r>
          </a:p>
        </p:txBody>
      </p:sp>
      <p:sp>
        <p:nvSpPr>
          <p:cNvPr id="33" name="Freeform 174">
            <a:extLst>
              <a:ext uri="{FF2B5EF4-FFF2-40B4-BE49-F238E27FC236}">
                <a16:creationId xmlns:a16="http://schemas.microsoft.com/office/drawing/2014/main" id="{E30D6732-584C-02C4-5E1E-AA82F922FDB7}"/>
              </a:ext>
            </a:extLst>
          </p:cNvPr>
          <p:cNvSpPr>
            <a:spLocks noChangeArrowheads="1"/>
          </p:cNvSpPr>
          <p:nvPr/>
        </p:nvSpPr>
        <p:spPr bwMode="auto">
          <a:xfrm>
            <a:off x="6253198" y="4276064"/>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4" name="Freeform 175">
            <a:extLst>
              <a:ext uri="{FF2B5EF4-FFF2-40B4-BE49-F238E27FC236}">
                <a16:creationId xmlns:a16="http://schemas.microsoft.com/office/drawing/2014/main" id="{BBAA79BA-0959-A7F7-09A3-6CBB6918F48D}"/>
              </a:ext>
            </a:extLst>
          </p:cNvPr>
          <p:cNvSpPr>
            <a:spLocks noChangeArrowheads="1"/>
          </p:cNvSpPr>
          <p:nvPr/>
        </p:nvSpPr>
        <p:spPr bwMode="auto">
          <a:xfrm>
            <a:off x="6360912" y="4345309"/>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5" name="Freeform 173">
            <a:extLst>
              <a:ext uri="{FF2B5EF4-FFF2-40B4-BE49-F238E27FC236}">
                <a16:creationId xmlns:a16="http://schemas.microsoft.com/office/drawing/2014/main" id="{1157D6D0-1CD4-7036-E763-DCB74BEA0AC4}"/>
              </a:ext>
            </a:extLst>
          </p:cNvPr>
          <p:cNvSpPr>
            <a:spLocks noChangeArrowheads="1"/>
          </p:cNvSpPr>
          <p:nvPr/>
        </p:nvSpPr>
        <p:spPr bwMode="auto">
          <a:xfrm>
            <a:off x="6422463" y="4329921"/>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6" name="CuadroTexto 553">
            <a:extLst>
              <a:ext uri="{FF2B5EF4-FFF2-40B4-BE49-F238E27FC236}">
                <a16:creationId xmlns:a16="http://schemas.microsoft.com/office/drawing/2014/main" id="{15667BD8-6AD4-A21C-190F-3B9CB4E6E935}"/>
              </a:ext>
            </a:extLst>
          </p:cNvPr>
          <p:cNvSpPr txBox="1"/>
          <p:nvPr/>
        </p:nvSpPr>
        <p:spPr>
          <a:xfrm>
            <a:off x="6318886" y="4662539"/>
            <a:ext cx="2755828" cy="830997"/>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Joint education &amp; research projects</a:t>
            </a:r>
          </a:p>
        </p:txBody>
      </p:sp>
      <p:sp>
        <p:nvSpPr>
          <p:cNvPr id="321" name="Google Shape;321;p13"/>
          <p:cNvSpPr txBox="1">
            <a:spLocks/>
          </p:cNvSpPr>
          <p:nvPr/>
        </p:nvSpPr>
        <p:spPr>
          <a:xfrm>
            <a:off x="672772" y="449771"/>
            <a:ext cx="10595100" cy="80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6AA84F"/>
                </a:solidFill>
              </a:rPr>
              <a:t>Promoting community ties through agroecology</a:t>
            </a:r>
          </a:p>
          <a:p>
            <a:pPr marL="0" indent="0"/>
            <a:endParaRPr lang="en-US" b="1" dirty="0">
              <a:solidFill>
                <a:srgbClr val="6AA84F"/>
              </a:solidFill>
            </a:endParaRPr>
          </a:p>
        </p:txBody>
      </p:sp>
      <p:sp>
        <p:nvSpPr>
          <p:cNvPr id="38" name="TextBox 37">
            <a:extLst>
              <a:ext uri="{FF2B5EF4-FFF2-40B4-BE49-F238E27FC236}">
                <a16:creationId xmlns:a16="http://schemas.microsoft.com/office/drawing/2014/main" id="{06A25C93-7247-E452-0F7E-838A0C6D64C7}"/>
              </a:ext>
            </a:extLst>
          </p:cNvPr>
          <p:cNvSpPr txBox="1"/>
          <p:nvPr/>
        </p:nvSpPr>
        <p:spPr>
          <a:xfrm>
            <a:off x="3633144" y="6198450"/>
            <a:ext cx="8674775" cy="553998"/>
          </a:xfrm>
          <a:prstGeom prst="rect">
            <a:avLst/>
          </a:prstGeom>
          <a:noFill/>
        </p:spPr>
        <p:txBody>
          <a:bodyPr wrap="square">
            <a:spAutoFit/>
          </a:bodyPr>
          <a:lstStyle/>
          <a:p>
            <a:pPr marL="482600" lvl="0" indent="0" algn="l" rtl="0">
              <a:lnSpc>
                <a:spcPct val="100000"/>
              </a:lnSpc>
              <a:spcBef>
                <a:spcPts val="0"/>
              </a:spcBef>
              <a:spcAft>
                <a:spcPts val="0"/>
              </a:spcAft>
              <a:buSzPts val="2000"/>
            </a:pPr>
            <a:r>
              <a:rPr lang="en-US" sz="1600" dirty="0">
                <a:highlight>
                  <a:srgbClr val="8DC641"/>
                </a:highlight>
              </a:rPr>
              <a:t>Read more in: </a:t>
            </a:r>
            <a:r>
              <a:rPr lang="sk-SK" sz="1400" b="0" i="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UTTER, Alisha; WHITE, Alissa; MÉNDEZ, V. Ernesto a MORRIS, Katlyn. Co-creation of knowledge in agroecology. Online. </a:t>
            </a:r>
            <a:r>
              <a:rPr lang="sk-SK" sz="1400" b="0" i="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Elementa: Science of the Anthropocene</a:t>
            </a:r>
            <a:r>
              <a:rPr lang="sk-SK" sz="1400" b="0" i="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2021, roč. 9, č. 1. ISSN 2325-1026. </a:t>
            </a:r>
            <a:endParaRPr lang="en-US" sz="14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9" name="Google Shape;320;p13">
            <a:extLst>
              <a:ext uri="{FF2B5EF4-FFF2-40B4-BE49-F238E27FC236}">
                <a16:creationId xmlns:a16="http://schemas.microsoft.com/office/drawing/2014/main" id="{52B6B9A6-8FCC-6F44-FD1E-64520EBA8BB2}"/>
              </a:ext>
            </a:extLst>
          </p:cNvPr>
          <p:cNvSpPr txBox="1">
            <a:spLocks noGrp="1"/>
          </p:cNvSpPr>
          <p:nvPr>
            <p:ph type="body" idx="1"/>
          </p:nvPr>
        </p:nvSpPr>
        <p:spPr>
          <a:xfrm>
            <a:off x="534620" y="1006528"/>
            <a:ext cx="11371630" cy="839774"/>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b="0" i="0" u="none" strike="noStrike" cap="none" dirty="0">
                <a:solidFill>
                  <a:srgbClr val="000000"/>
                </a:solidFill>
                <a:latin typeface="Calibri"/>
                <a:ea typeface="Calibri"/>
                <a:cs typeface="Calibri"/>
                <a:sym typeface="Calibri"/>
              </a:rPr>
              <a:t>When adopting agroecological principles, communities often engage in processes of collective decision-making, knowledge sharing and participatory learning. </a:t>
            </a:r>
            <a:endParaRPr b="0" i="0" u="none" strike="noStrike" cap="none" dirty="0">
              <a:solidFill>
                <a:srgbClr val="000000"/>
              </a:solidFill>
              <a:latin typeface="Calibri"/>
              <a:ea typeface="Calibri"/>
              <a:cs typeface="Calibri"/>
              <a:sym typeface="Calibri"/>
            </a:endParaRPr>
          </a:p>
          <a:p>
            <a:pPr marL="228600" lvl="0" indent="0" algn="l" rtl="0">
              <a:lnSpc>
                <a:spcPct val="100000"/>
              </a:lnSpc>
              <a:spcBef>
                <a:spcPts val="600"/>
              </a:spcBef>
              <a:spcAft>
                <a:spcPts val="0"/>
              </a:spcAft>
              <a:buSzPts val="2400"/>
              <a:buNone/>
            </a:pPr>
            <a:r>
              <a:rPr lang="en-US" sz="2000" b="0" i="0" u="none" strike="noStrike" cap="none" dirty="0">
                <a:solidFill>
                  <a:srgbClr val="000000"/>
                </a:solidFill>
                <a:latin typeface="Calibri"/>
                <a:ea typeface="Calibri"/>
                <a:cs typeface="Calibri"/>
                <a:sym typeface="Calibri"/>
              </a:rPr>
              <a:t>This collective approach builds a </a:t>
            </a:r>
            <a:r>
              <a:rPr lang="en-US" sz="2000" b="1" i="0" u="none" strike="noStrike" cap="none" dirty="0">
                <a:solidFill>
                  <a:srgbClr val="000000"/>
                </a:solidFill>
              </a:rPr>
              <a:t>sense of ownership and shared responsibility</a:t>
            </a:r>
            <a:r>
              <a:rPr lang="en-US" sz="2000" b="0" i="0" u="none" strike="noStrike" cap="none" dirty="0">
                <a:solidFill>
                  <a:srgbClr val="000000"/>
                </a:solidFill>
                <a:latin typeface="Calibri"/>
                <a:ea typeface="Calibri"/>
                <a:cs typeface="Calibri"/>
                <a:sym typeface="Calibri"/>
              </a:rPr>
              <a:t> and </a:t>
            </a:r>
            <a:r>
              <a:rPr lang="en-US" sz="2000" dirty="0"/>
              <a:t>strengthens social bonds between community members. There are several effective ways to strengthen ties and promote cooperation:</a:t>
            </a:r>
            <a:endParaRPr sz="2000" dirty="0"/>
          </a:p>
          <a:p>
            <a:pPr marL="482600" lvl="0" indent="0" algn="l" rtl="0">
              <a:lnSpc>
                <a:spcPct val="100000"/>
              </a:lnSpc>
              <a:spcBef>
                <a:spcPts val="0"/>
              </a:spcBef>
              <a:spcAft>
                <a:spcPts val="0"/>
              </a:spcAft>
              <a:buSzPts val="2000"/>
            </a:pPr>
            <a:endParaRPr lang="en-US" sz="2200" dirty="0"/>
          </a:p>
        </p:txBody>
      </p:sp>
    </p:spTree>
    <p:extLst>
      <p:ext uri="{BB962C8B-B14F-4D97-AF65-F5344CB8AC3E}">
        <p14:creationId xmlns:p14="http://schemas.microsoft.com/office/powerpoint/2010/main" val="58614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body" idx="1"/>
          </p:nvPr>
        </p:nvSpPr>
        <p:spPr>
          <a:xfrm>
            <a:off x="473651" y="1558725"/>
            <a:ext cx="627005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Education and Outreach:</a:t>
            </a:r>
            <a:endParaRPr dirty="0"/>
          </a:p>
          <a:p>
            <a:pPr marL="571500" lvl="0" indent="-342900" algn="l" rtl="0">
              <a:lnSpc>
                <a:spcPct val="100000"/>
              </a:lnSpc>
              <a:spcBef>
                <a:spcPts val="0"/>
              </a:spcBef>
              <a:spcAft>
                <a:spcPts val="0"/>
              </a:spcAft>
              <a:buSzPts val="2400"/>
              <a:buFont typeface="Arial"/>
              <a:buChar char="•"/>
            </a:pPr>
            <a:r>
              <a:rPr lang="en-US" dirty="0"/>
              <a:t>In France the </a:t>
            </a:r>
            <a:r>
              <a:rPr lang="en-US" b="1" i="1" dirty="0" err="1"/>
              <a:t>Fermes</a:t>
            </a:r>
            <a:r>
              <a:rPr lang="en-US" b="1" i="1" dirty="0"/>
              <a:t> </a:t>
            </a:r>
            <a:r>
              <a:rPr lang="en-US" b="1" i="1" dirty="0" err="1"/>
              <a:t>d'Avenir</a:t>
            </a:r>
            <a:r>
              <a:rPr lang="en-US" dirty="0"/>
              <a:t> initiative </a:t>
            </a:r>
            <a:r>
              <a:rPr lang="en-US" dirty="0" err="1"/>
              <a:t>organises</a:t>
            </a:r>
            <a:r>
              <a:rPr lang="en-US" dirty="0"/>
              <a:t> workshops and training sessions on sustainable farming practices, educating farmers and the public about agroecology. </a:t>
            </a:r>
            <a:endParaRPr dirty="0"/>
          </a:p>
          <a:p>
            <a:pPr marL="571500" lvl="0" indent="-342900" algn="l" rtl="0">
              <a:lnSpc>
                <a:spcPct val="100000"/>
              </a:lnSpc>
              <a:spcBef>
                <a:spcPts val="0"/>
              </a:spcBef>
              <a:spcAft>
                <a:spcPts val="0"/>
              </a:spcAft>
              <a:buSzPts val="2400"/>
              <a:buFont typeface="Arial"/>
              <a:buChar char="•"/>
            </a:pPr>
            <a:r>
              <a:rPr lang="en-US" dirty="0"/>
              <a:t>They provide hands-on experiences and theoretical knowledge on topics such as permaculture, biodiversity, and soil health.</a:t>
            </a:r>
            <a:endParaRPr dirty="0"/>
          </a:p>
          <a:p>
            <a:pPr marL="228600" lvl="0" indent="0" algn="l" rtl="0">
              <a:lnSpc>
                <a:spcPct val="100000"/>
              </a:lnSpc>
              <a:spcBef>
                <a:spcPts val="0"/>
              </a:spcBef>
              <a:spcAft>
                <a:spcPts val="0"/>
              </a:spcAft>
              <a:buSzPts val="2400"/>
            </a:pPr>
            <a:endParaRPr lang="en-US" dirty="0">
              <a:highlight>
                <a:srgbClr val="8DC641"/>
              </a:highlight>
            </a:endParaRPr>
          </a:p>
          <a:p>
            <a:pPr marL="228600" lvl="0" indent="0" algn="l" rtl="0">
              <a:lnSpc>
                <a:spcPct val="100000"/>
              </a:lnSpc>
              <a:spcBef>
                <a:spcPts val="0"/>
              </a:spcBef>
              <a:spcAft>
                <a:spcPts val="0"/>
              </a:spcAft>
              <a:buSzPts val="2400"/>
            </a:pPr>
            <a:r>
              <a:rPr lang="en-US" dirty="0">
                <a:highlight>
                  <a:srgbClr val="8DC641"/>
                </a:highlight>
              </a:rPr>
              <a:t>Read more at: </a:t>
            </a:r>
            <a:r>
              <a:rPr lang="en-US" u="sng" dirty="0">
                <a:solidFill>
                  <a:schemeClr val="hlink"/>
                </a:solidFill>
                <a:hlinkClick r:id="rId3"/>
              </a:rPr>
              <a:t>www.fermesdavenir.org</a:t>
            </a:r>
            <a:endParaRPr lang="en-US" u="sng" dirty="0">
              <a:solidFill>
                <a:schemeClr val="hlink"/>
              </a:solidFill>
            </a:endParaRPr>
          </a:p>
          <a:p>
            <a:pPr marL="228600" lvl="0" indent="0" algn="l" rtl="0">
              <a:lnSpc>
                <a:spcPct val="100000"/>
              </a:lnSpc>
              <a:spcBef>
                <a:spcPts val="0"/>
              </a:spcBef>
              <a:spcAft>
                <a:spcPts val="0"/>
              </a:spcAft>
              <a:buSzPts val="2400"/>
            </a:pPr>
            <a:r>
              <a:rPr lang="en-US" dirty="0"/>
              <a:t> </a:t>
            </a:r>
            <a:endParaRPr dirty="0"/>
          </a:p>
        </p:txBody>
      </p:sp>
      <p:sp>
        <p:nvSpPr>
          <p:cNvPr id="327" name="Google Shape;327;p14"/>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Promoting community ties through agroecology</a:t>
            </a:r>
            <a:endParaRPr b="1">
              <a:solidFill>
                <a:srgbClr val="6AA84F"/>
              </a:solidFill>
            </a:endParaRPr>
          </a:p>
        </p:txBody>
      </p:sp>
      <p:pic>
        <p:nvPicPr>
          <p:cNvPr id="328" name="Google Shape;328;p14">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84209" y="2411220"/>
            <a:ext cx="4834141" cy="2583922"/>
          </a:xfrm>
          <a:prstGeom prst="rect">
            <a:avLst/>
          </a:prstGeom>
          <a:noFill/>
          <a:ln>
            <a:noFill/>
          </a:ln>
        </p:spPr>
      </p:pic>
      <p:grpSp>
        <p:nvGrpSpPr>
          <p:cNvPr id="2" name="Google Shape;276;p11">
            <a:extLst>
              <a:ext uri="{FF2B5EF4-FFF2-40B4-BE49-F238E27FC236}">
                <a16:creationId xmlns:a16="http://schemas.microsoft.com/office/drawing/2014/main" id="{6AD157E8-2BA2-DCE6-BFEE-ED213F28909F}"/>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8F70B415-DD5C-1A79-9C78-70172E145DBE}"/>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9D4C8034-C011-7D67-A79E-0201F25F3ACF}"/>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B2985ED9-1E41-81F9-5845-5571A7C5E7D7}"/>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12A696D6-64FB-9C8D-83F0-319C53FDA471}"/>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576D2761-1E9A-148C-4A6C-E3270E1C311B}"/>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355C8297-7ACD-0E01-81A4-D516B3A27D1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A242A802-1C5A-86E4-CFA9-C62BE1E33DC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body" idx="1"/>
          </p:nvPr>
        </p:nvSpPr>
        <p:spPr>
          <a:xfrm>
            <a:off x="473650" y="1530803"/>
            <a:ext cx="7099967"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Sharing Experiences and Know-How:</a:t>
            </a:r>
            <a:endParaRPr dirty="0"/>
          </a:p>
          <a:p>
            <a:pPr marL="571500" lvl="0" indent="-342900" algn="l" rtl="0">
              <a:lnSpc>
                <a:spcPct val="100000"/>
              </a:lnSpc>
              <a:spcBef>
                <a:spcPts val="0"/>
              </a:spcBef>
              <a:spcAft>
                <a:spcPts val="0"/>
              </a:spcAft>
              <a:buSzPts val="2400"/>
              <a:buFont typeface="Arial"/>
              <a:buChar char="•"/>
            </a:pPr>
            <a:r>
              <a:rPr lang="en-US" dirty="0"/>
              <a:t>In Spain the "Red de </a:t>
            </a:r>
            <a:r>
              <a:rPr lang="en-US" dirty="0" err="1"/>
              <a:t>Semillas</a:t>
            </a:r>
            <a:r>
              <a:rPr lang="en-US" dirty="0"/>
              <a:t>" (Seed Network) facilitates the exchange of seeds and farming techniques among farmers and communities. </a:t>
            </a:r>
            <a:endParaRPr dirty="0"/>
          </a:p>
          <a:p>
            <a:pPr marL="571500" lvl="0" indent="-342900" algn="l" rtl="0">
              <a:lnSpc>
                <a:spcPct val="100000"/>
              </a:lnSpc>
              <a:spcBef>
                <a:spcPts val="0"/>
              </a:spcBef>
              <a:spcAft>
                <a:spcPts val="0"/>
              </a:spcAft>
              <a:buSzPts val="2400"/>
              <a:buFont typeface="Arial"/>
              <a:buChar char="•"/>
            </a:pPr>
            <a:r>
              <a:rPr lang="en-US" dirty="0"/>
              <a:t>This network promotes </a:t>
            </a:r>
            <a:r>
              <a:rPr lang="en-US" dirty="0" err="1"/>
              <a:t>agro</a:t>
            </a:r>
            <a:r>
              <a:rPr lang="en-US" dirty="0"/>
              <a:t>-biodiversity and the preservation of traditional farming knowledge through regular meetings and events where participants share their experiences.</a:t>
            </a:r>
          </a:p>
          <a:p>
            <a:pPr marL="228600" lvl="0" indent="0" algn="l" rtl="0">
              <a:lnSpc>
                <a:spcPct val="100000"/>
              </a:lnSpc>
              <a:spcBef>
                <a:spcPts val="0"/>
              </a:spcBef>
              <a:spcAft>
                <a:spcPts val="0"/>
              </a:spcAft>
              <a:buSzPts val="2400"/>
            </a:pPr>
            <a:endParaRPr lang="en-US" sz="1400" dirty="0">
              <a:highlight>
                <a:srgbClr val="8DC641"/>
              </a:highlight>
            </a:endParaRPr>
          </a:p>
          <a:p>
            <a:pPr marL="228600" lvl="0" indent="0" algn="l" rtl="0">
              <a:lnSpc>
                <a:spcPct val="100000"/>
              </a:lnSpc>
              <a:spcBef>
                <a:spcPts val="0"/>
              </a:spcBef>
              <a:spcAft>
                <a:spcPts val="0"/>
              </a:spcAft>
              <a:buSzPts val="2400"/>
            </a:pPr>
            <a:r>
              <a:rPr lang="en-US" sz="2400" dirty="0">
                <a:highlight>
                  <a:srgbClr val="8DC641"/>
                </a:highlight>
              </a:rPr>
              <a:t>Read more at: </a:t>
            </a:r>
            <a:r>
              <a:rPr lang="en-US" u="sng" dirty="0">
                <a:solidFill>
                  <a:schemeClr val="hlink"/>
                </a:solidFill>
                <a:hlinkClick r:id="rId3"/>
              </a:rPr>
              <a:t>www.seeds4all.eu/seed-operators/spain/red-de-semillas-resembrando-intercambio/</a:t>
            </a:r>
            <a:r>
              <a:rPr lang="en-US" dirty="0"/>
              <a:t> </a:t>
            </a:r>
            <a:endParaRPr dirty="0"/>
          </a:p>
          <a:p>
            <a:pPr marL="228600" lvl="0" indent="0" algn="l" rtl="0">
              <a:lnSpc>
                <a:spcPct val="100000"/>
              </a:lnSpc>
              <a:spcBef>
                <a:spcPts val="0"/>
              </a:spcBef>
              <a:spcAft>
                <a:spcPts val="0"/>
              </a:spcAft>
              <a:buSzPts val="2400"/>
              <a:buNone/>
            </a:pPr>
            <a:endParaRPr dirty="0"/>
          </a:p>
        </p:txBody>
      </p:sp>
      <p:sp>
        <p:nvSpPr>
          <p:cNvPr id="334" name="Google Shape;334;p17"/>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Promoting community ties through agroecology</a:t>
            </a:r>
            <a:endParaRPr b="1">
              <a:solidFill>
                <a:srgbClr val="6AA84F"/>
              </a:solidFill>
            </a:endParaRPr>
          </a:p>
        </p:txBody>
      </p:sp>
      <p:pic>
        <p:nvPicPr>
          <p:cNvPr id="335" name="Google Shape;335;p17">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8818" y="2364593"/>
            <a:ext cx="4449532" cy="2128814"/>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6D81C87B-30C6-50BA-28BF-58661550F7A8}"/>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A567F01E-1076-C240-13A2-57AE151A205F}"/>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8F5754FC-ECDD-33D9-18DA-B17FA8BEE7B2}"/>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602EFDD1-544E-79DF-EF83-9A2B96072619}"/>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EEE0C484-2518-FC00-F1AA-9DA5DF25B78D}"/>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AAA3666A-8606-71B1-4E4E-699504FAE9DF}"/>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D1A27441-E4B5-8EB5-EECB-937F2D38A74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4EA0BF38-0BF2-87D3-1A85-226771747AE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8"/>
          <p:cNvSpPr txBox="1">
            <a:spLocks noGrp="1"/>
          </p:cNvSpPr>
          <p:nvPr>
            <p:ph type="body" idx="1"/>
          </p:nvPr>
        </p:nvSpPr>
        <p:spPr>
          <a:xfrm>
            <a:off x="473650" y="1573550"/>
            <a:ext cx="7099967"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Community Events and Actions:</a:t>
            </a:r>
            <a:endParaRPr dirty="0"/>
          </a:p>
          <a:p>
            <a:pPr marL="571500" lvl="0" indent="-342900" algn="l" rtl="0">
              <a:lnSpc>
                <a:spcPct val="100000"/>
              </a:lnSpc>
              <a:spcBef>
                <a:spcPts val="0"/>
              </a:spcBef>
              <a:spcAft>
                <a:spcPts val="0"/>
              </a:spcAft>
              <a:buSzPts val="2400"/>
              <a:buFont typeface="Arial"/>
              <a:buChar char="•"/>
            </a:pPr>
            <a:r>
              <a:rPr lang="en-US" dirty="0"/>
              <a:t>In Italy, the "Campagna </a:t>
            </a:r>
            <a:r>
              <a:rPr lang="en-US" dirty="0" err="1"/>
              <a:t>Amica</a:t>
            </a:r>
            <a:r>
              <a:rPr lang="en-US" dirty="0"/>
              <a:t>" farmers' markets, organized by Coldiretti, promote local and sustainable food production. </a:t>
            </a:r>
            <a:endParaRPr dirty="0"/>
          </a:p>
          <a:p>
            <a:pPr marL="571500" lvl="0" indent="-342900" algn="l" rtl="0">
              <a:lnSpc>
                <a:spcPct val="100000"/>
              </a:lnSpc>
              <a:spcBef>
                <a:spcPts val="0"/>
              </a:spcBef>
              <a:spcAft>
                <a:spcPts val="0"/>
              </a:spcAft>
              <a:buSzPts val="2400"/>
              <a:buFont typeface="Arial"/>
              <a:buChar char="•"/>
            </a:pPr>
            <a:r>
              <a:rPr lang="en-US" dirty="0"/>
              <a:t>These markets serve as community hubs where farmers and consumers can interact, learn about agroecological practices, and participate in workshops and tastings.</a:t>
            </a:r>
            <a:endParaRPr dirty="0"/>
          </a:p>
          <a:p>
            <a:pPr marL="228600" lvl="0" indent="0" algn="l" rtl="0">
              <a:lnSpc>
                <a:spcPct val="100000"/>
              </a:lnSpc>
              <a:spcBef>
                <a:spcPts val="0"/>
              </a:spcBef>
              <a:spcAft>
                <a:spcPts val="0"/>
              </a:spcAft>
              <a:buSzPts val="2400"/>
            </a:pPr>
            <a:endParaRPr lang="en-US" sz="1400" dirty="0"/>
          </a:p>
          <a:p>
            <a:pPr marL="228600" lvl="0" indent="0" algn="l" rtl="0">
              <a:lnSpc>
                <a:spcPct val="100000"/>
              </a:lnSpc>
              <a:spcBef>
                <a:spcPts val="0"/>
              </a:spcBef>
              <a:spcAft>
                <a:spcPts val="0"/>
              </a:spcAft>
              <a:buSzPts val="2400"/>
            </a:pPr>
            <a:r>
              <a:rPr lang="en-US" sz="2400" dirty="0">
                <a:highlight>
                  <a:srgbClr val="8DC641"/>
                </a:highlight>
              </a:rPr>
              <a:t>Read more at: </a:t>
            </a:r>
            <a:r>
              <a:rPr lang="en-US" u="sng" dirty="0">
                <a:solidFill>
                  <a:schemeClr val="hlink"/>
                </a:solidFill>
                <a:hlinkClick r:id="rId3"/>
              </a:rPr>
              <a:t>www.campagnamica.it/world-farmers-markets-coalition/</a:t>
            </a:r>
            <a:r>
              <a:rPr lang="en-US" dirty="0"/>
              <a:t> </a:t>
            </a:r>
            <a:endParaRPr dirty="0"/>
          </a:p>
        </p:txBody>
      </p:sp>
      <p:sp>
        <p:nvSpPr>
          <p:cNvPr id="341" name="Google Shape;341;p18"/>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Promoting community ties through agroecology</a:t>
            </a:r>
            <a:endParaRPr b="1">
              <a:solidFill>
                <a:srgbClr val="6AA84F"/>
              </a:solidFill>
            </a:endParaRPr>
          </a:p>
        </p:txBody>
      </p:sp>
      <p:pic>
        <p:nvPicPr>
          <p:cNvPr id="342" name="Google Shape;342;p18">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87146" y="2100261"/>
            <a:ext cx="4297879" cy="2304388"/>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4BA5EDB9-06B6-82B3-77C6-BE86B8C781EE}"/>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949FF53C-F484-5831-4E02-31A0E91CA6B6}"/>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A4319FEB-4186-0C5B-8FFC-15F3882F94B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A2D334EB-BF39-0E9F-FC9A-C0F8B2EAACF5}"/>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20805E86-DF43-676C-122A-2A3EFBAA157C}"/>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E95CA417-4030-3816-8829-1435A68003AD}"/>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05A0DF9E-10CC-449F-EA36-AC65004A656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CB6DB8CA-1ECF-138F-8128-6B18DEA099E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body" idx="1"/>
          </p:nvPr>
        </p:nvSpPr>
        <p:spPr>
          <a:xfrm>
            <a:off x="492693" y="1421753"/>
            <a:ext cx="6851075"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Community Events and Actions:</a:t>
            </a:r>
            <a:endParaRPr dirty="0"/>
          </a:p>
          <a:p>
            <a:pPr marL="571500" lvl="0" indent="-342900" algn="l" rtl="0">
              <a:lnSpc>
                <a:spcPct val="100000"/>
              </a:lnSpc>
              <a:spcBef>
                <a:spcPts val="0"/>
              </a:spcBef>
              <a:spcAft>
                <a:spcPts val="0"/>
              </a:spcAft>
              <a:buSzPts val="2400"/>
              <a:buFont typeface="Arial"/>
              <a:buChar char="•"/>
            </a:pPr>
            <a:r>
              <a:rPr lang="en-US" dirty="0"/>
              <a:t>In Denmark, the "Food Council" in Copenhagen involves citizens, farmers, and policymakers in discussions about the city's food policies. </a:t>
            </a:r>
            <a:endParaRPr dirty="0"/>
          </a:p>
          <a:p>
            <a:pPr marL="571500" lvl="0" indent="-342900" algn="l" rtl="0">
              <a:lnSpc>
                <a:spcPct val="100000"/>
              </a:lnSpc>
              <a:spcBef>
                <a:spcPts val="0"/>
              </a:spcBef>
              <a:spcAft>
                <a:spcPts val="0"/>
              </a:spcAft>
              <a:buSzPts val="2400"/>
              <a:buFont typeface="Arial"/>
              <a:buChar char="•"/>
            </a:pPr>
            <a:r>
              <a:rPr lang="en-US" dirty="0"/>
              <a:t>This participatory approach ensures that diverse perspectives are considered in the decision-making process, promoting sustainable and inclusive food systems.</a:t>
            </a:r>
          </a:p>
          <a:p>
            <a:pPr marL="228600" lvl="0" indent="0" algn="l" rtl="0">
              <a:lnSpc>
                <a:spcPct val="100000"/>
              </a:lnSpc>
              <a:spcBef>
                <a:spcPts val="0"/>
              </a:spcBef>
              <a:spcAft>
                <a:spcPts val="0"/>
              </a:spcAft>
              <a:buSzPts val="2400"/>
            </a:pPr>
            <a:endParaRPr sz="1400" dirty="0"/>
          </a:p>
          <a:p>
            <a:pPr marL="228600" lvl="0" indent="0" algn="l" rtl="0">
              <a:lnSpc>
                <a:spcPct val="100000"/>
              </a:lnSpc>
              <a:spcBef>
                <a:spcPts val="0"/>
              </a:spcBef>
              <a:spcAft>
                <a:spcPts val="0"/>
              </a:spcAft>
              <a:buSzPts val="2400"/>
            </a:pPr>
            <a:r>
              <a:rPr lang="en-US" sz="2400" dirty="0">
                <a:highlight>
                  <a:srgbClr val="8DC641"/>
                </a:highlight>
              </a:rPr>
              <a:t>Read more at: </a:t>
            </a:r>
            <a:r>
              <a:rPr lang="en-US" u="sng" dirty="0">
                <a:solidFill>
                  <a:schemeClr val="hlink"/>
                </a:solidFill>
                <a:hlinkClick r:id="rId3"/>
              </a:rPr>
              <a:t>www.agricultureandfood.dk</a:t>
            </a:r>
            <a:r>
              <a:rPr lang="en-US" dirty="0"/>
              <a:t> </a:t>
            </a:r>
            <a:endParaRPr dirty="0"/>
          </a:p>
        </p:txBody>
      </p:sp>
      <p:sp>
        <p:nvSpPr>
          <p:cNvPr id="348" name="Google Shape;348;p19"/>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Promoting community ties through agroecology</a:t>
            </a:r>
            <a:endParaRPr b="1">
              <a:solidFill>
                <a:srgbClr val="6AA84F"/>
              </a:solidFill>
            </a:endParaRPr>
          </a:p>
        </p:txBody>
      </p:sp>
      <p:pic>
        <p:nvPicPr>
          <p:cNvPr id="349" name="Google Shape;349;p19">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73617" y="2341445"/>
            <a:ext cx="4044551" cy="2175109"/>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E6A3E247-A2A4-B277-16D5-9D72E18D019D}"/>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80BA1308-5B5A-055F-E43D-8002BC5B717A}"/>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34E520E5-D816-2CB5-288E-02383DEF2BC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3D78469F-C748-3486-2783-05ADE8EAC1A6}"/>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3B01F91C-488A-A7A6-67B9-9535384E50D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33EA413C-D947-F513-04FA-71A3788DBA68}"/>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3F86801F-4F87-9F60-496F-47206C4A0A9B}"/>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97A4C6EB-3DE9-DE95-6752-7BA0C8DDF1F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dbd4762122_0_2"/>
          <p:cNvSpPr txBox="1">
            <a:spLocks noGrp="1"/>
          </p:cNvSpPr>
          <p:nvPr>
            <p:ph type="body" idx="1"/>
          </p:nvPr>
        </p:nvSpPr>
        <p:spPr>
          <a:xfrm>
            <a:off x="6186233" y="2341241"/>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Strengthening Socio-Economic Dynamics</a:t>
            </a:r>
            <a:endParaRPr/>
          </a:p>
          <a:p>
            <a:pPr marL="0" lvl="0" indent="0" algn="l" rtl="0">
              <a:lnSpc>
                <a:spcPct val="90000"/>
              </a:lnSpc>
              <a:spcBef>
                <a:spcPts val="0"/>
              </a:spcBef>
              <a:spcAft>
                <a:spcPts val="0"/>
              </a:spcAft>
              <a:buClr>
                <a:srgbClr val="000000"/>
              </a:buClr>
              <a:buSzPts val="4800"/>
              <a:buNone/>
            </a:pPr>
            <a:endParaRPr/>
          </a:p>
        </p:txBody>
      </p:sp>
      <p:sp>
        <p:nvSpPr>
          <p:cNvPr id="356" name="Google Shape;356;g2dbd4762122_0_2"/>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03</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body" idx="1"/>
          </p:nvPr>
        </p:nvSpPr>
        <p:spPr>
          <a:xfrm>
            <a:off x="505412" y="1345250"/>
            <a:ext cx="8118300" cy="32910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dirty="0"/>
              <a:t>Applying agroecological principles within communities often results in diverse, resilient agricultural systems that contribute significantly to local economies. There are several agroecological practices that can contribute to this:</a:t>
            </a:r>
            <a:endParaRPr dirty="0"/>
          </a:p>
          <a:p>
            <a:pPr marL="800100" lvl="0" indent="-342900" algn="l" rtl="0">
              <a:lnSpc>
                <a:spcPct val="100000"/>
              </a:lnSpc>
              <a:spcBef>
                <a:spcPts val="600"/>
              </a:spcBef>
              <a:spcAft>
                <a:spcPts val="0"/>
              </a:spcAft>
              <a:buSzPts val="2400"/>
              <a:buChar char="•"/>
            </a:pPr>
            <a:r>
              <a:rPr lang="en-US" b="1" dirty="0"/>
              <a:t>Agrobiodiversity </a:t>
            </a:r>
            <a:endParaRPr b="1" dirty="0"/>
          </a:p>
          <a:p>
            <a:pPr marL="800100" lvl="0" indent="-342900" algn="l" rtl="0">
              <a:lnSpc>
                <a:spcPct val="100000"/>
              </a:lnSpc>
              <a:spcBef>
                <a:spcPts val="600"/>
              </a:spcBef>
              <a:spcAft>
                <a:spcPts val="0"/>
              </a:spcAft>
              <a:buSzPts val="2400"/>
              <a:buChar char="•"/>
            </a:pPr>
            <a:r>
              <a:rPr lang="en-US" b="1" dirty="0"/>
              <a:t>Reducing the use of chemicals</a:t>
            </a:r>
            <a:endParaRPr b="1" dirty="0"/>
          </a:p>
          <a:p>
            <a:pPr marL="800100" lvl="0" indent="-342900" algn="l" rtl="0">
              <a:lnSpc>
                <a:spcPct val="100000"/>
              </a:lnSpc>
              <a:spcBef>
                <a:spcPts val="600"/>
              </a:spcBef>
              <a:spcAft>
                <a:spcPts val="0"/>
              </a:spcAft>
              <a:buSzPts val="2400"/>
              <a:buChar char="•"/>
            </a:pPr>
            <a:r>
              <a:rPr lang="en-US" b="1" dirty="0"/>
              <a:t>Integrating trees into agricultural systems</a:t>
            </a:r>
            <a:endParaRPr b="1" dirty="0"/>
          </a:p>
          <a:p>
            <a:pPr marL="800100" lvl="0" indent="-342900" algn="l" rtl="0">
              <a:lnSpc>
                <a:spcPct val="100000"/>
              </a:lnSpc>
              <a:spcBef>
                <a:spcPts val="600"/>
              </a:spcBef>
              <a:spcAft>
                <a:spcPts val="0"/>
              </a:spcAft>
              <a:buSzPts val="2400"/>
              <a:buChar char="•"/>
            </a:pPr>
            <a:r>
              <a:rPr lang="en-US" b="1" dirty="0"/>
              <a:t>Crop rotation and mixed cropping</a:t>
            </a:r>
            <a:endParaRPr b="1" dirty="0"/>
          </a:p>
          <a:p>
            <a:pPr marL="800100" lvl="0" indent="-342900" algn="l" rtl="0">
              <a:lnSpc>
                <a:spcPct val="100000"/>
              </a:lnSpc>
              <a:spcBef>
                <a:spcPts val="600"/>
              </a:spcBef>
              <a:spcAft>
                <a:spcPts val="0"/>
              </a:spcAft>
              <a:buSzPts val="2400"/>
              <a:buChar char="•"/>
            </a:pPr>
            <a:r>
              <a:rPr lang="en-US" b="1" dirty="0"/>
              <a:t>Community gardens and collaboration</a:t>
            </a:r>
            <a:endParaRPr b="1" dirty="0"/>
          </a:p>
          <a:p>
            <a:pPr marL="800100" lvl="0" indent="-342900" algn="l" rtl="0">
              <a:lnSpc>
                <a:spcPct val="100000"/>
              </a:lnSpc>
              <a:spcBef>
                <a:spcPts val="600"/>
              </a:spcBef>
              <a:spcAft>
                <a:spcPts val="600"/>
              </a:spcAft>
              <a:buSzPts val="2400"/>
              <a:buChar char="•"/>
            </a:pPr>
            <a:r>
              <a:rPr lang="en-US" b="1" dirty="0"/>
              <a:t>Joint education and research projects</a:t>
            </a:r>
            <a:r>
              <a:rPr lang="en-US" dirty="0"/>
              <a:t> </a:t>
            </a:r>
            <a:endParaRPr dirty="0"/>
          </a:p>
        </p:txBody>
      </p:sp>
      <p:sp>
        <p:nvSpPr>
          <p:cNvPr id="362" name="Google Shape;362;p12"/>
          <p:cNvSpPr txBox="1">
            <a:spLocks noGrp="1"/>
          </p:cNvSpPr>
          <p:nvPr>
            <p:ph type="body" idx="3"/>
          </p:nvPr>
        </p:nvSpPr>
        <p:spPr>
          <a:xfrm>
            <a:off x="505412" y="664950"/>
            <a:ext cx="8522075"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a:t>Strengthening of socio-economic dynamics</a:t>
            </a:r>
            <a:endParaRPr b="1" dirty="0"/>
          </a:p>
        </p:txBody>
      </p:sp>
      <p:pic>
        <p:nvPicPr>
          <p:cNvPr id="363" name="Google Shape;363;p1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
        <p:nvSpPr>
          <p:cNvPr id="3" name="BlokTextu 2">
            <a:extLst>
              <a:ext uri="{FF2B5EF4-FFF2-40B4-BE49-F238E27FC236}">
                <a16:creationId xmlns:a16="http://schemas.microsoft.com/office/drawing/2014/main" id="{83D9D007-D323-D606-1073-724313C26BD6}"/>
              </a:ext>
            </a:extLst>
          </p:cNvPr>
          <p:cNvSpPr txBox="1"/>
          <p:nvPr/>
        </p:nvSpPr>
        <p:spPr>
          <a:xfrm>
            <a:off x="371475" y="5879409"/>
            <a:ext cx="6467475" cy="646331"/>
          </a:xfrm>
          <a:prstGeom prst="rect">
            <a:avLst/>
          </a:prstGeom>
          <a:noFill/>
          <a:ln>
            <a:noFill/>
          </a:ln>
        </p:spPr>
        <p:txBody>
          <a:bodyPr wrap="square">
            <a:spAutoFit/>
          </a:bodyPr>
          <a:lstStyle/>
          <a:p>
            <a:r>
              <a:rPr lang="en-IE" sz="1200" b="1" dirty="0">
                <a:latin typeface="Calibri" panose="020F0502020204030204" pitchFamily="34" charset="0"/>
                <a:ea typeface="Calibri" panose="020F0502020204030204" pitchFamily="34" charset="0"/>
                <a:cs typeface="Calibri" panose="020F0502020204030204" pitchFamily="34" charset="0"/>
              </a:rPr>
              <a:t>Source: </a:t>
            </a:r>
            <a:r>
              <a:rPr lang="sk-SK" sz="1200" dirty="0">
                <a:latin typeface="Calibri" panose="020F0502020204030204" pitchFamily="34" charset="0"/>
                <a:ea typeface="Calibri" panose="020F0502020204030204" pitchFamily="34" charset="0"/>
                <a:cs typeface="Calibri" panose="020F0502020204030204" pitchFamily="34" charset="0"/>
              </a:rPr>
              <a:t>BONAUDO, T</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BENDAHAN, A</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B</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SABATIER, R</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RYSCHAWY, J</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BELLON, S</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et al. </a:t>
            </a:r>
            <a:r>
              <a:rPr lang="sk-SK" sz="1200" dirty="0" err="1">
                <a:latin typeface="Calibri" panose="020F0502020204030204" pitchFamily="34" charset="0"/>
                <a:ea typeface="Calibri" panose="020F0502020204030204" pitchFamily="34" charset="0"/>
                <a:cs typeface="Calibri" panose="020F0502020204030204" pitchFamily="34" charset="0"/>
              </a:rPr>
              <a:t>Agroecological</a:t>
            </a:r>
            <a:r>
              <a:rPr lang="sk-SK" sz="1200" dirty="0">
                <a:latin typeface="Calibri" panose="020F0502020204030204" pitchFamily="34" charset="0"/>
                <a:ea typeface="Calibri" panose="020F0502020204030204" pitchFamily="34" charset="0"/>
                <a:cs typeface="Calibri" panose="020F0502020204030204" pitchFamily="34" charset="0"/>
              </a:rPr>
              <a:t> </a:t>
            </a:r>
            <a:r>
              <a:rPr lang="sk-SK" sz="1200" dirty="0" err="1">
                <a:latin typeface="Calibri" panose="020F0502020204030204" pitchFamily="34" charset="0"/>
                <a:ea typeface="Calibri" panose="020F0502020204030204" pitchFamily="34" charset="0"/>
                <a:cs typeface="Calibri" panose="020F0502020204030204" pitchFamily="34" charset="0"/>
              </a:rPr>
              <a:t>principles</a:t>
            </a:r>
            <a:r>
              <a:rPr lang="sk-SK" sz="1200" dirty="0">
                <a:latin typeface="Calibri" panose="020F0502020204030204" pitchFamily="34" charset="0"/>
                <a:ea typeface="Calibri" panose="020F0502020204030204" pitchFamily="34" charset="0"/>
                <a:cs typeface="Calibri" panose="020F0502020204030204" pitchFamily="34" charset="0"/>
              </a:rPr>
              <a:t> for </a:t>
            </a:r>
            <a:r>
              <a:rPr lang="sk-SK" sz="1200" dirty="0" err="1">
                <a:latin typeface="Calibri" panose="020F0502020204030204" pitchFamily="34" charset="0"/>
                <a:ea typeface="Calibri" panose="020F0502020204030204" pitchFamily="34" charset="0"/>
                <a:cs typeface="Calibri" panose="020F0502020204030204" pitchFamily="34" charset="0"/>
              </a:rPr>
              <a:t>the</a:t>
            </a:r>
            <a:r>
              <a:rPr lang="sk-SK" sz="1200" dirty="0">
                <a:latin typeface="Calibri" panose="020F0502020204030204" pitchFamily="34" charset="0"/>
                <a:ea typeface="Calibri" panose="020F0502020204030204" pitchFamily="34" charset="0"/>
                <a:cs typeface="Calibri" panose="020F0502020204030204" pitchFamily="34" charset="0"/>
              </a:rPr>
              <a:t> </a:t>
            </a:r>
            <a:r>
              <a:rPr lang="sk-SK" sz="1200" dirty="0" err="1">
                <a:latin typeface="Calibri" panose="020F0502020204030204" pitchFamily="34" charset="0"/>
                <a:ea typeface="Calibri" panose="020F0502020204030204" pitchFamily="34" charset="0"/>
                <a:cs typeface="Calibri" panose="020F0502020204030204" pitchFamily="34" charset="0"/>
              </a:rPr>
              <a:t>redesign</a:t>
            </a:r>
            <a:r>
              <a:rPr lang="sk-SK" sz="1200" dirty="0">
                <a:latin typeface="Calibri" panose="020F0502020204030204" pitchFamily="34" charset="0"/>
                <a:ea typeface="Calibri" panose="020F0502020204030204" pitchFamily="34" charset="0"/>
                <a:cs typeface="Calibri" panose="020F0502020204030204" pitchFamily="34" charset="0"/>
              </a:rPr>
              <a:t> of </a:t>
            </a:r>
            <a:r>
              <a:rPr lang="sk-SK" sz="1200" dirty="0" err="1">
                <a:latin typeface="Calibri" panose="020F0502020204030204" pitchFamily="34" charset="0"/>
                <a:ea typeface="Calibri" panose="020F0502020204030204" pitchFamily="34" charset="0"/>
                <a:cs typeface="Calibri" panose="020F0502020204030204" pitchFamily="34" charset="0"/>
              </a:rPr>
              <a:t>integrated</a:t>
            </a:r>
            <a:r>
              <a:rPr lang="sk-SK" sz="1200" dirty="0">
                <a:latin typeface="Calibri" panose="020F0502020204030204" pitchFamily="34" charset="0"/>
                <a:ea typeface="Calibri" panose="020F0502020204030204" pitchFamily="34" charset="0"/>
                <a:cs typeface="Calibri" panose="020F0502020204030204" pitchFamily="34" charset="0"/>
              </a:rPr>
              <a:t> </a:t>
            </a:r>
            <a:r>
              <a:rPr lang="sk-SK" sz="1200" dirty="0" err="1">
                <a:latin typeface="Calibri" panose="020F0502020204030204" pitchFamily="34" charset="0"/>
                <a:ea typeface="Calibri" panose="020F0502020204030204" pitchFamily="34" charset="0"/>
                <a:cs typeface="Calibri" panose="020F0502020204030204" pitchFamily="34" charset="0"/>
              </a:rPr>
              <a:t>crop</a:t>
            </a:r>
            <a:r>
              <a:rPr lang="sk-SK" sz="1200" dirty="0">
                <a:latin typeface="Calibri" panose="020F0502020204030204" pitchFamily="34" charset="0"/>
                <a:ea typeface="Calibri" panose="020F0502020204030204" pitchFamily="34" charset="0"/>
                <a:cs typeface="Calibri" panose="020F0502020204030204" pitchFamily="34" charset="0"/>
              </a:rPr>
              <a:t>–</a:t>
            </a:r>
            <a:r>
              <a:rPr lang="sk-SK" sz="1200" dirty="0" err="1">
                <a:latin typeface="Calibri" panose="020F0502020204030204" pitchFamily="34" charset="0"/>
                <a:ea typeface="Calibri" panose="020F0502020204030204" pitchFamily="34" charset="0"/>
                <a:cs typeface="Calibri" panose="020F0502020204030204" pitchFamily="34" charset="0"/>
              </a:rPr>
              <a:t>livestock</a:t>
            </a:r>
            <a:r>
              <a:rPr lang="sk-SK" sz="1200" dirty="0">
                <a:latin typeface="Calibri" panose="020F0502020204030204" pitchFamily="34" charset="0"/>
                <a:ea typeface="Calibri" panose="020F0502020204030204" pitchFamily="34" charset="0"/>
                <a:cs typeface="Calibri" panose="020F0502020204030204" pitchFamily="34" charset="0"/>
              </a:rPr>
              <a:t> </a:t>
            </a:r>
            <a:r>
              <a:rPr lang="sk-SK" sz="1200" dirty="0" err="1">
                <a:latin typeface="Calibri" panose="020F0502020204030204" pitchFamily="34" charset="0"/>
                <a:ea typeface="Calibri" panose="020F0502020204030204" pitchFamily="34" charset="0"/>
                <a:cs typeface="Calibri" panose="020F0502020204030204" pitchFamily="34" charset="0"/>
              </a:rPr>
              <a:t>systems</a:t>
            </a:r>
            <a:r>
              <a:rPr lang="sk-SK" sz="1200" dirty="0">
                <a:latin typeface="Calibri" panose="020F0502020204030204" pitchFamily="34" charset="0"/>
                <a:ea typeface="Calibri" panose="020F0502020204030204" pitchFamily="34" charset="0"/>
                <a:cs typeface="Calibri" panose="020F0502020204030204" pitchFamily="34" charset="0"/>
              </a:rPr>
              <a:t>. Online. European </a:t>
            </a:r>
            <a:r>
              <a:rPr lang="sk-SK" sz="1200" dirty="0" err="1">
                <a:latin typeface="Calibri" panose="020F0502020204030204" pitchFamily="34" charset="0"/>
                <a:ea typeface="Calibri" panose="020F0502020204030204" pitchFamily="34" charset="0"/>
                <a:cs typeface="Calibri" panose="020F0502020204030204" pitchFamily="34" charset="0"/>
              </a:rPr>
              <a:t>Journal</a:t>
            </a:r>
            <a:r>
              <a:rPr lang="sk-SK" sz="1200" dirty="0">
                <a:latin typeface="Calibri" panose="020F0502020204030204" pitchFamily="34" charset="0"/>
                <a:ea typeface="Calibri" panose="020F0502020204030204" pitchFamily="34" charset="0"/>
                <a:cs typeface="Calibri" panose="020F0502020204030204" pitchFamily="34" charset="0"/>
              </a:rPr>
              <a:t> of </a:t>
            </a:r>
            <a:r>
              <a:rPr lang="sk-SK" sz="1200" dirty="0" err="1">
                <a:latin typeface="Calibri" panose="020F0502020204030204" pitchFamily="34" charset="0"/>
                <a:ea typeface="Calibri" panose="020F0502020204030204" pitchFamily="34" charset="0"/>
                <a:cs typeface="Calibri" panose="020F0502020204030204" pitchFamily="34" charset="0"/>
              </a:rPr>
              <a:t>Agronomy</a:t>
            </a:r>
            <a:r>
              <a:rPr lang="sk-SK" sz="1200" dirty="0">
                <a:latin typeface="Calibri" panose="020F0502020204030204" pitchFamily="34" charset="0"/>
                <a:ea typeface="Calibri" panose="020F0502020204030204" pitchFamily="34" charset="0"/>
                <a:cs typeface="Calibri" panose="020F0502020204030204" pitchFamily="34" charset="0"/>
              </a:rPr>
              <a:t>. 2014, roč. 57, s. 43-51. ISSN 11610301.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5"/>
          <p:cNvSpPr txBox="1">
            <a:spLocks noGrp="1"/>
          </p:cNvSpPr>
          <p:nvPr>
            <p:ph type="body" idx="1"/>
          </p:nvPr>
        </p:nvSpPr>
        <p:spPr>
          <a:xfrm>
            <a:off x="880808" y="1554040"/>
            <a:ext cx="6939568" cy="46885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buSzPts val="2400"/>
              <a:buNone/>
            </a:pPr>
            <a:r>
              <a:rPr lang="en-US" dirty="0"/>
              <a:t>These agroecological principles not only contribute to the creation of more </a:t>
            </a:r>
            <a:r>
              <a:rPr lang="en-US" b="1" dirty="0"/>
              <a:t>resilient agricultural systems </a:t>
            </a:r>
            <a:r>
              <a:rPr lang="en-US" dirty="0"/>
              <a:t>but can also have a positive impact on local economies by promoting production diversification, reducing input costs, and improving soil and crop quality. </a:t>
            </a:r>
            <a:endParaRPr dirty="0"/>
          </a:p>
          <a:p>
            <a:pPr marL="0" lvl="0" indent="0" algn="l" rtl="0">
              <a:lnSpc>
                <a:spcPct val="100000"/>
              </a:lnSpc>
              <a:spcBef>
                <a:spcPts val="0"/>
              </a:spcBef>
              <a:buSzPts val="2400"/>
              <a:buNone/>
            </a:pPr>
            <a:r>
              <a:rPr lang="en-US" dirty="0"/>
              <a:t>In this way, they can create </a:t>
            </a:r>
            <a:r>
              <a:rPr lang="en-US" b="1" dirty="0"/>
              <a:t>a strong and sustainable agricultural environment </a:t>
            </a:r>
            <a:r>
              <a:rPr lang="en-US" dirty="0"/>
              <a:t>that contributes to the overall prosperity of local communities.</a:t>
            </a:r>
            <a:endParaRPr lang="en-US" sz="2100" dirty="0"/>
          </a:p>
          <a:p>
            <a:pPr marL="228600" lvl="0" indent="0" algn="l" rtl="0">
              <a:lnSpc>
                <a:spcPct val="100000"/>
              </a:lnSpc>
              <a:spcBef>
                <a:spcPts val="600"/>
              </a:spcBef>
              <a:spcAft>
                <a:spcPts val="600"/>
              </a:spcAft>
              <a:buSzPts val="2400"/>
              <a:buNone/>
            </a:pPr>
            <a:endParaRPr lang="en-US" sz="1600" dirty="0"/>
          </a:p>
          <a:p>
            <a:pPr marL="228600" lvl="0" indent="0" algn="l" rtl="0">
              <a:lnSpc>
                <a:spcPct val="100000"/>
              </a:lnSpc>
              <a:spcBef>
                <a:spcPts val="600"/>
              </a:spcBef>
              <a:spcAft>
                <a:spcPts val="600"/>
              </a:spcAft>
              <a:buSzPts val="2400"/>
              <a:buNone/>
            </a:pPr>
            <a:r>
              <a:rPr lang="en-US" sz="1600" b="1" dirty="0">
                <a:highlight>
                  <a:srgbClr val="8DC641"/>
                </a:highlight>
              </a:rPr>
              <a:t>Read more:</a:t>
            </a:r>
            <a:r>
              <a:rPr lang="en-US" sz="1600" b="1" dirty="0"/>
              <a:t>  </a:t>
            </a:r>
            <a:r>
              <a:rPr lang="en-US" sz="1600" dirty="0" err="1"/>
              <a:t>Wagh</a:t>
            </a:r>
            <a:r>
              <a:rPr lang="en-US" sz="1600" dirty="0"/>
              <a:t>, P., Singh, A., Singh, G., &amp; </a:t>
            </a:r>
            <a:r>
              <a:rPr lang="en-US" sz="1600" dirty="0" err="1"/>
              <a:t>Sasane</a:t>
            </a:r>
            <a:r>
              <a:rPr lang="en-US" sz="1600" dirty="0"/>
              <a:t>, P. (2024). </a:t>
            </a:r>
            <a:r>
              <a:rPr lang="en-US" sz="1600" dirty="0" err="1"/>
              <a:t>Agro</a:t>
            </a:r>
            <a:r>
              <a:rPr lang="en-US" sz="1600" dirty="0"/>
              <a:t>-ecology: Integrating Ecology into Agricultural Systems. In Fields of Tomorrow: Advancements in Modern Agriculture. Astitva </a:t>
            </a:r>
            <a:r>
              <a:rPr lang="en-US" sz="1600" dirty="0" err="1"/>
              <a:t>Prakashan</a:t>
            </a:r>
            <a:r>
              <a:rPr lang="en-US" sz="1600" dirty="0"/>
              <a:t>.</a:t>
            </a:r>
            <a:endParaRPr sz="1600" dirty="0"/>
          </a:p>
        </p:txBody>
      </p:sp>
      <p:sp>
        <p:nvSpPr>
          <p:cNvPr id="369" name="Google Shape;369;p1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Strengthening of socio-economic dynamics </a:t>
            </a:r>
            <a:endParaRPr b="1">
              <a:solidFill>
                <a:srgbClr val="6AA84F"/>
              </a:solidFill>
            </a:endParaRPr>
          </a:p>
        </p:txBody>
      </p:sp>
      <p:grpSp>
        <p:nvGrpSpPr>
          <p:cNvPr id="370" name="Google Shape;370;p15"/>
          <p:cNvGrpSpPr/>
          <p:nvPr/>
        </p:nvGrpSpPr>
        <p:grpSpPr>
          <a:xfrm rot="3730759">
            <a:off x="10918674" y="553763"/>
            <a:ext cx="949887" cy="1163493"/>
            <a:chOff x="7602444" y="4967675"/>
            <a:chExt cx="483620" cy="592374"/>
          </a:xfrm>
        </p:grpSpPr>
        <p:grpSp>
          <p:nvGrpSpPr>
            <p:cNvPr id="371" name="Google Shape;371;p15"/>
            <p:cNvGrpSpPr/>
            <p:nvPr/>
          </p:nvGrpSpPr>
          <p:grpSpPr>
            <a:xfrm>
              <a:off x="7618661" y="4967675"/>
              <a:ext cx="467403" cy="507609"/>
              <a:chOff x="2251964" y="3590497"/>
              <a:chExt cx="467403" cy="507609"/>
            </a:xfrm>
          </p:grpSpPr>
          <p:sp>
            <p:nvSpPr>
              <p:cNvPr id="372" name="Google Shape;372;p1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1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1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5" name="Google Shape;375;p15"/>
            <p:cNvGrpSpPr/>
            <p:nvPr/>
          </p:nvGrpSpPr>
          <p:grpSpPr>
            <a:xfrm>
              <a:off x="7602444" y="4993761"/>
              <a:ext cx="421973" cy="566288"/>
              <a:chOff x="2235747" y="3616583"/>
              <a:chExt cx="421973" cy="566288"/>
            </a:xfrm>
          </p:grpSpPr>
          <p:sp>
            <p:nvSpPr>
              <p:cNvPr id="376" name="Google Shape;376;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78" name="Google Shape;37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1409" y="2124824"/>
            <a:ext cx="4162676" cy="2608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a:spLocks noGrp="1"/>
          </p:cNvSpPr>
          <p:nvPr>
            <p:ph type="body" idx="1"/>
          </p:nvPr>
        </p:nvSpPr>
        <p:spPr>
          <a:xfrm>
            <a:off x="5658307" y="132274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02" name="Google Shape;202;p4"/>
          <p:cNvSpPr txBox="1">
            <a:spLocks noGrp="1"/>
          </p:cNvSpPr>
          <p:nvPr>
            <p:ph type="body" idx="2"/>
          </p:nvPr>
        </p:nvSpPr>
        <p:spPr>
          <a:xfrm>
            <a:off x="6386979" y="1322766"/>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Introduction</a:t>
            </a:r>
            <a:endParaRPr b="1"/>
          </a:p>
        </p:txBody>
      </p:sp>
      <p:sp>
        <p:nvSpPr>
          <p:cNvPr id="203" name="Google Shape;203;p4"/>
          <p:cNvSpPr txBox="1">
            <a:spLocks noGrp="1"/>
          </p:cNvSpPr>
          <p:nvPr>
            <p:ph type="body" idx="3"/>
          </p:nvPr>
        </p:nvSpPr>
        <p:spPr>
          <a:xfrm>
            <a:off x="533719" y="1560452"/>
            <a:ext cx="4714556" cy="4280805"/>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0" i="0" u="none" strike="noStrike" dirty="0">
                <a:solidFill>
                  <a:srgbClr val="000000"/>
                </a:solidFill>
                <a:latin typeface="Calibri"/>
                <a:ea typeface="Calibri"/>
                <a:cs typeface="Calibri"/>
                <a:sym typeface="Calibri"/>
              </a:rPr>
              <a:t>Welcome to the module “Building Bridges between Agroecology &amp; the Community”, where we will discuss, explore and strengthen the connections between agroecological practices and community well-being &amp; resilience.</a:t>
            </a:r>
            <a:endParaRPr sz="2800" dirty="0"/>
          </a:p>
        </p:txBody>
      </p:sp>
      <p:sp>
        <p:nvSpPr>
          <p:cNvPr id="204" name="Google Shape;204;p4"/>
          <p:cNvSpPr txBox="1">
            <a:spLocks noGrp="1"/>
          </p:cNvSpPr>
          <p:nvPr>
            <p:ph type="body" idx="4"/>
          </p:nvPr>
        </p:nvSpPr>
        <p:spPr>
          <a:xfrm>
            <a:off x="5680010" y="223772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05" name="Google Shape;205;p4"/>
          <p:cNvSpPr txBox="1">
            <a:spLocks noGrp="1"/>
          </p:cNvSpPr>
          <p:nvPr>
            <p:ph type="body" idx="5"/>
          </p:nvPr>
        </p:nvSpPr>
        <p:spPr>
          <a:xfrm>
            <a:off x="6360900" y="2237789"/>
            <a:ext cx="58311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Promoting community ties through agroecology</a:t>
            </a:r>
            <a:endParaRPr b="1"/>
          </a:p>
        </p:txBody>
      </p:sp>
      <p:sp>
        <p:nvSpPr>
          <p:cNvPr id="206" name="Google Shape;206;p4"/>
          <p:cNvSpPr txBox="1">
            <a:spLocks noGrp="1"/>
          </p:cNvSpPr>
          <p:nvPr>
            <p:ph type="body" idx="6"/>
          </p:nvPr>
        </p:nvSpPr>
        <p:spPr>
          <a:xfrm>
            <a:off x="5686589" y="31527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07" name="Google Shape;207;p4"/>
          <p:cNvSpPr txBox="1">
            <a:spLocks noGrp="1"/>
          </p:cNvSpPr>
          <p:nvPr>
            <p:ph type="body" idx="7"/>
          </p:nvPr>
        </p:nvSpPr>
        <p:spPr>
          <a:xfrm>
            <a:off x="6358698" y="3152726"/>
            <a:ext cx="52224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Strengthening of socio-economic dynamics</a:t>
            </a:r>
            <a:endParaRPr b="1"/>
          </a:p>
        </p:txBody>
      </p:sp>
      <p:sp>
        <p:nvSpPr>
          <p:cNvPr id="208" name="Google Shape;208;p4"/>
          <p:cNvSpPr txBox="1">
            <a:spLocks noGrp="1"/>
          </p:cNvSpPr>
          <p:nvPr>
            <p:ph type="body" idx="8"/>
          </p:nvPr>
        </p:nvSpPr>
        <p:spPr>
          <a:xfrm>
            <a:off x="5708292" y="406770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09" name="Google Shape;209;p4"/>
          <p:cNvSpPr txBox="1">
            <a:spLocks noGrp="1"/>
          </p:cNvSpPr>
          <p:nvPr>
            <p:ph type="body" idx="9"/>
          </p:nvPr>
        </p:nvSpPr>
        <p:spPr>
          <a:xfrm>
            <a:off x="6380427" y="4067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Support of food self-sufficiency &amp; security</a:t>
            </a:r>
            <a:endParaRPr b="1"/>
          </a:p>
        </p:txBody>
      </p:sp>
      <p:sp>
        <p:nvSpPr>
          <p:cNvPr id="210" name="Google Shape;210;p4"/>
          <p:cNvSpPr txBox="1">
            <a:spLocks noGrp="1"/>
          </p:cNvSpPr>
          <p:nvPr>
            <p:ph type="body" idx="13"/>
          </p:nvPr>
        </p:nvSpPr>
        <p:spPr>
          <a:xfrm>
            <a:off x="5686589" y="498269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05</a:t>
            </a:r>
            <a:endParaRPr/>
          </a:p>
        </p:txBody>
      </p:sp>
      <p:sp>
        <p:nvSpPr>
          <p:cNvPr id="211" name="Google Shape;211;p4"/>
          <p:cNvSpPr txBox="1">
            <a:spLocks noGrp="1"/>
          </p:cNvSpPr>
          <p:nvPr>
            <p:ph type="body" idx="14"/>
          </p:nvPr>
        </p:nvSpPr>
        <p:spPr>
          <a:xfrm>
            <a:off x="6358700" y="4982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Strengthening social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justice</a:t>
            </a:r>
            <a:r>
              <a:rPr lang="en-US" b="1"/>
              <a:t> &amp; inclusiveness</a:t>
            </a:r>
            <a:endParaRPr b="1"/>
          </a:p>
        </p:txBody>
      </p:sp>
      <p:sp>
        <p:nvSpPr>
          <p:cNvPr id="212" name="Google Shape;212;p4"/>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Content overview</a:t>
            </a:r>
            <a:endParaRPr/>
          </a:p>
        </p:txBody>
      </p:sp>
      <p:grpSp>
        <p:nvGrpSpPr>
          <p:cNvPr id="213" name="Google Shape;213;p4"/>
          <p:cNvGrpSpPr/>
          <p:nvPr/>
        </p:nvGrpSpPr>
        <p:grpSpPr>
          <a:xfrm rot="3730759">
            <a:off x="10867814" y="245891"/>
            <a:ext cx="949887" cy="1163493"/>
            <a:chOff x="7602444" y="4967675"/>
            <a:chExt cx="483620" cy="592374"/>
          </a:xfrm>
        </p:grpSpPr>
        <p:grpSp>
          <p:nvGrpSpPr>
            <p:cNvPr id="214" name="Google Shape;214;p4"/>
            <p:cNvGrpSpPr/>
            <p:nvPr/>
          </p:nvGrpSpPr>
          <p:grpSpPr>
            <a:xfrm>
              <a:off x="7618661" y="4967675"/>
              <a:ext cx="467403" cy="507609"/>
              <a:chOff x="2251964" y="3590497"/>
              <a:chExt cx="467403" cy="507609"/>
            </a:xfrm>
          </p:grpSpPr>
          <p:sp>
            <p:nvSpPr>
              <p:cNvPr id="215" name="Google Shape;215;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8" name="Google Shape;218;p4"/>
            <p:cNvGrpSpPr/>
            <p:nvPr/>
          </p:nvGrpSpPr>
          <p:grpSpPr>
            <a:xfrm>
              <a:off x="7602444" y="4993761"/>
              <a:ext cx="421973" cy="566288"/>
              <a:chOff x="2235747" y="3616583"/>
              <a:chExt cx="421973" cy="566288"/>
            </a:xfrm>
          </p:grpSpPr>
          <p:sp>
            <p:nvSpPr>
              <p:cNvPr id="219" name="Google Shape;219;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body" idx="1"/>
          </p:nvPr>
        </p:nvSpPr>
        <p:spPr>
          <a:xfrm>
            <a:off x="914400" y="1519209"/>
            <a:ext cx="10479218" cy="4217632"/>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pPr>
            <a:r>
              <a:rPr lang="en-US" dirty="0"/>
              <a:t>By </a:t>
            </a:r>
            <a:r>
              <a:rPr lang="en-US" dirty="0" err="1"/>
              <a:t>prioritising</a:t>
            </a:r>
            <a:r>
              <a:rPr lang="en-US" dirty="0"/>
              <a:t> biodiversity, agroecology promotes </a:t>
            </a:r>
            <a:r>
              <a:rPr lang="en-US" b="1" dirty="0"/>
              <a:t>sustainable land use </a:t>
            </a:r>
            <a:r>
              <a:rPr lang="en-US" dirty="0"/>
              <a:t>and also increases the resilience of agricultural production to environmental challenges. </a:t>
            </a:r>
            <a:endParaRPr dirty="0"/>
          </a:p>
          <a:p>
            <a:pPr marL="0" indent="0">
              <a:lnSpc>
                <a:spcPct val="100000"/>
              </a:lnSpc>
              <a:spcBef>
                <a:spcPts val="0"/>
              </a:spcBef>
            </a:pPr>
            <a:r>
              <a:rPr lang="en-US" dirty="0"/>
              <a:t>This resilience can protect communities from the risks associated with monoculture and industrial agriculture, contributing to food security and stability in local economies. </a:t>
            </a:r>
            <a:endParaRPr dirty="0"/>
          </a:p>
          <a:p>
            <a:pPr marL="0" indent="0">
              <a:lnSpc>
                <a:spcPct val="100000"/>
              </a:lnSpc>
              <a:spcBef>
                <a:spcPts val="0"/>
              </a:spcBef>
            </a:pPr>
            <a:r>
              <a:rPr lang="en-US" dirty="0"/>
              <a:t>In addition, agroecology's emphasis on local production and consumption can </a:t>
            </a:r>
            <a:r>
              <a:rPr lang="en-US" b="1" dirty="0"/>
              <a:t>stimulate economic growth </a:t>
            </a:r>
            <a:r>
              <a:rPr lang="en-US" dirty="0"/>
              <a:t>by supporting small farmers and local markets, thereby strengthening the economic fabric of communities.</a:t>
            </a:r>
          </a:p>
          <a:p>
            <a:pPr marL="228600" indent="0">
              <a:lnSpc>
                <a:spcPct val="100000"/>
              </a:lnSpc>
              <a:spcBef>
                <a:spcPts val="600"/>
              </a:spcBef>
              <a:spcAft>
                <a:spcPts val="600"/>
              </a:spcAft>
            </a:pPr>
            <a:endParaRPr lang="en-US" sz="1000" b="1" dirty="0">
              <a:highlight>
                <a:srgbClr val="8DC641"/>
              </a:highlight>
            </a:endParaRPr>
          </a:p>
          <a:p>
            <a:pPr marL="228600" indent="0">
              <a:lnSpc>
                <a:spcPct val="100000"/>
              </a:lnSpc>
              <a:spcBef>
                <a:spcPts val="600"/>
              </a:spcBef>
              <a:spcAft>
                <a:spcPts val="600"/>
              </a:spcAft>
            </a:pPr>
            <a:r>
              <a:rPr lang="en-US" sz="1600" b="1" dirty="0">
                <a:highlight>
                  <a:srgbClr val="8DC641"/>
                </a:highlight>
              </a:rPr>
              <a:t>Read more:</a:t>
            </a:r>
            <a:r>
              <a:rPr lang="en-US" sz="1600" b="1" dirty="0"/>
              <a:t> </a:t>
            </a:r>
            <a:r>
              <a:rPr lang="sk-SK" sz="1600" dirty="0"/>
              <a:t>CHAUDHARY, Suraj; SHRESTHA, Atmaz Kumar; RAI, Sushil; ACHARYA, Dhana Krishna; SUBEDI, Sabnam et al. </a:t>
            </a:r>
            <a:r>
              <a:rPr lang="sk-SK" sz="1600" dirty="0" err="1"/>
              <a:t>Agroecology</a:t>
            </a:r>
            <a:r>
              <a:rPr lang="sk-SK" sz="1600" dirty="0"/>
              <a:t> </a:t>
            </a:r>
            <a:r>
              <a:rPr lang="sk-SK" sz="1600" dirty="0" err="1"/>
              <a:t>integrates</a:t>
            </a:r>
            <a:r>
              <a:rPr lang="sk-SK" sz="1600" dirty="0"/>
              <a:t> </a:t>
            </a:r>
            <a:r>
              <a:rPr lang="sk-SK" sz="1600" dirty="0" err="1"/>
              <a:t>science</a:t>
            </a:r>
            <a:r>
              <a:rPr lang="sk-SK" sz="1600" dirty="0"/>
              <a:t>, </a:t>
            </a:r>
            <a:r>
              <a:rPr lang="sk-SK" sz="1600" dirty="0" err="1"/>
              <a:t>practice</a:t>
            </a:r>
            <a:r>
              <a:rPr lang="sk-SK" sz="1600" dirty="0"/>
              <a:t>, </a:t>
            </a:r>
            <a:r>
              <a:rPr lang="sk-SK" sz="1600" dirty="0" err="1"/>
              <a:t>movement</a:t>
            </a:r>
            <a:r>
              <a:rPr lang="sk-SK" sz="1600" dirty="0"/>
              <a:t>, and </a:t>
            </a:r>
            <a:r>
              <a:rPr lang="sk-SK" sz="1600" dirty="0" err="1"/>
              <a:t>future</a:t>
            </a:r>
            <a:r>
              <a:rPr lang="sk-SK" sz="1600" dirty="0"/>
              <a:t> </a:t>
            </a:r>
            <a:r>
              <a:rPr lang="sk-SK" sz="1600" dirty="0" err="1"/>
              <a:t>food</a:t>
            </a:r>
            <a:r>
              <a:rPr lang="sk-SK" sz="1600" dirty="0"/>
              <a:t> </a:t>
            </a:r>
            <a:r>
              <a:rPr lang="sk-SK" sz="1600" dirty="0" err="1"/>
              <a:t>systems</a:t>
            </a:r>
            <a:r>
              <a:rPr lang="sk-SK" sz="1600" dirty="0"/>
              <a:t>. Online. </a:t>
            </a:r>
            <a:r>
              <a:rPr lang="sk-SK" sz="1600" dirty="0" err="1"/>
              <a:t>Journal</a:t>
            </a:r>
            <a:r>
              <a:rPr lang="sk-SK" sz="1600" dirty="0"/>
              <a:t> of </a:t>
            </a:r>
            <a:r>
              <a:rPr lang="sk-SK" sz="1600" dirty="0" err="1"/>
              <a:t>Multidisciplinary</a:t>
            </a:r>
            <a:r>
              <a:rPr lang="sk-SK" sz="1600" dirty="0"/>
              <a:t> </a:t>
            </a:r>
            <a:r>
              <a:rPr lang="sk-SK" sz="1600" dirty="0" err="1"/>
              <a:t>Sciences</a:t>
            </a:r>
            <a:r>
              <a:rPr lang="sk-SK" sz="1600" dirty="0"/>
              <a:t>. 2023, roč. 5, č. 2, s. 39-60. ISSN 26715449.</a:t>
            </a:r>
            <a:endParaRPr sz="1600" dirty="0"/>
          </a:p>
        </p:txBody>
      </p:sp>
      <p:sp>
        <p:nvSpPr>
          <p:cNvPr id="384" name="Google Shape;3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Strengthening of socio-economic dynamics </a:t>
            </a:r>
            <a:endParaRPr b="1">
              <a:solidFill>
                <a:srgbClr val="6AA84F"/>
              </a:solidFill>
            </a:endParaRPr>
          </a:p>
        </p:txBody>
      </p:sp>
      <p:grpSp>
        <p:nvGrpSpPr>
          <p:cNvPr id="385" name="Google Shape;385;p49"/>
          <p:cNvGrpSpPr/>
          <p:nvPr/>
        </p:nvGrpSpPr>
        <p:grpSpPr>
          <a:xfrm rot="3730759">
            <a:off x="10918674" y="553763"/>
            <a:ext cx="949887" cy="1163493"/>
            <a:chOff x="7602444" y="4967675"/>
            <a:chExt cx="483620" cy="592374"/>
          </a:xfrm>
        </p:grpSpPr>
        <p:grpSp>
          <p:nvGrpSpPr>
            <p:cNvPr id="386" name="Google Shape;386;p49"/>
            <p:cNvGrpSpPr/>
            <p:nvPr/>
          </p:nvGrpSpPr>
          <p:grpSpPr>
            <a:xfrm>
              <a:off x="7618661" y="4967675"/>
              <a:ext cx="467403" cy="507609"/>
              <a:chOff x="2251964" y="3590497"/>
              <a:chExt cx="467403" cy="507609"/>
            </a:xfrm>
          </p:grpSpPr>
          <p:sp>
            <p:nvSpPr>
              <p:cNvPr id="387" name="Google Shape;387;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0" name="Google Shape;390;p49"/>
            <p:cNvGrpSpPr/>
            <p:nvPr/>
          </p:nvGrpSpPr>
          <p:grpSpPr>
            <a:xfrm>
              <a:off x="7602444" y="4993761"/>
              <a:ext cx="421973" cy="566288"/>
              <a:chOff x="2235747" y="3616583"/>
              <a:chExt cx="421973" cy="566288"/>
            </a:xfrm>
          </p:grpSpPr>
          <p:sp>
            <p:nvSpPr>
              <p:cNvPr id="391" name="Google Shape;391;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dbd4762122_0_9"/>
          <p:cNvSpPr txBox="1">
            <a:spLocks noGrp="1"/>
          </p:cNvSpPr>
          <p:nvPr>
            <p:ph type="body" idx="1"/>
          </p:nvPr>
        </p:nvSpPr>
        <p:spPr>
          <a:xfrm>
            <a:off x="6186233" y="2341241"/>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Support of Food Self-sufficiency</a:t>
            </a:r>
            <a:endParaRPr/>
          </a:p>
          <a:p>
            <a:pPr marL="0" lvl="0" indent="0" algn="l" rtl="0">
              <a:lnSpc>
                <a:spcPct val="90000"/>
              </a:lnSpc>
              <a:spcBef>
                <a:spcPts val="0"/>
              </a:spcBef>
              <a:spcAft>
                <a:spcPts val="0"/>
              </a:spcAft>
              <a:buClr>
                <a:srgbClr val="000000"/>
              </a:buClr>
              <a:buSzPts val="4800"/>
              <a:buNone/>
            </a:pPr>
            <a:endParaRPr/>
          </a:p>
        </p:txBody>
      </p:sp>
      <p:sp>
        <p:nvSpPr>
          <p:cNvPr id="399" name="Google Shape;399;g2dbd4762122_0_9"/>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04</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6"/>
          <p:cNvSpPr txBox="1">
            <a:spLocks noGrp="1"/>
          </p:cNvSpPr>
          <p:nvPr>
            <p:ph type="body" idx="1"/>
          </p:nvPr>
        </p:nvSpPr>
        <p:spPr>
          <a:xfrm>
            <a:off x="669124" y="1885575"/>
            <a:ext cx="5646600" cy="33393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dirty="0"/>
              <a:t>Agroecology plays a key role in </a:t>
            </a:r>
            <a:r>
              <a:rPr lang="en-US" b="1" dirty="0"/>
              <a:t>promoting food self-sufficiency</a:t>
            </a:r>
            <a:r>
              <a:rPr lang="en-US" dirty="0"/>
              <a:t> – a concept involving the right of communities to control their food systems – by enabling communities to produce diverse, nutritious food in a sustainable manner. </a:t>
            </a:r>
            <a:endParaRPr dirty="0"/>
          </a:p>
          <a:p>
            <a:pPr marL="228600" lvl="0" indent="0" algn="l" rtl="0">
              <a:lnSpc>
                <a:spcPct val="90000"/>
              </a:lnSpc>
              <a:spcBef>
                <a:spcPts val="0"/>
              </a:spcBef>
              <a:spcAft>
                <a:spcPts val="0"/>
              </a:spcAft>
              <a:buClr>
                <a:srgbClr val="000000"/>
              </a:buClr>
              <a:buSzPts val="2400"/>
              <a:buNone/>
            </a:pPr>
            <a:r>
              <a:rPr lang="en-US" dirty="0"/>
              <a:t>Through agroecological practices that </a:t>
            </a:r>
            <a:r>
              <a:rPr lang="en-US" dirty="0" err="1"/>
              <a:t>prioritise</a:t>
            </a:r>
            <a:r>
              <a:rPr lang="en-US" dirty="0"/>
              <a:t> agrobiodiversity and traditional knowledge, </a:t>
            </a:r>
            <a:r>
              <a:rPr lang="en-US" b="1" dirty="0"/>
              <a:t>communities gain greater autonomy over their food production and consumption patterns.</a:t>
            </a:r>
            <a:r>
              <a:rPr lang="en-US" dirty="0"/>
              <a:t> </a:t>
            </a:r>
            <a:endParaRPr dirty="0"/>
          </a:p>
          <a:p>
            <a:pPr marL="228600" lvl="0" indent="0" algn="l" rtl="0">
              <a:lnSpc>
                <a:spcPct val="90000"/>
              </a:lnSpc>
              <a:spcBef>
                <a:spcPts val="1000"/>
              </a:spcBef>
              <a:spcAft>
                <a:spcPts val="0"/>
              </a:spcAft>
              <a:buClr>
                <a:srgbClr val="000000"/>
              </a:buClr>
              <a:buSzPts val="2400"/>
              <a:buNone/>
            </a:pPr>
            <a:endParaRPr dirty="0"/>
          </a:p>
        </p:txBody>
      </p:sp>
      <p:sp>
        <p:nvSpPr>
          <p:cNvPr id="405" name="Google Shape;405;p16"/>
          <p:cNvSpPr txBox="1">
            <a:spLocks noGrp="1"/>
          </p:cNvSpPr>
          <p:nvPr>
            <p:ph type="body" idx="2"/>
          </p:nvPr>
        </p:nvSpPr>
        <p:spPr>
          <a:xfrm>
            <a:off x="831499" y="695250"/>
            <a:ext cx="5396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t>Support of food self-sufficiency &amp; security</a:t>
            </a:r>
            <a:endParaRPr b="1"/>
          </a:p>
        </p:txBody>
      </p:sp>
      <p:pic>
        <p:nvPicPr>
          <p:cNvPr id="406" name="Google Shape;406;p16"/>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grpSp>
        <p:nvGrpSpPr>
          <p:cNvPr id="407" name="Google Shape;407;p16"/>
          <p:cNvGrpSpPr/>
          <p:nvPr/>
        </p:nvGrpSpPr>
        <p:grpSpPr>
          <a:xfrm rot="3730759">
            <a:off x="6563864" y="804822"/>
            <a:ext cx="949887" cy="1163493"/>
            <a:chOff x="7602444" y="4967675"/>
            <a:chExt cx="483620" cy="592374"/>
          </a:xfrm>
        </p:grpSpPr>
        <p:grpSp>
          <p:nvGrpSpPr>
            <p:cNvPr id="408" name="Google Shape;408;p16"/>
            <p:cNvGrpSpPr/>
            <p:nvPr/>
          </p:nvGrpSpPr>
          <p:grpSpPr>
            <a:xfrm>
              <a:off x="7618661" y="4967675"/>
              <a:ext cx="467403" cy="507609"/>
              <a:chOff x="2251964" y="3590497"/>
              <a:chExt cx="467403" cy="507609"/>
            </a:xfrm>
          </p:grpSpPr>
          <p:sp>
            <p:nvSpPr>
              <p:cNvPr id="409" name="Google Shape;409;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2" name="Google Shape;412;p16"/>
            <p:cNvGrpSpPr/>
            <p:nvPr/>
          </p:nvGrpSpPr>
          <p:grpSpPr>
            <a:xfrm>
              <a:off x="7602444" y="4993761"/>
              <a:ext cx="421973" cy="566288"/>
              <a:chOff x="2235747" y="3616583"/>
              <a:chExt cx="421973" cy="566288"/>
            </a:xfrm>
          </p:grpSpPr>
          <p:sp>
            <p:nvSpPr>
              <p:cNvPr id="413" name="Google Shape;413;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0"/>
          <p:cNvSpPr txBox="1">
            <a:spLocks noGrp="1"/>
          </p:cNvSpPr>
          <p:nvPr>
            <p:ph type="body" idx="1"/>
          </p:nvPr>
        </p:nvSpPr>
        <p:spPr>
          <a:xfrm>
            <a:off x="532628" y="1400585"/>
            <a:ext cx="11146800" cy="5027847"/>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dirty="0"/>
              <a:t>This autonomy over their food production and consumption patterns ensures access to healthy and culturally relevant food while also reducing dependence on external markets and agribusiness corporations. Some of these procedures include:</a:t>
            </a:r>
            <a:endParaRPr dirty="0"/>
          </a:p>
          <a:p>
            <a:pPr marL="800100" lvl="0" indent="-342900" algn="l" rtl="0">
              <a:lnSpc>
                <a:spcPct val="100000"/>
              </a:lnSpc>
              <a:spcBef>
                <a:spcPts val="600"/>
              </a:spcBef>
              <a:spcAft>
                <a:spcPts val="0"/>
              </a:spcAft>
              <a:buSzPts val="2400"/>
              <a:buChar char="•"/>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Agrobiodiversity and cultivation of locally adapted crops  </a:t>
            </a:r>
            <a:endPar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800100" lvl="0" indent="-342900" algn="l" rtl="0">
              <a:lnSpc>
                <a:spcPct val="100000"/>
              </a:lnSpc>
              <a:spcBef>
                <a:spcPts val="600"/>
              </a:spcBef>
              <a:spcAft>
                <a:spcPts val="0"/>
              </a:spcAft>
              <a:buSzPts val="2400"/>
              <a:buChar char="•"/>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Seed bank conservation</a:t>
            </a:r>
            <a:endPar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800100" lvl="0" indent="-342900" algn="l" rtl="0">
              <a:lnSpc>
                <a:spcPct val="100000"/>
              </a:lnSpc>
              <a:spcBef>
                <a:spcPts val="600"/>
              </a:spcBef>
              <a:spcAft>
                <a:spcPts val="0"/>
              </a:spcAft>
              <a:buSzPts val="2400"/>
              <a:buChar char="•"/>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Local communities and community gardens</a:t>
            </a:r>
            <a:endPar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800100" lvl="0" indent="-342900" algn="l" rtl="0">
              <a:lnSpc>
                <a:spcPct val="100000"/>
              </a:lnSpc>
              <a:spcBef>
                <a:spcPts val="600"/>
              </a:spcBef>
              <a:spcAft>
                <a:spcPts val="0"/>
              </a:spcAft>
              <a:buSzPts val="2400"/>
              <a:buChar char="•"/>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Local production and consumption</a:t>
            </a:r>
            <a:endPar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800100" lvl="0" indent="-342900" algn="l" rtl="0">
              <a:lnSpc>
                <a:spcPct val="100000"/>
              </a:lnSpc>
              <a:spcBef>
                <a:spcPts val="600"/>
              </a:spcBef>
              <a:spcAft>
                <a:spcPts val="0"/>
              </a:spcAft>
              <a:buSzPts val="2400"/>
              <a:buChar char="•"/>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Traditional knowledge and techniques</a:t>
            </a:r>
            <a:endPar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marL="800100" lvl="0" indent="-342900" algn="l" rtl="0">
              <a:lnSpc>
                <a:spcPct val="100000"/>
              </a:lnSpc>
              <a:spcBef>
                <a:spcPts val="600"/>
              </a:spcBef>
              <a:spcAft>
                <a:spcPts val="600"/>
              </a:spcAft>
              <a:buSzPts val="2400"/>
              <a:buChar char="•"/>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Community Harvesting and Exchange</a:t>
            </a:r>
            <a:endParaRPr lang="en-US" sz="500" dirty="0"/>
          </a:p>
          <a:p>
            <a:pPr marL="228600" indent="0">
              <a:lnSpc>
                <a:spcPct val="100000"/>
              </a:lnSpc>
              <a:spcBef>
                <a:spcPts val="600"/>
              </a:spcBef>
              <a:spcAft>
                <a:spcPts val="600"/>
              </a:spcAft>
            </a:pPr>
            <a:r>
              <a:rPr lang="en-US" sz="1600" b="1" dirty="0">
                <a:highlight>
                  <a:srgbClr val="8DC641"/>
                </a:highlight>
              </a:rPr>
              <a:t>Read more:</a:t>
            </a:r>
            <a:r>
              <a:rPr lang="en-US" sz="1600" b="1" dirty="0"/>
              <a:t> </a:t>
            </a:r>
            <a:r>
              <a:rPr lang="en-US" sz="1600" dirty="0"/>
              <a:t>Altieri, M. A., &amp; Nicholls, C. I. (2021). Agroecology: A Brief Account of its Origins and Currents of Thought in Latin America. Agroecology and Sustainable Food Systems.</a:t>
            </a:r>
          </a:p>
        </p:txBody>
      </p:sp>
      <p:sp>
        <p:nvSpPr>
          <p:cNvPr id="420" name="Google Shape;420;p50"/>
          <p:cNvSpPr txBox="1">
            <a:spLocks noGrp="1"/>
          </p:cNvSpPr>
          <p:nvPr>
            <p:ph type="body" idx="2"/>
          </p:nvPr>
        </p:nvSpPr>
        <p:spPr>
          <a:xfrm>
            <a:off x="798381" y="53237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t>Support of food self-sufficiency and security</a:t>
            </a:r>
            <a:endParaRPr b="1"/>
          </a:p>
        </p:txBody>
      </p:sp>
      <p:grpSp>
        <p:nvGrpSpPr>
          <p:cNvPr id="2" name="Google Shape;385;p49">
            <a:extLst>
              <a:ext uri="{FF2B5EF4-FFF2-40B4-BE49-F238E27FC236}">
                <a16:creationId xmlns:a16="http://schemas.microsoft.com/office/drawing/2014/main" id="{B04D742F-0632-3EBF-91CF-18F5A2217C65}"/>
              </a:ext>
            </a:extLst>
          </p:cNvPr>
          <p:cNvGrpSpPr/>
          <p:nvPr/>
        </p:nvGrpSpPr>
        <p:grpSpPr>
          <a:xfrm rot="3730759">
            <a:off x="10832812" y="352481"/>
            <a:ext cx="949887" cy="1163493"/>
            <a:chOff x="7602444" y="4967675"/>
            <a:chExt cx="483620" cy="592374"/>
          </a:xfrm>
        </p:grpSpPr>
        <p:grpSp>
          <p:nvGrpSpPr>
            <p:cNvPr id="3" name="Google Shape;386;p49">
              <a:extLst>
                <a:ext uri="{FF2B5EF4-FFF2-40B4-BE49-F238E27FC236}">
                  <a16:creationId xmlns:a16="http://schemas.microsoft.com/office/drawing/2014/main" id="{B1AAA06C-FE19-3AC0-66AD-A06A1E7C347A}"/>
                </a:ext>
              </a:extLst>
            </p:cNvPr>
            <p:cNvGrpSpPr/>
            <p:nvPr/>
          </p:nvGrpSpPr>
          <p:grpSpPr>
            <a:xfrm>
              <a:off x="7618661" y="4967675"/>
              <a:ext cx="467403" cy="507609"/>
              <a:chOff x="2251964" y="3590497"/>
              <a:chExt cx="467403" cy="507609"/>
            </a:xfrm>
          </p:grpSpPr>
          <p:sp>
            <p:nvSpPr>
              <p:cNvPr id="7" name="Google Shape;387;p49">
                <a:extLst>
                  <a:ext uri="{FF2B5EF4-FFF2-40B4-BE49-F238E27FC236}">
                    <a16:creationId xmlns:a16="http://schemas.microsoft.com/office/drawing/2014/main" id="{1D9A81DE-1051-0A6D-8161-42AD53D1B30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88;p49">
                <a:extLst>
                  <a:ext uri="{FF2B5EF4-FFF2-40B4-BE49-F238E27FC236}">
                    <a16:creationId xmlns:a16="http://schemas.microsoft.com/office/drawing/2014/main" id="{E11CFF88-FB32-623F-D97B-15366A4AE499}"/>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89;p49">
                <a:extLst>
                  <a:ext uri="{FF2B5EF4-FFF2-40B4-BE49-F238E27FC236}">
                    <a16:creationId xmlns:a16="http://schemas.microsoft.com/office/drawing/2014/main" id="{0FB61E49-4989-0215-A758-54D8E2D3DBA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90;p49">
              <a:extLst>
                <a:ext uri="{FF2B5EF4-FFF2-40B4-BE49-F238E27FC236}">
                  <a16:creationId xmlns:a16="http://schemas.microsoft.com/office/drawing/2014/main" id="{5C6AFBA1-81C0-1FB0-32EF-3184D1512B5B}"/>
                </a:ext>
              </a:extLst>
            </p:cNvPr>
            <p:cNvGrpSpPr/>
            <p:nvPr/>
          </p:nvGrpSpPr>
          <p:grpSpPr>
            <a:xfrm>
              <a:off x="7602444" y="4993761"/>
              <a:ext cx="421973" cy="566288"/>
              <a:chOff x="2235747" y="3616583"/>
              <a:chExt cx="421973" cy="566288"/>
            </a:xfrm>
          </p:grpSpPr>
          <p:sp>
            <p:nvSpPr>
              <p:cNvPr id="5" name="Google Shape;391;p49">
                <a:extLst>
                  <a:ext uri="{FF2B5EF4-FFF2-40B4-BE49-F238E27FC236}">
                    <a16:creationId xmlns:a16="http://schemas.microsoft.com/office/drawing/2014/main" id="{2C28AB2D-4904-4451-7C80-BD4FB7A3976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92;p49">
                <a:extLst>
                  <a:ext uri="{FF2B5EF4-FFF2-40B4-BE49-F238E27FC236}">
                    <a16:creationId xmlns:a16="http://schemas.microsoft.com/office/drawing/2014/main" id="{3F2DDEA8-85DE-56A0-16E4-D5588FF1881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dbd4762122_0_15"/>
          <p:cNvSpPr txBox="1">
            <a:spLocks noGrp="1"/>
          </p:cNvSpPr>
          <p:nvPr>
            <p:ph type="body" idx="1"/>
          </p:nvPr>
        </p:nvSpPr>
        <p:spPr>
          <a:xfrm>
            <a:off x="6181500" y="2312600"/>
            <a:ext cx="4726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Strengthening Social Justice &amp; Inclusiveness</a:t>
            </a:r>
            <a:endParaRPr/>
          </a:p>
          <a:p>
            <a:pPr marL="0" lvl="0" indent="0" algn="l" rtl="0">
              <a:lnSpc>
                <a:spcPct val="90000"/>
              </a:lnSpc>
              <a:spcBef>
                <a:spcPts val="0"/>
              </a:spcBef>
              <a:spcAft>
                <a:spcPts val="0"/>
              </a:spcAft>
              <a:buClr>
                <a:srgbClr val="000000"/>
              </a:buClr>
              <a:buSzPts val="4800"/>
              <a:buNone/>
            </a:pPr>
            <a:endParaRPr/>
          </a:p>
        </p:txBody>
      </p:sp>
      <p:sp>
        <p:nvSpPr>
          <p:cNvPr id="427" name="Google Shape;427;g2dbd4762122_0_15"/>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05</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1"/>
          <p:cNvSpPr txBox="1">
            <a:spLocks noGrp="1"/>
          </p:cNvSpPr>
          <p:nvPr>
            <p:ph type="body" idx="1"/>
          </p:nvPr>
        </p:nvSpPr>
        <p:spPr>
          <a:xfrm>
            <a:off x="656044" y="1800550"/>
            <a:ext cx="5646600" cy="412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dirty="0"/>
              <a:t>Agroecology promotes the principles of social justice, equality, and inclusiveness within communities. </a:t>
            </a:r>
            <a:endParaRPr dirty="0"/>
          </a:p>
          <a:p>
            <a:pPr marL="228600" lvl="0" indent="0" algn="l" rtl="0">
              <a:lnSpc>
                <a:spcPct val="90000"/>
              </a:lnSpc>
              <a:spcBef>
                <a:spcPts val="0"/>
              </a:spcBef>
              <a:spcAft>
                <a:spcPts val="0"/>
              </a:spcAft>
              <a:buClr>
                <a:srgbClr val="000000"/>
              </a:buClr>
              <a:buSzPts val="2400"/>
              <a:buNone/>
            </a:pPr>
            <a:r>
              <a:rPr lang="en-US" dirty="0"/>
              <a:t>By promoting equitable access to resources, knowledge, and decision-making processes, </a:t>
            </a:r>
            <a:r>
              <a:rPr lang="en-US" b="1" dirty="0"/>
              <a:t>agroecology empowers </a:t>
            </a:r>
            <a:r>
              <a:rPr lang="en-US" b="1" dirty="0" err="1"/>
              <a:t>marginalised</a:t>
            </a:r>
            <a:r>
              <a:rPr lang="en-US" b="1" dirty="0"/>
              <a:t> groups</a:t>
            </a:r>
            <a:r>
              <a:rPr lang="en-US" dirty="0"/>
              <a:t> – such as women, indigenous communities, and smallholder farmers – to actively participate in shaping their food systems.</a:t>
            </a:r>
          </a:p>
          <a:p>
            <a:pPr marL="228600" indent="0">
              <a:spcBef>
                <a:spcPts val="0"/>
              </a:spcBef>
            </a:pPr>
            <a:endParaRPr lang="en-US" dirty="0"/>
          </a:p>
          <a:p>
            <a:pPr marL="228600" indent="0">
              <a:spcBef>
                <a:spcPts val="0"/>
              </a:spcBef>
            </a:pPr>
            <a:r>
              <a:rPr lang="en-US" dirty="0"/>
              <a:t>	</a:t>
            </a:r>
            <a:r>
              <a:rPr lang="en-US" dirty="0">
                <a:highlight>
                  <a:srgbClr val="8DC641"/>
                </a:highlight>
              </a:rPr>
              <a:t>Read more: </a:t>
            </a:r>
            <a:r>
              <a:rPr lang="en-US" u="sng" dirty="0">
                <a:solidFill>
                  <a:schemeClr val="hlink"/>
                </a:solidFill>
                <a:latin typeface="Calibri"/>
                <a:ea typeface="Calibri"/>
                <a:cs typeface="Calibri"/>
                <a:sym typeface="Calibri"/>
                <a:hlinkClick r:id="rId3"/>
              </a:rPr>
              <a:t>Project Regeneration</a:t>
            </a:r>
            <a:r>
              <a:rPr lang="en-US" dirty="0">
                <a:latin typeface="Calibri"/>
                <a:ea typeface="Calibri"/>
                <a:cs typeface="Calibri"/>
                <a:sym typeface="Calibri"/>
              </a:rPr>
              <a:t> </a:t>
            </a:r>
            <a:endParaRPr lang="en-US" dirty="0"/>
          </a:p>
        </p:txBody>
      </p:sp>
      <p:sp>
        <p:nvSpPr>
          <p:cNvPr id="433" name="Google Shape;433;p51"/>
          <p:cNvSpPr txBox="1">
            <a:spLocks noGrp="1"/>
          </p:cNvSpPr>
          <p:nvPr>
            <p:ph type="body" idx="2"/>
          </p:nvPr>
        </p:nvSpPr>
        <p:spPr>
          <a:xfrm>
            <a:off x="898358" y="695242"/>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t>Strengthening social justice and inclusiveness</a:t>
            </a:r>
            <a:endParaRPr b="1"/>
          </a:p>
        </p:txBody>
      </p:sp>
      <p:pic>
        <p:nvPicPr>
          <p:cNvPr id="434" name="Google Shape;434;p51" descr="Obrázok, na ktorom je nebo, exteriér, rastlina, tráva"/>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grpSp>
        <p:nvGrpSpPr>
          <p:cNvPr id="435" name="Google Shape;435;p51"/>
          <p:cNvGrpSpPr/>
          <p:nvPr/>
        </p:nvGrpSpPr>
        <p:grpSpPr>
          <a:xfrm rot="3730759">
            <a:off x="6563864" y="804822"/>
            <a:ext cx="949887" cy="1163493"/>
            <a:chOff x="7602444" y="4967675"/>
            <a:chExt cx="483620" cy="592374"/>
          </a:xfrm>
        </p:grpSpPr>
        <p:grpSp>
          <p:nvGrpSpPr>
            <p:cNvPr id="436" name="Google Shape;436;p51"/>
            <p:cNvGrpSpPr/>
            <p:nvPr/>
          </p:nvGrpSpPr>
          <p:grpSpPr>
            <a:xfrm>
              <a:off x="7618661" y="4967675"/>
              <a:ext cx="467403" cy="507609"/>
              <a:chOff x="2251964" y="3590497"/>
              <a:chExt cx="467403" cy="507609"/>
            </a:xfrm>
          </p:grpSpPr>
          <p:sp>
            <p:nvSpPr>
              <p:cNvPr id="437" name="Google Shape;437;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p51"/>
            <p:cNvGrpSpPr/>
            <p:nvPr/>
          </p:nvGrpSpPr>
          <p:grpSpPr>
            <a:xfrm>
              <a:off x="7602444" y="4993761"/>
              <a:ext cx="421973" cy="566288"/>
              <a:chOff x="2235747" y="3616583"/>
              <a:chExt cx="421973" cy="566288"/>
            </a:xfrm>
          </p:grpSpPr>
          <p:sp>
            <p:nvSpPr>
              <p:cNvPr id="441" name="Google Shape;441;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2"/>
          <p:cNvSpPr txBox="1">
            <a:spLocks noGrp="1"/>
          </p:cNvSpPr>
          <p:nvPr>
            <p:ph type="body" idx="1"/>
          </p:nvPr>
        </p:nvSpPr>
        <p:spPr>
          <a:xfrm>
            <a:off x="674200" y="1187250"/>
            <a:ext cx="1101690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dirty="0"/>
              <a:t>This inclusive approach </a:t>
            </a:r>
            <a:r>
              <a:rPr lang="en-US" dirty="0" err="1"/>
              <a:t>recognises</a:t>
            </a:r>
            <a:r>
              <a:rPr lang="en-US" dirty="0"/>
              <a:t> </a:t>
            </a:r>
            <a:r>
              <a:rPr lang="en-US" b="1" dirty="0"/>
              <a:t>diverse knowledge systems and cultural practices</a:t>
            </a:r>
            <a:r>
              <a:rPr lang="en-US" dirty="0"/>
              <a:t>, but also addresses social inequalities and promotes a fairer and more just society. Some specific activities that can be implemented to achieve this goal include:</a:t>
            </a:r>
            <a:r>
              <a:rPr lang="en-US" dirty="0">
                <a:latin typeface="Calibri"/>
                <a:ea typeface="Calibri"/>
                <a:cs typeface="Calibri"/>
                <a:sym typeface="Calibri"/>
              </a:rPr>
              <a:t> </a:t>
            </a:r>
            <a:endParaRPr dirty="0"/>
          </a:p>
          <a:p>
            <a:pPr lvl="0" indent="0" algn="l" rtl="0">
              <a:lnSpc>
                <a:spcPct val="100000"/>
              </a:lnSpc>
              <a:spcBef>
                <a:spcPts val="0"/>
              </a:spcBef>
              <a:spcAft>
                <a:spcPts val="0"/>
              </a:spcAft>
              <a:buSzPts val="2400"/>
            </a:pPr>
            <a:endParaRPr lang="en-US" sz="1400" dirty="0">
              <a:latin typeface="Calibri"/>
              <a:ea typeface="Calibri"/>
              <a:cs typeface="Calibri"/>
              <a:sym typeface="Calibri"/>
            </a:endParaRPr>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Community Gardens</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Farmers Markets</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Involvement of youth and women</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Knowledge sharing</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Land ownership and access to resources</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Fair trade and local markets</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Community Seed Banks</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Education and awareness raising</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Participatory decision-making</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Promoting family farming</a:t>
            </a:r>
            <a:endParaRPr dirty="0"/>
          </a:p>
        </p:txBody>
      </p:sp>
      <p:sp>
        <p:nvSpPr>
          <p:cNvPr id="448" name="Google Shape;448;p52"/>
          <p:cNvSpPr txBox="1">
            <a:spLocks noGrp="1"/>
          </p:cNvSpPr>
          <p:nvPr>
            <p:ph type="body" idx="2"/>
          </p:nvPr>
        </p:nvSpPr>
        <p:spPr>
          <a:xfrm>
            <a:off x="597781" y="5610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Strengthening social justice and inclusiveness</a:t>
            </a:r>
            <a:endParaRPr b="1">
              <a:solidFill>
                <a:srgbClr val="6AA84F"/>
              </a:solidFill>
            </a:endParaRPr>
          </a:p>
        </p:txBody>
      </p:sp>
      <p:pic>
        <p:nvPicPr>
          <p:cNvPr id="449" name="Google Shape;449;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20600" y="2440375"/>
            <a:ext cx="5317675" cy="3548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Case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Study</a:t>
            </a:r>
            <a:r>
              <a:rPr lang="en-US"/>
              <a:t> 1</a:t>
            </a:r>
            <a:endParaRPr/>
          </a:p>
        </p:txBody>
      </p:sp>
      <p:sp>
        <p:nvSpPr>
          <p:cNvPr id="455" name="Google Shape;455;p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200" dirty="0">
                <a:latin typeface="Calibri"/>
                <a:ea typeface="Calibri"/>
                <a:cs typeface="Calibri"/>
                <a:sym typeface="Calibri"/>
              </a:rPr>
              <a:t>Community gardens in the capital city of Slovakia</a:t>
            </a:r>
            <a:endParaRPr lang="en-US" u="sng" dirty="0">
              <a:solidFill>
                <a:schemeClr val="hlink"/>
              </a:solidFill>
              <a:latin typeface="Calibri"/>
              <a:ea typeface="Calibri"/>
              <a:cs typeface="Calibri"/>
              <a:sym typeface="Calibri"/>
              <a:hlinkClick r:id="rId3"/>
            </a:endParaRPr>
          </a:p>
          <a:p>
            <a:pPr marL="0" lvl="0" indent="0" algn="r" rtl="0">
              <a:lnSpc>
                <a:spcPct val="100000"/>
              </a:lnSpc>
              <a:spcBef>
                <a:spcPts val="0"/>
              </a:spcBef>
              <a:spcAft>
                <a:spcPts val="0"/>
              </a:spcAft>
              <a:buClr>
                <a:srgbClr val="000000"/>
              </a:buClr>
              <a:buSzPts val="2200"/>
              <a:buNone/>
            </a:pPr>
            <a:r>
              <a:rPr lang="en-US" u="sng" dirty="0">
                <a:solidFill>
                  <a:schemeClr val="hlink"/>
                </a:solidFill>
                <a:latin typeface="Calibri"/>
                <a:ea typeface="Calibri"/>
                <a:cs typeface="Calibri"/>
                <a:sym typeface="Calibri"/>
                <a:hlinkClick r:id="rId3"/>
              </a:rPr>
              <a:t>Community Gardens in Bratislava</a:t>
            </a:r>
            <a:endParaRPr dirty="0"/>
          </a:p>
        </p:txBody>
      </p:sp>
      <p:sp>
        <p:nvSpPr>
          <p:cNvPr id="456" name="Google Shape;456;p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sp>
        <p:nvSpPr>
          <p:cNvPr id="457" name="Google Shape;457;p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a:t>Case Study 2</a:t>
            </a:r>
            <a:endParaRPr/>
          </a:p>
          <a:p>
            <a:pPr marL="0" lvl="0" indent="0" algn="r" rtl="0">
              <a:lnSpc>
                <a:spcPct val="100000"/>
              </a:lnSpc>
              <a:spcBef>
                <a:spcPts val="1000"/>
              </a:spcBef>
              <a:spcAft>
                <a:spcPts val="0"/>
              </a:spcAft>
              <a:buClr>
                <a:srgbClr val="8DC641"/>
              </a:buClr>
              <a:buSzPts val="2400"/>
              <a:buNone/>
            </a:pPr>
            <a:endParaRPr/>
          </a:p>
        </p:txBody>
      </p:sp>
      <p:sp>
        <p:nvSpPr>
          <p:cNvPr id="458" name="Google Shape;458;p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Biofarma</a:t>
            </a:r>
            <a:r>
              <a:rPr lang="en-US" dirty="0"/>
              <a:t> with its own shepherd’s hut</a:t>
            </a:r>
            <a:endParaRPr dirty="0"/>
          </a:p>
          <a:p>
            <a:pPr marL="0" indent="0">
              <a:spcBef>
                <a:spcPts val="0"/>
              </a:spcBef>
            </a:pPr>
            <a:r>
              <a:rPr lang="en-US" u="sng" dirty="0">
                <a:solidFill>
                  <a:schemeClr val="hlink"/>
                </a:solidFill>
                <a:hlinkClick r:id="rId4">
                  <a:extLst>
                    <a:ext uri="{A12FA001-AC4F-418D-AE19-62706E023703}">
                      <ahyp:hlinkClr xmlns:ahyp="http://schemas.microsoft.com/office/drawing/2018/hyperlinkcolor" val="tx"/>
                    </a:ext>
                  </a:extLst>
                </a:hlinkClick>
              </a:rPr>
              <a:t>Biofarma.sk</a:t>
            </a:r>
            <a:endParaRPr u="sng" dirty="0">
              <a:solidFill>
                <a:schemeClr val="hlink"/>
              </a:solidFill>
            </a:endParaRPr>
          </a:p>
        </p:txBody>
      </p:sp>
      <p:sp>
        <p:nvSpPr>
          <p:cNvPr id="459" name="Google Shape;459;p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60" name="Google Shape;460;p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a:t>Case Study 3</a:t>
            </a:r>
            <a:endParaRPr/>
          </a:p>
          <a:p>
            <a:pPr marL="0" lvl="0" indent="0" algn="r" rtl="0">
              <a:lnSpc>
                <a:spcPct val="100000"/>
              </a:lnSpc>
              <a:spcBef>
                <a:spcPts val="1000"/>
              </a:spcBef>
              <a:spcAft>
                <a:spcPts val="0"/>
              </a:spcAft>
              <a:buClr>
                <a:srgbClr val="8DC641"/>
              </a:buClr>
              <a:buSzPts val="2400"/>
              <a:buNone/>
            </a:pPr>
            <a:endParaRPr/>
          </a:p>
        </p:txBody>
      </p:sp>
      <p:sp>
        <p:nvSpPr>
          <p:cNvPr id="461" name="Google Shape;461;p8"/>
          <p:cNvSpPr txBox="1">
            <a:spLocks noGrp="1"/>
          </p:cNvSpPr>
          <p:nvPr>
            <p:ph type="body" idx="9"/>
          </p:nvPr>
        </p:nvSpPr>
        <p:spPr>
          <a:xfrm>
            <a:off x="4669510" y="5132546"/>
            <a:ext cx="6811515" cy="99938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Educational and Research Initiatives</a:t>
            </a:r>
            <a:endParaRPr dirty="0"/>
          </a:p>
          <a:p>
            <a:pPr marL="457200" lvl="0" indent="0" algn="r" rtl="0">
              <a:lnSpc>
                <a:spcPct val="100000"/>
              </a:lnSpc>
              <a:spcBef>
                <a:spcPts val="0"/>
              </a:spcBef>
              <a:spcAft>
                <a:spcPts val="0"/>
              </a:spcAft>
              <a:buSzPts val="2200"/>
              <a:buNone/>
            </a:pPr>
            <a:r>
              <a:rPr lang="en-US" u="sng" dirty="0">
                <a:solidFill>
                  <a:schemeClr val="hlink"/>
                </a:solidFill>
                <a:hlinkClick r:id="rId5"/>
              </a:rPr>
              <a:t>Center for Environmental and Ethical Education </a:t>
            </a:r>
            <a:r>
              <a:rPr lang="en-US" u="sng" dirty="0" err="1">
                <a:solidFill>
                  <a:schemeClr val="hlink"/>
                </a:solidFill>
                <a:hlinkClick r:id="rId5"/>
              </a:rPr>
              <a:t>Živica</a:t>
            </a:r>
            <a:endParaRPr dirty="0"/>
          </a:p>
        </p:txBody>
      </p:sp>
      <p:sp>
        <p:nvSpPr>
          <p:cNvPr id="462" name="Google Shape;462;p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pic>
        <p:nvPicPr>
          <p:cNvPr id="463" name="Google Shape;463;p8" descr="A cut out of a paper light bulb"/>
          <p:cNvPicPr preferRelativeResize="0">
            <a:picLocks noGrp="1"/>
          </p:cNvPicPr>
          <p:nvPr>
            <p:ph type="pic" idx="4"/>
          </p:nvPr>
        </p:nvPicPr>
        <p:blipFill>
          <a:blip r:embed="rId6" cstate="screen">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grpSp>
        <p:nvGrpSpPr>
          <p:cNvPr id="464" name="Google Shape;464;p8"/>
          <p:cNvGrpSpPr/>
          <p:nvPr/>
        </p:nvGrpSpPr>
        <p:grpSpPr>
          <a:xfrm rot="3730759">
            <a:off x="11161968" y="-100545"/>
            <a:ext cx="949887" cy="1163493"/>
            <a:chOff x="7602444" y="4967675"/>
            <a:chExt cx="483620" cy="592374"/>
          </a:xfrm>
        </p:grpSpPr>
        <p:grpSp>
          <p:nvGrpSpPr>
            <p:cNvPr id="465" name="Google Shape;465;p8"/>
            <p:cNvGrpSpPr/>
            <p:nvPr/>
          </p:nvGrpSpPr>
          <p:grpSpPr>
            <a:xfrm>
              <a:off x="7618661" y="4967675"/>
              <a:ext cx="467403" cy="507609"/>
              <a:chOff x="2251964" y="3590497"/>
              <a:chExt cx="467403" cy="507609"/>
            </a:xfrm>
          </p:grpSpPr>
          <p:sp>
            <p:nvSpPr>
              <p:cNvPr id="466" name="Google Shape;466;p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9" name="Google Shape;469;p8"/>
            <p:cNvGrpSpPr/>
            <p:nvPr/>
          </p:nvGrpSpPr>
          <p:grpSpPr>
            <a:xfrm>
              <a:off x="7602444" y="4993761"/>
              <a:ext cx="421973" cy="566288"/>
              <a:chOff x="2235747" y="3616583"/>
              <a:chExt cx="421973" cy="566288"/>
            </a:xfrm>
          </p:grpSpPr>
          <p:sp>
            <p:nvSpPr>
              <p:cNvPr id="470" name="Google Shape;470;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Text Placeholder 3">
            <a:extLst>
              <a:ext uri="{FF2B5EF4-FFF2-40B4-BE49-F238E27FC236}">
                <a16:creationId xmlns:a16="http://schemas.microsoft.com/office/drawing/2014/main" id="{87F3BA39-4A7F-C53E-7B64-06EBDA8D9DD6}"/>
              </a:ext>
            </a:extLst>
          </p:cNvPr>
          <p:cNvSpPr txBox="1">
            <a:spLocks/>
          </p:cNvSpPr>
          <p:nvPr/>
        </p:nvSpPr>
        <p:spPr>
          <a:xfrm>
            <a:off x="2778908" y="0"/>
            <a:ext cx="3083469" cy="4952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IE" sz="3600" b="1" dirty="0">
                <a:highlight>
                  <a:srgbClr val="8DC641"/>
                </a:highlight>
              </a:rPr>
              <a:t>Be Inspired…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343531" cy="3288205"/>
          </a:xfrm>
        </p:spPr>
        <p:txBody>
          <a:bodyPr>
            <a:normAutofit lnSpcReduction="10000"/>
          </a:bodyPr>
          <a:lstStyle/>
          <a:p>
            <a:pPr marL="0" indent="0">
              <a:lnSpc>
                <a:spcPct val="110000"/>
              </a:lnSpc>
              <a:spcBef>
                <a:spcPts val="600"/>
              </a:spcBef>
            </a:pPr>
            <a:r>
              <a:rPr lang="en-IE" sz="3600" b="1" dirty="0"/>
              <a:t>Super!!! </a:t>
            </a:r>
          </a:p>
          <a:p>
            <a:pPr marL="0" indent="0">
              <a:lnSpc>
                <a:spcPct val="110000"/>
              </a:lnSpc>
              <a:spcBef>
                <a:spcPts val="600"/>
              </a:spcBef>
            </a:pPr>
            <a:r>
              <a:rPr lang="en-IE" sz="3600" dirty="0"/>
              <a:t>You have just completed Module 3…keep going on this learning journey.</a:t>
            </a:r>
          </a:p>
          <a:p>
            <a:pPr marL="0" indent="0">
              <a:lnSpc>
                <a:spcPct val="110000"/>
              </a:lnSpc>
              <a:spcBef>
                <a:spcPts val="600"/>
              </a:spcBef>
            </a:pPr>
            <a:r>
              <a:rPr lang="en-IE" sz="3600" dirty="0"/>
              <a:t>In Module 4 we discuss the </a:t>
            </a:r>
            <a:r>
              <a:rPr lang="en-US" sz="3600" b="1" dirty="0"/>
              <a:t>Impact of Agroecology on the Community</a:t>
            </a:r>
            <a:r>
              <a:rPr lang="en-IE"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body" idx="1"/>
          </p:nvPr>
        </p:nvSpPr>
        <p:spPr>
          <a:xfrm>
            <a:off x="551891" y="1497300"/>
            <a:ext cx="10841700"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en-US" dirty="0"/>
              <a:t>To equip students with the knowledge on how to integrate ecological principles into farming to provide sustainable and contextual solutions to local agricultural challenges, thereby promoting food security, nutrition, and social equity. </a:t>
            </a:r>
            <a:endParaRPr dirty="0"/>
          </a:p>
          <a:p>
            <a:pPr marL="800100" lvl="0" indent="-342900" algn="l" rtl="0">
              <a:lnSpc>
                <a:spcPct val="100000"/>
              </a:lnSpc>
              <a:spcBef>
                <a:spcPts val="0"/>
              </a:spcBef>
              <a:spcAft>
                <a:spcPts val="0"/>
              </a:spcAft>
              <a:buSzPts val="2400"/>
              <a:buFont typeface="Arial"/>
              <a:buChar char="•"/>
            </a:pPr>
            <a:r>
              <a:rPr lang="en-US" dirty="0"/>
              <a:t>To </a:t>
            </a:r>
            <a:r>
              <a:rPr lang="en-US" dirty="0" err="1"/>
              <a:t>emphasise</a:t>
            </a:r>
            <a:r>
              <a:rPr lang="en-US" dirty="0"/>
              <a:t> the importance of collective efforts from all stakeholders, including farmers, caterers, businesses, and citizens, to foster a new way of thinking about food, agriculture, and the environment. </a:t>
            </a:r>
            <a:endParaRPr dirty="0"/>
          </a:p>
          <a:p>
            <a:pPr marL="800100" lvl="0" indent="-342900" algn="l" rtl="0">
              <a:lnSpc>
                <a:spcPct val="100000"/>
              </a:lnSpc>
              <a:spcBef>
                <a:spcPts val="0"/>
              </a:spcBef>
              <a:spcAft>
                <a:spcPts val="0"/>
              </a:spcAft>
              <a:buSzPts val="2400"/>
              <a:buFont typeface="Arial"/>
              <a:buChar char="•"/>
            </a:pPr>
            <a:r>
              <a:rPr lang="en-US" dirty="0"/>
              <a:t>To allow communities to work towards building resilient local economies, supporting smallholder farmers, and ensuring access to nutritious and culturally appropriate food for all.</a:t>
            </a:r>
            <a:endParaRPr dirty="0"/>
          </a:p>
        </p:txBody>
      </p:sp>
      <p:sp>
        <p:nvSpPr>
          <p:cNvPr id="226" name="Google Shape;226;p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dirty="0"/>
              <a:t>Learning Outcomes:</a:t>
            </a:r>
            <a:endParaRPr dirty="0"/>
          </a:p>
          <a:p>
            <a:pPr marL="0" lvl="0" indent="0" algn="l" rtl="0">
              <a:lnSpc>
                <a:spcPct val="90000"/>
              </a:lnSpc>
              <a:spcBef>
                <a:spcPts val="1000"/>
              </a:spcBef>
              <a:spcAft>
                <a:spcPts val="0"/>
              </a:spcAft>
              <a:buClr>
                <a:srgbClr val="8DC641"/>
              </a:buClr>
              <a:buSzPts val="3600"/>
              <a:buNone/>
            </a:pPr>
            <a:endParaRPr dirty="0"/>
          </a:p>
        </p:txBody>
      </p:sp>
      <p:grpSp>
        <p:nvGrpSpPr>
          <p:cNvPr id="227" name="Google Shape;227;p1"/>
          <p:cNvGrpSpPr/>
          <p:nvPr/>
        </p:nvGrpSpPr>
        <p:grpSpPr>
          <a:xfrm rot="3730759">
            <a:off x="10590024" y="380632"/>
            <a:ext cx="949887" cy="1163493"/>
            <a:chOff x="7602444" y="4967675"/>
            <a:chExt cx="483620" cy="592374"/>
          </a:xfrm>
        </p:grpSpPr>
        <p:grpSp>
          <p:nvGrpSpPr>
            <p:cNvPr id="228" name="Google Shape;228;p1"/>
            <p:cNvGrpSpPr/>
            <p:nvPr/>
          </p:nvGrpSpPr>
          <p:grpSpPr>
            <a:xfrm>
              <a:off x="7618661" y="4967675"/>
              <a:ext cx="467403" cy="507609"/>
              <a:chOff x="2251964" y="3590497"/>
              <a:chExt cx="467403" cy="507609"/>
            </a:xfrm>
          </p:grpSpPr>
          <p:sp>
            <p:nvSpPr>
              <p:cNvPr id="229" name="Google Shape;229;p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2" name="Google Shape;232;p1"/>
            <p:cNvGrpSpPr/>
            <p:nvPr/>
          </p:nvGrpSpPr>
          <p:grpSpPr>
            <a:xfrm>
              <a:off x="7602444" y="4993761"/>
              <a:ext cx="421973" cy="566288"/>
              <a:chOff x="2235747" y="3616583"/>
              <a:chExt cx="421973" cy="566288"/>
            </a:xfrm>
          </p:grpSpPr>
          <p:sp>
            <p:nvSpPr>
              <p:cNvPr id="233" name="Google Shape;233;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1783457"/>
            <a:ext cx="7755879" cy="329108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Please take a few minutes to reflect on the following questions:</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After our introduction to agroecology in Module 1…What is now your current understanding of agroecology and how it differs from conventional agricultural practices?</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Can you describe any existing initiatives in your community or elsewhere that promote agroecological practices and involve community participation?</a:t>
            </a:r>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1" y="970988"/>
            <a:ext cx="4990998" cy="992652"/>
          </a:xfrm>
        </p:spPr>
        <p:txBody>
          <a:bodyPr/>
          <a:lstStyle/>
          <a:p>
            <a:r>
              <a:rPr lang="en-IE"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SELF-REFLECTION</a:t>
            </a:r>
          </a:p>
        </p:txBody>
      </p:sp>
    </p:spTree>
    <p:extLst>
      <p:ext uri="{BB962C8B-B14F-4D97-AF65-F5344CB8AC3E}">
        <p14:creationId xmlns:p14="http://schemas.microsoft.com/office/powerpoint/2010/main" val="336121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Introduction</a:t>
            </a:r>
            <a:endParaRPr/>
          </a:p>
        </p:txBody>
      </p:sp>
      <p:sp>
        <p:nvSpPr>
          <p:cNvPr id="241" name="Google Shape;241;p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01</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F95A200-E0B0-63B6-6E43-E98208D20B1C}"/>
              </a:ext>
            </a:extLst>
          </p:cNvPr>
          <p:cNvPicPr>
            <a:picLocks noGrp="1" noChangeAspect="1"/>
          </p:cNvPicPr>
          <p:nvPr>
            <p:ph type="pic" idx="3"/>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246" name="Google Shape;246;p45"/>
          <p:cNvSpPr txBox="1">
            <a:spLocks noGrp="1"/>
          </p:cNvSpPr>
          <p:nvPr>
            <p:ph type="body" idx="1"/>
          </p:nvPr>
        </p:nvSpPr>
        <p:spPr>
          <a:xfrm>
            <a:off x="228600" y="1248900"/>
            <a:ext cx="6410325"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en-US" dirty="0">
                <a:latin typeface="Calibri"/>
                <a:ea typeface="Calibri"/>
                <a:cs typeface="Calibri"/>
                <a:sym typeface="Calibri"/>
              </a:rPr>
              <a:t>The complex </a:t>
            </a:r>
            <a:r>
              <a:rPr lang="en-US"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interplay between agroecology and community</a:t>
            </a:r>
            <a:r>
              <a:rPr lang="en-US" dirty="0">
                <a:latin typeface="Calibri"/>
                <a:ea typeface="Calibri"/>
                <a:cs typeface="Calibri"/>
                <a:sym typeface="Calibri"/>
              </a:rPr>
              <a:t> embodies a symbiotic relationship that transcends mere agricultural practices. </a:t>
            </a:r>
            <a:endParaRPr dirty="0">
              <a:latin typeface="Calibri"/>
              <a:ea typeface="Calibri"/>
              <a:cs typeface="Calibri"/>
              <a:sym typeface="Calibri"/>
            </a:endParaRPr>
          </a:p>
          <a:p>
            <a:pPr marL="800100" lvl="0" indent="-342900" algn="l" rtl="0">
              <a:lnSpc>
                <a:spcPct val="100000"/>
              </a:lnSpc>
              <a:spcBef>
                <a:spcPts val="600"/>
              </a:spcBef>
              <a:spcAft>
                <a:spcPts val="0"/>
              </a:spcAft>
              <a:buSzPts val="2400"/>
              <a:buFont typeface="Arial"/>
              <a:buChar char="•"/>
            </a:pPr>
            <a:r>
              <a:rPr lang="en-US" dirty="0">
                <a:latin typeface="Calibri"/>
                <a:ea typeface="Calibri"/>
                <a:cs typeface="Calibri"/>
                <a:sym typeface="Calibri"/>
              </a:rPr>
              <a:t>Agroecology is a holistic and integrated approach that aims to provide contextual solutions to local problems with people at the </a:t>
            </a:r>
            <a:r>
              <a:rPr lang="en-US" dirty="0" err="1">
                <a:latin typeface="Calibri"/>
                <a:ea typeface="Calibri"/>
                <a:cs typeface="Calibri"/>
                <a:sym typeface="Calibri"/>
              </a:rPr>
              <a:t>centre</a:t>
            </a:r>
            <a:r>
              <a:rPr lang="en-US" dirty="0">
                <a:latin typeface="Calibri"/>
                <a:ea typeface="Calibri"/>
                <a:cs typeface="Calibri"/>
                <a:sym typeface="Calibri"/>
              </a:rPr>
              <a:t>. </a:t>
            </a:r>
            <a:endParaRPr dirty="0">
              <a:latin typeface="Calibri"/>
              <a:ea typeface="Calibri"/>
              <a:cs typeface="Calibri"/>
              <a:sym typeface="Calibri"/>
            </a:endParaRPr>
          </a:p>
          <a:p>
            <a:pPr marL="800100" lvl="0" indent="-342900" algn="l" rtl="0">
              <a:lnSpc>
                <a:spcPct val="100000"/>
              </a:lnSpc>
              <a:spcBef>
                <a:spcPts val="600"/>
              </a:spcBef>
              <a:spcAft>
                <a:spcPts val="0"/>
              </a:spcAft>
              <a:buSzPts val="2400"/>
              <a:buFont typeface="Arial"/>
              <a:buChar char="•"/>
            </a:pPr>
            <a:r>
              <a:rPr lang="en-US" dirty="0">
                <a:latin typeface="Calibri"/>
                <a:ea typeface="Calibri"/>
                <a:cs typeface="Calibri"/>
                <a:sym typeface="Calibri"/>
              </a:rPr>
              <a:t>It is based on bottom-up practices and territorial processes that allow farmers to work with nature and develop their own solutions to problems.</a:t>
            </a:r>
            <a:endParaRPr dirty="0">
              <a:latin typeface="Calibri"/>
              <a:ea typeface="Calibri"/>
              <a:cs typeface="Calibri"/>
              <a:sym typeface="Calibri"/>
            </a:endParaRPr>
          </a:p>
        </p:txBody>
      </p:sp>
      <p:sp>
        <p:nvSpPr>
          <p:cNvPr id="247" name="Google Shape;247;p45"/>
          <p:cNvSpPr txBox="1">
            <a:spLocks noGrp="1"/>
          </p:cNvSpPr>
          <p:nvPr>
            <p:ph type="body" idx="2"/>
          </p:nvPr>
        </p:nvSpPr>
        <p:spPr>
          <a:xfrm>
            <a:off x="730250" y="593725"/>
            <a:ext cx="4989513" cy="9921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dirty="0">
                <a:solidFill>
                  <a:srgbClr val="8DC641"/>
                </a:solidFill>
              </a:rPr>
              <a:t>Introduction</a:t>
            </a:r>
            <a:endParaRPr dirty="0">
              <a:solidFill>
                <a:srgbClr val="8DC641"/>
              </a:solidFill>
            </a:endParaRPr>
          </a:p>
          <a:p>
            <a:pPr marL="0" lvl="0" indent="0" algn="l" rtl="0">
              <a:lnSpc>
                <a:spcPct val="90000"/>
              </a:lnSpc>
              <a:spcBef>
                <a:spcPts val="1000"/>
              </a:spcBef>
              <a:spcAft>
                <a:spcPts val="0"/>
              </a:spcAft>
              <a:buClr>
                <a:srgbClr val="8DC641"/>
              </a:buClr>
              <a:buSzPts val="3600"/>
              <a:buNone/>
            </a:pPr>
            <a:endParaRPr dirty="0">
              <a:solidFill>
                <a:srgbClr val="8DC641"/>
              </a:solidFill>
            </a:endParaRPr>
          </a:p>
        </p:txBody>
      </p:sp>
    </p:spTree>
    <p:extLst>
      <p:ext uri="{BB962C8B-B14F-4D97-AF65-F5344CB8AC3E}">
        <p14:creationId xmlns:p14="http://schemas.microsoft.com/office/powerpoint/2010/main" val="378714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body" idx="1"/>
          </p:nvPr>
        </p:nvSpPr>
        <p:spPr>
          <a:xfrm>
            <a:off x="551891" y="1497299"/>
            <a:ext cx="10841700" cy="4599097"/>
          </a:xfrm>
          <a:prstGeom prst="rect">
            <a:avLst/>
          </a:prstGeom>
          <a:noFill/>
          <a:ln>
            <a:noFill/>
          </a:ln>
        </p:spPr>
        <p:txBody>
          <a:bodyPr spcFirstLastPara="1" wrap="square" lIns="91425" tIns="45700" rIns="91425" bIns="45700" anchor="t" anchorCtr="0">
            <a:noAutofit/>
          </a:bodyPr>
          <a:lstStyle/>
          <a:p>
            <a:pPr marL="800100" indent="-342900">
              <a:lnSpc>
                <a:spcPct val="100000"/>
              </a:lnSpc>
              <a:spcBef>
                <a:spcPts val="600"/>
              </a:spcBef>
              <a:buFont typeface="Arial"/>
              <a:buChar char="•"/>
            </a:pPr>
            <a:r>
              <a:rPr lang="en-US" dirty="0">
                <a:latin typeface="Calibri"/>
                <a:ea typeface="Calibri"/>
                <a:cs typeface="Calibri"/>
                <a:sym typeface="Calibri"/>
              </a:rPr>
              <a:t>Achieving an </a:t>
            </a:r>
            <a:r>
              <a:rPr lang="en-US" dirty="0" err="1">
                <a:latin typeface="Calibri"/>
                <a:ea typeface="Calibri"/>
                <a:cs typeface="Calibri"/>
                <a:sym typeface="Calibri"/>
              </a:rPr>
              <a:t>agro</a:t>
            </a:r>
            <a:r>
              <a:rPr lang="en-US" dirty="0">
                <a:latin typeface="Calibri"/>
                <a:ea typeface="Calibri"/>
                <a:cs typeface="Calibri"/>
                <a:sym typeface="Calibri"/>
              </a:rPr>
              <a:t>-ecological future requires everyone, including farmers, caterers , businesses and citizens, to support a new way of thinking about food, agriculture and the environment.</a:t>
            </a:r>
            <a:endParaRPr lang="en-US" dirty="0"/>
          </a:p>
          <a:p>
            <a:pPr marL="800100" lvl="0" indent="-342900" algn="l" rtl="0">
              <a:lnSpc>
                <a:spcPct val="100000"/>
              </a:lnSpc>
              <a:spcBef>
                <a:spcPts val="600"/>
              </a:spcBef>
              <a:spcAft>
                <a:spcPts val="0"/>
              </a:spcAft>
              <a:buSzPts val="2400"/>
              <a:buFont typeface="Arial"/>
              <a:buChar char="•"/>
            </a:pPr>
            <a:r>
              <a:rPr lang="en-US" dirty="0">
                <a:latin typeface="Calibri"/>
                <a:ea typeface="Calibri"/>
                <a:cs typeface="Calibri"/>
                <a:sym typeface="Calibri"/>
              </a:rPr>
              <a:t>By adopting agroecological practices, </a:t>
            </a:r>
            <a:r>
              <a:rPr lang="en-US" b="1" dirty="0">
                <a:latin typeface="Calibri"/>
                <a:ea typeface="Calibri"/>
                <a:cs typeface="Calibri"/>
                <a:sym typeface="Calibri"/>
              </a:rPr>
              <a:t>communities</a:t>
            </a:r>
            <a:r>
              <a:rPr lang="en-US" dirty="0">
                <a:latin typeface="Calibri"/>
                <a:ea typeface="Calibri"/>
                <a:cs typeface="Calibri"/>
                <a:sym typeface="Calibri"/>
              </a:rPr>
              <a:t> can work towards sustainable agriculture, food security and nutrition [</a:t>
            </a:r>
            <a:r>
              <a:rPr lang="en-US" u="sng" dirty="0">
                <a:solidFill>
                  <a:schemeClr val="hlink"/>
                </a:solidFill>
                <a:latin typeface="Calibri"/>
                <a:ea typeface="Calibri"/>
                <a:cs typeface="Calibri"/>
                <a:sym typeface="Calibri"/>
                <a:hlinkClick r:id="rId3"/>
              </a:rPr>
              <a:t>Agroecological Approach to Farming for Sustainable Development: The Indian Scenario</a:t>
            </a:r>
            <a:r>
              <a:rPr lang="en-US" dirty="0">
                <a:latin typeface="Calibri"/>
                <a:ea typeface="Calibri"/>
                <a:cs typeface="Calibri"/>
                <a:sym typeface="Calibri"/>
              </a:rPr>
              <a:t>].</a:t>
            </a:r>
            <a:endParaRPr dirty="0"/>
          </a:p>
          <a:p>
            <a:pPr marL="800100" lvl="0" indent="-342900" algn="l" rtl="0">
              <a:lnSpc>
                <a:spcPct val="100000"/>
              </a:lnSpc>
              <a:spcBef>
                <a:spcPts val="1200"/>
              </a:spcBef>
              <a:spcAft>
                <a:spcPts val="0"/>
              </a:spcAft>
              <a:buSzPts val="2400"/>
              <a:buFont typeface="Arial"/>
              <a:buChar char="•"/>
            </a:pPr>
            <a:r>
              <a:rPr lang="en-US" dirty="0"/>
              <a:t>This new way of thinking promotes ecological balance, economic viability, and social equity, ensuring that agricultural practices contribute positively to the well-being of communities.</a:t>
            </a:r>
          </a:p>
          <a:p>
            <a:pPr lvl="0" indent="0" algn="r" rtl="0">
              <a:lnSpc>
                <a:spcPct val="100000"/>
              </a:lnSpc>
              <a:spcBef>
                <a:spcPts val="1200"/>
              </a:spcBef>
              <a:spcAft>
                <a:spcPts val="0"/>
              </a:spcAft>
              <a:buSzPts val="2400"/>
            </a:pPr>
            <a:r>
              <a:rPr lang="en-US" u="sng" dirty="0">
                <a:solidFill>
                  <a:schemeClr val="hlink"/>
                </a:solidFill>
                <a:latin typeface="Calibri"/>
                <a:ea typeface="Calibri"/>
                <a:cs typeface="Calibri"/>
                <a:sym typeface="Calibri"/>
                <a:hlinkClick r:id="rId4"/>
              </a:rPr>
              <a:t>The 10 Elements of Agroecology</a:t>
            </a:r>
            <a:endParaRPr lang="en-US" dirty="0"/>
          </a:p>
        </p:txBody>
      </p:sp>
      <p:sp>
        <p:nvSpPr>
          <p:cNvPr id="261" name="Google Shape;261;p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Introduction</a:t>
            </a:r>
            <a:endParaRPr/>
          </a:p>
        </p:txBody>
      </p:sp>
      <p:grpSp>
        <p:nvGrpSpPr>
          <p:cNvPr id="262" name="Google Shape;262;p2"/>
          <p:cNvGrpSpPr/>
          <p:nvPr/>
        </p:nvGrpSpPr>
        <p:grpSpPr>
          <a:xfrm rot="3730759">
            <a:off x="10590024" y="380632"/>
            <a:ext cx="949887" cy="1163493"/>
            <a:chOff x="7602444" y="4967675"/>
            <a:chExt cx="483620" cy="592374"/>
          </a:xfrm>
        </p:grpSpPr>
        <p:grpSp>
          <p:nvGrpSpPr>
            <p:cNvPr id="263" name="Google Shape;263;p2"/>
            <p:cNvGrpSpPr/>
            <p:nvPr/>
          </p:nvGrpSpPr>
          <p:grpSpPr>
            <a:xfrm>
              <a:off x="7618661" y="4967675"/>
              <a:ext cx="467403" cy="507609"/>
              <a:chOff x="2251964" y="3590497"/>
              <a:chExt cx="467403" cy="507609"/>
            </a:xfrm>
          </p:grpSpPr>
          <p:sp>
            <p:nvSpPr>
              <p:cNvPr id="264" name="Google Shape;264;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7" name="Google Shape;267;p2"/>
            <p:cNvGrpSpPr/>
            <p:nvPr/>
          </p:nvGrpSpPr>
          <p:grpSpPr>
            <a:xfrm>
              <a:off x="7602444" y="4993761"/>
              <a:ext cx="421973" cy="566288"/>
              <a:chOff x="2235747" y="3616583"/>
              <a:chExt cx="421973" cy="566288"/>
            </a:xfrm>
          </p:grpSpPr>
          <p:sp>
            <p:nvSpPr>
              <p:cNvPr id="268" name="Google Shape;268;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Arrow: Right 1">
            <a:extLst>
              <a:ext uri="{FF2B5EF4-FFF2-40B4-BE49-F238E27FC236}">
                <a16:creationId xmlns:a16="http://schemas.microsoft.com/office/drawing/2014/main" id="{566A41BA-EA4D-ACD6-705A-3D119241B85B}"/>
              </a:ext>
            </a:extLst>
          </p:cNvPr>
          <p:cNvSpPr/>
          <p:nvPr/>
        </p:nvSpPr>
        <p:spPr>
          <a:xfrm>
            <a:off x="4562475" y="5018212"/>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more 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body" idx="1"/>
          </p:nvPr>
        </p:nvSpPr>
        <p:spPr>
          <a:xfrm>
            <a:off x="551918" y="1565257"/>
            <a:ext cx="10841700" cy="4599097"/>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600"/>
              </a:spcBef>
              <a:spcAft>
                <a:spcPts val="0"/>
              </a:spcAft>
              <a:buSzPts val="2400"/>
              <a:buFont typeface="Arial"/>
              <a:buChar char="•"/>
            </a:pPr>
            <a:r>
              <a:rPr lang="en-US" dirty="0"/>
              <a:t>As communities embrace these principles, they can build stronger, more resilient local economies, support smallholder farmers, and ensure that everyone has access to nutritious and culturally appropriate food.</a:t>
            </a:r>
            <a:endParaRPr dirty="0"/>
          </a:p>
          <a:p>
            <a:pPr marL="800100" lvl="0" indent="-342900" algn="l" rtl="0">
              <a:lnSpc>
                <a:spcPct val="100000"/>
              </a:lnSpc>
              <a:spcBef>
                <a:spcPts val="1200"/>
              </a:spcBef>
              <a:spcAft>
                <a:spcPts val="0"/>
              </a:spcAft>
              <a:buSzPts val="2400"/>
              <a:buFont typeface="Arial"/>
              <a:buChar char="•"/>
            </a:pPr>
            <a:r>
              <a:rPr lang="en-US" dirty="0"/>
              <a:t>These practices include recycling nutrients, promoting biodiversity, reducing dependency on external inputs, and fostering resilience to climate change. </a:t>
            </a:r>
            <a:endParaRPr dirty="0"/>
          </a:p>
          <a:p>
            <a:pPr marL="800100" lvl="0" indent="-342900" algn="l" rtl="0">
              <a:lnSpc>
                <a:spcPct val="100000"/>
              </a:lnSpc>
              <a:spcBef>
                <a:spcPts val="1200"/>
              </a:spcBef>
              <a:spcAft>
                <a:spcPts val="600"/>
              </a:spcAft>
              <a:buSzPts val="2400"/>
              <a:buFont typeface="Arial"/>
              <a:buChar char="•"/>
            </a:pPr>
            <a:r>
              <a:rPr lang="en-US" dirty="0"/>
              <a:t>In essence, agroecology is a transformative approach that integrates ecological science with social equity, aiming to create a sustainable and just food system for all.</a:t>
            </a:r>
          </a:p>
          <a:p>
            <a:pPr indent="0" algn="r">
              <a:lnSpc>
                <a:spcPct val="100000"/>
              </a:lnSpc>
              <a:spcBef>
                <a:spcPts val="1200"/>
              </a:spcBef>
              <a:spcAft>
                <a:spcPts val="600"/>
              </a:spcAft>
            </a:pPr>
            <a:r>
              <a:rPr lang="en-US" dirty="0">
                <a:hlinkClick r:id="rId3"/>
              </a:rPr>
              <a:t>FAO’s Work on Agroecology</a:t>
            </a:r>
            <a:endParaRPr lang="en-US" dirty="0"/>
          </a:p>
        </p:txBody>
      </p:sp>
      <p:sp>
        <p:nvSpPr>
          <p:cNvPr id="275" name="Google Shape;275;p1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Introduction</a:t>
            </a:r>
            <a:endParaRPr/>
          </a:p>
          <a:p>
            <a:pPr marL="0" lvl="0" indent="0" algn="l" rtl="0">
              <a:lnSpc>
                <a:spcPct val="90000"/>
              </a:lnSpc>
              <a:spcBef>
                <a:spcPts val="1000"/>
              </a:spcBef>
              <a:spcAft>
                <a:spcPts val="0"/>
              </a:spcAft>
              <a:buClr>
                <a:srgbClr val="8DC641"/>
              </a:buClr>
              <a:buSzPts val="3600"/>
              <a:buNone/>
            </a:pPr>
            <a:endParaRPr/>
          </a:p>
        </p:txBody>
      </p:sp>
      <p:grpSp>
        <p:nvGrpSpPr>
          <p:cNvPr id="276" name="Google Shape;276;p11"/>
          <p:cNvGrpSpPr/>
          <p:nvPr/>
        </p:nvGrpSpPr>
        <p:grpSpPr>
          <a:xfrm rot="3730759">
            <a:off x="10590024" y="380632"/>
            <a:ext cx="949887" cy="1163493"/>
            <a:chOff x="7602444" y="4967675"/>
            <a:chExt cx="483620" cy="592374"/>
          </a:xfrm>
        </p:grpSpPr>
        <p:grpSp>
          <p:nvGrpSpPr>
            <p:cNvPr id="277" name="Google Shape;277;p11"/>
            <p:cNvGrpSpPr/>
            <p:nvPr/>
          </p:nvGrpSpPr>
          <p:grpSpPr>
            <a:xfrm>
              <a:off x="7618661" y="4967675"/>
              <a:ext cx="467403" cy="507609"/>
              <a:chOff x="2251964" y="3590497"/>
              <a:chExt cx="467403" cy="507609"/>
            </a:xfrm>
          </p:grpSpPr>
          <p:sp>
            <p:nvSpPr>
              <p:cNvPr id="278" name="Google Shape;278;p1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1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1" name="Google Shape;281;p11"/>
            <p:cNvGrpSpPr/>
            <p:nvPr/>
          </p:nvGrpSpPr>
          <p:grpSpPr>
            <a:xfrm>
              <a:off x="7602444" y="4993761"/>
              <a:ext cx="421973" cy="566288"/>
              <a:chOff x="2235747" y="3616583"/>
              <a:chExt cx="421973" cy="566288"/>
            </a:xfrm>
          </p:grpSpPr>
          <p:sp>
            <p:nvSpPr>
              <p:cNvPr id="282" name="Google Shape;282;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Arrow: Right 1">
            <a:extLst>
              <a:ext uri="{FF2B5EF4-FFF2-40B4-BE49-F238E27FC236}">
                <a16:creationId xmlns:a16="http://schemas.microsoft.com/office/drawing/2014/main" id="{F9A18E21-D559-A823-09BE-666059C9AF3D}"/>
              </a:ext>
            </a:extLst>
          </p:cNvPr>
          <p:cNvSpPr/>
          <p:nvPr/>
        </p:nvSpPr>
        <p:spPr>
          <a:xfrm>
            <a:off x="4648200" y="4865401"/>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more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body" idx="1"/>
          </p:nvPr>
        </p:nvSpPr>
        <p:spPr>
          <a:xfrm>
            <a:off x="6186233" y="2341241"/>
            <a:ext cx="56280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Promoting Community ties through</a:t>
            </a:r>
            <a:endParaRPr/>
          </a:p>
        </p:txBody>
      </p:sp>
      <p:sp>
        <p:nvSpPr>
          <p:cNvPr id="290" name="Google Shape;290;p4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02</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1768</Words>
  <Application>Microsoft Office PowerPoint</Application>
  <PresentationFormat>Widescreen</PresentationFormat>
  <Paragraphs>164</Paragraphs>
  <Slides>28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Söhne</vt:lpstr>
      <vt:lpstr>Montserrat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12</cp:revision>
  <dcterms:created xsi:type="dcterms:W3CDTF">2020-10-14T13:32:04Z</dcterms:created>
  <dcterms:modified xsi:type="dcterms:W3CDTF">2024-07-29T07:31:50Z</dcterms:modified>
</cp:coreProperties>
</file>